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82"/>
  </p:notesMasterIdLst>
  <p:sldIdLst>
    <p:sldId id="260" r:id="rId3"/>
    <p:sldId id="269" r:id="rId4"/>
    <p:sldId id="370" r:id="rId5"/>
    <p:sldId id="266" r:id="rId6"/>
    <p:sldId id="267" r:id="rId7"/>
    <p:sldId id="270" r:id="rId8"/>
    <p:sldId id="271" r:id="rId9"/>
    <p:sldId id="272" r:id="rId10"/>
    <p:sldId id="273" r:id="rId11"/>
    <p:sldId id="274" r:id="rId12"/>
    <p:sldId id="275" r:id="rId13"/>
    <p:sldId id="358" r:id="rId14"/>
    <p:sldId id="359" r:id="rId15"/>
    <p:sldId id="360" r:id="rId16"/>
    <p:sldId id="277" r:id="rId17"/>
    <p:sldId id="345" r:id="rId18"/>
    <p:sldId id="340" r:id="rId19"/>
    <p:sldId id="346" r:id="rId20"/>
    <p:sldId id="347" r:id="rId21"/>
    <p:sldId id="341" r:id="rId22"/>
    <p:sldId id="343" r:id="rId23"/>
    <p:sldId id="362" r:id="rId24"/>
    <p:sldId id="348" r:id="rId25"/>
    <p:sldId id="349" r:id="rId26"/>
    <p:sldId id="350" r:id="rId27"/>
    <p:sldId id="351" r:id="rId28"/>
    <p:sldId id="352" r:id="rId29"/>
    <p:sldId id="353" r:id="rId30"/>
    <p:sldId id="297" r:id="rId31"/>
    <p:sldId id="299" r:id="rId32"/>
    <p:sldId id="300" r:id="rId33"/>
    <p:sldId id="298" r:id="rId34"/>
    <p:sldId id="354" r:id="rId35"/>
    <p:sldId id="355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368" r:id="rId46"/>
    <p:sldId id="364" r:id="rId47"/>
    <p:sldId id="306" r:id="rId48"/>
    <p:sldId id="308" r:id="rId49"/>
    <p:sldId id="309" r:id="rId50"/>
    <p:sldId id="310" r:id="rId51"/>
    <p:sldId id="311" r:id="rId52"/>
    <p:sldId id="363" r:id="rId53"/>
    <p:sldId id="357" r:id="rId54"/>
    <p:sldId id="312" r:id="rId55"/>
    <p:sldId id="313" r:id="rId56"/>
    <p:sldId id="314" r:id="rId57"/>
    <p:sldId id="367" r:id="rId58"/>
    <p:sldId id="315" r:id="rId59"/>
    <p:sldId id="316" r:id="rId60"/>
    <p:sldId id="317" r:id="rId61"/>
    <p:sldId id="318" r:id="rId62"/>
    <p:sldId id="365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3" r:id="rId76"/>
    <p:sldId id="331" r:id="rId77"/>
    <p:sldId id="334" r:id="rId78"/>
    <p:sldId id="335" r:id="rId79"/>
    <p:sldId id="336" r:id="rId80"/>
    <p:sldId id="337" r:id="rId8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bg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bg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bg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bg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FF00"/>
    <a:srgbClr val="FF9900"/>
    <a:srgbClr val="66FF33"/>
    <a:srgbClr val="FF0000"/>
    <a:srgbClr val="008080"/>
    <a:srgbClr val="00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0" autoAdjust="0"/>
    <p:restoredTop sz="93728" autoAdjust="0"/>
  </p:normalViewPr>
  <p:slideViewPr>
    <p:cSldViewPr>
      <p:cViewPr varScale="1">
        <p:scale>
          <a:sx n="104" d="100"/>
          <a:sy n="104" d="100"/>
        </p:scale>
        <p:origin x="-120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4" Type="http://schemas.openxmlformats.org/officeDocument/2006/relationships/image" Target="../media/image5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56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9" Type="http://schemas.openxmlformats.org/officeDocument/2006/relationships/image" Target="../media/image60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63.wmf"/><Relationship Id="rId7" Type="http://schemas.openxmlformats.org/officeDocument/2006/relationships/image" Target="../media/image20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11" Type="http://schemas.openxmlformats.org/officeDocument/2006/relationships/image" Target="../media/image24.wmf"/><Relationship Id="rId5" Type="http://schemas.openxmlformats.org/officeDocument/2006/relationships/image" Target="../media/image65.wmf"/><Relationship Id="rId10" Type="http://schemas.openxmlformats.org/officeDocument/2006/relationships/image" Target="../media/image23.wmf"/><Relationship Id="rId4" Type="http://schemas.openxmlformats.org/officeDocument/2006/relationships/image" Target="../media/image64.wmf"/><Relationship Id="rId9" Type="http://schemas.openxmlformats.org/officeDocument/2006/relationships/image" Target="../media/image2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image" Target="../media/image17.wmf"/><Relationship Id="rId7" Type="http://schemas.openxmlformats.org/officeDocument/2006/relationships/image" Target="../media/image74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18.wmf"/><Relationship Id="rId9" Type="http://schemas.openxmlformats.org/officeDocument/2006/relationships/image" Target="../media/image76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image" Target="../media/image79.wmf"/><Relationship Id="rId7" Type="http://schemas.openxmlformats.org/officeDocument/2006/relationships/image" Target="../media/image83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11" Type="http://schemas.openxmlformats.org/officeDocument/2006/relationships/image" Target="../media/image87.wmf"/><Relationship Id="rId5" Type="http://schemas.openxmlformats.org/officeDocument/2006/relationships/image" Target="../media/image81.wmf"/><Relationship Id="rId10" Type="http://schemas.openxmlformats.org/officeDocument/2006/relationships/image" Target="../media/image86.wmf"/><Relationship Id="rId4" Type="http://schemas.openxmlformats.org/officeDocument/2006/relationships/image" Target="../media/image80.wmf"/><Relationship Id="rId9" Type="http://schemas.openxmlformats.org/officeDocument/2006/relationships/image" Target="../media/image8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7" Type="http://schemas.openxmlformats.org/officeDocument/2006/relationships/image" Target="../media/image96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6" Type="http://schemas.openxmlformats.org/officeDocument/2006/relationships/image" Target="../media/image95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4" Type="http://schemas.openxmlformats.org/officeDocument/2006/relationships/image" Target="../media/image10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image" Target="../media/image21.wmf"/><Relationship Id="rId7" Type="http://schemas.openxmlformats.org/officeDocument/2006/relationships/image" Target="../media/image106.wmf"/><Relationship Id="rId2" Type="http://schemas.openxmlformats.org/officeDocument/2006/relationships/image" Target="../media/image20.wmf"/><Relationship Id="rId1" Type="http://schemas.openxmlformats.org/officeDocument/2006/relationships/image" Target="../media/image105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10.wmf"/><Relationship Id="rId7" Type="http://schemas.openxmlformats.org/officeDocument/2006/relationships/image" Target="../media/image21.wmf"/><Relationship Id="rId12" Type="http://schemas.openxmlformats.org/officeDocument/2006/relationships/image" Target="../media/image107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6" Type="http://schemas.openxmlformats.org/officeDocument/2006/relationships/image" Target="../media/image20.wmf"/><Relationship Id="rId11" Type="http://schemas.openxmlformats.org/officeDocument/2006/relationships/image" Target="../media/image106.wmf"/><Relationship Id="rId5" Type="http://schemas.openxmlformats.org/officeDocument/2006/relationships/image" Target="../media/image112.wmf"/><Relationship Id="rId10" Type="http://schemas.openxmlformats.org/officeDocument/2006/relationships/image" Target="../media/image24.wmf"/><Relationship Id="rId4" Type="http://schemas.openxmlformats.org/officeDocument/2006/relationships/image" Target="../media/image111.wmf"/><Relationship Id="rId9" Type="http://schemas.openxmlformats.org/officeDocument/2006/relationships/image" Target="../media/image23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13" Type="http://schemas.openxmlformats.org/officeDocument/2006/relationships/image" Target="../media/image125.wmf"/><Relationship Id="rId3" Type="http://schemas.openxmlformats.org/officeDocument/2006/relationships/image" Target="../media/image115.wmf"/><Relationship Id="rId7" Type="http://schemas.openxmlformats.org/officeDocument/2006/relationships/image" Target="../media/image119.wmf"/><Relationship Id="rId12" Type="http://schemas.openxmlformats.org/officeDocument/2006/relationships/image" Target="../media/image124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6" Type="http://schemas.openxmlformats.org/officeDocument/2006/relationships/image" Target="../media/image118.wmf"/><Relationship Id="rId11" Type="http://schemas.openxmlformats.org/officeDocument/2006/relationships/image" Target="../media/image123.wmf"/><Relationship Id="rId5" Type="http://schemas.openxmlformats.org/officeDocument/2006/relationships/image" Target="../media/image117.wmf"/><Relationship Id="rId10" Type="http://schemas.openxmlformats.org/officeDocument/2006/relationships/image" Target="../media/image122.wmf"/><Relationship Id="rId4" Type="http://schemas.openxmlformats.org/officeDocument/2006/relationships/image" Target="../media/image116.wmf"/><Relationship Id="rId9" Type="http://schemas.openxmlformats.org/officeDocument/2006/relationships/image" Target="../media/image121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image" Target="../media/image128.wmf"/><Relationship Id="rId7" Type="http://schemas.openxmlformats.org/officeDocument/2006/relationships/image" Target="../media/image120.wmf"/><Relationship Id="rId12" Type="http://schemas.openxmlformats.org/officeDocument/2006/relationships/image" Target="../media/image125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Relationship Id="rId6" Type="http://schemas.openxmlformats.org/officeDocument/2006/relationships/image" Target="../media/image119.wmf"/><Relationship Id="rId11" Type="http://schemas.openxmlformats.org/officeDocument/2006/relationships/image" Target="../media/image124.wmf"/><Relationship Id="rId5" Type="http://schemas.openxmlformats.org/officeDocument/2006/relationships/image" Target="../media/image118.wmf"/><Relationship Id="rId10" Type="http://schemas.openxmlformats.org/officeDocument/2006/relationships/image" Target="../media/image123.wmf"/><Relationship Id="rId4" Type="http://schemas.openxmlformats.org/officeDocument/2006/relationships/image" Target="../media/image129.wmf"/><Relationship Id="rId9" Type="http://schemas.openxmlformats.org/officeDocument/2006/relationships/image" Target="../media/image122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Relationship Id="rId4" Type="http://schemas.openxmlformats.org/officeDocument/2006/relationships/image" Target="../media/image133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3" Type="http://schemas.openxmlformats.org/officeDocument/2006/relationships/image" Target="../media/image136.wmf"/><Relationship Id="rId7" Type="http://schemas.openxmlformats.org/officeDocument/2006/relationships/image" Target="../media/image140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Relationship Id="rId6" Type="http://schemas.openxmlformats.org/officeDocument/2006/relationships/image" Target="../media/image139.wmf"/><Relationship Id="rId11" Type="http://schemas.openxmlformats.org/officeDocument/2006/relationships/image" Target="../media/image144.wmf"/><Relationship Id="rId5" Type="http://schemas.openxmlformats.org/officeDocument/2006/relationships/image" Target="../media/image138.wmf"/><Relationship Id="rId10" Type="http://schemas.openxmlformats.org/officeDocument/2006/relationships/image" Target="../media/image143.wmf"/><Relationship Id="rId4" Type="http://schemas.openxmlformats.org/officeDocument/2006/relationships/image" Target="../media/image137.wmf"/><Relationship Id="rId9" Type="http://schemas.openxmlformats.org/officeDocument/2006/relationships/image" Target="../media/image142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wmf"/><Relationship Id="rId1" Type="http://schemas.openxmlformats.org/officeDocument/2006/relationships/image" Target="../media/image139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7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1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3" Type="http://schemas.openxmlformats.org/officeDocument/2006/relationships/image" Target="../media/image154.wmf"/><Relationship Id="rId7" Type="http://schemas.openxmlformats.org/officeDocument/2006/relationships/image" Target="../media/image158.wmf"/><Relationship Id="rId2" Type="http://schemas.openxmlformats.org/officeDocument/2006/relationships/image" Target="../media/image153.wmf"/><Relationship Id="rId1" Type="http://schemas.openxmlformats.org/officeDocument/2006/relationships/image" Target="../media/image152.wmf"/><Relationship Id="rId6" Type="http://schemas.openxmlformats.org/officeDocument/2006/relationships/image" Target="../media/image157.wmf"/><Relationship Id="rId5" Type="http://schemas.openxmlformats.org/officeDocument/2006/relationships/image" Target="../media/image156.wmf"/><Relationship Id="rId4" Type="http://schemas.openxmlformats.org/officeDocument/2006/relationships/image" Target="../media/image155.wmf"/><Relationship Id="rId9" Type="http://schemas.openxmlformats.org/officeDocument/2006/relationships/image" Target="../media/image160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wmf"/><Relationship Id="rId1" Type="http://schemas.openxmlformats.org/officeDocument/2006/relationships/image" Target="../media/image161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3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wmf"/><Relationship Id="rId7" Type="http://schemas.openxmlformats.org/officeDocument/2006/relationships/image" Target="../media/image170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Relationship Id="rId6" Type="http://schemas.openxmlformats.org/officeDocument/2006/relationships/image" Target="../media/image169.wmf"/><Relationship Id="rId5" Type="http://schemas.openxmlformats.org/officeDocument/2006/relationships/image" Target="../media/image168.wmf"/><Relationship Id="rId4" Type="http://schemas.openxmlformats.org/officeDocument/2006/relationships/image" Target="../media/image167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wmf"/><Relationship Id="rId2" Type="http://schemas.openxmlformats.org/officeDocument/2006/relationships/image" Target="../media/image171.wmf"/><Relationship Id="rId1" Type="http://schemas.openxmlformats.org/officeDocument/2006/relationships/image" Target="../media/image70.wmf"/><Relationship Id="rId6" Type="http://schemas.openxmlformats.org/officeDocument/2006/relationships/image" Target="../media/image175.wmf"/><Relationship Id="rId5" Type="http://schemas.openxmlformats.org/officeDocument/2006/relationships/image" Target="../media/image174.wmf"/><Relationship Id="rId4" Type="http://schemas.openxmlformats.org/officeDocument/2006/relationships/image" Target="../media/image173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wmf"/><Relationship Id="rId2" Type="http://schemas.openxmlformats.org/officeDocument/2006/relationships/image" Target="../media/image177.wmf"/><Relationship Id="rId1" Type="http://schemas.openxmlformats.org/officeDocument/2006/relationships/image" Target="../media/image176.wmf"/><Relationship Id="rId6" Type="http://schemas.openxmlformats.org/officeDocument/2006/relationships/image" Target="../media/image181.wmf"/><Relationship Id="rId5" Type="http://schemas.openxmlformats.org/officeDocument/2006/relationships/image" Target="../media/image180.wmf"/><Relationship Id="rId4" Type="http://schemas.openxmlformats.org/officeDocument/2006/relationships/image" Target="../media/image179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wmf"/><Relationship Id="rId7" Type="http://schemas.openxmlformats.org/officeDocument/2006/relationships/image" Target="../media/image188.wmf"/><Relationship Id="rId2" Type="http://schemas.openxmlformats.org/officeDocument/2006/relationships/image" Target="../media/image183.wmf"/><Relationship Id="rId1" Type="http://schemas.openxmlformats.org/officeDocument/2006/relationships/image" Target="../media/image182.wmf"/><Relationship Id="rId6" Type="http://schemas.openxmlformats.org/officeDocument/2006/relationships/image" Target="../media/image187.wmf"/><Relationship Id="rId5" Type="http://schemas.openxmlformats.org/officeDocument/2006/relationships/image" Target="../media/image186.wmf"/><Relationship Id="rId4" Type="http://schemas.openxmlformats.org/officeDocument/2006/relationships/image" Target="../media/image185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wmf"/><Relationship Id="rId2" Type="http://schemas.openxmlformats.org/officeDocument/2006/relationships/image" Target="../media/image190.wmf"/><Relationship Id="rId1" Type="http://schemas.openxmlformats.org/officeDocument/2006/relationships/image" Target="../media/image189.wmf"/><Relationship Id="rId4" Type="http://schemas.openxmlformats.org/officeDocument/2006/relationships/image" Target="../media/image192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wmf"/><Relationship Id="rId3" Type="http://schemas.openxmlformats.org/officeDocument/2006/relationships/image" Target="../media/image195.wmf"/><Relationship Id="rId7" Type="http://schemas.openxmlformats.org/officeDocument/2006/relationships/image" Target="../media/image199.wmf"/><Relationship Id="rId2" Type="http://schemas.openxmlformats.org/officeDocument/2006/relationships/image" Target="../media/image194.wmf"/><Relationship Id="rId1" Type="http://schemas.openxmlformats.org/officeDocument/2006/relationships/image" Target="../media/image193.wmf"/><Relationship Id="rId6" Type="http://schemas.openxmlformats.org/officeDocument/2006/relationships/image" Target="../media/image198.wmf"/><Relationship Id="rId5" Type="http://schemas.openxmlformats.org/officeDocument/2006/relationships/image" Target="../media/image197.wmf"/><Relationship Id="rId4" Type="http://schemas.openxmlformats.org/officeDocument/2006/relationships/image" Target="../media/image196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10" Type="http://schemas.openxmlformats.org/officeDocument/2006/relationships/image" Target="../media/image24.wmf"/><Relationship Id="rId4" Type="http://schemas.openxmlformats.org/officeDocument/2006/relationships/image" Target="../media/image18.wmf"/><Relationship Id="rId9" Type="http://schemas.openxmlformats.org/officeDocument/2006/relationships/image" Target="../media/image23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wmf"/><Relationship Id="rId2" Type="http://schemas.openxmlformats.org/officeDocument/2006/relationships/image" Target="../media/image202.wmf"/><Relationship Id="rId1" Type="http://schemas.openxmlformats.org/officeDocument/2006/relationships/image" Target="../media/image201.wmf"/><Relationship Id="rId5" Type="http://schemas.openxmlformats.org/officeDocument/2006/relationships/image" Target="../media/image199.wmf"/><Relationship Id="rId4" Type="http://schemas.openxmlformats.org/officeDocument/2006/relationships/image" Target="../media/image204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wmf"/><Relationship Id="rId2" Type="http://schemas.openxmlformats.org/officeDocument/2006/relationships/image" Target="../media/image206.wmf"/><Relationship Id="rId1" Type="http://schemas.openxmlformats.org/officeDocument/2006/relationships/image" Target="../media/image205.wmf"/><Relationship Id="rId6" Type="http://schemas.openxmlformats.org/officeDocument/2006/relationships/image" Target="../media/image210.wmf"/><Relationship Id="rId5" Type="http://schemas.openxmlformats.org/officeDocument/2006/relationships/image" Target="../media/image209.wmf"/><Relationship Id="rId4" Type="http://schemas.openxmlformats.org/officeDocument/2006/relationships/image" Target="../media/image208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wmf"/><Relationship Id="rId2" Type="http://schemas.openxmlformats.org/officeDocument/2006/relationships/image" Target="../media/image212.wmf"/><Relationship Id="rId1" Type="http://schemas.openxmlformats.org/officeDocument/2006/relationships/image" Target="../media/image211.wmf"/><Relationship Id="rId4" Type="http://schemas.openxmlformats.org/officeDocument/2006/relationships/image" Target="../media/image214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wmf"/><Relationship Id="rId3" Type="http://schemas.openxmlformats.org/officeDocument/2006/relationships/image" Target="../media/image217.wmf"/><Relationship Id="rId7" Type="http://schemas.openxmlformats.org/officeDocument/2006/relationships/image" Target="../media/image221.wmf"/><Relationship Id="rId2" Type="http://schemas.openxmlformats.org/officeDocument/2006/relationships/image" Target="../media/image216.wmf"/><Relationship Id="rId1" Type="http://schemas.openxmlformats.org/officeDocument/2006/relationships/image" Target="../media/image215.wmf"/><Relationship Id="rId6" Type="http://schemas.openxmlformats.org/officeDocument/2006/relationships/image" Target="../media/image220.wmf"/><Relationship Id="rId5" Type="http://schemas.openxmlformats.org/officeDocument/2006/relationships/image" Target="../media/image219.wmf"/><Relationship Id="rId10" Type="http://schemas.openxmlformats.org/officeDocument/2006/relationships/image" Target="../media/image224.wmf"/><Relationship Id="rId4" Type="http://schemas.openxmlformats.org/officeDocument/2006/relationships/image" Target="../media/image218.wmf"/><Relationship Id="rId9" Type="http://schemas.openxmlformats.org/officeDocument/2006/relationships/image" Target="../media/image223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wmf"/><Relationship Id="rId3" Type="http://schemas.openxmlformats.org/officeDocument/2006/relationships/image" Target="../media/image227.wmf"/><Relationship Id="rId7" Type="http://schemas.openxmlformats.org/officeDocument/2006/relationships/image" Target="../media/image231.wmf"/><Relationship Id="rId2" Type="http://schemas.openxmlformats.org/officeDocument/2006/relationships/image" Target="../media/image226.wmf"/><Relationship Id="rId1" Type="http://schemas.openxmlformats.org/officeDocument/2006/relationships/image" Target="../media/image225.wmf"/><Relationship Id="rId6" Type="http://schemas.openxmlformats.org/officeDocument/2006/relationships/image" Target="../media/image230.wmf"/><Relationship Id="rId5" Type="http://schemas.openxmlformats.org/officeDocument/2006/relationships/image" Target="../media/image229.wmf"/><Relationship Id="rId4" Type="http://schemas.openxmlformats.org/officeDocument/2006/relationships/image" Target="../media/image228.wmf"/><Relationship Id="rId9" Type="http://schemas.openxmlformats.org/officeDocument/2006/relationships/image" Target="../media/image233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6.wmf"/><Relationship Id="rId2" Type="http://schemas.openxmlformats.org/officeDocument/2006/relationships/image" Target="../media/image235.wmf"/><Relationship Id="rId1" Type="http://schemas.openxmlformats.org/officeDocument/2006/relationships/image" Target="../media/image234.wmf"/><Relationship Id="rId6" Type="http://schemas.openxmlformats.org/officeDocument/2006/relationships/image" Target="../media/image239.wmf"/><Relationship Id="rId5" Type="http://schemas.openxmlformats.org/officeDocument/2006/relationships/image" Target="../media/image238.wmf"/><Relationship Id="rId4" Type="http://schemas.openxmlformats.org/officeDocument/2006/relationships/image" Target="../media/image237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2.wmf"/><Relationship Id="rId2" Type="http://schemas.openxmlformats.org/officeDocument/2006/relationships/image" Target="../media/image241.wmf"/><Relationship Id="rId1" Type="http://schemas.openxmlformats.org/officeDocument/2006/relationships/image" Target="../media/image240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5.wmf"/><Relationship Id="rId2" Type="http://schemas.openxmlformats.org/officeDocument/2006/relationships/image" Target="../media/image244.wmf"/><Relationship Id="rId1" Type="http://schemas.openxmlformats.org/officeDocument/2006/relationships/image" Target="../media/image243.wmf"/><Relationship Id="rId4" Type="http://schemas.openxmlformats.org/officeDocument/2006/relationships/image" Target="../media/image246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247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4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250.wmf"/><Relationship Id="rId7" Type="http://schemas.openxmlformats.org/officeDocument/2006/relationships/image" Target="../media/image21.wmf"/><Relationship Id="rId2" Type="http://schemas.openxmlformats.org/officeDocument/2006/relationships/image" Target="../media/image249.wmf"/><Relationship Id="rId1" Type="http://schemas.openxmlformats.org/officeDocument/2006/relationships/image" Target="../media/image248.wmf"/><Relationship Id="rId6" Type="http://schemas.openxmlformats.org/officeDocument/2006/relationships/image" Target="../media/image20.wmf"/><Relationship Id="rId5" Type="http://schemas.openxmlformats.org/officeDocument/2006/relationships/image" Target="../media/image252.wmf"/><Relationship Id="rId10" Type="http://schemas.openxmlformats.org/officeDocument/2006/relationships/image" Target="../media/image24.wmf"/><Relationship Id="rId4" Type="http://schemas.openxmlformats.org/officeDocument/2006/relationships/image" Target="../media/image251.wmf"/><Relationship Id="rId9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image" Target="../media/image24.wmf"/><Relationship Id="rId3" Type="http://schemas.openxmlformats.org/officeDocument/2006/relationships/image" Target="../media/image16.wmf"/><Relationship Id="rId7" Type="http://schemas.openxmlformats.org/officeDocument/2006/relationships/image" Target="../media/image27.wmf"/><Relationship Id="rId12" Type="http://schemas.openxmlformats.org/officeDocument/2006/relationships/image" Target="../media/image23.wmf"/><Relationship Id="rId2" Type="http://schemas.openxmlformats.org/officeDocument/2006/relationships/image" Target="../media/image15.wmf"/><Relationship Id="rId16" Type="http://schemas.openxmlformats.org/officeDocument/2006/relationships/image" Target="../media/image31.wmf"/><Relationship Id="rId1" Type="http://schemas.openxmlformats.org/officeDocument/2006/relationships/image" Target="../media/image25.wmf"/><Relationship Id="rId6" Type="http://schemas.openxmlformats.org/officeDocument/2006/relationships/image" Target="../media/image26.wmf"/><Relationship Id="rId11" Type="http://schemas.openxmlformats.org/officeDocument/2006/relationships/image" Target="../media/image22.wmf"/><Relationship Id="rId5" Type="http://schemas.openxmlformats.org/officeDocument/2006/relationships/image" Target="../media/image18.wmf"/><Relationship Id="rId15" Type="http://schemas.openxmlformats.org/officeDocument/2006/relationships/image" Target="../media/image30.wmf"/><Relationship Id="rId10" Type="http://schemas.openxmlformats.org/officeDocument/2006/relationships/image" Target="../media/image21.wmf"/><Relationship Id="rId4" Type="http://schemas.openxmlformats.org/officeDocument/2006/relationships/image" Target="../media/image17.wmf"/><Relationship Id="rId9" Type="http://schemas.openxmlformats.org/officeDocument/2006/relationships/image" Target="../media/image20.wmf"/><Relationship Id="rId14" Type="http://schemas.openxmlformats.org/officeDocument/2006/relationships/image" Target="../media/image29.w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3.wmf"/></Relationships>
</file>

<file path=ppt/drawings/_rels/vmlDrawing5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5.wmf"/><Relationship Id="rId1" Type="http://schemas.openxmlformats.org/officeDocument/2006/relationships/image" Target="../media/image254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8.wmf"/><Relationship Id="rId2" Type="http://schemas.openxmlformats.org/officeDocument/2006/relationships/image" Target="../media/image257.wmf"/><Relationship Id="rId1" Type="http://schemas.openxmlformats.org/officeDocument/2006/relationships/image" Target="../media/image256.wmf"/><Relationship Id="rId4" Type="http://schemas.openxmlformats.org/officeDocument/2006/relationships/image" Target="../media/image259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2.wmf"/><Relationship Id="rId2" Type="http://schemas.openxmlformats.org/officeDocument/2006/relationships/image" Target="../media/image261.wmf"/><Relationship Id="rId1" Type="http://schemas.openxmlformats.org/officeDocument/2006/relationships/image" Target="../media/image260.wmf"/><Relationship Id="rId5" Type="http://schemas.openxmlformats.org/officeDocument/2006/relationships/image" Target="../media/image264.wmf"/><Relationship Id="rId4" Type="http://schemas.openxmlformats.org/officeDocument/2006/relationships/image" Target="../media/image263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7.wmf"/><Relationship Id="rId7" Type="http://schemas.openxmlformats.org/officeDocument/2006/relationships/image" Target="../media/image271.wmf"/><Relationship Id="rId2" Type="http://schemas.openxmlformats.org/officeDocument/2006/relationships/image" Target="../media/image266.wmf"/><Relationship Id="rId1" Type="http://schemas.openxmlformats.org/officeDocument/2006/relationships/image" Target="../media/image265.wmf"/><Relationship Id="rId6" Type="http://schemas.openxmlformats.org/officeDocument/2006/relationships/image" Target="../media/image270.wmf"/><Relationship Id="rId5" Type="http://schemas.openxmlformats.org/officeDocument/2006/relationships/image" Target="../media/image269.wmf"/><Relationship Id="rId4" Type="http://schemas.openxmlformats.org/officeDocument/2006/relationships/image" Target="../media/image268.wmf"/></Relationships>
</file>

<file path=ppt/drawings/_rels/vmlDrawing5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wmf"/><Relationship Id="rId3" Type="http://schemas.openxmlformats.org/officeDocument/2006/relationships/image" Target="../media/image274.wmf"/><Relationship Id="rId7" Type="http://schemas.openxmlformats.org/officeDocument/2006/relationships/image" Target="../media/image278.wmf"/><Relationship Id="rId2" Type="http://schemas.openxmlformats.org/officeDocument/2006/relationships/image" Target="../media/image273.wmf"/><Relationship Id="rId1" Type="http://schemas.openxmlformats.org/officeDocument/2006/relationships/image" Target="../media/image272.wmf"/><Relationship Id="rId6" Type="http://schemas.openxmlformats.org/officeDocument/2006/relationships/image" Target="../media/image277.wmf"/><Relationship Id="rId5" Type="http://schemas.openxmlformats.org/officeDocument/2006/relationships/image" Target="../media/image276.wmf"/><Relationship Id="rId4" Type="http://schemas.openxmlformats.org/officeDocument/2006/relationships/image" Target="../media/image275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2.wmf"/><Relationship Id="rId2" Type="http://schemas.openxmlformats.org/officeDocument/2006/relationships/image" Target="../media/image281.wmf"/><Relationship Id="rId1" Type="http://schemas.openxmlformats.org/officeDocument/2006/relationships/image" Target="../media/image280.wmf"/><Relationship Id="rId6" Type="http://schemas.openxmlformats.org/officeDocument/2006/relationships/image" Target="../media/image285.wmf"/><Relationship Id="rId5" Type="http://schemas.openxmlformats.org/officeDocument/2006/relationships/image" Target="../media/image284.wmf"/><Relationship Id="rId4" Type="http://schemas.openxmlformats.org/officeDocument/2006/relationships/image" Target="../media/image283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8.wmf"/><Relationship Id="rId2" Type="http://schemas.openxmlformats.org/officeDocument/2006/relationships/image" Target="../media/image287.wmf"/><Relationship Id="rId1" Type="http://schemas.openxmlformats.org/officeDocument/2006/relationships/image" Target="../media/image286.wmf"/><Relationship Id="rId5" Type="http://schemas.openxmlformats.org/officeDocument/2006/relationships/image" Target="../media/image290.wmf"/><Relationship Id="rId4" Type="http://schemas.openxmlformats.org/officeDocument/2006/relationships/image" Target="../media/image289.wmf"/></Relationships>
</file>

<file path=ppt/drawings/_rels/vmlDrawing5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2.wmf"/><Relationship Id="rId1" Type="http://schemas.openxmlformats.org/officeDocument/2006/relationships/image" Target="../media/image291.w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5.wmf"/><Relationship Id="rId2" Type="http://schemas.openxmlformats.org/officeDocument/2006/relationships/image" Target="../media/image294.wmf"/><Relationship Id="rId1" Type="http://schemas.openxmlformats.org/officeDocument/2006/relationships/image" Target="../media/image293.wmf"/><Relationship Id="rId5" Type="http://schemas.openxmlformats.org/officeDocument/2006/relationships/image" Target="../media/image297.wmf"/><Relationship Id="rId4" Type="http://schemas.openxmlformats.org/officeDocument/2006/relationships/image" Target="../media/image29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wmf"/><Relationship Id="rId2" Type="http://schemas.openxmlformats.org/officeDocument/2006/relationships/image" Target="../media/image299.wmf"/><Relationship Id="rId1" Type="http://schemas.openxmlformats.org/officeDocument/2006/relationships/image" Target="../media/image298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3.wmf"/><Relationship Id="rId2" Type="http://schemas.openxmlformats.org/officeDocument/2006/relationships/image" Target="../media/image302.wmf"/><Relationship Id="rId1" Type="http://schemas.openxmlformats.org/officeDocument/2006/relationships/image" Target="../media/image301.wmf"/><Relationship Id="rId5" Type="http://schemas.openxmlformats.org/officeDocument/2006/relationships/image" Target="../media/image305.wmf"/><Relationship Id="rId4" Type="http://schemas.openxmlformats.org/officeDocument/2006/relationships/image" Target="../media/image304.wmf"/></Relationships>
</file>

<file path=ppt/drawings/_rels/vmlDrawing6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8.wmf"/><Relationship Id="rId2" Type="http://schemas.openxmlformats.org/officeDocument/2006/relationships/image" Target="../media/image307.wmf"/><Relationship Id="rId1" Type="http://schemas.openxmlformats.org/officeDocument/2006/relationships/image" Target="../media/image306.wmf"/><Relationship Id="rId6" Type="http://schemas.openxmlformats.org/officeDocument/2006/relationships/image" Target="../media/image311.wmf"/><Relationship Id="rId5" Type="http://schemas.openxmlformats.org/officeDocument/2006/relationships/image" Target="../media/image310.wmf"/><Relationship Id="rId4" Type="http://schemas.openxmlformats.org/officeDocument/2006/relationships/image" Target="../media/image309.wmf"/></Relationships>
</file>

<file path=ppt/drawings/_rels/vmlDrawing6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4.wmf"/><Relationship Id="rId7" Type="http://schemas.openxmlformats.org/officeDocument/2006/relationships/image" Target="../media/image318.wmf"/><Relationship Id="rId2" Type="http://schemas.openxmlformats.org/officeDocument/2006/relationships/image" Target="../media/image313.wmf"/><Relationship Id="rId1" Type="http://schemas.openxmlformats.org/officeDocument/2006/relationships/image" Target="../media/image312.wmf"/><Relationship Id="rId6" Type="http://schemas.openxmlformats.org/officeDocument/2006/relationships/image" Target="../media/image317.wmf"/><Relationship Id="rId5" Type="http://schemas.openxmlformats.org/officeDocument/2006/relationships/image" Target="../media/image316.wmf"/><Relationship Id="rId4" Type="http://schemas.openxmlformats.org/officeDocument/2006/relationships/image" Target="../media/image315.wmf"/></Relationships>
</file>

<file path=ppt/drawings/_rels/vmlDrawing6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1.wmf"/><Relationship Id="rId7" Type="http://schemas.openxmlformats.org/officeDocument/2006/relationships/image" Target="../media/image325.wmf"/><Relationship Id="rId2" Type="http://schemas.openxmlformats.org/officeDocument/2006/relationships/image" Target="../media/image320.wmf"/><Relationship Id="rId1" Type="http://schemas.openxmlformats.org/officeDocument/2006/relationships/image" Target="../media/image319.wmf"/><Relationship Id="rId6" Type="http://schemas.openxmlformats.org/officeDocument/2006/relationships/image" Target="../media/image324.wmf"/><Relationship Id="rId5" Type="http://schemas.openxmlformats.org/officeDocument/2006/relationships/image" Target="../media/image323.wmf"/><Relationship Id="rId4" Type="http://schemas.openxmlformats.org/officeDocument/2006/relationships/image" Target="../media/image322.wmf"/></Relationships>
</file>

<file path=ppt/drawings/_rels/vmlDrawing6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7.wmf"/><Relationship Id="rId1" Type="http://schemas.openxmlformats.org/officeDocument/2006/relationships/image" Target="../media/image326.wmf"/></Relationships>
</file>

<file path=ppt/drawings/_rels/vmlDrawing6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wmf"/><Relationship Id="rId2" Type="http://schemas.openxmlformats.org/officeDocument/2006/relationships/image" Target="../media/image329.wmf"/><Relationship Id="rId1" Type="http://schemas.openxmlformats.org/officeDocument/2006/relationships/image" Target="../media/image328.wmf"/><Relationship Id="rId4" Type="http://schemas.openxmlformats.org/officeDocument/2006/relationships/image" Target="../media/image331.wmf"/></Relationships>
</file>

<file path=ppt/drawings/_rels/vmlDrawing6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4.wmf"/><Relationship Id="rId2" Type="http://schemas.openxmlformats.org/officeDocument/2006/relationships/image" Target="../media/image333.wmf"/><Relationship Id="rId1" Type="http://schemas.openxmlformats.org/officeDocument/2006/relationships/image" Target="../media/image332.wmf"/><Relationship Id="rId5" Type="http://schemas.openxmlformats.org/officeDocument/2006/relationships/image" Target="../media/image336.wmf"/><Relationship Id="rId4" Type="http://schemas.openxmlformats.org/officeDocument/2006/relationships/image" Target="../media/image335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4F698F5A-8766-44A4-8DC5-EA32F0DF7C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5B5604-9EDD-4C83-8BA5-DA1F5AD16A0B}" type="slidenum">
              <a:rPr lang="en-US" altLang="zh-CN" smtClean="0"/>
              <a:pPr/>
              <a:t>15</a:t>
            </a:fld>
            <a:endParaRPr lang="en-US" altLang="zh-CN" smtClean="0"/>
          </a:p>
        </p:txBody>
      </p:sp>
      <p:sp>
        <p:nvSpPr>
          <p:cNvPr id="860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CEA165-F8D5-47FB-8970-B7D4F2C0CF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084C06-0F4D-45B2-89F0-06F3AF9433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5C5D84-604C-4BC6-957A-7CDC7D429B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997FE-F46E-49F9-BDD2-2CE61117D3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8AA7BA-9CF7-4498-87FD-22372E36DB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610AD-4998-4EFE-8926-93D705278D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1F3F94-BA7A-4612-B2AC-62EACE43A8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C15A16-9F36-4C31-B6BF-62B83448EB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8194D6-D356-4612-A4DE-5CA43BD9B7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F82A6-F08B-47FA-8549-E529F3B4F3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A766A-3C44-4493-87B4-1D5CC552C8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17D20F-2C50-44E5-9091-25E9370958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71684" name="Picture 4" descr="long2"/>
          <p:cNvPicPr>
            <a:picLocks noChangeAspect="1" noChangeArrowheads="1" noCrop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5076825" y="6156325"/>
            <a:ext cx="28575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oleObject" Target="../embeddings/oleObject30.bin"/><Relationship Id="rId18" Type="http://schemas.openxmlformats.org/officeDocument/2006/relationships/oleObject" Target="../embeddings/oleObject35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4.bin"/><Relationship Id="rId12" Type="http://schemas.openxmlformats.org/officeDocument/2006/relationships/oleObject" Target="../embeddings/oleObject29.bin"/><Relationship Id="rId1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3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3.bin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32.bin"/><Relationship Id="rId10" Type="http://schemas.openxmlformats.org/officeDocument/2006/relationships/oleObject" Target="../embeddings/oleObject27.bin"/><Relationship Id="rId19" Type="http://schemas.openxmlformats.org/officeDocument/2006/relationships/oleObject" Target="../embeddings/oleObject36.bin"/><Relationship Id="rId4" Type="http://schemas.openxmlformats.org/officeDocument/2006/relationships/oleObject" Target="../embeddings/oleObject21.bin"/><Relationship Id="rId9" Type="http://schemas.openxmlformats.org/officeDocument/2006/relationships/oleObject" Target="../embeddings/oleObject26.bin"/><Relationship Id="rId14" Type="http://schemas.openxmlformats.org/officeDocument/2006/relationships/oleObject" Target="../embeddings/oleObject3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0.bin"/><Relationship Id="rId5" Type="http://schemas.openxmlformats.org/officeDocument/2006/relationships/oleObject" Target="../embeddings/oleObject39.bin"/><Relationship Id="rId4" Type="http://schemas.openxmlformats.org/officeDocument/2006/relationships/oleObject" Target="../embeddings/oleObject3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4.bin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3.bin"/><Relationship Id="rId10" Type="http://schemas.openxmlformats.org/officeDocument/2006/relationships/oleObject" Target="../embeddings/oleObject48.bin"/><Relationship Id="rId4" Type="http://schemas.openxmlformats.org/officeDocument/2006/relationships/oleObject" Target="../embeddings/oleObject42.bin"/><Relationship Id="rId9" Type="http://schemas.openxmlformats.org/officeDocument/2006/relationships/oleObject" Target="../embeddings/oleObject4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52.bin"/><Relationship Id="rId4" Type="http://schemas.openxmlformats.org/officeDocument/2006/relationships/oleObject" Target="../embeddings/oleObject5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6.bin"/><Relationship Id="rId5" Type="http://schemas.openxmlformats.org/officeDocument/2006/relationships/oleObject" Target="../embeddings/oleObject55.bin"/><Relationship Id="rId4" Type="http://schemas.openxmlformats.org/officeDocument/2006/relationships/oleObject" Target="../embeddings/oleObject54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61.bin"/><Relationship Id="rId5" Type="http://schemas.openxmlformats.org/officeDocument/2006/relationships/oleObject" Target="../embeddings/oleObject60.bin"/><Relationship Id="rId4" Type="http://schemas.openxmlformats.org/officeDocument/2006/relationships/oleObject" Target="../embeddings/oleObject59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66.bin"/><Relationship Id="rId5" Type="http://schemas.openxmlformats.org/officeDocument/2006/relationships/oleObject" Target="../embeddings/oleObject65.bin"/><Relationship Id="rId4" Type="http://schemas.openxmlformats.org/officeDocument/2006/relationships/oleObject" Target="../embeddings/oleObject64.bin"/><Relationship Id="rId9" Type="http://schemas.openxmlformats.org/officeDocument/2006/relationships/oleObject" Target="../embeddings/oleObject69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4.bin"/><Relationship Id="rId12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73.bin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2.bin"/><Relationship Id="rId10" Type="http://schemas.openxmlformats.org/officeDocument/2006/relationships/oleObject" Target="../embeddings/oleObject77.bin"/><Relationship Id="rId4" Type="http://schemas.openxmlformats.org/officeDocument/2006/relationships/oleObject" Target="../embeddings/oleObject71.bin"/><Relationship Id="rId9" Type="http://schemas.openxmlformats.org/officeDocument/2006/relationships/oleObject" Target="../embeddings/oleObject76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13" Type="http://schemas.openxmlformats.org/officeDocument/2006/relationships/oleObject" Target="../embeddings/oleObject90.bin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4.bin"/><Relationship Id="rId12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3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83.bin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92.bin"/><Relationship Id="rId10" Type="http://schemas.openxmlformats.org/officeDocument/2006/relationships/oleObject" Target="../embeddings/oleObject87.bin"/><Relationship Id="rId4" Type="http://schemas.openxmlformats.org/officeDocument/2006/relationships/oleObject" Target="../embeddings/oleObject81.bin"/><Relationship Id="rId9" Type="http://schemas.openxmlformats.org/officeDocument/2006/relationships/oleObject" Target="../embeddings/oleObject86.bin"/><Relationship Id="rId14" Type="http://schemas.openxmlformats.org/officeDocument/2006/relationships/oleObject" Target="../embeddings/oleObject9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97.bin"/><Relationship Id="rId5" Type="http://schemas.openxmlformats.org/officeDocument/2006/relationships/oleObject" Target="../embeddings/oleObject96.bin"/><Relationship Id="rId4" Type="http://schemas.openxmlformats.org/officeDocument/2006/relationships/oleObject" Target="../embeddings/oleObject95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4.bin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02.bin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1.bin"/><Relationship Id="rId10" Type="http://schemas.openxmlformats.org/officeDocument/2006/relationships/oleObject" Target="../embeddings/oleObject106.bin"/><Relationship Id="rId4" Type="http://schemas.openxmlformats.org/officeDocument/2006/relationships/oleObject" Target="../embeddings/oleObject100.bin"/><Relationship Id="rId9" Type="http://schemas.openxmlformats.org/officeDocument/2006/relationships/oleObject" Target="../embeddings/oleObject105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3.bin"/><Relationship Id="rId13" Type="http://schemas.openxmlformats.org/officeDocument/2006/relationships/oleObject" Target="../embeddings/oleObject118.bin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2.bin"/><Relationship Id="rId12" Type="http://schemas.openxmlformats.org/officeDocument/2006/relationships/oleObject" Target="../embeddings/oleObject1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11.bin"/><Relationship Id="rId11" Type="http://schemas.openxmlformats.org/officeDocument/2006/relationships/oleObject" Target="../embeddings/oleObject116.bin"/><Relationship Id="rId5" Type="http://schemas.openxmlformats.org/officeDocument/2006/relationships/oleObject" Target="../embeddings/oleObject110.bin"/><Relationship Id="rId10" Type="http://schemas.openxmlformats.org/officeDocument/2006/relationships/oleObject" Target="../embeddings/oleObject115.bin"/><Relationship Id="rId4" Type="http://schemas.openxmlformats.org/officeDocument/2006/relationships/oleObject" Target="../embeddings/oleObject109.bin"/><Relationship Id="rId9" Type="http://schemas.openxmlformats.org/officeDocument/2006/relationships/oleObject" Target="../embeddings/oleObject11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22.bin"/><Relationship Id="rId5" Type="http://schemas.openxmlformats.org/officeDocument/2006/relationships/oleObject" Target="../embeddings/oleObject121.bin"/><Relationship Id="rId4" Type="http://schemas.openxmlformats.org/officeDocument/2006/relationships/oleObject" Target="../embeddings/oleObject120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9.bin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27.bin"/><Relationship Id="rId5" Type="http://schemas.openxmlformats.org/officeDocument/2006/relationships/oleObject" Target="../embeddings/oleObject126.bin"/><Relationship Id="rId4" Type="http://schemas.openxmlformats.org/officeDocument/2006/relationships/oleObject" Target="../embeddings/oleObject125.bin"/><Relationship Id="rId9" Type="http://schemas.openxmlformats.org/officeDocument/2006/relationships/oleObject" Target="../embeddings/oleObject130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34.bin"/><Relationship Id="rId5" Type="http://schemas.openxmlformats.org/officeDocument/2006/relationships/oleObject" Target="../embeddings/oleObject133.bin"/><Relationship Id="rId4" Type="http://schemas.openxmlformats.org/officeDocument/2006/relationships/oleObject" Target="../embeddings/oleObject13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38.bin"/><Relationship Id="rId5" Type="http://schemas.openxmlformats.org/officeDocument/2006/relationships/oleObject" Target="../embeddings/oleObject137.bin"/><Relationship Id="rId4" Type="http://schemas.openxmlformats.org/officeDocument/2006/relationships/oleObject" Target="../embeddings/oleObject136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5.bin"/><Relationship Id="rId3" Type="http://schemas.openxmlformats.org/officeDocument/2006/relationships/oleObject" Target="../embeddings/oleObject140.bin"/><Relationship Id="rId7" Type="http://schemas.openxmlformats.org/officeDocument/2006/relationships/oleObject" Target="../embeddings/oleObject1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43.bin"/><Relationship Id="rId5" Type="http://schemas.openxmlformats.org/officeDocument/2006/relationships/oleObject" Target="../embeddings/oleObject142.bin"/><Relationship Id="rId10" Type="http://schemas.openxmlformats.org/officeDocument/2006/relationships/oleObject" Target="../embeddings/oleObject147.bin"/><Relationship Id="rId4" Type="http://schemas.openxmlformats.org/officeDocument/2006/relationships/oleObject" Target="../embeddings/oleObject141.bin"/><Relationship Id="rId9" Type="http://schemas.openxmlformats.org/officeDocument/2006/relationships/oleObject" Target="../embeddings/oleObject146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3.bin"/><Relationship Id="rId13" Type="http://schemas.openxmlformats.org/officeDocument/2006/relationships/oleObject" Target="../embeddings/oleObject158.bin"/><Relationship Id="rId3" Type="http://schemas.openxmlformats.org/officeDocument/2006/relationships/oleObject" Target="../embeddings/oleObject148.bin"/><Relationship Id="rId7" Type="http://schemas.openxmlformats.org/officeDocument/2006/relationships/oleObject" Target="../embeddings/oleObject152.bin"/><Relationship Id="rId12" Type="http://schemas.openxmlformats.org/officeDocument/2006/relationships/oleObject" Target="../embeddings/oleObject1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51.bin"/><Relationship Id="rId11" Type="http://schemas.openxmlformats.org/officeDocument/2006/relationships/oleObject" Target="../embeddings/oleObject156.bin"/><Relationship Id="rId5" Type="http://schemas.openxmlformats.org/officeDocument/2006/relationships/oleObject" Target="../embeddings/oleObject150.bin"/><Relationship Id="rId10" Type="http://schemas.openxmlformats.org/officeDocument/2006/relationships/oleObject" Target="../embeddings/oleObject155.bin"/><Relationship Id="rId4" Type="http://schemas.openxmlformats.org/officeDocument/2006/relationships/oleObject" Target="../embeddings/oleObject149.bin"/><Relationship Id="rId9" Type="http://schemas.openxmlformats.org/officeDocument/2006/relationships/oleObject" Target="../embeddings/oleObject154.bin"/><Relationship Id="rId14" Type="http://schemas.openxmlformats.org/officeDocument/2006/relationships/oleObject" Target="../embeddings/oleObject159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5.bin"/><Relationship Id="rId13" Type="http://schemas.openxmlformats.org/officeDocument/2006/relationships/oleObject" Target="../embeddings/oleObject170.bin"/><Relationship Id="rId3" Type="http://schemas.openxmlformats.org/officeDocument/2006/relationships/oleObject" Target="../embeddings/oleObject160.bin"/><Relationship Id="rId7" Type="http://schemas.openxmlformats.org/officeDocument/2006/relationships/oleObject" Target="../embeddings/oleObject164.bin"/><Relationship Id="rId12" Type="http://schemas.openxmlformats.org/officeDocument/2006/relationships/oleObject" Target="../embeddings/oleObject16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2.bin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63.bin"/><Relationship Id="rId11" Type="http://schemas.openxmlformats.org/officeDocument/2006/relationships/oleObject" Target="../embeddings/oleObject168.bin"/><Relationship Id="rId5" Type="http://schemas.openxmlformats.org/officeDocument/2006/relationships/oleObject" Target="../embeddings/oleObject162.bin"/><Relationship Id="rId15" Type="http://schemas.openxmlformats.org/officeDocument/2006/relationships/slide" Target="slide37.xml"/><Relationship Id="rId10" Type="http://schemas.openxmlformats.org/officeDocument/2006/relationships/oleObject" Target="../embeddings/oleObject167.bin"/><Relationship Id="rId4" Type="http://schemas.openxmlformats.org/officeDocument/2006/relationships/oleObject" Target="../embeddings/oleObject161.bin"/><Relationship Id="rId9" Type="http://schemas.openxmlformats.org/officeDocument/2006/relationships/oleObject" Target="../embeddings/oleObject166.bin"/><Relationship Id="rId14" Type="http://schemas.openxmlformats.org/officeDocument/2006/relationships/oleObject" Target="../embeddings/oleObject171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8.bin"/><Relationship Id="rId13" Type="http://schemas.openxmlformats.org/officeDocument/2006/relationships/oleObject" Target="../embeddings/oleObject183.bin"/><Relationship Id="rId3" Type="http://schemas.openxmlformats.org/officeDocument/2006/relationships/oleObject" Target="../embeddings/oleObject173.bin"/><Relationship Id="rId7" Type="http://schemas.openxmlformats.org/officeDocument/2006/relationships/oleObject" Target="../embeddings/oleObject177.bin"/><Relationship Id="rId12" Type="http://schemas.openxmlformats.org/officeDocument/2006/relationships/oleObject" Target="../embeddings/oleObject1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76.bin"/><Relationship Id="rId11" Type="http://schemas.openxmlformats.org/officeDocument/2006/relationships/oleObject" Target="../embeddings/oleObject181.bin"/><Relationship Id="rId5" Type="http://schemas.openxmlformats.org/officeDocument/2006/relationships/oleObject" Target="../embeddings/oleObject175.bin"/><Relationship Id="rId10" Type="http://schemas.openxmlformats.org/officeDocument/2006/relationships/oleObject" Target="../embeddings/oleObject180.bin"/><Relationship Id="rId4" Type="http://schemas.openxmlformats.org/officeDocument/2006/relationships/oleObject" Target="../embeddings/oleObject174.bin"/><Relationship Id="rId9" Type="http://schemas.openxmlformats.org/officeDocument/2006/relationships/oleObject" Target="../embeddings/oleObject179.bin"/><Relationship Id="rId14" Type="http://schemas.openxmlformats.org/officeDocument/2006/relationships/oleObject" Target="../embeddings/oleObject184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88.bin"/><Relationship Id="rId5" Type="http://schemas.openxmlformats.org/officeDocument/2006/relationships/oleObject" Target="../embeddings/oleObject187.bin"/><Relationship Id="rId4" Type="http://schemas.openxmlformats.org/officeDocument/2006/relationships/oleObject" Target="../embeddings/oleObject186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4.bin"/><Relationship Id="rId13" Type="http://schemas.openxmlformats.org/officeDocument/2006/relationships/oleObject" Target="../embeddings/oleObject199.bin"/><Relationship Id="rId3" Type="http://schemas.openxmlformats.org/officeDocument/2006/relationships/oleObject" Target="../embeddings/oleObject189.bin"/><Relationship Id="rId7" Type="http://schemas.openxmlformats.org/officeDocument/2006/relationships/oleObject" Target="../embeddings/oleObject193.bin"/><Relationship Id="rId12" Type="http://schemas.openxmlformats.org/officeDocument/2006/relationships/oleObject" Target="../embeddings/oleObject19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92.bin"/><Relationship Id="rId11" Type="http://schemas.openxmlformats.org/officeDocument/2006/relationships/oleObject" Target="../embeddings/oleObject197.bin"/><Relationship Id="rId5" Type="http://schemas.openxmlformats.org/officeDocument/2006/relationships/oleObject" Target="../embeddings/oleObject191.bin"/><Relationship Id="rId10" Type="http://schemas.openxmlformats.org/officeDocument/2006/relationships/oleObject" Target="../embeddings/oleObject196.bin"/><Relationship Id="rId4" Type="http://schemas.openxmlformats.org/officeDocument/2006/relationships/oleObject" Target="../embeddings/oleObject190.bin"/><Relationship Id="rId9" Type="http://schemas.openxmlformats.org/officeDocument/2006/relationships/oleObject" Target="../embeddings/oleObject195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5" Type="http://schemas.openxmlformats.org/officeDocument/2006/relationships/slide" Target="slide37.xml"/><Relationship Id="rId4" Type="http://schemas.openxmlformats.org/officeDocument/2006/relationships/oleObject" Target="../embeddings/oleObject201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gi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image" Target="../media/image146.gi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slide" Target="slide3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5" Type="http://schemas.openxmlformats.org/officeDocument/2006/relationships/oleObject" Target="../embeddings/oleObject205.bin"/><Relationship Id="rId4" Type="http://schemas.openxmlformats.org/officeDocument/2006/relationships/oleObject" Target="../embeddings/oleObject204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2.bin"/><Relationship Id="rId3" Type="http://schemas.openxmlformats.org/officeDocument/2006/relationships/oleObject" Target="../embeddings/oleObject207.bin"/><Relationship Id="rId7" Type="http://schemas.openxmlformats.org/officeDocument/2006/relationships/oleObject" Target="../embeddings/oleObject2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210.bin"/><Relationship Id="rId11" Type="http://schemas.openxmlformats.org/officeDocument/2006/relationships/oleObject" Target="../embeddings/oleObject215.bin"/><Relationship Id="rId5" Type="http://schemas.openxmlformats.org/officeDocument/2006/relationships/oleObject" Target="../embeddings/oleObject209.bin"/><Relationship Id="rId10" Type="http://schemas.openxmlformats.org/officeDocument/2006/relationships/oleObject" Target="../embeddings/oleObject214.bin"/><Relationship Id="rId4" Type="http://schemas.openxmlformats.org/officeDocument/2006/relationships/oleObject" Target="../embeddings/oleObject208.bin"/><Relationship Id="rId9" Type="http://schemas.openxmlformats.org/officeDocument/2006/relationships/oleObject" Target="../embeddings/oleObject213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4" Type="http://schemas.openxmlformats.org/officeDocument/2006/relationships/oleObject" Target="../embeddings/oleObject217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4.bin"/><Relationship Id="rId3" Type="http://schemas.openxmlformats.org/officeDocument/2006/relationships/oleObject" Target="../embeddings/oleObject219.bin"/><Relationship Id="rId7" Type="http://schemas.openxmlformats.org/officeDocument/2006/relationships/oleObject" Target="../embeddings/oleObject2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222.bin"/><Relationship Id="rId5" Type="http://schemas.openxmlformats.org/officeDocument/2006/relationships/oleObject" Target="../embeddings/oleObject221.bin"/><Relationship Id="rId4" Type="http://schemas.openxmlformats.org/officeDocument/2006/relationships/oleObject" Target="../embeddings/oleObject220.bin"/><Relationship Id="rId9" Type="http://schemas.openxmlformats.org/officeDocument/2006/relationships/oleObject" Target="../embeddings/oleObject225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1.bin"/><Relationship Id="rId3" Type="http://schemas.openxmlformats.org/officeDocument/2006/relationships/oleObject" Target="../embeddings/oleObject226.bin"/><Relationship Id="rId7" Type="http://schemas.openxmlformats.org/officeDocument/2006/relationships/oleObject" Target="../embeddings/oleObject2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229.bin"/><Relationship Id="rId5" Type="http://schemas.openxmlformats.org/officeDocument/2006/relationships/oleObject" Target="../embeddings/oleObject228.bin"/><Relationship Id="rId4" Type="http://schemas.openxmlformats.org/officeDocument/2006/relationships/oleObject" Target="../embeddings/oleObject227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7.bin"/><Relationship Id="rId3" Type="http://schemas.openxmlformats.org/officeDocument/2006/relationships/oleObject" Target="../embeddings/oleObject232.bin"/><Relationship Id="rId7" Type="http://schemas.openxmlformats.org/officeDocument/2006/relationships/oleObject" Target="../embeddings/oleObject2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235.bin"/><Relationship Id="rId5" Type="http://schemas.openxmlformats.org/officeDocument/2006/relationships/oleObject" Target="../embeddings/oleObject234.bin"/><Relationship Id="rId4" Type="http://schemas.openxmlformats.org/officeDocument/2006/relationships/oleObject" Target="../embeddings/oleObject233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3.bin"/><Relationship Id="rId3" Type="http://schemas.openxmlformats.org/officeDocument/2006/relationships/oleObject" Target="../embeddings/oleObject238.bin"/><Relationship Id="rId7" Type="http://schemas.openxmlformats.org/officeDocument/2006/relationships/oleObject" Target="../embeddings/oleObject2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241.bin"/><Relationship Id="rId5" Type="http://schemas.openxmlformats.org/officeDocument/2006/relationships/oleObject" Target="../embeddings/oleObject240.bin"/><Relationship Id="rId4" Type="http://schemas.openxmlformats.org/officeDocument/2006/relationships/oleObject" Target="../embeddings/oleObject239.bin"/><Relationship Id="rId9" Type="http://schemas.openxmlformats.org/officeDocument/2006/relationships/oleObject" Target="../embeddings/oleObject244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248.bin"/><Relationship Id="rId5" Type="http://schemas.openxmlformats.org/officeDocument/2006/relationships/oleObject" Target="../embeddings/oleObject247.bin"/><Relationship Id="rId4" Type="http://schemas.openxmlformats.org/officeDocument/2006/relationships/oleObject" Target="../embeddings/oleObject246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4.bin"/><Relationship Id="rId3" Type="http://schemas.openxmlformats.org/officeDocument/2006/relationships/oleObject" Target="../embeddings/oleObject249.bin"/><Relationship Id="rId7" Type="http://schemas.openxmlformats.org/officeDocument/2006/relationships/oleObject" Target="../embeddings/oleObject2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252.bin"/><Relationship Id="rId5" Type="http://schemas.openxmlformats.org/officeDocument/2006/relationships/oleObject" Target="../embeddings/oleObject251.bin"/><Relationship Id="rId10" Type="http://schemas.openxmlformats.org/officeDocument/2006/relationships/oleObject" Target="../embeddings/oleObject256.bin"/><Relationship Id="rId4" Type="http://schemas.openxmlformats.org/officeDocument/2006/relationships/oleObject" Target="../embeddings/oleObject250.bin"/><Relationship Id="rId9" Type="http://schemas.openxmlformats.org/officeDocument/2006/relationships/oleObject" Target="../embeddings/oleObject255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7.bin"/><Relationship Id="rId7" Type="http://schemas.openxmlformats.org/officeDocument/2006/relationships/oleObject" Target="../embeddings/oleObject2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260.bin"/><Relationship Id="rId5" Type="http://schemas.openxmlformats.org/officeDocument/2006/relationships/oleObject" Target="../embeddings/oleObject259.bin"/><Relationship Id="rId4" Type="http://schemas.openxmlformats.org/officeDocument/2006/relationships/oleObject" Target="../embeddings/oleObject258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7.bin"/><Relationship Id="rId3" Type="http://schemas.openxmlformats.org/officeDocument/2006/relationships/oleObject" Target="../embeddings/oleObject262.bin"/><Relationship Id="rId7" Type="http://schemas.openxmlformats.org/officeDocument/2006/relationships/oleObject" Target="../embeddings/oleObject2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265.bin"/><Relationship Id="rId5" Type="http://schemas.openxmlformats.org/officeDocument/2006/relationships/oleObject" Target="../embeddings/oleObject264.bin"/><Relationship Id="rId4" Type="http://schemas.openxmlformats.org/officeDocument/2006/relationships/oleObject" Target="../embeddings/oleObject263.bin"/><Relationship Id="rId9" Type="http://schemas.openxmlformats.org/officeDocument/2006/relationships/oleObject" Target="../embeddings/oleObject268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272.bin"/><Relationship Id="rId5" Type="http://schemas.openxmlformats.org/officeDocument/2006/relationships/oleObject" Target="../embeddings/oleObject271.bin"/><Relationship Id="rId4" Type="http://schemas.openxmlformats.org/officeDocument/2006/relationships/oleObject" Target="../embeddings/oleObject270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8.bin"/><Relationship Id="rId3" Type="http://schemas.openxmlformats.org/officeDocument/2006/relationships/oleObject" Target="../embeddings/oleObject273.bin"/><Relationship Id="rId7" Type="http://schemas.openxmlformats.org/officeDocument/2006/relationships/oleObject" Target="../embeddings/oleObject277.bin"/><Relationship Id="rId12" Type="http://schemas.openxmlformats.org/officeDocument/2006/relationships/oleObject" Target="../embeddings/oleObject2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276.bin"/><Relationship Id="rId11" Type="http://schemas.openxmlformats.org/officeDocument/2006/relationships/oleObject" Target="../embeddings/oleObject281.bin"/><Relationship Id="rId5" Type="http://schemas.openxmlformats.org/officeDocument/2006/relationships/oleObject" Target="../embeddings/oleObject275.bin"/><Relationship Id="rId10" Type="http://schemas.openxmlformats.org/officeDocument/2006/relationships/oleObject" Target="../embeddings/oleObject280.bin"/><Relationship Id="rId4" Type="http://schemas.openxmlformats.org/officeDocument/2006/relationships/oleObject" Target="../embeddings/oleObject274.bin"/><Relationship Id="rId9" Type="http://schemas.openxmlformats.org/officeDocument/2006/relationships/oleObject" Target="../embeddings/oleObject279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8.bin"/><Relationship Id="rId3" Type="http://schemas.openxmlformats.org/officeDocument/2006/relationships/oleObject" Target="../embeddings/oleObject283.bin"/><Relationship Id="rId7" Type="http://schemas.openxmlformats.org/officeDocument/2006/relationships/oleObject" Target="../embeddings/oleObject2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286.bin"/><Relationship Id="rId11" Type="http://schemas.openxmlformats.org/officeDocument/2006/relationships/oleObject" Target="../embeddings/oleObject291.bin"/><Relationship Id="rId5" Type="http://schemas.openxmlformats.org/officeDocument/2006/relationships/oleObject" Target="../embeddings/oleObject285.bin"/><Relationship Id="rId10" Type="http://schemas.openxmlformats.org/officeDocument/2006/relationships/oleObject" Target="../embeddings/oleObject290.bin"/><Relationship Id="rId4" Type="http://schemas.openxmlformats.org/officeDocument/2006/relationships/oleObject" Target="../embeddings/oleObject284.bin"/><Relationship Id="rId9" Type="http://schemas.openxmlformats.org/officeDocument/2006/relationships/oleObject" Target="../embeddings/oleObject289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7.bin"/><Relationship Id="rId3" Type="http://schemas.openxmlformats.org/officeDocument/2006/relationships/oleObject" Target="../embeddings/oleObject292.bin"/><Relationship Id="rId7" Type="http://schemas.openxmlformats.org/officeDocument/2006/relationships/oleObject" Target="../embeddings/oleObject2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295.bin"/><Relationship Id="rId5" Type="http://schemas.openxmlformats.org/officeDocument/2006/relationships/oleObject" Target="../embeddings/oleObject294.bin"/><Relationship Id="rId4" Type="http://schemas.openxmlformats.org/officeDocument/2006/relationships/oleObject" Target="../embeddings/oleObject293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5" Type="http://schemas.openxmlformats.org/officeDocument/2006/relationships/oleObject" Target="../embeddings/oleObject300.bin"/><Relationship Id="rId4" Type="http://schemas.openxmlformats.org/officeDocument/2006/relationships/oleObject" Target="../embeddings/oleObject299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304.bin"/><Relationship Id="rId5" Type="http://schemas.openxmlformats.org/officeDocument/2006/relationships/oleObject" Target="../embeddings/oleObject303.bin"/><Relationship Id="rId4" Type="http://schemas.openxmlformats.org/officeDocument/2006/relationships/oleObject" Target="../embeddings/oleObject302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0.bin"/><Relationship Id="rId3" Type="http://schemas.openxmlformats.org/officeDocument/2006/relationships/oleObject" Target="../embeddings/oleObject305.bin"/><Relationship Id="rId7" Type="http://schemas.openxmlformats.org/officeDocument/2006/relationships/oleObject" Target="../embeddings/oleObject30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308.bin"/><Relationship Id="rId5" Type="http://schemas.openxmlformats.org/officeDocument/2006/relationships/oleObject" Target="../embeddings/oleObject307.bin"/><Relationship Id="rId4" Type="http://schemas.openxmlformats.org/officeDocument/2006/relationships/oleObject" Target="../embeddings/oleObject306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6.bin"/><Relationship Id="rId3" Type="http://schemas.openxmlformats.org/officeDocument/2006/relationships/oleObject" Target="../embeddings/oleObject311.bin"/><Relationship Id="rId7" Type="http://schemas.openxmlformats.org/officeDocument/2006/relationships/oleObject" Target="../embeddings/oleObject315.bin"/><Relationship Id="rId12" Type="http://schemas.openxmlformats.org/officeDocument/2006/relationships/oleObject" Target="../embeddings/oleObject3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314.bin"/><Relationship Id="rId11" Type="http://schemas.openxmlformats.org/officeDocument/2006/relationships/oleObject" Target="../embeddings/oleObject319.bin"/><Relationship Id="rId5" Type="http://schemas.openxmlformats.org/officeDocument/2006/relationships/oleObject" Target="../embeddings/oleObject313.bin"/><Relationship Id="rId10" Type="http://schemas.openxmlformats.org/officeDocument/2006/relationships/oleObject" Target="../embeddings/oleObject318.bin"/><Relationship Id="rId4" Type="http://schemas.openxmlformats.org/officeDocument/2006/relationships/oleObject" Target="../embeddings/oleObject312.bin"/><Relationship Id="rId9" Type="http://schemas.openxmlformats.org/officeDocument/2006/relationships/oleObject" Target="../embeddings/oleObject31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Relationship Id="rId4" Type="http://schemas.openxmlformats.org/officeDocument/2006/relationships/oleObject" Target="../embeddings/oleObject323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6" Type="http://schemas.openxmlformats.org/officeDocument/2006/relationships/oleObject" Target="../embeddings/oleObject327.bin"/><Relationship Id="rId5" Type="http://schemas.openxmlformats.org/officeDocument/2006/relationships/oleObject" Target="../embeddings/oleObject326.bin"/><Relationship Id="rId4" Type="http://schemas.openxmlformats.org/officeDocument/2006/relationships/oleObject" Target="../embeddings/oleObject325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8.bin"/><Relationship Id="rId7" Type="http://schemas.openxmlformats.org/officeDocument/2006/relationships/oleObject" Target="../embeddings/oleObject3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Relationship Id="rId6" Type="http://schemas.openxmlformats.org/officeDocument/2006/relationships/oleObject" Target="../embeddings/oleObject331.bin"/><Relationship Id="rId5" Type="http://schemas.openxmlformats.org/officeDocument/2006/relationships/oleObject" Target="../embeddings/oleObject330.bin"/><Relationship Id="rId4" Type="http://schemas.openxmlformats.org/officeDocument/2006/relationships/oleObject" Target="../embeddings/oleObject329.bin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8.bin"/><Relationship Id="rId3" Type="http://schemas.openxmlformats.org/officeDocument/2006/relationships/oleObject" Target="../embeddings/oleObject333.bin"/><Relationship Id="rId7" Type="http://schemas.openxmlformats.org/officeDocument/2006/relationships/oleObject" Target="../embeddings/oleObject3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4.vml"/><Relationship Id="rId6" Type="http://schemas.openxmlformats.org/officeDocument/2006/relationships/oleObject" Target="../embeddings/oleObject336.bin"/><Relationship Id="rId5" Type="http://schemas.openxmlformats.org/officeDocument/2006/relationships/oleObject" Target="../embeddings/oleObject335.bin"/><Relationship Id="rId4" Type="http://schemas.openxmlformats.org/officeDocument/2006/relationships/oleObject" Target="../embeddings/oleObject334.bin"/><Relationship Id="rId9" Type="http://schemas.openxmlformats.org/officeDocument/2006/relationships/oleObject" Target="../embeddings/oleObject339.bin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5.bin"/><Relationship Id="rId3" Type="http://schemas.openxmlformats.org/officeDocument/2006/relationships/oleObject" Target="../embeddings/oleObject340.bin"/><Relationship Id="rId7" Type="http://schemas.openxmlformats.org/officeDocument/2006/relationships/oleObject" Target="../embeddings/oleObject3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5.vml"/><Relationship Id="rId6" Type="http://schemas.openxmlformats.org/officeDocument/2006/relationships/oleObject" Target="../embeddings/oleObject343.bin"/><Relationship Id="rId5" Type="http://schemas.openxmlformats.org/officeDocument/2006/relationships/oleObject" Target="../embeddings/oleObject342.bin"/><Relationship Id="rId10" Type="http://schemas.openxmlformats.org/officeDocument/2006/relationships/oleObject" Target="../embeddings/oleObject347.bin"/><Relationship Id="rId4" Type="http://schemas.openxmlformats.org/officeDocument/2006/relationships/oleObject" Target="../embeddings/oleObject341.bin"/><Relationship Id="rId9" Type="http://schemas.openxmlformats.org/officeDocument/2006/relationships/oleObject" Target="../embeddings/oleObject346.bin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3.bin"/><Relationship Id="rId3" Type="http://schemas.openxmlformats.org/officeDocument/2006/relationships/oleObject" Target="../embeddings/oleObject348.bin"/><Relationship Id="rId7" Type="http://schemas.openxmlformats.org/officeDocument/2006/relationships/oleObject" Target="../embeddings/oleObject3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6.vml"/><Relationship Id="rId6" Type="http://schemas.openxmlformats.org/officeDocument/2006/relationships/oleObject" Target="../embeddings/oleObject351.bin"/><Relationship Id="rId5" Type="http://schemas.openxmlformats.org/officeDocument/2006/relationships/oleObject" Target="../embeddings/oleObject350.bin"/><Relationship Id="rId4" Type="http://schemas.openxmlformats.org/officeDocument/2006/relationships/oleObject" Target="../embeddings/oleObject349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4.bin"/><Relationship Id="rId7" Type="http://schemas.openxmlformats.org/officeDocument/2006/relationships/oleObject" Target="../embeddings/oleObject3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7.vml"/><Relationship Id="rId6" Type="http://schemas.openxmlformats.org/officeDocument/2006/relationships/oleObject" Target="../embeddings/oleObject357.bin"/><Relationship Id="rId5" Type="http://schemas.openxmlformats.org/officeDocument/2006/relationships/oleObject" Target="../embeddings/oleObject356.bin"/><Relationship Id="rId4" Type="http://schemas.openxmlformats.org/officeDocument/2006/relationships/oleObject" Target="../embeddings/oleObject35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8.vml"/><Relationship Id="rId4" Type="http://schemas.openxmlformats.org/officeDocument/2006/relationships/oleObject" Target="../embeddings/oleObject360.bin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1.bin"/><Relationship Id="rId7" Type="http://schemas.openxmlformats.org/officeDocument/2006/relationships/oleObject" Target="../embeddings/oleObject3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9.vml"/><Relationship Id="rId6" Type="http://schemas.openxmlformats.org/officeDocument/2006/relationships/oleObject" Target="../embeddings/oleObject364.bin"/><Relationship Id="rId5" Type="http://schemas.openxmlformats.org/officeDocument/2006/relationships/oleObject" Target="../embeddings/oleObject363.bin"/><Relationship Id="rId4" Type="http://schemas.openxmlformats.org/officeDocument/2006/relationships/oleObject" Target="../embeddings/oleObject362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0.vml"/><Relationship Id="rId5" Type="http://schemas.openxmlformats.org/officeDocument/2006/relationships/oleObject" Target="../embeddings/oleObject368.bin"/><Relationship Id="rId4" Type="http://schemas.openxmlformats.org/officeDocument/2006/relationships/oleObject" Target="../embeddings/oleObject367.bin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9.bin"/><Relationship Id="rId7" Type="http://schemas.openxmlformats.org/officeDocument/2006/relationships/oleObject" Target="../embeddings/oleObject3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1.vml"/><Relationship Id="rId6" Type="http://schemas.openxmlformats.org/officeDocument/2006/relationships/oleObject" Target="../embeddings/oleObject372.bin"/><Relationship Id="rId5" Type="http://schemas.openxmlformats.org/officeDocument/2006/relationships/oleObject" Target="../embeddings/oleObject371.bin"/><Relationship Id="rId4" Type="http://schemas.openxmlformats.org/officeDocument/2006/relationships/oleObject" Target="../embeddings/oleObject370.bin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9.bin"/><Relationship Id="rId3" Type="http://schemas.openxmlformats.org/officeDocument/2006/relationships/oleObject" Target="../embeddings/oleObject374.bin"/><Relationship Id="rId7" Type="http://schemas.openxmlformats.org/officeDocument/2006/relationships/oleObject" Target="../embeddings/oleObject3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2.vml"/><Relationship Id="rId6" Type="http://schemas.openxmlformats.org/officeDocument/2006/relationships/oleObject" Target="../embeddings/oleObject377.bin"/><Relationship Id="rId5" Type="http://schemas.openxmlformats.org/officeDocument/2006/relationships/oleObject" Target="../embeddings/oleObject376.bin"/><Relationship Id="rId4" Type="http://schemas.openxmlformats.org/officeDocument/2006/relationships/oleObject" Target="../embeddings/oleObject375.bin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5.bin"/><Relationship Id="rId3" Type="http://schemas.openxmlformats.org/officeDocument/2006/relationships/oleObject" Target="../embeddings/oleObject380.bin"/><Relationship Id="rId7" Type="http://schemas.openxmlformats.org/officeDocument/2006/relationships/oleObject" Target="../embeddings/oleObject3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3.vml"/><Relationship Id="rId6" Type="http://schemas.openxmlformats.org/officeDocument/2006/relationships/oleObject" Target="../embeddings/oleObject383.bin"/><Relationship Id="rId5" Type="http://schemas.openxmlformats.org/officeDocument/2006/relationships/oleObject" Target="../embeddings/oleObject382.bin"/><Relationship Id="rId4" Type="http://schemas.openxmlformats.org/officeDocument/2006/relationships/oleObject" Target="../embeddings/oleObject381.bin"/><Relationship Id="rId9" Type="http://schemas.openxmlformats.org/officeDocument/2006/relationships/oleObject" Target="../embeddings/oleObject386.bin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2.bin"/><Relationship Id="rId3" Type="http://schemas.openxmlformats.org/officeDocument/2006/relationships/oleObject" Target="../embeddings/oleObject387.bin"/><Relationship Id="rId7" Type="http://schemas.openxmlformats.org/officeDocument/2006/relationships/oleObject" Target="../embeddings/oleObject3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4.vml"/><Relationship Id="rId6" Type="http://schemas.openxmlformats.org/officeDocument/2006/relationships/oleObject" Target="../embeddings/oleObject390.bin"/><Relationship Id="rId5" Type="http://schemas.openxmlformats.org/officeDocument/2006/relationships/oleObject" Target="../embeddings/oleObject389.bin"/><Relationship Id="rId4" Type="http://schemas.openxmlformats.org/officeDocument/2006/relationships/oleObject" Target="../embeddings/oleObject388.bin"/><Relationship Id="rId9" Type="http://schemas.openxmlformats.org/officeDocument/2006/relationships/oleObject" Target="../embeddings/oleObject393.bin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5.vml"/><Relationship Id="rId4" Type="http://schemas.openxmlformats.org/officeDocument/2006/relationships/oleObject" Target="../embeddings/oleObject395.bin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6.vml"/><Relationship Id="rId6" Type="http://schemas.openxmlformats.org/officeDocument/2006/relationships/oleObject" Target="../embeddings/oleObject399.bin"/><Relationship Id="rId5" Type="http://schemas.openxmlformats.org/officeDocument/2006/relationships/oleObject" Target="../embeddings/oleObject398.bin"/><Relationship Id="rId4" Type="http://schemas.openxmlformats.org/officeDocument/2006/relationships/oleObject" Target="../embeddings/oleObject397.bin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0.bin"/><Relationship Id="rId7" Type="http://schemas.openxmlformats.org/officeDocument/2006/relationships/oleObject" Target="../embeddings/oleObject40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7.vml"/><Relationship Id="rId6" Type="http://schemas.openxmlformats.org/officeDocument/2006/relationships/oleObject" Target="../embeddings/oleObject403.bin"/><Relationship Id="rId5" Type="http://schemas.openxmlformats.org/officeDocument/2006/relationships/oleObject" Target="../embeddings/oleObject402.bin"/><Relationship Id="rId4" Type="http://schemas.openxmlformats.org/officeDocument/2006/relationships/oleObject" Target="../embeddings/oleObject40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3.bin"/><Relationship Id="rId12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1.bin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0.bin"/><Relationship Id="rId9" Type="http://schemas.openxmlformats.org/officeDocument/2006/relationships/oleObject" Target="../embeddings/oleObject1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8"/>
          <p:cNvSpPr txBox="1">
            <a:spLocks noChangeArrowheads="1"/>
          </p:cNvSpPr>
          <p:nvPr/>
        </p:nvSpPr>
        <p:spPr bwMode="auto">
          <a:xfrm>
            <a:off x="755650" y="1700213"/>
            <a:ext cx="2425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第十七章</a:t>
            </a:r>
            <a:endParaRPr lang="zh-CN" altLang="en-US" sz="1800" b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72707" name="Text Box 10"/>
          <p:cNvSpPr txBox="1">
            <a:spLocks noChangeArrowheads="1"/>
          </p:cNvSpPr>
          <p:nvPr/>
        </p:nvSpPr>
        <p:spPr bwMode="auto">
          <a:xfrm>
            <a:off x="611188" y="2492375"/>
            <a:ext cx="8208962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7200" b="0">
                <a:solidFill>
                  <a:srgbClr val="0000CC"/>
                </a:solidFill>
                <a:ea typeface="隶书" pitchFamily="49" charset="-122"/>
              </a:rPr>
              <a:t>第六章  </a:t>
            </a:r>
            <a:r>
              <a:rPr kumimoji="1" lang="zh-CN" altLang="en-US" sz="7200" b="0">
                <a:solidFill>
                  <a:srgbClr val="0000CC"/>
                </a:solidFill>
                <a:latin typeface="Arial" pitchFamily="34" charset="0"/>
                <a:ea typeface="隶书" pitchFamily="49" charset="-122"/>
              </a:rPr>
              <a:t>狭义相对论</a:t>
            </a:r>
          </a:p>
        </p:txBody>
      </p:sp>
      <p:sp>
        <p:nvSpPr>
          <p:cNvPr id="72708" name="Text Box 11"/>
          <p:cNvSpPr txBox="1">
            <a:spLocks noChangeArrowheads="1"/>
          </p:cNvSpPr>
          <p:nvPr/>
        </p:nvSpPr>
        <p:spPr bwMode="auto">
          <a:xfrm>
            <a:off x="2916238" y="836613"/>
            <a:ext cx="37798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400">
                <a:solidFill>
                  <a:srgbClr val="FF0000"/>
                </a:solidFill>
                <a:ea typeface="黑体" pitchFamily="49" charset="-122"/>
              </a:rPr>
              <a:t>第</a:t>
            </a:r>
            <a:r>
              <a:rPr lang="en-US" altLang="zh-CN" sz="4400">
                <a:solidFill>
                  <a:srgbClr val="FF0000"/>
                </a:solidFill>
                <a:ea typeface="黑体" pitchFamily="49" charset="-122"/>
              </a:rPr>
              <a:t>1</a:t>
            </a:r>
            <a:r>
              <a:rPr lang="zh-CN" altLang="en-US" sz="4400">
                <a:solidFill>
                  <a:srgbClr val="FF0000"/>
                </a:solidFill>
                <a:ea typeface="黑体" pitchFamily="49" charset="-122"/>
              </a:rPr>
              <a:t>篇   力  学</a:t>
            </a:r>
          </a:p>
        </p:txBody>
      </p:sp>
      <p:pic>
        <p:nvPicPr>
          <p:cNvPr id="72709" name="Picture 12" descr="uest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476250"/>
            <a:ext cx="139065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2710" name="组合 5"/>
          <p:cNvGrpSpPr>
            <a:grpSpLocks/>
          </p:cNvGrpSpPr>
          <p:nvPr/>
        </p:nvGrpSpPr>
        <p:grpSpPr bwMode="auto">
          <a:xfrm>
            <a:off x="5072063" y="-57150"/>
            <a:ext cx="4048125" cy="6843713"/>
            <a:chOff x="5192721" y="-192590"/>
            <a:chExt cx="4048208" cy="6844253"/>
          </a:xfrm>
        </p:grpSpPr>
        <p:pic>
          <p:nvPicPr>
            <p:cNvPr id="72712" name="图片 6" descr="205.gif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192721" y="6203988"/>
              <a:ext cx="2643206" cy="447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2713" name="组合 7"/>
            <p:cNvGrpSpPr>
              <a:grpSpLocks/>
            </p:cNvGrpSpPr>
            <p:nvPr/>
          </p:nvGrpSpPr>
          <p:grpSpPr bwMode="auto">
            <a:xfrm>
              <a:off x="6000760" y="-192590"/>
              <a:ext cx="3240169" cy="307777"/>
              <a:chOff x="6000760" y="-192590"/>
              <a:chExt cx="3240169" cy="307777"/>
            </a:xfrm>
          </p:grpSpPr>
          <p:sp>
            <p:nvSpPr>
              <p:cNvPr id="72714" name="矩形 8"/>
              <p:cNvSpPr>
                <a:spLocks noChangeArrowheads="1"/>
              </p:cNvSpPr>
              <p:nvPr/>
            </p:nvSpPr>
            <p:spPr bwMode="auto">
              <a:xfrm>
                <a:off x="6169127" y="-134940"/>
                <a:ext cx="3071802" cy="214314"/>
              </a:xfrm>
              <a:prstGeom prst="rect">
                <a:avLst/>
              </a:prstGeom>
              <a:solidFill>
                <a:srgbClr val="FF9900"/>
              </a:solid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  <p:sp>
            <p:nvSpPr>
              <p:cNvPr id="72715" name="TextBox 3"/>
              <p:cNvSpPr txBox="1">
                <a:spLocks noChangeArrowheads="1"/>
              </p:cNvSpPr>
              <p:nvPr/>
            </p:nvSpPr>
            <p:spPr bwMode="auto">
              <a:xfrm>
                <a:off x="6000760" y="-192590"/>
                <a:ext cx="3000364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200" i="1"/>
                  <a:t>             </a:t>
                </a:r>
                <a:r>
                  <a:rPr lang="en-US" altLang="zh-CN" sz="1400" i="1">
                    <a:latin typeface="Arial" pitchFamily="34" charset="0"/>
                    <a:cs typeface="Arial" pitchFamily="34" charset="0"/>
                  </a:rPr>
                  <a:t>http://www.sciencep.com</a:t>
                </a:r>
                <a:endParaRPr lang="zh-CN" altLang="en-US" sz="1400" i="1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72711" name="TextBox 9"/>
          <p:cNvSpPr txBox="1">
            <a:spLocks noChangeArrowheads="1"/>
          </p:cNvSpPr>
          <p:nvPr/>
        </p:nvSpPr>
        <p:spPr bwMode="auto">
          <a:xfrm>
            <a:off x="8031163" y="5357813"/>
            <a:ext cx="11128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7030A0"/>
                </a:solidFill>
                <a:latin typeface="隶书" pitchFamily="49" charset="-122"/>
                <a:ea typeface="隶书" pitchFamily="49" charset="-122"/>
              </a:rPr>
              <a:t>孙云卿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BE8AAA-AA63-4F4C-84AA-3E412BEBCE47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180226" name="Rectangle 2"/>
          <p:cNvSpPr>
            <a:spLocks noChangeArrowheads="1"/>
          </p:cNvSpPr>
          <p:nvPr/>
        </p:nvSpPr>
        <p:spPr bwMode="auto">
          <a:xfrm>
            <a:off x="785813" y="3071813"/>
            <a:ext cx="40195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zh-CN" altLang="en-US">
                <a:latin typeface="宋体" pitchFamily="2" charset="-122"/>
              </a:rPr>
              <a:t>速度变换与加速度变换</a:t>
            </a:r>
            <a:r>
              <a:rPr lang="en-US" altLang="zh-CN">
                <a:latin typeface="宋体" pitchFamily="2" charset="-122"/>
              </a:rPr>
              <a:t>:</a:t>
            </a:r>
            <a:endParaRPr lang="en-US" altLang="zh-CN"/>
          </a:p>
        </p:txBody>
      </p:sp>
      <p:sp>
        <p:nvSpPr>
          <p:cNvPr id="180227" name="Freeform 3"/>
          <p:cNvSpPr>
            <a:spLocks/>
          </p:cNvSpPr>
          <p:nvPr/>
        </p:nvSpPr>
        <p:spPr bwMode="auto">
          <a:xfrm>
            <a:off x="3352800" y="4724400"/>
            <a:ext cx="931863" cy="228600"/>
          </a:xfrm>
          <a:custGeom>
            <a:avLst/>
            <a:gdLst>
              <a:gd name="T0" fmla="*/ 2147483647 w 768"/>
              <a:gd name="T1" fmla="*/ 0 h 192"/>
              <a:gd name="T2" fmla="*/ 2147483647 w 768"/>
              <a:gd name="T3" fmla="*/ 2147483647 h 192"/>
              <a:gd name="T4" fmla="*/ 0 w 768"/>
              <a:gd name="T5" fmla="*/ 2147483647 h 192"/>
              <a:gd name="T6" fmla="*/ 0 w 768"/>
              <a:gd name="T7" fmla="*/ 2147483647 h 192"/>
              <a:gd name="T8" fmla="*/ 2147483647 w 768"/>
              <a:gd name="T9" fmla="*/ 2147483647 h 192"/>
              <a:gd name="T10" fmla="*/ 2147483647 w 768"/>
              <a:gd name="T11" fmla="*/ 2147483647 h 192"/>
              <a:gd name="T12" fmla="*/ 2147483647 w 768"/>
              <a:gd name="T13" fmla="*/ 2147483647 h 192"/>
              <a:gd name="T14" fmla="*/ 2147483647 w 768"/>
              <a:gd name="T15" fmla="*/ 0 h 19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68"/>
              <a:gd name="T25" fmla="*/ 0 h 192"/>
              <a:gd name="T26" fmla="*/ 768 w 768"/>
              <a:gd name="T27" fmla="*/ 192 h 19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68" h="192">
                <a:moveTo>
                  <a:pt x="576" y="0"/>
                </a:moveTo>
                <a:lnTo>
                  <a:pt x="576" y="48"/>
                </a:lnTo>
                <a:lnTo>
                  <a:pt x="0" y="48"/>
                </a:lnTo>
                <a:lnTo>
                  <a:pt x="0" y="144"/>
                </a:lnTo>
                <a:lnTo>
                  <a:pt x="576" y="144"/>
                </a:lnTo>
                <a:lnTo>
                  <a:pt x="576" y="192"/>
                </a:lnTo>
                <a:lnTo>
                  <a:pt x="768" y="96"/>
                </a:lnTo>
                <a:lnTo>
                  <a:pt x="576" y="0"/>
                </a:lnTo>
                <a:close/>
              </a:path>
            </a:pathLst>
          </a:custGeom>
          <a:solidFill>
            <a:srgbClr val="66FF33"/>
          </a:solidFill>
          <a:ln w="28575">
            <a:solidFill>
              <a:srgbClr val="66FF33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92"/>
          <p:cNvGrpSpPr>
            <a:grpSpLocks/>
          </p:cNvGrpSpPr>
          <p:nvPr/>
        </p:nvGrpSpPr>
        <p:grpSpPr bwMode="auto">
          <a:xfrm>
            <a:off x="928688" y="3860800"/>
            <a:ext cx="2039937" cy="2182813"/>
            <a:chOff x="598" y="2433"/>
            <a:chExt cx="1285" cy="1375"/>
          </a:xfrm>
        </p:grpSpPr>
        <p:sp>
          <p:nvSpPr>
            <p:cNvPr id="5174" name="Rectangle 28"/>
            <p:cNvSpPr>
              <a:spLocks noChangeArrowheads="1"/>
            </p:cNvSpPr>
            <p:nvPr/>
          </p:nvSpPr>
          <p:spPr bwMode="auto">
            <a:xfrm>
              <a:off x="598" y="2433"/>
              <a:ext cx="1285" cy="1375"/>
            </a:xfrm>
            <a:prstGeom prst="rect">
              <a:avLst/>
            </a:prstGeom>
            <a:noFill/>
            <a:ln w="285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136" name="Object 30"/>
            <p:cNvGraphicFramePr>
              <a:graphicFrameLocks noChangeAspect="1"/>
            </p:cNvGraphicFramePr>
            <p:nvPr/>
          </p:nvGraphicFramePr>
          <p:xfrm>
            <a:off x="703" y="2523"/>
            <a:ext cx="1088" cy="292"/>
          </p:xfrm>
          <a:graphic>
            <a:graphicData uri="http://schemas.openxmlformats.org/presentationml/2006/ole">
              <p:oleObj spid="_x0000_s5136" name="公式" r:id="rId3" imgW="1612800" imgH="431640" progId="Equation.3">
                <p:embed/>
              </p:oleObj>
            </a:graphicData>
          </a:graphic>
        </p:graphicFrame>
        <p:graphicFrame>
          <p:nvGraphicFramePr>
            <p:cNvPr id="5137" name="Object 31"/>
            <p:cNvGraphicFramePr>
              <a:graphicFrameLocks noChangeAspect="1"/>
            </p:cNvGraphicFramePr>
            <p:nvPr/>
          </p:nvGraphicFramePr>
          <p:xfrm>
            <a:off x="703" y="2976"/>
            <a:ext cx="729" cy="323"/>
          </p:xfrm>
          <a:graphic>
            <a:graphicData uri="http://schemas.openxmlformats.org/presentationml/2006/ole">
              <p:oleObj spid="_x0000_s5137" name="公式" r:id="rId4" imgW="1054080" imgH="469800" progId="Equation.3">
                <p:embed/>
              </p:oleObj>
            </a:graphicData>
          </a:graphic>
        </p:graphicFrame>
        <p:graphicFrame>
          <p:nvGraphicFramePr>
            <p:cNvPr id="5138" name="Object 32"/>
            <p:cNvGraphicFramePr>
              <a:graphicFrameLocks noChangeAspect="1"/>
            </p:cNvGraphicFramePr>
            <p:nvPr/>
          </p:nvGraphicFramePr>
          <p:xfrm>
            <a:off x="703" y="3385"/>
            <a:ext cx="726" cy="325"/>
          </p:xfrm>
          <a:graphic>
            <a:graphicData uri="http://schemas.openxmlformats.org/presentationml/2006/ole">
              <p:oleObj spid="_x0000_s5138" name="公式" r:id="rId5" imgW="990360" imgH="444240" progId="Equation.3">
                <p:embed/>
              </p:oleObj>
            </a:graphicData>
          </a:graphic>
        </p:graphicFrame>
      </p:grpSp>
      <p:grpSp>
        <p:nvGrpSpPr>
          <p:cNvPr id="5143" name="Group 46"/>
          <p:cNvGrpSpPr>
            <a:grpSpLocks/>
          </p:cNvGrpSpPr>
          <p:nvPr/>
        </p:nvGrpSpPr>
        <p:grpSpPr bwMode="auto">
          <a:xfrm>
            <a:off x="5653088" y="357188"/>
            <a:ext cx="3276600" cy="3600450"/>
            <a:chOff x="3408" y="1860"/>
            <a:chExt cx="2064" cy="2268"/>
          </a:xfrm>
        </p:grpSpPr>
        <p:grpSp>
          <p:nvGrpSpPr>
            <p:cNvPr id="5149" name="Group 47"/>
            <p:cNvGrpSpPr>
              <a:grpSpLocks/>
            </p:cNvGrpSpPr>
            <p:nvPr/>
          </p:nvGrpSpPr>
          <p:grpSpPr bwMode="auto">
            <a:xfrm>
              <a:off x="3408" y="1860"/>
              <a:ext cx="2064" cy="2268"/>
              <a:chOff x="3408" y="1860"/>
              <a:chExt cx="2064" cy="2268"/>
            </a:xfrm>
          </p:grpSpPr>
          <p:sp>
            <p:nvSpPr>
              <p:cNvPr id="5151" name="Line 48"/>
              <p:cNvSpPr>
                <a:spLocks noChangeShapeType="1"/>
              </p:cNvSpPr>
              <p:nvPr/>
            </p:nvSpPr>
            <p:spPr bwMode="auto">
              <a:xfrm>
                <a:off x="5184" y="3042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152" name="Group 49"/>
              <p:cNvGrpSpPr>
                <a:grpSpLocks/>
              </p:cNvGrpSpPr>
              <p:nvPr/>
            </p:nvGrpSpPr>
            <p:grpSpPr bwMode="auto">
              <a:xfrm>
                <a:off x="3408" y="1860"/>
                <a:ext cx="2064" cy="2268"/>
                <a:chOff x="3408" y="1860"/>
                <a:chExt cx="2064" cy="2268"/>
              </a:xfrm>
            </p:grpSpPr>
            <p:sp>
              <p:nvSpPr>
                <p:cNvPr id="5153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4032" y="3840"/>
                  <a:ext cx="67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endParaRPr lang="zh-CN" altLang="zh-CN" b="0"/>
                </a:p>
              </p:txBody>
            </p:sp>
            <p:sp>
              <p:nvSpPr>
                <p:cNvPr id="5154" name="Line 51"/>
                <p:cNvSpPr>
                  <a:spLocks noChangeShapeType="1"/>
                </p:cNvSpPr>
                <p:nvPr/>
              </p:nvSpPr>
              <p:spPr bwMode="auto">
                <a:xfrm>
                  <a:off x="3888" y="3042"/>
                  <a:ext cx="1296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dash"/>
                  <a:round/>
                  <a:headEnd type="triangle" w="sm" len="med"/>
                  <a:tailEnd type="triangle" w="sm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155" name="Group 52"/>
                <p:cNvGrpSpPr>
                  <a:grpSpLocks/>
                </p:cNvGrpSpPr>
                <p:nvPr/>
              </p:nvGrpSpPr>
              <p:grpSpPr bwMode="auto">
                <a:xfrm>
                  <a:off x="3408" y="2130"/>
                  <a:ext cx="2016" cy="1632"/>
                  <a:chOff x="3264" y="1200"/>
                  <a:chExt cx="2016" cy="1632"/>
                </a:xfrm>
              </p:grpSpPr>
              <p:sp>
                <p:nvSpPr>
                  <p:cNvPr id="5169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2352"/>
                    <a:ext cx="153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bg1"/>
                    </a:solidFill>
                    <a:round/>
                    <a:headEnd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70" name="Line 5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744" y="1200"/>
                    <a:ext cx="0" cy="1152"/>
                  </a:xfrm>
                  <a:prstGeom prst="line">
                    <a:avLst/>
                  </a:prstGeom>
                  <a:noFill/>
                  <a:ln w="28575">
                    <a:solidFill>
                      <a:schemeClr val="bg1"/>
                    </a:solidFill>
                    <a:round/>
                    <a:headEnd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71" name="Line 5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64" y="2352"/>
                    <a:ext cx="480" cy="480"/>
                  </a:xfrm>
                  <a:prstGeom prst="line">
                    <a:avLst/>
                  </a:prstGeom>
                  <a:noFill/>
                  <a:ln w="28575">
                    <a:solidFill>
                      <a:schemeClr val="bg1"/>
                    </a:solidFill>
                    <a:round/>
                    <a:headEnd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72" name="Line 5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416" y="1200"/>
                    <a:ext cx="0" cy="1152"/>
                  </a:xfrm>
                  <a:prstGeom prst="line">
                    <a:avLst/>
                  </a:prstGeom>
                  <a:noFill/>
                  <a:ln w="28575">
                    <a:solidFill>
                      <a:schemeClr val="bg1"/>
                    </a:solidFill>
                    <a:round/>
                    <a:headEnd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73" name="Line 5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936" y="2352"/>
                    <a:ext cx="480" cy="480"/>
                  </a:xfrm>
                  <a:prstGeom prst="line">
                    <a:avLst/>
                  </a:prstGeom>
                  <a:noFill/>
                  <a:ln w="28575">
                    <a:solidFill>
                      <a:schemeClr val="bg1"/>
                    </a:solidFill>
                    <a:round/>
                    <a:headEnd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156" name="Line 58"/>
                <p:cNvSpPr>
                  <a:spLocks noChangeShapeType="1"/>
                </p:cNvSpPr>
                <p:nvPr/>
              </p:nvSpPr>
              <p:spPr bwMode="auto">
                <a:xfrm>
                  <a:off x="4896" y="2658"/>
                  <a:ext cx="0" cy="96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57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4800" y="2514"/>
                  <a:ext cx="384" cy="28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altLang="zh-CN" b="0">
                      <a:solidFill>
                        <a:srgbClr val="FFFF00"/>
                      </a:solidFill>
                    </a:rPr>
                    <a:t>•P</a:t>
                  </a:r>
                </a:p>
              </p:txBody>
            </p:sp>
            <p:sp>
              <p:nvSpPr>
                <p:cNvPr id="5158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4896" y="3282"/>
                  <a:ext cx="288" cy="336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59" name="Line 61"/>
                <p:cNvSpPr>
                  <a:spLocks noChangeShapeType="1"/>
                </p:cNvSpPr>
                <p:nvPr/>
              </p:nvSpPr>
              <p:spPr bwMode="auto">
                <a:xfrm>
                  <a:off x="3648" y="3522"/>
                  <a:ext cx="672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dash"/>
                  <a:round/>
                  <a:headEnd type="triangle" w="sm" len="med"/>
                  <a:tailEnd type="triangle" w="sm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60" name="Line 62"/>
                <p:cNvSpPr>
                  <a:spLocks noChangeShapeType="1"/>
                </p:cNvSpPr>
                <p:nvPr/>
              </p:nvSpPr>
              <p:spPr bwMode="auto">
                <a:xfrm>
                  <a:off x="4224" y="3618"/>
                  <a:ext cx="672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dash"/>
                  <a:round/>
                  <a:headEnd type="triangle" w="sm" len="med"/>
                  <a:tailEnd type="triangle" w="sm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61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5232" y="3024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altLang="zh-CN" b="0" i="1"/>
                    <a:t>x</a:t>
                  </a:r>
                  <a:endParaRPr lang="en-US" altLang="zh-CN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6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3696" y="2112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altLang="zh-CN" b="0"/>
                    <a:t>y</a:t>
                  </a:r>
                </a:p>
              </p:txBody>
            </p:sp>
            <p:sp>
              <p:nvSpPr>
                <p:cNvPr id="5163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3764" y="1860"/>
                  <a:ext cx="336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altLang="zh-CN" sz="2800" b="0" i="1"/>
                    <a:t>S</a:t>
                  </a:r>
                  <a:endParaRPr lang="en-US" altLang="zh-CN" b="0"/>
                </a:p>
              </p:txBody>
            </p:sp>
            <p:sp>
              <p:nvSpPr>
                <p:cNvPr id="5164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4608" y="2112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altLang="zh-CN" i="1"/>
                    <a:t>u</a:t>
                  </a:r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65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3744" y="3456"/>
                  <a:ext cx="38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altLang="zh-CN" i="1"/>
                    <a:t>ut</a:t>
                  </a:r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66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4272" y="2802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altLang="zh-CN" b="0" i="1"/>
                    <a:t>x</a:t>
                  </a:r>
                  <a:endParaRPr lang="en-US" altLang="zh-CN" b="0" i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67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3696" y="3081"/>
                  <a:ext cx="28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altLang="zh-CN" b="0" i="1"/>
                    <a:t>o</a:t>
                  </a:r>
                  <a:endParaRPr lang="en-US" altLang="zh-CN" b="0" i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6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3456" y="3609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altLang="zh-CN" b="0"/>
                    <a:t>z</a:t>
                  </a:r>
                </a:p>
              </p:txBody>
            </p:sp>
            <p:graphicFrame>
              <p:nvGraphicFramePr>
                <p:cNvPr id="5130" name="Object 71"/>
                <p:cNvGraphicFramePr>
                  <a:graphicFrameLocks noChangeAspect="1"/>
                </p:cNvGraphicFramePr>
                <p:nvPr/>
              </p:nvGraphicFramePr>
              <p:xfrm>
                <a:off x="5232" y="3273"/>
                <a:ext cx="211" cy="247"/>
              </p:xfrm>
              <a:graphic>
                <a:graphicData uri="http://schemas.openxmlformats.org/presentationml/2006/ole">
                  <p:oleObj spid="_x0000_s5130" name="Equation" r:id="rId6" imgW="152280" imgH="177480" progId="Equation.3">
                    <p:embed/>
                  </p:oleObj>
                </a:graphicData>
              </a:graphic>
            </p:graphicFrame>
            <p:graphicFrame>
              <p:nvGraphicFramePr>
                <p:cNvPr id="5131" name="Object 72"/>
                <p:cNvGraphicFramePr>
                  <a:graphicFrameLocks noChangeAspect="1"/>
                </p:cNvGraphicFramePr>
                <p:nvPr/>
              </p:nvGraphicFramePr>
              <p:xfrm>
                <a:off x="4340" y="2177"/>
                <a:ext cx="220" cy="271"/>
              </p:xfrm>
              <a:graphic>
                <a:graphicData uri="http://schemas.openxmlformats.org/presentationml/2006/ole">
                  <p:oleObj spid="_x0000_s5131" name="Equation" r:id="rId7" imgW="164880" imgH="203040" progId="Equation.3">
                    <p:embed/>
                  </p:oleObj>
                </a:graphicData>
              </a:graphic>
            </p:graphicFrame>
            <p:graphicFrame>
              <p:nvGraphicFramePr>
                <p:cNvPr id="5132" name="Object 73"/>
                <p:cNvGraphicFramePr>
                  <a:graphicFrameLocks noChangeAspect="1"/>
                </p:cNvGraphicFramePr>
                <p:nvPr/>
              </p:nvGraphicFramePr>
              <p:xfrm>
                <a:off x="4136" y="3648"/>
                <a:ext cx="184" cy="199"/>
              </p:xfrm>
              <a:graphic>
                <a:graphicData uri="http://schemas.openxmlformats.org/presentationml/2006/ole">
                  <p:oleObj spid="_x0000_s5132" name="Equation" r:id="rId8" imgW="152280" imgH="164880" progId="Equation.3">
                    <p:embed/>
                  </p:oleObj>
                </a:graphicData>
              </a:graphic>
            </p:graphicFrame>
            <p:graphicFrame>
              <p:nvGraphicFramePr>
                <p:cNvPr id="5133" name="Object 74"/>
                <p:cNvGraphicFramePr>
                  <a:graphicFrameLocks noChangeAspect="1"/>
                </p:cNvGraphicFramePr>
                <p:nvPr/>
              </p:nvGraphicFramePr>
              <p:xfrm>
                <a:off x="4439" y="1905"/>
                <a:ext cx="237" cy="255"/>
              </p:xfrm>
              <a:graphic>
                <a:graphicData uri="http://schemas.openxmlformats.org/presentationml/2006/ole">
                  <p:oleObj spid="_x0000_s5133" name="Equation" r:id="rId9" imgW="164880" imgH="177480" progId="Equation.3">
                    <p:embed/>
                  </p:oleObj>
                </a:graphicData>
              </a:graphic>
            </p:graphicFrame>
            <p:graphicFrame>
              <p:nvGraphicFramePr>
                <p:cNvPr id="5134" name="Object 75"/>
                <p:cNvGraphicFramePr>
                  <a:graphicFrameLocks noChangeAspect="1"/>
                </p:cNvGraphicFramePr>
                <p:nvPr/>
              </p:nvGraphicFramePr>
              <p:xfrm>
                <a:off x="4272" y="3273"/>
                <a:ext cx="177" cy="207"/>
              </p:xfrm>
              <a:graphic>
                <a:graphicData uri="http://schemas.openxmlformats.org/presentationml/2006/ole">
                  <p:oleObj spid="_x0000_s5134" name="Equation" r:id="rId10" imgW="152280" imgH="177480" progId="Equation.3">
                    <p:embed/>
                  </p:oleObj>
                </a:graphicData>
              </a:graphic>
            </p:graphicFrame>
            <p:graphicFrame>
              <p:nvGraphicFramePr>
                <p:cNvPr id="5135" name="Object 76"/>
                <p:cNvGraphicFramePr>
                  <a:graphicFrameLocks noChangeAspect="1"/>
                </p:cNvGraphicFramePr>
                <p:nvPr/>
              </p:nvGraphicFramePr>
              <p:xfrm>
                <a:off x="4541" y="3401"/>
                <a:ext cx="211" cy="247"/>
              </p:xfrm>
              <a:graphic>
                <a:graphicData uri="http://schemas.openxmlformats.org/presentationml/2006/ole">
                  <p:oleObj spid="_x0000_s5135" name="Equation" r:id="rId11" imgW="152280" imgH="177480" progId="Equation.3">
                    <p:embed/>
                  </p:oleObj>
                </a:graphicData>
              </a:graphic>
            </p:graphicFrame>
          </p:grpSp>
        </p:grpSp>
        <p:sp>
          <p:nvSpPr>
            <p:cNvPr id="5150" name="Line 77"/>
            <p:cNvSpPr>
              <a:spLocks noChangeShapeType="1"/>
            </p:cNvSpPr>
            <p:nvPr/>
          </p:nvSpPr>
          <p:spPr bwMode="auto">
            <a:xfrm>
              <a:off x="4560" y="2352"/>
              <a:ext cx="336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84"/>
          <p:cNvGrpSpPr>
            <a:grpSpLocks/>
          </p:cNvGrpSpPr>
          <p:nvPr/>
        </p:nvGrpSpPr>
        <p:grpSpPr bwMode="auto">
          <a:xfrm>
            <a:off x="4427538" y="3933825"/>
            <a:ext cx="1873250" cy="2016125"/>
            <a:chOff x="2109" y="346"/>
            <a:chExt cx="1134" cy="1224"/>
          </a:xfrm>
        </p:grpSpPr>
        <p:sp>
          <p:nvSpPr>
            <p:cNvPr id="5148" name="Rectangle 80"/>
            <p:cNvSpPr>
              <a:spLocks noChangeArrowheads="1"/>
            </p:cNvSpPr>
            <p:nvPr/>
          </p:nvSpPr>
          <p:spPr bwMode="auto">
            <a:xfrm>
              <a:off x="2109" y="346"/>
              <a:ext cx="1134" cy="1224"/>
            </a:xfrm>
            <a:prstGeom prst="rect">
              <a:avLst/>
            </a:prstGeom>
            <a:noFill/>
            <a:ln w="285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127" name="Object 81"/>
            <p:cNvGraphicFramePr>
              <a:graphicFrameLocks noChangeAspect="1"/>
            </p:cNvGraphicFramePr>
            <p:nvPr/>
          </p:nvGraphicFramePr>
          <p:xfrm>
            <a:off x="2290" y="436"/>
            <a:ext cx="724" cy="295"/>
          </p:xfrm>
          <a:graphic>
            <a:graphicData uri="http://schemas.openxmlformats.org/presentationml/2006/ole">
              <p:oleObj spid="_x0000_s5127" name="公式" r:id="rId12" imgW="965160" imgH="393480" progId="Equation.3">
                <p:embed/>
              </p:oleObj>
            </a:graphicData>
          </a:graphic>
        </p:graphicFrame>
        <p:graphicFrame>
          <p:nvGraphicFramePr>
            <p:cNvPr id="5128" name="Object 82"/>
            <p:cNvGraphicFramePr>
              <a:graphicFrameLocks noChangeAspect="1"/>
            </p:cNvGraphicFramePr>
            <p:nvPr/>
          </p:nvGraphicFramePr>
          <p:xfrm>
            <a:off x="2327" y="817"/>
            <a:ext cx="673" cy="304"/>
          </p:xfrm>
          <a:graphic>
            <a:graphicData uri="http://schemas.openxmlformats.org/presentationml/2006/ole">
              <p:oleObj spid="_x0000_s5128" name="公式" r:id="rId13" imgW="952200" imgH="431640" progId="Equation.3">
                <p:embed/>
              </p:oleObj>
            </a:graphicData>
          </a:graphic>
        </p:graphicFrame>
        <p:graphicFrame>
          <p:nvGraphicFramePr>
            <p:cNvPr id="5129" name="Object 83"/>
            <p:cNvGraphicFramePr>
              <a:graphicFrameLocks noChangeAspect="1"/>
            </p:cNvGraphicFramePr>
            <p:nvPr/>
          </p:nvGraphicFramePr>
          <p:xfrm>
            <a:off x="2318" y="1189"/>
            <a:ext cx="680" cy="306"/>
          </p:xfrm>
          <a:graphic>
            <a:graphicData uri="http://schemas.openxmlformats.org/presentationml/2006/ole">
              <p:oleObj spid="_x0000_s5129" name="公式" r:id="rId14" imgW="901440" imgH="406080" progId="Equation.3">
                <p:embed/>
              </p:oleObj>
            </a:graphicData>
          </a:graphic>
        </p:graphicFrame>
      </p:grpSp>
      <p:graphicFrame>
        <p:nvGraphicFramePr>
          <p:cNvPr id="180309" name="Object 85"/>
          <p:cNvGraphicFramePr>
            <a:graphicFrameLocks noChangeAspect="1"/>
          </p:cNvGraphicFramePr>
          <p:nvPr/>
        </p:nvGraphicFramePr>
        <p:xfrm>
          <a:off x="6732588" y="4724400"/>
          <a:ext cx="935037" cy="361950"/>
        </p:xfrm>
        <a:graphic>
          <a:graphicData uri="http://schemas.openxmlformats.org/presentationml/2006/ole">
            <p:oleObj spid="_x0000_s5122" name="公式" r:id="rId15" imgW="787320" imgH="304560" progId="Equation.3">
              <p:embed/>
            </p:oleObj>
          </a:graphicData>
        </a:graphic>
      </p:graphicFrame>
      <p:grpSp>
        <p:nvGrpSpPr>
          <p:cNvPr id="5145" name="组合 54"/>
          <p:cNvGrpSpPr>
            <a:grpSpLocks/>
          </p:cNvGrpSpPr>
          <p:nvPr/>
        </p:nvGrpSpPr>
        <p:grpSpPr bwMode="auto">
          <a:xfrm>
            <a:off x="2928938" y="500063"/>
            <a:ext cx="2214562" cy="2286000"/>
            <a:chOff x="1285852" y="500042"/>
            <a:chExt cx="2214578" cy="2286016"/>
          </a:xfrm>
        </p:grpSpPr>
        <p:graphicFrame>
          <p:nvGraphicFramePr>
            <p:cNvPr id="5123" name="Object 86"/>
            <p:cNvGraphicFramePr>
              <a:graphicFrameLocks noChangeAspect="1"/>
            </p:cNvGraphicFramePr>
            <p:nvPr/>
          </p:nvGraphicFramePr>
          <p:xfrm>
            <a:off x="1546225" y="692150"/>
            <a:ext cx="1717675" cy="347663"/>
          </p:xfrm>
          <a:graphic>
            <a:graphicData uri="http://schemas.openxmlformats.org/presentationml/2006/ole">
              <p:oleObj spid="_x0000_s5123" name="公式" r:id="rId16" imgW="1587240" imgH="330120" progId="Equation.3">
                <p:embed/>
              </p:oleObj>
            </a:graphicData>
          </a:graphic>
        </p:graphicFrame>
        <p:graphicFrame>
          <p:nvGraphicFramePr>
            <p:cNvPr id="5124" name="Object 87"/>
            <p:cNvGraphicFramePr>
              <a:graphicFrameLocks noChangeAspect="1"/>
            </p:cNvGraphicFramePr>
            <p:nvPr/>
          </p:nvGraphicFramePr>
          <p:xfrm>
            <a:off x="1546225" y="1196975"/>
            <a:ext cx="936625" cy="415925"/>
          </p:xfrm>
          <a:graphic>
            <a:graphicData uri="http://schemas.openxmlformats.org/presentationml/2006/ole">
              <p:oleObj spid="_x0000_s5124" name="公式" r:id="rId17" imgW="914400" imgH="406080" progId="Equation.3">
                <p:embed/>
              </p:oleObj>
            </a:graphicData>
          </a:graphic>
        </p:graphicFrame>
        <p:graphicFrame>
          <p:nvGraphicFramePr>
            <p:cNvPr id="5125" name="Object 88"/>
            <p:cNvGraphicFramePr>
              <a:graphicFrameLocks noChangeAspect="1"/>
            </p:cNvGraphicFramePr>
            <p:nvPr/>
          </p:nvGraphicFramePr>
          <p:xfrm>
            <a:off x="1576388" y="1743075"/>
            <a:ext cx="935038" cy="404813"/>
          </p:xfrm>
          <a:graphic>
            <a:graphicData uri="http://schemas.openxmlformats.org/presentationml/2006/ole">
              <p:oleObj spid="_x0000_s5125" name="公式" r:id="rId18" imgW="812520" imgH="355320" progId="Equation.3">
                <p:embed/>
              </p:oleObj>
            </a:graphicData>
          </a:graphic>
        </p:graphicFrame>
        <p:graphicFrame>
          <p:nvGraphicFramePr>
            <p:cNvPr id="5126" name="Object 89"/>
            <p:cNvGraphicFramePr>
              <a:graphicFrameLocks noChangeAspect="1"/>
            </p:cNvGraphicFramePr>
            <p:nvPr/>
          </p:nvGraphicFramePr>
          <p:xfrm>
            <a:off x="1619250" y="2276475"/>
            <a:ext cx="863600" cy="382588"/>
          </p:xfrm>
          <a:graphic>
            <a:graphicData uri="http://schemas.openxmlformats.org/presentationml/2006/ole">
              <p:oleObj spid="_x0000_s5126" name="公式" r:id="rId19" imgW="736560" imgH="330120" progId="Equation.3">
                <p:embed/>
              </p:oleObj>
            </a:graphicData>
          </a:graphic>
        </p:graphicFrame>
        <p:sp>
          <p:nvSpPr>
            <p:cNvPr id="5147" name="矩形 53"/>
            <p:cNvSpPr>
              <a:spLocks noChangeArrowheads="1"/>
            </p:cNvSpPr>
            <p:nvPr/>
          </p:nvSpPr>
          <p:spPr bwMode="auto">
            <a:xfrm>
              <a:off x="1285852" y="500042"/>
              <a:ext cx="2214578" cy="2286016"/>
            </a:xfrm>
            <a:prstGeom prst="rect">
              <a:avLst/>
            </a:prstGeom>
            <a:noFill/>
            <a:ln w="28575" algn="ctr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46" name="TextBox 55"/>
          <p:cNvSpPr txBox="1">
            <a:spLocks noChangeArrowheads="1"/>
          </p:cNvSpPr>
          <p:nvPr/>
        </p:nvSpPr>
        <p:spPr bwMode="auto">
          <a:xfrm>
            <a:off x="428625" y="1428750"/>
            <a:ext cx="23510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伽利略坐标变换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0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0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0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030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03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030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03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030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03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030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030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6" grpId="0" autoUpdateAnimBg="0"/>
      <p:bldP spid="1802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ACBF0F-F36E-4E87-9FDB-107EE4EF5510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181250" name="Text Box 2"/>
          <p:cNvSpPr txBox="1">
            <a:spLocks noChangeArrowheads="1"/>
          </p:cNvSpPr>
          <p:nvPr/>
        </p:nvSpPr>
        <p:spPr bwMode="auto">
          <a:xfrm>
            <a:off x="468313" y="1071563"/>
            <a:ext cx="792003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zh-CN" altLang="en-US"/>
              <a:t>经典力学认为，物体的质量及相互作用力与运动无关。</a:t>
            </a:r>
          </a:p>
        </p:txBody>
      </p:sp>
      <p:sp>
        <p:nvSpPr>
          <p:cNvPr id="181260" name="Text Box 12"/>
          <p:cNvSpPr txBox="1">
            <a:spLocks noChangeArrowheads="1"/>
          </p:cNvSpPr>
          <p:nvPr/>
        </p:nvSpPr>
        <p:spPr bwMode="auto">
          <a:xfrm>
            <a:off x="539750" y="4770438"/>
            <a:ext cx="828040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zh-CN" altLang="en-US">
                <a:solidFill>
                  <a:schemeClr val="folHlink"/>
                </a:solidFill>
              </a:rPr>
              <a:t>结论：力学规律在伽利略变换下保持不变</a:t>
            </a:r>
            <a:r>
              <a:rPr lang="en-US" altLang="zh-CN">
                <a:solidFill>
                  <a:schemeClr val="folHlink"/>
                </a:solidFill>
              </a:rPr>
              <a:t>,  </a:t>
            </a:r>
            <a:r>
              <a:rPr lang="zh-CN" altLang="en-US">
                <a:solidFill>
                  <a:schemeClr val="folHlink"/>
                </a:solidFill>
              </a:rPr>
              <a:t>符合力学相对性原理</a:t>
            </a:r>
            <a:r>
              <a:rPr lang="zh-CN" altLang="en-US"/>
              <a:t>。</a:t>
            </a:r>
            <a:r>
              <a:rPr lang="en-US" altLang="zh-CN"/>
              <a:t> </a:t>
            </a:r>
            <a:r>
              <a:rPr lang="zh-CN" altLang="en-US"/>
              <a:t>或者说，牛顿运动定律及由其导出的一切经典力学规律对一切惯性系来说</a:t>
            </a:r>
            <a:r>
              <a:rPr lang="en-US" altLang="zh-CN"/>
              <a:t>,  </a:t>
            </a:r>
            <a:r>
              <a:rPr lang="zh-CN" altLang="en-US"/>
              <a:t>都具有相同的数学形式。</a:t>
            </a:r>
          </a:p>
        </p:txBody>
      </p:sp>
      <p:sp>
        <p:nvSpPr>
          <p:cNvPr id="6153" name="Text Box 13"/>
          <p:cNvSpPr txBox="1">
            <a:spLocks noChangeArrowheads="1"/>
          </p:cNvSpPr>
          <p:nvPr/>
        </p:nvSpPr>
        <p:spPr bwMode="auto">
          <a:xfrm>
            <a:off x="539750" y="455613"/>
            <a:ext cx="5545138" cy="457200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>
                <a:solidFill>
                  <a:schemeClr val="tx2"/>
                </a:solidFill>
              </a:rPr>
              <a:t>伽利略变换是如何体现力学相对性原理</a:t>
            </a:r>
            <a:r>
              <a:rPr lang="en-US" altLang="zh-CN">
                <a:solidFill>
                  <a:schemeClr val="tx2"/>
                </a:solidFill>
              </a:rPr>
              <a:t>?</a:t>
            </a:r>
            <a:endParaRPr kumimoji="1" lang="en-US" altLang="zh-CN">
              <a:solidFill>
                <a:schemeClr val="tx2"/>
              </a:solidFill>
            </a:endParaRPr>
          </a:p>
        </p:txBody>
      </p:sp>
      <p:sp>
        <p:nvSpPr>
          <p:cNvPr id="181262" name="Text Box 14"/>
          <p:cNvSpPr txBox="1">
            <a:spLocks noChangeArrowheads="1"/>
          </p:cNvSpPr>
          <p:nvPr/>
        </p:nvSpPr>
        <p:spPr bwMode="auto">
          <a:xfrm>
            <a:off x="468313" y="1719263"/>
            <a:ext cx="4643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在惯性系</a:t>
            </a:r>
            <a:r>
              <a:rPr lang="en-US" altLang="zh-CN"/>
              <a:t>S</a:t>
            </a:r>
            <a:r>
              <a:rPr lang="zh-CN" altLang="en-US"/>
              <a:t>中，牛顿定律成立，即</a:t>
            </a:r>
          </a:p>
        </p:txBody>
      </p:sp>
      <p:graphicFrame>
        <p:nvGraphicFramePr>
          <p:cNvPr id="181263" name="Object 15"/>
          <p:cNvGraphicFramePr>
            <a:graphicFrameLocks noChangeAspect="1"/>
          </p:cNvGraphicFramePr>
          <p:nvPr/>
        </p:nvGraphicFramePr>
        <p:xfrm>
          <a:off x="3132138" y="2286000"/>
          <a:ext cx="1152525" cy="374650"/>
        </p:xfrm>
        <a:graphic>
          <a:graphicData uri="http://schemas.openxmlformats.org/presentationml/2006/ole">
            <p:oleObj spid="_x0000_s6146" name="公式" r:id="rId3" imgW="1054080" imgH="342720" progId="Equation.3">
              <p:embed/>
            </p:oleObj>
          </a:graphicData>
        </a:graphic>
      </p:graphicFrame>
      <p:sp>
        <p:nvSpPr>
          <p:cNvPr id="181264" name="Text Box 16"/>
          <p:cNvSpPr txBox="1">
            <a:spLocks noChangeArrowheads="1"/>
          </p:cNvSpPr>
          <p:nvPr/>
        </p:nvSpPr>
        <p:spPr bwMode="auto">
          <a:xfrm>
            <a:off x="500063" y="2857500"/>
            <a:ext cx="59293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经过变换，在惯性系</a:t>
            </a:r>
            <a:r>
              <a:rPr lang="en-US" altLang="zh-CN"/>
              <a:t>S</a:t>
            </a:r>
            <a:r>
              <a:rPr lang="en-US" altLang="zh-CN">
                <a:sym typeface="Symbol" pitchFamily="18" charset="2"/>
              </a:rPr>
              <a:t></a:t>
            </a:r>
            <a:r>
              <a:rPr lang="zh-CN" altLang="en-US"/>
              <a:t>牛顿定律成立吗？</a:t>
            </a:r>
          </a:p>
        </p:txBody>
      </p:sp>
      <p:grpSp>
        <p:nvGrpSpPr>
          <p:cNvPr id="2" name="组合 13"/>
          <p:cNvGrpSpPr>
            <a:grpSpLocks/>
          </p:cNvGrpSpPr>
          <p:nvPr/>
        </p:nvGrpSpPr>
        <p:grpSpPr bwMode="auto">
          <a:xfrm>
            <a:off x="500063" y="3429000"/>
            <a:ext cx="3506787" cy="461963"/>
            <a:chOff x="642910" y="3500438"/>
            <a:chExt cx="3506806" cy="461665"/>
          </a:xfrm>
        </p:grpSpPr>
        <p:graphicFrame>
          <p:nvGraphicFramePr>
            <p:cNvPr id="181265" name="Object 17"/>
            <p:cNvGraphicFramePr>
              <a:graphicFrameLocks noChangeAspect="1"/>
            </p:cNvGraphicFramePr>
            <p:nvPr/>
          </p:nvGraphicFramePr>
          <p:xfrm>
            <a:off x="3286116" y="3571876"/>
            <a:ext cx="863600" cy="339725"/>
          </p:xfrm>
          <a:graphic>
            <a:graphicData uri="http://schemas.openxmlformats.org/presentationml/2006/ole">
              <p:oleObj spid="_x0000_s6149" name="公式" r:id="rId4" imgW="774360" imgH="304560" progId="Equation.3">
                <p:embed/>
              </p:oleObj>
            </a:graphicData>
          </a:graphic>
        </p:graphicFrame>
        <p:sp>
          <p:nvSpPr>
            <p:cNvPr id="6160" name="Text Box 18"/>
            <p:cNvSpPr txBox="1">
              <a:spLocks noChangeArrowheads="1"/>
            </p:cNvSpPr>
            <p:nvPr/>
          </p:nvSpPr>
          <p:spPr bwMode="auto">
            <a:xfrm>
              <a:off x="642910" y="3500438"/>
              <a:ext cx="265970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按照伽利略变换：</a:t>
              </a:r>
            </a:p>
          </p:txBody>
        </p:sp>
      </p:grpSp>
      <p:graphicFrame>
        <p:nvGraphicFramePr>
          <p:cNvPr id="181269" name="Object 21"/>
          <p:cNvGraphicFramePr>
            <a:graphicFrameLocks noChangeAspect="1"/>
          </p:cNvGraphicFramePr>
          <p:nvPr/>
        </p:nvGraphicFramePr>
        <p:xfrm>
          <a:off x="2286000" y="4143375"/>
          <a:ext cx="1946275" cy="444500"/>
        </p:xfrm>
        <a:graphic>
          <a:graphicData uri="http://schemas.openxmlformats.org/presentationml/2006/ole">
            <p:oleObj spid="_x0000_s6148" name="公式" r:id="rId5" imgW="1777680" imgH="406080" progId="Equation.3">
              <p:embed/>
            </p:oleObj>
          </a:graphicData>
        </a:graphic>
      </p:graphicFrame>
      <p:grpSp>
        <p:nvGrpSpPr>
          <p:cNvPr id="3" name="组合 14"/>
          <p:cNvGrpSpPr>
            <a:grpSpLocks/>
          </p:cNvGrpSpPr>
          <p:nvPr/>
        </p:nvGrpSpPr>
        <p:grpSpPr bwMode="auto">
          <a:xfrm>
            <a:off x="4214813" y="3467100"/>
            <a:ext cx="2760662" cy="461963"/>
            <a:chOff x="4357686" y="3643314"/>
            <a:chExt cx="2760666" cy="461665"/>
          </a:xfrm>
        </p:grpSpPr>
        <p:graphicFrame>
          <p:nvGraphicFramePr>
            <p:cNvPr id="6149" name="Object 19"/>
            <p:cNvGraphicFramePr>
              <a:graphicFrameLocks noChangeAspect="1"/>
            </p:cNvGraphicFramePr>
            <p:nvPr/>
          </p:nvGraphicFramePr>
          <p:xfrm>
            <a:off x="4857752" y="3665542"/>
            <a:ext cx="2260600" cy="406400"/>
          </p:xfrm>
          <a:graphic>
            <a:graphicData uri="http://schemas.openxmlformats.org/presentationml/2006/ole">
              <p:oleObj spid="_x0000_s6147" name="公式" r:id="rId6" imgW="2260440" imgH="406080" progId="Equation.3">
                <p:embed/>
              </p:oleObj>
            </a:graphicData>
          </a:graphic>
        </p:graphicFrame>
        <p:sp>
          <p:nvSpPr>
            <p:cNvPr id="6159" name="TextBox 13"/>
            <p:cNvSpPr txBox="1">
              <a:spLocks noChangeArrowheads="1"/>
            </p:cNvSpPr>
            <p:nvPr/>
          </p:nvSpPr>
          <p:spPr bwMode="auto">
            <a:xfrm>
              <a:off x="4357686" y="3643314"/>
              <a:ext cx="49404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且</a:t>
              </a:r>
            </a:p>
          </p:txBody>
        </p:sp>
      </p:grp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00563" y="4143375"/>
            <a:ext cx="41433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在</a:t>
            </a:r>
            <a:r>
              <a:rPr lang="en-US" altLang="zh-CN"/>
              <a:t>S</a:t>
            </a:r>
            <a:r>
              <a:rPr lang="en-US" altLang="zh-CN">
                <a:sym typeface="Symbol" pitchFamily="18" charset="2"/>
              </a:rPr>
              <a:t></a:t>
            </a:r>
            <a:r>
              <a:rPr lang="zh-CN" altLang="en-US">
                <a:sym typeface="Symbol" pitchFamily="18" charset="2"/>
              </a:rPr>
              <a:t>系中</a:t>
            </a:r>
            <a:r>
              <a:rPr lang="zh-CN" altLang="en-US"/>
              <a:t>牛顿定律依然成立！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1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1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1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1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18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1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1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8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0" grpId="0" autoUpdateAnimBg="0"/>
      <p:bldP spid="181260" grpId="0" autoUpdateAnimBg="0"/>
      <p:bldP spid="181262" grpId="0"/>
      <p:bldP spid="181264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B2AAD-1202-4C7A-B9CF-91E66F3EC235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428625" y="500063"/>
            <a:ext cx="6988175" cy="463550"/>
            <a:chOff x="249" y="2024"/>
            <a:chExt cx="4402" cy="292"/>
          </a:xfrm>
        </p:grpSpPr>
        <p:sp>
          <p:nvSpPr>
            <p:cNvPr id="4" name="Text Box 39"/>
            <p:cNvSpPr txBox="1">
              <a:spLocks noChangeArrowheads="1"/>
            </p:cNvSpPr>
            <p:nvPr/>
          </p:nvSpPr>
          <p:spPr bwMode="auto">
            <a:xfrm>
              <a:off x="249" y="2024"/>
              <a:ext cx="4402" cy="2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sm" len="lg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dirty="0">
                  <a:solidFill>
                    <a:srgbClr val="66FF33"/>
                  </a:solidFill>
                  <a:ea typeface="+mn-ea"/>
                  <a:cs typeface="Times New Roman" pitchFamily="18" charset="0"/>
                </a:rPr>
                <a:t>例：</a:t>
              </a:r>
              <a:r>
                <a:rPr kumimoji="1" lang="zh-CN" altLang="en-US" dirty="0">
                  <a:ea typeface="+mn-ea"/>
                  <a:cs typeface="Times New Roman" pitchFamily="18" charset="0"/>
                </a:rPr>
                <a:t>证明运动学公式：　　　满足</a:t>
              </a:r>
              <a:r>
                <a:rPr kumimoji="1" lang="zh-CN" altLang="en-US" dirty="0">
                  <a:solidFill>
                    <a:srgbClr val="66FF33"/>
                  </a:solidFill>
                  <a:ea typeface="+mn-ea"/>
                  <a:cs typeface="Times New Roman" pitchFamily="18" charset="0"/>
                </a:rPr>
                <a:t>伽利略协变性</a:t>
              </a:r>
              <a:r>
                <a:rPr kumimoji="1" lang="zh-CN" altLang="en-US" dirty="0">
                  <a:ea typeface="+mn-ea"/>
                  <a:cs typeface="Times New Roman" pitchFamily="18" charset="0"/>
                </a:rPr>
                <a:t>。</a:t>
              </a:r>
            </a:p>
          </p:txBody>
        </p:sp>
        <p:graphicFrame>
          <p:nvGraphicFramePr>
            <p:cNvPr id="7177" name="Object 40"/>
            <p:cNvGraphicFramePr>
              <a:graphicFrameLocks noChangeAspect="1"/>
            </p:cNvGraphicFramePr>
            <p:nvPr/>
          </p:nvGraphicFramePr>
          <p:xfrm>
            <a:off x="2209" y="2105"/>
            <a:ext cx="503" cy="159"/>
          </p:xfrm>
          <a:graphic>
            <a:graphicData uri="http://schemas.openxmlformats.org/presentationml/2006/ole">
              <p:oleObj spid="_x0000_s7177" name="公式" r:id="rId3" imgW="799920" imgH="253800" progId="Equation.3">
                <p:embed/>
              </p:oleObj>
            </a:graphicData>
          </a:graphic>
        </p:graphicFrame>
      </p:grpSp>
      <p:sp>
        <p:nvSpPr>
          <p:cNvPr id="6" name="Text Box 42"/>
          <p:cNvSpPr txBox="1">
            <a:spLocks noChangeArrowheads="1"/>
          </p:cNvSpPr>
          <p:nvPr/>
        </p:nvSpPr>
        <p:spPr bwMode="auto">
          <a:xfrm>
            <a:off x="428625" y="1179513"/>
            <a:ext cx="3762375" cy="463550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lg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dirty="0">
                <a:solidFill>
                  <a:srgbClr val="66FF33"/>
                </a:solidFill>
                <a:ea typeface="+mn-ea"/>
                <a:cs typeface="Times New Roman" pitchFamily="18" charset="0"/>
              </a:rPr>
              <a:t>证明：</a:t>
            </a:r>
            <a:r>
              <a:rPr kumimoji="1" lang="zh-CN" altLang="en-US" dirty="0">
                <a:ea typeface="+mn-ea"/>
                <a:cs typeface="Times New Roman" pitchFamily="18" charset="0"/>
              </a:rPr>
              <a:t>在</a:t>
            </a:r>
            <a:r>
              <a:rPr kumimoji="1" lang="en-US" altLang="zh-CN" dirty="0">
                <a:solidFill>
                  <a:srgbClr val="FFFF00"/>
                </a:solidFill>
                <a:ea typeface="+mn-ea"/>
                <a:cs typeface="Times New Roman" pitchFamily="18" charset="0"/>
              </a:rPr>
              <a:t>S</a:t>
            </a:r>
            <a:r>
              <a:rPr kumimoji="1" lang="zh-CN" altLang="en-US" dirty="0">
                <a:solidFill>
                  <a:srgbClr val="FFFF00"/>
                </a:solidFill>
                <a:ea typeface="+mn-ea"/>
                <a:cs typeface="Times New Roman" pitchFamily="18" charset="0"/>
              </a:rPr>
              <a:t>系</a:t>
            </a:r>
            <a:r>
              <a:rPr kumimoji="1" lang="zh-CN" altLang="en-US" dirty="0">
                <a:ea typeface="+mn-ea"/>
                <a:cs typeface="Times New Roman" pitchFamily="18" charset="0"/>
              </a:rPr>
              <a:t>中，</a:t>
            </a:r>
            <a:r>
              <a:rPr kumimoji="1" lang="zh-CN" altLang="en-US" dirty="0">
                <a:ea typeface="+mn-ea"/>
                <a:cs typeface="Times New Roman" pitchFamily="18" charset="0"/>
              </a:rPr>
              <a:t>设 </a:t>
            </a:r>
            <a:r>
              <a:rPr kumimoji="1" lang="en-US" altLang="zh-CN" i="1" dirty="0">
                <a:ea typeface="+mn-ea"/>
                <a:cs typeface="Times New Roman" pitchFamily="18" charset="0"/>
              </a:rPr>
              <a:t>t</a:t>
            </a:r>
            <a:r>
              <a:rPr kumimoji="1" lang="en-US" altLang="zh-CN" baseline="-25000" dirty="0">
                <a:ea typeface="+mn-ea"/>
                <a:cs typeface="Times New Roman" pitchFamily="18" charset="0"/>
              </a:rPr>
              <a:t>1 </a:t>
            </a:r>
            <a:r>
              <a:rPr kumimoji="1" lang="zh-CN" altLang="en-US" dirty="0">
                <a:ea typeface="+mn-ea"/>
                <a:cs typeface="Times New Roman" pitchFamily="18" charset="0"/>
              </a:rPr>
              <a:t>时刻</a:t>
            </a:r>
            <a:endParaRPr kumimoji="1" lang="zh-CN" altLang="en-US" dirty="0">
              <a:ea typeface="+mn-ea"/>
              <a:cs typeface="Times New Roman" pitchFamily="18" charset="0"/>
            </a:endParaRPr>
          </a:p>
        </p:txBody>
      </p:sp>
      <p:graphicFrame>
        <p:nvGraphicFramePr>
          <p:cNvPr id="7" name="Object 44"/>
          <p:cNvGraphicFramePr>
            <a:graphicFrameLocks noChangeAspect="1"/>
          </p:cNvGraphicFramePr>
          <p:nvPr/>
        </p:nvGraphicFramePr>
        <p:xfrm>
          <a:off x="4357688" y="1214438"/>
          <a:ext cx="1524000" cy="381000"/>
        </p:xfrm>
        <a:graphic>
          <a:graphicData uri="http://schemas.openxmlformats.org/presentationml/2006/ole">
            <p:oleObj spid="_x0000_s7170" name="公式" r:id="rId4" imgW="1523880" imgH="380880" progId="Equation.3">
              <p:embed/>
            </p:oleObj>
          </a:graphicData>
        </a:graphic>
      </p:graphicFrame>
      <p:grpSp>
        <p:nvGrpSpPr>
          <p:cNvPr id="5" name="Group 52"/>
          <p:cNvGrpSpPr>
            <a:grpSpLocks/>
          </p:cNvGrpSpPr>
          <p:nvPr/>
        </p:nvGrpSpPr>
        <p:grpSpPr bwMode="auto">
          <a:xfrm>
            <a:off x="3143250" y="1785938"/>
            <a:ext cx="2776538" cy="463550"/>
            <a:chOff x="388" y="3180"/>
            <a:chExt cx="1749" cy="292"/>
          </a:xfrm>
        </p:grpSpPr>
        <p:sp>
          <p:nvSpPr>
            <p:cNvPr id="9" name="Text Box 46"/>
            <p:cNvSpPr txBox="1">
              <a:spLocks noChangeArrowheads="1"/>
            </p:cNvSpPr>
            <p:nvPr/>
          </p:nvSpPr>
          <p:spPr bwMode="auto">
            <a:xfrm>
              <a:off x="388" y="3180"/>
              <a:ext cx="622" cy="2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sm" len="lg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i="1" dirty="0">
                  <a:ea typeface="+mn-ea"/>
                  <a:cs typeface="Times New Roman" pitchFamily="18" charset="0"/>
                </a:rPr>
                <a:t>t</a:t>
              </a:r>
              <a:r>
                <a:rPr kumimoji="1" lang="en-US" altLang="zh-CN" baseline="-25000" dirty="0">
                  <a:ea typeface="+mn-ea"/>
                  <a:cs typeface="Times New Roman" pitchFamily="18" charset="0"/>
                </a:rPr>
                <a:t>2</a:t>
              </a:r>
              <a:r>
                <a:rPr kumimoji="1" lang="zh-CN" altLang="en-US" dirty="0">
                  <a:ea typeface="+mn-ea"/>
                  <a:cs typeface="Times New Roman" pitchFamily="18" charset="0"/>
                </a:rPr>
                <a:t>时刻</a:t>
              </a:r>
              <a:endParaRPr kumimoji="1" lang="zh-CN" altLang="en-US" dirty="0">
                <a:ea typeface="+mn-ea"/>
                <a:cs typeface="Times New Roman" pitchFamily="18" charset="0"/>
              </a:endParaRPr>
            </a:p>
          </p:txBody>
        </p:sp>
        <p:graphicFrame>
          <p:nvGraphicFramePr>
            <p:cNvPr id="7176" name="Object 47"/>
            <p:cNvGraphicFramePr>
              <a:graphicFrameLocks noChangeAspect="1"/>
            </p:cNvGraphicFramePr>
            <p:nvPr/>
          </p:nvGraphicFramePr>
          <p:xfrm>
            <a:off x="1153" y="3228"/>
            <a:ext cx="984" cy="240"/>
          </p:xfrm>
          <a:graphic>
            <a:graphicData uri="http://schemas.openxmlformats.org/presentationml/2006/ole">
              <p:oleObj spid="_x0000_s7176" name="公式" r:id="rId5" imgW="1562040" imgH="380880" progId="Equation.3">
                <p:embed/>
              </p:oleObj>
            </a:graphicData>
          </a:graphic>
        </p:graphicFrame>
      </p:grp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1357313" y="2465388"/>
            <a:ext cx="4818062" cy="463550"/>
            <a:chOff x="340" y="3612"/>
            <a:chExt cx="3035" cy="292"/>
          </a:xfrm>
        </p:grpSpPr>
        <p:graphicFrame>
          <p:nvGraphicFramePr>
            <p:cNvPr id="7175" name="Object 49"/>
            <p:cNvGraphicFramePr>
              <a:graphicFrameLocks noChangeAspect="1"/>
            </p:cNvGraphicFramePr>
            <p:nvPr/>
          </p:nvGraphicFramePr>
          <p:xfrm>
            <a:off x="879" y="3641"/>
            <a:ext cx="2496" cy="232"/>
          </p:xfrm>
          <a:graphic>
            <a:graphicData uri="http://schemas.openxmlformats.org/presentationml/2006/ole">
              <p:oleObj spid="_x0000_s7175" name="公式" r:id="rId6" imgW="3962160" imgH="368280" progId="Equation.3">
                <p:embed/>
              </p:oleObj>
            </a:graphicData>
          </a:graphic>
        </p:graphicFrame>
        <p:sp>
          <p:nvSpPr>
            <p:cNvPr id="13" name="Text Box 50"/>
            <p:cNvSpPr txBox="1">
              <a:spLocks noChangeArrowheads="1"/>
            </p:cNvSpPr>
            <p:nvPr/>
          </p:nvSpPr>
          <p:spPr bwMode="auto">
            <a:xfrm>
              <a:off x="340" y="3612"/>
              <a:ext cx="504" cy="2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sm" len="lg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>
                  <a:ea typeface="+mn-ea"/>
                  <a:cs typeface="Times New Roman" pitchFamily="18" charset="0"/>
                </a:rPr>
                <a:t>于是</a:t>
              </a:r>
            </a:p>
          </p:txBody>
        </p:sp>
      </p:grp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500063" y="3071813"/>
            <a:ext cx="3524250" cy="463550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lg"/>
          </a:ln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dirty="0">
                <a:latin typeface="+mn-lt"/>
                <a:ea typeface="+mn-ea"/>
              </a:rPr>
              <a:t>在</a:t>
            </a:r>
            <a:r>
              <a:rPr kumimoji="1" lang="en-US" altLang="zh-CN" dirty="0">
                <a:solidFill>
                  <a:srgbClr val="FFFF00"/>
                </a:solidFill>
                <a:latin typeface="+mn-lt"/>
                <a:ea typeface="+mn-ea"/>
              </a:rPr>
              <a:t>S</a:t>
            </a:r>
            <a:r>
              <a:rPr kumimoji="1" lang="en-US" altLang="zh-CN" dirty="0">
                <a:solidFill>
                  <a:srgbClr val="FFFF00"/>
                </a:solidFill>
                <a:latin typeface="+mn-lt"/>
                <a:ea typeface="+mn-ea"/>
                <a:sym typeface="Symbol"/>
              </a:rPr>
              <a:t></a:t>
            </a:r>
            <a:r>
              <a:rPr kumimoji="1" lang="zh-CN" altLang="en-US" dirty="0">
                <a:solidFill>
                  <a:srgbClr val="FFFF00"/>
                </a:solidFill>
                <a:latin typeface="+mn-lt"/>
                <a:ea typeface="+mn-ea"/>
              </a:rPr>
              <a:t>系</a:t>
            </a:r>
            <a:r>
              <a:rPr kumimoji="1" lang="zh-CN" altLang="en-US" dirty="0">
                <a:latin typeface="+mn-lt"/>
                <a:ea typeface="+mn-ea"/>
              </a:rPr>
              <a:t>中，由伽利略变换</a:t>
            </a:r>
          </a:p>
        </p:txBody>
      </p:sp>
      <p:grpSp>
        <p:nvGrpSpPr>
          <p:cNvPr id="10" name="Group 25"/>
          <p:cNvGrpSpPr>
            <a:grpSpLocks/>
          </p:cNvGrpSpPr>
          <p:nvPr/>
        </p:nvGrpSpPr>
        <p:grpSpPr bwMode="auto">
          <a:xfrm>
            <a:off x="2714625" y="3713163"/>
            <a:ext cx="3321050" cy="1073150"/>
            <a:chOff x="256" y="503"/>
            <a:chExt cx="2092" cy="676"/>
          </a:xfrm>
        </p:grpSpPr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256" y="503"/>
              <a:ext cx="817" cy="2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sm" len="lg"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dirty="0">
                  <a:latin typeface="+mn-lt"/>
                  <a:ea typeface="+mn-ea"/>
                </a:rPr>
                <a:t>设</a:t>
              </a:r>
              <a:r>
                <a:rPr kumimoji="1" lang="en-US" altLang="zh-CN" i="1" dirty="0">
                  <a:latin typeface="+mn-lt"/>
                  <a:ea typeface="+mn-ea"/>
                </a:rPr>
                <a:t>t</a:t>
              </a:r>
              <a:r>
                <a:rPr kumimoji="1" lang="en-US" altLang="zh-CN" baseline="-25000" dirty="0">
                  <a:latin typeface="+mn-lt"/>
                  <a:ea typeface="+mn-ea"/>
                </a:rPr>
                <a:t>1</a:t>
              </a:r>
              <a:r>
                <a:rPr kumimoji="1" lang="zh-CN" altLang="en-US" dirty="0">
                  <a:latin typeface="+mn-lt"/>
                  <a:ea typeface="+mn-ea"/>
                </a:rPr>
                <a:t>时刻</a:t>
              </a:r>
            </a:p>
          </p:txBody>
        </p:sp>
        <p:graphicFrame>
          <p:nvGraphicFramePr>
            <p:cNvPr id="7173" name="Object 10"/>
            <p:cNvGraphicFramePr>
              <a:graphicFrameLocks noChangeAspect="1"/>
            </p:cNvGraphicFramePr>
            <p:nvPr/>
          </p:nvGraphicFramePr>
          <p:xfrm>
            <a:off x="1341" y="551"/>
            <a:ext cx="968" cy="232"/>
          </p:xfrm>
          <a:graphic>
            <a:graphicData uri="http://schemas.openxmlformats.org/presentationml/2006/ole">
              <p:oleObj spid="_x0000_s7173" name="公式" r:id="rId7" imgW="1536480" imgH="368280" progId="Equation.3">
                <p:embed/>
              </p:oleObj>
            </a:graphicData>
          </a:graphic>
        </p:graphicFrame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437" y="887"/>
              <a:ext cx="622" cy="2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sm" len="lg"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i="1" dirty="0">
                  <a:latin typeface="+mn-lt"/>
                  <a:ea typeface="+mn-ea"/>
                </a:rPr>
                <a:t>t</a:t>
              </a:r>
              <a:r>
                <a:rPr kumimoji="1" lang="en-US" altLang="zh-CN" baseline="-25000" dirty="0">
                  <a:latin typeface="+mn-lt"/>
                  <a:ea typeface="+mn-ea"/>
                </a:rPr>
                <a:t>2</a:t>
              </a:r>
              <a:r>
                <a:rPr kumimoji="1" lang="zh-CN" altLang="en-US" dirty="0">
                  <a:latin typeface="+mn-lt"/>
                  <a:ea typeface="+mn-ea"/>
                </a:rPr>
                <a:t>时刻</a:t>
              </a:r>
              <a:endParaRPr kumimoji="1" lang="zh-CN" altLang="en-US" dirty="0">
                <a:latin typeface="+mn-lt"/>
                <a:ea typeface="+mn-ea"/>
              </a:endParaRPr>
            </a:p>
          </p:txBody>
        </p:sp>
        <p:graphicFrame>
          <p:nvGraphicFramePr>
            <p:cNvPr id="7174" name="Object 13"/>
            <p:cNvGraphicFramePr>
              <a:graphicFrameLocks noChangeAspect="1"/>
            </p:cNvGraphicFramePr>
            <p:nvPr/>
          </p:nvGraphicFramePr>
          <p:xfrm>
            <a:off x="1356" y="935"/>
            <a:ext cx="992" cy="232"/>
          </p:xfrm>
          <a:graphic>
            <a:graphicData uri="http://schemas.openxmlformats.org/presentationml/2006/ole">
              <p:oleObj spid="_x0000_s7174" name="公式" r:id="rId8" imgW="1574640" imgH="368280" progId="Equation.3">
                <p:embed/>
              </p:oleObj>
            </a:graphicData>
          </a:graphic>
        </p:graphicFrame>
      </p:grpSp>
      <p:graphicFrame>
        <p:nvGraphicFramePr>
          <p:cNvPr id="7172" name="Object 16"/>
          <p:cNvGraphicFramePr>
            <a:graphicFrameLocks noChangeAspect="1"/>
          </p:cNvGraphicFramePr>
          <p:nvPr/>
        </p:nvGraphicFramePr>
        <p:xfrm>
          <a:off x="857250" y="5072063"/>
          <a:ext cx="5857875" cy="366712"/>
        </p:xfrm>
        <a:graphic>
          <a:graphicData uri="http://schemas.openxmlformats.org/presentationml/2006/ole">
            <p:oleObj spid="_x0000_s7172" name="公式" r:id="rId9" imgW="6248160" imgH="393480" progId="Equation.3">
              <p:embed/>
            </p:oleObj>
          </a:graphicData>
        </a:graphic>
      </p:graphicFrame>
      <p:grpSp>
        <p:nvGrpSpPr>
          <p:cNvPr id="11" name="Group 23"/>
          <p:cNvGrpSpPr>
            <a:grpSpLocks/>
          </p:cNvGrpSpPr>
          <p:nvPr/>
        </p:nvGrpSpPr>
        <p:grpSpPr bwMode="auto">
          <a:xfrm>
            <a:off x="577850" y="5715000"/>
            <a:ext cx="5208588" cy="463550"/>
            <a:chOff x="295" y="1661"/>
            <a:chExt cx="3281" cy="292"/>
          </a:xfrm>
        </p:grpSpPr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295" y="1661"/>
              <a:ext cx="3281" cy="2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sm" len="lg"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dirty="0">
                  <a:latin typeface="+mn-lt"/>
                  <a:ea typeface="+mn-ea"/>
                </a:rPr>
                <a:t>运动学公式　　　</a:t>
              </a:r>
              <a:r>
                <a:rPr kumimoji="1" lang="zh-CN" altLang="en-US" dirty="0">
                  <a:latin typeface="+mn-lt"/>
                  <a:ea typeface="+mn-ea"/>
                </a:rPr>
                <a:t> 满足</a:t>
              </a:r>
              <a:r>
                <a:rPr kumimoji="1" lang="zh-CN" altLang="en-US" dirty="0">
                  <a:latin typeface="+mn-lt"/>
                  <a:ea typeface="+mn-ea"/>
                </a:rPr>
                <a:t>伽利略协变性</a:t>
              </a:r>
            </a:p>
          </p:txBody>
        </p:sp>
        <p:graphicFrame>
          <p:nvGraphicFramePr>
            <p:cNvPr id="7171" name="Object 22"/>
            <p:cNvGraphicFramePr>
              <a:graphicFrameLocks noChangeAspect="1"/>
            </p:cNvGraphicFramePr>
            <p:nvPr/>
          </p:nvGraphicFramePr>
          <p:xfrm>
            <a:off x="1383" y="1752"/>
            <a:ext cx="503" cy="159"/>
          </p:xfrm>
          <a:graphic>
            <a:graphicData uri="http://schemas.openxmlformats.org/presentationml/2006/ole">
              <p:oleObj spid="_x0000_s7171" name="公式" r:id="rId10" imgW="799920" imgH="253800" progId="Equation.3">
                <p:embed/>
              </p:oleObj>
            </a:graphicData>
          </a:graphic>
        </p:graphicFrame>
      </p:grpSp>
      <p:graphicFrame>
        <p:nvGraphicFramePr>
          <p:cNvPr id="7194" name="Object 26"/>
          <p:cNvGraphicFramePr>
            <a:graphicFrameLocks noChangeAspect="1"/>
          </p:cNvGraphicFramePr>
          <p:nvPr/>
        </p:nvGraphicFramePr>
        <p:xfrm>
          <a:off x="7072313" y="5072063"/>
          <a:ext cx="1357312" cy="303212"/>
        </p:xfrm>
        <a:graphic>
          <a:graphicData uri="http://schemas.openxmlformats.org/presentationml/2006/ole">
            <p:oleObj spid="_x0000_s7178" name="公式" r:id="rId11" imgW="1358640" imgH="304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078EAF-03E7-41FD-9108-22FB9A63DA60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8198" name="Text Box 2"/>
          <p:cNvSpPr txBox="1">
            <a:spLocks noChangeArrowheads="1"/>
          </p:cNvSpPr>
          <p:nvPr/>
        </p:nvSpPr>
        <p:spPr bwMode="auto">
          <a:xfrm>
            <a:off x="381000" y="304800"/>
            <a:ext cx="3673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800" i="1">
                <a:solidFill>
                  <a:srgbClr val="FFFF00"/>
                </a:solidFill>
              </a:rPr>
              <a:t>4.</a:t>
            </a:r>
            <a:r>
              <a:rPr lang="zh-CN" altLang="en-US" sz="2800" i="1">
                <a:solidFill>
                  <a:srgbClr val="FFFF00"/>
                </a:solidFill>
              </a:rPr>
              <a:t>伽利略变换的困难</a:t>
            </a:r>
            <a:endParaRPr kumimoji="1" lang="zh-CN" altLang="en-US" b="0">
              <a:solidFill>
                <a:schemeClr val="tx1"/>
              </a:solidFill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71500" y="857250"/>
            <a:ext cx="8286750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/>
              <a:t>        19</a:t>
            </a:r>
            <a:r>
              <a:rPr kumimoji="1" lang="zh-CN" altLang="en-US"/>
              <a:t>世纪中叶，麦克斯韦建立了完整的电磁理论，预言了电磁波的存在，并且求出了电磁波</a:t>
            </a:r>
            <a:r>
              <a:rPr kumimoji="1" lang="en-US" altLang="zh-CN"/>
              <a:t>(</a:t>
            </a:r>
            <a:r>
              <a:rPr kumimoji="1" lang="zh-CN" altLang="en-US"/>
              <a:t>光波</a:t>
            </a:r>
            <a:r>
              <a:rPr kumimoji="1" lang="en-US" altLang="zh-CN"/>
              <a:t>)</a:t>
            </a:r>
            <a:r>
              <a:rPr kumimoji="1" lang="zh-CN" altLang="en-US"/>
              <a:t>的速度。</a:t>
            </a:r>
            <a:endParaRPr lang="zh-CN" altLang="en-US"/>
          </a:p>
        </p:txBody>
      </p:sp>
      <p:graphicFrame>
        <p:nvGraphicFramePr>
          <p:cNvPr id="9218" name="Object 94"/>
          <p:cNvGraphicFramePr>
            <a:graphicFrameLocks noChangeAspect="1"/>
          </p:cNvGraphicFramePr>
          <p:nvPr/>
        </p:nvGraphicFramePr>
        <p:xfrm>
          <a:off x="3044825" y="2143125"/>
          <a:ext cx="2139950" cy="741363"/>
        </p:xfrm>
        <a:graphic>
          <a:graphicData uri="http://schemas.openxmlformats.org/presentationml/2006/ole">
            <p:oleObj spid="_x0000_s8194" name="公式" r:id="rId3" imgW="2133360" imgH="736560" progId="Equation.3">
              <p:embed/>
            </p:oleObj>
          </a:graphicData>
        </a:graphic>
      </p:graphicFrame>
      <p:graphicFrame>
        <p:nvGraphicFramePr>
          <p:cNvPr id="9219" name="Object 96"/>
          <p:cNvGraphicFramePr>
            <a:graphicFrameLocks noChangeAspect="1"/>
          </p:cNvGraphicFramePr>
          <p:nvPr/>
        </p:nvGraphicFramePr>
        <p:xfrm>
          <a:off x="5473700" y="2143125"/>
          <a:ext cx="2241550" cy="741363"/>
        </p:xfrm>
        <a:graphic>
          <a:graphicData uri="http://schemas.openxmlformats.org/presentationml/2006/ole">
            <p:oleObj spid="_x0000_s8195" name="公式" r:id="rId4" imgW="2234880" imgH="736560" progId="Equation.3">
              <p:embed/>
            </p:oleObj>
          </a:graphicData>
        </a:graphic>
      </p:graphicFrame>
      <p:sp>
        <p:nvSpPr>
          <p:cNvPr id="8" name="Text Box 95"/>
          <p:cNvSpPr txBox="1">
            <a:spLocks noChangeArrowheads="1"/>
          </p:cNvSpPr>
          <p:nvPr/>
        </p:nvSpPr>
        <p:spPr bwMode="auto">
          <a:xfrm>
            <a:off x="500063" y="2286000"/>
            <a:ext cx="2447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FF00"/>
                </a:solidFill>
              </a:rPr>
              <a:t>电磁波波动方程 </a:t>
            </a:r>
          </a:p>
        </p:txBody>
      </p:sp>
      <p:sp>
        <p:nvSpPr>
          <p:cNvPr id="9" name="Text Box 99"/>
          <p:cNvSpPr txBox="1">
            <a:spLocks noChangeArrowheads="1"/>
          </p:cNvSpPr>
          <p:nvPr/>
        </p:nvSpPr>
        <p:spPr bwMode="auto">
          <a:xfrm>
            <a:off x="571500" y="4286250"/>
            <a:ext cx="7561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电磁波的速度是相对哪个参考系？</a:t>
            </a:r>
            <a:r>
              <a:rPr lang="zh-CN" altLang="en-US">
                <a:sym typeface="Symbol" pitchFamily="18" charset="2"/>
              </a:rPr>
              <a:t></a:t>
            </a:r>
            <a:r>
              <a:rPr lang="zh-CN" altLang="en-US">
                <a:solidFill>
                  <a:srgbClr val="00FF00"/>
                </a:solidFill>
                <a:sym typeface="Symbol" pitchFamily="18" charset="2"/>
              </a:rPr>
              <a:t>以太假设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71500" y="4857750"/>
            <a:ext cx="6911975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zh-CN" altLang="en-US"/>
              <a:t>由伽利略变换：  速度与参考系选择有关。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571500" y="5500688"/>
            <a:ext cx="7358063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zh-CN" altLang="en-US"/>
              <a:t>迈克耳孙</a:t>
            </a:r>
            <a:r>
              <a:rPr lang="en-US" altLang="zh-CN"/>
              <a:t>-</a:t>
            </a:r>
            <a:r>
              <a:rPr lang="zh-CN" altLang="en-US"/>
              <a:t>莫雷实验结果：</a:t>
            </a:r>
            <a:r>
              <a:rPr lang="zh-CN" altLang="en-US">
                <a:solidFill>
                  <a:srgbClr val="FFFF00"/>
                </a:solidFill>
              </a:rPr>
              <a:t>光速与参考系无关</a:t>
            </a:r>
            <a:r>
              <a:rPr lang="zh-CN" altLang="en-US"/>
              <a:t>！</a:t>
            </a:r>
          </a:p>
        </p:txBody>
      </p: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6929438" y="5072063"/>
            <a:ext cx="2143125" cy="928687"/>
            <a:chOff x="6929454" y="5072074"/>
            <a:chExt cx="2143140" cy="928687"/>
          </a:xfrm>
        </p:grpSpPr>
        <p:sp>
          <p:nvSpPr>
            <p:cNvPr id="8208" name="右大括号 12"/>
            <p:cNvSpPr>
              <a:spLocks/>
            </p:cNvSpPr>
            <p:nvPr/>
          </p:nvSpPr>
          <p:spPr bwMode="auto">
            <a:xfrm>
              <a:off x="6929454" y="5072074"/>
              <a:ext cx="214312" cy="928687"/>
            </a:xfrm>
            <a:prstGeom prst="rightBrace">
              <a:avLst>
                <a:gd name="adj1" fmla="val 50997"/>
                <a:gd name="adj2" fmla="val 50000"/>
              </a:avLst>
            </a:prstGeom>
            <a:noFill/>
            <a:ln w="19050" algn="ctr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9" name="Text Box 8"/>
            <p:cNvSpPr txBox="1">
              <a:spLocks noChangeArrowheads="1"/>
            </p:cNvSpPr>
            <p:nvPr/>
          </p:nvSpPr>
          <p:spPr bwMode="auto">
            <a:xfrm>
              <a:off x="7219982" y="5214950"/>
              <a:ext cx="1852612" cy="573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30000"/>
                </a:lnSpc>
              </a:pPr>
              <a:r>
                <a:rPr lang="zh-CN" altLang="en-US">
                  <a:solidFill>
                    <a:srgbClr val="FFFF00"/>
                  </a:solidFill>
                </a:rPr>
                <a:t>彼此矛盾！</a:t>
              </a:r>
            </a:p>
          </p:txBody>
        </p:sp>
      </p:grpSp>
      <p:grpSp>
        <p:nvGrpSpPr>
          <p:cNvPr id="5" name="组合 16"/>
          <p:cNvGrpSpPr>
            <a:grpSpLocks/>
          </p:cNvGrpSpPr>
          <p:nvPr/>
        </p:nvGrpSpPr>
        <p:grpSpPr bwMode="auto">
          <a:xfrm>
            <a:off x="785813" y="3143250"/>
            <a:ext cx="6818312" cy="933450"/>
            <a:chOff x="785786" y="3143248"/>
            <a:chExt cx="6818160" cy="933450"/>
          </a:xfrm>
        </p:grpSpPr>
        <p:graphicFrame>
          <p:nvGraphicFramePr>
            <p:cNvPr id="8196" name="Object 97"/>
            <p:cNvGraphicFramePr>
              <a:graphicFrameLocks noChangeAspect="1"/>
            </p:cNvGraphicFramePr>
            <p:nvPr/>
          </p:nvGraphicFramePr>
          <p:xfrm>
            <a:off x="1785918" y="3143248"/>
            <a:ext cx="3352800" cy="933450"/>
          </p:xfrm>
          <a:graphic>
            <a:graphicData uri="http://schemas.openxmlformats.org/presentationml/2006/ole">
              <p:oleObj spid="_x0000_s8196" name="公式" r:id="rId5" imgW="3352680" imgH="939600" progId="Equation.3">
                <p:embed/>
              </p:oleObj>
            </a:graphicData>
          </a:graphic>
        </p:graphicFrame>
        <p:sp>
          <p:nvSpPr>
            <p:cNvPr id="8206" name="TextBox 14"/>
            <p:cNvSpPr txBox="1">
              <a:spLocks noChangeArrowheads="1"/>
            </p:cNvSpPr>
            <p:nvPr/>
          </p:nvSpPr>
          <p:spPr bwMode="auto">
            <a:xfrm>
              <a:off x="5357818" y="3357562"/>
              <a:ext cx="224612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(</a:t>
              </a:r>
              <a:r>
                <a:rPr lang="zh-CN" altLang="en-US"/>
                <a:t>真空中的光速</a:t>
              </a:r>
              <a:r>
                <a:rPr lang="en-US" altLang="zh-CN"/>
                <a:t>)</a:t>
              </a:r>
              <a:endParaRPr lang="zh-CN" altLang="en-US"/>
            </a:p>
          </p:txBody>
        </p:sp>
        <p:sp>
          <p:nvSpPr>
            <p:cNvPr id="8207" name="TextBox 15"/>
            <p:cNvSpPr txBox="1">
              <a:spLocks noChangeArrowheads="1"/>
            </p:cNvSpPr>
            <p:nvPr/>
          </p:nvSpPr>
          <p:spPr bwMode="auto">
            <a:xfrm>
              <a:off x="785786" y="3357562"/>
              <a:ext cx="8034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其中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8" grpId="0"/>
      <p:bldP spid="9" grpId="0"/>
      <p:bldP spid="10" grpId="0" autoUpdateAnimBg="0"/>
      <p:bldP spid="1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32F36-2B14-4073-9ACD-CFBEAE5B0FD8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graphicFrame>
        <p:nvGraphicFramePr>
          <p:cNvPr id="207973" name="Object 101"/>
          <p:cNvGraphicFramePr>
            <a:graphicFrameLocks noChangeAspect="1"/>
          </p:cNvGraphicFramePr>
          <p:nvPr/>
        </p:nvGraphicFramePr>
        <p:xfrm>
          <a:off x="3071813" y="3700463"/>
          <a:ext cx="2819400" cy="800100"/>
        </p:xfrm>
        <a:graphic>
          <a:graphicData uri="http://schemas.openxmlformats.org/presentationml/2006/ole">
            <p:oleObj spid="_x0000_s9218" name="公式" r:id="rId3" imgW="2819160" imgH="799920" progId="Equation.3">
              <p:embed/>
            </p:oleObj>
          </a:graphicData>
        </a:graphic>
      </p:graphicFrame>
      <p:sp>
        <p:nvSpPr>
          <p:cNvPr id="9224" name="Text Box 83"/>
          <p:cNvSpPr txBox="1">
            <a:spLocks noChangeArrowheads="1"/>
          </p:cNvSpPr>
          <p:nvPr/>
        </p:nvSpPr>
        <p:spPr bwMode="auto">
          <a:xfrm>
            <a:off x="357188" y="393700"/>
            <a:ext cx="4857750" cy="463550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lg"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>
                <a:solidFill>
                  <a:srgbClr val="FFFF00"/>
                </a:solidFill>
              </a:rPr>
              <a:t>迈克尔孙</a:t>
            </a:r>
            <a:r>
              <a:rPr kumimoji="1" lang="en-US" altLang="zh-CN">
                <a:solidFill>
                  <a:srgbClr val="FFFF00"/>
                </a:solidFill>
              </a:rPr>
              <a:t>—</a:t>
            </a:r>
            <a:r>
              <a:rPr kumimoji="1" lang="zh-CN" altLang="en-US">
                <a:solidFill>
                  <a:srgbClr val="FFFF00"/>
                </a:solidFill>
              </a:rPr>
              <a:t>莫雷实验</a:t>
            </a:r>
            <a:r>
              <a:rPr kumimoji="1" lang="en-US" altLang="zh-CN">
                <a:solidFill>
                  <a:srgbClr val="FFFF00"/>
                </a:solidFill>
              </a:rPr>
              <a:t>(1887</a:t>
            </a:r>
            <a:r>
              <a:rPr kumimoji="1" lang="zh-CN" altLang="en-US">
                <a:solidFill>
                  <a:srgbClr val="FFFF00"/>
                </a:solidFill>
              </a:rPr>
              <a:t>年</a:t>
            </a:r>
            <a:r>
              <a:rPr kumimoji="1" lang="en-US" altLang="zh-CN">
                <a:solidFill>
                  <a:srgbClr val="FFFF00"/>
                </a:solidFill>
              </a:rPr>
              <a:t>)</a:t>
            </a:r>
            <a:endParaRPr kumimoji="1" lang="zh-CN" altLang="en-US">
              <a:solidFill>
                <a:srgbClr val="FFFF00"/>
              </a:solidFill>
            </a:endParaRPr>
          </a:p>
        </p:txBody>
      </p:sp>
      <p:sp>
        <p:nvSpPr>
          <p:cNvPr id="5" name="Text Box 85"/>
          <p:cNvSpPr txBox="1">
            <a:spLocks noChangeArrowheads="1"/>
          </p:cNvSpPr>
          <p:nvPr/>
        </p:nvSpPr>
        <p:spPr bwMode="auto">
          <a:xfrm>
            <a:off x="357188" y="971550"/>
            <a:ext cx="5616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光沿水平方向运动一个来回所需时间</a:t>
            </a:r>
          </a:p>
        </p:txBody>
      </p:sp>
      <p:sp>
        <p:nvSpPr>
          <p:cNvPr id="6" name="Text Box 87"/>
          <p:cNvSpPr txBox="1">
            <a:spLocks noChangeArrowheads="1"/>
          </p:cNvSpPr>
          <p:nvPr/>
        </p:nvSpPr>
        <p:spPr bwMode="auto">
          <a:xfrm>
            <a:off x="357188" y="2328863"/>
            <a:ext cx="5616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光沿竖直方向运动一个来回所需时间</a:t>
            </a:r>
          </a:p>
        </p:txBody>
      </p:sp>
      <p:sp>
        <p:nvSpPr>
          <p:cNvPr id="7" name="Text Box 100"/>
          <p:cNvSpPr txBox="1">
            <a:spLocks noChangeArrowheads="1"/>
          </p:cNvSpPr>
          <p:nvPr/>
        </p:nvSpPr>
        <p:spPr bwMode="auto">
          <a:xfrm>
            <a:off x="357188" y="3900488"/>
            <a:ext cx="2951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两列光波的光程差</a:t>
            </a:r>
          </a:p>
        </p:txBody>
      </p:sp>
      <p:sp>
        <p:nvSpPr>
          <p:cNvPr id="8" name="Text Box 102"/>
          <p:cNvSpPr txBox="1">
            <a:spLocks noChangeArrowheads="1"/>
          </p:cNvSpPr>
          <p:nvPr/>
        </p:nvSpPr>
        <p:spPr bwMode="auto">
          <a:xfrm>
            <a:off x="428625" y="4543425"/>
            <a:ext cx="6048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将实验装置旋转</a:t>
            </a:r>
            <a:r>
              <a:rPr lang="en-US" altLang="zh-CN"/>
              <a:t>90</a:t>
            </a:r>
            <a:r>
              <a:rPr lang="en-US" altLang="zh-CN" baseline="30000"/>
              <a:t>0</a:t>
            </a:r>
            <a:r>
              <a:rPr lang="zh-CN" altLang="en-US"/>
              <a:t>，应观察到条纹移动数</a:t>
            </a:r>
          </a:p>
        </p:txBody>
      </p:sp>
      <p:graphicFrame>
        <p:nvGraphicFramePr>
          <p:cNvPr id="207958" name="Object 86"/>
          <p:cNvGraphicFramePr>
            <a:graphicFrameLocks noChangeAspect="1"/>
          </p:cNvGraphicFramePr>
          <p:nvPr/>
        </p:nvGraphicFramePr>
        <p:xfrm>
          <a:off x="1336675" y="1490663"/>
          <a:ext cx="2235200" cy="723900"/>
        </p:xfrm>
        <a:graphic>
          <a:graphicData uri="http://schemas.openxmlformats.org/presentationml/2006/ole">
            <p:oleObj spid="_x0000_s9219" name="公式" r:id="rId4" imgW="2234880" imgH="723600" progId="Equation.3">
              <p:embed/>
            </p:oleObj>
          </a:graphicData>
        </a:graphic>
      </p:graphicFrame>
      <p:graphicFrame>
        <p:nvGraphicFramePr>
          <p:cNvPr id="207971" name="Object 99"/>
          <p:cNvGraphicFramePr>
            <a:graphicFrameLocks noChangeAspect="1"/>
          </p:cNvGraphicFramePr>
          <p:nvPr/>
        </p:nvGraphicFramePr>
        <p:xfrm>
          <a:off x="1357313" y="2914650"/>
          <a:ext cx="1943100" cy="800100"/>
        </p:xfrm>
        <a:graphic>
          <a:graphicData uri="http://schemas.openxmlformats.org/presentationml/2006/ole">
            <p:oleObj spid="_x0000_s9220" name="公式" r:id="rId5" imgW="1942920" imgH="799920" progId="Equation.3">
              <p:embed/>
            </p:oleObj>
          </a:graphicData>
        </a:graphic>
      </p:graphicFrame>
      <p:graphicFrame>
        <p:nvGraphicFramePr>
          <p:cNvPr id="207956" name="Object 84"/>
          <p:cNvGraphicFramePr>
            <a:graphicFrameLocks noChangeAspect="1"/>
          </p:cNvGraphicFramePr>
          <p:nvPr/>
        </p:nvGraphicFramePr>
        <p:xfrm>
          <a:off x="5791200" y="357188"/>
          <a:ext cx="3352800" cy="2863850"/>
        </p:xfrm>
        <a:graphic>
          <a:graphicData uri="http://schemas.openxmlformats.org/presentationml/2006/ole">
            <p:oleObj spid="_x0000_s9221" name="图片" r:id="rId6" imgW="1828800" imgH="1562040" progId="Word.Picture.8">
              <p:embed/>
            </p:oleObj>
          </a:graphicData>
        </a:graphic>
      </p:graphicFrame>
      <p:grpSp>
        <p:nvGrpSpPr>
          <p:cNvPr id="3" name="Group 97"/>
          <p:cNvGrpSpPr>
            <a:grpSpLocks/>
          </p:cNvGrpSpPr>
          <p:nvPr/>
        </p:nvGrpSpPr>
        <p:grpSpPr bwMode="auto">
          <a:xfrm>
            <a:off x="7215188" y="3568700"/>
            <a:ext cx="1512887" cy="2074863"/>
            <a:chOff x="4150" y="2704"/>
            <a:chExt cx="953" cy="1307"/>
          </a:xfrm>
        </p:grpSpPr>
        <p:sp>
          <p:nvSpPr>
            <p:cNvPr id="9235" name="Line 88"/>
            <p:cNvSpPr>
              <a:spLocks noChangeShapeType="1"/>
            </p:cNvSpPr>
            <p:nvPr/>
          </p:nvSpPr>
          <p:spPr bwMode="auto">
            <a:xfrm>
              <a:off x="4150" y="2704"/>
              <a:ext cx="953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6" name="Line 90"/>
            <p:cNvSpPr>
              <a:spLocks noChangeShapeType="1"/>
            </p:cNvSpPr>
            <p:nvPr/>
          </p:nvSpPr>
          <p:spPr bwMode="auto">
            <a:xfrm flipV="1">
              <a:off x="4241" y="2704"/>
              <a:ext cx="363" cy="998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7" name="Line 91"/>
            <p:cNvSpPr>
              <a:spLocks noChangeShapeType="1"/>
            </p:cNvSpPr>
            <p:nvPr/>
          </p:nvSpPr>
          <p:spPr bwMode="auto">
            <a:xfrm flipH="1" flipV="1">
              <a:off x="4604" y="2704"/>
              <a:ext cx="363" cy="998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 type="triangle" w="sm" len="lg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8" name="Line 92"/>
            <p:cNvSpPr>
              <a:spLocks noChangeShapeType="1"/>
            </p:cNvSpPr>
            <p:nvPr/>
          </p:nvSpPr>
          <p:spPr bwMode="auto">
            <a:xfrm>
              <a:off x="4241" y="3702"/>
              <a:ext cx="363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9" name="Line 93"/>
            <p:cNvSpPr>
              <a:spLocks noChangeShapeType="1"/>
            </p:cNvSpPr>
            <p:nvPr/>
          </p:nvSpPr>
          <p:spPr bwMode="auto">
            <a:xfrm>
              <a:off x="4604" y="2704"/>
              <a:ext cx="0" cy="998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0" name="Line 94"/>
            <p:cNvSpPr>
              <a:spLocks noChangeShapeType="1"/>
            </p:cNvSpPr>
            <p:nvPr/>
          </p:nvSpPr>
          <p:spPr bwMode="auto">
            <a:xfrm>
              <a:off x="4241" y="3702"/>
              <a:ext cx="726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1" name="Text Box 95"/>
            <p:cNvSpPr txBox="1">
              <a:spLocks noChangeArrowheads="1"/>
            </p:cNvSpPr>
            <p:nvPr/>
          </p:nvSpPr>
          <p:spPr bwMode="auto">
            <a:xfrm>
              <a:off x="4598" y="3225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l</a:t>
              </a:r>
            </a:p>
          </p:txBody>
        </p:sp>
        <p:sp>
          <p:nvSpPr>
            <p:cNvPr id="9242" name="Text Box 96"/>
            <p:cNvSpPr txBox="1">
              <a:spLocks noChangeArrowheads="1"/>
            </p:cNvSpPr>
            <p:nvPr/>
          </p:nvSpPr>
          <p:spPr bwMode="auto">
            <a:xfrm>
              <a:off x="4375" y="3720"/>
              <a:ext cx="54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u</a:t>
              </a:r>
              <a:r>
                <a:rPr lang="en-US" altLang="zh-CN" i="1">
                  <a:sym typeface="Symbol" pitchFamily="18" charset="2"/>
                </a:rPr>
                <a:t>t</a:t>
              </a:r>
              <a:r>
                <a:rPr lang="en-US" altLang="zh-CN" baseline="-25000">
                  <a:sym typeface="Symbol" pitchFamily="18" charset="2"/>
                </a:rPr>
                <a:t>2</a:t>
              </a:r>
              <a:endParaRPr lang="en-US" altLang="zh-CN"/>
            </a:p>
          </p:txBody>
        </p:sp>
      </p:grpSp>
      <p:cxnSp>
        <p:nvCxnSpPr>
          <p:cNvPr id="9230" name="直接箭头连接符 21"/>
          <p:cNvCxnSpPr>
            <a:cxnSpLocks noChangeShapeType="1"/>
          </p:cNvCxnSpPr>
          <p:nvPr/>
        </p:nvCxnSpPr>
        <p:spPr bwMode="auto">
          <a:xfrm rot="5400000">
            <a:off x="6358732" y="1232694"/>
            <a:ext cx="11430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sp>
        <p:nvSpPr>
          <p:cNvPr id="9231" name="TextBox 22"/>
          <p:cNvSpPr txBox="1">
            <a:spLocks noChangeArrowheads="1"/>
          </p:cNvSpPr>
          <p:nvPr/>
        </p:nvSpPr>
        <p:spPr bwMode="auto">
          <a:xfrm>
            <a:off x="6643688" y="947738"/>
            <a:ext cx="2698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</a:rPr>
              <a:t>l</a:t>
            </a:r>
            <a:endParaRPr lang="zh-CN" altLang="en-US" i="1">
              <a:solidFill>
                <a:schemeClr val="tx1"/>
              </a:solidFill>
            </a:endParaRPr>
          </a:p>
        </p:txBody>
      </p:sp>
      <p:cxnSp>
        <p:nvCxnSpPr>
          <p:cNvPr id="9232" name="直接箭头连接符 24"/>
          <p:cNvCxnSpPr>
            <a:cxnSpLocks noChangeShapeType="1"/>
          </p:cNvCxnSpPr>
          <p:nvPr/>
        </p:nvCxnSpPr>
        <p:spPr bwMode="auto">
          <a:xfrm>
            <a:off x="7358063" y="2305050"/>
            <a:ext cx="142875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sp>
        <p:nvSpPr>
          <p:cNvPr id="9233" name="TextBox 25"/>
          <p:cNvSpPr txBox="1">
            <a:spLocks noChangeArrowheads="1"/>
          </p:cNvSpPr>
          <p:nvPr/>
        </p:nvSpPr>
        <p:spPr bwMode="auto">
          <a:xfrm>
            <a:off x="8072438" y="2233613"/>
            <a:ext cx="2698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</a:rPr>
              <a:t>l</a:t>
            </a:r>
            <a:endParaRPr lang="zh-CN" altLang="en-US" i="1">
              <a:solidFill>
                <a:schemeClr val="tx1"/>
              </a:solidFill>
            </a:endParaRPr>
          </a:p>
        </p:txBody>
      </p:sp>
      <p:graphicFrame>
        <p:nvGraphicFramePr>
          <p:cNvPr id="174202" name="Object 122"/>
          <p:cNvGraphicFramePr>
            <a:graphicFrameLocks noChangeAspect="1"/>
          </p:cNvGraphicFramePr>
          <p:nvPr/>
        </p:nvGraphicFramePr>
        <p:xfrm>
          <a:off x="2000250" y="5072063"/>
          <a:ext cx="2071688" cy="785812"/>
        </p:xfrm>
        <a:graphic>
          <a:graphicData uri="http://schemas.openxmlformats.org/presentationml/2006/ole">
            <p:oleObj spid="_x0000_s9222" name="公式" r:id="rId7" imgW="1879560" imgH="736560" progId="Equation.3">
              <p:embed/>
            </p:oleObj>
          </a:graphicData>
        </a:graphic>
      </p:graphicFrame>
      <p:sp>
        <p:nvSpPr>
          <p:cNvPr id="28" name="Text Box 124"/>
          <p:cNvSpPr txBox="1">
            <a:spLocks noChangeArrowheads="1"/>
          </p:cNvSpPr>
          <p:nvPr/>
        </p:nvSpPr>
        <p:spPr bwMode="auto">
          <a:xfrm>
            <a:off x="357188" y="5929313"/>
            <a:ext cx="85725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/>
              <a:t>理论预估条纹应移动</a:t>
            </a:r>
            <a:r>
              <a:rPr lang="en-US" altLang="zh-CN">
                <a:solidFill>
                  <a:srgbClr val="FFFF00"/>
                </a:solidFill>
              </a:rPr>
              <a:t>0.1-1</a:t>
            </a:r>
            <a:r>
              <a:rPr lang="zh-CN" altLang="en-US">
                <a:solidFill>
                  <a:srgbClr val="FFFF00"/>
                </a:solidFill>
              </a:rPr>
              <a:t>条，</a:t>
            </a:r>
            <a:r>
              <a:rPr lang="zh-CN" altLang="en-US"/>
              <a:t>但实验未观察到干涉条纹移动！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7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207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207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4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4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050C2-885C-4A54-9105-1450C8FB3E9E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1857375" y="500063"/>
            <a:ext cx="5241925" cy="523875"/>
          </a:xfrm>
          <a:prstGeom prst="rect">
            <a:avLst/>
          </a:prstGeom>
          <a:solidFill>
            <a:srgbClr val="FF0066"/>
          </a:solidFill>
          <a:ln w="28575">
            <a:solidFill>
              <a:srgbClr val="66FF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kumimoji="1" lang="en-US" altLang="zh-CN" sz="2800" i="1"/>
              <a:t>§6-2  </a:t>
            </a:r>
            <a:r>
              <a:rPr kumimoji="1" lang="zh-CN" altLang="en-US" sz="2800" i="1"/>
              <a:t>  狭义相对论的基本假设</a:t>
            </a:r>
          </a:p>
        </p:txBody>
      </p:sp>
      <p:sp>
        <p:nvSpPr>
          <p:cNvPr id="183299" name="Text Box 3"/>
          <p:cNvSpPr txBox="1">
            <a:spLocks noChangeArrowheads="1"/>
          </p:cNvSpPr>
          <p:nvPr/>
        </p:nvSpPr>
        <p:spPr bwMode="auto">
          <a:xfrm>
            <a:off x="428625" y="1762125"/>
            <a:ext cx="2462213" cy="523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i="1">
                <a:solidFill>
                  <a:srgbClr val="FF0000"/>
                </a:solidFill>
              </a:rPr>
              <a:t>1.</a:t>
            </a:r>
            <a:r>
              <a:rPr kumimoji="1" lang="zh-CN" altLang="en-US" sz="2800" i="1">
                <a:solidFill>
                  <a:srgbClr val="FF0000"/>
                </a:solidFill>
              </a:rPr>
              <a:t>相对性原理</a:t>
            </a:r>
          </a:p>
        </p:txBody>
      </p:sp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500063" y="2324100"/>
            <a:ext cx="8353425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en-US" altLang="zh-CN">
                <a:solidFill>
                  <a:srgbClr val="FFFF00"/>
                </a:solidFill>
              </a:rPr>
              <a:t>        </a:t>
            </a:r>
            <a:r>
              <a:rPr kumimoji="1" lang="zh-CN" altLang="en-US">
                <a:solidFill>
                  <a:srgbClr val="FFFF00"/>
                </a:solidFill>
              </a:rPr>
              <a:t>物理定律在所有的惯性系中都具有相同的形式。</a:t>
            </a:r>
            <a:r>
              <a:rPr kumimoji="1" lang="zh-CN" altLang="en-US"/>
              <a:t>即所有的惯性系都是等价的。</a:t>
            </a:r>
            <a:endParaRPr kumimoji="1" lang="en-US" altLang="zh-CN"/>
          </a:p>
        </p:txBody>
      </p:sp>
      <p:sp>
        <p:nvSpPr>
          <p:cNvPr id="183301" name="Text Box 5"/>
          <p:cNvSpPr txBox="1">
            <a:spLocks noChangeArrowheads="1"/>
          </p:cNvSpPr>
          <p:nvPr/>
        </p:nvSpPr>
        <p:spPr bwMode="auto">
          <a:xfrm>
            <a:off x="500063" y="4000500"/>
            <a:ext cx="2747962" cy="523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i="1">
                <a:solidFill>
                  <a:srgbClr val="FF0000"/>
                </a:solidFill>
              </a:rPr>
              <a:t>2.</a:t>
            </a:r>
            <a:r>
              <a:rPr kumimoji="1" lang="zh-CN" altLang="en-US" sz="2800" i="1">
                <a:solidFill>
                  <a:srgbClr val="FF0000"/>
                </a:solidFill>
              </a:rPr>
              <a:t>光速不变原理</a:t>
            </a:r>
          </a:p>
        </p:txBody>
      </p:sp>
      <p:sp>
        <p:nvSpPr>
          <p:cNvPr id="183302" name="Text Box 6"/>
          <p:cNvSpPr txBox="1">
            <a:spLocks noChangeArrowheads="1"/>
          </p:cNvSpPr>
          <p:nvPr/>
        </p:nvSpPr>
        <p:spPr bwMode="auto">
          <a:xfrm>
            <a:off x="557213" y="4643438"/>
            <a:ext cx="82296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en-US" altLang="zh-CN">
                <a:solidFill>
                  <a:schemeClr val="tx1"/>
                </a:solidFill>
              </a:rPr>
              <a:t>        </a:t>
            </a:r>
            <a:r>
              <a:rPr kumimoji="1" lang="zh-CN" altLang="en-US">
                <a:solidFill>
                  <a:srgbClr val="FFFF00"/>
                </a:solidFill>
              </a:rPr>
              <a:t>在所有惯性系中</a:t>
            </a:r>
            <a:r>
              <a:rPr kumimoji="1" lang="en-US" altLang="zh-CN">
                <a:solidFill>
                  <a:srgbClr val="FFFF00"/>
                </a:solidFill>
              </a:rPr>
              <a:t>,  </a:t>
            </a:r>
            <a:r>
              <a:rPr kumimoji="1" lang="zh-CN" altLang="en-US">
                <a:solidFill>
                  <a:srgbClr val="FFFF00"/>
                </a:solidFill>
              </a:rPr>
              <a:t>真空中的光速都具有相同的量值</a:t>
            </a:r>
            <a:r>
              <a:rPr kumimoji="1" lang="en-US" altLang="zh-CN" i="1">
                <a:solidFill>
                  <a:srgbClr val="FFFF00"/>
                </a:solidFill>
              </a:rPr>
              <a:t>c</a:t>
            </a:r>
            <a:r>
              <a:rPr kumimoji="1" lang="zh-CN" altLang="en-US">
                <a:solidFill>
                  <a:srgbClr val="FFFF00"/>
                </a:solidFill>
              </a:rPr>
              <a:t>。</a:t>
            </a:r>
          </a:p>
        </p:txBody>
      </p:sp>
      <p:sp>
        <p:nvSpPr>
          <p:cNvPr id="73736" name="TextBox 7"/>
          <p:cNvSpPr txBox="1">
            <a:spLocks noChangeArrowheads="1"/>
          </p:cNvSpPr>
          <p:nvPr/>
        </p:nvSpPr>
        <p:spPr bwMode="auto">
          <a:xfrm>
            <a:off x="500063" y="3395663"/>
            <a:ext cx="7610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可见，爱因斯坦相对性原理是力学相对性原理的推广。</a:t>
            </a:r>
          </a:p>
        </p:txBody>
      </p:sp>
      <p:sp>
        <p:nvSpPr>
          <p:cNvPr id="73737" name="TextBox 8"/>
          <p:cNvSpPr txBox="1">
            <a:spLocks noChangeArrowheads="1"/>
          </p:cNvSpPr>
          <p:nvPr/>
        </p:nvSpPr>
        <p:spPr bwMode="auto">
          <a:xfrm>
            <a:off x="500063" y="5214938"/>
            <a:ext cx="8429625" cy="105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/>
              <a:t>显然，</a:t>
            </a:r>
            <a:r>
              <a:rPr kumimoji="1" lang="zh-CN" altLang="en-US">
                <a:solidFill>
                  <a:srgbClr val="FFFFFF"/>
                </a:solidFill>
              </a:rPr>
              <a:t>光速不变与伽利略变换不相容。光速不变原理将导致时空观的变革，即</a:t>
            </a:r>
            <a:r>
              <a:rPr lang="zh-CN" altLang="en-US">
                <a:solidFill>
                  <a:srgbClr val="66FF33"/>
                </a:solidFill>
              </a:rPr>
              <a:t>同时性、</a:t>
            </a:r>
            <a:r>
              <a:rPr kumimoji="1" lang="zh-CN" altLang="en-US">
                <a:solidFill>
                  <a:srgbClr val="66FF33"/>
                </a:solidFill>
              </a:rPr>
              <a:t>长度和时间的测量均具相对性</a:t>
            </a:r>
            <a:r>
              <a:rPr kumimoji="1" lang="zh-CN" altLang="en-US"/>
              <a:t>。</a:t>
            </a:r>
            <a:endParaRPr lang="zh-CN" altLang="en-US"/>
          </a:p>
        </p:txBody>
      </p:sp>
      <p:sp>
        <p:nvSpPr>
          <p:cNvPr id="77834" name="TextBox 9"/>
          <p:cNvSpPr txBox="1">
            <a:spLocks noChangeArrowheads="1"/>
          </p:cNvSpPr>
          <p:nvPr/>
        </p:nvSpPr>
        <p:spPr bwMode="auto">
          <a:xfrm>
            <a:off x="500063" y="1181100"/>
            <a:ext cx="69881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1905</a:t>
            </a:r>
            <a:r>
              <a:rPr lang="zh-CN" altLang="en-US"/>
              <a:t>年，爱因斯坦发表了</a:t>
            </a:r>
            <a:r>
              <a:rPr lang="en-US" altLang="zh-CN"/>
              <a:t>《</a:t>
            </a:r>
            <a:r>
              <a:rPr lang="zh-CN" altLang="en-US"/>
              <a:t>论动体的电动力学</a:t>
            </a:r>
            <a:r>
              <a:rPr lang="en-US" altLang="zh-CN"/>
              <a:t>》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3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3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animBg="1" autoUpdateAnimBg="0"/>
      <p:bldP spid="183300" grpId="0" build="p" autoUpdateAnimBg="0"/>
      <p:bldP spid="183301" grpId="0" animBg="1" autoUpdateAnimBg="0"/>
      <p:bldP spid="183302" grpId="0" build="p" autoUpdateAnimBg="0"/>
      <p:bldP spid="73736" grpId="0"/>
      <p:bldP spid="737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283C39-1781-4469-B7C9-AD89ADC9A7D8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10248" name="Rectangle 4"/>
          <p:cNvSpPr>
            <a:spLocks noChangeArrowheads="1"/>
          </p:cNvSpPr>
          <p:nvPr/>
        </p:nvSpPr>
        <p:spPr bwMode="auto">
          <a:xfrm>
            <a:off x="250825" y="404813"/>
            <a:ext cx="41417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>
                <a:solidFill>
                  <a:srgbClr val="FFFF00"/>
                </a:solidFill>
                <a:latin typeface="宋体" pitchFamily="2" charset="-122"/>
              </a:rPr>
              <a:t>以爱因斯坦火车为例说明。</a:t>
            </a:r>
          </a:p>
        </p:txBody>
      </p:sp>
      <p:sp>
        <p:nvSpPr>
          <p:cNvPr id="255014" name="Text Box 38"/>
          <p:cNvSpPr txBox="1">
            <a:spLocks noChangeArrowheads="1"/>
          </p:cNvSpPr>
          <p:nvPr/>
        </p:nvSpPr>
        <p:spPr bwMode="auto">
          <a:xfrm>
            <a:off x="357188" y="1428750"/>
            <a:ext cx="8208962" cy="1041400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 eaLnBrk="0" hangingPunct="0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FFFFFF"/>
                </a:solidFill>
              </a:rPr>
              <a:t>在火车上，</a:t>
            </a:r>
            <a:r>
              <a:rPr kumimoji="1" lang="en-US" altLang="zh-CN">
                <a:solidFill>
                  <a:srgbClr val="FFFFFF"/>
                </a:solidFill>
              </a:rPr>
              <a:t>A</a:t>
            </a:r>
            <a:r>
              <a:rPr kumimoji="1" lang="zh-CN" altLang="en-US">
                <a:solidFill>
                  <a:srgbClr val="FFFFFF"/>
                </a:solidFill>
              </a:rPr>
              <a:t>、</a:t>
            </a:r>
            <a:r>
              <a:rPr kumimoji="1" lang="en-US" altLang="zh-CN">
                <a:solidFill>
                  <a:srgbClr val="FFFFFF"/>
                </a:solidFill>
              </a:rPr>
              <a:t>B</a:t>
            </a:r>
            <a:r>
              <a:rPr kumimoji="1" lang="zh-CN" altLang="en-US">
                <a:solidFill>
                  <a:srgbClr val="FFFFFF"/>
                </a:solidFill>
              </a:rPr>
              <a:t>分别放置信号接收器，中点</a:t>
            </a:r>
            <a:r>
              <a:rPr kumimoji="1" lang="en-US" altLang="zh-CN">
                <a:solidFill>
                  <a:srgbClr val="FFFFFF"/>
                </a:solidFill>
              </a:rPr>
              <a:t>O</a:t>
            </a:r>
            <a:r>
              <a:rPr kumimoji="1" lang="zh-CN" altLang="en-US">
                <a:solidFill>
                  <a:srgbClr val="FFFFFF"/>
                </a:solidFill>
              </a:rPr>
              <a:t>放置光信号发生器，</a:t>
            </a:r>
          </a:p>
        </p:txBody>
      </p:sp>
      <p:sp>
        <p:nvSpPr>
          <p:cNvPr id="255020" name="Text Box 44"/>
          <p:cNvSpPr txBox="1">
            <a:spLocks noChangeArrowheads="1"/>
          </p:cNvSpPr>
          <p:nvPr/>
        </p:nvSpPr>
        <p:spPr bwMode="auto">
          <a:xfrm>
            <a:off x="1357313" y="2000250"/>
            <a:ext cx="3686175" cy="457200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 eaLnBrk="0" hangingPunct="0">
              <a:spcBef>
                <a:spcPct val="50000"/>
              </a:spcBef>
            </a:pPr>
            <a:r>
              <a:rPr lang="en-US" altLang="zh-CN" i="1"/>
              <a:t>t</a:t>
            </a:r>
            <a:r>
              <a:rPr lang="en-US" altLang="zh-CN"/>
              <a:t>=</a:t>
            </a:r>
            <a:r>
              <a:rPr lang="en-US" altLang="zh-CN" i="1"/>
              <a:t>t </a:t>
            </a:r>
            <a:r>
              <a:rPr lang="en-US" altLang="zh-CN">
                <a:sym typeface="Symbol" pitchFamily="18" charset="2"/>
              </a:rPr>
              <a:t></a:t>
            </a:r>
            <a:r>
              <a:rPr lang="en-US" altLang="zh-CN"/>
              <a:t>=0</a:t>
            </a:r>
            <a:r>
              <a:rPr lang="zh-CN" altLang="en-US"/>
              <a:t>时</a:t>
            </a:r>
            <a:r>
              <a:rPr lang="en-US" altLang="zh-CN"/>
              <a:t>O</a:t>
            </a:r>
            <a:r>
              <a:rPr kumimoji="1" lang="zh-CN" altLang="en-US">
                <a:solidFill>
                  <a:srgbClr val="FFFFFF"/>
                </a:solidFill>
              </a:rPr>
              <a:t>发一光信号。</a:t>
            </a:r>
          </a:p>
        </p:txBody>
      </p:sp>
      <p:sp>
        <p:nvSpPr>
          <p:cNvPr id="255027" name="Text Box 51"/>
          <p:cNvSpPr txBox="1">
            <a:spLocks noChangeArrowheads="1"/>
          </p:cNvSpPr>
          <p:nvPr/>
        </p:nvSpPr>
        <p:spPr bwMode="auto">
          <a:xfrm>
            <a:off x="285750" y="2571750"/>
            <a:ext cx="7272338" cy="457200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 eaLnBrk="0" hangingPunct="0">
              <a:spcBef>
                <a:spcPct val="50000"/>
              </a:spcBef>
            </a:pPr>
            <a:r>
              <a:rPr kumimoji="1" lang="en-US" altLang="zh-CN">
                <a:solidFill>
                  <a:srgbClr val="FFFF00"/>
                </a:solidFill>
              </a:rPr>
              <a:t>A</a:t>
            </a:r>
            <a:r>
              <a:rPr kumimoji="1" lang="zh-CN" altLang="en-US">
                <a:solidFill>
                  <a:srgbClr val="FFFF00"/>
                </a:solidFill>
              </a:rPr>
              <a:t>接收到闪光</a:t>
            </a:r>
            <a:r>
              <a:rPr kumimoji="1" lang="en-US" altLang="zh-CN">
                <a:solidFill>
                  <a:srgbClr val="FFFF00"/>
                </a:solidFill>
              </a:rPr>
              <a:t>——</a:t>
            </a:r>
            <a:r>
              <a:rPr kumimoji="1" lang="zh-CN" altLang="en-US">
                <a:solidFill>
                  <a:srgbClr val="FFFF00"/>
                </a:solidFill>
              </a:rPr>
              <a:t>事件</a:t>
            </a:r>
            <a:r>
              <a:rPr kumimoji="1" lang="en-US" altLang="zh-CN">
                <a:solidFill>
                  <a:srgbClr val="FFFF00"/>
                </a:solidFill>
              </a:rPr>
              <a:t>1</a:t>
            </a:r>
            <a:r>
              <a:rPr kumimoji="1" lang="zh-CN" altLang="en-US">
                <a:solidFill>
                  <a:srgbClr val="FFFF00"/>
                </a:solidFill>
              </a:rPr>
              <a:t>， </a:t>
            </a:r>
            <a:r>
              <a:rPr kumimoji="1" lang="en-US" altLang="zh-CN">
                <a:solidFill>
                  <a:srgbClr val="FFFF00"/>
                </a:solidFill>
              </a:rPr>
              <a:t>B</a:t>
            </a:r>
            <a:r>
              <a:rPr kumimoji="1" lang="zh-CN" altLang="en-US">
                <a:solidFill>
                  <a:srgbClr val="FFFF00"/>
                </a:solidFill>
              </a:rPr>
              <a:t>接收到闪光</a:t>
            </a:r>
            <a:r>
              <a:rPr kumimoji="1" lang="en-US" altLang="zh-CN">
                <a:solidFill>
                  <a:srgbClr val="FFFF00"/>
                </a:solidFill>
              </a:rPr>
              <a:t>——</a:t>
            </a:r>
            <a:r>
              <a:rPr kumimoji="1" lang="zh-CN" altLang="en-US">
                <a:solidFill>
                  <a:srgbClr val="FFFF00"/>
                </a:solidFill>
              </a:rPr>
              <a:t>事件</a:t>
            </a:r>
            <a:r>
              <a:rPr kumimoji="1" lang="en-US" altLang="zh-CN">
                <a:solidFill>
                  <a:srgbClr val="FFFF00"/>
                </a:solidFill>
              </a:rPr>
              <a:t>2</a:t>
            </a:r>
            <a:r>
              <a:rPr kumimoji="1" lang="zh-CN" altLang="en-US">
                <a:solidFill>
                  <a:srgbClr val="FFFF00"/>
                </a:solidFill>
              </a:rPr>
              <a:t>。</a:t>
            </a:r>
          </a:p>
        </p:txBody>
      </p:sp>
      <p:sp>
        <p:nvSpPr>
          <p:cNvPr id="255049" name="Rectangle 73"/>
          <p:cNvSpPr>
            <a:spLocks noChangeArrowheads="1"/>
          </p:cNvSpPr>
          <p:nvPr/>
        </p:nvSpPr>
        <p:spPr bwMode="auto">
          <a:xfrm>
            <a:off x="357188" y="3128963"/>
            <a:ext cx="1042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/>
              <a:t>S</a:t>
            </a:r>
            <a:r>
              <a:rPr lang="en-US" altLang="zh-CN">
                <a:sym typeface="Symbol" pitchFamily="18" charset="2"/>
              </a:rPr>
              <a:t></a:t>
            </a:r>
            <a:r>
              <a:rPr kumimoji="1" lang="zh-CN" altLang="en-US"/>
              <a:t>系：</a:t>
            </a:r>
          </a:p>
        </p:txBody>
      </p:sp>
      <p:sp>
        <p:nvSpPr>
          <p:cNvPr id="255052" name="Text Box 76"/>
          <p:cNvSpPr txBox="1">
            <a:spLocks noChangeArrowheads="1"/>
          </p:cNvSpPr>
          <p:nvPr/>
        </p:nvSpPr>
        <p:spPr bwMode="auto">
          <a:xfrm>
            <a:off x="357188" y="928688"/>
            <a:ext cx="3970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/>
              <a:t>站台系：</a:t>
            </a:r>
            <a:r>
              <a:rPr kumimoji="1" lang="en-US" altLang="zh-CN"/>
              <a:t>S</a:t>
            </a:r>
            <a:r>
              <a:rPr kumimoji="1" lang="zh-CN" altLang="en-US"/>
              <a:t>系，火车系：</a:t>
            </a:r>
            <a:r>
              <a:rPr kumimoji="1" lang="en-US" altLang="zh-CN"/>
              <a:t>S</a:t>
            </a:r>
            <a:r>
              <a:rPr lang="en-US" altLang="zh-CN">
                <a:sym typeface="Symbol" pitchFamily="18" charset="2"/>
              </a:rPr>
              <a:t></a:t>
            </a:r>
            <a:r>
              <a:rPr kumimoji="1" lang="zh-CN" altLang="en-US"/>
              <a:t>系</a:t>
            </a:r>
          </a:p>
        </p:txBody>
      </p:sp>
      <p:sp>
        <p:nvSpPr>
          <p:cNvPr id="255061" name="Text Box 85"/>
          <p:cNvSpPr txBox="1">
            <a:spLocks noChangeArrowheads="1"/>
          </p:cNvSpPr>
          <p:nvPr/>
        </p:nvSpPr>
        <p:spPr bwMode="auto">
          <a:xfrm>
            <a:off x="357188" y="3778250"/>
            <a:ext cx="966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/>
              <a:t>S</a:t>
            </a:r>
            <a:r>
              <a:rPr kumimoji="1" lang="zh-CN" altLang="en-US"/>
              <a:t>系：</a:t>
            </a:r>
          </a:p>
        </p:txBody>
      </p:sp>
      <p:sp>
        <p:nvSpPr>
          <p:cNvPr id="255062" name="Text Box 86"/>
          <p:cNvSpPr txBox="1">
            <a:spLocks noChangeArrowheads="1"/>
          </p:cNvSpPr>
          <p:nvPr/>
        </p:nvSpPr>
        <p:spPr bwMode="auto">
          <a:xfrm>
            <a:off x="1220788" y="3705225"/>
            <a:ext cx="3095625" cy="1041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 eaLnBrk="0" hangingPunct="0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FFFFFF"/>
                </a:solidFill>
              </a:rPr>
              <a:t>光速</a:t>
            </a:r>
            <a:r>
              <a:rPr kumimoji="1" lang="en-US" altLang="zh-CN" i="1">
                <a:solidFill>
                  <a:srgbClr val="FFFF00"/>
                </a:solidFill>
              </a:rPr>
              <a:t>c</a:t>
            </a:r>
            <a:r>
              <a:rPr kumimoji="1" lang="zh-CN" altLang="en-US">
                <a:solidFill>
                  <a:srgbClr val="FFFF00"/>
                </a:solidFill>
              </a:rPr>
              <a:t>不变，</a:t>
            </a:r>
            <a:r>
              <a:rPr kumimoji="1" lang="en-US" altLang="zh-CN">
                <a:solidFill>
                  <a:srgbClr val="FFFFFF"/>
                </a:solidFill>
              </a:rPr>
              <a:t>A</a:t>
            </a:r>
            <a:r>
              <a:rPr kumimoji="1" lang="zh-CN" altLang="en-US">
                <a:solidFill>
                  <a:srgbClr val="FFFFFF"/>
                </a:solidFill>
              </a:rPr>
              <a:t>迎着光</a:t>
            </a:r>
            <a:r>
              <a:rPr kumimoji="1" lang="en-US" altLang="zh-CN">
                <a:solidFill>
                  <a:srgbClr val="FFFFFF"/>
                </a:solidFill>
              </a:rPr>
              <a:t>,</a:t>
            </a:r>
            <a:r>
              <a:rPr kumimoji="1" lang="zh-CN" altLang="en-US">
                <a:solidFill>
                  <a:srgbClr val="FFFFFF"/>
                </a:solidFill>
              </a:rPr>
              <a:t>应比</a:t>
            </a:r>
            <a:r>
              <a:rPr kumimoji="1" lang="en-US" altLang="zh-CN">
                <a:solidFill>
                  <a:srgbClr val="FFFFFF"/>
                </a:solidFill>
              </a:rPr>
              <a:t>B</a:t>
            </a:r>
            <a:r>
              <a:rPr kumimoji="1" lang="zh-CN" altLang="en-US">
                <a:solidFill>
                  <a:srgbClr val="FFFFFF"/>
                </a:solidFill>
              </a:rPr>
              <a:t>早接收到光</a:t>
            </a:r>
            <a:r>
              <a:rPr kumimoji="1" lang="en-US" altLang="zh-CN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255069" name="Text Box 93"/>
          <p:cNvSpPr txBox="1">
            <a:spLocks noChangeArrowheads="1"/>
          </p:cNvSpPr>
          <p:nvPr/>
        </p:nvSpPr>
        <p:spPr bwMode="auto">
          <a:xfrm>
            <a:off x="285750" y="4714875"/>
            <a:ext cx="3816350" cy="1041400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 eaLnBrk="0" hangingPunct="0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/>
              <a:t>事件</a:t>
            </a:r>
            <a:r>
              <a:rPr kumimoji="1" lang="en-US" altLang="zh-CN"/>
              <a:t>1</a:t>
            </a:r>
            <a:r>
              <a:rPr kumimoji="1" lang="zh-CN" altLang="en-US"/>
              <a:t>、事件</a:t>
            </a:r>
            <a:r>
              <a:rPr kumimoji="1" lang="en-US" altLang="zh-CN"/>
              <a:t>2  </a:t>
            </a:r>
            <a:r>
              <a:rPr kumimoji="1" lang="zh-CN" altLang="en-US"/>
              <a:t>不同时发生</a:t>
            </a:r>
            <a:r>
              <a:rPr kumimoji="1" lang="en-US" altLang="zh-CN"/>
              <a:t>,</a:t>
            </a:r>
            <a:r>
              <a:rPr kumimoji="1" lang="zh-CN" altLang="en-US"/>
              <a:t>事件</a:t>
            </a:r>
            <a:r>
              <a:rPr kumimoji="1" lang="en-US" altLang="zh-CN"/>
              <a:t>1</a:t>
            </a:r>
            <a:r>
              <a:rPr kumimoji="1" lang="zh-CN" altLang="en-US"/>
              <a:t>先发生。</a:t>
            </a:r>
          </a:p>
        </p:txBody>
      </p:sp>
      <p:sp>
        <p:nvSpPr>
          <p:cNvPr id="255070" name="Text Box 94"/>
          <p:cNvSpPr txBox="1">
            <a:spLocks noChangeArrowheads="1"/>
          </p:cNvSpPr>
          <p:nvPr/>
        </p:nvSpPr>
        <p:spPr bwMode="auto">
          <a:xfrm>
            <a:off x="1336675" y="3159125"/>
            <a:ext cx="368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/>
              <a:t>事件</a:t>
            </a:r>
            <a:r>
              <a:rPr kumimoji="1" lang="en-US" altLang="zh-CN"/>
              <a:t>1</a:t>
            </a:r>
            <a:r>
              <a:rPr kumimoji="1" lang="zh-CN" altLang="en-US"/>
              <a:t>、事件</a:t>
            </a:r>
            <a:r>
              <a:rPr kumimoji="1" lang="en-US" altLang="zh-CN"/>
              <a:t>2  </a:t>
            </a:r>
            <a:r>
              <a:rPr kumimoji="1" lang="zh-CN" altLang="en-US"/>
              <a:t>同时发生。</a:t>
            </a:r>
          </a:p>
        </p:txBody>
      </p:sp>
      <p:grpSp>
        <p:nvGrpSpPr>
          <p:cNvPr id="10258" name="Group 95"/>
          <p:cNvGrpSpPr>
            <a:grpSpLocks/>
          </p:cNvGrpSpPr>
          <p:nvPr/>
        </p:nvGrpSpPr>
        <p:grpSpPr bwMode="auto">
          <a:xfrm>
            <a:off x="3889375" y="4221163"/>
            <a:ext cx="5219700" cy="2363787"/>
            <a:chOff x="2472" y="2568"/>
            <a:chExt cx="3288" cy="1489"/>
          </a:xfrm>
        </p:grpSpPr>
        <p:sp>
          <p:nvSpPr>
            <p:cNvPr id="10260" name="Rectangle 96"/>
            <p:cNvSpPr>
              <a:spLocks noChangeArrowheads="1"/>
            </p:cNvSpPr>
            <p:nvPr/>
          </p:nvSpPr>
          <p:spPr bwMode="auto">
            <a:xfrm>
              <a:off x="2835" y="2614"/>
              <a:ext cx="2585" cy="10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261" name="Group 97"/>
            <p:cNvGrpSpPr>
              <a:grpSpLocks/>
            </p:cNvGrpSpPr>
            <p:nvPr/>
          </p:nvGrpSpPr>
          <p:grpSpPr bwMode="auto">
            <a:xfrm>
              <a:off x="2872" y="2808"/>
              <a:ext cx="2473" cy="854"/>
              <a:chOff x="1776" y="3072"/>
              <a:chExt cx="3168" cy="1056"/>
            </a:xfrm>
          </p:grpSpPr>
          <p:sp>
            <p:nvSpPr>
              <p:cNvPr id="10271" name="Oval 98"/>
              <p:cNvSpPr>
                <a:spLocks noChangeArrowheads="1"/>
              </p:cNvSpPr>
              <p:nvPr/>
            </p:nvSpPr>
            <p:spPr bwMode="auto">
              <a:xfrm>
                <a:off x="2167" y="3072"/>
                <a:ext cx="505" cy="518"/>
              </a:xfrm>
              <a:prstGeom prst="ellipse">
                <a:avLst/>
              </a:prstGeom>
              <a:solidFill>
                <a:srgbClr val="FFCCFF"/>
              </a:solidFill>
              <a:ln w="9525">
                <a:solidFill>
                  <a:srgbClr val="FF66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72" name="Oval 99"/>
              <p:cNvSpPr>
                <a:spLocks noChangeArrowheads="1"/>
              </p:cNvSpPr>
              <p:nvPr/>
            </p:nvSpPr>
            <p:spPr bwMode="auto">
              <a:xfrm>
                <a:off x="4018" y="3072"/>
                <a:ext cx="505" cy="518"/>
              </a:xfrm>
              <a:prstGeom prst="ellipse">
                <a:avLst/>
              </a:prstGeom>
              <a:solidFill>
                <a:srgbClr val="FFCCFF"/>
              </a:solidFill>
              <a:ln w="9525">
                <a:solidFill>
                  <a:srgbClr val="FF66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73" name="Line 100"/>
              <p:cNvSpPr>
                <a:spLocks noChangeShapeType="1"/>
              </p:cNvSpPr>
              <p:nvPr/>
            </p:nvSpPr>
            <p:spPr bwMode="auto">
              <a:xfrm flipV="1">
                <a:off x="1776" y="3696"/>
                <a:ext cx="31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74" name="Line 101"/>
              <p:cNvSpPr>
                <a:spLocks noChangeShapeType="1"/>
              </p:cNvSpPr>
              <p:nvPr/>
            </p:nvSpPr>
            <p:spPr bwMode="auto">
              <a:xfrm flipH="1">
                <a:off x="2209" y="3547"/>
                <a:ext cx="84" cy="130"/>
              </a:xfrm>
              <a:prstGeom prst="line">
                <a:avLst/>
              </a:prstGeom>
              <a:noFill/>
              <a:ln w="38100">
                <a:solidFill>
                  <a:srgbClr val="FF66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75" name="Line 102"/>
              <p:cNvSpPr>
                <a:spLocks noChangeShapeType="1"/>
              </p:cNvSpPr>
              <p:nvPr/>
            </p:nvSpPr>
            <p:spPr bwMode="auto">
              <a:xfrm>
                <a:off x="2546" y="3547"/>
                <a:ext cx="84" cy="130"/>
              </a:xfrm>
              <a:prstGeom prst="line">
                <a:avLst/>
              </a:prstGeom>
              <a:noFill/>
              <a:ln w="38100">
                <a:solidFill>
                  <a:srgbClr val="FF66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76" name="Line 103"/>
              <p:cNvSpPr>
                <a:spLocks noChangeShapeType="1"/>
              </p:cNvSpPr>
              <p:nvPr/>
            </p:nvSpPr>
            <p:spPr bwMode="auto">
              <a:xfrm flipH="1">
                <a:off x="4060" y="3547"/>
                <a:ext cx="85" cy="130"/>
              </a:xfrm>
              <a:prstGeom prst="line">
                <a:avLst/>
              </a:prstGeom>
              <a:noFill/>
              <a:ln w="38100">
                <a:solidFill>
                  <a:srgbClr val="FF66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77" name="Line 104"/>
              <p:cNvSpPr>
                <a:spLocks noChangeShapeType="1"/>
              </p:cNvSpPr>
              <p:nvPr/>
            </p:nvSpPr>
            <p:spPr bwMode="auto">
              <a:xfrm>
                <a:off x="4397" y="3547"/>
                <a:ext cx="84" cy="130"/>
              </a:xfrm>
              <a:prstGeom prst="line">
                <a:avLst/>
              </a:prstGeom>
              <a:noFill/>
              <a:ln w="38100">
                <a:solidFill>
                  <a:srgbClr val="FF66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78" name="AutoShape 105"/>
              <p:cNvSpPr>
                <a:spLocks noChangeArrowheads="1"/>
              </p:cNvSpPr>
              <p:nvPr/>
            </p:nvSpPr>
            <p:spPr bwMode="auto">
              <a:xfrm>
                <a:off x="3219" y="3158"/>
                <a:ext cx="294" cy="303"/>
              </a:xfrm>
              <a:prstGeom prst="sun">
                <a:avLst>
                  <a:gd name="adj" fmla="val 25000"/>
                </a:avLst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79" name="Line 106"/>
              <p:cNvSpPr>
                <a:spLocks noChangeShapeType="1"/>
              </p:cNvSpPr>
              <p:nvPr/>
            </p:nvSpPr>
            <p:spPr bwMode="auto">
              <a:xfrm>
                <a:off x="3598" y="3331"/>
                <a:ext cx="2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80" name="Line 107"/>
              <p:cNvSpPr>
                <a:spLocks noChangeShapeType="1"/>
              </p:cNvSpPr>
              <p:nvPr/>
            </p:nvSpPr>
            <p:spPr bwMode="auto">
              <a:xfrm flipH="1" flipV="1">
                <a:off x="2798" y="3331"/>
                <a:ext cx="29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81" name="Line 108"/>
              <p:cNvSpPr>
                <a:spLocks noChangeShapeType="1"/>
              </p:cNvSpPr>
              <p:nvPr/>
            </p:nvSpPr>
            <p:spPr bwMode="auto">
              <a:xfrm>
                <a:off x="3345" y="3504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82" name="Line 109"/>
              <p:cNvSpPr>
                <a:spLocks noChangeShapeType="1"/>
              </p:cNvSpPr>
              <p:nvPr/>
            </p:nvSpPr>
            <p:spPr bwMode="auto">
              <a:xfrm flipV="1">
                <a:off x="2420" y="3072"/>
                <a:ext cx="0" cy="25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83" name="Line 110"/>
              <p:cNvSpPr>
                <a:spLocks noChangeShapeType="1"/>
              </p:cNvSpPr>
              <p:nvPr/>
            </p:nvSpPr>
            <p:spPr bwMode="auto">
              <a:xfrm flipV="1">
                <a:off x="4271" y="3072"/>
                <a:ext cx="0" cy="25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84" name="Line 111"/>
              <p:cNvSpPr>
                <a:spLocks noChangeShapeType="1"/>
              </p:cNvSpPr>
              <p:nvPr/>
            </p:nvSpPr>
            <p:spPr bwMode="auto">
              <a:xfrm>
                <a:off x="2420" y="3590"/>
                <a:ext cx="0" cy="3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85" name="Line 112"/>
              <p:cNvSpPr>
                <a:spLocks noChangeShapeType="1"/>
              </p:cNvSpPr>
              <p:nvPr/>
            </p:nvSpPr>
            <p:spPr bwMode="auto">
              <a:xfrm>
                <a:off x="4271" y="3590"/>
                <a:ext cx="0" cy="3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86" name="Line 113"/>
              <p:cNvSpPr>
                <a:spLocks noChangeShapeType="1"/>
              </p:cNvSpPr>
              <p:nvPr/>
            </p:nvSpPr>
            <p:spPr bwMode="auto">
              <a:xfrm>
                <a:off x="2420" y="3850"/>
                <a:ext cx="9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87" name="Line 114"/>
              <p:cNvSpPr>
                <a:spLocks noChangeShapeType="1"/>
              </p:cNvSpPr>
              <p:nvPr/>
            </p:nvSpPr>
            <p:spPr bwMode="auto">
              <a:xfrm>
                <a:off x="3345" y="3850"/>
                <a:ext cx="9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0245" name="Object 115"/>
              <p:cNvGraphicFramePr>
                <a:graphicFrameLocks noChangeAspect="1"/>
              </p:cNvGraphicFramePr>
              <p:nvPr/>
            </p:nvGraphicFramePr>
            <p:xfrm>
              <a:off x="2928" y="3888"/>
              <a:ext cx="117" cy="240"/>
            </p:xfrm>
            <a:graphic>
              <a:graphicData uri="http://schemas.openxmlformats.org/presentationml/2006/ole">
                <p:oleObj spid="_x0000_s10245" name="公式" r:id="rId3" imgW="101520" imgH="203040" progId="Equation.3">
                  <p:embed/>
                </p:oleObj>
              </a:graphicData>
            </a:graphic>
          </p:graphicFrame>
          <p:graphicFrame>
            <p:nvGraphicFramePr>
              <p:cNvPr id="10246" name="Object 116"/>
              <p:cNvGraphicFramePr>
                <a:graphicFrameLocks noChangeAspect="1"/>
              </p:cNvGraphicFramePr>
              <p:nvPr/>
            </p:nvGraphicFramePr>
            <p:xfrm>
              <a:off x="3792" y="3888"/>
              <a:ext cx="115" cy="240"/>
            </p:xfrm>
            <a:graphic>
              <a:graphicData uri="http://schemas.openxmlformats.org/presentationml/2006/ole">
                <p:oleObj spid="_x0000_s10246" name="公式" r:id="rId4" imgW="101520" imgH="203040" progId="Equation.3">
                  <p:embed/>
                </p:oleObj>
              </a:graphicData>
            </a:graphic>
          </p:graphicFrame>
        </p:grpSp>
        <p:graphicFrame>
          <p:nvGraphicFramePr>
            <p:cNvPr id="10242" name="Object 117"/>
            <p:cNvGraphicFramePr>
              <a:graphicFrameLocks noChangeAspect="1"/>
            </p:cNvGraphicFramePr>
            <p:nvPr/>
          </p:nvGraphicFramePr>
          <p:xfrm>
            <a:off x="2971" y="2941"/>
            <a:ext cx="164" cy="172"/>
          </p:xfrm>
          <a:graphic>
            <a:graphicData uri="http://schemas.openxmlformats.org/presentationml/2006/ole">
              <p:oleObj spid="_x0000_s10242" name="公式" r:id="rId5" imgW="279360" imgH="279360" progId="Equation.3">
                <p:embed/>
              </p:oleObj>
            </a:graphicData>
          </a:graphic>
        </p:graphicFrame>
        <p:graphicFrame>
          <p:nvGraphicFramePr>
            <p:cNvPr id="10243" name="Object 118"/>
            <p:cNvGraphicFramePr>
              <a:graphicFrameLocks noChangeAspect="1"/>
            </p:cNvGraphicFramePr>
            <p:nvPr/>
          </p:nvGraphicFramePr>
          <p:xfrm>
            <a:off x="5057" y="2949"/>
            <a:ext cx="149" cy="164"/>
          </p:xfrm>
          <a:graphic>
            <a:graphicData uri="http://schemas.openxmlformats.org/presentationml/2006/ole">
              <p:oleObj spid="_x0000_s10243" name="公式" r:id="rId6" imgW="253800" imgH="266400" progId="Equation.3">
                <p:embed/>
              </p:oleObj>
            </a:graphicData>
          </a:graphic>
        </p:graphicFrame>
        <p:graphicFrame>
          <p:nvGraphicFramePr>
            <p:cNvPr id="10244" name="Object 119"/>
            <p:cNvGraphicFramePr>
              <a:graphicFrameLocks noChangeAspect="1"/>
            </p:cNvGraphicFramePr>
            <p:nvPr/>
          </p:nvGraphicFramePr>
          <p:xfrm>
            <a:off x="4017" y="2659"/>
            <a:ext cx="168" cy="181"/>
          </p:xfrm>
          <a:graphic>
            <a:graphicData uri="http://schemas.openxmlformats.org/presentationml/2006/ole">
              <p:oleObj spid="_x0000_s10244" name="公式" r:id="rId7" imgW="279360" imgH="291960" progId="Equation.3">
                <p:embed/>
              </p:oleObj>
            </a:graphicData>
          </a:graphic>
        </p:graphicFrame>
        <p:sp>
          <p:nvSpPr>
            <p:cNvPr id="10262" name="Text Box 120"/>
            <p:cNvSpPr txBox="1">
              <a:spLocks noChangeArrowheads="1"/>
            </p:cNvSpPr>
            <p:nvPr/>
          </p:nvSpPr>
          <p:spPr bwMode="auto">
            <a:xfrm>
              <a:off x="2789" y="2568"/>
              <a:ext cx="4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chemeClr val="tx1"/>
                  </a:solidFill>
                </a:rPr>
                <a:t>S</a:t>
              </a:r>
              <a:r>
                <a:rPr lang="en-US" altLang="zh-CN">
                  <a:solidFill>
                    <a:schemeClr val="tx1"/>
                  </a:solidFill>
                  <a:sym typeface="Symbol" pitchFamily="18" charset="2"/>
                </a:rPr>
                <a:t></a:t>
              </a:r>
              <a:r>
                <a:rPr kumimoji="1" lang="zh-CN" altLang="en-US">
                  <a:solidFill>
                    <a:schemeClr val="tx1"/>
                  </a:solidFill>
                </a:rPr>
                <a:t>系</a:t>
              </a:r>
            </a:p>
          </p:txBody>
        </p:sp>
        <p:sp>
          <p:nvSpPr>
            <p:cNvPr id="10263" name="Oval 121"/>
            <p:cNvSpPr>
              <a:spLocks noChangeArrowheads="1"/>
            </p:cNvSpPr>
            <p:nvPr/>
          </p:nvSpPr>
          <p:spPr bwMode="auto">
            <a:xfrm>
              <a:off x="3198" y="3658"/>
              <a:ext cx="258" cy="25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8080"/>
                </a:solidFill>
              </a:endParaRPr>
            </a:p>
          </p:txBody>
        </p:sp>
        <p:sp>
          <p:nvSpPr>
            <p:cNvPr id="10264" name="Oval 122"/>
            <p:cNvSpPr>
              <a:spLocks noChangeArrowheads="1"/>
            </p:cNvSpPr>
            <p:nvPr/>
          </p:nvSpPr>
          <p:spPr bwMode="auto">
            <a:xfrm>
              <a:off x="4694" y="3658"/>
              <a:ext cx="258" cy="25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8080"/>
                </a:solidFill>
              </a:endParaRPr>
            </a:p>
          </p:txBody>
        </p:sp>
        <p:sp>
          <p:nvSpPr>
            <p:cNvPr id="10265" name="Rectangle 123" descr="宽上对角线"/>
            <p:cNvSpPr>
              <a:spLocks noChangeArrowheads="1"/>
            </p:cNvSpPr>
            <p:nvPr/>
          </p:nvSpPr>
          <p:spPr bwMode="auto">
            <a:xfrm>
              <a:off x="2472" y="3929"/>
              <a:ext cx="3288" cy="128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6" name="Text Box 124"/>
            <p:cNvSpPr txBox="1">
              <a:spLocks noChangeArrowheads="1"/>
            </p:cNvSpPr>
            <p:nvPr/>
          </p:nvSpPr>
          <p:spPr bwMode="auto">
            <a:xfrm>
              <a:off x="2505" y="3625"/>
              <a:ext cx="4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/>
                <a:t>S</a:t>
              </a:r>
              <a:r>
                <a:rPr kumimoji="1" lang="zh-CN" altLang="en-US"/>
                <a:t>系</a:t>
              </a:r>
            </a:p>
          </p:txBody>
        </p:sp>
        <p:sp>
          <p:nvSpPr>
            <p:cNvPr id="10267" name="Text Box 125"/>
            <p:cNvSpPr txBox="1">
              <a:spLocks noChangeArrowheads="1"/>
            </p:cNvSpPr>
            <p:nvPr/>
          </p:nvSpPr>
          <p:spPr bwMode="auto">
            <a:xfrm>
              <a:off x="4286" y="2704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0268" name="Text Box 126"/>
            <p:cNvSpPr txBox="1">
              <a:spLocks noChangeArrowheads="1"/>
            </p:cNvSpPr>
            <p:nvPr/>
          </p:nvSpPr>
          <p:spPr bwMode="auto">
            <a:xfrm>
              <a:off x="3696" y="2704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0269" name="Line 127"/>
            <p:cNvSpPr>
              <a:spLocks noChangeShapeType="1"/>
            </p:cNvSpPr>
            <p:nvPr/>
          </p:nvSpPr>
          <p:spPr bwMode="auto">
            <a:xfrm>
              <a:off x="5420" y="3113"/>
              <a:ext cx="227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0" name="Text Box 128"/>
            <p:cNvSpPr txBox="1">
              <a:spLocks noChangeArrowheads="1"/>
            </p:cNvSpPr>
            <p:nvPr/>
          </p:nvSpPr>
          <p:spPr bwMode="auto">
            <a:xfrm>
              <a:off x="5537" y="275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rgbClr val="FFFF00"/>
                  </a:solidFill>
                </a:rPr>
                <a:t>u</a:t>
              </a:r>
            </a:p>
          </p:txBody>
        </p:sp>
      </p:grp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357188" y="5786438"/>
            <a:ext cx="2659062" cy="46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同时性是相对的！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5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5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55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55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50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50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5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5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5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5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5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50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5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9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5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5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014" grpId="0"/>
      <p:bldP spid="255020" grpId="0"/>
      <p:bldP spid="255027" grpId="0"/>
      <p:bldP spid="255049" grpId="0" autoUpdateAnimBg="0"/>
      <p:bldP spid="255052" grpId="0"/>
      <p:bldP spid="255061" grpId="0"/>
      <p:bldP spid="255062" grpId="0"/>
      <p:bldP spid="255069" grpId="0"/>
      <p:bldP spid="255070" grpId="0"/>
      <p:bldP spid="4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7D7F9-5205-437E-A13D-785A0E9A0C59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11274" name="Text Box 2"/>
          <p:cNvSpPr txBox="1">
            <a:spLocks noChangeArrowheads="1"/>
          </p:cNvSpPr>
          <p:nvPr/>
        </p:nvSpPr>
        <p:spPr bwMode="auto">
          <a:xfrm>
            <a:off x="2590800" y="381000"/>
            <a:ext cx="3124200" cy="547688"/>
          </a:xfrm>
          <a:prstGeom prst="rect">
            <a:avLst/>
          </a:prstGeom>
          <a:solidFill>
            <a:srgbClr val="FF0066"/>
          </a:solidFill>
          <a:ln w="28575">
            <a:solidFill>
              <a:srgbClr val="66FF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800" i="1"/>
              <a:t>§6-3  </a:t>
            </a:r>
            <a:r>
              <a:rPr lang="zh-CN" altLang="en-US" sz="2800" i="1"/>
              <a:t>洛仑兹变换</a:t>
            </a:r>
            <a:endParaRPr lang="zh-CN" altLang="en-US" b="0">
              <a:solidFill>
                <a:schemeClr val="tx1"/>
              </a:solidFill>
            </a:endParaRPr>
          </a:p>
        </p:txBody>
      </p:sp>
      <p:sp>
        <p:nvSpPr>
          <p:cNvPr id="249859" name="Text Box 3"/>
          <p:cNvSpPr txBox="1">
            <a:spLocks noChangeArrowheads="1"/>
          </p:cNvSpPr>
          <p:nvPr/>
        </p:nvSpPr>
        <p:spPr bwMode="auto">
          <a:xfrm>
            <a:off x="395288" y="1196975"/>
            <a:ext cx="8458200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/>
              <a:t>        </a:t>
            </a:r>
            <a:r>
              <a:rPr lang="zh-CN" altLang="en-US"/>
              <a:t>设惯性系</a:t>
            </a:r>
            <a:r>
              <a:rPr lang="en-US" altLang="zh-CN"/>
              <a:t>S´</a:t>
            </a:r>
            <a:r>
              <a:rPr lang="zh-CN" altLang="en-US"/>
              <a:t>相对惯性系</a:t>
            </a:r>
            <a:r>
              <a:rPr lang="en-US" altLang="zh-CN"/>
              <a:t>S</a:t>
            </a:r>
            <a:r>
              <a:rPr lang="zh-CN" altLang="en-US"/>
              <a:t>以速度</a:t>
            </a:r>
            <a:r>
              <a:rPr lang="en-US" altLang="zh-CN" i="1"/>
              <a:t>u</a:t>
            </a:r>
            <a:r>
              <a:rPr lang="zh-CN" altLang="en-US"/>
              <a:t>沿</a:t>
            </a:r>
            <a:r>
              <a:rPr lang="en-US" altLang="zh-CN" i="1"/>
              <a:t>x</a:t>
            </a:r>
            <a:r>
              <a:rPr lang="zh-CN" altLang="en-US"/>
              <a:t>轴正方向作匀速直线运动，两坐标原点</a:t>
            </a:r>
            <a:r>
              <a:rPr lang="en-US" altLang="zh-CN" i="1"/>
              <a:t>o</a:t>
            </a:r>
            <a:r>
              <a:rPr lang="zh-CN" altLang="en-US"/>
              <a:t>与</a:t>
            </a:r>
            <a:r>
              <a:rPr lang="en-US" altLang="zh-CN" i="1"/>
              <a:t>o</a:t>
            </a:r>
            <a:r>
              <a:rPr lang="en-US" altLang="zh-CN">
                <a:sym typeface="Symbol" pitchFamily="18" charset="2"/>
              </a:rPr>
              <a:t></a:t>
            </a:r>
            <a:r>
              <a:rPr lang="zh-CN" altLang="en-US"/>
              <a:t>在 </a:t>
            </a:r>
            <a:r>
              <a:rPr lang="en-US" altLang="zh-CN" i="1"/>
              <a:t>t</a:t>
            </a:r>
            <a:r>
              <a:rPr lang="en-US" altLang="zh-CN"/>
              <a:t>=</a:t>
            </a:r>
            <a:r>
              <a:rPr lang="en-US" altLang="zh-CN" i="1"/>
              <a:t>t </a:t>
            </a:r>
            <a:r>
              <a:rPr lang="en-US" altLang="zh-CN">
                <a:sym typeface="Symbol" pitchFamily="18" charset="2"/>
              </a:rPr>
              <a:t></a:t>
            </a:r>
            <a:r>
              <a:rPr lang="en-US" altLang="zh-CN"/>
              <a:t>=0 </a:t>
            </a:r>
            <a:r>
              <a:rPr lang="zh-CN" altLang="en-US"/>
              <a:t>时重合 。       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724525" y="2636838"/>
            <a:ext cx="3276600" cy="3552825"/>
            <a:chOff x="3408" y="1890"/>
            <a:chExt cx="2064" cy="2238"/>
          </a:xfrm>
        </p:grpSpPr>
        <p:grpSp>
          <p:nvGrpSpPr>
            <p:cNvPr id="11279" name="Group 5"/>
            <p:cNvGrpSpPr>
              <a:grpSpLocks/>
            </p:cNvGrpSpPr>
            <p:nvPr/>
          </p:nvGrpSpPr>
          <p:grpSpPr bwMode="auto">
            <a:xfrm>
              <a:off x="3408" y="1890"/>
              <a:ext cx="2064" cy="2238"/>
              <a:chOff x="3408" y="1890"/>
              <a:chExt cx="2064" cy="2238"/>
            </a:xfrm>
          </p:grpSpPr>
          <p:sp>
            <p:nvSpPr>
              <p:cNvPr id="11281" name="Line 6"/>
              <p:cNvSpPr>
                <a:spLocks noChangeShapeType="1"/>
              </p:cNvSpPr>
              <p:nvPr/>
            </p:nvSpPr>
            <p:spPr bwMode="auto">
              <a:xfrm>
                <a:off x="5184" y="3042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1282" name="Group 7"/>
              <p:cNvGrpSpPr>
                <a:grpSpLocks/>
              </p:cNvGrpSpPr>
              <p:nvPr/>
            </p:nvGrpSpPr>
            <p:grpSpPr bwMode="auto">
              <a:xfrm>
                <a:off x="3408" y="1890"/>
                <a:ext cx="2064" cy="2238"/>
                <a:chOff x="3408" y="1890"/>
                <a:chExt cx="2064" cy="2238"/>
              </a:xfrm>
            </p:grpSpPr>
            <p:sp>
              <p:nvSpPr>
                <p:cNvPr id="11283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032" y="3840"/>
                  <a:ext cx="67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kumimoji="1" lang="zh-CN" altLang="zh-CN" b="0"/>
                </a:p>
              </p:txBody>
            </p:sp>
            <p:sp>
              <p:nvSpPr>
                <p:cNvPr id="11284" name="Line 9"/>
                <p:cNvSpPr>
                  <a:spLocks noChangeShapeType="1"/>
                </p:cNvSpPr>
                <p:nvPr/>
              </p:nvSpPr>
              <p:spPr bwMode="auto">
                <a:xfrm>
                  <a:off x="3888" y="3042"/>
                  <a:ext cx="1296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dash"/>
                  <a:round/>
                  <a:headEnd type="triangle" w="sm" len="med"/>
                  <a:tailEnd type="triangle" w="sm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1285" name="Group 10"/>
                <p:cNvGrpSpPr>
                  <a:grpSpLocks/>
                </p:cNvGrpSpPr>
                <p:nvPr/>
              </p:nvGrpSpPr>
              <p:grpSpPr bwMode="auto">
                <a:xfrm>
                  <a:off x="3408" y="2130"/>
                  <a:ext cx="2016" cy="1632"/>
                  <a:chOff x="3264" y="1200"/>
                  <a:chExt cx="2016" cy="1632"/>
                </a:xfrm>
              </p:grpSpPr>
              <p:sp>
                <p:nvSpPr>
                  <p:cNvPr id="11299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2352"/>
                    <a:ext cx="153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bg1"/>
                    </a:solidFill>
                    <a:round/>
                    <a:headEnd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00" name="Line 1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744" y="1200"/>
                    <a:ext cx="0" cy="1152"/>
                  </a:xfrm>
                  <a:prstGeom prst="line">
                    <a:avLst/>
                  </a:prstGeom>
                  <a:noFill/>
                  <a:ln w="28575">
                    <a:solidFill>
                      <a:schemeClr val="bg1"/>
                    </a:solidFill>
                    <a:round/>
                    <a:headEnd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01" name="Line 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64" y="2352"/>
                    <a:ext cx="480" cy="480"/>
                  </a:xfrm>
                  <a:prstGeom prst="line">
                    <a:avLst/>
                  </a:prstGeom>
                  <a:noFill/>
                  <a:ln w="28575">
                    <a:solidFill>
                      <a:schemeClr val="bg1"/>
                    </a:solidFill>
                    <a:round/>
                    <a:headEnd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02" name="Line 1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416" y="1200"/>
                    <a:ext cx="0" cy="1152"/>
                  </a:xfrm>
                  <a:prstGeom prst="line">
                    <a:avLst/>
                  </a:prstGeom>
                  <a:noFill/>
                  <a:ln w="28575">
                    <a:solidFill>
                      <a:schemeClr val="bg1"/>
                    </a:solidFill>
                    <a:round/>
                    <a:headEnd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03" name="Line 1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936" y="2352"/>
                    <a:ext cx="480" cy="480"/>
                  </a:xfrm>
                  <a:prstGeom prst="line">
                    <a:avLst/>
                  </a:prstGeom>
                  <a:noFill/>
                  <a:ln w="28575">
                    <a:solidFill>
                      <a:schemeClr val="bg1"/>
                    </a:solidFill>
                    <a:round/>
                    <a:headEnd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286" name="Line 16"/>
                <p:cNvSpPr>
                  <a:spLocks noChangeShapeType="1"/>
                </p:cNvSpPr>
                <p:nvPr/>
              </p:nvSpPr>
              <p:spPr bwMode="auto">
                <a:xfrm>
                  <a:off x="4896" y="2658"/>
                  <a:ext cx="0" cy="96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28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800" y="2514"/>
                  <a:ext cx="384" cy="28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b="0">
                      <a:solidFill>
                        <a:srgbClr val="FFFF00"/>
                      </a:solidFill>
                    </a:rPr>
                    <a:t>•P</a:t>
                  </a:r>
                </a:p>
              </p:txBody>
            </p:sp>
            <p:sp>
              <p:nvSpPr>
                <p:cNvPr id="11288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4896" y="3282"/>
                  <a:ext cx="288" cy="336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289" name="Line 19"/>
                <p:cNvSpPr>
                  <a:spLocks noChangeShapeType="1"/>
                </p:cNvSpPr>
                <p:nvPr/>
              </p:nvSpPr>
              <p:spPr bwMode="auto">
                <a:xfrm>
                  <a:off x="3648" y="3522"/>
                  <a:ext cx="672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dash"/>
                  <a:round/>
                  <a:headEnd type="triangle" w="sm" len="med"/>
                  <a:tailEnd type="triangle" w="sm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290" name="Line 20"/>
                <p:cNvSpPr>
                  <a:spLocks noChangeShapeType="1"/>
                </p:cNvSpPr>
                <p:nvPr/>
              </p:nvSpPr>
              <p:spPr bwMode="auto">
                <a:xfrm>
                  <a:off x="4224" y="3618"/>
                  <a:ext cx="672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dash"/>
                  <a:round/>
                  <a:headEnd type="triangle" w="sm" len="med"/>
                  <a:tailEnd type="triangle" w="sm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29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5232" y="3024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b="0" i="1"/>
                    <a:t>x</a:t>
                  </a:r>
                  <a:endParaRPr kumimoji="1" lang="en-US" altLang="zh-CN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92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696" y="2112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b="0"/>
                    <a:t>y</a:t>
                  </a:r>
                </a:p>
              </p:txBody>
            </p:sp>
            <p:sp>
              <p:nvSpPr>
                <p:cNvPr id="11293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3792" y="1890"/>
                  <a:ext cx="336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800" b="0" i="1"/>
                    <a:t>S</a:t>
                  </a:r>
                  <a:endParaRPr kumimoji="1" lang="en-US" altLang="zh-CN" b="0"/>
                </a:p>
              </p:txBody>
            </p:sp>
            <p:sp>
              <p:nvSpPr>
                <p:cNvPr id="11294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4608" y="2112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i="1"/>
                    <a:t>u</a:t>
                  </a:r>
                  <a:endParaRPr kumimoji="1"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95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3744" y="3456"/>
                  <a:ext cx="38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i="1"/>
                    <a:t>ut</a:t>
                  </a:r>
                  <a:endParaRPr kumimoji="1"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96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272" y="2802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b="0" i="1"/>
                    <a:t>x</a:t>
                  </a:r>
                  <a:endParaRPr kumimoji="1" lang="en-US" altLang="zh-CN" b="0" i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97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696" y="3081"/>
                  <a:ext cx="28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b="0" i="1"/>
                    <a:t>o</a:t>
                  </a:r>
                  <a:endParaRPr kumimoji="1" lang="en-US" altLang="zh-CN" b="0" i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98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3456" y="3609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b="0"/>
                    <a:t>z</a:t>
                  </a:r>
                </a:p>
              </p:txBody>
            </p:sp>
            <p:graphicFrame>
              <p:nvGraphicFramePr>
                <p:cNvPr id="11267" name="Object 29"/>
                <p:cNvGraphicFramePr>
                  <a:graphicFrameLocks noChangeAspect="1"/>
                </p:cNvGraphicFramePr>
                <p:nvPr/>
              </p:nvGraphicFramePr>
              <p:xfrm>
                <a:off x="5232" y="3273"/>
                <a:ext cx="211" cy="247"/>
              </p:xfrm>
              <a:graphic>
                <a:graphicData uri="http://schemas.openxmlformats.org/presentationml/2006/ole">
                  <p:oleObj spid="_x0000_s11267" name="Equation" r:id="rId3" imgW="152280" imgH="177480" progId="Equation.3">
                    <p:embed/>
                  </p:oleObj>
                </a:graphicData>
              </a:graphic>
            </p:graphicFrame>
            <p:graphicFrame>
              <p:nvGraphicFramePr>
                <p:cNvPr id="11268" name="Object 30"/>
                <p:cNvGraphicFramePr>
                  <a:graphicFrameLocks noChangeAspect="1"/>
                </p:cNvGraphicFramePr>
                <p:nvPr/>
              </p:nvGraphicFramePr>
              <p:xfrm>
                <a:off x="4340" y="2177"/>
                <a:ext cx="220" cy="271"/>
              </p:xfrm>
              <a:graphic>
                <a:graphicData uri="http://schemas.openxmlformats.org/presentationml/2006/ole">
                  <p:oleObj spid="_x0000_s11268" name="Equation" r:id="rId4" imgW="164880" imgH="203040" progId="Equation.3">
                    <p:embed/>
                  </p:oleObj>
                </a:graphicData>
              </a:graphic>
            </p:graphicFrame>
            <p:graphicFrame>
              <p:nvGraphicFramePr>
                <p:cNvPr id="11269" name="Object 31"/>
                <p:cNvGraphicFramePr>
                  <a:graphicFrameLocks noChangeAspect="1"/>
                </p:cNvGraphicFramePr>
                <p:nvPr/>
              </p:nvGraphicFramePr>
              <p:xfrm>
                <a:off x="4136" y="3648"/>
                <a:ext cx="184" cy="199"/>
              </p:xfrm>
              <a:graphic>
                <a:graphicData uri="http://schemas.openxmlformats.org/presentationml/2006/ole">
                  <p:oleObj spid="_x0000_s11269" name="Equation" r:id="rId5" imgW="152280" imgH="164880" progId="Equation.3">
                    <p:embed/>
                  </p:oleObj>
                </a:graphicData>
              </a:graphic>
            </p:graphicFrame>
            <p:graphicFrame>
              <p:nvGraphicFramePr>
                <p:cNvPr id="11270" name="Object 32"/>
                <p:cNvGraphicFramePr>
                  <a:graphicFrameLocks noChangeAspect="1"/>
                </p:cNvGraphicFramePr>
                <p:nvPr/>
              </p:nvGraphicFramePr>
              <p:xfrm>
                <a:off x="4464" y="1929"/>
                <a:ext cx="237" cy="255"/>
              </p:xfrm>
              <a:graphic>
                <a:graphicData uri="http://schemas.openxmlformats.org/presentationml/2006/ole">
                  <p:oleObj spid="_x0000_s11270" name="Equation" r:id="rId6" imgW="164880" imgH="177480" progId="Equation.3">
                    <p:embed/>
                  </p:oleObj>
                </a:graphicData>
              </a:graphic>
            </p:graphicFrame>
            <p:graphicFrame>
              <p:nvGraphicFramePr>
                <p:cNvPr id="11271" name="Object 33"/>
                <p:cNvGraphicFramePr>
                  <a:graphicFrameLocks noChangeAspect="1"/>
                </p:cNvGraphicFramePr>
                <p:nvPr/>
              </p:nvGraphicFramePr>
              <p:xfrm>
                <a:off x="4272" y="3273"/>
                <a:ext cx="177" cy="207"/>
              </p:xfrm>
              <a:graphic>
                <a:graphicData uri="http://schemas.openxmlformats.org/presentationml/2006/ole">
                  <p:oleObj spid="_x0000_s11271" name="Equation" r:id="rId7" imgW="152280" imgH="177480" progId="Equation.3">
                    <p:embed/>
                  </p:oleObj>
                </a:graphicData>
              </a:graphic>
            </p:graphicFrame>
            <p:graphicFrame>
              <p:nvGraphicFramePr>
                <p:cNvPr id="11272" name="Object 34"/>
                <p:cNvGraphicFramePr>
                  <a:graphicFrameLocks noChangeAspect="1"/>
                </p:cNvGraphicFramePr>
                <p:nvPr/>
              </p:nvGraphicFramePr>
              <p:xfrm>
                <a:off x="4541" y="3401"/>
                <a:ext cx="211" cy="247"/>
              </p:xfrm>
              <a:graphic>
                <a:graphicData uri="http://schemas.openxmlformats.org/presentationml/2006/ole">
                  <p:oleObj spid="_x0000_s11272" name="Equation" r:id="rId8" imgW="152280" imgH="177480" progId="Equation.3">
                    <p:embed/>
                  </p:oleObj>
                </a:graphicData>
              </a:graphic>
            </p:graphicFrame>
          </p:grpSp>
        </p:grpSp>
        <p:sp>
          <p:nvSpPr>
            <p:cNvPr id="11280" name="Line 35"/>
            <p:cNvSpPr>
              <a:spLocks noChangeShapeType="1"/>
            </p:cNvSpPr>
            <p:nvPr/>
          </p:nvSpPr>
          <p:spPr bwMode="auto">
            <a:xfrm>
              <a:off x="4560" y="2352"/>
              <a:ext cx="336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9892" name="Text Box 36"/>
          <p:cNvSpPr txBox="1">
            <a:spLocks noChangeArrowheads="1"/>
          </p:cNvSpPr>
          <p:nvPr/>
        </p:nvSpPr>
        <p:spPr bwMode="auto">
          <a:xfrm>
            <a:off x="395288" y="2276475"/>
            <a:ext cx="5400675" cy="100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/>
              <a:t>假设</a:t>
            </a:r>
            <a:r>
              <a:rPr kumimoji="1" lang="zh-CN" altLang="en-US">
                <a:solidFill>
                  <a:srgbClr val="66FF33"/>
                </a:solidFill>
              </a:rPr>
              <a:t>此时</a:t>
            </a:r>
            <a:r>
              <a:rPr kumimoji="1" lang="zh-CN" altLang="en-US"/>
              <a:t>在共同原点发出一个光脉冲，经过一段时间该脉冲到达</a:t>
            </a:r>
            <a:r>
              <a:rPr kumimoji="1" lang="en-US" altLang="zh-CN"/>
              <a:t>P</a:t>
            </a:r>
            <a:r>
              <a:rPr kumimoji="1" lang="zh-CN" altLang="en-US"/>
              <a:t>点。</a:t>
            </a:r>
          </a:p>
        </p:txBody>
      </p:sp>
      <p:graphicFrame>
        <p:nvGraphicFramePr>
          <p:cNvPr id="249893" name="Object 37"/>
          <p:cNvGraphicFramePr>
            <a:graphicFrameLocks noChangeAspect="1"/>
          </p:cNvGraphicFramePr>
          <p:nvPr/>
        </p:nvGraphicFramePr>
        <p:xfrm>
          <a:off x="1547813" y="3573463"/>
          <a:ext cx="2517775" cy="895350"/>
        </p:xfrm>
        <a:graphic>
          <a:graphicData uri="http://schemas.openxmlformats.org/presentationml/2006/ole">
            <p:oleObj spid="_x0000_s11266" name="公式" r:id="rId9" imgW="2311200" imgH="825480" progId="Equation.3">
              <p:embed/>
            </p:oleObj>
          </a:graphicData>
        </a:graphic>
      </p:graphicFrame>
      <p:sp>
        <p:nvSpPr>
          <p:cNvPr id="249894" name="Text Box 38"/>
          <p:cNvSpPr txBox="1">
            <a:spLocks noChangeArrowheads="1"/>
          </p:cNvSpPr>
          <p:nvPr/>
        </p:nvSpPr>
        <p:spPr bwMode="auto">
          <a:xfrm>
            <a:off x="395288" y="4508500"/>
            <a:ext cx="5197475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/>
              <a:t>显然： </a:t>
            </a:r>
            <a:r>
              <a:rPr kumimoji="1" lang="en-US" altLang="zh-CN" sz="2800" i="1"/>
              <a:t>y</a:t>
            </a:r>
            <a:r>
              <a:rPr kumimoji="1" lang="en-US" altLang="zh-CN" sz="2800">
                <a:sym typeface="Symbol" pitchFamily="18" charset="2"/>
              </a:rPr>
              <a:t></a:t>
            </a:r>
            <a:r>
              <a:rPr kumimoji="1" lang="en-US" altLang="zh-CN" sz="2800"/>
              <a:t>=</a:t>
            </a:r>
            <a:r>
              <a:rPr kumimoji="1" lang="en-US" altLang="zh-CN" sz="2800" i="1"/>
              <a:t>y</a:t>
            </a:r>
            <a:r>
              <a:rPr kumimoji="1" lang="en-US" altLang="zh-CN" sz="2800"/>
              <a:t>,  </a:t>
            </a:r>
            <a:r>
              <a:rPr kumimoji="1" lang="en-US" altLang="zh-CN" sz="2800" i="1"/>
              <a:t>z</a:t>
            </a:r>
            <a:r>
              <a:rPr kumimoji="1" lang="en-US" altLang="zh-CN" sz="2800">
                <a:sym typeface="Symbol" pitchFamily="18" charset="2"/>
              </a:rPr>
              <a:t></a:t>
            </a:r>
            <a:r>
              <a:rPr kumimoji="1" lang="en-US" altLang="zh-CN" sz="2800"/>
              <a:t>=</a:t>
            </a:r>
            <a:r>
              <a:rPr kumimoji="1" lang="en-US" altLang="zh-CN" sz="2800" i="1"/>
              <a:t>z</a:t>
            </a:r>
            <a:endParaRPr kumimoji="1" lang="en-US" altLang="zh-CN" sz="2800">
              <a:sym typeface="Symbol" pitchFamily="18" charset="2"/>
            </a:endParaRPr>
          </a:p>
          <a:p>
            <a:pPr>
              <a:lnSpc>
                <a:spcPct val="130000"/>
              </a:lnSpc>
            </a:pPr>
            <a:r>
              <a:rPr kumimoji="1" lang="zh-CN" altLang="en-US"/>
              <a:t>所以只需确立</a:t>
            </a:r>
            <a:r>
              <a:rPr kumimoji="1" lang="en-US" altLang="zh-CN"/>
              <a:t>(</a:t>
            </a:r>
            <a:r>
              <a:rPr kumimoji="1" lang="en-US" altLang="zh-CN" i="1"/>
              <a:t>x, t</a:t>
            </a:r>
            <a:r>
              <a:rPr kumimoji="1" lang="en-US" altLang="zh-CN"/>
              <a:t>)</a:t>
            </a:r>
            <a:r>
              <a:rPr kumimoji="1" lang="zh-CN" altLang="en-US"/>
              <a:t>与</a:t>
            </a:r>
            <a:r>
              <a:rPr kumimoji="1" lang="en-US" altLang="zh-CN"/>
              <a:t>(</a:t>
            </a:r>
            <a:r>
              <a:rPr kumimoji="1" lang="en-US" altLang="zh-CN" i="1"/>
              <a:t>x</a:t>
            </a:r>
            <a:r>
              <a:rPr kumimoji="1" lang="en-US" altLang="zh-CN">
                <a:sym typeface="Symbol" pitchFamily="18" charset="2"/>
              </a:rPr>
              <a:t></a:t>
            </a:r>
            <a:r>
              <a:rPr kumimoji="1" lang="en-US" altLang="zh-CN"/>
              <a:t>, </a:t>
            </a:r>
            <a:r>
              <a:rPr kumimoji="1" lang="en-US" altLang="zh-CN" i="1"/>
              <a:t>t </a:t>
            </a:r>
            <a:r>
              <a:rPr kumimoji="1" lang="en-US" altLang="zh-CN">
                <a:sym typeface="Symbol" pitchFamily="18" charset="2"/>
              </a:rPr>
              <a:t></a:t>
            </a:r>
            <a:r>
              <a:rPr kumimoji="1" lang="en-US" altLang="zh-CN"/>
              <a:t>)</a:t>
            </a:r>
            <a:r>
              <a:rPr kumimoji="1" lang="zh-CN" altLang="en-US"/>
              <a:t>之间的变换关系。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9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9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9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9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5" dur="500"/>
                                        <p:tgtEl>
                                          <p:spTgt spid="249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49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59" grpId="0" build="p" autoUpdateAnimBg="0"/>
      <p:bldP spid="249892" grpId="0" autoUpdateAnimBg="0"/>
      <p:bldP spid="24989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35AA73-75F2-4981-8DB2-B20CF5689E1D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12301" name="Text Box 4"/>
          <p:cNvSpPr txBox="1">
            <a:spLocks noChangeArrowheads="1"/>
          </p:cNvSpPr>
          <p:nvPr/>
        </p:nvSpPr>
        <p:spPr bwMode="auto">
          <a:xfrm>
            <a:off x="285750" y="428625"/>
            <a:ext cx="45656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66FF33"/>
                </a:solidFill>
              </a:rPr>
              <a:t>(1)</a:t>
            </a:r>
            <a:r>
              <a:rPr lang="zh-CN" altLang="en-US">
                <a:solidFill>
                  <a:srgbClr val="66FF33"/>
                </a:solidFill>
              </a:rPr>
              <a:t>相对性原理对变换关系的要求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642938" y="928688"/>
            <a:ext cx="7194550" cy="1033462"/>
            <a:chOff x="476" y="572"/>
            <a:chExt cx="4532" cy="651"/>
          </a:xfrm>
        </p:grpSpPr>
        <p:grpSp>
          <p:nvGrpSpPr>
            <p:cNvPr id="12336" name="Group 9"/>
            <p:cNvGrpSpPr>
              <a:grpSpLocks/>
            </p:cNvGrpSpPr>
            <p:nvPr/>
          </p:nvGrpSpPr>
          <p:grpSpPr bwMode="auto">
            <a:xfrm>
              <a:off x="567" y="572"/>
              <a:ext cx="4441" cy="288"/>
              <a:chOff x="748" y="618"/>
              <a:chExt cx="4441" cy="288"/>
            </a:xfrm>
          </p:grpSpPr>
          <p:graphicFrame>
            <p:nvGraphicFramePr>
              <p:cNvPr id="12298" name="Object 5"/>
              <p:cNvGraphicFramePr>
                <a:graphicFrameLocks noChangeAspect="1"/>
              </p:cNvGraphicFramePr>
              <p:nvPr/>
            </p:nvGraphicFramePr>
            <p:xfrm>
              <a:off x="748" y="663"/>
              <a:ext cx="1216" cy="232"/>
            </p:xfrm>
            <a:graphic>
              <a:graphicData uri="http://schemas.openxmlformats.org/presentationml/2006/ole">
                <p:oleObj spid="_x0000_s12298" name="公式" r:id="rId3" imgW="1930320" imgH="368280" progId="Equation.3">
                  <p:embed/>
                </p:oleObj>
              </a:graphicData>
            </a:graphic>
          </p:graphicFrame>
          <p:graphicFrame>
            <p:nvGraphicFramePr>
              <p:cNvPr id="12299" name="Object 6"/>
              <p:cNvGraphicFramePr>
                <a:graphicFrameLocks noChangeAspect="1"/>
              </p:cNvGraphicFramePr>
              <p:nvPr/>
            </p:nvGraphicFramePr>
            <p:xfrm>
              <a:off x="2435" y="663"/>
              <a:ext cx="1216" cy="232"/>
            </p:xfrm>
            <a:graphic>
              <a:graphicData uri="http://schemas.openxmlformats.org/presentationml/2006/ole">
                <p:oleObj spid="_x0000_s12299" name="公式" r:id="rId4" imgW="1930320" imgH="368280" progId="Equation.3">
                  <p:embed/>
                </p:oleObj>
              </a:graphicData>
            </a:graphic>
          </p:graphicFrame>
          <p:sp>
            <p:nvSpPr>
              <p:cNvPr id="12338" name="Text Box 7"/>
              <p:cNvSpPr txBox="1">
                <a:spLocks noChangeArrowheads="1"/>
              </p:cNvSpPr>
              <p:nvPr/>
            </p:nvSpPr>
            <p:spPr bwMode="auto">
              <a:xfrm>
                <a:off x="2051" y="618"/>
                <a:ext cx="30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/>
                  <a:t>与</a:t>
                </a:r>
              </a:p>
            </p:txBody>
          </p:sp>
          <p:sp>
            <p:nvSpPr>
              <p:cNvPr id="12339" name="Text Box 8"/>
              <p:cNvSpPr txBox="1">
                <a:spLocks noChangeArrowheads="1"/>
              </p:cNvSpPr>
              <p:nvPr/>
            </p:nvSpPr>
            <p:spPr bwMode="auto">
              <a:xfrm>
                <a:off x="3729" y="618"/>
                <a:ext cx="146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/>
                  <a:t>应该是相同的，</a:t>
                </a:r>
              </a:p>
            </p:txBody>
          </p:sp>
        </p:grpSp>
        <p:sp>
          <p:nvSpPr>
            <p:cNvPr id="12337" name="Text Box 10"/>
            <p:cNvSpPr txBox="1">
              <a:spLocks noChangeArrowheads="1"/>
            </p:cNvSpPr>
            <p:nvPr/>
          </p:nvSpPr>
          <p:spPr bwMode="auto">
            <a:xfrm>
              <a:off x="476" y="935"/>
              <a:ext cx="18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即变换应是线性的。</a:t>
              </a:r>
            </a:p>
          </p:txBody>
        </p:sp>
      </p:grpSp>
      <p:sp>
        <p:nvSpPr>
          <p:cNvPr id="259084" name="Text Box 12"/>
          <p:cNvSpPr txBox="1">
            <a:spLocks noChangeArrowheads="1"/>
          </p:cNvSpPr>
          <p:nvPr/>
        </p:nvSpPr>
        <p:spPr bwMode="auto">
          <a:xfrm>
            <a:off x="500063" y="2000250"/>
            <a:ext cx="4464050" cy="4572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lg"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rgbClr val="FFFF00"/>
                </a:solidFill>
              </a:rPr>
              <a:t>考察</a:t>
            </a:r>
            <a:r>
              <a:rPr kumimoji="1" lang="en-US" altLang="zh-CN">
                <a:solidFill>
                  <a:srgbClr val="FFFF00"/>
                </a:solidFill>
              </a:rPr>
              <a:t>O</a:t>
            </a:r>
            <a:r>
              <a:rPr kumimoji="1" lang="zh-CN" altLang="en-US">
                <a:solidFill>
                  <a:srgbClr val="FFFF00"/>
                </a:solidFill>
              </a:rPr>
              <a:t>点的坐标：</a:t>
            </a:r>
            <a:r>
              <a:rPr kumimoji="1" lang="zh-CN" altLang="en-US"/>
              <a:t>任一时刻</a:t>
            </a:r>
            <a:endParaRPr kumimoji="1" lang="zh-CN" altLang="en-US">
              <a:solidFill>
                <a:srgbClr val="FFFF00"/>
              </a:solidFill>
            </a:endParaRPr>
          </a:p>
        </p:txBody>
      </p:sp>
      <p:grpSp>
        <p:nvGrpSpPr>
          <p:cNvPr id="12304" name="Group 13"/>
          <p:cNvGrpSpPr>
            <a:grpSpLocks/>
          </p:cNvGrpSpPr>
          <p:nvPr/>
        </p:nvGrpSpPr>
        <p:grpSpPr bwMode="auto">
          <a:xfrm>
            <a:off x="5724525" y="1428750"/>
            <a:ext cx="3276600" cy="3552825"/>
            <a:chOff x="3408" y="1890"/>
            <a:chExt cx="2064" cy="2238"/>
          </a:xfrm>
        </p:grpSpPr>
        <p:grpSp>
          <p:nvGrpSpPr>
            <p:cNvPr id="12311" name="Group 14"/>
            <p:cNvGrpSpPr>
              <a:grpSpLocks/>
            </p:cNvGrpSpPr>
            <p:nvPr/>
          </p:nvGrpSpPr>
          <p:grpSpPr bwMode="auto">
            <a:xfrm>
              <a:off x="3408" y="1890"/>
              <a:ext cx="2064" cy="2238"/>
              <a:chOff x="3408" y="1890"/>
              <a:chExt cx="2064" cy="2238"/>
            </a:xfrm>
          </p:grpSpPr>
          <p:sp>
            <p:nvSpPr>
              <p:cNvPr id="12313" name="Line 15"/>
              <p:cNvSpPr>
                <a:spLocks noChangeShapeType="1"/>
              </p:cNvSpPr>
              <p:nvPr/>
            </p:nvSpPr>
            <p:spPr bwMode="auto">
              <a:xfrm>
                <a:off x="5184" y="3042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2314" name="Group 16"/>
              <p:cNvGrpSpPr>
                <a:grpSpLocks/>
              </p:cNvGrpSpPr>
              <p:nvPr/>
            </p:nvGrpSpPr>
            <p:grpSpPr bwMode="auto">
              <a:xfrm>
                <a:off x="3408" y="1890"/>
                <a:ext cx="2064" cy="2238"/>
                <a:chOff x="3408" y="1890"/>
                <a:chExt cx="2064" cy="2238"/>
              </a:xfrm>
            </p:grpSpPr>
            <p:sp>
              <p:nvSpPr>
                <p:cNvPr id="1231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032" y="3840"/>
                  <a:ext cx="67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kumimoji="1" lang="zh-CN" altLang="zh-CN" b="0"/>
                </a:p>
              </p:txBody>
            </p:sp>
            <p:sp>
              <p:nvSpPr>
                <p:cNvPr id="12316" name="Line 18"/>
                <p:cNvSpPr>
                  <a:spLocks noChangeShapeType="1"/>
                </p:cNvSpPr>
                <p:nvPr/>
              </p:nvSpPr>
              <p:spPr bwMode="auto">
                <a:xfrm>
                  <a:off x="3888" y="3042"/>
                  <a:ext cx="1296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dash"/>
                  <a:round/>
                  <a:headEnd type="triangle" w="sm" len="med"/>
                  <a:tailEnd type="triangle" w="sm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2317" name="Group 19"/>
                <p:cNvGrpSpPr>
                  <a:grpSpLocks/>
                </p:cNvGrpSpPr>
                <p:nvPr/>
              </p:nvGrpSpPr>
              <p:grpSpPr bwMode="auto">
                <a:xfrm>
                  <a:off x="3408" y="2130"/>
                  <a:ext cx="2016" cy="1632"/>
                  <a:chOff x="3264" y="1200"/>
                  <a:chExt cx="2016" cy="1632"/>
                </a:xfrm>
              </p:grpSpPr>
              <p:sp>
                <p:nvSpPr>
                  <p:cNvPr id="12331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2352"/>
                    <a:ext cx="153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bg1"/>
                    </a:solidFill>
                    <a:round/>
                    <a:headEnd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32" name="Line 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744" y="1200"/>
                    <a:ext cx="0" cy="1152"/>
                  </a:xfrm>
                  <a:prstGeom prst="line">
                    <a:avLst/>
                  </a:prstGeom>
                  <a:noFill/>
                  <a:ln w="28575">
                    <a:solidFill>
                      <a:schemeClr val="bg1"/>
                    </a:solidFill>
                    <a:round/>
                    <a:headEnd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33" name="Line 2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64" y="2352"/>
                    <a:ext cx="480" cy="480"/>
                  </a:xfrm>
                  <a:prstGeom prst="line">
                    <a:avLst/>
                  </a:prstGeom>
                  <a:noFill/>
                  <a:ln w="28575">
                    <a:solidFill>
                      <a:schemeClr val="bg1"/>
                    </a:solidFill>
                    <a:round/>
                    <a:headEnd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34" name="Line 2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416" y="1200"/>
                    <a:ext cx="0" cy="1152"/>
                  </a:xfrm>
                  <a:prstGeom prst="line">
                    <a:avLst/>
                  </a:prstGeom>
                  <a:noFill/>
                  <a:ln w="28575">
                    <a:solidFill>
                      <a:schemeClr val="bg1"/>
                    </a:solidFill>
                    <a:round/>
                    <a:headEnd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35" name="Line 2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936" y="2352"/>
                    <a:ext cx="480" cy="480"/>
                  </a:xfrm>
                  <a:prstGeom prst="line">
                    <a:avLst/>
                  </a:prstGeom>
                  <a:noFill/>
                  <a:ln w="28575">
                    <a:solidFill>
                      <a:schemeClr val="bg1"/>
                    </a:solidFill>
                    <a:round/>
                    <a:headEnd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2318" name="Line 25"/>
                <p:cNvSpPr>
                  <a:spLocks noChangeShapeType="1"/>
                </p:cNvSpPr>
                <p:nvPr/>
              </p:nvSpPr>
              <p:spPr bwMode="auto">
                <a:xfrm>
                  <a:off x="4896" y="2658"/>
                  <a:ext cx="0" cy="96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19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800" y="2514"/>
                  <a:ext cx="384" cy="28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b="0">
                      <a:solidFill>
                        <a:srgbClr val="FFFF00"/>
                      </a:solidFill>
                    </a:rPr>
                    <a:t>•P</a:t>
                  </a:r>
                </a:p>
              </p:txBody>
            </p:sp>
            <p:sp>
              <p:nvSpPr>
                <p:cNvPr id="12320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4896" y="3282"/>
                  <a:ext cx="288" cy="336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21" name="Line 28"/>
                <p:cNvSpPr>
                  <a:spLocks noChangeShapeType="1"/>
                </p:cNvSpPr>
                <p:nvPr/>
              </p:nvSpPr>
              <p:spPr bwMode="auto">
                <a:xfrm>
                  <a:off x="3648" y="3522"/>
                  <a:ext cx="672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dash"/>
                  <a:round/>
                  <a:headEnd type="triangle" w="sm" len="med"/>
                  <a:tailEnd type="triangle" w="sm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22" name="Line 29"/>
                <p:cNvSpPr>
                  <a:spLocks noChangeShapeType="1"/>
                </p:cNvSpPr>
                <p:nvPr/>
              </p:nvSpPr>
              <p:spPr bwMode="auto">
                <a:xfrm>
                  <a:off x="4224" y="3618"/>
                  <a:ext cx="672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dash"/>
                  <a:round/>
                  <a:headEnd type="triangle" w="sm" len="med"/>
                  <a:tailEnd type="triangle" w="sm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23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5232" y="3024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b="0" i="1"/>
                    <a:t>x</a:t>
                  </a:r>
                  <a:endParaRPr kumimoji="1" lang="en-US" altLang="zh-CN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24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696" y="2112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b="0"/>
                    <a:t>y</a:t>
                  </a:r>
                </a:p>
              </p:txBody>
            </p:sp>
            <p:sp>
              <p:nvSpPr>
                <p:cNvPr id="12325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792" y="1890"/>
                  <a:ext cx="336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800" b="0" i="1"/>
                    <a:t>S</a:t>
                  </a:r>
                  <a:endParaRPr kumimoji="1" lang="en-US" altLang="zh-CN" b="0"/>
                </a:p>
              </p:txBody>
            </p:sp>
            <p:sp>
              <p:nvSpPr>
                <p:cNvPr id="12326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4608" y="2112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i="1"/>
                    <a:t>u</a:t>
                  </a:r>
                  <a:endParaRPr kumimoji="1"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27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3744" y="3456"/>
                  <a:ext cx="38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i="1"/>
                    <a:t>ut</a:t>
                  </a:r>
                  <a:endParaRPr kumimoji="1"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28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4272" y="2802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b="0" i="1"/>
                    <a:t>x</a:t>
                  </a:r>
                  <a:endParaRPr kumimoji="1" lang="en-US" altLang="zh-CN" b="0" i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29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696" y="3081"/>
                  <a:ext cx="28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b="0" i="1"/>
                    <a:t>o</a:t>
                  </a:r>
                  <a:endParaRPr kumimoji="1" lang="en-US" altLang="zh-CN" b="0" i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30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3456" y="3609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b="0"/>
                    <a:t>z</a:t>
                  </a:r>
                </a:p>
              </p:txBody>
            </p:sp>
            <p:graphicFrame>
              <p:nvGraphicFramePr>
                <p:cNvPr id="12292" name="Object 38"/>
                <p:cNvGraphicFramePr>
                  <a:graphicFrameLocks noChangeAspect="1"/>
                </p:cNvGraphicFramePr>
                <p:nvPr/>
              </p:nvGraphicFramePr>
              <p:xfrm>
                <a:off x="5232" y="3273"/>
                <a:ext cx="211" cy="247"/>
              </p:xfrm>
              <a:graphic>
                <a:graphicData uri="http://schemas.openxmlformats.org/presentationml/2006/ole">
                  <p:oleObj spid="_x0000_s12292" name="Equation" r:id="rId5" imgW="152280" imgH="177480" progId="Equation.3">
                    <p:embed/>
                  </p:oleObj>
                </a:graphicData>
              </a:graphic>
            </p:graphicFrame>
            <p:graphicFrame>
              <p:nvGraphicFramePr>
                <p:cNvPr id="12293" name="Object 39"/>
                <p:cNvGraphicFramePr>
                  <a:graphicFrameLocks noChangeAspect="1"/>
                </p:cNvGraphicFramePr>
                <p:nvPr/>
              </p:nvGraphicFramePr>
              <p:xfrm>
                <a:off x="4340" y="2177"/>
                <a:ext cx="220" cy="271"/>
              </p:xfrm>
              <a:graphic>
                <a:graphicData uri="http://schemas.openxmlformats.org/presentationml/2006/ole">
                  <p:oleObj spid="_x0000_s12293" name="Equation" r:id="rId6" imgW="164880" imgH="203040" progId="Equation.3">
                    <p:embed/>
                  </p:oleObj>
                </a:graphicData>
              </a:graphic>
            </p:graphicFrame>
            <p:graphicFrame>
              <p:nvGraphicFramePr>
                <p:cNvPr id="12294" name="Object 40"/>
                <p:cNvGraphicFramePr>
                  <a:graphicFrameLocks noChangeAspect="1"/>
                </p:cNvGraphicFramePr>
                <p:nvPr/>
              </p:nvGraphicFramePr>
              <p:xfrm>
                <a:off x="4136" y="3648"/>
                <a:ext cx="184" cy="199"/>
              </p:xfrm>
              <a:graphic>
                <a:graphicData uri="http://schemas.openxmlformats.org/presentationml/2006/ole">
                  <p:oleObj spid="_x0000_s12294" name="Equation" r:id="rId7" imgW="152280" imgH="164880" progId="Equation.3">
                    <p:embed/>
                  </p:oleObj>
                </a:graphicData>
              </a:graphic>
            </p:graphicFrame>
            <p:graphicFrame>
              <p:nvGraphicFramePr>
                <p:cNvPr id="12295" name="Object 41"/>
                <p:cNvGraphicFramePr>
                  <a:graphicFrameLocks noChangeAspect="1"/>
                </p:cNvGraphicFramePr>
                <p:nvPr/>
              </p:nvGraphicFramePr>
              <p:xfrm>
                <a:off x="4464" y="1929"/>
                <a:ext cx="237" cy="255"/>
              </p:xfrm>
              <a:graphic>
                <a:graphicData uri="http://schemas.openxmlformats.org/presentationml/2006/ole">
                  <p:oleObj spid="_x0000_s12295" name="Equation" r:id="rId8" imgW="164880" imgH="177480" progId="Equation.3">
                    <p:embed/>
                  </p:oleObj>
                </a:graphicData>
              </a:graphic>
            </p:graphicFrame>
            <p:graphicFrame>
              <p:nvGraphicFramePr>
                <p:cNvPr id="12296" name="Object 42"/>
                <p:cNvGraphicFramePr>
                  <a:graphicFrameLocks noChangeAspect="1"/>
                </p:cNvGraphicFramePr>
                <p:nvPr/>
              </p:nvGraphicFramePr>
              <p:xfrm>
                <a:off x="4272" y="3273"/>
                <a:ext cx="177" cy="207"/>
              </p:xfrm>
              <a:graphic>
                <a:graphicData uri="http://schemas.openxmlformats.org/presentationml/2006/ole">
                  <p:oleObj spid="_x0000_s12296" name="Equation" r:id="rId9" imgW="152280" imgH="177480" progId="Equation.3">
                    <p:embed/>
                  </p:oleObj>
                </a:graphicData>
              </a:graphic>
            </p:graphicFrame>
            <p:graphicFrame>
              <p:nvGraphicFramePr>
                <p:cNvPr id="12297" name="Object 43"/>
                <p:cNvGraphicFramePr>
                  <a:graphicFrameLocks noChangeAspect="1"/>
                </p:cNvGraphicFramePr>
                <p:nvPr/>
              </p:nvGraphicFramePr>
              <p:xfrm>
                <a:off x="4541" y="3401"/>
                <a:ext cx="211" cy="247"/>
              </p:xfrm>
              <a:graphic>
                <a:graphicData uri="http://schemas.openxmlformats.org/presentationml/2006/ole">
                  <p:oleObj spid="_x0000_s12297" name="Equation" r:id="rId10" imgW="152280" imgH="177480" progId="Equation.3">
                    <p:embed/>
                  </p:oleObj>
                </a:graphicData>
              </a:graphic>
            </p:graphicFrame>
          </p:grpSp>
        </p:grpSp>
        <p:sp>
          <p:nvSpPr>
            <p:cNvPr id="12312" name="Line 44"/>
            <p:cNvSpPr>
              <a:spLocks noChangeShapeType="1"/>
            </p:cNvSpPr>
            <p:nvPr/>
          </p:nvSpPr>
          <p:spPr bwMode="auto">
            <a:xfrm>
              <a:off x="4560" y="2352"/>
              <a:ext cx="336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9117" name="Text Box 45"/>
          <p:cNvSpPr txBox="1">
            <a:spLocks noChangeArrowheads="1"/>
          </p:cNvSpPr>
          <p:nvPr/>
        </p:nvSpPr>
        <p:spPr bwMode="auto">
          <a:xfrm>
            <a:off x="428625" y="2419350"/>
            <a:ext cx="5143500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/>
              <a:t>    S </a:t>
            </a:r>
            <a:r>
              <a:rPr kumimoji="1" lang="zh-CN" altLang="en-US"/>
              <a:t>系</a:t>
            </a:r>
            <a:r>
              <a:rPr kumimoji="1" lang="en-US" altLang="zh-CN"/>
              <a:t>:   </a:t>
            </a:r>
            <a:r>
              <a:rPr kumimoji="1" lang="en-US" altLang="en-US"/>
              <a:t> </a:t>
            </a:r>
            <a:r>
              <a:rPr kumimoji="1" lang="en-US" altLang="zh-CN" sz="2800" i="1"/>
              <a:t>x</a:t>
            </a:r>
            <a:r>
              <a:rPr kumimoji="1" lang="en-US" altLang="zh-CN" sz="2800"/>
              <a:t>=0       </a:t>
            </a:r>
            <a:r>
              <a:rPr kumimoji="1" lang="en-US" altLang="zh-CN"/>
              <a:t>  S</a:t>
            </a:r>
            <a:r>
              <a:rPr kumimoji="1" lang="en-US" altLang="zh-CN">
                <a:sym typeface="Symbol" pitchFamily="18" charset="2"/>
              </a:rPr>
              <a:t></a:t>
            </a:r>
            <a:r>
              <a:rPr kumimoji="1" lang="zh-CN" altLang="en-US"/>
              <a:t>系</a:t>
            </a:r>
            <a:r>
              <a:rPr kumimoji="1" lang="en-US" altLang="zh-CN"/>
              <a:t>:    </a:t>
            </a:r>
            <a:r>
              <a:rPr kumimoji="1" lang="en-US" altLang="zh-CN" sz="2800" i="1"/>
              <a:t>x</a:t>
            </a:r>
            <a:r>
              <a:rPr kumimoji="1" lang="en-US" altLang="zh-CN" sz="2800">
                <a:sym typeface="Symbol" pitchFamily="18" charset="2"/>
              </a:rPr>
              <a:t></a:t>
            </a:r>
            <a:r>
              <a:rPr kumimoji="1" lang="en-US" altLang="zh-CN" sz="2800"/>
              <a:t> = - </a:t>
            </a:r>
            <a:r>
              <a:rPr kumimoji="1" lang="en-US" altLang="zh-CN" sz="2800" i="1"/>
              <a:t>ut</a:t>
            </a:r>
            <a:r>
              <a:rPr kumimoji="1" lang="en-US" altLang="zh-CN" sz="2800">
                <a:sym typeface="Symbol" pitchFamily="18" charset="2"/>
              </a:rPr>
              <a:t></a:t>
            </a:r>
            <a:endParaRPr kumimoji="1" lang="en-US" altLang="zh-CN" sz="2800"/>
          </a:p>
        </p:txBody>
      </p:sp>
      <p:sp>
        <p:nvSpPr>
          <p:cNvPr id="259118" name="Text Box 46"/>
          <p:cNvSpPr txBox="1">
            <a:spLocks noChangeArrowheads="1"/>
          </p:cNvSpPr>
          <p:nvPr/>
        </p:nvSpPr>
        <p:spPr bwMode="auto">
          <a:xfrm>
            <a:off x="642938" y="3000375"/>
            <a:ext cx="3581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/>
              <a:t> </a:t>
            </a:r>
            <a:r>
              <a:rPr kumimoji="1" lang="zh-CN" altLang="en-US"/>
              <a:t>即： </a:t>
            </a:r>
            <a:r>
              <a:rPr kumimoji="1" lang="en-US" altLang="zh-CN" sz="2800" i="1"/>
              <a:t>x</a:t>
            </a:r>
            <a:r>
              <a:rPr kumimoji="1" lang="en-US" altLang="zh-CN" sz="2800"/>
              <a:t>= </a:t>
            </a:r>
            <a:r>
              <a:rPr kumimoji="1" lang="en-US" altLang="zh-CN" sz="2800" i="1"/>
              <a:t>x</a:t>
            </a:r>
            <a:r>
              <a:rPr kumimoji="1" lang="en-US" altLang="zh-CN" sz="2800">
                <a:sym typeface="Symbol" pitchFamily="18" charset="2"/>
              </a:rPr>
              <a:t></a:t>
            </a:r>
            <a:r>
              <a:rPr kumimoji="1" lang="en-US" altLang="zh-CN" sz="2800"/>
              <a:t> +</a:t>
            </a:r>
            <a:r>
              <a:rPr kumimoji="1" lang="en-US" altLang="zh-CN" sz="2800" i="1"/>
              <a:t>ut</a:t>
            </a:r>
            <a:r>
              <a:rPr kumimoji="1" lang="en-US" altLang="zh-CN" sz="2800">
                <a:sym typeface="Symbol" pitchFamily="18" charset="2"/>
              </a:rPr>
              <a:t></a:t>
            </a:r>
            <a:r>
              <a:rPr kumimoji="1" lang="en-US" altLang="zh-CN" sz="2800"/>
              <a:t>=0</a:t>
            </a:r>
          </a:p>
        </p:txBody>
      </p:sp>
      <p:sp>
        <p:nvSpPr>
          <p:cNvPr id="259119" name="Text Box 47"/>
          <p:cNvSpPr txBox="1">
            <a:spLocks noChangeArrowheads="1"/>
          </p:cNvSpPr>
          <p:nvPr/>
        </p:nvSpPr>
        <p:spPr bwMode="auto">
          <a:xfrm>
            <a:off x="500063" y="3529013"/>
            <a:ext cx="52578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/>
              <a:t>根据时空均匀性，对任一点</a:t>
            </a:r>
            <a:r>
              <a:rPr kumimoji="1" lang="en-US" altLang="zh-CN"/>
              <a:t>P</a:t>
            </a:r>
            <a:r>
              <a:rPr kumimoji="1" lang="zh-CN" altLang="en-US"/>
              <a:t>有如下线性关系：</a:t>
            </a:r>
          </a:p>
        </p:txBody>
      </p:sp>
      <p:graphicFrame>
        <p:nvGraphicFramePr>
          <p:cNvPr id="259120" name="Object 48"/>
          <p:cNvGraphicFramePr>
            <a:graphicFrameLocks noChangeAspect="1"/>
          </p:cNvGraphicFramePr>
          <p:nvPr/>
        </p:nvGraphicFramePr>
        <p:xfrm>
          <a:off x="2143125" y="4143375"/>
          <a:ext cx="2176463" cy="411163"/>
        </p:xfrm>
        <a:graphic>
          <a:graphicData uri="http://schemas.openxmlformats.org/presentationml/2006/ole">
            <p:oleObj spid="_x0000_s12290" name="公式" r:id="rId11" imgW="2133360" imgH="406080" progId="Equation.3">
              <p:embed/>
            </p:oleObj>
          </a:graphicData>
        </a:graphic>
      </p:graphicFrame>
      <p:sp>
        <p:nvSpPr>
          <p:cNvPr id="259121" name="Text Box 49"/>
          <p:cNvSpPr txBox="1">
            <a:spLocks noChangeArrowheads="1"/>
          </p:cNvSpPr>
          <p:nvPr/>
        </p:nvSpPr>
        <p:spPr bwMode="auto">
          <a:xfrm>
            <a:off x="611188" y="5300663"/>
            <a:ext cx="7777162" cy="519112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lg"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/>
              <a:t>同理，</a:t>
            </a:r>
            <a:r>
              <a:rPr kumimoji="1" lang="zh-CN" altLang="en-US">
                <a:solidFill>
                  <a:srgbClr val="FFFF00"/>
                </a:solidFill>
              </a:rPr>
              <a:t>考察</a:t>
            </a:r>
            <a:r>
              <a:rPr kumimoji="1" lang="en-US" altLang="zh-CN">
                <a:solidFill>
                  <a:srgbClr val="FFFF00"/>
                </a:solidFill>
              </a:rPr>
              <a:t>O</a:t>
            </a:r>
            <a:r>
              <a:rPr kumimoji="1" lang="en-US" altLang="zh-CN">
                <a:solidFill>
                  <a:srgbClr val="FFFF00"/>
                </a:solidFill>
                <a:sym typeface="Symbol" pitchFamily="18" charset="2"/>
              </a:rPr>
              <a:t></a:t>
            </a:r>
            <a:r>
              <a:rPr kumimoji="1" lang="zh-CN" altLang="en-US">
                <a:solidFill>
                  <a:srgbClr val="FFFF00"/>
                </a:solidFill>
              </a:rPr>
              <a:t>点的坐标</a:t>
            </a:r>
            <a:r>
              <a:rPr kumimoji="1" lang="zh-CN" altLang="en-US"/>
              <a:t>，则有</a:t>
            </a:r>
            <a:r>
              <a:rPr kumimoji="1" lang="en-US" altLang="zh-CN"/>
              <a:t>:    </a:t>
            </a:r>
            <a:r>
              <a:rPr kumimoji="1" lang="en-US" altLang="zh-CN" sz="2800" i="1"/>
              <a:t>x</a:t>
            </a:r>
            <a:r>
              <a:rPr kumimoji="1" lang="en-US" altLang="zh-CN">
                <a:sym typeface="Symbol" pitchFamily="18" charset="2"/>
              </a:rPr>
              <a:t></a:t>
            </a:r>
            <a:r>
              <a:rPr kumimoji="1" lang="en-US" altLang="zh-CN" sz="2800"/>
              <a:t>= </a:t>
            </a:r>
            <a:r>
              <a:rPr kumimoji="1" lang="en-US" altLang="zh-CN" sz="2800" i="1"/>
              <a:t>x</a:t>
            </a:r>
            <a:r>
              <a:rPr kumimoji="1" lang="en-US" altLang="zh-CN" sz="2800"/>
              <a:t> -</a:t>
            </a:r>
            <a:r>
              <a:rPr kumimoji="1" lang="en-US" altLang="zh-CN" sz="2800" i="1"/>
              <a:t>ut</a:t>
            </a:r>
            <a:r>
              <a:rPr kumimoji="1" lang="en-US" altLang="zh-CN" sz="2800"/>
              <a:t>=0</a:t>
            </a:r>
          </a:p>
        </p:txBody>
      </p:sp>
      <p:graphicFrame>
        <p:nvGraphicFramePr>
          <p:cNvPr id="259122" name="Object 50"/>
          <p:cNvGraphicFramePr>
            <a:graphicFrameLocks noChangeAspect="1"/>
          </p:cNvGraphicFramePr>
          <p:nvPr/>
        </p:nvGraphicFramePr>
        <p:xfrm>
          <a:off x="2714625" y="6000750"/>
          <a:ext cx="2219325" cy="438150"/>
        </p:xfrm>
        <a:graphic>
          <a:graphicData uri="http://schemas.openxmlformats.org/presentationml/2006/ole">
            <p:oleObj spid="_x0000_s12291" name="公式" r:id="rId12" imgW="2044440" imgH="406080" progId="Equation.3">
              <p:embed/>
            </p:oleObj>
          </a:graphicData>
        </a:graphic>
      </p:graphicFrame>
      <p:sp>
        <p:nvSpPr>
          <p:cNvPr id="259123" name="Text Box 51"/>
          <p:cNvSpPr txBox="1">
            <a:spLocks noChangeArrowheads="1"/>
          </p:cNvSpPr>
          <p:nvPr/>
        </p:nvSpPr>
        <p:spPr bwMode="auto">
          <a:xfrm>
            <a:off x="539750" y="5949950"/>
            <a:ext cx="2022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/>
              <a:t>对任一点</a:t>
            </a:r>
            <a:r>
              <a:rPr kumimoji="1" lang="en-US" altLang="zh-CN"/>
              <a:t>P</a:t>
            </a:r>
            <a:r>
              <a:rPr kumimoji="1" lang="zh-CN" altLang="en-US"/>
              <a:t>点</a:t>
            </a:r>
            <a:r>
              <a:rPr kumimoji="1" lang="en-US" altLang="zh-CN"/>
              <a:t>:</a:t>
            </a: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71500" y="4660900"/>
            <a:ext cx="7358063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>
                <a:sym typeface="Symbol" pitchFamily="18" charset="2"/>
              </a:rPr>
              <a:t>式中系数</a:t>
            </a:r>
            <a:r>
              <a:rPr kumimoji="1" lang="zh-CN" altLang="en-US" i="1">
                <a:sym typeface="Symbol" pitchFamily="18" charset="2"/>
              </a:rPr>
              <a:t></a:t>
            </a:r>
            <a:r>
              <a:rPr kumimoji="1" lang="zh-CN" altLang="en-US">
                <a:sym typeface="Symbol" pitchFamily="18" charset="2"/>
              </a:rPr>
              <a:t> </a:t>
            </a:r>
            <a:r>
              <a:rPr kumimoji="1" lang="zh-CN" altLang="en-US"/>
              <a:t>应只与惯性系间相对速度</a:t>
            </a:r>
            <a:r>
              <a:rPr kumimoji="1" lang="en-US" altLang="zh-CN" i="1"/>
              <a:t>u</a:t>
            </a:r>
            <a:r>
              <a:rPr kumimoji="1" lang="zh-CN" altLang="en-US"/>
              <a:t>的大小有关。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5908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9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9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59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9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25912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9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9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9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84" grpId="0" autoUpdateAnimBg="0"/>
      <p:bldP spid="259117" grpId="0" build="p" autoUpdateAnimBg="0"/>
      <p:bldP spid="259118" grpId="0" build="p" autoUpdateAnimBg="0"/>
      <p:bldP spid="259119" grpId="0" build="p" autoUpdateAnimBg="0"/>
      <p:bldP spid="259121" grpId="0" autoUpdateAnimBg="0"/>
      <p:bldP spid="259123" grpId="0"/>
      <p:bldP spid="5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9272F5-5EED-4C0C-8617-7A0C3D99EB9F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260100" name="Text Box 4"/>
          <p:cNvSpPr txBox="1">
            <a:spLocks noChangeArrowheads="1"/>
          </p:cNvSpPr>
          <p:nvPr/>
        </p:nvSpPr>
        <p:spPr bwMode="auto">
          <a:xfrm>
            <a:off x="468313" y="1628775"/>
            <a:ext cx="51038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66FF33"/>
                </a:solidFill>
              </a:rPr>
              <a:t>(2)</a:t>
            </a:r>
            <a:r>
              <a:rPr kumimoji="1" lang="zh-CN" altLang="en-US">
                <a:solidFill>
                  <a:srgbClr val="66FF33"/>
                </a:solidFill>
              </a:rPr>
              <a:t>光速不变原理</a:t>
            </a:r>
            <a:r>
              <a:rPr lang="zh-CN" altLang="en-US">
                <a:solidFill>
                  <a:srgbClr val="66FF33"/>
                </a:solidFill>
              </a:rPr>
              <a:t>对变换关系的要求</a:t>
            </a:r>
          </a:p>
        </p:txBody>
      </p:sp>
      <p:grpSp>
        <p:nvGrpSpPr>
          <p:cNvPr id="13330" name="Group 6"/>
          <p:cNvGrpSpPr>
            <a:grpSpLocks/>
          </p:cNvGrpSpPr>
          <p:nvPr/>
        </p:nvGrpSpPr>
        <p:grpSpPr bwMode="auto">
          <a:xfrm>
            <a:off x="5651500" y="1916113"/>
            <a:ext cx="3276600" cy="3552825"/>
            <a:chOff x="3408" y="1890"/>
            <a:chExt cx="2064" cy="2238"/>
          </a:xfrm>
        </p:grpSpPr>
        <p:grpSp>
          <p:nvGrpSpPr>
            <p:cNvPr id="13341" name="Group 7"/>
            <p:cNvGrpSpPr>
              <a:grpSpLocks/>
            </p:cNvGrpSpPr>
            <p:nvPr/>
          </p:nvGrpSpPr>
          <p:grpSpPr bwMode="auto">
            <a:xfrm>
              <a:off x="3408" y="1890"/>
              <a:ext cx="2064" cy="2238"/>
              <a:chOff x="3408" y="1890"/>
              <a:chExt cx="2064" cy="2238"/>
            </a:xfrm>
          </p:grpSpPr>
          <p:sp>
            <p:nvSpPr>
              <p:cNvPr id="13343" name="Line 8"/>
              <p:cNvSpPr>
                <a:spLocks noChangeShapeType="1"/>
              </p:cNvSpPr>
              <p:nvPr/>
            </p:nvSpPr>
            <p:spPr bwMode="auto">
              <a:xfrm>
                <a:off x="5184" y="3042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3344" name="Group 9"/>
              <p:cNvGrpSpPr>
                <a:grpSpLocks/>
              </p:cNvGrpSpPr>
              <p:nvPr/>
            </p:nvGrpSpPr>
            <p:grpSpPr bwMode="auto">
              <a:xfrm>
                <a:off x="3408" y="1890"/>
                <a:ext cx="2064" cy="2238"/>
                <a:chOff x="3408" y="1890"/>
                <a:chExt cx="2064" cy="2238"/>
              </a:xfrm>
            </p:grpSpPr>
            <p:sp>
              <p:nvSpPr>
                <p:cNvPr id="13345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032" y="3840"/>
                  <a:ext cx="67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kumimoji="1" lang="zh-CN" altLang="zh-CN" b="0"/>
                </a:p>
              </p:txBody>
            </p:sp>
            <p:sp>
              <p:nvSpPr>
                <p:cNvPr id="13346" name="Line 11"/>
                <p:cNvSpPr>
                  <a:spLocks noChangeShapeType="1"/>
                </p:cNvSpPr>
                <p:nvPr/>
              </p:nvSpPr>
              <p:spPr bwMode="auto">
                <a:xfrm>
                  <a:off x="3888" y="3042"/>
                  <a:ext cx="1296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dash"/>
                  <a:round/>
                  <a:headEnd type="triangle" w="sm" len="med"/>
                  <a:tailEnd type="triangle" w="sm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3347" name="Group 12"/>
                <p:cNvGrpSpPr>
                  <a:grpSpLocks/>
                </p:cNvGrpSpPr>
                <p:nvPr/>
              </p:nvGrpSpPr>
              <p:grpSpPr bwMode="auto">
                <a:xfrm>
                  <a:off x="3408" y="2130"/>
                  <a:ext cx="2016" cy="1632"/>
                  <a:chOff x="3264" y="1200"/>
                  <a:chExt cx="2016" cy="1632"/>
                </a:xfrm>
              </p:grpSpPr>
              <p:sp>
                <p:nvSpPr>
                  <p:cNvPr id="13361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2352"/>
                    <a:ext cx="153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bg1"/>
                    </a:solidFill>
                    <a:round/>
                    <a:headEnd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62" name="Line 1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744" y="1200"/>
                    <a:ext cx="0" cy="1152"/>
                  </a:xfrm>
                  <a:prstGeom prst="line">
                    <a:avLst/>
                  </a:prstGeom>
                  <a:noFill/>
                  <a:ln w="28575">
                    <a:solidFill>
                      <a:schemeClr val="bg1"/>
                    </a:solidFill>
                    <a:round/>
                    <a:headEnd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63" name="Line 1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64" y="2352"/>
                    <a:ext cx="480" cy="480"/>
                  </a:xfrm>
                  <a:prstGeom prst="line">
                    <a:avLst/>
                  </a:prstGeom>
                  <a:noFill/>
                  <a:ln w="28575">
                    <a:solidFill>
                      <a:schemeClr val="bg1"/>
                    </a:solidFill>
                    <a:round/>
                    <a:headEnd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64" name="Line 1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416" y="1200"/>
                    <a:ext cx="0" cy="1152"/>
                  </a:xfrm>
                  <a:prstGeom prst="line">
                    <a:avLst/>
                  </a:prstGeom>
                  <a:noFill/>
                  <a:ln w="28575">
                    <a:solidFill>
                      <a:schemeClr val="bg1"/>
                    </a:solidFill>
                    <a:round/>
                    <a:headEnd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65" name="Line 1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936" y="2352"/>
                    <a:ext cx="480" cy="480"/>
                  </a:xfrm>
                  <a:prstGeom prst="line">
                    <a:avLst/>
                  </a:prstGeom>
                  <a:noFill/>
                  <a:ln w="28575">
                    <a:solidFill>
                      <a:schemeClr val="bg1"/>
                    </a:solidFill>
                    <a:round/>
                    <a:headEnd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3348" name="Line 18"/>
                <p:cNvSpPr>
                  <a:spLocks noChangeShapeType="1"/>
                </p:cNvSpPr>
                <p:nvPr/>
              </p:nvSpPr>
              <p:spPr bwMode="auto">
                <a:xfrm>
                  <a:off x="4896" y="2658"/>
                  <a:ext cx="0" cy="96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49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4800" y="2514"/>
                  <a:ext cx="384" cy="28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b="0">
                      <a:solidFill>
                        <a:srgbClr val="FFFF00"/>
                      </a:solidFill>
                    </a:rPr>
                    <a:t>•P</a:t>
                  </a:r>
                </a:p>
              </p:txBody>
            </p:sp>
            <p:sp>
              <p:nvSpPr>
                <p:cNvPr id="13350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4896" y="3282"/>
                  <a:ext cx="288" cy="336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51" name="Line 21"/>
                <p:cNvSpPr>
                  <a:spLocks noChangeShapeType="1"/>
                </p:cNvSpPr>
                <p:nvPr/>
              </p:nvSpPr>
              <p:spPr bwMode="auto">
                <a:xfrm>
                  <a:off x="3648" y="3522"/>
                  <a:ext cx="672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dash"/>
                  <a:round/>
                  <a:headEnd type="triangle" w="sm" len="med"/>
                  <a:tailEnd type="triangle" w="sm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52" name="Line 22"/>
                <p:cNvSpPr>
                  <a:spLocks noChangeShapeType="1"/>
                </p:cNvSpPr>
                <p:nvPr/>
              </p:nvSpPr>
              <p:spPr bwMode="auto">
                <a:xfrm>
                  <a:off x="4224" y="3618"/>
                  <a:ext cx="672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dash"/>
                  <a:round/>
                  <a:headEnd type="triangle" w="sm" len="med"/>
                  <a:tailEnd type="triangle" w="sm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53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5232" y="3024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b="0" i="1"/>
                    <a:t>x</a:t>
                  </a:r>
                  <a:endParaRPr kumimoji="1" lang="en-US" altLang="zh-CN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54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3696" y="2112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b="0"/>
                    <a:t>y</a:t>
                  </a:r>
                </a:p>
              </p:txBody>
            </p:sp>
            <p:sp>
              <p:nvSpPr>
                <p:cNvPr id="13355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3792" y="1890"/>
                  <a:ext cx="336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800" b="0" i="1"/>
                    <a:t>S</a:t>
                  </a:r>
                  <a:endParaRPr kumimoji="1" lang="en-US" altLang="zh-CN" b="0"/>
                </a:p>
              </p:txBody>
            </p:sp>
            <p:sp>
              <p:nvSpPr>
                <p:cNvPr id="13356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608" y="2112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i="1"/>
                    <a:t>u</a:t>
                  </a:r>
                  <a:endParaRPr kumimoji="1"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57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744" y="3456"/>
                  <a:ext cx="38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i="1"/>
                    <a:t>ut</a:t>
                  </a:r>
                  <a:endParaRPr kumimoji="1"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58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4272" y="2802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b="0" i="1"/>
                    <a:t>x</a:t>
                  </a:r>
                  <a:endParaRPr kumimoji="1" lang="en-US" altLang="zh-CN" b="0" i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59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696" y="3081"/>
                  <a:ext cx="28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b="0" i="1"/>
                    <a:t>o</a:t>
                  </a:r>
                  <a:endParaRPr kumimoji="1" lang="en-US" altLang="zh-CN" b="0" i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60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456" y="3609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b="0"/>
                    <a:t>z</a:t>
                  </a:r>
                </a:p>
              </p:txBody>
            </p:sp>
            <p:graphicFrame>
              <p:nvGraphicFramePr>
                <p:cNvPr id="13322" name="Object 31"/>
                <p:cNvGraphicFramePr>
                  <a:graphicFrameLocks noChangeAspect="1"/>
                </p:cNvGraphicFramePr>
                <p:nvPr/>
              </p:nvGraphicFramePr>
              <p:xfrm>
                <a:off x="5232" y="3273"/>
                <a:ext cx="211" cy="247"/>
              </p:xfrm>
              <a:graphic>
                <a:graphicData uri="http://schemas.openxmlformats.org/presentationml/2006/ole">
                  <p:oleObj spid="_x0000_s13322" name="Equation" r:id="rId3" imgW="152280" imgH="177480" progId="Equation.3">
                    <p:embed/>
                  </p:oleObj>
                </a:graphicData>
              </a:graphic>
            </p:graphicFrame>
            <p:graphicFrame>
              <p:nvGraphicFramePr>
                <p:cNvPr id="13323" name="Object 32"/>
                <p:cNvGraphicFramePr>
                  <a:graphicFrameLocks noChangeAspect="1"/>
                </p:cNvGraphicFramePr>
                <p:nvPr/>
              </p:nvGraphicFramePr>
              <p:xfrm>
                <a:off x="4340" y="2177"/>
                <a:ext cx="220" cy="271"/>
              </p:xfrm>
              <a:graphic>
                <a:graphicData uri="http://schemas.openxmlformats.org/presentationml/2006/ole">
                  <p:oleObj spid="_x0000_s13323" name="Equation" r:id="rId4" imgW="164880" imgH="203040" progId="Equation.3">
                    <p:embed/>
                  </p:oleObj>
                </a:graphicData>
              </a:graphic>
            </p:graphicFrame>
            <p:graphicFrame>
              <p:nvGraphicFramePr>
                <p:cNvPr id="13324" name="Object 33"/>
                <p:cNvGraphicFramePr>
                  <a:graphicFrameLocks noChangeAspect="1"/>
                </p:cNvGraphicFramePr>
                <p:nvPr/>
              </p:nvGraphicFramePr>
              <p:xfrm>
                <a:off x="4136" y="3648"/>
                <a:ext cx="184" cy="199"/>
              </p:xfrm>
              <a:graphic>
                <a:graphicData uri="http://schemas.openxmlformats.org/presentationml/2006/ole">
                  <p:oleObj spid="_x0000_s13324" name="Equation" r:id="rId5" imgW="152280" imgH="164880" progId="Equation.3">
                    <p:embed/>
                  </p:oleObj>
                </a:graphicData>
              </a:graphic>
            </p:graphicFrame>
            <p:graphicFrame>
              <p:nvGraphicFramePr>
                <p:cNvPr id="13325" name="Object 34"/>
                <p:cNvGraphicFramePr>
                  <a:graphicFrameLocks noChangeAspect="1"/>
                </p:cNvGraphicFramePr>
                <p:nvPr/>
              </p:nvGraphicFramePr>
              <p:xfrm>
                <a:off x="4464" y="1929"/>
                <a:ext cx="237" cy="255"/>
              </p:xfrm>
              <a:graphic>
                <a:graphicData uri="http://schemas.openxmlformats.org/presentationml/2006/ole">
                  <p:oleObj spid="_x0000_s13325" name="Equation" r:id="rId6" imgW="164880" imgH="177480" progId="Equation.3">
                    <p:embed/>
                  </p:oleObj>
                </a:graphicData>
              </a:graphic>
            </p:graphicFrame>
            <p:graphicFrame>
              <p:nvGraphicFramePr>
                <p:cNvPr id="13326" name="Object 35"/>
                <p:cNvGraphicFramePr>
                  <a:graphicFrameLocks noChangeAspect="1"/>
                </p:cNvGraphicFramePr>
                <p:nvPr/>
              </p:nvGraphicFramePr>
              <p:xfrm>
                <a:off x="4272" y="3273"/>
                <a:ext cx="177" cy="207"/>
              </p:xfrm>
              <a:graphic>
                <a:graphicData uri="http://schemas.openxmlformats.org/presentationml/2006/ole">
                  <p:oleObj spid="_x0000_s13326" name="Equation" r:id="rId7" imgW="152280" imgH="177480" progId="Equation.3">
                    <p:embed/>
                  </p:oleObj>
                </a:graphicData>
              </a:graphic>
            </p:graphicFrame>
            <p:graphicFrame>
              <p:nvGraphicFramePr>
                <p:cNvPr id="13327" name="Object 36"/>
                <p:cNvGraphicFramePr>
                  <a:graphicFrameLocks noChangeAspect="1"/>
                </p:cNvGraphicFramePr>
                <p:nvPr/>
              </p:nvGraphicFramePr>
              <p:xfrm>
                <a:off x="4541" y="3401"/>
                <a:ext cx="211" cy="247"/>
              </p:xfrm>
              <a:graphic>
                <a:graphicData uri="http://schemas.openxmlformats.org/presentationml/2006/ole">
                  <p:oleObj spid="_x0000_s13327" name="Equation" r:id="rId8" imgW="152280" imgH="177480" progId="Equation.3">
                    <p:embed/>
                  </p:oleObj>
                </a:graphicData>
              </a:graphic>
            </p:graphicFrame>
          </p:grpSp>
        </p:grpSp>
        <p:sp>
          <p:nvSpPr>
            <p:cNvPr id="13342" name="Line 37"/>
            <p:cNvSpPr>
              <a:spLocks noChangeShapeType="1"/>
            </p:cNvSpPr>
            <p:nvPr/>
          </p:nvSpPr>
          <p:spPr bwMode="auto">
            <a:xfrm>
              <a:off x="4560" y="2352"/>
              <a:ext cx="336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3314" name="Object 40"/>
          <p:cNvGraphicFramePr>
            <a:graphicFrameLocks noChangeAspect="1"/>
          </p:cNvGraphicFramePr>
          <p:nvPr/>
        </p:nvGraphicFramePr>
        <p:xfrm>
          <a:off x="1331913" y="404813"/>
          <a:ext cx="2192337" cy="420687"/>
        </p:xfrm>
        <a:graphic>
          <a:graphicData uri="http://schemas.openxmlformats.org/presentationml/2006/ole">
            <p:oleObj spid="_x0000_s13314" name="公式" r:id="rId9" imgW="1904760" imgH="368280" progId="Equation.3">
              <p:embed/>
            </p:oleObj>
          </a:graphicData>
        </a:graphic>
      </p:graphicFrame>
      <p:graphicFrame>
        <p:nvGraphicFramePr>
          <p:cNvPr id="13315" name="Object 41"/>
          <p:cNvGraphicFramePr>
            <a:graphicFrameLocks noChangeAspect="1"/>
          </p:cNvGraphicFramePr>
          <p:nvPr/>
        </p:nvGraphicFramePr>
        <p:xfrm>
          <a:off x="1331913" y="1052513"/>
          <a:ext cx="2089150" cy="417512"/>
        </p:xfrm>
        <a:graphic>
          <a:graphicData uri="http://schemas.openxmlformats.org/presentationml/2006/ole">
            <p:oleObj spid="_x0000_s13315" name="公式" r:id="rId10" imgW="1828800" imgH="368280" progId="Equation.3">
              <p:embed/>
            </p:oleObj>
          </a:graphicData>
        </a:graphic>
      </p:graphicFrame>
      <p:sp>
        <p:nvSpPr>
          <p:cNvPr id="260138" name="AutoShape 42"/>
          <p:cNvSpPr>
            <a:spLocks/>
          </p:cNvSpPr>
          <p:nvPr/>
        </p:nvSpPr>
        <p:spPr bwMode="auto">
          <a:xfrm>
            <a:off x="3708400" y="476250"/>
            <a:ext cx="152400" cy="914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0139" name="Object 43"/>
          <p:cNvGraphicFramePr>
            <a:graphicFrameLocks noChangeAspect="1"/>
          </p:cNvGraphicFramePr>
          <p:nvPr/>
        </p:nvGraphicFramePr>
        <p:xfrm>
          <a:off x="4211638" y="476250"/>
          <a:ext cx="2447925" cy="963613"/>
        </p:xfrm>
        <a:graphic>
          <a:graphicData uri="http://schemas.openxmlformats.org/presentationml/2006/ole">
            <p:oleObj spid="_x0000_s13316" name="公式" r:id="rId11" imgW="2082600" imgH="850680" progId="Equation.3">
              <p:embed/>
            </p:oleObj>
          </a:graphicData>
        </a:graphic>
      </p:graphicFrame>
      <p:sp>
        <p:nvSpPr>
          <p:cNvPr id="260140" name="Text Box 44"/>
          <p:cNvSpPr txBox="1">
            <a:spLocks noChangeArrowheads="1"/>
          </p:cNvSpPr>
          <p:nvPr/>
        </p:nvSpPr>
        <p:spPr bwMode="auto">
          <a:xfrm>
            <a:off x="755650" y="4076700"/>
            <a:ext cx="490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将</a:t>
            </a:r>
          </a:p>
        </p:txBody>
      </p:sp>
      <p:grpSp>
        <p:nvGrpSpPr>
          <p:cNvPr id="6" name="Group 56"/>
          <p:cNvGrpSpPr>
            <a:grpSpLocks/>
          </p:cNvGrpSpPr>
          <p:nvPr/>
        </p:nvGrpSpPr>
        <p:grpSpPr bwMode="auto">
          <a:xfrm>
            <a:off x="1428750" y="3500438"/>
            <a:ext cx="2519363" cy="2016125"/>
            <a:chOff x="975" y="2160"/>
            <a:chExt cx="1587" cy="1270"/>
          </a:xfrm>
        </p:grpSpPr>
        <p:sp>
          <p:nvSpPr>
            <p:cNvPr id="13339" name="Text Box 45"/>
            <p:cNvSpPr txBox="1">
              <a:spLocks noChangeArrowheads="1"/>
            </p:cNvSpPr>
            <p:nvPr/>
          </p:nvSpPr>
          <p:spPr bwMode="auto">
            <a:xfrm>
              <a:off x="975" y="2478"/>
              <a:ext cx="100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i="1"/>
                <a:t>y</a:t>
              </a:r>
              <a:r>
                <a:rPr kumimoji="1" lang="en-US" altLang="zh-CN">
                  <a:sym typeface="Symbol" pitchFamily="18" charset="2"/>
                </a:rPr>
                <a:t></a:t>
              </a:r>
              <a:r>
                <a:rPr kumimoji="1" lang="en-US" altLang="zh-CN" sz="2800"/>
                <a:t>=</a:t>
              </a:r>
              <a:r>
                <a:rPr kumimoji="1" lang="en-US" altLang="zh-CN" sz="2800" i="1"/>
                <a:t>y</a:t>
              </a:r>
              <a:r>
                <a:rPr kumimoji="1" lang="en-US" altLang="zh-CN" sz="2800"/>
                <a:t>,  </a:t>
              </a:r>
              <a:r>
                <a:rPr kumimoji="1" lang="en-US" altLang="zh-CN" sz="2800" i="1"/>
                <a:t>z</a:t>
              </a:r>
              <a:r>
                <a:rPr kumimoji="1" lang="en-US" altLang="zh-CN">
                  <a:sym typeface="Symbol" pitchFamily="18" charset="2"/>
                </a:rPr>
                <a:t></a:t>
              </a:r>
              <a:r>
                <a:rPr kumimoji="1" lang="en-US" altLang="zh-CN" sz="2800"/>
                <a:t>=</a:t>
              </a:r>
              <a:r>
                <a:rPr kumimoji="1" lang="en-US" altLang="zh-CN" sz="2800" i="1"/>
                <a:t>z</a:t>
              </a:r>
            </a:p>
          </p:txBody>
        </p:sp>
        <p:graphicFrame>
          <p:nvGraphicFramePr>
            <p:cNvPr id="13320" name="Object 46"/>
            <p:cNvGraphicFramePr>
              <a:graphicFrameLocks noChangeAspect="1"/>
            </p:cNvGraphicFramePr>
            <p:nvPr/>
          </p:nvGraphicFramePr>
          <p:xfrm>
            <a:off x="1020" y="2205"/>
            <a:ext cx="1316" cy="263"/>
          </p:xfrm>
          <a:graphic>
            <a:graphicData uri="http://schemas.openxmlformats.org/presentationml/2006/ole">
              <p:oleObj spid="_x0000_s13320" name="公式" r:id="rId12" imgW="1828800" imgH="368280" progId="Equation.3">
                <p:embed/>
              </p:oleObj>
            </a:graphicData>
          </a:graphic>
        </p:graphicFrame>
        <p:graphicFrame>
          <p:nvGraphicFramePr>
            <p:cNvPr id="13321" name="Object 47"/>
            <p:cNvGraphicFramePr>
              <a:graphicFrameLocks noChangeAspect="1"/>
            </p:cNvGraphicFramePr>
            <p:nvPr/>
          </p:nvGraphicFramePr>
          <p:xfrm>
            <a:off x="1066" y="2840"/>
            <a:ext cx="1361" cy="536"/>
          </p:xfrm>
          <a:graphic>
            <a:graphicData uri="http://schemas.openxmlformats.org/presentationml/2006/ole">
              <p:oleObj spid="_x0000_s13321" name="公式" r:id="rId13" imgW="2082600" imgH="850680" progId="Equation.3">
                <p:embed/>
              </p:oleObj>
            </a:graphicData>
          </a:graphic>
        </p:graphicFrame>
        <p:sp>
          <p:nvSpPr>
            <p:cNvPr id="13340" name="Rectangle 48"/>
            <p:cNvSpPr>
              <a:spLocks noChangeArrowheads="1"/>
            </p:cNvSpPr>
            <p:nvPr/>
          </p:nvSpPr>
          <p:spPr bwMode="auto">
            <a:xfrm>
              <a:off x="975" y="2160"/>
              <a:ext cx="1587" cy="1270"/>
            </a:xfrm>
            <a:prstGeom prst="rect">
              <a:avLst/>
            </a:prstGeom>
            <a:noFill/>
            <a:ln w="9525">
              <a:solidFill>
                <a:srgbClr val="66FF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54"/>
          <p:cNvGrpSpPr>
            <a:grpSpLocks/>
          </p:cNvGrpSpPr>
          <p:nvPr/>
        </p:nvGrpSpPr>
        <p:grpSpPr bwMode="auto">
          <a:xfrm>
            <a:off x="1331913" y="2133600"/>
            <a:ext cx="4029075" cy="534988"/>
            <a:chOff x="839" y="1298"/>
            <a:chExt cx="2538" cy="337"/>
          </a:xfrm>
        </p:grpSpPr>
        <p:graphicFrame>
          <p:nvGraphicFramePr>
            <p:cNvPr id="13319" name="Object 38"/>
            <p:cNvGraphicFramePr>
              <a:graphicFrameLocks noChangeAspect="1"/>
            </p:cNvGraphicFramePr>
            <p:nvPr/>
          </p:nvGraphicFramePr>
          <p:xfrm>
            <a:off x="839" y="1344"/>
            <a:ext cx="1678" cy="291"/>
          </p:xfrm>
          <a:graphic>
            <a:graphicData uri="http://schemas.openxmlformats.org/presentationml/2006/ole">
              <p:oleObj spid="_x0000_s13319" name="公式" r:id="rId14" imgW="2412720" imgH="419040" progId="Equation.3">
                <p:embed/>
              </p:oleObj>
            </a:graphicData>
          </a:graphic>
        </p:graphicFrame>
        <p:sp>
          <p:nvSpPr>
            <p:cNvPr id="13338" name="Text Box 49"/>
            <p:cNvSpPr txBox="1">
              <a:spLocks noChangeArrowheads="1"/>
            </p:cNvSpPr>
            <p:nvPr/>
          </p:nvSpPr>
          <p:spPr bwMode="auto">
            <a:xfrm>
              <a:off x="2653" y="1298"/>
              <a:ext cx="7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……(1)</a:t>
              </a:r>
            </a:p>
          </p:txBody>
        </p:sp>
      </p:grp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1331913" y="2708275"/>
            <a:ext cx="4244975" cy="527050"/>
            <a:chOff x="839" y="1752"/>
            <a:chExt cx="2674" cy="332"/>
          </a:xfrm>
        </p:grpSpPr>
        <p:graphicFrame>
          <p:nvGraphicFramePr>
            <p:cNvPr id="13318" name="Object 39"/>
            <p:cNvGraphicFramePr>
              <a:graphicFrameLocks noChangeAspect="1"/>
            </p:cNvGraphicFramePr>
            <p:nvPr/>
          </p:nvGraphicFramePr>
          <p:xfrm>
            <a:off x="839" y="1797"/>
            <a:ext cx="1860" cy="287"/>
          </p:xfrm>
          <a:graphic>
            <a:graphicData uri="http://schemas.openxmlformats.org/presentationml/2006/ole">
              <p:oleObj spid="_x0000_s13318" name="公式" r:id="rId15" imgW="2717640" imgH="419040" progId="Equation.3">
                <p:embed/>
              </p:oleObj>
            </a:graphicData>
          </a:graphic>
        </p:graphicFrame>
        <p:sp>
          <p:nvSpPr>
            <p:cNvPr id="13337" name="Text Box 50"/>
            <p:cNvSpPr txBox="1">
              <a:spLocks noChangeArrowheads="1"/>
            </p:cNvSpPr>
            <p:nvPr/>
          </p:nvSpPr>
          <p:spPr bwMode="auto">
            <a:xfrm>
              <a:off x="2789" y="1752"/>
              <a:ext cx="7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……(2)</a:t>
              </a:r>
            </a:p>
          </p:txBody>
        </p:sp>
      </p:grpSp>
      <p:sp>
        <p:nvSpPr>
          <p:cNvPr id="260147" name="Text Box 51"/>
          <p:cNvSpPr txBox="1">
            <a:spLocks noChangeArrowheads="1"/>
          </p:cNvSpPr>
          <p:nvPr/>
        </p:nvSpPr>
        <p:spPr bwMode="auto">
          <a:xfrm>
            <a:off x="755650" y="5661025"/>
            <a:ext cx="3344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代入</a:t>
            </a:r>
            <a:r>
              <a:rPr lang="en-US" altLang="zh-CN"/>
              <a:t>(2)</a:t>
            </a:r>
            <a:r>
              <a:rPr lang="zh-CN" altLang="en-US"/>
              <a:t>并与</a:t>
            </a:r>
            <a:r>
              <a:rPr lang="en-US" altLang="zh-CN"/>
              <a:t>(1)</a:t>
            </a:r>
            <a:r>
              <a:rPr lang="zh-CN" altLang="en-US"/>
              <a:t>比较</a:t>
            </a:r>
            <a:r>
              <a:rPr lang="en-US" altLang="zh-CN"/>
              <a:t>,   </a:t>
            </a:r>
            <a:r>
              <a:rPr lang="zh-CN" altLang="en-US"/>
              <a:t>得</a:t>
            </a:r>
          </a:p>
        </p:txBody>
      </p:sp>
      <p:graphicFrame>
        <p:nvGraphicFramePr>
          <p:cNvPr id="260148" name="Object 52"/>
          <p:cNvGraphicFramePr>
            <a:graphicFrameLocks noChangeAspect="1"/>
          </p:cNvGraphicFramePr>
          <p:nvPr/>
        </p:nvGraphicFramePr>
        <p:xfrm>
          <a:off x="4211638" y="5418138"/>
          <a:ext cx="2160587" cy="954087"/>
        </p:xfrm>
        <a:graphic>
          <a:graphicData uri="http://schemas.openxmlformats.org/presentationml/2006/ole">
            <p:oleObj spid="_x0000_s13317" name="公式" r:id="rId16" imgW="1955520" imgH="8632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60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260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1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3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0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0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0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60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0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0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0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01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01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01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01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01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01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01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01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38" grpId="0" animBg="1"/>
      <p:bldP spid="260140" grpId="0"/>
      <p:bldP spid="2601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F75242-33DB-4F9E-9E3A-2DB57D9BBCB5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pic>
        <p:nvPicPr>
          <p:cNvPr id="73731" name="Picture 2" descr="World Year of Phyics 200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8" y="14288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A09A84-E30C-42A8-9CF5-3820E4DF5ECD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14344" name="Text Box 38"/>
          <p:cNvSpPr txBox="1">
            <a:spLocks noChangeArrowheads="1"/>
          </p:cNvSpPr>
          <p:nvPr/>
        </p:nvSpPr>
        <p:spPr bwMode="auto">
          <a:xfrm>
            <a:off x="588963" y="476250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/>
              <a:t>最后得到</a:t>
            </a:r>
          </a:p>
        </p:txBody>
      </p:sp>
      <p:graphicFrame>
        <p:nvGraphicFramePr>
          <p:cNvPr id="250919" name="Object 39"/>
          <p:cNvGraphicFramePr>
            <a:graphicFrameLocks noChangeAspect="1"/>
          </p:cNvGraphicFramePr>
          <p:nvPr/>
        </p:nvGraphicFramePr>
        <p:xfrm>
          <a:off x="2555875" y="333375"/>
          <a:ext cx="2044700" cy="2184400"/>
        </p:xfrm>
        <a:graphic>
          <a:graphicData uri="http://schemas.openxmlformats.org/presentationml/2006/ole">
            <p:oleObj spid="_x0000_s14338" name="公式" r:id="rId3" imgW="2044440" imgH="2184120" progId="Equation.3">
              <p:embed/>
            </p:oleObj>
          </a:graphicData>
        </a:graphic>
      </p:graphicFrame>
      <p:sp>
        <p:nvSpPr>
          <p:cNvPr id="250921" name="Text Box 41"/>
          <p:cNvSpPr txBox="1">
            <a:spLocks noChangeArrowheads="1"/>
          </p:cNvSpPr>
          <p:nvPr/>
        </p:nvSpPr>
        <p:spPr bwMode="auto">
          <a:xfrm>
            <a:off x="5148263" y="1628775"/>
            <a:ext cx="490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/>
              <a:t>或</a:t>
            </a:r>
          </a:p>
        </p:txBody>
      </p:sp>
      <p:graphicFrame>
        <p:nvGraphicFramePr>
          <p:cNvPr id="250922" name="Object 42"/>
          <p:cNvGraphicFramePr>
            <a:graphicFrameLocks noChangeAspect="1"/>
          </p:cNvGraphicFramePr>
          <p:nvPr/>
        </p:nvGraphicFramePr>
        <p:xfrm>
          <a:off x="2605088" y="2781300"/>
          <a:ext cx="825500" cy="800100"/>
        </p:xfrm>
        <a:graphic>
          <a:graphicData uri="http://schemas.openxmlformats.org/presentationml/2006/ole">
            <p:oleObj spid="_x0000_s14339" name="公式" r:id="rId4" imgW="825480" imgH="799920" progId="Equation.3">
              <p:embed/>
            </p:oleObj>
          </a:graphicData>
        </a:graphic>
      </p:graphicFrame>
      <p:sp>
        <p:nvSpPr>
          <p:cNvPr id="250923" name="AutoShape 43"/>
          <p:cNvSpPr>
            <a:spLocks/>
          </p:cNvSpPr>
          <p:nvPr/>
        </p:nvSpPr>
        <p:spPr bwMode="auto">
          <a:xfrm>
            <a:off x="2286000" y="642938"/>
            <a:ext cx="142875" cy="2808287"/>
          </a:xfrm>
          <a:prstGeom prst="leftBrace">
            <a:avLst>
              <a:gd name="adj1" fmla="val 163796"/>
              <a:gd name="adj2" fmla="val 50000"/>
            </a:avLst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0924" name="Text Box 44"/>
          <p:cNvSpPr txBox="1">
            <a:spLocks noChangeArrowheads="1"/>
          </p:cNvSpPr>
          <p:nvPr/>
        </p:nvSpPr>
        <p:spPr bwMode="auto">
          <a:xfrm>
            <a:off x="250825" y="3644900"/>
            <a:ext cx="417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/>
              <a:t>这就是</a:t>
            </a:r>
            <a:r>
              <a:rPr kumimoji="1" lang="zh-CN" altLang="en-US">
                <a:solidFill>
                  <a:srgbClr val="FFFF00"/>
                </a:solidFill>
              </a:rPr>
              <a:t>洛仑兹坐标正变换。</a:t>
            </a:r>
            <a:endParaRPr kumimoji="1" lang="zh-CN" altLang="en-US" b="0">
              <a:solidFill>
                <a:srgbClr val="FFFF00"/>
              </a:solidFill>
            </a:endParaRPr>
          </a:p>
        </p:txBody>
      </p:sp>
      <p:sp>
        <p:nvSpPr>
          <p:cNvPr id="250931" name="Text Box 51"/>
          <p:cNvSpPr txBox="1">
            <a:spLocks noChangeArrowheads="1"/>
          </p:cNvSpPr>
          <p:nvPr/>
        </p:nvSpPr>
        <p:spPr bwMode="auto">
          <a:xfrm>
            <a:off x="3851275" y="3644900"/>
            <a:ext cx="5086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由正变换可得到</a:t>
            </a:r>
            <a:r>
              <a:rPr kumimoji="1" lang="zh-CN" altLang="en-US">
                <a:solidFill>
                  <a:srgbClr val="FFFF00"/>
                </a:solidFill>
              </a:rPr>
              <a:t>洛仑兹坐标逆变换：</a:t>
            </a: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611188" y="1773238"/>
            <a:ext cx="1905000" cy="519112"/>
            <a:chOff x="0" y="1117"/>
            <a:chExt cx="1200" cy="327"/>
          </a:xfrm>
        </p:grpSpPr>
        <p:sp>
          <p:nvSpPr>
            <p:cNvPr id="14353" name="Text Box 53"/>
            <p:cNvSpPr txBox="1">
              <a:spLocks noChangeArrowheads="1"/>
            </p:cNvSpPr>
            <p:nvPr/>
          </p:nvSpPr>
          <p:spPr bwMode="auto">
            <a:xfrm>
              <a:off x="0" y="1117"/>
              <a:ext cx="120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/>
                <a:t>S       </a:t>
              </a:r>
              <a:r>
                <a:rPr kumimoji="1" lang="en-US" altLang="zh-CN" sz="2800" b="0"/>
                <a:t>  </a:t>
              </a:r>
              <a:r>
                <a:rPr kumimoji="1" lang="en-US" altLang="zh-CN" sz="2800"/>
                <a:t>S</a:t>
              </a:r>
              <a:r>
                <a:rPr kumimoji="1" lang="en-US" altLang="zh-CN" sz="2800">
                  <a:sym typeface="Symbol" pitchFamily="18" charset="2"/>
                </a:rPr>
                <a:t></a:t>
              </a:r>
            </a:p>
          </p:txBody>
        </p:sp>
        <p:sp>
          <p:nvSpPr>
            <p:cNvPr id="14354" name="AutoShape 54"/>
            <p:cNvSpPr>
              <a:spLocks noChangeArrowheads="1"/>
            </p:cNvSpPr>
            <p:nvPr/>
          </p:nvSpPr>
          <p:spPr bwMode="auto">
            <a:xfrm flipH="1">
              <a:off x="249" y="1253"/>
              <a:ext cx="362" cy="114"/>
            </a:xfrm>
            <a:prstGeom prst="leftArrow">
              <a:avLst>
                <a:gd name="adj1" fmla="val 50000"/>
                <a:gd name="adj2" fmla="val 79386"/>
              </a:avLst>
            </a:prstGeom>
            <a:solidFill>
              <a:srgbClr val="66FF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539750" y="5084763"/>
            <a:ext cx="1905000" cy="519112"/>
            <a:chOff x="0" y="1117"/>
            <a:chExt cx="1200" cy="327"/>
          </a:xfrm>
        </p:grpSpPr>
        <p:sp>
          <p:nvSpPr>
            <p:cNvPr id="14351" name="Text Box 57"/>
            <p:cNvSpPr txBox="1">
              <a:spLocks noChangeArrowheads="1"/>
            </p:cNvSpPr>
            <p:nvPr/>
          </p:nvSpPr>
          <p:spPr bwMode="auto">
            <a:xfrm>
              <a:off x="0" y="1117"/>
              <a:ext cx="120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/>
                <a:t>S</a:t>
              </a:r>
              <a:r>
                <a:rPr kumimoji="1" lang="en-US" altLang="zh-CN" sz="2800">
                  <a:sym typeface="Symbol" pitchFamily="18" charset="2"/>
                </a:rPr>
                <a:t></a:t>
              </a:r>
              <a:r>
                <a:rPr kumimoji="1" lang="en-US" altLang="zh-CN" sz="2800"/>
                <a:t>       S</a:t>
              </a:r>
            </a:p>
          </p:txBody>
        </p:sp>
        <p:sp>
          <p:nvSpPr>
            <p:cNvPr id="14352" name="AutoShape 58"/>
            <p:cNvSpPr>
              <a:spLocks noChangeArrowheads="1"/>
            </p:cNvSpPr>
            <p:nvPr/>
          </p:nvSpPr>
          <p:spPr bwMode="auto">
            <a:xfrm flipH="1">
              <a:off x="249" y="1253"/>
              <a:ext cx="362" cy="114"/>
            </a:xfrm>
            <a:prstGeom prst="leftArrow">
              <a:avLst>
                <a:gd name="adj1" fmla="val 50000"/>
                <a:gd name="adj2" fmla="val 79386"/>
              </a:avLst>
            </a:prstGeom>
            <a:solidFill>
              <a:srgbClr val="66FF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5383" name="Object 61"/>
          <p:cNvGraphicFramePr>
            <a:graphicFrameLocks noChangeAspect="1"/>
          </p:cNvGraphicFramePr>
          <p:nvPr/>
        </p:nvGraphicFramePr>
        <p:xfrm>
          <a:off x="6043613" y="857250"/>
          <a:ext cx="2335212" cy="2263775"/>
        </p:xfrm>
        <a:graphic>
          <a:graphicData uri="http://schemas.openxmlformats.org/presentationml/2006/ole">
            <p:oleObj spid="_x0000_s14340" name="公式" r:id="rId5" imgW="2082600" imgH="2019240" progId="Equation.3">
              <p:embed/>
            </p:oleObj>
          </a:graphicData>
        </a:graphic>
      </p:graphicFrame>
      <p:graphicFrame>
        <p:nvGraphicFramePr>
          <p:cNvPr id="15384" name="Object 59"/>
          <p:cNvGraphicFramePr>
            <a:graphicFrameLocks noChangeAspect="1"/>
          </p:cNvGraphicFramePr>
          <p:nvPr/>
        </p:nvGraphicFramePr>
        <p:xfrm>
          <a:off x="6429375" y="4643438"/>
          <a:ext cx="1714500" cy="1143000"/>
        </p:xfrm>
        <a:graphic>
          <a:graphicData uri="http://schemas.openxmlformats.org/presentationml/2006/ole">
            <p:oleObj spid="_x0000_s14341" name="公式" r:id="rId6" imgW="1485720" imgH="990360" progId="Equation.3">
              <p:embed/>
            </p:oleObj>
          </a:graphicData>
        </a:graphic>
      </p:graphicFrame>
      <p:graphicFrame>
        <p:nvGraphicFramePr>
          <p:cNvPr id="15385" name="Object 62"/>
          <p:cNvGraphicFramePr>
            <a:graphicFrameLocks noChangeAspect="1"/>
          </p:cNvGraphicFramePr>
          <p:nvPr/>
        </p:nvGraphicFramePr>
        <p:xfrm>
          <a:off x="2071688" y="4286250"/>
          <a:ext cx="2400300" cy="2222500"/>
        </p:xfrm>
        <a:graphic>
          <a:graphicData uri="http://schemas.openxmlformats.org/presentationml/2006/ole">
            <p:oleObj spid="_x0000_s14342" name="公式" r:id="rId7" imgW="2400120" imgH="22222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0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0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50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0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0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50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250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921" grpId="0" autoUpdateAnimBg="0"/>
      <p:bldP spid="250923" grpId="0" animBg="1"/>
      <p:bldP spid="250924" grpId="0"/>
      <p:bldP spid="2509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7135D-83F2-4F39-B5C8-2FE885616BED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252930" name="Text Box 2"/>
          <p:cNvSpPr txBox="1">
            <a:spLocks noChangeArrowheads="1"/>
          </p:cNvSpPr>
          <p:nvPr/>
        </p:nvSpPr>
        <p:spPr bwMode="auto">
          <a:xfrm>
            <a:off x="323850" y="1125538"/>
            <a:ext cx="5472113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/>
              <a:t>(1) </a:t>
            </a:r>
            <a:r>
              <a:rPr lang="zh-CN" altLang="en-US"/>
              <a:t>洛仑兹变换是时空变换的普遍关系</a:t>
            </a:r>
            <a:r>
              <a:rPr lang="en-US" altLang="zh-CN"/>
              <a:t>.</a:t>
            </a:r>
          </a:p>
        </p:txBody>
      </p:sp>
      <p:sp>
        <p:nvSpPr>
          <p:cNvPr id="252931" name="Text Box 3"/>
          <p:cNvSpPr txBox="1">
            <a:spLocks noChangeArrowheads="1"/>
          </p:cNvSpPr>
          <p:nvPr/>
        </p:nvSpPr>
        <p:spPr bwMode="auto">
          <a:xfrm>
            <a:off x="295275" y="5643563"/>
            <a:ext cx="85344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/>
              <a:t>(4)</a:t>
            </a:r>
            <a:r>
              <a:rPr lang="zh-CN" altLang="en-US"/>
              <a:t>洛仑兹变换揭示了光速</a:t>
            </a:r>
            <a:r>
              <a:rPr lang="en-US" altLang="zh-CN" i="1"/>
              <a:t>c</a:t>
            </a:r>
            <a:r>
              <a:rPr lang="zh-CN" altLang="en-US"/>
              <a:t>是一切物体运动速度的极限。 </a:t>
            </a:r>
          </a:p>
        </p:txBody>
      </p:sp>
      <p:grpSp>
        <p:nvGrpSpPr>
          <p:cNvPr id="15374" name="Group 4"/>
          <p:cNvGrpSpPr>
            <a:grpSpLocks/>
          </p:cNvGrpSpPr>
          <p:nvPr/>
        </p:nvGrpSpPr>
        <p:grpSpPr bwMode="auto">
          <a:xfrm>
            <a:off x="6477000" y="228600"/>
            <a:ext cx="1905000" cy="519113"/>
            <a:chOff x="3888" y="144"/>
            <a:chExt cx="1200" cy="327"/>
          </a:xfrm>
        </p:grpSpPr>
        <p:sp>
          <p:nvSpPr>
            <p:cNvPr id="15384" name="Text Box 5"/>
            <p:cNvSpPr txBox="1">
              <a:spLocks noChangeArrowheads="1"/>
            </p:cNvSpPr>
            <p:nvPr/>
          </p:nvSpPr>
          <p:spPr bwMode="auto">
            <a:xfrm>
              <a:off x="3888" y="144"/>
              <a:ext cx="120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2800"/>
                <a:t>S ′       </a:t>
              </a:r>
              <a:r>
                <a:rPr lang="en-US" altLang="zh-CN" b="0"/>
                <a:t> </a:t>
              </a:r>
              <a:r>
                <a:rPr lang="en-US" altLang="zh-CN" sz="2800"/>
                <a:t>S</a:t>
              </a:r>
            </a:p>
          </p:txBody>
        </p:sp>
        <p:sp>
          <p:nvSpPr>
            <p:cNvPr id="15385" name="AutoShape 6"/>
            <p:cNvSpPr>
              <a:spLocks noChangeArrowheads="1"/>
            </p:cNvSpPr>
            <p:nvPr/>
          </p:nvSpPr>
          <p:spPr bwMode="auto">
            <a:xfrm>
              <a:off x="4224" y="288"/>
              <a:ext cx="354" cy="72"/>
            </a:xfrm>
            <a:prstGeom prst="leftArrow">
              <a:avLst>
                <a:gd name="adj1" fmla="val 50000"/>
                <a:gd name="adj2" fmla="val 105253"/>
              </a:avLst>
            </a:prstGeom>
            <a:solidFill>
              <a:srgbClr val="66FF33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b="0"/>
            </a:p>
          </p:txBody>
        </p:sp>
      </p:grpSp>
      <p:grpSp>
        <p:nvGrpSpPr>
          <p:cNvPr id="15375" name="Group 7"/>
          <p:cNvGrpSpPr>
            <a:grpSpLocks/>
          </p:cNvGrpSpPr>
          <p:nvPr/>
        </p:nvGrpSpPr>
        <p:grpSpPr bwMode="auto">
          <a:xfrm>
            <a:off x="6143625" y="836613"/>
            <a:ext cx="2643188" cy="3313112"/>
            <a:chOff x="3787" y="527"/>
            <a:chExt cx="1815" cy="2087"/>
          </a:xfrm>
        </p:grpSpPr>
        <p:sp>
          <p:nvSpPr>
            <p:cNvPr id="15383" name="Rectangle 8"/>
            <p:cNvSpPr>
              <a:spLocks noChangeArrowheads="1"/>
            </p:cNvSpPr>
            <p:nvPr/>
          </p:nvSpPr>
          <p:spPr bwMode="auto">
            <a:xfrm>
              <a:off x="3787" y="527"/>
              <a:ext cx="1815" cy="208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66FF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66" name="Object 9"/>
            <p:cNvGraphicFramePr>
              <a:graphicFrameLocks noChangeAspect="1"/>
            </p:cNvGraphicFramePr>
            <p:nvPr/>
          </p:nvGraphicFramePr>
          <p:xfrm>
            <a:off x="3878" y="618"/>
            <a:ext cx="1451" cy="252"/>
          </p:xfrm>
          <a:graphic>
            <a:graphicData uri="http://schemas.openxmlformats.org/presentationml/2006/ole">
              <p:oleObj spid="_x0000_s15366" name="公式" r:id="rId3" imgW="2019240" imgH="406080" progId="Equation.3">
                <p:embed/>
              </p:oleObj>
            </a:graphicData>
          </a:graphic>
        </p:graphicFrame>
        <p:graphicFrame>
          <p:nvGraphicFramePr>
            <p:cNvPr id="15367" name="Object 10"/>
            <p:cNvGraphicFramePr>
              <a:graphicFrameLocks noChangeAspect="1"/>
            </p:cNvGraphicFramePr>
            <p:nvPr/>
          </p:nvGraphicFramePr>
          <p:xfrm>
            <a:off x="3878" y="935"/>
            <a:ext cx="771" cy="269"/>
          </p:xfrm>
          <a:graphic>
            <a:graphicData uri="http://schemas.openxmlformats.org/presentationml/2006/ole">
              <p:oleObj spid="_x0000_s15367" name="公式" r:id="rId4" imgW="901440" imgH="406080" progId="Equation.3">
                <p:embed/>
              </p:oleObj>
            </a:graphicData>
          </a:graphic>
        </p:graphicFrame>
        <p:graphicFrame>
          <p:nvGraphicFramePr>
            <p:cNvPr id="15368" name="Object 11"/>
            <p:cNvGraphicFramePr>
              <a:graphicFrameLocks noChangeAspect="1"/>
            </p:cNvGraphicFramePr>
            <p:nvPr/>
          </p:nvGraphicFramePr>
          <p:xfrm>
            <a:off x="3878" y="1525"/>
            <a:ext cx="1416" cy="516"/>
          </p:xfrm>
          <a:graphic>
            <a:graphicData uri="http://schemas.openxmlformats.org/presentationml/2006/ole">
              <p:oleObj spid="_x0000_s15368" name="公式" r:id="rId5" imgW="1930320" imgH="838080" progId="Equation.3">
                <p:embed/>
              </p:oleObj>
            </a:graphicData>
          </a:graphic>
        </p:graphicFrame>
        <p:graphicFrame>
          <p:nvGraphicFramePr>
            <p:cNvPr id="15369" name="Object 12"/>
            <p:cNvGraphicFramePr>
              <a:graphicFrameLocks noChangeAspect="1"/>
            </p:cNvGraphicFramePr>
            <p:nvPr/>
          </p:nvGraphicFramePr>
          <p:xfrm>
            <a:off x="3887" y="1289"/>
            <a:ext cx="618" cy="243"/>
          </p:xfrm>
          <a:graphic>
            <a:graphicData uri="http://schemas.openxmlformats.org/presentationml/2006/ole">
              <p:oleObj spid="_x0000_s15369" name="公式" r:id="rId6" imgW="812520" imgH="355320" progId="Equation.3">
                <p:embed/>
              </p:oleObj>
            </a:graphicData>
          </a:graphic>
        </p:graphicFrame>
        <p:graphicFrame>
          <p:nvGraphicFramePr>
            <p:cNvPr id="15370" name="Object 13"/>
            <p:cNvGraphicFramePr>
              <a:graphicFrameLocks noChangeAspect="1"/>
            </p:cNvGraphicFramePr>
            <p:nvPr/>
          </p:nvGraphicFramePr>
          <p:xfrm>
            <a:off x="3878" y="2024"/>
            <a:ext cx="1361" cy="535"/>
          </p:xfrm>
          <a:graphic>
            <a:graphicData uri="http://schemas.openxmlformats.org/presentationml/2006/ole">
              <p:oleObj spid="_x0000_s15370" name="公式" r:id="rId7" imgW="2133360" imgH="939600" progId="Equation.3">
                <p:embed/>
              </p:oleObj>
            </a:graphicData>
          </a:graphic>
        </p:graphicFrame>
      </p:grpSp>
      <p:sp>
        <p:nvSpPr>
          <p:cNvPr id="15376" name="AutoShape 14"/>
          <p:cNvSpPr>
            <a:spLocks noChangeArrowheads="1"/>
          </p:cNvSpPr>
          <p:nvPr/>
        </p:nvSpPr>
        <p:spPr bwMode="auto">
          <a:xfrm>
            <a:off x="381000" y="457200"/>
            <a:ext cx="1262063" cy="609600"/>
          </a:xfrm>
          <a:prstGeom prst="cloudCallout">
            <a:avLst>
              <a:gd name="adj1" fmla="val 45139"/>
              <a:gd name="adj2" fmla="val 5807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kumimoji="1" lang="zh-CN" altLang="en-US">
                <a:solidFill>
                  <a:srgbClr val="FF0000"/>
                </a:solidFill>
                <a:ea typeface="隶书" pitchFamily="49" charset="-122"/>
              </a:rPr>
              <a:t>讨论</a:t>
            </a:r>
          </a:p>
        </p:txBody>
      </p:sp>
      <p:sp>
        <p:nvSpPr>
          <p:cNvPr id="15377" name="Text Box 15"/>
          <p:cNvSpPr txBox="1">
            <a:spLocks noChangeArrowheads="1"/>
          </p:cNvSpPr>
          <p:nvPr/>
        </p:nvSpPr>
        <p:spPr bwMode="auto">
          <a:xfrm>
            <a:off x="1714500" y="428625"/>
            <a:ext cx="2635250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FFFF00"/>
                </a:solidFill>
              </a:rPr>
              <a:t>洛仑兹变换的意义</a:t>
            </a:r>
          </a:p>
        </p:txBody>
      </p:sp>
      <p:sp>
        <p:nvSpPr>
          <p:cNvPr id="252944" name="Text Box 16"/>
          <p:cNvSpPr txBox="1">
            <a:spLocks noChangeArrowheads="1"/>
          </p:cNvSpPr>
          <p:nvPr/>
        </p:nvSpPr>
        <p:spPr bwMode="auto">
          <a:xfrm>
            <a:off x="323850" y="4505325"/>
            <a:ext cx="5111750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/>
              <a:t>(2)</a:t>
            </a:r>
            <a:r>
              <a:rPr lang="zh-CN" altLang="en-US"/>
              <a:t>洛仑兹变换是物理定律的试金石。</a:t>
            </a:r>
          </a:p>
        </p:txBody>
      </p:sp>
      <p:sp>
        <p:nvSpPr>
          <p:cNvPr id="252945" name="Text Box 17"/>
          <p:cNvSpPr txBox="1">
            <a:spLocks noChangeArrowheads="1"/>
          </p:cNvSpPr>
          <p:nvPr/>
        </p:nvSpPr>
        <p:spPr bwMode="auto">
          <a:xfrm>
            <a:off x="304800" y="5084763"/>
            <a:ext cx="8659813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/>
              <a:t>(3)</a:t>
            </a:r>
            <a:r>
              <a:rPr lang="zh-CN" altLang="en-US"/>
              <a:t>洛仑兹变换揭示了时间、空间与物质运动不可分割的联系。</a:t>
            </a:r>
          </a:p>
        </p:txBody>
      </p:sp>
      <p:sp>
        <p:nvSpPr>
          <p:cNvPr id="252952" name="Text Box 24"/>
          <p:cNvSpPr txBox="1">
            <a:spLocks noChangeArrowheads="1"/>
          </p:cNvSpPr>
          <p:nvPr/>
        </p:nvSpPr>
        <p:spPr bwMode="auto">
          <a:xfrm>
            <a:off x="395288" y="1700213"/>
            <a:ext cx="5203825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/>
              <a:t>当</a:t>
            </a:r>
            <a:r>
              <a:rPr lang="en-US" altLang="zh-CN" i="1"/>
              <a:t>u</a:t>
            </a:r>
            <a:r>
              <a:rPr lang="en-US" altLang="zh-CN"/>
              <a:t>&lt;&lt;</a:t>
            </a:r>
            <a:r>
              <a:rPr lang="en-US" altLang="zh-CN" i="1"/>
              <a:t>c</a:t>
            </a:r>
            <a:r>
              <a:rPr lang="zh-CN" altLang="en-US"/>
              <a:t>时</a:t>
            </a:r>
            <a:r>
              <a:rPr lang="en-US" altLang="zh-CN"/>
              <a:t>,  </a:t>
            </a:r>
            <a:r>
              <a:rPr lang="zh-CN" altLang="en-US"/>
              <a:t>洛仑兹变换式就变成伽利略变换式：</a:t>
            </a: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2051050" y="2492375"/>
            <a:ext cx="2076450" cy="1966913"/>
            <a:chOff x="431" y="2704"/>
            <a:chExt cx="1308" cy="1239"/>
          </a:xfrm>
        </p:grpSpPr>
        <p:graphicFrame>
          <p:nvGraphicFramePr>
            <p:cNvPr id="15362" name="Object 26"/>
            <p:cNvGraphicFramePr>
              <a:graphicFrameLocks noChangeAspect="1"/>
            </p:cNvGraphicFramePr>
            <p:nvPr/>
          </p:nvGraphicFramePr>
          <p:xfrm>
            <a:off x="657" y="2704"/>
            <a:ext cx="1082" cy="219"/>
          </p:xfrm>
          <a:graphic>
            <a:graphicData uri="http://schemas.openxmlformats.org/presentationml/2006/ole">
              <p:oleObj spid="_x0000_s15362" name="公式" r:id="rId8" imgW="1587240" imgH="330120" progId="Equation.3">
                <p:embed/>
              </p:oleObj>
            </a:graphicData>
          </a:graphic>
        </p:graphicFrame>
        <p:graphicFrame>
          <p:nvGraphicFramePr>
            <p:cNvPr id="15363" name="Object 27"/>
            <p:cNvGraphicFramePr>
              <a:graphicFrameLocks noChangeAspect="1"/>
            </p:cNvGraphicFramePr>
            <p:nvPr/>
          </p:nvGraphicFramePr>
          <p:xfrm>
            <a:off x="657" y="3022"/>
            <a:ext cx="590" cy="262"/>
          </p:xfrm>
          <a:graphic>
            <a:graphicData uri="http://schemas.openxmlformats.org/presentationml/2006/ole">
              <p:oleObj spid="_x0000_s15363" name="公式" r:id="rId9" imgW="914400" imgH="406080" progId="Equation.3">
                <p:embed/>
              </p:oleObj>
            </a:graphicData>
          </a:graphic>
        </p:graphicFrame>
        <p:graphicFrame>
          <p:nvGraphicFramePr>
            <p:cNvPr id="15364" name="Object 28"/>
            <p:cNvGraphicFramePr>
              <a:graphicFrameLocks noChangeAspect="1"/>
            </p:cNvGraphicFramePr>
            <p:nvPr/>
          </p:nvGraphicFramePr>
          <p:xfrm>
            <a:off x="676" y="3366"/>
            <a:ext cx="589" cy="255"/>
          </p:xfrm>
          <a:graphic>
            <a:graphicData uri="http://schemas.openxmlformats.org/presentationml/2006/ole">
              <p:oleObj spid="_x0000_s15364" name="公式" r:id="rId10" imgW="812520" imgH="355320" progId="Equation.3">
                <p:embed/>
              </p:oleObj>
            </a:graphicData>
          </a:graphic>
        </p:graphicFrame>
        <p:graphicFrame>
          <p:nvGraphicFramePr>
            <p:cNvPr id="15365" name="Object 29"/>
            <p:cNvGraphicFramePr>
              <a:graphicFrameLocks noChangeAspect="1"/>
            </p:cNvGraphicFramePr>
            <p:nvPr/>
          </p:nvGraphicFramePr>
          <p:xfrm>
            <a:off x="703" y="3702"/>
            <a:ext cx="544" cy="241"/>
          </p:xfrm>
          <a:graphic>
            <a:graphicData uri="http://schemas.openxmlformats.org/presentationml/2006/ole">
              <p:oleObj spid="_x0000_s15365" name="公式" r:id="rId11" imgW="736560" imgH="330120" progId="Equation.3">
                <p:embed/>
              </p:oleObj>
            </a:graphicData>
          </a:graphic>
        </p:graphicFrame>
        <p:sp>
          <p:nvSpPr>
            <p:cNvPr id="15382" name="AutoShape 30"/>
            <p:cNvSpPr>
              <a:spLocks/>
            </p:cNvSpPr>
            <p:nvPr/>
          </p:nvSpPr>
          <p:spPr bwMode="auto">
            <a:xfrm flipH="1">
              <a:off x="431" y="2750"/>
              <a:ext cx="136" cy="1134"/>
            </a:xfrm>
            <a:prstGeom prst="rightBrace">
              <a:avLst>
                <a:gd name="adj1" fmla="val 69485"/>
                <a:gd name="adj2" fmla="val 48403"/>
              </a:avLst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2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2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2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29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29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2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2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29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29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0" grpId="0" autoUpdateAnimBg="0"/>
      <p:bldP spid="252931" grpId="0" build="p" autoUpdateAnimBg="0"/>
      <p:bldP spid="252944" grpId="0" autoUpdateAnimBg="0"/>
      <p:bldP spid="252945" grpId="0" autoUpdateAnimBg="0"/>
      <p:bldP spid="25295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4" name="Object 59"/>
          <p:cNvGraphicFramePr>
            <a:graphicFrameLocks noChangeAspect="1"/>
          </p:cNvGraphicFramePr>
          <p:nvPr/>
        </p:nvGraphicFramePr>
        <p:xfrm>
          <a:off x="7389813" y="4381500"/>
          <a:ext cx="1674812" cy="1157288"/>
        </p:xfrm>
        <a:graphic>
          <a:graphicData uri="http://schemas.openxmlformats.org/presentationml/2006/ole">
            <p:oleObj spid="_x0000_s16386" name="公式" r:id="rId3" imgW="1562040" imgH="1079280" progId="Equation.3">
              <p:embed/>
            </p:oleObj>
          </a:graphicData>
        </a:graphic>
      </p:graphicFrame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214313" y="3429000"/>
            <a:ext cx="7037387" cy="3090863"/>
            <a:chOff x="528" y="2326"/>
            <a:chExt cx="4433" cy="1947"/>
          </a:xfrm>
        </p:grpSpPr>
        <p:graphicFrame>
          <p:nvGraphicFramePr>
            <p:cNvPr id="16395" name="Object 65"/>
            <p:cNvGraphicFramePr>
              <a:graphicFrameLocks noChangeAspect="1"/>
            </p:cNvGraphicFramePr>
            <p:nvPr/>
          </p:nvGraphicFramePr>
          <p:xfrm>
            <a:off x="900" y="2558"/>
            <a:ext cx="1790" cy="1350"/>
          </p:xfrm>
          <a:graphic>
            <a:graphicData uri="http://schemas.openxmlformats.org/presentationml/2006/ole">
              <p:oleObj spid="_x0000_s16395" name="公式" r:id="rId4" imgW="2946240" imgH="2222280" progId="Equation.3">
                <p:embed/>
              </p:oleObj>
            </a:graphicData>
          </a:graphic>
        </p:graphicFrame>
        <p:graphicFrame>
          <p:nvGraphicFramePr>
            <p:cNvPr id="16396" name="Object 66"/>
            <p:cNvGraphicFramePr>
              <a:graphicFrameLocks noChangeAspect="1"/>
            </p:cNvGraphicFramePr>
            <p:nvPr/>
          </p:nvGraphicFramePr>
          <p:xfrm>
            <a:off x="3093" y="2578"/>
            <a:ext cx="1868" cy="1368"/>
          </p:xfrm>
          <a:graphic>
            <a:graphicData uri="http://schemas.openxmlformats.org/presentationml/2006/ole">
              <p:oleObj spid="_x0000_s16396" name="公式" r:id="rId5" imgW="3035160" imgH="2222280" progId="Equation.3">
                <p:embed/>
              </p:oleObj>
            </a:graphicData>
          </a:graphic>
        </p:graphicFrame>
        <p:sp>
          <p:nvSpPr>
            <p:cNvPr id="16407" name="Text Box 67"/>
            <p:cNvSpPr txBox="1">
              <a:spLocks noChangeArrowheads="1"/>
            </p:cNvSpPr>
            <p:nvPr/>
          </p:nvSpPr>
          <p:spPr bwMode="auto">
            <a:xfrm>
              <a:off x="528" y="2326"/>
              <a:ext cx="336" cy="192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sm" len="lg"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solidFill>
                    <a:srgbClr val="FFFF00"/>
                  </a:solidFill>
                </a:rPr>
                <a:t>洛仑兹正变换公式</a:t>
              </a:r>
            </a:p>
          </p:txBody>
        </p:sp>
        <p:sp>
          <p:nvSpPr>
            <p:cNvPr id="16408" name="Text Box 68"/>
            <p:cNvSpPr txBox="1">
              <a:spLocks noChangeArrowheads="1"/>
            </p:cNvSpPr>
            <p:nvPr/>
          </p:nvSpPr>
          <p:spPr bwMode="auto">
            <a:xfrm>
              <a:off x="2736" y="2352"/>
              <a:ext cx="336" cy="192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sm" len="lg"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solidFill>
                    <a:srgbClr val="66FF33"/>
                  </a:solidFill>
                </a:rPr>
                <a:t>洛仑兹逆变换公式</a:t>
              </a:r>
            </a:p>
          </p:txBody>
        </p:sp>
      </p:grp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484188" y="2214563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/>
              <a:t>S</a:t>
            </a:r>
            <a:r>
              <a:rPr kumimoji="1" lang="en-US" altLang="zh-CN">
                <a:sym typeface="Symbol" pitchFamily="18" charset="2"/>
              </a:rPr>
              <a:t></a:t>
            </a:r>
            <a:r>
              <a:rPr kumimoji="1" lang="zh-CN" altLang="en-US"/>
              <a:t>系：</a:t>
            </a:r>
          </a:p>
        </p:txBody>
      </p:sp>
      <p:grpSp>
        <p:nvGrpSpPr>
          <p:cNvPr id="3" name="组合 24"/>
          <p:cNvGrpSpPr>
            <a:grpSpLocks/>
          </p:cNvGrpSpPr>
          <p:nvPr/>
        </p:nvGrpSpPr>
        <p:grpSpPr bwMode="auto">
          <a:xfrm>
            <a:off x="484188" y="966788"/>
            <a:ext cx="6961187" cy="461962"/>
            <a:chOff x="484183" y="966767"/>
            <a:chExt cx="6961187" cy="461963"/>
          </a:xfrm>
        </p:grpSpPr>
        <p:sp>
          <p:nvSpPr>
            <p:cNvPr id="16405" name="Text Box 9"/>
            <p:cNvSpPr txBox="1">
              <a:spLocks noChangeArrowheads="1"/>
            </p:cNvSpPr>
            <p:nvPr/>
          </p:nvSpPr>
          <p:spPr bwMode="auto">
            <a:xfrm>
              <a:off x="484183" y="966767"/>
              <a:ext cx="68580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/>
                <a:t>S </a:t>
              </a:r>
              <a:r>
                <a:rPr kumimoji="1" lang="zh-CN" altLang="en-US"/>
                <a:t>系：事件</a:t>
              </a:r>
              <a:r>
                <a:rPr kumimoji="1" lang="en-US" altLang="zh-CN"/>
                <a:t>1</a:t>
              </a:r>
              <a:endParaRPr kumimoji="1" lang="zh-CN" altLang="en-US"/>
            </a:p>
          </p:txBody>
        </p:sp>
        <p:graphicFrame>
          <p:nvGraphicFramePr>
            <p:cNvPr id="4" name="Object 37"/>
            <p:cNvGraphicFramePr>
              <a:graphicFrameLocks noChangeAspect="1"/>
            </p:cNvGraphicFramePr>
            <p:nvPr/>
          </p:nvGraphicFramePr>
          <p:xfrm>
            <a:off x="2249483" y="966767"/>
            <a:ext cx="1949450" cy="454025"/>
          </p:xfrm>
          <a:graphic>
            <a:graphicData uri="http://schemas.openxmlformats.org/presentationml/2006/ole">
              <p:oleObj spid="_x0000_s16393" name="公式" r:id="rId6" imgW="1790640" imgH="419040" progId="Equation.3">
                <p:embed/>
              </p:oleObj>
            </a:graphicData>
          </a:graphic>
        </p:graphicFrame>
        <p:sp>
          <p:nvSpPr>
            <p:cNvPr id="16406" name="TextBox 16"/>
            <p:cNvSpPr txBox="1">
              <a:spLocks noChangeArrowheads="1"/>
            </p:cNvSpPr>
            <p:nvPr/>
          </p:nvSpPr>
          <p:spPr bwMode="auto">
            <a:xfrm>
              <a:off x="4484683" y="966767"/>
              <a:ext cx="957262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/>
                <a:t>事件</a:t>
              </a:r>
              <a:r>
                <a:rPr kumimoji="1" lang="en-US" altLang="zh-CN"/>
                <a:t>2</a:t>
              </a:r>
              <a:endParaRPr lang="zh-CN" altLang="en-US"/>
            </a:p>
          </p:txBody>
        </p:sp>
        <p:graphicFrame>
          <p:nvGraphicFramePr>
            <p:cNvPr id="5" name="Object 9"/>
            <p:cNvGraphicFramePr>
              <a:graphicFrameLocks noChangeAspect="1"/>
            </p:cNvGraphicFramePr>
            <p:nvPr/>
          </p:nvGraphicFramePr>
          <p:xfrm>
            <a:off x="5413370" y="966767"/>
            <a:ext cx="2032000" cy="454025"/>
          </p:xfrm>
          <a:graphic>
            <a:graphicData uri="http://schemas.openxmlformats.org/presentationml/2006/ole">
              <p:oleObj spid="_x0000_s16394" name="公式" r:id="rId7" imgW="1866600" imgH="419040" progId="Equation.3">
                <p:embed/>
              </p:oleObj>
            </a:graphicData>
          </a:graphic>
        </p:graphicFrame>
      </p:grpSp>
      <p:grpSp>
        <p:nvGrpSpPr>
          <p:cNvPr id="9" name="组合 30"/>
          <p:cNvGrpSpPr>
            <a:grpSpLocks/>
          </p:cNvGrpSpPr>
          <p:nvPr/>
        </p:nvGrpSpPr>
        <p:grpSpPr bwMode="auto">
          <a:xfrm>
            <a:off x="1412875" y="2214563"/>
            <a:ext cx="6175375" cy="461962"/>
            <a:chOff x="1428728" y="2000240"/>
            <a:chExt cx="6175404" cy="461665"/>
          </a:xfrm>
        </p:grpSpPr>
        <p:sp>
          <p:nvSpPr>
            <p:cNvPr id="16403" name="TextBox 21"/>
            <p:cNvSpPr txBox="1">
              <a:spLocks noChangeArrowheads="1"/>
            </p:cNvSpPr>
            <p:nvPr/>
          </p:nvSpPr>
          <p:spPr bwMode="auto">
            <a:xfrm>
              <a:off x="1428728" y="2000240"/>
              <a:ext cx="95731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/>
                <a:t>事件</a:t>
              </a:r>
              <a:r>
                <a:rPr kumimoji="1" lang="en-US" altLang="zh-CN"/>
                <a:t>1</a:t>
              </a:r>
              <a:endParaRPr lang="zh-CN" altLang="en-US"/>
            </a:p>
          </p:txBody>
        </p:sp>
        <p:sp>
          <p:nvSpPr>
            <p:cNvPr id="16404" name="TextBox 22"/>
            <p:cNvSpPr txBox="1">
              <a:spLocks noChangeArrowheads="1"/>
            </p:cNvSpPr>
            <p:nvPr/>
          </p:nvSpPr>
          <p:spPr bwMode="auto">
            <a:xfrm>
              <a:off x="4643438" y="2000240"/>
              <a:ext cx="95731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/>
                <a:t>事件</a:t>
              </a:r>
              <a:r>
                <a:rPr kumimoji="1" lang="en-US" altLang="zh-CN"/>
                <a:t>2</a:t>
              </a:r>
              <a:endParaRPr lang="zh-CN" altLang="en-US"/>
            </a:p>
          </p:txBody>
        </p:sp>
        <p:graphicFrame>
          <p:nvGraphicFramePr>
            <p:cNvPr id="249893" name="Object 12"/>
            <p:cNvGraphicFramePr>
              <a:graphicFrameLocks noChangeAspect="1"/>
            </p:cNvGraphicFramePr>
            <p:nvPr/>
          </p:nvGraphicFramePr>
          <p:xfrm>
            <a:off x="2428860" y="2000240"/>
            <a:ext cx="1949450" cy="454025"/>
          </p:xfrm>
          <a:graphic>
            <a:graphicData uri="http://schemas.openxmlformats.org/presentationml/2006/ole">
              <p:oleObj spid="_x0000_s16391" name="公式" r:id="rId8" imgW="1790640" imgH="419040" progId="Equation.3">
                <p:embed/>
              </p:oleObj>
            </a:graphicData>
          </a:graphic>
        </p:graphicFrame>
        <p:graphicFrame>
          <p:nvGraphicFramePr>
            <p:cNvPr id="6" name="Object 13"/>
            <p:cNvGraphicFramePr>
              <a:graphicFrameLocks noChangeAspect="1"/>
            </p:cNvGraphicFramePr>
            <p:nvPr/>
          </p:nvGraphicFramePr>
          <p:xfrm>
            <a:off x="5572132" y="2000240"/>
            <a:ext cx="2032000" cy="454025"/>
          </p:xfrm>
          <a:graphic>
            <a:graphicData uri="http://schemas.openxmlformats.org/presentationml/2006/ole">
              <p:oleObj spid="_x0000_s16392" name="公式" r:id="rId9" imgW="1866600" imgH="419040" progId="Equation.3">
                <p:embed/>
              </p:oleObj>
            </a:graphicData>
          </a:graphic>
        </p:graphicFrame>
      </p:grpSp>
      <p:graphicFrame>
        <p:nvGraphicFramePr>
          <p:cNvPr id="7" name="Object 14"/>
          <p:cNvGraphicFramePr>
            <a:graphicFrameLocks noChangeAspect="1"/>
          </p:cNvGraphicFramePr>
          <p:nvPr/>
        </p:nvGraphicFramePr>
        <p:xfrm>
          <a:off x="4699000" y="1590675"/>
          <a:ext cx="2073275" cy="454025"/>
        </p:xfrm>
        <a:graphic>
          <a:graphicData uri="http://schemas.openxmlformats.org/presentationml/2006/ole">
            <p:oleObj spid="_x0000_s16387" name="公式" r:id="rId10" imgW="1904760" imgH="419040" progId="Equation.3">
              <p:embed/>
            </p:oleObj>
          </a:graphicData>
        </a:graphic>
      </p:graphicFrame>
      <p:graphicFrame>
        <p:nvGraphicFramePr>
          <p:cNvPr id="8" name="Object 15"/>
          <p:cNvGraphicFramePr>
            <a:graphicFrameLocks noChangeAspect="1"/>
          </p:cNvGraphicFramePr>
          <p:nvPr/>
        </p:nvGraphicFramePr>
        <p:xfrm>
          <a:off x="6985000" y="1600200"/>
          <a:ext cx="1658938" cy="454025"/>
        </p:xfrm>
        <a:graphic>
          <a:graphicData uri="http://schemas.openxmlformats.org/presentationml/2006/ole">
            <p:oleObj spid="_x0000_s16388" name="公式" r:id="rId11" imgW="1523880" imgH="419040" progId="Equation.3">
              <p:embed/>
            </p:oleObj>
          </a:graphicData>
        </a:graphic>
      </p:graphicFrame>
      <p:sp>
        <p:nvSpPr>
          <p:cNvPr id="17426" name="TextBox 27"/>
          <p:cNvSpPr txBox="1">
            <a:spLocks noChangeArrowheads="1"/>
          </p:cNvSpPr>
          <p:nvPr/>
        </p:nvSpPr>
        <p:spPr bwMode="auto">
          <a:xfrm>
            <a:off x="500063" y="1571625"/>
            <a:ext cx="42068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两事件的空间间隔和时间间隔</a:t>
            </a:r>
          </a:p>
        </p:txBody>
      </p:sp>
      <p:graphicFrame>
        <p:nvGraphicFramePr>
          <p:cNvPr id="10" name="Object 16"/>
          <p:cNvGraphicFramePr>
            <a:graphicFrameLocks noChangeAspect="1"/>
          </p:cNvGraphicFramePr>
          <p:nvPr/>
        </p:nvGraphicFramePr>
        <p:xfrm>
          <a:off x="1436688" y="2857500"/>
          <a:ext cx="2170112" cy="454025"/>
        </p:xfrm>
        <a:graphic>
          <a:graphicData uri="http://schemas.openxmlformats.org/presentationml/2006/ole">
            <p:oleObj spid="_x0000_s16389" name="公式" r:id="rId12" imgW="1993680" imgH="419040" progId="Equation.3">
              <p:embed/>
            </p:oleObj>
          </a:graphicData>
        </a:graphic>
      </p:graphicFrame>
      <p:graphicFrame>
        <p:nvGraphicFramePr>
          <p:cNvPr id="11" name="Object 17"/>
          <p:cNvGraphicFramePr>
            <a:graphicFrameLocks noChangeAspect="1"/>
          </p:cNvGraphicFramePr>
          <p:nvPr/>
        </p:nvGraphicFramePr>
        <p:xfrm>
          <a:off x="3857625" y="2857500"/>
          <a:ext cx="1770063" cy="454025"/>
        </p:xfrm>
        <a:graphic>
          <a:graphicData uri="http://schemas.openxmlformats.org/presentationml/2006/ole">
            <p:oleObj spid="_x0000_s16390" name="公式" r:id="rId13" imgW="1625400" imgH="419040" progId="Equation.3">
              <p:embed/>
            </p:oleObj>
          </a:graphicData>
        </a:graphic>
      </p:graphicFrame>
      <p:sp>
        <p:nvSpPr>
          <p:cNvPr id="16402" name="TextBox 27"/>
          <p:cNvSpPr txBox="1">
            <a:spLocks noChangeArrowheads="1"/>
          </p:cNvSpPr>
          <p:nvPr/>
        </p:nvSpPr>
        <p:spPr bwMode="auto">
          <a:xfrm>
            <a:off x="428625" y="357188"/>
            <a:ext cx="59991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>
                <a:solidFill>
                  <a:srgbClr val="FFFF00"/>
                </a:solidFill>
              </a:rPr>
              <a:t>两事件的空间间隔和时间间隔的变换关系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4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F2D002-DA14-4EC2-8BF9-DD101BDBBFF4}" type="slidenum">
              <a:rPr lang="en-US" altLang="zh-CN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17416" name="Text Box 4"/>
          <p:cNvSpPr txBox="1">
            <a:spLocks noChangeArrowheads="1"/>
          </p:cNvSpPr>
          <p:nvPr/>
        </p:nvSpPr>
        <p:spPr bwMode="auto">
          <a:xfrm>
            <a:off x="285750" y="428625"/>
            <a:ext cx="8569325" cy="1431925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lg"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>
                <a:solidFill>
                  <a:srgbClr val="66FF33"/>
                </a:solidFill>
              </a:rPr>
              <a:t>例</a:t>
            </a:r>
            <a:r>
              <a:rPr kumimoji="1" lang="en-US" altLang="zh-CN">
                <a:solidFill>
                  <a:srgbClr val="66FF33"/>
                </a:solidFill>
              </a:rPr>
              <a:t>1</a:t>
            </a:r>
            <a:r>
              <a:rPr kumimoji="1" lang="zh-CN" altLang="en-US">
                <a:solidFill>
                  <a:srgbClr val="66FF33"/>
                </a:solidFill>
              </a:rPr>
              <a:t>：</a:t>
            </a:r>
            <a:r>
              <a:rPr kumimoji="1" lang="en-US" altLang="zh-CN"/>
              <a:t>S</a:t>
            </a:r>
            <a:r>
              <a:rPr kumimoji="1" lang="en-US" altLang="zh-CN">
                <a:sym typeface="Symbol" pitchFamily="18" charset="2"/>
              </a:rPr>
              <a:t></a:t>
            </a:r>
            <a:r>
              <a:rPr kumimoji="1" lang="zh-CN" altLang="en-US"/>
              <a:t>系相对于</a:t>
            </a:r>
            <a:r>
              <a:rPr kumimoji="1" lang="en-US" altLang="zh-CN"/>
              <a:t>S</a:t>
            </a:r>
            <a:r>
              <a:rPr kumimoji="1" lang="zh-CN" altLang="en-US"/>
              <a:t>系以速度</a:t>
            </a:r>
            <a:r>
              <a:rPr kumimoji="1" lang="en-US" altLang="zh-CN"/>
              <a:t>0.8</a:t>
            </a:r>
            <a:r>
              <a:rPr kumimoji="1" lang="en-US" altLang="zh-CN" i="1"/>
              <a:t>c</a:t>
            </a:r>
            <a:r>
              <a:rPr kumimoji="1" lang="zh-CN" altLang="en-US"/>
              <a:t>向</a:t>
            </a:r>
            <a:r>
              <a:rPr kumimoji="1" lang="en-US" altLang="zh-CN" i="1"/>
              <a:t>x</a:t>
            </a:r>
            <a:r>
              <a:rPr kumimoji="1" lang="zh-CN" altLang="en-US"/>
              <a:t>轴的正向运动。在</a:t>
            </a:r>
            <a:r>
              <a:rPr kumimoji="1" lang="en-US" altLang="zh-CN" i="1"/>
              <a:t>t=</a:t>
            </a:r>
            <a:r>
              <a:rPr kumimoji="1" lang="en-US" altLang="zh-CN"/>
              <a:t>0</a:t>
            </a:r>
            <a:r>
              <a:rPr kumimoji="1" lang="zh-CN" altLang="en-US"/>
              <a:t>时，由</a:t>
            </a:r>
            <a:r>
              <a:rPr kumimoji="1" lang="en-US" altLang="zh-CN" i="1"/>
              <a:t>o</a:t>
            </a:r>
            <a:r>
              <a:rPr kumimoji="1" lang="zh-CN" altLang="en-US"/>
              <a:t>点发射一列光波。经过</a:t>
            </a:r>
            <a:r>
              <a:rPr kumimoji="1" lang="en-US" altLang="zh-CN"/>
              <a:t>1</a:t>
            </a:r>
            <a:r>
              <a:rPr kumimoji="1" lang="zh-CN" altLang="en-US"/>
              <a:t>秒后，在</a:t>
            </a:r>
            <a:r>
              <a:rPr kumimoji="1" lang="en-US" altLang="zh-CN"/>
              <a:t>S</a:t>
            </a:r>
            <a:r>
              <a:rPr kumimoji="1" lang="zh-CN" altLang="en-US"/>
              <a:t>系中观察光波同时到达</a:t>
            </a:r>
            <a:r>
              <a:rPr kumimoji="1" lang="en-US" altLang="zh-CN" i="1"/>
              <a:t>P</a:t>
            </a:r>
            <a:r>
              <a:rPr kumimoji="1" lang="en-US" altLang="zh-CN" baseline="-25000"/>
              <a:t>1</a:t>
            </a:r>
            <a:r>
              <a:rPr kumimoji="1" lang="zh-CN" altLang="en-US"/>
              <a:t>、</a:t>
            </a:r>
            <a:r>
              <a:rPr kumimoji="1" lang="en-US" altLang="zh-CN" i="1"/>
              <a:t>P</a:t>
            </a:r>
            <a:r>
              <a:rPr kumimoji="1" lang="en-US" altLang="zh-CN" baseline="-25000"/>
              <a:t>2</a:t>
            </a:r>
            <a:r>
              <a:rPr kumimoji="1" lang="zh-CN" altLang="en-US"/>
              <a:t>两点。求：在</a:t>
            </a:r>
            <a:r>
              <a:rPr kumimoji="1" lang="en-US" altLang="zh-CN"/>
              <a:t>S</a:t>
            </a:r>
            <a:r>
              <a:rPr kumimoji="1" lang="en-US" altLang="zh-CN">
                <a:sym typeface="Symbol" pitchFamily="18" charset="2"/>
              </a:rPr>
              <a:t></a:t>
            </a:r>
            <a:r>
              <a:rPr kumimoji="1" lang="zh-CN" altLang="en-US"/>
              <a:t>系中观察光波到达</a:t>
            </a:r>
            <a:r>
              <a:rPr kumimoji="1" lang="en-US" altLang="zh-CN" i="1"/>
              <a:t>P</a:t>
            </a:r>
            <a:r>
              <a:rPr kumimoji="1" lang="en-US" altLang="zh-CN" baseline="-25000"/>
              <a:t>1</a:t>
            </a:r>
            <a:r>
              <a:rPr kumimoji="1" lang="zh-CN" altLang="en-US"/>
              <a:t>，</a:t>
            </a:r>
            <a:r>
              <a:rPr kumimoji="1" lang="en-US" altLang="zh-CN" i="1"/>
              <a:t>P</a:t>
            </a:r>
            <a:r>
              <a:rPr kumimoji="1" lang="en-US" altLang="zh-CN" baseline="-25000"/>
              <a:t>2</a:t>
            </a:r>
            <a:r>
              <a:rPr kumimoji="1" lang="zh-CN" altLang="en-US"/>
              <a:t>两点的时空坐标。</a:t>
            </a:r>
          </a:p>
        </p:txBody>
      </p:sp>
      <p:graphicFrame>
        <p:nvGraphicFramePr>
          <p:cNvPr id="17410" name="Object 5"/>
          <p:cNvGraphicFramePr>
            <a:graphicFrameLocks noChangeAspect="1"/>
          </p:cNvGraphicFramePr>
          <p:nvPr/>
        </p:nvGraphicFramePr>
        <p:xfrm>
          <a:off x="5486400" y="3446463"/>
          <a:ext cx="3657600" cy="3411537"/>
        </p:xfrm>
        <a:graphic>
          <a:graphicData uri="http://schemas.openxmlformats.org/presentationml/2006/ole">
            <p:oleObj spid="_x0000_s17410" name="图片" r:id="rId3" imgW="2266920" imgH="2114640" progId="Word.Picture.8">
              <p:embed/>
            </p:oleObj>
          </a:graphicData>
        </a:graphic>
      </p:graphicFrame>
      <p:sp>
        <p:nvSpPr>
          <p:cNvPr id="261126" name="Text Box 6"/>
          <p:cNvSpPr txBox="1">
            <a:spLocks noChangeArrowheads="1"/>
          </p:cNvSpPr>
          <p:nvPr/>
        </p:nvSpPr>
        <p:spPr bwMode="auto">
          <a:xfrm>
            <a:off x="285750" y="2071688"/>
            <a:ext cx="6097588" cy="4572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lg"/>
          </a:ln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rgbClr val="66FF33"/>
                </a:solidFill>
              </a:rPr>
              <a:t>解：</a:t>
            </a:r>
            <a:r>
              <a:rPr kumimoji="1" lang="en-US" altLang="zh-CN" i="1"/>
              <a:t>p</a:t>
            </a:r>
            <a:r>
              <a:rPr kumimoji="1" lang="en-US" altLang="zh-CN" baseline="-25000"/>
              <a:t>1</a:t>
            </a:r>
            <a:r>
              <a:rPr kumimoji="1" lang="zh-CN" altLang="en-US"/>
              <a:t>在</a:t>
            </a:r>
            <a:r>
              <a:rPr kumimoji="1" lang="en-US" altLang="zh-CN"/>
              <a:t>S</a:t>
            </a:r>
            <a:r>
              <a:rPr kumimoji="1" lang="zh-CN" altLang="en-US"/>
              <a:t>系的时空坐标为：</a:t>
            </a:r>
            <a:r>
              <a:rPr kumimoji="1" lang="en-US" altLang="zh-CN"/>
              <a:t>(-</a:t>
            </a:r>
            <a:r>
              <a:rPr kumimoji="1" lang="en-US" altLang="zh-CN" i="1"/>
              <a:t>c</a:t>
            </a:r>
            <a:r>
              <a:rPr kumimoji="1" lang="zh-CN" altLang="en-US"/>
              <a:t>，</a:t>
            </a:r>
            <a:r>
              <a:rPr kumimoji="1" lang="en-US" altLang="zh-CN"/>
              <a:t>0</a:t>
            </a:r>
            <a:r>
              <a:rPr kumimoji="1" lang="zh-CN" altLang="en-US"/>
              <a:t>，</a:t>
            </a:r>
            <a:r>
              <a:rPr kumimoji="1" lang="en-US" altLang="zh-CN"/>
              <a:t>0</a:t>
            </a:r>
            <a:r>
              <a:rPr kumimoji="1" lang="zh-CN" altLang="en-US"/>
              <a:t>，</a:t>
            </a:r>
            <a:r>
              <a:rPr kumimoji="1" lang="en-US" altLang="zh-CN"/>
              <a:t>1)</a:t>
            </a:r>
            <a:r>
              <a:rPr kumimoji="1" lang="zh-CN" altLang="en-US"/>
              <a:t>，</a:t>
            </a:r>
          </a:p>
        </p:txBody>
      </p:sp>
      <p:graphicFrame>
        <p:nvGraphicFramePr>
          <p:cNvPr id="261128" name="Object 8"/>
          <p:cNvGraphicFramePr>
            <a:graphicFrameLocks noChangeAspect="1"/>
          </p:cNvGraphicFramePr>
          <p:nvPr/>
        </p:nvGraphicFramePr>
        <p:xfrm>
          <a:off x="611188" y="3357563"/>
          <a:ext cx="1746250" cy="1154112"/>
        </p:xfrm>
        <a:graphic>
          <a:graphicData uri="http://schemas.openxmlformats.org/presentationml/2006/ole">
            <p:oleObj spid="_x0000_s17411" name="公式" r:id="rId4" imgW="1650960" imgH="1091880" progId="Equation.3">
              <p:embed/>
            </p:oleObj>
          </a:graphicData>
        </a:graphic>
      </p:graphicFrame>
      <p:graphicFrame>
        <p:nvGraphicFramePr>
          <p:cNvPr id="261129" name="Object 9"/>
          <p:cNvGraphicFramePr>
            <a:graphicFrameLocks noChangeAspect="1"/>
          </p:cNvGraphicFramePr>
          <p:nvPr/>
        </p:nvGraphicFramePr>
        <p:xfrm>
          <a:off x="684213" y="4724400"/>
          <a:ext cx="1574800" cy="1447800"/>
        </p:xfrm>
        <a:graphic>
          <a:graphicData uri="http://schemas.openxmlformats.org/presentationml/2006/ole">
            <p:oleObj spid="_x0000_s17412" name="公式" r:id="rId5" imgW="1574640" imgH="1447560" progId="Equation.3">
              <p:embed/>
            </p:oleObj>
          </a:graphicData>
        </a:graphic>
      </p:graphicFrame>
      <p:graphicFrame>
        <p:nvGraphicFramePr>
          <p:cNvPr id="261132" name="Object 12"/>
          <p:cNvGraphicFramePr>
            <a:graphicFrameLocks noChangeAspect="1"/>
          </p:cNvGraphicFramePr>
          <p:nvPr/>
        </p:nvGraphicFramePr>
        <p:xfrm>
          <a:off x="2411413" y="3357563"/>
          <a:ext cx="2781300" cy="1143000"/>
        </p:xfrm>
        <a:graphic>
          <a:graphicData uri="http://schemas.openxmlformats.org/presentationml/2006/ole">
            <p:oleObj spid="_x0000_s17413" name="公式" r:id="rId6" imgW="2654280" imgH="1091880" progId="Equation.3">
              <p:embed/>
            </p:oleObj>
          </a:graphicData>
        </a:graphic>
      </p:graphicFrame>
      <p:graphicFrame>
        <p:nvGraphicFramePr>
          <p:cNvPr id="261133" name="Object 13"/>
          <p:cNvGraphicFramePr>
            <a:graphicFrameLocks noChangeAspect="1"/>
          </p:cNvGraphicFramePr>
          <p:nvPr/>
        </p:nvGraphicFramePr>
        <p:xfrm>
          <a:off x="2286000" y="4724400"/>
          <a:ext cx="2387600" cy="1511300"/>
        </p:xfrm>
        <a:graphic>
          <a:graphicData uri="http://schemas.openxmlformats.org/presentationml/2006/ole">
            <p:oleObj spid="_x0000_s17414" name="公式" r:id="rId7" imgW="2387520" imgH="1511280" progId="Equation.3">
              <p:embed/>
            </p:oleObj>
          </a:graphicData>
        </a:graphic>
      </p:graphicFrame>
      <p:sp>
        <p:nvSpPr>
          <p:cNvPr id="261134" name="Text Box 14"/>
          <p:cNvSpPr txBox="1">
            <a:spLocks noChangeArrowheads="1"/>
          </p:cNvSpPr>
          <p:nvPr/>
        </p:nvSpPr>
        <p:spPr bwMode="auto">
          <a:xfrm>
            <a:off x="857250" y="2643188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/>
              <a:t>由洛仑兹变换，它在</a:t>
            </a:r>
            <a:r>
              <a:rPr kumimoji="1" lang="en-US" altLang="zh-CN"/>
              <a:t>S</a:t>
            </a:r>
            <a:r>
              <a:rPr kumimoji="1" lang="en-US" altLang="zh-CN">
                <a:sym typeface="Symbol" pitchFamily="18" charset="2"/>
              </a:rPr>
              <a:t></a:t>
            </a:r>
            <a:r>
              <a:rPr kumimoji="1" lang="zh-CN" altLang="en-US"/>
              <a:t>系中的坐标应为：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6112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6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1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6" grpId="0" autoUpdateAnimBg="0"/>
      <p:bldP spid="26113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90B74A-0DEC-436F-82D8-D0F23E8A6AD3}" type="slidenum">
              <a:rPr lang="en-US" altLang="zh-CN"/>
              <a:pPr>
                <a:defRPr/>
              </a:pPr>
              <a:t>24</a:t>
            </a:fld>
            <a:endParaRPr lang="en-US" altLang="zh-CN"/>
          </a:p>
        </p:txBody>
      </p:sp>
      <p:graphicFrame>
        <p:nvGraphicFramePr>
          <p:cNvPr id="18434" name="Object 4"/>
          <p:cNvGraphicFramePr>
            <a:graphicFrameLocks noChangeAspect="1"/>
          </p:cNvGraphicFramePr>
          <p:nvPr/>
        </p:nvGraphicFramePr>
        <p:xfrm>
          <a:off x="1042988" y="476250"/>
          <a:ext cx="1257300" cy="354013"/>
        </p:xfrm>
        <a:graphic>
          <a:graphicData uri="http://schemas.openxmlformats.org/presentationml/2006/ole">
            <p:oleObj spid="_x0000_s18434" name="公式" r:id="rId3" imgW="1257120" imgH="355320" progId="Equation.3">
              <p:embed/>
            </p:oleObj>
          </a:graphicData>
        </a:graphic>
      </p:graphicFrame>
      <p:graphicFrame>
        <p:nvGraphicFramePr>
          <p:cNvPr id="18435" name="Object 5"/>
          <p:cNvGraphicFramePr>
            <a:graphicFrameLocks noChangeAspect="1"/>
          </p:cNvGraphicFramePr>
          <p:nvPr/>
        </p:nvGraphicFramePr>
        <p:xfrm>
          <a:off x="2700338" y="476250"/>
          <a:ext cx="1206500" cy="315913"/>
        </p:xfrm>
        <a:graphic>
          <a:graphicData uri="http://schemas.openxmlformats.org/presentationml/2006/ole">
            <p:oleObj spid="_x0000_s18435" name="公式" r:id="rId4" imgW="1206360" imgH="317160" progId="Equation.3">
              <p:embed/>
            </p:oleObj>
          </a:graphicData>
        </a:graphic>
      </p:graphicFrame>
      <p:sp>
        <p:nvSpPr>
          <p:cNvPr id="262150" name="Text Box 6"/>
          <p:cNvSpPr txBox="1">
            <a:spLocks noChangeArrowheads="1"/>
          </p:cNvSpPr>
          <p:nvPr/>
        </p:nvSpPr>
        <p:spPr bwMode="auto">
          <a:xfrm>
            <a:off x="611188" y="6021388"/>
            <a:ext cx="6238875" cy="5492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lg"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/>
              <a:t>所以</a:t>
            </a:r>
            <a:r>
              <a:rPr kumimoji="1" lang="en-US" altLang="zh-CN" i="1"/>
              <a:t>p</a:t>
            </a:r>
            <a:r>
              <a:rPr kumimoji="1" lang="en-US" altLang="zh-CN" baseline="-25000"/>
              <a:t>2</a:t>
            </a:r>
            <a:r>
              <a:rPr kumimoji="1" lang="zh-CN" altLang="en-US"/>
              <a:t>在</a:t>
            </a:r>
            <a:r>
              <a:rPr kumimoji="1" lang="en-US" altLang="zh-CN"/>
              <a:t>S</a:t>
            </a:r>
            <a:r>
              <a:rPr kumimoji="1" lang="en-US" altLang="zh-CN">
                <a:sym typeface="Symbol" pitchFamily="18" charset="2"/>
              </a:rPr>
              <a:t></a:t>
            </a:r>
            <a:r>
              <a:rPr kumimoji="1" lang="zh-CN" altLang="en-US"/>
              <a:t>系中的时空坐标为</a:t>
            </a:r>
            <a:r>
              <a:rPr kumimoji="1" lang="en-US" altLang="zh-CN"/>
              <a:t>(</a:t>
            </a:r>
            <a:r>
              <a:rPr kumimoji="1" lang="en-US" altLang="zh-CN" i="1"/>
              <a:t>c</a:t>
            </a:r>
            <a:r>
              <a:rPr kumimoji="1" lang="en-US" altLang="zh-CN"/>
              <a:t>/3</a:t>
            </a:r>
            <a:r>
              <a:rPr kumimoji="1" lang="zh-CN" altLang="en-US"/>
              <a:t>，</a:t>
            </a:r>
            <a:r>
              <a:rPr kumimoji="1" lang="en-US" altLang="zh-CN"/>
              <a:t>0</a:t>
            </a:r>
            <a:r>
              <a:rPr kumimoji="1" lang="zh-CN" altLang="en-US"/>
              <a:t>，</a:t>
            </a:r>
            <a:r>
              <a:rPr kumimoji="1" lang="en-US" altLang="zh-CN"/>
              <a:t>0</a:t>
            </a:r>
            <a:r>
              <a:rPr kumimoji="1" lang="zh-CN" altLang="en-US"/>
              <a:t>，</a:t>
            </a:r>
            <a:r>
              <a:rPr kumimoji="1" lang="en-US" altLang="zh-CN"/>
              <a:t>1/3)</a:t>
            </a:r>
          </a:p>
        </p:txBody>
      </p:sp>
      <p:sp>
        <p:nvSpPr>
          <p:cNvPr id="262151" name="Text Box 7"/>
          <p:cNvSpPr txBox="1">
            <a:spLocks noChangeArrowheads="1"/>
          </p:cNvSpPr>
          <p:nvPr/>
        </p:nvSpPr>
        <p:spPr bwMode="auto">
          <a:xfrm>
            <a:off x="539750" y="981075"/>
            <a:ext cx="6329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/>
              <a:t>于是，</a:t>
            </a:r>
            <a:r>
              <a:rPr kumimoji="1" lang="en-US" altLang="zh-CN" i="1"/>
              <a:t>p</a:t>
            </a:r>
            <a:r>
              <a:rPr kumimoji="1" lang="en-US" altLang="zh-CN" baseline="-25000"/>
              <a:t>1</a:t>
            </a:r>
            <a:r>
              <a:rPr kumimoji="1" lang="zh-CN" altLang="en-US"/>
              <a:t>在</a:t>
            </a:r>
            <a:r>
              <a:rPr kumimoji="1" lang="en-US" altLang="zh-CN"/>
              <a:t>S</a:t>
            </a:r>
            <a:r>
              <a:rPr kumimoji="1" lang="en-US" altLang="zh-CN">
                <a:sym typeface="Symbol" pitchFamily="18" charset="2"/>
              </a:rPr>
              <a:t></a:t>
            </a:r>
            <a:r>
              <a:rPr kumimoji="1" lang="zh-CN" altLang="en-US"/>
              <a:t>系中的时空坐标为</a:t>
            </a:r>
            <a:r>
              <a:rPr kumimoji="1" lang="en-US" altLang="zh-CN"/>
              <a:t>(-3</a:t>
            </a:r>
            <a:r>
              <a:rPr kumimoji="1" lang="en-US" altLang="zh-CN" i="1"/>
              <a:t>c</a:t>
            </a:r>
            <a:r>
              <a:rPr kumimoji="1" lang="zh-CN" altLang="en-US"/>
              <a:t>，</a:t>
            </a:r>
            <a:r>
              <a:rPr kumimoji="1" lang="en-US" altLang="zh-CN"/>
              <a:t>0</a:t>
            </a:r>
            <a:r>
              <a:rPr kumimoji="1" lang="zh-CN" altLang="en-US"/>
              <a:t>，</a:t>
            </a:r>
            <a:r>
              <a:rPr kumimoji="1" lang="en-US" altLang="zh-CN"/>
              <a:t>0</a:t>
            </a:r>
            <a:r>
              <a:rPr kumimoji="1" lang="zh-CN" altLang="en-US"/>
              <a:t>，</a:t>
            </a:r>
            <a:r>
              <a:rPr kumimoji="1" lang="en-US" altLang="zh-CN"/>
              <a:t>3)</a:t>
            </a:r>
          </a:p>
        </p:txBody>
      </p:sp>
      <p:graphicFrame>
        <p:nvGraphicFramePr>
          <p:cNvPr id="18436" name="Object 8"/>
          <p:cNvGraphicFramePr>
            <a:graphicFrameLocks noChangeAspect="1"/>
          </p:cNvGraphicFramePr>
          <p:nvPr/>
        </p:nvGraphicFramePr>
        <p:xfrm>
          <a:off x="5292725" y="2636838"/>
          <a:ext cx="3657600" cy="3411537"/>
        </p:xfrm>
        <a:graphic>
          <a:graphicData uri="http://schemas.openxmlformats.org/presentationml/2006/ole">
            <p:oleObj spid="_x0000_s18436" name="图片" r:id="rId5" imgW="2266920" imgH="2114640" progId="Word.Picture.8">
              <p:embed/>
            </p:oleObj>
          </a:graphicData>
        </a:graphic>
      </p:graphicFrame>
      <p:sp>
        <p:nvSpPr>
          <p:cNvPr id="262153" name="Text Box 9"/>
          <p:cNvSpPr txBox="1">
            <a:spLocks noChangeArrowheads="1"/>
          </p:cNvSpPr>
          <p:nvPr/>
        </p:nvSpPr>
        <p:spPr bwMode="auto">
          <a:xfrm>
            <a:off x="684213" y="1557338"/>
            <a:ext cx="5386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i="1"/>
              <a:t>p</a:t>
            </a:r>
            <a:r>
              <a:rPr kumimoji="1" lang="en-US" altLang="zh-CN" baseline="-25000"/>
              <a:t>2</a:t>
            </a:r>
            <a:r>
              <a:rPr kumimoji="1" lang="zh-CN" altLang="en-US"/>
              <a:t>在</a:t>
            </a:r>
            <a:r>
              <a:rPr kumimoji="1" lang="en-US" altLang="zh-CN"/>
              <a:t>S</a:t>
            </a:r>
            <a:r>
              <a:rPr kumimoji="1" lang="zh-CN" altLang="en-US"/>
              <a:t>系的时空坐标为：</a:t>
            </a:r>
            <a:r>
              <a:rPr kumimoji="1" lang="en-US" altLang="zh-CN"/>
              <a:t>(</a:t>
            </a:r>
            <a:r>
              <a:rPr kumimoji="1" lang="en-US" altLang="zh-CN" i="1"/>
              <a:t>c</a:t>
            </a:r>
            <a:r>
              <a:rPr kumimoji="1" lang="zh-CN" altLang="en-US"/>
              <a:t>，</a:t>
            </a:r>
            <a:r>
              <a:rPr kumimoji="1" lang="en-US" altLang="zh-CN"/>
              <a:t>0</a:t>
            </a:r>
            <a:r>
              <a:rPr kumimoji="1" lang="zh-CN" altLang="en-US"/>
              <a:t>，</a:t>
            </a:r>
            <a:r>
              <a:rPr kumimoji="1" lang="en-US" altLang="zh-CN"/>
              <a:t>0</a:t>
            </a:r>
            <a:r>
              <a:rPr kumimoji="1" lang="zh-CN" altLang="en-US"/>
              <a:t>，</a:t>
            </a:r>
            <a:r>
              <a:rPr kumimoji="1" lang="en-US" altLang="zh-CN"/>
              <a:t>1)</a:t>
            </a:r>
            <a:r>
              <a:rPr kumimoji="1" lang="zh-CN" altLang="en-US"/>
              <a:t>，</a:t>
            </a:r>
          </a:p>
        </p:txBody>
      </p:sp>
      <p:sp>
        <p:nvSpPr>
          <p:cNvPr id="262154" name="Text Box 10"/>
          <p:cNvSpPr txBox="1">
            <a:spLocks noChangeArrowheads="1"/>
          </p:cNvSpPr>
          <p:nvPr/>
        </p:nvSpPr>
        <p:spPr bwMode="auto">
          <a:xfrm>
            <a:off x="611188" y="21336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/>
              <a:t>由洛仑兹变换，它在</a:t>
            </a:r>
            <a:r>
              <a:rPr kumimoji="1" lang="en-US" altLang="zh-CN"/>
              <a:t>S</a:t>
            </a:r>
            <a:r>
              <a:rPr kumimoji="1" lang="en-US" altLang="zh-CN">
                <a:sym typeface="Symbol" pitchFamily="18" charset="2"/>
              </a:rPr>
              <a:t></a:t>
            </a:r>
            <a:r>
              <a:rPr kumimoji="1" lang="zh-CN" altLang="en-US"/>
              <a:t>系中的坐标应为：</a:t>
            </a:r>
            <a:endParaRPr lang="zh-CN" altLang="en-US"/>
          </a:p>
        </p:txBody>
      </p:sp>
      <p:graphicFrame>
        <p:nvGraphicFramePr>
          <p:cNvPr id="262155" name="Object 11"/>
          <p:cNvGraphicFramePr>
            <a:graphicFrameLocks noChangeAspect="1"/>
          </p:cNvGraphicFramePr>
          <p:nvPr/>
        </p:nvGraphicFramePr>
        <p:xfrm>
          <a:off x="611188" y="2779713"/>
          <a:ext cx="1651000" cy="1090612"/>
        </p:xfrm>
        <a:graphic>
          <a:graphicData uri="http://schemas.openxmlformats.org/presentationml/2006/ole">
            <p:oleObj spid="_x0000_s18437" name="公式" r:id="rId6" imgW="1650960" imgH="1091880" progId="Equation.3">
              <p:embed/>
            </p:oleObj>
          </a:graphicData>
        </a:graphic>
      </p:graphicFrame>
      <p:graphicFrame>
        <p:nvGraphicFramePr>
          <p:cNvPr id="262156" name="Object 12"/>
          <p:cNvGraphicFramePr>
            <a:graphicFrameLocks noChangeAspect="1"/>
          </p:cNvGraphicFramePr>
          <p:nvPr/>
        </p:nvGraphicFramePr>
        <p:xfrm>
          <a:off x="612775" y="4148138"/>
          <a:ext cx="1574800" cy="1447800"/>
        </p:xfrm>
        <a:graphic>
          <a:graphicData uri="http://schemas.openxmlformats.org/presentationml/2006/ole">
            <p:oleObj spid="_x0000_s18438" name="公式" r:id="rId7" imgW="1574640" imgH="1447560" progId="Equation.3">
              <p:embed/>
            </p:oleObj>
          </a:graphicData>
        </a:graphic>
      </p:graphicFrame>
      <p:graphicFrame>
        <p:nvGraphicFramePr>
          <p:cNvPr id="262157" name="Object 13"/>
          <p:cNvGraphicFramePr>
            <a:graphicFrameLocks noChangeAspect="1"/>
          </p:cNvGraphicFramePr>
          <p:nvPr/>
        </p:nvGraphicFramePr>
        <p:xfrm>
          <a:off x="2411413" y="2708275"/>
          <a:ext cx="2336800" cy="1165225"/>
        </p:xfrm>
        <a:graphic>
          <a:graphicData uri="http://schemas.openxmlformats.org/presentationml/2006/ole">
            <p:oleObj spid="_x0000_s18439" name="公式" r:id="rId8" imgW="2336760" imgH="1168200" progId="Equation.3">
              <p:embed/>
            </p:oleObj>
          </a:graphicData>
        </a:graphic>
      </p:graphicFrame>
      <p:graphicFrame>
        <p:nvGraphicFramePr>
          <p:cNvPr id="262158" name="Object 14"/>
          <p:cNvGraphicFramePr>
            <a:graphicFrameLocks noChangeAspect="1"/>
          </p:cNvGraphicFramePr>
          <p:nvPr/>
        </p:nvGraphicFramePr>
        <p:xfrm>
          <a:off x="2268538" y="4149725"/>
          <a:ext cx="2400300" cy="1511300"/>
        </p:xfrm>
        <a:graphic>
          <a:graphicData uri="http://schemas.openxmlformats.org/presentationml/2006/ole">
            <p:oleObj spid="_x0000_s18440" name="公式" r:id="rId9" imgW="2400120" imgH="15112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6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2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2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62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2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2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62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2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1" fill="hold"/>
                                        <p:tgtEl>
                                          <p:spTgt spid="26215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50" grpId="0" autoUpdateAnimBg="0"/>
      <p:bldP spid="262151" grpId="0"/>
      <p:bldP spid="262153" grpId="0"/>
      <p:bldP spid="26215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6A41B-EE23-43E6-915D-8ADD565215E0}" type="slidenum">
              <a:rPr lang="en-US" altLang="zh-CN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19463" name="Rectangle 4"/>
          <p:cNvSpPr>
            <a:spLocks noChangeArrowheads="1"/>
          </p:cNvSpPr>
          <p:nvPr/>
        </p:nvSpPr>
        <p:spPr bwMode="auto">
          <a:xfrm>
            <a:off x="468313" y="260350"/>
            <a:ext cx="8280400" cy="256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5000"/>
              </a:lnSpc>
            </a:pPr>
            <a:r>
              <a:rPr kumimoji="1" lang="zh-CN" altLang="en-US">
                <a:solidFill>
                  <a:srgbClr val="66FF33"/>
                </a:solidFill>
              </a:rPr>
              <a:t>例</a:t>
            </a:r>
            <a:r>
              <a:rPr kumimoji="1" lang="en-US" altLang="zh-CN">
                <a:solidFill>
                  <a:srgbClr val="66FF33"/>
                </a:solidFill>
              </a:rPr>
              <a:t>2</a:t>
            </a:r>
            <a:r>
              <a:rPr kumimoji="1" lang="zh-CN" altLang="en-US">
                <a:solidFill>
                  <a:srgbClr val="66FF33"/>
                </a:solidFill>
              </a:rPr>
              <a:t>：</a:t>
            </a:r>
            <a:r>
              <a:rPr kumimoji="1" lang="zh-CN" altLang="en-US"/>
              <a:t>甲乙两人所乘飞行器沿</a:t>
            </a:r>
            <a:r>
              <a:rPr kumimoji="1" lang="en-US" altLang="zh-CN" i="1"/>
              <a:t>x</a:t>
            </a:r>
            <a:r>
              <a:rPr kumimoji="1" lang="zh-CN" altLang="en-US"/>
              <a:t>轴作相对运动。甲测得两个事件的时空坐标为 </a:t>
            </a:r>
            <a:r>
              <a:rPr kumimoji="1" lang="en-US" altLang="zh-CN" i="1"/>
              <a:t>x</a:t>
            </a:r>
            <a:r>
              <a:rPr kumimoji="1" lang="en-US" altLang="zh-CN" baseline="-25000"/>
              <a:t>1</a:t>
            </a:r>
            <a:r>
              <a:rPr kumimoji="1" lang="en-US" altLang="zh-CN"/>
              <a:t>=6 </a:t>
            </a:r>
            <a:r>
              <a:rPr kumimoji="1" lang="en-US" altLang="zh-CN">
                <a:sym typeface="Symbol" pitchFamily="18" charset="2"/>
              </a:rPr>
              <a:t>10</a:t>
            </a:r>
            <a:r>
              <a:rPr kumimoji="1" lang="en-US" altLang="zh-CN" baseline="30000">
                <a:sym typeface="Symbol" pitchFamily="18" charset="2"/>
              </a:rPr>
              <a:t>4</a:t>
            </a:r>
            <a:r>
              <a:rPr kumimoji="1" lang="en-US" altLang="zh-CN">
                <a:sym typeface="Symbol" pitchFamily="18" charset="2"/>
              </a:rPr>
              <a:t>m</a:t>
            </a:r>
            <a:r>
              <a:rPr kumimoji="1" lang="en-US" altLang="zh-CN"/>
              <a:t>,  </a:t>
            </a:r>
            <a:r>
              <a:rPr kumimoji="1" lang="en-US" altLang="zh-CN" i="1"/>
              <a:t>t</a:t>
            </a:r>
            <a:r>
              <a:rPr kumimoji="1" lang="en-US" altLang="zh-CN" baseline="-25000"/>
              <a:t>1</a:t>
            </a:r>
            <a:r>
              <a:rPr kumimoji="1" lang="en-US" altLang="zh-CN"/>
              <a:t>=2 </a:t>
            </a:r>
            <a:r>
              <a:rPr kumimoji="1" lang="en-US" altLang="zh-CN">
                <a:sym typeface="Symbol" pitchFamily="18" charset="2"/>
              </a:rPr>
              <a:t>10</a:t>
            </a:r>
            <a:r>
              <a:rPr kumimoji="1" lang="en-US" altLang="zh-CN" baseline="30000">
                <a:sym typeface="Symbol" pitchFamily="18" charset="2"/>
              </a:rPr>
              <a:t>-4</a:t>
            </a:r>
            <a:r>
              <a:rPr kumimoji="1" lang="en-US" altLang="zh-CN"/>
              <a:t> s</a:t>
            </a:r>
            <a:r>
              <a:rPr kumimoji="1" lang="zh-CN" altLang="en-US"/>
              <a:t>； </a:t>
            </a:r>
            <a:r>
              <a:rPr kumimoji="1" lang="en-US" altLang="zh-CN" i="1"/>
              <a:t>x</a:t>
            </a:r>
            <a:r>
              <a:rPr kumimoji="1" lang="en-US" altLang="zh-CN" baseline="-25000"/>
              <a:t>2</a:t>
            </a:r>
            <a:r>
              <a:rPr kumimoji="1" lang="en-US" altLang="zh-CN"/>
              <a:t>=12 </a:t>
            </a:r>
            <a:r>
              <a:rPr kumimoji="1" lang="en-US" altLang="zh-CN">
                <a:sym typeface="Symbol" pitchFamily="18" charset="2"/>
              </a:rPr>
              <a:t>10</a:t>
            </a:r>
            <a:r>
              <a:rPr kumimoji="1" lang="en-US" altLang="zh-CN" baseline="30000">
                <a:sym typeface="Symbol" pitchFamily="18" charset="2"/>
              </a:rPr>
              <a:t>4</a:t>
            </a:r>
            <a:r>
              <a:rPr kumimoji="1" lang="en-US" altLang="zh-CN">
                <a:sym typeface="Symbol" pitchFamily="18" charset="2"/>
              </a:rPr>
              <a:t>m</a:t>
            </a:r>
            <a:r>
              <a:rPr kumimoji="1" lang="zh-CN" altLang="en-US">
                <a:sym typeface="Symbol" pitchFamily="18" charset="2"/>
              </a:rPr>
              <a:t>，  </a:t>
            </a:r>
            <a:r>
              <a:rPr kumimoji="1" lang="en-US" altLang="zh-CN" i="1"/>
              <a:t>t</a:t>
            </a:r>
            <a:r>
              <a:rPr kumimoji="1" lang="en-US" altLang="zh-CN" baseline="-25000"/>
              <a:t>2</a:t>
            </a:r>
            <a:r>
              <a:rPr kumimoji="1" lang="en-US" altLang="zh-CN"/>
              <a:t>=1 </a:t>
            </a:r>
            <a:r>
              <a:rPr kumimoji="1" lang="en-US" altLang="zh-CN">
                <a:sym typeface="Symbol" pitchFamily="18" charset="2"/>
              </a:rPr>
              <a:t>10</a:t>
            </a:r>
            <a:r>
              <a:rPr kumimoji="1" lang="en-US" altLang="zh-CN" baseline="30000">
                <a:sym typeface="Symbol" pitchFamily="18" charset="2"/>
              </a:rPr>
              <a:t>-4</a:t>
            </a:r>
            <a:r>
              <a:rPr kumimoji="1" lang="en-US" altLang="zh-CN"/>
              <a:t> s</a:t>
            </a:r>
            <a:r>
              <a:rPr kumimoji="1" lang="zh-CN" altLang="en-US"/>
              <a:t>，如果乙测得这两个事件同时发生，</a:t>
            </a:r>
          </a:p>
          <a:p>
            <a:pPr algn="just">
              <a:lnSpc>
                <a:spcPct val="135000"/>
              </a:lnSpc>
            </a:pPr>
            <a:r>
              <a:rPr kumimoji="1" lang="zh-CN" altLang="en-US"/>
              <a:t>问：</a:t>
            </a:r>
            <a:r>
              <a:rPr kumimoji="1" lang="en-US" altLang="zh-CN"/>
              <a:t>(1) </a:t>
            </a:r>
            <a:r>
              <a:rPr kumimoji="1" lang="zh-CN" altLang="en-US"/>
              <a:t>乙对于甲的运动速度是多少？</a:t>
            </a:r>
          </a:p>
          <a:p>
            <a:pPr algn="just">
              <a:lnSpc>
                <a:spcPct val="135000"/>
              </a:lnSpc>
            </a:pPr>
            <a:r>
              <a:rPr kumimoji="1" lang="zh-CN" altLang="en-US"/>
              <a:t>        </a:t>
            </a:r>
            <a:r>
              <a:rPr kumimoji="1" lang="en-US" altLang="zh-CN"/>
              <a:t>(2)</a:t>
            </a:r>
            <a:r>
              <a:rPr kumimoji="1" lang="zh-CN" altLang="en-US"/>
              <a:t>乙所测得的两个事件的空间间隔是多少？</a:t>
            </a:r>
          </a:p>
        </p:txBody>
      </p:sp>
      <p:sp>
        <p:nvSpPr>
          <p:cNvPr id="263173" name="Text Box 5"/>
          <p:cNvSpPr txBox="1">
            <a:spLocks noChangeArrowheads="1"/>
          </p:cNvSpPr>
          <p:nvPr/>
        </p:nvSpPr>
        <p:spPr bwMode="auto">
          <a:xfrm>
            <a:off x="468313" y="2994025"/>
            <a:ext cx="7704137" cy="5064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</a:pPr>
            <a:r>
              <a:rPr kumimoji="1" lang="zh-CN" altLang="en-US">
                <a:solidFill>
                  <a:srgbClr val="66FF33"/>
                </a:solidFill>
              </a:rPr>
              <a:t>解</a:t>
            </a:r>
            <a:r>
              <a:rPr kumimoji="1" lang="en-US" altLang="zh-CN">
                <a:solidFill>
                  <a:srgbClr val="66FF33"/>
                </a:solidFill>
              </a:rPr>
              <a:t>:</a:t>
            </a:r>
            <a:r>
              <a:rPr kumimoji="1" lang="en-US" altLang="zh-CN"/>
              <a:t> (1) </a:t>
            </a:r>
            <a:r>
              <a:rPr kumimoji="1" lang="zh-CN" altLang="en-US"/>
              <a:t>设甲为</a:t>
            </a:r>
            <a:r>
              <a:rPr kumimoji="1" lang="en-US" altLang="zh-CN"/>
              <a:t>S</a:t>
            </a:r>
            <a:r>
              <a:rPr kumimoji="1" lang="zh-CN" altLang="zh-CN"/>
              <a:t>系,</a:t>
            </a:r>
            <a:r>
              <a:rPr kumimoji="1" lang="en-US" altLang="zh-CN"/>
              <a:t>  </a:t>
            </a:r>
            <a:r>
              <a:rPr kumimoji="1" lang="zh-CN" altLang="zh-CN"/>
              <a:t>乙为</a:t>
            </a:r>
            <a:r>
              <a:rPr kumimoji="1" lang="en-US" altLang="zh-CN"/>
              <a:t>S</a:t>
            </a:r>
            <a:r>
              <a:rPr kumimoji="1" lang="en-US" altLang="zh-CN">
                <a:sym typeface="Symbol" pitchFamily="18" charset="2"/>
              </a:rPr>
              <a:t></a:t>
            </a:r>
            <a:r>
              <a:rPr kumimoji="1" lang="zh-CN" altLang="zh-CN"/>
              <a:t>系</a:t>
            </a:r>
            <a:r>
              <a:rPr kumimoji="1" lang="zh-CN" altLang="en-US"/>
              <a:t>，乙对甲的运动速度为</a:t>
            </a:r>
            <a:r>
              <a:rPr kumimoji="1" lang="en-US" altLang="zh-CN" i="1"/>
              <a:t>u</a:t>
            </a:r>
            <a:r>
              <a:rPr kumimoji="1" lang="zh-CN" altLang="en-US" i="1"/>
              <a:t>。</a:t>
            </a:r>
            <a:endParaRPr kumimoji="1" lang="zh-CN" altLang="en-US"/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1500188" y="4429125"/>
            <a:ext cx="1000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kumimoji="1" lang="en-US" altLang="zh-CN"/>
              <a:t>S</a:t>
            </a:r>
            <a:r>
              <a:rPr kumimoji="1" lang="en-US" altLang="zh-CN">
                <a:sym typeface="Symbol" pitchFamily="18" charset="2"/>
              </a:rPr>
              <a:t></a:t>
            </a:r>
            <a:r>
              <a:rPr kumimoji="1" lang="zh-CN" altLang="zh-CN"/>
              <a:t>系</a:t>
            </a:r>
            <a:endParaRPr kumimoji="1" lang="zh-CN" altLang="en-US"/>
          </a:p>
        </p:txBody>
      </p:sp>
      <p:graphicFrame>
        <p:nvGraphicFramePr>
          <p:cNvPr id="263176" name="Object 8"/>
          <p:cNvGraphicFramePr>
            <a:graphicFrameLocks/>
          </p:cNvGraphicFramePr>
          <p:nvPr/>
        </p:nvGraphicFramePr>
        <p:xfrm>
          <a:off x="2286000" y="4500563"/>
          <a:ext cx="1914525" cy="384175"/>
        </p:xfrm>
        <a:graphic>
          <a:graphicData uri="http://schemas.openxmlformats.org/presentationml/2006/ole">
            <p:oleObj spid="_x0000_s19458" name="公式" r:id="rId3" imgW="1955520" imgH="393480" progId="Equation.3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/>
          </p:cNvGraphicFramePr>
          <p:nvPr/>
        </p:nvGraphicFramePr>
        <p:xfrm>
          <a:off x="3071813" y="5143500"/>
          <a:ext cx="2782887" cy="788988"/>
        </p:xfrm>
        <a:graphic>
          <a:graphicData uri="http://schemas.openxmlformats.org/presentationml/2006/ole">
            <p:oleObj spid="_x0000_s19459" name="公式" r:id="rId4" imgW="2755800" imgH="838080" progId="Equation.3">
              <p:embed/>
            </p:oleObj>
          </a:graphicData>
        </a:graphic>
      </p:graphicFrame>
      <p:grpSp>
        <p:nvGrpSpPr>
          <p:cNvPr id="3" name="组合 12"/>
          <p:cNvGrpSpPr>
            <a:grpSpLocks/>
          </p:cNvGrpSpPr>
          <p:nvPr/>
        </p:nvGrpSpPr>
        <p:grpSpPr bwMode="auto">
          <a:xfrm>
            <a:off x="928688" y="3668713"/>
            <a:ext cx="7070725" cy="474662"/>
            <a:chOff x="928662" y="3500438"/>
            <a:chExt cx="7070734" cy="474756"/>
          </a:xfrm>
        </p:grpSpPr>
        <p:sp>
          <p:nvSpPr>
            <p:cNvPr id="19468" name="Text Box 15"/>
            <p:cNvSpPr txBox="1">
              <a:spLocks noChangeArrowheads="1"/>
            </p:cNvSpPr>
            <p:nvPr/>
          </p:nvSpPr>
          <p:spPr bwMode="auto">
            <a:xfrm>
              <a:off x="928662" y="3500438"/>
              <a:ext cx="1281418" cy="46384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sm" len="lg"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/>
                <a:t>已知</a:t>
              </a:r>
              <a:r>
                <a:rPr kumimoji="1" lang="en-US" altLang="zh-CN"/>
                <a:t>S</a:t>
              </a:r>
              <a:r>
                <a:rPr kumimoji="1" lang="zh-CN" altLang="zh-CN"/>
                <a:t>系</a:t>
              </a:r>
              <a:endParaRPr kumimoji="1" lang="zh-CN" altLang="en-US"/>
            </a:p>
          </p:txBody>
        </p:sp>
        <p:graphicFrame>
          <p:nvGraphicFramePr>
            <p:cNvPr id="19461" name="Object 14"/>
            <p:cNvGraphicFramePr>
              <a:graphicFrameLocks/>
            </p:cNvGraphicFramePr>
            <p:nvPr/>
          </p:nvGraphicFramePr>
          <p:xfrm>
            <a:off x="2214546" y="3544981"/>
            <a:ext cx="5784850" cy="430213"/>
          </p:xfrm>
          <a:graphic>
            <a:graphicData uri="http://schemas.openxmlformats.org/presentationml/2006/ole">
              <p:oleObj spid="_x0000_s19461" name="公式" r:id="rId5" imgW="5790960" imgH="431640" progId="Equation.3">
                <p:embed/>
              </p:oleObj>
            </a:graphicData>
          </a:graphic>
        </p:graphicFrame>
      </p:grp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714375" y="5324475"/>
            <a:ext cx="23510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/>
              <a:t>　由洛仑兹变换</a:t>
            </a:r>
          </a:p>
        </p:txBody>
      </p:sp>
      <p:graphicFrame>
        <p:nvGraphicFramePr>
          <p:cNvPr id="20490" name="Object 6"/>
          <p:cNvGraphicFramePr>
            <a:graphicFrameLocks/>
          </p:cNvGraphicFramePr>
          <p:nvPr/>
        </p:nvGraphicFramePr>
        <p:xfrm>
          <a:off x="5929313" y="5429250"/>
          <a:ext cx="444500" cy="292100"/>
        </p:xfrm>
        <a:graphic>
          <a:graphicData uri="http://schemas.openxmlformats.org/presentationml/2006/ole">
            <p:oleObj spid="_x0000_s19460" name="公式" r:id="rId6" imgW="444240" imgH="291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6317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6317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6317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3" grpId="0" autoUpdateAnimBg="0"/>
      <p:bldP spid="263175" grpId="0" autoUpdateAnimBg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3D8E2-F53B-494F-B266-F47651213547}" type="slidenum">
              <a:rPr lang="en-US" altLang="zh-CN"/>
              <a:pPr>
                <a:defRPr/>
              </a:pPr>
              <a:t>26</a:t>
            </a:fld>
            <a:endParaRPr lang="en-US" altLang="zh-CN"/>
          </a:p>
        </p:txBody>
      </p:sp>
      <p:graphicFrame>
        <p:nvGraphicFramePr>
          <p:cNvPr id="264202" name="Object 10"/>
          <p:cNvGraphicFramePr>
            <a:graphicFrameLocks/>
          </p:cNvGraphicFramePr>
          <p:nvPr/>
        </p:nvGraphicFramePr>
        <p:xfrm>
          <a:off x="857250" y="1500188"/>
          <a:ext cx="1646238" cy="817562"/>
        </p:xfrm>
        <a:graphic>
          <a:graphicData uri="http://schemas.openxmlformats.org/presentationml/2006/ole">
            <p:oleObj spid="_x0000_s20482" name="公式" r:id="rId3" imgW="1638000" imgH="799920" progId="Equation.3">
              <p:embed/>
            </p:oleObj>
          </a:graphicData>
        </a:graphic>
      </p:graphicFrame>
      <p:sp>
        <p:nvSpPr>
          <p:cNvPr id="264203" name="Rectangle 11"/>
          <p:cNvSpPr>
            <a:spLocks noChangeArrowheads="1"/>
          </p:cNvSpPr>
          <p:nvPr/>
        </p:nvSpPr>
        <p:spPr bwMode="auto">
          <a:xfrm>
            <a:off x="857250" y="3714750"/>
            <a:ext cx="3168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kumimoji="1" lang="zh-CN" altLang="en-US"/>
              <a:t>由洛仑兹变换</a:t>
            </a:r>
          </a:p>
        </p:txBody>
      </p:sp>
      <p:graphicFrame>
        <p:nvGraphicFramePr>
          <p:cNvPr id="264204" name="Object 12"/>
          <p:cNvGraphicFramePr>
            <a:graphicFrameLocks/>
          </p:cNvGraphicFramePr>
          <p:nvPr/>
        </p:nvGraphicFramePr>
        <p:xfrm>
          <a:off x="1000125" y="4429125"/>
          <a:ext cx="6000750" cy="428625"/>
        </p:xfrm>
        <a:graphic>
          <a:graphicData uri="http://schemas.openxmlformats.org/presentationml/2006/ole">
            <p:oleObj spid="_x0000_s20483" name="公式" r:id="rId4" imgW="5892480" imgH="431640" progId="Equation.3">
              <p:embed/>
            </p:oleObj>
          </a:graphicData>
        </a:graphic>
      </p:graphicFrame>
      <p:graphicFrame>
        <p:nvGraphicFramePr>
          <p:cNvPr id="20484" name="Object 14"/>
          <p:cNvGraphicFramePr>
            <a:graphicFrameLocks/>
          </p:cNvGraphicFramePr>
          <p:nvPr/>
        </p:nvGraphicFramePr>
        <p:xfrm>
          <a:off x="1714500" y="571500"/>
          <a:ext cx="5929313" cy="428625"/>
        </p:xfrm>
        <a:graphic>
          <a:graphicData uri="http://schemas.openxmlformats.org/presentationml/2006/ole">
            <p:oleObj spid="_x0000_s20484" name="公式" r:id="rId5" imgW="5790960" imgH="431640" progId="Equation.3">
              <p:embed/>
            </p:oleObj>
          </a:graphicData>
        </a:graphic>
      </p:graphicFrame>
      <p:sp>
        <p:nvSpPr>
          <p:cNvPr id="20489" name="Text Box 15"/>
          <p:cNvSpPr txBox="1">
            <a:spLocks noChangeArrowheads="1"/>
          </p:cNvSpPr>
          <p:nvPr/>
        </p:nvSpPr>
        <p:spPr bwMode="auto">
          <a:xfrm>
            <a:off x="825500" y="560388"/>
            <a:ext cx="793750" cy="4572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lg"/>
          </a:ln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/>
              <a:t>已知</a:t>
            </a:r>
          </a:p>
        </p:txBody>
      </p:sp>
      <p:sp>
        <p:nvSpPr>
          <p:cNvPr id="264212" name="Text Box 20"/>
          <p:cNvSpPr txBox="1">
            <a:spLocks noChangeArrowheads="1"/>
          </p:cNvSpPr>
          <p:nvPr/>
        </p:nvSpPr>
        <p:spPr bwMode="auto">
          <a:xfrm>
            <a:off x="500063" y="2714625"/>
            <a:ext cx="6054725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5000"/>
              </a:lnSpc>
            </a:pPr>
            <a:r>
              <a:rPr kumimoji="1" lang="en-US" altLang="zh-CN"/>
              <a:t>(2)</a:t>
            </a:r>
            <a:r>
              <a:rPr kumimoji="1" lang="zh-CN" altLang="en-US"/>
              <a:t>乙所测得的两个事件的空间间隔是多少？</a:t>
            </a:r>
            <a:endParaRPr lang="zh-CN" altLang="en-US"/>
          </a:p>
        </p:txBody>
      </p:sp>
      <p:graphicFrame>
        <p:nvGraphicFramePr>
          <p:cNvPr id="250919" name="Object 39"/>
          <p:cNvGraphicFramePr>
            <a:graphicFrameLocks noChangeAspect="1"/>
          </p:cNvGraphicFramePr>
          <p:nvPr/>
        </p:nvGraphicFramePr>
        <p:xfrm>
          <a:off x="3071813" y="3714750"/>
          <a:ext cx="2654300" cy="406400"/>
        </p:xfrm>
        <a:graphic>
          <a:graphicData uri="http://schemas.openxmlformats.org/presentationml/2006/ole">
            <p:oleObj spid="_x0000_s20485" name="公式" r:id="rId6" imgW="2654280" imgH="406080" progId="Equation.3">
              <p:embed/>
            </p:oleObj>
          </a:graphicData>
        </a:graphic>
      </p:graphicFrame>
      <p:graphicFrame>
        <p:nvGraphicFramePr>
          <p:cNvPr id="5" name="Object 18"/>
          <p:cNvGraphicFramePr>
            <a:graphicFrameLocks/>
          </p:cNvGraphicFramePr>
          <p:nvPr/>
        </p:nvGraphicFramePr>
        <p:xfrm>
          <a:off x="2571750" y="1500188"/>
          <a:ext cx="5664200" cy="817562"/>
        </p:xfrm>
        <a:graphic>
          <a:graphicData uri="http://schemas.openxmlformats.org/presentationml/2006/ole">
            <p:oleObj spid="_x0000_s20486" name="公式" r:id="rId7" imgW="5943600" imgH="863280" progId="Equation.3">
              <p:embed/>
            </p:oleObj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42938" y="5072063"/>
            <a:ext cx="8001000" cy="100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/>
              <a:t>可以看出，乙所测得的这两个事件的时间间隔和空间间隔与甲均不相同。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6420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6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6420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50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26420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03" grpId="0" autoUpdateAnimBg="0"/>
      <p:bldP spid="264212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AD95D6-2972-4421-9DC0-F8F62EF41801}" type="slidenum">
              <a:rPr lang="en-US" altLang="zh-CN"/>
              <a:pPr>
                <a:defRPr/>
              </a:pPr>
              <a:t>27</a:t>
            </a:fld>
            <a:endParaRPr lang="en-US" altLang="zh-CN" dirty="0"/>
          </a:p>
        </p:txBody>
      </p:sp>
      <p:sp>
        <p:nvSpPr>
          <p:cNvPr id="21515" name="Text Box 4"/>
          <p:cNvSpPr txBox="1">
            <a:spLocks noChangeArrowheads="1"/>
          </p:cNvSpPr>
          <p:nvPr/>
        </p:nvSpPr>
        <p:spPr bwMode="auto">
          <a:xfrm>
            <a:off x="2428875" y="357188"/>
            <a:ext cx="3876675" cy="523875"/>
          </a:xfrm>
          <a:prstGeom prst="rect">
            <a:avLst/>
          </a:prstGeom>
          <a:solidFill>
            <a:srgbClr val="FF0066"/>
          </a:solidFill>
          <a:ln w="28575">
            <a:solidFill>
              <a:srgbClr val="66FF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i="1"/>
              <a:t>§6-4    </a:t>
            </a:r>
            <a:r>
              <a:rPr kumimoji="1" lang="zh-CN" altLang="en-US" sz="2800" i="1"/>
              <a:t>相对论时空观</a:t>
            </a:r>
            <a:endParaRPr kumimoji="1" lang="zh-CN" altLang="en-US" b="0">
              <a:solidFill>
                <a:schemeClr val="tx1"/>
              </a:solidFill>
            </a:endParaRPr>
          </a:p>
        </p:txBody>
      </p:sp>
      <p:sp>
        <p:nvSpPr>
          <p:cNvPr id="265221" name="Text Box 5"/>
          <p:cNvSpPr txBox="1">
            <a:spLocks noChangeArrowheads="1"/>
          </p:cNvSpPr>
          <p:nvPr/>
        </p:nvSpPr>
        <p:spPr bwMode="auto">
          <a:xfrm>
            <a:off x="357188" y="1071563"/>
            <a:ext cx="47434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i="1" dirty="0">
                <a:solidFill>
                  <a:srgbClr val="FFFF00"/>
                </a:solidFill>
                <a:latin typeface="+mn-lt"/>
              </a:rPr>
              <a:t>1.</a:t>
            </a:r>
            <a:r>
              <a:rPr kumimoji="1" lang="zh-CN" altLang="en-US" i="1" dirty="0">
                <a:solidFill>
                  <a:srgbClr val="FFFF00"/>
                </a:solidFill>
                <a:latin typeface="+mn-lt"/>
              </a:rPr>
              <a:t>长度收缩</a:t>
            </a:r>
            <a:r>
              <a:rPr kumimoji="1" lang="en-US" altLang="zh-CN" i="1" dirty="0">
                <a:solidFill>
                  <a:srgbClr val="FFFF00"/>
                </a:solidFill>
                <a:latin typeface="+mn-lt"/>
              </a:rPr>
              <a:t>------</a:t>
            </a:r>
            <a:r>
              <a:rPr kumimoji="1" lang="zh-CN" altLang="en-US" i="1" dirty="0">
                <a:solidFill>
                  <a:srgbClr val="FFFF00"/>
                </a:solidFill>
                <a:latin typeface="+mn-lt"/>
              </a:rPr>
              <a:t>空间量度的相对性</a:t>
            </a:r>
          </a:p>
        </p:txBody>
      </p:sp>
      <p:sp>
        <p:nvSpPr>
          <p:cNvPr id="265222" name="Text Box 6"/>
          <p:cNvSpPr txBox="1">
            <a:spLocks noChangeArrowheads="1"/>
          </p:cNvSpPr>
          <p:nvPr/>
        </p:nvSpPr>
        <p:spPr bwMode="auto">
          <a:xfrm>
            <a:off x="357188" y="1566863"/>
            <a:ext cx="785018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/>
              <a:t>设有一刚性棒，相对于</a:t>
            </a:r>
            <a:r>
              <a:rPr kumimoji="1" lang="en-US" altLang="zh-CN"/>
              <a:t>S</a:t>
            </a:r>
            <a:r>
              <a:rPr lang="en-US" altLang="zh-CN">
                <a:sym typeface="Symbol" pitchFamily="18" charset="2"/>
              </a:rPr>
              <a:t></a:t>
            </a:r>
            <a:r>
              <a:rPr kumimoji="1" lang="zh-CN" altLang="en-US"/>
              <a:t>系静止，沿</a:t>
            </a:r>
            <a:r>
              <a:rPr kumimoji="1" lang="en-US" altLang="zh-CN" i="1"/>
              <a:t>x</a:t>
            </a:r>
            <a:r>
              <a:rPr kumimoji="1" lang="en-US" altLang="zh-CN">
                <a:sym typeface="Symbol" pitchFamily="18" charset="2"/>
              </a:rPr>
              <a:t></a:t>
            </a:r>
            <a:r>
              <a:rPr kumimoji="1" lang="zh-CN" altLang="en-US"/>
              <a:t>轴方向放置。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219700" y="2643188"/>
            <a:ext cx="3810000" cy="3643312"/>
            <a:chOff x="3264" y="1632"/>
            <a:chExt cx="2400" cy="2295"/>
          </a:xfrm>
        </p:grpSpPr>
        <p:sp>
          <p:nvSpPr>
            <p:cNvPr id="21523" name="Text Box 8"/>
            <p:cNvSpPr txBox="1">
              <a:spLocks noChangeArrowheads="1"/>
            </p:cNvSpPr>
            <p:nvPr/>
          </p:nvSpPr>
          <p:spPr bwMode="auto">
            <a:xfrm>
              <a:off x="3312" y="334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/>
                <a:t>z</a:t>
              </a:r>
              <a:endParaRPr kumimoji="1"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21524" name="Text Box 9"/>
            <p:cNvSpPr txBox="1">
              <a:spLocks noChangeArrowheads="1"/>
            </p:cNvSpPr>
            <p:nvPr/>
          </p:nvSpPr>
          <p:spPr bwMode="auto">
            <a:xfrm>
              <a:off x="3792" y="3639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kumimoji="1" lang="zh-CN" altLang="zh-CN" b="0"/>
            </a:p>
          </p:txBody>
        </p:sp>
        <p:sp>
          <p:nvSpPr>
            <p:cNvPr id="21525" name="Text Box 10"/>
            <p:cNvSpPr txBox="1">
              <a:spLocks noChangeArrowheads="1"/>
            </p:cNvSpPr>
            <p:nvPr/>
          </p:nvSpPr>
          <p:spPr bwMode="auto">
            <a:xfrm>
              <a:off x="5424" y="273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 i="1"/>
                <a:t>x</a:t>
              </a:r>
              <a:endParaRPr kumimoji="1"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21526" name="Text Box 11"/>
            <p:cNvSpPr txBox="1">
              <a:spLocks noChangeArrowheads="1"/>
            </p:cNvSpPr>
            <p:nvPr/>
          </p:nvSpPr>
          <p:spPr bwMode="auto">
            <a:xfrm>
              <a:off x="3504" y="1824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/>
                <a:t>y</a:t>
              </a:r>
            </a:p>
          </p:txBody>
        </p:sp>
        <p:sp>
          <p:nvSpPr>
            <p:cNvPr id="21527" name="Text Box 12"/>
            <p:cNvSpPr txBox="1">
              <a:spLocks noChangeArrowheads="1"/>
            </p:cNvSpPr>
            <p:nvPr/>
          </p:nvSpPr>
          <p:spPr bwMode="auto">
            <a:xfrm>
              <a:off x="3600" y="1632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0" i="1"/>
                <a:t>S</a:t>
              </a:r>
              <a:endParaRPr kumimoji="1"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21528" name="Text Box 13"/>
            <p:cNvSpPr txBox="1">
              <a:spLocks noChangeArrowheads="1"/>
            </p:cNvSpPr>
            <p:nvPr/>
          </p:nvSpPr>
          <p:spPr bwMode="auto">
            <a:xfrm>
              <a:off x="4416" y="1872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/>
                <a:t>u</a:t>
              </a:r>
              <a:endParaRPr kumimoji="1" lang="en-US" altLang="zh-CN" i="1">
                <a:solidFill>
                  <a:schemeClr val="tx1"/>
                </a:solidFill>
              </a:endParaRPr>
            </a:p>
          </p:txBody>
        </p:sp>
        <p:sp>
          <p:nvSpPr>
            <p:cNvPr id="21529" name="Text Box 14"/>
            <p:cNvSpPr txBox="1">
              <a:spLocks noChangeArrowheads="1"/>
            </p:cNvSpPr>
            <p:nvPr/>
          </p:nvSpPr>
          <p:spPr bwMode="auto">
            <a:xfrm>
              <a:off x="3552" y="2823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 i="1"/>
                <a:t>o</a:t>
              </a:r>
            </a:p>
          </p:txBody>
        </p:sp>
        <p:graphicFrame>
          <p:nvGraphicFramePr>
            <p:cNvPr id="21507" name="Object 15"/>
            <p:cNvGraphicFramePr>
              <a:graphicFrameLocks noChangeAspect="1"/>
            </p:cNvGraphicFramePr>
            <p:nvPr/>
          </p:nvGraphicFramePr>
          <p:xfrm>
            <a:off x="5453" y="3024"/>
            <a:ext cx="211" cy="247"/>
          </p:xfrm>
          <a:graphic>
            <a:graphicData uri="http://schemas.openxmlformats.org/presentationml/2006/ole">
              <p:oleObj spid="_x0000_s21507" name="Equation" r:id="rId3" imgW="152280" imgH="177480" progId="Equation.3">
                <p:embed/>
              </p:oleObj>
            </a:graphicData>
          </a:graphic>
        </p:graphicFrame>
        <p:graphicFrame>
          <p:nvGraphicFramePr>
            <p:cNvPr id="21508" name="Object 16"/>
            <p:cNvGraphicFramePr>
              <a:graphicFrameLocks noChangeAspect="1"/>
            </p:cNvGraphicFramePr>
            <p:nvPr/>
          </p:nvGraphicFramePr>
          <p:xfrm>
            <a:off x="4148" y="1863"/>
            <a:ext cx="220" cy="271"/>
          </p:xfrm>
          <a:graphic>
            <a:graphicData uri="http://schemas.openxmlformats.org/presentationml/2006/ole">
              <p:oleObj spid="_x0000_s21508" name="Equation" r:id="rId4" imgW="164880" imgH="203040" progId="Equation.3">
                <p:embed/>
              </p:oleObj>
            </a:graphicData>
          </a:graphic>
        </p:graphicFrame>
        <p:graphicFrame>
          <p:nvGraphicFramePr>
            <p:cNvPr id="21509" name="Object 17"/>
            <p:cNvGraphicFramePr>
              <a:graphicFrameLocks noChangeAspect="1"/>
            </p:cNvGraphicFramePr>
            <p:nvPr/>
          </p:nvGraphicFramePr>
          <p:xfrm>
            <a:off x="3936" y="3392"/>
            <a:ext cx="184" cy="199"/>
          </p:xfrm>
          <a:graphic>
            <a:graphicData uri="http://schemas.openxmlformats.org/presentationml/2006/ole">
              <p:oleObj spid="_x0000_s21509" name="Equation" r:id="rId5" imgW="152280" imgH="164880" progId="Equation.3">
                <p:embed/>
              </p:oleObj>
            </a:graphicData>
          </a:graphic>
        </p:graphicFrame>
        <p:graphicFrame>
          <p:nvGraphicFramePr>
            <p:cNvPr id="21510" name="Object 18"/>
            <p:cNvGraphicFramePr>
              <a:graphicFrameLocks noChangeAspect="1"/>
            </p:cNvGraphicFramePr>
            <p:nvPr/>
          </p:nvGraphicFramePr>
          <p:xfrm>
            <a:off x="4272" y="1671"/>
            <a:ext cx="237" cy="255"/>
          </p:xfrm>
          <a:graphic>
            <a:graphicData uri="http://schemas.openxmlformats.org/presentationml/2006/ole">
              <p:oleObj spid="_x0000_s21510" name="Equation" r:id="rId6" imgW="164880" imgH="177480" progId="Equation.3">
                <p:embed/>
              </p:oleObj>
            </a:graphicData>
          </a:graphic>
        </p:graphicFrame>
        <p:graphicFrame>
          <p:nvGraphicFramePr>
            <p:cNvPr id="21511" name="Object 19"/>
            <p:cNvGraphicFramePr>
              <a:graphicFrameLocks noChangeAspect="1"/>
            </p:cNvGraphicFramePr>
            <p:nvPr/>
          </p:nvGraphicFramePr>
          <p:xfrm>
            <a:off x="4080" y="3015"/>
            <a:ext cx="177" cy="207"/>
          </p:xfrm>
          <a:graphic>
            <a:graphicData uri="http://schemas.openxmlformats.org/presentationml/2006/ole">
              <p:oleObj spid="_x0000_s21511" name="Equation" r:id="rId7" imgW="152280" imgH="177480" progId="Equation.3">
                <p:embed/>
              </p:oleObj>
            </a:graphicData>
          </a:graphic>
        </p:graphicFrame>
        <p:grpSp>
          <p:nvGrpSpPr>
            <p:cNvPr id="21530" name="Group 20"/>
            <p:cNvGrpSpPr>
              <a:grpSpLocks/>
            </p:cNvGrpSpPr>
            <p:nvPr/>
          </p:nvGrpSpPr>
          <p:grpSpPr bwMode="auto">
            <a:xfrm>
              <a:off x="3264" y="1872"/>
              <a:ext cx="2352" cy="1632"/>
              <a:chOff x="3408" y="1920"/>
              <a:chExt cx="2352" cy="1632"/>
            </a:xfrm>
          </p:grpSpPr>
          <p:sp>
            <p:nvSpPr>
              <p:cNvPr id="21534" name="Line 21"/>
              <p:cNvSpPr>
                <a:spLocks noChangeShapeType="1"/>
              </p:cNvSpPr>
              <p:nvPr/>
            </p:nvSpPr>
            <p:spPr bwMode="auto">
              <a:xfrm>
                <a:off x="3888" y="3072"/>
                <a:ext cx="1872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35" name="Line 22"/>
              <p:cNvSpPr>
                <a:spLocks noChangeShapeType="1"/>
              </p:cNvSpPr>
              <p:nvPr/>
            </p:nvSpPr>
            <p:spPr bwMode="auto">
              <a:xfrm flipV="1">
                <a:off x="3888" y="1920"/>
                <a:ext cx="0" cy="1152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36" name="Line 23"/>
              <p:cNvSpPr>
                <a:spLocks noChangeShapeType="1"/>
              </p:cNvSpPr>
              <p:nvPr/>
            </p:nvSpPr>
            <p:spPr bwMode="auto">
              <a:xfrm flipV="1">
                <a:off x="4512" y="1920"/>
                <a:ext cx="0" cy="1152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37" name="Line 24"/>
              <p:cNvSpPr>
                <a:spLocks noChangeShapeType="1"/>
              </p:cNvSpPr>
              <p:nvPr/>
            </p:nvSpPr>
            <p:spPr bwMode="auto">
              <a:xfrm flipH="1">
                <a:off x="4032" y="3072"/>
                <a:ext cx="480" cy="48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38" name="Line 25"/>
              <p:cNvSpPr>
                <a:spLocks noChangeShapeType="1"/>
              </p:cNvSpPr>
              <p:nvPr/>
            </p:nvSpPr>
            <p:spPr bwMode="auto">
              <a:xfrm>
                <a:off x="4512" y="216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39" name="Line 26"/>
              <p:cNvSpPr>
                <a:spLocks noChangeShapeType="1"/>
              </p:cNvSpPr>
              <p:nvPr/>
            </p:nvSpPr>
            <p:spPr bwMode="auto">
              <a:xfrm flipH="1">
                <a:off x="3408" y="3072"/>
                <a:ext cx="480" cy="48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1531" name="Rectangle 27"/>
            <p:cNvSpPr>
              <a:spLocks noChangeArrowheads="1"/>
            </p:cNvSpPr>
            <p:nvPr/>
          </p:nvSpPr>
          <p:spPr bwMode="auto">
            <a:xfrm>
              <a:off x="4512" y="2928"/>
              <a:ext cx="768" cy="96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rgbClr val="66FF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2" name="Text Box 28"/>
            <p:cNvSpPr txBox="1">
              <a:spLocks noChangeArrowheads="1"/>
            </p:cNvSpPr>
            <p:nvPr/>
          </p:nvSpPr>
          <p:spPr bwMode="auto">
            <a:xfrm>
              <a:off x="4416" y="2574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/>
                <a:t>x</a:t>
              </a:r>
              <a:r>
                <a:rPr kumimoji="1" lang="en-US" altLang="zh-CN" sz="2800" b="0" baseline="-25000"/>
                <a:t>1</a:t>
              </a:r>
              <a:endParaRPr kumimoji="1" lang="en-US" altLang="zh-CN" b="0"/>
            </a:p>
          </p:txBody>
        </p:sp>
        <p:sp>
          <p:nvSpPr>
            <p:cNvPr id="21533" name="Text Box 29"/>
            <p:cNvSpPr txBox="1">
              <a:spLocks noChangeArrowheads="1"/>
            </p:cNvSpPr>
            <p:nvPr/>
          </p:nvSpPr>
          <p:spPr bwMode="auto">
            <a:xfrm>
              <a:off x="5136" y="2574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/>
                <a:t>x</a:t>
              </a:r>
              <a:r>
                <a:rPr kumimoji="1" lang="en-US" altLang="zh-CN" sz="2800" b="0" baseline="-25000"/>
                <a:t>2</a:t>
              </a:r>
              <a:endParaRPr kumimoji="1" lang="en-US" altLang="zh-CN" b="0"/>
            </a:p>
          </p:txBody>
        </p:sp>
        <p:graphicFrame>
          <p:nvGraphicFramePr>
            <p:cNvPr id="21512" name="Object 30"/>
            <p:cNvGraphicFramePr>
              <a:graphicFrameLocks noChangeAspect="1"/>
            </p:cNvGraphicFramePr>
            <p:nvPr/>
          </p:nvGraphicFramePr>
          <p:xfrm>
            <a:off x="4431" y="3006"/>
            <a:ext cx="234" cy="334"/>
          </p:xfrm>
          <a:graphic>
            <a:graphicData uri="http://schemas.openxmlformats.org/presentationml/2006/ole">
              <p:oleObj spid="_x0000_s21512" name="公式" r:id="rId8" imgW="152280" imgH="215640" progId="Equation.3">
                <p:embed/>
              </p:oleObj>
            </a:graphicData>
          </a:graphic>
        </p:graphicFrame>
        <p:graphicFrame>
          <p:nvGraphicFramePr>
            <p:cNvPr id="21513" name="Object 31"/>
            <p:cNvGraphicFramePr>
              <a:graphicFrameLocks noChangeAspect="1"/>
            </p:cNvGraphicFramePr>
            <p:nvPr/>
          </p:nvGraphicFramePr>
          <p:xfrm>
            <a:off x="5154" y="3006"/>
            <a:ext cx="258" cy="339"/>
          </p:xfrm>
          <a:graphic>
            <a:graphicData uri="http://schemas.openxmlformats.org/presentationml/2006/ole">
              <p:oleObj spid="_x0000_s21513" name="Equation" r:id="rId9" imgW="164880" imgH="215640" progId="Equation.3">
                <p:embed/>
              </p:oleObj>
            </a:graphicData>
          </a:graphic>
        </p:graphicFrame>
      </p:grpSp>
      <p:sp>
        <p:nvSpPr>
          <p:cNvPr id="265248" name="Text Box 32"/>
          <p:cNvSpPr txBox="1">
            <a:spLocks noChangeArrowheads="1"/>
          </p:cNvSpPr>
          <p:nvPr/>
        </p:nvSpPr>
        <p:spPr bwMode="auto">
          <a:xfrm>
            <a:off x="357188" y="2143125"/>
            <a:ext cx="719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/>
              <a:t>在</a:t>
            </a:r>
            <a:r>
              <a:rPr kumimoji="1" lang="en-US" altLang="zh-CN"/>
              <a:t>S</a:t>
            </a:r>
            <a:r>
              <a:rPr lang="en-US" altLang="zh-CN">
                <a:sym typeface="Symbol" pitchFamily="18" charset="2"/>
              </a:rPr>
              <a:t></a:t>
            </a:r>
            <a:r>
              <a:rPr kumimoji="1" lang="zh-CN" altLang="en-US"/>
              <a:t>系测量，棒的长度为</a:t>
            </a:r>
            <a:r>
              <a:rPr kumimoji="1" lang="en-US" altLang="zh-CN"/>
              <a:t>(</a:t>
            </a:r>
            <a:r>
              <a:rPr kumimoji="1" lang="zh-CN" altLang="en-US">
                <a:latin typeface="宋体" pitchFamily="2" charset="-122"/>
              </a:rPr>
              <a:t>两端坐标不必同时测量</a:t>
            </a:r>
            <a:r>
              <a:rPr kumimoji="1" lang="en-US" altLang="zh-CN"/>
              <a:t>)</a:t>
            </a:r>
          </a:p>
        </p:txBody>
      </p:sp>
      <p:graphicFrame>
        <p:nvGraphicFramePr>
          <p:cNvPr id="265249" name="Object 33"/>
          <p:cNvGraphicFramePr>
            <a:graphicFrameLocks noChangeAspect="1"/>
          </p:cNvGraphicFramePr>
          <p:nvPr/>
        </p:nvGraphicFramePr>
        <p:xfrm>
          <a:off x="1857375" y="2714625"/>
          <a:ext cx="1655763" cy="444500"/>
        </p:xfrm>
        <a:graphic>
          <a:graphicData uri="http://schemas.openxmlformats.org/presentationml/2006/ole">
            <p:oleObj spid="_x0000_s21506" name="公式" r:id="rId10" imgW="1473120" imgH="393480" progId="Equation.3">
              <p:embed/>
            </p:oleObj>
          </a:graphicData>
        </a:graphic>
      </p:graphicFrame>
      <p:sp>
        <p:nvSpPr>
          <p:cNvPr id="265250" name="Text Box 34"/>
          <p:cNvSpPr txBox="1">
            <a:spLocks noChangeArrowheads="1"/>
          </p:cNvSpPr>
          <p:nvPr/>
        </p:nvSpPr>
        <p:spPr bwMode="auto">
          <a:xfrm>
            <a:off x="500063" y="4786313"/>
            <a:ext cx="4648200" cy="100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/>
              <a:t>        在</a:t>
            </a:r>
            <a:r>
              <a:rPr kumimoji="1" lang="en-US" altLang="zh-CN"/>
              <a:t>S</a:t>
            </a:r>
            <a:r>
              <a:rPr kumimoji="1" lang="zh-CN" altLang="en-US"/>
              <a:t>系中观察</a:t>
            </a:r>
            <a:r>
              <a:rPr kumimoji="1" lang="en-US" altLang="zh-CN"/>
              <a:t>,  </a:t>
            </a:r>
            <a:r>
              <a:rPr kumimoji="1" lang="zh-CN" altLang="en-US"/>
              <a:t>棒是运动的，如何测量物体的长度？</a:t>
            </a:r>
          </a:p>
        </p:txBody>
      </p:sp>
      <p:sp>
        <p:nvSpPr>
          <p:cNvPr id="265255" name="Text Box 39"/>
          <p:cNvSpPr txBox="1">
            <a:spLocks noChangeArrowheads="1"/>
          </p:cNvSpPr>
          <p:nvPr/>
        </p:nvSpPr>
        <p:spPr bwMode="auto">
          <a:xfrm>
            <a:off x="468313" y="3286125"/>
            <a:ext cx="4895850" cy="153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latin typeface="宋体" pitchFamily="2" charset="-122"/>
              </a:rPr>
              <a:t>这个长度称为</a:t>
            </a:r>
            <a:r>
              <a:rPr lang="zh-CN" altLang="en-US">
                <a:solidFill>
                  <a:srgbClr val="FFFF00"/>
                </a:solidFill>
                <a:latin typeface="宋体" pitchFamily="2" charset="-122"/>
              </a:rPr>
              <a:t>原长</a:t>
            </a:r>
            <a:r>
              <a:rPr lang="zh-CN" altLang="en-US">
                <a:latin typeface="宋体" pitchFamily="2" charset="-122"/>
              </a:rPr>
              <a:t>或</a:t>
            </a:r>
            <a:r>
              <a:rPr lang="zh-CN" altLang="en-US">
                <a:solidFill>
                  <a:srgbClr val="FFFF00"/>
                </a:solidFill>
                <a:latin typeface="宋体" pitchFamily="2" charset="-122"/>
              </a:rPr>
              <a:t>固有长度，</a:t>
            </a:r>
            <a:r>
              <a:rPr lang="zh-CN" altLang="en-US">
                <a:latin typeface="宋体" pitchFamily="2" charset="-122"/>
              </a:rPr>
              <a:t>是</a:t>
            </a:r>
            <a:r>
              <a:rPr lang="zh-CN" altLang="en-US">
                <a:solidFill>
                  <a:srgbClr val="66FF33"/>
                </a:solidFill>
                <a:latin typeface="宋体" pitchFamily="2" charset="-122"/>
              </a:rPr>
              <a:t>在相对于物体静止的参考系中测量的长度</a:t>
            </a:r>
            <a:r>
              <a:rPr lang="zh-CN" altLang="en-US">
                <a:latin typeface="宋体" pitchFamily="2" charset="-122"/>
              </a:rPr>
              <a:t>，也称为物体的静止长度。</a:t>
            </a:r>
          </a:p>
        </p:txBody>
      </p:sp>
      <p:sp>
        <p:nvSpPr>
          <p:cNvPr id="36" name="Text Box 56"/>
          <p:cNvSpPr txBox="1">
            <a:spLocks noChangeArrowheads="1"/>
          </p:cNvSpPr>
          <p:nvPr/>
        </p:nvSpPr>
        <p:spPr bwMode="auto">
          <a:xfrm>
            <a:off x="500063" y="5857875"/>
            <a:ext cx="7993062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/>
              <a:t>必须在</a:t>
            </a:r>
            <a:r>
              <a:rPr kumimoji="1" lang="zh-CN" altLang="en-US">
                <a:solidFill>
                  <a:srgbClr val="FFFF00"/>
                </a:solidFill>
              </a:rPr>
              <a:t>同一时刻测量</a:t>
            </a:r>
            <a:r>
              <a:rPr kumimoji="1" lang="zh-CN" altLang="en-US"/>
              <a:t>该棒两端点的坐标</a:t>
            </a:r>
            <a:r>
              <a:rPr kumimoji="1" lang="en-US" altLang="zh-CN"/>
              <a:t>!   </a:t>
            </a:r>
            <a:endParaRPr kumimoji="1"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5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5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5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65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65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1" grpId="0"/>
      <p:bldP spid="265222" grpId="0" autoUpdateAnimBg="0"/>
      <p:bldP spid="265248" grpId="0" autoUpdateAnimBg="0"/>
      <p:bldP spid="265250" grpId="0" autoUpdateAnimBg="0"/>
      <p:bldP spid="3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F8016-D27B-49C9-B4AA-AFB0B6DEB042}" type="slidenum">
              <a:rPr lang="en-US" altLang="zh-CN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266244" name="Text Box 4"/>
          <p:cNvSpPr txBox="1">
            <a:spLocks noChangeArrowheads="1"/>
          </p:cNvSpPr>
          <p:nvPr/>
        </p:nvSpPr>
        <p:spPr bwMode="auto">
          <a:xfrm>
            <a:off x="357188" y="2900363"/>
            <a:ext cx="3960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/>
              <a:t>由洛仑兹坐标变换式</a:t>
            </a:r>
            <a:r>
              <a:rPr kumimoji="1" lang="en-US" altLang="zh-CN"/>
              <a:t>,  </a:t>
            </a:r>
            <a:r>
              <a:rPr kumimoji="1" lang="zh-CN" altLang="en-US"/>
              <a:t>有</a:t>
            </a:r>
          </a:p>
        </p:txBody>
      </p:sp>
      <p:graphicFrame>
        <p:nvGraphicFramePr>
          <p:cNvPr id="266245" name="Object 5"/>
          <p:cNvGraphicFramePr>
            <a:graphicFrameLocks noChangeAspect="1"/>
          </p:cNvGraphicFramePr>
          <p:nvPr/>
        </p:nvGraphicFramePr>
        <p:xfrm>
          <a:off x="428625" y="3471863"/>
          <a:ext cx="4929188" cy="457200"/>
        </p:xfrm>
        <a:graphic>
          <a:graphicData uri="http://schemas.openxmlformats.org/presentationml/2006/ole">
            <p:oleObj spid="_x0000_s22530" name="公式" r:id="rId3" imgW="4216320" imgH="393480" progId="Equation.3">
              <p:embed/>
            </p:oleObj>
          </a:graphicData>
        </a:graphic>
      </p:graphicFrame>
      <p:sp>
        <p:nvSpPr>
          <p:cNvPr id="266262" name="Text Box 22"/>
          <p:cNvSpPr txBox="1">
            <a:spLocks noChangeArrowheads="1"/>
          </p:cNvSpPr>
          <p:nvPr/>
        </p:nvSpPr>
        <p:spPr bwMode="auto">
          <a:xfrm>
            <a:off x="395288" y="4149725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得到</a:t>
            </a:r>
          </a:p>
        </p:txBody>
      </p:sp>
      <p:graphicFrame>
        <p:nvGraphicFramePr>
          <p:cNvPr id="266263" name="Object 23"/>
          <p:cNvGraphicFramePr>
            <a:graphicFrameLocks noChangeAspect="1"/>
          </p:cNvGraphicFramePr>
          <p:nvPr/>
        </p:nvGraphicFramePr>
        <p:xfrm>
          <a:off x="1428750" y="4143375"/>
          <a:ext cx="2447925" cy="533400"/>
        </p:xfrm>
        <a:graphic>
          <a:graphicData uri="http://schemas.openxmlformats.org/presentationml/2006/ole">
            <p:oleObj spid="_x0000_s22531" name="公式" r:id="rId4" imgW="2273040" imgH="495000" progId="Equation.3">
              <p:embed/>
            </p:oleObj>
          </a:graphicData>
        </a:graphic>
      </p:graphicFrame>
      <p:graphicFrame>
        <p:nvGraphicFramePr>
          <p:cNvPr id="266264" name="Object 24"/>
          <p:cNvGraphicFramePr>
            <a:graphicFrameLocks noChangeAspect="1"/>
          </p:cNvGraphicFramePr>
          <p:nvPr/>
        </p:nvGraphicFramePr>
        <p:xfrm>
          <a:off x="4067175" y="4221163"/>
          <a:ext cx="520700" cy="431800"/>
        </p:xfrm>
        <a:graphic>
          <a:graphicData uri="http://schemas.openxmlformats.org/presentationml/2006/ole">
            <p:oleObj spid="_x0000_s22532" name="公式" r:id="rId5" imgW="520560" imgH="431640" progId="Equation.3">
              <p:embed/>
            </p:oleObj>
          </a:graphicData>
        </a:graphic>
      </p:graphicFrame>
      <p:sp>
        <p:nvSpPr>
          <p:cNvPr id="266265" name="Text Box 25"/>
          <p:cNvSpPr txBox="1">
            <a:spLocks noChangeArrowheads="1"/>
          </p:cNvSpPr>
          <p:nvPr/>
        </p:nvSpPr>
        <p:spPr bwMode="auto">
          <a:xfrm>
            <a:off x="323850" y="4868863"/>
            <a:ext cx="8367713" cy="153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tx1"/>
                </a:solidFill>
              </a:rPr>
              <a:t>        </a:t>
            </a:r>
            <a:r>
              <a:rPr lang="zh-CN" altLang="en-US"/>
              <a:t>上式说明，与棒有相对运动的观察者测得棒的长度</a:t>
            </a:r>
            <a:r>
              <a:rPr lang="en-US" altLang="zh-CN" i="1"/>
              <a:t>l </a:t>
            </a:r>
            <a:r>
              <a:rPr lang="zh-CN" altLang="en-US"/>
              <a:t>要比与棒相对静止的观察者测得棒的长度</a:t>
            </a:r>
            <a:r>
              <a:rPr lang="en-US" altLang="zh-CN" i="1"/>
              <a:t>l</a:t>
            </a:r>
            <a:r>
              <a:rPr lang="en-US" altLang="zh-CN" baseline="-25000"/>
              <a:t>o</a:t>
            </a:r>
            <a:r>
              <a:rPr lang="zh-CN" altLang="en-US"/>
              <a:t>要短一些。即</a:t>
            </a:r>
            <a:r>
              <a:rPr lang="zh-CN" altLang="en-US">
                <a:solidFill>
                  <a:srgbClr val="FFFF00"/>
                </a:solidFill>
              </a:rPr>
              <a:t>物体沿运动方向缩短了。原长最长</a:t>
            </a:r>
            <a:r>
              <a:rPr lang="zh-CN" altLang="en-US"/>
              <a:t>。</a:t>
            </a:r>
          </a:p>
        </p:txBody>
      </p:sp>
      <p:sp>
        <p:nvSpPr>
          <p:cNvPr id="266267" name="Text Box 27"/>
          <p:cNvSpPr txBox="1">
            <a:spLocks noChangeArrowheads="1"/>
          </p:cNvSpPr>
          <p:nvPr/>
        </p:nvSpPr>
        <p:spPr bwMode="auto">
          <a:xfrm>
            <a:off x="357188" y="2286000"/>
            <a:ext cx="4141787" cy="4619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那么 </a:t>
            </a:r>
            <a:r>
              <a:rPr lang="en-US" altLang="zh-CN" i="1">
                <a:solidFill>
                  <a:srgbClr val="FF0000"/>
                </a:solidFill>
              </a:rPr>
              <a:t>l </a:t>
            </a:r>
            <a:r>
              <a:rPr lang="zh-CN" altLang="en-US">
                <a:solidFill>
                  <a:srgbClr val="FF0000"/>
                </a:solidFill>
              </a:rPr>
              <a:t>与 </a:t>
            </a:r>
            <a:r>
              <a:rPr lang="en-US" altLang="zh-CN" i="1">
                <a:solidFill>
                  <a:srgbClr val="FF0000"/>
                </a:solidFill>
              </a:rPr>
              <a:t>l</a:t>
            </a:r>
            <a:r>
              <a:rPr lang="en-US" altLang="zh-CN" baseline="-25000">
                <a:solidFill>
                  <a:srgbClr val="FF0000"/>
                </a:solidFill>
              </a:rPr>
              <a:t>0 </a:t>
            </a:r>
            <a:r>
              <a:rPr lang="zh-CN" altLang="en-US">
                <a:solidFill>
                  <a:srgbClr val="FF0000"/>
                </a:solidFill>
              </a:rPr>
              <a:t>之间有什么关系？</a:t>
            </a:r>
          </a:p>
        </p:txBody>
      </p:sp>
      <p:sp>
        <p:nvSpPr>
          <p:cNvPr id="22547" name="AutoShape 2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43888" y="6092825"/>
            <a:ext cx="576262" cy="566738"/>
          </a:xfrm>
          <a:prstGeom prst="actionButtonForwardNex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548" name="Group 29"/>
          <p:cNvGrpSpPr>
            <a:grpSpLocks/>
          </p:cNvGrpSpPr>
          <p:nvPr/>
        </p:nvGrpSpPr>
        <p:grpSpPr bwMode="auto">
          <a:xfrm>
            <a:off x="5219700" y="1700213"/>
            <a:ext cx="3810000" cy="3643312"/>
            <a:chOff x="3264" y="1632"/>
            <a:chExt cx="2400" cy="2295"/>
          </a:xfrm>
        </p:grpSpPr>
        <p:sp>
          <p:nvSpPr>
            <p:cNvPr id="22550" name="Text Box 30"/>
            <p:cNvSpPr txBox="1">
              <a:spLocks noChangeArrowheads="1"/>
            </p:cNvSpPr>
            <p:nvPr/>
          </p:nvSpPr>
          <p:spPr bwMode="auto">
            <a:xfrm>
              <a:off x="3312" y="334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/>
                <a:t>z</a:t>
              </a:r>
              <a:endParaRPr kumimoji="1"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22551" name="Text Box 31"/>
            <p:cNvSpPr txBox="1">
              <a:spLocks noChangeArrowheads="1"/>
            </p:cNvSpPr>
            <p:nvPr/>
          </p:nvSpPr>
          <p:spPr bwMode="auto">
            <a:xfrm>
              <a:off x="3792" y="3639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kumimoji="1" lang="zh-CN" altLang="zh-CN" b="0"/>
            </a:p>
          </p:txBody>
        </p:sp>
        <p:sp>
          <p:nvSpPr>
            <p:cNvPr id="22552" name="Text Box 32"/>
            <p:cNvSpPr txBox="1">
              <a:spLocks noChangeArrowheads="1"/>
            </p:cNvSpPr>
            <p:nvPr/>
          </p:nvSpPr>
          <p:spPr bwMode="auto">
            <a:xfrm>
              <a:off x="5424" y="273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 i="1"/>
                <a:t>x</a:t>
              </a:r>
              <a:endParaRPr kumimoji="1"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22553" name="Text Box 33"/>
            <p:cNvSpPr txBox="1">
              <a:spLocks noChangeArrowheads="1"/>
            </p:cNvSpPr>
            <p:nvPr/>
          </p:nvSpPr>
          <p:spPr bwMode="auto">
            <a:xfrm>
              <a:off x="3504" y="1824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/>
                <a:t>y</a:t>
              </a:r>
            </a:p>
          </p:txBody>
        </p:sp>
        <p:sp>
          <p:nvSpPr>
            <p:cNvPr id="22554" name="Text Box 34"/>
            <p:cNvSpPr txBox="1">
              <a:spLocks noChangeArrowheads="1"/>
            </p:cNvSpPr>
            <p:nvPr/>
          </p:nvSpPr>
          <p:spPr bwMode="auto">
            <a:xfrm>
              <a:off x="3600" y="1632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0" i="1"/>
                <a:t>S</a:t>
              </a:r>
              <a:endParaRPr kumimoji="1"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22555" name="Text Box 35"/>
            <p:cNvSpPr txBox="1">
              <a:spLocks noChangeArrowheads="1"/>
            </p:cNvSpPr>
            <p:nvPr/>
          </p:nvSpPr>
          <p:spPr bwMode="auto">
            <a:xfrm>
              <a:off x="4416" y="1872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/>
                <a:t>u</a:t>
              </a:r>
              <a:endParaRPr kumimoji="1" lang="en-US" altLang="zh-CN" i="1">
                <a:solidFill>
                  <a:schemeClr val="tx1"/>
                </a:solidFill>
              </a:endParaRPr>
            </a:p>
          </p:txBody>
        </p:sp>
        <p:sp>
          <p:nvSpPr>
            <p:cNvPr id="22556" name="Text Box 36"/>
            <p:cNvSpPr txBox="1">
              <a:spLocks noChangeArrowheads="1"/>
            </p:cNvSpPr>
            <p:nvPr/>
          </p:nvSpPr>
          <p:spPr bwMode="auto">
            <a:xfrm>
              <a:off x="3552" y="2823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 i="1"/>
                <a:t>o</a:t>
              </a:r>
            </a:p>
          </p:txBody>
        </p:sp>
        <p:graphicFrame>
          <p:nvGraphicFramePr>
            <p:cNvPr id="22534" name="Object 37"/>
            <p:cNvGraphicFramePr>
              <a:graphicFrameLocks noChangeAspect="1"/>
            </p:cNvGraphicFramePr>
            <p:nvPr/>
          </p:nvGraphicFramePr>
          <p:xfrm>
            <a:off x="5453" y="3024"/>
            <a:ext cx="211" cy="247"/>
          </p:xfrm>
          <a:graphic>
            <a:graphicData uri="http://schemas.openxmlformats.org/presentationml/2006/ole">
              <p:oleObj spid="_x0000_s22534" name="Equation" r:id="rId6" imgW="152280" imgH="177480" progId="Equation.3">
                <p:embed/>
              </p:oleObj>
            </a:graphicData>
          </a:graphic>
        </p:graphicFrame>
        <p:graphicFrame>
          <p:nvGraphicFramePr>
            <p:cNvPr id="22535" name="Object 38"/>
            <p:cNvGraphicFramePr>
              <a:graphicFrameLocks noChangeAspect="1"/>
            </p:cNvGraphicFramePr>
            <p:nvPr/>
          </p:nvGraphicFramePr>
          <p:xfrm>
            <a:off x="4148" y="1863"/>
            <a:ext cx="220" cy="271"/>
          </p:xfrm>
          <a:graphic>
            <a:graphicData uri="http://schemas.openxmlformats.org/presentationml/2006/ole">
              <p:oleObj spid="_x0000_s22535" name="Equation" r:id="rId7" imgW="164880" imgH="203040" progId="Equation.3">
                <p:embed/>
              </p:oleObj>
            </a:graphicData>
          </a:graphic>
        </p:graphicFrame>
        <p:graphicFrame>
          <p:nvGraphicFramePr>
            <p:cNvPr id="22536" name="Object 39"/>
            <p:cNvGraphicFramePr>
              <a:graphicFrameLocks noChangeAspect="1"/>
            </p:cNvGraphicFramePr>
            <p:nvPr/>
          </p:nvGraphicFramePr>
          <p:xfrm>
            <a:off x="3936" y="3392"/>
            <a:ext cx="184" cy="199"/>
          </p:xfrm>
          <a:graphic>
            <a:graphicData uri="http://schemas.openxmlformats.org/presentationml/2006/ole">
              <p:oleObj spid="_x0000_s22536" name="Equation" r:id="rId8" imgW="152280" imgH="164880" progId="Equation.3">
                <p:embed/>
              </p:oleObj>
            </a:graphicData>
          </a:graphic>
        </p:graphicFrame>
        <p:graphicFrame>
          <p:nvGraphicFramePr>
            <p:cNvPr id="22537" name="Object 40"/>
            <p:cNvGraphicFramePr>
              <a:graphicFrameLocks noChangeAspect="1"/>
            </p:cNvGraphicFramePr>
            <p:nvPr/>
          </p:nvGraphicFramePr>
          <p:xfrm>
            <a:off x="4272" y="1671"/>
            <a:ext cx="237" cy="255"/>
          </p:xfrm>
          <a:graphic>
            <a:graphicData uri="http://schemas.openxmlformats.org/presentationml/2006/ole">
              <p:oleObj spid="_x0000_s22537" name="Equation" r:id="rId9" imgW="164880" imgH="177480" progId="Equation.3">
                <p:embed/>
              </p:oleObj>
            </a:graphicData>
          </a:graphic>
        </p:graphicFrame>
        <p:graphicFrame>
          <p:nvGraphicFramePr>
            <p:cNvPr id="22538" name="Object 41"/>
            <p:cNvGraphicFramePr>
              <a:graphicFrameLocks noChangeAspect="1"/>
            </p:cNvGraphicFramePr>
            <p:nvPr/>
          </p:nvGraphicFramePr>
          <p:xfrm>
            <a:off x="4080" y="3015"/>
            <a:ext cx="177" cy="207"/>
          </p:xfrm>
          <a:graphic>
            <a:graphicData uri="http://schemas.openxmlformats.org/presentationml/2006/ole">
              <p:oleObj spid="_x0000_s22538" name="Equation" r:id="rId10" imgW="152280" imgH="177480" progId="Equation.3">
                <p:embed/>
              </p:oleObj>
            </a:graphicData>
          </a:graphic>
        </p:graphicFrame>
        <p:grpSp>
          <p:nvGrpSpPr>
            <p:cNvPr id="22557" name="Group 42"/>
            <p:cNvGrpSpPr>
              <a:grpSpLocks/>
            </p:cNvGrpSpPr>
            <p:nvPr/>
          </p:nvGrpSpPr>
          <p:grpSpPr bwMode="auto">
            <a:xfrm>
              <a:off x="3264" y="1872"/>
              <a:ext cx="2352" cy="1632"/>
              <a:chOff x="3408" y="1920"/>
              <a:chExt cx="2352" cy="1632"/>
            </a:xfrm>
          </p:grpSpPr>
          <p:sp>
            <p:nvSpPr>
              <p:cNvPr id="22561" name="Line 43"/>
              <p:cNvSpPr>
                <a:spLocks noChangeShapeType="1"/>
              </p:cNvSpPr>
              <p:nvPr/>
            </p:nvSpPr>
            <p:spPr bwMode="auto">
              <a:xfrm>
                <a:off x="3888" y="3072"/>
                <a:ext cx="1872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62" name="Line 44"/>
              <p:cNvSpPr>
                <a:spLocks noChangeShapeType="1"/>
              </p:cNvSpPr>
              <p:nvPr/>
            </p:nvSpPr>
            <p:spPr bwMode="auto">
              <a:xfrm flipV="1">
                <a:off x="3888" y="1920"/>
                <a:ext cx="0" cy="1152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63" name="Line 45"/>
              <p:cNvSpPr>
                <a:spLocks noChangeShapeType="1"/>
              </p:cNvSpPr>
              <p:nvPr/>
            </p:nvSpPr>
            <p:spPr bwMode="auto">
              <a:xfrm flipV="1">
                <a:off x="4512" y="1920"/>
                <a:ext cx="0" cy="1152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64" name="Line 46"/>
              <p:cNvSpPr>
                <a:spLocks noChangeShapeType="1"/>
              </p:cNvSpPr>
              <p:nvPr/>
            </p:nvSpPr>
            <p:spPr bwMode="auto">
              <a:xfrm flipH="1">
                <a:off x="4032" y="3072"/>
                <a:ext cx="480" cy="48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65" name="Line 47"/>
              <p:cNvSpPr>
                <a:spLocks noChangeShapeType="1"/>
              </p:cNvSpPr>
              <p:nvPr/>
            </p:nvSpPr>
            <p:spPr bwMode="auto">
              <a:xfrm>
                <a:off x="4512" y="216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66" name="Line 48"/>
              <p:cNvSpPr>
                <a:spLocks noChangeShapeType="1"/>
              </p:cNvSpPr>
              <p:nvPr/>
            </p:nvSpPr>
            <p:spPr bwMode="auto">
              <a:xfrm flipH="1">
                <a:off x="3408" y="3072"/>
                <a:ext cx="480" cy="48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2558" name="Rectangle 49"/>
            <p:cNvSpPr>
              <a:spLocks noChangeArrowheads="1"/>
            </p:cNvSpPr>
            <p:nvPr/>
          </p:nvSpPr>
          <p:spPr bwMode="auto">
            <a:xfrm>
              <a:off x="4512" y="2928"/>
              <a:ext cx="768" cy="96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rgbClr val="66FF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9" name="Text Box 50"/>
            <p:cNvSpPr txBox="1">
              <a:spLocks noChangeArrowheads="1"/>
            </p:cNvSpPr>
            <p:nvPr/>
          </p:nvSpPr>
          <p:spPr bwMode="auto">
            <a:xfrm>
              <a:off x="4416" y="2574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/>
                <a:t>x</a:t>
              </a:r>
              <a:r>
                <a:rPr kumimoji="1" lang="en-US" altLang="zh-CN" sz="2800" b="0" baseline="-25000"/>
                <a:t>1</a:t>
              </a:r>
              <a:endParaRPr kumimoji="1" lang="en-US" altLang="zh-CN" b="0"/>
            </a:p>
          </p:txBody>
        </p:sp>
        <p:sp>
          <p:nvSpPr>
            <p:cNvPr id="22560" name="Text Box 51"/>
            <p:cNvSpPr txBox="1">
              <a:spLocks noChangeArrowheads="1"/>
            </p:cNvSpPr>
            <p:nvPr/>
          </p:nvSpPr>
          <p:spPr bwMode="auto">
            <a:xfrm>
              <a:off x="5136" y="2574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/>
                <a:t>x</a:t>
              </a:r>
              <a:r>
                <a:rPr kumimoji="1" lang="en-US" altLang="zh-CN" sz="2800" b="0" baseline="-25000"/>
                <a:t>2</a:t>
              </a:r>
              <a:endParaRPr kumimoji="1" lang="en-US" altLang="zh-CN" b="0"/>
            </a:p>
          </p:txBody>
        </p:sp>
        <p:graphicFrame>
          <p:nvGraphicFramePr>
            <p:cNvPr id="22539" name="Object 52"/>
            <p:cNvGraphicFramePr>
              <a:graphicFrameLocks noChangeAspect="1"/>
            </p:cNvGraphicFramePr>
            <p:nvPr/>
          </p:nvGraphicFramePr>
          <p:xfrm>
            <a:off x="4455" y="3006"/>
            <a:ext cx="210" cy="300"/>
          </p:xfrm>
          <a:graphic>
            <a:graphicData uri="http://schemas.openxmlformats.org/presentationml/2006/ole">
              <p:oleObj spid="_x0000_s22539" name="Equation" r:id="rId11" imgW="152280" imgH="215640" progId="Equation.3">
                <p:embed/>
              </p:oleObj>
            </a:graphicData>
          </a:graphic>
        </p:graphicFrame>
        <p:graphicFrame>
          <p:nvGraphicFramePr>
            <p:cNvPr id="22540" name="Object 53"/>
            <p:cNvGraphicFramePr>
              <a:graphicFrameLocks noChangeAspect="1"/>
            </p:cNvGraphicFramePr>
            <p:nvPr/>
          </p:nvGraphicFramePr>
          <p:xfrm>
            <a:off x="5154" y="3006"/>
            <a:ext cx="228" cy="300"/>
          </p:xfrm>
          <a:graphic>
            <a:graphicData uri="http://schemas.openxmlformats.org/presentationml/2006/ole">
              <p:oleObj spid="_x0000_s22540" name="Equation" r:id="rId12" imgW="164880" imgH="215640" progId="Equation.3">
                <p:embed/>
              </p:oleObj>
            </a:graphicData>
          </a:graphic>
        </p:graphicFrame>
      </p:grpSp>
      <p:graphicFrame>
        <p:nvGraphicFramePr>
          <p:cNvPr id="266295" name="Object 55"/>
          <p:cNvGraphicFramePr>
            <a:graphicFrameLocks noChangeAspect="1"/>
          </p:cNvGraphicFramePr>
          <p:nvPr/>
        </p:nvGraphicFramePr>
        <p:xfrm>
          <a:off x="2557463" y="1500188"/>
          <a:ext cx="1657350" cy="477837"/>
        </p:xfrm>
        <a:graphic>
          <a:graphicData uri="http://schemas.openxmlformats.org/presentationml/2006/ole">
            <p:oleObj spid="_x0000_s22533" name="公式" r:id="rId13" imgW="1358640" imgH="393480" progId="Equation.3">
              <p:embed/>
            </p:oleObj>
          </a:graphicData>
        </a:graphic>
      </p:graphicFrame>
      <p:sp>
        <p:nvSpPr>
          <p:cNvPr id="22549" name="TextBox 41"/>
          <p:cNvSpPr txBox="1">
            <a:spLocks noChangeArrowheads="1"/>
          </p:cNvSpPr>
          <p:nvPr/>
        </p:nvSpPr>
        <p:spPr bwMode="auto">
          <a:xfrm>
            <a:off x="285750" y="285750"/>
            <a:ext cx="8501063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/>
              <a:t>如果把测量棒左端坐标称为事件</a:t>
            </a:r>
            <a:r>
              <a:rPr lang="en-US" altLang="zh-CN"/>
              <a:t>I (</a:t>
            </a:r>
            <a:r>
              <a:rPr kumimoji="1" lang="en-US" altLang="zh-CN" i="1"/>
              <a:t>x</a:t>
            </a:r>
            <a:r>
              <a:rPr kumimoji="1" lang="en-US" altLang="zh-CN" baseline="-25000"/>
              <a:t>1</a:t>
            </a:r>
            <a:r>
              <a:rPr kumimoji="1" lang="en-US" altLang="zh-CN"/>
              <a:t>,  </a:t>
            </a:r>
            <a:r>
              <a:rPr kumimoji="1" lang="en-US" altLang="zh-CN" i="1"/>
              <a:t>t</a:t>
            </a:r>
            <a:r>
              <a:rPr kumimoji="1" lang="en-US" altLang="zh-CN" baseline="-25000"/>
              <a:t>1</a:t>
            </a:r>
            <a:r>
              <a:rPr lang="en-US" altLang="zh-CN"/>
              <a:t>)</a:t>
            </a:r>
            <a:r>
              <a:rPr lang="zh-CN" altLang="en-US"/>
              <a:t>，右端坐标为事件</a:t>
            </a:r>
            <a:r>
              <a:rPr lang="en-US" altLang="zh-CN"/>
              <a:t>II (</a:t>
            </a:r>
            <a:r>
              <a:rPr kumimoji="1" lang="en-US" altLang="zh-CN" i="1"/>
              <a:t>x</a:t>
            </a:r>
            <a:r>
              <a:rPr kumimoji="1" lang="en-US" altLang="zh-CN" baseline="-25000"/>
              <a:t>2</a:t>
            </a:r>
            <a:r>
              <a:rPr kumimoji="1" lang="en-US" altLang="zh-CN"/>
              <a:t>,  </a:t>
            </a:r>
            <a:r>
              <a:rPr kumimoji="1" lang="en-US" altLang="zh-CN" i="1"/>
              <a:t>t</a:t>
            </a:r>
            <a:r>
              <a:rPr kumimoji="1" lang="en-US" altLang="zh-CN" baseline="-25000"/>
              <a:t>2</a:t>
            </a:r>
            <a:r>
              <a:rPr lang="en-US" altLang="zh-CN"/>
              <a:t>)</a:t>
            </a:r>
            <a:r>
              <a:rPr lang="zh-CN" altLang="en-US"/>
              <a:t>。则，当 </a:t>
            </a:r>
            <a:r>
              <a:rPr kumimoji="1" lang="en-US" altLang="zh-CN" i="1"/>
              <a:t>t</a:t>
            </a:r>
            <a:r>
              <a:rPr kumimoji="1" lang="en-US" altLang="zh-CN" baseline="-25000"/>
              <a:t>2 </a:t>
            </a:r>
            <a:r>
              <a:rPr kumimoji="1" lang="en-US" altLang="zh-CN"/>
              <a:t>- </a:t>
            </a:r>
            <a:r>
              <a:rPr kumimoji="1" lang="en-US" altLang="zh-CN" i="1"/>
              <a:t>t</a:t>
            </a:r>
            <a:r>
              <a:rPr kumimoji="1" lang="en-US" altLang="zh-CN" baseline="-25000"/>
              <a:t>1</a:t>
            </a:r>
            <a:r>
              <a:rPr kumimoji="1" lang="en-US" altLang="zh-CN"/>
              <a:t>= 0</a:t>
            </a:r>
            <a:r>
              <a:rPr kumimoji="1" lang="zh-CN" altLang="en-US"/>
              <a:t>，棒长为</a:t>
            </a:r>
            <a:endParaRPr lang="zh-CN" altLang="en-US"/>
          </a:p>
        </p:txBody>
      </p:sp>
      <p:graphicFrame>
        <p:nvGraphicFramePr>
          <p:cNvPr id="3" name="Object 42"/>
          <p:cNvGraphicFramePr>
            <a:graphicFrameLocks noChangeAspect="1"/>
          </p:cNvGraphicFramePr>
          <p:nvPr/>
        </p:nvGraphicFramePr>
        <p:xfrm>
          <a:off x="500063" y="3471863"/>
          <a:ext cx="3043237" cy="457200"/>
        </p:xfrm>
        <a:graphic>
          <a:graphicData uri="http://schemas.openxmlformats.org/presentationml/2006/ole">
            <p:oleObj spid="_x0000_s22541" name="公式" r:id="rId14" imgW="260316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6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6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6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1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62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6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6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6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6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6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4" grpId="0"/>
      <p:bldP spid="266262" grpId="0" autoUpdateAnimBg="0"/>
      <p:bldP spid="266265" grpId="0"/>
      <p:bldP spid="26626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97158-E82E-40DD-8969-55963A7E33BE}" type="slidenum">
              <a:rPr lang="en-US" altLang="zh-CN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78851" name="AutoShape 2"/>
          <p:cNvSpPr>
            <a:spLocks noChangeArrowheads="1"/>
          </p:cNvSpPr>
          <p:nvPr/>
        </p:nvSpPr>
        <p:spPr bwMode="auto">
          <a:xfrm>
            <a:off x="395288" y="260350"/>
            <a:ext cx="1028700" cy="838200"/>
          </a:xfrm>
          <a:prstGeom prst="horizontalScroll">
            <a:avLst>
              <a:gd name="adj" fmla="val 18181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>
                <a:solidFill>
                  <a:srgbClr val="FF0000"/>
                </a:solidFill>
                <a:latin typeface="宋体" pitchFamily="2" charset="-122"/>
              </a:rPr>
              <a:t>  </a:t>
            </a:r>
            <a:r>
              <a:rPr kumimoji="1" lang="zh-CN" altLang="en-US">
                <a:solidFill>
                  <a:srgbClr val="FF0000"/>
                </a:solidFill>
                <a:latin typeface="宋体" pitchFamily="2" charset="-122"/>
              </a:rPr>
              <a:t>结论</a:t>
            </a:r>
            <a:r>
              <a:rPr kumimoji="1" lang="zh-CN" altLang="en-US" sz="2800">
                <a:solidFill>
                  <a:srgbClr val="FF0000"/>
                </a:solidFill>
                <a:latin typeface="宋体" pitchFamily="2" charset="-122"/>
              </a:rPr>
              <a:t>：</a:t>
            </a:r>
          </a:p>
        </p:txBody>
      </p:sp>
      <p:sp>
        <p:nvSpPr>
          <p:cNvPr id="78852" name="Text Box 3"/>
          <p:cNvSpPr txBox="1">
            <a:spLocks noChangeArrowheads="1"/>
          </p:cNvSpPr>
          <p:nvPr/>
        </p:nvSpPr>
        <p:spPr bwMode="auto">
          <a:xfrm>
            <a:off x="1643063" y="428625"/>
            <a:ext cx="4000500" cy="5730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>
                <a:solidFill>
                  <a:srgbClr val="FF0000"/>
                </a:solidFill>
                <a:latin typeface="宋体" pitchFamily="2" charset="-122"/>
                <a:sym typeface="Monotype Sorts" pitchFamily="2" charset="2"/>
              </a:rPr>
              <a:t>空间间隔的测量是相对的！</a:t>
            </a:r>
          </a:p>
        </p:txBody>
      </p:sp>
      <p:sp>
        <p:nvSpPr>
          <p:cNvPr id="204805" name="Text Box 5"/>
          <p:cNvSpPr txBox="1">
            <a:spLocks noChangeArrowheads="1"/>
          </p:cNvSpPr>
          <p:nvPr/>
        </p:nvSpPr>
        <p:spPr bwMode="auto">
          <a:xfrm>
            <a:off x="395288" y="1196975"/>
            <a:ext cx="84963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rgbClr val="FF0000"/>
                </a:solidFill>
                <a:latin typeface="宋体" pitchFamily="2" charset="-122"/>
                <a:sym typeface="Wingdings" pitchFamily="2" charset="2"/>
              </a:rPr>
              <a:t></a:t>
            </a:r>
            <a:r>
              <a:rPr kumimoji="1" lang="zh-CN" altLang="en-US">
                <a:latin typeface="宋体" pitchFamily="2" charset="-122"/>
                <a:sym typeface="Monotype Sorts" pitchFamily="2" charset="2"/>
              </a:rPr>
              <a:t>在一切长度测量中</a:t>
            </a:r>
            <a:r>
              <a:rPr kumimoji="1" lang="zh-CN" altLang="en-US">
                <a:solidFill>
                  <a:srgbClr val="FFFF00"/>
                </a:solidFill>
                <a:latin typeface="宋体" pitchFamily="2" charset="-122"/>
                <a:sym typeface="Monotype Sorts" pitchFamily="2" charset="2"/>
              </a:rPr>
              <a:t>原长最长</a:t>
            </a:r>
            <a:r>
              <a:rPr kumimoji="1" lang="zh-CN" altLang="en-US">
                <a:latin typeface="宋体" pitchFamily="2" charset="-122"/>
                <a:sym typeface="Monotype Sorts" pitchFamily="2" charset="2"/>
              </a:rPr>
              <a:t>；从</a:t>
            </a:r>
            <a:r>
              <a:rPr kumimoji="1" lang="zh-CN" altLang="en-US">
                <a:latin typeface="宋体" pitchFamily="2" charset="-122"/>
              </a:rPr>
              <a:t>相对于物体运动的</a:t>
            </a:r>
            <a:r>
              <a:rPr kumimoji="1" lang="zh-CN" altLang="en-US">
                <a:latin typeface="宋体" pitchFamily="2" charset="-122"/>
                <a:sym typeface="Monotype Sorts" pitchFamily="2" charset="2"/>
              </a:rPr>
              <a:t>惯性</a:t>
            </a:r>
            <a:r>
              <a:rPr kumimoji="1" lang="zh-CN" altLang="en-US">
                <a:latin typeface="宋体" pitchFamily="2" charset="-122"/>
              </a:rPr>
              <a:t>系中测量的长度总比原长短</a:t>
            </a:r>
            <a:r>
              <a:rPr kumimoji="1" lang="en-US" altLang="zh-CN">
                <a:latin typeface="宋体" pitchFamily="2" charset="-122"/>
              </a:rPr>
              <a:t>(</a:t>
            </a:r>
            <a:r>
              <a:rPr kumimoji="1" lang="zh-CN" altLang="en-US">
                <a:solidFill>
                  <a:srgbClr val="FFFF00"/>
                </a:solidFill>
                <a:latin typeface="宋体" pitchFamily="2" charset="-122"/>
              </a:rPr>
              <a:t>长度收缩</a:t>
            </a:r>
            <a:r>
              <a:rPr kumimoji="1" lang="en-US" altLang="zh-CN">
                <a:latin typeface="宋体" pitchFamily="2" charset="-122"/>
              </a:rPr>
              <a:t>)</a:t>
            </a:r>
            <a:r>
              <a:rPr kumimoji="1" lang="zh-CN" altLang="en-US">
                <a:latin typeface="宋体" pitchFamily="2" charset="-122"/>
              </a:rPr>
              <a:t>。</a:t>
            </a:r>
            <a:endParaRPr kumimoji="1" lang="zh-CN" altLang="en-US">
              <a:latin typeface="宋体" pitchFamily="2" charset="-122"/>
              <a:sym typeface="Monotype Sorts" pitchFamily="2" charset="2"/>
            </a:endParaRPr>
          </a:p>
        </p:txBody>
      </p:sp>
      <p:sp>
        <p:nvSpPr>
          <p:cNvPr id="204809" name="Text Box 9"/>
          <p:cNvSpPr txBox="1">
            <a:spLocks noChangeArrowheads="1"/>
          </p:cNvSpPr>
          <p:nvPr/>
        </p:nvSpPr>
        <p:spPr bwMode="auto">
          <a:xfrm>
            <a:off x="468313" y="3644900"/>
            <a:ext cx="8445500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rgbClr val="FF0000"/>
                </a:solidFill>
                <a:sym typeface="Wingdings" pitchFamily="2" charset="2"/>
              </a:rPr>
              <a:t></a:t>
            </a:r>
            <a:r>
              <a:rPr kumimoji="1" lang="zh-CN" altLang="en-US">
                <a:solidFill>
                  <a:srgbClr val="FFFF00"/>
                </a:solidFill>
              </a:rPr>
              <a:t>长度收缩</a:t>
            </a:r>
            <a:r>
              <a:rPr kumimoji="1" lang="zh-CN" altLang="en-US">
                <a:solidFill>
                  <a:srgbClr val="FFFF00"/>
                </a:solidFill>
                <a:sym typeface="Monotype Sorts" pitchFamily="2" charset="2"/>
              </a:rPr>
              <a:t>效应只在相对运动方向上发生</a:t>
            </a:r>
            <a:r>
              <a:rPr kumimoji="1" lang="zh-CN" altLang="en-US">
                <a:sym typeface="Monotype Sorts" pitchFamily="2" charset="2"/>
              </a:rPr>
              <a:t>；</a:t>
            </a:r>
            <a:r>
              <a:rPr kumimoji="1" lang="zh-CN" altLang="en-US"/>
              <a:t>在与物体运动垂直的方向上，物体的长度并不收缩。</a:t>
            </a:r>
            <a:endParaRPr kumimoji="1" lang="zh-CN" altLang="en-US">
              <a:sym typeface="Monotype Sorts" pitchFamily="2" charset="2"/>
            </a:endParaRPr>
          </a:p>
        </p:txBody>
      </p:sp>
      <p:sp>
        <p:nvSpPr>
          <p:cNvPr id="204810" name="Text Box 10"/>
          <p:cNvSpPr txBox="1">
            <a:spLocks noChangeArrowheads="1"/>
          </p:cNvSpPr>
          <p:nvPr/>
        </p:nvSpPr>
        <p:spPr bwMode="auto">
          <a:xfrm>
            <a:off x="468313" y="2420938"/>
            <a:ext cx="8461375" cy="105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rgbClr val="FF0000"/>
                </a:solidFill>
                <a:sym typeface="Wingdings" pitchFamily="2" charset="2"/>
              </a:rPr>
              <a:t></a:t>
            </a:r>
            <a:r>
              <a:rPr kumimoji="1" lang="zh-CN" altLang="en-US"/>
              <a:t>每个惯性系中的观测者都会认为相对自己运动的</a:t>
            </a:r>
            <a:r>
              <a:rPr kumimoji="1" lang="zh-CN" altLang="en-US">
                <a:sym typeface="Monotype Sorts" pitchFamily="2" charset="2"/>
              </a:rPr>
              <a:t>尺比原长小</a:t>
            </a:r>
            <a:r>
              <a:rPr kumimoji="1" lang="en-US" altLang="zh-CN">
                <a:sym typeface="Monotype Sorts" pitchFamily="2" charset="2"/>
              </a:rPr>
              <a:t>(</a:t>
            </a:r>
            <a:r>
              <a:rPr kumimoji="1" lang="zh-CN" altLang="en-US">
                <a:solidFill>
                  <a:srgbClr val="FFFF00"/>
                </a:solidFill>
              </a:rPr>
              <a:t>动尺缩短</a:t>
            </a:r>
            <a:r>
              <a:rPr kumimoji="1" lang="en-US" altLang="zh-CN"/>
              <a:t>)</a:t>
            </a:r>
            <a:r>
              <a:rPr kumimoji="1" lang="zh-CN" altLang="en-US"/>
              <a:t>，即动尺缩短或长度收缩效应是相对的。</a:t>
            </a:r>
          </a:p>
        </p:txBody>
      </p:sp>
      <p:sp>
        <p:nvSpPr>
          <p:cNvPr id="204811" name="Text Box 11"/>
          <p:cNvSpPr txBox="1">
            <a:spLocks noChangeArrowheads="1"/>
          </p:cNvSpPr>
          <p:nvPr/>
        </p:nvSpPr>
        <p:spPr bwMode="auto">
          <a:xfrm>
            <a:off x="428625" y="4857750"/>
            <a:ext cx="8461375" cy="100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rgbClr val="FF0000"/>
                </a:solidFill>
                <a:sym typeface="Wingdings" pitchFamily="2" charset="2"/>
              </a:rPr>
              <a:t></a:t>
            </a:r>
            <a:r>
              <a:rPr kumimoji="1" lang="zh-CN" altLang="en-US">
                <a:sym typeface="Monotype Sorts" pitchFamily="2" charset="2"/>
              </a:rPr>
              <a:t>当</a:t>
            </a:r>
            <a:r>
              <a:rPr kumimoji="1" lang="en-US" altLang="zh-CN" i="1">
                <a:hlinkClick r:id="rId2" action="ppaction://hlinksldjump"/>
              </a:rPr>
              <a:t>u</a:t>
            </a:r>
            <a:r>
              <a:rPr kumimoji="1" lang="en-US" altLang="zh-CN">
                <a:hlinkClick r:id="rId2" action="ppaction://hlinksldjump"/>
              </a:rPr>
              <a:t>&lt;&lt;</a:t>
            </a:r>
            <a:r>
              <a:rPr kumimoji="1" lang="en-US" altLang="zh-CN" i="1">
                <a:hlinkClick r:id="rId2" action="ppaction://hlinksldjump"/>
              </a:rPr>
              <a:t>c</a:t>
            </a:r>
            <a:r>
              <a:rPr kumimoji="1" lang="zh-CN" altLang="en-US">
                <a:sym typeface="Monotype Sorts" pitchFamily="2" charset="2"/>
              </a:rPr>
              <a:t>时</a:t>
            </a:r>
            <a:r>
              <a:rPr kumimoji="1" lang="en-US" altLang="zh-CN">
                <a:sym typeface="Monotype Sorts" pitchFamily="2" charset="2"/>
              </a:rPr>
              <a:t>,  </a:t>
            </a:r>
            <a:r>
              <a:rPr kumimoji="1" lang="en-US" altLang="zh-CN" i="1">
                <a:solidFill>
                  <a:srgbClr val="FFFF00"/>
                </a:solidFill>
              </a:rPr>
              <a:t>l</a:t>
            </a:r>
            <a:r>
              <a:rPr kumimoji="1" lang="en-US" altLang="zh-CN">
                <a:solidFill>
                  <a:srgbClr val="FFFF00"/>
                </a:solidFill>
              </a:rPr>
              <a:t> =</a:t>
            </a:r>
            <a:r>
              <a:rPr kumimoji="1" lang="en-US" altLang="zh-CN" i="1">
                <a:solidFill>
                  <a:srgbClr val="FFFF00"/>
                </a:solidFill>
              </a:rPr>
              <a:t>l </a:t>
            </a:r>
            <a:r>
              <a:rPr kumimoji="1" lang="en-US" altLang="zh-CN" baseline="-25000">
                <a:solidFill>
                  <a:srgbClr val="FFFF00"/>
                </a:solidFill>
              </a:rPr>
              <a:t>0</a:t>
            </a:r>
            <a:r>
              <a:rPr kumimoji="1" lang="en-US" altLang="zh-CN">
                <a:sym typeface="Monotype Sorts" pitchFamily="2" charset="2"/>
              </a:rPr>
              <a:t>,   </a:t>
            </a:r>
            <a:r>
              <a:rPr kumimoji="1" lang="zh-CN" altLang="en-US">
                <a:sym typeface="Monotype Sorts" pitchFamily="2" charset="2"/>
              </a:rPr>
              <a:t>即空间的测量与参考系无关，回到了牛顿绝对时空观。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4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4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4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4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5" grpId="0"/>
      <p:bldP spid="204809" grpId="0"/>
      <p:bldP spid="204810" grpId="0"/>
      <p:bldP spid="2048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C74EC0-A7BA-4706-BB82-B7DC83561AC3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235200" y="325438"/>
            <a:ext cx="37084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力学的内容结构体系</a:t>
            </a:r>
            <a:endParaRPr lang="zh-CN" alt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</a:endParaRPr>
          </a:p>
        </p:txBody>
      </p:sp>
      <p:pic>
        <p:nvPicPr>
          <p:cNvPr id="74756" name="Picture 6" descr="无标题"/>
          <p:cNvPicPr>
            <a:picLocks noChangeAspect="1" noChangeArrowheads="1"/>
          </p:cNvPicPr>
          <p:nvPr/>
        </p:nvPicPr>
        <p:blipFill>
          <a:blip r:embed="rId2"/>
          <a:srcRect r="20471" b="18492"/>
          <a:stretch>
            <a:fillRect/>
          </a:stretch>
        </p:blipFill>
        <p:spPr bwMode="auto">
          <a:xfrm>
            <a:off x="247650" y="1128713"/>
            <a:ext cx="8636000" cy="4979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152B74-8DB4-4DC7-9D51-F14A0950212E}" type="slidenum">
              <a:rPr lang="en-US" altLang="zh-CN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23568" name="Text Box 3"/>
          <p:cNvSpPr txBox="1">
            <a:spLocks noChangeArrowheads="1"/>
          </p:cNvSpPr>
          <p:nvPr/>
        </p:nvSpPr>
        <p:spPr bwMode="auto">
          <a:xfrm>
            <a:off x="304800" y="381000"/>
            <a:ext cx="8588375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zh-CN" altLang="en-US">
                <a:solidFill>
                  <a:srgbClr val="66FF33"/>
                </a:solidFill>
              </a:rPr>
              <a:t>例</a:t>
            </a:r>
            <a:r>
              <a:rPr lang="en-US" altLang="zh-CN">
                <a:solidFill>
                  <a:srgbClr val="66FF33"/>
                </a:solidFill>
              </a:rPr>
              <a:t>3</a:t>
            </a:r>
            <a:r>
              <a:rPr lang="zh-CN" altLang="en-US">
                <a:solidFill>
                  <a:srgbClr val="66FF33"/>
                </a:solidFill>
              </a:rPr>
              <a:t>：</a:t>
            </a:r>
            <a:r>
              <a:rPr lang="zh-CN" altLang="en-US"/>
              <a:t>一根米尺静止放置在</a:t>
            </a:r>
            <a:r>
              <a:rPr kumimoji="1" lang="en-US" altLang="zh-CN"/>
              <a:t>S</a:t>
            </a:r>
            <a:r>
              <a:rPr lang="en-US" altLang="zh-CN">
                <a:sym typeface="Symbol" pitchFamily="18" charset="2"/>
              </a:rPr>
              <a:t></a:t>
            </a:r>
            <a:r>
              <a:rPr kumimoji="1" lang="zh-CN" altLang="en-US"/>
              <a:t>系</a:t>
            </a:r>
            <a:r>
              <a:rPr lang="zh-CN" altLang="en-US"/>
              <a:t>中，与</a:t>
            </a:r>
            <a:r>
              <a:rPr lang="en-US" altLang="zh-CN" i="1"/>
              <a:t>o</a:t>
            </a:r>
            <a:r>
              <a:rPr lang="en-US" altLang="zh-CN">
                <a:sym typeface="Symbol" pitchFamily="18" charset="2"/>
              </a:rPr>
              <a:t></a:t>
            </a:r>
            <a:r>
              <a:rPr lang="en-US" altLang="zh-CN" i="1"/>
              <a:t>x</a:t>
            </a:r>
            <a:r>
              <a:rPr lang="en-US" altLang="zh-CN">
                <a:sym typeface="Symbol" pitchFamily="18" charset="2"/>
              </a:rPr>
              <a:t></a:t>
            </a:r>
            <a:r>
              <a:rPr lang="zh-CN" altLang="en-US"/>
              <a:t>轴成</a:t>
            </a:r>
            <a:r>
              <a:rPr lang="en-US" altLang="zh-CN"/>
              <a:t>30</a:t>
            </a:r>
            <a:r>
              <a:rPr lang="en-US" altLang="zh-CN">
                <a:sym typeface="Symbol" pitchFamily="18" charset="2"/>
              </a:rPr>
              <a:t></a:t>
            </a:r>
            <a:r>
              <a:rPr lang="zh-CN" altLang="en-US"/>
              <a:t>角，如果在</a:t>
            </a:r>
            <a:r>
              <a:rPr lang="en-US" altLang="zh-CN"/>
              <a:t>S</a:t>
            </a:r>
            <a:r>
              <a:rPr lang="zh-CN" altLang="en-US"/>
              <a:t>系中测得米尺与</a:t>
            </a:r>
            <a:r>
              <a:rPr lang="en-US" altLang="zh-CN" i="1"/>
              <a:t>ox</a:t>
            </a:r>
            <a:r>
              <a:rPr lang="zh-CN" altLang="en-US"/>
              <a:t>轴成</a:t>
            </a:r>
            <a:r>
              <a:rPr lang="en-US" altLang="zh-CN"/>
              <a:t>45</a:t>
            </a:r>
            <a:r>
              <a:rPr lang="en-US" altLang="zh-CN">
                <a:sym typeface="Symbol" pitchFamily="18" charset="2"/>
              </a:rPr>
              <a:t></a:t>
            </a:r>
            <a:r>
              <a:rPr lang="zh-CN" altLang="en-US"/>
              <a:t>角，那么， </a:t>
            </a:r>
            <a:r>
              <a:rPr kumimoji="1" lang="en-US" altLang="zh-CN"/>
              <a:t>S</a:t>
            </a:r>
            <a:r>
              <a:rPr lang="en-US" altLang="zh-CN">
                <a:sym typeface="Symbol" pitchFamily="18" charset="2"/>
              </a:rPr>
              <a:t></a:t>
            </a:r>
            <a:r>
              <a:rPr lang="zh-CN" altLang="en-US"/>
              <a:t>系相对于</a:t>
            </a:r>
            <a:r>
              <a:rPr kumimoji="1" lang="en-US" altLang="zh-CN"/>
              <a:t>S</a:t>
            </a:r>
            <a:r>
              <a:rPr lang="zh-CN" altLang="en-US"/>
              <a:t>系的运动速度</a:t>
            </a:r>
            <a:r>
              <a:rPr lang="en-US" altLang="zh-CN" i="1"/>
              <a:t>u</a:t>
            </a:r>
            <a:r>
              <a:rPr lang="zh-CN" altLang="en-US"/>
              <a:t>为多大？ </a:t>
            </a:r>
            <a:r>
              <a:rPr lang="en-US" altLang="zh-CN"/>
              <a:t>S</a:t>
            </a:r>
            <a:r>
              <a:rPr lang="zh-CN" altLang="en-US"/>
              <a:t>系中测得米尺的长度是多少？</a:t>
            </a:r>
          </a:p>
        </p:txBody>
      </p:sp>
      <p:grpSp>
        <p:nvGrpSpPr>
          <p:cNvPr id="23569" name="Group 14"/>
          <p:cNvGrpSpPr>
            <a:grpSpLocks/>
          </p:cNvGrpSpPr>
          <p:nvPr/>
        </p:nvGrpSpPr>
        <p:grpSpPr bwMode="auto">
          <a:xfrm>
            <a:off x="5143500" y="1928813"/>
            <a:ext cx="3962400" cy="2438400"/>
            <a:chOff x="336" y="2064"/>
            <a:chExt cx="2496" cy="1536"/>
          </a:xfrm>
        </p:grpSpPr>
        <p:grpSp>
          <p:nvGrpSpPr>
            <p:cNvPr id="23575" name="Group 15"/>
            <p:cNvGrpSpPr>
              <a:grpSpLocks/>
            </p:cNvGrpSpPr>
            <p:nvPr/>
          </p:nvGrpSpPr>
          <p:grpSpPr bwMode="auto">
            <a:xfrm>
              <a:off x="336" y="2064"/>
              <a:ext cx="2496" cy="1536"/>
              <a:chOff x="2736" y="384"/>
              <a:chExt cx="2784" cy="1728"/>
            </a:xfrm>
          </p:grpSpPr>
          <p:sp>
            <p:nvSpPr>
              <p:cNvPr id="23577" name="Rectangle 16"/>
              <p:cNvSpPr>
                <a:spLocks noChangeArrowheads="1"/>
              </p:cNvSpPr>
              <p:nvPr/>
            </p:nvSpPr>
            <p:spPr bwMode="auto">
              <a:xfrm>
                <a:off x="2736" y="384"/>
                <a:ext cx="2784" cy="172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3578" name="Group 17"/>
              <p:cNvGrpSpPr>
                <a:grpSpLocks/>
              </p:cNvGrpSpPr>
              <p:nvPr/>
            </p:nvGrpSpPr>
            <p:grpSpPr bwMode="auto">
              <a:xfrm>
                <a:off x="2789" y="485"/>
                <a:ext cx="2666" cy="1555"/>
                <a:chOff x="3068" y="1541"/>
                <a:chExt cx="2666" cy="1555"/>
              </a:xfrm>
            </p:grpSpPr>
            <p:sp>
              <p:nvSpPr>
                <p:cNvPr id="23579" name="Line 18"/>
                <p:cNvSpPr>
                  <a:spLocks noChangeShapeType="1"/>
                </p:cNvSpPr>
                <p:nvPr/>
              </p:nvSpPr>
              <p:spPr bwMode="auto">
                <a:xfrm>
                  <a:off x="3359" y="2806"/>
                  <a:ext cx="2256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580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3359" y="1654"/>
                  <a:ext cx="0" cy="1152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581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3935" y="1654"/>
                  <a:ext cx="0" cy="1152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582" name="Rectangle 21"/>
                <p:cNvSpPr>
                  <a:spLocks noChangeArrowheads="1"/>
                </p:cNvSpPr>
                <p:nvPr/>
              </p:nvSpPr>
              <p:spPr bwMode="auto">
                <a:xfrm rot="-1748884">
                  <a:off x="4223" y="2422"/>
                  <a:ext cx="1344" cy="48"/>
                </a:xfrm>
                <a:prstGeom prst="rect">
                  <a:avLst/>
                </a:prstGeom>
                <a:solidFill>
                  <a:srgbClr val="CC0000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3558" name="Object 22"/>
                <p:cNvGraphicFramePr>
                  <a:graphicFrameLocks noChangeAspect="1"/>
                </p:cNvGraphicFramePr>
                <p:nvPr/>
              </p:nvGraphicFramePr>
              <p:xfrm>
                <a:off x="5274" y="2902"/>
                <a:ext cx="179" cy="194"/>
              </p:xfrm>
              <a:graphic>
                <a:graphicData uri="http://schemas.openxmlformats.org/presentationml/2006/ole">
                  <p:oleObj spid="_x0000_s23558" name="Equation" r:id="rId3" imgW="139680" imgH="152280" progId="Equation.3">
                    <p:embed/>
                  </p:oleObj>
                </a:graphicData>
              </a:graphic>
            </p:graphicFrame>
            <p:graphicFrame>
              <p:nvGraphicFramePr>
                <p:cNvPr id="23559" name="Object 23"/>
                <p:cNvGraphicFramePr>
                  <a:graphicFrameLocks noChangeAspect="1"/>
                </p:cNvGraphicFramePr>
                <p:nvPr/>
              </p:nvGraphicFramePr>
              <p:xfrm>
                <a:off x="5474" y="2814"/>
                <a:ext cx="260" cy="275"/>
              </p:xfrm>
              <a:graphic>
                <a:graphicData uri="http://schemas.openxmlformats.org/presentationml/2006/ole">
                  <p:oleObj spid="_x0000_s23559" name="Equation" r:id="rId4" imgW="190440" imgH="203040" progId="Equation.3">
                    <p:embed/>
                  </p:oleObj>
                </a:graphicData>
              </a:graphic>
            </p:graphicFrame>
            <p:graphicFrame>
              <p:nvGraphicFramePr>
                <p:cNvPr id="23560" name="Object 24"/>
                <p:cNvGraphicFramePr>
                  <a:graphicFrameLocks noChangeAspect="1"/>
                </p:cNvGraphicFramePr>
                <p:nvPr/>
              </p:nvGraphicFramePr>
              <p:xfrm>
                <a:off x="3068" y="1642"/>
                <a:ext cx="186" cy="236"/>
              </p:xfrm>
              <a:graphic>
                <a:graphicData uri="http://schemas.openxmlformats.org/presentationml/2006/ole">
                  <p:oleObj spid="_x0000_s23560" name="Equation" r:id="rId5" imgW="152280" imgH="190440" progId="Equation.3">
                    <p:embed/>
                  </p:oleObj>
                </a:graphicData>
              </a:graphic>
            </p:graphicFrame>
            <p:graphicFrame>
              <p:nvGraphicFramePr>
                <p:cNvPr id="23561" name="Object 25"/>
                <p:cNvGraphicFramePr>
                  <a:graphicFrameLocks noChangeAspect="1"/>
                </p:cNvGraphicFramePr>
                <p:nvPr/>
              </p:nvGraphicFramePr>
              <p:xfrm>
                <a:off x="3643" y="1541"/>
                <a:ext cx="276" cy="328"/>
              </p:xfrm>
              <a:graphic>
                <a:graphicData uri="http://schemas.openxmlformats.org/presentationml/2006/ole">
                  <p:oleObj spid="_x0000_s23561" name="Equation" r:id="rId6" imgW="203040" imgH="241200" progId="Equation.3">
                    <p:embed/>
                  </p:oleObj>
                </a:graphicData>
              </a:graphic>
            </p:graphicFrame>
            <p:graphicFrame>
              <p:nvGraphicFramePr>
                <p:cNvPr id="23562" name="Object 26"/>
                <p:cNvGraphicFramePr>
                  <a:graphicFrameLocks noChangeAspect="1"/>
                </p:cNvGraphicFramePr>
                <p:nvPr/>
              </p:nvGraphicFramePr>
              <p:xfrm>
                <a:off x="3791" y="2806"/>
                <a:ext cx="228" cy="261"/>
              </p:xfrm>
              <a:graphic>
                <a:graphicData uri="http://schemas.openxmlformats.org/presentationml/2006/ole">
                  <p:oleObj spid="_x0000_s23562" name="Equation" r:id="rId7" imgW="177480" imgH="203040" progId="Equation.3">
                    <p:embed/>
                  </p:oleObj>
                </a:graphicData>
              </a:graphic>
            </p:graphicFrame>
            <p:graphicFrame>
              <p:nvGraphicFramePr>
                <p:cNvPr id="23563" name="Object 27"/>
                <p:cNvGraphicFramePr>
                  <a:graphicFrameLocks noChangeAspect="1"/>
                </p:cNvGraphicFramePr>
                <p:nvPr/>
              </p:nvGraphicFramePr>
              <p:xfrm>
                <a:off x="3266" y="2854"/>
                <a:ext cx="171" cy="185"/>
              </p:xfrm>
              <a:graphic>
                <a:graphicData uri="http://schemas.openxmlformats.org/presentationml/2006/ole">
                  <p:oleObj spid="_x0000_s23563" name="Equation" r:id="rId8" imgW="139680" imgH="152280" progId="Equation.3">
                    <p:embed/>
                  </p:oleObj>
                </a:graphicData>
              </a:graphic>
            </p:graphicFrame>
            <p:sp>
              <p:nvSpPr>
                <p:cNvPr id="23583" name="Freeform 28"/>
                <p:cNvSpPr>
                  <a:spLocks/>
                </p:cNvSpPr>
                <p:nvPr/>
              </p:nvSpPr>
              <p:spPr bwMode="auto">
                <a:xfrm>
                  <a:off x="4548" y="2660"/>
                  <a:ext cx="47" cy="144"/>
                </a:xfrm>
                <a:custGeom>
                  <a:avLst/>
                  <a:gdLst>
                    <a:gd name="T0" fmla="*/ 0 w 47"/>
                    <a:gd name="T1" fmla="*/ 0 h 144"/>
                    <a:gd name="T2" fmla="*/ 22 w 47"/>
                    <a:gd name="T3" fmla="*/ 33 h 144"/>
                    <a:gd name="T4" fmla="*/ 44 w 47"/>
                    <a:gd name="T5" fmla="*/ 56 h 144"/>
                    <a:gd name="T6" fmla="*/ 33 w 47"/>
                    <a:gd name="T7" fmla="*/ 144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144"/>
                    <a:gd name="T14" fmla="*/ 47 w 47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144">
                      <a:moveTo>
                        <a:pt x="0" y="0"/>
                      </a:moveTo>
                      <a:cubicBezTo>
                        <a:pt x="7" y="11"/>
                        <a:pt x="14" y="23"/>
                        <a:pt x="22" y="33"/>
                      </a:cubicBezTo>
                      <a:cubicBezTo>
                        <a:pt x="29" y="41"/>
                        <a:pt x="43" y="45"/>
                        <a:pt x="44" y="56"/>
                      </a:cubicBezTo>
                      <a:cubicBezTo>
                        <a:pt x="47" y="85"/>
                        <a:pt x="33" y="114"/>
                        <a:pt x="33" y="144"/>
                      </a:cubicBezTo>
                    </a:path>
                  </a:pathLst>
                </a:cu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3564" name="Object 29"/>
                <p:cNvGraphicFramePr>
                  <a:graphicFrameLocks noChangeAspect="1"/>
                </p:cNvGraphicFramePr>
                <p:nvPr/>
              </p:nvGraphicFramePr>
              <p:xfrm>
                <a:off x="4671" y="2588"/>
                <a:ext cx="153" cy="203"/>
              </p:xfrm>
              <a:graphic>
                <a:graphicData uri="http://schemas.openxmlformats.org/presentationml/2006/ole">
                  <p:oleObj spid="_x0000_s23564" name="公式" r:id="rId9" imgW="241200" imgH="317160" progId="Equation.3">
                    <p:embed/>
                  </p:oleObj>
                </a:graphicData>
              </a:graphic>
            </p:graphicFrame>
          </p:grpSp>
        </p:grpSp>
        <p:sp>
          <p:nvSpPr>
            <p:cNvPr id="23576" name="Line 30"/>
            <p:cNvSpPr>
              <a:spLocks noChangeShapeType="1"/>
            </p:cNvSpPr>
            <p:nvPr/>
          </p:nvSpPr>
          <p:spPr bwMode="auto">
            <a:xfrm>
              <a:off x="1164" y="2544"/>
              <a:ext cx="384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3557" name="Object 31"/>
            <p:cNvGraphicFramePr>
              <a:graphicFrameLocks noChangeAspect="1"/>
            </p:cNvGraphicFramePr>
            <p:nvPr/>
          </p:nvGraphicFramePr>
          <p:xfrm>
            <a:off x="1581" y="2403"/>
            <a:ext cx="195" cy="246"/>
          </p:xfrm>
          <a:graphic>
            <a:graphicData uri="http://schemas.openxmlformats.org/presentationml/2006/ole">
              <p:oleObj spid="_x0000_s23557" name="Equation" r:id="rId10" imgW="139680" imgH="177480" progId="Equation.3">
                <p:embed/>
              </p:oleObj>
            </a:graphicData>
          </a:graphic>
        </p:graphicFrame>
      </p:grpSp>
      <p:sp>
        <p:nvSpPr>
          <p:cNvPr id="206880" name="Text Box 32"/>
          <p:cNvSpPr txBox="1">
            <a:spLocks noChangeArrowheads="1"/>
          </p:cNvSpPr>
          <p:nvPr/>
        </p:nvSpPr>
        <p:spPr bwMode="auto">
          <a:xfrm>
            <a:off x="331788" y="1928813"/>
            <a:ext cx="1066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>
                <a:solidFill>
                  <a:srgbClr val="66FF33"/>
                </a:solidFill>
                <a:latin typeface="宋体" pitchFamily="2" charset="-122"/>
              </a:rPr>
              <a:t>解：</a:t>
            </a:r>
            <a:endParaRPr lang="zh-CN" altLang="en-US">
              <a:solidFill>
                <a:srgbClr val="66FF33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206882" name="Text Box 34"/>
          <p:cNvSpPr txBox="1">
            <a:spLocks noChangeArrowheads="1"/>
          </p:cNvSpPr>
          <p:nvPr/>
        </p:nvSpPr>
        <p:spPr bwMode="auto">
          <a:xfrm>
            <a:off x="1143000" y="1987550"/>
            <a:ext cx="40719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/>
              <a:t>米尺原长</a:t>
            </a:r>
            <a:r>
              <a:rPr lang="en-US" altLang="zh-CN" i="1"/>
              <a:t>L</a:t>
            </a:r>
            <a:r>
              <a:rPr lang="en-US" altLang="zh-CN" baseline="-25000"/>
              <a:t>0</a:t>
            </a:r>
            <a:r>
              <a:rPr lang="en-US" altLang="zh-CN"/>
              <a:t>=1m</a:t>
            </a:r>
            <a:r>
              <a:rPr lang="zh-CN" altLang="en-US"/>
              <a:t>，</a:t>
            </a:r>
            <a:r>
              <a:rPr kumimoji="1" lang="en-US" altLang="zh-CN"/>
              <a:t> S</a:t>
            </a:r>
            <a:r>
              <a:rPr lang="en-US" altLang="zh-CN">
                <a:sym typeface="Symbol" pitchFamily="18" charset="2"/>
              </a:rPr>
              <a:t></a:t>
            </a:r>
            <a:r>
              <a:rPr lang="zh-CN" altLang="en-US"/>
              <a:t>系：</a:t>
            </a:r>
          </a:p>
        </p:txBody>
      </p:sp>
      <p:graphicFrame>
        <p:nvGraphicFramePr>
          <p:cNvPr id="24580" name="Object 36"/>
          <p:cNvGraphicFramePr>
            <a:graphicFrameLocks noChangeAspect="1"/>
          </p:cNvGraphicFramePr>
          <p:nvPr/>
        </p:nvGraphicFramePr>
        <p:xfrm>
          <a:off x="4070350" y="4603750"/>
          <a:ext cx="1285875" cy="425450"/>
        </p:xfrm>
        <a:graphic>
          <a:graphicData uri="http://schemas.openxmlformats.org/presentationml/2006/ole">
            <p:oleObj spid="_x0000_s23554" name="公式" r:id="rId11" imgW="1269720" imgH="406080" progId="Equation.3">
              <p:embed/>
            </p:oleObj>
          </a:graphicData>
        </a:graphic>
      </p:graphicFrame>
      <p:graphicFrame>
        <p:nvGraphicFramePr>
          <p:cNvPr id="2" name="Object 32"/>
          <p:cNvGraphicFramePr>
            <a:graphicFrameLocks noChangeAspect="1"/>
          </p:cNvGraphicFramePr>
          <p:nvPr/>
        </p:nvGraphicFramePr>
        <p:xfrm>
          <a:off x="1428750" y="2589213"/>
          <a:ext cx="2571750" cy="982662"/>
        </p:xfrm>
        <a:graphic>
          <a:graphicData uri="http://schemas.openxmlformats.org/presentationml/2006/ole">
            <p:oleObj spid="_x0000_s23555" name="公式" r:id="rId12" imgW="2616120" imgH="1041120" progId="Equation.3">
              <p:embed/>
            </p:oleObj>
          </a:graphicData>
        </a:graphic>
      </p:graphicFrame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357188" y="3714750"/>
            <a:ext cx="9747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S</a:t>
            </a:r>
            <a:r>
              <a:rPr lang="zh-CN" altLang="en-US"/>
              <a:t>系：</a:t>
            </a:r>
          </a:p>
        </p:txBody>
      </p:sp>
      <p:graphicFrame>
        <p:nvGraphicFramePr>
          <p:cNvPr id="207875" name="Object 3"/>
          <p:cNvGraphicFramePr>
            <a:graphicFrameLocks noChangeAspect="1"/>
          </p:cNvGraphicFramePr>
          <p:nvPr/>
        </p:nvGraphicFramePr>
        <p:xfrm>
          <a:off x="1000125" y="4429125"/>
          <a:ext cx="2590800" cy="836613"/>
        </p:xfrm>
        <a:graphic>
          <a:graphicData uri="http://schemas.openxmlformats.org/presentationml/2006/ole">
            <p:oleObj spid="_x0000_s23556" name="公式" r:id="rId13" imgW="2476440" imgH="799920" progId="Equation.3">
              <p:embed/>
            </p:oleObj>
          </a:graphicData>
        </a:graphic>
      </p:graphicFrame>
      <p:sp>
        <p:nvSpPr>
          <p:cNvPr id="35" name="Text Box 2"/>
          <p:cNvSpPr txBox="1">
            <a:spLocks noChangeArrowheads="1"/>
          </p:cNvSpPr>
          <p:nvPr/>
        </p:nvSpPr>
        <p:spPr bwMode="auto">
          <a:xfrm>
            <a:off x="1143000" y="3714750"/>
            <a:ext cx="5059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/>
              <a:t>根据长度收缩效应，有</a:t>
            </a:r>
          </a:p>
        </p:txBody>
      </p:sp>
      <p:graphicFrame>
        <p:nvGraphicFramePr>
          <p:cNvPr id="206881" name="Object 37"/>
          <p:cNvGraphicFramePr>
            <a:graphicFrameLocks noChangeAspect="1"/>
          </p:cNvGraphicFramePr>
          <p:nvPr/>
        </p:nvGraphicFramePr>
        <p:xfrm>
          <a:off x="1643063" y="5429250"/>
          <a:ext cx="1857375" cy="844550"/>
        </p:xfrm>
        <a:graphic>
          <a:graphicData uri="http://schemas.openxmlformats.org/presentationml/2006/ole">
            <p:oleObj spid="_x0000_s23565" name="公式" r:id="rId14" imgW="1841400" imgH="838080" progId="Equation.3">
              <p:embed/>
            </p:oleObj>
          </a:graphicData>
        </a:graphic>
      </p:graphicFrame>
      <p:sp>
        <p:nvSpPr>
          <p:cNvPr id="30" name="Text Box 37"/>
          <p:cNvSpPr txBox="1">
            <a:spLocks noChangeArrowheads="1"/>
          </p:cNvSpPr>
          <p:nvPr/>
        </p:nvSpPr>
        <p:spPr bwMode="auto">
          <a:xfrm>
            <a:off x="500063" y="5610225"/>
            <a:ext cx="11128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/>
              <a:t>由题意</a:t>
            </a:r>
          </a:p>
        </p:txBody>
      </p:sp>
      <p:graphicFrame>
        <p:nvGraphicFramePr>
          <p:cNvPr id="25638" name="Object 39">
            <a:hlinkClick r:id="rId15" action="ppaction://hlinksldjump"/>
          </p:cNvPr>
          <p:cNvGraphicFramePr>
            <a:graphicFrameLocks noChangeAspect="1"/>
          </p:cNvGraphicFramePr>
          <p:nvPr/>
        </p:nvGraphicFramePr>
        <p:xfrm>
          <a:off x="3571875" y="5402263"/>
          <a:ext cx="4357688" cy="882650"/>
        </p:xfrm>
        <a:graphic>
          <a:graphicData uri="http://schemas.openxmlformats.org/presentationml/2006/ole">
            <p:oleObj spid="_x0000_s23566" name="公式" r:id="rId16" imgW="4394160" imgH="8888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6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7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6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6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25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80" grpId="0" autoUpdateAnimBg="0"/>
      <p:bldP spid="206882" grpId="0" autoUpdateAnimBg="0"/>
      <p:bldP spid="33" grpId="0"/>
      <p:bldP spid="35" grpId="0"/>
      <p:bldP spid="3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8E9BC-E773-403A-9207-875E784D9080}" type="slidenum">
              <a:rPr lang="en-US" altLang="zh-CN"/>
              <a:pPr>
                <a:defRPr/>
              </a:pPr>
              <a:t>31</a:t>
            </a:fld>
            <a:endParaRPr lang="en-US" altLang="zh-CN"/>
          </a:p>
        </p:txBody>
      </p:sp>
      <p:graphicFrame>
        <p:nvGraphicFramePr>
          <p:cNvPr id="207897" name="Object 25"/>
          <p:cNvGraphicFramePr>
            <a:graphicFrameLocks noChangeAspect="1"/>
          </p:cNvGraphicFramePr>
          <p:nvPr/>
        </p:nvGraphicFramePr>
        <p:xfrm>
          <a:off x="1428750" y="2000250"/>
          <a:ext cx="2530475" cy="877888"/>
        </p:xfrm>
        <a:graphic>
          <a:graphicData uri="http://schemas.openxmlformats.org/presentationml/2006/ole">
            <p:oleObj spid="_x0000_s24578" name="公式" r:id="rId3" imgW="2527200" imgH="876240" progId="Equation.3">
              <p:embed/>
            </p:oleObj>
          </a:graphicData>
        </a:graphic>
      </p:graphicFrame>
      <p:graphicFrame>
        <p:nvGraphicFramePr>
          <p:cNvPr id="207898" name="Object 26"/>
          <p:cNvGraphicFramePr>
            <a:graphicFrameLocks noChangeAspect="1"/>
          </p:cNvGraphicFramePr>
          <p:nvPr/>
        </p:nvGraphicFramePr>
        <p:xfrm>
          <a:off x="1571625" y="714375"/>
          <a:ext cx="2500313" cy="896938"/>
        </p:xfrm>
        <a:graphic>
          <a:graphicData uri="http://schemas.openxmlformats.org/presentationml/2006/ole">
            <p:oleObj spid="_x0000_s24579" name="公式" r:id="rId4" imgW="2514600" imgH="901440" progId="Equation.3">
              <p:embed/>
            </p:oleObj>
          </a:graphicData>
        </a:graphic>
      </p:graphicFrame>
      <p:sp>
        <p:nvSpPr>
          <p:cNvPr id="24591" name="Text Box 27"/>
          <p:cNvSpPr txBox="1">
            <a:spLocks noChangeArrowheads="1"/>
          </p:cNvSpPr>
          <p:nvPr/>
        </p:nvSpPr>
        <p:spPr bwMode="auto">
          <a:xfrm>
            <a:off x="642938" y="928688"/>
            <a:ext cx="936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/>
              <a:t>于是</a:t>
            </a:r>
          </a:p>
        </p:txBody>
      </p:sp>
      <p:sp>
        <p:nvSpPr>
          <p:cNvPr id="207900" name="Text Box 28"/>
          <p:cNvSpPr txBox="1">
            <a:spLocks noChangeArrowheads="1"/>
          </p:cNvSpPr>
          <p:nvPr/>
        </p:nvSpPr>
        <p:spPr bwMode="auto">
          <a:xfrm>
            <a:off x="849313" y="2225675"/>
            <a:ext cx="490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/>
              <a:t>得</a:t>
            </a:r>
          </a:p>
        </p:txBody>
      </p:sp>
      <p:graphicFrame>
        <p:nvGraphicFramePr>
          <p:cNvPr id="25614" name="Object 33"/>
          <p:cNvGraphicFramePr>
            <a:graphicFrameLocks noChangeAspect="1"/>
          </p:cNvGraphicFramePr>
          <p:nvPr/>
        </p:nvGraphicFramePr>
        <p:xfrm>
          <a:off x="857250" y="4141788"/>
          <a:ext cx="3000375" cy="858837"/>
        </p:xfrm>
        <a:graphic>
          <a:graphicData uri="http://schemas.openxmlformats.org/presentationml/2006/ole">
            <p:oleObj spid="_x0000_s24580" name="公式" r:id="rId5" imgW="2920680" imgH="838080" progId="Equation.3">
              <p:embed/>
            </p:oleObj>
          </a:graphicData>
        </a:graphic>
      </p:graphicFrame>
      <p:graphicFrame>
        <p:nvGraphicFramePr>
          <p:cNvPr id="207907" name="Object 35"/>
          <p:cNvGraphicFramePr>
            <a:graphicFrameLocks noChangeAspect="1"/>
          </p:cNvGraphicFramePr>
          <p:nvPr/>
        </p:nvGraphicFramePr>
        <p:xfrm>
          <a:off x="3929063" y="4071938"/>
          <a:ext cx="3286125" cy="904875"/>
        </p:xfrm>
        <a:graphic>
          <a:graphicData uri="http://schemas.openxmlformats.org/presentationml/2006/ole">
            <p:oleObj spid="_x0000_s24581" name="公式" r:id="rId6" imgW="3136680" imgH="863280" progId="Equation.3">
              <p:embed/>
            </p:oleObj>
          </a:graphicData>
        </a:graphic>
      </p:graphicFrame>
      <p:grpSp>
        <p:nvGrpSpPr>
          <p:cNvPr id="24593" name="Group 14"/>
          <p:cNvGrpSpPr>
            <a:grpSpLocks/>
          </p:cNvGrpSpPr>
          <p:nvPr/>
        </p:nvGrpSpPr>
        <p:grpSpPr bwMode="auto">
          <a:xfrm>
            <a:off x="4857750" y="857250"/>
            <a:ext cx="3962400" cy="2438400"/>
            <a:chOff x="336" y="2064"/>
            <a:chExt cx="2496" cy="1536"/>
          </a:xfrm>
        </p:grpSpPr>
        <p:grpSp>
          <p:nvGrpSpPr>
            <p:cNvPr id="24595" name="Group 15"/>
            <p:cNvGrpSpPr>
              <a:grpSpLocks/>
            </p:cNvGrpSpPr>
            <p:nvPr/>
          </p:nvGrpSpPr>
          <p:grpSpPr bwMode="auto">
            <a:xfrm>
              <a:off x="336" y="2064"/>
              <a:ext cx="2496" cy="1536"/>
              <a:chOff x="2736" y="384"/>
              <a:chExt cx="2784" cy="1728"/>
            </a:xfrm>
          </p:grpSpPr>
          <p:sp>
            <p:nvSpPr>
              <p:cNvPr id="24597" name="Rectangle 16"/>
              <p:cNvSpPr>
                <a:spLocks noChangeArrowheads="1"/>
              </p:cNvSpPr>
              <p:nvPr/>
            </p:nvSpPr>
            <p:spPr bwMode="auto">
              <a:xfrm>
                <a:off x="2736" y="384"/>
                <a:ext cx="2784" cy="172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4598" name="Group 17"/>
              <p:cNvGrpSpPr>
                <a:grpSpLocks/>
              </p:cNvGrpSpPr>
              <p:nvPr/>
            </p:nvGrpSpPr>
            <p:grpSpPr bwMode="auto">
              <a:xfrm>
                <a:off x="2736" y="432"/>
                <a:ext cx="2719" cy="1654"/>
                <a:chOff x="3015" y="1488"/>
                <a:chExt cx="2719" cy="1654"/>
              </a:xfrm>
            </p:grpSpPr>
            <p:sp>
              <p:nvSpPr>
                <p:cNvPr id="24599" name="Line 18"/>
                <p:cNvSpPr>
                  <a:spLocks noChangeShapeType="1"/>
                </p:cNvSpPr>
                <p:nvPr/>
              </p:nvSpPr>
              <p:spPr bwMode="auto">
                <a:xfrm>
                  <a:off x="3359" y="2806"/>
                  <a:ext cx="2256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600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3359" y="1654"/>
                  <a:ext cx="0" cy="1152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601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3935" y="1654"/>
                  <a:ext cx="0" cy="1152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602" name="Rectangle 21"/>
                <p:cNvSpPr>
                  <a:spLocks noChangeArrowheads="1"/>
                </p:cNvSpPr>
                <p:nvPr/>
              </p:nvSpPr>
              <p:spPr bwMode="auto">
                <a:xfrm rot="-1748884">
                  <a:off x="4223" y="2422"/>
                  <a:ext cx="1344" cy="48"/>
                </a:xfrm>
                <a:prstGeom prst="rect">
                  <a:avLst/>
                </a:prstGeom>
                <a:solidFill>
                  <a:srgbClr val="CC0000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4583" name="Object 22"/>
                <p:cNvGraphicFramePr>
                  <a:graphicFrameLocks noChangeAspect="1"/>
                </p:cNvGraphicFramePr>
                <p:nvPr/>
              </p:nvGraphicFramePr>
              <p:xfrm>
                <a:off x="5231" y="2902"/>
                <a:ext cx="222" cy="240"/>
              </p:xfrm>
              <a:graphic>
                <a:graphicData uri="http://schemas.openxmlformats.org/presentationml/2006/ole">
                  <p:oleObj spid="_x0000_s24583" name="Equation" r:id="rId7" imgW="139680" imgH="152280" progId="Equation.3">
                    <p:embed/>
                  </p:oleObj>
                </a:graphicData>
              </a:graphic>
            </p:graphicFrame>
            <p:graphicFrame>
              <p:nvGraphicFramePr>
                <p:cNvPr id="24584" name="Object 23"/>
                <p:cNvGraphicFramePr>
                  <a:graphicFrameLocks noChangeAspect="1"/>
                </p:cNvGraphicFramePr>
                <p:nvPr/>
              </p:nvGraphicFramePr>
              <p:xfrm>
                <a:off x="5431" y="2814"/>
                <a:ext cx="303" cy="321"/>
              </p:xfrm>
              <a:graphic>
                <a:graphicData uri="http://schemas.openxmlformats.org/presentationml/2006/ole">
                  <p:oleObj spid="_x0000_s24584" name="Equation" r:id="rId8" imgW="190440" imgH="203040" progId="Equation.3">
                    <p:embed/>
                  </p:oleObj>
                </a:graphicData>
              </a:graphic>
            </p:graphicFrame>
            <p:graphicFrame>
              <p:nvGraphicFramePr>
                <p:cNvPr id="24585" name="Object 24"/>
                <p:cNvGraphicFramePr>
                  <a:graphicFrameLocks noChangeAspect="1"/>
                </p:cNvGraphicFramePr>
                <p:nvPr/>
              </p:nvGraphicFramePr>
              <p:xfrm>
                <a:off x="3015" y="1575"/>
                <a:ext cx="239" cy="303"/>
              </p:xfrm>
              <a:graphic>
                <a:graphicData uri="http://schemas.openxmlformats.org/presentationml/2006/ole">
                  <p:oleObj spid="_x0000_s24585" name="Equation" r:id="rId9" imgW="152280" imgH="190440" progId="Equation.3">
                    <p:embed/>
                  </p:oleObj>
                </a:graphicData>
              </a:graphic>
            </p:graphicFrame>
            <p:graphicFrame>
              <p:nvGraphicFramePr>
                <p:cNvPr id="24586" name="Object 40"/>
                <p:cNvGraphicFramePr>
                  <a:graphicFrameLocks noChangeAspect="1"/>
                </p:cNvGraphicFramePr>
                <p:nvPr/>
              </p:nvGraphicFramePr>
              <p:xfrm>
                <a:off x="3598" y="1488"/>
                <a:ext cx="321" cy="381"/>
              </p:xfrm>
              <a:graphic>
                <a:graphicData uri="http://schemas.openxmlformats.org/presentationml/2006/ole">
                  <p:oleObj spid="_x0000_s24586" name="Equation" r:id="rId10" imgW="203040" imgH="241200" progId="Equation.3">
                    <p:embed/>
                  </p:oleObj>
                </a:graphicData>
              </a:graphic>
            </p:graphicFrame>
            <p:graphicFrame>
              <p:nvGraphicFramePr>
                <p:cNvPr id="24587" name="Object 41"/>
                <p:cNvGraphicFramePr>
                  <a:graphicFrameLocks noChangeAspect="1"/>
                </p:cNvGraphicFramePr>
                <p:nvPr/>
              </p:nvGraphicFramePr>
              <p:xfrm>
                <a:off x="3791" y="2806"/>
                <a:ext cx="280" cy="321"/>
              </p:xfrm>
              <a:graphic>
                <a:graphicData uri="http://schemas.openxmlformats.org/presentationml/2006/ole">
                  <p:oleObj spid="_x0000_s24587" name="Equation" r:id="rId11" imgW="177480" imgH="203040" progId="Equation.3">
                    <p:embed/>
                  </p:oleObj>
                </a:graphicData>
              </a:graphic>
            </p:graphicFrame>
            <p:graphicFrame>
              <p:nvGraphicFramePr>
                <p:cNvPr id="24588" name="Object 27"/>
                <p:cNvGraphicFramePr>
                  <a:graphicFrameLocks noChangeAspect="1"/>
                </p:cNvGraphicFramePr>
                <p:nvPr/>
              </p:nvGraphicFramePr>
              <p:xfrm>
                <a:off x="3215" y="2854"/>
                <a:ext cx="222" cy="240"/>
              </p:xfrm>
              <a:graphic>
                <a:graphicData uri="http://schemas.openxmlformats.org/presentationml/2006/ole">
                  <p:oleObj spid="_x0000_s24588" name="Equation" r:id="rId12" imgW="139680" imgH="152280" progId="Equation.3">
                    <p:embed/>
                  </p:oleObj>
                </a:graphicData>
              </a:graphic>
            </p:graphicFrame>
            <p:sp>
              <p:nvSpPr>
                <p:cNvPr id="24603" name="Freeform 28"/>
                <p:cNvSpPr>
                  <a:spLocks/>
                </p:cNvSpPr>
                <p:nvPr/>
              </p:nvSpPr>
              <p:spPr bwMode="auto">
                <a:xfrm>
                  <a:off x="4548" y="2660"/>
                  <a:ext cx="47" cy="144"/>
                </a:xfrm>
                <a:custGeom>
                  <a:avLst/>
                  <a:gdLst>
                    <a:gd name="T0" fmla="*/ 0 w 47"/>
                    <a:gd name="T1" fmla="*/ 0 h 144"/>
                    <a:gd name="T2" fmla="*/ 22 w 47"/>
                    <a:gd name="T3" fmla="*/ 33 h 144"/>
                    <a:gd name="T4" fmla="*/ 44 w 47"/>
                    <a:gd name="T5" fmla="*/ 56 h 144"/>
                    <a:gd name="T6" fmla="*/ 33 w 47"/>
                    <a:gd name="T7" fmla="*/ 144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144"/>
                    <a:gd name="T14" fmla="*/ 47 w 47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144">
                      <a:moveTo>
                        <a:pt x="0" y="0"/>
                      </a:moveTo>
                      <a:cubicBezTo>
                        <a:pt x="7" y="11"/>
                        <a:pt x="14" y="23"/>
                        <a:pt x="22" y="33"/>
                      </a:cubicBezTo>
                      <a:cubicBezTo>
                        <a:pt x="29" y="41"/>
                        <a:pt x="43" y="45"/>
                        <a:pt x="44" y="56"/>
                      </a:cubicBezTo>
                      <a:cubicBezTo>
                        <a:pt x="47" y="85"/>
                        <a:pt x="33" y="114"/>
                        <a:pt x="33" y="144"/>
                      </a:cubicBezTo>
                    </a:path>
                  </a:pathLst>
                </a:cu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4589" name="Object 29"/>
                <p:cNvGraphicFramePr>
                  <a:graphicFrameLocks noChangeAspect="1"/>
                </p:cNvGraphicFramePr>
                <p:nvPr/>
              </p:nvGraphicFramePr>
              <p:xfrm>
                <a:off x="4671" y="2588"/>
                <a:ext cx="153" cy="203"/>
              </p:xfrm>
              <a:graphic>
                <a:graphicData uri="http://schemas.openxmlformats.org/presentationml/2006/ole">
                  <p:oleObj spid="_x0000_s24589" name="公式" r:id="rId13" imgW="241200" imgH="317160" progId="Equation.3">
                    <p:embed/>
                  </p:oleObj>
                </a:graphicData>
              </a:graphic>
            </p:graphicFrame>
          </p:grpSp>
        </p:grpSp>
        <p:sp>
          <p:nvSpPr>
            <p:cNvPr id="24596" name="Line 30"/>
            <p:cNvSpPr>
              <a:spLocks noChangeShapeType="1"/>
            </p:cNvSpPr>
            <p:nvPr/>
          </p:nvSpPr>
          <p:spPr bwMode="auto">
            <a:xfrm>
              <a:off x="1164" y="2544"/>
              <a:ext cx="384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4582" name="Object 44"/>
            <p:cNvGraphicFramePr>
              <a:graphicFrameLocks noChangeAspect="1"/>
            </p:cNvGraphicFramePr>
            <p:nvPr/>
          </p:nvGraphicFramePr>
          <p:xfrm>
            <a:off x="1581" y="2385"/>
            <a:ext cx="240" cy="303"/>
          </p:xfrm>
          <a:graphic>
            <a:graphicData uri="http://schemas.openxmlformats.org/presentationml/2006/ole">
              <p:oleObj spid="_x0000_s24582" name="Equation" r:id="rId14" imgW="139680" imgH="177480" progId="Equation.3">
                <p:embed/>
              </p:oleObj>
            </a:graphicData>
          </a:graphic>
        </p:graphicFrame>
      </p:grp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00063" y="3357563"/>
            <a:ext cx="39639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设</a:t>
            </a:r>
            <a:r>
              <a:rPr lang="en-US" altLang="zh-CN"/>
              <a:t>S</a:t>
            </a:r>
            <a:r>
              <a:rPr lang="zh-CN" altLang="en-US"/>
              <a:t>系中测得米尺的长度为</a:t>
            </a:r>
            <a:r>
              <a:rPr lang="en-US" altLang="zh-CN" i="1"/>
              <a:t>L</a:t>
            </a:r>
            <a:endParaRPr lang="zh-CN" altLang="en-US" i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7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7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7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7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900" grpId="0" autoUpdateAnimBg="0"/>
      <p:bldP spid="4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A239EC-F3B4-4BEF-ADF3-BDA3217187F4}" type="slidenum">
              <a:rPr lang="en-US" altLang="zh-CN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205826" name="Text Box 2"/>
          <p:cNvSpPr txBox="1">
            <a:spLocks noChangeArrowheads="1"/>
          </p:cNvSpPr>
          <p:nvPr/>
        </p:nvSpPr>
        <p:spPr bwMode="auto">
          <a:xfrm>
            <a:off x="428625" y="2357438"/>
            <a:ext cx="80724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dirty="0">
                <a:solidFill>
                  <a:srgbClr val="FFFF00"/>
                </a:solidFill>
                <a:latin typeface="+mn-lt"/>
              </a:rPr>
              <a:t>思考：这个</a:t>
            </a:r>
            <a:r>
              <a:rPr lang="en-US" altLang="zh-CN" dirty="0">
                <a:solidFill>
                  <a:srgbClr val="FFFF00"/>
                </a:solidFill>
                <a:latin typeface="+mn-lt"/>
              </a:rPr>
              <a:t>1m</a:t>
            </a:r>
            <a:r>
              <a:rPr lang="zh-CN" altLang="en-US" dirty="0">
                <a:solidFill>
                  <a:srgbClr val="FFFF00"/>
                </a:solidFill>
                <a:latin typeface="+mn-lt"/>
              </a:rPr>
              <a:t>的长度是原长还是非原长</a:t>
            </a:r>
            <a:r>
              <a:rPr lang="en-US" altLang="zh-CN" dirty="0">
                <a:solidFill>
                  <a:srgbClr val="FFFF00"/>
                </a:solidFill>
                <a:latin typeface="+mn-lt"/>
              </a:rPr>
              <a:t>(</a:t>
            </a:r>
            <a:r>
              <a:rPr lang="zh-CN" altLang="en-US" dirty="0">
                <a:solidFill>
                  <a:srgbClr val="FFFF00"/>
                </a:solidFill>
                <a:latin typeface="+mn-lt"/>
              </a:rPr>
              <a:t>运动长度</a:t>
            </a:r>
            <a:r>
              <a:rPr lang="en-US" altLang="zh-CN" dirty="0">
                <a:solidFill>
                  <a:srgbClr val="FFFF00"/>
                </a:solidFill>
                <a:latin typeface="+mn-lt"/>
              </a:rPr>
              <a:t>)</a:t>
            </a:r>
            <a:r>
              <a:rPr lang="zh-CN" altLang="en-US" dirty="0">
                <a:solidFill>
                  <a:srgbClr val="FFFF00"/>
                </a:solidFill>
                <a:latin typeface="+mn-lt"/>
              </a:rPr>
              <a:t>？</a:t>
            </a:r>
          </a:p>
        </p:txBody>
      </p:sp>
      <p:sp>
        <p:nvSpPr>
          <p:cNvPr id="25608" name="Text Box 3"/>
          <p:cNvSpPr txBox="1">
            <a:spLocks noChangeArrowheads="1"/>
          </p:cNvSpPr>
          <p:nvPr/>
        </p:nvSpPr>
        <p:spPr bwMode="auto">
          <a:xfrm>
            <a:off x="457200" y="287338"/>
            <a:ext cx="8258175" cy="201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zh-CN" altLang="en-US">
                <a:solidFill>
                  <a:srgbClr val="66FF33"/>
                </a:solidFill>
              </a:rPr>
              <a:t>例</a:t>
            </a:r>
            <a:r>
              <a:rPr lang="en-US" altLang="zh-CN">
                <a:solidFill>
                  <a:srgbClr val="66FF33"/>
                </a:solidFill>
              </a:rPr>
              <a:t>4</a:t>
            </a:r>
            <a:r>
              <a:rPr lang="zh-CN" altLang="en-US">
                <a:solidFill>
                  <a:srgbClr val="66FF33"/>
                </a:solidFill>
              </a:rPr>
              <a:t>： </a:t>
            </a:r>
            <a:r>
              <a:rPr lang="zh-CN" altLang="en-US"/>
              <a:t>一列高速火车以速率 </a:t>
            </a:r>
            <a:r>
              <a:rPr lang="en-US" altLang="zh-CN" i="1"/>
              <a:t>u </a:t>
            </a:r>
            <a:r>
              <a:rPr lang="zh-CN" altLang="en-US"/>
              <a:t>驶过车站，站台上的观察者甲观察到固定于站台、相距</a:t>
            </a:r>
            <a:r>
              <a:rPr lang="en-US" altLang="zh-CN"/>
              <a:t>1m</a:t>
            </a:r>
            <a:r>
              <a:rPr lang="zh-CN" altLang="en-US"/>
              <a:t>的两只机械手在车厢上同时划出两个痕迹，求车厢上的观察者乙测出两个痕迹间的距离为多少？</a:t>
            </a:r>
          </a:p>
        </p:txBody>
      </p:sp>
      <p:sp>
        <p:nvSpPr>
          <p:cNvPr id="205829" name="Text Box 5"/>
          <p:cNvSpPr txBox="1">
            <a:spLocks noChangeArrowheads="1"/>
          </p:cNvSpPr>
          <p:nvPr/>
        </p:nvSpPr>
        <p:spPr bwMode="auto">
          <a:xfrm>
            <a:off x="754063" y="3000375"/>
            <a:ext cx="4032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>
                <a:latin typeface="宋体" pitchFamily="2" charset="-122"/>
              </a:rPr>
              <a:t>站台系：动系，两端同时测</a:t>
            </a:r>
          </a:p>
        </p:txBody>
      </p:sp>
      <p:graphicFrame>
        <p:nvGraphicFramePr>
          <p:cNvPr id="205830" name="Object 6"/>
          <p:cNvGraphicFramePr>
            <a:graphicFrameLocks noChangeAspect="1"/>
          </p:cNvGraphicFramePr>
          <p:nvPr/>
        </p:nvGraphicFramePr>
        <p:xfrm>
          <a:off x="928688" y="3778250"/>
          <a:ext cx="1695450" cy="387350"/>
        </p:xfrm>
        <a:graphic>
          <a:graphicData uri="http://schemas.openxmlformats.org/presentationml/2006/ole">
            <p:oleObj spid="_x0000_s25602" name="公式" r:id="rId3" imgW="1549080" imgH="355320" progId="Equation.3">
              <p:embed/>
            </p:oleObj>
          </a:graphicData>
        </a:graphic>
      </p:graphicFrame>
      <p:sp>
        <p:nvSpPr>
          <p:cNvPr id="205832" name="Text Box 8"/>
          <p:cNvSpPr txBox="1">
            <a:spLocks noChangeArrowheads="1"/>
          </p:cNvSpPr>
          <p:nvPr/>
        </p:nvSpPr>
        <p:spPr bwMode="auto">
          <a:xfrm>
            <a:off x="500063" y="4278313"/>
            <a:ext cx="3598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>
                <a:latin typeface="宋体" pitchFamily="2" charset="-122"/>
              </a:rPr>
              <a:t>车厢系：静系，原长为</a:t>
            </a:r>
          </a:p>
        </p:txBody>
      </p:sp>
      <p:graphicFrame>
        <p:nvGraphicFramePr>
          <p:cNvPr id="205834" name="Object 10"/>
          <p:cNvGraphicFramePr>
            <a:graphicFrameLocks noChangeAspect="1"/>
          </p:cNvGraphicFramePr>
          <p:nvPr/>
        </p:nvGraphicFramePr>
        <p:xfrm>
          <a:off x="928688" y="4921250"/>
          <a:ext cx="5002212" cy="1293813"/>
        </p:xfrm>
        <a:graphic>
          <a:graphicData uri="http://schemas.openxmlformats.org/presentationml/2006/ole">
            <p:oleObj spid="_x0000_s25603" name="公式" r:id="rId4" imgW="4495680" imgH="1346040" progId="Equation.3">
              <p:embed/>
            </p:oleObj>
          </a:graphicData>
        </a:graphic>
      </p:graphicFrame>
      <p:grpSp>
        <p:nvGrpSpPr>
          <p:cNvPr id="25611" name="Group 11"/>
          <p:cNvGrpSpPr>
            <a:grpSpLocks/>
          </p:cNvGrpSpPr>
          <p:nvPr/>
        </p:nvGrpSpPr>
        <p:grpSpPr bwMode="auto">
          <a:xfrm>
            <a:off x="4881563" y="2928938"/>
            <a:ext cx="4191000" cy="1981200"/>
            <a:chOff x="240" y="1248"/>
            <a:chExt cx="2640" cy="1248"/>
          </a:xfrm>
        </p:grpSpPr>
        <p:grpSp>
          <p:nvGrpSpPr>
            <p:cNvPr id="25614" name="Group 12"/>
            <p:cNvGrpSpPr>
              <a:grpSpLocks/>
            </p:cNvGrpSpPr>
            <p:nvPr/>
          </p:nvGrpSpPr>
          <p:grpSpPr bwMode="auto">
            <a:xfrm>
              <a:off x="240" y="1248"/>
              <a:ext cx="2640" cy="1248"/>
              <a:chOff x="912" y="528"/>
              <a:chExt cx="3360" cy="1488"/>
            </a:xfrm>
          </p:grpSpPr>
          <p:sp>
            <p:nvSpPr>
              <p:cNvPr id="25616" name="Rectangle 13"/>
              <p:cNvSpPr>
                <a:spLocks noChangeArrowheads="1"/>
              </p:cNvSpPr>
              <p:nvPr/>
            </p:nvSpPr>
            <p:spPr bwMode="auto">
              <a:xfrm>
                <a:off x="912" y="528"/>
                <a:ext cx="3360" cy="14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25617" name="Group 14"/>
              <p:cNvGrpSpPr>
                <a:grpSpLocks/>
              </p:cNvGrpSpPr>
              <p:nvPr/>
            </p:nvGrpSpPr>
            <p:grpSpPr bwMode="auto">
              <a:xfrm>
                <a:off x="1056" y="768"/>
                <a:ext cx="2880" cy="1159"/>
                <a:chOff x="1056" y="768"/>
                <a:chExt cx="2880" cy="1159"/>
              </a:xfrm>
            </p:grpSpPr>
            <p:grpSp>
              <p:nvGrpSpPr>
                <p:cNvPr id="25618" name="Group 15"/>
                <p:cNvGrpSpPr>
                  <a:grpSpLocks/>
                </p:cNvGrpSpPr>
                <p:nvPr/>
              </p:nvGrpSpPr>
              <p:grpSpPr bwMode="auto">
                <a:xfrm>
                  <a:off x="1056" y="768"/>
                  <a:ext cx="2880" cy="1104"/>
                  <a:chOff x="1056" y="768"/>
                  <a:chExt cx="2880" cy="1104"/>
                </a:xfrm>
              </p:grpSpPr>
              <p:sp>
                <p:nvSpPr>
                  <p:cNvPr id="25621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816"/>
                    <a:ext cx="2256" cy="288"/>
                  </a:xfrm>
                  <a:prstGeom prst="rect">
                    <a:avLst/>
                  </a:prstGeom>
                  <a:solidFill>
                    <a:srgbClr val="CC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22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1104"/>
                    <a:ext cx="240" cy="240"/>
                  </a:xfrm>
                  <a:prstGeom prst="ellipse">
                    <a:avLst/>
                  </a:prstGeom>
                  <a:solidFill>
                    <a:srgbClr val="CCFF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23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1104"/>
                    <a:ext cx="240" cy="240"/>
                  </a:xfrm>
                  <a:prstGeom prst="ellipse">
                    <a:avLst/>
                  </a:prstGeom>
                  <a:solidFill>
                    <a:srgbClr val="CCFF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24" name="Rectangle 19" descr="深色上对角线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1344"/>
                    <a:ext cx="2880" cy="96"/>
                  </a:xfrm>
                  <a:prstGeom prst="rect">
                    <a:avLst/>
                  </a:prstGeom>
                  <a:pattFill prst="dkUpDiag">
                    <a:fgClr>
                      <a:schemeClr val="tx2"/>
                    </a:fgClr>
                    <a:bgClr>
                      <a:srgbClr val="FFFFFF"/>
                    </a:bgClr>
                  </a:patt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25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2064" y="1824"/>
                    <a:ext cx="480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3300"/>
                    </a:solidFill>
                    <a:round/>
                    <a:headEnd type="triangle" w="med" len="med"/>
                    <a:tailEnd type="triangle" w="med" len="med"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26" name="Line 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960"/>
                    <a:ext cx="0" cy="864"/>
                  </a:xfrm>
                  <a:prstGeom prst="line">
                    <a:avLst/>
                  </a:prstGeom>
                  <a:noFill/>
                  <a:ln w="9525">
                    <a:solidFill>
                      <a:srgbClr val="FF33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27" name="Line 2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44" y="960"/>
                    <a:ext cx="0" cy="864"/>
                  </a:xfrm>
                  <a:prstGeom prst="line">
                    <a:avLst/>
                  </a:prstGeom>
                  <a:noFill/>
                  <a:ln w="9525">
                    <a:solidFill>
                      <a:srgbClr val="FF33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28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2064" y="960"/>
                    <a:ext cx="48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2"/>
                    </a:solidFill>
                    <a:round/>
                    <a:headEnd type="triangle" w="med" len="med"/>
                    <a:tailEnd type="triangle" w="med" len="med"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25629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2736" y="1536"/>
                    <a:ext cx="192" cy="336"/>
                    <a:chOff x="3408" y="2784"/>
                    <a:chExt cx="192" cy="336"/>
                  </a:xfrm>
                </p:grpSpPr>
                <p:sp>
                  <p:nvSpPr>
                    <p:cNvPr id="25638" name="Line 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04" y="2880"/>
                      <a:ext cx="0" cy="9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33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25639" name="Group 2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408" y="2784"/>
                      <a:ext cx="192" cy="336"/>
                      <a:chOff x="3408" y="2784"/>
                      <a:chExt cx="192" cy="336"/>
                    </a:xfrm>
                  </p:grpSpPr>
                  <p:sp>
                    <p:nvSpPr>
                      <p:cNvPr id="25640" name="Oval 2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56" y="2784"/>
                        <a:ext cx="96" cy="96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rgbClr val="FF33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5641" name="Line 28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3456" y="2976"/>
                        <a:ext cx="48" cy="144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FF3300"/>
                        </a:solidFill>
                        <a:round/>
                        <a:headEnd/>
                        <a:tailEnd/>
                      </a:ln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5642" name="Line 2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504" y="2976"/>
                        <a:ext cx="48" cy="144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FF33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5643" name="Line 30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3408" y="2880"/>
                        <a:ext cx="96" cy="96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FF33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5644" name="Line 3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504" y="2880"/>
                        <a:ext cx="96" cy="96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FF33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25630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2688" y="768"/>
                    <a:ext cx="192" cy="336"/>
                    <a:chOff x="3408" y="2784"/>
                    <a:chExt cx="192" cy="336"/>
                  </a:xfrm>
                </p:grpSpPr>
                <p:sp>
                  <p:nvSpPr>
                    <p:cNvPr id="25631" name="Line 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04" y="2880"/>
                      <a:ext cx="0" cy="9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2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25632" name="Group 3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408" y="2784"/>
                      <a:ext cx="192" cy="336"/>
                      <a:chOff x="3408" y="2784"/>
                      <a:chExt cx="192" cy="336"/>
                    </a:xfrm>
                  </p:grpSpPr>
                  <p:sp>
                    <p:nvSpPr>
                      <p:cNvPr id="25633" name="Oval 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56" y="2784"/>
                        <a:ext cx="96" cy="96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5634" name="Line 36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3456" y="2976"/>
                        <a:ext cx="48" cy="144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5635" name="Line 3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504" y="2976"/>
                        <a:ext cx="48" cy="144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5636" name="Line 38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3408" y="2880"/>
                        <a:ext cx="96" cy="96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5637" name="Line 3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504" y="2880"/>
                        <a:ext cx="96" cy="96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sp>
              <p:nvSpPr>
                <p:cNvPr id="25619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2880" y="1537"/>
                  <a:ext cx="432" cy="3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zh-CN" altLang="en-US" sz="2800">
                      <a:solidFill>
                        <a:schemeClr val="tx1"/>
                      </a:solidFill>
                      <a:latin typeface="宋体" pitchFamily="2" charset="-122"/>
                    </a:rPr>
                    <a:t>甲</a:t>
                  </a:r>
                </a:p>
              </p:txBody>
            </p:sp>
            <p:sp>
              <p:nvSpPr>
                <p:cNvPr id="25620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928" y="768"/>
                  <a:ext cx="384" cy="3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zh-CN" altLang="en-US" sz="2800">
                      <a:solidFill>
                        <a:schemeClr val="tx1"/>
                      </a:solidFill>
                      <a:latin typeface="宋体" pitchFamily="2" charset="-122"/>
                    </a:rPr>
                    <a:t>乙</a:t>
                  </a:r>
                </a:p>
              </p:txBody>
            </p:sp>
            <p:graphicFrame>
              <p:nvGraphicFramePr>
                <p:cNvPr id="25605" name="Object 42"/>
                <p:cNvGraphicFramePr>
                  <a:graphicFrameLocks noChangeAspect="1"/>
                </p:cNvGraphicFramePr>
                <p:nvPr/>
              </p:nvGraphicFramePr>
              <p:xfrm>
                <a:off x="2112" y="1536"/>
                <a:ext cx="308" cy="235"/>
              </p:xfrm>
              <a:graphic>
                <a:graphicData uri="http://schemas.openxmlformats.org/presentationml/2006/ole">
                  <p:oleObj spid="_x0000_s25605" name="Equation" r:id="rId5" imgW="215640" imgH="164880" progId="Equation.3">
                    <p:embed/>
                  </p:oleObj>
                </a:graphicData>
              </a:graphic>
            </p:graphicFrame>
          </p:grpSp>
        </p:grpSp>
        <p:sp>
          <p:nvSpPr>
            <p:cNvPr id="25615" name="Line 43"/>
            <p:cNvSpPr>
              <a:spLocks noChangeShapeType="1"/>
            </p:cNvSpPr>
            <p:nvPr/>
          </p:nvSpPr>
          <p:spPr bwMode="auto">
            <a:xfrm>
              <a:off x="2304" y="1632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5604" name="Object 44"/>
            <p:cNvGraphicFramePr>
              <a:graphicFrameLocks noChangeAspect="1"/>
            </p:cNvGraphicFramePr>
            <p:nvPr/>
          </p:nvGraphicFramePr>
          <p:xfrm>
            <a:off x="2381" y="1389"/>
            <a:ext cx="152" cy="192"/>
          </p:xfrm>
          <a:graphic>
            <a:graphicData uri="http://schemas.openxmlformats.org/presentationml/2006/ole">
              <p:oleObj spid="_x0000_s25604" name="公式" r:id="rId6" imgW="241200" imgH="304560" progId="Equation.3">
                <p:embed/>
              </p:oleObj>
            </a:graphicData>
          </a:graphic>
        </p:graphicFrame>
      </p:grpSp>
      <p:sp>
        <p:nvSpPr>
          <p:cNvPr id="205869" name="Text Box 45"/>
          <p:cNvSpPr txBox="1">
            <a:spLocks noChangeArrowheads="1"/>
          </p:cNvSpPr>
          <p:nvPr/>
        </p:nvSpPr>
        <p:spPr bwMode="auto">
          <a:xfrm>
            <a:off x="2928938" y="3706813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为非原长</a:t>
            </a:r>
          </a:p>
        </p:txBody>
      </p:sp>
      <p:sp>
        <p:nvSpPr>
          <p:cNvPr id="44" name="Text Box 32"/>
          <p:cNvSpPr txBox="1">
            <a:spLocks noChangeArrowheads="1"/>
          </p:cNvSpPr>
          <p:nvPr/>
        </p:nvSpPr>
        <p:spPr bwMode="auto">
          <a:xfrm>
            <a:off x="214313" y="3000375"/>
            <a:ext cx="1066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>
                <a:solidFill>
                  <a:srgbClr val="66FF33"/>
                </a:solidFill>
                <a:latin typeface="宋体" pitchFamily="2" charset="-122"/>
              </a:rPr>
              <a:t>解：</a:t>
            </a:r>
            <a:endParaRPr lang="zh-CN" altLang="en-US">
              <a:solidFill>
                <a:srgbClr val="66FF33"/>
              </a:solidFill>
              <a:latin typeface="楷体_GB2312"/>
              <a:ea typeface="楷体_GB2312"/>
              <a:cs typeface="楷体_GB231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05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5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8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8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8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8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8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8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8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8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5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5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5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05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05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6" grpId="0" autoUpdateAnimBg="0"/>
      <p:bldP spid="205829" grpId="0"/>
      <p:bldP spid="205832" grpId="0"/>
      <p:bldP spid="205869" grpId="0"/>
      <p:bldP spid="44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DFBF2D-FB60-4748-97EC-A68F13221256}" type="slidenum">
              <a:rPr lang="en-US" altLang="zh-CN"/>
              <a:pPr>
                <a:defRPr/>
              </a:pPr>
              <a:t>33</a:t>
            </a:fld>
            <a:endParaRPr lang="en-US" altLang="zh-CN" dirty="0"/>
          </a:p>
        </p:txBody>
      </p:sp>
      <p:sp>
        <p:nvSpPr>
          <p:cNvPr id="27662" name="Text Box 4"/>
          <p:cNvSpPr txBox="1">
            <a:spLocks noChangeArrowheads="1"/>
          </p:cNvSpPr>
          <p:nvPr/>
        </p:nvSpPr>
        <p:spPr bwMode="auto">
          <a:xfrm>
            <a:off x="357188" y="428625"/>
            <a:ext cx="6337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en-US" altLang="zh-CN" i="1" dirty="0">
                <a:solidFill>
                  <a:srgbClr val="FFFF00"/>
                </a:solidFill>
                <a:latin typeface="+mn-lt"/>
              </a:rPr>
              <a:t>2.</a:t>
            </a:r>
            <a:r>
              <a:rPr kumimoji="1" lang="zh-CN" altLang="en-US" i="1" dirty="0">
                <a:solidFill>
                  <a:srgbClr val="FFFF00"/>
                </a:solidFill>
                <a:latin typeface="+mn-lt"/>
              </a:rPr>
              <a:t>时间膨胀</a:t>
            </a:r>
            <a:r>
              <a:rPr kumimoji="1" lang="en-US" altLang="zh-CN" i="1" dirty="0">
                <a:solidFill>
                  <a:srgbClr val="FFFF00"/>
                </a:solidFill>
                <a:latin typeface="+mn-lt"/>
              </a:rPr>
              <a:t>------</a:t>
            </a:r>
            <a:r>
              <a:rPr kumimoji="1" lang="zh-CN" altLang="en-US" i="1" dirty="0">
                <a:solidFill>
                  <a:srgbClr val="FFFF00"/>
                </a:solidFill>
                <a:latin typeface="+mn-lt"/>
              </a:rPr>
              <a:t>时间量度的相对性</a:t>
            </a:r>
          </a:p>
        </p:txBody>
      </p:sp>
      <p:sp>
        <p:nvSpPr>
          <p:cNvPr id="267269" name="Text Box 5"/>
          <p:cNvSpPr txBox="1">
            <a:spLocks noChangeArrowheads="1"/>
          </p:cNvSpPr>
          <p:nvPr/>
        </p:nvSpPr>
        <p:spPr bwMode="auto">
          <a:xfrm>
            <a:off x="428625" y="1000125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</a:rPr>
              <a:t> </a:t>
            </a:r>
            <a:r>
              <a:rPr kumimoji="1" lang="zh-CN" altLang="en-US"/>
              <a:t>设有</a:t>
            </a:r>
            <a:r>
              <a:rPr kumimoji="1" lang="zh-CN" altLang="en-US">
                <a:solidFill>
                  <a:srgbClr val="FFFF00"/>
                </a:solidFill>
              </a:rPr>
              <a:t>两事件</a:t>
            </a:r>
            <a:r>
              <a:rPr kumimoji="1" lang="zh-CN" altLang="en-US"/>
              <a:t>发生在</a:t>
            </a:r>
            <a:r>
              <a:rPr kumimoji="1" lang="en-US" altLang="zh-CN"/>
              <a:t>S</a:t>
            </a:r>
            <a:r>
              <a:rPr kumimoji="1" lang="en-US" altLang="zh-CN">
                <a:sym typeface="Symbol" pitchFamily="18" charset="2"/>
              </a:rPr>
              <a:t></a:t>
            </a:r>
            <a:r>
              <a:rPr kumimoji="1" lang="zh-CN" altLang="en-US"/>
              <a:t>系中的</a:t>
            </a:r>
            <a:r>
              <a:rPr kumimoji="1" lang="zh-CN" altLang="en-US">
                <a:solidFill>
                  <a:srgbClr val="FFFF00"/>
                </a:solidFill>
              </a:rPr>
              <a:t>同一地点</a:t>
            </a:r>
            <a:r>
              <a:rPr kumimoji="1" lang="zh-CN" altLang="en-US"/>
              <a:t>，但不同时刻，即</a:t>
            </a:r>
          </a:p>
        </p:txBody>
      </p:sp>
      <p:sp>
        <p:nvSpPr>
          <p:cNvPr id="267270" name="Text Box 6"/>
          <p:cNvSpPr txBox="1">
            <a:spLocks noChangeArrowheads="1"/>
          </p:cNvSpPr>
          <p:nvPr/>
        </p:nvSpPr>
        <p:spPr bwMode="auto">
          <a:xfrm>
            <a:off x="428625" y="169545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/>
              <a:t>S</a:t>
            </a:r>
            <a:r>
              <a:rPr kumimoji="1" lang="en-US" altLang="zh-CN">
                <a:sym typeface="Symbol" pitchFamily="18" charset="2"/>
              </a:rPr>
              <a:t></a:t>
            </a:r>
            <a:r>
              <a:rPr kumimoji="1" lang="zh-CN" altLang="en-US"/>
              <a:t>系：</a:t>
            </a:r>
          </a:p>
        </p:txBody>
      </p:sp>
      <p:graphicFrame>
        <p:nvGraphicFramePr>
          <p:cNvPr id="267271" name="Object 7"/>
          <p:cNvGraphicFramePr>
            <a:graphicFrameLocks noChangeAspect="1"/>
          </p:cNvGraphicFramePr>
          <p:nvPr/>
        </p:nvGraphicFramePr>
        <p:xfrm>
          <a:off x="1619250" y="1700213"/>
          <a:ext cx="2686050" cy="460375"/>
        </p:xfrm>
        <a:graphic>
          <a:graphicData uri="http://schemas.openxmlformats.org/presentationml/2006/ole">
            <p:oleObj spid="_x0000_s26626" name="公式" r:id="rId3" imgW="2273040" imgH="393480" progId="Equation.3">
              <p:embed/>
            </p:oleObj>
          </a:graphicData>
        </a:graphic>
      </p:graphicFrame>
      <p:sp>
        <p:nvSpPr>
          <p:cNvPr id="267273" name="Text Box 9"/>
          <p:cNvSpPr txBox="1">
            <a:spLocks noChangeArrowheads="1"/>
          </p:cNvSpPr>
          <p:nvPr/>
        </p:nvSpPr>
        <p:spPr bwMode="auto">
          <a:xfrm>
            <a:off x="468313" y="2420938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/>
              <a:t>S </a:t>
            </a:r>
            <a:r>
              <a:rPr kumimoji="1" lang="zh-CN" altLang="en-US"/>
              <a:t>系：</a:t>
            </a:r>
          </a:p>
        </p:txBody>
      </p:sp>
      <p:graphicFrame>
        <p:nvGraphicFramePr>
          <p:cNvPr id="267274" name="Object 10"/>
          <p:cNvGraphicFramePr>
            <a:graphicFrameLocks noChangeAspect="1"/>
          </p:cNvGraphicFramePr>
          <p:nvPr/>
        </p:nvGraphicFramePr>
        <p:xfrm>
          <a:off x="1649413" y="2428875"/>
          <a:ext cx="2136775" cy="482600"/>
        </p:xfrm>
        <a:graphic>
          <a:graphicData uri="http://schemas.openxmlformats.org/presentationml/2006/ole">
            <p:oleObj spid="_x0000_s26627" name="公式" r:id="rId4" imgW="1726920" imgH="393480" progId="Equation.3">
              <p:embed/>
            </p:oleObj>
          </a:graphicData>
        </a:graphic>
      </p:graphicFrame>
      <p:graphicFrame>
        <p:nvGraphicFramePr>
          <p:cNvPr id="267275" name="Object 11"/>
          <p:cNvGraphicFramePr>
            <a:graphicFrameLocks noChangeAspect="1"/>
          </p:cNvGraphicFramePr>
          <p:nvPr/>
        </p:nvGraphicFramePr>
        <p:xfrm>
          <a:off x="4714875" y="2428875"/>
          <a:ext cx="1722438" cy="487363"/>
        </p:xfrm>
        <a:graphic>
          <a:graphicData uri="http://schemas.openxmlformats.org/presentationml/2006/ole">
            <p:oleObj spid="_x0000_s26628" name="公式" r:id="rId5" imgW="1384200" imgH="393480" progId="Equation.3">
              <p:embed/>
            </p:oleObj>
          </a:graphicData>
        </a:graphic>
      </p:graphicFrame>
      <p:graphicFrame>
        <p:nvGraphicFramePr>
          <p:cNvPr id="267276" name="Object 12"/>
          <p:cNvGraphicFramePr>
            <a:graphicFrameLocks noChangeAspect="1"/>
          </p:cNvGraphicFramePr>
          <p:nvPr/>
        </p:nvGraphicFramePr>
        <p:xfrm>
          <a:off x="4714875" y="1700213"/>
          <a:ext cx="2232025" cy="446087"/>
        </p:xfrm>
        <a:graphic>
          <a:graphicData uri="http://schemas.openxmlformats.org/presentationml/2006/ole">
            <p:oleObj spid="_x0000_s26629" name="公式" r:id="rId6" imgW="1955520" imgH="393480" progId="Equation.3">
              <p:embed/>
            </p:oleObj>
          </a:graphicData>
        </a:graphic>
      </p:graphicFrame>
      <p:sp>
        <p:nvSpPr>
          <p:cNvPr id="267278" name="Text Box 14"/>
          <p:cNvSpPr txBox="1">
            <a:spLocks noChangeArrowheads="1"/>
          </p:cNvSpPr>
          <p:nvPr/>
        </p:nvSpPr>
        <p:spPr bwMode="auto">
          <a:xfrm>
            <a:off x="428625" y="3143250"/>
            <a:ext cx="525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/>
              <a:t>由洛仑兹坐标变换式，</a:t>
            </a:r>
          </a:p>
        </p:txBody>
      </p:sp>
      <p:graphicFrame>
        <p:nvGraphicFramePr>
          <p:cNvPr id="267279" name="Object 15"/>
          <p:cNvGraphicFramePr>
            <a:graphicFrameLocks noChangeAspect="1"/>
          </p:cNvGraphicFramePr>
          <p:nvPr/>
        </p:nvGraphicFramePr>
        <p:xfrm>
          <a:off x="1071563" y="3714750"/>
          <a:ext cx="4143375" cy="928688"/>
        </p:xfrm>
        <a:graphic>
          <a:graphicData uri="http://schemas.openxmlformats.org/presentationml/2006/ole">
            <p:oleObj spid="_x0000_s26630" name="公式" r:id="rId7" imgW="3632040" imgH="838080" progId="Equation.3">
              <p:embed/>
            </p:oleObj>
          </a:graphicData>
        </a:graphic>
      </p:graphicFrame>
      <p:sp>
        <p:nvSpPr>
          <p:cNvPr id="267280" name="Text Box 16"/>
          <p:cNvSpPr txBox="1">
            <a:spLocks noChangeArrowheads="1"/>
          </p:cNvSpPr>
          <p:nvPr/>
        </p:nvSpPr>
        <p:spPr bwMode="auto">
          <a:xfrm>
            <a:off x="714375" y="51435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ym typeface="Symbol" pitchFamily="18" charset="2"/>
              </a:rPr>
              <a:t>即</a:t>
            </a:r>
          </a:p>
        </p:txBody>
      </p:sp>
      <p:graphicFrame>
        <p:nvGraphicFramePr>
          <p:cNvPr id="267282" name="Object 18"/>
          <p:cNvGraphicFramePr>
            <a:graphicFrameLocks noChangeAspect="1"/>
          </p:cNvGraphicFramePr>
          <p:nvPr/>
        </p:nvGraphicFramePr>
        <p:xfrm>
          <a:off x="1285875" y="4857750"/>
          <a:ext cx="2305050" cy="1530350"/>
        </p:xfrm>
        <a:graphic>
          <a:graphicData uri="http://schemas.openxmlformats.org/presentationml/2006/ole">
            <p:oleObj spid="_x0000_s26631" name="公式" r:id="rId8" imgW="1688760" imgH="1244520" progId="Equation.3">
              <p:embed/>
            </p:oleObj>
          </a:graphicData>
        </a:graphic>
      </p:graphicFrame>
      <p:graphicFrame>
        <p:nvGraphicFramePr>
          <p:cNvPr id="267284" name="Object 20"/>
          <p:cNvGraphicFramePr>
            <a:graphicFrameLocks noChangeAspect="1"/>
          </p:cNvGraphicFramePr>
          <p:nvPr/>
        </p:nvGraphicFramePr>
        <p:xfrm>
          <a:off x="6719888" y="5072063"/>
          <a:ext cx="2160587" cy="895350"/>
        </p:xfrm>
        <a:graphic>
          <a:graphicData uri="http://schemas.openxmlformats.org/presentationml/2006/ole">
            <p:oleObj spid="_x0000_s26632" name="公式" r:id="rId9" imgW="1828800" imgH="761760" progId="Equation.3">
              <p:embed/>
            </p:oleObj>
          </a:graphicData>
        </a:graphic>
      </p:graphicFrame>
      <p:graphicFrame>
        <p:nvGraphicFramePr>
          <p:cNvPr id="267285" name="Object 21"/>
          <p:cNvGraphicFramePr>
            <a:graphicFrameLocks noChangeAspect="1"/>
          </p:cNvGraphicFramePr>
          <p:nvPr/>
        </p:nvGraphicFramePr>
        <p:xfrm>
          <a:off x="3857625" y="5214938"/>
          <a:ext cx="865188" cy="392112"/>
        </p:xfrm>
        <a:graphic>
          <a:graphicData uri="http://schemas.openxmlformats.org/presentationml/2006/ole">
            <p:oleObj spid="_x0000_s26633" name="公式" r:id="rId10" imgW="672840" imgH="304560" progId="Equation.3">
              <p:embed/>
            </p:oleObj>
          </a:graphicData>
        </a:graphic>
      </p:graphicFrame>
      <p:graphicFrame>
        <p:nvGraphicFramePr>
          <p:cNvPr id="267287" name="Object 23"/>
          <p:cNvGraphicFramePr>
            <a:graphicFrameLocks noChangeAspect="1"/>
          </p:cNvGraphicFramePr>
          <p:nvPr/>
        </p:nvGraphicFramePr>
        <p:xfrm>
          <a:off x="6648450" y="4567238"/>
          <a:ext cx="2179638" cy="425450"/>
        </p:xfrm>
        <a:graphic>
          <a:graphicData uri="http://schemas.openxmlformats.org/presentationml/2006/ole">
            <p:oleObj spid="_x0000_s26634" name="公式" r:id="rId11" imgW="1904760" imgH="368280" progId="Equation.3">
              <p:embed/>
            </p:oleObj>
          </a:graphicData>
        </a:graphic>
      </p:graphicFrame>
      <p:sp>
        <p:nvSpPr>
          <p:cNvPr id="267288" name="Text Box 24"/>
          <p:cNvSpPr txBox="1">
            <a:spLocks noChangeArrowheads="1"/>
          </p:cNvSpPr>
          <p:nvPr/>
        </p:nvSpPr>
        <p:spPr bwMode="auto">
          <a:xfrm>
            <a:off x="3643313" y="2405063"/>
            <a:ext cx="561975" cy="5238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ym typeface="Symbol" pitchFamily="18" charset="2"/>
              </a:rPr>
              <a:t>0</a:t>
            </a:r>
          </a:p>
        </p:txBody>
      </p:sp>
      <p:graphicFrame>
        <p:nvGraphicFramePr>
          <p:cNvPr id="267289" name="Object 25"/>
          <p:cNvGraphicFramePr>
            <a:graphicFrameLocks noChangeAspect="1"/>
          </p:cNvGraphicFramePr>
          <p:nvPr/>
        </p:nvGraphicFramePr>
        <p:xfrm>
          <a:off x="6143625" y="4567238"/>
          <a:ext cx="2803525" cy="425450"/>
        </p:xfrm>
        <a:graphic>
          <a:graphicData uri="http://schemas.openxmlformats.org/presentationml/2006/ole">
            <p:oleObj spid="_x0000_s26635" name="公式" r:id="rId12" imgW="2450880" imgH="368280" progId="Equation.3">
              <p:embed/>
            </p:oleObj>
          </a:graphicData>
        </a:graphic>
      </p:graphicFrame>
      <p:graphicFrame>
        <p:nvGraphicFramePr>
          <p:cNvPr id="267290" name="Object 26"/>
          <p:cNvGraphicFramePr>
            <a:graphicFrameLocks noChangeAspect="1"/>
          </p:cNvGraphicFramePr>
          <p:nvPr/>
        </p:nvGraphicFramePr>
        <p:xfrm>
          <a:off x="6143625" y="5072063"/>
          <a:ext cx="2865438" cy="895350"/>
        </p:xfrm>
        <a:graphic>
          <a:graphicData uri="http://schemas.openxmlformats.org/presentationml/2006/ole">
            <p:oleObj spid="_x0000_s26636" name="公式" r:id="rId13" imgW="2425680" imgH="761760" progId="Equation.3">
              <p:embed/>
            </p:oleObj>
          </a:graphicData>
        </a:graphic>
      </p:graphicFrame>
      <p:sp>
        <p:nvSpPr>
          <p:cNvPr id="267291" name="Text Box 27"/>
          <p:cNvSpPr txBox="1">
            <a:spLocks noChangeArrowheads="1"/>
          </p:cNvSpPr>
          <p:nvPr/>
        </p:nvSpPr>
        <p:spPr bwMode="auto">
          <a:xfrm>
            <a:off x="6438900" y="2381250"/>
            <a:ext cx="561975" cy="5238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ym typeface="Symbol" pitchFamily="18" charset="2"/>
              </a:rPr>
              <a:t>0</a:t>
            </a:r>
          </a:p>
        </p:txBody>
      </p:sp>
      <p:sp>
        <p:nvSpPr>
          <p:cNvPr id="23" name="Text Box 27"/>
          <p:cNvSpPr txBox="1">
            <a:spLocks noChangeArrowheads="1"/>
          </p:cNvSpPr>
          <p:nvPr/>
        </p:nvSpPr>
        <p:spPr bwMode="auto">
          <a:xfrm>
            <a:off x="3571875" y="3143250"/>
            <a:ext cx="4443413" cy="4619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那么</a:t>
            </a:r>
            <a:r>
              <a:rPr lang="en-US" altLang="zh-CN" i="1">
                <a:solidFill>
                  <a:srgbClr val="FF0000"/>
                </a:solidFill>
                <a:sym typeface="Symbol" pitchFamily="18" charset="2"/>
              </a:rPr>
              <a:t>t </a:t>
            </a:r>
            <a:r>
              <a:rPr lang="zh-CN" altLang="en-US">
                <a:solidFill>
                  <a:srgbClr val="FF0000"/>
                </a:solidFill>
              </a:rPr>
              <a:t>与</a:t>
            </a:r>
            <a:r>
              <a:rPr lang="en-US" altLang="zh-CN" i="1">
                <a:solidFill>
                  <a:srgbClr val="FF0000"/>
                </a:solidFill>
                <a:sym typeface="Symbol" pitchFamily="18" charset="2"/>
              </a:rPr>
              <a:t>t</a:t>
            </a:r>
            <a:r>
              <a:rPr lang="en-US" altLang="zh-CN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之间有什么关系？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7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7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7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7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7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7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7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7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7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67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7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67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67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7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67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7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7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67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7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7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67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7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67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67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26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6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9" grpId="0" autoUpdateAnimBg="0"/>
      <p:bldP spid="267270" grpId="0" autoUpdateAnimBg="0"/>
      <p:bldP spid="267273" grpId="0" autoUpdateAnimBg="0"/>
      <p:bldP spid="267278" grpId="0"/>
      <p:bldP spid="267280" grpId="0" autoUpdateAnimBg="0"/>
      <p:bldP spid="267288" grpId="0" animBg="1"/>
      <p:bldP spid="267291" grpId="0" animBg="1"/>
      <p:bldP spid="2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50BAAF-A799-4D29-AD7B-D92290966FF6}" type="slidenum">
              <a:rPr lang="en-US" altLang="zh-CN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268292" name="Text Box 4"/>
          <p:cNvSpPr txBox="1">
            <a:spLocks noChangeArrowheads="1"/>
          </p:cNvSpPr>
          <p:nvPr/>
        </p:nvSpPr>
        <p:spPr bwMode="auto">
          <a:xfrm>
            <a:off x="395288" y="2420938"/>
            <a:ext cx="8435975" cy="153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>
                <a:sym typeface="Symbol" pitchFamily="18" charset="2"/>
              </a:rPr>
              <a:t>        </a:t>
            </a:r>
            <a:r>
              <a:rPr kumimoji="1" lang="en-US" altLang="zh-CN" i="1">
                <a:sym typeface="Symbol" pitchFamily="18" charset="2"/>
              </a:rPr>
              <a:t>t </a:t>
            </a:r>
            <a:r>
              <a:rPr kumimoji="1" lang="en-US" altLang="zh-CN">
                <a:sym typeface="Symbol" pitchFamily="18" charset="2"/>
              </a:rPr>
              <a:t></a:t>
            </a:r>
            <a:r>
              <a:rPr kumimoji="1" lang="zh-CN" altLang="en-US">
                <a:sym typeface="Symbol" pitchFamily="18" charset="2"/>
              </a:rPr>
              <a:t>是</a:t>
            </a:r>
            <a:r>
              <a:rPr kumimoji="1" lang="zh-CN" altLang="en-US"/>
              <a:t>在与事件发生地相对静止的惯性系中用同一只时钟测出的</a:t>
            </a:r>
            <a:r>
              <a:rPr kumimoji="1" lang="zh-CN" altLang="en-US">
                <a:solidFill>
                  <a:srgbClr val="FFFF00"/>
                </a:solidFill>
              </a:rPr>
              <a:t>同一地点</a:t>
            </a:r>
            <a:r>
              <a:rPr kumimoji="1" lang="zh-CN" altLang="en-US"/>
              <a:t>的两事件间的时间间隔，称为</a:t>
            </a:r>
            <a:r>
              <a:rPr kumimoji="1" lang="zh-CN" altLang="en-US">
                <a:solidFill>
                  <a:srgbClr val="FFFF00"/>
                </a:solidFill>
              </a:rPr>
              <a:t>原时</a:t>
            </a:r>
            <a:r>
              <a:rPr kumimoji="1" lang="zh-CN" altLang="en-US"/>
              <a:t>或</a:t>
            </a:r>
            <a:r>
              <a:rPr kumimoji="1" lang="zh-CN" altLang="en-US">
                <a:solidFill>
                  <a:srgbClr val="FFFF00"/>
                </a:solidFill>
              </a:rPr>
              <a:t>固有时间</a:t>
            </a:r>
            <a:r>
              <a:rPr kumimoji="1" lang="zh-CN" altLang="en-US"/>
              <a:t>。</a:t>
            </a:r>
          </a:p>
        </p:txBody>
      </p:sp>
      <p:graphicFrame>
        <p:nvGraphicFramePr>
          <p:cNvPr id="27650" name="Object 5"/>
          <p:cNvGraphicFramePr>
            <a:graphicFrameLocks noChangeAspect="1"/>
          </p:cNvGraphicFramePr>
          <p:nvPr/>
        </p:nvGraphicFramePr>
        <p:xfrm>
          <a:off x="2339975" y="549275"/>
          <a:ext cx="2305050" cy="1530350"/>
        </p:xfrm>
        <a:graphic>
          <a:graphicData uri="http://schemas.openxmlformats.org/presentationml/2006/ole">
            <p:oleObj spid="_x0000_s27650" name="公式" r:id="rId3" imgW="1688760" imgH="1244520" progId="Equation.3">
              <p:embed/>
            </p:oleObj>
          </a:graphicData>
        </a:graphic>
      </p:graphicFrame>
      <p:graphicFrame>
        <p:nvGraphicFramePr>
          <p:cNvPr id="27651" name="Object 6"/>
          <p:cNvGraphicFramePr>
            <a:graphicFrameLocks noChangeAspect="1"/>
          </p:cNvGraphicFramePr>
          <p:nvPr/>
        </p:nvGraphicFramePr>
        <p:xfrm>
          <a:off x="4932363" y="1039813"/>
          <a:ext cx="863600" cy="390525"/>
        </p:xfrm>
        <a:graphic>
          <a:graphicData uri="http://schemas.openxmlformats.org/presentationml/2006/ole">
            <p:oleObj spid="_x0000_s27651" name="公式" r:id="rId4" imgW="672840" imgH="304560" progId="Equation.3">
              <p:embed/>
            </p:oleObj>
          </a:graphicData>
        </a:graphic>
      </p:graphicFrame>
      <p:sp>
        <p:nvSpPr>
          <p:cNvPr id="268295" name="Text Box 7"/>
          <p:cNvSpPr txBox="1">
            <a:spLocks noChangeArrowheads="1"/>
          </p:cNvSpPr>
          <p:nvPr/>
        </p:nvSpPr>
        <p:spPr bwMode="auto">
          <a:xfrm>
            <a:off x="428625" y="3857625"/>
            <a:ext cx="8351838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>
                <a:sym typeface="Symbol" pitchFamily="18" charset="2"/>
              </a:rPr>
              <a:t>        </a:t>
            </a:r>
            <a:r>
              <a:rPr kumimoji="1" lang="en-US" altLang="zh-CN" i="1">
                <a:sym typeface="Symbol" pitchFamily="18" charset="2"/>
              </a:rPr>
              <a:t>t</a:t>
            </a:r>
            <a:r>
              <a:rPr kumimoji="1" lang="zh-CN" altLang="en-US">
                <a:sym typeface="Symbol" pitchFamily="18" charset="2"/>
              </a:rPr>
              <a:t>是在</a:t>
            </a:r>
            <a:r>
              <a:rPr kumimoji="1" lang="zh-CN" altLang="en-US"/>
              <a:t>相对事件发生地点运动的惯性系中</a:t>
            </a:r>
            <a:r>
              <a:rPr kumimoji="1" lang="zh-CN" altLang="en-US">
                <a:solidFill>
                  <a:srgbClr val="FFFF00"/>
                </a:solidFill>
              </a:rPr>
              <a:t>用两个时钟</a:t>
            </a:r>
            <a:r>
              <a:rPr kumimoji="1" lang="zh-CN" altLang="en-US"/>
              <a:t>测出的时间间隔</a:t>
            </a:r>
            <a:r>
              <a:rPr kumimoji="1" lang="en-US" altLang="zh-CN"/>
              <a:t>,  </a:t>
            </a:r>
            <a:r>
              <a:rPr kumimoji="1" lang="zh-CN" altLang="en-US"/>
              <a:t>显然</a:t>
            </a:r>
            <a:r>
              <a:rPr kumimoji="1" lang="zh-CN" altLang="en-US">
                <a:sym typeface="Symbol" pitchFamily="18" charset="2"/>
              </a:rPr>
              <a:t></a:t>
            </a:r>
            <a:r>
              <a:rPr kumimoji="1" lang="en-US" altLang="zh-CN" i="1">
                <a:sym typeface="Symbol" pitchFamily="18" charset="2"/>
              </a:rPr>
              <a:t>t</a:t>
            </a:r>
            <a:r>
              <a:rPr kumimoji="1" lang="zh-CN" altLang="en-US"/>
              <a:t>比原时长。</a:t>
            </a:r>
            <a:endParaRPr kumimoji="1" lang="zh-CN" altLang="en-US">
              <a:solidFill>
                <a:srgbClr val="FFFF00"/>
              </a:solidFill>
            </a:endParaRPr>
          </a:p>
        </p:txBody>
      </p:sp>
      <p:sp>
        <p:nvSpPr>
          <p:cNvPr id="27655" name="Text Box 8"/>
          <p:cNvSpPr txBox="1">
            <a:spLocks noChangeArrowheads="1"/>
          </p:cNvSpPr>
          <p:nvPr/>
        </p:nvSpPr>
        <p:spPr bwMode="auto">
          <a:xfrm>
            <a:off x="903288" y="508476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268297" name="Text Box 9"/>
          <p:cNvSpPr txBox="1">
            <a:spLocks noChangeArrowheads="1"/>
          </p:cNvSpPr>
          <p:nvPr/>
        </p:nvSpPr>
        <p:spPr bwMode="auto">
          <a:xfrm>
            <a:off x="468313" y="5084763"/>
            <a:ext cx="8351837" cy="93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/>
              <a:t>在</a:t>
            </a:r>
            <a:r>
              <a:rPr lang="en-US" altLang="zh-CN"/>
              <a:t>S</a:t>
            </a:r>
            <a:r>
              <a:rPr lang="zh-CN" altLang="en-US"/>
              <a:t>系中看来，相对它运动的</a:t>
            </a:r>
            <a:r>
              <a:rPr lang="en-US" altLang="zh-CN"/>
              <a:t>S</a:t>
            </a:r>
            <a:r>
              <a:rPr lang="en-US" altLang="zh-CN">
                <a:sym typeface="Symbol" pitchFamily="18" charset="2"/>
              </a:rPr>
              <a:t></a:t>
            </a:r>
            <a:r>
              <a:rPr lang="zh-CN" altLang="en-US"/>
              <a:t>系内的钟走慢了。</a:t>
            </a:r>
          </a:p>
          <a:p>
            <a:pPr algn="ctr">
              <a:lnSpc>
                <a:spcPct val="130000"/>
              </a:lnSpc>
            </a:pPr>
            <a:r>
              <a:rPr lang="zh-CN" altLang="en-US"/>
              <a:t>                                                                               </a:t>
            </a:r>
            <a:r>
              <a:rPr kumimoji="1" lang="en-US" altLang="zh-CN">
                <a:solidFill>
                  <a:srgbClr val="FFFF00"/>
                </a:solidFill>
              </a:rPr>
              <a:t>——</a:t>
            </a:r>
            <a:r>
              <a:rPr kumimoji="1" lang="zh-CN" altLang="en-US">
                <a:solidFill>
                  <a:srgbClr val="FFFF00"/>
                </a:solidFill>
              </a:rPr>
              <a:t>动钟变慢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268298" name="Text Box 10"/>
          <p:cNvSpPr txBox="1">
            <a:spLocks noChangeArrowheads="1"/>
          </p:cNvSpPr>
          <p:nvPr/>
        </p:nvSpPr>
        <p:spPr bwMode="auto">
          <a:xfrm>
            <a:off x="5000625" y="4429125"/>
            <a:ext cx="2376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>
                <a:solidFill>
                  <a:srgbClr val="FFFF00"/>
                </a:solidFill>
              </a:rPr>
              <a:t>——</a:t>
            </a:r>
            <a:r>
              <a:rPr kumimoji="1" lang="zh-CN" altLang="en-US">
                <a:solidFill>
                  <a:srgbClr val="FFFF00"/>
                </a:solidFill>
              </a:rPr>
              <a:t>时间膨胀</a:t>
            </a:r>
          </a:p>
        </p:txBody>
      </p:sp>
      <p:sp>
        <p:nvSpPr>
          <p:cNvPr id="27658" name="AutoShape 11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95288" y="6021388"/>
            <a:ext cx="576262" cy="620712"/>
          </a:xfrm>
          <a:prstGeom prst="actionButtonForwardNex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6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8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8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8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82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8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68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2" grpId="0" autoUpdateAnimBg="0"/>
      <p:bldP spid="268295" grpId="0"/>
      <p:bldP spid="268297" grpId="0"/>
      <p:bldP spid="26829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CD41F0-FAF6-47B0-9019-504F8F79EF78}" type="slidenum">
              <a:rPr lang="en-US" altLang="zh-CN"/>
              <a:pPr>
                <a:defRPr/>
              </a:pPr>
              <a:t>35</a:t>
            </a:fld>
            <a:endParaRPr lang="en-US" altLang="zh-CN"/>
          </a:p>
        </p:txBody>
      </p:sp>
      <p:pic>
        <p:nvPicPr>
          <p:cNvPr id="79875" name="Picture 2" descr="clock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8175" y="1123950"/>
            <a:ext cx="5472113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EEF25B-39A4-411E-B699-921ED4CC1108}" type="slidenum">
              <a:rPr lang="en-US" altLang="zh-CN"/>
              <a:pPr>
                <a:defRPr/>
              </a:pPr>
              <a:t>36</a:t>
            </a:fld>
            <a:endParaRPr lang="en-US" altLang="zh-CN"/>
          </a:p>
        </p:txBody>
      </p:sp>
      <p:pic>
        <p:nvPicPr>
          <p:cNvPr id="80899" name="Picture 2" descr="clock-1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4075" y="1196975"/>
            <a:ext cx="5400675" cy="378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900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84213" y="5445125"/>
            <a:ext cx="682625" cy="682625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130EB9-B47F-4BE2-90AC-3F65863FD6FD}" type="slidenum">
              <a:rPr lang="en-US" altLang="zh-CN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194562" name="Text Box 2"/>
          <p:cNvSpPr txBox="1">
            <a:spLocks noChangeArrowheads="1"/>
          </p:cNvSpPr>
          <p:nvPr/>
        </p:nvSpPr>
        <p:spPr bwMode="auto">
          <a:xfrm>
            <a:off x="2143125" y="642938"/>
            <a:ext cx="3929063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rgbClr val="FF0000"/>
                </a:solidFill>
                <a:latin typeface="宋体" pitchFamily="2" charset="-122"/>
                <a:sym typeface="Monotype Sorts" pitchFamily="2" charset="2"/>
              </a:rPr>
              <a:t>时间间隔的测量是相对的！</a:t>
            </a:r>
            <a:endParaRPr kumimoji="1" lang="zh-CN" altLang="en-US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81924" name="AutoShape 3"/>
          <p:cNvSpPr>
            <a:spLocks noChangeArrowheads="1"/>
          </p:cNvSpPr>
          <p:nvPr/>
        </p:nvSpPr>
        <p:spPr bwMode="auto">
          <a:xfrm>
            <a:off x="630238" y="449263"/>
            <a:ext cx="1277937" cy="838200"/>
          </a:xfrm>
          <a:prstGeom prst="horizontalScroll">
            <a:avLst>
              <a:gd name="adj" fmla="val 18181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>
                <a:solidFill>
                  <a:srgbClr val="FF0000"/>
                </a:solidFill>
                <a:latin typeface="宋体" pitchFamily="2" charset="-122"/>
              </a:rPr>
              <a:t>  </a:t>
            </a:r>
            <a:r>
              <a:rPr kumimoji="1" lang="zh-CN" altLang="en-US">
                <a:solidFill>
                  <a:srgbClr val="FF0000"/>
                </a:solidFill>
                <a:latin typeface="宋体" pitchFamily="2" charset="-122"/>
              </a:rPr>
              <a:t>结论</a:t>
            </a:r>
            <a:r>
              <a:rPr kumimoji="1" lang="zh-CN" altLang="en-US" sz="2800">
                <a:solidFill>
                  <a:srgbClr val="FF0000"/>
                </a:solidFill>
                <a:latin typeface="宋体" pitchFamily="2" charset="-122"/>
              </a:rPr>
              <a:t>：</a:t>
            </a:r>
          </a:p>
        </p:txBody>
      </p:sp>
      <p:sp>
        <p:nvSpPr>
          <p:cNvPr id="194565" name="Text Box 5"/>
          <p:cNvSpPr txBox="1">
            <a:spLocks noChangeArrowheads="1"/>
          </p:cNvSpPr>
          <p:nvPr/>
        </p:nvSpPr>
        <p:spPr bwMode="auto">
          <a:xfrm>
            <a:off x="611188" y="5229225"/>
            <a:ext cx="8208962" cy="1001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kumimoji="1" lang="en-US" altLang="zh-CN">
                <a:solidFill>
                  <a:srgbClr val="FF3300"/>
                </a:solidFill>
                <a:sym typeface="Wingdings" pitchFamily="2" charset="2"/>
              </a:rPr>
              <a:t></a:t>
            </a:r>
            <a:r>
              <a:rPr kumimoji="1" lang="zh-CN" altLang="en-US"/>
              <a:t>当</a:t>
            </a:r>
            <a:r>
              <a:rPr kumimoji="1" lang="en-US" altLang="zh-CN" i="1">
                <a:hlinkClick r:id="rId2" action="ppaction://hlinksldjump"/>
              </a:rPr>
              <a:t>u</a:t>
            </a:r>
            <a:r>
              <a:rPr kumimoji="1" lang="en-US" altLang="zh-CN">
                <a:hlinkClick r:id="rId2" action="ppaction://hlinksldjump"/>
              </a:rPr>
              <a:t>&lt;&lt;</a:t>
            </a:r>
            <a:r>
              <a:rPr kumimoji="1" lang="en-US" altLang="zh-CN" i="1">
                <a:hlinkClick r:id="rId2" action="ppaction://hlinksldjump"/>
              </a:rPr>
              <a:t>c </a:t>
            </a:r>
            <a:r>
              <a:rPr kumimoji="1" lang="zh-CN" altLang="en-US"/>
              <a:t>时，</a:t>
            </a:r>
            <a:r>
              <a:rPr kumimoji="1" lang="zh-CN" altLang="en-US">
                <a:sym typeface="Symbol" pitchFamily="18" charset="2"/>
              </a:rPr>
              <a:t></a:t>
            </a:r>
            <a:r>
              <a:rPr kumimoji="1" lang="en-US" altLang="zh-CN" i="1"/>
              <a:t>t</a:t>
            </a:r>
            <a:r>
              <a:rPr kumimoji="1" lang="en-US" altLang="zh-CN"/>
              <a:t> =</a:t>
            </a:r>
            <a:r>
              <a:rPr kumimoji="1" lang="en-US" altLang="zh-CN">
                <a:sym typeface="Symbol" pitchFamily="18" charset="2"/>
              </a:rPr>
              <a:t></a:t>
            </a:r>
            <a:r>
              <a:rPr kumimoji="1" lang="en-US" altLang="zh-CN" i="1"/>
              <a:t>t </a:t>
            </a:r>
            <a:r>
              <a:rPr lang="en-US" altLang="zh-CN">
                <a:sym typeface="Symbol" pitchFamily="18" charset="2"/>
              </a:rPr>
              <a:t></a:t>
            </a:r>
            <a:r>
              <a:rPr kumimoji="1" lang="zh-CN" altLang="en-US"/>
              <a:t>，即时间的测量与</a:t>
            </a:r>
            <a:r>
              <a:rPr kumimoji="1" lang="zh-CN" altLang="en-US">
                <a:latin typeface="宋体" pitchFamily="2" charset="-122"/>
                <a:sym typeface="Monotype Sorts" pitchFamily="2" charset="2"/>
              </a:rPr>
              <a:t>惯性</a:t>
            </a:r>
            <a:r>
              <a:rPr kumimoji="1" lang="zh-CN" altLang="en-US">
                <a:latin typeface="宋体" pitchFamily="2" charset="-122"/>
              </a:rPr>
              <a:t>系</a:t>
            </a:r>
            <a:r>
              <a:rPr kumimoji="1" lang="zh-CN" altLang="en-US"/>
              <a:t>无关，回到了牛顿绝对时空观。</a:t>
            </a:r>
            <a:r>
              <a:rPr kumimoji="1" lang="zh-CN" alt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94569" name="Text Box 9"/>
          <p:cNvSpPr txBox="1">
            <a:spLocks noChangeArrowheads="1"/>
          </p:cNvSpPr>
          <p:nvPr/>
        </p:nvSpPr>
        <p:spPr bwMode="auto">
          <a:xfrm>
            <a:off x="684213" y="1412875"/>
            <a:ext cx="8135937" cy="100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rgbClr val="FF3300"/>
                </a:solidFill>
                <a:sym typeface="Wingdings" pitchFamily="2" charset="2"/>
              </a:rPr>
              <a:t></a:t>
            </a:r>
            <a:r>
              <a:rPr kumimoji="1" lang="en-US" altLang="zh-CN">
                <a:solidFill>
                  <a:schemeClr val="tx1"/>
                </a:solidFill>
                <a:sym typeface="Monotype Sorts" pitchFamily="2" charset="2"/>
              </a:rPr>
              <a:t> </a:t>
            </a:r>
            <a:r>
              <a:rPr kumimoji="1" lang="zh-CN" altLang="en-US">
                <a:solidFill>
                  <a:srgbClr val="FFFF00"/>
                </a:solidFill>
                <a:sym typeface="Monotype Sorts" pitchFamily="2" charset="2"/>
              </a:rPr>
              <a:t>在一切时间测量中，原时最短</a:t>
            </a:r>
            <a:r>
              <a:rPr kumimoji="1" lang="zh-CN" altLang="en-US">
                <a:sym typeface="Monotype Sorts" pitchFamily="2" charset="2"/>
              </a:rPr>
              <a:t>。在相对事件发生地运动的</a:t>
            </a:r>
            <a:r>
              <a:rPr kumimoji="1" lang="zh-CN" altLang="en-US">
                <a:latin typeface="宋体" pitchFamily="2" charset="-122"/>
                <a:sym typeface="Monotype Sorts" pitchFamily="2" charset="2"/>
              </a:rPr>
              <a:t>惯性</a:t>
            </a:r>
            <a:r>
              <a:rPr kumimoji="1" lang="zh-CN" altLang="en-US">
                <a:latin typeface="宋体" pitchFamily="2" charset="-122"/>
              </a:rPr>
              <a:t>系</a:t>
            </a:r>
            <a:r>
              <a:rPr kumimoji="1" lang="zh-CN" altLang="en-US">
                <a:sym typeface="Monotype Sorts" pitchFamily="2" charset="2"/>
              </a:rPr>
              <a:t>中测量出的时间总比原时长</a:t>
            </a:r>
            <a:r>
              <a:rPr kumimoji="1" lang="en-US" altLang="zh-CN">
                <a:solidFill>
                  <a:srgbClr val="FFFF00"/>
                </a:solidFill>
                <a:sym typeface="Monotype Sorts" pitchFamily="2" charset="2"/>
              </a:rPr>
              <a:t>(</a:t>
            </a:r>
            <a:r>
              <a:rPr kumimoji="1" lang="zh-CN" altLang="en-US">
                <a:solidFill>
                  <a:srgbClr val="FFFF00"/>
                </a:solidFill>
                <a:sym typeface="Monotype Sorts" pitchFamily="2" charset="2"/>
              </a:rPr>
              <a:t>时间膨胀</a:t>
            </a:r>
            <a:r>
              <a:rPr kumimoji="1" lang="en-US" altLang="zh-CN">
                <a:solidFill>
                  <a:srgbClr val="FFFF00"/>
                </a:solidFill>
                <a:sym typeface="Monotype Sorts" pitchFamily="2" charset="2"/>
              </a:rPr>
              <a:t>)</a:t>
            </a:r>
            <a:r>
              <a:rPr kumimoji="1" lang="zh-CN" altLang="en-US">
                <a:solidFill>
                  <a:srgbClr val="FFFF00"/>
                </a:solidFill>
                <a:sym typeface="Monotype Sorts" pitchFamily="2" charset="2"/>
              </a:rPr>
              <a:t>。</a:t>
            </a:r>
            <a:endParaRPr lang="zh-CN" altLang="en-US"/>
          </a:p>
        </p:txBody>
      </p:sp>
      <p:sp>
        <p:nvSpPr>
          <p:cNvPr id="194570" name="Text Box 10"/>
          <p:cNvSpPr txBox="1">
            <a:spLocks noChangeArrowheads="1"/>
          </p:cNvSpPr>
          <p:nvPr/>
        </p:nvSpPr>
        <p:spPr bwMode="auto">
          <a:xfrm>
            <a:off x="684213" y="2565400"/>
            <a:ext cx="8115300" cy="153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rgbClr val="FF3300"/>
                </a:solidFill>
                <a:sym typeface="Wingdings" pitchFamily="2" charset="2"/>
              </a:rPr>
              <a:t></a:t>
            </a:r>
            <a:r>
              <a:rPr kumimoji="1" lang="zh-CN" altLang="en-US">
                <a:sym typeface="Monotype Sorts" pitchFamily="2" charset="2"/>
              </a:rPr>
              <a:t>每个</a:t>
            </a:r>
            <a:r>
              <a:rPr kumimoji="1" lang="zh-CN" altLang="en-US">
                <a:latin typeface="宋体" pitchFamily="2" charset="-122"/>
                <a:sym typeface="Monotype Sorts" pitchFamily="2" charset="2"/>
              </a:rPr>
              <a:t>惯性</a:t>
            </a:r>
            <a:r>
              <a:rPr kumimoji="1" lang="zh-CN" altLang="en-US">
                <a:latin typeface="宋体" pitchFamily="2" charset="-122"/>
              </a:rPr>
              <a:t>系</a:t>
            </a:r>
            <a:r>
              <a:rPr kumimoji="1" lang="zh-CN" altLang="en-US">
                <a:sym typeface="Monotype Sorts" pitchFamily="2" charset="2"/>
              </a:rPr>
              <a:t>中的观测者都会认为相对自己运动的钟比自己的钟走得慢</a:t>
            </a:r>
            <a:r>
              <a:rPr kumimoji="1" lang="en-US" altLang="zh-CN">
                <a:solidFill>
                  <a:srgbClr val="FFFF00"/>
                </a:solidFill>
                <a:sym typeface="Monotype Sorts" pitchFamily="2" charset="2"/>
                <a:hlinkClick r:id="rId3" action="ppaction://hlinksldjump"/>
              </a:rPr>
              <a:t>(</a:t>
            </a:r>
            <a:r>
              <a:rPr kumimoji="1" lang="zh-CN" altLang="en-US">
                <a:solidFill>
                  <a:srgbClr val="FFFF00"/>
                </a:solidFill>
                <a:hlinkClick r:id="rId3" action="ppaction://hlinksldjump"/>
              </a:rPr>
              <a:t>动钟变慢</a:t>
            </a:r>
            <a:r>
              <a:rPr kumimoji="1" lang="en-US" altLang="zh-CN">
                <a:solidFill>
                  <a:srgbClr val="FFFF00"/>
                </a:solidFill>
                <a:hlinkClick r:id="rId3" action="ppaction://hlinksldjump"/>
              </a:rPr>
              <a:t>)</a:t>
            </a:r>
            <a:r>
              <a:rPr kumimoji="1" lang="zh-CN" altLang="en-US">
                <a:solidFill>
                  <a:srgbClr val="FFFF00"/>
                </a:solidFill>
              </a:rPr>
              <a:t>，</a:t>
            </a:r>
            <a:r>
              <a:rPr kumimoji="1" lang="zh-CN" altLang="en-US"/>
              <a:t>即动钟变慢或时间膨胀效应是相对的。</a:t>
            </a:r>
            <a:endParaRPr lang="zh-CN" altLang="en-US"/>
          </a:p>
        </p:txBody>
      </p:sp>
      <p:sp>
        <p:nvSpPr>
          <p:cNvPr id="194571" name="Text Box 11"/>
          <p:cNvSpPr txBox="1">
            <a:spLocks noChangeArrowheads="1"/>
          </p:cNvSpPr>
          <p:nvPr/>
        </p:nvSpPr>
        <p:spPr bwMode="auto">
          <a:xfrm>
            <a:off x="684213" y="4149725"/>
            <a:ext cx="80645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>
                <a:solidFill>
                  <a:srgbClr val="FF3300"/>
                </a:solidFill>
                <a:sym typeface="Wingdings" pitchFamily="2" charset="2"/>
              </a:rPr>
              <a:t></a:t>
            </a:r>
            <a:r>
              <a:rPr kumimoji="1" lang="zh-CN" altLang="en-US">
                <a:sym typeface="Wingdings" pitchFamily="2" charset="2"/>
              </a:rPr>
              <a:t>时间膨胀或钟慢效应，完全来自相对性时空效应，与钟表的具体运转无关。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4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4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4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4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2" grpId="0" animBg="1" autoUpdateAnimBg="0"/>
      <p:bldP spid="194565" grpId="0" build="p"/>
      <p:bldP spid="194569" grpId="0"/>
      <p:bldP spid="194570" grpId="0"/>
      <p:bldP spid="19457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569542-8DE5-4D47-88D4-FAD87AA840ED}" type="slidenum">
              <a:rPr lang="en-US" altLang="zh-CN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28676" name="Text Box 2"/>
          <p:cNvSpPr txBox="1">
            <a:spLocks noChangeArrowheads="1"/>
          </p:cNvSpPr>
          <p:nvPr/>
        </p:nvSpPr>
        <p:spPr bwMode="auto">
          <a:xfrm>
            <a:off x="539750" y="333375"/>
            <a:ext cx="15113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zh-CN" altLang="en-US">
                <a:solidFill>
                  <a:srgbClr val="FF0000"/>
                </a:solidFill>
              </a:rPr>
              <a:t>实验验证</a:t>
            </a:r>
          </a:p>
        </p:txBody>
      </p:sp>
      <p:graphicFrame>
        <p:nvGraphicFramePr>
          <p:cNvPr id="195587" name="Object 3"/>
          <p:cNvGraphicFramePr>
            <a:graphicFrameLocks noChangeAspect="1"/>
          </p:cNvGraphicFramePr>
          <p:nvPr/>
        </p:nvGraphicFramePr>
        <p:xfrm>
          <a:off x="900113" y="4173538"/>
          <a:ext cx="6386512" cy="414337"/>
        </p:xfrm>
        <a:graphic>
          <a:graphicData uri="http://schemas.openxmlformats.org/presentationml/2006/ole">
            <p:oleObj spid="_x0000_s28674" name="公式" r:id="rId3" imgW="6426000" imgH="380880" progId="Equation.3">
              <p:embed/>
            </p:oleObj>
          </a:graphicData>
        </a:graphic>
      </p:graphicFrame>
      <p:sp>
        <p:nvSpPr>
          <p:cNvPr id="195588" name="Text Box 4"/>
          <p:cNvSpPr txBox="1">
            <a:spLocks noChangeArrowheads="1"/>
          </p:cNvSpPr>
          <p:nvPr/>
        </p:nvSpPr>
        <p:spPr bwMode="auto">
          <a:xfrm>
            <a:off x="457200" y="3429000"/>
            <a:ext cx="901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800">
                <a:solidFill>
                  <a:srgbClr val="66FF33"/>
                </a:solidFill>
                <a:latin typeface="宋体" pitchFamily="2" charset="-122"/>
              </a:rPr>
              <a:t>解：</a:t>
            </a:r>
          </a:p>
        </p:txBody>
      </p:sp>
      <p:sp>
        <p:nvSpPr>
          <p:cNvPr id="195589" name="Text Box 5"/>
          <p:cNvSpPr txBox="1">
            <a:spLocks noChangeArrowheads="1"/>
          </p:cNvSpPr>
          <p:nvPr/>
        </p:nvSpPr>
        <p:spPr bwMode="auto">
          <a:xfrm>
            <a:off x="827088" y="5589588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>
                <a:latin typeface="宋体" pitchFamily="2" charset="-122"/>
              </a:rPr>
              <a:t>按照相对论理论，应该如何计算？</a:t>
            </a:r>
          </a:p>
        </p:txBody>
      </p:sp>
      <p:sp>
        <p:nvSpPr>
          <p:cNvPr id="195591" name="Text Box 7"/>
          <p:cNvSpPr txBox="1">
            <a:spLocks noChangeArrowheads="1"/>
          </p:cNvSpPr>
          <p:nvPr/>
        </p:nvSpPr>
        <p:spPr bwMode="auto">
          <a:xfrm>
            <a:off x="395288" y="1341438"/>
            <a:ext cx="8462962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zh-CN" altLang="en-US"/>
              <a:t>宇宙射线和大气相互作用时能产生</a:t>
            </a:r>
            <a:r>
              <a:rPr lang="zh-CN" altLang="en-US">
                <a:sym typeface="Symbol" pitchFamily="18" charset="2"/>
              </a:rPr>
              <a:t></a:t>
            </a:r>
            <a:r>
              <a:rPr lang="zh-CN" altLang="en-US"/>
              <a:t>介子衰变，在大气上层放出</a:t>
            </a:r>
            <a:r>
              <a:rPr lang="zh-CN" altLang="en-US">
                <a:sym typeface="Symbol" pitchFamily="18" charset="2"/>
              </a:rPr>
              <a:t></a:t>
            </a:r>
            <a:r>
              <a:rPr lang="zh-CN" altLang="en-US"/>
              <a:t>子。这些</a:t>
            </a:r>
            <a:r>
              <a:rPr lang="zh-CN" altLang="en-US">
                <a:sym typeface="Symbol" pitchFamily="18" charset="2"/>
              </a:rPr>
              <a:t></a:t>
            </a:r>
            <a:r>
              <a:rPr lang="zh-CN" altLang="en-US"/>
              <a:t>子的速度约为</a:t>
            </a:r>
            <a:r>
              <a:rPr lang="en-US" altLang="zh-CN"/>
              <a:t>0.998</a:t>
            </a:r>
            <a:r>
              <a:rPr lang="en-US" altLang="zh-CN" i="1"/>
              <a:t>c</a:t>
            </a:r>
            <a:r>
              <a:rPr lang="zh-CN" altLang="en-US"/>
              <a:t>，如果在实验室中测得静止</a:t>
            </a:r>
            <a:r>
              <a:rPr lang="zh-CN" altLang="en-US">
                <a:sym typeface="Symbol" pitchFamily="18" charset="2"/>
              </a:rPr>
              <a:t></a:t>
            </a:r>
            <a:r>
              <a:rPr lang="zh-CN" altLang="en-US"/>
              <a:t>子的寿命为</a:t>
            </a:r>
            <a:r>
              <a:rPr lang="en-US" altLang="zh-CN"/>
              <a:t>2.2</a:t>
            </a:r>
            <a:r>
              <a:rPr lang="en-US" altLang="zh-CN">
                <a:sym typeface="Symbol" pitchFamily="18" charset="2"/>
              </a:rPr>
              <a:t>10</a:t>
            </a:r>
            <a:r>
              <a:rPr lang="en-US" altLang="zh-CN" baseline="30000">
                <a:sym typeface="Symbol" pitchFamily="18" charset="2"/>
              </a:rPr>
              <a:t>-6</a:t>
            </a:r>
            <a:r>
              <a:rPr lang="en-US" altLang="zh-CN">
                <a:sym typeface="Symbol" pitchFamily="18" charset="2"/>
              </a:rPr>
              <a:t>s</a:t>
            </a:r>
            <a:r>
              <a:rPr lang="zh-CN" altLang="en-US"/>
              <a:t>，试问，在</a:t>
            </a:r>
            <a:r>
              <a:rPr lang="en-US" altLang="zh-CN"/>
              <a:t>8000 m </a:t>
            </a:r>
            <a:r>
              <a:rPr lang="zh-CN" altLang="en-US"/>
              <a:t>高空由</a:t>
            </a:r>
            <a:r>
              <a:rPr lang="zh-CN" altLang="en-US">
                <a:sym typeface="Symbol" pitchFamily="18" charset="2"/>
              </a:rPr>
              <a:t></a:t>
            </a:r>
            <a:r>
              <a:rPr lang="zh-CN" altLang="en-US"/>
              <a:t>介子衰变放出的</a:t>
            </a:r>
            <a:r>
              <a:rPr lang="zh-CN" altLang="en-US">
                <a:sym typeface="Symbol" pitchFamily="18" charset="2"/>
              </a:rPr>
              <a:t></a:t>
            </a:r>
            <a:r>
              <a:rPr lang="zh-CN" altLang="en-US"/>
              <a:t>子能否飞到地面？</a:t>
            </a:r>
          </a:p>
        </p:txBody>
      </p:sp>
      <p:sp>
        <p:nvSpPr>
          <p:cNvPr id="195600" name="Text Box 16"/>
          <p:cNvSpPr txBox="1">
            <a:spLocks noChangeArrowheads="1"/>
          </p:cNvSpPr>
          <p:nvPr/>
        </p:nvSpPr>
        <p:spPr bwMode="auto">
          <a:xfrm>
            <a:off x="1447800" y="3495675"/>
            <a:ext cx="4649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>
                <a:latin typeface="宋体" pitchFamily="2" charset="-122"/>
              </a:rPr>
              <a:t>按照经典理论，</a:t>
            </a:r>
            <a:r>
              <a:rPr lang="zh-CN" altLang="en-US">
                <a:sym typeface="Symbol" pitchFamily="18" charset="2"/>
              </a:rPr>
              <a:t></a:t>
            </a:r>
            <a:r>
              <a:rPr lang="zh-CN" altLang="en-US">
                <a:latin typeface="宋体" pitchFamily="2" charset="-122"/>
              </a:rPr>
              <a:t>子飞行的距离为</a:t>
            </a:r>
          </a:p>
        </p:txBody>
      </p:sp>
      <p:sp>
        <p:nvSpPr>
          <p:cNvPr id="195603" name="Text Box 19"/>
          <p:cNvSpPr txBox="1">
            <a:spLocks noChangeArrowheads="1"/>
          </p:cNvSpPr>
          <p:nvPr/>
        </p:nvSpPr>
        <p:spPr bwMode="auto">
          <a:xfrm>
            <a:off x="900113" y="4883150"/>
            <a:ext cx="3730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>
                <a:latin typeface="宋体" pitchFamily="2" charset="-122"/>
              </a:rPr>
              <a:t>显然，</a:t>
            </a:r>
            <a:r>
              <a:rPr lang="zh-CN" altLang="en-US">
                <a:sym typeface="Symbol" pitchFamily="18" charset="2"/>
              </a:rPr>
              <a:t></a:t>
            </a:r>
            <a:r>
              <a:rPr lang="zh-CN" altLang="en-US">
                <a:latin typeface="宋体" pitchFamily="2" charset="-122"/>
              </a:rPr>
              <a:t>子不能飞到地面。</a:t>
            </a:r>
          </a:p>
        </p:txBody>
      </p:sp>
      <p:sp>
        <p:nvSpPr>
          <p:cNvPr id="195606" name="Text Box 22"/>
          <p:cNvSpPr txBox="1">
            <a:spLocks noChangeArrowheads="1"/>
          </p:cNvSpPr>
          <p:nvPr/>
        </p:nvSpPr>
        <p:spPr bwMode="auto">
          <a:xfrm>
            <a:off x="611188" y="908050"/>
            <a:ext cx="187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altLang="zh-CN"/>
              <a:t>(1) </a:t>
            </a:r>
            <a:r>
              <a:rPr lang="en-US" altLang="zh-CN">
                <a:sym typeface="Symbol" pitchFamily="18" charset="2"/>
              </a:rPr>
              <a:t></a:t>
            </a:r>
            <a:r>
              <a:rPr lang="zh-CN" altLang="en-US"/>
              <a:t>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560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56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560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56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560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56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560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560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95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1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5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5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95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5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5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8" grpId="0" autoUpdateAnimBg="0"/>
      <p:bldP spid="195589" grpId="0" autoUpdateAnimBg="0"/>
      <p:bldP spid="195591" grpId="0"/>
      <p:bldP spid="195600" grpId="0"/>
      <p:bldP spid="195603" grpId="0"/>
      <p:bldP spid="19560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8CB473-F98D-492A-8337-E1705B0030C0}" type="slidenum">
              <a:rPr lang="en-US" altLang="zh-CN"/>
              <a:pPr>
                <a:defRPr/>
              </a:pPr>
              <a:t>39</a:t>
            </a:fld>
            <a:endParaRPr lang="en-US" altLang="zh-CN"/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571500" y="1281113"/>
          <a:ext cx="3768725" cy="919162"/>
        </p:xfrm>
        <a:graphic>
          <a:graphicData uri="http://schemas.openxmlformats.org/presentationml/2006/ole">
            <p:oleObj spid="_x0000_s29698" name="公式" r:id="rId3" imgW="3251160" imgH="863280" progId="Equation.3">
              <p:embed/>
            </p:oleObj>
          </a:graphicData>
        </a:graphic>
      </p:graphicFrame>
      <p:graphicFrame>
        <p:nvGraphicFramePr>
          <p:cNvPr id="196611" name="Object 3"/>
          <p:cNvGraphicFramePr>
            <a:graphicFrameLocks noChangeAspect="1"/>
          </p:cNvGraphicFramePr>
          <p:nvPr/>
        </p:nvGraphicFramePr>
        <p:xfrm>
          <a:off x="1500188" y="3286125"/>
          <a:ext cx="5527675" cy="949325"/>
        </p:xfrm>
        <a:graphic>
          <a:graphicData uri="http://schemas.openxmlformats.org/presentationml/2006/ole">
            <p:oleObj spid="_x0000_s29699" name="公式" r:id="rId4" imgW="5219640" imgH="901440" progId="Equation.3">
              <p:embed/>
            </p:oleObj>
          </a:graphicData>
        </a:graphic>
      </p:graphicFrame>
      <p:sp>
        <p:nvSpPr>
          <p:cNvPr id="196612" name="Text Box 4"/>
          <p:cNvSpPr txBox="1">
            <a:spLocks noChangeArrowheads="1"/>
          </p:cNvSpPr>
          <p:nvPr/>
        </p:nvSpPr>
        <p:spPr bwMode="auto">
          <a:xfrm>
            <a:off x="539750" y="5786438"/>
            <a:ext cx="4176713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>
                <a:solidFill>
                  <a:srgbClr val="FF0000"/>
                </a:solidFill>
                <a:latin typeface="宋体" pitchFamily="2" charset="-122"/>
              </a:rPr>
              <a:t>验证了相对论时间膨胀效应。</a:t>
            </a:r>
          </a:p>
        </p:txBody>
      </p:sp>
      <p:sp>
        <p:nvSpPr>
          <p:cNvPr id="29703" name="Text Box 6"/>
          <p:cNvSpPr txBox="1">
            <a:spLocks noChangeArrowheads="1"/>
          </p:cNvSpPr>
          <p:nvPr/>
        </p:nvSpPr>
        <p:spPr bwMode="auto">
          <a:xfrm>
            <a:off x="285750" y="571500"/>
            <a:ext cx="7867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>
                <a:latin typeface="宋体" pitchFamily="2" charset="-122"/>
              </a:rPr>
              <a:t>按照相对论理论，地面参考系测得的</a:t>
            </a:r>
            <a:r>
              <a:rPr lang="zh-CN" altLang="en-US">
                <a:sym typeface="Symbol" pitchFamily="18" charset="2"/>
              </a:rPr>
              <a:t></a:t>
            </a:r>
            <a:r>
              <a:rPr lang="zh-CN" altLang="en-US">
                <a:latin typeface="宋体" pitchFamily="2" charset="-122"/>
              </a:rPr>
              <a:t>子的寿命应为：</a:t>
            </a:r>
          </a:p>
        </p:txBody>
      </p:sp>
      <p:sp>
        <p:nvSpPr>
          <p:cNvPr id="196617" name="Text Box 9"/>
          <p:cNvSpPr txBox="1">
            <a:spLocks noChangeArrowheads="1"/>
          </p:cNvSpPr>
          <p:nvPr/>
        </p:nvSpPr>
        <p:spPr bwMode="auto">
          <a:xfrm>
            <a:off x="428625" y="2571750"/>
            <a:ext cx="5262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>
                <a:latin typeface="宋体" pitchFamily="2" charset="-122"/>
              </a:rPr>
              <a:t>在地面参考系看来，</a:t>
            </a:r>
            <a:r>
              <a:rPr lang="zh-CN" altLang="en-US">
                <a:sym typeface="Symbol" pitchFamily="18" charset="2"/>
              </a:rPr>
              <a:t></a:t>
            </a:r>
            <a:r>
              <a:rPr lang="zh-CN" altLang="en-US">
                <a:latin typeface="宋体" pitchFamily="2" charset="-122"/>
              </a:rPr>
              <a:t>子的飞行距离为</a:t>
            </a:r>
          </a:p>
        </p:txBody>
      </p:sp>
      <p:sp>
        <p:nvSpPr>
          <p:cNvPr id="196620" name="Text Box 12"/>
          <p:cNvSpPr txBox="1">
            <a:spLocks noChangeArrowheads="1"/>
          </p:cNvSpPr>
          <p:nvPr/>
        </p:nvSpPr>
        <p:spPr bwMode="auto">
          <a:xfrm>
            <a:off x="500063" y="4500563"/>
            <a:ext cx="3730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>
                <a:latin typeface="宋体" pitchFamily="2" charset="-122"/>
              </a:rPr>
              <a:t>显然，</a:t>
            </a:r>
            <a:r>
              <a:rPr lang="zh-CN" altLang="en-US">
                <a:sym typeface="Symbol" pitchFamily="18" charset="2"/>
              </a:rPr>
              <a:t></a:t>
            </a:r>
            <a:r>
              <a:rPr lang="zh-CN" altLang="en-US">
                <a:latin typeface="宋体" pitchFamily="2" charset="-122"/>
              </a:rPr>
              <a:t>子可以飞到地面。</a:t>
            </a:r>
          </a:p>
        </p:txBody>
      </p:sp>
      <p:sp>
        <p:nvSpPr>
          <p:cNvPr id="196623" name="Text Box 15"/>
          <p:cNvSpPr txBox="1">
            <a:spLocks noChangeArrowheads="1"/>
          </p:cNvSpPr>
          <p:nvPr/>
        </p:nvSpPr>
        <p:spPr bwMode="auto">
          <a:xfrm>
            <a:off x="500063" y="5083175"/>
            <a:ext cx="6267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>
                <a:solidFill>
                  <a:srgbClr val="FFFF00"/>
                </a:solidFill>
              </a:rPr>
              <a:t>测量结果：</a:t>
            </a:r>
            <a:r>
              <a:rPr lang="zh-CN" altLang="en-US"/>
              <a:t>到达地面的</a:t>
            </a:r>
            <a:r>
              <a:rPr lang="zh-CN" altLang="en-US">
                <a:sym typeface="Symbol" pitchFamily="18" charset="2"/>
              </a:rPr>
              <a:t></a:t>
            </a:r>
            <a:r>
              <a:rPr lang="zh-CN" altLang="en-US"/>
              <a:t>子流为</a:t>
            </a:r>
            <a:r>
              <a:rPr lang="en-US" altLang="zh-CN"/>
              <a:t>500 m</a:t>
            </a:r>
            <a:r>
              <a:rPr lang="en-US" altLang="zh-CN" baseline="30000"/>
              <a:t>-2</a:t>
            </a:r>
            <a:r>
              <a:rPr lang="en-US" altLang="zh-CN">
                <a:sym typeface="Symbol" pitchFamily="18" charset="2"/>
              </a:rPr>
              <a:t></a:t>
            </a:r>
            <a:r>
              <a:rPr lang="en-US" altLang="zh-CN"/>
              <a:t>s</a:t>
            </a:r>
            <a:r>
              <a:rPr lang="en-US" altLang="zh-CN" baseline="30000"/>
              <a:t>-1</a:t>
            </a: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4335463" y="1281113"/>
          <a:ext cx="4206875" cy="933450"/>
        </p:xfrm>
        <a:graphic>
          <a:graphicData uri="http://schemas.openxmlformats.org/presentationml/2006/ole">
            <p:oleObj spid="_x0000_s29700" name="公式" r:id="rId5" imgW="3974760" imgH="8888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6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6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6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6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6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6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6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2" grpId="0" animBg="1" autoUpdateAnimBg="0"/>
      <p:bldP spid="196617" grpId="0"/>
      <p:bldP spid="196620" grpId="0"/>
      <p:bldP spid="1966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B09EF9-DCC1-4F4D-95F2-A8B8DFA469AD}" type="slidenum">
              <a:rPr lang="en-US" altLang="zh-CN"/>
              <a:pPr>
                <a:defRPr/>
              </a:pPr>
              <a:t>4</a:t>
            </a:fld>
            <a:endParaRPr lang="en-US" altLang="zh-CN" dirty="0"/>
          </a:p>
        </p:txBody>
      </p:sp>
      <p:grpSp>
        <p:nvGrpSpPr>
          <p:cNvPr id="75779" name="Group 2"/>
          <p:cNvGrpSpPr>
            <a:grpSpLocks/>
          </p:cNvGrpSpPr>
          <p:nvPr/>
        </p:nvGrpSpPr>
        <p:grpSpPr bwMode="auto">
          <a:xfrm>
            <a:off x="28575" y="1554163"/>
            <a:ext cx="9215438" cy="3883025"/>
            <a:chOff x="0" y="979"/>
            <a:chExt cx="5805" cy="2446"/>
          </a:xfrm>
        </p:grpSpPr>
        <p:sp>
          <p:nvSpPr>
            <p:cNvPr id="75781" name="Rectangle 3"/>
            <p:cNvSpPr>
              <a:spLocks noChangeArrowheads="1"/>
            </p:cNvSpPr>
            <p:nvPr/>
          </p:nvSpPr>
          <p:spPr bwMode="auto">
            <a:xfrm>
              <a:off x="2822" y="1920"/>
              <a:ext cx="116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kumimoji="1" lang="zh-CN" altLang="zh-CN" sz="4400" b="0">
                <a:solidFill>
                  <a:schemeClr val="tx2"/>
                </a:solidFill>
              </a:endParaRPr>
            </a:p>
          </p:txBody>
        </p:sp>
        <p:sp>
          <p:nvSpPr>
            <p:cNvPr id="75782" name="Text Box 4"/>
            <p:cNvSpPr txBox="1">
              <a:spLocks noChangeArrowheads="1"/>
            </p:cNvSpPr>
            <p:nvPr/>
          </p:nvSpPr>
          <p:spPr bwMode="auto">
            <a:xfrm>
              <a:off x="5373" y="1872"/>
              <a:ext cx="432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zh-CN" altLang="en-US" sz="2800">
                  <a:solidFill>
                    <a:srgbClr val="FFFF00"/>
                  </a:solidFill>
                  <a:latin typeface="宋体" pitchFamily="2" charset="-122"/>
                </a:rPr>
                <a:t>比较</a:t>
              </a:r>
            </a:p>
          </p:txBody>
        </p:sp>
        <p:sp>
          <p:nvSpPr>
            <p:cNvPr id="75783" name="Text Box 5"/>
            <p:cNvSpPr txBox="1">
              <a:spLocks noChangeArrowheads="1"/>
            </p:cNvSpPr>
            <p:nvPr/>
          </p:nvSpPr>
          <p:spPr bwMode="auto">
            <a:xfrm>
              <a:off x="3264" y="3092"/>
              <a:ext cx="1968" cy="333"/>
            </a:xfrm>
            <a:prstGeom prst="rect">
              <a:avLst/>
            </a:prstGeom>
            <a:noFill/>
            <a:ln w="9525">
              <a:solidFill>
                <a:srgbClr val="66FF33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zh-CN" altLang="en-US" sz="2800">
                  <a:latin typeface="宋体" pitchFamily="2" charset="-122"/>
                </a:rPr>
                <a:t>广义相对论时空观</a:t>
              </a:r>
            </a:p>
          </p:txBody>
        </p:sp>
        <p:sp>
          <p:nvSpPr>
            <p:cNvPr id="75784" name="Text Box 6"/>
            <p:cNvSpPr txBox="1">
              <a:spLocks noChangeArrowheads="1"/>
            </p:cNvSpPr>
            <p:nvPr/>
          </p:nvSpPr>
          <p:spPr bwMode="auto">
            <a:xfrm>
              <a:off x="1968" y="2897"/>
              <a:ext cx="11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zh-CN" altLang="en-US" sz="2800">
                  <a:solidFill>
                    <a:srgbClr val="FFFF00"/>
                  </a:solidFill>
                  <a:latin typeface="宋体" pitchFamily="2" charset="-122"/>
                </a:rPr>
                <a:t>实验检验</a:t>
              </a:r>
            </a:p>
          </p:txBody>
        </p:sp>
        <p:sp>
          <p:nvSpPr>
            <p:cNvPr id="75785" name="Text Box 7"/>
            <p:cNvSpPr txBox="1">
              <a:spLocks noChangeArrowheads="1"/>
            </p:cNvSpPr>
            <p:nvPr/>
          </p:nvSpPr>
          <p:spPr bwMode="auto">
            <a:xfrm>
              <a:off x="2064" y="979"/>
              <a:ext cx="912" cy="602"/>
            </a:xfrm>
            <a:prstGeom prst="rect">
              <a:avLst/>
            </a:prstGeom>
            <a:noFill/>
            <a:ln w="9525">
              <a:solidFill>
                <a:srgbClr val="66FF33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zh-CN" altLang="en-US" sz="2800">
                  <a:latin typeface="宋体" pitchFamily="2" charset="-122"/>
                </a:rPr>
                <a:t>伽利略</a:t>
              </a:r>
            </a:p>
            <a:p>
              <a:pPr algn="ctr" eaLnBrk="0" hangingPunct="0"/>
              <a:r>
                <a:rPr lang="zh-CN" altLang="en-US" sz="2800">
                  <a:latin typeface="宋体" pitchFamily="2" charset="-122"/>
                </a:rPr>
                <a:t>变换</a:t>
              </a:r>
            </a:p>
          </p:txBody>
        </p:sp>
        <p:sp>
          <p:nvSpPr>
            <p:cNvPr id="75786" name="Text Box 8"/>
            <p:cNvSpPr txBox="1">
              <a:spLocks noChangeArrowheads="1"/>
            </p:cNvSpPr>
            <p:nvPr/>
          </p:nvSpPr>
          <p:spPr bwMode="auto">
            <a:xfrm>
              <a:off x="2064" y="2004"/>
              <a:ext cx="864" cy="602"/>
            </a:xfrm>
            <a:prstGeom prst="rect">
              <a:avLst/>
            </a:prstGeom>
            <a:noFill/>
            <a:ln w="9525">
              <a:solidFill>
                <a:srgbClr val="66FF33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zh-CN" altLang="en-US" sz="2800">
                  <a:latin typeface="宋体" pitchFamily="2" charset="-122"/>
                </a:rPr>
                <a:t>洛仑兹</a:t>
              </a:r>
            </a:p>
            <a:p>
              <a:pPr algn="ctr" eaLnBrk="0" hangingPunct="0"/>
              <a:r>
                <a:rPr lang="zh-CN" altLang="en-US" sz="2800">
                  <a:latin typeface="宋体" pitchFamily="2" charset="-122"/>
                </a:rPr>
                <a:t>变换</a:t>
              </a:r>
            </a:p>
          </p:txBody>
        </p:sp>
        <p:sp>
          <p:nvSpPr>
            <p:cNvPr id="75787" name="Text Box 9"/>
            <p:cNvSpPr txBox="1">
              <a:spLocks noChangeArrowheads="1"/>
            </p:cNvSpPr>
            <p:nvPr/>
          </p:nvSpPr>
          <p:spPr bwMode="auto">
            <a:xfrm>
              <a:off x="3264" y="1073"/>
              <a:ext cx="1392" cy="333"/>
            </a:xfrm>
            <a:prstGeom prst="rect">
              <a:avLst/>
            </a:prstGeom>
            <a:noFill/>
            <a:ln w="9525">
              <a:solidFill>
                <a:srgbClr val="66FF33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zh-CN" altLang="en-US" sz="2800">
                  <a:latin typeface="宋体" pitchFamily="2" charset="-122"/>
                </a:rPr>
                <a:t>绝对时空观</a:t>
              </a:r>
            </a:p>
          </p:txBody>
        </p:sp>
        <p:sp>
          <p:nvSpPr>
            <p:cNvPr id="75788" name="Text Box 10"/>
            <p:cNvSpPr txBox="1">
              <a:spLocks noChangeArrowheads="1"/>
            </p:cNvSpPr>
            <p:nvPr/>
          </p:nvSpPr>
          <p:spPr bwMode="auto">
            <a:xfrm>
              <a:off x="3216" y="1841"/>
              <a:ext cx="2016" cy="333"/>
            </a:xfrm>
            <a:prstGeom prst="rect">
              <a:avLst/>
            </a:prstGeom>
            <a:noFill/>
            <a:ln w="9525">
              <a:solidFill>
                <a:srgbClr val="66FF33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zh-CN" altLang="en-US" sz="2800">
                  <a:latin typeface="宋体" pitchFamily="2" charset="-122"/>
                </a:rPr>
                <a:t>狭义相对论时空观</a:t>
              </a:r>
            </a:p>
          </p:txBody>
        </p:sp>
        <p:sp>
          <p:nvSpPr>
            <p:cNvPr id="75789" name="Text Box 11"/>
            <p:cNvSpPr txBox="1">
              <a:spLocks noChangeArrowheads="1"/>
            </p:cNvSpPr>
            <p:nvPr/>
          </p:nvSpPr>
          <p:spPr bwMode="auto">
            <a:xfrm>
              <a:off x="3216" y="2369"/>
              <a:ext cx="2064" cy="333"/>
            </a:xfrm>
            <a:prstGeom prst="rect">
              <a:avLst/>
            </a:prstGeom>
            <a:noFill/>
            <a:ln w="9525">
              <a:solidFill>
                <a:srgbClr val="66FF33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zh-CN" altLang="en-US" sz="2800">
                  <a:latin typeface="宋体" pitchFamily="2" charset="-122"/>
                </a:rPr>
                <a:t>相对论动力学基础</a:t>
              </a:r>
            </a:p>
          </p:txBody>
        </p:sp>
        <p:sp>
          <p:nvSpPr>
            <p:cNvPr id="75790" name="Text Box 12"/>
            <p:cNvSpPr txBox="1">
              <a:spLocks noChangeArrowheads="1"/>
            </p:cNvSpPr>
            <p:nvPr/>
          </p:nvSpPr>
          <p:spPr bwMode="auto">
            <a:xfrm>
              <a:off x="0" y="1073"/>
              <a:ext cx="1776" cy="333"/>
            </a:xfrm>
            <a:prstGeom prst="rect">
              <a:avLst/>
            </a:prstGeom>
            <a:noFill/>
            <a:ln w="9525">
              <a:solidFill>
                <a:srgbClr val="66FF33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zh-CN" altLang="en-US" sz="2800">
                  <a:latin typeface="宋体" pitchFamily="2" charset="-122"/>
                </a:rPr>
                <a:t>力学相对性原理</a:t>
              </a:r>
            </a:p>
          </p:txBody>
        </p:sp>
        <p:sp>
          <p:nvSpPr>
            <p:cNvPr id="75791" name="Text Box 13"/>
            <p:cNvSpPr txBox="1">
              <a:spLocks noChangeArrowheads="1"/>
            </p:cNvSpPr>
            <p:nvPr/>
          </p:nvSpPr>
          <p:spPr bwMode="auto">
            <a:xfrm>
              <a:off x="0" y="2081"/>
              <a:ext cx="1776" cy="333"/>
            </a:xfrm>
            <a:prstGeom prst="rect">
              <a:avLst/>
            </a:prstGeom>
            <a:noFill/>
            <a:ln w="9525">
              <a:solidFill>
                <a:srgbClr val="66FF33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zh-CN" altLang="en-US" sz="2800">
                  <a:latin typeface="宋体" pitchFamily="2" charset="-122"/>
                </a:rPr>
                <a:t>狭义相对性原理</a:t>
              </a:r>
            </a:p>
          </p:txBody>
        </p:sp>
        <p:sp>
          <p:nvSpPr>
            <p:cNvPr id="75792" name="Text Box 14"/>
            <p:cNvSpPr txBox="1">
              <a:spLocks noChangeArrowheads="1"/>
            </p:cNvSpPr>
            <p:nvPr/>
          </p:nvSpPr>
          <p:spPr bwMode="auto">
            <a:xfrm>
              <a:off x="720" y="1553"/>
              <a:ext cx="8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zh-CN" altLang="en-US" sz="2800">
                  <a:solidFill>
                    <a:srgbClr val="FFFF00"/>
                  </a:solidFill>
                  <a:latin typeface="宋体" pitchFamily="2" charset="-122"/>
                </a:rPr>
                <a:t>推广</a:t>
              </a:r>
            </a:p>
          </p:txBody>
        </p:sp>
        <p:sp>
          <p:nvSpPr>
            <p:cNvPr id="75793" name="Text Box 15"/>
            <p:cNvSpPr txBox="1">
              <a:spLocks noChangeArrowheads="1"/>
            </p:cNvSpPr>
            <p:nvPr/>
          </p:nvSpPr>
          <p:spPr bwMode="auto">
            <a:xfrm>
              <a:off x="48" y="3089"/>
              <a:ext cx="1776" cy="333"/>
            </a:xfrm>
            <a:prstGeom prst="rect">
              <a:avLst/>
            </a:prstGeom>
            <a:noFill/>
            <a:ln w="9525">
              <a:solidFill>
                <a:srgbClr val="66FF33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zh-CN" altLang="en-US" sz="2800">
                  <a:latin typeface="宋体" pitchFamily="2" charset="-122"/>
                </a:rPr>
                <a:t>广义相对性原理</a:t>
              </a:r>
            </a:p>
          </p:txBody>
        </p:sp>
        <p:sp>
          <p:nvSpPr>
            <p:cNvPr id="75794" name="Text Box 16"/>
            <p:cNvSpPr txBox="1">
              <a:spLocks noChangeArrowheads="1"/>
            </p:cNvSpPr>
            <p:nvPr/>
          </p:nvSpPr>
          <p:spPr bwMode="auto">
            <a:xfrm>
              <a:off x="720" y="2513"/>
              <a:ext cx="8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zh-CN" altLang="en-US" sz="2800">
                  <a:solidFill>
                    <a:srgbClr val="FFFF00"/>
                  </a:solidFill>
                  <a:latin typeface="宋体" pitchFamily="2" charset="-122"/>
                </a:rPr>
                <a:t>推广</a:t>
              </a:r>
            </a:p>
          </p:txBody>
        </p:sp>
        <p:sp>
          <p:nvSpPr>
            <p:cNvPr id="75795" name="Line 17"/>
            <p:cNvSpPr>
              <a:spLocks noChangeShapeType="1"/>
            </p:cNvSpPr>
            <p:nvPr/>
          </p:nvSpPr>
          <p:spPr bwMode="auto">
            <a:xfrm>
              <a:off x="768" y="1409"/>
              <a:ext cx="0" cy="672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796" name="Line 18"/>
            <p:cNvSpPr>
              <a:spLocks noChangeShapeType="1"/>
            </p:cNvSpPr>
            <p:nvPr/>
          </p:nvSpPr>
          <p:spPr bwMode="auto">
            <a:xfrm>
              <a:off x="768" y="2417"/>
              <a:ext cx="0" cy="672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797" name="Line 19"/>
            <p:cNvSpPr>
              <a:spLocks noChangeShapeType="1"/>
            </p:cNvSpPr>
            <p:nvPr/>
          </p:nvSpPr>
          <p:spPr bwMode="auto">
            <a:xfrm>
              <a:off x="1776" y="1265"/>
              <a:ext cx="288" cy="0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798" name="Line 20"/>
            <p:cNvSpPr>
              <a:spLocks noChangeShapeType="1"/>
            </p:cNvSpPr>
            <p:nvPr/>
          </p:nvSpPr>
          <p:spPr bwMode="auto">
            <a:xfrm>
              <a:off x="2976" y="1265"/>
              <a:ext cx="288" cy="0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799" name="Line 21"/>
            <p:cNvSpPr>
              <a:spLocks noChangeShapeType="1"/>
            </p:cNvSpPr>
            <p:nvPr/>
          </p:nvSpPr>
          <p:spPr bwMode="auto">
            <a:xfrm>
              <a:off x="1776" y="2273"/>
              <a:ext cx="288" cy="0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800" name="Line 22"/>
            <p:cNvSpPr>
              <a:spLocks noChangeShapeType="1"/>
            </p:cNvSpPr>
            <p:nvPr/>
          </p:nvSpPr>
          <p:spPr bwMode="auto">
            <a:xfrm>
              <a:off x="2928" y="2081"/>
              <a:ext cx="288" cy="0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801" name="Line 23"/>
            <p:cNvSpPr>
              <a:spLocks noChangeShapeType="1"/>
            </p:cNvSpPr>
            <p:nvPr/>
          </p:nvSpPr>
          <p:spPr bwMode="auto">
            <a:xfrm>
              <a:off x="2928" y="2513"/>
              <a:ext cx="288" cy="0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802" name="Line 24"/>
            <p:cNvSpPr>
              <a:spLocks noChangeShapeType="1"/>
            </p:cNvSpPr>
            <p:nvPr/>
          </p:nvSpPr>
          <p:spPr bwMode="auto">
            <a:xfrm>
              <a:off x="1824" y="3281"/>
              <a:ext cx="1440" cy="0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803" name="Line 25"/>
            <p:cNvSpPr>
              <a:spLocks noChangeShapeType="1"/>
            </p:cNvSpPr>
            <p:nvPr/>
          </p:nvSpPr>
          <p:spPr bwMode="auto">
            <a:xfrm>
              <a:off x="4656" y="1248"/>
              <a:ext cx="768" cy="0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804" name="Line 26"/>
            <p:cNvSpPr>
              <a:spLocks noChangeShapeType="1"/>
            </p:cNvSpPr>
            <p:nvPr/>
          </p:nvSpPr>
          <p:spPr bwMode="auto">
            <a:xfrm>
              <a:off x="5424" y="1248"/>
              <a:ext cx="0" cy="2064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805" name="Line 27"/>
            <p:cNvSpPr>
              <a:spLocks noChangeShapeType="1"/>
            </p:cNvSpPr>
            <p:nvPr/>
          </p:nvSpPr>
          <p:spPr bwMode="auto">
            <a:xfrm>
              <a:off x="5232" y="3312"/>
              <a:ext cx="192" cy="0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806" name="Line 28"/>
            <p:cNvSpPr>
              <a:spLocks noChangeShapeType="1"/>
            </p:cNvSpPr>
            <p:nvPr/>
          </p:nvSpPr>
          <p:spPr bwMode="auto">
            <a:xfrm>
              <a:off x="5232" y="2016"/>
              <a:ext cx="192" cy="0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5780" name="Text Box 29"/>
          <p:cNvSpPr txBox="1">
            <a:spLocks noChangeArrowheads="1"/>
          </p:cNvSpPr>
          <p:nvPr/>
        </p:nvSpPr>
        <p:spPr bwMode="auto">
          <a:xfrm>
            <a:off x="228600" y="457200"/>
            <a:ext cx="2771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buFontTx/>
              <a:buChar char="•"/>
            </a:pPr>
            <a:r>
              <a:rPr lang="zh-CN" altLang="en-US" sz="2800">
                <a:solidFill>
                  <a:srgbClr val="FFFF00"/>
                </a:solidFill>
                <a:latin typeface="宋体" pitchFamily="2" charset="-122"/>
              </a:rPr>
              <a:t>本章结构框图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6D2A5F-3240-4DB7-B0EB-C23132E4E181}" type="slidenum">
              <a:rPr lang="en-US" altLang="zh-CN"/>
              <a:pPr>
                <a:defRPr/>
              </a:pPr>
              <a:t>40</a:t>
            </a:fld>
            <a:endParaRPr lang="en-US" altLang="zh-CN" dirty="0"/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395288" y="47625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/>
              <a:t>(2) </a:t>
            </a:r>
            <a:r>
              <a:rPr lang="zh-CN" altLang="en-US">
                <a:latin typeface="宋体" pitchFamily="2" charset="-122"/>
              </a:rPr>
              <a:t>飞机载铯原子钟环球航行</a:t>
            </a:r>
          </a:p>
        </p:txBody>
      </p:sp>
      <p:sp>
        <p:nvSpPr>
          <p:cNvPr id="197636" name="Text Box 4"/>
          <p:cNvSpPr txBox="1">
            <a:spLocks noChangeArrowheads="1"/>
          </p:cNvSpPr>
          <p:nvPr/>
        </p:nvSpPr>
        <p:spPr bwMode="auto">
          <a:xfrm>
            <a:off x="827088" y="1052513"/>
            <a:ext cx="6326187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/>
              <a:t>1971</a:t>
            </a:r>
            <a:r>
              <a:rPr lang="zh-CN" altLang="en-US"/>
              <a:t>年： 地球赤道地面钟：  </a:t>
            </a:r>
            <a:r>
              <a:rPr lang="en-US" altLang="zh-CN"/>
              <a:t>A</a:t>
            </a:r>
          </a:p>
          <a:p>
            <a:pPr eaLnBrk="0" hangingPunct="0">
              <a:lnSpc>
                <a:spcPct val="130000"/>
              </a:lnSpc>
            </a:pPr>
            <a:r>
              <a:rPr lang="en-US" altLang="zh-CN"/>
              <a:t>                 </a:t>
            </a:r>
            <a:r>
              <a:rPr lang="zh-CN" altLang="en-US"/>
              <a:t>地球赤道上空约一万米处钟   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/>
              <a:t>                 向东飞行：   </a:t>
            </a:r>
            <a:r>
              <a:rPr lang="en-US" altLang="zh-CN"/>
              <a:t>B</a:t>
            </a:r>
          </a:p>
          <a:p>
            <a:pPr eaLnBrk="0" hangingPunct="0">
              <a:lnSpc>
                <a:spcPct val="130000"/>
              </a:lnSpc>
            </a:pPr>
            <a:r>
              <a:rPr lang="en-US" altLang="zh-CN"/>
              <a:t>                 </a:t>
            </a:r>
            <a:r>
              <a:rPr lang="zh-CN" altLang="en-US"/>
              <a:t>向西飞行：   </a:t>
            </a:r>
            <a:r>
              <a:rPr lang="en-US" altLang="zh-CN"/>
              <a:t>C</a:t>
            </a:r>
          </a:p>
        </p:txBody>
      </p:sp>
      <p:sp>
        <p:nvSpPr>
          <p:cNvPr id="197637" name="Text Box 5"/>
          <p:cNvSpPr txBox="1">
            <a:spLocks noChangeArrowheads="1"/>
          </p:cNvSpPr>
          <p:nvPr/>
        </p:nvSpPr>
        <p:spPr bwMode="auto">
          <a:xfrm>
            <a:off x="827088" y="3284538"/>
            <a:ext cx="556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/>
              <a:t>A</a:t>
            </a:r>
            <a:r>
              <a:rPr lang="zh-CN" altLang="en-US"/>
              <a:t>，</a:t>
            </a:r>
            <a:r>
              <a:rPr lang="en-US" altLang="zh-CN"/>
              <a:t>B</a:t>
            </a:r>
            <a:r>
              <a:rPr lang="zh-CN" altLang="en-US"/>
              <a:t>，</a:t>
            </a:r>
            <a:r>
              <a:rPr lang="en-US" altLang="zh-CN"/>
              <a:t>C</a:t>
            </a:r>
            <a:r>
              <a:rPr lang="en-US" altLang="zh-CN">
                <a:latin typeface="宋体" pitchFamily="2" charset="-122"/>
              </a:rPr>
              <a:t> </a:t>
            </a:r>
            <a:r>
              <a:rPr lang="zh-CN" altLang="en-US">
                <a:latin typeface="宋体" pitchFamily="2" charset="-122"/>
              </a:rPr>
              <a:t>对太阳参考系均向东：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900113" y="4149725"/>
            <a:ext cx="6324600" cy="533400"/>
            <a:chOff x="912" y="3600"/>
            <a:chExt cx="3984" cy="336"/>
          </a:xfrm>
        </p:grpSpPr>
        <p:sp>
          <p:nvSpPr>
            <p:cNvPr id="30732" name="Text Box 8"/>
            <p:cNvSpPr txBox="1">
              <a:spLocks noChangeArrowheads="1"/>
            </p:cNvSpPr>
            <p:nvPr/>
          </p:nvSpPr>
          <p:spPr bwMode="auto">
            <a:xfrm>
              <a:off x="912" y="3600"/>
              <a:ext cx="39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800">
                  <a:solidFill>
                    <a:srgbClr val="FFFF00"/>
                  </a:solidFill>
                  <a:latin typeface="宋体" pitchFamily="2" charset="-122"/>
                </a:rPr>
                <a:t>结果：</a:t>
              </a:r>
              <a:r>
                <a:rPr lang="zh-CN" altLang="en-US" sz="2800">
                  <a:latin typeface="宋体" pitchFamily="2" charset="-122"/>
                </a:rPr>
                <a:t>钟  </a:t>
              </a:r>
              <a:r>
                <a:rPr lang="en-US" altLang="zh-CN" sz="2800"/>
                <a:t>B</a:t>
              </a:r>
              <a:r>
                <a:rPr lang="en-US" altLang="zh-CN" sz="2800">
                  <a:latin typeface="宋体" pitchFamily="2" charset="-122"/>
                </a:rPr>
                <a:t>  </a:t>
              </a:r>
              <a:r>
                <a:rPr lang="zh-CN" altLang="en-US" sz="2800">
                  <a:latin typeface="宋体" pitchFamily="2" charset="-122"/>
                </a:rPr>
                <a:t>慢于  </a:t>
              </a:r>
              <a:r>
                <a:rPr lang="en-US" altLang="zh-CN" sz="2800"/>
                <a:t>A</a:t>
              </a:r>
              <a:r>
                <a:rPr lang="en-US" altLang="zh-CN" sz="2800">
                  <a:latin typeface="宋体" pitchFamily="2" charset="-122"/>
                </a:rPr>
                <a:t>  </a:t>
              </a:r>
              <a:r>
                <a:rPr lang="zh-CN" altLang="en-US" sz="2800">
                  <a:latin typeface="宋体" pitchFamily="2" charset="-122"/>
                </a:rPr>
                <a:t>慢于  </a:t>
              </a:r>
              <a:r>
                <a:rPr lang="en-US" altLang="zh-CN" sz="2800"/>
                <a:t>C</a:t>
              </a:r>
            </a:p>
          </p:txBody>
        </p:sp>
        <p:sp>
          <p:nvSpPr>
            <p:cNvPr id="30733" name="Line 9"/>
            <p:cNvSpPr>
              <a:spLocks noChangeShapeType="1"/>
            </p:cNvSpPr>
            <p:nvPr/>
          </p:nvSpPr>
          <p:spPr bwMode="auto">
            <a:xfrm>
              <a:off x="2304" y="3936"/>
              <a:ext cx="672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4" name="Line 10"/>
            <p:cNvSpPr>
              <a:spLocks noChangeShapeType="1"/>
            </p:cNvSpPr>
            <p:nvPr/>
          </p:nvSpPr>
          <p:spPr bwMode="auto">
            <a:xfrm>
              <a:off x="3312" y="3936"/>
              <a:ext cx="672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7643" name="Text Box 11"/>
          <p:cNvSpPr txBox="1">
            <a:spLocks noChangeArrowheads="1"/>
          </p:cNvSpPr>
          <p:nvPr/>
        </p:nvSpPr>
        <p:spPr bwMode="auto">
          <a:xfrm>
            <a:off x="971550" y="5373688"/>
            <a:ext cx="41719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>
                <a:solidFill>
                  <a:srgbClr val="FF0000"/>
                </a:solidFill>
                <a:latin typeface="宋体" pitchFamily="2" charset="-122"/>
              </a:rPr>
              <a:t>验证了相对论</a:t>
            </a:r>
            <a:r>
              <a:rPr kumimoji="1" lang="zh-CN" altLang="en-US">
                <a:solidFill>
                  <a:srgbClr val="FF0000"/>
                </a:solidFill>
              </a:rPr>
              <a:t>动钟变慢</a:t>
            </a:r>
            <a:r>
              <a:rPr lang="zh-CN" altLang="en-US">
                <a:solidFill>
                  <a:srgbClr val="FF0000"/>
                </a:solidFill>
                <a:latin typeface="宋体" pitchFamily="2" charset="-122"/>
              </a:rPr>
              <a:t>效应。</a:t>
            </a:r>
          </a:p>
        </p:txBody>
      </p:sp>
      <p:sp>
        <p:nvSpPr>
          <p:cNvPr id="197644" name="Text Box 12"/>
          <p:cNvSpPr txBox="1">
            <a:spLocks noChangeArrowheads="1"/>
          </p:cNvSpPr>
          <p:nvPr/>
        </p:nvSpPr>
        <p:spPr bwMode="auto">
          <a:xfrm>
            <a:off x="3109913" y="4683125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altLang="zh-CN"/>
              <a:t>59ns</a:t>
            </a:r>
          </a:p>
        </p:txBody>
      </p:sp>
      <p:sp>
        <p:nvSpPr>
          <p:cNvPr id="197645" name="Text Box 13"/>
          <p:cNvSpPr txBox="1">
            <a:spLocks noChangeArrowheads="1"/>
          </p:cNvSpPr>
          <p:nvPr/>
        </p:nvSpPr>
        <p:spPr bwMode="auto">
          <a:xfrm>
            <a:off x="4710113" y="4683125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altLang="zh-CN"/>
              <a:t>273ns</a:t>
            </a:r>
          </a:p>
        </p:txBody>
      </p:sp>
      <p:graphicFrame>
        <p:nvGraphicFramePr>
          <p:cNvPr id="197646" name="Object 14"/>
          <p:cNvGraphicFramePr>
            <a:graphicFrameLocks noChangeAspect="1"/>
          </p:cNvGraphicFramePr>
          <p:nvPr/>
        </p:nvGraphicFramePr>
        <p:xfrm>
          <a:off x="5580063" y="3319463"/>
          <a:ext cx="1803400" cy="431800"/>
        </p:xfrm>
        <a:graphic>
          <a:graphicData uri="http://schemas.openxmlformats.org/presentationml/2006/ole">
            <p:oleObj spid="_x0000_s30722" name="公式" r:id="rId3" imgW="1803240" imgH="431640" progId="Equation.3">
              <p:embed/>
            </p:oleObj>
          </a:graphicData>
        </a:graphic>
      </p:graphicFrame>
      <p:sp>
        <p:nvSpPr>
          <p:cNvPr id="14" name="WordArt 6"/>
          <p:cNvSpPr>
            <a:spLocks noChangeArrowheads="1" noChangeShapeType="1" noTextEdit="1"/>
          </p:cNvSpPr>
          <p:nvPr/>
        </p:nvSpPr>
        <p:spPr bwMode="auto">
          <a:xfrm>
            <a:off x="6429375" y="5072063"/>
            <a:ext cx="2286000" cy="700087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58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孪生子佯谬？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7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7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7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7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7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7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7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7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7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7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7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197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6" grpId="0" autoUpdateAnimBg="0"/>
      <p:bldP spid="197637" grpId="0" autoUpdateAnimBg="0"/>
      <p:bldP spid="197643" grpId="0" animBg="1"/>
      <p:bldP spid="197644" grpId="0"/>
      <p:bldP spid="1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AD7D64-53A3-4CF1-AB05-D466BFF2F3F8}" type="slidenum">
              <a:rPr lang="en-US" altLang="zh-CN"/>
              <a:pPr>
                <a:defRPr/>
              </a:pPr>
              <a:t>41</a:t>
            </a:fld>
            <a:endParaRPr lang="en-US" altLang="zh-CN"/>
          </a:p>
        </p:txBody>
      </p:sp>
      <p:grpSp>
        <p:nvGrpSpPr>
          <p:cNvPr id="31756" name="Group 2"/>
          <p:cNvGrpSpPr>
            <a:grpSpLocks/>
          </p:cNvGrpSpPr>
          <p:nvPr/>
        </p:nvGrpSpPr>
        <p:grpSpPr bwMode="auto">
          <a:xfrm>
            <a:off x="0" y="381000"/>
            <a:ext cx="9144000" cy="5943600"/>
            <a:chOff x="0" y="240"/>
            <a:chExt cx="5760" cy="3744"/>
          </a:xfrm>
        </p:grpSpPr>
        <p:sp>
          <p:nvSpPr>
            <p:cNvPr id="31757" name="Line 3"/>
            <p:cNvSpPr>
              <a:spLocks noChangeShapeType="1"/>
            </p:cNvSpPr>
            <p:nvPr/>
          </p:nvSpPr>
          <p:spPr bwMode="auto">
            <a:xfrm>
              <a:off x="0" y="240"/>
              <a:ext cx="576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58" name="Line 4"/>
            <p:cNvSpPr>
              <a:spLocks noChangeShapeType="1"/>
            </p:cNvSpPr>
            <p:nvPr/>
          </p:nvSpPr>
          <p:spPr bwMode="auto">
            <a:xfrm>
              <a:off x="2160" y="864"/>
              <a:ext cx="360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59" name="Line 5"/>
            <p:cNvSpPr>
              <a:spLocks noChangeShapeType="1"/>
            </p:cNvSpPr>
            <p:nvPr/>
          </p:nvSpPr>
          <p:spPr bwMode="auto">
            <a:xfrm>
              <a:off x="0" y="1200"/>
              <a:ext cx="576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60" name="Line 6"/>
            <p:cNvSpPr>
              <a:spLocks noChangeShapeType="1"/>
            </p:cNvSpPr>
            <p:nvPr/>
          </p:nvSpPr>
          <p:spPr bwMode="auto">
            <a:xfrm>
              <a:off x="480" y="2304"/>
              <a:ext cx="528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61" name="Line 7"/>
            <p:cNvSpPr>
              <a:spLocks noChangeShapeType="1"/>
            </p:cNvSpPr>
            <p:nvPr/>
          </p:nvSpPr>
          <p:spPr bwMode="auto">
            <a:xfrm>
              <a:off x="0" y="2688"/>
              <a:ext cx="576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62" name="Line 8"/>
            <p:cNvSpPr>
              <a:spLocks noChangeShapeType="1"/>
            </p:cNvSpPr>
            <p:nvPr/>
          </p:nvSpPr>
          <p:spPr bwMode="auto">
            <a:xfrm>
              <a:off x="480" y="3552"/>
              <a:ext cx="528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63" name="Line 9"/>
            <p:cNvSpPr>
              <a:spLocks noChangeShapeType="1"/>
            </p:cNvSpPr>
            <p:nvPr/>
          </p:nvSpPr>
          <p:spPr bwMode="auto">
            <a:xfrm>
              <a:off x="480" y="3072"/>
              <a:ext cx="528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64" name="Line 10"/>
            <p:cNvSpPr>
              <a:spLocks noChangeShapeType="1"/>
            </p:cNvSpPr>
            <p:nvPr/>
          </p:nvSpPr>
          <p:spPr bwMode="auto">
            <a:xfrm>
              <a:off x="0" y="3936"/>
              <a:ext cx="576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65" name="Line 11"/>
            <p:cNvSpPr>
              <a:spLocks noChangeShapeType="1"/>
            </p:cNvSpPr>
            <p:nvPr/>
          </p:nvSpPr>
          <p:spPr bwMode="auto">
            <a:xfrm>
              <a:off x="480" y="240"/>
              <a:ext cx="0" cy="3696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66" name="Line 12"/>
            <p:cNvSpPr>
              <a:spLocks noChangeShapeType="1"/>
            </p:cNvSpPr>
            <p:nvPr/>
          </p:nvSpPr>
          <p:spPr bwMode="auto">
            <a:xfrm>
              <a:off x="1536" y="1200"/>
              <a:ext cx="0" cy="1104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67" name="Line 13"/>
            <p:cNvSpPr>
              <a:spLocks noChangeShapeType="1"/>
            </p:cNvSpPr>
            <p:nvPr/>
          </p:nvSpPr>
          <p:spPr bwMode="auto">
            <a:xfrm>
              <a:off x="3888" y="864"/>
              <a:ext cx="0" cy="3072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68" name="Line 14"/>
            <p:cNvSpPr>
              <a:spLocks noChangeShapeType="1"/>
            </p:cNvSpPr>
            <p:nvPr/>
          </p:nvSpPr>
          <p:spPr bwMode="auto">
            <a:xfrm>
              <a:off x="2160" y="240"/>
              <a:ext cx="0" cy="3696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69" name="Text Box 15"/>
            <p:cNvSpPr txBox="1">
              <a:spLocks noChangeArrowheads="1"/>
            </p:cNvSpPr>
            <p:nvPr/>
          </p:nvSpPr>
          <p:spPr bwMode="auto">
            <a:xfrm>
              <a:off x="2544" y="288"/>
              <a:ext cx="32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zh-CN" altLang="en-US">
                  <a:latin typeface="宋体" pitchFamily="2" charset="-122"/>
                </a:rPr>
                <a:t>飞行原子钟读数减地面钟读数</a:t>
              </a:r>
            </a:p>
          </p:txBody>
        </p:sp>
        <p:graphicFrame>
          <p:nvGraphicFramePr>
            <p:cNvPr id="31746" name="Object 16"/>
            <p:cNvGraphicFramePr>
              <a:graphicFrameLocks noChangeAspect="1"/>
            </p:cNvGraphicFramePr>
            <p:nvPr/>
          </p:nvGraphicFramePr>
          <p:xfrm>
            <a:off x="3264" y="576"/>
            <a:ext cx="932" cy="317"/>
          </p:xfrm>
          <a:graphic>
            <a:graphicData uri="http://schemas.openxmlformats.org/presentationml/2006/ole">
              <p:oleObj spid="_x0000_s31746" name="Equation" r:id="rId3" imgW="672840" imgH="228600" progId="Equation.3">
                <p:embed/>
              </p:oleObj>
            </a:graphicData>
          </a:graphic>
        </p:graphicFrame>
        <p:sp>
          <p:nvSpPr>
            <p:cNvPr id="31770" name="Text Box 17"/>
            <p:cNvSpPr txBox="1">
              <a:spLocks noChangeArrowheads="1"/>
            </p:cNvSpPr>
            <p:nvPr/>
          </p:nvSpPr>
          <p:spPr bwMode="auto">
            <a:xfrm>
              <a:off x="47" y="1440"/>
              <a:ext cx="385" cy="9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anchor="ctr">
              <a:spAutoFit/>
            </a:bodyPr>
            <a:lstStyle/>
            <a:p>
              <a:pPr algn="ctr" eaLnBrk="0" hangingPunct="0"/>
              <a:r>
                <a:rPr lang="zh-CN" altLang="en-US" sz="2800">
                  <a:latin typeface="宋体" pitchFamily="2" charset="-122"/>
                </a:rPr>
                <a:t>实验结果</a:t>
              </a:r>
            </a:p>
          </p:txBody>
        </p:sp>
        <p:sp>
          <p:nvSpPr>
            <p:cNvPr id="31771" name="Text Box 18"/>
            <p:cNvSpPr txBox="1">
              <a:spLocks noChangeArrowheads="1"/>
            </p:cNvSpPr>
            <p:nvPr/>
          </p:nvSpPr>
          <p:spPr bwMode="auto">
            <a:xfrm>
              <a:off x="576" y="1479"/>
              <a:ext cx="91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zh-CN" altLang="en-US">
                  <a:latin typeface="宋体" pitchFamily="2" charset="-122"/>
                </a:rPr>
                <a:t>原子钟</a:t>
              </a:r>
            </a:p>
            <a:p>
              <a:pPr algn="ctr" eaLnBrk="0" hangingPunct="0"/>
              <a:r>
                <a:rPr lang="zh-CN" altLang="en-US">
                  <a:latin typeface="宋体" pitchFamily="2" charset="-122"/>
                </a:rPr>
                <a:t>编号</a:t>
              </a:r>
            </a:p>
          </p:txBody>
        </p:sp>
        <p:sp>
          <p:nvSpPr>
            <p:cNvPr id="31772" name="Text Box 19"/>
            <p:cNvSpPr txBox="1">
              <a:spLocks noChangeArrowheads="1"/>
            </p:cNvSpPr>
            <p:nvPr/>
          </p:nvSpPr>
          <p:spPr bwMode="auto">
            <a:xfrm>
              <a:off x="768" y="2376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zh-CN" altLang="en-US">
                  <a:latin typeface="宋体" pitchFamily="2" charset="-122"/>
                </a:rPr>
                <a:t>平均值</a:t>
              </a:r>
            </a:p>
          </p:txBody>
        </p:sp>
        <p:sp>
          <p:nvSpPr>
            <p:cNvPr id="31773" name="Text Box 20"/>
            <p:cNvSpPr txBox="1">
              <a:spLocks noChangeArrowheads="1"/>
            </p:cNvSpPr>
            <p:nvPr/>
          </p:nvSpPr>
          <p:spPr bwMode="auto">
            <a:xfrm>
              <a:off x="47" y="2640"/>
              <a:ext cx="385" cy="1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anchor="ctr">
              <a:spAutoFit/>
            </a:bodyPr>
            <a:lstStyle/>
            <a:p>
              <a:pPr algn="ctr" eaLnBrk="0" hangingPunct="0"/>
              <a:r>
                <a:rPr lang="zh-CN" altLang="en-US" sz="2800">
                  <a:latin typeface="宋体" pitchFamily="2" charset="-122"/>
                </a:rPr>
                <a:t>理论预言值</a:t>
              </a:r>
            </a:p>
          </p:txBody>
        </p:sp>
        <p:sp>
          <p:nvSpPr>
            <p:cNvPr id="31774" name="Text Box 21"/>
            <p:cNvSpPr txBox="1">
              <a:spLocks noChangeArrowheads="1"/>
            </p:cNvSpPr>
            <p:nvPr/>
          </p:nvSpPr>
          <p:spPr bwMode="auto">
            <a:xfrm>
              <a:off x="624" y="2707"/>
              <a:ext cx="12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zh-CN" altLang="en-US">
                  <a:latin typeface="宋体" pitchFamily="2" charset="-122"/>
                </a:rPr>
                <a:t>引力效应</a:t>
              </a:r>
            </a:p>
          </p:txBody>
        </p:sp>
        <p:sp>
          <p:nvSpPr>
            <p:cNvPr id="31775" name="Text Box 22"/>
            <p:cNvSpPr txBox="1">
              <a:spLocks noChangeArrowheads="1"/>
            </p:cNvSpPr>
            <p:nvPr/>
          </p:nvSpPr>
          <p:spPr bwMode="auto">
            <a:xfrm>
              <a:off x="672" y="3187"/>
              <a:ext cx="12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zh-CN" altLang="en-US">
                  <a:latin typeface="宋体" pitchFamily="2" charset="-122"/>
                </a:rPr>
                <a:t>运动学效应</a:t>
              </a:r>
            </a:p>
          </p:txBody>
        </p:sp>
        <p:sp>
          <p:nvSpPr>
            <p:cNvPr id="31776" name="Text Box 23"/>
            <p:cNvSpPr txBox="1">
              <a:spLocks noChangeArrowheads="1"/>
            </p:cNvSpPr>
            <p:nvPr/>
          </p:nvSpPr>
          <p:spPr bwMode="auto">
            <a:xfrm>
              <a:off x="672" y="3571"/>
              <a:ext cx="12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zh-CN" altLang="en-US">
                  <a:latin typeface="宋体" pitchFamily="2" charset="-122"/>
                </a:rPr>
                <a:t>总的净效应</a:t>
              </a:r>
            </a:p>
          </p:txBody>
        </p:sp>
        <p:sp>
          <p:nvSpPr>
            <p:cNvPr id="31777" name="Text Box 24"/>
            <p:cNvSpPr txBox="1">
              <a:spLocks noChangeArrowheads="1"/>
            </p:cNvSpPr>
            <p:nvPr/>
          </p:nvSpPr>
          <p:spPr bwMode="auto">
            <a:xfrm>
              <a:off x="2400" y="883"/>
              <a:ext cx="12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zh-CN" altLang="en-US">
                  <a:latin typeface="宋体" pitchFamily="2" charset="-122"/>
                </a:rPr>
                <a:t>向东航行</a:t>
              </a:r>
            </a:p>
          </p:txBody>
        </p:sp>
        <p:sp>
          <p:nvSpPr>
            <p:cNvPr id="31778" name="Text Box 25"/>
            <p:cNvSpPr txBox="1">
              <a:spLocks noChangeArrowheads="1"/>
            </p:cNvSpPr>
            <p:nvPr/>
          </p:nvSpPr>
          <p:spPr bwMode="auto">
            <a:xfrm>
              <a:off x="4080" y="883"/>
              <a:ext cx="12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zh-CN" altLang="en-US">
                  <a:latin typeface="宋体" pitchFamily="2" charset="-122"/>
                </a:rPr>
                <a:t>向西航行</a:t>
              </a:r>
            </a:p>
          </p:txBody>
        </p:sp>
        <p:sp>
          <p:nvSpPr>
            <p:cNvPr id="31779" name="Text Box 26"/>
            <p:cNvSpPr txBox="1">
              <a:spLocks noChangeArrowheads="1"/>
            </p:cNvSpPr>
            <p:nvPr/>
          </p:nvSpPr>
          <p:spPr bwMode="auto">
            <a:xfrm>
              <a:off x="1584" y="1344"/>
              <a:ext cx="576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altLang="zh-CN" sz="2000"/>
                <a:t>120</a:t>
              </a:r>
            </a:p>
            <a:p>
              <a:pPr algn="ctr" eaLnBrk="0" hangingPunct="0"/>
              <a:r>
                <a:rPr lang="en-US" altLang="zh-CN" sz="2000"/>
                <a:t>361</a:t>
              </a:r>
            </a:p>
            <a:p>
              <a:pPr algn="ctr" eaLnBrk="0" hangingPunct="0"/>
              <a:r>
                <a:rPr lang="en-US" altLang="zh-CN" sz="2000"/>
                <a:t>408</a:t>
              </a:r>
            </a:p>
            <a:p>
              <a:pPr algn="ctr" eaLnBrk="0" hangingPunct="0"/>
              <a:r>
                <a:rPr lang="en-US" altLang="zh-CN" sz="2000"/>
                <a:t>447</a:t>
              </a:r>
            </a:p>
          </p:txBody>
        </p:sp>
        <p:sp>
          <p:nvSpPr>
            <p:cNvPr id="31780" name="Text Box 27"/>
            <p:cNvSpPr txBox="1">
              <a:spLocks noChangeArrowheads="1"/>
            </p:cNvSpPr>
            <p:nvPr/>
          </p:nvSpPr>
          <p:spPr bwMode="auto">
            <a:xfrm>
              <a:off x="2400" y="1344"/>
              <a:ext cx="1104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altLang="zh-CN" sz="2000"/>
                <a:t>-57</a:t>
              </a:r>
            </a:p>
            <a:p>
              <a:pPr algn="ctr" eaLnBrk="0" hangingPunct="0"/>
              <a:r>
                <a:rPr lang="en-US" altLang="zh-CN" sz="2000"/>
                <a:t>-74</a:t>
              </a:r>
            </a:p>
            <a:p>
              <a:pPr algn="ctr" eaLnBrk="0" hangingPunct="0"/>
              <a:r>
                <a:rPr lang="en-US" altLang="zh-CN" sz="2000"/>
                <a:t>-55</a:t>
              </a:r>
            </a:p>
            <a:p>
              <a:pPr algn="ctr" eaLnBrk="0" hangingPunct="0"/>
              <a:r>
                <a:rPr lang="en-US" altLang="zh-CN" sz="2000"/>
                <a:t>-51</a:t>
              </a:r>
            </a:p>
          </p:txBody>
        </p:sp>
        <p:sp>
          <p:nvSpPr>
            <p:cNvPr id="31781" name="Text Box 28"/>
            <p:cNvSpPr txBox="1">
              <a:spLocks noChangeArrowheads="1"/>
            </p:cNvSpPr>
            <p:nvPr/>
          </p:nvSpPr>
          <p:spPr bwMode="auto">
            <a:xfrm>
              <a:off x="3984" y="1338"/>
              <a:ext cx="1488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altLang="zh-CN" sz="2000"/>
                <a:t>+277</a:t>
              </a:r>
            </a:p>
            <a:p>
              <a:pPr algn="ctr" eaLnBrk="0" hangingPunct="0"/>
              <a:r>
                <a:rPr lang="en-US" altLang="zh-CN" sz="2000"/>
                <a:t>+284</a:t>
              </a:r>
            </a:p>
            <a:p>
              <a:pPr algn="ctr" eaLnBrk="0" hangingPunct="0"/>
              <a:r>
                <a:rPr lang="en-US" altLang="zh-CN" sz="2000"/>
                <a:t>+266</a:t>
              </a:r>
            </a:p>
            <a:p>
              <a:pPr algn="ctr" eaLnBrk="0" hangingPunct="0"/>
              <a:r>
                <a:rPr lang="en-US" altLang="zh-CN" sz="2000"/>
                <a:t>+266</a:t>
              </a:r>
            </a:p>
          </p:txBody>
        </p:sp>
        <p:graphicFrame>
          <p:nvGraphicFramePr>
            <p:cNvPr id="31747" name="Object 29"/>
            <p:cNvGraphicFramePr>
              <a:graphicFrameLocks noChangeAspect="1"/>
            </p:cNvGraphicFramePr>
            <p:nvPr/>
          </p:nvGraphicFramePr>
          <p:xfrm>
            <a:off x="2544" y="2352"/>
            <a:ext cx="912" cy="270"/>
          </p:xfrm>
          <a:graphic>
            <a:graphicData uri="http://schemas.openxmlformats.org/presentationml/2006/ole">
              <p:oleObj spid="_x0000_s31747" name="Equation" r:id="rId4" imgW="596880" imgH="177480" progId="Equation.3">
                <p:embed/>
              </p:oleObj>
            </a:graphicData>
          </a:graphic>
        </p:graphicFrame>
        <p:graphicFrame>
          <p:nvGraphicFramePr>
            <p:cNvPr id="31748" name="Object 30"/>
            <p:cNvGraphicFramePr>
              <a:graphicFrameLocks noChangeAspect="1"/>
            </p:cNvGraphicFramePr>
            <p:nvPr/>
          </p:nvGraphicFramePr>
          <p:xfrm>
            <a:off x="4464" y="3168"/>
            <a:ext cx="735" cy="270"/>
          </p:xfrm>
          <a:graphic>
            <a:graphicData uri="http://schemas.openxmlformats.org/presentationml/2006/ole">
              <p:oleObj spid="_x0000_s31748" name="Equation" r:id="rId5" imgW="482400" imgH="177480" progId="Equation.3">
                <p:embed/>
              </p:oleObj>
            </a:graphicData>
          </a:graphic>
        </p:graphicFrame>
        <p:graphicFrame>
          <p:nvGraphicFramePr>
            <p:cNvPr id="31749" name="Object 31"/>
            <p:cNvGraphicFramePr>
              <a:graphicFrameLocks noChangeAspect="1"/>
            </p:cNvGraphicFramePr>
            <p:nvPr/>
          </p:nvGraphicFramePr>
          <p:xfrm>
            <a:off x="4224" y="2400"/>
            <a:ext cx="931" cy="270"/>
          </p:xfrm>
          <a:graphic>
            <a:graphicData uri="http://schemas.openxmlformats.org/presentationml/2006/ole">
              <p:oleObj spid="_x0000_s31749" name="Equation" r:id="rId6" imgW="609480" imgH="177480" progId="Equation.3">
                <p:embed/>
              </p:oleObj>
            </a:graphicData>
          </a:graphic>
        </p:graphicFrame>
        <p:graphicFrame>
          <p:nvGraphicFramePr>
            <p:cNvPr id="31750" name="Object 32"/>
            <p:cNvGraphicFramePr>
              <a:graphicFrameLocks noChangeAspect="1"/>
            </p:cNvGraphicFramePr>
            <p:nvPr/>
          </p:nvGraphicFramePr>
          <p:xfrm>
            <a:off x="2640" y="2746"/>
            <a:ext cx="832" cy="250"/>
          </p:xfrm>
          <a:graphic>
            <a:graphicData uri="http://schemas.openxmlformats.org/presentationml/2006/ole">
              <p:oleObj spid="_x0000_s31750" name="Equation" r:id="rId7" imgW="545760" imgH="164880" progId="Equation.3">
                <p:embed/>
              </p:oleObj>
            </a:graphicData>
          </a:graphic>
        </p:graphicFrame>
        <p:graphicFrame>
          <p:nvGraphicFramePr>
            <p:cNvPr id="31751" name="Object 33"/>
            <p:cNvGraphicFramePr>
              <a:graphicFrameLocks noChangeAspect="1"/>
            </p:cNvGraphicFramePr>
            <p:nvPr/>
          </p:nvGraphicFramePr>
          <p:xfrm>
            <a:off x="4416" y="2736"/>
            <a:ext cx="832" cy="270"/>
          </p:xfrm>
          <a:graphic>
            <a:graphicData uri="http://schemas.openxmlformats.org/presentationml/2006/ole">
              <p:oleObj spid="_x0000_s31751" name="Equation" r:id="rId8" imgW="545760" imgH="177480" progId="Equation.3">
                <p:embed/>
              </p:oleObj>
            </a:graphicData>
          </a:graphic>
        </p:graphicFrame>
        <p:graphicFrame>
          <p:nvGraphicFramePr>
            <p:cNvPr id="31752" name="Object 34"/>
            <p:cNvGraphicFramePr>
              <a:graphicFrameLocks noChangeAspect="1"/>
            </p:cNvGraphicFramePr>
            <p:nvPr/>
          </p:nvGraphicFramePr>
          <p:xfrm>
            <a:off x="4474" y="3600"/>
            <a:ext cx="854" cy="270"/>
          </p:xfrm>
          <a:graphic>
            <a:graphicData uri="http://schemas.openxmlformats.org/presentationml/2006/ole">
              <p:oleObj spid="_x0000_s31752" name="Equation" r:id="rId9" imgW="558720" imgH="177480" progId="Equation.3">
                <p:embed/>
              </p:oleObj>
            </a:graphicData>
          </a:graphic>
        </p:graphicFrame>
        <p:graphicFrame>
          <p:nvGraphicFramePr>
            <p:cNvPr id="31753" name="Object 35"/>
            <p:cNvGraphicFramePr>
              <a:graphicFrameLocks noChangeAspect="1"/>
            </p:cNvGraphicFramePr>
            <p:nvPr/>
          </p:nvGraphicFramePr>
          <p:xfrm>
            <a:off x="2496" y="3216"/>
            <a:ext cx="1009" cy="270"/>
          </p:xfrm>
          <a:graphic>
            <a:graphicData uri="http://schemas.openxmlformats.org/presentationml/2006/ole">
              <p:oleObj spid="_x0000_s31753" name="Equation" r:id="rId10" imgW="660240" imgH="177480" progId="Equation.3">
                <p:embed/>
              </p:oleObj>
            </a:graphicData>
          </a:graphic>
        </p:graphicFrame>
        <p:graphicFrame>
          <p:nvGraphicFramePr>
            <p:cNvPr id="31754" name="Object 36"/>
            <p:cNvGraphicFramePr>
              <a:graphicFrameLocks noChangeAspect="1"/>
            </p:cNvGraphicFramePr>
            <p:nvPr/>
          </p:nvGraphicFramePr>
          <p:xfrm>
            <a:off x="2572" y="3600"/>
            <a:ext cx="932" cy="270"/>
          </p:xfrm>
          <a:graphic>
            <a:graphicData uri="http://schemas.openxmlformats.org/presentationml/2006/ole">
              <p:oleObj spid="_x0000_s31754" name="Equation" r:id="rId11" imgW="609480" imgH="177480" progId="Equation.3">
                <p:embed/>
              </p:oleObj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FFF1B2-5B34-4705-BC76-FBA63546CB66}" type="slidenum">
              <a:rPr lang="en-US" altLang="zh-CN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32773" name="Text Box 2"/>
          <p:cNvSpPr txBox="1">
            <a:spLocks noChangeArrowheads="1"/>
          </p:cNvSpPr>
          <p:nvPr/>
        </p:nvSpPr>
        <p:spPr bwMode="auto">
          <a:xfrm>
            <a:off x="323850" y="333375"/>
            <a:ext cx="849630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zh-CN" altLang="en-US">
                <a:solidFill>
                  <a:srgbClr val="66FF33"/>
                </a:solidFill>
              </a:rPr>
              <a:t>例</a:t>
            </a:r>
            <a:r>
              <a:rPr lang="en-US" altLang="zh-CN">
                <a:solidFill>
                  <a:srgbClr val="66FF33"/>
                </a:solidFill>
              </a:rPr>
              <a:t>5</a:t>
            </a:r>
            <a:r>
              <a:rPr lang="zh-CN" altLang="en-US">
                <a:solidFill>
                  <a:srgbClr val="66FF33"/>
                </a:solidFill>
              </a:rPr>
              <a:t>：    </a:t>
            </a:r>
            <a:r>
              <a:rPr lang="zh-CN" altLang="en-US"/>
              <a:t>半人马座</a:t>
            </a:r>
            <a:r>
              <a:rPr lang="zh-CN" altLang="en-US" i="1">
                <a:sym typeface="Symbol" pitchFamily="18" charset="2"/>
              </a:rPr>
              <a:t></a:t>
            </a:r>
            <a:r>
              <a:rPr lang="zh-CN" altLang="en-US"/>
              <a:t>星是距离太阳系最近的恒星，它距离地球</a:t>
            </a:r>
            <a:r>
              <a:rPr lang="en-US" altLang="zh-CN"/>
              <a:t>4.3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10</a:t>
            </a:r>
            <a:r>
              <a:rPr lang="en-US" altLang="zh-CN" baseline="30000"/>
              <a:t>16</a:t>
            </a:r>
            <a:r>
              <a:rPr lang="en-US" altLang="zh-CN"/>
              <a:t>m</a:t>
            </a:r>
            <a:r>
              <a:rPr lang="zh-CN" altLang="en-US"/>
              <a:t>，设有一宇宙飞船自地球飞到半人马</a:t>
            </a:r>
            <a:r>
              <a:rPr lang="zh-CN" altLang="en-US">
                <a:sym typeface="Symbol" pitchFamily="18" charset="2"/>
              </a:rPr>
              <a:t></a:t>
            </a:r>
            <a:r>
              <a:rPr lang="zh-CN" altLang="en-US" i="1"/>
              <a:t> </a:t>
            </a:r>
            <a:r>
              <a:rPr lang="zh-CN" altLang="en-US"/>
              <a:t>星，若宇宙飞船相对地球的速度为</a:t>
            </a:r>
            <a:r>
              <a:rPr lang="en-US" altLang="zh-CN"/>
              <a:t>0.999c</a:t>
            </a:r>
            <a:r>
              <a:rPr lang="zh-CN" altLang="en-US"/>
              <a:t>，按地球上的时钟计算要用多少年时间？如以飞船上的时钟计算，所需时间又为多少年？</a:t>
            </a:r>
          </a:p>
        </p:txBody>
      </p:sp>
      <p:sp>
        <p:nvSpPr>
          <p:cNvPr id="199683" name="Text Box 3"/>
          <p:cNvSpPr txBox="1">
            <a:spLocks noChangeArrowheads="1"/>
          </p:cNvSpPr>
          <p:nvPr/>
        </p:nvSpPr>
        <p:spPr bwMode="auto">
          <a:xfrm>
            <a:off x="1000125" y="600075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/>
              <a:t>飞船系：原时；     </a:t>
            </a:r>
            <a:r>
              <a:rPr lang="zh-CN" altLang="en-US">
                <a:latin typeface="宋体" pitchFamily="2" charset="-122"/>
              </a:rPr>
              <a:t>地球系：非原时</a:t>
            </a:r>
          </a:p>
        </p:txBody>
      </p:sp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500063" y="2428875"/>
            <a:ext cx="8032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zh-CN" altLang="en-US" dirty="0">
                <a:solidFill>
                  <a:srgbClr val="66FF33"/>
                </a:solidFill>
                <a:latin typeface="+mn-ea"/>
                <a:ea typeface="+mn-ea"/>
              </a:rPr>
              <a:t>解：</a:t>
            </a:r>
          </a:p>
        </p:txBody>
      </p:sp>
      <p:sp>
        <p:nvSpPr>
          <p:cNvPr id="199685" name="Text Box 5"/>
          <p:cNvSpPr txBox="1">
            <a:spLocks noChangeArrowheads="1"/>
          </p:cNvSpPr>
          <p:nvPr/>
        </p:nvSpPr>
        <p:spPr bwMode="auto">
          <a:xfrm>
            <a:off x="857250" y="4214813"/>
            <a:ext cx="79025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>
                <a:solidFill>
                  <a:srgbClr val="FFFF00"/>
                </a:solidFill>
              </a:rPr>
              <a:t>思考：</a:t>
            </a:r>
            <a:r>
              <a:rPr lang="zh-CN" altLang="en-US"/>
              <a:t>能否用时间膨胀公式求飞船上的时间？</a:t>
            </a:r>
          </a:p>
        </p:txBody>
      </p:sp>
      <p:sp>
        <p:nvSpPr>
          <p:cNvPr id="199687" name="Text Box 7"/>
          <p:cNvSpPr txBox="1">
            <a:spLocks noChangeArrowheads="1"/>
          </p:cNvSpPr>
          <p:nvPr/>
        </p:nvSpPr>
        <p:spPr bwMode="auto">
          <a:xfrm>
            <a:off x="1214438" y="2428875"/>
            <a:ext cx="6503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>
                <a:latin typeface="宋体" pitchFamily="2" charset="-122"/>
              </a:rPr>
              <a:t>按地球上的时钟计算，飞船飞到</a:t>
            </a:r>
            <a:r>
              <a:rPr lang="zh-CN" altLang="en-US">
                <a:sym typeface="Symbol" pitchFamily="18" charset="2"/>
              </a:rPr>
              <a:t></a:t>
            </a:r>
            <a:r>
              <a:rPr lang="zh-CN" altLang="en-US">
                <a:latin typeface="宋体" pitchFamily="2" charset="-122"/>
              </a:rPr>
              <a:t>星所需时间为</a:t>
            </a:r>
          </a:p>
        </p:txBody>
      </p:sp>
      <p:graphicFrame>
        <p:nvGraphicFramePr>
          <p:cNvPr id="199689" name="Object 9"/>
          <p:cNvGraphicFramePr>
            <a:graphicFrameLocks noChangeAspect="1"/>
          </p:cNvGraphicFramePr>
          <p:nvPr/>
        </p:nvGraphicFramePr>
        <p:xfrm>
          <a:off x="1214438" y="3071813"/>
          <a:ext cx="7239000" cy="863600"/>
        </p:xfrm>
        <a:graphic>
          <a:graphicData uri="http://schemas.openxmlformats.org/presentationml/2006/ole">
            <p:oleObj spid="_x0000_s32770" name="公式" r:id="rId3" imgW="7238880" imgH="863280" progId="Equation.3">
              <p:embed/>
            </p:oleObj>
          </a:graphicData>
        </a:graphic>
      </p:graphicFrame>
      <p:graphicFrame>
        <p:nvGraphicFramePr>
          <p:cNvPr id="34825" name="Object 2"/>
          <p:cNvGraphicFramePr>
            <a:graphicFrameLocks noChangeAspect="1"/>
          </p:cNvGraphicFramePr>
          <p:nvPr/>
        </p:nvGraphicFramePr>
        <p:xfrm>
          <a:off x="1857375" y="4857750"/>
          <a:ext cx="2786063" cy="942975"/>
        </p:xfrm>
        <a:graphic>
          <a:graphicData uri="http://schemas.openxmlformats.org/presentationml/2006/ole">
            <p:oleObj spid="_x0000_s32771" name="公式" r:id="rId4" imgW="2349360" imgH="863280" progId="Equation.3">
              <p:embed/>
            </p:oleObj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072063" y="5072063"/>
            <a:ext cx="27368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</a:rPr>
              <a:t> </a:t>
            </a:r>
            <a:r>
              <a:rPr lang="zh-CN" altLang="en-US"/>
              <a:t>哪个时间为原时？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9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9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9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autoUpdateAnimBg="0"/>
      <p:bldP spid="199684" grpId="0" autoUpdateAnimBg="0"/>
      <p:bldP spid="199685" grpId="0" autoUpdateAnimBg="0"/>
      <p:bldP spid="199687" grpId="0"/>
      <p:bldP spid="1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2F27D2-94A4-4DF1-B39E-ED02BF460A36}" type="slidenum">
              <a:rPr lang="en-US" altLang="zh-CN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608013" y="819150"/>
            <a:ext cx="6503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>
                <a:latin typeface="宋体" pitchFamily="2" charset="-122"/>
              </a:rPr>
              <a:t>若用飞船上的钟测量，飞船飞到</a:t>
            </a:r>
            <a:r>
              <a:rPr lang="zh-CN" altLang="en-US">
                <a:sym typeface="Symbol" pitchFamily="18" charset="2"/>
              </a:rPr>
              <a:t></a:t>
            </a:r>
            <a:r>
              <a:rPr lang="zh-CN" altLang="en-US">
                <a:latin typeface="宋体" pitchFamily="2" charset="-122"/>
              </a:rPr>
              <a:t>星所需时间为</a:t>
            </a:r>
          </a:p>
        </p:txBody>
      </p:sp>
      <p:graphicFrame>
        <p:nvGraphicFramePr>
          <p:cNvPr id="200709" name="Object 5"/>
          <p:cNvGraphicFramePr>
            <a:graphicFrameLocks noChangeAspect="1"/>
          </p:cNvGraphicFramePr>
          <p:nvPr/>
        </p:nvGraphicFramePr>
        <p:xfrm>
          <a:off x="1039813" y="1628775"/>
          <a:ext cx="6175375" cy="490538"/>
        </p:xfrm>
        <a:graphic>
          <a:graphicData uri="http://schemas.openxmlformats.org/presentationml/2006/ole">
            <p:oleObj spid="_x0000_s33794" name="公式" r:id="rId3" imgW="6032160" imgH="482400" progId="Equation.3">
              <p:embed/>
            </p:oleObj>
          </a:graphicData>
        </a:graphic>
      </p:graphicFrame>
      <p:sp>
        <p:nvSpPr>
          <p:cNvPr id="200710" name="Text Box 6"/>
          <p:cNvSpPr txBox="1">
            <a:spLocks noChangeArrowheads="1"/>
          </p:cNvSpPr>
          <p:nvPr/>
        </p:nvSpPr>
        <p:spPr bwMode="auto">
          <a:xfrm>
            <a:off x="684213" y="2349500"/>
            <a:ext cx="79248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zh-CN" altLang="en-US">
                <a:latin typeface="宋体" pitchFamily="2" charset="-122"/>
              </a:rPr>
              <a:t>正是时间膨胀效应使得在人的有生之年进行星际航行成为可能。</a:t>
            </a:r>
          </a:p>
        </p:txBody>
      </p:sp>
      <p:sp>
        <p:nvSpPr>
          <p:cNvPr id="200711" name="Text Box 7"/>
          <p:cNvSpPr txBox="1">
            <a:spLocks noChangeArrowheads="1"/>
          </p:cNvSpPr>
          <p:nvPr/>
        </p:nvSpPr>
        <p:spPr bwMode="auto">
          <a:xfrm>
            <a:off x="684213" y="3462338"/>
            <a:ext cx="4895850" cy="246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/>
              <a:t>离地球最近的恒星：</a:t>
            </a:r>
            <a:r>
              <a:rPr kumimoji="1" lang="en-US" altLang="zh-CN"/>
              <a:t>4</a:t>
            </a:r>
            <a:r>
              <a:rPr kumimoji="1" lang="zh-CN" altLang="en-US"/>
              <a:t>光年</a:t>
            </a:r>
          </a:p>
          <a:p>
            <a:pPr>
              <a:lnSpc>
                <a:spcPct val="130000"/>
              </a:lnSpc>
            </a:pPr>
            <a:r>
              <a:rPr kumimoji="1" lang="zh-CN" altLang="en-US"/>
              <a:t>牛郎星：</a:t>
            </a:r>
            <a:r>
              <a:rPr kumimoji="1" lang="en-US" altLang="zh-CN"/>
              <a:t>16</a:t>
            </a:r>
            <a:r>
              <a:rPr kumimoji="1" lang="zh-CN" altLang="en-US"/>
              <a:t>光年</a:t>
            </a:r>
          </a:p>
          <a:p>
            <a:pPr>
              <a:lnSpc>
                <a:spcPct val="130000"/>
              </a:lnSpc>
            </a:pPr>
            <a:r>
              <a:rPr kumimoji="1" lang="zh-CN" altLang="en-US"/>
              <a:t>织女星：</a:t>
            </a:r>
            <a:r>
              <a:rPr kumimoji="1" lang="en-US" altLang="zh-CN"/>
              <a:t>26.3</a:t>
            </a:r>
            <a:r>
              <a:rPr kumimoji="1" lang="zh-CN" altLang="en-US"/>
              <a:t>光年</a:t>
            </a:r>
          </a:p>
          <a:p>
            <a:pPr>
              <a:lnSpc>
                <a:spcPct val="130000"/>
              </a:lnSpc>
            </a:pPr>
            <a:r>
              <a:rPr kumimoji="1" lang="zh-CN" altLang="en-US"/>
              <a:t>跨出银河系</a:t>
            </a:r>
          </a:p>
          <a:p>
            <a:pPr>
              <a:lnSpc>
                <a:spcPct val="130000"/>
              </a:lnSpc>
            </a:pPr>
            <a:r>
              <a:rPr kumimoji="1" lang="zh-CN" altLang="en-US"/>
              <a:t>小麦哲伦云：</a:t>
            </a:r>
            <a:r>
              <a:rPr kumimoji="1" lang="en-US" altLang="zh-CN"/>
              <a:t>15</a:t>
            </a:r>
            <a:r>
              <a:rPr kumimoji="1" lang="zh-CN" altLang="en-US"/>
              <a:t>万光年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00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200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10" grpId="0" autoUpdateAnimBg="0"/>
      <p:bldP spid="20071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4E9BFE-3F3E-4C51-B7EC-45DACAE89EF5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428625" y="571500"/>
            <a:ext cx="8391525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66FF33"/>
                </a:solidFill>
                <a:latin typeface="+mn-lt"/>
                <a:ea typeface="+mn-ea"/>
              </a:rPr>
              <a:t>例</a:t>
            </a:r>
            <a:r>
              <a:rPr lang="en-US" altLang="zh-CN" dirty="0">
                <a:solidFill>
                  <a:srgbClr val="66FF33"/>
                </a:solidFill>
                <a:latin typeface="+mn-lt"/>
                <a:ea typeface="+mn-ea"/>
              </a:rPr>
              <a:t>6</a:t>
            </a:r>
            <a:r>
              <a:rPr lang="zh-CN" altLang="en-US" dirty="0">
                <a:solidFill>
                  <a:srgbClr val="66FF33"/>
                </a:solidFill>
                <a:latin typeface="+mn-lt"/>
                <a:ea typeface="+mn-ea"/>
              </a:rPr>
              <a:t>：</a:t>
            </a:r>
            <a:r>
              <a:rPr lang="zh-CN" altLang="en-US" dirty="0">
                <a:latin typeface="+mn-lt"/>
                <a:ea typeface="+mn-ea"/>
              </a:rPr>
              <a:t>光沿 </a:t>
            </a:r>
            <a:r>
              <a:rPr lang="en-US" altLang="zh-CN" i="1" dirty="0">
                <a:latin typeface="+mn-lt"/>
                <a:ea typeface="+mn-ea"/>
              </a:rPr>
              <a:t>y</a:t>
            </a:r>
            <a:r>
              <a:rPr lang="en-US" altLang="zh-CN" dirty="0">
                <a:latin typeface="+mn-lt"/>
                <a:ea typeface="+mn-ea"/>
                <a:sym typeface="Symbol" pitchFamily="18" charset="2"/>
              </a:rPr>
              <a:t> </a:t>
            </a:r>
            <a:r>
              <a:rPr lang="zh-CN" altLang="en-US" dirty="0">
                <a:latin typeface="+mn-lt"/>
                <a:ea typeface="+mn-ea"/>
                <a:sym typeface="Symbol" pitchFamily="18" charset="2"/>
              </a:rPr>
              <a:t>方向由 </a:t>
            </a:r>
            <a:r>
              <a:rPr lang="en-US" altLang="zh-CN" dirty="0">
                <a:latin typeface="+mn-lt"/>
                <a:ea typeface="+mn-ea"/>
                <a:sym typeface="Symbol" pitchFamily="18" charset="2"/>
              </a:rPr>
              <a:t>A </a:t>
            </a:r>
            <a:r>
              <a:rPr lang="zh-CN" altLang="en-US" dirty="0">
                <a:latin typeface="+mn-lt"/>
                <a:ea typeface="+mn-ea"/>
                <a:sym typeface="Symbol" pitchFamily="18" charset="2"/>
              </a:rPr>
              <a:t>传播到 </a:t>
            </a:r>
            <a:r>
              <a:rPr lang="en-US" altLang="zh-CN" dirty="0">
                <a:latin typeface="+mn-lt"/>
                <a:ea typeface="+mn-ea"/>
                <a:sym typeface="Symbol" pitchFamily="18" charset="2"/>
              </a:rPr>
              <a:t>B</a:t>
            </a:r>
            <a:r>
              <a:rPr lang="zh-CN" altLang="en-US" dirty="0">
                <a:latin typeface="+mn-lt"/>
                <a:ea typeface="+mn-ea"/>
                <a:sym typeface="Symbol" pitchFamily="18" charset="2"/>
              </a:rPr>
              <a:t>，讨论 </a:t>
            </a:r>
            <a:r>
              <a:rPr lang="en-US" altLang="zh-CN" dirty="0">
                <a:latin typeface="+mn-lt"/>
                <a:ea typeface="+mn-ea"/>
                <a:sym typeface="Symbol" pitchFamily="18" charset="2"/>
              </a:rPr>
              <a:t>S </a:t>
            </a:r>
            <a:r>
              <a:rPr lang="zh-CN" altLang="en-US" dirty="0">
                <a:latin typeface="+mn-lt"/>
                <a:ea typeface="+mn-ea"/>
                <a:sym typeface="Symbol" pitchFamily="18" charset="2"/>
              </a:rPr>
              <a:t>系观测到的传播时间。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285875" y="1357313"/>
            <a:ext cx="2319338" cy="461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latin typeface="+mn-lt"/>
                <a:ea typeface="+mn-ea"/>
              </a:rPr>
              <a:t>在</a:t>
            </a:r>
            <a:r>
              <a:rPr lang="en-US" altLang="zh-CN" dirty="0">
                <a:solidFill>
                  <a:srgbClr val="66FF33"/>
                </a:solidFill>
                <a:latin typeface="+mn-lt"/>
                <a:ea typeface="+mn-ea"/>
              </a:rPr>
              <a:t>S</a:t>
            </a:r>
            <a:r>
              <a:rPr lang="en-US" altLang="zh-CN" dirty="0">
                <a:solidFill>
                  <a:srgbClr val="66FF33"/>
                </a:solidFill>
                <a:latin typeface="+mn-lt"/>
                <a:ea typeface="+mn-ea"/>
                <a:sym typeface="Symbol" pitchFamily="18" charset="2"/>
              </a:rPr>
              <a:t> </a:t>
            </a:r>
            <a:r>
              <a:rPr lang="zh-CN" altLang="en-US" dirty="0">
                <a:latin typeface="+mn-lt"/>
                <a:ea typeface="+mn-ea"/>
                <a:sym typeface="Symbol" pitchFamily="18" charset="2"/>
              </a:rPr>
              <a:t>系中观察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571500" y="2071688"/>
            <a:ext cx="2427288" cy="461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latin typeface="+mn-lt"/>
                <a:ea typeface="+mn-ea"/>
              </a:rPr>
              <a:t>在</a:t>
            </a:r>
            <a:r>
              <a:rPr lang="en-US" altLang="zh-CN" dirty="0">
                <a:solidFill>
                  <a:srgbClr val="66FF33"/>
                </a:solidFill>
                <a:latin typeface="+mn-lt"/>
                <a:ea typeface="+mn-ea"/>
              </a:rPr>
              <a:t>S</a:t>
            </a:r>
            <a:r>
              <a:rPr lang="zh-CN" altLang="en-US" dirty="0">
                <a:latin typeface="+mn-lt"/>
                <a:ea typeface="+mn-ea"/>
                <a:sym typeface="Symbol" pitchFamily="18" charset="2"/>
              </a:rPr>
              <a:t>系</a:t>
            </a:r>
            <a:r>
              <a:rPr lang="zh-CN" altLang="en-US" dirty="0">
                <a:latin typeface="+mn-lt"/>
                <a:ea typeface="+mn-ea"/>
                <a:sym typeface="Symbol" pitchFamily="18" charset="2"/>
              </a:rPr>
              <a:t>中观察</a:t>
            </a:r>
          </a:p>
        </p:txBody>
      </p:sp>
      <p:sp>
        <p:nvSpPr>
          <p:cNvPr id="15" name="Text Box 23"/>
          <p:cNvSpPr txBox="1">
            <a:spLocks noChangeArrowheads="1"/>
          </p:cNvSpPr>
          <p:nvPr/>
        </p:nvSpPr>
        <p:spPr bwMode="auto">
          <a:xfrm>
            <a:off x="714375" y="4714875"/>
            <a:ext cx="8072438" cy="1533525"/>
          </a:xfrm>
          <a:prstGeom prst="rect">
            <a:avLst/>
          </a:prstGeom>
          <a:noFill/>
          <a:ln w="9525" algn="ctr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dirty="0">
                <a:solidFill>
                  <a:srgbClr val="FFFF00"/>
                </a:solidFill>
                <a:latin typeface="+mn-lt"/>
                <a:ea typeface="+mn-ea"/>
              </a:rPr>
              <a:t>讨论：</a:t>
            </a:r>
          </a:p>
          <a:p>
            <a:pPr>
              <a:lnSpc>
                <a:spcPct val="130000"/>
              </a:lnSpc>
              <a:buFontTx/>
              <a:buChar char="•"/>
              <a:defRPr/>
            </a:pPr>
            <a:r>
              <a:rPr lang="zh-CN" altLang="en-US" dirty="0">
                <a:latin typeface="+mn-lt"/>
                <a:ea typeface="+mn-ea"/>
              </a:rPr>
              <a:t> 上述推导过程与 </a:t>
            </a:r>
            <a:r>
              <a:rPr lang="zh-CN" altLang="en-US" dirty="0">
                <a:solidFill>
                  <a:srgbClr val="FFFF00"/>
                </a:solidFill>
                <a:latin typeface="+mn-lt"/>
                <a:ea typeface="+mn-ea"/>
                <a:sym typeface="Symbol" pitchFamily="18" charset="2"/>
              </a:rPr>
              <a:t></a:t>
            </a:r>
            <a:r>
              <a:rPr lang="en-US" altLang="zh-CN" i="1" dirty="0">
                <a:solidFill>
                  <a:srgbClr val="FFFF00"/>
                </a:solidFill>
                <a:latin typeface="+mn-lt"/>
                <a:ea typeface="+mn-ea"/>
                <a:sym typeface="Symbol" pitchFamily="18" charset="2"/>
              </a:rPr>
              <a:t>y</a:t>
            </a:r>
            <a:r>
              <a:rPr lang="en-US" altLang="zh-CN" dirty="0">
                <a:solidFill>
                  <a:srgbClr val="FFFF00"/>
                </a:solidFill>
                <a:latin typeface="+mn-lt"/>
                <a:ea typeface="+mn-ea"/>
                <a:sym typeface="Symbol" pitchFamily="18" charset="2"/>
              </a:rPr>
              <a:t>= </a:t>
            </a:r>
            <a:r>
              <a:rPr lang="zh-CN" altLang="en-US" dirty="0">
                <a:solidFill>
                  <a:srgbClr val="FFFF00"/>
                </a:solidFill>
                <a:latin typeface="+mn-lt"/>
                <a:ea typeface="+mn-ea"/>
                <a:sym typeface="Symbol" pitchFamily="18" charset="2"/>
              </a:rPr>
              <a:t></a:t>
            </a:r>
            <a:r>
              <a:rPr lang="en-US" altLang="zh-CN" i="1" dirty="0">
                <a:solidFill>
                  <a:srgbClr val="FFFF00"/>
                </a:solidFill>
                <a:latin typeface="+mn-lt"/>
                <a:ea typeface="+mn-ea"/>
                <a:sym typeface="Symbol" pitchFamily="18" charset="2"/>
              </a:rPr>
              <a:t>y</a:t>
            </a:r>
            <a:r>
              <a:rPr lang="en-US" altLang="zh-CN" dirty="0">
                <a:solidFill>
                  <a:srgbClr val="FFFF00"/>
                </a:solidFill>
                <a:latin typeface="+mn-lt"/>
                <a:ea typeface="+mn-ea"/>
                <a:sym typeface="Symbol" pitchFamily="18" charset="2"/>
              </a:rPr>
              <a:t> </a:t>
            </a:r>
            <a:r>
              <a:rPr lang="zh-CN" altLang="en-US" dirty="0">
                <a:latin typeface="+mn-lt"/>
                <a:ea typeface="+mn-ea"/>
                <a:sym typeface="Symbol" pitchFamily="18" charset="2"/>
              </a:rPr>
              <a:t>是否为零没有关系</a:t>
            </a:r>
          </a:p>
          <a:p>
            <a:pPr>
              <a:lnSpc>
                <a:spcPct val="130000"/>
              </a:lnSpc>
              <a:buFontTx/>
              <a:buChar char="•"/>
              <a:defRPr/>
            </a:pPr>
            <a:r>
              <a:rPr lang="zh-CN" altLang="en-US" dirty="0">
                <a:latin typeface="+mn-lt"/>
                <a:ea typeface="+mn-ea"/>
                <a:sym typeface="Symbol" pitchFamily="18" charset="2"/>
              </a:rPr>
              <a:t> </a:t>
            </a:r>
            <a:r>
              <a:rPr lang="zh-CN" altLang="en-US" dirty="0">
                <a:latin typeface="+mn-lt"/>
                <a:ea typeface="+mn-ea"/>
                <a:sym typeface="Symbol" pitchFamily="18" charset="2"/>
              </a:rPr>
              <a:t>时间</a:t>
            </a:r>
            <a:r>
              <a:rPr lang="zh-CN" altLang="en-US" dirty="0">
                <a:latin typeface="宋体" pitchFamily="2" charset="-122"/>
              </a:rPr>
              <a:t>膨胀</a:t>
            </a:r>
            <a:r>
              <a:rPr lang="zh-CN" altLang="en-US" dirty="0">
                <a:latin typeface="+mn-lt"/>
                <a:ea typeface="+mn-ea"/>
                <a:sym typeface="Symbol" pitchFamily="18" charset="2"/>
              </a:rPr>
              <a:t>效应</a:t>
            </a:r>
            <a:r>
              <a:rPr lang="zh-CN" altLang="en-US" dirty="0">
                <a:latin typeface="+mn-lt"/>
                <a:ea typeface="+mn-ea"/>
                <a:sym typeface="Symbol" pitchFamily="18" charset="2"/>
              </a:rPr>
              <a:t>是光速不变的必然结果 </a:t>
            </a:r>
            <a:endParaRPr lang="en-US" altLang="zh-CN" dirty="0">
              <a:latin typeface="+mn-lt"/>
              <a:ea typeface="+mn-ea"/>
              <a:sym typeface="Symbol" pitchFamily="18" charset="2"/>
            </a:endParaRPr>
          </a:p>
        </p:txBody>
      </p:sp>
      <p:graphicFrame>
        <p:nvGraphicFramePr>
          <p:cNvPr id="214021" name="Object 6"/>
          <p:cNvGraphicFramePr>
            <a:graphicFrameLocks noChangeAspect="1"/>
          </p:cNvGraphicFramePr>
          <p:nvPr/>
        </p:nvGraphicFramePr>
        <p:xfrm>
          <a:off x="2643188" y="2095500"/>
          <a:ext cx="3000375" cy="439738"/>
        </p:xfrm>
        <a:graphic>
          <a:graphicData uri="http://schemas.openxmlformats.org/presentationml/2006/ole">
            <p:oleObj spid="_x0000_s34818" name="公式" r:id="rId3" imgW="3060360" imgH="457200" progId="Equation.3">
              <p:embed/>
            </p:oleObj>
          </a:graphicData>
        </a:graphic>
      </p:graphicFrame>
      <p:graphicFrame>
        <p:nvGraphicFramePr>
          <p:cNvPr id="34819" name="Object 8"/>
          <p:cNvGraphicFramePr>
            <a:graphicFrameLocks noChangeAspect="1"/>
          </p:cNvGraphicFramePr>
          <p:nvPr/>
        </p:nvGraphicFramePr>
        <p:xfrm>
          <a:off x="6286500" y="1379538"/>
          <a:ext cx="2387600" cy="1835150"/>
        </p:xfrm>
        <a:graphic>
          <a:graphicData uri="http://schemas.openxmlformats.org/presentationml/2006/ole">
            <p:oleObj spid="_x0000_s34819" name="Picture" r:id="rId4" imgW="2305080" imgH="1771560" progId="Word.Picture.8">
              <p:embed/>
            </p:oleObj>
          </a:graphicData>
        </a:graphic>
      </p:graphicFrame>
      <p:sp>
        <p:nvSpPr>
          <p:cNvPr id="34831" name="右箭头 17"/>
          <p:cNvSpPr>
            <a:spLocks noChangeArrowheads="1"/>
          </p:cNvSpPr>
          <p:nvPr/>
        </p:nvSpPr>
        <p:spPr bwMode="auto">
          <a:xfrm>
            <a:off x="2928938" y="4000500"/>
            <a:ext cx="571500" cy="269875"/>
          </a:xfrm>
          <a:prstGeom prst="rightArrow">
            <a:avLst>
              <a:gd name="adj1" fmla="val 50000"/>
              <a:gd name="adj2" fmla="val 50078"/>
            </a:avLst>
          </a:prstGeom>
          <a:solidFill>
            <a:srgbClr val="66FF33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6286500" y="1379538"/>
          <a:ext cx="2387600" cy="1835150"/>
        </p:xfrm>
        <a:graphic>
          <a:graphicData uri="http://schemas.openxmlformats.org/presentationml/2006/ole">
            <p:oleObj spid="_x0000_s34820" name="Picture" r:id="rId5" imgW="2305080" imgH="1771560" progId="Word.Picture.8">
              <p:embed/>
            </p:oleObj>
          </a:graphicData>
        </a:graphic>
      </p:graphicFrame>
      <p:graphicFrame>
        <p:nvGraphicFramePr>
          <p:cNvPr id="33807" name="Object 15"/>
          <p:cNvGraphicFramePr>
            <a:graphicFrameLocks noChangeAspect="1"/>
          </p:cNvGraphicFramePr>
          <p:nvPr/>
        </p:nvGraphicFramePr>
        <p:xfrm>
          <a:off x="3357563" y="1214438"/>
          <a:ext cx="1357312" cy="785812"/>
        </p:xfrm>
        <a:graphic>
          <a:graphicData uri="http://schemas.openxmlformats.org/presentationml/2006/ole">
            <p:oleObj spid="_x0000_s34821" name="公式" r:id="rId6" imgW="1333440" imgH="838080" progId="Equation.3">
              <p:embed/>
            </p:oleObj>
          </a:graphicData>
        </a:graphic>
      </p:graphicFrame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428625" y="1357313"/>
            <a:ext cx="8032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zh-CN" altLang="en-US" dirty="0">
                <a:solidFill>
                  <a:srgbClr val="66FF33"/>
                </a:solidFill>
                <a:latin typeface="+mn-ea"/>
                <a:ea typeface="+mn-ea"/>
              </a:rPr>
              <a:t>解：</a:t>
            </a:r>
          </a:p>
        </p:txBody>
      </p:sp>
      <p:graphicFrame>
        <p:nvGraphicFramePr>
          <p:cNvPr id="33808" name="Object 16"/>
          <p:cNvGraphicFramePr>
            <a:graphicFrameLocks noChangeAspect="1"/>
          </p:cNvGraphicFramePr>
          <p:nvPr/>
        </p:nvGraphicFramePr>
        <p:xfrm>
          <a:off x="2428875" y="2714625"/>
          <a:ext cx="2339975" cy="809625"/>
        </p:xfrm>
        <a:graphic>
          <a:graphicData uri="http://schemas.openxmlformats.org/presentationml/2006/ole">
            <p:oleObj spid="_x0000_s34822" name="公式" r:id="rId7" imgW="2298600" imgH="863280" progId="Equation.3">
              <p:embed/>
            </p:oleObj>
          </a:graphicData>
        </a:graphic>
      </p:graphicFrame>
      <p:graphicFrame>
        <p:nvGraphicFramePr>
          <p:cNvPr id="33809" name="Object 17"/>
          <p:cNvGraphicFramePr>
            <a:graphicFrameLocks noChangeAspect="1"/>
          </p:cNvGraphicFramePr>
          <p:nvPr/>
        </p:nvGraphicFramePr>
        <p:xfrm>
          <a:off x="3643313" y="3714750"/>
          <a:ext cx="4564062" cy="809625"/>
        </p:xfrm>
        <a:graphic>
          <a:graphicData uri="http://schemas.openxmlformats.org/presentationml/2006/ole">
            <p:oleObj spid="_x0000_s34823" name="公式" r:id="rId8" imgW="4483080" imgH="863280" progId="Equation.3">
              <p:embed/>
            </p:oleObj>
          </a:graphicData>
        </a:graphic>
      </p:graphicFrame>
      <p:graphicFrame>
        <p:nvGraphicFramePr>
          <p:cNvPr id="9" name="Object 18"/>
          <p:cNvGraphicFramePr>
            <a:graphicFrameLocks noChangeAspect="1"/>
          </p:cNvGraphicFramePr>
          <p:nvPr/>
        </p:nvGraphicFramePr>
        <p:xfrm>
          <a:off x="1000125" y="3929063"/>
          <a:ext cx="1779588" cy="390525"/>
        </p:xfrm>
        <a:graphic>
          <a:graphicData uri="http://schemas.openxmlformats.org/presentationml/2006/ole">
            <p:oleObj spid="_x0000_s34824" name="公式" r:id="rId9" imgW="1815840" imgH="4060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5" grpId="0" animBg="1"/>
      <p:bldP spid="3483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A04DCE-8C7A-4B47-9296-74C0D024B19B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  <p:graphicFrame>
        <p:nvGraphicFramePr>
          <p:cNvPr id="10244" name="Object 59"/>
          <p:cNvGraphicFramePr>
            <a:graphicFrameLocks noChangeAspect="1"/>
          </p:cNvGraphicFramePr>
          <p:nvPr/>
        </p:nvGraphicFramePr>
        <p:xfrm>
          <a:off x="6357938" y="1330325"/>
          <a:ext cx="1485900" cy="990600"/>
        </p:xfrm>
        <a:graphic>
          <a:graphicData uri="http://schemas.openxmlformats.org/presentationml/2006/ole">
            <p:oleObj spid="_x0000_s35842" name="公式" r:id="rId3" imgW="1485720" imgH="990360" progId="Equation.3">
              <p:embed/>
            </p:oleObj>
          </a:graphicData>
        </a:graphic>
      </p:graphicFrame>
      <p:graphicFrame>
        <p:nvGraphicFramePr>
          <p:cNvPr id="35843" name="Object 65"/>
          <p:cNvGraphicFramePr>
            <a:graphicFrameLocks noChangeAspect="1"/>
          </p:cNvGraphicFramePr>
          <p:nvPr/>
        </p:nvGraphicFramePr>
        <p:xfrm>
          <a:off x="3214688" y="1258888"/>
          <a:ext cx="2841625" cy="1114425"/>
        </p:xfrm>
        <a:graphic>
          <a:graphicData uri="http://schemas.openxmlformats.org/presentationml/2006/ole">
            <p:oleObj spid="_x0000_s35843" name="公式" r:id="rId4" imgW="2946240" imgH="1155600" progId="Equation.3">
              <p:embed/>
            </p:oleObj>
          </a:graphicData>
        </a:graphic>
      </p:graphicFrame>
      <p:sp>
        <p:nvSpPr>
          <p:cNvPr id="35849" name="TextBox 10"/>
          <p:cNvSpPr txBox="1">
            <a:spLocks noChangeArrowheads="1"/>
          </p:cNvSpPr>
          <p:nvPr/>
        </p:nvSpPr>
        <p:spPr bwMode="auto">
          <a:xfrm>
            <a:off x="357188" y="2538413"/>
            <a:ext cx="81438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66FF33"/>
                </a:solidFill>
              </a:rPr>
              <a:t>适用条件：</a:t>
            </a:r>
            <a:r>
              <a:rPr lang="zh-CN" altLang="en-US"/>
              <a:t>两惯性系中任意两事件的时间间隔和空间间隔</a:t>
            </a:r>
          </a:p>
        </p:txBody>
      </p:sp>
      <p:sp>
        <p:nvSpPr>
          <p:cNvPr id="35850" name="TextBox 11"/>
          <p:cNvSpPr txBox="1">
            <a:spLocks noChangeArrowheads="1"/>
          </p:cNvSpPr>
          <p:nvPr/>
        </p:nvSpPr>
        <p:spPr bwMode="auto">
          <a:xfrm>
            <a:off x="428625" y="1544638"/>
            <a:ext cx="25812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FF00"/>
                </a:solidFill>
              </a:rPr>
              <a:t>1.</a:t>
            </a:r>
            <a:r>
              <a:rPr kumimoji="1" lang="zh-CN" altLang="en-US">
                <a:solidFill>
                  <a:srgbClr val="FFFF00"/>
                </a:solidFill>
              </a:rPr>
              <a:t>洛仑兹变换公式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00063" y="3259138"/>
            <a:ext cx="22717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</a:rPr>
              <a:t>2.</a:t>
            </a:r>
            <a:r>
              <a:rPr lang="zh-CN" altLang="en-US">
                <a:solidFill>
                  <a:srgbClr val="FFFF00"/>
                </a:solidFill>
              </a:rPr>
              <a:t>长度收缩公式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28625" y="3973513"/>
            <a:ext cx="8501063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66FF33"/>
                </a:solidFill>
              </a:rPr>
              <a:t>适用条件</a:t>
            </a:r>
            <a:r>
              <a:rPr lang="zh-CN" altLang="en-US" dirty="0" smtClean="0">
                <a:solidFill>
                  <a:srgbClr val="66FF33"/>
                </a:solidFill>
              </a:rPr>
              <a:t>：</a:t>
            </a:r>
            <a:r>
              <a:rPr lang="en-US" altLang="zh-CN" i="1" dirty="0" smtClean="0"/>
              <a:t>l </a:t>
            </a:r>
            <a:r>
              <a:rPr lang="zh-CN" altLang="en-US" dirty="0" smtClean="0"/>
              <a:t>或</a:t>
            </a:r>
            <a:r>
              <a:rPr lang="zh-CN" altLang="en-US" dirty="0" smtClean="0">
                <a:sym typeface="Symbol"/>
              </a:rPr>
              <a:t></a:t>
            </a:r>
            <a:r>
              <a:rPr lang="en-US" altLang="zh-CN" i="1" dirty="0" smtClean="0">
                <a:sym typeface="Symbol"/>
              </a:rPr>
              <a:t>x</a:t>
            </a:r>
            <a:r>
              <a:rPr lang="zh-CN" altLang="en-US" dirty="0" smtClean="0">
                <a:sym typeface="Symbol"/>
              </a:rPr>
              <a:t>要同时测量或是</a:t>
            </a:r>
            <a:r>
              <a:rPr lang="zh-CN" altLang="en-US" dirty="0" smtClean="0"/>
              <a:t>两</a:t>
            </a:r>
            <a:r>
              <a:rPr lang="zh-CN" altLang="en-US" dirty="0"/>
              <a:t>事件要</a:t>
            </a:r>
            <a:r>
              <a:rPr lang="zh-CN" altLang="en-US" dirty="0">
                <a:solidFill>
                  <a:srgbClr val="FFFF00"/>
                </a:solidFill>
              </a:rPr>
              <a:t>同时</a:t>
            </a:r>
            <a:r>
              <a:rPr lang="zh-CN" altLang="en-US" dirty="0"/>
              <a:t>发生。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00063" y="4902200"/>
            <a:ext cx="22717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</a:rPr>
              <a:t>3.</a:t>
            </a:r>
            <a:r>
              <a:rPr lang="zh-CN" altLang="en-US">
                <a:solidFill>
                  <a:srgbClr val="FFFF00"/>
                </a:solidFill>
              </a:rPr>
              <a:t>时间膨胀公式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00063" y="5929313"/>
            <a:ext cx="85010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66FF33"/>
                </a:solidFill>
              </a:rPr>
              <a:t>适用条件</a:t>
            </a:r>
            <a:r>
              <a:rPr lang="zh-CN" altLang="en-US" dirty="0" smtClean="0">
                <a:solidFill>
                  <a:srgbClr val="66FF33"/>
                </a:solidFill>
              </a:rPr>
              <a:t>：</a:t>
            </a:r>
            <a:r>
              <a:rPr lang="zh-CN" altLang="en-US" i="1" dirty="0" smtClean="0">
                <a:sym typeface="Symbol"/>
              </a:rPr>
              <a:t> </a:t>
            </a:r>
            <a:r>
              <a:rPr lang="zh-CN" altLang="en-US" dirty="0" smtClean="0">
                <a:sym typeface="Symbol"/>
              </a:rPr>
              <a:t>或</a:t>
            </a:r>
            <a:r>
              <a:rPr lang="en-US" altLang="zh-CN" i="1" dirty="0" smtClean="0">
                <a:sym typeface="Symbol"/>
              </a:rPr>
              <a:t>t</a:t>
            </a:r>
            <a:r>
              <a:rPr lang="zh-CN" altLang="en-US" dirty="0" smtClean="0">
                <a:sym typeface="Symbol"/>
              </a:rPr>
              <a:t>是</a:t>
            </a:r>
            <a:r>
              <a:rPr lang="zh-CN" altLang="en-US" dirty="0" smtClean="0"/>
              <a:t>两</a:t>
            </a:r>
            <a:r>
              <a:rPr lang="zh-CN" altLang="en-US" dirty="0"/>
              <a:t>事件在</a:t>
            </a:r>
            <a:r>
              <a:rPr lang="zh-CN" altLang="en-US" dirty="0">
                <a:solidFill>
                  <a:srgbClr val="FFFF00"/>
                </a:solidFill>
              </a:rPr>
              <a:t>同一地点</a:t>
            </a:r>
            <a:r>
              <a:rPr lang="zh-CN" altLang="en-US" dirty="0" smtClean="0"/>
              <a:t>发生的时间间隔。</a:t>
            </a:r>
            <a:endParaRPr lang="zh-CN" altLang="en-US" dirty="0"/>
          </a:p>
        </p:txBody>
      </p:sp>
      <p:sp>
        <p:nvSpPr>
          <p:cNvPr id="35853" name="TextBox 17"/>
          <p:cNvSpPr txBox="1">
            <a:spLocks noChangeArrowheads="1"/>
          </p:cNvSpPr>
          <p:nvPr/>
        </p:nvSpPr>
        <p:spPr bwMode="auto">
          <a:xfrm>
            <a:off x="428625" y="428625"/>
            <a:ext cx="8568371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小结：两惯性系中空间</a:t>
            </a:r>
            <a:r>
              <a:rPr lang="zh-CN" altLang="en-US" dirty="0" smtClean="0">
                <a:solidFill>
                  <a:srgbClr val="FF0000"/>
                </a:solidFill>
              </a:rPr>
              <a:t>间隔</a:t>
            </a:r>
            <a:r>
              <a:rPr lang="zh-CN" altLang="en-US" dirty="0" smtClean="0">
                <a:solidFill>
                  <a:srgbClr val="FF0000"/>
                </a:solidFill>
                <a:sym typeface="Symbol"/>
              </a:rPr>
              <a:t></a:t>
            </a:r>
            <a:r>
              <a:rPr lang="en-US" altLang="zh-CN" i="1" dirty="0" smtClean="0">
                <a:solidFill>
                  <a:srgbClr val="FF0000"/>
                </a:solidFill>
                <a:sym typeface="Symbol"/>
              </a:rPr>
              <a:t>x</a:t>
            </a:r>
            <a:r>
              <a:rPr lang="en-US" altLang="zh-CN" dirty="0" smtClean="0">
                <a:solidFill>
                  <a:srgbClr val="FF0000"/>
                </a:solidFill>
                <a:sym typeface="Symbol"/>
              </a:rPr>
              <a:t></a:t>
            </a:r>
            <a:r>
              <a:rPr lang="zh-CN" altLang="en-US" dirty="0" smtClean="0">
                <a:solidFill>
                  <a:srgbClr val="FF0000"/>
                </a:solidFill>
                <a:sym typeface="Symbol"/>
              </a:rPr>
              <a:t>与</a:t>
            </a:r>
            <a:r>
              <a:rPr lang="en-US" altLang="zh-CN" dirty="0" smtClean="0">
                <a:solidFill>
                  <a:srgbClr val="FF0000"/>
                </a:solidFill>
                <a:sym typeface="Symbol"/>
              </a:rPr>
              <a:t></a:t>
            </a:r>
            <a:r>
              <a:rPr lang="en-US" altLang="zh-CN" i="1" dirty="0" smtClean="0">
                <a:solidFill>
                  <a:srgbClr val="FF0000"/>
                </a:solidFill>
                <a:sym typeface="Symbol"/>
              </a:rPr>
              <a:t>x</a:t>
            </a:r>
            <a:r>
              <a:rPr lang="en-US" altLang="zh-CN" dirty="0" smtClean="0">
                <a:solidFill>
                  <a:srgbClr val="FF0000"/>
                </a:solidFill>
                <a:sym typeface="Symbol"/>
              </a:rPr>
              <a:t></a:t>
            </a:r>
            <a:r>
              <a:rPr lang="zh-CN" altLang="en-US" dirty="0" smtClean="0">
                <a:solidFill>
                  <a:srgbClr val="FF0000"/>
                </a:solidFill>
              </a:rPr>
              <a:t>、时间间隔</a:t>
            </a:r>
            <a:r>
              <a:rPr lang="zh-CN" altLang="en-US" dirty="0" smtClean="0">
                <a:solidFill>
                  <a:srgbClr val="FF0000"/>
                </a:solidFill>
                <a:sym typeface="Symbol"/>
              </a:rPr>
              <a:t></a:t>
            </a:r>
            <a:r>
              <a:rPr lang="en-US" altLang="zh-CN" i="1" dirty="0" smtClean="0">
                <a:solidFill>
                  <a:srgbClr val="FF0000"/>
                </a:solidFill>
                <a:sym typeface="Symbol"/>
              </a:rPr>
              <a:t>t</a:t>
            </a:r>
            <a:r>
              <a:rPr lang="en-US" altLang="zh-CN" dirty="0" smtClean="0">
                <a:solidFill>
                  <a:srgbClr val="FF0000"/>
                </a:solidFill>
                <a:sym typeface="Symbol"/>
              </a:rPr>
              <a:t></a:t>
            </a:r>
            <a:r>
              <a:rPr lang="zh-CN" altLang="en-US" dirty="0" smtClean="0">
                <a:solidFill>
                  <a:srgbClr val="FF0000"/>
                </a:solidFill>
                <a:sym typeface="Symbol"/>
              </a:rPr>
              <a:t>与</a:t>
            </a:r>
            <a:r>
              <a:rPr lang="en-US" altLang="zh-CN" dirty="0" smtClean="0">
                <a:solidFill>
                  <a:srgbClr val="FF0000"/>
                </a:solidFill>
                <a:sym typeface="Symbol"/>
              </a:rPr>
              <a:t></a:t>
            </a:r>
            <a:r>
              <a:rPr lang="en-US" altLang="zh-CN" i="1" dirty="0" smtClean="0">
                <a:solidFill>
                  <a:srgbClr val="FF0000"/>
                </a:solidFill>
                <a:sym typeface="Symbol"/>
              </a:rPr>
              <a:t>t</a:t>
            </a:r>
            <a:r>
              <a:rPr lang="en-US" altLang="zh-CN" dirty="0" smtClean="0">
                <a:solidFill>
                  <a:srgbClr val="FF0000"/>
                </a:solidFill>
                <a:sym typeface="Symbol"/>
              </a:rPr>
              <a:t>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关系</a:t>
            </a:r>
          </a:p>
        </p:txBody>
      </p:sp>
      <p:graphicFrame>
        <p:nvGraphicFramePr>
          <p:cNvPr id="35855" name="Object 15"/>
          <p:cNvGraphicFramePr>
            <a:graphicFrameLocks noChangeAspect="1"/>
          </p:cNvGraphicFramePr>
          <p:nvPr/>
        </p:nvGraphicFramePr>
        <p:xfrm>
          <a:off x="2928938" y="3259138"/>
          <a:ext cx="2357437" cy="517525"/>
        </p:xfrm>
        <a:graphic>
          <a:graphicData uri="http://schemas.openxmlformats.org/presentationml/2006/ole">
            <p:oleObj spid="_x0000_s35844" name="公式" r:id="rId5" imgW="2145960" imgH="469800" progId="Equation.3">
              <p:embed/>
            </p:oleObj>
          </a:graphicData>
        </a:graphic>
      </p:graphicFrame>
      <p:graphicFrame>
        <p:nvGraphicFramePr>
          <p:cNvPr id="35856" name="Object 16"/>
          <p:cNvGraphicFramePr>
            <a:graphicFrameLocks noChangeAspect="1"/>
          </p:cNvGraphicFramePr>
          <p:nvPr/>
        </p:nvGraphicFramePr>
        <p:xfrm>
          <a:off x="3013075" y="4759325"/>
          <a:ext cx="2189163" cy="884238"/>
        </p:xfrm>
        <a:graphic>
          <a:graphicData uri="http://schemas.openxmlformats.org/presentationml/2006/ole">
            <p:oleObj spid="_x0000_s35845" name="公式" r:id="rId6" imgW="1981080" imgH="799920" progId="Equation.3">
              <p:embed/>
            </p:oleObj>
          </a:graphicData>
        </a:graphic>
      </p:graphicFrame>
      <p:grpSp>
        <p:nvGrpSpPr>
          <p:cNvPr id="19" name="组合 18"/>
          <p:cNvGrpSpPr/>
          <p:nvPr/>
        </p:nvGrpSpPr>
        <p:grpSpPr>
          <a:xfrm>
            <a:off x="5429256" y="3286124"/>
            <a:ext cx="3373441" cy="461665"/>
            <a:chOff x="5500694" y="3214686"/>
            <a:chExt cx="3373441" cy="461665"/>
          </a:xfrm>
        </p:grpSpPr>
        <p:graphicFrame>
          <p:nvGraphicFramePr>
            <p:cNvPr id="3" name="Object 15"/>
            <p:cNvGraphicFramePr>
              <a:graphicFrameLocks noChangeAspect="1"/>
            </p:cNvGraphicFramePr>
            <p:nvPr/>
          </p:nvGraphicFramePr>
          <p:xfrm>
            <a:off x="6000760" y="3214686"/>
            <a:ext cx="2873375" cy="447675"/>
          </p:xfrm>
          <a:graphic>
            <a:graphicData uri="http://schemas.openxmlformats.org/presentationml/2006/ole">
              <p:oleObj spid="_x0000_s35854" name="公式" r:id="rId7" imgW="2616120" imgH="406080" progId="Equation.3">
                <p:embed/>
              </p:oleObj>
            </a:graphicData>
          </a:graphic>
        </p:graphicFrame>
        <p:sp>
          <p:nvSpPr>
            <p:cNvPr id="18" name="TextBox 17"/>
            <p:cNvSpPr txBox="1"/>
            <p:nvPr/>
          </p:nvSpPr>
          <p:spPr>
            <a:xfrm>
              <a:off x="5500694" y="3214686"/>
              <a:ext cx="4940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或</a:t>
              </a:r>
              <a:endParaRPr lang="zh-CN" altLang="en-US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357818" y="4786313"/>
            <a:ext cx="2844795" cy="884237"/>
            <a:chOff x="5357818" y="4786313"/>
            <a:chExt cx="2844795" cy="884237"/>
          </a:xfrm>
        </p:grpSpPr>
        <p:graphicFrame>
          <p:nvGraphicFramePr>
            <p:cNvPr id="4" name="Object 16"/>
            <p:cNvGraphicFramePr>
              <a:graphicFrameLocks noChangeAspect="1"/>
            </p:cNvGraphicFramePr>
            <p:nvPr/>
          </p:nvGraphicFramePr>
          <p:xfrm>
            <a:off x="5845175" y="4786313"/>
            <a:ext cx="2357438" cy="884237"/>
          </p:xfrm>
          <a:graphic>
            <a:graphicData uri="http://schemas.openxmlformats.org/presentationml/2006/ole">
              <p:oleObj spid="_x0000_s35855" name="公式" r:id="rId8" imgW="2133360" imgH="799920" progId="Equation.3">
                <p:embed/>
              </p:oleObj>
            </a:graphicData>
          </a:graphic>
        </p:graphicFrame>
        <p:sp>
          <p:nvSpPr>
            <p:cNvPr id="20" name="TextBox 19"/>
            <p:cNvSpPr txBox="1"/>
            <p:nvPr/>
          </p:nvSpPr>
          <p:spPr>
            <a:xfrm>
              <a:off x="5357818" y="5072074"/>
              <a:ext cx="4940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或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9" grpId="0"/>
      <p:bldP spid="35850" grpId="0"/>
      <p:bldP spid="13" grpId="0"/>
      <p:bldP spid="15" grpId="0"/>
      <p:bldP spid="16" grpId="0"/>
      <p:bldP spid="1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B1183-AEFC-476D-B39D-BC85CF2D5222}" type="slidenum">
              <a:rPr lang="en-US" altLang="zh-CN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36873" name="Text Box 2"/>
          <p:cNvSpPr txBox="1">
            <a:spLocks noChangeArrowheads="1"/>
          </p:cNvSpPr>
          <p:nvPr/>
        </p:nvSpPr>
        <p:spPr bwMode="auto">
          <a:xfrm>
            <a:off x="323850" y="404813"/>
            <a:ext cx="8458200" cy="246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66FF33"/>
                </a:solidFill>
              </a:rPr>
              <a:t>例</a:t>
            </a:r>
            <a:r>
              <a:rPr kumimoji="1" lang="en-US" altLang="zh-CN">
                <a:solidFill>
                  <a:srgbClr val="66FF33"/>
                </a:solidFill>
              </a:rPr>
              <a:t>7 </a:t>
            </a:r>
            <a:r>
              <a:rPr kumimoji="1" lang="zh-CN" altLang="en-US"/>
              <a:t>试证明：</a:t>
            </a:r>
          </a:p>
          <a:p>
            <a:pPr>
              <a:lnSpc>
                <a:spcPct val="130000"/>
              </a:lnSpc>
            </a:pPr>
            <a:r>
              <a:rPr kumimoji="1" lang="zh-CN" altLang="en-US" b="0"/>
              <a:t>        </a:t>
            </a:r>
            <a:r>
              <a:rPr kumimoji="1" lang="en-US" altLang="zh-CN"/>
              <a:t>(1)</a:t>
            </a:r>
            <a:r>
              <a:rPr kumimoji="1" lang="zh-CN" altLang="en-US"/>
              <a:t>如果两个事件在某惯性系中是发生在</a:t>
            </a:r>
            <a:r>
              <a:rPr kumimoji="1" lang="zh-CN" altLang="en-US">
                <a:solidFill>
                  <a:srgbClr val="FFFF00"/>
                </a:solidFill>
              </a:rPr>
              <a:t>同一地点</a:t>
            </a:r>
            <a:r>
              <a:rPr kumimoji="1" lang="zh-CN" altLang="en-US"/>
              <a:t>，则对一切惯性系来说，该惯性系中测得的两事件的</a:t>
            </a:r>
            <a:r>
              <a:rPr kumimoji="1" lang="zh-CN" altLang="en-US">
                <a:solidFill>
                  <a:srgbClr val="FFFF00"/>
                </a:solidFill>
              </a:rPr>
              <a:t>时间间隔最短</a:t>
            </a:r>
            <a:r>
              <a:rPr kumimoji="1" lang="zh-CN" altLang="en-US"/>
              <a:t>。</a:t>
            </a:r>
          </a:p>
          <a:p>
            <a:pPr>
              <a:lnSpc>
                <a:spcPct val="130000"/>
              </a:lnSpc>
            </a:pPr>
            <a:r>
              <a:rPr kumimoji="1" lang="zh-CN" altLang="en-US"/>
              <a:t>        </a:t>
            </a:r>
            <a:r>
              <a:rPr kumimoji="1" lang="en-US" altLang="zh-CN"/>
              <a:t>(2)</a:t>
            </a:r>
            <a:r>
              <a:rPr kumimoji="1" lang="zh-CN" altLang="en-US"/>
              <a:t>如果两个事件在某惯性系中是</a:t>
            </a:r>
            <a:r>
              <a:rPr kumimoji="1" lang="zh-CN" altLang="en-US">
                <a:solidFill>
                  <a:srgbClr val="FFFF00"/>
                </a:solidFill>
              </a:rPr>
              <a:t>同时</a:t>
            </a:r>
            <a:r>
              <a:rPr kumimoji="1" lang="zh-CN" altLang="en-US"/>
              <a:t>发生的，则对一切惯性系来说，该惯性系中测得的两事件的</a:t>
            </a:r>
            <a:r>
              <a:rPr kumimoji="1" lang="zh-CN" altLang="en-US">
                <a:solidFill>
                  <a:srgbClr val="FFFF00"/>
                </a:solidFill>
              </a:rPr>
              <a:t>空间距离最短</a:t>
            </a:r>
            <a:r>
              <a:rPr kumimoji="1" lang="zh-CN" altLang="en-US"/>
              <a:t>。</a:t>
            </a:r>
          </a:p>
        </p:txBody>
      </p:sp>
      <p:sp>
        <p:nvSpPr>
          <p:cNvPr id="214019" name="Text Box 3"/>
          <p:cNvSpPr txBox="1">
            <a:spLocks noChangeArrowheads="1"/>
          </p:cNvSpPr>
          <p:nvPr/>
        </p:nvSpPr>
        <p:spPr bwMode="auto">
          <a:xfrm>
            <a:off x="323850" y="3141663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rgbClr val="FFFF00"/>
                </a:solidFill>
              </a:rPr>
              <a:t>证</a:t>
            </a:r>
            <a:r>
              <a:rPr kumimoji="1" lang="zh-CN" altLang="en-US" b="0">
                <a:solidFill>
                  <a:srgbClr val="FFFF00"/>
                </a:solidFill>
              </a:rPr>
              <a:t>：</a:t>
            </a:r>
            <a:endParaRPr kumimoji="1" lang="zh-CN" altLang="en-US"/>
          </a:p>
        </p:txBody>
      </p:sp>
      <p:graphicFrame>
        <p:nvGraphicFramePr>
          <p:cNvPr id="214020" name="Object 4"/>
          <p:cNvGraphicFramePr>
            <a:graphicFrameLocks noChangeAspect="1"/>
          </p:cNvGraphicFramePr>
          <p:nvPr/>
        </p:nvGraphicFramePr>
        <p:xfrm>
          <a:off x="2124075" y="3213100"/>
          <a:ext cx="1662113" cy="342900"/>
        </p:xfrm>
        <a:graphic>
          <a:graphicData uri="http://schemas.openxmlformats.org/presentationml/2006/ole">
            <p:oleObj spid="_x0000_s36866" name="公式" r:id="rId3" imgW="1409400" imgH="304560" progId="Equation.3">
              <p:embed/>
            </p:oleObj>
          </a:graphicData>
        </a:graphic>
      </p:graphicFrame>
      <p:graphicFrame>
        <p:nvGraphicFramePr>
          <p:cNvPr id="214021" name="Object 5"/>
          <p:cNvGraphicFramePr>
            <a:graphicFrameLocks noChangeAspect="1"/>
          </p:cNvGraphicFramePr>
          <p:nvPr/>
        </p:nvGraphicFramePr>
        <p:xfrm>
          <a:off x="2124075" y="3770313"/>
          <a:ext cx="3384550" cy="904875"/>
        </p:xfrm>
        <a:graphic>
          <a:graphicData uri="http://schemas.openxmlformats.org/presentationml/2006/ole">
            <p:oleObj spid="_x0000_s36867" name="公式" r:id="rId4" imgW="2793960" imgH="761760" progId="Equation.3">
              <p:embed/>
            </p:oleObj>
          </a:graphicData>
        </a:graphic>
      </p:graphicFrame>
      <p:graphicFrame>
        <p:nvGraphicFramePr>
          <p:cNvPr id="214022" name="Object 6"/>
          <p:cNvGraphicFramePr>
            <a:graphicFrameLocks noChangeAspect="1"/>
          </p:cNvGraphicFramePr>
          <p:nvPr/>
        </p:nvGraphicFramePr>
        <p:xfrm>
          <a:off x="5580063" y="4005263"/>
          <a:ext cx="1911350" cy="431800"/>
        </p:xfrm>
        <a:graphic>
          <a:graphicData uri="http://schemas.openxmlformats.org/presentationml/2006/ole">
            <p:oleObj spid="_x0000_s36868" name="公式" r:id="rId5" imgW="1663560" imgH="406080" progId="Equation.3">
              <p:embed/>
            </p:oleObj>
          </a:graphicData>
        </a:graphic>
      </p:graphicFrame>
      <p:sp>
        <p:nvSpPr>
          <p:cNvPr id="214023" name="Text Box 7"/>
          <p:cNvSpPr txBox="1">
            <a:spLocks noChangeArrowheads="1"/>
          </p:cNvSpPr>
          <p:nvPr/>
        </p:nvSpPr>
        <p:spPr bwMode="auto">
          <a:xfrm>
            <a:off x="611188" y="4797425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/>
              <a:t> (2)</a:t>
            </a:r>
          </a:p>
        </p:txBody>
      </p:sp>
      <p:graphicFrame>
        <p:nvGraphicFramePr>
          <p:cNvPr id="214024" name="Object 8"/>
          <p:cNvGraphicFramePr>
            <a:graphicFrameLocks noChangeAspect="1"/>
          </p:cNvGraphicFramePr>
          <p:nvPr/>
        </p:nvGraphicFramePr>
        <p:xfrm>
          <a:off x="1476375" y="4854575"/>
          <a:ext cx="1595438" cy="349250"/>
        </p:xfrm>
        <a:graphic>
          <a:graphicData uri="http://schemas.openxmlformats.org/presentationml/2006/ole">
            <p:oleObj spid="_x0000_s36869" name="公式" r:id="rId6" imgW="1358640" imgH="304560" progId="Equation.3">
              <p:embed/>
            </p:oleObj>
          </a:graphicData>
        </a:graphic>
      </p:graphicFrame>
      <p:graphicFrame>
        <p:nvGraphicFramePr>
          <p:cNvPr id="214025" name="Object 9"/>
          <p:cNvGraphicFramePr>
            <a:graphicFrameLocks noChangeAspect="1"/>
          </p:cNvGraphicFramePr>
          <p:nvPr/>
        </p:nvGraphicFramePr>
        <p:xfrm>
          <a:off x="1476375" y="5516563"/>
          <a:ext cx="3554413" cy="433387"/>
        </p:xfrm>
        <a:graphic>
          <a:graphicData uri="http://schemas.openxmlformats.org/presentationml/2006/ole">
            <p:oleObj spid="_x0000_s36870" name="公式" r:id="rId7" imgW="2831760" imgH="368280" progId="Equation.3">
              <p:embed/>
            </p:oleObj>
          </a:graphicData>
        </a:graphic>
      </p:graphicFrame>
      <p:graphicFrame>
        <p:nvGraphicFramePr>
          <p:cNvPr id="214026" name="Object 10"/>
          <p:cNvGraphicFramePr>
            <a:graphicFrameLocks noChangeAspect="1"/>
          </p:cNvGraphicFramePr>
          <p:nvPr/>
        </p:nvGraphicFramePr>
        <p:xfrm>
          <a:off x="5076825" y="5516563"/>
          <a:ext cx="2087563" cy="438150"/>
        </p:xfrm>
        <a:graphic>
          <a:graphicData uri="http://schemas.openxmlformats.org/presentationml/2006/ole">
            <p:oleObj spid="_x0000_s36871" name="公式" r:id="rId8" imgW="1803240" imgH="406080" progId="Equation.3">
              <p:embed/>
            </p:oleObj>
          </a:graphicData>
        </a:graphic>
      </p:graphicFrame>
      <p:sp>
        <p:nvSpPr>
          <p:cNvPr id="214027" name="Text Box 11"/>
          <p:cNvSpPr txBox="1">
            <a:spLocks noChangeArrowheads="1"/>
          </p:cNvSpPr>
          <p:nvPr/>
        </p:nvSpPr>
        <p:spPr bwMode="auto">
          <a:xfrm>
            <a:off x="1116013" y="3141663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/>
              <a:t> (1)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4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4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4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4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21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4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4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214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4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4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4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4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9" grpId="0" autoUpdateAnimBg="0"/>
      <p:bldP spid="214023" grpId="0" autoUpdateAnimBg="0"/>
      <p:bldP spid="214027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1A2ADA-6866-4C1F-88E9-2079CE81C24A}" type="slidenum">
              <a:rPr lang="en-US" altLang="zh-CN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37898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861060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zh-CN" altLang="en-US">
                <a:solidFill>
                  <a:srgbClr val="66FF33"/>
                </a:solidFill>
              </a:rPr>
              <a:t>例</a:t>
            </a:r>
            <a:r>
              <a:rPr lang="en-US" altLang="zh-CN">
                <a:solidFill>
                  <a:srgbClr val="66FF33"/>
                </a:solidFill>
              </a:rPr>
              <a:t>8</a:t>
            </a:r>
            <a:r>
              <a:rPr lang="zh-CN" altLang="en-US">
                <a:solidFill>
                  <a:srgbClr val="66FF33"/>
                </a:solidFill>
              </a:rPr>
              <a:t>：</a:t>
            </a:r>
            <a:r>
              <a:rPr lang="zh-CN" altLang="en-US">
                <a:solidFill>
                  <a:srgbClr val="333399"/>
                </a:solidFill>
              </a:rPr>
              <a:t>  </a:t>
            </a:r>
            <a:r>
              <a:rPr lang="zh-CN" altLang="en-US"/>
              <a:t>在惯性系</a:t>
            </a:r>
            <a:r>
              <a:rPr lang="en-US" altLang="zh-CN"/>
              <a:t>K</a:t>
            </a:r>
            <a:r>
              <a:rPr lang="zh-CN" altLang="en-US"/>
              <a:t>中观测到相距</a:t>
            </a:r>
            <a:r>
              <a:rPr lang="zh-CN" altLang="en-US">
                <a:sym typeface="Symbol" pitchFamily="18" charset="2"/>
              </a:rPr>
              <a:t></a:t>
            </a:r>
            <a:r>
              <a:rPr lang="en-US" altLang="zh-CN" i="1"/>
              <a:t>x=</a:t>
            </a:r>
            <a:r>
              <a:rPr lang="en-US" altLang="zh-CN"/>
              <a:t>5×10</a:t>
            </a:r>
            <a:r>
              <a:rPr lang="en-US" altLang="zh-CN" baseline="30000"/>
              <a:t>6</a:t>
            </a:r>
            <a:r>
              <a:rPr lang="en-US" altLang="zh-CN"/>
              <a:t>m</a:t>
            </a:r>
            <a:r>
              <a:rPr lang="zh-CN" altLang="en-US"/>
              <a:t>的两点间相隔</a:t>
            </a:r>
            <a:r>
              <a:rPr lang="zh-CN" altLang="en-US">
                <a:sym typeface="Symbol" pitchFamily="18" charset="2"/>
              </a:rPr>
              <a:t></a:t>
            </a:r>
            <a:r>
              <a:rPr lang="en-US" altLang="zh-CN" i="1"/>
              <a:t>t</a:t>
            </a:r>
            <a:r>
              <a:rPr lang="en-US" altLang="zh-CN"/>
              <a:t>=10</a:t>
            </a:r>
            <a:r>
              <a:rPr lang="en-US" altLang="zh-CN" baseline="30000"/>
              <a:t>-2</a:t>
            </a:r>
            <a:r>
              <a:rPr lang="en-US" altLang="zh-CN"/>
              <a:t>s</a:t>
            </a:r>
            <a:r>
              <a:rPr lang="zh-CN" altLang="en-US"/>
              <a:t>发生了两事件，而在相对于</a:t>
            </a:r>
            <a:r>
              <a:rPr lang="en-US" altLang="zh-CN"/>
              <a:t>K</a:t>
            </a:r>
            <a:r>
              <a:rPr lang="zh-CN" altLang="en-US"/>
              <a:t>系沿</a:t>
            </a:r>
            <a:r>
              <a:rPr lang="en-US" altLang="zh-CN" i="1"/>
              <a:t>x</a:t>
            </a:r>
            <a:r>
              <a:rPr lang="zh-CN" altLang="en-US"/>
              <a:t>轴方向匀速运动的惯性系</a:t>
            </a:r>
            <a:r>
              <a:rPr lang="en-US" altLang="zh-CN"/>
              <a:t>K</a:t>
            </a:r>
            <a:r>
              <a:rPr lang="en-US" altLang="zh-CN">
                <a:sym typeface="Symbol" pitchFamily="18" charset="2"/>
              </a:rPr>
              <a:t></a:t>
            </a:r>
            <a:r>
              <a:rPr lang="zh-CN" altLang="en-US"/>
              <a:t>中观测到这两事件却是同时发生的。试计算在</a:t>
            </a:r>
            <a:r>
              <a:rPr lang="en-US" altLang="zh-CN"/>
              <a:t>K</a:t>
            </a:r>
            <a:r>
              <a:rPr lang="en-US" altLang="zh-CN">
                <a:sym typeface="Symbol" pitchFamily="18" charset="2"/>
              </a:rPr>
              <a:t></a:t>
            </a:r>
            <a:r>
              <a:rPr lang="zh-CN" altLang="en-US"/>
              <a:t>系中发生这两事件的地点间的距离</a:t>
            </a:r>
            <a:r>
              <a:rPr lang="zh-CN" altLang="en-US">
                <a:sym typeface="Symbol" pitchFamily="18" charset="2"/>
              </a:rPr>
              <a:t></a:t>
            </a:r>
            <a:r>
              <a:rPr lang="en-US" altLang="zh-CN" i="1"/>
              <a:t>x</a:t>
            </a:r>
            <a:r>
              <a:rPr lang="en-US" altLang="zh-CN">
                <a:sym typeface="Symbol" pitchFamily="18" charset="2"/>
              </a:rPr>
              <a:t></a:t>
            </a:r>
            <a:r>
              <a:rPr lang="zh-CN" altLang="en-US"/>
              <a:t>是多少？</a:t>
            </a:r>
          </a:p>
        </p:txBody>
      </p:sp>
      <p:sp>
        <p:nvSpPr>
          <p:cNvPr id="216067" name="Text Box 3"/>
          <p:cNvSpPr txBox="1">
            <a:spLocks noChangeArrowheads="1"/>
          </p:cNvSpPr>
          <p:nvPr/>
        </p:nvSpPr>
        <p:spPr bwMode="auto">
          <a:xfrm>
            <a:off x="304800" y="2452688"/>
            <a:ext cx="13144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80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rgbClr val="66FF33"/>
                </a:solidFill>
              </a:rPr>
              <a:t>解</a:t>
            </a:r>
            <a:r>
              <a:rPr lang="en-US" altLang="zh-CN" sz="2800">
                <a:solidFill>
                  <a:srgbClr val="66FF33"/>
                </a:solidFill>
              </a:rPr>
              <a:t>:</a:t>
            </a:r>
            <a:endParaRPr lang="en-US" altLang="zh-CN" sz="2800"/>
          </a:p>
        </p:txBody>
      </p:sp>
      <p:graphicFrame>
        <p:nvGraphicFramePr>
          <p:cNvPr id="216068" name="Object 4"/>
          <p:cNvGraphicFramePr>
            <a:graphicFrameLocks noChangeAspect="1"/>
          </p:cNvGraphicFramePr>
          <p:nvPr/>
        </p:nvGraphicFramePr>
        <p:xfrm>
          <a:off x="2627313" y="2492375"/>
          <a:ext cx="3829050" cy="477838"/>
        </p:xfrm>
        <a:graphic>
          <a:graphicData uri="http://schemas.openxmlformats.org/presentationml/2006/ole">
            <p:oleObj spid="_x0000_s37890" name="公式" r:id="rId3" imgW="3657600" imgH="457200" progId="Equation.3">
              <p:embed/>
            </p:oleObj>
          </a:graphicData>
        </a:graphic>
      </p:graphicFrame>
      <p:graphicFrame>
        <p:nvGraphicFramePr>
          <p:cNvPr id="216069" name="Object 5"/>
          <p:cNvGraphicFramePr>
            <a:graphicFrameLocks noChangeAspect="1"/>
          </p:cNvGraphicFramePr>
          <p:nvPr/>
        </p:nvGraphicFramePr>
        <p:xfrm>
          <a:off x="1763713" y="3695700"/>
          <a:ext cx="3384550" cy="801688"/>
        </p:xfrm>
        <a:graphic>
          <a:graphicData uri="http://schemas.openxmlformats.org/presentationml/2006/ole">
            <p:oleObj spid="_x0000_s37891" name="公式" r:id="rId4" imgW="3530520" imgH="838080" progId="Equation.3">
              <p:embed/>
            </p:oleObj>
          </a:graphicData>
        </a:graphic>
      </p:graphicFrame>
      <p:graphicFrame>
        <p:nvGraphicFramePr>
          <p:cNvPr id="216070" name="Object 6"/>
          <p:cNvGraphicFramePr>
            <a:graphicFrameLocks noChangeAspect="1"/>
          </p:cNvGraphicFramePr>
          <p:nvPr/>
        </p:nvGraphicFramePr>
        <p:xfrm>
          <a:off x="3995738" y="3141663"/>
          <a:ext cx="3451225" cy="441325"/>
        </p:xfrm>
        <a:graphic>
          <a:graphicData uri="http://schemas.openxmlformats.org/presentationml/2006/ole">
            <p:oleObj spid="_x0000_s37892" name="公式" r:id="rId5" imgW="3149280" imgH="406080" progId="Equation.3">
              <p:embed/>
            </p:oleObj>
          </a:graphicData>
        </a:graphic>
      </p:graphicFrame>
      <p:sp>
        <p:nvSpPr>
          <p:cNvPr id="216071" name="Text Box 7"/>
          <p:cNvSpPr txBox="1">
            <a:spLocks noChangeArrowheads="1"/>
          </p:cNvSpPr>
          <p:nvPr/>
        </p:nvSpPr>
        <p:spPr bwMode="auto">
          <a:xfrm>
            <a:off x="5651500" y="3789363"/>
            <a:ext cx="2362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/>
              <a:t>解得</a:t>
            </a:r>
            <a:r>
              <a:rPr lang="en-US" altLang="zh-CN" sz="2800"/>
              <a:t>: </a:t>
            </a:r>
            <a:r>
              <a:rPr lang="en-US" altLang="zh-CN" sz="3200" i="1"/>
              <a:t>u</a:t>
            </a:r>
            <a:r>
              <a:rPr lang="en-US" altLang="zh-CN" sz="2800"/>
              <a:t>=0.6c</a:t>
            </a:r>
          </a:p>
        </p:txBody>
      </p:sp>
      <p:graphicFrame>
        <p:nvGraphicFramePr>
          <p:cNvPr id="216072" name="Object 8"/>
          <p:cNvGraphicFramePr>
            <a:graphicFrameLocks noChangeAspect="1"/>
          </p:cNvGraphicFramePr>
          <p:nvPr/>
        </p:nvGraphicFramePr>
        <p:xfrm>
          <a:off x="6948488" y="3141663"/>
          <a:ext cx="1651000" cy="403225"/>
        </p:xfrm>
        <a:graphic>
          <a:graphicData uri="http://schemas.openxmlformats.org/presentationml/2006/ole">
            <p:oleObj spid="_x0000_s37893" name="公式" r:id="rId6" imgW="1549080" imgH="380880" progId="Equation.3">
              <p:embed/>
            </p:oleObj>
          </a:graphicData>
        </a:graphic>
      </p:graphicFrame>
      <p:graphicFrame>
        <p:nvGraphicFramePr>
          <p:cNvPr id="216073" name="Object 9"/>
          <p:cNvGraphicFramePr>
            <a:graphicFrameLocks noChangeAspect="1"/>
          </p:cNvGraphicFramePr>
          <p:nvPr/>
        </p:nvGraphicFramePr>
        <p:xfrm>
          <a:off x="5221288" y="5767388"/>
          <a:ext cx="1655762" cy="404812"/>
        </p:xfrm>
        <a:graphic>
          <a:graphicData uri="http://schemas.openxmlformats.org/presentationml/2006/ole">
            <p:oleObj spid="_x0000_s37894" name="公式" r:id="rId7" imgW="1549080" imgH="380880" progId="Equation.3">
              <p:embed/>
            </p:oleObj>
          </a:graphicData>
        </a:graphic>
      </p:graphicFrame>
      <p:sp>
        <p:nvSpPr>
          <p:cNvPr id="216074" name="Text Box 10"/>
          <p:cNvSpPr txBox="1">
            <a:spLocks noChangeArrowheads="1"/>
          </p:cNvSpPr>
          <p:nvPr/>
        </p:nvSpPr>
        <p:spPr bwMode="auto">
          <a:xfrm>
            <a:off x="1692275" y="2455863"/>
            <a:ext cx="990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/>
              <a:t>K </a:t>
            </a:r>
            <a:r>
              <a:rPr lang="zh-CN" altLang="en-US"/>
              <a:t>：</a:t>
            </a:r>
          </a:p>
        </p:txBody>
      </p:sp>
      <p:sp>
        <p:nvSpPr>
          <p:cNvPr id="216075" name="Text Box 11"/>
          <p:cNvSpPr txBox="1">
            <a:spLocks noChangeArrowheads="1"/>
          </p:cNvSpPr>
          <p:nvPr/>
        </p:nvSpPr>
        <p:spPr bwMode="auto">
          <a:xfrm flipH="1">
            <a:off x="1692275" y="3143250"/>
            <a:ext cx="1143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/>
              <a:t>K</a:t>
            </a:r>
            <a:r>
              <a:rPr lang="en-US" altLang="zh-CN">
                <a:sym typeface="Symbol" pitchFamily="18" charset="2"/>
              </a:rPr>
              <a:t></a:t>
            </a:r>
            <a:r>
              <a:rPr lang="en-US" altLang="zh-CN"/>
              <a:t> </a:t>
            </a:r>
            <a:r>
              <a:rPr lang="zh-CN" altLang="en-US"/>
              <a:t>：</a:t>
            </a:r>
          </a:p>
        </p:txBody>
      </p:sp>
      <p:graphicFrame>
        <p:nvGraphicFramePr>
          <p:cNvPr id="216076" name="Object 12"/>
          <p:cNvGraphicFramePr>
            <a:graphicFrameLocks noChangeAspect="1"/>
          </p:cNvGraphicFramePr>
          <p:nvPr/>
        </p:nvGraphicFramePr>
        <p:xfrm>
          <a:off x="1763713" y="5734050"/>
          <a:ext cx="3249612" cy="473075"/>
        </p:xfrm>
        <a:graphic>
          <a:graphicData uri="http://schemas.openxmlformats.org/presentationml/2006/ole">
            <p:oleObj spid="_x0000_s37895" name="公式" r:id="rId8" imgW="2882880" imgH="419040" progId="Equation.3">
              <p:embed/>
            </p:oleObj>
          </a:graphicData>
        </a:graphic>
      </p:graphicFrame>
      <p:sp>
        <p:nvSpPr>
          <p:cNvPr id="216077" name="Text Box 13"/>
          <p:cNvSpPr txBox="1">
            <a:spLocks noChangeArrowheads="1"/>
          </p:cNvSpPr>
          <p:nvPr/>
        </p:nvSpPr>
        <p:spPr bwMode="auto">
          <a:xfrm>
            <a:off x="1042988" y="4508500"/>
            <a:ext cx="5699125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zh-CN" altLang="en-US"/>
              <a:t>能否用长度收缩公式？哪个间隔为原长？</a:t>
            </a:r>
          </a:p>
        </p:txBody>
      </p:sp>
      <p:sp>
        <p:nvSpPr>
          <p:cNvPr id="216078" name="Text Box 14"/>
          <p:cNvSpPr txBox="1">
            <a:spLocks noChangeArrowheads="1"/>
          </p:cNvSpPr>
          <p:nvPr/>
        </p:nvSpPr>
        <p:spPr bwMode="auto">
          <a:xfrm>
            <a:off x="1042988" y="5045075"/>
            <a:ext cx="5705475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/>
              <a:t>可以，由于</a:t>
            </a:r>
            <a:r>
              <a:rPr lang="en-US" altLang="zh-CN"/>
              <a:t>K</a:t>
            </a:r>
            <a:r>
              <a:rPr lang="en-US" altLang="zh-CN">
                <a:sym typeface="Symbol" pitchFamily="18" charset="2"/>
              </a:rPr>
              <a:t></a:t>
            </a:r>
            <a:r>
              <a:rPr lang="zh-CN" altLang="en-US"/>
              <a:t>系中两事件是</a:t>
            </a:r>
            <a:r>
              <a:rPr lang="zh-CN" altLang="en-US">
                <a:solidFill>
                  <a:srgbClr val="FFFF00"/>
                </a:solidFill>
              </a:rPr>
              <a:t>同时</a:t>
            </a:r>
            <a:r>
              <a:rPr lang="zh-CN" altLang="en-US"/>
              <a:t>发生的。</a:t>
            </a:r>
          </a:p>
        </p:txBody>
      </p:sp>
      <p:graphicFrame>
        <p:nvGraphicFramePr>
          <p:cNvPr id="216079" name="Object 15"/>
          <p:cNvGraphicFramePr>
            <a:graphicFrameLocks noChangeAspect="1"/>
          </p:cNvGraphicFramePr>
          <p:nvPr/>
        </p:nvGraphicFramePr>
        <p:xfrm>
          <a:off x="2700338" y="3213100"/>
          <a:ext cx="990600" cy="330200"/>
        </p:xfrm>
        <a:graphic>
          <a:graphicData uri="http://schemas.openxmlformats.org/presentationml/2006/ole">
            <p:oleObj spid="_x0000_s37896" name="公式" r:id="rId9" imgW="990360" imgH="330120" progId="Equation.3">
              <p:embed/>
            </p:oleObj>
          </a:graphicData>
        </a:graphic>
      </p:graphicFrame>
      <p:sp>
        <p:nvSpPr>
          <p:cNvPr id="216080" name="AutoShape 16"/>
          <p:cNvSpPr>
            <a:spLocks noChangeArrowheads="1"/>
          </p:cNvSpPr>
          <p:nvPr/>
        </p:nvSpPr>
        <p:spPr bwMode="auto">
          <a:xfrm>
            <a:off x="395288" y="3284538"/>
            <a:ext cx="1223962" cy="609600"/>
          </a:xfrm>
          <a:prstGeom prst="wedgeEllipseCallout">
            <a:avLst>
              <a:gd name="adj1" fmla="val 147148"/>
              <a:gd name="adj2" fmla="val -127866"/>
            </a:avLst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zh-CN" altLang="en-US">
                <a:solidFill>
                  <a:srgbClr val="FF0000"/>
                </a:solidFill>
              </a:rPr>
              <a:t>原长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6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6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6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6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6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6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6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6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6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216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6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6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16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16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16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6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16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216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7" grpId="0" build="p" autoUpdateAnimBg="0"/>
      <p:bldP spid="216071" grpId="0" autoUpdateAnimBg="0"/>
      <p:bldP spid="216074" grpId="0" autoUpdateAnimBg="0"/>
      <p:bldP spid="216075" grpId="0" autoUpdateAnimBg="0"/>
      <p:bldP spid="216077" grpId="0"/>
      <p:bldP spid="216078" grpId="0"/>
      <p:bldP spid="21608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D62C0F-509D-40E7-9C45-E3EBA4E96334}" type="slidenum">
              <a:rPr lang="en-US" altLang="zh-CN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38919" name="Text Box 2"/>
          <p:cNvSpPr txBox="1">
            <a:spLocks noChangeArrowheads="1"/>
          </p:cNvSpPr>
          <p:nvPr/>
        </p:nvSpPr>
        <p:spPr bwMode="auto">
          <a:xfrm>
            <a:off x="304800" y="242888"/>
            <a:ext cx="8610600" cy="201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zh-CN" altLang="en-US">
                <a:solidFill>
                  <a:srgbClr val="66FF33"/>
                </a:solidFill>
              </a:rPr>
              <a:t>例</a:t>
            </a:r>
            <a:r>
              <a:rPr lang="en-US" altLang="zh-CN">
                <a:solidFill>
                  <a:srgbClr val="66FF33"/>
                </a:solidFill>
              </a:rPr>
              <a:t>9</a:t>
            </a:r>
            <a:r>
              <a:rPr lang="zh-CN" altLang="en-US">
                <a:solidFill>
                  <a:srgbClr val="66FF33"/>
                </a:solidFill>
              </a:rPr>
              <a:t>：</a:t>
            </a:r>
            <a:r>
              <a:rPr lang="zh-CN" altLang="en-US">
                <a:solidFill>
                  <a:srgbClr val="FF9900"/>
                </a:solidFill>
              </a:rPr>
              <a:t>  </a:t>
            </a:r>
            <a:r>
              <a:rPr lang="zh-CN" altLang="en-US"/>
              <a:t>在惯性系</a:t>
            </a:r>
            <a:r>
              <a:rPr lang="en-US" altLang="zh-CN"/>
              <a:t>S</a:t>
            </a:r>
            <a:r>
              <a:rPr lang="zh-CN" altLang="en-US"/>
              <a:t>中，有两事件发生于同一地点，且第二事件比第一事件晚发生</a:t>
            </a:r>
            <a:r>
              <a:rPr lang="zh-CN" altLang="en-US">
                <a:sym typeface="Symbol" pitchFamily="18" charset="2"/>
              </a:rPr>
              <a:t></a:t>
            </a:r>
            <a:r>
              <a:rPr lang="en-US" altLang="zh-CN" i="1"/>
              <a:t>t=</a:t>
            </a:r>
            <a:r>
              <a:rPr lang="en-US" altLang="zh-CN"/>
              <a:t>2s;  </a:t>
            </a:r>
            <a:r>
              <a:rPr lang="zh-CN" altLang="en-US"/>
              <a:t>而在另一个惯性系</a:t>
            </a:r>
            <a:r>
              <a:rPr lang="en-US" altLang="zh-CN"/>
              <a:t>S</a:t>
            </a:r>
            <a:r>
              <a:rPr lang="en-US" altLang="zh-CN">
                <a:sym typeface="Symbol" pitchFamily="18" charset="2"/>
              </a:rPr>
              <a:t></a:t>
            </a:r>
            <a:r>
              <a:rPr lang="zh-CN" altLang="en-US"/>
              <a:t>中</a:t>
            </a:r>
            <a:r>
              <a:rPr lang="en-US" altLang="zh-CN"/>
              <a:t>, </a:t>
            </a:r>
            <a:r>
              <a:rPr lang="zh-CN" altLang="en-US"/>
              <a:t>观测到第二事件比第一事件晚发生</a:t>
            </a:r>
            <a:r>
              <a:rPr lang="zh-CN" altLang="en-US">
                <a:sym typeface="Symbol" pitchFamily="18" charset="2"/>
              </a:rPr>
              <a:t></a:t>
            </a:r>
            <a:r>
              <a:rPr lang="en-US" altLang="zh-CN" i="1"/>
              <a:t>t</a:t>
            </a:r>
            <a:r>
              <a:rPr lang="en-US" altLang="zh-CN">
                <a:sym typeface="Symbol" pitchFamily="18" charset="2"/>
              </a:rPr>
              <a:t></a:t>
            </a:r>
            <a:r>
              <a:rPr lang="en-US" altLang="zh-CN"/>
              <a:t> </a:t>
            </a:r>
            <a:r>
              <a:rPr lang="en-US" altLang="zh-CN" i="1"/>
              <a:t>=</a:t>
            </a:r>
            <a:r>
              <a:rPr lang="en-US" altLang="zh-CN"/>
              <a:t>3s</a:t>
            </a:r>
            <a:r>
              <a:rPr lang="zh-CN" altLang="en-US"/>
              <a:t>。那么在</a:t>
            </a:r>
            <a:r>
              <a:rPr lang="en-US" altLang="zh-CN"/>
              <a:t>S</a:t>
            </a:r>
            <a:r>
              <a:rPr lang="en-US" altLang="zh-CN">
                <a:sym typeface="Symbol" pitchFamily="18" charset="2"/>
              </a:rPr>
              <a:t></a:t>
            </a:r>
            <a:r>
              <a:rPr lang="zh-CN" altLang="en-US"/>
              <a:t>系中，测得发生这两事件的地点之间的距离</a:t>
            </a:r>
            <a:r>
              <a:rPr lang="zh-CN" altLang="en-US">
                <a:sym typeface="Symbol" pitchFamily="18" charset="2"/>
              </a:rPr>
              <a:t></a:t>
            </a:r>
            <a:r>
              <a:rPr lang="en-US" altLang="zh-CN" i="1"/>
              <a:t>x</a:t>
            </a:r>
            <a:r>
              <a:rPr lang="en-US" altLang="zh-CN">
                <a:sym typeface="Symbol" pitchFamily="18" charset="2"/>
              </a:rPr>
              <a:t></a:t>
            </a:r>
            <a:r>
              <a:rPr lang="zh-CN" altLang="en-US"/>
              <a:t>是多少？</a:t>
            </a:r>
          </a:p>
        </p:txBody>
      </p:sp>
      <p:sp>
        <p:nvSpPr>
          <p:cNvPr id="217091" name="Text Box 3"/>
          <p:cNvSpPr txBox="1">
            <a:spLocks noChangeArrowheads="1"/>
          </p:cNvSpPr>
          <p:nvPr/>
        </p:nvSpPr>
        <p:spPr bwMode="auto">
          <a:xfrm>
            <a:off x="355600" y="2287588"/>
            <a:ext cx="10271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80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rgbClr val="66FF33"/>
                </a:solidFill>
              </a:rPr>
              <a:t>解</a:t>
            </a:r>
            <a:r>
              <a:rPr lang="zh-CN" altLang="en-US" sz="2800" b="0">
                <a:solidFill>
                  <a:srgbClr val="66FF33"/>
                </a:solidFill>
              </a:rPr>
              <a:t>：</a:t>
            </a:r>
            <a:endParaRPr lang="zh-CN" altLang="en-US" sz="2800"/>
          </a:p>
        </p:txBody>
      </p:sp>
      <p:graphicFrame>
        <p:nvGraphicFramePr>
          <p:cNvPr id="217092" name="Object 4"/>
          <p:cNvGraphicFramePr>
            <a:graphicFrameLocks noChangeAspect="1"/>
          </p:cNvGraphicFramePr>
          <p:nvPr/>
        </p:nvGraphicFramePr>
        <p:xfrm>
          <a:off x="1214438" y="5786438"/>
          <a:ext cx="2786062" cy="442912"/>
        </p:xfrm>
        <a:graphic>
          <a:graphicData uri="http://schemas.openxmlformats.org/presentationml/2006/ole">
            <p:oleObj spid="_x0000_s38914" name="公式" r:id="rId3" imgW="2260440" imgH="368280" progId="Equation.3">
              <p:embed/>
            </p:oleObj>
          </a:graphicData>
        </a:graphic>
      </p:graphicFrame>
      <p:sp>
        <p:nvSpPr>
          <p:cNvPr id="217093" name="Text Box 5"/>
          <p:cNvSpPr txBox="1">
            <a:spLocks noChangeArrowheads="1"/>
          </p:cNvSpPr>
          <p:nvPr/>
        </p:nvSpPr>
        <p:spPr bwMode="auto">
          <a:xfrm>
            <a:off x="4694238" y="3652838"/>
            <a:ext cx="40163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/>
              <a:t>解得：</a:t>
            </a:r>
            <a:r>
              <a:rPr lang="en-US" altLang="zh-CN" sz="3200" i="1"/>
              <a:t>u</a:t>
            </a:r>
            <a:r>
              <a:rPr lang="en-US" altLang="zh-CN" sz="2800"/>
              <a:t>=2.24×10</a:t>
            </a:r>
            <a:r>
              <a:rPr lang="en-US" altLang="zh-CN" sz="2800" baseline="30000"/>
              <a:t>8</a:t>
            </a:r>
            <a:r>
              <a:rPr lang="en-US" altLang="zh-CN" sz="2800"/>
              <a:t>(m/s)</a:t>
            </a:r>
            <a:endParaRPr lang="en-US" altLang="zh-CN" b="0"/>
          </a:p>
        </p:txBody>
      </p:sp>
      <p:sp>
        <p:nvSpPr>
          <p:cNvPr id="217094" name="Text Box 6"/>
          <p:cNvSpPr txBox="1">
            <a:spLocks noChangeArrowheads="1"/>
          </p:cNvSpPr>
          <p:nvPr/>
        </p:nvSpPr>
        <p:spPr bwMode="auto">
          <a:xfrm>
            <a:off x="1309688" y="2932113"/>
            <a:ext cx="106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800"/>
              <a:t>S</a:t>
            </a:r>
            <a:r>
              <a:rPr lang="en-US" altLang="zh-CN" sz="2800">
                <a:sym typeface="Symbol" pitchFamily="18" charset="2"/>
              </a:rPr>
              <a:t></a:t>
            </a:r>
            <a:r>
              <a:rPr lang="en-US" altLang="zh-CN" sz="2800"/>
              <a:t> :</a:t>
            </a:r>
          </a:p>
        </p:txBody>
      </p:sp>
      <p:graphicFrame>
        <p:nvGraphicFramePr>
          <p:cNvPr id="217095" name="Object 7"/>
          <p:cNvGraphicFramePr>
            <a:graphicFrameLocks noChangeAspect="1"/>
          </p:cNvGraphicFramePr>
          <p:nvPr/>
        </p:nvGraphicFramePr>
        <p:xfrm>
          <a:off x="3654425" y="2949575"/>
          <a:ext cx="3651250" cy="439738"/>
        </p:xfrm>
        <a:graphic>
          <a:graphicData uri="http://schemas.openxmlformats.org/presentationml/2006/ole">
            <p:oleObj spid="_x0000_s38915" name="公式" r:id="rId4" imgW="3149280" imgH="406080" progId="Equation.3">
              <p:embed/>
            </p:oleObj>
          </a:graphicData>
        </a:graphic>
      </p:graphicFrame>
      <p:sp>
        <p:nvSpPr>
          <p:cNvPr id="217096" name="Text Box 8"/>
          <p:cNvSpPr txBox="1">
            <a:spLocks noChangeArrowheads="1"/>
          </p:cNvSpPr>
          <p:nvPr/>
        </p:nvSpPr>
        <p:spPr bwMode="auto">
          <a:xfrm>
            <a:off x="1309688" y="2284413"/>
            <a:ext cx="5334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800"/>
              <a:t>S  </a:t>
            </a:r>
            <a:r>
              <a:rPr lang="zh-CN" altLang="en-US" sz="2800"/>
              <a:t>： </a:t>
            </a:r>
            <a:r>
              <a:rPr lang="zh-CN" altLang="en-US" sz="2800">
                <a:sym typeface="Symbol" pitchFamily="18" charset="2"/>
              </a:rPr>
              <a:t></a:t>
            </a:r>
            <a:r>
              <a:rPr lang="en-US" altLang="zh-CN" sz="2800" i="1"/>
              <a:t>x=</a:t>
            </a:r>
            <a:r>
              <a:rPr lang="en-US" altLang="zh-CN" sz="2800"/>
              <a:t>0</a:t>
            </a:r>
            <a:r>
              <a:rPr lang="en-US" altLang="zh-CN" sz="2800" i="1"/>
              <a:t>, </a:t>
            </a:r>
            <a:r>
              <a:rPr lang="en-US" altLang="zh-CN" sz="2800"/>
              <a:t> </a:t>
            </a:r>
            <a:r>
              <a:rPr lang="en-US" altLang="zh-CN" sz="2800">
                <a:sym typeface="Symbol" pitchFamily="18" charset="2"/>
              </a:rPr>
              <a:t></a:t>
            </a:r>
            <a:r>
              <a:rPr lang="en-US" altLang="zh-CN" sz="2800" i="1"/>
              <a:t>t=</a:t>
            </a:r>
            <a:r>
              <a:rPr lang="en-US" altLang="zh-CN" sz="2800"/>
              <a:t>2s</a:t>
            </a:r>
          </a:p>
        </p:txBody>
      </p:sp>
      <p:sp>
        <p:nvSpPr>
          <p:cNvPr id="217097" name="Text Box 9"/>
          <p:cNvSpPr txBox="1">
            <a:spLocks noChangeArrowheads="1"/>
          </p:cNvSpPr>
          <p:nvPr/>
        </p:nvSpPr>
        <p:spPr bwMode="auto">
          <a:xfrm>
            <a:off x="6662738" y="2932113"/>
            <a:ext cx="2305050" cy="51911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800"/>
              <a:t>=6.71×10</a:t>
            </a:r>
            <a:r>
              <a:rPr lang="en-US" altLang="zh-CN" sz="2800" baseline="30000"/>
              <a:t>8</a:t>
            </a:r>
            <a:r>
              <a:rPr lang="en-US" altLang="zh-CN" sz="2800"/>
              <a:t>m</a:t>
            </a:r>
            <a:endParaRPr lang="en-US" altLang="zh-CN" b="0"/>
          </a:p>
        </p:txBody>
      </p:sp>
      <p:graphicFrame>
        <p:nvGraphicFramePr>
          <p:cNvPr id="217098" name="Object 10"/>
          <p:cNvGraphicFramePr>
            <a:graphicFrameLocks noChangeAspect="1"/>
          </p:cNvGraphicFramePr>
          <p:nvPr/>
        </p:nvGraphicFramePr>
        <p:xfrm>
          <a:off x="1454150" y="3579813"/>
          <a:ext cx="2881313" cy="793750"/>
        </p:xfrm>
        <a:graphic>
          <a:graphicData uri="http://schemas.openxmlformats.org/presentationml/2006/ole">
            <p:oleObj spid="_x0000_s38916" name="公式" r:id="rId5" imgW="2768400" imgH="761760" progId="Equation.3">
              <p:embed/>
            </p:oleObj>
          </a:graphicData>
        </a:graphic>
      </p:graphicFrame>
      <p:graphicFrame>
        <p:nvGraphicFramePr>
          <p:cNvPr id="217099" name="Object 11"/>
          <p:cNvGraphicFramePr>
            <a:graphicFrameLocks noChangeAspect="1"/>
          </p:cNvGraphicFramePr>
          <p:nvPr/>
        </p:nvGraphicFramePr>
        <p:xfrm>
          <a:off x="2143125" y="3005138"/>
          <a:ext cx="1143000" cy="330200"/>
        </p:xfrm>
        <a:graphic>
          <a:graphicData uri="http://schemas.openxmlformats.org/presentationml/2006/ole">
            <p:oleObj spid="_x0000_s38917" name="公式" r:id="rId6" imgW="1143000" imgH="330120" progId="Equation.3">
              <p:embed/>
            </p:oleObj>
          </a:graphicData>
        </a:graphic>
      </p:graphicFrame>
      <p:sp>
        <p:nvSpPr>
          <p:cNvPr id="217100" name="Text Box 12"/>
          <p:cNvSpPr txBox="1">
            <a:spLocks noChangeArrowheads="1"/>
          </p:cNvSpPr>
          <p:nvPr/>
        </p:nvSpPr>
        <p:spPr bwMode="auto">
          <a:xfrm>
            <a:off x="1309688" y="4568825"/>
            <a:ext cx="7200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能否用时间膨胀公式？哪个时间为原时？</a:t>
            </a:r>
          </a:p>
        </p:txBody>
      </p:sp>
      <p:sp>
        <p:nvSpPr>
          <p:cNvPr id="217101" name="Text Box 13"/>
          <p:cNvSpPr txBox="1">
            <a:spLocks noChangeArrowheads="1"/>
          </p:cNvSpPr>
          <p:nvPr/>
        </p:nvSpPr>
        <p:spPr bwMode="auto">
          <a:xfrm>
            <a:off x="1238250" y="5143500"/>
            <a:ext cx="5256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可以，由于在</a:t>
            </a:r>
            <a:r>
              <a:rPr lang="en-US" altLang="zh-CN"/>
              <a:t>S</a:t>
            </a:r>
            <a:r>
              <a:rPr lang="zh-CN" altLang="en-US"/>
              <a:t>系中，有</a:t>
            </a:r>
            <a:r>
              <a:rPr lang="zh-CN" altLang="en-US">
                <a:solidFill>
                  <a:srgbClr val="FFFF00"/>
                </a:solidFill>
              </a:rPr>
              <a:t>同地</a:t>
            </a:r>
            <a:r>
              <a:rPr lang="zh-CN" altLang="en-US"/>
              <a:t>的条件。</a:t>
            </a:r>
          </a:p>
        </p:txBody>
      </p:sp>
      <p:sp>
        <p:nvSpPr>
          <p:cNvPr id="217102" name="AutoShape 14"/>
          <p:cNvSpPr>
            <a:spLocks noChangeArrowheads="1"/>
          </p:cNvSpPr>
          <p:nvPr/>
        </p:nvSpPr>
        <p:spPr bwMode="auto">
          <a:xfrm>
            <a:off x="4929188" y="1785938"/>
            <a:ext cx="1150937" cy="609600"/>
          </a:xfrm>
          <a:prstGeom prst="wedgeEllipseCallout">
            <a:avLst>
              <a:gd name="adj1" fmla="val -112759"/>
              <a:gd name="adj2" fmla="val 78648"/>
            </a:avLst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zh-CN" altLang="en-US">
                <a:solidFill>
                  <a:srgbClr val="FF0000"/>
                </a:solidFill>
              </a:rPr>
              <a:t>原时</a:t>
            </a:r>
          </a:p>
          <a:p>
            <a:pPr algn="ctr"/>
            <a:endParaRPr kumimoji="1"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7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7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7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17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7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500"/>
                                        <p:tgtEl>
                                          <p:spTgt spid="217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1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7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17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7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7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7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7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17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1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build="p" autoUpdateAnimBg="0"/>
      <p:bldP spid="217093" grpId="0" autoUpdateAnimBg="0"/>
      <p:bldP spid="217094" grpId="0" autoUpdateAnimBg="0"/>
      <p:bldP spid="217096" grpId="0" autoUpdateAnimBg="0"/>
      <p:bldP spid="217097" grpId="0" animBg="1" autoUpdateAnimBg="0"/>
      <p:bldP spid="217100" grpId="0"/>
      <p:bldP spid="217101" grpId="0"/>
      <p:bldP spid="21710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1B378A-44D1-411B-91EC-0EDD7A2337C4}" type="slidenum">
              <a:rPr lang="en-US" altLang="zh-CN"/>
              <a:pPr>
                <a:defRPr/>
              </a:pPr>
              <a:t>49</a:t>
            </a:fld>
            <a:endParaRPr lang="en-US" altLang="zh-CN"/>
          </a:p>
        </p:txBody>
      </p:sp>
      <p:sp>
        <p:nvSpPr>
          <p:cNvPr id="39947" name="Text Box 2"/>
          <p:cNvSpPr txBox="1">
            <a:spLocks noChangeArrowheads="1"/>
          </p:cNvSpPr>
          <p:nvPr/>
        </p:nvSpPr>
        <p:spPr bwMode="auto">
          <a:xfrm>
            <a:off x="250825" y="188913"/>
            <a:ext cx="8443913" cy="201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zh-CN" altLang="en-US">
                <a:solidFill>
                  <a:srgbClr val="66FF33"/>
                </a:solidFill>
              </a:rPr>
              <a:t>例</a:t>
            </a:r>
            <a:r>
              <a:rPr lang="en-US" altLang="zh-CN">
                <a:solidFill>
                  <a:srgbClr val="66FF33"/>
                </a:solidFill>
              </a:rPr>
              <a:t>10</a:t>
            </a:r>
            <a:r>
              <a:rPr lang="zh-CN" altLang="en-US">
                <a:solidFill>
                  <a:srgbClr val="66FF33"/>
                </a:solidFill>
              </a:rPr>
              <a:t>：</a:t>
            </a:r>
            <a:r>
              <a:rPr lang="zh-CN" altLang="en-US">
                <a:solidFill>
                  <a:srgbClr val="333399"/>
                </a:solidFill>
              </a:rPr>
              <a:t>  </a:t>
            </a:r>
            <a:r>
              <a:rPr lang="zh-CN" altLang="en-US"/>
              <a:t>一宇宙飞船相对地球以</a:t>
            </a:r>
            <a:r>
              <a:rPr lang="en-US" altLang="zh-CN"/>
              <a:t>0.8</a:t>
            </a:r>
            <a:r>
              <a:rPr lang="en-US" altLang="zh-CN" i="1"/>
              <a:t>c</a:t>
            </a:r>
            <a:r>
              <a:rPr lang="zh-CN" altLang="en-US"/>
              <a:t>的速度飞行。一光脉冲从船尾传到船头</a:t>
            </a:r>
            <a:r>
              <a:rPr lang="en-US" altLang="zh-CN"/>
              <a:t>,  </a:t>
            </a:r>
            <a:r>
              <a:rPr lang="zh-CN" altLang="en-US"/>
              <a:t>飞船上的观察者测得飞船长为</a:t>
            </a:r>
            <a:r>
              <a:rPr lang="en-US" altLang="zh-CN"/>
              <a:t>90m</a:t>
            </a:r>
            <a:r>
              <a:rPr lang="zh-CN" altLang="en-US"/>
              <a:t>，地球上的观察者测得光脉冲从船尾发出和到达船头传播了多少距离？用了多长时间？</a:t>
            </a:r>
            <a:endParaRPr lang="zh-CN" altLang="en-US" b="0"/>
          </a:p>
        </p:txBody>
      </p:sp>
      <p:sp>
        <p:nvSpPr>
          <p:cNvPr id="218115" name="Text Box 3"/>
          <p:cNvSpPr txBox="1">
            <a:spLocks noChangeArrowheads="1"/>
          </p:cNvSpPr>
          <p:nvPr/>
        </p:nvSpPr>
        <p:spPr bwMode="auto">
          <a:xfrm>
            <a:off x="395288" y="2205038"/>
            <a:ext cx="12239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800">
                <a:solidFill>
                  <a:srgbClr val="66FF33"/>
                </a:solidFill>
              </a:rPr>
              <a:t>解：</a:t>
            </a:r>
            <a:endParaRPr lang="zh-CN" altLang="en-US" sz="2800"/>
          </a:p>
        </p:txBody>
      </p:sp>
      <p:graphicFrame>
        <p:nvGraphicFramePr>
          <p:cNvPr id="218116" name="Object 4"/>
          <p:cNvGraphicFramePr>
            <a:graphicFrameLocks noChangeAspect="1"/>
          </p:cNvGraphicFramePr>
          <p:nvPr/>
        </p:nvGraphicFramePr>
        <p:xfrm>
          <a:off x="695325" y="3303588"/>
          <a:ext cx="1006475" cy="390525"/>
        </p:xfrm>
        <a:graphic>
          <a:graphicData uri="http://schemas.openxmlformats.org/presentationml/2006/ole">
            <p:oleObj spid="_x0000_s39938" name="公式" r:id="rId3" imgW="977760" imgH="380880" progId="Equation.3">
              <p:embed/>
            </p:oleObj>
          </a:graphicData>
        </a:graphic>
      </p:graphicFrame>
      <p:graphicFrame>
        <p:nvGraphicFramePr>
          <p:cNvPr id="218117" name="Object 5"/>
          <p:cNvGraphicFramePr>
            <a:graphicFrameLocks noChangeAspect="1"/>
          </p:cNvGraphicFramePr>
          <p:nvPr/>
        </p:nvGraphicFramePr>
        <p:xfrm>
          <a:off x="638175" y="4160838"/>
          <a:ext cx="914400" cy="384175"/>
        </p:xfrm>
        <a:graphic>
          <a:graphicData uri="http://schemas.openxmlformats.org/presentationml/2006/ole">
            <p:oleObj spid="_x0000_s39939" name="公式" r:id="rId4" imgW="901440" imgH="380880" progId="Equation.3">
              <p:embed/>
            </p:oleObj>
          </a:graphicData>
        </a:graphic>
      </p:graphicFrame>
      <p:graphicFrame>
        <p:nvGraphicFramePr>
          <p:cNvPr id="218118" name="Object 6"/>
          <p:cNvGraphicFramePr>
            <a:graphicFrameLocks noChangeAspect="1"/>
          </p:cNvGraphicFramePr>
          <p:nvPr/>
        </p:nvGraphicFramePr>
        <p:xfrm>
          <a:off x="2051050" y="3284538"/>
          <a:ext cx="2044700" cy="414337"/>
        </p:xfrm>
        <a:graphic>
          <a:graphicData uri="http://schemas.openxmlformats.org/presentationml/2006/ole">
            <p:oleObj spid="_x0000_s39940" name="公式" r:id="rId5" imgW="1993680" imgH="406080" progId="Equation.3">
              <p:embed/>
            </p:oleObj>
          </a:graphicData>
        </a:graphic>
      </p:graphicFrame>
      <p:graphicFrame>
        <p:nvGraphicFramePr>
          <p:cNvPr id="218119" name="Object 7"/>
          <p:cNvGraphicFramePr>
            <a:graphicFrameLocks noChangeAspect="1"/>
          </p:cNvGraphicFramePr>
          <p:nvPr/>
        </p:nvGraphicFramePr>
        <p:xfrm>
          <a:off x="1857375" y="4143375"/>
          <a:ext cx="3025775" cy="449263"/>
        </p:xfrm>
        <a:graphic>
          <a:graphicData uri="http://schemas.openxmlformats.org/presentationml/2006/ole">
            <p:oleObj spid="_x0000_s39941" name="公式" r:id="rId6" imgW="2717640" imgH="406080" progId="Equation.3">
              <p:embed/>
            </p:oleObj>
          </a:graphicData>
        </a:graphic>
      </p:graphicFrame>
      <p:sp>
        <p:nvSpPr>
          <p:cNvPr id="218120" name="Text Box 8"/>
          <p:cNvSpPr txBox="1">
            <a:spLocks noChangeArrowheads="1"/>
          </p:cNvSpPr>
          <p:nvPr/>
        </p:nvSpPr>
        <p:spPr bwMode="auto">
          <a:xfrm>
            <a:off x="6948488" y="4076700"/>
            <a:ext cx="1600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3200" i="1"/>
              <a:t>u</a:t>
            </a:r>
            <a:r>
              <a:rPr lang="en-US" altLang="zh-CN" sz="2800"/>
              <a:t>=0.8</a:t>
            </a:r>
            <a:r>
              <a:rPr lang="en-US" altLang="zh-CN" sz="2800" i="1"/>
              <a:t>c</a:t>
            </a:r>
            <a:r>
              <a:rPr lang="en-US" altLang="zh-CN" sz="2800"/>
              <a:t>,</a:t>
            </a:r>
          </a:p>
        </p:txBody>
      </p:sp>
      <p:graphicFrame>
        <p:nvGraphicFramePr>
          <p:cNvPr id="218121" name="Object 9"/>
          <p:cNvGraphicFramePr>
            <a:graphicFrameLocks noChangeAspect="1"/>
          </p:cNvGraphicFramePr>
          <p:nvPr/>
        </p:nvGraphicFramePr>
        <p:xfrm>
          <a:off x="5929313" y="4876800"/>
          <a:ext cx="2962275" cy="850900"/>
        </p:xfrm>
        <a:graphic>
          <a:graphicData uri="http://schemas.openxmlformats.org/presentationml/2006/ole">
            <p:oleObj spid="_x0000_s39942" name="公式" r:id="rId7" imgW="3009600" imgH="863280" progId="Equation.3">
              <p:embed/>
            </p:oleObj>
          </a:graphicData>
        </a:graphic>
      </p:graphicFrame>
      <p:graphicFrame>
        <p:nvGraphicFramePr>
          <p:cNvPr id="218122" name="Object 10"/>
          <p:cNvGraphicFramePr>
            <a:graphicFrameLocks noChangeAspect="1"/>
          </p:cNvGraphicFramePr>
          <p:nvPr/>
        </p:nvGraphicFramePr>
        <p:xfrm>
          <a:off x="571500" y="4643438"/>
          <a:ext cx="3184525" cy="928687"/>
        </p:xfrm>
        <a:graphic>
          <a:graphicData uri="http://schemas.openxmlformats.org/presentationml/2006/ole">
            <p:oleObj spid="_x0000_s39943" name="公式" r:id="rId8" imgW="2844720" imgH="838080" progId="Equation.3">
              <p:embed/>
            </p:oleObj>
          </a:graphicData>
        </a:graphic>
      </p:graphicFrame>
      <p:sp>
        <p:nvSpPr>
          <p:cNvPr id="218123" name="Text Box 11"/>
          <p:cNvSpPr txBox="1">
            <a:spLocks noChangeArrowheads="1"/>
          </p:cNvSpPr>
          <p:nvPr/>
        </p:nvSpPr>
        <p:spPr bwMode="auto">
          <a:xfrm>
            <a:off x="4878388" y="4067175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800"/>
              <a:t>=270m</a:t>
            </a:r>
          </a:p>
        </p:txBody>
      </p:sp>
      <p:sp>
        <p:nvSpPr>
          <p:cNvPr id="218124" name="Text Box 12"/>
          <p:cNvSpPr txBox="1">
            <a:spLocks noChangeArrowheads="1"/>
          </p:cNvSpPr>
          <p:nvPr/>
        </p:nvSpPr>
        <p:spPr bwMode="auto">
          <a:xfrm>
            <a:off x="1258888" y="2133600"/>
            <a:ext cx="4752975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/>
              <a:t>脉冲从船尾发出</a:t>
            </a:r>
            <a:r>
              <a:rPr kumimoji="1" lang="en-US" altLang="zh-CN"/>
              <a:t>------</a:t>
            </a:r>
            <a:r>
              <a:rPr kumimoji="1" lang="zh-CN" altLang="en-US"/>
              <a:t>事件</a:t>
            </a:r>
            <a:r>
              <a:rPr kumimoji="1" lang="en-US" altLang="zh-CN">
                <a:latin typeface="宋体" pitchFamily="2" charset="-122"/>
              </a:rPr>
              <a:t>Ⅰ</a:t>
            </a:r>
          </a:p>
          <a:p>
            <a:pPr>
              <a:lnSpc>
                <a:spcPct val="130000"/>
              </a:lnSpc>
            </a:pPr>
            <a:r>
              <a:rPr kumimoji="1" lang="zh-CN" altLang="en-US"/>
              <a:t>脉冲到达船头</a:t>
            </a:r>
            <a:r>
              <a:rPr kumimoji="1" lang="en-US" altLang="zh-CN"/>
              <a:t>------</a:t>
            </a:r>
            <a:r>
              <a:rPr kumimoji="1" lang="zh-CN" altLang="en-US"/>
              <a:t>事件</a:t>
            </a:r>
            <a:r>
              <a:rPr kumimoji="1" lang="en-US" altLang="zh-CN">
                <a:latin typeface="宋体" pitchFamily="2" charset="-122"/>
              </a:rPr>
              <a:t>Ⅱ</a:t>
            </a:r>
          </a:p>
        </p:txBody>
      </p:sp>
      <p:graphicFrame>
        <p:nvGraphicFramePr>
          <p:cNvPr id="218125" name="Object 13"/>
          <p:cNvGraphicFramePr>
            <a:graphicFrameLocks noChangeAspect="1"/>
          </p:cNvGraphicFramePr>
          <p:nvPr/>
        </p:nvGraphicFramePr>
        <p:xfrm>
          <a:off x="4067175" y="3068638"/>
          <a:ext cx="4311650" cy="855662"/>
        </p:xfrm>
        <a:graphic>
          <a:graphicData uri="http://schemas.openxmlformats.org/presentationml/2006/ole">
            <p:oleObj spid="_x0000_s39944" name="公式" r:id="rId9" imgW="4203360" imgH="838080" progId="Equation.3">
              <p:embed/>
            </p:oleObj>
          </a:graphicData>
        </a:graphic>
      </p:graphicFrame>
      <p:sp>
        <p:nvSpPr>
          <p:cNvPr id="39952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16913" y="6021388"/>
            <a:ext cx="538162" cy="547687"/>
          </a:xfrm>
          <a:prstGeom prst="actionButtonForwardNex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7" name="Text Box 15"/>
          <p:cNvSpPr txBox="1">
            <a:spLocks noChangeArrowheads="1"/>
          </p:cNvSpPr>
          <p:nvPr/>
        </p:nvSpPr>
        <p:spPr bwMode="auto">
          <a:xfrm>
            <a:off x="3714750" y="4857750"/>
            <a:ext cx="2305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800"/>
              <a:t>=9</a:t>
            </a:r>
            <a:r>
              <a:rPr lang="en-US" altLang="zh-CN" sz="2800">
                <a:sym typeface="Symbol" pitchFamily="18" charset="2"/>
              </a:rPr>
              <a:t>10</a:t>
            </a:r>
            <a:r>
              <a:rPr lang="en-US" altLang="zh-CN" sz="2800" baseline="30000">
                <a:sym typeface="Symbol" pitchFamily="18" charset="2"/>
              </a:rPr>
              <a:t>-7</a:t>
            </a:r>
            <a:r>
              <a:rPr lang="en-US" altLang="zh-CN" sz="2800">
                <a:sym typeface="Symbol" pitchFamily="18" charset="2"/>
              </a:rPr>
              <a:t>s</a:t>
            </a:r>
            <a:endParaRPr lang="en-US" altLang="zh-CN" sz="2800" baseline="30000"/>
          </a:p>
        </p:txBody>
      </p:sp>
      <p:grpSp>
        <p:nvGrpSpPr>
          <p:cNvPr id="3" name="组合 18"/>
          <p:cNvGrpSpPr>
            <a:grpSpLocks/>
          </p:cNvGrpSpPr>
          <p:nvPr/>
        </p:nvGrpSpPr>
        <p:grpSpPr bwMode="auto">
          <a:xfrm>
            <a:off x="500063" y="5645150"/>
            <a:ext cx="4786312" cy="871538"/>
            <a:chOff x="500006" y="5645172"/>
            <a:chExt cx="4786349" cy="870749"/>
          </a:xfrm>
        </p:grpSpPr>
        <p:graphicFrame>
          <p:nvGraphicFramePr>
            <p:cNvPr id="2" name="Object 9"/>
            <p:cNvGraphicFramePr>
              <a:graphicFrameLocks noChangeAspect="1"/>
            </p:cNvGraphicFramePr>
            <p:nvPr/>
          </p:nvGraphicFramePr>
          <p:xfrm>
            <a:off x="1071538" y="5645172"/>
            <a:ext cx="4214817" cy="870749"/>
          </p:xfrm>
          <a:graphic>
            <a:graphicData uri="http://schemas.openxmlformats.org/presentationml/2006/ole">
              <p:oleObj spid="_x0000_s39945" name="公式" r:id="rId10" imgW="4038480" imgH="838080" progId="Equation.3">
                <p:embed/>
              </p:oleObj>
            </a:graphicData>
          </a:graphic>
        </p:graphicFrame>
        <p:sp>
          <p:nvSpPr>
            <p:cNvPr id="39955" name="TextBox 17"/>
            <p:cNvSpPr txBox="1">
              <a:spLocks noChangeArrowheads="1"/>
            </p:cNvSpPr>
            <p:nvPr/>
          </p:nvSpPr>
          <p:spPr bwMode="auto">
            <a:xfrm>
              <a:off x="500006" y="5857914"/>
              <a:ext cx="49404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或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8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8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1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8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8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8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8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8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8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8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8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18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18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18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5" grpId="0" autoUpdateAnimBg="0"/>
      <p:bldP spid="218120" grpId="0" autoUpdateAnimBg="0"/>
      <p:bldP spid="218123" grpId="0" autoUpdateAnimBg="0"/>
      <p:bldP spid="218124" grpId="0"/>
      <p:bldP spid="21812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1F52C3-80B0-4B8B-A4F7-49B57536CA09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173058" name="Text Box 2"/>
          <p:cNvSpPr txBox="1">
            <a:spLocks noChangeArrowheads="1"/>
          </p:cNvSpPr>
          <p:nvPr/>
        </p:nvSpPr>
        <p:spPr bwMode="auto">
          <a:xfrm>
            <a:off x="395288" y="1628775"/>
            <a:ext cx="7777162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zh-CN" altLang="en-US"/>
              <a:t>经典物理：伽利略时期 </a:t>
            </a:r>
            <a:r>
              <a:rPr lang="en-US" altLang="zh-CN"/>
              <a:t>—— 19</a:t>
            </a:r>
            <a:r>
              <a:rPr lang="zh-CN" altLang="en-US"/>
              <a:t>世纪末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/>
              <a:t>                     经过</a:t>
            </a:r>
            <a:r>
              <a:rPr lang="en-US" altLang="zh-CN"/>
              <a:t>300</a:t>
            </a:r>
            <a:r>
              <a:rPr lang="zh-CN" altLang="en-US"/>
              <a:t>年发展，到达全盛的“黄金时代”</a:t>
            </a:r>
          </a:p>
        </p:txBody>
      </p:sp>
      <p:sp>
        <p:nvSpPr>
          <p:cNvPr id="173059" name="Text Box 3"/>
          <p:cNvSpPr txBox="1">
            <a:spLocks noChangeArrowheads="1"/>
          </p:cNvSpPr>
          <p:nvPr/>
        </p:nvSpPr>
        <p:spPr bwMode="auto">
          <a:xfrm>
            <a:off x="468313" y="2565400"/>
            <a:ext cx="3519487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zh-CN" altLang="en-US">
                <a:solidFill>
                  <a:srgbClr val="FFFF00"/>
                </a:solidFill>
              </a:rPr>
              <a:t>形成三大理论体系</a:t>
            </a:r>
          </a:p>
        </p:txBody>
      </p:sp>
      <p:sp>
        <p:nvSpPr>
          <p:cNvPr id="173060" name="Text Box 4"/>
          <p:cNvSpPr txBox="1">
            <a:spLocks noChangeArrowheads="1"/>
          </p:cNvSpPr>
          <p:nvPr/>
        </p:nvSpPr>
        <p:spPr bwMode="auto">
          <a:xfrm>
            <a:off x="468313" y="2997200"/>
            <a:ext cx="8353425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>
                <a:solidFill>
                  <a:srgbClr val="66FF33"/>
                </a:solidFill>
              </a:rPr>
              <a:t>1. </a:t>
            </a:r>
            <a:r>
              <a:rPr lang="zh-CN" altLang="en-US">
                <a:solidFill>
                  <a:srgbClr val="66FF33"/>
                </a:solidFill>
              </a:rPr>
              <a:t>机械运动</a:t>
            </a:r>
            <a:r>
              <a:rPr lang="en-US" altLang="zh-CN">
                <a:solidFill>
                  <a:srgbClr val="66FF33"/>
                </a:solidFill>
              </a:rPr>
              <a:t>: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zh-CN" altLang="en-US"/>
              <a:t>以牛顿定律和万有引力定律为基础的经典力学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solidFill>
                  <a:srgbClr val="66FF33"/>
                </a:solidFill>
              </a:rPr>
              <a:t>2. </a:t>
            </a:r>
            <a:r>
              <a:rPr lang="zh-CN" altLang="en-US">
                <a:solidFill>
                  <a:srgbClr val="66FF33"/>
                </a:solidFill>
              </a:rPr>
              <a:t>电磁运动</a:t>
            </a:r>
            <a:r>
              <a:rPr lang="en-US" altLang="zh-CN">
                <a:solidFill>
                  <a:srgbClr val="66FF33"/>
                </a:solidFill>
              </a:rPr>
              <a:t>: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/>
              <a:t>以麦克斯韦方程组为基础的经典电磁学</a:t>
            </a:r>
            <a:r>
              <a:rPr lang="en-US" altLang="zh-CN"/>
              <a:t>(</a:t>
            </a:r>
            <a:r>
              <a:rPr lang="zh-CN" altLang="en-US"/>
              <a:t>光学</a:t>
            </a:r>
            <a:r>
              <a:rPr lang="en-US" altLang="zh-CN"/>
              <a:t>)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solidFill>
                  <a:srgbClr val="66FF33"/>
                </a:solidFill>
              </a:rPr>
              <a:t>3. </a:t>
            </a:r>
            <a:r>
              <a:rPr lang="zh-CN" altLang="en-US">
                <a:solidFill>
                  <a:srgbClr val="66FF33"/>
                </a:solidFill>
              </a:rPr>
              <a:t>热运动</a:t>
            </a:r>
            <a:r>
              <a:rPr lang="en-US" altLang="zh-CN">
                <a:solidFill>
                  <a:srgbClr val="66FF33"/>
                </a:solidFill>
              </a:rPr>
              <a:t>:  </a:t>
            </a:r>
            <a:r>
              <a:rPr lang="zh-CN" altLang="en-US"/>
              <a:t>以热力学三定律为基础的热力学宏观理论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                  分子热运动为基础的统计物理学微观理论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1042988" y="404813"/>
            <a:ext cx="6980237" cy="523875"/>
          </a:xfrm>
          <a:prstGeom prst="rect">
            <a:avLst/>
          </a:prstGeom>
          <a:solidFill>
            <a:srgbClr val="FF0066"/>
          </a:solidFill>
          <a:ln w="28575">
            <a:solidFill>
              <a:srgbClr val="66FF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CN" sz="2800" i="1"/>
              <a:t>§6-1   </a:t>
            </a:r>
            <a:r>
              <a:rPr lang="zh-CN" altLang="en-US" sz="2800" i="1"/>
              <a:t>相对论产生的历史背景和物理基础</a:t>
            </a:r>
          </a:p>
        </p:txBody>
      </p:sp>
      <p:sp>
        <p:nvSpPr>
          <p:cNvPr id="173063" name="Text Box 7"/>
          <p:cNvSpPr txBox="1">
            <a:spLocks noChangeArrowheads="1"/>
          </p:cNvSpPr>
          <p:nvPr/>
        </p:nvSpPr>
        <p:spPr bwMode="auto">
          <a:xfrm>
            <a:off x="468313" y="5229225"/>
            <a:ext cx="2209800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FFFF00"/>
                </a:solidFill>
              </a:rPr>
              <a:t>两朵乌云：</a:t>
            </a:r>
          </a:p>
        </p:txBody>
      </p:sp>
      <p:sp>
        <p:nvSpPr>
          <p:cNvPr id="173064" name="Text Box 8"/>
          <p:cNvSpPr txBox="1">
            <a:spLocks noChangeArrowheads="1"/>
          </p:cNvSpPr>
          <p:nvPr/>
        </p:nvSpPr>
        <p:spPr bwMode="auto">
          <a:xfrm>
            <a:off x="2051050" y="5229225"/>
            <a:ext cx="65532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/>
              <a:t>1. </a:t>
            </a:r>
            <a:r>
              <a:rPr kumimoji="1" lang="zh-CN" altLang="en-US"/>
              <a:t>迈克尔孙 </a:t>
            </a:r>
            <a:r>
              <a:rPr kumimoji="1" lang="en-US" altLang="zh-CN"/>
              <a:t>— </a:t>
            </a:r>
            <a:r>
              <a:rPr kumimoji="1" lang="zh-CN" altLang="en-US"/>
              <a:t>莫雷实验的“零结果”</a:t>
            </a:r>
          </a:p>
          <a:p>
            <a:pPr>
              <a:spcBef>
                <a:spcPct val="50000"/>
              </a:spcBef>
            </a:pPr>
            <a:r>
              <a:rPr kumimoji="1" lang="en-US" altLang="zh-CN"/>
              <a:t>2. </a:t>
            </a:r>
            <a:r>
              <a:rPr kumimoji="1" lang="zh-CN" altLang="en-US"/>
              <a:t>黑体辐射的“紫外灾难”</a:t>
            </a:r>
          </a:p>
        </p:txBody>
      </p:sp>
      <p:sp>
        <p:nvSpPr>
          <p:cNvPr id="76809" name="TextBox 8"/>
          <p:cNvSpPr txBox="1">
            <a:spLocks noChangeArrowheads="1"/>
          </p:cNvSpPr>
          <p:nvPr/>
        </p:nvSpPr>
        <p:spPr bwMode="auto">
          <a:xfrm>
            <a:off x="395288" y="1071563"/>
            <a:ext cx="2390775" cy="523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i="1">
                <a:solidFill>
                  <a:srgbClr val="FF0000"/>
                </a:solidFill>
              </a:rPr>
              <a:t>一</a:t>
            </a:r>
            <a:r>
              <a:rPr lang="en-US" altLang="zh-CN" sz="2800" i="1">
                <a:solidFill>
                  <a:srgbClr val="FF0000"/>
                </a:solidFill>
              </a:rPr>
              <a:t>.</a:t>
            </a:r>
            <a:r>
              <a:rPr lang="zh-CN" altLang="en-US" sz="2800" i="1">
                <a:solidFill>
                  <a:srgbClr val="FF0000"/>
                </a:solidFill>
              </a:rPr>
              <a:t>历史背景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3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73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3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8" grpId="0" autoUpdateAnimBg="0"/>
      <p:bldP spid="173059" grpId="0" autoUpdateAnimBg="0"/>
      <p:bldP spid="173060" grpId="0" autoUpdateAnimBg="0"/>
      <p:bldP spid="173063" grpId="0"/>
      <p:bldP spid="173064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80272-9744-4E4A-B1DC-20E2D220AB0E}" type="slidenum">
              <a:rPr lang="en-US" altLang="zh-CN"/>
              <a:pPr>
                <a:defRPr/>
              </a:pPr>
              <a:t>50</a:t>
            </a:fld>
            <a:endParaRPr lang="en-US" altLang="zh-CN"/>
          </a:p>
        </p:txBody>
      </p:sp>
      <p:graphicFrame>
        <p:nvGraphicFramePr>
          <p:cNvPr id="219138" name="Object 2"/>
          <p:cNvGraphicFramePr>
            <a:graphicFrameLocks noChangeAspect="1"/>
          </p:cNvGraphicFramePr>
          <p:nvPr/>
        </p:nvGraphicFramePr>
        <p:xfrm>
          <a:off x="1619250" y="1052513"/>
          <a:ext cx="4978400" cy="925512"/>
        </p:xfrm>
        <a:graphic>
          <a:graphicData uri="http://schemas.openxmlformats.org/presentationml/2006/ole">
            <p:oleObj spid="_x0000_s40962" name="公式" r:id="rId3" imgW="4851360" imgH="901440" progId="Equation.3">
              <p:embed/>
            </p:oleObj>
          </a:graphicData>
        </a:graphic>
      </p:graphicFrame>
      <p:sp>
        <p:nvSpPr>
          <p:cNvPr id="219139" name="Text Box 3"/>
          <p:cNvSpPr txBox="1">
            <a:spLocks noChangeArrowheads="1"/>
          </p:cNvSpPr>
          <p:nvPr/>
        </p:nvSpPr>
        <p:spPr bwMode="auto">
          <a:xfrm>
            <a:off x="611188" y="3213100"/>
            <a:ext cx="4824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/>
              <a:t>(2) </a:t>
            </a:r>
            <a:r>
              <a:rPr lang="zh-CN" altLang="en-US"/>
              <a:t>用时间膨胀公式计算 </a:t>
            </a:r>
          </a:p>
        </p:txBody>
      </p:sp>
      <p:graphicFrame>
        <p:nvGraphicFramePr>
          <p:cNvPr id="219140" name="Object 4"/>
          <p:cNvGraphicFramePr>
            <a:graphicFrameLocks noChangeAspect="1"/>
          </p:cNvGraphicFramePr>
          <p:nvPr/>
        </p:nvGraphicFramePr>
        <p:xfrm>
          <a:off x="1143000" y="4929188"/>
          <a:ext cx="3429000" cy="1346200"/>
        </p:xfrm>
        <a:graphic>
          <a:graphicData uri="http://schemas.openxmlformats.org/presentationml/2006/ole">
            <p:oleObj spid="_x0000_s40963" name="公式" r:id="rId4" imgW="3429000" imgH="1346040" progId="Equation.3">
              <p:embed/>
            </p:oleObj>
          </a:graphicData>
        </a:graphic>
      </p:graphicFrame>
      <p:graphicFrame>
        <p:nvGraphicFramePr>
          <p:cNvPr id="219141" name="Object 5"/>
          <p:cNvGraphicFramePr>
            <a:graphicFrameLocks noChangeAspect="1"/>
          </p:cNvGraphicFramePr>
          <p:nvPr/>
        </p:nvGraphicFramePr>
        <p:xfrm>
          <a:off x="5214938" y="5214938"/>
          <a:ext cx="2489200" cy="317500"/>
        </p:xfrm>
        <a:graphic>
          <a:graphicData uri="http://schemas.openxmlformats.org/presentationml/2006/ole">
            <p:oleObj spid="_x0000_s40964" name="公式" r:id="rId5" imgW="2489040" imgH="317160" progId="Equation.3">
              <p:embed/>
            </p:oleObj>
          </a:graphicData>
        </a:graphic>
      </p:graphicFrame>
      <p:sp>
        <p:nvSpPr>
          <p:cNvPr id="219143" name="WordArt 7"/>
          <p:cNvSpPr>
            <a:spLocks noChangeArrowheads="1" noChangeShapeType="1" noTextEdit="1"/>
          </p:cNvSpPr>
          <p:nvPr/>
        </p:nvSpPr>
        <p:spPr bwMode="auto">
          <a:xfrm>
            <a:off x="6357938" y="3143250"/>
            <a:ext cx="2286000" cy="700088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58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/>
                <a:ea typeface="宋体"/>
              </a:rPr>
              <a:t>错在哪里？</a:t>
            </a:r>
          </a:p>
        </p:txBody>
      </p:sp>
      <p:sp>
        <p:nvSpPr>
          <p:cNvPr id="40970" name="Text Box 8"/>
          <p:cNvSpPr txBox="1">
            <a:spLocks noChangeArrowheads="1"/>
          </p:cNvSpPr>
          <p:nvPr/>
        </p:nvSpPr>
        <p:spPr bwMode="auto">
          <a:xfrm>
            <a:off x="539750" y="427038"/>
            <a:ext cx="4392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(1</a:t>
            </a:r>
            <a:r>
              <a:rPr kumimoji="1" lang="en-US" altLang="zh-CN"/>
              <a:t>) </a:t>
            </a:r>
            <a:r>
              <a:rPr lang="zh-CN" altLang="en-US"/>
              <a:t>用长度收缩公式计算 </a:t>
            </a:r>
          </a:p>
        </p:txBody>
      </p:sp>
      <p:sp>
        <p:nvSpPr>
          <p:cNvPr id="40971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01013" y="476250"/>
            <a:ext cx="611187" cy="611188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rgbClr val="0033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9146" name="Object 10"/>
          <p:cNvGraphicFramePr>
            <a:graphicFrameLocks noChangeAspect="1"/>
          </p:cNvGraphicFramePr>
          <p:nvPr/>
        </p:nvGraphicFramePr>
        <p:xfrm>
          <a:off x="1619250" y="2192338"/>
          <a:ext cx="4392613" cy="850900"/>
        </p:xfrm>
        <a:graphic>
          <a:graphicData uri="http://schemas.openxmlformats.org/presentationml/2006/ole">
            <p:oleObj spid="_x0000_s40965" name="公式" r:id="rId6" imgW="4330440" imgH="838080" progId="Equation.3">
              <p:embed/>
            </p:oleObj>
          </a:graphicData>
        </a:graphic>
      </p:graphicFrame>
      <p:graphicFrame>
        <p:nvGraphicFramePr>
          <p:cNvPr id="218125" name="Object 13"/>
          <p:cNvGraphicFramePr>
            <a:graphicFrameLocks noChangeAspect="1"/>
          </p:cNvGraphicFramePr>
          <p:nvPr/>
        </p:nvGraphicFramePr>
        <p:xfrm>
          <a:off x="1214438" y="3786188"/>
          <a:ext cx="4311650" cy="855662"/>
        </p:xfrm>
        <a:graphic>
          <a:graphicData uri="http://schemas.openxmlformats.org/presentationml/2006/ole">
            <p:oleObj spid="_x0000_s40966" name="公式" r:id="rId7" imgW="4203360" imgH="8380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219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9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9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9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9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9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8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1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9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9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9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91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91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91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91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91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91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91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91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9" grpId="0"/>
      <p:bldP spid="21914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428625" y="2071688"/>
            <a:ext cx="4508500" cy="509587"/>
            <a:chOff x="113" y="1321"/>
            <a:chExt cx="2840" cy="321"/>
          </a:xfrm>
        </p:grpSpPr>
        <p:sp>
          <p:nvSpPr>
            <p:cNvPr id="43027" name="Text Box 9"/>
            <p:cNvSpPr txBox="1">
              <a:spLocks noChangeArrowheads="1"/>
            </p:cNvSpPr>
            <p:nvPr/>
          </p:nvSpPr>
          <p:spPr bwMode="auto">
            <a:xfrm>
              <a:off x="113" y="1321"/>
              <a:ext cx="2840" cy="32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sm" len="lg"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en-US" altLang="zh-CN">
                  <a:solidFill>
                    <a:srgbClr val="FFFF00"/>
                  </a:solidFill>
                </a:rPr>
                <a:t>1.</a:t>
              </a:r>
              <a:r>
                <a:rPr kumimoji="1" lang="zh-CN" altLang="en-US"/>
                <a:t>当   　　，　　    时，　　  。</a:t>
              </a:r>
              <a:endParaRPr kumimoji="1" lang="zh-CN" altLang="en-US">
                <a:solidFill>
                  <a:srgbClr val="00FF00"/>
                </a:solidFill>
              </a:endParaRPr>
            </a:p>
          </p:txBody>
        </p:sp>
        <p:graphicFrame>
          <p:nvGraphicFramePr>
            <p:cNvPr id="43014" name="Object 10"/>
            <p:cNvGraphicFramePr>
              <a:graphicFrameLocks noChangeAspect="1"/>
            </p:cNvGraphicFramePr>
            <p:nvPr/>
          </p:nvGraphicFramePr>
          <p:xfrm>
            <a:off x="521" y="1415"/>
            <a:ext cx="504" cy="176"/>
          </p:xfrm>
          <a:graphic>
            <a:graphicData uri="http://schemas.openxmlformats.org/presentationml/2006/ole">
              <p:oleObj spid="_x0000_s43014" name="公式" r:id="rId3" imgW="799920" imgH="279360" progId="Equation.3">
                <p:embed/>
              </p:oleObj>
            </a:graphicData>
          </a:graphic>
        </p:graphicFrame>
        <p:graphicFrame>
          <p:nvGraphicFramePr>
            <p:cNvPr id="43015" name="Object 11"/>
            <p:cNvGraphicFramePr>
              <a:graphicFrameLocks noChangeAspect="1"/>
            </p:cNvGraphicFramePr>
            <p:nvPr/>
          </p:nvGraphicFramePr>
          <p:xfrm>
            <a:off x="1197" y="1415"/>
            <a:ext cx="536" cy="176"/>
          </p:xfrm>
          <a:graphic>
            <a:graphicData uri="http://schemas.openxmlformats.org/presentationml/2006/ole">
              <p:oleObj spid="_x0000_s43015" name="公式" r:id="rId4" imgW="850680" imgH="279360" progId="Equation.3">
                <p:embed/>
              </p:oleObj>
            </a:graphicData>
          </a:graphic>
        </p:graphicFrame>
        <p:graphicFrame>
          <p:nvGraphicFramePr>
            <p:cNvPr id="43016" name="Object 12"/>
            <p:cNvGraphicFramePr>
              <a:graphicFrameLocks noChangeAspect="1"/>
            </p:cNvGraphicFramePr>
            <p:nvPr/>
          </p:nvGraphicFramePr>
          <p:xfrm>
            <a:off x="2105" y="1415"/>
            <a:ext cx="552" cy="183"/>
          </p:xfrm>
          <a:graphic>
            <a:graphicData uri="http://schemas.openxmlformats.org/presentationml/2006/ole">
              <p:oleObj spid="_x0000_s43016" name="公式" r:id="rId5" imgW="876240" imgH="291960" progId="Equation.3">
                <p:embed/>
              </p:oleObj>
            </a:graphicData>
          </a:graphic>
        </p:graphicFrame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500063" y="4429125"/>
            <a:ext cx="4664075" cy="509588"/>
            <a:chOff x="34" y="3330"/>
            <a:chExt cx="2938" cy="321"/>
          </a:xfrm>
        </p:grpSpPr>
        <p:sp>
          <p:nvSpPr>
            <p:cNvPr id="43026" name="Text Box 19"/>
            <p:cNvSpPr txBox="1">
              <a:spLocks noChangeArrowheads="1"/>
            </p:cNvSpPr>
            <p:nvPr/>
          </p:nvSpPr>
          <p:spPr bwMode="auto">
            <a:xfrm>
              <a:off x="34" y="3330"/>
              <a:ext cx="2938" cy="32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sm" len="lg"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en-US" altLang="zh-CN">
                  <a:solidFill>
                    <a:srgbClr val="FFFF00"/>
                  </a:solidFill>
                </a:rPr>
                <a:t>2.</a:t>
              </a:r>
              <a:r>
                <a:rPr kumimoji="1" lang="zh-CN" altLang="en-US"/>
                <a:t>当   　　，　　    时，　　　。</a:t>
              </a:r>
              <a:endParaRPr kumimoji="1" lang="zh-CN" altLang="en-US">
                <a:solidFill>
                  <a:srgbClr val="00FF00"/>
                </a:solidFill>
              </a:endParaRPr>
            </a:p>
          </p:txBody>
        </p:sp>
        <p:graphicFrame>
          <p:nvGraphicFramePr>
            <p:cNvPr id="43011" name="Object 20"/>
            <p:cNvGraphicFramePr>
              <a:graphicFrameLocks noChangeAspect="1"/>
            </p:cNvGraphicFramePr>
            <p:nvPr/>
          </p:nvGraphicFramePr>
          <p:xfrm>
            <a:off x="439" y="3424"/>
            <a:ext cx="504" cy="176"/>
          </p:xfrm>
          <a:graphic>
            <a:graphicData uri="http://schemas.openxmlformats.org/presentationml/2006/ole">
              <p:oleObj spid="_x0000_s43011" name="公式" r:id="rId6" imgW="799920" imgH="279360" progId="Equation.3">
                <p:embed/>
              </p:oleObj>
            </a:graphicData>
          </a:graphic>
        </p:graphicFrame>
        <p:graphicFrame>
          <p:nvGraphicFramePr>
            <p:cNvPr id="43012" name="Object 21"/>
            <p:cNvGraphicFramePr>
              <a:graphicFrameLocks noChangeAspect="1"/>
            </p:cNvGraphicFramePr>
            <p:nvPr/>
          </p:nvGraphicFramePr>
          <p:xfrm>
            <a:off x="1159" y="3424"/>
            <a:ext cx="536" cy="176"/>
          </p:xfrm>
          <a:graphic>
            <a:graphicData uri="http://schemas.openxmlformats.org/presentationml/2006/ole">
              <p:oleObj spid="_x0000_s43012" name="公式" r:id="rId7" imgW="850680" imgH="279360" progId="Equation.3">
                <p:embed/>
              </p:oleObj>
            </a:graphicData>
          </a:graphic>
        </p:graphicFrame>
        <p:graphicFrame>
          <p:nvGraphicFramePr>
            <p:cNvPr id="43013" name="Object 22"/>
            <p:cNvGraphicFramePr>
              <a:graphicFrameLocks noChangeAspect="1"/>
            </p:cNvGraphicFramePr>
            <p:nvPr/>
          </p:nvGraphicFramePr>
          <p:xfrm>
            <a:off x="2105" y="3417"/>
            <a:ext cx="552" cy="183"/>
          </p:xfrm>
          <a:graphic>
            <a:graphicData uri="http://schemas.openxmlformats.org/presentationml/2006/ole">
              <p:oleObj spid="_x0000_s43013" name="公式" r:id="rId8" imgW="876240" imgH="291960" progId="Equation.3">
                <p:embed/>
              </p:oleObj>
            </a:graphicData>
          </a:graphic>
        </p:graphicFrame>
      </p:grpSp>
      <p:sp>
        <p:nvSpPr>
          <p:cNvPr id="43019" name="Text Box 4"/>
          <p:cNvSpPr txBox="1">
            <a:spLocks noChangeArrowheads="1"/>
          </p:cNvSpPr>
          <p:nvPr/>
        </p:nvSpPr>
        <p:spPr bwMode="auto">
          <a:xfrm>
            <a:off x="500063" y="285750"/>
            <a:ext cx="4071937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i="1">
                <a:solidFill>
                  <a:srgbClr val="FFFF00"/>
                </a:solidFill>
              </a:rPr>
              <a:t>3.</a:t>
            </a:r>
            <a:r>
              <a:rPr kumimoji="1" lang="zh-CN" altLang="en-US" i="1">
                <a:solidFill>
                  <a:srgbClr val="FFFF00"/>
                </a:solidFill>
              </a:rPr>
              <a:t>同时性的相对性</a:t>
            </a:r>
            <a:endParaRPr kumimoji="1" lang="zh-CN" altLang="en-US" b="0">
              <a:solidFill>
                <a:srgbClr val="FFFF00"/>
              </a:solidFill>
            </a:endParaRPr>
          </a:p>
        </p:txBody>
      </p:sp>
      <p:grpSp>
        <p:nvGrpSpPr>
          <p:cNvPr id="4" name="组合 23"/>
          <p:cNvGrpSpPr>
            <a:grpSpLocks/>
          </p:cNvGrpSpPr>
          <p:nvPr/>
        </p:nvGrpSpPr>
        <p:grpSpPr bwMode="auto">
          <a:xfrm>
            <a:off x="857250" y="1000125"/>
            <a:ext cx="4214813" cy="841375"/>
            <a:chOff x="857224" y="1000108"/>
            <a:chExt cx="4214842" cy="841699"/>
          </a:xfrm>
        </p:grpSpPr>
        <p:sp>
          <p:nvSpPr>
            <p:cNvPr id="43025" name="Text Box 6"/>
            <p:cNvSpPr txBox="1">
              <a:spLocks noChangeArrowheads="1"/>
            </p:cNvSpPr>
            <p:nvPr/>
          </p:nvSpPr>
          <p:spPr bwMode="auto">
            <a:xfrm>
              <a:off x="857224" y="1214422"/>
              <a:ext cx="1400175" cy="4572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sm" len="lg"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/>
                <a:t>考察公式</a:t>
              </a:r>
            </a:p>
          </p:txBody>
        </p:sp>
        <p:graphicFrame>
          <p:nvGraphicFramePr>
            <p:cNvPr id="267290" name="Object 26"/>
            <p:cNvGraphicFramePr>
              <a:graphicFrameLocks noChangeAspect="1"/>
            </p:cNvGraphicFramePr>
            <p:nvPr/>
          </p:nvGraphicFramePr>
          <p:xfrm>
            <a:off x="2428860" y="1000108"/>
            <a:ext cx="2643206" cy="841699"/>
          </p:xfrm>
          <a:graphic>
            <a:graphicData uri="http://schemas.openxmlformats.org/presentationml/2006/ole">
              <p:oleObj spid="_x0000_s43010" name="公式" r:id="rId9" imgW="2616120" imgH="838080" progId="Equation.3">
                <p:embed/>
              </p:oleObj>
            </a:graphicData>
          </a:graphic>
        </p:graphicFrame>
      </p:grp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642938" y="3857625"/>
            <a:ext cx="32781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/>
              <a:t>所以</a:t>
            </a:r>
            <a:r>
              <a:rPr kumimoji="1" lang="zh-CN" altLang="en-US">
                <a:solidFill>
                  <a:srgbClr val="FFFF00"/>
                </a:solidFill>
              </a:rPr>
              <a:t>同时性是相对的</a:t>
            </a:r>
            <a:r>
              <a:rPr kumimoji="1" lang="zh-CN" altLang="en-US"/>
              <a:t>。</a:t>
            </a:r>
            <a:endParaRPr lang="zh-CN" altLang="en-US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42938" y="2714625"/>
            <a:ext cx="8072437" cy="100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/>
              <a:t>表明：在</a:t>
            </a:r>
            <a:r>
              <a:rPr kumimoji="1" lang="en-US" altLang="zh-CN"/>
              <a:t>S</a:t>
            </a:r>
            <a:r>
              <a:rPr kumimoji="1" lang="zh-CN" altLang="en-US"/>
              <a:t>系中</a:t>
            </a:r>
            <a:r>
              <a:rPr kumimoji="1" lang="zh-CN" altLang="en-US">
                <a:solidFill>
                  <a:srgbClr val="00FF00"/>
                </a:solidFill>
              </a:rPr>
              <a:t>同时</a:t>
            </a:r>
            <a:r>
              <a:rPr kumimoji="1" lang="zh-CN" altLang="en-US"/>
              <a:t>，但</a:t>
            </a:r>
            <a:r>
              <a:rPr kumimoji="1" lang="zh-CN" altLang="en-US">
                <a:solidFill>
                  <a:srgbClr val="00FF00"/>
                </a:solidFill>
              </a:rPr>
              <a:t>不同地</a:t>
            </a:r>
            <a:r>
              <a:rPr kumimoji="1" lang="zh-CN" altLang="en-US"/>
              <a:t>发生的两个事件，在</a:t>
            </a:r>
            <a:r>
              <a:rPr kumimoji="1" lang="en-US" altLang="zh-CN"/>
              <a:t>S</a:t>
            </a:r>
            <a:r>
              <a:rPr kumimoji="1" lang="en-US" altLang="zh-CN">
                <a:sym typeface="Symbol" pitchFamily="18" charset="2"/>
              </a:rPr>
              <a:t></a:t>
            </a:r>
            <a:r>
              <a:rPr kumimoji="1" lang="zh-CN" altLang="en-US"/>
              <a:t>系中</a:t>
            </a:r>
            <a:r>
              <a:rPr kumimoji="1" lang="zh-CN" altLang="en-US">
                <a:solidFill>
                  <a:srgbClr val="00FF00"/>
                </a:solidFill>
              </a:rPr>
              <a:t>一定不是同时发生的。</a:t>
            </a:r>
            <a:endParaRPr lang="zh-CN" altLang="en-US"/>
          </a:p>
        </p:txBody>
      </p:sp>
      <p:sp>
        <p:nvSpPr>
          <p:cNvPr id="2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0D409F-3CCD-4218-B532-77B05C36708C}" type="slidenum">
              <a:rPr lang="en-US" altLang="zh-CN"/>
              <a:pPr>
                <a:defRPr/>
              </a:pPr>
              <a:t>51</a:t>
            </a:fld>
            <a:endParaRPr lang="en-US" altLang="zh-CN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42938" y="5072063"/>
            <a:ext cx="8143875" cy="100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/>
              <a:t>表明：在</a:t>
            </a:r>
            <a:r>
              <a:rPr kumimoji="1" lang="en-US" altLang="zh-CN"/>
              <a:t>S</a:t>
            </a:r>
            <a:r>
              <a:rPr kumimoji="1" lang="zh-CN" altLang="en-US"/>
              <a:t>系中</a:t>
            </a:r>
            <a:r>
              <a:rPr kumimoji="1" lang="zh-CN" altLang="en-US">
                <a:solidFill>
                  <a:srgbClr val="00FF00"/>
                </a:solidFill>
              </a:rPr>
              <a:t>同时</a:t>
            </a:r>
            <a:r>
              <a:rPr kumimoji="1" lang="zh-CN" altLang="en-US"/>
              <a:t>，</a:t>
            </a:r>
            <a:r>
              <a:rPr kumimoji="1" lang="zh-CN" altLang="en-US">
                <a:solidFill>
                  <a:srgbClr val="00FF00"/>
                </a:solidFill>
              </a:rPr>
              <a:t>同地</a:t>
            </a:r>
            <a:r>
              <a:rPr kumimoji="1" lang="zh-CN" altLang="en-US"/>
              <a:t>发生的两个事件，在</a:t>
            </a:r>
            <a:r>
              <a:rPr kumimoji="1" lang="en-US" altLang="zh-CN"/>
              <a:t>S</a:t>
            </a:r>
            <a:r>
              <a:rPr kumimoji="1" lang="en-US" altLang="zh-CN">
                <a:sym typeface="Symbol" pitchFamily="18" charset="2"/>
              </a:rPr>
              <a:t></a:t>
            </a:r>
            <a:r>
              <a:rPr kumimoji="1" lang="zh-CN" altLang="en-US"/>
              <a:t>系中</a:t>
            </a:r>
            <a:r>
              <a:rPr kumimoji="1" lang="zh-CN" altLang="en-US">
                <a:solidFill>
                  <a:srgbClr val="00FF00"/>
                </a:solidFill>
              </a:rPr>
              <a:t>一定是同时发生的。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3" grpId="0"/>
      <p:bldP spid="2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019F25-1289-41F5-9892-D0D443208F2A}" type="slidenum">
              <a:rPr lang="en-US" altLang="zh-CN"/>
              <a:pPr>
                <a:defRPr/>
              </a:pPr>
              <a:t>52</a:t>
            </a:fld>
            <a:endParaRPr lang="en-US" altLang="zh-CN"/>
          </a:p>
        </p:txBody>
      </p:sp>
      <p:sp>
        <p:nvSpPr>
          <p:cNvPr id="44039" name="Text Box 4"/>
          <p:cNvSpPr txBox="1">
            <a:spLocks noChangeArrowheads="1"/>
          </p:cNvSpPr>
          <p:nvPr/>
        </p:nvSpPr>
        <p:spPr bwMode="auto">
          <a:xfrm>
            <a:off x="285750" y="428625"/>
            <a:ext cx="85344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FFFF00"/>
                </a:solidFill>
              </a:rPr>
              <a:t>同时性是相对的，那么事件发生的先后顺序是否也是相对的呢？</a:t>
            </a:r>
          </a:p>
        </p:txBody>
      </p:sp>
      <p:graphicFrame>
        <p:nvGraphicFramePr>
          <p:cNvPr id="270342" name="Object 6"/>
          <p:cNvGraphicFramePr>
            <a:graphicFrameLocks noChangeAspect="1"/>
          </p:cNvGraphicFramePr>
          <p:nvPr/>
        </p:nvGraphicFramePr>
        <p:xfrm>
          <a:off x="1908175" y="3857625"/>
          <a:ext cx="4592638" cy="785813"/>
        </p:xfrm>
        <a:graphic>
          <a:graphicData uri="http://schemas.openxmlformats.org/presentationml/2006/ole">
            <p:oleObj spid="_x0000_s44034" name="公式" r:id="rId3" imgW="3936960" imgH="685800" progId="Equation.3">
              <p:embed/>
            </p:oleObj>
          </a:graphicData>
        </a:graphic>
      </p:graphicFrame>
      <p:sp>
        <p:nvSpPr>
          <p:cNvPr id="270349" name="Text Box 13"/>
          <p:cNvSpPr txBox="1">
            <a:spLocks noChangeArrowheads="1"/>
          </p:cNvSpPr>
          <p:nvPr/>
        </p:nvSpPr>
        <p:spPr bwMode="auto">
          <a:xfrm>
            <a:off x="468313" y="4724400"/>
            <a:ext cx="8353425" cy="1516063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lg"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/>
              <a:t>这就是说，如果在</a:t>
            </a:r>
            <a:r>
              <a:rPr kumimoji="1" lang="en-US" altLang="zh-CN"/>
              <a:t>S</a:t>
            </a:r>
            <a:r>
              <a:rPr kumimoji="1" lang="zh-CN" altLang="en-US"/>
              <a:t>系</a:t>
            </a:r>
            <a:r>
              <a:rPr kumimoji="1" lang="en-US" altLang="zh-CN"/>
              <a:t>A</a:t>
            </a:r>
            <a:r>
              <a:rPr kumimoji="1" lang="zh-CN" altLang="en-US"/>
              <a:t>事件先于</a:t>
            </a:r>
            <a:r>
              <a:rPr kumimoji="1" lang="en-US" altLang="zh-CN"/>
              <a:t>B</a:t>
            </a:r>
            <a:r>
              <a:rPr kumimoji="1" lang="zh-CN" altLang="en-US"/>
              <a:t>事件发生，那么，在任何其它惯性系中都是</a:t>
            </a:r>
            <a:r>
              <a:rPr kumimoji="1" lang="en-US" altLang="zh-CN"/>
              <a:t>A</a:t>
            </a:r>
            <a:r>
              <a:rPr kumimoji="1" lang="zh-CN" altLang="en-US"/>
              <a:t>事件先于</a:t>
            </a:r>
            <a:r>
              <a:rPr kumimoji="1" lang="en-US" altLang="zh-CN"/>
              <a:t>B</a:t>
            </a:r>
            <a:r>
              <a:rPr kumimoji="1" lang="zh-CN" altLang="en-US"/>
              <a:t>事件发生。即，</a:t>
            </a:r>
            <a:r>
              <a:rPr kumimoji="1" lang="zh-CN" altLang="en-US">
                <a:solidFill>
                  <a:srgbClr val="FFFF00"/>
                </a:solidFill>
              </a:rPr>
              <a:t>因果关系不会颠倒，时间不会倒流</a:t>
            </a:r>
            <a:r>
              <a:rPr kumimoji="1" lang="zh-CN" altLang="en-US"/>
              <a:t>。</a:t>
            </a:r>
          </a:p>
        </p:txBody>
      </p:sp>
      <p:graphicFrame>
        <p:nvGraphicFramePr>
          <p:cNvPr id="270356" name="Object 20"/>
          <p:cNvGraphicFramePr>
            <a:graphicFrameLocks noChangeAspect="1"/>
          </p:cNvGraphicFramePr>
          <p:nvPr/>
        </p:nvGraphicFramePr>
        <p:xfrm>
          <a:off x="1357313" y="2873375"/>
          <a:ext cx="3841750" cy="857250"/>
        </p:xfrm>
        <a:graphic>
          <a:graphicData uri="http://schemas.openxmlformats.org/presentationml/2006/ole">
            <p:oleObj spid="_x0000_s44035" name="公式" r:id="rId4" imgW="3403440" imgH="761760" progId="Equation.3">
              <p:embed/>
            </p:oleObj>
          </a:graphicData>
        </a:graphic>
      </p:graphicFrame>
      <p:sp>
        <p:nvSpPr>
          <p:cNvPr id="270360" name="Text Box 24"/>
          <p:cNvSpPr txBox="1">
            <a:spLocks noChangeArrowheads="1"/>
          </p:cNvSpPr>
          <p:nvPr/>
        </p:nvSpPr>
        <p:spPr bwMode="auto">
          <a:xfrm>
            <a:off x="6572250" y="4000500"/>
            <a:ext cx="561975" cy="523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  <a:sym typeface="Symbol" pitchFamily="18" charset="2"/>
              </a:rPr>
              <a:t>0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85750" y="1000125"/>
            <a:ext cx="8358188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zh-CN" altLang="en-US"/>
              <a:t>        设在</a:t>
            </a:r>
            <a:r>
              <a:rPr kumimoji="1" lang="en-US" altLang="zh-CN"/>
              <a:t>S</a:t>
            </a:r>
            <a:r>
              <a:rPr kumimoji="1" lang="zh-CN" altLang="en-US"/>
              <a:t>系有</a:t>
            </a:r>
            <a:r>
              <a:rPr kumimoji="1" lang="en-US" altLang="zh-CN"/>
              <a:t>A</a:t>
            </a:r>
            <a:r>
              <a:rPr lang="zh-CN" altLang="en-US"/>
              <a:t>事件</a:t>
            </a:r>
            <a:r>
              <a:rPr lang="en-US" altLang="zh-CN"/>
              <a:t>(</a:t>
            </a:r>
            <a:r>
              <a:rPr kumimoji="1" lang="en-US" altLang="zh-CN" i="1"/>
              <a:t>x</a:t>
            </a:r>
            <a:r>
              <a:rPr kumimoji="1" lang="en-US" altLang="zh-CN" baseline="-25000"/>
              <a:t>1</a:t>
            </a:r>
            <a:r>
              <a:rPr kumimoji="1" lang="en-US" altLang="zh-CN"/>
              <a:t>,  </a:t>
            </a:r>
            <a:r>
              <a:rPr kumimoji="1" lang="en-US" altLang="zh-CN" i="1"/>
              <a:t>t</a:t>
            </a:r>
            <a:r>
              <a:rPr kumimoji="1" lang="en-US" altLang="zh-CN" baseline="-25000"/>
              <a:t>1</a:t>
            </a:r>
            <a:r>
              <a:rPr lang="en-US" altLang="zh-CN"/>
              <a:t>)</a:t>
            </a:r>
            <a:r>
              <a:rPr lang="zh-CN" altLang="en-US"/>
              <a:t>、</a:t>
            </a:r>
            <a:r>
              <a:rPr kumimoji="1" lang="en-US" altLang="zh-CN"/>
              <a:t>B</a:t>
            </a:r>
            <a:r>
              <a:rPr kumimoji="1" lang="zh-CN" altLang="en-US"/>
              <a:t>事件</a:t>
            </a:r>
            <a:r>
              <a:rPr lang="en-US" altLang="zh-CN"/>
              <a:t>(</a:t>
            </a:r>
            <a:r>
              <a:rPr kumimoji="1" lang="en-US" altLang="zh-CN" i="1"/>
              <a:t>x</a:t>
            </a:r>
            <a:r>
              <a:rPr kumimoji="1" lang="en-US" altLang="zh-CN" baseline="-25000"/>
              <a:t>2</a:t>
            </a:r>
            <a:r>
              <a:rPr kumimoji="1" lang="en-US" altLang="zh-CN"/>
              <a:t>,  </a:t>
            </a:r>
            <a:r>
              <a:rPr kumimoji="1" lang="en-US" altLang="zh-CN" i="1"/>
              <a:t>t</a:t>
            </a:r>
            <a:r>
              <a:rPr kumimoji="1" lang="en-US" altLang="zh-CN" baseline="-25000"/>
              <a:t>2</a:t>
            </a:r>
            <a:r>
              <a:rPr lang="en-US" altLang="zh-CN"/>
              <a:t>)</a:t>
            </a:r>
            <a:r>
              <a:rPr lang="zh-CN" altLang="en-US"/>
              <a:t>，且</a:t>
            </a:r>
            <a:r>
              <a:rPr kumimoji="1" lang="en-US" altLang="zh-CN"/>
              <a:t>B</a:t>
            </a:r>
            <a:r>
              <a:rPr kumimoji="1" lang="zh-CN" altLang="en-US"/>
              <a:t>事件是由</a:t>
            </a:r>
            <a:r>
              <a:rPr kumimoji="1" lang="en-US" altLang="zh-CN"/>
              <a:t>A</a:t>
            </a:r>
            <a:r>
              <a:rPr kumimoji="1" lang="zh-CN" altLang="en-US"/>
              <a:t>事件引起的</a:t>
            </a:r>
            <a:r>
              <a:rPr kumimoji="1" lang="en-US" altLang="zh-CN"/>
              <a:t>(</a:t>
            </a:r>
            <a:r>
              <a:rPr kumimoji="1" lang="zh-CN" altLang="en-US"/>
              <a:t>传递的速度为</a:t>
            </a:r>
            <a:r>
              <a:rPr kumimoji="1" lang="zh-CN" altLang="en-US" i="1">
                <a:sym typeface="Symbol" pitchFamily="18" charset="2"/>
              </a:rPr>
              <a:t> </a:t>
            </a:r>
            <a:r>
              <a:rPr kumimoji="1" lang="en-US" altLang="zh-CN"/>
              <a:t>)</a:t>
            </a:r>
            <a:r>
              <a:rPr kumimoji="1" lang="zh-CN" altLang="en-US"/>
              <a:t>，则</a:t>
            </a:r>
          </a:p>
        </p:txBody>
      </p:sp>
      <p:graphicFrame>
        <p:nvGraphicFramePr>
          <p:cNvPr id="269327" name="Object 15"/>
          <p:cNvGraphicFramePr>
            <a:graphicFrameLocks noChangeAspect="1"/>
          </p:cNvGraphicFramePr>
          <p:nvPr/>
        </p:nvGraphicFramePr>
        <p:xfrm>
          <a:off x="1071563" y="2214563"/>
          <a:ext cx="2116137" cy="398462"/>
        </p:xfrm>
        <a:graphic>
          <a:graphicData uri="http://schemas.openxmlformats.org/presentationml/2006/ole">
            <p:oleObj spid="_x0000_s44036" name="公式" r:id="rId5" imgW="2082600" imgH="419040" progId="Equation.3">
              <p:embed/>
            </p:oleObj>
          </a:graphicData>
        </a:graphic>
      </p:graphicFrame>
      <p:grpSp>
        <p:nvGrpSpPr>
          <p:cNvPr id="2" name="组合 15"/>
          <p:cNvGrpSpPr>
            <a:grpSpLocks/>
          </p:cNvGrpSpPr>
          <p:nvPr/>
        </p:nvGrpSpPr>
        <p:grpSpPr bwMode="auto">
          <a:xfrm>
            <a:off x="3643313" y="1928813"/>
            <a:ext cx="2111375" cy="839787"/>
            <a:chOff x="3643306" y="2071678"/>
            <a:chExt cx="2111379" cy="839787"/>
          </a:xfrm>
        </p:grpSpPr>
        <p:graphicFrame>
          <p:nvGraphicFramePr>
            <p:cNvPr id="44037" name="Object 21"/>
            <p:cNvGraphicFramePr>
              <a:graphicFrameLocks noChangeAspect="1"/>
            </p:cNvGraphicFramePr>
            <p:nvPr/>
          </p:nvGraphicFramePr>
          <p:xfrm>
            <a:off x="4214810" y="2071678"/>
            <a:ext cx="1539875" cy="839787"/>
          </p:xfrm>
          <a:graphic>
            <a:graphicData uri="http://schemas.openxmlformats.org/presentationml/2006/ole">
              <p:oleObj spid="_x0000_s44037" name="公式" r:id="rId6" imgW="1396800" imgH="761760" progId="Equation.3">
                <p:embed/>
              </p:oleObj>
            </a:graphicData>
          </a:graphic>
        </p:graphicFrame>
        <p:sp>
          <p:nvSpPr>
            <p:cNvPr id="44045" name="TextBox 14"/>
            <p:cNvSpPr txBox="1">
              <a:spLocks noChangeArrowheads="1"/>
            </p:cNvSpPr>
            <p:nvPr/>
          </p:nvSpPr>
          <p:spPr bwMode="auto">
            <a:xfrm>
              <a:off x="3643306" y="2285992"/>
              <a:ext cx="49404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且</a:t>
              </a:r>
            </a:p>
          </p:txBody>
        </p:sp>
      </p:grp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28625" y="3087688"/>
            <a:ext cx="12858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/>
              <a:t>S</a:t>
            </a:r>
            <a:r>
              <a:rPr kumimoji="1" lang="en-US" altLang="zh-CN">
                <a:sym typeface="Symbol" pitchFamily="18" charset="2"/>
              </a:rPr>
              <a:t></a:t>
            </a:r>
            <a:r>
              <a:rPr kumimoji="1" lang="zh-CN" altLang="en-US"/>
              <a:t>系：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9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27034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0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70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0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1" fill="hold"/>
                                        <p:tgtEl>
                                          <p:spTgt spid="27034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49" grpId="0" autoUpdateAnimBg="0"/>
      <p:bldP spid="270360" grpId="0" animBg="1"/>
      <p:bldP spid="13" grpId="0" build="p" autoUpdateAnimBg="0"/>
      <p:bldP spid="1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3139F4-4870-49C5-9E46-E3ADB6E94034}" type="slidenum">
              <a:rPr lang="en-US" altLang="zh-CN"/>
              <a:pPr>
                <a:defRPr/>
              </a:pPr>
              <a:t>53</a:t>
            </a:fld>
            <a:endParaRPr lang="en-US" altLang="zh-CN"/>
          </a:p>
        </p:txBody>
      </p:sp>
      <p:graphicFrame>
        <p:nvGraphicFramePr>
          <p:cNvPr id="220162" name="Object 2"/>
          <p:cNvGraphicFramePr>
            <a:graphicFrameLocks noChangeAspect="1"/>
          </p:cNvGraphicFramePr>
          <p:nvPr/>
        </p:nvGraphicFramePr>
        <p:xfrm>
          <a:off x="755650" y="1085850"/>
          <a:ext cx="4673600" cy="885825"/>
        </p:xfrm>
        <a:graphic>
          <a:graphicData uri="http://schemas.openxmlformats.org/presentationml/2006/ole">
            <p:oleObj spid="_x0000_s45058" name="公式" r:id="rId3" imgW="3873240" imgH="761760" progId="Equation.3">
              <p:embed/>
            </p:oleObj>
          </a:graphicData>
        </a:graphic>
      </p:graphicFrame>
      <p:graphicFrame>
        <p:nvGraphicFramePr>
          <p:cNvPr id="220163" name="Object 3"/>
          <p:cNvGraphicFramePr>
            <a:graphicFrameLocks noChangeAspect="1"/>
          </p:cNvGraphicFramePr>
          <p:nvPr/>
        </p:nvGraphicFramePr>
        <p:xfrm>
          <a:off x="755650" y="2205038"/>
          <a:ext cx="4843463" cy="852487"/>
        </p:xfrm>
        <a:graphic>
          <a:graphicData uri="http://schemas.openxmlformats.org/presentationml/2006/ole">
            <p:oleObj spid="_x0000_s45059" name="公式" r:id="rId4" imgW="4178160" imgH="761760" progId="Equation.3">
              <p:embed/>
            </p:oleObj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00125" y="3789363"/>
            <a:ext cx="2635250" cy="2324100"/>
            <a:chOff x="630" y="2387"/>
            <a:chExt cx="1660" cy="1464"/>
          </a:xfrm>
        </p:grpSpPr>
        <p:graphicFrame>
          <p:nvGraphicFramePr>
            <p:cNvPr id="45064" name="Object 5"/>
            <p:cNvGraphicFramePr>
              <a:graphicFrameLocks noChangeAspect="1"/>
            </p:cNvGraphicFramePr>
            <p:nvPr/>
          </p:nvGraphicFramePr>
          <p:xfrm>
            <a:off x="657" y="2387"/>
            <a:ext cx="1316" cy="290"/>
          </p:xfrm>
          <a:graphic>
            <a:graphicData uri="http://schemas.openxmlformats.org/presentationml/2006/ole">
              <p:oleObj spid="_x0000_s45064" name="公式" r:id="rId5" imgW="2019240" imgH="406080" progId="Equation.3">
                <p:embed/>
              </p:oleObj>
            </a:graphicData>
          </a:graphic>
        </p:graphicFrame>
        <p:graphicFrame>
          <p:nvGraphicFramePr>
            <p:cNvPr id="45065" name="Object 6"/>
            <p:cNvGraphicFramePr>
              <a:graphicFrameLocks noChangeAspect="1"/>
            </p:cNvGraphicFramePr>
            <p:nvPr/>
          </p:nvGraphicFramePr>
          <p:xfrm>
            <a:off x="657" y="2704"/>
            <a:ext cx="635" cy="288"/>
          </p:xfrm>
          <a:graphic>
            <a:graphicData uri="http://schemas.openxmlformats.org/presentationml/2006/ole">
              <p:oleObj spid="_x0000_s45065" name="公式" r:id="rId6" imgW="901440" imgH="406080" progId="Equation.3">
                <p:embed/>
              </p:oleObj>
            </a:graphicData>
          </a:graphic>
        </p:graphicFrame>
        <p:graphicFrame>
          <p:nvGraphicFramePr>
            <p:cNvPr id="45066" name="Object 7"/>
            <p:cNvGraphicFramePr>
              <a:graphicFrameLocks noChangeAspect="1"/>
            </p:cNvGraphicFramePr>
            <p:nvPr/>
          </p:nvGraphicFramePr>
          <p:xfrm>
            <a:off x="630" y="3240"/>
            <a:ext cx="1451" cy="611"/>
          </p:xfrm>
          <a:graphic>
            <a:graphicData uri="http://schemas.openxmlformats.org/presentationml/2006/ole">
              <p:oleObj spid="_x0000_s45066" name="公式" r:id="rId7" imgW="1930320" imgH="838080" progId="Equation.3">
                <p:embed/>
              </p:oleObj>
            </a:graphicData>
          </a:graphic>
        </p:graphicFrame>
        <p:graphicFrame>
          <p:nvGraphicFramePr>
            <p:cNvPr id="45067" name="Object 8"/>
            <p:cNvGraphicFramePr>
              <a:graphicFrameLocks noChangeAspect="1"/>
            </p:cNvGraphicFramePr>
            <p:nvPr/>
          </p:nvGraphicFramePr>
          <p:xfrm>
            <a:off x="657" y="3022"/>
            <a:ext cx="603" cy="295"/>
          </p:xfrm>
          <a:graphic>
            <a:graphicData uri="http://schemas.openxmlformats.org/presentationml/2006/ole">
              <p:oleObj spid="_x0000_s45067" name="公式" r:id="rId8" imgW="812520" imgH="355320" progId="Equation.3">
                <p:embed/>
              </p:oleObj>
            </a:graphicData>
          </a:graphic>
        </p:graphicFrame>
        <p:sp>
          <p:nvSpPr>
            <p:cNvPr id="45075" name="AutoShape 9"/>
            <p:cNvSpPr>
              <a:spLocks/>
            </p:cNvSpPr>
            <p:nvPr/>
          </p:nvSpPr>
          <p:spPr bwMode="auto">
            <a:xfrm>
              <a:off x="2200" y="2478"/>
              <a:ext cx="90" cy="1224"/>
            </a:xfrm>
            <a:prstGeom prst="rightBrace">
              <a:avLst>
                <a:gd name="adj1" fmla="val 113333"/>
                <a:gd name="adj2" fmla="val 50000"/>
              </a:avLst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072063" y="3748088"/>
            <a:ext cx="3021012" cy="2346325"/>
            <a:chOff x="3195" y="2498"/>
            <a:chExt cx="1903" cy="1478"/>
          </a:xfrm>
        </p:grpSpPr>
        <p:graphicFrame>
          <p:nvGraphicFramePr>
            <p:cNvPr id="45060" name="Object 11"/>
            <p:cNvGraphicFramePr>
              <a:graphicFrameLocks noChangeAspect="1"/>
            </p:cNvGraphicFramePr>
            <p:nvPr/>
          </p:nvGraphicFramePr>
          <p:xfrm>
            <a:off x="3420" y="2498"/>
            <a:ext cx="1677" cy="263"/>
          </p:xfrm>
          <a:graphic>
            <a:graphicData uri="http://schemas.openxmlformats.org/presentationml/2006/ole">
              <p:oleObj spid="_x0000_s45060" name="公式" r:id="rId9" imgW="2565360" imgH="406080" progId="Equation.3">
                <p:embed/>
              </p:oleObj>
            </a:graphicData>
          </a:graphic>
        </p:graphicFrame>
        <p:graphicFrame>
          <p:nvGraphicFramePr>
            <p:cNvPr id="45061" name="Object 12"/>
            <p:cNvGraphicFramePr>
              <a:graphicFrameLocks noChangeAspect="1"/>
            </p:cNvGraphicFramePr>
            <p:nvPr/>
          </p:nvGraphicFramePr>
          <p:xfrm>
            <a:off x="3420" y="2837"/>
            <a:ext cx="842" cy="249"/>
          </p:xfrm>
          <a:graphic>
            <a:graphicData uri="http://schemas.openxmlformats.org/presentationml/2006/ole">
              <p:oleObj spid="_x0000_s45061" name="公式" r:id="rId10" imgW="1206360" imgH="406080" progId="Equation.3">
                <p:embed/>
              </p:oleObj>
            </a:graphicData>
          </a:graphic>
        </p:graphicFrame>
        <p:graphicFrame>
          <p:nvGraphicFramePr>
            <p:cNvPr id="45062" name="Object 13"/>
            <p:cNvGraphicFramePr>
              <a:graphicFrameLocks noChangeAspect="1"/>
            </p:cNvGraphicFramePr>
            <p:nvPr/>
          </p:nvGraphicFramePr>
          <p:xfrm>
            <a:off x="3420" y="3197"/>
            <a:ext cx="785" cy="238"/>
          </p:xfrm>
          <a:graphic>
            <a:graphicData uri="http://schemas.openxmlformats.org/presentationml/2006/ole">
              <p:oleObj spid="_x0000_s45062" name="公式" r:id="rId11" imgW="1168200" imgH="355320" progId="Equation.3">
                <p:embed/>
              </p:oleObj>
            </a:graphicData>
          </a:graphic>
        </p:graphicFrame>
        <p:graphicFrame>
          <p:nvGraphicFramePr>
            <p:cNvPr id="45063" name="Object 14"/>
            <p:cNvGraphicFramePr>
              <a:graphicFrameLocks noChangeAspect="1"/>
            </p:cNvGraphicFramePr>
            <p:nvPr/>
          </p:nvGraphicFramePr>
          <p:xfrm>
            <a:off x="3420" y="3422"/>
            <a:ext cx="1678" cy="554"/>
          </p:xfrm>
          <a:graphic>
            <a:graphicData uri="http://schemas.openxmlformats.org/presentationml/2006/ole">
              <p:oleObj spid="_x0000_s45063" name="公式" r:id="rId12" imgW="2527200" imgH="838080" progId="Equation.3">
                <p:embed/>
              </p:oleObj>
            </a:graphicData>
          </a:graphic>
        </p:graphicFrame>
        <p:sp>
          <p:nvSpPr>
            <p:cNvPr id="45074" name="AutoShape 15"/>
            <p:cNvSpPr>
              <a:spLocks/>
            </p:cNvSpPr>
            <p:nvPr/>
          </p:nvSpPr>
          <p:spPr bwMode="auto">
            <a:xfrm>
              <a:off x="3195" y="2612"/>
              <a:ext cx="133" cy="1152"/>
            </a:xfrm>
            <a:prstGeom prst="leftBrace">
              <a:avLst>
                <a:gd name="adj1" fmla="val 40020"/>
                <a:gd name="adj2" fmla="val 50000"/>
              </a:avLst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0176" name="AutoShape 16"/>
          <p:cNvSpPr>
            <a:spLocks noChangeArrowheads="1"/>
          </p:cNvSpPr>
          <p:nvPr/>
        </p:nvSpPr>
        <p:spPr bwMode="auto">
          <a:xfrm>
            <a:off x="3894138" y="4668838"/>
            <a:ext cx="976312" cy="333375"/>
          </a:xfrm>
          <a:prstGeom prst="rightArrow">
            <a:avLst>
              <a:gd name="adj1" fmla="val 50000"/>
              <a:gd name="adj2" fmla="val 73214"/>
            </a:avLst>
          </a:prstGeom>
          <a:solidFill>
            <a:srgbClr val="FF0066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177" name="Text Box 17"/>
          <p:cNvSpPr txBox="1">
            <a:spLocks noChangeArrowheads="1"/>
          </p:cNvSpPr>
          <p:nvPr/>
        </p:nvSpPr>
        <p:spPr bwMode="auto">
          <a:xfrm>
            <a:off x="571500" y="3214688"/>
            <a:ext cx="510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/>
              <a:t>将洛仑兹坐标变换两边微分：</a:t>
            </a:r>
          </a:p>
        </p:txBody>
      </p:sp>
      <p:sp>
        <p:nvSpPr>
          <p:cNvPr id="45073" name="Text Box 18"/>
          <p:cNvSpPr txBox="1">
            <a:spLocks noChangeArrowheads="1"/>
          </p:cNvSpPr>
          <p:nvPr/>
        </p:nvSpPr>
        <p:spPr bwMode="auto">
          <a:xfrm>
            <a:off x="1979613" y="404813"/>
            <a:ext cx="4637087" cy="547687"/>
          </a:xfrm>
          <a:prstGeom prst="rect">
            <a:avLst/>
          </a:prstGeom>
          <a:solidFill>
            <a:srgbClr val="FF0066"/>
          </a:solidFill>
          <a:ln w="28575">
            <a:solidFill>
              <a:srgbClr val="66FF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i="1"/>
              <a:t>§6-5    </a:t>
            </a:r>
            <a:r>
              <a:rPr lang="zh-CN" altLang="en-US" sz="2800" i="1"/>
              <a:t>相对论的速度合成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0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0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0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0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0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0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0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0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0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0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76" grpId="0" animBg="1"/>
      <p:bldP spid="220177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CC35-2A61-4502-B723-1E6E37F5B652}" type="slidenum">
              <a:rPr lang="en-US" altLang="zh-CN"/>
              <a:pPr>
                <a:defRPr/>
              </a:pPr>
              <a:t>54</a:t>
            </a:fld>
            <a:endParaRPr lang="en-US" altLang="zh-CN"/>
          </a:p>
        </p:txBody>
      </p:sp>
      <p:graphicFrame>
        <p:nvGraphicFramePr>
          <p:cNvPr id="221186" name="Object 2"/>
          <p:cNvGraphicFramePr>
            <a:graphicFrameLocks noChangeAspect="1"/>
          </p:cNvGraphicFramePr>
          <p:nvPr/>
        </p:nvGraphicFramePr>
        <p:xfrm>
          <a:off x="2928938" y="3284538"/>
          <a:ext cx="2435225" cy="1433512"/>
        </p:xfrm>
        <a:graphic>
          <a:graphicData uri="http://schemas.openxmlformats.org/presentationml/2006/ole">
            <p:oleObj spid="_x0000_s46082" name="公式" r:id="rId3" imgW="1955520" imgH="1155600" progId="Equation.3">
              <p:embed/>
            </p:oleObj>
          </a:graphicData>
        </a:graphic>
      </p:graphicFrame>
      <p:sp>
        <p:nvSpPr>
          <p:cNvPr id="221187" name="Text Box 3"/>
          <p:cNvSpPr txBox="1">
            <a:spLocks noChangeArrowheads="1"/>
          </p:cNvSpPr>
          <p:nvPr/>
        </p:nvSpPr>
        <p:spPr bwMode="auto">
          <a:xfrm>
            <a:off x="1066800" y="2667000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/>
              <a:t>将第</a:t>
            </a:r>
            <a:r>
              <a:rPr lang="en-US" altLang="zh-CN"/>
              <a:t>1</a:t>
            </a:r>
            <a:r>
              <a:rPr lang="zh-CN" altLang="en-US"/>
              <a:t>式除以第</a:t>
            </a:r>
            <a:r>
              <a:rPr lang="en-US" altLang="zh-CN"/>
              <a:t>4</a:t>
            </a:r>
            <a:r>
              <a:rPr lang="zh-CN" altLang="en-US"/>
              <a:t>式：</a:t>
            </a:r>
          </a:p>
        </p:txBody>
      </p:sp>
      <p:graphicFrame>
        <p:nvGraphicFramePr>
          <p:cNvPr id="221188" name="Object 4"/>
          <p:cNvGraphicFramePr>
            <a:graphicFrameLocks noChangeAspect="1"/>
          </p:cNvGraphicFramePr>
          <p:nvPr/>
        </p:nvGraphicFramePr>
        <p:xfrm>
          <a:off x="6877050" y="1484313"/>
          <a:ext cx="1303338" cy="920750"/>
        </p:xfrm>
        <a:graphic>
          <a:graphicData uri="http://schemas.openxmlformats.org/presentationml/2006/ole">
            <p:oleObj spid="_x0000_s46083" name="公式" r:id="rId4" imgW="1143000" imgH="838080" progId="Equation.3">
              <p:embed/>
            </p:oleObj>
          </a:graphicData>
        </a:graphic>
      </p:graphicFrame>
      <p:graphicFrame>
        <p:nvGraphicFramePr>
          <p:cNvPr id="221189" name="Object 5"/>
          <p:cNvGraphicFramePr>
            <a:graphicFrameLocks noChangeAspect="1"/>
          </p:cNvGraphicFramePr>
          <p:nvPr/>
        </p:nvGraphicFramePr>
        <p:xfrm>
          <a:off x="6877050" y="477838"/>
          <a:ext cx="1292225" cy="860425"/>
        </p:xfrm>
        <a:graphic>
          <a:graphicData uri="http://schemas.openxmlformats.org/presentationml/2006/ole">
            <p:oleObj spid="_x0000_s46084" name="公式" r:id="rId5" imgW="1218960" imgH="838080" progId="Equation.3">
              <p:embed/>
            </p:oleObj>
          </a:graphicData>
        </a:graphic>
      </p:graphicFrame>
      <p:sp>
        <p:nvSpPr>
          <p:cNvPr id="221190" name="Text Box 6"/>
          <p:cNvSpPr txBox="1">
            <a:spLocks noChangeArrowheads="1"/>
          </p:cNvSpPr>
          <p:nvPr/>
        </p:nvSpPr>
        <p:spPr bwMode="auto">
          <a:xfrm>
            <a:off x="1285875" y="5072063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/>
              <a:t>则：</a:t>
            </a:r>
          </a:p>
        </p:txBody>
      </p:sp>
      <p:graphicFrame>
        <p:nvGraphicFramePr>
          <p:cNvPr id="221191" name="Object 7"/>
          <p:cNvGraphicFramePr>
            <a:graphicFrameLocks noChangeAspect="1"/>
          </p:cNvGraphicFramePr>
          <p:nvPr/>
        </p:nvGraphicFramePr>
        <p:xfrm>
          <a:off x="2000250" y="4786313"/>
          <a:ext cx="2160588" cy="1511300"/>
        </p:xfrm>
        <a:graphic>
          <a:graphicData uri="http://schemas.openxmlformats.org/presentationml/2006/ole">
            <p:oleObj spid="_x0000_s46085" name="公式" r:id="rId6" imgW="1828800" imgH="1282680" progId="Equation.3">
              <p:embed/>
            </p:oleObj>
          </a:graphicData>
        </a:graphic>
      </p:graphicFrame>
      <p:graphicFrame>
        <p:nvGraphicFramePr>
          <p:cNvPr id="221192" name="Object 8"/>
          <p:cNvGraphicFramePr>
            <a:graphicFrameLocks noChangeAspect="1"/>
          </p:cNvGraphicFramePr>
          <p:nvPr/>
        </p:nvGraphicFramePr>
        <p:xfrm>
          <a:off x="5448300" y="2928934"/>
          <a:ext cx="1722438" cy="1727204"/>
        </p:xfrm>
        <a:graphic>
          <a:graphicData uri="http://schemas.openxmlformats.org/presentationml/2006/ole">
            <p:oleObj spid="_x0000_s46086" name="公式" r:id="rId7" imgW="1600200" imgH="1663560" progId="Equation.3">
              <p:embed/>
            </p:oleObj>
          </a:graphicData>
        </a:graphic>
      </p:graphicFrame>
      <p:grpSp>
        <p:nvGrpSpPr>
          <p:cNvPr id="46094" name="Group 9"/>
          <p:cNvGrpSpPr>
            <a:grpSpLocks/>
          </p:cNvGrpSpPr>
          <p:nvPr/>
        </p:nvGrpSpPr>
        <p:grpSpPr bwMode="auto">
          <a:xfrm>
            <a:off x="1857375" y="357166"/>
            <a:ext cx="3119438" cy="2214578"/>
            <a:chOff x="3121" y="2494"/>
            <a:chExt cx="1965" cy="1485"/>
          </a:xfrm>
        </p:grpSpPr>
        <p:graphicFrame>
          <p:nvGraphicFramePr>
            <p:cNvPr id="46087" name="Object 10"/>
            <p:cNvGraphicFramePr>
              <a:graphicFrameLocks noChangeAspect="1"/>
            </p:cNvGraphicFramePr>
            <p:nvPr/>
          </p:nvGraphicFramePr>
          <p:xfrm>
            <a:off x="3391" y="2494"/>
            <a:ext cx="1661" cy="261"/>
          </p:xfrm>
          <a:graphic>
            <a:graphicData uri="http://schemas.openxmlformats.org/presentationml/2006/ole">
              <p:oleObj spid="_x0000_s46087" name="公式" r:id="rId8" imgW="2565360" imgH="406080" progId="Equation.3">
                <p:embed/>
              </p:oleObj>
            </a:graphicData>
          </a:graphic>
        </p:graphicFrame>
        <p:graphicFrame>
          <p:nvGraphicFramePr>
            <p:cNvPr id="46088" name="Object 11"/>
            <p:cNvGraphicFramePr>
              <a:graphicFrameLocks noChangeAspect="1"/>
            </p:cNvGraphicFramePr>
            <p:nvPr/>
          </p:nvGraphicFramePr>
          <p:xfrm>
            <a:off x="3391" y="2854"/>
            <a:ext cx="900" cy="266"/>
          </p:xfrm>
          <a:graphic>
            <a:graphicData uri="http://schemas.openxmlformats.org/presentationml/2006/ole">
              <p:oleObj spid="_x0000_s46088" name="公式" r:id="rId9" imgW="1206360" imgH="406080" progId="Equation.3">
                <p:embed/>
              </p:oleObj>
            </a:graphicData>
          </a:graphic>
        </p:graphicFrame>
        <p:graphicFrame>
          <p:nvGraphicFramePr>
            <p:cNvPr id="46089" name="Object 12"/>
            <p:cNvGraphicFramePr>
              <a:graphicFrameLocks noChangeAspect="1"/>
            </p:cNvGraphicFramePr>
            <p:nvPr/>
          </p:nvGraphicFramePr>
          <p:xfrm>
            <a:off x="3436" y="3214"/>
            <a:ext cx="820" cy="248"/>
          </p:xfrm>
          <a:graphic>
            <a:graphicData uri="http://schemas.openxmlformats.org/presentationml/2006/ole">
              <p:oleObj spid="_x0000_s46089" name="公式" r:id="rId10" imgW="1168200" imgH="355320" progId="Equation.3">
                <p:embed/>
              </p:oleObj>
            </a:graphicData>
          </a:graphic>
        </p:graphicFrame>
        <p:graphicFrame>
          <p:nvGraphicFramePr>
            <p:cNvPr id="46090" name="Object 13"/>
            <p:cNvGraphicFramePr>
              <a:graphicFrameLocks noChangeAspect="1"/>
            </p:cNvGraphicFramePr>
            <p:nvPr/>
          </p:nvGraphicFramePr>
          <p:xfrm>
            <a:off x="3414" y="3426"/>
            <a:ext cx="1672" cy="553"/>
          </p:xfrm>
          <a:graphic>
            <a:graphicData uri="http://schemas.openxmlformats.org/presentationml/2006/ole">
              <p:oleObj spid="_x0000_s46090" name="公式" r:id="rId11" imgW="2527200" imgH="838080" progId="Equation.3">
                <p:embed/>
              </p:oleObj>
            </a:graphicData>
          </a:graphic>
        </p:graphicFrame>
        <p:sp>
          <p:nvSpPr>
            <p:cNvPr id="46095" name="AutoShape 14"/>
            <p:cNvSpPr>
              <a:spLocks/>
            </p:cNvSpPr>
            <p:nvPr/>
          </p:nvSpPr>
          <p:spPr bwMode="auto">
            <a:xfrm>
              <a:off x="3121" y="2584"/>
              <a:ext cx="194" cy="1152"/>
            </a:xfrm>
            <a:prstGeom prst="leftBrace">
              <a:avLst>
                <a:gd name="adj1" fmla="val 40000"/>
                <a:gd name="adj2" fmla="val 50523"/>
              </a:avLst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1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1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1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1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2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1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1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1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1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1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1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7" grpId="0" autoUpdateAnimBg="0"/>
      <p:bldP spid="221190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6847B-21DD-4A1A-97F3-8B9B991031EA}" type="slidenum">
              <a:rPr lang="en-US" altLang="zh-CN"/>
              <a:pPr>
                <a:defRPr/>
              </a:pPr>
              <a:t>55</a:t>
            </a:fld>
            <a:endParaRPr lang="en-US" altLang="zh-CN"/>
          </a:p>
        </p:txBody>
      </p:sp>
      <p:grpSp>
        <p:nvGrpSpPr>
          <p:cNvPr id="47113" name="Group 2"/>
          <p:cNvGrpSpPr>
            <a:grpSpLocks/>
          </p:cNvGrpSpPr>
          <p:nvPr/>
        </p:nvGrpSpPr>
        <p:grpSpPr bwMode="auto">
          <a:xfrm>
            <a:off x="539750" y="333375"/>
            <a:ext cx="3886200" cy="5572125"/>
            <a:chOff x="336" y="206"/>
            <a:chExt cx="2448" cy="3510"/>
          </a:xfrm>
        </p:grpSpPr>
        <p:sp>
          <p:nvSpPr>
            <p:cNvPr id="47120" name="Text Box 3"/>
            <p:cNvSpPr txBox="1">
              <a:spLocks noChangeArrowheads="1"/>
            </p:cNvSpPr>
            <p:nvPr/>
          </p:nvSpPr>
          <p:spPr bwMode="auto">
            <a:xfrm>
              <a:off x="1104" y="206"/>
              <a:ext cx="120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2800"/>
                <a:t>S</a:t>
              </a:r>
              <a:r>
                <a:rPr lang="en-US" altLang="zh-CN" sz="2800">
                  <a:sym typeface="Symbol" pitchFamily="18" charset="2"/>
                </a:rPr>
                <a:t></a:t>
              </a:r>
              <a:r>
                <a:rPr lang="en-US" altLang="zh-CN" sz="2800"/>
                <a:t>       </a:t>
              </a:r>
              <a:r>
                <a:rPr lang="en-US" altLang="zh-CN" b="0"/>
                <a:t>   </a:t>
              </a:r>
              <a:r>
                <a:rPr lang="en-US" altLang="zh-CN" b="0" i="1"/>
                <a:t> </a:t>
              </a:r>
              <a:r>
                <a:rPr lang="en-US" altLang="zh-CN" sz="2800"/>
                <a:t>S</a:t>
              </a:r>
            </a:p>
          </p:txBody>
        </p:sp>
        <p:graphicFrame>
          <p:nvGraphicFramePr>
            <p:cNvPr id="47109" name="Object 4"/>
            <p:cNvGraphicFramePr>
              <a:graphicFrameLocks noChangeAspect="1"/>
            </p:cNvGraphicFramePr>
            <p:nvPr/>
          </p:nvGraphicFramePr>
          <p:xfrm>
            <a:off x="986" y="655"/>
            <a:ext cx="1260" cy="839"/>
          </p:xfrm>
          <a:graphic>
            <a:graphicData uri="http://schemas.openxmlformats.org/presentationml/2006/ole">
              <p:oleObj spid="_x0000_s47109" name="公式" r:id="rId3" imgW="1854000" imgH="1269720" progId="Equation.3">
                <p:embed/>
              </p:oleObj>
            </a:graphicData>
          </a:graphic>
        </p:graphicFrame>
        <p:graphicFrame>
          <p:nvGraphicFramePr>
            <p:cNvPr id="47110" name="Object 5"/>
            <p:cNvGraphicFramePr>
              <a:graphicFrameLocks noChangeAspect="1"/>
            </p:cNvGraphicFramePr>
            <p:nvPr/>
          </p:nvGraphicFramePr>
          <p:xfrm>
            <a:off x="941" y="1649"/>
            <a:ext cx="1818" cy="908"/>
          </p:xfrm>
          <a:graphic>
            <a:graphicData uri="http://schemas.openxmlformats.org/presentationml/2006/ole">
              <p:oleObj spid="_x0000_s47110" name="公式" r:id="rId4" imgW="2679480" imgH="1371600" progId="Equation.3">
                <p:embed/>
              </p:oleObj>
            </a:graphicData>
          </a:graphic>
        </p:graphicFrame>
        <p:graphicFrame>
          <p:nvGraphicFramePr>
            <p:cNvPr id="47111" name="Object 6"/>
            <p:cNvGraphicFramePr>
              <a:graphicFrameLocks noChangeAspect="1"/>
            </p:cNvGraphicFramePr>
            <p:nvPr/>
          </p:nvGraphicFramePr>
          <p:xfrm>
            <a:off x="941" y="2786"/>
            <a:ext cx="1771" cy="884"/>
          </p:xfrm>
          <a:graphic>
            <a:graphicData uri="http://schemas.openxmlformats.org/presentationml/2006/ole">
              <p:oleObj spid="_x0000_s47111" name="公式" r:id="rId5" imgW="2628720" imgH="1346040" progId="Equation.3">
                <p:embed/>
              </p:oleObj>
            </a:graphicData>
          </a:graphic>
        </p:graphicFrame>
        <p:sp>
          <p:nvSpPr>
            <p:cNvPr id="47121" name="Rectangle 7"/>
            <p:cNvSpPr>
              <a:spLocks noChangeArrowheads="1"/>
            </p:cNvSpPr>
            <p:nvPr/>
          </p:nvSpPr>
          <p:spPr bwMode="auto">
            <a:xfrm>
              <a:off x="836" y="600"/>
              <a:ext cx="1948" cy="3116"/>
            </a:xfrm>
            <a:prstGeom prst="rect">
              <a:avLst/>
            </a:prstGeom>
            <a:noFill/>
            <a:ln w="28575">
              <a:solidFill>
                <a:srgbClr val="66FF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2" name="Text Box 8"/>
            <p:cNvSpPr txBox="1">
              <a:spLocks noChangeArrowheads="1"/>
            </p:cNvSpPr>
            <p:nvPr/>
          </p:nvSpPr>
          <p:spPr bwMode="auto">
            <a:xfrm>
              <a:off x="336" y="1067"/>
              <a:ext cx="450" cy="1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4000">
                  <a:ea typeface="隶书" pitchFamily="49" charset="-122"/>
                </a:rPr>
                <a:t>正变换</a:t>
              </a:r>
              <a:endParaRPr lang="zh-CN" altLang="en-US" b="0">
                <a:solidFill>
                  <a:schemeClr val="tx1"/>
                </a:solidFill>
              </a:endParaRPr>
            </a:p>
          </p:txBody>
        </p:sp>
        <p:sp>
          <p:nvSpPr>
            <p:cNvPr id="47123" name="AutoShape 9"/>
            <p:cNvSpPr>
              <a:spLocks noChangeArrowheads="1"/>
            </p:cNvSpPr>
            <p:nvPr/>
          </p:nvSpPr>
          <p:spPr bwMode="auto">
            <a:xfrm>
              <a:off x="1392" y="350"/>
              <a:ext cx="480" cy="114"/>
            </a:xfrm>
            <a:prstGeom prst="leftArrow">
              <a:avLst>
                <a:gd name="adj1" fmla="val 50000"/>
                <a:gd name="adj2" fmla="val 105263"/>
              </a:avLst>
            </a:prstGeom>
            <a:solidFill>
              <a:srgbClr val="FF0000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724400" y="327025"/>
            <a:ext cx="3810000" cy="5572125"/>
            <a:chOff x="2976" y="206"/>
            <a:chExt cx="2400" cy="3510"/>
          </a:xfrm>
        </p:grpSpPr>
        <p:graphicFrame>
          <p:nvGraphicFramePr>
            <p:cNvPr id="47106" name="Object 11"/>
            <p:cNvGraphicFramePr>
              <a:graphicFrameLocks noChangeAspect="1"/>
            </p:cNvGraphicFramePr>
            <p:nvPr/>
          </p:nvGraphicFramePr>
          <p:xfrm>
            <a:off x="3555" y="675"/>
            <a:ext cx="1252" cy="850"/>
          </p:xfrm>
          <a:graphic>
            <a:graphicData uri="http://schemas.openxmlformats.org/presentationml/2006/ole">
              <p:oleObj spid="_x0000_s47106" name="公式" r:id="rId6" imgW="1854000" imgH="1269720" progId="Equation.3">
                <p:embed/>
              </p:oleObj>
            </a:graphicData>
          </a:graphic>
        </p:graphicFrame>
        <p:graphicFrame>
          <p:nvGraphicFramePr>
            <p:cNvPr id="47107" name="Object 12"/>
            <p:cNvGraphicFramePr>
              <a:graphicFrameLocks noChangeAspect="1"/>
            </p:cNvGraphicFramePr>
            <p:nvPr/>
          </p:nvGraphicFramePr>
          <p:xfrm>
            <a:off x="3529" y="1636"/>
            <a:ext cx="1816" cy="925"/>
          </p:xfrm>
          <a:graphic>
            <a:graphicData uri="http://schemas.openxmlformats.org/presentationml/2006/ole">
              <p:oleObj spid="_x0000_s47107" name="公式" r:id="rId7" imgW="2679480" imgH="1371600" progId="Equation.3">
                <p:embed/>
              </p:oleObj>
            </a:graphicData>
          </a:graphic>
        </p:graphicFrame>
        <p:graphicFrame>
          <p:nvGraphicFramePr>
            <p:cNvPr id="47108" name="Object 13"/>
            <p:cNvGraphicFramePr>
              <a:graphicFrameLocks noChangeAspect="1"/>
            </p:cNvGraphicFramePr>
            <p:nvPr/>
          </p:nvGraphicFramePr>
          <p:xfrm>
            <a:off x="3555" y="2695"/>
            <a:ext cx="1787" cy="912"/>
          </p:xfrm>
          <a:graphic>
            <a:graphicData uri="http://schemas.openxmlformats.org/presentationml/2006/ole">
              <p:oleObj spid="_x0000_s47108" name="公式" r:id="rId8" imgW="2628720" imgH="1346040" progId="Equation.3">
                <p:embed/>
              </p:oleObj>
            </a:graphicData>
          </a:graphic>
        </p:graphicFrame>
        <p:sp>
          <p:nvSpPr>
            <p:cNvPr id="47116" name="Rectangle 14"/>
            <p:cNvSpPr>
              <a:spLocks noChangeArrowheads="1"/>
            </p:cNvSpPr>
            <p:nvPr/>
          </p:nvSpPr>
          <p:spPr bwMode="auto">
            <a:xfrm>
              <a:off x="3466" y="600"/>
              <a:ext cx="1910" cy="3116"/>
            </a:xfrm>
            <a:prstGeom prst="rect">
              <a:avLst/>
            </a:prstGeom>
            <a:noFill/>
            <a:ln w="28575">
              <a:solidFill>
                <a:srgbClr val="66FF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7" name="Text Box 15"/>
            <p:cNvSpPr txBox="1">
              <a:spLocks noChangeArrowheads="1"/>
            </p:cNvSpPr>
            <p:nvPr/>
          </p:nvSpPr>
          <p:spPr bwMode="auto">
            <a:xfrm>
              <a:off x="2976" y="1077"/>
              <a:ext cx="441" cy="1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4000">
                  <a:ea typeface="隶书" pitchFamily="49" charset="-122"/>
                </a:rPr>
                <a:t>逆变换</a:t>
              </a:r>
              <a:endParaRPr lang="zh-CN" altLang="en-US" b="0">
                <a:solidFill>
                  <a:schemeClr val="tx1"/>
                </a:solidFill>
              </a:endParaRPr>
            </a:p>
          </p:txBody>
        </p:sp>
        <p:sp>
          <p:nvSpPr>
            <p:cNvPr id="47118" name="Text Box 16"/>
            <p:cNvSpPr txBox="1">
              <a:spLocks noChangeArrowheads="1"/>
            </p:cNvSpPr>
            <p:nvPr/>
          </p:nvSpPr>
          <p:spPr bwMode="auto">
            <a:xfrm>
              <a:off x="3696" y="206"/>
              <a:ext cx="120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2800"/>
                <a:t>S       </a:t>
              </a:r>
              <a:r>
                <a:rPr lang="en-US" altLang="zh-CN" b="0"/>
                <a:t>   </a:t>
              </a:r>
              <a:r>
                <a:rPr lang="en-US" altLang="zh-CN" b="0" i="1"/>
                <a:t> </a:t>
              </a:r>
              <a:r>
                <a:rPr lang="en-US" altLang="zh-CN" sz="2800"/>
                <a:t>S</a:t>
              </a:r>
              <a:r>
                <a:rPr lang="en-US" altLang="zh-CN" sz="2800">
                  <a:sym typeface="Symbol" pitchFamily="18" charset="2"/>
                </a:rPr>
                <a:t></a:t>
              </a:r>
              <a:endParaRPr lang="en-US" altLang="zh-CN" sz="2800"/>
            </a:p>
          </p:txBody>
        </p:sp>
        <p:sp>
          <p:nvSpPr>
            <p:cNvPr id="47119" name="AutoShape 17"/>
            <p:cNvSpPr>
              <a:spLocks noChangeArrowheads="1"/>
            </p:cNvSpPr>
            <p:nvPr/>
          </p:nvSpPr>
          <p:spPr bwMode="auto">
            <a:xfrm>
              <a:off x="3936" y="332"/>
              <a:ext cx="480" cy="114"/>
            </a:xfrm>
            <a:prstGeom prst="leftArrow">
              <a:avLst>
                <a:gd name="adj1" fmla="val 50000"/>
                <a:gd name="adj2" fmla="val 105263"/>
              </a:avLst>
            </a:prstGeom>
            <a:solidFill>
              <a:srgbClr val="FF0000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2226" name="Text Box 18"/>
          <p:cNvSpPr txBox="1">
            <a:spLocks noChangeArrowheads="1"/>
          </p:cNvSpPr>
          <p:nvPr/>
        </p:nvSpPr>
        <p:spPr bwMode="auto">
          <a:xfrm>
            <a:off x="1258888" y="6072188"/>
            <a:ext cx="657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当</a:t>
            </a:r>
            <a:r>
              <a:rPr lang="en-US" altLang="zh-CN" i="1"/>
              <a:t>u</a:t>
            </a:r>
            <a:r>
              <a:rPr lang="en-US" altLang="zh-CN"/>
              <a:t>&lt;&lt;</a:t>
            </a:r>
            <a:r>
              <a:rPr lang="en-US" altLang="zh-CN" i="1"/>
              <a:t>c</a:t>
            </a:r>
            <a:r>
              <a:rPr lang="zh-CN" altLang="en-US"/>
              <a:t>时</a:t>
            </a:r>
            <a:r>
              <a:rPr lang="en-US" altLang="zh-CN"/>
              <a:t>,  </a:t>
            </a:r>
            <a:r>
              <a:rPr lang="zh-CN" altLang="en-US"/>
              <a:t>洛仑兹变换式就变成伽利略变换式。</a:t>
            </a:r>
            <a:endParaRPr kumimoji="1"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2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Text Box 40"/>
          <p:cNvSpPr txBox="1">
            <a:spLocks noChangeArrowheads="1"/>
          </p:cNvSpPr>
          <p:nvPr/>
        </p:nvSpPr>
        <p:spPr bwMode="auto">
          <a:xfrm>
            <a:off x="285750" y="357188"/>
            <a:ext cx="8534400" cy="100098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66FF33"/>
                </a:solidFill>
              </a:rPr>
              <a:t>例</a:t>
            </a:r>
            <a:r>
              <a:rPr kumimoji="1" lang="en-US" altLang="zh-CN" dirty="0" smtClean="0">
                <a:solidFill>
                  <a:srgbClr val="66FF33"/>
                </a:solidFill>
              </a:rPr>
              <a:t>11</a:t>
            </a:r>
            <a:r>
              <a:rPr kumimoji="1" lang="zh-CN" altLang="en-US" dirty="0" smtClean="0">
                <a:solidFill>
                  <a:srgbClr val="66FF33"/>
                </a:solidFill>
              </a:rPr>
              <a:t>： </a:t>
            </a:r>
            <a:r>
              <a:rPr kumimoji="1" lang="zh-CN" altLang="en-US" dirty="0"/>
              <a:t>从</a:t>
            </a:r>
            <a:r>
              <a:rPr kumimoji="1" lang="en-US" altLang="zh-CN" dirty="0"/>
              <a:t>S</a:t>
            </a:r>
            <a:r>
              <a:rPr kumimoji="1" lang="en-US" altLang="zh-CN" dirty="0">
                <a:sym typeface="Symbol" pitchFamily="18" charset="2"/>
              </a:rPr>
              <a:t></a:t>
            </a:r>
            <a:r>
              <a:rPr kumimoji="1" lang="zh-CN" altLang="en-US" dirty="0"/>
              <a:t>系坐标原点沿</a:t>
            </a:r>
            <a:r>
              <a:rPr kumimoji="1" lang="en-US" altLang="zh-CN" dirty="0"/>
              <a:t>x</a:t>
            </a:r>
            <a:r>
              <a:rPr kumimoji="1" lang="en-US" altLang="zh-CN" dirty="0">
                <a:sym typeface="Symbol" pitchFamily="18" charset="2"/>
              </a:rPr>
              <a:t></a:t>
            </a:r>
            <a:r>
              <a:rPr kumimoji="1" lang="zh-CN" altLang="en-US" dirty="0"/>
              <a:t>轴正向发出一光波，而</a:t>
            </a:r>
            <a:r>
              <a:rPr kumimoji="1" lang="en-US" altLang="zh-CN" dirty="0"/>
              <a:t>S</a:t>
            </a:r>
            <a:r>
              <a:rPr kumimoji="1" lang="en-US" altLang="zh-CN" dirty="0">
                <a:sym typeface="Symbol" pitchFamily="18" charset="2"/>
              </a:rPr>
              <a:t></a:t>
            </a:r>
            <a:r>
              <a:rPr kumimoji="1" lang="zh-CN" altLang="en-US" dirty="0"/>
              <a:t>系相对于</a:t>
            </a:r>
            <a:r>
              <a:rPr kumimoji="1" lang="en-US" altLang="zh-CN" dirty="0"/>
              <a:t>S</a:t>
            </a:r>
            <a:r>
              <a:rPr kumimoji="1" lang="zh-CN" altLang="en-US" dirty="0"/>
              <a:t>系以</a:t>
            </a:r>
            <a:r>
              <a:rPr kumimoji="1" lang="en-US" altLang="zh-CN" dirty="0"/>
              <a:t>0.5c</a:t>
            </a:r>
            <a:r>
              <a:rPr kumimoji="1" lang="zh-CN" altLang="en-US" dirty="0"/>
              <a:t>的速率沿</a:t>
            </a:r>
            <a:r>
              <a:rPr kumimoji="1" lang="en-US" altLang="zh-CN" dirty="0"/>
              <a:t>x</a:t>
            </a:r>
            <a:r>
              <a:rPr kumimoji="1" lang="zh-CN" altLang="en-US" dirty="0"/>
              <a:t>轴正向运动。求</a:t>
            </a:r>
            <a:r>
              <a:rPr kumimoji="1" lang="en-US" altLang="zh-CN" dirty="0"/>
              <a:t>S</a:t>
            </a:r>
            <a:r>
              <a:rPr kumimoji="1" lang="zh-CN" altLang="en-US" dirty="0"/>
              <a:t>系测得的光速。</a:t>
            </a:r>
          </a:p>
        </p:txBody>
      </p:sp>
      <p:sp>
        <p:nvSpPr>
          <p:cNvPr id="214058" name="Text Box 42"/>
          <p:cNvSpPr txBox="1">
            <a:spLocks noChangeArrowheads="1"/>
          </p:cNvSpPr>
          <p:nvPr/>
        </p:nvSpPr>
        <p:spPr bwMode="auto">
          <a:xfrm>
            <a:off x="714375" y="4214813"/>
            <a:ext cx="4857750" cy="105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FFFF00"/>
                </a:solidFill>
              </a:rPr>
              <a:t>光速不变！</a:t>
            </a:r>
            <a:r>
              <a:rPr kumimoji="1" lang="zh-CN" altLang="en-US"/>
              <a:t>即在洛伦兹变换下光速保持不变。</a:t>
            </a:r>
          </a:p>
        </p:txBody>
      </p:sp>
      <p:sp>
        <p:nvSpPr>
          <p:cNvPr id="214059" name="Text Box 43"/>
          <p:cNvSpPr txBox="1">
            <a:spLocks noChangeArrowheads="1"/>
          </p:cNvSpPr>
          <p:nvPr/>
        </p:nvSpPr>
        <p:spPr bwMode="auto">
          <a:xfrm>
            <a:off x="714375" y="5214938"/>
            <a:ext cx="5143500" cy="101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/>
              <a:t>可以证明：</a:t>
            </a:r>
            <a:r>
              <a:rPr kumimoji="1" lang="zh-CN" altLang="en-US">
                <a:solidFill>
                  <a:srgbClr val="00FF00"/>
                </a:solidFill>
              </a:rPr>
              <a:t>若在</a:t>
            </a:r>
            <a:r>
              <a:rPr kumimoji="1" lang="en-US" altLang="zh-CN">
                <a:solidFill>
                  <a:srgbClr val="00FF00"/>
                </a:solidFill>
              </a:rPr>
              <a:t>S</a:t>
            </a:r>
            <a:r>
              <a:rPr kumimoji="1" lang="zh-CN" altLang="zh-CN">
                <a:solidFill>
                  <a:srgbClr val="00FF00"/>
                </a:solidFill>
              </a:rPr>
              <a:t>系中</a:t>
            </a:r>
            <a:r>
              <a:rPr kumimoji="1" lang="en-US" altLang="zh-CN" i="1">
                <a:solidFill>
                  <a:srgbClr val="00FF00"/>
                </a:solidFill>
                <a:latin typeface="Book Antiqua" pitchFamily="18" charset="0"/>
              </a:rPr>
              <a:t>v</a:t>
            </a:r>
            <a:r>
              <a:rPr kumimoji="1" lang="en-US" altLang="zh-CN">
                <a:solidFill>
                  <a:srgbClr val="00FF00"/>
                </a:solidFill>
              </a:rPr>
              <a:t>&lt;c   </a:t>
            </a:r>
            <a:r>
              <a:rPr kumimoji="1" lang="zh-CN" altLang="zh-CN">
                <a:solidFill>
                  <a:srgbClr val="00FF00"/>
                </a:solidFill>
              </a:rPr>
              <a:t>则在</a:t>
            </a:r>
            <a:r>
              <a:rPr kumimoji="1" lang="en-US" altLang="zh-CN">
                <a:solidFill>
                  <a:srgbClr val="00FF00"/>
                </a:solidFill>
              </a:rPr>
              <a:t>S</a:t>
            </a:r>
            <a:r>
              <a:rPr kumimoji="1" lang="en-US" altLang="zh-CN">
                <a:solidFill>
                  <a:srgbClr val="00FF00"/>
                </a:solidFill>
                <a:sym typeface="Symbol" pitchFamily="18" charset="2"/>
              </a:rPr>
              <a:t></a:t>
            </a:r>
            <a:r>
              <a:rPr kumimoji="1" lang="zh-CN" altLang="zh-CN">
                <a:solidFill>
                  <a:srgbClr val="00FF00"/>
                </a:solidFill>
              </a:rPr>
              <a:t>系中一定有</a:t>
            </a:r>
            <a:r>
              <a:rPr kumimoji="1" lang="en-US" altLang="zh-CN" i="1">
                <a:solidFill>
                  <a:srgbClr val="00FF00"/>
                </a:solidFill>
                <a:latin typeface="Book Antiqua" pitchFamily="18" charset="0"/>
              </a:rPr>
              <a:t>v</a:t>
            </a:r>
            <a:r>
              <a:rPr kumimoji="1" lang="en-US" altLang="zh-CN">
                <a:solidFill>
                  <a:srgbClr val="00FF00"/>
                </a:solidFill>
                <a:sym typeface="Symbol" pitchFamily="18" charset="2"/>
              </a:rPr>
              <a:t> </a:t>
            </a:r>
            <a:r>
              <a:rPr kumimoji="1" lang="en-US" altLang="zh-CN">
                <a:solidFill>
                  <a:srgbClr val="00FF00"/>
                </a:solidFill>
              </a:rPr>
              <a:t>&lt; c</a:t>
            </a:r>
            <a:r>
              <a:rPr kumimoji="1" lang="zh-CN" altLang="en-US">
                <a:solidFill>
                  <a:srgbClr val="00FF00"/>
                </a:solidFill>
              </a:rPr>
              <a:t>。</a:t>
            </a:r>
            <a:endParaRPr kumimoji="1" lang="en-US" altLang="zh-CN">
              <a:solidFill>
                <a:srgbClr val="00FF00"/>
              </a:solidFill>
            </a:endParaRPr>
          </a:p>
        </p:txBody>
      </p:sp>
      <p:graphicFrame>
        <p:nvGraphicFramePr>
          <p:cNvPr id="214060" name="Object 44"/>
          <p:cNvGraphicFramePr>
            <a:graphicFrameLocks noChangeAspect="1"/>
          </p:cNvGraphicFramePr>
          <p:nvPr/>
        </p:nvGraphicFramePr>
        <p:xfrm>
          <a:off x="5867400" y="3927475"/>
          <a:ext cx="3276600" cy="2930525"/>
        </p:xfrm>
        <a:graphic>
          <a:graphicData uri="http://schemas.openxmlformats.org/presentationml/2006/ole">
            <p:oleObj spid="_x0000_s48130" name="图片" r:id="rId3" imgW="2066760" imgH="1847880" progId="Word.Picture.8">
              <p:embed/>
            </p:oleObj>
          </a:graphicData>
        </a:graphic>
      </p:graphicFrame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571500" y="1357313"/>
            <a:ext cx="7675563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zh-CN" altLang="en-US" sz="2800">
                <a:solidFill>
                  <a:srgbClr val="66FF33"/>
                </a:solidFill>
              </a:rPr>
              <a:t>解： </a:t>
            </a:r>
            <a:r>
              <a:rPr lang="zh-CN" altLang="en-US"/>
              <a:t>按照伽利略变换，</a:t>
            </a:r>
            <a:r>
              <a:rPr kumimoji="1" lang="en-US" altLang="zh-CN"/>
              <a:t> S</a:t>
            </a:r>
            <a:r>
              <a:rPr kumimoji="1" lang="zh-CN" altLang="en-US"/>
              <a:t>系测得的光速</a:t>
            </a:r>
            <a:r>
              <a:rPr lang="zh-CN" altLang="en-US"/>
              <a:t>：</a:t>
            </a:r>
            <a:r>
              <a:rPr lang="en-US" altLang="zh-CN" i="1"/>
              <a:t> </a:t>
            </a:r>
            <a:r>
              <a:rPr lang="en-US" altLang="zh-CN" sz="2800" i="1"/>
              <a:t>c+</a:t>
            </a:r>
            <a:r>
              <a:rPr lang="en-US" altLang="zh-CN" sz="2800"/>
              <a:t>0.5</a:t>
            </a:r>
            <a:r>
              <a:rPr lang="en-US" altLang="zh-CN" sz="2800" i="1"/>
              <a:t>c=</a:t>
            </a:r>
            <a:r>
              <a:rPr lang="en-US" altLang="zh-CN" sz="2800"/>
              <a:t>1.5</a:t>
            </a:r>
            <a:r>
              <a:rPr lang="en-US" altLang="zh-CN" sz="2800" i="1"/>
              <a:t>c</a:t>
            </a:r>
            <a:endParaRPr lang="zh-CN" altLang="en-US" sz="2800"/>
          </a:p>
        </p:txBody>
      </p:sp>
      <p:graphicFrame>
        <p:nvGraphicFramePr>
          <p:cNvPr id="221191" name="Object 7"/>
          <p:cNvGraphicFramePr>
            <a:graphicFrameLocks noChangeAspect="1"/>
          </p:cNvGraphicFramePr>
          <p:nvPr/>
        </p:nvGraphicFramePr>
        <p:xfrm>
          <a:off x="1500188" y="2643188"/>
          <a:ext cx="2071687" cy="1438275"/>
        </p:xfrm>
        <a:graphic>
          <a:graphicData uri="http://schemas.openxmlformats.org/presentationml/2006/ole">
            <p:oleObj spid="_x0000_s48131" name="公式" r:id="rId4" imgW="1841400" imgH="1282680" progId="Equation.3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3714750" y="2714625"/>
          <a:ext cx="4357688" cy="1462088"/>
        </p:xfrm>
        <a:graphic>
          <a:graphicData uri="http://schemas.openxmlformats.org/presentationml/2006/ole">
            <p:oleObj spid="_x0000_s48132" name="公式" r:id="rId5" imgW="3886200" imgH="1307880" progId="Equation.3">
              <p:embed/>
            </p:oleObj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285875" y="2000250"/>
            <a:ext cx="24399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66FF33"/>
                </a:solidFill>
              </a:rPr>
              <a:t> </a:t>
            </a:r>
            <a:r>
              <a:rPr lang="zh-CN" altLang="en-US"/>
              <a:t>按照</a:t>
            </a:r>
            <a:r>
              <a:rPr kumimoji="1" lang="zh-CN" altLang="en-US"/>
              <a:t>洛伦兹变换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1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1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1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1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21405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8" dur="1" fill="hold"/>
                                        <p:tgtEl>
                                          <p:spTgt spid="21405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58" grpId="0" autoUpdateAnimBg="0"/>
      <p:bldP spid="214059" grpId="0" autoUpdateAnimBg="0"/>
      <p:bldP spid="10" grpId="0" build="p" autoUpdateAnimBg="0"/>
      <p:bldP spid="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D04DF1-3711-4338-A6F0-CB8174065D5E}" type="slidenum">
              <a:rPr lang="en-US" altLang="zh-CN"/>
              <a:pPr>
                <a:defRPr/>
              </a:pPr>
              <a:t>57</a:t>
            </a:fld>
            <a:endParaRPr lang="en-US" altLang="zh-CN"/>
          </a:p>
        </p:txBody>
      </p:sp>
      <p:sp>
        <p:nvSpPr>
          <p:cNvPr id="49159" name="Text Box 2"/>
          <p:cNvSpPr txBox="1">
            <a:spLocks noChangeArrowheads="1"/>
          </p:cNvSpPr>
          <p:nvPr/>
        </p:nvSpPr>
        <p:spPr bwMode="auto">
          <a:xfrm>
            <a:off x="228600" y="395288"/>
            <a:ext cx="8686800" cy="100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zh-CN" altLang="en-US" dirty="0">
                <a:solidFill>
                  <a:srgbClr val="66FF33"/>
                </a:solidFill>
              </a:rPr>
              <a:t>例</a:t>
            </a:r>
            <a:r>
              <a:rPr lang="en-US" altLang="zh-CN" dirty="0" smtClean="0">
                <a:solidFill>
                  <a:srgbClr val="66FF33"/>
                </a:solidFill>
              </a:rPr>
              <a:t>12</a:t>
            </a:r>
            <a:r>
              <a:rPr lang="zh-CN" altLang="en-US" dirty="0" smtClean="0">
                <a:solidFill>
                  <a:srgbClr val="66FF33"/>
                </a:solidFill>
              </a:rPr>
              <a:t>：</a:t>
            </a:r>
            <a:r>
              <a:rPr lang="zh-CN" altLang="en-US" dirty="0"/>
              <a:t>一原子以</a:t>
            </a:r>
            <a:r>
              <a:rPr lang="en-US" altLang="zh-CN" dirty="0"/>
              <a:t>0.5</a:t>
            </a:r>
            <a:r>
              <a:rPr lang="en-US" altLang="zh-CN" i="1" dirty="0"/>
              <a:t>c</a:t>
            </a:r>
            <a:r>
              <a:rPr lang="zh-CN" altLang="en-US" dirty="0"/>
              <a:t>的速度离开一观察者，该原子又沿运动方向向前以</a:t>
            </a:r>
            <a:r>
              <a:rPr lang="en-US" altLang="zh-CN" dirty="0"/>
              <a:t>0.8</a:t>
            </a:r>
            <a:r>
              <a:rPr lang="en-US" altLang="zh-CN" i="1" dirty="0"/>
              <a:t>c</a:t>
            </a:r>
            <a:r>
              <a:rPr lang="zh-CN" altLang="en-US" dirty="0"/>
              <a:t>的速度发射一个电子，求电子相对于观察者的速度。</a:t>
            </a:r>
          </a:p>
        </p:txBody>
      </p:sp>
      <p:sp>
        <p:nvSpPr>
          <p:cNvPr id="223235" name="Text Box 3"/>
          <p:cNvSpPr txBox="1">
            <a:spLocks noChangeArrowheads="1"/>
          </p:cNvSpPr>
          <p:nvPr/>
        </p:nvSpPr>
        <p:spPr bwMode="auto">
          <a:xfrm>
            <a:off x="539750" y="1557338"/>
            <a:ext cx="7675563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zh-CN" altLang="en-US" sz="2800">
                <a:solidFill>
                  <a:srgbClr val="66FF33"/>
                </a:solidFill>
              </a:rPr>
              <a:t>解： </a:t>
            </a:r>
            <a:r>
              <a:rPr lang="zh-CN" altLang="en-US"/>
              <a:t>按照伽利略变换，电子相对于观察者的速度：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800" i="1"/>
              <a:t>             </a:t>
            </a:r>
            <a:r>
              <a:rPr lang="zh-CN" altLang="en-US" sz="2800" i="1">
                <a:sym typeface="Symbol" pitchFamily="18" charset="2"/>
              </a:rPr>
              <a:t></a:t>
            </a:r>
            <a:r>
              <a:rPr lang="zh-CN" altLang="en-US" sz="2800" i="1"/>
              <a:t> </a:t>
            </a:r>
            <a:r>
              <a:rPr lang="en-US" altLang="zh-CN" sz="2800" i="1"/>
              <a:t>=</a:t>
            </a:r>
            <a:r>
              <a:rPr lang="en-US" altLang="zh-CN" sz="2800"/>
              <a:t>0.8</a:t>
            </a:r>
            <a:r>
              <a:rPr lang="en-US" altLang="zh-CN" sz="2800" i="1"/>
              <a:t>c+</a:t>
            </a:r>
            <a:r>
              <a:rPr lang="en-US" altLang="zh-CN" sz="2800"/>
              <a:t>0.5</a:t>
            </a:r>
            <a:r>
              <a:rPr lang="en-US" altLang="zh-CN" sz="2800" i="1"/>
              <a:t>c=</a:t>
            </a:r>
            <a:r>
              <a:rPr lang="en-US" altLang="zh-CN" sz="2800"/>
              <a:t>1.3</a:t>
            </a:r>
            <a:r>
              <a:rPr lang="en-US" altLang="zh-CN" sz="2800" i="1"/>
              <a:t>c</a:t>
            </a:r>
            <a:endParaRPr lang="en-US" altLang="zh-CN" sz="2800"/>
          </a:p>
        </p:txBody>
      </p:sp>
      <p:sp>
        <p:nvSpPr>
          <p:cNvPr id="223236" name="Text Box 4"/>
          <p:cNvSpPr txBox="1">
            <a:spLocks noChangeArrowheads="1"/>
          </p:cNvSpPr>
          <p:nvPr/>
        </p:nvSpPr>
        <p:spPr bwMode="auto">
          <a:xfrm>
            <a:off x="900113" y="3716338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/>
              <a:t>S(</a:t>
            </a:r>
            <a:r>
              <a:rPr lang="zh-CN" altLang="en-US"/>
              <a:t>观察者</a:t>
            </a:r>
            <a:r>
              <a:rPr lang="en-US" altLang="zh-CN"/>
              <a:t>)</a:t>
            </a:r>
            <a:r>
              <a:rPr lang="zh-CN" altLang="en-US"/>
              <a:t>：</a:t>
            </a:r>
            <a:endParaRPr lang="zh-CN" altLang="en-US" b="0">
              <a:solidFill>
                <a:schemeClr val="tx1"/>
              </a:solidFill>
            </a:endParaRPr>
          </a:p>
        </p:txBody>
      </p:sp>
      <p:sp>
        <p:nvSpPr>
          <p:cNvPr id="223237" name="Text Box 5"/>
          <p:cNvSpPr txBox="1">
            <a:spLocks noChangeArrowheads="1"/>
          </p:cNvSpPr>
          <p:nvPr/>
        </p:nvSpPr>
        <p:spPr bwMode="auto">
          <a:xfrm>
            <a:off x="900113" y="2924175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/>
              <a:t>S´(</a:t>
            </a:r>
            <a:r>
              <a:rPr lang="zh-CN" altLang="en-US"/>
              <a:t>原子</a:t>
            </a:r>
            <a:r>
              <a:rPr lang="en-US" altLang="zh-CN"/>
              <a:t>)</a:t>
            </a:r>
            <a:r>
              <a:rPr lang="zh-CN" altLang="en-US"/>
              <a:t>：</a:t>
            </a:r>
            <a:endParaRPr lang="zh-CN" altLang="en-US" b="0">
              <a:solidFill>
                <a:schemeClr val="tx1"/>
              </a:solidFill>
            </a:endParaRPr>
          </a:p>
        </p:txBody>
      </p:sp>
      <p:sp>
        <p:nvSpPr>
          <p:cNvPr id="223238" name="Text Box 6"/>
          <p:cNvSpPr txBox="1">
            <a:spLocks noChangeArrowheads="1"/>
          </p:cNvSpPr>
          <p:nvPr/>
        </p:nvSpPr>
        <p:spPr bwMode="auto">
          <a:xfrm>
            <a:off x="2627313" y="3644900"/>
            <a:ext cx="167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3200" i="1"/>
              <a:t>u</a:t>
            </a:r>
            <a:r>
              <a:rPr lang="en-US" altLang="zh-CN" sz="2800"/>
              <a:t>=0.5</a:t>
            </a:r>
            <a:r>
              <a:rPr lang="en-US" altLang="zh-CN" sz="2800" i="1"/>
              <a:t>c</a:t>
            </a:r>
            <a:r>
              <a:rPr lang="en-US" altLang="zh-CN" sz="2800"/>
              <a:t>, </a:t>
            </a:r>
          </a:p>
        </p:txBody>
      </p:sp>
      <p:graphicFrame>
        <p:nvGraphicFramePr>
          <p:cNvPr id="223239" name="Object 7"/>
          <p:cNvGraphicFramePr>
            <a:graphicFrameLocks noChangeAspect="1"/>
          </p:cNvGraphicFramePr>
          <p:nvPr/>
        </p:nvGraphicFramePr>
        <p:xfrm>
          <a:off x="2700338" y="2973388"/>
          <a:ext cx="1443037" cy="419100"/>
        </p:xfrm>
        <a:graphic>
          <a:graphicData uri="http://schemas.openxmlformats.org/presentationml/2006/ole">
            <p:oleObj spid="_x0000_s49154" name="公式" r:id="rId3" imgW="1346040" imgH="431640" progId="Equation.3">
              <p:embed/>
            </p:oleObj>
          </a:graphicData>
        </a:graphic>
      </p:graphicFrame>
      <p:graphicFrame>
        <p:nvGraphicFramePr>
          <p:cNvPr id="223240" name="Object 8"/>
          <p:cNvGraphicFramePr>
            <a:graphicFrameLocks noChangeAspect="1"/>
          </p:cNvGraphicFramePr>
          <p:nvPr/>
        </p:nvGraphicFramePr>
        <p:xfrm>
          <a:off x="1373188" y="4583113"/>
          <a:ext cx="2160587" cy="1511300"/>
        </p:xfrm>
        <a:graphic>
          <a:graphicData uri="http://schemas.openxmlformats.org/presentationml/2006/ole">
            <p:oleObj spid="_x0000_s49155" name="公式" r:id="rId4" imgW="1828800" imgH="1282680" progId="Equation.3">
              <p:embed/>
            </p:oleObj>
          </a:graphicData>
        </a:graphic>
      </p:graphicFrame>
      <p:graphicFrame>
        <p:nvGraphicFramePr>
          <p:cNvPr id="223241" name="Object 9"/>
          <p:cNvGraphicFramePr>
            <a:graphicFrameLocks noChangeAspect="1"/>
          </p:cNvGraphicFramePr>
          <p:nvPr/>
        </p:nvGraphicFramePr>
        <p:xfrm>
          <a:off x="3678238" y="4654550"/>
          <a:ext cx="2303462" cy="906463"/>
        </p:xfrm>
        <a:graphic>
          <a:graphicData uri="http://schemas.openxmlformats.org/presentationml/2006/ole">
            <p:oleObj spid="_x0000_s49156" name="公式" r:id="rId5" imgW="2120760" imgH="838080" progId="Equation.3">
              <p:embed/>
            </p:oleObj>
          </a:graphicData>
        </a:graphic>
      </p:graphicFrame>
      <p:sp>
        <p:nvSpPr>
          <p:cNvPr id="223242" name="Text Box 10"/>
          <p:cNvSpPr txBox="1">
            <a:spLocks noChangeArrowheads="1"/>
          </p:cNvSpPr>
          <p:nvPr/>
        </p:nvSpPr>
        <p:spPr bwMode="auto">
          <a:xfrm>
            <a:off x="4787900" y="2238375"/>
            <a:ext cx="19272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>
                <a:solidFill>
                  <a:srgbClr val="FFFF00"/>
                </a:solidFill>
              </a:rPr>
              <a:t>大于光速</a:t>
            </a:r>
            <a:r>
              <a:rPr lang="en-US" altLang="zh-CN">
                <a:solidFill>
                  <a:srgbClr val="FFFF00"/>
                </a:solidFill>
              </a:rPr>
              <a:t>c</a:t>
            </a:r>
            <a:r>
              <a:rPr lang="zh-CN" altLang="en-US">
                <a:solidFill>
                  <a:srgbClr val="FFFF00"/>
                </a:solidFill>
              </a:rPr>
              <a:t>！</a:t>
            </a:r>
            <a:endParaRPr lang="zh-CN" altLang="en-US" b="0">
              <a:solidFill>
                <a:srgbClr val="FF9900"/>
              </a:solidFill>
            </a:endParaRPr>
          </a:p>
        </p:txBody>
      </p:sp>
      <p:graphicFrame>
        <p:nvGraphicFramePr>
          <p:cNvPr id="49157" name="Object 11"/>
          <p:cNvGraphicFramePr>
            <a:graphicFrameLocks noChangeAspect="1"/>
          </p:cNvGraphicFramePr>
          <p:nvPr/>
        </p:nvGraphicFramePr>
        <p:xfrm>
          <a:off x="6643688" y="2143125"/>
          <a:ext cx="2005012" cy="4038600"/>
        </p:xfrm>
        <a:graphic>
          <a:graphicData uri="http://schemas.openxmlformats.org/presentationml/2006/ole">
            <p:oleObj spid="_x0000_s49157" name="Clip" r:id="rId6" imgW="3466800" imgH="5631840" progId="MS_ClipArt_Gallery.5">
              <p:embed/>
            </p:oleObj>
          </a:graphicData>
        </a:graphic>
      </p:graphicFrame>
      <p:sp>
        <p:nvSpPr>
          <p:cNvPr id="13" name="爆炸形 2 12"/>
          <p:cNvSpPr>
            <a:spLocks noChangeArrowheads="1"/>
          </p:cNvSpPr>
          <p:nvPr/>
        </p:nvSpPr>
        <p:spPr bwMode="auto">
          <a:xfrm>
            <a:off x="857250" y="1928813"/>
            <a:ext cx="1071563" cy="914400"/>
          </a:xfrm>
          <a:prstGeom prst="irregularSeal2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223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0" fill="hold"/>
                                        <p:tgtEl>
                                          <p:spTgt spid="223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3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3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3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3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223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build="p" autoUpdateAnimBg="0"/>
      <p:bldP spid="223236" grpId="0" autoUpdateAnimBg="0"/>
      <p:bldP spid="223237" grpId="0" autoUpdateAnimBg="0"/>
      <p:bldP spid="223238" grpId="0" autoUpdateAnimBg="0"/>
      <p:bldP spid="223242" grpId="0" autoUpdateAnimBg="0"/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67FD59-0919-4DAF-8A69-152A264385DA}" type="slidenum">
              <a:rPr lang="en-US" altLang="zh-CN"/>
              <a:pPr>
                <a:defRPr/>
              </a:pPr>
              <a:t>58</a:t>
            </a:fld>
            <a:endParaRPr lang="en-US" altLang="zh-CN"/>
          </a:p>
        </p:txBody>
      </p:sp>
      <p:sp>
        <p:nvSpPr>
          <p:cNvPr id="50185" name="Text Box 2"/>
          <p:cNvSpPr txBox="1">
            <a:spLocks noChangeArrowheads="1"/>
          </p:cNvSpPr>
          <p:nvPr/>
        </p:nvSpPr>
        <p:spPr bwMode="auto">
          <a:xfrm>
            <a:off x="323850" y="260350"/>
            <a:ext cx="8534400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zh-CN" altLang="en-US" dirty="0">
                <a:solidFill>
                  <a:srgbClr val="66FF33"/>
                </a:solidFill>
              </a:rPr>
              <a:t>例</a:t>
            </a:r>
            <a:r>
              <a:rPr lang="en-US" altLang="zh-CN" dirty="0" smtClean="0">
                <a:solidFill>
                  <a:srgbClr val="66FF33"/>
                </a:solidFill>
              </a:rPr>
              <a:t>13</a:t>
            </a:r>
            <a:r>
              <a:rPr lang="zh-CN" altLang="en-US" dirty="0" smtClean="0">
                <a:solidFill>
                  <a:srgbClr val="66FF33"/>
                </a:solidFill>
              </a:rPr>
              <a:t>：</a:t>
            </a:r>
            <a:r>
              <a:rPr lang="zh-CN" altLang="en-US" dirty="0" smtClean="0"/>
              <a:t>  </a:t>
            </a:r>
            <a:r>
              <a:rPr lang="zh-CN" altLang="en-US" dirty="0"/>
              <a:t>在地面上观察，甲、乙两火箭分别以</a:t>
            </a:r>
            <a:r>
              <a:rPr lang="en-US" altLang="zh-CN" dirty="0"/>
              <a:t>0.5</a:t>
            </a:r>
            <a:r>
              <a:rPr lang="en-US" altLang="zh-CN" i="1" dirty="0"/>
              <a:t>c</a:t>
            </a:r>
            <a:r>
              <a:rPr lang="zh-CN" altLang="en-US" dirty="0"/>
              <a:t>和</a:t>
            </a:r>
            <a:r>
              <a:rPr lang="en-US" altLang="zh-CN" dirty="0"/>
              <a:t>0.75</a:t>
            </a:r>
            <a:r>
              <a:rPr lang="en-US" altLang="zh-CN" i="1" dirty="0"/>
              <a:t>c</a:t>
            </a:r>
            <a:r>
              <a:rPr lang="zh-CN" altLang="en-US" dirty="0"/>
              <a:t>的速度相向飞行，求：</a:t>
            </a:r>
            <a:r>
              <a:rPr lang="en-US" altLang="zh-CN" dirty="0"/>
              <a:t>(1)</a:t>
            </a:r>
            <a:r>
              <a:rPr lang="zh-CN" altLang="en-US" dirty="0"/>
              <a:t>两火箭的相对速度；  </a:t>
            </a:r>
            <a:r>
              <a:rPr lang="en-US" altLang="zh-CN" dirty="0"/>
              <a:t>(2)</a:t>
            </a:r>
            <a:r>
              <a:rPr lang="zh-CN" altLang="en-US" dirty="0"/>
              <a:t>地面上观测到的两火箭的接近速度。</a:t>
            </a:r>
          </a:p>
        </p:txBody>
      </p:sp>
      <p:sp>
        <p:nvSpPr>
          <p:cNvPr id="224259" name="Text Box 3"/>
          <p:cNvSpPr txBox="1">
            <a:spLocks noChangeArrowheads="1"/>
          </p:cNvSpPr>
          <p:nvPr/>
        </p:nvSpPr>
        <p:spPr bwMode="auto">
          <a:xfrm>
            <a:off x="468313" y="1844675"/>
            <a:ext cx="213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800">
                <a:solidFill>
                  <a:srgbClr val="66FF33"/>
                </a:solidFill>
              </a:rPr>
              <a:t>解</a:t>
            </a:r>
            <a:r>
              <a:rPr lang="zh-CN" altLang="en-US" sz="2800"/>
              <a:t>   </a:t>
            </a:r>
            <a:r>
              <a:rPr lang="en-US" altLang="zh-CN" sz="2800"/>
              <a:t>(1)</a:t>
            </a:r>
            <a:endParaRPr lang="en-US" altLang="zh-CN" b="0"/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835150" y="1916113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/>
              <a:t>S(</a:t>
            </a:r>
            <a:r>
              <a:rPr lang="zh-CN" altLang="en-US"/>
              <a:t>地面</a:t>
            </a:r>
            <a:r>
              <a:rPr lang="en-US" altLang="zh-CN"/>
              <a:t>)</a:t>
            </a:r>
            <a:r>
              <a:rPr lang="zh-CN" altLang="en-US"/>
              <a:t>：</a:t>
            </a:r>
            <a:endParaRPr lang="zh-CN" altLang="en-US" b="0"/>
          </a:p>
        </p:txBody>
      </p:sp>
      <p:sp>
        <p:nvSpPr>
          <p:cNvPr id="224261" name="Text Box 5"/>
          <p:cNvSpPr txBox="1">
            <a:spLocks noChangeArrowheads="1"/>
          </p:cNvSpPr>
          <p:nvPr/>
        </p:nvSpPr>
        <p:spPr bwMode="auto">
          <a:xfrm>
            <a:off x="395288" y="292417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/>
              <a:t>S</a:t>
            </a:r>
            <a:r>
              <a:rPr lang="en-US" altLang="zh-CN">
                <a:sym typeface="Symbol" pitchFamily="18" charset="2"/>
              </a:rPr>
              <a:t></a:t>
            </a:r>
            <a:r>
              <a:rPr lang="en-US" altLang="zh-CN"/>
              <a:t>(</a:t>
            </a:r>
            <a:r>
              <a:rPr lang="zh-CN" altLang="en-US"/>
              <a:t>甲</a:t>
            </a:r>
            <a:r>
              <a:rPr lang="en-US" altLang="zh-CN"/>
              <a:t>)</a:t>
            </a:r>
            <a:r>
              <a:rPr lang="zh-CN" altLang="en-US"/>
              <a:t>：</a:t>
            </a:r>
            <a:endParaRPr lang="zh-CN" altLang="en-US" b="0"/>
          </a:p>
        </p:txBody>
      </p:sp>
      <p:sp>
        <p:nvSpPr>
          <p:cNvPr id="224262" name="Text Box 6"/>
          <p:cNvSpPr txBox="1">
            <a:spLocks noChangeArrowheads="1"/>
          </p:cNvSpPr>
          <p:nvPr/>
        </p:nvSpPr>
        <p:spPr bwMode="auto">
          <a:xfrm>
            <a:off x="3276600" y="1844675"/>
            <a:ext cx="4572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3200" i="1"/>
              <a:t>u</a:t>
            </a:r>
            <a:r>
              <a:rPr lang="en-US" altLang="zh-CN" sz="2800"/>
              <a:t>=0.5</a:t>
            </a:r>
            <a:r>
              <a:rPr lang="en-US" altLang="zh-CN" sz="2800" i="1"/>
              <a:t>c </a:t>
            </a:r>
            <a:r>
              <a:rPr lang="en-US" altLang="zh-CN"/>
              <a:t>(</a:t>
            </a:r>
            <a:r>
              <a:rPr lang="zh-CN" altLang="en-US"/>
              <a:t>甲</a:t>
            </a:r>
            <a:r>
              <a:rPr lang="en-US" altLang="zh-CN"/>
              <a:t>),</a:t>
            </a:r>
            <a:r>
              <a:rPr lang="en-US" altLang="zh-CN" sz="2800"/>
              <a:t>  </a:t>
            </a:r>
            <a:r>
              <a:rPr lang="en-US" altLang="zh-CN" sz="3200" i="1">
                <a:sym typeface="Symbol" pitchFamily="18" charset="2"/>
              </a:rPr>
              <a:t></a:t>
            </a:r>
            <a:r>
              <a:rPr lang="en-US" altLang="zh-CN" sz="2800" i="1" baseline="-25000"/>
              <a:t>x</a:t>
            </a:r>
            <a:r>
              <a:rPr lang="en-US" altLang="zh-CN" sz="2800"/>
              <a:t>=   0.75</a:t>
            </a:r>
            <a:r>
              <a:rPr lang="en-US" altLang="zh-CN" sz="2800" i="1"/>
              <a:t>c </a:t>
            </a:r>
            <a:r>
              <a:rPr lang="en-US" altLang="zh-CN"/>
              <a:t>(</a:t>
            </a:r>
            <a:r>
              <a:rPr lang="zh-CN" altLang="en-US"/>
              <a:t>乙</a:t>
            </a:r>
            <a:r>
              <a:rPr lang="en-US" altLang="zh-CN"/>
              <a:t>)</a:t>
            </a:r>
          </a:p>
        </p:txBody>
      </p:sp>
      <p:sp>
        <p:nvSpPr>
          <p:cNvPr id="224263" name="Text Box 7"/>
          <p:cNvSpPr txBox="1">
            <a:spLocks noChangeArrowheads="1"/>
          </p:cNvSpPr>
          <p:nvPr/>
        </p:nvSpPr>
        <p:spPr bwMode="auto">
          <a:xfrm>
            <a:off x="5795963" y="1773238"/>
            <a:ext cx="381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3600">
                <a:solidFill>
                  <a:srgbClr val="66FF33"/>
                </a:solidFill>
              </a:rPr>
              <a:t>-</a:t>
            </a:r>
            <a:endParaRPr lang="en-US" altLang="zh-CN" sz="3200">
              <a:solidFill>
                <a:srgbClr val="FF0000"/>
              </a:solidFill>
            </a:endParaRPr>
          </a:p>
        </p:txBody>
      </p:sp>
      <p:graphicFrame>
        <p:nvGraphicFramePr>
          <p:cNvPr id="224264" name="Object 8"/>
          <p:cNvGraphicFramePr>
            <a:graphicFrameLocks noChangeAspect="1"/>
          </p:cNvGraphicFramePr>
          <p:nvPr/>
        </p:nvGraphicFramePr>
        <p:xfrm>
          <a:off x="1692275" y="2665413"/>
          <a:ext cx="2141538" cy="1498600"/>
        </p:xfrm>
        <a:graphic>
          <a:graphicData uri="http://schemas.openxmlformats.org/presentationml/2006/ole">
            <p:oleObj spid="_x0000_s50178" name="公式" r:id="rId3" imgW="1828800" imgH="1282680" progId="Equation.3">
              <p:embed/>
            </p:oleObj>
          </a:graphicData>
        </a:graphic>
      </p:graphicFrame>
      <p:sp>
        <p:nvSpPr>
          <p:cNvPr id="224265" name="Text Box 9"/>
          <p:cNvSpPr txBox="1">
            <a:spLocks noChangeArrowheads="1"/>
          </p:cNvSpPr>
          <p:nvPr/>
        </p:nvSpPr>
        <p:spPr bwMode="auto">
          <a:xfrm>
            <a:off x="3779838" y="2924175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800"/>
              <a:t>= - 0.91</a:t>
            </a:r>
            <a:r>
              <a:rPr lang="en-US" altLang="zh-CN" sz="2800" i="1"/>
              <a:t>c</a:t>
            </a:r>
          </a:p>
        </p:txBody>
      </p:sp>
      <p:sp>
        <p:nvSpPr>
          <p:cNvPr id="224266" name="Text Box 10"/>
          <p:cNvSpPr txBox="1">
            <a:spLocks noChangeArrowheads="1"/>
          </p:cNvSpPr>
          <p:nvPr/>
        </p:nvSpPr>
        <p:spPr bwMode="auto">
          <a:xfrm>
            <a:off x="395288" y="4292600"/>
            <a:ext cx="5257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800">
                <a:solidFill>
                  <a:schemeClr val="tx1"/>
                </a:solidFill>
              </a:rPr>
              <a:t>    </a:t>
            </a:r>
            <a:r>
              <a:rPr lang="en-US" altLang="zh-CN" sz="2800"/>
              <a:t>(2)</a:t>
            </a:r>
            <a:r>
              <a:rPr lang="en-US" altLang="zh-CN" sz="3200" i="1">
                <a:sym typeface="Symbol" pitchFamily="18" charset="2"/>
              </a:rPr>
              <a:t></a:t>
            </a:r>
            <a:r>
              <a:rPr lang="zh-CN" altLang="en-US" sz="3200" baseline="-25000"/>
              <a:t>接近</a:t>
            </a:r>
            <a:r>
              <a:rPr lang="en-US" altLang="zh-CN" sz="3200"/>
              <a:t>=</a:t>
            </a:r>
            <a:r>
              <a:rPr lang="en-US" altLang="zh-CN" sz="2800"/>
              <a:t>0.5</a:t>
            </a:r>
            <a:r>
              <a:rPr lang="en-US" altLang="zh-CN" sz="2800" i="1"/>
              <a:t>c</a:t>
            </a:r>
            <a:r>
              <a:rPr lang="en-US" altLang="zh-CN" sz="2800"/>
              <a:t>+0.75</a:t>
            </a:r>
            <a:r>
              <a:rPr lang="en-US" altLang="zh-CN" sz="2800" i="1"/>
              <a:t>c</a:t>
            </a:r>
            <a:r>
              <a:rPr lang="en-US" altLang="zh-CN" sz="2800"/>
              <a:t>=1.25</a:t>
            </a:r>
            <a:r>
              <a:rPr lang="en-US" altLang="zh-CN" sz="2800" i="1"/>
              <a:t>c</a:t>
            </a:r>
            <a:r>
              <a:rPr lang="en-US" altLang="zh-CN" sz="2800"/>
              <a:t>  </a:t>
            </a:r>
          </a:p>
        </p:txBody>
      </p:sp>
      <p:sp>
        <p:nvSpPr>
          <p:cNvPr id="224267" name="Text Box 11"/>
          <p:cNvSpPr txBox="1">
            <a:spLocks noChangeArrowheads="1"/>
          </p:cNvSpPr>
          <p:nvPr/>
        </p:nvSpPr>
        <p:spPr bwMode="auto">
          <a:xfrm>
            <a:off x="611188" y="5157788"/>
            <a:ext cx="487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>
                <a:solidFill>
                  <a:schemeClr val="tx1"/>
                </a:solidFill>
              </a:rPr>
              <a:t>       </a:t>
            </a:r>
            <a:r>
              <a:rPr lang="zh-CN" altLang="en-US"/>
              <a:t>是否违背相对论？</a:t>
            </a:r>
          </a:p>
        </p:txBody>
      </p:sp>
      <p:grpSp>
        <p:nvGrpSpPr>
          <p:cNvPr id="50194" name="Group 12"/>
          <p:cNvGrpSpPr>
            <a:grpSpLocks/>
          </p:cNvGrpSpPr>
          <p:nvPr/>
        </p:nvGrpSpPr>
        <p:grpSpPr bwMode="auto">
          <a:xfrm>
            <a:off x="5410200" y="2695575"/>
            <a:ext cx="3657600" cy="3171825"/>
            <a:chOff x="3312" y="1506"/>
            <a:chExt cx="2304" cy="1998"/>
          </a:xfrm>
        </p:grpSpPr>
        <p:sp>
          <p:nvSpPr>
            <p:cNvPr id="50195" name="Text Box 13"/>
            <p:cNvSpPr txBox="1">
              <a:spLocks noChangeArrowheads="1"/>
            </p:cNvSpPr>
            <p:nvPr/>
          </p:nvSpPr>
          <p:spPr bwMode="auto">
            <a:xfrm>
              <a:off x="4464" y="3168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endParaRPr lang="zh-CN" altLang="zh-CN" b="0"/>
            </a:p>
          </p:txBody>
        </p:sp>
        <p:grpSp>
          <p:nvGrpSpPr>
            <p:cNvPr id="50196" name="Group 14"/>
            <p:cNvGrpSpPr>
              <a:grpSpLocks/>
            </p:cNvGrpSpPr>
            <p:nvPr/>
          </p:nvGrpSpPr>
          <p:grpSpPr bwMode="auto">
            <a:xfrm>
              <a:off x="3312" y="1506"/>
              <a:ext cx="2304" cy="1998"/>
              <a:chOff x="3312" y="1506"/>
              <a:chExt cx="2304" cy="1998"/>
            </a:xfrm>
          </p:grpSpPr>
          <p:sp>
            <p:nvSpPr>
              <p:cNvPr id="50197" name="Text Box 15"/>
              <p:cNvSpPr txBox="1">
                <a:spLocks noChangeArrowheads="1"/>
              </p:cNvSpPr>
              <p:nvPr/>
            </p:nvSpPr>
            <p:spPr bwMode="auto">
              <a:xfrm>
                <a:off x="3360" y="3216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zh-CN" b="0"/>
                  <a:t>z</a:t>
                </a:r>
              </a:p>
            </p:txBody>
          </p:sp>
          <p:sp>
            <p:nvSpPr>
              <p:cNvPr id="50198" name="Text Box 16"/>
              <p:cNvSpPr txBox="1">
                <a:spLocks noChangeArrowheads="1"/>
              </p:cNvSpPr>
              <p:nvPr/>
            </p:nvSpPr>
            <p:spPr bwMode="auto">
              <a:xfrm>
                <a:off x="5376" y="2658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zh-CN" b="0" i="1"/>
                  <a:t>x</a:t>
                </a:r>
                <a:endParaRPr lang="en-US" altLang="zh-CN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199" name="Text Box 17"/>
              <p:cNvSpPr txBox="1">
                <a:spLocks noChangeArrowheads="1"/>
              </p:cNvSpPr>
              <p:nvPr/>
            </p:nvSpPr>
            <p:spPr bwMode="auto">
              <a:xfrm>
                <a:off x="3552" y="1698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zh-CN" b="0"/>
                  <a:t>y</a:t>
                </a:r>
                <a:endParaRPr lang="en-US" altLang="zh-CN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200" name="Text Box 18"/>
              <p:cNvSpPr txBox="1">
                <a:spLocks noChangeArrowheads="1"/>
              </p:cNvSpPr>
              <p:nvPr/>
            </p:nvSpPr>
            <p:spPr bwMode="auto">
              <a:xfrm>
                <a:off x="3648" y="1506"/>
                <a:ext cx="33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zh-CN" sz="2800" b="0" i="1"/>
                  <a:t>S</a:t>
                </a:r>
                <a:endParaRPr lang="en-US" altLang="zh-CN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201" name="Text Box 19"/>
              <p:cNvSpPr txBox="1">
                <a:spLocks noChangeArrowheads="1"/>
              </p:cNvSpPr>
              <p:nvPr/>
            </p:nvSpPr>
            <p:spPr bwMode="auto">
              <a:xfrm>
                <a:off x="3600" y="2736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zh-CN" b="0" i="1"/>
                  <a:t>o</a:t>
                </a:r>
                <a:endParaRPr lang="en-US" altLang="zh-CN" b="0" i="1">
                  <a:solidFill>
                    <a:schemeClr val="tx1"/>
                  </a:solidFill>
                </a:endParaRPr>
              </a:p>
            </p:txBody>
          </p:sp>
          <p:graphicFrame>
            <p:nvGraphicFramePr>
              <p:cNvPr id="50179" name="Object 20"/>
              <p:cNvGraphicFramePr>
                <a:graphicFrameLocks noChangeAspect="1"/>
              </p:cNvGraphicFramePr>
              <p:nvPr/>
            </p:nvGraphicFramePr>
            <p:xfrm>
              <a:off x="5405" y="2928"/>
              <a:ext cx="211" cy="247"/>
            </p:xfrm>
            <a:graphic>
              <a:graphicData uri="http://schemas.openxmlformats.org/presentationml/2006/ole">
                <p:oleObj spid="_x0000_s50179" name="Equation" r:id="rId4" imgW="152280" imgH="177480" progId="Equation.3">
                  <p:embed/>
                </p:oleObj>
              </a:graphicData>
            </a:graphic>
          </p:graphicFrame>
          <p:graphicFrame>
            <p:nvGraphicFramePr>
              <p:cNvPr id="50180" name="Object 21"/>
              <p:cNvGraphicFramePr>
                <a:graphicFrameLocks noChangeAspect="1"/>
              </p:cNvGraphicFramePr>
              <p:nvPr/>
            </p:nvGraphicFramePr>
            <p:xfrm>
              <a:off x="4196" y="1737"/>
              <a:ext cx="220" cy="271"/>
            </p:xfrm>
            <a:graphic>
              <a:graphicData uri="http://schemas.openxmlformats.org/presentationml/2006/ole">
                <p:oleObj spid="_x0000_s50180" name="Equation" r:id="rId5" imgW="164880" imgH="203040" progId="Equation.3">
                  <p:embed/>
                </p:oleObj>
              </a:graphicData>
            </a:graphic>
          </p:graphicFrame>
          <p:graphicFrame>
            <p:nvGraphicFramePr>
              <p:cNvPr id="50181" name="Object 22"/>
              <p:cNvGraphicFramePr>
                <a:graphicFrameLocks noChangeAspect="1"/>
              </p:cNvGraphicFramePr>
              <p:nvPr/>
            </p:nvGraphicFramePr>
            <p:xfrm>
              <a:off x="3984" y="3266"/>
              <a:ext cx="184" cy="199"/>
            </p:xfrm>
            <a:graphic>
              <a:graphicData uri="http://schemas.openxmlformats.org/presentationml/2006/ole">
                <p:oleObj spid="_x0000_s50181" name="Equation" r:id="rId6" imgW="152280" imgH="164880" progId="Equation.3">
                  <p:embed/>
                </p:oleObj>
              </a:graphicData>
            </a:graphic>
          </p:graphicFrame>
          <p:graphicFrame>
            <p:nvGraphicFramePr>
              <p:cNvPr id="50182" name="Object 23"/>
              <p:cNvGraphicFramePr>
                <a:graphicFrameLocks noChangeAspect="1"/>
              </p:cNvGraphicFramePr>
              <p:nvPr/>
            </p:nvGraphicFramePr>
            <p:xfrm>
              <a:off x="4320" y="1545"/>
              <a:ext cx="237" cy="255"/>
            </p:xfrm>
            <a:graphic>
              <a:graphicData uri="http://schemas.openxmlformats.org/presentationml/2006/ole">
                <p:oleObj spid="_x0000_s50182" name="Equation" r:id="rId7" imgW="164880" imgH="177480" progId="Equation.3">
                  <p:embed/>
                </p:oleObj>
              </a:graphicData>
            </a:graphic>
          </p:graphicFrame>
          <p:graphicFrame>
            <p:nvGraphicFramePr>
              <p:cNvPr id="50183" name="Object 24"/>
              <p:cNvGraphicFramePr>
                <a:graphicFrameLocks noChangeAspect="1"/>
              </p:cNvGraphicFramePr>
              <p:nvPr/>
            </p:nvGraphicFramePr>
            <p:xfrm>
              <a:off x="4128" y="2928"/>
              <a:ext cx="177" cy="207"/>
            </p:xfrm>
            <a:graphic>
              <a:graphicData uri="http://schemas.openxmlformats.org/presentationml/2006/ole">
                <p:oleObj spid="_x0000_s50183" name="Equation" r:id="rId8" imgW="152280" imgH="177480" progId="Equation.3">
                  <p:embed/>
                </p:oleObj>
              </a:graphicData>
            </a:graphic>
          </p:graphicFrame>
          <p:sp>
            <p:nvSpPr>
              <p:cNvPr id="50202" name="Line 25"/>
              <p:cNvSpPr>
                <a:spLocks noChangeShapeType="1"/>
              </p:cNvSpPr>
              <p:nvPr/>
            </p:nvSpPr>
            <p:spPr bwMode="auto">
              <a:xfrm flipV="1">
                <a:off x="3792" y="2928"/>
                <a:ext cx="1776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03" name="Line 26"/>
              <p:cNvSpPr>
                <a:spLocks noChangeShapeType="1"/>
              </p:cNvSpPr>
              <p:nvPr/>
            </p:nvSpPr>
            <p:spPr bwMode="auto">
              <a:xfrm flipV="1">
                <a:off x="3792" y="1776"/>
                <a:ext cx="0" cy="1152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04" name="Line 27"/>
              <p:cNvSpPr>
                <a:spLocks noChangeShapeType="1"/>
              </p:cNvSpPr>
              <p:nvPr/>
            </p:nvSpPr>
            <p:spPr bwMode="auto">
              <a:xfrm flipV="1">
                <a:off x="4416" y="1776"/>
                <a:ext cx="0" cy="1152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05" name="Line 28"/>
              <p:cNvSpPr>
                <a:spLocks noChangeShapeType="1"/>
              </p:cNvSpPr>
              <p:nvPr/>
            </p:nvSpPr>
            <p:spPr bwMode="auto">
              <a:xfrm flipH="1">
                <a:off x="3936" y="2898"/>
                <a:ext cx="480" cy="48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0206" name="Group 29"/>
              <p:cNvGrpSpPr>
                <a:grpSpLocks/>
              </p:cNvGrpSpPr>
              <p:nvPr/>
            </p:nvGrpSpPr>
            <p:grpSpPr bwMode="auto">
              <a:xfrm>
                <a:off x="4416" y="1746"/>
                <a:ext cx="384" cy="288"/>
                <a:chOff x="4416" y="1746"/>
                <a:chExt cx="384" cy="288"/>
              </a:xfrm>
            </p:grpSpPr>
            <p:sp>
              <p:nvSpPr>
                <p:cNvPr id="50214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4464" y="1746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altLang="zh-CN" i="1"/>
                    <a:t>u</a:t>
                  </a:r>
                  <a:endParaRPr lang="en-US" altLang="zh-CN" i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215" name="Line 31"/>
                <p:cNvSpPr>
                  <a:spLocks noChangeShapeType="1"/>
                </p:cNvSpPr>
                <p:nvPr/>
              </p:nvSpPr>
              <p:spPr bwMode="auto">
                <a:xfrm>
                  <a:off x="4416" y="1986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0207" name="Line 32"/>
              <p:cNvSpPr>
                <a:spLocks noChangeShapeType="1"/>
              </p:cNvSpPr>
              <p:nvPr/>
            </p:nvSpPr>
            <p:spPr bwMode="auto">
              <a:xfrm flipH="1">
                <a:off x="3312" y="2928"/>
                <a:ext cx="480" cy="48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0208" name="Group 33"/>
              <p:cNvGrpSpPr>
                <a:grpSpLocks/>
              </p:cNvGrpSpPr>
              <p:nvPr/>
            </p:nvGrpSpPr>
            <p:grpSpPr bwMode="auto">
              <a:xfrm>
                <a:off x="4347" y="2026"/>
                <a:ext cx="553" cy="680"/>
                <a:chOff x="4347" y="2026"/>
                <a:chExt cx="553" cy="680"/>
              </a:xfrm>
            </p:grpSpPr>
            <p:sp>
              <p:nvSpPr>
                <p:cNvPr id="50212" name="Rectangle 34"/>
                <p:cNvSpPr>
                  <a:spLocks noChangeArrowheads="1"/>
                </p:cNvSpPr>
                <p:nvPr/>
              </p:nvSpPr>
              <p:spPr bwMode="auto">
                <a:xfrm>
                  <a:off x="4347" y="2026"/>
                  <a:ext cx="553" cy="6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lang="en-US" altLang="zh-CN" sz="6900">
                      <a:solidFill>
                        <a:srgbClr val="FF9900"/>
                      </a:solidFill>
                      <a:latin typeface="Webdings" pitchFamily="18" charset="2"/>
                    </a:rPr>
                    <a:t>ø</a:t>
                  </a:r>
                  <a:endParaRPr lang="en-US" altLang="zh-CN" b="0">
                    <a:solidFill>
                      <a:srgbClr val="FF9900"/>
                    </a:solidFill>
                  </a:endParaRPr>
                </a:p>
              </p:txBody>
            </p:sp>
            <p:sp>
              <p:nvSpPr>
                <p:cNvPr id="50213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4416" y="2418"/>
                  <a:ext cx="28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zh-CN" altLang="en-US" b="0"/>
                    <a:t>甲</a:t>
                  </a:r>
                  <a:endParaRPr lang="zh-CN" altLang="en-US" b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0209" name="Group 36"/>
              <p:cNvGrpSpPr>
                <a:grpSpLocks/>
              </p:cNvGrpSpPr>
              <p:nvPr/>
            </p:nvGrpSpPr>
            <p:grpSpPr bwMode="auto">
              <a:xfrm>
                <a:off x="4919" y="2064"/>
                <a:ext cx="553" cy="662"/>
                <a:chOff x="4443" y="2842"/>
                <a:chExt cx="553" cy="662"/>
              </a:xfrm>
            </p:grpSpPr>
            <p:sp>
              <p:nvSpPr>
                <p:cNvPr id="50210" name="Rectangle 37"/>
                <p:cNvSpPr>
                  <a:spLocks noChangeArrowheads="1"/>
                </p:cNvSpPr>
                <p:nvPr/>
              </p:nvSpPr>
              <p:spPr bwMode="auto">
                <a:xfrm rot="10691719">
                  <a:off x="4443" y="2842"/>
                  <a:ext cx="553" cy="6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lang="en-US" altLang="zh-CN" sz="6900">
                      <a:solidFill>
                        <a:srgbClr val="66FF33"/>
                      </a:solidFill>
                      <a:latin typeface="Webdings" pitchFamily="18" charset="2"/>
                    </a:rPr>
                    <a:t>ø</a:t>
                  </a:r>
                  <a:endParaRPr lang="en-US" altLang="zh-CN" b="0">
                    <a:solidFill>
                      <a:srgbClr val="FF9900"/>
                    </a:solidFill>
                  </a:endParaRPr>
                </a:p>
              </p:txBody>
            </p:sp>
            <p:sp>
              <p:nvSpPr>
                <p:cNvPr id="50211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4608" y="3168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zh-CN" altLang="en-US" b="0"/>
                    <a:t>乙</a:t>
                  </a:r>
                  <a:endParaRPr lang="zh-CN" altLang="en-US" b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4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4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4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4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4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4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4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4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4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4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4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4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9" grpId="0" autoUpdateAnimBg="0"/>
      <p:bldP spid="224260" grpId="0" autoUpdateAnimBg="0"/>
      <p:bldP spid="224261" grpId="0" autoUpdateAnimBg="0"/>
      <p:bldP spid="224262" grpId="0" autoUpdateAnimBg="0"/>
      <p:bldP spid="224263" grpId="0" autoUpdateAnimBg="0"/>
      <p:bldP spid="224265" grpId="0" autoUpdateAnimBg="0"/>
      <p:bldP spid="224266" grpId="0" autoUpdateAnimBg="0"/>
      <p:bldP spid="224267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2A0150-1ADE-493C-BBB1-855D57E4C2C3}" type="slidenum">
              <a:rPr lang="en-US" altLang="zh-CN"/>
              <a:pPr>
                <a:defRPr/>
              </a:pPr>
              <a:t>59</a:t>
            </a:fld>
            <a:endParaRPr lang="en-US" altLang="zh-CN"/>
          </a:p>
        </p:txBody>
      </p:sp>
      <p:sp>
        <p:nvSpPr>
          <p:cNvPr id="51213" name="Text Box 2"/>
          <p:cNvSpPr txBox="1">
            <a:spLocks noChangeArrowheads="1"/>
          </p:cNvSpPr>
          <p:nvPr/>
        </p:nvSpPr>
        <p:spPr bwMode="auto">
          <a:xfrm>
            <a:off x="250825" y="260350"/>
            <a:ext cx="8686800" cy="100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zh-CN" altLang="en-US" dirty="0">
                <a:solidFill>
                  <a:srgbClr val="66FF33"/>
                </a:solidFill>
              </a:rPr>
              <a:t>例</a:t>
            </a:r>
            <a:r>
              <a:rPr lang="en-US" altLang="zh-CN" dirty="0" smtClean="0">
                <a:solidFill>
                  <a:srgbClr val="66FF33"/>
                </a:solidFill>
              </a:rPr>
              <a:t>14</a:t>
            </a:r>
            <a:r>
              <a:rPr lang="zh-CN" altLang="en-US" dirty="0" smtClean="0">
                <a:solidFill>
                  <a:srgbClr val="66FF33"/>
                </a:solidFill>
              </a:rPr>
              <a:t>：</a:t>
            </a:r>
            <a:r>
              <a:rPr lang="zh-CN" altLang="en-US" dirty="0" smtClean="0"/>
              <a:t>  </a:t>
            </a:r>
            <a:r>
              <a:rPr lang="zh-CN" altLang="en-US" dirty="0"/>
              <a:t>地面上观察，火箭</a:t>
            </a:r>
            <a:r>
              <a:rPr lang="en-US" altLang="zh-CN" dirty="0"/>
              <a:t>A</a:t>
            </a:r>
            <a:r>
              <a:rPr lang="zh-CN" altLang="en-US" dirty="0"/>
              <a:t>以</a:t>
            </a:r>
            <a:r>
              <a:rPr lang="en-US" altLang="zh-CN" dirty="0"/>
              <a:t>0.8</a:t>
            </a:r>
            <a:r>
              <a:rPr lang="en-US" altLang="zh-CN" i="1" dirty="0"/>
              <a:t>c</a:t>
            </a:r>
            <a:r>
              <a:rPr lang="zh-CN" altLang="en-US" dirty="0"/>
              <a:t>的速度向正北飞行，火箭</a:t>
            </a:r>
            <a:r>
              <a:rPr lang="en-US" altLang="zh-CN" dirty="0"/>
              <a:t>B</a:t>
            </a:r>
            <a:r>
              <a:rPr lang="zh-CN" altLang="en-US" dirty="0"/>
              <a:t>以</a:t>
            </a:r>
            <a:r>
              <a:rPr lang="en-US" altLang="zh-CN" dirty="0"/>
              <a:t>0.6</a:t>
            </a:r>
            <a:r>
              <a:rPr lang="en-US" altLang="zh-CN" i="1" dirty="0"/>
              <a:t>c</a:t>
            </a:r>
            <a:r>
              <a:rPr lang="zh-CN" altLang="en-US" dirty="0"/>
              <a:t>的速度向正西飞行，求火箭</a:t>
            </a:r>
            <a:r>
              <a:rPr lang="en-US" altLang="zh-CN" dirty="0"/>
              <a:t>A</a:t>
            </a:r>
            <a:r>
              <a:rPr lang="zh-CN" altLang="en-US" dirty="0"/>
              <a:t>相对火箭</a:t>
            </a:r>
            <a:r>
              <a:rPr lang="en-US" altLang="zh-CN" dirty="0"/>
              <a:t>B</a:t>
            </a:r>
            <a:r>
              <a:rPr lang="zh-CN" altLang="en-US" dirty="0"/>
              <a:t>的速度。</a:t>
            </a:r>
          </a:p>
        </p:txBody>
      </p:sp>
      <p:sp>
        <p:nvSpPr>
          <p:cNvPr id="225283" name="Text Box 3"/>
          <p:cNvSpPr txBox="1">
            <a:spLocks noChangeArrowheads="1"/>
          </p:cNvSpPr>
          <p:nvPr/>
        </p:nvSpPr>
        <p:spPr bwMode="auto">
          <a:xfrm>
            <a:off x="684213" y="1412875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800">
                <a:solidFill>
                  <a:srgbClr val="66FF33"/>
                </a:solidFill>
              </a:rPr>
              <a:t>解：</a:t>
            </a:r>
            <a:endParaRPr lang="zh-CN" altLang="en-US" b="0">
              <a:solidFill>
                <a:schemeClr val="tx1"/>
              </a:solidFill>
            </a:endParaRPr>
          </a:p>
        </p:txBody>
      </p:sp>
      <p:sp>
        <p:nvSpPr>
          <p:cNvPr id="225284" name="Text Box 4"/>
          <p:cNvSpPr txBox="1">
            <a:spLocks noChangeArrowheads="1"/>
          </p:cNvSpPr>
          <p:nvPr/>
        </p:nvSpPr>
        <p:spPr bwMode="auto">
          <a:xfrm>
            <a:off x="1524000" y="1462088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/>
              <a:t>S(</a:t>
            </a:r>
            <a:r>
              <a:rPr lang="zh-CN" altLang="en-US"/>
              <a:t>地面</a:t>
            </a:r>
            <a:r>
              <a:rPr lang="en-US" altLang="zh-CN"/>
              <a:t>)</a:t>
            </a:r>
            <a:r>
              <a:rPr lang="zh-CN" altLang="en-US"/>
              <a:t>：</a:t>
            </a:r>
            <a:endParaRPr lang="zh-CN" altLang="en-US" b="0"/>
          </a:p>
        </p:txBody>
      </p:sp>
      <p:sp>
        <p:nvSpPr>
          <p:cNvPr id="225285" name="Text Box 5"/>
          <p:cNvSpPr txBox="1">
            <a:spLocks noChangeArrowheads="1"/>
          </p:cNvSpPr>
          <p:nvPr/>
        </p:nvSpPr>
        <p:spPr bwMode="auto">
          <a:xfrm>
            <a:off x="900113" y="2205038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/>
              <a:t>S</a:t>
            </a:r>
            <a:r>
              <a:rPr lang="en-US" altLang="zh-CN">
                <a:sym typeface="Symbol" pitchFamily="18" charset="2"/>
              </a:rPr>
              <a:t></a:t>
            </a:r>
            <a:r>
              <a:rPr lang="en-US" altLang="zh-CN"/>
              <a:t>(B)</a:t>
            </a:r>
            <a:r>
              <a:rPr lang="zh-CN" altLang="en-US"/>
              <a:t>：</a:t>
            </a:r>
            <a:endParaRPr lang="zh-CN" altLang="en-US" b="0"/>
          </a:p>
        </p:txBody>
      </p:sp>
      <p:graphicFrame>
        <p:nvGraphicFramePr>
          <p:cNvPr id="225286" name="Object 6"/>
          <p:cNvGraphicFramePr>
            <a:graphicFrameLocks noChangeAspect="1"/>
          </p:cNvGraphicFramePr>
          <p:nvPr/>
        </p:nvGraphicFramePr>
        <p:xfrm>
          <a:off x="3059113" y="1484313"/>
          <a:ext cx="5421312" cy="519112"/>
        </p:xfrm>
        <a:graphic>
          <a:graphicData uri="http://schemas.openxmlformats.org/presentationml/2006/ole">
            <p:oleObj spid="_x0000_s51202" name="公式" r:id="rId3" imgW="5117760" imgH="469800" progId="Equation.3">
              <p:embed/>
            </p:oleObj>
          </a:graphicData>
        </a:graphic>
      </p:graphicFrame>
      <p:graphicFrame>
        <p:nvGraphicFramePr>
          <p:cNvPr id="225287" name="Object 7"/>
          <p:cNvGraphicFramePr>
            <a:graphicFrameLocks noChangeAspect="1"/>
          </p:cNvGraphicFramePr>
          <p:nvPr/>
        </p:nvGraphicFramePr>
        <p:xfrm>
          <a:off x="2268538" y="1989138"/>
          <a:ext cx="1989137" cy="1392237"/>
        </p:xfrm>
        <a:graphic>
          <a:graphicData uri="http://schemas.openxmlformats.org/presentationml/2006/ole">
            <p:oleObj spid="_x0000_s51203" name="公式" r:id="rId4" imgW="1828800" imgH="1282680" progId="Equation.3">
              <p:embed/>
            </p:oleObj>
          </a:graphicData>
        </a:graphic>
      </p:graphicFrame>
      <p:sp>
        <p:nvSpPr>
          <p:cNvPr id="225288" name="Text Box 8"/>
          <p:cNvSpPr txBox="1">
            <a:spLocks noChangeArrowheads="1"/>
          </p:cNvSpPr>
          <p:nvPr/>
        </p:nvSpPr>
        <p:spPr bwMode="auto">
          <a:xfrm>
            <a:off x="4356100" y="2205038"/>
            <a:ext cx="1447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800"/>
              <a:t>= 0.6</a:t>
            </a:r>
            <a:r>
              <a:rPr lang="en-US" altLang="zh-CN" sz="2800" i="1"/>
              <a:t>c</a:t>
            </a:r>
          </a:p>
        </p:txBody>
      </p:sp>
      <p:graphicFrame>
        <p:nvGraphicFramePr>
          <p:cNvPr id="225289" name="Object 9"/>
          <p:cNvGraphicFramePr>
            <a:graphicFrameLocks noChangeAspect="1"/>
          </p:cNvGraphicFramePr>
          <p:nvPr/>
        </p:nvGraphicFramePr>
        <p:xfrm>
          <a:off x="1331913" y="3573463"/>
          <a:ext cx="2886075" cy="1484312"/>
        </p:xfrm>
        <a:graphic>
          <a:graphicData uri="http://schemas.openxmlformats.org/presentationml/2006/ole">
            <p:oleObj spid="_x0000_s51204" name="公式" r:id="rId5" imgW="2666880" imgH="1371600" progId="Equation.3">
              <p:embed/>
            </p:oleObj>
          </a:graphicData>
        </a:graphic>
      </p:graphicFrame>
      <p:sp>
        <p:nvSpPr>
          <p:cNvPr id="225290" name="Text Box 10"/>
          <p:cNvSpPr txBox="1">
            <a:spLocks noChangeArrowheads="1"/>
          </p:cNvSpPr>
          <p:nvPr/>
        </p:nvSpPr>
        <p:spPr bwMode="auto">
          <a:xfrm>
            <a:off x="4211638" y="386080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800"/>
              <a:t>= 0.64</a:t>
            </a:r>
            <a:r>
              <a:rPr lang="en-US" altLang="zh-CN" sz="2800" i="1"/>
              <a:t>c</a:t>
            </a:r>
          </a:p>
        </p:txBody>
      </p:sp>
      <p:grpSp>
        <p:nvGrpSpPr>
          <p:cNvPr id="51219" name="Group 11"/>
          <p:cNvGrpSpPr>
            <a:grpSpLocks/>
          </p:cNvGrpSpPr>
          <p:nvPr/>
        </p:nvGrpSpPr>
        <p:grpSpPr bwMode="auto">
          <a:xfrm>
            <a:off x="5486400" y="2514600"/>
            <a:ext cx="3352800" cy="3429000"/>
            <a:chOff x="3312" y="1584"/>
            <a:chExt cx="2112" cy="2160"/>
          </a:xfrm>
        </p:grpSpPr>
        <p:sp>
          <p:nvSpPr>
            <p:cNvPr id="51220" name="Text Box 12"/>
            <p:cNvSpPr txBox="1">
              <a:spLocks noChangeArrowheads="1"/>
            </p:cNvSpPr>
            <p:nvPr/>
          </p:nvSpPr>
          <p:spPr bwMode="auto">
            <a:xfrm>
              <a:off x="3360" y="3294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0"/>
                <a:t>z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1221" name="Text Box 13"/>
            <p:cNvSpPr txBox="1">
              <a:spLocks noChangeArrowheads="1"/>
            </p:cNvSpPr>
            <p:nvPr/>
          </p:nvSpPr>
          <p:spPr bwMode="auto">
            <a:xfrm>
              <a:off x="4224" y="3456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endParaRPr lang="zh-CN" altLang="zh-CN" b="0"/>
            </a:p>
          </p:txBody>
        </p:sp>
        <p:sp>
          <p:nvSpPr>
            <p:cNvPr id="51222" name="Text Box 14"/>
            <p:cNvSpPr txBox="1">
              <a:spLocks noChangeArrowheads="1"/>
            </p:cNvSpPr>
            <p:nvPr/>
          </p:nvSpPr>
          <p:spPr bwMode="auto">
            <a:xfrm>
              <a:off x="5184" y="2688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0" i="1"/>
                <a:t>x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1223" name="Text Box 15"/>
            <p:cNvSpPr txBox="1">
              <a:spLocks noChangeArrowheads="1"/>
            </p:cNvSpPr>
            <p:nvPr/>
          </p:nvSpPr>
          <p:spPr bwMode="auto">
            <a:xfrm>
              <a:off x="3552" y="1776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0"/>
                <a:t>y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1224" name="Text Box 16"/>
            <p:cNvSpPr txBox="1">
              <a:spLocks noChangeArrowheads="1"/>
            </p:cNvSpPr>
            <p:nvPr/>
          </p:nvSpPr>
          <p:spPr bwMode="auto">
            <a:xfrm>
              <a:off x="3648" y="1584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2800" b="0" i="1"/>
                <a:t>S</a:t>
              </a:r>
              <a:endParaRPr lang="en-US" altLang="zh-CN" b="0"/>
            </a:p>
          </p:txBody>
        </p:sp>
        <p:sp>
          <p:nvSpPr>
            <p:cNvPr id="51225" name="Text Box 17"/>
            <p:cNvSpPr txBox="1">
              <a:spLocks noChangeArrowheads="1"/>
            </p:cNvSpPr>
            <p:nvPr/>
          </p:nvSpPr>
          <p:spPr bwMode="auto">
            <a:xfrm>
              <a:off x="4464" y="1824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i="1"/>
                <a:t>u</a:t>
              </a:r>
            </a:p>
          </p:txBody>
        </p:sp>
        <p:sp>
          <p:nvSpPr>
            <p:cNvPr id="51226" name="Text Box 18"/>
            <p:cNvSpPr txBox="1">
              <a:spLocks noChangeArrowheads="1"/>
            </p:cNvSpPr>
            <p:nvPr/>
          </p:nvSpPr>
          <p:spPr bwMode="auto">
            <a:xfrm>
              <a:off x="3600" y="2775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0" i="1"/>
                <a:t>o</a:t>
              </a:r>
              <a:endParaRPr lang="en-US" altLang="zh-CN" b="0" i="1">
                <a:solidFill>
                  <a:schemeClr val="tx1"/>
                </a:solidFill>
              </a:endParaRPr>
            </a:p>
          </p:txBody>
        </p:sp>
        <p:graphicFrame>
          <p:nvGraphicFramePr>
            <p:cNvPr id="51207" name="Object 19"/>
            <p:cNvGraphicFramePr>
              <a:graphicFrameLocks noChangeAspect="1"/>
            </p:cNvGraphicFramePr>
            <p:nvPr/>
          </p:nvGraphicFramePr>
          <p:xfrm>
            <a:off x="5184" y="3024"/>
            <a:ext cx="211" cy="247"/>
          </p:xfrm>
          <a:graphic>
            <a:graphicData uri="http://schemas.openxmlformats.org/presentationml/2006/ole">
              <p:oleObj spid="_x0000_s51207" name="Equation" r:id="rId6" imgW="152280" imgH="177480" progId="Equation.3">
                <p:embed/>
              </p:oleObj>
            </a:graphicData>
          </a:graphic>
        </p:graphicFrame>
        <p:graphicFrame>
          <p:nvGraphicFramePr>
            <p:cNvPr id="51208" name="Object 20"/>
            <p:cNvGraphicFramePr>
              <a:graphicFrameLocks noChangeAspect="1"/>
            </p:cNvGraphicFramePr>
            <p:nvPr/>
          </p:nvGraphicFramePr>
          <p:xfrm>
            <a:off x="4196" y="1815"/>
            <a:ext cx="220" cy="271"/>
          </p:xfrm>
          <a:graphic>
            <a:graphicData uri="http://schemas.openxmlformats.org/presentationml/2006/ole">
              <p:oleObj spid="_x0000_s51208" name="Equation" r:id="rId7" imgW="164880" imgH="203040" progId="Equation.3">
                <p:embed/>
              </p:oleObj>
            </a:graphicData>
          </a:graphic>
        </p:graphicFrame>
        <p:graphicFrame>
          <p:nvGraphicFramePr>
            <p:cNvPr id="51209" name="Object 21"/>
            <p:cNvGraphicFramePr>
              <a:graphicFrameLocks noChangeAspect="1"/>
            </p:cNvGraphicFramePr>
            <p:nvPr/>
          </p:nvGraphicFramePr>
          <p:xfrm>
            <a:off x="3984" y="3344"/>
            <a:ext cx="184" cy="199"/>
          </p:xfrm>
          <a:graphic>
            <a:graphicData uri="http://schemas.openxmlformats.org/presentationml/2006/ole">
              <p:oleObj spid="_x0000_s51209" name="Equation" r:id="rId8" imgW="152280" imgH="164880" progId="Equation.3">
                <p:embed/>
              </p:oleObj>
            </a:graphicData>
          </a:graphic>
        </p:graphicFrame>
        <p:graphicFrame>
          <p:nvGraphicFramePr>
            <p:cNvPr id="51210" name="Object 22"/>
            <p:cNvGraphicFramePr>
              <a:graphicFrameLocks noChangeAspect="1"/>
            </p:cNvGraphicFramePr>
            <p:nvPr/>
          </p:nvGraphicFramePr>
          <p:xfrm>
            <a:off x="4320" y="1623"/>
            <a:ext cx="237" cy="255"/>
          </p:xfrm>
          <a:graphic>
            <a:graphicData uri="http://schemas.openxmlformats.org/presentationml/2006/ole">
              <p:oleObj spid="_x0000_s51210" name="Equation" r:id="rId9" imgW="164880" imgH="177480" progId="Equation.3">
                <p:embed/>
              </p:oleObj>
            </a:graphicData>
          </a:graphic>
        </p:graphicFrame>
        <p:graphicFrame>
          <p:nvGraphicFramePr>
            <p:cNvPr id="51211" name="Object 23"/>
            <p:cNvGraphicFramePr>
              <a:graphicFrameLocks noChangeAspect="1"/>
            </p:cNvGraphicFramePr>
            <p:nvPr/>
          </p:nvGraphicFramePr>
          <p:xfrm>
            <a:off x="4128" y="2967"/>
            <a:ext cx="177" cy="207"/>
          </p:xfrm>
          <a:graphic>
            <a:graphicData uri="http://schemas.openxmlformats.org/presentationml/2006/ole">
              <p:oleObj spid="_x0000_s51211" name="Equation" r:id="rId10" imgW="152280" imgH="177480" progId="Equation.3">
                <p:embed/>
              </p:oleObj>
            </a:graphicData>
          </a:graphic>
        </p:graphicFrame>
        <p:sp>
          <p:nvSpPr>
            <p:cNvPr id="51227" name="Line 24"/>
            <p:cNvSpPr>
              <a:spLocks noChangeShapeType="1"/>
            </p:cNvSpPr>
            <p:nvPr/>
          </p:nvSpPr>
          <p:spPr bwMode="auto">
            <a:xfrm>
              <a:off x="3792" y="2976"/>
              <a:ext cx="158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8" name="Line 25"/>
            <p:cNvSpPr>
              <a:spLocks noChangeShapeType="1"/>
            </p:cNvSpPr>
            <p:nvPr/>
          </p:nvSpPr>
          <p:spPr bwMode="auto">
            <a:xfrm flipV="1">
              <a:off x="3792" y="1824"/>
              <a:ext cx="0" cy="115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9" name="Line 26"/>
            <p:cNvSpPr>
              <a:spLocks noChangeShapeType="1"/>
            </p:cNvSpPr>
            <p:nvPr/>
          </p:nvSpPr>
          <p:spPr bwMode="auto">
            <a:xfrm flipV="1">
              <a:off x="4416" y="1824"/>
              <a:ext cx="0" cy="115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0" name="Line 27"/>
            <p:cNvSpPr>
              <a:spLocks noChangeShapeType="1"/>
            </p:cNvSpPr>
            <p:nvPr/>
          </p:nvSpPr>
          <p:spPr bwMode="auto">
            <a:xfrm flipH="1">
              <a:off x="3936" y="2976"/>
              <a:ext cx="480" cy="48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1" name="Line 28"/>
            <p:cNvSpPr>
              <a:spLocks noChangeShapeType="1"/>
            </p:cNvSpPr>
            <p:nvPr/>
          </p:nvSpPr>
          <p:spPr bwMode="auto">
            <a:xfrm>
              <a:off x="4416" y="2064"/>
              <a:ext cx="336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2" name="Line 29"/>
            <p:cNvSpPr>
              <a:spLocks noChangeShapeType="1"/>
            </p:cNvSpPr>
            <p:nvPr/>
          </p:nvSpPr>
          <p:spPr bwMode="auto">
            <a:xfrm flipH="1">
              <a:off x="3312" y="2976"/>
              <a:ext cx="480" cy="48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1233" name="Group 30"/>
            <p:cNvGrpSpPr>
              <a:grpSpLocks/>
            </p:cNvGrpSpPr>
            <p:nvPr/>
          </p:nvGrpSpPr>
          <p:grpSpPr bwMode="auto">
            <a:xfrm>
              <a:off x="4800" y="2064"/>
              <a:ext cx="432" cy="576"/>
              <a:chOff x="4800" y="2064"/>
              <a:chExt cx="432" cy="576"/>
            </a:xfrm>
          </p:grpSpPr>
          <p:sp>
            <p:nvSpPr>
              <p:cNvPr id="51240" name="Text Box 31"/>
              <p:cNvSpPr txBox="1">
                <a:spLocks noChangeArrowheads="1"/>
              </p:cNvSpPr>
              <p:nvPr/>
            </p:nvSpPr>
            <p:spPr bwMode="auto">
              <a:xfrm>
                <a:off x="4944" y="2160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zh-CN"/>
                  <a:t>A</a:t>
                </a:r>
                <a:endParaRPr lang="en-US" altLang="zh-CN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241" name="Rectangle 32"/>
              <p:cNvSpPr>
                <a:spLocks noChangeArrowheads="1"/>
              </p:cNvSpPr>
              <p:nvPr/>
            </p:nvSpPr>
            <p:spPr bwMode="auto">
              <a:xfrm>
                <a:off x="4800" y="2208"/>
                <a:ext cx="144" cy="288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rgbClr val="66FF33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42" name="AutoShape 33"/>
              <p:cNvSpPr>
                <a:spLocks noChangeArrowheads="1"/>
              </p:cNvSpPr>
              <p:nvPr/>
            </p:nvSpPr>
            <p:spPr bwMode="auto">
              <a:xfrm>
                <a:off x="4800" y="2064"/>
                <a:ext cx="144" cy="144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28575">
                <a:solidFill>
                  <a:srgbClr val="66FF33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43" name="Line 34"/>
              <p:cNvSpPr>
                <a:spLocks noChangeShapeType="1"/>
              </p:cNvSpPr>
              <p:nvPr/>
            </p:nvSpPr>
            <p:spPr bwMode="auto">
              <a:xfrm>
                <a:off x="4848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44" name="Line 35"/>
              <p:cNvSpPr>
                <a:spLocks noChangeShapeType="1"/>
              </p:cNvSpPr>
              <p:nvPr/>
            </p:nvSpPr>
            <p:spPr bwMode="auto">
              <a:xfrm>
                <a:off x="489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1234" name="Group 36"/>
            <p:cNvGrpSpPr>
              <a:grpSpLocks/>
            </p:cNvGrpSpPr>
            <p:nvPr/>
          </p:nvGrpSpPr>
          <p:grpSpPr bwMode="auto">
            <a:xfrm>
              <a:off x="4032" y="2496"/>
              <a:ext cx="576" cy="384"/>
              <a:chOff x="4032" y="2496"/>
              <a:chExt cx="576" cy="384"/>
            </a:xfrm>
          </p:grpSpPr>
          <p:sp>
            <p:nvSpPr>
              <p:cNvPr id="51235" name="Text Box 37"/>
              <p:cNvSpPr txBox="1">
                <a:spLocks noChangeArrowheads="1"/>
              </p:cNvSpPr>
              <p:nvPr/>
            </p:nvSpPr>
            <p:spPr bwMode="auto">
              <a:xfrm>
                <a:off x="4176" y="2592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zh-CN"/>
                  <a:t>B</a:t>
                </a:r>
                <a:endParaRPr lang="en-US" altLang="zh-CN" b="0"/>
              </a:p>
            </p:txBody>
          </p:sp>
          <p:sp>
            <p:nvSpPr>
              <p:cNvPr id="51236" name="AutoShape 38"/>
              <p:cNvSpPr>
                <a:spLocks noChangeArrowheads="1"/>
              </p:cNvSpPr>
              <p:nvPr/>
            </p:nvSpPr>
            <p:spPr bwMode="auto">
              <a:xfrm>
                <a:off x="4032" y="2496"/>
                <a:ext cx="240" cy="144"/>
              </a:xfrm>
              <a:prstGeom prst="diamond">
                <a:avLst/>
              </a:prstGeom>
              <a:solidFill>
                <a:srgbClr val="FF0000"/>
              </a:solidFill>
              <a:ln w="28575">
                <a:solidFill>
                  <a:srgbClr val="66FF33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37" name="Rectangle 39"/>
              <p:cNvSpPr>
                <a:spLocks noChangeArrowheads="1"/>
              </p:cNvSpPr>
              <p:nvPr/>
            </p:nvSpPr>
            <p:spPr bwMode="auto">
              <a:xfrm>
                <a:off x="4176" y="2496"/>
                <a:ext cx="288" cy="144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rgbClr val="66FF33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38" name="Line 40"/>
              <p:cNvSpPr>
                <a:spLocks noChangeShapeType="1"/>
              </p:cNvSpPr>
              <p:nvPr/>
            </p:nvSpPr>
            <p:spPr bwMode="auto">
              <a:xfrm>
                <a:off x="4512" y="254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39" name="Line 41"/>
              <p:cNvSpPr>
                <a:spLocks noChangeShapeType="1"/>
              </p:cNvSpPr>
              <p:nvPr/>
            </p:nvSpPr>
            <p:spPr bwMode="auto">
              <a:xfrm>
                <a:off x="4512" y="259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25322" name="Object 42"/>
          <p:cNvGraphicFramePr>
            <a:graphicFrameLocks noChangeAspect="1"/>
          </p:cNvGraphicFramePr>
          <p:nvPr/>
        </p:nvGraphicFramePr>
        <p:xfrm>
          <a:off x="1403350" y="5157788"/>
          <a:ext cx="2006600" cy="508000"/>
        </p:xfrm>
        <a:graphic>
          <a:graphicData uri="http://schemas.openxmlformats.org/presentationml/2006/ole">
            <p:oleObj spid="_x0000_s51205" name="公式" r:id="rId11" imgW="2006280" imgH="507960" progId="Equation.3">
              <p:embed/>
            </p:oleObj>
          </a:graphicData>
        </a:graphic>
      </p:graphicFrame>
      <p:graphicFrame>
        <p:nvGraphicFramePr>
          <p:cNvPr id="225323" name="Object 43"/>
          <p:cNvGraphicFramePr>
            <a:graphicFrameLocks noChangeAspect="1"/>
          </p:cNvGraphicFramePr>
          <p:nvPr/>
        </p:nvGraphicFramePr>
        <p:xfrm>
          <a:off x="1835150" y="5805488"/>
          <a:ext cx="2324100" cy="457200"/>
        </p:xfrm>
        <a:graphic>
          <a:graphicData uri="http://schemas.openxmlformats.org/presentationml/2006/ole">
            <p:oleObj spid="_x0000_s51206" name="公式" r:id="rId12" imgW="2323800" imgH="4572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5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25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5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5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5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225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25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3" grpId="0" autoUpdateAnimBg="0"/>
      <p:bldP spid="225284" grpId="0" autoUpdateAnimBg="0"/>
      <p:bldP spid="225285" grpId="0" autoUpdateAnimBg="0"/>
      <p:bldP spid="225288" grpId="0" autoUpdateAnimBg="0"/>
      <p:bldP spid="22529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62828A-CCAF-477E-A445-D1E438065D97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1028" name="Text Box 2"/>
          <p:cNvSpPr txBox="1">
            <a:spLocks noChangeArrowheads="1"/>
          </p:cNvSpPr>
          <p:nvPr/>
        </p:nvSpPr>
        <p:spPr bwMode="auto">
          <a:xfrm>
            <a:off x="428625" y="1071563"/>
            <a:ext cx="64087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800" i="1">
                <a:solidFill>
                  <a:srgbClr val="FFFF00"/>
                </a:solidFill>
              </a:rPr>
              <a:t>1.</a:t>
            </a:r>
            <a:r>
              <a:rPr kumimoji="1" lang="zh-CN" altLang="en-US" sz="2800" i="1">
                <a:solidFill>
                  <a:srgbClr val="FFFF00"/>
                </a:solidFill>
              </a:rPr>
              <a:t>力学相对性原理 </a:t>
            </a:r>
            <a:r>
              <a:rPr kumimoji="1" lang="en-US" altLang="zh-CN"/>
              <a:t>(</a:t>
            </a:r>
            <a:r>
              <a:rPr kumimoji="1" lang="zh-CN" altLang="en-US"/>
              <a:t>伽利略相对性原理</a:t>
            </a:r>
            <a:r>
              <a:rPr kumimoji="1" lang="en-US" altLang="zh-CN"/>
              <a:t>)</a:t>
            </a:r>
          </a:p>
        </p:txBody>
      </p:sp>
      <p:sp>
        <p:nvSpPr>
          <p:cNvPr id="176135" name="Text Box 7"/>
          <p:cNvSpPr txBox="1">
            <a:spLocks noChangeArrowheads="1"/>
          </p:cNvSpPr>
          <p:nvPr/>
        </p:nvSpPr>
        <p:spPr bwMode="auto">
          <a:xfrm>
            <a:off x="5214938" y="3286125"/>
            <a:ext cx="360045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>
                <a:solidFill>
                  <a:srgbClr val="FF3300"/>
                </a:solidFill>
                <a:sym typeface="Wingdings" pitchFamily="2" charset="2"/>
              </a:rPr>
              <a:t>        </a:t>
            </a:r>
            <a:r>
              <a:rPr kumimoji="1" lang="zh-CN" altLang="en-US"/>
              <a:t>在一个惯性系中所做的任何力学实验，都不能判断该惯性系相对于其它惯性系的运动。</a:t>
            </a:r>
            <a:endParaRPr kumimoji="1" lang="zh-CN" altLang="en-US">
              <a:latin typeface="宋体" pitchFamily="2" charset="-122"/>
            </a:endParaRP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95288" y="2997200"/>
            <a:ext cx="5113337" cy="3492500"/>
            <a:chOff x="249" y="1888"/>
            <a:chExt cx="3221" cy="2200"/>
          </a:xfrm>
        </p:grpSpPr>
        <p:graphicFrame>
          <p:nvGraphicFramePr>
            <p:cNvPr id="1026" name="Object 5"/>
            <p:cNvGraphicFramePr>
              <a:graphicFrameLocks noChangeAspect="1"/>
            </p:cNvGraphicFramePr>
            <p:nvPr/>
          </p:nvGraphicFramePr>
          <p:xfrm>
            <a:off x="385" y="1888"/>
            <a:ext cx="2544" cy="1939"/>
          </p:xfrm>
          <a:graphic>
            <a:graphicData uri="http://schemas.openxmlformats.org/presentationml/2006/ole">
              <p:oleObj spid="_x0000_s1026" name="扫描照片" r:id="rId3" imgW="11428571" imgH="9380952" progId="MSPhotoEdScan.3">
                <p:embed/>
              </p:oleObj>
            </a:graphicData>
          </a:graphic>
        </p:graphicFrame>
        <p:sp>
          <p:nvSpPr>
            <p:cNvPr id="1033" name="Text Box 12"/>
            <p:cNvSpPr txBox="1">
              <a:spLocks noChangeArrowheads="1"/>
            </p:cNvSpPr>
            <p:nvPr/>
          </p:nvSpPr>
          <p:spPr bwMode="auto">
            <a:xfrm>
              <a:off x="249" y="3838"/>
              <a:ext cx="3221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zh-CN" altLang="en-US" sz="2000">
                  <a:solidFill>
                    <a:schemeClr val="tx1"/>
                  </a:solidFill>
                </a:rPr>
                <a:t>伽利略对匀速直线运动船舱内现象生动描述</a:t>
              </a:r>
            </a:p>
          </p:txBody>
        </p:sp>
      </p:grpSp>
      <p:sp>
        <p:nvSpPr>
          <p:cNvPr id="1031" name="TextBox 10"/>
          <p:cNvSpPr txBox="1">
            <a:spLocks noChangeArrowheads="1"/>
          </p:cNvSpPr>
          <p:nvPr/>
        </p:nvSpPr>
        <p:spPr bwMode="auto">
          <a:xfrm>
            <a:off x="468313" y="404813"/>
            <a:ext cx="2389187" cy="523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i="1">
                <a:solidFill>
                  <a:srgbClr val="FF0000"/>
                </a:solidFill>
              </a:rPr>
              <a:t>二</a:t>
            </a:r>
            <a:r>
              <a:rPr lang="en-US" altLang="zh-CN" sz="2800" i="1">
                <a:solidFill>
                  <a:srgbClr val="FF0000"/>
                </a:solidFill>
              </a:rPr>
              <a:t>. </a:t>
            </a:r>
            <a:r>
              <a:rPr lang="zh-CN" altLang="en-US" sz="2800" i="1">
                <a:solidFill>
                  <a:srgbClr val="FF0000"/>
                </a:solidFill>
              </a:rPr>
              <a:t>物理基础</a:t>
            </a:r>
          </a:p>
        </p:txBody>
      </p:sp>
      <p:sp>
        <p:nvSpPr>
          <p:cNvPr id="11" name="Text Box 34"/>
          <p:cNvSpPr txBox="1">
            <a:spLocks noChangeArrowheads="1"/>
          </p:cNvSpPr>
          <p:nvPr/>
        </p:nvSpPr>
        <p:spPr bwMode="auto">
          <a:xfrm>
            <a:off x="500063" y="1714500"/>
            <a:ext cx="813752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dirty="0">
                <a:ea typeface="+mn-ea"/>
                <a:cs typeface="Times New Roman" pitchFamily="18" charset="0"/>
              </a:rPr>
              <a:t>表述一：一切</a:t>
            </a:r>
            <a:r>
              <a:rPr kumimoji="1" lang="zh-CN" altLang="en-US" dirty="0">
                <a:solidFill>
                  <a:srgbClr val="00FF00"/>
                </a:solidFill>
                <a:ea typeface="+mn-ea"/>
                <a:cs typeface="Times New Roman" pitchFamily="18" charset="0"/>
              </a:rPr>
              <a:t>惯性系</a:t>
            </a:r>
            <a:r>
              <a:rPr kumimoji="1" lang="zh-CN" altLang="en-US" dirty="0">
                <a:ea typeface="+mn-ea"/>
                <a:cs typeface="Times New Roman" pitchFamily="18" charset="0"/>
              </a:rPr>
              <a:t>对力学现象都是等价的</a:t>
            </a:r>
          </a:p>
          <a:p>
            <a:pPr>
              <a:spcBef>
                <a:spcPct val="50000"/>
              </a:spcBef>
              <a:defRPr/>
            </a:pPr>
            <a:r>
              <a:rPr kumimoji="1" lang="zh-CN" altLang="en-US" dirty="0">
                <a:ea typeface="+mn-ea"/>
                <a:cs typeface="Times New Roman" pitchFamily="18" charset="0"/>
              </a:rPr>
              <a:t>表述二：力学规律在任何</a:t>
            </a:r>
            <a:r>
              <a:rPr kumimoji="1" lang="zh-CN" altLang="en-US" dirty="0">
                <a:solidFill>
                  <a:srgbClr val="00FF00"/>
                </a:solidFill>
                <a:ea typeface="+mn-ea"/>
                <a:cs typeface="Times New Roman" pitchFamily="18" charset="0"/>
              </a:rPr>
              <a:t>惯性系</a:t>
            </a:r>
            <a:r>
              <a:rPr kumimoji="1" lang="zh-CN" altLang="en-US" dirty="0">
                <a:ea typeface="+mn-ea"/>
                <a:cs typeface="Times New Roman" pitchFamily="18" charset="0"/>
              </a:rPr>
              <a:t>下都具有相同的形式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76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5" grpId="0"/>
      <p:bldP spid="1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066524-E91E-4C3D-ABF8-8131C72B7F25}" type="slidenum">
              <a:rPr lang="en-US" altLang="zh-CN"/>
              <a:pPr>
                <a:defRPr/>
              </a:pPr>
              <a:t>60</a:t>
            </a:fld>
            <a:endParaRPr lang="en-US" altLang="zh-CN" dirty="0"/>
          </a:p>
        </p:txBody>
      </p:sp>
      <p:sp>
        <p:nvSpPr>
          <p:cNvPr id="226306" name="Text Box 2"/>
          <p:cNvSpPr txBox="1">
            <a:spLocks noChangeArrowheads="1"/>
          </p:cNvSpPr>
          <p:nvPr/>
        </p:nvSpPr>
        <p:spPr bwMode="auto">
          <a:xfrm>
            <a:off x="642938" y="1214438"/>
            <a:ext cx="8215312" cy="49307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/>
              <a:t>在狭义相对论中讨论运动学问题的思路如下：</a:t>
            </a:r>
          </a:p>
          <a:p>
            <a:pPr defTabSz="762000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/>
              <a:t>1</a:t>
            </a:r>
            <a:r>
              <a:rPr kumimoji="1" lang="zh-CN" altLang="en-US"/>
              <a:t>、确定两个作相对运动的</a:t>
            </a:r>
            <a:r>
              <a:rPr kumimoji="1" lang="zh-CN" altLang="en-US">
                <a:solidFill>
                  <a:srgbClr val="66FF33"/>
                </a:solidFill>
              </a:rPr>
              <a:t>惯性系</a:t>
            </a:r>
            <a:r>
              <a:rPr kumimoji="1" lang="en-US" altLang="zh-CN">
                <a:solidFill>
                  <a:srgbClr val="66FF33"/>
                </a:solidFill>
              </a:rPr>
              <a:t>S</a:t>
            </a:r>
            <a:r>
              <a:rPr kumimoji="1" lang="zh-CN" altLang="en-US">
                <a:solidFill>
                  <a:srgbClr val="66FF33"/>
                </a:solidFill>
              </a:rPr>
              <a:t>和</a:t>
            </a:r>
            <a:r>
              <a:rPr kumimoji="1" lang="en-US" altLang="zh-CN">
                <a:solidFill>
                  <a:srgbClr val="66FF33"/>
                </a:solidFill>
              </a:rPr>
              <a:t>S</a:t>
            </a:r>
            <a:r>
              <a:rPr kumimoji="1" lang="en-US" altLang="zh-CN">
                <a:solidFill>
                  <a:srgbClr val="66FF33"/>
                </a:solidFill>
                <a:sym typeface="Symbol" pitchFamily="18" charset="2"/>
              </a:rPr>
              <a:t></a:t>
            </a:r>
            <a:r>
              <a:rPr kumimoji="1" lang="zh-CN" altLang="en-US">
                <a:sym typeface="Symbol" pitchFamily="18" charset="2"/>
              </a:rPr>
              <a:t>，并确定</a:t>
            </a:r>
            <a:r>
              <a:rPr kumimoji="1" lang="en-US" altLang="zh-CN"/>
              <a:t>S</a:t>
            </a:r>
            <a:r>
              <a:rPr kumimoji="1" lang="en-US" altLang="zh-CN">
                <a:sym typeface="Symbol" pitchFamily="18" charset="2"/>
              </a:rPr>
              <a:t></a:t>
            </a:r>
            <a:r>
              <a:rPr kumimoji="1" lang="zh-CN" altLang="en-US">
                <a:sym typeface="Symbol" pitchFamily="18" charset="2"/>
              </a:rPr>
              <a:t>相对</a:t>
            </a:r>
            <a:r>
              <a:rPr kumimoji="1" lang="en-US" altLang="zh-CN">
                <a:sym typeface="Symbol" pitchFamily="18" charset="2"/>
              </a:rPr>
              <a:t>S</a:t>
            </a:r>
            <a:r>
              <a:rPr kumimoji="1" lang="zh-CN" altLang="en-US">
                <a:sym typeface="Symbol" pitchFamily="18" charset="2"/>
              </a:rPr>
              <a:t>系</a:t>
            </a:r>
            <a:endParaRPr kumimoji="1" lang="en-US" altLang="zh-CN">
              <a:sym typeface="Symbol" pitchFamily="18" charset="2"/>
            </a:endParaRPr>
          </a:p>
          <a:p>
            <a:pPr defTabSz="762000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>
                <a:sym typeface="Symbol" pitchFamily="18" charset="2"/>
              </a:rPr>
              <a:t>       </a:t>
            </a:r>
            <a:r>
              <a:rPr kumimoji="1" lang="zh-CN" altLang="en-US">
                <a:sym typeface="Symbol" pitchFamily="18" charset="2"/>
              </a:rPr>
              <a:t>的运动速度</a:t>
            </a:r>
            <a:r>
              <a:rPr kumimoji="1" lang="en-US" altLang="zh-CN" i="1">
                <a:sym typeface="Symbol" pitchFamily="18" charset="2"/>
              </a:rPr>
              <a:t>u</a:t>
            </a:r>
            <a:r>
              <a:rPr kumimoji="1" lang="zh-CN" altLang="en-US"/>
              <a:t>；</a:t>
            </a:r>
          </a:p>
          <a:p>
            <a:pPr defTabSz="762000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/>
              <a:t>2</a:t>
            </a:r>
            <a:r>
              <a:rPr kumimoji="1" lang="zh-CN" altLang="en-US"/>
              <a:t>、确定所讨论的一个或两个</a:t>
            </a:r>
            <a:r>
              <a:rPr kumimoji="1" lang="zh-CN" altLang="en-US">
                <a:solidFill>
                  <a:srgbClr val="66FF33"/>
                </a:solidFill>
              </a:rPr>
              <a:t>事件</a:t>
            </a:r>
            <a:r>
              <a:rPr kumimoji="1" lang="en-US" altLang="zh-CN"/>
              <a:t>(</a:t>
            </a:r>
            <a:r>
              <a:rPr kumimoji="1" lang="zh-CN" altLang="en-US"/>
              <a:t>或物体</a:t>
            </a:r>
            <a:r>
              <a:rPr kumimoji="1" lang="en-US" altLang="zh-CN"/>
              <a:t>)</a:t>
            </a:r>
            <a:r>
              <a:rPr kumimoji="1" lang="zh-CN" altLang="en-US"/>
              <a:t>；</a:t>
            </a:r>
          </a:p>
          <a:p>
            <a:pPr defTabSz="762000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/>
              <a:t>3</a:t>
            </a:r>
            <a:r>
              <a:rPr kumimoji="1" lang="zh-CN" altLang="en-US"/>
              <a:t>、分别在</a:t>
            </a:r>
            <a:r>
              <a:rPr kumimoji="1" lang="en-US" altLang="zh-CN"/>
              <a:t>S</a:t>
            </a:r>
            <a:r>
              <a:rPr kumimoji="1" lang="zh-CN" altLang="en-US"/>
              <a:t>和</a:t>
            </a:r>
            <a:r>
              <a:rPr kumimoji="1" lang="en-US" altLang="zh-CN"/>
              <a:t>S</a:t>
            </a:r>
            <a:r>
              <a:rPr kumimoji="1" lang="en-US" altLang="zh-CN">
                <a:sym typeface="Symbol" pitchFamily="18" charset="2"/>
              </a:rPr>
              <a:t></a:t>
            </a:r>
            <a:r>
              <a:rPr kumimoji="1" lang="zh-CN" altLang="en-US"/>
              <a:t>系中将这一个或两个事件的</a:t>
            </a:r>
            <a:r>
              <a:rPr kumimoji="1" lang="zh-CN" altLang="en-US">
                <a:solidFill>
                  <a:srgbClr val="66FF33"/>
                </a:solidFill>
              </a:rPr>
              <a:t>时空坐标</a:t>
            </a:r>
            <a:r>
              <a:rPr kumimoji="1" lang="zh-CN" altLang="en-US"/>
              <a:t>、</a:t>
            </a:r>
            <a:r>
              <a:rPr kumimoji="1" lang="zh-CN" altLang="en-US">
                <a:solidFill>
                  <a:srgbClr val="66FF33"/>
                </a:solidFill>
              </a:rPr>
              <a:t>速度</a:t>
            </a:r>
            <a:endParaRPr kumimoji="1" lang="en-US" altLang="zh-CN">
              <a:solidFill>
                <a:srgbClr val="66FF33"/>
              </a:solidFill>
            </a:endParaRPr>
          </a:p>
          <a:p>
            <a:pPr defTabSz="762000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/>
              <a:t>      </a:t>
            </a:r>
            <a:r>
              <a:rPr kumimoji="1" lang="zh-CN" altLang="en-US"/>
              <a:t>或其</a:t>
            </a:r>
            <a:r>
              <a:rPr kumimoji="1" lang="zh-CN" altLang="en-US">
                <a:solidFill>
                  <a:srgbClr val="66FF33"/>
                </a:solidFill>
              </a:rPr>
              <a:t>时空间隔</a:t>
            </a:r>
            <a:r>
              <a:rPr kumimoji="1" lang="zh-CN" altLang="en-US"/>
              <a:t>表示出来；</a:t>
            </a:r>
          </a:p>
          <a:p>
            <a:pPr defTabSz="762000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/>
              <a:t>4</a:t>
            </a:r>
            <a:r>
              <a:rPr kumimoji="1" lang="zh-CN" altLang="en-US"/>
              <a:t>、用洛仑兹坐标变换</a:t>
            </a:r>
            <a:r>
              <a:rPr kumimoji="1" lang="en-US" altLang="zh-CN"/>
              <a:t>(</a:t>
            </a:r>
            <a:r>
              <a:rPr kumimoji="1" lang="zh-CN" altLang="en-US"/>
              <a:t>包括长度收缩和时间膨胀公式</a:t>
            </a:r>
            <a:r>
              <a:rPr kumimoji="1" lang="en-US" altLang="zh-CN"/>
              <a:t>)</a:t>
            </a:r>
            <a:r>
              <a:rPr kumimoji="1" lang="zh-CN" altLang="en-US"/>
              <a:t>以及</a:t>
            </a:r>
            <a:endParaRPr kumimoji="1" lang="en-US" altLang="zh-CN"/>
          </a:p>
          <a:p>
            <a:pPr defTabSz="762000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/>
              <a:t>      </a:t>
            </a:r>
            <a:r>
              <a:rPr kumimoji="1" lang="zh-CN" altLang="en-US"/>
              <a:t>洛伦兹速度变换讨论。</a:t>
            </a:r>
          </a:p>
        </p:txBody>
      </p:sp>
      <p:sp>
        <p:nvSpPr>
          <p:cNvPr id="82948" name="AutoShape 3"/>
          <p:cNvSpPr>
            <a:spLocks noChangeArrowheads="1"/>
          </p:cNvSpPr>
          <p:nvPr/>
        </p:nvSpPr>
        <p:spPr bwMode="auto">
          <a:xfrm>
            <a:off x="357188" y="357188"/>
            <a:ext cx="1371600" cy="685800"/>
          </a:xfrm>
          <a:prstGeom prst="wave">
            <a:avLst>
              <a:gd name="adj1" fmla="val 13005"/>
              <a:gd name="adj2" fmla="val 0"/>
            </a:avLst>
          </a:prstGeom>
          <a:gradFill rotWithShape="0">
            <a:gsLst>
              <a:gs pos="0">
                <a:srgbClr val="767647"/>
              </a:gs>
              <a:gs pos="50000">
                <a:srgbClr val="FFFF99"/>
              </a:gs>
              <a:gs pos="100000">
                <a:srgbClr val="767647"/>
              </a:gs>
            </a:gsLst>
            <a:lin ang="5400000" scaled="1"/>
          </a:gradFill>
          <a:ln w="9525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762000"/>
            <a:r>
              <a:rPr kumimoji="1" lang="zh-CN" altLang="en-US">
                <a:solidFill>
                  <a:srgbClr val="FF3300"/>
                </a:solidFill>
                <a:ea typeface="楷体_GB2312"/>
                <a:cs typeface="楷体_GB2312"/>
              </a:rPr>
              <a:t>小结</a:t>
            </a:r>
            <a:endParaRPr kumimoji="1" lang="zh-CN" altLang="en-US">
              <a:solidFill>
                <a:srgbClr val="66FFFF"/>
              </a:solidFill>
              <a:ea typeface="楷体_GB2312"/>
              <a:cs typeface="楷体_GB231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6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628182-CF9E-4DBF-893A-3B6ABBC3346F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1979613" y="452438"/>
            <a:ext cx="4637087" cy="547687"/>
          </a:xfrm>
          <a:prstGeom prst="rect">
            <a:avLst/>
          </a:prstGeom>
          <a:solidFill>
            <a:srgbClr val="FF0066"/>
          </a:solidFill>
          <a:ln w="28575">
            <a:solidFill>
              <a:srgbClr val="66FF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i="1"/>
              <a:t>§6-6    </a:t>
            </a:r>
            <a:r>
              <a:rPr kumimoji="1" lang="zh-CN" altLang="en-US" sz="2800" i="1"/>
              <a:t>相对论动力学基础</a:t>
            </a:r>
            <a:endParaRPr kumimoji="1" lang="zh-CN" altLang="en-US" sz="2800" i="1">
              <a:solidFill>
                <a:schemeClr val="tx1"/>
              </a:solidFill>
            </a:endParaRPr>
          </a:p>
        </p:txBody>
      </p:sp>
      <p:sp>
        <p:nvSpPr>
          <p:cNvPr id="83972" name="TextBox 3"/>
          <p:cNvSpPr txBox="1">
            <a:spLocks noChangeArrowheads="1"/>
          </p:cNvSpPr>
          <p:nvPr/>
        </p:nvSpPr>
        <p:spPr bwMode="auto">
          <a:xfrm>
            <a:off x="500063" y="1285875"/>
            <a:ext cx="8358187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/>
              <a:t>        动力学中的物理量，如质量、动量、能量等在相对论中要重新定义。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71500" y="2357438"/>
            <a:ext cx="26590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</a:rPr>
              <a:t>重新定义的原则：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571500" y="4038600"/>
            <a:ext cx="8248650" cy="100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en-US" altLang="zh-CN" dirty="0">
                <a:latin typeface="+mn-lt"/>
                <a:ea typeface="+mn-ea"/>
              </a:rPr>
              <a:t> 2.</a:t>
            </a:r>
            <a:r>
              <a:rPr lang="zh-CN" altLang="en-US" dirty="0">
                <a:latin typeface="+mn-lt"/>
                <a:ea typeface="+mn-ea"/>
              </a:rPr>
              <a:t>满足“对应原理”。即在</a:t>
            </a:r>
            <a:r>
              <a:rPr lang="en-US" altLang="zh-CN" i="1" dirty="0">
                <a:latin typeface="Book Antiqua" pitchFamily="18" charset="0"/>
                <a:ea typeface="Cambria Math" pitchFamily="18" charset="0"/>
                <a:cs typeface="Arial Unicode MS" pitchFamily="34" charset="-122"/>
              </a:rPr>
              <a:t>v</a:t>
            </a:r>
            <a:r>
              <a:rPr lang="en-US" altLang="zh-CN" dirty="0">
                <a:latin typeface="+mn-lt"/>
                <a:ea typeface="+mn-ea"/>
              </a:rPr>
              <a:t>&lt;&lt;</a:t>
            </a:r>
            <a:r>
              <a:rPr lang="en-US" altLang="zh-CN" i="1" dirty="0">
                <a:latin typeface="+mn-lt"/>
                <a:ea typeface="+mn-ea"/>
              </a:rPr>
              <a:t>c</a:t>
            </a:r>
            <a:r>
              <a:rPr lang="zh-CN" altLang="en-US" dirty="0">
                <a:latin typeface="+mn-lt"/>
                <a:ea typeface="+mn-ea"/>
              </a:rPr>
              <a:t>时，新定义的物理量要能够过渡到牛顿力学。</a:t>
            </a: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42938" y="5181600"/>
            <a:ext cx="63484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3.</a:t>
            </a:r>
            <a:r>
              <a:rPr lang="zh-CN" altLang="en-US"/>
              <a:t>保持基本守恒定律继续成立。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71500" y="2928938"/>
            <a:ext cx="8215313" cy="100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/>
              <a:t>1.</a:t>
            </a:r>
            <a:r>
              <a:rPr lang="zh-CN" altLang="en-US"/>
              <a:t>使动力学方程符合爱因斯坦相对性原理。即在洛伦兹变换下保持不变。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utoUpdateAnimBg="0"/>
      <p:bldP spid="8" grpId="0" autoUpdateAnimBg="0"/>
      <p:bldP spid="1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BF114F-1535-43DF-810A-5B0B8006C430}" type="slidenum">
              <a:rPr lang="en-US" altLang="zh-CN"/>
              <a:pPr>
                <a:defRPr/>
              </a:pPr>
              <a:t>62</a:t>
            </a:fld>
            <a:endParaRPr lang="en-US" altLang="zh-CN" dirty="0"/>
          </a:p>
        </p:txBody>
      </p:sp>
      <p:sp>
        <p:nvSpPr>
          <p:cNvPr id="227331" name="Text Box 3"/>
          <p:cNvSpPr txBox="1">
            <a:spLocks noChangeArrowheads="1"/>
          </p:cNvSpPr>
          <p:nvPr/>
        </p:nvSpPr>
        <p:spPr bwMode="auto">
          <a:xfrm>
            <a:off x="1000125" y="1143000"/>
            <a:ext cx="4419600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"/>
              </a:spcBef>
            </a:pPr>
            <a:r>
              <a:rPr kumimoji="1" lang="zh-CN" altLang="en-US"/>
              <a:t>质点动量的定义仍为</a:t>
            </a:r>
            <a:r>
              <a:rPr kumimoji="1" lang="en-US" altLang="zh-CN"/>
              <a:t>:</a:t>
            </a:r>
            <a:endParaRPr kumimoji="1" lang="en-US" altLang="zh-CN" b="0">
              <a:solidFill>
                <a:srgbClr val="66FF33"/>
              </a:solidFill>
            </a:endParaRPr>
          </a:p>
        </p:txBody>
      </p:sp>
      <p:sp>
        <p:nvSpPr>
          <p:cNvPr id="227332" name="Text Box 4"/>
          <p:cNvSpPr txBox="1">
            <a:spLocks noChangeArrowheads="1"/>
          </p:cNvSpPr>
          <p:nvPr/>
        </p:nvSpPr>
        <p:spPr bwMode="auto">
          <a:xfrm>
            <a:off x="4357688" y="2928938"/>
            <a:ext cx="441325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/>
              <a:t>S</a:t>
            </a:r>
            <a:r>
              <a:rPr kumimoji="1" lang="zh-CN" altLang="en-US"/>
              <a:t>系</a:t>
            </a:r>
            <a:r>
              <a:rPr kumimoji="1" lang="en-US" altLang="zh-CN"/>
              <a:t>: </a:t>
            </a:r>
          </a:p>
          <a:p>
            <a:pPr>
              <a:lnSpc>
                <a:spcPct val="150000"/>
              </a:lnSpc>
            </a:pPr>
            <a:r>
              <a:rPr kumimoji="1" lang="en-US" altLang="zh-CN"/>
              <a:t>    A</a:t>
            </a:r>
            <a:r>
              <a:rPr kumimoji="1" lang="zh-CN" altLang="en-US"/>
              <a:t>球</a:t>
            </a:r>
            <a:r>
              <a:rPr kumimoji="1" lang="en-US" altLang="zh-CN"/>
              <a:t>:  </a:t>
            </a:r>
            <a:r>
              <a:rPr kumimoji="1" lang="zh-CN" altLang="en-US"/>
              <a:t>速度</a:t>
            </a:r>
            <a:r>
              <a:rPr kumimoji="1" lang="zh-CN" altLang="en-US" i="1">
                <a:sym typeface="Symbol" pitchFamily="18" charset="2"/>
              </a:rPr>
              <a:t></a:t>
            </a:r>
            <a:r>
              <a:rPr kumimoji="1" lang="zh-CN" altLang="en-US" b="0" i="1">
                <a:sym typeface="Symbol" pitchFamily="18" charset="2"/>
              </a:rPr>
              <a:t> </a:t>
            </a:r>
            <a:r>
              <a:rPr kumimoji="1" lang="en-US" altLang="zh-CN"/>
              <a:t>(</a:t>
            </a:r>
            <a:r>
              <a:rPr kumimoji="1" lang="zh-CN" altLang="en-US"/>
              <a:t>向右</a:t>
            </a:r>
            <a:r>
              <a:rPr kumimoji="1" lang="en-US" altLang="zh-CN"/>
              <a:t>),   </a:t>
            </a:r>
            <a:r>
              <a:rPr kumimoji="1" lang="zh-CN" altLang="zh-CN"/>
              <a:t>质量</a:t>
            </a:r>
            <a:r>
              <a:rPr kumimoji="1" lang="en-US" altLang="zh-CN" i="1"/>
              <a:t>m</a:t>
            </a:r>
            <a:r>
              <a:rPr kumimoji="1" lang="zh-CN" altLang="en-US"/>
              <a:t> </a:t>
            </a:r>
          </a:p>
          <a:p>
            <a:pPr>
              <a:lnSpc>
                <a:spcPct val="150000"/>
              </a:lnSpc>
            </a:pPr>
            <a:r>
              <a:rPr kumimoji="1" lang="zh-CN" altLang="en-US"/>
              <a:t>    </a:t>
            </a:r>
            <a:r>
              <a:rPr kumimoji="1" lang="en-US" altLang="zh-CN"/>
              <a:t>B</a:t>
            </a:r>
            <a:r>
              <a:rPr kumimoji="1" lang="zh-CN" altLang="zh-CN"/>
              <a:t>球</a:t>
            </a:r>
            <a:r>
              <a:rPr kumimoji="1" lang="en-US" altLang="zh-CN"/>
              <a:t>:</a:t>
            </a:r>
            <a:r>
              <a:rPr kumimoji="1" lang="zh-CN" altLang="zh-CN"/>
              <a:t>  </a:t>
            </a:r>
            <a:r>
              <a:rPr kumimoji="1" lang="zh-CN" altLang="en-US"/>
              <a:t>静止</a:t>
            </a:r>
            <a:r>
              <a:rPr kumimoji="1" lang="en-US" altLang="zh-CN"/>
              <a:t>,   </a:t>
            </a:r>
            <a:r>
              <a:rPr kumimoji="1" lang="zh-CN" altLang="en-US"/>
              <a:t>质量为</a:t>
            </a:r>
            <a:r>
              <a:rPr kumimoji="1" lang="en-US" altLang="zh-CN" i="1"/>
              <a:t>m</a:t>
            </a:r>
            <a:r>
              <a:rPr kumimoji="1" lang="en-US" altLang="zh-CN" baseline="-25000"/>
              <a:t>o</a:t>
            </a:r>
            <a:endParaRPr kumimoji="1" lang="zh-CN" altLang="en-US"/>
          </a:p>
          <a:p>
            <a:pPr>
              <a:lnSpc>
                <a:spcPct val="150000"/>
              </a:lnSpc>
            </a:pPr>
            <a:r>
              <a:rPr kumimoji="1" lang="zh-CN" altLang="en-US"/>
              <a:t>    由</a:t>
            </a:r>
            <a:r>
              <a:rPr kumimoji="1" lang="zh-CN" altLang="en-US">
                <a:solidFill>
                  <a:srgbClr val="FFFF00"/>
                </a:solidFill>
              </a:rPr>
              <a:t>动量守恒</a:t>
            </a:r>
            <a:r>
              <a:rPr kumimoji="1" lang="zh-CN" altLang="en-US"/>
              <a:t>：</a:t>
            </a:r>
          </a:p>
        </p:txBody>
      </p:sp>
      <p:sp>
        <p:nvSpPr>
          <p:cNvPr id="227333" name="Text Box 5"/>
          <p:cNvSpPr txBox="1">
            <a:spLocks noChangeArrowheads="1"/>
          </p:cNvSpPr>
          <p:nvPr/>
        </p:nvSpPr>
        <p:spPr bwMode="auto">
          <a:xfrm>
            <a:off x="357188" y="1816100"/>
            <a:ext cx="83820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</a:rPr>
              <a:t>        </a:t>
            </a:r>
            <a:r>
              <a:rPr kumimoji="1" lang="zh-CN" altLang="en-US"/>
              <a:t>假定有两个完全相同的小球</a:t>
            </a:r>
            <a:r>
              <a:rPr kumimoji="1" lang="en-US" altLang="zh-CN"/>
              <a:t>A</a:t>
            </a:r>
            <a:r>
              <a:rPr kumimoji="1" lang="zh-CN" altLang="en-US"/>
              <a:t>、</a:t>
            </a:r>
            <a:r>
              <a:rPr kumimoji="1" lang="en-US" altLang="zh-CN"/>
              <a:t>B</a:t>
            </a:r>
            <a:r>
              <a:rPr kumimoji="1" lang="zh-CN" altLang="en-US"/>
              <a:t>作</a:t>
            </a:r>
            <a:r>
              <a:rPr kumimoji="1" lang="zh-CN" altLang="en-US">
                <a:solidFill>
                  <a:srgbClr val="FFFF00"/>
                </a:solidFill>
              </a:rPr>
              <a:t>完全非弹性</a:t>
            </a:r>
            <a:r>
              <a:rPr kumimoji="1" lang="zh-CN" altLang="en-US"/>
              <a:t>正撞，我们来研究质量和速率的关系。</a:t>
            </a:r>
          </a:p>
        </p:txBody>
      </p:sp>
      <p:sp>
        <p:nvSpPr>
          <p:cNvPr id="227334" name="Text Box 6"/>
          <p:cNvSpPr txBox="1">
            <a:spLocks noChangeArrowheads="1"/>
          </p:cNvSpPr>
          <p:nvPr/>
        </p:nvSpPr>
        <p:spPr bwMode="auto">
          <a:xfrm>
            <a:off x="4714875" y="5286375"/>
            <a:ext cx="3733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i="1"/>
              <a:t>m</a:t>
            </a:r>
            <a:r>
              <a:rPr kumimoji="1" lang="en-US" altLang="zh-CN" sz="2800" i="1">
                <a:sym typeface="Symbol" pitchFamily="18" charset="2"/>
              </a:rPr>
              <a:t></a:t>
            </a:r>
            <a:r>
              <a:rPr kumimoji="1" lang="en-US" altLang="zh-CN" sz="3200" i="1"/>
              <a:t> </a:t>
            </a:r>
            <a:r>
              <a:rPr kumimoji="1" lang="en-US" altLang="zh-CN" sz="2800"/>
              <a:t>=(</a:t>
            </a:r>
            <a:r>
              <a:rPr kumimoji="1" lang="en-US" altLang="zh-CN" sz="2800" i="1"/>
              <a:t>m</a:t>
            </a:r>
            <a:r>
              <a:rPr kumimoji="1" lang="en-US" altLang="zh-CN" sz="2800"/>
              <a:t>+</a:t>
            </a:r>
            <a:r>
              <a:rPr kumimoji="1" lang="en-US" altLang="zh-CN" sz="2800" i="1"/>
              <a:t>m</a:t>
            </a:r>
            <a:r>
              <a:rPr kumimoji="1" lang="en-US" altLang="zh-CN" sz="2800" baseline="-25000"/>
              <a:t>o</a:t>
            </a:r>
            <a:r>
              <a:rPr kumimoji="1" lang="en-US" altLang="zh-CN" sz="2800"/>
              <a:t>)</a:t>
            </a:r>
            <a:r>
              <a:rPr kumimoji="1" lang="en-US" altLang="zh-CN" sz="2800" i="1">
                <a:sym typeface="Symbol" pitchFamily="18" charset="2"/>
              </a:rPr>
              <a:t></a:t>
            </a:r>
            <a:r>
              <a:rPr kumimoji="1" lang="en-US" altLang="zh-CN" sz="2800" i="1" baseline="-25000"/>
              <a:t>x</a:t>
            </a:r>
            <a:r>
              <a:rPr kumimoji="1" lang="en-US" altLang="zh-CN" sz="2800" baseline="-25000"/>
              <a:t>         </a:t>
            </a:r>
            <a:r>
              <a:rPr kumimoji="1" lang="en-US" altLang="zh-CN"/>
              <a:t>(1)</a:t>
            </a:r>
          </a:p>
        </p:txBody>
      </p:sp>
      <p:graphicFrame>
        <p:nvGraphicFramePr>
          <p:cNvPr id="227335" name="Object 7"/>
          <p:cNvGraphicFramePr>
            <a:graphicFrameLocks noChangeAspect="1"/>
          </p:cNvGraphicFramePr>
          <p:nvPr/>
        </p:nvGraphicFramePr>
        <p:xfrm>
          <a:off x="4240213" y="1236663"/>
          <a:ext cx="1296987" cy="417512"/>
        </p:xfrm>
        <a:graphic>
          <a:graphicData uri="http://schemas.openxmlformats.org/presentationml/2006/ole">
            <p:oleObj spid="_x0000_s52226" name="公式" r:id="rId3" imgW="1054080" imgH="342720" progId="Equation.3">
              <p:embed/>
            </p:oleObj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00063" y="3071813"/>
            <a:ext cx="3733800" cy="3048000"/>
            <a:chOff x="336" y="2112"/>
            <a:chExt cx="2352" cy="1920"/>
          </a:xfrm>
        </p:grpSpPr>
        <p:grpSp>
          <p:nvGrpSpPr>
            <p:cNvPr id="52234" name="Group 9"/>
            <p:cNvGrpSpPr>
              <a:grpSpLocks/>
            </p:cNvGrpSpPr>
            <p:nvPr/>
          </p:nvGrpSpPr>
          <p:grpSpPr bwMode="auto">
            <a:xfrm>
              <a:off x="336" y="2112"/>
              <a:ext cx="2352" cy="1920"/>
              <a:chOff x="336" y="2112"/>
              <a:chExt cx="2352" cy="1920"/>
            </a:xfrm>
          </p:grpSpPr>
          <p:grpSp>
            <p:nvGrpSpPr>
              <p:cNvPr id="52236" name="Group 10"/>
              <p:cNvGrpSpPr>
                <a:grpSpLocks/>
              </p:cNvGrpSpPr>
              <p:nvPr/>
            </p:nvGrpSpPr>
            <p:grpSpPr bwMode="auto">
              <a:xfrm>
                <a:off x="1776" y="2592"/>
                <a:ext cx="624" cy="480"/>
                <a:chOff x="1776" y="2592"/>
                <a:chExt cx="624" cy="480"/>
              </a:xfrm>
            </p:grpSpPr>
            <p:sp>
              <p:nvSpPr>
                <p:cNvPr id="52257" name="Oval 11"/>
                <p:cNvSpPr>
                  <a:spLocks noChangeArrowheads="1"/>
                </p:cNvSpPr>
                <p:nvPr/>
              </p:nvSpPr>
              <p:spPr bwMode="auto">
                <a:xfrm>
                  <a:off x="1776" y="2592"/>
                  <a:ext cx="288" cy="2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9900"/>
                    </a:gs>
                    <a:gs pos="100000">
                      <a:srgbClr val="764700"/>
                    </a:gs>
                  </a:gsLst>
                  <a:path path="shape">
                    <a:fillToRect l="50000" t="50000" r="50000" b="50000"/>
                  </a:path>
                </a:gradFill>
                <a:ln w="28575">
                  <a:solidFill>
                    <a:srgbClr val="66FF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258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064" y="2592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/>
                    <a:t>B</a:t>
                  </a:r>
                  <a:endParaRPr kumimoji="1" lang="en-US" altLang="zh-CN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259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776" y="2784"/>
                  <a:ext cx="38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i="1"/>
                    <a:t>m</a:t>
                  </a:r>
                  <a:r>
                    <a:rPr kumimoji="1" lang="en-US" altLang="zh-CN" b="0" baseline="-25000"/>
                    <a:t>o</a:t>
                  </a:r>
                  <a:endParaRPr kumimoji="1" lang="en-US" altLang="zh-CN" b="0"/>
                </a:p>
              </p:txBody>
            </p:sp>
          </p:grpSp>
          <p:grpSp>
            <p:nvGrpSpPr>
              <p:cNvPr id="52237" name="Group 14"/>
              <p:cNvGrpSpPr>
                <a:grpSpLocks/>
              </p:cNvGrpSpPr>
              <p:nvPr/>
            </p:nvGrpSpPr>
            <p:grpSpPr bwMode="auto">
              <a:xfrm>
                <a:off x="1344" y="3022"/>
                <a:ext cx="1344" cy="674"/>
                <a:chOff x="1344" y="3022"/>
                <a:chExt cx="1344" cy="674"/>
              </a:xfrm>
            </p:grpSpPr>
            <p:sp>
              <p:nvSpPr>
                <p:cNvPr id="52251" name="Oval 15"/>
                <p:cNvSpPr>
                  <a:spLocks noChangeArrowheads="1"/>
                </p:cNvSpPr>
                <p:nvPr/>
              </p:nvSpPr>
              <p:spPr bwMode="auto">
                <a:xfrm>
                  <a:off x="1824" y="3264"/>
                  <a:ext cx="288" cy="2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9900"/>
                    </a:gs>
                    <a:gs pos="100000">
                      <a:srgbClr val="764700"/>
                    </a:gs>
                  </a:gsLst>
                  <a:path path="shape">
                    <a:fillToRect l="50000" t="50000" r="50000" b="50000"/>
                  </a:path>
                </a:gradFill>
                <a:ln w="28575">
                  <a:solidFill>
                    <a:srgbClr val="66FF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252" name="Oval 16"/>
                <p:cNvSpPr>
                  <a:spLocks noChangeArrowheads="1"/>
                </p:cNvSpPr>
                <p:nvPr/>
              </p:nvSpPr>
              <p:spPr bwMode="auto">
                <a:xfrm>
                  <a:off x="1536" y="3264"/>
                  <a:ext cx="288" cy="28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66"/>
                    </a:gs>
                    <a:gs pos="100000">
                      <a:srgbClr val="76002F"/>
                    </a:gs>
                  </a:gsLst>
                  <a:path path="shape">
                    <a:fillToRect l="50000" t="50000" r="50000" b="50000"/>
                  </a:path>
                </a:gradFill>
                <a:ln w="285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25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344" y="3360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/>
                    <a:t>A</a:t>
                  </a:r>
                  <a:endParaRPr kumimoji="1" lang="en-US" altLang="zh-CN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25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064" y="3408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/>
                    <a:t>B</a:t>
                  </a:r>
                  <a:endParaRPr kumimoji="1" lang="en-US" altLang="zh-CN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255" name="Line 19"/>
                <p:cNvSpPr>
                  <a:spLocks noChangeShapeType="1"/>
                </p:cNvSpPr>
                <p:nvPr/>
              </p:nvSpPr>
              <p:spPr bwMode="auto">
                <a:xfrm>
                  <a:off x="2112" y="3408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 type="triangle" w="sm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256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208" y="3022"/>
                  <a:ext cx="480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800" i="1">
                      <a:sym typeface="Symbol" pitchFamily="18" charset="2"/>
                    </a:rPr>
                    <a:t></a:t>
                  </a:r>
                  <a:r>
                    <a:rPr kumimoji="1" lang="en-US" altLang="zh-CN" sz="2800" i="1" baseline="-25000"/>
                    <a:t>x</a:t>
                  </a:r>
                </a:p>
              </p:txBody>
            </p:sp>
          </p:grpSp>
          <p:grpSp>
            <p:nvGrpSpPr>
              <p:cNvPr id="52238" name="Group 21"/>
              <p:cNvGrpSpPr>
                <a:grpSpLocks/>
              </p:cNvGrpSpPr>
              <p:nvPr/>
            </p:nvGrpSpPr>
            <p:grpSpPr bwMode="auto">
              <a:xfrm>
                <a:off x="528" y="2352"/>
                <a:ext cx="1968" cy="1344"/>
                <a:chOff x="672" y="2208"/>
                <a:chExt cx="1968" cy="1344"/>
              </a:xfrm>
            </p:grpSpPr>
            <p:sp>
              <p:nvSpPr>
                <p:cNvPr id="52249" name="Line 22"/>
                <p:cNvSpPr>
                  <a:spLocks noChangeShapeType="1"/>
                </p:cNvSpPr>
                <p:nvPr/>
              </p:nvSpPr>
              <p:spPr bwMode="auto">
                <a:xfrm>
                  <a:off x="672" y="3552"/>
                  <a:ext cx="1968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 type="triangle" w="sm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250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672" y="2208"/>
                  <a:ext cx="0" cy="1344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 type="triangle" w="sm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2239" name="Text Box 24"/>
              <p:cNvSpPr txBox="1">
                <a:spLocks noChangeArrowheads="1"/>
              </p:cNvSpPr>
              <p:nvPr/>
            </p:nvSpPr>
            <p:spPr bwMode="auto">
              <a:xfrm>
                <a:off x="2256" y="3648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0" i="1"/>
                  <a:t>x</a:t>
                </a:r>
                <a:endParaRPr kumimoji="1" lang="en-US" altLang="zh-CN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240" name="Text Box 25"/>
              <p:cNvSpPr txBox="1">
                <a:spLocks noChangeArrowheads="1"/>
              </p:cNvSpPr>
              <p:nvPr/>
            </p:nvSpPr>
            <p:spPr bwMode="auto">
              <a:xfrm>
                <a:off x="336" y="2304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0"/>
                  <a:t>y</a:t>
                </a:r>
                <a:endParaRPr kumimoji="1" lang="en-US" altLang="zh-CN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241" name="Text Box 26"/>
              <p:cNvSpPr txBox="1">
                <a:spLocks noChangeArrowheads="1"/>
              </p:cNvSpPr>
              <p:nvPr/>
            </p:nvSpPr>
            <p:spPr bwMode="auto">
              <a:xfrm>
                <a:off x="432" y="2112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0"/>
                  <a:t>S</a:t>
                </a:r>
              </a:p>
            </p:txBody>
          </p:sp>
          <p:sp>
            <p:nvSpPr>
              <p:cNvPr id="52242" name="Text Box 27"/>
              <p:cNvSpPr txBox="1">
                <a:spLocks noChangeArrowheads="1"/>
              </p:cNvSpPr>
              <p:nvPr/>
            </p:nvSpPr>
            <p:spPr bwMode="auto">
              <a:xfrm>
                <a:off x="1008" y="3744"/>
                <a:ext cx="9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kumimoji="1" lang="zh-CN" altLang="zh-CN" b="0"/>
              </a:p>
            </p:txBody>
          </p:sp>
          <p:grpSp>
            <p:nvGrpSpPr>
              <p:cNvPr id="52243" name="Group 28"/>
              <p:cNvGrpSpPr>
                <a:grpSpLocks/>
              </p:cNvGrpSpPr>
              <p:nvPr/>
            </p:nvGrpSpPr>
            <p:grpSpPr bwMode="auto">
              <a:xfrm>
                <a:off x="624" y="2432"/>
                <a:ext cx="816" cy="640"/>
                <a:chOff x="624" y="2432"/>
                <a:chExt cx="816" cy="640"/>
              </a:xfrm>
            </p:grpSpPr>
            <p:sp>
              <p:nvSpPr>
                <p:cNvPr id="52244" name="Oval 29"/>
                <p:cNvSpPr>
                  <a:spLocks noChangeArrowheads="1"/>
                </p:cNvSpPr>
                <p:nvPr/>
              </p:nvSpPr>
              <p:spPr bwMode="auto">
                <a:xfrm>
                  <a:off x="864" y="2592"/>
                  <a:ext cx="288" cy="28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0"/>
                    </a:gs>
                    <a:gs pos="100000">
                      <a:srgbClr val="760000"/>
                    </a:gs>
                  </a:gsLst>
                  <a:path path="shape">
                    <a:fillToRect l="50000" t="50000" r="50000" b="50000"/>
                  </a:path>
                </a:gradFill>
                <a:ln w="285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245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624" y="2592"/>
                  <a:ext cx="28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/>
                    <a:t>A</a:t>
                  </a:r>
                  <a:endParaRPr kumimoji="1" lang="en-US" altLang="zh-CN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246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864" y="2784"/>
                  <a:ext cx="28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i="1"/>
                    <a:t>m</a:t>
                  </a:r>
                  <a:endParaRPr kumimoji="1" lang="en-US" altLang="zh-CN" b="0" i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247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152" y="2432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800" i="1">
                      <a:sym typeface="Symbol" pitchFamily="18" charset="2"/>
                    </a:rPr>
                    <a:t></a:t>
                  </a:r>
                  <a:endParaRPr kumimoji="1" lang="en-US" altLang="zh-CN"/>
                </a:p>
              </p:txBody>
            </p:sp>
            <p:sp>
              <p:nvSpPr>
                <p:cNvPr id="52248" name="Line 33"/>
                <p:cNvSpPr>
                  <a:spLocks noChangeShapeType="1"/>
                </p:cNvSpPr>
                <p:nvPr/>
              </p:nvSpPr>
              <p:spPr bwMode="auto">
                <a:xfrm>
                  <a:off x="1152" y="2736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 type="triangle" w="sm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2235" name="Text Box 34"/>
            <p:cNvSpPr txBox="1">
              <a:spLocks noChangeArrowheads="1"/>
            </p:cNvSpPr>
            <p:nvPr/>
          </p:nvSpPr>
          <p:spPr bwMode="auto">
            <a:xfrm>
              <a:off x="384" y="360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 i="1"/>
                <a:t>o</a:t>
              </a:r>
              <a:endParaRPr kumimoji="1" lang="en-US" altLang="zh-CN" b="0">
                <a:solidFill>
                  <a:schemeClr val="tx1"/>
                </a:solidFill>
              </a:endParaRPr>
            </a:p>
          </p:txBody>
        </p:sp>
      </p:grpSp>
      <p:sp>
        <p:nvSpPr>
          <p:cNvPr id="52233" name="Text Box 35"/>
          <p:cNvSpPr txBox="1">
            <a:spLocks noChangeArrowheads="1"/>
          </p:cNvSpPr>
          <p:nvPr/>
        </p:nvSpPr>
        <p:spPr bwMode="auto">
          <a:xfrm>
            <a:off x="357188" y="571500"/>
            <a:ext cx="428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i="1">
                <a:solidFill>
                  <a:srgbClr val="FFFF00"/>
                </a:solidFill>
              </a:rPr>
              <a:t>1.</a:t>
            </a:r>
            <a:r>
              <a:rPr kumimoji="1" lang="zh-CN" altLang="en-US" i="1">
                <a:solidFill>
                  <a:srgbClr val="FFFF00"/>
                </a:solidFill>
              </a:rPr>
              <a:t>相对论中的动量和质量</a:t>
            </a:r>
            <a:endParaRPr kumimoji="1"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7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7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7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7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7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7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7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227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1" grpId="0" build="p" autoUpdateAnimBg="0"/>
      <p:bldP spid="227332" grpId="0" build="p" autoUpdateAnimBg="0"/>
      <p:bldP spid="227333" grpId="0" build="p" autoUpdateAnimBg="0"/>
      <p:bldP spid="227334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1CC4F3-FE2F-4790-B916-B5E0ECF1F13C}" type="slidenum">
              <a:rPr lang="en-US" altLang="zh-CN"/>
              <a:pPr>
                <a:defRPr/>
              </a:pPr>
              <a:t>63</a:t>
            </a:fld>
            <a:endParaRPr lang="en-US" altLang="zh-CN"/>
          </a:p>
        </p:txBody>
      </p:sp>
      <p:sp>
        <p:nvSpPr>
          <p:cNvPr id="228354" name="Text Box 2"/>
          <p:cNvSpPr txBox="1">
            <a:spLocks noChangeArrowheads="1"/>
          </p:cNvSpPr>
          <p:nvPr/>
        </p:nvSpPr>
        <p:spPr bwMode="auto">
          <a:xfrm>
            <a:off x="571500" y="3357563"/>
            <a:ext cx="70866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en-US" altLang="zh-CN">
                <a:solidFill>
                  <a:schemeClr val="tx1"/>
                </a:solidFill>
              </a:rPr>
              <a:t> </a:t>
            </a:r>
            <a:r>
              <a:rPr lang="en-US" altLang="zh-CN"/>
              <a:t>S´</a:t>
            </a:r>
            <a:r>
              <a:rPr kumimoji="1" lang="zh-CN" altLang="en-US"/>
              <a:t>系</a:t>
            </a:r>
            <a:r>
              <a:rPr kumimoji="1" lang="en-US" altLang="zh-CN"/>
              <a:t>(</a:t>
            </a:r>
            <a:r>
              <a:rPr kumimoji="1" lang="zh-CN" altLang="en-US"/>
              <a:t>相对</a:t>
            </a:r>
            <a:r>
              <a:rPr kumimoji="1" lang="en-US" altLang="zh-CN"/>
              <a:t>S</a:t>
            </a:r>
            <a:r>
              <a:rPr kumimoji="1" lang="zh-CN" altLang="en-US"/>
              <a:t>系沿</a:t>
            </a:r>
            <a:r>
              <a:rPr kumimoji="1" lang="en-US" altLang="zh-CN" i="1"/>
              <a:t>x</a:t>
            </a:r>
            <a:r>
              <a:rPr kumimoji="1" lang="zh-CN" altLang="en-US"/>
              <a:t>方向以速度</a:t>
            </a:r>
            <a:r>
              <a:rPr kumimoji="1" lang="zh-CN" altLang="en-US" b="0" i="1">
                <a:sym typeface="Symbol" pitchFamily="18" charset="2"/>
              </a:rPr>
              <a:t> </a:t>
            </a:r>
            <a:r>
              <a:rPr kumimoji="1" lang="zh-CN" altLang="en-US"/>
              <a:t>运动</a:t>
            </a:r>
            <a:r>
              <a:rPr kumimoji="1" lang="en-US" altLang="zh-CN"/>
              <a:t>):</a:t>
            </a:r>
          </a:p>
          <a:p>
            <a:pPr algn="just">
              <a:lnSpc>
                <a:spcPct val="150000"/>
              </a:lnSpc>
            </a:pPr>
            <a:r>
              <a:rPr kumimoji="1" lang="en-US" altLang="zh-CN"/>
              <a:t>      A</a:t>
            </a:r>
            <a:r>
              <a:rPr kumimoji="1" lang="zh-CN" altLang="en-US"/>
              <a:t>球是静止的</a:t>
            </a:r>
            <a:r>
              <a:rPr kumimoji="1" lang="en-US" altLang="zh-CN"/>
              <a:t>,   </a:t>
            </a:r>
            <a:r>
              <a:rPr kumimoji="1" lang="zh-CN" altLang="en-US"/>
              <a:t>质量为</a:t>
            </a:r>
            <a:r>
              <a:rPr kumimoji="1" lang="en-US" altLang="zh-CN" i="1"/>
              <a:t>m</a:t>
            </a:r>
            <a:r>
              <a:rPr kumimoji="1" lang="en-US" altLang="zh-CN" baseline="-25000"/>
              <a:t>o</a:t>
            </a:r>
            <a:endParaRPr kumimoji="1" lang="zh-CN" altLang="en-US"/>
          </a:p>
          <a:p>
            <a:pPr algn="just">
              <a:lnSpc>
                <a:spcPct val="150000"/>
              </a:lnSpc>
            </a:pPr>
            <a:r>
              <a:rPr kumimoji="1" lang="zh-CN" altLang="en-US"/>
              <a:t>      </a:t>
            </a:r>
            <a:r>
              <a:rPr kumimoji="1" lang="en-US" altLang="zh-CN"/>
              <a:t>B</a:t>
            </a:r>
            <a:r>
              <a:rPr kumimoji="1" lang="zh-CN" altLang="en-US"/>
              <a:t>球以速率</a:t>
            </a:r>
            <a:r>
              <a:rPr kumimoji="1" lang="zh-CN" altLang="en-US" i="1">
                <a:sym typeface="Symbol" pitchFamily="18" charset="2"/>
              </a:rPr>
              <a:t></a:t>
            </a:r>
            <a:r>
              <a:rPr kumimoji="1" lang="zh-CN" altLang="en-US" b="0" i="1">
                <a:sym typeface="Symbol" pitchFamily="18" charset="2"/>
              </a:rPr>
              <a:t> </a:t>
            </a:r>
            <a:r>
              <a:rPr kumimoji="1" lang="zh-CN" altLang="en-US"/>
              <a:t>向左运动</a:t>
            </a:r>
            <a:r>
              <a:rPr kumimoji="1" lang="en-US" altLang="zh-CN"/>
              <a:t>,  </a:t>
            </a:r>
            <a:r>
              <a:rPr kumimoji="1" lang="zh-CN" altLang="en-US"/>
              <a:t>质量为</a:t>
            </a:r>
            <a:r>
              <a:rPr kumimoji="1" lang="en-US" altLang="zh-CN" i="1"/>
              <a:t>m</a:t>
            </a:r>
            <a:endParaRPr kumimoji="1" lang="zh-CN" altLang="en-US"/>
          </a:p>
          <a:p>
            <a:pPr algn="just">
              <a:lnSpc>
                <a:spcPct val="150000"/>
              </a:lnSpc>
            </a:pPr>
            <a:r>
              <a:rPr kumimoji="1" lang="zh-CN" altLang="en-US"/>
              <a:t>      由</a:t>
            </a:r>
            <a:r>
              <a:rPr kumimoji="1" lang="zh-CN" altLang="en-US">
                <a:solidFill>
                  <a:srgbClr val="FFFF00"/>
                </a:solidFill>
              </a:rPr>
              <a:t>动量守恒</a:t>
            </a:r>
            <a:r>
              <a:rPr kumimoji="1" lang="zh-CN" altLang="en-US"/>
              <a:t>：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843213" y="5572125"/>
            <a:ext cx="3733800" cy="579438"/>
            <a:chOff x="1584" y="3552"/>
            <a:chExt cx="2352" cy="365"/>
          </a:xfrm>
        </p:grpSpPr>
        <p:sp>
          <p:nvSpPr>
            <p:cNvPr id="53308" name="Text Box 4"/>
            <p:cNvSpPr txBox="1">
              <a:spLocks noChangeArrowheads="1"/>
            </p:cNvSpPr>
            <p:nvPr/>
          </p:nvSpPr>
          <p:spPr bwMode="auto">
            <a:xfrm>
              <a:off x="1584" y="3552"/>
              <a:ext cx="235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en-US" sz="2800"/>
                <a:t>-</a:t>
              </a:r>
              <a:r>
                <a:rPr kumimoji="1" lang="en-US" altLang="zh-CN" sz="2800" i="1"/>
                <a:t>m</a:t>
              </a:r>
              <a:r>
                <a:rPr kumimoji="1" lang="en-US" altLang="zh-CN" sz="2800" i="1">
                  <a:sym typeface="Symbol" pitchFamily="18" charset="2"/>
                </a:rPr>
                <a:t></a:t>
              </a:r>
              <a:r>
                <a:rPr kumimoji="1" lang="en-US" altLang="zh-CN" sz="3200" i="1"/>
                <a:t> </a:t>
              </a:r>
              <a:r>
                <a:rPr kumimoji="1" lang="en-US" altLang="zh-CN" sz="2800"/>
                <a:t>=(</a:t>
              </a:r>
              <a:r>
                <a:rPr kumimoji="1" lang="en-US" altLang="zh-CN" sz="2800" i="1"/>
                <a:t>m</a:t>
              </a:r>
              <a:r>
                <a:rPr kumimoji="1" lang="en-US" altLang="zh-CN" sz="2800"/>
                <a:t>+</a:t>
              </a:r>
              <a:r>
                <a:rPr kumimoji="1" lang="en-US" altLang="zh-CN" sz="2800" i="1"/>
                <a:t>m</a:t>
              </a:r>
              <a:r>
                <a:rPr kumimoji="1" lang="en-US" altLang="zh-CN" sz="2800" baseline="-25000"/>
                <a:t>o</a:t>
              </a:r>
              <a:r>
                <a:rPr kumimoji="1" lang="en-US" altLang="zh-CN" sz="2800"/>
                <a:t>)    </a:t>
              </a:r>
              <a:r>
                <a:rPr kumimoji="1" lang="en-US" altLang="zh-CN" sz="2800" baseline="-25000"/>
                <a:t>         </a:t>
              </a:r>
              <a:r>
                <a:rPr kumimoji="1" lang="en-US" altLang="zh-CN"/>
                <a:t>(2)</a:t>
              </a:r>
            </a:p>
          </p:txBody>
        </p:sp>
        <p:graphicFrame>
          <p:nvGraphicFramePr>
            <p:cNvPr id="53251" name="Object 5"/>
            <p:cNvGraphicFramePr>
              <a:graphicFrameLocks noChangeAspect="1"/>
            </p:cNvGraphicFramePr>
            <p:nvPr/>
          </p:nvGraphicFramePr>
          <p:xfrm>
            <a:off x="2898" y="3631"/>
            <a:ext cx="225" cy="286"/>
          </p:xfrm>
          <a:graphic>
            <a:graphicData uri="http://schemas.openxmlformats.org/presentationml/2006/ole">
              <p:oleObj spid="_x0000_s53251" name="公式" r:id="rId3" imgW="342720" imgH="431640" progId="Equation.3">
                <p:embed/>
              </p:oleObj>
            </a:graphicData>
          </a:graphic>
        </p:graphicFrame>
      </p:grpSp>
      <p:grpSp>
        <p:nvGrpSpPr>
          <p:cNvPr id="53255" name="Group 7"/>
          <p:cNvGrpSpPr>
            <a:grpSpLocks/>
          </p:cNvGrpSpPr>
          <p:nvPr/>
        </p:nvGrpSpPr>
        <p:grpSpPr bwMode="auto">
          <a:xfrm>
            <a:off x="714375" y="381000"/>
            <a:ext cx="7696200" cy="3048000"/>
            <a:chOff x="528" y="144"/>
            <a:chExt cx="4848" cy="1920"/>
          </a:xfrm>
        </p:grpSpPr>
        <p:grpSp>
          <p:nvGrpSpPr>
            <p:cNvPr id="53256" name="Group 8"/>
            <p:cNvGrpSpPr>
              <a:grpSpLocks/>
            </p:cNvGrpSpPr>
            <p:nvPr/>
          </p:nvGrpSpPr>
          <p:grpSpPr bwMode="auto">
            <a:xfrm>
              <a:off x="4512" y="436"/>
              <a:ext cx="816" cy="668"/>
              <a:chOff x="4320" y="436"/>
              <a:chExt cx="816" cy="668"/>
            </a:xfrm>
          </p:grpSpPr>
          <p:sp>
            <p:nvSpPr>
              <p:cNvPr id="53303" name="Text Box 9"/>
              <p:cNvSpPr txBox="1">
                <a:spLocks noChangeArrowheads="1"/>
              </p:cNvSpPr>
              <p:nvPr/>
            </p:nvSpPr>
            <p:spPr bwMode="auto">
              <a:xfrm>
                <a:off x="4320" y="436"/>
                <a:ext cx="28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 i="1">
                    <a:sym typeface="Symbol" pitchFamily="18" charset="2"/>
                  </a:rPr>
                  <a:t></a:t>
                </a:r>
                <a:endParaRPr kumimoji="1" lang="en-US" altLang="zh-CN" sz="2800" i="1">
                  <a:solidFill>
                    <a:schemeClr val="tx1"/>
                  </a:solidFill>
                  <a:sym typeface="Symbol" pitchFamily="18" charset="2"/>
                </a:endParaRPr>
              </a:p>
            </p:txBody>
          </p:sp>
          <p:sp>
            <p:nvSpPr>
              <p:cNvPr id="53304" name="Line 10"/>
              <p:cNvSpPr>
                <a:spLocks noChangeShapeType="1"/>
              </p:cNvSpPr>
              <p:nvPr/>
            </p:nvSpPr>
            <p:spPr bwMode="auto">
              <a:xfrm>
                <a:off x="4320" y="768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 type="triangle" w="sm" len="med"/>
                <a:tailEnd type="none" w="sm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305" name="Text Box 11"/>
              <p:cNvSpPr txBox="1">
                <a:spLocks noChangeArrowheads="1"/>
              </p:cNvSpPr>
              <p:nvPr/>
            </p:nvSpPr>
            <p:spPr bwMode="auto">
              <a:xfrm>
                <a:off x="4848" y="624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/>
                  <a:t>B</a:t>
                </a:r>
                <a:endParaRPr kumimoji="1" lang="en-US" altLang="zh-CN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306" name="Text Box 12"/>
              <p:cNvSpPr txBox="1">
                <a:spLocks noChangeArrowheads="1"/>
              </p:cNvSpPr>
              <p:nvPr/>
            </p:nvSpPr>
            <p:spPr bwMode="auto">
              <a:xfrm>
                <a:off x="4608" y="816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i="1"/>
                  <a:t>m</a:t>
                </a:r>
                <a:endParaRPr kumimoji="1" lang="en-US" altLang="zh-CN" b="0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53307" name="Oval 13"/>
              <p:cNvSpPr>
                <a:spLocks noChangeArrowheads="1"/>
              </p:cNvSpPr>
              <p:nvPr/>
            </p:nvSpPr>
            <p:spPr bwMode="auto">
              <a:xfrm>
                <a:off x="4560" y="624"/>
                <a:ext cx="288" cy="288"/>
              </a:xfrm>
              <a:prstGeom prst="ellipse">
                <a:avLst/>
              </a:prstGeom>
              <a:gradFill rotWithShape="1">
                <a:gsLst>
                  <a:gs pos="0">
                    <a:srgbClr val="FF9900"/>
                  </a:gs>
                  <a:gs pos="100000">
                    <a:srgbClr val="764700"/>
                  </a:gs>
                </a:gsLst>
                <a:path path="shape">
                  <a:fillToRect l="50000" t="50000" r="50000" b="50000"/>
                </a:path>
              </a:gradFill>
              <a:ln w="28575">
                <a:solidFill>
                  <a:srgbClr val="66FF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3257" name="Group 14"/>
            <p:cNvGrpSpPr>
              <a:grpSpLocks/>
            </p:cNvGrpSpPr>
            <p:nvPr/>
          </p:nvGrpSpPr>
          <p:grpSpPr bwMode="auto">
            <a:xfrm>
              <a:off x="3648" y="624"/>
              <a:ext cx="624" cy="480"/>
              <a:chOff x="3456" y="624"/>
              <a:chExt cx="624" cy="480"/>
            </a:xfrm>
          </p:grpSpPr>
          <p:sp>
            <p:nvSpPr>
              <p:cNvPr id="53300" name="Oval 15"/>
              <p:cNvSpPr>
                <a:spLocks noChangeArrowheads="1"/>
              </p:cNvSpPr>
              <p:nvPr/>
            </p:nvSpPr>
            <p:spPr bwMode="auto">
              <a:xfrm>
                <a:off x="3696" y="624"/>
                <a:ext cx="288" cy="288"/>
              </a:xfrm>
              <a:prstGeom prst="ellipse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760000"/>
                  </a:gs>
                </a:gsLst>
                <a:path path="shape">
                  <a:fillToRect l="50000" t="50000" r="50000" b="50000"/>
                </a:path>
              </a:gradFill>
              <a:ln w="285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301" name="Text Box 16"/>
              <p:cNvSpPr txBox="1">
                <a:spLocks noChangeArrowheads="1"/>
              </p:cNvSpPr>
              <p:nvPr/>
            </p:nvSpPr>
            <p:spPr bwMode="auto">
              <a:xfrm>
                <a:off x="3456" y="624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/>
                  <a:t>A</a:t>
                </a:r>
                <a:endParaRPr kumimoji="1" lang="en-US" altLang="zh-CN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302" name="Text Box 17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3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i="1"/>
                  <a:t>m</a:t>
                </a:r>
                <a:r>
                  <a:rPr kumimoji="1" lang="en-US" altLang="zh-CN" baseline="-25000"/>
                  <a:t>o</a:t>
                </a:r>
                <a:endParaRPr kumimoji="1" lang="en-US" altLang="zh-CN" b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3258" name="Oval 18"/>
            <p:cNvSpPr>
              <a:spLocks noChangeArrowheads="1"/>
            </p:cNvSpPr>
            <p:nvPr/>
          </p:nvSpPr>
          <p:spPr bwMode="auto">
            <a:xfrm>
              <a:off x="4224" y="1296"/>
              <a:ext cx="288" cy="288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764700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66FF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59" name="Oval 19"/>
            <p:cNvSpPr>
              <a:spLocks noChangeArrowheads="1"/>
            </p:cNvSpPr>
            <p:nvPr/>
          </p:nvSpPr>
          <p:spPr bwMode="auto">
            <a:xfrm>
              <a:off x="3936" y="129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0066"/>
                </a:gs>
                <a:gs pos="100000">
                  <a:srgbClr val="76002F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0" name="Text Box 20"/>
            <p:cNvSpPr txBox="1">
              <a:spLocks noChangeArrowheads="1"/>
            </p:cNvSpPr>
            <p:nvPr/>
          </p:nvSpPr>
          <p:spPr bwMode="auto">
            <a:xfrm>
              <a:off x="3744" y="139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/>
                <a:t>A</a:t>
              </a:r>
              <a:endParaRPr kumimoji="1"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3261" name="Text Box 21"/>
            <p:cNvSpPr txBox="1">
              <a:spLocks noChangeArrowheads="1"/>
            </p:cNvSpPr>
            <p:nvPr/>
          </p:nvSpPr>
          <p:spPr bwMode="auto">
            <a:xfrm>
              <a:off x="4464" y="1392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/>
                <a:t>B</a:t>
              </a:r>
              <a:endParaRPr kumimoji="1" lang="en-US" altLang="zh-CN" b="0">
                <a:solidFill>
                  <a:schemeClr val="tx1"/>
                </a:solidFill>
              </a:endParaRPr>
            </a:p>
          </p:txBody>
        </p:sp>
        <p:grpSp>
          <p:nvGrpSpPr>
            <p:cNvPr id="53262" name="Group 22"/>
            <p:cNvGrpSpPr>
              <a:grpSpLocks/>
            </p:cNvGrpSpPr>
            <p:nvPr/>
          </p:nvGrpSpPr>
          <p:grpSpPr bwMode="auto">
            <a:xfrm>
              <a:off x="4512" y="1125"/>
              <a:ext cx="340" cy="288"/>
              <a:chOff x="4512" y="1152"/>
              <a:chExt cx="340" cy="288"/>
            </a:xfrm>
          </p:grpSpPr>
          <p:sp>
            <p:nvSpPr>
              <p:cNvPr id="53299" name="Line 23"/>
              <p:cNvSpPr>
                <a:spLocks noChangeShapeType="1"/>
              </p:cNvSpPr>
              <p:nvPr/>
            </p:nvSpPr>
            <p:spPr bwMode="auto">
              <a:xfrm flipH="1">
                <a:off x="4512" y="1440"/>
                <a:ext cx="340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 type="triangle" w="med" len="med"/>
                <a:tailEnd type="none" w="sm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3250" name="Object 24"/>
              <p:cNvGraphicFramePr>
                <a:graphicFrameLocks noChangeAspect="1"/>
              </p:cNvGraphicFramePr>
              <p:nvPr/>
            </p:nvGraphicFramePr>
            <p:xfrm>
              <a:off x="4604" y="1152"/>
              <a:ext cx="213" cy="270"/>
            </p:xfrm>
            <a:graphic>
              <a:graphicData uri="http://schemas.openxmlformats.org/presentationml/2006/ole">
                <p:oleObj spid="_x0000_s53250" name="公式" r:id="rId4" imgW="342720" imgH="431640" progId="Equation.3">
                  <p:embed/>
                </p:oleObj>
              </a:graphicData>
            </a:graphic>
          </p:graphicFrame>
        </p:grpSp>
        <p:grpSp>
          <p:nvGrpSpPr>
            <p:cNvPr id="53263" name="Group 25"/>
            <p:cNvGrpSpPr>
              <a:grpSpLocks/>
            </p:cNvGrpSpPr>
            <p:nvPr/>
          </p:nvGrpSpPr>
          <p:grpSpPr bwMode="auto">
            <a:xfrm>
              <a:off x="3168" y="384"/>
              <a:ext cx="1968" cy="1344"/>
              <a:chOff x="672" y="2208"/>
              <a:chExt cx="1968" cy="1344"/>
            </a:xfrm>
          </p:grpSpPr>
          <p:sp>
            <p:nvSpPr>
              <p:cNvPr id="53297" name="Line 26"/>
              <p:cNvSpPr>
                <a:spLocks noChangeShapeType="1"/>
              </p:cNvSpPr>
              <p:nvPr/>
            </p:nvSpPr>
            <p:spPr bwMode="auto">
              <a:xfrm>
                <a:off x="672" y="3552"/>
                <a:ext cx="1968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98" name="Line 27"/>
              <p:cNvSpPr>
                <a:spLocks noChangeShapeType="1"/>
              </p:cNvSpPr>
              <p:nvPr/>
            </p:nvSpPr>
            <p:spPr bwMode="auto">
              <a:xfrm flipV="1">
                <a:off x="672" y="2208"/>
                <a:ext cx="0" cy="1344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3264" name="Text Box 28"/>
            <p:cNvSpPr txBox="1">
              <a:spLocks noChangeArrowheads="1"/>
            </p:cNvSpPr>
            <p:nvPr/>
          </p:nvSpPr>
          <p:spPr bwMode="auto">
            <a:xfrm>
              <a:off x="4896" y="1728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 i="1"/>
                <a:t>x</a:t>
              </a:r>
              <a:r>
                <a:rPr kumimoji="1" lang="en-US" altLang="zh-CN"/>
                <a:t>´</a:t>
              </a:r>
              <a:endParaRPr kumimoji="1"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3265" name="Text Box 29"/>
            <p:cNvSpPr txBox="1">
              <a:spLocks noChangeArrowheads="1"/>
            </p:cNvSpPr>
            <p:nvPr/>
          </p:nvSpPr>
          <p:spPr bwMode="auto">
            <a:xfrm>
              <a:off x="2880" y="384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/>
                <a:t>y</a:t>
              </a:r>
              <a:r>
                <a:rPr kumimoji="1" lang="en-US" altLang="zh-CN"/>
                <a:t>´</a:t>
              </a:r>
              <a:endParaRPr kumimoji="1"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3266" name="Text Box 30"/>
            <p:cNvSpPr txBox="1">
              <a:spLocks noChangeArrowheads="1"/>
            </p:cNvSpPr>
            <p:nvPr/>
          </p:nvSpPr>
          <p:spPr bwMode="auto">
            <a:xfrm>
              <a:off x="3072" y="144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/>
                <a:t>S</a:t>
              </a:r>
              <a:r>
                <a:rPr kumimoji="1" lang="en-US" altLang="zh-CN"/>
                <a:t>´</a:t>
              </a:r>
              <a:endParaRPr kumimoji="1"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3267" name="Text Box 31"/>
            <p:cNvSpPr txBox="1">
              <a:spLocks noChangeArrowheads="1"/>
            </p:cNvSpPr>
            <p:nvPr/>
          </p:nvSpPr>
          <p:spPr bwMode="auto">
            <a:xfrm>
              <a:off x="3648" y="1728"/>
              <a:ext cx="8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kumimoji="1" lang="zh-CN" altLang="zh-CN" b="0"/>
            </a:p>
          </p:txBody>
        </p:sp>
        <p:grpSp>
          <p:nvGrpSpPr>
            <p:cNvPr id="53268" name="Group 32"/>
            <p:cNvGrpSpPr>
              <a:grpSpLocks/>
            </p:cNvGrpSpPr>
            <p:nvPr/>
          </p:nvGrpSpPr>
          <p:grpSpPr bwMode="auto">
            <a:xfrm>
              <a:off x="528" y="144"/>
              <a:ext cx="2333" cy="1920"/>
              <a:chOff x="336" y="2112"/>
              <a:chExt cx="2333" cy="1920"/>
            </a:xfrm>
          </p:grpSpPr>
          <p:grpSp>
            <p:nvGrpSpPr>
              <p:cNvPr id="53273" name="Group 33"/>
              <p:cNvGrpSpPr>
                <a:grpSpLocks/>
              </p:cNvGrpSpPr>
              <p:nvPr/>
            </p:nvGrpSpPr>
            <p:grpSpPr bwMode="auto">
              <a:xfrm>
                <a:off x="1776" y="2592"/>
                <a:ext cx="624" cy="480"/>
                <a:chOff x="1776" y="2592"/>
                <a:chExt cx="624" cy="480"/>
              </a:xfrm>
            </p:grpSpPr>
            <p:sp>
              <p:nvSpPr>
                <p:cNvPr id="53294" name="Oval 34"/>
                <p:cNvSpPr>
                  <a:spLocks noChangeArrowheads="1"/>
                </p:cNvSpPr>
                <p:nvPr/>
              </p:nvSpPr>
              <p:spPr bwMode="auto">
                <a:xfrm>
                  <a:off x="1776" y="2592"/>
                  <a:ext cx="288" cy="2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9900"/>
                    </a:gs>
                    <a:gs pos="100000">
                      <a:srgbClr val="764700"/>
                    </a:gs>
                  </a:gsLst>
                  <a:path path="shape">
                    <a:fillToRect l="50000" t="50000" r="50000" b="50000"/>
                  </a:path>
                </a:gradFill>
                <a:ln w="28575">
                  <a:solidFill>
                    <a:srgbClr val="66FF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295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064" y="2592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/>
                    <a:t>B</a:t>
                  </a:r>
                  <a:endParaRPr kumimoji="1" lang="en-US" altLang="zh-CN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296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1776" y="2784"/>
                  <a:ext cx="38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i="1"/>
                    <a:t>m</a:t>
                  </a:r>
                  <a:r>
                    <a:rPr kumimoji="1" lang="en-US" altLang="zh-CN" b="0" baseline="-25000"/>
                    <a:t>o</a:t>
                  </a:r>
                  <a:endParaRPr kumimoji="1" lang="en-US" altLang="zh-CN" b="0"/>
                </a:p>
              </p:txBody>
            </p:sp>
          </p:grpSp>
          <p:grpSp>
            <p:nvGrpSpPr>
              <p:cNvPr id="53274" name="Group 37"/>
              <p:cNvGrpSpPr>
                <a:grpSpLocks/>
              </p:cNvGrpSpPr>
              <p:nvPr/>
            </p:nvGrpSpPr>
            <p:grpSpPr bwMode="auto">
              <a:xfrm>
                <a:off x="1344" y="3039"/>
                <a:ext cx="1325" cy="657"/>
                <a:chOff x="1344" y="3039"/>
                <a:chExt cx="1325" cy="657"/>
              </a:xfrm>
            </p:grpSpPr>
            <p:sp>
              <p:nvSpPr>
                <p:cNvPr id="53288" name="Oval 38"/>
                <p:cNvSpPr>
                  <a:spLocks noChangeArrowheads="1"/>
                </p:cNvSpPr>
                <p:nvPr/>
              </p:nvSpPr>
              <p:spPr bwMode="auto">
                <a:xfrm>
                  <a:off x="1824" y="3264"/>
                  <a:ext cx="288" cy="2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9900"/>
                    </a:gs>
                    <a:gs pos="100000">
                      <a:srgbClr val="764700"/>
                    </a:gs>
                  </a:gsLst>
                  <a:path path="shape">
                    <a:fillToRect l="50000" t="50000" r="50000" b="50000"/>
                  </a:path>
                </a:gradFill>
                <a:ln w="28575">
                  <a:solidFill>
                    <a:srgbClr val="66FF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289" name="Oval 39"/>
                <p:cNvSpPr>
                  <a:spLocks noChangeArrowheads="1"/>
                </p:cNvSpPr>
                <p:nvPr/>
              </p:nvSpPr>
              <p:spPr bwMode="auto">
                <a:xfrm>
                  <a:off x="1536" y="3264"/>
                  <a:ext cx="288" cy="28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66"/>
                    </a:gs>
                    <a:gs pos="100000">
                      <a:srgbClr val="76002F"/>
                    </a:gs>
                  </a:gsLst>
                  <a:path path="shape">
                    <a:fillToRect l="50000" t="50000" r="50000" b="50000"/>
                  </a:path>
                </a:gradFill>
                <a:ln w="285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290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1344" y="3360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/>
                    <a:t>A</a:t>
                  </a:r>
                  <a:endParaRPr kumimoji="1" lang="en-US" altLang="zh-CN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291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064" y="3408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/>
                    <a:t>B</a:t>
                  </a:r>
                  <a:endParaRPr kumimoji="1" lang="en-US" altLang="zh-CN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292" name="Line 42"/>
                <p:cNvSpPr>
                  <a:spLocks noChangeShapeType="1"/>
                </p:cNvSpPr>
                <p:nvPr/>
              </p:nvSpPr>
              <p:spPr bwMode="auto">
                <a:xfrm>
                  <a:off x="2112" y="3408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 type="triangle" w="sm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293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2189" y="3039"/>
                  <a:ext cx="480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800" i="1">
                      <a:sym typeface="Symbol" pitchFamily="18" charset="2"/>
                    </a:rPr>
                    <a:t></a:t>
                  </a:r>
                  <a:r>
                    <a:rPr kumimoji="1" lang="en-US" altLang="zh-CN" sz="2800" i="1" baseline="-25000"/>
                    <a:t>x</a:t>
                  </a:r>
                </a:p>
              </p:txBody>
            </p:sp>
          </p:grpSp>
          <p:grpSp>
            <p:nvGrpSpPr>
              <p:cNvPr id="53275" name="Group 44"/>
              <p:cNvGrpSpPr>
                <a:grpSpLocks/>
              </p:cNvGrpSpPr>
              <p:nvPr/>
            </p:nvGrpSpPr>
            <p:grpSpPr bwMode="auto">
              <a:xfrm>
                <a:off x="528" y="2352"/>
                <a:ext cx="1968" cy="1344"/>
                <a:chOff x="672" y="2208"/>
                <a:chExt cx="1968" cy="1344"/>
              </a:xfrm>
            </p:grpSpPr>
            <p:sp>
              <p:nvSpPr>
                <p:cNvPr id="53286" name="Line 45"/>
                <p:cNvSpPr>
                  <a:spLocks noChangeShapeType="1"/>
                </p:cNvSpPr>
                <p:nvPr/>
              </p:nvSpPr>
              <p:spPr bwMode="auto">
                <a:xfrm>
                  <a:off x="672" y="3552"/>
                  <a:ext cx="1968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 type="triangle" w="sm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287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672" y="2208"/>
                  <a:ext cx="0" cy="1344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 type="triangle" w="sm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3276" name="Text Box 47"/>
              <p:cNvSpPr txBox="1">
                <a:spLocks noChangeArrowheads="1"/>
              </p:cNvSpPr>
              <p:nvPr/>
            </p:nvSpPr>
            <p:spPr bwMode="auto">
              <a:xfrm>
                <a:off x="2256" y="3648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0" i="1"/>
                  <a:t>x</a:t>
                </a:r>
                <a:endParaRPr kumimoji="1" lang="en-US" altLang="zh-CN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277" name="Text Box 48"/>
              <p:cNvSpPr txBox="1">
                <a:spLocks noChangeArrowheads="1"/>
              </p:cNvSpPr>
              <p:nvPr/>
            </p:nvSpPr>
            <p:spPr bwMode="auto">
              <a:xfrm>
                <a:off x="336" y="2304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0"/>
                  <a:t>y</a:t>
                </a:r>
                <a:endParaRPr kumimoji="1" lang="en-US" altLang="zh-CN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278" name="Text Box 49"/>
              <p:cNvSpPr txBox="1">
                <a:spLocks noChangeArrowheads="1"/>
              </p:cNvSpPr>
              <p:nvPr/>
            </p:nvSpPr>
            <p:spPr bwMode="auto">
              <a:xfrm>
                <a:off x="432" y="2112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0"/>
                  <a:t>S</a:t>
                </a:r>
              </a:p>
            </p:txBody>
          </p:sp>
          <p:sp>
            <p:nvSpPr>
              <p:cNvPr id="53279" name="Text Box 50"/>
              <p:cNvSpPr txBox="1">
                <a:spLocks noChangeArrowheads="1"/>
              </p:cNvSpPr>
              <p:nvPr/>
            </p:nvSpPr>
            <p:spPr bwMode="auto">
              <a:xfrm>
                <a:off x="1008" y="3744"/>
                <a:ext cx="9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kumimoji="1" lang="zh-CN" altLang="zh-CN" b="0"/>
              </a:p>
            </p:txBody>
          </p:sp>
          <p:grpSp>
            <p:nvGrpSpPr>
              <p:cNvPr id="53280" name="Group 51"/>
              <p:cNvGrpSpPr>
                <a:grpSpLocks/>
              </p:cNvGrpSpPr>
              <p:nvPr/>
            </p:nvGrpSpPr>
            <p:grpSpPr bwMode="auto">
              <a:xfrm>
                <a:off x="624" y="2404"/>
                <a:ext cx="816" cy="668"/>
                <a:chOff x="624" y="2404"/>
                <a:chExt cx="816" cy="668"/>
              </a:xfrm>
            </p:grpSpPr>
            <p:sp>
              <p:nvSpPr>
                <p:cNvPr id="53281" name="Oval 52"/>
                <p:cNvSpPr>
                  <a:spLocks noChangeArrowheads="1"/>
                </p:cNvSpPr>
                <p:nvPr/>
              </p:nvSpPr>
              <p:spPr bwMode="auto">
                <a:xfrm>
                  <a:off x="864" y="2592"/>
                  <a:ext cx="288" cy="28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0"/>
                    </a:gs>
                    <a:gs pos="100000">
                      <a:srgbClr val="760000"/>
                    </a:gs>
                  </a:gsLst>
                  <a:path path="shape">
                    <a:fillToRect l="50000" t="50000" r="50000" b="50000"/>
                  </a:path>
                </a:gradFill>
                <a:ln w="285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282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624" y="2592"/>
                  <a:ext cx="28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/>
                    <a:t>A</a:t>
                  </a:r>
                  <a:endParaRPr kumimoji="1" lang="en-US" altLang="zh-CN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283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864" y="2784"/>
                  <a:ext cx="28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i="1"/>
                    <a:t>m</a:t>
                  </a:r>
                  <a:endParaRPr kumimoji="1" lang="en-US" altLang="zh-CN" b="0" i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284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1152" y="2404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800" i="1">
                      <a:sym typeface="Symbol" pitchFamily="18" charset="2"/>
                    </a:rPr>
                    <a:t></a:t>
                  </a:r>
                  <a:endParaRPr kumimoji="1" lang="en-US" altLang="zh-CN"/>
                </a:p>
              </p:txBody>
            </p:sp>
            <p:sp>
              <p:nvSpPr>
                <p:cNvPr id="53285" name="Line 56"/>
                <p:cNvSpPr>
                  <a:spLocks noChangeShapeType="1"/>
                </p:cNvSpPr>
                <p:nvPr/>
              </p:nvSpPr>
              <p:spPr bwMode="auto">
                <a:xfrm>
                  <a:off x="1152" y="2736"/>
                  <a:ext cx="249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 type="triangle" w="sm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3269" name="Text Box 57"/>
            <p:cNvSpPr txBox="1">
              <a:spLocks noChangeArrowheads="1"/>
            </p:cNvSpPr>
            <p:nvPr/>
          </p:nvSpPr>
          <p:spPr bwMode="auto">
            <a:xfrm>
              <a:off x="576" y="1632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 i="1"/>
                <a:t>o</a:t>
              </a:r>
              <a:endParaRPr kumimoji="1"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3270" name="Text Box 58"/>
            <p:cNvSpPr txBox="1">
              <a:spLocks noChangeArrowheads="1"/>
            </p:cNvSpPr>
            <p:nvPr/>
          </p:nvSpPr>
          <p:spPr bwMode="auto">
            <a:xfrm>
              <a:off x="3024" y="1632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 i="1"/>
                <a:t>o</a:t>
              </a:r>
              <a:endParaRPr kumimoji="1"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3271" name="Line 59"/>
            <p:cNvSpPr>
              <a:spLocks noChangeShapeType="1"/>
            </p:cNvSpPr>
            <p:nvPr/>
          </p:nvSpPr>
          <p:spPr bwMode="auto">
            <a:xfrm>
              <a:off x="3168" y="720"/>
              <a:ext cx="295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2" name="Text Box 60"/>
            <p:cNvSpPr txBox="1">
              <a:spLocks noChangeArrowheads="1"/>
            </p:cNvSpPr>
            <p:nvPr/>
          </p:nvSpPr>
          <p:spPr bwMode="auto">
            <a:xfrm>
              <a:off x="3216" y="391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sym typeface="Symbol" pitchFamily="18" charset="2"/>
                </a:rPr>
                <a:t>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8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8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8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8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4" grpId="0" build="p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3B6E82-7ABD-4FC0-828D-C21ABEE42217}" type="slidenum">
              <a:rPr lang="en-US" altLang="zh-CN"/>
              <a:pPr>
                <a:defRPr/>
              </a:pPr>
              <a:t>64</a:t>
            </a:fld>
            <a:endParaRPr lang="en-US" altLang="zh-CN"/>
          </a:p>
        </p:txBody>
      </p:sp>
      <p:sp>
        <p:nvSpPr>
          <p:cNvPr id="54279" name="Text Box 2"/>
          <p:cNvSpPr txBox="1">
            <a:spLocks noChangeArrowheads="1"/>
          </p:cNvSpPr>
          <p:nvPr/>
        </p:nvSpPr>
        <p:spPr bwMode="auto">
          <a:xfrm>
            <a:off x="762000" y="304800"/>
            <a:ext cx="525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kumimoji="1" lang="zh-CN" altLang="en-US"/>
              <a:t>根据相对论速度变换公式：</a:t>
            </a:r>
            <a:endParaRPr kumimoji="1" lang="zh-CN" altLang="en-US" b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785938" y="857250"/>
            <a:ext cx="3013075" cy="1346200"/>
            <a:chOff x="1126" y="439"/>
            <a:chExt cx="1898" cy="848"/>
          </a:xfrm>
        </p:grpSpPr>
        <p:graphicFrame>
          <p:nvGraphicFramePr>
            <p:cNvPr id="54277" name="Object 4"/>
            <p:cNvGraphicFramePr>
              <a:graphicFrameLocks noChangeAspect="1"/>
            </p:cNvGraphicFramePr>
            <p:nvPr/>
          </p:nvGraphicFramePr>
          <p:xfrm>
            <a:off x="1126" y="439"/>
            <a:ext cx="1215" cy="848"/>
          </p:xfrm>
          <a:graphic>
            <a:graphicData uri="http://schemas.openxmlformats.org/presentationml/2006/ole">
              <p:oleObj spid="_x0000_s54277" name="公式" r:id="rId3" imgW="1815840" imgH="1269720" progId="Equation.3">
                <p:embed/>
              </p:oleObj>
            </a:graphicData>
          </a:graphic>
        </p:graphicFrame>
        <p:sp>
          <p:nvSpPr>
            <p:cNvPr id="54294" name="Text Box 5"/>
            <p:cNvSpPr txBox="1">
              <a:spLocks noChangeArrowheads="1"/>
            </p:cNvSpPr>
            <p:nvPr/>
          </p:nvSpPr>
          <p:spPr bwMode="auto">
            <a:xfrm>
              <a:off x="2400" y="615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/>
                <a:t>(3)</a:t>
              </a:r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395288" y="2349500"/>
            <a:ext cx="6840537" cy="520700"/>
            <a:chOff x="249" y="1480"/>
            <a:chExt cx="4309" cy="328"/>
          </a:xfrm>
        </p:grpSpPr>
        <p:sp>
          <p:nvSpPr>
            <p:cNvPr id="54293" name="Text Box 7"/>
            <p:cNvSpPr txBox="1">
              <a:spLocks noChangeArrowheads="1"/>
            </p:cNvSpPr>
            <p:nvPr/>
          </p:nvSpPr>
          <p:spPr bwMode="auto">
            <a:xfrm>
              <a:off x="249" y="1480"/>
              <a:ext cx="430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/>
              <a:r>
                <a:rPr kumimoji="1" lang="en-US" altLang="zh-CN">
                  <a:solidFill>
                    <a:schemeClr val="tx1"/>
                  </a:solidFill>
                </a:rPr>
                <a:t>    </a:t>
              </a:r>
              <a:r>
                <a:rPr kumimoji="1" lang="zh-CN" altLang="en-US"/>
                <a:t>将式</a:t>
              </a:r>
              <a:r>
                <a:rPr kumimoji="1" lang="en-US" altLang="zh-CN"/>
                <a:t>(1)</a:t>
              </a:r>
              <a:r>
                <a:rPr kumimoji="1" lang="zh-CN" altLang="en-US"/>
                <a:t>、</a:t>
              </a:r>
              <a:r>
                <a:rPr kumimoji="1" lang="en-US" altLang="zh-CN"/>
                <a:t>(2)</a:t>
              </a:r>
              <a:r>
                <a:rPr kumimoji="1" lang="zh-CN" altLang="en-US"/>
                <a:t>中的</a:t>
              </a:r>
              <a:r>
                <a:rPr kumimoji="1" lang="zh-CN" altLang="en-US" sz="2800" i="1">
                  <a:sym typeface="Symbol" pitchFamily="18" charset="2"/>
                </a:rPr>
                <a:t></a:t>
              </a:r>
              <a:r>
                <a:rPr kumimoji="1" lang="en-US" altLang="zh-CN" sz="2800" i="1" baseline="-25000"/>
                <a:t>x </a:t>
              </a:r>
              <a:r>
                <a:rPr kumimoji="1" lang="zh-CN" altLang="en-US"/>
                <a:t>和     代入式</a:t>
              </a:r>
              <a:r>
                <a:rPr kumimoji="1" lang="en-US" altLang="zh-CN"/>
                <a:t>(3)</a:t>
              </a:r>
              <a:r>
                <a:rPr kumimoji="1" lang="zh-CN" altLang="en-US"/>
                <a:t>并化简得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  <p:graphicFrame>
          <p:nvGraphicFramePr>
            <p:cNvPr id="54276" name="Object 8"/>
            <p:cNvGraphicFramePr>
              <a:graphicFrameLocks noChangeAspect="1"/>
            </p:cNvGraphicFramePr>
            <p:nvPr/>
          </p:nvGraphicFramePr>
          <p:xfrm>
            <a:off x="2381" y="1525"/>
            <a:ext cx="236" cy="283"/>
          </p:xfrm>
          <a:graphic>
            <a:graphicData uri="http://schemas.openxmlformats.org/presentationml/2006/ole">
              <p:oleObj spid="_x0000_s54276" name="公式" r:id="rId4" imgW="330120" imgH="393480" progId="Equation.3">
                <p:embed/>
              </p:oleObj>
            </a:graphicData>
          </a:graphic>
        </p:graphicFrame>
      </p:grpSp>
      <p:graphicFrame>
        <p:nvGraphicFramePr>
          <p:cNvPr id="229385" name="Object 9"/>
          <p:cNvGraphicFramePr>
            <a:graphicFrameLocks noChangeAspect="1"/>
          </p:cNvGraphicFramePr>
          <p:nvPr/>
        </p:nvGraphicFramePr>
        <p:xfrm>
          <a:off x="1908175" y="3286125"/>
          <a:ext cx="2959100" cy="1357313"/>
        </p:xfrm>
        <a:graphic>
          <a:graphicData uri="http://schemas.openxmlformats.org/presentationml/2006/ole">
            <p:oleObj spid="_x0000_s54274" name="公式" r:id="rId5" imgW="2743200" imgH="1358640" progId="Equation.3">
              <p:embed/>
            </p:oleObj>
          </a:graphicData>
        </a:graphic>
      </p:graphicFrame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5181600" y="3048000"/>
            <a:ext cx="3643313" cy="1981200"/>
            <a:chOff x="2697" y="1728"/>
            <a:chExt cx="2391" cy="1440"/>
          </a:xfrm>
        </p:grpSpPr>
        <p:grpSp>
          <p:nvGrpSpPr>
            <p:cNvPr id="54289" name="Group 11"/>
            <p:cNvGrpSpPr>
              <a:grpSpLocks/>
            </p:cNvGrpSpPr>
            <p:nvPr/>
          </p:nvGrpSpPr>
          <p:grpSpPr bwMode="auto">
            <a:xfrm>
              <a:off x="3552" y="1728"/>
              <a:ext cx="1536" cy="1440"/>
              <a:chOff x="3120" y="1824"/>
              <a:chExt cx="1536" cy="1440"/>
            </a:xfrm>
          </p:grpSpPr>
          <p:sp>
            <p:nvSpPr>
              <p:cNvPr id="54291" name="AutoShape 12"/>
              <p:cNvSpPr>
                <a:spLocks noChangeArrowheads="1"/>
              </p:cNvSpPr>
              <p:nvPr/>
            </p:nvSpPr>
            <p:spPr bwMode="auto">
              <a:xfrm>
                <a:off x="3120" y="1824"/>
                <a:ext cx="1536" cy="1440"/>
              </a:xfrm>
              <a:prstGeom prst="irregularSeal1">
                <a:avLst/>
              </a:prstGeom>
              <a:solidFill>
                <a:schemeClr val="bg1"/>
              </a:solidFill>
              <a:ln w="28575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solidFill>
                    <a:srgbClr val="FF0000"/>
                  </a:solidFill>
                </a:endParaRPr>
              </a:p>
            </p:txBody>
          </p:sp>
          <p:sp>
            <p:nvSpPr>
              <p:cNvPr id="54292" name="Text Box 13"/>
              <p:cNvSpPr txBox="1">
                <a:spLocks noChangeArrowheads="1"/>
              </p:cNvSpPr>
              <p:nvPr/>
            </p:nvSpPr>
            <p:spPr bwMode="auto">
              <a:xfrm>
                <a:off x="3457" y="2256"/>
                <a:ext cx="864" cy="5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>
                    <a:solidFill>
                      <a:srgbClr val="FF0000"/>
                    </a:solidFill>
                  </a:rPr>
                  <a:t>相对论</a:t>
                </a:r>
              </a:p>
              <a:p>
                <a:r>
                  <a:rPr kumimoji="1" lang="zh-CN" altLang="en-US">
                    <a:solidFill>
                      <a:srgbClr val="FF0000"/>
                    </a:solidFill>
                  </a:rPr>
                  <a:t>  质量</a:t>
                </a:r>
                <a:endParaRPr kumimoji="1" lang="zh-CN" altLang="en-US" b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4290" name="AutoShape 14"/>
            <p:cNvSpPr>
              <a:spLocks noChangeArrowheads="1"/>
            </p:cNvSpPr>
            <p:nvPr/>
          </p:nvSpPr>
          <p:spPr bwMode="auto">
            <a:xfrm>
              <a:off x="2697" y="2304"/>
              <a:ext cx="903" cy="192"/>
            </a:xfrm>
            <a:prstGeom prst="leftArrow">
              <a:avLst>
                <a:gd name="adj1" fmla="val 50000"/>
                <a:gd name="adj2" fmla="val 117578"/>
              </a:avLst>
            </a:prstGeom>
            <a:solidFill>
              <a:srgbClr val="FF0066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9391" name="Text Box 15"/>
          <p:cNvSpPr txBox="1">
            <a:spLocks noChangeArrowheads="1"/>
          </p:cNvSpPr>
          <p:nvPr/>
        </p:nvSpPr>
        <p:spPr bwMode="auto">
          <a:xfrm>
            <a:off x="685800" y="5013325"/>
            <a:ext cx="7847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rgbClr val="FFFF00"/>
                </a:solidFill>
              </a:rPr>
              <a:t>物体以速率</a:t>
            </a:r>
            <a:r>
              <a:rPr kumimoji="1" lang="zh-CN" altLang="en-US" i="1">
                <a:solidFill>
                  <a:srgbClr val="FFFF00"/>
                </a:solidFill>
                <a:sym typeface="Symbol" pitchFamily="18" charset="2"/>
              </a:rPr>
              <a:t> </a:t>
            </a:r>
            <a:r>
              <a:rPr kumimoji="1" lang="zh-CN" altLang="en-US">
                <a:solidFill>
                  <a:srgbClr val="FFFF00"/>
                </a:solidFill>
              </a:rPr>
              <a:t>运动时的质量</a:t>
            </a:r>
            <a:r>
              <a:rPr kumimoji="1" lang="en-US" altLang="zh-CN" i="1">
                <a:solidFill>
                  <a:srgbClr val="FFFF00"/>
                </a:solidFill>
              </a:rPr>
              <a:t>m</a:t>
            </a:r>
            <a:r>
              <a:rPr kumimoji="1" lang="zh-CN" altLang="en-US">
                <a:solidFill>
                  <a:srgbClr val="FFFF00"/>
                </a:solidFill>
              </a:rPr>
              <a:t>等于其静质量</a:t>
            </a:r>
            <a:r>
              <a:rPr kumimoji="1" lang="en-US" altLang="zh-CN" i="1">
                <a:solidFill>
                  <a:srgbClr val="FFFF00"/>
                </a:solidFill>
              </a:rPr>
              <a:t>m</a:t>
            </a:r>
            <a:r>
              <a:rPr kumimoji="1" lang="en-US" altLang="zh-CN" baseline="-25000">
                <a:solidFill>
                  <a:srgbClr val="FFFF00"/>
                </a:solidFill>
              </a:rPr>
              <a:t>o</a:t>
            </a:r>
            <a:r>
              <a:rPr kumimoji="1" lang="zh-CN" altLang="en-US">
                <a:solidFill>
                  <a:srgbClr val="FFFF00"/>
                </a:solidFill>
              </a:rPr>
              <a:t>的</a:t>
            </a:r>
            <a:r>
              <a:rPr kumimoji="1" lang="zh-CN" altLang="en-US" i="1">
                <a:solidFill>
                  <a:srgbClr val="FFFF00"/>
                </a:solidFill>
                <a:sym typeface="Symbol" pitchFamily="18" charset="2"/>
              </a:rPr>
              <a:t> </a:t>
            </a:r>
            <a:r>
              <a:rPr kumimoji="1" lang="zh-CN" altLang="en-US">
                <a:solidFill>
                  <a:srgbClr val="FFFF00"/>
                </a:solidFill>
                <a:sym typeface="Symbol" pitchFamily="18" charset="2"/>
              </a:rPr>
              <a:t>倍。</a:t>
            </a:r>
          </a:p>
        </p:txBody>
      </p: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105400" y="838200"/>
            <a:ext cx="3810000" cy="1116013"/>
            <a:chOff x="3216" y="576"/>
            <a:chExt cx="2400" cy="703"/>
          </a:xfrm>
        </p:grpSpPr>
        <p:sp>
          <p:nvSpPr>
            <p:cNvPr id="54286" name="Text Box 17"/>
            <p:cNvSpPr txBox="1">
              <a:spLocks noChangeArrowheads="1"/>
            </p:cNvSpPr>
            <p:nvPr/>
          </p:nvSpPr>
          <p:spPr bwMode="auto">
            <a:xfrm>
              <a:off x="3264" y="576"/>
              <a:ext cx="235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/>
                <a:t>m</a:t>
              </a:r>
              <a:r>
                <a:rPr kumimoji="1" lang="en-US" altLang="zh-CN" sz="2800" i="1">
                  <a:sym typeface="Symbol" pitchFamily="18" charset="2"/>
                </a:rPr>
                <a:t></a:t>
              </a:r>
              <a:r>
                <a:rPr kumimoji="1" lang="en-US" altLang="zh-CN" sz="3200" i="1"/>
                <a:t> </a:t>
              </a:r>
              <a:r>
                <a:rPr kumimoji="1" lang="en-US" altLang="zh-CN" sz="2800"/>
                <a:t>=(</a:t>
              </a:r>
              <a:r>
                <a:rPr kumimoji="1" lang="en-US" altLang="zh-CN" sz="2800" i="1"/>
                <a:t>m</a:t>
              </a:r>
              <a:r>
                <a:rPr kumimoji="1" lang="en-US" altLang="zh-CN" sz="2800"/>
                <a:t>+</a:t>
              </a:r>
              <a:r>
                <a:rPr kumimoji="1" lang="en-US" altLang="zh-CN" sz="2800" i="1"/>
                <a:t>m</a:t>
              </a:r>
              <a:r>
                <a:rPr kumimoji="1" lang="en-US" altLang="zh-CN" sz="2800" baseline="-25000"/>
                <a:t>o</a:t>
              </a:r>
              <a:r>
                <a:rPr kumimoji="1" lang="en-US" altLang="zh-CN" sz="2800"/>
                <a:t>)</a:t>
              </a:r>
              <a:r>
                <a:rPr kumimoji="1" lang="en-US" altLang="zh-CN" sz="2800" i="1">
                  <a:sym typeface="Symbol" pitchFamily="18" charset="2"/>
                </a:rPr>
                <a:t></a:t>
              </a:r>
              <a:r>
                <a:rPr kumimoji="1" lang="en-US" altLang="zh-CN" sz="2800" i="1" baseline="-25000"/>
                <a:t>x</a:t>
              </a:r>
              <a:r>
                <a:rPr kumimoji="1" lang="en-US" altLang="zh-CN" sz="2800" baseline="-25000"/>
                <a:t>          </a:t>
              </a:r>
              <a:r>
                <a:rPr kumimoji="1" lang="en-US" altLang="zh-CN"/>
                <a:t>(1)</a:t>
              </a:r>
            </a:p>
          </p:txBody>
        </p:sp>
        <p:grpSp>
          <p:nvGrpSpPr>
            <p:cNvPr id="54287" name="Group 18"/>
            <p:cNvGrpSpPr>
              <a:grpSpLocks/>
            </p:cNvGrpSpPr>
            <p:nvPr/>
          </p:nvGrpSpPr>
          <p:grpSpPr bwMode="auto">
            <a:xfrm>
              <a:off x="3216" y="912"/>
              <a:ext cx="2352" cy="367"/>
              <a:chOff x="1584" y="3552"/>
              <a:chExt cx="2352" cy="367"/>
            </a:xfrm>
          </p:grpSpPr>
          <p:sp>
            <p:nvSpPr>
              <p:cNvPr id="54288" name="Text Box 19"/>
              <p:cNvSpPr txBox="1">
                <a:spLocks noChangeArrowheads="1"/>
              </p:cNvSpPr>
              <p:nvPr/>
            </p:nvSpPr>
            <p:spPr bwMode="auto">
              <a:xfrm>
                <a:off x="1584" y="3552"/>
                <a:ext cx="235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en-US" sz="2800"/>
                  <a:t>-</a:t>
                </a:r>
                <a:r>
                  <a:rPr kumimoji="1" lang="en-US" altLang="zh-CN" sz="2800" i="1"/>
                  <a:t>m</a:t>
                </a:r>
                <a:r>
                  <a:rPr kumimoji="1" lang="en-US" altLang="zh-CN" sz="2800" i="1">
                    <a:sym typeface="Symbol" pitchFamily="18" charset="2"/>
                  </a:rPr>
                  <a:t></a:t>
                </a:r>
                <a:r>
                  <a:rPr kumimoji="1" lang="en-US" altLang="zh-CN" sz="3200" i="1"/>
                  <a:t> </a:t>
                </a:r>
                <a:r>
                  <a:rPr kumimoji="1" lang="en-US" altLang="zh-CN" sz="2800"/>
                  <a:t>=(</a:t>
                </a:r>
                <a:r>
                  <a:rPr kumimoji="1" lang="en-US" altLang="zh-CN" sz="2800" i="1"/>
                  <a:t>m</a:t>
                </a:r>
                <a:r>
                  <a:rPr kumimoji="1" lang="en-US" altLang="zh-CN" sz="2800"/>
                  <a:t>+</a:t>
                </a:r>
                <a:r>
                  <a:rPr kumimoji="1" lang="en-US" altLang="zh-CN" sz="2800" i="1"/>
                  <a:t>m</a:t>
                </a:r>
                <a:r>
                  <a:rPr kumimoji="1" lang="en-US" altLang="zh-CN" sz="2800" baseline="-25000"/>
                  <a:t>o</a:t>
                </a:r>
                <a:r>
                  <a:rPr kumimoji="1" lang="en-US" altLang="zh-CN" sz="2800"/>
                  <a:t>)    </a:t>
                </a:r>
                <a:r>
                  <a:rPr kumimoji="1" lang="en-US" altLang="zh-CN" sz="2800" baseline="-25000"/>
                  <a:t>         </a:t>
                </a:r>
                <a:r>
                  <a:rPr kumimoji="1" lang="en-US" altLang="zh-CN"/>
                  <a:t>(2)</a:t>
                </a:r>
              </a:p>
            </p:txBody>
          </p:sp>
          <p:graphicFrame>
            <p:nvGraphicFramePr>
              <p:cNvPr id="54275" name="Object 20"/>
              <p:cNvGraphicFramePr>
                <a:graphicFrameLocks noChangeAspect="1"/>
              </p:cNvGraphicFramePr>
              <p:nvPr/>
            </p:nvGraphicFramePr>
            <p:xfrm>
              <a:off x="2913" y="3633"/>
              <a:ext cx="225" cy="286"/>
            </p:xfrm>
            <a:graphic>
              <a:graphicData uri="http://schemas.openxmlformats.org/presentationml/2006/ole">
                <p:oleObj spid="_x0000_s54275" name="公式" r:id="rId6" imgW="342720" imgH="431640" progId="Equation.3">
                  <p:embed/>
                </p:oleObj>
              </a:graphicData>
            </a:graphic>
          </p:graphicFrame>
        </p:grpSp>
      </p:grpSp>
      <p:sp>
        <p:nvSpPr>
          <p:cNvPr id="229397" name="Text Box 21"/>
          <p:cNvSpPr txBox="1">
            <a:spLocks noChangeArrowheads="1"/>
          </p:cNvSpPr>
          <p:nvPr/>
        </p:nvSpPr>
        <p:spPr bwMode="auto">
          <a:xfrm>
            <a:off x="684213" y="5661025"/>
            <a:ext cx="594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/>
              <a:t>而当</a:t>
            </a:r>
            <a:r>
              <a:rPr lang="zh-CN" altLang="en-US" i="1">
                <a:sym typeface="Symbol" pitchFamily="18" charset="2"/>
              </a:rPr>
              <a:t></a:t>
            </a:r>
            <a:r>
              <a:rPr lang="zh-CN" altLang="en-US" i="1"/>
              <a:t> </a:t>
            </a:r>
            <a:r>
              <a:rPr lang="en-US" altLang="zh-CN"/>
              <a:t>&lt;&lt;</a:t>
            </a:r>
            <a:r>
              <a:rPr lang="en-US" altLang="zh-CN" i="1"/>
              <a:t>c</a:t>
            </a:r>
            <a:r>
              <a:rPr lang="zh-CN" altLang="en-US"/>
              <a:t>时，</a:t>
            </a:r>
            <a:r>
              <a:rPr lang="en-US" altLang="zh-CN" i="1"/>
              <a:t>m=m</a:t>
            </a:r>
            <a:r>
              <a:rPr lang="en-US" altLang="zh-CN" baseline="-25000"/>
              <a:t>0</a:t>
            </a:r>
            <a:r>
              <a:rPr lang="zh-CN" altLang="en-US"/>
              <a:t>，回到经典力学。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9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9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9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9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91" grpId="0" autoUpdateAnimBg="0"/>
      <p:bldP spid="229397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67FF9A-AA93-45EF-8C8C-F781D9E44990}" type="slidenum">
              <a:rPr lang="en-US" altLang="zh-CN"/>
              <a:pPr>
                <a:defRPr/>
              </a:pPr>
              <a:t>65</a:t>
            </a:fld>
            <a:endParaRPr lang="en-US" altLang="zh-CN"/>
          </a:p>
        </p:txBody>
      </p:sp>
      <p:sp>
        <p:nvSpPr>
          <p:cNvPr id="55304" name="Text Box 2"/>
          <p:cNvSpPr txBox="1">
            <a:spLocks noChangeArrowheads="1"/>
          </p:cNvSpPr>
          <p:nvPr/>
        </p:nvSpPr>
        <p:spPr bwMode="auto">
          <a:xfrm>
            <a:off x="468313" y="404813"/>
            <a:ext cx="8064500" cy="186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</a:rPr>
              <a:t>         </a:t>
            </a:r>
            <a:r>
              <a:rPr kumimoji="1" lang="zh-CN" altLang="en-US"/>
              <a:t>物体的质量随速率而变这一事实</a:t>
            </a:r>
            <a:r>
              <a:rPr kumimoji="1" lang="en-US" altLang="zh-CN"/>
              <a:t>,  </a:t>
            </a:r>
            <a:r>
              <a:rPr kumimoji="1" lang="zh-CN" altLang="en-US"/>
              <a:t>早在</a:t>
            </a:r>
            <a:r>
              <a:rPr kumimoji="1" lang="en-US" altLang="zh-CN"/>
              <a:t>1901</a:t>
            </a:r>
            <a:r>
              <a:rPr kumimoji="1" lang="zh-CN" altLang="en-US"/>
              <a:t>年考夫曼</a:t>
            </a:r>
            <a:r>
              <a:rPr kumimoji="1" lang="en-US" altLang="zh-CN"/>
              <a:t>(W.Kaufmann)</a:t>
            </a:r>
            <a:r>
              <a:rPr kumimoji="1" lang="zh-CN" altLang="en-US"/>
              <a:t>在研究</a:t>
            </a:r>
            <a:r>
              <a:rPr kumimoji="1" lang="zh-CN" altLang="en-US" i="1">
                <a:sym typeface="Symbol" pitchFamily="18" charset="2"/>
              </a:rPr>
              <a:t> </a:t>
            </a:r>
            <a:r>
              <a:rPr kumimoji="1" lang="zh-CN" altLang="en-US"/>
              <a:t>射线的实验中就观察到了。爱因斯坦的质量随速率变化的公式</a:t>
            </a:r>
            <a:r>
              <a:rPr kumimoji="1" lang="en-US" altLang="zh-CN"/>
              <a:t>,  </a:t>
            </a:r>
            <a:r>
              <a:rPr kumimoji="1" lang="zh-CN" altLang="en-US"/>
              <a:t>后来又为许多</a:t>
            </a:r>
            <a:r>
              <a:rPr kumimoji="1" lang="en-US" altLang="zh-CN"/>
              <a:t>(</a:t>
            </a:r>
            <a:r>
              <a:rPr kumimoji="1" lang="zh-CN" altLang="en-US"/>
              <a:t>包括高能粒子加速器的设计运转在内的</a:t>
            </a:r>
            <a:r>
              <a:rPr kumimoji="1" lang="en-US" altLang="zh-CN"/>
              <a:t>)</a:t>
            </a:r>
            <a:r>
              <a:rPr kumimoji="1" lang="zh-CN" altLang="en-US"/>
              <a:t>实验事实所证实。</a:t>
            </a:r>
          </a:p>
        </p:txBody>
      </p:sp>
      <p:sp>
        <p:nvSpPr>
          <p:cNvPr id="230403" name="Text Box 3"/>
          <p:cNvSpPr txBox="1">
            <a:spLocks noChangeArrowheads="1"/>
          </p:cNvSpPr>
          <p:nvPr/>
        </p:nvSpPr>
        <p:spPr bwMode="auto">
          <a:xfrm>
            <a:off x="714375" y="4000500"/>
            <a:ext cx="556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/>
              <a:t>相对论动力学方程为</a:t>
            </a:r>
          </a:p>
        </p:txBody>
      </p:sp>
      <p:sp>
        <p:nvSpPr>
          <p:cNvPr id="230404" name="Text Box 4"/>
          <p:cNvSpPr txBox="1">
            <a:spLocks noChangeArrowheads="1"/>
          </p:cNvSpPr>
          <p:nvPr/>
        </p:nvSpPr>
        <p:spPr bwMode="auto">
          <a:xfrm>
            <a:off x="395288" y="2420938"/>
            <a:ext cx="4191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i="1">
                <a:solidFill>
                  <a:srgbClr val="FFFF00"/>
                </a:solidFill>
              </a:rPr>
              <a:t>2.</a:t>
            </a:r>
            <a:r>
              <a:rPr kumimoji="1" lang="zh-CN" altLang="en-US" i="1">
                <a:solidFill>
                  <a:srgbClr val="FFFF00"/>
                </a:solidFill>
              </a:rPr>
              <a:t>相对论力学基本方程</a:t>
            </a:r>
          </a:p>
        </p:txBody>
      </p:sp>
      <p:graphicFrame>
        <p:nvGraphicFramePr>
          <p:cNvPr id="230405" name="Object 5"/>
          <p:cNvGraphicFramePr>
            <a:graphicFrameLocks noChangeAspect="1"/>
          </p:cNvGraphicFramePr>
          <p:nvPr/>
        </p:nvGraphicFramePr>
        <p:xfrm>
          <a:off x="2571750" y="3000375"/>
          <a:ext cx="3170238" cy="877888"/>
        </p:xfrm>
        <a:graphic>
          <a:graphicData uri="http://schemas.openxmlformats.org/presentationml/2006/ole">
            <p:oleObj spid="_x0000_s55298" name="公式" r:id="rId3" imgW="3124080" imgH="863280" progId="Equation.3">
              <p:embed/>
            </p:oleObj>
          </a:graphicData>
        </a:graphic>
      </p:graphicFrame>
      <p:graphicFrame>
        <p:nvGraphicFramePr>
          <p:cNvPr id="230406" name="Object 6"/>
          <p:cNvGraphicFramePr>
            <a:graphicFrameLocks noChangeAspect="1"/>
          </p:cNvGraphicFramePr>
          <p:nvPr/>
        </p:nvGraphicFramePr>
        <p:xfrm>
          <a:off x="6207125" y="2466975"/>
          <a:ext cx="1968500" cy="1231900"/>
        </p:xfrm>
        <a:graphic>
          <a:graphicData uri="http://schemas.openxmlformats.org/presentationml/2006/ole">
            <p:oleObj spid="_x0000_s55299" name="公式" r:id="rId4" imgW="1968480" imgH="1231560" progId="Equation.3">
              <p:embed/>
            </p:oleObj>
          </a:graphicData>
        </a:graphic>
      </p:graphicFrame>
      <p:graphicFrame>
        <p:nvGraphicFramePr>
          <p:cNvPr id="230407" name="Object 7"/>
          <p:cNvGraphicFramePr>
            <a:graphicFrameLocks noChangeAspect="1"/>
          </p:cNvGraphicFramePr>
          <p:nvPr/>
        </p:nvGraphicFramePr>
        <p:xfrm>
          <a:off x="1928813" y="4714875"/>
          <a:ext cx="1176337" cy="917575"/>
        </p:xfrm>
        <a:graphic>
          <a:graphicData uri="http://schemas.openxmlformats.org/presentationml/2006/ole">
            <p:oleObj spid="_x0000_s55300" name="公式" r:id="rId5" imgW="977760" imgH="761760" progId="Equation.3">
              <p:embed/>
            </p:oleObj>
          </a:graphicData>
        </a:graphic>
      </p:graphicFrame>
      <p:graphicFrame>
        <p:nvGraphicFramePr>
          <p:cNvPr id="230408" name="Object 8"/>
          <p:cNvGraphicFramePr>
            <a:graphicFrameLocks noChangeAspect="1"/>
          </p:cNvGraphicFramePr>
          <p:nvPr/>
        </p:nvGraphicFramePr>
        <p:xfrm>
          <a:off x="7215188" y="2938463"/>
          <a:ext cx="1765300" cy="762000"/>
        </p:xfrm>
        <a:graphic>
          <a:graphicData uri="http://schemas.openxmlformats.org/presentationml/2006/ole">
            <p:oleObj spid="_x0000_s55301" name="公式" r:id="rId6" imgW="1765080" imgH="761760" progId="Equation.3">
              <p:embed/>
            </p:oleObj>
          </a:graphicData>
        </a:graphic>
      </p:graphicFrame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714375" y="3214688"/>
            <a:ext cx="17319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相对论动量</a:t>
            </a:r>
          </a:p>
        </p:txBody>
      </p:sp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3143250" y="4727575"/>
          <a:ext cx="2616200" cy="890588"/>
        </p:xfrm>
        <a:graphic>
          <a:graphicData uri="http://schemas.openxmlformats.org/presentationml/2006/ole">
            <p:oleObj spid="_x0000_s55302" name="公式" r:id="rId7" imgW="2577960" imgH="876240" progId="Equation.3">
              <p:embed/>
            </p:oleObj>
          </a:graphicData>
        </a:graphic>
      </p:graphicFrame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857375" y="4643438"/>
            <a:ext cx="4000500" cy="1143000"/>
          </a:xfrm>
          <a:prstGeom prst="rect">
            <a:avLst/>
          </a:prstGeom>
          <a:noFill/>
          <a:ln w="19050" algn="ctr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785813" y="5929313"/>
            <a:ext cx="4826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此方程在洛伦兹变换下保持不变。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3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230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0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0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0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0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0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0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0" autoUpdateAnimBg="0"/>
      <p:bldP spid="230404" grpId="0" autoUpdateAnimBg="0"/>
      <p:bldP spid="12" grpId="0"/>
      <p:bldP spid="14" grpId="0" animBg="1"/>
      <p:bldP spid="1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4636A7-525D-420D-B934-D91A468445D6}" type="slidenum">
              <a:rPr lang="en-US" altLang="zh-CN"/>
              <a:pPr>
                <a:defRPr/>
              </a:pPr>
              <a:t>66</a:t>
            </a:fld>
            <a:endParaRPr lang="en-US" altLang="zh-CN"/>
          </a:p>
        </p:txBody>
      </p:sp>
      <p:sp>
        <p:nvSpPr>
          <p:cNvPr id="56330" name="Text Box 2"/>
          <p:cNvSpPr txBox="1">
            <a:spLocks noChangeArrowheads="1"/>
          </p:cNvSpPr>
          <p:nvPr/>
        </p:nvSpPr>
        <p:spPr bwMode="auto">
          <a:xfrm>
            <a:off x="357188" y="500063"/>
            <a:ext cx="5638800" cy="46196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i="1">
                <a:solidFill>
                  <a:srgbClr val="FFFF00"/>
                </a:solidFill>
              </a:rPr>
              <a:t>3. </a:t>
            </a:r>
            <a:r>
              <a:rPr kumimoji="1" lang="zh-CN" altLang="en-US" i="1">
                <a:solidFill>
                  <a:srgbClr val="FFFF00"/>
                </a:solidFill>
              </a:rPr>
              <a:t>相对论中的能量 、质能关系</a:t>
            </a:r>
            <a:endParaRPr kumimoji="1" lang="zh-CN" altLang="en-US" b="0">
              <a:solidFill>
                <a:srgbClr val="FFFF00"/>
              </a:solidFill>
            </a:endParaRPr>
          </a:p>
        </p:txBody>
      </p:sp>
      <p:graphicFrame>
        <p:nvGraphicFramePr>
          <p:cNvPr id="231427" name="Object 3"/>
          <p:cNvGraphicFramePr>
            <a:graphicFrameLocks noChangeAspect="1"/>
          </p:cNvGraphicFramePr>
          <p:nvPr/>
        </p:nvGraphicFramePr>
        <p:xfrm>
          <a:off x="785813" y="4429125"/>
          <a:ext cx="2346325" cy="898525"/>
        </p:xfrm>
        <a:graphic>
          <a:graphicData uri="http://schemas.openxmlformats.org/presentationml/2006/ole">
            <p:oleObj spid="_x0000_s56322" name="公式" r:id="rId3" imgW="2400120" imgH="863280" progId="Equation.3">
              <p:embed/>
            </p:oleObj>
          </a:graphicData>
        </a:graphic>
      </p:graphicFrame>
      <p:sp>
        <p:nvSpPr>
          <p:cNvPr id="231428" name="AutoShape 4"/>
          <p:cNvSpPr>
            <a:spLocks noChangeArrowheads="1"/>
          </p:cNvSpPr>
          <p:nvPr/>
        </p:nvSpPr>
        <p:spPr bwMode="auto">
          <a:xfrm>
            <a:off x="3348038" y="4786313"/>
            <a:ext cx="990600" cy="277812"/>
          </a:xfrm>
          <a:prstGeom prst="rightArrow">
            <a:avLst>
              <a:gd name="adj1" fmla="val 50000"/>
              <a:gd name="adj2" fmla="val 89143"/>
            </a:avLst>
          </a:prstGeom>
          <a:solidFill>
            <a:srgbClr val="FF0066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1433" name="Text Box 9"/>
          <p:cNvSpPr txBox="1">
            <a:spLocks noChangeArrowheads="1"/>
          </p:cNvSpPr>
          <p:nvPr/>
        </p:nvSpPr>
        <p:spPr bwMode="auto">
          <a:xfrm>
            <a:off x="500063" y="2071688"/>
            <a:ext cx="7534275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/>
              <a:t>设物体在合外力</a:t>
            </a:r>
            <a:r>
              <a:rPr kumimoji="1" lang="en-US" altLang="zh-CN" i="1"/>
              <a:t>F</a:t>
            </a:r>
            <a:r>
              <a:rPr kumimoji="1" lang="en-US" altLang="zh-CN"/>
              <a:t> </a:t>
            </a:r>
            <a:r>
              <a:rPr kumimoji="1" lang="zh-CN" altLang="en-US"/>
              <a:t>的作用下，由静止开始运动，则</a:t>
            </a:r>
            <a:endParaRPr kumimoji="1" lang="zh-CN" altLang="en-US" b="0"/>
          </a:p>
        </p:txBody>
      </p:sp>
      <p:graphicFrame>
        <p:nvGraphicFramePr>
          <p:cNvPr id="231435" name="Object 11"/>
          <p:cNvGraphicFramePr>
            <a:graphicFrameLocks noChangeAspect="1"/>
          </p:cNvGraphicFramePr>
          <p:nvPr/>
        </p:nvGraphicFramePr>
        <p:xfrm>
          <a:off x="630238" y="2786063"/>
          <a:ext cx="3824287" cy="881062"/>
        </p:xfrm>
        <a:graphic>
          <a:graphicData uri="http://schemas.openxmlformats.org/presentationml/2006/ole">
            <p:oleObj spid="_x0000_s56323" name="公式" r:id="rId4" imgW="3619440" imgH="838080" progId="Equation.3">
              <p:embed/>
            </p:oleObj>
          </a:graphicData>
        </a:graphic>
      </p:graphicFrame>
      <p:graphicFrame>
        <p:nvGraphicFramePr>
          <p:cNvPr id="231437" name="Object 13"/>
          <p:cNvGraphicFramePr>
            <a:graphicFrameLocks noChangeAspect="1"/>
          </p:cNvGraphicFramePr>
          <p:nvPr/>
        </p:nvGraphicFramePr>
        <p:xfrm>
          <a:off x="908050" y="3779838"/>
          <a:ext cx="6826250" cy="466725"/>
        </p:xfrm>
        <a:graphic>
          <a:graphicData uri="http://schemas.openxmlformats.org/presentationml/2006/ole">
            <p:oleObj spid="_x0000_s56324" name="公式" r:id="rId5" imgW="6692760" imgH="457200" progId="Equation.3">
              <p:embed/>
            </p:oleObj>
          </a:graphicData>
        </a:graphic>
      </p:graphicFrame>
      <p:graphicFrame>
        <p:nvGraphicFramePr>
          <p:cNvPr id="231438" name="Object 14"/>
          <p:cNvGraphicFramePr>
            <a:graphicFrameLocks noChangeAspect="1"/>
          </p:cNvGraphicFramePr>
          <p:nvPr/>
        </p:nvGraphicFramePr>
        <p:xfrm>
          <a:off x="4584700" y="4695825"/>
          <a:ext cx="3082925" cy="503238"/>
        </p:xfrm>
        <a:graphic>
          <a:graphicData uri="http://schemas.openxmlformats.org/presentationml/2006/ole">
            <p:oleObj spid="_x0000_s56325" name="公式" r:id="rId6" imgW="2882880" imgH="469800" progId="Equation.3">
              <p:embed/>
            </p:oleObj>
          </a:graphicData>
        </a:graphic>
      </p:graphicFrame>
      <p:graphicFrame>
        <p:nvGraphicFramePr>
          <p:cNvPr id="231439" name="Object 15"/>
          <p:cNvGraphicFramePr>
            <a:graphicFrameLocks noChangeAspect="1"/>
          </p:cNvGraphicFramePr>
          <p:nvPr/>
        </p:nvGraphicFramePr>
        <p:xfrm>
          <a:off x="4248150" y="5724525"/>
          <a:ext cx="3895725" cy="396875"/>
        </p:xfrm>
        <a:graphic>
          <a:graphicData uri="http://schemas.openxmlformats.org/presentationml/2006/ole">
            <p:oleObj spid="_x0000_s56326" name="公式" r:id="rId7" imgW="3733560" imgH="380880" progId="Equation.3">
              <p:embed/>
            </p:oleObj>
          </a:graphicData>
        </a:graphic>
      </p:graphicFrame>
      <p:sp>
        <p:nvSpPr>
          <p:cNvPr id="231440" name="AutoShape 16"/>
          <p:cNvSpPr>
            <a:spLocks noChangeArrowheads="1"/>
          </p:cNvSpPr>
          <p:nvPr/>
        </p:nvSpPr>
        <p:spPr bwMode="auto">
          <a:xfrm>
            <a:off x="5638800" y="5186363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rgbClr val="FF0066"/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" name="Object 10"/>
          <p:cNvGraphicFramePr>
            <a:graphicFrameLocks noChangeAspect="1"/>
          </p:cNvGraphicFramePr>
          <p:nvPr/>
        </p:nvGraphicFramePr>
        <p:xfrm>
          <a:off x="4511675" y="2846388"/>
          <a:ext cx="2173288" cy="695325"/>
        </p:xfrm>
        <a:graphic>
          <a:graphicData uri="http://schemas.openxmlformats.org/presentationml/2006/ole">
            <p:oleObj spid="_x0000_s56327" name="公式" r:id="rId8" imgW="2057400" imgH="660240" progId="Equation.3">
              <p:embed/>
            </p:oleObj>
          </a:graphicData>
        </a:graphic>
      </p:graphicFrame>
      <p:sp>
        <p:nvSpPr>
          <p:cNvPr id="56334" name="TextBox 16"/>
          <p:cNvSpPr txBox="1">
            <a:spLocks noChangeArrowheads="1"/>
          </p:cNvSpPr>
          <p:nvPr/>
        </p:nvSpPr>
        <p:spPr bwMode="auto">
          <a:xfrm>
            <a:off x="500063" y="1000125"/>
            <a:ext cx="8286750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/>
              <a:t>        在相对论中</a:t>
            </a:r>
            <a:r>
              <a:rPr lang="zh-CN" altLang="en-US">
                <a:solidFill>
                  <a:srgbClr val="66FF33"/>
                </a:solidFill>
              </a:rPr>
              <a:t>动能定理</a:t>
            </a:r>
            <a:r>
              <a:rPr lang="zh-CN" altLang="en-US"/>
              <a:t>仍然成立。即合力的功等于质点动能的增量。</a:t>
            </a:r>
          </a:p>
        </p:txBody>
      </p:sp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6715125" y="2786063"/>
          <a:ext cx="1763713" cy="774700"/>
        </p:xfrm>
        <a:graphic>
          <a:graphicData uri="http://schemas.openxmlformats.org/presentationml/2006/ole">
            <p:oleObj spid="_x0000_s56328" name="公式" r:id="rId9" imgW="1460160" imgH="7110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1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1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1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1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3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1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1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1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1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1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8" grpId="0" animBg="1"/>
      <p:bldP spid="231433" grpId="0"/>
      <p:bldP spid="23144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B0713-2670-49DA-9E31-95E28882C490}" type="slidenum">
              <a:rPr lang="en-US" altLang="zh-CN"/>
              <a:pPr>
                <a:defRPr/>
              </a:pPr>
              <a:t>67</a:t>
            </a:fld>
            <a:endParaRPr lang="en-US" altLang="zh-CN"/>
          </a:p>
        </p:txBody>
      </p:sp>
      <p:sp>
        <p:nvSpPr>
          <p:cNvPr id="55304" name="Text Box 2"/>
          <p:cNvSpPr txBox="1">
            <a:spLocks noChangeArrowheads="1"/>
          </p:cNvSpPr>
          <p:nvPr/>
        </p:nvSpPr>
        <p:spPr bwMode="auto">
          <a:xfrm>
            <a:off x="642938" y="1571625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rgbClr val="FFFF00"/>
                </a:solidFill>
              </a:rPr>
              <a:t>相对论中的动能：</a:t>
            </a:r>
          </a:p>
        </p:txBody>
      </p:sp>
      <p:graphicFrame>
        <p:nvGraphicFramePr>
          <p:cNvPr id="232451" name="Object 3"/>
          <p:cNvGraphicFramePr>
            <a:graphicFrameLocks noChangeAspect="1"/>
          </p:cNvGraphicFramePr>
          <p:nvPr/>
        </p:nvGraphicFramePr>
        <p:xfrm>
          <a:off x="1357313" y="2306638"/>
          <a:ext cx="2614612" cy="519112"/>
        </p:xfrm>
        <a:graphic>
          <a:graphicData uri="http://schemas.openxmlformats.org/presentationml/2006/ole">
            <p:oleObj spid="_x0000_s57346" name="公式" r:id="rId3" imgW="2400120" imgH="469800" progId="Equation.3">
              <p:embed/>
            </p:oleObj>
          </a:graphicData>
        </a:graphic>
      </p:graphicFrame>
      <p:graphicFrame>
        <p:nvGraphicFramePr>
          <p:cNvPr id="232452" name="Object 4"/>
          <p:cNvGraphicFramePr>
            <a:graphicFrameLocks noChangeAspect="1"/>
          </p:cNvGraphicFramePr>
          <p:nvPr/>
        </p:nvGraphicFramePr>
        <p:xfrm>
          <a:off x="4067175" y="2071688"/>
          <a:ext cx="3648075" cy="947737"/>
        </p:xfrm>
        <a:graphic>
          <a:graphicData uri="http://schemas.openxmlformats.org/presentationml/2006/ole">
            <p:oleObj spid="_x0000_s57347" name="公式" r:id="rId4" imgW="3327120" imgH="863280" progId="Equation.3">
              <p:embed/>
            </p:oleObj>
          </a:graphicData>
        </a:graphic>
      </p:graphicFrame>
      <p:graphicFrame>
        <p:nvGraphicFramePr>
          <p:cNvPr id="232453" name="Object 5"/>
          <p:cNvGraphicFramePr>
            <a:graphicFrameLocks noChangeAspect="1"/>
          </p:cNvGraphicFramePr>
          <p:nvPr/>
        </p:nvGraphicFramePr>
        <p:xfrm>
          <a:off x="1928813" y="3201988"/>
          <a:ext cx="3786187" cy="930275"/>
        </p:xfrm>
        <a:graphic>
          <a:graphicData uri="http://schemas.openxmlformats.org/presentationml/2006/ole">
            <p:oleObj spid="_x0000_s57348" name="公式" r:id="rId5" imgW="3517560" imgH="863280" progId="Equation.3">
              <p:embed/>
            </p:oleObj>
          </a:graphicData>
        </a:graphic>
      </p:graphicFrame>
      <p:sp>
        <p:nvSpPr>
          <p:cNvPr id="232454" name="Text Box 6"/>
          <p:cNvSpPr txBox="1">
            <a:spLocks noChangeArrowheads="1"/>
          </p:cNvSpPr>
          <p:nvPr/>
        </p:nvSpPr>
        <p:spPr bwMode="auto">
          <a:xfrm>
            <a:off x="900113" y="4429125"/>
            <a:ext cx="3048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rgbClr val="66FF33"/>
                </a:solidFill>
              </a:rPr>
              <a:t>当</a:t>
            </a:r>
            <a:r>
              <a:rPr kumimoji="1" lang="zh-CN" altLang="en-US" sz="2800" i="1">
                <a:solidFill>
                  <a:srgbClr val="66FF33"/>
                </a:solidFill>
                <a:sym typeface="Symbol" pitchFamily="18" charset="2"/>
              </a:rPr>
              <a:t> </a:t>
            </a:r>
            <a:r>
              <a:rPr kumimoji="1" lang="en-US" altLang="zh-CN" sz="2800">
                <a:solidFill>
                  <a:srgbClr val="66FF33"/>
                </a:solidFill>
              </a:rPr>
              <a:t>&lt;&lt;</a:t>
            </a:r>
            <a:r>
              <a:rPr kumimoji="1" lang="en-US" altLang="zh-CN" sz="2800" i="1">
                <a:solidFill>
                  <a:srgbClr val="66FF33"/>
                </a:solidFill>
              </a:rPr>
              <a:t>c</a:t>
            </a:r>
            <a:r>
              <a:rPr kumimoji="1" lang="zh-CN" altLang="en-US">
                <a:solidFill>
                  <a:srgbClr val="66FF33"/>
                </a:solidFill>
              </a:rPr>
              <a:t>时，</a:t>
            </a:r>
          </a:p>
        </p:txBody>
      </p:sp>
      <p:graphicFrame>
        <p:nvGraphicFramePr>
          <p:cNvPr id="232455" name="Object 7"/>
          <p:cNvGraphicFramePr>
            <a:graphicFrameLocks noChangeAspect="1"/>
          </p:cNvGraphicFramePr>
          <p:nvPr/>
        </p:nvGraphicFramePr>
        <p:xfrm>
          <a:off x="2786063" y="4286250"/>
          <a:ext cx="1871662" cy="892175"/>
        </p:xfrm>
        <a:graphic>
          <a:graphicData uri="http://schemas.openxmlformats.org/presentationml/2006/ole">
            <p:oleObj spid="_x0000_s57349" name="公式" r:id="rId6" imgW="1752480" imgH="838080" progId="Equation.3">
              <p:embed/>
            </p:oleObj>
          </a:graphicData>
        </a:graphic>
      </p:graphicFrame>
      <p:graphicFrame>
        <p:nvGraphicFramePr>
          <p:cNvPr id="232456" name="Object 8"/>
          <p:cNvGraphicFramePr>
            <a:graphicFrameLocks noChangeAspect="1"/>
          </p:cNvGraphicFramePr>
          <p:nvPr/>
        </p:nvGraphicFramePr>
        <p:xfrm>
          <a:off x="1071563" y="5314950"/>
          <a:ext cx="6697662" cy="904875"/>
        </p:xfrm>
        <a:graphic>
          <a:graphicData uri="http://schemas.openxmlformats.org/presentationml/2006/ole">
            <p:oleObj spid="_x0000_s57350" name="公式" r:id="rId7" imgW="6311880" imgH="850680" progId="Equation.3">
              <p:embed/>
            </p:oleObj>
          </a:graphicData>
        </a:graphic>
      </p:graphicFrame>
      <p:graphicFrame>
        <p:nvGraphicFramePr>
          <p:cNvPr id="231430" name="Object 6"/>
          <p:cNvGraphicFramePr>
            <a:graphicFrameLocks noChangeAspect="1"/>
          </p:cNvGraphicFramePr>
          <p:nvPr/>
        </p:nvGraphicFramePr>
        <p:xfrm>
          <a:off x="928688" y="642938"/>
          <a:ext cx="2347912" cy="760412"/>
        </p:xfrm>
        <a:graphic>
          <a:graphicData uri="http://schemas.openxmlformats.org/presentationml/2006/ole">
            <p:oleObj spid="_x0000_s57351" name="公式" r:id="rId8" imgW="1942920" imgH="698400" progId="Equation.3">
              <p:embed/>
            </p:oleObj>
          </a:graphicData>
        </a:graphic>
      </p:graphicFrame>
      <p:graphicFrame>
        <p:nvGraphicFramePr>
          <p:cNvPr id="231431" name="Object 8"/>
          <p:cNvGraphicFramePr>
            <a:graphicFrameLocks noChangeAspect="1"/>
          </p:cNvGraphicFramePr>
          <p:nvPr/>
        </p:nvGraphicFramePr>
        <p:xfrm>
          <a:off x="3357563" y="785813"/>
          <a:ext cx="2160587" cy="525462"/>
        </p:xfrm>
        <a:graphic>
          <a:graphicData uri="http://schemas.openxmlformats.org/presentationml/2006/ole">
            <p:oleObj spid="_x0000_s57352" name="公式" r:id="rId9" imgW="1917360" imgH="469800" progId="Equation.3">
              <p:embed/>
            </p:oleObj>
          </a:graphicData>
        </a:graphic>
      </p:graphicFrame>
      <p:graphicFrame>
        <p:nvGraphicFramePr>
          <p:cNvPr id="231436" name="Object 12"/>
          <p:cNvGraphicFramePr>
            <a:graphicFrameLocks noChangeAspect="1"/>
          </p:cNvGraphicFramePr>
          <p:nvPr/>
        </p:nvGraphicFramePr>
        <p:xfrm>
          <a:off x="5572125" y="819150"/>
          <a:ext cx="1235075" cy="420688"/>
        </p:xfrm>
        <a:graphic>
          <a:graphicData uri="http://schemas.openxmlformats.org/presentationml/2006/ole">
            <p:oleObj spid="_x0000_s57353" name="公式" r:id="rId10" imgW="1117440" imgH="3808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3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1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1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232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2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2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2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2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2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2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4" grpId="0"/>
      <p:bldP spid="232454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4A1F5B-8011-4B89-9519-6CA55875AF54}" type="slidenum">
              <a:rPr lang="en-US" altLang="zh-CN"/>
              <a:pPr>
                <a:defRPr/>
              </a:pPr>
              <a:t>68</a:t>
            </a:fld>
            <a:endParaRPr lang="en-US" altLang="zh-CN"/>
          </a:p>
        </p:txBody>
      </p:sp>
      <p:sp>
        <p:nvSpPr>
          <p:cNvPr id="58377" name="Text Box 2"/>
          <p:cNvSpPr txBox="1">
            <a:spLocks noChangeArrowheads="1"/>
          </p:cNvSpPr>
          <p:nvPr/>
        </p:nvSpPr>
        <p:spPr bwMode="auto">
          <a:xfrm>
            <a:off x="500063" y="500063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/>
              <a:t>在相对论中</a:t>
            </a:r>
          </a:p>
        </p:txBody>
      </p:sp>
      <p:sp>
        <p:nvSpPr>
          <p:cNvPr id="58378" name="Text Box 3"/>
          <p:cNvSpPr txBox="1">
            <a:spLocks noChangeArrowheads="1"/>
          </p:cNvSpPr>
          <p:nvPr/>
        </p:nvSpPr>
        <p:spPr bwMode="auto">
          <a:xfrm>
            <a:off x="1000125" y="1098550"/>
            <a:ext cx="2281238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rgbClr val="FFFF00"/>
                </a:solidFill>
              </a:rPr>
              <a:t>物体的动能：</a:t>
            </a:r>
            <a:endParaRPr kumimoji="1" lang="zh-CN" altLang="en-US" b="0">
              <a:solidFill>
                <a:srgbClr val="FFFF00"/>
              </a:solidFill>
            </a:endParaRPr>
          </a:p>
        </p:txBody>
      </p:sp>
      <p:graphicFrame>
        <p:nvGraphicFramePr>
          <p:cNvPr id="58370" name="Object 4"/>
          <p:cNvGraphicFramePr>
            <a:graphicFrameLocks noChangeAspect="1"/>
          </p:cNvGraphicFramePr>
          <p:nvPr/>
        </p:nvGraphicFramePr>
        <p:xfrm>
          <a:off x="3214688" y="1046163"/>
          <a:ext cx="2786062" cy="525462"/>
        </p:xfrm>
        <a:graphic>
          <a:graphicData uri="http://schemas.openxmlformats.org/presentationml/2006/ole">
            <p:oleObj spid="_x0000_s58370" name="公式" r:id="rId3" imgW="2400120" imgH="469800" progId="Equation.3">
              <p:embed/>
            </p:oleObj>
          </a:graphicData>
        </a:graphic>
      </p:graphicFrame>
      <p:sp>
        <p:nvSpPr>
          <p:cNvPr id="233477" name="Text Box 5"/>
          <p:cNvSpPr txBox="1">
            <a:spLocks noChangeArrowheads="1"/>
          </p:cNvSpPr>
          <p:nvPr/>
        </p:nvSpPr>
        <p:spPr bwMode="auto">
          <a:xfrm>
            <a:off x="1000125" y="1785938"/>
            <a:ext cx="2281238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rgbClr val="FFFF00"/>
                </a:solidFill>
              </a:rPr>
              <a:t>物体的静能：</a:t>
            </a:r>
            <a:endParaRPr kumimoji="1" lang="zh-CN" altLang="en-US" b="0">
              <a:solidFill>
                <a:srgbClr val="FFFF00"/>
              </a:solidFill>
            </a:endParaRPr>
          </a:p>
        </p:txBody>
      </p:sp>
      <p:graphicFrame>
        <p:nvGraphicFramePr>
          <p:cNvPr id="233478" name="Object 6"/>
          <p:cNvGraphicFramePr>
            <a:graphicFrameLocks noChangeAspect="1"/>
          </p:cNvGraphicFramePr>
          <p:nvPr/>
        </p:nvGraphicFramePr>
        <p:xfrm>
          <a:off x="3214688" y="1785938"/>
          <a:ext cx="1584325" cy="509587"/>
        </p:xfrm>
        <a:graphic>
          <a:graphicData uri="http://schemas.openxmlformats.org/presentationml/2006/ole">
            <p:oleObj spid="_x0000_s58371" name="公式" r:id="rId4" imgW="1460160" imgH="469800" progId="Equation.3">
              <p:embed/>
            </p:oleObj>
          </a:graphicData>
        </a:graphic>
      </p:graphicFrame>
      <p:sp>
        <p:nvSpPr>
          <p:cNvPr id="233479" name="Text Box 7"/>
          <p:cNvSpPr txBox="1">
            <a:spLocks noChangeArrowheads="1"/>
          </p:cNvSpPr>
          <p:nvPr/>
        </p:nvSpPr>
        <p:spPr bwMode="auto">
          <a:xfrm>
            <a:off x="1000125" y="2492375"/>
            <a:ext cx="24257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rgbClr val="FFFF00"/>
                </a:solidFill>
              </a:rPr>
              <a:t>物体的总能：</a:t>
            </a:r>
            <a:endParaRPr kumimoji="1" lang="zh-CN" altLang="en-US" b="0">
              <a:solidFill>
                <a:srgbClr val="FFFF00"/>
              </a:solidFill>
            </a:endParaRPr>
          </a:p>
        </p:txBody>
      </p:sp>
      <p:graphicFrame>
        <p:nvGraphicFramePr>
          <p:cNvPr id="233480" name="Object 8"/>
          <p:cNvGraphicFramePr>
            <a:graphicFrameLocks noChangeAspect="1"/>
          </p:cNvGraphicFramePr>
          <p:nvPr/>
        </p:nvGraphicFramePr>
        <p:xfrm>
          <a:off x="3190875" y="2500313"/>
          <a:ext cx="3095625" cy="528637"/>
        </p:xfrm>
        <a:graphic>
          <a:graphicData uri="http://schemas.openxmlformats.org/presentationml/2006/ole">
            <p:oleObj spid="_x0000_s58372" name="公式" r:id="rId5" imgW="2743200" imgH="469800" progId="Equation.3">
              <p:embed/>
            </p:oleObj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928688" y="3214688"/>
            <a:ext cx="5357812" cy="457200"/>
            <a:chOff x="672" y="2080"/>
            <a:chExt cx="3375" cy="288"/>
          </a:xfrm>
        </p:grpSpPr>
        <p:sp>
          <p:nvSpPr>
            <p:cNvPr id="58386" name="Text Box 10"/>
            <p:cNvSpPr txBox="1">
              <a:spLocks noChangeArrowheads="1"/>
            </p:cNvSpPr>
            <p:nvPr/>
          </p:nvSpPr>
          <p:spPr bwMode="auto">
            <a:xfrm>
              <a:off x="672" y="2080"/>
              <a:ext cx="2616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/>
                <a:t>上述关系又称为</a:t>
              </a:r>
              <a:r>
                <a:rPr kumimoji="1" lang="zh-CN" altLang="en-US">
                  <a:solidFill>
                    <a:srgbClr val="FFFF00"/>
                  </a:solidFill>
                </a:rPr>
                <a:t>质能关系：</a:t>
              </a:r>
              <a:endParaRPr kumimoji="1" lang="zh-CN" altLang="en-US" b="0">
                <a:solidFill>
                  <a:srgbClr val="FFFF00"/>
                </a:solidFill>
              </a:endParaRPr>
            </a:p>
          </p:txBody>
        </p:sp>
        <p:graphicFrame>
          <p:nvGraphicFramePr>
            <p:cNvPr id="58375" name="Object 11"/>
            <p:cNvGraphicFramePr>
              <a:graphicFrameLocks noChangeAspect="1"/>
            </p:cNvGraphicFramePr>
            <p:nvPr/>
          </p:nvGraphicFramePr>
          <p:xfrm>
            <a:off x="3102" y="2080"/>
            <a:ext cx="945" cy="270"/>
          </p:xfrm>
          <a:graphic>
            <a:graphicData uri="http://schemas.openxmlformats.org/presentationml/2006/ole">
              <p:oleObj spid="_x0000_s58375" name="公式" r:id="rId6" imgW="1257120" imgH="380880" progId="Equation.3">
                <p:embed/>
              </p:oleObj>
            </a:graphicData>
          </a:graphic>
        </p:graphicFrame>
      </p:grpSp>
      <p:sp>
        <p:nvSpPr>
          <p:cNvPr id="233484" name="Text Box 12"/>
          <p:cNvSpPr txBox="1">
            <a:spLocks noChangeArrowheads="1"/>
          </p:cNvSpPr>
          <p:nvPr/>
        </p:nvSpPr>
        <p:spPr bwMode="auto">
          <a:xfrm>
            <a:off x="500063" y="3789363"/>
            <a:ext cx="8358187" cy="105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</a:rPr>
              <a:t>        </a:t>
            </a:r>
            <a:r>
              <a:rPr kumimoji="1" lang="zh-CN" altLang="en-US"/>
              <a:t>这是相对论最有意义的结论之一，它把物体的质量和能量直接联系起来，并且将质量守恒和能量守恒统一起来了。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33485" name="Text Box 13"/>
          <p:cNvSpPr txBox="1">
            <a:spLocks noChangeArrowheads="1"/>
          </p:cNvSpPr>
          <p:nvPr/>
        </p:nvSpPr>
        <p:spPr bwMode="auto">
          <a:xfrm>
            <a:off x="571500" y="4929188"/>
            <a:ext cx="5086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/>
              <a:t>对于一个封闭系统，能量守恒关系：</a:t>
            </a:r>
          </a:p>
        </p:txBody>
      </p:sp>
      <p:graphicFrame>
        <p:nvGraphicFramePr>
          <p:cNvPr id="233486" name="Object 14"/>
          <p:cNvGraphicFramePr>
            <a:graphicFrameLocks noChangeAspect="1"/>
          </p:cNvGraphicFramePr>
          <p:nvPr/>
        </p:nvGraphicFramePr>
        <p:xfrm>
          <a:off x="1116013" y="5516563"/>
          <a:ext cx="3327400" cy="685800"/>
        </p:xfrm>
        <a:graphic>
          <a:graphicData uri="http://schemas.openxmlformats.org/presentationml/2006/ole">
            <p:oleObj spid="_x0000_s58373" name="公式" r:id="rId7" imgW="3327120" imgH="685800" progId="Equation.3">
              <p:embed/>
            </p:oleObj>
          </a:graphicData>
        </a:graphic>
      </p:graphicFrame>
      <p:sp>
        <p:nvSpPr>
          <p:cNvPr id="233487" name="AutoShape 15"/>
          <p:cNvSpPr>
            <a:spLocks noChangeArrowheads="1"/>
          </p:cNvSpPr>
          <p:nvPr/>
        </p:nvSpPr>
        <p:spPr bwMode="auto">
          <a:xfrm>
            <a:off x="4787900" y="5661025"/>
            <a:ext cx="792163" cy="196850"/>
          </a:xfrm>
          <a:prstGeom prst="rightArrow">
            <a:avLst>
              <a:gd name="adj1" fmla="val 50000"/>
              <a:gd name="adj2" fmla="val 100605"/>
            </a:avLst>
          </a:prstGeom>
          <a:solidFill>
            <a:srgbClr val="66FF33"/>
          </a:solidFill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3488" name="Object 16"/>
          <p:cNvGraphicFramePr>
            <a:graphicFrameLocks noChangeAspect="1"/>
          </p:cNvGraphicFramePr>
          <p:nvPr/>
        </p:nvGraphicFramePr>
        <p:xfrm>
          <a:off x="5940425" y="5516563"/>
          <a:ext cx="1905000" cy="673100"/>
        </p:xfrm>
        <a:graphic>
          <a:graphicData uri="http://schemas.openxmlformats.org/presentationml/2006/ole">
            <p:oleObj spid="_x0000_s58374" name="公式" r:id="rId8" imgW="1904760" imgH="672840" progId="Equation.3">
              <p:embed/>
            </p:oleObj>
          </a:graphicData>
        </a:graphic>
      </p:graphicFrame>
      <p:sp>
        <p:nvSpPr>
          <p:cNvPr id="233489" name="AutoShape 17"/>
          <p:cNvSpPr>
            <a:spLocks noChangeArrowheads="1"/>
          </p:cNvSpPr>
          <p:nvPr/>
        </p:nvSpPr>
        <p:spPr bwMode="auto">
          <a:xfrm>
            <a:off x="6858000" y="4857750"/>
            <a:ext cx="2000250" cy="609600"/>
          </a:xfrm>
          <a:prstGeom prst="wedgeEllipseCallout">
            <a:avLst>
              <a:gd name="adj1" fmla="val -58111"/>
              <a:gd name="adj2" fmla="val 81773"/>
            </a:avLst>
          </a:prstGeom>
          <a:noFill/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zh-CN" altLang="en-US">
                <a:latin typeface="宋体" pitchFamily="2" charset="-122"/>
                <a:ea typeface="楷体_GB2312"/>
                <a:cs typeface="楷体_GB2312"/>
              </a:rPr>
              <a:t>质量守恒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3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3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33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3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33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9" dur="500"/>
                                        <p:tgtEl>
                                          <p:spTgt spid="233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233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34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334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3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33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7" grpId="0"/>
      <p:bldP spid="233479" grpId="0"/>
      <p:bldP spid="233484" grpId="0" autoUpdateAnimBg="0"/>
      <p:bldP spid="233485" grpId="0" autoUpdateAnimBg="0"/>
      <p:bldP spid="233487" grpId="0" animBg="1"/>
      <p:bldP spid="233489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40887A-0B02-4DDC-8140-DEAA0623765E}" type="slidenum">
              <a:rPr lang="en-US" altLang="zh-CN"/>
              <a:pPr>
                <a:defRPr/>
              </a:pPr>
              <a:t>69</a:t>
            </a:fld>
            <a:endParaRPr lang="en-US" altLang="zh-CN"/>
          </a:p>
        </p:txBody>
      </p:sp>
      <p:sp>
        <p:nvSpPr>
          <p:cNvPr id="59400" name="Text Box 2"/>
          <p:cNvSpPr txBox="1">
            <a:spLocks noChangeArrowheads="1"/>
          </p:cNvSpPr>
          <p:nvPr/>
        </p:nvSpPr>
        <p:spPr bwMode="auto">
          <a:xfrm>
            <a:off x="441325" y="401638"/>
            <a:ext cx="6005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rgbClr val="FFFF00"/>
                </a:solidFill>
              </a:rPr>
              <a:t>原子弹炸爆所释放出的巨大能量从何而来？</a:t>
            </a:r>
          </a:p>
        </p:txBody>
      </p:sp>
      <p:sp>
        <p:nvSpPr>
          <p:cNvPr id="234499" name="Text Box 3"/>
          <p:cNvSpPr txBox="1">
            <a:spLocks noChangeArrowheads="1"/>
          </p:cNvSpPr>
          <p:nvPr/>
        </p:nvSpPr>
        <p:spPr bwMode="auto">
          <a:xfrm>
            <a:off x="517525" y="1011238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/>
              <a:t>核反应前</a:t>
            </a:r>
          </a:p>
        </p:txBody>
      </p:sp>
      <p:sp>
        <p:nvSpPr>
          <p:cNvPr id="234500" name="Text Box 4"/>
          <p:cNvSpPr txBox="1">
            <a:spLocks noChangeArrowheads="1"/>
          </p:cNvSpPr>
          <p:nvPr/>
        </p:nvSpPr>
        <p:spPr bwMode="auto">
          <a:xfrm>
            <a:off x="560388" y="1681163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核反应后</a:t>
            </a:r>
          </a:p>
        </p:txBody>
      </p:sp>
      <p:graphicFrame>
        <p:nvGraphicFramePr>
          <p:cNvPr id="234501" name="Object 5"/>
          <p:cNvGraphicFramePr>
            <a:graphicFrameLocks noChangeAspect="1"/>
          </p:cNvGraphicFramePr>
          <p:nvPr/>
        </p:nvGraphicFramePr>
        <p:xfrm>
          <a:off x="2436813" y="1003300"/>
          <a:ext cx="2374900" cy="469900"/>
        </p:xfrm>
        <a:graphic>
          <a:graphicData uri="http://schemas.openxmlformats.org/presentationml/2006/ole">
            <p:oleObj spid="_x0000_s59394" name="公式" r:id="rId3" imgW="2374560" imgH="469800" progId="Equation.3">
              <p:embed/>
            </p:oleObj>
          </a:graphicData>
        </a:graphic>
      </p:graphicFrame>
      <p:graphicFrame>
        <p:nvGraphicFramePr>
          <p:cNvPr id="234502" name="Object 6"/>
          <p:cNvGraphicFramePr>
            <a:graphicFrameLocks noChangeAspect="1"/>
          </p:cNvGraphicFramePr>
          <p:nvPr/>
        </p:nvGraphicFramePr>
        <p:xfrm>
          <a:off x="2411413" y="1700213"/>
          <a:ext cx="2413000" cy="469900"/>
        </p:xfrm>
        <a:graphic>
          <a:graphicData uri="http://schemas.openxmlformats.org/presentationml/2006/ole">
            <p:oleObj spid="_x0000_s59395" name="公式" r:id="rId4" imgW="2412720" imgH="469800" progId="Equation.3">
              <p:embed/>
            </p:oleObj>
          </a:graphicData>
        </a:graphic>
      </p:graphicFrame>
      <p:sp>
        <p:nvSpPr>
          <p:cNvPr id="234503" name="Text Box 7"/>
          <p:cNvSpPr txBox="1">
            <a:spLocks noChangeArrowheads="1"/>
          </p:cNvSpPr>
          <p:nvPr/>
        </p:nvSpPr>
        <p:spPr bwMode="auto">
          <a:xfrm>
            <a:off x="517525" y="2284413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/>
              <a:t>能量守恒</a:t>
            </a:r>
          </a:p>
        </p:txBody>
      </p:sp>
      <p:graphicFrame>
        <p:nvGraphicFramePr>
          <p:cNvPr id="234504" name="Object 8"/>
          <p:cNvGraphicFramePr>
            <a:graphicFrameLocks noChangeAspect="1"/>
          </p:cNvGraphicFramePr>
          <p:nvPr/>
        </p:nvGraphicFramePr>
        <p:xfrm>
          <a:off x="2411413" y="2276475"/>
          <a:ext cx="3898900" cy="504825"/>
        </p:xfrm>
        <a:graphic>
          <a:graphicData uri="http://schemas.openxmlformats.org/presentationml/2006/ole">
            <p:oleObj spid="_x0000_s59396" name="公式" r:id="rId5" imgW="3632040" imgH="469800" progId="Equation.3">
              <p:embed/>
            </p:oleObj>
          </a:graphicData>
        </a:graphic>
      </p:graphicFrame>
      <p:sp>
        <p:nvSpPr>
          <p:cNvPr id="234505" name="Text Box 9"/>
          <p:cNvSpPr txBox="1">
            <a:spLocks noChangeArrowheads="1"/>
          </p:cNvSpPr>
          <p:nvPr/>
        </p:nvSpPr>
        <p:spPr bwMode="auto">
          <a:xfrm>
            <a:off x="539750" y="2924175"/>
            <a:ext cx="2941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/>
              <a:t>核反应所释放的能量</a:t>
            </a:r>
          </a:p>
        </p:txBody>
      </p:sp>
      <p:graphicFrame>
        <p:nvGraphicFramePr>
          <p:cNvPr id="234506" name="Object 10"/>
          <p:cNvGraphicFramePr>
            <a:graphicFrameLocks noChangeAspect="1"/>
          </p:cNvGraphicFramePr>
          <p:nvPr/>
        </p:nvGraphicFramePr>
        <p:xfrm>
          <a:off x="1692275" y="3573463"/>
          <a:ext cx="6335713" cy="520700"/>
        </p:xfrm>
        <a:graphic>
          <a:graphicData uri="http://schemas.openxmlformats.org/presentationml/2006/ole">
            <p:oleObj spid="_x0000_s59397" name="公式" r:id="rId6" imgW="5715000" imgH="469800" progId="Equation.3">
              <p:embed/>
            </p:oleObj>
          </a:graphicData>
        </a:graphic>
      </p:graphicFrame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39750" y="4192588"/>
            <a:ext cx="8064500" cy="1001712"/>
            <a:chOff x="340" y="2641"/>
            <a:chExt cx="5080" cy="631"/>
          </a:xfrm>
        </p:grpSpPr>
        <p:graphicFrame>
          <p:nvGraphicFramePr>
            <p:cNvPr id="59398" name="Object 12"/>
            <p:cNvGraphicFramePr>
              <a:graphicFrameLocks noChangeAspect="1"/>
            </p:cNvGraphicFramePr>
            <p:nvPr/>
          </p:nvGraphicFramePr>
          <p:xfrm>
            <a:off x="431" y="2704"/>
            <a:ext cx="1360" cy="248"/>
          </p:xfrm>
          <a:graphic>
            <a:graphicData uri="http://schemas.openxmlformats.org/presentationml/2006/ole">
              <p:oleObj spid="_x0000_s59398" name="公式" r:id="rId7" imgW="2158920" imgH="393480" progId="Equation.3">
                <p:embed/>
              </p:oleObj>
            </a:graphicData>
          </a:graphic>
        </p:graphicFrame>
        <p:sp>
          <p:nvSpPr>
            <p:cNvPr id="59407" name="Text Box 13"/>
            <p:cNvSpPr txBox="1">
              <a:spLocks noChangeArrowheads="1"/>
            </p:cNvSpPr>
            <p:nvPr/>
          </p:nvSpPr>
          <p:spPr bwMode="auto">
            <a:xfrm>
              <a:off x="340" y="2641"/>
              <a:ext cx="5080" cy="6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en-US" altLang="zh-CN"/>
                <a:t>                              </a:t>
              </a:r>
              <a:r>
                <a:rPr kumimoji="1" lang="zh-CN" altLang="en-US"/>
                <a:t>表示核反应后系统总静质量的减少，称为</a:t>
              </a:r>
              <a:r>
                <a:rPr kumimoji="1" lang="zh-CN" altLang="en-US">
                  <a:solidFill>
                    <a:srgbClr val="66FF33"/>
                  </a:solidFill>
                </a:rPr>
                <a:t>质量亏损</a:t>
              </a:r>
              <a:r>
                <a:rPr kumimoji="1" lang="zh-CN" altLang="en-US"/>
                <a:t>。</a:t>
              </a:r>
            </a:p>
          </p:txBody>
        </p:sp>
      </p:grpSp>
      <p:sp>
        <p:nvSpPr>
          <p:cNvPr id="234510" name="Text Box 14"/>
          <p:cNvSpPr txBox="1">
            <a:spLocks noChangeArrowheads="1"/>
          </p:cNvSpPr>
          <p:nvPr/>
        </p:nvSpPr>
        <p:spPr bwMode="auto">
          <a:xfrm>
            <a:off x="457200" y="5257800"/>
            <a:ext cx="8291513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/>
              <a:t>        由此可见，核反应中所释放的能量源于反应前后出现了质量亏损。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4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4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4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4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4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4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4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4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4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4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4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4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4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234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9" grpId="0" autoUpdateAnimBg="0"/>
      <p:bldP spid="234500" grpId="0" autoUpdateAnimBg="0"/>
      <p:bldP spid="234503" grpId="0" autoUpdateAnimBg="0"/>
      <p:bldP spid="234505" grpId="0" autoUpdateAnimBg="0"/>
      <p:bldP spid="23451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55D5E-122F-451B-9A28-F50CF64065C1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6011863" y="1412875"/>
          <a:ext cx="2509837" cy="2971800"/>
        </p:xfrm>
        <a:graphic>
          <a:graphicData uri="http://schemas.openxmlformats.org/presentationml/2006/ole">
            <p:oleObj spid="_x0000_s2050" name="Clip" r:id="rId3" imgW="1455480" imgH="1799280" progId="MS_ClipArt_Gallery.5">
              <p:embed/>
            </p:oleObj>
          </a:graphicData>
        </a:graphic>
      </p:graphicFrame>
      <p:sp>
        <p:nvSpPr>
          <p:cNvPr id="2055" name="Text Box 3"/>
          <p:cNvSpPr txBox="1">
            <a:spLocks noChangeArrowheads="1"/>
          </p:cNvSpPr>
          <p:nvPr/>
        </p:nvSpPr>
        <p:spPr bwMode="auto">
          <a:xfrm>
            <a:off x="762000" y="457200"/>
            <a:ext cx="3810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800" i="1">
                <a:solidFill>
                  <a:srgbClr val="FFFF00"/>
                </a:solidFill>
              </a:rPr>
              <a:t>2.</a:t>
            </a:r>
            <a:r>
              <a:rPr lang="zh-CN" altLang="en-US" sz="2800" i="1">
                <a:solidFill>
                  <a:srgbClr val="FFFF00"/>
                </a:solidFill>
              </a:rPr>
              <a:t>经典力学的时空观</a:t>
            </a:r>
            <a:endParaRPr lang="zh-CN" altLang="en-US" sz="2800" i="1">
              <a:solidFill>
                <a:srgbClr val="66FF33"/>
              </a:solidFill>
            </a:endParaRPr>
          </a:p>
        </p:txBody>
      </p:sp>
      <p:sp>
        <p:nvSpPr>
          <p:cNvPr id="177156" name="Text Box 4"/>
          <p:cNvSpPr txBox="1">
            <a:spLocks noChangeArrowheads="1"/>
          </p:cNvSpPr>
          <p:nvPr/>
        </p:nvSpPr>
        <p:spPr bwMode="auto">
          <a:xfrm>
            <a:off x="827088" y="1125538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/>
              <a:t>(1)</a:t>
            </a:r>
            <a:r>
              <a:rPr lang="zh-CN" altLang="en-US"/>
              <a:t>同时性是绝对的。</a:t>
            </a:r>
          </a:p>
        </p:txBody>
      </p:sp>
      <p:sp>
        <p:nvSpPr>
          <p:cNvPr id="177157" name="Text Box 5"/>
          <p:cNvSpPr txBox="1">
            <a:spLocks noChangeArrowheads="1"/>
          </p:cNvSpPr>
          <p:nvPr/>
        </p:nvSpPr>
        <p:spPr bwMode="auto">
          <a:xfrm>
            <a:off x="857250" y="4429125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/>
              <a:t>(2)</a:t>
            </a:r>
            <a:r>
              <a:rPr lang="zh-CN" altLang="en-US"/>
              <a:t>时间间隔是绝对的。</a:t>
            </a:r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77158" name="Object 6"/>
          <p:cNvGraphicFramePr>
            <a:graphicFrameLocks noChangeAspect="1"/>
          </p:cNvGraphicFramePr>
          <p:nvPr/>
        </p:nvGraphicFramePr>
        <p:xfrm>
          <a:off x="1258888" y="5157788"/>
          <a:ext cx="879475" cy="495300"/>
        </p:xfrm>
        <a:graphic>
          <a:graphicData uri="http://schemas.openxmlformats.org/presentationml/2006/ole">
            <p:oleObj spid="_x0000_s2051" name="公式" r:id="rId4" imgW="749160" imgH="393480" progId="Equation.3">
              <p:embed/>
            </p:oleObj>
          </a:graphicData>
        </a:graphic>
      </p:graphicFrame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924300" y="5157788"/>
            <a:ext cx="2593975" cy="457200"/>
            <a:chOff x="2472" y="3294"/>
            <a:chExt cx="1634" cy="288"/>
          </a:xfrm>
        </p:grpSpPr>
        <p:graphicFrame>
          <p:nvGraphicFramePr>
            <p:cNvPr id="2053" name="Object 8"/>
            <p:cNvGraphicFramePr>
              <a:graphicFrameLocks noChangeAspect="1"/>
            </p:cNvGraphicFramePr>
            <p:nvPr/>
          </p:nvGraphicFramePr>
          <p:xfrm>
            <a:off x="3198" y="3339"/>
            <a:ext cx="908" cy="232"/>
          </p:xfrm>
          <a:graphic>
            <a:graphicData uri="http://schemas.openxmlformats.org/presentationml/2006/ole">
              <p:oleObj spid="_x0000_s2053" name="公式" r:id="rId5" imgW="1066680" imgH="304560" progId="Equation.3">
                <p:embed/>
              </p:oleObj>
            </a:graphicData>
          </a:graphic>
        </p:graphicFrame>
        <p:sp>
          <p:nvSpPr>
            <p:cNvPr id="2061" name="Text Box 9"/>
            <p:cNvSpPr txBox="1">
              <a:spLocks noChangeArrowheads="1"/>
            </p:cNvSpPr>
            <p:nvPr/>
          </p:nvSpPr>
          <p:spPr bwMode="auto">
            <a:xfrm>
              <a:off x="2472" y="3294"/>
              <a:ext cx="8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/>
                <a:t>或写为</a:t>
              </a:r>
              <a:endParaRPr lang="zh-CN" altLang="en-US" b="0">
                <a:solidFill>
                  <a:schemeClr val="tx1"/>
                </a:solidFill>
              </a:endParaRPr>
            </a:p>
          </p:txBody>
        </p:sp>
      </p:grpSp>
      <p:sp>
        <p:nvSpPr>
          <p:cNvPr id="177162" name="Text Box 10"/>
          <p:cNvSpPr txBox="1">
            <a:spLocks noChangeArrowheads="1"/>
          </p:cNvSpPr>
          <p:nvPr/>
        </p:nvSpPr>
        <p:spPr bwMode="auto">
          <a:xfrm>
            <a:off x="1331913" y="1700213"/>
            <a:ext cx="45974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/>
              <a:t>S</a:t>
            </a:r>
            <a:r>
              <a:rPr lang="zh-CN" altLang="en-US"/>
              <a:t>：不同地点两事件同时发生，</a:t>
            </a:r>
          </a:p>
          <a:p>
            <a:pPr eaLnBrk="0" hangingPunct="0"/>
            <a:r>
              <a:rPr lang="zh-CN" altLang="en-US"/>
              <a:t>              </a:t>
            </a:r>
            <a:r>
              <a:rPr lang="en-US" altLang="zh-CN" sz="2800" i="1"/>
              <a:t>t</a:t>
            </a:r>
            <a:r>
              <a:rPr lang="en-US" altLang="zh-CN" sz="2800" baseline="-25000"/>
              <a:t>2</a:t>
            </a:r>
            <a:r>
              <a:rPr lang="en-US" altLang="zh-CN" sz="2800"/>
              <a:t>-</a:t>
            </a:r>
            <a:r>
              <a:rPr lang="en-US" altLang="zh-CN" sz="2800" i="1"/>
              <a:t>t</a:t>
            </a:r>
            <a:r>
              <a:rPr lang="en-US" altLang="zh-CN" sz="2800" baseline="-25000"/>
              <a:t>1</a:t>
            </a:r>
            <a:r>
              <a:rPr lang="en-US" altLang="zh-CN" sz="2800"/>
              <a:t>=0</a:t>
            </a:r>
          </a:p>
        </p:txBody>
      </p:sp>
      <p:sp>
        <p:nvSpPr>
          <p:cNvPr id="177163" name="Text Box 11"/>
          <p:cNvSpPr txBox="1">
            <a:spLocks noChangeArrowheads="1"/>
          </p:cNvSpPr>
          <p:nvPr/>
        </p:nvSpPr>
        <p:spPr bwMode="auto">
          <a:xfrm>
            <a:off x="1331913" y="2708275"/>
            <a:ext cx="4038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sz="2800"/>
              <a:t>S</a:t>
            </a:r>
            <a:r>
              <a:rPr lang="en-US" altLang="zh-CN" sz="2800" baseline="30000">
                <a:sym typeface="Symbol" pitchFamily="18" charset="2"/>
              </a:rPr>
              <a:t></a:t>
            </a:r>
            <a:r>
              <a:rPr lang="en-US" altLang="zh-CN" sz="2800" i="1"/>
              <a:t> </a:t>
            </a:r>
            <a:r>
              <a:rPr lang="zh-CN" altLang="en-US" sz="2800"/>
              <a:t>：</a:t>
            </a:r>
            <a:r>
              <a:rPr lang="en-US" altLang="zh-CN" sz="2800" i="1"/>
              <a:t>t</a:t>
            </a:r>
            <a:r>
              <a:rPr lang="en-US" altLang="zh-CN" sz="2800" baseline="-25000"/>
              <a:t>2</a:t>
            </a:r>
            <a:r>
              <a:rPr lang="en-US" altLang="zh-CN" sz="2800" baseline="30000">
                <a:sym typeface="Symbol" pitchFamily="18" charset="2"/>
              </a:rPr>
              <a:t></a:t>
            </a:r>
            <a:r>
              <a:rPr lang="en-US" altLang="zh-CN" sz="2800" baseline="-25000"/>
              <a:t> </a:t>
            </a:r>
            <a:r>
              <a:rPr lang="en-US" altLang="zh-CN" sz="2800"/>
              <a:t>- </a:t>
            </a:r>
            <a:r>
              <a:rPr lang="en-US" altLang="zh-CN" sz="2800" i="1"/>
              <a:t>t</a:t>
            </a:r>
            <a:r>
              <a:rPr lang="en-US" altLang="zh-CN" sz="2800" baseline="-25000"/>
              <a:t>1</a:t>
            </a:r>
            <a:r>
              <a:rPr lang="en-US" altLang="zh-CN" sz="2800" baseline="30000">
                <a:sym typeface="Symbol" pitchFamily="18" charset="2"/>
              </a:rPr>
              <a:t></a:t>
            </a:r>
            <a:r>
              <a:rPr lang="en-US" altLang="zh-CN" sz="2800" baseline="-25000"/>
              <a:t> </a:t>
            </a:r>
            <a:r>
              <a:rPr lang="en-US" altLang="zh-CN" sz="2800"/>
              <a:t>= </a:t>
            </a:r>
            <a:r>
              <a:rPr lang="en-US" altLang="zh-CN" sz="2800" i="1"/>
              <a:t>t</a:t>
            </a:r>
            <a:r>
              <a:rPr lang="en-US" altLang="zh-CN" sz="2800" baseline="-25000"/>
              <a:t>2 </a:t>
            </a:r>
            <a:r>
              <a:rPr lang="en-US" altLang="zh-CN" sz="2800"/>
              <a:t>- </a:t>
            </a:r>
            <a:r>
              <a:rPr lang="en-US" altLang="zh-CN" sz="2800" i="1"/>
              <a:t>t</a:t>
            </a:r>
            <a:r>
              <a:rPr lang="en-US" altLang="zh-CN" sz="2800" baseline="-25000"/>
              <a:t>1</a:t>
            </a:r>
            <a:r>
              <a:rPr lang="en-US" altLang="zh-CN" sz="2800"/>
              <a:t>=0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sz="2800"/>
              <a:t>    </a:t>
            </a:r>
            <a:r>
              <a:rPr lang="zh-CN" altLang="en-US"/>
              <a:t>即在</a:t>
            </a:r>
            <a:r>
              <a:rPr lang="en-US" altLang="zh-CN"/>
              <a:t>S</a:t>
            </a:r>
            <a:r>
              <a:rPr lang="en-US" altLang="zh-CN" baseline="30000">
                <a:sym typeface="Symbol" pitchFamily="18" charset="2"/>
              </a:rPr>
              <a:t></a:t>
            </a:r>
            <a:r>
              <a:rPr lang="en-US" altLang="zh-CN" i="1"/>
              <a:t> </a:t>
            </a:r>
            <a:r>
              <a:rPr lang="zh-CN" altLang="en-US"/>
              <a:t>系两事件也是同时发生的。</a:t>
            </a:r>
          </a:p>
        </p:txBody>
      </p:sp>
      <p:graphicFrame>
        <p:nvGraphicFramePr>
          <p:cNvPr id="177164" name="Object 12"/>
          <p:cNvGraphicFramePr>
            <a:graphicFrameLocks noChangeAspect="1"/>
          </p:cNvGraphicFramePr>
          <p:nvPr/>
        </p:nvGraphicFramePr>
        <p:xfrm>
          <a:off x="2268538" y="5157788"/>
          <a:ext cx="1020762" cy="468312"/>
        </p:xfrm>
        <a:graphic>
          <a:graphicData uri="http://schemas.openxmlformats.org/presentationml/2006/ole">
            <p:oleObj spid="_x0000_s2052" name="公式" r:id="rId6" imgW="1002960" imgH="3934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7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7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7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7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7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6" grpId="0" autoUpdateAnimBg="0"/>
      <p:bldP spid="177157" grpId="0" autoUpdateAnimBg="0"/>
      <p:bldP spid="177162" grpId="0" build="p" autoUpdateAnimBg="0"/>
      <p:bldP spid="177163" grpId="0" build="p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27EE54-780F-42DE-AD1E-302838C0BAFD}" type="slidenum">
              <a:rPr lang="en-US" altLang="zh-CN"/>
              <a:pPr>
                <a:defRPr/>
              </a:pPr>
              <a:t>70</a:t>
            </a:fld>
            <a:endParaRPr lang="en-US" altLang="zh-CN"/>
          </a:p>
        </p:txBody>
      </p:sp>
      <p:sp>
        <p:nvSpPr>
          <p:cNvPr id="60421" name="Text Box 2"/>
          <p:cNvSpPr txBox="1">
            <a:spLocks noChangeArrowheads="1"/>
          </p:cNvSpPr>
          <p:nvPr/>
        </p:nvSpPr>
        <p:spPr bwMode="auto">
          <a:xfrm>
            <a:off x="323850" y="476250"/>
            <a:ext cx="670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solidFill>
                  <a:srgbClr val="66FF33"/>
                </a:solidFill>
              </a:rPr>
              <a:t>例</a:t>
            </a:r>
            <a:r>
              <a:rPr kumimoji="1" lang="en-US" altLang="zh-CN" dirty="0" smtClean="0">
                <a:solidFill>
                  <a:srgbClr val="66FF33"/>
                </a:solidFill>
              </a:rPr>
              <a:t>15</a:t>
            </a:r>
            <a:r>
              <a:rPr kumimoji="1" lang="zh-CN" altLang="en-US" dirty="0" smtClean="0">
                <a:solidFill>
                  <a:srgbClr val="66FF33"/>
                </a:solidFill>
              </a:rPr>
              <a:t>：</a:t>
            </a:r>
            <a:r>
              <a:rPr kumimoji="1" lang="zh-CN" altLang="en-US" dirty="0" smtClean="0"/>
              <a:t>  </a:t>
            </a:r>
            <a:r>
              <a:rPr kumimoji="1" lang="zh-CN" altLang="en-US" dirty="0"/>
              <a:t>在原子裂变的核反应中：</a:t>
            </a:r>
          </a:p>
        </p:txBody>
      </p:sp>
      <p:graphicFrame>
        <p:nvGraphicFramePr>
          <p:cNvPr id="235523" name="Object 3"/>
          <p:cNvGraphicFramePr>
            <a:graphicFrameLocks noChangeAspect="1"/>
          </p:cNvGraphicFramePr>
          <p:nvPr/>
        </p:nvGraphicFramePr>
        <p:xfrm>
          <a:off x="1692275" y="1125538"/>
          <a:ext cx="4679950" cy="512762"/>
        </p:xfrm>
        <a:graphic>
          <a:graphicData uri="http://schemas.openxmlformats.org/presentationml/2006/ole">
            <p:oleObj spid="_x0000_s60418" name="公式" r:id="rId3" imgW="3987720" imgH="507960" progId="Equation.3">
              <p:embed/>
            </p:oleObj>
          </a:graphicData>
        </a:graphic>
      </p:graphicFrame>
      <p:sp>
        <p:nvSpPr>
          <p:cNvPr id="235524" name="Text Box 4"/>
          <p:cNvSpPr txBox="1">
            <a:spLocks noChangeArrowheads="1"/>
          </p:cNvSpPr>
          <p:nvPr/>
        </p:nvSpPr>
        <p:spPr bwMode="auto">
          <a:xfrm>
            <a:off x="1042988" y="1773238"/>
            <a:ext cx="624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/>
              <a:t>1mol:    236.133                   235.918</a:t>
            </a:r>
          </a:p>
        </p:txBody>
      </p:sp>
      <p:sp>
        <p:nvSpPr>
          <p:cNvPr id="235525" name="Text Box 5"/>
          <p:cNvSpPr txBox="1">
            <a:spLocks noChangeArrowheads="1"/>
          </p:cNvSpPr>
          <p:nvPr/>
        </p:nvSpPr>
        <p:spPr bwMode="auto">
          <a:xfrm>
            <a:off x="971550" y="2276475"/>
            <a:ext cx="7848600" cy="201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</a:rPr>
              <a:t> </a:t>
            </a:r>
            <a:r>
              <a:rPr kumimoji="1" lang="en-US" altLang="zh-CN"/>
              <a:t>1mol</a:t>
            </a:r>
            <a:r>
              <a:rPr kumimoji="1" lang="zh-CN" altLang="en-US"/>
              <a:t>物质反应后的质量亏损：</a:t>
            </a:r>
          </a:p>
          <a:p>
            <a:pPr>
              <a:lnSpc>
                <a:spcPct val="130000"/>
              </a:lnSpc>
            </a:pPr>
            <a:r>
              <a:rPr kumimoji="1" lang="zh-CN" altLang="en-US"/>
              <a:t>           </a:t>
            </a:r>
            <a:r>
              <a:rPr kumimoji="1" lang="zh-CN" altLang="en-US">
                <a:sym typeface="Symbol" pitchFamily="18" charset="2"/>
              </a:rPr>
              <a:t></a:t>
            </a:r>
            <a:r>
              <a:rPr kumimoji="1" lang="en-US" altLang="zh-CN" i="1">
                <a:sym typeface="Symbol" pitchFamily="18" charset="2"/>
              </a:rPr>
              <a:t>m</a:t>
            </a:r>
            <a:r>
              <a:rPr kumimoji="1" lang="en-US" altLang="zh-CN" baseline="-25000">
                <a:sym typeface="Symbol" pitchFamily="18" charset="2"/>
              </a:rPr>
              <a:t>0</a:t>
            </a:r>
            <a:r>
              <a:rPr kumimoji="1" lang="en-US" altLang="zh-CN">
                <a:sym typeface="Symbol" pitchFamily="18" charset="2"/>
              </a:rPr>
              <a:t>=236.133-235.918=0.215g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ym typeface="Symbol" pitchFamily="18" charset="2"/>
              </a:rPr>
              <a:t> </a:t>
            </a:r>
            <a:r>
              <a:rPr kumimoji="1" lang="zh-CN" altLang="en-US">
                <a:sym typeface="Symbol" pitchFamily="18" charset="2"/>
              </a:rPr>
              <a:t>反应中释放出的热量为</a:t>
            </a:r>
          </a:p>
          <a:p>
            <a:pPr>
              <a:lnSpc>
                <a:spcPct val="130000"/>
              </a:lnSpc>
            </a:pPr>
            <a:r>
              <a:rPr kumimoji="1" lang="zh-CN" altLang="en-US">
                <a:sym typeface="Symbol" pitchFamily="18" charset="2"/>
              </a:rPr>
              <a:t>          </a:t>
            </a:r>
            <a:r>
              <a:rPr kumimoji="1" lang="en-US" altLang="zh-CN" i="1"/>
              <a:t>E</a:t>
            </a:r>
            <a:r>
              <a:rPr kumimoji="1" lang="en-US" altLang="zh-CN"/>
              <a:t>=</a:t>
            </a:r>
            <a:r>
              <a:rPr kumimoji="1" lang="en-US" altLang="zh-CN" i="1"/>
              <a:t>c</a:t>
            </a:r>
            <a:r>
              <a:rPr kumimoji="1" lang="en-US" altLang="zh-CN" baseline="30000"/>
              <a:t>2 </a:t>
            </a:r>
            <a:r>
              <a:rPr kumimoji="1" lang="en-US" altLang="zh-CN">
                <a:sym typeface="Symbol" pitchFamily="18" charset="2"/>
              </a:rPr>
              <a:t></a:t>
            </a:r>
            <a:r>
              <a:rPr kumimoji="1" lang="en-US" altLang="zh-CN" i="1">
                <a:sym typeface="Symbol" pitchFamily="18" charset="2"/>
              </a:rPr>
              <a:t>m</a:t>
            </a:r>
            <a:r>
              <a:rPr kumimoji="1" lang="en-US" altLang="zh-CN" baseline="-25000">
                <a:sym typeface="Symbol" pitchFamily="18" charset="2"/>
              </a:rPr>
              <a:t>0</a:t>
            </a:r>
            <a:r>
              <a:rPr kumimoji="1" lang="en-US" altLang="zh-CN" i="1">
                <a:sym typeface="Symbol" pitchFamily="18" charset="2"/>
              </a:rPr>
              <a:t> </a:t>
            </a:r>
            <a:r>
              <a:rPr kumimoji="1" lang="en-US" altLang="zh-CN">
                <a:sym typeface="Symbol" pitchFamily="18" charset="2"/>
              </a:rPr>
              <a:t>=1.935×10</a:t>
            </a:r>
            <a:r>
              <a:rPr kumimoji="1" lang="en-US" altLang="zh-CN" baseline="30000">
                <a:sym typeface="Symbol" pitchFamily="18" charset="2"/>
              </a:rPr>
              <a:t>13</a:t>
            </a:r>
            <a:r>
              <a:rPr kumimoji="1" lang="en-US" altLang="zh-CN">
                <a:sym typeface="Symbol" pitchFamily="18" charset="2"/>
              </a:rPr>
              <a:t>J=625</a:t>
            </a:r>
            <a:r>
              <a:rPr kumimoji="1" lang="zh-CN" altLang="en-US">
                <a:sym typeface="Symbol" pitchFamily="18" charset="2"/>
              </a:rPr>
              <a:t>吨无烟煤放出的热量</a:t>
            </a:r>
            <a:r>
              <a:rPr kumimoji="1" lang="en-US" altLang="zh-CN">
                <a:sym typeface="Symbol" pitchFamily="18" charset="2"/>
              </a:rPr>
              <a:t>!</a:t>
            </a:r>
            <a:endParaRPr kumimoji="1" lang="en-US" altLang="zh-CN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235526" name="Text Box 6"/>
          <p:cNvSpPr txBox="1">
            <a:spLocks noChangeArrowheads="1"/>
          </p:cNvSpPr>
          <p:nvPr/>
        </p:nvSpPr>
        <p:spPr bwMode="auto">
          <a:xfrm>
            <a:off x="900113" y="4365625"/>
            <a:ext cx="495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/>
              <a:t>1kg</a:t>
            </a:r>
            <a:r>
              <a:rPr kumimoji="1" lang="zh-CN" altLang="en-US"/>
              <a:t>铀在裂变时所释放的能量</a:t>
            </a:r>
          </a:p>
        </p:txBody>
      </p:sp>
      <p:sp>
        <p:nvSpPr>
          <p:cNvPr id="235527" name="Text Box 7"/>
          <p:cNvSpPr txBox="1">
            <a:spLocks noChangeArrowheads="1"/>
          </p:cNvSpPr>
          <p:nvPr/>
        </p:nvSpPr>
        <p:spPr bwMode="auto">
          <a:xfrm>
            <a:off x="971550" y="5876925"/>
            <a:ext cx="5661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/>
              <a:t>相当于</a:t>
            </a:r>
            <a:r>
              <a:rPr kumimoji="1" lang="en-US" altLang="zh-CN"/>
              <a:t>2×10</a:t>
            </a:r>
            <a:r>
              <a:rPr kumimoji="1" lang="en-US" altLang="zh-CN" baseline="30000"/>
              <a:t>7</a:t>
            </a:r>
            <a:r>
              <a:rPr kumimoji="1" lang="en-US" altLang="zh-CN"/>
              <a:t>kg</a:t>
            </a:r>
            <a:r>
              <a:rPr kumimoji="1" lang="zh-CN" altLang="en-US"/>
              <a:t>炸药所释放出来的能量。</a:t>
            </a:r>
          </a:p>
        </p:txBody>
      </p:sp>
      <p:graphicFrame>
        <p:nvGraphicFramePr>
          <p:cNvPr id="235528" name="Object 8"/>
          <p:cNvGraphicFramePr>
            <a:graphicFrameLocks noChangeAspect="1"/>
          </p:cNvGraphicFramePr>
          <p:nvPr/>
        </p:nvGraphicFramePr>
        <p:xfrm>
          <a:off x="2700338" y="4941888"/>
          <a:ext cx="3455987" cy="804862"/>
        </p:xfrm>
        <a:graphic>
          <a:graphicData uri="http://schemas.openxmlformats.org/presentationml/2006/ole">
            <p:oleObj spid="_x0000_s60419" name="公式" r:id="rId4" imgW="3708360" imgH="8632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35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5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5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55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55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5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35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5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5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4" grpId="0" autoUpdateAnimBg="0"/>
      <p:bldP spid="235525" grpId="0" build="p" autoUpdateAnimBg="0"/>
      <p:bldP spid="235526" grpId="0" autoUpdateAnimBg="0"/>
      <p:bldP spid="235527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602566-9419-4DBC-833A-11254C88B23F}" type="slidenum">
              <a:rPr lang="en-US" altLang="zh-CN"/>
              <a:pPr>
                <a:defRPr/>
              </a:pPr>
              <a:t>71</a:t>
            </a:fld>
            <a:endParaRPr lang="en-US" altLang="zh-CN"/>
          </a:p>
        </p:txBody>
      </p:sp>
      <p:sp>
        <p:nvSpPr>
          <p:cNvPr id="61448" name="Text Box 2"/>
          <p:cNvSpPr txBox="1">
            <a:spLocks noChangeArrowheads="1"/>
          </p:cNvSpPr>
          <p:nvPr/>
        </p:nvSpPr>
        <p:spPr bwMode="auto">
          <a:xfrm>
            <a:off x="323850" y="404813"/>
            <a:ext cx="8370888" cy="100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66FF33"/>
                </a:solidFill>
              </a:rPr>
              <a:t>例</a:t>
            </a:r>
            <a:r>
              <a:rPr kumimoji="1" lang="en-US" altLang="zh-CN" dirty="0" smtClean="0">
                <a:solidFill>
                  <a:srgbClr val="66FF33"/>
                </a:solidFill>
              </a:rPr>
              <a:t>16</a:t>
            </a:r>
            <a:r>
              <a:rPr kumimoji="1" lang="zh-CN" altLang="en-US" dirty="0" smtClean="0">
                <a:solidFill>
                  <a:srgbClr val="66FF33"/>
                </a:solidFill>
              </a:rPr>
              <a:t>：</a:t>
            </a:r>
            <a:r>
              <a:rPr kumimoji="1" lang="zh-CN" altLang="en-US" dirty="0" smtClean="0"/>
              <a:t>  </a:t>
            </a:r>
            <a:r>
              <a:rPr kumimoji="1" lang="zh-CN" altLang="en-US" dirty="0"/>
              <a:t>核聚变。当一个质子和一个中子结合成一个氘核时，系统会对外释放能量。</a:t>
            </a:r>
          </a:p>
        </p:txBody>
      </p:sp>
      <p:sp>
        <p:nvSpPr>
          <p:cNvPr id="236547" name="Text Box 3"/>
          <p:cNvSpPr txBox="1">
            <a:spLocks noChangeArrowheads="1"/>
          </p:cNvSpPr>
          <p:nvPr/>
        </p:nvSpPr>
        <p:spPr bwMode="auto">
          <a:xfrm>
            <a:off x="539750" y="1628775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/>
              <a:t>结合前：</a:t>
            </a:r>
          </a:p>
        </p:txBody>
      </p:sp>
      <p:graphicFrame>
        <p:nvGraphicFramePr>
          <p:cNvPr id="236548" name="Object 4"/>
          <p:cNvGraphicFramePr>
            <a:graphicFrameLocks noChangeAspect="1"/>
          </p:cNvGraphicFramePr>
          <p:nvPr/>
        </p:nvGraphicFramePr>
        <p:xfrm>
          <a:off x="1908175" y="1628775"/>
          <a:ext cx="6840538" cy="1044575"/>
        </p:xfrm>
        <a:graphic>
          <a:graphicData uri="http://schemas.openxmlformats.org/presentationml/2006/ole">
            <p:oleObj spid="_x0000_s61442" name="公式" r:id="rId3" imgW="6984720" imgH="1066680" progId="Equation.3">
              <p:embed/>
            </p:oleObj>
          </a:graphicData>
        </a:graphic>
      </p:graphicFrame>
      <p:sp>
        <p:nvSpPr>
          <p:cNvPr id="236549" name="Text Box 5"/>
          <p:cNvSpPr txBox="1">
            <a:spLocks noChangeArrowheads="1"/>
          </p:cNvSpPr>
          <p:nvPr/>
        </p:nvSpPr>
        <p:spPr bwMode="auto">
          <a:xfrm>
            <a:off x="539750" y="2781300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/>
              <a:t>结合后：</a:t>
            </a:r>
          </a:p>
        </p:txBody>
      </p:sp>
      <p:graphicFrame>
        <p:nvGraphicFramePr>
          <p:cNvPr id="236550" name="Object 6"/>
          <p:cNvGraphicFramePr>
            <a:graphicFrameLocks noChangeAspect="1"/>
          </p:cNvGraphicFramePr>
          <p:nvPr/>
        </p:nvGraphicFramePr>
        <p:xfrm>
          <a:off x="1908175" y="2852738"/>
          <a:ext cx="4254500" cy="469900"/>
        </p:xfrm>
        <a:graphic>
          <a:graphicData uri="http://schemas.openxmlformats.org/presentationml/2006/ole">
            <p:oleObj spid="_x0000_s61443" name="公式" r:id="rId4" imgW="4254480" imgH="469800" progId="Equation.3">
              <p:embed/>
            </p:oleObj>
          </a:graphicData>
        </a:graphic>
      </p:graphicFrame>
      <p:sp>
        <p:nvSpPr>
          <p:cNvPr id="236551" name="Text Box 7"/>
          <p:cNvSpPr txBox="1">
            <a:spLocks noChangeArrowheads="1"/>
          </p:cNvSpPr>
          <p:nvPr/>
        </p:nvSpPr>
        <p:spPr bwMode="auto">
          <a:xfrm>
            <a:off x="539750" y="3481388"/>
            <a:ext cx="1716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/>
              <a:t>质量亏损：</a:t>
            </a:r>
          </a:p>
        </p:txBody>
      </p:sp>
      <p:graphicFrame>
        <p:nvGraphicFramePr>
          <p:cNvPr id="236552" name="Object 8"/>
          <p:cNvGraphicFramePr>
            <a:graphicFrameLocks noChangeAspect="1"/>
          </p:cNvGraphicFramePr>
          <p:nvPr/>
        </p:nvGraphicFramePr>
        <p:xfrm>
          <a:off x="2268538" y="3500438"/>
          <a:ext cx="4699000" cy="469900"/>
        </p:xfrm>
        <a:graphic>
          <a:graphicData uri="http://schemas.openxmlformats.org/presentationml/2006/ole">
            <p:oleObj spid="_x0000_s61444" name="公式" r:id="rId5" imgW="4698720" imgH="469800" progId="Equation.3">
              <p:embed/>
            </p:oleObj>
          </a:graphicData>
        </a:graphic>
      </p:graphicFrame>
      <p:sp>
        <p:nvSpPr>
          <p:cNvPr id="236553" name="Text Box 9"/>
          <p:cNvSpPr txBox="1">
            <a:spLocks noChangeArrowheads="1"/>
          </p:cNvSpPr>
          <p:nvPr/>
        </p:nvSpPr>
        <p:spPr bwMode="auto">
          <a:xfrm>
            <a:off x="539750" y="4202113"/>
            <a:ext cx="2328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/>
              <a:t>释放出的能量：</a:t>
            </a:r>
          </a:p>
        </p:txBody>
      </p:sp>
      <p:graphicFrame>
        <p:nvGraphicFramePr>
          <p:cNvPr id="236554" name="Object 10"/>
          <p:cNvGraphicFramePr>
            <a:graphicFrameLocks noChangeAspect="1"/>
          </p:cNvGraphicFramePr>
          <p:nvPr/>
        </p:nvGraphicFramePr>
        <p:xfrm>
          <a:off x="2987675" y="4221163"/>
          <a:ext cx="4127500" cy="469900"/>
        </p:xfrm>
        <a:graphic>
          <a:graphicData uri="http://schemas.openxmlformats.org/presentationml/2006/ole">
            <p:oleObj spid="_x0000_s61445" name="公式" r:id="rId6" imgW="4127400" imgH="469800" progId="Equation.3">
              <p:embed/>
            </p:oleObj>
          </a:graphicData>
        </a:graphic>
      </p:graphicFrame>
      <p:sp>
        <p:nvSpPr>
          <p:cNvPr id="236555" name="Text Box 11"/>
          <p:cNvSpPr txBox="1">
            <a:spLocks noChangeArrowheads="1"/>
          </p:cNvSpPr>
          <p:nvPr/>
        </p:nvSpPr>
        <p:spPr bwMode="auto">
          <a:xfrm>
            <a:off x="539750" y="4775200"/>
            <a:ext cx="586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/>
              <a:t>因此，聚合成</a:t>
            </a:r>
            <a:r>
              <a:rPr kumimoji="1" lang="en-US" altLang="zh-CN"/>
              <a:t>1kg</a:t>
            </a:r>
            <a:r>
              <a:rPr kumimoji="1" lang="zh-CN" altLang="en-US"/>
              <a:t>氘核所释放出的能量为：</a:t>
            </a:r>
          </a:p>
        </p:txBody>
      </p:sp>
      <p:graphicFrame>
        <p:nvGraphicFramePr>
          <p:cNvPr id="236556" name="Object 12"/>
          <p:cNvGraphicFramePr>
            <a:graphicFrameLocks noChangeAspect="1"/>
          </p:cNvGraphicFramePr>
          <p:nvPr/>
        </p:nvGraphicFramePr>
        <p:xfrm>
          <a:off x="1835150" y="5373688"/>
          <a:ext cx="5842000" cy="952500"/>
        </p:xfrm>
        <a:graphic>
          <a:graphicData uri="http://schemas.openxmlformats.org/presentationml/2006/ole">
            <p:oleObj spid="_x0000_s61446" name="公式" r:id="rId7" imgW="5841720" imgH="9522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6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6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6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6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6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36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236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6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6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6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65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65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65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65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65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65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65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65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6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6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6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236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7" grpId="0"/>
      <p:bldP spid="236549" grpId="0"/>
      <p:bldP spid="236551" grpId="0"/>
      <p:bldP spid="236553" grpId="0"/>
      <p:bldP spid="23655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1EE2B9-8105-43FD-A607-BA4CBD94BEC0}" type="slidenum">
              <a:rPr lang="en-US" altLang="zh-CN"/>
              <a:pPr>
                <a:defRPr/>
              </a:pPr>
              <a:t>72</a:t>
            </a:fld>
            <a:endParaRPr lang="en-US" altLang="zh-CN"/>
          </a:p>
        </p:txBody>
      </p:sp>
      <p:sp>
        <p:nvSpPr>
          <p:cNvPr id="62470" name="Text Box 2"/>
          <p:cNvSpPr txBox="1">
            <a:spLocks noChangeArrowheads="1"/>
          </p:cNvSpPr>
          <p:nvPr/>
        </p:nvSpPr>
        <p:spPr bwMode="auto">
          <a:xfrm>
            <a:off x="357188" y="428625"/>
            <a:ext cx="4751387" cy="4619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i="1">
                <a:solidFill>
                  <a:srgbClr val="FFFF00"/>
                </a:solidFill>
              </a:rPr>
              <a:t>4.</a:t>
            </a:r>
            <a:r>
              <a:rPr kumimoji="1" lang="zh-CN" altLang="en-US" i="1">
                <a:solidFill>
                  <a:srgbClr val="FFFF00"/>
                </a:solidFill>
              </a:rPr>
              <a:t>相对论的能量和动量关系</a:t>
            </a:r>
            <a:endParaRPr kumimoji="1" lang="zh-CN" altLang="en-US" b="0" i="1">
              <a:solidFill>
                <a:srgbClr val="FFFF00"/>
              </a:solidFill>
            </a:endParaRPr>
          </a:p>
        </p:txBody>
      </p:sp>
      <p:graphicFrame>
        <p:nvGraphicFramePr>
          <p:cNvPr id="237571" name="Object 3"/>
          <p:cNvGraphicFramePr>
            <a:graphicFrameLocks noChangeAspect="1"/>
          </p:cNvGraphicFramePr>
          <p:nvPr/>
        </p:nvGraphicFramePr>
        <p:xfrm>
          <a:off x="1547813" y="1052513"/>
          <a:ext cx="3103562" cy="1493837"/>
        </p:xfrm>
        <a:graphic>
          <a:graphicData uri="http://schemas.openxmlformats.org/presentationml/2006/ole">
            <p:oleObj spid="_x0000_s62466" name="公式" r:id="rId3" imgW="2869920" imgH="1384200" progId="Equation.3">
              <p:embed/>
            </p:oleObj>
          </a:graphicData>
        </a:graphic>
      </p:graphicFrame>
      <p:graphicFrame>
        <p:nvGraphicFramePr>
          <p:cNvPr id="237572" name="Object 4"/>
          <p:cNvGraphicFramePr>
            <a:graphicFrameLocks noChangeAspect="1"/>
          </p:cNvGraphicFramePr>
          <p:nvPr/>
        </p:nvGraphicFramePr>
        <p:xfrm>
          <a:off x="5014913" y="1025525"/>
          <a:ext cx="1978025" cy="1546225"/>
        </p:xfrm>
        <a:graphic>
          <a:graphicData uri="http://schemas.openxmlformats.org/presentationml/2006/ole">
            <p:oleObj spid="_x0000_s62467" name="公式" r:id="rId4" imgW="1739880" imgH="1358640" progId="Equation.3">
              <p:embed/>
            </p:oleObj>
          </a:graphicData>
        </a:graphic>
      </p:graphicFrame>
      <p:sp>
        <p:nvSpPr>
          <p:cNvPr id="237573" name="Text Box 5"/>
          <p:cNvSpPr txBox="1">
            <a:spLocks noChangeArrowheads="1"/>
          </p:cNvSpPr>
          <p:nvPr/>
        </p:nvSpPr>
        <p:spPr bwMode="auto">
          <a:xfrm>
            <a:off x="395288" y="2708275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kumimoji="1" lang="zh-CN" altLang="en-US"/>
              <a:t>将上面两式平方消去</a:t>
            </a:r>
            <a:r>
              <a:rPr kumimoji="1" lang="zh-CN" altLang="en-US" i="1">
                <a:sym typeface="Symbol" pitchFamily="18" charset="2"/>
              </a:rPr>
              <a:t></a:t>
            </a:r>
            <a:r>
              <a:rPr kumimoji="1" lang="en-US" altLang="zh-CN"/>
              <a:t>, </a:t>
            </a:r>
            <a:r>
              <a:rPr kumimoji="1" lang="zh-CN" altLang="en-US"/>
              <a:t>可得相对论中动量和能量的关系式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35150" y="4149725"/>
            <a:ext cx="1981200" cy="2362200"/>
            <a:chOff x="1152" y="2640"/>
            <a:chExt cx="1248" cy="1488"/>
          </a:xfrm>
        </p:grpSpPr>
        <p:sp>
          <p:nvSpPr>
            <p:cNvPr id="62476" name="AutoShape 7"/>
            <p:cNvSpPr>
              <a:spLocks noChangeArrowheads="1"/>
            </p:cNvSpPr>
            <p:nvPr/>
          </p:nvSpPr>
          <p:spPr bwMode="auto">
            <a:xfrm>
              <a:off x="1440" y="2640"/>
              <a:ext cx="960" cy="1248"/>
            </a:xfrm>
            <a:prstGeom prst="rtTriangle">
              <a:avLst/>
            </a:prstGeom>
            <a:noFill/>
            <a:ln w="38100">
              <a:solidFill>
                <a:srgbClr val="66FF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7" name="Text Box 8"/>
            <p:cNvSpPr txBox="1">
              <a:spLocks noChangeArrowheads="1"/>
            </p:cNvSpPr>
            <p:nvPr/>
          </p:nvSpPr>
          <p:spPr bwMode="auto">
            <a:xfrm>
              <a:off x="1824" y="2928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/>
                <a:t>E</a:t>
              </a:r>
              <a:endParaRPr kumimoji="1"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62478" name="Text Box 9"/>
            <p:cNvSpPr txBox="1">
              <a:spLocks noChangeArrowheads="1"/>
            </p:cNvSpPr>
            <p:nvPr/>
          </p:nvSpPr>
          <p:spPr bwMode="auto">
            <a:xfrm>
              <a:off x="1152" y="3168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/>
                <a:t>E</a:t>
              </a:r>
              <a:r>
                <a:rPr kumimoji="1" lang="en-US" altLang="zh-CN" baseline="-25000"/>
                <a:t>o</a:t>
              </a:r>
              <a:endParaRPr kumimoji="1" lang="en-US" altLang="zh-CN"/>
            </a:p>
          </p:txBody>
        </p:sp>
        <p:sp>
          <p:nvSpPr>
            <p:cNvPr id="62479" name="Text Box 10"/>
            <p:cNvSpPr txBox="1">
              <a:spLocks noChangeArrowheads="1"/>
            </p:cNvSpPr>
            <p:nvPr/>
          </p:nvSpPr>
          <p:spPr bwMode="auto">
            <a:xfrm>
              <a:off x="1728" y="3801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/>
                <a:t>cp</a:t>
              </a:r>
              <a:endParaRPr kumimoji="1" lang="en-US" altLang="zh-CN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900488" y="5257800"/>
            <a:ext cx="3643312" cy="573088"/>
            <a:chOff x="2457" y="3264"/>
            <a:chExt cx="2295" cy="361"/>
          </a:xfrm>
        </p:grpSpPr>
        <p:sp>
          <p:nvSpPr>
            <p:cNvPr id="62474" name="Text Box 12"/>
            <p:cNvSpPr txBox="1">
              <a:spLocks noChangeArrowheads="1"/>
            </p:cNvSpPr>
            <p:nvPr/>
          </p:nvSpPr>
          <p:spPr bwMode="auto">
            <a:xfrm>
              <a:off x="3312" y="3264"/>
              <a:ext cx="1440" cy="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  <a:spcBef>
                  <a:spcPct val="50000"/>
                </a:spcBef>
              </a:pPr>
              <a:r>
                <a:rPr kumimoji="1" lang="zh-CN" altLang="en-US"/>
                <a:t>能量三角形</a:t>
              </a:r>
            </a:p>
          </p:txBody>
        </p:sp>
        <p:sp>
          <p:nvSpPr>
            <p:cNvPr id="62475" name="AutoShape 13"/>
            <p:cNvSpPr>
              <a:spLocks noChangeArrowheads="1"/>
            </p:cNvSpPr>
            <p:nvPr/>
          </p:nvSpPr>
          <p:spPr bwMode="auto">
            <a:xfrm>
              <a:off x="2457" y="3399"/>
              <a:ext cx="807" cy="96"/>
            </a:xfrm>
            <a:prstGeom prst="leftArrow">
              <a:avLst>
                <a:gd name="adj1" fmla="val 50000"/>
                <a:gd name="adj2" fmla="val 210156"/>
              </a:avLst>
            </a:prstGeom>
            <a:solidFill>
              <a:srgbClr val="FF9900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37582" name="Object 14"/>
          <p:cNvGraphicFramePr>
            <a:graphicFrameLocks noChangeAspect="1"/>
          </p:cNvGraphicFramePr>
          <p:nvPr/>
        </p:nvGraphicFramePr>
        <p:xfrm>
          <a:off x="2195513" y="3357563"/>
          <a:ext cx="5097462" cy="504825"/>
        </p:xfrm>
        <a:graphic>
          <a:graphicData uri="http://schemas.openxmlformats.org/presentationml/2006/ole">
            <p:oleObj spid="_x0000_s62468" name="公式" r:id="rId5" imgW="4356000" imgH="4316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7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7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3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F627C3-4EA3-4FA3-A107-3B75B0F41446}" type="slidenum">
              <a:rPr lang="en-US" altLang="zh-CN"/>
              <a:pPr>
                <a:defRPr/>
              </a:pPr>
              <a:t>73</a:t>
            </a:fld>
            <a:endParaRPr lang="en-US" altLang="zh-CN"/>
          </a:p>
        </p:txBody>
      </p:sp>
      <p:sp>
        <p:nvSpPr>
          <p:cNvPr id="63496" name="Text Box 2"/>
          <p:cNvSpPr txBox="1">
            <a:spLocks noChangeArrowheads="1"/>
          </p:cNvSpPr>
          <p:nvPr/>
        </p:nvSpPr>
        <p:spPr bwMode="auto">
          <a:xfrm>
            <a:off x="428625" y="214313"/>
            <a:ext cx="1947863" cy="523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FF0000"/>
                </a:solidFill>
                <a:ea typeface="隶书" pitchFamily="49" charset="-122"/>
              </a:rPr>
              <a:t>公式小结：</a:t>
            </a:r>
            <a:endParaRPr kumimoji="1" lang="zh-CN" altLang="en-US" sz="2800">
              <a:solidFill>
                <a:srgbClr val="FF0000"/>
              </a:solidFill>
            </a:endParaRPr>
          </a:p>
        </p:txBody>
      </p:sp>
      <p:graphicFrame>
        <p:nvGraphicFramePr>
          <p:cNvPr id="238595" name="Object 3"/>
          <p:cNvGraphicFramePr>
            <a:graphicFrameLocks noChangeAspect="1"/>
          </p:cNvGraphicFramePr>
          <p:nvPr/>
        </p:nvGraphicFramePr>
        <p:xfrm>
          <a:off x="1711325" y="893763"/>
          <a:ext cx="2103438" cy="1589087"/>
        </p:xfrm>
        <a:graphic>
          <a:graphicData uri="http://schemas.openxmlformats.org/presentationml/2006/ole">
            <p:oleObj spid="_x0000_s63490" name="公式" r:id="rId3" imgW="1803240" imgH="1358640" progId="Equation.3">
              <p:embed/>
            </p:oleObj>
          </a:graphicData>
        </a:graphic>
      </p:graphicFrame>
      <p:graphicFrame>
        <p:nvGraphicFramePr>
          <p:cNvPr id="238596" name="Object 4"/>
          <p:cNvGraphicFramePr>
            <a:graphicFrameLocks noChangeAspect="1"/>
          </p:cNvGraphicFramePr>
          <p:nvPr/>
        </p:nvGraphicFramePr>
        <p:xfrm>
          <a:off x="6156325" y="4868863"/>
          <a:ext cx="1885950" cy="604837"/>
        </p:xfrm>
        <a:graphic>
          <a:graphicData uri="http://schemas.openxmlformats.org/presentationml/2006/ole">
            <p:oleObj spid="_x0000_s63491" name="公式" r:id="rId4" imgW="1460160" imgH="469800" progId="Equation.3">
              <p:embed/>
            </p:oleObj>
          </a:graphicData>
        </a:graphic>
      </p:graphicFrame>
      <p:sp>
        <p:nvSpPr>
          <p:cNvPr id="238597" name="Text Box 5"/>
          <p:cNvSpPr txBox="1">
            <a:spLocks noChangeArrowheads="1"/>
          </p:cNvSpPr>
          <p:nvPr/>
        </p:nvSpPr>
        <p:spPr bwMode="auto">
          <a:xfrm>
            <a:off x="762000" y="5700713"/>
            <a:ext cx="5029200" cy="60801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i="1"/>
              <a:t>E</a:t>
            </a:r>
            <a:r>
              <a:rPr kumimoji="1" lang="en-US" altLang="zh-CN" sz="3200" baseline="30000"/>
              <a:t>2</a:t>
            </a:r>
            <a:r>
              <a:rPr kumimoji="1" lang="en-US" altLang="zh-CN" sz="3200"/>
              <a:t>=(</a:t>
            </a:r>
            <a:r>
              <a:rPr kumimoji="1" lang="en-US" altLang="zh-CN" sz="3200" i="1"/>
              <a:t>m</a:t>
            </a:r>
            <a:r>
              <a:rPr kumimoji="1" lang="en-US" altLang="zh-CN" sz="3200" baseline="-25000"/>
              <a:t>0</a:t>
            </a:r>
            <a:r>
              <a:rPr kumimoji="1" lang="en-US" altLang="zh-CN" sz="3200" i="1"/>
              <a:t>c</a:t>
            </a:r>
            <a:r>
              <a:rPr kumimoji="1" lang="en-US" altLang="zh-CN" sz="3200" baseline="30000"/>
              <a:t>2</a:t>
            </a:r>
            <a:r>
              <a:rPr kumimoji="1" lang="en-US" altLang="zh-CN" sz="3200"/>
              <a:t>)</a:t>
            </a:r>
            <a:r>
              <a:rPr kumimoji="1" lang="en-US" altLang="zh-CN" sz="3200" baseline="30000"/>
              <a:t>2</a:t>
            </a:r>
            <a:r>
              <a:rPr kumimoji="1" lang="en-US" altLang="zh-CN" sz="3200"/>
              <a:t>+(</a:t>
            </a:r>
            <a:r>
              <a:rPr kumimoji="1" lang="en-US" altLang="zh-CN" sz="3200" i="1"/>
              <a:t>cp</a:t>
            </a:r>
            <a:r>
              <a:rPr kumimoji="1" lang="en-US" altLang="zh-CN" sz="3200"/>
              <a:t>)</a:t>
            </a:r>
            <a:r>
              <a:rPr kumimoji="1" lang="en-US" altLang="zh-CN" sz="3200" baseline="30000"/>
              <a:t>2</a:t>
            </a:r>
            <a:r>
              <a:rPr kumimoji="1" lang="en-US" altLang="zh-CN" sz="3200"/>
              <a:t>=</a:t>
            </a:r>
            <a:r>
              <a:rPr kumimoji="1" lang="en-US" altLang="zh-CN" sz="3200" i="1"/>
              <a:t>E</a:t>
            </a:r>
            <a:r>
              <a:rPr kumimoji="1" lang="en-US" altLang="zh-CN" sz="3200" baseline="-25000"/>
              <a:t>0</a:t>
            </a:r>
            <a:r>
              <a:rPr kumimoji="1" lang="en-US" altLang="zh-CN" sz="3200" baseline="30000"/>
              <a:t>2</a:t>
            </a:r>
            <a:r>
              <a:rPr kumimoji="1" lang="en-US" altLang="zh-CN" sz="3200"/>
              <a:t>+(</a:t>
            </a:r>
            <a:r>
              <a:rPr kumimoji="1" lang="en-US" altLang="zh-CN" sz="3200" i="1"/>
              <a:t>cp</a:t>
            </a:r>
            <a:r>
              <a:rPr kumimoji="1" lang="en-US" altLang="zh-CN" sz="3200"/>
              <a:t>)</a:t>
            </a:r>
            <a:r>
              <a:rPr kumimoji="1" lang="en-US" altLang="zh-CN" sz="3200" baseline="30000"/>
              <a:t>2</a:t>
            </a:r>
            <a:endParaRPr kumimoji="1" lang="en-US" altLang="zh-CN" sz="2800" i="1"/>
          </a:p>
        </p:txBody>
      </p:sp>
      <p:graphicFrame>
        <p:nvGraphicFramePr>
          <p:cNvPr id="238598" name="Object 6"/>
          <p:cNvGraphicFramePr>
            <a:graphicFrameLocks noChangeAspect="1"/>
          </p:cNvGraphicFramePr>
          <p:nvPr/>
        </p:nvGraphicFramePr>
        <p:xfrm>
          <a:off x="4176713" y="885825"/>
          <a:ext cx="3059112" cy="1614488"/>
        </p:xfrm>
        <a:graphic>
          <a:graphicData uri="http://schemas.openxmlformats.org/presentationml/2006/ole">
            <p:oleObj spid="_x0000_s63492" name="公式" r:id="rId5" imgW="2641320" imgH="1358640" progId="Equation.3">
              <p:embed/>
            </p:oleObj>
          </a:graphicData>
        </a:graphic>
      </p:graphicFrame>
      <p:graphicFrame>
        <p:nvGraphicFramePr>
          <p:cNvPr id="238599" name="Object 7"/>
          <p:cNvGraphicFramePr>
            <a:graphicFrameLocks noChangeAspect="1"/>
          </p:cNvGraphicFramePr>
          <p:nvPr/>
        </p:nvGraphicFramePr>
        <p:xfrm>
          <a:off x="3000375" y="2765425"/>
          <a:ext cx="5675313" cy="1585913"/>
        </p:xfrm>
        <a:graphic>
          <a:graphicData uri="http://schemas.openxmlformats.org/presentationml/2006/ole">
            <p:oleObj spid="_x0000_s63493" name="公式" r:id="rId6" imgW="5321160" imgH="1358640" progId="Equation.3">
              <p:embed/>
            </p:oleObj>
          </a:graphicData>
        </a:graphic>
      </p:graphicFrame>
      <p:graphicFrame>
        <p:nvGraphicFramePr>
          <p:cNvPr id="238600" name="Object 8"/>
          <p:cNvGraphicFramePr>
            <a:graphicFrameLocks noChangeAspect="1"/>
          </p:cNvGraphicFramePr>
          <p:nvPr/>
        </p:nvGraphicFramePr>
        <p:xfrm>
          <a:off x="317500" y="3784600"/>
          <a:ext cx="5191125" cy="1651000"/>
        </p:xfrm>
        <a:graphic>
          <a:graphicData uri="http://schemas.openxmlformats.org/presentationml/2006/ole">
            <p:oleObj spid="_x0000_s63494" name="公式" r:id="rId7" imgW="4216320" imgH="13842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8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8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238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8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8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8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7" grpId="0" animBg="1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CBA5E-E933-4FE8-9288-40AAE0E9BB59}" type="slidenum">
              <a:rPr lang="en-US" altLang="zh-CN"/>
              <a:pPr>
                <a:defRPr/>
              </a:pPr>
              <a:t>74</a:t>
            </a:fld>
            <a:endParaRPr lang="en-US" altLang="zh-CN"/>
          </a:p>
        </p:txBody>
      </p:sp>
      <p:sp>
        <p:nvSpPr>
          <p:cNvPr id="64521" name="Text Box 2"/>
          <p:cNvSpPr txBox="1">
            <a:spLocks noChangeArrowheads="1"/>
          </p:cNvSpPr>
          <p:nvPr/>
        </p:nvSpPr>
        <p:spPr bwMode="auto">
          <a:xfrm>
            <a:off x="323850" y="188913"/>
            <a:ext cx="8820150" cy="100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66FF33"/>
                </a:solidFill>
              </a:rPr>
              <a:t>例</a:t>
            </a:r>
            <a:r>
              <a:rPr kumimoji="1" lang="en-US" altLang="zh-CN" dirty="0" smtClean="0">
                <a:solidFill>
                  <a:srgbClr val="66FF33"/>
                </a:solidFill>
              </a:rPr>
              <a:t>17</a:t>
            </a:r>
            <a:r>
              <a:rPr kumimoji="1" lang="zh-CN" altLang="en-US" dirty="0" smtClean="0"/>
              <a:t>：</a:t>
            </a:r>
            <a:r>
              <a:rPr kumimoji="1" lang="zh-CN" altLang="en-US" dirty="0"/>
              <a:t>求</a:t>
            </a:r>
            <a:r>
              <a:rPr kumimoji="1" lang="en-US" altLang="zh-CN" dirty="0">
                <a:sym typeface="Wingdings" pitchFamily="2" charset="2"/>
              </a:rPr>
              <a:t>(</a:t>
            </a:r>
            <a:r>
              <a:rPr kumimoji="1" lang="en-US" altLang="zh-CN" dirty="0"/>
              <a:t>1)</a:t>
            </a:r>
            <a:r>
              <a:rPr kumimoji="1" lang="zh-CN" altLang="en-US" dirty="0"/>
              <a:t>电子的静能是多少电子伏特；</a:t>
            </a:r>
            <a:r>
              <a:rPr kumimoji="1" lang="en-US" altLang="zh-CN" dirty="0"/>
              <a:t>(2)</a:t>
            </a:r>
            <a:r>
              <a:rPr kumimoji="1" lang="zh-CN" altLang="en-US" dirty="0"/>
              <a:t>从静止开始加速到</a:t>
            </a:r>
            <a:r>
              <a:rPr kumimoji="1" lang="en-US" altLang="zh-CN" dirty="0"/>
              <a:t>0.60</a:t>
            </a:r>
            <a:r>
              <a:rPr kumimoji="1" lang="en-US" altLang="zh-CN" i="1" dirty="0"/>
              <a:t>c</a:t>
            </a:r>
            <a:r>
              <a:rPr kumimoji="1" lang="zh-CN" altLang="en-US" dirty="0"/>
              <a:t>的速度需作的功；</a:t>
            </a:r>
            <a:endParaRPr kumimoji="1" lang="zh-CN" altLang="en-US" b="0" dirty="0"/>
          </a:p>
        </p:txBody>
      </p:sp>
      <p:sp>
        <p:nvSpPr>
          <p:cNvPr id="241667" name="Text Box 3"/>
          <p:cNvSpPr txBox="1">
            <a:spLocks noChangeArrowheads="1"/>
          </p:cNvSpPr>
          <p:nvPr/>
        </p:nvSpPr>
        <p:spPr bwMode="auto">
          <a:xfrm>
            <a:off x="395288" y="2205038"/>
            <a:ext cx="5562600" cy="5667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/>
              <a:t>(2)</a:t>
            </a:r>
            <a:r>
              <a:rPr kumimoji="1" lang="zh-CN" altLang="en-US"/>
              <a:t>加速到</a:t>
            </a:r>
            <a:r>
              <a:rPr kumimoji="1" lang="en-US" altLang="zh-CN"/>
              <a:t>0.60</a:t>
            </a:r>
            <a:r>
              <a:rPr kumimoji="1" lang="en-US" altLang="zh-CN" i="1"/>
              <a:t>c</a:t>
            </a:r>
            <a:r>
              <a:rPr kumimoji="1" lang="zh-CN" altLang="en-US"/>
              <a:t>时电子的能量为</a:t>
            </a:r>
          </a:p>
        </p:txBody>
      </p:sp>
      <p:graphicFrame>
        <p:nvGraphicFramePr>
          <p:cNvPr id="241668" name="Object 4"/>
          <p:cNvGraphicFramePr>
            <a:graphicFrameLocks noChangeAspect="1"/>
          </p:cNvGraphicFramePr>
          <p:nvPr/>
        </p:nvGraphicFramePr>
        <p:xfrm>
          <a:off x="611188" y="2781300"/>
          <a:ext cx="8037512" cy="1023938"/>
        </p:xfrm>
        <a:graphic>
          <a:graphicData uri="http://schemas.openxmlformats.org/presentationml/2006/ole">
            <p:oleObj spid="_x0000_s64514" name="公式" r:id="rId3" imgW="7619760" imgH="965160" progId="Equation.3">
              <p:embed/>
            </p:oleObj>
          </a:graphicData>
        </a:graphic>
      </p:graphicFrame>
      <p:sp>
        <p:nvSpPr>
          <p:cNvPr id="241669" name="Text Box 5"/>
          <p:cNvSpPr txBox="1">
            <a:spLocks noChangeArrowheads="1"/>
          </p:cNvSpPr>
          <p:nvPr/>
        </p:nvSpPr>
        <p:spPr bwMode="auto">
          <a:xfrm>
            <a:off x="395288" y="3789363"/>
            <a:ext cx="5040312" cy="5667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zh-CN" altLang="en-US"/>
              <a:t>需要做的功等于电子动能的增量</a:t>
            </a:r>
          </a:p>
        </p:txBody>
      </p:sp>
      <p:graphicFrame>
        <p:nvGraphicFramePr>
          <p:cNvPr id="241670" name="Object 6"/>
          <p:cNvGraphicFramePr>
            <a:graphicFrameLocks noChangeAspect="1"/>
          </p:cNvGraphicFramePr>
          <p:nvPr/>
        </p:nvGraphicFramePr>
        <p:xfrm>
          <a:off x="741363" y="4508500"/>
          <a:ext cx="4537075" cy="484188"/>
        </p:xfrm>
        <a:graphic>
          <a:graphicData uri="http://schemas.openxmlformats.org/presentationml/2006/ole">
            <p:oleObj spid="_x0000_s64515" name="公式" r:id="rId4" imgW="4686120" imgH="469800" progId="Equation.3">
              <p:embed/>
            </p:oleObj>
          </a:graphicData>
        </a:graphic>
      </p:graphicFrame>
      <p:graphicFrame>
        <p:nvGraphicFramePr>
          <p:cNvPr id="241671" name="Object 7"/>
          <p:cNvGraphicFramePr>
            <a:graphicFrameLocks noChangeAspect="1"/>
          </p:cNvGraphicFramePr>
          <p:nvPr/>
        </p:nvGraphicFramePr>
        <p:xfrm>
          <a:off x="5435600" y="5157788"/>
          <a:ext cx="2301875" cy="412750"/>
        </p:xfrm>
        <a:graphic>
          <a:graphicData uri="http://schemas.openxmlformats.org/presentationml/2006/ole">
            <p:oleObj spid="_x0000_s64516" name="公式" r:id="rId5" imgW="2108160" imgH="380880" progId="Equation.3">
              <p:embed/>
            </p:oleObj>
          </a:graphicData>
        </a:graphic>
      </p:graphicFrame>
      <p:graphicFrame>
        <p:nvGraphicFramePr>
          <p:cNvPr id="241672" name="Object 8"/>
          <p:cNvGraphicFramePr>
            <a:graphicFrameLocks noChangeAspect="1"/>
          </p:cNvGraphicFramePr>
          <p:nvPr/>
        </p:nvGraphicFramePr>
        <p:xfrm>
          <a:off x="1042988" y="5157788"/>
          <a:ext cx="4392612" cy="406400"/>
        </p:xfrm>
        <a:graphic>
          <a:graphicData uri="http://schemas.openxmlformats.org/presentationml/2006/ole">
            <p:oleObj spid="_x0000_s64517" name="公式" r:id="rId6" imgW="4114800" imgH="380880" progId="Equation.3">
              <p:embed/>
            </p:oleObj>
          </a:graphicData>
        </a:graphic>
      </p:graphicFrame>
      <p:graphicFrame>
        <p:nvGraphicFramePr>
          <p:cNvPr id="241673" name="Object 9"/>
          <p:cNvGraphicFramePr>
            <a:graphicFrameLocks noChangeAspect="1"/>
          </p:cNvGraphicFramePr>
          <p:nvPr/>
        </p:nvGraphicFramePr>
        <p:xfrm>
          <a:off x="5508625" y="1814513"/>
          <a:ext cx="1800225" cy="330200"/>
        </p:xfrm>
        <a:graphic>
          <a:graphicData uri="http://schemas.openxmlformats.org/presentationml/2006/ole">
            <p:oleObj spid="_x0000_s64518" name="公式" r:id="rId7" imgW="1777680" imgH="317160" progId="Equation.3">
              <p:embed/>
            </p:oleObj>
          </a:graphicData>
        </a:graphic>
      </p:graphicFrame>
      <p:sp>
        <p:nvSpPr>
          <p:cNvPr id="241674" name="Text Box 10"/>
          <p:cNvSpPr txBox="1">
            <a:spLocks noChangeArrowheads="1"/>
          </p:cNvSpPr>
          <p:nvPr/>
        </p:nvSpPr>
        <p:spPr bwMode="auto">
          <a:xfrm>
            <a:off x="179388" y="1196975"/>
            <a:ext cx="2990850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>
                <a:solidFill>
                  <a:srgbClr val="66FF33"/>
                </a:solidFill>
              </a:rPr>
              <a:t>解：</a:t>
            </a:r>
            <a:r>
              <a:rPr kumimoji="1" lang="en-US" altLang="zh-CN"/>
              <a:t>(1)</a:t>
            </a:r>
            <a:r>
              <a:rPr kumimoji="1" lang="zh-CN" altLang="en-US"/>
              <a:t>电子的静能为</a:t>
            </a:r>
          </a:p>
        </p:txBody>
      </p:sp>
      <p:graphicFrame>
        <p:nvGraphicFramePr>
          <p:cNvPr id="241675" name="Object 11"/>
          <p:cNvGraphicFramePr>
            <a:graphicFrameLocks noChangeAspect="1"/>
          </p:cNvGraphicFramePr>
          <p:nvPr/>
        </p:nvGraphicFramePr>
        <p:xfrm>
          <a:off x="1797050" y="1792288"/>
          <a:ext cx="3479800" cy="431800"/>
        </p:xfrm>
        <a:graphic>
          <a:graphicData uri="http://schemas.openxmlformats.org/presentationml/2006/ole">
            <p:oleObj spid="_x0000_s64519" name="公式" r:id="rId8" imgW="3479760" imgH="431640" progId="Equation.3">
              <p:embed/>
            </p:oleObj>
          </a:graphicData>
        </a:graphic>
      </p:graphicFrame>
      <p:sp>
        <p:nvSpPr>
          <p:cNvPr id="241676" name="Text Box 12"/>
          <p:cNvSpPr txBox="1">
            <a:spLocks noChangeArrowheads="1"/>
          </p:cNvSpPr>
          <p:nvPr/>
        </p:nvSpPr>
        <p:spPr bwMode="auto">
          <a:xfrm>
            <a:off x="755650" y="5734050"/>
            <a:ext cx="609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2800"/>
              <a:t>(</a:t>
            </a:r>
            <a:r>
              <a:rPr kumimoji="1" lang="en-US" altLang="zh-CN" sz="2800" i="1"/>
              <a:t>m</a:t>
            </a:r>
            <a:r>
              <a:rPr kumimoji="1" lang="en-US" altLang="zh-CN" sz="2800" baseline="-25000"/>
              <a:t>o</a:t>
            </a:r>
            <a:r>
              <a:rPr kumimoji="1" lang="en-US" altLang="zh-CN" sz="2800"/>
              <a:t>=9.11×10</a:t>
            </a:r>
            <a:r>
              <a:rPr kumimoji="1" lang="en-US" altLang="zh-CN" sz="2800" baseline="30000"/>
              <a:t>-31</a:t>
            </a:r>
            <a:r>
              <a:rPr kumimoji="1" lang="en-US" altLang="zh-CN" sz="2800"/>
              <a:t>kg,   1ev=1.6×10</a:t>
            </a:r>
            <a:r>
              <a:rPr kumimoji="1" lang="en-US" altLang="zh-CN" sz="2800" baseline="30000"/>
              <a:t>-19</a:t>
            </a:r>
            <a:r>
              <a:rPr kumimoji="1" lang="en-US" altLang="zh-CN" sz="2800"/>
              <a:t>J)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1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1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4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1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1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1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1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1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1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1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1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4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1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1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241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7" grpId="0" autoUpdateAnimBg="0"/>
      <p:bldP spid="241669" grpId="0" autoUpdateAnimBg="0"/>
      <p:bldP spid="241674" grpId="0" autoUpdateAnimBg="0"/>
      <p:bldP spid="241676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2DA01A-A104-45FE-900E-8CD7B824E96A}" type="slidenum">
              <a:rPr lang="en-US" altLang="zh-CN"/>
              <a:pPr>
                <a:defRPr/>
              </a:pPr>
              <a:t>75</a:t>
            </a:fld>
            <a:endParaRPr lang="en-US" altLang="zh-CN"/>
          </a:p>
        </p:txBody>
      </p:sp>
      <p:sp>
        <p:nvSpPr>
          <p:cNvPr id="65546" name="Text Box 2"/>
          <p:cNvSpPr txBox="1">
            <a:spLocks noChangeArrowheads="1"/>
          </p:cNvSpPr>
          <p:nvPr/>
        </p:nvSpPr>
        <p:spPr bwMode="auto">
          <a:xfrm>
            <a:off x="381000" y="228600"/>
            <a:ext cx="8458200" cy="100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66FF33"/>
                </a:solidFill>
              </a:rPr>
              <a:t>例</a:t>
            </a:r>
            <a:r>
              <a:rPr kumimoji="1" lang="en-US" altLang="zh-CN" dirty="0" smtClean="0">
                <a:solidFill>
                  <a:srgbClr val="66FF33"/>
                </a:solidFill>
              </a:rPr>
              <a:t>18</a:t>
            </a:r>
            <a:r>
              <a:rPr kumimoji="1" lang="zh-CN" altLang="en-US" dirty="0" smtClean="0">
                <a:solidFill>
                  <a:srgbClr val="66FF33"/>
                </a:solidFill>
              </a:rPr>
              <a:t>：</a:t>
            </a:r>
            <a:r>
              <a:rPr kumimoji="1" lang="zh-CN" altLang="en-US" dirty="0" smtClean="0"/>
              <a:t>  </a:t>
            </a:r>
            <a:r>
              <a:rPr kumimoji="1" lang="zh-CN" altLang="en-US" dirty="0"/>
              <a:t>用</a:t>
            </a:r>
            <a:r>
              <a:rPr kumimoji="1" lang="en-US" altLang="zh-CN" dirty="0"/>
              <a:t>20000V</a:t>
            </a:r>
            <a:r>
              <a:rPr kumimoji="1" lang="zh-CN" altLang="zh-CN" dirty="0"/>
              <a:t>的电压把</a:t>
            </a:r>
            <a:r>
              <a:rPr kumimoji="1" lang="zh-CN" altLang="en-US" dirty="0"/>
              <a:t>一静止的电子进行</a:t>
            </a:r>
            <a:r>
              <a:rPr kumimoji="1" lang="zh-CN" altLang="zh-CN" dirty="0"/>
              <a:t>加速</a:t>
            </a:r>
            <a:r>
              <a:rPr kumimoji="1" lang="en-US" altLang="zh-CN" dirty="0"/>
              <a:t>(</a:t>
            </a:r>
            <a:r>
              <a:rPr kumimoji="1" lang="zh-CN" altLang="en-US" dirty="0"/>
              <a:t>相当于动能</a:t>
            </a:r>
            <a:r>
              <a:rPr kumimoji="1" lang="en-US" altLang="zh-CN" i="1" dirty="0" err="1"/>
              <a:t>E</a:t>
            </a:r>
            <a:r>
              <a:rPr kumimoji="1" lang="en-US" altLang="zh-CN" baseline="-25000" dirty="0" err="1"/>
              <a:t>k</a:t>
            </a:r>
            <a:r>
              <a:rPr kumimoji="1" lang="en-US" altLang="zh-CN" dirty="0"/>
              <a:t>=20keV), </a:t>
            </a:r>
            <a:r>
              <a:rPr kumimoji="1" lang="zh-CN" altLang="en-US" dirty="0"/>
              <a:t>求该电子的速度和质量。  </a:t>
            </a:r>
          </a:p>
        </p:txBody>
      </p:sp>
      <p:graphicFrame>
        <p:nvGraphicFramePr>
          <p:cNvPr id="239619" name="Object 3"/>
          <p:cNvGraphicFramePr>
            <a:graphicFrameLocks noChangeAspect="1"/>
          </p:cNvGraphicFramePr>
          <p:nvPr/>
        </p:nvGraphicFramePr>
        <p:xfrm>
          <a:off x="1714500" y="2276475"/>
          <a:ext cx="2405063" cy="523875"/>
        </p:xfrm>
        <a:graphic>
          <a:graphicData uri="http://schemas.openxmlformats.org/presentationml/2006/ole">
            <p:oleObj spid="_x0000_s65538" name="公式" r:id="rId3" imgW="2400120" imgH="469800" progId="Equation.3">
              <p:embed/>
            </p:oleObj>
          </a:graphicData>
        </a:graphic>
      </p:graphicFrame>
      <p:graphicFrame>
        <p:nvGraphicFramePr>
          <p:cNvPr id="239620" name="Object 4"/>
          <p:cNvGraphicFramePr>
            <a:graphicFrameLocks noChangeAspect="1"/>
          </p:cNvGraphicFramePr>
          <p:nvPr/>
        </p:nvGraphicFramePr>
        <p:xfrm>
          <a:off x="4143375" y="2076450"/>
          <a:ext cx="3563938" cy="923925"/>
        </p:xfrm>
        <a:graphic>
          <a:graphicData uri="http://schemas.openxmlformats.org/presentationml/2006/ole">
            <p:oleObj spid="_x0000_s65539" name="公式" r:id="rId4" imgW="3327120" imgH="863280" progId="Equation.3">
              <p:embed/>
            </p:oleObj>
          </a:graphicData>
        </a:graphic>
      </p:graphicFrame>
      <p:sp>
        <p:nvSpPr>
          <p:cNvPr id="239622" name="Text Box 6"/>
          <p:cNvSpPr txBox="1">
            <a:spLocks noChangeArrowheads="1"/>
          </p:cNvSpPr>
          <p:nvPr/>
        </p:nvSpPr>
        <p:spPr bwMode="auto">
          <a:xfrm>
            <a:off x="395288" y="1412875"/>
            <a:ext cx="1981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chemeClr val="tx1"/>
                </a:solidFill>
              </a:rPr>
              <a:t> </a:t>
            </a:r>
            <a:r>
              <a:rPr kumimoji="1" lang="zh-CN" altLang="en-US" sz="2800">
                <a:solidFill>
                  <a:srgbClr val="66FF33"/>
                </a:solidFill>
              </a:rPr>
              <a:t>解：</a:t>
            </a:r>
            <a:endParaRPr kumimoji="1" lang="zh-CN" altLang="en-US" b="0"/>
          </a:p>
        </p:txBody>
      </p:sp>
      <p:graphicFrame>
        <p:nvGraphicFramePr>
          <p:cNvPr id="239623" name="Object 7"/>
          <p:cNvGraphicFramePr>
            <a:graphicFrameLocks noChangeAspect="1"/>
          </p:cNvGraphicFramePr>
          <p:nvPr/>
        </p:nvGraphicFramePr>
        <p:xfrm>
          <a:off x="3143250" y="1322388"/>
          <a:ext cx="1657350" cy="820737"/>
        </p:xfrm>
        <a:graphic>
          <a:graphicData uri="http://schemas.openxmlformats.org/presentationml/2006/ole">
            <p:oleObj spid="_x0000_s65540" name="公式" r:id="rId5" imgW="1688760" imgH="838080" progId="Equation.3">
              <p:embed/>
            </p:oleObj>
          </a:graphicData>
        </a:graphic>
      </p:graphicFrame>
      <p:sp>
        <p:nvSpPr>
          <p:cNvPr id="239624" name="Text Box 8"/>
          <p:cNvSpPr txBox="1">
            <a:spLocks noChangeArrowheads="1"/>
          </p:cNvSpPr>
          <p:nvPr/>
        </p:nvSpPr>
        <p:spPr bwMode="auto">
          <a:xfrm>
            <a:off x="1403350" y="1449388"/>
            <a:ext cx="2376488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/>
              <a:t>经典力学：</a:t>
            </a:r>
          </a:p>
        </p:txBody>
      </p:sp>
      <p:sp>
        <p:nvSpPr>
          <p:cNvPr id="239625" name="Text Box 9"/>
          <p:cNvSpPr txBox="1">
            <a:spLocks noChangeArrowheads="1"/>
          </p:cNvSpPr>
          <p:nvPr/>
        </p:nvSpPr>
        <p:spPr bwMode="auto">
          <a:xfrm>
            <a:off x="395288" y="2263775"/>
            <a:ext cx="1409700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/>
              <a:t>相对论：</a:t>
            </a:r>
          </a:p>
        </p:txBody>
      </p:sp>
      <p:sp>
        <p:nvSpPr>
          <p:cNvPr id="239630" name="Text Box 14"/>
          <p:cNvSpPr txBox="1">
            <a:spLocks noChangeArrowheads="1"/>
          </p:cNvSpPr>
          <p:nvPr/>
        </p:nvSpPr>
        <p:spPr bwMode="auto">
          <a:xfrm>
            <a:off x="539750" y="3068638"/>
            <a:ext cx="81565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/>
              <a:t>若</a:t>
            </a:r>
            <a:r>
              <a:rPr kumimoji="1" lang="en-US" altLang="zh-CN" i="1"/>
              <a:t>E</a:t>
            </a:r>
            <a:r>
              <a:rPr kumimoji="1" lang="en-US" altLang="zh-CN" baseline="-25000"/>
              <a:t>k</a:t>
            </a:r>
            <a:r>
              <a:rPr kumimoji="1" lang="en-US" altLang="zh-CN"/>
              <a:t>&lt;&lt;</a:t>
            </a:r>
            <a:r>
              <a:rPr kumimoji="1" lang="en-US" altLang="zh-CN" i="1"/>
              <a:t>m</a:t>
            </a:r>
            <a:r>
              <a:rPr kumimoji="1" lang="en-US" altLang="zh-CN" baseline="-25000"/>
              <a:t>0</a:t>
            </a:r>
            <a:r>
              <a:rPr kumimoji="1" lang="en-US" altLang="zh-CN" i="1"/>
              <a:t>c</a:t>
            </a:r>
            <a:r>
              <a:rPr kumimoji="1" lang="en-US" altLang="zh-CN" baseline="30000"/>
              <a:t>2</a:t>
            </a:r>
            <a:r>
              <a:rPr kumimoji="1" lang="zh-CN" altLang="en-US"/>
              <a:t>，则采用经典力学公式，否则采用相对论公式。</a:t>
            </a:r>
          </a:p>
        </p:txBody>
      </p:sp>
      <p:sp>
        <p:nvSpPr>
          <p:cNvPr id="239631" name="AutoShape 15"/>
          <p:cNvSpPr>
            <a:spLocks noChangeArrowheads="1"/>
          </p:cNvSpPr>
          <p:nvPr/>
        </p:nvSpPr>
        <p:spPr bwMode="auto">
          <a:xfrm>
            <a:off x="5867400" y="1341438"/>
            <a:ext cx="3097213" cy="609600"/>
          </a:xfrm>
          <a:prstGeom prst="cloudCallout">
            <a:avLst>
              <a:gd name="adj1" fmla="val -16736"/>
              <a:gd name="adj2" fmla="val 81773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kumimoji="1"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楷体_GB2312"/>
              </a:rPr>
              <a:t>用哪个公式？</a:t>
            </a:r>
          </a:p>
        </p:txBody>
      </p:sp>
      <p:graphicFrame>
        <p:nvGraphicFramePr>
          <p:cNvPr id="239632" name="Object 16"/>
          <p:cNvGraphicFramePr>
            <a:graphicFrameLocks noChangeAspect="1"/>
          </p:cNvGraphicFramePr>
          <p:nvPr/>
        </p:nvGraphicFramePr>
        <p:xfrm>
          <a:off x="1763713" y="4868863"/>
          <a:ext cx="2011362" cy="1516062"/>
        </p:xfrm>
        <a:graphic>
          <a:graphicData uri="http://schemas.openxmlformats.org/presentationml/2006/ole">
            <p:oleObj spid="_x0000_s65541" name="公式" r:id="rId6" imgW="1803240" imgH="1358640" progId="Equation.3">
              <p:embed/>
            </p:oleObj>
          </a:graphicData>
        </a:graphic>
      </p:graphicFrame>
      <p:graphicFrame>
        <p:nvGraphicFramePr>
          <p:cNvPr id="239633" name="Object 17"/>
          <p:cNvGraphicFramePr>
            <a:graphicFrameLocks noChangeAspect="1"/>
          </p:cNvGraphicFramePr>
          <p:nvPr/>
        </p:nvGraphicFramePr>
        <p:xfrm>
          <a:off x="3822700" y="5129213"/>
          <a:ext cx="3816350" cy="490537"/>
        </p:xfrm>
        <a:graphic>
          <a:graphicData uri="http://schemas.openxmlformats.org/presentationml/2006/ole">
            <p:oleObj spid="_x0000_s65542" name="公式" r:id="rId7" imgW="3632040" imgH="469800" progId="Equation.3">
              <p:embed/>
            </p:oleObj>
          </a:graphicData>
        </a:graphic>
      </p:graphicFrame>
      <p:graphicFrame>
        <p:nvGraphicFramePr>
          <p:cNvPr id="239634" name="Object 18"/>
          <p:cNvGraphicFramePr>
            <a:graphicFrameLocks noChangeAspect="1"/>
          </p:cNvGraphicFramePr>
          <p:nvPr/>
        </p:nvGraphicFramePr>
        <p:xfrm>
          <a:off x="5508625" y="4040188"/>
          <a:ext cx="2492375" cy="465137"/>
        </p:xfrm>
        <a:graphic>
          <a:graphicData uri="http://schemas.openxmlformats.org/presentationml/2006/ole">
            <p:oleObj spid="_x0000_s65543" name="公式" r:id="rId8" imgW="2476440" imgH="457200" progId="Equation.3">
              <p:embed/>
            </p:oleObj>
          </a:graphicData>
        </a:graphic>
      </p:graphicFrame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539750" y="3716338"/>
            <a:ext cx="4902200" cy="1042987"/>
            <a:chOff x="249" y="2341"/>
            <a:chExt cx="3088" cy="657"/>
          </a:xfrm>
        </p:grpSpPr>
        <p:graphicFrame>
          <p:nvGraphicFramePr>
            <p:cNvPr id="65544" name="Object 20"/>
            <p:cNvGraphicFramePr>
              <a:graphicFrameLocks noChangeAspect="1"/>
            </p:cNvGraphicFramePr>
            <p:nvPr/>
          </p:nvGraphicFramePr>
          <p:xfrm>
            <a:off x="1003" y="2341"/>
            <a:ext cx="2334" cy="657"/>
          </p:xfrm>
          <a:graphic>
            <a:graphicData uri="http://schemas.openxmlformats.org/presentationml/2006/ole">
              <p:oleObj spid="_x0000_s65544" name="公式" r:id="rId9" imgW="3517560" imgH="990360" progId="Equation.3">
                <p:embed/>
              </p:oleObj>
            </a:graphicData>
          </a:graphic>
        </p:graphicFrame>
        <p:sp>
          <p:nvSpPr>
            <p:cNvPr id="65553" name="Text Box 21"/>
            <p:cNvSpPr txBox="1">
              <a:spLocks noChangeArrowheads="1"/>
            </p:cNvSpPr>
            <p:nvPr/>
          </p:nvSpPr>
          <p:spPr bwMode="auto">
            <a:xfrm>
              <a:off x="249" y="2478"/>
              <a:ext cx="1266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  <a:spcBef>
                  <a:spcPct val="50000"/>
                </a:spcBef>
              </a:pPr>
              <a:r>
                <a:rPr kumimoji="1" lang="zh-CN" altLang="en-US"/>
                <a:t>求得：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9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9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39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9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9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96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96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9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9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239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3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500"/>
                                        <p:tgtEl>
                                          <p:spTgt spid="239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7" dur="500"/>
                                        <p:tgtEl>
                                          <p:spTgt spid="239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22" grpId="0" autoUpdateAnimBg="0"/>
      <p:bldP spid="239624" grpId="0"/>
      <p:bldP spid="239625" grpId="0"/>
      <p:bldP spid="239630" grpId="0"/>
      <p:bldP spid="239631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FE918-1EFF-4594-B848-1E3EA2D91AEA}" type="slidenum">
              <a:rPr lang="en-US" altLang="zh-CN"/>
              <a:pPr>
                <a:defRPr/>
              </a:pPr>
              <a:t>76</a:t>
            </a:fld>
            <a:endParaRPr lang="en-US" altLang="zh-CN"/>
          </a:p>
        </p:txBody>
      </p:sp>
      <p:sp>
        <p:nvSpPr>
          <p:cNvPr id="66570" name="Text Box 2"/>
          <p:cNvSpPr txBox="1">
            <a:spLocks noChangeArrowheads="1"/>
          </p:cNvSpPr>
          <p:nvPr/>
        </p:nvSpPr>
        <p:spPr bwMode="auto">
          <a:xfrm>
            <a:off x="250825" y="260350"/>
            <a:ext cx="8534400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66FF33"/>
                </a:solidFill>
              </a:rPr>
              <a:t>例</a:t>
            </a:r>
            <a:r>
              <a:rPr kumimoji="1" lang="en-US" altLang="zh-CN" dirty="0" smtClean="0">
                <a:solidFill>
                  <a:srgbClr val="66FF33"/>
                </a:solidFill>
              </a:rPr>
              <a:t>19</a:t>
            </a:r>
            <a:r>
              <a:rPr kumimoji="1" lang="zh-CN" altLang="en-US" dirty="0" smtClean="0">
                <a:solidFill>
                  <a:srgbClr val="66FF33"/>
                </a:solidFill>
              </a:rPr>
              <a:t>：</a:t>
            </a:r>
            <a:r>
              <a:rPr kumimoji="1" lang="zh-CN" altLang="en-US" dirty="0"/>
              <a:t>一运动粒子的质量为其静质量</a:t>
            </a:r>
            <a:r>
              <a:rPr kumimoji="1" lang="en-US" altLang="zh-CN" i="1" dirty="0"/>
              <a:t>m</a:t>
            </a:r>
            <a:r>
              <a:rPr kumimoji="1" lang="en-US" altLang="zh-CN" baseline="-25000" dirty="0"/>
              <a:t>o</a:t>
            </a:r>
            <a:r>
              <a:rPr kumimoji="1" lang="zh-CN" altLang="en-US" dirty="0"/>
              <a:t>的</a:t>
            </a:r>
            <a:r>
              <a:rPr kumimoji="1" lang="en-US" altLang="zh-CN" i="1" dirty="0"/>
              <a:t>k</a:t>
            </a:r>
            <a:r>
              <a:rPr kumimoji="1" lang="zh-CN" altLang="en-US" dirty="0"/>
              <a:t>倍，求该粒子的总能、动能、动量和速度。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42691" name="Text Box 3"/>
          <p:cNvSpPr txBox="1">
            <a:spLocks noChangeArrowheads="1"/>
          </p:cNvSpPr>
          <p:nvPr/>
        </p:nvSpPr>
        <p:spPr bwMode="auto">
          <a:xfrm>
            <a:off x="323850" y="1341438"/>
            <a:ext cx="5562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66FF33"/>
                </a:solidFill>
              </a:rPr>
              <a:t> </a:t>
            </a:r>
            <a:r>
              <a:rPr kumimoji="1" lang="zh-CN" altLang="en-US">
                <a:solidFill>
                  <a:srgbClr val="66FF33"/>
                </a:solidFill>
              </a:rPr>
              <a:t>解：  </a:t>
            </a:r>
            <a:r>
              <a:rPr kumimoji="1" lang="zh-CN" altLang="en-US"/>
              <a:t>由题义知：</a:t>
            </a:r>
            <a:r>
              <a:rPr kumimoji="1" lang="en-US" altLang="zh-CN" sz="2800" i="1"/>
              <a:t>m</a:t>
            </a:r>
            <a:r>
              <a:rPr kumimoji="1" lang="en-US" altLang="zh-CN" sz="2800"/>
              <a:t>=</a:t>
            </a:r>
            <a:r>
              <a:rPr kumimoji="1" lang="en-US" altLang="zh-CN" sz="2800" i="1"/>
              <a:t>km</a:t>
            </a:r>
            <a:r>
              <a:rPr kumimoji="1" lang="en-US" altLang="zh-CN" sz="2800" baseline="-25000"/>
              <a:t>o</a:t>
            </a:r>
            <a:r>
              <a:rPr kumimoji="1" lang="zh-CN" altLang="en-US" sz="2800"/>
              <a:t>，</a:t>
            </a:r>
            <a:r>
              <a:rPr kumimoji="1" lang="zh-CN" altLang="en-US"/>
              <a:t>所以</a:t>
            </a:r>
            <a:endParaRPr kumimoji="1" lang="zh-CN" altLang="en-US" b="0"/>
          </a:p>
        </p:txBody>
      </p:sp>
      <p:graphicFrame>
        <p:nvGraphicFramePr>
          <p:cNvPr id="242692" name="Object 4"/>
          <p:cNvGraphicFramePr>
            <a:graphicFrameLocks noChangeAspect="1"/>
          </p:cNvGraphicFramePr>
          <p:nvPr/>
        </p:nvGraphicFramePr>
        <p:xfrm>
          <a:off x="2051050" y="1916113"/>
          <a:ext cx="2736850" cy="504825"/>
        </p:xfrm>
        <a:graphic>
          <a:graphicData uri="http://schemas.openxmlformats.org/presentationml/2006/ole">
            <p:oleObj spid="_x0000_s66562" name="公式" r:id="rId3" imgW="2527200" imgH="469800" progId="Equation.3">
              <p:embed/>
            </p:oleObj>
          </a:graphicData>
        </a:graphic>
      </p:graphicFrame>
      <p:graphicFrame>
        <p:nvGraphicFramePr>
          <p:cNvPr id="242693" name="Object 5"/>
          <p:cNvGraphicFramePr>
            <a:graphicFrameLocks noChangeAspect="1"/>
          </p:cNvGraphicFramePr>
          <p:nvPr/>
        </p:nvGraphicFramePr>
        <p:xfrm>
          <a:off x="2051050" y="2506663"/>
          <a:ext cx="4752975" cy="504825"/>
        </p:xfrm>
        <a:graphic>
          <a:graphicData uri="http://schemas.openxmlformats.org/presentationml/2006/ole">
            <p:oleObj spid="_x0000_s66563" name="公式" r:id="rId4" imgW="4381200" imgH="469800" progId="Equation.3">
              <p:embed/>
            </p:oleObj>
          </a:graphicData>
        </a:graphic>
      </p:graphicFrame>
      <p:sp>
        <p:nvSpPr>
          <p:cNvPr id="242694" name="Text Box 6"/>
          <p:cNvSpPr txBox="1">
            <a:spLocks noChangeArrowheads="1"/>
          </p:cNvSpPr>
          <p:nvPr/>
        </p:nvSpPr>
        <p:spPr bwMode="auto">
          <a:xfrm>
            <a:off x="684213" y="3141663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/>
              <a:t>由</a:t>
            </a:r>
          </a:p>
        </p:txBody>
      </p:sp>
      <p:graphicFrame>
        <p:nvGraphicFramePr>
          <p:cNvPr id="242695" name="Object 7"/>
          <p:cNvGraphicFramePr>
            <a:graphicFrameLocks noChangeAspect="1"/>
          </p:cNvGraphicFramePr>
          <p:nvPr/>
        </p:nvGraphicFramePr>
        <p:xfrm>
          <a:off x="1403350" y="3181350"/>
          <a:ext cx="2232025" cy="508000"/>
        </p:xfrm>
        <a:graphic>
          <a:graphicData uri="http://schemas.openxmlformats.org/presentationml/2006/ole">
            <p:oleObj spid="_x0000_s66564" name="公式" r:id="rId5" imgW="2057400" imgH="469800" progId="Equation.3">
              <p:embed/>
            </p:oleObj>
          </a:graphicData>
        </a:graphic>
      </p:graphicFrame>
      <p:graphicFrame>
        <p:nvGraphicFramePr>
          <p:cNvPr id="242696" name="Object 8"/>
          <p:cNvGraphicFramePr>
            <a:graphicFrameLocks noChangeAspect="1"/>
          </p:cNvGraphicFramePr>
          <p:nvPr/>
        </p:nvGraphicFramePr>
        <p:xfrm>
          <a:off x="3779838" y="3213100"/>
          <a:ext cx="2736850" cy="525463"/>
        </p:xfrm>
        <a:graphic>
          <a:graphicData uri="http://schemas.openxmlformats.org/presentationml/2006/ole">
            <p:oleObj spid="_x0000_s66565" name="公式" r:id="rId6" imgW="2425680" imgH="469800" progId="Equation.3">
              <p:embed/>
            </p:oleObj>
          </a:graphicData>
        </a:graphic>
      </p:graphicFrame>
      <p:graphicFrame>
        <p:nvGraphicFramePr>
          <p:cNvPr id="242697" name="Object 9"/>
          <p:cNvGraphicFramePr>
            <a:graphicFrameLocks noChangeAspect="1"/>
          </p:cNvGraphicFramePr>
          <p:nvPr/>
        </p:nvGraphicFramePr>
        <p:xfrm>
          <a:off x="2493963" y="3802063"/>
          <a:ext cx="2941637" cy="571500"/>
        </p:xfrm>
        <a:graphic>
          <a:graphicData uri="http://schemas.openxmlformats.org/presentationml/2006/ole">
            <p:oleObj spid="_x0000_s66566" name="公式" r:id="rId7" imgW="2552400" imgH="495000" progId="Equation.3">
              <p:embed/>
            </p:oleObj>
          </a:graphicData>
        </a:graphic>
      </p:graphicFrame>
      <p:graphicFrame>
        <p:nvGraphicFramePr>
          <p:cNvPr id="242698" name="Object 10"/>
          <p:cNvGraphicFramePr>
            <a:graphicFrameLocks noChangeAspect="1"/>
          </p:cNvGraphicFramePr>
          <p:nvPr/>
        </p:nvGraphicFramePr>
        <p:xfrm>
          <a:off x="1979613" y="4581525"/>
          <a:ext cx="3576637" cy="561975"/>
        </p:xfrm>
        <a:graphic>
          <a:graphicData uri="http://schemas.openxmlformats.org/presentationml/2006/ole">
            <p:oleObj spid="_x0000_s66567" name="公式" r:id="rId8" imgW="3149280" imgH="495000" progId="Equation.3">
              <p:embed/>
            </p:oleObj>
          </a:graphicData>
        </a:graphic>
      </p:graphicFrame>
      <p:sp>
        <p:nvSpPr>
          <p:cNvPr id="242699" name="Text Box 11"/>
          <p:cNvSpPr txBox="1">
            <a:spLocks noChangeArrowheads="1"/>
          </p:cNvSpPr>
          <p:nvPr/>
        </p:nvSpPr>
        <p:spPr bwMode="auto">
          <a:xfrm>
            <a:off x="900113" y="4652963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/>
              <a:t>又由</a:t>
            </a:r>
            <a:endParaRPr kumimoji="1" lang="zh-CN" altLang="en-US" b="0"/>
          </a:p>
        </p:txBody>
      </p:sp>
      <p:graphicFrame>
        <p:nvGraphicFramePr>
          <p:cNvPr id="242700" name="Object 12"/>
          <p:cNvGraphicFramePr>
            <a:graphicFrameLocks noChangeAspect="1"/>
          </p:cNvGraphicFramePr>
          <p:nvPr/>
        </p:nvGraphicFramePr>
        <p:xfrm>
          <a:off x="1979613" y="5341938"/>
          <a:ext cx="4824412" cy="938212"/>
        </p:xfrm>
        <a:graphic>
          <a:graphicData uri="http://schemas.openxmlformats.org/presentationml/2006/ole">
            <p:oleObj spid="_x0000_s66568" name="公式" r:id="rId9" imgW="4292280" imgH="8380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2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2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2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2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2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2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2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2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242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2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2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1" grpId="0" autoUpdateAnimBg="0"/>
      <p:bldP spid="242694" grpId="0" autoUpdateAnimBg="0"/>
      <p:bldP spid="242699" grpId="0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E16921-E55B-4CC0-99C4-0023098D5830}" type="slidenum">
              <a:rPr lang="en-US" altLang="zh-CN"/>
              <a:pPr>
                <a:defRPr/>
              </a:pPr>
              <a:t>77</a:t>
            </a:fld>
            <a:endParaRPr lang="en-US" altLang="zh-CN"/>
          </a:p>
        </p:txBody>
      </p:sp>
      <p:sp>
        <p:nvSpPr>
          <p:cNvPr id="67589" name="Text Box 2"/>
          <p:cNvSpPr txBox="1">
            <a:spLocks noChangeArrowheads="1"/>
          </p:cNvSpPr>
          <p:nvPr/>
        </p:nvSpPr>
        <p:spPr bwMode="auto">
          <a:xfrm>
            <a:off x="323850" y="333375"/>
            <a:ext cx="8534400" cy="1000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66FF33"/>
                </a:solidFill>
              </a:rPr>
              <a:t>例</a:t>
            </a:r>
            <a:r>
              <a:rPr kumimoji="1" lang="en-US" altLang="zh-CN" dirty="0" smtClean="0">
                <a:solidFill>
                  <a:srgbClr val="66FF33"/>
                </a:solidFill>
              </a:rPr>
              <a:t>20</a:t>
            </a:r>
            <a:r>
              <a:rPr kumimoji="1" lang="zh-CN" altLang="en-US" dirty="0" smtClean="0">
                <a:solidFill>
                  <a:srgbClr val="66FF33"/>
                </a:solidFill>
              </a:rPr>
              <a:t>：</a:t>
            </a:r>
            <a:r>
              <a:rPr kumimoji="1" lang="zh-CN" altLang="en-US" dirty="0" smtClean="0"/>
              <a:t> </a:t>
            </a:r>
            <a:r>
              <a:rPr kumimoji="1" lang="zh-CN" altLang="en-US" dirty="0"/>
              <a:t>两个静止质量都为</a:t>
            </a:r>
            <a:r>
              <a:rPr kumimoji="1" lang="en-US" altLang="zh-CN" i="1" dirty="0"/>
              <a:t>m</a:t>
            </a:r>
            <a:r>
              <a:rPr kumimoji="1" lang="en-US" altLang="zh-CN" baseline="-25000" dirty="0"/>
              <a:t>o</a:t>
            </a:r>
            <a:r>
              <a:rPr kumimoji="1" lang="zh-CN" altLang="en-US" dirty="0"/>
              <a:t>的粒子以相同的速度</a:t>
            </a:r>
            <a:r>
              <a:rPr kumimoji="1" lang="zh-CN" altLang="en-US" i="1" dirty="0">
                <a:sym typeface="Symbol" pitchFamily="18" charset="2"/>
              </a:rPr>
              <a:t> </a:t>
            </a:r>
            <a:r>
              <a:rPr kumimoji="1" lang="zh-CN" altLang="en-US" dirty="0"/>
              <a:t>沿同一直线相向运动，经碰撞结合为一静质量为</a:t>
            </a:r>
            <a:r>
              <a:rPr kumimoji="1" lang="en-US" altLang="zh-CN" i="1" dirty="0"/>
              <a:t>M</a:t>
            </a:r>
            <a:r>
              <a:rPr kumimoji="1" lang="en-US" altLang="zh-CN" baseline="-25000" dirty="0"/>
              <a:t>o</a:t>
            </a:r>
            <a:r>
              <a:rPr kumimoji="1" lang="zh-CN" altLang="en-US" dirty="0"/>
              <a:t>的粒子，求</a:t>
            </a:r>
            <a:r>
              <a:rPr kumimoji="1" lang="en-US" altLang="zh-CN" i="1" dirty="0"/>
              <a:t>M</a:t>
            </a:r>
            <a:r>
              <a:rPr kumimoji="1" lang="en-US" altLang="zh-CN" baseline="-25000" dirty="0"/>
              <a:t>o</a:t>
            </a:r>
            <a:r>
              <a:rPr kumimoji="1" lang="en-US" altLang="zh-CN" dirty="0"/>
              <a:t>=?</a:t>
            </a:r>
          </a:p>
        </p:txBody>
      </p:sp>
      <p:sp>
        <p:nvSpPr>
          <p:cNvPr id="243715" name="Text Box 3"/>
          <p:cNvSpPr txBox="1">
            <a:spLocks noChangeArrowheads="1"/>
          </p:cNvSpPr>
          <p:nvPr/>
        </p:nvSpPr>
        <p:spPr bwMode="auto">
          <a:xfrm>
            <a:off x="323850" y="1628775"/>
            <a:ext cx="426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rgbClr val="66FF33"/>
                </a:solidFill>
              </a:rPr>
              <a:t>解：</a:t>
            </a:r>
            <a:r>
              <a:rPr kumimoji="1" lang="zh-CN" altLang="en-US"/>
              <a:t>由动量守恒，有：</a:t>
            </a:r>
            <a:endParaRPr kumimoji="1" lang="zh-CN" altLang="en-US" b="0"/>
          </a:p>
        </p:txBody>
      </p:sp>
      <p:sp>
        <p:nvSpPr>
          <p:cNvPr id="243716" name="Text Box 4"/>
          <p:cNvSpPr txBox="1">
            <a:spLocks noChangeArrowheads="1"/>
          </p:cNvSpPr>
          <p:nvPr/>
        </p:nvSpPr>
        <p:spPr bwMode="auto">
          <a:xfrm>
            <a:off x="3563938" y="1557338"/>
            <a:ext cx="2590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i="1"/>
              <a:t>m</a:t>
            </a:r>
            <a:r>
              <a:rPr kumimoji="1" lang="en-US" altLang="zh-CN" sz="3200" i="1">
                <a:sym typeface="Symbol" pitchFamily="18" charset="2"/>
              </a:rPr>
              <a:t> </a:t>
            </a:r>
            <a:r>
              <a:rPr kumimoji="1" lang="en-US" altLang="zh-CN" sz="2800"/>
              <a:t>-</a:t>
            </a:r>
            <a:r>
              <a:rPr kumimoji="1" lang="en-US" altLang="zh-CN" sz="2800" i="1"/>
              <a:t>m</a:t>
            </a:r>
            <a:r>
              <a:rPr kumimoji="1" lang="en-US" altLang="zh-CN" sz="3200" i="1">
                <a:sym typeface="Symbol" pitchFamily="18" charset="2"/>
              </a:rPr>
              <a:t></a:t>
            </a:r>
            <a:r>
              <a:rPr kumimoji="1" lang="en-US" altLang="zh-CN" sz="3200" i="1"/>
              <a:t> </a:t>
            </a:r>
            <a:r>
              <a:rPr kumimoji="1" lang="en-US" altLang="zh-CN" sz="2800"/>
              <a:t>=</a:t>
            </a:r>
            <a:r>
              <a:rPr kumimoji="1" lang="en-US" altLang="zh-CN" sz="2800" i="1"/>
              <a:t>MV</a:t>
            </a:r>
            <a:r>
              <a:rPr kumimoji="1" lang="en-US" altLang="zh-CN" sz="2800"/>
              <a:t>, </a:t>
            </a:r>
            <a:endParaRPr kumimoji="1" lang="en-US" altLang="zh-CN" sz="2800">
              <a:solidFill>
                <a:schemeClr val="tx1"/>
              </a:solidFill>
            </a:endParaRPr>
          </a:p>
        </p:txBody>
      </p:sp>
      <p:sp>
        <p:nvSpPr>
          <p:cNvPr id="243717" name="Text Box 5"/>
          <p:cNvSpPr txBox="1">
            <a:spLocks noChangeArrowheads="1"/>
          </p:cNvSpPr>
          <p:nvPr/>
        </p:nvSpPr>
        <p:spPr bwMode="auto">
          <a:xfrm>
            <a:off x="684213" y="2924175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/>
              <a:t>由能量守恒，有：</a:t>
            </a:r>
          </a:p>
        </p:txBody>
      </p:sp>
      <p:graphicFrame>
        <p:nvGraphicFramePr>
          <p:cNvPr id="243718" name="Object 6"/>
          <p:cNvGraphicFramePr>
            <a:graphicFrameLocks noChangeAspect="1"/>
          </p:cNvGraphicFramePr>
          <p:nvPr/>
        </p:nvGraphicFramePr>
        <p:xfrm>
          <a:off x="827088" y="3573463"/>
          <a:ext cx="3836987" cy="968375"/>
        </p:xfrm>
        <a:graphic>
          <a:graphicData uri="http://schemas.openxmlformats.org/presentationml/2006/ole">
            <p:oleObj spid="_x0000_s67586" name="公式" r:id="rId3" imgW="3822480" imgH="965160" progId="Equation.3">
              <p:embed/>
            </p:oleObj>
          </a:graphicData>
        </a:graphic>
      </p:graphicFrame>
      <p:graphicFrame>
        <p:nvGraphicFramePr>
          <p:cNvPr id="243719" name="Object 7"/>
          <p:cNvGraphicFramePr>
            <a:graphicFrameLocks noChangeAspect="1"/>
          </p:cNvGraphicFramePr>
          <p:nvPr/>
        </p:nvGraphicFramePr>
        <p:xfrm>
          <a:off x="5076825" y="3573463"/>
          <a:ext cx="2717800" cy="944562"/>
        </p:xfrm>
        <a:graphic>
          <a:graphicData uri="http://schemas.openxmlformats.org/presentationml/2006/ole">
            <p:oleObj spid="_x0000_s67587" name="公式" r:id="rId4" imgW="2705040" imgH="939600" progId="Equation.3">
              <p:embed/>
            </p:oleObj>
          </a:graphicData>
        </a:graphic>
      </p:graphicFrame>
      <p:sp>
        <p:nvSpPr>
          <p:cNvPr id="243720" name="Text Box 8"/>
          <p:cNvSpPr txBox="1">
            <a:spLocks noChangeArrowheads="1"/>
          </p:cNvSpPr>
          <p:nvPr/>
        </p:nvSpPr>
        <p:spPr bwMode="auto">
          <a:xfrm>
            <a:off x="468313" y="4724400"/>
            <a:ext cx="8229600" cy="1425575"/>
          </a:xfrm>
          <a:prstGeom prst="rect">
            <a:avLst/>
          </a:prstGeom>
          <a:noFill/>
          <a:ln w="19050">
            <a:solidFill>
              <a:srgbClr val="66FF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b="0">
                <a:solidFill>
                  <a:schemeClr val="tx1"/>
                </a:solidFill>
              </a:rPr>
              <a:t>         </a:t>
            </a:r>
            <a:r>
              <a:rPr kumimoji="1" lang="zh-CN" altLang="en-US">
                <a:solidFill>
                  <a:srgbClr val="FFFF00"/>
                </a:solidFill>
              </a:rPr>
              <a:t>注意</a:t>
            </a:r>
            <a:r>
              <a:rPr kumimoji="1" lang="en-US" altLang="zh-CN">
                <a:solidFill>
                  <a:srgbClr val="FFFF00"/>
                </a:solidFill>
              </a:rPr>
              <a:t>: </a:t>
            </a:r>
            <a:r>
              <a:rPr kumimoji="1" lang="zh-CN" altLang="en-US"/>
              <a:t>在经典力学中</a:t>
            </a:r>
            <a:r>
              <a:rPr kumimoji="1" lang="en-US" altLang="zh-CN"/>
              <a:t>,  </a:t>
            </a:r>
            <a:r>
              <a:rPr kumimoji="1" lang="zh-CN" altLang="en-US"/>
              <a:t>完全非弹性碰撞机械能是不守恒的。但在相对论中</a:t>
            </a:r>
            <a:r>
              <a:rPr kumimoji="1" lang="en-US" altLang="zh-CN"/>
              <a:t>,  </a:t>
            </a:r>
            <a:r>
              <a:rPr kumimoji="1" lang="zh-CN" altLang="en-US"/>
              <a:t>能量是指总能</a:t>
            </a:r>
            <a:r>
              <a:rPr kumimoji="1" lang="en-US" altLang="zh-CN"/>
              <a:t>,  </a:t>
            </a:r>
            <a:r>
              <a:rPr kumimoji="1" lang="zh-CN" altLang="en-US"/>
              <a:t>是所有运动形式的能量的总和</a:t>
            </a:r>
            <a:r>
              <a:rPr kumimoji="1" lang="en-US" altLang="zh-CN"/>
              <a:t>, </a:t>
            </a:r>
            <a:r>
              <a:rPr kumimoji="1" lang="zh-CN" altLang="en-US"/>
              <a:t>它必然是守恒的。</a:t>
            </a:r>
            <a:endParaRPr kumimoji="1" lang="zh-CN" altLang="en-US" b="0"/>
          </a:p>
        </p:txBody>
      </p:sp>
      <p:sp>
        <p:nvSpPr>
          <p:cNvPr id="243721" name="Text Box 9"/>
          <p:cNvSpPr txBox="1">
            <a:spLocks noChangeArrowheads="1"/>
          </p:cNvSpPr>
          <p:nvPr/>
        </p:nvSpPr>
        <p:spPr bwMode="auto">
          <a:xfrm>
            <a:off x="1476375" y="2276475"/>
            <a:ext cx="609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/>
              <a:t>得</a:t>
            </a:r>
            <a:r>
              <a:rPr kumimoji="1" lang="zh-CN" altLang="en-US" sz="2800"/>
              <a:t>  </a:t>
            </a:r>
            <a:r>
              <a:rPr kumimoji="1" lang="en-US" altLang="zh-CN" sz="2800" i="1"/>
              <a:t>V</a:t>
            </a:r>
            <a:r>
              <a:rPr kumimoji="1" lang="en-US" altLang="zh-CN" sz="2800"/>
              <a:t>=0</a:t>
            </a:r>
            <a:r>
              <a:rPr kumimoji="1" lang="zh-CN" altLang="en-US" sz="2800"/>
              <a:t>，</a:t>
            </a:r>
            <a:r>
              <a:rPr kumimoji="1" lang="en-US" altLang="zh-CN" sz="2800" i="1"/>
              <a:t>M</a:t>
            </a:r>
            <a:r>
              <a:rPr kumimoji="1" lang="en-US" altLang="zh-CN" sz="2800"/>
              <a:t>= </a:t>
            </a:r>
            <a:r>
              <a:rPr kumimoji="1" lang="en-US" altLang="zh-CN" sz="2800" i="1"/>
              <a:t>M</a:t>
            </a:r>
            <a:r>
              <a:rPr kumimoji="1" lang="en-US" altLang="zh-CN" sz="2800" baseline="-25000"/>
              <a:t>o</a:t>
            </a:r>
            <a:r>
              <a:rPr kumimoji="1" lang="en-US" altLang="zh-CN" sz="2800"/>
              <a:t> </a:t>
            </a:r>
            <a:r>
              <a:rPr kumimoji="1" lang="zh-CN" altLang="en-US" sz="2800"/>
              <a:t>　</a:t>
            </a:r>
            <a:r>
              <a:rPr kumimoji="1" lang="en-US" altLang="zh-CN"/>
              <a:t>(</a:t>
            </a:r>
            <a:r>
              <a:rPr kumimoji="1" lang="zh-CN" altLang="en-US"/>
              <a:t>即碰撞后静止</a:t>
            </a:r>
            <a:r>
              <a:rPr kumimoji="1" lang="en-US" altLang="en-US"/>
              <a:t>)</a:t>
            </a:r>
            <a:endParaRPr kumimoji="1"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3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3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3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3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3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3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3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5" grpId="0" autoUpdateAnimBg="0"/>
      <p:bldP spid="243716" grpId="0" autoUpdateAnimBg="0"/>
      <p:bldP spid="243717" grpId="0" autoUpdateAnimBg="0"/>
      <p:bldP spid="243720" grpId="0" animBg="1" autoUpdateAnimBg="0"/>
      <p:bldP spid="243721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A3AD71-4025-4C33-BA1F-19C6686DE82A}" type="slidenum">
              <a:rPr lang="en-US" altLang="zh-CN"/>
              <a:pPr>
                <a:defRPr/>
              </a:pPr>
              <a:t>78</a:t>
            </a:fld>
            <a:endParaRPr lang="en-US" altLang="zh-CN"/>
          </a:p>
        </p:txBody>
      </p:sp>
      <p:sp>
        <p:nvSpPr>
          <p:cNvPr id="68615" name="Text Box 2"/>
          <p:cNvSpPr txBox="1">
            <a:spLocks noChangeArrowheads="1"/>
          </p:cNvSpPr>
          <p:nvPr/>
        </p:nvSpPr>
        <p:spPr bwMode="auto">
          <a:xfrm>
            <a:off x="304800" y="304800"/>
            <a:ext cx="873125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66FF33"/>
                </a:solidFill>
              </a:rPr>
              <a:t>例</a:t>
            </a:r>
            <a:r>
              <a:rPr kumimoji="1" lang="en-US" altLang="zh-CN" dirty="0" smtClean="0">
                <a:solidFill>
                  <a:srgbClr val="66FF33"/>
                </a:solidFill>
              </a:rPr>
              <a:t>21</a:t>
            </a:r>
            <a:r>
              <a:rPr kumimoji="1" lang="zh-CN" altLang="en-US" dirty="0" smtClean="0">
                <a:solidFill>
                  <a:srgbClr val="66FF33"/>
                </a:solidFill>
              </a:rPr>
              <a:t>：</a:t>
            </a:r>
            <a:r>
              <a:rPr kumimoji="1" lang="zh-CN" altLang="en-US" dirty="0" smtClean="0"/>
              <a:t>  </a:t>
            </a:r>
            <a:r>
              <a:rPr kumimoji="1" lang="zh-CN" altLang="en-US" dirty="0"/>
              <a:t>匀质细直棒静止时的质量为</a:t>
            </a:r>
            <a:r>
              <a:rPr kumimoji="1" lang="en-US" altLang="zh-CN" i="1" dirty="0"/>
              <a:t>m</a:t>
            </a:r>
            <a:r>
              <a:rPr kumimoji="1" lang="en-US" altLang="zh-CN" baseline="-25000" dirty="0"/>
              <a:t>o</a:t>
            </a:r>
            <a:r>
              <a:rPr kumimoji="1" lang="zh-CN" altLang="en-US" dirty="0"/>
              <a:t>、长度为</a:t>
            </a:r>
            <a:r>
              <a:rPr kumimoji="1" lang="en-US" altLang="zh-CN" i="1" dirty="0"/>
              <a:t>l</a:t>
            </a:r>
            <a:r>
              <a:rPr kumimoji="1" lang="en-US" altLang="zh-CN" baseline="-25000" dirty="0"/>
              <a:t>o</a:t>
            </a:r>
            <a:r>
              <a:rPr kumimoji="1" lang="zh-CN" altLang="en-US" dirty="0"/>
              <a:t>，质量线密度</a:t>
            </a:r>
            <a:r>
              <a:rPr kumimoji="1" lang="zh-CN" altLang="en-US" i="1" dirty="0">
                <a:sym typeface="Symbol" pitchFamily="18" charset="2"/>
              </a:rPr>
              <a:t></a:t>
            </a:r>
            <a:r>
              <a:rPr kumimoji="1" lang="en-US" altLang="zh-CN" baseline="-25000" dirty="0">
                <a:sym typeface="Symbol" pitchFamily="18" charset="2"/>
              </a:rPr>
              <a:t>o</a:t>
            </a:r>
            <a:r>
              <a:rPr kumimoji="1" lang="en-US" altLang="zh-CN" dirty="0">
                <a:sym typeface="Symbol" pitchFamily="18" charset="2"/>
              </a:rPr>
              <a:t>=</a:t>
            </a:r>
            <a:r>
              <a:rPr kumimoji="1" lang="en-US" altLang="zh-CN" i="1" dirty="0">
                <a:sym typeface="Symbol" pitchFamily="18" charset="2"/>
              </a:rPr>
              <a:t>m</a:t>
            </a:r>
            <a:r>
              <a:rPr kumimoji="1" lang="en-US" altLang="zh-CN" baseline="-25000" dirty="0">
                <a:sym typeface="Symbol" pitchFamily="18" charset="2"/>
              </a:rPr>
              <a:t>o</a:t>
            </a:r>
            <a:r>
              <a:rPr kumimoji="1" lang="en-US" altLang="zh-CN" dirty="0">
                <a:sym typeface="Symbol" pitchFamily="18" charset="2"/>
              </a:rPr>
              <a:t>/</a:t>
            </a:r>
            <a:r>
              <a:rPr kumimoji="1" lang="en-US" altLang="zh-CN" i="1" dirty="0">
                <a:sym typeface="Symbol" pitchFamily="18" charset="2"/>
              </a:rPr>
              <a:t>l</a:t>
            </a:r>
            <a:r>
              <a:rPr kumimoji="1" lang="en-US" altLang="zh-CN" baseline="-25000" dirty="0">
                <a:sym typeface="Symbol" pitchFamily="18" charset="2"/>
              </a:rPr>
              <a:t>o</a:t>
            </a:r>
            <a:r>
              <a:rPr kumimoji="1" lang="zh-CN" altLang="en-US" dirty="0">
                <a:sym typeface="Symbol" pitchFamily="18" charset="2"/>
              </a:rPr>
              <a:t>，</a:t>
            </a:r>
            <a:r>
              <a:rPr kumimoji="1" lang="zh-CN" altLang="en-US" dirty="0"/>
              <a:t>求棒以速度</a:t>
            </a:r>
            <a:r>
              <a:rPr kumimoji="1" lang="zh-CN" altLang="en-US" i="1" dirty="0">
                <a:sym typeface="Symbol" pitchFamily="18" charset="2"/>
              </a:rPr>
              <a:t> </a:t>
            </a:r>
            <a:r>
              <a:rPr kumimoji="1" lang="zh-CN" altLang="en-US" dirty="0"/>
              <a:t>高速运动时的线密度：</a:t>
            </a:r>
          </a:p>
          <a:p>
            <a:pPr>
              <a:lnSpc>
                <a:spcPct val="130000"/>
              </a:lnSpc>
            </a:pPr>
            <a:r>
              <a:rPr kumimoji="1" lang="zh-CN" altLang="en-US" dirty="0"/>
              <a:t>       </a:t>
            </a:r>
            <a:r>
              <a:rPr kumimoji="1" lang="en-US" altLang="zh-CN" dirty="0"/>
              <a:t>(1)</a:t>
            </a:r>
            <a:r>
              <a:rPr kumimoji="1" lang="zh-CN" altLang="en-US" dirty="0"/>
              <a:t>棒沿垂直于棒长方向运动；</a:t>
            </a:r>
          </a:p>
          <a:p>
            <a:pPr>
              <a:lnSpc>
                <a:spcPct val="130000"/>
              </a:lnSpc>
            </a:pPr>
            <a:r>
              <a:rPr kumimoji="1" lang="zh-CN" altLang="en-US" dirty="0"/>
              <a:t>       </a:t>
            </a:r>
            <a:r>
              <a:rPr kumimoji="1" lang="en-US" altLang="zh-CN" dirty="0"/>
              <a:t>(2)</a:t>
            </a:r>
            <a:r>
              <a:rPr kumimoji="1" lang="zh-CN" altLang="en-US" dirty="0"/>
              <a:t>棒沿平行于棒长方向运动。</a:t>
            </a:r>
          </a:p>
        </p:txBody>
      </p:sp>
      <p:sp>
        <p:nvSpPr>
          <p:cNvPr id="244739" name="Text Box 3"/>
          <p:cNvSpPr txBox="1">
            <a:spLocks noChangeArrowheads="1"/>
          </p:cNvSpPr>
          <p:nvPr/>
        </p:nvSpPr>
        <p:spPr bwMode="auto">
          <a:xfrm>
            <a:off x="381000" y="2438400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66FF33"/>
                </a:solidFill>
              </a:rPr>
              <a:t>解：</a:t>
            </a:r>
            <a:endParaRPr kumimoji="1" lang="zh-CN" altLang="en-US" b="0">
              <a:solidFill>
                <a:schemeClr val="tx1"/>
              </a:solidFill>
            </a:endParaRPr>
          </a:p>
        </p:txBody>
      </p:sp>
      <p:graphicFrame>
        <p:nvGraphicFramePr>
          <p:cNvPr id="244740" name="Object 4"/>
          <p:cNvGraphicFramePr>
            <a:graphicFrameLocks noChangeAspect="1"/>
          </p:cNvGraphicFramePr>
          <p:nvPr/>
        </p:nvGraphicFramePr>
        <p:xfrm>
          <a:off x="5508625" y="2924175"/>
          <a:ext cx="2343150" cy="1398588"/>
        </p:xfrm>
        <a:graphic>
          <a:graphicData uri="http://schemas.openxmlformats.org/presentationml/2006/ole">
            <p:oleObj spid="_x0000_s68610" name="公式" r:id="rId3" imgW="2260440" imgH="1346040" progId="Equation.3">
              <p:embed/>
            </p:oleObj>
          </a:graphicData>
        </a:graphic>
      </p:graphicFrame>
      <p:sp>
        <p:nvSpPr>
          <p:cNvPr id="244741" name="Text Box 5"/>
          <p:cNvSpPr txBox="1">
            <a:spLocks noChangeArrowheads="1"/>
          </p:cNvSpPr>
          <p:nvPr/>
        </p:nvSpPr>
        <p:spPr bwMode="auto">
          <a:xfrm>
            <a:off x="990600" y="312420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/>
              <a:t>(1)</a:t>
            </a:r>
            <a:endParaRPr kumimoji="1" lang="en-US" altLang="zh-CN" b="0"/>
          </a:p>
        </p:txBody>
      </p:sp>
      <p:sp>
        <p:nvSpPr>
          <p:cNvPr id="244742" name="Text Box 6"/>
          <p:cNvSpPr txBox="1">
            <a:spLocks noChangeArrowheads="1"/>
          </p:cNvSpPr>
          <p:nvPr/>
        </p:nvSpPr>
        <p:spPr bwMode="auto">
          <a:xfrm>
            <a:off x="990600" y="50292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/>
              <a:t>(2)</a:t>
            </a:r>
            <a:endParaRPr kumimoji="1" lang="en-US" altLang="zh-CN" b="0"/>
          </a:p>
        </p:txBody>
      </p:sp>
      <p:graphicFrame>
        <p:nvGraphicFramePr>
          <p:cNvPr id="244743" name="Object 7"/>
          <p:cNvGraphicFramePr>
            <a:graphicFrameLocks noChangeAspect="1"/>
          </p:cNvGraphicFramePr>
          <p:nvPr/>
        </p:nvGraphicFramePr>
        <p:xfrm>
          <a:off x="1692275" y="4797425"/>
          <a:ext cx="3425825" cy="1085850"/>
        </p:xfrm>
        <a:graphic>
          <a:graphicData uri="http://schemas.openxmlformats.org/presentationml/2006/ole">
            <p:oleObj spid="_x0000_s68611" name="公式" r:id="rId4" imgW="3530520" imgH="990360" progId="Equation.3">
              <p:embed/>
            </p:oleObj>
          </a:graphicData>
        </a:graphic>
      </p:graphicFrame>
      <p:graphicFrame>
        <p:nvGraphicFramePr>
          <p:cNvPr id="244744" name="Object 8"/>
          <p:cNvGraphicFramePr>
            <a:graphicFrameLocks noChangeAspect="1"/>
          </p:cNvGraphicFramePr>
          <p:nvPr/>
        </p:nvGraphicFramePr>
        <p:xfrm>
          <a:off x="5148263" y="4868863"/>
          <a:ext cx="2424112" cy="1439862"/>
        </p:xfrm>
        <a:graphic>
          <a:graphicData uri="http://schemas.openxmlformats.org/presentationml/2006/ole">
            <p:oleObj spid="_x0000_s68612" name="公式" r:id="rId5" imgW="2209680" imgH="1307880" progId="Equation.3">
              <p:embed/>
            </p:oleObj>
          </a:graphicData>
        </a:graphic>
      </p:graphicFrame>
      <p:graphicFrame>
        <p:nvGraphicFramePr>
          <p:cNvPr id="244745" name="Object 9"/>
          <p:cNvGraphicFramePr>
            <a:graphicFrameLocks noChangeAspect="1"/>
          </p:cNvGraphicFramePr>
          <p:nvPr/>
        </p:nvGraphicFramePr>
        <p:xfrm>
          <a:off x="1644650" y="2887663"/>
          <a:ext cx="3790950" cy="1047750"/>
        </p:xfrm>
        <a:graphic>
          <a:graphicData uri="http://schemas.openxmlformats.org/presentationml/2006/ole">
            <p:oleObj spid="_x0000_s68613" name="公式" r:id="rId6" imgW="3530520" imgH="97776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4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4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4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4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4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4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4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4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4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4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4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4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4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4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39" grpId="0" autoUpdateAnimBg="0"/>
      <p:bldP spid="244741" grpId="0" autoUpdateAnimBg="0"/>
      <p:bldP spid="244742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C66AA2-A991-47AA-B94C-CD2417F982F9}" type="slidenum">
              <a:rPr lang="en-US" altLang="zh-CN"/>
              <a:pPr>
                <a:defRPr/>
              </a:pPr>
              <a:t>79</a:t>
            </a:fld>
            <a:endParaRPr lang="en-US" altLang="zh-CN"/>
          </a:p>
        </p:txBody>
      </p:sp>
      <p:sp>
        <p:nvSpPr>
          <p:cNvPr id="69640" name="Text Box 2"/>
          <p:cNvSpPr txBox="1">
            <a:spLocks noChangeArrowheads="1"/>
          </p:cNvSpPr>
          <p:nvPr/>
        </p:nvSpPr>
        <p:spPr bwMode="auto">
          <a:xfrm>
            <a:off x="381000" y="304800"/>
            <a:ext cx="8458200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66FF33"/>
                </a:solidFill>
              </a:rPr>
              <a:t>例</a:t>
            </a:r>
            <a:r>
              <a:rPr kumimoji="1" lang="en-US" altLang="zh-CN" dirty="0" smtClean="0">
                <a:solidFill>
                  <a:srgbClr val="66FF33"/>
                </a:solidFill>
              </a:rPr>
              <a:t>22</a:t>
            </a:r>
            <a:r>
              <a:rPr kumimoji="1" lang="zh-CN" altLang="en-US" dirty="0" smtClean="0">
                <a:solidFill>
                  <a:srgbClr val="66FF33"/>
                </a:solidFill>
              </a:rPr>
              <a:t>：</a:t>
            </a:r>
            <a:r>
              <a:rPr kumimoji="1" lang="zh-CN" altLang="en-US" dirty="0" smtClean="0"/>
              <a:t>  </a:t>
            </a:r>
            <a:r>
              <a:rPr kumimoji="1" lang="zh-CN" altLang="en-US" dirty="0"/>
              <a:t>快速运动介子的能量约为</a:t>
            </a:r>
            <a:r>
              <a:rPr kumimoji="1" lang="en-US" altLang="zh-CN" i="1" dirty="0"/>
              <a:t>E</a:t>
            </a:r>
            <a:r>
              <a:rPr kumimoji="1" lang="en-US" altLang="zh-CN" dirty="0"/>
              <a:t>=3000Mev,   </a:t>
            </a:r>
            <a:r>
              <a:rPr kumimoji="1" lang="zh-CN" altLang="en-US" dirty="0"/>
              <a:t>而它静止时的能量为</a:t>
            </a:r>
            <a:r>
              <a:rPr kumimoji="1" lang="en-US" altLang="zh-CN" i="1" dirty="0" err="1"/>
              <a:t>E</a:t>
            </a:r>
            <a:r>
              <a:rPr kumimoji="1" lang="en-US" altLang="zh-CN" baseline="-25000" dirty="0" err="1"/>
              <a:t>o</a:t>
            </a:r>
            <a:r>
              <a:rPr kumimoji="1" lang="en-US" altLang="zh-CN" dirty="0"/>
              <a:t>=100Mev</a:t>
            </a:r>
            <a:r>
              <a:rPr kumimoji="1" lang="zh-CN" altLang="en-US" dirty="0"/>
              <a:t>。这种介子的固有寿命是</a:t>
            </a:r>
            <a:r>
              <a:rPr kumimoji="1" lang="zh-CN" altLang="en-US" i="1" dirty="0">
                <a:sym typeface="Symbol" pitchFamily="18" charset="2"/>
              </a:rPr>
              <a:t></a:t>
            </a:r>
            <a:r>
              <a:rPr kumimoji="1" lang="en-US" altLang="zh-CN" baseline="-25000" dirty="0">
                <a:sym typeface="Symbol" pitchFamily="18" charset="2"/>
              </a:rPr>
              <a:t>o</a:t>
            </a:r>
            <a:r>
              <a:rPr kumimoji="1" lang="en-US" altLang="zh-CN" dirty="0">
                <a:sym typeface="Symbol" pitchFamily="18" charset="2"/>
              </a:rPr>
              <a:t>=2×10</a:t>
            </a:r>
            <a:r>
              <a:rPr kumimoji="1" lang="en-US" altLang="zh-CN" baseline="30000" dirty="0">
                <a:sym typeface="Symbol" pitchFamily="18" charset="2"/>
              </a:rPr>
              <a:t>-6</a:t>
            </a:r>
            <a:r>
              <a:rPr kumimoji="1" lang="en-US" altLang="zh-CN" dirty="0">
                <a:sym typeface="Symbol" pitchFamily="18" charset="2"/>
              </a:rPr>
              <a:t>s</a:t>
            </a:r>
            <a:r>
              <a:rPr kumimoji="1" lang="zh-CN" altLang="en-US" dirty="0"/>
              <a:t>，</a:t>
            </a:r>
            <a:r>
              <a:rPr kumimoji="1" lang="zh-CN" altLang="zh-CN" dirty="0"/>
              <a:t>求它一生能运动的距离。</a:t>
            </a:r>
            <a:endParaRPr kumimoji="1" lang="zh-CN" altLang="en-US" dirty="0">
              <a:solidFill>
                <a:srgbClr val="FF9900"/>
              </a:solidFill>
            </a:endParaRPr>
          </a:p>
        </p:txBody>
      </p:sp>
      <p:sp>
        <p:nvSpPr>
          <p:cNvPr id="245763" name="Text Box 3"/>
          <p:cNvSpPr txBox="1">
            <a:spLocks noChangeArrowheads="1"/>
          </p:cNvSpPr>
          <p:nvPr/>
        </p:nvSpPr>
        <p:spPr bwMode="auto">
          <a:xfrm>
            <a:off x="395288" y="1989138"/>
            <a:ext cx="1295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66FF33"/>
                </a:solidFill>
              </a:rPr>
              <a:t>解：</a:t>
            </a:r>
            <a:endParaRPr kumimoji="1" lang="zh-CN" altLang="en-US" b="0">
              <a:solidFill>
                <a:srgbClr val="66FF33"/>
              </a:solidFill>
            </a:endParaRPr>
          </a:p>
        </p:txBody>
      </p:sp>
      <p:graphicFrame>
        <p:nvGraphicFramePr>
          <p:cNvPr id="245764" name="Object 4"/>
          <p:cNvGraphicFramePr>
            <a:graphicFrameLocks noChangeAspect="1"/>
          </p:cNvGraphicFramePr>
          <p:nvPr/>
        </p:nvGraphicFramePr>
        <p:xfrm>
          <a:off x="1331913" y="1844675"/>
          <a:ext cx="5045075" cy="1544638"/>
        </p:xfrm>
        <a:graphic>
          <a:graphicData uri="http://schemas.openxmlformats.org/presentationml/2006/ole">
            <p:oleObj spid="_x0000_s69634" name="公式" r:id="rId3" imgW="4520880" imgH="1384200" progId="Equation.3">
              <p:embed/>
            </p:oleObj>
          </a:graphicData>
        </a:graphic>
      </p:graphicFrame>
      <p:sp>
        <p:nvSpPr>
          <p:cNvPr id="245765" name="Text Box 5"/>
          <p:cNvSpPr txBox="1">
            <a:spLocks noChangeArrowheads="1"/>
          </p:cNvSpPr>
          <p:nvPr/>
        </p:nvSpPr>
        <p:spPr bwMode="auto">
          <a:xfrm>
            <a:off x="1187450" y="4149725"/>
            <a:ext cx="3657600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/>
              <a:t>介子运动时的寿命是</a:t>
            </a:r>
            <a:endParaRPr kumimoji="1" lang="zh-CN" altLang="en-US" b="0"/>
          </a:p>
        </p:txBody>
      </p:sp>
      <p:graphicFrame>
        <p:nvGraphicFramePr>
          <p:cNvPr id="245766" name="Object 6"/>
          <p:cNvGraphicFramePr>
            <a:graphicFrameLocks noChangeAspect="1"/>
          </p:cNvGraphicFramePr>
          <p:nvPr/>
        </p:nvGraphicFramePr>
        <p:xfrm>
          <a:off x="4356100" y="4005263"/>
          <a:ext cx="1871663" cy="1508125"/>
        </p:xfrm>
        <a:graphic>
          <a:graphicData uri="http://schemas.openxmlformats.org/presentationml/2006/ole">
            <p:oleObj spid="_x0000_s69635" name="公式" r:id="rId4" imgW="1688760" imgH="1358640" progId="Equation.3">
              <p:embed/>
            </p:oleObj>
          </a:graphicData>
        </a:graphic>
      </p:graphicFrame>
      <p:graphicFrame>
        <p:nvGraphicFramePr>
          <p:cNvPr id="245767" name="Object 7"/>
          <p:cNvGraphicFramePr>
            <a:graphicFrameLocks noChangeAspect="1"/>
          </p:cNvGraphicFramePr>
          <p:nvPr/>
        </p:nvGraphicFramePr>
        <p:xfrm>
          <a:off x="6372225" y="4292600"/>
          <a:ext cx="993775" cy="458788"/>
        </p:xfrm>
        <a:graphic>
          <a:graphicData uri="http://schemas.openxmlformats.org/presentationml/2006/ole">
            <p:oleObj spid="_x0000_s69636" name="公式" r:id="rId5" imgW="939600" imgH="431640" progId="Equation.3">
              <p:embed/>
            </p:oleObj>
          </a:graphicData>
        </a:graphic>
      </p:graphicFrame>
      <p:graphicFrame>
        <p:nvGraphicFramePr>
          <p:cNvPr id="245768" name="Object 8"/>
          <p:cNvGraphicFramePr>
            <a:graphicFrameLocks noChangeAspect="1"/>
          </p:cNvGraphicFramePr>
          <p:nvPr/>
        </p:nvGraphicFramePr>
        <p:xfrm>
          <a:off x="1692275" y="5876925"/>
          <a:ext cx="2952750" cy="350838"/>
        </p:xfrm>
        <a:graphic>
          <a:graphicData uri="http://schemas.openxmlformats.org/presentationml/2006/ole">
            <p:oleObj spid="_x0000_s69637" name="公式" r:id="rId6" imgW="2654280" imgH="317160" progId="Equation.3">
              <p:embed/>
            </p:oleObj>
          </a:graphicData>
        </a:graphic>
      </p:graphicFrame>
      <p:graphicFrame>
        <p:nvGraphicFramePr>
          <p:cNvPr id="245769" name="Object 9"/>
          <p:cNvGraphicFramePr>
            <a:graphicFrameLocks noChangeAspect="1"/>
          </p:cNvGraphicFramePr>
          <p:nvPr/>
        </p:nvGraphicFramePr>
        <p:xfrm>
          <a:off x="1403350" y="3573463"/>
          <a:ext cx="3468688" cy="401637"/>
        </p:xfrm>
        <a:graphic>
          <a:graphicData uri="http://schemas.openxmlformats.org/presentationml/2006/ole">
            <p:oleObj spid="_x0000_s69638" name="公式" r:id="rId7" imgW="3276360" imgH="380880" progId="Equation.3">
              <p:embed/>
            </p:oleObj>
          </a:graphicData>
        </a:graphic>
      </p:graphicFrame>
      <p:sp>
        <p:nvSpPr>
          <p:cNvPr id="245770" name="Text Box 10"/>
          <p:cNvSpPr txBox="1">
            <a:spLocks noChangeArrowheads="1"/>
          </p:cNvSpPr>
          <p:nvPr/>
        </p:nvSpPr>
        <p:spPr bwMode="auto">
          <a:xfrm>
            <a:off x="1187450" y="5157788"/>
            <a:ext cx="41910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/>
              <a:t>介子</a:t>
            </a:r>
            <a:r>
              <a:rPr kumimoji="1" lang="zh-CN" altLang="zh-CN"/>
              <a:t>一生能运动的距离：</a:t>
            </a:r>
            <a:endParaRPr kumimoji="1"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245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5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5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5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24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3" grpId="0" autoUpdateAnimBg="0"/>
      <p:bldP spid="245765" grpId="0" autoUpdateAnimBg="0"/>
      <p:bldP spid="24577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B79E6C-F3B4-4DBA-A4F2-347FDB3B0536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3078" name="Text Box 2"/>
          <p:cNvSpPr txBox="1">
            <a:spLocks noChangeArrowheads="1"/>
          </p:cNvSpPr>
          <p:nvPr/>
        </p:nvSpPr>
        <p:spPr bwMode="auto">
          <a:xfrm>
            <a:off x="381000" y="533400"/>
            <a:ext cx="4876800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/>
              <a:t>(3)</a:t>
            </a:r>
            <a:r>
              <a:rPr lang="zh-CN" altLang="en-US"/>
              <a:t>空间间隔</a:t>
            </a:r>
            <a:r>
              <a:rPr lang="en-US" altLang="zh-CN"/>
              <a:t>(</a:t>
            </a:r>
            <a:r>
              <a:rPr lang="zh-CN" altLang="en-US"/>
              <a:t>距离</a:t>
            </a:r>
            <a:r>
              <a:rPr lang="en-US" altLang="zh-CN"/>
              <a:t>)</a:t>
            </a:r>
            <a:r>
              <a:rPr lang="zh-CN" altLang="en-US"/>
              <a:t>是绝对的。</a:t>
            </a:r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78179" name="Object 3"/>
          <p:cNvGraphicFramePr>
            <a:graphicFrameLocks noChangeAspect="1"/>
          </p:cNvGraphicFramePr>
          <p:nvPr/>
        </p:nvGraphicFramePr>
        <p:xfrm>
          <a:off x="771525" y="1484313"/>
          <a:ext cx="4443413" cy="520700"/>
        </p:xfrm>
        <a:graphic>
          <a:graphicData uri="http://schemas.openxmlformats.org/presentationml/2006/ole">
            <p:oleObj spid="_x0000_s3074" name="公式" r:id="rId3" imgW="4216320" imgH="495000" progId="Equation.3">
              <p:embed/>
            </p:oleObj>
          </a:graphicData>
        </a:graphic>
      </p:graphicFrame>
      <p:graphicFrame>
        <p:nvGraphicFramePr>
          <p:cNvPr id="178180" name="Object 4"/>
          <p:cNvGraphicFramePr>
            <a:graphicFrameLocks noChangeAspect="1"/>
          </p:cNvGraphicFramePr>
          <p:nvPr/>
        </p:nvGraphicFramePr>
        <p:xfrm>
          <a:off x="1225550" y="2349500"/>
          <a:ext cx="4460875" cy="531813"/>
        </p:xfrm>
        <a:graphic>
          <a:graphicData uri="http://schemas.openxmlformats.org/presentationml/2006/ole">
            <p:oleObj spid="_x0000_s3075" name="公式" r:id="rId4" imgW="4165560" imgH="495000" progId="Equation.3">
              <p:embed/>
            </p:oleObj>
          </a:graphicData>
        </a:graphic>
      </p:graphicFrame>
      <p:graphicFrame>
        <p:nvGraphicFramePr>
          <p:cNvPr id="178181" name="Object 5"/>
          <p:cNvGraphicFramePr>
            <a:graphicFrameLocks noChangeAspect="1"/>
          </p:cNvGraphicFramePr>
          <p:nvPr/>
        </p:nvGraphicFramePr>
        <p:xfrm>
          <a:off x="1143000" y="3214688"/>
          <a:ext cx="4857750" cy="482600"/>
        </p:xfrm>
        <a:graphic>
          <a:graphicData uri="http://schemas.openxmlformats.org/presentationml/2006/ole">
            <p:oleObj spid="_x0000_s3076" name="公式" r:id="rId5" imgW="4330440" imgH="431640" progId="Equation.3">
              <p:embed/>
            </p:oleObj>
          </a:graphicData>
        </a:graphic>
      </p:graphicFrame>
      <p:sp>
        <p:nvSpPr>
          <p:cNvPr id="178182" name="Text Box 6"/>
          <p:cNvSpPr txBox="1">
            <a:spLocks noChangeArrowheads="1"/>
          </p:cNvSpPr>
          <p:nvPr/>
        </p:nvSpPr>
        <p:spPr bwMode="auto">
          <a:xfrm>
            <a:off x="468313" y="3933825"/>
            <a:ext cx="815340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>
                <a:solidFill>
                  <a:srgbClr val="66FF33"/>
                </a:solidFill>
              </a:rPr>
              <a:t>        </a:t>
            </a:r>
            <a:r>
              <a:rPr lang="zh-CN" altLang="en-US">
                <a:solidFill>
                  <a:srgbClr val="66FF33"/>
                </a:solidFill>
              </a:rPr>
              <a:t>即</a:t>
            </a:r>
            <a:r>
              <a:rPr lang="zh-CN" altLang="en-US"/>
              <a:t>，同时性、时间间隔和空间距离都是绝对的，与参考系的选择无关。而且，时间和空间是彼此独立的、互不相关的，并且独立于物质和运动之外。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/>
              <a:t>        这就是</a:t>
            </a:r>
            <a:r>
              <a:rPr lang="zh-CN" altLang="en-US">
                <a:solidFill>
                  <a:srgbClr val="FFFF00"/>
                </a:solidFill>
              </a:rPr>
              <a:t>经典力学的时空观</a:t>
            </a:r>
            <a:r>
              <a:rPr lang="en-US" altLang="zh-CN"/>
              <a:t>,   </a:t>
            </a:r>
            <a:r>
              <a:rPr lang="zh-CN" altLang="en-US"/>
              <a:t>也称</a:t>
            </a:r>
            <a:r>
              <a:rPr lang="zh-CN" altLang="en-US">
                <a:solidFill>
                  <a:srgbClr val="FFFF00"/>
                </a:solidFill>
              </a:rPr>
              <a:t>绝对时空观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8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8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2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A5829A-6B4B-4018-9A83-91E79B2B81C7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179202" name="Text Box 2"/>
          <p:cNvSpPr txBox="1">
            <a:spLocks noChangeArrowheads="1"/>
          </p:cNvSpPr>
          <p:nvPr/>
        </p:nvSpPr>
        <p:spPr bwMode="auto">
          <a:xfrm>
            <a:off x="323850" y="1916113"/>
            <a:ext cx="8424863" cy="153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b="0">
                <a:solidFill>
                  <a:schemeClr val="tx1"/>
                </a:solidFill>
              </a:rPr>
              <a:t>        </a:t>
            </a:r>
            <a:r>
              <a:rPr lang="zh-CN" altLang="en-US"/>
              <a:t>设</a:t>
            </a:r>
            <a:r>
              <a:rPr lang="zh-CN" altLang="en-US">
                <a:solidFill>
                  <a:srgbClr val="66FF33"/>
                </a:solidFill>
              </a:rPr>
              <a:t>惯性系</a:t>
            </a:r>
            <a:r>
              <a:rPr lang="en-US" altLang="zh-CN">
                <a:solidFill>
                  <a:srgbClr val="66FF33"/>
                </a:solidFill>
              </a:rPr>
              <a:t>S</a:t>
            </a:r>
            <a:r>
              <a:rPr lang="en-US" altLang="zh-CN" baseline="30000">
                <a:solidFill>
                  <a:srgbClr val="66FF33"/>
                </a:solidFill>
                <a:sym typeface="Symbol" pitchFamily="18" charset="2"/>
              </a:rPr>
              <a:t></a:t>
            </a:r>
            <a:r>
              <a:rPr lang="zh-CN" altLang="en-US">
                <a:solidFill>
                  <a:srgbClr val="66FF33"/>
                </a:solidFill>
                <a:sym typeface="Symbol" pitchFamily="18" charset="2"/>
              </a:rPr>
              <a:t>和</a:t>
            </a:r>
            <a:r>
              <a:rPr lang="en-US" altLang="zh-CN">
                <a:solidFill>
                  <a:srgbClr val="66FF33"/>
                </a:solidFill>
              </a:rPr>
              <a:t>S</a:t>
            </a:r>
            <a:r>
              <a:rPr lang="zh-CN" altLang="en-US">
                <a:solidFill>
                  <a:srgbClr val="66FF33"/>
                </a:solidFill>
              </a:rPr>
              <a:t>系</a:t>
            </a:r>
            <a:r>
              <a:rPr lang="zh-CN" altLang="en-US"/>
              <a:t>坐标轴相互平行，且</a:t>
            </a:r>
            <a:r>
              <a:rPr lang="en-US" altLang="zh-CN"/>
              <a:t>S</a:t>
            </a:r>
            <a:r>
              <a:rPr lang="en-US" altLang="zh-CN">
                <a:sym typeface="Symbol" pitchFamily="18" charset="2"/>
              </a:rPr>
              <a:t></a:t>
            </a:r>
            <a:r>
              <a:rPr lang="zh-CN" altLang="en-US"/>
              <a:t>相对</a:t>
            </a:r>
            <a:r>
              <a:rPr lang="en-US" altLang="zh-CN"/>
              <a:t>S</a:t>
            </a:r>
            <a:r>
              <a:rPr lang="zh-CN" altLang="en-US"/>
              <a:t>以速度</a:t>
            </a:r>
            <a:r>
              <a:rPr lang="en-US" altLang="zh-CN" i="1"/>
              <a:t>u</a:t>
            </a:r>
            <a:r>
              <a:rPr lang="zh-CN" altLang="en-US"/>
              <a:t>沿</a:t>
            </a:r>
            <a:r>
              <a:rPr lang="en-US" altLang="zh-CN" i="1"/>
              <a:t>x</a:t>
            </a:r>
            <a:r>
              <a:rPr lang="zh-CN" altLang="en-US"/>
              <a:t>轴正方向作匀速直线运动，当 </a:t>
            </a:r>
            <a:r>
              <a:rPr lang="en-US" altLang="zh-CN" i="1"/>
              <a:t>t </a:t>
            </a:r>
            <a:r>
              <a:rPr lang="en-US" altLang="zh-CN"/>
              <a:t>=</a:t>
            </a:r>
            <a:r>
              <a:rPr lang="en-US" altLang="zh-CN" i="1"/>
              <a:t>t </a:t>
            </a:r>
            <a:r>
              <a:rPr lang="en-US" altLang="zh-CN">
                <a:sym typeface="Symbol" pitchFamily="18" charset="2"/>
              </a:rPr>
              <a:t></a:t>
            </a:r>
            <a:r>
              <a:rPr lang="en-US" altLang="zh-CN"/>
              <a:t>=0 </a:t>
            </a:r>
            <a:r>
              <a:rPr lang="zh-CN" altLang="en-US"/>
              <a:t>时两坐标系的原点</a:t>
            </a:r>
            <a:r>
              <a:rPr lang="en-US" altLang="zh-CN" i="1"/>
              <a:t>o</a:t>
            </a:r>
            <a:r>
              <a:rPr lang="zh-CN" altLang="en-US"/>
              <a:t>与</a:t>
            </a:r>
            <a:r>
              <a:rPr lang="en-US" altLang="zh-CN" i="1"/>
              <a:t>o</a:t>
            </a:r>
            <a:r>
              <a:rPr lang="en-US" altLang="zh-CN">
                <a:sym typeface="Symbol" pitchFamily="18" charset="2"/>
              </a:rPr>
              <a:t></a:t>
            </a:r>
            <a:r>
              <a:rPr lang="en-US" altLang="zh-CN"/>
              <a:t> </a:t>
            </a:r>
            <a:r>
              <a:rPr lang="zh-CN" altLang="en-US"/>
              <a:t>重合。</a:t>
            </a:r>
          </a:p>
        </p:txBody>
      </p:sp>
      <p:sp>
        <p:nvSpPr>
          <p:cNvPr id="179203" name="Text Box 3"/>
          <p:cNvSpPr txBox="1">
            <a:spLocks noChangeArrowheads="1"/>
          </p:cNvSpPr>
          <p:nvPr/>
        </p:nvSpPr>
        <p:spPr bwMode="auto">
          <a:xfrm>
            <a:off x="323850" y="3500438"/>
            <a:ext cx="5472113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/>
              <a:t>S</a:t>
            </a:r>
            <a:r>
              <a:rPr lang="zh-CN" altLang="en-US"/>
              <a:t>系： </a:t>
            </a:r>
            <a:r>
              <a:rPr lang="en-US" altLang="zh-CN"/>
              <a:t>P(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,</a:t>
            </a:r>
            <a:r>
              <a:rPr lang="en-US" altLang="zh-CN" i="1"/>
              <a:t>z</a:t>
            </a:r>
            <a:r>
              <a:rPr lang="en-US" altLang="zh-CN"/>
              <a:t>,</a:t>
            </a:r>
            <a:r>
              <a:rPr lang="en-US" altLang="zh-CN" i="1"/>
              <a:t>t</a:t>
            </a:r>
            <a:r>
              <a:rPr lang="en-US" altLang="zh-CN"/>
              <a:t>)</a:t>
            </a:r>
            <a:r>
              <a:rPr lang="zh-CN" altLang="en-US"/>
              <a:t>，  </a:t>
            </a:r>
            <a:r>
              <a:rPr lang="en-US" altLang="zh-CN"/>
              <a:t>S</a:t>
            </a:r>
            <a:r>
              <a:rPr lang="en-US" altLang="zh-CN">
                <a:sym typeface="Symbol" pitchFamily="18" charset="2"/>
              </a:rPr>
              <a:t></a:t>
            </a:r>
            <a:r>
              <a:rPr lang="zh-CN" altLang="en-US"/>
              <a:t>系：</a:t>
            </a:r>
            <a:r>
              <a:rPr lang="en-US" altLang="zh-CN"/>
              <a:t>P(</a:t>
            </a:r>
            <a:r>
              <a:rPr lang="en-US" altLang="zh-CN" i="1"/>
              <a:t>x </a:t>
            </a:r>
            <a:r>
              <a:rPr lang="en-US" altLang="zh-CN">
                <a:sym typeface="Symbol" pitchFamily="18" charset="2"/>
              </a:rPr>
              <a:t></a:t>
            </a:r>
            <a:r>
              <a:rPr lang="en-US" altLang="zh-CN"/>
              <a:t>,</a:t>
            </a:r>
            <a:r>
              <a:rPr lang="en-US" altLang="zh-CN" i="1"/>
              <a:t>y </a:t>
            </a:r>
            <a:r>
              <a:rPr lang="en-US" altLang="zh-CN">
                <a:sym typeface="Symbol" pitchFamily="18" charset="2"/>
              </a:rPr>
              <a:t></a:t>
            </a:r>
            <a:r>
              <a:rPr lang="en-US" altLang="zh-CN"/>
              <a:t>,</a:t>
            </a:r>
            <a:r>
              <a:rPr lang="en-US" altLang="zh-CN" i="1"/>
              <a:t>z </a:t>
            </a:r>
            <a:r>
              <a:rPr lang="en-US" altLang="zh-CN">
                <a:sym typeface="Symbol" pitchFamily="18" charset="2"/>
              </a:rPr>
              <a:t></a:t>
            </a:r>
            <a:r>
              <a:rPr lang="en-US" altLang="zh-CN"/>
              <a:t>,</a:t>
            </a:r>
            <a:r>
              <a:rPr lang="en-US" altLang="zh-CN" i="1"/>
              <a:t>t </a:t>
            </a:r>
            <a:r>
              <a:rPr lang="en-US" altLang="zh-CN">
                <a:sym typeface="Symbol" pitchFamily="18" charset="2"/>
              </a:rPr>
              <a:t></a:t>
            </a:r>
            <a:r>
              <a:rPr lang="en-US" altLang="zh-CN"/>
              <a:t>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508625" y="3071813"/>
            <a:ext cx="3276600" cy="3622675"/>
            <a:chOff x="3408" y="1846"/>
            <a:chExt cx="2064" cy="2282"/>
          </a:xfrm>
        </p:grpSpPr>
        <p:grpSp>
          <p:nvGrpSpPr>
            <p:cNvPr id="4124" name="Group 5"/>
            <p:cNvGrpSpPr>
              <a:grpSpLocks/>
            </p:cNvGrpSpPr>
            <p:nvPr/>
          </p:nvGrpSpPr>
          <p:grpSpPr bwMode="auto">
            <a:xfrm>
              <a:off x="3408" y="1846"/>
              <a:ext cx="2064" cy="2282"/>
              <a:chOff x="3408" y="1846"/>
              <a:chExt cx="2064" cy="2282"/>
            </a:xfrm>
          </p:grpSpPr>
          <p:sp>
            <p:nvSpPr>
              <p:cNvPr id="4126" name="Line 6"/>
              <p:cNvSpPr>
                <a:spLocks noChangeShapeType="1"/>
              </p:cNvSpPr>
              <p:nvPr/>
            </p:nvSpPr>
            <p:spPr bwMode="auto">
              <a:xfrm>
                <a:off x="5184" y="3042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127" name="Group 7"/>
              <p:cNvGrpSpPr>
                <a:grpSpLocks/>
              </p:cNvGrpSpPr>
              <p:nvPr/>
            </p:nvGrpSpPr>
            <p:grpSpPr bwMode="auto">
              <a:xfrm>
                <a:off x="3408" y="1846"/>
                <a:ext cx="2064" cy="2282"/>
                <a:chOff x="3408" y="1846"/>
                <a:chExt cx="2064" cy="2282"/>
              </a:xfrm>
            </p:grpSpPr>
            <p:sp>
              <p:nvSpPr>
                <p:cNvPr id="4128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032" y="3840"/>
                  <a:ext cx="67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endParaRPr lang="zh-CN" altLang="zh-CN" b="0"/>
                </a:p>
              </p:txBody>
            </p:sp>
            <p:sp>
              <p:nvSpPr>
                <p:cNvPr id="4129" name="Line 9"/>
                <p:cNvSpPr>
                  <a:spLocks noChangeShapeType="1"/>
                </p:cNvSpPr>
                <p:nvPr/>
              </p:nvSpPr>
              <p:spPr bwMode="auto">
                <a:xfrm>
                  <a:off x="3888" y="3042"/>
                  <a:ext cx="1296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dash"/>
                  <a:round/>
                  <a:headEnd type="triangle" w="sm" len="med"/>
                  <a:tailEnd type="triangle" w="sm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4130" name="Group 10"/>
                <p:cNvGrpSpPr>
                  <a:grpSpLocks/>
                </p:cNvGrpSpPr>
                <p:nvPr/>
              </p:nvGrpSpPr>
              <p:grpSpPr bwMode="auto">
                <a:xfrm>
                  <a:off x="3408" y="2130"/>
                  <a:ext cx="2016" cy="1632"/>
                  <a:chOff x="3264" y="1200"/>
                  <a:chExt cx="2016" cy="1632"/>
                </a:xfrm>
              </p:grpSpPr>
              <p:sp>
                <p:nvSpPr>
                  <p:cNvPr id="4144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2352"/>
                    <a:ext cx="153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bg1"/>
                    </a:solidFill>
                    <a:round/>
                    <a:headEnd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45" name="Line 1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744" y="1200"/>
                    <a:ext cx="0" cy="1152"/>
                  </a:xfrm>
                  <a:prstGeom prst="line">
                    <a:avLst/>
                  </a:prstGeom>
                  <a:noFill/>
                  <a:ln w="28575">
                    <a:solidFill>
                      <a:schemeClr val="bg1"/>
                    </a:solidFill>
                    <a:round/>
                    <a:headEnd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46" name="Line 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64" y="2352"/>
                    <a:ext cx="480" cy="480"/>
                  </a:xfrm>
                  <a:prstGeom prst="line">
                    <a:avLst/>
                  </a:prstGeom>
                  <a:noFill/>
                  <a:ln w="28575">
                    <a:solidFill>
                      <a:schemeClr val="bg1"/>
                    </a:solidFill>
                    <a:round/>
                    <a:headEnd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47" name="Line 1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416" y="1200"/>
                    <a:ext cx="0" cy="1152"/>
                  </a:xfrm>
                  <a:prstGeom prst="line">
                    <a:avLst/>
                  </a:prstGeom>
                  <a:noFill/>
                  <a:ln w="28575">
                    <a:solidFill>
                      <a:schemeClr val="bg1"/>
                    </a:solidFill>
                    <a:round/>
                    <a:headEnd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48" name="Line 1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936" y="2352"/>
                    <a:ext cx="480" cy="480"/>
                  </a:xfrm>
                  <a:prstGeom prst="line">
                    <a:avLst/>
                  </a:prstGeom>
                  <a:noFill/>
                  <a:ln w="28575">
                    <a:solidFill>
                      <a:schemeClr val="bg1"/>
                    </a:solidFill>
                    <a:round/>
                    <a:headEnd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131" name="Line 16"/>
                <p:cNvSpPr>
                  <a:spLocks noChangeShapeType="1"/>
                </p:cNvSpPr>
                <p:nvPr/>
              </p:nvSpPr>
              <p:spPr bwMode="auto">
                <a:xfrm>
                  <a:off x="4896" y="2658"/>
                  <a:ext cx="0" cy="96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3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800" y="2514"/>
                  <a:ext cx="384" cy="28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altLang="zh-CN" b="0">
                      <a:solidFill>
                        <a:srgbClr val="FFFF00"/>
                      </a:solidFill>
                    </a:rPr>
                    <a:t>•P</a:t>
                  </a:r>
                </a:p>
              </p:txBody>
            </p:sp>
            <p:sp>
              <p:nvSpPr>
                <p:cNvPr id="4133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4896" y="3282"/>
                  <a:ext cx="288" cy="336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34" name="Line 19"/>
                <p:cNvSpPr>
                  <a:spLocks noChangeShapeType="1"/>
                </p:cNvSpPr>
                <p:nvPr/>
              </p:nvSpPr>
              <p:spPr bwMode="auto">
                <a:xfrm>
                  <a:off x="3648" y="3522"/>
                  <a:ext cx="672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dash"/>
                  <a:round/>
                  <a:headEnd type="triangle" w="sm" len="med"/>
                  <a:tailEnd type="triangle" w="sm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35" name="Line 20"/>
                <p:cNvSpPr>
                  <a:spLocks noChangeShapeType="1"/>
                </p:cNvSpPr>
                <p:nvPr/>
              </p:nvSpPr>
              <p:spPr bwMode="auto">
                <a:xfrm>
                  <a:off x="4224" y="3618"/>
                  <a:ext cx="672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dash"/>
                  <a:round/>
                  <a:headEnd type="triangle" w="sm" len="med"/>
                  <a:tailEnd type="triangle" w="sm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36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5232" y="3024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altLang="zh-CN" b="0" i="1"/>
                    <a:t>x</a:t>
                  </a:r>
                  <a:endParaRPr lang="en-US" altLang="zh-CN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37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696" y="2112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altLang="zh-CN" b="0"/>
                    <a:t>y</a:t>
                  </a:r>
                </a:p>
              </p:txBody>
            </p:sp>
            <p:sp>
              <p:nvSpPr>
                <p:cNvPr id="4138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3763" y="1846"/>
                  <a:ext cx="336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altLang="zh-CN" sz="2800" b="0" i="1"/>
                    <a:t>S</a:t>
                  </a:r>
                  <a:endParaRPr lang="en-US" altLang="zh-CN" b="0"/>
                </a:p>
              </p:txBody>
            </p:sp>
            <p:sp>
              <p:nvSpPr>
                <p:cNvPr id="4139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4608" y="2112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altLang="zh-CN" i="1"/>
                    <a:t>u</a:t>
                  </a:r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40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3744" y="3456"/>
                  <a:ext cx="38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altLang="zh-CN" i="1"/>
                    <a:t>ut</a:t>
                  </a:r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41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272" y="2802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altLang="zh-CN" b="0" i="1"/>
                    <a:t>x</a:t>
                  </a:r>
                  <a:endParaRPr lang="en-US" altLang="zh-CN" b="0" i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42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696" y="3081"/>
                  <a:ext cx="28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altLang="zh-CN" b="0" i="1"/>
                    <a:t>o</a:t>
                  </a:r>
                  <a:endParaRPr lang="en-US" altLang="zh-CN" b="0" i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43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3456" y="3609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altLang="zh-CN" b="0"/>
                    <a:t>z</a:t>
                  </a:r>
                </a:p>
              </p:txBody>
            </p:sp>
            <p:graphicFrame>
              <p:nvGraphicFramePr>
                <p:cNvPr id="4103" name="Object 29"/>
                <p:cNvGraphicFramePr>
                  <a:graphicFrameLocks noChangeAspect="1"/>
                </p:cNvGraphicFramePr>
                <p:nvPr/>
              </p:nvGraphicFramePr>
              <p:xfrm>
                <a:off x="5232" y="3273"/>
                <a:ext cx="211" cy="247"/>
              </p:xfrm>
              <a:graphic>
                <a:graphicData uri="http://schemas.openxmlformats.org/presentationml/2006/ole">
                  <p:oleObj spid="_x0000_s4103" name="Equation" r:id="rId3" imgW="152280" imgH="177480" progId="Equation.3">
                    <p:embed/>
                  </p:oleObj>
                </a:graphicData>
              </a:graphic>
            </p:graphicFrame>
            <p:graphicFrame>
              <p:nvGraphicFramePr>
                <p:cNvPr id="4104" name="Object 30"/>
                <p:cNvGraphicFramePr>
                  <a:graphicFrameLocks noChangeAspect="1"/>
                </p:cNvGraphicFramePr>
                <p:nvPr/>
              </p:nvGraphicFramePr>
              <p:xfrm>
                <a:off x="4340" y="2177"/>
                <a:ext cx="220" cy="271"/>
              </p:xfrm>
              <a:graphic>
                <a:graphicData uri="http://schemas.openxmlformats.org/presentationml/2006/ole">
                  <p:oleObj spid="_x0000_s4104" name="Equation" r:id="rId4" imgW="164880" imgH="203040" progId="Equation.3">
                    <p:embed/>
                  </p:oleObj>
                </a:graphicData>
              </a:graphic>
            </p:graphicFrame>
            <p:graphicFrame>
              <p:nvGraphicFramePr>
                <p:cNvPr id="4105" name="Object 31"/>
                <p:cNvGraphicFramePr>
                  <a:graphicFrameLocks noChangeAspect="1"/>
                </p:cNvGraphicFramePr>
                <p:nvPr/>
              </p:nvGraphicFramePr>
              <p:xfrm>
                <a:off x="4136" y="3648"/>
                <a:ext cx="184" cy="199"/>
              </p:xfrm>
              <a:graphic>
                <a:graphicData uri="http://schemas.openxmlformats.org/presentationml/2006/ole">
                  <p:oleObj spid="_x0000_s4105" name="Equation" r:id="rId5" imgW="152280" imgH="164880" progId="Equation.3">
                    <p:embed/>
                  </p:oleObj>
                </a:graphicData>
              </a:graphic>
            </p:graphicFrame>
            <p:graphicFrame>
              <p:nvGraphicFramePr>
                <p:cNvPr id="4106" name="Object 32"/>
                <p:cNvGraphicFramePr>
                  <a:graphicFrameLocks noChangeAspect="1"/>
                </p:cNvGraphicFramePr>
                <p:nvPr/>
              </p:nvGraphicFramePr>
              <p:xfrm>
                <a:off x="4438" y="1891"/>
                <a:ext cx="237" cy="255"/>
              </p:xfrm>
              <a:graphic>
                <a:graphicData uri="http://schemas.openxmlformats.org/presentationml/2006/ole">
                  <p:oleObj spid="_x0000_s4106" name="Equation" r:id="rId6" imgW="164880" imgH="177480" progId="Equation.3">
                    <p:embed/>
                  </p:oleObj>
                </a:graphicData>
              </a:graphic>
            </p:graphicFrame>
            <p:graphicFrame>
              <p:nvGraphicFramePr>
                <p:cNvPr id="4107" name="Object 33"/>
                <p:cNvGraphicFramePr>
                  <a:graphicFrameLocks noChangeAspect="1"/>
                </p:cNvGraphicFramePr>
                <p:nvPr/>
              </p:nvGraphicFramePr>
              <p:xfrm>
                <a:off x="4272" y="3273"/>
                <a:ext cx="177" cy="207"/>
              </p:xfrm>
              <a:graphic>
                <a:graphicData uri="http://schemas.openxmlformats.org/presentationml/2006/ole">
                  <p:oleObj spid="_x0000_s4107" name="Equation" r:id="rId7" imgW="152280" imgH="177480" progId="Equation.3">
                    <p:embed/>
                  </p:oleObj>
                </a:graphicData>
              </a:graphic>
            </p:graphicFrame>
            <p:graphicFrame>
              <p:nvGraphicFramePr>
                <p:cNvPr id="4108" name="Object 34"/>
                <p:cNvGraphicFramePr>
                  <a:graphicFrameLocks noChangeAspect="1"/>
                </p:cNvGraphicFramePr>
                <p:nvPr/>
              </p:nvGraphicFramePr>
              <p:xfrm>
                <a:off x="4541" y="3401"/>
                <a:ext cx="211" cy="247"/>
              </p:xfrm>
              <a:graphic>
                <a:graphicData uri="http://schemas.openxmlformats.org/presentationml/2006/ole">
                  <p:oleObj spid="_x0000_s4108" name="Equation" r:id="rId8" imgW="152280" imgH="177480" progId="Equation.3">
                    <p:embed/>
                  </p:oleObj>
                </a:graphicData>
              </a:graphic>
            </p:graphicFrame>
          </p:grpSp>
        </p:grpSp>
        <p:sp>
          <p:nvSpPr>
            <p:cNvPr id="4125" name="Line 35"/>
            <p:cNvSpPr>
              <a:spLocks noChangeShapeType="1"/>
            </p:cNvSpPr>
            <p:nvPr/>
          </p:nvSpPr>
          <p:spPr bwMode="auto">
            <a:xfrm>
              <a:off x="4560" y="2352"/>
              <a:ext cx="336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79236" name="Object 36"/>
          <p:cNvGraphicFramePr>
            <a:graphicFrameLocks noChangeAspect="1"/>
          </p:cNvGraphicFramePr>
          <p:nvPr/>
        </p:nvGraphicFramePr>
        <p:xfrm>
          <a:off x="1042988" y="4292600"/>
          <a:ext cx="1717675" cy="347663"/>
        </p:xfrm>
        <a:graphic>
          <a:graphicData uri="http://schemas.openxmlformats.org/presentationml/2006/ole">
            <p:oleObj spid="_x0000_s4098" name="公式" r:id="rId9" imgW="1587240" imgH="330120" progId="Equation.3">
              <p:embed/>
            </p:oleObj>
          </a:graphicData>
        </a:graphic>
      </p:graphicFrame>
      <p:graphicFrame>
        <p:nvGraphicFramePr>
          <p:cNvPr id="179237" name="Object 37"/>
          <p:cNvGraphicFramePr>
            <a:graphicFrameLocks noChangeAspect="1"/>
          </p:cNvGraphicFramePr>
          <p:nvPr/>
        </p:nvGraphicFramePr>
        <p:xfrm>
          <a:off x="1042988" y="4797425"/>
          <a:ext cx="936625" cy="415925"/>
        </p:xfrm>
        <a:graphic>
          <a:graphicData uri="http://schemas.openxmlformats.org/presentationml/2006/ole">
            <p:oleObj spid="_x0000_s4099" name="公式" r:id="rId10" imgW="914400" imgH="406080" progId="Equation.3">
              <p:embed/>
            </p:oleObj>
          </a:graphicData>
        </a:graphic>
      </p:graphicFrame>
      <p:graphicFrame>
        <p:nvGraphicFramePr>
          <p:cNvPr id="179238" name="Object 38"/>
          <p:cNvGraphicFramePr>
            <a:graphicFrameLocks noChangeAspect="1"/>
          </p:cNvGraphicFramePr>
          <p:nvPr/>
        </p:nvGraphicFramePr>
        <p:xfrm>
          <a:off x="1073150" y="5343525"/>
          <a:ext cx="935038" cy="404813"/>
        </p:xfrm>
        <a:graphic>
          <a:graphicData uri="http://schemas.openxmlformats.org/presentationml/2006/ole">
            <p:oleObj spid="_x0000_s4100" name="公式" r:id="rId11" imgW="812520" imgH="355320" progId="Equation.3">
              <p:embed/>
            </p:oleObj>
          </a:graphicData>
        </a:graphic>
      </p:graphicFrame>
      <p:graphicFrame>
        <p:nvGraphicFramePr>
          <p:cNvPr id="179239" name="Object 39"/>
          <p:cNvGraphicFramePr>
            <a:graphicFrameLocks noChangeAspect="1"/>
          </p:cNvGraphicFramePr>
          <p:nvPr/>
        </p:nvGraphicFramePr>
        <p:xfrm>
          <a:off x="1116013" y="5876925"/>
          <a:ext cx="863600" cy="382588"/>
        </p:xfrm>
        <a:graphic>
          <a:graphicData uri="http://schemas.openxmlformats.org/presentationml/2006/ole">
            <p:oleObj spid="_x0000_s4101" name="公式" r:id="rId12" imgW="736560" imgH="330120" progId="Equation.3">
              <p:embed/>
            </p:oleObj>
          </a:graphicData>
        </a:graphic>
      </p:graphicFrame>
      <p:sp>
        <p:nvSpPr>
          <p:cNvPr id="179240" name="AutoShape 40"/>
          <p:cNvSpPr>
            <a:spLocks/>
          </p:cNvSpPr>
          <p:nvPr/>
        </p:nvSpPr>
        <p:spPr bwMode="auto">
          <a:xfrm flipH="1">
            <a:off x="684213" y="4365625"/>
            <a:ext cx="215900" cy="1800225"/>
          </a:xfrm>
          <a:prstGeom prst="rightBrace">
            <a:avLst>
              <a:gd name="adj1" fmla="val 69485"/>
              <a:gd name="adj2" fmla="val 48403"/>
            </a:avLst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4" name="Text Box 41"/>
          <p:cNvSpPr txBox="1">
            <a:spLocks noChangeArrowheads="1"/>
          </p:cNvSpPr>
          <p:nvPr/>
        </p:nvSpPr>
        <p:spPr bwMode="auto">
          <a:xfrm>
            <a:off x="395288" y="404813"/>
            <a:ext cx="28082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i="1">
                <a:solidFill>
                  <a:srgbClr val="FFFF00"/>
                </a:solidFill>
              </a:rPr>
              <a:t>3</a:t>
            </a:r>
            <a:r>
              <a:rPr kumimoji="1" lang="en-US" altLang="zh-CN" sz="2800">
                <a:solidFill>
                  <a:srgbClr val="FFFF00"/>
                </a:solidFill>
              </a:rPr>
              <a:t>.</a:t>
            </a:r>
            <a:r>
              <a:rPr kumimoji="1" lang="zh-CN" altLang="en-US" sz="2800" i="1">
                <a:solidFill>
                  <a:srgbClr val="FFFF00"/>
                </a:solidFill>
              </a:rPr>
              <a:t>伽利略变换</a:t>
            </a:r>
            <a:endParaRPr kumimoji="1" lang="zh-CN" altLang="en-US" b="0">
              <a:solidFill>
                <a:schemeClr val="tx1"/>
              </a:solidFill>
            </a:endParaRPr>
          </a:p>
        </p:txBody>
      </p:sp>
      <p:grpSp>
        <p:nvGrpSpPr>
          <p:cNvPr id="4115" name="Group 42"/>
          <p:cNvGrpSpPr>
            <a:grpSpLocks/>
          </p:cNvGrpSpPr>
          <p:nvPr/>
        </p:nvGrpSpPr>
        <p:grpSpPr bwMode="auto">
          <a:xfrm>
            <a:off x="488950" y="765175"/>
            <a:ext cx="7396163" cy="1211263"/>
            <a:chOff x="604" y="3249"/>
            <a:chExt cx="4659" cy="763"/>
          </a:xfrm>
        </p:grpSpPr>
        <p:sp>
          <p:nvSpPr>
            <p:cNvPr id="4120" name="Text Box 43"/>
            <p:cNvSpPr txBox="1">
              <a:spLocks noChangeArrowheads="1"/>
            </p:cNvSpPr>
            <p:nvPr/>
          </p:nvSpPr>
          <p:spPr bwMode="auto">
            <a:xfrm>
              <a:off x="604" y="3489"/>
              <a:ext cx="465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>
                  <a:latin typeface="宋体" pitchFamily="2" charset="-122"/>
                </a:rPr>
                <a:t>   </a:t>
              </a:r>
              <a:r>
                <a:rPr kumimoji="1" lang="zh-CN" altLang="en-US">
                  <a:latin typeface="宋体" pitchFamily="2" charset="-122"/>
                </a:rPr>
                <a:t>一个参考系的描述</a:t>
              </a:r>
              <a:r>
                <a:rPr kumimoji="1" lang="zh-CN" altLang="en-US">
                  <a:solidFill>
                    <a:schemeClr val="tx1"/>
                  </a:solidFill>
                  <a:latin typeface="宋体" pitchFamily="2" charset="-122"/>
                </a:rPr>
                <a:t>         </a:t>
              </a:r>
              <a:r>
                <a:rPr kumimoji="1" lang="zh-CN" altLang="en-US">
                  <a:latin typeface="宋体" pitchFamily="2" charset="-122"/>
                </a:rPr>
                <a:t>另一参考系的描述   </a:t>
              </a:r>
            </a:p>
          </p:txBody>
        </p:sp>
        <p:sp>
          <p:nvSpPr>
            <p:cNvPr id="4121" name="AutoShape 44"/>
            <p:cNvSpPr>
              <a:spLocks noChangeArrowheads="1"/>
            </p:cNvSpPr>
            <p:nvPr/>
          </p:nvSpPr>
          <p:spPr bwMode="auto">
            <a:xfrm>
              <a:off x="2620" y="3567"/>
              <a:ext cx="624" cy="114"/>
            </a:xfrm>
            <a:prstGeom prst="leftRightArrow">
              <a:avLst>
                <a:gd name="adj1" fmla="val 50000"/>
                <a:gd name="adj2" fmla="val 109474"/>
              </a:avLst>
            </a:prstGeom>
            <a:solidFill>
              <a:srgbClr val="FF33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2" name="Text Box 45"/>
            <p:cNvSpPr txBox="1">
              <a:spLocks noChangeArrowheads="1"/>
            </p:cNvSpPr>
            <p:nvPr/>
          </p:nvSpPr>
          <p:spPr bwMode="auto">
            <a:xfrm>
              <a:off x="2620" y="3249"/>
              <a:ext cx="5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>
                  <a:solidFill>
                    <a:srgbClr val="66FF33"/>
                  </a:solidFill>
                  <a:latin typeface="宋体" pitchFamily="2" charset="-122"/>
                </a:rPr>
                <a:t> </a:t>
              </a:r>
              <a:r>
                <a:rPr kumimoji="1" lang="zh-CN" altLang="en-US">
                  <a:solidFill>
                    <a:srgbClr val="66FF33"/>
                  </a:solidFill>
                  <a:latin typeface="宋体" pitchFamily="2" charset="-122"/>
                </a:rPr>
                <a:t>变换</a:t>
              </a:r>
            </a:p>
          </p:txBody>
        </p:sp>
        <p:sp>
          <p:nvSpPr>
            <p:cNvPr id="4123" name="Text Box 46"/>
            <p:cNvSpPr txBox="1">
              <a:spLocks noChangeArrowheads="1"/>
            </p:cNvSpPr>
            <p:nvPr/>
          </p:nvSpPr>
          <p:spPr bwMode="auto">
            <a:xfrm>
              <a:off x="2562" y="3724"/>
              <a:ext cx="7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>
                  <a:solidFill>
                    <a:srgbClr val="66FF33"/>
                  </a:solidFill>
                  <a:latin typeface="宋体" pitchFamily="2" charset="-122"/>
                </a:rPr>
                <a:t> </a:t>
              </a:r>
              <a:r>
                <a:rPr kumimoji="1" lang="zh-CN" altLang="en-US">
                  <a:solidFill>
                    <a:srgbClr val="66FF33"/>
                  </a:solidFill>
                  <a:latin typeface="宋体" pitchFamily="2" charset="-122"/>
                </a:rPr>
                <a:t>或操作</a:t>
              </a:r>
            </a:p>
          </p:txBody>
        </p:sp>
      </p:grpSp>
      <p:grpSp>
        <p:nvGrpSpPr>
          <p:cNvPr id="7" name="Group 47"/>
          <p:cNvGrpSpPr>
            <a:grpSpLocks/>
          </p:cNvGrpSpPr>
          <p:nvPr/>
        </p:nvGrpSpPr>
        <p:grpSpPr bwMode="auto">
          <a:xfrm>
            <a:off x="2843213" y="4292600"/>
            <a:ext cx="2786062" cy="1998663"/>
            <a:chOff x="1779" y="2750"/>
            <a:chExt cx="1755" cy="1259"/>
          </a:xfrm>
        </p:grpSpPr>
        <p:grpSp>
          <p:nvGrpSpPr>
            <p:cNvPr id="4117" name="Group 48"/>
            <p:cNvGrpSpPr>
              <a:grpSpLocks/>
            </p:cNvGrpSpPr>
            <p:nvPr/>
          </p:nvGrpSpPr>
          <p:grpSpPr bwMode="auto">
            <a:xfrm>
              <a:off x="2109" y="2750"/>
              <a:ext cx="1425" cy="1259"/>
              <a:chOff x="2018" y="2750"/>
              <a:chExt cx="1425" cy="1259"/>
            </a:xfrm>
          </p:grpSpPr>
          <p:graphicFrame>
            <p:nvGraphicFramePr>
              <p:cNvPr id="4102" name="Object 49"/>
              <p:cNvGraphicFramePr>
                <a:graphicFrameLocks noChangeAspect="1"/>
              </p:cNvGraphicFramePr>
              <p:nvPr/>
            </p:nvGraphicFramePr>
            <p:xfrm>
              <a:off x="2245" y="2750"/>
              <a:ext cx="1198" cy="1259"/>
            </p:xfrm>
            <a:graphic>
              <a:graphicData uri="http://schemas.openxmlformats.org/presentationml/2006/ole">
                <p:oleObj spid="_x0000_s4102" name="公式" r:id="rId13" imgW="1676160" imgH="1942920" progId="Equation.3">
                  <p:embed/>
                </p:oleObj>
              </a:graphicData>
            </a:graphic>
          </p:graphicFrame>
          <p:sp>
            <p:nvSpPr>
              <p:cNvPr id="4119" name="AutoShape 50"/>
              <p:cNvSpPr>
                <a:spLocks/>
              </p:cNvSpPr>
              <p:nvPr/>
            </p:nvSpPr>
            <p:spPr bwMode="auto">
              <a:xfrm flipH="1">
                <a:off x="2018" y="2840"/>
                <a:ext cx="136" cy="1134"/>
              </a:xfrm>
              <a:prstGeom prst="rightBrace">
                <a:avLst>
                  <a:gd name="adj1" fmla="val 69485"/>
                  <a:gd name="adj2" fmla="val 48403"/>
                </a:avLst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118" name="Text Box 51"/>
            <p:cNvSpPr txBox="1">
              <a:spLocks noChangeArrowheads="1"/>
            </p:cNvSpPr>
            <p:nvPr/>
          </p:nvSpPr>
          <p:spPr bwMode="auto">
            <a:xfrm>
              <a:off x="1779" y="3215"/>
              <a:ext cx="31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/>
                <a:t>或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9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92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9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9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2" grpId="0" autoUpdateAnimBg="0"/>
      <p:bldP spid="179203" grpId="0" autoUpdateAnimBg="0"/>
      <p:bldP spid="179240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FF00"/>
      </a:hlink>
      <a:folHlink>
        <a:srgbClr val="FFFF00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DAD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4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0099CC"/>
        </a:accent1>
        <a:accent2>
          <a:srgbClr val="003399"/>
        </a:accent2>
        <a:accent3>
          <a:srgbClr val="FFFFFF"/>
        </a:accent3>
        <a:accent4>
          <a:srgbClr val="DADADA"/>
        </a:accent4>
        <a:accent5>
          <a:srgbClr val="AACAE2"/>
        </a:accent5>
        <a:accent6>
          <a:srgbClr val="002D8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5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0099CC"/>
        </a:accent1>
        <a:accent2>
          <a:srgbClr val="003399"/>
        </a:accent2>
        <a:accent3>
          <a:srgbClr val="FFFFFF"/>
        </a:accent3>
        <a:accent4>
          <a:srgbClr val="DADADA"/>
        </a:accent4>
        <a:accent5>
          <a:srgbClr val="AACAE2"/>
        </a:accent5>
        <a:accent6>
          <a:srgbClr val="002D8A"/>
        </a:accent6>
        <a:hlink>
          <a:srgbClr val="00FF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6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0099CC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AACAE2"/>
        </a:accent5>
        <a:accent6>
          <a:srgbClr val="2D2D8A"/>
        </a:accent6>
        <a:hlink>
          <a:srgbClr val="00FF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1_默认设计模板 11">
      <a:dk1>
        <a:srgbClr val="FFFFFF"/>
      </a:dk1>
      <a:lt1>
        <a:srgbClr val="FFFFFF"/>
      </a:lt1>
      <a:dk2>
        <a:srgbClr val="000000"/>
      </a:dk2>
      <a:lt2>
        <a:srgbClr val="808080"/>
      </a:lt2>
      <a:accent1>
        <a:srgbClr val="0099CC"/>
      </a:accent1>
      <a:accent2>
        <a:srgbClr val="333399"/>
      </a:accent2>
      <a:accent3>
        <a:srgbClr val="FFFFFF"/>
      </a:accent3>
      <a:accent4>
        <a:srgbClr val="DADADA"/>
      </a:accent4>
      <a:accent5>
        <a:srgbClr val="AACAE2"/>
      </a:accent5>
      <a:accent6>
        <a:srgbClr val="2D2D8A"/>
      </a:accent6>
      <a:hlink>
        <a:srgbClr val="00FF00"/>
      </a:hlink>
      <a:folHlink>
        <a:srgbClr val="B2B2B2"/>
      </a:folHlink>
    </a:clrScheme>
    <a:fontScheme name="1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DAD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0099CC"/>
        </a:accent1>
        <a:accent2>
          <a:srgbClr val="003399"/>
        </a:accent2>
        <a:accent3>
          <a:srgbClr val="FFFFFF"/>
        </a:accent3>
        <a:accent4>
          <a:srgbClr val="DADADA"/>
        </a:accent4>
        <a:accent5>
          <a:srgbClr val="AACAE2"/>
        </a:accent5>
        <a:accent6>
          <a:srgbClr val="002D8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0099CC"/>
        </a:accent1>
        <a:accent2>
          <a:srgbClr val="003399"/>
        </a:accent2>
        <a:accent3>
          <a:srgbClr val="FFFFFF"/>
        </a:accent3>
        <a:accent4>
          <a:srgbClr val="DADADA"/>
        </a:accent4>
        <a:accent5>
          <a:srgbClr val="AACAE2"/>
        </a:accent5>
        <a:accent6>
          <a:srgbClr val="002D8A"/>
        </a:accent6>
        <a:hlink>
          <a:srgbClr val="00FF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0099CC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AACAE2"/>
        </a:accent5>
        <a:accent6>
          <a:srgbClr val="2D2D8A"/>
        </a:accent6>
        <a:hlink>
          <a:srgbClr val="00FF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FF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FF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18236</TotalTime>
  <Words>5495</Words>
  <Application>Microsoft Office PowerPoint</Application>
  <PresentationFormat>全屏显示(4:3)</PresentationFormat>
  <Paragraphs>704</Paragraphs>
  <Slides>79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79</vt:i4>
      </vt:variant>
    </vt:vector>
  </HeadingPairs>
  <TitlesOfParts>
    <vt:vector size="100" baseType="lpstr">
      <vt:lpstr>Times New Roman</vt:lpstr>
      <vt:lpstr>宋体</vt:lpstr>
      <vt:lpstr>Arial</vt:lpstr>
      <vt:lpstr>黑体</vt:lpstr>
      <vt:lpstr>隶书</vt:lpstr>
      <vt:lpstr>Wingdings</vt:lpstr>
      <vt:lpstr>Symbol</vt:lpstr>
      <vt:lpstr>Monotype Sorts</vt:lpstr>
      <vt:lpstr>楷体_GB2312</vt:lpstr>
      <vt:lpstr>Book Antiqua</vt:lpstr>
      <vt:lpstr>Webdings</vt:lpstr>
      <vt:lpstr>Cambria Math</vt:lpstr>
      <vt:lpstr>Arial Unicode MS</vt:lpstr>
      <vt:lpstr>默认设计模板</vt:lpstr>
      <vt:lpstr>1_默认设计模板</vt:lpstr>
      <vt:lpstr>Microsoft Photo Editor 3.0 扫描</vt:lpstr>
      <vt:lpstr>Microsoft Clip Gallery</vt:lpstr>
      <vt:lpstr>Microsoft 公式 3.0</vt:lpstr>
      <vt:lpstr>Microsoft Equation 3.0</vt:lpstr>
      <vt:lpstr>Microsoft Word 图片</vt:lpstr>
      <vt:lpstr>Microsoft Word Picture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幻灯片 70</vt:lpstr>
      <vt:lpstr>幻灯片 71</vt:lpstr>
      <vt:lpstr>幻灯片 72</vt:lpstr>
      <vt:lpstr>幻灯片 73</vt:lpstr>
      <vt:lpstr>幻灯片 74</vt:lpstr>
      <vt:lpstr>幻灯片 75</vt:lpstr>
      <vt:lpstr>幻灯片 76</vt:lpstr>
      <vt:lpstr>幻灯片 77</vt:lpstr>
      <vt:lpstr>幻灯片 78</vt:lpstr>
      <vt:lpstr>幻灯片 79</vt:lpstr>
    </vt:vector>
  </TitlesOfParts>
  <Company>UESTC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SYQ</dc:creator>
  <cp:lastModifiedBy>apple</cp:lastModifiedBy>
  <cp:revision>348</cp:revision>
  <dcterms:created xsi:type="dcterms:W3CDTF">2005-09-20T14:29:00Z</dcterms:created>
  <dcterms:modified xsi:type="dcterms:W3CDTF">2017-06-05T04:45:07Z</dcterms:modified>
</cp:coreProperties>
</file>