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302" r:id="rId3"/>
    <p:sldId id="281" r:id="rId4"/>
    <p:sldId id="282" r:id="rId5"/>
    <p:sldId id="312" r:id="rId6"/>
    <p:sldId id="313" r:id="rId7"/>
    <p:sldId id="314" r:id="rId8"/>
    <p:sldId id="315" r:id="rId9"/>
    <p:sldId id="318" r:id="rId10"/>
    <p:sldId id="319" r:id="rId11"/>
    <p:sldId id="320" r:id="rId12"/>
    <p:sldId id="288" r:id="rId13"/>
    <p:sldId id="286" r:id="rId14"/>
    <p:sldId id="311" r:id="rId15"/>
    <p:sldId id="321" r:id="rId16"/>
    <p:sldId id="287" r:id="rId17"/>
    <p:sldId id="310" r:id="rId18"/>
    <p:sldId id="307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BCEF"/>
    <a:srgbClr val="969696"/>
    <a:srgbClr val="FAA9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4" autoAdjust="0"/>
    <p:restoredTop sz="94660"/>
  </p:normalViewPr>
  <p:slideViewPr>
    <p:cSldViewPr>
      <p:cViewPr varScale="1">
        <p:scale>
          <a:sx n="81" d="100"/>
          <a:sy n="81" d="100"/>
        </p:scale>
        <p:origin x="-1362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8C047679-9DBB-4863-85C1-74B08F17AE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fld id="{E65546F6-4101-4B0F-9188-FB68CA8720F3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F3ADE45F-51D2-4A04-9180-52D8D7DBE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0" y="6245225"/>
            <a:ext cx="9144000" cy="612775"/>
            <a:chOff x="0" y="3934"/>
            <a:chExt cx="5760" cy="386"/>
          </a:xfrm>
        </p:grpSpPr>
        <p:sp>
          <p:nvSpPr>
            <p:cNvPr id="5" name="Rectangle 55"/>
            <p:cNvSpPr>
              <a:spLocks noChangeArrowheads="1"/>
            </p:cNvSpPr>
            <p:nvPr userDrawn="1"/>
          </p:nvSpPr>
          <p:spPr bwMode="gray">
            <a:xfrm>
              <a:off x="0" y="4064"/>
              <a:ext cx="5760" cy="2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56"/>
            <p:cNvSpPr>
              <a:spLocks/>
            </p:cNvSpPr>
            <p:nvPr userDrawn="1"/>
          </p:nvSpPr>
          <p:spPr bwMode="gray">
            <a:xfrm>
              <a:off x="4425" y="3934"/>
              <a:ext cx="1335" cy="194"/>
            </a:xfrm>
            <a:custGeom>
              <a:avLst/>
              <a:gdLst>
                <a:gd name="T0" fmla="*/ 0 w 1335"/>
                <a:gd name="T1" fmla="*/ 137 h 194"/>
                <a:gd name="T2" fmla="*/ 229 w 1335"/>
                <a:gd name="T3" fmla="*/ 0 h 194"/>
                <a:gd name="T4" fmla="*/ 1335 w 1335"/>
                <a:gd name="T5" fmla="*/ 2 h 194"/>
                <a:gd name="T6" fmla="*/ 1335 w 1335"/>
                <a:gd name="T7" fmla="*/ 194 h 194"/>
                <a:gd name="T8" fmla="*/ 87 w 1335"/>
                <a:gd name="T9" fmla="*/ 194 h 194"/>
                <a:gd name="T10" fmla="*/ 0 w 1335"/>
                <a:gd name="T11" fmla="*/ 137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5" h="194">
                  <a:moveTo>
                    <a:pt x="0" y="137"/>
                  </a:moveTo>
                  <a:lnTo>
                    <a:pt x="229" y="0"/>
                  </a:lnTo>
                  <a:lnTo>
                    <a:pt x="1335" y="2"/>
                  </a:lnTo>
                  <a:lnTo>
                    <a:pt x="1335" y="194"/>
                  </a:lnTo>
                  <a:lnTo>
                    <a:pt x="87" y="19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gray">
          <a:xfrm>
            <a:off x="304800" y="471488"/>
            <a:ext cx="13843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 b="1" i="1" smtClean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7983" y="195673"/>
            <a:ext cx="1077540" cy="10707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6705600" cy="381000"/>
          </a:xfrm>
          <a:extLst/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762000"/>
          </a:xfrm>
          <a:extLst/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59113" y="6524625"/>
            <a:ext cx="6022975" cy="381000"/>
          </a:xfrm>
          <a:prstGeom prst="rect">
            <a:avLst/>
          </a:prstGeom>
        </p:spPr>
        <p:txBody>
          <a:bodyPr/>
          <a:lstStyle>
            <a:lvl1pPr algn="r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University of Electronic Science and Technology of China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62849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79646-DF1B-4735-B1E7-4D10E11BF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63873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FAC4C-C132-4592-9376-FBFDFCAA98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4657" name="Image" r:id="rId3" imgW="12977778" imgH="1955556" progId="">
              <p:embed/>
            </p:oleObj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1BFA2-8438-4ACA-8874-612BAA8E9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5681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27C1-258D-4C0C-9559-2F6E11C33C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6705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A27DF-19B0-441D-B835-CB63B8CF0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7729" name="Image" r:id="rId3" imgW="12977778" imgH="1955556" progId="">
              <p:embed/>
            </p:oleObj>
          </a:graphicData>
        </a:graphic>
      </p:graphicFrame>
      <p:pic>
        <p:nvPicPr>
          <p:cNvPr id="11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2349D-AFB8-4591-9EFF-7D908DBCCB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6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8753" name="Image" r:id="rId3" imgW="12977778" imgH="1955556" progId="">
              <p:embed/>
            </p:oleObj>
          </a:graphicData>
        </a:graphic>
      </p:graphicFrame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51715-9F0B-44A7-BC40-0832DEE12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5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59777" name="Image" r:id="rId3" imgW="12977778" imgH="1955556" progId="">
              <p:embed/>
            </p:oleObj>
          </a:graphicData>
        </a:graphic>
      </p:graphicFrame>
      <p:pic>
        <p:nvPicPr>
          <p:cNvPr id="6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57CD8-2E70-492C-ACBB-27A684263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60801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94BF1-AB10-4F14-9D4C-500D35BBC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61825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65116-D3AE-49C9-BF31-3773C2CA0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103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2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1027" name="Image" r:id="rId14" imgW="12977778" imgH="1955556" progId="">
              <p:embed/>
            </p:oleObj>
          </a:graphicData>
        </a:graphic>
      </p:graphicFrame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695B55F7-7EE1-4AE6-82EF-96C3168649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56259B95-44E7-41CC-86FE-B1A2694441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1068288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54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Verdana" panose="020B0604030504040204" pitchFamily="34" charset="0"/>
              </a:rPr>
              <a:t>模拟电路基础</a:t>
            </a:r>
            <a:endParaRPr lang="en-US" altLang="zh-CN" sz="54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42291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功放芯片</a:t>
            </a:r>
          </a:p>
        </p:txBody>
      </p:sp>
      <p:sp>
        <p:nvSpPr>
          <p:cNvPr id="432130" name="Text Box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31913" y="1412875"/>
            <a:ext cx="6840537" cy="2087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LA4100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LA4102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TDA2030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TDA2004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2009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TA7240AP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LM386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LM1875;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………</a:t>
            </a:r>
          </a:p>
        </p:txBody>
      </p:sp>
      <p:pic>
        <p:nvPicPr>
          <p:cNvPr id="4321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860800"/>
            <a:ext cx="316865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2" name="Picture 5" descr="u=1455616715,812751609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500438"/>
            <a:ext cx="288766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功放芯片主要参数</a:t>
            </a:r>
          </a:p>
        </p:txBody>
      </p:sp>
      <p:sp>
        <p:nvSpPr>
          <p:cNvPr id="433154" name="Text Box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450" y="1412875"/>
            <a:ext cx="7416800" cy="3887788"/>
          </a:xfrm>
        </p:spPr>
        <p:txBody>
          <a:bodyPr/>
          <a:lstStyle/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输出功率：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LM386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&lt;1W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）、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TDA2030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15W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电压增益：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TDA2030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（开环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90dB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 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频带宽度：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 LM386 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300kHz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谐波失真：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LM386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0.2%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）、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TD2030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0.1%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电源电压： </a:t>
            </a:r>
            <a:r>
              <a:rPr kumimoji="1" lang="en-US" altLang="zh-CN" sz="2400" b="1" smtClean="0">
                <a:latin typeface="Times New Roman" pitchFamily="18" charset="0"/>
              </a:rPr>
              <a:t>±18V</a:t>
            </a:r>
            <a:r>
              <a:rPr kumimoji="1" lang="en-US" altLang="zh-CN" sz="2000" smtClean="0">
                <a:latin typeface="Times New Roman" pitchFamily="18" charset="0"/>
              </a:rPr>
              <a:t> 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输入电阻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热阻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封装形式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400" b="1" smtClean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331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3213100"/>
            <a:ext cx="27368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3156" name="Text Box 8"/>
          <p:cNvSpPr txBox="1">
            <a:spLocks noChangeArrowheads="1"/>
          </p:cNvSpPr>
          <p:nvPr/>
        </p:nvSpPr>
        <p:spPr bwMode="auto">
          <a:xfrm>
            <a:off x="1116013" y="5229225"/>
            <a:ext cx="5759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以上参数都是在一定条件下的典型值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</a:t>
            </a:r>
            <a:r>
              <a:rPr lang="en-US" altLang="zh-CN" smtClean="0"/>
              <a:t>TDA2030</a:t>
            </a:r>
            <a:r>
              <a:rPr lang="zh-CN" altLang="en-US" smtClean="0"/>
              <a:t>集成功放芯片</a:t>
            </a:r>
          </a:p>
        </p:txBody>
      </p:sp>
      <p:sp>
        <p:nvSpPr>
          <p:cNvPr id="434178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4179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4180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4181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4182" name="Rectangle 2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4183" name="Rectangle 37"/>
          <p:cNvSpPr>
            <a:spLocks noChangeArrowheads="1"/>
          </p:cNvSpPr>
          <p:nvPr/>
        </p:nvSpPr>
        <p:spPr bwMode="auto">
          <a:xfrm>
            <a:off x="971550" y="1628775"/>
            <a:ext cx="73453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TDA 2030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是一块性能十分优良的功率放大集成电路，其主要特点是上升速率高、瞬态互调失真小，输出功率可以达到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18W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，具有较为完善的保护电路。</a:t>
            </a:r>
            <a:endParaRPr lang="zh-CN" altLang="en-US" sz="240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34184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3068638"/>
            <a:ext cx="4824413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4185" name="Rectangle 2"/>
          <p:cNvSpPr txBox="1">
            <a:spLocks noChangeArrowheads="1"/>
          </p:cNvSpPr>
          <p:nvPr/>
        </p:nvSpPr>
        <p:spPr bwMode="gray">
          <a:xfrm>
            <a:off x="1476375" y="5516563"/>
            <a:ext cx="59769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>
                <a:latin typeface="Arial Black" pitchFamily="34" charset="0"/>
                <a:ea typeface="楷体_GB2312" pitchFamily="49" charset="-122"/>
              </a:rPr>
              <a:t>TD2030</a:t>
            </a:r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使用时类似于集成运放，需要用负反馈电路。</a:t>
            </a:r>
          </a:p>
        </p:txBody>
      </p:sp>
      <p:sp>
        <p:nvSpPr>
          <p:cNvPr id="434186" name="Rectangle 2"/>
          <p:cNvSpPr txBox="1">
            <a:spLocks noChangeArrowheads="1"/>
          </p:cNvSpPr>
          <p:nvPr/>
        </p:nvSpPr>
        <p:spPr bwMode="gray">
          <a:xfrm>
            <a:off x="1476375" y="3068638"/>
            <a:ext cx="24479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1-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同相输入端</a:t>
            </a: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2-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反相输入端</a:t>
            </a: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3-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负电源</a:t>
            </a: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4-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输出端</a:t>
            </a: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5-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正电源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ChangeArrowheads="1"/>
          </p:cNvSpPr>
          <p:nvPr/>
        </p:nvSpPr>
        <p:spPr bwMode="gray">
          <a:xfrm>
            <a:off x="395288" y="1773238"/>
            <a:ext cx="23034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latin typeface="Arial Black" pitchFamily="34" charset="0"/>
              </a:rPr>
              <a:t>TDA2030</a:t>
            </a:r>
          </a:p>
          <a:p>
            <a:pPr eaLnBrk="0" hangingPunct="0"/>
            <a:r>
              <a:rPr lang="zh-CN" altLang="en-US" sz="2800" b="1">
                <a:latin typeface="Arial Black" pitchFamily="34" charset="0"/>
              </a:rPr>
              <a:t>典型参数</a:t>
            </a:r>
          </a:p>
        </p:txBody>
      </p:sp>
      <p:sp>
        <p:nvSpPr>
          <p:cNvPr id="435202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3520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0"/>
            <a:ext cx="6164262" cy="679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 txBox="1">
            <a:spLocks noChangeArrowheads="1"/>
          </p:cNvSpPr>
          <p:nvPr/>
        </p:nvSpPr>
        <p:spPr bwMode="gray">
          <a:xfrm>
            <a:off x="5580063" y="5229225"/>
            <a:ext cx="295116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双电源供电</a:t>
            </a:r>
            <a:endParaRPr lang="en-US" altLang="zh-CN" sz="2000" b="1">
              <a:latin typeface="Arial Black" pitchFamily="34" charset="0"/>
              <a:ea typeface="楷体_GB2312" pitchFamily="49" charset="-122"/>
            </a:endParaRPr>
          </a:p>
        </p:txBody>
      </p:sp>
      <p:pic>
        <p:nvPicPr>
          <p:cNvPr id="43622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484313"/>
            <a:ext cx="3529013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7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TDA2030</a:t>
            </a:r>
            <a:r>
              <a:rPr lang="zh-CN" altLang="en-US" sz="2800" b="1">
                <a:latin typeface="Arial Black" pitchFamily="34" charset="0"/>
              </a:rPr>
              <a:t>典型电路</a:t>
            </a:r>
          </a:p>
        </p:txBody>
      </p:sp>
      <p:sp>
        <p:nvSpPr>
          <p:cNvPr id="436228" name="Rectangle 2"/>
          <p:cNvSpPr txBox="1">
            <a:spLocks noChangeArrowheads="1"/>
          </p:cNvSpPr>
          <p:nvPr/>
        </p:nvSpPr>
        <p:spPr bwMode="gray">
          <a:xfrm>
            <a:off x="539750" y="1484313"/>
            <a:ext cx="460851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各元件作用：</a:t>
            </a:r>
          </a:p>
          <a:p>
            <a:pPr marL="342900" indent="-342900" eaLnBrk="0" hangingPunct="0"/>
            <a:endParaRPr lang="zh-CN" altLang="en-US" sz="2400" b="1" dirty="0">
              <a:latin typeface="Arial Black" pitchFamily="34" charset="0"/>
              <a:ea typeface="楷体_GB2312" pitchFamily="49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R3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是直流平衡电阻，同时与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C3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构成高通响应，用以滤除低频信号。</a:t>
            </a:r>
          </a:p>
          <a:p>
            <a:pPr marL="342900" indent="-342900">
              <a:buFontTx/>
              <a:buChar char="•"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R1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R2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C2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构成负反馈电路，决定电路的电压增益及低端截止频率。</a:t>
            </a:r>
          </a:p>
          <a:p>
            <a:pPr marL="342900" indent="-342900">
              <a:buFontTx/>
              <a:buChar char="•"/>
            </a:pPr>
            <a:endParaRPr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Tx/>
              <a:buChar char="•"/>
            </a:pPr>
            <a:endParaRPr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Tx/>
              <a:buChar char="•"/>
            </a:pPr>
            <a:endParaRPr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R4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C7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可以稳定频率，防止电路自激。</a:t>
            </a:r>
          </a:p>
          <a:p>
            <a:pPr marL="342900" indent="-342900">
              <a:buFontTx/>
              <a:buChar char="•"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D1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D2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用以保护集成块。</a:t>
            </a:r>
          </a:p>
          <a:p>
            <a:pPr marL="342900" indent="-342900">
              <a:buFontTx/>
              <a:buChar char="•"/>
            </a:pP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36229" name="Rectangle 10"/>
          <p:cNvSpPr>
            <a:spLocks noChangeArrowheads="1"/>
          </p:cNvSpPr>
          <p:nvPr/>
        </p:nvSpPr>
        <p:spPr bwMode="auto">
          <a:xfrm>
            <a:off x="-13160375" y="-28867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6232" name="Rectangle 13"/>
          <p:cNvSpPr>
            <a:spLocks noChangeArrowheads="1"/>
          </p:cNvSpPr>
          <p:nvPr/>
        </p:nvSpPr>
        <p:spPr bwMode="auto">
          <a:xfrm>
            <a:off x="-13160375" y="-28867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6235" name="Rectangle 16"/>
          <p:cNvSpPr>
            <a:spLocks noChangeArrowheads="1"/>
          </p:cNvSpPr>
          <p:nvPr/>
        </p:nvSpPr>
        <p:spPr bwMode="auto">
          <a:xfrm>
            <a:off x="-13160375" y="-28867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6238" name="Rectangle 19"/>
          <p:cNvSpPr>
            <a:spLocks noChangeArrowheads="1"/>
          </p:cNvSpPr>
          <p:nvPr/>
        </p:nvSpPr>
        <p:spPr bwMode="auto">
          <a:xfrm>
            <a:off x="1403350" y="38608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u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2"/>
          <p:cNvSpPr txBox="1">
            <a:spLocks noChangeArrowheads="1"/>
          </p:cNvSpPr>
          <p:nvPr/>
        </p:nvSpPr>
        <p:spPr bwMode="gray">
          <a:xfrm>
            <a:off x="2051050" y="4797425"/>
            <a:ext cx="29511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单电源供电</a:t>
            </a:r>
            <a:endParaRPr lang="en-US" altLang="zh-CN" sz="2000" b="1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TDA2030</a:t>
            </a:r>
            <a:r>
              <a:rPr lang="zh-CN" altLang="en-US" sz="2800" b="1">
                <a:latin typeface="Arial Black" pitchFamily="34" charset="0"/>
              </a:rPr>
              <a:t>典型电路</a:t>
            </a:r>
          </a:p>
        </p:txBody>
      </p:sp>
      <p:pic>
        <p:nvPicPr>
          <p:cNvPr id="43725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700213"/>
            <a:ext cx="4032250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7252" name="Rectangle 2"/>
          <p:cNvSpPr txBox="1">
            <a:spLocks noChangeArrowheads="1"/>
          </p:cNvSpPr>
          <p:nvPr/>
        </p:nvSpPr>
        <p:spPr bwMode="gray">
          <a:xfrm>
            <a:off x="5795963" y="3429000"/>
            <a:ext cx="2555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R5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R6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C4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为同相输入端提供偏置电压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音频功放仿真原理图</a:t>
            </a:r>
          </a:p>
        </p:txBody>
      </p:sp>
      <p:pic>
        <p:nvPicPr>
          <p:cNvPr id="4382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628775"/>
            <a:ext cx="72009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仿真结果</a:t>
            </a:r>
          </a:p>
        </p:txBody>
      </p:sp>
      <p:pic>
        <p:nvPicPr>
          <p:cNvPr id="4392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268413"/>
            <a:ext cx="7732712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Text Box 5"/>
          <p:cNvSpPr txBox="1">
            <a:spLocks noChangeArrowheads="1"/>
          </p:cNvSpPr>
          <p:nvPr/>
        </p:nvSpPr>
        <p:spPr bwMode="auto">
          <a:xfrm>
            <a:off x="1285875" y="1500188"/>
            <a:ext cx="60229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研究以下问题：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en-US" altLang="zh-CN" sz="2400" b="1"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电路输出功率决定于哪些因素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计算电路的效率，如何提高效率？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电路为什么会产生失真，频率升高时失真为什么会增大？</a:t>
            </a:r>
          </a:p>
        </p:txBody>
      </p:sp>
      <p:sp>
        <p:nvSpPr>
          <p:cNvPr id="440322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音频功放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WordArt 3"/>
          <p:cNvSpPr>
            <a:spLocks noChangeArrowheads="1" noChangeShapeType="1" noTextEdit="1"/>
          </p:cNvSpPr>
          <p:nvPr/>
        </p:nvSpPr>
        <p:spPr bwMode="gray">
          <a:xfrm>
            <a:off x="2057400" y="49530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</a:rPr>
              <a:t>Thank You !</a:t>
            </a:r>
            <a:endParaRPr lang="zh-CN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</a:endParaRPr>
          </a:p>
        </p:txBody>
      </p:sp>
      <p:sp>
        <p:nvSpPr>
          <p:cNvPr id="441346" name="Rectangle 4"/>
          <p:cNvSpPr>
            <a:spLocks noChangeArrowheads="1"/>
          </p:cNvSpPr>
          <p:nvPr/>
        </p:nvSpPr>
        <p:spPr bwMode="white">
          <a:xfrm>
            <a:off x="2133600" y="57150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400" b="1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44134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gray">
          <a:xfrm>
            <a:off x="611188" y="26368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zh-CN" altLang="en-US" sz="3200" b="1">
                <a:latin typeface="Arial Black" pitchFamily="34" charset="0"/>
              </a:rPr>
              <a:t>电子线路应用设计</a:t>
            </a:r>
            <a:r>
              <a:rPr lang="en-US" altLang="zh-CN" sz="3200" b="1">
                <a:latin typeface="Arial Black" pitchFamily="34" charset="0"/>
              </a:rPr>
              <a:t>—</a:t>
            </a:r>
            <a:r>
              <a:rPr lang="zh-CN" altLang="en-US" sz="3200" b="1"/>
              <a:t>功率放大电路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357563"/>
            <a:ext cx="6238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功率放大电路</a:t>
            </a:r>
          </a:p>
        </p:txBody>
      </p:sp>
      <p:sp>
        <p:nvSpPr>
          <p:cNvPr id="424963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129462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    用作放大电路的输出级，以推动执行机构。如使扬声器发声，继电器动作，仪器指针偏转等。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    基本要求是能够输出足够大的功率。</a:t>
            </a:r>
          </a:p>
          <a:p>
            <a:pPr>
              <a:spcBef>
                <a:spcPct val="50000"/>
              </a:spcBef>
            </a:pPr>
            <a:endParaRPr lang="zh-CN" altLang="en-US" sz="2400" b="1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ea typeface="楷体_GB2312" pitchFamily="49" charset="-122"/>
              </a:rPr>
              <a:t>    扩音系统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 电路特点</a:t>
            </a:r>
          </a:p>
        </p:txBody>
      </p:sp>
      <p:sp>
        <p:nvSpPr>
          <p:cNvPr id="425986" name="Text Box 8"/>
          <p:cNvSpPr txBox="1">
            <a:spLocks noChangeArrowheads="1"/>
          </p:cNvSpPr>
          <p:nvPr/>
        </p:nvSpPr>
        <p:spPr bwMode="auto">
          <a:xfrm>
            <a:off x="1331913" y="1844675"/>
            <a:ext cx="57594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输出功率尽可能大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效率尽可能高       </a:t>
            </a:r>
          </a:p>
          <a:p>
            <a:pPr marL="457200" indent="-457200">
              <a:lnSpc>
                <a:spcPct val="120000"/>
              </a:lnSpc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非线性失真小</a:t>
            </a:r>
          </a:p>
          <a:p>
            <a:pPr marL="457200" indent="-457200">
              <a:lnSpc>
                <a:spcPct val="120000"/>
              </a:lnSpc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频响特性好</a:t>
            </a:r>
          </a:p>
        </p:txBody>
      </p:sp>
      <p:pic>
        <p:nvPicPr>
          <p:cNvPr id="425987" name="Picture 13" descr="06-1767659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365625"/>
            <a:ext cx="61722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 功放管的工作方式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116013" y="1628775"/>
            <a:ext cx="46085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甲类、乙类、甲乙类等</a:t>
            </a:r>
          </a:p>
          <a:p>
            <a:pPr marL="457200" indent="-457200"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  <p:pic>
        <p:nvPicPr>
          <p:cNvPr id="4270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357563"/>
            <a:ext cx="21590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3284538"/>
            <a:ext cx="21605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3284538"/>
            <a:ext cx="2087563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1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 </a:t>
            </a:r>
            <a:r>
              <a:rPr lang="en-US" altLang="zh-CN" sz="2800" b="1">
                <a:latin typeface="Arial Black" pitchFamily="34" charset="0"/>
              </a:rPr>
              <a:t>OTL</a:t>
            </a:r>
            <a:r>
              <a:rPr lang="zh-CN" altLang="en-US" sz="2800" b="1">
                <a:latin typeface="Arial Black" pitchFamily="34" charset="0"/>
              </a:rPr>
              <a:t>功放电路</a:t>
            </a:r>
          </a:p>
        </p:txBody>
      </p:sp>
      <p:graphicFrame>
        <p:nvGraphicFramePr>
          <p:cNvPr id="345095" name="Object 7"/>
          <p:cNvGraphicFramePr>
            <a:graphicFrameLocks noChangeAspect="1"/>
          </p:cNvGraphicFramePr>
          <p:nvPr/>
        </p:nvGraphicFramePr>
        <p:xfrm>
          <a:off x="5364163" y="1844675"/>
          <a:ext cx="3095625" cy="2438400"/>
        </p:xfrm>
        <a:graphic>
          <a:graphicData uri="http://schemas.openxmlformats.org/presentationml/2006/ole">
            <p:oleObj spid="_x0000_s345095" name="Photo Editor 照片" r:id="rId3" imgW="10866667" imgH="8371429" progId="">
              <p:embed/>
            </p:oleObj>
          </a:graphicData>
        </a:graphic>
      </p:graphicFrame>
      <p:sp>
        <p:nvSpPr>
          <p:cNvPr id="345102" name="Text Box 10"/>
          <p:cNvSpPr txBox="1">
            <a:spLocks noChangeArrowheads="1"/>
          </p:cNvSpPr>
          <p:nvPr/>
        </p:nvSpPr>
        <p:spPr bwMode="auto">
          <a:xfrm>
            <a:off x="900113" y="1700213"/>
            <a:ext cx="46799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正半周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＋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CC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    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C 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充电。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45103" name="Text Box 11"/>
          <p:cNvSpPr txBox="1">
            <a:spLocks noChangeArrowheads="1"/>
          </p:cNvSpPr>
          <p:nvPr/>
        </p:nvSpPr>
        <p:spPr bwMode="auto">
          <a:xfrm>
            <a:off x="827088" y="3284538"/>
            <a:ext cx="5181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负半周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i="1"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的 “＋”→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“  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－”    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C 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放电。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45100" name="Object 12"/>
          <p:cNvGraphicFramePr>
            <a:graphicFrameLocks noChangeAspect="1"/>
          </p:cNvGraphicFramePr>
          <p:nvPr/>
        </p:nvGraphicFramePr>
        <p:xfrm>
          <a:off x="1187450" y="5157788"/>
          <a:ext cx="2638425" cy="820737"/>
        </p:xfrm>
        <a:graphic>
          <a:graphicData uri="http://schemas.openxmlformats.org/presentationml/2006/ole">
            <p:oleObj spid="_x0000_s345100" name="Equation" r:id="rId4" imgW="1346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2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 </a:t>
            </a:r>
            <a:r>
              <a:rPr lang="en-US" altLang="zh-CN" sz="2800" b="1">
                <a:latin typeface="Arial Black" pitchFamily="34" charset="0"/>
              </a:rPr>
              <a:t>OCL</a:t>
            </a:r>
            <a:r>
              <a:rPr lang="zh-CN" altLang="en-US" sz="2800" b="1">
                <a:latin typeface="Arial Black" pitchFamily="34" charset="0"/>
              </a:rPr>
              <a:t>功放电路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6011863" y="1989138"/>
          <a:ext cx="2808287" cy="2309812"/>
        </p:xfrm>
        <a:graphic>
          <a:graphicData uri="http://schemas.openxmlformats.org/presentationml/2006/ole">
            <p:oleObj spid="_x0000_s346117" name="Photo Editor 照片" r:id="rId3" imgW="10866667" imgH="8466667" progId="">
              <p:embed/>
            </p:oleObj>
          </a:graphicData>
        </a:graphic>
      </p:graphicFrame>
      <p:sp>
        <p:nvSpPr>
          <p:cNvPr id="346123" name="Text Box 7"/>
          <p:cNvSpPr txBox="1">
            <a:spLocks noChangeArrowheads="1"/>
          </p:cNvSpPr>
          <p:nvPr/>
        </p:nvSpPr>
        <p:spPr bwMode="auto">
          <a:xfrm>
            <a:off x="1331913" y="2563813"/>
            <a:ext cx="441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正半周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     ＋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CC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46124" name="Text Box 8"/>
          <p:cNvSpPr txBox="1">
            <a:spLocks noChangeArrowheads="1"/>
          </p:cNvSpPr>
          <p:nvPr/>
        </p:nvSpPr>
        <p:spPr bwMode="auto">
          <a:xfrm>
            <a:off x="1331913" y="3716338"/>
            <a:ext cx="4343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负半周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→T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→ 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－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CC</a:t>
            </a:r>
          </a:p>
        </p:txBody>
      </p:sp>
      <p:graphicFrame>
        <p:nvGraphicFramePr>
          <p:cNvPr id="346121" name="Object 9"/>
          <p:cNvGraphicFramePr>
            <a:graphicFrameLocks noChangeAspect="1"/>
          </p:cNvGraphicFramePr>
          <p:nvPr/>
        </p:nvGraphicFramePr>
        <p:xfrm>
          <a:off x="1547813" y="5013325"/>
          <a:ext cx="2141537" cy="820738"/>
        </p:xfrm>
        <a:graphic>
          <a:graphicData uri="http://schemas.openxmlformats.org/presentationml/2006/ole">
            <p:oleObj spid="_x0000_s346121" name="Equation" r:id="rId4" imgW="1091880" imgH="419040" progId="Equation.3">
              <p:embed/>
            </p:oleObj>
          </a:graphicData>
        </a:graphic>
      </p:graphicFrame>
      <p:sp>
        <p:nvSpPr>
          <p:cNvPr id="346125" name="Text Box 10"/>
          <p:cNvSpPr txBox="1">
            <a:spLocks noChangeArrowheads="1"/>
          </p:cNvSpPr>
          <p:nvPr/>
        </p:nvSpPr>
        <p:spPr bwMode="auto">
          <a:xfrm>
            <a:off x="1331913" y="1771650"/>
            <a:ext cx="4038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静态时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EQ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BQ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6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 </a:t>
            </a:r>
            <a:r>
              <a:rPr lang="en-US" altLang="zh-CN" sz="2800" b="1">
                <a:latin typeface="Arial Black" pitchFamily="34" charset="0"/>
              </a:rPr>
              <a:t>BTL</a:t>
            </a:r>
            <a:r>
              <a:rPr lang="zh-CN" altLang="en-US" sz="2800" b="1">
                <a:latin typeface="Arial Black" pitchFamily="34" charset="0"/>
              </a:rPr>
              <a:t>功放电路</a:t>
            </a:r>
          </a:p>
        </p:txBody>
      </p:sp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4284663" y="3573463"/>
          <a:ext cx="4038600" cy="2338387"/>
        </p:xfrm>
        <a:graphic>
          <a:graphicData uri="http://schemas.openxmlformats.org/presentationml/2006/ole">
            <p:oleObj spid="_x0000_s347142" name="Photo Editor 照片" r:id="rId3" imgW="12885714" imgH="7333333" progId="">
              <p:embed/>
            </p:oleObj>
          </a:graphicData>
        </a:graphic>
      </p:graphicFrame>
      <p:sp>
        <p:nvSpPr>
          <p:cNvPr id="347147" name="Text Box 7"/>
          <p:cNvSpPr txBox="1">
            <a:spLocks noChangeArrowheads="1"/>
          </p:cNvSpPr>
          <p:nvPr/>
        </p:nvSpPr>
        <p:spPr bwMode="auto">
          <a:xfrm>
            <a:off x="1042988" y="2060575"/>
            <a:ext cx="6934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正半周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：＋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CC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1 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47148" name="Text Box 8"/>
          <p:cNvSpPr txBox="1">
            <a:spLocks noChangeArrowheads="1"/>
          </p:cNvSpPr>
          <p:nvPr/>
        </p:nvSpPr>
        <p:spPr bwMode="auto">
          <a:xfrm>
            <a:off x="1042988" y="2881313"/>
            <a:ext cx="7010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输入电压的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负半周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：＋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CC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→</a:t>
            </a:r>
            <a:r>
              <a:rPr kumimoji="1" lang="zh-CN" altLang="zh-CN" sz="2400" b="1">
                <a:latin typeface="Times New Roman" pitchFamily="18" charset="0"/>
                <a:ea typeface="宋体" charset="-122"/>
              </a:rPr>
              <a:t>地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47145" name="Object 9"/>
          <p:cNvGraphicFramePr>
            <a:graphicFrameLocks noChangeAspect="1"/>
          </p:cNvGraphicFramePr>
          <p:nvPr/>
        </p:nvGraphicFramePr>
        <p:xfrm>
          <a:off x="1403350" y="4292600"/>
          <a:ext cx="2290763" cy="820738"/>
        </p:xfrm>
        <a:graphic>
          <a:graphicData uri="http://schemas.openxmlformats.org/presentationml/2006/ole">
            <p:oleObj spid="_x0000_s347145" name="Equation" r:id="rId4" imgW="1168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音频功放设计指标</a:t>
            </a:r>
          </a:p>
        </p:txBody>
      </p:sp>
      <p:sp>
        <p:nvSpPr>
          <p:cNvPr id="431106" name="Text Box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31913" y="1484313"/>
            <a:ext cx="6337300" cy="3311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kumimoji="1" lang="zh-CN" altLang="en-US" sz="2400" b="1" smtClean="0">
              <a:ea typeface="楷体_GB2312" pitchFamily="49" charset="-122"/>
            </a:endParaRPr>
          </a:p>
          <a:p>
            <a:r>
              <a:rPr kumimoji="1" lang="zh-CN" altLang="en-US" sz="2400" b="1" smtClean="0"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频率：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20Hz-20kHz</a:t>
            </a:r>
            <a:endParaRPr kumimoji="1" lang="zh-CN" altLang="en-US" sz="2400" b="1" smtClean="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  输出功率：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≥8W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i="1" smtClean="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smtClean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=8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欧）</a:t>
            </a:r>
          </a:p>
          <a:p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放大倍数： 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30dB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  失真：</a:t>
            </a:r>
            <a:r>
              <a:rPr kumimoji="1" lang="zh-CN" altLang="en-US" sz="2400" b="1" smtClean="0">
                <a:latin typeface="Times New Roman" pitchFamily="18" charset="0"/>
              </a:rPr>
              <a:t>≤</a:t>
            </a:r>
            <a:r>
              <a:rPr kumimoji="1" lang="en-US" altLang="zh-CN" sz="2400" b="1" smtClean="0">
                <a:latin typeface="Times New Roman" pitchFamily="18" charset="0"/>
              </a:rPr>
              <a:t>10%</a:t>
            </a:r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r>
              <a:rPr kumimoji="1" lang="zh-CN" altLang="en-US" sz="2400" b="1" smtClean="0">
                <a:latin typeface="Times New Roman" pitchFamily="18" charset="0"/>
                <a:ea typeface="楷体_GB2312" pitchFamily="49" charset="-122"/>
              </a:rPr>
              <a:t>  效率：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2TGp_best_light_v2">
  <a:themeElements>
    <a:clrScheme name="192TGp_best_light_v2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自定义 1">
      <a:majorFont>
        <a:latin typeface="Arial Black"/>
        <a:ea typeface="黑体"/>
        <a:cs typeface=""/>
      </a:majorFont>
      <a:minorFont>
        <a:latin typeface="Arial Blac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TGp_best_light_v2 1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3">
        <a:dk1>
          <a:srgbClr val="000000"/>
        </a:dk1>
        <a:lt1>
          <a:srgbClr val="FFFFFF"/>
        </a:lt1>
        <a:dk2>
          <a:srgbClr val="1D1F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192TGp_best_light_v2</Template>
  <TotalTime>1446</TotalTime>
  <Words>742</Words>
  <Application>Microsoft Office PowerPoint</Application>
  <PresentationFormat>全屏显示(4:3)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192TGp_best_light_v2</vt:lpstr>
      <vt:lpstr>Image</vt:lpstr>
      <vt:lpstr>Photo Editor 照片</vt:lpstr>
      <vt:lpstr>Equation</vt:lpstr>
      <vt:lpstr>模拟电路基础</vt:lpstr>
      <vt:lpstr>幻灯片 2</vt:lpstr>
      <vt:lpstr>     功率放大电路</vt:lpstr>
      <vt:lpstr>幻灯片 4</vt:lpstr>
      <vt:lpstr>幻灯片 5</vt:lpstr>
      <vt:lpstr>幻灯片 6</vt:lpstr>
      <vt:lpstr>幻灯片 7</vt:lpstr>
      <vt:lpstr>幻灯片 8</vt:lpstr>
      <vt:lpstr>      音频功放设计指标</vt:lpstr>
      <vt:lpstr>      功放芯片</vt:lpstr>
      <vt:lpstr>     功放芯片主要参数</vt:lpstr>
      <vt:lpstr>    TDA2030集成功放芯片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509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模拟电路基础</dc:title>
  <dc:creator>吴涛</dc:creator>
  <cp:lastModifiedBy>User</cp:lastModifiedBy>
  <cp:revision>107</cp:revision>
  <dcterms:created xsi:type="dcterms:W3CDTF">2007-09-18T07:32:14Z</dcterms:created>
  <dcterms:modified xsi:type="dcterms:W3CDTF">2015-07-08T04:42:58Z</dcterms:modified>
</cp:coreProperties>
</file>