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77" r:id="rId2"/>
    <p:sldId id="302" r:id="rId3"/>
    <p:sldId id="281" r:id="rId4"/>
    <p:sldId id="282" r:id="rId5"/>
    <p:sldId id="283" r:id="rId6"/>
    <p:sldId id="285" r:id="rId7"/>
    <p:sldId id="288" r:id="rId8"/>
    <p:sldId id="286" r:id="rId9"/>
    <p:sldId id="303" r:id="rId10"/>
    <p:sldId id="311" r:id="rId11"/>
    <p:sldId id="287" r:id="rId12"/>
    <p:sldId id="304" r:id="rId13"/>
    <p:sldId id="291" r:id="rId14"/>
    <p:sldId id="289" r:id="rId15"/>
    <p:sldId id="290" r:id="rId16"/>
    <p:sldId id="292" r:id="rId17"/>
    <p:sldId id="305" r:id="rId18"/>
    <p:sldId id="284" r:id="rId19"/>
    <p:sldId id="306" r:id="rId20"/>
    <p:sldId id="293" r:id="rId21"/>
    <p:sldId id="294" r:id="rId22"/>
    <p:sldId id="309" r:id="rId23"/>
    <p:sldId id="307" r:id="rId24"/>
    <p:sldId id="308" r:id="rId25"/>
    <p:sldId id="310" r:id="rId26"/>
    <p:sldId id="27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BCEF"/>
    <a:srgbClr val="969696"/>
    <a:srgbClr val="FAA9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4" autoAdjust="0"/>
    <p:restoredTop sz="94660"/>
  </p:normalViewPr>
  <p:slideViewPr>
    <p:cSldViewPr>
      <p:cViewPr varScale="1">
        <p:scale>
          <a:sx n="107" d="100"/>
          <a:sy n="107" d="100"/>
        </p:scale>
        <p:origin x="-2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47FF4BE9-B6CA-4ACB-9C71-5D7DC4DE0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fld id="{AE2D67D4-75E3-429D-96B8-6115D86FCE22}" type="datetimeFigureOut">
              <a:rPr lang="zh-CN" altLang="en-US"/>
              <a:pPr>
                <a:defRPr/>
              </a:pPr>
              <a:t>2015-6-18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黑体" pitchFamily="49" charset="-122"/>
              </a:defRPr>
            </a:lvl1pPr>
          </a:lstStyle>
          <a:p>
            <a:pPr>
              <a:defRPr/>
            </a:pPr>
            <a:fld id="{22BBE8CD-6000-45D6-AF55-43683D60D4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0" y="6245225"/>
            <a:ext cx="9144000" cy="612775"/>
            <a:chOff x="0" y="3934"/>
            <a:chExt cx="5760" cy="386"/>
          </a:xfrm>
        </p:grpSpPr>
        <p:sp>
          <p:nvSpPr>
            <p:cNvPr id="5" name="Rectangle 55"/>
            <p:cNvSpPr>
              <a:spLocks noChangeArrowheads="1"/>
            </p:cNvSpPr>
            <p:nvPr userDrawn="1"/>
          </p:nvSpPr>
          <p:spPr bwMode="gray">
            <a:xfrm>
              <a:off x="0" y="4064"/>
              <a:ext cx="5760" cy="2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56"/>
            <p:cNvSpPr>
              <a:spLocks/>
            </p:cNvSpPr>
            <p:nvPr userDrawn="1"/>
          </p:nvSpPr>
          <p:spPr bwMode="gray">
            <a:xfrm>
              <a:off x="4425" y="3934"/>
              <a:ext cx="1335" cy="194"/>
            </a:xfrm>
            <a:custGeom>
              <a:avLst/>
              <a:gdLst>
                <a:gd name="T0" fmla="*/ 0 w 1335"/>
                <a:gd name="T1" fmla="*/ 137 h 194"/>
                <a:gd name="T2" fmla="*/ 229 w 1335"/>
                <a:gd name="T3" fmla="*/ 0 h 194"/>
                <a:gd name="T4" fmla="*/ 1335 w 1335"/>
                <a:gd name="T5" fmla="*/ 2 h 194"/>
                <a:gd name="T6" fmla="*/ 1335 w 1335"/>
                <a:gd name="T7" fmla="*/ 194 h 194"/>
                <a:gd name="T8" fmla="*/ 87 w 1335"/>
                <a:gd name="T9" fmla="*/ 194 h 194"/>
                <a:gd name="T10" fmla="*/ 0 w 1335"/>
                <a:gd name="T11" fmla="*/ 137 h 1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35" h="194">
                  <a:moveTo>
                    <a:pt x="0" y="137"/>
                  </a:moveTo>
                  <a:lnTo>
                    <a:pt x="229" y="0"/>
                  </a:lnTo>
                  <a:lnTo>
                    <a:pt x="1335" y="2"/>
                  </a:lnTo>
                  <a:lnTo>
                    <a:pt x="1335" y="194"/>
                  </a:lnTo>
                  <a:lnTo>
                    <a:pt x="87" y="194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sp>
        <p:nvSpPr>
          <p:cNvPr id="7" name="Text Box 14"/>
          <p:cNvSpPr txBox="1">
            <a:spLocks noChangeArrowheads="1"/>
          </p:cNvSpPr>
          <p:nvPr/>
        </p:nvSpPr>
        <p:spPr bwMode="gray">
          <a:xfrm>
            <a:off x="304800" y="471488"/>
            <a:ext cx="1384300" cy="5191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endParaRPr lang="en-US" altLang="zh-CN" sz="2800" b="1" i="1" smtClean="0">
              <a:solidFill>
                <a:schemeClr val="accent1"/>
              </a:solidFill>
              <a:ea typeface="宋体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617983" y="195673"/>
            <a:ext cx="1077540" cy="1070742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371600" y="5638800"/>
            <a:ext cx="6705600" cy="381000"/>
          </a:xfrm>
          <a:extLst/>
        </p:spPr>
        <p:txBody>
          <a:bodyPr/>
          <a:lstStyle>
            <a:lvl1pPr marL="0" indent="0" algn="ctr">
              <a:buFont typeface="Wingdings" pitchFamily="2" charset="2"/>
              <a:buNone/>
              <a:defRPr sz="1600" b="1"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762000"/>
          </a:xfrm>
          <a:extLst/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59113" y="6524625"/>
            <a:ext cx="6022975" cy="381000"/>
          </a:xfrm>
          <a:prstGeom prst="rect">
            <a:avLst/>
          </a:prstGeom>
        </p:spPr>
        <p:txBody>
          <a:bodyPr/>
          <a:lstStyle>
            <a:lvl1pPr algn="r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University of Electronic Science and Technology of China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4481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B9403-667C-422C-8396-FC92824345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5505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03238"/>
            <a:ext cx="20574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03238"/>
            <a:ext cx="60198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C760-4A56-4AAE-8239-8985683AE6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96289" name="Image" r:id="rId3" imgW="12977778" imgH="1955556" progId="">
              <p:embed/>
            </p:oleObj>
          </a:graphicData>
        </a:graphic>
      </p:graphicFrame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1AC99-8C2C-46CD-9D8E-9EF9D750FE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5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97313" name="Image" r:id="rId3" imgW="12977778" imgH="1955556" progId="">
              <p:embed/>
            </p:oleObj>
          </a:graphicData>
        </a:graphic>
      </p:graphicFrame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F43D1-7C18-4448-B2E7-5158283A47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98337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2E56F-C028-4828-8871-A6C3B2561F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8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399361" name="Image" r:id="rId3" imgW="12977778" imgH="1955556" progId="">
              <p:embed/>
            </p:oleObj>
          </a:graphicData>
        </a:graphic>
      </p:graphicFrame>
      <p:pic>
        <p:nvPicPr>
          <p:cNvPr id="11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9F7E7-7731-4C2E-8FFF-34FD15FA89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5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6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0385" name="Image" r:id="rId3" imgW="12977778" imgH="1955556" progId="">
              <p:embed/>
            </p:oleObj>
          </a:graphicData>
        </a:graphic>
      </p:graphicFrame>
      <p:pic>
        <p:nvPicPr>
          <p:cNvPr id="7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B6F5A-B21B-4C2C-BAEF-DF5689D0E8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3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4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5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1409" name="Image" r:id="rId3" imgW="12977778" imgH="1955556" progId="">
              <p:embed/>
            </p:oleObj>
          </a:graphicData>
        </a:graphic>
      </p:graphicFrame>
      <p:pic>
        <p:nvPicPr>
          <p:cNvPr id="6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8FEB9-DD06-495C-926B-123A03BD9D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2433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6F85-9674-4FC9-A6F3-B8B0CA8B32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6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8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403457" name="Image" r:id="rId3" imgW="12977778" imgH="1955556" progId="">
              <p:embed/>
            </p:oleObj>
          </a:graphicData>
        </a:graphic>
      </p:graphicFrame>
      <p:pic>
        <p:nvPicPr>
          <p:cNvPr id="9" name="图片 1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62725"/>
            <a:ext cx="18288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705600" y="5867400"/>
            <a:ext cx="1905000" cy="22860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EC34B-8499-4D1E-96CB-CC9C0B6BAE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9" name="Group 89"/>
          <p:cNvGrpSpPr>
            <a:grpSpLocks/>
          </p:cNvGrpSpPr>
          <p:nvPr userDrawn="1"/>
        </p:nvGrpSpPr>
        <p:grpSpPr bwMode="auto">
          <a:xfrm>
            <a:off x="0" y="6400800"/>
            <a:ext cx="9144000" cy="457200"/>
            <a:chOff x="0" y="4032"/>
            <a:chExt cx="5760" cy="288"/>
          </a:xfrm>
        </p:grpSpPr>
        <p:sp>
          <p:nvSpPr>
            <p:cNvPr id="1034" name="Rectangle 86"/>
            <p:cNvSpPr>
              <a:spLocks noChangeArrowheads="1"/>
            </p:cNvSpPr>
            <p:nvPr userDrawn="1"/>
          </p:nvSpPr>
          <p:spPr bwMode="gray">
            <a:xfrm>
              <a:off x="0" y="4128"/>
              <a:ext cx="5760" cy="19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88"/>
            <p:cNvSpPr>
              <a:spLocks/>
            </p:cNvSpPr>
            <p:nvPr userDrawn="1"/>
          </p:nvSpPr>
          <p:spPr bwMode="gray">
            <a:xfrm>
              <a:off x="4224" y="4032"/>
              <a:ext cx="1536" cy="144"/>
            </a:xfrm>
            <a:custGeom>
              <a:avLst/>
              <a:gdLst>
                <a:gd name="T0" fmla="*/ 0 w 1536"/>
                <a:gd name="T1" fmla="*/ 96 h 144"/>
                <a:gd name="T2" fmla="*/ 144 w 1536"/>
                <a:gd name="T3" fmla="*/ 0 h 144"/>
                <a:gd name="T4" fmla="*/ 1536 w 1536"/>
                <a:gd name="T5" fmla="*/ 0 h 144"/>
                <a:gd name="T6" fmla="*/ 1536 w 1536"/>
                <a:gd name="T7" fmla="*/ 144 h 144"/>
                <a:gd name="T8" fmla="*/ 0 w 1536"/>
                <a:gd name="T9" fmla="*/ 144 h 144"/>
                <a:gd name="T10" fmla="*/ 0 w 1536"/>
                <a:gd name="T11" fmla="*/ 96 h 1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36" h="144">
                  <a:moveTo>
                    <a:pt x="0" y="96"/>
                  </a:moveTo>
                  <a:lnTo>
                    <a:pt x="144" y="0"/>
                  </a:lnTo>
                  <a:lnTo>
                    <a:pt x="1536" y="0"/>
                  </a:lnTo>
                  <a:lnTo>
                    <a:pt x="1536" y="144"/>
                  </a:lnTo>
                  <a:lnTo>
                    <a:pt x="0" y="144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>
                <a:defRPr/>
              </a:pPr>
              <a:endParaRPr lang="zh-CN" altLang="en-US">
                <a:ea typeface="黑体" pitchFamily="49" charset="-122"/>
              </a:endParaRPr>
            </a:p>
          </p:txBody>
        </p:sp>
      </p:grpSp>
      <p:graphicFrame>
        <p:nvGraphicFramePr>
          <p:cNvPr id="1027" name="Object 85"/>
          <p:cNvGraphicFramePr>
            <a:graphicFrameLocks noChangeAspect="1"/>
          </p:cNvGraphicFramePr>
          <p:nvPr/>
        </p:nvGraphicFramePr>
        <p:xfrm>
          <a:off x="0" y="228600"/>
          <a:ext cx="9144000" cy="1066800"/>
        </p:xfrm>
        <a:graphic>
          <a:graphicData uri="http://schemas.openxmlformats.org/presentationml/2006/ole">
            <p:oleObj spid="_x0000_s1027" name="Image" r:id="rId14" imgW="12977778" imgH="1955556" progId="">
              <p:embed/>
            </p:oleObj>
          </a:graphicData>
        </a:graphic>
      </p:graphicFrame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47131779-4FBE-4EBE-B2A4-F425215B5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756025" y="6551613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ea typeface="宋体" charset="-122"/>
              </a:defRPr>
            </a:lvl1pPr>
          </a:lstStyle>
          <a:p>
            <a:pPr>
              <a:defRPr/>
            </a:pPr>
            <a:fld id="{963CE931-867B-4546-8513-B13429B84C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3">
                <a:shade val="45000"/>
                <a:satMod val="135000"/>
              </a:schemeClr>
              <a:prstClr val="white"/>
            </a:duotone>
            <a:extLst/>
          </a:blip>
          <a:stretch>
            <a:fillRect/>
          </a:stretch>
        </p:blipFill>
        <p:spPr>
          <a:xfrm>
            <a:off x="7092280" y="6466949"/>
            <a:ext cx="1872208" cy="324901"/>
          </a:xfrm>
          <a:prstGeom prst="rect">
            <a:avLst/>
          </a:prstGeom>
          <a:effectLst>
            <a:glow rad="12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"/>
          <p:cNvSpPr txBox="1">
            <a:spLocks noChangeArrowheads="1"/>
          </p:cNvSpPr>
          <p:nvPr userDrawn="1"/>
        </p:nvSpPr>
        <p:spPr bwMode="auto">
          <a:xfrm>
            <a:off x="323850" y="6516688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模拟电路基础课程组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 Black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黑体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953000"/>
            <a:ext cx="7391400" cy="1068288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1" hangingPunct="1">
              <a:defRPr/>
            </a:pPr>
            <a:r>
              <a:rPr lang="zh-CN" altLang="en-US" sz="54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Verdana" panose="020B0604030504040204" pitchFamily="34" charset="0"/>
              </a:rPr>
              <a:t>模拟电路基础</a:t>
            </a:r>
            <a:endParaRPr lang="en-US" altLang="zh-CN" sz="54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Verdana" panose="020B0604030504040204" pitchFamily="34" charset="0"/>
            </a:endParaRPr>
          </a:p>
        </p:txBody>
      </p:sp>
      <p:sp>
        <p:nvSpPr>
          <p:cNvPr id="357378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2060575"/>
            <a:ext cx="4648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6594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RC</a:t>
            </a:r>
            <a:r>
              <a:rPr lang="zh-CN" altLang="en-US" sz="2800" b="1">
                <a:latin typeface="Arial Black" pitchFamily="34" charset="0"/>
              </a:rPr>
              <a:t>正弦振荡电路</a:t>
            </a:r>
          </a:p>
        </p:txBody>
      </p:sp>
      <p:sp>
        <p:nvSpPr>
          <p:cNvPr id="366595" name="Rectangle 2"/>
          <p:cNvSpPr txBox="1">
            <a:spLocks noChangeArrowheads="1"/>
          </p:cNvSpPr>
          <p:nvPr/>
        </p:nvSpPr>
        <p:spPr bwMode="gray">
          <a:xfrm>
            <a:off x="539750" y="1412875"/>
            <a:ext cx="4319588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集成运放</a:t>
            </a:r>
            <a:r>
              <a:rPr lang="en-US" altLang="zh-CN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MC4558</a:t>
            </a:r>
          </a:p>
        </p:txBody>
      </p:sp>
      <p:pic>
        <p:nvPicPr>
          <p:cNvPr id="366596" name="Picture 8" descr="u=810770630,1388303506&amp;fm=21&amp;gp=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149725"/>
            <a:ext cx="22574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6597" name="Picture 7" descr="u=2903863624,242404961&amp;fm=15&amp;gp=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138613"/>
            <a:ext cx="2449512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617" name="Picture 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60575"/>
            <a:ext cx="5184775" cy="283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7618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RC</a:t>
            </a:r>
            <a:r>
              <a:rPr lang="zh-CN" altLang="en-US" sz="2800" b="1">
                <a:latin typeface="Arial Black" pitchFamily="34" charset="0"/>
              </a:rPr>
              <a:t>正弦振荡电路</a:t>
            </a:r>
          </a:p>
        </p:txBody>
      </p:sp>
      <p:pic>
        <p:nvPicPr>
          <p:cNvPr id="367619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1989138"/>
            <a:ext cx="3744913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</a:t>
            </a:r>
            <a:r>
              <a:rPr lang="en-US" altLang="zh-CN" sz="2800" b="1" kern="0" dirty="0">
                <a:latin typeface="+mj-lt"/>
                <a:ea typeface="+mj-ea"/>
                <a:cs typeface="+mj-cs"/>
              </a:rPr>
              <a:t>2 </a:t>
            </a:r>
            <a:r>
              <a:rPr lang="zh-CN" altLang="en-US" sz="2800" b="1" kern="0" dirty="0">
                <a:latin typeface="+mj-lt"/>
                <a:ea typeface="+mj-ea"/>
                <a:cs typeface="+mj-cs"/>
              </a:rPr>
              <a:t>方波信号发生器</a:t>
            </a:r>
          </a:p>
        </p:txBody>
      </p:sp>
      <p:sp>
        <p:nvSpPr>
          <p:cNvPr id="368642" name="Text Box 22"/>
          <p:cNvSpPr txBox="1">
            <a:spLocks noChangeArrowheads="1"/>
          </p:cNvSpPr>
          <p:nvPr/>
        </p:nvSpPr>
        <p:spPr bwMode="auto">
          <a:xfrm>
            <a:off x="1000125" y="1285875"/>
            <a:ext cx="6858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滞回比较器：</a:t>
            </a:r>
            <a:r>
              <a:rPr kumimoji="1" lang="zh-CN" altLang="en-US" sz="2400" b="1">
                <a:ea typeface="楷体_GB2312" pitchFamily="49" charset="-122"/>
              </a:rPr>
              <a:t>引入正反馈，产生振荡</a:t>
            </a:r>
            <a:endParaRPr kumimoji="1" lang="en-US" altLang="zh-CN" sz="2400" b="1">
              <a:ea typeface="楷体_GB2312" pitchFamily="49" charset="-122"/>
            </a:endParaRPr>
          </a:p>
          <a:p>
            <a:endParaRPr kumimoji="1" lang="en-US" altLang="zh-CN" sz="2400" b="1">
              <a:ea typeface="楷体_GB2312" pitchFamily="49" charset="-122"/>
            </a:endParaRPr>
          </a:p>
          <a:p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RC</a:t>
            </a: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电路：</a:t>
            </a:r>
            <a:r>
              <a:rPr kumimoji="1" lang="en-US" altLang="zh-CN" sz="2400" b="1">
                <a:ea typeface="楷体_GB2312" pitchFamily="49" charset="-122"/>
              </a:rPr>
              <a:t> </a:t>
            </a:r>
            <a:r>
              <a:rPr kumimoji="1" lang="zh-CN" altLang="en-US" sz="2400" b="1">
                <a:ea typeface="楷体_GB2312" pitchFamily="49" charset="-122"/>
              </a:rPr>
              <a:t>作为延迟环节和反馈网络，通过对电容的充放电实现两种状态的转换。</a:t>
            </a:r>
            <a:endParaRPr kumimoji="1" lang="en-US" altLang="zh-CN" sz="2400" b="1">
              <a:ea typeface="楷体_GB2312" pitchFamily="49" charset="-122"/>
            </a:endParaRPr>
          </a:p>
          <a:p>
            <a:endParaRPr kumimoji="1" lang="en-US" altLang="zh-CN" sz="2400" b="1"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稳压管：</a:t>
            </a:r>
            <a:r>
              <a:rPr kumimoji="1" lang="zh-CN" altLang="en-US" sz="2400" b="1">
                <a:ea typeface="楷体_GB2312" pitchFamily="49" charset="-122"/>
              </a:rPr>
              <a:t>输出需要的方波电压。</a:t>
            </a:r>
            <a:r>
              <a:rPr kumimoji="1" lang="en-US" altLang="zh-CN" sz="2400" b="1">
                <a:ea typeface="楷体_GB2312" pitchFamily="49" charset="-122"/>
              </a:rPr>
              <a:t>   </a:t>
            </a: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3686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0" y="3714750"/>
            <a:ext cx="257175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313" y="3786188"/>
            <a:ext cx="34861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5" name="Text Box 22"/>
          <p:cNvSpPr txBox="1">
            <a:spLocks noChangeArrowheads="1"/>
          </p:cNvSpPr>
          <p:nvPr/>
        </p:nvSpPr>
        <p:spPr bwMode="auto">
          <a:xfrm>
            <a:off x="1214438" y="1500188"/>
            <a:ext cx="62642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滞回比较器：</a:t>
            </a:r>
          </a:p>
          <a:p>
            <a:endParaRPr kumimoji="1" lang="en-US" altLang="zh-CN" sz="2400" b="1">
              <a:solidFill>
                <a:srgbClr val="FF0000"/>
              </a:solidFill>
              <a:ea typeface="楷体_GB2312" pitchFamily="49" charset="-122"/>
            </a:endParaRPr>
          </a:p>
          <a:p>
            <a:r>
              <a:rPr kumimoji="1" lang="en-US" altLang="zh-CN" sz="2400" b="1">
                <a:ea typeface="楷体_GB2312" pitchFamily="49" charset="-122"/>
              </a:rPr>
              <a:t>        </a:t>
            </a:r>
            <a:r>
              <a:rPr kumimoji="1" lang="zh-CN" altLang="en-US" sz="2400" b="1">
                <a:ea typeface="楷体_GB2312" pitchFamily="49" charset="-122"/>
              </a:rPr>
              <a:t>提高了比较器的响应速度，同时输出电压的跃变不是发生在同一门限电平上，具有抗干扰能力。</a:t>
            </a: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369666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44900"/>
            <a:ext cx="318135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67" name="Text Box 11"/>
          <p:cNvSpPr txBox="1">
            <a:spLocks noChangeArrowheads="1"/>
          </p:cNvSpPr>
          <p:nvPr/>
        </p:nvSpPr>
        <p:spPr bwMode="auto">
          <a:xfrm>
            <a:off x="5724525" y="5589588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同相端输入</a:t>
            </a:r>
          </a:p>
        </p:txBody>
      </p:sp>
      <p:pic>
        <p:nvPicPr>
          <p:cNvPr id="369668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3644900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669" name="Text Box 11"/>
          <p:cNvSpPr txBox="1">
            <a:spLocks noChangeArrowheads="1"/>
          </p:cNvSpPr>
          <p:nvPr/>
        </p:nvSpPr>
        <p:spPr bwMode="auto">
          <a:xfrm>
            <a:off x="2124075" y="5589588"/>
            <a:ext cx="1655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反相端输入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方波信号发生器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89" name="Rectangle 2"/>
          <p:cNvSpPr>
            <a:spLocks noChangeArrowheads="1"/>
          </p:cNvSpPr>
          <p:nvPr/>
        </p:nvSpPr>
        <p:spPr bwMode="gray">
          <a:xfrm>
            <a:off x="2143125" y="5857875"/>
            <a:ext cx="20002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反相端输入</a:t>
            </a:r>
          </a:p>
        </p:txBody>
      </p:sp>
      <p:pic>
        <p:nvPicPr>
          <p:cNvPr id="370690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4071938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1" name="Text Box 12"/>
          <p:cNvSpPr txBox="1">
            <a:spLocks noChangeArrowheads="1"/>
          </p:cNvSpPr>
          <p:nvPr/>
        </p:nvSpPr>
        <p:spPr bwMode="auto">
          <a:xfrm>
            <a:off x="1116013" y="1412875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&lt;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=+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，当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大于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+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时，输出发生翻转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=-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70692" name="Text Box 28"/>
          <p:cNvSpPr txBox="1">
            <a:spLocks noChangeArrowheads="1"/>
          </p:cNvSpPr>
          <p:nvPr/>
        </p:nvSpPr>
        <p:spPr bwMode="auto">
          <a:xfrm>
            <a:off x="879475" y="18510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pic>
        <p:nvPicPr>
          <p:cNvPr id="37069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0" y="3714750"/>
            <a:ext cx="2286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0694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35150" y="3357563"/>
            <a:ext cx="28082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0695" name="Text Box 31"/>
          <p:cNvSpPr txBox="1">
            <a:spLocks noChangeArrowheads="1"/>
          </p:cNvSpPr>
          <p:nvPr/>
        </p:nvSpPr>
        <p:spPr bwMode="auto">
          <a:xfrm>
            <a:off x="1116013" y="2420938"/>
            <a:ext cx="6264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p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时，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=-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，当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小于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-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T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时，输出发生翻转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o</a:t>
            </a:r>
            <a:r>
              <a:rPr lang="en-US" altLang="zh-CN" sz="2400" b="1">
                <a:latin typeface="Times New Roman" pitchFamily="18" charset="0"/>
                <a:ea typeface="楷体_GB2312" pitchFamily="49" charset="-122"/>
              </a:rPr>
              <a:t>=+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>
                <a:latin typeface="Times New Roman" pitchFamily="18" charset="0"/>
                <a:ea typeface="楷体_GB2312" pitchFamily="49" charset="-122"/>
              </a:rPr>
              <a:t>z</a:t>
            </a: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方波信号发生器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方波信号发生器</a:t>
            </a:r>
          </a:p>
        </p:txBody>
      </p:sp>
      <p:pic>
        <p:nvPicPr>
          <p:cNvPr id="211972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4463" y="1928813"/>
            <a:ext cx="29083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3" name="Rectangle 2"/>
          <p:cNvSpPr>
            <a:spLocks noChangeArrowheads="1"/>
          </p:cNvSpPr>
          <p:nvPr/>
        </p:nvSpPr>
        <p:spPr bwMode="gray">
          <a:xfrm>
            <a:off x="1112838" y="2000250"/>
            <a:ext cx="20002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振荡周期</a:t>
            </a:r>
          </a:p>
        </p:txBody>
      </p:sp>
      <p:sp>
        <p:nvSpPr>
          <p:cNvPr id="211974" name="Text Box 11"/>
          <p:cNvSpPr txBox="1">
            <a:spLocks noChangeArrowheads="1"/>
          </p:cNvSpPr>
          <p:nvPr/>
        </p:nvSpPr>
        <p:spPr bwMode="auto">
          <a:xfrm>
            <a:off x="1116013" y="28527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可选择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2555875" y="2924175"/>
          <a:ext cx="2289175" cy="355600"/>
        </p:xfrm>
        <a:graphic>
          <a:graphicData uri="http://schemas.openxmlformats.org/presentationml/2006/ole">
            <p:oleObj spid="_x0000_s211970" name="公式" r:id="rId4" imgW="1295280" imgH="203040" progId="Equation.3">
              <p:embed/>
            </p:oleObj>
          </a:graphicData>
        </a:graphic>
      </p:graphicFrame>
      <p:sp>
        <p:nvSpPr>
          <p:cNvPr id="211975" name="Text Box 11"/>
          <p:cNvSpPr txBox="1">
            <a:spLocks noChangeArrowheads="1"/>
          </p:cNvSpPr>
          <p:nvPr/>
        </p:nvSpPr>
        <p:spPr bwMode="auto">
          <a:xfrm>
            <a:off x="755650" y="3500438"/>
            <a:ext cx="4105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根据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及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的比值可以确定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，调节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可以改变振荡频率。</a:t>
            </a:r>
          </a:p>
        </p:txBody>
      </p:sp>
      <p:sp>
        <p:nvSpPr>
          <p:cNvPr id="211976" name="Text Box 11"/>
          <p:cNvSpPr txBox="1">
            <a:spLocks noChangeArrowheads="1"/>
          </p:cNvSpPr>
          <p:nvPr/>
        </p:nvSpPr>
        <p:spPr bwMode="auto">
          <a:xfrm>
            <a:off x="684213" y="4857750"/>
            <a:ext cx="4895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选择合适的稳压管和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b="1"/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调节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使电路振荡到所需频率。</a:t>
            </a:r>
          </a:p>
        </p:txBody>
      </p:sp>
      <p:pic>
        <p:nvPicPr>
          <p:cNvPr id="211977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56275" y="1928813"/>
            <a:ext cx="28082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197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41963" y="3143250"/>
            <a:ext cx="3248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1979" name="Rectangle 2"/>
          <p:cNvSpPr txBox="1">
            <a:spLocks noChangeArrowheads="1"/>
          </p:cNvSpPr>
          <p:nvPr/>
        </p:nvSpPr>
        <p:spPr bwMode="gray">
          <a:xfrm>
            <a:off x="539750" y="1412875"/>
            <a:ext cx="32861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参数选择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7" name="Text Box 5"/>
          <p:cNvSpPr txBox="1">
            <a:spLocks noChangeArrowheads="1"/>
          </p:cNvSpPr>
          <p:nvPr/>
        </p:nvSpPr>
        <p:spPr bwMode="auto">
          <a:xfrm>
            <a:off x="1285875" y="1500188"/>
            <a:ext cx="6000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研究以下问题：</a:t>
            </a:r>
            <a:endParaRPr kumimoji="1" lang="en-US" altLang="zh-CN" sz="2400" b="1"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ea typeface="楷体_GB2312" pitchFamily="49" charset="-122"/>
              </a:rPr>
              <a:t>4</a:t>
            </a:r>
            <a:r>
              <a:rPr kumimoji="1" lang="zh-CN" altLang="en-US" sz="2400" b="1">
                <a:ea typeface="楷体_GB2312" pitchFamily="49" charset="-122"/>
              </a:rPr>
              <a:t>如何选择？</a:t>
            </a:r>
            <a:endParaRPr kumimoji="1" lang="en-US" altLang="zh-CN" sz="2400" b="1"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ea typeface="楷体_GB2312" pitchFamily="49" charset="-122"/>
              </a:rPr>
              <a:t>振荡频率主要受那些因素影响？</a:t>
            </a:r>
            <a:endParaRPr kumimoji="1" lang="en-US" altLang="zh-CN" sz="2400" b="1"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信号波形质量与那些参数有关？     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zh-CN" altLang="en-US" sz="2400" b="1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方波信号发生器</a:t>
            </a:r>
          </a:p>
        </p:txBody>
      </p:sp>
      <p:pic>
        <p:nvPicPr>
          <p:cNvPr id="3727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3429000"/>
            <a:ext cx="3248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7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1484313"/>
            <a:ext cx="4305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37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989138"/>
            <a:ext cx="424815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方波信号发生器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5813" y="1357313"/>
            <a:ext cx="2428875" cy="563562"/>
          </a:xfrm>
        </p:spPr>
        <p:txBody>
          <a:bodyPr/>
          <a:lstStyle/>
          <a:p>
            <a:r>
              <a:rPr lang="zh-CN" altLang="en-US" sz="2400" smtClean="0">
                <a:ea typeface="楷体_GB2312" pitchFamily="49" charset="-122"/>
              </a:rPr>
              <a:t>      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整体方案</a:t>
            </a:r>
          </a:p>
        </p:txBody>
      </p:sp>
      <p:pic>
        <p:nvPicPr>
          <p:cNvPr id="37478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74168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4787" name="Text Box 5"/>
          <p:cNvSpPr>
            <a:spLocks noChangeArrowheads="1"/>
          </p:cNvSpPr>
          <p:nvPr/>
        </p:nvSpPr>
        <p:spPr bwMode="auto">
          <a:xfrm>
            <a:off x="1331913" y="3860800"/>
            <a:ext cx="7200900" cy="201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采用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RC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桥式正弦振荡电路产生正弦信号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正弦信号通过比较器电路产生方波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方波信号利用反相积分电路变换为三角波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通过开关选择需要的输出波形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</a:t>
            </a:r>
            <a:r>
              <a:rPr lang="en-US" altLang="zh-CN" sz="2800" b="1" kern="0" dirty="0">
                <a:latin typeface="+mj-lt"/>
                <a:ea typeface="+mj-ea"/>
                <a:cs typeface="+mj-cs"/>
              </a:rPr>
              <a:t>3 </a:t>
            </a:r>
            <a:r>
              <a:rPr lang="zh-CN" altLang="en-US" sz="2800" b="1" kern="0" dirty="0">
                <a:latin typeface="+mj-lt"/>
                <a:ea typeface="+mj-ea"/>
                <a:cs typeface="+mj-cs"/>
              </a:rPr>
              <a:t>函数发生器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809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0" y="4071938"/>
            <a:ext cx="2895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0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4938" y="3786188"/>
            <a:ext cx="2286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5811" name="Picture 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50" y="3357563"/>
            <a:ext cx="2808288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gray">
          <a:xfrm>
            <a:off x="785813" y="1357313"/>
            <a:ext cx="32861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400" b="1" kern="0" dirty="0">
                <a:latin typeface="+mj-lt"/>
                <a:ea typeface="楷体_GB2312"/>
                <a:cs typeface="+mj-cs"/>
              </a:rPr>
              <a:t>      </a:t>
            </a:r>
            <a:r>
              <a:rPr lang="zh-CN" altLang="en-US" sz="2400" b="1" kern="0" dirty="0">
                <a:solidFill>
                  <a:srgbClr val="FF0000"/>
                </a:solidFill>
                <a:latin typeface="+mj-lt"/>
                <a:ea typeface="楷体_GB2312"/>
                <a:cs typeface="+mj-cs"/>
              </a:rPr>
              <a:t>正弦波</a:t>
            </a:r>
            <a:r>
              <a:rPr lang="en-US" altLang="zh-CN" sz="2400" b="1" kern="0" dirty="0">
                <a:solidFill>
                  <a:srgbClr val="FF0000"/>
                </a:solidFill>
                <a:latin typeface="+mj-lt"/>
                <a:ea typeface="楷体_GB2312"/>
                <a:cs typeface="+mj-cs"/>
              </a:rPr>
              <a:t>—</a:t>
            </a:r>
            <a:r>
              <a:rPr lang="zh-CN" altLang="en-US" sz="2400" b="1" kern="0" dirty="0">
                <a:solidFill>
                  <a:srgbClr val="FF0000"/>
                </a:solidFill>
                <a:latin typeface="+mj-lt"/>
                <a:ea typeface="楷体_GB2312"/>
                <a:cs typeface="+mj-cs"/>
              </a:rPr>
              <a:t>方波</a:t>
            </a:r>
          </a:p>
        </p:txBody>
      </p:sp>
      <p:sp>
        <p:nvSpPr>
          <p:cNvPr id="375814" name="Rectangle 2"/>
          <p:cNvSpPr>
            <a:spLocks noChangeArrowheads="1"/>
          </p:cNvSpPr>
          <p:nvPr/>
        </p:nvSpPr>
        <p:spPr bwMode="gray">
          <a:xfrm>
            <a:off x="1357313" y="2071688"/>
            <a:ext cx="623887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取消方波发生器的</a:t>
            </a:r>
            <a:r>
              <a:rPr lang="en-US" altLang="zh-CN" sz="2400" b="1" i="1">
                <a:latin typeface="Times New Roman" pitchFamily="18" charset="0"/>
                <a:ea typeface="楷体_GB2312" pitchFamily="49" charset="-122"/>
              </a:rPr>
              <a:t>RC</a:t>
            </a:r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环节，正弦信号作为反相滞回比较器的输入，即可产生同频率的方波信号。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gray">
          <a:xfrm>
            <a:off x="1187450" y="2708275"/>
            <a:ext cx="741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zh-CN" altLang="en-US" sz="3200" b="1">
                <a:latin typeface="Arial Black" pitchFamily="34" charset="0"/>
              </a:rPr>
              <a:t>电子线路应用设计</a:t>
            </a:r>
            <a:r>
              <a:rPr lang="en-US" altLang="zh-CN" sz="3200" b="1">
                <a:latin typeface="Arial Black" pitchFamily="34" charset="0"/>
              </a:rPr>
              <a:t>—</a:t>
            </a:r>
            <a:r>
              <a:rPr lang="zh-CN" altLang="en-US" sz="3200" b="1">
                <a:latin typeface="Arial Black" pitchFamily="34" charset="0"/>
              </a:rPr>
              <a:t>函数发生器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sp>
        <p:nvSpPr>
          <p:cNvPr id="83983" name="Rectangle 2"/>
          <p:cNvSpPr txBox="1">
            <a:spLocks noChangeArrowheads="1"/>
          </p:cNvSpPr>
          <p:nvPr/>
        </p:nvSpPr>
        <p:spPr bwMode="gray">
          <a:xfrm>
            <a:off x="1042988" y="1341438"/>
            <a:ext cx="457835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方波</a:t>
            </a:r>
            <a:r>
              <a:rPr lang="en-US" altLang="zh-CN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三角波</a:t>
            </a:r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（积分运算电路）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1619250" y="2205038"/>
          <a:ext cx="1963738" cy="749300"/>
        </p:xfrm>
        <a:graphic>
          <a:graphicData uri="http://schemas.openxmlformats.org/presentationml/2006/ole">
            <p:oleObj spid="_x0000_s83978" name="Equation" r:id="rId3" imgW="1028520" imgH="393480" progId="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116013" y="3357563"/>
          <a:ext cx="4084637" cy="1284287"/>
        </p:xfrm>
        <a:graphic>
          <a:graphicData uri="http://schemas.openxmlformats.org/presentationml/2006/ole">
            <p:oleObj spid="_x0000_s83979" name="Equation" r:id="rId4" imgW="2019240" imgH="634680" progId="">
              <p:embed/>
            </p:oleObj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435600" y="1484313"/>
          <a:ext cx="3000375" cy="2170112"/>
        </p:xfrm>
        <a:graphic>
          <a:graphicData uri="http://schemas.openxmlformats.org/presentationml/2006/ole">
            <p:oleObj spid="_x0000_s83980" name="Photo Editor 照片" r:id="rId5" imgW="10752381" imgH="8733333" progId="">
              <p:embed/>
            </p:oleObj>
          </a:graphicData>
        </a:graphic>
      </p:graphicFrame>
      <p:graphicFrame>
        <p:nvGraphicFramePr>
          <p:cNvPr id="34819" name="Object 13"/>
          <p:cNvGraphicFramePr>
            <a:graphicFrameLocks noChangeAspect="1"/>
          </p:cNvGraphicFramePr>
          <p:nvPr/>
        </p:nvGraphicFramePr>
        <p:xfrm>
          <a:off x="5786438" y="3786188"/>
          <a:ext cx="2181225" cy="2260600"/>
        </p:xfrm>
        <a:graphic>
          <a:graphicData uri="http://schemas.openxmlformats.org/presentationml/2006/ole">
            <p:oleObj spid="_x0000_s83981" name="Photo Editor 照片" r:id="rId6" imgW="9457143" imgH="9802593" progId="">
              <p:embed/>
            </p:oleObj>
          </a:graphicData>
        </a:graphic>
      </p:graphicFrame>
      <p:sp>
        <p:nvSpPr>
          <p:cNvPr id="83984" name="Text Box 9"/>
          <p:cNvSpPr txBox="1">
            <a:spLocks noChangeArrowheads="1"/>
          </p:cNvSpPr>
          <p:nvPr/>
        </p:nvSpPr>
        <p:spPr bwMode="auto">
          <a:xfrm>
            <a:off x="1000125" y="5214938"/>
            <a:ext cx="450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输入为方波时，输出为三角波。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1" name="Text Box 11"/>
          <p:cNvSpPr txBox="1">
            <a:spLocks noChangeArrowheads="1"/>
          </p:cNvSpPr>
          <p:nvPr/>
        </p:nvSpPr>
        <p:spPr bwMode="auto">
          <a:xfrm>
            <a:off x="1357313" y="2000250"/>
            <a:ext cx="1785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三角波幅度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sp>
        <p:nvSpPr>
          <p:cNvPr id="218133" name="Text Box 11"/>
          <p:cNvSpPr txBox="1">
            <a:spLocks noChangeArrowheads="1"/>
          </p:cNvSpPr>
          <p:nvPr/>
        </p:nvSpPr>
        <p:spPr bwMode="auto">
          <a:xfrm>
            <a:off x="1331913" y="28527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可选择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2771775" y="2924175"/>
          <a:ext cx="2289175" cy="355600"/>
        </p:xfrm>
        <a:graphic>
          <a:graphicData uri="http://schemas.openxmlformats.org/presentationml/2006/ole">
            <p:oleObj spid="_x0000_s218115" name="公式" r:id="rId3" imgW="1295280" imgH="203040" progId="Equation.3">
              <p:embed/>
            </p:oleObj>
          </a:graphicData>
        </a:graphic>
      </p:graphicFrame>
      <p:sp>
        <p:nvSpPr>
          <p:cNvPr id="218134" name="Text Box 11"/>
          <p:cNvSpPr txBox="1">
            <a:spLocks noChangeArrowheads="1"/>
          </p:cNvSpPr>
          <p:nvPr/>
        </p:nvSpPr>
        <p:spPr bwMode="auto">
          <a:xfrm>
            <a:off x="971550" y="3500438"/>
            <a:ext cx="43481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根据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及输入输出信号的比值可以确定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（需要调试）。</a:t>
            </a:r>
          </a:p>
        </p:txBody>
      </p:sp>
      <p:pic>
        <p:nvPicPr>
          <p:cNvPr id="21813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1504950"/>
            <a:ext cx="29289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8125" name="Object 13"/>
          <p:cNvGraphicFramePr>
            <a:graphicFrameLocks noChangeAspect="1"/>
          </p:cNvGraphicFramePr>
          <p:nvPr/>
        </p:nvGraphicFramePr>
        <p:xfrm>
          <a:off x="3276600" y="1844675"/>
          <a:ext cx="1555750" cy="752475"/>
        </p:xfrm>
        <a:graphic>
          <a:graphicData uri="http://schemas.openxmlformats.org/presentationml/2006/ole">
            <p:oleObj spid="_x0000_s218125" name="公式" r:id="rId5" imgW="812520" imgH="393480" progId="Equation.3">
              <p:embed/>
            </p:oleObj>
          </a:graphicData>
        </a:graphic>
      </p:graphicFrame>
      <p:pic>
        <p:nvPicPr>
          <p:cNvPr id="218136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789363"/>
            <a:ext cx="24257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8137" name="Rectangle 2"/>
          <p:cNvSpPr txBox="1">
            <a:spLocks noChangeArrowheads="1"/>
          </p:cNvSpPr>
          <p:nvPr/>
        </p:nvSpPr>
        <p:spPr bwMode="gray">
          <a:xfrm>
            <a:off x="785813" y="1357313"/>
            <a:ext cx="32861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参数选择</a:t>
            </a:r>
          </a:p>
        </p:txBody>
      </p:sp>
      <p:graphicFrame>
        <p:nvGraphicFramePr>
          <p:cNvPr id="218130" name="Object 18"/>
          <p:cNvGraphicFramePr>
            <a:graphicFrameLocks noChangeAspect="1"/>
          </p:cNvGraphicFramePr>
          <p:nvPr/>
        </p:nvGraphicFramePr>
        <p:xfrm>
          <a:off x="1476375" y="4724400"/>
          <a:ext cx="3384550" cy="414338"/>
        </p:xfrm>
        <a:graphic>
          <a:graphicData uri="http://schemas.openxmlformats.org/presentationml/2006/ole">
            <p:oleObj spid="_x0000_s218130" name="公式" r:id="rId7" imgW="1765080" imgH="215640" progId="Equation.3">
              <p:embed/>
            </p:oleObj>
          </a:graphicData>
        </a:graphic>
      </p:graphicFrame>
      <p:sp>
        <p:nvSpPr>
          <p:cNvPr id="218138" name="Text Box 11"/>
          <p:cNvSpPr txBox="1">
            <a:spLocks noChangeArrowheads="1"/>
          </p:cNvSpPr>
          <p:nvPr/>
        </p:nvSpPr>
        <p:spPr bwMode="auto">
          <a:xfrm>
            <a:off x="971550" y="5300663"/>
            <a:ext cx="40322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     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可采用固定电阻与半固定电阻相串联的形式。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5963" y="2636838"/>
            <a:ext cx="30956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882" name="Text Box 11"/>
          <p:cNvSpPr txBox="1">
            <a:spLocks noChangeArrowheads="1"/>
          </p:cNvSpPr>
          <p:nvPr/>
        </p:nvSpPr>
        <p:spPr bwMode="auto">
          <a:xfrm>
            <a:off x="1403350" y="2060575"/>
            <a:ext cx="698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</a:p>
        </p:txBody>
      </p:sp>
      <p:sp>
        <p:nvSpPr>
          <p:cNvPr id="378883" name="Rectangle 6"/>
          <p:cNvSpPr>
            <a:spLocks noChangeArrowheads="1"/>
          </p:cNvSpPr>
          <p:nvPr/>
        </p:nvSpPr>
        <p:spPr bwMode="auto">
          <a:xfrm>
            <a:off x="1476375" y="2060575"/>
            <a:ext cx="41052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为了防止低频增益过大，可以增加如图的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342900" indent="-342900">
              <a:buFont typeface="Wingdings" pitchFamily="2" charset="2"/>
              <a:buChar char="u"/>
            </a:pPr>
            <a:endParaRPr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Char char="u"/>
            </a:pPr>
            <a:r>
              <a:rPr lang="zh-CN" altLang="en-US" sz="2400" b="1">
                <a:latin typeface="Times New Roman" pitchFamily="18" charset="0"/>
                <a:ea typeface="楷体_GB2312" pitchFamily="49" charset="-122"/>
              </a:rPr>
              <a:t>在振荡频率较高（数千赫兹以上）时，由于运放工作速率的影响，电路会产生开关延迟，使电路的振荡周期大于设计值，此时可以在积分电容上串联补偿电阻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sp>
        <p:nvSpPr>
          <p:cNvPr id="378885" name="Rectangle 2"/>
          <p:cNvSpPr txBox="1">
            <a:spLocks noChangeArrowheads="1"/>
          </p:cNvSpPr>
          <p:nvPr/>
        </p:nvSpPr>
        <p:spPr bwMode="gray">
          <a:xfrm>
            <a:off x="468313" y="1341438"/>
            <a:ext cx="18415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注意：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9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3573463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906" name="Text Box 5"/>
          <p:cNvSpPr txBox="1">
            <a:spLocks noChangeArrowheads="1"/>
          </p:cNvSpPr>
          <p:nvPr/>
        </p:nvSpPr>
        <p:spPr bwMode="auto">
          <a:xfrm>
            <a:off x="1285875" y="1500188"/>
            <a:ext cx="60007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研究以下问题：</a:t>
            </a:r>
            <a:endParaRPr kumimoji="1" lang="en-US" altLang="zh-CN" sz="2400" b="1"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kumimoji="1" lang="en-US" altLang="zh-CN" sz="1400" b="1" i="1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1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有何作用，大小如何选择？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如何调节输出信号幅度？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信号波形质量与那些参数有关？     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Text Box 11"/>
          <p:cNvSpPr txBox="1">
            <a:spLocks noChangeArrowheads="1"/>
          </p:cNvSpPr>
          <p:nvPr/>
        </p:nvSpPr>
        <p:spPr bwMode="auto">
          <a:xfrm>
            <a:off x="1357313" y="1643063"/>
            <a:ext cx="407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总体电路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endParaRPr kumimoji="1" lang="en-US" altLang="zh-CN" sz="1400" b="1" baseline="-250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pic>
        <p:nvPicPr>
          <p:cNvPr id="38093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636838"/>
            <a:ext cx="7200900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 txBox="1">
            <a:spLocks noChangeArrowheads="1"/>
          </p:cNvSpPr>
          <p:nvPr/>
        </p:nvSpPr>
        <p:spPr bwMode="gray">
          <a:xfrm>
            <a:off x="1258888" y="1268413"/>
            <a:ext cx="2449512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方波</a:t>
            </a:r>
            <a:r>
              <a:rPr lang="en-US" altLang="zh-CN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三角波</a:t>
            </a:r>
            <a:endParaRPr lang="zh-CN" altLang="en-US" sz="2400" b="1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2800" b="1" kern="0" dirty="0">
                <a:latin typeface="+mj-lt"/>
                <a:ea typeface="+mj-ea"/>
                <a:cs typeface="+mj-cs"/>
              </a:rPr>
              <a:t>    函数发生器</a:t>
            </a:r>
          </a:p>
        </p:txBody>
      </p:sp>
      <p:pic>
        <p:nvPicPr>
          <p:cNvPr id="3819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450" y="1844675"/>
            <a:ext cx="66960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7" name="WordArt 3"/>
          <p:cNvSpPr>
            <a:spLocks noChangeArrowheads="1" noChangeShapeType="1" noTextEdit="1"/>
          </p:cNvSpPr>
          <p:nvPr/>
        </p:nvSpPr>
        <p:spPr bwMode="gray">
          <a:xfrm>
            <a:off x="2057400" y="4953000"/>
            <a:ext cx="5029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Verdana"/>
              </a:rPr>
              <a:t>Thank You !</a:t>
            </a:r>
            <a:endParaRPr lang="zh-CN" altLang="en-US" sz="54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5400000" scaled="1"/>
              </a:gradFill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  <a:latin typeface="Verdana"/>
            </a:endParaRPr>
          </a:p>
        </p:txBody>
      </p:sp>
      <p:sp>
        <p:nvSpPr>
          <p:cNvPr id="382978" name="Rectangle 4"/>
          <p:cNvSpPr>
            <a:spLocks noChangeArrowheads="1"/>
          </p:cNvSpPr>
          <p:nvPr/>
        </p:nvSpPr>
        <p:spPr bwMode="white">
          <a:xfrm>
            <a:off x="2133600" y="5715000"/>
            <a:ext cx="5105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lang="en-US" altLang="zh-CN" sz="1400" b="1">
              <a:solidFill>
                <a:schemeClr val="folHlink"/>
              </a:solidFill>
              <a:ea typeface="宋体" charset="-122"/>
            </a:endParaRPr>
          </a:p>
        </p:txBody>
      </p:sp>
      <p:sp>
        <p:nvSpPr>
          <p:cNvPr id="382979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555875" y="6524625"/>
            <a:ext cx="6526213" cy="381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smtClean="0">
                <a:latin typeface="Arial" charset="0"/>
                <a:ea typeface="宋体" charset="-122"/>
              </a:rPr>
              <a:t>University of Electronic Science and Technology of China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信号发生器</a:t>
            </a:r>
          </a:p>
        </p:txBody>
      </p:sp>
      <p:sp>
        <p:nvSpPr>
          <p:cNvPr id="3594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3350" y="1341438"/>
            <a:ext cx="6048375" cy="2232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信号发生器为电子测量和实验系统提供基本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smtClean="0">
                <a:ea typeface="楷体_GB2312" pitchFamily="49" charset="-122"/>
              </a:rPr>
              <a:t>的信号输入，主要包括：</a:t>
            </a:r>
          </a:p>
          <a:p>
            <a:r>
              <a:rPr lang="zh-CN" altLang="en-US" sz="2400" b="1" smtClean="0">
                <a:ea typeface="楷体_GB2312" pitchFamily="49" charset="-122"/>
              </a:rPr>
              <a:t>        正弦信号发生器</a:t>
            </a:r>
          </a:p>
          <a:p>
            <a:r>
              <a:rPr lang="zh-CN" altLang="en-US" sz="2400" b="1" smtClean="0">
                <a:ea typeface="楷体_GB2312" pitchFamily="49" charset="-122"/>
              </a:rPr>
              <a:t>        函数发生器</a:t>
            </a:r>
          </a:p>
          <a:p>
            <a:r>
              <a:rPr lang="zh-CN" altLang="en-US" sz="2400" b="1" smtClean="0">
                <a:ea typeface="楷体_GB2312" pitchFamily="49" charset="-122"/>
              </a:rPr>
              <a:t>        数字信号发生器</a:t>
            </a:r>
          </a:p>
        </p:txBody>
      </p:sp>
      <p:pic>
        <p:nvPicPr>
          <p:cNvPr id="35942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3573463"/>
            <a:ext cx="5832475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4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函数发生器</a:t>
            </a:r>
          </a:p>
        </p:txBody>
      </p:sp>
      <p:sp>
        <p:nvSpPr>
          <p:cNvPr id="360450" name="Rectangle 3"/>
          <p:cNvSpPr>
            <a:spLocks noChangeArrowheads="1"/>
          </p:cNvSpPr>
          <p:nvPr/>
        </p:nvSpPr>
        <p:spPr bwMode="auto">
          <a:xfrm>
            <a:off x="1116013" y="1989138"/>
            <a:ext cx="604837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函数发生器要求能够产生多种信号波形，比如正弦波、方波、三角波、锯齿波等。</a:t>
            </a:r>
          </a:p>
        </p:txBody>
      </p:sp>
      <p:pic>
        <p:nvPicPr>
          <p:cNvPr id="36045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076700"/>
            <a:ext cx="21717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45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3575" y="4005263"/>
            <a:ext cx="23717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045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325" y="4076700"/>
            <a:ext cx="23241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  指标和要求</a:t>
            </a:r>
          </a:p>
        </p:txBody>
      </p:sp>
      <p:sp>
        <p:nvSpPr>
          <p:cNvPr id="361474" name="Text Box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42988" y="1412875"/>
            <a:ext cx="7777162" cy="41767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b="1" smtClean="0">
                <a:ea typeface="楷体_GB2312" pitchFamily="49" charset="-122"/>
              </a:rPr>
              <a:t>要求：</a:t>
            </a:r>
          </a:p>
          <a:p>
            <a:pPr>
              <a:lnSpc>
                <a:spcPct val="90000"/>
              </a:lnSpc>
            </a:pPr>
            <a:r>
              <a:rPr kumimoji="1" lang="zh-CN" altLang="en-US" sz="2400" b="1" smtClean="0">
                <a:ea typeface="楷体_GB2312" pitchFamily="49" charset="-122"/>
              </a:rPr>
              <a:t>设计一个正弦波信号发生器        </a:t>
            </a:r>
          </a:p>
          <a:p>
            <a:pPr>
              <a:lnSpc>
                <a:spcPct val="90000"/>
              </a:lnSpc>
            </a:pPr>
            <a:r>
              <a:rPr kumimoji="1" lang="zh-CN" altLang="en-US" sz="2400" b="1" smtClean="0">
                <a:ea typeface="楷体_GB2312" pitchFamily="49" charset="-122"/>
              </a:rPr>
              <a:t>设计一个方波信号发生器</a:t>
            </a:r>
            <a:endParaRPr kumimoji="1" lang="en-US" altLang="zh-CN" sz="2400" b="1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b="1" smtClean="0">
                <a:ea typeface="楷体_GB2312" pitchFamily="49" charset="-122"/>
              </a:rPr>
              <a:t>设计一个能同时输出正弦波、方波和三角波的函数发生器</a:t>
            </a:r>
            <a:endParaRPr kumimoji="1" lang="en-US" altLang="zh-CN" sz="2400" b="1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kumimoji="1" lang="en-US" altLang="zh-CN" sz="2400" b="1" smtClean="0">
              <a:ea typeface="楷体_GB2312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b="1" smtClean="0">
                <a:ea typeface="楷体_GB2312" pitchFamily="49" charset="-122"/>
              </a:rPr>
              <a:t>指标：</a:t>
            </a:r>
          </a:p>
          <a:p>
            <a:pPr>
              <a:lnSpc>
                <a:spcPct val="90000"/>
              </a:lnSpc>
            </a:pPr>
            <a:r>
              <a:rPr kumimoji="1" lang="zh-CN" altLang="en-US" sz="2400" b="1" smtClean="0">
                <a:ea typeface="楷体_GB2312" pitchFamily="49" charset="-122"/>
              </a:rPr>
              <a:t>  频率：</a:t>
            </a:r>
            <a:r>
              <a:rPr kumimoji="1" lang="en-US" altLang="zh-CN" sz="2400" b="1" smtClean="0">
                <a:ea typeface="楷体_GB2312" pitchFamily="49" charset="-122"/>
              </a:rPr>
              <a:t>1kHz</a:t>
            </a:r>
            <a:endParaRPr kumimoji="1" lang="zh-CN" altLang="en-US" sz="2400" b="1" smtClean="0"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b="1" smtClean="0">
                <a:ea typeface="楷体_GB2312" pitchFamily="49" charset="-122"/>
              </a:rPr>
              <a:t>  幅度：正弦波大于</a:t>
            </a:r>
            <a:r>
              <a:rPr kumimoji="1" lang="en-US" altLang="zh-CN" sz="2400" b="1" smtClean="0">
                <a:ea typeface="楷体_GB2312" pitchFamily="49" charset="-122"/>
              </a:rPr>
              <a:t>10Vpp</a:t>
            </a:r>
            <a:r>
              <a:rPr kumimoji="1" lang="zh-CN" altLang="en-US" sz="2400" b="1" smtClean="0">
                <a:ea typeface="楷体_GB2312" pitchFamily="49" charset="-122"/>
              </a:rPr>
              <a:t>，方波</a:t>
            </a:r>
            <a:r>
              <a:rPr kumimoji="1" lang="en-US" altLang="zh-CN" sz="2400" b="1" smtClean="0">
                <a:ea typeface="楷体_GB2312" pitchFamily="49" charset="-122"/>
              </a:rPr>
              <a:t>10Vpp</a:t>
            </a:r>
            <a:r>
              <a:rPr kumimoji="1" lang="zh-CN" altLang="en-US" sz="2400" b="1" smtClean="0">
                <a:ea typeface="楷体_GB2312" pitchFamily="49" charset="-122"/>
              </a:rPr>
              <a:t>，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kumimoji="1" lang="zh-CN" altLang="en-US" sz="2400" b="1" smtClean="0">
                <a:ea typeface="楷体_GB2312" pitchFamily="49" charset="-122"/>
              </a:rPr>
              <a:t>               三角波</a:t>
            </a:r>
            <a:r>
              <a:rPr kumimoji="1" lang="en-US" altLang="zh-CN" sz="2400" b="1" smtClean="0">
                <a:ea typeface="楷体_GB2312" pitchFamily="49" charset="-122"/>
              </a:rPr>
              <a:t>6Vpp</a:t>
            </a:r>
            <a:r>
              <a:rPr kumimoji="1" lang="zh-CN" altLang="en-US" sz="2400" b="1" smtClean="0"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kumimoji="1" lang="zh-CN" altLang="en-US" sz="2400" b="1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</a:t>
            </a:r>
            <a:r>
              <a:rPr lang="en-US" altLang="zh-CN" smtClean="0"/>
              <a:t>1 RC</a:t>
            </a:r>
            <a:r>
              <a:rPr lang="zh-CN" altLang="en-US" smtClean="0"/>
              <a:t>正弦振荡电路</a:t>
            </a:r>
          </a:p>
        </p:txBody>
      </p:sp>
      <p:sp>
        <p:nvSpPr>
          <p:cNvPr id="16180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133600"/>
            <a:ext cx="4762500" cy="292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起振条件：</a:t>
            </a:r>
          </a:p>
          <a:p>
            <a:pPr>
              <a:buFont typeface="Wingdings" pitchFamily="2" charset="2"/>
              <a:buNone/>
            </a:pPr>
            <a:endParaRPr lang="zh-CN" altLang="en-US" b="1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endParaRPr lang="zh-CN" altLang="en-US" b="1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b="1" smtClean="0">
                <a:solidFill>
                  <a:srgbClr val="FF0000"/>
                </a:solidFill>
                <a:ea typeface="楷体_GB2312" pitchFamily="49" charset="-122"/>
              </a:rPr>
              <a:t>振荡平衡条件：</a:t>
            </a:r>
          </a:p>
        </p:txBody>
      </p:sp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4716463" y="2781300"/>
          <a:ext cx="3657600" cy="1857375"/>
        </p:xfrm>
        <a:graphic>
          <a:graphicData uri="http://schemas.openxmlformats.org/presentationml/2006/ole">
            <p:oleObj spid="_x0000_s161799" name="Photo Editor 照片" r:id="rId3" imgW="11761905" imgH="5971429" progId="">
              <p:embed/>
            </p:oleObj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3132138" y="2133600"/>
          <a:ext cx="1127125" cy="620713"/>
        </p:xfrm>
        <a:graphic>
          <a:graphicData uri="http://schemas.openxmlformats.org/presentationml/2006/ole">
            <p:oleObj spid="_x0000_s161800" name="Equation" r:id="rId4" imgW="507960" imgH="279360" progId="Equation.3">
              <p:embed/>
            </p:oleObj>
          </a:graphicData>
        </a:graphic>
      </p:graphicFrame>
      <p:grpSp>
        <p:nvGrpSpPr>
          <p:cNvPr id="161805" name="Group 8"/>
          <p:cNvGrpSpPr>
            <a:grpSpLocks/>
          </p:cNvGrpSpPr>
          <p:nvPr/>
        </p:nvGrpSpPr>
        <p:grpSpPr bwMode="auto">
          <a:xfrm>
            <a:off x="684213" y="4437063"/>
            <a:ext cx="5516562" cy="1152525"/>
            <a:chOff x="1728" y="2160"/>
            <a:chExt cx="3475" cy="726"/>
          </a:xfrm>
        </p:grpSpPr>
        <p:graphicFrame>
          <p:nvGraphicFramePr>
            <p:cNvPr id="161802" name="Object 9"/>
            <p:cNvGraphicFramePr>
              <a:graphicFrameLocks noChangeAspect="1"/>
            </p:cNvGraphicFramePr>
            <p:nvPr/>
          </p:nvGraphicFramePr>
          <p:xfrm>
            <a:off x="2321" y="2160"/>
            <a:ext cx="2882" cy="726"/>
          </p:xfrm>
          <a:graphic>
            <a:graphicData uri="http://schemas.openxmlformats.org/presentationml/2006/ole">
              <p:oleObj spid="_x0000_s161802" name="公式" r:id="rId5" imgW="2082600" imgH="558720" progId="Equation.3">
                <p:embed/>
              </p:oleObj>
            </a:graphicData>
          </a:graphic>
        </p:graphicFrame>
        <p:sp>
          <p:nvSpPr>
            <p:cNvPr id="161806" name="AutoShape 10"/>
            <p:cNvSpPr>
              <a:spLocks noChangeArrowheads="1"/>
            </p:cNvSpPr>
            <p:nvPr/>
          </p:nvSpPr>
          <p:spPr bwMode="auto">
            <a:xfrm>
              <a:off x="1728" y="2496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10000"/>
                </a:lnSpc>
              </a:pPr>
              <a:endParaRPr lang="zh-CN" altLang="en-US" sz="3600" b="1">
                <a:solidFill>
                  <a:srgbClr val="FF0000"/>
                </a:solidFill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4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    </a:t>
            </a:r>
            <a:r>
              <a:rPr lang="en-US" altLang="zh-CN" smtClean="0"/>
              <a:t>RC</a:t>
            </a:r>
            <a:r>
              <a:rPr lang="zh-CN" altLang="en-US" smtClean="0"/>
              <a:t>正弦振荡电路</a:t>
            </a:r>
          </a:p>
        </p:txBody>
      </p:sp>
      <p:sp>
        <p:nvSpPr>
          <p:cNvPr id="162842" name="Text Box 11"/>
          <p:cNvSpPr txBox="1">
            <a:spLocks noChangeArrowheads="1"/>
          </p:cNvSpPr>
          <p:nvPr/>
        </p:nvSpPr>
        <p:spPr bwMode="auto">
          <a:xfrm>
            <a:off x="1258888" y="1484313"/>
            <a:ext cx="2735262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个组成部分：</a:t>
            </a:r>
          </a:p>
          <a:p>
            <a:pPr marL="342900" indent="-342900"/>
            <a:endParaRPr kumimoji="1" lang="zh-CN" altLang="en-US" sz="1200" b="1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放大电路</a:t>
            </a: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选频网络</a:t>
            </a: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正反馈网络</a:t>
            </a: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稳幅网络</a:t>
            </a:r>
          </a:p>
        </p:txBody>
      </p:sp>
      <p:sp>
        <p:nvSpPr>
          <p:cNvPr id="162843" name="Rectangle 1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2700338" y="3787775"/>
          <a:ext cx="1223962" cy="652463"/>
        </p:xfrm>
        <a:graphic>
          <a:graphicData uri="http://schemas.openxmlformats.org/presentationml/2006/ole">
            <p:oleObj spid="_x0000_s162828" name="公式" r:id="rId3" imgW="736280" imgH="393529" progId="Equation.3">
              <p:embed/>
            </p:oleObj>
          </a:graphicData>
        </a:graphic>
      </p:graphicFrame>
      <p:sp>
        <p:nvSpPr>
          <p:cNvPr id="162844" name="Text Box 11"/>
          <p:cNvSpPr txBox="1">
            <a:spLocks noChangeArrowheads="1"/>
          </p:cNvSpPr>
          <p:nvPr/>
        </p:nvSpPr>
        <p:spPr bwMode="auto">
          <a:xfrm>
            <a:off x="1116013" y="4651375"/>
            <a:ext cx="223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当              时，</a:t>
            </a:r>
          </a:p>
        </p:txBody>
      </p:sp>
      <p:sp>
        <p:nvSpPr>
          <p:cNvPr id="162845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1620838" y="4651375"/>
          <a:ext cx="863600" cy="439738"/>
        </p:xfrm>
        <a:graphic>
          <a:graphicData uri="http://schemas.openxmlformats.org/presentationml/2006/ole">
            <p:oleObj spid="_x0000_s162831" name="公式" r:id="rId4" imgW="444307" imgH="228501" progId="Equation.3">
              <p:embed/>
            </p:oleObj>
          </a:graphicData>
        </a:graphic>
      </p:graphicFrame>
      <p:sp>
        <p:nvSpPr>
          <p:cNvPr id="162846" name="Rectangle 1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33" name="Object 17"/>
          <p:cNvGraphicFramePr>
            <a:graphicFrameLocks noChangeAspect="1"/>
          </p:cNvGraphicFramePr>
          <p:nvPr/>
        </p:nvGraphicFramePr>
        <p:xfrm>
          <a:off x="3348038" y="4651375"/>
          <a:ext cx="576262" cy="482600"/>
        </p:xfrm>
        <a:graphic>
          <a:graphicData uri="http://schemas.openxmlformats.org/presentationml/2006/ole">
            <p:oleObj spid="_x0000_s162833" name="Equation" r:id="rId5" imgW="469696" imgH="393529" progId="">
              <p:embed/>
            </p:oleObj>
          </a:graphicData>
        </a:graphic>
      </p:graphicFrame>
      <p:sp>
        <p:nvSpPr>
          <p:cNvPr id="162847" name="Text Box 11"/>
          <p:cNvSpPr txBox="1">
            <a:spLocks noChangeArrowheads="1"/>
          </p:cNvSpPr>
          <p:nvPr/>
        </p:nvSpPr>
        <p:spPr bwMode="auto">
          <a:xfrm>
            <a:off x="1116013" y="386080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振荡频率</a:t>
            </a:r>
          </a:p>
        </p:txBody>
      </p:sp>
      <p:sp>
        <p:nvSpPr>
          <p:cNvPr id="162848" name="Text Box 11"/>
          <p:cNvSpPr txBox="1">
            <a:spLocks noChangeArrowheads="1"/>
          </p:cNvSpPr>
          <p:nvPr/>
        </p:nvSpPr>
        <p:spPr bwMode="auto">
          <a:xfrm>
            <a:off x="1042988" y="5372100"/>
            <a:ext cx="324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要求运放的放大倍数</a:t>
            </a:r>
          </a:p>
        </p:txBody>
      </p:sp>
      <p:sp>
        <p:nvSpPr>
          <p:cNvPr id="162849" name="Rectangle 23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2850" name="Rectangle 2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2840" name="Object 24"/>
          <p:cNvGraphicFramePr>
            <a:graphicFrameLocks noChangeAspect="1"/>
          </p:cNvGraphicFramePr>
          <p:nvPr/>
        </p:nvGraphicFramePr>
        <p:xfrm>
          <a:off x="4500563" y="5214938"/>
          <a:ext cx="2085975" cy="785812"/>
        </p:xfrm>
        <a:graphic>
          <a:graphicData uri="http://schemas.openxmlformats.org/presentationml/2006/ole">
            <p:oleObj spid="_x0000_s162840" name="Equation" r:id="rId6" imgW="1143000" imgH="431640" progId="">
              <p:embed/>
            </p:oleObj>
          </a:graphicData>
        </a:graphic>
      </p:graphicFrame>
      <p:pic>
        <p:nvPicPr>
          <p:cNvPr id="162851" name="Picture 2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4875" y="1571625"/>
            <a:ext cx="36671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80" name="Text Box 11"/>
          <p:cNvSpPr txBox="1">
            <a:spLocks noChangeArrowheads="1"/>
          </p:cNvSpPr>
          <p:nvPr/>
        </p:nvSpPr>
        <p:spPr bwMode="auto">
          <a:xfrm>
            <a:off x="887413" y="2132013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振荡频率</a:t>
            </a:r>
          </a:p>
        </p:txBody>
      </p:sp>
      <p:sp>
        <p:nvSpPr>
          <p:cNvPr id="66581" name="Text Box 11"/>
          <p:cNvSpPr txBox="1">
            <a:spLocks noChangeArrowheads="1"/>
          </p:cNvSpPr>
          <p:nvPr/>
        </p:nvSpPr>
        <p:spPr bwMode="auto">
          <a:xfrm>
            <a:off x="887413" y="28527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可选择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6582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RC</a:t>
            </a:r>
            <a:r>
              <a:rPr lang="zh-CN" altLang="en-US" sz="2800" b="1">
                <a:latin typeface="Arial Black" pitchFamily="34" charset="0"/>
              </a:rPr>
              <a:t>正弦振荡电路</a:t>
            </a:r>
          </a:p>
        </p:txBody>
      </p:sp>
      <p:graphicFrame>
        <p:nvGraphicFramePr>
          <p:cNvPr id="66578" name="Object 18"/>
          <p:cNvGraphicFramePr>
            <a:graphicFrameLocks noChangeAspect="1"/>
          </p:cNvGraphicFramePr>
          <p:nvPr/>
        </p:nvGraphicFramePr>
        <p:xfrm>
          <a:off x="2916238" y="2203450"/>
          <a:ext cx="1162050" cy="390525"/>
        </p:xfrm>
        <a:graphic>
          <a:graphicData uri="http://schemas.openxmlformats.org/presentationml/2006/ole">
            <p:oleObj spid="_x0000_s66578" name="Equation" r:id="rId3" imgW="596880" imgH="203040" progId="">
              <p:embed/>
            </p:oleObj>
          </a:graphicData>
        </a:graphic>
      </p:graphicFrame>
      <p:sp>
        <p:nvSpPr>
          <p:cNvPr id="66583" name="Rectangle 2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2327275" y="2924175"/>
          <a:ext cx="2289175" cy="355600"/>
        </p:xfrm>
        <a:graphic>
          <a:graphicData uri="http://schemas.openxmlformats.org/presentationml/2006/ole">
            <p:oleObj spid="_x0000_s66579" name="公式" r:id="rId4" imgW="1295280" imgH="203040" progId="Equation.3">
              <p:embed/>
            </p:oleObj>
          </a:graphicData>
        </a:graphic>
      </p:graphicFrame>
      <p:sp>
        <p:nvSpPr>
          <p:cNvPr id="66584" name="Text Box 11"/>
          <p:cNvSpPr txBox="1">
            <a:spLocks noChangeArrowheads="1"/>
          </p:cNvSpPr>
          <p:nvPr/>
        </p:nvSpPr>
        <p:spPr bwMode="auto">
          <a:xfrm>
            <a:off x="539750" y="3429000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根据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可以确定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，调节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可以改变振荡频率。</a:t>
            </a:r>
          </a:p>
        </p:txBody>
      </p:sp>
      <p:sp>
        <p:nvSpPr>
          <p:cNvPr id="66585" name="Text Box 11"/>
          <p:cNvSpPr txBox="1">
            <a:spLocks noChangeArrowheads="1"/>
          </p:cNvSpPr>
          <p:nvPr/>
        </p:nvSpPr>
        <p:spPr bwMode="auto">
          <a:xfrm>
            <a:off x="539750" y="4508500"/>
            <a:ext cx="48958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选择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en-US" b="1"/>
              <a:t>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调节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使电路振荡，同时波形失真小，输出电压大小满足要求。</a:t>
            </a:r>
          </a:p>
        </p:txBody>
      </p:sp>
      <p:pic>
        <p:nvPicPr>
          <p:cNvPr id="66586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4938" y="1928813"/>
            <a:ext cx="34559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87" name="Rectangle 2"/>
          <p:cNvSpPr txBox="1">
            <a:spLocks noChangeArrowheads="1"/>
          </p:cNvSpPr>
          <p:nvPr/>
        </p:nvSpPr>
        <p:spPr bwMode="gray">
          <a:xfrm>
            <a:off x="539750" y="1412875"/>
            <a:ext cx="32861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400" b="1">
                <a:latin typeface="Arial Black" pitchFamily="34" charset="0"/>
                <a:ea typeface="楷体_GB2312" pitchFamily="49" charset="-122"/>
              </a:rPr>
              <a:t>      </a:t>
            </a:r>
            <a:r>
              <a:rPr lang="zh-CN" altLang="en-US" sz="2400" b="1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参数选择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69" name="Rectangle 2"/>
          <p:cNvSpPr>
            <a:spLocks noChangeArrowheads="1"/>
          </p:cNvSpPr>
          <p:nvPr/>
        </p:nvSpPr>
        <p:spPr bwMode="gray">
          <a:xfrm>
            <a:off x="457200" y="503238"/>
            <a:ext cx="8153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zh-CN" altLang="en-US" sz="2800" b="1">
                <a:latin typeface="Arial Black" pitchFamily="34" charset="0"/>
              </a:rPr>
              <a:t>    </a:t>
            </a:r>
            <a:r>
              <a:rPr lang="en-US" altLang="zh-CN" sz="2800" b="1">
                <a:latin typeface="Arial Black" pitchFamily="34" charset="0"/>
              </a:rPr>
              <a:t>RC</a:t>
            </a:r>
            <a:r>
              <a:rPr lang="zh-CN" altLang="en-US" sz="2800" b="1">
                <a:latin typeface="Arial Black" pitchFamily="34" charset="0"/>
              </a:rPr>
              <a:t>正弦振荡电路</a:t>
            </a:r>
          </a:p>
        </p:txBody>
      </p:sp>
      <p:sp>
        <p:nvSpPr>
          <p:cNvPr id="365570" name="Text Box 5"/>
          <p:cNvSpPr txBox="1">
            <a:spLocks noChangeArrowheads="1"/>
          </p:cNvSpPr>
          <p:nvPr/>
        </p:nvSpPr>
        <p:spPr bwMode="auto">
          <a:xfrm>
            <a:off x="928688" y="1428750"/>
            <a:ext cx="6715125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研究以下问题：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使用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10</a:t>
            </a:r>
            <a:r>
              <a:rPr kumimoji="1" lang="el-GR" altLang="zh-CN" sz="2400" b="1">
                <a:latin typeface="Times New Roman" pitchFamily="18" charset="0"/>
                <a:ea typeface="楷体_GB2312" pitchFamily="49" charset="-122"/>
              </a:rPr>
              <a:t>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l-GR" altLang="zh-CN" sz="2400" b="1">
                <a:latin typeface="Times New Roman" pitchFamily="18" charset="0"/>
                <a:ea typeface="楷体_GB2312" pitchFamily="49" charset="-122"/>
              </a:rPr>
              <a:t>μ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的电容能否振荡出所需的正弦信号。      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验证二极管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在电路中的作用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黑体" pitchFamily="2" charset="-122"/>
              <a:buAutoNum type="circleNumDbPlain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固定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，分析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的大小对振荡</a:t>
            </a:r>
            <a:r>
              <a:rPr kumimoji="1" lang="zh-CN" altLang="en-US" sz="2400" b="1">
                <a:latin typeface="Arial Black" pitchFamily="34" charset="0"/>
                <a:ea typeface="楷体_GB2312" pitchFamily="49" charset="-122"/>
              </a:rPr>
              <a:t>幅度、波形失真的影响。</a:t>
            </a:r>
            <a:endParaRPr kumimoji="1" lang="en-US" altLang="zh-CN" sz="2400" b="1">
              <a:latin typeface="Arial Black" pitchFamily="34" charset="0"/>
              <a:ea typeface="楷体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endParaRPr kumimoji="1" lang="zh-CN" altLang="en-US" sz="2400" b="1">
              <a:latin typeface="Arial Black" pitchFamily="34" charset="0"/>
              <a:ea typeface="楷体_GB2312" pitchFamily="49" charset="-122"/>
            </a:endParaRPr>
          </a:p>
        </p:txBody>
      </p:sp>
      <p:pic>
        <p:nvPicPr>
          <p:cNvPr id="365571" name="Picture 2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3644900"/>
            <a:ext cx="2670175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92TGp_best_light_v2">
  <a:themeElements>
    <a:clrScheme name="192TGp_best_light_v2 3">
      <a:dk1>
        <a:srgbClr val="000000"/>
      </a:dk1>
      <a:lt1>
        <a:srgbClr val="FFFFFF"/>
      </a:lt1>
      <a:dk2>
        <a:srgbClr val="1D1F6F"/>
      </a:dk2>
      <a:lt2>
        <a:srgbClr val="C0C0C0"/>
      </a:lt2>
      <a:accent1>
        <a:srgbClr val="4987E3"/>
      </a:accent1>
      <a:accent2>
        <a:srgbClr val="D9520F"/>
      </a:accent2>
      <a:accent3>
        <a:srgbClr val="FFFFFF"/>
      </a:accent3>
      <a:accent4>
        <a:srgbClr val="000000"/>
      </a:accent4>
      <a:accent5>
        <a:srgbClr val="B1C3EF"/>
      </a:accent5>
      <a:accent6>
        <a:srgbClr val="C4490C"/>
      </a:accent6>
      <a:hlink>
        <a:srgbClr val="36A1B6"/>
      </a:hlink>
      <a:folHlink>
        <a:srgbClr val="9CC769"/>
      </a:folHlink>
    </a:clrScheme>
    <a:fontScheme name="自定义 1">
      <a:majorFont>
        <a:latin typeface="Arial Black"/>
        <a:ea typeface="黑体"/>
        <a:cs typeface=""/>
      </a:majorFont>
      <a:minorFont>
        <a:latin typeface="Arial Blac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2TGp_best_light_v2 1">
        <a:dk1>
          <a:srgbClr val="000000"/>
        </a:dk1>
        <a:lt1>
          <a:srgbClr val="FFFFFF"/>
        </a:lt1>
        <a:dk2>
          <a:srgbClr val="135377"/>
        </a:dk2>
        <a:lt2>
          <a:srgbClr val="969696"/>
        </a:lt2>
        <a:accent1>
          <a:srgbClr val="2AA08A"/>
        </a:accent1>
        <a:accent2>
          <a:srgbClr val="9C88E6"/>
        </a:accent2>
        <a:accent3>
          <a:srgbClr val="FFFFFF"/>
        </a:accent3>
        <a:accent4>
          <a:srgbClr val="000000"/>
        </a:accent4>
        <a:accent5>
          <a:srgbClr val="ACCDC4"/>
        </a:accent5>
        <a:accent6>
          <a:srgbClr val="8D7BD0"/>
        </a:accent6>
        <a:hlink>
          <a:srgbClr val="7D96D3"/>
        </a:hlink>
        <a:folHlink>
          <a:srgbClr val="DEDB7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2">
        <a:dk1>
          <a:srgbClr val="000000"/>
        </a:dk1>
        <a:lt1>
          <a:srgbClr val="FFFFFF"/>
        </a:lt1>
        <a:dk2>
          <a:srgbClr val="351155"/>
        </a:dk2>
        <a:lt2>
          <a:srgbClr val="969696"/>
        </a:lt2>
        <a:accent1>
          <a:srgbClr val="117AC1"/>
        </a:accent1>
        <a:accent2>
          <a:srgbClr val="38B890"/>
        </a:accent2>
        <a:accent3>
          <a:srgbClr val="FFFFFF"/>
        </a:accent3>
        <a:accent4>
          <a:srgbClr val="000000"/>
        </a:accent4>
        <a:accent5>
          <a:srgbClr val="AABEDD"/>
        </a:accent5>
        <a:accent6>
          <a:srgbClr val="32A682"/>
        </a:accent6>
        <a:hlink>
          <a:srgbClr val="D17FB6"/>
        </a:hlink>
        <a:folHlink>
          <a:srgbClr val="E3981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92TGp_best_light_v2 3">
        <a:dk1>
          <a:srgbClr val="000000"/>
        </a:dk1>
        <a:lt1>
          <a:srgbClr val="FFFFFF"/>
        </a:lt1>
        <a:dk2>
          <a:srgbClr val="1D1F6F"/>
        </a:dk2>
        <a:lt2>
          <a:srgbClr val="C0C0C0"/>
        </a:lt2>
        <a:accent1>
          <a:srgbClr val="4987E3"/>
        </a:accent1>
        <a:accent2>
          <a:srgbClr val="D9520F"/>
        </a:accent2>
        <a:accent3>
          <a:srgbClr val="FFFFFF"/>
        </a:accent3>
        <a:accent4>
          <a:srgbClr val="000000"/>
        </a:accent4>
        <a:accent5>
          <a:srgbClr val="B1C3EF"/>
        </a:accent5>
        <a:accent6>
          <a:srgbClr val="C4490C"/>
        </a:accent6>
        <a:hlink>
          <a:srgbClr val="36A1B6"/>
        </a:hlink>
        <a:folHlink>
          <a:srgbClr val="9CC7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192TGp_best_light_v2</Template>
  <TotalTime>1152</TotalTime>
  <Words>1076</Words>
  <Application>Microsoft Office PowerPoint</Application>
  <PresentationFormat>全屏显示(4:3)</PresentationFormat>
  <Paragraphs>111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黑体</vt:lpstr>
      <vt:lpstr>Arial Black</vt:lpstr>
      <vt:lpstr>Wingdings</vt:lpstr>
      <vt:lpstr>Calibri</vt:lpstr>
      <vt:lpstr>宋体</vt:lpstr>
      <vt:lpstr>华文彩云</vt:lpstr>
      <vt:lpstr>Times New Roman</vt:lpstr>
      <vt:lpstr>楷体_GB2312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192TGp_best_light_v2</vt:lpstr>
      <vt:lpstr>Image</vt:lpstr>
      <vt:lpstr>Photo Editor 照片</vt:lpstr>
      <vt:lpstr>Equation</vt:lpstr>
      <vt:lpstr>公式</vt:lpstr>
      <vt:lpstr>幻灯片 1</vt:lpstr>
      <vt:lpstr>幻灯片 2</vt:lpstr>
      <vt:lpstr>     信号发生器</vt:lpstr>
      <vt:lpstr>      函数发生器</vt:lpstr>
      <vt:lpstr>      指标和要求</vt:lpstr>
      <vt:lpstr>    1 RC正弦振荡电路</vt:lpstr>
      <vt:lpstr>    RC正弦振荡电路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      整体方案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>509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模拟电路基础</dc:title>
  <dc:creator>吴涛</dc:creator>
  <cp:lastModifiedBy>user</cp:lastModifiedBy>
  <cp:revision>86</cp:revision>
  <dcterms:created xsi:type="dcterms:W3CDTF">2007-09-18T07:32:14Z</dcterms:created>
  <dcterms:modified xsi:type="dcterms:W3CDTF">2015-06-18T03:48:04Z</dcterms:modified>
</cp:coreProperties>
</file>