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302" r:id="rId3"/>
    <p:sldId id="304" r:id="rId4"/>
    <p:sldId id="282" r:id="rId5"/>
    <p:sldId id="305" r:id="rId6"/>
    <p:sldId id="315" r:id="rId7"/>
    <p:sldId id="316" r:id="rId8"/>
    <p:sldId id="306" r:id="rId9"/>
    <p:sldId id="310" r:id="rId10"/>
    <p:sldId id="307" r:id="rId11"/>
    <p:sldId id="309" r:id="rId12"/>
    <p:sldId id="308" r:id="rId13"/>
    <p:sldId id="311" r:id="rId14"/>
    <p:sldId id="300" r:id="rId15"/>
    <p:sldId id="312" r:id="rId16"/>
    <p:sldId id="313" r:id="rId17"/>
    <p:sldId id="31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BCEF"/>
    <a:srgbClr val="969696"/>
    <a:srgbClr val="FAA9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4" autoAdjust="0"/>
    <p:restoredTop sz="94660"/>
  </p:normalViewPr>
  <p:slideViewPr>
    <p:cSldViewPr>
      <p:cViewPr varScale="1">
        <p:scale>
          <a:sx n="84" d="100"/>
          <a:sy n="84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B0610C55-E354-44C9-8802-80A6C93513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fld id="{A9E617C3-02FA-45B3-8D55-83E72F711786}" type="datetimeFigureOut">
              <a:rPr lang="zh-CN" altLang="en-US"/>
              <a:pPr>
                <a:defRPr/>
              </a:pPr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BB4D81F8-0F42-43AD-A7E0-6CBC18C18D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0" y="6245225"/>
            <a:ext cx="9144000" cy="612775"/>
            <a:chOff x="0" y="3934"/>
            <a:chExt cx="5760" cy="386"/>
          </a:xfrm>
        </p:grpSpPr>
        <p:sp>
          <p:nvSpPr>
            <p:cNvPr id="5" name="Rectangle 55"/>
            <p:cNvSpPr>
              <a:spLocks noChangeArrowheads="1"/>
            </p:cNvSpPr>
            <p:nvPr userDrawn="1"/>
          </p:nvSpPr>
          <p:spPr bwMode="gray">
            <a:xfrm>
              <a:off x="0" y="4064"/>
              <a:ext cx="5760" cy="2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56"/>
            <p:cNvSpPr>
              <a:spLocks/>
            </p:cNvSpPr>
            <p:nvPr userDrawn="1"/>
          </p:nvSpPr>
          <p:spPr bwMode="gray">
            <a:xfrm>
              <a:off x="4425" y="3934"/>
              <a:ext cx="1335" cy="194"/>
            </a:xfrm>
            <a:custGeom>
              <a:avLst/>
              <a:gdLst>
                <a:gd name="T0" fmla="*/ 0 w 1335"/>
                <a:gd name="T1" fmla="*/ 137 h 194"/>
                <a:gd name="T2" fmla="*/ 229 w 1335"/>
                <a:gd name="T3" fmla="*/ 0 h 194"/>
                <a:gd name="T4" fmla="*/ 1335 w 1335"/>
                <a:gd name="T5" fmla="*/ 2 h 194"/>
                <a:gd name="T6" fmla="*/ 1335 w 1335"/>
                <a:gd name="T7" fmla="*/ 194 h 194"/>
                <a:gd name="T8" fmla="*/ 87 w 1335"/>
                <a:gd name="T9" fmla="*/ 194 h 194"/>
                <a:gd name="T10" fmla="*/ 0 w 1335"/>
                <a:gd name="T11" fmla="*/ 137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5" h="194">
                  <a:moveTo>
                    <a:pt x="0" y="137"/>
                  </a:moveTo>
                  <a:lnTo>
                    <a:pt x="229" y="0"/>
                  </a:lnTo>
                  <a:lnTo>
                    <a:pt x="1335" y="2"/>
                  </a:lnTo>
                  <a:lnTo>
                    <a:pt x="1335" y="194"/>
                  </a:lnTo>
                  <a:lnTo>
                    <a:pt x="87" y="19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7" name="Text Box 14"/>
          <p:cNvSpPr txBox="1">
            <a:spLocks noChangeArrowheads="1"/>
          </p:cNvSpPr>
          <p:nvPr/>
        </p:nvSpPr>
        <p:spPr bwMode="gray">
          <a:xfrm>
            <a:off x="304800" y="471488"/>
            <a:ext cx="13843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 b="1" i="1" smtClean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7983" y="195673"/>
            <a:ext cx="1077540" cy="107074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6705600" cy="381000"/>
          </a:xfrm>
          <a:extLst/>
        </p:spPr>
        <p:txBody>
          <a:bodyPr/>
          <a:lstStyle>
            <a:lvl1pPr marL="0" indent="0" algn="ctr">
              <a:buFont typeface="Wingdings" pitchFamily="2" charset="2"/>
              <a:buNone/>
              <a:defRPr sz="1600" b="1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762000"/>
          </a:xfrm>
          <a:extLst/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59113" y="6524625"/>
            <a:ext cx="6022975" cy="381000"/>
          </a:xfrm>
          <a:prstGeom prst="rect">
            <a:avLst/>
          </a:prstGeom>
        </p:spPr>
        <p:txBody>
          <a:bodyPr/>
          <a:lstStyle>
            <a:lvl1pPr algn="r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University of Electronic Science and Technology of China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7921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47C93-2649-448C-B080-8142721EC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8945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03238"/>
            <a:ext cx="20574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032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17939-F8EC-4527-AEF9-3781C1314D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29729" name="Image" r:id="rId3" imgW="12977778" imgH="1955556" progId="">
              <p:embed/>
            </p:oleObj>
          </a:graphicData>
        </a:graphic>
      </p:graphicFrame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D03D7-D48A-44CF-AD85-0546BB954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0753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02D2A-3D20-4484-846E-F8B8BE7BB3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1777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B225F-CCAA-4D4F-A2E5-488118E16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2801" name="Image" r:id="rId3" imgW="12977778" imgH="1955556" progId="">
              <p:embed/>
            </p:oleObj>
          </a:graphicData>
        </a:graphic>
      </p:graphicFrame>
      <p:pic>
        <p:nvPicPr>
          <p:cNvPr id="11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B2F7-0B19-4E70-99BC-92C6C01FAA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6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3825" name="Image" r:id="rId3" imgW="12977778" imgH="1955556" progId="">
              <p:embed/>
            </p:oleObj>
          </a:graphicData>
        </a:graphic>
      </p:graphicFrame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C1FFD-2E00-432B-BB67-B04F86FC47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5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4849" name="Image" r:id="rId3" imgW="12977778" imgH="1955556" progId="">
              <p:embed/>
            </p:oleObj>
          </a:graphicData>
        </a:graphic>
      </p:graphicFrame>
      <p:pic>
        <p:nvPicPr>
          <p:cNvPr id="6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D162-6B00-4DFB-9FD6-D0BF1A96A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5873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92A4-4F03-4690-8AF7-765B373F39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36897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193E0-ED3D-4875-8F7D-937F885177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103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2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1027" name="Image" r:id="rId14" imgW="12977778" imgH="1955556" progId="">
              <p:embed/>
            </p:oleObj>
          </a:graphicData>
        </a:graphic>
      </p:graphicFrame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37463187-DB3B-4F95-A659-5B142E44BD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11E5DF96-B988-4444-9035-27B9B5222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1068288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54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Verdana" panose="020B0604030504040204" pitchFamily="34" charset="0"/>
              </a:rPr>
              <a:t>模拟电路基础</a:t>
            </a:r>
            <a:endParaRPr lang="en-US" altLang="zh-CN" sz="54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30310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9" name="Rectangle 2"/>
          <p:cNvSpPr>
            <a:spLocks noChangeArrowheads="1"/>
          </p:cNvSpPr>
          <p:nvPr/>
        </p:nvSpPr>
        <p:spPr bwMode="gray">
          <a:xfrm>
            <a:off x="827088" y="1557338"/>
            <a:ext cx="72739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/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差分电路输出的电压从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A2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的正向输入端输入，与单限电压比较器的阈值电压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进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行比较。</a:t>
            </a:r>
          </a:p>
          <a:p>
            <a:pPr marL="342900" indent="-342900"/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buFontTx/>
              <a:buChar char="•"/>
            </a:pP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o1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&lt;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o2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 err="1">
                <a:latin typeface="Times New Roman" pitchFamily="18" charset="0"/>
                <a:ea typeface="楷体_GB2312" pitchFamily="49" charset="-122"/>
              </a:rPr>
              <a:t>oL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342900" indent="-342900">
              <a:buFontTx/>
              <a:buChar char="•"/>
            </a:pP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o1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o2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 err="1">
                <a:latin typeface="Times New Roman" pitchFamily="18" charset="0"/>
                <a:ea typeface="楷体_GB2312" pitchFamily="49" charset="-122"/>
              </a:rPr>
              <a:t>oH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342900" indent="-342900"/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7820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 dirty="0">
                <a:latin typeface="Arial Black" pitchFamily="34" charset="0"/>
              </a:rPr>
              <a:t>    </a:t>
            </a:r>
            <a:r>
              <a:rPr lang="zh-CN" altLang="en-US" sz="2800" b="1" dirty="0" smtClean="0">
                <a:latin typeface="Arial Black" pitchFamily="34" charset="0"/>
              </a:rPr>
              <a:t>三、</a:t>
            </a:r>
            <a:r>
              <a:rPr lang="zh-CN" altLang="en-US" sz="2800" b="1" dirty="0">
                <a:latin typeface="Arial Black" pitchFamily="34" charset="0"/>
              </a:rPr>
              <a:t>单限比较器</a:t>
            </a:r>
          </a:p>
        </p:txBody>
      </p:sp>
      <p:graphicFrame>
        <p:nvGraphicFramePr>
          <p:cNvPr id="247818" name="Object 10"/>
          <p:cNvGraphicFramePr>
            <a:graphicFrameLocks noChangeAspect="1"/>
          </p:cNvGraphicFramePr>
          <p:nvPr/>
        </p:nvGraphicFramePr>
        <p:xfrm>
          <a:off x="1476375" y="4292600"/>
          <a:ext cx="2305050" cy="869950"/>
        </p:xfrm>
        <a:graphic>
          <a:graphicData uri="http://schemas.openxmlformats.org/presentationml/2006/ole">
            <p:oleObj spid="_x0000_s247818" name="公式" r:id="rId3" imgW="1143000" imgH="431640" progId="Equation.3">
              <p:embed/>
            </p:oleObj>
          </a:graphicData>
        </a:graphic>
      </p:graphicFrame>
      <p:pic>
        <p:nvPicPr>
          <p:cNvPr id="247821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7050" y="3357563"/>
            <a:ext cx="1762125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82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4663" y="3429000"/>
            <a:ext cx="26289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ChangeArrowheads="1"/>
          </p:cNvSpPr>
          <p:nvPr/>
        </p:nvSpPr>
        <p:spPr bwMode="gray">
          <a:xfrm>
            <a:off x="1116013" y="476250"/>
            <a:ext cx="51943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稳压管</a:t>
            </a:r>
          </a:p>
        </p:txBody>
      </p:sp>
      <p:sp>
        <p:nvSpPr>
          <p:cNvPr id="311298" name="Rectangle 2"/>
          <p:cNvSpPr>
            <a:spLocks noChangeArrowheads="1"/>
          </p:cNvSpPr>
          <p:nvPr/>
        </p:nvSpPr>
        <p:spPr bwMode="gray">
          <a:xfrm>
            <a:off x="1116013" y="1773238"/>
            <a:ext cx="63357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运放输出端可以用稳压管限幅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根据稳定电压和稳定电流、负载电流可以计算限流电阻。</a:t>
            </a:r>
          </a:p>
        </p:txBody>
      </p:sp>
      <p:pic>
        <p:nvPicPr>
          <p:cNvPr id="31129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852738"/>
            <a:ext cx="26289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300" name="Picture 9" descr="u=1181228379,1081982909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32131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 dirty="0">
                <a:latin typeface="Arial Black" pitchFamily="34" charset="0"/>
              </a:rPr>
              <a:t>    </a:t>
            </a:r>
            <a:r>
              <a:rPr lang="zh-CN" altLang="en-US" sz="2800" b="1" dirty="0" smtClean="0">
                <a:latin typeface="Arial Black" pitchFamily="34" charset="0"/>
              </a:rPr>
              <a:t>四、</a:t>
            </a:r>
            <a:r>
              <a:rPr lang="zh-CN" altLang="en-US" sz="2800" b="1" dirty="0">
                <a:latin typeface="Arial Black" pitchFamily="34" charset="0"/>
              </a:rPr>
              <a:t>声光报警电路</a:t>
            </a:r>
          </a:p>
        </p:txBody>
      </p:sp>
      <p:pic>
        <p:nvPicPr>
          <p:cNvPr id="3123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3429000"/>
            <a:ext cx="2047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323" name="Rectangle 2"/>
          <p:cNvSpPr>
            <a:spLocks noChangeArrowheads="1"/>
          </p:cNvSpPr>
          <p:nvPr/>
        </p:nvSpPr>
        <p:spPr bwMode="gray">
          <a:xfrm>
            <a:off x="900113" y="1557338"/>
            <a:ext cx="7272337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输出为高电平时，发光二极管导通，发光。</a:t>
            </a:r>
          </a:p>
          <a:p>
            <a:pPr eaLnBrk="0" hangingPunct="0"/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根据稳定电压和发光二极管的导通电压（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1.5-2V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）、工作电流（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10-20mA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）可以计算电阻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R5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pic>
        <p:nvPicPr>
          <p:cNvPr id="312324" name="Picture 18" descr="u=2622357633,68321645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860800"/>
            <a:ext cx="24574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放大电路</a:t>
            </a:r>
          </a:p>
        </p:txBody>
      </p:sp>
      <p:pic>
        <p:nvPicPr>
          <p:cNvPr id="3133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3429000"/>
            <a:ext cx="2047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347" name="Rectangle 2"/>
          <p:cNvSpPr>
            <a:spLocks noChangeArrowheads="1"/>
          </p:cNvSpPr>
          <p:nvPr/>
        </p:nvSpPr>
        <p:spPr bwMode="gray">
          <a:xfrm>
            <a:off x="755650" y="1341438"/>
            <a:ext cx="813752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A2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输出为高电平时，晶体管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导通，蜂鸣器鸣叫。</a:t>
            </a:r>
          </a:p>
          <a:p>
            <a:pPr eaLnBrk="0" hangingPunct="0"/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根据选择的基极电流（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）和稳定电压计算基极电阻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R6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。      </a:t>
            </a:r>
          </a:p>
        </p:txBody>
      </p:sp>
      <p:pic>
        <p:nvPicPr>
          <p:cNvPr id="313348" name="Picture 7" descr="u=1393827567,1695689944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3716338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     </a:t>
            </a:r>
            <a:r>
              <a:rPr lang="zh-CN" altLang="en-US" dirty="0" smtClean="0"/>
              <a:t>五、</a:t>
            </a:r>
            <a:r>
              <a:rPr lang="zh-CN" altLang="en-US" dirty="0" smtClean="0"/>
              <a:t>仿真电路图</a:t>
            </a:r>
          </a:p>
        </p:txBody>
      </p:sp>
      <p:pic>
        <p:nvPicPr>
          <p:cNvPr id="3143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89138"/>
            <a:ext cx="7129463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142976" y="4929198"/>
            <a:ext cx="72866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放大倍数、阈值电压等可以根据实际情况选择合适的大小。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  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仿真结果</a:t>
            </a:r>
          </a:p>
        </p:txBody>
      </p:sp>
      <p:pic>
        <p:nvPicPr>
          <p:cNvPr id="3153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1533525"/>
            <a:ext cx="58864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三、声光报警电路</a:t>
            </a:r>
          </a:p>
        </p:txBody>
      </p:sp>
      <p:pic>
        <p:nvPicPr>
          <p:cNvPr id="3123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3429000"/>
            <a:ext cx="2047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323" name="Rectangle 2"/>
          <p:cNvSpPr>
            <a:spLocks noChangeArrowheads="1"/>
          </p:cNvSpPr>
          <p:nvPr/>
        </p:nvSpPr>
        <p:spPr bwMode="gray">
          <a:xfrm>
            <a:off x="900113" y="1557338"/>
            <a:ext cx="7272337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输出为高电平时，发光二极管导通，发光。</a:t>
            </a:r>
          </a:p>
          <a:p>
            <a:pPr eaLnBrk="0" hangingPunct="0"/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根据稳定电压和发光二极管的导通电压（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1.5-2V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）、工作电流（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10-20mA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）可以计算电阻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R5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pic>
        <p:nvPicPr>
          <p:cNvPr id="312324" name="Picture 18" descr="u=2622357633,68321645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860800"/>
            <a:ext cx="24574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放大电路</a:t>
            </a:r>
          </a:p>
        </p:txBody>
      </p:sp>
      <p:pic>
        <p:nvPicPr>
          <p:cNvPr id="3133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3429000"/>
            <a:ext cx="2047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347" name="Rectangle 2"/>
          <p:cNvSpPr>
            <a:spLocks noChangeArrowheads="1"/>
          </p:cNvSpPr>
          <p:nvPr/>
        </p:nvSpPr>
        <p:spPr bwMode="gray">
          <a:xfrm>
            <a:off x="755650" y="1341438"/>
            <a:ext cx="813752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输出为高电平时，晶体管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导通，蜂鸣器鸣叫。</a:t>
            </a:r>
          </a:p>
          <a:p>
            <a:pPr eaLnBrk="0" hangingPunct="0"/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eaLnBrk="0" hangingPunct="0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根据选择的基极电流（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）和稳定电压计算基极电阻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R6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      </a:t>
            </a:r>
          </a:p>
        </p:txBody>
      </p:sp>
      <p:pic>
        <p:nvPicPr>
          <p:cNvPr id="313348" name="Picture 7" descr="u=1393827567,1695689944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3716338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WordArt 3"/>
          <p:cNvSpPr>
            <a:spLocks noChangeArrowheads="1" noChangeShapeType="1" noTextEdit="1"/>
          </p:cNvSpPr>
          <p:nvPr/>
        </p:nvSpPr>
        <p:spPr bwMode="gray">
          <a:xfrm>
            <a:off x="2057400" y="49530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</a:rPr>
              <a:t>Thank You !</a:t>
            </a:r>
            <a:endParaRPr lang="zh-CN" altLang="en-US" sz="54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</a:endParaRPr>
          </a:p>
        </p:txBody>
      </p:sp>
      <p:sp>
        <p:nvSpPr>
          <p:cNvPr id="316418" name="Rectangle 4"/>
          <p:cNvSpPr>
            <a:spLocks noChangeArrowheads="1"/>
          </p:cNvSpPr>
          <p:nvPr/>
        </p:nvSpPr>
        <p:spPr bwMode="white">
          <a:xfrm>
            <a:off x="2133600" y="57150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400" b="1">
              <a:solidFill>
                <a:schemeClr val="folHlink"/>
              </a:solidFill>
              <a:ea typeface="宋体" charset="-122"/>
            </a:endParaRPr>
          </a:p>
        </p:txBody>
      </p:sp>
      <p:sp>
        <p:nvSpPr>
          <p:cNvPr id="31641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ChangeArrowheads="1"/>
          </p:cNvSpPr>
          <p:nvPr/>
        </p:nvSpPr>
        <p:spPr bwMode="gray">
          <a:xfrm>
            <a:off x="971550" y="2781300"/>
            <a:ext cx="67691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电子线路应用设计</a:t>
            </a:r>
            <a:r>
              <a:rPr lang="en-US" altLang="zh-CN" sz="2800" b="1">
                <a:latin typeface="Arial Black" pitchFamily="34" charset="0"/>
              </a:rPr>
              <a:t>—</a:t>
            </a:r>
            <a:r>
              <a:rPr lang="zh-CN" altLang="en-US" sz="2800" b="1">
                <a:latin typeface="Arial Black" pitchFamily="34" charset="0"/>
              </a:rPr>
              <a:t>火灾报警电路设计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2"/>
          <p:cNvSpPr>
            <a:spLocks noChangeArrowheads="1"/>
          </p:cNvSpPr>
          <p:nvPr/>
        </p:nvSpPr>
        <p:spPr bwMode="gray">
          <a:xfrm>
            <a:off x="900113" y="1628775"/>
            <a:ext cx="76327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通过两个温度传感器获得的电压差实现火灾自动报警。</a:t>
            </a:r>
          </a:p>
          <a:p>
            <a:pPr eaLnBrk="0" hangingPunct="0"/>
            <a:endParaRPr lang="zh-CN" altLang="en-US" sz="2400" b="1">
              <a:latin typeface="Arial Black" pitchFamily="34" charset="0"/>
              <a:ea typeface="楷体_GB2312" pitchFamily="49" charset="-122"/>
            </a:endParaRPr>
          </a:p>
          <a:p>
            <a:pPr eaLnBrk="0" hangingPunct="0">
              <a:buFontTx/>
              <a:buChar char="•"/>
            </a:pPr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 正常情况下，电压差为零，发光二极管不亮，蜂鸣器不响。</a:t>
            </a:r>
          </a:p>
          <a:p>
            <a:pPr eaLnBrk="0" hangingPunct="0">
              <a:buFontTx/>
              <a:buChar char="•"/>
            </a:pPr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 当有火情时，电压差增大，</a:t>
            </a:r>
            <a:r>
              <a:rPr lang="zh-CN" altLang="en-US" sz="2000" b="1">
                <a:ea typeface="楷体_GB2312" pitchFamily="49" charset="-122"/>
              </a:rPr>
              <a:t>发光二极管发光，蜂鸣器鸣叫。</a:t>
            </a:r>
            <a:endParaRPr lang="zh-CN" altLang="en-US" sz="2000" b="1">
              <a:latin typeface="Arial Black" pitchFamily="34" charset="0"/>
              <a:ea typeface="楷体_GB2312" pitchFamily="49" charset="-122"/>
            </a:endParaRPr>
          </a:p>
          <a:p>
            <a:pPr eaLnBrk="0" hangingPunct="0">
              <a:buFontTx/>
              <a:buChar char="•"/>
            </a:pPr>
            <a:endParaRPr lang="zh-CN" altLang="en-US" sz="2000" b="1">
              <a:latin typeface="Arial Black" pitchFamily="34" charset="0"/>
              <a:ea typeface="楷体_GB2312" pitchFamily="49" charset="-122"/>
            </a:endParaRPr>
          </a:p>
        </p:txBody>
      </p:sp>
      <p:pic>
        <p:nvPicPr>
          <p:cNvPr id="305154" name="Picture 3" descr="u=2997101947,4029323494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3860800"/>
            <a:ext cx="331311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155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设计要求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 电路方框图</a:t>
            </a:r>
          </a:p>
        </p:txBody>
      </p:sp>
      <p:pic>
        <p:nvPicPr>
          <p:cNvPr id="30617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5943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79" name="Text Box 6"/>
          <p:cNvSpPr txBox="1">
            <a:spLocks noChangeArrowheads="1"/>
          </p:cNvSpPr>
          <p:nvPr/>
        </p:nvSpPr>
        <p:spPr bwMode="auto">
          <a:xfrm>
            <a:off x="2411413" y="3213100"/>
            <a:ext cx="1296987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 </a:t>
            </a:r>
            <a:r>
              <a:rPr lang="zh-CN" altLang="en-US" sz="2000" b="1" dirty="0">
                <a:ea typeface="楷体_GB2312" pitchFamily="49" charset="-122"/>
              </a:rPr>
              <a:t>放大微弱电压信号</a:t>
            </a:r>
          </a:p>
        </p:txBody>
      </p:sp>
      <p:sp>
        <p:nvSpPr>
          <p:cNvPr id="306180" name="Line 7"/>
          <p:cNvSpPr>
            <a:spLocks noChangeShapeType="1"/>
          </p:cNvSpPr>
          <p:nvPr/>
        </p:nvSpPr>
        <p:spPr bwMode="auto">
          <a:xfrm flipV="1">
            <a:off x="3059113" y="25654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181" name="Text Box 8"/>
          <p:cNvSpPr txBox="1">
            <a:spLocks noChangeArrowheads="1"/>
          </p:cNvSpPr>
          <p:nvPr/>
        </p:nvSpPr>
        <p:spPr bwMode="auto">
          <a:xfrm>
            <a:off x="4067175" y="3213100"/>
            <a:ext cx="1368425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楷体_GB2312" pitchFamily="49" charset="-122"/>
              </a:rPr>
              <a:t>判断是否需要报警</a:t>
            </a:r>
          </a:p>
        </p:txBody>
      </p:sp>
      <p:sp>
        <p:nvSpPr>
          <p:cNvPr id="306182" name="Line 9"/>
          <p:cNvSpPr>
            <a:spLocks noChangeShapeType="1"/>
          </p:cNvSpPr>
          <p:nvPr/>
        </p:nvSpPr>
        <p:spPr bwMode="auto">
          <a:xfrm flipV="1">
            <a:off x="4786313" y="25654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183" name="Text Box 10"/>
          <p:cNvSpPr txBox="1">
            <a:spLocks noChangeArrowheads="1"/>
          </p:cNvSpPr>
          <p:nvPr/>
        </p:nvSpPr>
        <p:spPr bwMode="auto">
          <a:xfrm>
            <a:off x="6011863" y="3213100"/>
            <a:ext cx="1295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 </a:t>
            </a:r>
            <a:r>
              <a:rPr lang="zh-CN" altLang="en-US" sz="2000" b="1">
                <a:ea typeface="楷体_GB2312" pitchFamily="49" charset="-122"/>
              </a:rPr>
              <a:t>报警指示</a:t>
            </a:r>
          </a:p>
        </p:txBody>
      </p:sp>
      <p:sp>
        <p:nvSpPr>
          <p:cNvPr id="306184" name="Line 11"/>
          <p:cNvSpPr>
            <a:spLocks noChangeShapeType="1"/>
          </p:cNvSpPr>
          <p:nvPr/>
        </p:nvSpPr>
        <p:spPr bwMode="auto">
          <a:xfrm flipV="1">
            <a:off x="6588125" y="25654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6185" name="Picture 13" descr="u=3659813741,1660915200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214818"/>
            <a:ext cx="3381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86" name="Text Box 14"/>
          <p:cNvSpPr txBox="1">
            <a:spLocks noChangeArrowheads="1"/>
          </p:cNvSpPr>
          <p:nvPr/>
        </p:nvSpPr>
        <p:spPr bwMode="auto">
          <a:xfrm>
            <a:off x="5929322" y="4643446"/>
            <a:ext cx="2663825" cy="1158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 </a:t>
            </a:r>
            <a:r>
              <a:rPr lang="zh-CN" altLang="en-US" sz="2000" b="1" dirty="0">
                <a:ea typeface="楷体_GB2312" pitchFamily="49" charset="-122"/>
              </a:rPr>
              <a:t>温度传感器：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ea typeface="楷体_GB2312" pitchFamily="49" charset="-122"/>
              </a:rPr>
              <a:t>将温度转换为电压（</a:t>
            </a:r>
            <a:r>
              <a:rPr lang="zh-CN" altLang="en-US" sz="2000" b="1" dirty="0">
                <a:latin typeface="Times New Roman" pitchFamily="18" charset="0"/>
                <a:ea typeface="楷体_GB2312" pitchFamily="49" charset="-122"/>
              </a:rPr>
              <a:t>如</a:t>
            </a:r>
            <a:r>
              <a:rPr lang="en-US" altLang="zh-CN" b="1" dirty="0">
                <a:latin typeface="Times New Roman" pitchFamily="18" charset="0"/>
              </a:rPr>
              <a:t>10 mV/°C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 电路原理图</a:t>
            </a:r>
          </a:p>
        </p:txBody>
      </p:sp>
      <p:sp>
        <p:nvSpPr>
          <p:cNvPr id="307202" name="AutoShape 13" descr="9rk"/>
          <p:cNvSpPr>
            <a:spLocks noChangeAspect="1" noChangeArrowheads="1"/>
          </p:cNvSpPr>
          <p:nvPr/>
        </p:nvSpPr>
        <p:spPr bwMode="auto">
          <a:xfrm>
            <a:off x="4346575" y="284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03" name="Text Box 15"/>
          <p:cNvSpPr txBox="1">
            <a:spLocks noChangeArrowheads="1"/>
          </p:cNvSpPr>
          <p:nvPr/>
        </p:nvSpPr>
        <p:spPr bwMode="auto">
          <a:xfrm>
            <a:off x="1835150" y="4221163"/>
            <a:ext cx="1296988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 </a:t>
            </a:r>
            <a:r>
              <a:rPr lang="zh-CN" altLang="en-US" sz="2000" b="1">
                <a:ea typeface="楷体_GB2312" pitchFamily="49" charset="-122"/>
              </a:rPr>
              <a:t>放大微弱电压信号</a:t>
            </a:r>
          </a:p>
        </p:txBody>
      </p:sp>
      <p:sp>
        <p:nvSpPr>
          <p:cNvPr id="307204" name="Text Box 16"/>
          <p:cNvSpPr txBox="1">
            <a:spLocks noChangeArrowheads="1"/>
          </p:cNvSpPr>
          <p:nvPr/>
        </p:nvSpPr>
        <p:spPr bwMode="auto">
          <a:xfrm>
            <a:off x="4067175" y="4221163"/>
            <a:ext cx="1368425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楷体_GB2312" pitchFamily="49" charset="-122"/>
              </a:rPr>
              <a:t>判断是否需要报警</a:t>
            </a:r>
          </a:p>
        </p:txBody>
      </p:sp>
      <p:sp>
        <p:nvSpPr>
          <p:cNvPr id="307205" name="Text Box 17"/>
          <p:cNvSpPr txBox="1">
            <a:spLocks noChangeArrowheads="1"/>
          </p:cNvSpPr>
          <p:nvPr/>
        </p:nvSpPr>
        <p:spPr bwMode="auto">
          <a:xfrm>
            <a:off x="6084888" y="4221163"/>
            <a:ext cx="12954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 </a:t>
            </a:r>
            <a:r>
              <a:rPr lang="zh-CN" altLang="en-US" sz="2000" b="1">
                <a:ea typeface="楷体_GB2312" pitchFamily="49" charset="-122"/>
              </a:rPr>
              <a:t>报警指示</a:t>
            </a:r>
          </a:p>
        </p:txBody>
      </p:sp>
      <p:pic>
        <p:nvPicPr>
          <p:cNvPr id="307206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12875"/>
            <a:ext cx="69897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 dirty="0">
                <a:latin typeface="Arial Black" pitchFamily="34" charset="0"/>
              </a:rPr>
              <a:t>    一</a:t>
            </a:r>
            <a:r>
              <a:rPr lang="zh-CN" altLang="en-US" sz="2800" b="1" dirty="0" smtClean="0">
                <a:latin typeface="Arial Black" pitchFamily="34" charset="0"/>
              </a:rPr>
              <a:t>、二极管温度传感器</a:t>
            </a:r>
            <a:endParaRPr lang="zh-CN" altLang="en-US" sz="2800" b="1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571612"/>
            <a:ext cx="728667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仿真时，可用电压源</a:t>
            </a:r>
            <a:r>
              <a:rPr lang="en-US" altLang="zh-CN" sz="2000" b="1" i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lang="en-US" altLang="zh-CN" sz="2000" b="1" i="1" baseline="-25000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、</a:t>
            </a:r>
            <a:r>
              <a:rPr lang="en-US" altLang="zh-CN" sz="2000" b="1" i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lang="en-US" altLang="zh-CN" sz="2000" b="1" i="1" baseline="-25000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000" b="1" baseline="-25000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模拟温度引起的电压变化，但可用二极管作为实际的温度传感器。</a:t>
            </a:r>
            <a:endParaRPr lang="en-US" altLang="zh-CN" sz="2000" b="1" dirty="0" smtClean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endParaRPr lang="en-US" altLang="zh-CN" sz="2000" b="1" dirty="0" smtClean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常温下，硅二极管正向导通时的导通电压约为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0.7V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流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过二极管的正向电流固定时，温度每上升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度，正向电压下降大约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2mV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endParaRPr lang="zh-CN" altLang="en-US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pic>
        <p:nvPicPr>
          <p:cNvPr id="10" name="Picture 5" descr="Dz0102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28728" y="4000504"/>
            <a:ext cx="3030533" cy="2002798"/>
          </a:xfrm>
          <a:prstGeom prst="rect">
            <a:avLst/>
          </a:prstGeom>
          <a:noFill/>
        </p:spPr>
      </p:pic>
      <p:pic>
        <p:nvPicPr>
          <p:cNvPr id="349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929066"/>
            <a:ext cx="2324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 dirty="0">
                <a:latin typeface="Arial Black" pitchFamily="34" charset="0"/>
              </a:rPr>
              <a:t>    </a:t>
            </a:r>
            <a:r>
              <a:rPr lang="zh-CN" altLang="en-US" sz="2800" b="1" dirty="0" smtClean="0">
                <a:latin typeface="Arial Black" pitchFamily="34" charset="0"/>
              </a:rPr>
              <a:t>温度传感电路</a:t>
            </a:r>
            <a:endParaRPr lang="zh-CN" altLang="en-US" sz="2800" b="1" dirty="0">
              <a:latin typeface="Arial Black" pitchFamily="34" charset="0"/>
            </a:endParaRPr>
          </a:p>
        </p:txBody>
      </p:sp>
      <p:pic>
        <p:nvPicPr>
          <p:cNvPr id="349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929066"/>
            <a:ext cx="29241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2910" y="1571612"/>
            <a:ext cx="728667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以二极管作为温度传感器，将温度变化转化为输出电压</a:t>
            </a:r>
            <a:r>
              <a:rPr lang="en-US" altLang="zh-CN" sz="2000" b="1" i="1" dirty="0" err="1" smtClean="0"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lang="en-US" altLang="zh-CN" sz="1000" b="1" dirty="0" err="1" smtClean="0"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1000" b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zh-CN" altLang="en-US" sz="2000" b="1" dirty="0" smtClean="0">
                <a:latin typeface="Times New Roman" pitchFamily="18" charset="0"/>
                <a:ea typeface="楷体_GB2312"/>
                <a:cs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endParaRPr lang="en-US" altLang="zh-CN" sz="2000" b="1" dirty="0" smtClean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用恒定电流驱动二极管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输出电压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lang="en-US" altLang="zh-CN" sz="1100" b="1" dirty="0" err="1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11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等于二极管的正向电压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温度上升时，二极管正向电压下降，输出电压下降。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endParaRPr lang="zh-CN" altLang="en-US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3" name="Rectangle 2"/>
          <p:cNvSpPr>
            <a:spLocks noChangeArrowheads="1"/>
          </p:cNvSpPr>
          <p:nvPr/>
        </p:nvSpPr>
        <p:spPr bwMode="gray">
          <a:xfrm>
            <a:off x="1071538" y="1785926"/>
            <a:ext cx="759939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发生火灾时，温度传感器的电压差可以迅速上升</a:t>
            </a:r>
            <a:r>
              <a:rPr lang="zh-CN" altLang="en-US" sz="2400" b="1" dirty="0" smtClean="0">
                <a:latin typeface="Arial Black" pitchFamily="34" charset="0"/>
                <a:ea typeface="楷体_GB2312" pitchFamily="49" charset="-122"/>
              </a:rPr>
              <a:t>至几十到几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百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mV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，根据后级的比较电压</a:t>
            </a:r>
            <a:r>
              <a:rPr lang="zh-CN" altLang="en-US" sz="2400" b="1" dirty="0" smtClean="0">
                <a:latin typeface="Arial Black" pitchFamily="34" charset="0"/>
                <a:ea typeface="楷体_GB2312" pitchFamily="49" charset="-122"/>
              </a:rPr>
              <a:t>（可选）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确定放大倍</a:t>
            </a:r>
            <a:r>
              <a:rPr lang="zh-CN" altLang="en-US" sz="2400" b="1" dirty="0" smtClean="0">
                <a:latin typeface="Arial Black" pitchFamily="34" charset="0"/>
                <a:ea typeface="楷体_GB2312" pitchFamily="49" charset="-122"/>
              </a:rPr>
              <a:t>数，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通过差分放大器将电压放大到大于比较电压。</a:t>
            </a:r>
            <a:endParaRPr lang="en-US" altLang="zh-CN" sz="2400" b="1" dirty="0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46794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 dirty="0">
                <a:latin typeface="Arial Black" pitchFamily="34" charset="0"/>
              </a:rPr>
              <a:t>    </a:t>
            </a:r>
            <a:r>
              <a:rPr lang="zh-CN" altLang="en-US" sz="2800" b="1" dirty="0" smtClean="0">
                <a:latin typeface="Arial Black" pitchFamily="34" charset="0"/>
              </a:rPr>
              <a:t>二、</a:t>
            </a:r>
            <a:r>
              <a:rPr lang="zh-CN" altLang="en-US" sz="2800" b="1" dirty="0" smtClean="0">
                <a:latin typeface="Arial Black" pitchFamily="34" charset="0"/>
              </a:rPr>
              <a:t>电压</a:t>
            </a:r>
            <a:r>
              <a:rPr lang="zh-CN" altLang="en-US" sz="2800" b="1" dirty="0" smtClean="0">
                <a:latin typeface="Arial Black" pitchFamily="34" charset="0"/>
              </a:rPr>
              <a:t>放大电路</a:t>
            </a:r>
            <a:endParaRPr lang="zh-CN" altLang="en-US" sz="2800" b="1" dirty="0">
              <a:latin typeface="Arial Black" pitchFamily="34" charset="0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547813" y="4365625"/>
          <a:ext cx="2466975" cy="827088"/>
        </p:xfrm>
        <a:graphic>
          <a:graphicData uri="http://schemas.openxmlformats.org/presentationml/2006/ole">
            <p:oleObj spid="_x0000_s246791" name="公式" r:id="rId3" imgW="1168200" imgH="393480" progId="Equation.3">
              <p:embed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427538" y="3789363"/>
          <a:ext cx="3200400" cy="2082800"/>
        </p:xfrm>
        <a:graphic>
          <a:graphicData uri="http://schemas.openxmlformats.org/presentationml/2006/ole">
            <p:oleObj spid="_x0000_s246792" name="Photo Editor 照片" r:id="rId4" imgW="11666667" imgH="759047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ChangeArrowheads="1"/>
          </p:cNvSpPr>
          <p:nvPr/>
        </p:nvSpPr>
        <p:spPr bwMode="gray">
          <a:xfrm>
            <a:off x="1042988" y="1484313"/>
            <a:ext cx="65516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uA741M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uA741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uA741C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（单运放）是高增益运算放大器，</a:t>
            </a:r>
            <a:r>
              <a:rPr lang="zh-CN" altLang="zh-CN" sz="2400" b="1">
                <a:latin typeface="Times New Roman" pitchFamily="18" charset="0"/>
                <a:ea typeface="楷体_GB2312" pitchFamily="49" charset="-122"/>
              </a:rPr>
              <a:t>用于军事，工业和商业应用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zh-CN" sz="2400" b="1">
                <a:latin typeface="Times New Roman" pitchFamily="18" charset="0"/>
                <a:ea typeface="楷体_GB2312" pitchFamily="49" charset="-122"/>
              </a:rPr>
              <a:t>这类单片硅集成电路器件提供输出短路保护和闭锁自由运作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9250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latin typeface="Arial Black" pitchFamily="34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 uA741</a:t>
            </a:r>
            <a:r>
              <a:rPr lang="zh-CN" altLang="en-US" sz="2800" b="1">
                <a:latin typeface="Times New Roman" pitchFamily="18" charset="0"/>
              </a:rPr>
              <a:t>运放</a:t>
            </a:r>
            <a:endParaRPr lang="en-US" altLang="zh-CN" sz="2800" b="1">
              <a:latin typeface="Times New Roman" pitchFamily="18" charset="0"/>
            </a:endParaRPr>
          </a:p>
        </p:txBody>
      </p:sp>
      <p:pic>
        <p:nvPicPr>
          <p:cNvPr id="309251" name="Picture 6" descr="u=3159871367,2864277515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3789363"/>
            <a:ext cx="1733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52" name="Picture 7" descr="u=4001501687,629320479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500438"/>
            <a:ext cx="25717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3" name="Rectangle 23"/>
          <p:cNvSpPr>
            <a:spLocks noChangeArrowheads="1"/>
          </p:cNvSpPr>
          <p:nvPr/>
        </p:nvSpPr>
        <p:spPr bwMode="auto">
          <a:xfrm>
            <a:off x="-16910050" y="-3462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2TGp_best_light_v2">
  <a:themeElements>
    <a:clrScheme name="192TGp_best_light_v2 3">
      <a:dk1>
        <a:srgbClr val="000000"/>
      </a:dk1>
      <a:lt1>
        <a:srgbClr val="FFFFFF"/>
      </a:lt1>
      <a:dk2>
        <a:srgbClr val="1D1F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自定义 1">
      <a:majorFont>
        <a:latin typeface="Arial Black"/>
        <a:ea typeface="黑体"/>
        <a:cs typeface=""/>
      </a:majorFont>
      <a:minorFont>
        <a:latin typeface="Arial Blac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TGp_best_light_v2 1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2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3">
        <a:dk1>
          <a:srgbClr val="000000"/>
        </a:dk1>
        <a:lt1>
          <a:srgbClr val="FFFFFF"/>
        </a:lt1>
        <a:dk2>
          <a:srgbClr val="1D1F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192TGp_best_light_v2</Template>
  <TotalTime>776</TotalTime>
  <Words>908</Words>
  <Application>Microsoft Office PowerPoint</Application>
  <PresentationFormat>全屏显示(4:3)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192TGp_best_light_v2</vt:lpstr>
      <vt:lpstr>Image</vt:lpstr>
      <vt:lpstr>公式</vt:lpstr>
      <vt:lpstr>Photo Editor 照片</vt:lpstr>
      <vt:lpstr>模拟电路基础</vt:lpstr>
      <vt:lpstr>幻灯片 2</vt:lpstr>
      <vt:lpstr>幻灯片 3</vt:lpstr>
      <vt:lpstr>      电路方框图</vt:lpstr>
      <vt:lpstr>      电路原理图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     五、仿真电路图</vt:lpstr>
      <vt:lpstr>     仿真结果</vt:lpstr>
      <vt:lpstr>幻灯片 16</vt:lpstr>
      <vt:lpstr>幻灯片 17</vt:lpstr>
      <vt:lpstr>幻灯片 18</vt:lpstr>
    </vt:vector>
  </TitlesOfParts>
  <Company>509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模拟电路基础</dc:title>
  <dc:creator>吴涛</dc:creator>
  <cp:lastModifiedBy>User</cp:lastModifiedBy>
  <cp:revision>60</cp:revision>
  <dcterms:created xsi:type="dcterms:W3CDTF">2007-09-18T07:32:14Z</dcterms:created>
  <dcterms:modified xsi:type="dcterms:W3CDTF">2015-07-08T04:43:30Z</dcterms:modified>
</cp:coreProperties>
</file>