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1"/>
  </p:notesMasterIdLst>
  <p:sldIdLst>
    <p:sldId id="444" r:id="rId2"/>
    <p:sldId id="528" r:id="rId3"/>
    <p:sldId id="529" r:id="rId4"/>
    <p:sldId id="530" r:id="rId5"/>
    <p:sldId id="531" r:id="rId6"/>
    <p:sldId id="532" r:id="rId7"/>
    <p:sldId id="533" r:id="rId8"/>
    <p:sldId id="534" r:id="rId9"/>
    <p:sldId id="485" r:id="rId10"/>
    <p:sldId id="520" r:id="rId11"/>
    <p:sldId id="488" r:id="rId12"/>
    <p:sldId id="517" r:id="rId13"/>
    <p:sldId id="527" r:id="rId14"/>
    <p:sldId id="522" r:id="rId15"/>
    <p:sldId id="523" r:id="rId16"/>
    <p:sldId id="524" r:id="rId17"/>
    <p:sldId id="492" r:id="rId18"/>
    <p:sldId id="519" r:id="rId19"/>
    <p:sldId id="480" r:id="rId2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3399FF"/>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731" autoAdjust="0"/>
  </p:normalViewPr>
  <p:slideViewPr>
    <p:cSldViewPr>
      <p:cViewPr varScale="1">
        <p:scale>
          <a:sx n="104" d="100"/>
          <a:sy n="104" d="100"/>
        </p:scale>
        <p:origin x="-1188" y="-8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Verdana"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27C64DA3-DF3F-479C-BFD9-E60608544026}" type="slidenum">
              <a:rPr lang="en-US" altLang="zh-CN"/>
              <a:pPr>
                <a:defRPr/>
              </a:pPr>
              <a:t>‹#›</a:t>
            </a:fld>
            <a:endParaRPr lang="en-US" altLang="zh-CN"/>
          </a:p>
        </p:txBody>
      </p:sp>
    </p:spTree>
    <p:extLst>
      <p:ext uri="{BB962C8B-B14F-4D97-AF65-F5344CB8AC3E}">
        <p14:creationId xmlns:p14="http://schemas.microsoft.com/office/powerpoint/2010/main" val="3858441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1B3EC91-598D-41A8-A101-E8E77EC2DB7D}" type="slidenum">
              <a:rPr lang="en-US" altLang="zh-CN" smtClean="0">
                <a:latin typeface="Verdana" panose="020B0604030504040204" pitchFamily="34" charset="0"/>
              </a:rPr>
              <a:pPr>
                <a:spcBef>
                  <a:spcPct val="0"/>
                </a:spcBef>
              </a:pPr>
              <a:t>1</a:t>
            </a:fld>
            <a:endParaRPr lang="en-US" altLang="zh-CN">
              <a:latin typeface="Verdana" panose="020B060403050404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fld id="{D3DF864C-68E2-4190-908C-D7E3606D7843}" type="slidenum">
              <a:rPr lang="en-US" altLang="zh-CN" smtClean="0"/>
              <a:pPr/>
              <a:t>4</a:t>
            </a:fld>
            <a:endParaRPr lang="en-US" altLang="zh-CN" smtClean="0"/>
          </a:p>
        </p:txBody>
      </p:sp>
      <p:sp>
        <p:nvSpPr>
          <p:cNvPr id="281603" name="Rectangle 2"/>
          <p:cNvSpPr>
            <a:spLocks noRo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fld id="{7D016C0E-18AF-45D3-9618-19753A0DC048}" type="slidenum">
              <a:rPr lang="en-US" altLang="zh-CN" smtClean="0"/>
              <a:pPr/>
              <a:t>6</a:t>
            </a:fld>
            <a:endParaRPr lang="en-US" altLang="zh-CN" smtClean="0"/>
          </a:p>
        </p:txBody>
      </p:sp>
      <p:sp>
        <p:nvSpPr>
          <p:cNvPr id="282627" name="Rectangle 2"/>
          <p:cNvSpPr>
            <a:spLocks noRo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52E41E3-63CA-4474-8654-11F747FF5834}" type="slidenum">
              <a:rPr lang="en-US" altLang="zh-CN" smtClean="0">
                <a:latin typeface="Verdana" panose="020B0604030504040204" pitchFamily="34" charset="0"/>
              </a:rPr>
              <a:pPr>
                <a:spcBef>
                  <a:spcPct val="0"/>
                </a:spcBef>
              </a:pPr>
              <a:t>9</a:t>
            </a:fld>
            <a:endParaRPr lang="en-US" altLang="zh-CN">
              <a:latin typeface="Verdana" panose="020B060403050404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D814BE2-F1C7-4BCC-8269-53CD156D0DC8}" type="slidenum">
              <a:rPr lang="en-US" altLang="zh-CN" smtClean="0">
                <a:latin typeface="Verdana" panose="020B0604030504040204" pitchFamily="34" charset="0"/>
              </a:rPr>
              <a:pPr>
                <a:spcBef>
                  <a:spcPct val="0"/>
                </a:spcBef>
              </a:pPr>
              <a:t>11</a:t>
            </a:fld>
            <a:endParaRPr lang="en-US" altLang="zh-CN">
              <a:latin typeface="Verdana" panose="020B060403050404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186644A-00B1-4BE7-8694-2B3A4D4AEBCF}" type="slidenum">
              <a:rPr lang="en-US" altLang="zh-CN" smtClean="0">
                <a:latin typeface="Verdana" panose="020B0604030504040204" pitchFamily="34" charset="0"/>
              </a:rPr>
              <a:pPr>
                <a:spcBef>
                  <a:spcPct val="0"/>
                </a:spcBef>
              </a:pPr>
              <a:t>12</a:t>
            </a:fld>
            <a:endParaRPr lang="en-US" altLang="zh-CN">
              <a:latin typeface="Verdana" panose="020B060403050404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AD440A7-EF31-4081-AB26-BA5665EBA144}" type="slidenum">
              <a:rPr lang="en-US" altLang="zh-CN" smtClean="0">
                <a:latin typeface="Verdana" panose="020B0604030504040204" pitchFamily="34" charset="0"/>
              </a:rPr>
              <a:pPr>
                <a:spcBef>
                  <a:spcPct val="0"/>
                </a:spcBef>
              </a:pPr>
              <a:t>17</a:t>
            </a:fld>
            <a:endParaRPr lang="en-US" altLang="zh-CN">
              <a:latin typeface="Verdan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760F51A-060F-408C-929E-0A9FBC371E82}" type="slidenum">
              <a:rPr lang="en-US" altLang="zh-CN" smtClean="0">
                <a:latin typeface="Verdana" panose="020B0604030504040204" pitchFamily="34" charset="0"/>
              </a:rPr>
              <a:pPr>
                <a:spcBef>
                  <a:spcPct val="0"/>
                </a:spcBef>
              </a:pPr>
              <a:t>18</a:t>
            </a:fld>
            <a:endParaRPr lang="en-US" altLang="zh-CN">
              <a:latin typeface="Verdana" panose="020B060403050404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DA7FF76-FBBC-4065-A777-B4C402216DE1}" type="slidenum">
              <a:rPr lang="en-US" altLang="zh-CN" smtClean="0">
                <a:latin typeface="Verdana" panose="020B0604030504040204" pitchFamily="34" charset="0"/>
              </a:rPr>
              <a:pPr>
                <a:spcBef>
                  <a:spcPct val="0"/>
                </a:spcBef>
              </a:pPr>
              <a:t>19</a:t>
            </a:fld>
            <a:endParaRPr lang="en-US" altLang="zh-CN">
              <a:latin typeface="Verdan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zh-CN" altLang="en-US"/>
              <a:t>等效电路由三个基本元件构成</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itchFamily="2" charset="2"/>
              <a:buNone/>
              <a:defRPr sz="2800"/>
            </a:lvl1pPr>
          </a:lstStyle>
          <a:p>
            <a:pPr lvl="0"/>
            <a:r>
              <a:rPr lang="en-US" altLang="zh-CN" noProof="0"/>
              <a:t>abcdefg</a:t>
            </a:r>
          </a:p>
        </p:txBody>
      </p:sp>
      <p:sp>
        <p:nvSpPr>
          <p:cNvPr id="8"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latin typeface="Verdana" pitchFamily="34" charset="0"/>
              </a:defRPr>
            </a:lvl1pPr>
          </a:lstStyle>
          <a:p>
            <a:pPr>
              <a:defRPr/>
            </a:pPr>
            <a:endParaRPr lang="en-US" altLang="zh-CN"/>
          </a:p>
        </p:txBody>
      </p:sp>
      <p:sp>
        <p:nvSpPr>
          <p:cNvPr id="10"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1851E64-67D5-421C-907B-E1F441747E54}" type="slidenum">
              <a:rPr lang="en-US" altLang="zh-CN"/>
              <a:pPr>
                <a:defRPr/>
              </a:pPr>
              <a:t>‹#›</a:t>
            </a:fld>
            <a:endParaRPr lang="en-US" altLang="zh-CN"/>
          </a:p>
        </p:txBody>
      </p:sp>
    </p:spTree>
    <p:extLst>
      <p:ext uri="{BB962C8B-B14F-4D97-AF65-F5344CB8AC3E}">
        <p14:creationId xmlns:p14="http://schemas.microsoft.com/office/powerpoint/2010/main" val="258035243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B4729971-4130-4D82-BF2C-7CE79B355DD5}" type="slidenum">
              <a:rPr lang="en-US" altLang="zh-CN"/>
              <a:pPr>
                <a:defRPr/>
              </a:pPr>
              <a:t>‹#›</a:t>
            </a:fld>
            <a:endParaRPr lang="en-US" altLang="zh-CN"/>
          </a:p>
        </p:txBody>
      </p:sp>
    </p:spTree>
    <p:extLst>
      <p:ext uri="{BB962C8B-B14F-4D97-AF65-F5344CB8AC3E}">
        <p14:creationId xmlns:p14="http://schemas.microsoft.com/office/powerpoint/2010/main" val="397295054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345B28A0-23B2-4E2C-BC3E-6754747FB32D}" type="slidenum">
              <a:rPr lang="en-US" altLang="zh-CN"/>
              <a:pPr>
                <a:defRPr/>
              </a:pPr>
              <a:t>‹#›</a:t>
            </a:fld>
            <a:endParaRPr lang="en-US" altLang="zh-CN"/>
          </a:p>
        </p:txBody>
      </p:sp>
    </p:spTree>
    <p:extLst>
      <p:ext uri="{BB962C8B-B14F-4D97-AF65-F5344CB8AC3E}">
        <p14:creationId xmlns:p14="http://schemas.microsoft.com/office/powerpoint/2010/main" val="54205194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8E3C079B-AEF3-4641-9E32-61E76DBAC0AA}" type="slidenum">
              <a:rPr lang="en-US" altLang="zh-CN"/>
              <a:pPr>
                <a:defRPr/>
              </a:pPr>
              <a:t>‹#›</a:t>
            </a:fld>
            <a:endParaRPr lang="en-US" altLang="zh-CN"/>
          </a:p>
        </p:txBody>
      </p:sp>
    </p:spTree>
    <p:extLst>
      <p:ext uri="{BB962C8B-B14F-4D97-AF65-F5344CB8AC3E}">
        <p14:creationId xmlns:p14="http://schemas.microsoft.com/office/powerpoint/2010/main" val="352008865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86F836BB-7A54-48E9-AEA2-841121D3721C}" type="slidenum">
              <a:rPr lang="en-US" altLang="zh-CN"/>
              <a:pPr>
                <a:defRPr/>
              </a:pPr>
              <a:t>‹#›</a:t>
            </a:fld>
            <a:endParaRPr lang="en-US" altLang="zh-CN"/>
          </a:p>
        </p:txBody>
      </p:sp>
    </p:spTree>
    <p:extLst>
      <p:ext uri="{BB962C8B-B14F-4D97-AF65-F5344CB8AC3E}">
        <p14:creationId xmlns:p14="http://schemas.microsoft.com/office/powerpoint/2010/main" val="276435651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21DAF8C5-38F5-4251-B4D6-ECFDCA40BC3D}" type="slidenum">
              <a:rPr lang="en-US" altLang="zh-CN"/>
              <a:pPr>
                <a:defRPr/>
              </a:pPr>
              <a:t>‹#›</a:t>
            </a:fld>
            <a:endParaRPr lang="en-US" altLang="zh-CN"/>
          </a:p>
        </p:txBody>
      </p:sp>
    </p:spTree>
    <p:extLst>
      <p:ext uri="{BB962C8B-B14F-4D97-AF65-F5344CB8AC3E}">
        <p14:creationId xmlns:p14="http://schemas.microsoft.com/office/powerpoint/2010/main" val="198848321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358DF845-85BF-4814-B0BD-CAC2C9B0CCEF}" type="slidenum">
              <a:rPr lang="en-US" altLang="zh-CN"/>
              <a:pPr>
                <a:defRPr/>
              </a:pPr>
              <a:t>‹#›</a:t>
            </a:fld>
            <a:endParaRPr lang="en-US" altLang="zh-CN"/>
          </a:p>
        </p:txBody>
      </p:sp>
    </p:spTree>
    <p:extLst>
      <p:ext uri="{BB962C8B-B14F-4D97-AF65-F5344CB8AC3E}">
        <p14:creationId xmlns:p14="http://schemas.microsoft.com/office/powerpoint/2010/main" val="190708223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5DA6FD08-039B-453F-8E3F-DCAEA2B17AB0}" type="slidenum">
              <a:rPr lang="en-US" altLang="zh-CN"/>
              <a:pPr>
                <a:defRPr/>
              </a:pPr>
              <a:t>‹#›</a:t>
            </a:fld>
            <a:endParaRPr lang="en-US" altLang="zh-CN"/>
          </a:p>
        </p:txBody>
      </p:sp>
    </p:spTree>
    <p:extLst>
      <p:ext uri="{BB962C8B-B14F-4D97-AF65-F5344CB8AC3E}">
        <p14:creationId xmlns:p14="http://schemas.microsoft.com/office/powerpoint/2010/main" val="93622653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CCFA75F7-190C-4CFB-B086-89EA017CE38B}" type="slidenum">
              <a:rPr lang="en-US" altLang="zh-CN"/>
              <a:pPr>
                <a:defRPr/>
              </a:pPr>
              <a:t>‹#›</a:t>
            </a:fld>
            <a:endParaRPr lang="en-US" altLang="zh-CN"/>
          </a:p>
        </p:txBody>
      </p:sp>
    </p:spTree>
    <p:extLst>
      <p:ext uri="{BB962C8B-B14F-4D97-AF65-F5344CB8AC3E}">
        <p14:creationId xmlns:p14="http://schemas.microsoft.com/office/powerpoint/2010/main" val="300971855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4108E543-2C7E-4400-84A4-D240363DB1FD}" type="slidenum">
              <a:rPr lang="en-US" altLang="zh-CN"/>
              <a:pPr>
                <a:defRPr/>
              </a:pPr>
              <a:t>‹#›</a:t>
            </a:fld>
            <a:endParaRPr lang="en-US" altLang="zh-CN"/>
          </a:p>
        </p:txBody>
      </p:sp>
    </p:spTree>
    <p:extLst>
      <p:ext uri="{BB962C8B-B14F-4D97-AF65-F5344CB8AC3E}">
        <p14:creationId xmlns:p14="http://schemas.microsoft.com/office/powerpoint/2010/main" val="357595160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99CA99FE-51A9-484A-B020-CB6280B0C9A8}" type="slidenum">
              <a:rPr lang="en-US" altLang="zh-CN"/>
              <a:pPr>
                <a:defRPr/>
              </a:pPr>
              <a:t>‹#›</a:t>
            </a:fld>
            <a:endParaRPr lang="en-US" altLang="zh-CN"/>
          </a:p>
        </p:txBody>
      </p:sp>
    </p:spTree>
    <p:extLst>
      <p:ext uri="{BB962C8B-B14F-4D97-AF65-F5344CB8AC3E}">
        <p14:creationId xmlns:p14="http://schemas.microsoft.com/office/powerpoint/2010/main" val="55187712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05251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92168"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fld id="{8F21F1FA-0993-4445-9CDC-333BF0D5C6A3}" type="slidenum">
              <a:rPr lang="en-US" altLang="zh-CN"/>
              <a:pPr>
                <a:defRPr/>
              </a:pPr>
              <a:t>‹#›</a:t>
            </a:fld>
            <a:endParaRPr lang="en-US" altLang="zh-CN"/>
          </a:p>
        </p:txBody>
      </p:sp>
      <p:pic>
        <p:nvPicPr>
          <p:cNvPr id="1032" name="Picture 12" descr="前进">
            <a:hlinkClick r:id="" action="ppaction://hlinkshowjump?jump=nextslide"/>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descr="播放">
            <a:hlinkClick r:id="" action="ppaction://hlinkshowjump?jump=endshow"/>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descr="后退">
            <a:hlinkClick r:id="" action="ppaction://hlinkshowjump?jump=previousslide"/>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未标题-3 拷贝"/>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06425" y="6589713"/>
            <a:ext cx="1508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random/>
  </p:transition>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4"/>
          <p:cNvSpPr>
            <a:spLocks noChangeArrowheads="1"/>
          </p:cNvSpPr>
          <p:nvPr/>
        </p:nvSpPr>
        <p:spPr bwMode="auto">
          <a:xfrm>
            <a:off x="755650" y="1196975"/>
            <a:ext cx="7561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en-US" altLang="zh-CN" sz="6000">
                <a:solidFill>
                  <a:schemeClr val="accent2"/>
                </a:solidFill>
                <a:latin typeface="楷体_GB2312" pitchFamily="49" charset="-122"/>
              </a:rPr>
              <a:t>《</a:t>
            </a:r>
            <a:r>
              <a:rPr kumimoji="1" lang="zh-CN" altLang="en-US" sz="6000">
                <a:solidFill>
                  <a:schemeClr val="accent2"/>
                </a:solidFill>
                <a:latin typeface="楷体_GB2312" pitchFamily="49" charset="-122"/>
              </a:rPr>
              <a:t>模拟电子技术基础</a:t>
            </a:r>
            <a:r>
              <a:rPr kumimoji="1" lang="en-US" altLang="zh-CN" sz="6000">
                <a:solidFill>
                  <a:schemeClr val="accent2"/>
                </a:solidFill>
                <a:latin typeface="楷体_GB2312" pitchFamily="49" charset="-122"/>
              </a:rPr>
              <a:t>》</a:t>
            </a:r>
          </a:p>
        </p:txBody>
      </p:sp>
      <p:sp>
        <p:nvSpPr>
          <p:cNvPr id="4099" name="Rectangle 25"/>
          <p:cNvSpPr>
            <a:spLocks noChangeArrowheads="1"/>
          </p:cNvSpPr>
          <p:nvPr/>
        </p:nvSpPr>
        <p:spPr bwMode="auto">
          <a:xfrm>
            <a:off x="684213" y="4365625"/>
            <a:ext cx="7777162"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FontTx/>
              <a:buNone/>
            </a:pPr>
            <a:r>
              <a:rPr kumimoji="1" lang="zh-CN" altLang="en-US" sz="4000" dirty="0">
                <a:solidFill>
                  <a:srgbClr val="0000FF"/>
                </a:solidFill>
                <a:latin typeface="Times New Roman" panose="02020603050405020304" pitchFamily="18" charset="0"/>
              </a:rPr>
              <a:t>第四章  放大电路的频率响应</a:t>
            </a:r>
          </a:p>
          <a:p>
            <a:pPr algn="ctr" eaLnBrk="1" hangingPunct="1">
              <a:spcBef>
                <a:spcPct val="50000"/>
              </a:spcBef>
              <a:buClrTx/>
              <a:buFontTx/>
              <a:buNone/>
            </a:pPr>
            <a:r>
              <a:rPr kumimoji="1" lang="zh-CN" altLang="en-US" sz="3200" dirty="0">
                <a:solidFill>
                  <a:srgbClr val="339933"/>
                </a:solidFill>
                <a:latin typeface="Times New Roman" panose="02020603050405020304" pitchFamily="18" charset="0"/>
              </a:rPr>
              <a:t>作业评讲</a:t>
            </a:r>
          </a:p>
        </p:txBody>
      </p:sp>
    </p:spTree>
  </p:cSld>
  <p:clrMapOvr>
    <a:masterClrMapping/>
  </p:clrMapOvr>
  <p:transition>
    <p:wipe dir="d"/>
    <p:sndAc>
      <p:stSnd>
        <p:snd r:embed="rId3" name="PROJCTO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611188" y="549275"/>
            <a:ext cx="7777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Aft>
                <a:spcPct val="50000"/>
              </a:spcAft>
            </a:pPr>
            <a:r>
              <a:rPr kumimoji="1" lang="en-US" altLang="zh-CN" sz="3200" dirty="0">
                <a:solidFill>
                  <a:schemeClr val="accent2"/>
                </a:solidFill>
                <a:latin typeface="Arial" panose="020B0604020202020204" pitchFamily="34" charset="0"/>
                <a:ea typeface="楷体_GB2312" pitchFamily="49" charset="-122"/>
              </a:rPr>
              <a:t>4.3 </a:t>
            </a:r>
            <a:r>
              <a:rPr kumimoji="1" lang="zh-CN" altLang="en-US" sz="3200" dirty="0">
                <a:solidFill>
                  <a:schemeClr val="accent2"/>
                </a:solidFill>
                <a:latin typeface="Arial" panose="020B0604020202020204" pitchFamily="34" charset="0"/>
                <a:ea typeface="楷体_GB2312" pitchFamily="49" charset="-122"/>
              </a:rPr>
              <a:t>已知波特图如图，试写出</a:t>
            </a:r>
            <a:r>
              <a:rPr kumimoji="1" lang="en-US" altLang="zh-CN" sz="3200" dirty="0">
                <a:solidFill>
                  <a:schemeClr val="accent2"/>
                </a:solidFill>
                <a:latin typeface="Arial" panose="020B0604020202020204" pitchFamily="34" charset="0"/>
                <a:ea typeface="楷体_GB2312" pitchFamily="49" charset="-122"/>
              </a:rPr>
              <a:t>Au</a:t>
            </a:r>
            <a:r>
              <a:rPr kumimoji="1" lang="zh-CN" altLang="en-US" sz="3200" dirty="0">
                <a:solidFill>
                  <a:schemeClr val="accent2"/>
                </a:solidFill>
                <a:latin typeface="Arial" panose="020B0604020202020204" pitchFamily="34" charset="0"/>
                <a:ea typeface="楷体_GB2312" pitchFamily="49" charset="-122"/>
              </a:rPr>
              <a:t>的表达式。 </a:t>
            </a:r>
          </a:p>
        </p:txBody>
      </p:sp>
      <p:sp>
        <p:nvSpPr>
          <p:cNvPr id="3" name="矩形 2"/>
          <p:cNvSpPr>
            <a:spLocks noRot="1" noChangeAspect="1" noMove="1" noResize="1" noEditPoints="1" noAdjustHandles="1" noChangeArrowheads="1" noChangeShapeType="1" noTextEdit="1"/>
          </p:cNvSpPr>
          <p:nvPr/>
        </p:nvSpPr>
        <p:spPr>
          <a:xfrm>
            <a:off x="1619590" y="2204830"/>
            <a:ext cx="5269711" cy="2597762"/>
          </a:xfrm>
          <a:prstGeom prst="rect">
            <a:avLst/>
          </a:prstGeom>
          <a:blipFill>
            <a:blip r:embed="rId2"/>
            <a:stretch>
              <a:fillRect l="-3009"/>
            </a:stretch>
          </a:blipFill>
        </p:spPr>
        <p:txBody>
          <a:bodyPr/>
          <a:lstStyle/>
          <a:p>
            <a:pPr>
              <a:defRPr/>
            </a:pPr>
            <a:r>
              <a:rPr lang="zh-CN" altLang="en-US">
                <a:noFill/>
              </a:rPr>
              <a:t> </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66725" y="476250"/>
            <a:ext cx="8677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spcAft>
                <a:spcPct val="50000"/>
              </a:spcAft>
              <a:buClrTx/>
              <a:buFontTx/>
              <a:buNone/>
            </a:pPr>
            <a:r>
              <a:rPr kumimoji="1" lang="en-US" altLang="zh-CN" sz="3200" dirty="0">
                <a:solidFill>
                  <a:schemeClr val="accent2"/>
                </a:solidFill>
                <a:latin typeface="Arial" panose="020B0604020202020204" pitchFamily="34" charset="0"/>
              </a:rPr>
              <a:t>4.4 </a:t>
            </a:r>
            <a:r>
              <a:rPr kumimoji="1" lang="zh-CN" altLang="en-US" sz="3200" dirty="0">
                <a:solidFill>
                  <a:schemeClr val="accent2"/>
                </a:solidFill>
                <a:latin typeface="Arial" panose="020B0604020202020204" pitchFamily="34" charset="0"/>
              </a:rPr>
              <a:t>已知幅频特性，试问：该电路的耦合方式；</a:t>
            </a:r>
            <a:r>
              <a:rPr kumimoji="1" lang="zh-CN" altLang="en-US" sz="1800" b="0" dirty="0">
                <a:ea typeface="宋体" panose="02010600030101010101" pitchFamily="2" charset="-122"/>
              </a:rPr>
              <a:t> </a:t>
            </a:r>
            <a:endParaRPr kumimoji="1" lang="zh-CN" altLang="en-US" sz="3200" dirty="0">
              <a:solidFill>
                <a:schemeClr val="accent2"/>
              </a:solidFill>
              <a:latin typeface="Arial" panose="020B0604020202020204" pitchFamily="34" charset="0"/>
            </a:endParaRPr>
          </a:p>
        </p:txBody>
      </p:sp>
      <p:sp>
        <p:nvSpPr>
          <p:cNvPr id="495619" name="Rectangle 3"/>
          <p:cNvSpPr>
            <a:spLocks noChangeArrowheads="1"/>
          </p:cNvSpPr>
          <p:nvPr/>
        </p:nvSpPr>
        <p:spPr bwMode="auto">
          <a:xfrm>
            <a:off x="4716463" y="1196975"/>
            <a:ext cx="4211637"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zh-CN" altLang="en-US" sz="3200">
                <a:solidFill>
                  <a:srgbClr val="0000FF"/>
                </a:solidFill>
              </a:rPr>
              <a:t>解</a:t>
            </a:r>
            <a:r>
              <a:rPr kumimoji="1" lang="en-US" altLang="zh-CN" sz="3200">
                <a:solidFill>
                  <a:srgbClr val="0000FF"/>
                </a:solidFill>
              </a:rPr>
              <a:t>:</a:t>
            </a:r>
            <a:r>
              <a:rPr kumimoji="1" lang="zh-CN" altLang="en-US" sz="3200">
                <a:solidFill>
                  <a:srgbClr val="0000FF"/>
                </a:solidFill>
              </a:rPr>
              <a:t>（</a:t>
            </a:r>
            <a:r>
              <a:rPr kumimoji="1" lang="en-US" altLang="zh-CN" sz="3200">
                <a:solidFill>
                  <a:srgbClr val="0000FF"/>
                </a:solidFill>
              </a:rPr>
              <a:t>1</a:t>
            </a:r>
            <a:r>
              <a:rPr kumimoji="1" lang="zh-CN" altLang="en-US" sz="3200">
                <a:solidFill>
                  <a:srgbClr val="0000FF"/>
                </a:solidFill>
              </a:rPr>
              <a:t>）因为下限截止频率为</a:t>
            </a:r>
            <a:r>
              <a:rPr kumimoji="1" lang="en-US" altLang="zh-CN" sz="3200">
                <a:solidFill>
                  <a:srgbClr val="0000FF"/>
                </a:solidFill>
              </a:rPr>
              <a:t>0</a:t>
            </a:r>
            <a:r>
              <a:rPr kumimoji="1" lang="zh-CN" altLang="en-US" sz="3200">
                <a:solidFill>
                  <a:srgbClr val="0000FF"/>
                </a:solidFill>
              </a:rPr>
              <a:t>，所以电路为</a:t>
            </a:r>
            <a:r>
              <a:rPr kumimoji="1" lang="zh-CN" altLang="en-US" sz="3200">
                <a:solidFill>
                  <a:srgbClr val="CC0000"/>
                </a:solidFill>
              </a:rPr>
              <a:t>直接耦合电路；</a:t>
            </a:r>
            <a:r>
              <a:rPr kumimoji="1" lang="zh-CN" altLang="en-US" sz="3200">
                <a:solidFill>
                  <a:srgbClr val="0000FF"/>
                </a:solidFill>
              </a:rPr>
              <a:t> </a:t>
            </a:r>
          </a:p>
          <a:p>
            <a:pPr eaLnBrk="1" hangingPunct="1">
              <a:spcBef>
                <a:spcPct val="50000"/>
              </a:spcBef>
              <a:buClrTx/>
              <a:buFontTx/>
              <a:buNone/>
            </a:pPr>
            <a:r>
              <a:rPr kumimoji="1" lang="zh-CN" altLang="en-US" sz="3200">
                <a:solidFill>
                  <a:srgbClr val="0000FF"/>
                </a:solidFill>
              </a:rPr>
              <a:t>（</a:t>
            </a:r>
            <a:r>
              <a:rPr kumimoji="1" lang="en-US" altLang="zh-CN" sz="3200">
                <a:solidFill>
                  <a:srgbClr val="0000FF"/>
                </a:solidFill>
              </a:rPr>
              <a:t>2</a:t>
            </a:r>
            <a:r>
              <a:rPr kumimoji="1" lang="zh-CN" altLang="en-US" sz="3200">
                <a:solidFill>
                  <a:srgbClr val="0000FF"/>
                </a:solidFill>
              </a:rPr>
              <a:t>）</a:t>
            </a:r>
            <a:r>
              <a:rPr kumimoji="1" lang="zh-CN" altLang="en-US" sz="3200">
                <a:solidFill>
                  <a:srgbClr val="CC0000"/>
                </a:solidFill>
              </a:rPr>
              <a:t>几级电路放大？</a:t>
            </a:r>
            <a:r>
              <a:rPr kumimoji="1" lang="zh-CN" altLang="en-US" sz="3200">
                <a:solidFill>
                  <a:srgbClr val="0000FF"/>
                </a:solidFill>
              </a:rPr>
              <a:t>因为在高频段幅频特性为</a:t>
            </a:r>
            <a:r>
              <a:rPr kumimoji="1" lang="en-US" altLang="zh-CN" sz="3200">
                <a:solidFill>
                  <a:srgbClr val="0000FF"/>
                </a:solidFill>
              </a:rPr>
              <a:t>-60dB/</a:t>
            </a:r>
            <a:r>
              <a:rPr kumimoji="1" lang="zh-CN" altLang="en-US" sz="3200">
                <a:solidFill>
                  <a:srgbClr val="0000FF"/>
                </a:solidFill>
              </a:rPr>
              <a:t>十倍频，所以电路为</a:t>
            </a:r>
            <a:r>
              <a:rPr kumimoji="1" lang="zh-CN" altLang="en-US" sz="3200">
                <a:solidFill>
                  <a:srgbClr val="CC0000"/>
                </a:solidFill>
              </a:rPr>
              <a:t>三级</a:t>
            </a:r>
            <a:r>
              <a:rPr kumimoji="1" lang="zh-CN" altLang="en-US" sz="3200">
                <a:solidFill>
                  <a:srgbClr val="0000FF"/>
                </a:solidFill>
              </a:rPr>
              <a:t>放大电路；</a:t>
            </a:r>
            <a:r>
              <a:rPr kumimoji="1" lang="zh-CN" altLang="en-US" sz="1800" b="0">
                <a:ea typeface="宋体" panose="02010600030101010101" pitchFamily="2" charset="-122"/>
              </a:rPr>
              <a:t> </a:t>
            </a:r>
            <a:endParaRPr kumimoji="1" lang="zh-CN" altLang="en-US" sz="3200">
              <a:solidFill>
                <a:srgbClr val="0000FF"/>
              </a:solidFill>
            </a:endParaRPr>
          </a:p>
        </p:txBody>
      </p:sp>
      <p:pic>
        <p:nvPicPr>
          <p:cNvPr id="922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73163"/>
            <a:ext cx="47879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strips(downRight)">
                                      <p:cBhvr>
                                        <p:cTn id="7" dur="500"/>
                                        <p:tgtEl>
                                          <p:spTgt spid="49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6725" y="476250"/>
            <a:ext cx="8677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spcAft>
                <a:spcPct val="50000"/>
              </a:spcAft>
              <a:buClrTx/>
              <a:buFontTx/>
              <a:buNone/>
            </a:pPr>
            <a:r>
              <a:rPr kumimoji="1" lang="zh-CN" altLang="en-US" sz="3200" dirty="0">
                <a:solidFill>
                  <a:schemeClr val="accent2"/>
                </a:solidFill>
                <a:latin typeface="Arial" panose="020B0604020202020204" pitchFamily="34" charset="0"/>
              </a:rPr>
              <a:t>（</a:t>
            </a:r>
            <a:r>
              <a:rPr kumimoji="1" lang="en-US" altLang="zh-CN" sz="3200" dirty="0">
                <a:solidFill>
                  <a:schemeClr val="accent2"/>
                </a:solidFill>
                <a:latin typeface="Arial" panose="020B0604020202020204" pitchFamily="34" charset="0"/>
              </a:rPr>
              <a:t>3</a:t>
            </a:r>
            <a:r>
              <a:rPr kumimoji="1" lang="zh-CN" altLang="en-US" sz="3200" dirty="0">
                <a:solidFill>
                  <a:schemeClr val="accent2"/>
                </a:solidFill>
                <a:latin typeface="Arial" panose="020B0604020202020204" pitchFamily="34" charset="0"/>
              </a:rPr>
              <a:t>）当</a:t>
            </a:r>
            <a:r>
              <a:rPr kumimoji="1" lang="en-US" altLang="zh-CN" sz="3200" dirty="0">
                <a:solidFill>
                  <a:schemeClr val="accent2"/>
                </a:solidFill>
                <a:latin typeface="Arial" panose="020B0604020202020204" pitchFamily="34" charset="0"/>
              </a:rPr>
              <a:t>f </a:t>
            </a:r>
            <a:r>
              <a:rPr kumimoji="1" lang="zh-CN" altLang="en-US" sz="3200" dirty="0">
                <a:solidFill>
                  <a:schemeClr val="accent2"/>
                </a:solidFill>
                <a:latin typeface="Arial" panose="020B0604020202020204" pitchFamily="34" charset="0"/>
              </a:rPr>
              <a:t>＝</a:t>
            </a:r>
            <a:r>
              <a:rPr kumimoji="1" lang="en-US" altLang="zh-CN" sz="3200" dirty="0">
                <a:solidFill>
                  <a:schemeClr val="accent2"/>
                </a:solidFill>
                <a:latin typeface="Arial" panose="020B0604020202020204" pitchFamily="34" charset="0"/>
              </a:rPr>
              <a:t>10</a:t>
            </a:r>
            <a:r>
              <a:rPr kumimoji="1" lang="en-US" altLang="zh-CN" sz="3200" baseline="30000" dirty="0">
                <a:solidFill>
                  <a:schemeClr val="accent2"/>
                </a:solidFill>
                <a:latin typeface="Arial" panose="020B0604020202020204" pitchFamily="34" charset="0"/>
              </a:rPr>
              <a:t>4</a:t>
            </a:r>
            <a:r>
              <a:rPr kumimoji="1" lang="en-US" altLang="zh-CN" sz="3200" dirty="0">
                <a:solidFill>
                  <a:schemeClr val="accent2"/>
                </a:solidFill>
                <a:latin typeface="Arial" panose="020B0604020202020204" pitchFamily="34" charset="0"/>
              </a:rPr>
              <a:t>Hz</a:t>
            </a:r>
            <a:r>
              <a:rPr kumimoji="1" lang="zh-CN" altLang="en-US" sz="3200" dirty="0">
                <a:solidFill>
                  <a:schemeClr val="accent2"/>
                </a:solidFill>
                <a:latin typeface="Arial" panose="020B0604020202020204" pitchFamily="34" charset="0"/>
              </a:rPr>
              <a:t>时，附加相移为多少？</a:t>
            </a:r>
          </a:p>
          <a:p>
            <a:pPr eaLnBrk="1" hangingPunct="1">
              <a:spcBef>
                <a:spcPct val="0"/>
              </a:spcBef>
              <a:spcAft>
                <a:spcPct val="50000"/>
              </a:spcAft>
              <a:buClrTx/>
              <a:buFontTx/>
              <a:buNone/>
            </a:pPr>
            <a:r>
              <a:rPr kumimoji="1" lang="zh-CN" altLang="en-US" sz="3200" dirty="0">
                <a:solidFill>
                  <a:schemeClr val="accent2"/>
                </a:solidFill>
                <a:latin typeface="Arial" panose="020B0604020202020204" pitchFamily="34" charset="0"/>
              </a:rPr>
              <a:t>         当</a:t>
            </a:r>
            <a:r>
              <a:rPr kumimoji="1" lang="en-US" altLang="zh-CN" sz="3200" dirty="0">
                <a:solidFill>
                  <a:schemeClr val="accent2"/>
                </a:solidFill>
                <a:latin typeface="Arial" panose="020B0604020202020204" pitchFamily="34" charset="0"/>
              </a:rPr>
              <a:t>f </a:t>
            </a:r>
            <a:r>
              <a:rPr kumimoji="1" lang="zh-CN" altLang="en-US" sz="3200" dirty="0">
                <a:solidFill>
                  <a:schemeClr val="accent2"/>
                </a:solidFill>
                <a:latin typeface="Arial" panose="020B0604020202020204" pitchFamily="34" charset="0"/>
              </a:rPr>
              <a:t>＝</a:t>
            </a:r>
            <a:r>
              <a:rPr kumimoji="1" lang="en-US" altLang="zh-CN" sz="3200" dirty="0">
                <a:solidFill>
                  <a:schemeClr val="accent2"/>
                </a:solidFill>
                <a:latin typeface="Arial" panose="020B0604020202020204" pitchFamily="34" charset="0"/>
              </a:rPr>
              <a:t>10</a:t>
            </a:r>
            <a:r>
              <a:rPr kumimoji="1" lang="en-US" altLang="zh-CN" sz="3200" baseline="30000" dirty="0">
                <a:solidFill>
                  <a:schemeClr val="accent2"/>
                </a:solidFill>
                <a:latin typeface="Arial" panose="020B0604020202020204" pitchFamily="34" charset="0"/>
              </a:rPr>
              <a:t>5</a:t>
            </a:r>
            <a:r>
              <a:rPr kumimoji="1" lang="zh-CN" altLang="en-US" sz="3200" dirty="0">
                <a:solidFill>
                  <a:schemeClr val="accent2"/>
                </a:solidFill>
                <a:latin typeface="Arial" panose="020B0604020202020204" pitchFamily="34" charset="0"/>
              </a:rPr>
              <a:t>时，附加相移又约为多少？ </a:t>
            </a:r>
            <a:endParaRPr kumimoji="1" lang="zh-CN" altLang="en-US" sz="1800" b="0" dirty="0">
              <a:ea typeface="宋体" panose="02010600030101010101" pitchFamily="2" charset="-122"/>
            </a:endParaRPr>
          </a:p>
        </p:txBody>
      </p:sp>
      <p:sp>
        <p:nvSpPr>
          <p:cNvPr id="557059" name="Rectangle 3"/>
          <p:cNvSpPr>
            <a:spLocks noChangeArrowheads="1"/>
          </p:cNvSpPr>
          <p:nvPr/>
        </p:nvSpPr>
        <p:spPr bwMode="auto">
          <a:xfrm>
            <a:off x="4859338" y="1844675"/>
            <a:ext cx="3887787"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en-US" altLang="zh-CN" sz="3200">
                <a:solidFill>
                  <a:srgbClr val="0000FF"/>
                </a:solidFill>
              </a:rPr>
              <a:t>(3)</a:t>
            </a:r>
            <a:r>
              <a:rPr kumimoji="1" lang="zh-CN" altLang="en-US" sz="3200">
                <a:solidFill>
                  <a:srgbClr val="0000FF"/>
                </a:solidFill>
              </a:rPr>
              <a:t>当</a:t>
            </a:r>
            <a:r>
              <a:rPr kumimoji="1" lang="en-US" altLang="zh-CN" sz="3200">
                <a:solidFill>
                  <a:srgbClr val="0000FF"/>
                </a:solidFill>
              </a:rPr>
              <a:t>f </a:t>
            </a:r>
            <a:r>
              <a:rPr kumimoji="1" lang="zh-CN" altLang="en-US" sz="3200">
                <a:solidFill>
                  <a:srgbClr val="0000FF"/>
                </a:solidFill>
              </a:rPr>
              <a:t>＝</a:t>
            </a:r>
            <a:r>
              <a:rPr kumimoji="1" lang="en-US" altLang="zh-CN" sz="3200">
                <a:solidFill>
                  <a:srgbClr val="0000FF"/>
                </a:solidFill>
              </a:rPr>
              <a:t>10</a:t>
            </a:r>
            <a:r>
              <a:rPr kumimoji="1" lang="en-US" altLang="zh-CN" sz="3200" baseline="30000">
                <a:solidFill>
                  <a:srgbClr val="0000FF"/>
                </a:solidFill>
              </a:rPr>
              <a:t>4</a:t>
            </a:r>
            <a:r>
              <a:rPr kumimoji="1" lang="en-US" altLang="zh-CN" sz="3200">
                <a:solidFill>
                  <a:srgbClr val="0000FF"/>
                </a:solidFill>
              </a:rPr>
              <a:t>Hz</a:t>
            </a:r>
            <a:r>
              <a:rPr kumimoji="1" lang="zh-CN" altLang="en-US" sz="3200">
                <a:solidFill>
                  <a:srgbClr val="0000FF"/>
                </a:solidFill>
              </a:rPr>
              <a:t>时，</a:t>
            </a:r>
            <a:r>
              <a:rPr kumimoji="1" lang="en-US" altLang="zh-CN" sz="3200">
                <a:solidFill>
                  <a:srgbClr val="0000FF"/>
                </a:solidFill>
              </a:rPr>
              <a:t>φ‘</a:t>
            </a:r>
            <a:r>
              <a:rPr kumimoji="1" lang="zh-CN" altLang="en-US" sz="3200">
                <a:solidFill>
                  <a:srgbClr val="0000FF"/>
                </a:solidFill>
              </a:rPr>
              <a:t>＝</a:t>
            </a:r>
            <a:r>
              <a:rPr kumimoji="1" lang="en-US" altLang="zh-CN" sz="3200">
                <a:solidFill>
                  <a:srgbClr val="0000FF"/>
                </a:solidFill>
              </a:rPr>
              <a:t>-135</a:t>
            </a:r>
            <a:r>
              <a:rPr kumimoji="1" lang="en-US" altLang="zh-CN" sz="3200" baseline="30000">
                <a:solidFill>
                  <a:srgbClr val="0000FF"/>
                </a:solidFill>
              </a:rPr>
              <a:t>o</a:t>
            </a:r>
            <a:r>
              <a:rPr kumimoji="1" lang="zh-CN" altLang="en-US" sz="3200">
                <a:solidFill>
                  <a:srgbClr val="0000FF"/>
                </a:solidFill>
              </a:rPr>
              <a:t>；</a:t>
            </a:r>
          </a:p>
          <a:p>
            <a:pPr eaLnBrk="1" hangingPunct="1">
              <a:spcBef>
                <a:spcPct val="50000"/>
              </a:spcBef>
              <a:buClrTx/>
              <a:buFontTx/>
              <a:buNone/>
            </a:pPr>
            <a:r>
              <a:rPr kumimoji="1" lang="zh-CN" altLang="en-US" sz="3200">
                <a:solidFill>
                  <a:srgbClr val="0000FF"/>
                </a:solidFill>
              </a:rPr>
              <a:t>当</a:t>
            </a:r>
            <a:r>
              <a:rPr kumimoji="1" lang="en-US" altLang="zh-CN" sz="3200">
                <a:solidFill>
                  <a:srgbClr val="0000FF"/>
                </a:solidFill>
              </a:rPr>
              <a:t>f </a:t>
            </a:r>
            <a:r>
              <a:rPr kumimoji="1" lang="zh-CN" altLang="en-US" sz="3200">
                <a:solidFill>
                  <a:srgbClr val="0000FF"/>
                </a:solidFill>
              </a:rPr>
              <a:t>＝</a:t>
            </a:r>
            <a:r>
              <a:rPr kumimoji="1" lang="en-US" altLang="zh-CN" sz="3200">
                <a:solidFill>
                  <a:srgbClr val="0000FF"/>
                </a:solidFill>
              </a:rPr>
              <a:t>10</a:t>
            </a:r>
            <a:r>
              <a:rPr kumimoji="1" lang="en-US" altLang="zh-CN" sz="3200" baseline="30000">
                <a:solidFill>
                  <a:srgbClr val="0000FF"/>
                </a:solidFill>
              </a:rPr>
              <a:t>5</a:t>
            </a:r>
            <a:r>
              <a:rPr kumimoji="1" lang="en-US" altLang="zh-CN" sz="3200">
                <a:solidFill>
                  <a:srgbClr val="0000FF"/>
                </a:solidFill>
              </a:rPr>
              <a:t>Hz</a:t>
            </a:r>
            <a:r>
              <a:rPr kumimoji="1" lang="zh-CN" altLang="en-US" sz="3200">
                <a:solidFill>
                  <a:srgbClr val="0000FF"/>
                </a:solidFill>
              </a:rPr>
              <a:t>时，</a:t>
            </a:r>
          </a:p>
          <a:p>
            <a:pPr eaLnBrk="1" hangingPunct="1">
              <a:spcBef>
                <a:spcPct val="50000"/>
              </a:spcBef>
              <a:buClrTx/>
              <a:buFontTx/>
              <a:buNone/>
            </a:pPr>
            <a:r>
              <a:rPr kumimoji="1" lang="en-US" altLang="zh-CN" sz="3200">
                <a:solidFill>
                  <a:srgbClr val="0000FF"/>
                </a:solidFill>
              </a:rPr>
              <a:t>φ‘≈</a:t>
            </a:r>
            <a:r>
              <a:rPr kumimoji="1" lang="zh-CN" altLang="en-US" sz="3200">
                <a:solidFill>
                  <a:srgbClr val="0000FF"/>
                </a:solidFill>
              </a:rPr>
              <a:t>－</a:t>
            </a:r>
            <a:r>
              <a:rPr kumimoji="1" lang="en-US" altLang="zh-CN" sz="3200">
                <a:solidFill>
                  <a:srgbClr val="0000FF"/>
                </a:solidFill>
              </a:rPr>
              <a:t>270</a:t>
            </a:r>
            <a:r>
              <a:rPr kumimoji="1" lang="en-US" altLang="zh-CN" sz="3200" baseline="30000">
                <a:solidFill>
                  <a:srgbClr val="0000FF"/>
                </a:solidFill>
              </a:rPr>
              <a:t>o</a:t>
            </a:r>
            <a:r>
              <a:rPr kumimoji="1" lang="en-US" altLang="zh-CN" sz="3200">
                <a:solidFill>
                  <a:srgbClr val="0000FF"/>
                </a:solidFill>
              </a:rPr>
              <a:t> </a:t>
            </a:r>
            <a:r>
              <a:rPr kumimoji="1" lang="zh-CN" altLang="en-US" sz="3200">
                <a:solidFill>
                  <a:srgbClr val="0000FF"/>
                </a:solidFill>
              </a:rPr>
              <a:t>。</a:t>
            </a:r>
            <a:r>
              <a:rPr kumimoji="1" lang="zh-CN" altLang="en-US" sz="1800" b="0">
                <a:ea typeface="宋体" panose="02010600030101010101" pitchFamily="2" charset="-122"/>
              </a:rPr>
              <a:t> </a:t>
            </a:r>
          </a:p>
          <a:p>
            <a:pPr eaLnBrk="1" hangingPunct="1">
              <a:spcBef>
                <a:spcPct val="50000"/>
              </a:spcBef>
              <a:buClrTx/>
              <a:buFontTx/>
              <a:buNone/>
            </a:pPr>
            <a:r>
              <a:rPr kumimoji="1" lang="zh-CN" altLang="en-US" sz="3200">
                <a:solidFill>
                  <a:srgbClr val="0000FF"/>
                </a:solidFill>
              </a:rPr>
              <a:t>（</a:t>
            </a:r>
            <a:r>
              <a:rPr kumimoji="1" lang="en-US" altLang="zh-CN" sz="3200">
                <a:solidFill>
                  <a:srgbClr val="0000FF"/>
                </a:solidFill>
              </a:rPr>
              <a:t>4</a:t>
            </a:r>
            <a:r>
              <a:rPr kumimoji="1" lang="zh-CN" altLang="en-US" sz="3200">
                <a:solidFill>
                  <a:srgbClr val="0000FF"/>
                </a:solidFill>
              </a:rPr>
              <a:t>）</a:t>
            </a:r>
            <a:r>
              <a:rPr kumimoji="1" lang="zh-CN" altLang="en-US" sz="3200">
                <a:solidFill>
                  <a:srgbClr val="CC0000"/>
                </a:solidFill>
              </a:rPr>
              <a:t>求</a:t>
            </a:r>
            <a:r>
              <a:rPr kumimoji="1" lang="en-US" altLang="zh-CN" sz="3200">
                <a:solidFill>
                  <a:srgbClr val="CC0000"/>
                </a:solidFill>
              </a:rPr>
              <a:t>f</a:t>
            </a:r>
            <a:r>
              <a:rPr kumimoji="1" lang="en-US" altLang="zh-CN" sz="3200" baseline="-25000">
                <a:solidFill>
                  <a:srgbClr val="CC0000"/>
                </a:solidFill>
              </a:rPr>
              <a:t>H</a:t>
            </a:r>
            <a:r>
              <a:rPr kumimoji="1" lang="en-US" altLang="zh-CN" sz="3200">
                <a:solidFill>
                  <a:srgbClr val="CC0000"/>
                </a:solidFill>
              </a:rPr>
              <a:t>?</a:t>
            </a:r>
            <a:endParaRPr kumimoji="1" lang="en-US" altLang="zh-CN" sz="1800" b="0">
              <a:ea typeface="宋体" panose="02010600030101010101" pitchFamily="2" charset="-122"/>
            </a:endParaRP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47879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7061" name="Rectangle 5"/>
          <p:cNvSpPr>
            <a:spLocks noChangeArrowheads="1"/>
          </p:cNvSpPr>
          <p:nvPr/>
        </p:nvSpPr>
        <p:spPr bwMode="auto">
          <a:xfrm>
            <a:off x="179388" y="5229225"/>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zh-CN" altLang="en-US" sz="3200">
                <a:solidFill>
                  <a:srgbClr val="0000FF"/>
                </a:solidFill>
              </a:rPr>
              <a:t>从图中衰减斜率可知，该三级放大电路各级的上限频率均为</a:t>
            </a:r>
            <a:r>
              <a:rPr kumimoji="1" lang="en-US" altLang="zh-CN" sz="3200">
                <a:solidFill>
                  <a:srgbClr val="0000FF"/>
                </a:solidFill>
              </a:rPr>
              <a:t>10</a:t>
            </a:r>
            <a:r>
              <a:rPr kumimoji="1" lang="en-US" altLang="zh-CN" sz="3200" baseline="30000">
                <a:solidFill>
                  <a:srgbClr val="0000FF"/>
                </a:solidFill>
              </a:rPr>
              <a:t>4</a:t>
            </a:r>
            <a:r>
              <a:rPr kumimoji="1" lang="en-US" altLang="zh-CN" sz="3200">
                <a:solidFill>
                  <a:srgbClr val="0000FF"/>
                </a:solidFill>
              </a:rPr>
              <a:t>Hz,</a:t>
            </a:r>
            <a:r>
              <a:rPr kumimoji="1" lang="zh-CN" altLang="en-US" sz="3200">
                <a:solidFill>
                  <a:srgbClr val="0000FF"/>
                </a:solidFill>
              </a:rPr>
              <a:t>故整个上限频率</a:t>
            </a:r>
            <a:r>
              <a:rPr kumimoji="1" lang="en-US" altLang="zh-CN" sz="3200">
                <a:solidFill>
                  <a:srgbClr val="CC0000"/>
                </a:solidFill>
              </a:rPr>
              <a:t>f</a:t>
            </a:r>
            <a:r>
              <a:rPr kumimoji="1" lang="en-US" altLang="zh-CN" sz="3200" baseline="-25000">
                <a:solidFill>
                  <a:srgbClr val="CC0000"/>
                </a:solidFill>
              </a:rPr>
              <a:t>H</a:t>
            </a:r>
            <a:r>
              <a:rPr kumimoji="1" lang="en-US" altLang="zh-CN" sz="3200">
                <a:solidFill>
                  <a:srgbClr val="CC0000"/>
                </a:solidFill>
              </a:rPr>
              <a:t>=0.52f</a:t>
            </a:r>
            <a:r>
              <a:rPr kumimoji="1" lang="en-US" altLang="zh-CN" sz="3200" baseline="-25000">
                <a:solidFill>
                  <a:srgbClr val="CC0000"/>
                </a:solidFill>
              </a:rPr>
              <a:t>1</a:t>
            </a:r>
            <a:r>
              <a:rPr kumimoji="1" lang="en-US" altLang="zh-CN" sz="3200">
                <a:solidFill>
                  <a:srgbClr val="CC0000"/>
                </a:solidFill>
              </a:rPr>
              <a:t>=5.2KHz</a:t>
            </a:r>
            <a:endParaRPr kumimoji="1" lang="en-US" altLang="zh-CN" sz="1800" b="0">
              <a:solidFill>
                <a:srgbClr val="CC0000"/>
              </a:solidFill>
              <a:ea typeface="宋体" panose="02010600030101010101" pitchFamily="2" charset="-122"/>
            </a:endParaRP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7059"/>
                                        </p:tgtEl>
                                        <p:attrNameLst>
                                          <p:attrName>style.visibility</p:attrName>
                                        </p:attrNameLst>
                                      </p:cBhvr>
                                      <p:to>
                                        <p:strVal val="visible"/>
                                      </p:to>
                                    </p:set>
                                    <p:animEffect transition="in" filter="strips(downRight)">
                                      <p:cBhvr>
                                        <p:cTn id="7" dur="500"/>
                                        <p:tgtEl>
                                          <p:spTgt spid="557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7061"/>
                                        </p:tgtEl>
                                        <p:attrNameLst>
                                          <p:attrName>style.visibility</p:attrName>
                                        </p:attrNameLst>
                                      </p:cBhvr>
                                      <p:to>
                                        <p:strVal val="visible"/>
                                      </p:to>
                                    </p:set>
                                    <p:animEffect transition="in" filter="strips(downRight)">
                                      <p:cBhvr>
                                        <p:cTn id="12" dur="500"/>
                                        <p:tgtEl>
                                          <p:spTgt spid="557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p:bldP spid="5570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6120" y="3012770"/>
            <a:ext cx="3240087"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2627730" y="1268700"/>
                <a:ext cx="3798212" cy="8963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800" i="1" dirty="0" smtClean="0">
                              <a:solidFill>
                                <a:schemeClr val="accent2"/>
                              </a:solidFill>
                              <a:latin typeface="Cambria Math"/>
                            </a:rPr>
                          </m:ctrlPr>
                        </m:sSubPr>
                        <m:e>
                          <m:r>
                            <a:rPr kumimoji="1" lang="en-US" altLang="zh-CN" sz="1800" b="1" i="1" dirty="0" smtClean="0">
                              <a:solidFill>
                                <a:schemeClr val="accent2"/>
                              </a:solidFill>
                              <a:latin typeface="Cambria Math" panose="02040503050406030204" pitchFamily="18" charset="0"/>
                            </a:rPr>
                            <m:t>𝑨</m:t>
                          </m:r>
                        </m:e>
                        <m:sub>
                          <m:r>
                            <a:rPr kumimoji="1" lang="en-US" altLang="zh-CN" sz="1800" b="1" i="1" dirty="0" smtClean="0">
                              <a:solidFill>
                                <a:schemeClr val="accent2"/>
                              </a:solidFill>
                              <a:latin typeface="Cambria Math" panose="02040503050406030204" pitchFamily="18" charset="0"/>
                            </a:rPr>
                            <m:t>𝑼</m:t>
                          </m:r>
                        </m:sub>
                      </m:sSub>
                      <m:r>
                        <a:rPr kumimoji="1" lang="en-US" altLang="zh-CN" sz="1800" b="1" i="1" dirty="0" smtClean="0">
                          <a:solidFill>
                            <a:schemeClr val="accent2"/>
                          </a:solidFill>
                          <a:latin typeface="Cambria Math" panose="02040503050406030204" pitchFamily="18" charset="0"/>
                        </a:rPr>
                        <m:t>=</m:t>
                      </m:r>
                      <m:f>
                        <m:fPr>
                          <m:ctrlPr>
                            <a:rPr kumimoji="1" lang="en-US" altLang="zh-CN" sz="1800" b="1" i="1" dirty="0" smtClean="0">
                              <a:solidFill>
                                <a:schemeClr val="accent2"/>
                              </a:solidFill>
                              <a:latin typeface="Cambria Math"/>
                            </a:rPr>
                          </m:ctrlPr>
                        </m:fPr>
                        <m:num>
                          <m:r>
                            <a:rPr kumimoji="1" lang="en-US" altLang="zh-CN" sz="1800" b="1" i="1" dirty="0" smtClean="0">
                              <a:solidFill>
                                <a:schemeClr val="accent2"/>
                              </a:solidFill>
                              <a:latin typeface="Cambria Math" panose="02040503050406030204" pitchFamily="18" charset="0"/>
                            </a:rPr>
                            <m:t>𝟐𝟎𝟎</m:t>
                          </m:r>
                          <m:r>
                            <a:rPr kumimoji="1" lang="en-US" altLang="zh-CN" sz="1800" b="1" i="1" dirty="0" smtClean="0">
                              <a:solidFill>
                                <a:schemeClr val="accent2"/>
                              </a:solidFill>
                              <a:latin typeface="Cambria Math" panose="02040503050406030204" pitchFamily="18" charset="0"/>
                            </a:rPr>
                            <m:t>𝒋𝒇</m:t>
                          </m:r>
                        </m:num>
                        <m:den>
                          <m:d>
                            <m:dPr>
                              <m:ctrlPr>
                                <a:rPr kumimoji="1" lang="en-US" altLang="zh-CN" sz="1800" b="1" i="1" dirty="0" smtClean="0">
                                  <a:solidFill>
                                    <a:schemeClr val="accent2"/>
                                  </a:solidFill>
                                  <a:latin typeface="Cambria Math"/>
                                </a:rPr>
                              </m:ctrlPr>
                            </m:dPr>
                            <m:e>
                              <m:r>
                                <a:rPr kumimoji="1" lang="en-US" altLang="zh-CN" sz="1800" b="1" i="1" dirty="0" smtClean="0">
                                  <a:solidFill>
                                    <a:schemeClr val="accent2"/>
                                  </a:solidFill>
                                  <a:latin typeface="Cambria Math" panose="02040503050406030204" pitchFamily="18" charset="0"/>
                                </a:rPr>
                                <m:t>𝟏</m:t>
                              </m:r>
                              <m:r>
                                <a:rPr kumimoji="1" lang="en-US" altLang="zh-CN" sz="1800" b="1" i="1" dirty="0" smtClean="0">
                                  <a:solidFill>
                                    <a:schemeClr val="accent2"/>
                                  </a:solidFill>
                                  <a:latin typeface="Cambria Math" panose="02040503050406030204" pitchFamily="18" charset="0"/>
                                </a:rPr>
                                <m:t>+</m:t>
                              </m:r>
                              <m:f>
                                <m:fPr>
                                  <m:ctrlPr>
                                    <a:rPr kumimoji="1" lang="en-US" altLang="zh-CN" sz="1800" b="1" i="1" dirty="0" smtClean="0">
                                      <a:solidFill>
                                        <a:schemeClr val="accent2"/>
                                      </a:solidFill>
                                      <a:latin typeface="Cambria Math"/>
                                    </a:rPr>
                                  </m:ctrlPr>
                                </m:fPr>
                                <m:num>
                                  <m:r>
                                    <a:rPr kumimoji="1" lang="en-US" altLang="zh-CN" sz="1800" b="1" i="1" dirty="0" smtClean="0">
                                      <a:solidFill>
                                        <a:schemeClr val="accent2"/>
                                      </a:solidFill>
                                      <a:latin typeface="Cambria Math" panose="02040503050406030204" pitchFamily="18" charset="0"/>
                                    </a:rPr>
                                    <m:t>𝒋𝒇</m:t>
                                  </m:r>
                                </m:num>
                                <m:den>
                                  <m:r>
                                    <a:rPr kumimoji="1" lang="en-US" altLang="zh-CN" sz="1800" b="1" i="1" dirty="0" smtClean="0">
                                      <a:solidFill>
                                        <a:schemeClr val="accent2"/>
                                      </a:solidFill>
                                      <a:latin typeface="Cambria Math" panose="02040503050406030204" pitchFamily="18" charset="0"/>
                                    </a:rPr>
                                    <m:t>𝟏𝟎</m:t>
                                  </m:r>
                                </m:den>
                              </m:f>
                            </m:e>
                          </m:d>
                          <m:d>
                            <m:dPr>
                              <m:ctrlPr>
                                <a:rPr kumimoji="1" lang="en-US" altLang="zh-CN" sz="1800" b="1" i="1" dirty="0" smtClean="0">
                                  <a:solidFill>
                                    <a:schemeClr val="accent2"/>
                                  </a:solidFill>
                                  <a:latin typeface="Cambria Math"/>
                                </a:rPr>
                              </m:ctrlPr>
                            </m:dPr>
                            <m:e>
                              <m:r>
                                <a:rPr kumimoji="1" lang="en-US" altLang="zh-CN" sz="1800" b="1" i="1" dirty="0" smtClean="0">
                                  <a:solidFill>
                                    <a:schemeClr val="accent2"/>
                                  </a:solidFill>
                                  <a:latin typeface="Cambria Math" panose="02040503050406030204" pitchFamily="18" charset="0"/>
                                </a:rPr>
                                <m:t>𝟏</m:t>
                              </m:r>
                              <m:r>
                                <a:rPr kumimoji="1" lang="en-US" altLang="zh-CN" sz="1800" b="1" i="1" dirty="0" smtClean="0">
                                  <a:solidFill>
                                    <a:schemeClr val="accent2"/>
                                  </a:solidFill>
                                  <a:latin typeface="Cambria Math" panose="02040503050406030204" pitchFamily="18" charset="0"/>
                                </a:rPr>
                                <m:t>+</m:t>
                              </m:r>
                              <m:f>
                                <m:fPr>
                                  <m:ctrlPr>
                                    <a:rPr kumimoji="1" lang="en-US" altLang="zh-CN" sz="1800" b="1" i="1" dirty="0" smtClean="0">
                                      <a:solidFill>
                                        <a:schemeClr val="accent2"/>
                                      </a:solidFill>
                                      <a:latin typeface="Cambria Math"/>
                                    </a:rPr>
                                  </m:ctrlPr>
                                </m:fPr>
                                <m:num>
                                  <m:r>
                                    <a:rPr kumimoji="1" lang="en-US" altLang="zh-CN" sz="1800" b="1" i="1" dirty="0" smtClean="0">
                                      <a:solidFill>
                                        <a:schemeClr val="accent2"/>
                                      </a:solidFill>
                                      <a:latin typeface="Cambria Math" panose="02040503050406030204" pitchFamily="18" charset="0"/>
                                    </a:rPr>
                                    <m:t>𝒋𝒇</m:t>
                                  </m:r>
                                </m:num>
                                <m:den>
                                  <m:sSup>
                                    <m:sSupPr>
                                      <m:ctrlPr>
                                        <a:rPr kumimoji="1" lang="en-US" altLang="zh-CN" sz="1800" b="1" i="1" dirty="0" smtClean="0">
                                          <a:solidFill>
                                            <a:schemeClr val="accent2"/>
                                          </a:solidFill>
                                          <a:latin typeface="Cambria Math"/>
                                        </a:rPr>
                                      </m:ctrlPr>
                                    </m:sSupPr>
                                    <m:e>
                                      <m:r>
                                        <a:rPr kumimoji="1" lang="en-US" altLang="zh-CN" sz="1800" b="1" i="1" dirty="0" smtClean="0">
                                          <a:solidFill>
                                            <a:schemeClr val="accent2"/>
                                          </a:solidFill>
                                          <a:latin typeface="Cambria Math" panose="02040503050406030204" pitchFamily="18" charset="0"/>
                                        </a:rPr>
                                        <m:t>𝟏𝟎</m:t>
                                      </m:r>
                                    </m:e>
                                    <m:sup>
                                      <m:r>
                                        <a:rPr kumimoji="1" lang="en-US" altLang="zh-CN" sz="1800" b="1" i="1" dirty="0" smtClean="0">
                                          <a:solidFill>
                                            <a:schemeClr val="accent2"/>
                                          </a:solidFill>
                                          <a:latin typeface="Cambria Math" panose="02040503050406030204" pitchFamily="18" charset="0"/>
                                        </a:rPr>
                                        <m:t>𝟒</m:t>
                                      </m:r>
                                    </m:sup>
                                  </m:sSup>
                                </m:den>
                              </m:f>
                            </m:e>
                          </m:d>
                          <m:d>
                            <m:dPr>
                              <m:ctrlPr>
                                <a:rPr kumimoji="1" lang="en-US" altLang="zh-CN" sz="1800" b="1" i="1" dirty="0" smtClean="0">
                                  <a:solidFill>
                                    <a:schemeClr val="accent2"/>
                                  </a:solidFill>
                                  <a:latin typeface="Cambria Math"/>
                                </a:rPr>
                              </m:ctrlPr>
                            </m:dPr>
                            <m:e>
                              <m:r>
                                <a:rPr kumimoji="1" lang="en-US" altLang="zh-CN" sz="1800" b="1" i="1" dirty="0" smtClean="0">
                                  <a:solidFill>
                                    <a:schemeClr val="accent2"/>
                                  </a:solidFill>
                                  <a:latin typeface="Cambria Math" panose="02040503050406030204" pitchFamily="18" charset="0"/>
                                </a:rPr>
                                <m:t>𝟏</m:t>
                              </m:r>
                              <m:r>
                                <a:rPr kumimoji="1" lang="en-US" altLang="zh-CN" sz="1800" b="1" i="1" dirty="0" smtClean="0">
                                  <a:solidFill>
                                    <a:schemeClr val="accent2"/>
                                  </a:solidFill>
                                  <a:latin typeface="Cambria Math" panose="02040503050406030204" pitchFamily="18" charset="0"/>
                                </a:rPr>
                                <m:t>+</m:t>
                              </m:r>
                              <m:f>
                                <m:fPr>
                                  <m:ctrlPr>
                                    <a:rPr kumimoji="1" lang="en-US" altLang="zh-CN" sz="1800" b="1" i="1" dirty="0" smtClean="0">
                                      <a:solidFill>
                                        <a:schemeClr val="accent2"/>
                                      </a:solidFill>
                                      <a:latin typeface="Cambria Math"/>
                                    </a:rPr>
                                  </m:ctrlPr>
                                </m:fPr>
                                <m:num>
                                  <m:r>
                                    <a:rPr kumimoji="1" lang="en-US" altLang="zh-CN" sz="1800" b="1" i="1" dirty="0" smtClean="0">
                                      <a:solidFill>
                                        <a:schemeClr val="accent2"/>
                                      </a:solidFill>
                                      <a:latin typeface="Cambria Math" panose="02040503050406030204" pitchFamily="18" charset="0"/>
                                    </a:rPr>
                                    <m:t>𝒋𝒇</m:t>
                                  </m:r>
                                </m:num>
                                <m:den>
                                  <m:sSup>
                                    <m:sSupPr>
                                      <m:ctrlPr>
                                        <a:rPr kumimoji="1" lang="en-US" altLang="zh-CN" sz="1800" b="1" i="1" dirty="0" smtClean="0">
                                          <a:solidFill>
                                            <a:schemeClr val="accent2"/>
                                          </a:solidFill>
                                          <a:latin typeface="Cambria Math"/>
                                        </a:rPr>
                                      </m:ctrlPr>
                                    </m:sSupPr>
                                    <m:e>
                                      <m:r>
                                        <a:rPr kumimoji="1" lang="en-US" altLang="zh-CN" sz="1800" b="1" i="1" dirty="0" smtClean="0">
                                          <a:solidFill>
                                            <a:schemeClr val="accent2"/>
                                          </a:solidFill>
                                          <a:latin typeface="Cambria Math" panose="02040503050406030204" pitchFamily="18" charset="0"/>
                                        </a:rPr>
                                        <m:t>𝟏𝟎</m:t>
                                      </m:r>
                                    </m:e>
                                    <m:sup>
                                      <m:r>
                                        <a:rPr kumimoji="1" lang="en-US" altLang="zh-CN" sz="1800" b="1" i="1" dirty="0" smtClean="0">
                                          <a:solidFill>
                                            <a:schemeClr val="accent2"/>
                                          </a:solidFill>
                                          <a:latin typeface="Cambria Math" panose="02040503050406030204" pitchFamily="18" charset="0"/>
                                        </a:rPr>
                                        <m:t>𝟓</m:t>
                                      </m:r>
                                    </m:sup>
                                  </m:sSup>
                                </m:den>
                              </m:f>
                            </m:e>
                          </m:d>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27730" y="1268700"/>
                <a:ext cx="3798212" cy="896336"/>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nvSpPr>
        <p:spPr>
          <a:xfrm>
            <a:off x="323410" y="2708900"/>
            <a:ext cx="1005403" cy="584775"/>
          </a:xfrm>
          <a:prstGeom prst="rect">
            <a:avLst/>
          </a:prstGeom>
        </p:spPr>
        <p:txBody>
          <a:bodyPr wrap="none">
            <a:spAutoFit/>
          </a:bodyPr>
          <a:lstStyle/>
          <a:p>
            <a:r>
              <a:rPr kumimoji="1" lang="zh-CN" altLang="en-US" sz="3200" dirty="0">
                <a:solidFill>
                  <a:schemeClr val="accent2"/>
                </a:solidFill>
                <a:latin typeface="Arial" panose="020B0604020202020204" pitchFamily="34" charset="0"/>
                <a:ea typeface="楷体_GB2312" pitchFamily="49" charset="-122"/>
              </a:rPr>
              <a:t>解：</a:t>
            </a:r>
          </a:p>
        </p:txBody>
      </p:sp>
      <mc:AlternateContent xmlns:mc="http://schemas.openxmlformats.org/markup-compatibility/2006" xmlns:a14="http://schemas.microsoft.com/office/drawing/2010/main">
        <mc:Choice Requires="a14">
          <p:sp>
            <p:nvSpPr>
              <p:cNvPr id="9" name="矩形 8"/>
              <p:cNvSpPr/>
              <p:nvPr/>
            </p:nvSpPr>
            <p:spPr>
              <a:xfrm>
                <a:off x="830430" y="3294892"/>
                <a:ext cx="4214652" cy="1961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800" i="1" dirty="0" smtClean="0">
                              <a:solidFill>
                                <a:schemeClr val="accent2"/>
                              </a:solidFill>
                              <a:latin typeface="Cambria Math"/>
                            </a:rPr>
                          </m:ctrlPr>
                        </m:sSubPr>
                        <m:e>
                          <m:r>
                            <a:rPr kumimoji="1" lang="en-US" altLang="zh-CN" i="1" dirty="0">
                              <a:solidFill>
                                <a:schemeClr val="accent2"/>
                              </a:solidFill>
                              <a:latin typeface="Cambria Math" panose="02040503050406030204" pitchFamily="18" charset="0"/>
                            </a:rPr>
                            <m:t>𝑨</m:t>
                          </m:r>
                        </m:e>
                        <m:sub>
                          <m:r>
                            <a:rPr kumimoji="1" lang="en-US" altLang="zh-CN" i="1" dirty="0">
                              <a:solidFill>
                                <a:schemeClr val="accent2"/>
                              </a:solidFill>
                              <a:latin typeface="Cambria Math" panose="02040503050406030204" pitchFamily="18" charset="0"/>
                            </a:rPr>
                            <m:t>𝑼</m:t>
                          </m:r>
                        </m:sub>
                      </m:sSub>
                      <m:r>
                        <a:rPr kumimoji="1" lang="en-US" altLang="zh-CN" i="1" dirty="0">
                          <a:solidFill>
                            <a:schemeClr val="accent2"/>
                          </a:solidFill>
                          <a:latin typeface="Cambria Math" panose="02040503050406030204" pitchFamily="18" charset="0"/>
                        </a:rPr>
                        <m:t>=</m:t>
                      </m:r>
                      <m:f>
                        <m:fPr>
                          <m:ctrlPr>
                            <a:rPr kumimoji="1" lang="en-US" altLang="zh-CN" i="1" dirty="0">
                              <a:solidFill>
                                <a:schemeClr val="accent2"/>
                              </a:solidFill>
                              <a:latin typeface="Cambria Math"/>
                            </a:rPr>
                          </m:ctrlPr>
                        </m:fPr>
                        <m:num>
                          <m:r>
                            <a:rPr kumimoji="1" lang="en-US" altLang="zh-CN" i="1" dirty="0">
                              <a:solidFill>
                                <a:schemeClr val="accent2"/>
                              </a:solidFill>
                              <a:latin typeface="Cambria Math" panose="02040503050406030204" pitchFamily="18" charset="0"/>
                            </a:rPr>
                            <m:t>𝟐</m:t>
                          </m:r>
                          <m:r>
                            <a:rPr kumimoji="1" lang="en-US" altLang="zh-CN" i="1" dirty="0" smtClean="0">
                              <a:solidFill>
                                <a:schemeClr val="accent2"/>
                              </a:solidFill>
                              <a:latin typeface="Cambria Math" panose="02040503050406030204" pitchFamily="18" charset="0"/>
                              <a:ea typeface="Cambria Math" panose="02040503050406030204" pitchFamily="18" charset="0"/>
                            </a:rPr>
                            <m:t>×</m:t>
                          </m:r>
                          <m:sSup>
                            <m:sSupPr>
                              <m:ctrlPr>
                                <a:rPr kumimoji="1" lang="en-US" altLang="zh-CN" i="1" dirty="0" smtClean="0">
                                  <a:solidFill>
                                    <a:schemeClr val="accent2"/>
                                  </a:solidFill>
                                  <a:latin typeface="Cambria Math"/>
                                  <a:ea typeface="Cambria Math" panose="02040503050406030204" pitchFamily="18" charset="0"/>
                                </a:rPr>
                              </m:ctrlPr>
                            </m:sSupPr>
                            <m:e>
                              <m:r>
                                <a:rPr kumimoji="1" lang="en-US" altLang="zh-CN" b="1" i="1" dirty="0" smtClean="0">
                                  <a:solidFill>
                                    <a:schemeClr val="accent2"/>
                                  </a:solidFill>
                                  <a:latin typeface="Cambria Math" panose="02040503050406030204" pitchFamily="18" charset="0"/>
                                  <a:ea typeface="Cambria Math" panose="02040503050406030204" pitchFamily="18" charset="0"/>
                                </a:rPr>
                                <m:t>𝟏𝟎</m:t>
                              </m:r>
                            </m:e>
                            <m:sup>
                              <m:r>
                                <a:rPr kumimoji="1" lang="en-US" altLang="zh-CN" b="1" i="1" dirty="0" smtClean="0">
                                  <a:solidFill>
                                    <a:schemeClr val="accent2"/>
                                  </a:solidFill>
                                  <a:latin typeface="Cambria Math" panose="02040503050406030204" pitchFamily="18" charset="0"/>
                                  <a:ea typeface="Cambria Math" panose="02040503050406030204" pitchFamily="18" charset="0"/>
                                </a:rPr>
                                <m:t>𝟑</m:t>
                              </m:r>
                            </m:sup>
                          </m:sSup>
                          <m:r>
                            <a:rPr kumimoji="1" lang="en-US" altLang="zh-CN" i="1" dirty="0" smtClean="0">
                              <a:solidFill>
                                <a:schemeClr val="accent2"/>
                              </a:solidFill>
                              <a:latin typeface="Cambria Math" panose="02040503050406030204" pitchFamily="18" charset="0"/>
                              <a:ea typeface="Cambria Math" panose="02040503050406030204" pitchFamily="18" charset="0"/>
                            </a:rPr>
                            <m:t>∙</m:t>
                          </m:r>
                          <m:f>
                            <m:fPr>
                              <m:ctrlPr>
                                <a:rPr kumimoji="1" lang="en-US" altLang="zh-CN" i="1" dirty="0" smtClean="0">
                                  <a:solidFill>
                                    <a:schemeClr val="accent2"/>
                                  </a:solidFill>
                                  <a:latin typeface="Cambria Math"/>
                                  <a:ea typeface="Cambria Math" panose="02040503050406030204" pitchFamily="18" charset="0"/>
                                </a:rPr>
                              </m:ctrlPr>
                            </m:fPr>
                            <m:num>
                              <m:r>
                                <a:rPr kumimoji="1" lang="en-US" altLang="zh-CN" b="1" i="1" dirty="0" smtClean="0">
                                  <a:solidFill>
                                    <a:schemeClr val="accent2"/>
                                  </a:solidFill>
                                  <a:latin typeface="Cambria Math" panose="02040503050406030204" pitchFamily="18" charset="0"/>
                                  <a:ea typeface="Cambria Math" panose="02040503050406030204" pitchFamily="18" charset="0"/>
                                </a:rPr>
                                <m:t>𝒋𝒇</m:t>
                              </m:r>
                            </m:num>
                            <m:den>
                              <m:r>
                                <a:rPr kumimoji="1" lang="en-US" altLang="zh-CN" b="1" i="1" dirty="0" smtClean="0">
                                  <a:solidFill>
                                    <a:schemeClr val="accent2"/>
                                  </a:solidFill>
                                  <a:latin typeface="Cambria Math" panose="02040503050406030204" pitchFamily="18" charset="0"/>
                                  <a:ea typeface="Cambria Math" panose="02040503050406030204" pitchFamily="18" charset="0"/>
                                </a:rPr>
                                <m:t>𝟏𝟎</m:t>
                              </m:r>
                            </m:den>
                          </m:f>
                        </m:num>
                        <m:den>
                          <m:d>
                            <m:dPr>
                              <m:ctrlPr>
                                <a:rPr kumimoji="1" lang="en-US" altLang="zh-CN" i="1" dirty="0">
                                  <a:solidFill>
                                    <a:schemeClr val="accent2"/>
                                  </a:solidFill>
                                  <a:latin typeface="Cambria Math"/>
                                </a:rPr>
                              </m:ctrlPr>
                            </m:dPr>
                            <m:e>
                              <m:r>
                                <a:rPr kumimoji="1" lang="en-US" altLang="zh-CN" i="1" dirty="0">
                                  <a:solidFill>
                                    <a:schemeClr val="accent2"/>
                                  </a:solidFill>
                                  <a:latin typeface="Cambria Math" panose="02040503050406030204" pitchFamily="18" charset="0"/>
                                </a:rPr>
                                <m:t>𝟏</m:t>
                              </m:r>
                              <m:r>
                                <a:rPr kumimoji="1" lang="en-US" altLang="zh-CN" i="1" dirty="0">
                                  <a:solidFill>
                                    <a:schemeClr val="accent2"/>
                                  </a:solidFill>
                                  <a:latin typeface="Cambria Math" panose="02040503050406030204" pitchFamily="18" charset="0"/>
                                </a:rPr>
                                <m:t>+</m:t>
                              </m:r>
                              <m:f>
                                <m:fPr>
                                  <m:ctrlPr>
                                    <a:rPr kumimoji="1" lang="en-US" altLang="zh-CN" i="1" dirty="0">
                                      <a:solidFill>
                                        <a:schemeClr val="accent2"/>
                                      </a:solidFill>
                                      <a:latin typeface="Cambria Math"/>
                                    </a:rPr>
                                  </m:ctrlPr>
                                </m:fPr>
                                <m:num>
                                  <m:r>
                                    <a:rPr kumimoji="1" lang="en-US" altLang="zh-CN" i="1" dirty="0">
                                      <a:solidFill>
                                        <a:schemeClr val="accent2"/>
                                      </a:solidFill>
                                      <a:latin typeface="Cambria Math" panose="02040503050406030204" pitchFamily="18" charset="0"/>
                                    </a:rPr>
                                    <m:t>𝒋𝒇</m:t>
                                  </m:r>
                                </m:num>
                                <m:den>
                                  <m:r>
                                    <a:rPr kumimoji="1" lang="en-US" altLang="zh-CN" i="1" dirty="0">
                                      <a:solidFill>
                                        <a:schemeClr val="accent2"/>
                                      </a:solidFill>
                                      <a:latin typeface="Cambria Math" panose="02040503050406030204" pitchFamily="18" charset="0"/>
                                    </a:rPr>
                                    <m:t>𝟏𝟎</m:t>
                                  </m:r>
                                </m:den>
                              </m:f>
                            </m:e>
                          </m:d>
                          <m:d>
                            <m:dPr>
                              <m:ctrlPr>
                                <a:rPr kumimoji="1" lang="en-US" altLang="zh-CN" i="1" dirty="0">
                                  <a:solidFill>
                                    <a:schemeClr val="accent2"/>
                                  </a:solidFill>
                                  <a:latin typeface="Cambria Math"/>
                                </a:rPr>
                              </m:ctrlPr>
                            </m:dPr>
                            <m:e>
                              <m:r>
                                <a:rPr kumimoji="1" lang="en-US" altLang="zh-CN" i="1" dirty="0">
                                  <a:solidFill>
                                    <a:schemeClr val="accent2"/>
                                  </a:solidFill>
                                  <a:latin typeface="Cambria Math" panose="02040503050406030204" pitchFamily="18" charset="0"/>
                                </a:rPr>
                                <m:t>𝟏</m:t>
                              </m:r>
                              <m:r>
                                <a:rPr kumimoji="1" lang="en-US" altLang="zh-CN" i="1" dirty="0">
                                  <a:solidFill>
                                    <a:schemeClr val="accent2"/>
                                  </a:solidFill>
                                  <a:latin typeface="Cambria Math" panose="02040503050406030204" pitchFamily="18" charset="0"/>
                                </a:rPr>
                                <m:t>+</m:t>
                              </m:r>
                              <m:f>
                                <m:fPr>
                                  <m:ctrlPr>
                                    <a:rPr kumimoji="1" lang="en-US" altLang="zh-CN" i="1" dirty="0">
                                      <a:solidFill>
                                        <a:schemeClr val="accent2"/>
                                      </a:solidFill>
                                      <a:latin typeface="Cambria Math"/>
                                    </a:rPr>
                                  </m:ctrlPr>
                                </m:fPr>
                                <m:num>
                                  <m:r>
                                    <a:rPr kumimoji="1" lang="en-US" altLang="zh-CN" i="1" dirty="0">
                                      <a:solidFill>
                                        <a:schemeClr val="accent2"/>
                                      </a:solidFill>
                                      <a:latin typeface="Cambria Math" panose="02040503050406030204" pitchFamily="18" charset="0"/>
                                    </a:rPr>
                                    <m:t>𝒋𝒇</m:t>
                                  </m:r>
                                </m:num>
                                <m:den>
                                  <m:sSup>
                                    <m:sSupPr>
                                      <m:ctrlPr>
                                        <a:rPr kumimoji="1" lang="en-US" altLang="zh-CN" i="1" dirty="0">
                                          <a:solidFill>
                                            <a:schemeClr val="accent2"/>
                                          </a:solidFill>
                                          <a:latin typeface="Cambria Math"/>
                                        </a:rPr>
                                      </m:ctrlPr>
                                    </m:sSupPr>
                                    <m:e>
                                      <m:r>
                                        <a:rPr kumimoji="1" lang="en-US" altLang="zh-CN" i="1" dirty="0">
                                          <a:solidFill>
                                            <a:schemeClr val="accent2"/>
                                          </a:solidFill>
                                          <a:latin typeface="Cambria Math" panose="02040503050406030204" pitchFamily="18" charset="0"/>
                                        </a:rPr>
                                        <m:t>𝟏𝟎</m:t>
                                      </m:r>
                                    </m:e>
                                    <m:sup>
                                      <m:r>
                                        <a:rPr kumimoji="1" lang="en-US" altLang="zh-CN" i="1" dirty="0">
                                          <a:solidFill>
                                            <a:schemeClr val="accent2"/>
                                          </a:solidFill>
                                          <a:latin typeface="Cambria Math" panose="02040503050406030204" pitchFamily="18" charset="0"/>
                                        </a:rPr>
                                        <m:t>𝟒</m:t>
                                      </m:r>
                                    </m:sup>
                                  </m:sSup>
                                </m:den>
                              </m:f>
                            </m:e>
                          </m:d>
                          <m:d>
                            <m:dPr>
                              <m:ctrlPr>
                                <a:rPr kumimoji="1" lang="en-US" altLang="zh-CN" i="1" dirty="0">
                                  <a:solidFill>
                                    <a:schemeClr val="accent2"/>
                                  </a:solidFill>
                                  <a:latin typeface="Cambria Math"/>
                                </a:rPr>
                              </m:ctrlPr>
                            </m:dPr>
                            <m:e>
                              <m:r>
                                <a:rPr kumimoji="1" lang="en-US" altLang="zh-CN" i="1" dirty="0">
                                  <a:solidFill>
                                    <a:schemeClr val="accent2"/>
                                  </a:solidFill>
                                  <a:latin typeface="Cambria Math" panose="02040503050406030204" pitchFamily="18" charset="0"/>
                                </a:rPr>
                                <m:t>𝟏</m:t>
                              </m:r>
                              <m:r>
                                <a:rPr kumimoji="1" lang="en-US" altLang="zh-CN" i="1" dirty="0">
                                  <a:solidFill>
                                    <a:schemeClr val="accent2"/>
                                  </a:solidFill>
                                  <a:latin typeface="Cambria Math" panose="02040503050406030204" pitchFamily="18" charset="0"/>
                                </a:rPr>
                                <m:t>+</m:t>
                              </m:r>
                              <m:f>
                                <m:fPr>
                                  <m:ctrlPr>
                                    <a:rPr kumimoji="1" lang="en-US" altLang="zh-CN" i="1" dirty="0">
                                      <a:solidFill>
                                        <a:schemeClr val="accent2"/>
                                      </a:solidFill>
                                      <a:latin typeface="Cambria Math"/>
                                    </a:rPr>
                                  </m:ctrlPr>
                                </m:fPr>
                                <m:num>
                                  <m:r>
                                    <a:rPr kumimoji="1" lang="en-US" altLang="zh-CN" i="1" dirty="0">
                                      <a:solidFill>
                                        <a:schemeClr val="accent2"/>
                                      </a:solidFill>
                                      <a:latin typeface="Cambria Math" panose="02040503050406030204" pitchFamily="18" charset="0"/>
                                    </a:rPr>
                                    <m:t>𝒋𝒇</m:t>
                                  </m:r>
                                </m:num>
                                <m:den>
                                  <m:sSup>
                                    <m:sSupPr>
                                      <m:ctrlPr>
                                        <a:rPr kumimoji="1" lang="en-US" altLang="zh-CN" i="1" dirty="0">
                                          <a:solidFill>
                                            <a:schemeClr val="accent2"/>
                                          </a:solidFill>
                                          <a:latin typeface="Cambria Math"/>
                                        </a:rPr>
                                      </m:ctrlPr>
                                    </m:sSupPr>
                                    <m:e>
                                      <m:r>
                                        <a:rPr kumimoji="1" lang="en-US" altLang="zh-CN" i="1" dirty="0">
                                          <a:solidFill>
                                            <a:schemeClr val="accent2"/>
                                          </a:solidFill>
                                          <a:latin typeface="Cambria Math" panose="02040503050406030204" pitchFamily="18" charset="0"/>
                                        </a:rPr>
                                        <m:t>𝟏𝟎</m:t>
                                      </m:r>
                                    </m:e>
                                    <m:sup>
                                      <m:r>
                                        <a:rPr kumimoji="1" lang="en-US" altLang="zh-CN" i="1" dirty="0">
                                          <a:solidFill>
                                            <a:schemeClr val="accent2"/>
                                          </a:solidFill>
                                          <a:latin typeface="Cambria Math" panose="02040503050406030204" pitchFamily="18" charset="0"/>
                                        </a:rPr>
                                        <m:t>𝟓</m:t>
                                      </m:r>
                                    </m:sup>
                                  </m:sSup>
                                </m:den>
                              </m:f>
                            </m:e>
                          </m:d>
                        </m:den>
                      </m:f>
                    </m:oMath>
                  </m:oMathPara>
                </a14:m>
                <a:endParaRPr lang="en-US" altLang="zh-CN" dirty="0"/>
              </a:p>
              <a:p>
                <a:r>
                  <a:rPr kumimoji="1" lang="zh-CN" altLang="en-US" sz="2800" dirty="0">
                    <a:solidFill>
                      <a:schemeClr val="accent2"/>
                    </a:solidFill>
                    <a:latin typeface="Arial" panose="020B0604020202020204" pitchFamily="34" charset="0"/>
                    <a:ea typeface="楷体_GB2312" pitchFamily="49" charset="-122"/>
                  </a:rPr>
                  <a:t>得出</a:t>
                </a:r>
                <a14:m>
                  <m:oMath xmlns:m="http://schemas.openxmlformats.org/officeDocument/2006/math">
                    <m:sSub>
                      <m:sSubPr>
                        <m:ctrlPr>
                          <a:rPr kumimoji="1" lang="en-US" altLang="zh-CN" sz="2800" i="1">
                            <a:solidFill>
                              <a:schemeClr val="accent2"/>
                            </a:solidFill>
                            <a:latin typeface="Cambria Math"/>
                            <a:ea typeface="楷体_GB2312" pitchFamily="49" charset="-122"/>
                          </a:rPr>
                        </m:ctrlPr>
                      </m:sSubPr>
                      <m:e>
                        <m:r>
                          <a:rPr kumimoji="1" lang="en-US" altLang="zh-CN" sz="2800">
                            <a:solidFill>
                              <a:schemeClr val="accent2"/>
                            </a:solidFill>
                            <a:latin typeface="Cambria Math" panose="02040503050406030204" pitchFamily="18" charset="0"/>
                            <a:ea typeface="楷体_GB2312" pitchFamily="49" charset="-122"/>
                          </a:rPr>
                          <m:t>𝑨</m:t>
                        </m:r>
                      </m:e>
                      <m:sub>
                        <m:r>
                          <m:rPr>
                            <m:sty m:val="p"/>
                          </m:rPr>
                          <a:rPr kumimoji="1" lang="en-US" altLang="zh-CN" sz="2800">
                            <a:solidFill>
                              <a:schemeClr val="accent2"/>
                            </a:solidFill>
                            <a:latin typeface="Cambria Math" panose="02040503050406030204" pitchFamily="18" charset="0"/>
                            <a:ea typeface="楷体_GB2312" pitchFamily="49" charset="-122"/>
                          </a:rPr>
                          <m:t>um</m:t>
                        </m:r>
                      </m:sub>
                    </m:sSub>
                    <m:r>
                      <a:rPr kumimoji="1" lang="en-US" altLang="zh-CN" sz="2800">
                        <a:solidFill>
                          <a:schemeClr val="accent2"/>
                        </a:solidFill>
                        <a:latin typeface="Cambria Math" panose="02040503050406030204" pitchFamily="18" charset="0"/>
                        <a:ea typeface="楷体_GB2312" pitchFamily="49" charset="-122"/>
                      </a:rPr>
                      <m:t>=</m:t>
                    </m:r>
                  </m:oMath>
                </a14:m>
                <a:r>
                  <a:rPr kumimoji="1" lang="en-US" altLang="zh-CN" sz="2800" dirty="0">
                    <a:solidFill>
                      <a:schemeClr val="accent2"/>
                    </a:solidFill>
                    <a:latin typeface="Arial" panose="020B0604020202020204" pitchFamily="34" charset="0"/>
                    <a:ea typeface="楷体_GB2312" pitchFamily="49" charset="-122"/>
                  </a:rPr>
                  <a:t> </a:t>
                </a:r>
                <a14:m>
                  <m:oMath xmlns:m="http://schemas.openxmlformats.org/officeDocument/2006/math">
                    <m:r>
                      <a:rPr kumimoji="1" lang="en-US" altLang="zh-CN" sz="2800" dirty="0">
                        <a:solidFill>
                          <a:schemeClr val="accent2"/>
                        </a:solidFill>
                        <a:latin typeface="Cambria Math" panose="02040503050406030204" pitchFamily="18" charset="0"/>
                        <a:ea typeface="楷体_GB2312" pitchFamily="49" charset="-122"/>
                      </a:rPr>
                      <m:t>𝟐</m:t>
                    </m:r>
                    <m:r>
                      <a:rPr kumimoji="1" lang="en-US" altLang="zh-CN" sz="2800" dirty="0">
                        <a:solidFill>
                          <a:schemeClr val="accent2"/>
                        </a:solidFill>
                        <a:latin typeface="Cambria Math" panose="02040503050406030204" pitchFamily="18" charset="0"/>
                        <a:ea typeface="楷体_GB2312" pitchFamily="49" charset="-122"/>
                      </a:rPr>
                      <m:t>×</m:t>
                    </m:r>
                    <m:sSup>
                      <m:sSupPr>
                        <m:ctrlPr>
                          <a:rPr kumimoji="1" lang="en-US" altLang="zh-CN" sz="2800" i="1" dirty="0">
                            <a:solidFill>
                              <a:schemeClr val="accent2"/>
                            </a:solidFill>
                            <a:latin typeface="Cambria Math"/>
                            <a:ea typeface="楷体_GB2312" pitchFamily="49" charset="-122"/>
                          </a:rPr>
                        </m:ctrlPr>
                      </m:sSupPr>
                      <m:e>
                        <m:r>
                          <a:rPr kumimoji="1" lang="en-US" altLang="zh-CN" sz="2800" dirty="0">
                            <a:solidFill>
                              <a:schemeClr val="accent2"/>
                            </a:solidFill>
                            <a:latin typeface="Cambria Math" panose="02040503050406030204" pitchFamily="18" charset="0"/>
                            <a:ea typeface="楷体_GB2312" pitchFamily="49" charset="-122"/>
                          </a:rPr>
                          <m:t>𝟏𝟎</m:t>
                        </m:r>
                      </m:e>
                      <m:sup>
                        <m:r>
                          <a:rPr kumimoji="1" lang="en-US" altLang="zh-CN" sz="2800" dirty="0">
                            <a:solidFill>
                              <a:schemeClr val="accent2"/>
                            </a:solidFill>
                            <a:latin typeface="Cambria Math" panose="02040503050406030204" pitchFamily="18" charset="0"/>
                            <a:ea typeface="楷体_GB2312" pitchFamily="49" charset="-122"/>
                          </a:rPr>
                          <m:t>𝟑</m:t>
                        </m:r>
                      </m:sup>
                    </m:sSup>
                  </m:oMath>
                </a14:m>
                <a:r>
                  <a:rPr kumimoji="1" lang="en-US" altLang="zh-CN" sz="2800" dirty="0">
                    <a:solidFill>
                      <a:schemeClr val="accent2"/>
                    </a:solidFill>
                    <a:latin typeface="Arial" panose="020B0604020202020204" pitchFamily="34" charset="0"/>
                    <a:ea typeface="楷体_GB2312" pitchFamily="49" charset="-122"/>
                  </a:rPr>
                  <a:t>, </a:t>
                </a:r>
                <a14:m>
                  <m:oMath xmlns:m="http://schemas.openxmlformats.org/officeDocument/2006/math">
                    <m:sSub>
                      <m:sSubPr>
                        <m:ctrlPr>
                          <a:rPr kumimoji="1" lang="en-US" altLang="zh-CN" sz="2800" i="1" dirty="0">
                            <a:solidFill>
                              <a:schemeClr val="accent2"/>
                            </a:solidFill>
                            <a:latin typeface="Cambria Math"/>
                            <a:ea typeface="楷体_GB2312" pitchFamily="49" charset="-122"/>
                          </a:rPr>
                        </m:ctrlPr>
                      </m:sSubPr>
                      <m:e>
                        <m:r>
                          <a:rPr kumimoji="1" lang="en-US" altLang="zh-CN" sz="2800" dirty="0">
                            <a:solidFill>
                              <a:schemeClr val="accent2"/>
                            </a:solidFill>
                            <a:latin typeface="Cambria Math" panose="02040503050406030204" pitchFamily="18" charset="0"/>
                            <a:ea typeface="楷体_GB2312" pitchFamily="49" charset="-122"/>
                          </a:rPr>
                          <m:t>𝒇</m:t>
                        </m:r>
                      </m:e>
                      <m:sub>
                        <m:r>
                          <a:rPr kumimoji="1" lang="en-US" altLang="zh-CN" sz="2800" dirty="0">
                            <a:solidFill>
                              <a:schemeClr val="accent2"/>
                            </a:solidFill>
                            <a:latin typeface="Cambria Math" panose="02040503050406030204" pitchFamily="18" charset="0"/>
                            <a:ea typeface="楷体_GB2312" pitchFamily="49" charset="-122"/>
                          </a:rPr>
                          <m:t>𝑳</m:t>
                        </m:r>
                      </m:sub>
                    </m:sSub>
                  </m:oMath>
                </a14:m>
                <a:r>
                  <a:rPr kumimoji="1" lang="en-US" altLang="zh-CN" sz="2800" dirty="0">
                    <a:solidFill>
                      <a:schemeClr val="accent2"/>
                    </a:solidFill>
                    <a:latin typeface="Arial" panose="020B0604020202020204" pitchFamily="34" charset="0"/>
                    <a:ea typeface="楷体_GB2312" pitchFamily="49" charset="-122"/>
                  </a:rPr>
                  <a:t>=10Hz,</a:t>
                </a:r>
                <a14:m>
                  <m:oMath xmlns:m="http://schemas.openxmlformats.org/officeDocument/2006/math">
                    <m:sSub>
                      <m:sSubPr>
                        <m:ctrlPr>
                          <a:rPr kumimoji="1" lang="en-US" altLang="zh-CN" sz="2800" i="1" dirty="0">
                            <a:solidFill>
                              <a:schemeClr val="accent2"/>
                            </a:solidFill>
                            <a:latin typeface="Cambria Math"/>
                            <a:ea typeface="楷体_GB2312" pitchFamily="49" charset="-122"/>
                          </a:rPr>
                        </m:ctrlPr>
                      </m:sSubPr>
                      <m:e>
                        <m:r>
                          <a:rPr kumimoji="1" lang="en-US" altLang="zh-CN" sz="2800" b="1" i="0" dirty="0" smtClean="0">
                            <a:solidFill>
                              <a:schemeClr val="accent2"/>
                            </a:solidFill>
                            <a:latin typeface="Cambria Math" panose="02040503050406030204" pitchFamily="18" charset="0"/>
                            <a:ea typeface="楷体_GB2312" pitchFamily="49" charset="-122"/>
                          </a:rPr>
                          <m:t> </m:t>
                        </m:r>
                        <m:r>
                          <a:rPr kumimoji="1" lang="en-US" altLang="zh-CN" sz="2800" dirty="0">
                            <a:solidFill>
                              <a:schemeClr val="accent2"/>
                            </a:solidFill>
                            <a:latin typeface="Cambria Math" panose="02040503050406030204" pitchFamily="18" charset="0"/>
                            <a:ea typeface="楷体_GB2312" pitchFamily="49" charset="-122"/>
                          </a:rPr>
                          <m:t>𝒇</m:t>
                        </m:r>
                      </m:e>
                      <m:sub>
                        <m:r>
                          <a:rPr kumimoji="1" lang="en-US" altLang="zh-CN" sz="2800" dirty="0">
                            <a:solidFill>
                              <a:schemeClr val="accent2"/>
                            </a:solidFill>
                            <a:latin typeface="Cambria Math" panose="02040503050406030204" pitchFamily="18" charset="0"/>
                            <a:ea typeface="楷体_GB2312" pitchFamily="49" charset="-122"/>
                          </a:rPr>
                          <m:t>𝑯</m:t>
                        </m:r>
                      </m:sub>
                    </m:sSub>
                  </m:oMath>
                </a14:m>
                <a:r>
                  <a:rPr kumimoji="1" lang="en-US" altLang="zh-CN" sz="2800" dirty="0">
                    <a:solidFill>
                      <a:schemeClr val="accent2"/>
                    </a:solidFill>
                    <a:latin typeface="Arial" panose="020B0604020202020204" pitchFamily="34" charset="0"/>
                    <a:ea typeface="楷体_GB2312" pitchFamily="49" charset="-122"/>
                  </a:rPr>
                  <a:t>=</a:t>
                </a:r>
                <a14:m>
                  <m:oMath xmlns:m="http://schemas.openxmlformats.org/officeDocument/2006/math">
                    <m:sSup>
                      <m:sSupPr>
                        <m:ctrlPr>
                          <a:rPr kumimoji="1" lang="en-US" altLang="zh-CN" sz="2800" i="1" dirty="0" smtClean="0">
                            <a:solidFill>
                              <a:schemeClr val="accent2"/>
                            </a:solidFill>
                            <a:latin typeface="Cambria Math"/>
                            <a:ea typeface="楷体_GB2312" pitchFamily="49" charset="-122"/>
                          </a:rPr>
                        </m:ctrlPr>
                      </m:sSupPr>
                      <m:e>
                        <m:r>
                          <a:rPr kumimoji="1" lang="en-US" altLang="zh-CN" sz="2800" b="1" i="1" dirty="0" smtClean="0">
                            <a:solidFill>
                              <a:schemeClr val="accent2"/>
                            </a:solidFill>
                            <a:latin typeface="Cambria Math" panose="02040503050406030204" pitchFamily="18" charset="0"/>
                            <a:ea typeface="楷体_GB2312" pitchFamily="49" charset="-122"/>
                          </a:rPr>
                          <m:t>𝟏𝟎</m:t>
                        </m:r>
                      </m:e>
                      <m:sup>
                        <m:r>
                          <a:rPr kumimoji="1" lang="en-US" altLang="zh-CN" sz="2800" b="1" i="1" dirty="0" smtClean="0">
                            <a:solidFill>
                              <a:schemeClr val="accent2"/>
                            </a:solidFill>
                            <a:latin typeface="Cambria Math" panose="02040503050406030204" pitchFamily="18" charset="0"/>
                            <a:ea typeface="楷体_GB2312" pitchFamily="49" charset="-122"/>
                          </a:rPr>
                          <m:t>𝟒</m:t>
                        </m:r>
                      </m:sup>
                    </m:sSup>
                  </m:oMath>
                </a14:m>
                <a:r>
                  <a:rPr kumimoji="1" lang="en-US" altLang="zh-CN" sz="2800" dirty="0">
                    <a:solidFill>
                      <a:schemeClr val="accent2"/>
                    </a:solidFill>
                    <a:latin typeface="Arial" panose="020B0604020202020204" pitchFamily="34" charset="0"/>
                    <a:ea typeface="楷体_GB2312" pitchFamily="49" charset="-122"/>
                  </a:rPr>
                  <a:t>Hz,</a:t>
                </a:r>
                <a:endParaRPr kumimoji="1" lang="zh-CN" altLang="en-US" sz="2800" dirty="0">
                  <a:solidFill>
                    <a:schemeClr val="accent2"/>
                  </a:solidFill>
                  <a:latin typeface="Arial" panose="020B0604020202020204" pitchFamily="34" charset="0"/>
                  <a:ea typeface="楷体_GB2312" pitchFamily="49"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830430" y="3294892"/>
                <a:ext cx="4214652" cy="1961178"/>
              </a:xfrm>
              <a:prstGeom prst="rect">
                <a:avLst/>
              </a:prstGeom>
              <a:blipFill rotWithShape="1">
                <a:blip r:embed="rId4"/>
                <a:stretch>
                  <a:fillRect l="-2890" b="-74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9440" y="-30374"/>
                <a:ext cx="8312854" cy="1077218"/>
              </a:xfrm>
              <a:prstGeom prst="rect">
                <a:avLst/>
              </a:prstGeom>
            </p:spPr>
            <p:txBody>
              <a:bodyPr wrap="square">
                <a:spAutoFit/>
              </a:bodyPr>
              <a:lstStyle/>
              <a:p>
                <a:pPr eaLnBrk="1" hangingPunct="1">
                  <a:spcAft>
                    <a:spcPct val="50000"/>
                  </a:spcAft>
                </a:pPr>
                <a:r>
                  <a:rPr kumimoji="1" lang="en-US" altLang="zh-CN" sz="3200" dirty="0">
                    <a:solidFill>
                      <a:schemeClr val="accent2"/>
                    </a:solidFill>
                    <a:latin typeface="Arial" panose="020B0604020202020204" pitchFamily="34" charset="0"/>
                    <a:ea typeface="楷体_GB2312" pitchFamily="49" charset="-122"/>
                  </a:rPr>
                  <a:t>4.6 </a:t>
                </a:r>
                <a:r>
                  <a:rPr kumimoji="1" lang="zh-CN" altLang="en-US" sz="3200" dirty="0">
                    <a:solidFill>
                      <a:schemeClr val="accent2"/>
                    </a:solidFill>
                    <a:latin typeface="Arial" panose="020B0604020202020204" pitchFamily="34" charset="0"/>
                    <a:ea typeface="楷体_GB2312" pitchFamily="49" charset="-122"/>
                  </a:rPr>
                  <a:t>已知两级共射放大电路的电压放大倍数，求解</a:t>
                </a:r>
                <a14:m>
                  <m:oMath xmlns:m="http://schemas.openxmlformats.org/officeDocument/2006/math">
                    <m:sSub>
                      <m:sSubPr>
                        <m:ctrlPr>
                          <a:rPr kumimoji="1" lang="en-US" altLang="zh-CN" sz="3200" i="1">
                            <a:solidFill>
                              <a:schemeClr val="accent2"/>
                            </a:solidFill>
                            <a:latin typeface="Cambria Math"/>
                            <a:ea typeface="楷体_GB2312" pitchFamily="49" charset="-122"/>
                          </a:rPr>
                        </m:ctrlPr>
                      </m:sSubPr>
                      <m:e>
                        <m:r>
                          <a:rPr kumimoji="1" lang="en-US" altLang="zh-CN" sz="3200">
                            <a:solidFill>
                              <a:schemeClr val="accent2"/>
                            </a:solidFill>
                            <a:latin typeface="Cambria Math"/>
                            <a:ea typeface="楷体_GB2312" pitchFamily="49" charset="-122"/>
                          </a:rPr>
                          <m:t>𝑨</m:t>
                        </m:r>
                      </m:e>
                      <m:sub>
                        <m:r>
                          <a:rPr kumimoji="1" lang="en-US" altLang="zh-CN" sz="3200">
                            <a:solidFill>
                              <a:schemeClr val="accent2"/>
                            </a:solidFill>
                            <a:latin typeface="Cambria Math"/>
                            <a:ea typeface="楷体_GB2312" pitchFamily="49" charset="-122"/>
                          </a:rPr>
                          <m:t>𝒖𝒎</m:t>
                        </m:r>
                        <m:r>
                          <a:rPr kumimoji="1" lang="en-US" altLang="zh-CN" sz="3200">
                            <a:solidFill>
                              <a:schemeClr val="accent2"/>
                            </a:solidFill>
                            <a:latin typeface="Cambria Math"/>
                            <a:ea typeface="楷体_GB2312" pitchFamily="49" charset="-122"/>
                          </a:rPr>
                          <m:t> </m:t>
                        </m:r>
                      </m:sub>
                    </m:sSub>
                    <m:r>
                      <a:rPr kumimoji="1" lang="zh-CN" altLang="en-US" sz="3200">
                        <a:solidFill>
                          <a:schemeClr val="accent2"/>
                        </a:solidFill>
                        <a:latin typeface="Cambria Math"/>
                        <a:ea typeface="楷体_GB2312" pitchFamily="49" charset="-122"/>
                      </a:rPr>
                      <m:t>、</m:t>
                    </m:r>
                    <m:sSub>
                      <m:sSubPr>
                        <m:ctrlPr>
                          <a:rPr kumimoji="1" lang="en-US" altLang="zh-CN" sz="3200" i="1">
                            <a:solidFill>
                              <a:schemeClr val="accent2"/>
                            </a:solidFill>
                            <a:latin typeface="Cambria Math"/>
                            <a:ea typeface="楷体_GB2312" pitchFamily="49" charset="-122"/>
                          </a:rPr>
                        </m:ctrlPr>
                      </m:sSubPr>
                      <m:e>
                        <m:r>
                          <a:rPr kumimoji="1" lang="en-US" altLang="zh-CN" sz="3200">
                            <a:solidFill>
                              <a:schemeClr val="accent2"/>
                            </a:solidFill>
                            <a:latin typeface="Cambria Math"/>
                            <a:ea typeface="楷体_GB2312" pitchFamily="49" charset="-122"/>
                          </a:rPr>
                          <m:t>𝒇</m:t>
                        </m:r>
                      </m:e>
                      <m:sub>
                        <m:r>
                          <a:rPr kumimoji="1" lang="en-US" altLang="zh-CN" sz="3200">
                            <a:solidFill>
                              <a:schemeClr val="accent2"/>
                            </a:solidFill>
                            <a:latin typeface="Cambria Math"/>
                            <a:ea typeface="楷体_GB2312" pitchFamily="49" charset="-122"/>
                          </a:rPr>
                          <m:t>𝑳</m:t>
                        </m:r>
                      </m:sub>
                    </m:sSub>
                    <m:r>
                      <a:rPr kumimoji="1" lang="zh-CN" altLang="en-US" sz="3200">
                        <a:solidFill>
                          <a:schemeClr val="accent2"/>
                        </a:solidFill>
                        <a:latin typeface="Cambria Math"/>
                        <a:ea typeface="楷体_GB2312" pitchFamily="49" charset="-122"/>
                      </a:rPr>
                      <m:t>、</m:t>
                    </m:r>
                    <m:sSub>
                      <m:sSubPr>
                        <m:ctrlPr>
                          <a:rPr kumimoji="1" lang="en-US" altLang="zh-CN" sz="3200" i="1">
                            <a:solidFill>
                              <a:schemeClr val="accent2"/>
                            </a:solidFill>
                            <a:latin typeface="Cambria Math"/>
                            <a:ea typeface="楷体_GB2312" pitchFamily="49" charset="-122"/>
                          </a:rPr>
                        </m:ctrlPr>
                      </m:sSubPr>
                      <m:e>
                        <m:r>
                          <a:rPr kumimoji="1" lang="en-US" altLang="zh-CN" sz="3200">
                            <a:solidFill>
                              <a:schemeClr val="accent2"/>
                            </a:solidFill>
                            <a:latin typeface="Cambria Math"/>
                            <a:ea typeface="楷体_GB2312" pitchFamily="49" charset="-122"/>
                          </a:rPr>
                          <m:t>𝒇</m:t>
                        </m:r>
                      </m:e>
                      <m:sub>
                        <m:r>
                          <a:rPr kumimoji="1" lang="en-US" altLang="zh-CN" sz="3200">
                            <a:solidFill>
                              <a:schemeClr val="accent2"/>
                            </a:solidFill>
                            <a:latin typeface="Cambria Math"/>
                            <a:ea typeface="楷体_GB2312" pitchFamily="49" charset="-122"/>
                          </a:rPr>
                          <m:t>𝑯</m:t>
                        </m:r>
                      </m:sub>
                    </m:sSub>
                  </m:oMath>
                </a14:m>
                <a:r>
                  <a:rPr kumimoji="1" lang="en-US" altLang="zh-CN" sz="3200" dirty="0">
                    <a:solidFill>
                      <a:schemeClr val="accent2"/>
                    </a:solidFill>
                    <a:latin typeface="Arial" panose="020B0604020202020204" pitchFamily="34" charset="0"/>
                    <a:ea typeface="楷体_GB2312" pitchFamily="49" charset="-122"/>
                  </a:rPr>
                  <a:t>;</a:t>
                </a:r>
                <a:r>
                  <a:rPr kumimoji="1" lang="zh-CN" altLang="en-US" sz="3200" dirty="0">
                    <a:solidFill>
                      <a:schemeClr val="accent2"/>
                    </a:solidFill>
                    <a:latin typeface="Arial" panose="020B0604020202020204" pitchFamily="34" charset="0"/>
                    <a:ea typeface="楷体_GB2312" pitchFamily="49" charset="-122"/>
                  </a:rPr>
                  <a:t>画波特图</a:t>
                </a:r>
              </a:p>
            </p:txBody>
          </p:sp>
        </mc:Choice>
        <mc:Fallback xmlns="">
          <p:sp>
            <p:nvSpPr>
              <p:cNvPr id="4" name="矩形 3"/>
              <p:cNvSpPr>
                <a:spLocks noRot="1" noChangeAspect="1" noMove="1" noResize="1" noEditPoints="1" noAdjustHandles="1" noChangeArrowheads="1" noChangeShapeType="1" noTextEdit="1"/>
              </p:cNvSpPr>
              <p:nvPr/>
            </p:nvSpPr>
            <p:spPr>
              <a:xfrm>
                <a:off x="539440" y="-30374"/>
                <a:ext cx="8312854" cy="1077218"/>
              </a:xfrm>
              <a:prstGeom prst="rect">
                <a:avLst/>
              </a:prstGeom>
              <a:blipFill>
                <a:blip r:embed="rId6"/>
                <a:stretch>
                  <a:fillRect l="-1833" t="-7910" r="-440" b="-17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1611850"/>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395288" y="44530"/>
            <a:ext cx="7848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Aft>
                <a:spcPct val="50000"/>
              </a:spcAft>
            </a:pPr>
            <a:r>
              <a:rPr kumimoji="1" lang="en-US" altLang="zh-CN" sz="3200" dirty="0">
                <a:solidFill>
                  <a:schemeClr val="accent2"/>
                </a:solidFill>
                <a:latin typeface="Arial" panose="020B0604020202020204" pitchFamily="34" charset="0"/>
                <a:ea typeface="楷体_GB2312" pitchFamily="49" charset="-122"/>
              </a:rPr>
              <a:t>4.12</a:t>
            </a:r>
            <a:r>
              <a:rPr kumimoji="1" lang="zh-CN" altLang="en-US" sz="3200" dirty="0">
                <a:solidFill>
                  <a:schemeClr val="accent2"/>
                </a:solidFill>
                <a:latin typeface="Arial" panose="020B0604020202020204" pitchFamily="34" charset="0"/>
                <a:ea typeface="楷体_GB2312" pitchFamily="49" charset="-122"/>
              </a:rPr>
              <a:t>已知一个两级放大电路各级电压放大倍数的电压放大倍数分别为</a:t>
            </a:r>
          </a:p>
        </p:txBody>
      </p:sp>
      <p:pic>
        <p:nvPicPr>
          <p:cNvPr id="1433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9540" y="1340710"/>
            <a:ext cx="6429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Rot="1" noChangeAspect="1" noMove="1" noResize="1" noEditPoints="1" noAdjustHandles="1" noChangeArrowheads="1" noChangeShapeType="1" noTextEdit="1"/>
          </p:cNvSpPr>
          <p:nvPr/>
        </p:nvSpPr>
        <p:spPr>
          <a:xfrm>
            <a:off x="683460" y="2967335"/>
            <a:ext cx="7849090" cy="2094035"/>
          </a:xfrm>
          <a:prstGeom prst="rect">
            <a:avLst/>
          </a:prstGeom>
          <a:blipFill>
            <a:blip r:embed="rId3"/>
            <a:stretch>
              <a:fillRect l="-1941" t="-4082" b="-7289"/>
            </a:stretch>
          </a:blipFill>
        </p:spPr>
        <p:txBody>
          <a:bodyPr/>
          <a:lstStyle/>
          <a:p>
            <a:pPr>
              <a:defRPr/>
            </a:pPr>
            <a:r>
              <a:rPr lang="zh-CN" altLang="en-US" dirty="0">
                <a:noFill/>
              </a:rPr>
              <a:t> </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539750" y="1341438"/>
            <a:ext cx="601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3200" dirty="0">
                <a:solidFill>
                  <a:schemeClr val="accent2"/>
                </a:solidFill>
                <a:latin typeface="Arial" panose="020B0604020202020204" pitchFamily="34" charset="0"/>
                <a:ea typeface="楷体_GB2312" pitchFamily="49" charset="-122"/>
              </a:rPr>
              <a:t>解：(1)电压放大倍数的表达式：</a:t>
            </a:r>
          </a:p>
        </p:txBody>
      </p:sp>
      <p:pic>
        <p:nvPicPr>
          <p:cNvPr id="1536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33600"/>
            <a:ext cx="3152775"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Rot="1" noChangeAspect="1" noMove="1" noResize="1" noEditPoints="1" noAdjustHandles="1" noChangeArrowheads="1" noChangeShapeType="1" noTextEdit="1"/>
          </p:cNvSpPr>
          <p:nvPr/>
        </p:nvSpPr>
        <p:spPr>
          <a:xfrm>
            <a:off x="1403560" y="3702060"/>
            <a:ext cx="6120850" cy="584775"/>
          </a:xfrm>
          <a:prstGeom prst="rect">
            <a:avLst/>
          </a:prstGeom>
          <a:blipFill>
            <a:blip r:embed="rId3"/>
            <a:stretch>
              <a:fillRect l="-2490" t="-14583" b="-33333"/>
            </a:stretch>
          </a:blipFill>
        </p:spPr>
        <p:txBody>
          <a:bodyPr/>
          <a:lstStyle/>
          <a:p>
            <a:pPr>
              <a:defRPr/>
            </a:pPr>
            <a:r>
              <a:rPr lang="zh-CN" altLang="en-US">
                <a:noFill/>
              </a:rPr>
              <a:t> </a:t>
            </a:r>
          </a:p>
        </p:txBody>
      </p:sp>
      <p:pic>
        <p:nvPicPr>
          <p:cNvPr id="15365"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4352925"/>
            <a:ext cx="215265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611188" y="1341438"/>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3200">
                <a:solidFill>
                  <a:schemeClr val="accent2"/>
                </a:solidFill>
                <a:latin typeface="Arial" panose="020B0604020202020204" pitchFamily="34" charset="0"/>
                <a:ea typeface="楷体_GB2312" pitchFamily="49" charset="-122"/>
              </a:rPr>
              <a:t>(</a:t>
            </a:r>
            <a:r>
              <a:rPr kumimoji="1" lang="en-US" altLang="zh-CN" sz="3200">
                <a:solidFill>
                  <a:schemeClr val="accent2"/>
                </a:solidFill>
                <a:latin typeface="Arial" panose="020B0604020202020204" pitchFamily="34" charset="0"/>
                <a:ea typeface="楷体_GB2312" pitchFamily="49" charset="-122"/>
              </a:rPr>
              <a:t>3</a:t>
            </a:r>
            <a:r>
              <a:rPr kumimoji="1" lang="zh-CN" altLang="en-US" sz="3200">
                <a:solidFill>
                  <a:schemeClr val="accent2"/>
                </a:solidFill>
                <a:latin typeface="Arial" panose="020B0604020202020204" pitchFamily="34" charset="0"/>
                <a:ea typeface="楷体_GB2312" pitchFamily="49" charset="-122"/>
              </a:rPr>
              <a:t>)</a:t>
            </a:r>
            <a:r>
              <a:rPr kumimoji="1" lang="en-US" altLang="zh-CN" sz="3200">
                <a:solidFill>
                  <a:schemeClr val="accent2"/>
                </a:solidFill>
                <a:latin typeface="Arial" panose="020B0604020202020204" pitchFamily="34" charset="0"/>
                <a:ea typeface="楷体_GB2312" pitchFamily="49" charset="-122"/>
              </a:rPr>
              <a:t> </a:t>
            </a:r>
            <a:r>
              <a:rPr kumimoji="1" lang="zh-CN" altLang="en-US" sz="3200">
                <a:solidFill>
                  <a:schemeClr val="accent2"/>
                </a:solidFill>
                <a:latin typeface="Arial" panose="020B0604020202020204" pitchFamily="34" charset="0"/>
                <a:ea typeface="楷体_GB2312" pitchFamily="49" charset="-122"/>
              </a:rPr>
              <a:t>波特图：</a:t>
            </a:r>
          </a:p>
        </p:txBody>
      </p:sp>
      <p:pic>
        <p:nvPicPr>
          <p:cNvPr id="1638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557338"/>
            <a:ext cx="36004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333375"/>
            <a:ext cx="8964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spcAft>
                <a:spcPct val="50000"/>
              </a:spcAft>
              <a:buClrTx/>
              <a:buFontTx/>
              <a:buNone/>
            </a:pPr>
            <a:r>
              <a:rPr kumimoji="1" lang="en-US" altLang="zh-CN" sz="3200" dirty="0">
                <a:solidFill>
                  <a:schemeClr val="accent2"/>
                </a:solidFill>
                <a:latin typeface="Arial" panose="020B0604020202020204" pitchFamily="34" charset="0"/>
              </a:rPr>
              <a:t>4.13</a:t>
            </a:r>
            <a:r>
              <a:rPr kumimoji="1" lang="zh-CN" altLang="en-US" sz="3200" dirty="0">
                <a:solidFill>
                  <a:schemeClr val="accent2"/>
                </a:solidFill>
                <a:latin typeface="Arial" panose="020B0604020202020204" pitchFamily="34" charset="0"/>
              </a:rPr>
              <a:t>（</a:t>
            </a:r>
            <a:r>
              <a:rPr kumimoji="1" lang="en-US" altLang="zh-CN" sz="3200" dirty="0">
                <a:solidFill>
                  <a:schemeClr val="accent2"/>
                </a:solidFill>
                <a:latin typeface="Arial" panose="020B0604020202020204" pitchFamily="34" charset="0"/>
              </a:rPr>
              <a:t>1</a:t>
            </a:r>
            <a:r>
              <a:rPr kumimoji="1" lang="zh-CN" altLang="en-US" sz="3200" dirty="0">
                <a:solidFill>
                  <a:schemeClr val="accent2"/>
                </a:solidFill>
                <a:latin typeface="Arial" panose="020B0604020202020204" pitchFamily="34" charset="0"/>
              </a:rPr>
              <a:t>）哪一个电容决定电路的下限频率；</a:t>
            </a:r>
            <a:r>
              <a:rPr kumimoji="1" lang="zh-CN" altLang="en-US" sz="1800" b="0" dirty="0">
                <a:ea typeface="宋体" panose="02010600030101010101" pitchFamily="2" charset="-122"/>
              </a:rPr>
              <a:t> </a:t>
            </a:r>
            <a:endParaRPr kumimoji="1" lang="zh-CN" altLang="en-US" sz="3200" dirty="0">
              <a:solidFill>
                <a:schemeClr val="accent2"/>
              </a:solidFill>
              <a:latin typeface="Arial" panose="020B0604020202020204" pitchFamily="34" charset="0"/>
            </a:endParaRPr>
          </a:p>
        </p:txBody>
      </p:sp>
      <p:sp>
        <p:nvSpPr>
          <p:cNvPr id="505860" name="Rectangle 4"/>
          <p:cNvSpPr>
            <a:spLocks noChangeArrowheads="1"/>
          </p:cNvSpPr>
          <p:nvPr/>
        </p:nvSpPr>
        <p:spPr bwMode="auto">
          <a:xfrm>
            <a:off x="250825" y="4797425"/>
            <a:ext cx="82819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zh-CN" altLang="en-US" sz="3200">
                <a:solidFill>
                  <a:srgbClr val="0000FF"/>
                </a:solidFill>
                <a:latin typeface="Times New Roman" panose="02020603050405020304" pitchFamily="18" charset="0"/>
              </a:rPr>
              <a:t>解：（</a:t>
            </a:r>
            <a:r>
              <a:rPr kumimoji="1" lang="en-US" altLang="zh-CN" sz="3200">
                <a:solidFill>
                  <a:srgbClr val="0000FF"/>
                </a:solidFill>
                <a:latin typeface="Times New Roman" panose="02020603050405020304" pitchFamily="18" charset="0"/>
              </a:rPr>
              <a:t>1</a:t>
            </a:r>
            <a:r>
              <a:rPr kumimoji="1" lang="zh-CN" altLang="en-US" sz="3200">
                <a:solidFill>
                  <a:srgbClr val="0000FF"/>
                </a:solidFill>
                <a:latin typeface="Times New Roman" panose="02020603050405020304" pitchFamily="18" charset="0"/>
              </a:rPr>
              <a:t>）决定电路下限频率的是</a:t>
            </a:r>
            <a:r>
              <a:rPr kumimoji="1" lang="en-US" altLang="zh-CN" sz="3200">
                <a:solidFill>
                  <a:srgbClr val="CC0000"/>
                </a:solidFill>
                <a:latin typeface="Times New Roman" panose="02020603050405020304" pitchFamily="18" charset="0"/>
              </a:rPr>
              <a:t>Ce</a:t>
            </a:r>
            <a:r>
              <a:rPr kumimoji="1" lang="zh-CN" altLang="en-US" sz="3200">
                <a:solidFill>
                  <a:srgbClr val="0000FF"/>
                </a:solidFill>
                <a:latin typeface="Times New Roman" panose="02020603050405020304" pitchFamily="18" charset="0"/>
              </a:rPr>
              <a:t>，因为它所在回路的等效电阻最小。 </a:t>
            </a:r>
          </a:p>
        </p:txBody>
      </p:sp>
      <p:pic>
        <p:nvPicPr>
          <p:cNvPr id="174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96975"/>
            <a:ext cx="5761037"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5860"/>
                                        </p:tgtEl>
                                        <p:attrNameLst>
                                          <p:attrName>style.visibility</p:attrName>
                                        </p:attrNameLst>
                                      </p:cBhvr>
                                      <p:to>
                                        <p:strVal val="visible"/>
                                      </p:to>
                                    </p:set>
                                    <p:animEffect transition="in" filter="strips(downRight)">
                                      <p:cBhvr>
                                        <p:cTn id="7" dur="500"/>
                                        <p:tgtEl>
                                          <p:spTgt spid="50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476250"/>
            <a:ext cx="8964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spcAft>
                <a:spcPct val="50000"/>
              </a:spcAft>
              <a:buClrTx/>
              <a:buFontTx/>
              <a:buNone/>
            </a:pPr>
            <a:r>
              <a:rPr kumimoji="1" lang="zh-CN" altLang="en-US" sz="3200">
                <a:solidFill>
                  <a:schemeClr val="accent2"/>
                </a:solidFill>
                <a:latin typeface="Arial" panose="020B0604020202020204" pitchFamily="34" charset="0"/>
              </a:rPr>
              <a:t>（</a:t>
            </a:r>
            <a:r>
              <a:rPr kumimoji="1" lang="en-US" altLang="zh-CN" sz="3200">
                <a:solidFill>
                  <a:schemeClr val="accent2"/>
                </a:solidFill>
                <a:latin typeface="Arial" panose="020B0604020202020204" pitchFamily="34" charset="0"/>
              </a:rPr>
              <a:t>2</a:t>
            </a:r>
            <a:r>
              <a:rPr kumimoji="1" lang="zh-CN" altLang="en-US" sz="3200">
                <a:solidFill>
                  <a:schemeClr val="accent2"/>
                </a:solidFill>
                <a:latin typeface="Arial" panose="020B0604020202020204" pitchFamily="34" charset="0"/>
              </a:rPr>
              <a:t>）若</a:t>
            </a:r>
            <a:r>
              <a:rPr kumimoji="1" lang="en-US" altLang="zh-CN" sz="3200">
                <a:solidFill>
                  <a:schemeClr val="accent2"/>
                </a:solidFill>
                <a:latin typeface="Arial" panose="020B0604020202020204" pitchFamily="34" charset="0"/>
              </a:rPr>
              <a:t>T1</a:t>
            </a:r>
            <a:r>
              <a:rPr kumimoji="1" lang="zh-CN" altLang="en-US" sz="3200">
                <a:solidFill>
                  <a:schemeClr val="accent2"/>
                </a:solidFill>
                <a:latin typeface="Arial" panose="020B0604020202020204" pitchFamily="34" charset="0"/>
              </a:rPr>
              <a:t>和</a:t>
            </a:r>
            <a:r>
              <a:rPr kumimoji="1" lang="en-US" altLang="zh-CN" sz="3200">
                <a:solidFill>
                  <a:schemeClr val="accent2"/>
                </a:solidFill>
                <a:latin typeface="Arial" panose="020B0604020202020204" pitchFamily="34" charset="0"/>
              </a:rPr>
              <a:t>T2</a:t>
            </a:r>
            <a:r>
              <a:rPr kumimoji="1" lang="zh-CN" altLang="en-US" sz="3200">
                <a:solidFill>
                  <a:schemeClr val="accent2"/>
                </a:solidFill>
                <a:latin typeface="Arial" panose="020B0604020202020204" pitchFamily="34" charset="0"/>
              </a:rPr>
              <a:t>静态时发射极电流相等，</a:t>
            </a:r>
            <a:r>
              <a:rPr kumimoji="1" lang="zh-CN" altLang="en-US" sz="3200">
                <a:solidFill>
                  <a:srgbClr val="0000FF"/>
                </a:solidFill>
                <a:latin typeface="Arial" panose="020B0604020202020204" pitchFamily="34" charset="0"/>
              </a:rPr>
              <a:t>且</a:t>
            </a:r>
            <a:r>
              <a:rPr kumimoji="1" lang="en-US" altLang="zh-CN" sz="3200">
                <a:solidFill>
                  <a:srgbClr val="0000FF"/>
                </a:solidFill>
                <a:latin typeface="Arial" panose="020B0604020202020204" pitchFamily="34" charset="0"/>
              </a:rPr>
              <a:t>r</a:t>
            </a:r>
            <a:r>
              <a:rPr kumimoji="1" lang="en-US" altLang="zh-CN" sz="3200" baseline="-25000">
                <a:solidFill>
                  <a:srgbClr val="0000FF"/>
                </a:solidFill>
                <a:latin typeface="Arial" panose="020B0604020202020204" pitchFamily="34" charset="0"/>
              </a:rPr>
              <a:t>bb’</a:t>
            </a:r>
            <a:r>
              <a:rPr kumimoji="1" lang="zh-CN" altLang="en-US" sz="3200">
                <a:solidFill>
                  <a:srgbClr val="0000FF"/>
                </a:solidFill>
                <a:latin typeface="Arial" panose="020B0604020202020204" pitchFamily="34" charset="0"/>
              </a:rPr>
              <a:t>和</a:t>
            </a:r>
          </a:p>
          <a:p>
            <a:pPr eaLnBrk="1" hangingPunct="1">
              <a:spcBef>
                <a:spcPct val="0"/>
              </a:spcBef>
              <a:spcAft>
                <a:spcPct val="50000"/>
              </a:spcAft>
              <a:buClrTx/>
              <a:buFontTx/>
              <a:buNone/>
            </a:pPr>
            <a:r>
              <a:rPr kumimoji="1" lang="en-US" altLang="zh-CN" sz="3200">
                <a:solidFill>
                  <a:srgbClr val="0000FF"/>
                </a:solidFill>
                <a:latin typeface="Arial" panose="020B0604020202020204" pitchFamily="34" charset="0"/>
              </a:rPr>
              <a:t>C</a:t>
            </a:r>
            <a:r>
              <a:rPr kumimoji="1" lang="en-US" altLang="zh-CN" sz="3200">
                <a:solidFill>
                  <a:srgbClr val="0000FF"/>
                </a:solidFill>
                <a:ea typeface="宋体" panose="02010600030101010101" pitchFamily="2" charset="-122"/>
              </a:rPr>
              <a:t>'π</a:t>
            </a:r>
            <a:r>
              <a:rPr kumimoji="1" lang="zh-CN" altLang="en-US" sz="3200">
                <a:solidFill>
                  <a:srgbClr val="0000FF"/>
                </a:solidFill>
                <a:latin typeface="Arial" panose="020B0604020202020204" pitchFamily="34" charset="0"/>
              </a:rPr>
              <a:t>相等，</a:t>
            </a:r>
            <a:r>
              <a:rPr kumimoji="1" lang="zh-CN" altLang="en-US" sz="3200">
                <a:solidFill>
                  <a:schemeClr val="accent2"/>
                </a:solidFill>
                <a:latin typeface="Arial" panose="020B0604020202020204" pitchFamily="34" charset="0"/>
              </a:rPr>
              <a:t>则哪一级的上限频率低。 </a:t>
            </a:r>
            <a:endParaRPr kumimoji="1" lang="zh-CN" altLang="en-US" sz="1800" b="0">
              <a:ea typeface="宋体" panose="02010600030101010101" pitchFamily="2" charset="-122"/>
            </a:endParaRPr>
          </a:p>
        </p:txBody>
      </p:sp>
      <p:pic>
        <p:nvPicPr>
          <p:cNvPr id="1945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73238"/>
            <a:ext cx="5761037"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84763"/>
            <a:ext cx="9144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sndAc>
      <p:stSnd>
        <p:snd r:embed="rId3"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ChangeArrowheads="1"/>
          </p:cNvSpPr>
          <p:nvPr/>
        </p:nvSpPr>
        <p:spPr bwMode="auto">
          <a:xfrm>
            <a:off x="250825" y="2781300"/>
            <a:ext cx="8064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FontTx/>
              <a:buNone/>
            </a:pPr>
            <a:r>
              <a:rPr kumimoji="1" lang="zh-CN" altLang="en-US" sz="5400">
                <a:solidFill>
                  <a:srgbClr val="0000CC"/>
                </a:solidFill>
              </a:rPr>
              <a:t>谢    谢！</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strips(downRight)">
                                      <p:cBhvr>
                                        <p:cTn id="7" dur="500"/>
                                        <p:tgtEl>
                                          <p:spTgt spid="483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05450" y="410019"/>
            <a:ext cx="4598987" cy="5191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buFont typeface="Wingdings" pitchFamily="2" charset="2"/>
              <a:buNone/>
            </a:pPr>
            <a:r>
              <a:rPr lang="zh-CN" altLang="en-US" sz="2800" b="1" dirty="0">
                <a:solidFill>
                  <a:srgbClr val="0000FF"/>
                </a:solidFill>
                <a:latin typeface="宋体" pitchFamily="2" charset="-122"/>
              </a:rPr>
              <a:t>频率失真 （线性失真）</a:t>
            </a:r>
          </a:p>
        </p:txBody>
      </p:sp>
      <p:sp>
        <p:nvSpPr>
          <p:cNvPr id="211971" name="Rectangle 3"/>
          <p:cNvSpPr>
            <a:spLocks noChangeArrowheads="1"/>
          </p:cNvSpPr>
          <p:nvPr/>
        </p:nvSpPr>
        <p:spPr bwMode="auto">
          <a:xfrm>
            <a:off x="539750" y="1484313"/>
            <a:ext cx="8213725"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b="1">
                <a:latin typeface="Times New Roman" pitchFamily="18" charset="0"/>
              </a:rPr>
              <a:t>产生原因：输入信号的频率范围与放大电路通频带不符合</a:t>
            </a:r>
          </a:p>
        </p:txBody>
      </p:sp>
      <p:sp>
        <p:nvSpPr>
          <p:cNvPr id="211972" name="Rectangle 4"/>
          <p:cNvSpPr>
            <a:spLocks noChangeArrowheads="1"/>
          </p:cNvSpPr>
          <p:nvPr/>
        </p:nvSpPr>
        <p:spPr bwMode="auto">
          <a:xfrm>
            <a:off x="539750" y="2024063"/>
            <a:ext cx="2217738"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zh-CN" altLang="en-US" b="1">
                <a:solidFill>
                  <a:srgbClr val="0000FF"/>
                </a:solidFill>
                <a:latin typeface="Times New Roman" pitchFamily="18" charset="0"/>
              </a:rPr>
              <a:t>幅频失真</a:t>
            </a:r>
          </a:p>
        </p:txBody>
      </p:sp>
      <p:sp>
        <p:nvSpPr>
          <p:cNvPr id="211973" name="Rectangle 5"/>
          <p:cNvSpPr>
            <a:spLocks noChangeArrowheads="1"/>
          </p:cNvSpPr>
          <p:nvPr/>
        </p:nvSpPr>
        <p:spPr bwMode="auto">
          <a:xfrm>
            <a:off x="611188" y="3476625"/>
            <a:ext cx="1930400"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zh-CN" altLang="en-US" b="1">
                <a:solidFill>
                  <a:srgbClr val="0000FF"/>
                </a:solidFill>
                <a:latin typeface="Times New Roman" pitchFamily="18" charset="0"/>
              </a:rPr>
              <a:t>相频失真</a:t>
            </a:r>
          </a:p>
        </p:txBody>
      </p:sp>
      <p:sp>
        <p:nvSpPr>
          <p:cNvPr id="211974" name="Rectangle 6"/>
          <p:cNvSpPr>
            <a:spLocks noChangeArrowheads="1"/>
          </p:cNvSpPr>
          <p:nvPr/>
        </p:nvSpPr>
        <p:spPr bwMode="auto">
          <a:xfrm>
            <a:off x="755650" y="5121275"/>
            <a:ext cx="7851775"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latin typeface="Times New Roman" pitchFamily="18" charset="0"/>
              </a:rPr>
              <a:t>频率失真特点：</a:t>
            </a:r>
            <a:r>
              <a:rPr lang="zh-CN" altLang="en-US" b="1">
                <a:latin typeface="Times New Roman" pitchFamily="18" charset="0"/>
              </a:rPr>
              <a:t>输出信号中没有产生</a:t>
            </a:r>
            <a:r>
              <a:rPr lang="zh-CN" altLang="en-US" b="1">
                <a:solidFill>
                  <a:srgbClr val="FF0000"/>
                </a:solidFill>
                <a:latin typeface="Times New Roman" pitchFamily="18" charset="0"/>
              </a:rPr>
              <a:t>新的频率分量</a:t>
            </a:r>
            <a:r>
              <a:rPr lang="zh-CN" altLang="en-US" b="1">
                <a:latin typeface="Times New Roman" pitchFamily="18" charset="0"/>
              </a:rPr>
              <a:t>。</a:t>
            </a:r>
          </a:p>
        </p:txBody>
      </p:sp>
      <p:sp>
        <p:nvSpPr>
          <p:cNvPr id="211976" name="Rectangle 8"/>
          <p:cNvSpPr>
            <a:spLocks noChangeArrowheads="1"/>
          </p:cNvSpPr>
          <p:nvPr/>
        </p:nvSpPr>
        <p:spPr bwMode="auto">
          <a:xfrm>
            <a:off x="684213" y="2528888"/>
            <a:ext cx="7561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ea typeface="楷体_GB2312" pitchFamily="49" charset="-122"/>
              </a:rPr>
              <a:t>        </a:t>
            </a:r>
            <a:r>
              <a:rPr lang="zh-CN" altLang="en-US" b="1" dirty="0"/>
              <a:t>放大器对输入信号不同频率分量的</a:t>
            </a:r>
            <a:r>
              <a:rPr lang="zh-CN" altLang="en-US" b="1" dirty="0">
                <a:solidFill>
                  <a:srgbClr val="0000FF"/>
                </a:solidFill>
              </a:rPr>
              <a:t>增益</a:t>
            </a:r>
            <a:r>
              <a:rPr lang="zh-CN" altLang="en-US" b="1" dirty="0"/>
              <a:t>不同，输出波形就会畸变，这种输出失真叫幅频失真。</a:t>
            </a:r>
          </a:p>
        </p:txBody>
      </p:sp>
      <p:sp>
        <p:nvSpPr>
          <p:cNvPr id="211977" name="Rectangle 9"/>
          <p:cNvSpPr>
            <a:spLocks noChangeArrowheads="1"/>
          </p:cNvSpPr>
          <p:nvPr/>
        </p:nvSpPr>
        <p:spPr bwMode="auto">
          <a:xfrm>
            <a:off x="684213" y="4041775"/>
            <a:ext cx="7561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a typeface="楷体_GB2312" pitchFamily="49" charset="-122"/>
              </a:rPr>
              <a:t>        </a:t>
            </a:r>
            <a:r>
              <a:rPr lang="zh-CN" altLang="en-US" b="1"/>
              <a:t>放大器对输入信号不同频率分量的</a:t>
            </a:r>
            <a:r>
              <a:rPr lang="zh-CN" altLang="en-US" b="1">
                <a:solidFill>
                  <a:srgbClr val="0000FF"/>
                </a:solidFill>
              </a:rPr>
              <a:t>相移</a:t>
            </a:r>
            <a:r>
              <a:rPr lang="zh-CN" altLang="en-US" b="1"/>
              <a:t>不同，输出波形就会畸变，这种输出失真叫相频失真。</a:t>
            </a:r>
          </a:p>
        </p:txBody>
      </p:sp>
      <p:sp>
        <p:nvSpPr>
          <p:cNvPr id="211978" name="Rectangle 10"/>
          <p:cNvSpPr>
            <a:spLocks noChangeArrowheads="1"/>
          </p:cNvSpPr>
          <p:nvPr/>
        </p:nvSpPr>
        <p:spPr bwMode="auto">
          <a:xfrm>
            <a:off x="755650" y="5876925"/>
            <a:ext cx="6769100"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latin typeface="Times New Roman" pitchFamily="18" charset="0"/>
              </a:rPr>
              <a:t>注意区别：</a:t>
            </a:r>
            <a:r>
              <a:rPr lang="zh-CN" altLang="en-US" b="1">
                <a:solidFill>
                  <a:srgbClr val="0000FF"/>
                </a:solidFill>
                <a:latin typeface="Times New Roman" pitchFamily="18" charset="0"/>
              </a:rPr>
              <a:t>频率失真与非线性失真</a:t>
            </a:r>
          </a:p>
        </p:txBody>
      </p:sp>
    </p:spTree>
    <p:extLst>
      <p:ext uri="{BB962C8B-B14F-4D97-AF65-F5344CB8AC3E}">
        <p14:creationId xmlns:p14="http://schemas.microsoft.com/office/powerpoint/2010/main" val="23064480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up)">
                                      <p:cBhvr>
                                        <p:cTn id="7" dur="500"/>
                                        <p:tgtEl>
                                          <p:spTgt spid="211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left)">
                                      <p:cBhvr>
                                        <p:cTn id="12" dur="500"/>
                                        <p:tgtEl>
                                          <p:spTgt spid="21197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1976"/>
                                        </p:tgtEl>
                                        <p:attrNameLst>
                                          <p:attrName>style.visibility</p:attrName>
                                        </p:attrNameLst>
                                      </p:cBhvr>
                                      <p:to>
                                        <p:strVal val="visible"/>
                                      </p:to>
                                    </p:set>
                                    <p:animEffect transition="in" filter="wipe(left)">
                                      <p:cBhvr>
                                        <p:cTn id="16" dur="500"/>
                                        <p:tgtEl>
                                          <p:spTgt spid="2119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1973"/>
                                        </p:tgtEl>
                                        <p:attrNameLst>
                                          <p:attrName>style.visibility</p:attrName>
                                        </p:attrNameLst>
                                      </p:cBhvr>
                                      <p:to>
                                        <p:strVal val="visible"/>
                                      </p:to>
                                    </p:set>
                                    <p:animEffect transition="in" filter="wipe(left)">
                                      <p:cBhvr>
                                        <p:cTn id="21" dur="500"/>
                                        <p:tgtEl>
                                          <p:spTgt spid="21197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1977"/>
                                        </p:tgtEl>
                                        <p:attrNameLst>
                                          <p:attrName>style.visibility</p:attrName>
                                        </p:attrNameLst>
                                      </p:cBhvr>
                                      <p:to>
                                        <p:strVal val="visible"/>
                                      </p:to>
                                    </p:set>
                                    <p:animEffect transition="in" filter="wipe(left)">
                                      <p:cBhvr>
                                        <p:cTn id="25" dur="500"/>
                                        <p:tgtEl>
                                          <p:spTgt spid="2119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1974"/>
                                        </p:tgtEl>
                                        <p:attrNameLst>
                                          <p:attrName>style.visibility</p:attrName>
                                        </p:attrNameLst>
                                      </p:cBhvr>
                                      <p:to>
                                        <p:strVal val="visible"/>
                                      </p:to>
                                    </p:set>
                                    <p:animEffect transition="in" filter="wipe(left)">
                                      <p:cBhvr>
                                        <p:cTn id="30" dur="500"/>
                                        <p:tgtEl>
                                          <p:spTgt spid="2119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1978"/>
                                        </p:tgtEl>
                                        <p:attrNameLst>
                                          <p:attrName>style.visibility</p:attrName>
                                        </p:attrNameLst>
                                      </p:cBhvr>
                                      <p:to>
                                        <p:strVal val="visible"/>
                                      </p:to>
                                    </p:set>
                                    <p:animEffect transition="in" filter="wipe(left)">
                                      <p:cBhvr>
                                        <p:cTn id="35" dur="500"/>
                                        <p:tgtEl>
                                          <p:spTgt spid="21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2" grpId="0"/>
      <p:bldP spid="211973" grpId="0"/>
      <p:bldP spid="211974" grpId="0"/>
      <p:bldP spid="211976" grpId="0"/>
      <p:bldP spid="211977" grpId="0"/>
      <p:bldP spid="2119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1"/>
          <p:cNvSpPr>
            <a:spLocks noChangeArrowheads="1"/>
          </p:cNvSpPr>
          <p:nvPr/>
        </p:nvSpPr>
        <p:spPr bwMode="auto">
          <a:xfrm>
            <a:off x="0" y="1736725"/>
            <a:ext cx="9072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b="1">
                <a:solidFill>
                  <a:srgbClr val="FF0000"/>
                </a:solidFill>
              </a:rPr>
              <a:t>非线性失真</a:t>
            </a:r>
            <a:r>
              <a:rPr lang="zh-CN" altLang="zh-CN"/>
              <a:t>：信号通过电路中的非线性元件，如非线性区的</a:t>
            </a:r>
            <a:r>
              <a:rPr lang="en-US" altLang="zh-CN"/>
              <a:t>BJT</a:t>
            </a:r>
            <a:r>
              <a:rPr lang="zh-CN" altLang="zh-CN"/>
              <a:t>和</a:t>
            </a:r>
            <a:r>
              <a:rPr lang="en-US" altLang="zh-CN"/>
              <a:t>MOS</a:t>
            </a:r>
            <a:r>
              <a:rPr lang="zh-CN" altLang="zh-CN"/>
              <a:t>等而引起的</a:t>
            </a:r>
          </a:p>
          <a:p>
            <a:pPr>
              <a:lnSpc>
                <a:spcPct val="150000"/>
              </a:lnSpc>
            </a:pPr>
            <a:r>
              <a:rPr lang="zh-CN" altLang="zh-CN" b="1">
                <a:solidFill>
                  <a:srgbClr val="FF0000"/>
                </a:solidFill>
              </a:rPr>
              <a:t>线性失真</a:t>
            </a:r>
            <a:r>
              <a:rPr lang="zh-CN" altLang="zh-CN"/>
              <a:t>：</a:t>
            </a:r>
            <a:r>
              <a:rPr lang="zh-CN" altLang="zh-CN" b="1">
                <a:solidFill>
                  <a:srgbClr val="0000FF"/>
                </a:solidFill>
              </a:rPr>
              <a:t>指不同频率的信号经过</a:t>
            </a:r>
            <a:r>
              <a:rPr lang="en-US" altLang="zh-CN" b="1">
                <a:solidFill>
                  <a:srgbClr val="0000FF"/>
                </a:solidFill>
              </a:rPr>
              <a:t>R</a:t>
            </a:r>
            <a:r>
              <a:rPr lang="zh-CN" altLang="zh-CN" b="1">
                <a:solidFill>
                  <a:srgbClr val="0000FF"/>
                </a:solidFill>
              </a:rPr>
              <a:t>、</a:t>
            </a:r>
            <a:r>
              <a:rPr lang="en-US" altLang="zh-CN" b="1">
                <a:solidFill>
                  <a:srgbClr val="0000FF"/>
                </a:solidFill>
              </a:rPr>
              <a:t>C</a:t>
            </a:r>
            <a:r>
              <a:rPr lang="zh-CN" altLang="zh-CN" b="1">
                <a:solidFill>
                  <a:srgbClr val="0000FF"/>
                </a:solidFill>
              </a:rPr>
              <a:t>、</a:t>
            </a:r>
            <a:r>
              <a:rPr lang="en-US" altLang="zh-CN" b="1">
                <a:solidFill>
                  <a:srgbClr val="0000FF"/>
                </a:solidFill>
              </a:rPr>
              <a:t>L</a:t>
            </a:r>
            <a:r>
              <a:rPr lang="zh-CN" altLang="zh-CN" b="1">
                <a:solidFill>
                  <a:srgbClr val="0000FF"/>
                </a:solidFill>
              </a:rPr>
              <a:t>等线性元件时，因增益随频率变化而导致的不同频率信号分量的放大倍数和相位延迟不同。</a:t>
            </a:r>
          </a:p>
          <a:p>
            <a:pPr>
              <a:lnSpc>
                <a:spcPct val="150000"/>
              </a:lnSpc>
            </a:pPr>
            <a:r>
              <a:rPr lang="zh-CN" altLang="zh-CN"/>
              <a:t>非线性失真通常</a:t>
            </a:r>
            <a:r>
              <a:rPr lang="zh-CN" altLang="zh-CN">
                <a:solidFill>
                  <a:srgbClr val="0000FF"/>
                </a:solidFill>
              </a:rPr>
              <a:t>产生出新的频率分量信号</a:t>
            </a:r>
            <a:r>
              <a:rPr lang="zh-CN" altLang="zh-CN"/>
              <a:t>，而线性失真</a:t>
            </a:r>
            <a:r>
              <a:rPr lang="zh-CN" altLang="zh-CN" b="1">
                <a:solidFill>
                  <a:srgbClr val="FF0000"/>
                </a:solidFill>
              </a:rPr>
              <a:t>不会产生新的频率分量信号</a:t>
            </a:r>
            <a:r>
              <a:rPr lang="zh-CN" altLang="zh-CN"/>
              <a:t>。</a:t>
            </a:r>
            <a:endParaRPr lang="zh-CN" altLang="en-US"/>
          </a:p>
        </p:txBody>
      </p:sp>
    </p:spTree>
    <p:extLst>
      <p:ext uri="{BB962C8B-B14F-4D97-AF65-F5344CB8AC3E}">
        <p14:creationId xmlns:p14="http://schemas.microsoft.com/office/powerpoint/2010/main" val="422596496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11451" y="1506538"/>
            <a:ext cx="7891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a:t>
            </a:r>
            <a:r>
              <a:rPr kumimoji="1" lang="en-US" altLang="zh-CN" sz="2400" b="1" dirty="0">
                <a:latin typeface="Times New Roman" pitchFamily="18" charset="0"/>
              </a:rPr>
              <a:t>1</a:t>
            </a:r>
            <a:r>
              <a:rPr kumimoji="1" lang="zh-CN" altLang="en-US" sz="2400" b="1" dirty="0">
                <a:latin typeface="Times New Roman" pitchFamily="18" charset="0"/>
              </a:rPr>
              <a:t>）</a:t>
            </a:r>
            <a:r>
              <a:rPr kumimoji="1" lang="zh-CN" altLang="en-US" sz="2400" b="1" dirty="0">
                <a:latin typeface="宋体" pitchFamily="2" charset="-122"/>
              </a:rPr>
              <a:t>放大电路中的大容量电容</a:t>
            </a:r>
            <a:r>
              <a:rPr kumimoji="1" lang="zh-CN" altLang="en-US" sz="2400" dirty="0">
                <a:latin typeface="宋体" pitchFamily="2" charset="-122"/>
              </a:rPr>
              <a:t>（</a:t>
            </a:r>
            <a:r>
              <a:rPr kumimoji="1" lang="zh-CN" altLang="en-US" sz="2400" b="1" dirty="0">
                <a:solidFill>
                  <a:srgbClr val="0000FF"/>
                </a:solidFill>
                <a:latin typeface="宋体" pitchFamily="2" charset="-122"/>
              </a:rPr>
              <a:t>耦合电容与旁路电容</a:t>
            </a:r>
            <a:r>
              <a:rPr kumimoji="1" lang="zh-CN" altLang="en-US" sz="2400" b="1" dirty="0">
                <a:latin typeface="宋体" pitchFamily="2" charset="-122"/>
              </a:rPr>
              <a:t>）</a:t>
            </a:r>
          </a:p>
          <a:p>
            <a:r>
              <a:rPr kumimoji="1" lang="zh-CN" altLang="en-US" sz="2400" b="1" dirty="0">
                <a:latin typeface="宋体" pitchFamily="2" charset="-122"/>
              </a:rPr>
              <a:t>  是引起</a:t>
            </a:r>
            <a:r>
              <a:rPr lang="zh-CN" altLang="en-US" sz="2400" b="1" dirty="0">
                <a:solidFill>
                  <a:srgbClr val="0000FF"/>
                </a:solidFill>
                <a:latin typeface="宋体" pitchFamily="2" charset="-122"/>
              </a:rPr>
              <a:t>低频段</a:t>
            </a:r>
            <a:r>
              <a:rPr kumimoji="1" lang="zh-CN" altLang="en-US" sz="2400" b="1" dirty="0">
                <a:solidFill>
                  <a:srgbClr val="0000FF"/>
                </a:solidFill>
                <a:latin typeface="宋体" pitchFamily="2" charset="-122"/>
              </a:rPr>
              <a:t>频响</a:t>
            </a:r>
            <a:r>
              <a:rPr kumimoji="1" lang="zh-CN" altLang="en-US" sz="2400" b="1" dirty="0">
                <a:latin typeface="宋体" pitchFamily="2" charset="-122"/>
              </a:rPr>
              <a:t>的主要因素。</a:t>
            </a:r>
          </a:p>
        </p:txBody>
      </p:sp>
      <p:sp>
        <p:nvSpPr>
          <p:cNvPr id="89091" name="Rectangle 3"/>
          <p:cNvSpPr>
            <a:spLocks noChangeArrowheads="1"/>
          </p:cNvSpPr>
          <p:nvPr/>
        </p:nvSpPr>
        <p:spPr bwMode="auto">
          <a:xfrm>
            <a:off x="955675" y="3055938"/>
            <a:ext cx="43386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zh-CN" altLang="en-US" sz="2400" b="1">
                <a:latin typeface="宋体" pitchFamily="2" charset="-122"/>
              </a:rPr>
              <a:t>晶体管的</a:t>
            </a:r>
            <a:r>
              <a:rPr kumimoji="1" lang="en-US" altLang="zh-CN" sz="2400" b="1">
                <a:solidFill>
                  <a:srgbClr val="0000FF"/>
                </a:solidFill>
                <a:latin typeface="Times New Roman" pitchFamily="18" charset="0"/>
              </a:rPr>
              <a:t>PN</a:t>
            </a:r>
            <a:r>
              <a:rPr kumimoji="1" lang="zh-CN" altLang="en-US" sz="2400" b="1">
                <a:solidFill>
                  <a:srgbClr val="0000FF"/>
                </a:solidFill>
                <a:latin typeface="宋体" pitchFamily="2" charset="-122"/>
              </a:rPr>
              <a:t>结电容</a:t>
            </a:r>
            <a:r>
              <a:rPr kumimoji="1" lang="zh-CN" altLang="en-US" sz="2400" b="1">
                <a:latin typeface="宋体" pitchFamily="2" charset="-122"/>
              </a:rPr>
              <a:t>和</a:t>
            </a:r>
            <a:r>
              <a:rPr kumimoji="1" lang="zh-CN" altLang="en-US" sz="2400" b="1">
                <a:solidFill>
                  <a:srgbClr val="0000FF"/>
                </a:solidFill>
                <a:latin typeface="宋体" pitchFamily="2" charset="-122"/>
              </a:rPr>
              <a:t>分布电容</a:t>
            </a:r>
            <a:r>
              <a:rPr kumimoji="1" lang="zh-CN" altLang="en-US" sz="2400" b="1">
                <a:latin typeface="宋体" pitchFamily="2" charset="-122"/>
              </a:rPr>
              <a:t>是引起放大电路</a:t>
            </a:r>
            <a:r>
              <a:rPr kumimoji="1" lang="zh-CN" altLang="en-US" sz="2400" b="1">
                <a:solidFill>
                  <a:srgbClr val="0000FF"/>
                </a:solidFill>
                <a:latin typeface="宋体" pitchFamily="2" charset="-122"/>
              </a:rPr>
              <a:t>高</a:t>
            </a:r>
            <a:r>
              <a:rPr lang="zh-CN" altLang="en-US" sz="2400" b="1">
                <a:solidFill>
                  <a:srgbClr val="0000FF"/>
                </a:solidFill>
                <a:latin typeface="宋体" pitchFamily="2" charset="-122"/>
              </a:rPr>
              <a:t>频段</a:t>
            </a:r>
            <a:r>
              <a:rPr kumimoji="1" lang="zh-CN" altLang="en-US" sz="2400" b="1">
                <a:solidFill>
                  <a:srgbClr val="0000FF"/>
                </a:solidFill>
                <a:latin typeface="宋体" pitchFamily="2" charset="-122"/>
              </a:rPr>
              <a:t>频响</a:t>
            </a:r>
            <a:r>
              <a:rPr kumimoji="1" lang="zh-CN" altLang="en-US" sz="2400" b="1">
                <a:latin typeface="宋体" pitchFamily="2" charset="-122"/>
              </a:rPr>
              <a:t>的主要原因。</a:t>
            </a:r>
          </a:p>
        </p:txBody>
      </p:sp>
      <p:sp>
        <p:nvSpPr>
          <p:cNvPr id="89093" name="Text Box 5"/>
          <p:cNvSpPr txBox="1">
            <a:spLocks noChangeArrowheads="1"/>
          </p:cNvSpPr>
          <p:nvPr/>
        </p:nvSpPr>
        <p:spPr bwMode="auto">
          <a:xfrm>
            <a:off x="1223963" y="2457450"/>
            <a:ext cx="455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lang="zh-CN" altLang="en-US" sz="2400" b="1">
                <a:latin typeface="Times New Roman" pitchFamily="18" charset="0"/>
              </a:rPr>
              <a:t>如图电路中的</a:t>
            </a:r>
            <a:r>
              <a:rPr lang="en-US" altLang="zh-CN" sz="2400" b="1">
                <a:latin typeface="Times New Roman" pitchFamily="18" charset="0"/>
              </a:rPr>
              <a:t>C</a:t>
            </a:r>
            <a:r>
              <a:rPr lang="en-US" altLang="zh-CN" sz="2400" b="1" baseline="-25000">
                <a:latin typeface="Times New Roman" pitchFamily="18" charset="0"/>
              </a:rPr>
              <a:t>1</a:t>
            </a:r>
            <a:r>
              <a:rPr lang="zh-CN" altLang="en-US" sz="2400" b="1">
                <a:latin typeface="Times New Roman" pitchFamily="18" charset="0"/>
              </a:rPr>
              <a:t>、</a:t>
            </a:r>
            <a:r>
              <a:rPr lang="en-US" altLang="zh-CN" sz="2400" b="1">
                <a:latin typeface="Times New Roman" pitchFamily="18" charset="0"/>
              </a:rPr>
              <a:t>C</a:t>
            </a:r>
            <a:r>
              <a:rPr lang="en-US" altLang="zh-CN" sz="2400" b="1" baseline="-25000">
                <a:latin typeface="Times New Roman" pitchFamily="18" charset="0"/>
              </a:rPr>
              <a:t>2</a:t>
            </a:r>
            <a:r>
              <a:rPr lang="zh-CN" altLang="en-US" sz="2400" b="1">
                <a:latin typeface="Times New Roman" pitchFamily="18" charset="0"/>
              </a:rPr>
              <a:t>、</a:t>
            </a:r>
            <a:r>
              <a:rPr lang="en-US" altLang="zh-CN" sz="2400" b="1">
                <a:latin typeface="Times New Roman" pitchFamily="18" charset="0"/>
              </a:rPr>
              <a:t>C</a:t>
            </a:r>
            <a:r>
              <a:rPr lang="en-US" altLang="zh-CN" sz="2400" b="1" baseline="-25000">
                <a:latin typeface="Times New Roman" pitchFamily="18" charset="0"/>
              </a:rPr>
              <a:t>E</a:t>
            </a:r>
          </a:p>
        </p:txBody>
      </p:sp>
      <p:grpSp>
        <p:nvGrpSpPr>
          <p:cNvPr id="89095" name="Group 7"/>
          <p:cNvGrpSpPr>
            <a:grpSpLocks/>
          </p:cNvGrpSpPr>
          <p:nvPr/>
        </p:nvGrpSpPr>
        <p:grpSpPr bwMode="auto">
          <a:xfrm>
            <a:off x="5551488" y="2328863"/>
            <a:ext cx="2790825" cy="2436812"/>
            <a:chOff x="3464" y="672"/>
            <a:chExt cx="1758" cy="1535"/>
          </a:xfrm>
        </p:grpSpPr>
        <p:grpSp>
          <p:nvGrpSpPr>
            <p:cNvPr id="128019" name="Group 8"/>
            <p:cNvGrpSpPr>
              <a:grpSpLocks noChangeAspect="1"/>
            </p:cNvGrpSpPr>
            <p:nvPr/>
          </p:nvGrpSpPr>
          <p:grpSpPr bwMode="auto">
            <a:xfrm>
              <a:off x="4357" y="1308"/>
              <a:ext cx="100" cy="240"/>
              <a:chOff x="1187" y="1447"/>
              <a:chExt cx="112" cy="268"/>
            </a:xfrm>
          </p:grpSpPr>
          <p:sp>
            <p:nvSpPr>
              <p:cNvPr id="128055" name="Line 9"/>
              <p:cNvSpPr>
                <a:spLocks noChangeAspect="1" noChangeShapeType="1"/>
              </p:cNvSpPr>
              <p:nvPr/>
            </p:nvSpPr>
            <p:spPr bwMode="auto">
              <a:xfrm>
                <a:off x="1187" y="1484"/>
                <a:ext cx="0"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28056" name="Line 10"/>
              <p:cNvSpPr>
                <a:spLocks noChangeAspect="1" noChangeShapeType="1"/>
              </p:cNvSpPr>
              <p:nvPr/>
            </p:nvSpPr>
            <p:spPr bwMode="auto">
              <a:xfrm flipV="1">
                <a:off x="1187" y="1447"/>
                <a:ext cx="112"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28057" name="Line 11"/>
              <p:cNvSpPr>
                <a:spLocks noChangeAspect="1" noChangeShapeType="1"/>
              </p:cNvSpPr>
              <p:nvPr/>
            </p:nvSpPr>
            <p:spPr bwMode="auto">
              <a:xfrm>
                <a:off x="1194" y="1603"/>
                <a:ext cx="101" cy="112"/>
              </a:xfrm>
              <a:prstGeom prst="line">
                <a:avLst/>
              </a:prstGeom>
              <a:noFill/>
              <a:ln w="25400">
                <a:solidFill>
                  <a:schemeClr val="tx1"/>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sp>
          <p:nvSpPr>
            <p:cNvPr id="128020" name="Freeform 12"/>
            <p:cNvSpPr>
              <a:spLocks noChangeAspect="1"/>
            </p:cNvSpPr>
            <p:nvPr/>
          </p:nvSpPr>
          <p:spPr bwMode="auto">
            <a:xfrm>
              <a:off x="4030" y="789"/>
              <a:ext cx="637" cy="632"/>
            </a:xfrm>
            <a:custGeom>
              <a:avLst/>
              <a:gdLst>
                <a:gd name="T0" fmla="*/ 0 w 745"/>
                <a:gd name="T1" fmla="*/ 784802705 h 248"/>
                <a:gd name="T2" fmla="*/ 0 w 745"/>
                <a:gd name="T3" fmla="*/ 0 h 248"/>
                <a:gd name="T4" fmla="*/ 61 w 745"/>
                <a:gd name="T5" fmla="*/ 0 h 248"/>
                <a:gd name="T6" fmla="*/ 0 60000 65536"/>
                <a:gd name="T7" fmla="*/ 0 60000 65536"/>
                <a:gd name="T8" fmla="*/ 0 60000 65536"/>
              </a:gdLst>
              <a:ahLst/>
              <a:cxnLst>
                <a:cxn ang="T6">
                  <a:pos x="T0" y="T1"/>
                </a:cxn>
                <a:cxn ang="T7">
                  <a:pos x="T2" y="T3"/>
                </a:cxn>
                <a:cxn ang="T8">
                  <a:pos x="T4" y="T5"/>
                </a:cxn>
              </a:cxnLst>
              <a:rect l="0" t="0" r="r" b="b"/>
              <a:pathLst>
                <a:path w="745" h="248">
                  <a:moveTo>
                    <a:pt x="0" y="248"/>
                  </a:moveTo>
                  <a:lnTo>
                    <a:pt x="0" y="0"/>
                  </a:lnTo>
                  <a:lnTo>
                    <a:pt x="745" y="0"/>
                  </a:lnTo>
                </a:path>
              </a:pathLst>
            </a:custGeom>
            <a:noFill/>
            <a:ln w="25400" cmpd="sng">
              <a:solidFill>
                <a:schemeClr val="tx1"/>
              </a:solidFill>
              <a:round/>
              <a:headEnd type="oval" w="sm" len="sm"/>
              <a:tailEnd type="oval" w="sm" len="sm"/>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1" name="Text Box 13"/>
            <p:cNvSpPr txBox="1">
              <a:spLocks noChangeAspect="1" noChangeArrowheads="1"/>
            </p:cNvSpPr>
            <p:nvPr/>
          </p:nvSpPr>
          <p:spPr bwMode="auto">
            <a:xfrm>
              <a:off x="3717" y="840"/>
              <a:ext cx="341"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R</a:t>
              </a:r>
              <a:r>
                <a:rPr kumimoji="1" lang="en-US" altLang="zh-CN" sz="2000" b="1" baseline="-25000">
                  <a:latin typeface="Times New Roman" pitchFamily="18" charset="0"/>
                </a:rPr>
                <a:t>B</a:t>
              </a:r>
              <a:endParaRPr kumimoji="1" lang="en-US" altLang="zh-CN" sz="2000" b="1">
                <a:latin typeface="Times New Roman" pitchFamily="18" charset="0"/>
              </a:endParaRPr>
            </a:p>
          </p:txBody>
        </p:sp>
        <p:sp>
          <p:nvSpPr>
            <p:cNvPr id="128022" name="Line 14"/>
            <p:cNvSpPr>
              <a:spLocks noChangeAspect="1" noChangeShapeType="1"/>
            </p:cNvSpPr>
            <p:nvPr/>
          </p:nvSpPr>
          <p:spPr bwMode="auto">
            <a:xfrm flipV="1">
              <a:off x="3592" y="2079"/>
              <a:ext cx="1347" cy="0"/>
            </a:xfrm>
            <a:prstGeom prst="line">
              <a:avLst/>
            </a:prstGeom>
            <a:noFill/>
            <a:ln w="254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3" name="Line 15"/>
            <p:cNvSpPr>
              <a:spLocks noChangeAspect="1" noChangeShapeType="1"/>
            </p:cNvSpPr>
            <p:nvPr/>
          </p:nvSpPr>
          <p:spPr bwMode="auto">
            <a:xfrm>
              <a:off x="3589" y="1418"/>
              <a:ext cx="218" cy="0"/>
            </a:xfrm>
            <a:prstGeom prst="line">
              <a:avLst/>
            </a:prstGeom>
            <a:noFill/>
            <a:ln w="254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4" name="Line 16"/>
            <p:cNvSpPr>
              <a:spLocks noChangeAspect="1" noChangeShapeType="1"/>
            </p:cNvSpPr>
            <p:nvPr/>
          </p:nvSpPr>
          <p:spPr bwMode="auto">
            <a:xfrm>
              <a:off x="3807" y="1371"/>
              <a:ext cx="0"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5" name="Rectangle 17"/>
            <p:cNvSpPr>
              <a:spLocks noChangeAspect="1" noChangeArrowheads="1"/>
            </p:cNvSpPr>
            <p:nvPr/>
          </p:nvSpPr>
          <p:spPr bwMode="auto">
            <a:xfrm>
              <a:off x="3839" y="1371"/>
              <a:ext cx="26" cy="1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E5E5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6" name="Line 18"/>
            <p:cNvSpPr>
              <a:spLocks noChangeAspect="1" noChangeShapeType="1"/>
            </p:cNvSpPr>
            <p:nvPr/>
          </p:nvSpPr>
          <p:spPr bwMode="auto">
            <a:xfrm>
              <a:off x="3868" y="1425"/>
              <a:ext cx="48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7" name="Line 19"/>
            <p:cNvSpPr>
              <a:spLocks noChangeShapeType="1"/>
            </p:cNvSpPr>
            <p:nvPr/>
          </p:nvSpPr>
          <p:spPr bwMode="auto">
            <a:xfrm>
              <a:off x="4442" y="1534"/>
              <a:ext cx="0" cy="6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8" name="Rectangle 20"/>
            <p:cNvSpPr>
              <a:spLocks noChangeArrowheads="1"/>
            </p:cNvSpPr>
            <p:nvPr/>
          </p:nvSpPr>
          <p:spPr bwMode="auto">
            <a:xfrm>
              <a:off x="3999" y="927"/>
              <a:ext cx="59" cy="14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9" name="Line 21"/>
            <p:cNvSpPr>
              <a:spLocks noChangeAspect="1" noChangeShapeType="1"/>
            </p:cNvSpPr>
            <p:nvPr/>
          </p:nvSpPr>
          <p:spPr bwMode="auto">
            <a:xfrm>
              <a:off x="4454" y="792"/>
              <a:ext cx="0" cy="519"/>
            </a:xfrm>
            <a:prstGeom prst="line">
              <a:avLst/>
            </a:prstGeom>
            <a:noFill/>
            <a:ln w="254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0" name="Line 22"/>
            <p:cNvSpPr>
              <a:spLocks noChangeAspect="1" noChangeShapeType="1"/>
            </p:cNvSpPr>
            <p:nvPr/>
          </p:nvSpPr>
          <p:spPr bwMode="auto">
            <a:xfrm>
              <a:off x="4710" y="1138"/>
              <a:ext cx="0"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1" name="Rectangle 23"/>
            <p:cNvSpPr>
              <a:spLocks noChangeAspect="1" noChangeArrowheads="1"/>
            </p:cNvSpPr>
            <p:nvPr/>
          </p:nvSpPr>
          <p:spPr bwMode="auto">
            <a:xfrm>
              <a:off x="4656" y="1139"/>
              <a:ext cx="25" cy="1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E5E5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2" name="Line 24"/>
            <p:cNvSpPr>
              <a:spLocks noChangeAspect="1" noChangeShapeType="1"/>
            </p:cNvSpPr>
            <p:nvPr/>
          </p:nvSpPr>
          <p:spPr bwMode="auto">
            <a:xfrm>
              <a:off x="4706" y="1185"/>
              <a:ext cx="205" cy="0"/>
            </a:xfrm>
            <a:prstGeom prst="line">
              <a:avLst/>
            </a:prstGeom>
            <a:noFill/>
            <a:ln w="2540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3" name="Line 25"/>
            <p:cNvSpPr>
              <a:spLocks noChangeAspect="1" noChangeShapeType="1"/>
            </p:cNvSpPr>
            <p:nvPr/>
          </p:nvSpPr>
          <p:spPr bwMode="auto">
            <a:xfrm>
              <a:off x="4365" y="2207"/>
              <a:ext cx="14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4" name="Oval 26"/>
            <p:cNvSpPr>
              <a:spLocks noChangeAspect="1" noChangeArrowheads="1"/>
            </p:cNvSpPr>
            <p:nvPr/>
          </p:nvSpPr>
          <p:spPr bwMode="auto">
            <a:xfrm>
              <a:off x="4424" y="2066"/>
              <a:ext cx="27" cy="27"/>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chemeClr val="bg1"/>
                </a:solidFill>
                <a:latin typeface="Times New Roman" pitchFamily="18" charset="0"/>
              </a:endParaRPr>
            </a:p>
          </p:txBody>
        </p:sp>
        <p:sp>
          <p:nvSpPr>
            <p:cNvPr id="128035" name="Rectangle 27"/>
            <p:cNvSpPr>
              <a:spLocks noChangeAspect="1" noChangeArrowheads="1"/>
            </p:cNvSpPr>
            <p:nvPr/>
          </p:nvSpPr>
          <p:spPr bwMode="auto">
            <a:xfrm>
              <a:off x="3486" y="1914"/>
              <a:ext cx="178" cy="192"/>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itchFamily="18" charset="0"/>
                  <a:sym typeface="Symbol" pitchFamily="18" charset="2"/>
                </a:rPr>
                <a:t></a:t>
              </a:r>
            </a:p>
          </p:txBody>
        </p:sp>
        <p:sp>
          <p:nvSpPr>
            <p:cNvPr id="128036" name="Rectangle 28"/>
            <p:cNvSpPr>
              <a:spLocks noChangeAspect="1" noChangeArrowheads="1"/>
            </p:cNvSpPr>
            <p:nvPr/>
          </p:nvSpPr>
          <p:spPr bwMode="auto">
            <a:xfrm>
              <a:off x="3465" y="1385"/>
              <a:ext cx="207"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itchFamily="18" charset="0"/>
                  <a:sym typeface="Symbol" pitchFamily="18" charset="2"/>
                </a:rPr>
                <a:t>+</a:t>
              </a:r>
            </a:p>
          </p:txBody>
        </p:sp>
        <p:sp>
          <p:nvSpPr>
            <p:cNvPr id="128037" name="Rectangle 29"/>
            <p:cNvSpPr>
              <a:spLocks noChangeAspect="1" noChangeArrowheads="1"/>
            </p:cNvSpPr>
            <p:nvPr/>
          </p:nvSpPr>
          <p:spPr bwMode="auto">
            <a:xfrm>
              <a:off x="4958" y="1971"/>
              <a:ext cx="178" cy="192"/>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itchFamily="18" charset="0"/>
                  <a:sym typeface="Symbol" pitchFamily="18" charset="2"/>
                </a:rPr>
                <a:t></a:t>
              </a:r>
            </a:p>
          </p:txBody>
        </p:sp>
        <p:sp>
          <p:nvSpPr>
            <p:cNvPr id="128038" name="Rectangle 30"/>
            <p:cNvSpPr>
              <a:spLocks noChangeAspect="1" noChangeArrowheads="1"/>
            </p:cNvSpPr>
            <p:nvPr/>
          </p:nvSpPr>
          <p:spPr bwMode="auto">
            <a:xfrm>
              <a:off x="4931" y="1081"/>
              <a:ext cx="207"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itchFamily="18" charset="0"/>
                  <a:sym typeface="Symbol" pitchFamily="18" charset="2"/>
                </a:rPr>
                <a:t>+</a:t>
              </a:r>
            </a:p>
          </p:txBody>
        </p:sp>
        <p:sp>
          <p:nvSpPr>
            <p:cNvPr id="128039" name="Text Box 31"/>
            <p:cNvSpPr txBox="1">
              <a:spLocks noChangeAspect="1" noChangeArrowheads="1"/>
            </p:cNvSpPr>
            <p:nvPr/>
          </p:nvSpPr>
          <p:spPr bwMode="auto">
            <a:xfrm>
              <a:off x="3672" y="1110"/>
              <a:ext cx="341"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C</a:t>
              </a:r>
              <a:r>
                <a:rPr kumimoji="1" lang="en-US" altLang="zh-CN" sz="2000" b="1" baseline="-25000">
                  <a:latin typeface="Times New Roman" pitchFamily="18" charset="0"/>
                </a:rPr>
                <a:t>1</a:t>
              </a:r>
              <a:endParaRPr kumimoji="1" lang="en-US" altLang="zh-CN" sz="2000" b="1">
                <a:latin typeface="Times New Roman" pitchFamily="18" charset="0"/>
              </a:endParaRPr>
            </a:p>
          </p:txBody>
        </p:sp>
        <p:sp>
          <p:nvSpPr>
            <p:cNvPr id="128040" name="Text Box 32"/>
            <p:cNvSpPr txBox="1">
              <a:spLocks noChangeAspect="1" noChangeArrowheads="1"/>
            </p:cNvSpPr>
            <p:nvPr/>
          </p:nvSpPr>
          <p:spPr bwMode="auto">
            <a:xfrm>
              <a:off x="4551" y="1215"/>
              <a:ext cx="318"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C</a:t>
              </a:r>
              <a:r>
                <a:rPr kumimoji="1" lang="en-US" altLang="zh-CN" sz="2000" b="1" baseline="-25000">
                  <a:latin typeface="Times New Roman" pitchFamily="18" charset="0"/>
                </a:rPr>
                <a:t>2</a:t>
              </a:r>
              <a:endParaRPr kumimoji="1" lang="en-US" altLang="zh-CN" sz="2000" b="1">
                <a:latin typeface="Times New Roman" pitchFamily="18" charset="0"/>
              </a:endParaRPr>
            </a:p>
          </p:txBody>
        </p:sp>
        <p:sp>
          <p:nvSpPr>
            <p:cNvPr id="128041" name="Text Box 33"/>
            <p:cNvSpPr txBox="1">
              <a:spLocks noChangeAspect="1" noChangeArrowheads="1"/>
            </p:cNvSpPr>
            <p:nvPr/>
          </p:nvSpPr>
          <p:spPr bwMode="auto">
            <a:xfrm>
              <a:off x="3464" y="1622"/>
              <a:ext cx="295"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u</a:t>
              </a:r>
              <a:r>
                <a:rPr kumimoji="1" lang="en-US" altLang="zh-CN" sz="2000" b="1" i="1" baseline="-25000">
                  <a:latin typeface="Times New Roman" pitchFamily="18" charset="0"/>
                </a:rPr>
                <a:t>i</a:t>
              </a:r>
              <a:endParaRPr kumimoji="1" lang="en-US" altLang="zh-CN" sz="2000" b="1">
                <a:latin typeface="Times New Roman" pitchFamily="18" charset="0"/>
              </a:endParaRPr>
            </a:p>
          </p:txBody>
        </p:sp>
        <p:sp>
          <p:nvSpPr>
            <p:cNvPr id="128042" name="Text Box 34"/>
            <p:cNvSpPr txBox="1">
              <a:spLocks noChangeAspect="1" noChangeArrowheads="1"/>
            </p:cNvSpPr>
            <p:nvPr/>
          </p:nvSpPr>
          <p:spPr bwMode="auto">
            <a:xfrm>
              <a:off x="4681" y="672"/>
              <a:ext cx="499"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+V</a:t>
              </a:r>
              <a:r>
                <a:rPr kumimoji="1" lang="en-US" altLang="zh-CN" sz="2000" b="1" baseline="-25000">
                  <a:latin typeface="Times New Roman" pitchFamily="18" charset="0"/>
                </a:rPr>
                <a:t>CC</a:t>
              </a:r>
              <a:endParaRPr kumimoji="1" lang="en-US" altLang="zh-CN" sz="2000" b="1">
                <a:latin typeface="Times New Roman" pitchFamily="18" charset="0"/>
              </a:endParaRPr>
            </a:p>
          </p:txBody>
        </p:sp>
        <p:sp>
          <p:nvSpPr>
            <p:cNvPr id="128043" name="Text Box 35"/>
            <p:cNvSpPr txBox="1">
              <a:spLocks noChangeAspect="1" noChangeArrowheads="1"/>
            </p:cNvSpPr>
            <p:nvPr/>
          </p:nvSpPr>
          <p:spPr bwMode="auto">
            <a:xfrm>
              <a:off x="4146" y="838"/>
              <a:ext cx="341"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R</a:t>
              </a:r>
              <a:r>
                <a:rPr kumimoji="1" lang="en-US" altLang="zh-CN" sz="2000" b="1" baseline="-25000">
                  <a:latin typeface="Times New Roman" pitchFamily="18" charset="0"/>
                </a:rPr>
                <a:t>C</a:t>
              </a:r>
              <a:endParaRPr kumimoji="1" lang="en-US" altLang="zh-CN" sz="2000" b="1">
                <a:latin typeface="Times New Roman" pitchFamily="18" charset="0"/>
              </a:endParaRPr>
            </a:p>
          </p:txBody>
        </p:sp>
        <p:sp>
          <p:nvSpPr>
            <p:cNvPr id="128044" name="Text Box 36"/>
            <p:cNvSpPr txBox="1">
              <a:spLocks noChangeAspect="1" noChangeArrowheads="1"/>
            </p:cNvSpPr>
            <p:nvPr/>
          </p:nvSpPr>
          <p:spPr bwMode="auto">
            <a:xfrm>
              <a:off x="4934" y="1473"/>
              <a:ext cx="288"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u</a:t>
              </a:r>
              <a:r>
                <a:rPr kumimoji="1" lang="en-US" altLang="zh-CN" sz="2000" b="1" baseline="-25000">
                  <a:latin typeface="Times New Roman" pitchFamily="18" charset="0"/>
                </a:rPr>
                <a:t>O</a:t>
              </a:r>
              <a:endParaRPr kumimoji="1" lang="en-US" altLang="zh-CN" sz="2000" b="1">
                <a:latin typeface="Times New Roman" pitchFamily="18" charset="0"/>
              </a:endParaRPr>
            </a:p>
          </p:txBody>
        </p:sp>
        <p:sp>
          <p:nvSpPr>
            <p:cNvPr id="128045" name="Line 37"/>
            <p:cNvSpPr>
              <a:spLocks noChangeAspect="1" noChangeShapeType="1"/>
            </p:cNvSpPr>
            <p:nvPr/>
          </p:nvSpPr>
          <p:spPr bwMode="auto">
            <a:xfrm flipV="1">
              <a:off x="4453" y="1189"/>
              <a:ext cx="202" cy="0"/>
            </a:xfrm>
            <a:prstGeom prst="line">
              <a:avLst/>
            </a:prstGeom>
            <a:noFill/>
            <a:ln w="254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46" name="Rectangle 38"/>
            <p:cNvSpPr>
              <a:spLocks noChangeArrowheads="1"/>
            </p:cNvSpPr>
            <p:nvPr/>
          </p:nvSpPr>
          <p:spPr bwMode="auto">
            <a:xfrm>
              <a:off x="4421" y="927"/>
              <a:ext cx="59" cy="14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7" name="Rectangle 39"/>
            <p:cNvSpPr>
              <a:spLocks noChangeArrowheads="1"/>
            </p:cNvSpPr>
            <p:nvPr/>
          </p:nvSpPr>
          <p:spPr bwMode="auto">
            <a:xfrm>
              <a:off x="4413" y="1818"/>
              <a:ext cx="59" cy="14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8" name="Freeform 40"/>
            <p:cNvSpPr>
              <a:spLocks noChangeAspect="1"/>
            </p:cNvSpPr>
            <p:nvPr/>
          </p:nvSpPr>
          <p:spPr bwMode="auto">
            <a:xfrm flipH="1">
              <a:off x="4447" y="1703"/>
              <a:ext cx="225" cy="151"/>
            </a:xfrm>
            <a:custGeom>
              <a:avLst/>
              <a:gdLst>
                <a:gd name="T0" fmla="*/ 0 w 745"/>
                <a:gd name="T1" fmla="*/ 1 h 248"/>
                <a:gd name="T2" fmla="*/ 0 w 745"/>
                <a:gd name="T3" fmla="*/ 0 h 248"/>
                <a:gd name="T4" fmla="*/ 0 w 745"/>
                <a:gd name="T5" fmla="*/ 0 h 248"/>
                <a:gd name="T6" fmla="*/ 0 60000 65536"/>
                <a:gd name="T7" fmla="*/ 0 60000 65536"/>
                <a:gd name="T8" fmla="*/ 0 60000 65536"/>
              </a:gdLst>
              <a:ahLst/>
              <a:cxnLst>
                <a:cxn ang="T6">
                  <a:pos x="T0" y="T1"/>
                </a:cxn>
                <a:cxn ang="T7">
                  <a:pos x="T2" y="T3"/>
                </a:cxn>
                <a:cxn ang="T8">
                  <a:pos x="T4" y="T5"/>
                </a:cxn>
              </a:cxnLst>
              <a:rect l="0" t="0" r="r" b="b"/>
              <a:pathLst>
                <a:path w="745" h="248">
                  <a:moveTo>
                    <a:pt x="0" y="248"/>
                  </a:moveTo>
                  <a:lnTo>
                    <a:pt x="0" y="0"/>
                  </a:lnTo>
                  <a:lnTo>
                    <a:pt x="745" y="0"/>
                  </a:lnTo>
                </a:path>
              </a:pathLst>
            </a:custGeom>
            <a:noFill/>
            <a:ln w="25400" cmpd="sng">
              <a:solidFill>
                <a:schemeClr val="tx1"/>
              </a:solidFill>
              <a:round/>
              <a:headEnd type="none" w="sm" len="sm"/>
              <a:tailEnd type="oval" w="sm" len="sm"/>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8049" name="Group 41"/>
            <p:cNvGrpSpPr>
              <a:grpSpLocks/>
            </p:cNvGrpSpPr>
            <p:nvPr/>
          </p:nvGrpSpPr>
          <p:grpSpPr bwMode="auto">
            <a:xfrm rot="5400000">
              <a:off x="4640" y="1826"/>
              <a:ext cx="54" cy="108"/>
              <a:chOff x="4742" y="2294"/>
              <a:chExt cx="54" cy="108"/>
            </a:xfrm>
          </p:grpSpPr>
          <p:sp>
            <p:nvSpPr>
              <p:cNvPr id="128053" name="Rectangle 42"/>
              <p:cNvSpPr>
                <a:spLocks noChangeAspect="1" noChangeArrowheads="1"/>
              </p:cNvSpPr>
              <p:nvPr/>
            </p:nvSpPr>
            <p:spPr bwMode="auto">
              <a:xfrm>
                <a:off x="4742" y="2301"/>
                <a:ext cx="25" cy="1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E5E5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4" name="Line 43"/>
              <p:cNvSpPr>
                <a:spLocks noChangeAspect="1" noChangeShapeType="1"/>
              </p:cNvSpPr>
              <p:nvPr/>
            </p:nvSpPr>
            <p:spPr bwMode="auto">
              <a:xfrm>
                <a:off x="4796" y="2294"/>
                <a:ext cx="0"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8050" name="Line 44"/>
            <p:cNvSpPr>
              <a:spLocks noChangeAspect="1" noChangeShapeType="1"/>
            </p:cNvSpPr>
            <p:nvPr/>
          </p:nvSpPr>
          <p:spPr bwMode="auto">
            <a:xfrm rot="16200000" flipV="1">
              <a:off x="4575" y="1988"/>
              <a:ext cx="186" cy="0"/>
            </a:xfrm>
            <a:prstGeom prst="line">
              <a:avLst/>
            </a:prstGeom>
            <a:noFill/>
            <a:ln w="254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51" name="Text Box 45"/>
            <p:cNvSpPr txBox="1">
              <a:spLocks noChangeAspect="1" noChangeArrowheads="1"/>
            </p:cNvSpPr>
            <p:nvPr/>
          </p:nvSpPr>
          <p:spPr bwMode="auto">
            <a:xfrm>
              <a:off x="4644" y="1628"/>
              <a:ext cx="313"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C</a:t>
              </a:r>
              <a:r>
                <a:rPr kumimoji="1" lang="en-US" altLang="zh-CN" sz="2000" b="1" baseline="-25000">
                  <a:latin typeface="Times New Roman" pitchFamily="18" charset="0"/>
                </a:rPr>
                <a:t>E</a:t>
              </a:r>
              <a:endParaRPr kumimoji="1" lang="en-US" altLang="zh-CN" sz="2000" b="1">
                <a:latin typeface="Times New Roman" pitchFamily="18" charset="0"/>
              </a:endParaRPr>
            </a:p>
          </p:txBody>
        </p:sp>
        <p:sp>
          <p:nvSpPr>
            <p:cNvPr id="128052" name="Text Box 46"/>
            <p:cNvSpPr txBox="1">
              <a:spLocks noChangeAspect="1" noChangeArrowheads="1"/>
            </p:cNvSpPr>
            <p:nvPr/>
          </p:nvSpPr>
          <p:spPr bwMode="auto">
            <a:xfrm>
              <a:off x="4136" y="1816"/>
              <a:ext cx="313" cy="250"/>
            </a:xfrm>
            <a:prstGeom prst="rect">
              <a:avLst/>
            </a:prstGeom>
            <a:noFill/>
            <a:ln>
              <a:noFill/>
            </a:ln>
            <a:effectLst/>
            <a:extLst>
              <a:ext uri="{909E8E84-426E-40DD-AFC4-6F175D3DCCD1}">
                <a14:hiddenFill xmlns:a14="http://schemas.microsoft.com/office/drawing/2010/main">
                  <a:solidFill>
                    <a:srgbClr val="E5E5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000" b="1" i="1">
                  <a:latin typeface="Times New Roman" pitchFamily="18" charset="0"/>
                </a:rPr>
                <a:t>R</a:t>
              </a:r>
              <a:r>
                <a:rPr kumimoji="1" lang="en-US" altLang="zh-CN" sz="2000" b="1" baseline="-25000">
                  <a:latin typeface="Times New Roman" pitchFamily="18" charset="0"/>
                </a:rPr>
                <a:t>E</a:t>
              </a:r>
              <a:endParaRPr kumimoji="1" lang="en-US" altLang="zh-CN" sz="2000" b="1">
                <a:latin typeface="Times New Roman" pitchFamily="18" charset="0"/>
              </a:endParaRPr>
            </a:p>
          </p:txBody>
        </p:sp>
      </p:grpSp>
      <p:grpSp>
        <p:nvGrpSpPr>
          <p:cNvPr id="89135" name="Group 47"/>
          <p:cNvGrpSpPr>
            <a:grpSpLocks/>
          </p:cNvGrpSpPr>
          <p:nvPr/>
        </p:nvGrpSpPr>
        <p:grpSpPr bwMode="auto">
          <a:xfrm>
            <a:off x="6081713" y="3116263"/>
            <a:ext cx="957262" cy="852487"/>
            <a:chOff x="2460" y="2009"/>
            <a:chExt cx="603" cy="537"/>
          </a:xfrm>
        </p:grpSpPr>
        <p:sp>
          <p:nvSpPr>
            <p:cNvPr id="128008" name="Text Box 48"/>
            <p:cNvSpPr txBox="1">
              <a:spLocks noChangeAspect="1" noChangeArrowheads="1"/>
            </p:cNvSpPr>
            <p:nvPr/>
          </p:nvSpPr>
          <p:spPr bwMode="auto">
            <a:xfrm>
              <a:off x="2460" y="2318"/>
              <a:ext cx="371"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endParaRPr lang="zh-CN" altLang="zh-CN" sz="2000" b="1" baseline="-25000">
                <a:solidFill>
                  <a:srgbClr val="0000FF"/>
                </a:solidFill>
                <a:latin typeface="Times New Roman" pitchFamily="18" charset="0"/>
              </a:endParaRPr>
            </a:p>
          </p:txBody>
        </p:sp>
        <p:sp>
          <p:nvSpPr>
            <p:cNvPr id="128009" name="Arc 49"/>
            <p:cNvSpPr>
              <a:spLocks/>
            </p:cNvSpPr>
            <p:nvPr/>
          </p:nvSpPr>
          <p:spPr bwMode="auto">
            <a:xfrm flipH="1">
              <a:off x="2753" y="2024"/>
              <a:ext cx="310" cy="522"/>
            </a:xfrm>
            <a:custGeom>
              <a:avLst/>
              <a:gdLst>
                <a:gd name="T0" fmla="*/ 0 w 21600"/>
                <a:gd name="T1" fmla="*/ 0 h 43194"/>
                <a:gd name="T2" fmla="*/ 0 w 21600"/>
                <a:gd name="T3" fmla="*/ 0 h 43194"/>
                <a:gd name="T4" fmla="*/ 0 w 21600"/>
                <a:gd name="T5" fmla="*/ 0 h 43194"/>
                <a:gd name="T6" fmla="*/ 0 60000 65536"/>
                <a:gd name="T7" fmla="*/ 0 60000 65536"/>
                <a:gd name="T8" fmla="*/ 0 60000 65536"/>
              </a:gdLst>
              <a:ahLst/>
              <a:cxnLst>
                <a:cxn ang="T6">
                  <a:pos x="T0" y="T1"/>
                </a:cxn>
                <a:cxn ang="T7">
                  <a:pos x="T2" y="T3"/>
                </a:cxn>
                <a:cxn ang="T8">
                  <a:pos x="T4" y="T5"/>
                </a:cxn>
              </a:cxnLst>
              <a:rect l="0" t="0" r="r" b="b"/>
              <a:pathLst>
                <a:path w="21600" h="43194" fill="none" extrusionOk="0">
                  <a:moveTo>
                    <a:pt x="-1" y="0"/>
                  </a:moveTo>
                  <a:cubicBezTo>
                    <a:pt x="11929" y="0"/>
                    <a:pt x="21600" y="9670"/>
                    <a:pt x="21600" y="21600"/>
                  </a:cubicBezTo>
                  <a:cubicBezTo>
                    <a:pt x="21600" y="33324"/>
                    <a:pt x="12246" y="42908"/>
                    <a:pt x="524" y="43193"/>
                  </a:cubicBezTo>
                </a:path>
                <a:path w="21600" h="43194" stroke="0" extrusionOk="0">
                  <a:moveTo>
                    <a:pt x="-1" y="0"/>
                  </a:moveTo>
                  <a:cubicBezTo>
                    <a:pt x="11929" y="0"/>
                    <a:pt x="21600" y="9670"/>
                    <a:pt x="21600" y="21600"/>
                  </a:cubicBezTo>
                  <a:cubicBezTo>
                    <a:pt x="21600" y="33324"/>
                    <a:pt x="12246" y="42908"/>
                    <a:pt x="524" y="43193"/>
                  </a:cubicBezTo>
                  <a:lnTo>
                    <a:pt x="0" y="21600"/>
                  </a:lnTo>
                  <a:lnTo>
                    <a:pt x="-1" y="0"/>
                  </a:lnTo>
                  <a:close/>
                </a:path>
              </a:pathLst>
            </a:custGeom>
            <a:noFill/>
            <a:ln w="19050">
              <a:solidFill>
                <a:srgbClr val="0000FF"/>
              </a:solidFill>
              <a:prstDash val="dash"/>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8010" name="Group 50"/>
            <p:cNvGrpSpPr>
              <a:grpSpLocks/>
            </p:cNvGrpSpPr>
            <p:nvPr/>
          </p:nvGrpSpPr>
          <p:grpSpPr bwMode="auto">
            <a:xfrm rot="2700000">
              <a:off x="2822" y="2375"/>
              <a:ext cx="47" cy="159"/>
              <a:chOff x="2389" y="3007"/>
              <a:chExt cx="47" cy="159"/>
            </a:xfrm>
          </p:grpSpPr>
          <p:sp>
            <p:nvSpPr>
              <p:cNvPr id="128016" name="Line 51"/>
              <p:cNvSpPr>
                <a:spLocks noChangeShapeType="1"/>
              </p:cNvSpPr>
              <p:nvPr/>
            </p:nvSpPr>
            <p:spPr bwMode="auto">
              <a:xfrm rot="5400000">
                <a:off x="2336" y="3087"/>
                <a:ext cx="159" cy="0"/>
              </a:xfrm>
              <a:prstGeom prst="line">
                <a:avLst/>
              </a:prstGeom>
              <a:noFill/>
              <a:ln w="76200" cap="sq">
                <a:solidFill>
                  <a:schemeClr val="bg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7" name="Line 52"/>
              <p:cNvSpPr>
                <a:spLocks noChangeShapeType="1"/>
              </p:cNvSpPr>
              <p:nvPr/>
            </p:nvSpPr>
            <p:spPr bwMode="auto">
              <a:xfrm rot="5400000">
                <a:off x="2356" y="3087"/>
                <a:ext cx="159" cy="0"/>
              </a:xfrm>
              <a:prstGeom prst="line">
                <a:avLst/>
              </a:prstGeom>
              <a:noFill/>
              <a:ln w="28575" cap="sq">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8" name="Line 53"/>
              <p:cNvSpPr>
                <a:spLocks noChangeShapeType="1"/>
              </p:cNvSpPr>
              <p:nvPr/>
            </p:nvSpPr>
            <p:spPr bwMode="auto">
              <a:xfrm rot="5400000">
                <a:off x="2309" y="3087"/>
                <a:ext cx="159" cy="0"/>
              </a:xfrm>
              <a:prstGeom prst="line">
                <a:avLst/>
              </a:prstGeom>
              <a:noFill/>
              <a:ln w="28575" cap="sq">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11" name="Group 54"/>
            <p:cNvGrpSpPr>
              <a:grpSpLocks/>
            </p:cNvGrpSpPr>
            <p:nvPr/>
          </p:nvGrpSpPr>
          <p:grpSpPr bwMode="auto">
            <a:xfrm rot="19216137" flipV="1">
              <a:off x="2839" y="2009"/>
              <a:ext cx="47" cy="159"/>
              <a:chOff x="2389" y="3007"/>
              <a:chExt cx="47" cy="159"/>
            </a:xfrm>
          </p:grpSpPr>
          <p:sp>
            <p:nvSpPr>
              <p:cNvPr id="128013" name="Line 55"/>
              <p:cNvSpPr>
                <a:spLocks noChangeShapeType="1"/>
              </p:cNvSpPr>
              <p:nvPr/>
            </p:nvSpPr>
            <p:spPr bwMode="auto">
              <a:xfrm rot="16200000" flipH="1">
                <a:off x="2336" y="3087"/>
                <a:ext cx="159" cy="0"/>
              </a:xfrm>
              <a:prstGeom prst="line">
                <a:avLst/>
              </a:prstGeom>
              <a:noFill/>
              <a:ln w="76200" cap="sq">
                <a:solidFill>
                  <a:schemeClr val="bg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4" name="Line 56"/>
              <p:cNvSpPr>
                <a:spLocks noChangeShapeType="1"/>
              </p:cNvSpPr>
              <p:nvPr/>
            </p:nvSpPr>
            <p:spPr bwMode="auto">
              <a:xfrm rot="5400000">
                <a:off x="2356" y="3087"/>
                <a:ext cx="159" cy="0"/>
              </a:xfrm>
              <a:prstGeom prst="line">
                <a:avLst/>
              </a:prstGeom>
              <a:noFill/>
              <a:ln w="28575" cap="sq">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5" name="Line 57"/>
              <p:cNvSpPr>
                <a:spLocks noChangeShapeType="1"/>
              </p:cNvSpPr>
              <p:nvPr/>
            </p:nvSpPr>
            <p:spPr bwMode="auto">
              <a:xfrm rot="5400000">
                <a:off x="2309" y="3087"/>
                <a:ext cx="159" cy="0"/>
              </a:xfrm>
              <a:prstGeom prst="line">
                <a:avLst/>
              </a:prstGeom>
              <a:noFill/>
              <a:ln w="28575" cap="sq">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8012" name="Oval 58"/>
            <p:cNvSpPr>
              <a:spLocks noChangeArrowheads="1"/>
            </p:cNvSpPr>
            <p:nvPr/>
          </p:nvSpPr>
          <p:spPr bwMode="auto">
            <a:xfrm>
              <a:off x="2738" y="2252"/>
              <a:ext cx="34" cy="3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Rectangle 4"/>
          <p:cNvSpPr>
            <a:spLocks noChangeArrowheads="1"/>
          </p:cNvSpPr>
          <p:nvPr/>
        </p:nvSpPr>
        <p:spPr bwMode="auto">
          <a:xfrm>
            <a:off x="756751" y="548600"/>
            <a:ext cx="1893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FF"/>
                </a:solidFill>
                <a:latin typeface="Times New Roman" pitchFamily="18" charset="0"/>
              </a:rPr>
              <a:t>结论：</a:t>
            </a:r>
            <a:endParaRPr kumimoji="1" lang="zh-CN" altLang="en-US" sz="2800" b="1" dirty="0">
              <a:solidFill>
                <a:srgbClr val="0000FF"/>
              </a:solidFill>
              <a:latin typeface="楷体_GB2312" pitchFamily="49" charset="-122"/>
            </a:endParaRPr>
          </a:p>
        </p:txBody>
      </p:sp>
    </p:spTree>
    <p:extLst>
      <p:ext uri="{BB962C8B-B14F-4D97-AF65-F5344CB8AC3E}">
        <p14:creationId xmlns:p14="http://schemas.microsoft.com/office/powerpoint/2010/main" val="10427610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89090"/>
                                        </p:tgtEl>
                                        <p:attrNameLst>
                                          <p:attrName>style.visibility</p:attrName>
                                        </p:attrNameLst>
                                      </p:cBhvr>
                                      <p:to>
                                        <p:strVal val="visible"/>
                                      </p:to>
                                    </p:set>
                                    <p:anim calcmode="lin" valueType="num">
                                      <p:cBhvr>
                                        <p:cTn id="7" dur="1000" fill="hold"/>
                                        <p:tgtEl>
                                          <p:spTgt spid="89090"/>
                                        </p:tgtEl>
                                        <p:attrNameLst>
                                          <p:attrName>ppt_w</p:attrName>
                                        </p:attrNameLst>
                                      </p:cBhvr>
                                      <p:tavLst>
                                        <p:tav tm="0">
                                          <p:val>
                                            <p:fltVal val="0"/>
                                          </p:val>
                                        </p:tav>
                                        <p:tav tm="100000">
                                          <p:val>
                                            <p:strVal val="#ppt_w"/>
                                          </p:val>
                                        </p:tav>
                                      </p:tavLst>
                                    </p:anim>
                                    <p:anim calcmode="lin" valueType="num">
                                      <p:cBhvr>
                                        <p:cTn id="8" dur="1000" fill="hold"/>
                                        <p:tgtEl>
                                          <p:spTgt spid="89090"/>
                                        </p:tgtEl>
                                        <p:attrNameLst>
                                          <p:attrName>ppt_h</p:attrName>
                                        </p:attrNameLst>
                                      </p:cBhvr>
                                      <p:tavLst>
                                        <p:tav tm="0">
                                          <p:val>
                                            <p:fltVal val="0"/>
                                          </p:val>
                                        </p:tav>
                                        <p:tav tm="100000">
                                          <p:val>
                                            <p:strVal val="#ppt_h"/>
                                          </p:val>
                                        </p:tav>
                                      </p:tavLst>
                                    </p:anim>
                                    <p:anim calcmode="lin" valueType="num">
                                      <p:cBhvr>
                                        <p:cTn id="9" dur="1000" fill="hold"/>
                                        <p:tgtEl>
                                          <p:spTgt spid="89090"/>
                                        </p:tgtEl>
                                        <p:attrNameLst>
                                          <p:attrName>style.rotation</p:attrName>
                                        </p:attrNameLst>
                                      </p:cBhvr>
                                      <p:tavLst>
                                        <p:tav tm="0">
                                          <p:val>
                                            <p:fltVal val="90"/>
                                          </p:val>
                                        </p:tav>
                                        <p:tav tm="100000">
                                          <p:val>
                                            <p:fltVal val="0"/>
                                          </p:val>
                                        </p:tav>
                                      </p:tavLst>
                                    </p:anim>
                                    <p:animEffect transition="in" filter="fade">
                                      <p:cBhvr>
                                        <p:cTn id="10" dur="1000"/>
                                        <p:tgtEl>
                                          <p:spTgt spid="890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89095"/>
                                        </p:tgtEl>
                                        <p:attrNameLst>
                                          <p:attrName>style.visibility</p:attrName>
                                        </p:attrNameLst>
                                      </p:cBhvr>
                                      <p:to>
                                        <p:strVal val="visible"/>
                                      </p:to>
                                    </p:set>
                                    <p:anim calcmode="lin" valueType="num">
                                      <p:cBhvr>
                                        <p:cTn id="15" dur="500" fill="hold"/>
                                        <p:tgtEl>
                                          <p:spTgt spid="89095"/>
                                        </p:tgtEl>
                                        <p:attrNameLst>
                                          <p:attrName>ppt_w</p:attrName>
                                        </p:attrNameLst>
                                      </p:cBhvr>
                                      <p:tavLst>
                                        <p:tav tm="0">
                                          <p:val>
                                            <p:fltVal val="0"/>
                                          </p:val>
                                        </p:tav>
                                        <p:tav tm="100000">
                                          <p:val>
                                            <p:strVal val="#ppt_w"/>
                                          </p:val>
                                        </p:tav>
                                      </p:tavLst>
                                    </p:anim>
                                    <p:anim calcmode="lin" valueType="num">
                                      <p:cBhvr>
                                        <p:cTn id="16" dur="500" fill="hold"/>
                                        <p:tgtEl>
                                          <p:spTgt spid="89095"/>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89093">
                                            <p:txEl>
                                              <p:pRg st="0" end="0"/>
                                            </p:txEl>
                                          </p:spTgt>
                                        </p:tgtEl>
                                        <p:attrNameLst>
                                          <p:attrName>style.visibility</p:attrName>
                                        </p:attrNameLst>
                                      </p:cBhvr>
                                      <p:to>
                                        <p:strVal val="visible"/>
                                      </p:to>
                                    </p:set>
                                    <p:anim calcmode="discrete" valueType="clr">
                                      <p:cBhvr override="childStyle">
                                        <p:cTn id="21" dur="80"/>
                                        <p:tgtEl>
                                          <p:spTgt spid="8909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9093">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89093">
                                            <p:txEl>
                                              <p:pRg st="0" end="0"/>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89091"/>
                                        </p:tgtEl>
                                        <p:attrNameLst>
                                          <p:attrName>style.visibility</p:attrName>
                                        </p:attrNameLst>
                                      </p:cBhvr>
                                      <p:to>
                                        <p:strVal val="visible"/>
                                      </p:to>
                                    </p:set>
                                    <p:anim calcmode="discrete" valueType="clr">
                                      <p:cBhvr override="childStyle">
                                        <p:cTn id="28" dur="80"/>
                                        <p:tgtEl>
                                          <p:spTgt spid="8909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89091"/>
                                        </p:tgtEl>
                                        <p:attrNameLst>
                                          <p:attrName>fillcolor</p:attrName>
                                        </p:attrNameLst>
                                      </p:cBhvr>
                                      <p:tavLst>
                                        <p:tav tm="0">
                                          <p:val>
                                            <p:clrVal>
                                              <a:schemeClr val="accent2"/>
                                            </p:clrVal>
                                          </p:val>
                                        </p:tav>
                                        <p:tav tm="50000">
                                          <p:val>
                                            <p:clrVal>
                                              <a:schemeClr val="hlink"/>
                                            </p:clrVal>
                                          </p:val>
                                        </p:tav>
                                      </p:tavLst>
                                    </p:anim>
                                    <p:set>
                                      <p:cBhvr>
                                        <p:cTn id="30" dur="80"/>
                                        <p:tgtEl>
                                          <p:spTgt spid="89091"/>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6" fill="hold" nodeType="clickEffect">
                                  <p:stCondLst>
                                    <p:cond delay="0"/>
                                  </p:stCondLst>
                                  <p:childTnLst>
                                    <p:set>
                                      <p:cBhvr>
                                        <p:cTn id="34" dur="1" fill="hold">
                                          <p:stCondLst>
                                            <p:cond delay="0"/>
                                          </p:stCondLst>
                                        </p:cTn>
                                        <p:tgtEl>
                                          <p:spTgt spid="89135"/>
                                        </p:tgtEl>
                                        <p:attrNameLst>
                                          <p:attrName>style.visibility</p:attrName>
                                        </p:attrNameLst>
                                      </p:cBhvr>
                                      <p:to>
                                        <p:strVal val="visible"/>
                                      </p:to>
                                    </p:set>
                                    <p:anim calcmode="lin" valueType="num">
                                      <p:cBhvr>
                                        <p:cTn id="35" dur="500" fill="hold"/>
                                        <p:tgtEl>
                                          <p:spTgt spid="89135"/>
                                        </p:tgtEl>
                                        <p:attrNameLst>
                                          <p:attrName>ppt_w</p:attrName>
                                        </p:attrNameLst>
                                      </p:cBhvr>
                                      <p:tavLst>
                                        <p:tav tm="0">
                                          <p:val>
                                            <p:strVal val="(6*min(max(#ppt_w*#ppt_h,.3),1)-7.4)/-.7*#ppt_w"/>
                                          </p:val>
                                        </p:tav>
                                        <p:tav tm="100000">
                                          <p:val>
                                            <p:strVal val="#ppt_w"/>
                                          </p:val>
                                        </p:tav>
                                      </p:tavLst>
                                    </p:anim>
                                    <p:anim calcmode="lin" valueType="num">
                                      <p:cBhvr>
                                        <p:cTn id="36" dur="500" fill="hold"/>
                                        <p:tgtEl>
                                          <p:spTgt spid="89135"/>
                                        </p:tgtEl>
                                        <p:attrNameLst>
                                          <p:attrName>ppt_h</p:attrName>
                                        </p:attrNameLst>
                                      </p:cBhvr>
                                      <p:tavLst>
                                        <p:tav tm="0">
                                          <p:val>
                                            <p:strVal val="(6*min(max(#ppt_w*#ppt_h,.3),1)-7.4)/-.7*#ppt_h"/>
                                          </p:val>
                                        </p:tav>
                                        <p:tav tm="100000">
                                          <p:val>
                                            <p:strVal val="#ppt_h"/>
                                          </p:val>
                                        </p:tav>
                                      </p:tavLst>
                                    </p:anim>
                                    <p:anim calcmode="lin" valueType="num">
                                      <p:cBhvr>
                                        <p:cTn id="37" dur="500" fill="hold"/>
                                        <p:tgtEl>
                                          <p:spTgt spid="89135"/>
                                        </p:tgtEl>
                                        <p:attrNameLst>
                                          <p:attrName>ppt_x</p:attrName>
                                        </p:attrNameLst>
                                      </p:cBhvr>
                                      <p:tavLst>
                                        <p:tav tm="0">
                                          <p:val>
                                            <p:fltVal val="0.5"/>
                                          </p:val>
                                        </p:tav>
                                        <p:tav tm="100000">
                                          <p:val>
                                            <p:strVal val="#ppt_x"/>
                                          </p:val>
                                        </p:tav>
                                      </p:tavLst>
                                    </p:anim>
                                    <p:anim calcmode="lin" valueType="num">
                                      <p:cBhvr>
                                        <p:cTn id="38" dur="500" fill="hold"/>
                                        <p:tgtEl>
                                          <p:spTgt spid="8913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p:bldP spid="8909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6" name="Picture 6"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1870075"/>
            <a:ext cx="7920037"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Text Box 8"/>
          <p:cNvSpPr txBox="1">
            <a:spLocks noChangeArrowheads="1"/>
          </p:cNvSpPr>
          <p:nvPr/>
        </p:nvSpPr>
        <p:spPr bwMode="auto">
          <a:xfrm>
            <a:off x="720725" y="5276850"/>
            <a:ext cx="8280400" cy="461963"/>
          </a:xfrm>
          <a:prstGeom prst="rect">
            <a:avLst/>
          </a:prstGeom>
          <a:noFill/>
          <a:ln w="38100" cap="rnd">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lang="zh-CN" altLang="en-US" sz="2400" b="1"/>
              <a:t>带外衰减特性暗含了“</a:t>
            </a:r>
            <a:r>
              <a:rPr lang="zh-CN" altLang="en-US" sz="2400" b="1">
                <a:solidFill>
                  <a:srgbClr val="FF0000"/>
                </a:solidFill>
              </a:rPr>
              <a:t>滤波</a:t>
            </a:r>
            <a:r>
              <a:rPr lang="zh-CN" altLang="en-US" sz="2400" b="1"/>
              <a:t>”特性的阶数</a:t>
            </a:r>
            <a:r>
              <a:rPr lang="en-US" altLang="zh-CN" sz="2400" b="1"/>
              <a:t>N</a:t>
            </a:r>
            <a:r>
              <a:rPr lang="zh-CN" altLang="en-US" sz="2400" b="1"/>
              <a:t>，</a:t>
            </a:r>
            <a:r>
              <a:rPr lang="en-US" altLang="zh-CN" sz="2400" b="1">
                <a:solidFill>
                  <a:srgbClr val="FF0000"/>
                </a:solidFill>
              </a:rPr>
              <a:t>20N/</a:t>
            </a:r>
            <a:r>
              <a:rPr lang="zh-CN" altLang="en-US" sz="2400" b="1">
                <a:solidFill>
                  <a:srgbClr val="FF0000"/>
                </a:solidFill>
              </a:rPr>
              <a:t>十倍频程</a:t>
            </a:r>
          </a:p>
        </p:txBody>
      </p:sp>
      <p:sp>
        <p:nvSpPr>
          <p:cNvPr id="76809" name="Line 9"/>
          <p:cNvSpPr>
            <a:spLocks noChangeShapeType="1"/>
          </p:cNvSpPr>
          <p:nvPr/>
        </p:nvSpPr>
        <p:spPr bwMode="auto">
          <a:xfrm flipV="1">
            <a:off x="1116013" y="2779713"/>
            <a:ext cx="792162" cy="28813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Line 10"/>
          <p:cNvSpPr>
            <a:spLocks noChangeShapeType="1"/>
          </p:cNvSpPr>
          <p:nvPr/>
        </p:nvSpPr>
        <p:spPr bwMode="auto">
          <a:xfrm flipV="1">
            <a:off x="1116013" y="2779713"/>
            <a:ext cx="5832475" cy="28813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1" name="Line 11"/>
          <p:cNvSpPr>
            <a:spLocks noChangeShapeType="1"/>
          </p:cNvSpPr>
          <p:nvPr/>
        </p:nvSpPr>
        <p:spPr bwMode="auto">
          <a:xfrm>
            <a:off x="900113" y="5661025"/>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7" name="Rectangle 2"/>
          <p:cNvSpPr>
            <a:spLocks noGrp="1" noChangeArrowheads="1"/>
          </p:cNvSpPr>
          <p:nvPr>
            <p:ph type="title"/>
          </p:nvPr>
        </p:nvSpPr>
        <p:spPr>
          <a:xfrm>
            <a:off x="3779838" y="127000"/>
            <a:ext cx="2881312" cy="457200"/>
          </a:xfrm>
          <a:noFill/>
        </p:spPr>
        <p:txBody>
          <a:bodyPr/>
          <a:lstStyle/>
          <a:p>
            <a:pPr algn="l" eaLnBrk="1" hangingPunct="1"/>
            <a:r>
              <a:rPr lang="zh-CN" altLang="en-US" sz="3200" smtClean="0"/>
              <a:t>波特图</a:t>
            </a:r>
          </a:p>
        </p:txBody>
      </p:sp>
      <p:sp>
        <p:nvSpPr>
          <p:cNvPr id="12" name="Text Box 3"/>
          <p:cNvSpPr txBox="1">
            <a:spLocks noChangeArrowheads="1"/>
          </p:cNvSpPr>
          <p:nvPr/>
        </p:nvSpPr>
        <p:spPr bwMode="auto">
          <a:xfrm>
            <a:off x="540503" y="657330"/>
            <a:ext cx="7920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lang="en-US" altLang="zh-CN" sz="2400" dirty="0"/>
              <a:t>    </a:t>
            </a:r>
            <a:r>
              <a:rPr lang="zh-CN" altLang="en-US" sz="2400" b="1" dirty="0"/>
              <a:t>为了在同一个坐标系下对比</a:t>
            </a:r>
            <a:r>
              <a:rPr lang="zh-CN" altLang="en-US" sz="2400" b="1" dirty="0">
                <a:solidFill>
                  <a:srgbClr val="FF0000"/>
                </a:solidFill>
              </a:rPr>
              <a:t>大范围</a:t>
            </a:r>
            <a:r>
              <a:rPr lang="zh-CN" altLang="en-US" sz="2400" b="1" dirty="0"/>
              <a:t>变化的放大倍数和</a:t>
            </a:r>
            <a:r>
              <a:rPr lang="zh-CN" altLang="en-US" sz="2400" b="1" dirty="0">
                <a:solidFill>
                  <a:srgbClr val="FF0000"/>
                </a:solidFill>
              </a:rPr>
              <a:t>很宽</a:t>
            </a:r>
            <a:r>
              <a:rPr lang="zh-CN" altLang="en-US" sz="2400" b="1" dirty="0"/>
              <a:t>的频率响应范围，将前频率响应改用对数坐标</a:t>
            </a:r>
            <a:r>
              <a:rPr lang="en-US" altLang="zh-CN" sz="2400" b="1" dirty="0"/>
              <a:t>—</a:t>
            </a:r>
            <a:r>
              <a:rPr lang="zh-CN" altLang="en-US" sz="2400" b="1" dirty="0"/>
              <a:t>即所谓的“</a:t>
            </a:r>
            <a:r>
              <a:rPr lang="zh-CN" altLang="en-US" sz="2400" b="1" dirty="0">
                <a:solidFill>
                  <a:srgbClr val="FF0000"/>
                </a:solidFill>
              </a:rPr>
              <a:t>波特图</a:t>
            </a:r>
            <a:r>
              <a:rPr lang="zh-CN" altLang="en-US" sz="2400" b="1" dirty="0"/>
              <a:t>”，它也包含</a:t>
            </a:r>
            <a:r>
              <a:rPr lang="zh-CN" altLang="en-US" sz="2400" b="1" dirty="0">
                <a:solidFill>
                  <a:srgbClr val="FF0000"/>
                </a:solidFill>
              </a:rPr>
              <a:t>幅频特性</a:t>
            </a:r>
            <a:r>
              <a:rPr lang="zh-CN" altLang="en-US" sz="2400" b="1" dirty="0"/>
              <a:t>和</a:t>
            </a:r>
            <a:r>
              <a:rPr lang="zh-CN" altLang="en-US" sz="2400" b="1" dirty="0">
                <a:solidFill>
                  <a:srgbClr val="FF0000"/>
                </a:solidFill>
              </a:rPr>
              <a:t>相频特性</a:t>
            </a:r>
            <a:r>
              <a:rPr lang="zh-CN" altLang="en-US" sz="2400" b="1" dirty="0"/>
              <a:t>两个部分。</a:t>
            </a:r>
          </a:p>
        </p:txBody>
      </p:sp>
      <p:sp>
        <p:nvSpPr>
          <p:cNvPr id="13" name="Text Box 5"/>
          <p:cNvSpPr txBox="1">
            <a:spLocks noChangeArrowheads="1"/>
          </p:cNvSpPr>
          <p:nvPr/>
        </p:nvSpPr>
        <p:spPr bwMode="auto">
          <a:xfrm>
            <a:off x="503238" y="445611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lang="en-US" altLang="zh-CN" sz="2400"/>
              <a:t>    </a:t>
            </a:r>
            <a:r>
              <a:rPr lang="zh-CN" altLang="en-US" sz="2400" b="1"/>
              <a:t>幅频特性改用波特图后将</a:t>
            </a:r>
            <a:r>
              <a:rPr lang="zh-CN" altLang="en-US" sz="2400" b="1">
                <a:solidFill>
                  <a:srgbClr val="FF0000"/>
                </a:solidFill>
              </a:rPr>
              <a:t>级联</a:t>
            </a:r>
            <a:r>
              <a:rPr lang="zh-CN" altLang="en-US" sz="2400" b="1"/>
              <a:t>放大器增益的</a:t>
            </a:r>
            <a:r>
              <a:rPr lang="zh-CN" altLang="en-US" sz="2400" b="1">
                <a:solidFill>
                  <a:srgbClr val="FF0000"/>
                </a:solidFill>
              </a:rPr>
              <a:t>“乘</a:t>
            </a:r>
            <a:r>
              <a:rPr lang="en-US" altLang="zh-CN" sz="2400" b="1">
                <a:solidFill>
                  <a:srgbClr val="FF0000"/>
                </a:solidFill>
              </a:rPr>
              <a:t>/</a:t>
            </a:r>
            <a:r>
              <a:rPr lang="zh-CN" altLang="en-US" sz="2400" b="1">
                <a:solidFill>
                  <a:srgbClr val="FF0000"/>
                </a:solidFill>
              </a:rPr>
              <a:t>除</a:t>
            </a:r>
            <a:r>
              <a:rPr lang="zh-CN" altLang="en-US" sz="2400" b="1"/>
              <a:t>”运算变为了“</a:t>
            </a:r>
            <a:r>
              <a:rPr lang="zh-CN" altLang="en-US" sz="2400" b="1">
                <a:solidFill>
                  <a:srgbClr val="FF0000"/>
                </a:solidFill>
              </a:rPr>
              <a:t>加</a:t>
            </a:r>
            <a:r>
              <a:rPr lang="en-US" altLang="zh-CN" sz="2400" b="1">
                <a:solidFill>
                  <a:srgbClr val="FF0000"/>
                </a:solidFill>
              </a:rPr>
              <a:t>/</a:t>
            </a:r>
            <a:r>
              <a:rPr lang="zh-CN" altLang="en-US" sz="2400" b="1">
                <a:solidFill>
                  <a:srgbClr val="FF0000"/>
                </a:solidFill>
              </a:rPr>
              <a:t>减”</a:t>
            </a:r>
            <a:r>
              <a:rPr lang="zh-CN" altLang="en-US" sz="2400" b="1"/>
              <a:t>运算！</a:t>
            </a:r>
          </a:p>
        </p:txBody>
      </p:sp>
      <p:sp>
        <p:nvSpPr>
          <p:cNvPr id="10" name="Text Box 10"/>
          <p:cNvSpPr txBox="1">
            <a:spLocks noChangeArrowheads="1"/>
          </p:cNvSpPr>
          <p:nvPr/>
        </p:nvSpPr>
        <p:spPr bwMode="auto">
          <a:xfrm>
            <a:off x="468313" y="5846763"/>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400">
                <a:latin typeface="Times New Roman" pitchFamily="18" charset="0"/>
              </a:rPr>
              <a:t>    </a:t>
            </a:r>
            <a:r>
              <a:rPr kumimoji="1" lang="zh-CN" altLang="en-US" sz="2400" b="1">
                <a:latin typeface="Times New Roman" pitchFamily="18" charset="0"/>
              </a:rPr>
              <a:t>使输出电压幅值下降到</a:t>
            </a:r>
            <a:r>
              <a:rPr kumimoji="1" lang="en-US" altLang="zh-CN" sz="2400" b="1">
                <a:latin typeface="Times New Roman" pitchFamily="18" charset="0"/>
              </a:rPr>
              <a:t>70.7%</a:t>
            </a:r>
            <a:r>
              <a:rPr kumimoji="1" lang="zh-CN" altLang="en-US" sz="2400" b="1">
                <a:latin typeface="Times New Roman" pitchFamily="18" charset="0"/>
              </a:rPr>
              <a:t>，相位为</a:t>
            </a:r>
            <a:r>
              <a:rPr kumimoji="1" lang="en-US" altLang="zh-CN" sz="2400" b="1">
                <a:latin typeface="Times New Roman" pitchFamily="18" charset="0"/>
              </a:rPr>
              <a:t>±45</a:t>
            </a:r>
            <a:r>
              <a:rPr kumimoji="1" lang="en-US" altLang="zh-CN" sz="2400" b="1">
                <a:latin typeface="Times New Roman" pitchFamily="18" charset="0"/>
                <a:cs typeface="Times New Roman" pitchFamily="18" charset="0"/>
              </a:rPr>
              <a:t>º</a:t>
            </a:r>
            <a:r>
              <a:rPr kumimoji="1" lang="zh-CN" altLang="en-US" sz="2400" b="1">
                <a:latin typeface="Times New Roman" pitchFamily="18" charset="0"/>
                <a:cs typeface="Times New Roman" pitchFamily="18" charset="0"/>
              </a:rPr>
              <a:t>的信号频率为</a:t>
            </a:r>
            <a:r>
              <a:rPr kumimoji="1" lang="zh-CN" altLang="en-US" sz="2400" b="1">
                <a:solidFill>
                  <a:srgbClr val="FF0000"/>
                </a:solidFill>
                <a:latin typeface="Times New Roman" pitchFamily="18" charset="0"/>
                <a:cs typeface="Times New Roman" pitchFamily="18" charset="0"/>
              </a:rPr>
              <a:t>截止频率，又称为</a:t>
            </a:r>
            <a:r>
              <a:rPr kumimoji="1" lang="en-US" altLang="zh-CN" sz="2400" b="1">
                <a:solidFill>
                  <a:srgbClr val="FF0000"/>
                </a:solidFill>
                <a:latin typeface="Times New Roman" pitchFamily="18" charset="0"/>
                <a:cs typeface="Times New Roman" pitchFamily="18" charset="0"/>
              </a:rPr>
              <a:t>3dB</a:t>
            </a:r>
            <a:r>
              <a:rPr kumimoji="1" lang="zh-CN" altLang="en-US" sz="2400" b="1">
                <a:solidFill>
                  <a:srgbClr val="FF0000"/>
                </a:solidFill>
                <a:latin typeface="Times New Roman" pitchFamily="18" charset="0"/>
                <a:cs typeface="Times New Roman" pitchFamily="18" charset="0"/>
              </a:rPr>
              <a:t>转折点频率</a:t>
            </a:r>
            <a:r>
              <a:rPr kumimoji="1" lang="zh-CN" altLang="en-US" sz="2400" b="1">
                <a:solidFill>
                  <a:srgbClr val="A50021"/>
                </a:solidFill>
                <a:latin typeface="Times New Roman" pitchFamily="18" charset="0"/>
                <a:cs typeface="Times New Roman" pitchFamily="18" charset="0"/>
              </a:rPr>
              <a:t>。</a:t>
            </a:r>
          </a:p>
        </p:txBody>
      </p:sp>
      <p:sp>
        <p:nvSpPr>
          <p:cNvPr id="133131" name="AutoShape 23"/>
          <p:cNvSpPr>
            <a:spLocks/>
          </p:cNvSpPr>
          <p:nvPr/>
        </p:nvSpPr>
        <p:spPr bwMode="auto">
          <a:xfrm>
            <a:off x="8316913" y="1968500"/>
            <a:ext cx="644525" cy="406400"/>
          </a:xfrm>
          <a:prstGeom prst="borderCallout2">
            <a:avLst>
              <a:gd name="adj1" fmla="val 23606"/>
              <a:gd name="adj2" fmla="val -8333"/>
              <a:gd name="adj3" fmla="val 126977"/>
              <a:gd name="adj4" fmla="val -126593"/>
              <a:gd name="adj5" fmla="val 123319"/>
              <a:gd name="adj6" fmla="val -128949"/>
            </a:avLst>
          </a:prstGeom>
          <a:solidFill>
            <a:srgbClr val="FF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a:latin typeface="Times New Roman" pitchFamily="18" charset="0"/>
              </a:rPr>
              <a:t>lg </a:t>
            </a:r>
            <a:r>
              <a:rPr lang="en-US" altLang="zh-CN" i="1">
                <a:latin typeface="Times New Roman" pitchFamily="18" charset="0"/>
              </a:rPr>
              <a:t>f</a:t>
            </a:r>
          </a:p>
        </p:txBody>
      </p:sp>
      <p:grpSp>
        <p:nvGrpSpPr>
          <p:cNvPr id="14" name="Group 10"/>
          <p:cNvGrpSpPr>
            <a:grpSpLocks/>
          </p:cNvGrpSpPr>
          <p:nvPr/>
        </p:nvGrpSpPr>
        <p:grpSpPr bwMode="auto">
          <a:xfrm>
            <a:off x="6492875" y="3305175"/>
            <a:ext cx="1787525" cy="762000"/>
            <a:chOff x="2911" y="2064"/>
            <a:chExt cx="1126" cy="480"/>
          </a:xfrm>
        </p:grpSpPr>
        <p:sp>
          <p:nvSpPr>
            <p:cNvPr id="133134" name="Line 11"/>
            <p:cNvSpPr>
              <a:spLocks noChangeShapeType="1"/>
            </p:cNvSpPr>
            <p:nvPr/>
          </p:nvSpPr>
          <p:spPr bwMode="auto">
            <a:xfrm>
              <a:off x="3221" y="2256"/>
              <a:ext cx="816" cy="0"/>
            </a:xfrm>
            <a:prstGeom prst="line">
              <a:avLst/>
            </a:prstGeom>
            <a:noFill/>
            <a:ln w="19050">
              <a:solidFill>
                <a:srgbClr val="FF33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5" name="Line 12"/>
            <p:cNvSpPr>
              <a:spLocks noChangeShapeType="1"/>
            </p:cNvSpPr>
            <p:nvPr/>
          </p:nvSpPr>
          <p:spPr bwMode="auto">
            <a:xfrm flipV="1">
              <a:off x="2911" y="2328"/>
              <a:ext cx="1126" cy="24"/>
            </a:xfrm>
            <a:prstGeom prst="line">
              <a:avLst/>
            </a:prstGeom>
            <a:noFill/>
            <a:ln w="19050">
              <a:solidFill>
                <a:srgbClr val="FF33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6" name="Line 13"/>
            <p:cNvSpPr>
              <a:spLocks noChangeShapeType="1"/>
            </p:cNvSpPr>
            <p:nvPr/>
          </p:nvSpPr>
          <p:spPr bwMode="auto">
            <a:xfrm>
              <a:off x="3792" y="2064"/>
              <a:ext cx="0" cy="192"/>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7" name="Line 14"/>
            <p:cNvSpPr>
              <a:spLocks noChangeShapeType="1"/>
            </p:cNvSpPr>
            <p:nvPr/>
          </p:nvSpPr>
          <p:spPr bwMode="auto">
            <a:xfrm flipV="1">
              <a:off x="3792" y="2352"/>
              <a:ext cx="0" cy="192"/>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9" name="Object 15"/>
          <p:cNvGraphicFramePr>
            <a:graphicFrameLocks noChangeAspect="1"/>
          </p:cNvGraphicFramePr>
          <p:nvPr/>
        </p:nvGraphicFramePr>
        <p:xfrm>
          <a:off x="8424863" y="3533775"/>
          <a:ext cx="685800" cy="328613"/>
        </p:xfrm>
        <a:graphic>
          <a:graphicData uri="http://schemas.openxmlformats.org/presentationml/2006/ole">
            <mc:AlternateContent xmlns:mc="http://schemas.openxmlformats.org/markup-compatibility/2006">
              <mc:Choice xmlns:v="urn:schemas-microsoft-com:vml" Requires="v">
                <p:oleObj spid="_x0000_s1026" name="公式" r:id="rId4" imgW="368140" imgH="177723" progId="Equation.3">
                  <p:embed/>
                </p:oleObj>
              </mc:Choice>
              <mc:Fallback>
                <p:oleObj name="公式" r:id="rId4" imgW="368140"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4863" y="3533775"/>
                        <a:ext cx="685800" cy="3286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31653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dissolve">
                                      <p:cBhvr>
                                        <p:cTn id="12" dur="500"/>
                                        <p:tgtEl>
                                          <p:spTgt spid="76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ppt_x</p:attrName>
                                        </p:attrNameLst>
                                      </p:cBhvr>
                                      <p:tavLst>
                                        <p:tav tm="0">
                                          <p:val>
                                            <p:strVal val="#ppt_x-#ppt_w/2"/>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6808"/>
                                        </p:tgtEl>
                                        <p:attrNameLst>
                                          <p:attrName>style.visibility</p:attrName>
                                        </p:attrNameLst>
                                      </p:cBhvr>
                                      <p:to>
                                        <p:strVal val="visible"/>
                                      </p:to>
                                    </p:set>
                                    <p:animEffect transition="in" filter="dissolve">
                                      <p:cBhvr>
                                        <p:cTn id="39" dur="500"/>
                                        <p:tgtEl>
                                          <p:spTgt spid="7680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6811"/>
                                        </p:tgtEl>
                                        <p:attrNameLst>
                                          <p:attrName>style.visibility</p:attrName>
                                        </p:attrNameLst>
                                      </p:cBhvr>
                                      <p:to>
                                        <p:strVal val="visible"/>
                                      </p:to>
                                    </p:set>
                                    <p:animEffect transition="in" filter="dissolve">
                                      <p:cBhvr>
                                        <p:cTn id="44" dur="500"/>
                                        <p:tgtEl>
                                          <p:spTgt spid="768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6809"/>
                                        </p:tgtEl>
                                        <p:attrNameLst>
                                          <p:attrName>style.visibility</p:attrName>
                                        </p:attrNameLst>
                                      </p:cBhvr>
                                      <p:to>
                                        <p:strVal val="visible"/>
                                      </p:to>
                                    </p:set>
                                    <p:animEffect transition="in" filter="dissolve">
                                      <p:cBhvr>
                                        <p:cTn id="49" dur="500"/>
                                        <p:tgtEl>
                                          <p:spTgt spid="7680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6810"/>
                                        </p:tgtEl>
                                        <p:attrNameLst>
                                          <p:attrName>style.visibility</p:attrName>
                                        </p:attrNameLst>
                                      </p:cBhvr>
                                      <p:to>
                                        <p:strVal val="visible"/>
                                      </p:to>
                                    </p:set>
                                    <p:animEffect transition="in" filter="dissolve">
                                      <p:cBhvr>
                                        <p:cTn id="52"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nimBg="1"/>
      <p:bldP spid="76809" grpId="0" animBg="1"/>
      <p:bldP spid="76810" grpId="0" animBg="1"/>
      <p:bldP spid="76811" grpId="0" animBg="1"/>
      <p:bldP spid="12" grpId="0"/>
      <p:bldP spid="13"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611188" y="1447800"/>
            <a:ext cx="7900987"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800" b="1">
                <a:latin typeface="Times New Roman" pitchFamily="18" charset="0"/>
              </a:rPr>
              <a:t>    （</a:t>
            </a:r>
            <a:r>
              <a:rPr kumimoji="1" lang="en-US" altLang="zh-CN" sz="2800" b="1">
                <a:latin typeface="Times New Roman" pitchFamily="18" charset="0"/>
              </a:rPr>
              <a:t>1</a:t>
            </a:r>
            <a:r>
              <a:rPr kumimoji="1" lang="zh-CN" altLang="en-US" sz="2800" b="1">
                <a:latin typeface="Times New Roman" pitchFamily="18" charset="0"/>
              </a:rPr>
              <a:t>）</a:t>
            </a:r>
            <a:r>
              <a:rPr kumimoji="1" lang="zh-CN" altLang="en-US" sz="2800" b="1">
                <a:latin typeface="宋体" pitchFamily="2" charset="-122"/>
              </a:rPr>
              <a:t>电路的截止频率取决于电容所在回路的时间常数。</a:t>
            </a:r>
          </a:p>
        </p:txBody>
      </p:sp>
      <p:sp>
        <p:nvSpPr>
          <p:cNvPr id="179203" name="Rectangle 3"/>
          <p:cNvSpPr>
            <a:spLocks noChangeArrowheads="1"/>
          </p:cNvSpPr>
          <p:nvPr/>
        </p:nvSpPr>
        <p:spPr bwMode="auto">
          <a:xfrm>
            <a:off x="711200" y="2736850"/>
            <a:ext cx="7677150"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800" b="1">
                <a:latin typeface="Times New Roman" pitchFamily="18" charset="0"/>
              </a:rPr>
              <a:t>   （</a:t>
            </a:r>
            <a:r>
              <a:rPr kumimoji="1" lang="en-US" altLang="zh-CN" sz="2800" b="1">
                <a:latin typeface="Times New Roman" pitchFamily="18" charset="0"/>
              </a:rPr>
              <a:t>2</a:t>
            </a:r>
            <a:r>
              <a:rPr kumimoji="1" lang="zh-CN" altLang="en-US" sz="2800" b="1">
                <a:latin typeface="Times New Roman" pitchFamily="18" charset="0"/>
              </a:rPr>
              <a:t>）</a:t>
            </a:r>
            <a:r>
              <a:rPr kumimoji="1" lang="zh-CN" altLang="en-US" sz="2800" b="1">
                <a:latin typeface="宋体" pitchFamily="2" charset="-122"/>
              </a:rPr>
              <a:t>当信号频率等于下限频率或上限频率时，放大电路的增益下降</a:t>
            </a:r>
            <a:r>
              <a:rPr kumimoji="1" lang="en-US" altLang="zh-CN" sz="2800" b="1">
                <a:latin typeface="Times New Roman" pitchFamily="18" charset="0"/>
              </a:rPr>
              <a:t>3dB</a:t>
            </a:r>
            <a:r>
              <a:rPr kumimoji="1" lang="zh-CN" altLang="en-US" sz="2800" b="1">
                <a:latin typeface="宋体" pitchFamily="2" charset="-122"/>
              </a:rPr>
              <a:t>，且产生</a:t>
            </a:r>
            <a:r>
              <a:rPr kumimoji="1" lang="en-US" altLang="zh-CN" sz="2800" b="1">
                <a:latin typeface="Times New Roman" pitchFamily="18" charset="0"/>
              </a:rPr>
              <a:t>+45</a:t>
            </a:r>
            <a:r>
              <a:rPr kumimoji="1" lang="en-US" altLang="zh-CN" sz="2800" b="1">
                <a:latin typeface="Times New Roman" pitchFamily="18" charset="0"/>
                <a:sym typeface="Symbol" pitchFamily="18" charset="2"/>
              </a:rPr>
              <a:t></a:t>
            </a:r>
            <a:r>
              <a:rPr kumimoji="1" lang="zh-CN" altLang="en-US" sz="2800" b="1">
                <a:latin typeface="宋体" pitchFamily="2" charset="-122"/>
              </a:rPr>
              <a:t>或</a:t>
            </a:r>
            <a:r>
              <a:rPr kumimoji="1" lang="en-US" altLang="zh-CN" sz="2800" b="1">
                <a:latin typeface="Times New Roman" pitchFamily="18" charset="0"/>
              </a:rPr>
              <a:t>-45</a:t>
            </a:r>
            <a:r>
              <a:rPr kumimoji="1" lang="en-US" altLang="zh-CN" sz="2800" b="1">
                <a:latin typeface="Times New Roman" pitchFamily="18" charset="0"/>
                <a:sym typeface="Symbol" pitchFamily="18" charset="2"/>
              </a:rPr>
              <a:t></a:t>
            </a:r>
            <a:r>
              <a:rPr kumimoji="1" lang="zh-CN" altLang="en-US" sz="2800" b="1">
                <a:latin typeface="宋体" pitchFamily="2" charset="-122"/>
              </a:rPr>
              <a:t>相移。</a:t>
            </a:r>
          </a:p>
        </p:txBody>
      </p:sp>
      <p:sp>
        <p:nvSpPr>
          <p:cNvPr id="134148" name="Rectangle 4"/>
          <p:cNvSpPr>
            <a:spLocks noChangeArrowheads="1"/>
          </p:cNvSpPr>
          <p:nvPr/>
        </p:nvSpPr>
        <p:spPr bwMode="auto">
          <a:xfrm>
            <a:off x="756751" y="548600"/>
            <a:ext cx="1893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FF"/>
                </a:solidFill>
                <a:latin typeface="Times New Roman" pitchFamily="18" charset="0"/>
              </a:rPr>
              <a:t>结论：</a:t>
            </a:r>
            <a:endParaRPr kumimoji="1" lang="zh-CN" altLang="en-US" sz="2800" b="1" dirty="0">
              <a:solidFill>
                <a:srgbClr val="0000FF"/>
              </a:solidFill>
              <a:latin typeface="楷体_GB2312" pitchFamily="49" charset="-122"/>
            </a:endParaRPr>
          </a:p>
        </p:txBody>
      </p:sp>
      <p:sp>
        <p:nvSpPr>
          <p:cNvPr id="179260" name="Rectangle 60"/>
          <p:cNvSpPr>
            <a:spLocks noChangeArrowheads="1"/>
          </p:cNvSpPr>
          <p:nvPr/>
        </p:nvSpPr>
        <p:spPr bwMode="auto">
          <a:xfrm>
            <a:off x="727075" y="4767263"/>
            <a:ext cx="7540625"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800" b="1">
                <a:latin typeface="Times New Roman" pitchFamily="18" charset="0"/>
              </a:rPr>
              <a:t>   （</a:t>
            </a:r>
            <a:r>
              <a:rPr kumimoji="1" lang="en-US" altLang="zh-CN" sz="2800" b="1">
                <a:latin typeface="Times New Roman" pitchFamily="18" charset="0"/>
              </a:rPr>
              <a:t>3</a:t>
            </a:r>
            <a:r>
              <a:rPr kumimoji="1" lang="zh-CN" altLang="en-US" sz="2800" b="1">
                <a:latin typeface="Times New Roman" pitchFamily="18" charset="0"/>
              </a:rPr>
              <a:t>）</a:t>
            </a:r>
            <a:r>
              <a:rPr kumimoji="1" lang="zh-CN" altLang="en-US" sz="2800" b="1">
                <a:latin typeface="宋体" pitchFamily="2" charset="-122"/>
              </a:rPr>
              <a:t>在近似分析中，可用折线化的近似波特图描述放大电路的频率特性。</a:t>
            </a:r>
          </a:p>
        </p:txBody>
      </p:sp>
    </p:spTree>
    <p:extLst>
      <p:ext uri="{BB962C8B-B14F-4D97-AF65-F5344CB8AC3E}">
        <p14:creationId xmlns:p14="http://schemas.microsoft.com/office/powerpoint/2010/main" val="1017909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79202"/>
                                        </p:tgtEl>
                                        <p:attrNameLst>
                                          <p:attrName>style.visibility</p:attrName>
                                        </p:attrNameLst>
                                      </p:cBhvr>
                                      <p:to>
                                        <p:strVal val="visible"/>
                                      </p:to>
                                    </p:set>
                                    <p:anim calcmode="lin" valueType="num">
                                      <p:cBhvr>
                                        <p:cTn id="7" dur="1000" fill="hold"/>
                                        <p:tgtEl>
                                          <p:spTgt spid="179202"/>
                                        </p:tgtEl>
                                        <p:attrNameLst>
                                          <p:attrName>ppt_w</p:attrName>
                                        </p:attrNameLst>
                                      </p:cBhvr>
                                      <p:tavLst>
                                        <p:tav tm="0">
                                          <p:val>
                                            <p:fltVal val="0"/>
                                          </p:val>
                                        </p:tav>
                                        <p:tav tm="100000">
                                          <p:val>
                                            <p:strVal val="#ppt_w"/>
                                          </p:val>
                                        </p:tav>
                                      </p:tavLst>
                                    </p:anim>
                                    <p:anim calcmode="lin" valueType="num">
                                      <p:cBhvr>
                                        <p:cTn id="8" dur="1000" fill="hold"/>
                                        <p:tgtEl>
                                          <p:spTgt spid="179202"/>
                                        </p:tgtEl>
                                        <p:attrNameLst>
                                          <p:attrName>ppt_h</p:attrName>
                                        </p:attrNameLst>
                                      </p:cBhvr>
                                      <p:tavLst>
                                        <p:tav tm="0">
                                          <p:val>
                                            <p:fltVal val="0"/>
                                          </p:val>
                                        </p:tav>
                                        <p:tav tm="100000">
                                          <p:val>
                                            <p:strVal val="#ppt_h"/>
                                          </p:val>
                                        </p:tav>
                                      </p:tavLst>
                                    </p:anim>
                                    <p:anim calcmode="lin" valueType="num">
                                      <p:cBhvr>
                                        <p:cTn id="9" dur="1000" fill="hold"/>
                                        <p:tgtEl>
                                          <p:spTgt spid="179202"/>
                                        </p:tgtEl>
                                        <p:attrNameLst>
                                          <p:attrName>style.rotation</p:attrName>
                                        </p:attrNameLst>
                                      </p:cBhvr>
                                      <p:tavLst>
                                        <p:tav tm="0">
                                          <p:val>
                                            <p:fltVal val="90"/>
                                          </p:val>
                                        </p:tav>
                                        <p:tav tm="100000">
                                          <p:val>
                                            <p:fltVal val="0"/>
                                          </p:val>
                                        </p:tav>
                                      </p:tavLst>
                                    </p:anim>
                                    <p:animEffect transition="in" filter="fade">
                                      <p:cBhvr>
                                        <p:cTn id="10" dur="1000"/>
                                        <p:tgtEl>
                                          <p:spTgt spid="1792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179203"/>
                                        </p:tgtEl>
                                        <p:attrNameLst>
                                          <p:attrName>style.visibility</p:attrName>
                                        </p:attrNameLst>
                                      </p:cBhvr>
                                      <p:to>
                                        <p:strVal val="visible"/>
                                      </p:to>
                                    </p:set>
                                    <p:anim calcmode="discrete" valueType="clr">
                                      <p:cBhvr override="childStyle">
                                        <p:cTn id="15" dur="80"/>
                                        <p:tgtEl>
                                          <p:spTgt spid="179203"/>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79203"/>
                                        </p:tgtEl>
                                        <p:attrNameLst>
                                          <p:attrName>fillcolor</p:attrName>
                                        </p:attrNameLst>
                                      </p:cBhvr>
                                      <p:tavLst>
                                        <p:tav tm="0">
                                          <p:val>
                                            <p:clrVal>
                                              <a:schemeClr val="accent2"/>
                                            </p:clrVal>
                                          </p:val>
                                        </p:tav>
                                        <p:tav tm="50000">
                                          <p:val>
                                            <p:clrVal>
                                              <a:schemeClr val="hlink"/>
                                            </p:clrVal>
                                          </p:val>
                                        </p:tav>
                                      </p:tavLst>
                                    </p:anim>
                                    <p:set>
                                      <p:cBhvr>
                                        <p:cTn id="17" dur="80"/>
                                        <p:tgtEl>
                                          <p:spTgt spid="179203"/>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79260"/>
                                        </p:tgtEl>
                                        <p:attrNameLst>
                                          <p:attrName>style.visibility</p:attrName>
                                        </p:attrNameLst>
                                      </p:cBhvr>
                                      <p:to>
                                        <p:strVal val="visible"/>
                                      </p:to>
                                    </p:set>
                                    <p:anim calcmode="discrete" valueType="clr">
                                      <p:cBhvr override="childStyle">
                                        <p:cTn id="22" dur="80"/>
                                        <p:tgtEl>
                                          <p:spTgt spid="17926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79260"/>
                                        </p:tgtEl>
                                        <p:attrNameLst>
                                          <p:attrName>fillcolor</p:attrName>
                                        </p:attrNameLst>
                                      </p:cBhvr>
                                      <p:tavLst>
                                        <p:tav tm="0">
                                          <p:val>
                                            <p:clrVal>
                                              <a:schemeClr val="accent2"/>
                                            </p:clrVal>
                                          </p:val>
                                        </p:tav>
                                        <p:tav tm="50000">
                                          <p:val>
                                            <p:clrVal>
                                              <a:schemeClr val="hlink"/>
                                            </p:clrVal>
                                          </p:val>
                                        </p:tav>
                                      </p:tavLst>
                                    </p:anim>
                                    <p:set>
                                      <p:cBhvr>
                                        <p:cTn id="24" dur="80"/>
                                        <p:tgtEl>
                                          <p:spTgt spid="17926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P spid="179203" grpId="0"/>
      <p:bldP spid="1792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z050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44958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7" name="Rectangle 3"/>
          <p:cNvSpPr>
            <a:spLocks noGrp="1" noChangeArrowheads="1"/>
          </p:cNvSpPr>
          <p:nvPr>
            <p:ph type="title"/>
          </p:nvPr>
        </p:nvSpPr>
        <p:spPr>
          <a:xfrm>
            <a:off x="539440" y="404580"/>
            <a:ext cx="7218362" cy="569313"/>
          </a:xfrm>
        </p:spPr>
        <p:txBody>
          <a:bodyPr/>
          <a:lstStyle/>
          <a:p>
            <a:pPr algn="l"/>
            <a:r>
              <a:rPr lang="zh-CN" altLang="en-US" sz="3200" dirty="0" smtClean="0">
                <a:latin typeface="华文行楷" pitchFamily="2" charset="-122"/>
                <a:ea typeface="华文行楷" pitchFamily="2" charset="-122"/>
              </a:rPr>
              <a:t>电压放大倍数的波特图</a:t>
            </a:r>
          </a:p>
        </p:txBody>
      </p:sp>
      <p:grpSp>
        <p:nvGrpSpPr>
          <p:cNvPr id="49156" name="Group 4"/>
          <p:cNvGrpSpPr>
            <a:grpSpLocks/>
          </p:cNvGrpSpPr>
          <p:nvPr/>
        </p:nvGrpSpPr>
        <p:grpSpPr bwMode="auto">
          <a:xfrm>
            <a:off x="5257800" y="1676400"/>
            <a:ext cx="3886200" cy="4038600"/>
            <a:chOff x="3312" y="1056"/>
            <a:chExt cx="2448" cy="2544"/>
          </a:xfrm>
        </p:grpSpPr>
        <p:graphicFrame>
          <p:nvGraphicFramePr>
            <p:cNvPr id="139269" name="Object 5"/>
            <p:cNvGraphicFramePr>
              <a:graphicFrameLocks noChangeAspect="1"/>
            </p:cNvGraphicFramePr>
            <p:nvPr/>
          </p:nvGraphicFramePr>
          <p:xfrm>
            <a:off x="3504" y="1392"/>
            <a:ext cx="1759" cy="2208"/>
          </p:xfrm>
          <a:graphic>
            <a:graphicData uri="http://schemas.openxmlformats.org/presentationml/2006/ole">
              <mc:AlternateContent xmlns:mc="http://schemas.openxmlformats.org/markup-compatibility/2006">
                <mc:Choice xmlns:v="urn:schemas-microsoft-com:vml" Requires="v">
                  <p:oleObj spid="_x0000_s2050" name="Equation" r:id="rId4" imgW="1422400" imgH="1943100" progId="Equation.3">
                    <p:embed/>
                  </p:oleObj>
                </mc:Choice>
                <mc:Fallback>
                  <p:oleObj name="Equation" r:id="rId4" imgW="1422400" imgH="1943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1392"/>
                          <a:ext cx="1759" cy="2208"/>
                        </a:xfrm>
                        <a:prstGeom prst="rect">
                          <a:avLst/>
                        </a:prstGeom>
                        <a:solidFill>
                          <a:srgbClr val="66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70" name="Text Box 6"/>
            <p:cNvSpPr txBox="1">
              <a:spLocks noChangeArrowheads="1"/>
            </p:cNvSpPr>
            <p:nvPr/>
          </p:nvSpPr>
          <p:spPr bwMode="auto">
            <a:xfrm>
              <a:off x="3312" y="1056"/>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zh-CN" altLang="en-US" sz="2400" b="1">
                  <a:latin typeface="Times New Roman" pitchFamily="18" charset="0"/>
                </a:rPr>
                <a:t>全频段放大倍数表达式：</a:t>
              </a:r>
            </a:p>
          </p:txBody>
        </p:sp>
      </p:grpSp>
    </p:spTree>
    <p:extLst>
      <p:ext uri="{BB962C8B-B14F-4D97-AF65-F5344CB8AC3E}">
        <p14:creationId xmlns:p14="http://schemas.microsoft.com/office/powerpoint/2010/main" val="409573980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wipe(left)">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wipe(left)">
                                      <p:cBhvr>
                                        <p:cTn id="12"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295400" y="260560"/>
            <a:ext cx="7848600" cy="685800"/>
          </a:xfrm>
        </p:spPr>
        <p:txBody>
          <a:bodyPr/>
          <a:lstStyle/>
          <a:p>
            <a:pPr algn="l" eaLnBrk="1" hangingPunct="1"/>
            <a:r>
              <a:rPr lang="zh-CN" altLang="en-US" sz="2800" dirty="0" smtClean="0">
                <a:latin typeface="华文行楷" pitchFamily="2" charset="-122"/>
                <a:ea typeface="华文行楷" pitchFamily="2" charset="-122"/>
              </a:rPr>
              <a:t>多级放大电路的频率响应与各级的关系</a:t>
            </a:r>
          </a:p>
        </p:txBody>
      </p:sp>
      <p:graphicFrame>
        <p:nvGraphicFramePr>
          <p:cNvPr id="54275" name="Object 3"/>
          <p:cNvGraphicFramePr>
            <a:graphicFrameLocks noChangeAspect="1"/>
          </p:cNvGraphicFramePr>
          <p:nvPr/>
        </p:nvGraphicFramePr>
        <p:xfrm>
          <a:off x="2339975" y="2349500"/>
          <a:ext cx="3889375" cy="1404938"/>
        </p:xfrm>
        <a:graphic>
          <a:graphicData uri="http://schemas.openxmlformats.org/presentationml/2006/ole">
            <mc:AlternateContent xmlns:mc="http://schemas.openxmlformats.org/markup-compatibility/2006">
              <mc:Choice xmlns:v="urn:schemas-microsoft-com:vml" Requires="v">
                <p:oleObj spid="_x0000_s3074" name="公式" r:id="rId3" imgW="1968500" imgH="711200" progId="Equation.3">
                  <p:embed/>
                </p:oleObj>
              </mc:Choice>
              <mc:Fallback>
                <p:oleObj name="公式" r:id="rId3" imgW="19685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349500"/>
                        <a:ext cx="3889375" cy="1404938"/>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4"/>
          <p:cNvGraphicFramePr>
            <a:graphicFrameLocks noChangeAspect="1"/>
          </p:cNvGraphicFramePr>
          <p:nvPr/>
        </p:nvGraphicFramePr>
        <p:xfrm>
          <a:off x="995363" y="5541963"/>
          <a:ext cx="4648200" cy="941387"/>
        </p:xfrm>
        <a:graphic>
          <a:graphicData uri="http://schemas.openxmlformats.org/presentationml/2006/ole">
            <mc:AlternateContent xmlns:mc="http://schemas.openxmlformats.org/markup-compatibility/2006">
              <mc:Choice xmlns:v="urn:schemas-microsoft-com:vml" Requires="v">
                <p:oleObj spid="_x0000_s3075" name="Equation" r:id="rId5" imgW="2273300" imgH="495300" progId="Equation.3">
                  <p:embed/>
                </p:oleObj>
              </mc:Choice>
              <mc:Fallback>
                <p:oleObj name="Equation" r:id="rId5" imgW="2273300" imgH="495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363" y="5541963"/>
                        <a:ext cx="4648200" cy="941387"/>
                      </a:xfrm>
                      <a:prstGeom prst="rect">
                        <a:avLst/>
                      </a:prstGeom>
                      <a:solidFill>
                        <a:srgbClr val="66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7" name="Text Box 5"/>
          <p:cNvSpPr txBox="1">
            <a:spLocks noChangeArrowheads="1"/>
          </p:cNvSpPr>
          <p:nvPr/>
        </p:nvSpPr>
        <p:spPr bwMode="auto">
          <a:xfrm>
            <a:off x="468313" y="1412875"/>
            <a:ext cx="8431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对于</a:t>
            </a:r>
            <a:r>
              <a:rPr kumimoji="1" lang="en-US" altLang="zh-CN" sz="2400" b="1" i="1">
                <a:latin typeface="Times New Roman" pitchFamily="18" charset="0"/>
              </a:rPr>
              <a:t>n</a:t>
            </a:r>
            <a:r>
              <a:rPr kumimoji="1" lang="zh-CN" altLang="en-US" sz="2400" b="1">
                <a:latin typeface="Times New Roman" pitchFamily="18" charset="0"/>
              </a:rPr>
              <a:t>级放大电路，若各级的下、上限频率分别为</a:t>
            </a:r>
            <a:r>
              <a:rPr kumimoji="1" lang="en-US" altLang="zh-CN" sz="2400" b="1" i="1">
                <a:latin typeface="Times New Roman" pitchFamily="18" charset="0"/>
              </a:rPr>
              <a:t>f</a:t>
            </a:r>
            <a:r>
              <a:rPr kumimoji="1" lang="en-US" altLang="zh-CN" sz="2400" b="1" baseline="-25000">
                <a:latin typeface="Times New Roman" pitchFamily="18" charset="0"/>
              </a:rPr>
              <a:t>L1</a:t>
            </a:r>
            <a:r>
              <a:rPr kumimoji="1" lang="zh-CN" altLang="en-US" sz="2400" b="1">
                <a:latin typeface="Times New Roman" pitchFamily="18" charset="0"/>
              </a:rPr>
              <a:t>～ </a:t>
            </a:r>
            <a:r>
              <a:rPr kumimoji="1" lang="en-US" altLang="zh-CN" sz="2400" b="1" i="1">
                <a:latin typeface="Times New Roman" pitchFamily="18" charset="0"/>
              </a:rPr>
              <a:t>f</a:t>
            </a:r>
            <a:r>
              <a:rPr kumimoji="1" lang="en-US" altLang="zh-CN" sz="2400" b="1" baseline="-25000">
                <a:latin typeface="Times New Roman" pitchFamily="18" charset="0"/>
              </a:rPr>
              <a:t>L</a:t>
            </a:r>
            <a:r>
              <a:rPr kumimoji="1" lang="en-US" altLang="zh-CN" sz="2400" b="1" i="1" baseline="-25000">
                <a:latin typeface="Times New Roman" pitchFamily="18" charset="0"/>
              </a:rPr>
              <a:t>n</a:t>
            </a:r>
            <a:r>
              <a:rPr kumimoji="1" lang="zh-CN" altLang="en-US" sz="2400" b="1" i="1">
                <a:latin typeface="Times New Roman" pitchFamily="18" charset="0"/>
              </a:rPr>
              <a:t>、 </a:t>
            </a:r>
            <a:r>
              <a:rPr kumimoji="1" lang="en-US" altLang="zh-CN" sz="2400" b="1" i="1">
                <a:latin typeface="Times New Roman" pitchFamily="18" charset="0"/>
              </a:rPr>
              <a:t>f</a:t>
            </a:r>
            <a:r>
              <a:rPr kumimoji="1" lang="en-US" altLang="zh-CN" sz="2400" b="1" baseline="-25000">
                <a:latin typeface="Times New Roman" pitchFamily="18" charset="0"/>
              </a:rPr>
              <a:t>H1</a:t>
            </a:r>
            <a:r>
              <a:rPr kumimoji="1" lang="zh-CN" altLang="en-US" sz="2400" b="1">
                <a:latin typeface="Times New Roman" pitchFamily="18" charset="0"/>
              </a:rPr>
              <a:t>～ </a:t>
            </a:r>
            <a:r>
              <a:rPr kumimoji="1" lang="en-US" altLang="zh-CN" sz="2400" b="1" i="1">
                <a:latin typeface="Times New Roman" pitchFamily="18" charset="0"/>
              </a:rPr>
              <a:t>f</a:t>
            </a:r>
            <a:r>
              <a:rPr kumimoji="1" lang="en-US" altLang="zh-CN" sz="2400" b="1" baseline="-25000">
                <a:latin typeface="Times New Roman" pitchFamily="18" charset="0"/>
              </a:rPr>
              <a:t>H</a:t>
            </a:r>
            <a:r>
              <a:rPr kumimoji="1" lang="en-US" altLang="zh-CN" sz="2400" b="1" i="1" baseline="-25000">
                <a:latin typeface="Times New Roman" pitchFamily="18" charset="0"/>
              </a:rPr>
              <a:t>n</a:t>
            </a:r>
            <a:r>
              <a:rPr kumimoji="1" lang="zh-CN" altLang="en-US" sz="2400" b="1">
                <a:latin typeface="Times New Roman" pitchFamily="18" charset="0"/>
              </a:rPr>
              <a:t>，整个电路的下、上限频率分别为</a:t>
            </a:r>
            <a:r>
              <a:rPr kumimoji="1" lang="en-US" altLang="zh-CN" sz="2400" b="1" i="1">
                <a:latin typeface="Times New Roman" pitchFamily="18" charset="0"/>
              </a:rPr>
              <a:t>f</a:t>
            </a:r>
            <a:r>
              <a:rPr kumimoji="1" lang="en-US" altLang="zh-CN" sz="2400" b="1" baseline="-25000">
                <a:latin typeface="Times New Roman" pitchFamily="18" charset="0"/>
              </a:rPr>
              <a:t>L</a:t>
            </a:r>
            <a:r>
              <a:rPr kumimoji="1" lang="zh-CN" altLang="en-US" sz="2400" b="1">
                <a:latin typeface="Times New Roman" pitchFamily="18" charset="0"/>
              </a:rPr>
              <a:t>、</a:t>
            </a:r>
            <a:r>
              <a:rPr kumimoji="1" lang="zh-CN" altLang="en-US" sz="2400" b="1" i="1">
                <a:latin typeface="Times New Roman" pitchFamily="18" charset="0"/>
              </a:rPr>
              <a:t> </a:t>
            </a:r>
            <a:r>
              <a:rPr kumimoji="1" lang="en-US" altLang="zh-CN" sz="2400" b="1" i="1">
                <a:latin typeface="Times New Roman" pitchFamily="18" charset="0"/>
              </a:rPr>
              <a:t>f</a:t>
            </a:r>
            <a:r>
              <a:rPr kumimoji="1" lang="en-US" altLang="zh-CN" sz="2400" b="1" baseline="-25000">
                <a:latin typeface="Times New Roman" pitchFamily="18" charset="0"/>
              </a:rPr>
              <a:t>H</a:t>
            </a:r>
            <a:r>
              <a:rPr kumimoji="1" lang="zh-CN" altLang="en-US" sz="2400" b="1">
                <a:latin typeface="Times New Roman" pitchFamily="18" charset="0"/>
              </a:rPr>
              <a:t>，则</a:t>
            </a:r>
            <a:endParaRPr kumimoji="1" lang="zh-CN" altLang="en-US" sz="2400" b="1" baseline="-25000">
              <a:latin typeface="Times New Roman" pitchFamily="18" charset="0"/>
            </a:endParaRPr>
          </a:p>
        </p:txBody>
      </p:sp>
      <p:grpSp>
        <p:nvGrpSpPr>
          <p:cNvPr id="54278" name="Group 6"/>
          <p:cNvGrpSpPr>
            <a:grpSpLocks/>
          </p:cNvGrpSpPr>
          <p:nvPr/>
        </p:nvGrpSpPr>
        <p:grpSpPr bwMode="auto">
          <a:xfrm>
            <a:off x="612775" y="3860800"/>
            <a:ext cx="4038600" cy="1598613"/>
            <a:chOff x="432" y="2256"/>
            <a:chExt cx="2544" cy="1007"/>
          </a:xfrm>
        </p:grpSpPr>
        <p:graphicFrame>
          <p:nvGraphicFramePr>
            <p:cNvPr id="141321" name="Object 7"/>
            <p:cNvGraphicFramePr>
              <a:graphicFrameLocks noChangeAspect="1"/>
            </p:cNvGraphicFramePr>
            <p:nvPr/>
          </p:nvGraphicFramePr>
          <p:xfrm>
            <a:off x="1008" y="2256"/>
            <a:ext cx="1968" cy="1007"/>
          </p:xfrm>
          <a:graphic>
            <a:graphicData uri="http://schemas.openxmlformats.org/presentationml/2006/ole">
              <mc:AlternateContent xmlns:mc="http://schemas.openxmlformats.org/markup-compatibility/2006">
                <mc:Choice xmlns:v="urn:schemas-microsoft-com:vml" Requires="v">
                  <p:oleObj spid="_x0000_s3076" name="Equation" r:id="rId7" imgW="1460500" imgH="914400" progId="Equation.3">
                    <p:embed/>
                  </p:oleObj>
                </mc:Choice>
                <mc:Fallback>
                  <p:oleObj name="Equation" r:id="rId7" imgW="14605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2256"/>
                          <a:ext cx="1968" cy="100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2" name="Text Box 8"/>
            <p:cNvSpPr txBox="1">
              <a:spLocks noChangeArrowheads="1"/>
            </p:cNvSpPr>
            <p:nvPr/>
          </p:nvSpPr>
          <p:spPr bwMode="auto">
            <a:xfrm>
              <a:off x="432" y="259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zh-CN" altLang="en-US" sz="2400" b="1">
                  <a:latin typeface="Times New Roman" pitchFamily="18" charset="0"/>
                </a:rPr>
                <a:t>由于</a:t>
              </a:r>
            </a:p>
          </p:txBody>
        </p:sp>
      </p:grpSp>
      <p:sp>
        <p:nvSpPr>
          <p:cNvPr id="54281" name="Text Box 9"/>
          <p:cNvSpPr txBox="1">
            <a:spLocks noChangeArrowheads="1"/>
          </p:cNvSpPr>
          <p:nvPr/>
        </p:nvSpPr>
        <p:spPr bwMode="auto">
          <a:xfrm>
            <a:off x="4805363" y="4398963"/>
            <a:ext cx="350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zh-CN" altLang="en-US" sz="2400" b="1">
                <a:latin typeface="Times New Roman" pitchFamily="18" charset="0"/>
              </a:rPr>
              <a:t>求解使增益下降</a:t>
            </a:r>
            <a:r>
              <a:rPr kumimoji="1" lang="en-US" altLang="zh-CN" sz="2400" b="1">
                <a:latin typeface="Times New Roman" pitchFamily="18" charset="0"/>
              </a:rPr>
              <a:t>3dB</a:t>
            </a:r>
            <a:r>
              <a:rPr kumimoji="1" lang="zh-CN" altLang="en-US" sz="2400" b="1">
                <a:latin typeface="Times New Roman" pitchFamily="18" charset="0"/>
              </a:rPr>
              <a:t>的频率，经修正，可得</a:t>
            </a:r>
          </a:p>
        </p:txBody>
      </p:sp>
      <p:sp>
        <p:nvSpPr>
          <p:cNvPr id="54282" name="Text Box 10"/>
          <p:cNvSpPr txBox="1">
            <a:spLocks noChangeArrowheads="1"/>
          </p:cNvSpPr>
          <p:nvPr/>
        </p:nvSpPr>
        <p:spPr bwMode="auto">
          <a:xfrm>
            <a:off x="5872163" y="577056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为修正系数</a:t>
            </a:r>
          </a:p>
        </p:txBody>
      </p:sp>
    </p:spTree>
    <p:extLst>
      <p:ext uri="{BB962C8B-B14F-4D97-AF65-F5344CB8AC3E}">
        <p14:creationId xmlns:p14="http://schemas.microsoft.com/office/powerpoint/2010/main" val="41817583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animEffect transition="in" filter="wipe(left)">
                                      <p:cBhvr>
                                        <p:cTn id="7" dur="500"/>
                                        <p:tgtEl>
                                          <p:spTgt spid="542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left)">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81">
                                            <p:txEl>
                                              <p:pRg st="0" end="0"/>
                                            </p:txEl>
                                          </p:spTgt>
                                        </p:tgtEl>
                                        <p:attrNameLst>
                                          <p:attrName>style.visibility</p:attrName>
                                        </p:attrNameLst>
                                      </p:cBhvr>
                                      <p:to>
                                        <p:strVal val="visible"/>
                                      </p:to>
                                    </p:set>
                                    <p:animEffect transition="in" filter="wipe(left)">
                                      <p:cBhvr>
                                        <p:cTn id="22" dur="500"/>
                                        <p:tgtEl>
                                          <p:spTgt spid="5428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6"/>
                                        </p:tgtEl>
                                        <p:attrNameLst>
                                          <p:attrName>style.visibility</p:attrName>
                                        </p:attrNameLst>
                                      </p:cBhvr>
                                      <p:to>
                                        <p:strVal val="visible"/>
                                      </p:to>
                                    </p:set>
                                    <p:animEffect transition="in" filter="wipe(left)">
                                      <p:cBhvr>
                                        <p:cTn id="27" dur="500"/>
                                        <p:tgtEl>
                                          <p:spTgt spid="54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82">
                                            <p:txEl>
                                              <p:pRg st="0" end="0"/>
                                            </p:txEl>
                                          </p:spTgt>
                                        </p:tgtEl>
                                        <p:attrNameLst>
                                          <p:attrName>style.visibility</p:attrName>
                                        </p:attrNameLst>
                                      </p:cBhvr>
                                      <p:to>
                                        <p:strVal val="visible"/>
                                      </p:to>
                                    </p:set>
                                    <p:animEffect transition="in" filter="wipe(left)">
                                      <p:cBhvr>
                                        <p:cTn id="32" dur="500"/>
                                        <p:tgtEl>
                                          <p:spTgt spid="542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autoUpdateAnimBg="0"/>
      <p:bldP spid="54281" grpId="0" build="p" autoUpdateAnimBg="0"/>
      <p:bldP spid="5428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6725" y="476250"/>
            <a:ext cx="8677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spcAft>
                <a:spcPct val="50000"/>
              </a:spcAft>
              <a:buClrTx/>
              <a:buFontTx/>
              <a:buNone/>
            </a:pPr>
            <a:r>
              <a:rPr kumimoji="1" lang="en-US" altLang="zh-CN" sz="3200" dirty="0">
                <a:solidFill>
                  <a:schemeClr val="accent2"/>
                </a:solidFill>
                <a:latin typeface="Arial" panose="020B0604020202020204" pitchFamily="34" charset="0"/>
              </a:rPr>
              <a:t>4.2 </a:t>
            </a:r>
            <a:r>
              <a:rPr kumimoji="1" lang="zh-CN" altLang="en-US" sz="3200" dirty="0">
                <a:solidFill>
                  <a:schemeClr val="accent2"/>
                </a:solidFill>
                <a:latin typeface="Arial" panose="020B0604020202020204" pitchFamily="34" charset="0"/>
              </a:rPr>
              <a:t>已知波特图如图，试写出</a:t>
            </a:r>
            <a:r>
              <a:rPr kumimoji="1" lang="en-US" altLang="zh-CN" sz="3200" dirty="0">
                <a:solidFill>
                  <a:schemeClr val="accent2"/>
                </a:solidFill>
                <a:latin typeface="Arial" panose="020B0604020202020204" pitchFamily="34" charset="0"/>
              </a:rPr>
              <a:t>Au</a:t>
            </a:r>
            <a:r>
              <a:rPr kumimoji="1" lang="zh-CN" altLang="en-US" sz="3200" dirty="0">
                <a:solidFill>
                  <a:schemeClr val="accent2"/>
                </a:solidFill>
                <a:latin typeface="Arial" panose="020B0604020202020204" pitchFamily="34" charset="0"/>
              </a:rPr>
              <a:t>的表达式。 </a:t>
            </a:r>
          </a:p>
        </p:txBody>
      </p:sp>
      <p:sp>
        <p:nvSpPr>
          <p:cNvPr id="490500" name="Rectangle 4"/>
          <p:cNvSpPr>
            <a:spLocks noChangeArrowheads="1"/>
          </p:cNvSpPr>
          <p:nvPr/>
        </p:nvSpPr>
        <p:spPr bwMode="auto">
          <a:xfrm>
            <a:off x="4427538" y="1196975"/>
            <a:ext cx="424973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zh-CN" altLang="en-US" sz="3200" dirty="0">
                <a:solidFill>
                  <a:srgbClr val="0000FF"/>
                </a:solidFill>
                <a:latin typeface="Times New Roman" panose="02020603050405020304" pitchFamily="18" charset="0"/>
              </a:rPr>
              <a:t>解</a:t>
            </a:r>
            <a:r>
              <a:rPr kumimoji="1" lang="en-US" altLang="zh-CN" sz="3200" dirty="0">
                <a:solidFill>
                  <a:srgbClr val="0000FF"/>
                </a:solidFill>
                <a:latin typeface="Times New Roman" panose="02020603050405020304" pitchFamily="18" charset="0"/>
              </a:rPr>
              <a:t>: </a:t>
            </a:r>
            <a:r>
              <a:rPr kumimoji="1" lang="zh-CN" altLang="en-US" sz="3200" dirty="0">
                <a:solidFill>
                  <a:srgbClr val="0000FF"/>
                </a:solidFill>
                <a:latin typeface="Times New Roman" panose="02020603050405020304" pitchFamily="18" charset="0"/>
              </a:rPr>
              <a:t>在中频段有一定的电压放大倍数，且相移为</a:t>
            </a:r>
            <a:r>
              <a:rPr kumimoji="1" lang="en-US" altLang="zh-CN" sz="3200" dirty="0">
                <a:solidFill>
                  <a:srgbClr val="0000FF"/>
                </a:solidFill>
                <a:latin typeface="Times New Roman" panose="02020603050405020304" pitchFamily="18" charset="0"/>
              </a:rPr>
              <a:t>180</a:t>
            </a:r>
            <a:r>
              <a:rPr kumimoji="1" lang="zh-CN" altLang="en-US" sz="3200" dirty="0">
                <a:solidFill>
                  <a:srgbClr val="0000FF"/>
                </a:solidFill>
                <a:latin typeface="Times New Roman" panose="02020603050405020304" pitchFamily="18" charset="0"/>
              </a:rPr>
              <a:t>度，故电路为基本</a:t>
            </a:r>
            <a:r>
              <a:rPr kumimoji="1" lang="zh-CN" altLang="en-US" sz="3200" dirty="0">
                <a:solidFill>
                  <a:srgbClr val="CC0000"/>
                </a:solidFill>
                <a:latin typeface="Times New Roman" panose="02020603050405020304" pitchFamily="18" charset="0"/>
              </a:rPr>
              <a:t>共射放大电路或基本共源放大电路。</a:t>
            </a:r>
            <a:r>
              <a:rPr kumimoji="1" lang="zh-CN" altLang="en-US" sz="3200" dirty="0">
                <a:solidFill>
                  <a:srgbClr val="0000FF"/>
                </a:solidFill>
                <a:latin typeface="Times New Roman" panose="02020603050405020304" pitchFamily="18" charset="0"/>
              </a:rPr>
              <a:t> 从电路中可以看出</a:t>
            </a:r>
            <a:r>
              <a:rPr kumimoji="1" lang="zh-CN" altLang="en-US" sz="3200" dirty="0" smtClean="0">
                <a:solidFill>
                  <a:srgbClr val="0000FF"/>
                </a:solidFill>
                <a:latin typeface="Times New Roman" panose="02020603050405020304" pitchFamily="18" charset="0"/>
              </a:rPr>
              <a:t>高频段只有一个拐点，</a:t>
            </a:r>
            <a:r>
              <a:rPr kumimoji="1" lang="zh-CN" altLang="en-US" sz="3200" dirty="0">
                <a:solidFill>
                  <a:srgbClr val="0000FF"/>
                </a:solidFill>
                <a:latin typeface="Times New Roman" panose="02020603050405020304" pitchFamily="18" charset="0"/>
              </a:rPr>
              <a:t>故为</a:t>
            </a:r>
            <a:r>
              <a:rPr kumimoji="1" lang="zh-CN" altLang="en-US" sz="3200" dirty="0">
                <a:solidFill>
                  <a:srgbClr val="CC0000"/>
                </a:solidFill>
                <a:latin typeface="Times New Roman" panose="02020603050405020304" pitchFamily="18" charset="0"/>
              </a:rPr>
              <a:t>单</a:t>
            </a:r>
            <a:r>
              <a:rPr kumimoji="1" lang="zh-CN" altLang="en-US" sz="3200" dirty="0" smtClean="0">
                <a:solidFill>
                  <a:srgbClr val="CC0000"/>
                </a:solidFill>
                <a:latin typeface="Times New Roman" panose="02020603050405020304" pitchFamily="18" charset="0"/>
              </a:rPr>
              <a:t>管放大电路</a:t>
            </a:r>
            <a:r>
              <a:rPr kumimoji="1" lang="zh-CN" altLang="en-US" sz="3200" dirty="0">
                <a:solidFill>
                  <a:srgbClr val="0000FF"/>
                </a:solidFill>
                <a:latin typeface="Times New Roman" panose="02020603050405020304" pitchFamily="18" charset="0"/>
              </a:rPr>
              <a:t>。</a:t>
            </a:r>
          </a:p>
        </p:txBody>
      </p:sp>
      <p:pic>
        <p:nvPicPr>
          <p:cNvPr id="61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43942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5157788"/>
            <a:ext cx="52197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strips(downRight)">
                                      <p:cBhvr>
                                        <p:cTn id="7" dur="500"/>
                                        <p:tgtEl>
                                          <p:spTgt spid="49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17277</TotalTime>
  <Words>1036</Words>
  <Application>Microsoft Office PowerPoint</Application>
  <PresentationFormat>全屏显示(4:3)</PresentationFormat>
  <Paragraphs>94</Paragraphs>
  <Slides>19</Slides>
  <Notes>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2" baseType="lpstr">
      <vt:lpstr>Profile</vt:lpstr>
      <vt:lpstr>Microsoft Equation 3.0</vt:lpstr>
      <vt:lpstr>Microsoft 公式 3.0</vt:lpstr>
      <vt:lpstr>PowerPoint 演示文稿</vt:lpstr>
      <vt:lpstr>PowerPoint 演示文稿</vt:lpstr>
      <vt:lpstr>PowerPoint 演示文稿</vt:lpstr>
      <vt:lpstr>PowerPoint 演示文稿</vt:lpstr>
      <vt:lpstr>波特图</vt:lpstr>
      <vt:lpstr>PowerPoint 演示文稿</vt:lpstr>
      <vt:lpstr>电压放大倍数的波特图</vt:lpstr>
      <vt:lpstr>多级放大电路的频率响应与各级的关系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Sky123.Org</cp:lastModifiedBy>
  <cp:revision>1832</cp:revision>
  <dcterms:created xsi:type="dcterms:W3CDTF">2004-08-29T02:51:05Z</dcterms:created>
  <dcterms:modified xsi:type="dcterms:W3CDTF">2016-12-22T01:45:22Z</dcterms:modified>
</cp:coreProperties>
</file>