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9" r:id="rId2"/>
    <p:sldId id="269" r:id="rId3"/>
    <p:sldId id="285" r:id="rId4"/>
    <p:sldId id="270" r:id="rId5"/>
    <p:sldId id="271" r:id="rId6"/>
    <p:sldId id="293" r:id="rId7"/>
    <p:sldId id="288" r:id="rId8"/>
    <p:sldId id="295" r:id="rId9"/>
    <p:sldId id="296" r:id="rId10"/>
    <p:sldId id="297" r:id="rId11"/>
    <p:sldId id="298" r:id="rId12"/>
    <p:sldId id="299" r:id="rId13"/>
    <p:sldId id="277" r:id="rId14"/>
    <p:sldId id="301" r:id="rId15"/>
    <p:sldId id="286" r:id="rId16"/>
    <p:sldId id="278" r:id="rId17"/>
    <p:sldId id="287" r:id="rId18"/>
    <p:sldId id="279" r:id="rId19"/>
    <p:sldId id="302" r:id="rId20"/>
    <p:sldId id="305" r:id="rId21"/>
    <p:sldId id="306" r:id="rId22"/>
    <p:sldId id="303" r:id="rId23"/>
    <p:sldId id="304" r:id="rId24"/>
    <p:sldId id="290"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0000"/>
    <a:srgbClr val="66FFFF"/>
    <a:srgbClr val="A50021"/>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0499" autoAdjust="0"/>
  </p:normalViewPr>
  <p:slideViewPr>
    <p:cSldViewPr>
      <p:cViewPr varScale="1">
        <p:scale>
          <a:sx n="99" d="100"/>
          <a:sy n="99" d="100"/>
        </p:scale>
        <p:origin x="-132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27.png"/><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png"/><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png"/><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7.wmf"/><Relationship Id="rId1" Type="http://schemas.openxmlformats.org/officeDocument/2006/relationships/image" Target="../media/image16.png"/><Relationship Id="rId5" Type="http://schemas.openxmlformats.org/officeDocument/2006/relationships/image" Target="../media/image19.wmf"/><Relationship Id="rId4"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png"/><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7.png"/><Relationship Id="rId1" Type="http://schemas.openxmlformats.org/officeDocument/2006/relationships/image" Target="../media/image30.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6B6C30F-41C7-4002-A888-A341E0047795}" type="slidenum">
              <a:rPr lang="en-US" altLang="zh-CN"/>
              <a:pPr>
                <a:defRPr/>
              </a:pPr>
              <a:t>‹#›</a:t>
            </a:fld>
            <a:endParaRPr lang="en-US" altLang="zh-CN"/>
          </a:p>
        </p:txBody>
      </p:sp>
    </p:spTree>
    <p:extLst>
      <p:ext uri="{BB962C8B-B14F-4D97-AF65-F5344CB8AC3E}">
        <p14:creationId xmlns:p14="http://schemas.microsoft.com/office/powerpoint/2010/main" val="1328207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B014598-2DF5-4341-A14F-D587E318444F}" type="slidenum">
              <a:rPr lang="en-US" altLang="zh-CN" smtClean="0"/>
              <a:pPr eaLnBrk="1" hangingPunct="1"/>
              <a:t>2</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b="1" smtClean="0">
                <a:latin typeface="Times New Roman" pitchFamily="18" charset="0"/>
                <a:ea typeface="楷体_GB2312" pitchFamily="49" charset="-122"/>
              </a:rPr>
              <a:t>功率损耗；若三极管工作于一次击穿的时间不长，则这种现象是可逆的，但二次击穿会给</a:t>
            </a:r>
            <a:r>
              <a:rPr lang="en-US" altLang="zh-CN" sz="2800" b="1" smtClean="0">
                <a:latin typeface="Times New Roman" pitchFamily="18" charset="0"/>
                <a:ea typeface="楷体_GB2312" pitchFamily="49" charset="-122"/>
              </a:rPr>
              <a:t>BJT</a:t>
            </a:r>
            <a:r>
              <a:rPr lang="zh-CN" altLang="en-US" sz="2800" b="1" smtClean="0">
                <a:latin typeface="Times New Roman" pitchFamily="18" charset="0"/>
                <a:ea typeface="楷体_GB2312" pitchFamily="49" charset="-122"/>
              </a:rPr>
              <a:t>留下永久的损伤。</a:t>
            </a:r>
          </a:p>
          <a:p>
            <a:r>
              <a:rPr lang="zh-CN" altLang="en-US" sz="2800" b="1" smtClean="0">
                <a:latin typeface="Times New Roman" pitchFamily="18" charset="0"/>
                <a:ea typeface="楷体_GB2312" pitchFamily="49" charset="-122"/>
              </a:rPr>
              <a:t>二次击穿</a:t>
            </a:r>
            <a:r>
              <a:rPr lang="zh-CN" altLang="en-US" b="1" smtClean="0">
                <a:latin typeface="Arial" pitchFamily="34" charset="0"/>
              </a:rPr>
              <a:t>→当</a:t>
            </a:r>
            <a:r>
              <a:rPr lang="en-US" altLang="zh-CN" b="1" smtClean="0">
                <a:latin typeface="Arial" pitchFamily="34" charset="0"/>
              </a:rPr>
              <a:t>c-e</a:t>
            </a:r>
            <a:r>
              <a:rPr lang="zh-CN" altLang="en-US" b="1" smtClean="0">
                <a:latin typeface="Arial" pitchFamily="34" charset="0"/>
              </a:rPr>
              <a:t>之间电压过大时，发生“一次击穿”；一次击穿后，晶体管集电极电流急剧增大，不采取措施，将猛增，同时管压降减小，发生“二次击穿”。</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smtClean="0">
                <a:solidFill>
                  <a:srgbClr val="000000"/>
                </a:solidFill>
                <a:latin typeface="Times New Roman" pitchFamily="18" charset="0"/>
                <a:ea typeface="黑体" pitchFamily="49" charset="-122"/>
              </a:rPr>
              <a:t>在</a:t>
            </a:r>
            <a:r>
              <a:rPr lang="en-US" altLang="zh-CN" sz="2400" b="1" i="1" smtClean="0">
                <a:solidFill>
                  <a:srgbClr val="000000"/>
                </a:solidFill>
                <a:latin typeface="Times New Roman" pitchFamily="18" charset="0"/>
                <a:ea typeface="黑体" pitchFamily="49" charset="-122"/>
              </a:rPr>
              <a:t>V</a:t>
            </a:r>
            <a:r>
              <a:rPr lang="en-US" altLang="zh-CN" sz="2400" b="1" baseline="-25000" smtClean="0">
                <a:solidFill>
                  <a:srgbClr val="000000"/>
                </a:solidFill>
                <a:latin typeface="Times New Roman" pitchFamily="18" charset="0"/>
                <a:ea typeface="黑体" pitchFamily="49" charset="-122"/>
              </a:rPr>
              <a:t>CC</a:t>
            </a:r>
            <a:r>
              <a:rPr lang="zh-CN" altLang="en-US" sz="2400" b="1" smtClean="0">
                <a:solidFill>
                  <a:srgbClr val="000000"/>
                </a:solidFill>
                <a:latin typeface="Times New Roman" pitchFamily="18" charset="0"/>
                <a:ea typeface="黑体" pitchFamily="49" charset="-122"/>
              </a:rPr>
              <a:t>相同时，功率放大电路比电压放大电路最大不失真电压大、比电流放大电路输出功率大。</a:t>
            </a:r>
            <a:r>
              <a:rPr kumimoji="1" lang="zh-CN" altLang="zh-CN" b="1" smtClean="0">
                <a:solidFill>
                  <a:srgbClr val="000000"/>
                </a:solidFill>
                <a:latin typeface="Arial" pitchFamily="34" charset="0"/>
              </a:rPr>
              <a:t>与其他放大电路在本质上是相同的</a:t>
            </a:r>
            <a:endParaRPr kumimoji="1" lang="zh-CN" altLang="en-US" b="1" smtClean="0">
              <a:solidFill>
                <a:srgbClr val="000000"/>
              </a:solidFill>
              <a:latin typeface="Arial" pitchFamily="34" charset="0"/>
            </a:endParaRPr>
          </a:p>
          <a:p>
            <a:endParaRPr kumimoji="1" lang="en-US" altLang="zh-CN" b="1" smtClean="0">
              <a:solidFill>
                <a:srgbClr val="000000"/>
              </a:solidFill>
              <a:latin typeface="Arial" pitchFamily="34" charset="0"/>
            </a:endParaRPr>
          </a:p>
          <a:p>
            <a:r>
              <a:rPr kumimoji="1" lang="zh-CN" altLang="en-US" smtClean="0">
                <a:latin typeface="Arial" pitchFamily="34" charset="0"/>
              </a:rPr>
              <a:t>对</a:t>
            </a:r>
            <a:r>
              <a:rPr kumimoji="1" lang="en-US" altLang="zh-CN" smtClean="0">
                <a:latin typeface="Arial" pitchFamily="34" charset="0"/>
              </a:rPr>
              <a:t>PA </a:t>
            </a:r>
            <a:r>
              <a:rPr kumimoji="1" lang="zh-CN" altLang="en-US" smtClean="0">
                <a:latin typeface="Arial" pitchFamily="34" charset="0"/>
              </a:rPr>
              <a:t>的评价，主要从输出功率、效率和失真三方面考虑。频率响应的改善、非线性失真的消除。</a:t>
            </a:r>
          </a:p>
          <a:p>
            <a:r>
              <a:rPr kumimoji="1" lang="en-US" altLang="zh-CN" b="1" smtClean="0">
                <a:latin typeface="Arial" pitchFamily="34" charset="0"/>
              </a:rPr>
              <a:t>(1)</a:t>
            </a:r>
            <a:r>
              <a:rPr kumimoji="1" lang="zh-CN" altLang="en-US" b="1" smtClean="0">
                <a:latin typeface="Arial" pitchFamily="34" charset="0"/>
              </a:rPr>
              <a:t>如何使得电路既获取较高的转换效率，又使输出波形不失真？？</a:t>
            </a:r>
            <a:r>
              <a:rPr kumimoji="1" lang="zh-CN" altLang="en-US" b="1" smtClean="0">
                <a:solidFill>
                  <a:srgbClr val="FF0000"/>
                </a:solidFill>
                <a:latin typeface="Arial" pitchFamily="34" charset="0"/>
              </a:rPr>
              <a:t>从电路的结构入手</a:t>
            </a:r>
            <a:r>
              <a:rPr kumimoji="1" lang="en-US" altLang="zh-CN" b="1" smtClean="0">
                <a:solidFill>
                  <a:srgbClr val="FF0000"/>
                </a:solidFill>
                <a:latin typeface="Arial" pitchFamily="34" charset="0"/>
              </a:rPr>
              <a:t>!! </a:t>
            </a:r>
            <a:r>
              <a:rPr kumimoji="1" lang="en-US" altLang="zh-CN" b="1" smtClean="0">
                <a:latin typeface="Arial" pitchFamily="34" charset="0"/>
              </a:rPr>
              <a:t>(2)</a:t>
            </a:r>
            <a:r>
              <a:rPr kumimoji="1" lang="zh-CN" altLang="en-US" smtClean="0">
                <a:latin typeface="Arial" pitchFamily="34" charset="0"/>
              </a:rPr>
              <a:t>电源提供的能量尽可能转换给负载，减少晶体管及线路上的损失。即注意提高电路的效率。</a:t>
            </a:r>
          </a:p>
          <a:p>
            <a:r>
              <a:rPr kumimoji="1" lang="en-US" altLang="zh-CN" b="1" smtClean="0">
                <a:latin typeface="Arial" pitchFamily="34" charset="0"/>
              </a:rPr>
              <a:t>(3)</a:t>
            </a:r>
            <a:r>
              <a:rPr kumimoji="1" lang="zh-CN" altLang="en-US" b="1" smtClean="0">
                <a:latin typeface="Arial" pitchFamily="34" charset="0"/>
              </a:rPr>
              <a:t>功率放大电路比电压</a:t>
            </a:r>
            <a:r>
              <a:rPr kumimoji="1" lang="en-US" altLang="zh-CN" b="1" smtClean="0">
                <a:latin typeface="Arial" pitchFamily="34" charset="0"/>
              </a:rPr>
              <a:t>/</a:t>
            </a:r>
            <a:r>
              <a:rPr kumimoji="1" lang="zh-CN" altLang="en-US" b="1" smtClean="0">
                <a:latin typeface="Arial" pitchFamily="34" charset="0"/>
              </a:rPr>
              <a:t>电流放大电路的效率高、</a:t>
            </a:r>
            <a:r>
              <a:rPr kumimoji="1" lang="en-US" altLang="zh-CN" b="1" smtClean="0">
                <a:latin typeface="Arial" pitchFamily="34" charset="0"/>
              </a:rPr>
              <a:t>(</a:t>
            </a:r>
            <a:r>
              <a:rPr kumimoji="1" lang="zh-CN" altLang="en-US" b="1" smtClean="0">
                <a:latin typeface="Arial" pitchFamily="34" charset="0"/>
              </a:rPr>
              <a:t>电源电压相同时</a:t>
            </a:r>
            <a:r>
              <a:rPr kumimoji="1" lang="en-US" altLang="zh-CN" b="1" smtClean="0">
                <a:latin typeface="Arial" pitchFamily="34" charset="0"/>
              </a:rPr>
              <a:t>)</a:t>
            </a:r>
            <a:r>
              <a:rPr kumimoji="1" lang="zh-CN" altLang="en-US" b="1" smtClean="0">
                <a:latin typeface="Arial" pitchFamily="34" charset="0"/>
              </a:rPr>
              <a:t>输出功率大。</a:t>
            </a:r>
          </a:p>
          <a:p>
            <a:endParaRPr kumimoji="1" lang="zh-CN" altLang="en-US" b="1" smtClean="0">
              <a:solidFill>
                <a:srgbClr val="000000"/>
              </a:solidFill>
              <a:latin typeface="Arial" pitchFamily="34" charset="0"/>
            </a:endParaRPr>
          </a:p>
          <a:p>
            <a:endParaRPr lang="zh-CN" altLang="en-US" sz="2400" b="1" smtClean="0">
              <a:solidFill>
                <a:srgbClr val="000000"/>
              </a:solidFill>
              <a:latin typeface="Times New Roman" pitchFamily="18" charset="0"/>
              <a:ea typeface="黑体"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zh-CN" altLang="en-US" b="1" smtClean="0">
                <a:solidFill>
                  <a:srgbClr val="000000"/>
                </a:solidFill>
                <a:latin typeface="Times New Roman" pitchFamily="18" charset="0"/>
                <a:ea typeface="楷体_GB2312" pitchFamily="49" charset="-122"/>
                <a:cs typeface="Arial" pitchFamily="34" charset="0"/>
              </a:rPr>
              <a:t>变压器缘边线圈电阻忽略不计，所以直流负载线垂直于横轴交于（</a:t>
            </a:r>
            <a:r>
              <a:rPr lang="en-US" altLang="zh-CN" b="1" i="1" smtClean="0">
                <a:solidFill>
                  <a:srgbClr val="000000"/>
                </a:solidFill>
                <a:latin typeface="Times New Roman" pitchFamily="18" charset="0"/>
                <a:ea typeface="楷体_GB2312" pitchFamily="49" charset="-122"/>
                <a:cs typeface="Arial" pitchFamily="34" charset="0"/>
              </a:rPr>
              <a:t>V</a:t>
            </a:r>
            <a:r>
              <a:rPr lang="en-US" altLang="zh-CN" b="1" baseline="-25000" smtClean="0">
                <a:solidFill>
                  <a:srgbClr val="000000"/>
                </a:solidFill>
                <a:latin typeface="Times New Roman" pitchFamily="18" charset="0"/>
                <a:ea typeface="楷体_GB2312" pitchFamily="49" charset="-122"/>
                <a:cs typeface="Arial" pitchFamily="34" charset="0"/>
              </a:rPr>
              <a:t>CC</a:t>
            </a:r>
            <a:r>
              <a:rPr lang="en-US" altLang="zh-CN" b="1" smtClean="0">
                <a:solidFill>
                  <a:srgbClr val="000000"/>
                </a:solidFill>
                <a:latin typeface="Times New Roman" pitchFamily="18" charset="0"/>
                <a:ea typeface="楷体_GB2312" pitchFamily="49" charset="-122"/>
                <a:cs typeface="Arial" pitchFamily="34" charset="0"/>
              </a:rPr>
              <a:t>,0</a:t>
            </a:r>
            <a:r>
              <a:rPr lang="zh-CN" altLang="en-US" b="1" smtClean="0">
                <a:solidFill>
                  <a:srgbClr val="000000"/>
                </a:solidFill>
                <a:latin typeface="Times New Roman" pitchFamily="18" charset="0"/>
                <a:ea typeface="楷体_GB2312" pitchFamily="49" charset="-122"/>
                <a:cs typeface="Arial" pitchFamily="34" charset="0"/>
              </a:rPr>
              <a:t>）点；静态时，电源提供的功率全部消耗在晶体管上；</a:t>
            </a:r>
          </a:p>
          <a:p>
            <a:pPr marL="228600" indent="-228600">
              <a:buFontTx/>
              <a:buAutoNum type="arabicPeriod"/>
            </a:pPr>
            <a:r>
              <a:rPr lang="zh-CN" altLang="en-US" smtClean="0">
                <a:solidFill>
                  <a:srgbClr val="000000"/>
                </a:solidFill>
                <a:latin typeface="Times New Roman" pitchFamily="18" charset="0"/>
                <a:ea typeface="楷体_GB2312" pitchFamily="49" charset="-122"/>
                <a:cs typeface="Arial" pitchFamily="34" charset="0"/>
              </a:rPr>
              <a:t>当输入为正弦波电压时，在不失真情况下，集电极电流平均值仍为</a:t>
            </a:r>
            <a:r>
              <a:rPr lang="en-US" altLang="zh-CN" i="1" baseline="-25000" smtClean="0">
                <a:solidFill>
                  <a:srgbClr val="000000"/>
                </a:solidFill>
                <a:latin typeface="Times New Roman" pitchFamily="18" charset="0"/>
                <a:ea typeface="楷体_GB2312" pitchFamily="49" charset="-122"/>
                <a:cs typeface="Arial" pitchFamily="34" charset="0"/>
              </a:rPr>
              <a:t>I</a:t>
            </a:r>
            <a:r>
              <a:rPr lang="en-US" altLang="zh-CN" baseline="-25000" smtClean="0">
                <a:solidFill>
                  <a:srgbClr val="000000"/>
                </a:solidFill>
                <a:latin typeface="Times New Roman" pitchFamily="18" charset="0"/>
                <a:ea typeface="楷体_GB2312" pitchFamily="49" charset="-122"/>
                <a:cs typeface="Arial" pitchFamily="34" charset="0"/>
              </a:rPr>
              <a:t>CQ</a:t>
            </a:r>
            <a:r>
              <a:rPr lang="zh-CN" altLang="en-US" smtClean="0">
                <a:solidFill>
                  <a:srgbClr val="000000"/>
                </a:solidFill>
                <a:latin typeface="Times New Roman" pitchFamily="18" charset="0"/>
                <a:ea typeface="楷体_GB2312" pitchFamily="49" charset="-122"/>
                <a:cs typeface="Arial" pitchFamily="34" charset="0"/>
              </a:rPr>
              <a:t>，因此电源提供的功率不变；电路的效率≤</a:t>
            </a:r>
            <a:r>
              <a:rPr lang="en-US" altLang="zh-CN" smtClean="0">
                <a:solidFill>
                  <a:srgbClr val="000000"/>
                </a:solidFill>
                <a:latin typeface="Times New Roman" pitchFamily="18" charset="0"/>
                <a:ea typeface="楷体_GB2312" pitchFamily="49" charset="-122"/>
                <a:cs typeface="Arial" pitchFamily="34" charset="0"/>
              </a:rPr>
              <a:t>50%</a:t>
            </a:r>
            <a:r>
              <a:rPr lang="zh-CN" altLang="en-US" smtClean="0">
                <a:solidFill>
                  <a:srgbClr val="000000"/>
                </a:solidFill>
                <a:latin typeface="Times New Roman" pitchFamily="18" charset="0"/>
                <a:ea typeface="楷体_GB2312" pitchFamily="49" charset="-122"/>
                <a:cs typeface="Arial" pitchFamily="34" charset="0"/>
              </a:rPr>
              <a:t>；</a:t>
            </a:r>
          </a:p>
          <a:p>
            <a:pPr marL="228600" indent="-228600">
              <a:buFontTx/>
              <a:buAutoNum type="arabicPeriod"/>
            </a:pPr>
            <a:r>
              <a:rPr lang="zh-CN" altLang="en-US" smtClean="0">
                <a:solidFill>
                  <a:srgbClr val="000000"/>
                </a:solidFill>
                <a:latin typeface="Times New Roman" pitchFamily="18" charset="0"/>
                <a:ea typeface="楷体_GB2312" pitchFamily="49" charset="-122"/>
                <a:cs typeface="Arial" pitchFamily="34" charset="0"/>
              </a:rPr>
              <a:t>因为电源提供的功率不变，因此输入电压为零时，效率也为零；输入电压愈大，</a:t>
            </a:r>
            <a:r>
              <a:rPr lang="en-US" altLang="zh-CN" i="1" smtClean="0">
                <a:solidFill>
                  <a:srgbClr val="000000"/>
                </a:solidFill>
                <a:latin typeface="Times New Roman" pitchFamily="18" charset="0"/>
                <a:ea typeface="楷体_GB2312" pitchFamily="49" charset="-122"/>
                <a:cs typeface="Arial" pitchFamily="34" charset="0"/>
              </a:rPr>
              <a:t>i</a:t>
            </a:r>
            <a:r>
              <a:rPr lang="en-US" altLang="zh-CN" baseline="-25000" smtClean="0">
                <a:solidFill>
                  <a:srgbClr val="000000"/>
                </a:solidFill>
                <a:latin typeface="Times New Roman" pitchFamily="18" charset="0"/>
                <a:ea typeface="楷体_GB2312" pitchFamily="49" charset="-122"/>
                <a:cs typeface="Arial" pitchFamily="34" charset="0"/>
              </a:rPr>
              <a:t>c</a:t>
            </a:r>
            <a:r>
              <a:rPr lang="zh-CN" altLang="en-US" smtClean="0">
                <a:solidFill>
                  <a:srgbClr val="000000"/>
                </a:solidFill>
                <a:latin typeface="Times New Roman" pitchFamily="18" charset="0"/>
                <a:ea typeface="楷体_GB2312" pitchFamily="49" charset="-122"/>
                <a:cs typeface="Arial" pitchFamily="34" charset="0"/>
              </a:rPr>
              <a:t>幅值愈大：负载获得的功率愈大，管耗就愈小，因而效率就愈高；</a:t>
            </a:r>
          </a:p>
          <a:p>
            <a:pPr marL="228600" indent="-228600">
              <a:buFontTx/>
              <a:buAutoNum type="arabicPeriod"/>
            </a:pPr>
            <a:r>
              <a:rPr lang="zh-CN" altLang="en-US" b="1" smtClean="0">
                <a:solidFill>
                  <a:srgbClr val="000000"/>
                </a:solidFill>
                <a:latin typeface="Times New Roman" pitchFamily="18" charset="0"/>
                <a:ea typeface="楷体_GB2312" pitchFamily="49" charset="-122"/>
                <a:cs typeface="Arial" pitchFamily="34" charset="0"/>
              </a:rPr>
              <a:t>实际应用中，最希望的是输入信号为零时电源不提供功率；输入信号越大，负载获得功率也越大，电源提供的功率也随之增大，从而提高效率。</a:t>
            </a:r>
          </a:p>
          <a:p>
            <a:pPr marL="228600" indent="-228600"/>
            <a:r>
              <a:rPr lang="zh-CN" altLang="en-US" b="1" smtClean="0">
                <a:solidFill>
                  <a:srgbClr val="000000"/>
                </a:solidFill>
                <a:latin typeface="Times New Roman" pitchFamily="18" charset="0"/>
                <a:ea typeface="楷体_GB2312" pitchFamily="49" charset="-122"/>
                <a:cs typeface="Arial" pitchFamily="34" charset="0"/>
              </a:rPr>
              <a:t>  （输入信号为零时，管子截止；为了获得正弦波，常常采用两只管子，在信号的正负半周交替导通；因而衍生了变压器耦合乙类推挽功率放大电路。）</a:t>
            </a:r>
          </a:p>
          <a:p>
            <a:pPr marL="228600" indent="-228600"/>
            <a:endParaRPr lang="zh-CN" altLang="en-US" b="1" smtClean="0">
              <a:solidFill>
                <a:srgbClr val="000000"/>
              </a:solidFill>
              <a:latin typeface="Times New Roman" pitchFamily="18" charset="0"/>
              <a:ea typeface="楷体_GB2312" pitchFamily="49" charset="-122"/>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latin typeface="Arial" pitchFamily="34" charset="0"/>
              </a:rPr>
              <a:t>推挽</a:t>
            </a:r>
            <a:r>
              <a:rPr lang="en-US" altLang="zh-CN" b="1" smtClean="0">
                <a:latin typeface="Arial" pitchFamily="34" charset="0"/>
              </a:rPr>
              <a:t>push-pull</a:t>
            </a:r>
            <a:r>
              <a:rPr lang="zh-CN" altLang="en-US" b="1" smtClean="0">
                <a:latin typeface="Arial" pitchFamily="34" charset="0"/>
              </a:rPr>
              <a:t>工作方式：同种类型管子（</a:t>
            </a:r>
            <a:r>
              <a:rPr lang="en-US" altLang="zh-CN" b="1" smtClean="0">
                <a:latin typeface="Arial" pitchFamily="34" charset="0"/>
              </a:rPr>
              <a:t>T</a:t>
            </a:r>
            <a:r>
              <a:rPr lang="en-US" altLang="zh-CN" b="1" baseline="-25000" smtClean="0">
                <a:latin typeface="Arial" pitchFamily="34" charset="0"/>
              </a:rPr>
              <a:t>1</a:t>
            </a:r>
            <a:r>
              <a:rPr lang="zh-CN" altLang="en-US" b="1" smtClean="0">
                <a:latin typeface="Arial" pitchFamily="34" charset="0"/>
              </a:rPr>
              <a:t>和</a:t>
            </a:r>
            <a:r>
              <a:rPr lang="en-US" altLang="zh-CN" b="1" smtClean="0">
                <a:latin typeface="Arial" pitchFamily="34" charset="0"/>
              </a:rPr>
              <a:t>T</a:t>
            </a:r>
            <a:r>
              <a:rPr lang="en-US" altLang="zh-CN" b="1" baseline="-25000" smtClean="0">
                <a:latin typeface="Arial" pitchFamily="34" charset="0"/>
              </a:rPr>
              <a:t>2</a:t>
            </a:r>
            <a:r>
              <a:rPr lang="zh-CN" altLang="en-US" b="1" smtClean="0">
                <a:latin typeface="Arial" pitchFamily="34" charset="0"/>
              </a:rPr>
              <a:t>）在电路中交替导通的方式；</a:t>
            </a:r>
            <a:r>
              <a:rPr kumimoji="1" lang="zh-CN" altLang="en-US" b="1" smtClean="0">
                <a:solidFill>
                  <a:srgbClr val="000000"/>
                </a:solidFill>
                <a:latin typeface="Arial" pitchFamily="34" charset="0"/>
              </a:rPr>
              <a:t>晶体管仅在信号的半个周期处于导通状态；</a:t>
            </a:r>
          </a:p>
          <a:p>
            <a:r>
              <a:rPr kumimoji="1" lang="zh-CN" altLang="en-US" smtClean="0">
                <a:solidFill>
                  <a:srgbClr val="000000"/>
                </a:solidFill>
                <a:latin typeface="Arial" pitchFamily="34" charset="0"/>
              </a:rPr>
              <a:t>甲类</a:t>
            </a:r>
            <a:r>
              <a:rPr kumimoji="1" lang="zh-CN" altLang="en-US" smtClean="0">
                <a:latin typeface="Arial" pitchFamily="34" charset="0"/>
              </a:rPr>
              <a:t>→乙类：</a:t>
            </a:r>
            <a:r>
              <a:rPr kumimoji="1" lang="zh-CN" altLang="en-US" b="1" smtClean="0">
                <a:latin typeface="Arial" pitchFamily="34" charset="0"/>
              </a:rPr>
              <a:t>导通角减小，效率提高；</a:t>
            </a:r>
            <a:endParaRPr lang="zh-CN" altLang="en-US" b="1" smtClean="0">
              <a:latin typeface="Arial" pitchFamily="34" charset="0"/>
            </a:endParaRPr>
          </a:p>
          <a:p>
            <a:endParaRPr lang="zh-CN" altLang="en-US" b="1"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latin typeface="Arial" pitchFamily="34" charset="0"/>
              </a:rPr>
              <a:t>1. </a:t>
            </a:r>
            <a:r>
              <a:rPr kumimoji="1" lang="zh-CN" altLang="en-US" b="1" smtClean="0">
                <a:solidFill>
                  <a:srgbClr val="0000FF"/>
                </a:solidFill>
                <a:latin typeface="Arial" pitchFamily="34" charset="0"/>
              </a:rPr>
              <a:t>互补电路</a:t>
            </a:r>
            <a:r>
              <a:rPr kumimoji="1" lang="zh-CN" altLang="en-US" b="1" smtClean="0">
                <a:solidFill>
                  <a:srgbClr val="000000"/>
                </a:solidFill>
                <a:latin typeface="Arial" pitchFamily="34" charset="0"/>
              </a:rPr>
              <a:t>：不同类型的管子交替工作，且均组成射极输出形式的电路；</a:t>
            </a:r>
            <a:r>
              <a:rPr kumimoji="1" lang="zh-CN" altLang="en-US" smtClean="0">
                <a:solidFill>
                  <a:srgbClr val="000000"/>
                </a:solidFill>
                <a:latin typeface="Arial" pitchFamily="34" charset="0"/>
              </a:rPr>
              <a:t>特点：零输入时零输出，具有很强的带负载能力，输出正负方向对称，双向跟随</a:t>
            </a:r>
            <a:r>
              <a:rPr kumimoji="1" lang="zh-CN" altLang="en-US" b="1" smtClean="0">
                <a:solidFill>
                  <a:srgbClr val="000000"/>
                </a:solidFill>
                <a:latin typeface="Arial" pitchFamily="34" charset="0"/>
              </a:rPr>
              <a:t>。</a:t>
            </a:r>
            <a:endParaRPr lang="en-US" altLang="zh-CN" b="1" smtClean="0">
              <a:latin typeface="Arial" pitchFamily="34" charset="0"/>
            </a:endParaRPr>
          </a:p>
          <a:p>
            <a:r>
              <a:rPr lang="en-US" altLang="zh-CN" b="1" smtClean="0">
                <a:latin typeface="Arial" pitchFamily="34" charset="0"/>
              </a:rPr>
              <a:t>2 . </a:t>
            </a:r>
            <a:r>
              <a:rPr lang="zh-CN" altLang="en-US" b="1" smtClean="0">
                <a:latin typeface="Arial" pitchFamily="34" charset="0"/>
              </a:rPr>
              <a:t>静态时，前一级电路使基极电位为</a:t>
            </a:r>
            <a:r>
              <a:rPr lang="en-US" altLang="zh-CN" b="1" i="1" smtClean="0">
                <a:latin typeface="Arial" pitchFamily="34" charset="0"/>
              </a:rPr>
              <a:t>V</a:t>
            </a:r>
            <a:r>
              <a:rPr lang="en-US" altLang="zh-CN" b="1" baseline="-25000" smtClean="0">
                <a:latin typeface="Arial" pitchFamily="34" charset="0"/>
              </a:rPr>
              <a:t>CC</a:t>
            </a:r>
            <a:r>
              <a:rPr lang="en-US" altLang="zh-CN" b="1" smtClean="0">
                <a:latin typeface="Arial" pitchFamily="34" charset="0"/>
              </a:rPr>
              <a:t>/2</a:t>
            </a:r>
            <a:r>
              <a:rPr lang="zh-CN" altLang="en-US" b="1" smtClean="0">
                <a:latin typeface="Arial" pitchFamily="34" charset="0"/>
              </a:rPr>
              <a:t> ；电路对称时，两管发射极连接点的电压也为</a:t>
            </a:r>
            <a:r>
              <a:rPr lang="en-US" altLang="zh-CN" b="1" i="1" smtClean="0">
                <a:latin typeface="Arial" pitchFamily="34" charset="0"/>
              </a:rPr>
              <a:t>V</a:t>
            </a:r>
            <a:r>
              <a:rPr lang="en-US" altLang="zh-CN" b="1" baseline="-25000" smtClean="0">
                <a:latin typeface="Arial" pitchFamily="34" charset="0"/>
              </a:rPr>
              <a:t>CC</a:t>
            </a:r>
            <a:r>
              <a:rPr lang="en-US" altLang="zh-CN" b="1" smtClean="0">
                <a:latin typeface="Arial" pitchFamily="34" charset="0"/>
              </a:rPr>
              <a:t>/2</a:t>
            </a:r>
            <a:r>
              <a:rPr lang="zh-CN" altLang="en-US" b="1" smtClean="0">
                <a:latin typeface="Arial" pitchFamily="34" charset="0"/>
              </a:rPr>
              <a:t>；故电容上的电压也为</a:t>
            </a:r>
            <a:r>
              <a:rPr lang="en-US" altLang="zh-CN" b="1" i="1" smtClean="0">
                <a:latin typeface="Arial" pitchFamily="34" charset="0"/>
              </a:rPr>
              <a:t>V</a:t>
            </a:r>
            <a:r>
              <a:rPr lang="en-US" altLang="zh-CN" b="1" baseline="-25000" smtClean="0">
                <a:latin typeface="Arial" pitchFamily="34" charset="0"/>
              </a:rPr>
              <a:t>CC</a:t>
            </a:r>
            <a:r>
              <a:rPr lang="en-US" altLang="zh-CN" b="1" smtClean="0">
                <a:latin typeface="Arial" pitchFamily="34" charset="0"/>
              </a:rPr>
              <a:t>/2</a:t>
            </a:r>
            <a:r>
              <a:rPr lang="zh-CN" altLang="en-US" b="1" smtClean="0">
                <a:latin typeface="Arial" pitchFamily="34" charset="0"/>
              </a:rPr>
              <a:t>；大电解电容（几千</a:t>
            </a:r>
            <a:r>
              <a:rPr lang="zh-CN" altLang="en-US" b="1" smtClean="0">
                <a:latin typeface="Arial" pitchFamily="34" charset="0"/>
                <a:sym typeface="Symbol" pitchFamily="18" charset="2"/>
              </a:rPr>
              <a:t></a:t>
            </a:r>
            <a:r>
              <a:rPr lang="en-US" altLang="zh-CN" b="1" smtClean="0">
                <a:latin typeface="Arial" pitchFamily="34" charset="0"/>
                <a:sym typeface="Symbol" pitchFamily="18" charset="2"/>
              </a:rPr>
              <a:t>F</a:t>
            </a:r>
            <a:r>
              <a:rPr lang="zh-CN" altLang="en-US" b="1" smtClean="0">
                <a:latin typeface="Arial" pitchFamily="34" charset="0"/>
              </a:rPr>
              <a:t>），交流视为短路，电容越大，低频特性越好；</a:t>
            </a:r>
            <a:endParaRPr lang="en-US" altLang="zh-CN" b="1" smtClean="0">
              <a:latin typeface="Arial" pitchFamily="34" charset="0"/>
            </a:endParaRPr>
          </a:p>
          <a:p>
            <a:r>
              <a:rPr lang="en-US" altLang="zh-CN" smtClean="0">
                <a:latin typeface="Arial" pitchFamily="34" charset="0"/>
              </a:rPr>
              <a:t>3. </a:t>
            </a:r>
            <a:r>
              <a:rPr lang="zh-CN" altLang="en-US" smtClean="0">
                <a:latin typeface="Arial" pitchFamily="34" charset="0"/>
              </a:rPr>
              <a:t>当电路工作于乙类状态时，电容</a:t>
            </a:r>
            <a:r>
              <a:rPr lang="en-US" altLang="zh-CN" i="1" smtClean="0">
                <a:latin typeface="Arial" pitchFamily="34" charset="0"/>
              </a:rPr>
              <a:t>C</a:t>
            </a:r>
            <a:r>
              <a:rPr lang="zh-CN" altLang="en-US" smtClean="0">
                <a:latin typeface="Arial" pitchFamily="34" charset="0"/>
              </a:rPr>
              <a:t>成了</a:t>
            </a:r>
            <a:r>
              <a:rPr lang="en-US" altLang="zh-CN" smtClean="0">
                <a:latin typeface="Arial" pitchFamily="34" charset="0"/>
              </a:rPr>
              <a:t>T</a:t>
            </a:r>
            <a:r>
              <a:rPr lang="en-US" altLang="zh-CN" baseline="-25000" smtClean="0">
                <a:latin typeface="Arial" pitchFamily="34" charset="0"/>
              </a:rPr>
              <a:t>2</a:t>
            </a:r>
            <a:r>
              <a:rPr lang="zh-CN" altLang="en-US" smtClean="0">
                <a:latin typeface="Arial" pitchFamily="34" charset="0"/>
              </a:rPr>
              <a:t>导通的直流供电电源。</a:t>
            </a:r>
          </a:p>
          <a:p>
            <a:r>
              <a:rPr lang="en-US" altLang="zh-CN" b="1" smtClean="0">
                <a:latin typeface="Arial" pitchFamily="34" charset="0"/>
              </a:rPr>
              <a:t>4. </a:t>
            </a:r>
            <a:r>
              <a:rPr lang="zh-CN" altLang="en-US" b="1" smtClean="0">
                <a:latin typeface="Arial" pitchFamily="34" charset="0"/>
              </a:rPr>
              <a:t>电容</a:t>
            </a:r>
            <a:r>
              <a:rPr lang="en-US" altLang="zh-CN" b="1" i="1" smtClean="0">
                <a:latin typeface="Arial" pitchFamily="34" charset="0"/>
              </a:rPr>
              <a:t>C</a:t>
            </a:r>
            <a:r>
              <a:rPr lang="zh-CN" altLang="en-US" b="1" smtClean="0">
                <a:latin typeface="Arial" pitchFamily="34" charset="0"/>
              </a:rPr>
              <a:t>两端的电压变化量要小，因此，要求电容的容量应足够大，且工作频率越低，要求电容容量越大。</a:t>
            </a:r>
            <a:r>
              <a:rPr lang="zh-CN" altLang="en-US" smtClean="0">
                <a:latin typeface="Arial" pitchFamily="34" charset="0"/>
              </a:rPr>
              <a:t>但电容大到一定程度时，不再是纯电容，存在漏电阻和电感效应，低频特性将不会明显改善。</a:t>
            </a:r>
          </a:p>
          <a:p>
            <a:r>
              <a:rPr lang="zh-CN" altLang="en-US" b="1" smtClean="0">
                <a:latin typeface="Arial" pitchFamily="34" charset="0"/>
              </a:rPr>
              <a:t>    </a:t>
            </a:r>
            <a:r>
              <a:rPr lang="zh-CN" altLang="en-US" smtClean="0">
                <a:latin typeface="Arial" pitchFamily="34" charset="0"/>
              </a:rPr>
              <a:t>推导可得当最低工作频率下电容的容抗小于电阻的</a:t>
            </a:r>
            <a:r>
              <a:rPr lang="en-US" altLang="zh-CN" smtClean="0">
                <a:latin typeface="Arial" pitchFamily="34" charset="0"/>
              </a:rPr>
              <a:t>1/20</a:t>
            </a:r>
            <a:r>
              <a:rPr lang="zh-CN" altLang="en-US" smtClean="0">
                <a:latin typeface="Arial" pitchFamily="34" charset="0"/>
              </a:rPr>
              <a:t>时，方可保证电容上的电压变化不超过</a:t>
            </a:r>
            <a:r>
              <a:rPr lang="en-US" altLang="zh-CN" i="1" smtClean="0">
                <a:latin typeface="Arial" pitchFamily="34" charset="0"/>
              </a:rPr>
              <a:t>V</a:t>
            </a:r>
            <a:r>
              <a:rPr lang="en-US" altLang="zh-CN" baseline="-25000" smtClean="0">
                <a:latin typeface="Arial" pitchFamily="34" charset="0"/>
              </a:rPr>
              <a:t>CC</a:t>
            </a:r>
            <a:r>
              <a:rPr lang="en-US" altLang="zh-CN" smtClean="0">
                <a:latin typeface="Arial" pitchFamily="34" charset="0"/>
              </a:rPr>
              <a:t>/20</a:t>
            </a:r>
            <a:r>
              <a:rPr lang="zh-CN" altLang="en-US" smtClean="0">
                <a:latin typeface="Arial" pitchFamily="34" charset="0"/>
              </a:rPr>
              <a:t>。</a:t>
            </a:r>
          </a:p>
          <a:p>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latin typeface="Arial" pitchFamily="34" charset="0"/>
              </a:rPr>
              <a:t>乙类功放；</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latin typeface="Arial" pitchFamily="34" charset="0"/>
              </a:rPr>
              <a:t>Balanced Transformerless</a:t>
            </a:r>
            <a:r>
              <a:rPr lang="zh-CN" altLang="en-US" b="1" smtClean="0">
                <a:latin typeface="Arial" pitchFamily="34" charset="0"/>
              </a:rPr>
              <a:t>，桥式推挽功率放大电路；</a:t>
            </a:r>
          </a:p>
          <a:p>
            <a:r>
              <a:rPr lang="zh-CN" altLang="en-US" b="1" smtClean="0">
                <a:latin typeface="Arial" pitchFamily="34" charset="0"/>
              </a:rPr>
              <a:t>乙类功放；</a:t>
            </a:r>
          </a:p>
          <a:p>
            <a:r>
              <a:rPr kumimoji="1" lang="zh-CN" altLang="en-US" sz="2800" b="1" smtClean="0">
                <a:solidFill>
                  <a:srgbClr val="A50021"/>
                </a:solidFill>
                <a:latin typeface="Times New Roman" pitchFamily="18" charset="0"/>
                <a:ea typeface="黑体" pitchFamily="49" charset="-122"/>
              </a:rPr>
              <a:t>是双端输入、双端输出形式，输入信号、负载电阻均无接地点，有些场合不适合。</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20000"/>
              </a:lnSpc>
              <a:spcBef>
                <a:spcPct val="50000"/>
              </a:spcBef>
            </a:pPr>
            <a:r>
              <a:rPr kumimoji="1" lang="zh-CN" altLang="en-US" b="1" smtClean="0">
                <a:latin typeface="Arial" pitchFamily="34" charset="0"/>
              </a:rPr>
              <a:t>功率放大器的主要任务是向负载提供足够大的不失真功率，同时要有较高的效率。</a:t>
            </a:r>
          </a:p>
          <a:p>
            <a:pPr algn="just">
              <a:lnSpc>
                <a:spcPct val="120000"/>
              </a:lnSpc>
              <a:spcBef>
                <a:spcPct val="50000"/>
              </a:spcBef>
            </a:pPr>
            <a:r>
              <a:rPr kumimoji="1" lang="zh-CN" altLang="en-US" b="1" smtClean="0">
                <a:latin typeface="Arial" pitchFamily="34" charset="0"/>
              </a:rPr>
              <a:t>为了输出较大功率</a:t>
            </a:r>
            <a:r>
              <a:rPr kumimoji="1" lang="en-US" altLang="zh-CN" b="1" smtClean="0">
                <a:latin typeface="Arial" pitchFamily="34" charset="0"/>
              </a:rPr>
              <a:t>,</a:t>
            </a:r>
            <a:r>
              <a:rPr kumimoji="1" lang="zh-CN" altLang="en-US" b="1" smtClean="0">
                <a:latin typeface="Arial" pitchFamily="34" charset="0"/>
              </a:rPr>
              <a:t>功放管的工作电流、 电压的变化范围往往很大。</a:t>
            </a:r>
          </a:p>
          <a:p>
            <a:pPr algn="just">
              <a:lnSpc>
                <a:spcPct val="120000"/>
              </a:lnSpc>
              <a:spcBef>
                <a:spcPct val="50000"/>
              </a:spcBef>
            </a:pPr>
            <a:r>
              <a:rPr kumimoji="1" lang="zh-CN" altLang="en-US" b="1" smtClean="0">
                <a:latin typeface="Arial" pitchFamily="34" charset="0"/>
              </a:rPr>
              <a:t>为了提高效率，可将放大电路做成推挽式电路，并将功放管的工作状态设置为甲乙类， 以减小交越失真。</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ct val="25000"/>
              </a:spcBef>
            </a:pPr>
            <a:r>
              <a:rPr kumimoji="1" lang="zh-CN" altLang="en-US" smtClean="0">
                <a:solidFill>
                  <a:srgbClr val="000000"/>
                </a:solidFill>
                <a:latin typeface="Arial" pitchFamily="34" charset="0"/>
              </a:rPr>
              <a:t>为使输出功率尽可能大，要求晶体管工作在尽限应用状态，即集电极电流、管压降、耗散功率最大时接近极限状态，所以选功放管时要注意极限参数的选择，以保证管子安全工作。</a:t>
            </a:r>
          </a:p>
          <a:p>
            <a:pPr>
              <a:lnSpc>
                <a:spcPct val="120000"/>
              </a:lnSpc>
              <a:spcBef>
                <a:spcPct val="50000"/>
              </a:spcBef>
            </a:pPr>
            <a:r>
              <a:rPr kumimoji="1" lang="zh-CN" altLang="en-US" smtClean="0">
                <a:solidFill>
                  <a:srgbClr val="000000"/>
                </a:solidFill>
                <a:latin typeface="Arial" pitchFamily="34" charset="0"/>
              </a:rPr>
              <a:t>通常功放管为大功率管，要注意其散热条件。</a:t>
            </a:r>
            <a:endParaRPr kumimoji="1" lang="zh-CN" altLang="en-US" smtClean="0">
              <a:latin typeface="Arial" pitchFamily="34" charset="0"/>
            </a:endParaRPr>
          </a:p>
          <a:p>
            <a:pPr>
              <a:lnSpc>
                <a:spcPct val="120000"/>
              </a:lnSpc>
              <a:spcBef>
                <a:spcPct val="50000"/>
              </a:spcBef>
            </a:pPr>
            <a:r>
              <a:rPr kumimoji="1" lang="zh-CN" altLang="en-US" smtClean="0">
                <a:solidFill>
                  <a:srgbClr val="000000"/>
                </a:solidFill>
                <a:latin typeface="Arial" pitchFamily="34" charset="0"/>
              </a:rPr>
              <a:t>此外，功放输入信号较大，输出波形易产生非线性失真，电路中应采用适当方法改善输出波形，如引交流负反馈</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BA680A-F182-48D8-AD52-E9A40DB0CA19}" type="slidenum">
              <a:rPr lang="en-US" altLang="zh-CN"/>
              <a:pPr>
                <a:defRPr/>
              </a:pPr>
              <a:t>‹#›</a:t>
            </a:fld>
            <a:endParaRPr lang="en-US" altLang="zh-CN"/>
          </a:p>
        </p:txBody>
      </p:sp>
    </p:spTree>
    <p:extLst>
      <p:ext uri="{BB962C8B-B14F-4D97-AF65-F5344CB8AC3E}">
        <p14:creationId xmlns:p14="http://schemas.microsoft.com/office/powerpoint/2010/main" val="163768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C190F6-C8F8-4E66-B1A3-71923B12F76B}" type="slidenum">
              <a:rPr lang="en-US" altLang="zh-CN"/>
              <a:pPr>
                <a:defRPr/>
              </a:pPr>
              <a:t>‹#›</a:t>
            </a:fld>
            <a:endParaRPr lang="en-US" altLang="zh-CN"/>
          </a:p>
        </p:txBody>
      </p:sp>
    </p:spTree>
    <p:extLst>
      <p:ext uri="{BB962C8B-B14F-4D97-AF65-F5344CB8AC3E}">
        <p14:creationId xmlns:p14="http://schemas.microsoft.com/office/powerpoint/2010/main" val="255030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275AA4-8279-463B-95E6-A488F818BD7B}" type="slidenum">
              <a:rPr lang="en-US" altLang="zh-CN"/>
              <a:pPr>
                <a:defRPr/>
              </a:pPr>
              <a:t>‹#›</a:t>
            </a:fld>
            <a:endParaRPr lang="en-US" altLang="zh-CN"/>
          </a:p>
        </p:txBody>
      </p:sp>
    </p:spTree>
    <p:extLst>
      <p:ext uri="{BB962C8B-B14F-4D97-AF65-F5344CB8AC3E}">
        <p14:creationId xmlns:p14="http://schemas.microsoft.com/office/powerpoint/2010/main" val="130130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F594DA2-B200-48D5-B071-5AAFD03726A8}" type="slidenum">
              <a:rPr lang="en-US" altLang="zh-CN"/>
              <a:pPr>
                <a:defRPr/>
              </a:pPr>
              <a:t>‹#›</a:t>
            </a:fld>
            <a:endParaRPr lang="en-US" altLang="zh-CN"/>
          </a:p>
        </p:txBody>
      </p:sp>
    </p:spTree>
    <p:extLst>
      <p:ext uri="{BB962C8B-B14F-4D97-AF65-F5344CB8AC3E}">
        <p14:creationId xmlns:p14="http://schemas.microsoft.com/office/powerpoint/2010/main" val="25169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E10CA1-7565-45E1-96C3-DFBAA3C94668}" type="slidenum">
              <a:rPr lang="en-US" altLang="zh-CN"/>
              <a:pPr>
                <a:defRPr/>
              </a:pPr>
              <a:t>‹#›</a:t>
            </a:fld>
            <a:endParaRPr lang="en-US" altLang="zh-CN"/>
          </a:p>
        </p:txBody>
      </p:sp>
    </p:spTree>
    <p:extLst>
      <p:ext uri="{BB962C8B-B14F-4D97-AF65-F5344CB8AC3E}">
        <p14:creationId xmlns:p14="http://schemas.microsoft.com/office/powerpoint/2010/main" val="2724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BA4FCF-2DBB-40C6-A0D5-9DC16CF43623}" type="slidenum">
              <a:rPr lang="en-US" altLang="zh-CN"/>
              <a:pPr>
                <a:defRPr/>
              </a:pPr>
              <a:t>‹#›</a:t>
            </a:fld>
            <a:endParaRPr lang="en-US" altLang="zh-CN"/>
          </a:p>
        </p:txBody>
      </p:sp>
    </p:spTree>
    <p:extLst>
      <p:ext uri="{BB962C8B-B14F-4D97-AF65-F5344CB8AC3E}">
        <p14:creationId xmlns:p14="http://schemas.microsoft.com/office/powerpoint/2010/main" val="359752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E341FDC-76AE-4041-82C8-1022A00F55B0}" type="slidenum">
              <a:rPr lang="en-US" altLang="zh-CN"/>
              <a:pPr>
                <a:defRPr/>
              </a:pPr>
              <a:t>‹#›</a:t>
            </a:fld>
            <a:endParaRPr lang="en-US" altLang="zh-CN"/>
          </a:p>
        </p:txBody>
      </p:sp>
    </p:spTree>
    <p:extLst>
      <p:ext uri="{BB962C8B-B14F-4D97-AF65-F5344CB8AC3E}">
        <p14:creationId xmlns:p14="http://schemas.microsoft.com/office/powerpoint/2010/main" val="140950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3260DF3-0153-49F8-BD9C-2E1AAA8C652E}" type="slidenum">
              <a:rPr lang="en-US" altLang="zh-CN"/>
              <a:pPr>
                <a:defRPr/>
              </a:pPr>
              <a:t>‹#›</a:t>
            </a:fld>
            <a:endParaRPr lang="en-US" altLang="zh-CN"/>
          </a:p>
        </p:txBody>
      </p:sp>
    </p:spTree>
    <p:extLst>
      <p:ext uri="{BB962C8B-B14F-4D97-AF65-F5344CB8AC3E}">
        <p14:creationId xmlns:p14="http://schemas.microsoft.com/office/powerpoint/2010/main" val="91951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5ABCB0-A3EE-4FC5-805D-61100BEE95CA}" type="slidenum">
              <a:rPr lang="en-US" altLang="zh-CN"/>
              <a:pPr>
                <a:defRPr/>
              </a:pPr>
              <a:t>‹#›</a:t>
            </a:fld>
            <a:endParaRPr lang="en-US" altLang="zh-CN"/>
          </a:p>
        </p:txBody>
      </p:sp>
    </p:spTree>
    <p:extLst>
      <p:ext uri="{BB962C8B-B14F-4D97-AF65-F5344CB8AC3E}">
        <p14:creationId xmlns:p14="http://schemas.microsoft.com/office/powerpoint/2010/main" val="415059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19B46E-5A44-4324-A97B-1F2E3ABA76A1}" type="slidenum">
              <a:rPr lang="en-US" altLang="zh-CN"/>
              <a:pPr>
                <a:defRPr/>
              </a:pPr>
              <a:t>‹#›</a:t>
            </a:fld>
            <a:endParaRPr lang="en-US" altLang="zh-CN"/>
          </a:p>
        </p:txBody>
      </p:sp>
    </p:spTree>
    <p:extLst>
      <p:ext uri="{BB962C8B-B14F-4D97-AF65-F5344CB8AC3E}">
        <p14:creationId xmlns:p14="http://schemas.microsoft.com/office/powerpoint/2010/main" val="102356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DC798A6-D783-4774-9E54-24F34A24DCF2}" type="slidenum">
              <a:rPr lang="en-US" altLang="zh-CN"/>
              <a:pPr>
                <a:defRPr/>
              </a:pPr>
              <a:t>‹#›</a:t>
            </a:fld>
            <a:endParaRPr lang="en-US" altLang="zh-CN"/>
          </a:p>
        </p:txBody>
      </p:sp>
    </p:spTree>
    <p:extLst>
      <p:ext uri="{BB962C8B-B14F-4D97-AF65-F5344CB8AC3E}">
        <p14:creationId xmlns:p14="http://schemas.microsoft.com/office/powerpoint/2010/main" val="33929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9570F6F6-A90E-49C4-8874-59EBB7701E74}" type="slidenum">
              <a:rPr lang="en-US" altLang="zh-CN"/>
              <a:pPr>
                <a:defRPr/>
              </a:pPr>
              <a:t>‹#›</a:t>
            </a:fld>
            <a:endParaRPr lang="en-US" altLang="zh-CN"/>
          </a:p>
        </p:txBody>
      </p:sp>
      <p:pic>
        <p:nvPicPr>
          <p:cNvPr id="1031" name="Picture 7" descr="7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
          <p:cNvSpPr>
            <a:spLocks noChangeArrowheads="1"/>
          </p:cNvSpPr>
          <p:nvPr/>
        </p:nvSpPr>
        <p:spPr bwMode="auto">
          <a:xfrm>
            <a:off x="0" y="692150"/>
            <a:ext cx="3635375" cy="730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033" name="AutoShape 14">
            <a:hlinkClick r:id="" action="ppaction://hlinkshowjump?jump=firstslide" highlightClick="1"/>
          </p:cNvPr>
          <p:cNvSpPr>
            <a:spLocks noChangeArrowheads="1"/>
          </p:cNvSpPr>
          <p:nvPr/>
        </p:nvSpPr>
        <p:spPr bwMode="auto">
          <a:xfrm>
            <a:off x="8388350" y="6237288"/>
            <a:ext cx="215900" cy="215900"/>
          </a:xfrm>
          <a:prstGeom prst="actionButtonHom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sp>
        <p:nvSpPr>
          <p:cNvPr id="1034" name="AutoShape 15">
            <a:hlinkClick r:id="" action="ppaction://hlinkshowjump?jump=endshow" highlightClick="1"/>
          </p:cNvPr>
          <p:cNvSpPr>
            <a:spLocks noChangeArrowheads="1"/>
          </p:cNvSpPr>
          <p:nvPr/>
        </p:nvSpPr>
        <p:spPr bwMode="auto">
          <a:xfrm>
            <a:off x="8748713" y="6237288"/>
            <a:ext cx="215900" cy="215900"/>
          </a:xfrm>
          <a:prstGeom prst="actionButtonBlank">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mtClean="0"/>
          </a:p>
        </p:txBody>
      </p:sp>
      <p:pic>
        <p:nvPicPr>
          <p:cNvPr id="1035" name="Picture 16"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95513"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3" Type="http://schemas.openxmlformats.org/officeDocument/2006/relationships/notesSlide" Target="../notesSlides/notesSlide5.xml"/><Relationship Id="rId7" Type="http://schemas.openxmlformats.org/officeDocument/2006/relationships/image" Target="../media/image12.w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1.png"/><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9.wmf"/><Relationship Id="rId3" Type="http://schemas.openxmlformats.org/officeDocument/2006/relationships/notesSlide" Target="../notesSlides/notesSlide6.xml"/><Relationship Id="rId7" Type="http://schemas.openxmlformats.org/officeDocument/2006/relationships/image" Target="../media/image17.wmf"/><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8.emf"/><Relationship Id="rId5" Type="http://schemas.openxmlformats.org/officeDocument/2006/relationships/image" Target="../media/image16.png"/><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5.bin"/><Relationship Id="rId3" Type="http://schemas.openxmlformats.org/officeDocument/2006/relationships/notesSlide" Target="../notesSlides/notesSlide7.xml"/><Relationship Id="rId7" Type="http://schemas.openxmlformats.org/officeDocument/2006/relationships/image" Target="../media/image21.wmf"/><Relationship Id="rId12"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23.wmf"/><Relationship Id="rId5" Type="http://schemas.openxmlformats.org/officeDocument/2006/relationships/image" Target="../media/image20.png"/><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7.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30.bin"/><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png"/><Relationship Id="rId5" Type="http://schemas.openxmlformats.org/officeDocument/2006/relationships/oleObject" Target="../embeddings/oleObject33.bin"/><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7.bin"/><Relationship Id="rId5" Type="http://schemas.openxmlformats.org/officeDocument/2006/relationships/image" Target="../media/image33.wmf"/><Relationship Id="rId4"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4.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36.wmf"/><Relationship Id="rId4" Type="http://schemas.openxmlformats.org/officeDocument/2006/relationships/image" Target="../media/image27.png"/><Relationship Id="rId9"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44.bin"/><Relationship Id="rId4" Type="http://schemas.openxmlformats.org/officeDocument/2006/relationships/image" Target="../media/image3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8.wmf"/><Relationship Id="rId12"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9.bin"/><Relationship Id="rId5" Type="http://schemas.openxmlformats.org/officeDocument/2006/relationships/image" Target="../media/image7.png"/><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111111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5"/>
          <p:cNvSpPr>
            <a:spLocks noChangeArrowheads="1"/>
          </p:cNvSpPr>
          <p:nvPr/>
        </p:nvSpPr>
        <p:spPr bwMode="auto">
          <a:xfrm>
            <a:off x="611188" y="1412875"/>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000">
                <a:solidFill>
                  <a:schemeClr val="tx2"/>
                </a:solidFill>
                <a:latin typeface="华文行楷" pitchFamily="2" charset="-122"/>
                <a:ea typeface="华文行楷" pitchFamily="2" charset="-122"/>
              </a:rPr>
              <a:t>第八章 功率放大电路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3"/>
          <p:cNvGraphicFramePr>
            <a:graphicFrameLocks noChangeAspect="1"/>
          </p:cNvGraphicFramePr>
          <p:nvPr/>
        </p:nvGraphicFramePr>
        <p:xfrm>
          <a:off x="274638" y="1196975"/>
          <a:ext cx="3911600" cy="3079750"/>
        </p:xfrm>
        <a:graphic>
          <a:graphicData uri="http://schemas.openxmlformats.org/presentationml/2006/ole">
            <mc:AlternateContent xmlns:mc="http://schemas.openxmlformats.org/markup-compatibility/2006">
              <mc:Choice xmlns:v="urn:schemas-microsoft-com:vml" Requires="v">
                <p:oleObj spid="_x0000_s12332" name="Photo Editor 照片" r:id="rId4" imgW="10866667" imgH="8371429" progId="MSPhotoEd.3">
                  <p:embed/>
                </p:oleObj>
              </mc:Choice>
              <mc:Fallback>
                <p:oleObj name="Photo Editor 照片" r:id="rId4" imgW="10866667" imgH="8371429" progId="MSPhotoEd.3">
                  <p:embed/>
                  <p:pic>
                    <p:nvPicPr>
                      <p:cNvPr id="0" name="Object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220" t="-2881" r="-2220" b="-3870"/>
                      <a:stretch>
                        <a:fillRect/>
                      </a:stretch>
                    </p:blipFill>
                    <p:spPr bwMode="auto">
                      <a:xfrm>
                        <a:off x="274638" y="1196975"/>
                        <a:ext cx="3911600" cy="30797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5732" name="Object 4"/>
          <p:cNvGraphicFramePr>
            <a:graphicFrameLocks noChangeAspect="1"/>
          </p:cNvGraphicFramePr>
          <p:nvPr/>
        </p:nvGraphicFramePr>
        <p:xfrm>
          <a:off x="619125" y="2265363"/>
          <a:ext cx="395288" cy="425450"/>
        </p:xfrm>
        <a:graphic>
          <a:graphicData uri="http://schemas.openxmlformats.org/presentationml/2006/ole">
            <mc:AlternateContent xmlns:mc="http://schemas.openxmlformats.org/markup-compatibility/2006">
              <mc:Choice xmlns:v="urn:schemas-microsoft-com:vml" Requires="v">
                <p:oleObj spid="_x0000_s12333" name="公式" r:id="rId6" imgW="164814" imgH="177492" progId="Equation.3">
                  <p:embed/>
                </p:oleObj>
              </mc:Choice>
              <mc:Fallback>
                <p:oleObj name="公式" r:id="rId6" imgW="164814" imgH="177492"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125" y="2265363"/>
                        <a:ext cx="395288" cy="425450"/>
                      </a:xfrm>
                      <a:prstGeom prst="rect">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733" name="Object 5"/>
          <p:cNvGraphicFramePr>
            <a:graphicFrameLocks noChangeAspect="1"/>
          </p:cNvGraphicFramePr>
          <p:nvPr/>
        </p:nvGraphicFramePr>
        <p:xfrm>
          <a:off x="628650" y="2867025"/>
          <a:ext cx="379413" cy="228600"/>
        </p:xfrm>
        <a:graphic>
          <a:graphicData uri="http://schemas.openxmlformats.org/presentationml/2006/ole">
            <mc:AlternateContent xmlns:mc="http://schemas.openxmlformats.org/markup-compatibility/2006">
              <mc:Choice xmlns:v="urn:schemas-microsoft-com:vml" Requires="v">
                <p:oleObj spid="_x0000_s12334" name="公式" r:id="rId8" imgW="104701" imgH="57034" progId="Equation.3">
                  <p:embed/>
                </p:oleObj>
              </mc:Choice>
              <mc:Fallback>
                <p:oleObj name="公式" r:id="rId8" imgW="104701" imgH="57034"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50" y="2867025"/>
                        <a:ext cx="379413" cy="228600"/>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734" name="Object 6"/>
          <p:cNvGraphicFramePr>
            <a:graphicFrameLocks noChangeAspect="1"/>
          </p:cNvGraphicFramePr>
          <p:nvPr/>
        </p:nvGraphicFramePr>
        <p:xfrm>
          <a:off x="322263" y="4267200"/>
          <a:ext cx="5084762" cy="1022350"/>
        </p:xfrm>
        <a:graphic>
          <a:graphicData uri="http://schemas.openxmlformats.org/presentationml/2006/ole">
            <mc:AlternateContent xmlns:mc="http://schemas.openxmlformats.org/markup-compatibility/2006">
              <mc:Choice xmlns:v="urn:schemas-microsoft-com:vml" Requires="v">
                <p:oleObj spid="_x0000_s12335" name="公式" r:id="rId10" imgW="1955800" imgH="393700" progId="Equation.3">
                  <p:embed/>
                </p:oleObj>
              </mc:Choice>
              <mc:Fallback>
                <p:oleObj name="公式" r:id="rId10" imgW="1955800" imgH="3937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263" y="4267200"/>
                        <a:ext cx="5084762" cy="1022350"/>
                      </a:xfrm>
                      <a:prstGeom prst="rect">
                        <a:avLst/>
                      </a:prstGeom>
                      <a:solidFill>
                        <a:srgbClr val="FFCC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5735" name="Text Box 7"/>
          <p:cNvSpPr txBox="1">
            <a:spLocks noChangeArrowheads="1"/>
          </p:cNvSpPr>
          <p:nvPr/>
        </p:nvSpPr>
        <p:spPr bwMode="auto">
          <a:xfrm>
            <a:off x="4186238" y="1125538"/>
            <a:ext cx="42481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输入电压的正半周：</a:t>
            </a:r>
          </a:p>
          <a:p>
            <a:pPr algn="ctr" eaLnBrk="1" hangingPunct="1">
              <a:lnSpc>
                <a:spcPct val="120000"/>
              </a:lnSpc>
            </a:pPr>
            <a:r>
              <a:rPr kumimoji="1" lang="zh-CN" altLang="en-US" sz="2800" b="1">
                <a:solidFill>
                  <a:srgbClr val="000000"/>
                </a:solidFill>
                <a:latin typeface="Times New Roman" pitchFamily="18" charset="0"/>
              </a:rPr>
              <a:t>   ＋</a:t>
            </a:r>
            <a:r>
              <a:rPr kumimoji="1" lang="en-US" altLang="zh-CN" sz="2800" b="1" i="1">
                <a:solidFill>
                  <a:srgbClr val="000000"/>
                </a:solidFill>
                <a:latin typeface="Times New Roman" pitchFamily="18" charset="0"/>
              </a:rPr>
              <a:t>V</a:t>
            </a:r>
            <a:r>
              <a:rPr kumimoji="1" lang="en-US" altLang="zh-CN" sz="2800" b="1" baseline="-25000">
                <a:solidFill>
                  <a:srgbClr val="000000"/>
                </a:solidFill>
                <a:latin typeface="Times New Roman" pitchFamily="18" charset="0"/>
              </a:rPr>
              <a:t>CC</a:t>
            </a:r>
            <a:r>
              <a:rPr kumimoji="1" lang="en-US" altLang="zh-CN" sz="2800" b="1">
                <a:solidFill>
                  <a:srgbClr val="000000"/>
                </a:solidFill>
                <a:latin typeface="Times New Roman" pitchFamily="18" charset="0"/>
              </a:rPr>
              <a:t>→T</a:t>
            </a:r>
            <a:r>
              <a:rPr kumimoji="1" lang="en-US" altLang="zh-CN" sz="2800" b="1" baseline="-25000">
                <a:solidFill>
                  <a:srgbClr val="000000"/>
                </a:solidFill>
                <a:latin typeface="Times New Roman" pitchFamily="18" charset="0"/>
              </a:rPr>
              <a:t>1</a:t>
            </a:r>
            <a:r>
              <a:rPr kumimoji="1" lang="en-US" altLang="zh-CN" sz="2800" b="1">
                <a:solidFill>
                  <a:srgbClr val="000000"/>
                </a:solidFill>
                <a:latin typeface="Times New Roman" pitchFamily="18" charset="0"/>
              </a:rPr>
              <a:t>→</a:t>
            </a:r>
            <a:r>
              <a:rPr kumimoji="1" lang="en-US" altLang="zh-CN" sz="2800" b="1" i="1">
                <a:solidFill>
                  <a:srgbClr val="000000"/>
                </a:solidFill>
                <a:latin typeface="Times New Roman" pitchFamily="18" charset="0"/>
              </a:rPr>
              <a:t>C</a:t>
            </a:r>
            <a:r>
              <a:rPr kumimoji="1" lang="en-US" altLang="zh-CN" sz="2800" b="1">
                <a:solidFill>
                  <a:srgbClr val="000000"/>
                </a:solidFill>
                <a:latin typeface="Times New Roman" pitchFamily="18" charset="0"/>
              </a:rPr>
              <a:t>→</a:t>
            </a:r>
            <a:r>
              <a:rPr kumimoji="1" lang="en-US" altLang="zh-CN" sz="2800" b="1" i="1">
                <a:solidFill>
                  <a:srgbClr val="000000"/>
                </a:solidFill>
                <a:latin typeface="Times New Roman" pitchFamily="18" charset="0"/>
              </a:rPr>
              <a:t>R</a:t>
            </a:r>
            <a:r>
              <a:rPr kumimoji="1" lang="en-US" altLang="zh-CN" sz="2800" b="1" baseline="-25000">
                <a:solidFill>
                  <a:srgbClr val="000000"/>
                </a:solidFill>
                <a:latin typeface="Times New Roman" pitchFamily="18" charset="0"/>
              </a:rPr>
              <a:t>L</a:t>
            </a:r>
            <a:r>
              <a:rPr kumimoji="1" lang="en-US" altLang="zh-CN" sz="2800" b="1">
                <a:solidFill>
                  <a:srgbClr val="000000"/>
                </a:solidFill>
                <a:latin typeface="Times New Roman" pitchFamily="18" charset="0"/>
              </a:rPr>
              <a:t>→</a:t>
            </a:r>
            <a:r>
              <a:rPr kumimoji="1" lang="zh-CN" altLang="zh-CN" sz="2800" b="1">
                <a:solidFill>
                  <a:srgbClr val="000000"/>
                </a:solidFill>
                <a:latin typeface="Times New Roman" pitchFamily="18" charset="0"/>
              </a:rPr>
              <a:t>地</a:t>
            </a:r>
            <a:r>
              <a:rPr kumimoji="1" lang="zh-CN" altLang="en-US" sz="2800" b="1">
                <a:solidFill>
                  <a:srgbClr val="000000"/>
                </a:solidFill>
                <a:latin typeface="Times New Roman" pitchFamily="18" charset="0"/>
              </a:rPr>
              <a:t>   </a:t>
            </a:r>
            <a:r>
              <a:rPr kumimoji="1" lang="en-US" altLang="zh-CN" sz="2800" b="1" i="1">
                <a:solidFill>
                  <a:srgbClr val="000000"/>
                </a:solidFill>
                <a:latin typeface="Times New Roman" pitchFamily="18" charset="0"/>
              </a:rPr>
              <a:t>C </a:t>
            </a:r>
            <a:r>
              <a:rPr kumimoji="1" lang="zh-CN" altLang="zh-CN" sz="2800" b="1">
                <a:solidFill>
                  <a:srgbClr val="000000"/>
                </a:solidFill>
                <a:latin typeface="Times New Roman" pitchFamily="18" charset="0"/>
              </a:rPr>
              <a:t>充电。</a:t>
            </a:r>
            <a:endParaRPr kumimoji="1" lang="zh-CN" altLang="en-US" sz="2800" b="1">
              <a:solidFill>
                <a:srgbClr val="000000"/>
              </a:solidFill>
              <a:latin typeface="Times New Roman" pitchFamily="18" charset="0"/>
            </a:endParaRPr>
          </a:p>
        </p:txBody>
      </p:sp>
      <p:sp>
        <p:nvSpPr>
          <p:cNvPr id="585736" name="Text Box 8"/>
          <p:cNvSpPr txBox="1">
            <a:spLocks noChangeArrowheads="1"/>
          </p:cNvSpPr>
          <p:nvPr/>
        </p:nvSpPr>
        <p:spPr bwMode="auto">
          <a:xfrm>
            <a:off x="4186238" y="2592388"/>
            <a:ext cx="4922837"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输入电压的负半周：</a:t>
            </a:r>
          </a:p>
          <a:p>
            <a:pPr algn="ctr" eaLnBrk="1" hangingPunct="1">
              <a:lnSpc>
                <a:spcPct val="120000"/>
              </a:lnSpc>
            </a:pPr>
            <a:r>
              <a:rPr kumimoji="1" lang="en-US" altLang="zh-CN" sz="2800" b="1" i="1">
                <a:solidFill>
                  <a:srgbClr val="000000"/>
                </a:solidFill>
                <a:latin typeface="Times New Roman" pitchFamily="18" charset="0"/>
              </a:rPr>
              <a:t>C</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a:t>
            </a:r>
            <a:r>
              <a:rPr kumimoji="1" lang="en-US" altLang="zh-CN" sz="2800" b="1">
                <a:solidFill>
                  <a:srgbClr val="000000"/>
                </a:solidFill>
                <a:latin typeface="Times New Roman" pitchFamily="18" charset="0"/>
              </a:rPr>
              <a:t>T</a:t>
            </a:r>
            <a:r>
              <a:rPr kumimoji="1" lang="en-US" altLang="zh-CN" sz="2800" b="1" baseline="-25000">
                <a:solidFill>
                  <a:srgbClr val="000000"/>
                </a:solidFill>
                <a:latin typeface="Times New Roman" pitchFamily="18" charset="0"/>
              </a:rPr>
              <a:t>2</a:t>
            </a:r>
            <a:r>
              <a:rPr kumimoji="1" lang="en-US" altLang="zh-CN" sz="2800" b="1">
                <a:solidFill>
                  <a:srgbClr val="000000"/>
                </a:solidFill>
                <a:latin typeface="Times New Roman" pitchFamily="18" charset="0"/>
              </a:rPr>
              <a:t>→</a:t>
            </a:r>
            <a:r>
              <a:rPr kumimoji="1" lang="zh-CN" altLang="zh-CN" sz="2800" b="1">
                <a:solidFill>
                  <a:srgbClr val="000000"/>
                </a:solidFill>
                <a:latin typeface="Times New Roman" pitchFamily="18" charset="0"/>
              </a:rPr>
              <a:t>地</a:t>
            </a:r>
            <a:r>
              <a:rPr kumimoji="1" lang="zh-CN" altLang="en-US" sz="2800" b="1">
                <a:solidFill>
                  <a:srgbClr val="000000"/>
                </a:solidFill>
                <a:latin typeface="Times New Roman" pitchFamily="18" charset="0"/>
              </a:rPr>
              <a:t>→</a:t>
            </a:r>
            <a:r>
              <a:rPr kumimoji="1" lang="en-US" altLang="zh-CN" sz="2800" b="1" i="1">
                <a:solidFill>
                  <a:srgbClr val="000000"/>
                </a:solidFill>
                <a:latin typeface="Times New Roman" pitchFamily="18" charset="0"/>
              </a:rPr>
              <a:t>R</a:t>
            </a:r>
            <a:r>
              <a:rPr kumimoji="1" lang="en-US" altLang="zh-CN" sz="2800" b="1" baseline="-25000">
                <a:solidFill>
                  <a:srgbClr val="000000"/>
                </a:solidFill>
                <a:latin typeface="Times New Roman" pitchFamily="18" charset="0"/>
              </a:rPr>
              <a:t>L</a:t>
            </a:r>
            <a:r>
              <a:rPr kumimoji="1" lang="en-US" altLang="zh-CN" sz="2800" b="1">
                <a:solidFill>
                  <a:srgbClr val="000000"/>
                </a:solidFill>
                <a:latin typeface="Times New Roman" pitchFamily="18" charset="0"/>
              </a:rPr>
              <a:t>→ </a:t>
            </a:r>
            <a:r>
              <a:rPr kumimoji="1" lang="en-US" altLang="zh-CN" sz="2800" b="1" i="1">
                <a:solidFill>
                  <a:srgbClr val="000000"/>
                </a:solidFill>
                <a:latin typeface="Times New Roman" pitchFamily="18" charset="0"/>
              </a:rPr>
              <a:t>C</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    </a:t>
            </a:r>
            <a:r>
              <a:rPr kumimoji="1" lang="en-US" altLang="zh-CN" sz="2800" b="1" i="1">
                <a:solidFill>
                  <a:srgbClr val="000000"/>
                </a:solidFill>
                <a:latin typeface="Times New Roman" pitchFamily="18" charset="0"/>
              </a:rPr>
              <a:t>C </a:t>
            </a:r>
            <a:r>
              <a:rPr kumimoji="1" lang="zh-CN" altLang="zh-CN" sz="2800" b="1">
                <a:solidFill>
                  <a:srgbClr val="000000"/>
                </a:solidFill>
                <a:latin typeface="Times New Roman" pitchFamily="18" charset="0"/>
              </a:rPr>
              <a:t>放电。</a:t>
            </a:r>
            <a:endParaRPr kumimoji="1" lang="zh-CN" altLang="en-US" sz="2800" b="1">
              <a:solidFill>
                <a:srgbClr val="000000"/>
              </a:solidFill>
              <a:latin typeface="Times New Roman" pitchFamily="18" charset="0"/>
            </a:endParaRPr>
          </a:p>
        </p:txBody>
      </p:sp>
      <p:graphicFrame>
        <p:nvGraphicFramePr>
          <p:cNvPr id="585737" name="Object 9"/>
          <p:cNvGraphicFramePr>
            <a:graphicFrameLocks noChangeAspect="1"/>
          </p:cNvGraphicFramePr>
          <p:nvPr/>
        </p:nvGraphicFramePr>
        <p:xfrm>
          <a:off x="5473700" y="4252913"/>
          <a:ext cx="3286125" cy="1054100"/>
        </p:xfrm>
        <a:graphic>
          <a:graphicData uri="http://schemas.openxmlformats.org/presentationml/2006/ole">
            <mc:AlternateContent xmlns:mc="http://schemas.openxmlformats.org/markup-compatibility/2006">
              <mc:Choice xmlns:v="urn:schemas-microsoft-com:vml" Requires="v">
                <p:oleObj spid="_x0000_s12336" name="公式" r:id="rId12" imgW="1384300" imgH="444500" progId="Equation.3">
                  <p:embed/>
                </p:oleObj>
              </mc:Choice>
              <mc:Fallback>
                <p:oleObj name="公式" r:id="rId12" imgW="1384300" imgH="4445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3700" y="4252913"/>
                        <a:ext cx="3286125" cy="1054100"/>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5738" name="Freeform 10"/>
          <p:cNvSpPr>
            <a:spLocks/>
          </p:cNvSpPr>
          <p:nvPr/>
        </p:nvSpPr>
        <p:spPr bwMode="auto">
          <a:xfrm>
            <a:off x="2395538" y="1485900"/>
            <a:ext cx="1439862" cy="2376488"/>
          </a:xfrm>
          <a:custGeom>
            <a:avLst/>
            <a:gdLst>
              <a:gd name="T0" fmla="*/ 66653612 w 864"/>
              <a:gd name="T1" fmla="*/ 0 h 1104"/>
              <a:gd name="T2" fmla="*/ 333269725 w 864"/>
              <a:gd name="T3" fmla="*/ 2147483647 h 1104"/>
              <a:gd name="T4" fmla="*/ 2066271963 w 864"/>
              <a:gd name="T5" fmla="*/ 2147483647 h 1104"/>
              <a:gd name="T6" fmla="*/ 2147483647 w 864"/>
              <a:gd name="T7" fmla="*/ 2147483647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104">
                <a:moveTo>
                  <a:pt x="24" y="0"/>
                </a:moveTo>
                <a:cubicBezTo>
                  <a:pt x="12" y="196"/>
                  <a:pt x="0" y="392"/>
                  <a:pt x="120" y="480"/>
                </a:cubicBezTo>
                <a:cubicBezTo>
                  <a:pt x="240" y="568"/>
                  <a:pt x="624" y="424"/>
                  <a:pt x="744" y="528"/>
                </a:cubicBezTo>
                <a:cubicBezTo>
                  <a:pt x="864" y="632"/>
                  <a:pt x="824" y="1008"/>
                  <a:pt x="840" y="1104"/>
                </a:cubicBezTo>
              </a:path>
            </a:pathLst>
          </a:custGeom>
          <a:noFill/>
          <a:ln w="508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9" name="Freeform 11"/>
          <p:cNvSpPr>
            <a:spLocks/>
          </p:cNvSpPr>
          <p:nvPr/>
        </p:nvSpPr>
        <p:spPr bwMode="auto">
          <a:xfrm>
            <a:off x="2322513" y="2854325"/>
            <a:ext cx="1223962" cy="1150938"/>
          </a:xfrm>
          <a:custGeom>
            <a:avLst/>
            <a:gdLst>
              <a:gd name="T0" fmla="*/ 773078711 w 584"/>
              <a:gd name="T1" fmla="*/ 126187564 h 648"/>
              <a:gd name="T2" fmla="*/ 140558622 w 584"/>
              <a:gd name="T3" fmla="*/ 429035229 h 648"/>
              <a:gd name="T4" fmla="*/ 351398652 w 584"/>
              <a:gd name="T5" fmla="*/ 1791852390 h 648"/>
              <a:gd name="T6" fmla="*/ 2147483647 w 584"/>
              <a:gd name="T7" fmla="*/ 1791852390 h 648"/>
              <a:gd name="T8" fmla="*/ 2147483647 w 584"/>
              <a:gd name="T9" fmla="*/ 277610508 h 648"/>
              <a:gd name="T10" fmla="*/ 1616434637 w 584"/>
              <a:gd name="T11" fmla="*/ 126187564 h 6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4" h="648">
                <a:moveTo>
                  <a:pt x="176" y="40"/>
                </a:moveTo>
                <a:cubicBezTo>
                  <a:pt x="112" y="44"/>
                  <a:pt x="48" y="48"/>
                  <a:pt x="32" y="136"/>
                </a:cubicBezTo>
                <a:cubicBezTo>
                  <a:pt x="16" y="224"/>
                  <a:pt x="0" y="496"/>
                  <a:pt x="80" y="568"/>
                </a:cubicBezTo>
                <a:cubicBezTo>
                  <a:pt x="160" y="640"/>
                  <a:pt x="440" y="648"/>
                  <a:pt x="512" y="568"/>
                </a:cubicBezTo>
                <a:cubicBezTo>
                  <a:pt x="584" y="488"/>
                  <a:pt x="536" y="176"/>
                  <a:pt x="512" y="88"/>
                </a:cubicBezTo>
                <a:cubicBezTo>
                  <a:pt x="488" y="0"/>
                  <a:pt x="392" y="48"/>
                  <a:pt x="368" y="40"/>
                </a:cubicBezTo>
              </a:path>
            </a:pathLst>
          </a:custGeom>
          <a:noFill/>
          <a:ln w="5080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40" name="Text Box 12"/>
          <p:cNvSpPr txBox="1">
            <a:spLocks noChangeArrowheads="1"/>
          </p:cNvSpPr>
          <p:nvPr/>
        </p:nvSpPr>
        <p:spPr bwMode="auto">
          <a:xfrm>
            <a:off x="153988" y="5359400"/>
            <a:ext cx="8893175" cy="1382713"/>
          </a:xfrm>
          <a:prstGeom prst="rect">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800" b="1">
                <a:solidFill>
                  <a:srgbClr val="000000"/>
                </a:solidFill>
                <a:latin typeface="Times New Roman" pitchFamily="18" charset="0"/>
              </a:rPr>
              <a:t>OTL</a:t>
            </a:r>
            <a:r>
              <a:rPr kumimoji="1" lang="zh-CN" altLang="en-US" sz="2800" b="1">
                <a:solidFill>
                  <a:srgbClr val="000000"/>
                </a:solidFill>
                <a:latin typeface="Times New Roman" pitchFamily="18" charset="0"/>
              </a:rPr>
              <a:t>电路特点→ </a:t>
            </a:r>
            <a:r>
              <a:rPr kumimoji="1" lang="en-US" altLang="zh-CN" sz="2800" b="1">
                <a:solidFill>
                  <a:srgbClr val="FF0000"/>
                </a:solidFill>
                <a:latin typeface="Times New Roman" pitchFamily="18" charset="0"/>
              </a:rPr>
              <a:t>1.</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单电源供电；</a:t>
            </a:r>
            <a:r>
              <a:rPr kumimoji="1" lang="en-US" altLang="zh-CN" sz="2800" b="1">
                <a:solidFill>
                  <a:srgbClr val="FF0000"/>
                </a:solidFill>
                <a:latin typeface="Times New Roman" pitchFamily="18" charset="0"/>
              </a:rPr>
              <a:t>2.</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静态工作电流、输出电压不为零，需外接隔直输出电容；</a:t>
            </a:r>
            <a:r>
              <a:rPr kumimoji="1" lang="en-US" altLang="zh-CN" sz="2800" b="1">
                <a:solidFill>
                  <a:srgbClr val="FF0000"/>
                </a:solidFill>
                <a:latin typeface="Times New Roman" pitchFamily="18" charset="0"/>
              </a:rPr>
              <a:t>3.</a:t>
            </a:r>
            <a:r>
              <a:rPr kumimoji="1" lang="en-US" altLang="zh-CN" sz="2800" b="1">
                <a:solidFill>
                  <a:srgbClr val="000000"/>
                </a:solidFill>
                <a:latin typeface="Times New Roman" pitchFamily="18" charset="0"/>
              </a:rPr>
              <a:t> </a:t>
            </a:r>
            <a:r>
              <a:rPr kumimoji="1" lang="en-US" altLang="zh-CN" sz="2800" b="1" i="1">
                <a:solidFill>
                  <a:srgbClr val="000000"/>
                </a:solidFill>
                <a:latin typeface="Times New Roman" pitchFamily="18" charset="0"/>
              </a:rPr>
              <a:t>C </a:t>
            </a:r>
            <a:r>
              <a:rPr kumimoji="1" lang="zh-CN" altLang="en-US" sz="2800" b="1">
                <a:solidFill>
                  <a:srgbClr val="000000"/>
                </a:solidFill>
                <a:latin typeface="Times New Roman" pitchFamily="18" charset="0"/>
              </a:rPr>
              <a:t>足够大，才能认为其对交流信号相当于短路；</a:t>
            </a:r>
            <a:r>
              <a:rPr kumimoji="1" lang="zh-CN" altLang="zh-CN" sz="2800" b="1">
                <a:solidFill>
                  <a:srgbClr val="000000"/>
                </a:solidFill>
                <a:latin typeface="Times New Roman" pitchFamily="18" charset="0"/>
              </a:rPr>
              <a:t>低频特性差。</a:t>
            </a:r>
            <a:endParaRPr kumimoji="1" lang="zh-CN" altLang="en-US" sz="2800" b="1">
              <a:solidFill>
                <a:srgbClr val="000000"/>
              </a:solidFill>
              <a:latin typeface="Times New Roman" pitchFamily="18" charset="0"/>
            </a:endParaRPr>
          </a:p>
        </p:txBody>
      </p:sp>
      <p:sp>
        <p:nvSpPr>
          <p:cNvPr id="14" name="Rectangle 2"/>
          <p:cNvSpPr txBox="1">
            <a:spLocks noChangeArrowheads="1"/>
          </p:cNvSpPr>
          <p:nvPr/>
        </p:nvSpPr>
        <p:spPr>
          <a:xfrm>
            <a:off x="2236788" y="-26988"/>
            <a:ext cx="7015162" cy="60960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40000"/>
              </a:lnSpc>
              <a:defRPr/>
            </a:pPr>
            <a:r>
              <a:rPr lang="en-US" altLang="zh-CN" sz="2800" b="1" dirty="0" smtClean="0">
                <a:solidFill>
                  <a:schemeClr val="tx1"/>
                </a:solidFill>
                <a:latin typeface="华文行楷" pitchFamily="2" charset="-122"/>
                <a:ea typeface="华文行楷" pitchFamily="2" charset="-122"/>
              </a:rPr>
              <a:t>2.</a:t>
            </a:r>
            <a:r>
              <a:rPr lang="en-US" altLang="zh-CN" sz="2800" b="1" dirty="0" smtClean="0">
                <a:solidFill>
                  <a:schemeClr val="tx1"/>
                </a:solidFill>
              </a:rPr>
              <a:t> </a:t>
            </a:r>
            <a:r>
              <a:rPr lang="en-US" altLang="zh-CN" sz="2400" b="1" dirty="0" smtClean="0">
                <a:solidFill>
                  <a:schemeClr val="tx1"/>
                </a:solidFill>
              </a:rPr>
              <a:t>OTL</a:t>
            </a:r>
            <a:r>
              <a:rPr lang="en-US" altLang="zh-CN" sz="2800" b="1" dirty="0" smtClean="0">
                <a:solidFill>
                  <a:schemeClr val="tx1"/>
                </a:solidFill>
              </a:rPr>
              <a:t> </a:t>
            </a:r>
            <a:r>
              <a:rPr lang="zh-CN" altLang="en-US" sz="2800" b="1" dirty="0" smtClean="0">
                <a:solidFill>
                  <a:schemeClr val="tx1"/>
                </a:solidFill>
              </a:rPr>
              <a:t>（</a:t>
            </a:r>
            <a:r>
              <a:rPr lang="en-US" altLang="zh-CN" sz="2800" dirty="0" smtClean="0">
                <a:solidFill>
                  <a:schemeClr val="tx1"/>
                </a:solidFill>
                <a:effectLst>
                  <a:outerShdw blurRad="38100" dist="38100" dir="2700000" algn="tl">
                    <a:srgbClr val="000000"/>
                  </a:outerShdw>
                </a:effectLst>
              </a:rPr>
              <a:t>Output  </a:t>
            </a:r>
            <a:r>
              <a:rPr lang="en-US" altLang="zh-CN" sz="2800" dirty="0" err="1" smtClean="0">
                <a:solidFill>
                  <a:schemeClr val="tx1"/>
                </a:solidFill>
                <a:effectLst>
                  <a:outerShdw blurRad="38100" dist="38100" dir="2700000" algn="tl">
                    <a:srgbClr val="000000"/>
                  </a:outerShdw>
                </a:effectLst>
              </a:rPr>
              <a:t>TransformerLess</a:t>
            </a:r>
            <a:r>
              <a:rPr lang="zh-CN" altLang="en-US" sz="2800" dirty="0" smtClean="0">
                <a:solidFill>
                  <a:schemeClr val="tx1"/>
                </a:solidFill>
                <a:effectLst>
                  <a:outerShdw blurRad="38100" dist="38100" dir="2700000" algn="tl">
                    <a:srgbClr val="000000"/>
                  </a:outerShdw>
                </a:effectLst>
              </a:rPr>
              <a:t>）</a:t>
            </a:r>
            <a:r>
              <a:rPr lang="zh-CN" altLang="zh-CN" sz="2800" dirty="0" smtClean="0">
                <a:solidFill>
                  <a:schemeClr val="tx1"/>
                </a:solidFill>
                <a:ea typeface="华文行楷" pitchFamily="2" charset="-122"/>
              </a:rPr>
              <a:t>电路</a:t>
            </a:r>
            <a:r>
              <a:rPr lang="zh-CN" altLang="zh-CN" sz="2400" b="1" dirty="0" smtClean="0">
                <a:solidFill>
                  <a:schemeClr val="tx1"/>
                </a:solidFill>
                <a:latin typeface="宋体" pitchFamily="2" charset="-122"/>
              </a:rPr>
              <a:t>    </a:t>
            </a:r>
            <a:endParaRPr lang="zh-CN" altLang="en-US" sz="2400" b="1" dirty="0" smtClean="0">
              <a:solidFill>
                <a:schemeClr val="tx1"/>
              </a:solidFill>
              <a:latin typeface="宋体" pitchFamily="2" charset="-122"/>
            </a:endParaRPr>
          </a:p>
        </p:txBody>
      </p:sp>
      <p:sp>
        <p:nvSpPr>
          <p:cNvPr id="12301" name="Text Box 11"/>
          <p:cNvSpPr txBox="1">
            <a:spLocks noChangeArrowheads="1"/>
          </p:cNvSpPr>
          <p:nvPr/>
        </p:nvSpPr>
        <p:spPr bwMode="auto">
          <a:xfrm>
            <a:off x="582613" y="739775"/>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zh-CN" sz="2400" b="1">
                <a:latin typeface="宋体" pitchFamily="2" charset="-122"/>
              </a:rPr>
              <a:t>因变压器耦合功放笨重、自身损耗大，故选用</a:t>
            </a:r>
            <a:r>
              <a:rPr lang="zh-CN" altLang="zh-CN" sz="2400" b="1">
                <a:latin typeface="Times New Roman" pitchFamily="18" charset="0"/>
              </a:rPr>
              <a:t>OTL电路</a:t>
            </a:r>
            <a:r>
              <a:rPr lang="zh-CN" altLang="zh-CN" sz="2400" b="1">
                <a:latin typeface="宋体" pitchFamily="2" charset="-122"/>
              </a:rPr>
              <a:t>。</a:t>
            </a:r>
            <a:endParaRPr lang="zh-CN" altLang="en-US" sz="2400" b="1">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573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57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5735">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573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573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5736">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5736">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8573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5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5" grpId="0" build="p" autoUpdateAnimBg="0"/>
      <p:bldP spid="585736" grpId="0" build="p" autoUpdateAnimBg="0"/>
      <p:bldP spid="585738" grpId="0" animBg="1"/>
      <p:bldP spid="585739" grpId="0" animBg="1"/>
      <p:bldP spid="58574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34925" y="1238250"/>
          <a:ext cx="4343400" cy="3570288"/>
        </p:xfrm>
        <a:graphic>
          <a:graphicData uri="http://schemas.openxmlformats.org/presentationml/2006/ole">
            <mc:AlternateContent xmlns:mc="http://schemas.openxmlformats.org/markup-compatibility/2006">
              <mc:Choice xmlns:v="urn:schemas-microsoft-com:vml" Requires="v">
                <p:oleObj spid="_x0000_s14383" name="Photo Editor 照片" r:id="rId4" imgW="10866667" imgH="8466667" progId="MSPhotoEd.3">
                  <p:embed/>
                </p:oleObj>
              </mc:Choice>
              <mc:Fallback>
                <p:oleObj name="Photo Editor 照片" r:id="rId4" imgW="10866667" imgH="8466667" progId="MSPhotoEd.3">
                  <p:embed/>
                  <p:pic>
                    <p:nvPicPr>
                      <p:cNvPr id="0" name="Object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319" t="-2977" r="-2319" b="-7483"/>
                      <a:stretch>
                        <a:fillRect/>
                      </a:stretch>
                    </p:blipFill>
                    <p:spPr bwMode="auto">
                      <a:xfrm>
                        <a:off x="34925" y="1238250"/>
                        <a:ext cx="4343400" cy="3570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7779" name="Text Box 3"/>
          <p:cNvSpPr txBox="1">
            <a:spLocks noChangeArrowheads="1"/>
          </p:cNvSpPr>
          <p:nvPr/>
        </p:nvSpPr>
        <p:spPr bwMode="auto">
          <a:xfrm>
            <a:off x="4256088" y="2224088"/>
            <a:ext cx="44196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输入电压的正半周：</a:t>
            </a:r>
          </a:p>
        </p:txBody>
      </p:sp>
      <p:sp>
        <p:nvSpPr>
          <p:cNvPr id="587780" name="Text Box 4"/>
          <p:cNvSpPr txBox="1">
            <a:spLocks noChangeArrowheads="1"/>
          </p:cNvSpPr>
          <p:nvPr/>
        </p:nvSpPr>
        <p:spPr bwMode="auto">
          <a:xfrm>
            <a:off x="4256088" y="3138488"/>
            <a:ext cx="43434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输入电压的负半周：</a:t>
            </a:r>
            <a:endParaRPr kumimoji="1" lang="en-US" altLang="zh-CN" sz="2800" b="1" baseline="-25000">
              <a:solidFill>
                <a:srgbClr val="000000"/>
              </a:solidFill>
              <a:latin typeface="Times New Roman" pitchFamily="18" charset="0"/>
            </a:endParaRPr>
          </a:p>
        </p:txBody>
      </p:sp>
      <p:sp>
        <p:nvSpPr>
          <p:cNvPr id="587781" name="Text Box 5"/>
          <p:cNvSpPr txBox="1">
            <a:spLocks noChangeArrowheads="1"/>
          </p:cNvSpPr>
          <p:nvPr/>
        </p:nvSpPr>
        <p:spPr bwMode="auto">
          <a:xfrm>
            <a:off x="2987675" y="620713"/>
            <a:ext cx="6048375" cy="831850"/>
          </a:xfrm>
          <a:prstGeom prst="rect">
            <a:avLst/>
          </a:prstGeom>
          <a:solidFill>
            <a:srgbClr val="CC99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solidFill>
                  <a:srgbClr val="000000"/>
                </a:solidFill>
                <a:latin typeface="Times New Roman" pitchFamily="18" charset="0"/>
              </a:rPr>
              <a:t>互补电路</a:t>
            </a:r>
            <a:r>
              <a:rPr kumimoji="1" lang="zh-CN" altLang="en-US" sz="2400" b="1">
                <a:solidFill>
                  <a:srgbClr val="000000"/>
                </a:solidFill>
                <a:latin typeface="黑体" pitchFamily="49" charset="-122"/>
              </a:rPr>
              <a:t>→</a:t>
            </a:r>
            <a:r>
              <a:rPr kumimoji="1" lang="zh-CN" altLang="en-US" sz="2400" b="1">
                <a:solidFill>
                  <a:srgbClr val="000000"/>
                </a:solidFill>
                <a:latin typeface="Times New Roman" pitchFamily="18" charset="0"/>
              </a:rPr>
              <a:t>两只不同类型的管子交替导通，两路电源交替供电，双向跟随。</a:t>
            </a:r>
          </a:p>
        </p:txBody>
      </p:sp>
      <p:graphicFrame>
        <p:nvGraphicFramePr>
          <p:cNvPr id="587782" name="Object 6"/>
          <p:cNvGraphicFramePr>
            <a:graphicFrameLocks noChangeAspect="1"/>
          </p:cNvGraphicFramePr>
          <p:nvPr/>
        </p:nvGraphicFramePr>
        <p:xfrm>
          <a:off x="496888" y="4624388"/>
          <a:ext cx="5337175" cy="517525"/>
        </p:xfrm>
        <a:graphic>
          <a:graphicData uri="http://schemas.openxmlformats.org/presentationml/2006/ole">
            <mc:AlternateContent xmlns:mc="http://schemas.openxmlformats.org/markup-compatibility/2006">
              <mc:Choice xmlns:v="urn:schemas-microsoft-com:vml" Requires="v">
                <p:oleObj spid="_x0000_s14384" name="公式" r:id="rId6" imgW="2222500" imgH="215900" progId="Equation.3">
                  <p:embed/>
                </p:oleObj>
              </mc:Choice>
              <mc:Fallback>
                <p:oleObj name="公式" r:id="rId6" imgW="2222500" imgH="215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4624388"/>
                        <a:ext cx="5337175" cy="517525"/>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7783" name="Freeform 7"/>
          <p:cNvSpPr>
            <a:spLocks/>
          </p:cNvSpPr>
          <p:nvPr/>
        </p:nvSpPr>
        <p:spPr bwMode="auto">
          <a:xfrm>
            <a:off x="2411413" y="1600200"/>
            <a:ext cx="1584325" cy="2590800"/>
          </a:xfrm>
          <a:custGeom>
            <a:avLst/>
            <a:gdLst>
              <a:gd name="T0" fmla="*/ 80699721 w 864"/>
              <a:gd name="T1" fmla="*/ 0 h 1200"/>
              <a:gd name="T2" fmla="*/ 403498605 w 864"/>
              <a:gd name="T3" fmla="*/ 2147483647 h 1200"/>
              <a:gd name="T4" fmla="*/ 2147483647 w 864"/>
              <a:gd name="T5" fmla="*/ 2147483647 h 1200"/>
              <a:gd name="T6" fmla="*/ 2147483647 w 864"/>
              <a:gd name="T7" fmla="*/ 2147483647 h 1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200">
                <a:moveTo>
                  <a:pt x="24" y="0"/>
                </a:moveTo>
                <a:cubicBezTo>
                  <a:pt x="12" y="216"/>
                  <a:pt x="0" y="432"/>
                  <a:pt x="120" y="528"/>
                </a:cubicBezTo>
                <a:cubicBezTo>
                  <a:pt x="240" y="624"/>
                  <a:pt x="624" y="464"/>
                  <a:pt x="744" y="576"/>
                </a:cubicBezTo>
                <a:cubicBezTo>
                  <a:pt x="864" y="688"/>
                  <a:pt x="824" y="1096"/>
                  <a:pt x="840" y="1200"/>
                </a:cubicBezTo>
              </a:path>
            </a:pathLst>
          </a:custGeom>
          <a:noFill/>
          <a:ln w="508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7784" name="Freeform 8"/>
          <p:cNvSpPr>
            <a:spLocks/>
          </p:cNvSpPr>
          <p:nvPr/>
        </p:nvSpPr>
        <p:spPr bwMode="auto">
          <a:xfrm>
            <a:off x="2339975" y="3040063"/>
            <a:ext cx="1295400" cy="1295400"/>
          </a:xfrm>
          <a:custGeom>
            <a:avLst/>
            <a:gdLst>
              <a:gd name="T0" fmla="*/ 2147483647 w 608"/>
              <a:gd name="T1" fmla="*/ 2147483647 h 560"/>
              <a:gd name="T2" fmla="*/ 2147483647 w 608"/>
              <a:gd name="T3" fmla="*/ 428076496 h 560"/>
              <a:gd name="T4" fmla="*/ 363153033 w 608"/>
              <a:gd name="T5" fmla="*/ 428076496 h 560"/>
              <a:gd name="T6" fmla="*/ 145261639 w 608"/>
              <a:gd name="T7" fmla="*/ 2147483647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8" h="560">
                <a:moveTo>
                  <a:pt x="608" y="512"/>
                </a:moveTo>
                <a:cubicBezTo>
                  <a:pt x="604" y="332"/>
                  <a:pt x="600" y="152"/>
                  <a:pt x="512" y="80"/>
                </a:cubicBezTo>
                <a:cubicBezTo>
                  <a:pt x="424" y="8"/>
                  <a:pt x="160" y="0"/>
                  <a:pt x="80" y="80"/>
                </a:cubicBezTo>
                <a:cubicBezTo>
                  <a:pt x="0" y="160"/>
                  <a:pt x="40" y="480"/>
                  <a:pt x="32" y="560"/>
                </a:cubicBezTo>
              </a:path>
            </a:pathLst>
          </a:custGeom>
          <a:noFill/>
          <a:ln w="5080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7785" name="Text Box 9"/>
          <p:cNvSpPr txBox="1">
            <a:spLocks noChangeArrowheads="1"/>
          </p:cNvSpPr>
          <p:nvPr/>
        </p:nvSpPr>
        <p:spPr bwMode="auto">
          <a:xfrm>
            <a:off x="4256088" y="1614488"/>
            <a:ext cx="434816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静态时，</a:t>
            </a:r>
            <a:r>
              <a:rPr kumimoji="1" lang="en-US" altLang="zh-CN" sz="2800" b="1" i="1">
                <a:solidFill>
                  <a:srgbClr val="000000"/>
                </a:solidFill>
                <a:latin typeface="Times New Roman" pitchFamily="18" charset="0"/>
              </a:rPr>
              <a:t>U</a:t>
            </a:r>
            <a:r>
              <a:rPr kumimoji="1" lang="en-US" altLang="zh-CN" sz="2800" b="1" baseline="-25000">
                <a:solidFill>
                  <a:srgbClr val="000000"/>
                </a:solidFill>
                <a:latin typeface="Times New Roman" pitchFamily="18" charset="0"/>
              </a:rPr>
              <a:t>E</a:t>
            </a:r>
            <a:r>
              <a:rPr kumimoji="1" lang="zh-CN" altLang="en-US" sz="2800" b="1">
                <a:solidFill>
                  <a:srgbClr val="000000"/>
                </a:solidFill>
                <a:latin typeface="Times New Roman" pitchFamily="18" charset="0"/>
              </a:rPr>
              <a:t>＝ </a:t>
            </a:r>
            <a:r>
              <a:rPr kumimoji="1" lang="en-US" altLang="zh-CN" sz="2800" b="1" i="1">
                <a:solidFill>
                  <a:srgbClr val="000000"/>
                </a:solidFill>
                <a:latin typeface="Times New Roman" pitchFamily="18" charset="0"/>
              </a:rPr>
              <a:t>U</a:t>
            </a:r>
            <a:r>
              <a:rPr kumimoji="1" lang="en-US" altLang="zh-CN" sz="2800" b="1" baseline="-25000">
                <a:solidFill>
                  <a:srgbClr val="000000"/>
                </a:solidFill>
                <a:latin typeface="Times New Roman" pitchFamily="18" charset="0"/>
              </a:rPr>
              <a:t>B</a:t>
            </a:r>
            <a:r>
              <a:rPr kumimoji="1" lang="zh-CN" altLang="en-US" sz="2800" b="1">
                <a:solidFill>
                  <a:srgbClr val="000000"/>
                </a:solidFill>
                <a:latin typeface="Times New Roman" pitchFamily="18" charset="0"/>
              </a:rPr>
              <a:t>＝</a:t>
            </a:r>
            <a:r>
              <a:rPr kumimoji="1" lang="en-US" altLang="zh-CN" sz="2800" b="1">
                <a:solidFill>
                  <a:srgbClr val="000000"/>
                </a:solidFill>
                <a:latin typeface="Times New Roman" pitchFamily="18" charset="0"/>
              </a:rPr>
              <a:t>0</a:t>
            </a:r>
            <a:r>
              <a:rPr kumimoji="1" lang="zh-CN" altLang="en-US" sz="2800" b="1">
                <a:solidFill>
                  <a:srgbClr val="000000"/>
                </a:solidFill>
                <a:latin typeface="Times New Roman" pitchFamily="18" charset="0"/>
              </a:rPr>
              <a:t>。</a:t>
            </a:r>
          </a:p>
        </p:txBody>
      </p:sp>
      <p:sp>
        <p:nvSpPr>
          <p:cNvPr id="587786" name="Text Box 10"/>
          <p:cNvSpPr txBox="1">
            <a:spLocks noChangeArrowheads="1"/>
          </p:cNvSpPr>
          <p:nvPr/>
        </p:nvSpPr>
        <p:spPr bwMode="auto">
          <a:xfrm>
            <a:off x="503238" y="5430838"/>
            <a:ext cx="7956550" cy="1382712"/>
          </a:xfrm>
          <a:prstGeom prst="rect">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800" b="1">
                <a:solidFill>
                  <a:srgbClr val="000000"/>
                </a:solidFill>
                <a:latin typeface="Times New Roman" pitchFamily="18" charset="0"/>
              </a:rPr>
              <a:t>OCL</a:t>
            </a:r>
            <a:r>
              <a:rPr kumimoji="1" lang="zh-CN" altLang="en-US" sz="2800" b="1">
                <a:solidFill>
                  <a:srgbClr val="000000"/>
                </a:solidFill>
                <a:latin typeface="Times New Roman" pitchFamily="18" charset="0"/>
              </a:rPr>
              <a:t>电路特点→</a:t>
            </a:r>
            <a:r>
              <a:rPr kumimoji="1" lang="en-US" altLang="zh-CN" sz="2800" b="1">
                <a:solidFill>
                  <a:srgbClr val="FF0000"/>
                </a:solidFill>
                <a:latin typeface="Times New Roman" pitchFamily="18" charset="0"/>
              </a:rPr>
              <a:t>1.</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双电源供电；</a:t>
            </a:r>
            <a:r>
              <a:rPr kumimoji="1" lang="en-US" altLang="zh-CN" sz="2800" b="1">
                <a:solidFill>
                  <a:srgbClr val="FF0000"/>
                </a:solidFill>
                <a:latin typeface="Times New Roman" pitchFamily="18" charset="0"/>
              </a:rPr>
              <a:t>2.</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静态工作电流、输出电压为零，不需外接隔直电容；                      </a:t>
            </a:r>
            <a:r>
              <a:rPr kumimoji="1" lang="en-US" altLang="zh-CN" sz="2800" b="1">
                <a:solidFill>
                  <a:srgbClr val="FF0000"/>
                </a:solidFill>
                <a:latin typeface="Times New Roman" pitchFamily="18" charset="0"/>
              </a:rPr>
              <a:t>3.</a:t>
            </a:r>
            <a:r>
              <a:rPr kumimoji="1" lang="zh-CN" altLang="en-US" sz="2800" b="1">
                <a:solidFill>
                  <a:srgbClr val="000000"/>
                </a:solidFill>
                <a:latin typeface="Times New Roman" pitchFamily="18" charset="0"/>
              </a:rPr>
              <a:t>低频特性好，电路易集成。</a:t>
            </a:r>
          </a:p>
        </p:txBody>
      </p:sp>
      <p:graphicFrame>
        <p:nvGraphicFramePr>
          <p:cNvPr id="587787" name="Object 11"/>
          <p:cNvGraphicFramePr>
            <a:graphicFrameLocks noChangeAspect="1"/>
          </p:cNvGraphicFramePr>
          <p:nvPr/>
        </p:nvGraphicFramePr>
        <p:xfrm>
          <a:off x="431800" y="2487613"/>
          <a:ext cx="395288" cy="425450"/>
        </p:xfrm>
        <a:graphic>
          <a:graphicData uri="http://schemas.openxmlformats.org/presentationml/2006/ole">
            <mc:AlternateContent xmlns:mc="http://schemas.openxmlformats.org/markup-compatibility/2006">
              <mc:Choice xmlns:v="urn:schemas-microsoft-com:vml" Requires="v">
                <p:oleObj spid="_x0000_s14385" name="公式" r:id="rId8" imgW="164814" imgH="177492" progId="Equation.3">
                  <p:embed/>
                </p:oleObj>
              </mc:Choice>
              <mc:Fallback>
                <p:oleObj name="公式" r:id="rId8" imgW="164814" imgH="177492"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800" y="2487613"/>
                        <a:ext cx="395288" cy="425450"/>
                      </a:xfrm>
                      <a:prstGeom prst="rect">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7788" name="Object 12"/>
          <p:cNvGraphicFramePr>
            <a:graphicFrameLocks noChangeAspect="1"/>
          </p:cNvGraphicFramePr>
          <p:nvPr/>
        </p:nvGraphicFramePr>
        <p:xfrm>
          <a:off x="447675" y="3055938"/>
          <a:ext cx="379413" cy="228600"/>
        </p:xfrm>
        <a:graphic>
          <a:graphicData uri="http://schemas.openxmlformats.org/presentationml/2006/ole">
            <mc:AlternateContent xmlns:mc="http://schemas.openxmlformats.org/markup-compatibility/2006">
              <mc:Choice xmlns:v="urn:schemas-microsoft-com:vml" Requires="v">
                <p:oleObj spid="_x0000_s14386" name="公式" r:id="rId10" imgW="104701" imgH="57034" progId="Equation.3">
                  <p:embed/>
                </p:oleObj>
              </mc:Choice>
              <mc:Fallback>
                <p:oleObj name="公式" r:id="rId10" imgW="104701" imgH="57034"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675" y="3055938"/>
                        <a:ext cx="379413" cy="228600"/>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7789" name="Object 13"/>
          <p:cNvGraphicFramePr>
            <a:graphicFrameLocks noChangeAspect="1"/>
          </p:cNvGraphicFramePr>
          <p:nvPr/>
        </p:nvGraphicFramePr>
        <p:xfrm>
          <a:off x="5834063" y="4279900"/>
          <a:ext cx="2744787" cy="1065213"/>
        </p:xfrm>
        <a:graphic>
          <a:graphicData uri="http://schemas.openxmlformats.org/presentationml/2006/ole">
            <mc:AlternateContent xmlns:mc="http://schemas.openxmlformats.org/markup-compatibility/2006">
              <mc:Choice xmlns:v="urn:schemas-microsoft-com:vml" Requires="v">
                <p:oleObj spid="_x0000_s14387" name="公式" r:id="rId12" imgW="1143000" imgH="444500" progId="Equation.3">
                  <p:embed/>
                </p:oleObj>
              </mc:Choice>
              <mc:Fallback>
                <p:oleObj name="公式" r:id="rId12" imgW="1143000" imgH="4445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34063" y="4279900"/>
                        <a:ext cx="2744787" cy="1065213"/>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7790" name="Rectangle 14"/>
          <p:cNvSpPr>
            <a:spLocks noChangeArrowheads="1"/>
          </p:cNvSpPr>
          <p:nvPr/>
        </p:nvSpPr>
        <p:spPr bwMode="auto">
          <a:xfrm>
            <a:off x="4964113" y="3656013"/>
            <a:ext cx="35687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zh-CN" sz="2800" b="1">
                <a:solidFill>
                  <a:srgbClr val="000000"/>
                </a:solidFill>
                <a:latin typeface="Times New Roman" pitchFamily="18" charset="0"/>
              </a:rPr>
              <a:t>地</a:t>
            </a:r>
            <a:r>
              <a:rPr kumimoji="1" lang="zh-CN" altLang="en-US" sz="2800" b="1">
                <a:solidFill>
                  <a:srgbClr val="000000"/>
                </a:solidFill>
                <a:latin typeface="Times New Roman" pitchFamily="18" charset="0"/>
              </a:rPr>
              <a:t>→</a:t>
            </a:r>
            <a:r>
              <a:rPr kumimoji="1" lang="en-US" altLang="zh-CN" sz="2800" b="1" i="1">
                <a:solidFill>
                  <a:srgbClr val="000000"/>
                </a:solidFill>
                <a:latin typeface="Times New Roman" pitchFamily="18" charset="0"/>
              </a:rPr>
              <a:t>R</a:t>
            </a:r>
            <a:r>
              <a:rPr kumimoji="1" lang="en-US" altLang="zh-CN" sz="2800" b="1" baseline="-25000">
                <a:solidFill>
                  <a:srgbClr val="000000"/>
                </a:solidFill>
                <a:latin typeface="Times New Roman" pitchFamily="18" charset="0"/>
              </a:rPr>
              <a:t>L</a:t>
            </a:r>
            <a:r>
              <a:rPr kumimoji="1" lang="en-US" altLang="zh-CN" sz="2800" b="1">
                <a:solidFill>
                  <a:srgbClr val="000000"/>
                </a:solidFill>
                <a:latin typeface="Times New Roman" pitchFamily="18" charset="0"/>
              </a:rPr>
              <a:t> →T</a:t>
            </a:r>
            <a:r>
              <a:rPr kumimoji="1" lang="en-US" altLang="zh-CN" sz="2800" b="1" baseline="-25000">
                <a:solidFill>
                  <a:srgbClr val="000000"/>
                </a:solidFill>
                <a:latin typeface="Times New Roman" pitchFamily="18" charset="0"/>
              </a:rPr>
              <a:t>2</a:t>
            </a:r>
            <a:r>
              <a:rPr kumimoji="1" lang="en-US" altLang="zh-CN" sz="2800" b="1">
                <a:solidFill>
                  <a:srgbClr val="000000"/>
                </a:solidFill>
                <a:latin typeface="Times New Roman" pitchFamily="18" charset="0"/>
              </a:rPr>
              <a:t> → </a:t>
            </a:r>
            <a:r>
              <a:rPr kumimoji="1" lang="zh-CN" altLang="en-US" sz="2800" b="1">
                <a:solidFill>
                  <a:srgbClr val="000000"/>
                </a:solidFill>
                <a:latin typeface="Times New Roman" pitchFamily="18" charset="0"/>
              </a:rPr>
              <a:t>－</a:t>
            </a:r>
            <a:r>
              <a:rPr kumimoji="1" lang="en-US" altLang="zh-CN" sz="2800" b="1" i="1">
                <a:solidFill>
                  <a:srgbClr val="000000"/>
                </a:solidFill>
                <a:latin typeface="Times New Roman" pitchFamily="18" charset="0"/>
              </a:rPr>
              <a:t>V</a:t>
            </a:r>
            <a:r>
              <a:rPr kumimoji="1" lang="en-US" altLang="zh-CN" sz="2800" b="1" baseline="-25000">
                <a:solidFill>
                  <a:srgbClr val="000000"/>
                </a:solidFill>
                <a:latin typeface="Times New Roman" pitchFamily="18" charset="0"/>
              </a:rPr>
              <a:t>CC</a:t>
            </a:r>
          </a:p>
        </p:txBody>
      </p:sp>
      <p:sp>
        <p:nvSpPr>
          <p:cNvPr id="587791" name="Rectangle 15"/>
          <p:cNvSpPr>
            <a:spLocks noChangeArrowheads="1"/>
          </p:cNvSpPr>
          <p:nvPr/>
        </p:nvSpPr>
        <p:spPr bwMode="auto">
          <a:xfrm>
            <a:off x="4957763" y="2740025"/>
            <a:ext cx="33020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a:t>
            </a:r>
            <a:r>
              <a:rPr kumimoji="1" lang="en-US" altLang="zh-CN" sz="2800" b="1" i="1">
                <a:solidFill>
                  <a:srgbClr val="000000"/>
                </a:solidFill>
                <a:latin typeface="Times New Roman" pitchFamily="18" charset="0"/>
              </a:rPr>
              <a:t>V</a:t>
            </a:r>
            <a:r>
              <a:rPr kumimoji="1" lang="en-US" altLang="zh-CN" sz="2800" b="1" baseline="-25000">
                <a:solidFill>
                  <a:srgbClr val="000000"/>
                </a:solidFill>
                <a:latin typeface="Times New Roman" pitchFamily="18" charset="0"/>
              </a:rPr>
              <a:t>CC</a:t>
            </a:r>
            <a:r>
              <a:rPr kumimoji="1" lang="en-US" altLang="zh-CN" sz="2800" b="1">
                <a:solidFill>
                  <a:srgbClr val="000000"/>
                </a:solidFill>
                <a:latin typeface="Times New Roman" pitchFamily="18" charset="0"/>
              </a:rPr>
              <a:t>→T</a:t>
            </a:r>
            <a:r>
              <a:rPr kumimoji="1" lang="en-US" altLang="zh-CN" sz="2800" b="1" baseline="-25000">
                <a:solidFill>
                  <a:srgbClr val="000000"/>
                </a:solidFill>
                <a:latin typeface="Times New Roman" pitchFamily="18" charset="0"/>
              </a:rPr>
              <a:t>1</a:t>
            </a:r>
            <a:r>
              <a:rPr kumimoji="1" lang="en-US" altLang="zh-CN" sz="2800" b="1">
                <a:solidFill>
                  <a:srgbClr val="000000"/>
                </a:solidFill>
                <a:latin typeface="Times New Roman" pitchFamily="18" charset="0"/>
              </a:rPr>
              <a:t>→</a:t>
            </a:r>
            <a:r>
              <a:rPr kumimoji="1" lang="en-US" altLang="zh-CN" sz="2800" b="1" i="1">
                <a:solidFill>
                  <a:srgbClr val="000000"/>
                </a:solidFill>
                <a:latin typeface="Times New Roman" pitchFamily="18" charset="0"/>
              </a:rPr>
              <a:t>R</a:t>
            </a:r>
            <a:r>
              <a:rPr kumimoji="1" lang="en-US" altLang="zh-CN" sz="2800" b="1" baseline="-25000">
                <a:solidFill>
                  <a:srgbClr val="000000"/>
                </a:solidFill>
                <a:latin typeface="Times New Roman" pitchFamily="18" charset="0"/>
              </a:rPr>
              <a:t>L</a:t>
            </a:r>
            <a:r>
              <a:rPr kumimoji="1" lang="en-US" altLang="zh-CN" sz="2800" b="1">
                <a:solidFill>
                  <a:srgbClr val="000000"/>
                </a:solidFill>
                <a:latin typeface="Times New Roman" pitchFamily="18" charset="0"/>
              </a:rPr>
              <a:t>→</a:t>
            </a:r>
            <a:r>
              <a:rPr kumimoji="1" lang="zh-CN" altLang="zh-CN" sz="2800" b="1">
                <a:solidFill>
                  <a:srgbClr val="000000"/>
                </a:solidFill>
                <a:latin typeface="Times New Roman" pitchFamily="18" charset="0"/>
              </a:rPr>
              <a:t>地</a:t>
            </a:r>
            <a:endParaRPr kumimoji="1" lang="zh-CN" altLang="en-US" sz="2800" b="1">
              <a:solidFill>
                <a:srgbClr val="000000"/>
              </a:solidFill>
              <a:latin typeface="Times New Roman" pitchFamily="18" charset="0"/>
            </a:endParaRPr>
          </a:p>
        </p:txBody>
      </p:sp>
      <p:sp>
        <p:nvSpPr>
          <p:cNvPr id="17" name="Text Box 3"/>
          <p:cNvSpPr txBox="1">
            <a:spLocks noChangeArrowheads="1"/>
          </p:cNvSpPr>
          <p:nvPr/>
        </p:nvSpPr>
        <p:spPr>
          <a:xfrm>
            <a:off x="2336800" y="-60325"/>
            <a:ext cx="6122988" cy="609600"/>
          </a:xfrm>
          <a:prstGeom prst="rect">
            <a:avLst/>
          </a:prstGeom>
          <a:noFill/>
        </p:spPr>
        <p:txBody>
          <a:bodyPr anchor="b"/>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800" kern="0" smtClean="0">
                <a:solidFill>
                  <a:schemeClr val="tx1"/>
                </a:solidFill>
                <a:latin typeface="华文行楷" pitchFamily="2" charset="-122"/>
                <a:ea typeface="华文行楷" pitchFamily="2" charset="-122"/>
              </a:rPr>
              <a:t>3.</a:t>
            </a:r>
            <a:r>
              <a:rPr lang="en-US" altLang="zh-CN" sz="2800" b="1" kern="0" smtClean="0">
                <a:solidFill>
                  <a:schemeClr val="tx1"/>
                </a:solidFill>
              </a:rPr>
              <a:t>  OCL(Output CapacitorLess)</a:t>
            </a:r>
            <a:r>
              <a:rPr lang="zh-CN" altLang="zh-CN" sz="2800" kern="0" smtClean="0">
                <a:solidFill>
                  <a:schemeClr val="tx1"/>
                </a:solidFill>
                <a:latin typeface="华文行楷" pitchFamily="2" charset="-122"/>
                <a:ea typeface="华文行楷" pitchFamily="2" charset="-122"/>
              </a:rPr>
              <a:t>电路</a:t>
            </a:r>
            <a:endParaRPr lang="zh-CN" altLang="en-US" sz="2800" kern="0" dirty="0" smtClean="0">
              <a:solidFill>
                <a:schemeClr val="tx1"/>
              </a:solidFill>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777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77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77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778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778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77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77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877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778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87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autoUpdateAnimBg="0"/>
      <p:bldP spid="587780" grpId="0" build="p" autoUpdateAnimBg="0"/>
      <p:bldP spid="587781" grpId="0" animBg="1"/>
      <p:bldP spid="587783" grpId="0" animBg="1"/>
      <p:bldP spid="587784" grpId="0" animBg="1"/>
      <p:bldP spid="587785" grpId="0" build="p" autoUpdateAnimBg="0"/>
      <p:bldP spid="587786" grpId="0" animBg="1"/>
      <p:bldP spid="587790" grpId="0"/>
      <p:bldP spid="5877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3"/>
          <p:cNvGraphicFramePr>
            <a:graphicFrameLocks noChangeAspect="1"/>
          </p:cNvGraphicFramePr>
          <p:nvPr/>
        </p:nvGraphicFramePr>
        <p:xfrm>
          <a:off x="179388" y="962025"/>
          <a:ext cx="4848225" cy="2808288"/>
        </p:xfrm>
        <a:graphic>
          <a:graphicData uri="http://schemas.openxmlformats.org/presentationml/2006/ole">
            <mc:AlternateContent xmlns:mc="http://schemas.openxmlformats.org/markup-compatibility/2006">
              <mc:Choice xmlns:v="urn:schemas-microsoft-com:vml" Requires="v">
                <p:oleObj spid="_x0000_s15415" name="Photo Editor 照片" r:id="rId4" imgW="12885714" imgH="7333333" progId="MSPhotoEd.3">
                  <p:embed/>
                </p:oleObj>
              </mc:Choice>
              <mc:Fallback>
                <p:oleObj name="Photo Editor 照片" r:id="rId4" imgW="12885714" imgH="7333333" progId="MSPhotoEd.3">
                  <p:embed/>
                  <p:pic>
                    <p:nvPicPr>
                      <p:cNvPr id="0" name="Object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816" t="-3191" r="-1816" b="-2258"/>
                      <a:stretch>
                        <a:fillRect/>
                      </a:stretch>
                    </p:blipFill>
                    <p:spPr bwMode="auto">
                      <a:xfrm>
                        <a:off x="179388" y="962025"/>
                        <a:ext cx="4848225" cy="2808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28" name="Text Box 4"/>
          <p:cNvSpPr txBox="1">
            <a:spLocks noChangeArrowheads="1"/>
          </p:cNvSpPr>
          <p:nvPr/>
        </p:nvSpPr>
        <p:spPr bwMode="auto">
          <a:xfrm>
            <a:off x="663575" y="3770313"/>
            <a:ext cx="36210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输入电压的正半周：</a:t>
            </a:r>
          </a:p>
        </p:txBody>
      </p:sp>
      <p:sp>
        <p:nvSpPr>
          <p:cNvPr id="589829" name="Text Box 5"/>
          <p:cNvSpPr txBox="1">
            <a:spLocks noChangeArrowheads="1"/>
          </p:cNvSpPr>
          <p:nvPr/>
        </p:nvSpPr>
        <p:spPr bwMode="auto">
          <a:xfrm>
            <a:off x="663575" y="4303713"/>
            <a:ext cx="36925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输入电压的负半周：</a:t>
            </a:r>
          </a:p>
        </p:txBody>
      </p:sp>
      <p:graphicFrame>
        <p:nvGraphicFramePr>
          <p:cNvPr id="589830" name="Object 6"/>
          <p:cNvGraphicFramePr>
            <a:graphicFrameLocks noChangeAspect="1"/>
          </p:cNvGraphicFramePr>
          <p:nvPr/>
        </p:nvGraphicFramePr>
        <p:xfrm>
          <a:off x="4859338" y="1052513"/>
          <a:ext cx="3717925" cy="639762"/>
        </p:xfrm>
        <a:graphic>
          <a:graphicData uri="http://schemas.openxmlformats.org/presentationml/2006/ole">
            <mc:AlternateContent xmlns:mc="http://schemas.openxmlformats.org/markup-compatibility/2006">
              <mc:Choice xmlns:v="urn:schemas-microsoft-com:vml" Requires="v">
                <p:oleObj spid="_x0000_s15416" name="公式" r:id="rId6" imgW="1548728" imgH="266584" progId="Equation.3">
                  <p:embed/>
                </p:oleObj>
              </mc:Choice>
              <mc:Fallback>
                <p:oleObj name="公式" r:id="rId6" imgW="1548728" imgH="26658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1052513"/>
                        <a:ext cx="3717925" cy="639762"/>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9831" name="Group 7"/>
          <p:cNvGrpSpPr>
            <a:grpSpLocks/>
          </p:cNvGrpSpPr>
          <p:nvPr/>
        </p:nvGrpSpPr>
        <p:grpSpPr bwMode="auto">
          <a:xfrm>
            <a:off x="344488" y="1989138"/>
            <a:ext cx="4533900" cy="387350"/>
            <a:chOff x="217" y="1253"/>
            <a:chExt cx="2856" cy="244"/>
          </a:xfrm>
        </p:grpSpPr>
        <p:graphicFrame>
          <p:nvGraphicFramePr>
            <p:cNvPr id="15377" name="Object 8"/>
            <p:cNvGraphicFramePr>
              <a:graphicFrameLocks noChangeAspect="1"/>
            </p:cNvGraphicFramePr>
            <p:nvPr/>
          </p:nvGraphicFramePr>
          <p:xfrm>
            <a:off x="217" y="1253"/>
            <a:ext cx="240" cy="238"/>
          </p:xfrm>
          <a:graphic>
            <a:graphicData uri="http://schemas.openxmlformats.org/presentationml/2006/ole">
              <mc:AlternateContent xmlns:mc="http://schemas.openxmlformats.org/markup-compatibility/2006">
                <mc:Choice xmlns:v="urn:schemas-microsoft-com:vml" Requires="v">
                  <p:oleObj spid="_x0000_s15417" name="Equation" r:id="rId8" imgW="139700" imgH="139700" progId="Equation.3">
                    <p:embed/>
                  </p:oleObj>
                </mc:Choice>
                <mc:Fallback>
                  <p:oleObj name="Equation" r:id="rId8" imgW="139700" imgH="1397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 y="1253"/>
                          <a:ext cx="240" cy="238"/>
                        </a:xfrm>
                        <a:prstGeom prst="rect">
                          <a:avLst/>
                        </a:prstGeom>
                        <a:solidFill>
                          <a:srgbClr val="FF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8" name="Object 9"/>
            <p:cNvGraphicFramePr>
              <a:graphicFrameLocks noChangeAspect="1"/>
            </p:cNvGraphicFramePr>
            <p:nvPr/>
          </p:nvGraphicFramePr>
          <p:xfrm>
            <a:off x="2830" y="1354"/>
            <a:ext cx="243" cy="143"/>
          </p:xfrm>
          <a:graphic>
            <a:graphicData uri="http://schemas.openxmlformats.org/presentationml/2006/ole">
              <mc:AlternateContent xmlns:mc="http://schemas.openxmlformats.org/markup-compatibility/2006">
                <mc:Choice xmlns:v="urn:schemas-microsoft-com:vml" Requires="v">
                  <p:oleObj spid="_x0000_s15418" name="Equation" r:id="rId10" imgW="126670" imgH="76002" progId="Equation.3">
                    <p:embed/>
                  </p:oleObj>
                </mc:Choice>
                <mc:Fallback>
                  <p:oleObj name="Equation" r:id="rId10" imgW="126670" imgH="76002"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0" y="1354"/>
                          <a:ext cx="243" cy="143"/>
                        </a:xfrm>
                        <a:prstGeom prst="rect">
                          <a:avLst/>
                        </a:prstGeom>
                        <a:solidFill>
                          <a:srgbClr val="FF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9834" name="Group 10"/>
          <p:cNvGrpSpPr>
            <a:grpSpLocks/>
          </p:cNvGrpSpPr>
          <p:nvPr/>
        </p:nvGrpSpPr>
        <p:grpSpPr bwMode="auto">
          <a:xfrm>
            <a:off x="349250" y="2511425"/>
            <a:ext cx="4540250" cy="377825"/>
            <a:chOff x="220" y="1582"/>
            <a:chExt cx="2860" cy="238"/>
          </a:xfrm>
        </p:grpSpPr>
        <p:graphicFrame>
          <p:nvGraphicFramePr>
            <p:cNvPr id="15375" name="Object 11"/>
            <p:cNvGraphicFramePr>
              <a:graphicFrameLocks noChangeAspect="1"/>
            </p:cNvGraphicFramePr>
            <p:nvPr/>
          </p:nvGraphicFramePr>
          <p:xfrm>
            <a:off x="2842" y="1582"/>
            <a:ext cx="238" cy="238"/>
          </p:xfrm>
          <a:graphic>
            <a:graphicData uri="http://schemas.openxmlformats.org/presentationml/2006/ole">
              <mc:AlternateContent xmlns:mc="http://schemas.openxmlformats.org/markup-compatibility/2006">
                <mc:Choice xmlns:v="urn:schemas-microsoft-com:vml" Requires="v">
                  <p:oleObj spid="_x0000_s15419" name="Equation" r:id="rId12" imgW="139700" imgH="139700" progId="Equation.3">
                    <p:embed/>
                  </p:oleObj>
                </mc:Choice>
                <mc:Fallback>
                  <p:oleObj name="Equation" r:id="rId12" imgW="139700" imgH="1397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2" y="1582"/>
                          <a:ext cx="238" cy="238"/>
                        </a:xfrm>
                        <a:prstGeom prst="rect">
                          <a:avLst/>
                        </a:prstGeom>
                        <a:solidFill>
                          <a:srgbClr val="0000FF">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6" name="Object 12"/>
            <p:cNvGraphicFramePr>
              <a:graphicFrameLocks noChangeAspect="1"/>
            </p:cNvGraphicFramePr>
            <p:nvPr/>
          </p:nvGraphicFramePr>
          <p:xfrm>
            <a:off x="220" y="1586"/>
            <a:ext cx="240" cy="145"/>
          </p:xfrm>
          <a:graphic>
            <a:graphicData uri="http://schemas.openxmlformats.org/presentationml/2006/ole">
              <mc:AlternateContent xmlns:mc="http://schemas.openxmlformats.org/markup-compatibility/2006">
                <mc:Choice xmlns:v="urn:schemas-microsoft-com:vml" Requires="v">
                  <p:oleObj spid="_x0000_s15420" name="Equation" r:id="rId13" imgW="126670" imgH="76002" progId="Equation.3">
                    <p:embed/>
                  </p:oleObj>
                </mc:Choice>
                <mc:Fallback>
                  <p:oleObj name="Equation" r:id="rId13" imgW="126670" imgH="76002"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 y="1586"/>
                          <a:ext cx="240" cy="145"/>
                        </a:xfrm>
                        <a:prstGeom prst="rect">
                          <a:avLst/>
                        </a:prstGeom>
                        <a:solidFill>
                          <a:srgbClr val="0000FF">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9837" name="Freeform 13"/>
          <p:cNvSpPr>
            <a:spLocks/>
          </p:cNvSpPr>
          <p:nvPr/>
        </p:nvSpPr>
        <p:spPr bwMode="auto">
          <a:xfrm>
            <a:off x="1714500" y="1509713"/>
            <a:ext cx="1728788" cy="1655762"/>
          </a:xfrm>
          <a:custGeom>
            <a:avLst/>
            <a:gdLst>
              <a:gd name="T0" fmla="*/ 1609799237 w 912"/>
              <a:gd name="T1" fmla="*/ 56643994 h 880"/>
              <a:gd name="T2" fmla="*/ 402449335 w 912"/>
              <a:gd name="T3" fmla="*/ 226574096 h 880"/>
              <a:gd name="T4" fmla="*/ 402449335 w 912"/>
              <a:gd name="T5" fmla="*/ 1416088569 h 880"/>
              <a:gd name="T6" fmla="*/ 2147483647 w 912"/>
              <a:gd name="T7" fmla="*/ 1586018670 h 880"/>
              <a:gd name="T8" fmla="*/ 2147483647 w 912"/>
              <a:gd name="T9" fmla="*/ 2147483647 h 8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880">
                <a:moveTo>
                  <a:pt x="448" y="16"/>
                </a:moveTo>
                <a:cubicBezTo>
                  <a:pt x="308" y="8"/>
                  <a:pt x="168" y="0"/>
                  <a:pt x="112" y="64"/>
                </a:cubicBezTo>
                <a:cubicBezTo>
                  <a:pt x="56" y="128"/>
                  <a:pt x="0" y="336"/>
                  <a:pt x="112" y="400"/>
                </a:cubicBezTo>
                <a:cubicBezTo>
                  <a:pt x="224" y="464"/>
                  <a:pt x="656" y="368"/>
                  <a:pt x="784" y="448"/>
                </a:cubicBezTo>
                <a:cubicBezTo>
                  <a:pt x="912" y="528"/>
                  <a:pt x="864" y="808"/>
                  <a:pt x="880" y="880"/>
                </a:cubicBezTo>
              </a:path>
            </a:pathLst>
          </a:custGeom>
          <a:noFill/>
          <a:ln w="508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9838" name="Freeform 14"/>
          <p:cNvSpPr>
            <a:spLocks/>
          </p:cNvSpPr>
          <p:nvPr/>
        </p:nvSpPr>
        <p:spPr bwMode="auto">
          <a:xfrm>
            <a:off x="1752600" y="1509713"/>
            <a:ext cx="1690688" cy="1655762"/>
          </a:xfrm>
          <a:custGeom>
            <a:avLst/>
            <a:gdLst>
              <a:gd name="T0" fmla="*/ 1778870415 w 856"/>
              <a:gd name="T1" fmla="*/ 0 h 912"/>
              <a:gd name="T2" fmla="*/ 2147483647 w 856"/>
              <a:gd name="T3" fmla="*/ 316430279 h 912"/>
              <a:gd name="T4" fmla="*/ 2147483647 w 856"/>
              <a:gd name="T5" fmla="*/ 1898578045 h 912"/>
              <a:gd name="T6" fmla="*/ 468123066 w 856"/>
              <a:gd name="T7" fmla="*/ 2056794092 h 912"/>
              <a:gd name="T8" fmla="*/ 93623823 w 856"/>
              <a:gd name="T9" fmla="*/ 2147483647 h 9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6" h="912">
                <a:moveTo>
                  <a:pt x="456" y="0"/>
                </a:moveTo>
                <a:cubicBezTo>
                  <a:pt x="600" y="0"/>
                  <a:pt x="744" y="0"/>
                  <a:pt x="792" y="96"/>
                </a:cubicBezTo>
                <a:cubicBezTo>
                  <a:pt x="840" y="192"/>
                  <a:pt x="856" y="488"/>
                  <a:pt x="744" y="576"/>
                </a:cubicBezTo>
                <a:cubicBezTo>
                  <a:pt x="632" y="664"/>
                  <a:pt x="240" y="568"/>
                  <a:pt x="120" y="624"/>
                </a:cubicBezTo>
                <a:cubicBezTo>
                  <a:pt x="0" y="680"/>
                  <a:pt x="40" y="864"/>
                  <a:pt x="24" y="912"/>
                </a:cubicBezTo>
              </a:path>
            </a:pathLst>
          </a:custGeom>
          <a:noFill/>
          <a:ln w="5080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9839" name="Text Box 15"/>
          <p:cNvSpPr txBox="1">
            <a:spLocks noChangeArrowheads="1"/>
          </p:cNvSpPr>
          <p:nvPr/>
        </p:nvSpPr>
        <p:spPr bwMode="auto">
          <a:xfrm>
            <a:off x="5135563" y="1916113"/>
            <a:ext cx="3181350" cy="1639887"/>
          </a:xfrm>
          <a:prstGeom prst="rect">
            <a:avLst/>
          </a:prstGeom>
          <a:solidFill>
            <a:srgbClr val="CC99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kumimoji="1" lang="zh-CN" altLang="en-US" sz="2800" b="1">
                <a:solidFill>
                  <a:srgbClr val="000000"/>
                </a:solidFill>
                <a:latin typeface="Times New Roman" pitchFamily="18" charset="0"/>
              </a:rPr>
              <a:t>无变压器、大电容，但管子多，损耗大，效率低。</a:t>
            </a:r>
          </a:p>
        </p:txBody>
      </p:sp>
      <p:sp>
        <p:nvSpPr>
          <p:cNvPr id="589840" name="Text Box 16"/>
          <p:cNvSpPr txBox="1">
            <a:spLocks noChangeArrowheads="1"/>
          </p:cNvSpPr>
          <p:nvPr/>
        </p:nvSpPr>
        <p:spPr bwMode="auto">
          <a:xfrm>
            <a:off x="438150" y="4941888"/>
            <a:ext cx="8208963" cy="1382712"/>
          </a:xfrm>
          <a:prstGeom prst="rect">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800" b="1">
                <a:solidFill>
                  <a:srgbClr val="000000"/>
                </a:solidFill>
                <a:latin typeface="Times New Roman" pitchFamily="18" charset="0"/>
              </a:rPr>
              <a:t>BTL</a:t>
            </a:r>
            <a:r>
              <a:rPr kumimoji="1" lang="zh-CN" altLang="en-US" sz="2800" b="1">
                <a:solidFill>
                  <a:srgbClr val="000000"/>
                </a:solidFill>
                <a:latin typeface="Times New Roman" pitchFamily="18" charset="0"/>
              </a:rPr>
              <a:t>电路特点→</a:t>
            </a:r>
            <a:r>
              <a:rPr kumimoji="1" lang="en-US" altLang="zh-CN" sz="2800" b="1">
                <a:solidFill>
                  <a:srgbClr val="FF0000"/>
                </a:solidFill>
                <a:latin typeface="Times New Roman" pitchFamily="18" charset="0"/>
              </a:rPr>
              <a:t>1.</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单电源供电；</a:t>
            </a:r>
            <a:r>
              <a:rPr kumimoji="1" lang="en-US" altLang="zh-CN" sz="2800" b="1">
                <a:solidFill>
                  <a:srgbClr val="FF0000"/>
                </a:solidFill>
                <a:latin typeface="Times New Roman" pitchFamily="18" charset="0"/>
              </a:rPr>
              <a:t>2.</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双端输入、双端输出形式，输入信号、负载电阻均无接地点；                 </a:t>
            </a:r>
            <a:r>
              <a:rPr kumimoji="1" lang="en-US" altLang="zh-CN" sz="2800" b="1">
                <a:solidFill>
                  <a:srgbClr val="FF0000"/>
                </a:solidFill>
                <a:latin typeface="Times New Roman" pitchFamily="18" charset="0"/>
              </a:rPr>
              <a:t>3.</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负载电压跟随输入电压；</a:t>
            </a:r>
            <a:r>
              <a:rPr kumimoji="1" lang="en-US" altLang="zh-CN" sz="2800" b="1">
                <a:solidFill>
                  <a:srgbClr val="FF0000"/>
                </a:solidFill>
                <a:latin typeface="Times New Roman" pitchFamily="18" charset="0"/>
              </a:rPr>
              <a:t>4.</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低频特性好。</a:t>
            </a:r>
          </a:p>
        </p:txBody>
      </p:sp>
      <p:sp>
        <p:nvSpPr>
          <p:cNvPr id="589841" name="Rectangle 17"/>
          <p:cNvSpPr>
            <a:spLocks noChangeArrowheads="1"/>
          </p:cNvSpPr>
          <p:nvPr/>
        </p:nvSpPr>
        <p:spPr bwMode="auto">
          <a:xfrm>
            <a:off x="3883025" y="3848100"/>
            <a:ext cx="4322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en-US" sz="2800" b="1">
                <a:solidFill>
                  <a:srgbClr val="000000"/>
                </a:solidFill>
                <a:latin typeface="Times New Roman" pitchFamily="18" charset="0"/>
              </a:rPr>
              <a:t>＋</a:t>
            </a:r>
            <a:r>
              <a:rPr kumimoji="1" lang="en-US" altLang="zh-CN" sz="2800" b="1" i="1">
                <a:solidFill>
                  <a:srgbClr val="000000"/>
                </a:solidFill>
                <a:latin typeface="Times New Roman" pitchFamily="18" charset="0"/>
              </a:rPr>
              <a:t>V</a:t>
            </a:r>
            <a:r>
              <a:rPr kumimoji="1" lang="en-US" altLang="zh-CN" sz="2800" b="1" baseline="-25000">
                <a:solidFill>
                  <a:srgbClr val="000000"/>
                </a:solidFill>
                <a:latin typeface="Times New Roman" pitchFamily="18" charset="0"/>
              </a:rPr>
              <a:t>CC</a:t>
            </a:r>
            <a:r>
              <a:rPr kumimoji="1" lang="en-US" altLang="zh-CN" sz="2800" b="1">
                <a:solidFill>
                  <a:srgbClr val="000000"/>
                </a:solidFill>
                <a:latin typeface="Times New Roman" pitchFamily="18" charset="0"/>
              </a:rPr>
              <a:t>→ T</a:t>
            </a:r>
            <a:r>
              <a:rPr kumimoji="1" lang="en-US" altLang="zh-CN" sz="2800" b="1" baseline="-25000">
                <a:solidFill>
                  <a:srgbClr val="000000"/>
                </a:solidFill>
                <a:latin typeface="Times New Roman" pitchFamily="18" charset="0"/>
              </a:rPr>
              <a:t>1 </a:t>
            </a:r>
            <a:r>
              <a:rPr kumimoji="1" lang="en-US" altLang="zh-CN" sz="2800" b="1">
                <a:solidFill>
                  <a:srgbClr val="000000"/>
                </a:solidFill>
                <a:latin typeface="Times New Roman" pitchFamily="18" charset="0"/>
              </a:rPr>
              <a:t>→</a:t>
            </a:r>
            <a:r>
              <a:rPr kumimoji="1" lang="en-US" altLang="zh-CN" sz="2800" b="1" baseline="-25000">
                <a:solidFill>
                  <a:srgbClr val="000000"/>
                </a:solidFill>
                <a:latin typeface="Times New Roman" pitchFamily="18" charset="0"/>
              </a:rPr>
              <a:t> </a:t>
            </a:r>
            <a:r>
              <a:rPr kumimoji="1" lang="en-US" altLang="zh-CN" sz="2800" b="1" i="1">
                <a:solidFill>
                  <a:srgbClr val="000000"/>
                </a:solidFill>
                <a:latin typeface="Times New Roman" pitchFamily="18" charset="0"/>
              </a:rPr>
              <a:t>R</a:t>
            </a:r>
            <a:r>
              <a:rPr kumimoji="1" lang="en-US" altLang="zh-CN" sz="2800" b="1" baseline="-25000">
                <a:solidFill>
                  <a:srgbClr val="000000"/>
                </a:solidFill>
                <a:latin typeface="Times New Roman" pitchFamily="18" charset="0"/>
              </a:rPr>
              <a:t>L</a:t>
            </a:r>
            <a:r>
              <a:rPr kumimoji="1" lang="en-US" altLang="zh-CN" sz="2800" b="1">
                <a:solidFill>
                  <a:srgbClr val="000000"/>
                </a:solidFill>
                <a:latin typeface="Times New Roman" pitchFamily="18" charset="0"/>
              </a:rPr>
              <a:t>→ T</a:t>
            </a:r>
            <a:r>
              <a:rPr kumimoji="1" lang="en-US" altLang="zh-CN" sz="2800" b="1" baseline="-25000">
                <a:solidFill>
                  <a:srgbClr val="000000"/>
                </a:solidFill>
                <a:latin typeface="Times New Roman" pitchFamily="18" charset="0"/>
              </a:rPr>
              <a:t>4</a:t>
            </a:r>
            <a:r>
              <a:rPr kumimoji="1" lang="en-US" altLang="zh-CN" sz="2800" b="1">
                <a:solidFill>
                  <a:srgbClr val="000000"/>
                </a:solidFill>
                <a:latin typeface="Times New Roman" pitchFamily="18" charset="0"/>
              </a:rPr>
              <a:t>→</a:t>
            </a:r>
            <a:r>
              <a:rPr kumimoji="1" lang="zh-CN" altLang="zh-CN" sz="2800" b="1">
                <a:solidFill>
                  <a:srgbClr val="000000"/>
                </a:solidFill>
                <a:latin typeface="Times New Roman" pitchFamily="18" charset="0"/>
              </a:rPr>
              <a:t>地</a:t>
            </a:r>
            <a:endParaRPr kumimoji="1" lang="zh-CN" altLang="en-US" sz="2800" b="1">
              <a:solidFill>
                <a:srgbClr val="000000"/>
              </a:solidFill>
              <a:latin typeface="Times New Roman" pitchFamily="18" charset="0"/>
            </a:endParaRPr>
          </a:p>
        </p:txBody>
      </p:sp>
      <p:sp>
        <p:nvSpPr>
          <p:cNvPr id="589842" name="Rectangle 18"/>
          <p:cNvSpPr>
            <a:spLocks noChangeArrowheads="1"/>
          </p:cNvSpPr>
          <p:nvPr/>
        </p:nvSpPr>
        <p:spPr bwMode="auto">
          <a:xfrm>
            <a:off x="3876675" y="4305300"/>
            <a:ext cx="43227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800" b="1">
                <a:solidFill>
                  <a:srgbClr val="000000"/>
                </a:solidFill>
                <a:latin typeface="Times New Roman" pitchFamily="18" charset="0"/>
              </a:rPr>
              <a:t>＋</a:t>
            </a:r>
            <a:r>
              <a:rPr kumimoji="1" lang="en-US" altLang="zh-CN" sz="2800" b="1" i="1">
                <a:solidFill>
                  <a:srgbClr val="000000"/>
                </a:solidFill>
                <a:latin typeface="Times New Roman" pitchFamily="18" charset="0"/>
              </a:rPr>
              <a:t>V</a:t>
            </a:r>
            <a:r>
              <a:rPr kumimoji="1" lang="en-US" altLang="zh-CN" sz="2800" b="1" baseline="-25000">
                <a:solidFill>
                  <a:srgbClr val="000000"/>
                </a:solidFill>
                <a:latin typeface="Times New Roman" pitchFamily="18" charset="0"/>
              </a:rPr>
              <a:t>CC</a:t>
            </a:r>
            <a:r>
              <a:rPr kumimoji="1" lang="en-US" altLang="zh-CN" sz="2800" b="1">
                <a:solidFill>
                  <a:srgbClr val="000000"/>
                </a:solidFill>
                <a:latin typeface="Times New Roman" pitchFamily="18" charset="0"/>
              </a:rPr>
              <a:t>→ T</a:t>
            </a:r>
            <a:r>
              <a:rPr kumimoji="1" lang="en-US" altLang="zh-CN" sz="2800" b="1" baseline="-25000">
                <a:solidFill>
                  <a:srgbClr val="000000"/>
                </a:solidFill>
                <a:latin typeface="Times New Roman" pitchFamily="18" charset="0"/>
              </a:rPr>
              <a:t>2 </a:t>
            </a:r>
            <a:r>
              <a:rPr kumimoji="1" lang="en-US" altLang="zh-CN" sz="2800" b="1">
                <a:solidFill>
                  <a:srgbClr val="000000"/>
                </a:solidFill>
                <a:latin typeface="Times New Roman" pitchFamily="18" charset="0"/>
              </a:rPr>
              <a:t>→</a:t>
            </a:r>
            <a:r>
              <a:rPr kumimoji="1" lang="en-US" altLang="zh-CN" sz="2800" b="1" baseline="-25000">
                <a:solidFill>
                  <a:srgbClr val="000000"/>
                </a:solidFill>
                <a:latin typeface="Times New Roman" pitchFamily="18" charset="0"/>
              </a:rPr>
              <a:t> </a:t>
            </a:r>
            <a:r>
              <a:rPr kumimoji="1" lang="en-US" altLang="zh-CN" sz="2800" b="1" i="1">
                <a:solidFill>
                  <a:srgbClr val="000000"/>
                </a:solidFill>
                <a:latin typeface="Times New Roman" pitchFamily="18" charset="0"/>
              </a:rPr>
              <a:t>R</a:t>
            </a:r>
            <a:r>
              <a:rPr kumimoji="1" lang="en-US" altLang="zh-CN" sz="2800" b="1" baseline="-25000">
                <a:solidFill>
                  <a:srgbClr val="000000"/>
                </a:solidFill>
                <a:latin typeface="Times New Roman" pitchFamily="18" charset="0"/>
              </a:rPr>
              <a:t>L</a:t>
            </a:r>
            <a:r>
              <a:rPr kumimoji="1" lang="en-US" altLang="zh-CN" sz="2800" b="1">
                <a:solidFill>
                  <a:srgbClr val="000000"/>
                </a:solidFill>
                <a:latin typeface="Times New Roman" pitchFamily="18" charset="0"/>
              </a:rPr>
              <a:t>→ T</a:t>
            </a:r>
            <a:r>
              <a:rPr kumimoji="1" lang="en-US" altLang="zh-CN" sz="2800" b="1" baseline="-25000">
                <a:solidFill>
                  <a:srgbClr val="000000"/>
                </a:solidFill>
                <a:latin typeface="Times New Roman" pitchFamily="18" charset="0"/>
              </a:rPr>
              <a:t>3</a:t>
            </a:r>
            <a:r>
              <a:rPr kumimoji="1" lang="en-US" altLang="zh-CN" sz="2800" b="1">
                <a:solidFill>
                  <a:srgbClr val="000000"/>
                </a:solidFill>
                <a:latin typeface="Times New Roman" pitchFamily="18" charset="0"/>
              </a:rPr>
              <a:t>→</a:t>
            </a:r>
            <a:r>
              <a:rPr kumimoji="1" lang="zh-CN" altLang="zh-CN" sz="2800" b="1">
                <a:solidFill>
                  <a:srgbClr val="000000"/>
                </a:solidFill>
                <a:latin typeface="Times New Roman" pitchFamily="18" charset="0"/>
              </a:rPr>
              <a:t>地</a:t>
            </a:r>
            <a:endParaRPr kumimoji="1" lang="zh-CN" altLang="en-US" sz="2800" b="1">
              <a:solidFill>
                <a:srgbClr val="000000"/>
              </a:solidFill>
              <a:latin typeface="Times New Roman" pitchFamily="18" charset="0"/>
            </a:endParaRPr>
          </a:p>
        </p:txBody>
      </p:sp>
      <p:sp>
        <p:nvSpPr>
          <p:cNvPr id="19" name="Rectangle 2"/>
          <p:cNvSpPr txBox="1">
            <a:spLocks noChangeArrowheads="1"/>
          </p:cNvSpPr>
          <p:nvPr/>
        </p:nvSpPr>
        <p:spPr>
          <a:xfrm>
            <a:off x="2628900" y="44450"/>
            <a:ext cx="7704138" cy="4572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20000"/>
              </a:lnSpc>
              <a:defRPr/>
            </a:pPr>
            <a:r>
              <a:rPr lang="en-US" altLang="zh-CN" sz="2800" b="1" kern="0" smtClean="0">
                <a:solidFill>
                  <a:schemeClr val="tx1"/>
                </a:solidFill>
                <a:latin typeface="华文行楷" pitchFamily="2" charset="-122"/>
                <a:ea typeface="华文行楷" pitchFamily="2" charset="-122"/>
              </a:rPr>
              <a:t>4.</a:t>
            </a:r>
            <a:r>
              <a:rPr lang="en-US" altLang="zh-CN" sz="2800" b="1" kern="0" smtClean="0">
                <a:solidFill>
                  <a:schemeClr val="tx1"/>
                </a:solidFill>
              </a:rPr>
              <a:t> </a:t>
            </a:r>
            <a:r>
              <a:rPr lang="en-US" altLang="zh-CN" sz="2400" b="1" kern="0" smtClean="0">
                <a:solidFill>
                  <a:schemeClr val="tx1"/>
                </a:solidFill>
              </a:rPr>
              <a:t>BTL </a:t>
            </a:r>
            <a:r>
              <a:rPr lang="zh-CN" altLang="en-US" sz="2800" b="1" kern="0" smtClean="0">
                <a:solidFill>
                  <a:schemeClr val="tx1"/>
                </a:solidFill>
              </a:rPr>
              <a:t>（</a:t>
            </a:r>
            <a:r>
              <a:rPr lang="en-US" altLang="zh-CN" sz="2800" kern="0" smtClean="0">
                <a:solidFill>
                  <a:schemeClr val="tx1"/>
                </a:solidFill>
                <a:effectLst>
                  <a:outerShdw blurRad="38100" dist="38100" dir="2700000" algn="tl">
                    <a:srgbClr val="000000"/>
                  </a:outerShdw>
                </a:effectLst>
              </a:rPr>
              <a:t>B  TransformerLess</a:t>
            </a:r>
            <a:r>
              <a:rPr lang="zh-CN" altLang="en-US" sz="2800" kern="0" smtClean="0">
                <a:solidFill>
                  <a:schemeClr val="tx1"/>
                </a:solidFill>
                <a:effectLst>
                  <a:outerShdw blurRad="38100" dist="38100" dir="2700000" algn="tl">
                    <a:srgbClr val="000000"/>
                  </a:outerShdw>
                </a:effectLst>
              </a:rPr>
              <a:t>）</a:t>
            </a:r>
            <a:r>
              <a:rPr lang="zh-CN" altLang="zh-CN" sz="2800" kern="0" smtClean="0">
                <a:solidFill>
                  <a:schemeClr val="tx1"/>
                </a:solidFill>
                <a:ea typeface="华文行楷" pitchFamily="2" charset="-122"/>
              </a:rPr>
              <a:t>电路</a:t>
            </a:r>
            <a:r>
              <a:rPr lang="zh-CN" altLang="zh-CN" sz="2400" kern="0" smtClean="0">
                <a:solidFill>
                  <a:schemeClr val="tx1"/>
                </a:solidFill>
              </a:rPr>
              <a:t>      </a:t>
            </a:r>
            <a:endParaRPr lang="zh-CN" altLang="zh-CN" sz="2400" kern="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98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982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98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98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98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898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98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9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build="p" autoUpdateAnimBg="0"/>
      <p:bldP spid="589829" grpId="0" build="p" autoUpdateAnimBg="0"/>
      <p:bldP spid="589837" grpId="0" animBg="1"/>
      <p:bldP spid="589838" grpId="0" animBg="1"/>
      <p:bldP spid="589839" grpId="0" animBg="1"/>
      <p:bldP spid="589840" grpId="0" animBg="1"/>
      <p:bldP spid="589841" grpId="0"/>
      <p:bldP spid="5898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19200"/>
            <a:ext cx="7073900" cy="457200"/>
          </a:xfrm>
        </p:spPr>
        <p:txBody>
          <a:bodyPr/>
          <a:lstStyle/>
          <a:p>
            <a:pPr algn="l" eaLnBrk="1" hangingPunct="1">
              <a:lnSpc>
                <a:spcPct val="120000"/>
              </a:lnSpc>
            </a:pPr>
            <a:r>
              <a:rPr lang="zh-CN" altLang="en-US" sz="3600" smtClean="0">
                <a:solidFill>
                  <a:schemeClr val="tx1"/>
                </a:solidFill>
                <a:ea typeface="华文行楷" pitchFamily="2" charset="-122"/>
              </a:rPr>
              <a:t>几种</a:t>
            </a:r>
            <a:r>
              <a:rPr lang="zh-CN" altLang="zh-CN" sz="3600" smtClean="0">
                <a:solidFill>
                  <a:schemeClr val="tx1"/>
                </a:solidFill>
                <a:ea typeface="华文行楷" pitchFamily="2" charset="-122"/>
              </a:rPr>
              <a:t>电路的比较</a:t>
            </a:r>
            <a:r>
              <a:rPr lang="zh-CN" altLang="zh-CN" sz="2400" smtClean="0">
                <a:solidFill>
                  <a:schemeClr val="tx1"/>
                </a:solidFill>
              </a:rPr>
              <a:t>      </a:t>
            </a:r>
          </a:p>
        </p:txBody>
      </p:sp>
      <p:sp>
        <p:nvSpPr>
          <p:cNvPr id="28675" name="Text Box 3"/>
          <p:cNvSpPr txBox="1">
            <a:spLocks noChangeArrowheads="1"/>
          </p:cNvSpPr>
          <p:nvPr/>
        </p:nvSpPr>
        <p:spPr bwMode="auto">
          <a:xfrm>
            <a:off x="838200" y="2057400"/>
            <a:ext cx="79248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defRPr/>
            </a:pPr>
            <a:r>
              <a:rPr kumimoji="1" lang="zh-CN" altLang="en-US" sz="2800" b="1">
                <a:solidFill>
                  <a:srgbClr val="A50021"/>
                </a:solidFill>
                <a:effectLst>
                  <a:outerShdw blurRad="38100" dist="38100" dir="2700000" algn="tl">
                    <a:srgbClr val="C0C0C0"/>
                  </a:outerShdw>
                </a:effectLst>
                <a:latin typeface="Times New Roman" pitchFamily="18" charset="0"/>
              </a:rPr>
              <a:t>变压器耦合乙类推挽：</a:t>
            </a:r>
            <a:r>
              <a:rPr kumimoji="1" lang="zh-CN" altLang="zh-CN" sz="2800" b="1">
                <a:latin typeface="Times New Roman" pitchFamily="18" charset="0"/>
              </a:rPr>
              <a:t>单电源供电，</a:t>
            </a:r>
            <a:r>
              <a:rPr kumimoji="1" lang="zh-CN" altLang="en-US" sz="2800" b="1">
                <a:latin typeface="Times New Roman" pitchFamily="18" charset="0"/>
              </a:rPr>
              <a:t>笨重，效率低，低频特性差。</a:t>
            </a:r>
          </a:p>
          <a:p>
            <a:pPr>
              <a:lnSpc>
                <a:spcPct val="120000"/>
              </a:lnSpc>
              <a:defRPr/>
            </a:pPr>
            <a:r>
              <a:rPr kumimoji="1" lang="en-US" altLang="zh-CN" sz="2800" b="1">
                <a:solidFill>
                  <a:srgbClr val="A50021"/>
                </a:solidFill>
                <a:effectLst>
                  <a:outerShdw blurRad="38100" dist="38100" dir="2700000" algn="tl">
                    <a:srgbClr val="C0C0C0"/>
                  </a:outerShdw>
                </a:effectLst>
                <a:latin typeface="Times New Roman" pitchFamily="18" charset="0"/>
              </a:rPr>
              <a:t>OTL</a:t>
            </a:r>
            <a:r>
              <a:rPr kumimoji="1" lang="zh-CN" altLang="zh-CN" sz="2800" b="1">
                <a:solidFill>
                  <a:srgbClr val="A50021"/>
                </a:solidFill>
                <a:effectLst>
                  <a:outerShdw blurRad="38100" dist="38100" dir="2700000" algn="tl">
                    <a:srgbClr val="C0C0C0"/>
                  </a:outerShdw>
                </a:effectLst>
                <a:latin typeface="Times New Roman" pitchFamily="18" charset="0"/>
              </a:rPr>
              <a:t>电路：</a:t>
            </a:r>
            <a:r>
              <a:rPr kumimoji="1" lang="zh-CN" altLang="zh-CN" sz="2800" b="1">
                <a:latin typeface="Times New Roman" pitchFamily="18" charset="0"/>
              </a:rPr>
              <a:t>单电源供电，</a:t>
            </a:r>
            <a:r>
              <a:rPr kumimoji="1" lang="zh-CN" altLang="en-US" sz="2800" b="1">
                <a:latin typeface="Times New Roman" pitchFamily="18" charset="0"/>
              </a:rPr>
              <a:t>低频特性差。</a:t>
            </a:r>
          </a:p>
          <a:p>
            <a:pPr>
              <a:lnSpc>
                <a:spcPct val="120000"/>
              </a:lnSpc>
              <a:defRPr/>
            </a:pPr>
            <a:r>
              <a:rPr kumimoji="1" lang="en-US" altLang="zh-CN" sz="2800" b="1">
                <a:solidFill>
                  <a:srgbClr val="A50021"/>
                </a:solidFill>
                <a:effectLst>
                  <a:outerShdw blurRad="38100" dist="38100" dir="2700000" algn="tl">
                    <a:srgbClr val="C0C0C0"/>
                  </a:outerShdw>
                </a:effectLst>
                <a:latin typeface="Times New Roman" pitchFamily="18" charset="0"/>
              </a:rPr>
              <a:t>OCL</a:t>
            </a:r>
            <a:r>
              <a:rPr kumimoji="1" lang="zh-CN" altLang="zh-CN" sz="2800" b="1">
                <a:solidFill>
                  <a:srgbClr val="A50021"/>
                </a:solidFill>
                <a:effectLst>
                  <a:outerShdw blurRad="38100" dist="38100" dir="2700000" algn="tl">
                    <a:srgbClr val="C0C0C0"/>
                  </a:outerShdw>
                </a:effectLst>
                <a:latin typeface="Times New Roman" pitchFamily="18" charset="0"/>
              </a:rPr>
              <a:t>电路：</a:t>
            </a:r>
            <a:r>
              <a:rPr kumimoji="1" lang="zh-CN" altLang="zh-CN" sz="2800" b="1">
                <a:latin typeface="Times New Roman" pitchFamily="18" charset="0"/>
              </a:rPr>
              <a:t>双电源供电，</a:t>
            </a:r>
            <a:r>
              <a:rPr kumimoji="1" lang="zh-CN" altLang="en-US" sz="2800" b="1">
                <a:latin typeface="Times New Roman" pitchFamily="18" charset="0"/>
              </a:rPr>
              <a:t>效率高，低频特性好。</a:t>
            </a:r>
          </a:p>
          <a:p>
            <a:pPr>
              <a:lnSpc>
                <a:spcPct val="120000"/>
              </a:lnSpc>
              <a:defRPr/>
            </a:pPr>
            <a:r>
              <a:rPr kumimoji="1" lang="en-US" altLang="zh-CN" sz="2800" b="1">
                <a:solidFill>
                  <a:srgbClr val="A50021"/>
                </a:solidFill>
                <a:effectLst>
                  <a:outerShdw blurRad="38100" dist="38100" dir="2700000" algn="tl">
                    <a:srgbClr val="C0C0C0"/>
                  </a:outerShdw>
                </a:effectLst>
                <a:latin typeface="Times New Roman" pitchFamily="18" charset="0"/>
              </a:rPr>
              <a:t>BTL</a:t>
            </a:r>
            <a:r>
              <a:rPr kumimoji="1" lang="zh-CN" altLang="zh-CN" sz="2800" b="1">
                <a:solidFill>
                  <a:srgbClr val="A50021"/>
                </a:solidFill>
                <a:effectLst>
                  <a:outerShdw blurRad="38100" dist="38100" dir="2700000" algn="tl">
                    <a:srgbClr val="C0C0C0"/>
                  </a:outerShdw>
                </a:effectLst>
                <a:latin typeface="Times New Roman" pitchFamily="18" charset="0"/>
              </a:rPr>
              <a:t>电路：</a:t>
            </a:r>
            <a:r>
              <a:rPr kumimoji="1" lang="zh-CN" altLang="zh-CN" sz="2800" b="1">
                <a:latin typeface="Times New Roman" pitchFamily="18" charset="0"/>
              </a:rPr>
              <a:t>单电源供电，</a:t>
            </a:r>
            <a:r>
              <a:rPr kumimoji="1" lang="zh-CN" altLang="en-US" sz="2800" b="1">
                <a:latin typeface="Times New Roman" pitchFamily="18" charset="0"/>
              </a:rPr>
              <a:t>低频特性好；双端输入双端输出。</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419100" y="838349"/>
            <a:ext cx="83169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10000"/>
              </a:spcBef>
            </a:pPr>
            <a:r>
              <a:rPr lang="zh-CN" altLang="en-US" sz="2400" b="1" dirty="0">
                <a:solidFill>
                  <a:srgbClr val="0000FF"/>
                </a:solidFill>
                <a:latin typeface="Times New Roman" pitchFamily="18" charset="0"/>
              </a:rPr>
              <a:t>方法之一</a:t>
            </a:r>
            <a:r>
              <a:rPr lang="zh-CN" altLang="en-US" sz="2400" b="1" dirty="0">
                <a:solidFill>
                  <a:srgbClr val="FF0000"/>
                </a:solidFill>
                <a:latin typeface="Times New Roman" pitchFamily="18" charset="0"/>
              </a:rPr>
              <a:t>是减小功放管的导通角</a:t>
            </a:r>
            <a:r>
              <a:rPr lang="zh-CN" altLang="en-US" sz="2400" b="1" dirty="0">
                <a:solidFill>
                  <a:srgbClr val="000000"/>
                </a:solidFill>
                <a:latin typeface="Times New Roman" pitchFamily="18" charset="0"/>
              </a:rPr>
              <a:t>，增大其在一个信号周期的截止时间，从而减小管子所消耗的平均功率。</a:t>
            </a:r>
          </a:p>
        </p:txBody>
      </p:sp>
      <p:sp>
        <p:nvSpPr>
          <p:cNvPr id="17411" name="Rectangle 3"/>
          <p:cNvSpPr>
            <a:spLocks noChangeArrowheads="1"/>
          </p:cNvSpPr>
          <p:nvPr/>
        </p:nvSpPr>
        <p:spPr bwMode="auto">
          <a:xfrm>
            <a:off x="5556" y="188640"/>
            <a:ext cx="9144000" cy="519113"/>
          </a:xfrm>
          <a:prstGeom prst="rect">
            <a:avLst/>
          </a:prstGeom>
          <a:solidFill>
            <a:srgbClr val="00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b="1" dirty="0">
                <a:solidFill>
                  <a:srgbClr val="000000"/>
                </a:solidFill>
                <a:latin typeface="Times New Roman" pitchFamily="18" charset="0"/>
              </a:rPr>
              <a:t>提高功放效率的根本途径</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减小功放管的功耗</a:t>
            </a:r>
          </a:p>
        </p:txBody>
      </p:sp>
      <p:sp>
        <p:nvSpPr>
          <p:cNvPr id="591876" name="Rectangle 4"/>
          <p:cNvSpPr>
            <a:spLocks noChangeArrowheads="1"/>
          </p:cNvSpPr>
          <p:nvPr/>
        </p:nvSpPr>
        <p:spPr bwMode="auto">
          <a:xfrm>
            <a:off x="419100" y="4005064"/>
            <a:ext cx="840105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10000"/>
              </a:spcBef>
            </a:pPr>
            <a:r>
              <a:rPr lang="zh-CN" altLang="en-US" sz="2400" b="1" dirty="0">
                <a:solidFill>
                  <a:srgbClr val="0000FF"/>
                </a:solidFill>
                <a:latin typeface="Times New Roman" pitchFamily="18" charset="0"/>
              </a:rPr>
              <a:t>方法之二</a:t>
            </a:r>
            <a:r>
              <a:rPr lang="zh-CN" altLang="en-US" sz="2400" b="1" dirty="0">
                <a:solidFill>
                  <a:srgbClr val="FF0000"/>
                </a:solidFill>
                <a:latin typeface="Times New Roman" pitchFamily="18" charset="0"/>
              </a:rPr>
              <a:t>是使功放管工作</a:t>
            </a:r>
            <a:r>
              <a:rPr lang="zh-CN" altLang="en-US" sz="2400" b="1" dirty="0" smtClean="0">
                <a:solidFill>
                  <a:srgbClr val="FF0000"/>
                </a:solidFill>
                <a:latin typeface="Times New Roman" pitchFamily="18" charset="0"/>
              </a:rPr>
              <a:t>在丁</a:t>
            </a:r>
            <a:r>
              <a:rPr lang="zh-CN" altLang="en-US" sz="2400" b="1" dirty="0">
                <a:solidFill>
                  <a:srgbClr val="FF0000"/>
                </a:solidFill>
                <a:latin typeface="Times New Roman" pitchFamily="18" charset="0"/>
              </a:rPr>
              <a:t>类状态</a:t>
            </a:r>
            <a:r>
              <a:rPr lang="en-US" altLang="zh-CN" sz="2400" b="1" dirty="0">
                <a:solidFill>
                  <a:srgbClr val="FF0000"/>
                </a:solidFill>
                <a:latin typeface="Times New Roman" pitchFamily="18" charset="0"/>
              </a:rPr>
              <a:t>(</a:t>
            </a:r>
            <a:r>
              <a:rPr lang="zh-CN" altLang="en-US" sz="2400" b="1" dirty="0">
                <a:solidFill>
                  <a:srgbClr val="FF0000"/>
                </a:solidFill>
                <a:latin typeface="Times New Roman" pitchFamily="18" charset="0"/>
              </a:rPr>
              <a:t>开关状态</a:t>
            </a:r>
            <a:r>
              <a:rPr lang="en-US" altLang="zh-CN" sz="2400" b="1" dirty="0">
                <a:solidFill>
                  <a:srgbClr val="FF0000"/>
                </a:solidFill>
                <a:latin typeface="Times New Roman" pitchFamily="18" charset="0"/>
              </a:rPr>
              <a:t>)</a:t>
            </a:r>
            <a:r>
              <a:rPr lang="zh-CN" altLang="en-US" sz="2400" dirty="0">
                <a:solidFill>
                  <a:srgbClr val="000000"/>
                </a:solidFill>
                <a:latin typeface="Times New Roman" pitchFamily="18" charset="0"/>
              </a:rPr>
              <a:t>，管子仅在饱和导通时消耗功率，管</a:t>
            </a:r>
            <a:r>
              <a:rPr lang="zh-CN" altLang="en-US" sz="2400" dirty="0">
                <a:solidFill>
                  <a:srgbClr val="000000"/>
                </a:solidFill>
                <a:latin typeface="Times New Roman" pitchFamily="18" charset="0"/>
              </a:rPr>
              <a:t>压降很小</a:t>
            </a:r>
            <a:r>
              <a:rPr lang="zh-CN" altLang="en-US" sz="2400" dirty="0">
                <a:solidFill>
                  <a:srgbClr val="000000"/>
                </a:solidFill>
                <a:latin typeface="Times New Roman" pitchFamily="18" charset="0"/>
              </a:rPr>
              <a:t>，无论电流大小，管子</a:t>
            </a:r>
            <a:r>
              <a:rPr lang="zh-CN" altLang="en-US" sz="2400" dirty="0">
                <a:solidFill>
                  <a:srgbClr val="000000"/>
                </a:solidFill>
                <a:latin typeface="Times New Roman" pitchFamily="18" charset="0"/>
              </a:rPr>
              <a:t>瞬时功率都不大，因此管子的平均功率也不大，电路</a:t>
            </a:r>
            <a:r>
              <a:rPr lang="zh-CN" altLang="en-US" sz="2400" dirty="0">
                <a:solidFill>
                  <a:srgbClr val="000000"/>
                </a:solidFill>
                <a:latin typeface="Times New Roman" pitchFamily="18" charset="0"/>
              </a:rPr>
              <a:t>效率必然高。</a:t>
            </a:r>
            <a:endParaRPr lang="en-US" altLang="zh-CN" sz="2400" dirty="0">
              <a:solidFill>
                <a:srgbClr val="000000"/>
              </a:solidFill>
              <a:latin typeface="Times New Roman" pitchFamily="18" charset="0"/>
            </a:endParaRPr>
          </a:p>
          <a:p>
            <a:pPr eaLnBrk="1" hangingPunct="1">
              <a:lnSpc>
                <a:spcPct val="125000"/>
              </a:lnSpc>
              <a:spcBef>
                <a:spcPct val="10000"/>
              </a:spcBef>
            </a:pPr>
            <a:r>
              <a:rPr lang="en-US" altLang="zh-CN" sz="2400" b="1" dirty="0">
                <a:solidFill>
                  <a:srgbClr val="000000"/>
                </a:solidFill>
                <a:latin typeface="Times New Roman" pitchFamily="18" charset="0"/>
              </a:rPr>
              <a:t> </a:t>
            </a:r>
            <a:r>
              <a:rPr lang="en-US" altLang="zh-CN" sz="2400" b="1" dirty="0" smtClean="0">
                <a:solidFill>
                  <a:srgbClr val="000000"/>
                </a:solidFill>
                <a:latin typeface="Times New Roman" pitchFamily="18" charset="0"/>
              </a:rPr>
              <a:t>       </a:t>
            </a:r>
            <a:r>
              <a:rPr lang="zh-CN" altLang="en-US" sz="2400" b="1" dirty="0" smtClean="0">
                <a:solidFill>
                  <a:srgbClr val="000000"/>
                </a:solidFill>
                <a:latin typeface="Times New Roman" pitchFamily="18" charset="0"/>
              </a:rPr>
              <a:t>但</a:t>
            </a:r>
            <a:r>
              <a:rPr lang="zh-CN" altLang="en-US" sz="2400" b="1" dirty="0">
                <a:solidFill>
                  <a:srgbClr val="000000"/>
                </a:solidFill>
                <a:latin typeface="Times New Roman" pitchFamily="18" charset="0"/>
              </a:rPr>
              <a:t>，当功放管工作在丙类或丁类状态时，集电极电流将严重失真，必须采取措施消除失真，如采用谐振功率放大电路，使负载获得基本不失真的信号功率。</a:t>
            </a:r>
          </a:p>
        </p:txBody>
      </p:sp>
      <p:sp>
        <p:nvSpPr>
          <p:cNvPr id="591877" name="Rectangle 5"/>
          <p:cNvSpPr>
            <a:spLocks noChangeArrowheads="1"/>
          </p:cNvSpPr>
          <p:nvPr/>
        </p:nvSpPr>
        <p:spPr bwMode="auto">
          <a:xfrm>
            <a:off x="395288" y="1628800"/>
            <a:ext cx="85693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10000"/>
              </a:spcBef>
              <a:buFontTx/>
              <a:buChar char="•"/>
            </a:pPr>
            <a:r>
              <a:rPr lang="zh-CN" altLang="en-US" sz="2400" dirty="0">
                <a:solidFill>
                  <a:srgbClr val="000000"/>
                </a:solidFill>
                <a:latin typeface="Times New Roman" pitchFamily="18" charset="0"/>
              </a:rPr>
              <a:t> </a:t>
            </a:r>
            <a:r>
              <a:rPr lang="zh-CN" altLang="en-US" sz="2400" dirty="0">
                <a:solidFill>
                  <a:schemeClr val="accent2"/>
                </a:solidFill>
                <a:latin typeface="Times New Roman" pitchFamily="18" charset="0"/>
              </a:rPr>
              <a:t>功放管工作状态</a:t>
            </a:r>
            <a:r>
              <a:rPr lang="zh-CN" altLang="en-US" sz="2400" dirty="0">
                <a:solidFill>
                  <a:srgbClr val="000000"/>
                </a:solidFill>
                <a:latin typeface="Times New Roman" pitchFamily="18" charset="0"/>
              </a:rPr>
              <a:t>：从甲类改为乙类或甲乙类，减小了导通</a:t>
            </a:r>
          </a:p>
          <a:p>
            <a:pPr eaLnBrk="1" hangingPunct="1">
              <a:lnSpc>
                <a:spcPct val="125000"/>
              </a:lnSpc>
              <a:spcBef>
                <a:spcPct val="10000"/>
              </a:spcBef>
            </a:pPr>
            <a:r>
              <a:rPr lang="zh-CN" altLang="en-US" sz="2400" dirty="0">
                <a:solidFill>
                  <a:srgbClr val="000000"/>
                </a:solidFill>
                <a:latin typeface="Times New Roman" pitchFamily="18" charset="0"/>
              </a:rPr>
              <a:t>  角，降低了静态时的工作电流。但，乙类存在交越失真</a:t>
            </a:r>
            <a:r>
              <a:rPr lang="zh-CN" altLang="en-US" sz="2400" dirty="0" smtClean="0">
                <a:solidFill>
                  <a:srgbClr val="000000"/>
                </a:solidFill>
                <a:latin typeface="Times New Roman" pitchFamily="18" charset="0"/>
              </a:rPr>
              <a:t>问题。</a:t>
            </a:r>
            <a:endParaRPr lang="en-US" altLang="zh-CN" sz="2400" dirty="0" smtClean="0">
              <a:solidFill>
                <a:srgbClr val="000000"/>
              </a:solidFill>
              <a:latin typeface="Times New Roman" pitchFamily="18" charset="0"/>
            </a:endParaRPr>
          </a:p>
          <a:p>
            <a:pPr eaLnBrk="1" hangingPunct="1">
              <a:lnSpc>
                <a:spcPct val="125000"/>
              </a:lnSpc>
              <a:spcBef>
                <a:spcPct val="10000"/>
              </a:spcBef>
            </a:pPr>
            <a:r>
              <a:rPr lang="zh-CN" altLang="en-US" sz="2400" dirty="0" smtClean="0">
                <a:solidFill>
                  <a:schemeClr val="accent2"/>
                </a:solidFill>
                <a:latin typeface="Times New Roman" pitchFamily="18" charset="0"/>
              </a:rPr>
              <a:t>解决</a:t>
            </a:r>
            <a:r>
              <a:rPr lang="zh-CN" altLang="en-US" sz="2400" dirty="0">
                <a:solidFill>
                  <a:schemeClr val="accent2"/>
                </a:solidFill>
                <a:latin typeface="Times New Roman" pitchFamily="18" charset="0"/>
              </a:rPr>
              <a:t>方法</a:t>
            </a:r>
            <a:r>
              <a:rPr lang="zh-CN" altLang="en-US" sz="2400" dirty="0">
                <a:solidFill>
                  <a:srgbClr val="000000"/>
                </a:solidFill>
                <a:latin typeface="Times New Roman" pitchFamily="18" charset="0"/>
              </a:rPr>
              <a:t>：推挽电路</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同类型两只管子交替导通的工作方式</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     </a:t>
            </a:r>
          </a:p>
          <a:p>
            <a:pPr eaLnBrk="1" hangingPunct="1">
              <a:lnSpc>
                <a:spcPct val="125000"/>
              </a:lnSpc>
              <a:spcBef>
                <a:spcPct val="10000"/>
              </a:spcBef>
            </a:pPr>
            <a:r>
              <a:rPr lang="zh-CN" altLang="en-US" sz="2400" dirty="0">
                <a:solidFill>
                  <a:srgbClr val="000000"/>
                </a:solidFill>
                <a:latin typeface="Times New Roman" pitchFamily="18" charset="0"/>
              </a:rPr>
              <a:t>                      互补对称电路</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不同类型两只管子交替导通</a:t>
            </a:r>
            <a:r>
              <a:rPr lang="en-US" altLang="zh-CN" sz="2400" dirty="0" smtClean="0">
                <a:solidFill>
                  <a:srgbClr val="000000"/>
                </a:solidFill>
                <a:latin typeface="Times New Roman" pitchFamily="18" charset="0"/>
              </a:rPr>
              <a:t>)</a:t>
            </a:r>
          </a:p>
          <a:p>
            <a:pPr eaLnBrk="1" hangingPunct="1">
              <a:lnSpc>
                <a:spcPct val="125000"/>
              </a:lnSpc>
              <a:spcBef>
                <a:spcPct val="10000"/>
              </a:spcBef>
            </a:pPr>
            <a:r>
              <a:rPr lang="zh-CN" altLang="en-US" sz="2400" b="1" dirty="0">
                <a:solidFill>
                  <a:srgbClr val="000000"/>
                </a:solidFill>
                <a:latin typeface="Times New Roman" pitchFamily="18" charset="0"/>
              </a:rPr>
              <a:t>有些功放，甚至工作在丙类状态，即导通角小于</a:t>
            </a:r>
            <a:r>
              <a:rPr lang="en-US" altLang="zh-CN" sz="2400" b="1" dirty="0">
                <a:solidFill>
                  <a:srgbClr val="000000"/>
                </a:solidFill>
                <a:latin typeface="Times New Roman" pitchFamily="18" charset="0"/>
              </a:rPr>
              <a:t>180</a:t>
            </a:r>
            <a:r>
              <a:rPr lang="en-US" altLang="zh-CN" sz="2400" b="1" baseline="30000" dirty="0">
                <a:solidFill>
                  <a:srgbClr val="000000"/>
                </a:solidFill>
                <a:latin typeface="Times New Roman" pitchFamily="18" charset="0"/>
              </a:rPr>
              <a:t>0</a:t>
            </a:r>
            <a:r>
              <a:rPr lang="en-US" altLang="zh-CN" sz="2400" b="1" dirty="0">
                <a:solidFill>
                  <a:srgbClr val="000000"/>
                </a:solidFill>
                <a:latin typeface="Times New Roman" pitchFamily="18" charset="0"/>
              </a:rPr>
              <a:t> </a:t>
            </a:r>
            <a:r>
              <a:rPr lang="zh-CN" altLang="en-US" sz="2400" b="1" dirty="0">
                <a:solidFill>
                  <a:srgbClr val="000000"/>
                </a:solidFill>
                <a:latin typeface="Times New Roman" pitchFamily="18" charset="0"/>
              </a:rPr>
              <a:t>。</a:t>
            </a:r>
            <a:endParaRPr lang="zh-CN" altLang="en-US" sz="2400" b="1" baseline="30000" dirty="0">
              <a:solidFill>
                <a:srgbClr val="000000"/>
              </a:solidFill>
              <a:latin typeface="Times New Roman" pitchFamily="18" charset="0"/>
            </a:endParaRPr>
          </a:p>
          <a:p>
            <a:pPr eaLnBrk="1" hangingPunct="1">
              <a:lnSpc>
                <a:spcPct val="125000"/>
              </a:lnSpc>
              <a:spcBef>
                <a:spcPct val="10000"/>
              </a:spcBef>
            </a:pPr>
            <a:endParaRPr lang="zh-CN" altLang="en-US" sz="2400"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4" grpId="0"/>
      <p:bldP spid="591876" grpId="0"/>
      <p:bldP spid="5918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288" y="1628775"/>
            <a:ext cx="8229600" cy="1143000"/>
          </a:xfrm>
        </p:spPr>
        <p:txBody>
          <a:bodyPr/>
          <a:lstStyle/>
          <a:p>
            <a:pPr eaLnBrk="1" hangingPunct="1"/>
            <a:r>
              <a:rPr kumimoji="1" lang="en-US" altLang="zh-CN" sz="4000" smtClean="0">
                <a:solidFill>
                  <a:schemeClr val="tx1"/>
                </a:solidFill>
                <a:latin typeface="华文行楷" pitchFamily="2" charset="-122"/>
                <a:ea typeface="华文行楷" pitchFamily="2" charset="-122"/>
              </a:rPr>
              <a:t>§8.2  </a:t>
            </a:r>
            <a:r>
              <a:rPr kumimoji="1" lang="zh-CN" altLang="en-US" sz="4000" smtClean="0">
                <a:solidFill>
                  <a:schemeClr val="tx1"/>
                </a:solidFill>
                <a:latin typeface="华文行楷" pitchFamily="2" charset="-122"/>
                <a:ea typeface="华文行楷" pitchFamily="2" charset="-122"/>
              </a:rPr>
              <a:t>互补输出级的分析计算</a:t>
            </a:r>
          </a:p>
        </p:txBody>
      </p:sp>
      <p:sp>
        <p:nvSpPr>
          <p:cNvPr id="18435" name="Rectangle 4">
            <a:hlinkClick r:id="rId2" action="ppaction://hlinksldjump"/>
          </p:cNvPr>
          <p:cNvSpPr>
            <a:spLocks noChangeArrowheads="1"/>
          </p:cNvSpPr>
          <p:nvPr/>
        </p:nvSpPr>
        <p:spPr bwMode="auto">
          <a:xfrm>
            <a:off x="2916238" y="3068638"/>
            <a:ext cx="2519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b="1">
                <a:ea typeface="华文楷体" pitchFamily="2" charset="-122"/>
              </a:rPr>
              <a:t>一、输出功率</a:t>
            </a:r>
          </a:p>
        </p:txBody>
      </p:sp>
      <p:sp>
        <p:nvSpPr>
          <p:cNvPr id="18436" name="Rectangle 5">
            <a:hlinkClick r:id="rId3" action="ppaction://hlinksldjump"/>
          </p:cNvPr>
          <p:cNvSpPr>
            <a:spLocks noChangeArrowheads="1"/>
          </p:cNvSpPr>
          <p:nvPr/>
        </p:nvSpPr>
        <p:spPr bwMode="auto">
          <a:xfrm>
            <a:off x="2916238" y="3716338"/>
            <a:ext cx="187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ea typeface="华文楷体" pitchFamily="2" charset="-122"/>
              </a:rPr>
              <a:t>二、效率</a:t>
            </a:r>
          </a:p>
        </p:txBody>
      </p:sp>
      <p:sp>
        <p:nvSpPr>
          <p:cNvPr id="18437" name="Rectangle 6">
            <a:hlinkClick r:id="rId4" action="ppaction://hlinksldjump"/>
          </p:cNvPr>
          <p:cNvSpPr>
            <a:spLocks noChangeArrowheads="1"/>
          </p:cNvSpPr>
          <p:nvPr/>
        </p:nvSpPr>
        <p:spPr bwMode="auto">
          <a:xfrm>
            <a:off x="2916238" y="4365625"/>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ea typeface="华文楷体" pitchFamily="2" charset="-122"/>
              </a:rPr>
              <a:t>三、晶体管的极限参数</a:t>
            </a:r>
            <a:endParaRPr lang="zh-CN" altLang="en-US" sz="2800" b="1">
              <a:ea typeface="华文楷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01" name="Group 5"/>
          <p:cNvGrpSpPr>
            <a:grpSpLocks/>
          </p:cNvGrpSpPr>
          <p:nvPr/>
        </p:nvGrpSpPr>
        <p:grpSpPr bwMode="auto">
          <a:xfrm>
            <a:off x="1331913" y="2997200"/>
            <a:ext cx="4191000" cy="1108075"/>
            <a:chOff x="288" y="1584"/>
            <a:chExt cx="2640" cy="698"/>
          </a:xfrm>
        </p:grpSpPr>
        <p:sp>
          <p:nvSpPr>
            <p:cNvPr id="19466" name="Text Box 6"/>
            <p:cNvSpPr txBox="1">
              <a:spLocks noChangeArrowheads="1"/>
            </p:cNvSpPr>
            <p:nvPr/>
          </p:nvSpPr>
          <p:spPr bwMode="auto">
            <a:xfrm>
              <a:off x="288" y="1584"/>
              <a:ext cx="26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然后求出电源的平均功率，</a:t>
              </a:r>
            </a:p>
          </p:txBody>
        </p:sp>
        <p:graphicFrame>
          <p:nvGraphicFramePr>
            <p:cNvPr id="19467" name="Object 7"/>
            <p:cNvGraphicFramePr>
              <a:graphicFrameLocks noChangeAspect="1"/>
            </p:cNvGraphicFramePr>
            <p:nvPr/>
          </p:nvGraphicFramePr>
          <p:xfrm>
            <a:off x="912" y="1968"/>
            <a:ext cx="1248" cy="314"/>
          </p:xfrm>
          <a:graphic>
            <a:graphicData uri="http://schemas.openxmlformats.org/presentationml/2006/ole">
              <mc:AlternateContent xmlns:mc="http://schemas.openxmlformats.org/markup-compatibility/2006">
                <mc:Choice xmlns:v="urn:schemas-microsoft-com:vml" Requires="v">
                  <p:oleObj spid="_x0000_s19486" name="公式" r:id="rId3" imgW="952087" imgH="241195" progId="Equation.3">
                    <p:embed/>
                  </p:oleObj>
                </mc:Choice>
                <mc:Fallback>
                  <p:oleObj name="公式" r:id="rId3" imgW="952087"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968"/>
                          <a:ext cx="1248" cy="314"/>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04" name="Group 8"/>
          <p:cNvGrpSpPr>
            <a:grpSpLocks/>
          </p:cNvGrpSpPr>
          <p:nvPr/>
        </p:nvGrpSpPr>
        <p:grpSpPr bwMode="auto">
          <a:xfrm>
            <a:off x="2843213" y="4365625"/>
            <a:ext cx="2590800" cy="458788"/>
            <a:chOff x="384" y="2352"/>
            <a:chExt cx="1632" cy="289"/>
          </a:xfrm>
        </p:grpSpPr>
        <p:sp>
          <p:nvSpPr>
            <p:cNvPr id="19464" name="Text Box 9"/>
            <p:cNvSpPr txBox="1">
              <a:spLocks noChangeArrowheads="1"/>
            </p:cNvSpPr>
            <p:nvPr/>
          </p:nvSpPr>
          <p:spPr bwMode="auto">
            <a:xfrm>
              <a:off x="384" y="235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效率</a:t>
              </a:r>
            </a:p>
          </p:txBody>
        </p:sp>
        <p:graphicFrame>
          <p:nvGraphicFramePr>
            <p:cNvPr id="19465" name="Object 10"/>
            <p:cNvGraphicFramePr>
              <a:graphicFrameLocks noChangeAspect="1"/>
            </p:cNvGraphicFramePr>
            <p:nvPr/>
          </p:nvGraphicFramePr>
          <p:xfrm>
            <a:off x="1104" y="2352"/>
            <a:ext cx="912" cy="289"/>
          </p:xfrm>
          <a:graphic>
            <a:graphicData uri="http://schemas.openxmlformats.org/presentationml/2006/ole">
              <mc:AlternateContent xmlns:mc="http://schemas.openxmlformats.org/markup-compatibility/2006">
                <mc:Choice xmlns:v="urn:schemas-microsoft-com:vml" Requires="v">
                  <p:oleObj spid="_x0000_s19487" name="公式" r:id="rId5" imgW="723586" imgH="228501" progId="Equation.3">
                    <p:embed/>
                  </p:oleObj>
                </mc:Choice>
                <mc:Fallback>
                  <p:oleObj name="公式" r:id="rId5" imgW="723586" imgH="22850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2352"/>
                          <a:ext cx="912" cy="289"/>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10" name="Group 14"/>
          <p:cNvGrpSpPr>
            <a:grpSpLocks/>
          </p:cNvGrpSpPr>
          <p:nvPr/>
        </p:nvGrpSpPr>
        <p:grpSpPr bwMode="auto">
          <a:xfrm>
            <a:off x="1403350" y="2060575"/>
            <a:ext cx="6553200" cy="933450"/>
            <a:chOff x="288" y="1152"/>
            <a:chExt cx="4128" cy="588"/>
          </a:xfrm>
        </p:grpSpPr>
        <p:graphicFrame>
          <p:nvGraphicFramePr>
            <p:cNvPr id="19462" name="Object 15"/>
            <p:cNvGraphicFramePr>
              <a:graphicFrameLocks noChangeAspect="1"/>
            </p:cNvGraphicFramePr>
            <p:nvPr/>
          </p:nvGraphicFramePr>
          <p:xfrm>
            <a:off x="3552" y="1152"/>
            <a:ext cx="864" cy="588"/>
          </p:xfrm>
          <a:graphic>
            <a:graphicData uri="http://schemas.openxmlformats.org/presentationml/2006/ole">
              <mc:AlternateContent xmlns:mc="http://schemas.openxmlformats.org/markup-compatibility/2006">
                <mc:Choice xmlns:v="urn:schemas-microsoft-com:vml" Requires="v">
                  <p:oleObj spid="_x0000_s19488" name="公式" r:id="rId7" imgW="672808" imgH="457002" progId="Equation.3">
                    <p:embed/>
                  </p:oleObj>
                </mc:Choice>
                <mc:Fallback>
                  <p:oleObj name="公式" r:id="rId7" imgW="672808" imgH="457002"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1152"/>
                          <a:ext cx="864" cy="588"/>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Text Box 16"/>
            <p:cNvSpPr txBox="1">
              <a:spLocks noChangeArrowheads="1"/>
            </p:cNvSpPr>
            <p:nvPr/>
          </p:nvSpPr>
          <p:spPr bwMode="auto">
            <a:xfrm>
              <a:off x="288" y="1248"/>
              <a:ext cx="3216"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zh-CN" altLang="zh-CN" sz="2400" b="1">
                  <a:latin typeface="Times New Roman" pitchFamily="18" charset="0"/>
                </a:rPr>
                <a:t>在已知</a:t>
              </a:r>
              <a:r>
                <a:rPr kumimoji="1" lang="en-US" altLang="zh-CN" sz="2400" b="1" i="1">
                  <a:latin typeface="Times New Roman" pitchFamily="18" charset="0"/>
                </a:rPr>
                <a:t>R</a:t>
              </a:r>
              <a:r>
                <a:rPr kumimoji="1" lang="en-US" altLang="zh-CN" sz="2400" b="1" baseline="-25000">
                  <a:latin typeface="Times New Roman" pitchFamily="18" charset="0"/>
                </a:rPr>
                <a:t>L</a:t>
              </a:r>
              <a:r>
                <a:rPr kumimoji="1" lang="zh-CN" altLang="zh-CN" sz="2400" b="1">
                  <a:latin typeface="Times New Roman" pitchFamily="18" charset="0"/>
                </a:rPr>
                <a:t>的情况下，先求出</a:t>
              </a:r>
              <a:r>
                <a:rPr kumimoji="1" lang="en-US" altLang="zh-CN" sz="2400" b="1" i="1">
                  <a:latin typeface="Times New Roman" pitchFamily="18" charset="0"/>
                </a:rPr>
                <a:t>U</a:t>
              </a:r>
              <a:r>
                <a:rPr kumimoji="1" lang="en-US" altLang="zh-CN" sz="2400" b="1" baseline="-25000">
                  <a:latin typeface="Times New Roman" pitchFamily="18" charset="0"/>
                </a:rPr>
                <a:t>om</a:t>
              </a:r>
              <a:r>
                <a:rPr kumimoji="1" lang="zh-CN" altLang="en-US" sz="2400" b="1">
                  <a:latin typeface="Times New Roman" pitchFamily="18" charset="0"/>
                </a:rPr>
                <a:t>，</a:t>
              </a:r>
              <a:r>
                <a:rPr kumimoji="1" lang="zh-CN" altLang="zh-CN" sz="2400" b="1">
                  <a:latin typeface="Times New Roman" pitchFamily="18" charset="0"/>
                </a:rPr>
                <a:t>则</a:t>
              </a:r>
              <a:endParaRPr kumimoji="1" lang="zh-CN" altLang="en-US" sz="2400" b="1">
                <a:latin typeface="Times New Roman" pitchFamily="18" charset="0"/>
              </a:endParaRPr>
            </a:p>
          </p:txBody>
        </p:sp>
      </p:grpSp>
      <p:sp>
        <p:nvSpPr>
          <p:cNvPr id="19461" name="Rectangle 26"/>
          <p:cNvSpPr>
            <a:spLocks noGrp="1" noChangeArrowheads="1"/>
          </p:cNvSpPr>
          <p:nvPr>
            <p:ph type="title"/>
          </p:nvPr>
        </p:nvSpPr>
        <p:spPr>
          <a:xfrm>
            <a:off x="395288" y="1268413"/>
            <a:ext cx="8229600" cy="581025"/>
          </a:xfrm>
        </p:spPr>
        <p:txBody>
          <a:bodyPr/>
          <a:lstStyle/>
          <a:p>
            <a:pPr algn="l" eaLnBrk="1" hangingPunct="1"/>
            <a:r>
              <a:rPr kumimoji="1" lang="zh-CN" altLang="zh-CN" sz="3200" smtClean="0">
                <a:solidFill>
                  <a:schemeClr val="tx1"/>
                </a:solidFill>
                <a:ea typeface="华文行楷" pitchFamily="2" charset="-122"/>
              </a:rPr>
              <a:t>求解输出功率和效率的方法</a:t>
            </a:r>
            <a:endParaRPr kumimoji="1" lang="zh-CN" altLang="en-US" sz="3200" smtClean="0">
              <a:solidFill>
                <a:schemeClr val="tx1"/>
              </a:solidFill>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10"/>
                                        </p:tgtEl>
                                        <p:attrNameLst>
                                          <p:attrName>style.visibility</p:attrName>
                                        </p:attrNameLst>
                                      </p:cBhvr>
                                      <p:to>
                                        <p:strVal val="visible"/>
                                      </p:to>
                                    </p:set>
                                    <p:animEffect transition="in" filter="wipe(left)">
                                      <p:cBhvr>
                                        <p:cTn id="7" dur="500"/>
                                        <p:tgtEl>
                                          <p:spTgt spid="29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wipe(left)">
                                      <p:cBhvr>
                                        <p:cTn id="12" dur="500"/>
                                        <p:tgtEl>
                                          <p:spTgt spid="2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04"/>
                                        </p:tgtEl>
                                        <p:attrNameLst>
                                          <p:attrName>style.visibility</p:attrName>
                                        </p:attrNameLst>
                                      </p:cBhvr>
                                      <p:to>
                                        <p:strVal val="visible"/>
                                      </p:to>
                                    </p:set>
                                    <p:animEffect transition="in" filter="wipe(left)">
                                      <p:cBhvr>
                                        <p:cTn id="17"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908050"/>
            <a:ext cx="3394075" cy="509588"/>
          </a:xfrm>
        </p:spPr>
        <p:txBody>
          <a:bodyPr/>
          <a:lstStyle/>
          <a:p>
            <a:pPr algn="l" eaLnBrk="1" hangingPunct="1"/>
            <a:r>
              <a:rPr kumimoji="1" lang="zh-CN" altLang="en-US" sz="2800" smtClean="0">
                <a:solidFill>
                  <a:schemeClr val="tx1"/>
                </a:solidFill>
                <a:ea typeface="华文行楷" pitchFamily="2" charset="-122"/>
              </a:rPr>
              <a:t>一、输出功率</a:t>
            </a:r>
          </a:p>
        </p:txBody>
      </p:sp>
      <p:graphicFrame>
        <p:nvGraphicFramePr>
          <p:cNvPr id="41988" name="Object 4"/>
          <p:cNvGraphicFramePr>
            <a:graphicFrameLocks noChangeAspect="1"/>
          </p:cNvGraphicFramePr>
          <p:nvPr/>
        </p:nvGraphicFramePr>
        <p:xfrm>
          <a:off x="1187450" y="1844675"/>
          <a:ext cx="3048000" cy="3011488"/>
        </p:xfrm>
        <a:graphic>
          <a:graphicData uri="http://schemas.openxmlformats.org/presentationml/2006/ole">
            <mc:AlternateContent xmlns:mc="http://schemas.openxmlformats.org/markup-compatibility/2006">
              <mc:Choice xmlns:v="urn:schemas-microsoft-com:vml" Requires="v">
                <p:oleObj spid="_x0000_s20508" name="Photo Editor 照片" r:id="rId3" imgW="10402752" imgH="10278910" progId="MSPhotoEd.3">
                  <p:embed/>
                </p:oleObj>
              </mc:Choice>
              <mc:Fallback>
                <p:oleObj name="Photo Editor 照片" r:id="rId3" imgW="10402752" imgH="1027891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44675"/>
                        <a:ext cx="304800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8"/>
          <p:cNvGraphicFramePr>
            <a:graphicFrameLocks noChangeAspect="1"/>
          </p:cNvGraphicFramePr>
          <p:nvPr/>
        </p:nvGraphicFramePr>
        <p:xfrm>
          <a:off x="4859338" y="2636838"/>
          <a:ext cx="2133600" cy="819150"/>
        </p:xfrm>
        <a:graphic>
          <a:graphicData uri="http://schemas.openxmlformats.org/presentationml/2006/ole">
            <mc:AlternateContent xmlns:mc="http://schemas.openxmlformats.org/markup-compatibility/2006">
              <mc:Choice xmlns:v="urn:schemas-microsoft-com:vml" Requires="v">
                <p:oleObj spid="_x0000_s20509" name="公式" r:id="rId5" imgW="1091726" imgH="418918" progId="Equation.3">
                  <p:embed/>
                </p:oleObj>
              </mc:Choice>
              <mc:Fallback>
                <p:oleObj name="公式" r:id="rId5" imgW="1091726" imgH="41891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636838"/>
                        <a:ext cx="2133600" cy="819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3" name="Object 9"/>
          <p:cNvGraphicFramePr>
            <a:graphicFrameLocks noChangeAspect="1"/>
          </p:cNvGraphicFramePr>
          <p:nvPr/>
        </p:nvGraphicFramePr>
        <p:xfrm>
          <a:off x="5076825" y="3716338"/>
          <a:ext cx="2286000" cy="849312"/>
        </p:xfrm>
        <a:graphic>
          <a:graphicData uri="http://schemas.openxmlformats.org/presentationml/2006/ole">
            <mc:AlternateContent xmlns:mc="http://schemas.openxmlformats.org/markup-compatibility/2006">
              <mc:Choice xmlns:v="urn:schemas-microsoft-com:vml" Requires="v">
                <p:oleObj spid="_x0000_s20510" name="公式" r:id="rId7" imgW="1231900" imgH="457200" progId="Equation.3">
                  <p:embed/>
                </p:oleObj>
              </mc:Choice>
              <mc:Fallback>
                <p:oleObj name="公式" r:id="rId7" imgW="123190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3716338"/>
                        <a:ext cx="2286000" cy="849312"/>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98" name="Group 14"/>
          <p:cNvGrpSpPr>
            <a:grpSpLocks/>
          </p:cNvGrpSpPr>
          <p:nvPr/>
        </p:nvGrpSpPr>
        <p:grpSpPr bwMode="auto">
          <a:xfrm>
            <a:off x="6305550" y="1989138"/>
            <a:ext cx="2225675" cy="1071562"/>
            <a:chOff x="3972" y="1253"/>
            <a:chExt cx="1402" cy="675"/>
          </a:xfrm>
        </p:grpSpPr>
        <p:sp>
          <p:nvSpPr>
            <p:cNvPr id="20488" name="AutoShape 11"/>
            <p:cNvSpPr>
              <a:spLocks/>
            </p:cNvSpPr>
            <p:nvPr/>
          </p:nvSpPr>
          <p:spPr bwMode="auto">
            <a:xfrm>
              <a:off x="4467" y="1253"/>
              <a:ext cx="907" cy="454"/>
            </a:xfrm>
            <a:prstGeom prst="borderCallout1">
              <a:avLst>
                <a:gd name="adj1" fmla="val 15861"/>
                <a:gd name="adj2" fmla="val -5292"/>
                <a:gd name="adj3" fmla="val 87227"/>
                <a:gd name="adj4" fmla="val -23815"/>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latin typeface="Times New Roman" pitchFamily="18" charset="0"/>
                </a:rPr>
                <a:t>数值较大不可忽略</a:t>
              </a:r>
            </a:p>
          </p:txBody>
        </p:sp>
        <p:sp>
          <p:nvSpPr>
            <p:cNvPr id="20489" name="Oval 12"/>
            <p:cNvSpPr>
              <a:spLocks noChangeArrowheads="1"/>
            </p:cNvSpPr>
            <p:nvPr/>
          </p:nvSpPr>
          <p:spPr bwMode="auto">
            <a:xfrm>
              <a:off x="3972" y="1656"/>
              <a:ext cx="408" cy="27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41997" name="Text Box 13"/>
          <p:cNvSpPr txBox="1">
            <a:spLocks noChangeArrowheads="1"/>
          </p:cNvSpPr>
          <p:nvPr/>
        </p:nvSpPr>
        <p:spPr bwMode="auto">
          <a:xfrm>
            <a:off x="2484438" y="5157788"/>
            <a:ext cx="5256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大功率管的</a:t>
            </a:r>
            <a:r>
              <a:rPr kumimoji="1" lang="en-US" altLang="zh-CN" sz="2400" b="1" i="1">
                <a:latin typeface="Times New Roman" pitchFamily="18" charset="0"/>
              </a:rPr>
              <a:t>U</a:t>
            </a:r>
            <a:r>
              <a:rPr kumimoji="1" lang="en-US" altLang="zh-CN" sz="2400" b="1" baseline="-25000">
                <a:latin typeface="Times New Roman" pitchFamily="18" charset="0"/>
              </a:rPr>
              <a:t>CES</a:t>
            </a:r>
            <a:r>
              <a:rPr kumimoji="1" lang="zh-CN" altLang="en-US" sz="2400" b="1">
                <a:latin typeface="Times New Roman" pitchFamily="18" charset="0"/>
              </a:rPr>
              <a:t>常为</a:t>
            </a:r>
            <a:r>
              <a:rPr kumimoji="1" lang="en-US" altLang="zh-CN" sz="2400" b="1">
                <a:latin typeface="Times New Roman" pitchFamily="18" charset="0"/>
              </a:rPr>
              <a:t>2~3V</a:t>
            </a:r>
            <a:r>
              <a:rPr kumimoji="1" lang="zh-CN" altLang="en-US" sz="24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dissolve">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199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1998"/>
                                        </p:tgtEl>
                                        <p:attrNameLst>
                                          <p:attrName>style.visibility</p:attrName>
                                        </p:attrNameLst>
                                      </p:cBhvr>
                                      <p:to>
                                        <p:strVal val="visible"/>
                                      </p:to>
                                    </p:set>
                                    <p:animEffect transition="in" filter="wipe(down)">
                                      <p:cBhvr>
                                        <p:cTn id="16" dur="500"/>
                                        <p:tgtEl>
                                          <p:spTgt spid="419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1997"/>
                                        </p:tgtEl>
                                        <p:attrNameLst>
                                          <p:attrName>style.visibility</p:attrName>
                                        </p:attrNameLst>
                                      </p:cBhvr>
                                      <p:to>
                                        <p:strVal val="visible"/>
                                      </p:to>
                                    </p:set>
                                    <p:animEffect transition="in" filter="wipe(left)">
                                      <p:cBhvr>
                                        <p:cTn id="21" dur="500"/>
                                        <p:tgtEl>
                                          <p:spTgt spid="419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41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2"/>
          <p:cNvSpPr>
            <a:spLocks noGrp="1" noChangeArrowheads="1"/>
          </p:cNvSpPr>
          <p:nvPr>
            <p:ph type="title"/>
          </p:nvPr>
        </p:nvSpPr>
        <p:spPr>
          <a:xfrm>
            <a:off x="250825" y="908050"/>
            <a:ext cx="4648200" cy="533400"/>
          </a:xfrm>
          <a:noFill/>
        </p:spPr>
        <p:txBody>
          <a:bodyPr anchor="b"/>
          <a:lstStyle/>
          <a:p>
            <a:pPr algn="l" eaLnBrk="1" hangingPunct="1">
              <a:spcBef>
                <a:spcPct val="50000"/>
              </a:spcBef>
            </a:pPr>
            <a:r>
              <a:rPr lang="zh-CN" altLang="en-US" sz="2800" smtClean="0">
                <a:solidFill>
                  <a:schemeClr val="tx1"/>
                </a:solidFill>
                <a:latin typeface="华文行楷" pitchFamily="2" charset="-122"/>
                <a:ea typeface="华文行楷" pitchFamily="2" charset="-122"/>
              </a:rPr>
              <a:t>二、效率</a:t>
            </a:r>
          </a:p>
        </p:txBody>
      </p:sp>
      <p:graphicFrame>
        <p:nvGraphicFramePr>
          <p:cNvPr id="30723" name="Object 3"/>
          <p:cNvGraphicFramePr>
            <a:graphicFrameLocks noChangeAspect="1"/>
          </p:cNvGraphicFramePr>
          <p:nvPr/>
        </p:nvGraphicFramePr>
        <p:xfrm>
          <a:off x="539750" y="2924175"/>
          <a:ext cx="4802188" cy="1798638"/>
        </p:xfrm>
        <a:graphic>
          <a:graphicData uri="http://schemas.openxmlformats.org/presentationml/2006/ole">
            <mc:AlternateContent xmlns:mc="http://schemas.openxmlformats.org/markup-compatibility/2006">
              <mc:Choice xmlns:v="urn:schemas-microsoft-com:vml" Requires="v">
                <p:oleObj spid="_x0000_s21538" name="Equation" r:id="rId3" imgW="2374900" imgH="889000" progId="Equation.3">
                  <p:embed/>
                </p:oleObj>
              </mc:Choice>
              <mc:Fallback>
                <p:oleObj name="Equation" r:id="rId3" imgW="23749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4802188" cy="17986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5435600" y="2060575"/>
          <a:ext cx="3048000" cy="3011488"/>
        </p:xfrm>
        <a:graphic>
          <a:graphicData uri="http://schemas.openxmlformats.org/presentationml/2006/ole">
            <mc:AlternateContent xmlns:mc="http://schemas.openxmlformats.org/markup-compatibility/2006">
              <mc:Choice xmlns:v="urn:schemas-microsoft-com:vml" Requires="v">
                <p:oleObj spid="_x0000_s21539" name="Photo Editor 照片" r:id="rId5" imgW="10402752" imgH="10278910" progId="MSPhotoEd.3">
                  <p:embed/>
                </p:oleObj>
              </mc:Choice>
              <mc:Fallback>
                <p:oleObj name="Photo Editor 照片" r:id="rId5" imgW="10402752" imgH="10278910" progId="MSPhotoEd.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060575"/>
                        <a:ext cx="304800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1789113" y="1792288"/>
          <a:ext cx="2286000" cy="849312"/>
        </p:xfrm>
        <a:graphic>
          <a:graphicData uri="http://schemas.openxmlformats.org/presentationml/2006/ole">
            <mc:AlternateContent xmlns:mc="http://schemas.openxmlformats.org/markup-compatibility/2006">
              <mc:Choice xmlns:v="urn:schemas-microsoft-com:vml" Requires="v">
                <p:oleObj spid="_x0000_s21540" name="公式" r:id="rId7" imgW="1231900" imgH="457200" progId="Equation.3">
                  <p:embed/>
                </p:oleObj>
              </mc:Choice>
              <mc:Fallback>
                <p:oleObj name="公式" r:id="rId7" imgW="12319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9113" y="1792288"/>
                        <a:ext cx="2286000" cy="849312"/>
                      </a:xfrm>
                      <a:prstGeom prst="rect">
                        <a:avLst/>
                      </a:prstGeom>
                      <a:solidFill>
                        <a:srgbClr val="66FFFF"/>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1789113" y="4889500"/>
          <a:ext cx="3132137" cy="869950"/>
        </p:xfrm>
        <a:graphic>
          <a:graphicData uri="http://schemas.openxmlformats.org/presentationml/2006/ole">
            <mc:AlternateContent xmlns:mc="http://schemas.openxmlformats.org/markup-compatibility/2006">
              <mc:Choice xmlns:v="urn:schemas-microsoft-com:vml" Requires="v">
                <p:oleObj spid="_x0000_s21541" name="公式" r:id="rId9" imgW="1548728" imgH="431613" progId="Equation.3">
                  <p:embed/>
                </p:oleObj>
              </mc:Choice>
              <mc:Fallback>
                <p:oleObj name="公式" r:id="rId9" imgW="1548728" imgH="43161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9113" y="4889500"/>
                        <a:ext cx="3132137" cy="869950"/>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30" name="Group 10"/>
          <p:cNvGrpSpPr>
            <a:grpSpLocks/>
          </p:cNvGrpSpPr>
          <p:nvPr/>
        </p:nvGrpSpPr>
        <p:grpSpPr bwMode="auto">
          <a:xfrm>
            <a:off x="1763713" y="3716338"/>
            <a:ext cx="3384550" cy="979487"/>
            <a:chOff x="1111" y="2341"/>
            <a:chExt cx="2132" cy="617"/>
          </a:xfrm>
        </p:grpSpPr>
        <p:sp>
          <p:nvSpPr>
            <p:cNvPr id="21512" name="Line 8"/>
            <p:cNvSpPr>
              <a:spLocks noChangeShapeType="1"/>
            </p:cNvSpPr>
            <p:nvPr/>
          </p:nvSpPr>
          <p:spPr bwMode="auto">
            <a:xfrm>
              <a:off x="1111" y="2341"/>
              <a:ext cx="136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3" name="AutoShape 9"/>
            <p:cNvSpPr>
              <a:spLocks/>
            </p:cNvSpPr>
            <p:nvPr/>
          </p:nvSpPr>
          <p:spPr bwMode="auto">
            <a:xfrm>
              <a:off x="2426" y="2432"/>
              <a:ext cx="817" cy="526"/>
            </a:xfrm>
            <a:prstGeom prst="borderCallout1">
              <a:avLst>
                <a:gd name="adj1" fmla="val 13690"/>
                <a:gd name="adj2" fmla="val -5875"/>
                <a:gd name="adj3" fmla="val -20722"/>
                <a:gd name="adj4" fmla="val -17014"/>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电源平均电流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p:cTn id="7" dur="500" fill="hold"/>
                                        <p:tgtEl>
                                          <p:spTgt spid="30723"/>
                                        </p:tgtEl>
                                        <p:attrNameLst>
                                          <p:attrName>ppt_x</p:attrName>
                                        </p:attrNameLst>
                                      </p:cBhvr>
                                      <p:tavLst>
                                        <p:tav tm="0">
                                          <p:val>
                                            <p:strVal val="#ppt_x-#ppt_w/2"/>
                                          </p:val>
                                        </p:tav>
                                        <p:tav tm="100000">
                                          <p:val>
                                            <p:strVal val="#ppt_x"/>
                                          </p:val>
                                        </p:tav>
                                      </p:tavLst>
                                    </p:anim>
                                    <p:anim calcmode="lin" valueType="num">
                                      <p:cBhvr>
                                        <p:cTn id="8" dur="500" fill="hold"/>
                                        <p:tgtEl>
                                          <p:spTgt spid="30723"/>
                                        </p:tgtEl>
                                        <p:attrNameLst>
                                          <p:attrName>ppt_y</p:attrName>
                                        </p:attrNameLst>
                                      </p:cBhvr>
                                      <p:tavLst>
                                        <p:tav tm="0">
                                          <p:val>
                                            <p:strVal val="#ppt_y"/>
                                          </p:val>
                                        </p:tav>
                                        <p:tav tm="100000">
                                          <p:val>
                                            <p:strVal val="#ppt_y"/>
                                          </p:val>
                                        </p:tav>
                                      </p:tavLst>
                                    </p:anim>
                                    <p:anim calcmode="lin" valueType="num">
                                      <p:cBhvr>
                                        <p:cTn id="9" dur="500" fill="hold"/>
                                        <p:tgtEl>
                                          <p:spTgt spid="30723"/>
                                        </p:tgtEl>
                                        <p:attrNameLst>
                                          <p:attrName>ppt_w</p:attrName>
                                        </p:attrNameLst>
                                      </p:cBhvr>
                                      <p:tavLst>
                                        <p:tav tm="0">
                                          <p:val>
                                            <p:fltVal val="0"/>
                                          </p:val>
                                        </p:tav>
                                        <p:tav tm="100000">
                                          <p:val>
                                            <p:strVal val="#ppt_w"/>
                                          </p:val>
                                        </p:tav>
                                      </p:tavLst>
                                    </p:anim>
                                    <p:anim calcmode="lin" valueType="num">
                                      <p:cBhvr>
                                        <p:cTn id="10" dur="500" fill="hold"/>
                                        <p:tgtEl>
                                          <p:spTgt spid="3072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0730"/>
                                        </p:tgtEl>
                                        <p:attrNameLst>
                                          <p:attrName>style.visibility</p:attrName>
                                        </p:attrNameLst>
                                      </p:cBhvr>
                                      <p:to>
                                        <p:strVal val="visible"/>
                                      </p:to>
                                    </p:set>
                                    <p:animEffect transition="in" filter="dissolve">
                                      <p:cBhvr>
                                        <p:cTn id="15" dur="500"/>
                                        <p:tgtEl>
                                          <p:spTgt spid="307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ChangeArrowheads="1"/>
          </p:cNvSpPr>
          <p:nvPr/>
        </p:nvSpPr>
        <p:spPr bwMode="auto">
          <a:xfrm>
            <a:off x="2411413" y="1658938"/>
            <a:ext cx="3600450" cy="2233612"/>
          </a:xfrm>
          <a:prstGeom prst="rect">
            <a:avLst/>
          </a:prstGeom>
          <a:solidFill>
            <a:schemeClr val="bg1"/>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02116" name="Text Box 4"/>
          <p:cNvSpPr txBox="1">
            <a:spLocks noChangeArrowheads="1"/>
          </p:cNvSpPr>
          <p:nvPr/>
        </p:nvSpPr>
        <p:spPr bwMode="auto">
          <a:xfrm>
            <a:off x="79375" y="3954463"/>
            <a:ext cx="8991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600" b="1">
                <a:solidFill>
                  <a:srgbClr val="000000"/>
                </a:solidFill>
                <a:latin typeface="Times New Roman" pitchFamily="18" charset="0"/>
              </a:rPr>
              <a:t>最大管压降</a:t>
            </a:r>
            <a:r>
              <a:rPr lang="en-US" altLang="zh-CN" sz="2600" b="1" i="1">
                <a:solidFill>
                  <a:srgbClr val="FF0000"/>
                </a:solidFill>
                <a:latin typeface="Times New Roman" pitchFamily="18" charset="0"/>
              </a:rPr>
              <a:t>U</a:t>
            </a:r>
            <a:r>
              <a:rPr lang="en-US" altLang="zh-CN" sz="2600" b="1" baseline="-25000">
                <a:solidFill>
                  <a:srgbClr val="FF0000"/>
                </a:solidFill>
                <a:latin typeface="Times New Roman" pitchFamily="18" charset="0"/>
              </a:rPr>
              <a:t>CEmax</a:t>
            </a:r>
            <a:r>
              <a:rPr lang="en-US" altLang="zh-CN" sz="2600" b="1">
                <a:solidFill>
                  <a:srgbClr val="000000"/>
                </a:solidFill>
                <a:latin typeface="Times New Roman" pitchFamily="18" charset="0"/>
              </a:rPr>
              <a:t>→</a:t>
            </a:r>
            <a:r>
              <a:rPr lang="zh-CN" altLang="en-US" sz="2600" b="1">
                <a:solidFill>
                  <a:srgbClr val="000000"/>
                </a:solidFill>
                <a:latin typeface="Times New Roman" pitchFamily="18" charset="0"/>
              </a:rPr>
              <a:t>避免反偏的集电结击穿，</a:t>
            </a:r>
            <a:r>
              <a:rPr lang="en-US" altLang="zh-CN" sz="2600" b="1" i="1">
                <a:solidFill>
                  <a:srgbClr val="FF0000"/>
                </a:solidFill>
                <a:latin typeface="Times New Roman" pitchFamily="18" charset="0"/>
              </a:rPr>
              <a:t>U</a:t>
            </a:r>
            <a:r>
              <a:rPr lang="en-US" altLang="zh-CN" sz="2600" b="1" baseline="-25000">
                <a:solidFill>
                  <a:srgbClr val="FF0000"/>
                </a:solidFill>
                <a:latin typeface="Times New Roman" pitchFamily="18" charset="0"/>
              </a:rPr>
              <a:t>(BR)CEO</a:t>
            </a:r>
            <a:r>
              <a:rPr lang="zh-CN" altLang="en-US" sz="2600" b="1">
                <a:solidFill>
                  <a:srgbClr val="000000"/>
                </a:solidFill>
                <a:latin typeface="Times New Roman" pitchFamily="18" charset="0"/>
              </a:rPr>
              <a:t>；</a:t>
            </a:r>
            <a:r>
              <a:rPr lang="zh-CN" altLang="en-US" sz="2800" b="1">
                <a:latin typeface="Times New Roman" pitchFamily="18" charset="0"/>
              </a:rPr>
              <a:t>                   </a:t>
            </a:r>
            <a:r>
              <a:rPr lang="zh-CN" altLang="en-US" sz="2600" b="1">
                <a:solidFill>
                  <a:srgbClr val="000000"/>
                </a:solidFill>
                <a:latin typeface="Times New Roman" pitchFamily="18" charset="0"/>
              </a:rPr>
              <a:t>最大集电极电流</a:t>
            </a:r>
            <a:r>
              <a:rPr lang="en-US" altLang="zh-CN" sz="2600" b="1" i="1">
                <a:solidFill>
                  <a:srgbClr val="FF0000"/>
                </a:solidFill>
                <a:latin typeface="Times New Roman" pitchFamily="18" charset="0"/>
              </a:rPr>
              <a:t>I</a:t>
            </a:r>
            <a:r>
              <a:rPr lang="en-US" altLang="zh-CN" sz="2600" b="1" baseline="-25000">
                <a:solidFill>
                  <a:srgbClr val="FF0000"/>
                </a:solidFill>
                <a:latin typeface="Times New Roman" pitchFamily="18" charset="0"/>
              </a:rPr>
              <a:t>Cmax</a:t>
            </a:r>
            <a:r>
              <a:rPr lang="en-US" altLang="zh-CN" sz="2800" b="1">
                <a:solidFill>
                  <a:srgbClr val="000000"/>
                </a:solidFill>
                <a:latin typeface="Times New Roman" pitchFamily="18" charset="0"/>
              </a:rPr>
              <a:t>→</a:t>
            </a:r>
            <a:r>
              <a:rPr lang="zh-CN" altLang="en-US" sz="2200" b="1">
                <a:solidFill>
                  <a:srgbClr val="000000"/>
                </a:solidFill>
                <a:latin typeface="Times New Roman" pitchFamily="18" charset="0"/>
              </a:rPr>
              <a:t>避免连接</a:t>
            </a:r>
            <a:r>
              <a:rPr lang="en-US" altLang="zh-CN" sz="2200" b="1">
                <a:solidFill>
                  <a:srgbClr val="000000"/>
                </a:solidFill>
                <a:latin typeface="Times New Roman" pitchFamily="18" charset="0"/>
              </a:rPr>
              <a:t>PN</a:t>
            </a:r>
            <a:r>
              <a:rPr lang="zh-CN" altLang="en-US" sz="2200" b="1">
                <a:solidFill>
                  <a:srgbClr val="000000"/>
                </a:solidFill>
                <a:latin typeface="Times New Roman" pitchFamily="18" charset="0"/>
              </a:rPr>
              <a:t>结至封装引脚之间的导线融化；</a:t>
            </a:r>
            <a:r>
              <a:rPr lang="zh-CN" altLang="en-US" sz="2800" b="1">
                <a:latin typeface="Times New Roman" pitchFamily="18" charset="0"/>
              </a:rPr>
              <a:t>                                                                      </a:t>
            </a:r>
            <a:r>
              <a:rPr lang="zh-CN" altLang="en-US" sz="2800" b="1">
                <a:solidFill>
                  <a:srgbClr val="000000"/>
                </a:solidFill>
                <a:latin typeface="Times New Roman" pitchFamily="18" charset="0"/>
              </a:rPr>
              <a:t>集电极最大</a:t>
            </a:r>
            <a:r>
              <a:rPr lang="zh-CN" altLang="en-US" sz="2600" b="1">
                <a:solidFill>
                  <a:srgbClr val="000000"/>
                </a:solidFill>
                <a:latin typeface="Times New Roman" pitchFamily="18" charset="0"/>
              </a:rPr>
              <a:t>功耗</a:t>
            </a:r>
            <a:r>
              <a:rPr lang="en-US" altLang="zh-CN" sz="2600" b="1" i="1">
                <a:solidFill>
                  <a:srgbClr val="FF0000"/>
                </a:solidFill>
                <a:latin typeface="Times New Roman" pitchFamily="18" charset="0"/>
              </a:rPr>
              <a:t>P</a:t>
            </a:r>
            <a:r>
              <a:rPr lang="en-US" altLang="zh-CN" sz="2600" b="1" baseline="-25000">
                <a:solidFill>
                  <a:srgbClr val="FF0000"/>
                </a:solidFill>
                <a:latin typeface="Times New Roman" pitchFamily="18" charset="0"/>
              </a:rPr>
              <a:t>Tmax</a:t>
            </a:r>
            <a:r>
              <a:rPr lang="en-US" altLang="zh-CN" sz="2600" b="1">
                <a:solidFill>
                  <a:srgbClr val="000000"/>
                </a:solidFill>
                <a:latin typeface="Times New Roman" pitchFamily="18" charset="0"/>
              </a:rPr>
              <a:t>→</a:t>
            </a:r>
            <a:r>
              <a:rPr lang="zh-CN" altLang="en-US" sz="2600" b="1">
                <a:solidFill>
                  <a:srgbClr val="000000"/>
                </a:solidFill>
                <a:latin typeface="Times New Roman" pitchFamily="18" charset="0"/>
              </a:rPr>
              <a:t>避免功率过大而导致的热烧坏。</a:t>
            </a:r>
          </a:p>
        </p:txBody>
      </p:sp>
      <p:sp>
        <p:nvSpPr>
          <p:cNvPr id="602117" name="Rectangle 5"/>
          <p:cNvSpPr>
            <a:spLocks noChangeAspect="1" noChangeArrowheads="1"/>
          </p:cNvSpPr>
          <p:nvPr/>
        </p:nvSpPr>
        <p:spPr bwMode="auto">
          <a:xfrm>
            <a:off x="1739900" y="5449888"/>
            <a:ext cx="4946650" cy="609600"/>
          </a:xfrm>
          <a:prstGeom prst="rect">
            <a:avLst/>
          </a:prstGeom>
          <a:solidFill>
            <a:srgbClr val="00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 hangingPunct="1">
              <a:spcBef>
                <a:spcPct val="50000"/>
              </a:spcBef>
            </a:pPr>
            <a:r>
              <a:rPr lang="en-US" altLang="zh-CN" sz="2600" b="1">
                <a:solidFill>
                  <a:srgbClr val="000000"/>
                </a:solidFill>
                <a:latin typeface="Times New Roman" pitchFamily="18" charset="0"/>
              </a:rPr>
              <a:t>Note</a:t>
            </a:r>
            <a:r>
              <a:rPr lang="zh-CN" altLang="en-US" sz="2600" b="1">
                <a:solidFill>
                  <a:srgbClr val="000000"/>
                </a:solidFill>
                <a:latin typeface="Times New Roman" pitchFamily="18" charset="0"/>
              </a:rPr>
              <a:t>：</a:t>
            </a:r>
            <a:r>
              <a:rPr lang="en-US" altLang="zh-CN" sz="2600" b="1" i="1">
                <a:solidFill>
                  <a:srgbClr val="000000"/>
                </a:solidFill>
                <a:latin typeface="Times New Roman" pitchFamily="18" charset="0"/>
              </a:rPr>
              <a:t>P</a:t>
            </a:r>
            <a:r>
              <a:rPr lang="en-US" altLang="zh-CN" sz="2600" b="1" baseline="-25000">
                <a:solidFill>
                  <a:srgbClr val="000000"/>
                </a:solidFill>
                <a:latin typeface="Times New Roman" pitchFamily="18" charset="0"/>
              </a:rPr>
              <a:t>Tmax</a:t>
            </a:r>
            <a:r>
              <a:rPr lang="en-US" altLang="zh-CN" sz="2600" b="1">
                <a:solidFill>
                  <a:srgbClr val="000000"/>
                </a:solidFill>
                <a:latin typeface="Times New Roman" pitchFamily="18" charset="0"/>
              </a:rPr>
              <a:t>≠</a:t>
            </a:r>
            <a:r>
              <a:rPr lang="en-US" altLang="zh-CN" sz="2600" b="1" i="1">
                <a:solidFill>
                  <a:srgbClr val="000000"/>
                </a:solidFill>
                <a:latin typeface="Times New Roman" pitchFamily="18" charset="0"/>
              </a:rPr>
              <a:t>U</a:t>
            </a:r>
            <a:r>
              <a:rPr lang="en-US" altLang="zh-CN" sz="2600" b="1" baseline="-25000">
                <a:solidFill>
                  <a:srgbClr val="000000"/>
                </a:solidFill>
                <a:latin typeface="Times New Roman" pitchFamily="18" charset="0"/>
              </a:rPr>
              <a:t>(BR)CEO</a:t>
            </a:r>
            <a:r>
              <a:rPr lang="en-US" altLang="zh-CN" sz="2600" b="1">
                <a:solidFill>
                  <a:srgbClr val="000000"/>
                </a:solidFill>
                <a:latin typeface="Times New Roman" pitchFamily="18" charset="0"/>
                <a:sym typeface="Symbol" pitchFamily="18" charset="2"/>
              </a:rPr>
              <a:t></a:t>
            </a:r>
            <a:r>
              <a:rPr lang="en-US" altLang="zh-CN" sz="2600" b="1" i="1">
                <a:solidFill>
                  <a:srgbClr val="000000"/>
                </a:solidFill>
                <a:latin typeface="Times New Roman" pitchFamily="18" charset="0"/>
              </a:rPr>
              <a:t>I</a:t>
            </a:r>
            <a:r>
              <a:rPr lang="en-US" altLang="zh-CN" sz="2600" b="1" baseline="-25000">
                <a:solidFill>
                  <a:srgbClr val="000000"/>
                </a:solidFill>
                <a:latin typeface="Times New Roman" pitchFamily="18" charset="0"/>
              </a:rPr>
              <a:t>Cmax</a:t>
            </a:r>
          </a:p>
        </p:txBody>
      </p:sp>
      <p:grpSp>
        <p:nvGrpSpPr>
          <p:cNvPr id="602118" name="Group 6"/>
          <p:cNvGrpSpPr>
            <a:grpSpLocks/>
          </p:cNvGrpSpPr>
          <p:nvPr/>
        </p:nvGrpSpPr>
        <p:grpSpPr bwMode="auto">
          <a:xfrm>
            <a:off x="2411413" y="1849438"/>
            <a:ext cx="2578100" cy="457200"/>
            <a:chOff x="1347" y="1146"/>
            <a:chExt cx="1624" cy="288"/>
          </a:xfrm>
        </p:grpSpPr>
        <p:sp>
          <p:nvSpPr>
            <p:cNvPr id="22558" name="Line 7"/>
            <p:cNvSpPr>
              <a:spLocks noChangeAspect="1" noChangeShapeType="1"/>
            </p:cNvSpPr>
            <p:nvPr/>
          </p:nvSpPr>
          <p:spPr bwMode="auto">
            <a:xfrm>
              <a:off x="1775" y="1281"/>
              <a:ext cx="1196"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Text Box 8"/>
            <p:cNvSpPr txBox="1">
              <a:spLocks noChangeAspect="1" noChangeArrowheads="1"/>
            </p:cNvSpPr>
            <p:nvPr/>
          </p:nvSpPr>
          <p:spPr bwMode="auto">
            <a:xfrm>
              <a:off x="1347" y="1146"/>
              <a:ext cx="58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i="1">
                  <a:solidFill>
                    <a:srgbClr val="FF0000"/>
                  </a:solidFill>
                  <a:latin typeface="Times New Roman" pitchFamily="18" charset="0"/>
                </a:rPr>
                <a:t>I</a:t>
              </a:r>
              <a:r>
                <a:rPr kumimoji="1" lang="en-US" altLang="zh-CN" sz="2400" b="1" baseline="-25000">
                  <a:solidFill>
                    <a:srgbClr val="FF0000"/>
                  </a:solidFill>
                  <a:latin typeface="Times New Roman" pitchFamily="18" charset="0"/>
                </a:rPr>
                <a:t>Cmax</a:t>
              </a:r>
              <a:endParaRPr kumimoji="1" lang="en-US" altLang="zh-CN" sz="2400" b="1">
                <a:solidFill>
                  <a:srgbClr val="FF0000"/>
                </a:solidFill>
                <a:latin typeface="Times New Roman" pitchFamily="18" charset="0"/>
              </a:endParaRPr>
            </a:p>
          </p:txBody>
        </p:sp>
      </p:grpSp>
      <p:grpSp>
        <p:nvGrpSpPr>
          <p:cNvPr id="602121" name="Group 9"/>
          <p:cNvGrpSpPr>
            <a:grpSpLocks/>
          </p:cNvGrpSpPr>
          <p:nvPr/>
        </p:nvGrpSpPr>
        <p:grpSpPr bwMode="auto">
          <a:xfrm>
            <a:off x="3908425" y="1995488"/>
            <a:ext cx="1671638" cy="1196975"/>
            <a:chOff x="2462" y="1422"/>
            <a:chExt cx="1053" cy="754"/>
          </a:xfrm>
        </p:grpSpPr>
        <p:sp>
          <p:nvSpPr>
            <p:cNvPr id="22556" name="Arc 10"/>
            <p:cNvSpPr>
              <a:spLocks noChangeAspect="1"/>
            </p:cNvSpPr>
            <p:nvPr/>
          </p:nvSpPr>
          <p:spPr bwMode="auto">
            <a:xfrm rot="-10075605">
              <a:off x="2509" y="1422"/>
              <a:ext cx="1006" cy="647"/>
            </a:xfrm>
            <a:custGeom>
              <a:avLst/>
              <a:gdLst>
                <a:gd name="T0" fmla="*/ 4 w 21463"/>
                <a:gd name="T1" fmla="*/ 0 h 21516"/>
                <a:gd name="T2" fmla="*/ 47 w 21463"/>
                <a:gd name="T3" fmla="*/ 17 h 21516"/>
                <a:gd name="T4" fmla="*/ 0 w 21463"/>
                <a:gd name="T5" fmla="*/ 19 h 21516"/>
                <a:gd name="T6" fmla="*/ 0 60000 65536"/>
                <a:gd name="T7" fmla="*/ 0 60000 65536"/>
                <a:gd name="T8" fmla="*/ 0 60000 65536"/>
              </a:gdLst>
              <a:ahLst/>
              <a:cxnLst>
                <a:cxn ang="T6">
                  <a:pos x="T0" y="T1"/>
                </a:cxn>
                <a:cxn ang="T7">
                  <a:pos x="T2" y="T3"/>
                </a:cxn>
                <a:cxn ang="T8">
                  <a:pos x="T4" y="T5"/>
                </a:cxn>
              </a:cxnLst>
              <a:rect l="0" t="0" r="r" b="b"/>
              <a:pathLst>
                <a:path w="21463" h="21516" fill="none" extrusionOk="0">
                  <a:moveTo>
                    <a:pt x="1902" y="-1"/>
                  </a:moveTo>
                  <a:cubicBezTo>
                    <a:pt x="12131" y="904"/>
                    <a:pt x="20309" y="8885"/>
                    <a:pt x="21463" y="19089"/>
                  </a:cubicBezTo>
                </a:path>
                <a:path w="21463" h="21516" stroke="0" extrusionOk="0">
                  <a:moveTo>
                    <a:pt x="1902" y="-1"/>
                  </a:moveTo>
                  <a:cubicBezTo>
                    <a:pt x="12131" y="904"/>
                    <a:pt x="20309" y="8885"/>
                    <a:pt x="21463" y="19089"/>
                  </a:cubicBezTo>
                  <a:lnTo>
                    <a:pt x="0" y="21516"/>
                  </a:lnTo>
                  <a:lnTo>
                    <a:pt x="1902" y="-1"/>
                  </a:lnTo>
                  <a:close/>
                </a:path>
              </a:pathLst>
            </a:custGeom>
            <a:noFill/>
            <a:ln w="38100">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557" name="Text Box 11"/>
            <p:cNvSpPr txBox="1">
              <a:spLocks noChangeAspect="1" noChangeArrowheads="1"/>
            </p:cNvSpPr>
            <p:nvPr/>
          </p:nvSpPr>
          <p:spPr bwMode="auto">
            <a:xfrm>
              <a:off x="2462" y="1888"/>
              <a:ext cx="64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i="1">
                  <a:solidFill>
                    <a:srgbClr val="FF0000"/>
                  </a:solidFill>
                  <a:latin typeface="Times New Roman" pitchFamily="18" charset="0"/>
                </a:rPr>
                <a:t>P</a:t>
              </a:r>
              <a:r>
                <a:rPr kumimoji="1" lang="en-US" altLang="zh-CN" sz="2400" b="1" baseline="-25000">
                  <a:solidFill>
                    <a:srgbClr val="FF0000"/>
                  </a:solidFill>
                  <a:latin typeface="Times New Roman" pitchFamily="18" charset="0"/>
                </a:rPr>
                <a:t>Tmax</a:t>
              </a:r>
              <a:endParaRPr kumimoji="1" lang="en-US" altLang="zh-CN" sz="2400" b="1">
                <a:latin typeface="Times New Roman" pitchFamily="18" charset="0"/>
              </a:endParaRPr>
            </a:p>
          </p:txBody>
        </p:sp>
      </p:grpSp>
      <p:grpSp>
        <p:nvGrpSpPr>
          <p:cNvPr id="602124" name="Group 12"/>
          <p:cNvGrpSpPr>
            <a:grpSpLocks/>
          </p:cNvGrpSpPr>
          <p:nvPr/>
        </p:nvGrpSpPr>
        <p:grpSpPr bwMode="auto">
          <a:xfrm>
            <a:off x="3476625" y="1828800"/>
            <a:ext cx="1262063" cy="1990725"/>
            <a:chOff x="2018" y="1133"/>
            <a:chExt cx="795" cy="1254"/>
          </a:xfrm>
        </p:grpSpPr>
        <p:sp>
          <p:nvSpPr>
            <p:cNvPr id="22554" name="Line 13"/>
            <p:cNvSpPr>
              <a:spLocks noChangeAspect="1" noChangeShapeType="1"/>
            </p:cNvSpPr>
            <p:nvPr/>
          </p:nvSpPr>
          <p:spPr bwMode="auto">
            <a:xfrm>
              <a:off x="2789" y="1133"/>
              <a:ext cx="0" cy="12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5" name="Text Box 14"/>
            <p:cNvSpPr txBox="1">
              <a:spLocks noChangeAspect="1" noChangeArrowheads="1"/>
            </p:cNvSpPr>
            <p:nvPr/>
          </p:nvSpPr>
          <p:spPr bwMode="auto">
            <a:xfrm>
              <a:off x="2018" y="2069"/>
              <a:ext cx="79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i="1">
                  <a:solidFill>
                    <a:srgbClr val="FF0000"/>
                  </a:solidFill>
                  <a:latin typeface="Times New Roman" pitchFamily="18" charset="0"/>
                </a:rPr>
                <a:t>U</a:t>
              </a:r>
              <a:r>
                <a:rPr kumimoji="1" lang="en-US" altLang="zh-CN" sz="2400" b="1" baseline="-25000">
                  <a:solidFill>
                    <a:srgbClr val="FF0000"/>
                  </a:solidFill>
                  <a:latin typeface="Times New Roman" pitchFamily="18" charset="0"/>
                </a:rPr>
                <a:t>(BR)CEO</a:t>
              </a:r>
              <a:endParaRPr kumimoji="1" lang="en-US" altLang="zh-CN" sz="2400" b="1">
                <a:latin typeface="Times New Roman" pitchFamily="18" charset="0"/>
              </a:endParaRPr>
            </a:p>
          </p:txBody>
        </p:sp>
      </p:grpSp>
      <p:grpSp>
        <p:nvGrpSpPr>
          <p:cNvPr id="602127" name="Group 15"/>
          <p:cNvGrpSpPr>
            <a:grpSpLocks noChangeAspect="1"/>
          </p:cNvGrpSpPr>
          <p:nvPr/>
        </p:nvGrpSpPr>
        <p:grpSpPr bwMode="auto">
          <a:xfrm>
            <a:off x="3003550" y="1582738"/>
            <a:ext cx="2995613" cy="2100262"/>
            <a:chOff x="1632" y="1872"/>
            <a:chExt cx="3277" cy="2068"/>
          </a:xfrm>
        </p:grpSpPr>
        <p:graphicFrame>
          <p:nvGraphicFramePr>
            <p:cNvPr id="22538" name="Object 16"/>
            <p:cNvGraphicFramePr>
              <a:graphicFrameLocks noChangeAspect="1"/>
            </p:cNvGraphicFramePr>
            <p:nvPr/>
          </p:nvGraphicFramePr>
          <p:xfrm>
            <a:off x="2784" y="2256"/>
            <a:ext cx="71" cy="135"/>
          </p:xfrm>
          <a:graphic>
            <a:graphicData uri="http://schemas.openxmlformats.org/presentationml/2006/ole">
              <mc:AlternateContent xmlns:mc="http://schemas.openxmlformats.org/markup-compatibility/2006">
                <mc:Choice xmlns:v="urn:schemas-microsoft-com:vml" Requires="v">
                  <p:oleObj spid="_x0000_s22572" name="公式" r:id="rId4" imgW="114151" imgH="215619" progId="Equation.3">
                    <p:embed/>
                  </p:oleObj>
                </mc:Choice>
                <mc:Fallback>
                  <p:oleObj name="公式" r:id="rId4" imgW="114151" imgH="215619"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2256"/>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9" name="Object 17"/>
            <p:cNvGraphicFramePr>
              <a:graphicFrameLocks noChangeAspect="1"/>
            </p:cNvGraphicFramePr>
            <p:nvPr/>
          </p:nvGraphicFramePr>
          <p:xfrm>
            <a:off x="2784" y="2304"/>
            <a:ext cx="71" cy="135"/>
          </p:xfrm>
          <a:graphic>
            <a:graphicData uri="http://schemas.openxmlformats.org/presentationml/2006/ole">
              <mc:AlternateContent xmlns:mc="http://schemas.openxmlformats.org/markup-compatibility/2006">
                <mc:Choice xmlns:v="urn:schemas-microsoft-com:vml" Requires="v">
                  <p:oleObj spid="_x0000_s22573" name="公式" r:id="rId6" imgW="114151" imgH="215619" progId="Equation.3">
                    <p:embed/>
                  </p:oleObj>
                </mc:Choice>
                <mc:Fallback>
                  <p:oleObj name="公式" r:id="rId6" imgW="114151" imgH="215619"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2304"/>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0" name="Line 18"/>
            <p:cNvSpPr>
              <a:spLocks noChangeAspect="1" noChangeShapeType="1"/>
            </p:cNvSpPr>
            <p:nvPr/>
          </p:nvSpPr>
          <p:spPr bwMode="auto">
            <a:xfrm>
              <a:off x="1872" y="2064"/>
              <a:ext cx="0" cy="1824"/>
            </a:xfrm>
            <a:prstGeom prst="line">
              <a:avLst/>
            </a:prstGeom>
            <a:noFill/>
            <a:ln w="28575">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19"/>
            <p:cNvSpPr>
              <a:spLocks noChangeAspect="1" noChangeShapeType="1"/>
            </p:cNvSpPr>
            <p:nvPr/>
          </p:nvSpPr>
          <p:spPr bwMode="auto">
            <a:xfrm>
              <a:off x="1632" y="3648"/>
              <a:ext cx="2592"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20"/>
            <p:cNvSpPr>
              <a:spLocks noChangeAspect="1" noChangeShapeType="1"/>
            </p:cNvSpPr>
            <p:nvPr/>
          </p:nvSpPr>
          <p:spPr bwMode="auto">
            <a:xfrm flipV="1">
              <a:off x="1872" y="3360"/>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Arc 21"/>
            <p:cNvSpPr>
              <a:spLocks noChangeAspect="1"/>
            </p:cNvSpPr>
            <p:nvPr/>
          </p:nvSpPr>
          <p:spPr bwMode="auto">
            <a:xfrm rot="-5571534">
              <a:off x="1977" y="3255"/>
              <a:ext cx="126" cy="144"/>
            </a:xfrm>
            <a:custGeom>
              <a:avLst/>
              <a:gdLst>
                <a:gd name="T0" fmla="*/ 0 w 28330"/>
                <a:gd name="T1" fmla="*/ 0 h 21600"/>
                <a:gd name="T2" fmla="*/ 1 w 28330"/>
                <a:gd name="T3" fmla="*/ 1 h 21600"/>
                <a:gd name="T4" fmla="*/ 0 w 28330"/>
                <a:gd name="T5" fmla="*/ 1 h 21600"/>
                <a:gd name="T6" fmla="*/ 0 60000 65536"/>
                <a:gd name="T7" fmla="*/ 0 60000 65536"/>
                <a:gd name="T8" fmla="*/ 0 60000 65536"/>
              </a:gdLst>
              <a:ahLst/>
              <a:cxnLst>
                <a:cxn ang="T6">
                  <a:pos x="T0" y="T1"/>
                </a:cxn>
                <a:cxn ang="T7">
                  <a:pos x="T2" y="T3"/>
                </a:cxn>
                <a:cxn ang="T8">
                  <a:pos x="T4" y="T5"/>
                </a:cxn>
              </a:cxnLst>
              <a:rect l="0" t="0" r="r" b="b"/>
              <a:pathLst>
                <a:path w="28330" h="21600" fill="none" extrusionOk="0">
                  <a:moveTo>
                    <a:pt x="0" y="1075"/>
                  </a:moveTo>
                  <a:cubicBezTo>
                    <a:pt x="2172" y="362"/>
                    <a:pt x="4443" y="-1"/>
                    <a:pt x="6730" y="0"/>
                  </a:cubicBezTo>
                  <a:cubicBezTo>
                    <a:pt x="18659" y="0"/>
                    <a:pt x="28330" y="9670"/>
                    <a:pt x="28330" y="21600"/>
                  </a:cubicBezTo>
                </a:path>
                <a:path w="28330" h="21600" stroke="0" extrusionOk="0">
                  <a:moveTo>
                    <a:pt x="0" y="1075"/>
                  </a:moveTo>
                  <a:cubicBezTo>
                    <a:pt x="2172" y="362"/>
                    <a:pt x="4443" y="-1"/>
                    <a:pt x="6730" y="0"/>
                  </a:cubicBezTo>
                  <a:cubicBezTo>
                    <a:pt x="18659" y="0"/>
                    <a:pt x="28330" y="9670"/>
                    <a:pt x="28330" y="21600"/>
                  </a:cubicBezTo>
                  <a:lnTo>
                    <a:pt x="6730" y="21600"/>
                  </a:lnTo>
                  <a:lnTo>
                    <a:pt x="0" y="1075"/>
                  </a:lnTo>
                  <a:close/>
                </a:path>
              </a:pathLst>
            </a:custGeom>
            <a:noFill/>
            <a:ln w="2857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544" name="Line 22"/>
            <p:cNvSpPr>
              <a:spLocks noChangeAspect="1" noChangeShapeType="1"/>
            </p:cNvSpPr>
            <p:nvPr/>
          </p:nvSpPr>
          <p:spPr bwMode="auto">
            <a:xfrm flipV="1">
              <a:off x="2112" y="3216"/>
              <a:ext cx="1872"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23"/>
            <p:cNvSpPr>
              <a:spLocks noChangeAspect="1" noChangeShapeType="1"/>
            </p:cNvSpPr>
            <p:nvPr/>
          </p:nvSpPr>
          <p:spPr bwMode="auto">
            <a:xfrm flipV="1">
              <a:off x="1920" y="3168"/>
              <a:ext cx="48"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24"/>
            <p:cNvSpPr>
              <a:spLocks noChangeAspect="1" noChangeShapeType="1"/>
            </p:cNvSpPr>
            <p:nvPr/>
          </p:nvSpPr>
          <p:spPr bwMode="auto">
            <a:xfrm flipV="1">
              <a:off x="1968" y="3024"/>
              <a:ext cx="4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Arc 25"/>
            <p:cNvSpPr>
              <a:spLocks noChangeAspect="1"/>
            </p:cNvSpPr>
            <p:nvPr/>
          </p:nvSpPr>
          <p:spPr bwMode="auto">
            <a:xfrm rot="-5106736">
              <a:off x="2046" y="2802"/>
              <a:ext cx="231" cy="292"/>
            </a:xfrm>
            <a:custGeom>
              <a:avLst/>
              <a:gdLst>
                <a:gd name="T0" fmla="*/ 0 w 21461"/>
                <a:gd name="T1" fmla="*/ 0 h 21600"/>
                <a:gd name="T2" fmla="*/ 2 w 21461"/>
                <a:gd name="T3" fmla="*/ 4 h 21600"/>
                <a:gd name="T4" fmla="*/ 0 w 21461"/>
                <a:gd name="T5" fmla="*/ 4 h 21600"/>
                <a:gd name="T6" fmla="*/ 0 60000 65536"/>
                <a:gd name="T7" fmla="*/ 0 60000 65536"/>
                <a:gd name="T8" fmla="*/ 0 60000 65536"/>
              </a:gdLst>
              <a:ahLst/>
              <a:cxnLst>
                <a:cxn ang="T6">
                  <a:pos x="T0" y="T1"/>
                </a:cxn>
                <a:cxn ang="T7">
                  <a:pos x="T2" y="T3"/>
                </a:cxn>
                <a:cxn ang="T8">
                  <a:pos x="T4" y="T5"/>
                </a:cxn>
              </a:cxnLst>
              <a:rect l="0" t="0" r="r" b="b"/>
              <a:pathLst>
                <a:path w="21461" h="21600" fill="none" extrusionOk="0">
                  <a:moveTo>
                    <a:pt x="-1" y="0"/>
                  </a:moveTo>
                  <a:cubicBezTo>
                    <a:pt x="10982" y="0"/>
                    <a:pt x="20216" y="8240"/>
                    <a:pt x="21460" y="19152"/>
                  </a:cubicBezTo>
                </a:path>
                <a:path w="21461" h="21600" stroke="0" extrusionOk="0">
                  <a:moveTo>
                    <a:pt x="-1" y="0"/>
                  </a:moveTo>
                  <a:cubicBezTo>
                    <a:pt x="10982" y="0"/>
                    <a:pt x="20216" y="8240"/>
                    <a:pt x="21460" y="19152"/>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548" name="Line 26"/>
            <p:cNvSpPr>
              <a:spLocks noChangeAspect="1" noChangeShapeType="1"/>
            </p:cNvSpPr>
            <p:nvPr/>
          </p:nvSpPr>
          <p:spPr bwMode="auto">
            <a:xfrm flipV="1">
              <a:off x="2256" y="2802"/>
              <a:ext cx="1584" cy="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27"/>
            <p:cNvSpPr>
              <a:spLocks noChangeAspect="1" noChangeShapeType="1"/>
            </p:cNvSpPr>
            <p:nvPr/>
          </p:nvSpPr>
          <p:spPr bwMode="auto">
            <a:xfrm flipV="1">
              <a:off x="1968" y="2688"/>
              <a:ext cx="48"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Arc 28"/>
            <p:cNvSpPr>
              <a:spLocks noChangeAspect="1"/>
            </p:cNvSpPr>
            <p:nvPr/>
          </p:nvSpPr>
          <p:spPr bwMode="auto">
            <a:xfrm rot="-3781771">
              <a:off x="2055" y="2425"/>
              <a:ext cx="404" cy="374"/>
            </a:xfrm>
            <a:custGeom>
              <a:avLst/>
              <a:gdLst>
                <a:gd name="T0" fmla="*/ 0 w 19358"/>
                <a:gd name="T1" fmla="*/ 0 h 21579"/>
                <a:gd name="T2" fmla="*/ 8 w 19358"/>
                <a:gd name="T3" fmla="*/ 4 h 21579"/>
                <a:gd name="T4" fmla="*/ 0 w 19358"/>
                <a:gd name="T5" fmla="*/ 6 h 21579"/>
                <a:gd name="T6" fmla="*/ 0 60000 65536"/>
                <a:gd name="T7" fmla="*/ 0 60000 65536"/>
                <a:gd name="T8" fmla="*/ 0 60000 65536"/>
              </a:gdLst>
              <a:ahLst/>
              <a:cxnLst>
                <a:cxn ang="T6">
                  <a:pos x="T0" y="T1"/>
                </a:cxn>
                <a:cxn ang="T7">
                  <a:pos x="T2" y="T3"/>
                </a:cxn>
                <a:cxn ang="T8">
                  <a:pos x="T4" y="T5"/>
                </a:cxn>
              </a:cxnLst>
              <a:rect l="0" t="0" r="r" b="b"/>
              <a:pathLst>
                <a:path w="19358" h="21579" fill="none" extrusionOk="0">
                  <a:moveTo>
                    <a:pt x="948" y="-1"/>
                  </a:moveTo>
                  <a:cubicBezTo>
                    <a:pt x="8812" y="345"/>
                    <a:pt x="15866" y="4941"/>
                    <a:pt x="19358" y="11996"/>
                  </a:cubicBezTo>
                </a:path>
                <a:path w="19358" h="21579" stroke="0" extrusionOk="0">
                  <a:moveTo>
                    <a:pt x="948" y="-1"/>
                  </a:moveTo>
                  <a:cubicBezTo>
                    <a:pt x="8812" y="345"/>
                    <a:pt x="15866" y="4941"/>
                    <a:pt x="19358" y="11996"/>
                  </a:cubicBezTo>
                  <a:lnTo>
                    <a:pt x="0" y="21579"/>
                  </a:lnTo>
                  <a:lnTo>
                    <a:pt x="948" y="-1"/>
                  </a:lnTo>
                  <a:close/>
                </a:path>
              </a:pathLst>
            </a:custGeom>
            <a:noFill/>
            <a:ln w="2857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551" name="Line 29"/>
            <p:cNvSpPr>
              <a:spLocks noChangeAspect="1" noChangeShapeType="1"/>
            </p:cNvSpPr>
            <p:nvPr/>
          </p:nvSpPr>
          <p:spPr bwMode="auto">
            <a:xfrm flipV="1">
              <a:off x="2352" y="2352"/>
              <a:ext cx="1488"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Text Box 30"/>
            <p:cNvSpPr txBox="1">
              <a:spLocks noChangeAspect="1" noChangeArrowheads="1"/>
            </p:cNvSpPr>
            <p:nvPr/>
          </p:nvSpPr>
          <p:spPr bwMode="auto">
            <a:xfrm>
              <a:off x="1920" y="1872"/>
              <a:ext cx="500" cy="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latin typeface="Times New Roman" pitchFamily="18" charset="0"/>
                </a:rPr>
                <a:t>i</a:t>
              </a:r>
              <a:r>
                <a:rPr kumimoji="1" lang="en-US" altLang="zh-CN" sz="2800" b="1" baseline="-25000">
                  <a:latin typeface="Times New Roman" pitchFamily="18" charset="0"/>
                </a:rPr>
                <a:t>C</a:t>
              </a:r>
              <a:endParaRPr kumimoji="1" lang="en-US" altLang="zh-CN" sz="2800" b="1">
                <a:latin typeface="Times New Roman" pitchFamily="18" charset="0"/>
              </a:endParaRPr>
            </a:p>
          </p:txBody>
        </p:sp>
        <p:sp>
          <p:nvSpPr>
            <p:cNvPr id="22553" name="Text Box 31"/>
            <p:cNvSpPr txBox="1">
              <a:spLocks noChangeAspect="1" noChangeArrowheads="1"/>
            </p:cNvSpPr>
            <p:nvPr/>
          </p:nvSpPr>
          <p:spPr bwMode="auto">
            <a:xfrm>
              <a:off x="4214" y="3489"/>
              <a:ext cx="695" cy="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i="1">
                  <a:solidFill>
                    <a:srgbClr val="000000"/>
                  </a:solidFill>
                  <a:latin typeface="Times New Roman" pitchFamily="18" charset="0"/>
                </a:rPr>
                <a:t>u</a:t>
              </a:r>
              <a:r>
                <a:rPr kumimoji="1" lang="en-US" altLang="zh-CN" sz="2400" b="1" baseline="-25000">
                  <a:solidFill>
                    <a:srgbClr val="000000"/>
                  </a:solidFill>
                  <a:latin typeface="Times New Roman" pitchFamily="18" charset="0"/>
                </a:rPr>
                <a:t>CE</a:t>
              </a:r>
              <a:endParaRPr kumimoji="1" lang="en-US" altLang="zh-CN" sz="2400" b="1">
                <a:solidFill>
                  <a:srgbClr val="000000"/>
                </a:solidFill>
                <a:latin typeface="Times New Roman" pitchFamily="18" charset="0"/>
              </a:endParaRPr>
            </a:p>
          </p:txBody>
        </p:sp>
      </p:grpSp>
      <p:sp>
        <p:nvSpPr>
          <p:cNvPr id="33" name="Rectangle 2"/>
          <p:cNvSpPr txBox="1">
            <a:spLocks noChangeArrowheads="1"/>
          </p:cNvSpPr>
          <p:nvPr/>
        </p:nvSpPr>
        <p:spPr>
          <a:xfrm>
            <a:off x="349250" y="836613"/>
            <a:ext cx="4211638" cy="620712"/>
          </a:xfrm>
          <a:prstGeom prst="rect">
            <a:avLst/>
          </a:prstGeom>
          <a:solidFill>
            <a:schemeClr val="bg1"/>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20000"/>
              </a:lnSpc>
              <a:defRPr/>
            </a:pPr>
            <a:r>
              <a:rPr lang="en-US" altLang="zh-CN" sz="2800" kern="0" smtClean="0">
                <a:solidFill>
                  <a:schemeClr val="tx1"/>
                </a:solidFill>
                <a:latin typeface="华文行楷" pitchFamily="2" charset="-122"/>
                <a:ea typeface="华文行楷" pitchFamily="2" charset="-122"/>
              </a:rPr>
              <a:t>3. </a:t>
            </a:r>
            <a:r>
              <a:rPr lang="zh-CN" altLang="zh-CN" sz="2800" kern="0" smtClean="0">
                <a:solidFill>
                  <a:schemeClr val="tx1"/>
                </a:solidFill>
                <a:latin typeface="华文行楷" pitchFamily="2" charset="-122"/>
                <a:ea typeface="华文行楷" pitchFamily="2" charset="-122"/>
              </a:rPr>
              <a:t>晶体管的极限参数</a:t>
            </a:r>
            <a:endParaRPr lang="zh-CN" altLang="zh-CN" sz="2800" kern="0" dirty="0" smtClean="0">
              <a:solidFill>
                <a:schemeClr val="tx1"/>
              </a:solidFill>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2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21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021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21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021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2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animBg="1"/>
      <p:bldP spid="602116" grpId="0"/>
      <p:bldP spid="6021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2133600"/>
            <a:ext cx="7772400" cy="1143000"/>
          </a:xfrm>
        </p:spPr>
        <p:txBody>
          <a:bodyPr/>
          <a:lstStyle/>
          <a:p>
            <a:pPr eaLnBrk="1" hangingPunct="1"/>
            <a:r>
              <a:rPr lang="zh-CN" altLang="en-US" sz="4000" smtClean="0">
                <a:latin typeface="华文行楷" pitchFamily="2" charset="-122"/>
                <a:ea typeface="华文行楷" pitchFamily="2" charset="-122"/>
              </a:rPr>
              <a:t>第八章 功率放大电路</a:t>
            </a:r>
          </a:p>
        </p:txBody>
      </p:sp>
      <p:sp>
        <p:nvSpPr>
          <p:cNvPr id="3075" name="Text Box 8">
            <a:hlinkClick r:id="rId3" action="ppaction://hlinksldjump"/>
          </p:cNvPr>
          <p:cNvSpPr txBox="1">
            <a:spLocks noChangeArrowheads="1"/>
          </p:cNvSpPr>
          <p:nvPr/>
        </p:nvSpPr>
        <p:spPr bwMode="auto">
          <a:xfrm>
            <a:off x="2124075" y="3429000"/>
            <a:ext cx="2519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a:latin typeface="华文楷体" pitchFamily="2" charset="-122"/>
                <a:ea typeface="华文楷体" pitchFamily="2" charset="-122"/>
              </a:rPr>
              <a:t>§8.1</a:t>
            </a:r>
            <a:r>
              <a:rPr kumimoji="1" lang="en-US" altLang="zh-CN" sz="2800" b="1">
                <a:latin typeface="Times New Roman" pitchFamily="18" charset="0"/>
                <a:ea typeface="华文楷体" pitchFamily="2" charset="-122"/>
              </a:rPr>
              <a:t>  </a:t>
            </a:r>
            <a:r>
              <a:rPr kumimoji="1" lang="zh-CN" altLang="en-US" sz="2800" b="1">
                <a:latin typeface="Times New Roman" pitchFamily="18" charset="0"/>
                <a:ea typeface="华文楷体" pitchFamily="2" charset="-122"/>
              </a:rPr>
              <a:t>概述</a:t>
            </a:r>
          </a:p>
        </p:txBody>
      </p:sp>
      <p:sp>
        <p:nvSpPr>
          <p:cNvPr id="3076" name="Text Box 9">
            <a:hlinkClick r:id="rId4" action="ppaction://hlinksldjump"/>
          </p:cNvPr>
          <p:cNvSpPr txBox="1">
            <a:spLocks noChangeArrowheads="1"/>
          </p:cNvSpPr>
          <p:nvPr/>
        </p:nvSpPr>
        <p:spPr bwMode="auto">
          <a:xfrm>
            <a:off x="2133600" y="4114800"/>
            <a:ext cx="5030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a:latin typeface="华文楷体" pitchFamily="2" charset="-122"/>
                <a:ea typeface="华文楷体" pitchFamily="2" charset="-122"/>
              </a:rPr>
              <a:t>§8.2</a:t>
            </a:r>
            <a:r>
              <a:rPr kumimoji="1" lang="en-US" altLang="zh-CN" b="1"/>
              <a:t>  </a:t>
            </a:r>
            <a:r>
              <a:rPr kumimoji="1" lang="zh-CN" altLang="en-US" sz="2800" b="1">
                <a:latin typeface="Times New Roman" pitchFamily="18" charset="0"/>
                <a:ea typeface="华文楷体" pitchFamily="2" charset="-122"/>
              </a:rPr>
              <a:t>互补输出级的分析计算</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0"/>
            <a:ext cx="4211637" cy="620713"/>
          </a:xfrm>
          <a:solidFill>
            <a:schemeClr val="bg1"/>
          </a:solidFill>
        </p:spPr>
        <p:txBody>
          <a:bodyPr/>
          <a:lstStyle/>
          <a:p>
            <a:pPr algn="l" eaLnBrk="1" hangingPunct="1">
              <a:lnSpc>
                <a:spcPct val="120000"/>
              </a:lnSpc>
            </a:pPr>
            <a:r>
              <a:rPr lang="en-US" altLang="zh-CN" sz="2800" smtClean="0">
                <a:solidFill>
                  <a:schemeClr val="tx1"/>
                </a:solidFill>
                <a:latin typeface="华文行楷" pitchFamily="2" charset="-122"/>
                <a:ea typeface="华文行楷" pitchFamily="2" charset="-122"/>
              </a:rPr>
              <a:t>3. </a:t>
            </a:r>
            <a:r>
              <a:rPr lang="zh-CN" altLang="zh-CN" sz="2800" smtClean="0">
                <a:solidFill>
                  <a:schemeClr val="tx1"/>
                </a:solidFill>
                <a:latin typeface="华文行楷" pitchFamily="2" charset="-122"/>
                <a:ea typeface="华文行楷" pitchFamily="2" charset="-122"/>
              </a:rPr>
              <a:t>晶体管的极限参数</a:t>
            </a:r>
          </a:p>
        </p:txBody>
      </p:sp>
      <p:graphicFrame>
        <p:nvGraphicFramePr>
          <p:cNvPr id="23555" name="Object 3"/>
          <p:cNvGraphicFramePr>
            <a:graphicFrameLocks noChangeAspect="1"/>
          </p:cNvGraphicFramePr>
          <p:nvPr/>
        </p:nvGraphicFramePr>
        <p:xfrm>
          <a:off x="468313" y="981075"/>
          <a:ext cx="2819400" cy="2786063"/>
        </p:xfrm>
        <a:graphic>
          <a:graphicData uri="http://schemas.openxmlformats.org/presentationml/2006/ole">
            <mc:AlternateContent xmlns:mc="http://schemas.openxmlformats.org/markup-compatibility/2006">
              <mc:Choice xmlns:v="urn:schemas-microsoft-com:vml" Requires="v">
                <p:oleObj spid="_x0000_s23598" name="Photo Editor 照片" r:id="rId3" imgW="10402752" imgH="10278910" progId="MSPhotoEd.3">
                  <p:embed/>
                </p:oleObj>
              </mc:Choice>
              <mc:Fallback>
                <p:oleObj name="Photo Editor 照片" r:id="rId3" imgW="10402752" imgH="10278910"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81075"/>
                        <a:ext cx="2819400"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4"/>
          <p:cNvGraphicFramePr>
            <a:graphicFrameLocks noChangeAspect="1"/>
          </p:cNvGraphicFramePr>
          <p:nvPr/>
        </p:nvGraphicFramePr>
        <p:xfrm>
          <a:off x="3363913" y="1209675"/>
          <a:ext cx="2243137" cy="903288"/>
        </p:xfrm>
        <a:graphic>
          <a:graphicData uri="http://schemas.openxmlformats.org/presentationml/2006/ole">
            <mc:AlternateContent xmlns:mc="http://schemas.openxmlformats.org/markup-compatibility/2006">
              <mc:Choice xmlns:v="urn:schemas-microsoft-com:vml" Requires="v">
                <p:oleObj spid="_x0000_s23599" name="公式" r:id="rId5" imgW="1066800" imgH="431800" progId="Equation.3">
                  <p:embed/>
                </p:oleObj>
              </mc:Choice>
              <mc:Fallback>
                <p:oleObj name="公式" r:id="rId5" imgW="10668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3913" y="1209675"/>
                        <a:ext cx="2243137" cy="903288"/>
                      </a:xfrm>
                      <a:prstGeom prst="rect">
                        <a:avLst/>
                      </a:prstGeom>
                      <a:solidFill>
                        <a:srgbClr val="66FFFF"/>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5649913" y="1438275"/>
          <a:ext cx="3262312" cy="531813"/>
        </p:xfrm>
        <a:graphic>
          <a:graphicData uri="http://schemas.openxmlformats.org/presentationml/2006/ole">
            <mc:AlternateContent xmlns:mc="http://schemas.openxmlformats.org/markup-compatibility/2006">
              <mc:Choice xmlns:v="urn:schemas-microsoft-com:vml" Requires="v">
                <p:oleObj spid="_x0000_s23600" name="公式" r:id="rId7" imgW="1473200" imgH="241300" progId="Equation.3">
                  <p:embed/>
                </p:oleObj>
              </mc:Choice>
              <mc:Fallback>
                <p:oleObj name="公式" r:id="rId7" imgW="14732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9913" y="1438275"/>
                        <a:ext cx="3262312" cy="531813"/>
                      </a:xfrm>
                      <a:prstGeom prst="rect">
                        <a:avLst/>
                      </a:prstGeom>
                      <a:solidFill>
                        <a:srgbClr val="66FFFF"/>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1476375" y="4365625"/>
          <a:ext cx="5937250" cy="890588"/>
        </p:xfrm>
        <a:graphic>
          <a:graphicData uri="http://schemas.openxmlformats.org/presentationml/2006/ole">
            <mc:AlternateContent xmlns:mc="http://schemas.openxmlformats.org/markup-compatibility/2006">
              <mc:Choice xmlns:v="urn:schemas-microsoft-com:vml" Requires="v">
                <p:oleObj spid="_x0000_s23601" name="公式" r:id="rId9" imgW="2870200" imgH="431800" progId="Equation.3">
                  <p:embed/>
                </p:oleObj>
              </mc:Choice>
              <mc:Fallback>
                <p:oleObj name="公式" r:id="rId9" imgW="28702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365625"/>
                        <a:ext cx="5937250" cy="8905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Text Box 7"/>
          <p:cNvSpPr txBox="1">
            <a:spLocks noChangeArrowheads="1"/>
          </p:cNvSpPr>
          <p:nvPr/>
        </p:nvSpPr>
        <p:spPr bwMode="auto">
          <a:xfrm>
            <a:off x="533400" y="5486400"/>
            <a:ext cx="4953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400" b="1" i="1">
                <a:latin typeface="Times New Roman" pitchFamily="18" charset="0"/>
              </a:rPr>
              <a:t>P</a:t>
            </a:r>
            <a:r>
              <a:rPr kumimoji="1" lang="en-US" altLang="zh-CN" sz="2400" b="1" baseline="-25000">
                <a:latin typeface="Times New Roman" pitchFamily="18" charset="0"/>
              </a:rPr>
              <a:t>T</a:t>
            </a:r>
            <a:r>
              <a:rPr kumimoji="1" lang="zh-CN" altLang="zh-CN" sz="2400" b="1">
                <a:latin typeface="Times New Roman" pitchFamily="18" charset="0"/>
              </a:rPr>
              <a:t>对</a:t>
            </a:r>
            <a:r>
              <a:rPr kumimoji="1" lang="en-US" altLang="zh-CN" sz="2400" b="1" i="1">
                <a:latin typeface="Times New Roman" pitchFamily="18" charset="0"/>
              </a:rPr>
              <a:t>U</a:t>
            </a:r>
            <a:r>
              <a:rPr kumimoji="1" lang="en-US" altLang="zh-CN" sz="2400" b="1" baseline="-25000">
                <a:latin typeface="Times New Roman" pitchFamily="18" charset="0"/>
              </a:rPr>
              <a:t>OM</a:t>
            </a:r>
            <a:r>
              <a:rPr kumimoji="1" lang="zh-CN" altLang="zh-CN" sz="2400" b="1">
                <a:latin typeface="Times New Roman" pitchFamily="18" charset="0"/>
              </a:rPr>
              <a:t>求导，并令其为0，可得</a:t>
            </a:r>
            <a:endParaRPr kumimoji="1" lang="zh-CN" altLang="en-US" sz="2400" b="1" baseline="-25000">
              <a:latin typeface="Times New Roman" pitchFamily="18" charset="0"/>
            </a:endParaRPr>
          </a:p>
        </p:txBody>
      </p:sp>
      <p:graphicFrame>
        <p:nvGraphicFramePr>
          <p:cNvPr id="31752" name="Object 8"/>
          <p:cNvGraphicFramePr>
            <a:graphicFrameLocks noChangeAspect="1"/>
          </p:cNvGraphicFramePr>
          <p:nvPr/>
        </p:nvGraphicFramePr>
        <p:xfrm>
          <a:off x="5181600" y="5410200"/>
          <a:ext cx="2971800" cy="812800"/>
        </p:xfrm>
        <a:graphic>
          <a:graphicData uri="http://schemas.openxmlformats.org/presentationml/2006/ole">
            <mc:AlternateContent xmlns:mc="http://schemas.openxmlformats.org/markup-compatibility/2006">
              <mc:Choice xmlns:v="urn:schemas-microsoft-com:vml" Requires="v">
                <p:oleObj spid="_x0000_s23602" name="公式" r:id="rId11" imgW="1435100" imgH="393700" progId="Equation.3">
                  <p:embed/>
                </p:oleObj>
              </mc:Choice>
              <mc:Fallback>
                <p:oleObj name="公式" r:id="rId11" imgW="1435100" imgH="3937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5410200"/>
                        <a:ext cx="2971800" cy="812800"/>
                      </a:xfrm>
                      <a:prstGeom prst="rect">
                        <a:avLst/>
                      </a:prstGeom>
                      <a:solidFill>
                        <a:srgbClr val="66FFFF"/>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 name="Text Box 9"/>
          <p:cNvSpPr txBox="1">
            <a:spLocks noChangeArrowheads="1"/>
          </p:cNvSpPr>
          <p:nvPr/>
        </p:nvSpPr>
        <p:spPr bwMode="auto">
          <a:xfrm>
            <a:off x="3363913" y="2200275"/>
            <a:ext cx="5486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latin typeface="Times New Roman" pitchFamily="18" charset="0"/>
              </a:rPr>
              <a:t>    </a:t>
            </a:r>
            <a:r>
              <a:rPr kumimoji="1" lang="zh-CN" altLang="en-US" sz="2400" b="1">
                <a:latin typeface="Times New Roman" pitchFamily="18" charset="0"/>
              </a:rPr>
              <a:t>在输出功率最大时，因管压降最小，故管子损耗不大；输出功率最小时，因集电极电流最小，故管子损耗也不大。</a:t>
            </a:r>
          </a:p>
        </p:txBody>
      </p:sp>
      <p:sp>
        <p:nvSpPr>
          <p:cNvPr id="31754" name="Text Box 10"/>
          <p:cNvSpPr txBox="1">
            <a:spLocks noChangeArrowheads="1"/>
          </p:cNvSpPr>
          <p:nvPr/>
        </p:nvSpPr>
        <p:spPr bwMode="auto">
          <a:xfrm>
            <a:off x="482600" y="3908425"/>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管子功耗与输出电压峰值的关系为</a:t>
            </a:r>
          </a:p>
        </p:txBody>
      </p:sp>
      <p:grpSp>
        <p:nvGrpSpPr>
          <p:cNvPr id="31755" name="Group 11"/>
          <p:cNvGrpSpPr>
            <a:grpSpLocks/>
          </p:cNvGrpSpPr>
          <p:nvPr/>
        </p:nvGrpSpPr>
        <p:grpSpPr bwMode="auto">
          <a:xfrm>
            <a:off x="2868613" y="3586163"/>
            <a:ext cx="6118225" cy="1619250"/>
            <a:chOff x="1807" y="2259"/>
            <a:chExt cx="3854" cy="1020"/>
          </a:xfrm>
        </p:grpSpPr>
        <p:sp>
          <p:nvSpPr>
            <p:cNvPr id="23564" name="Line 12"/>
            <p:cNvSpPr>
              <a:spLocks noChangeShapeType="1"/>
            </p:cNvSpPr>
            <p:nvPr/>
          </p:nvSpPr>
          <p:spPr bwMode="auto">
            <a:xfrm>
              <a:off x="1807" y="3167"/>
              <a:ext cx="136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Line 13"/>
            <p:cNvSpPr>
              <a:spLocks noChangeShapeType="1"/>
            </p:cNvSpPr>
            <p:nvPr/>
          </p:nvSpPr>
          <p:spPr bwMode="auto">
            <a:xfrm>
              <a:off x="3350" y="3279"/>
              <a:ext cx="90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AutoShape 14"/>
            <p:cNvSpPr>
              <a:spLocks/>
            </p:cNvSpPr>
            <p:nvPr/>
          </p:nvSpPr>
          <p:spPr bwMode="auto">
            <a:xfrm>
              <a:off x="3440" y="2259"/>
              <a:ext cx="817" cy="317"/>
            </a:xfrm>
            <a:prstGeom prst="borderCallout1">
              <a:avLst>
                <a:gd name="adj1" fmla="val 22713"/>
                <a:gd name="adj2" fmla="val -5875"/>
                <a:gd name="adj3" fmla="val 189273"/>
                <a:gd name="adj4" fmla="val -30843"/>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管压降</a:t>
              </a:r>
            </a:p>
          </p:txBody>
        </p:sp>
        <p:sp>
          <p:nvSpPr>
            <p:cNvPr id="23567" name="AutoShape 15"/>
            <p:cNvSpPr>
              <a:spLocks/>
            </p:cNvSpPr>
            <p:nvPr/>
          </p:nvSpPr>
          <p:spPr bwMode="auto">
            <a:xfrm>
              <a:off x="4484" y="2396"/>
              <a:ext cx="1177" cy="312"/>
            </a:xfrm>
            <a:prstGeom prst="borderCallout1">
              <a:avLst>
                <a:gd name="adj1" fmla="val 23079"/>
                <a:gd name="adj2" fmla="val -4079"/>
                <a:gd name="adj3" fmla="val 130449"/>
                <a:gd name="adj4" fmla="val -26338"/>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发射极电流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wipe(left)">
                                      <p:cBhvr>
                                        <p:cTn id="12" dur="500"/>
                                        <p:tgtEl>
                                          <p:spTgt spid="31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53">
                                            <p:txEl>
                                              <p:pRg st="0" end="0"/>
                                            </p:txEl>
                                          </p:spTgt>
                                        </p:tgtEl>
                                        <p:attrNameLst>
                                          <p:attrName>style.visibility</p:attrName>
                                        </p:attrNameLst>
                                      </p:cBhvr>
                                      <p:to>
                                        <p:strVal val="visible"/>
                                      </p:to>
                                    </p:set>
                                    <p:animEffect transition="in" filter="wipe(up)">
                                      <p:cBhvr>
                                        <p:cTn id="17" dur="500"/>
                                        <p:tgtEl>
                                          <p:spTgt spid="3175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54">
                                            <p:txEl>
                                              <p:pRg st="0" end="0"/>
                                            </p:txEl>
                                          </p:spTgt>
                                        </p:tgtEl>
                                        <p:attrNameLst>
                                          <p:attrName>style.visibility</p:attrName>
                                        </p:attrNameLst>
                                      </p:cBhvr>
                                      <p:to>
                                        <p:strVal val="visible"/>
                                      </p:to>
                                    </p:set>
                                    <p:animEffect transition="in" filter="wipe(left)">
                                      <p:cBhvr>
                                        <p:cTn id="22" dur="500"/>
                                        <p:tgtEl>
                                          <p:spTgt spid="3175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31750"/>
                                        </p:tgtEl>
                                        <p:attrNameLst>
                                          <p:attrName>style.visibility</p:attrName>
                                        </p:attrNameLst>
                                      </p:cBhvr>
                                      <p:to>
                                        <p:strVal val="visible"/>
                                      </p:to>
                                    </p:set>
                                    <p:anim calcmode="lin" valueType="num">
                                      <p:cBhvr>
                                        <p:cTn id="27" dur="500" fill="hold"/>
                                        <p:tgtEl>
                                          <p:spTgt spid="31750"/>
                                        </p:tgtEl>
                                        <p:attrNameLst>
                                          <p:attrName>ppt_x</p:attrName>
                                        </p:attrNameLst>
                                      </p:cBhvr>
                                      <p:tavLst>
                                        <p:tav tm="0">
                                          <p:val>
                                            <p:strVal val="#ppt_x-#ppt_w/2"/>
                                          </p:val>
                                        </p:tav>
                                        <p:tav tm="100000">
                                          <p:val>
                                            <p:strVal val="#ppt_x"/>
                                          </p:val>
                                        </p:tav>
                                      </p:tavLst>
                                    </p:anim>
                                    <p:anim calcmode="lin" valueType="num">
                                      <p:cBhvr>
                                        <p:cTn id="28" dur="500" fill="hold"/>
                                        <p:tgtEl>
                                          <p:spTgt spid="31750"/>
                                        </p:tgtEl>
                                        <p:attrNameLst>
                                          <p:attrName>ppt_y</p:attrName>
                                        </p:attrNameLst>
                                      </p:cBhvr>
                                      <p:tavLst>
                                        <p:tav tm="0">
                                          <p:val>
                                            <p:strVal val="#ppt_y"/>
                                          </p:val>
                                        </p:tav>
                                        <p:tav tm="100000">
                                          <p:val>
                                            <p:strVal val="#ppt_y"/>
                                          </p:val>
                                        </p:tav>
                                      </p:tavLst>
                                    </p:anim>
                                    <p:anim calcmode="lin" valueType="num">
                                      <p:cBhvr>
                                        <p:cTn id="29" dur="500" fill="hold"/>
                                        <p:tgtEl>
                                          <p:spTgt spid="31750"/>
                                        </p:tgtEl>
                                        <p:attrNameLst>
                                          <p:attrName>ppt_w</p:attrName>
                                        </p:attrNameLst>
                                      </p:cBhvr>
                                      <p:tavLst>
                                        <p:tav tm="0">
                                          <p:val>
                                            <p:fltVal val="0"/>
                                          </p:val>
                                        </p:tav>
                                        <p:tav tm="100000">
                                          <p:val>
                                            <p:strVal val="#ppt_w"/>
                                          </p:val>
                                        </p:tav>
                                      </p:tavLst>
                                    </p:anim>
                                    <p:anim calcmode="lin" valueType="num">
                                      <p:cBhvr>
                                        <p:cTn id="30" dur="500" fill="hold"/>
                                        <p:tgtEl>
                                          <p:spTgt spid="31750"/>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31755"/>
                                        </p:tgtEl>
                                        <p:attrNameLst>
                                          <p:attrName>style.visibility</p:attrName>
                                        </p:attrNameLst>
                                      </p:cBhvr>
                                      <p:to>
                                        <p:strVal val="visible"/>
                                      </p:to>
                                    </p:set>
                                    <p:animEffect transition="in" filter="wipe(down)">
                                      <p:cBhvr>
                                        <p:cTn id="35" dur="500"/>
                                        <p:tgtEl>
                                          <p:spTgt spid="3175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1751">
                                            <p:txEl>
                                              <p:pRg st="0" end="0"/>
                                            </p:txEl>
                                          </p:spTgt>
                                        </p:tgtEl>
                                        <p:attrNameLst>
                                          <p:attrName>style.visibility</p:attrName>
                                        </p:attrNameLst>
                                      </p:cBhvr>
                                      <p:to>
                                        <p:strVal val="visible"/>
                                      </p:to>
                                    </p:set>
                                    <p:animEffect transition="in" filter="wipe(left)">
                                      <p:cBhvr>
                                        <p:cTn id="40" dur="500"/>
                                        <p:tgtEl>
                                          <p:spTgt spid="31751">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1752"/>
                                        </p:tgtEl>
                                        <p:attrNameLst>
                                          <p:attrName>style.visibility</p:attrName>
                                        </p:attrNameLst>
                                      </p:cBhvr>
                                      <p:to>
                                        <p:strVal val="visible"/>
                                      </p:to>
                                    </p:set>
                                    <p:animEffect transition="in" filter="wipe(left)">
                                      <p:cBhvr>
                                        <p:cTn id="45"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build="p" autoUpdateAnimBg="0"/>
      <p:bldP spid="31753" grpId="0" build="p" autoUpdateAnimBg="0"/>
      <p:bldP spid="3175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4953000" y="609600"/>
          <a:ext cx="1720850" cy="896938"/>
        </p:xfrm>
        <a:graphic>
          <a:graphicData uri="http://schemas.openxmlformats.org/presentationml/2006/ole">
            <mc:AlternateContent xmlns:mc="http://schemas.openxmlformats.org/markup-compatibility/2006">
              <mc:Choice xmlns:v="urn:schemas-microsoft-com:vml" Requires="v">
                <p:oleObj spid="_x0000_s24602" name="Equation" r:id="rId3" imgW="876300" imgH="457200" progId="Equation.3">
                  <p:embed/>
                </p:oleObj>
              </mc:Choice>
              <mc:Fallback>
                <p:oleObj name="Equation" r:id="rId3" imgW="8763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609600"/>
                        <a:ext cx="1720850" cy="896938"/>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3"/>
          <p:cNvGraphicFramePr>
            <a:graphicFrameLocks noChangeAspect="1"/>
          </p:cNvGraphicFramePr>
          <p:nvPr/>
        </p:nvGraphicFramePr>
        <p:xfrm>
          <a:off x="688975" y="1700213"/>
          <a:ext cx="8089900" cy="938212"/>
        </p:xfrm>
        <a:graphic>
          <a:graphicData uri="http://schemas.openxmlformats.org/presentationml/2006/ole">
            <mc:AlternateContent xmlns:mc="http://schemas.openxmlformats.org/markup-compatibility/2006">
              <mc:Choice xmlns:v="urn:schemas-microsoft-com:vml" Requires="v">
                <p:oleObj spid="_x0000_s24603" name="公式" r:id="rId5" imgW="3937000" imgH="457200" progId="Equation.3">
                  <p:embed/>
                </p:oleObj>
              </mc:Choice>
              <mc:Fallback>
                <p:oleObj name="公式" r:id="rId5" imgW="39370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 y="1700213"/>
                        <a:ext cx="8089900" cy="93821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p:cNvSpPr txBox="1">
            <a:spLocks noChangeArrowheads="1"/>
          </p:cNvSpPr>
          <p:nvPr/>
        </p:nvSpPr>
        <p:spPr bwMode="auto">
          <a:xfrm>
            <a:off x="685800" y="2743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因此，选择晶体管时，其极限参数</a:t>
            </a:r>
          </a:p>
        </p:txBody>
      </p:sp>
      <p:graphicFrame>
        <p:nvGraphicFramePr>
          <p:cNvPr id="32773" name="Object 5"/>
          <p:cNvGraphicFramePr>
            <a:graphicFrameLocks noChangeAspect="1"/>
          </p:cNvGraphicFramePr>
          <p:nvPr/>
        </p:nvGraphicFramePr>
        <p:xfrm>
          <a:off x="2514600" y="3276600"/>
          <a:ext cx="3597275" cy="2784475"/>
        </p:xfrm>
        <a:graphic>
          <a:graphicData uri="http://schemas.openxmlformats.org/presentationml/2006/ole">
            <mc:AlternateContent xmlns:mc="http://schemas.openxmlformats.org/markup-compatibility/2006">
              <mc:Choice xmlns:v="urn:schemas-microsoft-com:vml" Requires="v">
                <p:oleObj spid="_x0000_s24604" name="Equation" r:id="rId7" imgW="1574800" imgH="1219200" progId="Equation.3">
                  <p:embed/>
                </p:oleObj>
              </mc:Choice>
              <mc:Fallback>
                <p:oleObj name="Equation" r:id="rId7" imgW="1574800" imgH="1219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276600"/>
                        <a:ext cx="3597275" cy="2784475"/>
                      </a:xfrm>
                      <a:prstGeom prst="rect">
                        <a:avLst/>
                      </a:prstGeom>
                      <a:solidFill>
                        <a:srgbClr val="66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6"/>
          <p:cNvSpPr txBox="1">
            <a:spLocks noChangeArrowheads="1"/>
          </p:cNvSpPr>
          <p:nvPr/>
        </p:nvSpPr>
        <p:spPr bwMode="auto">
          <a:xfrm>
            <a:off x="685800" y="838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将</a:t>
            </a:r>
            <a:r>
              <a:rPr kumimoji="1" lang="en-US" altLang="zh-CN" sz="2400" b="1" i="1">
                <a:latin typeface="Times New Roman" pitchFamily="18" charset="0"/>
              </a:rPr>
              <a:t>U</a:t>
            </a:r>
            <a:r>
              <a:rPr kumimoji="1" lang="en-US" altLang="zh-CN" sz="2400" b="1" baseline="-25000">
                <a:latin typeface="Times New Roman" pitchFamily="18" charset="0"/>
              </a:rPr>
              <a:t>OM</a:t>
            </a:r>
            <a:r>
              <a:rPr kumimoji="1" lang="zh-CN" altLang="en-US" sz="2400" b="1">
                <a:latin typeface="Times New Roman" pitchFamily="18" charset="0"/>
              </a:rPr>
              <a:t>代入</a:t>
            </a:r>
            <a:r>
              <a:rPr kumimoji="1" lang="en-US" altLang="zh-CN" sz="2400" b="1" i="1">
                <a:latin typeface="Times New Roman" pitchFamily="18" charset="0"/>
              </a:rPr>
              <a:t>P</a:t>
            </a:r>
            <a:r>
              <a:rPr kumimoji="1" lang="en-US" altLang="zh-CN" sz="2400" b="1" baseline="-25000">
                <a:latin typeface="Times New Roman" pitchFamily="18" charset="0"/>
              </a:rPr>
              <a:t>T</a:t>
            </a:r>
            <a:r>
              <a:rPr kumimoji="1" lang="zh-CN" altLang="en-US" sz="2400" b="1">
                <a:latin typeface="Times New Roman" pitchFamily="18" charset="0"/>
              </a:rPr>
              <a:t>的表达式，可得</a:t>
            </a:r>
          </a:p>
        </p:txBody>
      </p:sp>
      <p:sp>
        <p:nvSpPr>
          <p:cNvPr id="2" name="矩形 1"/>
          <p:cNvSpPr/>
          <p:nvPr/>
        </p:nvSpPr>
        <p:spPr>
          <a:xfrm>
            <a:off x="3851275" y="44450"/>
            <a:ext cx="4868863" cy="461963"/>
          </a:xfrm>
          <a:prstGeom prst="rect">
            <a:avLst/>
          </a:prstGeom>
        </p:spPr>
        <p:txBody>
          <a:bodyPr wrap="none">
            <a:spAutoFit/>
          </a:bodyPr>
          <a:lstStyle/>
          <a:p>
            <a:pPr>
              <a:defRPr/>
            </a:pPr>
            <a:r>
              <a:rPr lang="zh-CN" altLang="en-US" sz="2400" dirty="0">
                <a:solidFill>
                  <a:srgbClr val="FF0000"/>
                </a:solidFill>
                <a:effectLst>
                  <a:outerShdw blurRad="38100" dist="38100" dir="2700000" algn="tl">
                    <a:srgbClr val="000000"/>
                  </a:outerShdw>
                </a:effectLst>
              </a:rPr>
              <a:t>晶体管集电极最大功率损耗 </a:t>
            </a:r>
            <a:r>
              <a:rPr lang="en-US" altLang="zh-CN" sz="2400" dirty="0">
                <a:solidFill>
                  <a:srgbClr val="FF0000"/>
                </a:solidFill>
                <a:effectLst>
                  <a:outerShdw blurRad="38100" dist="38100" dir="2700000" algn="tl">
                    <a:srgbClr val="000000"/>
                  </a:outerShdw>
                </a:effectLst>
              </a:rPr>
              <a:t>(</a:t>
            </a:r>
            <a:r>
              <a:rPr lang="zh-CN" altLang="en-US" sz="2400" dirty="0">
                <a:solidFill>
                  <a:srgbClr val="FF0000"/>
                </a:solidFill>
                <a:effectLst>
                  <a:outerShdw blurRad="38100" dist="38100" dir="2700000" algn="tl">
                    <a:srgbClr val="000000"/>
                  </a:outerShdw>
                </a:effectLst>
              </a:rPr>
              <a:t>管耗</a:t>
            </a:r>
            <a:r>
              <a:rPr lang="en-US" altLang="zh-CN" sz="2400" dirty="0">
                <a:solidFill>
                  <a:srgbClr val="FF0000"/>
                </a:solidFill>
                <a:effectLst>
                  <a:outerShdw blurRad="38100" dist="38100" dir="2700000" algn="tl">
                    <a:srgbClr val="000000"/>
                  </a:outerShdw>
                </a:effectLst>
              </a:rPr>
              <a:t>) </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left)">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pRg st="0" end="0"/>
                                            </p:txEl>
                                          </p:spTgt>
                                        </p:tgtEl>
                                        <p:attrNameLst>
                                          <p:attrName>style.visibility</p:attrName>
                                        </p:attrNameLst>
                                      </p:cBhvr>
                                      <p:to>
                                        <p:strVal val="visible"/>
                                      </p:to>
                                    </p:set>
                                    <p:animEffect transition="in" filter="wipe(left)">
                                      <p:cBhvr>
                                        <p:cTn id="12" dur="500"/>
                                        <p:tgtEl>
                                          <p:spTgt spid="327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wipe(left)">
                                      <p:cBhvr>
                                        <p:cTn id="17"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Text Box 3"/>
          <p:cNvSpPr txBox="1">
            <a:spLocks noChangeArrowheads="1"/>
          </p:cNvSpPr>
          <p:nvPr/>
        </p:nvSpPr>
        <p:spPr bwMode="auto">
          <a:xfrm>
            <a:off x="347663" y="1412875"/>
            <a:ext cx="338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400" b="1">
                <a:solidFill>
                  <a:srgbClr val="0000FF"/>
                </a:solidFill>
                <a:latin typeface="Times New Roman" pitchFamily="18" charset="0"/>
              </a:rPr>
              <a:t>(1) </a:t>
            </a:r>
            <a:r>
              <a:rPr kumimoji="1" lang="zh-CN" altLang="en-US" sz="2400" b="1">
                <a:solidFill>
                  <a:srgbClr val="0000FF"/>
                </a:solidFill>
                <a:latin typeface="Times New Roman" pitchFamily="18" charset="0"/>
              </a:rPr>
              <a:t>最大管压降</a:t>
            </a:r>
            <a:r>
              <a:rPr kumimoji="1" lang="en-US" altLang="zh-CN" sz="2400" b="1" i="1">
                <a:latin typeface="Times New Roman" pitchFamily="18" charset="0"/>
              </a:rPr>
              <a:t>U</a:t>
            </a:r>
            <a:r>
              <a:rPr kumimoji="1" lang="en-US" altLang="zh-CN" sz="2400" b="1" baseline="-25000">
                <a:latin typeface="Times New Roman" pitchFamily="18" charset="0"/>
              </a:rPr>
              <a:t>CEmax</a:t>
            </a:r>
            <a:endParaRPr kumimoji="1" lang="zh-CN" altLang="en-US" sz="2400" b="1">
              <a:latin typeface="Times New Roman" pitchFamily="18" charset="0"/>
            </a:endParaRPr>
          </a:p>
        </p:txBody>
      </p:sp>
      <p:sp>
        <p:nvSpPr>
          <p:cNvPr id="604165" name="Text Box 5"/>
          <p:cNvSpPr txBox="1">
            <a:spLocks noChangeArrowheads="1"/>
          </p:cNvSpPr>
          <p:nvPr/>
        </p:nvSpPr>
        <p:spPr bwMode="auto">
          <a:xfrm>
            <a:off x="788988" y="1831975"/>
            <a:ext cx="5865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400" b="1">
                <a:solidFill>
                  <a:srgbClr val="000000"/>
                </a:solidFill>
                <a:latin typeface="Times New Roman" pitchFamily="18" charset="0"/>
              </a:rPr>
              <a:t>处于截止状态的功放管将承受最大管压降</a:t>
            </a:r>
          </a:p>
        </p:txBody>
      </p:sp>
      <p:sp>
        <p:nvSpPr>
          <p:cNvPr id="604167" name="Text Box 7"/>
          <p:cNvSpPr txBox="1">
            <a:spLocks noChangeArrowheads="1"/>
          </p:cNvSpPr>
          <p:nvPr/>
        </p:nvSpPr>
        <p:spPr bwMode="auto">
          <a:xfrm>
            <a:off x="346075" y="2513013"/>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400" b="1">
                <a:solidFill>
                  <a:srgbClr val="0000FF"/>
                </a:solidFill>
                <a:latin typeface="Times New Roman" pitchFamily="18" charset="0"/>
              </a:rPr>
              <a:t>(2) </a:t>
            </a:r>
            <a:r>
              <a:rPr kumimoji="1" lang="zh-CN" altLang="en-US" sz="2400" b="1">
                <a:solidFill>
                  <a:srgbClr val="0000FF"/>
                </a:solidFill>
                <a:latin typeface="Times New Roman" pitchFamily="18" charset="0"/>
              </a:rPr>
              <a:t>集电极最大电流</a:t>
            </a:r>
            <a:r>
              <a:rPr kumimoji="1" lang="en-US" altLang="zh-CN" sz="2400" b="1" i="1">
                <a:solidFill>
                  <a:srgbClr val="000000"/>
                </a:solidFill>
                <a:latin typeface="Times New Roman" pitchFamily="18" charset="0"/>
              </a:rPr>
              <a:t>I</a:t>
            </a:r>
            <a:r>
              <a:rPr kumimoji="1" lang="en-US" altLang="zh-CN" sz="2400" b="1" baseline="-25000">
                <a:solidFill>
                  <a:srgbClr val="000000"/>
                </a:solidFill>
                <a:latin typeface="Times New Roman" pitchFamily="18" charset="0"/>
              </a:rPr>
              <a:t>Cmax</a:t>
            </a:r>
            <a:endParaRPr kumimoji="1" lang="zh-CN" altLang="en-US" sz="2400" b="1" baseline="-25000">
              <a:solidFill>
                <a:srgbClr val="000000"/>
              </a:solidFill>
              <a:latin typeface="Times New Roman" pitchFamily="18" charset="0"/>
            </a:endParaRPr>
          </a:p>
        </p:txBody>
      </p:sp>
      <p:sp>
        <p:nvSpPr>
          <p:cNvPr id="25605" name="Rectangle 10"/>
          <p:cNvSpPr>
            <a:spLocks noChangeArrowheads="1"/>
          </p:cNvSpPr>
          <p:nvPr/>
        </p:nvSpPr>
        <p:spPr bwMode="auto">
          <a:xfrm>
            <a:off x="466725" y="739775"/>
            <a:ext cx="5905500" cy="5191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Tx/>
              <a:buChar char="•"/>
            </a:pPr>
            <a:r>
              <a:rPr lang="en-US" altLang="zh-CN" sz="2800" b="1">
                <a:solidFill>
                  <a:srgbClr val="000000"/>
                </a:solidFill>
                <a:latin typeface="Times New Roman" pitchFamily="18" charset="0"/>
              </a:rPr>
              <a:t>  OCL</a:t>
            </a:r>
            <a:r>
              <a:rPr lang="zh-CN" altLang="en-US" sz="2800" b="1">
                <a:solidFill>
                  <a:srgbClr val="000000"/>
                </a:solidFill>
                <a:latin typeface="Times New Roman" pitchFamily="18" charset="0"/>
              </a:rPr>
              <a:t>电路中晶体管的选择</a:t>
            </a:r>
          </a:p>
        </p:txBody>
      </p:sp>
      <p:graphicFrame>
        <p:nvGraphicFramePr>
          <p:cNvPr id="25606" name="Object 11"/>
          <p:cNvGraphicFramePr>
            <a:graphicFrameLocks noGrp="1" noChangeAspect="1"/>
          </p:cNvGraphicFramePr>
          <p:nvPr>
            <p:ph idx="4294967295"/>
          </p:nvPr>
        </p:nvGraphicFramePr>
        <p:xfrm>
          <a:off x="5867400" y="3548063"/>
          <a:ext cx="3095625" cy="3059112"/>
        </p:xfrm>
        <a:graphic>
          <a:graphicData uri="http://schemas.openxmlformats.org/presentationml/2006/ole">
            <mc:AlternateContent xmlns:mc="http://schemas.openxmlformats.org/markup-compatibility/2006">
              <mc:Choice xmlns:v="urn:schemas-microsoft-com:vml" Requires="v">
                <p:oleObj spid="_x0000_s25620" name="Photo Editor 照片" r:id="rId3" imgW="10402752" imgH="10278910" progId="MSPhotoEd.3">
                  <p:embed/>
                </p:oleObj>
              </mc:Choice>
              <mc:Fallback>
                <p:oleObj name="Photo Editor 照片" r:id="rId3" imgW="10402752" imgH="10278910" progId="MSPhotoEd.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48063"/>
                        <a:ext cx="3095625" cy="305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72" name="Rectangle 12"/>
          <p:cNvSpPr>
            <a:spLocks noChangeArrowheads="1"/>
          </p:cNvSpPr>
          <p:nvPr/>
        </p:nvSpPr>
        <p:spPr bwMode="auto">
          <a:xfrm>
            <a:off x="765175" y="287337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en-US" sz="2400" b="1">
                <a:solidFill>
                  <a:srgbClr val="000000"/>
                </a:solidFill>
                <a:latin typeface="Times New Roman" pitchFamily="18" charset="0"/>
              </a:rPr>
              <a:t>发射极电流等于负载电流，</a:t>
            </a:r>
          </a:p>
        </p:txBody>
      </p:sp>
      <p:sp>
        <p:nvSpPr>
          <p:cNvPr id="604173" name="Rectangle 13"/>
          <p:cNvSpPr>
            <a:spLocks noChangeArrowheads="1"/>
          </p:cNvSpPr>
          <p:nvPr/>
        </p:nvSpPr>
        <p:spPr bwMode="auto">
          <a:xfrm>
            <a:off x="4416425" y="2874963"/>
            <a:ext cx="397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400" b="1">
                <a:solidFill>
                  <a:srgbClr val="000000"/>
                </a:solidFill>
                <a:latin typeface="Times New Roman" pitchFamily="18" charset="0"/>
              </a:rPr>
              <a:t>求负载电阻上的最大电压</a:t>
            </a:r>
          </a:p>
        </p:txBody>
      </p:sp>
      <p:sp>
        <p:nvSpPr>
          <p:cNvPr id="604175" name="Text Box 15"/>
          <p:cNvSpPr txBox="1">
            <a:spLocks noChangeArrowheads="1"/>
          </p:cNvSpPr>
          <p:nvPr/>
        </p:nvSpPr>
        <p:spPr bwMode="auto">
          <a:xfrm>
            <a:off x="347663" y="3614738"/>
            <a:ext cx="45370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spcBef>
                <a:spcPct val="10000"/>
              </a:spcBef>
            </a:pPr>
            <a:r>
              <a:rPr kumimoji="1" lang="en-US" altLang="zh-CN" sz="2400" b="1">
                <a:solidFill>
                  <a:srgbClr val="0000FF"/>
                </a:solidFill>
                <a:latin typeface="Times New Roman" pitchFamily="18" charset="0"/>
              </a:rPr>
              <a:t>(3) </a:t>
            </a:r>
            <a:r>
              <a:rPr kumimoji="1" lang="zh-CN" altLang="en-US" sz="2400" b="1">
                <a:solidFill>
                  <a:srgbClr val="0000FF"/>
                </a:solidFill>
                <a:latin typeface="Times New Roman" pitchFamily="18" charset="0"/>
              </a:rPr>
              <a:t>集电极最大管耗</a:t>
            </a:r>
            <a:r>
              <a:rPr kumimoji="1" lang="en-US" altLang="zh-CN" sz="2400" b="1" i="1">
                <a:solidFill>
                  <a:srgbClr val="000000"/>
                </a:solidFill>
                <a:latin typeface="Times New Roman" pitchFamily="18" charset="0"/>
              </a:rPr>
              <a:t>P</a:t>
            </a:r>
            <a:r>
              <a:rPr kumimoji="1" lang="en-US" altLang="zh-CN" sz="2400" b="1" baseline="-25000">
                <a:solidFill>
                  <a:srgbClr val="000000"/>
                </a:solidFill>
                <a:latin typeface="Times New Roman" pitchFamily="18" charset="0"/>
              </a:rPr>
              <a:t>Tmax</a:t>
            </a:r>
            <a:endParaRPr kumimoji="1" lang="zh-CN" altLang="en-US" sz="2400" b="1" baseline="-25000">
              <a:solidFill>
                <a:srgbClr val="000000"/>
              </a:solidFill>
              <a:latin typeface="Times New Roman" pitchFamily="18" charset="0"/>
            </a:endParaRPr>
          </a:p>
        </p:txBody>
      </p:sp>
      <p:sp>
        <p:nvSpPr>
          <p:cNvPr id="604176" name="Text Box 16"/>
          <p:cNvSpPr txBox="1">
            <a:spLocks noChangeArrowheads="1"/>
          </p:cNvSpPr>
          <p:nvPr/>
        </p:nvSpPr>
        <p:spPr bwMode="auto">
          <a:xfrm>
            <a:off x="771525" y="4030663"/>
            <a:ext cx="572293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spcBef>
                <a:spcPct val="10000"/>
              </a:spcBef>
            </a:pPr>
            <a:r>
              <a:rPr lang="zh-CN" altLang="en-US" sz="2400" b="1">
                <a:solidFill>
                  <a:srgbClr val="000000"/>
                </a:solidFill>
                <a:latin typeface="Times New Roman" pitchFamily="18" charset="0"/>
              </a:rPr>
              <a:t>关键：判断集电极最大管耗发生的时刻</a:t>
            </a:r>
          </a:p>
        </p:txBody>
      </p:sp>
      <p:sp>
        <p:nvSpPr>
          <p:cNvPr id="604177" name="Text Box 17"/>
          <p:cNvSpPr txBox="1">
            <a:spLocks noChangeArrowheads="1"/>
          </p:cNvSpPr>
          <p:nvPr/>
        </p:nvSpPr>
        <p:spPr bwMode="auto">
          <a:xfrm>
            <a:off x="541338" y="4556125"/>
            <a:ext cx="5183187" cy="838200"/>
          </a:xfrm>
          <a:prstGeom prst="rect">
            <a:avLst/>
          </a:prstGeom>
          <a:solidFill>
            <a:srgbClr val="CC99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10000"/>
              </a:lnSpc>
              <a:spcBef>
                <a:spcPct val="10000"/>
              </a:spcBef>
            </a:pPr>
            <a:r>
              <a:rPr kumimoji="1" lang="zh-CN" altLang="en-US" sz="2200" b="1">
                <a:solidFill>
                  <a:srgbClr val="000000"/>
                </a:solidFill>
                <a:latin typeface="Times New Roman" pitchFamily="18" charset="0"/>
              </a:rPr>
              <a:t>管耗最大既不会发生在输入电压最小时也不会发生在输入电压最大时。</a:t>
            </a:r>
          </a:p>
        </p:txBody>
      </p:sp>
      <p:sp>
        <p:nvSpPr>
          <p:cNvPr id="604179" name="Rectangle 19"/>
          <p:cNvSpPr>
            <a:spLocks noChangeArrowheads="1"/>
          </p:cNvSpPr>
          <p:nvPr/>
        </p:nvSpPr>
        <p:spPr bwMode="auto">
          <a:xfrm>
            <a:off x="611188" y="5419725"/>
            <a:ext cx="4103687" cy="8223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solidFill>
                  <a:srgbClr val="000000"/>
                </a:solidFill>
                <a:latin typeface="Times New Roman" pitchFamily="18" charset="0"/>
              </a:rPr>
              <a:t>根据管耗与输出电压峰值</a:t>
            </a:r>
            <a:r>
              <a:rPr kumimoji="1" lang="en-US" altLang="zh-CN" sz="2400" b="1" i="1">
                <a:solidFill>
                  <a:srgbClr val="000000"/>
                </a:solidFill>
                <a:latin typeface="Times New Roman" pitchFamily="18" charset="0"/>
              </a:rPr>
              <a:t>U</a:t>
            </a:r>
            <a:r>
              <a:rPr kumimoji="1" lang="en-US" altLang="zh-CN" sz="2400" b="1" baseline="-25000">
                <a:solidFill>
                  <a:srgbClr val="000000"/>
                </a:solidFill>
                <a:latin typeface="Times New Roman" pitchFamily="18" charset="0"/>
              </a:rPr>
              <a:t>OM</a:t>
            </a:r>
            <a:r>
              <a:rPr kumimoji="1" lang="zh-CN" altLang="en-US" sz="2400" b="1">
                <a:solidFill>
                  <a:srgbClr val="000000"/>
                </a:solidFill>
                <a:latin typeface="Times New Roman" pitchFamily="18" charset="0"/>
              </a:rPr>
              <a:t>的关系求最大管耗</a:t>
            </a:r>
          </a:p>
        </p:txBody>
      </p:sp>
      <p:sp>
        <p:nvSpPr>
          <p:cNvPr id="604181" name="Text Box 21"/>
          <p:cNvSpPr txBox="1">
            <a:spLocks noChangeArrowheads="1"/>
          </p:cNvSpPr>
          <p:nvPr/>
        </p:nvSpPr>
        <p:spPr bwMode="auto">
          <a:xfrm>
            <a:off x="179388" y="6284913"/>
            <a:ext cx="6335712" cy="528637"/>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800" b="1">
                <a:solidFill>
                  <a:srgbClr val="000000"/>
                </a:solidFill>
                <a:latin typeface="Times New Roman" pitchFamily="18" charset="0"/>
              </a:rPr>
              <a:t>选择晶体管时，考虑应留有一定余量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1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41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417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41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165" grpId="0"/>
      <p:bldP spid="604167" grpId="0"/>
      <p:bldP spid="604172" grpId="0"/>
      <p:bldP spid="604173" grpId="0"/>
      <p:bldP spid="604175" grpId="0"/>
      <p:bldP spid="604176" grpId="0"/>
      <p:bldP spid="604177" grpId="0" animBg="1"/>
      <p:bldP spid="604179" grpId="0"/>
      <p:bldP spid="60418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9750" y="836613"/>
            <a:ext cx="7937500" cy="4127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rgbClr val="0000CC"/>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5000"/>
              </a:lnSpc>
              <a:spcBef>
                <a:spcPct val="50000"/>
              </a:spcBef>
            </a:pPr>
            <a:r>
              <a:rPr lang="zh-CN" altLang="en-US" sz="2800" b="1">
                <a:solidFill>
                  <a:srgbClr val="000000"/>
                </a:solidFill>
                <a:latin typeface="Times New Roman" pitchFamily="18" charset="0"/>
              </a:rPr>
              <a:t>为保证</a:t>
            </a:r>
            <a:r>
              <a:rPr lang="en-US" altLang="zh-CN" sz="2800" b="1">
                <a:solidFill>
                  <a:srgbClr val="000000"/>
                </a:solidFill>
                <a:latin typeface="Times New Roman" pitchFamily="18" charset="0"/>
              </a:rPr>
              <a:t>BJT</a:t>
            </a:r>
            <a:r>
              <a:rPr lang="zh-CN" altLang="en-US" sz="2800" b="1">
                <a:solidFill>
                  <a:srgbClr val="000000"/>
                </a:solidFill>
                <a:latin typeface="Times New Roman" pitchFamily="18" charset="0"/>
              </a:rPr>
              <a:t>的安全运用，必须做到以下几方面：</a:t>
            </a:r>
          </a:p>
        </p:txBody>
      </p:sp>
      <p:sp>
        <p:nvSpPr>
          <p:cNvPr id="26627" name="Text Box 3"/>
          <p:cNvSpPr txBox="1">
            <a:spLocks noChangeArrowheads="1"/>
          </p:cNvSpPr>
          <p:nvPr/>
        </p:nvSpPr>
        <p:spPr bwMode="auto">
          <a:xfrm>
            <a:off x="596900" y="1320800"/>
            <a:ext cx="8275638" cy="4127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rgbClr val="0000CC"/>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5000"/>
              </a:lnSpc>
              <a:spcBef>
                <a:spcPct val="50000"/>
              </a:spcBef>
              <a:buFont typeface="Wingdings" pitchFamily="2" charset="2"/>
              <a:buChar char="Ø"/>
            </a:pPr>
            <a:r>
              <a:rPr lang="zh-CN" altLang="en-US" sz="2800" b="1">
                <a:solidFill>
                  <a:srgbClr val="000000"/>
                </a:solidFill>
                <a:latin typeface="Times New Roman" pitchFamily="18" charset="0"/>
              </a:rPr>
              <a:t>避免集电结的击穿</a:t>
            </a:r>
            <a:r>
              <a:rPr lang="en-US" altLang="zh-CN" sz="2600" b="1">
                <a:solidFill>
                  <a:srgbClr val="000000"/>
                </a:solidFill>
                <a:latin typeface="Times New Roman" pitchFamily="18" charset="0"/>
              </a:rPr>
              <a:t>→</a:t>
            </a:r>
            <a:r>
              <a:rPr lang="zh-CN" altLang="en-US" sz="2400" b="1">
                <a:solidFill>
                  <a:srgbClr val="0000FF"/>
                </a:solidFill>
                <a:latin typeface="Times New Roman" pitchFamily="18" charset="0"/>
              </a:rPr>
              <a:t>受限于最大管压降</a:t>
            </a:r>
            <a:r>
              <a:rPr lang="en-US" altLang="zh-CN" sz="2400" b="1" i="1">
                <a:solidFill>
                  <a:srgbClr val="0000FF"/>
                </a:solidFill>
                <a:latin typeface="Times New Roman" pitchFamily="18" charset="0"/>
              </a:rPr>
              <a:t>U</a:t>
            </a:r>
            <a:r>
              <a:rPr lang="en-US" altLang="zh-CN" sz="2400" b="1" baseline="-25000">
                <a:solidFill>
                  <a:srgbClr val="0000FF"/>
                </a:solidFill>
                <a:latin typeface="Times New Roman" pitchFamily="18" charset="0"/>
              </a:rPr>
              <a:t>CEmax </a:t>
            </a:r>
            <a:r>
              <a:rPr lang="en-US" altLang="zh-CN" sz="2400" b="1">
                <a:solidFill>
                  <a:srgbClr val="0000FF"/>
                </a:solidFill>
                <a:latin typeface="Times New Roman" pitchFamily="18" charset="0"/>
              </a:rPr>
              <a:t>(</a:t>
            </a:r>
            <a:r>
              <a:rPr lang="en-US" altLang="zh-CN" b="1" i="1">
                <a:solidFill>
                  <a:srgbClr val="0000FF"/>
                </a:solidFill>
                <a:latin typeface="Times New Roman" pitchFamily="18" charset="0"/>
                <a:ea typeface="楷体_GB2312" pitchFamily="49" charset="-122"/>
              </a:rPr>
              <a:t>U</a:t>
            </a:r>
            <a:r>
              <a:rPr lang="en-US" altLang="zh-CN" b="1" baseline="-25000">
                <a:solidFill>
                  <a:srgbClr val="0000FF"/>
                </a:solidFill>
                <a:latin typeface="Times New Roman" pitchFamily="18" charset="0"/>
                <a:ea typeface="楷体_GB2312" pitchFamily="49" charset="-122"/>
              </a:rPr>
              <a:t>(BR)CEO</a:t>
            </a:r>
            <a:r>
              <a:rPr lang="en-US" altLang="zh-CN" sz="2400" b="1">
                <a:solidFill>
                  <a:srgbClr val="0000FF"/>
                </a:solidFill>
                <a:latin typeface="Times New Roman" pitchFamily="18" charset="0"/>
              </a:rPr>
              <a:t>)</a:t>
            </a:r>
            <a:endParaRPr lang="zh-CN" altLang="en-US" sz="2400" b="1">
              <a:solidFill>
                <a:srgbClr val="0000FF"/>
              </a:solidFill>
              <a:latin typeface="Times New Roman" pitchFamily="18" charset="0"/>
            </a:endParaRPr>
          </a:p>
        </p:txBody>
      </p:sp>
      <p:sp>
        <p:nvSpPr>
          <p:cNvPr id="26628" name="Text Box 4"/>
          <p:cNvSpPr txBox="1">
            <a:spLocks noChangeArrowheads="1"/>
          </p:cNvSpPr>
          <p:nvPr/>
        </p:nvSpPr>
        <p:spPr bwMode="auto">
          <a:xfrm>
            <a:off x="595313" y="2354263"/>
            <a:ext cx="8277225" cy="4127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rgbClr val="0000CC"/>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5000"/>
              </a:lnSpc>
              <a:spcBef>
                <a:spcPct val="50000"/>
              </a:spcBef>
              <a:buFont typeface="Wingdings" pitchFamily="2" charset="2"/>
              <a:buChar char="Ø"/>
            </a:pPr>
            <a:r>
              <a:rPr lang="zh-CN" altLang="en-US" sz="2800" b="1">
                <a:solidFill>
                  <a:srgbClr val="000000"/>
                </a:solidFill>
                <a:latin typeface="Times New Roman" pitchFamily="18" charset="0"/>
              </a:rPr>
              <a:t>避免集电结过热</a:t>
            </a:r>
            <a:r>
              <a:rPr lang="en-US" altLang="zh-CN" sz="2800" b="1">
                <a:solidFill>
                  <a:srgbClr val="000000"/>
                </a:solidFill>
                <a:latin typeface="Times New Roman" pitchFamily="18" charset="0"/>
              </a:rPr>
              <a:t>→</a:t>
            </a:r>
            <a:r>
              <a:rPr lang="zh-CN" altLang="en-US" sz="2400" b="1">
                <a:solidFill>
                  <a:srgbClr val="0000FF"/>
                </a:solidFill>
                <a:latin typeface="Times New Roman" pitchFamily="18" charset="0"/>
              </a:rPr>
              <a:t>集电极功耗受限于最大容许值</a:t>
            </a:r>
            <a:r>
              <a:rPr lang="en-US" altLang="zh-CN" sz="2400" b="1" i="1">
                <a:solidFill>
                  <a:srgbClr val="0000FF"/>
                </a:solidFill>
                <a:latin typeface="Times New Roman" pitchFamily="18" charset="0"/>
              </a:rPr>
              <a:t>P</a:t>
            </a:r>
            <a:r>
              <a:rPr lang="en-US" altLang="zh-CN" sz="2400" b="1" baseline="-25000">
                <a:solidFill>
                  <a:srgbClr val="0000FF"/>
                </a:solidFill>
                <a:latin typeface="Times New Roman" pitchFamily="18" charset="0"/>
              </a:rPr>
              <a:t>Tmax</a:t>
            </a:r>
            <a:endParaRPr lang="zh-CN" altLang="en-US" sz="2400" b="1" baseline="-25000">
              <a:solidFill>
                <a:srgbClr val="0000FF"/>
              </a:solidFill>
              <a:latin typeface="Times New Roman" pitchFamily="18" charset="0"/>
            </a:endParaRPr>
          </a:p>
        </p:txBody>
      </p:sp>
      <p:sp>
        <p:nvSpPr>
          <p:cNvPr id="608261" name="Text Box 5"/>
          <p:cNvSpPr txBox="1">
            <a:spLocks noChangeArrowheads="1"/>
          </p:cNvSpPr>
          <p:nvPr/>
        </p:nvSpPr>
        <p:spPr bwMode="auto">
          <a:xfrm>
            <a:off x="584200" y="2843213"/>
            <a:ext cx="6164263" cy="4127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rgbClr val="0000CC"/>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5000"/>
              </a:lnSpc>
              <a:spcBef>
                <a:spcPct val="50000"/>
              </a:spcBef>
              <a:buFont typeface="Wingdings" pitchFamily="2" charset="2"/>
              <a:buChar char="Ø"/>
            </a:pPr>
            <a:r>
              <a:rPr lang="zh-CN" altLang="en-US" sz="2800" b="1">
                <a:solidFill>
                  <a:srgbClr val="000000"/>
                </a:solidFill>
                <a:latin typeface="Times New Roman" pitchFamily="18" charset="0"/>
              </a:rPr>
              <a:t>工作时不应进入二次击穿区</a:t>
            </a:r>
          </a:p>
        </p:txBody>
      </p:sp>
      <p:sp>
        <p:nvSpPr>
          <p:cNvPr id="26630" name="Text Box 6"/>
          <p:cNvSpPr txBox="1">
            <a:spLocks noChangeArrowheads="1"/>
          </p:cNvSpPr>
          <p:nvPr/>
        </p:nvSpPr>
        <p:spPr bwMode="auto">
          <a:xfrm>
            <a:off x="595313" y="1843088"/>
            <a:ext cx="7953375" cy="4127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rgbClr val="0000CC"/>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5000"/>
              </a:lnSpc>
              <a:spcBef>
                <a:spcPct val="50000"/>
              </a:spcBef>
              <a:buFont typeface="Wingdings" pitchFamily="2" charset="2"/>
              <a:buChar char="Ø"/>
            </a:pPr>
            <a:r>
              <a:rPr lang="zh-CN" altLang="en-US" sz="2800" b="1">
                <a:solidFill>
                  <a:srgbClr val="000000"/>
                </a:solidFill>
                <a:latin typeface="Times New Roman" pitchFamily="18" charset="0"/>
              </a:rPr>
              <a:t>避免导线融化</a:t>
            </a:r>
            <a:r>
              <a:rPr lang="en-US" altLang="zh-CN" sz="2800" b="1">
                <a:solidFill>
                  <a:srgbClr val="000000"/>
                </a:solidFill>
                <a:latin typeface="Times New Roman" pitchFamily="18" charset="0"/>
              </a:rPr>
              <a:t>→</a:t>
            </a:r>
            <a:r>
              <a:rPr lang="zh-CN" altLang="en-US" sz="2400" b="1">
                <a:solidFill>
                  <a:srgbClr val="0000FF"/>
                </a:solidFill>
                <a:latin typeface="Times New Roman" pitchFamily="18" charset="0"/>
              </a:rPr>
              <a:t>受限于最大集电极电流</a:t>
            </a:r>
            <a:r>
              <a:rPr lang="en-US" altLang="zh-CN" sz="2400" b="1" i="1">
                <a:solidFill>
                  <a:srgbClr val="0000FF"/>
                </a:solidFill>
                <a:latin typeface="Times New Roman" pitchFamily="18" charset="0"/>
              </a:rPr>
              <a:t>I</a:t>
            </a:r>
            <a:r>
              <a:rPr lang="en-US" altLang="zh-CN" sz="2400" b="1" baseline="-25000">
                <a:solidFill>
                  <a:srgbClr val="0000FF"/>
                </a:solidFill>
                <a:latin typeface="Times New Roman" pitchFamily="18" charset="0"/>
              </a:rPr>
              <a:t>Cmax</a:t>
            </a:r>
            <a:endParaRPr lang="zh-CN" altLang="en-US" sz="2400" b="1" baseline="-25000">
              <a:solidFill>
                <a:srgbClr val="0000FF"/>
              </a:solidFill>
              <a:latin typeface="Times New Roman" pitchFamily="18" charset="0"/>
            </a:endParaRPr>
          </a:p>
        </p:txBody>
      </p:sp>
      <p:pic>
        <p:nvPicPr>
          <p:cNvPr id="608264" name="Picture 8"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3232150"/>
            <a:ext cx="5868987"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12"/>
          <p:cNvSpPr txBox="1">
            <a:spLocks noChangeArrowheads="1"/>
          </p:cNvSpPr>
          <p:nvPr/>
        </p:nvSpPr>
        <p:spPr bwMode="auto">
          <a:xfrm>
            <a:off x="2987675" y="139700"/>
            <a:ext cx="464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en-US" altLang="zh-CN" sz="2800" b="1">
                <a:solidFill>
                  <a:srgbClr val="000000"/>
                </a:solidFill>
                <a:latin typeface="华文新魏" pitchFamily="2" charset="-122"/>
                <a:ea typeface="华文新魏" pitchFamily="2" charset="-122"/>
              </a:rPr>
              <a:t>4.  </a:t>
            </a:r>
            <a:r>
              <a:rPr kumimoji="1" lang="zh-CN" altLang="en-US" sz="2800" b="1">
                <a:solidFill>
                  <a:srgbClr val="000000"/>
                </a:solidFill>
                <a:latin typeface="华文新魏" pitchFamily="2" charset="-122"/>
                <a:ea typeface="华文新魏" pitchFamily="2" charset="-122"/>
              </a:rPr>
              <a:t>功率管的安全应用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2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8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p:txBody>
          <a:bodyPr/>
          <a:lstStyle/>
          <a:p>
            <a:pPr eaLnBrk="1" hangingPunct="1"/>
            <a:r>
              <a:rPr lang="zh-CN" altLang="en-US" smtClean="0"/>
              <a:t>作业</a:t>
            </a:r>
          </a:p>
          <a:p>
            <a:pPr eaLnBrk="1" hangingPunct="1"/>
            <a:r>
              <a:rPr lang="en-US" altLang="zh-CN" smtClean="0"/>
              <a:t>8.1  8.2  8.4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1773238"/>
            <a:ext cx="8229600" cy="725487"/>
          </a:xfrm>
        </p:spPr>
        <p:txBody>
          <a:bodyPr/>
          <a:lstStyle/>
          <a:p>
            <a:pPr eaLnBrk="1" hangingPunct="1"/>
            <a:r>
              <a:rPr kumimoji="1" lang="en-US" altLang="zh-CN" sz="4000" smtClean="0">
                <a:solidFill>
                  <a:schemeClr val="tx1"/>
                </a:solidFill>
                <a:latin typeface="华文行楷" pitchFamily="2" charset="-122"/>
                <a:ea typeface="华文行楷" pitchFamily="2" charset="-122"/>
              </a:rPr>
              <a:t>§8.1   </a:t>
            </a:r>
            <a:r>
              <a:rPr kumimoji="1" lang="zh-CN" altLang="en-US" sz="4000" smtClean="0">
                <a:solidFill>
                  <a:schemeClr val="tx1"/>
                </a:solidFill>
                <a:latin typeface="华文行楷" pitchFamily="2" charset="-122"/>
                <a:ea typeface="华文行楷" pitchFamily="2" charset="-122"/>
              </a:rPr>
              <a:t>概述</a:t>
            </a:r>
          </a:p>
        </p:txBody>
      </p:sp>
      <p:sp>
        <p:nvSpPr>
          <p:cNvPr id="4099" name="Rectangle 4">
            <a:hlinkClick r:id="rId2" action="ppaction://hlinksldjump"/>
          </p:cNvPr>
          <p:cNvSpPr>
            <a:spLocks noChangeArrowheads="1"/>
          </p:cNvSpPr>
          <p:nvPr/>
        </p:nvSpPr>
        <p:spPr bwMode="auto">
          <a:xfrm>
            <a:off x="2484438" y="2940050"/>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latin typeface="华文楷体" pitchFamily="2" charset="-122"/>
                <a:ea typeface="华文楷体" pitchFamily="2" charset="-122"/>
              </a:rPr>
              <a:t>一、功率放大电路研究的问题</a:t>
            </a:r>
          </a:p>
        </p:txBody>
      </p:sp>
      <p:sp>
        <p:nvSpPr>
          <p:cNvPr id="4100" name="Rectangle 5">
            <a:hlinkClick r:id="rId3" action="ppaction://hlinksldjump"/>
          </p:cNvPr>
          <p:cNvSpPr>
            <a:spLocks noChangeArrowheads="1"/>
          </p:cNvSpPr>
          <p:nvPr/>
        </p:nvSpPr>
        <p:spPr bwMode="auto">
          <a:xfrm>
            <a:off x="2484438" y="3573463"/>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latin typeface="华文楷体" pitchFamily="2" charset="-122"/>
                <a:ea typeface="华文楷体" pitchFamily="2" charset="-122"/>
              </a:rPr>
              <a:t>二、对功率放大电路的要求</a:t>
            </a:r>
          </a:p>
        </p:txBody>
      </p:sp>
      <p:sp>
        <p:nvSpPr>
          <p:cNvPr id="4101" name="Rectangle 6">
            <a:hlinkClick r:id="rId4" action="ppaction://hlinksldjump"/>
          </p:cNvPr>
          <p:cNvSpPr>
            <a:spLocks noChangeArrowheads="1"/>
          </p:cNvSpPr>
          <p:nvPr/>
        </p:nvSpPr>
        <p:spPr bwMode="auto">
          <a:xfrm>
            <a:off x="2484438" y="4149725"/>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ea typeface="华文楷体" pitchFamily="2" charset="-122"/>
              </a:rPr>
              <a:t>三、晶体管的工作方式</a:t>
            </a:r>
          </a:p>
        </p:txBody>
      </p:sp>
      <p:sp>
        <p:nvSpPr>
          <p:cNvPr id="4102" name="Rectangle 7">
            <a:hlinkClick r:id="rId4" action="ppaction://hlinksldjump"/>
          </p:cNvPr>
          <p:cNvSpPr>
            <a:spLocks noChangeArrowheads="1"/>
          </p:cNvSpPr>
          <p:nvPr/>
        </p:nvSpPr>
        <p:spPr bwMode="auto">
          <a:xfrm>
            <a:off x="2484438" y="4724400"/>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ea typeface="华文楷体" pitchFamily="2" charset="-122"/>
              </a:rPr>
              <a:t>四、功率放大电路的种类</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a:grpSpLocks/>
          </p:cNvGrpSpPr>
          <p:nvPr/>
        </p:nvGrpSpPr>
        <p:grpSpPr bwMode="auto">
          <a:xfrm>
            <a:off x="684213" y="1484313"/>
            <a:ext cx="7908925" cy="1365250"/>
            <a:chOff x="432" y="864"/>
            <a:chExt cx="4800" cy="860"/>
          </a:xfrm>
        </p:grpSpPr>
        <p:sp>
          <p:nvSpPr>
            <p:cNvPr id="5126" name="Text Box 4"/>
            <p:cNvSpPr txBox="1">
              <a:spLocks noChangeArrowheads="1"/>
            </p:cNvSpPr>
            <p:nvPr/>
          </p:nvSpPr>
          <p:spPr bwMode="auto">
            <a:xfrm>
              <a:off x="432" y="864"/>
              <a:ext cx="4800"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400" b="1">
                  <a:latin typeface="Times New Roman" pitchFamily="18" charset="0"/>
                </a:rPr>
                <a:t>    </a:t>
              </a: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性能指标</a:t>
              </a:r>
              <a:r>
                <a:rPr kumimoji="1" lang="zh-CN" altLang="en-US" sz="2400" b="1">
                  <a:latin typeface="Times New Roman" pitchFamily="18" charset="0"/>
                </a:rPr>
                <a:t>：输出功率和效率。</a:t>
              </a:r>
            </a:p>
            <a:p>
              <a:pPr eaLnBrk="1" hangingPunct="1">
                <a:lnSpc>
                  <a:spcPct val="120000"/>
                </a:lnSpc>
              </a:pPr>
              <a:r>
                <a:rPr kumimoji="1" lang="zh-CN" altLang="en-US" sz="2400" b="1">
                  <a:latin typeface="Times New Roman" pitchFamily="18" charset="0"/>
                </a:rPr>
                <a:t>         若已知</a:t>
              </a:r>
              <a:r>
                <a:rPr kumimoji="1" lang="en-US" altLang="zh-CN" sz="2400" b="1" i="1">
                  <a:latin typeface="Times New Roman" pitchFamily="18" charset="0"/>
                </a:rPr>
                <a:t>U</a:t>
              </a:r>
              <a:r>
                <a:rPr kumimoji="1" lang="en-US" altLang="zh-CN" sz="2400" b="1" baseline="-25000">
                  <a:latin typeface="Times New Roman" pitchFamily="18" charset="0"/>
                </a:rPr>
                <a:t>om</a:t>
              </a:r>
              <a:r>
                <a:rPr kumimoji="1" lang="zh-CN" altLang="en-US" sz="2400" b="1">
                  <a:latin typeface="Times New Roman" pitchFamily="18" charset="0"/>
                </a:rPr>
                <a:t>，</a:t>
              </a:r>
              <a:r>
                <a:rPr kumimoji="1" lang="zh-CN" altLang="zh-CN" sz="2400" b="1">
                  <a:latin typeface="Times New Roman" pitchFamily="18" charset="0"/>
                </a:rPr>
                <a:t>则可得</a:t>
              </a:r>
              <a:r>
                <a:rPr kumimoji="1" lang="en-US" altLang="zh-CN" sz="2400" b="1" i="1">
                  <a:latin typeface="Times New Roman" pitchFamily="18" charset="0"/>
                </a:rPr>
                <a:t>P</a:t>
              </a:r>
              <a:r>
                <a:rPr kumimoji="1" lang="en-US" altLang="zh-CN" sz="2400" b="1" baseline="-25000">
                  <a:latin typeface="Times New Roman" pitchFamily="18" charset="0"/>
                </a:rPr>
                <a:t>om</a:t>
              </a:r>
              <a:r>
                <a:rPr kumimoji="1" lang="zh-CN" altLang="en-US" sz="2400" b="1">
                  <a:latin typeface="Times New Roman" pitchFamily="18" charset="0"/>
                </a:rPr>
                <a:t>。</a:t>
              </a:r>
            </a:p>
          </p:txBody>
        </p:sp>
        <p:graphicFrame>
          <p:nvGraphicFramePr>
            <p:cNvPr id="5127" name="Object 5"/>
            <p:cNvGraphicFramePr>
              <a:graphicFrameLocks noChangeAspect="1"/>
            </p:cNvGraphicFramePr>
            <p:nvPr/>
          </p:nvGraphicFramePr>
          <p:xfrm>
            <a:off x="3744" y="1104"/>
            <a:ext cx="912" cy="620"/>
          </p:xfrm>
          <a:graphic>
            <a:graphicData uri="http://schemas.openxmlformats.org/presentationml/2006/ole">
              <mc:AlternateContent xmlns:mc="http://schemas.openxmlformats.org/markup-compatibility/2006">
                <mc:Choice xmlns:v="urn:schemas-microsoft-com:vml" Requires="v">
                  <p:oleObj spid="_x0000_s5134" name="Equation" r:id="rId3" imgW="672808" imgH="457002" progId="Equation.3">
                    <p:embed/>
                  </p:oleObj>
                </mc:Choice>
                <mc:Fallback>
                  <p:oleObj name="Equation" r:id="rId3" imgW="672808" imgH="45700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 y="1104"/>
                          <a:ext cx="912" cy="620"/>
                        </a:xfrm>
                        <a:prstGeom prst="rect">
                          <a:avLst/>
                        </a:prstGeom>
                        <a:solidFill>
                          <a:srgbClr val="66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10" name="Text Box 6"/>
          <p:cNvSpPr txBox="1">
            <a:spLocks noChangeArrowheads="1"/>
          </p:cNvSpPr>
          <p:nvPr/>
        </p:nvSpPr>
        <p:spPr bwMode="auto">
          <a:xfrm>
            <a:off x="611188" y="2852738"/>
            <a:ext cx="7848600"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400" b="1">
                <a:latin typeface="Times New Roman" pitchFamily="18" charset="0"/>
              </a:rPr>
              <a:t>         </a:t>
            </a:r>
            <a:r>
              <a:rPr kumimoji="1" lang="zh-CN" altLang="en-US" sz="2400" b="1">
                <a:latin typeface="Times New Roman" pitchFamily="18" charset="0"/>
              </a:rPr>
              <a:t>最大输出功率与电源损耗的平均功率之比为</a:t>
            </a:r>
            <a:r>
              <a:rPr kumimoji="1" lang="zh-CN" altLang="en-US" sz="2400" b="1">
                <a:solidFill>
                  <a:srgbClr val="FF0000"/>
                </a:solidFill>
                <a:latin typeface="Times New Roman" pitchFamily="18" charset="0"/>
              </a:rPr>
              <a:t>效率</a:t>
            </a:r>
            <a:r>
              <a:rPr kumimoji="1" lang="zh-CN" altLang="en-US" sz="2400" b="1">
                <a:latin typeface="Times New Roman" pitchFamily="18" charset="0"/>
              </a:rPr>
              <a:t>。</a:t>
            </a:r>
          </a:p>
          <a:p>
            <a:pPr eaLnBrk="1" hangingPunct="1">
              <a:lnSpc>
                <a:spcPct val="120000"/>
              </a:lnSpc>
            </a:pPr>
            <a:r>
              <a:rPr kumimoji="1" lang="zh-CN" altLang="en-US" sz="2400" b="1">
                <a:latin typeface="Times New Roman" pitchFamily="18" charset="0"/>
              </a:rPr>
              <a:t>    </a:t>
            </a: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分析方法</a:t>
            </a:r>
            <a:r>
              <a:rPr kumimoji="1" lang="zh-CN" altLang="en-US" sz="2400" b="1">
                <a:latin typeface="Times New Roman" pitchFamily="18" charset="0"/>
              </a:rPr>
              <a:t>：因大信号作用，故应</a:t>
            </a:r>
            <a:r>
              <a:rPr kumimoji="1" lang="zh-CN" altLang="en-US" sz="2400" b="1">
                <a:solidFill>
                  <a:srgbClr val="FF0000"/>
                </a:solidFill>
                <a:latin typeface="Times New Roman" pitchFamily="18" charset="0"/>
              </a:rPr>
              <a:t>采用图解法</a:t>
            </a:r>
            <a:r>
              <a:rPr kumimoji="1" lang="zh-CN" altLang="en-US" sz="2400" b="1">
                <a:latin typeface="Times New Roman" pitchFamily="18" charset="0"/>
              </a:rPr>
              <a:t>。</a:t>
            </a:r>
          </a:p>
          <a:p>
            <a:pPr eaLnBrk="1" hangingPunct="1">
              <a:lnSpc>
                <a:spcPct val="120000"/>
              </a:lnSpc>
            </a:pPr>
            <a:r>
              <a:rPr kumimoji="1" lang="zh-CN" altLang="en-US" sz="2400" b="1">
                <a:latin typeface="Times New Roman" pitchFamily="18" charset="0"/>
              </a:rPr>
              <a:t>    </a:t>
            </a:r>
            <a:r>
              <a:rPr kumimoji="1" lang="en-US" altLang="zh-CN" sz="2800">
                <a:latin typeface="华文行楷" pitchFamily="2" charset="-122"/>
                <a:ea typeface="华文行楷" pitchFamily="2" charset="-122"/>
              </a:rPr>
              <a:t>3.  </a:t>
            </a:r>
            <a:r>
              <a:rPr kumimoji="1" lang="zh-CN" altLang="en-US" sz="2800">
                <a:latin typeface="华文行楷" pitchFamily="2" charset="-122"/>
                <a:ea typeface="华文行楷" pitchFamily="2" charset="-122"/>
              </a:rPr>
              <a:t>晶体管的选用</a:t>
            </a:r>
            <a:r>
              <a:rPr kumimoji="1" lang="zh-CN" altLang="en-US" sz="2400" b="1">
                <a:latin typeface="Times New Roman" pitchFamily="18" charset="0"/>
              </a:rPr>
              <a:t>：根据</a:t>
            </a:r>
            <a:r>
              <a:rPr kumimoji="1" lang="zh-CN" altLang="en-US" sz="2400" b="1">
                <a:solidFill>
                  <a:srgbClr val="FF0000"/>
                </a:solidFill>
                <a:latin typeface="Times New Roman" pitchFamily="18" charset="0"/>
              </a:rPr>
              <a:t>极限参数</a:t>
            </a:r>
            <a:r>
              <a:rPr kumimoji="1" lang="zh-CN" altLang="en-US" sz="2400" b="1">
                <a:latin typeface="Times New Roman" pitchFamily="18" charset="0"/>
              </a:rPr>
              <a:t>选择晶体管。</a:t>
            </a:r>
          </a:p>
          <a:p>
            <a:pPr eaLnBrk="1" hangingPunct="1">
              <a:lnSpc>
                <a:spcPct val="120000"/>
              </a:lnSpc>
            </a:pPr>
            <a:r>
              <a:rPr kumimoji="1" lang="zh-CN" altLang="en-US" sz="2400" b="1">
                <a:latin typeface="Times New Roman" pitchFamily="18" charset="0"/>
              </a:rPr>
              <a:t>       在功放中，晶体管集电极或发射极电流的最大值接近最大集电极电流</a:t>
            </a:r>
            <a:r>
              <a:rPr kumimoji="1" lang="en-US" altLang="zh-CN" sz="2400" b="1" i="1">
                <a:latin typeface="Times New Roman" pitchFamily="18" charset="0"/>
              </a:rPr>
              <a:t>I</a:t>
            </a:r>
            <a:r>
              <a:rPr kumimoji="1" lang="en-US" altLang="zh-CN" sz="2400" b="1" baseline="-25000">
                <a:latin typeface="Times New Roman" pitchFamily="18" charset="0"/>
              </a:rPr>
              <a:t>CM</a:t>
            </a:r>
            <a:r>
              <a:rPr kumimoji="1" lang="zh-CN" altLang="en-US" sz="2400" b="1">
                <a:latin typeface="Times New Roman" pitchFamily="18" charset="0"/>
              </a:rPr>
              <a:t>，管压降的最大值接近</a:t>
            </a:r>
            <a:r>
              <a:rPr kumimoji="1" lang="en-US" altLang="zh-CN" sz="2400" b="1">
                <a:latin typeface="Times New Roman" pitchFamily="18" charset="0"/>
              </a:rPr>
              <a:t>c-e</a:t>
            </a:r>
            <a:r>
              <a:rPr kumimoji="1" lang="zh-CN" altLang="en-US" sz="2400" b="1">
                <a:latin typeface="Times New Roman" pitchFamily="18" charset="0"/>
              </a:rPr>
              <a:t>反向击穿电压</a:t>
            </a:r>
            <a:r>
              <a:rPr kumimoji="1" lang="en-US" altLang="zh-CN" sz="2400" b="1" i="1">
                <a:latin typeface="Times New Roman" pitchFamily="18" charset="0"/>
              </a:rPr>
              <a:t>U</a:t>
            </a:r>
            <a:r>
              <a:rPr kumimoji="1" lang="en-US" altLang="zh-CN" sz="2400" b="1" baseline="-25000">
                <a:latin typeface="Times New Roman" pitchFamily="18" charset="0"/>
              </a:rPr>
              <a:t>(BR)CEO</a:t>
            </a:r>
            <a:r>
              <a:rPr kumimoji="1" lang="zh-CN" altLang="en-US" sz="2400" b="1">
                <a:latin typeface="Times New Roman" pitchFamily="18" charset="0"/>
              </a:rPr>
              <a:t>， 集电极消耗功率的最大值接近集电极最大耗散功率</a:t>
            </a:r>
            <a:r>
              <a:rPr kumimoji="1" lang="en-US" altLang="zh-CN" sz="2400" b="1" i="1">
                <a:latin typeface="Times New Roman" pitchFamily="18" charset="0"/>
              </a:rPr>
              <a:t>P</a:t>
            </a:r>
            <a:r>
              <a:rPr kumimoji="1" lang="en-US" altLang="zh-CN" sz="2400" b="1" baseline="-25000">
                <a:latin typeface="Times New Roman" pitchFamily="18" charset="0"/>
              </a:rPr>
              <a:t>CM</a:t>
            </a:r>
            <a:r>
              <a:rPr kumimoji="1" lang="en-US" altLang="zh-CN" sz="2400">
                <a:latin typeface="Times New Roman" pitchFamily="18" charset="0"/>
              </a:rPr>
              <a:t> </a:t>
            </a:r>
            <a:r>
              <a:rPr kumimoji="1" lang="zh-CN" altLang="en-US" sz="2400" b="1">
                <a:latin typeface="Times New Roman" pitchFamily="18" charset="0"/>
              </a:rPr>
              <a:t>。称为工作在</a:t>
            </a:r>
            <a:r>
              <a:rPr kumimoji="1" lang="zh-CN" altLang="en-US" sz="2400" b="1">
                <a:solidFill>
                  <a:srgbClr val="FF0000"/>
                </a:solidFill>
                <a:latin typeface="Times New Roman" pitchFamily="18" charset="0"/>
              </a:rPr>
              <a:t>尽限状态</a:t>
            </a:r>
            <a:r>
              <a:rPr kumimoji="1" lang="zh-CN" altLang="en-US" sz="2400" b="1">
                <a:latin typeface="Times New Roman" pitchFamily="18" charset="0"/>
              </a:rPr>
              <a:t>。</a:t>
            </a:r>
          </a:p>
        </p:txBody>
      </p:sp>
      <p:sp>
        <p:nvSpPr>
          <p:cNvPr id="21515" name="Line 11"/>
          <p:cNvSpPr>
            <a:spLocks noChangeShapeType="1"/>
          </p:cNvSpPr>
          <p:nvPr/>
        </p:nvSpPr>
        <p:spPr bwMode="auto">
          <a:xfrm>
            <a:off x="4140200" y="6165850"/>
            <a:ext cx="11525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 name="Rectangle 12"/>
          <p:cNvSpPr>
            <a:spLocks noGrp="1" noChangeArrowheads="1"/>
          </p:cNvSpPr>
          <p:nvPr>
            <p:ph type="title"/>
          </p:nvPr>
        </p:nvSpPr>
        <p:spPr>
          <a:xfrm>
            <a:off x="323850" y="836613"/>
            <a:ext cx="8229600" cy="652462"/>
          </a:xfrm>
        </p:spPr>
        <p:txBody>
          <a:bodyPr/>
          <a:lstStyle/>
          <a:p>
            <a:pPr algn="l" eaLnBrk="1" hangingPunct="1"/>
            <a:r>
              <a:rPr kumimoji="1" lang="zh-CN" altLang="en-US" sz="3200" smtClean="0">
                <a:solidFill>
                  <a:schemeClr val="tx1"/>
                </a:solidFill>
                <a:ea typeface="华文行楷" pitchFamily="2" charset="-122"/>
              </a:rPr>
              <a:t>一、功率放大电路研究的问题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10">
                                            <p:txEl>
                                              <p:pRg st="0" end="0"/>
                                            </p:txEl>
                                          </p:spTgt>
                                        </p:tgtEl>
                                        <p:attrNameLst>
                                          <p:attrName>style.visibility</p:attrName>
                                        </p:attrNameLst>
                                      </p:cBhvr>
                                      <p:to>
                                        <p:strVal val="visible"/>
                                      </p:to>
                                    </p:set>
                                    <p:animEffect transition="in" filter="wipe(left)">
                                      <p:cBhvr>
                                        <p:cTn id="12" dur="500"/>
                                        <p:tgtEl>
                                          <p:spTgt spid="215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0">
                                            <p:txEl>
                                              <p:pRg st="1" end="1"/>
                                            </p:txEl>
                                          </p:spTgt>
                                        </p:tgtEl>
                                        <p:attrNameLst>
                                          <p:attrName>style.visibility</p:attrName>
                                        </p:attrNameLst>
                                      </p:cBhvr>
                                      <p:to>
                                        <p:strVal val="visible"/>
                                      </p:to>
                                    </p:set>
                                    <p:animEffect transition="in" filter="wipe(left)">
                                      <p:cBhvr>
                                        <p:cTn id="17" dur="500"/>
                                        <p:tgtEl>
                                          <p:spTgt spid="215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10">
                                            <p:txEl>
                                              <p:pRg st="2" end="2"/>
                                            </p:txEl>
                                          </p:spTgt>
                                        </p:tgtEl>
                                        <p:attrNameLst>
                                          <p:attrName>style.visibility</p:attrName>
                                        </p:attrNameLst>
                                      </p:cBhvr>
                                      <p:to>
                                        <p:strVal val="visible"/>
                                      </p:to>
                                    </p:set>
                                    <p:animEffect transition="in" filter="wipe(left)">
                                      <p:cBhvr>
                                        <p:cTn id="22" dur="500"/>
                                        <p:tgtEl>
                                          <p:spTgt spid="2151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10">
                                            <p:txEl>
                                              <p:pRg st="3" end="3"/>
                                            </p:txEl>
                                          </p:spTgt>
                                        </p:tgtEl>
                                        <p:attrNameLst>
                                          <p:attrName>style.visibility</p:attrName>
                                        </p:attrNameLst>
                                      </p:cBhvr>
                                      <p:to>
                                        <p:strVal val="visible"/>
                                      </p:to>
                                    </p:set>
                                    <p:animEffect transition="in" filter="wipe(left)">
                                      <p:cBhvr>
                                        <p:cTn id="27" dur="500"/>
                                        <p:tgtEl>
                                          <p:spTgt spid="2151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15"/>
                                        </p:tgtEl>
                                        <p:attrNameLst>
                                          <p:attrName>style.visibility</p:attrName>
                                        </p:attrNameLst>
                                      </p:cBhvr>
                                      <p:to>
                                        <p:strVal val="visible"/>
                                      </p:to>
                                    </p:set>
                                    <p:animEffect transition="in" filter="wipe(left)">
                                      <p:cBhvr>
                                        <p:cTn id="32" dur="500"/>
                                        <p:tgtEl>
                                          <p:spTgt spid="21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p" autoUpdateAnimBg="0"/>
      <p:bldP spid="215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990600"/>
            <a:ext cx="5483225" cy="609600"/>
          </a:xfrm>
          <a:extLst>
            <a:ext uri="{909E8E84-426E-40DD-AFC4-6F175D3DCCD1}">
              <a14:hiddenFill xmlns:a14="http://schemas.microsoft.com/office/drawing/2010/main">
                <a:gradFill rotWithShape="0">
                  <a:gsLst>
                    <a:gs pos="0">
                      <a:srgbClr val="000076"/>
                    </a:gs>
                    <a:gs pos="50000">
                      <a:srgbClr val="0000FF"/>
                    </a:gs>
                    <a:gs pos="100000">
                      <a:srgbClr val="000076"/>
                    </a:gs>
                  </a:gsLst>
                  <a:lin ang="5400000" scaled="1"/>
                </a:gradFill>
              </a14:hiddenFill>
            </a:ext>
          </a:extLst>
        </p:spPr>
        <p:txBody>
          <a:bodyPr/>
          <a:lstStyle/>
          <a:p>
            <a:pPr algn="l" eaLnBrk="1" hangingPunct="1"/>
            <a:r>
              <a:rPr lang="zh-CN" altLang="en-US" sz="3200" smtClean="0">
                <a:solidFill>
                  <a:schemeClr val="tx1"/>
                </a:solidFill>
                <a:latin typeface="华文行楷" pitchFamily="2" charset="-122"/>
                <a:ea typeface="华文行楷" pitchFamily="2" charset="-122"/>
              </a:rPr>
              <a:t>二、对功率放大电路的要求</a:t>
            </a:r>
          </a:p>
        </p:txBody>
      </p:sp>
      <p:sp>
        <p:nvSpPr>
          <p:cNvPr id="22532" name="Text Box 4"/>
          <p:cNvSpPr txBox="1">
            <a:spLocks noChangeArrowheads="1"/>
          </p:cNvSpPr>
          <p:nvPr/>
        </p:nvSpPr>
        <p:spPr bwMode="auto">
          <a:xfrm>
            <a:off x="755650" y="2016125"/>
            <a:ext cx="7926388"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800" b="1">
                <a:latin typeface="华文行楷" pitchFamily="2" charset="-122"/>
                <a:ea typeface="华文行楷" pitchFamily="2" charset="-122"/>
              </a:rPr>
              <a:t>1.</a:t>
            </a:r>
            <a:r>
              <a:rPr kumimoji="1" lang="zh-CN" altLang="en-US" sz="2800">
                <a:latin typeface="华文行楷" pitchFamily="2" charset="-122"/>
                <a:ea typeface="华文行楷" pitchFamily="2" charset="-122"/>
              </a:rPr>
              <a:t>输出功率尽可能大</a:t>
            </a:r>
            <a:r>
              <a:rPr kumimoji="1" lang="en-US" altLang="zh-CN" sz="2400">
                <a:latin typeface="宋体" pitchFamily="2" charset="-122"/>
              </a:rPr>
              <a:t>:</a:t>
            </a:r>
            <a:r>
              <a:rPr kumimoji="1" lang="zh-CN" altLang="en-US" sz="2400" b="1">
                <a:latin typeface="Times New Roman" pitchFamily="18" charset="0"/>
              </a:rPr>
              <a:t>即在电源电压一定的情况下，最大不失真输出电压最大。</a:t>
            </a:r>
          </a:p>
          <a:p>
            <a:pPr eaLnBrk="1" hangingPunct="1">
              <a:lnSpc>
                <a:spcPct val="120000"/>
              </a:lnSpc>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效率尽可能高</a:t>
            </a:r>
            <a:r>
              <a:rPr kumimoji="1" lang="en-US" altLang="zh-CN" sz="2400" b="1">
                <a:latin typeface="Times New Roman" pitchFamily="18" charset="0"/>
              </a:rPr>
              <a:t>: </a:t>
            </a:r>
            <a:r>
              <a:rPr kumimoji="1" lang="zh-CN" altLang="en-US" sz="2400" b="1">
                <a:latin typeface="Times New Roman" pitchFamily="18" charset="0"/>
              </a:rPr>
              <a:t>即电路损耗的直流功率尽可能小，静态时功放管的集电极电流近似为</a:t>
            </a:r>
            <a:r>
              <a:rPr kumimoji="1" lang="en-US" altLang="zh-CN" sz="2400" b="1">
                <a:latin typeface="Times New Roman" pitchFamily="18" charset="0"/>
              </a:rPr>
              <a:t>0</a:t>
            </a:r>
            <a:r>
              <a:rPr kumimoji="1" lang="zh-CN" altLang="en-US" sz="2400" b="1">
                <a:latin typeface="Times New Roman" pitchFamily="18" charset="0"/>
              </a:rPr>
              <a:t>。</a:t>
            </a:r>
          </a:p>
        </p:txBody>
      </p:sp>
      <p:sp>
        <p:nvSpPr>
          <p:cNvPr id="4" name="Rectangle 4"/>
          <p:cNvSpPr>
            <a:spLocks noChangeArrowheads="1"/>
          </p:cNvSpPr>
          <p:nvPr/>
        </p:nvSpPr>
        <p:spPr bwMode="auto">
          <a:xfrm>
            <a:off x="792163" y="4926013"/>
            <a:ext cx="3427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a:latin typeface="华文行楷" pitchFamily="2" charset="-122"/>
                <a:ea typeface="华文行楷" pitchFamily="2" charset="-122"/>
                <a:sym typeface="Monotype Sorts"/>
              </a:rPr>
              <a:t>4. </a:t>
            </a:r>
            <a:r>
              <a:rPr kumimoji="1" lang="zh-CN" altLang="en-US" sz="2800">
                <a:latin typeface="华文行楷" pitchFamily="2" charset="-122"/>
                <a:ea typeface="华文行楷" pitchFamily="2" charset="-122"/>
                <a:sym typeface="Monotype Sorts"/>
              </a:rPr>
              <a:t>解决散热问题</a:t>
            </a:r>
          </a:p>
        </p:txBody>
      </p:sp>
      <p:sp>
        <p:nvSpPr>
          <p:cNvPr id="5" name="Rectangle 5"/>
          <p:cNvSpPr>
            <a:spLocks noChangeArrowheads="1"/>
          </p:cNvSpPr>
          <p:nvPr/>
        </p:nvSpPr>
        <p:spPr bwMode="auto">
          <a:xfrm>
            <a:off x="788988" y="4152900"/>
            <a:ext cx="3656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a:latin typeface="华文行楷" pitchFamily="2" charset="-122"/>
                <a:ea typeface="华文行楷" pitchFamily="2" charset="-122"/>
                <a:sym typeface="Monotype Sorts"/>
              </a:rPr>
              <a:t>3. </a:t>
            </a:r>
            <a:r>
              <a:rPr kumimoji="1" lang="zh-CN" altLang="en-US" sz="2800">
                <a:latin typeface="华文行楷" pitchFamily="2" charset="-122"/>
                <a:ea typeface="华文行楷" pitchFamily="2" charset="-122"/>
                <a:sym typeface="Monotype Sorts"/>
              </a:rPr>
              <a:t>非线性失真小</a:t>
            </a:r>
            <a:endParaRPr kumimoji="1" lang="zh-CN" altLang="en-US" sz="2800">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wipe(left)">
                                      <p:cBhvr>
                                        <p:cTn id="7" dur="5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wipe(left)">
                                      <p:cBhvr>
                                        <p:cTn id="12" dur="500"/>
                                        <p:tgtEl>
                                          <p:spTgt spid="22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5">
                                            <p:txEl>
                                              <p:pRg st="0" end="0"/>
                                            </p:txEl>
                                          </p:spTgt>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24"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6" dur="80"/>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4" grpId="0" build="p" autoUpdateAnimBg="0"/>
      <p:bldP spid="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gray">
          <a:xfrm>
            <a:off x="3132138" y="885825"/>
            <a:ext cx="26939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45000"/>
              </a:spcBef>
            </a:pPr>
            <a:r>
              <a:rPr kumimoji="1" lang="zh-CN" altLang="en-US" sz="3200" b="1">
                <a:solidFill>
                  <a:srgbClr val="000000"/>
                </a:solidFill>
                <a:latin typeface="Arial Black" pitchFamily="34" charset="0"/>
                <a:ea typeface="黑体" pitchFamily="49" charset="-122"/>
              </a:rPr>
              <a:t>功率放大电路</a:t>
            </a:r>
          </a:p>
        </p:txBody>
      </p:sp>
      <p:sp>
        <p:nvSpPr>
          <p:cNvPr id="573444" name="Rectangle 4"/>
          <p:cNvSpPr>
            <a:spLocks noChangeArrowheads="1"/>
          </p:cNvSpPr>
          <p:nvPr/>
        </p:nvSpPr>
        <p:spPr bwMode="auto">
          <a:xfrm>
            <a:off x="539750" y="1749425"/>
            <a:ext cx="8137525" cy="2066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5000"/>
              </a:lnSpc>
              <a:buFontTx/>
              <a:buChar char="•"/>
            </a:pPr>
            <a:r>
              <a:rPr kumimoji="1" lang="zh-CN" altLang="en-US" sz="2400" b="1">
                <a:solidFill>
                  <a:srgbClr val="000000"/>
                </a:solidFill>
                <a:latin typeface="Times New Roman" pitchFamily="18" charset="0"/>
              </a:rPr>
              <a:t> </a:t>
            </a:r>
            <a:r>
              <a:rPr kumimoji="1" lang="zh-CN" altLang="zh-CN" sz="2400" b="1">
                <a:solidFill>
                  <a:srgbClr val="000000"/>
                </a:solidFill>
                <a:latin typeface="Times New Roman" pitchFamily="18" charset="0"/>
              </a:rPr>
              <a:t>能够向负载提供足够信号功率的放大电路</a:t>
            </a:r>
            <a:endParaRPr kumimoji="1" lang="zh-CN" altLang="en-US" sz="2400" b="1">
              <a:solidFill>
                <a:srgbClr val="000000"/>
              </a:solidFill>
              <a:latin typeface="Times New Roman" pitchFamily="18" charset="0"/>
            </a:endParaRPr>
          </a:p>
          <a:p>
            <a:pPr>
              <a:lnSpc>
                <a:spcPct val="135000"/>
              </a:lnSpc>
              <a:buFontTx/>
              <a:buChar char="•"/>
            </a:pPr>
            <a:r>
              <a:rPr kumimoji="1" lang="zh-CN" altLang="en-US" sz="2400" b="1">
                <a:solidFill>
                  <a:schemeClr val="accent2"/>
                </a:solidFill>
                <a:latin typeface="Times New Roman" pitchFamily="18" charset="0"/>
              </a:rPr>
              <a:t> </a:t>
            </a:r>
            <a:r>
              <a:rPr kumimoji="1" lang="zh-CN" altLang="zh-CN" sz="2400" b="1">
                <a:solidFill>
                  <a:schemeClr val="accent2"/>
                </a:solidFill>
                <a:latin typeface="Times New Roman" pitchFamily="18" charset="0"/>
              </a:rPr>
              <a:t>追求在电源电压确定的情况下，使输出功率尽可能大</a:t>
            </a:r>
            <a:endParaRPr kumimoji="1" lang="en-US" altLang="zh-CN" sz="2400" b="1">
              <a:solidFill>
                <a:schemeClr val="accent2"/>
              </a:solidFill>
              <a:latin typeface="Times New Roman" pitchFamily="18" charset="0"/>
            </a:endParaRPr>
          </a:p>
          <a:p>
            <a:pPr>
              <a:lnSpc>
                <a:spcPct val="135000"/>
              </a:lnSpc>
              <a:buFontTx/>
              <a:buChar char="•"/>
            </a:pPr>
            <a:r>
              <a:rPr kumimoji="1" lang="en-US" altLang="zh-CN" sz="2400" b="1">
                <a:solidFill>
                  <a:schemeClr val="accent2"/>
                </a:solidFill>
                <a:latin typeface="Times New Roman" pitchFamily="18" charset="0"/>
              </a:rPr>
              <a:t> </a:t>
            </a:r>
            <a:r>
              <a:rPr kumimoji="1" lang="zh-CN" altLang="zh-CN" sz="2400" b="1">
                <a:solidFill>
                  <a:srgbClr val="000000"/>
                </a:solidFill>
                <a:latin typeface="Times New Roman" pitchFamily="18" charset="0"/>
              </a:rPr>
              <a:t>输出电压和电流一般都很大，“</a:t>
            </a:r>
            <a:r>
              <a:rPr kumimoji="1" lang="zh-CN" altLang="zh-CN" sz="2400" b="1">
                <a:solidFill>
                  <a:schemeClr val="accent2"/>
                </a:solidFill>
                <a:latin typeface="Times New Roman" pitchFamily="18" charset="0"/>
              </a:rPr>
              <a:t>大信号、大功率</a:t>
            </a:r>
            <a:r>
              <a:rPr kumimoji="1" lang="zh-CN" altLang="zh-CN" sz="2400" b="1" noProof="1">
                <a:solidFill>
                  <a:srgbClr val="000000"/>
                </a:solidFill>
                <a:latin typeface="Times New Roman" pitchFamily="18" charset="0"/>
              </a:rPr>
              <a:t>”</a:t>
            </a:r>
            <a:endParaRPr kumimoji="1" lang="en-US" altLang="zh-CN" sz="2400" b="1">
              <a:solidFill>
                <a:srgbClr val="000000"/>
              </a:solidFill>
              <a:latin typeface="Times New Roman" pitchFamily="18" charset="0"/>
            </a:endParaRPr>
          </a:p>
          <a:p>
            <a:pPr>
              <a:lnSpc>
                <a:spcPct val="135000"/>
              </a:lnSpc>
              <a:buFontTx/>
              <a:buChar char="•"/>
            </a:pPr>
            <a:r>
              <a:rPr kumimoji="1" lang="zh-CN" altLang="en-US" sz="2400" b="1">
                <a:solidFill>
                  <a:srgbClr val="000000"/>
                </a:solidFill>
                <a:latin typeface="Times New Roman" pitchFamily="18" charset="0"/>
              </a:rPr>
              <a:t> </a:t>
            </a:r>
            <a:r>
              <a:rPr kumimoji="1" lang="zh-CN" altLang="zh-CN" sz="2400" b="1">
                <a:solidFill>
                  <a:srgbClr val="000000"/>
                </a:solidFill>
                <a:latin typeface="Times New Roman" pitchFamily="18" charset="0"/>
              </a:rPr>
              <a:t>电路组成和分析方法、器件选择等与小信号放大电路不同</a:t>
            </a:r>
            <a:r>
              <a:rPr kumimoji="1" lang="zh-CN" altLang="en-US" sz="2400" b="1">
                <a:solidFill>
                  <a:srgbClr val="0000FF"/>
                </a:solidFill>
                <a:latin typeface="Times New Roman" pitchFamily="18" charset="0"/>
              </a:rPr>
              <a:t>        </a:t>
            </a:r>
            <a:endParaRPr lang="zh-CN" altLang="en-US" sz="2400" b="1">
              <a:solidFill>
                <a:schemeClr val="tx2"/>
              </a:solidFill>
              <a:latin typeface="Times New Roman" pitchFamily="18" charset="0"/>
            </a:endParaRPr>
          </a:p>
        </p:txBody>
      </p:sp>
      <p:sp>
        <p:nvSpPr>
          <p:cNvPr id="573445" name="Rectangle 5"/>
          <p:cNvSpPr>
            <a:spLocks noChangeArrowheads="1"/>
          </p:cNvSpPr>
          <p:nvPr/>
        </p:nvSpPr>
        <p:spPr bwMode="auto">
          <a:xfrm>
            <a:off x="739775" y="4133850"/>
            <a:ext cx="6683375" cy="5191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zh-CN" sz="2800" b="1">
                <a:solidFill>
                  <a:srgbClr val="0000FF"/>
                </a:solidFill>
                <a:latin typeface="Times New Roman" pitchFamily="18" charset="0"/>
              </a:rPr>
              <a:t>功率放大电路与电压</a:t>
            </a:r>
            <a:r>
              <a:rPr kumimoji="1" lang="en-US" altLang="zh-CN" sz="2800" b="1">
                <a:solidFill>
                  <a:srgbClr val="0000FF"/>
                </a:solidFill>
                <a:latin typeface="Times New Roman" pitchFamily="18" charset="0"/>
              </a:rPr>
              <a:t>/</a:t>
            </a:r>
            <a:r>
              <a:rPr kumimoji="1" lang="zh-CN" altLang="zh-CN" sz="2800" b="1">
                <a:solidFill>
                  <a:srgbClr val="0000FF"/>
                </a:solidFill>
                <a:latin typeface="Times New Roman" pitchFamily="18" charset="0"/>
              </a:rPr>
              <a:t>电流放大电路</a:t>
            </a:r>
            <a:r>
              <a:rPr kumimoji="1" lang="zh-CN" altLang="en-US" sz="2800" b="1">
                <a:solidFill>
                  <a:srgbClr val="0000FF"/>
                </a:solidFill>
                <a:latin typeface="Times New Roman" pitchFamily="18" charset="0"/>
              </a:rPr>
              <a:t>相比</a:t>
            </a:r>
            <a:r>
              <a:rPr kumimoji="1" lang="zh-CN" altLang="zh-CN" sz="2800" b="1">
                <a:solidFill>
                  <a:srgbClr val="0000FF"/>
                </a:solidFill>
                <a:latin typeface="Times New Roman" pitchFamily="18" charset="0"/>
              </a:rPr>
              <a:t>→</a:t>
            </a:r>
            <a:endParaRPr kumimoji="1" lang="zh-CN" altLang="en-US" sz="2800" b="1">
              <a:solidFill>
                <a:srgbClr val="0000FF"/>
              </a:solidFill>
              <a:latin typeface="Times New Roman" pitchFamily="18" charset="0"/>
            </a:endParaRPr>
          </a:p>
        </p:txBody>
      </p:sp>
      <p:sp>
        <p:nvSpPr>
          <p:cNvPr id="573446" name="Rectangle 6"/>
          <p:cNvSpPr>
            <a:spLocks noChangeArrowheads="1"/>
          </p:cNvSpPr>
          <p:nvPr/>
        </p:nvSpPr>
        <p:spPr bwMode="auto">
          <a:xfrm>
            <a:off x="762000" y="4510088"/>
            <a:ext cx="6624638" cy="1079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5000"/>
              </a:lnSpc>
            </a:pPr>
            <a:r>
              <a:rPr kumimoji="1" lang="zh-CN" altLang="en-US" sz="2400" b="1">
                <a:solidFill>
                  <a:srgbClr val="FF0000"/>
                </a:solidFill>
                <a:latin typeface="Times New Roman" pitchFamily="18" charset="0"/>
              </a:rPr>
              <a:t>本质</a:t>
            </a:r>
            <a:r>
              <a:rPr kumimoji="1" lang="zh-CN" altLang="zh-CN" sz="2400" b="1">
                <a:solidFill>
                  <a:srgbClr val="FF0000"/>
                </a:solidFill>
                <a:latin typeface="Times New Roman" pitchFamily="18" charset="0"/>
              </a:rPr>
              <a:t>相同：</a:t>
            </a:r>
            <a:r>
              <a:rPr kumimoji="1" lang="zh-CN" altLang="zh-CN" sz="2400" b="1">
                <a:solidFill>
                  <a:srgbClr val="000000"/>
                </a:solidFill>
                <a:latin typeface="Times New Roman" pitchFamily="18" charset="0"/>
              </a:rPr>
              <a:t>输出功率大于信号源提供的输入功率</a:t>
            </a:r>
            <a:endParaRPr kumimoji="1" lang="zh-CN" altLang="en-US" sz="2400" b="1">
              <a:solidFill>
                <a:srgbClr val="000000"/>
              </a:solidFill>
              <a:latin typeface="Times New Roman" pitchFamily="18" charset="0"/>
            </a:endParaRPr>
          </a:p>
          <a:p>
            <a:pPr>
              <a:lnSpc>
                <a:spcPct val="135000"/>
              </a:lnSpc>
            </a:pPr>
            <a:r>
              <a:rPr kumimoji="1" lang="zh-CN" altLang="en-US" sz="2400" b="1">
                <a:solidFill>
                  <a:srgbClr val="FF0000"/>
                </a:solidFill>
                <a:latin typeface="Times New Roman" pitchFamily="18" charset="0"/>
              </a:rPr>
              <a:t>效率不同：</a:t>
            </a:r>
            <a:r>
              <a:rPr kumimoji="1" lang="zh-CN" altLang="en-US" sz="2400" b="1">
                <a:solidFill>
                  <a:srgbClr val="000000"/>
                </a:solidFill>
                <a:latin typeface="Times New Roman" pitchFamily="18" charset="0"/>
              </a:rPr>
              <a:t>功率放大电路效率较高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p:bldP spid="573445" grpId="0"/>
      <p:bldP spid="5734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908050"/>
            <a:ext cx="8229600" cy="1143000"/>
          </a:xfrm>
        </p:spPr>
        <p:txBody>
          <a:bodyPr/>
          <a:lstStyle/>
          <a:p>
            <a:pPr algn="l" eaLnBrk="1" hangingPunct="1"/>
            <a:r>
              <a:rPr kumimoji="1" lang="zh-CN" altLang="en-US" sz="3600" smtClean="0">
                <a:solidFill>
                  <a:schemeClr val="tx1"/>
                </a:solidFill>
                <a:ea typeface="华文行楷" pitchFamily="2" charset="-122"/>
              </a:rPr>
              <a:t>三、晶体管的工作方式</a:t>
            </a:r>
          </a:p>
        </p:txBody>
      </p:sp>
      <p:sp>
        <p:nvSpPr>
          <p:cNvPr id="45060" name="Text Box 4"/>
          <p:cNvSpPr txBox="1">
            <a:spLocks noChangeArrowheads="1"/>
          </p:cNvSpPr>
          <p:nvPr/>
        </p:nvSpPr>
        <p:spPr bwMode="auto">
          <a:xfrm>
            <a:off x="468313" y="2133600"/>
            <a:ext cx="835342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甲类方式</a:t>
            </a:r>
            <a:r>
              <a:rPr kumimoji="1" lang="zh-CN" altLang="en-US" sz="2400" b="1">
                <a:latin typeface="Times New Roman" pitchFamily="18" charset="0"/>
              </a:rPr>
              <a:t>：晶体管在信号的整个周期内均处于导通状态</a:t>
            </a:r>
          </a:p>
          <a:p>
            <a:pPr eaLnBrk="1" hangingPunct="1">
              <a:lnSpc>
                <a:spcPct val="120000"/>
              </a:lnSpc>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乙类方式</a:t>
            </a:r>
            <a:r>
              <a:rPr kumimoji="1" lang="zh-CN" altLang="en-US" sz="2400" b="1">
                <a:latin typeface="Times New Roman" pitchFamily="18" charset="0"/>
              </a:rPr>
              <a:t>：晶体管仅在信号的半个周期处于导通状态</a:t>
            </a:r>
          </a:p>
          <a:p>
            <a:pPr eaLnBrk="1" hangingPunct="1">
              <a:lnSpc>
                <a:spcPct val="120000"/>
              </a:lnSpc>
            </a:pPr>
            <a:r>
              <a:rPr kumimoji="1" lang="en-US" altLang="zh-CN" sz="2800">
                <a:latin typeface="华文行楷" pitchFamily="2" charset="-122"/>
                <a:ea typeface="华文行楷" pitchFamily="2" charset="-122"/>
              </a:rPr>
              <a:t>3. </a:t>
            </a:r>
            <a:r>
              <a:rPr kumimoji="1" lang="zh-CN" altLang="en-US" sz="2800">
                <a:latin typeface="华文行楷" pitchFamily="2" charset="-122"/>
                <a:ea typeface="华文行楷" pitchFamily="2" charset="-122"/>
              </a:rPr>
              <a:t>甲乙类方式</a:t>
            </a:r>
            <a:r>
              <a:rPr kumimoji="1" lang="zh-CN" altLang="en-US" sz="2400" b="1">
                <a:latin typeface="Times New Roman" pitchFamily="18" charset="0"/>
              </a:rPr>
              <a:t>：晶体管在信号的多半个周期处于导通状态</a:t>
            </a:r>
          </a:p>
        </p:txBody>
      </p:sp>
      <p:sp>
        <p:nvSpPr>
          <p:cNvPr id="4" name="Rectangle 6"/>
          <p:cNvSpPr>
            <a:spLocks noChangeArrowheads="1"/>
          </p:cNvSpPr>
          <p:nvPr/>
        </p:nvSpPr>
        <p:spPr bwMode="auto">
          <a:xfrm>
            <a:off x="468313" y="3763963"/>
            <a:ext cx="8351837"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800" b="1" i="1">
                <a:solidFill>
                  <a:srgbClr val="333399"/>
                </a:solidFill>
                <a:latin typeface="Times New Roman" pitchFamily="18" charset="0"/>
              </a:rPr>
              <a:t>4. </a:t>
            </a:r>
            <a:r>
              <a:rPr kumimoji="1" lang="zh-CN" altLang="en-US" sz="2800" b="1" i="1">
                <a:solidFill>
                  <a:srgbClr val="333399"/>
                </a:solidFill>
                <a:latin typeface="Times New Roman" pitchFamily="18" charset="0"/>
              </a:rPr>
              <a:t>丙类方式：</a:t>
            </a:r>
            <a:r>
              <a:rPr kumimoji="1" lang="zh-CN" altLang="en-US" sz="2400" b="1" i="1">
                <a:solidFill>
                  <a:srgbClr val="333399"/>
                </a:solidFill>
                <a:latin typeface="Times New Roman" pitchFamily="18" charset="0"/>
              </a:rPr>
              <a:t>晶体管在信号的小半个周期处于导通状态</a:t>
            </a:r>
          </a:p>
        </p:txBody>
      </p:sp>
      <p:sp>
        <p:nvSpPr>
          <p:cNvPr id="5" name="Rectangle 7"/>
          <p:cNvSpPr>
            <a:spLocks noChangeArrowheads="1"/>
          </p:cNvSpPr>
          <p:nvPr/>
        </p:nvSpPr>
        <p:spPr bwMode="auto">
          <a:xfrm>
            <a:off x="468313" y="4368800"/>
            <a:ext cx="82073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800" b="1" i="1">
                <a:solidFill>
                  <a:srgbClr val="333399"/>
                </a:solidFill>
                <a:latin typeface="Times New Roman" pitchFamily="18" charset="0"/>
              </a:rPr>
              <a:t>5. </a:t>
            </a:r>
            <a:r>
              <a:rPr kumimoji="1" lang="zh-CN" altLang="en-US" sz="2800" b="1" i="1">
                <a:solidFill>
                  <a:srgbClr val="333399"/>
                </a:solidFill>
                <a:latin typeface="Times New Roman" pitchFamily="18" charset="0"/>
              </a:rPr>
              <a:t>丁类方式：</a:t>
            </a:r>
            <a:r>
              <a:rPr kumimoji="1" lang="zh-CN" altLang="en-US" sz="2400" b="1" i="1">
                <a:solidFill>
                  <a:srgbClr val="333399"/>
                </a:solidFill>
                <a:latin typeface="Times New Roman" pitchFamily="18" charset="0"/>
              </a:rPr>
              <a:t>晶体管工作在</a:t>
            </a:r>
            <a:r>
              <a:rPr kumimoji="1" lang="en-US" altLang="zh-CN" sz="2400" b="1" i="1">
                <a:solidFill>
                  <a:srgbClr val="333399"/>
                </a:solidFill>
                <a:latin typeface="Times New Roman" pitchFamily="18" charset="0"/>
              </a:rPr>
              <a:t>“</a:t>
            </a:r>
            <a:r>
              <a:rPr kumimoji="1" lang="zh-CN" altLang="en-US" sz="2400" b="1" i="1">
                <a:solidFill>
                  <a:srgbClr val="333399"/>
                </a:solidFill>
                <a:latin typeface="Times New Roman" pitchFamily="18" charset="0"/>
              </a:rPr>
              <a:t>饱和导通</a:t>
            </a:r>
            <a:r>
              <a:rPr kumimoji="1" lang="en-US" altLang="zh-CN" sz="2400" b="1" i="1">
                <a:solidFill>
                  <a:srgbClr val="333399"/>
                </a:solidFill>
                <a:latin typeface="Times New Roman" pitchFamily="18" charset="0"/>
              </a:rPr>
              <a:t>-</a:t>
            </a:r>
            <a:r>
              <a:rPr kumimoji="1" lang="zh-CN" altLang="en-US" sz="2400" b="1" i="1">
                <a:solidFill>
                  <a:srgbClr val="333399"/>
                </a:solidFill>
                <a:latin typeface="Times New Roman" pitchFamily="18" charset="0"/>
              </a:rPr>
              <a:t>截止”开关状态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wipe(left)">
                                      <p:cBhvr>
                                        <p:cTn id="7" dur="500"/>
                                        <p:tgtEl>
                                          <p:spTgt spid="45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wipe(left)">
                                      <p:cBhvr>
                                        <p:cTn id="12" dur="500"/>
                                        <p:tgtEl>
                                          <p:spTgt spid="45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wipe(left)">
                                      <p:cBhvr>
                                        <p:cTn id="17" dur="500"/>
                                        <p:tgtEl>
                                          <p:spTgt spid="450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autoUpdateAnimBg="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900113" y="1457325"/>
            <a:ext cx="58293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2800" b="1">
                <a:solidFill>
                  <a:srgbClr val="000000"/>
                </a:solidFill>
                <a:latin typeface="Times New Roman" pitchFamily="18" charset="0"/>
                <a:ea typeface="黑体" pitchFamily="49" charset="-122"/>
              </a:rPr>
              <a:t>1. </a:t>
            </a:r>
            <a:r>
              <a:rPr kumimoji="1" lang="zh-CN" altLang="en-US" sz="2800" b="1">
                <a:solidFill>
                  <a:srgbClr val="000000"/>
                </a:solidFill>
                <a:latin typeface="Times New Roman" pitchFamily="18" charset="0"/>
                <a:ea typeface="黑体" pitchFamily="49" charset="-122"/>
              </a:rPr>
              <a:t>变压器耦合功率放大电路</a:t>
            </a:r>
          </a:p>
        </p:txBody>
      </p:sp>
      <p:graphicFrame>
        <p:nvGraphicFramePr>
          <p:cNvPr id="581635" name="Object 3"/>
          <p:cNvGraphicFramePr>
            <a:graphicFrameLocks noChangeAspect="1"/>
          </p:cNvGraphicFramePr>
          <p:nvPr/>
        </p:nvGraphicFramePr>
        <p:xfrm>
          <a:off x="1187450" y="2060575"/>
          <a:ext cx="3970338" cy="2951163"/>
        </p:xfrm>
        <a:graphic>
          <a:graphicData uri="http://schemas.openxmlformats.org/presentationml/2006/ole">
            <mc:AlternateContent xmlns:mc="http://schemas.openxmlformats.org/markup-compatibility/2006">
              <mc:Choice xmlns:v="urn:schemas-microsoft-com:vml" Requires="v">
                <p:oleObj spid="_x0000_s10270" name="Photo Editor 照片" r:id="rId4" imgW="22847619" imgH="10031225" progId="MSPhotoEd.3">
                  <p:embed/>
                </p:oleObj>
              </mc:Choice>
              <mc:Fallback>
                <p:oleObj name="Photo Editor 照片" r:id="rId4" imgW="22847619" imgH="10031225"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t="8542" r="56252" b="17441"/>
                      <a:stretch>
                        <a:fillRect/>
                      </a:stretch>
                    </p:blipFill>
                    <p:spPr bwMode="auto">
                      <a:xfrm>
                        <a:off x="1187450" y="2060575"/>
                        <a:ext cx="3970338"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1639" name="AutoShape 7"/>
          <p:cNvSpPr>
            <a:spLocks/>
          </p:cNvSpPr>
          <p:nvPr/>
        </p:nvSpPr>
        <p:spPr bwMode="auto">
          <a:xfrm>
            <a:off x="4860925" y="4292600"/>
            <a:ext cx="2879725" cy="576263"/>
          </a:xfrm>
          <a:prstGeom prst="borderCallout2">
            <a:avLst>
              <a:gd name="adj1" fmla="val 19833"/>
              <a:gd name="adj2" fmla="val -2648"/>
              <a:gd name="adj3" fmla="val 19833"/>
              <a:gd name="adj4" fmla="val -25139"/>
              <a:gd name="adj5" fmla="val -65838"/>
              <a:gd name="adj6" fmla="val -48458"/>
            </a:avLst>
          </a:prstGeom>
          <a:solidFill>
            <a:srgbClr val="00FFFF"/>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800" b="1">
                <a:solidFill>
                  <a:srgbClr val="000000"/>
                </a:solidFill>
                <a:latin typeface="Times New Roman" pitchFamily="18" charset="0"/>
              </a:rPr>
              <a:t>做功放适合吗？</a:t>
            </a:r>
          </a:p>
        </p:txBody>
      </p:sp>
      <p:graphicFrame>
        <p:nvGraphicFramePr>
          <p:cNvPr id="581651" name="Object 19"/>
          <p:cNvGraphicFramePr>
            <a:graphicFrameLocks noChangeAspect="1"/>
          </p:cNvGraphicFramePr>
          <p:nvPr/>
        </p:nvGraphicFramePr>
        <p:xfrm>
          <a:off x="4572000" y="3429000"/>
          <a:ext cx="3651250" cy="501650"/>
        </p:xfrm>
        <a:graphic>
          <a:graphicData uri="http://schemas.openxmlformats.org/presentationml/2006/ole">
            <mc:AlternateContent xmlns:mc="http://schemas.openxmlformats.org/markup-compatibility/2006">
              <mc:Choice xmlns:v="urn:schemas-microsoft-com:vml" Requires="v">
                <p:oleObj spid="_x0000_s10271" name="公式" r:id="rId6" imgW="1663700" imgH="228600" progId="Equation.3">
                  <p:embed/>
                </p:oleObj>
              </mc:Choice>
              <mc:Fallback>
                <p:oleObj name="公式" r:id="rId6" imgW="1663700" imgH="2286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429000"/>
                        <a:ext cx="3651250" cy="501650"/>
                      </a:xfrm>
                      <a:prstGeom prst="rect">
                        <a:avLst/>
                      </a:prstGeom>
                      <a:solidFill>
                        <a:srgbClr val="00FFFF"/>
                      </a:solidFill>
                      <a:ln w="9525">
                        <a:solidFill>
                          <a:srgbClr val="FF0000"/>
                        </a:solidFill>
                        <a:miter lim="800000"/>
                        <a:headEnd/>
                        <a:tailEnd/>
                      </a:ln>
                    </p:spPr>
                  </p:pic>
                </p:oleObj>
              </mc:Fallback>
            </mc:AlternateContent>
          </a:graphicData>
        </a:graphic>
      </p:graphicFrame>
      <p:sp>
        <p:nvSpPr>
          <p:cNvPr id="581652" name="Text Box 20"/>
          <p:cNvSpPr txBox="1">
            <a:spLocks noChangeArrowheads="1"/>
          </p:cNvSpPr>
          <p:nvPr/>
        </p:nvSpPr>
        <p:spPr bwMode="auto">
          <a:xfrm>
            <a:off x="5652120" y="332656"/>
            <a:ext cx="2736850" cy="539750"/>
          </a:xfrm>
          <a:prstGeom prst="rect">
            <a:avLst/>
          </a:prstGeom>
          <a:solidFill>
            <a:srgbClr val="CC99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kumimoji="1" lang="zh-CN" altLang="en-US" sz="2400" b="1" dirty="0">
                <a:solidFill>
                  <a:srgbClr val="000000"/>
                </a:solidFill>
                <a:latin typeface="Times New Roman" pitchFamily="18" charset="0"/>
              </a:rPr>
              <a:t>工作方式</a:t>
            </a:r>
            <a:r>
              <a:rPr kumimoji="1" lang="zh-CN" altLang="en-US" sz="2400" b="1" dirty="0">
                <a:solidFill>
                  <a:srgbClr val="000000"/>
                </a:solidFill>
                <a:latin typeface="黑体" pitchFamily="49" charset="-122"/>
              </a:rPr>
              <a:t>→</a:t>
            </a:r>
            <a:r>
              <a:rPr kumimoji="1" lang="zh-CN" altLang="en-US" sz="2400" b="1" dirty="0">
                <a:solidFill>
                  <a:srgbClr val="000000"/>
                </a:solidFill>
                <a:latin typeface="Times New Roman" pitchFamily="18" charset="0"/>
              </a:rPr>
              <a:t>甲类</a:t>
            </a:r>
          </a:p>
        </p:txBody>
      </p:sp>
      <p:sp>
        <p:nvSpPr>
          <p:cNvPr id="10" name="Rectangle 6"/>
          <p:cNvSpPr txBox="1">
            <a:spLocks noChangeArrowheads="1"/>
          </p:cNvSpPr>
          <p:nvPr/>
        </p:nvSpPr>
        <p:spPr>
          <a:xfrm>
            <a:off x="250825" y="730250"/>
            <a:ext cx="5708650" cy="533400"/>
          </a:xfrm>
          <a:prstGeom prst="rect">
            <a:avLst/>
          </a:prstGeom>
          <a:extLst>
            <a:ext uri="{909E8E84-426E-40DD-AFC4-6F175D3DCCD1}">
              <a14:hiddenFill xmlns:a14="http://schemas.microsoft.com/office/drawing/2010/main">
                <a:gradFill rotWithShape="0">
                  <a:gsLst>
                    <a:gs pos="0">
                      <a:srgbClr val="000076"/>
                    </a:gs>
                    <a:gs pos="50000">
                      <a:srgbClr val="0000FF"/>
                    </a:gs>
                    <a:gs pos="100000">
                      <a:srgbClr val="000076"/>
                    </a:gs>
                  </a:gsLst>
                  <a:lin ang="5400000" scaled="1"/>
                </a:gradFill>
              </a14:hiddenFill>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3200" kern="0" smtClean="0">
                <a:solidFill>
                  <a:schemeClr val="tx1"/>
                </a:solidFill>
                <a:latin typeface="华文行楷" pitchFamily="2" charset="-122"/>
                <a:ea typeface="华文行楷" pitchFamily="2" charset="-122"/>
              </a:rPr>
              <a:t>四、功率放大电路的种类</a:t>
            </a:r>
            <a:endParaRPr lang="zh-CN" altLang="en-US" sz="3200" kern="0" dirty="0" smtClean="0">
              <a:solidFill>
                <a:schemeClr val="tx1"/>
              </a:solidFill>
              <a:latin typeface="华文行楷" pitchFamily="2" charset="-122"/>
              <a:ea typeface="华文行楷" pitchFamily="2" charset="-122"/>
            </a:endParaRPr>
          </a:p>
        </p:txBody>
      </p:sp>
      <p:sp>
        <p:nvSpPr>
          <p:cNvPr id="11" name="Rectangle 5"/>
          <p:cNvSpPr>
            <a:spLocks noChangeArrowheads="1"/>
          </p:cNvSpPr>
          <p:nvPr/>
        </p:nvSpPr>
        <p:spPr bwMode="auto">
          <a:xfrm>
            <a:off x="-176213" y="5013325"/>
            <a:ext cx="6835776"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    </a:t>
            </a:r>
            <a:r>
              <a:rPr lang="zh-CN" altLang="en-US" sz="2000" b="1"/>
              <a:t>变压器耦合功放是最早采用的功率放大电路。主要特点为：</a:t>
            </a:r>
            <a:endParaRPr lang="zh-CN" altLang="zh-CN" sz="2000" b="1" noProof="1"/>
          </a:p>
        </p:txBody>
      </p:sp>
      <p:sp>
        <p:nvSpPr>
          <p:cNvPr id="12" name="Rectangle 6"/>
          <p:cNvSpPr>
            <a:spLocks noChangeArrowheads="1"/>
          </p:cNvSpPr>
          <p:nvPr/>
        </p:nvSpPr>
        <p:spPr bwMode="auto">
          <a:xfrm>
            <a:off x="708025" y="5448300"/>
            <a:ext cx="53546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latin typeface="Times New Roman" pitchFamily="18" charset="0"/>
                <a:ea typeface="华文行楷" pitchFamily="2" charset="-122"/>
                <a:cs typeface="Times New Roman" pitchFamily="18" charset="0"/>
              </a:rPr>
              <a:t>a) </a:t>
            </a:r>
            <a:r>
              <a:rPr lang="zh-CN" altLang="en-US" sz="2400">
                <a:latin typeface="Times New Roman" pitchFamily="18" charset="0"/>
                <a:ea typeface="华文行楷" pitchFamily="2" charset="-122"/>
                <a:cs typeface="Times New Roman" pitchFamily="18" charset="0"/>
              </a:rPr>
              <a:t>电路简单，体积大，输出功率小。</a:t>
            </a:r>
            <a:endParaRPr lang="zh-CN" altLang="zh-CN" sz="2400" noProof="1">
              <a:latin typeface="Times New Roman" pitchFamily="18" charset="0"/>
              <a:ea typeface="华文行楷" pitchFamily="2" charset="-122"/>
              <a:cs typeface="Times New Roman" pitchFamily="18" charset="0"/>
            </a:endParaRPr>
          </a:p>
        </p:txBody>
      </p:sp>
      <p:sp>
        <p:nvSpPr>
          <p:cNvPr id="13" name="Rectangle 7"/>
          <p:cNvSpPr>
            <a:spLocks noChangeArrowheads="1"/>
          </p:cNvSpPr>
          <p:nvPr/>
        </p:nvSpPr>
        <p:spPr bwMode="auto">
          <a:xfrm>
            <a:off x="708025" y="5843588"/>
            <a:ext cx="48212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dirty="0">
                <a:latin typeface="Times New Roman" pitchFamily="18" charset="0"/>
                <a:ea typeface="华文行楷" pitchFamily="2" charset="-122"/>
                <a:cs typeface="Times New Roman" pitchFamily="18" charset="0"/>
              </a:rPr>
              <a:t>b) </a:t>
            </a:r>
            <a:r>
              <a:rPr lang="zh-CN" altLang="en-US" sz="2400" dirty="0">
                <a:latin typeface="Times New Roman" pitchFamily="18" charset="0"/>
                <a:ea typeface="华文行楷" pitchFamily="2" charset="-122"/>
                <a:cs typeface="Times New Roman" pitchFamily="18" charset="0"/>
              </a:rPr>
              <a:t>效率低，</a:t>
            </a:r>
            <a:r>
              <a:rPr lang="zh-CN" altLang="en-US" sz="2400" dirty="0">
                <a:effectLst>
                  <a:outerShdw blurRad="38100" dist="38100" dir="2700000" algn="tl">
                    <a:srgbClr val="000000"/>
                  </a:outerShdw>
                </a:effectLst>
                <a:latin typeface="Times New Roman" pitchFamily="18" charset="0"/>
                <a:ea typeface="华文行楷" pitchFamily="2" charset="-122"/>
                <a:cs typeface="Times New Roman" pitchFamily="18" charset="0"/>
                <a:sym typeface="Symbol" pitchFamily="18" charset="2"/>
              </a:rPr>
              <a:t> ≤</a:t>
            </a:r>
            <a:r>
              <a:rPr lang="en-US" altLang="zh-CN" sz="2400" dirty="0">
                <a:effectLst>
                  <a:outerShdw blurRad="38100" dist="38100" dir="2700000" algn="tl">
                    <a:srgbClr val="000000"/>
                  </a:outerShdw>
                </a:effectLst>
                <a:latin typeface="Times New Roman" pitchFamily="18" charset="0"/>
                <a:ea typeface="华文行楷" pitchFamily="2" charset="-122"/>
                <a:cs typeface="Times New Roman" pitchFamily="18" charset="0"/>
                <a:sym typeface="Symbol" pitchFamily="18" charset="2"/>
              </a:rPr>
              <a:t>50%</a:t>
            </a:r>
            <a:r>
              <a:rPr lang="zh-CN" altLang="en-US" sz="2400" dirty="0">
                <a:effectLst>
                  <a:outerShdw blurRad="38100" dist="38100" dir="2700000" algn="tl">
                    <a:srgbClr val="000000"/>
                  </a:outerShdw>
                </a:effectLst>
                <a:latin typeface="Times New Roman" pitchFamily="18" charset="0"/>
                <a:ea typeface="华文行楷" pitchFamily="2" charset="-122"/>
                <a:cs typeface="Times New Roman" pitchFamily="18" charset="0"/>
                <a:sym typeface="Symbol" pitchFamily="18" charset="2"/>
              </a:rPr>
              <a:t>。</a:t>
            </a:r>
            <a:endParaRPr lang="en-US" sz="2400" dirty="0">
              <a:effectLst>
                <a:outerShdw blurRad="38100" dist="38100" dir="2700000" algn="tl">
                  <a:srgbClr val="000000"/>
                </a:outerShdw>
              </a:effectLst>
              <a:latin typeface="Times New Roman" pitchFamily="18" charset="0"/>
              <a:ea typeface="华文行楷" pitchFamily="2" charset="-122"/>
              <a:cs typeface="Times New Roman" pitchFamily="18" charset="0"/>
              <a:sym typeface="Symbol" pitchFamily="18" charset="2"/>
            </a:endParaRPr>
          </a:p>
        </p:txBody>
      </p:sp>
      <p:sp>
        <p:nvSpPr>
          <p:cNvPr id="14" name="Rectangle 8"/>
          <p:cNvSpPr>
            <a:spLocks noChangeArrowheads="1"/>
          </p:cNvSpPr>
          <p:nvPr/>
        </p:nvSpPr>
        <p:spPr bwMode="auto">
          <a:xfrm>
            <a:off x="706438" y="6338888"/>
            <a:ext cx="59197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latin typeface="Times New Roman" pitchFamily="18" charset="0"/>
                <a:ea typeface="华文行楷" pitchFamily="2" charset="-122"/>
                <a:cs typeface="Times New Roman" pitchFamily="18" charset="0"/>
              </a:rPr>
              <a:t>c) </a:t>
            </a:r>
            <a:r>
              <a:rPr lang="zh-CN" altLang="en-US" sz="2400">
                <a:latin typeface="Times New Roman" pitchFamily="18" charset="0"/>
                <a:ea typeface="华文行楷" pitchFamily="2" charset="-122"/>
                <a:cs typeface="Times New Roman" pitchFamily="18" charset="0"/>
              </a:rPr>
              <a:t>频率响应差，失真大。</a:t>
            </a:r>
            <a:endParaRPr lang="zh-CN" altLang="zh-CN" sz="2400">
              <a:latin typeface="Times New Roman" pitchFamily="18" charset="0"/>
              <a:ea typeface="华文行楷"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89592336"/>
              </p:ext>
            </p:extLst>
          </p:nvPr>
        </p:nvGraphicFramePr>
        <p:xfrm>
          <a:off x="5503479" y="1052736"/>
          <a:ext cx="2895600" cy="2209800"/>
        </p:xfrm>
        <a:graphic>
          <a:graphicData uri="http://schemas.openxmlformats.org/presentationml/2006/ole">
            <mc:AlternateContent xmlns:mc="http://schemas.openxmlformats.org/markup-compatibility/2006">
              <mc:Choice xmlns:v="urn:schemas-microsoft-com:vml" Requires="v">
                <p:oleObj spid="_x0000_s10272" name="Photo Editor 照片" r:id="rId8" imgW="22847619" imgH="10031225" progId="MSPhotoEd.3">
                  <p:embed/>
                </p:oleObj>
              </mc:Choice>
              <mc:Fallback>
                <p:oleObj name="Photo Editor 照片" r:id="rId8" imgW="22847619" imgH="10031225"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46249" b="8897"/>
                      <a:stretch>
                        <a:fillRect/>
                      </a:stretch>
                    </p:blipFill>
                    <p:spPr bwMode="auto">
                      <a:xfrm>
                        <a:off x="5503479" y="1052736"/>
                        <a:ext cx="2895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163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16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16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16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grpId="0" nodeType="clickEffect">
                                  <p:stCondLst>
                                    <p:cond delay="0"/>
                                  </p:stCondLst>
                                  <p:iterate type="lt">
                                    <p:tmPct val="10000"/>
                                  </p:iterate>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p:cTn id="31" dur="3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32" dur="3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33" dur="300" fill="hold"/>
                                        <p:tgtEl>
                                          <p:spTgt spid="11">
                                            <p:txEl>
                                              <p:pRg st="0" end="0"/>
                                            </p:txEl>
                                          </p:spTgt>
                                        </p:tgtEl>
                                        <p:attrNameLst>
                                          <p:attrName>ppt_x</p:attrName>
                                        </p:attrNameLst>
                                      </p:cBhvr>
                                      <p:tavLst>
                                        <p:tav tm="0">
                                          <p:val>
                                            <p:fltVal val="0.5"/>
                                          </p:val>
                                        </p:tav>
                                        <p:tav tm="100000">
                                          <p:val>
                                            <p:strVal val="#ppt_x"/>
                                          </p:val>
                                        </p:tav>
                                      </p:tavLst>
                                    </p:anim>
                                    <p:anim calcmode="lin" valueType="num">
                                      <p:cBhvr>
                                        <p:cTn id="34" dur="300" fill="hold"/>
                                        <p:tgtEl>
                                          <p:spTgt spid="11">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8" presetClass="entr" presetSubtype="0" accel="50000" fill="hold" grpId="0" nodeType="clickEffect">
                                  <p:stCondLst>
                                    <p:cond delay="0"/>
                                  </p:stCondLst>
                                  <p:iterate type="lt">
                                    <p:tmPct val="50000"/>
                                  </p:iterate>
                                  <p:childTnLst>
                                    <p:set>
                                      <p:cBhvr>
                                        <p:cTn id="38" dur="1" fill="hold">
                                          <p:stCondLst>
                                            <p:cond delay="0"/>
                                          </p:stCondLst>
                                        </p:cTn>
                                        <p:tgtEl>
                                          <p:spTgt spid="12"/>
                                        </p:tgtEl>
                                        <p:attrNameLst>
                                          <p:attrName>style.visibility</p:attrName>
                                        </p:attrNameLst>
                                      </p:cBhvr>
                                      <p:to>
                                        <p:strVal val="visible"/>
                                      </p:to>
                                    </p:set>
                                    <p:set>
                                      <p:cBhvr>
                                        <p:cTn id="39" dur="228" fill="hold">
                                          <p:stCondLst>
                                            <p:cond delay="0"/>
                                          </p:stCondLst>
                                        </p:cTn>
                                        <p:tgtEl>
                                          <p:spTgt spid="12"/>
                                        </p:tgtEl>
                                        <p:attrNameLst>
                                          <p:attrName>style.rotation</p:attrName>
                                        </p:attrNameLst>
                                      </p:cBhvr>
                                      <p:to>
                                        <p:strVal val="-45.0"/>
                                      </p:to>
                                    </p:set>
                                    <p:anim calcmode="lin" valueType="num">
                                      <p:cBhvr>
                                        <p:cTn id="40" dur="228" fill="hold">
                                          <p:stCondLst>
                                            <p:cond delay="228"/>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41" dur="228"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42" dur="78" decel="50000" autoRev="1" fill="hold">
                                          <p:stCondLst>
                                            <p:cond delay="228"/>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43" dur="68" fill="hold">
                                          <p:stCondLst>
                                            <p:cond delay="432"/>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6" presetClass="entr" presetSubtype="0" fill="hold" grpId="0" nodeType="clickEffect">
                                  <p:stCondLst>
                                    <p:cond delay="0"/>
                                  </p:stCondLst>
                                  <p:iterate type="lt">
                                    <p:tmPct val="10000"/>
                                  </p:iterate>
                                  <p:childTnLst>
                                    <p:set>
                                      <p:cBhvr>
                                        <p:cTn id="47" dur="1" fill="hold">
                                          <p:stCondLst>
                                            <p:cond delay="0"/>
                                          </p:stCondLst>
                                        </p:cTn>
                                        <p:tgtEl>
                                          <p:spTgt spid="13">
                                            <p:txEl>
                                              <p:pRg st="0" end="0"/>
                                            </p:txEl>
                                          </p:spTgt>
                                        </p:tgtEl>
                                        <p:attrNameLst>
                                          <p:attrName>style.visibility</p:attrName>
                                        </p:attrNameLst>
                                      </p:cBhvr>
                                      <p:to>
                                        <p:strVal val="visible"/>
                                      </p:to>
                                    </p:set>
                                    <p:anim by="(-#ppt_w*2)" calcmode="lin" valueType="num">
                                      <p:cBhvr rctx="PPT">
                                        <p:cTn id="48" dur="500" autoRev="1" fill="hold">
                                          <p:stCondLst>
                                            <p:cond delay="0"/>
                                          </p:stCondLst>
                                        </p:cTn>
                                        <p:tgtEl>
                                          <p:spTgt spid="13">
                                            <p:txEl>
                                              <p:pRg st="0" end="0"/>
                                            </p:txEl>
                                          </p:spTgt>
                                        </p:tgtEl>
                                        <p:attrNameLst>
                                          <p:attrName>ppt_w</p:attrName>
                                        </p:attrNameLst>
                                      </p:cBhvr>
                                    </p:anim>
                                    <p:anim by="(#ppt_w*0.50)" calcmode="lin" valueType="num">
                                      <p:cBhvr>
                                        <p:cTn id="49" dur="500" decel="50000" autoRev="1" fill="hold">
                                          <p:stCondLst>
                                            <p:cond delay="0"/>
                                          </p:stCondLst>
                                        </p:cTn>
                                        <p:tgtEl>
                                          <p:spTgt spid="13">
                                            <p:txEl>
                                              <p:pRg st="0" end="0"/>
                                            </p:txEl>
                                          </p:spTgt>
                                        </p:tgtEl>
                                        <p:attrNameLst>
                                          <p:attrName>ppt_x</p:attrName>
                                        </p:attrNameLst>
                                      </p:cBhvr>
                                    </p:anim>
                                    <p:anim from="(-#ppt_h/2)" to="(#ppt_y)" calcmode="lin" valueType="num">
                                      <p:cBhvr>
                                        <p:cTn id="50" dur="1000" fill="hold">
                                          <p:stCondLst>
                                            <p:cond delay="0"/>
                                          </p:stCondLst>
                                        </p:cTn>
                                        <p:tgtEl>
                                          <p:spTgt spid="13">
                                            <p:txEl>
                                              <p:pRg st="0" end="0"/>
                                            </p:txEl>
                                          </p:spTgt>
                                        </p:tgtEl>
                                        <p:attrNameLst>
                                          <p:attrName>ppt_y</p:attrName>
                                        </p:attrNameLst>
                                      </p:cBhvr>
                                    </p:anim>
                                    <p:animRot by="21600000">
                                      <p:cBhvr>
                                        <p:cTn id="51" dur="1000" fill="hold">
                                          <p:stCondLst>
                                            <p:cond delay="0"/>
                                          </p:stCondLst>
                                        </p:cTn>
                                        <p:tgtEl>
                                          <p:spTgt spid="13">
                                            <p:txEl>
                                              <p:pRg st="0" end="0"/>
                                            </p:txEl>
                                          </p:spTgt>
                                        </p:tgtEl>
                                        <p:attrNameLst>
                                          <p:attrName>r</p:attrName>
                                        </p:attrNameLst>
                                      </p:cBhvr>
                                    </p:animRot>
                                  </p:childTnLst>
                                </p:cTn>
                              </p:par>
                            </p:childTnLst>
                          </p:cTn>
                        </p:par>
                      </p:childTnLst>
                    </p:cTn>
                  </p:par>
                  <p:par>
                    <p:cTn id="52" fill="hold">
                      <p:stCondLst>
                        <p:cond delay="indefinite"/>
                      </p:stCondLst>
                      <p:childTnLst>
                        <p:par>
                          <p:cTn id="53" fill="hold">
                            <p:stCondLst>
                              <p:cond delay="0"/>
                            </p:stCondLst>
                            <p:childTnLst>
                              <p:par>
                                <p:cTn id="54" presetID="52" presetClass="entr" presetSubtype="0" fill="hold" grpId="0" nodeType="clickEffect">
                                  <p:stCondLst>
                                    <p:cond delay="0"/>
                                  </p:stCondLst>
                                  <p:iterate type="lt">
                                    <p:tmPct val="10000"/>
                                  </p:iterate>
                                  <p:childTnLst>
                                    <p:set>
                                      <p:cBhvr>
                                        <p:cTn id="55" dur="1" fill="hold">
                                          <p:stCondLst>
                                            <p:cond delay="0"/>
                                          </p:stCondLst>
                                        </p:cTn>
                                        <p:tgtEl>
                                          <p:spTgt spid="14">
                                            <p:txEl>
                                              <p:pRg st="0" end="0"/>
                                            </p:txEl>
                                          </p:spTgt>
                                        </p:tgtEl>
                                        <p:attrNameLst>
                                          <p:attrName>style.visibility</p:attrName>
                                        </p:attrNameLst>
                                      </p:cBhvr>
                                      <p:to>
                                        <p:strVal val="visible"/>
                                      </p:to>
                                    </p:set>
                                    <p:animScale>
                                      <p:cBhvr>
                                        <p:cTn id="56" dur="1000" decel="50000" fill="hold">
                                          <p:stCondLst>
                                            <p:cond delay="0"/>
                                          </p:stCondLst>
                                        </p:cTn>
                                        <p:tgtEl>
                                          <p:spTgt spid="1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14">
                                            <p:txEl>
                                              <p:pRg st="0" end="0"/>
                                            </p:txEl>
                                          </p:spTgt>
                                        </p:tgtEl>
                                        <p:attrNameLst>
                                          <p:attrName>ppt_x</p:attrName>
                                          <p:attrName>ppt_y</p:attrName>
                                        </p:attrNameLst>
                                      </p:cBhvr>
                                    </p:animMotion>
                                    <p:animEffect transition="in" filter="fade">
                                      <p:cBhvr>
                                        <p:cTn id="58" dur="1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build="p" autoUpdateAnimBg="0"/>
      <p:bldP spid="581639" grpId="0" animBg="1" autoUpdateAnimBg="0"/>
      <p:bldP spid="581652" grpId="0" animBg="1"/>
      <p:bldP spid="11" grpId="0" build="p" autoUpdateAnimBg="0"/>
      <p:bldP spid="12" grpId="0"/>
      <p:bldP spid="13" grpId="0" build="p" autoUpdateAnimBg="0"/>
      <p:bldP spid="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idx="4294967295"/>
          </p:nvPr>
        </p:nvSpPr>
        <p:spPr>
          <a:xfrm>
            <a:off x="-436563" y="889000"/>
            <a:ext cx="5619751" cy="51911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spcBef>
                <a:spcPct val="50000"/>
              </a:spcBef>
            </a:pPr>
            <a:r>
              <a:rPr kumimoji="1" lang="zh-CN" altLang="en-US" sz="2400" smtClean="0">
                <a:solidFill>
                  <a:srgbClr val="000000"/>
                </a:solidFill>
                <a:latin typeface="Times New Roman" pitchFamily="18" charset="0"/>
              </a:rPr>
              <a:t>变压器耦合乙类推挽电路→</a:t>
            </a:r>
          </a:p>
        </p:txBody>
      </p:sp>
      <p:graphicFrame>
        <p:nvGraphicFramePr>
          <p:cNvPr id="11267" name="Object 3"/>
          <p:cNvGraphicFramePr>
            <a:graphicFrameLocks noChangeAspect="1"/>
          </p:cNvGraphicFramePr>
          <p:nvPr/>
        </p:nvGraphicFramePr>
        <p:xfrm>
          <a:off x="468313" y="1392238"/>
          <a:ext cx="4648200" cy="2514600"/>
        </p:xfrm>
        <a:graphic>
          <a:graphicData uri="http://schemas.openxmlformats.org/presentationml/2006/ole">
            <mc:AlternateContent xmlns:mc="http://schemas.openxmlformats.org/markup-compatibility/2006">
              <mc:Choice xmlns:v="urn:schemas-microsoft-com:vml" Requires="v">
                <p:oleObj spid="_x0000_s11316" name="Photo Editor 照片" r:id="rId4" imgW="13780952" imgH="7152381" progId="MSPhotoEd.3">
                  <p:embed/>
                </p:oleObj>
              </mc:Choice>
              <mc:Fallback>
                <p:oleObj name="Photo Editor 照片" r:id="rId4" imgW="13780952" imgH="7152381" progId="MSPhotoEd.3">
                  <p:embed/>
                  <p:pic>
                    <p:nvPicPr>
                      <p:cNvPr id="0" name="Object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3160" b="-1118"/>
                      <a:stretch>
                        <a:fillRect/>
                      </a:stretch>
                    </p:blipFill>
                    <p:spPr bwMode="auto">
                      <a:xfrm>
                        <a:off x="468313" y="1392238"/>
                        <a:ext cx="4648200" cy="2514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684" name="Text Box 4"/>
          <p:cNvSpPr txBox="1">
            <a:spLocks noChangeArrowheads="1"/>
          </p:cNvSpPr>
          <p:nvPr/>
        </p:nvSpPr>
        <p:spPr bwMode="auto">
          <a:xfrm>
            <a:off x="4102100" y="3192463"/>
            <a:ext cx="49339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600" b="1">
                <a:solidFill>
                  <a:srgbClr val="000000"/>
                </a:solidFill>
                <a:latin typeface="Times New Roman" pitchFamily="18" charset="0"/>
              </a:rPr>
              <a:t>信号的正半周</a:t>
            </a:r>
            <a:r>
              <a:rPr kumimoji="1" lang="en-US" altLang="zh-CN" sz="2600" b="1">
                <a:solidFill>
                  <a:srgbClr val="000000"/>
                </a:solidFill>
                <a:latin typeface="Times New Roman" pitchFamily="18" charset="0"/>
              </a:rPr>
              <a:t>T</a:t>
            </a:r>
            <a:r>
              <a:rPr kumimoji="1" lang="en-US" altLang="zh-CN" sz="2600" b="1" baseline="-25000">
                <a:solidFill>
                  <a:srgbClr val="000000"/>
                </a:solidFill>
                <a:latin typeface="Times New Roman" pitchFamily="18" charset="0"/>
              </a:rPr>
              <a:t>1</a:t>
            </a:r>
            <a:r>
              <a:rPr kumimoji="1" lang="zh-CN" altLang="en-US" sz="2600" b="1">
                <a:solidFill>
                  <a:srgbClr val="000000"/>
                </a:solidFill>
                <a:latin typeface="Times New Roman" pitchFamily="18" charset="0"/>
              </a:rPr>
              <a:t>导通、</a:t>
            </a:r>
            <a:r>
              <a:rPr kumimoji="1" lang="en-US" altLang="zh-CN" sz="2600" b="1">
                <a:solidFill>
                  <a:srgbClr val="000000"/>
                </a:solidFill>
                <a:latin typeface="Times New Roman" pitchFamily="18" charset="0"/>
              </a:rPr>
              <a:t>T</a:t>
            </a:r>
            <a:r>
              <a:rPr kumimoji="1" lang="en-US" altLang="zh-CN" sz="2600" b="1" baseline="-25000">
                <a:solidFill>
                  <a:srgbClr val="000000"/>
                </a:solidFill>
                <a:latin typeface="Times New Roman" pitchFamily="18" charset="0"/>
              </a:rPr>
              <a:t>2</a:t>
            </a:r>
            <a:r>
              <a:rPr kumimoji="1" lang="zh-CN" altLang="en-US" sz="2600" b="1">
                <a:solidFill>
                  <a:srgbClr val="000000"/>
                </a:solidFill>
                <a:latin typeface="Times New Roman" pitchFamily="18" charset="0"/>
              </a:rPr>
              <a:t>截止；</a:t>
            </a:r>
          </a:p>
        </p:txBody>
      </p:sp>
      <p:sp>
        <p:nvSpPr>
          <p:cNvPr id="583686" name="Freeform 6"/>
          <p:cNvSpPr>
            <a:spLocks/>
          </p:cNvSpPr>
          <p:nvPr/>
        </p:nvSpPr>
        <p:spPr bwMode="auto">
          <a:xfrm>
            <a:off x="2982913" y="1582738"/>
            <a:ext cx="965200" cy="952500"/>
          </a:xfrm>
          <a:custGeom>
            <a:avLst/>
            <a:gdLst>
              <a:gd name="T0" fmla="*/ 946167463 w 640"/>
              <a:gd name="T1" fmla="*/ 1512093750 h 600"/>
              <a:gd name="T2" fmla="*/ 1273686969 w 640"/>
              <a:gd name="T3" fmla="*/ 1270158750 h 600"/>
              <a:gd name="T4" fmla="*/ 1273686969 w 640"/>
              <a:gd name="T5" fmla="*/ 181451250 h 600"/>
              <a:gd name="T6" fmla="*/ 181955281 w 640"/>
              <a:gd name="T7" fmla="*/ 181451250 h 600"/>
              <a:gd name="T8" fmla="*/ 181955281 w 640"/>
              <a:gd name="T9" fmla="*/ 1270158750 h 600"/>
              <a:gd name="T10" fmla="*/ 509474788 w 640"/>
              <a:gd name="T11" fmla="*/ 151209375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0" h="600">
                <a:moveTo>
                  <a:pt x="416" y="600"/>
                </a:moveTo>
                <a:cubicBezTo>
                  <a:pt x="476" y="596"/>
                  <a:pt x="536" y="592"/>
                  <a:pt x="560" y="504"/>
                </a:cubicBezTo>
                <a:cubicBezTo>
                  <a:pt x="584" y="416"/>
                  <a:pt x="640" y="144"/>
                  <a:pt x="560" y="72"/>
                </a:cubicBezTo>
                <a:cubicBezTo>
                  <a:pt x="480" y="0"/>
                  <a:pt x="160" y="0"/>
                  <a:pt x="80" y="72"/>
                </a:cubicBezTo>
                <a:cubicBezTo>
                  <a:pt x="0" y="144"/>
                  <a:pt x="56" y="416"/>
                  <a:pt x="80" y="504"/>
                </a:cubicBezTo>
                <a:cubicBezTo>
                  <a:pt x="104" y="592"/>
                  <a:pt x="200" y="584"/>
                  <a:pt x="224" y="600"/>
                </a:cubicBezTo>
              </a:path>
            </a:pathLst>
          </a:custGeom>
          <a:noFill/>
          <a:ln w="508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87" name="Freeform 7"/>
          <p:cNvSpPr>
            <a:spLocks/>
          </p:cNvSpPr>
          <p:nvPr/>
        </p:nvSpPr>
        <p:spPr bwMode="auto">
          <a:xfrm>
            <a:off x="2982913" y="2763838"/>
            <a:ext cx="889000" cy="1041400"/>
          </a:xfrm>
          <a:custGeom>
            <a:avLst/>
            <a:gdLst>
              <a:gd name="T0" fmla="*/ 945448455 w 584"/>
              <a:gd name="T1" fmla="*/ 0 h 656"/>
              <a:gd name="T2" fmla="*/ 1279137041 w 584"/>
              <a:gd name="T3" fmla="*/ 241935000 h 656"/>
              <a:gd name="T4" fmla="*/ 1167907005 w 584"/>
              <a:gd name="T5" fmla="*/ 1451610000 h 656"/>
              <a:gd name="T6" fmla="*/ 166844293 w 584"/>
              <a:gd name="T7" fmla="*/ 1451610000 h 656"/>
              <a:gd name="T8" fmla="*/ 166844293 w 584"/>
              <a:gd name="T9" fmla="*/ 241935000 h 656"/>
              <a:gd name="T10" fmla="*/ 500531356 w 584"/>
              <a:gd name="T11" fmla="*/ 0 h 6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4" h="656">
                <a:moveTo>
                  <a:pt x="408" y="0"/>
                </a:moveTo>
                <a:cubicBezTo>
                  <a:pt x="472" y="0"/>
                  <a:pt x="536" y="0"/>
                  <a:pt x="552" y="96"/>
                </a:cubicBezTo>
                <a:cubicBezTo>
                  <a:pt x="568" y="192"/>
                  <a:pt x="584" y="496"/>
                  <a:pt x="504" y="576"/>
                </a:cubicBezTo>
                <a:cubicBezTo>
                  <a:pt x="424" y="656"/>
                  <a:pt x="144" y="656"/>
                  <a:pt x="72" y="576"/>
                </a:cubicBezTo>
                <a:cubicBezTo>
                  <a:pt x="0" y="496"/>
                  <a:pt x="48" y="192"/>
                  <a:pt x="72" y="96"/>
                </a:cubicBezTo>
                <a:cubicBezTo>
                  <a:pt x="96" y="0"/>
                  <a:pt x="192" y="16"/>
                  <a:pt x="216" y="0"/>
                </a:cubicBezTo>
              </a:path>
            </a:pathLst>
          </a:custGeom>
          <a:noFill/>
          <a:ln w="5080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83688" name="Group 8"/>
          <p:cNvGrpSpPr>
            <a:grpSpLocks/>
          </p:cNvGrpSpPr>
          <p:nvPr/>
        </p:nvGrpSpPr>
        <p:grpSpPr bwMode="auto">
          <a:xfrm>
            <a:off x="1443038" y="1465263"/>
            <a:ext cx="428625" cy="2190750"/>
            <a:chOff x="1061" y="709"/>
            <a:chExt cx="270" cy="1380"/>
          </a:xfrm>
        </p:grpSpPr>
        <p:graphicFrame>
          <p:nvGraphicFramePr>
            <p:cNvPr id="11284" name="Object 9"/>
            <p:cNvGraphicFramePr>
              <a:graphicFrameLocks noChangeAspect="1"/>
            </p:cNvGraphicFramePr>
            <p:nvPr/>
          </p:nvGraphicFramePr>
          <p:xfrm>
            <a:off x="1066" y="709"/>
            <a:ext cx="265" cy="265"/>
          </p:xfrm>
          <a:graphic>
            <a:graphicData uri="http://schemas.openxmlformats.org/presentationml/2006/ole">
              <mc:AlternateContent xmlns:mc="http://schemas.openxmlformats.org/markup-compatibility/2006">
                <mc:Choice xmlns:v="urn:schemas-microsoft-com:vml" Requires="v">
                  <p:oleObj spid="_x0000_s11317" name="公式" r:id="rId6" imgW="139700" imgH="139700" progId="Equation.3">
                    <p:embed/>
                  </p:oleObj>
                </mc:Choice>
                <mc:Fallback>
                  <p:oleObj name="公式" r:id="rId6" imgW="139700" imgH="1397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709"/>
                          <a:ext cx="265" cy="265"/>
                        </a:xfrm>
                        <a:prstGeom prst="rect">
                          <a:avLst/>
                        </a:prstGeom>
                        <a:solidFill>
                          <a:srgbClr val="FF66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5" name="Object 10"/>
            <p:cNvGraphicFramePr>
              <a:graphicFrameLocks noChangeAspect="1"/>
            </p:cNvGraphicFramePr>
            <p:nvPr/>
          </p:nvGraphicFramePr>
          <p:xfrm>
            <a:off x="1061" y="1946"/>
            <a:ext cx="238" cy="143"/>
          </p:xfrm>
          <a:graphic>
            <a:graphicData uri="http://schemas.openxmlformats.org/presentationml/2006/ole">
              <mc:AlternateContent xmlns:mc="http://schemas.openxmlformats.org/markup-compatibility/2006">
                <mc:Choice xmlns:v="urn:schemas-microsoft-com:vml" Requires="v">
                  <p:oleObj spid="_x0000_s11318" name="Equation" r:id="rId8" imgW="126670" imgH="76002" progId="Equation.3">
                    <p:embed/>
                  </p:oleObj>
                </mc:Choice>
                <mc:Fallback>
                  <p:oleObj name="Equation" r:id="rId8" imgW="126670" imgH="76002"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 y="1946"/>
                          <a:ext cx="238" cy="143"/>
                        </a:xfrm>
                        <a:prstGeom prst="rect">
                          <a:avLst/>
                        </a:prstGeom>
                        <a:solidFill>
                          <a:srgbClr val="FF66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3691" name="Group 11"/>
          <p:cNvGrpSpPr>
            <a:grpSpLocks/>
          </p:cNvGrpSpPr>
          <p:nvPr/>
        </p:nvGrpSpPr>
        <p:grpSpPr bwMode="auto">
          <a:xfrm>
            <a:off x="1941513" y="1595438"/>
            <a:ext cx="417512" cy="2230437"/>
            <a:chOff x="1334" y="791"/>
            <a:chExt cx="263" cy="1405"/>
          </a:xfrm>
        </p:grpSpPr>
        <p:graphicFrame>
          <p:nvGraphicFramePr>
            <p:cNvPr id="11282" name="Object 12"/>
            <p:cNvGraphicFramePr>
              <a:graphicFrameLocks noChangeAspect="1"/>
            </p:cNvGraphicFramePr>
            <p:nvPr/>
          </p:nvGraphicFramePr>
          <p:xfrm>
            <a:off x="1334" y="1933"/>
            <a:ext cx="263" cy="263"/>
          </p:xfrm>
          <a:graphic>
            <a:graphicData uri="http://schemas.openxmlformats.org/presentationml/2006/ole">
              <mc:AlternateContent xmlns:mc="http://schemas.openxmlformats.org/markup-compatibility/2006">
                <mc:Choice xmlns:v="urn:schemas-microsoft-com:vml" Requires="v">
                  <p:oleObj spid="_x0000_s11319" name="公式" r:id="rId10" imgW="139700" imgH="139700" progId="Equation.3">
                    <p:embed/>
                  </p:oleObj>
                </mc:Choice>
                <mc:Fallback>
                  <p:oleObj name="公式" r:id="rId10" imgW="139700" imgH="1397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4" y="1933"/>
                          <a:ext cx="263" cy="263"/>
                        </a:xfrm>
                        <a:prstGeom prst="rect">
                          <a:avLst/>
                        </a:prstGeom>
                        <a:solidFill>
                          <a:srgbClr val="3399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3"/>
            <p:cNvGraphicFramePr>
              <a:graphicFrameLocks noChangeAspect="1"/>
            </p:cNvGraphicFramePr>
            <p:nvPr/>
          </p:nvGraphicFramePr>
          <p:xfrm>
            <a:off x="1348" y="791"/>
            <a:ext cx="238" cy="144"/>
          </p:xfrm>
          <a:graphic>
            <a:graphicData uri="http://schemas.openxmlformats.org/presentationml/2006/ole">
              <mc:AlternateContent xmlns:mc="http://schemas.openxmlformats.org/markup-compatibility/2006">
                <mc:Choice xmlns:v="urn:schemas-microsoft-com:vml" Requires="v">
                  <p:oleObj spid="_x0000_s11320" name="Equation" r:id="rId11" imgW="126670" imgH="76002" progId="Equation.3">
                    <p:embed/>
                  </p:oleObj>
                </mc:Choice>
                <mc:Fallback>
                  <p:oleObj name="Equation" r:id="rId11" imgW="126670" imgH="76002"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8" y="791"/>
                          <a:ext cx="238" cy="144"/>
                        </a:xfrm>
                        <a:prstGeom prst="rect">
                          <a:avLst/>
                        </a:prstGeom>
                        <a:solidFill>
                          <a:srgbClr val="3399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694" name="Freeform 14"/>
          <p:cNvSpPr>
            <a:spLocks/>
          </p:cNvSpPr>
          <p:nvPr/>
        </p:nvSpPr>
        <p:spPr bwMode="auto">
          <a:xfrm>
            <a:off x="1992313" y="2078038"/>
            <a:ext cx="711200" cy="457200"/>
          </a:xfrm>
          <a:custGeom>
            <a:avLst/>
            <a:gdLst>
              <a:gd name="T0" fmla="*/ 0 w 448"/>
              <a:gd name="T1" fmla="*/ 0 h 288"/>
              <a:gd name="T2" fmla="*/ 967740000 w 448"/>
              <a:gd name="T3" fmla="*/ 120967500 h 288"/>
              <a:gd name="T4" fmla="*/ 967740000 w 448"/>
              <a:gd name="T5" fmla="*/ 604837500 h 288"/>
              <a:gd name="T6" fmla="*/ 0 w 448"/>
              <a:gd name="T7" fmla="*/ 7258050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8" h="288">
                <a:moveTo>
                  <a:pt x="0" y="0"/>
                </a:moveTo>
                <a:cubicBezTo>
                  <a:pt x="160" y="4"/>
                  <a:pt x="320" y="8"/>
                  <a:pt x="384" y="48"/>
                </a:cubicBezTo>
                <a:cubicBezTo>
                  <a:pt x="448" y="88"/>
                  <a:pt x="448" y="200"/>
                  <a:pt x="384" y="240"/>
                </a:cubicBezTo>
                <a:cubicBezTo>
                  <a:pt x="320" y="280"/>
                  <a:pt x="64" y="280"/>
                  <a:pt x="0" y="288"/>
                </a:cubicBezTo>
              </a:path>
            </a:pathLst>
          </a:custGeom>
          <a:noFill/>
          <a:ln w="508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95" name="Freeform 15"/>
          <p:cNvSpPr>
            <a:spLocks/>
          </p:cNvSpPr>
          <p:nvPr/>
        </p:nvSpPr>
        <p:spPr bwMode="auto">
          <a:xfrm>
            <a:off x="1954213" y="2859088"/>
            <a:ext cx="685800" cy="431800"/>
          </a:xfrm>
          <a:custGeom>
            <a:avLst/>
            <a:gdLst>
              <a:gd name="T0" fmla="*/ 0 w 392"/>
              <a:gd name="T1" fmla="*/ 685482500 h 272"/>
              <a:gd name="T2" fmla="*/ 1028400837 w 392"/>
              <a:gd name="T3" fmla="*/ 564515000 h 272"/>
              <a:gd name="T4" fmla="*/ 1028400837 w 392"/>
              <a:gd name="T5" fmla="*/ 80645000 h 272"/>
              <a:gd name="T6" fmla="*/ 0 w 392"/>
              <a:gd name="T7" fmla="*/ 8064500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2" h="272">
                <a:moveTo>
                  <a:pt x="0" y="272"/>
                </a:moveTo>
                <a:cubicBezTo>
                  <a:pt x="140" y="268"/>
                  <a:pt x="280" y="264"/>
                  <a:pt x="336" y="224"/>
                </a:cubicBezTo>
                <a:cubicBezTo>
                  <a:pt x="392" y="184"/>
                  <a:pt x="392" y="64"/>
                  <a:pt x="336" y="32"/>
                </a:cubicBezTo>
                <a:cubicBezTo>
                  <a:pt x="280" y="0"/>
                  <a:pt x="56" y="32"/>
                  <a:pt x="0" y="32"/>
                </a:cubicBezTo>
              </a:path>
            </a:pathLst>
          </a:custGeom>
          <a:noFill/>
          <a:ln w="5080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96" name="Text Box 16"/>
          <p:cNvSpPr txBox="1">
            <a:spLocks noChangeArrowheads="1"/>
          </p:cNvSpPr>
          <p:nvPr/>
        </p:nvSpPr>
        <p:spPr bwMode="auto">
          <a:xfrm>
            <a:off x="5135563" y="1609725"/>
            <a:ext cx="382905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600" b="1">
                <a:solidFill>
                  <a:srgbClr val="000000"/>
                </a:solidFill>
                <a:latin typeface="Times New Roman" pitchFamily="18" charset="0"/>
              </a:rPr>
              <a:t>静态时， </a:t>
            </a:r>
            <a:r>
              <a:rPr kumimoji="1" lang="en-US" altLang="zh-CN" sz="2600" b="1">
                <a:solidFill>
                  <a:srgbClr val="000000"/>
                </a:solidFill>
                <a:latin typeface="Times New Roman" pitchFamily="18" charset="0"/>
              </a:rPr>
              <a:t>T</a:t>
            </a:r>
            <a:r>
              <a:rPr kumimoji="1" lang="en-US" altLang="zh-CN" sz="2600" b="1" baseline="-25000">
                <a:solidFill>
                  <a:srgbClr val="000000"/>
                </a:solidFill>
                <a:latin typeface="Times New Roman" pitchFamily="18" charset="0"/>
              </a:rPr>
              <a:t>1</a:t>
            </a:r>
            <a:r>
              <a:rPr kumimoji="1" lang="zh-CN" altLang="en-US" sz="2600" b="1">
                <a:solidFill>
                  <a:srgbClr val="000000"/>
                </a:solidFill>
                <a:latin typeface="Times New Roman" pitchFamily="18" charset="0"/>
              </a:rPr>
              <a:t>、</a:t>
            </a:r>
            <a:r>
              <a:rPr kumimoji="1" lang="en-US" altLang="zh-CN" sz="2600" b="1">
                <a:solidFill>
                  <a:srgbClr val="000000"/>
                </a:solidFill>
                <a:latin typeface="Times New Roman" pitchFamily="18" charset="0"/>
              </a:rPr>
              <a:t>T</a:t>
            </a:r>
            <a:r>
              <a:rPr kumimoji="1" lang="en-US" altLang="zh-CN" sz="2600" b="1" baseline="-25000">
                <a:solidFill>
                  <a:srgbClr val="000000"/>
                </a:solidFill>
                <a:latin typeface="Times New Roman" pitchFamily="18" charset="0"/>
              </a:rPr>
              <a:t>2</a:t>
            </a:r>
            <a:r>
              <a:rPr kumimoji="1" lang="zh-CN" altLang="en-US" sz="2600" b="1">
                <a:solidFill>
                  <a:srgbClr val="000000"/>
                </a:solidFill>
                <a:latin typeface="Times New Roman" pitchFamily="18" charset="0"/>
              </a:rPr>
              <a:t> 截止，电源提供功率为零；</a:t>
            </a:r>
            <a:endParaRPr kumimoji="1" lang="en-US" altLang="zh-CN" sz="2600" b="1">
              <a:solidFill>
                <a:srgbClr val="000000"/>
              </a:solidFill>
              <a:latin typeface="Times New Roman" pitchFamily="18" charset="0"/>
            </a:endParaRPr>
          </a:p>
        </p:txBody>
      </p:sp>
      <p:sp>
        <p:nvSpPr>
          <p:cNvPr id="583698" name="Rectangle 18"/>
          <p:cNvSpPr>
            <a:spLocks noChangeArrowheads="1"/>
          </p:cNvSpPr>
          <p:nvPr/>
        </p:nvSpPr>
        <p:spPr bwMode="auto">
          <a:xfrm>
            <a:off x="430213" y="4344988"/>
            <a:ext cx="8118475" cy="498475"/>
          </a:xfrm>
          <a:prstGeom prst="rect">
            <a:avLst/>
          </a:prstGeom>
          <a:solidFill>
            <a:srgbClr val="CC99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zh-CN" sz="2600" b="1">
                <a:solidFill>
                  <a:srgbClr val="000000"/>
                </a:solidFill>
                <a:latin typeface="Times New Roman" pitchFamily="18" charset="0"/>
              </a:rPr>
              <a:t>两只</a:t>
            </a:r>
            <a:r>
              <a:rPr kumimoji="1" lang="zh-CN" altLang="en-US" sz="2600" b="1">
                <a:solidFill>
                  <a:srgbClr val="000000"/>
                </a:solidFill>
                <a:latin typeface="Times New Roman" pitchFamily="18" charset="0"/>
              </a:rPr>
              <a:t>同种类型</a:t>
            </a:r>
            <a:r>
              <a:rPr kumimoji="1" lang="zh-CN" altLang="zh-CN" sz="2600" b="1">
                <a:solidFill>
                  <a:srgbClr val="000000"/>
                </a:solidFill>
                <a:latin typeface="Times New Roman" pitchFamily="18" charset="0"/>
              </a:rPr>
              <a:t>管子交替</a:t>
            </a:r>
            <a:r>
              <a:rPr kumimoji="1" lang="zh-CN" altLang="en-US" sz="2600" b="1">
                <a:solidFill>
                  <a:srgbClr val="000000"/>
                </a:solidFill>
                <a:latin typeface="Times New Roman" pitchFamily="18" charset="0"/>
              </a:rPr>
              <a:t>导通的</a:t>
            </a:r>
            <a:r>
              <a:rPr kumimoji="1" lang="zh-CN" altLang="zh-CN" sz="2600" b="1">
                <a:solidFill>
                  <a:srgbClr val="000000"/>
                </a:solidFill>
                <a:latin typeface="Times New Roman" pitchFamily="18" charset="0"/>
              </a:rPr>
              <a:t>工作</a:t>
            </a:r>
            <a:r>
              <a:rPr kumimoji="1" lang="zh-CN" altLang="en-US" sz="2600" b="1">
                <a:solidFill>
                  <a:srgbClr val="000000"/>
                </a:solidFill>
                <a:latin typeface="Times New Roman" pitchFamily="18" charset="0"/>
              </a:rPr>
              <a:t>方式</a:t>
            </a:r>
            <a:r>
              <a:rPr kumimoji="1" lang="zh-CN" altLang="zh-CN" sz="2600" b="1">
                <a:solidFill>
                  <a:srgbClr val="000000"/>
                </a:solidFill>
                <a:latin typeface="Times New Roman" pitchFamily="18" charset="0"/>
              </a:rPr>
              <a:t>，称为“</a:t>
            </a:r>
            <a:r>
              <a:rPr kumimoji="1" lang="zh-CN" altLang="zh-CN" sz="2600" b="1">
                <a:solidFill>
                  <a:srgbClr val="0000FF"/>
                </a:solidFill>
                <a:latin typeface="Times New Roman" pitchFamily="18" charset="0"/>
              </a:rPr>
              <a:t>推挽</a:t>
            </a:r>
            <a:r>
              <a:rPr kumimoji="1" lang="zh-CN" altLang="zh-CN" sz="2600" b="1">
                <a:solidFill>
                  <a:srgbClr val="000000"/>
                </a:solidFill>
                <a:latin typeface="Times New Roman" pitchFamily="18" charset="0"/>
              </a:rPr>
              <a:t>”。</a:t>
            </a:r>
            <a:endParaRPr kumimoji="1" lang="zh-CN" altLang="en-US" sz="2600" b="1">
              <a:solidFill>
                <a:srgbClr val="000000"/>
              </a:solidFill>
              <a:latin typeface="Times New Roman" pitchFamily="18" charset="0"/>
            </a:endParaRPr>
          </a:p>
        </p:txBody>
      </p:sp>
      <p:sp>
        <p:nvSpPr>
          <p:cNvPr id="583699" name="Rectangle 19"/>
          <p:cNvSpPr>
            <a:spLocks noChangeArrowheads="1"/>
          </p:cNvSpPr>
          <p:nvPr/>
        </p:nvSpPr>
        <p:spPr bwMode="auto">
          <a:xfrm>
            <a:off x="1874838" y="4849813"/>
            <a:ext cx="5400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zh-CN" sz="2600" b="1">
                <a:solidFill>
                  <a:srgbClr val="000000"/>
                </a:solidFill>
                <a:latin typeface="Times New Roman" pitchFamily="18" charset="0"/>
              </a:rPr>
              <a:t>设</a:t>
            </a:r>
            <a:r>
              <a:rPr kumimoji="1" lang="zh-CN" altLang="zh-CN" sz="2600" b="1" i="1">
                <a:solidFill>
                  <a:srgbClr val="000000"/>
                </a:solidFill>
                <a:latin typeface="Times New Roman" pitchFamily="18" charset="0"/>
                <a:sym typeface="Symbol" pitchFamily="18" charset="2"/>
              </a:rPr>
              <a:t></a:t>
            </a:r>
            <a:r>
              <a:rPr kumimoji="1" lang="zh-CN" altLang="en-US" sz="2600" b="1" i="1">
                <a:solidFill>
                  <a:srgbClr val="000000"/>
                </a:solidFill>
                <a:latin typeface="Times New Roman" pitchFamily="18" charset="0"/>
                <a:sym typeface="Symbol" pitchFamily="18" charset="2"/>
              </a:rPr>
              <a:t> </a:t>
            </a:r>
            <a:r>
              <a:rPr kumimoji="1" lang="zh-CN" altLang="en-US" sz="2600" b="1">
                <a:solidFill>
                  <a:srgbClr val="000000"/>
                </a:solidFill>
                <a:latin typeface="Times New Roman" pitchFamily="18" charset="0"/>
              </a:rPr>
              <a:t>相同</a:t>
            </a:r>
            <a:r>
              <a:rPr kumimoji="1" lang="zh-CN" altLang="zh-CN" sz="2600" b="1">
                <a:solidFill>
                  <a:srgbClr val="000000"/>
                </a:solidFill>
                <a:latin typeface="Times New Roman" pitchFamily="18" charset="0"/>
              </a:rPr>
              <a:t>，则负载上可获得正弦波。</a:t>
            </a:r>
            <a:endParaRPr kumimoji="1" lang="zh-CN" altLang="en-US" sz="2600" b="1">
              <a:solidFill>
                <a:srgbClr val="000000"/>
              </a:solidFill>
              <a:latin typeface="Times New Roman" pitchFamily="18" charset="0"/>
            </a:endParaRPr>
          </a:p>
        </p:txBody>
      </p:sp>
      <p:sp>
        <p:nvSpPr>
          <p:cNvPr id="583700" name="Rectangle 20"/>
          <p:cNvSpPr>
            <a:spLocks noChangeArrowheads="1"/>
          </p:cNvSpPr>
          <p:nvPr/>
        </p:nvSpPr>
        <p:spPr bwMode="auto">
          <a:xfrm>
            <a:off x="1619250" y="5281613"/>
            <a:ext cx="612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zh-CN" sz="2600" b="1">
                <a:solidFill>
                  <a:srgbClr val="000000"/>
                </a:solidFill>
                <a:latin typeface="Times New Roman" pitchFamily="18" charset="0"/>
              </a:rPr>
              <a:t>输入信号越大，电源提供的功率也越大。</a:t>
            </a:r>
            <a:endParaRPr kumimoji="1" lang="zh-CN" altLang="en-US" sz="2600" b="1">
              <a:solidFill>
                <a:srgbClr val="000000"/>
              </a:solidFill>
              <a:latin typeface="Times New Roman" pitchFamily="18" charset="0"/>
            </a:endParaRPr>
          </a:p>
        </p:txBody>
      </p:sp>
      <p:sp>
        <p:nvSpPr>
          <p:cNvPr id="583701" name="Text Box 21"/>
          <p:cNvSpPr txBox="1">
            <a:spLocks noChangeArrowheads="1"/>
          </p:cNvSpPr>
          <p:nvPr/>
        </p:nvSpPr>
        <p:spPr bwMode="auto">
          <a:xfrm>
            <a:off x="442913" y="5857875"/>
            <a:ext cx="7874000" cy="955675"/>
          </a:xfrm>
          <a:prstGeom prst="rect">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800" b="1">
                <a:solidFill>
                  <a:srgbClr val="000000"/>
                </a:solidFill>
                <a:latin typeface="Times New Roman" pitchFamily="18" charset="0"/>
              </a:rPr>
              <a:t>电路特点→ </a:t>
            </a:r>
            <a:r>
              <a:rPr kumimoji="1" lang="en-US" altLang="zh-CN" sz="2800" b="1">
                <a:solidFill>
                  <a:srgbClr val="FF0000"/>
                </a:solidFill>
                <a:latin typeface="Times New Roman" pitchFamily="18" charset="0"/>
              </a:rPr>
              <a:t>1.</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单电源供电；</a:t>
            </a:r>
            <a:r>
              <a:rPr kumimoji="1" lang="en-US" altLang="zh-CN" sz="2800" b="1">
                <a:solidFill>
                  <a:srgbClr val="FF0000"/>
                </a:solidFill>
                <a:latin typeface="Times New Roman" pitchFamily="18" charset="0"/>
              </a:rPr>
              <a:t>2.</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可实现阻抗变换；</a:t>
            </a:r>
            <a:r>
              <a:rPr kumimoji="1" lang="en-US" altLang="zh-CN" sz="2800" b="1">
                <a:solidFill>
                  <a:srgbClr val="FF0000"/>
                </a:solidFill>
                <a:latin typeface="Times New Roman" pitchFamily="18" charset="0"/>
              </a:rPr>
              <a:t>3.</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低频特性均较差，笨重。</a:t>
            </a:r>
          </a:p>
        </p:txBody>
      </p:sp>
      <p:sp>
        <p:nvSpPr>
          <p:cNvPr id="583702" name="Rectangle 22"/>
          <p:cNvSpPr>
            <a:spLocks noChangeArrowheads="1"/>
          </p:cNvSpPr>
          <p:nvPr/>
        </p:nvSpPr>
        <p:spPr bwMode="auto">
          <a:xfrm>
            <a:off x="5076825" y="3705225"/>
            <a:ext cx="3813175"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zh-CN" altLang="en-US" sz="2600" b="1">
                <a:solidFill>
                  <a:srgbClr val="000000"/>
                </a:solidFill>
                <a:latin typeface="Times New Roman" pitchFamily="18" charset="0"/>
              </a:rPr>
              <a:t>负半周</a:t>
            </a:r>
            <a:r>
              <a:rPr kumimoji="1" lang="en-US" altLang="zh-CN" sz="2600" b="1">
                <a:solidFill>
                  <a:srgbClr val="000000"/>
                </a:solidFill>
                <a:latin typeface="Times New Roman" pitchFamily="18" charset="0"/>
              </a:rPr>
              <a:t>T</a:t>
            </a:r>
            <a:r>
              <a:rPr kumimoji="1" lang="en-US" altLang="zh-CN" sz="2600" b="1" baseline="-25000">
                <a:solidFill>
                  <a:srgbClr val="000000"/>
                </a:solidFill>
                <a:latin typeface="Times New Roman" pitchFamily="18" charset="0"/>
              </a:rPr>
              <a:t>2</a:t>
            </a:r>
            <a:r>
              <a:rPr kumimoji="1" lang="zh-CN" altLang="en-US" sz="2600" b="1">
                <a:solidFill>
                  <a:srgbClr val="000000"/>
                </a:solidFill>
                <a:latin typeface="Times New Roman" pitchFamily="18" charset="0"/>
              </a:rPr>
              <a:t>导通、</a:t>
            </a:r>
            <a:r>
              <a:rPr kumimoji="1" lang="en-US" altLang="zh-CN" sz="2600" b="1">
                <a:solidFill>
                  <a:srgbClr val="000000"/>
                </a:solidFill>
                <a:latin typeface="Times New Roman" pitchFamily="18" charset="0"/>
              </a:rPr>
              <a:t>T</a:t>
            </a:r>
            <a:r>
              <a:rPr kumimoji="1" lang="en-US" altLang="zh-CN" sz="2600" b="1" baseline="-25000">
                <a:solidFill>
                  <a:srgbClr val="000000"/>
                </a:solidFill>
                <a:latin typeface="Times New Roman" pitchFamily="18" charset="0"/>
              </a:rPr>
              <a:t>1</a:t>
            </a:r>
            <a:r>
              <a:rPr kumimoji="1" lang="zh-CN" altLang="en-US" sz="2600" b="1">
                <a:solidFill>
                  <a:srgbClr val="000000"/>
                </a:solidFill>
                <a:latin typeface="Times New Roman" pitchFamily="18" charset="0"/>
              </a:rPr>
              <a:t>截止。</a:t>
            </a:r>
          </a:p>
        </p:txBody>
      </p:sp>
      <p:sp>
        <p:nvSpPr>
          <p:cNvPr id="583703" name="Text Box 23"/>
          <p:cNvSpPr txBox="1">
            <a:spLocks noChangeArrowheads="1"/>
          </p:cNvSpPr>
          <p:nvPr/>
        </p:nvSpPr>
        <p:spPr bwMode="auto">
          <a:xfrm>
            <a:off x="4643438" y="889000"/>
            <a:ext cx="2736850" cy="539750"/>
          </a:xfrm>
          <a:prstGeom prst="rect">
            <a:avLst/>
          </a:prstGeom>
          <a:solidFill>
            <a:srgbClr val="CC99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120000"/>
              </a:lnSpc>
            </a:pPr>
            <a:r>
              <a:rPr kumimoji="1" lang="zh-CN" altLang="en-US" sz="2400" b="1">
                <a:solidFill>
                  <a:srgbClr val="000000"/>
                </a:solidFill>
                <a:latin typeface="Times New Roman" pitchFamily="18" charset="0"/>
              </a:rPr>
              <a:t>工作方式</a:t>
            </a:r>
            <a:r>
              <a:rPr kumimoji="1" lang="zh-CN" altLang="en-US" sz="2400" b="1">
                <a:solidFill>
                  <a:srgbClr val="000000"/>
                </a:solidFill>
                <a:latin typeface="黑体" pitchFamily="49" charset="-122"/>
              </a:rPr>
              <a:t>→</a:t>
            </a:r>
            <a:r>
              <a:rPr kumimoji="1" lang="zh-CN" altLang="en-US" sz="2400" b="1">
                <a:solidFill>
                  <a:srgbClr val="000000"/>
                </a:solidFill>
                <a:latin typeface="Times New Roman" pitchFamily="18" charset="0"/>
              </a:rPr>
              <a:t>乙类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69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6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6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68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68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69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369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68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370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369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369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370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3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2" grpId="0"/>
      <p:bldP spid="583684" grpId="0" build="p" autoUpdateAnimBg="0"/>
      <p:bldP spid="583686" grpId="0" animBg="1"/>
      <p:bldP spid="583687" grpId="0" animBg="1"/>
      <p:bldP spid="583694" grpId="0" animBg="1"/>
      <p:bldP spid="583695" grpId="0" animBg="1"/>
      <p:bldP spid="583696" grpId="0" build="p" autoUpdateAnimBg="0"/>
      <p:bldP spid="583698" grpId="0" animBg="1"/>
      <p:bldP spid="583699" grpId="0"/>
      <p:bldP spid="583700" grpId="0"/>
      <p:bldP spid="583701" grpId="0" animBg="1"/>
      <p:bldP spid="583702" grpId="0"/>
      <p:bldP spid="583703"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5686</TotalTime>
  <Words>2514</Words>
  <Application>Microsoft Office PowerPoint</Application>
  <PresentationFormat>全屏显示(4:3)</PresentationFormat>
  <Paragraphs>167</Paragraphs>
  <Slides>24</Slides>
  <Notes>10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28" baseType="lpstr">
      <vt:lpstr>默认设计模板</vt:lpstr>
      <vt:lpstr>Equation</vt:lpstr>
      <vt:lpstr>Photo Editor 照片</vt:lpstr>
      <vt:lpstr>公式</vt:lpstr>
      <vt:lpstr>PowerPoint 演示文稿</vt:lpstr>
      <vt:lpstr>第八章 功率放大电路</vt:lpstr>
      <vt:lpstr>§8.1   概述</vt:lpstr>
      <vt:lpstr>一、功率放大电路研究的问题</vt:lpstr>
      <vt:lpstr>二、对功率放大电路的要求</vt:lpstr>
      <vt:lpstr>PowerPoint 演示文稿</vt:lpstr>
      <vt:lpstr>三、晶体管的工作方式</vt:lpstr>
      <vt:lpstr>PowerPoint 演示文稿</vt:lpstr>
      <vt:lpstr>变压器耦合乙类推挽电路→</vt:lpstr>
      <vt:lpstr>PowerPoint 演示文稿</vt:lpstr>
      <vt:lpstr>PowerPoint 演示文稿</vt:lpstr>
      <vt:lpstr>PowerPoint 演示文稿</vt:lpstr>
      <vt:lpstr>几种电路的比较      </vt:lpstr>
      <vt:lpstr>PowerPoint 演示文稿</vt:lpstr>
      <vt:lpstr>§8.2  互补输出级的分析计算</vt:lpstr>
      <vt:lpstr>求解输出功率和效率的方法</vt:lpstr>
      <vt:lpstr>一、输出功率</vt:lpstr>
      <vt:lpstr>二、效率</vt:lpstr>
      <vt:lpstr>PowerPoint 演示文稿</vt:lpstr>
      <vt:lpstr>3. 晶体管的极限参数</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cp:lastModifiedBy>Sky123.Org</cp:lastModifiedBy>
  <cp:revision>38</cp:revision>
  <dcterms:created xsi:type="dcterms:W3CDTF">2007-07-18T09:03:59Z</dcterms:created>
  <dcterms:modified xsi:type="dcterms:W3CDTF">2017-12-29T01:38:40Z</dcterms:modified>
</cp:coreProperties>
</file>