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265" r:id="rId2"/>
    <p:sldId id="266" r:id="rId3"/>
    <p:sldId id="361" r:id="rId4"/>
    <p:sldId id="348" r:id="rId5"/>
    <p:sldId id="466" r:id="rId6"/>
    <p:sldId id="468" r:id="rId7"/>
    <p:sldId id="469" r:id="rId8"/>
    <p:sldId id="467" r:id="rId9"/>
    <p:sldId id="470" r:id="rId10"/>
    <p:sldId id="471" r:id="rId11"/>
    <p:sldId id="472" r:id="rId12"/>
    <p:sldId id="473" r:id="rId13"/>
    <p:sldId id="474" r:id="rId14"/>
    <p:sldId id="475" r:id="rId15"/>
    <p:sldId id="476" r:id="rId16"/>
    <p:sldId id="477" r:id="rId17"/>
    <p:sldId id="478" r:id="rId1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 xmlns:p14="http://schemas.microsoft.com/office/powerpoint/2010/main">
        <p14:section name="Default Section" id="{DC10D81F-990E-44DE-B059-A4A578D59135}">
          <p14:sldIdLst>
            <p14:sldId id="265"/>
            <p14:sldId id="266"/>
            <p14:sldId id="298"/>
            <p14:sldId id="301"/>
            <p14:sldId id="308"/>
            <p14:sldId id="309"/>
            <p14:sldId id="312"/>
            <p14:sldId id="314"/>
            <p14:sldId id="310"/>
            <p14:sldId id="320"/>
            <p14:sldId id="322"/>
            <p14:sldId id="361"/>
            <p14:sldId id="327"/>
            <p14:sldId id="329"/>
            <p14:sldId id="385"/>
            <p14:sldId id="386"/>
            <p14:sldId id="387"/>
            <p14:sldId id="348"/>
            <p14:sldId id="349"/>
            <p14:sldId id="350"/>
            <p14:sldId id="353"/>
            <p14:sldId id="351"/>
            <p14:sldId id="355"/>
            <p14:sldId id="354"/>
            <p14:sldId id="356"/>
            <p14:sldId id="357"/>
            <p14:sldId id="388"/>
            <p14:sldId id="402"/>
            <p14:sldId id="404"/>
            <p14:sldId id="410"/>
            <p14:sldId id="412"/>
            <p14:sldId id="466"/>
            <p14:sldId id="417"/>
            <p14:sldId id="468"/>
            <p14:sldId id="418"/>
            <p14:sldId id="469"/>
            <p14:sldId id="425"/>
            <p14:sldId id="426"/>
            <p14:sldId id="427"/>
            <p14:sldId id="433"/>
            <p14:sldId id="467"/>
            <p14:sldId id="442"/>
            <p14:sldId id="470"/>
            <p14:sldId id="46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0000"/>
    <a:srgbClr val="FF33CC"/>
    <a:srgbClr val="9600C8"/>
    <a:srgbClr val="D60093"/>
    <a:srgbClr val="FF3399"/>
    <a:srgbClr val="CC3399"/>
    <a:srgbClr val="BABABA"/>
    <a:srgbClr val="A7A7A7"/>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4" autoAdjust="0"/>
    <p:restoredTop sz="94660" autoAdjust="0"/>
  </p:normalViewPr>
  <p:slideViewPr>
    <p:cSldViewPr>
      <p:cViewPr varScale="1">
        <p:scale>
          <a:sx n="89" d="100"/>
          <a:sy n="89" d="100"/>
        </p:scale>
        <p:origin x="-1032" y="-96"/>
      </p:cViewPr>
      <p:guideLst>
        <p:guide orient="horz" pos="2160"/>
        <p:guide pos="2880"/>
      </p:guideLst>
    </p:cSldViewPr>
  </p:slideViewPr>
  <p:outlineViewPr>
    <p:cViewPr>
      <p:scale>
        <a:sx n="33" d="100"/>
        <a:sy n="33" d="100"/>
      </p:scale>
      <p:origin x="0" y="1013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BE8D92-8B70-47DF-BDC1-0B1563916EB5}" type="datetimeFigureOut">
              <a:rPr lang="en-US" smtClean="0"/>
              <a:pPr/>
              <a:t>12/18/2018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C2356-09E5-4AE1-AB60-5D8CB7F0F45A}" type="slidenum">
              <a:rPr lang="en-US" smtClean="0"/>
              <a:pPr/>
              <a:t>‹#›</a:t>
            </a:fld>
            <a:endParaRPr lang="en-US"/>
          </a:p>
        </p:txBody>
      </p:sp>
    </p:spTree>
    <p:extLst>
      <p:ext uri="{BB962C8B-B14F-4D97-AF65-F5344CB8AC3E}">
        <p14:creationId xmlns="" xmlns:p14="http://schemas.microsoft.com/office/powerpoint/2010/main" val="63717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9490" name="Rectangle 34"/>
          <p:cNvSpPr>
            <a:spLocks noChangeArrowheads="1"/>
          </p:cNvSpPr>
          <p:nvPr/>
        </p:nvSpPr>
        <p:spPr bwMode="auto">
          <a:xfrm>
            <a:off x="0" y="0"/>
            <a:ext cx="9144000" cy="6858000"/>
          </a:xfrm>
          <a:prstGeom prst="rect">
            <a:avLst/>
          </a:prstGeom>
          <a:gradFill rotWithShape="1">
            <a:gsLst>
              <a:gs pos="0">
                <a:schemeClr val="accent2"/>
              </a:gs>
              <a:gs pos="100000">
                <a:schemeClr val="accent2">
                  <a:gamma/>
                  <a:shade val="56078"/>
                  <a:invGamma/>
                </a:schemeClr>
              </a:gs>
            </a:gsLst>
            <a:lin ang="54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Rectangle 35"/>
          <p:cNvSpPr>
            <a:spLocks noChangeArrowheads="1"/>
          </p:cNvSpPr>
          <p:nvPr/>
        </p:nvSpPr>
        <p:spPr bwMode="auto">
          <a:xfrm>
            <a:off x="0" y="-11112"/>
            <a:ext cx="9144000" cy="6896496"/>
          </a:xfrm>
          <a:prstGeom prst="rect">
            <a:avLst/>
          </a:prstGeom>
          <a:gradFill rotWithShape="1">
            <a:gsLst>
              <a:gs pos="0">
                <a:schemeClr val="bg1">
                  <a:alpha val="13000"/>
                </a:schemeClr>
              </a:gs>
              <a:gs pos="100000">
                <a:schemeClr val="bg1">
                  <a:gamma/>
                  <a:shade val="46275"/>
                  <a:invGamma/>
                  <a:alpha val="0"/>
                </a:schemeClr>
              </a:gs>
            </a:gsLst>
            <a:lin ang="27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9493" name="Picture 37" descr="usa red shine"/>
          <p:cNvPicPr>
            <a:picLocks noChangeAspect="1" noChangeArrowheads="1"/>
          </p:cNvPicPr>
          <p:nvPr/>
        </p:nvPicPr>
        <p:blipFill>
          <a:blip r:embed="rId2">
            <a:lum bright="-42000"/>
            <a:extLst>
              <a:ext uri="{28A0092B-C50C-407E-A947-70E740481C1C}">
                <a14:useLocalDpi xmlns="" xmlns:a14="http://schemas.microsoft.com/office/drawing/2010/main" val="0"/>
              </a:ext>
            </a:extLst>
          </a:blip>
          <a:srcRect l="28290" r="30588"/>
          <a:stretch>
            <a:fillRect/>
          </a:stretch>
        </p:blipFill>
        <p:spPr bwMode="auto">
          <a:xfrm>
            <a:off x="5376863" y="-19050"/>
            <a:ext cx="3779837" cy="6896100"/>
          </a:xfrm>
          <a:prstGeom prst="rect">
            <a:avLst/>
          </a:prstGeom>
          <a:noFill/>
          <a:extLst>
            <a:ext uri="{909E8E84-426E-40DD-AFC4-6F175D3DCCD1}">
              <a14:hiddenFill xmlns="" xmlns:a14="http://schemas.microsoft.com/office/drawing/2010/main">
                <a:solidFill>
                  <a:srgbClr val="FFFFFF"/>
                </a:solidFill>
              </a14:hiddenFill>
            </a:ext>
          </a:extLst>
        </p:spPr>
      </p:pic>
      <p:sp>
        <p:nvSpPr>
          <p:cNvPr id="19458" name="Rectangle 2"/>
          <p:cNvSpPr>
            <a:spLocks noChangeArrowheads="1"/>
          </p:cNvSpPr>
          <p:nvPr/>
        </p:nvSpPr>
        <p:spPr bwMode="auto">
          <a:xfrm>
            <a:off x="0" y="4937125"/>
            <a:ext cx="9144000" cy="1927225"/>
          </a:xfrm>
          <a:prstGeom prst="rect">
            <a:avLst/>
          </a:prstGeom>
          <a:gradFill rotWithShape="1">
            <a:gsLst>
              <a:gs pos="0">
                <a:schemeClr val="tx1">
                  <a:gamma/>
                  <a:shade val="46275"/>
                  <a:invGamma/>
                  <a:alpha val="0"/>
                </a:schemeClr>
              </a:gs>
              <a:gs pos="100000">
                <a:schemeClr val="tx1">
                  <a:alpha val="20000"/>
                </a:schemeClr>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459" name="Rectangle 3"/>
          <p:cNvSpPr>
            <a:spLocks noChangeArrowheads="1"/>
          </p:cNvSpPr>
          <p:nvPr/>
        </p:nvSpPr>
        <p:spPr bwMode="auto">
          <a:xfrm>
            <a:off x="9163050" y="-7938"/>
            <a:ext cx="1588" cy="6870701"/>
          </a:xfrm>
          <a:prstGeom prst="rect">
            <a:avLst/>
          </a:prstGeom>
          <a:solidFill>
            <a:srgbClr val="00BF1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460" name="Freeform 4"/>
          <p:cNvSpPr>
            <a:spLocks/>
          </p:cNvSpPr>
          <p:nvPr/>
        </p:nvSpPr>
        <p:spPr bwMode="auto">
          <a:xfrm>
            <a:off x="6213475" y="-7938"/>
            <a:ext cx="2730500" cy="6870701"/>
          </a:xfrm>
          <a:custGeom>
            <a:avLst/>
            <a:gdLst>
              <a:gd name="T0" fmla="*/ 724 w 858"/>
              <a:gd name="T1" fmla="*/ 1264 h 2164"/>
              <a:gd name="T2" fmla="*/ 515 w 858"/>
              <a:gd name="T3" fmla="*/ 0 h 2164"/>
              <a:gd name="T4" fmla="*/ 455 w 858"/>
              <a:gd name="T5" fmla="*/ 0 h 2164"/>
              <a:gd name="T6" fmla="*/ 503 w 858"/>
              <a:gd name="T7" fmla="*/ 46 h 2164"/>
              <a:gd name="T8" fmla="*/ 712 w 858"/>
              <a:gd name="T9" fmla="*/ 1253 h 2164"/>
              <a:gd name="T10" fmla="*/ 98 w 858"/>
              <a:gd name="T11" fmla="*/ 2113 h 2164"/>
              <a:gd name="T12" fmla="*/ 0 w 858"/>
              <a:gd name="T13" fmla="*/ 2164 h 2164"/>
              <a:gd name="T14" fmla="*/ 110 w 858"/>
              <a:gd name="T15" fmla="*/ 2164 h 2164"/>
              <a:gd name="T16" fmla="*/ 724 w 858"/>
              <a:gd name="T17" fmla="*/ 1264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8" h="2164">
                <a:moveTo>
                  <a:pt x="724" y="1264"/>
                </a:moveTo>
                <a:cubicBezTo>
                  <a:pt x="858" y="761"/>
                  <a:pt x="764" y="273"/>
                  <a:pt x="515" y="0"/>
                </a:cubicBezTo>
                <a:cubicBezTo>
                  <a:pt x="455" y="0"/>
                  <a:pt x="455" y="0"/>
                  <a:pt x="455" y="0"/>
                </a:cubicBezTo>
                <a:cubicBezTo>
                  <a:pt x="472" y="15"/>
                  <a:pt x="488" y="30"/>
                  <a:pt x="503" y="46"/>
                </a:cubicBezTo>
                <a:cubicBezTo>
                  <a:pt x="752" y="307"/>
                  <a:pt x="846" y="774"/>
                  <a:pt x="712" y="1253"/>
                </a:cubicBezTo>
                <a:cubicBezTo>
                  <a:pt x="604" y="1642"/>
                  <a:pt x="370" y="1952"/>
                  <a:pt x="98" y="2113"/>
                </a:cubicBezTo>
                <a:cubicBezTo>
                  <a:pt x="66" y="2132"/>
                  <a:pt x="33" y="2149"/>
                  <a:pt x="0" y="2164"/>
                </a:cubicBezTo>
                <a:cubicBezTo>
                  <a:pt x="110" y="2164"/>
                  <a:pt x="110" y="2164"/>
                  <a:pt x="110" y="2164"/>
                </a:cubicBezTo>
                <a:cubicBezTo>
                  <a:pt x="382" y="1995"/>
                  <a:pt x="616" y="1671"/>
                  <a:pt x="724" y="1264"/>
                </a:cubicBezTo>
                <a:close/>
              </a:path>
            </a:pathLst>
          </a:custGeom>
          <a:gradFill rotWithShape="1">
            <a:gsLst>
              <a:gs pos="0">
                <a:srgbClr val="EAEAEA"/>
              </a:gs>
              <a:gs pos="100000">
                <a:srgbClr val="EAEAEA">
                  <a:gamma/>
                  <a:shade val="95294"/>
                  <a:invGamma/>
                </a:srgbClr>
              </a:gs>
            </a:gsLst>
            <a:lin ang="5400000" scaled="1"/>
          </a:gradFill>
          <a:ln>
            <a:noFill/>
          </a:ln>
          <a:effectLst/>
          <a:extLst>
            <a:ext uri="{91240B29-F687-4F45-9708-019B960494DF}">
              <a14:hiddenLine xmlns=""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61" name="Freeform 5"/>
          <p:cNvSpPr>
            <a:spLocks/>
          </p:cNvSpPr>
          <p:nvPr/>
        </p:nvSpPr>
        <p:spPr bwMode="auto">
          <a:xfrm>
            <a:off x="6581775" y="-7938"/>
            <a:ext cx="2598737" cy="6870701"/>
          </a:xfrm>
          <a:custGeom>
            <a:avLst/>
            <a:gdLst>
              <a:gd name="T0" fmla="*/ 405 w 817"/>
              <a:gd name="T1" fmla="*/ 0 h 2164"/>
              <a:gd name="T2" fmla="*/ 614 w 817"/>
              <a:gd name="T3" fmla="*/ 1264 h 2164"/>
              <a:gd name="T4" fmla="*/ 0 w 817"/>
              <a:gd name="T5" fmla="*/ 2164 h 2164"/>
              <a:gd name="T6" fmla="*/ 817 w 817"/>
              <a:gd name="T7" fmla="*/ 2164 h 2164"/>
              <a:gd name="T8" fmla="*/ 817 w 817"/>
              <a:gd name="T9" fmla="*/ 0 h 2164"/>
              <a:gd name="T10" fmla="*/ 405 w 817"/>
              <a:gd name="T11" fmla="*/ 0 h 2164"/>
            </a:gdLst>
            <a:ahLst/>
            <a:cxnLst>
              <a:cxn ang="0">
                <a:pos x="T0" y="T1"/>
              </a:cxn>
              <a:cxn ang="0">
                <a:pos x="T2" y="T3"/>
              </a:cxn>
              <a:cxn ang="0">
                <a:pos x="T4" y="T5"/>
              </a:cxn>
              <a:cxn ang="0">
                <a:pos x="T6" y="T7"/>
              </a:cxn>
              <a:cxn ang="0">
                <a:pos x="T8" y="T9"/>
              </a:cxn>
              <a:cxn ang="0">
                <a:pos x="T10" y="T11"/>
              </a:cxn>
            </a:cxnLst>
            <a:rect l="0" t="0" r="r" b="b"/>
            <a:pathLst>
              <a:path w="817" h="2164">
                <a:moveTo>
                  <a:pt x="405" y="0"/>
                </a:moveTo>
                <a:cubicBezTo>
                  <a:pt x="654" y="273"/>
                  <a:pt x="748" y="761"/>
                  <a:pt x="614" y="1264"/>
                </a:cubicBezTo>
                <a:cubicBezTo>
                  <a:pt x="506" y="1671"/>
                  <a:pt x="272" y="1995"/>
                  <a:pt x="0" y="2164"/>
                </a:cubicBezTo>
                <a:cubicBezTo>
                  <a:pt x="817" y="2164"/>
                  <a:pt x="817" y="2164"/>
                  <a:pt x="817" y="2164"/>
                </a:cubicBezTo>
                <a:cubicBezTo>
                  <a:pt x="817" y="0"/>
                  <a:pt x="817" y="0"/>
                  <a:pt x="817" y="0"/>
                </a:cubicBezTo>
                <a:lnTo>
                  <a:pt x="405" y="0"/>
                </a:lnTo>
                <a:close/>
              </a:path>
            </a:pathLst>
          </a:custGeom>
          <a:gradFill rotWithShape="1">
            <a:gsLst>
              <a:gs pos="0">
                <a:schemeClr val="accent1"/>
              </a:gs>
              <a:gs pos="100000">
                <a:schemeClr val="accent1">
                  <a:gamma/>
                  <a:shade val="65882"/>
                  <a:invGamma/>
                </a:schemeClr>
              </a:gs>
            </a:gsLst>
            <a:lin ang="5400000" scaled="1"/>
          </a:gra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5" name="Rectangle 19"/>
          <p:cNvSpPr>
            <a:spLocks noChangeArrowheads="1"/>
          </p:cNvSpPr>
          <p:nvPr/>
        </p:nvSpPr>
        <p:spPr bwMode="auto">
          <a:xfrm>
            <a:off x="8993187" y="-11112"/>
            <a:ext cx="187325" cy="6858000"/>
          </a:xfrm>
          <a:prstGeom prst="rect">
            <a:avLst/>
          </a:prstGeom>
          <a:gradFill rotWithShape="1">
            <a:gsLst>
              <a:gs pos="0">
                <a:schemeClr val="bg1">
                  <a:gamma/>
                  <a:shade val="46275"/>
                  <a:invGamma/>
                  <a:alpha val="0"/>
                </a:schemeClr>
              </a:gs>
              <a:gs pos="100000">
                <a:schemeClr val="bg1">
                  <a:alpha val="14000"/>
                </a:scheme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9479" name="Picture 23" descr="shine for usa"/>
          <p:cNvPicPr>
            <a:picLocks noChangeAspect="1" noChangeArrowheads="1"/>
          </p:cNvPicPr>
          <p:nvPr/>
        </p:nvPicPr>
        <p:blipFill>
          <a:blip r:embed="rId3">
            <a:lum bright="-6000"/>
            <a:extLst>
              <a:ext uri="{28A0092B-C50C-407E-A947-70E740481C1C}">
                <a14:useLocalDpi xmlns="" xmlns:a14="http://schemas.microsoft.com/office/drawing/2010/main" val="0"/>
              </a:ext>
            </a:extLst>
          </a:blip>
          <a:srcRect/>
          <a:stretch>
            <a:fillRect/>
          </a:stretch>
        </p:blipFill>
        <p:spPr bwMode="auto">
          <a:xfrm>
            <a:off x="6516216" y="9921"/>
            <a:ext cx="2598737" cy="6875463"/>
          </a:xfrm>
          <a:prstGeom prst="rect">
            <a:avLst/>
          </a:prstGeom>
          <a:noFill/>
          <a:extLst>
            <a:ext uri="{909E8E84-426E-40DD-AFC4-6F175D3DCCD1}">
              <a14:hiddenFill xmlns="" xmlns:a14="http://schemas.microsoft.com/office/drawing/2010/main">
                <a:solidFill>
                  <a:srgbClr val="FFFFFF"/>
                </a:solidFill>
              </a14:hiddenFill>
            </a:ext>
          </a:extLst>
        </p:spPr>
      </p:pic>
      <p:pic>
        <p:nvPicPr>
          <p:cNvPr id="19480" name="Picture 24" descr="usa swirl"/>
          <p:cNvPicPr>
            <a:picLocks noChangeAspect="1" noChangeArrowheads="1"/>
          </p:cNvPicPr>
          <p:nvPr userDrawn="1"/>
        </p:nvPicPr>
        <p:blipFill>
          <a:blip r:embed="rId4">
            <a:lum bright="24000"/>
            <a:extLst>
              <a:ext uri="{28A0092B-C50C-407E-A947-70E740481C1C}">
                <a14:useLocalDpi xmlns="" xmlns:a14="http://schemas.microsoft.com/office/drawing/2010/main" val="0"/>
              </a:ext>
            </a:extLst>
          </a:blip>
          <a:srcRect/>
          <a:stretch>
            <a:fillRect/>
          </a:stretch>
        </p:blipFill>
        <p:spPr bwMode="auto">
          <a:xfrm>
            <a:off x="5852864" y="-1191"/>
            <a:ext cx="2895600" cy="6886575"/>
          </a:xfrm>
          <a:prstGeom prst="rect">
            <a:avLst/>
          </a:prstGeom>
          <a:noFill/>
          <a:extLst>
            <a:ext uri="{909E8E84-426E-40DD-AFC4-6F175D3DCCD1}">
              <a14:hiddenFill xmlns="" xmlns:a14="http://schemas.microsoft.com/office/drawing/2010/main">
                <a:solidFill>
                  <a:srgbClr val="FFFFFF"/>
                </a:solidFill>
              </a14:hiddenFill>
            </a:ext>
          </a:extLst>
        </p:spPr>
      </p:pic>
      <p:sp>
        <p:nvSpPr>
          <p:cNvPr id="19481" name="Rectangle 25"/>
          <p:cNvSpPr>
            <a:spLocks noGrp="1" noChangeArrowheads="1"/>
          </p:cNvSpPr>
          <p:nvPr>
            <p:ph type="ctrTitle"/>
          </p:nvPr>
        </p:nvSpPr>
        <p:spPr>
          <a:xfrm>
            <a:off x="357188" y="2130425"/>
            <a:ext cx="7772400" cy="1470025"/>
          </a:xfrm>
        </p:spPr>
        <p:txBody>
          <a:bodyPr/>
          <a:lstStyle>
            <a:lvl1pPr algn="ctr">
              <a:defRPr sz="3200" b="1" baseline="0">
                <a:ea typeface="Adobe 楷体 Std R" pitchFamily="18" charset="-122"/>
              </a:defRPr>
            </a:lvl1pPr>
          </a:lstStyle>
          <a:p>
            <a:pPr lvl="0"/>
            <a:r>
              <a:rPr lang="en-US" altLang="en-US" noProof="0" dirty="0" smtClean="0"/>
              <a:t>Click to edit Master title style</a:t>
            </a:r>
          </a:p>
        </p:txBody>
      </p:sp>
      <p:sp>
        <p:nvSpPr>
          <p:cNvPr id="19482" name="Rectangle 26"/>
          <p:cNvSpPr>
            <a:spLocks noGrp="1" noChangeArrowheads="1"/>
          </p:cNvSpPr>
          <p:nvPr>
            <p:ph type="ftr" sz="quarter" idx="3"/>
          </p:nvPr>
        </p:nvSpPr>
        <p:spPr>
          <a:extLst>
            <a:ext uri="{91240B29-F687-4F45-9708-019B960494DF}">
              <a14:hiddenLine xmlns=""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US" altLang="en-US"/>
          </a:p>
        </p:txBody>
      </p:sp>
      <p:sp>
        <p:nvSpPr>
          <p:cNvPr id="19486" name="Freeform 30"/>
          <p:cNvSpPr>
            <a:spLocks/>
          </p:cNvSpPr>
          <p:nvPr/>
        </p:nvSpPr>
        <p:spPr bwMode="auto">
          <a:xfrm>
            <a:off x="5861050" y="-7938"/>
            <a:ext cx="3044825" cy="6870701"/>
          </a:xfrm>
          <a:custGeom>
            <a:avLst/>
            <a:gdLst>
              <a:gd name="T0" fmla="*/ 823 w 957"/>
              <a:gd name="T1" fmla="*/ 1253 h 2164"/>
              <a:gd name="T2" fmla="*/ 614 w 957"/>
              <a:gd name="T3" fmla="*/ 46 h 2164"/>
              <a:gd name="T4" fmla="*/ 566 w 957"/>
              <a:gd name="T5" fmla="*/ 0 h 2164"/>
              <a:gd name="T6" fmla="*/ 507 w 957"/>
              <a:gd name="T7" fmla="*/ 0 h 2164"/>
              <a:gd name="T8" fmla="*/ 575 w 957"/>
              <a:gd name="T9" fmla="*/ 56 h 2164"/>
              <a:gd name="T10" fmla="*/ 594 w 957"/>
              <a:gd name="T11" fmla="*/ 76 h 2164"/>
              <a:gd name="T12" fmla="*/ 722 w 957"/>
              <a:gd name="T13" fmla="*/ 246 h 2164"/>
              <a:gd name="T14" fmla="*/ 803 w 957"/>
              <a:gd name="T15" fmla="*/ 1247 h 2164"/>
              <a:gd name="T16" fmla="*/ 189 w 957"/>
              <a:gd name="T17" fmla="*/ 2081 h 2164"/>
              <a:gd name="T18" fmla="*/ 0 w 957"/>
              <a:gd name="T19" fmla="*/ 2164 h 2164"/>
              <a:gd name="T20" fmla="*/ 111 w 957"/>
              <a:gd name="T21" fmla="*/ 2164 h 2164"/>
              <a:gd name="T22" fmla="*/ 209 w 957"/>
              <a:gd name="T23" fmla="*/ 2113 h 2164"/>
              <a:gd name="T24" fmla="*/ 823 w 957"/>
              <a:gd name="T25" fmla="*/ 1253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7" h="2164">
                <a:moveTo>
                  <a:pt x="823" y="1253"/>
                </a:moveTo>
                <a:cubicBezTo>
                  <a:pt x="957" y="774"/>
                  <a:pt x="863" y="307"/>
                  <a:pt x="614" y="46"/>
                </a:cubicBezTo>
                <a:cubicBezTo>
                  <a:pt x="599" y="30"/>
                  <a:pt x="583" y="15"/>
                  <a:pt x="566" y="0"/>
                </a:cubicBezTo>
                <a:cubicBezTo>
                  <a:pt x="507" y="0"/>
                  <a:pt x="507" y="0"/>
                  <a:pt x="507" y="0"/>
                </a:cubicBezTo>
                <a:cubicBezTo>
                  <a:pt x="530" y="17"/>
                  <a:pt x="553" y="36"/>
                  <a:pt x="575" y="56"/>
                </a:cubicBezTo>
                <a:cubicBezTo>
                  <a:pt x="581" y="63"/>
                  <a:pt x="588" y="69"/>
                  <a:pt x="594" y="76"/>
                </a:cubicBezTo>
                <a:cubicBezTo>
                  <a:pt x="643" y="125"/>
                  <a:pt x="686" y="183"/>
                  <a:pt x="722" y="246"/>
                </a:cubicBezTo>
                <a:cubicBezTo>
                  <a:pt x="871" y="507"/>
                  <a:pt x="911" y="873"/>
                  <a:pt x="803" y="1247"/>
                </a:cubicBezTo>
                <a:cubicBezTo>
                  <a:pt x="695" y="1624"/>
                  <a:pt x="461" y="1925"/>
                  <a:pt x="189" y="2081"/>
                </a:cubicBezTo>
                <a:cubicBezTo>
                  <a:pt x="127" y="2116"/>
                  <a:pt x="64" y="2144"/>
                  <a:pt x="0" y="2164"/>
                </a:cubicBezTo>
                <a:cubicBezTo>
                  <a:pt x="111" y="2164"/>
                  <a:pt x="111" y="2164"/>
                  <a:pt x="111" y="2164"/>
                </a:cubicBezTo>
                <a:cubicBezTo>
                  <a:pt x="144" y="2149"/>
                  <a:pt x="177" y="2132"/>
                  <a:pt x="209" y="2113"/>
                </a:cubicBezTo>
                <a:cubicBezTo>
                  <a:pt x="481" y="1952"/>
                  <a:pt x="715" y="1642"/>
                  <a:pt x="823" y="1253"/>
                </a:cubicBezTo>
                <a:close/>
              </a:path>
            </a:pathLst>
          </a:custGeom>
          <a:solidFill>
            <a:srgbClr val="EA0000"/>
          </a:solidFill>
          <a:ln>
            <a:noFill/>
          </a:ln>
          <a:effectLst/>
          <a:extLst>
            <a:ext uri="{91240B29-F687-4F45-9708-019B960494DF}">
              <a14:hiddenLine xmlns=""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7" name="Rectangle 31"/>
          <p:cNvSpPr>
            <a:spLocks noGrp="1" noChangeArrowheads="1"/>
          </p:cNvSpPr>
          <p:nvPr>
            <p:ph type="subTitle" idx="1"/>
          </p:nvPr>
        </p:nvSpPr>
        <p:spPr>
          <a:xfrm>
            <a:off x="1042988" y="3886200"/>
            <a:ext cx="6400800" cy="1752600"/>
          </a:xfrm>
        </p:spPr>
        <p:txBody>
          <a:bodyPr anchor="ctr"/>
          <a:lstStyle>
            <a:lvl1pPr marL="0" indent="0" algn="ctr">
              <a:buFontTx/>
              <a:buNone/>
              <a:defRPr b="1" baseline="0">
                <a:solidFill>
                  <a:schemeClr val="bg1"/>
                </a:solidFill>
                <a:ea typeface="Adobe 楷体 Std R" pitchFamily="18" charset="-122"/>
              </a:defRPr>
            </a:lvl1pPr>
          </a:lstStyle>
          <a:p>
            <a:pPr lvl="0"/>
            <a:r>
              <a:rPr lang="en-US" altLang="en-US" noProof="0" dirty="0" smtClean="0"/>
              <a:t>Click to edit Master subtitle style</a:t>
            </a:r>
          </a:p>
        </p:txBody>
      </p:sp>
      <p:sp>
        <p:nvSpPr>
          <p:cNvPr id="19488" name="Rectangle 32"/>
          <p:cNvSpPr>
            <a:spLocks noGrp="1" noChangeArrowheads="1"/>
          </p:cNvSpPr>
          <p:nvPr>
            <p:ph type="dt" sz="half" idx="2"/>
          </p:nvPr>
        </p:nvSpPr>
        <p:spPr/>
        <p:txBody>
          <a:bodyPr/>
          <a:lstStyle>
            <a:lvl1pPr>
              <a:defRPr/>
            </a:lvl1pPr>
          </a:lstStyle>
          <a:p>
            <a:endParaRPr lang="en-US" altLang="en-US"/>
          </a:p>
        </p:txBody>
      </p:sp>
      <p:sp>
        <p:nvSpPr>
          <p:cNvPr id="19489" name="Rectangle 33"/>
          <p:cNvSpPr>
            <a:spLocks noGrp="1" noChangeArrowheads="1"/>
          </p:cNvSpPr>
          <p:nvPr>
            <p:ph type="sldNum" sz="quarter" idx="4"/>
          </p:nvPr>
        </p:nvSpPr>
        <p:spPr>
          <a:extLst>
            <a:ext uri="{91240B29-F687-4F45-9708-019B960494DF}">
              <a14:hiddenLine xmlns="" xmlns:a14="http://schemas.microsoft.com/office/drawing/2010/main" w="9525" algn="ctr">
                <a:solidFill>
                  <a:schemeClr val="tx1"/>
                </a:solidFill>
                <a:miter lim="800000"/>
                <a:headEnd/>
                <a:tailEnd/>
              </a14:hiddenLine>
            </a:ext>
          </a:extLst>
        </p:spPr>
        <p:txBody>
          <a:bodyPr/>
          <a:lstStyle>
            <a:lvl1pPr>
              <a:defRPr/>
            </a:lvl1pPr>
          </a:lstStyle>
          <a:p>
            <a:endParaRPr lang="en-US" altLang="en-US"/>
          </a:p>
        </p:txBody>
      </p:sp>
      <p:pic>
        <p:nvPicPr>
          <p:cNvPr id="19503" name="Picture 47" descr="http://ico.ooopic.com/ajax/iconpng/?id=53577.png"/>
          <p:cNvPicPr>
            <a:picLocks noChangeAspect="1" noChangeArrowheads="1"/>
          </p:cNvPicPr>
          <p:nvPr userDrawn="1"/>
        </p:nvPicPr>
        <p:blipFill>
          <a:blip r:embed="rId5">
            <a:extLst>
              <a:ext uri="{28A0092B-C50C-407E-A947-70E740481C1C}">
                <a14:useLocalDpi xmlns="" xmlns:a14="http://schemas.microsoft.com/office/drawing/2010/main" val="0"/>
              </a:ext>
            </a:extLst>
          </a:blip>
          <a:srcRect/>
          <a:stretch>
            <a:fillRect/>
          </a:stretch>
        </p:blipFill>
        <p:spPr bwMode="auto">
          <a:xfrm rot="5859120">
            <a:off x="3152194" y="897345"/>
            <a:ext cx="9735807" cy="506888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ea typeface="楷体" panose="02010609060101010101" pitchFamily="49" charset="-122"/>
              </a:defRPr>
            </a:lvl1pPr>
            <a:lvl2pPr>
              <a:defRPr>
                <a:latin typeface="Times New Roman" panose="02020603050405020304" pitchFamily="18" charset="0"/>
                <a:ea typeface="楷体" panose="02010609060101010101" pitchFamily="49" charset="-122"/>
              </a:defRPr>
            </a:lvl2pPr>
            <a:lvl3pPr>
              <a:defRPr>
                <a:latin typeface="Times New Roman" panose="02020603050405020304" pitchFamily="18" charset="0"/>
                <a:ea typeface="楷体" panose="02010609060101010101" pitchFamily="49" charset="-122"/>
              </a:defRPr>
            </a:lvl3pPr>
            <a:lvl4pPr>
              <a:defRPr>
                <a:latin typeface="Times New Roman" panose="02020603050405020304" pitchFamily="18" charset="0"/>
                <a:ea typeface="楷体" panose="02010609060101010101" pitchFamily="49" charset="-122"/>
              </a:defRPr>
            </a:lvl4pPr>
            <a:lvl5pPr>
              <a:defRPr>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142238347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488" y="188913"/>
            <a:ext cx="2084387"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325" y="188913"/>
            <a:ext cx="6100763" cy="5891212"/>
          </a:xfrm>
        </p:spPr>
        <p:txBody>
          <a:bodyPr vert="eaVert"/>
          <a:lstStyle>
            <a:lvl1pPr>
              <a:defRPr>
                <a:latin typeface="Times New Roman" panose="02020603050405020304" pitchFamily="18" charset="0"/>
                <a:ea typeface="楷体" panose="02010609060101010101" pitchFamily="49" charset="-122"/>
              </a:defRPr>
            </a:lvl1pPr>
            <a:lvl2pPr>
              <a:defRPr>
                <a:latin typeface="Times New Roman" panose="02020603050405020304" pitchFamily="18" charset="0"/>
                <a:ea typeface="楷体" panose="02010609060101010101" pitchFamily="49" charset="-122"/>
              </a:defRPr>
            </a:lvl2pPr>
            <a:lvl3pPr>
              <a:defRPr>
                <a:latin typeface="Times New Roman" panose="02020603050405020304" pitchFamily="18" charset="0"/>
                <a:ea typeface="楷体" panose="02010609060101010101" pitchFamily="49" charset="-122"/>
              </a:defRPr>
            </a:lvl3pPr>
            <a:lvl4pPr>
              <a:defRPr>
                <a:latin typeface="Times New Roman" panose="02020603050405020304" pitchFamily="18" charset="0"/>
                <a:ea typeface="楷体" panose="02010609060101010101" pitchFamily="49" charset="-122"/>
              </a:defRPr>
            </a:lvl4pPr>
            <a:lvl5pPr>
              <a:defRPr>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177335713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7072312" cy="538162"/>
          </a:xfrm>
        </p:spPr>
        <p:txBody>
          <a:bodyPr/>
          <a:lstStyle>
            <a:lvl1pPr>
              <a:defRPr sz="3200" baseline="0">
                <a:effectLst/>
                <a:latin typeface="Times New Roman" panose="02020603050405020304" pitchFamily="18" charset="0"/>
                <a:ea typeface="楷体" panose="02010609060101010101" pitchFamily="49" charset="-122"/>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5536" y="1268760"/>
            <a:ext cx="8337550" cy="5073650"/>
          </a:xfrm>
        </p:spPr>
        <p:txBody>
          <a:bodyPr/>
          <a:lstStyle>
            <a:lvl1pPr>
              <a:spcBef>
                <a:spcPts val="600"/>
              </a:spcBef>
              <a:defRPr sz="3200" b="1">
                <a:latin typeface="Times New Roman" panose="02020603050405020304" pitchFamily="18" charset="0"/>
                <a:ea typeface="楷体" panose="02010609060101010101" pitchFamily="49" charset="-122"/>
              </a:defRPr>
            </a:lvl1pPr>
            <a:lvl2pPr>
              <a:spcBef>
                <a:spcPts val="600"/>
              </a:spcBef>
              <a:defRPr sz="3200" b="1">
                <a:latin typeface="Times New Roman" panose="02020603050405020304" pitchFamily="18" charset="0"/>
                <a:ea typeface="楷体" panose="02010609060101010101" pitchFamily="49" charset="-122"/>
              </a:defRPr>
            </a:lvl2pPr>
            <a:lvl3pPr>
              <a:spcBef>
                <a:spcPts val="600"/>
              </a:spcBef>
              <a:defRPr sz="2800" b="1">
                <a:latin typeface="Times New Roman" panose="02020603050405020304" pitchFamily="18" charset="0"/>
                <a:ea typeface="楷体" panose="02010609060101010101" pitchFamily="49" charset="-122"/>
              </a:defRPr>
            </a:lvl3pPr>
            <a:lvl4pPr>
              <a:spcBef>
                <a:spcPts val="600"/>
              </a:spcBef>
              <a:defRPr sz="2400" b="1">
                <a:latin typeface="Times New Roman" panose="02020603050405020304" pitchFamily="18" charset="0"/>
                <a:ea typeface="楷体" panose="02010609060101010101" pitchFamily="49" charset="-122"/>
              </a:defRPr>
            </a:lvl4pPr>
            <a:lvl5pPr>
              <a:spcBef>
                <a:spcPts val="600"/>
              </a:spcBef>
              <a:defRPr sz="2400" b="1">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12826256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1775686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187325" y="1006475"/>
            <a:ext cx="4092575" cy="5073650"/>
          </a:xfrm>
        </p:spPr>
        <p:txBody>
          <a:bodyPr/>
          <a:lstStyle>
            <a:lvl1pPr>
              <a:defRPr sz="2800">
                <a:latin typeface="Times New Roman" panose="02020603050405020304" pitchFamily="18" charset="0"/>
                <a:ea typeface="楷体" panose="02010609060101010101" pitchFamily="49" charset="-122"/>
              </a:defRPr>
            </a:lvl1pPr>
            <a:lvl2pPr>
              <a:defRPr sz="2400">
                <a:latin typeface="Times New Roman" panose="02020603050405020304" pitchFamily="18" charset="0"/>
                <a:ea typeface="楷体" panose="02010609060101010101" pitchFamily="49" charset="-122"/>
              </a:defRPr>
            </a:lvl2pPr>
            <a:lvl3pPr>
              <a:defRPr sz="2000">
                <a:latin typeface="Times New Roman" panose="02020603050405020304" pitchFamily="18" charset="0"/>
                <a:ea typeface="楷体" panose="02010609060101010101" pitchFamily="49" charset="-122"/>
              </a:defRPr>
            </a:lvl3pPr>
            <a:lvl4pPr>
              <a:defRPr sz="1800">
                <a:latin typeface="Times New Roman" panose="02020603050405020304" pitchFamily="18" charset="0"/>
                <a:ea typeface="楷体" panose="02010609060101010101" pitchFamily="49" charset="-122"/>
              </a:defRPr>
            </a:lvl4pPr>
            <a:lvl5pPr>
              <a:defRPr sz="1800">
                <a:latin typeface="Times New Roman" panose="02020603050405020304" pitchFamily="18" charset="0"/>
                <a:ea typeface="楷体" panose="02010609060101010101" pitchFamily="49" charset="-122"/>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32300" y="1006475"/>
            <a:ext cx="4092575" cy="5073650"/>
          </a:xfrm>
        </p:spPr>
        <p:txBody>
          <a:bodyPr/>
          <a:lstStyle>
            <a:lvl1pPr>
              <a:defRPr sz="2800">
                <a:latin typeface="Times New Roman" panose="02020603050405020304" pitchFamily="18" charset="0"/>
                <a:ea typeface="楷体" panose="02010609060101010101" pitchFamily="49" charset="-122"/>
              </a:defRPr>
            </a:lvl1pPr>
            <a:lvl2pPr>
              <a:defRPr sz="2400">
                <a:latin typeface="Times New Roman" panose="02020603050405020304" pitchFamily="18" charset="0"/>
                <a:ea typeface="楷体" panose="02010609060101010101" pitchFamily="49" charset="-122"/>
              </a:defRPr>
            </a:lvl2pPr>
            <a:lvl3pPr>
              <a:defRPr sz="2000">
                <a:latin typeface="Times New Roman" panose="02020603050405020304" pitchFamily="18" charset="0"/>
                <a:ea typeface="楷体" panose="02010609060101010101" pitchFamily="49" charset="-122"/>
              </a:defRPr>
            </a:lvl3pPr>
            <a:lvl4pPr>
              <a:defRPr sz="1800">
                <a:latin typeface="Times New Roman" panose="02020603050405020304" pitchFamily="18" charset="0"/>
                <a:ea typeface="楷体" panose="02010609060101010101" pitchFamily="49" charset="-122"/>
              </a:defRPr>
            </a:lvl4pPr>
            <a:lvl5pPr>
              <a:defRPr sz="1800">
                <a:latin typeface="Times New Roman" panose="02020603050405020304" pitchFamily="18" charset="0"/>
                <a:ea typeface="楷体" panose="02010609060101010101" pitchFamily="49" charset="-122"/>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410997605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ea typeface="楷体" panose="02010609060101010101" pitchFamily="49" charset="-122"/>
              </a:defRPr>
            </a:lvl1pPr>
            <a:lvl2pPr>
              <a:defRPr sz="2000">
                <a:latin typeface="Times New Roman" panose="02020603050405020304" pitchFamily="18" charset="0"/>
                <a:ea typeface="楷体" panose="02010609060101010101" pitchFamily="49" charset="-122"/>
              </a:defRPr>
            </a:lvl2pPr>
            <a:lvl3pPr>
              <a:defRPr sz="1800">
                <a:latin typeface="Times New Roman" panose="02020603050405020304" pitchFamily="18" charset="0"/>
                <a:ea typeface="楷体" panose="02010609060101010101" pitchFamily="49" charset="-122"/>
              </a:defRPr>
            </a:lvl3pPr>
            <a:lvl4pPr>
              <a:defRPr sz="1600">
                <a:latin typeface="Times New Roman" panose="02020603050405020304" pitchFamily="18" charset="0"/>
                <a:ea typeface="楷体" panose="02010609060101010101" pitchFamily="49" charset="-122"/>
              </a:defRPr>
            </a:lvl4pPr>
            <a:lvl5pPr>
              <a:defRPr sz="1600">
                <a:latin typeface="Times New Roman" panose="02020603050405020304" pitchFamily="18" charset="0"/>
                <a:ea typeface="楷体" panose="02010609060101010101" pitchFamily="49" charset="-122"/>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ea typeface="楷体" panose="02010609060101010101" pitchFamily="49" charset="-122"/>
              </a:defRPr>
            </a:lvl1pPr>
            <a:lvl2pPr>
              <a:defRPr sz="2000">
                <a:latin typeface="Times New Roman" panose="02020603050405020304" pitchFamily="18" charset="0"/>
                <a:ea typeface="楷体" panose="02010609060101010101" pitchFamily="49" charset="-122"/>
              </a:defRPr>
            </a:lvl2pPr>
            <a:lvl3pPr>
              <a:defRPr sz="1800">
                <a:latin typeface="Times New Roman" panose="02020603050405020304" pitchFamily="18" charset="0"/>
                <a:ea typeface="楷体" panose="02010609060101010101" pitchFamily="49" charset="-122"/>
              </a:defRPr>
            </a:lvl3pPr>
            <a:lvl4pPr>
              <a:defRPr sz="1600">
                <a:latin typeface="Times New Roman" panose="02020603050405020304" pitchFamily="18" charset="0"/>
                <a:ea typeface="楷体" panose="02010609060101010101" pitchFamily="49" charset="-122"/>
              </a:defRPr>
            </a:lvl4pPr>
            <a:lvl5pPr>
              <a:defRPr sz="1600">
                <a:latin typeface="Times New Roman" panose="02020603050405020304" pitchFamily="18" charset="0"/>
                <a:ea typeface="楷体" panose="02010609060101010101" pitchFamily="49" charset="-122"/>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Date Placeholder 7"/>
          <p:cNvSpPr>
            <a:spLocks noGrp="1"/>
          </p:cNvSpPr>
          <p:nvPr>
            <p:ph type="dt" sz="half"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14452893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Date Placeholder 3"/>
          <p:cNvSpPr>
            <a:spLocks noGrp="1"/>
          </p:cNvSpPr>
          <p:nvPr>
            <p:ph type="dt" sz="half"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36778399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Date Placeholder 2"/>
          <p:cNvSpPr>
            <a:spLocks noGrp="1"/>
          </p:cNvSpPr>
          <p:nvPr>
            <p:ph type="dt" sz="half"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16613078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imes New Roman" panose="02020603050405020304" pitchFamily="18" charset="0"/>
                <a:ea typeface="楷体" panose="02010609060101010101" pitchFamily="49" charset="-122"/>
              </a:defRPr>
            </a:lvl1pPr>
            <a:lvl2pPr>
              <a:defRPr sz="2800">
                <a:latin typeface="Times New Roman" panose="02020603050405020304" pitchFamily="18" charset="0"/>
                <a:ea typeface="楷体" panose="02010609060101010101" pitchFamily="49" charset="-122"/>
              </a:defRPr>
            </a:lvl2pPr>
            <a:lvl3pPr>
              <a:defRPr sz="2400">
                <a:latin typeface="Times New Roman" panose="02020603050405020304" pitchFamily="18" charset="0"/>
                <a:ea typeface="楷体" panose="02010609060101010101" pitchFamily="49" charset="-122"/>
              </a:defRPr>
            </a:lvl3pPr>
            <a:lvl4pPr>
              <a:defRPr sz="2000">
                <a:latin typeface="Times New Roman" panose="02020603050405020304" pitchFamily="18" charset="0"/>
                <a:ea typeface="楷体" panose="02010609060101010101" pitchFamily="49" charset="-122"/>
              </a:defRPr>
            </a:lvl4pPr>
            <a:lvl5pPr>
              <a:defRPr sz="2000">
                <a:latin typeface="Times New Roman" panose="02020603050405020304" pitchFamily="18" charset="0"/>
                <a:ea typeface="楷体" panose="02010609060101010101" pitchFamily="49" charset="-122"/>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4772678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baseline="0">
                <a:ea typeface="楷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 xmlns:p14="http://schemas.microsoft.com/office/powerpoint/2010/main" val="16691553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5" name="Picture 5" descr="C:\Users\chen\Desktop\物理光学\ppt课件\QQ图片20150814181855.png"/>
          <p:cNvPicPr>
            <a:picLocks noChangeAspect="1" noChangeArrowheads="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42074" y="0"/>
            <a:ext cx="9228147"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13338" name="Rectangle 26"/>
          <p:cNvSpPr>
            <a:spLocks noGrp="1" noChangeArrowheads="1"/>
          </p:cNvSpPr>
          <p:nvPr>
            <p:ph type="title"/>
          </p:nvPr>
        </p:nvSpPr>
        <p:spPr bwMode="auto">
          <a:xfrm>
            <a:off x="971600" y="404664"/>
            <a:ext cx="7072312"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3340" name="Rectangle 28"/>
          <p:cNvSpPr>
            <a:spLocks noGrp="1" noChangeArrowheads="1"/>
          </p:cNvSpPr>
          <p:nvPr>
            <p:ph type="ftr" sz="quarter" idx="3"/>
          </p:nvPr>
        </p:nvSpPr>
        <p:spPr bwMode="auto">
          <a:xfrm>
            <a:off x="2484438" y="6472238"/>
            <a:ext cx="3527425" cy="26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3345" name="Rectangle 33"/>
          <p:cNvSpPr>
            <a:spLocks noGrp="1" noChangeArrowheads="1"/>
          </p:cNvSpPr>
          <p:nvPr>
            <p:ph type="body" idx="1"/>
          </p:nvPr>
        </p:nvSpPr>
        <p:spPr bwMode="auto">
          <a:xfrm>
            <a:off x="482922" y="1268760"/>
            <a:ext cx="8337550" cy="5073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3339" name="Rectangle 27"/>
          <p:cNvSpPr>
            <a:spLocks noGrp="1" noChangeArrowheads="1"/>
          </p:cNvSpPr>
          <p:nvPr>
            <p:ph type="dt" sz="half" idx="2"/>
          </p:nvPr>
        </p:nvSpPr>
        <p:spPr bwMode="auto">
          <a:xfrm>
            <a:off x="7020272" y="5904631"/>
            <a:ext cx="1114425" cy="26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endParaRPr lang="en-US" altLang="en-US" dirty="0"/>
          </a:p>
        </p:txBody>
      </p:sp>
      <p:sp>
        <p:nvSpPr>
          <p:cNvPr id="13341" name="Rectangle 29"/>
          <p:cNvSpPr>
            <a:spLocks noGrp="1" noChangeArrowheads="1"/>
          </p:cNvSpPr>
          <p:nvPr>
            <p:ph type="sldNum" sz="quarter" idx="4"/>
          </p:nvPr>
        </p:nvSpPr>
        <p:spPr bwMode="auto">
          <a:xfrm>
            <a:off x="7020272" y="6264994"/>
            <a:ext cx="1114425" cy="26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endParaRPr lang="en-US"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p:titleStyle>
    <p:bodyStyle>
      <a:lvl1pPr marL="0" indent="0" algn="l" rtl="0" eaLnBrk="1" fontAlgn="base" hangingPunct="1">
        <a:spcBef>
          <a:spcPct val="200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 Id="rId9"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5.bin"/><Relationship Id="rId5" Type="http://schemas.openxmlformats.org/officeDocument/2006/relationships/oleObject" Target="../embeddings/oleObject24.bin"/><Relationship Id="rId10" Type="http://schemas.openxmlformats.org/officeDocument/2006/relationships/oleObject" Target="../embeddings/oleObject29.bin"/><Relationship Id="rId4" Type="http://schemas.openxmlformats.org/officeDocument/2006/relationships/oleObject" Target="../embeddings/oleObject23.bin"/><Relationship Id="rId9"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3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8.bin"/><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1" name="Rectangle 137"/>
          <p:cNvSpPr>
            <a:spLocks noGrp="1" noChangeArrowheads="1"/>
          </p:cNvSpPr>
          <p:nvPr>
            <p:ph type="ctrTitle"/>
          </p:nvPr>
        </p:nvSpPr>
        <p:spPr>
          <a:xfrm>
            <a:off x="323528" y="1958975"/>
            <a:ext cx="7772400" cy="1470025"/>
          </a:xfrm>
        </p:spPr>
        <p:txBody>
          <a:bodyPr/>
          <a:lstStyle/>
          <a:p>
            <a:r>
              <a:rPr lang="en-US" altLang="zh-CN" sz="5400" dirty="0" smtClean="0">
                <a:latin typeface="Times New Roman" panose="02020603050405020304" pitchFamily="18" charset="0"/>
                <a:ea typeface="楷体" panose="02010609060101010101" pitchFamily="49" charset="-122"/>
              </a:rPr>
              <a:t>2018</a:t>
            </a:r>
            <a:r>
              <a:rPr lang="zh-CN" altLang="en-US" sz="5400" b="1" dirty="0" smtClean="0">
                <a:latin typeface="Times New Roman" panose="02020603050405020304" pitchFamily="18" charset="0"/>
                <a:ea typeface="楷体" panose="02010609060101010101" pitchFamily="49" charset="-122"/>
              </a:rPr>
              <a:t>物理光学复习与总结</a:t>
            </a:r>
            <a:endParaRPr lang="en-US" altLang="en-US" sz="5400" b="1" dirty="0">
              <a:latin typeface="Times New Roman" panose="02020603050405020304" pitchFamily="18" charset="0"/>
              <a:ea typeface="楷体" panose="02010609060101010101" pitchFamily="49" charset="-122"/>
            </a:endParaRPr>
          </a:p>
        </p:txBody>
      </p:sp>
      <p:pic>
        <p:nvPicPr>
          <p:cNvPr id="2050" name="Picture 2" descr="C:\Users\chen\Desktop\物理光学\校徽.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8520" y="120815"/>
            <a:ext cx="1944216" cy="1435977"/>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endParaRPr 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zh-CN" altLang="en-US" sz="2800" dirty="0">
                <a:solidFill>
                  <a:schemeClr val="accent1"/>
                </a:solidFill>
                <a:effectLst>
                  <a:outerShdw blurRad="38100" dist="38100" dir="2700000" algn="tl">
                    <a:srgbClr val="000000">
                      <a:alpha val="43137"/>
                    </a:srgbClr>
                  </a:outerShdw>
                </a:effectLst>
              </a:rPr>
              <a:t>习</a:t>
            </a:r>
            <a:r>
              <a:rPr lang="zh-CN" altLang="en-US" sz="2800" dirty="0" smtClean="0">
                <a:solidFill>
                  <a:schemeClr val="accent1"/>
                </a:solidFill>
                <a:effectLst>
                  <a:outerShdw blurRad="38100" dist="38100" dir="2700000" algn="tl">
                    <a:srgbClr val="000000">
                      <a:alpha val="43137"/>
                    </a:srgbClr>
                  </a:outerShdw>
                </a:effectLst>
              </a:rPr>
              <a:t>题解析</a:t>
            </a:r>
            <a:endParaRPr lang="en-US" sz="28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323528" y="980728"/>
            <a:ext cx="8661078" cy="648072"/>
          </a:xfrm>
        </p:spPr>
        <p:txBody>
          <a:bodyPr/>
          <a:lstStyle/>
          <a:p>
            <a:pPr>
              <a:lnSpc>
                <a:spcPct val="110000"/>
              </a:lnSpc>
              <a:spcBef>
                <a:spcPts val="0"/>
              </a:spcBef>
            </a:pPr>
            <a:r>
              <a:rPr lang="en-US" altLang="zh-CN" sz="2800" dirty="0" smtClean="0"/>
              <a:t>1. </a:t>
            </a:r>
            <a:r>
              <a:rPr lang="zh-CN" altLang="en-US" sz="2800" dirty="0" smtClean="0"/>
              <a:t>一个线偏振光在玻璃中传播时，光场表达式为：</a:t>
            </a:r>
            <a:endParaRPr lang="en-US" altLang="zh-CN" sz="2800" dirty="0" smtClean="0"/>
          </a:p>
          <a:p>
            <a:pPr>
              <a:lnSpc>
                <a:spcPct val="110000"/>
              </a:lnSpc>
              <a:spcBef>
                <a:spcPts val="0"/>
              </a:spcBef>
            </a:pPr>
            <a:endParaRPr lang="en-US" altLang="zh-CN" sz="2800" dirty="0" smtClean="0"/>
          </a:p>
          <a:p>
            <a:pPr>
              <a:lnSpc>
                <a:spcPct val="110000"/>
              </a:lnSpc>
              <a:spcBef>
                <a:spcPts val="0"/>
              </a:spcBef>
            </a:pPr>
            <a:endParaRPr lang="en-US" altLang="zh-CN" sz="2800" dirty="0"/>
          </a:p>
          <a:p>
            <a:pPr>
              <a:lnSpc>
                <a:spcPct val="110000"/>
              </a:lnSpc>
              <a:spcBef>
                <a:spcPts val="0"/>
              </a:spcBef>
            </a:pPr>
            <a:r>
              <a:rPr lang="zh-CN" altLang="en-US" sz="2800" dirty="0" smtClean="0"/>
              <a:t>求该光的频率、波长、玻璃的折射率。</a:t>
            </a:r>
            <a:endParaRPr lang="en-US" altLang="zh-CN" sz="2800" dirty="0" smtClean="0"/>
          </a:p>
        </p:txBody>
      </p:sp>
      <p:graphicFrame>
        <p:nvGraphicFramePr>
          <p:cNvPr id="11" name="Object 7"/>
          <p:cNvGraphicFramePr>
            <a:graphicFrameLocks noChangeAspect="1"/>
          </p:cNvGraphicFramePr>
          <p:nvPr>
            <p:extLst>
              <p:ext uri="{D42A27DB-BD31-4B8C-83A1-F6EECF244321}">
                <p14:modId xmlns="" xmlns:p14="http://schemas.microsoft.com/office/powerpoint/2010/main" val="2128652940"/>
              </p:ext>
            </p:extLst>
          </p:nvPr>
        </p:nvGraphicFramePr>
        <p:xfrm>
          <a:off x="2309504" y="2996952"/>
          <a:ext cx="3857625" cy="925512"/>
        </p:xfrm>
        <a:graphic>
          <a:graphicData uri="http://schemas.openxmlformats.org/presentationml/2006/ole">
            <p:oleObj spid="_x0000_s219138" name="Equation" r:id="rId3" imgW="1587240" imgH="393480" progId="">
              <p:embed/>
            </p:oleObj>
          </a:graphicData>
        </a:graphic>
      </p:graphicFrame>
      <p:graphicFrame>
        <p:nvGraphicFramePr>
          <p:cNvPr id="15" name="Object 7"/>
          <p:cNvGraphicFramePr>
            <a:graphicFrameLocks noChangeAspect="1"/>
          </p:cNvGraphicFramePr>
          <p:nvPr>
            <p:extLst>
              <p:ext uri="{D42A27DB-BD31-4B8C-83A1-F6EECF244321}">
                <p14:modId xmlns="" xmlns:p14="http://schemas.microsoft.com/office/powerpoint/2010/main" val="338975494"/>
              </p:ext>
            </p:extLst>
          </p:nvPr>
        </p:nvGraphicFramePr>
        <p:xfrm>
          <a:off x="1662442" y="1412776"/>
          <a:ext cx="5429838" cy="934925"/>
        </p:xfrm>
        <a:graphic>
          <a:graphicData uri="http://schemas.openxmlformats.org/presentationml/2006/ole">
            <p:oleObj spid="_x0000_s219139" name="Equation" r:id="rId4" imgW="2311200" imgH="393480" progId="">
              <p:embed/>
            </p:oleObj>
          </a:graphicData>
        </a:graphic>
      </p:graphicFrame>
      <p:grpSp>
        <p:nvGrpSpPr>
          <p:cNvPr id="6" name="Group 8"/>
          <p:cNvGrpSpPr/>
          <p:nvPr/>
        </p:nvGrpSpPr>
        <p:grpSpPr>
          <a:xfrm>
            <a:off x="755576" y="4094937"/>
            <a:ext cx="7488832" cy="2677656"/>
            <a:chOff x="133861" y="4293096"/>
            <a:chExt cx="7488832" cy="2677656"/>
          </a:xfrm>
        </p:grpSpPr>
        <p:grpSp>
          <p:nvGrpSpPr>
            <p:cNvPr id="9" name="Group 5"/>
            <p:cNvGrpSpPr/>
            <p:nvPr/>
          </p:nvGrpSpPr>
          <p:grpSpPr>
            <a:xfrm>
              <a:off x="133861" y="4293096"/>
              <a:ext cx="7488832" cy="2677656"/>
              <a:chOff x="342603" y="3465478"/>
              <a:chExt cx="7488832" cy="2677656"/>
            </a:xfrm>
          </p:grpSpPr>
          <p:sp>
            <p:nvSpPr>
              <p:cNvPr id="5" name="Rectangle 4"/>
              <p:cNvSpPr/>
              <p:nvPr/>
            </p:nvSpPr>
            <p:spPr>
              <a:xfrm>
                <a:off x="342603" y="3465478"/>
                <a:ext cx="7488832" cy="2677656"/>
              </a:xfrm>
              <a:prstGeom prst="rect">
                <a:avLst/>
              </a:prstGeom>
            </p:spPr>
            <p:txBody>
              <a:bodyPr wrap="square">
                <a:spAutoFit/>
              </a:bodyPr>
              <a:lstStyle/>
              <a:p>
                <a:pPr>
                  <a:lnSpc>
                    <a:spcPct val="120000"/>
                  </a:lnSpc>
                </a:pPr>
                <a:r>
                  <a:rPr lang="zh-CN" altLang="en-US" sz="2800" b="1" dirty="0" smtClean="0">
                    <a:latin typeface="Times New Roman" panose="02020603050405020304" pitchFamily="18" charset="0"/>
                    <a:ea typeface="楷体" panose="02010609060101010101" pitchFamily="49" charset="-122"/>
                  </a:rPr>
                  <a:t>光的频率：</a:t>
                </a:r>
                <a:endParaRPr lang="en-US" altLang="zh-CN" sz="2800" b="1" dirty="0" smtClean="0">
                  <a:latin typeface="Times New Roman" panose="02020603050405020304" pitchFamily="18" charset="0"/>
                  <a:ea typeface="楷体" panose="02010609060101010101" pitchFamily="49" charset="-122"/>
                </a:endParaRPr>
              </a:p>
              <a:p>
                <a:pPr>
                  <a:lnSpc>
                    <a:spcPct val="120000"/>
                  </a:lnSpc>
                </a:pPr>
                <a:r>
                  <a:rPr lang="zh-CN" altLang="en-US" sz="2800" b="1" dirty="0" smtClean="0">
                    <a:latin typeface="Times New Roman" panose="02020603050405020304" pitchFamily="18" charset="0"/>
                    <a:ea typeface="楷体" panose="02010609060101010101" pitchFamily="49" charset="-122"/>
                  </a:rPr>
                  <a:t>光在玻璃中的传播速度：</a:t>
                </a:r>
                <a:endParaRPr lang="en-US" altLang="zh-CN" sz="2800" b="1" dirty="0" smtClean="0">
                  <a:latin typeface="Times New Roman" panose="02020603050405020304" pitchFamily="18" charset="0"/>
                  <a:ea typeface="楷体" panose="02010609060101010101" pitchFamily="49" charset="-122"/>
                </a:endParaRPr>
              </a:p>
              <a:p>
                <a:pPr>
                  <a:lnSpc>
                    <a:spcPct val="120000"/>
                  </a:lnSpc>
                </a:pPr>
                <a:r>
                  <a:rPr lang="zh-CN" altLang="en-US" sz="2800" b="1" dirty="0" smtClean="0">
                    <a:latin typeface="Times New Roman" panose="02020603050405020304" pitchFamily="18" charset="0"/>
                    <a:ea typeface="楷体" panose="02010609060101010101" pitchFamily="49" charset="-122"/>
                  </a:rPr>
                  <a:t>光在真空中波长：</a:t>
                </a:r>
                <a:endParaRPr lang="en-US" altLang="zh-CN" sz="2800" b="1" dirty="0" smtClean="0">
                  <a:latin typeface="Times New Roman" panose="02020603050405020304" pitchFamily="18" charset="0"/>
                  <a:ea typeface="楷体" panose="02010609060101010101" pitchFamily="49" charset="-122"/>
                </a:endParaRPr>
              </a:p>
              <a:p>
                <a:pPr>
                  <a:lnSpc>
                    <a:spcPct val="120000"/>
                  </a:lnSpc>
                </a:pPr>
                <a:r>
                  <a:rPr lang="zh-CN" altLang="en-US" sz="2800" b="1" dirty="0" smtClean="0">
                    <a:latin typeface="Times New Roman" panose="02020603050405020304" pitchFamily="18" charset="0"/>
                    <a:ea typeface="楷体" panose="02010609060101010101" pitchFamily="49" charset="-122"/>
                  </a:rPr>
                  <a:t>光在玻璃中的波长：</a:t>
                </a:r>
                <a:endParaRPr lang="en-US" altLang="zh-CN" sz="2800" b="1" dirty="0" smtClean="0">
                  <a:latin typeface="Times New Roman" panose="02020603050405020304" pitchFamily="18" charset="0"/>
                  <a:ea typeface="楷体" panose="02010609060101010101" pitchFamily="49" charset="-122"/>
                </a:endParaRPr>
              </a:p>
              <a:p>
                <a:pPr>
                  <a:lnSpc>
                    <a:spcPct val="120000"/>
                  </a:lnSpc>
                </a:pPr>
                <a:r>
                  <a:rPr lang="zh-CN" altLang="en-US" sz="2800" b="1" dirty="0">
                    <a:latin typeface="Times New Roman" panose="02020603050405020304" pitchFamily="18" charset="0"/>
                    <a:ea typeface="楷体" panose="02010609060101010101" pitchFamily="49" charset="-122"/>
                  </a:rPr>
                  <a:t>玻</a:t>
                </a:r>
                <a:r>
                  <a:rPr lang="zh-CN" altLang="en-US" sz="2800" b="1" dirty="0" smtClean="0">
                    <a:latin typeface="Times New Roman" panose="02020603050405020304" pitchFamily="18" charset="0"/>
                    <a:ea typeface="楷体" panose="02010609060101010101" pitchFamily="49" charset="-122"/>
                  </a:rPr>
                  <a:t>璃的折射率：</a:t>
                </a:r>
                <a:endParaRPr lang="zh-CN" altLang="en-US" sz="2800" b="1" dirty="0">
                  <a:latin typeface="Times New Roman" panose="02020603050405020304" pitchFamily="18" charset="0"/>
                  <a:ea typeface="楷体" panose="02010609060101010101" pitchFamily="49" charset="-122"/>
                </a:endParaRPr>
              </a:p>
            </p:txBody>
          </p:sp>
          <p:graphicFrame>
            <p:nvGraphicFramePr>
              <p:cNvPr id="23" name="Object 7"/>
              <p:cNvGraphicFramePr>
                <a:graphicFrameLocks noChangeAspect="1"/>
              </p:cNvGraphicFramePr>
              <p:nvPr>
                <p:extLst>
                  <p:ext uri="{D42A27DB-BD31-4B8C-83A1-F6EECF244321}">
                    <p14:modId xmlns="" xmlns:p14="http://schemas.microsoft.com/office/powerpoint/2010/main" val="3004419600"/>
                  </p:ext>
                </p:extLst>
              </p:nvPr>
            </p:nvGraphicFramePr>
            <p:xfrm>
              <a:off x="2699222" y="3476946"/>
              <a:ext cx="1747837" cy="496887"/>
            </p:xfrm>
            <a:graphic>
              <a:graphicData uri="http://schemas.openxmlformats.org/presentationml/2006/ole">
                <p:oleObj spid="_x0000_s219140" name="Equation" r:id="rId5" imgW="761760" imgH="203040" progId="">
                  <p:embed/>
                </p:oleObj>
              </a:graphicData>
            </a:graphic>
          </p:graphicFrame>
        </p:grpSp>
        <p:graphicFrame>
          <p:nvGraphicFramePr>
            <p:cNvPr id="18" name="Object 7"/>
            <p:cNvGraphicFramePr>
              <a:graphicFrameLocks noChangeAspect="1"/>
            </p:cNvGraphicFramePr>
            <p:nvPr>
              <p:extLst>
                <p:ext uri="{D42A27DB-BD31-4B8C-83A1-F6EECF244321}">
                  <p14:modId xmlns="" xmlns:p14="http://schemas.microsoft.com/office/powerpoint/2010/main" val="1282305012"/>
                </p:ext>
              </p:extLst>
            </p:nvPr>
          </p:nvGraphicFramePr>
          <p:xfrm>
            <a:off x="4613860" y="4882872"/>
            <a:ext cx="1252538" cy="434975"/>
          </p:xfrm>
          <a:graphic>
            <a:graphicData uri="http://schemas.openxmlformats.org/presentationml/2006/ole">
              <p:oleObj spid="_x0000_s219141" name="Equation" r:id="rId6" imgW="545760" imgH="177480" progId="">
                <p:embed/>
              </p:oleObj>
            </a:graphicData>
          </a:graphic>
        </p:graphicFrame>
        <p:graphicFrame>
          <p:nvGraphicFramePr>
            <p:cNvPr id="3" name="Object 2"/>
            <p:cNvGraphicFramePr>
              <a:graphicFrameLocks noChangeAspect="1"/>
            </p:cNvGraphicFramePr>
            <p:nvPr>
              <p:extLst>
                <p:ext uri="{D42A27DB-BD31-4B8C-83A1-F6EECF244321}">
                  <p14:modId xmlns="" xmlns:p14="http://schemas.microsoft.com/office/powerpoint/2010/main" val="3395946938"/>
                </p:ext>
              </p:extLst>
            </p:nvPr>
          </p:nvGraphicFramePr>
          <p:xfrm>
            <a:off x="3446229" y="5352524"/>
            <a:ext cx="3087687" cy="558800"/>
          </p:xfrm>
          <a:graphic>
            <a:graphicData uri="http://schemas.openxmlformats.org/presentationml/2006/ole">
              <p:oleObj spid="_x0000_s219142" name="Equation" r:id="rId7" imgW="1346040" imgH="228600" progId="">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3191532694"/>
                </p:ext>
              </p:extLst>
            </p:nvPr>
          </p:nvGraphicFramePr>
          <p:xfrm>
            <a:off x="3505785" y="5952847"/>
            <a:ext cx="2967038" cy="434975"/>
          </p:xfrm>
          <a:graphic>
            <a:graphicData uri="http://schemas.openxmlformats.org/presentationml/2006/ole">
              <p:oleObj spid="_x0000_s219143" name="Equation" r:id="rId8" imgW="1257120" imgH="177480" progId="">
                <p:embed/>
              </p:oleObj>
            </a:graphicData>
          </a:graphic>
        </p:graphicFrame>
        <p:graphicFrame>
          <p:nvGraphicFramePr>
            <p:cNvPr id="8" name="Object 7"/>
            <p:cNvGraphicFramePr>
              <a:graphicFrameLocks noChangeAspect="1"/>
            </p:cNvGraphicFramePr>
            <p:nvPr>
              <p:extLst>
                <p:ext uri="{D42A27DB-BD31-4B8C-83A1-F6EECF244321}">
                  <p14:modId xmlns="" xmlns:p14="http://schemas.microsoft.com/office/powerpoint/2010/main" val="3813634347"/>
                </p:ext>
              </p:extLst>
            </p:nvPr>
          </p:nvGraphicFramePr>
          <p:xfrm>
            <a:off x="2942173" y="6394688"/>
            <a:ext cx="1223963" cy="434975"/>
          </p:xfrm>
          <a:graphic>
            <a:graphicData uri="http://schemas.openxmlformats.org/presentationml/2006/ole">
              <p:oleObj spid="_x0000_s219144" name="Equation" r:id="rId9" imgW="533160" imgH="177480" progId="">
                <p:embed/>
              </p:oleObj>
            </a:graphicData>
          </a:graphic>
        </p:graphicFrame>
      </p:grpSp>
    </p:spTree>
    <p:extLst>
      <p:ext uri="{BB962C8B-B14F-4D97-AF65-F5344CB8AC3E}">
        <p14:creationId xmlns="" xmlns:p14="http://schemas.microsoft.com/office/powerpoint/2010/main" val="181575977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28184" y="1892006"/>
            <a:ext cx="2232248" cy="2689122"/>
            <a:chOff x="6228184" y="1892006"/>
            <a:chExt cx="2232248" cy="2689122"/>
          </a:xfrm>
        </p:grpSpPr>
        <p:pic>
          <p:nvPicPr>
            <p:cNvPr id="223236" name="图片 12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228184" y="1892006"/>
              <a:ext cx="2232248" cy="268912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6767221" y="2746846"/>
              <a:ext cx="529984" cy="400110"/>
            </a:xfrm>
            <a:prstGeom prst="rect">
              <a:avLst/>
            </a:prstGeom>
            <a:noFill/>
          </p:spPr>
          <p:txBody>
            <a:bodyPr wrap="square" rtlCol="0">
              <a:spAutoFit/>
            </a:bodyPr>
            <a:lstStyle/>
            <a:p>
              <a:r>
                <a:rPr lang="en-US" altLang="zh-CN" sz="2000" b="1" i="1" dirty="0" smtClean="0">
                  <a:solidFill>
                    <a:srgbClr val="0000FF"/>
                  </a:solidFill>
                </a:rPr>
                <a:t>R</a:t>
              </a:r>
              <a:r>
                <a:rPr lang="en-US" altLang="zh-CN" sz="2000" b="1" i="1" baseline="-25000" dirty="0" smtClean="0">
                  <a:solidFill>
                    <a:srgbClr val="0000FF"/>
                  </a:solidFill>
                </a:rPr>
                <a:t>1</a:t>
              </a:r>
              <a:endParaRPr lang="en-US" sz="2000" b="1" i="1" baseline="-25000" dirty="0">
                <a:solidFill>
                  <a:srgbClr val="0000FF"/>
                </a:solidFill>
              </a:endParaRPr>
            </a:p>
          </p:txBody>
        </p:sp>
        <p:sp>
          <p:nvSpPr>
            <p:cNvPr id="14" name="TextBox 13"/>
            <p:cNvSpPr txBox="1"/>
            <p:nvPr/>
          </p:nvSpPr>
          <p:spPr>
            <a:xfrm>
              <a:off x="6804248" y="3316922"/>
              <a:ext cx="529984" cy="400110"/>
            </a:xfrm>
            <a:prstGeom prst="rect">
              <a:avLst/>
            </a:prstGeom>
            <a:noFill/>
          </p:spPr>
          <p:txBody>
            <a:bodyPr wrap="square" rtlCol="0">
              <a:spAutoFit/>
            </a:bodyPr>
            <a:lstStyle/>
            <a:p>
              <a:r>
                <a:rPr lang="en-US" altLang="zh-CN" sz="2000" b="1" i="1" dirty="0" smtClean="0">
                  <a:solidFill>
                    <a:srgbClr val="0000FF"/>
                  </a:solidFill>
                </a:rPr>
                <a:t>R</a:t>
              </a:r>
              <a:r>
                <a:rPr lang="en-US" altLang="zh-CN" sz="2000" b="1" i="1" baseline="-25000" dirty="0" smtClean="0">
                  <a:solidFill>
                    <a:srgbClr val="0000FF"/>
                  </a:solidFill>
                </a:rPr>
                <a:t>4</a:t>
              </a:r>
              <a:endParaRPr lang="en-US" sz="2000" b="1" i="1" baseline="-25000" dirty="0">
                <a:solidFill>
                  <a:srgbClr val="0000FF"/>
                </a:solidFill>
              </a:endParaRPr>
            </a:p>
          </p:txBody>
        </p:sp>
        <p:sp>
          <p:nvSpPr>
            <p:cNvPr id="16" name="TextBox 15"/>
            <p:cNvSpPr txBox="1"/>
            <p:nvPr/>
          </p:nvSpPr>
          <p:spPr>
            <a:xfrm>
              <a:off x="7870615" y="2438110"/>
              <a:ext cx="529984" cy="400110"/>
            </a:xfrm>
            <a:prstGeom prst="rect">
              <a:avLst/>
            </a:prstGeom>
            <a:noFill/>
          </p:spPr>
          <p:txBody>
            <a:bodyPr wrap="square" rtlCol="0">
              <a:spAutoFit/>
            </a:bodyPr>
            <a:lstStyle/>
            <a:p>
              <a:r>
                <a:rPr lang="en-US" altLang="zh-CN" sz="2000" b="1" i="1" dirty="0" smtClean="0">
                  <a:solidFill>
                    <a:srgbClr val="0000FF"/>
                  </a:solidFill>
                </a:rPr>
                <a:t>R</a:t>
              </a:r>
              <a:r>
                <a:rPr lang="en-US" altLang="zh-CN" sz="2000" b="1" i="1" baseline="-25000" dirty="0" smtClean="0">
                  <a:solidFill>
                    <a:srgbClr val="0000FF"/>
                  </a:solidFill>
                </a:rPr>
                <a:t>2</a:t>
              </a:r>
              <a:endParaRPr lang="en-US" sz="2000" b="1" i="1" baseline="-25000" dirty="0">
                <a:solidFill>
                  <a:srgbClr val="0000FF"/>
                </a:solidFill>
              </a:endParaRPr>
            </a:p>
          </p:txBody>
        </p:sp>
        <p:sp>
          <p:nvSpPr>
            <p:cNvPr id="17" name="TextBox 16"/>
            <p:cNvSpPr txBox="1"/>
            <p:nvPr/>
          </p:nvSpPr>
          <p:spPr>
            <a:xfrm>
              <a:off x="7922936" y="3619554"/>
              <a:ext cx="529984" cy="400110"/>
            </a:xfrm>
            <a:prstGeom prst="rect">
              <a:avLst/>
            </a:prstGeom>
            <a:noFill/>
          </p:spPr>
          <p:txBody>
            <a:bodyPr wrap="square" rtlCol="0">
              <a:spAutoFit/>
            </a:bodyPr>
            <a:lstStyle/>
            <a:p>
              <a:r>
                <a:rPr lang="en-US" altLang="zh-CN" sz="2000" b="1" i="1" dirty="0" smtClean="0">
                  <a:solidFill>
                    <a:srgbClr val="0000FF"/>
                  </a:solidFill>
                </a:rPr>
                <a:t>R</a:t>
              </a:r>
              <a:r>
                <a:rPr lang="en-US" altLang="zh-CN" sz="2000" b="1" i="1" baseline="-25000" dirty="0" smtClean="0">
                  <a:solidFill>
                    <a:srgbClr val="0000FF"/>
                  </a:solidFill>
                </a:rPr>
                <a:t>3</a:t>
              </a:r>
              <a:endParaRPr lang="en-US" sz="2000" b="1" i="1" baseline="-25000" dirty="0">
                <a:solidFill>
                  <a:srgbClr val="0000FF"/>
                </a:solidFill>
              </a:endParaRPr>
            </a:p>
          </p:txBody>
        </p:sp>
      </p:grpSp>
      <p:sp>
        <p:nvSpPr>
          <p:cNvPr id="15" name="Rectangle 8"/>
          <p:cNvSpPr>
            <a:spLocks noChangeArrowheads="1"/>
          </p:cNvSpPr>
          <p:nvPr/>
        </p:nvSpPr>
        <p:spPr bwMode="auto">
          <a:xfrm>
            <a:off x="297599" y="5392087"/>
            <a:ext cx="8102999" cy="12772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175">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3175" algn="l" defTabSz="914400" rtl="0" eaLnBrk="1" fontAlgn="base" latinLnBrk="0" hangingPunct="1">
              <a:lnSpc>
                <a:spcPct val="100000"/>
              </a:lnSpc>
              <a:spcBef>
                <a:spcPts val="60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入射角大于全反射临界角，在棱镜两直角面上发生全反射，即： </a:t>
            </a:r>
            <a:r>
              <a:rPr kumimoji="0" lang="en-US" altLang="zh-CN"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1 </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b="1" i="0" u="none" strike="noStrike" cap="none" normalizeH="0" baseline="0" dirty="0" smtClean="0">
              <a:ln>
                <a:noFill/>
              </a:ln>
              <a:solidFill>
                <a:schemeClr val="tx1"/>
              </a:solidFill>
              <a:effectLst/>
            </a:endParaRPr>
          </a:p>
          <a:p>
            <a:pPr marL="0" marR="0" lvl="0" indent="3175" algn="l" defTabSz="914400" rtl="0" eaLnBrk="0" fontAlgn="base" latinLnBrk="0" hangingPunct="0">
              <a:lnSpc>
                <a:spcPct val="100000"/>
              </a:lnSpc>
              <a:spcBef>
                <a:spcPts val="60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∴从棱镜透出的光束的强度为：</a:t>
            </a:r>
            <a:endParaRPr kumimoji="0" lang="zh-CN" altLang="en-US" b="1" i="0" u="none" strike="noStrike" cap="none" normalizeH="0" baseline="0" dirty="0" smtClean="0">
              <a:ln>
                <a:noFill/>
              </a:ln>
              <a:solidFill>
                <a:schemeClr val="tx1"/>
              </a:solidFill>
              <a:effectLst/>
            </a:endParaRPr>
          </a:p>
        </p:txBody>
      </p:sp>
      <p:sp>
        <p:nvSpPr>
          <p:cNvPr id="2" name="Title 1"/>
          <p:cNvSpPr>
            <a:spLocks noGrp="1"/>
          </p:cNvSpPr>
          <p:nvPr>
            <p:ph type="title"/>
          </p:nvPr>
        </p:nvSpPr>
        <p:spPr>
          <a:xfrm>
            <a:off x="1115616" y="188640"/>
            <a:ext cx="7072312" cy="538162"/>
          </a:xfrm>
        </p:spPr>
        <p:txBody>
          <a:bodyPr/>
          <a:lstStyle/>
          <a:p>
            <a:r>
              <a:rPr lang="zh-CN" altLang="en-US" sz="2400" dirty="0">
                <a:solidFill>
                  <a:schemeClr val="accent1"/>
                </a:solidFill>
                <a:effectLst>
                  <a:outerShdw blurRad="38100" dist="38100" dir="2700000" algn="tl">
                    <a:srgbClr val="000000">
                      <a:alpha val="43137"/>
                    </a:srgbClr>
                  </a:outerShdw>
                </a:effectLst>
              </a:rPr>
              <a:t>习</a:t>
            </a:r>
            <a:r>
              <a:rPr lang="zh-CN" altLang="en-US" sz="2400" dirty="0" smtClean="0">
                <a:solidFill>
                  <a:schemeClr val="accent1"/>
                </a:solidFill>
                <a:effectLst>
                  <a:outerShdw blurRad="38100" dist="38100" dir="2700000" algn="tl">
                    <a:srgbClr val="000000">
                      <a:alpha val="43137"/>
                    </a:srgbClr>
                  </a:outerShdw>
                </a:effectLst>
              </a:rPr>
              <a:t>题解析</a:t>
            </a:r>
            <a:endParaRPr lang="en-US" sz="24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692695"/>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Object 5"/>
          <p:cNvGraphicFramePr>
            <a:graphicFrameLocks noChangeAspect="1"/>
          </p:cNvGraphicFramePr>
          <p:nvPr>
            <p:extLst>
              <p:ext uri="{D42A27DB-BD31-4B8C-83A1-F6EECF244321}">
                <p14:modId xmlns="" xmlns:p14="http://schemas.microsoft.com/office/powerpoint/2010/main" val="461661472"/>
              </p:ext>
            </p:extLst>
          </p:nvPr>
        </p:nvGraphicFramePr>
        <p:xfrm>
          <a:off x="1115616" y="3356992"/>
          <a:ext cx="3568760" cy="925234"/>
        </p:xfrm>
        <a:graphic>
          <a:graphicData uri="http://schemas.openxmlformats.org/presentationml/2006/ole">
            <p:oleObj spid="_x0000_s220162" name="Equation" r:id="rId4" imgW="1803400" imgH="469900" progId="">
              <p:embed/>
            </p:oleObj>
          </a:graphicData>
        </a:graphic>
      </p:graphicFrame>
      <p:graphicFrame>
        <p:nvGraphicFramePr>
          <p:cNvPr id="9" name="Object 8"/>
          <p:cNvGraphicFramePr>
            <a:graphicFrameLocks noChangeAspect="1"/>
          </p:cNvGraphicFramePr>
          <p:nvPr>
            <p:extLst>
              <p:ext uri="{D42A27DB-BD31-4B8C-83A1-F6EECF244321}">
                <p14:modId xmlns="" xmlns:p14="http://schemas.microsoft.com/office/powerpoint/2010/main" val="2681688002"/>
              </p:ext>
            </p:extLst>
          </p:nvPr>
        </p:nvGraphicFramePr>
        <p:xfrm>
          <a:off x="4499992" y="6237312"/>
          <a:ext cx="4361819" cy="453176"/>
        </p:xfrm>
        <a:graphic>
          <a:graphicData uri="http://schemas.openxmlformats.org/presentationml/2006/ole">
            <p:oleObj spid="_x0000_s220163" name="Equation" r:id="rId5" imgW="2197100" imgH="228600" progId="">
              <p:embed/>
            </p:oleObj>
          </a:graphicData>
        </a:graphic>
      </p:graphicFrame>
      <p:sp>
        <p:nvSpPr>
          <p:cNvPr id="10" name="Rectangle 5"/>
          <p:cNvSpPr>
            <a:spLocks noChangeArrowheads="1"/>
          </p:cNvSpPr>
          <p:nvPr/>
        </p:nvSpPr>
        <p:spPr bwMode="auto">
          <a:xfrm>
            <a:off x="297600" y="713601"/>
            <a:ext cx="8378856" cy="1815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a:r>
              <a:rPr kumimoji="0" lang="en-US" altLang="zh-CN"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2. </a:t>
            </a:r>
            <a:r>
              <a:rPr kumimoji="0" lang="zh-CN" altLang="en-US"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如图所示，一光束垂直入射到等腰直角棱镜</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n</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a:t>
            </a:r>
            <a:r>
              <a:rPr lang="en-US" altLang="zh-CN" sz="2800" b="1" dirty="0">
                <a:latin typeface="Times New Roman" panose="02020603050405020304" pitchFamily="18" charset="0"/>
                <a:ea typeface="楷体" panose="02010609060101010101" pitchFamily="49" charset="-122"/>
                <a:cs typeface="Times New Roman" pitchFamily="18" charset="0"/>
                <a:sym typeface="Symbol" pitchFamily="18" charset="2"/>
              </a:rPr>
              <a:t>1.52</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a:t>
            </a:r>
            <a:r>
              <a:rPr lang="en-US" altLang="zh-CN" sz="2800" b="1" dirty="0" smtClean="0">
                <a:latin typeface="Times New Roman" panose="02020603050405020304" pitchFamily="18" charset="0"/>
                <a:ea typeface="楷体" panose="02010609060101010101" pitchFamily="49" charset="-122"/>
                <a:cs typeface="Times New Roman" pitchFamily="18" charset="0"/>
                <a:sym typeface="Symbol" pitchFamily="18" charset="2"/>
              </a:rPr>
              <a:t> </a:t>
            </a:r>
            <a:r>
              <a:rPr kumimoji="0" lang="zh-CN" altLang="en-US"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的斜面，经两直角面反射后从斜面反方向透出。若入射光强为</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I</a:t>
            </a:r>
            <a:r>
              <a:rPr kumimoji="0" lang="en-US" altLang="zh-CN" sz="2800" b="1" u="none" strike="noStrike" cap="none" normalizeH="0" baseline="-3000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0</a:t>
            </a:r>
            <a:r>
              <a:rPr kumimoji="0" lang="zh-CN" altLang="en-US"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a:t>
            </a:r>
            <a:r>
              <a:rPr lang="zh-CN" altLang="en-US" sz="2800" b="1" dirty="0">
                <a:latin typeface="Times New Roman" panose="02020603050405020304" pitchFamily="18" charset="0"/>
                <a:ea typeface="楷体" panose="02010609060101010101" pitchFamily="49" charset="-122"/>
                <a:cs typeface="Times New Roman" pitchFamily="18" charset="0"/>
                <a:sym typeface="Symbol" pitchFamily="18" charset="2"/>
              </a:rPr>
              <a:t>不考虑棱镜的吸</a:t>
            </a:r>
            <a:r>
              <a:rPr lang="zh-CN" altLang="en-US" sz="2800" b="1" dirty="0" smtClean="0">
                <a:latin typeface="Times New Roman" panose="02020603050405020304" pitchFamily="18" charset="0"/>
                <a:ea typeface="楷体" panose="02010609060101010101" pitchFamily="49" charset="-122"/>
                <a:cs typeface="Times New Roman" pitchFamily="18" charset="0"/>
                <a:sym typeface="Symbol" pitchFamily="18" charset="2"/>
              </a:rPr>
              <a:t>收</a:t>
            </a:r>
            <a:r>
              <a:rPr lang="en-US" altLang="zh-CN" sz="2800" b="1" dirty="0" smtClean="0">
                <a:latin typeface="Times New Roman" panose="02020603050405020304" pitchFamily="18" charset="0"/>
                <a:ea typeface="楷体" panose="02010609060101010101" pitchFamily="49" charset="-122"/>
                <a:cs typeface="Times New Roman" pitchFamily="18" charset="0"/>
                <a:sym typeface="Symbol" pitchFamily="18" charset="2"/>
              </a:rPr>
              <a:t>,</a:t>
            </a:r>
            <a:r>
              <a:rPr kumimoji="0" lang="zh-CN" altLang="en-US"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问从棱镜透出的光束的强度</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I</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sym typeface="Symbol" pitchFamily="18" charset="2"/>
              </a:rPr>
              <a:t></a:t>
            </a:r>
            <a:r>
              <a:rPr kumimoji="0" lang="zh-CN" altLang="en-US"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rPr>
              <a:t>为多少？</a:t>
            </a:r>
            <a:endParaRPr kumimoji="0" lang="zh-CN" altLang="en-US" sz="2800" b="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itchFamily="18" charset="0"/>
              <a:sym typeface="Symbol" pitchFamily="18" charset="2"/>
            </a:endParaRPr>
          </a:p>
        </p:txBody>
      </p:sp>
      <p:sp>
        <p:nvSpPr>
          <p:cNvPr id="12" name="Rectangle 6"/>
          <p:cNvSpPr>
            <a:spLocks noChangeArrowheads="1"/>
          </p:cNvSpPr>
          <p:nvPr/>
        </p:nvSpPr>
        <p:spPr bwMode="auto">
          <a:xfrm>
            <a:off x="435837" y="2564904"/>
            <a:ext cx="5576323"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R="0" lvl="0" indent="0" algn="l"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解：光束经过了两次透射和两次反射，两次透射均为垂直入射，其反射率为：</a:t>
            </a:r>
            <a:endParaRPr kumimoji="0" lang="zh-CN" altLang="en-US" b="1"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endParaRPr>
          </a:p>
        </p:txBody>
      </p:sp>
      <p:sp>
        <p:nvSpPr>
          <p:cNvPr id="13" name="Rectangle 7"/>
          <p:cNvSpPr>
            <a:spLocks noChangeArrowheads="1"/>
          </p:cNvSpPr>
          <p:nvPr/>
        </p:nvSpPr>
        <p:spPr bwMode="auto">
          <a:xfrm>
            <a:off x="297600" y="4293096"/>
            <a:ext cx="4202392"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6675">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66675" algn="l"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两次反射时的入射角为</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45°</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b="1" i="0" u="none" strike="noStrike" cap="none" normalizeH="0" baseline="0" dirty="0" smtClean="0">
              <a:ln>
                <a:noFill/>
              </a:ln>
              <a:solidFill>
                <a:schemeClr val="tx1"/>
              </a:solidFill>
              <a:effectLst/>
            </a:endParaRPr>
          </a:p>
          <a:p>
            <a:pPr marL="0" marR="0" lvl="0" indent="666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全反射的临界角为：</a:t>
            </a:r>
            <a:endParaRPr kumimoji="0" lang="zh-CN" altLang="en-US" b="1" i="0" u="none" strike="noStrike" cap="none" normalizeH="0" baseline="0" dirty="0" smtClean="0">
              <a:ln>
                <a:noFill/>
              </a:ln>
              <a:solidFill>
                <a:schemeClr val="tx1"/>
              </a:solidFill>
              <a:effectLst/>
            </a:endParaRPr>
          </a:p>
          <a:p>
            <a:pPr marL="0" marR="0" lvl="0" indent="666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b="1" i="0" u="none" strike="noStrike" cap="none" normalizeH="0" baseline="0" dirty="0" smtClean="0">
              <a:ln>
                <a:noFill/>
              </a:ln>
              <a:solidFill>
                <a:schemeClr val="tx1"/>
              </a:solidFill>
              <a:effectLst/>
            </a:endParaRPr>
          </a:p>
        </p:txBody>
      </p:sp>
      <p:graphicFrame>
        <p:nvGraphicFramePr>
          <p:cNvPr id="8" name="Object 7"/>
          <p:cNvGraphicFramePr>
            <a:graphicFrameLocks noChangeAspect="1"/>
          </p:cNvGraphicFramePr>
          <p:nvPr>
            <p:extLst>
              <p:ext uri="{D42A27DB-BD31-4B8C-83A1-F6EECF244321}">
                <p14:modId xmlns="" xmlns:p14="http://schemas.microsoft.com/office/powerpoint/2010/main" val="2074501789"/>
              </p:ext>
            </p:extLst>
          </p:nvPr>
        </p:nvGraphicFramePr>
        <p:xfrm>
          <a:off x="3540948" y="4555528"/>
          <a:ext cx="3211961" cy="817590"/>
        </p:xfrm>
        <a:graphic>
          <a:graphicData uri="http://schemas.openxmlformats.org/presentationml/2006/ole">
            <p:oleObj spid="_x0000_s220164" name="Equation" r:id="rId6" imgW="1574800" imgH="393700" progId="">
              <p:embed/>
            </p:oleObj>
          </a:graphicData>
        </a:graphic>
      </p:graphicFrame>
    </p:spTree>
    <p:extLst>
      <p:ext uri="{BB962C8B-B14F-4D97-AF65-F5344CB8AC3E}">
        <p14:creationId xmlns="" xmlns:p14="http://schemas.microsoft.com/office/powerpoint/2010/main" val="257437133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7072312" cy="538162"/>
          </a:xfrm>
        </p:spPr>
        <p:txBody>
          <a:bodyPr/>
          <a:lstStyle/>
          <a:p>
            <a:r>
              <a:rPr lang="zh-CN" altLang="en-US" sz="2800" dirty="0">
                <a:solidFill>
                  <a:schemeClr val="accent1"/>
                </a:solidFill>
                <a:effectLst>
                  <a:outerShdw blurRad="38100" dist="38100" dir="2700000" algn="tl">
                    <a:srgbClr val="000000">
                      <a:alpha val="43137"/>
                    </a:srgbClr>
                  </a:outerShdw>
                </a:effectLst>
              </a:rPr>
              <a:t>习</a:t>
            </a:r>
            <a:r>
              <a:rPr lang="zh-CN" altLang="en-US" sz="2800" dirty="0" smtClean="0">
                <a:solidFill>
                  <a:schemeClr val="accent1"/>
                </a:solidFill>
                <a:effectLst>
                  <a:outerShdw blurRad="38100" dist="38100" dir="2700000" algn="tl">
                    <a:srgbClr val="000000">
                      <a:alpha val="43137"/>
                    </a:srgbClr>
                  </a:outerShdw>
                </a:effectLst>
              </a:rPr>
              <a:t>题解析</a:t>
            </a:r>
            <a:endParaRPr lang="en-US" sz="28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79099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4"/>
          <p:cNvGraphicFramePr>
            <a:graphicFrameLocks noChangeAspect="1"/>
          </p:cNvGraphicFramePr>
          <p:nvPr>
            <p:extLst>
              <p:ext uri="{D42A27DB-BD31-4B8C-83A1-F6EECF244321}">
                <p14:modId xmlns="" xmlns:p14="http://schemas.microsoft.com/office/powerpoint/2010/main" val="3575180684"/>
              </p:ext>
            </p:extLst>
          </p:nvPr>
        </p:nvGraphicFramePr>
        <p:xfrm>
          <a:off x="329562" y="4067974"/>
          <a:ext cx="4737043" cy="966392"/>
        </p:xfrm>
        <a:graphic>
          <a:graphicData uri="http://schemas.openxmlformats.org/presentationml/2006/ole">
            <p:oleObj spid="_x0000_s221186" name="Equation" r:id="rId3" imgW="2565360" imgH="457200" progId="">
              <p:embed/>
            </p:oleObj>
          </a:graphicData>
        </a:graphic>
      </p:graphicFrame>
      <p:graphicFrame>
        <p:nvGraphicFramePr>
          <p:cNvPr id="18" name="Object 7"/>
          <p:cNvGraphicFramePr>
            <a:graphicFrameLocks noChangeAspect="1"/>
          </p:cNvGraphicFramePr>
          <p:nvPr>
            <p:extLst>
              <p:ext uri="{D42A27DB-BD31-4B8C-83A1-F6EECF244321}">
                <p14:modId xmlns="" xmlns:p14="http://schemas.microsoft.com/office/powerpoint/2010/main" val="1944748374"/>
              </p:ext>
            </p:extLst>
          </p:nvPr>
        </p:nvGraphicFramePr>
        <p:xfrm>
          <a:off x="395536" y="2830909"/>
          <a:ext cx="2147251" cy="1099004"/>
        </p:xfrm>
        <a:graphic>
          <a:graphicData uri="http://schemas.openxmlformats.org/presentationml/2006/ole">
            <p:oleObj spid="_x0000_s221187" name="Equation" r:id="rId4" imgW="850680" imgH="507960" progId="">
              <p:embed/>
            </p:oleObj>
          </a:graphicData>
        </a:graphic>
      </p:graphicFrame>
      <p:graphicFrame>
        <p:nvGraphicFramePr>
          <p:cNvPr id="19" name="Object 9"/>
          <p:cNvGraphicFramePr>
            <a:graphicFrameLocks noChangeAspect="1"/>
          </p:cNvGraphicFramePr>
          <p:nvPr>
            <p:extLst>
              <p:ext uri="{D42A27DB-BD31-4B8C-83A1-F6EECF244321}">
                <p14:modId xmlns="" xmlns:p14="http://schemas.microsoft.com/office/powerpoint/2010/main" val="3019273327"/>
              </p:ext>
            </p:extLst>
          </p:nvPr>
        </p:nvGraphicFramePr>
        <p:xfrm>
          <a:off x="3059832" y="2852936"/>
          <a:ext cx="1990005" cy="1065995"/>
        </p:xfrm>
        <a:graphic>
          <a:graphicData uri="http://schemas.openxmlformats.org/presentationml/2006/ole">
            <p:oleObj spid="_x0000_s221188" name="Equation" r:id="rId5" imgW="787320" imgH="507960" progId="">
              <p:embed/>
            </p:oleObj>
          </a:graphicData>
        </a:graphic>
      </p:graphicFrame>
      <p:graphicFrame>
        <p:nvGraphicFramePr>
          <p:cNvPr id="20" name="Object 4"/>
          <p:cNvGraphicFramePr>
            <a:graphicFrameLocks noChangeAspect="1"/>
          </p:cNvGraphicFramePr>
          <p:nvPr>
            <p:extLst>
              <p:ext uri="{D42A27DB-BD31-4B8C-83A1-F6EECF244321}">
                <p14:modId xmlns="" xmlns:p14="http://schemas.microsoft.com/office/powerpoint/2010/main" val="2655643202"/>
              </p:ext>
            </p:extLst>
          </p:nvPr>
        </p:nvGraphicFramePr>
        <p:xfrm>
          <a:off x="971600" y="5201123"/>
          <a:ext cx="3284538" cy="579438"/>
        </p:xfrm>
        <a:graphic>
          <a:graphicData uri="http://schemas.openxmlformats.org/presentationml/2006/ole">
            <p:oleObj spid="_x0000_s221189" name="Equation" r:id="rId6" imgW="1447560" imgH="253800" progId="">
              <p:embed/>
            </p:oleObj>
          </a:graphicData>
        </a:graphic>
      </p:graphicFrame>
      <p:graphicFrame>
        <p:nvGraphicFramePr>
          <p:cNvPr id="21" name="Object 4"/>
          <p:cNvGraphicFramePr>
            <a:graphicFrameLocks noChangeAspect="1"/>
          </p:cNvGraphicFramePr>
          <p:nvPr>
            <p:extLst>
              <p:ext uri="{D42A27DB-BD31-4B8C-83A1-F6EECF244321}">
                <p14:modId xmlns="" xmlns:p14="http://schemas.microsoft.com/office/powerpoint/2010/main" val="3135833895"/>
              </p:ext>
            </p:extLst>
          </p:nvPr>
        </p:nvGraphicFramePr>
        <p:xfrm>
          <a:off x="179512" y="5780561"/>
          <a:ext cx="5374381" cy="985838"/>
        </p:xfrm>
        <a:graphic>
          <a:graphicData uri="http://schemas.openxmlformats.org/presentationml/2006/ole">
            <p:oleObj spid="_x0000_s221190" name="Equation" r:id="rId7" imgW="2603160" imgH="431640" progId="">
              <p:embed/>
            </p:oleObj>
          </a:graphicData>
        </a:graphic>
      </p:graphicFrame>
      <p:sp>
        <p:nvSpPr>
          <p:cNvPr id="11" name="Content Placeholder 2"/>
          <p:cNvSpPr txBox="1">
            <a:spLocks/>
          </p:cNvSpPr>
          <p:nvPr/>
        </p:nvSpPr>
        <p:spPr bwMode="auto">
          <a:xfrm>
            <a:off x="316776" y="908720"/>
            <a:ext cx="8359680" cy="966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pPr>
            <a:r>
              <a:rPr lang="en-US" altLang="zh-CN" sz="2800" kern="0" dirty="0" smtClean="0"/>
              <a:t>3. </a:t>
            </a:r>
            <a:r>
              <a:rPr lang="zh-CN" altLang="en-US" sz="2800" kern="0" dirty="0" smtClean="0"/>
              <a:t>太</a:t>
            </a:r>
            <a:r>
              <a:rPr lang="zh-CN" altLang="en-US" sz="2800" kern="0" dirty="0"/>
              <a:t>阳光（自然光）以</a:t>
            </a:r>
            <a:r>
              <a:rPr lang="en-US" altLang="zh-CN" sz="2800" kern="0" dirty="0" smtClean="0"/>
              <a:t>20</a:t>
            </a:r>
            <a:r>
              <a:rPr lang="en-US" altLang="zh-CN" sz="2800" kern="0" baseline="30000" dirty="0" smtClean="0"/>
              <a:t>o</a:t>
            </a:r>
            <a:r>
              <a:rPr lang="zh-CN" altLang="en-US" sz="2800" kern="0" dirty="0" smtClean="0"/>
              <a:t>角入射到空气</a:t>
            </a:r>
            <a:r>
              <a:rPr lang="en-US" altLang="zh-CN" sz="2800" kern="0" dirty="0" smtClean="0"/>
              <a:t>-</a:t>
            </a:r>
            <a:r>
              <a:rPr lang="zh-CN" altLang="en-US" sz="2800" kern="0" dirty="0" smtClean="0"/>
              <a:t>玻璃（</a:t>
            </a:r>
            <a:r>
              <a:rPr lang="en-US" altLang="zh-CN" sz="2800" i="1" kern="0" dirty="0" smtClean="0"/>
              <a:t>n</a:t>
            </a:r>
            <a:r>
              <a:rPr lang="en-US" altLang="zh-CN" sz="2800" kern="0" dirty="0" smtClean="0"/>
              <a:t>=1.52</a:t>
            </a:r>
            <a:r>
              <a:rPr lang="zh-CN" altLang="en-US" sz="2800" kern="0" dirty="0" smtClean="0"/>
              <a:t>）的分界面上</a:t>
            </a:r>
            <a:endParaRPr lang="en-US" altLang="zh-CN" sz="2800" kern="0" dirty="0" smtClean="0"/>
          </a:p>
          <a:p>
            <a:pPr>
              <a:spcBef>
                <a:spcPts val="0"/>
              </a:spcBef>
            </a:pPr>
            <a:r>
              <a:rPr lang="zh-CN" altLang="en-US" sz="2800" kern="0" dirty="0" smtClean="0"/>
              <a:t>（</a:t>
            </a:r>
            <a:r>
              <a:rPr lang="en-US" altLang="zh-CN" sz="2800" kern="0" dirty="0" smtClean="0"/>
              <a:t>1</a:t>
            </a:r>
            <a:r>
              <a:rPr lang="zh-CN" altLang="en-US" sz="2800" kern="0" dirty="0" smtClean="0"/>
              <a:t>）试求反射光和折射光的偏振度。</a:t>
            </a:r>
            <a:endParaRPr lang="en-US" altLang="zh-CN" sz="2800" kern="0" dirty="0" smtClean="0"/>
          </a:p>
          <a:p>
            <a:pPr>
              <a:spcBef>
                <a:spcPts val="0"/>
              </a:spcBef>
            </a:pPr>
            <a:r>
              <a:rPr lang="zh-CN" altLang="en-US" sz="2800" kern="0" dirty="0" smtClean="0"/>
              <a:t>（</a:t>
            </a:r>
            <a:r>
              <a:rPr lang="en-US" altLang="zh-CN" sz="2800" kern="0" dirty="0" smtClean="0"/>
              <a:t>2</a:t>
            </a:r>
            <a:r>
              <a:rPr lang="zh-CN" altLang="en-US" sz="2800" kern="0" dirty="0" smtClean="0"/>
              <a:t>）试求出射出玻璃的透过率</a:t>
            </a:r>
            <a:endParaRPr lang="en-US" altLang="zh-CN" sz="2800" kern="0" dirty="0"/>
          </a:p>
        </p:txBody>
      </p:sp>
      <p:graphicFrame>
        <p:nvGraphicFramePr>
          <p:cNvPr id="12" name="Object 11"/>
          <p:cNvGraphicFramePr>
            <a:graphicFrameLocks noChangeAspect="1"/>
          </p:cNvGraphicFramePr>
          <p:nvPr>
            <p:extLst>
              <p:ext uri="{D42A27DB-BD31-4B8C-83A1-F6EECF244321}">
                <p14:modId xmlns="" xmlns:p14="http://schemas.microsoft.com/office/powerpoint/2010/main" val="2457575484"/>
              </p:ext>
            </p:extLst>
          </p:nvPr>
        </p:nvGraphicFramePr>
        <p:xfrm>
          <a:off x="5834598" y="3142154"/>
          <a:ext cx="2413429" cy="925820"/>
        </p:xfrm>
        <a:graphic>
          <a:graphicData uri="http://schemas.openxmlformats.org/presentationml/2006/ole">
            <p:oleObj spid="_x0000_s221191" name="Equation" r:id="rId8" imgW="1028520" imgH="393480" progId="">
              <p:embed/>
            </p:oleObj>
          </a:graphicData>
        </a:graphic>
      </p:graphicFrame>
      <p:graphicFrame>
        <p:nvGraphicFramePr>
          <p:cNvPr id="14" name="Object 13"/>
          <p:cNvGraphicFramePr>
            <a:graphicFrameLocks noChangeAspect="1"/>
          </p:cNvGraphicFramePr>
          <p:nvPr>
            <p:extLst>
              <p:ext uri="{D42A27DB-BD31-4B8C-83A1-F6EECF244321}">
                <p14:modId xmlns="" xmlns:p14="http://schemas.microsoft.com/office/powerpoint/2010/main" val="1798439303"/>
              </p:ext>
            </p:extLst>
          </p:nvPr>
        </p:nvGraphicFramePr>
        <p:xfrm>
          <a:off x="5949302" y="4361452"/>
          <a:ext cx="1520439" cy="507708"/>
        </p:xfrm>
        <a:graphic>
          <a:graphicData uri="http://schemas.openxmlformats.org/presentationml/2006/ole">
            <p:oleObj spid="_x0000_s221192" name="Equation" r:id="rId9" imgW="647640" imgH="215640" progId="">
              <p:embed/>
            </p:oleObj>
          </a:graphicData>
        </a:graphic>
      </p:graphicFrame>
      <p:sp>
        <p:nvSpPr>
          <p:cNvPr id="15" name="Content Placeholder 2"/>
          <p:cNvSpPr txBox="1">
            <a:spLocks/>
          </p:cNvSpPr>
          <p:nvPr/>
        </p:nvSpPr>
        <p:spPr bwMode="auto">
          <a:xfrm>
            <a:off x="5256844" y="5265944"/>
            <a:ext cx="3764691" cy="483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sz="2800" u="sng" kern="0" dirty="0" smtClean="0">
                <a:solidFill>
                  <a:srgbClr val="FF0000"/>
                </a:solidFill>
              </a:rPr>
              <a:t>则太阳光的透射率为</a:t>
            </a:r>
            <a:endParaRPr lang="en-US" altLang="zh-CN" sz="2800" u="sng" kern="0" dirty="0">
              <a:solidFill>
                <a:srgbClr val="FF0000"/>
              </a:solidFill>
            </a:endParaRPr>
          </a:p>
        </p:txBody>
      </p:sp>
      <p:graphicFrame>
        <p:nvGraphicFramePr>
          <p:cNvPr id="16" name="Object 15"/>
          <p:cNvGraphicFramePr>
            <a:graphicFrameLocks noChangeAspect="1"/>
          </p:cNvGraphicFramePr>
          <p:nvPr>
            <p:extLst>
              <p:ext uri="{D42A27DB-BD31-4B8C-83A1-F6EECF244321}">
                <p14:modId xmlns="" xmlns:p14="http://schemas.microsoft.com/office/powerpoint/2010/main" val="4066598899"/>
              </p:ext>
            </p:extLst>
          </p:nvPr>
        </p:nvGraphicFramePr>
        <p:xfrm>
          <a:off x="6881423" y="6033561"/>
          <a:ext cx="1176636" cy="574748"/>
        </p:xfrm>
        <a:graphic>
          <a:graphicData uri="http://schemas.openxmlformats.org/presentationml/2006/ole">
            <p:oleObj spid="_x0000_s221193" name="Equation" r:id="rId10" imgW="457200" imgH="228600" progId="">
              <p:embed/>
            </p:oleObj>
          </a:graphicData>
        </a:graphic>
      </p:graphicFrame>
    </p:spTree>
    <p:extLst>
      <p:ext uri="{BB962C8B-B14F-4D97-AF65-F5344CB8AC3E}">
        <p14:creationId xmlns="" xmlns:p14="http://schemas.microsoft.com/office/powerpoint/2010/main" val="223961546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par>
                                <p:cTn id="11" presetID="14"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horizont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par>
                                <p:cTn id="25" presetID="14" presetClass="entr" presetSubtype="1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par>
                                <p:cTn id="31" presetID="14"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zh-CN" altLang="en-US" sz="2800" dirty="0">
                <a:solidFill>
                  <a:schemeClr val="accent1"/>
                </a:solidFill>
                <a:effectLst>
                  <a:outerShdw blurRad="38100" dist="38100" dir="2700000" algn="tl">
                    <a:srgbClr val="000000">
                      <a:alpha val="43137"/>
                    </a:srgbClr>
                  </a:outerShdw>
                </a:effectLst>
              </a:rPr>
              <a:t>习</a:t>
            </a:r>
            <a:r>
              <a:rPr lang="zh-CN" altLang="en-US" sz="2800" dirty="0" smtClean="0">
                <a:solidFill>
                  <a:schemeClr val="accent1"/>
                </a:solidFill>
                <a:effectLst>
                  <a:outerShdw blurRad="38100" dist="38100" dir="2700000" algn="tl">
                    <a:srgbClr val="000000">
                      <a:alpha val="43137"/>
                    </a:srgbClr>
                  </a:outerShdw>
                </a:effectLst>
              </a:rPr>
              <a:t>题解析</a:t>
            </a:r>
            <a:endParaRPr lang="en-US" sz="28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bwMode="auto">
          <a:xfrm>
            <a:off x="467544" y="908720"/>
            <a:ext cx="8027690" cy="966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zh-CN" sz="2800" kern="0" dirty="0" smtClean="0"/>
              <a:t>4. </a:t>
            </a:r>
            <a:r>
              <a:rPr lang="zh-CN" altLang="en-US" sz="2800" kern="0" dirty="0" smtClean="0"/>
              <a:t>一左旋圆偏振光以</a:t>
            </a:r>
            <a:r>
              <a:rPr lang="en-US" altLang="zh-CN" sz="2800" kern="0" dirty="0" smtClean="0"/>
              <a:t>50</a:t>
            </a:r>
            <a:r>
              <a:rPr lang="en-US" altLang="zh-CN" sz="2800" kern="0" baseline="30000" dirty="0" smtClean="0"/>
              <a:t>o</a:t>
            </a:r>
            <a:r>
              <a:rPr lang="zh-CN" altLang="en-US" sz="2800" kern="0" dirty="0" smtClean="0"/>
              <a:t>角入射到空气</a:t>
            </a:r>
            <a:r>
              <a:rPr lang="en-US" altLang="zh-CN" sz="2800" kern="0" dirty="0" smtClean="0"/>
              <a:t>-</a:t>
            </a:r>
            <a:r>
              <a:rPr lang="zh-CN" altLang="en-US" sz="2800" kern="0" dirty="0" smtClean="0"/>
              <a:t>玻璃分界面上，试求反射光和透射光的偏振态。</a:t>
            </a:r>
            <a:endParaRPr lang="en-US" altLang="zh-CN" sz="2800" kern="0" dirty="0"/>
          </a:p>
        </p:txBody>
      </p:sp>
      <p:sp>
        <p:nvSpPr>
          <p:cNvPr id="20" name="Content Placeholder 2"/>
          <p:cNvSpPr txBox="1">
            <a:spLocks/>
          </p:cNvSpPr>
          <p:nvPr/>
        </p:nvSpPr>
        <p:spPr bwMode="auto">
          <a:xfrm>
            <a:off x="428462" y="1840458"/>
            <a:ext cx="8320002" cy="966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sz="2800" kern="0" dirty="0" smtClean="0"/>
              <a:t>将入射光分解到</a:t>
            </a:r>
            <a:r>
              <a:rPr lang="en-US" altLang="zh-CN" sz="2800" kern="0" dirty="0" smtClean="0"/>
              <a:t>s</a:t>
            </a:r>
            <a:r>
              <a:rPr lang="zh-CN" altLang="en-US" sz="2800" kern="0" dirty="0" smtClean="0"/>
              <a:t>方向和</a:t>
            </a:r>
            <a:r>
              <a:rPr lang="en-US" altLang="zh-CN" sz="2800" kern="0" dirty="0" smtClean="0"/>
              <a:t>p</a:t>
            </a:r>
            <a:r>
              <a:rPr lang="zh-CN" altLang="en-US" sz="2800" kern="0" dirty="0" smtClean="0"/>
              <a:t>方向，考虑到左旋圆偏振光，所以</a:t>
            </a:r>
            <a:r>
              <a:rPr lang="en-US" altLang="zh-CN" sz="2800" kern="0" dirty="0" smtClean="0"/>
              <a:t>s</a:t>
            </a:r>
            <a:r>
              <a:rPr lang="zh-CN" altLang="en-US" sz="2800" kern="0" dirty="0" smtClean="0"/>
              <a:t>分量的振动领先</a:t>
            </a:r>
            <a:r>
              <a:rPr lang="en-US" altLang="zh-CN" sz="2800" kern="0" dirty="0" smtClean="0"/>
              <a:t>p</a:t>
            </a:r>
            <a:r>
              <a:rPr lang="zh-CN" altLang="en-US" sz="2800" kern="0" dirty="0" smtClean="0"/>
              <a:t>分量</a:t>
            </a:r>
            <a:r>
              <a:rPr lang="el-GR" altLang="zh-CN" sz="2800" kern="0" dirty="0" smtClean="0"/>
              <a:t>π</a:t>
            </a:r>
            <a:r>
              <a:rPr lang="en-US" altLang="zh-CN" sz="2800" kern="0" dirty="0" smtClean="0"/>
              <a:t>/2</a:t>
            </a:r>
            <a:r>
              <a:rPr lang="zh-CN" altLang="en-US" sz="2800" kern="0" dirty="0" smtClean="0"/>
              <a:t>。</a:t>
            </a:r>
            <a:endParaRPr lang="en-US" altLang="zh-CN" sz="2800" kern="0" dirty="0"/>
          </a:p>
        </p:txBody>
      </p:sp>
      <p:graphicFrame>
        <p:nvGraphicFramePr>
          <p:cNvPr id="21" name="Object 7"/>
          <p:cNvGraphicFramePr>
            <a:graphicFrameLocks noChangeAspect="1"/>
          </p:cNvGraphicFramePr>
          <p:nvPr>
            <p:extLst>
              <p:ext uri="{D42A27DB-BD31-4B8C-83A1-F6EECF244321}">
                <p14:modId xmlns="" xmlns:p14="http://schemas.microsoft.com/office/powerpoint/2010/main" val="3219261699"/>
              </p:ext>
            </p:extLst>
          </p:nvPr>
        </p:nvGraphicFramePr>
        <p:xfrm>
          <a:off x="3062288" y="2768600"/>
          <a:ext cx="2841625" cy="1371600"/>
        </p:xfrm>
        <a:graphic>
          <a:graphicData uri="http://schemas.openxmlformats.org/presentationml/2006/ole">
            <p:oleObj spid="_x0000_s222210" name="Equation" r:id="rId3" imgW="1320480" imgH="660240" progId="">
              <p:embed/>
            </p:oleObj>
          </a:graphicData>
        </a:graphic>
      </p:graphicFrame>
      <p:sp>
        <p:nvSpPr>
          <p:cNvPr id="29" name="Content Placeholder 2"/>
          <p:cNvSpPr txBox="1">
            <a:spLocks/>
          </p:cNvSpPr>
          <p:nvPr/>
        </p:nvSpPr>
        <p:spPr bwMode="auto">
          <a:xfrm>
            <a:off x="539552" y="4170405"/>
            <a:ext cx="7200800" cy="5545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zh-CN" sz="2800" kern="0" dirty="0"/>
              <a:t>50</a:t>
            </a:r>
            <a:r>
              <a:rPr lang="en-US" altLang="zh-CN" sz="2800" kern="0" baseline="30000" dirty="0"/>
              <a:t>o</a:t>
            </a:r>
            <a:r>
              <a:rPr lang="zh-CN" altLang="en-US" sz="2800" kern="0" dirty="0"/>
              <a:t>角入</a:t>
            </a:r>
            <a:r>
              <a:rPr lang="zh-CN" altLang="en-US" sz="2800" kern="0" dirty="0" smtClean="0"/>
              <a:t>射，此时有透射光，菲涅尔公式：</a:t>
            </a:r>
            <a:endParaRPr lang="en-US" altLang="zh-CN" sz="2800" kern="0" dirty="0"/>
          </a:p>
        </p:txBody>
      </p:sp>
      <p:graphicFrame>
        <p:nvGraphicFramePr>
          <p:cNvPr id="30" name="Object 29"/>
          <p:cNvGraphicFramePr>
            <a:graphicFrameLocks noChangeAspect="1"/>
          </p:cNvGraphicFramePr>
          <p:nvPr>
            <p:extLst>
              <p:ext uri="{D42A27DB-BD31-4B8C-83A1-F6EECF244321}">
                <p14:modId xmlns="" xmlns:p14="http://schemas.microsoft.com/office/powerpoint/2010/main" val="1260362658"/>
              </p:ext>
            </p:extLst>
          </p:nvPr>
        </p:nvGraphicFramePr>
        <p:xfrm>
          <a:off x="1954213" y="4933950"/>
          <a:ext cx="776287" cy="444500"/>
        </p:xfrm>
        <a:graphic>
          <a:graphicData uri="http://schemas.openxmlformats.org/presentationml/2006/ole">
            <p:oleObj spid="_x0000_s222211" name="Equation" r:id="rId4" imgW="368280" imgH="215640" progId="">
              <p:embed/>
            </p:oleObj>
          </a:graphicData>
        </a:graphic>
      </p:graphicFrame>
      <p:graphicFrame>
        <p:nvGraphicFramePr>
          <p:cNvPr id="31" name="Object 30"/>
          <p:cNvGraphicFramePr>
            <a:graphicFrameLocks noChangeAspect="1"/>
          </p:cNvGraphicFramePr>
          <p:nvPr>
            <p:extLst>
              <p:ext uri="{D42A27DB-BD31-4B8C-83A1-F6EECF244321}">
                <p14:modId xmlns="" xmlns:p14="http://schemas.microsoft.com/office/powerpoint/2010/main" val="3698538337"/>
              </p:ext>
            </p:extLst>
          </p:nvPr>
        </p:nvGraphicFramePr>
        <p:xfrm>
          <a:off x="5429256" y="4786322"/>
          <a:ext cx="777875" cy="450850"/>
        </p:xfrm>
        <a:graphic>
          <a:graphicData uri="http://schemas.openxmlformats.org/presentationml/2006/ole">
            <p:oleObj spid="_x0000_s222212" name="Equation" r:id="rId5" imgW="368280" imgH="215640" progId="">
              <p:embed/>
            </p:oleObj>
          </a:graphicData>
        </a:graphic>
      </p:graphicFrame>
      <p:graphicFrame>
        <p:nvGraphicFramePr>
          <p:cNvPr id="32" name="Object 31"/>
          <p:cNvGraphicFramePr>
            <a:graphicFrameLocks noChangeAspect="1"/>
          </p:cNvGraphicFramePr>
          <p:nvPr>
            <p:extLst>
              <p:ext uri="{D42A27DB-BD31-4B8C-83A1-F6EECF244321}">
                <p14:modId xmlns="" xmlns:p14="http://schemas.microsoft.com/office/powerpoint/2010/main" val="3281932824"/>
              </p:ext>
            </p:extLst>
          </p:nvPr>
        </p:nvGraphicFramePr>
        <p:xfrm>
          <a:off x="1428728" y="5500702"/>
          <a:ext cx="2020887" cy="476250"/>
        </p:xfrm>
        <a:graphic>
          <a:graphicData uri="http://schemas.openxmlformats.org/presentationml/2006/ole">
            <p:oleObj spid="_x0000_s222213" name="Equation" r:id="rId6" imgW="927000" imgH="241200" progId="">
              <p:embed/>
            </p:oleObj>
          </a:graphicData>
        </a:graphic>
      </p:graphicFrame>
      <p:graphicFrame>
        <p:nvGraphicFramePr>
          <p:cNvPr id="33" name="Object 32"/>
          <p:cNvGraphicFramePr>
            <a:graphicFrameLocks noChangeAspect="1"/>
          </p:cNvGraphicFramePr>
          <p:nvPr>
            <p:extLst>
              <p:ext uri="{D42A27DB-BD31-4B8C-83A1-F6EECF244321}">
                <p14:modId xmlns="" xmlns:p14="http://schemas.microsoft.com/office/powerpoint/2010/main" val="2856598908"/>
              </p:ext>
            </p:extLst>
          </p:nvPr>
        </p:nvGraphicFramePr>
        <p:xfrm>
          <a:off x="5500694" y="5286388"/>
          <a:ext cx="671513" cy="482600"/>
        </p:xfrm>
        <a:graphic>
          <a:graphicData uri="http://schemas.openxmlformats.org/presentationml/2006/ole">
            <p:oleObj spid="_x0000_s222214" name="Equation" r:id="rId7" imgW="393480" imgH="241200" progId="">
              <p:embed/>
            </p:oleObj>
          </a:graphicData>
        </a:graphic>
      </p:graphicFrame>
    </p:spTree>
    <p:extLst>
      <p:ext uri="{BB962C8B-B14F-4D97-AF65-F5344CB8AC3E}">
        <p14:creationId xmlns="" xmlns:p14="http://schemas.microsoft.com/office/powerpoint/2010/main" val="27572963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up)">
                                      <p:cBhvr>
                                        <p:cTn id="13" dur="500"/>
                                        <p:tgtEl>
                                          <p:spTgt spid="29"/>
                                        </p:tgtEl>
                                      </p:cBhvr>
                                    </p:animEffect>
                                  </p:childTnLst>
                                </p:cTn>
                              </p:par>
                              <p:par>
                                <p:cTn id="14" presetID="22" presetClass="entr" presetSubtype="1"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par>
                                <p:cTn id="17" presetID="22" presetClass="entr" presetSubtype="1"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par>
                                <p:cTn id="20" presetID="22" presetClass="entr" presetSubtype="1"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500"/>
                                        <p:tgtEl>
                                          <p:spTgt spid="32"/>
                                        </p:tgtEl>
                                      </p:cBhvr>
                                    </p:animEffect>
                                  </p:childTnLst>
                                </p:cTn>
                              </p:par>
                              <p:par>
                                <p:cTn id="23" presetID="22" presetClass="entr" presetSubtype="1"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zh-CN" altLang="en-US" sz="2800" dirty="0">
                <a:solidFill>
                  <a:schemeClr val="accent1"/>
                </a:solidFill>
                <a:effectLst>
                  <a:outerShdw blurRad="38100" dist="38100" dir="2700000" algn="tl">
                    <a:srgbClr val="000000">
                      <a:alpha val="43137"/>
                    </a:srgbClr>
                  </a:outerShdw>
                </a:effectLst>
              </a:rPr>
              <a:t>习</a:t>
            </a:r>
            <a:r>
              <a:rPr lang="zh-CN" altLang="en-US" sz="2800" dirty="0" smtClean="0">
                <a:solidFill>
                  <a:schemeClr val="accent1"/>
                </a:solidFill>
                <a:effectLst>
                  <a:outerShdw blurRad="38100" dist="38100" dir="2700000" algn="tl">
                    <a:srgbClr val="000000">
                      <a:alpha val="43137"/>
                    </a:srgbClr>
                  </a:outerShdw>
                </a:effectLst>
              </a:rPr>
              <a:t>题解析</a:t>
            </a:r>
            <a:endParaRPr lang="en-US" sz="28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txBox="1">
            <a:spLocks/>
          </p:cNvSpPr>
          <p:nvPr/>
        </p:nvSpPr>
        <p:spPr bwMode="auto">
          <a:xfrm>
            <a:off x="428596" y="2428868"/>
            <a:ext cx="8027690" cy="4248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20000"/>
              </a:lnSpc>
              <a:spcBef>
                <a:spcPts val="1200"/>
              </a:spcBef>
            </a:pPr>
            <a:r>
              <a:rPr lang="zh-CN" altLang="en-US" sz="2800" kern="0" dirty="0" smtClean="0">
                <a:solidFill>
                  <a:srgbClr val="0000FF"/>
                </a:solidFill>
              </a:rPr>
              <a:t>反射光</a:t>
            </a:r>
            <a:r>
              <a:rPr lang="zh-CN" altLang="en-US" sz="2800" kern="0" dirty="0" smtClean="0"/>
              <a:t>中，</a:t>
            </a:r>
            <a:r>
              <a:rPr lang="en-US" altLang="zh-CN" sz="2800" kern="0" dirty="0" smtClean="0"/>
              <a:t>s</a:t>
            </a:r>
            <a:r>
              <a:rPr lang="zh-CN" altLang="en-US" sz="2800" kern="0" dirty="0" smtClean="0"/>
              <a:t>分量的振动由领先</a:t>
            </a:r>
            <a:r>
              <a:rPr lang="en-US" altLang="zh-CN" sz="2800" kern="0" dirty="0" smtClean="0"/>
              <a:t>p</a:t>
            </a:r>
            <a:r>
              <a:rPr lang="zh-CN" altLang="en-US" sz="2800" kern="0" dirty="0" smtClean="0"/>
              <a:t>分量</a:t>
            </a:r>
            <a:r>
              <a:rPr lang="el-GR" altLang="zh-CN" sz="2800" kern="0" dirty="0"/>
              <a:t>π</a:t>
            </a:r>
            <a:r>
              <a:rPr lang="en-US" altLang="zh-CN" sz="2800" kern="0" dirty="0" smtClean="0"/>
              <a:t>/2</a:t>
            </a:r>
            <a:r>
              <a:rPr lang="zh-CN" altLang="en-US" sz="2800" kern="0" dirty="0" smtClean="0"/>
              <a:t>变为落后</a:t>
            </a:r>
            <a:r>
              <a:rPr lang="en-US" altLang="zh-CN" sz="2800" kern="0" dirty="0" smtClean="0"/>
              <a:t>p</a:t>
            </a:r>
            <a:r>
              <a:rPr lang="zh-CN" altLang="en-US" sz="2800" kern="0" dirty="0" smtClean="0"/>
              <a:t>分量</a:t>
            </a:r>
            <a:r>
              <a:rPr lang="el-GR" altLang="zh-CN" sz="2800" kern="0" dirty="0"/>
              <a:t>π</a:t>
            </a:r>
            <a:r>
              <a:rPr lang="en-US" altLang="zh-CN" sz="2800" kern="0" dirty="0" smtClean="0"/>
              <a:t>/2</a:t>
            </a:r>
            <a:r>
              <a:rPr lang="zh-CN" altLang="en-US" sz="2800" kern="0" dirty="0" smtClean="0"/>
              <a:t>，所以反射光由左旋光变为右旋光，而由于</a:t>
            </a:r>
            <a:r>
              <a:rPr lang="en-US" altLang="zh-CN" sz="2800" kern="0" dirty="0" smtClean="0"/>
              <a:t>s</a:t>
            </a:r>
            <a:r>
              <a:rPr lang="zh-CN" altLang="en-US" sz="2800" kern="0" dirty="0" smtClean="0"/>
              <a:t>分量和</a:t>
            </a:r>
            <a:r>
              <a:rPr lang="en-US" altLang="zh-CN" sz="2800" kern="0" dirty="0" smtClean="0"/>
              <a:t>p</a:t>
            </a:r>
            <a:r>
              <a:rPr lang="zh-CN" altLang="en-US" sz="2800" kern="0" dirty="0" smtClean="0"/>
              <a:t>分量的振幅反射系数不同，故反射光是</a:t>
            </a:r>
            <a:r>
              <a:rPr lang="zh-CN" altLang="en-US" sz="2800" kern="0" dirty="0" smtClean="0">
                <a:solidFill>
                  <a:srgbClr val="C00000"/>
                </a:solidFill>
              </a:rPr>
              <a:t>右旋椭圆偏振光</a:t>
            </a:r>
            <a:r>
              <a:rPr lang="zh-CN" altLang="en-US" sz="2800" kern="0" dirty="0" smtClean="0"/>
              <a:t>。</a:t>
            </a:r>
            <a:endParaRPr lang="en-US" altLang="zh-CN" sz="2800" kern="0" dirty="0" smtClean="0"/>
          </a:p>
          <a:p>
            <a:pPr algn="just">
              <a:lnSpc>
                <a:spcPct val="120000"/>
              </a:lnSpc>
              <a:spcBef>
                <a:spcPts val="1200"/>
              </a:spcBef>
            </a:pPr>
            <a:r>
              <a:rPr lang="zh-CN" altLang="en-US" sz="2800" kern="0" dirty="0">
                <a:solidFill>
                  <a:srgbClr val="0000FF"/>
                </a:solidFill>
              </a:rPr>
              <a:t>透射光</a:t>
            </a:r>
            <a:r>
              <a:rPr lang="zh-CN" altLang="en-US" sz="2800" kern="0" dirty="0" smtClean="0"/>
              <a:t>中，</a:t>
            </a:r>
            <a:r>
              <a:rPr lang="en-US" altLang="zh-CN" sz="2800" kern="0" dirty="0" smtClean="0"/>
              <a:t>s</a:t>
            </a:r>
            <a:r>
              <a:rPr lang="zh-CN" altLang="en-US" sz="2800" kern="0" dirty="0"/>
              <a:t>分</a:t>
            </a:r>
            <a:r>
              <a:rPr lang="zh-CN" altLang="en-US" sz="2800" kern="0" dirty="0" smtClean="0"/>
              <a:t>量和</a:t>
            </a:r>
            <a:r>
              <a:rPr lang="en-US" altLang="zh-CN" sz="2800" kern="0" dirty="0"/>
              <a:t>p</a:t>
            </a:r>
            <a:r>
              <a:rPr lang="zh-CN" altLang="en-US" sz="2800" kern="0" dirty="0"/>
              <a:t>分</a:t>
            </a:r>
            <a:r>
              <a:rPr lang="zh-CN" altLang="en-US" sz="2800" kern="0" dirty="0" smtClean="0"/>
              <a:t>量振动方向均没有改变，即</a:t>
            </a:r>
            <a:r>
              <a:rPr lang="en-US" altLang="zh-CN" sz="2800" kern="0" dirty="0" smtClean="0"/>
              <a:t>s</a:t>
            </a:r>
            <a:r>
              <a:rPr lang="zh-CN" altLang="en-US" sz="2800" kern="0" dirty="0" smtClean="0"/>
              <a:t>分量的振动仍是领先</a:t>
            </a:r>
            <a:r>
              <a:rPr lang="en-US" altLang="zh-CN" sz="2800" kern="0" dirty="0" smtClean="0"/>
              <a:t>p</a:t>
            </a:r>
            <a:r>
              <a:rPr lang="zh-CN" altLang="en-US" sz="2800" kern="0" dirty="0" smtClean="0"/>
              <a:t>分量</a:t>
            </a:r>
            <a:r>
              <a:rPr lang="el-GR" altLang="zh-CN" sz="2800" kern="0" dirty="0"/>
              <a:t>π</a:t>
            </a:r>
            <a:r>
              <a:rPr lang="en-US" altLang="zh-CN" sz="2800" kern="0" dirty="0" smtClean="0"/>
              <a:t>/2</a:t>
            </a:r>
            <a:r>
              <a:rPr lang="zh-CN" altLang="en-US" sz="2800" kern="0" dirty="0" smtClean="0"/>
              <a:t>，而 由于</a:t>
            </a:r>
            <a:r>
              <a:rPr lang="en-US" altLang="zh-CN" sz="2800" kern="0" dirty="0" smtClean="0"/>
              <a:t>s</a:t>
            </a:r>
            <a:r>
              <a:rPr lang="zh-CN" altLang="en-US" sz="2800" kern="0" dirty="0" smtClean="0"/>
              <a:t>分量和</a:t>
            </a:r>
            <a:r>
              <a:rPr lang="en-US" altLang="zh-CN" sz="2800" kern="0" dirty="0" smtClean="0"/>
              <a:t>p</a:t>
            </a:r>
            <a:r>
              <a:rPr lang="zh-CN" altLang="en-US" sz="2800" kern="0" dirty="0" smtClean="0"/>
              <a:t>分量的透射系数不同，故透射光是</a:t>
            </a:r>
            <a:r>
              <a:rPr lang="zh-CN" altLang="en-US" sz="2800" kern="0" dirty="0" smtClean="0">
                <a:solidFill>
                  <a:srgbClr val="C00000"/>
                </a:solidFill>
              </a:rPr>
              <a:t>左旋椭圆偏振光</a:t>
            </a:r>
            <a:r>
              <a:rPr lang="zh-CN" altLang="en-US" sz="2800" kern="0" dirty="0" smtClean="0"/>
              <a:t>。</a:t>
            </a:r>
            <a:endParaRPr lang="en-US" altLang="zh-CN" sz="2800" kern="0" dirty="0"/>
          </a:p>
        </p:txBody>
      </p:sp>
      <p:graphicFrame>
        <p:nvGraphicFramePr>
          <p:cNvPr id="236545" name="Object 1"/>
          <p:cNvGraphicFramePr>
            <a:graphicFrameLocks noChangeAspect="1"/>
          </p:cNvGraphicFramePr>
          <p:nvPr/>
        </p:nvGraphicFramePr>
        <p:xfrm>
          <a:off x="790575" y="979488"/>
          <a:ext cx="3114675" cy="1371600"/>
        </p:xfrm>
        <a:graphic>
          <a:graphicData uri="http://schemas.openxmlformats.org/presentationml/2006/ole">
            <p:oleObj spid="_x0000_s223234" name="Equation" r:id="rId3" imgW="1447560" imgH="660240" progId="">
              <p:embed/>
            </p:oleObj>
          </a:graphicData>
        </a:graphic>
      </p:graphicFrame>
      <p:graphicFrame>
        <p:nvGraphicFramePr>
          <p:cNvPr id="236546" name="Object 2"/>
          <p:cNvGraphicFramePr>
            <a:graphicFrameLocks noChangeAspect="1"/>
          </p:cNvGraphicFramePr>
          <p:nvPr/>
        </p:nvGraphicFramePr>
        <p:xfrm>
          <a:off x="4357686" y="928670"/>
          <a:ext cx="3770313" cy="1476375"/>
        </p:xfrm>
        <a:graphic>
          <a:graphicData uri="http://schemas.openxmlformats.org/presentationml/2006/ole">
            <p:oleObj spid="_x0000_s223235" name="Equation" r:id="rId4" imgW="1752480" imgH="711000" progId="">
              <p:embed/>
            </p:oleObj>
          </a:graphicData>
        </a:graphic>
      </p:graphicFrame>
    </p:spTree>
    <p:extLst>
      <p:ext uri="{BB962C8B-B14F-4D97-AF65-F5344CB8AC3E}">
        <p14:creationId xmlns="" xmlns:p14="http://schemas.microsoft.com/office/powerpoint/2010/main" val="24262769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6545"/>
                                        </p:tgtEl>
                                        <p:attrNameLst>
                                          <p:attrName>style.visibility</p:attrName>
                                        </p:attrNameLst>
                                      </p:cBhvr>
                                      <p:to>
                                        <p:strVal val="visible"/>
                                      </p:to>
                                    </p:set>
                                    <p:animEffect transition="in" filter="wipe(up)">
                                      <p:cBhvr>
                                        <p:cTn id="7" dur="500"/>
                                        <p:tgtEl>
                                          <p:spTgt spid="236545"/>
                                        </p:tgtEl>
                                      </p:cBhvr>
                                    </p:animEffect>
                                  </p:childTnLst>
                                </p:cTn>
                              </p:par>
                              <p:par>
                                <p:cTn id="8" presetID="22" presetClass="entr" presetSubtype="1" fill="hold" nodeType="withEffect">
                                  <p:stCondLst>
                                    <p:cond delay="0"/>
                                  </p:stCondLst>
                                  <p:childTnLst>
                                    <p:set>
                                      <p:cBhvr>
                                        <p:cTn id="9" dur="1" fill="hold">
                                          <p:stCondLst>
                                            <p:cond delay="0"/>
                                          </p:stCondLst>
                                        </p:cTn>
                                        <p:tgtEl>
                                          <p:spTgt spid="236546"/>
                                        </p:tgtEl>
                                        <p:attrNameLst>
                                          <p:attrName>style.visibility</p:attrName>
                                        </p:attrNameLst>
                                      </p:cBhvr>
                                      <p:to>
                                        <p:strVal val="visible"/>
                                      </p:to>
                                    </p:set>
                                    <p:animEffect transition="in" filter="wipe(up)">
                                      <p:cBhvr>
                                        <p:cTn id="10" dur="500"/>
                                        <p:tgtEl>
                                          <p:spTgt spid="236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zh-CN" altLang="en-US" sz="2800" dirty="0">
                <a:solidFill>
                  <a:schemeClr val="accent1"/>
                </a:solidFill>
                <a:effectLst>
                  <a:outerShdw blurRad="38100" dist="38100" dir="2700000" algn="tl">
                    <a:srgbClr val="000000">
                      <a:alpha val="43137"/>
                    </a:srgbClr>
                  </a:outerShdw>
                </a:effectLst>
              </a:rPr>
              <a:t>习</a:t>
            </a:r>
            <a:r>
              <a:rPr lang="zh-CN" altLang="en-US" sz="2800" dirty="0" smtClean="0">
                <a:solidFill>
                  <a:schemeClr val="accent1"/>
                </a:solidFill>
                <a:effectLst>
                  <a:outerShdw blurRad="38100" dist="38100" dir="2700000" algn="tl">
                    <a:srgbClr val="000000">
                      <a:alpha val="43137"/>
                    </a:srgbClr>
                  </a:outerShdw>
                </a:effectLst>
              </a:rPr>
              <a:t>题解析</a:t>
            </a:r>
            <a:endParaRPr lang="en-US" sz="28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txBox="1">
            <a:spLocks/>
          </p:cNvSpPr>
          <p:nvPr/>
        </p:nvSpPr>
        <p:spPr bwMode="auto">
          <a:xfrm>
            <a:off x="459243" y="908720"/>
            <a:ext cx="8027690" cy="2808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spcBef>
                <a:spcPts val="1200"/>
              </a:spcBef>
            </a:pPr>
            <a:r>
              <a:rPr lang="en-US" altLang="zh-CN" sz="2800" kern="0" dirty="0" smtClean="0"/>
              <a:t>5. </a:t>
            </a:r>
            <a:r>
              <a:rPr lang="zh-CN" altLang="en-US" sz="2800" kern="0" dirty="0" smtClean="0"/>
              <a:t>用棱镜</a:t>
            </a:r>
            <a:r>
              <a:rPr lang="en-US" altLang="zh-CN" sz="2800" kern="0" dirty="0"/>
              <a:t>(</a:t>
            </a:r>
            <a:r>
              <a:rPr lang="en-US" altLang="zh-CN" sz="2800" i="1" kern="0" dirty="0"/>
              <a:t>n</a:t>
            </a:r>
            <a:r>
              <a:rPr lang="en-US" altLang="zh-CN" sz="2800" kern="0" dirty="0"/>
              <a:t>=1.52)</a:t>
            </a:r>
            <a:r>
              <a:rPr lang="zh-CN" altLang="en-US" sz="2800" kern="0" dirty="0" smtClean="0"/>
              <a:t>改变光束方向，并使光束垂直棱镜表面射出，入射光是平行于纸面振动的</a:t>
            </a:r>
            <a:r>
              <a:rPr lang="en-US" altLang="zh-CN" sz="2800" kern="0" dirty="0" smtClean="0"/>
              <a:t>He-Ne</a:t>
            </a:r>
            <a:r>
              <a:rPr lang="zh-CN" altLang="en-US" sz="2800" kern="0" dirty="0" smtClean="0"/>
              <a:t>激光（</a:t>
            </a:r>
            <a:r>
              <a:rPr lang="el-GR" altLang="zh-CN" sz="2800" i="1" kern="0" dirty="0" smtClean="0"/>
              <a:t>λ</a:t>
            </a:r>
            <a:r>
              <a:rPr lang="en-US" altLang="zh-CN" sz="2800" kern="0" dirty="0" smtClean="0"/>
              <a:t>=632.8nm</a:t>
            </a:r>
            <a:r>
              <a:rPr lang="zh-CN" altLang="en-US" sz="2800" kern="0" dirty="0" smtClean="0"/>
              <a:t>）。问入射角</a:t>
            </a:r>
            <a:r>
              <a:rPr lang="el-GR" altLang="zh-CN" sz="2800" i="1" kern="0" dirty="0" smtClean="0"/>
              <a:t>φ</a:t>
            </a:r>
            <a:r>
              <a:rPr lang="en-US" altLang="zh-CN" sz="2800" i="1" kern="0" baseline="-25000" dirty="0" err="1" smtClean="0"/>
              <a:t>i</a:t>
            </a:r>
            <a:r>
              <a:rPr lang="zh-CN" altLang="en-US" sz="2800" kern="0" dirty="0" smtClean="0"/>
              <a:t>为多少时透射最强。由此计算出该棱镜底角</a:t>
            </a:r>
            <a:r>
              <a:rPr lang="el-GR" altLang="zh-CN" sz="2800" i="1" kern="0" dirty="0" smtClean="0"/>
              <a:t>α</a:t>
            </a:r>
            <a:r>
              <a:rPr lang="zh-CN" altLang="en-US" sz="2800" kern="0" dirty="0" smtClean="0"/>
              <a:t>应为多少？若入射光是垂直直面振动的</a:t>
            </a:r>
            <a:r>
              <a:rPr lang="en-US" altLang="zh-CN" sz="2800" kern="0" dirty="0" smtClean="0"/>
              <a:t>He-Ne</a:t>
            </a:r>
            <a:r>
              <a:rPr lang="zh-CN" altLang="en-US" sz="2800" kern="0" dirty="0" smtClean="0"/>
              <a:t>激光，能否满足反射损失</a:t>
            </a:r>
            <a:r>
              <a:rPr lang="en-US" altLang="zh-CN" sz="2800" kern="0" dirty="0" smtClean="0"/>
              <a:t>&lt;1%</a:t>
            </a:r>
            <a:r>
              <a:rPr lang="zh-CN" altLang="en-US" sz="2800" kern="0" dirty="0" smtClean="0"/>
              <a:t>的要求？</a:t>
            </a:r>
            <a:endParaRPr lang="en-US" altLang="zh-CN" sz="2800" kern="0" dirty="0"/>
          </a:p>
        </p:txBody>
      </p:sp>
      <p:grpSp>
        <p:nvGrpSpPr>
          <p:cNvPr id="5" name="Group 38"/>
          <p:cNvGrpSpPr/>
          <p:nvPr/>
        </p:nvGrpSpPr>
        <p:grpSpPr>
          <a:xfrm>
            <a:off x="2048143" y="3573016"/>
            <a:ext cx="4900121" cy="2699817"/>
            <a:chOff x="2144406" y="3645024"/>
            <a:chExt cx="4227794" cy="2376264"/>
          </a:xfrm>
        </p:grpSpPr>
        <p:grpSp>
          <p:nvGrpSpPr>
            <p:cNvPr id="6" name="Group 35"/>
            <p:cNvGrpSpPr/>
            <p:nvPr/>
          </p:nvGrpSpPr>
          <p:grpSpPr>
            <a:xfrm>
              <a:off x="2443412" y="3645024"/>
              <a:ext cx="3928788" cy="2376264"/>
              <a:chOff x="2443412" y="3645024"/>
              <a:chExt cx="3928788" cy="2376264"/>
            </a:xfrm>
          </p:grpSpPr>
          <p:sp>
            <p:nvSpPr>
              <p:cNvPr id="3" name="Isosceles Triangle 2"/>
              <p:cNvSpPr/>
              <p:nvPr/>
            </p:nvSpPr>
            <p:spPr>
              <a:xfrm>
                <a:off x="4499992" y="3645024"/>
                <a:ext cx="1296144" cy="2060190"/>
              </a:xfrm>
              <a:prstGeom prst="triangle">
                <a:avLst>
                  <a:gd name="adj" fmla="val 10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3" idx="1"/>
              </p:cNvCxnSpPr>
              <p:nvPr/>
            </p:nvCxnSpPr>
            <p:spPr>
              <a:xfrm flipV="1">
                <a:off x="2443412" y="4675119"/>
                <a:ext cx="2704652" cy="13461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1"/>
              </p:cNvCxnSpPr>
              <p:nvPr/>
            </p:nvCxnSpPr>
            <p:spPr>
              <a:xfrm>
                <a:off x="5148064" y="4675119"/>
                <a:ext cx="12241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173795" y="3645024"/>
                <a:ext cx="0" cy="1008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473088" y="4266470"/>
                <a:ext cx="1246848" cy="72124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901356" y="4969145"/>
                <a:ext cx="243757" cy="48852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522269" y="5163208"/>
                <a:ext cx="243757" cy="48852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717417" y="5079960"/>
                <a:ext cx="243757" cy="48852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4494379" y="5502594"/>
                <a:ext cx="288033" cy="405239"/>
              </a:xfrm>
              <a:prstGeom prst="arc">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4782707" y="5226832"/>
                <a:ext cx="383438" cy="523220"/>
              </a:xfrm>
              <a:prstGeom prst="rect">
                <a:avLst/>
              </a:prstGeom>
            </p:spPr>
            <p:txBody>
              <a:bodyPr wrap="none">
                <a:spAutoFit/>
              </a:bodyPr>
              <a:lstStyle/>
              <a:p>
                <a:r>
                  <a:rPr lang="el-GR" altLang="zh-CN" sz="2800" b="1" i="1" kern="0" dirty="0">
                    <a:solidFill>
                      <a:srgbClr val="C00000"/>
                    </a:solidFill>
                    <a:latin typeface="Times New Roman" panose="02020603050405020304" pitchFamily="18" charset="0"/>
                    <a:cs typeface="Times New Roman" panose="02020603050405020304" pitchFamily="18" charset="0"/>
                  </a:rPr>
                  <a:t>α</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3" name="Arc 32"/>
              <p:cNvSpPr/>
              <p:nvPr/>
            </p:nvSpPr>
            <p:spPr>
              <a:xfrm rot="12363909">
                <a:off x="4878183" y="4395336"/>
                <a:ext cx="288033" cy="405239"/>
              </a:xfrm>
              <a:prstGeom prst="arc">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4355976" y="4293096"/>
                <a:ext cx="460382" cy="523220"/>
              </a:xfrm>
              <a:prstGeom prst="rect">
                <a:avLst/>
              </a:prstGeom>
            </p:spPr>
            <p:txBody>
              <a:bodyPr wrap="none">
                <a:spAutoFit/>
              </a:bodyPr>
              <a:lstStyle/>
              <a:p>
                <a:r>
                  <a:rPr lang="el-GR" altLang="zh-CN" sz="2800" b="1" i="1" kern="0" dirty="0" smtClean="0">
                    <a:solidFill>
                      <a:srgbClr val="C00000"/>
                    </a:solidFill>
                    <a:latin typeface="Times New Roman" panose="02020603050405020304" pitchFamily="18" charset="0"/>
                    <a:cs typeface="Times New Roman" panose="02020603050405020304" pitchFamily="18" charset="0"/>
                  </a:rPr>
                  <a:t>φ</a:t>
                </a:r>
                <a:r>
                  <a:rPr lang="en-US" altLang="zh-CN" sz="2800" b="1" i="1" kern="0" baseline="-25000" dirty="0" err="1">
                    <a:solidFill>
                      <a:srgbClr val="C00000"/>
                    </a:solidFill>
                    <a:latin typeface="Times New Roman" panose="02020603050405020304" pitchFamily="18" charset="0"/>
                    <a:cs typeface="Times New Roman" panose="02020603050405020304" pitchFamily="18" charset="0"/>
                  </a:rPr>
                  <a:t>i</a:t>
                </a:r>
                <a:endParaRPr lang="en-US" b="1" baseline="-25000" dirty="0">
                  <a:solidFill>
                    <a:srgbClr val="C00000"/>
                  </a:solidFill>
                  <a:latin typeface="Times New Roman" panose="02020603050405020304" pitchFamily="18" charset="0"/>
                  <a:cs typeface="Times New Roman" panose="02020603050405020304" pitchFamily="18" charset="0"/>
                </a:endParaRPr>
              </a:p>
            </p:txBody>
          </p:sp>
        </p:grpSp>
        <p:sp>
          <p:nvSpPr>
            <p:cNvPr id="38" name="Rectangle 37"/>
            <p:cNvSpPr/>
            <p:nvPr/>
          </p:nvSpPr>
          <p:spPr>
            <a:xfrm rot="20058900">
              <a:off x="2144406" y="5251486"/>
              <a:ext cx="1261884" cy="523220"/>
            </a:xfrm>
            <a:prstGeom prst="rect">
              <a:avLst/>
            </a:prstGeom>
          </p:spPr>
          <p:txBody>
            <a:bodyPr wrap="none">
              <a:spAutoFit/>
            </a:bodyPr>
            <a:lstStyle/>
            <a:p>
              <a:r>
                <a:rPr lang="zh-CN" altLang="en-US" sz="2800" b="1" kern="0" dirty="0">
                  <a:solidFill>
                    <a:srgbClr val="000000"/>
                  </a:solidFill>
                  <a:latin typeface="楷体" panose="02010609060101010101" pitchFamily="49" charset="-122"/>
                  <a:ea typeface="楷体" panose="02010609060101010101" pitchFamily="49" charset="-122"/>
                </a:rPr>
                <a:t>入射光</a:t>
              </a:r>
              <a:endParaRPr lang="en-US" b="1" dirty="0">
                <a:latin typeface="楷体" panose="02010609060101010101" pitchFamily="49" charset="-122"/>
                <a:ea typeface="楷体" panose="02010609060101010101" pitchFamily="49" charset="-122"/>
              </a:endParaRPr>
            </a:p>
          </p:txBody>
        </p:sp>
      </p:grpSp>
    </p:spTree>
    <p:extLst>
      <p:ext uri="{BB962C8B-B14F-4D97-AF65-F5344CB8AC3E}">
        <p14:creationId xmlns="" xmlns:p14="http://schemas.microsoft.com/office/powerpoint/2010/main" val="25996701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zh-CN" altLang="en-US" sz="2800" dirty="0">
                <a:solidFill>
                  <a:schemeClr val="accent1"/>
                </a:solidFill>
                <a:effectLst>
                  <a:outerShdw blurRad="38100" dist="38100" dir="2700000" algn="tl">
                    <a:srgbClr val="000000">
                      <a:alpha val="43137"/>
                    </a:srgbClr>
                  </a:outerShdw>
                </a:effectLst>
              </a:rPr>
              <a:t>习</a:t>
            </a:r>
            <a:r>
              <a:rPr lang="zh-CN" altLang="en-US" sz="2800" dirty="0" smtClean="0">
                <a:solidFill>
                  <a:schemeClr val="accent1"/>
                </a:solidFill>
                <a:effectLst>
                  <a:outerShdw blurRad="38100" dist="38100" dir="2700000" algn="tl">
                    <a:srgbClr val="000000">
                      <a:alpha val="43137"/>
                    </a:srgbClr>
                  </a:outerShdw>
                </a:effectLst>
              </a:rPr>
              <a:t>题解析</a:t>
            </a:r>
            <a:endParaRPr lang="en-US" sz="28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txBox="1">
            <a:spLocks/>
          </p:cNvSpPr>
          <p:nvPr/>
        </p:nvSpPr>
        <p:spPr bwMode="auto">
          <a:xfrm>
            <a:off x="395536" y="990820"/>
            <a:ext cx="5891004" cy="2808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spcBef>
                <a:spcPts val="1200"/>
              </a:spcBef>
            </a:pPr>
            <a:r>
              <a:rPr lang="zh-CN" altLang="en-US" sz="2800" kern="0" dirty="0" smtClean="0"/>
              <a:t>入射光是平行纸面的</a:t>
            </a:r>
            <a:r>
              <a:rPr lang="en-US" altLang="zh-CN" sz="2800" kern="0" dirty="0" smtClean="0"/>
              <a:t>P</a:t>
            </a:r>
            <a:r>
              <a:rPr lang="zh-CN" altLang="en-US" sz="2800" kern="0" dirty="0" smtClean="0"/>
              <a:t>分量光，并以</a:t>
            </a:r>
            <a:r>
              <a:rPr lang="el-GR" altLang="zh-CN" sz="2800" i="1" kern="0" dirty="0" smtClean="0">
                <a:solidFill>
                  <a:srgbClr val="FF0000"/>
                </a:solidFill>
              </a:rPr>
              <a:t>θ</a:t>
            </a:r>
            <a:r>
              <a:rPr lang="en-US" altLang="zh-CN" sz="2800" i="1" kern="0" baseline="-25000" dirty="0" smtClean="0">
                <a:solidFill>
                  <a:srgbClr val="FF0000"/>
                </a:solidFill>
              </a:rPr>
              <a:t>B</a:t>
            </a:r>
            <a:r>
              <a:rPr lang="zh-CN" altLang="en-US" sz="2800" kern="0" dirty="0" smtClean="0"/>
              <a:t>入射，即</a:t>
            </a:r>
            <a:r>
              <a:rPr lang="el-GR" altLang="zh-CN" sz="2800" i="1" kern="0" dirty="0" smtClean="0">
                <a:solidFill>
                  <a:srgbClr val="FF0000"/>
                </a:solidFill>
                <a:cs typeface="Times New Roman" panose="02020603050405020304" pitchFamily="18" charset="0"/>
              </a:rPr>
              <a:t>φ</a:t>
            </a:r>
            <a:r>
              <a:rPr lang="en-US" altLang="zh-CN" sz="2800" i="1" kern="0" baseline="-25000" dirty="0" err="1" smtClean="0">
                <a:solidFill>
                  <a:srgbClr val="FF0000"/>
                </a:solidFill>
                <a:cs typeface="Times New Roman" panose="02020603050405020304" pitchFamily="18" charset="0"/>
              </a:rPr>
              <a:t>i</a:t>
            </a:r>
            <a:r>
              <a:rPr lang="en-US" altLang="zh-CN" sz="2800" i="1" kern="0" dirty="0" smtClean="0">
                <a:solidFill>
                  <a:srgbClr val="FF0000"/>
                </a:solidFill>
              </a:rPr>
              <a:t>=</a:t>
            </a:r>
            <a:r>
              <a:rPr lang="el-GR" altLang="zh-CN" sz="2800" i="1" kern="0" dirty="0" smtClean="0">
                <a:solidFill>
                  <a:srgbClr val="FF0000"/>
                </a:solidFill>
              </a:rPr>
              <a:t>θ</a:t>
            </a:r>
            <a:r>
              <a:rPr lang="en-US" altLang="zh-CN" sz="2800" i="1" kern="0" baseline="-25000" dirty="0" smtClean="0">
                <a:solidFill>
                  <a:srgbClr val="FF0000"/>
                </a:solidFill>
              </a:rPr>
              <a:t>B</a:t>
            </a:r>
            <a:r>
              <a:rPr lang="zh-CN" altLang="en-US" sz="2800" kern="0" dirty="0" smtClean="0"/>
              <a:t>时，无反射损失，全部折射入棱镜，并垂直棱镜表面射出，此时透射光最强。</a:t>
            </a:r>
            <a:endParaRPr lang="en-US" altLang="zh-CN" sz="2800" kern="0" dirty="0"/>
          </a:p>
        </p:txBody>
      </p:sp>
      <p:grpSp>
        <p:nvGrpSpPr>
          <p:cNvPr id="6" name="Group 38"/>
          <p:cNvGrpSpPr/>
          <p:nvPr/>
        </p:nvGrpSpPr>
        <p:grpSpPr>
          <a:xfrm>
            <a:off x="4491268" y="1196752"/>
            <a:ext cx="4473220" cy="2376264"/>
            <a:chOff x="1898980" y="3645024"/>
            <a:chExt cx="4473220" cy="2376264"/>
          </a:xfrm>
        </p:grpSpPr>
        <p:grpSp>
          <p:nvGrpSpPr>
            <p:cNvPr id="7" name="Group 35"/>
            <p:cNvGrpSpPr/>
            <p:nvPr/>
          </p:nvGrpSpPr>
          <p:grpSpPr>
            <a:xfrm>
              <a:off x="2443412" y="3645024"/>
              <a:ext cx="3928788" cy="2376264"/>
              <a:chOff x="2443412" y="3645024"/>
              <a:chExt cx="3928788" cy="2376264"/>
            </a:xfrm>
          </p:grpSpPr>
          <p:sp>
            <p:nvSpPr>
              <p:cNvPr id="3" name="Isosceles Triangle 2"/>
              <p:cNvSpPr/>
              <p:nvPr/>
            </p:nvSpPr>
            <p:spPr>
              <a:xfrm>
                <a:off x="4499992" y="3645024"/>
                <a:ext cx="1296144" cy="2060190"/>
              </a:xfrm>
              <a:prstGeom prst="triangle">
                <a:avLst>
                  <a:gd name="adj" fmla="val 10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3" idx="1"/>
              </p:cNvCxnSpPr>
              <p:nvPr/>
            </p:nvCxnSpPr>
            <p:spPr>
              <a:xfrm flipV="1">
                <a:off x="2443412" y="4675119"/>
                <a:ext cx="2704652" cy="13461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1"/>
              </p:cNvCxnSpPr>
              <p:nvPr/>
            </p:nvCxnSpPr>
            <p:spPr>
              <a:xfrm>
                <a:off x="5148064" y="4675119"/>
                <a:ext cx="12241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173795" y="3645024"/>
                <a:ext cx="0" cy="1008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473088" y="4266470"/>
                <a:ext cx="1246848" cy="72124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901356" y="4969145"/>
                <a:ext cx="243757" cy="48852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522269" y="5163208"/>
                <a:ext cx="243757" cy="48852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717417" y="5079960"/>
                <a:ext cx="243757" cy="48852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4494379" y="5502594"/>
                <a:ext cx="288033" cy="405239"/>
              </a:xfrm>
              <a:prstGeom prst="arc">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4782707" y="5226832"/>
                <a:ext cx="383438" cy="523220"/>
              </a:xfrm>
              <a:prstGeom prst="rect">
                <a:avLst/>
              </a:prstGeom>
            </p:spPr>
            <p:txBody>
              <a:bodyPr wrap="none">
                <a:spAutoFit/>
              </a:bodyPr>
              <a:lstStyle/>
              <a:p>
                <a:r>
                  <a:rPr lang="el-GR" altLang="zh-CN" sz="2800" b="1" i="1" kern="0" dirty="0">
                    <a:solidFill>
                      <a:srgbClr val="C00000"/>
                    </a:solidFill>
                    <a:latin typeface="Times New Roman" panose="02020603050405020304" pitchFamily="18" charset="0"/>
                    <a:cs typeface="Times New Roman" panose="02020603050405020304" pitchFamily="18" charset="0"/>
                  </a:rPr>
                  <a:t>α</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3" name="Arc 32"/>
              <p:cNvSpPr/>
              <p:nvPr/>
            </p:nvSpPr>
            <p:spPr>
              <a:xfrm rot="12363909">
                <a:off x="4878183" y="4395336"/>
                <a:ext cx="288033" cy="405239"/>
              </a:xfrm>
              <a:prstGeom prst="arc">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4355976" y="4293096"/>
                <a:ext cx="460382" cy="523220"/>
              </a:xfrm>
              <a:prstGeom prst="rect">
                <a:avLst/>
              </a:prstGeom>
            </p:spPr>
            <p:txBody>
              <a:bodyPr wrap="none">
                <a:spAutoFit/>
              </a:bodyPr>
              <a:lstStyle/>
              <a:p>
                <a:r>
                  <a:rPr lang="el-GR" altLang="zh-CN" sz="2800" b="1" i="1" kern="0" dirty="0" smtClean="0">
                    <a:solidFill>
                      <a:srgbClr val="C00000"/>
                    </a:solidFill>
                    <a:latin typeface="Times New Roman" panose="02020603050405020304" pitchFamily="18" charset="0"/>
                    <a:cs typeface="Times New Roman" panose="02020603050405020304" pitchFamily="18" charset="0"/>
                  </a:rPr>
                  <a:t>φ</a:t>
                </a:r>
                <a:r>
                  <a:rPr lang="en-US" altLang="zh-CN" sz="2800" b="1" i="1" kern="0" baseline="-25000" dirty="0" err="1">
                    <a:solidFill>
                      <a:srgbClr val="C00000"/>
                    </a:solidFill>
                    <a:latin typeface="Times New Roman" panose="02020603050405020304" pitchFamily="18" charset="0"/>
                    <a:cs typeface="Times New Roman" panose="02020603050405020304" pitchFamily="18" charset="0"/>
                  </a:rPr>
                  <a:t>i</a:t>
                </a:r>
                <a:endParaRPr lang="en-US" b="1" baseline="-25000" dirty="0">
                  <a:solidFill>
                    <a:srgbClr val="C00000"/>
                  </a:solidFill>
                  <a:latin typeface="Times New Roman" panose="02020603050405020304" pitchFamily="18" charset="0"/>
                  <a:cs typeface="Times New Roman" panose="02020603050405020304" pitchFamily="18" charset="0"/>
                </a:endParaRPr>
              </a:p>
            </p:txBody>
          </p:sp>
        </p:grpSp>
        <p:sp>
          <p:nvSpPr>
            <p:cNvPr id="38" name="Rectangle 37"/>
            <p:cNvSpPr/>
            <p:nvPr/>
          </p:nvSpPr>
          <p:spPr>
            <a:xfrm rot="19889223">
              <a:off x="1898980" y="5369807"/>
              <a:ext cx="1261884" cy="523220"/>
            </a:xfrm>
            <a:prstGeom prst="rect">
              <a:avLst/>
            </a:prstGeom>
          </p:spPr>
          <p:txBody>
            <a:bodyPr wrap="none">
              <a:spAutoFit/>
            </a:bodyPr>
            <a:lstStyle/>
            <a:p>
              <a:r>
                <a:rPr lang="zh-CN" altLang="en-US" sz="2800" b="1" kern="0" dirty="0">
                  <a:solidFill>
                    <a:srgbClr val="000000"/>
                  </a:solidFill>
                  <a:latin typeface="楷体" panose="02010609060101010101" pitchFamily="49" charset="-122"/>
                  <a:ea typeface="楷体" panose="02010609060101010101" pitchFamily="49" charset="-122"/>
                </a:rPr>
                <a:t>入射光</a:t>
              </a:r>
              <a:endParaRPr lang="en-US" b="1" dirty="0">
                <a:latin typeface="楷体" panose="02010609060101010101" pitchFamily="49" charset="-122"/>
                <a:ea typeface="楷体" panose="02010609060101010101" pitchFamily="49" charset="-122"/>
              </a:endParaRPr>
            </a:p>
          </p:txBody>
        </p:sp>
      </p:grpSp>
      <p:graphicFrame>
        <p:nvGraphicFramePr>
          <p:cNvPr id="5" name="Object 4"/>
          <p:cNvGraphicFramePr>
            <a:graphicFrameLocks noChangeAspect="1"/>
          </p:cNvGraphicFramePr>
          <p:nvPr>
            <p:extLst>
              <p:ext uri="{D42A27DB-BD31-4B8C-83A1-F6EECF244321}">
                <p14:modId xmlns="" xmlns:p14="http://schemas.microsoft.com/office/powerpoint/2010/main" val="1799922530"/>
              </p:ext>
            </p:extLst>
          </p:nvPr>
        </p:nvGraphicFramePr>
        <p:xfrm>
          <a:off x="649798" y="2854855"/>
          <a:ext cx="3371850" cy="576262"/>
        </p:xfrm>
        <a:graphic>
          <a:graphicData uri="http://schemas.openxmlformats.org/presentationml/2006/ole">
            <p:oleObj spid="_x0000_s224258" name="Equation" r:id="rId3" imgW="1295280" imgH="228600" progId="">
              <p:embed/>
            </p:oleObj>
          </a:graphicData>
        </a:graphic>
      </p:graphicFrame>
      <p:sp>
        <p:nvSpPr>
          <p:cNvPr id="14" name="Rectangle 13"/>
          <p:cNvSpPr/>
          <p:nvPr/>
        </p:nvSpPr>
        <p:spPr>
          <a:xfrm>
            <a:off x="284163" y="4347101"/>
            <a:ext cx="8487568" cy="954107"/>
          </a:xfrm>
          <a:prstGeom prst="rect">
            <a:avLst/>
          </a:prstGeom>
        </p:spPr>
        <p:txBody>
          <a:bodyPr wrap="square">
            <a:spAutoFit/>
          </a:bodyPr>
          <a:lstStyle/>
          <a:p>
            <a:pPr algn="just">
              <a:spcBef>
                <a:spcPts val="1200"/>
              </a:spcBef>
            </a:pPr>
            <a:r>
              <a:rPr lang="zh-CN" altLang="en-US" sz="2800" b="1" kern="0" dirty="0">
                <a:solidFill>
                  <a:srgbClr val="000000"/>
                </a:solidFill>
                <a:latin typeface="Times New Roman" panose="02020603050405020304" pitchFamily="18" charset="0"/>
                <a:ea typeface="楷体" panose="02010609060101010101" pitchFamily="49" charset="-122"/>
              </a:rPr>
              <a:t>若入射光是</a:t>
            </a:r>
            <a:r>
              <a:rPr lang="en-US" altLang="zh-CN" sz="2800" b="1" kern="0" dirty="0">
                <a:solidFill>
                  <a:srgbClr val="000000"/>
                </a:solidFill>
                <a:latin typeface="Times New Roman" panose="02020603050405020304" pitchFamily="18" charset="0"/>
                <a:ea typeface="楷体" panose="02010609060101010101" pitchFamily="49" charset="-122"/>
              </a:rPr>
              <a:t>S</a:t>
            </a:r>
            <a:r>
              <a:rPr lang="zh-CN" altLang="en-US" sz="2800" b="1" kern="0" dirty="0">
                <a:solidFill>
                  <a:srgbClr val="000000"/>
                </a:solidFill>
                <a:latin typeface="Times New Roman" panose="02020603050405020304" pitchFamily="18" charset="0"/>
                <a:ea typeface="楷体" panose="02010609060101010101" pitchFamily="49" charset="-122"/>
              </a:rPr>
              <a:t>分量</a:t>
            </a:r>
            <a:r>
              <a:rPr lang="zh-CN" altLang="en-US" sz="2800" b="1" kern="0" dirty="0" smtClean="0">
                <a:solidFill>
                  <a:srgbClr val="000000"/>
                </a:solidFill>
                <a:latin typeface="Times New Roman" panose="02020603050405020304" pitchFamily="18" charset="0"/>
                <a:ea typeface="楷体" panose="02010609060101010101" pitchFamily="49" charset="-122"/>
              </a:rPr>
              <a:t>光，反</a:t>
            </a:r>
            <a:r>
              <a:rPr lang="zh-CN" altLang="en-US" sz="2800" b="1" kern="0" dirty="0">
                <a:solidFill>
                  <a:srgbClr val="000000"/>
                </a:solidFill>
                <a:latin typeface="Times New Roman" panose="02020603050405020304" pitchFamily="18" charset="0"/>
                <a:ea typeface="楷体" panose="02010609060101010101" pitchFamily="49" charset="-122"/>
              </a:rPr>
              <a:t>射率最小时为正入射，即</a:t>
            </a:r>
            <a:r>
              <a:rPr lang="en-US" altLang="zh-CN" sz="2800" b="1" kern="0" dirty="0">
                <a:solidFill>
                  <a:srgbClr val="000000"/>
                </a:solidFill>
                <a:latin typeface="Times New Roman" panose="02020603050405020304" pitchFamily="18" charset="0"/>
                <a:ea typeface="楷体" panose="02010609060101010101" pitchFamily="49" charset="-122"/>
              </a:rPr>
              <a:t>S</a:t>
            </a:r>
            <a:r>
              <a:rPr lang="zh-CN" altLang="en-US" sz="2800" b="1" kern="0" dirty="0">
                <a:solidFill>
                  <a:srgbClr val="000000"/>
                </a:solidFill>
                <a:latin typeface="Times New Roman" panose="02020603050405020304" pitchFamily="18" charset="0"/>
                <a:ea typeface="楷体" panose="02010609060101010101" pitchFamily="49" charset="-122"/>
              </a:rPr>
              <a:t>分量光垂直入</a:t>
            </a:r>
            <a:r>
              <a:rPr lang="zh-CN" altLang="en-US" sz="2800" b="1" kern="0" dirty="0" smtClean="0">
                <a:solidFill>
                  <a:srgbClr val="000000"/>
                </a:solidFill>
                <a:latin typeface="Times New Roman" panose="02020603050405020304" pitchFamily="18" charset="0"/>
                <a:ea typeface="楷体" panose="02010609060101010101" pitchFamily="49" charset="-122"/>
              </a:rPr>
              <a:t>射：</a:t>
            </a:r>
            <a:endParaRPr lang="en-US" altLang="zh-CN" sz="2800" b="1" kern="0" dirty="0">
              <a:solidFill>
                <a:srgbClr val="000000"/>
              </a:solidFill>
              <a:latin typeface="Times New Roman" panose="02020603050405020304" pitchFamily="18" charset="0"/>
              <a:ea typeface="楷体" panose="02010609060101010101" pitchFamily="49" charset="-122"/>
            </a:endParaRPr>
          </a:p>
        </p:txBody>
      </p:sp>
      <p:grpSp>
        <p:nvGrpSpPr>
          <p:cNvPr id="9" name="Group 40"/>
          <p:cNvGrpSpPr/>
          <p:nvPr/>
        </p:nvGrpSpPr>
        <p:grpSpPr>
          <a:xfrm>
            <a:off x="467544" y="1063274"/>
            <a:ext cx="7221256" cy="3157814"/>
            <a:chOff x="1596824" y="1457341"/>
            <a:chExt cx="5544616" cy="2691740"/>
          </a:xfrm>
        </p:grpSpPr>
        <p:pic>
          <p:nvPicPr>
            <p:cNvPr id="42" name="Picture 3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96824" y="1457341"/>
              <a:ext cx="5544616" cy="2691740"/>
            </a:xfrm>
            <a:prstGeom prst="rect">
              <a:avLst/>
            </a:prstGeom>
            <a:noFill/>
            <a:extLst>
              <a:ext uri="{909E8E84-426E-40DD-AFC4-6F175D3DCCD1}">
                <a14:hiddenFill xmlns="" xmlns:a14="http://schemas.microsoft.com/office/drawing/2010/main">
                  <a:solidFill>
                    <a:srgbClr val="FFFFFF"/>
                  </a:solidFill>
                </a14:hiddenFill>
              </a:ext>
            </a:extLst>
          </p:spPr>
        </p:pic>
        <p:sp>
          <p:nvSpPr>
            <p:cNvPr id="43" name="Oval 42"/>
            <p:cNvSpPr/>
            <p:nvPr/>
          </p:nvSpPr>
          <p:spPr>
            <a:xfrm>
              <a:off x="2022707" y="3352384"/>
              <a:ext cx="288032" cy="36004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72479" y="3377869"/>
              <a:ext cx="288032" cy="36004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803636" y="3352384"/>
              <a:ext cx="288032" cy="36004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53408" y="3377869"/>
              <a:ext cx="288032" cy="36004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Object 11"/>
          <p:cNvGraphicFramePr>
            <a:graphicFrameLocks noChangeAspect="1"/>
          </p:cNvGraphicFramePr>
          <p:nvPr>
            <p:extLst>
              <p:ext uri="{D42A27DB-BD31-4B8C-83A1-F6EECF244321}">
                <p14:modId xmlns="" xmlns:p14="http://schemas.microsoft.com/office/powerpoint/2010/main" val="3850797353"/>
              </p:ext>
            </p:extLst>
          </p:nvPr>
        </p:nvGraphicFramePr>
        <p:xfrm>
          <a:off x="2483888" y="5248300"/>
          <a:ext cx="4839825" cy="989012"/>
        </p:xfrm>
        <a:graphic>
          <a:graphicData uri="http://schemas.openxmlformats.org/presentationml/2006/ole">
            <p:oleObj spid="_x0000_s224259" name="Equation" r:id="rId5" imgW="2006280" imgH="431640" progId="">
              <p:embed/>
            </p:oleObj>
          </a:graphicData>
        </a:graphic>
      </p:graphicFrame>
      <p:sp>
        <p:nvSpPr>
          <p:cNvPr id="37" name="Rectangle 36"/>
          <p:cNvSpPr/>
          <p:nvPr/>
        </p:nvSpPr>
        <p:spPr>
          <a:xfrm>
            <a:off x="107504" y="6290156"/>
            <a:ext cx="8856984" cy="523220"/>
          </a:xfrm>
          <a:prstGeom prst="rect">
            <a:avLst/>
          </a:prstGeom>
        </p:spPr>
        <p:txBody>
          <a:bodyPr wrap="square">
            <a:spAutoFit/>
          </a:bodyPr>
          <a:lstStyle/>
          <a:p>
            <a:pPr lvl="0" algn="just">
              <a:spcBef>
                <a:spcPts val="1200"/>
              </a:spcBef>
            </a:pPr>
            <a:r>
              <a:rPr lang="zh-CN" altLang="en-US" sz="2800" b="1" kern="0" dirty="0" smtClean="0">
                <a:solidFill>
                  <a:srgbClr val="000000"/>
                </a:solidFill>
                <a:latin typeface="Times New Roman" panose="02020603050405020304" pitchFamily="18" charset="0"/>
                <a:ea typeface="楷体" panose="02010609060101010101" pitchFamily="49" charset="-122"/>
              </a:rPr>
              <a:t>故</a:t>
            </a:r>
            <a:r>
              <a:rPr lang="en-US" altLang="zh-CN" sz="2800" b="1" kern="0" dirty="0" smtClean="0">
                <a:solidFill>
                  <a:srgbClr val="000000"/>
                </a:solidFill>
                <a:latin typeface="Times New Roman" panose="02020603050405020304" pitchFamily="18" charset="0"/>
                <a:ea typeface="楷体" panose="02010609060101010101" pitchFamily="49" charset="-122"/>
              </a:rPr>
              <a:t>S</a:t>
            </a:r>
            <a:r>
              <a:rPr lang="zh-CN" altLang="en-US" sz="2800" b="1" kern="0" dirty="0" smtClean="0">
                <a:solidFill>
                  <a:srgbClr val="000000"/>
                </a:solidFill>
                <a:latin typeface="Times New Roman" panose="02020603050405020304" pitchFamily="18" charset="0"/>
                <a:ea typeface="楷体" panose="02010609060101010101" pitchFamily="49" charset="-122"/>
              </a:rPr>
              <a:t>分量光</a:t>
            </a:r>
            <a:r>
              <a:rPr lang="zh-CN" altLang="en-US" sz="2800" b="1" kern="0" dirty="0">
                <a:solidFill>
                  <a:srgbClr val="000000"/>
                </a:solidFill>
                <a:latin typeface="Times New Roman" panose="02020603050405020304" pitchFamily="18" charset="0"/>
                <a:ea typeface="楷体" panose="02010609060101010101" pitchFamily="49" charset="-122"/>
              </a:rPr>
              <a:t>垂直入</a:t>
            </a:r>
            <a:r>
              <a:rPr lang="zh-CN" altLang="en-US" sz="2800" b="1" kern="0" dirty="0" smtClean="0">
                <a:solidFill>
                  <a:srgbClr val="000000"/>
                </a:solidFill>
                <a:latin typeface="Times New Roman" panose="02020603050405020304" pitchFamily="18" charset="0"/>
                <a:ea typeface="楷体" panose="02010609060101010101" pitchFamily="49" charset="-122"/>
              </a:rPr>
              <a:t>射时不可能满足反射损失</a:t>
            </a:r>
            <a:r>
              <a:rPr lang="en-US" altLang="zh-CN" sz="2800" b="1" kern="0" dirty="0" smtClean="0">
                <a:solidFill>
                  <a:srgbClr val="000000"/>
                </a:solidFill>
                <a:latin typeface="Times New Roman" panose="02020603050405020304" pitchFamily="18" charset="0"/>
                <a:ea typeface="楷体" panose="02010609060101010101" pitchFamily="49" charset="-122"/>
              </a:rPr>
              <a:t>&lt;1%</a:t>
            </a:r>
            <a:r>
              <a:rPr lang="zh-CN" altLang="en-US" sz="2800" b="1" kern="0" dirty="0" smtClean="0">
                <a:solidFill>
                  <a:srgbClr val="000000"/>
                </a:solidFill>
                <a:latin typeface="Times New Roman" panose="02020603050405020304" pitchFamily="18" charset="0"/>
                <a:ea typeface="楷体" panose="02010609060101010101" pitchFamily="49" charset="-122"/>
              </a:rPr>
              <a:t>的要求。</a:t>
            </a:r>
            <a:endParaRPr lang="en-US" altLang="zh-CN" sz="2800" b="1" kern="0" dirty="0">
              <a:solidFill>
                <a:srgbClr val="000000"/>
              </a:solidFill>
              <a:latin typeface="Times New Roman" panose="02020603050405020304" pitchFamily="18" charset="0"/>
              <a:ea typeface="楷体" panose="02010609060101010101" pitchFamily="49" charset="-122"/>
            </a:endParaRPr>
          </a:p>
        </p:txBody>
      </p:sp>
      <p:sp>
        <p:nvSpPr>
          <p:cNvPr id="47" name="Content Placeholder 2"/>
          <p:cNvSpPr txBox="1">
            <a:spLocks/>
          </p:cNvSpPr>
          <p:nvPr/>
        </p:nvSpPr>
        <p:spPr bwMode="auto">
          <a:xfrm>
            <a:off x="1241837" y="5494531"/>
            <a:ext cx="1213844" cy="425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spcBef>
                <a:spcPts val="1200"/>
              </a:spcBef>
            </a:pPr>
            <a:r>
              <a:rPr lang="zh-CN" altLang="en-US" sz="2800" kern="0" dirty="0" smtClean="0"/>
              <a:t>此时</a:t>
            </a:r>
            <a:endParaRPr lang="en-US" altLang="zh-CN" sz="2800" kern="0" dirty="0"/>
          </a:p>
        </p:txBody>
      </p:sp>
    </p:spTree>
    <p:extLst>
      <p:ext uri="{BB962C8B-B14F-4D97-AF65-F5344CB8AC3E}">
        <p14:creationId xmlns="" xmlns:p14="http://schemas.microsoft.com/office/powerpoint/2010/main" val="97476488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up)">
                                      <p:cBhvr>
                                        <p:cTn id="18" dur="500"/>
                                        <p:tgtEl>
                                          <p:spTgt spid="4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7"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zh-CN" altLang="en-US" sz="2800" dirty="0">
                <a:solidFill>
                  <a:schemeClr val="accent1"/>
                </a:solidFill>
                <a:effectLst>
                  <a:outerShdw blurRad="38100" dist="38100" dir="2700000" algn="tl">
                    <a:srgbClr val="000000">
                      <a:alpha val="43137"/>
                    </a:srgbClr>
                  </a:outerShdw>
                </a:effectLst>
              </a:rPr>
              <a:t>习</a:t>
            </a:r>
            <a:r>
              <a:rPr lang="zh-CN" altLang="en-US" sz="2800" dirty="0" smtClean="0">
                <a:solidFill>
                  <a:schemeClr val="accent1"/>
                </a:solidFill>
                <a:effectLst>
                  <a:outerShdw blurRad="38100" dist="38100" dir="2700000" algn="tl">
                    <a:srgbClr val="000000">
                      <a:alpha val="43137"/>
                    </a:srgbClr>
                  </a:outerShdw>
                </a:effectLst>
              </a:rPr>
              <a:t>题解析</a:t>
            </a:r>
            <a:endParaRPr lang="en-US" sz="28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txBox="1">
            <a:spLocks/>
          </p:cNvSpPr>
          <p:nvPr/>
        </p:nvSpPr>
        <p:spPr bwMode="auto">
          <a:xfrm>
            <a:off x="459243" y="908720"/>
            <a:ext cx="8027690"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altLang="zh-CN" sz="2800" kern="0" dirty="0" smtClean="0"/>
              <a:t>6. </a:t>
            </a:r>
            <a:r>
              <a:rPr lang="zh-CN" altLang="en-US" sz="2800" kern="0" dirty="0" smtClean="0"/>
              <a:t>电矢量振动方向与入射面成</a:t>
            </a:r>
            <a:r>
              <a:rPr lang="en-US" altLang="zh-CN" sz="2800" kern="0" dirty="0" smtClean="0"/>
              <a:t>45</a:t>
            </a:r>
            <a:r>
              <a:rPr lang="en-US" altLang="zh-CN" sz="2800" kern="0" baseline="30000" dirty="0" smtClean="0"/>
              <a:t>o</a:t>
            </a:r>
            <a:r>
              <a:rPr lang="zh-CN" altLang="en-US" sz="2800" kern="0" dirty="0" smtClean="0"/>
              <a:t>的线偏振光入射到</a:t>
            </a:r>
            <a:r>
              <a:rPr lang="zh-CN" altLang="en-US" sz="2800" kern="0" dirty="0"/>
              <a:t>空</a:t>
            </a:r>
            <a:r>
              <a:rPr lang="zh-CN" altLang="en-US" sz="2800" kern="0" dirty="0" smtClean="0"/>
              <a:t>气与玻璃（</a:t>
            </a:r>
            <a:r>
              <a:rPr lang="en-US" altLang="zh-CN" sz="2800" i="1" kern="0" dirty="0" smtClean="0"/>
              <a:t>n</a:t>
            </a:r>
            <a:r>
              <a:rPr lang="en-US" altLang="zh-CN" sz="2800" kern="0" dirty="0" smtClean="0"/>
              <a:t>=1.5</a:t>
            </a:r>
            <a:r>
              <a:rPr lang="zh-CN" altLang="en-US" sz="2800" kern="0" dirty="0" smtClean="0"/>
              <a:t>）的界面上。</a:t>
            </a:r>
            <a:endParaRPr lang="en-US" altLang="zh-CN" sz="2800" kern="0" dirty="0" smtClean="0"/>
          </a:p>
          <a:p>
            <a:pPr algn="just"/>
            <a:r>
              <a:rPr lang="zh-CN" altLang="en-US" sz="2800" kern="0" dirty="0" smtClean="0"/>
              <a:t>（</a:t>
            </a:r>
            <a:r>
              <a:rPr lang="en-US" altLang="zh-CN" sz="2800" kern="0" dirty="0" smtClean="0"/>
              <a:t>1</a:t>
            </a:r>
            <a:r>
              <a:rPr lang="zh-CN" altLang="en-US" sz="2800" kern="0" dirty="0" smtClean="0"/>
              <a:t>）若入射角</a:t>
            </a:r>
            <a:r>
              <a:rPr lang="el-GR" altLang="zh-CN" sz="2800" i="1" kern="0" dirty="0" smtClean="0">
                <a:cs typeface="Arial"/>
              </a:rPr>
              <a:t>θ</a:t>
            </a:r>
            <a:r>
              <a:rPr lang="en-US" altLang="zh-CN" sz="2800" kern="0" baseline="-25000" dirty="0" smtClean="0">
                <a:cs typeface="Arial"/>
              </a:rPr>
              <a:t>1</a:t>
            </a:r>
            <a:r>
              <a:rPr lang="en-US" altLang="zh-CN" sz="2800" kern="0" dirty="0" smtClean="0">
                <a:cs typeface="Arial"/>
              </a:rPr>
              <a:t>=50</a:t>
            </a:r>
            <a:r>
              <a:rPr lang="en-US" altLang="zh-CN" sz="2800" kern="0" baseline="30000" dirty="0" smtClean="0">
                <a:cs typeface="Arial"/>
              </a:rPr>
              <a:t>o</a:t>
            </a:r>
            <a:r>
              <a:rPr lang="zh-CN" altLang="en-US" sz="2800" kern="0" dirty="0" smtClean="0">
                <a:cs typeface="Arial"/>
              </a:rPr>
              <a:t>，问反射光中电矢量与入射面所成的角度为多少？（</a:t>
            </a:r>
            <a:r>
              <a:rPr lang="en-US" altLang="zh-CN" sz="2800" kern="0" dirty="0" smtClean="0">
                <a:cs typeface="Arial"/>
              </a:rPr>
              <a:t>2</a:t>
            </a:r>
            <a:r>
              <a:rPr lang="zh-CN" altLang="en-US" sz="2800" kern="0" dirty="0" smtClean="0">
                <a:cs typeface="Arial"/>
              </a:rPr>
              <a:t>）若</a:t>
            </a:r>
            <a:r>
              <a:rPr lang="el-GR" altLang="zh-CN" sz="2800" i="1" kern="0" dirty="0">
                <a:cs typeface="Arial"/>
              </a:rPr>
              <a:t>θ</a:t>
            </a:r>
            <a:r>
              <a:rPr lang="en-US" altLang="zh-CN" sz="2800" kern="0" baseline="-25000" dirty="0" smtClean="0">
                <a:cs typeface="Arial"/>
              </a:rPr>
              <a:t>1</a:t>
            </a:r>
            <a:r>
              <a:rPr lang="en-US" altLang="zh-CN" sz="2800" kern="0" dirty="0" smtClean="0">
                <a:cs typeface="Arial"/>
              </a:rPr>
              <a:t>=60</a:t>
            </a:r>
            <a:r>
              <a:rPr lang="en-US" altLang="zh-CN" sz="2800" kern="0" baseline="30000" dirty="0" smtClean="0">
                <a:cs typeface="Arial"/>
              </a:rPr>
              <a:t>o</a:t>
            </a:r>
            <a:r>
              <a:rPr lang="zh-CN" altLang="en-US" sz="2800" kern="0" dirty="0" smtClean="0">
                <a:cs typeface="Arial"/>
              </a:rPr>
              <a:t>呢？</a:t>
            </a:r>
            <a:endParaRPr lang="en-US" altLang="zh-CN" sz="2800" kern="0" dirty="0"/>
          </a:p>
        </p:txBody>
      </p:sp>
      <p:grpSp>
        <p:nvGrpSpPr>
          <p:cNvPr id="3" name="Group 2"/>
          <p:cNvGrpSpPr/>
          <p:nvPr/>
        </p:nvGrpSpPr>
        <p:grpSpPr>
          <a:xfrm>
            <a:off x="1115615" y="2708920"/>
            <a:ext cx="7200801" cy="1944216"/>
            <a:chOff x="1115615" y="2708920"/>
            <a:chExt cx="7200801" cy="1944216"/>
          </a:xfrm>
        </p:grpSpPr>
        <p:graphicFrame>
          <p:nvGraphicFramePr>
            <p:cNvPr id="5" name="Object 4"/>
            <p:cNvGraphicFramePr>
              <a:graphicFrameLocks noChangeAspect="1"/>
            </p:cNvGraphicFramePr>
            <p:nvPr>
              <p:extLst>
                <p:ext uri="{D42A27DB-BD31-4B8C-83A1-F6EECF244321}">
                  <p14:modId xmlns="" xmlns:p14="http://schemas.microsoft.com/office/powerpoint/2010/main" val="3210614749"/>
                </p:ext>
              </p:extLst>
            </p:nvPr>
          </p:nvGraphicFramePr>
          <p:xfrm>
            <a:off x="1115615" y="3717032"/>
            <a:ext cx="3096345" cy="902688"/>
          </p:xfrm>
          <a:graphic>
            <a:graphicData uri="http://schemas.openxmlformats.org/presentationml/2006/ole">
              <p:oleObj spid="_x0000_s225282" name="Equation" r:id="rId3" imgW="1511280" imgH="419040" progId="">
                <p:embed/>
              </p:oleObj>
            </a:graphicData>
          </a:graphic>
        </p:graphicFrame>
        <p:graphicFrame>
          <p:nvGraphicFramePr>
            <p:cNvPr id="6" name="Object 5"/>
            <p:cNvGraphicFramePr>
              <a:graphicFrameLocks noChangeAspect="1"/>
            </p:cNvGraphicFramePr>
            <p:nvPr>
              <p:extLst>
                <p:ext uri="{D42A27DB-BD31-4B8C-83A1-F6EECF244321}">
                  <p14:modId xmlns="" xmlns:p14="http://schemas.microsoft.com/office/powerpoint/2010/main" val="2190740223"/>
                </p:ext>
              </p:extLst>
            </p:nvPr>
          </p:nvGraphicFramePr>
          <p:xfrm>
            <a:off x="5436096" y="3682540"/>
            <a:ext cx="2880320" cy="970596"/>
          </p:xfrm>
          <a:graphic>
            <a:graphicData uri="http://schemas.openxmlformats.org/presentationml/2006/ole">
              <p:oleObj spid="_x0000_s225283" name="Equation" r:id="rId4" imgW="1485720" imgH="469800" progId="">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2737795147"/>
                </p:ext>
              </p:extLst>
            </p:nvPr>
          </p:nvGraphicFramePr>
          <p:xfrm>
            <a:off x="1257200" y="2708920"/>
            <a:ext cx="5835080" cy="925750"/>
          </p:xfrm>
          <a:graphic>
            <a:graphicData uri="http://schemas.openxmlformats.org/presentationml/2006/ole">
              <p:oleObj spid="_x0000_s225284" name="Equation" r:id="rId5" imgW="2603160" imgH="431640" progId="">
                <p:embed/>
              </p:oleObj>
            </a:graphicData>
          </a:graphic>
        </p:graphicFrame>
      </p:grpSp>
      <p:grpSp>
        <p:nvGrpSpPr>
          <p:cNvPr id="8" name="Group 13"/>
          <p:cNvGrpSpPr/>
          <p:nvPr/>
        </p:nvGrpSpPr>
        <p:grpSpPr>
          <a:xfrm>
            <a:off x="395536" y="4681914"/>
            <a:ext cx="8748464" cy="1987446"/>
            <a:chOff x="395536" y="4635133"/>
            <a:chExt cx="8748464" cy="1987446"/>
          </a:xfrm>
        </p:grpSpPr>
        <p:sp>
          <p:nvSpPr>
            <p:cNvPr id="9" name="Rectangle 8"/>
            <p:cNvSpPr/>
            <p:nvPr/>
          </p:nvSpPr>
          <p:spPr>
            <a:xfrm>
              <a:off x="395536" y="4635133"/>
              <a:ext cx="8748464" cy="954107"/>
            </a:xfrm>
            <a:prstGeom prst="rect">
              <a:avLst/>
            </a:prstGeom>
          </p:spPr>
          <p:txBody>
            <a:bodyPr wrap="square">
              <a:spAutoFit/>
            </a:bodyPr>
            <a:lstStyle/>
            <a:p>
              <a:r>
                <a:rPr lang="zh-CN" altLang="en-US" b="1" kern="0" dirty="0">
                  <a:latin typeface="Times New Roman" panose="02020603050405020304" pitchFamily="18" charset="0"/>
                  <a:ea typeface="楷体" panose="02010609060101010101" pitchFamily="49" charset="-122"/>
                </a:rPr>
                <a:t>入射</a:t>
              </a:r>
              <a:r>
                <a:rPr lang="zh-CN" altLang="en-US" b="1" kern="0" dirty="0" smtClean="0">
                  <a:latin typeface="Times New Roman" panose="02020603050405020304" pitchFamily="18" charset="0"/>
                  <a:ea typeface="楷体" panose="02010609060101010101" pitchFamily="49" charset="-122"/>
                </a:rPr>
                <a:t>光中电</a:t>
              </a:r>
              <a:r>
                <a:rPr lang="zh-CN" altLang="en-US" b="1" kern="0" dirty="0">
                  <a:latin typeface="Times New Roman" panose="02020603050405020304" pitchFamily="18" charset="0"/>
                  <a:ea typeface="楷体" panose="02010609060101010101" pitchFamily="49" charset="-122"/>
                </a:rPr>
                <a:t>矢量振动方向与入射面成</a:t>
              </a:r>
              <a:r>
                <a:rPr lang="en-US" altLang="zh-CN" b="1" kern="0" dirty="0">
                  <a:latin typeface="Times New Roman" panose="02020603050405020304" pitchFamily="18" charset="0"/>
                  <a:ea typeface="楷体" panose="02010609060101010101" pitchFamily="49" charset="-122"/>
                </a:rPr>
                <a:t>45</a:t>
              </a:r>
              <a:r>
                <a:rPr lang="en-US" altLang="zh-CN" b="1" kern="0" baseline="30000" dirty="0">
                  <a:latin typeface="Times New Roman" panose="02020603050405020304" pitchFamily="18" charset="0"/>
                  <a:ea typeface="楷体" panose="02010609060101010101" pitchFamily="49" charset="-122"/>
                </a:rPr>
                <a:t>o</a:t>
              </a:r>
              <a:r>
                <a:rPr lang="zh-CN" altLang="en-US" b="1" kern="0" dirty="0">
                  <a:latin typeface="Times New Roman" panose="02020603050405020304" pitchFamily="18" charset="0"/>
                  <a:ea typeface="楷体" panose="02010609060101010101" pitchFamily="49" charset="-122"/>
                </a:rPr>
                <a:t>的线偏振</a:t>
              </a:r>
              <a:r>
                <a:rPr lang="zh-CN" altLang="en-US" b="1" kern="0" dirty="0" smtClean="0">
                  <a:latin typeface="Times New Roman" panose="02020603050405020304" pitchFamily="18" charset="0"/>
                  <a:ea typeface="楷体" panose="02010609060101010101" pitchFamily="49" charset="-122"/>
                </a:rPr>
                <a:t>光：</a:t>
              </a:r>
              <a:r>
                <a:rPr lang="en-US" altLang="zh-CN" sz="2800" b="1" i="1" kern="0" dirty="0" smtClean="0">
                  <a:solidFill>
                    <a:srgbClr val="0000FF"/>
                  </a:solidFill>
                  <a:latin typeface="Times New Roman" panose="02020603050405020304" pitchFamily="18" charset="0"/>
                  <a:ea typeface="楷体" panose="02010609060101010101" pitchFamily="49" charset="-122"/>
                </a:rPr>
                <a:t>A</a:t>
              </a:r>
              <a:r>
                <a:rPr lang="en-US" altLang="zh-CN" sz="2800" b="1" i="1" kern="0" baseline="-25000" dirty="0" smtClean="0">
                  <a:solidFill>
                    <a:srgbClr val="0000FF"/>
                  </a:solidFill>
                  <a:latin typeface="Times New Roman" panose="02020603050405020304" pitchFamily="18" charset="0"/>
                  <a:ea typeface="楷体" panose="02010609060101010101" pitchFamily="49" charset="-122"/>
                </a:rPr>
                <a:t>s</a:t>
              </a:r>
              <a:r>
                <a:rPr lang="en-US" altLang="zh-CN" sz="2800" b="1" kern="0" dirty="0" smtClean="0">
                  <a:solidFill>
                    <a:srgbClr val="0000FF"/>
                  </a:solidFill>
                  <a:latin typeface="Times New Roman" panose="02020603050405020304" pitchFamily="18" charset="0"/>
                  <a:ea typeface="楷体" panose="02010609060101010101" pitchFamily="49" charset="-122"/>
                </a:rPr>
                <a:t>=</a:t>
              </a:r>
              <a:r>
                <a:rPr lang="en-US" altLang="zh-CN" sz="2800" b="1" i="1" kern="0" dirty="0" err="1" smtClean="0">
                  <a:solidFill>
                    <a:srgbClr val="0000FF"/>
                  </a:solidFill>
                  <a:latin typeface="Times New Roman" panose="02020603050405020304" pitchFamily="18" charset="0"/>
                  <a:ea typeface="楷体" panose="02010609060101010101" pitchFamily="49" charset="-122"/>
                </a:rPr>
                <a:t>A</a:t>
              </a:r>
              <a:r>
                <a:rPr lang="en-US" altLang="zh-CN" sz="2800" b="1" i="1" kern="0" baseline="-25000" dirty="0" err="1" smtClean="0">
                  <a:solidFill>
                    <a:srgbClr val="0000FF"/>
                  </a:solidFill>
                  <a:latin typeface="Times New Roman" panose="02020603050405020304" pitchFamily="18" charset="0"/>
                  <a:ea typeface="楷体" panose="02010609060101010101" pitchFamily="49" charset="-122"/>
                </a:rPr>
                <a:t>p</a:t>
              </a:r>
              <a:endParaRPr lang="en-US" altLang="zh-CN" sz="2800" b="1" i="1" kern="0" baseline="-25000" dirty="0" smtClean="0">
                <a:solidFill>
                  <a:srgbClr val="0000FF"/>
                </a:solidFill>
                <a:latin typeface="Times New Roman" panose="02020603050405020304" pitchFamily="18" charset="0"/>
                <a:ea typeface="楷体" panose="02010609060101010101" pitchFamily="49" charset="-122"/>
              </a:endParaRPr>
            </a:p>
            <a:p>
              <a:r>
                <a:rPr lang="zh-CN" altLang="en-US" sz="2800" b="1" kern="0" dirty="0">
                  <a:latin typeface="Times New Roman" panose="02020603050405020304" pitchFamily="18" charset="0"/>
                  <a:ea typeface="楷体" panose="02010609060101010101" pitchFamily="49" charset="-122"/>
                </a:rPr>
                <a:t>反射</a:t>
              </a:r>
              <a:r>
                <a:rPr lang="zh-CN" altLang="en-US" sz="2800" b="1" kern="0" dirty="0" smtClean="0">
                  <a:latin typeface="Times New Roman" panose="02020603050405020304" pitchFamily="18" charset="0"/>
                  <a:ea typeface="楷体" panose="02010609060101010101" pitchFamily="49" charset="-122"/>
                </a:rPr>
                <a:t>光中：</a:t>
              </a:r>
              <a:endParaRPr lang="en-US" sz="2800" b="1" dirty="0">
                <a:latin typeface="Times New Roman" panose="02020603050405020304" pitchFamily="18" charset="0"/>
                <a:ea typeface="楷体" panose="02010609060101010101" pitchFamily="49" charset="-122"/>
              </a:endParaRPr>
            </a:p>
          </p:txBody>
        </p:sp>
        <p:graphicFrame>
          <p:nvGraphicFramePr>
            <p:cNvPr id="12" name="Object 11"/>
            <p:cNvGraphicFramePr>
              <a:graphicFrameLocks noChangeAspect="1"/>
            </p:cNvGraphicFramePr>
            <p:nvPr>
              <p:extLst>
                <p:ext uri="{D42A27DB-BD31-4B8C-83A1-F6EECF244321}">
                  <p14:modId xmlns="" xmlns:p14="http://schemas.microsoft.com/office/powerpoint/2010/main" val="4254802317"/>
                </p:ext>
              </p:extLst>
            </p:nvPr>
          </p:nvGraphicFramePr>
          <p:xfrm>
            <a:off x="2529284" y="5373216"/>
            <a:ext cx="5499100" cy="1249363"/>
          </p:xfrm>
          <a:graphic>
            <a:graphicData uri="http://schemas.openxmlformats.org/presentationml/2006/ole">
              <p:oleObj spid="_x0000_s225285" name="Equation" r:id="rId6" imgW="2361960" imgH="533160" progId="">
                <p:embed/>
              </p:oleObj>
            </a:graphicData>
          </a:graphic>
        </p:graphicFrame>
      </p:grpSp>
    </p:spTree>
    <p:extLst>
      <p:ext uri="{BB962C8B-B14F-4D97-AF65-F5344CB8AC3E}">
        <p14:creationId xmlns="" xmlns:p14="http://schemas.microsoft.com/office/powerpoint/2010/main" val="38860673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484" name="Group 4"/>
          <p:cNvGrpSpPr>
            <a:grpSpLocks/>
          </p:cNvGrpSpPr>
          <p:nvPr/>
        </p:nvGrpSpPr>
        <p:grpSpPr bwMode="auto">
          <a:xfrm>
            <a:off x="669429" y="345405"/>
            <a:ext cx="7646987" cy="995363"/>
            <a:chOff x="373" y="4"/>
            <a:chExt cx="4817" cy="627"/>
          </a:xfrm>
        </p:grpSpPr>
        <p:pic>
          <p:nvPicPr>
            <p:cNvPr id="20485" name="Picture 5" descr="usa bar shadow"/>
            <p:cNvPicPr>
              <a:picLocks noChangeAspect="1" noChangeArrowheads="1"/>
            </p:cNvPicPr>
            <p:nvPr/>
          </p:nvPicPr>
          <p:blipFill>
            <a:blip r:embed="rId2">
              <a:extLst>
                <a:ext uri="{28A0092B-C50C-407E-A947-70E740481C1C}">
                  <a14:useLocalDpi xmlns="" xmlns:a14="http://schemas.microsoft.com/office/drawing/2010/main" val="0"/>
                </a:ext>
              </a:extLst>
            </a:blip>
            <a:srcRect l="8687" t="23734" r="8118" b="61833"/>
            <a:stretch>
              <a:fillRect/>
            </a:stretch>
          </p:blipFill>
          <p:spPr bwMode="auto">
            <a:xfrm>
              <a:off x="373" y="4"/>
              <a:ext cx="4817" cy="62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0486" name="Group 6"/>
            <p:cNvGrpSpPr>
              <a:grpSpLocks/>
            </p:cNvGrpSpPr>
            <p:nvPr/>
          </p:nvGrpSpPr>
          <p:grpSpPr bwMode="auto">
            <a:xfrm>
              <a:off x="489" y="107"/>
              <a:ext cx="4585" cy="380"/>
              <a:chOff x="489" y="107"/>
              <a:chExt cx="4585" cy="380"/>
            </a:xfrm>
          </p:grpSpPr>
          <p:sp>
            <p:nvSpPr>
              <p:cNvPr id="20487" name="Freeform 7"/>
              <p:cNvSpPr>
                <a:spLocks/>
              </p:cNvSpPr>
              <p:nvPr/>
            </p:nvSpPr>
            <p:spPr bwMode="auto">
              <a:xfrm>
                <a:off x="489" y="107"/>
                <a:ext cx="4585" cy="380"/>
              </a:xfrm>
              <a:custGeom>
                <a:avLst/>
                <a:gdLst>
                  <a:gd name="T0" fmla="*/ 2141 w 2288"/>
                  <a:gd name="T1" fmla="*/ 0 h 190"/>
                  <a:gd name="T2" fmla="*/ 77 w 2288"/>
                  <a:gd name="T3" fmla="*/ 0 h 190"/>
                  <a:gd name="T4" fmla="*/ 0 w 2288"/>
                  <a:gd name="T5" fmla="*/ 0 h 190"/>
                  <a:gd name="T6" fmla="*/ 0 w 2288"/>
                  <a:gd name="T7" fmla="*/ 8 h 190"/>
                  <a:gd name="T8" fmla="*/ 0 w 2288"/>
                  <a:gd name="T9" fmla="*/ 58 h 190"/>
                  <a:gd name="T10" fmla="*/ 0 w 2288"/>
                  <a:gd name="T11" fmla="*/ 137 h 190"/>
                  <a:gd name="T12" fmla="*/ 0 w 2288"/>
                  <a:gd name="T13" fmla="*/ 190 h 190"/>
                  <a:gd name="T14" fmla="*/ 2288 w 2288"/>
                  <a:gd name="T15" fmla="*/ 190 h 190"/>
                  <a:gd name="T16" fmla="*/ 2160 w 2288"/>
                  <a:gd name="T17" fmla="*/ 20 h 190"/>
                  <a:gd name="T18" fmla="*/ 2141 w 22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8" h="190">
                    <a:moveTo>
                      <a:pt x="2141" y="0"/>
                    </a:moveTo>
                    <a:cubicBezTo>
                      <a:pt x="77" y="0"/>
                      <a:pt x="77" y="0"/>
                      <a:pt x="77" y="0"/>
                    </a:cubicBezTo>
                    <a:cubicBezTo>
                      <a:pt x="0" y="0"/>
                      <a:pt x="0" y="0"/>
                      <a:pt x="0" y="0"/>
                    </a:cubicBezTo>
                    <a:cubicBezTo>
                      <a:pt x="0" y="8"/>
                      <a:pt x="0" y="8"/>
                      <a:pt x="0" y="8"/>
                    </a:cubicBezTo>
                    <a:cubicBezTo>
                      <a:pt x="0" y="58"/>
                      <a:pt x="0" y="58"/>
                      <a:pt x="0" y="58"/>
                    </a:cubicBezTo>
                    <a:cubicBezTo>
                      <a:pt x="0" y="137"/>
                      <a:pt x="0" y="137"/>
                      <a:pt x="0" y="137"/>
                    </a:cubicBezTo>
                    <a:cubicBezTo>
                      <a:pt x="0" y="190"/>
                      <a:pt x="0" y="190"/>
                      <a:pt x="0" y="190"/>
                    </a:cubicBezTo>
                    <a:cubicBezTo>
                      <a:pt x="2288" y="190"/>
                      <a:pt x="2288" y="190"/>
                      <a:pt x="2288" y="190"/>
                    </a:cubicBezTo>
                    <a:cubicBezTo>
                      <a:pt x="2252" y="127"/>
                      <a:pt x="2209" y="69"/>
                      <a:pt x="2160" y="20"/>
                    </a:cubicBezTo>
                    <a:cubicBezTo>
                      <a:pt x="2154" y="13"/>
                      <a:pt x="2147" y="7"/>
                      <a:pt x="2141" y="0"/>
                    </a:cubicBezTo>
                    <a:close/>
                  </a:path>
                </a:pathLst>
              </a:custGeom>
              <a:gradFill rotWithShape="1">
                <a:gsLst>
                  <a:gs pos="0">
                    <a:schemeClr val="accent1"/>
                  </a:gs>
                  <a:gs pos="100000">
                    <a:schemeClr val="accent1">
                      <a:gamma/>
                      <a:shade val="56078"/>
                      <a:invGamma/>
                    </a:schemeClr>
                  </a:gs>
                </a:gsLst>
                <a:lin ang="5400000" scaled="1"/>
              </a:gra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8" name="Freeform 8"/>
              <p:cNvSpPr>
                <a:spLocks/>
              </p:cNvSpPr>
              <p:nvPr/>
            </p:nvSpPr>
            <p:spPr bwMode="auto">
              <a:xfrm>
                <a:off x="505" y="123"/>
                <a:ext cx="4433" cy="322"/>
              </a:xfrm>
              <a:custGeom>
                <a:avLst/>
                <a:gdLst>
                  <a:gd name="T0" fmla="*/ 2009 w 2212"/>
                  <a:gd name="T1" fmla="*/ 39 h 161"/>
                  <a:gd name="T2" fmla="*/ 2212 w 2212"/>
                  <a:gd name="T3" fmla="*/ 93 h 161"/>
                  <a:gd name="T4" fmla="*/ 2146 w 2212"/>
                  <a:gd name="T5" fmla="*/ 17 h 161"/>
                  <a:gd name="T6" fmla="*/ 2129 w 2212"/>
                  <a:gd name="T7" fmla="*/ 0 h 161"/>
                  <a:gd name="T8" fmla="*/ 0 w 2212"/>
                  <a:gd name="T9" fmla="*/ 0 h 161"/>
                  <a:gd name="T10" fmla="*/ 0 w 2212"/>
                  <a:gd name="T11" fmla="*/ 161 h 161"/>
                  <a:gd name="T12" fmla="*/ 529 w 2212"/>
                  <a:gd name="T13" fmla="*/ 110 h 161"/>
                  <a:gd name="T14" fmla="*/ 2009 w 2212"/>
                  <a:gd name="T15" fmla="*/ 39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2" h="161">
                    <a:moveTo>
                      <a:pt x="2009" y="39"/>
                    </a:moveTo>
                    <a:cubicBezTo>
                      <a:pt x="2050" y="45"/>
                      <a:pt x="2117" y="47"/>
                      <a:pt x="2212" y="93"/>
                    </a:cubicBezTo>
                    <a:cubicBezTo>
                      <a:pt x="2191" y="66"/>
                      <a:pt x="2169" y="41"/>
                      <a:pt x="2146" y="17"/>
                    </a:cubicBezTo>
                    <a:cubicBezTo>
                      <a:pt x="2141" y="12"/>
                      <a:pt x="2135" y="6"/>
                      <a:pt x="2129" y="0"/>
                    </a:cubicBezTo>
                    <a:cubicBezTo>
                      <a:pt x="0" y="0"/>
                      <a:pt x="0" y="0"/>
                      <a:pt x="0" y="0"/>
                    </a:cubicBezTo>
                    <a:cubicBezTo>
                      <a:pt x="0" y="161"/>
                      <a:pt x="0" y="161"/>
                      <a:pt x="0" y="161"/>
                    </a:cubicBezTo>
                    <a:cubicBezTo>
                      <a:pt x="223" y="153"/>
                      <a:pt x="438" y="124"/>
                      <a:pt x="529" y="110"/>
                    </a:cubicBezTo>
                    <a:cubicBezTo>
                      <a:pt x="977" y="39"/>
                      <a:pt x="1814" y="7"/>
                      <a:pt x="2009" y="39"/>
                    </a:cubicBezTo>
                    <a:close/>
                  </a:path>
                </a:pathLst>
              </a:custGeom>
              <a:gradFill rotWithShape="1">
                <a:gsLst>
                  <a:gs pos="0">
                    <a:schemeClr val="bg1">
                      <a:alpha val="17000"/>
                    </a:schemeClr>
                  </a:gs>
                  <a:gs pos="100000">
                    <a:schemeClr val="bg1">
                      <a:gamma/>
                      <a:shade val="46275"/>
                      <a:invGamma/>
                      <a:alpha val="13000"/>
                    </a:schemeClr>
                  </a:gs>
                </a:gsLst>
                <a:lin ang="5400000" scaled="1"/>
              </a:gra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20489" name="Group 9"/>
          <p:cNvGrpSpPr>
            <a:grpSpLocks/>
          </p:cNvGrpSpPr>
          <p:nvPr/>
        </p:nvGrpSpPr>
        <p:grpSpPr bwMode="auto">
          <a:xfrm>
            <a:off x="77291" y="334292"/>
            <a:ext cx="1063625" cy="998538"/>
            <a:chOff x="0" y="-3"/>
            <a:chExt cx="670" cy="629"/>
          </a:xfrm>
        </p:grpSpPr>
        <p:pic>
          <p:nvPicPr>
            <p:cNvPr id="20490" name="Picture 10" descr="usa star shadow"/>
            <p:cNvPicPr>
              <a:picLocks noChangeAspect="1" noChangeArrowheads="1"/>
            </p:cNvPicPr>
            <p:nvPr/>
          </p:nvPicPr>
          <p:blipFill>
            <a:blip r:embed="rId3">
              <a:extLst>
                <a:ext uri="{28A0092B-C50C-407E-A947-70E740481C1C}">
                  <a14:useLocalDpi xmlns="" xmlns:a14="http://schemas.microsoft.com/office/drawing/2010/main" val="0"/>
                </a:ext>
              </a:extLst>
            </a:blip>
            <a:srcRect l="44853" t="43394" r="43575" b="42197"/>
            <a:stretch>
              <a:fillRect/>
            </a:stretch>
          </p:blipFill>
          <p:spPr bwMode="auto">
            <a:xfrm>
              <a:off x="0" y="0"/>
              <a:ext cx="670" cy="62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0491" name="Group 11"/>
            <p:cNvGrpSpPr>
              <a:grpSpLocks/>
            </p:cNvGrpSpPr>
            <p:nvPr/>
          </p:nvGrpSpPr>
          <p:grpSpPr bwMode="auto">
            <a:xfrm>
              <a:off x="12" y="-3"/>
              <a:ext cx="583" cy="594"/>
              <a:chOff x="12" y="-3"/>
              <a:chExt cx="583" cy="594"/>
            </a:xfrm>
          </p:grpSpPr>
          <p:sp>
            <p:nvSpPr>
              <p:cNvPr id="20492" name="Freeform 12"/>
              <p:cNvSpPr>
                <a:spLocks/>
              </p:cNvSpPr>
              <p:nvPr/>
            </p:nvSpPr>
            <p:spPr bwMode="auto">
              <a:xfrm>
                <a:off x="505" y="119"/>
                <a:ext cx="32" cy="42"/>
              </a:xfrm>
              <a:custGeom>
                <a:avLst/>
                <a:gdLst>
                  <a:gd name="T0" fmla="*/ 0 w 16"/>
                  <a:gd name="T1" fmla="*/ 0 h 21"/>
                  <a:gd name="T2" fmla="*/ 6 w 16"/>
                  <a:gd name="T3" fmla="*/ 7 h 21"/>
                  <a:gd name="T4" fmla="*/ 16 w 16"/>
                  <a:gd name="T5" fmla="*/ 21 h 21"/>
                  <a:gd name="T6" fmla="*/ 9 w 16"/>
                  <a:gd name="T7" fmla="*/ 13 h 21"/>
                  <a:gd name="T8" fmla="*/ 0 w 16"/>
                  <a:gd name="T9" fmla="*/ 0 h 21"/>
                </a:gdLst>
                <a:ahLst/>
                <a:cxnLst>
                  <a:cxn ang="0">
                    <a:pos x="T0" y="T1"/>
                  </a:cxn>
                  <a:cxn ang="0">
                    <a:pos x="T2" y="T3"/>
                  </a:cxn>
                  <a:cxn ang="0">
                    <a:pos x="T4" y="T5"/>
                  </a:cxn>
                  <a:cxn ang="0">
                    <a:pos x="T6" y="T7"/>
                  </a:cxn>
                  <a:cxn ang="0">
                    <a:pos x="T8" y="T9"/>
                  </a:cxn>
                </a:cxnLst>
                <a:rect l="0" t="0" r="r" b="b"/>
                <a:pathLst>
                  <a:path w="16" h="21">
                    <a:moveTo>
                      <a:pt x="0" y="0"/>
                    </a:moveTo>
                    <a:cubicBezTo>
                      <a:pt x="6" y="7"/>
                      <a:pt x="6" y="7"/>
                      <a:pt x="6" y="7"/>
                    </a:cubicBezTo>
                    <a:cubicBezTo>
                      <a:pt x="10" y="12"/>
                      <a:pt x="13" y="16"/>
                      <a:pt x="16" y="21"/>
                    </a:cubicBezTo>
                    <a:cubicBezTo>
                      <a:pt x="9" y="13"/>
                      <a:pt x="9" y="13"/>
                      <a:pt x="9" y="13"/>
                    </a:cubicBezTo>
                    <a:cubicBezTo>
                      <a:pt x="7" y="8"/>
                      <a:pt x="3" y="4"/>
                      <a:pt x="0"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3" name="Freeform 13"/>
              <p:cNvSpPr>
                <a:spLocks/>
              </p:cNvSpPr>
              <p:nvPr/>
            </p:nvSpPr>
            <p:spPr bwMode="auto">
              <a:xfrm>
                <a:off x="523" y="145"/>
                <a:ext cx="46" cy="86"/>
              </a:xfrm>
              <a:custGeom>
                <a:avLst/>
                <a:gdLst>
                  <a:gd name="T0" fmla="*/ 0 w 23"/>
                  <a:gd name="T1" fmla="*/ 0 h 43"/>
                  <a:gd name="T2" fmla="*/ 7 w 23"/>
                  <a:gd name="T3" fmla="*/ 8 h 43"/>
                  <a:gd name="T4" fmla="*/ 23 w 23"/>
                  <a:gd name="T5" fmla="*/ 43 h 43"/>
                  <a:gd name="T6" fmla="*/ 16 w 23"/>
                  <a:gd name="T7" fmla="*/ 35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7" y="8"/>
                      <a:pt x="7" y="8"/>
                      <a:pt x="7" y="8"/>
                    </a:cubicBezTo>
                    <a:cubicBezTo>
                      <a:pt x="14" y="19"/>
                      <a:pt x="19" y="31"/>
                      <a:pt x="23" y="43"/>
                    </a:cubicBezTo>
                    <a:cubicBezTo>
                      <a:pt x="16" y="35"/>
                      <a:pt x="16" y="35"/>
                      <a:pt x="16" y="35"/>
                    </a:cubicBezTo>
                    <a:cubicBezTo>
                      <a:pt x="13" y="23"/>
                      <a:pt x="8" y="11"/>
                      <a:pt x="0" y="0"/>
                    </a:cubicBezTo>
                  </a:path>
                </a:pathLst>
              </a:custGeom>
              <a:solidFill>
                <a:srgbClr val="8A1717"/>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4" name="Freeform 14"/>
              <p:cNvSpPr>
                <a:spLocks/>
              </p:cNvSpPr>
              <p:nvPr/>
            </p:nvSpPr>
            <p:spPr bwMode="auto">
              <a:xfrm>
                <a:off x="555" y="215"/>
                <a:ext cx="22" cy="84"/>
              </a:xfrm>
              <a:custGeom>
                <a:avLst/>
                <a:gdLst>
                  <a:gd name="T0" fmla="*/ 0 w 11"/>
                  <a:gd name="T1" fmla="*/ 0 h 42"/>
                  <a:gd name="T2" fmla="*/ 7 w 11"/>
                  <a:gd name="T3" fmla="*/ 8 h 42"/>
                  <a:gd name="T4" fmla="*/ 11 w 11"/>
                  <a:gd name="T5" fmla="*/ 42 h 42"/>
                  <a:gd name="T6" fmla="*/ 4 w 11"/>
                  <a:gd name="T7" fmla="*/ 34 h 42"/>
                  <a:gd name="T8" fmla="*/ 0 w 11"/>
                  <a:gd name="T9" fmla="*/ 0 h 42"/>
                </a:gdLst>
                <a:ahLst/>
                <a:cxnLst>
                  <a:cxn ang="0">
                    <a:pos x="T0" y="T1"/>
                  </a:cxn>
                  <a:cxn ang="0">
                    <a:pos x="T2" y="T3"/>
                  </a:cxn>
                  <a:cxn ang="0">
                    <a:pos x="T4" y="T5"/>
                  </a:cxn>
                  <a:cxn ang="0">
                    <a:pos x="T6" y="T7"/>
                  </a:cxn>
                  <a:cxn ang="0">
                    <a:pos x="T8" y="T9"/>
                  </a:cxn>
                </a:cxnLst>
                <a:rect l="0" t="0" r="r" b="b"/>
                <a:pathLst>
                  <a:path w="11" h="42">
                    <a:moveTo>
                      <a:pt x="0" y="0"/>
                    </a:moveTo>
                    <a:cubicBezTo>
                      <a:pt x="7" y="8"/>
                      <a:pt x="7" y="8"/>
                      <a:pt x="7" y="8"/>
                    </a:cubicBezTo>
                    <a:cubicBezTo>
                      <a:pt x="10" y="19"/>
                      <a:pt x="11" y="30"/>
                      <a:pt x="11" y="42"/>
                    </a:cubicBezTo>
                    <a:cubicBezTo>
                      <a:pt x="4" y="34"/>
                      <a:pt x="4" y="34"/>
                      <a:pt x="4" y="34"/>
                    </a:cubicBezTo>
                    <a:cubicBezTo>
                      <a:pt x="5" y="22"/>
                      <a:pt x="3" y="11"/>
                      <a:pt x="0"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5" name="Freeform 15"/>
              <p:cNvSpPr>
                <a:spLocks/>
              </p:cNvSpPr>
              <p:nvPr/>
            </p:nvSpPr>
            <p:spPr bwMode="auto">
              <a:xfrm>
                <a:off x="561" y="283"/>
                <a:ext cx="16" cy="58"/>
              </a:xfrm>
              <a:custGeom>
                <a:avLst/>
                <a:gdLst>
                  <a:gd name="T0" fmla="*/ 1 w 8"/>
                  <a:gd name="T1" fmla="*/ 0 h 29"/>
                  <a:gd name="T2" fmla="*/ 8 w 8"/>
                  <a:gd name="T3" fmla="*/ 8 h 29"/>
                  <a:gd name="T4" fmla="*/ 6 w 8"/>
                  <a:gd name="T5" fmla="*/ 29 h 29"/>
                  <a:gd name="T6" fmla="*/ 0 w 8"/>
                  <a:gd name="T7" fmla="*/ 22 h 29"/>
                  <a:gd name="T8" fmla="*/ 1 w 8"/>
                  <a:gd name="T9" fmla="*/ 0 h 29"/>
                </a:gdLst>
                <a:ahLst/>
                <a:cxnLst>
                  <a:cxn ang="0">
                    <a:pos x="T0" y="T1"/>
                  </a:cxn>
                  <a:cxn ang="0">
                    <a:pos x="T2" y="T3"/>
                  </a:cxn>
                  <a:cxn ang="0">
                    <a:pos x="T4" y="T5"/>
                  </a:cxn>
                  <a:cxn ang="0">
                    <a:pos x="T6" y="T7"/>
                  </a:cxn>
                  <a:cxn ang="0">
                    <a:pos x="T8" y="T9"/>
                  </a:cxn>
                </a:cxnLst>
                <a:rect l="0" t="0" r="r" b="b"/>
                <a:pathLst>
                  <a:path w="8" h="29">
                    <a:moveTo>
                      <a:pt x="1" y="0"/>
                    </a:moveTo>
                    <a:cubicBezTo>
                      <a:pt x="8" y="8"/>
                      <a:pt x="8" y="8"/>
                      <a:pt x="8" y="8"/>
                    </a:cubicBezTo>
                    <a:cubicBezTo>
                      <a:pt x="8" y="15"/>
                      <a:pt x="7" y="22"/>
                      <a:pt x="6" y="29"/>
                    </a:cubicBezTo>
                    <a:cubicBezTo>
                      <a:pt x="0" y="22"/>
                      <a:pt x="0" y="22"/>
                      <a:pt x="0" y="22"/>
                    </a:cubicBezTo>
                    <a:cubicBezTo>
                      <a:pt x="1" y="14"/>
                      <a:pt x="1" y="7"/>
                      <a:pt x="1" y="0"/>
                    </a:cubicBezTo>
                  </a:path>
                </a:pathLst>
              </a:custGeom>
              <a:solidFill>
                <a:srgbClr val="8A1717"/>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6" name="Freeform 16"/>
              <p:cNvSpPr>
                <a:spLocks/>
              </p:cNvSpPr>
              <p:nvPr/>
            </p:nvSpPr>
            <p:spPr bwMode="auto">
              <a:xfrm>
                <a:off x="551" y="327"/>
                <a:ext cx="22" cy="52"/>
              </a:xfrm>
              <a:custGeom>
                <a:avLst/>
                <a:gdLst>
                  <a:gd name="T0" fmla="*/ 5 w 11"/>
                  <a:gd name="T1" fmla="*/ 0 h 26"/>
                  <a:gd name="T2" fmla="*/ 11 w 11"/>
                  <a:gd name="T3" fmla="*/ 7 h 26"/>
                  <a:gd name="T4" fmla="*/ 7 w 11"/>
                  <a:gd name="T5" fmla="*/ 26 h 26"/>
                  <a:gd name="T6" fmla="*/ 0 w 11"/>
                  <a:gd name="T7" fmla="*/ 18 h 26"/>
                  <a:gd name="T8" fmla="*/ 5 w 11"/>
                  <a:gd name="T9" fmla="*/ 0 h 26"/>
                </a:gdLst>
                <a:ahLst/>
                <a:cxnLst>
                  <a:cxn ang="0">
                    <a:pos x="T0" y="T1"/>
                  </a:cxn>
                  <a:cxn ang="0">
                    <a:pos x="T2" y="T3"/>
                  </a:cxn>
                  <a:cxn ang="0">
                    <a:pos x="T4" y="T5"/>
                  </a:cxn>
                  <a:cxn ang="0">
                    <a:pos x="T6" y="T7"/>
                  </a:cxn>
                  <a:cxn ang="0">
                    <a:pos x="T8" y="T9"/>
                  </a:cxn>
                </a:cxnLst>
                <a:rect l="0" t="0" r="r" b="b"/>
                <a:pathLst>
                  <a:path w="11" h="26">
                    <a:moveTo>
                      <a:pt x="5" y="0"/>
                    </a:moveTo>
                    <a:cubicBezTo>
                      <a:pt x="11" y="7"/>
                      <a:pt x="11" y="7"/>
                      <a:pt x="11" y="7"/>
                    </a:cubicBezTo>
                    <a:cubicBezTo>
                      <a:pt x="10" y="14"/>
                      <a:pt x="9" y="20"/>
                      <a:pt x="7" y="26"/>
                    </a:cubicBezTo>
                    <a:cubicBezTo>
                      <a:pt x="0" y="18"/>
                      <a:pt x="0" y="18"/>
                      <a:pt x="0" y="18"/>
                    </a:cubicBezTo>
                    <a:cubicBezTo>
                      <a:pt x="2" y="12"/>
                      <a:pt x="4" y="6"/>
                      <a:pt x="5" y="0"/>
                    </a:cubicBezTo>
                  </a:path>
                </a:pathLst>
              </a:custGeom>
              <a:solidFill>
                <a:srgbClr val="8A1717"/>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7" name="Freeform 17"/>
              <p:cNvSpPr>
                <a:spLocks/>
              </p:cNvSpPr>
              <p:nvPr/>
            </p:nvSpPr>
            <p:spPr bwMode="auto">
              <a:xfrm>
                <a:off x="537" y="363"/>
                <a:ext cx="28" cy="50"/>
              </a:xfrm>
              <a:custGeom>
                <a:avLst/>
                <a:gdLst>
                  <a:gd name="T0" fmla="*/ 7 w 14"/>
                  <a:gd name="T1" fmla="*/ 0 h 25"/>
                  <a:gd name="T2" fmla="*/ 14 w 14"/>
                  <a:gd name="T3" fmla="*/ 8 h 25"/>
                  <a:gd name="T4" fmla="*/ 7 w 14"/>
                  <a:gd name="T5" fmla="*/ 25 h 25"/>
                  <a:gd name="T6" fmla="*/ 0 w 14"/>
                  <a:gd name="T7" fmla="*/ 17 h 25"/>
                  <a:gd name="T8" fmla="*/ 7 w 14"/>
                  <a:gd name="T9" fmla="*/ 0 h 25"/>
                </a:gdLst>
                <a:ahLst/>
                <a:cxnLst>
                  <a:cxn ang="0">
                    <a:pos x="T0" y="T1"/>
                  </a:cxn>
                  <a:cxn ang="0">
                    <a:pos x="T2" y="T3"/>
                  </a:cxn>
                  <a:cxn ang="0">
                    <a:pos x="T4" y="T5"/>
                  </a:cxn>
                  <a:cxn ang="0">
                    <a:pos x="T6" y="T7"/>
                  </a:cxn>
                  <a:cxn ang="0">
                    <a:pos x="T8" y="T9"/>
                  </a:cxn>
                </a:cxnLst>
                <a:rect l="0" t="0" r="r" b="b"/>
                <a:pathLst>
                  <a:path w="14" h="25">
                    <a:moveTo>
                      <a:pt x="7" y="0"/>
                    </a:moveTo>
                    <a:cubicBezTo>
                      <a:pt x="14" y="8"/>
                      <a:pt x="14" y="8"/>
                      <a:pt x="14" y="8"/>
                    </a:cubicBezTo>
                    <a:cubicBezTo>
                      <a:pt x="12" y="13"/>
                      <a:pt x="10" y="19"/>
                      <a:pt x="7" y="25"/>
                    </a:cubicBezTo>
                    <a:cubicBezTo>
                      <a:pt x="0" y="17"/>
                      <a:pt x="0" y="17"/>
                      <a:pt x="0" y="17"/>
                    </a:cubicBezTo>
                    <a:cubicBezTo>
                      <a:pt x="3" y="11"/>
                      <a:pt x="5" y="6"/>
                      <a:pt x="7"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8" name="Freeform 18"/>
              <p:cNvSpPr>
                <a:spLocks/>
              </p:cNvSpPr>
              <p:nvPr/>
            </p:nvSpPr>
            <p:spPr bwMode="auto">
              <a:xfrm>
                <a:off x="519" y="397"/>
                <a:ext cx="32" cy="48"/>
              </a:xfrm>
              <a:custGeom>
                <a:avLst/>
                <a:gdLst>
                  <a:gd name="T0" fmla="*/ 9 w 16"/>
                  <a:gd name="T1" fmla="*/ 0 h 24"/>
                  <a:gd name="T2" fmla="*/ 16 w 16"/>
                  <a:gd name="T3" fmla="*/ 8 h 24"/>
                  <a:gd name="T4" fmla="*/ 6 w 16"/>
                  <a:gd name="T5" fmla="*/ 24 h 24"/>
                  <a:gd name="T6" fmla="*/ 0 w 16"/>
                  <a:gd name="T7" fmla="*/ 16 h 24"/>
                  <a:gd name="T8" fmla="*/ 9 w 16"/>
                  <a:gd name="T9" fmla="*/ 0 h 24"/>
                </a:gdLst>
                <a:ahLst/>
                <a:cxnLst>
                  <a:cxn ang="0">
                    <a:pos x="T0" y="T1"/>
                  </a:cxn>
                  <a:cxn ang="0">
                    <a:pos x="T2" y="T3"/>
                  </a:cxn>
                  <a:cxn ang="0">
                    <a:pos x="T4" y="T5"/>
                  </a:cxn>
                  <a:cxn ang="0">
                    <a:pos x="T6" y="T7"/>
                  </a:cxn>
                  <a:cxn ang="0">
                    <a:pos x="T8" y="T9"/>
                  </a:cxn>
                </a:cxnLst>
                <a:rect l="0" t="0" r="r" b="b"/>
                <a:pathLst>
                  <a:path w="16" h="24">
                    <a:moveTo>
                      <a:pt x="9" y="0"/>
                    </a:moveTo>
                    <a:cubicBezTo>
                      <a:pt x="16" y="8"/>
                      <a:pt x="16" y="8"/>
                      <a:pt x="16" y="8"/>
                    </a:cubicBezTo>
                    <a:cubicBezTo>
                      <a:pt x="13" y="13"/>
                      <a:pt x="10" y="19"/>
                      <a:pt x="6" y="24"/>
                    </a:cubicBezTo>
                    <a:cubicBezTo>
                      <a:pt x="0" y="16"/>
                      <a:pt x="0" y="16"/>
                      <a:pt x="0" y="16"/>
                    </a:cubicBezTo>
                    <a:cubicBezTo>
                      <a:pt x="3" y="11"/>
                      <a:pt x="7" y="5"/>
                      <a:pt x="9" y="0"/>
                    </a:cubicBezTo>
                  </a:path>
                </a:pathLst>
              </a:custGeom>
              <a:solidFill>
                <a:srgbClr val="8A1717"/>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9" name="Freeform 19"/>
              <p:cNvSpPr>
                <a:spLocks/>
              </p:cNvSpPr>
              <p:nvPr/>
            </p:nvSpPr>
            <p:spPr bwMode="auto">
              <a:xfrm>
                <a:off x="489" y="429"/>
                <a:ext cx="42" cy="52"/>
              </a:xfrm>
              <a:custGeom>
                <a:avLst/>
                <a:gdLst>
                  <a:gd name="T0" fmla="*/ 15 w 21"/>
                  <a:gd name="T1" fmla="*/ 0 h 26"/>
                  <a:gd name="T2" fmla="*/ 21 w 21"/>
                  <a:gd name="T3" fmla="*/ 8 h 26"/>
                  <a:gd name="T4" fmla="*/ 7 w 21"/>
                  <a:gd name="T5" fmla="*/ 26 h 26"/>
                  <a:gd name="T6" fmla="*/ 0 w 21"/>
                  <a:gd name="T7" fmla="*/ 18 h 26"/>
                  <a:gd name="T8" fmla="*/ 15 w 21"/>
                  <a:gd name="T9" fmla="*/ 0 h 26"/>
                </a:gdLst>
                <a:ahLst/>
                <a:cxnLst>
                  <a:cxn ang="0">
                    <a:pos x="T0" y="T1"/>
                  </a:cxn>
                  <a:cxn ang="0">
                    <a:pos x="T2" y="T3"/>
                  </a:cxn>
                  <a:cxn ang="0">
                    <a:pos x="T4" y="T5"/>
                  </a:cxn>
                  <a:cxn ang="0">
                    <a:pos x="T6" y="T7"/>
                  </a:cxn>
                  <a:cxn ang="0">
                    <a:pos x="T8" y="T9"/>
                  </a:cxn>
                </a:cxnLst>
                <a:rect l="0" t="0" r="r" b="b"/>
                <a:pathLst>
                  <a:path w="21" h="26">
                    <a:moveTo>
                      <a:pt x="15" y="0"/>
                    </a:moveTo>
                    <a:cubicBezTo>
                      <a:pt x="21" y="8"/>
                      <a:pt x="21" y="8"/>
                      <a:pt x="21" y="8"/>
                    </a:cubicBezTo>
                    <a:cubicBezTo>
                      <a:pt x="17" y="14"/>
                      <a:pt x="12" y="20"/>
                      <a:pt x="7" y="26"/>
                    </a:cubicBezTo>
                    <a:cubicBezTo>
                      <a:pt x="0" y="18"/>
                      <a:pt x="0" y="18"/>
                      <a:pt x="0" y="18"/>
                    </a:cubicBezTo>
                    <a:cubicBezTo>
                      <a:pt x="6" y="12"/>
                      <a:pt x="11" y="6"/>
                      <a:pt x="15"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0" name="Freeform 20"/>
              <p:cNvSpPr>
                <a:spLocks/>
              </p:cNvSpPr>
              <p:nvPr/>
            </p:nvSpPr>
            <p:spPr bwMode="auto">
              <a:xfrm>
                <a:off x="104" y="455"/>
                <a:ext cx="399" cy="136"/>
              </a:xfrm>
              <a:custGeom>
                <a:avLst/>
                <a:gdLst>
                  <a:gd name="T0" fmla="*/ 192 w 199"/>
                  <a:gd name="T1" fmla="*/ 5 h 68"/>
                  <a:gd name="T2" fmla="*/ 199 w 199"/>
                  <a:gd name="T3" fmla="*/ 13 h 68"/>
                  <a:gd name="T4" fmla="*/ 189 w 199"/>
                  <a:gd name="T5" fmla="*/ 22 h 68"/>
                  <a:gd name="T6" fmla="*/ 6 w 199"/>
                  <a:gd name="T7" fmla="*/ 7 h 68"/>
                  <a:gd name="T8" fmla="*/ 0 w 199"/>
                  <a:gd name="T9" fmla="*/ 0 h 68"/>
                  <a:gd name="T10" fmla="*/ 182 w 199"/>
                  <a:gd name="T11" fmla="*/ 14 h 68"/>
                  <a:gd name="T12" fmla="*/ 192 w 199"/>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99" h="68">
                    <a:moveTo>
                      <a:pt x="192" y="5"/>
                    </a:moveTo>
                    <a:cubicBezTo>
                      <a:pt x="199" y="13"/>
                      <a:pt x="199" y="13"/>
                      <a:pt x="199" y="13"/>
                    </a:cubicBezTo>
                    <a:cubicBezTo>
                      <a:pt x="196" y="16"/>
                      <a:pt x="192" y="19"/>
                      <a:pt x="189" y="22"/>
                    </a:cubicBezTo>
                    <a:cubicBezTo>
                      <a:pt x="134" y="68"/>
                      <a:pt x="52" y="62"/>
                      <a:pt x="6" y="7"/>
                    </a:cubicBezTo>
                    <a:cubicBezTo>
                      <a:pt x="0" y="0"/>
                      <a:pt x="0" y="0"/>
                      <a:pt x="0" y="0"/>
                    </a:cubicBezTo>
                    <a:cubicBezTo>
                      <a:pt x="45" y="54"/>
                      <a:pt x="127" y="60"/>
                      <a:pt x="182" y="14"/>
                    </a:cubicBezTo>
                    <a:cubicBezTo>
                      <a:pt x="186" y="11"/>
                      <a:pt x="189" y="8"/>
                      <a:pt x="192" y="5"/>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1" name="Freeform 21"/>
              <p:cNvSpPr>
                <a:spLocks/>
              </p:cNvSpPr>
              <p:nvPr/>
            </p:nvSpPr>
            <p:spPr bwMode="auto">
              <a:xfrm>
                <a:off x="12" y="-3"/>
                <a:ext cx="583" cy="578"/>
              </a:xfrm>
              <a:custGeom>
                <a:avLst/>
                <a:gdLst>
                  <a:gd name="T0" fmla="*/ 46 w 291"/>
                  <a:gd name="T1" fmla="*/ 229 h 289"/>
                  <a:gd name="T2" fmla="*/ 63 w 291"/>
                  <a:gd name="T3" fmla="*/ 46 h 289"/>
                  <a:gd name="T4" fmla="*/ 246 w 291"/>
                  <a:gd name="T5" fmla="*/ 61 h 289"/>
                  <a:gd name="T6" fmla="*/ 228 w 291"/>
                  <a:gd name="T7" fmla="*/ 243 h 289"/>
                  <a:gd name="T8" fmla="*/ 46 w 291"/>
                  <a:gd name="T9" fmla="*/ 229 h 289"/>
                </a:gdLst>
                <a:ahLst/>
                <a:cxnLst>
                  <a:cxn ang="0">
                    <a:pos x="T0" y="T1"/>
                  </a:cxn>
                  <a:cxn ang="0">
                    <a:pos x="T2" y="T3"/>
                  </a:cxn>
                  <a:cxn ang="0">
                    <a:pos x="T4" y="T5"/>
                  </a:cxn>
                  <a:cxn ang="0">
                    <a:pos x="T6" y="T7"/>
                  </a:cxn>
                  <a:cxn ang="0">
                    <a:pos x="T8" y="T9"/>
                  </a:cxn>
                </a:cxnLst>
                <a:rect l="0" t="0" r="r" b="b"/>
                <a:pathLst>
                  <a:path w="291" h="289">
                    <a:moveTo>
                      <a:pt x="46" y="229"/>
                    </a:moveTo>
                    <a:cubicBezTo>
                      <a:pt x="0" y="174"/>
                      <a:pt x="8" y="92"/>
                      <a:pt x="63" y="46"/>
                    </a:cubicBezTo>
                    <a:cubicBezTo>
                      <a:pt x="118" y="0"/>
                      <a:pt x="200" y="6"/>
                      <a:pt x="246" y="61"/>
                    </a:cubicBezTo>
                    <a:cubicBezTo>
                      <a:pt x="291" y="115"/>
                      <a:pt x="284" y="197"/>
                      <a:pt x="228" y="243"/>
                    </a:cubicBezTo>
                    <a:cubicBezTo>
                      <a:pt x="173" y="289"/>
                      <a:pt x="91" y="283"/>
                      <a:pt x="46" y="229"/>
                    </a:cubicBezTo>
                    <a:close/>
                  </a:path>
                </a:pathLst>
              </a:custGeom>
              <a:gradFill rotWithShape="1">
                <a:gsLst>
                  <a:gs pos="0">
                    <a:srgbClr val="00429A">
                      <a:gamma/>
                      <a:shade val="56078"/>
                      <a:invGamma/>
                    </a:srgbClr>
                  </a:gs>
                  <a:gs pos="100000">
                    <a:srgbClr val="00429A"/>
                  </a:gs>
                </a:gsLst>
                <a:lin ang="18900000" scaled="1"/>
              </a:gra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2" name="Freeform 22"/>
              <p:cNvSpPr>
                <a:spLocks/>
              </p:cNvSpPr>
              <p:nvPr/>
            </p:nvSpPr>
            <p:spPr bwMode="auto">
              <a:xfrm>
                <a:off x="138" y="41"/>
                <a:ext cx="419" cy="406"/>
              </a:xfrm>
              <a:custGeom>
                <a:avLst/>
                <a:gdLst>
                  <a:gd name="T0" fmla="*/ 95 w 209"/>
                  <a:gd name="T1" fmla="*/ 98 h 203"/>
                  <a:gd name="T2" fmla="*/ 172 w 209"/>
                  <a:gd name="T3" fmla="*/ 203 h 203"/>
                  <a:gd name="T4" fmla="*/ 209 w 209"/>
                  <a:gd name="T5" fmla="*/ 117 h 203"/>
                  <a:gd name="T6" fmla="*/ 91 w 209"/>
                  <a:gd name="T7" fmla="*/ 0 h 203"/>
                  <a:gd name="T8" fmla="*/ 0 w 209"/>
                  <a:gd name="T9" fmla="*/ 43 h 203"/>
                  <a:gd name="T10" fmla="*/ 95 w 209"/>
                  <a:gd name="T11" fmla="*/ 98 h 203"/>
                </a:gdLst>
                <a:ahLst/>
                <a:cxnLst>
                  <a:cxn ang="0">
                    <a:pos x="T0" y="T1"/>
                  </a:cxn>
                  <a:cxn ang="0">
                    <a:pos x="T2" y="T3"/>
                  </a:cxn>
                  <a:cxn ang="0">
                    <a:pos x="T4" y="T5"/>
                  </a:cxn>
                  <a:cxn ang="0">
                    <a:pos x="T6" y="T7"/>
                  </a:cxn>
                  <a:cxn ang="0">
                    <a:pos x="T8" y="T9"/>
                  </a:cxn>
                  <a:cxn ang="0">
                    <a:pos x="T10" y="T11"/>
                  </a:cxn>
                </a:cxnLst>
                <a:rect l="0" t="0" r="r" b="b"/>
                <a:pathLst>
                  <a:path w="209" h="203">
                    <a:moveTo>
                      <a:pt x="95" y="98"/>
                    </a:moveTo>
                    <a:cubicBezTo>
                      <a:pt x="117" y="136"/>
                      <a:pt x="135" y="175"/>
                      <a:pt x="172" y="203"/>
                    </a:cubicBezTo>
                    <a:cubicBezTo>
                      <a:pt x="195" y="181"/>
                      <a:pt x="209" y="151"/>
                      <a:pt x="209" y="117"/>
                    </a:cubicBezTo>
                    <a:cubicBezTo>
                      <a:pt x="209" y="52"/>
                      <a:pt x="156" y="0"/>
                      <a:pt x="91" y="0"/>
                    </a:cubicBezTo>
                    <a:cubicBezTo>
                      <a:pt x="54" y="0"/>
                      <a:pt x="21" y="17"/>
                      <a:pt x="0" y="43"/>
                    </a:cubicBezTo>
                    <a:cubicBezTo>
                      <a:pt x="38" y="51"/>
                      <a:pt x="77" y="67"/>
                      <a:pt x="95" y="98"/>
                    </a:cubicBezTo>
                    <a:close/>
                  </a:path>
                </a:pathLst>
              </a:custGeom>
              <a:gradFill rotWithShape="1">
                <a:gsLst>
                  <a:gs pos="0">
                    <a:schemeClr val="bg1">
                      <a:alpha val="20000"/>
                    </a:schemeClr>
                  </a:gs>
                  <a:gs pos="100000">
                    <a:schemeClr val="bg1">
                      <a:gamma/>
                      <a:shade val="46275"/>
                      <a:invGamma/>
                      <a:alpha val="13000"/>
                    </a:schemeClr>
                  </a:gs>
                </a:gsLst>
                <a:lin ang="5400000" scaled="1"/>
              </a:gra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3" name="Freeform 23"/>
              <p:cNvSpPr>
                <a:spLocks/>
              </p:cNvSpPr>
              <p:nvPr/>
            </p:nvSpPr>
            <p:spPr bwMode="auto">
              <a:xfrm>
                <a:off x="281" y="341"/>
                <a:ext cx="98" cy="114"/>
              </a:xfrm>
              <a:custGeom>
                <a:avLst/>
                <a:gdLst>
                  <a:gd name="T0" fmla="*/ 84 w 98"/>
                  <a:gd name="T1" fmla="*/ 100 h 114"/>
                  <a:gd name="T2" fmla="*/ 0 w 98"/>
                  <a:gd name="T3" fmla="*/ 0 h 114"/>
                  <a:gd name="T4" fmla="*/ 14 w 98"/>
                  <a:gd name="T5" fmla="*/ 16 h 114"/>
                  <a:gd name="T6" fmla="*/ 98 w 98"/>
                  <a:gd name="T7" fmla="*/ 114 h 114"/>
                  <a:gd name="T8" fmla="*/ 84 w 98"/>
                  <a:gd name="T9" fmla="*/ 100 h 114"/>
                </a:gdLst>
                <a:ahLst/>
                <a:cxnLst>
                  <a:cxn ang="0">
                    <a:pos x="T0" y="T1"/>
                  </a:cxn>
                  <a:cxn ang="0">
                    <a:pos x="T2" y="T3"/>
                  </a:cxn>
                  <a:cxn ang="0">
                    <a:pos x="T4" y="T5"/>
                  </a:cxn>
                  <a:cxn ang="0">
                    <a:pos x="T6" y="T7"/>
                  </a:cxn>
                  <a:cxn ang="0">
                    <a:pos x="T8" y="T9"/>
                  </a:cxn>
                </a:cxnLst>
                <a:rect l="0" t="0" r="r" b="b"/>
                <a:pathLst>
                  <a:path w="98" h="114">
                    <a:moveTo>
                      <a:pt x="84" y="100"/>
                    </a:moveTo>
                    <a:lnTo>
                      <a:pt x="0" y="0"/>
                    </a:lnTo>
                    <a:lnTo>
                      <a:pt x="14" y="16"/>
                    </a:lnTo>
                    <a:lnTo>
                      <a:pt x="98" y="114"/>
                    </a:lnTo>
                    <a:lnTo>
                      <a:pt x="84" y="100"/>
                    </a:lnTo>
                    <a:close/>
                  </a:path>
                </a:pathLst>
              </a:custGeom>
              <a:solidFill>
                <a:srgbClr val="00600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10" name="Freeform 30"/>
              <p:cNvSpPr>
                <a:spLocks/>
              </p:cNvSpPr>
              <p:nvPr/>
            </p:nvSpPr>
            <p:spPr bwMode="auto">
              <a:xfrm>
                <a:off x="138" y="29"/>
                <a:ext cx="357" cy="124"/>
              </a:xfrm>
              <a:custGeom>
                <a:avLst/>
                <a:gdLst>
                  <a:gd name="T0" fmla="*/ 171 w 178"/>
                  <a:gd name="T1" fmla="*/ 54 h 62"/>
                  <a:gd name="T2" fmla="*/ 178 w 178"/>
                  <a:gd name="T3" fmla="*/ 62 h 62"/>
                  <a:gd name="T4" fmla="*/ 16 w 178"/>
                  <a:gd name="T5" fmla="*/ 49 h 62"/>
                  <a:gd name="T6" fmla="*/ 7 w 178"/>
                  <a:gd name="T7" fmla="*/ 57 h 62"/>
                  <a:gd name="T8" fmla="*/ 0 w 178"/>
                  <a:gd name="T9" fmla="*/ 49 h 62"/>
                  <a:gd name="T10" fmla="*/ 9 w 178"/>
                  <a:gd name="T11" fmla="*/ 41 h 62"/>
                  <a:gd name="T12" fmla="*/ 171 w 178"/>
                  <a:gd name="T13" fmla="*/ 54 h 62"/>
                </a:gdLst>
                <a:ahLst/>
                <a:cxnLst>
                  <a:cxn ang="0">
                    <a:pos x="T0" y="T1"/>
                  </a:cxn>
                  <a:cxn ang="0">
                    <a:pos x="T2" y="T3"/>
                  </a:cxn>
                  <a:cxn ang="0">
                    <a:pos x="T4" y="T5"/>
                  </a:cxn>
                  <a:cxn ang="0">
                    <a:pos x="T6" y="T7"/>
                  </a:cxn>
                  <a:cxn ang="0">
                    <a:pos x="T8" y="T9"/>
                  </a:cxn>
                  <a:cxn ang="0">
                    <a:pos x="T10" y="T11"/>
                  </a:cxn>
                  <a:cxn ang="0">
                    <a:pos x="T12" y="T13"/>
                  </a:cxn>
                </a:cxnLst>
                <a:rect l="0" t="0" r="r" b="b"/>
                <a:pathLst>
                  <a:path w="178" h="62">
                    <a:moveTo>
                      <a:pt x="171" y="54"/>
                    </a:moveTo>
                    <a:cubicBezTo>
                      <a:pt x="178" y="62"/>
                      <a:pt x="178" y="62"/>
                      <a:pt x="178" y="62"/>
                    </a:cubicBezTo>
                    <a:cubicBezTo>
                      <a:pt x="137" y="14"/>
                      <a:pt x="65" y="8"/>
                      <a:pt x="16" y="49"/>
                    </a:cubicBezTo>
                    <a:cubicBezTo>
                      <a:pt x="13" y="52"/>
                      <a:pt x="10" y="54"/>
                      <a:pt x="7" y="57"/>
                    </a:cubicBezTo>
                    <a:cubicBezTo>
                      <a:pt x="0" y="49"/>
                      <a:pt x="0" y="49"/>
                      <a:pt x="0" y="49"/>
                    </a:cubicBezTo>
                    <a:cubicBezTo>
                      <a:pt x="3" y="47"/>
                      <a:pt x="6" y="44"/>
                      <a:pt x="9" y="41"/>
                    </a:cubicBezTo>
                    <a:cubicBezTo>
                      <a:pt x="58" y="0"/>
                      <a:pt x="131" y="6"/>
                      <a:pt x="171" y="54"/>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1" name="Freeform 31"/>
              <p:cNvSpPr>
                <a:spLocks/>
              </p:cNvSpPr>
              <p:nvPr/>
            </p:nvSpPr>
            <p:spPr bwMode="auto">
              <a:xfrm>
                <a:off x="114" y="127"/>
                <a:ext cx="38" cy="48"/>
              </a:xfrm>
              <a:custGeom>
                <a:avLst/>
                <a:gdLst>
                  <a:gd name="T0" fmla="*/ 12 w 19"/>
                  <a:gd name="T1" fmla="*/ 0 h 24"/>
                  <a:gd name="T2" fmla="*/ 19 w 19"/>
                  <a:gd name="T3" fmla="*/ 8 h 24"/>
                  <a:gd name="T4" fmla="*/ 6 w 19"/>
                  <a:gd name="T5" fmla="*/ 24 h 24"/>
                  <a:gd name="T6" fmla="*/ 0 w 19"/>
                  <a:gd name="T7" fmla="*/ 16 h 24"/>
                  <a:gd name="T8" fmla="*/ 12 w 19"/>
                  <a:gd name="T9" fmla="*/ 0 h 24"/>
                </a:gdLst>
                <a:ahLst/>
                <a:cxnLst>
                  <a:cxn ang="0">
                    <a:pos x="T0" y="T1"/>
                  </a:cxn>
                  <a:cxn ang="0">
                    <a:pos x="T2" y="T3"/>
                  </a:cxn>
                  <a:cxn ang="0">
                    <a:pos x="T4" y="T5"/>
                  </a:cxn>
                  <a:cxn ang="0">
                    <a:pos x="T6" y="T7"/>
                  </a:cxn>
                  <a:cxn ang="0">
                    <a:pos x="T8" y="T9"/>
                  </a:cxn>
                </a:cxnLst>
                <a:rect l="0" t="0" r="r" b="b"/>
                <a:pathLst>
                  <a:path w="19" h="24">
                    <a:moveTo>
                      <a:pt x="12" y="0"/>
                    </a:moveTo>
                    <a:cubicBezTo>
                      <a:pt x="19" y="8"/>
                      <a:pt x="19" y="8"/>
                      <a:pt x="19" y="8"/>
                    </a:cubicBezTo>
                    <a:cubicBezTo>
                      <a:pt x="14" y="13"/>
                      <a:pt x="10" y="18"/>
                      <a:pt x="6" y="24"/>
                    </a:cubicBezTo>
                    <a:cubicBezTo>
                      <a:pt x="0" y="16"/>
                      <a:pt x="0" y="16"/>
                      <a:pt x="0" y="16"/>
                    </a:cubicBezTo>
                    <a:cubicBezTo>
                      <a:pt x="4" y="11"/>
                      <a:pt x="8" y="5"/>
                      <a:pt x="12"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2" name="Freeform 32"/>
              <p:cNvSpPr>
                <a:spLocks/>
              </p:cNvSpPr>
              <p:nvPr/>
            </p:nvSpPr>
            <p:spPr bwMode="auto">
              <a:xfrm>
                <a:off x="96" y="159"/>
                <a:ext cx="30" cy="44"/>
              </a:xfrm>
              <a:custGeom>
                <a:avLst/>
                <a:gdLst>
                  <a:gd name="T0" fmla="*/ 9 w 15"/>
                  <a:gd name="T1" fmla="*/ 0 h 22"/>
                  <a:gd name="T2" fmla="*/ 15 w 15"/>
                  <a:gd name="T3" fmla="*/ 8 h 22"/>
                  <a:gd name="T4" fmla="*/ 7 w 15"/>
                  <a:gd name="T5" fmla="*/ 22 h 22"/>
                  <a:gd name="T6" fmla="*/ 0 w 15"/>
                  <a:gd name="T7" fmla="*/ 15 h 22"/>
                  <a:gd name="T8" fmla="*/ 9 w 15"/>
                  <a:gd name="T9" fmla="*/ 0 h 22"/>
                </a:gdLst>
                <a:ahLst/>
                <a:cxnLst>
                  <a:cxn ang="0">
                    <a:pos x="T0" y="T1"/>
                  </a:cxn>
                  <a:cxn ang="0">
                    <a:pos x="T2" y="T3"/>
                  </a:cxn>
                  <a:cxn ang="0">
                    <a:pos x="T4" y="T5"/>
                  </a:cxn>
                  <a:cxn ang="0">
                    <a:pos x="T6" y="T7"/>
                  </a:cxn>
                  <a:cxn ang="0">
                    <a:pos x="T8" y="T9"/>
                  </a:cxn>
                </a:cxnLst>
                <a:rect l="0" t="0" r="r" b="b"/>
                <a:pathLst>
                  <a:path w="15" h="22">
                    <a:moveTo>
                      <a:pt x="9" y="0"/>
                    </a:moveTo>
                    <a:cubicBezTo>
                      <a:pt x="15" y="8"/>
                      <a:pt x="15" y="8"/>
                      <a:pt x="15" y="8"/>
                    </a:cubicBezTo>
                    <a:cubicBezTo>
                      <a:pt x="12" y="13"/>
                      <a:pt x="9" y="17"/>
                      <a:pt x="7" y="22"/>
                    </a:cubicBezTo>
                    <a:cubicBezTo>
                      <a:pt x="0" y="15"/>
                      <a:pt x="0" y="15"/>
                      <a:pt x="0" y="15"/>
                    </a:cubicBezTo>
                    <a:cubicBezTo>
                      <a:pt x="3" y="10"/>
                      <a:pt x="6" y="5"/>
                      <a:pt x="9"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3" name="Freeform 33"/>
              <p:cNvSpPr>
                <a:spLocks/>
              </p:cNvSpPr>
              <p:nvPr/>
            </p:nvSpPr>
            <p:spPr bwMode="auto">
              <a:xfrm>
                <a:off x="84" y="189"/>
                <a:ext cx="26" cy="44"/>
              </a:xfrm>
              <a:custGeom>
                <a:avLst/>
                <a:gdLst>
                  <a:gd name="T0" fmla="*/ 6 w 13"/>
                  <a:gd name="T1" fmla="*/ 0 h 22"/>
                  <a:gd name="T2" fmla="*/ 13 w 13"/>
                  <a:gd name="T3" fmla="*/ 7 h 22"/>
                  <a:gd name="T4" fmla="*/ 7 w 13"/>
                  <a:gd name="T5" fmla="*/ 22 h 22"/>
                  <a:gd name="T6" fmla="*/ 0 w 13"/>
                  <a:gd name="T7" fmla="*/ 15 h 22"/>
                  <a:gd name="T8" fmla="*/ 6 w 13"/>
                  <a:gd name="T9" fmla="*/ 0 h 22"/>
                </a:gdLst>
                <a:ahLst/>
                <a:cxnLst>
                  <a:cxn ang="0">
                    <a:pos x="T0" y="T1"/>
                  </a:cxn>
                  <a:cxn ang="0">
                    <a:pos x="T2" y="T3"/>
                  </a:cxn>
                  <a:cxn ang="0">
                    <a:pos x="T4" y="T5"/>
                  </a:cxn>
                  <a:cxn ang="0">
                    <a:pos x="T6" y="T7"/>
                  </a:cxn>
                  <a:cxn ang="0">
                    <a:pos x="T8" y="T9"/>
                  </a:cxn>
                </a:cxnLst>
                <a:rect l="0" t="0" r="r" b="b"/>
                <a:pathLst>
                  <a:path w="13" h="22">
                    <a:moveTo>
                      <a:pt x="6" y="0"/>
                    </a:moveTo>
                    <a:cubicBezTo>
                      <a:pt x="13" y="7"/>
                      <a:pt x="13" y="7"/>
                      <a:pt x="13" y="7"/>
                    </a:cubicBezTo>
                    <a:cubicBezTo>
                      <a:pt x="10" y="12"/>
                      <a:pt x="8" y="17"/>
                      <a:pt x="7" y="22"/>
                    </a:cubicBezTo>
                    <a:cubicBezTo>
                      <a:pt x="0" y="15"/>
                      <a:pt x="0" y="15"/>
                      <a:pt x="0" y="15"/>
                    </a:cubicBezTo>
                    <a:cubicBezTo>
                      <a:pt x="2" y="10"/>
                      <a:pt x="4" y="5"/>
                      <a:pt x="6"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4" name="Freeform 34"/>
              <p:cNvSpPr>
                <a:spLocks/>
              </p:cNvSpPr>
              <p:nvPr/>
            </p:nvSpPr>
            <p:spPr bwMode="auto">
              <a:xfrm>
                <a:off x="76" y="219"/>
                <a:ext cx="22" cy="48"/>
              </a:xfrm>
              <a:custGeom>
                <a:avLst/>
                <a:gdLst>
                  <a:gd name="T0" fmla="*/ 4 w 11"/>
                  <a:gd name="T1" fmla="*/ 0 h 24"/>
                  <a:gd name="T2" fmla="*/ 11 w 11"/>
                  <a:gd name="T3" fmla="*/ 7 h 24"/>
                  <a:gd name="T4" fmla="*/ 7 w 11"/>
                  <a:gd name="T5" fmla="*/ 24 h 24"/>
                  <a:gd name="T6" fmla="*/ 0 w 11"/>
                  <a:gd name="T7" fmla="*/ 16 h 24"/>
                  <a:gd name="T8" fmla="*/ 4 w 11"/>
                  <a:gd name="T9" fmla="*/ 0 h 24"/>
                </a:gdLst>
                <a:ahLst/>
                <a:cxnLst>
                  <a:cxn ang="0">
                    <a:pos x="T0" y="T1"/>
                  </a:cxn>
                  <a:cxn ang="0">
                    <a:pos x="T2" y="T3"/>
                  </a:cxn>
                  <a:cxn ang="0">
                    <a:pos x="T4" y="T5"/>
                  </a:cxn>
                  <a:cxn ang="0">
                    <a:pos x="T6" y="T7"/>
                  </a:cxn>
                  <a:cxn ang="0">
                    <a:pos x="T8" y="T9"/>
                  </a:cxn>
                </a:cxnLst>
                <a:rect l="0" t="0" r="r" b="b"/>
                <a:pathLst>
                  <a:path w="11" h="24">
                    <a:moveTo>
                      <a:pt x="4" y="0"/>
                    </a:moveTo>
                    <a:cubicBezTo>
                      <a:pt x="11" y="7"/>
                      <a:pt x="11" y="7"/>
                      <a:pt x="11" y="7"/>
                    </a:cubicBezTo>
                    <a:cubicBezTo>
                      <a:pt x="9" y="13"/>
                      <a:pt x="8" y="18"/>
                      <a:pt x="7" y="24"/>
                    </a:cubicBezTo>
                    <a:cubicBezTo>
                      <a:pt x="0" y="16"/>
                      <a:pt x="0" y="16"/>
                      <a:pt x="0" y="16"/>
                    </a:cubicBezTo>
                    <a:cubicBezTo>
                      <a:pt x="1" y="10"/>
                      <a:pt x="3" y="5"/>
                      <a:pt x="4"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5" name="Freeform 35"/>
              <p:cNvSpPr>
                <a:spLocks/>
              </p:cNvSpPr>
              <p:nvPr/>
            </p:nvSpPr>
            <p:spPr bwMode="auto">
              <a:xfrm>
                <a:off x="74" y="251"/>
                <a:ext cx="16" cy="54"/>
              </a:xfrm>
              <a:custGeom>
                <a:avLst/>
                <a:gdLst>
                  <a:gd name="T0" fmla="*/ 1 w 8"/>
                  <a:gd name="T1" fmla="*/ 0 h 27"/>
                  <a:gd name="T2" fmla="*/ 8 w 8"/>
                  <a:gd name="T3" fmla="*/ 8 h 27"/>
                  <a:gd name="T4" fmla="*/ 6 w 8"/>
                  <a:gd name="T5" fmla="*/ 27 h 27"/>
                  <a:gd name="T6" fmla="*/ 0 w 8"/>
                  <a:gd name="T7" fmla="*/ 19 h 27"/>
                  <a:gd name="T8" fmla="*/ 1 w 8"/>
                  <a:gd name="T9" fmla="*/ 0 h 27"/>
                </a:gdLst>
                <a:ahLst/>
                <a:cxnLst>
                  <a:cxn ang="0">
                    <a:pos x="T0" y="T1"/>
                  </a:cxn>
                  <a:cxn ang="0">
                    <a:pos x="T2" y="T3"/>
                  </a:cxn>
                  <a:cxn ang="0">
                    <a:pos x="T4" y="T5"/>
                  </a:cxn>
                  <a:cxn ang="0">
                    <a:pos x="T6" y="T7"/>
                  </a:cxn>
                  <a:cxn ang="0">
                    <a:pos x="T8" y="T9"/>
                  </a:cxn>
                </a:cxnLst>
                <a:rect l="0" t="0" r="r" b="b"/>
                <a:pathLst>
                  <a:path w="8" h="27">
                    <a:moveTo>
                      <a:pt x="1" y="0"/>
                    </a:moveTo>
                    <a:cubicBezTo>
                      <a:pt x="8" y="8"/>
                      <a:pt x="8" y="8"/>
                      <a:pt x="8" y="8"/>
                    </a:cubicBezTo>
                    <a:cubicBezTo>
                      <a:pt x="7" y="14"/>
                      <a:pt x="6" y="20"/>
                      <a:pt x="6" y="27"/>
                    </a:cubicBezTo>
                    <a:cubicBezTo>
                      <a:pt x="0" y="19"/>
                      <a:pt x="0" y="19"/>
                      <a:pt x="0" y="19"/>
                    </a:cubicBezTo>
                    <a:cubicBezTo>
                      <a:pt x="0" y="13"/>
                      <a:pt x="0" y="6"/>
                      <a:pt x="1"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6" name="Freeform 36"/>
              <p:cNvSpPr>
                <a:spLocks/>
              </p:cNvSpPr>
              <p:nvPr/>
            </p:nvSpPr>
            <p:spPr bwMode="auto">
              <a:xfrm>
                <a:off x="74" y="289"/>
                <a:ext cx="20" cy="76"/>
              </a:xfrm>
              <a:custGeom>
                <a:avLst/>
                <a:gdLst>
                  <a:gd name="T0" fmla="*/ 0 w 10"/>
                  <a:gd name="T1" fmla="*/ 0 h 38"/>
                  <a:gd name="T2" fmla="*/ 6 w 10"/>
                  <a:gd name="T3" fmla="*/ 8 h 38"/>
                  <a:gd name="T4" fmla="*/ 10 w 10"/>
                  <a:gd name="T5" fmla="*/ 38 h 38"/>
                  <a:gd name="T6" fmla="*/ 4 w 10"/>
                  <a:gd name="T7" fmla="*/ 30 h 38"/>
                  <a:gd name="T8" fmla="*/ 0 w 10"/>
                  <a:gd name="T9" fmla="*/ 0 h 38"/>
                </a:gdLst>
                <a:ahLst/>
                <a:cxnLst>
                  <a:cxn ang="0">
                    <a:pos x="T0" y="T1"/>
                  </a:cxn>
                  <a:cxn ang="0">
                    <a:pos x="T2" y="T3"/>
                  </a:cxn>
                  <a:cxn ang="0">
                    <a:pos x="T4" y="T5"/>
                  </a:cxn>
                  <a:cxn ang="0">
                    <a:pos x="T6" y="T7"/>
                  </a:cxn>
                  <a:cxn ang="0">
                    <a:pos x="T8" y="T9"/>
                  </a:cxn>
                </a:cxnLst>
                <a:rect l="0" t="0" r="r" b="b"/>
                <a:pathLst>
                  <a:path w="10" h="38">
                    <a:moveTo>
                      <a:pt x="0" y="0"/>
                    </a:moveTo>
                    <a:cubicBezTo>
                      <a:pt x="6" y="8"/>
                      <a:pt x="6" y="8"/>
                      <a:pt x="6" y="8"/>
                    </a:cubicBezTo>
                    <a:cubicBezTo>
                      <a:pt x="6" y="18"/>
                      <a:pt x="7" y="28"/>
                      <a:pt x="10" y="38"/>
                    </a:cubicBezTo>
                    <a:cubicBezTo>
                      <a:pt x="4" y="30"/>
                      <a:pt x="4" y="30"/>
                      <a:pt x="4" y="30"/>
                    </a:cubicBezTo>
                    <a:cubicBezTo>
                      <a:pt x="1" y="20"/>
                      <a:pt x="0" y="10"/>
                      <a:pt x="0"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7" name="Freeform 37"/>
              <p:cNvSpPr>
                <a:spLocks/>
              </p:cNvSpPr>
              <p:nvPr/>
            </p:nvSpPr>
            <p:spPr bwMode="auto">
              <a:xfrm>
                <a:off x="82" y="349"/>
                <a:ext cx="40" cy="78"/>
              </a:xfrm>
              <a:custGeom>
                <a:avLst/>
                <a:gdLst>
                  <a:gd name="T0" fmla="*/ 0 w 20"/>
                  <a:gd name="T1" fmla="*/ 0 h 39"/>
                  <a:gd name="T2" fmla="*/ 6 w 20"/>
                  <a:gd name="T3" fmla="*/ 8 h 39"/>
                  <a:gd name="T4" fmla="*/ 20 w 20"/>
                  <a:gd name="T5" fmla="*/ 39 h 39"/>
                  <a:gd name="T6" fmla="*/ 13 w 20"/>
                  <a:gd name="T7" fmla="*/ 31 h 39"/>
                  <a:gd name="T8" fmla="*/ 0 w 20"/>
                  <a:gd name="T9" fmla="*/ 0 h 39"/>
                </a:gdLst>
                <a:ahLst/>
                <a:cxnLst>
                  <a:cxn ang="0">
                    <a:pos x="T0" y="T1"/>
                  </a:cxn>
                  <a:cxn ang="0">
                    <a:pos x="T2" y="T3"/>
                  </a:cxn>
                  <a:cxn ang="0">
                    <a:pos x="T4" y="T5"/>
                  </a:cxn>
                  <a:cxn ang="0">
                    <a:pos x="T6" y="T7"/>
                  </a:cxn>
                  <a:cxn ang="0">
                    <a:pos x="T8" y="T9"/>
                  </a:cxn>
                </a:cxnLst>
                <a:rect l="0" t="0" r="r" b="b"/>
                <a:pathLst>
                  <a:path w="20" h="39">
                    <a:moveTo>
                      <a:pt x="0" y="0"/>
                    </a:moveTo>
                    <a:cubicBezTo>
                      <a:pt x="6" y="8"/>
                      <a:pt x="6" y="8"/>
                      <a:pt x="6" y="8"/>
                    </a:cubicBezTo>
                    <a:cubicBezTo>
                      <a:pt x="9" y="19"/>
                      <a:pt x="14" y="29"/>
                      <a:pt x="20" y="39"/>
                    </a:cubicBezTo>
                    <a:cubicBezTo>
                      <a:pt x="13" y="31"/>
                      <a:pt x="13" y="31"/>
                      <a:pt x="13" y="31"/>
                    </a:cubicBezTo>
                    <a:cubicBezTo>
                      <a:pt x="7" y="21"/>
                      <a:pt x="2" y="11"/>
                      <a:pt x="0"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8" name="Freeform 38"/>
              <p:cNvSpPr>
                <a:spLocks/>
              </p:cNvSpPr>
              <p:nvPr/>
            </p:nvSpPr>
            <p:spPr bwMode="auto">
              <a:xfrm>
                <a:off x="108" y="411"/>
                <a:ext cx="32" cy="40"/>
              </a:xfrm>
              <a:custGeom>
                <a:avLst/>
                <a:gdLst>
                  <a:gd name="T0" fmla="*/ 0 w 16"/>
                  <a:gd name="T1" fmla="*/ 0 h 20"/>
                  <a:gd name="T2" fmla="*/ 7 w 16"/>
                  <a:gd name="T3" fmla="*/ 8 h 20"/>
                  <a:gd name="T4" fmla="*/ 16 w 16"/>
                  <a:gd name="T5" fmla="*/ 20 h 20"/>
                  <a:gd name="T6" fmla="*/ 9 w 16"/>
                  <a:gd name="T7" fmla="*/ 12 h 20"/>
                  <a:gd name="T8" fmla="*/ 0 w 16"/>
                  <a:gd name="T9" fmla="*/ 0 h 20"/>
                </a:gdLst>
                <a:ahLst/>
                <a:cxnLst>
                  <a:cxn ang="0">
                    <a:pos x="T0" y="T1"/>
                  </a:cxn>
                  <a:cxn ang="0">
                    <a:pos x="T2" y="T3"/>
                  </a:cxn>
                  <a:cxn ang="0">
                    <a:pos x="T4" y="T5"/>
                  </a:cxn>
                  <a:cxn ang="0">
                    <a:pos x="T6" y="T7"/>
                  </a:cxn>
                  <a:cxn ang="0">
                    <a:pos x="T8" y="T9"/>
                  </a:cxn>
                </a:cxnLst>
                <a:rect l="0" t="0" r="r" b="b"/>
                <a:pathLst>
                  <a:path w="16" h="20">
                    <a:moveTo>
                      <a:pt x="0" y="0"/>
                    </a:moveTo>
                    <a:cubicBezTo>
                      <a:pt x="7" y="8"/>
                      <a:pt x="7" y="8"/>
                      <a:pt x="7" y="8"/>
                    </a:cubicBezTo>
                    <a:cubicBezTo>
                      <a:pt x="9" y="12"/>
                      <a:pt x="12" y="16"/>
                      <a:pt x="16" y="20"/>
                    </a:cubicBezTo>
                    <a:cubicBezTo>
                      <a:pt x="9" y="12"/>
                      <a:pt x="9" y="12"/>
                      <a:pt x="9" y="12"/>
                    </a:cubicBezTo>
                    <a:cubicBezTo>
                      <a:pt x="6" y="8"/>
                      <a:pt x="3" y="4"/>
                      <a:pt x="0"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19" name="Freeform 39"/>
              <p:cNvSpPr>
                <a:spLocks/>
              </p:cNvSpPr>
              <p:nvPr/>
            </p:nvSpPr>
            <p:spPr bwMode="auto">
              <a:xfrm>
                <a:off x="505" y="119"/>
                <a:ext cx="32" cy="42"/>
              </a:xfrm>
              <a:custGeom>
                <a:avLst/>
                <a:gdLst>
                  <a:gd name="T0" fmla="*/ 0 w 16"/>
                  <a:gd name="T1" fmla="*/ 0 h 21"/>
                  <a:gd name="T2" fmla="*/ 6 w 16"/>
                  <a:gd name="T3" fmla="*/ 7 h 21"/>
                  <a:gd name="T4" fmla="*/ 16 w 16"/>
                  <a:gd name="T5" fmla="*/ 21 h 21"/>
                  <a:gd name="T6" fmla="*/ 9 w 16"/>
                  <a:gd name="T7" fmla="*/ 13 h 21"/>
                  <a:gd name="T8" fmla="*/ 0 w 16"/>
                  <a:gd name="T9" fmla="*/ 0 h 21"/>
                </a:gdLst>
                <a:ahLst/>
                <a:cxnLst>
                  <a:cxn ang="0">
                    <a:pos x="T0" y="T1"/>
                  </a:cxn>
                  <a:cxn ang="0">
                    <a:pos x="T2" y="T3"/>
                  </a:cxn>
                  <a:cxn ang="0">
                    <a:pos x="T4" y="T5"/>
                  </a:cxn>
                  <a:cxn ang="0">
                    <a:pos x="T6" y="T7"/>
                  </a:cxn>
                  <a:cxn ang="0">
                    <a:pos x="T8" y="T9"/>
                  </a:cxn>
                </a:cxnLst>
                <a:rect l="0" t="0" r="r" b="b"/>
                <a:pathLst>
                  <a:path w="16" h="21">
                    <a:moveTo>
                      <a:pt x="0" y="0"/>
                    </a:moveTo>
                    <a:cubicBezTo>
                      <a:pt x="6" y="7"/>
                      <a:pt x="6" y="7"/>
                      <a:pt x="6" y="7"/>
                    </a:cubicBezTo>
                    <a:cubicBezTo>
                      <a:pt x="10" y="12"/>
                      <a:pt x="13" y="16"/>
                      <a:pt x="16" y="21"/>
                    </a:cubicBezTo>
                    <a:cubicBezTo>
                      <a:pt x="9" y="13"/>
                      <a:pt x="9" y="13"/>
                      <a:pt x="9" y="13"/>
                    </a:cubicBezTo>
                    <a:cubicBezTo>
                      <a:pt x="7" y="8"/>
                      <a:pt x="3" y="4"/>
                      <a:pt x="0"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0" name="Freeform 40"/>
              <p:cNvSpPr>
                <a:spLocks/>
              </p:cNvSpPr>
              <p:nvPr/>
            </p:nvSpPr>
            <p:spPr bwMode="auto">
              <a:xfrm>
                <a:off x="523" y="145"/>
                <a:ext cx="46" cy="86"/>
              </a:xfrm>
              <a:custGeom>
                <a:avLst/>
                <a:gdLst>
                  <a:gd name="T0" fmla="*/ 0 w 23"/>
                  <a:gd name="T1" fmla="*/ 0 h 43"/>
                  <a:gd name="T2" fmla="*/ 7 w 23"/>
                  <a:gd name="T3" fmla="*/ 8 h 43"/>
                  <a:gd name="T4" fmla="*/ 23 w 23"/>
                  <a:gd name="T5" fmla="*/ 43 h 43"/>
                  <a:gd name="T6" fmla="*/ 16 w 23"/>
                  <a:gd name="T7" fmla="*/ 35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7" y="8"/>
                      <a:pt x="7" y="8"/>
                      <a:pt x="7" y="8"/>
                    </a:cubicBezTo>
                    <a:cubicBezTo>
                      <a:pt x="14" y="19"/>
                      <a:pt x="19" y="31"/>
                      <a:pt x="23" y="43"/>
                    </a:cubicBezTo>
                    <a:cubicBezTo>
                      <a:pt x="16" y="35"/>
                      <a:pt x="16" y="35"/>
                      <a:pt x="16" y="35"/>
                    </a:cubicBezTo>
                    <a:cubicBezTo>
                      <a:pt x="13" y="23"/>
                      <a:pt x="8" y="11"/>
                      <a:pt x="0"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1" name="Freeform 41"/>
              <p:cNvSpPr>
                <a:spLocks/>
              </p:cNvSpPr>
              <p:nvPr/>
            </p:nvSpPr>
            <p:spPr bwMode="auto">
              <a:xfrm>
                <a:off x="555" y="215"/>
                <a:ext cx="22" cy="84"/>
              </a:xfrm>
              <a:custGeom>
                <a:avLst/>
                <a:gdLst>
                  <a:gd name="T0" fmla="*/ 0 w 11"/>
                  <a:gd name="T1" fmla="*/ 0 h 42"/>
                  <a:gd name="T2" fmla="*/ 7 w 11"/>
                  <a:gd name="T3" fmla="*/ 8 h 42"/>
                  <a:gd name="T4" fmla="*/ 11 w 11"/>
                  <a:gd name="T5" fmla="*/ 42 h 42"/>
                  <a:gd name="T6" fmla="*/ 4 w 11"/>
                  <a:gd name="T7" fmla="*/ 34 h 42"/>
                  <a:gd name="T8" fmla="*/ 0 w 11"/>
                  <a:gd name="T9" fmla="*/ 0 h 42"/>
                </a:gdLst>
                <a:ahLst/>
                <a:cxnLst>
                  <a:cxn ang="0">
                    <a:pos x="T0" y="T1"/>
                  </a:cxn>
                  <a:cxn ang="0">
                    <a:pos x="T2" y="T3"/>
                  </a:cxn>
                  <a:cxn ang="0">
                    <a:pos x="T4" y="T5"/>
                  </a:cxn>
                  <a:cxn ang="0">
                    <a:pos x="T6" y="T7"/>
                  </a:cxn>
                  <a:cxn ang="0">
                    <a:pos x="T8" y="T9"/>
                  </a:cxn>
                </a:cxnLst>
                <a:rect l="0" t="0" r="r" b="b"/>
                <a:pathLst>
                  <a:path w="11" h="42">
                    <a:moveTo>
                      <a:pt x="0" y="0"/>
                    </a:moveTo>
                    <a:cubicBezTo>
                      <a:pt x="7" y="8"/>
                      <a:pt x="7" y="8"/>
                      <a:pt x="7" y="8"/>
                    </a:cubicBezTo>
                    <a:cubicBezTo>
                      <a:pt x="10" y="19"/>
                      <a:pt x="11" y="30"/>
                      <a:pt x="11" y="42"/>
                    </a:cubicBezTo>
                    <a:cubicBezTo>
                      <a:pt x="4" y="34"/>
                      <a:pt x="4" y="34"/>
                      <a:pt x="4" y="34"/>
                    </a:cubicBezTo>
                    <a:cubicBezTo>
                      <a:pt x="5" y="22"/>
                      <a:pt x="3" y="11"/>
                      <a:pt x="0"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2" name="Freeform 42"/>
              <p:cNvSpPr>
                <a:spLocks/>
              </p:cNvSpPr>
              <p:nvPr/>
            </p:nvSpPr>
            <p:spPr bwMode="auto">
              <a:xfrm>
                <a:off x="561" y="283"/>
                <a:ext cx="16" cy="58"/>
              </a:xfrm>
              <a:custGeom>
                <a:avLst/>
                <a:gdLst>
                  <a:gd name="T0" fmla="*/ 1 w 8"/>
                  <a:gd name="T1" fmla="*/ 0 h 29"/>
                  <a:gd name="T2" fmla="*/ 8 w 8"/>
                  <a:gd name="T3" fmla="*/ 8 h 29"/>
                  <a:gd name="T4" fmla="*/ 6 w 8"/>
                  <a:gd name="T5" fmla="*/ 29 h 29"/>
                  <a:gd name="T6" fmla="*/ 0 w 8"/>
                  <a:gd name="T7" fmla="*/ 22 h 29"/>
                  <a:gd name="T8" fmla="*/ 1 w 8"/>
                  <a:gd name="T9" fmla="*/ 0 h 29"/>
                </a:gdLst>
                <a:ahLst/>
                <a:cxnLst>
                  <a:cxn ang="0">
                    <a:pos x="T0" y="T1"/>
                  </a:cxn>
                  <a:cxn ang="0">
                    <a:pos x="T2" y="T3"/>
                  </a:cxn>
                  <a:cxn ang="0">
                    <a:pos x="T4" y="T5"/>
                  </a:cxn>
                  <a:cxn ang="0">
                    <a:pos x="T6" y="T7"/>
                  </a:cxn>
                  <a:cxn ang="0">
                    <a:pos x="T8" y="T9"/>
                  </a:cxn>
                </a:cxnLst>
                <a:rect l="0" t="0" r="r" b="b"/>
                <a:pathLst>
                  <a:path w="8" h="29">
                    <a:moveTo>
                      <a:pt x="1" y="0"/>
                    </a:moveTo>
                    <a:cubicBezTo>
                      <a:pt x="8" y="8"/>
                      <a:pt x="8" y="8"/>
                      <a:pt x="8" y="8"/>
                    </a:cubicBezTo>
                    <a:cubicBezTo>
                      <a:pt x="8" y="15"/>
                      <a:pt x="7" y="22"/>
                      <a:pt x="6" y="29"/>
                    </a:cubicBezTo>
                    <a:cubicBezTo>
                      <a:pt x="0" y="22"/>
                      <a:pt x="0" y="22"/>
                      <a:pt x="0" y="22"/>
                    </a:cubicBezTo>
                    <a:cubicBezTo>
                      <a:pt x="1" y="14"/>
                      <a:pt x="1" y="7"/>
                      <a:pt x="1"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3" name="Freeform 43"/>
              <p:cNvSpPr>
                <a:spLocks/>
              </p:cNvSpPr>
              <p:nvPr/>
            </p:nvSpPr>
            <p:spPr bwMode="auto">
              <a:xfrm>
                <a:off x="551" y="327"/>
                <a:ext cx="22" cy="52"/>
              </a:xfrm>
              <a:custGeom>
                <a:avLst/>
                <a:gdLst>
                  <a:gd name="T0" fmla="*/ 5 w 11"/>
                  <a:gd name="T1" fmla="*/ 0 h 26"/>
                  <a:gd name="T2" fmla="*/ 11 w 11"/>
                  <a:gd name="T3" fmla="*/ 7 h 26"/>
                  <a:gd name="T4" fmla="*/ 7 w 11"/>
                  <a:gd name="T5" fmla="*/ 26 h 26"/>
                  <a:gd name="T6" fmla="*/ 0 w 11"/>
                  <a:gd name="T7" fmla="*/ 18 h 26"/>
                  <a:gd name="T8" fmla="*/ 5 w 11"/>
                  <a:gd name="T9" fmla="*/ 0 h 26"/>
                </a:gdLst>
                <a:ahLst/>
                <a:cxnLst>
                  <a:cxn ang="0">
                    <a:pos x="T0" y="T1"/>
                  </a:cxn>
                  <a:cxn ang="0">
                    <a:pos x="T2" y="T3"/>
                  </a:cxn>
                  <a:cxn ang="0">
                    <a:pos x="T4" y="T5"/>
                  </a:cxn>
                  <a:cxn ang="0">
                    <a:pos x="T6" y="T7"/>
                  </a:cxn>
                  <a:cxn ang="0">
                    <a:pos x="T8" y="T9"/>
                  </a:cxn>
                </a:cxnLst>
                <a:rect l="0" t="0" r="r" b="b"/>
                <a:pathLst>
                  <a:path w="11" h="26">
                    <a:moveTo>
                      <a:pt x="5" y="0"/>
                    </a:moveTo>
                    <a:cubicBezTo>
                      <a:pt x="11" y="7"/>
                      <a:pt x="11" y="7"/>
                      <a:pt x="11" y="7"/>
                    </a:cubicBezTo>
                    <a:cubicBezTo>
                      <a:pt x="10" y="14"/>
                      <a:pt x="9" y="20"/>
                      <a:pt x="7" y="26"/>
                    </a:cubicBezTo>
                    <a:cubicBezTo>
                      <a:pt x="0" y="18"/>
                      <a:pt x="0" y="18"/>
                      <a:pt x="0" y="18"/>
                    </a:cubicBezTo>
                    <a:cubicBezTo>
                      <a:pt x="2" y="12"/>
                      <a:pt x="4" y="6"/>
                      <a:pt x="5"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4" name="Freeform 44"/>
              <p:cNvSpPr>
                <a:spLocks/>
              </p:cNvSpPr>
              <p:nvPr/>
            </p:nvSpPr>
            <p:spPr bwMode="auto">
              <a:xfrm>
                <a:off x="537" y="363"/>
                <a:ext cx="28" cy="50"/>
              </a:xfrm>
              <a:custGeom>
                <a:avLst/>
                <a:gdLst>
                  <a:gd name="T0" fmla="*/ 7 w 14"/>
                  <a:gd name="T1" fmla="*/ 0 h 25"/>
                  <a:gd name="T2" fmla="*/ 14 w 14"/>
                  <a:gd name="T3" fmla="*/ 8 h 25"/>
                  <a:gd name="T4" fmla="*/ 7 w 14"/>
                  <a:gd name="T5" fmla="*/ 25 h 25"/>
                  <a:gd name="T6" fmla="*/ 0 w 14"/>
                  <a:gd name="T7" fmla="*/ 17 h 25"/>
                  <a:gd name="T8" fmla="*/ 7 w 14"/>
                  <a:gd name="T9" fmla="*/ 0 h 25"/>
                </a:gdLst>
                <a:ahLst/>
                <a:cxnLst>
                  <a:cxn ang="0">
                    <a:pos x="T0" y="T1"/>
                  </a:cxn>
                  <a:cxn ang="0">
                    <a:pos x="T2" y="T3"/>
                  </a:cxn>
                  <a:cxn ang="0">
                    <a:pos x="T4" y="T5"/>
                  </a:cxn>
                  <a:cxn ang="0">
                    <a:pos x="T6" y="T7"/>
                  </a:cxn>
                  <a:cxn ang="0">
                    <a:pos x="T8" y="T9"/>
                  </a:cxn>
                </a:cxnLst>
                <a:rect l="0" t="0" r="r" b="b"/>
                <a:pathLst>
                  <a:path w="14" h="25">
                    <a:moveTo>
                      <a:pt x="7" y="0"/>
                    </a:moveTo>
                    <a:cubicBezTo>
                      <a:pt x="14" y="8"/>
                      <a:pt x="14" y="8"/>
                      <a:pt x="14" y="8"/>
                    </a:cubicBezTo>
                    <a:cubicBezTo>
                      <a:pt x="12" y="13"/>
                      <a:pt x="10" y="19"/>
                      <a:pt x="7" y="25"/>
                    </a:cubicBezTo>
                    <a:cubicBezTo>
                      <a:pt x="0" y="17"/>
                      <a:pt x="0" y="17"/>
                      <a:pt x="0" y="17"/>
                    </a:cubicBezTo>
                    <a:cubicBezTo>
                      <a:pt x="3" y="11"/>
                      <a:pt x="5" y="6"/>
                      <a:pt x="7"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5" name="Freeform 45"/>
              <p:cNvSpPr>
                <a:spLocks/>
              </p:cNvSpPr>
              <p:nvPr/>
            </p:nvSpPr>
            <p:spPr bwMode="auto">
              <a:xfrm>
                <a:off x="519" y="397"/>
                <a:ext cx="32" cy="48"/>
              </a:xfrm>
              <a:custGeom>
                <a:avLst/>
                <a:gdLst>
                  <a:gd name="T0" fmla="*/ 9 w 16"/>
                  <a:gd name="T1" fmla="*/ 0 h 24"/>
                  <a:gd name="T2" fmla="*/ 16 w 16"/>
                  <a:gd name="T3" fmla="*/ 8 h 24"/>
                  <a:gd name="T4" fmla="*/ 6 w 16"/>
                  <a:gd name="T5" fmla="*/ 24 h 24"/>
                  <a:gd name="T6" fmla="*/ 0 w 16"/>
                  <a:gd name="T7" fmla="*/ 16 h 24"/>
                  <a:gd name="T8" fmla="*/ 9 w 16"/>
                  <a:gd name="T9" fmla="*/ 0 h 24"/>
                </a:gdLst>
                <a:ahLst/>
                <a:cxnLst>
                  <a:cxn ang="0">
                    <a:pos x="T0" y="T1"/>
                  </a:cxn>
                  <a:cxn ang="0">
                    <a:pos x="T2" y="T3"/>
                  </a:cxn>
                  <a:cxn ang="0">
                    <a:pos x="T4" y="T5"/>
                  </a:cxn>
                  <a:cxn ang="0">
                    <a:pos x="T6" y="T7"/>
                  </a:cxn>
                  <a:cxn ang="0">
                    <a:pos x="T8" y="T9"/>
                  </a:cxn>
                </a:cxnLst>
                <a:rect l="0" t="0" r="r" b="b"/>
                <a:pathLst>
                  <a:path w="16" h="24">
                    <a:moveTo>
                      <a:pt x="9" y="0"/>
                    </a:moveTo>
                    <a:cubicBezTo>
                      <a:pt x="16" y="8"/>
                      <a:pt x="16" y="8"/>
                      <a:pt x="16" y="8"/>
                    </a:cubicBezTo>
                    <a:cubicBezTo>
                      <a:pt x="13" y="13"/>
                      <a:pt x="10" y="19"/>
                      <a:pt x="6" y="24"/>
                    </a:cubicBezTo>
                    <a:cubicBezTo>
                      <a:pt x="0" y="16"/>
                      <a:pt x="0" y="16"/>
                      <a:pt x="0" y="16"/>
                    </a:cubicBezTo>
                    <a:cubicBezTo>
                      <a:pt x="3" y="11"/>
                      <a:pt x="7" y="5"/>
                      <a:pt x="9"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6" name="Freeform 46"/>
              <p:cNvSpPr>
                <a:spLocks/>
              </p:cNvSpPr>
              <p:nvPr/>
            </p:nvSpPr>
            <p:spPr bwMode="auto">
              <a:xfrm>
                <a:off x="489" y="429"/>
                <a:ext cx="42" cy="52"/>
              </a:xfrm>
              <a:custGeom>
                <a:avLst/>
                <a:gdLst>
                  <a:gd name="T0" fmla="*/ 15 w 21"/>
                  <a:gd name="T1" fmla="*/ 0 h 26"/>
                  <a:gd name="T2" fmla="*/ 21 w 21"/>
                  <a:gd name="T3" fmla="*/ 8 h 26"/>
                  <a:gd name="T4" fmla="*/ 7 w 21"/>
                  <a:gd name="T5" fmla="*/ 26 h 26"/>
                  <a:gd name="T6" fmla="*/ 0 w 21"/>
                  <a:gd name="T7" fmla="*/ 18 h 26"/>
                  <a:gd name="T8" fmla="*/ 15 w 21"/>
                  <a:gd name="T9" fmla="*/ 0 h 26"/>
                </a:gdLst>
                <a:ahLst/>
                <a:cxnLst>
                  <a:cxn ang="0">
                    <a:pos x="T0" y="T1"/>
                  </a:cxn>
                  <a:cxn ang="0">
                    <a:pos x="T2" y="T3"/>
                  </a:cxn>
                  <a:cxn ang="0">
                    <a:pos x="T4" y="T5"/>
                  </a:cxn>
                  <a:cxn ang="0">
                    <a:pos x="T6" y="T7"/>
                  </a:cxn>
                  <a:cxn ang="0">
                    <a:pos x="T8" y="T9"/>
                  </a:cxn>
                </a:cxnLst>
                <a:rect l="0" t="0" r="r" b="b"/>
                <a:pathLst>
                  <a:path w="21" h="26">
                    <a:moveTo>
                      <a:pt x="15" y="0"/>
                    </a:moveTo>
                    <a:cubicBezTo>
                      <a:pt x="21" y="8"/>
                      <a:pt x="21" y="8"/>
                      <a:pt x="21" y="8"/>
                    </a:cubicBezTo>
                    <a:cubicBezTo>
                      <a:pt x="17" y="14"/>
                      <a:pt x="12" y="20"/>
                      <a:pt x="7" y="26"/>
                    </a:cubicBezTo>
                    <a:cubicBezTo>
                      <a:pt x="0" y="18"/>
                      <a:pt x="0" y="18"/>
                      <a:pt x="0" y="18"/>
                    </a:cubicBezTo>
                    <a:cubicBezTo>
                      <a:pt x="6" y="12"/>
                      <a:pt x="11" y="6"/>
                      <a:pt x="15" y="0"/>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7" name="Freeform 47"/>
              <p:cNvSpPr>
                <a:spLocks/>
              </p:cNvSpPr>
              <p:nvPr/>
            </p:nvSpPr>
            <p:spPr bwMode="auto">
              <a:xfrm>
                <a:off x="104" y="455"/>
                <a:ext cx="399" cy="136"/>
              </a:xfrm>
              <a:custGeom>
                <a:avLst/>
                <a:gdLst>
                  <a:gd name="T0" fmla="*/ 192 w 199"/>
                  <a:gd name="T1" fmla="*/ 5 h 68"/>
                  <a:gd name="T2" fmla="*/ 199 w 199"/>
                  <a:gd name="T3" fmla="*/ 13 h 68"/>
                  <a:gd name="T4" fmla="*/ 189 w 199"/>
                  <a:gd name="T5" fmla="*/ 22 h 68"/>
                  <a:gd name="T6" fmla="*/ 6 w 199"/>
                  <a:gd name="T7" fmla="*/ 7 h 68"/>
                  <a:gd name="T8" fmla="*/ 0 w 199"/>
                  <a:gd name="T9" fmla="*/ 0 h 68"/>
                  <a:gd name="T10" fmla="*/ 182 w 199"/>
                  <a:gd name="T11" fmla="*/ 14 h 68"/>
                  <a:gd name="T12" fmla="*/ 192 w 199"/>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99" h="68">
                    <a:moveTo>
                      <a:pt x="192" y="5"/>
                    </a:moveTo>
                    <a:cubicBezTo>
                      <a:pt x="199" y="13"/>
                      <a:pt x="199" y="13"/>
                      <a:pt x="199" y="13"/>
                    </a:cubicBezTo>
                    <a:cubicBezTo>
                      <a:pt x="196" y="16"/>
                      <a:pt x="192" y="19"/>
                      <a:pt x="189" y="22"/>
                    </a:cubicBezTo>
                    <a:cubicBezTo>
                      <a:pt x="134" y="68"/>
                      <a:pt x="52" y="62"/>
                      <a:pt x="6" y="7"/>
                    </a:cubicBezTo>
                    <a:cubicBezTo>
                      <a:pt x="0" y="0"/>
                      <a:pt x="0" y="0"/>
                      <a:pt x="0" y="0"/>
                    </a:cubicBezTo>
                    <a:cubicBezTo>
                      <a:pt x="45" y="54"/>
                      <a:pt x="127" y="60"/>
                      <a:pt x="182" y="14"/>
                    </a:cubicBezTo>
                    <a:cubicBezTo>
                      <a:pt x="186" y="11"/>
                      <a:pt x="189" y="8"/>
                      <a:pt x="192" y="5"/>
                    </a:cubicBezTo>
                  </a:path>
                </a:pathLst>
              </a:custGeom>
              <a:solidFill>
                <a:schemeClr val="hlink"/>
              </a:solidFill>
              <a:ln>
                <a:noFill/>
              </a:ln>
              <a:effectLst/>
              <a:extLst>
                <a:ext uri="{91240B29-F687-4F45-9708-019B960494DF}">
                  <a14:hiddenLine xmlns="" xmlns:a14="http://schemas.microsoft.com/office/drawing/2010/main" w="3175" cap="flat" cmpd="sng">
                    <a:solidFill>
                      <a:schemeClr val="bg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28" name="Freeform 48"/>
              <p:cNvSpPr>
                <a:spLocks noEditPoints="1"/>
              </p:cNvSpPr>
              <p:nvPr/>
            </p:nvSpPr>
            <p:spPr bwMode="auto">
              <a:xfrm>
                <a:off x="12" y="-3"/>
                <a:ext cx="583" cy="578"/>
              </a:xfrm>
              <a:custGeom>
                <a:avLst/>
                <a:gdLst>
                  <a:gd name="T0" fmla="*/ 46 w 291"/>
                  <a:gd name="T1" fmla="*/ 229 h 289"/>
                  <a:gd name="T2" fmla="*/ 63 w 291"/>
                  <a:gd name="T3" fmla="*/ 46 h 289"/>
                  <a:gd name="T4" fmla="*/ 246 w 291"/>
                  <a:gd name="T5" fmla="*/ 61 h 289"/>
                  <a:gd name="T6" fmla="*/ 228 w 291"/>
                  <a:gd name="T7" fmla="*/ 243 h 289"/>
                  <a:gd name="T8" fmla="*/ 46 w 291"/>
                  <a:gd name="T9" fmla="*/ 229 h 289"/>
                  <a:gd name="T10" fmla="*/ 234 w 291"/>
                  <a:gd name="T11" fmla="*/ 70 h 289"/>
                  <a:gd name="T12" fmla="*/ 72 w 291"/>
                  <a:gd name="T13" fmla="*/ 57 h 289"/>
                  <a:gd name="T14" fmla="*/ 57 w 291"/>
                  <a:gd name="T15" fmla="*/ 219 h 289"/>
                  <a:gd name="T16" fmla="*/ 219 w 291"/>
                  <a:gd name="T17" fmla="*/ 232 h 289"/>
                  <a:gd name="T18" fmla="*/ 234 w 291"/>
                  <a:gd name="T19" fmla="*/ 7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89">
                    <a:moveTo>
                      <a:pt x="46" y="229"/>
                    </a:moveTo>
                    <a:cubicBezTo>
                      <a:pt x="0" y="174"/>
                      <a:pt x="8" y="92"/>
                      <a:pt x="63" y="46"/>
                    </a:cubicBezTo>
                    <a:cubicBezTo>
                      <a:pt x="118" y="0"/>
                      <a:pt x="200" y="6"/>
                      <a:pt x="246" y="61"/>
                    </a:cubicBezTo>
                    <a:cubicBezTo>
                      <a:pt x="291" y="115"/>
                      <a:pt x="284" y="197"/>
                      <a:pt x="228" y="243"/>
                    </a:cubicBezTo>
                    <a:cubicBezTo>
                      <a:pt x="173" y="289"/>
                      <a:pt x="91" y="283"/>
                      <a:pt x="46" y="229"/>
                    </a:cubicBezTo>
                    <a:close/>
                    <a:moveTo>
                      <a:pt x="234" y="70"/>
                    </a:moveTo>
                    <a:cubicBezTo>
                      <a:pt x="194" y="22"/>
                      <a:pt x="121" y="16"/>
                      <a:pt x="72" y="57"/>
                    </a:cubicBezTo>
                    <a:cubicBezTo>
                      <a:pt x="23" y="98"/>
                      <a:pt x="17" y="171"/>
                      <a:pt x="57" y="219"/>
                    </a:cubicBezTo>
                    <a:cubicBezTo>
                      <a:pt x="97" y="267"/>
                      <a:pt x="170" y="273"/>
                      <a:pt x="219" y="232"/>
                    </a:cubicBezTo>
                    <a:cubicBezTo>
                      <a:pt x="268" y="191"/>
                      <a:pt x="275" y="118"/>
                      <a:pt x="234" y="70"/>
                    </a:cubicBezTo>
                  </a:path>
                </a:pathLst>
              </a:custGeom>
              <a:gradFill rotWithShape="1">
                <a:gsLst>
                  <a:gs pos="0">
                    <a:schemeClr val="accent2"/>
                  </a:gs>
                  <a:gs pos="100000">
                    <a:schemeClr val="accent2">
                      <a:gamma/>
                      <a:shade val="85882"/>
                      <a:invGamma/>
                    </a:schemeClr>
                  </a:gs>
                </a:gsLst>
                <a:lin ang="5400000" scaled="1"/>
              </a:gradFill>
              <a:ln w="3175" cap="flat" cmpd="sng">
                <a:solidFill>
                  <a:srgbClr val="D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20482" name="Rectangle 2"/>
          <p:cNvSpPr>
            <a:spLocks noGrp="1" noChangeArrowheads="1"/>
          </p:cNvSpPr>
          <p:nvPr>
            <p:ph type="title"/>
          </p:nvPr>
        </p:nvSpPr>
        <p:spPr>
          <a:xfrm>
            <a:off x="1140916" y="554161"/>
            <a:ext cx="7072312" cy="538162"/>
          </a:xfrm>
        </p:spPr>
        <p:txBody>
          <a:bodyPr/>
          <a:lstStyle/>
          <a:p>
            <a:r>
              <a:rPr lang="zh-CN" altLang="en-US" dirty="0" smtClean="0"/>
              <a:t>一 光的电磁理</a:t>
            </a:r>
            <a:r>
              <a:rPr lang="zh-CN" altLang="en-US" dirty="0"/>
              <a:t>论（约</a:t>
            </a:r>
            <a:r>
              <a:rPr lang="en-US" dirty="0"/>
              <a:t>25%</a:t>
            </a:r>
            <a:r>
              <a:rPr lang="zh-CN" altLang="en-US" dirty="0" smtClean="0"/>
              <a:t>）</a:t>
            </a:r>
            <a:endParaRPr lang="en-US" altLang="en-US" dirty="0"/>
          </a:p>
        </p:txBody>
      </p:sp>
      <p:sp>
        <p:nvSpPr>
          <p:cNvPr id="20483" name="Rectangle 3"/>
          <p:cNvSpPr>
            <a:spLocks noGrp="1" noChangeArrowheads="1"/>
          </p:cNvSpPr>
          <p:nvPr>
            <p:ph type="body" idx="1"/>
          </p:nvPr>
        </p:nvSpPr>
        <p:spPr>
          <a:xfrm>
            <a:off x="642910" y="1357298"/>
            <a:ext cx="7679878" cy="4536504"/>
          </a:xfrm>
        </p:spPr>
        <p:txBody>
          <a:bodyPr/>
          <a:lstStyle/>
          <a:p>
            <a:pPr>
              <a:lnSpc>
                <a:spcPct val="120000"/>
              </a:lnSpc>
              <a:spcBef>
                <a:spcPts val="1200"/>
              </a:spcBef>
            </a:pPr>
            <a:r>
              <a:rPr lang="en-US" sz="2400" dirty="0"/>
              <a:t>1</a:t>
            </a:r>
            <a:r>
              <a:rPr lang="en-US" sz="2400" dirty="0" smtClean="0"/>
              <a:t>.  </a:t>
            </a:r>
            <a:r>
              <a:rPr lang="zh-CN" altLang="en-US" sz="2400" dirty="0" smtClean="0"/>
              <a:t>掌</a:t>
            </a:r>
            <a:r>
              <a:rPr lang="zh-CN" altLang="en-US" sz="2400" dirty="0"/>
              <a:t>握时谐平面波波动方程的几种表示方法及各参数</a:t>
            </a:r>
            <a:r>
              <a:rPr lang="zh-CN" altLang="en-US" sz="2400" dirty="0" smtClean="0"/>
              <a:t>的  物理</a:t>
            </a:r>
            <a:r>
              <a:rPr lang="zh-CN" altLang="en-US" sz="2400" dirty="0"/>
              <a:t>意义，掌握时谐平面波的时间空间周期性及相关计算；</a:t>
            </a:r>
            <a:endParaRPr lang="en-US" sz="2400" dirty="0"/>
          </a:p>
          <a:p>
            <a:pPr>
              <a:lnSpc>
                <a:spcPct val="120000"/>
              </a:lnSpc>
              <a:spcBef>
                <a:spcPts val="1200"/>
              </a:spcBef>
            </a:pPr>
            <a:r>
              <a:rPr lang="en-US" sz="2400" dirty="0"/>
              <a:t>2</a:t>
            </a:r>
            <a:r>
              <a:rPr lang="en-US" sz="2400" dirty="0" smtClean="0"/>
              <a:t>.  </a:t>
            </a:r>
            <a:r>
              <a:rPr lang="zh-CN" altLang="en-US" sz="2400" dirty="0" smtClean="0"/>
              <a:t>掌</a:t>
            </a:r>
            <a:r>
              <a:rPr lang="zh-CN" altLang="en-US" sz="2400" dirty="0"/>
              <a:t>握光波的偏振态和偏振方向的判断方法；</a:t>
            </a:r>
            <a:endParaRPr lang="en-US" sz="2400" dirty="0"/>
          </a:p>
          <a:p>
            <a:pPr marL="514350" indent="-514350">
              <a:lnSpc>
                <a:spcPct val="120000"/>
              </a:lnSpc>
              <a:spcBef>
                <a:spcPts val="1200"/>
              </a:spcBef>
              <a:buAutoNum type="arabicPeriod" startAt="3"/>
            </a:pPr>
            <a:r>
              <a:rPr lang="zh-CN" altLang="en-US" sz="2400" dirty="0" smtClean="0"/>
              <a:t>掌握</a:t>
            </a:r>
            <a:r>
              <a:rPr lang="zh-CN" altLang="en-US" sz="2400" dirty="0"/>
              <a:t>菲涅尔公式及反射光透射光相位变化，掌握能流反射率和透射率的计算方法，掌握不同偏振光入射时反射波和透射波的偏振态变化，掌握全反射角</a:t>
            </a:r>
            <a:r>
              <a:rPr lang="zh-CN" altLang="en-US" sz="2400" dirty="0" smtClean="0"/>
              <a:t>和布儒斯特概</a:t>
            </a:r>
            <a:r>
              <a:rPr lang="zh-CN" altLang="en-US" sz="2400" dirty="0"/>
              <a:t>念、公式及</a:t>
            </a:r>
            <a:r>
              <a:rPr lang="zh-CN" altLang="en-US" sz="2400" dirty="0" smtClean="0"/>
              <a:t>计算；</a:t>
            </a:r>
            <a:endParaRPr lang="en-US" altLang="zh-CN" sz="2400" dirty="0" smtClean="0"/>
          </a:p>
          <a:p>
            <a:pPr marL="514350" indent="-514350">
              <a:lnSpc>
                <a:spcPct val="120000"/>
              </a:lnSpc>
              <a:spcBef>
                <a:spcPts val="1200"/>
              </a:spcBef>
              <a:buAutoNum type="arabicPeriod" startAt="3"/>
            </a:pPr>
            <a:r>
              <a:rPr lang="zh-CN" altLang="en-US" sz="2400" dirty="0" smtClean="0"/>
              <a:t>掌握时间频谱，相速度，群速度的概念和计算方法。</a:t>
            </a:r>
            <a:endParaRPr lang="zh-CN" altLang="en-US" sz="2400" dirty="0"/>
          </a:p>
          <a:p>
            <a:pPr marL="342900" indent="-342900">
              <a:lnSpc>
                <a:spcPct val="120000"/>
              </a:lnSpc>
              <a:spcBef>
                <a:spcPts val="1200"/>
              </a:spcBef>
              <a:buFont typeface="Arial" panose="020B0604020202020204" pitchFamily="34" charset="0"/>
              <a:buChar char="•"/>
            </a:pPr>
            <a:endParaRPr lang="en-US" altLang="en-US" sz="2800"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1.2.2 </a:t>
            </a:r>
            <a:r>
              <a:rPr lang="zh-CN" altLang="en-US" sz="2800" dirty="0">
                <a:solidFill>
                  <a:schemeClr val="accent1"/>
                </a:solidFill>
              </a:rPr>
              <a:t>时谐均匀平面</a:t>
            </a:r>
            <a:r>
              <a:rPr lang="zh-CN" altLang="en-US" sz="2800" dirty="0" smtClean="0">
                <a:solidFill>
                  <a:schemeClr val="accent1"/>
                </a:solidFill>
              </a:rPr>
              <a:t>波</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p:cNvSpPr>
            <a:spLocks noChangeArrowheads="1"/>
          </p:cNvSpPr>
          <p:nvPr/>
        </p:nvSpPr>
        <p:spPr bwMode="auto">
          <a:xfrm>
            <a:off x="323528" y="1044025"/>
            <a:ext cx="56166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buClr>
                <a:srgbClr val="FF0000"/>
              </a:buClr>
            </a:pPr>
            <a:r>
              <a:rPr lang="zh-CN" altLang="en-US" sz="2800" dirty="0" smtClean="0">
                <a:solidFill>
                  <a:srgbClr val="0000FF"/>
                </a:solidFill>
                <a:ea typeface="楷体" panose="02010609060101010101" pitchFamily="49" charset="-122"/>
              </a:rPr>
              <a:t>时</a:t>
            </a:r>
            <a:r>
              <a:rPr lang="zh-CN" altLang="en-US" sz="2800" dirty="0">
                <a:solidFill>
                  <a:srgbClr val="0000FF"/>
                </a:solidFill>
                <a:ea typeface="楷体" panose="02010609060101010101" pitchFamily="49" charset="-122"/>
              </a:rPr>
              <a:t>谐平面波的光</a:t>
            </a:r>
            <a:r>
              <a:rPr lang="zh-CN" altLang="en-US" sz="2800" dirty="0" smtClean="0">
                <a:solidFill>
                  <a:srgbClr val="0000FF"/>
                </a:solidFill>
                <a:ea typeface="楷体" panose="02010609060101010101" pitchFamily="49" charset="-122"/>
              </a:rPr>
              <a:t>强</a:t>
            </a:r>
            <a:endParaRPr lang="zh-CN" altLang="en-US" sz="2800" dirty="0">
              <a:solidFill>
                <a:srgbClr val="0000FF"/>
              </a:solidFill>
              <a:ea typeface="楷体" panose="02010609060101010101" pitchFamily="49" charset="-122"/>
            </a:endParaRPr>
          </a:p>
        </p:txBody>
      </p:sp>
      <p:graphicFrame>
        <p:nvGraphicFramePr>
          <p:cNvPr id="18" name="Object 17"/>
          <p:cNvGraphicFramePr>
            <a:graphicFrameLocks noChangeAspect="1"/>
          </p:cNvGraphicFramePr>
          <p:nvPr>
            <p:extLst>
              <p:ext uri="{D42A27DB-BD31-4B8C-83A1-F6EECF244321}">
                <p14:modId xmlns="" xmlns:p14="http://schemas.microsoft.com/office/powerpoint/2010/main" val="2430484095"/>
              </p:ext>
            </p:extLst>
          </p:nvPr>
        </p:nvGraphicFramePr>
        <p:xfrm>
          <a:off x="683568" y="2027196"/>
          <a:ext cx="7488832" cy="1128713"/>
        </p:xfrm>
        <a:graphic>
          <a:graphicData uri="http://schemas.openxmlformats.org/presentationml/2006/ole">
            <p:oleObj spid="_x0000_s101684" name="Equation" r:id="rId3" imgW="2603160" imgH="482400" progId="">
              <p:embed/>
            </p:oleObj>
          </a:graphicData>
        </a:graphic>
      </p:graphicFrame>
      <p:sp>
        <p:nvSpPr>
          <p:cNvPr id="3" name="Rectangle 2"/>
          <p:cNvSpPr/>
          <p:nvPr/>
        </p:nvSpPr>
        <p:spPr>
          <a:xfrm>
            <a:off x="7643192" y="2204864"/>
            <a:ext cx="457200" cy="720080"/>
          </a:xfrm>
          <a:prstGeom prst="rect">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63680" y="2204864"/>
            <a:ext cx="228600" cy="720080"/>
          </a:xfrm>
          <a:prstGeom prst="rect">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7504" y="4100879"/>
            <a:ext cx="9036496" cy="1200329"/>
          </a:xfrm>
          <a:prstGeom prst="rect">
            <a:avLst/>
          </a:prstGeom>
        </p:spPr>
        <p:txBody>
          <a:bodyPr wrap="square">
            <a:spAutoFit/>
          </a:bodyPr>
          <a:lstStyle/>
          <a:p>
            <a:r>
              <a:rPr lang="zh-CN" altLang="en-US" b="1" dirty="0" smtClean="0"/>
              <a:t>当</a:t>
            </a:r>
            <a:r>
              <a:rPr lang="zh-CN" altLang="en-US" b="1" dirty="0"/>
              <a:t>光波在两种不同介质中的振幅相等时，</a:t>
            </a:r>
            <a:r>
              <a:rPr lang="en-US" b="1" u="sng" dirty="0"/>
              <a:t>   </a:t>
            </a:r>
            <a:r>
              <a:rPr lang="en-US" b="1" u="sng" dirty="0" smtClean="0"/>
              <a:t>      </a:t>
            </a:r>
            <a:r>
              <a:rPr lang="zh-CN" altLang="en-US" b="1" dirty="0"/>
              <a:t>。</a:t>
            </a:r>
            <a:endParaRPr lang="en-US" b="1" dirty="0"/>
          </a:p>
          <a:p>
            <a:r>
              <a:rPr lang="en-US" b="1" dirty="0"/>
              <a:t>A. </a:t>
            </a:r>
            <a:r>
              <a:rPr lang="zh-CN" altLang="en-US" b="1" dirty="0"/>
              <a:t>其强度相等。</a:t>
            </a:r>
            <a:r>
              <a:rPr lang="en-US" b="1" dirty="0"/>
              <a:t>         B. </a:t>
            </a:r>
            <a:r>
              <a:rPr lang="zh-CN" altLang="en-US" b="1" dirty="0"/>
              <a:t>其强度不相等。</a:t>
            </a:r>
            <a:endParaRPr lang="en-US" b="1" dirty="0"/>
          </a:p>
          <a:p>
            <a:r>
              <a:rPr lang="en-US" b="1" dirty="0"/>
              <a:t>C. </a:t>
            </a:r>
            <a:r>
              <a:rPr lang="zh-CN" altLang="en-US" b="1" dirty="0"/>
              <a:t>其强度比不确定。</a:t>
            </a:r>
            <a:r>
              <a:rPr lang="en-US" b="1" dirty="0"/>
              <a:t>     D. </a:t>
            </a:r>
            <a:r>
              <a:rPr lang="zh-CN" altLang="en-US" b="1" dirty="0"/>
              <a:t>其强度比等于两种介质的折射率之比。</a:t>
            </a:r>
            <a:endParaRPr lang="en-US" b="1" dirty="0"/>
          </a:p>
        </p:txBody>
      </p:sp>
      <p:sp>
        <p:nvSpPr>
          <p:cNvPr id="6" name="Rectangle 5"/>
          <p:cNvSpPr/>
          <p:nvPr/>
        </p:nvSpPr>
        <p:spPr>
          <a:xfrm>
            <a:off x="5736410" y="4100879"/>
            <a:ext cx="407484" cy="461665"/>
          </a:xfrm>
          <a:prstGeom prst="rect">
            <a:avLst/>
          </a:prstGeom>
        </p:spPr>
        <p:txBody>
          <a:bodyPr wrap="none">
            <a:spAutoFit/>
          </a:bodyPr>
          <a:lstStyle/>
          <a:p>
            <a:r>
              <a:rPr lang="en-US" b="1" u="sng" dirty="0"/>
              <a:t>D</a:t>
            </a:r>
            <a:endParaRPr lang="en-US" dirty="0"/>
          </a:p>
        </p:txBody>
      </p:sp>
    </p:spTree>
    <p:extLst>
      <p:ext uri="{BB962C8B-B14F-4D97-AF65-F5344CB8AC3E}">
        <p14:creationId xmlns="" xmlns:p14="http://schemas.microsoft.com/office/powerpoint/2010/main" val="4154013618"/>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1.3.1 </a:t>
            </a:r>
            <a:r>
              <a:rPr lang="zh-CN" altLang="en-US" sz="2800" dirty="0" smtClean="0">
                <a:solidFill>
                  <a:schemeClr val="accent1"/>
                </a:solidFill>
              </a:rPr>
              <a:t>光</a:t>
            </a:r>
            <a:r>
              <a:rPr lang="zh-CN" altLang="en-US" sz="2800" dirty="0">
                <a:solidFill>
                  <a:schemeClr val="accent1"/>
                </a:solidFill>
              </a:rPr>
              <a:t>波的偏</a:t>
            </a:r>
            <a:r>
              <a:rPr lang="zh-CN" altLang="en-US" sz="2800" dirty="0" smtClean="0">
                <a:solidFill>
                  <a:schemeClr val="accent1"/>
                </a:solidFill>
              </a:rPr>
              <a:t>振</a:t>
            </a:r>
            <a:r>
              <a:rPr lang="zh-CN" altLang="en-US" sz="2800" dirty="0">
                <a:solidFill>
                  <a:schemeClr val="accent1"/>
                </a:solidFill>
              </a:rPr>
              <a:t>态</a:t>
            </a:r>
            <a:endParaRPr lang="en-US" sz="2800" dirty="0">
              <a:solidFill>
                <a:schemeClr val="accent1"/>
              </a:solidFill>
            </a:endParaRPr>
          </a:p>
        </p:txBody>
      </p:sp>
      <p:sp>
        <p:nvSpPr>
          <p:cNvPr id="6" name="Rectangle 5"/>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51038" y="980728"/>
            <a:ext cx="8081402" cy="1384995"/>
          </a:xfrm>
          <a:prstGeom prst="rect">
            <a:avLst/>
          </a:prstGeom>
        </p:spPr>
        <p:txBody>
          <a:bodyPr wrap="square">
            <a:spAutoFit/>
          </a:bodyPr>
          <a:lstStyle/>
          <a:p>
            <a:r>
              <a:rPr lang="zh-CN" altLang="en-US" sz="2800" b="1" kern="0" dirty="0">
                <a:solidFill>
                  <a:srgbClr val="0000FF"/>
                </a:solidFill>
                <a:latin typeface="Times New Roman" panose="02020603050405020304" pitchFamily="18" charset="0"/>
                <a:ea typeface="楷体" panose="02010609060101010101" pitchFamily="49" charset="-122"/>
              </a:rPr>
              <a:t>合成与分解</a:t>
            </a:r>
            <a:r>
              <a:rPr lang="zh-CN" altLang="en-US" sz="2800" b="1" kern="0" dirty="0">
                <a:latin typeface="Times New Roman" panose="02020603050405020304" pitchFamily="18" charset="0"/>
                <a:ea typeface="楷体" panose="02010609060101010101" pitchFamily="49" charset="-122"/>
              </a:rPr>
              <a:t>：圆偏振光可以看作是在</a:t>
            </a:r>
            <a:r>
              <a:rPr lang="en-US" altLang="zh-CN" sz="2800" b="1" i="1" kern="0" dirty="0">
                <a:latin typeface="Times New Roman" panose="02020603050405020304" pitchFamily="18" charset="0"/>
                <a:ea typeface="楷体" panose="02010609060101010101" pitchFamily="49" charset="-122"/>
              </a:rPr>
              <a:t>x</a:t>
            </a:r>
            <a:r>
              <a:rPr lang="zh-CN" altLang="en-US" sz="2800" b="1" kern="0" dirty="0">
                <a:latin typeface="Times New Roman" panose="02020603050405020304" pitchFamily="18" charset="0"/>
                <a:ea typeface="楷体" panose="02010609060101010101" pitchFamily="49" charset="-122"/>
              </a:rPr>
              <a:t>和</a:t>
            </a:r>
            <a:r>
              <a:rPr lang="en-US" altLang="zh-CN" sz="2800" b="1" i="1" kern="0" dirty="0">
                <a:latin typeface="Times New Roman" panose="02020603050405020304" pitchFamily="18" charset="0"/>
                <a:ea typeface="楷体" panose="02010609060101010101" pitchFamily="49" charset="-122"/>
              </a:rPr>
              <a:t>y</a:t>
            </a:r>
            <a:r>
              <a:rPr lang="zh-CN" altLang="en-US" sz="2800" b="1" kern="0" dirty="0">
                <a:latin typeface="Times New Roman" panose="02020603050405020304" pitchFamily="18" charset="0"/>
                <a:ea typeface="楷体" panose="02010609060101010101" pitchFamily="49" charset="-122"/>
              </a:rPr>
              <a:t>方向振动的</a:t>
            </a:r>
            <a:r>
              <a:rPr lang="zh-CN" altLang="en-US" sz="2800" b="1" kern="0" dirty="0" smtClean="0">
                <a:latin typeface="Times New Roman" panose="02020603050405020304" pitchFamily="18" charset="0"/>
                <a:ea typeface="楷体" panose="02010609060101010101" pitchFamily="49" charset="-122"/>
              </a:rPr>
              <a:t>具有</a:t>
            </a:r>
            <a:r>
              <a:rPr lang="zh-CN" altLang="en-US" sz="2800" b="1" kern="0" dirty="0">
                <a:solidFill>
                  <a:srgbClr val="0000FF"/>
                </a:solidFill>
                <a:latin typeface="Times New Roman" panose="02020603050405020304" pitchFamily="18" charset="0"/>
                <a:ea typeface="楷体" panose="02010609060101010101" pitchFamily="49" charset="-122"/>
              </a:rPr>
              <a:t>振幅相等</a:t>
            </a:r>
            <a:r>
              <a:rPr lang="zh-CN" altLang="en-US" sz="2800" b="1" kern="0" dirty="0">
                <a:latin typeface="Times New Roman" panose="02020603050405020304" pitchFamily="18" charset="0"/>
                <a:ea typeface="楷体" panose="02010609060101010101" pitchFamily="49" charset="-122"/>
              </a:rPr>
              <a:t>、</a:t>
            </a:r>
            <a:r>
              <a:rPr lang="zh-CN" altLang="en-US" sz="2800" b="1" u="sng" kern="0" dirty="0">
                <a:solidFill>
                  <a:srgbClr val="0000FF"/>
                </a:solidFill>
                <a:latin typeface="Times New Roman" panose="02020603050405020304" pitchFamily="18" charset="0"/>
                <a:ea typeface="楷体" panose="02010609060101010101" pitchFamily="49" charset="-122"/>
              </a:rPr>
              <a:t>振动的相差为</a:t>
            </a:r>
            <a:r>
              <a:rPr lang="en-US" altLang="zh-CN" sz="2800" b="1" i="1" u="sng" kern="0" dirty="0">
                <a:solidFill>
                  <a:srgbClr val="0000FF"/>
                </a:solidFill>
                <a:latin typeface="Times New Roman" panose="02020603050405020304" pitchFamily="18" charset="0"/>
                <a:ea typeface="楷体" panose="02010609060101010101" pitchFamily="49" charset="-122"/>
              </a:rPr>
              <a:t>π</a:t>
            </a:r>
            <a:r>
              <a:rPr lang="en-US" altLang="zh-CN" sz="2800" b="1" u="sng" kern="0" dirty="0">
                <a:solidFill>
                  <a:srgbClr val="0000FF"/>
                </a:solidFill>
                <a:latin typeface="Times New Roman" panose="02020603050405020304" pitchFamily="18" charset="0"/>
                <a:ea typeface="楷体" panose="02010609060101010101" pitchFamily="49" charset="-122"/>
              </a:rPr>
              <a:t>/2</a:t>
            </a:r>
            <a:r>
              <a:rPr lang="zh-CN" altLang="en-US" sz="2800" b="1" u="sng" kern="0" dirty="0">
                <a:solidFill>
                  <a:srgbClr val="0000FF"/>
                </a:solidFill>
                <a:latin typeface="Times New Roman" panose="02020603050405020304" pitchFamily="18" charset="0"/>
                <a:ea typeface="楷体" panose="02010609060101010101" pitchFamily="49" charset="-122"/>
              </a:rPr>
              <a:t>（或</a:t>
            </a:r>
            <a:r>
              <a:rPr lang="en-US" altLang="zh-CN" sz="2800" b="1" u="sng" kern="0" dirty="0">
                <a:solidFill>
                  <a:srgbClr val="0000FF"/>
                </a:solidFill>
                <a:latin typeface="Times New Roman" panose="02020603050405020304" pitchFamily="18" charset="0"/>
                <a:ea typeface="楷体" panose="02010609060101010101" pitchFamily="49" charset="-122"/>
              </a:rPr>
              <a:t>- </a:t>
            </a:r>
            <a:r>
              <a:rPr lang="en-US" altLang="zh-CN" sz="2800" b="1" i="1" u="sng" kern="0" dirty="0">
                <a:solidFill>
                  <a:srgbClr val="0000FF"/>
                </a:solidFill>
                <a:latin typeface="Times New Roman" panose="02020603050405020304" pitchFamily="18" charset="0"/>
                <a:ea typeface="楷体" panose="02010609060101010101" pitchFamily="49" charset="-122"/>
              </a:rPr>
              <a:t>π</a:t>
            </a:r>
            <a:r>
              <a:rPr lang="en-US" altLang="zh-CN" sz="2800" b="1" u="sng" kern="0" dirty="0">
                <a:solidFill>
                  <a:srgbClr val="0000FF"/>
                </a:solidFill>
                <a:latin typeface="Times New Roman" panose="02020603050405020304" pitchFamily="18" charset="0"/>
                <a:ea typeface="楷体" panose="02010609060101010101" pitchFamily="49" charset="-122"/>
              </a:rPr>
              <a:t>/2</a:t>
            </a:r>
            <a:r>
              <a:rPr lang="zh-CN" altLang="en-US" sz="2800" b="1" u="sng" kern="0" dirty="0">
                <a:solidFill>
                  <a:srgbClr val="0000FF"/>
                </a:solidFill>
                <a:latin typeface="Times New Roman" panose="02020603050405020304" pitchFamily="18" charset="0"/>
                <a:ea typeface="楷体" panose="02010609060101010101" pitchFamily="49" charset="-122"/>
              </a:rPr>
              <a:t>）</a:t>
            </a:r>
            <a:r>
              <a:rPr lang="zh-CN" altLang="en-US" sz="2800" b="1" kern="0" dirty="0">
                <a:latin typeface="Times New Roman" panose="02020603050405020304" pitchFamily="18" charset="0"/>
                <a:ea typeface="楷体" panose="02010609060101010101" pitchFamily="49" charset="-122"/>
              </a:rPr>
              <a:t>的两线</a:t>
            </a:r>
            <a:r>
              <a:rPr lang="zh-CN" altLang="en-US" sz="2800" b="1" kern="0" dirty="0" smtClean="0">
                <a:latin typeface="Times New Roman" panose="02020603050405020304" pitchFamily="18" charset="0"/>
                <a:ea typeface="楷体" panose="02010609060101010101" pitchFamily="49" charset="-122"/>
              </a:rPr>
              <a:t>偏振</a:t>
            </a:r>
            <a:r>
              <a:rPr lang="zh-CN" altLang="en-US" sz="2800" b="1" kern="0" dirty="0">
                <a:latin typeface="Times New Roman" panose="02020603050405020304" pitchFamily="18" charset="0"/>
                <a:ea typeface="楷体" panose="02010609060101010101" pitchFamily="49" charset="-122"/>
              </a:rPr>
              <a:t>光的合成。</a:t>
            </a:r>
            <a:endParaRPr lang="en-US" sz="2800" b="1" kern="0" dirty="0">
              <a:latin typeface="Times New Roman" panose="02020603050405020304" pitchFamily="18" charset="0"/>
              <a:ea typeface="楷体" panose="02010609060101010101" pitchFamily="49" charset="-122"/>
            </a:endParaRPr>
          </a:p>
        </p:txBody>
      </p:sp>
      <p:sp>
        <p:nvSpPr>
          <p:cNvPr id="3" name="Rectangle 2"/>
          <p:cNvSpPr/>
          <p:nvPr/>
        </p:nvSpPr>
        <p:spPr>
          <a:xfrm>
            <a:off x="829092" y="3645024"/>
            <a:ext cx="7703348" cy="523220"/>
          </a:xfrm>
          <a:prstGeom prst="rect">
            <a:avLst/>
          </a:prstGeom>
        </p:spPr>
        <p:txBody>
          <a:bodyPr wrap="square">
            <a:spAutoFit/>
          </a:bodyPr>
          <a:lstStyle/>
          <a:p>
            <a:r>
              <a:rPr lang="en-US" altLang="zh-CN" sz="2800" b="1" kern="0" dirty="0" smtClean="0">
                <a:solidFill>
                  <a:srgbClr val="0000FF"/>
                </a:solidFill>
                <a:latin typeface="Times New Roman" panose="02020603050405020304" pitchFamily="18" charset="0"/>
                <a:ea typeface="楷体" panose="02010609060101010101" pitchFamily="49" charset="-122"/>
              </a:rPr>
              <a:t>+</a:t>
            </a:r>
            <a:r>
              <a:rPr lang="en-US" altLang="zh-CN" sz="2800" b="1" i="1" kern="0" dirty="0" smtClean="0">
                <a:solidFill>
                  <a:srgbClr val="0000FF"/>
                </a:solidFill>
                <a:latin typeface="Times New Roman" panose="02020603050405020304" pitchFamily="18" charset="0"/>
                <a:ea typeface="楷体" panose="02010609060101010101" pitchFamily="49" charset="-122"/>
              </a:rPr>
              <a:t>π</a:t>
            </a:r>
            <a:r>
              <a:rPr lang="en-US" altLang="zh-CN" sz="2800" b="1" kern="0" dirty="0" smtClean="0">
                <a:solidFill>
                  <a:srgbClr val="0000FF"/>
                </a:solidFill>
                <a:latin typeface="Times New Roman" panose="02020603050405020304" pitchFamily="18" charset="0"/>
                <a:ea typeface="楷体" panose="02010609060101010101" pitchFamily="49" charset="-122"/>
              </a:rPr>
              <a:t>/2</a:t>
            </a:r>
            <a:r>
              <a:rPr lang="zh-CN" altLang="en-US" sz="2800" b="1" kern="0" dirty="0" smtClean="0">
                <a:solidFill>
                  <a:srgbClr val="0000FF"/>
                </a:solidFill>
                <a:latin typeface="Times New Roman" panose="02020603050405020304" pitchFamily="18" charset="0"/>
                <a:ea typeface="楷体" panose="02010609060101010101" pitchFamily="49" charset="-122"/>
              </a:rPr>
              <a:t>：</a:t>
            </a:r>
            <a:r>
              <a:rPr lang="en-US" altLang="zh-CN" sz="2800" b="1" kern="0" dirty="0" smtClean="0">
                <a:latin typeface="Times New Roman" panose="02020603050405020304" pitchFamily="18" charset="0"/>
                <a:ea typeface="楷体" panose="02010609060101010101" pitchFamily="49" charset="-122"/>
              </a:rPr>
              <a:t>—</a:t>
            </a:r>
            <a:r>
              <a:rPr lang="zh-CN" altLang="en-US" sz="2800" b="1" kern="0" dirty="0">
                <a:solidFill>
                  <a:srgbClr val="FF0000"/>
                </a:solidFill>
                <a:latin typeface="Times New Roman" panose="02020603050405020304" pitchFamily="18" charset="0"/>
                <a:ea typeface="楷体" panose="02010609060101010101" pitchFamily="49" charset="-122"/>
              </a:rPr>
              <a:t>右旋圆偏振</a:t>
            </a:r>
            <a:r>
              <a:rPr lang="zh-CN" altLang="en-US" sz="2800" b="1" kern="0" dirty="0" smtClean="0">
                <a:solidFill>
                  <a:srgbClr val="FF0000"/>
                </a:solidFill>
                <a:latin typeface="Times New Roman" panose="02020603050405020304" pitchFamily="18" charset="0"/>
                <a:ea typeface="楷体" panose="02010609060101010101" pitchFamily="49" charset="-122"/>
              </a:rPr>
              <a:t>光    </a:t>
            </a:r>
            <a:r>
              <a:rPr lang="en-US" altLang="zh-CN" sz="2800" b="1" kern="0" dirty="0" smtClean="0">
                <a:solidFill>
                  <a:srgbClr val="0000FF"/>
                </a:solidFill>
                <a:latin typeface="Times New Roman" panose="02020603050405020304" pitchFamily="18" charset="0"/>
                <a:ea typeface="楷体" panose="02010609060101010101" pitchFamily="49" charset="-122"/>
              </a:rPr>
              <a:t>-</a:t>
            </a:r>
            <a:r>
              <a:rPr lang="en-US" altLang="zh-CN" sz="2800" b="1" i="1" kern="0" dirty="0" smtClean="0">
                <a:solidFill>
                  <a:srgbClr val="0000FF"/>
                </a:solidFill>
                <a:latin typeface="Times New Roman" panose="02020603050405020304" pitchFamily="18" charset="0"/>
                <a:ea typeface="楷体" panose="02010609060101010101" pitchFamily="49" charset="-122"/>
              </a:rPr>
              <a:t>π</a:t>
            </a:r>
            <a:r>
              <a:rPr lang="en-US" altLang="zh-CN" sz="2800" b="1" kern="0" dirty="0" smtClean="0">
                <a:solidFill>
                  <a:srgbClr val="0000FF"/>
                </a:solidFill>
                <a:latin typeface="Times New Roman" panose="02020603050405020304" pitchFamily="18" charset="0"/>
                <a:ea typeface="楷体" panose="02010609060101010101" pitchFamily="49" charset="-122"/>
              </a:rPr>
              <a:t>/2</a:t>
            </a:r>
            <a:r>
              <a:rPr lang="zh-CN" altLang="en-US" sz="2800" b="1" kern="0" dirty="0" smtClean="0">
                <a:solidFill>
                  <a:srgbClr val="0000FF"/>
                </a:solidFill>
                <a:latin typeface="Times New Roman" panose="02020603050405020304" pitchFamily="18" charset="0"/>
                <a:ea typeface="楷体" panose="02010609060101010101" pitchFamily="49" charset="-122"/>
              </a:rPr>
              <a:t>：</a:t>
            </a:r>
            <a:r>
              <a:rPr lang="en-US" altLang="zh-CN" sz="2800" b="1" kern="0" dirty="0" smtClean="0">
                <a:latin typeface="Times New Roman" panose="02020603050405020304" pitchFamily="18" charset="0"/>
                <a:ea typeface="楷体" panose="02010609060101010101" pitchFamily="49" charset="-122"/>
              </a:rPr>
              <a:t>—</a:t>
            </a:r>
            <a:r>
              <a:rPr lang="zh-CN" altLang="en-US" sz="2800" b="1" kern="0" dirty="0">
                <a:solidFill>
                  <a:srgbClr val="FF0000"/>
                </a:solidFill>
                <a:latin typeface="Times New Roman" panose="02020603050405020304" pitchFamily="18" charset="0"/>
                <a:ea typeface="楷体" panose="02010609060101010101" pitchFamily="49" charset="-122"/>
              </a:rPr>
              <a:t>左旋圆偏振</a:t>
            </a:r>
            <a:r>
              <a:rPr lang="zh-CN" altLang="en-US" sz="2800" b="1" kern="0" dirty="0" smtClean="0">
                <a:solidFill>
                  <a:srgbClr val="FF0000"/>
                </a:solidFill>
                <a:latin typeface="Times New Roman" panose="02020603050405020304" pitchFamily="18" charset="0"/>
                <a:ea typeface="楷体" panose="02010609060101010101" pitchFamily="49" charset="-122"/>
              </a:rPr>
              <a:t>光</a:t>
            </a:r>
            <a:endParaRPr lang="en-US" sz="2800" b="1" kern="0" dirty="0">
              <a:latin typeface="Times New Roman" panose="02020603050405020304" pitchFamily="18" charset="0"/>
              <a:ea typeface="楷体" panose="02010609060101010101" pitchFamily="49" charset="-122"/>
            </a:endParaRPr>
          </a:p>
        </p:txBody>
      </p:sp>
      <p:graphicFrame>
        <p:nvGraphicFramePr>
          <p:cNvPr id="7" name="Object 6"/>
          <p:cNvGraphicFramePr>
            <a:graphicFrameLocks noChangeAspect="1"/>
          </p:cNvGraphicFramePr>
          <p:nvPr>
            <p:extLst>
              <p:ext uri="{D42A27DB-BD31-4B8C-83A1-F6EECF244321}">
                <p14:modId xmlns="" xmlns:p14="http://schemas.microsoft.com/office/powerpoint/2010/main" val="3607310456"/>
              </p:ext>
            </p:extLst>
          </p:nvPr>
        </p:nvGraphicFramePr>
        <p:xfrm>
          <a:off x="2678835" y="2354969"/>
          <a:ext cx="2235497" cy="596433"/>
        </p:xfrm>
        <a:graphic>
          <a:graphicData uri="http://schemas.openxmlformats.org/presentationml/2006/ole">
            <p:oleObj spid="_x0000_s87465" name="Equation" r:id="rId3" imgW="888840" imgH="241200" progId="">
              <p:embed/>
            </p:oleObj>
          </a:graphicData>
        </a:graphic>
      </p:graphicFrame>
      <p:graphicFrame>
        <p:nvGraphicFramePr>
          <p:cNvPr id="8" name="Object 7"/>
          <p:cNvGraphicFramePr>
            <a:graphicFrameLocks noChangeAspect="1"/>
          </p:cNvGraphicFramePr>
          <p:nvPr>
            <p:extLst>
              <p:ext uri="{D42A27DB-BD31-4B8C-83A1-F6EECF244321}">
                <p14:modId xmlns="" xmlns:p14="http://schemas.microsoft.com/office/powerpoint/2010/main" val="3527437127"/>
              </p:ext>
            </p:extLst>
          </p:nvPr>
        </p:nvGraphicFramePr>
        <p:xfrm>
          <a:off x="683568" y="2996952"/>
          <a:ext cx="3471642" cy="576064"/>
        </p:xfrm>
        <a:graphic>
          <a:graphicData uri="http://schemas.openxmlformats.org/presentationml/2006/ole">
            <p:oleObj spid="_x0000_s87466" name="Equation" r:id="rId4" imgW="1269720" imgH="228600" progId="">
              <p:embed/>
            </p:oleObj>
          </a:graphicData>
        </a:graphic>
      </p:graphicFrame>
      <p:graphicFrame>
        <p:nvGraphicFramePr>
          <p:cNvPr id="9" name="Object 8"/>
          <p:cNvGraphicFramePr>
            <a:graphicFrameLocks noChangeAspect="1"/>
          </p:cNvGraphicFramePr>
          <p:nvPr>
            <p:extLst>
              <p:ext uri="{D42A27DB-BD31-4B8C-83A1-F6EECF244321}">
                <p14:modId xmlns="" xmlns:p14="http://schemas.microsoft.com/office/powerpoint/2010/main" val="1307887532"/>
              </p:ext>
            </p:extLst>
          </p:nvPr>
        </p:nvGraphicFramePr>
        <p:xfrm>
          <a:off x="4472787" y="2780928"/>
          <a:ext cx="4258153" cy="992205"/>
        </p:xfrm>
        <a:graphic>
          <a:graphicData uri="http://schemas.openxmlformats.org/presentationml/2006/ole">
            <p:oleObj spid="_x0000_s87467" name="Equation" r:id="rId5" imgW="1523880" imgH="393480" progId="">
              <p:embed/>
            </p:oleObj>
          </a:graphicData>
        </a:graphic>
      </p:graphicFrame>
      <p:sp>
        <p:nvSpPr>
          <p:cNvPr id="13" name="Rectangle 5"/>
          <p:cNvSpPr>
            <a:spLocks noChangeArrowheads="1"/>
          </p:cNvSpPr>
          <p:nvPr/>
        </p:nvSpPr>
        <p:spPr bwMode="auto">
          <a:xfrm>
            <a:off x="6543155" y="332656"/>
            <a:ext cx="1989285" cy="461665"/>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algn="l" eaLnBrk="0" hangingPunct="0">
              <a:spcBef>
                <a:spcPct val="20000"/>
              </a:spcBef>
              <a:defRPr sz="3200" b="1">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pPr>
            <a:r>
              <a:rPr lang="zh-CN" altLang="en-US" sz="2400" dirty="0" smtClean="0">
                <a:solidFill>
                  <a:schemeClr val="bg1"/>
                </a:solidFill>
                <a:latin typeface="Times New Roman" panose="02020603050405020304" pitchFamily="18" charset="0"/>
                <a:ea typeface="楷体" panose="02010609060101010101" pitchFamily="49" charset="-122"/>
              </a:rPr>
              <a:t>圆偏振光</a:t>
            </a:r>
            <a:endParaRPr lang="zh-CN" altLang="en-US" sz="2400" dirty="0">
              <a:solidFill>
                <a:schemeClr val="bg1"/>
              </a:solidFill>
              <a:latin typeface="Times New Roman" panose="02020603050405020304" pitchFamily="18" charset="0"/>
              <a:ea typeface="楷体" panose="02010609060101010101" pitchFamily="49" charset="-122"/>
            </a:endParaRPr>
          </a:p>
        </p:txBody>
      </p:sp>
      <mc:AlternateContent xmlns:mc="http://schemas.openxmlformats.org/markup-compatibility/2006">
        <mc:Choice xmlns="" xmlns:a14="http://schemas.microsoft.com/office/drawing/2010/main" Requires="a14">
          <p:sp>
            <p:nvSpPr>
              <p:cNvPr id="4" name="Rectangle 3"/>
              <p:cNvSpPr/>
              <p:nvPr/>
            </p:nvSpPr>
            <p:spPr>
              <a:xfrm>
                <a:off x="568057" y="4509120"/>
                <a:ext cx="8225418" cy="1605632"/>
              </a:xfrm>
              <a:prstGeom prst="rect">
                <a:avLst/>
              </a:prstGeom>
            </p:spPr>
            <p:txBody>
              <a:bodyPr wrap="square">
                <a:spAutoFit/>
              </a:bodyPr>
              <a:lstStyle/>
              <a:p>
                <a:r>
                  <a:rPr lang="zh-CN" altLang="en-US" b="1" dirty="0" smtClean="0"/>
                  <a:t>在同一介质中，圆偏振光的电场为</a:t>
                </a:r>
                <a:r>
                  <a:rPr lang="en-US" b="1" i="1" dirty="0" smtClean="0"/>
                  <a:t>E</a:t>
                </a:r>
                <a:r>
                  <a:rPr lang="zh-CN" altLang="en-US" b="1" dirty="0" smtClean="0"/>
                  <a:t>，线偏振光的电场振幅为</a:t>
                </a:r>
                <a:r>
                  <a:rPr lang="en-US" b="1" i="1" dirty="0" smtClean="0"/>
                  <a:t>E</a:t>
                </a:r>
                <a:r>
                  <a:rPr lang="zh-CN" altLang="en-US" b="1" dirty="0" smtClean="0"/>
                  <a:t>，两光的光强之间的关系为</a:t>
                </a:r>
                <a:r>
                  <a:rPr lang="zh-CN" altLang="en-US" b="1" u="sng" dirty="0" smtClean="0"/>
                  <a:t>　　</a:t>
                </a:r>
                <a:r>
                  <a:rPr lang="en-US" b="1" u="sng" dirty="0" smtClean="0"/>
                  <a:t/>
                </a:r>
                <a:r>
                  <a:rPr lang="zh-CN" altLang="en-US" b="1" u="sng" dirty="0" smtClean="0"/>
                  <a:t>　　</a:t>
                </a:r>
                <a:r>
                  <a:rPr lang="zh-CN" altLang="en-US" b="1" dirty="0" smtClean="0"/>
                  <a:t>。</a:t>
                </a:r>
                <a:endParaRPr lang="en-US" b="1" dirty="0" smtClean="0"/>
              </a:p>
              <a:p>
                <a:r>
                  <a:rPr lang="en-US" b="1" dirty="0" smtClean="0"/>
                  <a:t>A</a:t>
                </a:r>
                <a:r>
                  <a:rPr lang="zh-CN" altLang="en-US" b="1" dirty="0"/>
                  <a:t>．　</a:t>
                </a:r>
                <a:r>
                  <a:rPr lang="en-US" b="1" i="1" dirty="0"/>
                  <a:t>I</a:t>
                </a:r>
                <a:r>
                  <a:rPr lang="zh-CN" altLang="en-US" b="1" baseline="-25000" dirty="0"/>
                  <a:t>圆</a:t>
                </a:r>
                <a:r>
                  <a:rPr lang="zh-CN" altLang="en-US" b="1" dirty="0"/>
                  <a:t>＝</a:t>
                </a:r>
                <a:r>
                  <a:rPr lang="en-US" b="1" i="1" dirty="0"/>
                  <a:t>I</a:t>
                </a:r>
                <a:r>
                  <a:rPr lang="zh-CN" altLang="en-US" b="1" baseline="-25000" dirty="0"/>
                  <a:t>线　</a:t>
                </a:r>
                <a:r>
                  <a:rPr lang="zh-CN" altLang="en-US" b="1" dirty="0"/>
                  <a:t>　　　　 </a:t>
                </a:r>
                <a:r>
                  <a:rPr lang="en-US" b="1" dirty="0"/>
                  <a:t>B</a:t>
                </a:r>
                <a:r>
                  <a:rPr lang="zh-CN" altLang="en-US" b="1" dirty="0"/>
                  <a:t>．　</a:t>
                </a:r>
                <a:r>
                  <a:rPr lang="en-US" b="1" i="1" dirty="0" smtClean="0"/>
                  <a:t>I</a:t>
                </a:r>
                <a:r>
                  <a:rPr lang="zh-CN" altLang="en-US" b="1" baseline="-25000" dirty="0"/>
                  <a:t>圆</a:t>
                </a:r>
                <a:r>
                  <a:rPr lang="zh-CN" altLang="en-US" b="1" dirty="0"/>
                  <a:t>＝</a:t>
                </a:r>
                <a:r>
                  <a:rPr lang="en-US" b="1" dirty="0"/>
                  <a:t>2</a:t>
                </a:r>
                <a:r>
                  <a:rPr lang="en-US" b="1" i="1" dirty="0"/>
                  <a:t>I</a:t>
                </a:r>
                <a:r>
                  <a:rPr lang="zh-CN" altLang="en-US" b="1" baseline="-25000" dirty="0"/>
                  <a:t>线</a:t>
                </a:r>
                <a:endParaRPr lang="en-US" b="1" dirty="0"/>
              </a:p>
              <a:p>
                <a:r>
                  <a:rPr lang="en-US" b="1" dirty="0"/>
                  <a:t>C.</a:t>
                </a:r>
                <a:r>
                  <a:rPr lang="zh-CN" altLang="en-US" b="1" dirty="0"/>
                  <a:t>　</a:t>
                </a:r>
                <a:r>
                  <a:rPr lang="en-US" b="1" i="1" dirty="0"/>
                  <a:t> I</a:t>
                </a:r>
                <a:r>
                  <a:rPr lang="zh-CN" altLang="en-US" b="1" baseline="-25000" dirty="0"/>
                  <a:t>圆</a:t>
                </a:r>
                <a:r>
                  <a:rPr lang="zh-CN" altLang="en-US" b="1" dirty="0"/>
                  <a:t>＜</a:t>
                </a:r>
                <a:r>
                  <a:rPr lang="en-US" b="1" i="1" dirty="0"/>
                  <a:t>I</a:t>
                </a:r>
                <a:r>
                  <a:rPr lang="zh-CN" altLang="en-US" b="1" baseline="-25000" dirty="0"/>
                  <a:t>线　</a:t>
                </a:r>
                <a:r>
                  <a:rPr lang="zh-CN" altLang="en-US" b="1" dirty="0"/>
                  <a:t>　　　　</a:t>
                </a:r>
                <a:r>
                  <a:rPr lang="zh-CN" altLang="en-US" b="1" dirty="0" smtClean="0"/>
                  <a:t/>
                </a:r>
                <a:r>
                  <a:rPr lang="en-US" b="1" dirty="0"/>
                  <a:t>D.</a:t>
                </a:r>
                <a:r>
                  <a:rPr lang="zh-CN" altLang="en-US" b="1" dirty="0"/>
                  <a:t>　</a:t>
                </a:r>
                <a:r>
                  <a:rPr lang="en-US" b="1" i="1" dirty="0"/>
                  <a:t> I</a:t>
                </a:r>
                <a:r>
                  <a:rPr lang="zh-CN" altLang="en-US" b="1" baseline="-25000" dirty="0"/>
                  <a:t>圆</a:t>
                </a:r>
                <a:r>
                  <a:rPr lang="zh-CN" altLang="en-US" b="1" dirty="0"/>
                  <a:t>＝</a:t>
                </a:r>
                <a14:m>
                  <m:oMath xmlns:m="http://schemas.openxmlformats.org/officeDocument/2006/math">
                    <m:rad>
                      <m:radPr>
                        <m:degHide m:val="on"/>
                        <m:ctrlPr>
                          <a:rPr lang="en-US" b="1" i="1">
                            <a:latin typeface="Cambria Math" panose="02040503050406030204" pitchFamily="18" charset="0"/>
                          </a:rPr>
                        </m:ctrlPr>
                      </m:radPr>
                      <m:deg/>
                      <m:e>
                        <m:r>
                          <a:rPr lang="en-US" b="1" i="1">
                            <a:latin typeface="Cambria Math"/>
                          </a:rPr>
                          <m:t>𝟐</m:t>
                        </m:r>
                      </m:e>
                    </m:rad>
                  </m:oMath>
                </a14:m>
                <a:r>
                  <a:rPr lang="en-US" b="1" i="1" dirty="0"/>
                  <a:t>I</a:t>
                </a:r>
                <a:r>
                  <a:rPr lang="zh-CN" altLang="en-US" b="1" baseline="-25000" dirty="0"/>
                  <a:t>线</a:t>
                </a:r>
                <a:endParaRPr lang="en-US" b="1" dirty="0"/>
              </a:p>
            </p:txBody>
          </p:sp>
        </mc:Choice>
        <mc:Fallback>
          <p:sp>
            <p:nvSpPr>
              <p:cNvPr id="4" name="Rectangle 3"/>
              <p:cNvSpPr>
                <a:spLocks noRot="1" noChangeAspect="1" noMove="1" noResize="1" noEditPoints="1" noAdjustHandles="1" noChangeArrowheads="1" noChangeShapeType="1" noTextEdit="1"/>
              </p:cNvSpPr>
              <p:nvPr/>
            </p:nvSpPr>
            <p:spPr>
              <a:xfrm>
                <a:off x="568057" y="4509120"/>
                <a:ext cx="8225418" cy="1605632"/>
              </a:xfrm>
              <a:prstGeom prst="rect">
                <a:avLst/>
              </a:prstGeom>
              <a:blipFill rotWithShape="1">
                <a:blip r:embed="rId6"/>
                <a:stretch>
                  <a:fillRect l="-1112" t="-4183" b="-8365"/>
                </a:stretch>
              </a:blipFill>
            </p:spPr>
            <p:txBody>
              <a:bodyPr/>
              <a:lstStyle/>
              <a:p>
                <a:r>
                  <a:rPr lang="en-US">
                    <a:noFill/>
                  </a:rPr>
                  <a:t> </a:t>
                </a:r>
              </a:p>
            </p:txBody>
          </p:sp>
        </mc:Fallback>
      </mc:AlternateContent>
      <p:sp>
        <p:nvSpPr>
          <p:cNvPr id="10" name="Rectangle 9"/>
          <p:cNvSpPr/>
          <p:nvPr/>
        </p:nvSpPr>
        <p:spPr>
          <a:xfrm>
            <a:off x="5364088" y="4850271"/>
            <a:ext cx="407484" cy="461665"/>
          </a:xfrm>
          <a:prstGeom prst="rect">
            <a:avLst/>
          </a:prstGeom>
        </p:spPr>
        <p:txBody>
          <a:bodyPr wrap="none">
            <a:spAutoFit/>
          </a:bodyPr>
          <a:lstStyle/>
          <a:p>
            <a:r>
              <a:rPr lang="en-US" altLang="zh-CN" b="1" u="sng" dirty="0"/>
              <a:t>B</a:t>
            </a:r>
            <a:endParaRPr lang="en-US" dirty="0"/>
          </a:p>
        </p:txBody>
      </p:sp>
    </p:spTree>
    <p:extLst>
      <p:ext uri="{BB962C8B-B14F-4D97-AF65-F5344CB8AC3E}">
        <p14:creationId xmlns="" xmlns:p14="http://schemas.microsoft.com/office/powerpoint/2010/main" val="961242762"/>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67544" y="620688"/>
            <a:ext cx="837369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光从光密介质入射到光疏介质时，出现透射系数大于</a:t>
            </a:r>
            <a:r>
              <a:rPr kumimoji="0" lang="en-US" altLang="zh-CN" sz="28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1</a:t>
            </a:r>
            <a:r>
              <a:rPr kumimoji="0" lang="zh-CN" altLang="en-US" sz="28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，这是否与能量守恒相矛盾？如何解释？</a:t>
            </a:r>
            <a:endParaRPr kumimoji="0" lang="zh-CN" altLang="en-US" sz="2800" b="1" i="0" u="none" strike="noStrike" cap="none" normalizeH="0" baseline="0" dirty="0" smtClean="0">
              <a:ln>
                <a:noFill/>
              </a:ln>
              <a:solidFill>
                <a:srgbClr val="0000FF"/>
              </a:solidFill>
              <a:effectLst/>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3342825704"/>
              </p:ext>
            </p:extLst>
          </p:nvPr>
        </p:nvGraphicFramePr>
        <p:xfrm>
          <a:off x="2915816" y="3140968"/>
          <a:ext cx="2376265" cy="1080120"/>
        </p:xfrm>
        <a:graphic>
          <a:graphicData uri="http://schemas.openxmlformats.org/presentationml/2006/ole">
            <p:oleObj spid="_x0000_s214034" name="Equation" r:id="rId3" imgW="939392" imgH="431613" progId="">
              <p:embed/>
            </p:oleObj>
          </a:graphicData>
        </a:graphic>
      </p:graphicFrame>
      <p:sp>
        <p:nvSpPr>
          <p:cNvPr id="2" name="Rectangle 1"/>
          <p:cNvSpPr/>
          <p:nvPr/>
        </p:nvSpPr>
        <p:spPr>
          <a:xfrm>
            <a:off x="467544" y="2132856"/>
            <a:ext cx="7920880" cy="3539430"/>
          </a:xfrm>
          <a:prstGeom prst="rect">
            <a:avLst/>
          </a:prstGeom>
        </p:spPr>
        <p:txBody>
          <a:bodyPr wrap="square">
            <a:spAutoFit/>
          </a:bodyPr>
          <a:lstStyle/>
          <a:p>
            <a:pPr lvl="0" eaLnBrk="0" hangingPunct="0"/>
            <a:r>
              <a:rPr lang="zh-CN" altLang="en-US" sz="2800" b="1" dirty="0" smtClean="0">
                <a:latin typeface="Times New Roman" pitchFamily="18" charset="0"/>
                <a:ea typeface="宋体" pitchFamily="2" charset="-122"/>
                <a:cs typeface="Times New Roman" pitchFamily="18" charset="0"/>
              </a:rPr>
              <a:t>透</a:t>
            </a:r>
            <a:r>
              <a:rPr lang="zh-CN" altLang="en-US" sz="2800" b="1" dirty="0">
                <a:latin typeface="Times New Roman" pitchFamily="18" charset="0"/>
                <a:ea typeface="宋体" pitchFamily="2" charset="-122"/>
                <a:cs typeface="Times New Roman" pitchFamily="18" charset="0"/>
              </a:rPr>
              <a:t>射系数大于</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与能量守恒不相矛盾。</a:t>
            </a:r>
            <a:endParaRPr lang="zh-CN" altLang="en-US" sz="2800" b="1" dirty="0"/>
          </a:p>
          <a:p>
            <a:pPr eaLnBrk="0" hangingPunct="0"/>
            <a:r>
              <a:rPr lang="zh-CN" altLang="en-US" sz="2800" b="1" dirty="0">
                <a:latin typeface="Times New Roman" pitchFamily="18" charset="0"/>
                <a:ea typeface="宋体" pitchFamily="2" charset="-122"/>
                <a:cs typeface="Times New Roman" pitchFamily="18" charset="0"/>
              </a:rPr>
              <a:t>与能量有关的量是反射率和透射率，由透射率表达式</a:t>
            </a:r>
            <a:endParaRPr lang="en-US" altLang="zh-CN" sz="2800" b="1" dirty="0">
              <a:latin typeface="Times New Roman" pitchFamily="18" charset="0"/>
              <a:ea typeface="宋体" pitchFamily="2" charset="-122"/>
              <a:cs typeface="Times New Roman" pitchFamily="18" charset="0"/>
            </a:endParaRPr>
          </a:p>
          <a:p>
            <a:pPr eaLnBrk="0" hangingPunct="0"/>
            <a:endParaRPr lang="en-US" altLang="zh-CN" sz="2800" b="1" dirty="0">
              <a:latin typeface="Times New Roman" pitchFamily="18" charset="0"/>
              <a:ea typeface="宋体" pitchFamily="2" charset="-122"/>
              <a:cs typeface="Times New Roman" pitchFamily="18" charset="0"/>
            </a:endParaRPr>
          </a:p>
          <a:p>
            <a:pPr eaLnBrk="0" hangingPunct="0"/>
            <a:endParaRPr lang="en-US" altLang="zh-CN" sz="2800" b="1" dirty="0">
              <a:latin typeface="Times New Roman" pitchFamily="18" charset="0"/>
              <a:ea typeface="宋体" pitchFamily="2" charset="-122"/>
              <a:cs typeface="Times New Roman" pitchFamily="18" charset="0"/>
            </a:endParaRPr>
          </a:p>
          <a:p>
            <a:pPr eaLnBrk="0" hangingPunct="0"/>
            <a:r>
              <a:rPr lang="zh-CN" altLang="en-US" sz="2800" b="1" dirty="0">
                <a:latin typeface="Times New Roman" pitchFamily="18" charset="0"/>
                <a:ea typeface="宋体" pitchFamily="2" charset="-122"/>
                <a:cs typeface="Times New Roman" pitchFamily="18" charset="0"/>
              </a:rPr>
              <a:t>可知：在</a:t>
            </a:r>
            <a:r>
              <a:rPr lang="en-US" altLang="zh-CN" sz="2800" b="1" i="1" dirty="0">
                <a:latin typeface="Times New Roman" pitchFamily="18" charset="0"/>
                <a:ea typeface="宋体" pitchFamily="2" charset="-122"/>
                <a:cs typeface="Times New Roman" pitchFamily="18" charset="0"/>
              </a:rPr>
              <a:t>n</a:t>
            </a:r>
            <a:r>
              <a:rPr lang="en-US" altLang="zh-CN" sz="2800" b="1" baseline="-30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rPr>
              <a:t>&gt;</a:t>
            </a:r>
            <a:r>
              <a:rPr lang="en-US" altLang="zh-CN" sz="2800" b="1" i="1" dirty="0">
                <a:latin typeface="Times New Roman" pitchFamily="18" charset="0"/>
                <a:ea typeface="宋体" pitchFamily="2" charset="-122"/>
                <a:cs typeface="Times New Roman" pitchFamily="18" charset="0"/>
              </a:rPr>
              <a:t>n</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情况下，有</a:t>
            </a:r>
            <a:r>
              <a:rPr lang="en-US" altLang="zh-CN" sz="2800" b="1" i="1" dirty="0">
                <a:latin typeface="Times New Roman" pitchFamily="18" charset="0"/>
                <a:ea typeface="宋体" pitchFamily="2" charset="-122"/>
                <a:cs typeface="Times New Roman" pitchFamily="18" charset="0"/>
              </a:rPr>
              <a:t>n</a:t>
            </a:r>
            <a:r>
              <a:rPr lang="en-US" altLang="zh-CN" sz="2800" b="1" baseline="-30000" dirty="0">
                <a:latin typeface="Times New Roman" pitchFamily="18" charset="0"/>
                <a:ea typeface="宋体" pitchFamily="2" charset="-122"/>
                <a:cs typeface="Times New Roman" pitchFamily="18" charset="0"/>
              </a:rPr>
              <a:t>2</a:t>
            </a:r>
            <a:r>
              <a:rPr lang="en-US" altLang="zh-CN"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n</a:t>
            </a:r>
            <a:r>
              <a:rPr lang="en-US" altLang="zh-CN" sz="2800" b="1" baseline="-30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rPr>
              <a:t>&lt;1</a:t>
            </a:r>
            <a:r>
              <a:rPr lang="zh-CN" altLang="en-US" sz="2800" b="1" dirty="0">
                <a:latin typeface="Times New Roman" pitchFamily="18" charset="0"/>
                <a:ea typeface="宋体" pitchFamily="2" charset="-122"/>
                <a:cs typeface="Times New Roman" pitchFamily="18" charset="0"/>
              </a:rPr>
              <a:t>和 </a:t>
            </a:r>
            <a:r>
              <a:rPr lang="en-US" altLang="zh-CN" sz="2800" b="1" dirty="0">
                <a:latin typeface="Times New Roman" pitchFamily="18" charset="0"/>
                <a:ea typeface="宋体" pitchFamily="2" charset="-122"/>
                <a:cs typeface="Times New Roman" pitchFamily="18" charset="0"/>
              </a:rPr>
              <a:t>cos</a:t>
            </a:r>
            <a:r>
              <a:rPr lang="en-US" altLang="zh-CN" sz="2800" b="1" i="1" dirty="0">
                <a:latin typeface="Times New Roman" pitchFamily="18" charset="0"/>
                <a:ea typeface="宋体" pitchFamily="2" charset="-122"/>
                <a:cs typeface="Times New Roman" pitchFamily="18" charset="0"/>
                <a:sym typeface="Symbol" pitchFamily="18" charset="2"/>
              </a:rPr>
              <a:t></a:t>
            </a:r>
            <a:r>
              <a:rPr lang="en-US" altLang="zh-CN" sz="2800" b="1" baseline="-30000" dirty="0">
                <a:latin typeface="Times New Roman" pitchFamily="18" charset="0"/>
                <a:ea typeface="宋体" pitchFamily="2" charset="-122"/>
                <a:cs typeface="Times New Roman" pitchFamily="18" charset="0"/>
              </a:rPr>
              <a:t>2</a:t>
            </a:r>
            <a:r>
              <a:rPr lang="en-US" altLang="zh-CN" sz="2800" b="1" dirty="0">
                <a:latin typeface="Times New Roman" pitchFamily="18" charset="0"/>
                <a:ea typeface="宋体" pitchFamily="2" charset="-122"/>
                <a:cs typeface="Times New Roman" pitchFamily="18" charset="0"/>
                <a:sym typeface="Symbol" pitchFamily="18" charset="2"/>
              </a:rPr>
              <a:t>/cos</a:t>
            </a:r>
            <a:r>
              <a:rPr lang="en-US" altLang="zh-CN" sz="2800" b="1" i="1" dirty="0">
                <a:latin typeface="Times New Roman" pitchFamily="18" charset="0"/>
                <a:ea typeface="宋体" pitchFamily="2" charset="-122"/>
                <a:cs typeface="Times New Roman" pitchFamily="18" charset="0"/>
                <a:sym typeface="Symbol" pitchFamily="18" charset="2"/>
              </a:rPr>
              <a:t></a:t>
            </a:r>
            <a:r>
              <a:rPr lang="en-US" altLang="zh-CN" sz="2800" b="1" baseline="-30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sym typeface="Symbol" pitchFamily="18" charset="2"/>
              </a:rPr>
              <a:t>&lt;1, </a:t>
            </a:r>
            <a:r>
              <a:rPr lang="zh-CN" altLang="en-US" sz="2800" b="1" dirty="0">
                <a:latin typeface="Times New Roman" pitchFamily="18" charset="0"/>
                <a:ea typeface="宋体" pitchFamily="2" charset="-122"/>
                <a:cs typeface="Times New Roman" pitchFamily="18" charset="0"/>
                <a:sym typeface="Symbol" pitchFamily="18" charset="2"/>
              </a:rPr>
              <a:t>即使透射系数</a:t>
            </a:r>
            <a:r>
              <a:rPr lang="en-US" altLang="zh-CN" sz="2800" b="1" i="1" dirty="0">
                <a:latin typeface="Times New Roman" pitchFamily="18" charset="0"/>
                <a:ea typeface="宋体" pitchFamily="2" charset="-122"/>
                <a:cs typeface="Times New Roman" pitchFamily="18" charset="0"/>
                <a:sym typeface="Symbol" pitchFamily="18" charset="2"/>
              </a:rPr>
              <a:t>t</a:t>
            </a:r>
            <a:r>
              <a:rPr lang="zh-CN" altLang="en-US" sz="2800" b="1" dirty="0">
                <a:latin typeface="Times New Roman" pitchFamily="18" charset="0"/>
                <a:ea typeface="宋体" pitchFamily="2" charset="-122"/>
                <a:cs typeface="Times New Roman" pitchFamily="18" charset="0"/>
                <a:sym typeface="Symbol" pitchFamily="18" charset="2"/>
              </a:rPr>
              <a:t>大于</a:t>
            </a:r>
            <a:r>
              <a:rPr lang="en-US" altLang="zh-CN" sz="2800" b="1" dirty="0">
                <a:latin typeface="Times New Roman" pitchFamily="18" charset="0"/>
                <a:ea typeface="宋体" pitchFamily="2" charset="-122"/>
                <a:cs typeface="Times New Roman" pitchFamily="18" charset="0"/>
                <a:sym typeface="Symbol" pitchFamily="18" charset="2"/>
              </a:rPr>
              <a:t>1</a:t>
            </a:r>
            <a:r>
              <a:rPr lang="zh-CN" altLang="en-US" sz="2800" b="1" dirty="0">
                <a:latin typeface="Times New Roman" pitchFamily="18" charset="0"/>
                <a:ea typeface="宋体" pitchFamily="2" charset="-122"/>
                <a:cs typeface="Times New Roman" pitchFamily="18" charset="0"/>
                <a:sym typeface="Symbol" pitchFamily="18" charset="2"/>
              </a:rPr>
              <a:t>，其透射率</a:t>
            </a:r>
            <a:r>
              <a:rPr lang="en-US" altLang="zh-CN" sz="2800" b="1" i="1" dirty="0">
                <a:latin typeface="Times New Roman" pitchFamily="18" charset="0"/>
                <a:ea typeface="宋体" pitchFamily="2" charset="-122"/>
                <a:cs typeface="Times New Roman" pitchFamily="18" charset="0"/>
                <a:sym typeface="Symbol" pitchFamily="18" charset="2"/>
              </a:rPr>
              <a:t>T</a:t>
            </a:r>
            <a:r>
              <a:rPr lang="zh-CN" altLang="en-US" sz="2800" b="1" dirty="0">
                <a:latin typeface="Times New Roman" pitchFamily="18" charset="0"/>
                <a:ea typeface="宋体" pitchFamily="2" charset="-122"/>
                <a:cs typeface="Times New Roman" pitchFamily="18" charset="0"/>
                <a:sym typeface="Symbol" pitchFamily="18" charset="2"/>
              </a:rPr>
              <a:t>也不能大于</a:t>
            </a:r>
            <a:r>
              <a:rPr lang="en-US" altLang="zh-CN" sz="2800" b="1" dirty="0">
                <a:latin typeface="Times New Roman" pitchFamily="18" charset="0"/>
                <a:ea typeface="宋体" pitchFamily="2" charset="-122"/>
                <a:cs typeface="Times New Roman" pitchFamily="18" charset="0"/>
                <a:sym typeface="Symbol" pitchFamily="18" charset="2"/>
              </a:rPr>
              <a:t>1</a:t>
            </a:r>
            <a:r>
              <a:rPr lang="zh-CN" altLang="en-US" sz="2800" b="1" dirty="0">
                <a:latin typeface="Times New Roman" pitchFamily="18" charset="0"/>
                <a:ea typeface="宋体" pitchFamily="2" charset="-122"/>
                <a:cs typeface="Times New Roman" pitchFamily="18" charset="0"/>
                <a:sym typeface="Symbol" pitchFamily="18" charset="2"/>
              </a:rPr>
              <a:t>。</a:t>
            </a:r>
            <a:r>
              <a:rPr lang="zh-CN" altLang="en-US" sz="2800" b="1" u="sng" dirty="0">
                <a:latin typeface="Times New Roman" pitchFamily="18" charset="0"/>
                <a:ea typeface="宋体" pitchFamily="2" charset="-122"/>
                <a:cs typeface="Times New Roman" pitchFamily="18" charset="0"/>
                <a:sym typeface="Symbol" pitchFamily="18" charset="2"/>
              </a:rPr>
              <a:t>反射率加上透射率恒为</a:t>
            </a:r>
            <a:r>
              <a:rPr lang="en-US" altLang="zh-CN" sz="2800" b="1" u="sng" dirty="0">
                <a:latin typeface="Times New Roman" pitchFamily="18" charset="0"/>
                <a:ea typeface="宋体" pitchFamily="2" charset="-122"/>
                <a:cs typeface="Times New Roman" pitchFamily="18" charset="0"/>
                <a:sym typeface="Symbol" pitchFamily="18" charset="2"/>
              </a:rPr>
              <a:t>1</a:t>
            </a:r>
            <a:r>
              <a:rPr lang="zh-CN" altLang="en-US" sz="2800" b="1" dirty="0">
                <a:latin typeface="Times New Roman" pitchFamily="18" charset="0"/>
                <a:ea typeface="宋体" pitchFamily="2" charset="-122"/>
                <a:cs typeface="Times New Roman" pitchFamily="18" charset="0"/>
                <a:sym typeface="Symbol" pitchFamily="18" charset="2"/>
              </a:rPr>
              <a:t>。</a:t>
            </a:r>
            <a:endParaRPr lang="en-US" altLang="zh-CN" sz="2800" b="1" dirty="0"/>
          </a:p>
        </p:txBody>
      </p:sp>
    </p:spTree>
    <p:extLst>
      <p:ext uri="{BB962C8B-B14F-4D97-AF65-F5344CB8AC3E}">
        <p14:creationId xmlns="" xmlns:p14="http://schemas.microsoft.com/office/powerpoint/2010/main" val="13290583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ea typeface="楷体" panose="02010609060101010101" pitchFamily="49" charset="-122"/>
            </a:endParaRPr>
          </a:p>
        </p:txBody>
      </p:sp>
      <p:sp>
        <p:nvSpPr>
          <p:cNvPr id="9" name="Rectangle 8"/>
          <p:cNvSpPr/>
          <p:nvPr/>
        </p:nvSpPr>
        <p:spPr>
          <a:xfrm>
            <a:off x="251520" y="2852936"/>
            <a:ext cx="8568952" cy="1569660"/>
          </a:xfrm>
          <a:prstGeom prst="rect">
            <a:avLst/>
          </a:prstGeom>
        </p:spPr>
        <p:txBody>
          <a:bodyPr wrap="square">
            <a:spAutoFit/>
          </a:bodyPr>
          <a:lstStyle/>
          <a:p>
            <a:r>
              <a:rPr lang="zh-CN" altLang="en-US" b="1" dirty="0"/>
              <a:t>光波正入射时，界面上的反射特性和透射特性与下列因素无关的是</a:t>
            </a:r>
            <a:r>
              <a:rPr lang="zh-CN" altLang="en-US" b="1" u="sng" dirty="0"/>
              <a:t>　　</a:t>
            </a:r>
            <a:r>
              <a:rPr lang="en-US" b="1" u="sng" dirty="0"/>
              <a:t>  </a:t>
            </a:r>
            <a:r>
              <a:rPr lang="zh-CN" altLang="en-US" b="1" u="sng" dirty="0"/>
              <a:t>　</a:t>
            </a:r>
            <a:r>
              <a:rPr lang="zh-CN" altLang="en-US" b="1" dirty="0"/>
              <a:t>。</a:t>
            </a:r>
            <a:endParaRPr lang="en-US" b="1" dirty="0"/>
          </a:p>
          <a:p>
            <a:r>
              <a:rPr lang="en-US" b="1" dirty="0"/>
              <a:t>A. </a:t>
            </a:r>
            <a:r>
              <a:rPr lang="zh-CN" altLang="en-US" b="1" dirty="0"/>
              <a:t>界面两侧介质的折射率　　　　</a:t>
            </a:r>
            <a:r>
              <a:rPr lang="en-US" b="1" dirty="0" smtClean="0"/>
              <a:t>B. </a:t>
            </a:r>
            <a:r>
              <a:rPr lang="zh-CN" altLang="en-US" b="1" dirty="0"/>
              <a:t>入射光的偏振状态</a:t>
            </a:r>
            <a:endParaRPr lang="en-US" b="1" dirty="0"/>
          </a:p>
          <a:p>
            <a:r>
              <a:rPr lang="en-US" b="1" dirty="0"/>
              <a:t>C. </a:t>
            </a:r>
            <a:r>
              <a:rPr lang="zh-CN" altLang="en-US" b="1" dirty="0"/>
              <a:t>界面两侧介质的电磁特性　　　</a:t>
            </a:r>
            <a:r>
              <a:rPr lang="en-US" b="1" dirty="0" smtClean="0"/>
              <a:t>D. </a:t>
            </a:r>
            <a:r>
              <a:rPr lang="zh-CN" altLang="en-US" b="1" dirty="0"/>
              <a:t>界面两侧介质中的光速</a:t>
            </a:r>
            <a:endParaRPr lang="en-US" b="1" dirty="0"/>
          </a:p>
        </p:txBody>
      </p:sp>
      <p:grpSp>
        <p:nvGrpSpPr>
          <p:cNvPr id="22" name="Group 21"/>
          <p:cNvGrpSpPr/>
          <p:nvPr/>
        </p:nvGrpSpPr>
        <p:grpSpPr>
          <a:xfrm>
            <a:off x="325128" y="1224458"/>
            <a:ext cx="8349728" cy="1034884"/>
            <a:chOff x="856399" y="5253634"/>
            <a:chExt cx="7865206" cy="911670"/>
          </a:xfrm>
        </p:grpSpPr>
        <p:graphicFrame>
          <p:nvGraphicFramePr>
            <p:cNvPr id="23" name="Object 4"/>
            <p:cNvGraphicFramePr>
              <a:graphicFrameLocks noChangeAspect="1"/>
            </p:cNvGraphicFramePr>
            <p:nvPr>
              <p:extLst/>
            </p:nvPr>
          </p:nvGraphicFramePr>
          <p:xfrm>
            <a:off x="3150344" y="5255220"/>
            <a:ext cx="2645792" cy="910084"/>
          </p:xfrm>
          <a:graphic>
            <a:graphicData uri="http://schemas.openxmlformats.org/presentationml/2006/ole">
              <p:oleObj spid="_x0000_s217108" name="Equation" r:id="rId3" imgW="1231366" imgH="431613" progId="">
                <p:embed/>
              </p:oleObj>
            </a:graphicData>
          </a:graphic>
        </p:graphicFrame>
        <p:sp>
          <p:nvSpPr>
            <p:cNvPr id="24" name="Rectangle 23"/>
            <p:cNvSpPr/>
            <p:nvPr/>
          </p:nvSpPr>
          <p:spPr>
            <a:xfrm>
              <a:off x="856399" y="5426060"/>
              <a:ext cx="2089033" cy="523220"/>
            </a:xfrm>
            <a:prstGeom prst="rect">
              <a:avLst/>
            </a:prstGeom>
          </p:spPr>
          <p:txBody>
            <a:bodyPr wrap="none">
              <a:spAutoFit/>
            </a:bodyPr>
            <a:lstStyle/>
            <a:p>
              <a:pPr marL="457200" indent="-457200">
                <a:buFont typeface="Arial" panose="020B0604020202020204" pitchFamily="34" charset="0"/>
                <a:buChar char="•"/>
              </a:pPr>
              <a:r>
                <a:rPr kumimoji="1" lang="zh-CN" altLang="en-US" sz="2800" b="1" dirty="0" smtClean="0">
                  <a:solidFill>
                    <a:srgbClr val="0000FF"/>
                  </a:solidFill>
                  <a:latin typeface="Times New Roman" panose="02020603050405020304" pitchFamily="18" charset="0"/>
                  <a:ea typeface="楷体" panose="02010609060101010101" pitchFamily="49" charset="-122"/>
                </a:rPr>
                <a:t>正入射时</a:t>
              </a:r>
              <a:endParaRPr lang="en-US" sz="2800" dirty="0"/>
            </a:p>
          </p:txBody>
        </p:sp>
        <p:graphicFrame>
          <p:nvGraphicFramePr>
            <p:cNvPr id="29" name="Object 4"/>
            <p:cNvGraphicFramePr>
              <a:graphicFrameLocks noChangeAspect="1"/>
            </p:cNvGraphicFramePr>
            <p:nvPr>
              <p:extLst/>
            </p:nvPr>
          </p:nvGraphicFramePr>
          <p:xfrm>
            <a:off x="6156176" y="5253634"/>
            <a:ext cx="2565429" cy="911454"/>
          </p:xfrm>
          <a:graphic>
            <a:graphicData uri="http://schemas.openxmlformats.org/presentationml/2006/ole">
              <p:oleObj spid="_x0000_s217109" name="Equation" r:id="rId4" imgW="1193800" imgH="431800" progId="">
                <p:embed/>
              </p:oleObj>
            </a:graphicData>
          </a:graphic>
        </p:graphicFrame>
      </p:grpSp>
      <p:sp>
        <p:nvSpPr>
          <p:cNvPr id="3" name="Rectangle 2"/>
          <p:cNvSpPr/>
          <p:nvPr/>
        </p:nvSpPr>
        <p:spPr>
          <a:xfrm>
            <a:off x="1331640" y="3205610"/>
            <a:ext cx="407484" cy="461665"/>
          </a:xfrm>
          <a:prstGeom prst="rect">
            <a:avLst/>
          </a:prstGeom>
        </p:spPr>
        <p:txBody>
          <a:bodyPr wrap="none">
            <a:spAutoFit/>
          </a:bodyPr>
          <a:lstStyle/>
          <a:p>
            <a:r>
              <a:rPr lang="en-US" b="1" dirty="0"/>
              <a:t>B</a:t>
            </a:r>
            <a:endParaRPr lang="en-US" dirty="0"/>
          </a:p>
        </p:txBody>
      </p:sp>
    </p:spTree>
    <p:extLst>
      <p:ext uri="{BB962C8B-B14F-4D97-AF65-F5344CB8AC3E}">
        <p14:creationId xmlns="" xmlns:p14="http://schemas.microsoft.com/office/powerpoint/2010/main" val="20329165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1.4.3 </a:t>
            </a:r>
            <a:r>
              <a:rPr lang="zh-CN" altLang="en-US" sz="2800" dirty="0">
                <a:solidFill>
                  <a:schemeClr val="accent1"/>
                </a:solidFill>
              </a:rPr>
              <a:t>反射率和透射</a:t>
            </a:r>
            <a:r>
              <a:rPr lang="zh-CN" altLang="en-US" sz="2800" dirty="0" smtClean="0">
                <a:solidFill>
                  <a:schemeClr val="accent1"/>
                </a:solidFill>
              </a:rPr>
              <a:t>率</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5352" y="4149080"/>
            <a:ext cx="8410463" cy="830997"/>
          </a:xfrm>
          <a:prstGeom prst="rect">
            <a:avLst/>
          </a:prstGeom>
        </p:spPr>
        <p:txBody>
          <a:bodyPr wrap="square">
            <a:spAutoFit/>
          </a:bodyPr>
          <a:lstStyle/>
          <a:p>
            <a:r>
              <a:rPr lang="zh-CN" altLang="en-US" b="1" dirty="0"/>
              <a:t>振动面平行于入射面的线偏振光以布儒斯特角从光密介质投射到与光疏介质的分界面，透射光与入射光的光强之比</a:t>
            </a:r>
            <a:r>
              <a:rPr lang="zh-CN" altLang="en-US" b="1" dirty="0" smtClean="0"/>
              <a:t>为</a:t>
            </a:r>
            <a:r>
              <a:rPr lang="en-US" altLang="zh-CN" b="1" dirty="0" smtClean="0"/>
              <a:t>(     )</a:t>
            </a:r>
            <a:endParaRPr lang="en-US" b="1" dirty="0"/>
          </a:p>
        </p:txBody>
      </p:sp>
      <p:graphicFrame>
        <p:nvGraphicFramePr>
          <p:cNvPr id="10" name="Object 9"/>
          <p:cNvGraphicFramePr>
            <a:graphicFrameLocks noChangeAspect="1"/>
          </p:cNvGraphicFramePr>
          <p:nvPr>
            <p:extLst>
              <p:ext uri="{D42A27DB-BD31-4B8C-83A1-F6EECF244321}">
                <p14:modId xmlns="" xmlns:p14="http://schemas.microsoft.com/office/powerpoint/2010/main" val="5688512"/>
              </p:ext>
            </p:extLst>
          </p:nvPr>
        </p:nvGraphicFramePr>
        <p:xfrm>
          <a:off x="3851920" y="2985048"/>
          <a:ext cx="3600400" cy="648072"/>
        </p:xfrm>
        <a:graphic>
          <a:graphicData uri="http://schemas.openxmlformats.org/presentationml/2006/ole">
            <p:oleObj spid="_x0000_s218123" name="Equation" r:id="rId3" imgW="1206360" imgH="228600" progId="">
              <p:embed/>
            </p:oleObj>
          </a:graphicData>
        </a:graphic>
      </p:graphicFrame>
      <p:sp>
        <p:nvSpPr>
          <p:cNvPr id="3" name="Rectangle 2"/>
          <p:cNvSpPr/>
          <p:nvPr/>
        </p:nvSpPr>
        <p:spPr>
          <a:xfrm>
            <a:off x="410008" y="1268760"/>
            <a:ext cx="8410464" cy="1200329"/>
          </a:xfrm>
          <a:prstGeom prst="rect">
            <a:avLst/>
          </a:prstGeom>
        </p:spPr>
        <p:txBody>
          <a:bodyPr wrap="square">
            <a:spAutoFit/>
          </a:bodyPr>
          <a:lstStyle/>
          <a:p>
            <a:r>
              <a:rPr lang="zh-CN" altLang="en-US" b="1" dirty="0"/>
              <a:t>关于光功率透射率和光强透射率的关系，正确的是</a:t>
            </a:r>
            <a:r>
              <a:rPr lang="zh-CN" altLang="en-US" b="1" u="sng" dirty="0"/>
              <a:t>　　 　　</a:t>
            </a:r>
            <a:r>
              <a:rPr lang="zh-CN" altLang="en-US" b="1" dirty="0"/>
              <a:t>。</a:t>
            </a:r>
            <a:endParaRPr lang="en-US" b="1" dirty="0"/>
          </a:p>
          <a:p>
            <a:r>
              <a:rPr lang="en-US" b="1" dirty="0"/>
              <a:t>A. </a:t>
            </a:r>
            <a:r>
              <a:rPr lang="zh-CN" altLang="en-US" b="1" dirty="0"/>
              <a:t>两透射率相等</a:t>
            </a:r>
            <a:r>
              <a:rPr lang="en-US" b="1" dirty="0"/>
              <a:t>                  B. </a:t>
            </a:r>
            <a:r>
              <a:rPr lang="zh-CN" altLang="en-US" b="1" dirty="0"/>
              <a:t>两透射率总是不相等</a:t>
            </a:r>
            <a:endParaRPr lang="en-US" b="1" dirty="0"/>
          </a:p>
          <a:p>
            <a:r>
              <a:rPr lang="en-US" b="1" dirty="0"/>
              <a:t>C. </a:t>
            </a:r>
            <a:r>
              <a:rPr lang="zh-CN" altLang="en-US" b="1" dirty="0"/>
              <a:t>正入射时两透射率相等</a:t>
            </a:r>
            <a:r>
              <a:rPr lang="en-US" b="1" dirty="0"/>
              <a:t>          D. </a:t>
            </a:r>
            <a:r>
              <a:rPr lang="zh-CN" altLang="en-US" b="1" dirty="0"/>
              <a:t>对应分量的两透射率相等</a:t>
            </a:r>
            <a:endParaRPr lang="en-US" b="1" dirty="0"/>
          </a:p>
        </p:txBody>
      </p:sp>
      <p:sp>
        <p:nvSpPr>
          <p:cNvPr id="5" name="Rectangle 4"/>
          <p:cNvSpPr/>
          <p:nvPr/>
        </p:nvSpPr>
        <p:spPr>
          <a:xfrm>
            <a:off x="7740352" y="1272869"/>
            <a:ext cx="407484" cy="461665"/>
          </a:xfrm>
          <a:prstGeom prst="rect">
            <a:avLst/>
          </a:prstGeom>
        </p:spPr>
        <p:txBody>
          <a:bodyPr wrap="none">
            <a:spAutoFit/>
          </a:bodyPr>
          <a:lstStyle/>
          <a:p>
            <a:r>
              <a:rPr lang="en-US" b="1" dirty="0"/>
              <a:t>C</a:t>
            </a:r>
            <a:endParaRPr lang="en-US" dirty="0"/>
          </a:p>
        </p:txBody>
      </p:sp>
      <p:sp>
        <p:nvSpPr>
          <p:cNvPr id="6" name="Rectangle 5"/>
          <p:cNvSpPr/>
          <p:nvPr/>
        </p:nvSpPr>
        <p:spPr>
          <a:xfrm>
            <a:off x="5940152" y="5265204"/>
            <a:ext cx="595035" cy="523220"/>
          </a:xfrm>
          <a:prstGeom prst="rect">
            <a:avLst/>
          </a:prstGeom>
        </p:spPr>
        <p:txBody>
          <a:bodyPr wrap="none">
            <a:spAutoFit/>
          </a:bodyPr>
          <a:lstStyle/>
          <a:p>
            <a:r>
              <a:rPr lang="en-US" altLang="zh-CN" sz="2800" b="1" dirty="0"/>
              <a:t>&gt;1</a:t>
            </a:r>
            <a:endParaRPr lang="en-US" sz="2800" dirty="0"/>
          </a:p>
        </p:txBody>
      </p:sp>
    </p:spTree>
    <p:extLst>
      <p:ext uri="{BB962C8B-B14F-4D97-AF65-F5344CB8AC3E}">
        <p14:creationId xmlns="" xmlns:p14="http://schemas.microsoft.com/office/powerpoint/2010/main" val="418528087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70558"/>
            <a:ext cx="7072312" cy="538162"/>
          </a:xfrm>
        </p:spPr>
        <p:txBody>
          <a:bodyPr/>
          <a:lstStyle/>
          <a:p>
            <a:pPr algn="ctr"/>
            <a:r>
              <a:rPr lang="en-US" altLang="zh-CN" dirty="0" smtClean="0">
                <a:solidFill>
                  <a:schemeClr val="accent1"/>
                </a:solidFill>
              </a:rPr>
              <a:t>1.4.4  </a:t>
            </a:r>
            <a:r>
              <a:rPr lang="zh-CN" altLang="en-US" dirty="0" smtClean="0">
                <a:solidFill>
                  <a:schemeClr val="accent1"/>
                </a:solidFill>
              </a:rPr>
              <a:t>全</a:t>
            </a:r>
            <a:r>
              <a:rPr lang="zh-CN" altLang="en-US" dirty="0">
                <a:solidFill>
                  <a:schemeClr val="accent1"/>
                </a:solidFill>
              </a:rPr>
              <a:t>反</a:t>
            </a:r>
            <a:r>
              <a:rPr lang="zh-CN" altLang="en-US" dirty="0" smtClean="0">
                <a:solidFill>
                  <a:schemeClr val="accent1"/>
                </a:solidFill>
              </a:rPr>
              <a:t>射与临界角</a:t>
            </a:r>
            <a:endParaRPr lang="en-US" dirty="0">
              <a:solidFill>
                <a:schemeClr val="accent1"/>
              </a:solidFill>
            </a:endParaRPr>
          </a:p>
        </p:txBody>
      </p:sp>
      <p:sp>
        <p:nvSpPr>
          <p:cNvPr id="11" name="Rectangle 10"/>
          <p:cNvSpPr/>
          <p:nvPr/>
        </p:nvSpPr>
        <p:spPr>
          <a:xfrm>
            <a:off x="467544" y="908720"/>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5"/>
          <p:cNvSpPr txBox="1">
            <a:spLocks noChangeArrowheads="1"/>
          </p:cNvSpPr>
          <p:nvPr/>
        </p:nvSpPr>
        <p:spPr bwMode="auto">
          <a:xfrm>
            <a:off x="467544" y="1052736"/>
            <a:ext cx="345960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Times New Roman" panose="02020603050405020304" pitchFamily="18" charset="0"/>
                <a:ea typeface="楷体" panose="02010609060101010101" pitchFamily="49" charset="-122"/>
              </a:rPr>
              <a:t>* </a:t>
            </a:r>
            <a:r>
              <a:rPr kumimoji="1" lang="zh-CN" altLang="en-US" sz="2800" b="1" dirty="0">
                <a:latin typeface="Times New Roman" panose="02020603050405020304" pitchFamily="18" charset="0"/>
                <a:ea typeface="楷体" panose="02010609060101010101" pitchFamily="49" charset="-122"/>
              </a:rPr>
              <a:t>全反射条件</a:t>
            </a:r>
            <a:r>
              <a:rPr kumimoji="1" lang="en-US" altLang="zh-CN" sz="2800" b="1" dirty="0">
                <a:latin typeface="Times New Roman" panose="02020603050405020304" pitchFamily="18" charset="0"/>
                <a:ea typeface="楷体" panose="02010609060101010101" pitchFamily="49" charset="-122"/>
              </a:rPr>
              <a:t>-</a:t>
            </a:r>
            <a:r>
              <a:rPr kumimoji="1" lang="zh-CN" altLang="en-US" sz="2800" b="1" dirty="0">
                <a:latin typeface="Times New Roman" panose="02020603050405020304" pitchFamily="18" charset="0"/>
                <a:ea typeface="楷体" panose="02010609060101010101" pitchFamily="49" charset="-122"/>
              </a:rPr>
              <a:t>临界角</a:t>
            </a:r>
            <a:endParaRPr kumimoji="1" lang="zh-CN" altLang="en-US" sz="2800" b="1" dirty="0">
              <a:solidFill>
                <a:schemeClr val="tx2"/>
              </a:solidFill>
              <a:latin typeface="Times New Roman" panose="02020603050405020304" pitchFamily="18" charset="0"/>
              <a:ea typeface="楷体" panose="02010609060101010101" pitchFamily="49" charset="-122"/>
            </a:endParaRPr>
          </a:p>
        </p:txBody>
      </p:sp>
      <p:graphicFrame>
        <p:nvGraphicFramePr>
          <p:cNvPr id="18" name="Object 8"/>
          <p:cNvGraphicFramePr>
            <a:graphicFrameLocks noChangeAspect="1"/>
          </p:cNvGraphicFramePr>
          <p:nvPr>
            <p:extLst>
              <p:ext uri="{D42A27DB-BD31-4B8C-83A1-F6EECF244321}">
                <p14:modId xmlns="" xmlns:p14="http://schemas.microsoft.com/office/powerpoint/2010/main" val="1903589184"/>
              </p:ext>
            </p:extLst>
          </p:nvPr>
        </p:nvGraphicFramePr>
        <p:xfrm>
          <a:off x="4093170" y="1052736"/>
          <a:ext cx="3359150" cy="492125"/>
        </p:xfrm>
        <a:graphic>
          <a:graphicData uri="http://schemas.openxmlformats.org/presentationml/2006/ole">
            <p:oleObj spid="_x0000_s216096" name="Equation" r:id="rId3" imgW="1155600" imgH="215640" progId="">
              <p:embed/>
            </p:oleObj>
          </a:graphicData>
        </a:graphic>
      </p:graphicFrame>
      <p:graphicFrame>
        <p:nvGraphicFramePr>
          <p:cNvPr id="21" name="Object 20"/>
          <p:cNvGraphicFramePr>
            <a:graphicFrameLocks noChangeAspect="1"/>
          </p:cNvGraphicFramePr>
          <p:nvPr>
            <p:extLst>
              <p:ext uri="{D42A27DB-BD31-4B8C-83A1-F6EECF244321}">
                <p14:modId xmlns="" xmlns:p14="http://schemas.microsoft.com/office/powerpoint/2010/main" val="1370932452"/>
              </p:ext>
            </p:extLst>
          </p:nvPr>
        </p:nvGraphicFramePr>
        <p:xfrm>
          <a:off x="971600" y="1484784"/>
          <a:ext cx="1840090" cy="1257235"/>
        </p:xfrm>
        <a:graphic>
          <a:graphicData uri="http://schemas.openxmlformats.org/presentationml/2006/ole">
            <p:oleObj spid="_x0000_s216097" name="Equation" r:id="rId4" imgW="736600" imgH="508000" progId="">
              <p:embed/>
            </p:oleObj>
          </a:graphicData>
        </a:graphic>
      </p:graphicFrame>
      <p:sp>
        <p:nvSpPr>
          <p:cNvPr id="22" name="Text Box 5"/>
          <p:cNvSpPr txBox="1">
            <a:spLocks noChangeArrowheads="1"/>
          </p:cNvSpPr>
          <p:nvPr/>
        </p:nvSpPr>
        <p:spPr bwMode="auto">
          <a:xfrm>
            <a:off x="827584" y="2852936"/>
            <a:ext cx="2088232"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b="1" u="sng" dirty="0" smtClean="0">
                <a:solidFill>
                  <a:srgbClr val="FF0000"/>
                </a:solidFill>
                <a:latin typeface="Times New Roman" panose="02020603050405020304" pitchFamily="18" charset="0"/>
                <a:ea typeface="楷体" panose="02010609060101010101" pitchFamily="49" charset="-122"/>
              </a:rPr>
              <a:t>入射光波全部返回第一介质，无能量传输！</a:t>
            </a:r>
            <a:endParaRPr kumimoji="1" lang="zh-CN" altLang="en-US" b="1" u="sng" dirty="0">
              <a:solidFill>
                <a:srgbClr val="FF0000"/>
              </a:solidFill>
              <a:latin typeface="Times New Roman" panose="02020603050405020304" pitchFamily="18" charset="0"/>
              <a:ea typeface="楷体" panose="02010609060101010101" pitchFamily="49" charset="-122"/>
            </a:endParaRPr>
          </a:p>
        </p:txBody>
      </p:sp>
      <p:sp>
        <p:nvSpPr>
          <p:cNvPr id="23" name="Text Box 11"/>
          <p:cNvSpPr txBox="1">
            <a:spLocks noChangeArrowheads="1"/>
          </p:cNvSpPr>
          <p:nvPr/>
        </p:nvSpPr>
        <p:spPr bwMode="auto">
          <a:xfrm>
            <a:off x="413809" y="4149080"/>
            <a:ext cx="8074136" cy="936104"/>
          </a:xfrm>
          <a:prstGeom prst="rect">
            <a:avLst/>
          </a:prstGeom>
          <a:noFill/>
          <a:ln w="9525">
            <a:noFill/>
            <a:miter lim="800000"/>
            <a:headEnd/>
            <a:tailEnd/>
          </a:ln>
          <a:effectLst/>
        </p:spPr>
        <p:txBody>
          <a:bodyPr/>
          <a:lstStyle>
            <a:lvl1pPr>
              <a:defRPr sz="3600" b="1">
                <a:solidFill>
                  <a:schemeClr val="accent2"/>
                </a:solidFill>
                <a:latin typeface="Arial" charset="0"/>
                <a:ea typeface="宋体" pitchFamily="2" charset="-122"/>
              </a:defRPr>
            </a:lvl1pPr>
            <a:lvl2pPr>
              <a:defRPr sz="3600" b="1">
                <a:solidFill>
                  <a:schemeClr val="accent2"/>
                </a:solidFill>
                <a:latin typeface="Arial" charset="0"/>
                <a:ea typeface="宋体" pitchFamily="2" charset="-122"/>
              </a:defRPr>
            </a:lvl2pPr>
            <a:lvl3pPr>
              <a:defRPr sz="3600" b="1">
                <a:solidFill>
                  <a:schemeClr val="accent2"/>
                </a:solidFill>
                <a:latin typeface="Arial" charset="0"/>
                <a:ea typeface="宋体" pitchFamily="2" charset="-122"/>
              </a:defRPr>
            </a:lvl3pPr>
            <a:lvl4pPr>
              <a:defRPr sz="3600" b="1">
                <a:solidFill>
                  <a:schemeClr val="accent2"/>
                </a:solidFill>
                <a:latin typeface="Arial" charset="0"/>
                <a:ea typeface="宋体" pitchFamily="2" charset="-122"/>
              </a:defRPr>
            </a:lvl4pPr>
            <a:lvl5pPr>
              <a:defRPr sz="3600" b="1">
                <a:solidFill>
                  <a:schemeClr val="accent2"/>
                </a:solidFill>
                <a:latin typeface="Arial" charset="0"/>
                <a:ea typeface="宋体" pitchFamily="2" charset="-122"/>
              </a:defRPr>
            </a:lvl5pPr>
            <a:lvl6pPr marL="457200" algn="ctr" fontAlgn="base">
              <a:spcBef>
                <a:spcPct val="0"/>
              </a:spcBef>
              <a:spcAft>
                <a:spcPct val="0"/>
              </a:spcAft>
              <a:defRPr sz="3600" b="1">
                <a:solidFill>
                  <a:schemeClr val="accent2"/>
                </a:solidFill>
                <a:latin typeface="Arial" charset="0"/>
                <a:ea typeface="宋体" pitchFamily="2" charset="-122"/>
              </a:defRPr>
            </a:lvl6pPr>
            <a:lvl7pPr marL="914400" algn="ctr" fontAlgn="base">
              <a:spcBef>
                <a:spcPct val="0"/>
              </a:spcBef>
              <a:spcAft>
                <a:spcPct val="0"/>
              </a:spcAft>
              <a:defRPr sz="3600" b="1">
                <a:solidFill>
                  <a:schemeClr val="accent2"/>
                </a:solidFill>
                <a:latin typeface="Arial" charset="0"/>
                <a:ea typeface="宋体" pitchFamily="2" charset="-122"/>
              </a:defRPr>
            </a:lvl7pPr>
            <a:lvl8pPr marL="1371600" algn="ctr" fontAlgn="base">
              <a:spcBef>
                <a:spcPct val="0"/>
              </a:spcBef>
              <a:spcAft>
                <a:spcPct val="0"/>
              </a:spcAft>
              <a:defRPr sz="3600" b="1">
                <a:solidFill>
                  <a:schemeClr val="accent2"/>
                </a:solidFill>
                <a:latin typeface="Arial" charset="0"/>
                <a:ea typeface="宋体" pitchFamily="2" charset="-122"/>
              </a:defRPr>
            </a:lvl8pPr>
            <a:lvl9pPr marL="1828800" algn="ctr" fontAlgn="base">
              <a:spcBef>
                <a:spcPct val="0"/>
              </a:spcBef>
              <a:spcAft>
                <a:spcPct val="0"/>
              </a:spcAft>
              <a:defRPr sz="3600" b="1">
                <a:solidFill>
                  <a:schemeClr val="accent2"/>
                </a:solidFill>
                <a:latin typeface="Arial" charset="0"/>
                <a:ea typeface="宋体" pitchFamily="2" charset="-122"/>
              </a:defRPr>
            </a:lvl9pPr>
          </a:lstStyle>
          <a:p>
            <a:r>
              <a:rPr kumimoji="1" lang="zh-CN" altLang="en-US" sz="2800" dirty="0">
                <a:solidFill>
                  <a:schemeClr val="tx1"/>
                </a:solidFill>
                <a:latin typeface="Times New Roman" panose="02020603050405020304" pitchFamily="18" charset="0"/>
                <a:ea typeface="楷体" panose="02010609060101010101" pitchFamily="49" charset="-122"/>
              </a:rPr>
              <a:t>反</a:t>
            </a:r>
            <a:r>
              <a:rPr kumimoji="1" lang="zh-CN" altLang="en-US" sz="2800" dirty="0" smtClean="0">
                <a:solidFill>
                  <a:schemeClr val="tx1"/>
                </a:solidFill>
                <a:latin typeface="Times New Roman" panose="02020603050405020304" pitchFamily="18" charset="0"/>
                <a:ea typeface="楷体" panose="02010609060101010101" pitchFamily="49" charset="-122"/>
              </a:rPr>
              <a:t>射光强</a:t>
            </a:r>
            <a:r>
              <a:rPr kumimoji="1" lang="en-US" altLang="zh-CN" sz="2800" dirty="0" smtClean="0">
                <a:solidFill>
                  <a:schemeClr val="tx1"/>
                </a:solidFill>
                <a:latin typeface="Times New Roman" panose="02020603050405020304" pitchFamily="18" charset="0"/>
                <a:ea typeface="楷体" panose="02010609060101010101" pitchFamily="49" charset="-122"/>
              </a:rPr>
              <a:t>=</a:t>
            </a:r>
            <a:r>
              <a:rPr kumimoji="1" lang="zh-CN" altLang="en-US" sz="2800" dirty="0">
                <a:solidFill>
                  <a:schemeClr val="tx1"/>
                </a:solidFill>
                <a:latin typeface="Times New Roman" panose="02020603050405020304" pitchFamily="18" charset="0"/>
                <a:ea typeface="楷体" panose="02010609060101010101" pitchFamily="49" charset="-122"/>
              </a:rPr>
              <a:t>入</a:t>
            </a:r>
            <a:r>
              <a:rPr kumimoji="1" lang="zh-CN" altLang="en-US" sz="2800" dirty="0" smtClean="0">
                <a:solidFill>
                  <a:schemeClr val="tx1"/>
                </a:solidFill>
                <a:latin typeface="Times New Roman" panose="02020603050405020304" pitchFamily="18" charset="0"/>
                <a:ea typeface="楷体" panose="02010609060101010101" pitchFamily="49" charset="-122"/>
              </a:rPr>
              <a:t>射光强，但反射光中</a:t>
            </a:r>
            <a:r>
              <a:rPr kumimoji="1" lang="en-US" altLang="zh-CN" sz="2800" i="1" dirty="0" smtClean="0">
                <a:solidFill>
                  <a:schemeClr val="tx1"/>
                </a:solidFill>
                <a:latin typeface="Times New Roman" panose="02020603050405020304" pitchFamily="18" charset="0"/>
                <a:ea typeface="楷体" panose="02010609060101010101" pitchFamily="49" charset="-122"/>
              </a:rPr>
              <a:t>s</a:t>
            </a:r>
            <a:r>
              <a:rPr kumimoji="1" lang="zh-CN" altLang="en-US" sz="2800" dirty="0" smtClean="0">
                <a:solidFill>
                  <a:schemeClr val="tx1"/>
                </a:solidFill>
                <a:latin typeface="Times New Roman" panose="02020603050405020304" pitchFamily="18" charset="0"/>
                <a:ea typeface="楷体" panose="02010609060101010101" pitchFamily="49" charset="-122"/>
              </a:rPr>
              <a:t>分量和</a:t>
            </a:r>
            <a:r>
              <a:rPr kumimoji="1" lang="en-US" altLang="zh-CN" sz="2800" i="1" dirty="0" smtClean="0">
                <a:solidFill>
                  <a:schemeClr val="tx1"/>
                </a:solidFill>
                <a:latin typeface="Times New Roman" panose="02020603050405020304" pitchFamily="18" charset="0"/>
                <a:ea typeface="楷体" panose="02010609060101010101" pitchFamily="49" charset="-122"/>
              </a:rPr>
              <a:t>p</a:t>
            </a:r>
            <a:r>
              <a:rPr kumimoji="1" lang="zh-CN" altLang="en-US" sz="2800" dirty="0" smtClean="0">
                <a:solidFill>
                  <a:schemeClr val="tx1"/>
                </a:solidFill>
                <a:latin typeface="Times New Roman" panose="02020603050405020304" pitchFamily="18" charset="0"/>
                <a:ea typeface="楷体" panose="02010609060101010101" pitchFamily="49" charset="-122"/>
              </a:rPr>
              <a:t>分量的相位变化不同，相位差为</a:t>
            </a:r>
            <a:endParaRPr kumimoji="1" lang="zh-CN" altLang="en-US" sz="2800" dirty="0">
              <a:solidFill>
                <a:schemeClr val="tx1"/>
              </a:solidFill>
              <a:latin typeface="Times New Roman" panose="02020603050405020304" pitchFamily="18" charset="0"/>
              <a:ea typeface="楷体" panose="02010609060101010101" pitchFamily="49" charset="-122"/>
            </a:endParaRPr>
          </a:p>
        </p:txBody>
      </p:sp>
      <p:graphicFrame>
        <p:nvGraphicFramePr>
          <p:cNvPr id="24" name="Object 23"/>
          <p:cNvGraphicFramePr>
            <a:graphicFrameLocks noChangeAspect="1"/>
          </p:cNvGraphicFramePr>
          <p:nvPr>
            <p:extLst>
              <p:ext uri="{D42A27DB-BD31-4B8C-83A1-F6EECF244321}">
                <p14:modId xmlns="" xmlns:p14="http://schemas.microsoft.com/office/powerpoint/2010/main" val="1226794149"/>
              </p:ext>
            </p:extLst>
          </p:nvPr>
        </p:nvGraphicFramePr>
        <p:xfrm>
          <a:off x="1835696" y="4803597"/>
          <a:ext cx="5472608" cy="1073675"/>
        </p:xfrm>
        <a:graphic>
          <a:graphicData uri="http://schemas.openxmlformats.org/presentationml/2006/ole">
            <p:oleObj spid="_x0000_s216098" name="Equation" r:id="rId5" imgW="2616120" imgH="495000" progId="">
              <p:embed/>
            </p:oleObj>
          </a:graphicData>
        </a:graphic>
      </p:graphicFrame>
      <p:sp>
        <p:nvSpPr>
          <p:cNvPr id="25" name="Text Box 11"/>
          <p:cNvSpPr txBox="1">
            <a:spLocks noChangeArrowheads="1"/>
          </p:cNvSpPr>
          <p:nvPr/>
        </p:nvSpPr>
        <p:spPr bwMode="auto">
          <a:xfrm>
            <a:off x="412386" y="5805264"/>
            <a:ext cx="8120053" cy="1008112"/>
          </a:xfrm>
          <a:prstGeom prst="rect">
            <a:avLst/>
          </a:prstGeom>
          <a:noFill/>
          <a:ln w="9525">
            <a:noFill/>
            <a:miter lim="800000"/>
            <a:headEnd/>
            <a:tailEnd/>
          </a:ln>
          <a:effectLst/>
        </p:spPr>
        <p:txBody>
          <a:bodyPr/>
          <a:lstStyle>
            <a:lvl1pPr>
              <a:defRPr sz="3600" b="1">
                <a:solidFill>
                  <a:schemeClr val="accent2"/>
                </a:solidFill>
                <a:latin typeface="Arial" charset="0"/>
                <a:ea typeface="宋体" pitchFamily="2" charset="-122"/>
              </a:defRPr>
            </a:lvl1pPr>
            <a:lvl2pPr>
              <a:defRPr sz="3600" b="1">
                <a:solidFill>
                  <a:schemeClr val="accent2"/>
                </a:solidFill>
                <a:latin typeface="Arial" charset="0"/>
                <a:ea typeface="宋体" pitchFamily="2" charset="-122"/>
              </a:defRPr>
            </a:lvl2pPr>
            <a:lvl3pPr>
              <a:defRPr sz="3600" b="1">
                <a:solidFill>
                  <a:schemeClr val="accent2"/>
                </a:solidFill>
                <a:latin typeface="Arial" charset="0"/>
                <a:ea typeface="宋体" pitchFamily="2" charset="-122"/>
              </a:defRPr>
            </a:lvl3pPr>
            <a:lvl4pPr>
              <a:defRPr sz="3600" b="1">
                <a:solidFill>
                  <a:schemeClr val="accent2"/>
                </a:solidFill>
                <a:latin typeface="Arial" charset="0"/>
                <a:ea typeface="宋体" pitchFamily="2" charset="-122"/>
              </a:defRPr>
            </a:lvl4pPr>
            <a:lvl5pPr>
              <a:defRPr sz="3600" b="1">
                <a:solidFill>
                  <a:schemeClr val="accent2"/>
                </a:solidFill>
                <a:latin typeface="Arial" charset="0"/>
                <a:ea typeface="宋体" pitchFamily="2" charset="-122"/>
              </a:defRPr>
            </a:lvl5pPr>
            <a:lvl6pPr marL="457200" algn="ctr" fontAlgn="base">
              <a:spcBef>
                <a:spcPct val="0"/>
              </a:spcBef>
              <a:spcAft>
                <a:spcPct val="0"/>
              </a:spcAft>
              <a:defRPr sz="3600" b="1">
                <a:solidFill>
                  <a:schemeClr val="accent2"/>
                </a:solidFill>
                <a:latin typeface="Arial" charset="0"/>
                <a:ea typeface="宋体" pitchFamily="2" charset="-122"/>
              </a:defRPr>
            </a:lvl6pPr>
            <a:lvl7pPr marL="914400" algn="ctr" fontAlgn="base">
              <a:spcBef>
                <a:spcPct val="0"/>
              </a:spcBef>
              <a:spcAft>
                <a:spcPct val="0"/>
              </a:spcAft>
              <a:defRPr sz="3600" b="1">
                <a:solidFill>
                  <a:schemeClr val="accent2"/>
                </a:solidFill>
                <a:latin typeface="Arial" charset="0"/>
                <a:ea typeface="宋体" pitchFamily="2" charset="-122"/>
              </a:defRPr>
            </a:lvl7pPr>
            <a:lvl8pPr marL="1371600" algn="ctr" fontAlgn="base">
              <a:spcBef>
                <a:spcPct val="0"/>
              </a:spcBef>
              <a:spcAft>
                <a:spcPct val="0"/>
              </a:spcAft>
              <a:defRPr sz="3600" b="1">
                <a:solidFill>
                  <a:schemeClr val="accent2"/>
                </a:solidFill>
                <a:latin typeface="Arial" charset="0"/>
                <a:ea typeface="宋体" pitchFamily="2" charset="-122"/>
              </a:defRPr>
            </a:lvl8pPr>
            <a:lvl9pPr marL="1828800" algn="ctr" fontAlgn="base">
              <a:spcBef>
                <a:spcPct val="0"/>
              </a:spcBef>
              <a:spcAft>
                <a:spcPct val="0"/>
              </a:spcAft>
              <a:defRPr sz="3600" b="1">
                <a:solidFill>
                  <a:schemeClr val="accent2"/>
                </a:solidFill>
                <a:latin typeface="Arial" charset="0"/>
                <a:ea typeface="宋体" pitchFamily="2" charset="-122"/>
              </a:defRPr>
            </a:lvl9pPr>
          </a:lstStyle>
          <a:p>
            <a:r>
              <a:rPr kumimoji="1" lang="zh-CN" altLang="en-US" sz="2800" dirty="0" smtClean="0">
                <a:solidFill>
                  <a:srgbClr val="0000FF"/>
                </a:solidFill>
                <a:latin typeface="Times New Roman" panose="02020603050405020304" pitchFamily="18" charset="0"/>
                <a:ea typeface="楷体" panose="02010609060101010101" pitchFamily="49" charset="-122"/>
              </a:rPr>
              <a:t>只有</a:t>
            </a:r>
            <a:r>
              <a:rPr kumimoji="1" lang="en-US" altLang="zh-CN" sz="2800" dirty="0" smtClean="0">
                <a:solidFill>
                  <a:srgbClr val="0000FF"/>
                </a:solidFill>
                <a:latin typeface="Times New Roman" panose="02020603050405020304" pitchFamily="18" charset="0"/>
                <a:ea typeface="楷体" panose="02010609060101010101" pitchFamily="49" charset="-122"/>
              </a:rPr>
              <a:t>sin</a:t>
            </a:r>
            <a:r>
              <a:rPr kumimoji="1" lang="el-GR" altLang="zh-CN" sz="2800" i="1" dirty="0" smtClean="0">
                <a:solidFill>
                  <a:srgbClr val="0000FF"/>
                </a:solidFill>
                <a:latin typeface="Times New Roman" panose="02020603050405020304" pitchFamily="18" charset="0"/>
                <a:ea typeface="楷体" panose="02010609060101010101" pitchFamily="49" charset="-122"/>
              </a:rPr>
              <a:t>θ</a:t>
            </a:r>
            <a:r>
              <a:rPr kumimoji="1" lang="en-US" altLang="zh-CN" sz="2800" baseline="-25000" dirty="0" smtClean="0">
                <a:solidFill>
                  <a:srgbClr val="0000FF"/>
                </a:solidFill>
                <a:latin typeface="Times New Roman" panose="02020603050405020304" pitchFamily="18" charset="0"/>
                <a:ea typeface="楷体" panose="02010609060101010101" pitchFamily="49" charset="-122"/>
              </a:rPr>
              <a:t>1 </a:t>
            </a:r>
            <a:r>
              <a:rPr kumimoji="1" lang="en-US" altLang="zh-CN" sz="2800" dirty="0" smtClean="0">
                <a:solidFill>
                  <a:srgbClr val="0000FF"/>
                </a:solidFill>
                <a:latin typeface="Times New Roman" panose="02020603050405020304" pitchFamily="18" charset="0"/>
                <a:ea typeface="楷体" panose="02010609060101010101" pitchFamily="49" charset="-122"/>
              </a:rPr>
              <a:t>= </a:t>
            </a:r>
            <a:r>
              <a:rPr kumimoji="1" lang="en-US" altLang="zh-CN" sz="2800" i="1" dirty="0" smtClean="0">
                <a:solidFill>
                  <a:srgbClr val="0000FF"/>
                </a:solidFill>
                <a:latin typeface="Times New Roman" panose="02020603050405020304" pitchFamily="18" charset="0"/>
                <a:ea typeface="楷体" panose="02010609060101010101" pitchFamily="49" charset="-122"/>
              </a:rPr>
              <a:t>n</a:t>
            </a:r>
            <a:r>
              <a:rPr kumimoji="1" lang="en-US" altLang="zh-CN" sz="2800" dirty="0" smtClean="0">
                <a:solidFill>
                  <a:srgbClr val="0000FF"/>
                </a:solidFill>
                <a:latin typeface="Times New Roman" panose="02020603050405020304" pitchFamily="18" charset="0"/>
                <a:ea typeface="楷体" panose="02010609060101010101" pitchFamily="49" charset="-122"/>
              </a:rPr>
              <a:t>=</a:t>
            </a:r>
            <a:r>
              <a:rPr kumimoji="1" lang="en-US" altLang="zh-CN" sz="2800" i="1" dirty="0" smtClean="0">
                <a:solidFill>
                  <a:srgbClr val="0000FF"/>
                </a:solidFill>
                <a:latin typeface="Times New Roman" panose="02020603050405020304" pitchFamily="18" charset="0"/>
                <a:ea typeface="楷体" panose="02010609060101010101" pitchFamily="49" charset="-122"/>
              </a:rPr>
              <a:t>n</a:t>
            </a:r>
            <a:r>
              <a:rPr kumimoji="1" lang="en-US" altLang="zh-CN" sz="2800" baseline="-25000" dirty="0" smtClean="0">
                <a:solidFill>
                  <a:srgbClr val="0000FF"/>
                </a:solidFill>
                <a:latin typeface="Times New Roman" panose="02020603050405020304" pitchFamily="18" charset="0"/>
                <a:ea typeface="楷体" panose="02010609060101010101" pitchFamily="49" charset="-122"/>
              </a:rPr>
              <a:t>2</a:t>
            </a:r>
            <a:r>
              <a:rPr kumimoji="1" lang="en-US" altLang="zh-CN" sz="2800" dirty="0" smtClean="0">
                <a:solidFill>
                  <a:srgbClr val="0000FF"/>
                </a:solidFill>
                <a:latin typeface="Times New Roman" panose="02020603050405020304" pitchFamily="18" charset="0"/>
                <a:ea typeface="楷体" panose="02010609060101010101" pitchFamily="49" charset="-122"/>
              </a:rPr>
              <a:t>/</a:t>
            </a:r>
            <a:r>
              <a:rPr kumimoji="1" lang="en-US" altLang="zh-CN" sz="2800" i="1" dirty="0" smtClean="0">
                <a:solidFill>
                  <a:srgbClr val="0000FF"/>
                </a:solidFill>
                <a:latin typeface="Times New Roman" panose="02020603050405020304" pitchFamily="18" charset="0"/>
                <a:ea typeface="楷体" panose="02010609060101010101" pitchFamily="49" charset="-122"/>
              </a:rPr>
              <a:t>n</a:t>
            </a:r>
            <a:r>
              <a:rPr kumimoji="1" lang="en-US" altLang="zh-CN" sz="2800" baseline="-25000" dirty="0" smtClean="0">
                <a:solidFill>
                  <a:srgbClr val="0000FF"/>
                </a:solidFill>
                <a:latin typeface="Times New Roman" panose="02020603050405020304" pitchFamily="18" charset="0"/>
                <a:ea typeface="楷体" panose="02010609060101010101" pitchFamily="49" charset="-122"/>
              </a:rPr>
              <a:t>1</a:t>
            </a:r>
            <a:r>
              <a:rPr kumimoji="1" lang="zh-CN" altLang="en-US" sz="2800" dirty="0" smtClean="0">
                <a:solidFill>
                  <a:srgbClr val="0000FF"/>
                </a:solidFill>
                <a:latin typeface="Times New Roman" panose="02020603050405020304" pitchFamily="18" charset="0"/>
                <a:ea typeface="楷体" panose="02010609060101010101" pitchFamily="49" charset="-122"/>
              </a:rPr>
              <a:t>和</a:t>
            </a:r>
            <a:r>
              <a:rPr kumimoji="1" lang="el-GR" altLang="zh-CN" sz="2800" i="1" dirty="0">
                <a:solidFill>
                  <a:srgbClr val="0000FF"/>
                </a:solidFill>
                <a:latin typeface="Times New Roman" panose="02020603050405020304" pitchFamily="18" charset="0"/>
                <a:ea typeface="楷体" panose="02010609060101010101" pitchFamily="49" charset="-122"/>
              </a:rPr>
              <a:t>θ</a:t>
            </a:r>
            <a:r>
              <a:rPr kumimoji="1" lang="en-US" altLang="zh-CN" sz="2800" baseline="-25000" dirty="0" smtClean="0">
                <a:solidFill>
                  <a:srgbClr val="0000FF"/>
                </a:solidFill>
                <a:latin typeface="Times New Roman" panose="02020603050405020304" pitchFamily="18" charset="0"/>
                <a:ea typeface="楷体" panose="02010609060101010101" pitchFamily="49" charset="-122"/>
              </a:rPr>
              <a:t>1</a:t>
            </a:r>
            <a:r>
              <a:rPr kumimoji="1" lang="en-US" altLang="zh-CN" sz="2800" dirty="0" smtClean="0">
                <a:solidFill>
                  <a:srgbClr val="0000FF"/>
                </a:solidFill>
                <a:latin typeface="Times New Roman" panose="02020603050405020304" pitchFamily="18" charset="0"/>
                <a:ea typeface="楷体" panose="02010609060101010101" pitchFamily="49" charset="-122"/>
              </a:rPr>
              <a:t>=90</a:t>
            </a:r>
            <a:r>
              <a:rPr kumimoji="1" lang="en-US" altLang="zh-CN" sz="2800" baseline="30000" dirty="0" smtClean="0">
                <a:solidFill>
                  <a:srgbClr val="0000FF"/>
                </a:solidFill>
                <a:latin typeface="Times New Roman" panose="02020603050405020304" pitchFamily="18" charset="0"/>
                <a:ea typeface="楷体" panose="02010609060101010101" pitchFamily="49" charset="-122"/>
              </a:rPr>
              <a:t>o</a:t>
            </a:r>
            <a:r>
              <a:rPr kumimoji="1" lang="zh-CN" altLang="en-US" sz="2800" dirty="0" smtClean="0">
                <a:solidFill>
                  <a:srgbClr val="0000FF"/>
                </a:solidFill>
                <a:latin typeface="Times New Roman" panose="02020603050405020304" pitchFamily="18" charset="0"/>
                <a:ea typeface="楷体" panose="02010609060101010101" pitchFamily="49" charset="-122"/>
              </a:rPr>
              <a:t>时，</a:t>
            </a:r>
            <a:r>
              <a:rPr kumimoji="1" lang="el-GR" altLang="zh-CN" sz="2800" dirty="0" smtClean="0">
                <a:solidFill>
                  <a:srgbClr val="0000FF"/>
                </a:solidFill>
                <a:latin typeface="Times New Roman" panose="02020603050405020304" pitchFamily="18" charset="0"/>
                <a:ea typeface="楷体" panose="02010609060101010101" pitchFamily="49" charset="-122"/>
              </a:rPr>
              <a:t>Δ</a:t>
            </a:r>
            <a:r>
              <a:rPr kumimoji="1" lang="el-GR" altLang="zh-CN" sz="2800" i="1" dirty="0" smtClean="0">
                <a:solidFill>
                  <a:srgbClr val="0000FF"/>
                </a:solidFill>
                <a:latin typeface="Times New Roman" panose="02020603050405020304" pitchFamily="18" charset="0"/>
                <a:ea typeface="楷体" panose="02010609060101010101" pitchFamily="49" charset="-122"/>
              </a:rPr>
              <a:t>φ</a:t>
            </a:r>
            <a:r>
              <a:rPr kumimoji="1" lang="en-US" altLang="zh-CN" sz="2800" dirty="0" smtClean="0">
                <a:solidFill>
                  <a:srgbClr val="0000FF"/>
                </a:solidFill>
                <a:latin typeface="Times New Roman" panose="02020603050405020304" pitchFamily="18" charset="0"/>
                <a:ea typeface="楷体" panose="02010609060101010101" pitchFamily="49" charset="-122"/>
              </a:rPr>
              <a:t>=0</a:t>
            </a:r>
            <a:r>
              <a:rPr kumimoji="1" lang="zh-CN" altLang="en-US" sz="2800" dirty="0" smtClean="0">
                <a:solidFill>
                  <a:srgbClr val="0000FF"/>
                </a:solidFill>
                <a:latin typeface="Times New Roman" panose="02020603050405020304" pitchFamily="18" charset="0"/>
                <a:ea typeface="楷体" panose="02010609060101010101" pitchFamily="49" charset="-122"/>
              </a:rPr>
              <a:t>；</a:t>
            </a:r>
            <a:r>
              <a:rPr kumimoji="1" lang="zh-CN" altLang="en-US" sz="2800" dirty="0" smtClean="0">
                <a:solidFill>
                  <a:srgbClr val="FF0000"/>
                </a:solidFill>
                <a:latin typeface="Times New Roman" panose="02020603050405020304" pitchFamily="18" charset="0"/>
                <a:ea typeface="楷体" panose="02010609060101010101" pitchFamily="49" charset="-122"/>
              </a:rPr>
              <a:t>其余角度入射，线偏振光在全反射后变为椭圆偏振光</a:t>
            </a:r>
            <a:r>
              <a:rPr kumimoji="1" lang="zh-CN" altLang="en-US" sz="2800" dirty="0" smtClean="0">
                <a:solidFill>
                  <a:srgbClr val="0000FF"/>
                </a:solidFill>
                <a:latin typeface="Times New Roman" panose="02020603050405020304" pitchFamily="18" charset="0"/>
                <a:ea typeface="楷体" panose="02010609060101010101" pitchFamily="49" charset="-122"/>
              </a:rPr>
              <a:t>。</a:t>
            </a:r>
            <a:endParaRPr kumimoji="1" lang="zh-CN" altLang="en-US" sz="2800" dirty="0">
              <a:solidFill>
                <a:srgbClr val="0000FF"/>
              </a:solidFill>
              <a:latin typeface="Times New Roman" panose="02020603050405020304" pitchFamily="18" charset="0"/>
              <a:ea typeface="楷体" panose="02010609060101010101" pitchFamily="49" charset="-122"/>
            </a:endParaRPr>
          </a:p>
        </p:txBody>
      </p:sp>
      <p:sp>
        <p:nvSpPr>
          <p:cNvPr id="3" name="Rectangle 2"/>
          <p:cNvSpPr/>
          <p:nvPr/>
        </p:nvSpPr>
        <p:spPr>
          <a:xfrm>
            <a:off x="4165764" y="1708356"/>
            <a:ext cx="4032449" cy="2308324"/>
          </a:xfrm>
          <a:prstGeom prst="rect">
            <a:avLst/>
          </a:prstGeom>
        </p:spPr>
        <p:txBody>
          <a:bodyPr wrap="square">
            <a:spAutoFit/>
          </a:bodyPr>
          <a:lstStyle/>
          <a:p>
            <a:r>
              <a:rPr lang="zh-CN" altLang="en-US" b="1" dirty="0">
                <a:solidFill>
                  <a:srgbClr val="C00000"/>
                </a:solidFill>
                <a:latin typeface="楷体" panose="02010609060101010101" pitchFamily="49" charset="-122"/>
                <a:ea typeface="楷体" panose="02010609060101010101" pitchFamily="49" charset="-122"/>
              </a:rPr>
              <a:t>光波在界面发生全反射的条件不包括</a:t>
            </a:r>
            <a:r>
              <a:rPr lang="zh-CN" altLang="en-US" b="1" u="sng" dirty="0">
                <a:solidFill>
                  <a:srgbClr val="C00000"/>
                </a:solidFill>
                <a:latin typeface="楷体" panose="02010609060101010101" pitchFamily="49" charset="-122"/>
                <a:ea typeface="楷体" panose="02010609060101010101" pitchFamily="49" charset="-122"/>
              </a:rPr>
              <a:t>　　 　　</a:t>
            </a:r>
            <a:r>
              <a:rPr lang="zh-CN" altLang="en-US" b="1" dirty="0">
                <a:solidFill>
                  <a:srgbClr val="C00000"/>
                </a:solidFill>
                <a:latin typeface="楷体" panose="02010609060101010101" pitchFamily="49" charset="-122"/>
                <a:ea typeface="楷体" panose="02010609060101010101" pitchFamily="49" charset="-122"/>
              </a:rPr>
              <a:t>。</a:t>
            </a:r>
            <a:endParaRPr lang="en-US" b="1" dirty="0">
              <a:solidFill>
                <a:srgbClr val="C00000"/>
              </a:solidFill>
              <a:latin typeface="楷体" panose="02010609060101010101" pitchFamily="49" charset="-122"/>
              <a:ea typeface="楷体" panose="02010609060101010101" pitchFamily="49" charset="-122"/>
            </a:endParaRPr>
          </a:p>
          <a:p>
            <a:r>
              <a:rPr lang="en-US" b="1" dirty="0">
                <a:solidFill>
                  <a:srgbClr val="C00000"/>
                </a:solidFill>
                <a:latin typeface="楷体" panose="02010609060101010101" pitchFamily="49" charset="-122"/>
                <a:ea typeface="楷体" panose="02010609060101010101" pitchFamily="49" charset="-122"/>
              </a:rPr>
              <a:t>A</a:t>
            </a:r>
            <a:r>
              <a:rPr lang="zh-CN" altLang="en-US" b="1" dirty="0">
                <a:solidFill>
                  <a:srgbClr val="C00000"/>
                </a:solidFill>
                <a:latin typeface="楷体" panose="02010609060101010101" pitchFamily="49" charset="-122"/>
                <a:ea typeface="楷体" panose="02010609060101010101" pitchFamily="49" charset="-122"/>
              </a:rPr>
              <a:t>．从光密介质到光疏介质　</a:t>
            </a:r>
            <a:r>
              <a:rPr lang="en-US" b="1" dirty="0">
                <a:solidFill>
                  <a:srgbClr val="C00000"/>
                </a:solidFill>
                <a:latin typeface="楷体" panose="02010609060101010101" pitchFamily="49" charset="-122"/>
                <a:ea typeface="楷体" panose="02010609060101010101" pitchFamily="49" charset="-122"/>
              </a:rPr>
              <a:t>   </a:t>
            </a:r>
            <a:r>
              <a:rPr lang="zh-CN" altLang="en-US" b="1" dirty="0">
                <a:solidFill>
                  <a:srgbClr val="C00000"/>
                </a:solidFill>
                <a:latin typeface="楷体" panose="02010609060101010101" pitchFamily="49" charset="-122"/>
                <a:ea typeface="楷体" panose="02010609060101010101" pitchFamily="49" charset="-122"/>
              </a:rPr>
              <a:t>　</a:t>
            </a:r>
            <a:r>
              <a:rPr lang="en-US" b="1" u="sng" dirty="0">
                <a:solidFill>
                  <a:srgbClr val="C00000"/>
                </a:solidFill>
                <a:latin typeface="楷体" panose="02010609060101010101" pitchFamily="49" charset="-122"/>
                <a:ea typeface="楷体" panose="02010609060101010101" pitchFamily="49" charset="-122"/>
              </a:rPr>
              <a:t>B. </a:t>
            </a:r>
            <a:r>
              <a:rPr lang="zh-CN" altLang="en-US" b="1" u="sng" dirty="0">
                <a:solidFill>
                  <a:srgbClr val="C00000"/>
                </a:solidFill>
                <a:latin typeface="楷体" panose="02010609060101010101" pitchFamily="49" charset="-122"/>
                <a:ea typeface="楷体" panose="02010609060101010101" pitchFamily="49" charset="-122"/>
              </a:rPr>
              <a:t>光波为线偏振光</a:t>
            </a:r>
            <a:endParaRPr lang="en-US" b="1" u="sng" dirty="0">
              <a:solidFill>
                <a:srgbClr val="C00000"/>
              </a:solidFill>
              <a:latin typeface="楷体" panose="02010609060101010101" pitchFamily="49" charset="-122"/>
              <a:ea typeface="楷体" panose="02010609060101010101" pitchFamily="49" charset="-122"/>
            </a:endParaRPr>
          </a:p>
          <a:p>
            <a:r>
              <a:rPr lang="en-US" b="1" dirty="0">
                <a:solidFill>
                  <a:srgbClr val="C00000"/>
                </a:solidFill>
                <a:latin typeface="楷体" panose="02010609060101010101" pitchFamily="49" charset="-122"/>
                <a:ea typeface="楷体" panose="02010609060101010101" pitchFamily="49" charset="-122"/>
              </a:rPr>
              <a:t>C</a:t>
            </a:r>
            <a:r>
              <a:rPr lang="zh-CN" altLang="en-US" b="1" dirty="0">
                <a:solidFill>
                  <a:srgbClr val="C00000"/>
                </a:solidFill>
                <a:latin typeface="楷体" panose="02010609060101010101" pitchFamily="49" charset="-122"/>
                <a:ea typeface="楷体" panose="02010609060101010101" pitchFamily="49" charset="-122"/>
              </a:rPr>
              <a:t>．入射角为全反射临界角　</a:t>
            </a:r>
            <a:r>
              <a:rPr lang="en-US" b="1" dirty="0">
                <a:solidFill>
                  <a:srgbClr val="C00000"/>
                </a:solidFill>
                <a:latin typeface="楷体" panose="02010609060101010101" pitchFamily="49" charset="-122"/>
                <a:ea typeface="楷体" panose="02010609060101010101" pitchFamily="49" charset="-122"/>
              </a:rPr>
              <a:t>   </a:t>
            </a:r>
            <a:r>
              <a:rPr lang="zh-CN" altLang="en-US" b="1" dirty="0">
                <a:solidFill>
                  <a:srgbClr val="C00000"/>
                </a:solidFill>
                <a:latin typeface="楷体" panose="02010609060101010101" pitchFamily="49" charset="-122"/>
                <a:ea typeface="楷体" panose="02010609060101010101" pitchFamily="49" charset="-122"/>
              </a:rPr>
              <a:t>　</a:t>
            </a:r>
            <a:r>
              <a:rPr lang="en-US" b="1" dirty="0">
                <a:solidFill>
                  <a:srgbClr val="C00000"/>
                </a:solidFill>
                <a:latin typeface="楷体" panose="02010609060101010101" pitchFamily="49" charset="-122"/>
                <a:ea typeface="楷体" panose="02010609060101010101" pitchFamily="49" charset="-122"/>
              </a:rPr>
              <a:t>D. </a:t>
            </a:r>
            <a:r>
              <a:rPr lang="zh-CN" altLang="en-US" b="1" dirty="0">
                <a:solidFill>
                  <a:srgbClr val="C00000"/>
                </a:solidFill>
                <a:latin typeface="楷体" panose="02010609060101010101" pitchFamily="49" charset="-122"/>
                <a:ea typeface="楷体" panose="02010609060101010101" pitchFamily="49" charset="-122"/>
              </a:rPr>
              <a:t>入射角大于全反射临界角</a:t>
            </a:r>
            <a:endParaRPr lang="en-US" b="1"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2717224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zh-CN" altLang="en-US" sz="2400" dirty="0">
                <a:solidFill>
                  <a:schemeClr val="accent1"/>
                </a:solidFill>
                <a:effectLst>
                  <a:outerShdw blurRad="38100" dist="38100" dir="2700000" algn="tl">
                    <a:srgbClr val="000000">
                      <a:alpha val="43137"/>
                    </a:srgbClr>
                  </a:outerShdw>
                </a:effectLst>
              </a:rPr>
              <a:t>习</a:t>
            </a:r>
            <a:r>
              <a:rPr lang="zh-CN" altLang="en-US" sz="2400" dirty="0" smtClean="0">
                <a:solidFill>
                  <a:schemeClr val="accent1"/>
                </a:solidFill>
                <a:effectLst>
                  <a:outerShdw blurRad="38100" dist="38100" dir="2700000" algn="tl">
                    <a:srgbClr val="000000">
                      <a:alpha val="43137"/>
                    </a:srgbClr>
                  </a:outerShdw>
                </a:effectLst>
              </a:rPr>
              <a:t>题解析</a:t>
            </a:r>
            <a:endParaRPr lang="en-US" sz="2400" dirty="0">
              <a:solidFill>
                <a:schemeClr val="accent1"/>
              </a:solidFill>
              <a:effectLst>
                <a:outerShdw blurRad="38100" dist="38100" dir="2700000" algn="tl">
                  <a:srgbClr val="000000">
                    <a:alpha val="43137"/>
                  </a:srgbClr>
                </a:outerShdw>
              </a:effectLst>
            </a:endParaRPr>
          </a:p>
        </p:txBody>
      </p:sp>
      <p:sp>
        <p:nvSpPr>
          <p:cNvPr id="4" name="Rectangle 3"/>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66025" y="3501008"/>
            <a:ext cx="8496944" cy="1569660"/>
          </a:xfrm>
          <a:prstGeom prst="rect">
            <a:avLst/>
          </a:prstGeom>
        </p:spPr>
        <p:txBody>
          <a:bodyPr wrap="square">
            <a:spAutoFit/>
          </a:bodyPr>
          <a:lstStyle/>
          <a:p>
            <a:r>
              <a:rPr lang="zh-CN" altLang="en-US" b="1" dirty="0"/>
              <a:t>光波在界面发生折射时，不影响折射光传播方向的因素是</a:t>
            </a:r>
            <a:r>
              <a:rPr lang="zh-CN" altLang="en-US" b="1" u="sng" dirty="0"/>
              <a:t>　　</a:t>
            </a:r>
            <a:r>
              <a:rPr lang="en-US" b="1" u="sng" dirty="0"/>
              <a:t>  </a:t>
            </a:r>
            <a:r>
              <a:rPr lang="zh-CN" altLang="en-US" b="1" u="sng" dirty="0"/>
              <a:t>　</a:t>
            </a:r>
            <a:r>
              <a:rPr lang="en-US" altLang="zh-CN" b="1" u="sng" dirty="0"/>
              <a:t> </a:t>
            </a:r>
            <a:r>
              <a:rPr lang="zh-CN" altLang="en-US" b="1" u="sng" dirty="0"/>
              <a:t>　　</a:t>
            </a:r>
            <a:r>
              <a:rPr lang="zh-CN" altLang="en-US" b="1" dirty="0"/>
              <a:t>。</a:t>
            </a:r>
            <a:endParaRPr lang="en-US" b="1" dirty="0"/>
          </a:p>
          <a:p>
            <a:r>
              <a:rPr lang="en-US" b="1" dirty="0"/>
              <a:t>A</a:t>
            </a:r>
            <a:r>
              <a:rPr lang="zh-CN" altLang="en-US" b="1" dirty="0"/>
              <a:t>．入射角　　　　　　　</a:t>
            </a:r>
            <a:r>
              <a:rPr lang="en-US" b="1" dirty="0"/>
              <a:t>B.</a:t>
            </a:r>
            <a:r>
              <a:rPr lang="zh-CN" altLang="en-US" b="1" dirty="0"/>
              <a:t>　界面两侧介质的折射率比值</a:t>
            </a:r>
            <a:endParaRPr lang="en-US" b="1" dirty="0"/>
          </a:p>
          <a:p>
            <a:r>
              <a:rPr lang="en-US" b="1" dirty="0"/>
              <a:t>C</a:t>
            </a:r>
            <a:r>
              <a:rPr lang="zh-CN" altLang="en-US" b="1" dirty="0"/>
              <a:t>．入射光的偏振态　　　</a:t>
            </a:r>
            <a:r>
              <a:rPr lang="en-US" b="1" dirty="0"/>
              <a:t>D.</a:t>
            </a:r>
            <a:r>
              <a:rPr lang="zh-CN" altLang="en-US" b="1" dirty="0"/>
              <a:t>　界面两侧介质的电磁特性参数</a:t>
            </a:r>
            <a:r>
              <a:rPr lang="en-US" b="1" dirty="0"/>
              <a:t> </a:t>
            </a:r>
          </a:p>
        </p:txBody>
      </p:sp>
      <p:sp>
        <p:nvSpPr>
          <p:cNvPr id="7" name="Rectangle 6"/>
          <p:cNvSpPr/>
          <p:nvPr/>
        </p:nvSpPr>
        <p:spPr>
          <a:xfrm>
            <a:off x="467544" y="1268760"/>
            <a:ext cx="8064896" cy="1200329"/>
          </a:xfrm>
          <a:prstGeom prst="rect">
            <a:avLst/>
          </a:prstGeom>
        </p:spPr>
        <p:txBody>
          <a:bodyPr wrap="square">
            <a:spAutoFit/>
          </a:bodyPr>
          <a:lstStyle/>
          <a:p>
            <a:r>
              <a:rPr lang="zh-CN" altLang="en-US" b="1" dirty="0" smtClean="0"/>
              <a:t>由</a:t>
            </a:r>
            <a:r>
              <a:rPr lang="zh-CN" altLang="en-US" b="1" dirty="0"/>
              <a:t>电磁场的边界条件不能确定透射波的</a:t>
            </a:r>
            <a:r>
              <a:rPr lang="zh-CN" altLang="en-US" b="1" u="sng" dirty="0"/>
              <a:t>　　 　　</a:t>
            </a:r>
            <a:r>
              <a:rPr lang="zh-CN" altLang="en-US" b="1" dirty="0"/>
              <a:t>。</a:t>
            </a:r>
            <a:endParaRPr lang="en-US" b="1" dirty="0"/>
          </a:p>
          <a:p>
            <a:r>
              <a:rPr lang="en-US" b="1" dirty="0"/>
              <a:t>A. </a:t>
            </a:r>
            <a:r>
              <a:rPr lang="zh-CN" altLang="en-US" b="1" dirty="0"/>
              <a:t>传播方向　　　　</a:t>
            </a:r>
            <a:r>
              <a:rPr lang="en-US" b="1" dirty="0"/>
              <a:t>  </a:t>
            </a:r>
            <a:r>
              <a:rPr lang="zh-CN" altLang="en-US" b="1" dirty="0"/>
              <a:t>　</a:t>
            </a:r>
            <a:r>
              <a:rPr lang="en-US" b="1" dirty="0"/>
              <a:t>B. </a:t>
            </a:r>
            <a:r>
              <a:rPr lang="zh-CN" altLang="en-US" b="1" dirty="0"/>
              <a:t>电矢量振幅</a:t>
            </a:r>
            <a:endParaRPr lang="en-US" b="1" dirty="0"/>
          </a:p>
          <a:p>
            <a:r>
              <a:rPr lang="en-US" b="1" dirty="0"/>
              <a:t>C. </a:t>
            </a:r>
            <a:r>
              <a:rPr lang="zh-CN" altLang="en-US" b="1" dirty="0"/>
              <a:t>偏振状态　　　　</a:t>
            </a:r>
            <a:r>
              <a:rPr lang="en-US" b="1" dirty="0"/>
              <a:t>  </a:t>
            </a:r>
            <a:r>
              <a:rPr lang="zh-CN" altLang="en-US" b="1" dirty="0"/>
              <a:t>　</a:t>
            </a:r>
            <a:r>
              <a:rPr lang="en-US" b="1" dirty="0"/>
              <a:t>D. </a:t>
            </a:r>
            <a:r>
              <a:rPr lang="zh-CN" altLang="en-US" b="1" dirty="0"/>
              <a:t>色散</a:t>
            </a:r>
            <a:endParaRPr lang="en-US" b="1" dirty="0"/>
          </a:p>
        </p:txBody>
      </p:sp>
      <p:sp>
        <p:nvSpPr>
          <p:cNvPr id="6" name="矩形 5"/>
          <p:cNvSpPr/>
          <p:nvPr/>
        </p:nvSpPr>
        <p:spPr>
          <a:xfrm>
            <a:off x="6143636" y="1214422"/>
            <a:ext cx="407484" cy="461665"/>
          </a:xfrm>
          <a:prstGeom prst="rect">
            <a:avLst/>
          </a:prstGeom>
        </p:spPr>
        <p:txBody>
          <a:bodyPr wrap="none">
            <a:spAutoFit/>
          </a:bodyPr>
          <a:lstStyle/>
          <a:p>
            <a:r>
              <a:rPr lang="en-US" b="1" dirty="0" smtClean="0"/>
              <a:t>D</a:t>
            </a:r>
            <a:endParaRPr lang="zh-CN" altLang="en-US" dirty="0"/>
          </a:p>
        </p:txBody>
      </p:sp>
      <p:sp>
        <p:nvSpPr>
          <p:cNvPr id="8" name="矩形 7"/>
          <p:cNvSpPr/>
          <p:nvPr/>
        </p:nvSpPr>
        <p:spPr>
          <a:xfrm>
            <a:off x="1357290" y="3857628"/>
            <a:ext cx="407484" cy="461665"/>
          </a:xfrm>
          <a:prstGeom prst="rect">
            <a:avLst/>
          </a:prstGeom>
        </p:spPr>
        <p:txBody>
          <a:bodyPr wrap="none">
            <a:spAutoFit/>
          </a:bodyPr>
          <a:lstStyle/>
          <a:p>
            <a:r>
              <a:rPr lang="en-US" b="1" dirty="0" smtClean="0"/>
              <a:t>C</a:t>
            </a:r>
            <a:endParaRPr lang="zh-CN" altLang="en-US" dirty="0"/>
          </a:p>
        </p:txBody>
      </p:sp>
    </p:spTree>
    <p:extLst>
      <p:ext uri="{BB962C8B-B14F-4D97-AF65-F5344CB8AC3E}">
        <p14:creationId xmlns:p14="http://schemas.microsoft.com/office/powerpoint/2010/main" xmlns="" val="33901259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American-PowerPoint-template">
  <a:themeElements>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FFFFFF"/>
        </a:dk2>
        <a:lt2>
          <a:srgbClr val="808080"/>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American-PowerPoint-template</Template>
  <TotalTime>15337</TotalTime>
  <Words>1151</Words>
  <Application>Microsoft Office PowerPoint</Application>
  <PresentationFormat>全屏显示(4:3)</PresentationFormat>
  <Paragraphs>106</Paragraphs>
  <Slides>17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19" baseType="lpstr">
      <vt:lpstr>American-PowerPoint-template</vt:lpstr>
      <vt:lpstr>Equation</vt:lpstr>
      <vt:lpstr>2018物理光学复习与总结</vt:lpstr>
      <vt:lpstr>一 光的电磁理论（约25%）</vt:lpstr>
      <vt:lpstr>1.2.2 时谐均匀平面波</vt:lpstr>
      <vt:lpstr>1.3.1 光波的偏振态</vt:lpstr>
      <vt:lpstr>幻灯片 5</vt:lpstr>
      <vt:lpstr>1.4.3 反射率和透射率</vt:lpstr>
      <vt:lpstr>1.4.3 反射率和透射率</vt:lpstr>
      <vt:lpstr>1.4.4  全反射与临界角</vt:lpstr>
      <vt:lpstr>习题解析</vt:lpstr>
      <vt:lpstr>习题解析</vt:lpstr>
      <vt:lpstr>习题解析</vt:lpstr>
      <vt:lpstr>习题解析</vt:lpstr>
      <vt:lpstr>习题解析</vt:lpstr>
      <vt:lpstr>习题解析</vt:lpstr>
      <vt:lpstr>习题解析</vt:lpstr>
      <vt:lpstr>习题解析</vt:lpstr>
      <vt:lpstr>习题解析</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dc:title>
  <dc:creator>chen</dc:creator>
  <cp:lastModifiedBy>admin</cp:lastModifiedBy>
  <cp:revision>495</cp:revision>
  <dcterms:created xsi:type="dcterms:W3CDTF">2015-08-12T09:28:22Z</dcterms:created>
  <dcterms:modified xsi:type="dcterms:W3CDTF">2018-12-18T10:24:12Z</dcterms:modified>
</cp:coreProperties>
</file>