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445" r:id="rId2"/>
    <p:sldId id="428" r:id="rId3"/>
    <p:sldId id="430" r:id="rId4"/>
    <p:sldId id="434" r:id="rId5"/>
    <p:sldId id="438" r:id="rId6"/>
    <p:sldId id="437" r:id="rId7"/>
    <p:sldId id="436" r:id="rId8"/>
    <p:sldId id="450" r:id="rId9"/>
    <p:sldId id="451" r:id="rId10"/>
    <p:sldId id="452" r:id="rId11"/>
    <p:sldId id="45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DC10D81F-990E-44DE-B059-A4A578D59135}">
          <p14:sldIdLst>
            <p14:sldId id="445"/>
            <p14:sldId id="428"/>
            <p14:sldId id="430"/>
            <p14:sldId id="442"/>
            <p14:sldId id="443"/>
            <p14:sldId id="434"/>
            <p14:sldId id="448"/>
            <p14:sldId id="449"/>
            <p14:sldId id="444"/>
            <p14:sldId id="438"/>
            <p14:sldId id="437"/>
            <p14:sldId id="436"/>
            <p14:sldId id="439"/>
            <p14:sldId id="440"/>
            <p14:sldId id="450"/>
            <p14:sldId id="451"/>
            <p14:sldId id="441"/>
            <p14:sldId id="452"/>
            <p14:sldId id="454"/>
            <p14:sldId id="446"/>
            <p14:sldId id="44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99"/>
    <a:srgbClr val="003399"/>
    <a:srgbClr val="00CC00"/>
    <a:srgbClr val="993300"/>
    <a:srgbClr val="BABABA"/>
    <a:srgbClr val="A7A7A7"/>
    <a:srgbClr val="969696"/>
    <a:srgbClr val="DDDD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290" autoAdjust="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8.wmf"/><Relationship Id="rId1" Type="http://schemas.openxmlformats.org/officeDocument/2006/relationships/image" Target="../media/image11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E8D92-8B70-47DF-BDC1-0B1563916EB5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C2356-09E5-4AE1-AB60-5D8CB7F0F4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717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0" y="-11112"/>
            <a:ext cx="9144000" cy="6896496"/>
          </a:xfrm>
          <a:prstGeom prst="rect">
            <a:avLst/>
          </a:prstGeom>
          <a:gradFill rotWithShape="1"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493" name="Picture 37" descr="usa red shine"/>
          <p:cNvPicPr>
            <a:picLocks noChangeAspect="1" noChangeArrowheads="1"/>
          </p:cNvPicPr>
          <p:nvPr/>
        </p:nvPicPr>
        <p:blipFill>
          <a:blip r:embed="rId2" cstate="print">
            <a:lum bright="-4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290" r="30588"/>
          <a:stretch>
            <a:fillRect/>
          </a:stretch>
        </p:blipFill>
        <p:spPr bwMode="auto">
          <a:xfrm>
            <a:off x="5376863" y="-19050"/>
            <a:ext cx="3779837" cy="6896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4937125"/>
            <a:ext cx="9144000" cy="192722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  <a:alpha val="0"/>
                </a:schemeClr>
              </a:gs>
              <a:gs pos="100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163050" y="-7938"/>
            <a:ext cx="1588" cy="6870701"/>
          </a:xfrm>
          <a:prstGeom prst="rect">
            <a:avLst/>
          </a:prstGeom>
          <a:solidFill>
            <a:srgbClr val="00BF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6213475" y="-7938"/>
            <a:ext cx="2730500" cy="6870701"/>
          </a:xfrm>
          <a:custGeom>
            <a:avLst/>
            <a:gdLst>
              <a:gd name="T0" fmla="*/ 724 w 858"/>
              <a:gd name="T1" fmla="*/ 1264 h 2164"/>
              <a:gd name="T2" fmla="*/ 515 w 858"/>
              <a:gd name="T3" fmla="*/ 0 h 2164"/>
              <a:gd name="T4" fmla="*/ 455 w 858"/>
              <a:gd name="T5" fmla="*/ 0 h 2164"/>
              <a:gd name="T6" fmla="*/ 503 w 858"/>
              <a:gd name="T7" fmla="*/ 46 h 2164"/>
              <a:gd name="T8" fmla="*/ 712 w 858"/>
              <a:gd name="T9" fmla="*/ 1253 h 2164"/>
              <a:gd name="T10" fmla="*/ 98 w 858"/>
              <a:gd name="T11" fmla="*/ 2113 h 2164"/>
              <a:gd name="T12" fmla="*/ 0 w 858"/>
              <a:gd name="T13" fmla="*/ 2164 h 2164"/>
              <a:gd name="T14" fmla="*/ 110 w 858"/>
              <a:gd name="T15" fmla="*/ 2164 h 2164"/>
              <a:gd name="T16" fmla="*/ 724 w 858"/>
              <a:gd name="T17" fmla="*/ 1264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8" h="2164">
                <a:moveTo>
                  <a:pt x="724" y="1264"/>
                </a:moveTo>
                <a:cubicBezTo>
                  <a:pt x="858" y="761"/>
                  <a:pt x="764" y="273"/>
                  <a:pt x="515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72" y="15"/>
                  <a:pt x="488" y="30"/>
                  <a:pt x="503" y="46"/>
                </a:cubicBezTo>
                <a:cubicBezTo>
                  <a:pt x="752" y="307"/>
                  <a:pt x="846" y="774"/>
                  <a:pt x="712" y="1253"/>
                </a:cubicBezTo>
                <a:cubicBezTo>
                  <a:pt x="604" y="1642"/>
                  <a:pt x="370" y="1952"/>
                  <a:pt x="98" y="2113"/>
                </a:cubicBezTo>
                <a:cubicBezTo>
                  <a:pt x="66" y="2132"/>
                  <a:pt x="33" y="2149"/>
                  <a:pt x="0" y="2164"/>
                </a:cubicBezTo>
                <a:cubicBezTo>
                  <a:pt x="110" y="2164"/>
                  <a:pt x="110" y="2164"/>
                  <a:pt x="110" y="2164"/>
                </a:cubicBezTo>
                <a:cubicBezTo>
                  <a:pt x="382" y="1995"/>
                  <a:pt x="616" y="1671"/>
                  <a:pt x="724" y="1264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95294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Freeform 5"/>
          <p:cNvSpPr>
            <a:spLocks/>
          </p:cNvSpPr>
          <p:nvPr/>
        </p:nvSpPr>
        <p:spPr bwMode="auto">
          <a:xfrm>
            <a:off x="6581775" y="-7938"/>
            <a:ext cx="2598737" cy="6870701"/>
          </a:xfrm>
          <a:custGeom>
            <a:avLst/>
            <a:gdLst>
              <a:gd name="T0" fmla="*/ 405 w 817"/>
              <a:gd name="T1" fmla="*/ 0 h 2164"/>
              <a:gd name="T2" fmla="*/ 614 w 817"/>
              <a:gd name="T3" fmla="*/ 1264 h 2164"/>
              <a:gd name="T4" fmla="*/ 0 w 817"/>
              <a:gd name="T5" fmla="*/ 2164 h 2164"/>
              <a:gd name="T6" fmla="*/ 817 w 817"/>
              <a:gd name="T7" fmla="*/ 2164 h 2164"/>
              <a:gd name="T8" fmla="*/ 817 w 817"/>
              <a:gd name="T9" fmla="*/ 0 h 2164"/>
              <a:gd name="T10" fmla="*/ 405 w 817"/>
              <a:gd name="T11" fmla="*/ 0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7" h="2164">
                <a:moveTo>
                  <a:pt x="405" y="0"/>
                </a:moveTo>
                <a:cubicBezTo>
                  <a:pt x="654" y="273"/>
                  <a:pt x="748" y="761"/>
                  <a:pt x="614" y="1264"/>
                </a:cubicBezTo>
                <a:cubicBezTo>
                  <a:pt x="506" y="1671"/>
                  <a:pt x="272" y="1995"/>
                  <a:pt x="0" y="2164"/>
                </a:cubicBezTo>
                <a:cubicBezTo>
                  <a:pt x="817" y="2164"/>
                  <a:pt x="817" y="2164"/>
                  <a:pt x="817" y="2164"/>
                </a:cubicBezTo>
                <a:cubicBezTo>
                  <a:pt x="817" y="0"/>
                  <a:pt x="817" y="0"/>
                  <a:pt x="817" y="0"/>
                </a:cubicBezTo>
                <a:lnTo>
                  <a:pt x="405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8993187" y="-11112"/>
            <a:ext cx="18732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  <a:alpha val="0"/>
                </a:schemeClr>
              </a:gs>
              <a:gs pos="100000">
                <a:schemeClr val="bg1">
                  <a:alpha val="14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479" name="Picture 23" descr="shine for usa"/>
          <p:cNvPicPr>
            <a:picLocks noChangeAspect="1" noChangeArrowheads="1"/>
          </p:cNvPicPr>
          <p:nvPr/>
        </p:nvPicPr>
        <p:blipFill>
          <a:blip r:embed="rId3" cstate="print">
            <a:lum bright="-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921"/>
            <a:ext cx="2598737" cy="6875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0" name="Picture 24" descr="usa swirl"/>
          <p:cNvPicPr>
            <a:picLocks noChangeAspect="1" noChangeArrowheads="1"/>
          </p:cNvPicPr>
          <p:nvPr userDrawn="1"/>
        </p:nvPicPr>
        <p:blipFill>
          <a:blip r:embed="rId4" cstate="print">
            <a:lum bright="2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864" y="-1191"/>
            <a:ext cx="2895600" cy="6886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357188" y="2130425"/>
            <a:ext cx="7772400" cy="1470025"/>
          </a:xfrm>
        </p:spPr>
        <p:txBody>
          <a:bodyPr/>
          <a:lstStyle>
            <a:lvl1pPr algn="ctr">
              <a:defRPr sz="3200" b="1" baseline="0">
                <a:ea typeface="Adobe 楷体 Std R" pitchFamily="18" charset="-122"/>
              </a:defRPr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19482" name="Rectangle 26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9486" name="Freeform 30"/>
          <p:cNvSpPr>
            <a:spLocks/>
          </p:cNvSpPr>
          <p:nvPr/>
        </p:nvSpPr>
        <p:spPr bwMode="auto">
          <a:xfrm>
            <a:off x="5861050" y="-7938"/>
            <a:ext cx="3044825" cy="6870701"/>
          </a:xfrm>
          <a:custGeom>
            <a:avLst/>
            <a:gdLst>
              <a:gd name="T0" fmla="*/ 823 w 957"/>
              <a:gd name="T1" fmla="*/ 1253 h 2164"/>
              <a:gd name="T2" fmla="*/ 614 w 957"/>
              <a:gd name="T3" fmla="*/ 46 h 2164"/>
              <a:gd name="T4" fmla="*/ 566 w 957"/>
              <a:gd name="T5" fmla="*/ 0 h 2164"/>
              <a:gd name="T6" fmla="*/ 507 w 957"/>
              <a:gd name="T7" fmla="*/ 0 h 2164"/>
              <a:gd name="T8" fmla="*/ 575 w 957"/>
              <a:gd name="T9" fmla="*/ 56 h 2164"/>
              <a:gd name="T10" fmla="*/ 594 w 957"/>
              <a:gd name="T11" fmla="*/ 76 h 2164"/>
              <a:gd name="T12" fmla="*/ 722 w 957"/>
              <a:gd name="T13" fmla="*/ 246 h 2164"/>
              <a:gd name="T14" fmla="*/ 803 w 957"/>
              <a:gd name="T15" fmla="*/ 1247 h 2164"/>
              <a:gd name="T16" fmla="*/ 189 w 957"/>
              <a:gd name="T17" fmla="*/ 2081 h 2164"/>
              <a:gd name="T18" fmla="*/ 0 w 957"/>
              <a:gd name="T19" fmla="*/ 2164 h 2164"/>
              <a:gd name="T20" fmla="*/ 111 w 957"/>
              <a:gd name="T21" fmla="*/ 2164 h 2164"/>
              <a:gd name="T22" fmla="*/ 209 w 957"/>
              <a:gd name="T23" fmla="*/ 2113 h 2164"/>
              <a:gd name="T24" fmla="*/ 823 w 957"/>
              <a:gd name="T25" fmla="*/ 1253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7" h="2164">
                <a:moveTo>
                  <a:pt x="823" y="1253"/>
                </a:moveTo>
                <a:cubicBezTo>
                  <a:pt x="957" y="774"/>
                  <a:pt x="863" y="307"/>
                  <a:pt x="614" y="46"/>
                </a:cubicBezTo>
                <a:cubicBezTo>
                  <a:pt x="599" y="30"/>
                  <a:pt x="583" y="15"/>
                  <a:pt x="566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530" y="17"/>
                  <a:pt x="553" y="36"/>
                  <a:pt x="575" y="56"/>
                </a:cubicBezTo>
                <a:cubicBezTo>
                  <a:pt x="581" y="63"/>
                  <a:pt x="588" y="69"/>
                  <a:pt x="594" y="76"/>
                </a:cubicBezTo>
                <a:cubicBezTo>
                  <a:pt x="643" y="125"/>
                  <a:pt x="686" y="183"/>
                  <a:pt x="722" y="246"/>
                </a:cubicBezTo>
                <a:cubicBezTo>
                  <a:pt x="871" y="507"/>
                  <a:pt x="911" y="873"/>
                  <a:pt x="803" y="1247"/>
                </a:cubicBezTo>
                <a:cubicBezTo>
                  <a:pt x="695" y="1624"/>
                  <a:pt x="461" y="1925"/>
                  <a:pt x="189" y="2081"/>
                </a:cubicBezTo>
                <a:cubicBezTo>
                  <a:pt x="127" y="2116"/>
                  <a:pt x="64" y="2144"/>
                  <a:pt x="0" y="2164"/>
                </a:cubicBezTo>
                <a:cubicBezTo>
                  <a:pt x="111" y="2164"/>
                  <a:pt x="111" y="2164"/>
                  <a:pt x="111" y="2164"/>
                </a:cubicBezTo>
                <a:cubicBezTo>
                  <a:pt x="144" y="2149"/>
                  <a:pt x="177" y="2132"/>
                  <a:pt x="209" y="2113"/>
                </a:cubicBezTo>
                <a:cubicBezTo>
                  <a:pt x="481" y="1952"/>
                  <a:pt x="715" y="1642"/>
                  <a:pt x="823" y="1253"/>
                </a:cubicBezTo>
                <a:close/>
              </a:path>
            </a:pathLst>
          </a:custGeom>
          <a:solidFill>
            <a:srgbClr val="EA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 cap="flat" cmpd="sng">
                <a:solidFill>
                  <a:srgbClr val="D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8862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 b="1" baseline="0">
                <a:solidFill>
                  <a:schemeClr val="bg1"/>
                </a:solidFill>
                <a:ea typeface="Adobe 楷体 Std R" pitchFamily="18" charset="-122"/>
              </a:defRPr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19488" name="Rectangle 3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9489" name="Rectangle 33"/>
          <p:cNvSpPr>
            <a:spLocks noGrp="1" noChangeArrowheads="1"/>
          </p:cNvSpPr>
          <p:nvPr>
            <p:ph type="sldNum" sz="quarter" idx="4"/>
          </p:nvPr>
        </p:nvSpPr>
        <p:spPr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pic>
        <p:nvPicPr>
          <p:cNvPr id="19503" name="Picture 47" descr="http://ico.ooopic.com/ajax/iconpng/?id=53577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9120">
            <a:off x="3152194" y="897345"/>
            <a:ext cx="9735807" cy="506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223834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88913"/>
            <a:ext cx="2084387" cy="5891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325" y="188913"/>
            <a:ext cx="6100763" cy="5891212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73357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072312" cy="538162"/>
          </a:xfrm>
        </p:spPr>
        <p:txBody>
          <a:bodyPr/>
          <a:lstStyle>
            <a:lvl1pPr>
              <a:defRPr sz="3200" baseline="0">
                <a:effectLst/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337550" cy="5073650"/>
          </a:xfrm>
        </p:spPr>
        <p:txBody>
          <a:bodyPr/>
          <a:lstStyle>
            <a:lvl1pPr>
              <a:spcBef>
                <a:spcPts val="600"/>
              </a:spcBef>
              <a:defRPr sz="3200" b="1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spcBef>
                <a:spcPts val="600"/>
              </a:spcBef>
              <a:defRPr sz="3200" b="1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spcBef>
                <a:spcPts val="600"/>
              </a:spcBef>
              <a:defRPr sz="2800" b="1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spcBef>
                <a:spcPts val="600"/>
              </a:spcBef>
              <a:defRPr sz="2400" b="1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spcBef>
                <a:spcPts val="600"/>
              </a:spcBef>
              <a:defRPr sz="2400" b="1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826256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75686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325" y="1006475"/>
            <a:ext cx="4092575" cy="507365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sz="240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sz="200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sz="180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sz="180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2300" y="1006475"/>
            <a:ext cx="4092575" cy="507365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sz="240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sz="200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sz="180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sz="180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09976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sz="200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sz="180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sz="160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sz="160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sz="200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sz="180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sz="160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sz="160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45289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77839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61307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sz="280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sz="240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sz="200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sz="200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77267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aseline="0">
                <a:ea typeface="楷体" panose="02010609060101010101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69155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C:\Users\chen\Desktop\物理光学\ppt课件\QQ图片2015081418185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74" y="0"/>
            <a:ext cx="9228147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971600" y="404664"/>
            <a:ext cx="707231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334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472238"/>
            <a:ext cx="3527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3345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922" y="1268760"/>
            <a:ext cx="833755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333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20272" y="5904631"/>
            <a:ext cx="1114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1334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0272" y="6264994"/>
            <a:ext cx="1114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2400" b="1" baseline="0">
          <a:solidFill>
            <a:schemeClr val="bg1"/>
          </a:solidFill>
          <a:latin typeface="+mj-lt"/>
          <a:ea typeface="Adobe 楷体 Std R" pitchFamily="18" charset="-122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Tx/>
        <a:buNone/>
        <a:defRPr sz="3200" b="1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1340768"/>
            <a:ext cx="8103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半波损失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附加光程差</a:t>
            </a:r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分别是什么意思？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2060848"/>
            <a:ext cx="8094362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半波损失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是光在界面正入射和掠入射时，在入射点处反射光相对于入射光的</a:t>
            </a:r>
            <a:r>
              <a:rPr lang="zh-CN" altLang="en-US" b="1" u="sng" dirty="0">
                <a:latin typeface="Times New Roman" panose="02020603050405020304" pitchFamily="18" charset="0"/>
                <a:ea typeface="楷体" panose="02010609060101010101" pitchFamily="49" charset="-122"/>
              </a:rPr>
              <a:t>相位突变</a:t>
            </a:r>
            <a:r>
              <a:rPr lang="en-US" b="1" u="sng" dirty="0">
                <a:latin typeface="Times New Roman" panose="02020603050405020304" pitchFamily="18" charset="0"/>
                <a:ea typeface="楷体" panose="02010609060101010101" pitchFamily="49" charset="-122"/>
                <a:sym typeface="Symbol"/>
              </a:rPr>
              <a:t>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，对应的</a:t>
            </a:r>
            <a:r>
              <a:rPr lang="zh-CN" altLang="en-US" b="1" u="sng" dirty="0">
                <a:latin typeface="Times New Roman" panose="02020603050405020304" pitchFamily="18" charset="0"/>
                <a:ea typeface="楷体" panose="02010609060101010101" pitchFamily="49" charset="-122"/>
              </a:rPr>
              <a:t>光程为半个波长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附加光程差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是光以是任意角度入射时，在两界面分别反射，由于两界面的物理性质不同（一界面为由光密到光疏，而另一界面为由光疏到光密），使两光的</a:t>
            </a:r>
            <a:r>
              <a:rPr lang="zh-CN" altLang="en-US" b="1" u="sng" dirty="0">
                <a:latin typeface="Times New Roman" panose="02020603050405020304" pitchFamily="18" charset="0"/>
                <a:ea typeface="楷体" panose="02010609060101010101" pitchFamily="49" charset="-122"/>
              </a:rPr>
              <a:t>反射系数反号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，在两反射光中引入的</a:t>
            </a:r>
            <a:r>
              <a:rPr lang="zh-CN" altLang="en-US" b="1" u="sng" dirty="0">
                <a:latin typeface="Times New Roman" panose="02020603050405020304" pitchFamily="18" charset="0"/>
                <a:ea typeface="楷体" panose="02010609060101010101" pitchFamily="49" charset="-122"/>
              </a:rPr>
              <a:t>附加相位突变</a:t>
            </a:r>
            <a:r>
              <a:rPr lang="en-US" b="1" u="sng" dirty="0">
                <a:latin typeface="Times New Roman" panose="02020603050405020304" pitchFamily="18" charset="0"/>
                <a:ea typeface="楷体" panose="02010609060101010101" pitchFamily="49" charset="-122"/>
                <a:sym typeface="Symbol"/>
              </a:rPr>
              <a:t>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，对应的</a:t>
            </a:r>
            <a:r>
              <a:rPr lang="zh-CN" altLang="en-US" b="1" u="sng" dirty="0">
                <a:latin typeface="Times New Roman" panose="02020603050405020304" pitchFamily="18" charset="0"/>
                <a:ea typeface="楷体" panose="02010609060101010101" pitchFamily="49" charset="-122"/>
              </a:rPr>
              <a:t>附加光程差也为半个波长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4938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99592" y="332657"/>
            <a:ext cx="4032448" cy="538162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2.6.2 </a:t>
            </a:r>
            <a:r>
              <a:rPr lang="zh-CN" altLang="en-US" sz="2800" dirty="0">
                <a:solidFill>
                  <a:schemeClr val="accent1"/>
                </a:solidFill>
              </a:rPr>
              <a:t>光的时间相干性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544" y="863001"/>
            <a:ext cx="8064896" cy="457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1">
                  <a:tint val="44500"/>
                  <a:satMod val="160000"/>
                  <a:lumMod val="99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6665" y="3852044"/>
            <a:ext cx="8064896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随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光源的</a:t>
            </a:r>
            <a:r>
              <a:rPr lang="zh-CN" altLang="en-US" b="1" u="sng" dirty="0">
                <a:latin typeface="Times New Roman" panose="02020603050405020304" pitchFamily="18" charset="0"/>
                <a:ea typeface="楷体" panose="02010609060101010101" pitchFamily="49" charset="-122"/>
              </a:rPr>
              <a:t>横向宽度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增大，允许的双缝间距减小，整个观察屏上条纹可见度降低，这体现了光的空间相干性对条纹可见度的影响</a:t>
            </a: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; </a:t>
            </a:r>
            <a:endParaRPr lang="en-US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随着光源的</a:t>
            </a:r>
            <a:r>
              <a:rPr lang="zh-CN" altLang="en-US" b="1" u="sng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光谱范围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增大，光的相干时间减小，允许的光程差减小，在离零级条纹越远处，条纹的可见度越低，这体现了时间相干性对条纹可见度降的影响。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052736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可表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征空间相干性的物理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量有哪些？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6665" y="1640765"/>
            <a:ext cx="7770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相干孔径角</a:t>
            </a: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相干面积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</a:t>
            </a: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横向相干长度</a:t>
            </a: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665" y="2175247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纵向相干长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度？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7061" y="2187460"/>
            <a:ext cx="1128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no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044" y="2924072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在杨氏双缝干涉实验中，如何体现空间相干性和时间相干性对干涉条纹可见度的影响？</a:t>
            </a:r>
            <a:endParaRPr lang="en-US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6241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60648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13. 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已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知汞绿线的超精细结构为</a:t>
            </a:r>
            <a:r>
              <a:rPr lang="en-US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546.0753nm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546.0745nm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546.0734nm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546.0728nm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。问用</a:t>
            </a:r>
            <a:r>
              <a:rPr 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具</a:t>
            </a:r>
            <a:r>
              <a:rPr lang="en-US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射率</a:t>
            </a:r>
            <a:r>
              <a:rPr lang="en-US" b="1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0.9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zh-CN" altLang="en-US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分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析这一结构时应如何选取标准具的间距</a:t>
            </a:r>
            <a:r>
              <a:rPr lang="zh-CN" altLang="en-US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en-US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157" y="1556792"/>
            <a:ext cx="8474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解：用</a:t>
            </a:r>
            <a:r>
              <a:rPr lang="en-US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zh-CN" altLang="en-US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b="1" kern="100" dirty="0"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zh-CN" altLang="en-US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标准具分析这一结构时，应选取标准具的间距使标准具的</a:t>
            </a:r>
            <a:r>
              <a:rPr lang="zh-CN" altLang="en-US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自由光谱范围</a:t>
            </a:r>
            <a:r>
              <a:rPr lang="zh-CN" altLang="en-US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大于超精细结构的最大波长差，并且使标准具的</a:t>
            </a:r>
            <a:r>
              <a:rPr lang="zh-CN" altLang="en-US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分辨极限</a:t>
            </a:r>
            <a:r>
              <a:rPr lang="zh-CN" altLang="en-US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小于超精细结构的最小波长差。</a:t>
            </a:r>
            <a:endParaRPr lang="en-US" b="1" dirty="0">
              <a:ea typeface="楷体" panose="02010609060101010101" pitchFamily="49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06153305"/>
              </p:ext>
            </p:extLst>
          </p:nvPr>
        </p:nvGraphicFramePr>
        <p:xfrm>
          <a:off x="2579624" y="3383261"/>
          <a:ext cx="4689475" cy="893763"/>
        </p:xfrm>
        <a:graphic>
          <a:graphicData uri="http://schemas.openxmlformats.org/presentationml/2006/ole">
            <p:oleObj spid="_x0000_s176182" name="Equation" r:id="rId3" imgW="2400120" imgH="457200" progId="">
              <p:embed/>
            </p:oleObj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517795" y="2817045"/>
            <a:ext cx="7523157" cy="539947"/>
            <a:chOff x="517795" y="2850620"/>
            <a:chExt cx="7523157" cy="539947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716131004"/>
                </p:ext>
              </p:extLst>
            </p:nvPr>
          </p:nvGraphicFramePr>
          <p:xfrm>
            <a:off x="2077813" y="2850620"/>
            <a:ext cx="373756" cy="494448"/>
          </p:xfrm>
          <a:graphic>
            <a:graphicData uri="http://schemas.openxmlformats.org/presentationml/2006/ole">
              <p:oleObj spid="_x0000_s176183" name="Equation" r:id="rId4" imgW="152280" imgH="203040" progId="">
                <p:embed/>
              </p:oleObj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095432636"/>
                </p:ext>
              </p:extLst>
            </p:nvPr>
          </p:nvGraphicFramePr>
          <p:xfrm>
            <a:off x="7020272" y="2901109"/>
            <a:ext cx="1020680" cy="489458"/>
          </p:xfrm>
          <a:graphic>
            <a:graphicData uri="http://schemas.openxmlformats.org/presentationml/2006/ole">
              <p:oleObj spid="_x0000_s176184" name="Equation" r:id="rId5" imgW="495000" imgH="228600" progId="">
                <p:embed/>
              </p:oleObj>
            </a:graphicData>
          </a:graphic>
        </p:graphicFrame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294326" y="2873927"/>
              <a:ext cx="40174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超精细结构的最大波长差</a:t>
              </a:r>
              <a:endParaRPr kumimoji="0" lang="zh-CN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517795" y="2872559"/>
              <a:ext cx="14619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平均波长</a:t>
              </a:r>
              <a:endParaRPr kumimoji="0" lang="zh-CN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10626" y="3573016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自由光谱范围</a:t>
            </a:r>
            <a:endParaRPr lang="en-US" dirty="0">
              <a:ea typeface="楷体" panose="02010609060101010101" pitchFamily="49" charset="-122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37185771"/>
              </p:ext>
            </p:extLst>
          </p:nvPr>
        </p:nvGraphicFramePr>
        <p:xfrm>
          <a:off x="3347864" y="4425712"/>
          <a:ext cx="4392488" cy="933935"/>
        </p:xfrm>
        <a:graphic>
          <a:graphicData uri="http://schemas.openxmlformats.org/presentationml/2006/ole">
            <p:oleObj spid="_x0000_s176185" name="Equation" r:id="rId6" imgW="2362200" imgH="469900" progId="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0783219"/>
              </p:ext>
            </p:extLst>
          </p:nvPr>
        </p:nvGraphicFramePr>
        <p:xfrm>
          <a:off x="7884368" y="4644285"/>
          <a:ext cx="1080120" cy="516517"/>
        </p:xfrm>
        <a:graphic>
          <a:graphicData uri="http://schemas.openxmlformats.org/presentationml/2006/ole">
            <p:oleObj spid="_x0000_s176186" name="Equation" r:id="rId7" imgW="596880" imgH="228600" progId="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16720463"/>
              </p:ext>
            </p:extLst>
          </p:nvPr>
        </p:nvGraphicFramePr>
        <p:xfrm>
          <a:off x="3895601" y="5752350"/>
          <a:ext cx="920750" cy="466725"/>
        </p:xfrm>
        <a:graphic>
          <a:graphicData uri="http://schemas.openxmlformats.org/presentationml/2006/ole">
            <p:oleObj spid="_x0000_s176187" name="Equation" r:id="rId8" imgW="482400" imgH="228600" progId="">
              <p:embed/>
            </p:oleObj>
          </a:graphicData>
        </a:graphic>
      </p:graphicFrame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290157" y="4644285"/>
            <a:ext cx="52687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标准具的分辨本领为：</a:t>
            </a:r>
            <a:endParaRPr kumimoji="0" lang="zh-CN" altLang="en-US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428994" y="5271591"/>
            <a:ext cx="26795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标准具的分辨极限</a:t>
            </a:r>
            <a:endParaRPr kumimoji="0" lang="zh-CN" altLang="en-US" b="1" i="0" u="none" strike="noStrike" cap="none" normalizeH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1868" y="5754881"/>
            <a:ext cx="43441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超精细结构的最小波长差：</a:t>
            </a:r>
            <a:endParaRPr kumimoji="0" lang="zh-CN" altLang="en-US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38526348"/>
              </p:ext>
            </p:extLst>
          </p:nvPr>
        </p:nvGraphicFramePr>
        <p:xfrm>
          <a:off x="3347864" y="6309704"/>
          <a:ext cx="1750131" cy="478137"/>
        </p:xfrm>
        <a:graphic>
          <a:graphicData uri="http://schemas.openxmlformats.org/presentationml/2006/ole">
            <p:oleObj spid="_x0000_s176188" name="Equation" r:id="rId9" imgW="1040948" imgH="228501" progId="">
              <p:embed/>
            </p:oleObj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39182883"/>
              </p:ext>
            </p:extLst>
          </p:nvPr>
        </p:nvGraphicFramePr>
        <p:xfrm>
          <a:off x="5558886" y="5807813"/>
          <a:ext cx="2715494" cy="900459"/>
        </p:xfrm>
        <a:graphic>
          <a:graphicData uri="http://schemas.openxmlformats.org/presentationml/2006/ole">
            <p:oleObj spid="_x0000_s176189" name="Equation" r:id="rId10" imgW="1206360" imgH="444240" progId="">
              <p:embed/>
            </p:oleObj>
          </a:graphicData>
        </a:graphic>
      </p:graphicFrame>
      <p:sp>
        <p:nvSpPr>
          <p:cNvPr id="41" name="Rectangle 40"/>
          <p:cNvSpPr/>
          <p:nvPr/>
        </p:nvSpPr>
        <p:spPr>
          <a:xfrm>
            <a:off x="8244408" y="4573538"/>
            <a:ext cx="720080" cy="532412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0303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23" grpId="0"/>
      <p:bldP spid="24" grpId="0"/>
      <p:bldP spid="25" grpId="0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072312" cy="53816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习题解析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544" y="790992"/>
            <a:ext cx="8064896" cy="457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1">
                  <a:tint val="44500"/>
                  <a:satMod val="160000"/>
                  <a:lumMod val="99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6792" y="904652"/>
            <a:ext cx="8237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在杨氏实验装置中，光源波长为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640 nm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，两缝间距为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0.4 mm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，光屏离缝的距离为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 cm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试求光屏上第一亮条纹与中央亮条纹之间的距离；</a:t>
            </a:r>
            <a:endParaRPr lang="en-US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点离中央亮条纹为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0.1 mm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，则两束光在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点的相位差是多少？</a:t>
            </a:r>
            <a:endParaRPr lang="en-US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点的光强度和中央亮条纹的光强度之比。</a:t>
            </a:r>
            <a:endParaRPr 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5108" y="3358912"/>
            <a:ext cx="8255303" cy="1886762"/>
            <a:chOff x="395536" y="3486454"/>
            <a:chExt cx="8255303" cy="1886762"/>
          </a:xfrm>
        </p:grpSpPr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896886453"/>
                </p:ext>
              </p:extLst>
            </p:nvPr>
          </p:nvGraphicFramePr>
          <p:xfrm>
            <a:off x="1475656" y="3486454"/>
            <a:ext cx="3049953" cy="878650"/>
          </p:xfrm>
          <a:graphic>
            <a:graphicData uri="http://schemas.openxmlformats.org/presentationml/2006/ole">
              <p:oleObj spid="_x0000_s154776" name="Equation" r:id="rId3" imgW="1257120" imgH="393480" progId="">
                <p:embed/>
              </p:oleObj>
            </a:graphicData>
          </a:graphic>
        </p:graphicFrame>
        <p:grpSp>
          <p:nvGrpSpPr>
            <p:cNvPr id="9" name="Group 8"/>
            <p:cNvGrpSpPr/>
            <p:nvPr/>
          </p:nvGrpSpPr>
          <p:grpSpPr>
            <a:xfrm>
              <a:off x="395536" y="4428660"/>
              <a:ext cx="8255303" cy="944556"/>
              <a:chOff x="277137" y="4730038"/>
              <a:chExt cx="8255303" cy="944556"/>
            </a:xfrm>
          </p:grpSpPr>
          <p:graphicFrame>
            <p:nvGraphicFramePr>
              <p:cNvPr id="14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3142222363"/>
                  </p:ext>
                </p:extLst>
              </p:nvPr>
            </p:nvGraphicFramePr>
            <p:xfrm>
              <a:off x="2050899" y="4769487"/>
              <a:ext cx="4032448" cy="905107"/>
            </p:xfrm>
            <a:graphic>
              <a:graphicData uri="http://schemas.openxmlformats.org/presentationml/2006/ole">
                <p:oleObj spid="_x0000_s154777" name="Equation" r:id="rId4" imgW="1765080" imgH="393480" progId="">
                  <p:embed/>
                </p:oleObj>
              </a:graphicData>
            </a:graphic>
          </p:graphicFrame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77137" y="4960431"/>
                <a:ext cx="174534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亮</a:t>
                </a:r>
                <a:r>
                  <a:rPr kumimoji="1" lang="zh-CN" altLang="en-US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纹位置</a:t>
                </a:r>
                <a:endPara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3633257065"/>
                  </p:ext>
                </p:extLst>
              </p:nvPr>
            </p:nvGraphicFramePr>
            <p:xfrm>
              <a:off x="6829865" y="4730038"/>
              <a:ext cx="1702575" cy="920025"/>
            </p:xfrm>
            <a:graphic>
              <a:graphicData uri="http://schemas.openxmlformats.org/presentationml/2006/ole">
                <p:oleObj spid="_x0000_s154778" name="Equation" r:id="rId5" imgW="622080" imgH="393480" progId="">
                  <p:embed/>
                </p:oleObj>
              </a:graphicData>
            </a:graphic>
          </p:graphicFrame>
          <p:sp>
            <p:nvSpPr>
              <p:cNvPr id="8" name="Right Arrow 7"/>
              <p:cNvSpPr/>
              <p:nvPr/>
            </p:nvSpPr>
            <p:spPr>
              <a:xfrm>
                <a:off x="6372200" y="5085184"/>
                <a:ext cx="288032" cy="2616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530978" y="3625860"/>
              <a:ext cx="8726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(1)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30978" y="5896775"/>
            <a:ext cx="8726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(2)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85999353"/>
              </p:ext>
            </p:extLst>
          </p:nvPr>
        </p:nvGraphicFramePr>
        <p:xfrm>
          <a:off x="1268206" y="5730696"/>
          <a:ext cx="2977945" cy="855377"/>
        </p:xfrm>
        <a:graphic>
          <a:graphicData uri="http://schemas.openxmlformats.org/presentationml/2006/ole">
            <p:oleObj spid="_x0000_s154779" name="Equation" r:id="rId6" imgW="1333440" imgH="393480" progId="">
              <p:embed/>
            </p:oleObj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860032" y="5896775"/>
            <a:ext cx="8726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(3)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89077154"/>
              </p:ext>
            </p:extLst>
          </p:nvPr>
        </p:nvGraphicFramePr>
        <p:xfrm>
          <a:off x="5484813" y="5719465"/>
          <a:ext cx="3479800" cy="877887"/>
        </p:xfrm>
        <a:graphic>
          <a:graphicData uri="http://schemas.openxmlformats.org/presentationml/2006/ole">
            <p:oleObj spid="_x0000_s154780" name="Equation" r:id="rId7" imgW="1434960" imgH="39348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388347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072312" cy="53816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习题解析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544" y="790992"/>
            <a:ext cx="8064896" cy="457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1">
                  <a:tint val="44500"/>
                  <a:satMod val="160000"/>
                  <a:lumMod val="99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2755" y="908720"/>
            <a:ext cx="84457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在杨氏实验装置中，两缝间距为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mm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，光屏离缝的距离为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80 cm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，若所用光源发出波长</a:t>
            </a:r>
            <a:r>
              <a:rPr lang="el-GR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λ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=600 nm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l-GR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λ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=540 nm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的两种光，试求：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两光波分别形成的条纹的间距；</a:t>
            </a:r>
            <a:endParaRPr lang="en-US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两组条纹的第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级亮条纹之间的距离；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如果采用白光，干涉条纹有什么变化？</a:t>
            </a:r>
            <a:endParaRPr 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23528" y="4508831"/>
            <a:ext cx="8726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(2)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69896603"/>
              </p:ext>
            </p:extLst>
          </p:nvPr>
        </p:nvGraphicFramePr>
        <p:xfrm>
          <a:off x="1222121" y="4524251"/>
          <a:ext cx="2808288" cy="534988"/>
        </p:xfrm>
        <a:graphic>
          <a:graphicData uri="http://schemas.openxmlformats.org/presentationml/2006/ole">
            <p:oleObj spid="_x0000_s156774" name="Equation" r:id="rId3" imgW="1168200" imgH="228600" progId="">
              <p:embed/>
            </p:oleObj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49749" y="3429000"/>
            <a:ext cx="7981068" cy="922655"/>
            <a:chOff x="530978" y="3586465"/>
            <a:chExt cx="7981068" cy="922655"/>
          </a:xfrm>
        </p:grpSpPr>
        <p:grpSp>
          <p:nvGrpSpPr>
            <p:cNvPr id="25" name="Group 24"/>
            <p:cNvGrpSpPr/>
            <p:nvPr/>
          </p:nvGrpSpPr>
          <p:grpSpPr>
            <a:xfrm>
              <a:off x="530978" y="3586827"/>
              <a:ext cx="2647253" cy="920025"/>
              <a:chOff x="530978" y="3427457"/>
              <a:chExt cx="2647253" cy="920025"/>
            </a:xfrm>
          </p:grpSpPr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4068109650"/>
                  </p:ext>
                </p:extLst>
              </p:nvPr>
            </p:nvGraphicFramePr>
            <p:xfrm>
              <a:off x="1475656" y="3427457"/>
              <a:ext cx="1702575" cy="920025"/>
            </p:xfrm>
            <a:graphic>
              <a:graphicData uri="http://schemas.openxmlformats.org/presentationml/2006/ole">
                <p:oleObj spid="_x0000_s156775" name="Equation" r:id="rId4" imgW="622080" imgH="393480" progId="">
                  <p:embed/>
                </p:oleObj>
              </a:graphicData>
            </a:graphic>
          </p:graphicFrame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530978" y="3625860"/>
                <a:ext cx="87267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(1)</a:t>
                </a:r>
                <a:endPara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61571782"/>
                </p:ext>
              </p:extLst>
            </p:nvPr>
          </p:nvGraphicFramePr>
          <p:xfrm>
            <a:off x="3923928" y="3586465"/>
            <a:ext cx="1841500" cy="920750"/>
          </p:xfrm>
          <a:graphic>
            <a:graphicData uri="http://schemas.openxmlformats.org/presentationml/2006/ole">
              <p:oleObj spid="_x0000_s156776" name="Equation" r:id="rId5" imgW="672840" imgH="393480" progId="">
                <p:embed/>
              </p:oleObj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07898190"/>
                </p:ext>
              </p:extLst>
            </p:nvPr>
          </p:nvGraphicFramePr>
          <p:xfrm>
            <a:off x="6565771" y="3588370"/>
            <a:ext cx="1946275" cy="920750"/>
          </p:xfrm>
          <a:graphic>
            <a:graphicData uri="http://schemas.openxmlformats.org/presentationml/2006/ole">
              <p:oleObj spid="_x0000_s156777" name="Equation" r:id="rId6" imgW="711000" imgH="393480" progId="">
                <p:embed/>
              </p:oleObj>
            </a:graphicData>
          </a:graphic>
        </p:graphicFrame>
      </p:grpSp>
      <p:sp>
        <p:nvSpPr>
          <p:cNvPr id="6" name="Rectangle 5"/>
          <p:cNvSpPr/>
          <p:nvPr/>
        </p:nvSpPr>
        <p:spPr>
          <a:xfrm>
            <a:off x="1078404" y="5246445"/>
            <a:ext cx="7272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对白光源，除</a:t>
            </a:r>
            <a:r>
              <a:rPr lang="zh-CN" altLang="en-US" b="1" u="sng" dirty="0">
                <a:latin typeface="Times New Roman" panose="02020603050405020304" pitchFamily="18" charset="0"/>
                <a:ea typeface="楷体" panose="02010609060101010101" pitchFamily="49" charset="-122"/>
              </a:rPr>
              <a:t>中央亮纹呈白色外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，其它各级亮纹变成</a:t>
            </a:r>
            <a:r>
              <a:rPr lang="zh-CN" altLang="en-US" b="1" u="sng" dirty="0">
                <a:latin typeface="Times New Roman" panose="02020603050405020304" pitchFamily="18" charset="0"/>
                <a:ea typeface="楷体" panose="02010609060101010101" pitchFamily="49" charset="-122"/>
              </a:rPr>
              <a:t>彩色条</a:t>
            </a:r>
            <a:r>
              <a:rPr lang="zh-CN" altLang="en-US" b="1" u="sng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纹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且</a:t>
            </a:r>
            <a:r>
              <a:rPr lang="zh-CN" altLang="en-US" b="1" u="sng" dirty="0">
                <a:latin typeface="Times New Roman" panose="02020603050405020304" pitchFamily="18" charset="0"/>
                <a:ea typeface="楷体" panose="02010609060101010101" pitchFamily="49" charset="-122"/>
              </a:rPr>
              <a:t>相对于零级对称分</a:t>
            </a:r>
            <a:r>
              <a:rPr lang="zh-CN" altLang="en-US" b="1" u="sng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布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；同级次中</a:t>
            </a:r>
            <a:r>
              <a:rPr lang="zh-CN" altLang="en-US" b="1" u="sng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短波长的条纹靠近零级，长波长远离零级</a:t>
            </a:r>
            <a:endParaRPr lang="en-US" u="sng" dirty="0"/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349750" y="5229200"/>
            <a:ext cx="8726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(3)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0719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764704"/>
            <a:ext cx="8547736" cy="154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600"/>
              </a:spcBef>
              <a:spcAft>
                <a:spcPct val="0"/>
              </a:spcAft>
              <a:buFontTx/>
              <a:buNone/>
              <a:defRPr sz="32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altLang="zh-CN" sz="2400" kern="0" dirty="0" smtClean="0">
                <a:ea typeface="宋体" panose="02010600030101010101" pitchFamily="2" charset="-122"/>
              </a:rPr>
              <a:t>4. 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用</a:t>
            </a:r>
            <a:r>
              <a:rPr lang="el-GR" altLang="zh-CN" sz="2400" i="1" kern="0" dirty="0" smtClean="0">
                <a:ea typeface="宋体" panose="02010600030101010101" pitchFamily="2" charset="-122"/>
                <a:cs typeface="Arial"/>
              </a:rPr>
              <a:t>λ</a:t>
            </a:r>
            <a:r>
              <a:rPr lang="en-US" altLang="zh-CN" sz="2400" kern="0" dirty="0" smtClean="0">
                <a:ea typeface="宋体" panose="02010600030101010101" pitchFamily="2" charset="-122"/>
                <a:cs typeface="Arial"/>
              </a:rPr>
              <a:t>=500 nm</a:t>
            </a:r>
            <a:r>
              <a:rPr lang="zh-CN" altLang="en-US" sz="2400" kern="0" dirty="0" smtClean="0">
                <a:ea typeface="宋体" panose="02010600030101010101" pitchFamily="2" charset="-122"/>
                <a:cs typeface="Arial"/>
              </a:rPr>
              <a:t>的绿光照射肥皂膜，若沿着与肥皂膜平面成</a:t>
            </a:r>
            <a:r>
              <a:rPr lang="en-US" altLang="zh-CN" sz="2400" kern="0" dirty="0" smtClean="0">
                <a:ea typeface="宋体" panose="02010600030101010101" pitchFamily="2" charset="-122"/>
                <a:cs typeface="Arial"/>
              </a:rPr>
              <a:t>30</a:t>
            </a:r>
            <a:r>
              <a:rPr lang="en-US" altLang="zh-CN" sz="2400" kern="0" baseline="30000" dirty="0" smtClean="0">
                <a:ea typeface="宋体" panose="02010600030101010101" pitchFamily="2" charset="-122"/>
                <a:cs typeface="Arial"/>
              </a:rPr>
              <a:t>o</a:t>
            </a:r>
            <a:r>
              <a:rPr lang="zh-CN" altLang="en-US" sz="2400" kern="0" dirty="0" smtClean="0">
                <a:ea typeface="宋体" panose="02010600030101010101" pitchFamily="2" charset="-122"/>
                <a:cs typeface="Arial"/>
              </a:rPr>
              <a:t>角的方向观察，看到膜最亮。假设此时的干涉级次最低，并已知肥皂水的折射率为</a:t>
            </a:r>
            <a:r>
              <a:rPr lang="en-US" altLang="zh-CN" sz="2400" kern="0" dirty="0" smtClean="0">
                <a:ea typeface="宋体" panose="02010600030101010101" pitchFamily="2" charset="-122"/>
                <a:cs typeface="Arial"/>
              </a:rPr>
              <a:t>1.33</a:t>
            </a:r>
            <a:r>
              <a:rPr lang="zh-CN" altLang="en-US" sz="2400" kern="0" dirty="0" smtClean="0">
                <a:ea typeface="宋体" panose="02010600030101010101" pitchFamily="2" charset="-122"/>
                <a:cs typeface="Arial"/>
              </a:rPr>
              <a:t>，</a:t>
            </a:r>
            <a:r>
              <a:rPr lang="en-US" altLang="zh-CN" sz="2400" kern="0" dirty="0" smtClean="0">
                <a:ea typeface="宋体" panose="02010600030101010101" pitchFamily="2" charset="-122"/>
                <a:cs typeface="Arial"/>
              </a:rPr>
              <a:t>(1)</a:t>
            </a:r>
            <a:r>
              <a:rPr lang="zh-CN" altLang="en-US" sz="2400" kern="0" dirty="0" smtClean="0">
                <a:ea typeface="宋体" panose="02010600030101010101" pitchFamily="2" charset="-122"/>
                <a:cs typeface="Arial"/>
              </a:rPr>
              <a:t>求此膜的厚度。</a:t>
            </a:r>
            <a:r>
              <a:rPr lang="en-US" altLang="zh-CN" sz="2400" kern="0" dirty="0" smtClean="0">
                <a:ea typeface="宋体" panose="02010600030101010101" pitchFamily="2" charset="-122"/>
                <a:cs typeface="Arial"/>
              </a:rPr>
              <a:t>(2)</a:t>
            </a:r>
            <a:r>
              <a:rPr lang="zh-CN" altLang="en-US" sz="2400" kern="0" dirty="0" smtClean="0">
                <a:ea typeface="宋体" panose="02010600030101010101" pitchFamily="2" charset="-122"/>
                <a:cs typeface="Arial"/>
              </a:rPr>
              <a:t>当垂直观察时，应用多大波长的光照射才能看</a:t>
            </a:r>
            <a:r>
              <a:rPr lang="zh-CN" altLang="en-US" sz="2400" kern="0" dirty="0">
                <a:ea typeface="宋体" panose="02010600030101010101" pitchFamily="2" charset="-122"/>
                <a:cs typeface="Arial"/>
              </a:rPr>
              <a:t>到干涉级次最</a:t>
            </a:r>
            <a:r>
              <a:rPr lang="zh-CN" altLang="en-US" sz="2400" kern="0" dirty="0" smtClean="0">
                <a:ea typeface="宋体" panose="02010600030101010101" pitchFamily="2" charset="-122"/>
                <a:cs typeface="Arial"/>
              </a:rPr>
              <a:t>低的膜最亮？</a:t>
            </a:r>
            <a:endParaRPr lang="zh-CN" altLang="en-US" sz="2400" kern="0" dirty="0">
              <a:ea typeface="宋体" panose="02010600030101010101" pitchFamily="2" charset="-122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73263085"/>
              </p:ext>
            </p:extLst>
          </p:nvPr>
        </p:nvGraphicFramePr>
        <p:xfrm>
          <a:off x="785479" y="2420888"/>
          <a:ext cx="4857683" cy="771074"/>
        </p:xfrm>
        <a:graphic>
          <a:graphicData uri="http://schemas.openxmlformats.org/presentationml/2006/ole">
            <p:oleObj spid="_x0000_s159912" name="Equation" r:id="rId3" imgW="2489040" imgH="393480" progId="">
              <p:embed/>
            </p:oleObj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05237401"/>
              </p:ext>
            </p:extLst>
          </p:nvPr>
        </p:nvGraphicFramePr>
        <p:xfrm>
          <a:off x="916827" y="3212976"/>
          <a:ext cx="2249041" cy="464526"/>
        </p:xfrm>
        <a:graphic>
          <a:graphicData uri="http://schemas.openxmlformats.org/presentationml/2006/ole">
            <p:oleObj spid="_x0000_s159913" name="Equation" r:id="rId4" imgW="1079280" imgH="228600" progId="">
              <p:embed/>
            </p:oleObj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6156176" y="2470862"/>
            <a:ext cx="2520280" cy="1966250"/>
            <a:chOff x="5946420" y="3357516"/>
            <a:chExt cx="2610859" cy="2241422"/>
          </a:xfrm>
        </p:grpSpPr>
        <p:grpSp>
          <p:nvGrpSpPr>
            <p:cNvPr id="5" name="Group 4"/>
            <p:cNvGrpSpPr/>
            <p:nvPr/>
          </p:nvGrpSpPr>
          <p:grpSpPr>
            <a:xfrm>
              <a:off x="5946420" y="3357516"/>
              <a:ext cx="2610859" cy="2241422"/>
              <a:chOff x="4935248" y="3758244"/>
              <a:chExt cx="2610859" cy="224142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935248" y="3758244"/>
                <a:ext cx="2610859" cy="2087178"/>
                <a:chOff x="5033598" y="3848240"/>
                <a:chExt cx="2610859" cy="208717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033598" y="3848240"/>
                  <a:ext cx="2610859" cy="2087178"/>
                  <a:chOff x="5177614" y="4540965"/>
                  <a:chExt cx="2610859" cy="2087178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 flipH="1">
                    <a:off x="5220072" y="5339322"/>
                    <a:ext cx="2568401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 flipV="1">
                    <a:off x="6804248" y="4540965"/>
                    <a:ext cx="26342" cy="2087178"/>
                  </a:xfrm>
                  <a:prstGeom prst="line">
                    <a:avLst/>
                  </a:prstGeom>
                  <a:ln w="38100"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5390430" y="4643769"/>
                    <a:ext cx="1413818" cy="695553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>
                    <a:off x="6823264" y="5350413"/>
                    <a:ext cx="571711" cy="995626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184979" y="4772793"/>
                    <a:ext cx="7429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b="1" baseline="-250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0</a:t>
                    </a:r>
                    <a:endParaRPr lang="en-US" b="1" baseline="-250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177614" y="5580338"/>
                    <a:ext cx="7429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n</a:t>
                    </a:r>
                    <a:endParaRPr lang="en-US" b="1" baseline="-250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954476" y="4931801"/>
                    <a:ext cx="58808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b="1" i="1" dirty="0" smtClean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a:t>θ</a:t>
                    </a:r>
                    <a:endParaRPr lang="en-US" b="1" i="1" baseline="-25000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191724" y="4450735"/>
                  <a:ext cx="63694" cy="181996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/>
              <p:nvPr/>
            </p:nvCxnSpPr>
            <p:spPr>
              <a:xfrm flipH="1">
                <a:off x="4977706" y="5563318"/>
                <a:ext cx="256840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6588224" y="4836381"/>
                <a:ext cx="147538" cy="12419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516216" y="4941168"/>
                <a:ext cx="588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b="1" i="1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en-US" b="1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35248" y="5538001"/>
                <a:ext cx="742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b="1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094316" y="3476581"/>
              <a:ext cx="58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b="1" baseline="-250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7356510" y="3879248"/>
              <a:ext cx="209348" cy="1602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88188706"/>
              </p:ext>
            </p:extLst>
          </p:nvPr>
        </p:nvGraphicFramePr>
        <p:xfrm>
          <a:off x="326281" y="3809715"/>
          <a:ext cx="5687476" cy="849313"/>
        </p:xfrm>
        <a:graphic>
          <a:graphicData uri="http://schemas.openxmlformats.org/presentationml/2006/ole">
            <p:oleObj spid="_x0000_s159914" name="Equation" r:id="rId5" imgW="3466800" imgH="444240" progId="">
              <p:embed/>
            </p:oleObj>
          </a:graphicData>
        </a:graphic>
      </p:graphicFrame>
      <p:sp>
        <p:nvSpPr>
          <p:cNvPr id="40" name="Left Brace 39"/>
          <p:cNvSpPr/>
          <p:nvPr/>
        </p:nvSpPr>
        <p:spPr>
          <a:xfrm>
            <a:off x="573580" y="2752679"/>
            <a:ext cx="216024" cy="782721"/>
          </a:xfrm>
          <a:prstGeom prst="leftBrace">
            <a:avLst>
              <a:gd name="adj1" fmla="val 47526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8851" y="4808769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>
                <a:latin typeface="Times New Roman" panose="02020603050405020304" pitchFamily="18" charset="0"/>
                <a:ea typeface="楷体" panose="02010609060101010101" pitchFamily="49" charset="-122"/>
                <a:cs typeface="Arial"/>
              </a:rPr>
              <a:t>膜最</a:t>
            </a:r>
            <a:r>
              <a:rPr lang="zh-CN" altLang="en-US" b="1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Arial"/>
              </a:rPr>
              <a:t>亮，干涉极大条件应满足</a:t>
            </a:r>
            <a:endParaRPr lang="en-US" b="1" kern="0" dirty="0">
              <a:latin typeface="Times New Roman" panose="02020603050405020304" pitchFamily="18" charset="0"/>
              <a:ea typeface="楷体" panose="02010609060101010101" pitchFamily="49" charset="-122"/>
              <a:cs typeface="Arial"/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34932396"/>
              </p:ext>
            </p:extLst>
          </p:nvPr>
        </p:nvGraphicFramePr>
        <p:xfrm>
          <a:off x="4662140" y="4814780"/>
          <a:ext cx="2070100" cy="477838"/>
        </p:xfrm>
        <a:graphic>
          <a:graphicData uri="http://schemas.openxmlformats.org/presentationml/2006/ole">
            <p:oleObj spid="_x0000_s159915" name="Equation" r:id="rId6" imgW="1231560" imgH="241200" progId="">
              <p:embed/>
            </p:oleObj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98361796"/>
              </p:ext>
            </p:extLst>
          </p:nvPr>
        </p:nvGraphicFramePr>
        <p:xfrm>
          <a:off x="368445" y="5314652"/>
          <a:ext cx="2582863" cy="1282700"/>
        </p:xfrm>
        <a:graphic>
          <a:graphicData uri="http://schemas.openxmlformats.org/presentationml/2006/ole">
            <p:oleObj spid="_x0000_s159916" name="Equation" r:id="rId7" imgW="1536480" imgH="647640" progId="">
              <p:embed/>
            </p:oleObj>
          </a:graphicData>
        </a:graphic>
      </p:graphicFrame>
      <p:sp>
        <p:nvSpPr>
          <p:cNvPr id="46" name="Rectangle 45"/>
          <p:cNvSpPr/>
          <p:nvPr/>
        </p:nvSpPr>
        <p:spPr>
          <a:xfrm>
            <a:off x="3092976" y="5857698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Arial"/>
              </a:rPr>
              <a:t>按题意</a:t>
            </a:r>
            <a:r>
              <a:rPr lang="en-US" altLang="zh-CN" b="1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Arial"/>
              </a:rPr>
              <a:t>, </a:t>
            </a:r>
            <a:r>
              <a:rPr lang="en-US" altLang="zh-CN" b="1" i="1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Arial"/>
              </a:rPr>
              <a:t>m</a:t>
            </a:r>
            <a:r>
              <a:rPr lang="en-US" altLang="zh-CN" b="1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Arial"/>
              </a:rPr>
              <a:t>=1</a:t>
            </a:r>
            <a:endParaRPr lang="en-US" b="1" kern="0" dirty="0">
              <a:latin typeface="Times New Roman" panose="02020603050405020304" pitchFamily="18" charset="0"/>
              <a:ea typeface="楷体" panose="02010609060101010101" pitchFamily="49" charset="-122"/>
              <a:cs typeface="Arial"/>
            </a:endParaRP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18590633"/>
              </p:ext>
            </p:extLst>
          </p:nvPr>
        </p:nvGraphicFramePr>
        <p:xfrm>
          <a:off x="4923334" y="5931610"/>
          <a:ext cx="512762" cy="352425"/>
        </p:xfrm>
        <a:graphic>
          <a:graphicData uri="http://schemas.openxmlformats.org/presentationml/2006/ole">
            <p:oleObj spid="_x0000_s159917" name="Equation" r:id="rId8" imgW="304560" imgH="177480" progId="">
              <p:embed/>
            </p:oleObj>
          </a:graphicData>
        </a:graphic>
      </p:graphicFrame>
      <p:sp>
        <p:nvSpPr>
          <p:cNvPr id="49" name="Title 1"/>
          <p:cNvSpPr txBox="1">
            <a:spLocks/>
          </p:cNvSpPr>
          <p:nvPr/>
        </p:nvSpPr>
        <p:spPr bwMode="auto">
          <a:xfrm>
            <a:off x="1115616" y="188640"/>
            <a:ext cx="707231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sz="2800" kern="0" dirty="0" smtClean="0">
                <a:solidFill>
                  <a:schemeClr val="accent1"/>
                </a:solidFill>
              </a:rPr>
              <a:t>习题解析</a:t>
            </a:r>
            <a:endParaRPr lang="en-US" sz="2800" kern="0" dirty="0">
              <a:solidFill>
                <a:schemeClr val="accent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7544" y="692696"/>
            <a:ext cx="8064896" cy="457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1">
                  <a:tint val="44500"/>
                  <a:satMod val="160000"/>
                  <a:lumMod val="99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521543"/>
              </p:ext>
            </p:extLst>
          </p:nvPr>
        </p:nvGraphicFramePr>
        <p:xfrm>
          <a:off x="6421421" y="5767263"/>
          <a:ext cx="2503488" cy="771525"/>
        </p:xfrm>
        <a:graphic>
          <a:graphicData uri="http://schemas.openxmlformats.org/presentationml/2006/ole">
            <p:oleObj spid="_x0000_s159918" name="Equation" r:id="rId9" imgW="1244520" imgH="393480" progId="">
              <p:embed/>
            </p:oleObj>
          </a:graphicData>
        </a:graphic>
      </p:graphicFrame>
      <p:sp>
        <p:nvSpPr>
          <p:cNvPr id="52" name="Rectangle 51"/>
          <p:cNvSpPr/>
          <p:nvPr/>
        </p:nvSpPr>
        <p:spPr>
          <a:xfrm>
            <a:off x="83238" y="270797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53729" y="589398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70838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6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1520" y="404664"/>
            <a:ext cx="8424936" cy="122413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7. 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在观察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Michelson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干涉仪中的等倾条纹时，已知光源波长为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590 nm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，聚光透镜焦距为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0.5 m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。求当空气厚度为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0.5 mm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时，第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20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条条纹的</a:t>
            </a:r>
            <a:r>
              <a:rPr lang="zh-CN" altLang="en-US" sz="2400" kern="0" dirty="0" smtClean="0">
                <a:solidFill>
                  <a:srgbClr val="0000FF"/>
                </a:solidFill>
                <a:ea typeface="宋体" panose="02010600030101010101" pitchFamily="2" charset="-122"/>
              </a:rPr>
              <a:t>角半径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400" kern="0" dirty="0" smtClean="0">
                <a:solidFill>
                  <a:srgbClr val="0000FF"/>
                </a:solidFill>
                <a:ea typeface="宋体" panose="02010600030101010101" pitchFamily="2" charset="-122"/>
              </a:rPr>
              <a:t>半径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、和</a:t>
            </a:r>
            <a:r>
              <a:rPr lang="zh-CN" altLang="en-US" sz="2400" kern="0" dirty="0" smtClean="0">
                <a:solidFill>
                  <a:srgbClr val="0000FF"/>
                </a:solidFill>
                <a:ea typeface="宋体" panose="02010600030101010101" pitchFamily="2" charset="-122"/>
              </a:rPr>
              <a:t>干涉级次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400" kern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39552" y="1790534"/>
            <a:ext cx="1440160" cy="43204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zh-CN" altLang="en-US" sz="2400" kern="0" dirty="0" smtClean="0">
                <a:solidFill>
                  <a:schemeClr val="tx1"/>
                </a:solidFill>
              </a:rPr>
              <a:t>光程差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706278"/>
              </p:ext>
            </p:extLst>
          </p:nvPr>
        </p:nvGraphicFramePr>
        <p:xfrm>
          <a:off x="2008312" y="1772816"/>
          <a:ext cx="2131640" cy="478094"/>
        </p:xfrm>
        <a:graphic>
          <a:graphicData uri="http://schemas.openxmlformats.org/presentationml/2006/ole">
            <p:oleObj spid="_x0000_s162951" name="Equation" r:id="rId3" imgW="876240" imgH="228600" progId="">
              <p:embed/>
            </p:oleObj>
          </a:graphicData>
        </a:graphic>
      </p:graphicFrame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539552" y="2366598"/>
            <a:ext cx="2664296" cy="43204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zh-CN" altLang="en-US" sz="2400" kern="0" dirty="0" smtClean="0">
                <a:solidFill>
                  <a:schemeClr val="tx1"/>
                </a:solidFill>
              </a:rPr>
              <a:t>中心干涉级次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17609639"/>
              </p:ext>
            </p:extLst>
          </p:nvPr>
        </p:nvGraphicFramePr>
        <p:xfrm>
          <a:off x="2797175" y="2200275"/>
          <a:ext cx="2587625" cy="793750"/>
        </p:xfrm>
        <a:graphic>
          <a:graphicData uri="http://schemas.openxmlformats.org/presentationml/2006/ole">
            <p:oleObj spid="_x0000_s162952" name="Equation" r:id="rId4" imgW="1104840" imgH="393480" progId="">
              <p:embed/>
            </p:oleObj>
          </a:graphicData>
        </a:graphic>
      </p:graphicFrame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539552" y="3109844"/>
            <a:ext cx="8064896" cy="62490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zh-CN" altLang="en-US" sz="2400" kern="0" dirty="0" smtClean="0">
                <a:solidFill>
                  <a:schemeClr val="tx1"/>
                </a:solidFill>
              </a:rPr>
              <a:t>中心外第一条干涉条纹的干涉级次为                      ，相应于第</a:t>
            </a:r>
            <a:r>
              <a:rPr lang="en-US" altLang="zh-CN" sz="2400" i="1" kern="0" dirty="0" smtClean="0">
                <a:solidFill>
                  <a:schemeClr val="tx1"/>
                </a:solidFill>
              </a:rPr>
              <a:t>N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条干涉条纹，由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85664918"/>
              </p:ext>
            </p:extLst>
          </p:nvPr>
        </p:nvGraphicFramePr>
        <p:xfrm>
          <a:off x="5710238" y="3014663"/>
          <a:ext cx="1485900" cy="458787"/>
        </p:xfrm>
        <a:graphic>
          <a:graphicData uri="http://schemas.openxmlformats.org/presentationml/2006/ole">
            <p:oleObj spid="_x0000_s162953" name="Equation" r:id="rId5" imgW="634680" imgH="228600" progId="">
              <p:embed/>
            </p:oleObj>
          </a:graphicData>
        </a:graphic>
      </p:graphicFrame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551136" y="4653136"/>
            <a:ext cx="5940660" cy="43204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zh-CN" altLang="en-US" sz="2400" kern="0" dirty="0" smtClean="0">
                <a:solidFill>
                  <a:schemeClr val="tx1"/>
                </a:solidFill>
              </a:rPr>
              <a:t>可得其</a:t>
            </a:r>
            <a:r>
              <a:rPr lang="zh-CN" altLang="en-US" sz="2400" kern="0" dirty="0" smtClean="0">
                <a:solidFill>
                  <a:srgbClr val="0000FF"/>
                </a:solidFill>
              </a:rPr>
              <a:t>角半径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为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52542923"/>
              </p:ext>
            </p:extLst>
          </p:nvPr>
        </p:nvGraphicFramePr>
        <p:xfrm>
          <a:off x="3203848" y="4456343"/>
          <a:ext cx="3717925" cy="790575"/>
        </p:xfrm>
        <a:graphic>
          <a:graphicData uri="http://schemas.openxmlformats.org/presentationml/2006/ole">
            <p:oleObj spid="_x0000_s162954" name="Equation" r:id="rId6" imgW="1587240" imgH="393480" progId="">
              <p:embed/>
            </p:oleObj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94811093"/>
              </p:ext>
            </p:extLst>
          </p:nvPr>
        </p:nvGraphicFramePr>
        <p:xfrm>
          <a:off x="2011139" y="3922447"/>
          <a:ext cx="4937125" cy="460375"/>
        </p:xfrm>
        <a:graphic>
          <a:graphicData uri="http://schemas.openxmlformats.org/presentationml/2006/ole">
            <p:oleObj spid="_x0000_s162955" name="Equation" r:id="rId7" imgW="2108160" imgH="228600" progId="">
              <p:embed/>
            </p:oleObj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56349476"/>
              </p:ext>
            </p:extLst>
          </p:nvPr>
        </p:nvGraphicFramePr>
        <p:xfrm>
          <a:off x="2483768" y="5281977"/>
          <a:ext cx="5904656" cy="790575"/>
        </p:xfrm>
        <a:graphic>
          <a:graphicData uri="http://schemas.openxmlformats.org/presentationml/2006/ole">
            <p:oleObj spid="_x0000_s162956" name="Equation" r:id="rId8" imgW="2755800" imgH="393480" progId="">
              <p:embed/>
            </p:oleObj>
          </a:graphicData>
        </a:graphic>
      </p:graphicFrame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1439652" y="5498002"/>
            <a:ext cx="5482121" cy="43204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zh-CN" altLang="en-US" sz="2400" kern="0" dirty="0" smtClean="0">
                <a:solidFill>
                  <a:srgbClr val="0000FF"/>
                </a:solidFill>
              </a:rPr>
              <a:t>半径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为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493511" y="6237312"/>
            <a:ext cx="8326961" cy="43204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zh-CN" altLang="en-US" sz="2400" kern="0" dirty="0" smtClean="0">
                <a:solidFill>
                  <a:schemeClr val="tx1"/>
                </a:solidFill>
              </a:rPr>
              <a:t>第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5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条干涉条纹</a:t>
            </a:r>
            <a:r>
              <a:rPr lang="zh-CN" altLang="en-US" sz="2400" kern="0" dirty="0" smtClean="0">
                <a:solidFill>
                  <a:srgbClr val="0000FF"/>
                </a:solidFill>
              </a:rPr>
              <a:t>级次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为</a:t>
            </a:r>
            <a:r>
              <a:rPr lang="en-US" altLang="zh-CN" sz="2400" i="1" kern="0" dirty="0" smtClean="0">
                <a:solidFill>
                  <a:schemeClr val="tx1"/>
                </a:solidFill>
              </a:rPr>
              <a:t>m</a:t>
            </a:r>
            <a:r>
              <a:rPr lang="en-US" altLang="zh-CN" sz="2400" kern="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-5+1=1690, 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第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20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条为</a:t>
            </a:r>
            <a:r>
              <a:rPr lang="en-US" altLang="zh-CN" sz="2400" i="1" kern="0" dirty="0" smtClean="0">
                <a:solidFill>
                  <a:schemeClr val="tx1"/>
                </a:solidFill>
              </a:rPr>
              <a:t>m</a:t>
            </a:r>
            <a:r>
              <a:rPr lang="en-US" altLang="zh-CN" sz="2400" kern="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-20+1=1675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。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38502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1" grpId="0"/>
      <p:bldP spid="33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404664"/>
            <a:ext cx="8208912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8. 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用钠光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589.3 nm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观察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Michelson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干涉条纹，先看到干涉场中有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圈亮环，且中心是最亮的；移动平面镜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kern="0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后，看到中心吞了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环，而此时干涉场中还剩有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圈亮环，试求：</a:t>
            </a:r>
            <a:endParaRPr lang="en-US" altLang="zh-CN" sz="2400" kern="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 M</a:t>
            </a:r>
            <a:r>
              <a:rPr lang="en-US" altLang="zh-CN" sz="2400" kern="0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移动的距离；</a:t>
            </a:r>
            <a:endParaRPr lang="en-US" altLang="zh-CN" sz="2400" kern="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）开始时中心亮斑的干涉级；</a:t>
            </a:r>
            <a:endParaRPr lang="en-US" altLang="zh-CN" sz="2400" kern="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400" kern="0" dirty="0">
                <a:solidFill>
                  <a:schemeClr val="tx1"/>
                </a:solidFill>
                <a:ea typeface="宋体" panose="02010600030101010101" pitchFamily="2" charset="-122"/>
              </a:rPr>
              <a:t> M</a:t>
            </a:r>
            <a:r>
              <a:rPr lang="en-US" altLang="zh-CN" sz="2400" kern="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移动后，从中心向外数第</a:t>
            </a:r>
            <a:r>
              <a:rPr lang="en-US" altLang="zh-CN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kern="0" dirty="0" smtClean="0">
                <a:solidFill>
                  <a:schemeClr val="tx1"/>
                </a:solidFill>
                <a:ea typeface="宋体" panose="02010600030101010101" pitchFamily="2" charset="-122"/>
              </a:rPr>
              <a:t>圈亮环的干涉级。</a:t>
            </a:r>
            <a:endParaRPr lang="zh-CN" altLang="en-US" sz="2400" kern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9513" y="2852936"/>
            <a:ext cx="7488831" cy="893713"/>
            <a:chOff x="179513" y="2852936"/>
            <a:chExt cx="7488831" cy="893713"/>
          </a:xfrm>
        </p:grpSpPr>
        <p:sp>
          <p:nvSpPr>
            <p:cNvPr id="14" name="Rectangle 2"/>
            <p:cNvSpPr txBox="1">
              <a:spLocks noChangeArrowheads="1"/>
            </p:cNvSpPr>
            <p:nvPr/>
          </p:nvSpPr>
          <p:spPr bwMode="auto">
            <a:xfrm>
              <a:off x="179513" y="2852936"/>
              <a:ext cx="7488831" cy="432048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3200" b="1" baseline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+mj-cs"/>
                </a:defRPr>
              </a:lvl1pPr>
              <a:lvl2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4572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9144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13716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18288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457200" indent="-457200" algn="just">
                <a:spcBef>
                  <a:spcPts val="0"/>
                </a:spcBef>
                <a:spcAft>
                  <a:spcPts val="1200"/>
                </a:spcAft>
                <a:buAutoNum type="arabicParenBoth"/>
              </a:pPr>
              <a:r>
                <a:rPr lang="zh-CN" altLang="en-US" sz="2400" kern="0" dirty="0" smtClean="0">
                  <a:solidFill>
                    <a:schemeClr val="tx1"/>
                  </a:solidFill>
                </a:rPr>
                <a:t>条纹数目变小，条纹变稀，膜厚降低。</a:t>
              </a:r>
              <a:endParaRPr lang="zh-CN" altLang="en-US" sz="2400" kern="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333634167"/>
                </p:ext>
              </p:extLst>
            </p:nvPr>
          </p:nvGraphicFramePr>
          <p:xfrm>
            <a:off x="4932040" y="3307457"/>
            <a:ext cx="2052637" cy="409575"/>
          </p:xfrm>
          <a:graphic>
            <a:graphicData uri="http://schemas.openxmlformats.org/presentationml/2006/ole">
              <p:oleObj spid="_x0000_s161900" name="Equation" r:id="rId3" imgW="876240" imgH="203040" progId="">
                <p:embed/>
              </p:oleObj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827584" y="3284984"/>
              <a:ext cx="39805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 </a:t>
              </a:r>
              <a:r>
                <a:rPr lang="zh-CN" altLang="en-US" b="1" kern="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+mj-cs"/>
                </a:rPr>
                <a:t>因为条纹向内吞</a:t>
              </a:r>
              <a:r>
                <a:rPr lang="en-US" altLang="zh-CN" b="1" kern="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+mj-cs"/>
                </a:rPr>
                <a:t>10</a:t>
              </a:r>
              <a:r>
                <a:rPr lang="zh-CN" altLang="en-US" b="1" kern="0" dirty="0">
                  <a:latin typeface="Times New Roman" panose="02020603050405020304" pitchFamily="18" charset="0"/>
                  <a:ea typeface="楷体" panose="02010609060101010101" pitchFamily="49" charset="-122"/>
                  <a:cs typeface="+mj-cs"/>
                </a:rPr>
                <a:t>个，所</a:t>
              </a:r>
              <a:r>
                <a:rPr lang="zh-CN" altLang="en-US" b="1" kern="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+mj-cs"/>
                </a:rPr>
                <a:t>以</a:t>
              </a:r>
              <a:endParaRPr lang="zh-CN" altLang="en-US" b="1" kern="0" dirty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endParaRPr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107504" y="6236168"/>
            <a:ext cx="8834677" cy="43319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altLang="zh-CN" sz="2400" kern="0" dirty="0" smtClean="0">
                <a:solidFill>
                  <a:schemeClr val="tx1"/>
                </a:solidFill>
              </a:rPr>
              <a:t>(</a:t>
            </a:r>
            <a:r>
              <a:rPr lang="en-US" altLang="zh-CN" sz="2400" kern="0" dirty="0">
                <a:solidFill>
                  <a:schemeClr val="tx1"/>
                </a:solidFill>
              </a:rPr>
              <a:t>3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) 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显然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M</a:t>
            </a:r>
            <a:r>
              <a:rPr lang="en-US" altLang="zh-CN" sz="2400" kern="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移动后中心亮环的级别为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7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，向外数第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5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圈干涉级别为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2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513" y="3789040"/>
            <a:ext cx="8857616" cy="2274336"/>
            <a:chOff x="179513" y="3789040"/>
            <a:chExt cx="8857616" cy="2274336"/>
          </a:xfrm>
        </p:grpSpPr>
        <p:sp>
          <p:nvSpPr>
            <p:cNvPr id="15" name="Rectangle 2"/>
            <p:cNvSpPr txBox="1">
              <a:spLocks noChangeArrowheads="1"/>
            </p:cNvSpPr>
            <p:nvPr/>
          </p:nvSpPr>
          <p:spPr bwMode="auto">
            <a:xfrm>
              <a:off x="2960357" y="3928839"/>
              <a:ext cx="817157" cy="432048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3200" b="1" baseline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+mj-cs"/>
                </a:defRPr>
              </a:lvl1pPr>
              <a:lvl2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4572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9144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13716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18288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just">
                <a:spcBef>
                  <a:spcPts val="0"/>
                </a:spcBef>
                <a:spcAft>
                  <a:spcPts val="1200"/>
                </a:spcAft>
              </a:pPr>
              <a:endParaRPr lang="zh-CN" altLang="en-US" sz="2400" kern="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2"/>
            <p:cNvSpPr txBox="1">
              <a:spLocks noChangeArrowheads="1"/>
            </p:cNvSpPr>
            <p:nvPr/>
          </p:nvSpPr>
          <p:spPr bwMode="auto">
            <a:xfrm>
              <a:off x="179513" y="3789040"/>
              <a:ext cx="8424936" cy="721224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3200" b="1" baseline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+mj-cs"/>
                </a:defRPr>
              </a:lvl1pPr>
              <a:lvl2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4572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9144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13716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18288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just">
                <a:spcBef>
                  <a:spcPts val="0"/>
                </a:spcBef>
                <a:spcAft>
                  <a:spcPts val="1200"/>
                </a:spcAft>
              </a:pPr>
              <a:r>
                <a:rPr lang="en-US" altLang="zh-CN" sz="2400" kern="0" dirty="0" smtClean="0">
                  <a:solidFill>
                    <a:schemeClr val="tx1"/>
                  </a:solidFill>
                </a:rPr>
                <a:t>(2) </a:t>
              </a:r>
              <a:r>
                <a:rPr lang="zh-CN" altLang="en-US" sz="2400" kern="0" dirty="0" smtClean="0">
                  <a:solidFill>
                    <a:schemeClr val="tx1"/>
                  </a:solidFill>
                </a:rPr>
                <a:t>中心级别的绝对数</a:t>
              </a:r>
              <a:r>
                <a:rPr lang="en-US" altLang="zh-CN" sz="2400" i="1" kern="0" dirty="0" smtClean="0">
                  <a:solidFill>
                    <a:schemeClr val="tx1"/>
                  </a:solidFill>
                </a:rPr>
                <a:t>k</a:t>
              </a:r>
              <a:r>
                <a:rPr lang="zh-CN" altLang="en-US" sz="2400" kern="0" dirty="0" smtClean="0">
                  <a:solidFill>
                    <a:schemeClr val="tx1"/>
                  </a:solidFill>
                </a:rPr>
                <a:t>取决于膜层厚度</a:t>
              </a:r>
              <a:r>
                <a:rPr lang="en-US" altLang="zh-CN" sz="2400" i="1" kern="0" dirty="0" smtClean="0">
                  <a:solidFill>
                    <a:schemeClr val="tx1"/>
                  </a:solidFill>
                </a:rPr>
                <a:t>h</a:t>
              </a:r>
              <a:r>
                <a:rPr lang="zh-CN" altLang="en-US" sz="2400" kern="0" dirty="0" smtClean="0">
                  <a:solidFill>
                    <a:schemeClr val="tx1"/>
                  </a:solidFill>
                </a:rPr>
                <a:t>，而</a:t>
              </a:r>
              <a:r>
                <a:rPr lang="en-US" altLang="zh-CN" sz="2400" i="1" kern="0" dirty="0" smtClean="0">
                  <a:solidFill>
                    <a:schemeClr val="tx1"/>
                  </a:solidFill>
                </a:rPr>
                <a:t>k</a:t>
              </a:r>
              <a:r>
                <a:rPr lang="en-US" altLang="zh-CN" sz="2400" kern="0" dirty="0" smtClean="0">
                  <a:solidFill>
                    <a:schemeClr val="tx1"/>
                  </a:solidFill>
                </a:rPr>
                <a:t>, </a:t>
              </a:r>
              <a:r>
                <a:rPr lang="en-US" altLang="zh-CN" sz="2400" i="1" kern="0" dirty="0" smtClean="0">
                  <a:solidFill>
                    <a:schemeClr val="tx1"/>
                  </a:solidFill>
                </a:rPr>
                <a:t>h</a:t>
              </a:r>
              <a:r>
                <a:rPr lang="en-US" altLang="zh-CN" sz="2400" kern="0" dirty="0" smtClean="0">
                  <a:solidFill>
                    <a:schemeClr val="tx1"/>
                  </a:solidFill>
                </a:rPr>
                <a:t>, </a:t>
              </a:r>
              <a:r>
                <a:rPr lang="el-GR" altLang="zh-CN" sz="2400" i="1" kern="0" dirty="0" smtClean="0">
                  <a:solidFill>
                    <a:schemeClr val="tx1"/>
                  </a:solidFill>
                </a:rPr>
                <a:t>θ</a:t>
              </a:r>
              <a:r>
                <a:rPr lang="zh-CN" altLang="en-US" sz="2400" kern="0" dirty="0" smtClean="0">
                  <a:solidFill>
                    <a:schemeClr val="tx1"/>
                  </a:solidFill>
                </a:rPr>
                <a:t>均未知，因此，考虑镜面移动前：</a:t>
              </a:r>
              <a:endParaRPr lang="zh-CN" altLang="en-US" sz="2400" kern="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29681402"/>
                </p:ext>
              </p:extLst>
            </p:nvPr>
          </p:nvGraphicFramePr>
          <p:xfrm>
            <a:off x="606425" y="4581128"/>
            <a:ext cx="2719388" cy="928687"/>
          </p:xfrm>
          <a:graphic>
            <a:graphicData uri="http://schemas.openxmlformats.org/presentationml/2006/ole">
              <p:oleObj spid="_x0000_s161901" name="Equation" r:id="rId4" imgW="1307880" imgH="457200" progId="">
                <p:embed/>
              </p:oleObj>
            </a:graphicData>
          </a:graphic>
        </p:graphicFrame>
        <p:sp>
          <p:nvSpPr>
            <p:cNvPr id="19" name="Rectangle 2"/>
            <p:cNvSpPr txBox="1">
              <a:spLocks noChangeArrowheads="1"/>
            </p:cNvSpPr>
            <p:nvPr/>
          </p:nvSpPr>
          <p:spPr bwMode="auto">
            <a:xfrm>
              <a:off x="3347864" y="4653136"/>
              <a:ext cx="1728192" cy="721224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3200" b="1" baseline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+mj-cs"/>
                </a:defRPr>
              </a:lvl1pPr>
              <a:lvl2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2pPr>
              <a:lvl3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3pPr>
              <a:lvl4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4pPr>
              <a:lvl5pPr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5pPr>
              <a:lvl6pPr marL="4572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6pPr>
              <a:lvl7pPr marL="9144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7pPr>
              <a:lvl8pPr marL="13716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8pPr>
              <a:lvl9pPr marL="1828800" algn="l" rtl="0" eaLnBrk="1" fontAlgn="base" hangingPunct="1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just">
                <a:spcBef>
                  <a:spcPts val="0"/>
                </a:spcBef>
                <a:spcAft>
                  <a:spcPts val="1200"/>
                </a:spcAft>
              </a:pPr>
              <a:r>
                <a:rPr lang="zh-CN" altLang="en-US" sz="2000" kern="0" dirty="0" smtClean="0">
                  <a:solidFill>
                    <a:schemeClr val="tx1"/>
                  </a:solidFill>
                </a:rPr>
                <a:t>镜面移动后</a:t>
              </a:r>
              <a:endParaRPr lang="zh-CN" altLang="en-US" sz="2000" kern="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49312736"/>
                </p:ext>
              </p:extLst>
            </p:nvPr>
          </p:nvGraphicFramePr>
          <p:xfrm>
            <a:off x="4788025" y="4581128"/>
            <a:ext cx="3021532" cy="886110"/>
          </p:xfrm>
          <a:graphic>
            <a:graphicData uri="http://schemas.openxmlformats.org/presentationml/2006/ole">
              <p:oleObj spid="_x0000_s161902" name="Equation" r:id="rId5" imgW="1714320" imgH="457200" progId="">
                <p:embed/>
              </p:oleObj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169347179"/>
                </p:ext>
              </p:extLst>
            </p:nvPr>
          </p:nvGraphicFramePr>
          <p:xfrm>
            <a:off x="755577" y="5653782"/>
            <a:ext cx="2570236" cy="409594"/>
          </p:xfrm>
          <a:graphic>
            <a:graphicData uri="http://schemas.openxmlformats.org/presentationml/2006/ole">
              <p:oleObj spid="_x0000_s161903" name="Equation" r:id="rId6" imgW="1320480" imgH="203040" progId="">
                <p:embed/>
              </p:oleObj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47976502"/>
                </p:ext>
              </p:extLst>
            </p:nvPr>
          </p:nvGraphicFramePr>
          <p:xfrm>
            <a:off x="4808662" y="5653782"/>
            <a:ext cx="3000895" cy="388938"/>
          </p:xfrm>
          <a:graphic>
            <a:graphicData uri="http://schemas.openxmlformats.org/presentationml/2006/ole">
              <p:oleObj spid="_x0000_s161904" name="Equation" r:id="rId7" imgW="1688760" imgH="203040" progId="">
                <p:embed/>
              </p:oleObj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5148064" y="5631328"/>
              <a:ext cx="2661493" cy="43204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7884368" y="5689302"/>
              <a:ext cx="216024" cy="216024"/>
            </a:xfrm>
            <a:prstGeom prst="rightArrow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16684" y="5517232"/>
              <a:ext cx="9204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j-cs"/>
                </a:rPr>
                <a:t>k</a:t>
              </a:r>
              <a:r>
                <a:rPr lang="zh-CN" altLang="en-US" sz="2800" b="1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j-cs"/>
                </a:rPr>
                <a:t>≈</a:t>
              </a:r>
              <a:r>
                <a:rPr lang="en-US" altLang="zh-CN" sz="2800" b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j-cs"/>
                </a:rPr>
                <a:t>17</a:t>
              </a:r>
              <a:endParaRPr lang="en-US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j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09126" y="5631328"/>
              <a:ext cx="2282205" cy="43204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9660129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544" y="764704"/>
            <a:ext cx="8064896" cy="457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1">
                  <a:tint val="44500"/>
                  <a:satMod val="160000"/>
                  <a:lumMod val="99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79843" y="996839"/>
            <a:ext cx="80648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9.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F-P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干涉仪两反射面之间的距离为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1.00 cm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，用绿光（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500 nm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）做实验，干涉图样的中心正好是一个亮斑。求第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圈亮环的角直径。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2679303"/>
            <a:ext cx="31580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中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心亮斑级别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68944547"/>
              </p:ext>
            </p:extLst>
          </p:nvPr>
        </p:nvGraphicFramePr>
        <p:xfrm>
          <a:off x="3529973" y="2692078"/>
          <a:ext cx="1764636" cy="556943"/>
        </p:xfrm>
        <a:graphic>
          <a:graphicData uri="http://schemas.openxmlformats.org/presentationml/2006/ole">
            <p:oleObj spid="_x0000_s160890" name="Equation" r:id="rId3" imgW="647640" imgH="228600" progId="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5576" y="3361480"/>
            <a:ext cx="25202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第十圈亮环：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75199718"/>
              </p:ext>
            </p:extLst>
          </p:nvPr>
        </p:nvGraphicFramePr>
        <p:xfrm>
          <a:off x="3356107" y="3375469"/>
          <a:ext cx="3592157" cy="520870"/>
        </p:xfrm>
        <a:graphic>
          <a:graphicData uri="http://schemas.openxmlformats.org/presentationml/2006/ole">
            <p:oleObj spid="_x0000_s160891" name="Equation" r:id="rId4" imgW="1409400" imgH="228600" progId="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28105676"/>
              </p:ext>
            </p:extLst>
          </p:nvPr>
        </p:nvGraphicFramePr>
        <p:xfrm>
          <a:off x="1259632" y="4251595"/>
          <a:ext cx="4760772" cy="865595"/>
        </p:xfrm>
        <a:graphic>
          <a:graphicData uri="http://schemas.openxmlformats.org/presentationml/2006/ole">
            <p:oleObj spid="_x0000_s160892" name="Equation" r:id="rId5" imgW="2108160" imgH="393480" progId="">
              <p:embed/>
            </p:oleObj>
          </a:graphicData>
        </a:graphic>
      </p:graphicFrame>
      <p:sp>
        <p:nvSpPr>
          <p:cNvPr id="2" name="Rectangle 1"/>
          <p:cNvSpPr/>
          <p:nvPr/>
        </p:nvSpPr>
        <p:spPr>
          <a:xfrm>
            <a:off x="5796136" y="3356992"/>
            <a:ext cx="360040" cy="4557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62990624"/>
              </p:ext>
            </p:extLst>
          </p:nvPr>
        </p:nvGraphicFramePr>
        <p:xfrm>
          <a:off x="6804248" y="4437112"/>
          <a:ext cx="769611" cy="481422"/>
        </p:xfrm>
        <a:graphic>
          <a:graphicData uri="http://schemas.openxmlformats.org/presentationml/2006/ole">
            <p:oleObj spid="_x0000_s160893" name="Equation" r:id="rId6" imgW="355320" imgH="228600" progId="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12545100"/>
              </p:ext>
            </p:extLst>
          </p:nvPr>
        </p:nvGraphicFramePr>
        <p:xfrm>
          <a:off x="5004048" y="5586783"/>
          <a:ext cx="656858" cy="604560"/>
        </p:xfrm>
        <a:graphic>
          <a:graphicData uri="http://schemas.openxmlformats.org/presentationml/2006/ole">
            <p:oleObj spid="_x0000_s160894" name="Equation" r:id="rId7" imgW="241200" imgH="228600" progId="">
              <p:embed/>
            </p:oleObj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43608" y="5606503"/>
            <a:ext cx="35283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第十圈亮环的角直径：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1115616" y="188640"/>
            <a:ext cx="707231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zh-CN" altLang="en-US" sz="2800" kern="0" dirty="0" smtClean="0">
                <a:solidFill>
                  <a:schemeClr val="accent1"/>
                </a:solidFill>
              </a:rPr>
              <a:t>习题解析</a:t>
            </a:r>
            <a:endParaRPr lang="en-US" sz="2800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762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23528" y="347172"/>
            <a:ext cx="828092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chemeClr val="folHlink"/>
              </a:buClr>
              <a:buSzPct val="60000"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11. F-P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干涉仪常用来测量波长相差很小的两条谱线的波长差。设干涉仪两板间距为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0.25 mm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，它产生的</a:t>
            </a:r>
            <a:r>
              <a:rPr lang="el-GR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λ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谱线的干涉环系中，第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环和第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环的半径分别为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mm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3.8 mm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l-GR" altLang="zh-CN" b="1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λ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谱线的干涉环系中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环和第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环的半径分别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2.1 mm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3.85 mm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，两谱线的平均波长为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500 nm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，试决定两谱线波长差。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82452" y="2457048"/>
            <a:ext cx="8049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假设对于</a:t>
            </a:r>
            <a:r>
              <a:rPr lang="el-GR" altLang="zh-CN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λ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谱线的干涉环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系中心的干涉级次为</a:t>
            </a:r>
            <a:r>
              <a:rPr lang="en-US" altLang="zh-CN" b="1" i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，则有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96226658"/>
              </p:ext>
            </p:extLst>
          </p:nvPr>
        </p:nvGraphicFramePr>
        <p:xfrm>
          <a:off x="1425575" y="2997200"/>
          <a:ext cx="5759450" cy="568325"/>
        </p:xfrm>
        <a:graphic>
          <a:graphicData uri="http://schemas.openxmlformats.org/presentationml/2006/ole">
            <p:oleObj spid="_x0000_s174124" name="Equation" r:id="rId3" imgW="2336760" imgH="241200" progId="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3347864" y="3573016"/>
            <a:ext cx="5617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中心最近的亮条纹的级数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整数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52120" y="3069208"/>
            <a:ext cx="432048" cy="50380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08936438"/>
              </p:ext>
            </p:extLst>
          </p:nvPr>
        </p:nvGraphicFramePr>
        <p:xfrm>
          <a:off x="1932657" y="4581128"/>
          <a:ext cx="4727575" cy="568325"/>
        </p:xfrm>
        <a:graphic>
          <a:graphicData uri="http://schemas.openxmlformats.org/presentationml/2006/ole">
            <p:oleObj spid="_x0000_s174125" name="Equation" r:id="rId4" imgW="1917360" imgH="241200" progId="">
              <p:embed/>
            </p:oleObj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51124" y="4054074"/>
            <a:ext cx="8049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从中心向外数第</a:t>
            </a:r>
            <a:r>
              <a:rPr lang="en-US" altLang="zh-CN" b="1" i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个亮环级次为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99249454"/>
              </p:ext>
            </p:extLst>
          </p:nvPr>
        </p:nvGraphicFramePr>
        <p:xfrm>
          <a:off x="5076056" y="4037913"/>
          <a:ext cx="1847850" cy="538163"/>
        </p:xfrm>
        <a:graphic>
          <a:graphicData uri="http://schemas.openxmlformats.org/presentationml/2006/ole">
            <p:oleObj spid="_x0000_s174126" name="Equation" r:id="rId5" imgW="749160" imgH="228600" progId="">
              <p:embed/>
            </p:oleObj>
          </a:graphicData>
        </a:graphic>
      </p:graphicFrame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49168" y="5321533"/>
            <a:ext cx="2366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两式相减，得到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36093967"/>
              </p:ext>
            </p:extLst>
          </p:nvPr>
        </p:nvGraphicFramePr>
        <p:xfrm>
          <a:off x="3148013" y="5321300"/>
          <a:ext cx="4446587" cy="538163"/>
        </p:xfrm>
        <a:graphic>
          <a:graphicData uri="http://schemas.openxmlformats.org/presentationml/2006/ole">
            <p:oleObj spid="_x0000_s174127" name="Equation" r:id="rId6" imgW="1803240" imgH="228600" progId="">
              <p:embed/>
            </p:oleObj>
          </a:graphicData>
        </a:graphic>
      </p:graphicFrame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69136" y="6127327"/>
            <a:ext cx="47229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由于       一般很小，近似的有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14781971"/>
              </p:ext>
            </p:extLst>
          </p:nvPr>
        </p:nvGraphicFramePr>
        <p:xfrm>
          <a:off x="1282560" y="6127327"/>
          <a:ext cx="469900" cy="538162"/>
        </p:xfrm>
        <a:graphic>
          <a:graphicData uri="http://schemas.openxmlformats.org/presentationml/2006/ole">
            <p:oleObj spid="_x0000_s174128" name="Equation" r:id="rId7" imgW="190440" imgH="228600" progId="">
              <p:embed/>
            </p:oleObj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46571340"/>
              </p:ext>
            </p:extLst>
          </p:nvPr>
        </p:nvGraphicFramePr>
        <p:xfrm>
          <a:off x="4842462" y="5803548"/>
          <a:ext cx="2249818" cy="1003976"/>
        </p:xfrm>
        <a:graphic>
          <a:graphicData uri="http://schemas.openxmlformats.org/presentationml/2006/ole">
            <p:oleObj spid="_x0000_s174129" name="Equation" r:id="rId8" imgW="952200" imgH="4442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290076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  <p:bldP spid="2" grpId="0" animBg="1"/>
      <p:bldP spid="15" grpId="0"/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61933723"/>
              </p:ext>
            </p:extLst>
          </p:nvPr>
        </p:nvGraphicFramePr>
        <p:xfrm>
          <a:off x="5508104" y="470099"/>
          <a:ext cx="2347912" cy="1047750"/>
        </p:xfrm>
        <a:graphic>
          <a:graphicData uri="http://schemas.openxmlformats.org/presentationml/2006/ole">
            <p:oleObj spid="_x0000_s175131" name="Equation" r:id="rId3" imgW="952200" imgH="444240" progId="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62182671"/>
              </p:ext>
            </p:extLst>
          </p:nvPr>
        </p:nvGraphicFramePr>
        <p:xfrm>
          <a:off x="755576" y="741393"/>
          <a:ext cx="4448175" cy="538162"/>
        </p:xfrm>
        <a:graphic>
          <a:graphicData uri="http://schemas.openxmlformats.org/presentationml/2006/ole">
            <p:oleObj spid="_x0000_s175132" name="Equation" r:id="rId4" imgW="1803240" imgH="228600" progId="">
              <p:embed/>
            </p:oleObj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83475051"/>
              </p:ext>
            </p:extLst>
          </p:nvPr>
        </p:nvGraphicFramePr>
        <p:xfrm>
          <a:off x="539552" y="2060848"/>
          <a:ext cx="8015287" cy="1076325"/>
        </p:xfrm>
        <a:graphic>
          <a:graphicData uri="http://schemas.openxmlformats.org/presentationml/2006/ole">
            <p:oleObj spid="_x0000_s175133" name="Equation" r:id="rId5" imgW="3251160" imgH="457200" progId="">
              <p:embed/>
            </p:oleObj>
          </a:graphicData>
        </a:graphic>
      </p:graphicFrame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18480" y="3501008"/>
            <a:ext cx="78712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同理可以求出相应于</a:t>
            </a:r>
            <a:r>
              <a:rPr lang="en-US" altLang="zh-CN" b="1" i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λ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环系中心的干涉级次的小数部分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08960796"/>
              </p:ext>
            </p:extLst>
          </p:nvPr>
        </p:nvGraphicFramePr>
        <p:xfrm>
          <a:off x="7928024" y="3462759"/>
          <a:ext cx="407988" cy="538162"/>
        </p:xfrm>
        <a:graphic>
          <a:graphicData uri="http://schemas.openxmlformats.org/presentationml/2006/ole">
            <p:oleObj spid="_x0000_s175134" name="Equation" r:id="rId6" imgW="164880" imgH="228600" progId="">
              <p:embed/>
            </p:oleObj>
          </a:graphicData>
        </a:graphic>
      </p:graphicFrame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60747" y="4364756"/>
            <a:ext cx="78712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因为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73737011"/>
              </p:ext>
            </p:extLst>
          </p:nvPr>
        </p:nvGraphicFramePr>
        <p:xfrm>
          <a:off x="1115616" y="4149080"/>
          <a:ext cx="7632848" cy="1994819"/>
        </p:xfrm>
        <a:graphic>
          <a:graphicData uri="http://schemas.openxmlformats.org/presentationml/2006/ole">
            <p:oleObj spid="_x0000_s175135" name="Equation" r:id="rId7" imgW="3238200" imgH="86328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007723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erican-PowerPoint-template">
  <a:themeElements>
    <a:clrScheme name="1_Default Design 15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001D70"/>
      </a:accent1>
      <a:accent2>
        <a:srgbClr val="E01C1E"/>
      </a:accent2>
      <a:accent3>
        <a:srgbClr val="FFFFFF"/>
      </a:accent3>
      <a:accent4>
        <a:srgbClr val="000000"/>
      </a:accent4>
      <a:accent5>
        <a:srgbClr val="AAABBB"/>
      </a:accent5>
      <a:accent6>
        <a:srgbClr val="CB181A"/>
      </a:accent6>
      <a:hlink>
        <a:srgbClr val="8A1717"/>
      </a:hlink>
      <a:folHlink>
        <a:srgbClr val="969696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1D70"/>
        </a:accent1>
        <a:accent2>
          <a:srgbClr val="E01C1E"/>
        </a:accent2>
        <a:accent3>
          <a:srgbClr val="FFFFFF"/>
        </a:accent3>
        <a:accent4>
          <a:srgbClr val="000000"/>
        </a:accent4>
        <a:accent5>
          <a:srgbClr val="AAABBB"/>
        </a:accent5>
        <a:accent6>
          <a:srgbClr val="CB181A"/>
        </a:accent6>
        <a:hlink>
          <a:srgbClr val="8A171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1D70"/>
        </a:accent1>
        <a:accent2>
          <a:srgbClr val="E01C1E"/>
        </a:accent2>
        <a:accent3>
          <a:srgbClr val="FFFFFF"/>
        </a:accent3>
        <a:accent4>
          <a:srgbClr val="000000"/>
        </a:accent4>
        <a:accent5>
          <a:srgbClr val="AAABBB"/>
        </a:accent5>
        <a:accent6>
          <a:srgbClr val="CB181A"/>
        </a:accent6>
        <a:hlink>
          <a:srgbClr val="8A171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1D70"/>
        </a:accent1>
        <a:accent2>
          <a:srgbClr val="E01C1E"/>
        </a:accent2>
        <a:accent3>
          <a:srgbClr val="FFFFFF"/>
        </a:accent3>
        <a:accent4>
          <a:srgbClr val="000000"/>
        </a:accent4>
        <a:accent5>
          <a:srgbClr val="AAABBB"/>
        </a:accent5>
        <a:accent6>
          <a:srgbClr val="CB181A"/>
        </a:accent6>
        <a:hlink>
          <a:srgbClr val="8A171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American-PowerPoint-template</Template>
  <TotalTime>18477</TotalTime>
  <Words>1189</Words>
  <Application>Microsoft Office PowerPoint</Application>
  <PresentationFormat>全屏显示(4:3)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American-PowerPoint-template</vt:lpstr>
      <vt:lpstr>Equation</vt:lpstr>
      <vt:lpstr>幻灯片 1</vt:lpstr>
      <vt:lpstr>习题解析</vt:lpstr>
      <vt:lpstr>习题解析</vt:lpstr>
      <vt:lpstr>幻灯片 4</vt:lpstr>
      <vt:lpstr>幻灯片 5</vt:lpstr>
      <vt:lpstr>幻灯片 6</vt:lpstr>
      <vt:lpstr>幻灯片 7</vt:lpstr>
      <vt:lpstr>幻灯片 8</vt:lpstr>
      <vt:lpstr>幻灯片 9</vt:lpstr>
      <vt:lpstr>2.6.2 光的时间相干性</vt:lpstr>
      <vt:lpstr>幻灯片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Presentation Title</dc:title>
  <dc:creator>chen</dc:creator>
  <cp:lastModifiedBy>admin</cp:lastModifiedBy>
  <cp:revision>497</cp:revision>
  <dcterms:created xsi:type="dcterms:W3CDTF">2015-08-12T09:28:22Z</dcterms:created>
  <dcterms:modified xsi:type="dcterms:W3CDTF">2018-12-18T10:28:44Z</dcterms:modified>
</cp:coreProperties>
</file>