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sldIdLst>
    <p:sldId id="265" r:id="rId2"/>
    <p:sldId id="266" r:id="rId3"/>
    <p:sldId id="298" r:id="rId4"/>
    <p:sldId id="301" r:id="rId5"/>
    <p:sldId id="308" r:id="rId6"/>
    <p:sldId id="309" r:id="rId7"/>
    <p:sldId id="471" r:id="rId8"/>
    <p:sldId id="312" r:id="rId9"/>
    <p:sldId id="310" r:id="rId10"/>
    <p:sldId id="320" r:id="rId11"/>
    <p:sldId id="322" r:id="rId12"/>
    <p:sldId id="361" r:id="rId13"/>
    <p:sldId id="327" r:id="rId14"/>
    <p:sldId id="329" r:id="rId15"/>
    <p:sldId id="385" r:id="rId16"/>
    <p:sldId id="386" r:id="rId17"/>
    <p:sldId id="387" r:id="rId18"/>
    <p:sldId id="348" r:id="rId19"/>
    <p:sldId id="349" r:id="rId20"/>
    <p:sldId id="350" r:id="rId21"/>
    <p:sldId id="353" r:id="rId22"/>
    <p:sldId id="351" r:id="rId23"/>
    <p:sldId id="355" r:id="rId24"/>
    <p:sldId id="354" r:id="rId25"/>
    <p:sldId id="356" r:id="rId26"/>
    <p:sldId id="357" r:id="rId27"/>
    <p:sldId id="388" r:id="rId28"/>
    <p:sldId id="402" r:id="rId29"/>
    <p:sldId id="404" r:id="rId30"/>
    <p:sldId id="410" r:id="rId31"/>
    <p:sldId id="412" r:id="rId32"/>
    <p:sldId id="466" r:id="rId33"/>
    <p:sldId id="417" r:id="rId34"/>
    <p:sldId id="468" r:id="rId35"/>
    <p:sldId id="418" r:id="rId36"/>
    <p:sldId id="469" r:id="rId37"/>
    <p:sldId id="425" r:id="rId38"/>
    <p:sldId id="426" r:id="rId39"/>
    <p:sldId id="427" r:id="rId40"/>
    <p:sldId id="433" r:id="rId41"/>
    <p:sldId id="467" r:id="rId42"/>
    <p:sldId id="442" r:id="rId43"/>
    <p:sldId id="470" r:id="rId44"/>
    <p:sldId id="465" r:id="rId4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xmlns="">
        <p14:section name="Default Section" id="{DC10D81F-990E-44DE-B059-A4A578D59135}">
          <p14:sldIdLst>
            <p14:sldId id="265"/>
            <p14:sldId id="266"/>
            <p14:sldId id="298"/>
            <p14:sldId id="301"/>
            <p14:sldId id="308"/>
            <p14:sldId id="309"/>
            <p14:sldId id="312"/>
            <p14:sldId id="314"/>
            <p14:sldId id="310"/>
            <p14:sldId id="320"/>
            <p14:sldId id="322"/>
            <p14:sldId id="361"/>
            <p14:sldId id="327"/>
            <p14:sldId id="329"/>
            <p14:sldId id="385"/>
            <p14:sldId id="386"/>
            <p14:sldId id="387"/>
            <p14:sldId id="348"/>
            <p14:sldId id="349"/>
            <p14:sldId id="350"/>
            <p14:sldId id="353"/>
            <p14:sldId id="351"/>
            <p14:sldId id="355"/>
            <p14:sldId id="354"/>
            <p14:sldId id="356"/>
            <p14:sldId id="357"/>
            <p14:sldId id="388"/>
            <p14:sldId id="402"/>
            <p14:sldId id="404"/>
            <p14:sldId id="410"/>
            <p14:sldId id="412"/>
            <p14:sldId id="466"/>
            <p14:sldId id="417"/>
            <p14:sldId id="468"/>
            <p14:sldId id="418"/>
            <p14:sldId id="469"/>
            <p14:sldId id="425"/>
            <p14:sldId id="426"/>
            <p14:sldId id="427"/>
            <p14:sldId id="433"/>
            <p14:sldId id="467"/>
            <p14:sldId id="442"/>
            <p14:sldId id="470"/>
            <p14:sldId id="46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0000"/>
    <a:srgbClr val="FF33CC"/>
    <a:srgbClr val="9600C8"/>
    <a:srgbClr val="D60093"/>
    <a:srgbClr val="FF3399"/>
    <a:srgbClr val="CC3399"/>
    <a:srgbClr val="BABABA"/>
    <a:srgbClr val="A7A7A7"/>
    <a:srgbClr val="9696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4" autoAdjust="0"/>
    <p:restoredTop sz="94660" autoAdjust="0"/>
  </p:normalViewPr>
  <p:slideViewPr>
    <p:cSldViewPr>
      <p:cViewPr varScale="1">
        <p:scale>
          <a:sx n="112" d="100"/>
          <a:sy n="112" d="100"/>
        </p:scale>
        <p:origin x="-996" y="-72"/>
      </p:cViewPr>
      <p:guideLst>
        <p:guide orient="horz" pos="2160"/>
        <p:guide pos="2880"/>
      </p:guideLst>
    </p:cSldViewPr>
  </p:slideViewPr>
  <p:outlineViewPr>
    <p:cViewPr>
      <p:scale>
        <a:sx n="33" d="100"/>
        <a:sy n="33" d="100"/>
      </p:scale>
      <p:origin x="0" y="1013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48.wmf"/><Relationship Id="rId4"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1.wmf"/><Relationship Id="rId7" Type="http://schemas.openxmlformats.org/officeDocument/2006/relationships/image" Target="../media/image115.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BE8D92-8B70-47DF-BDC1-0B1563916EB5}" type="datetimeFigureOut">
              <a:rPr lang="en-US" smtClean="0"/>
              <a:pPr/>
              <a:t>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C2356-09E5-4AE1-AB60-5D8CB7F0F45A}" type="slidenum">
              <a:rPr lang="en-US" smtClean="0"/>
              <a:pPr/>
              <a:t>‹#›</a:t>
            </a:fld>
            <a:endParaRPr lang="en-US"/>
          </a:p>
        </p:txBody>
      </p:sp>
    </p:spTree>
    <p:extLst>
      <p:ext uri="{BB962C8B-B14F-4D97-AF65-F5344CB8AC3E}">
        <p14:creationId xmlns:p14="http://schemas.microsoft.com/office/powerpoint/2010/main" xmlns="" val="63717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9490" name="Rectangle 34"/>
          <p:cNvSpPr>
            <a:spLocks noChangeArrowheads="1"/>
          </p:cNvSpPr>
          <p:nvPr/>
        </p:nvSpPr>
        <p:spPr bwMode="auto">
          <a:xfrm>
            <a:off x="0" y="0"/>
            <a:ext cx="9144000" cy="6858000"/>
          </a:xfrm>
          <a:prstGeom prst="rect">
            <a:avLst/>
          </a:prstGeom>
          <a:gradFill rotWithShape="1">
            <a:gsLst>
              <a:gs pos="0">
                <a:schemeClr val="accent2"/>
              </a:gs>
              <a:gs pos="100000">
                <a:schemeClr val="accent2">
                  <a:gamma/>
                  <a:shade val="56078"/>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91" name="Rectangle 35"/>
          <p:cNvSpPr>
            <a:spLocks noChangeArrowheads="1"/>
          </p:cNvSpPr>
          <p:nvPr/>
        </p:nvSpPr>
        <p:spPr bwMode="auto">
          <a:xfrm>
            <a:off x="0" y="-11112"/>
            <a:ext cx="9144000" cy="6896496"/>
          </a:xfrm>
          <a:prstGeom prst="rect">
            <a:avLst/>
          </a:prstGeom>
          <a:gradFill rotWithShape="1">
            <a:gsLst>
              <a:gs pos="0">
                <a:schemeClr val="bg1">
                  <a:alpha val="13000"/>
                </a:schemeClr>
              </a:gs>
              <a:gs pos="100000">
                <a:schemeClr val="bg1">
                  <a:gamma/>
                  <a:shade val="46275"/>
                  <a:invGamma/>
                  <a:alpha val="0"/>
                </a:schemeClr>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9493" name="Picture 37" descr="usa red shine"/>
          <p:cNvPicPr>
            <a:picLocks noChangeAspect="1" noChangeArrowheads="1"/>
          </p:cNvPicPr>
          <p:nvPr/>
        </p:nvPicPr>
        <p:blipFill>
          <a:blip r:embed="rId2">
            <a:lum bright="-42000"/>
            <a:extLst>
              <a:ext uri="{28A0092B-C50C-407E-A947-70E740481C1C}">
                <a14:useLocalDpi xmlns:a14="http://schemas.microsoft.com/office/drawing/2010/main" xmlns="" val="0"/>
              </a:ext>
            </a:extLst>
          </a:blip>
          <a:srcRect l="28290" r="30588"/>
          <a:stretch>
            <a:fillRect/>
          </a:stretch>
        </p:blipFill>
        <p:spPr bwMode="auto">
          <a:xfrm>
            <a:off x="5376863" y="-19050"/>
            <a:ext cx="3779837" cy="6896100"/>
          </a:xfrm>
          <a:prstGeom prst="rect">
            <a:avLst/>
          </a:prstGeom>
          <a:noFill/>
          <a:extLst>
            <a:ext uri="{909E8E84-426E-40DD-AFC4-6F175D3DCCD1}">
              <a14:hiddenFill xmlns:a14="http://schemas.microsoft.com/office/drawing/2010/main" xmlns="">
                <a:solidFill>
                  <a:srgbClr val="FFFFFF"/>
                </a:solidFill>
              </a14:hiddenFill>
            </a:ext>
          </a:extLst>
        </p:spPr>
      </p:pic>
      <p:sp>
        <p:nvSpPr>
          <p:cNvPr id="19458" name="Rectangle 2"/>
          <p:cNvSpPr>
            <a:spLocks noChangeArrowheads="1"/>
          </p:cNvSpPr>
          <p:nvPr/>
        </p:nvSpPr>
        <p:spPr bwMode="auto">
          <a:xfrm>
            <a:off x="0" y="4937125"/>
            <a:ext cx="9144000" cy="1927225"/>
          </a:xfrm>
          <a:prstGeom prst="rect">
            <a:avLst/>
          </a:prstGeom>
          <a:gradFill rotWithShape="1">
            <a:gsLst>
              <a:gs pos="0">
                <a:schemeClr val="tx1">
                  <a:gamma/>
                  <a:shade val="46275"/>
                  <a:invGamma/>
                  <a:alpha val="0"/>
                </a:schemeClr>
              </a:gs>
              <a:gs pos="100000">
                <a:schemeClr val="tx1">
                  <a:alpha val="20000"/>
                </a:schemeClr>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9459" name="Rectangle 3"/>
          <p:cNvSpPr>
            <a:spLocks noChangeArrowheads="1"/>
          </p:cNvSpPr>
          <p:nvPr/>
        </p:nvSpPr>
        <p:spPr bwMode="auto">
          <a:xfrm>
            <a:off x="9163050" y="-7938"/>
            <a:ext cx="1588" cy="6870701"/>
          </a:xfrm>
          <a:prstGeom prst="rect">
            <a:avLst/>
          </a:prstGeom>
          <a:solidFill>
            <a:srgbClr val="00BF1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9460" name="Freeform 4"/>
          <p:cNvSpPr>
            <a:spLocks/>
          </p:cNvSpPr>
          <p:nvPr/>
        </p:nvSpPr>
        <p:spPr bwMode="auto">
          <a:xfrm>
            <a:off x="6213475" y="-7938"/>
            <a:ext cx="2730500" cy="6870701"/>
          </a:xfrm>
          <a:custGeom>
            <a:avLst/>
            <a:gdLst>
              <a:gd name="T0" fmla="*/ 724 w 858"/>
              <a:gd name="T1" fmla="*/ 1264 h 2164"/>
              <a:gd name="T2" fmla="*/ 515 w 858"/>
              <a:gd name="T3" fmla="*/ 0 h 2164"/>
              <a:gd name="T4" fmla="*/ 455 w 858"/>
              <a:gd name="T5" fmla="*/ 0 h 2164"/>
              <a:gd name="T6" fmla="*/ 503 w 858"/>
              <a:gd name="T7" fmla="*/ 46 h 2164"/>
              <a:gd name="T8" fmla="*/ 712 w 858"/>
              <a:gd name="T9" fmla="*/ 1253 h 2164"/>
              <a:gd name="T10" fmla="*/ 98 w 858"/>
              <a:gd name="T11" fmla="*/ 2113 h 2164"/>
              <a:gd name="T12" fmla="*/ 0 w 858"/>
              <a:gd name="T13" fmla="*/ 2164 h 2164"/>
              <a:gd name="T14" fmla="*/ 110 w 858"/>
              <a:gd name="T15" fmla="*/ 2164 h 2164"/>
              <a:gd name="T16" fmla="*/ 724 w 858"/>
              <a:gd name="T17" fmla="*/ 1264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8" h="2164">
                <a:moveTo>
                  <a:pt x="724" y="1264"/>
                </a:moveTo>
                <a:cubicBezTo>
                  <a:pt x="858" y="761"/>
                  <a:pt x="764" y="273"/>
                  <a:pt x="515" y="0"/>
                </a:cubicBezTo>
                <a:cubicBezTo>
                  <a:pt x="455" y="0"/>
                  <a:pt x="455" y="0"/>
                  <a:pt x="455" y="0"/>
                </a:cubicBezTo>
                <a:cubicBezTo>
                  <a:pt x="472" y="15"/>
                  <a:pt x="488" y="30"/>
                  <a:pt x="503" y="46"/>
                </a:cubicBezTo>
                <a:cubicBezTo>
                  <a:pt x="752" y="307"/>
                  <a:pt x="846" y="774"/>
                  <a:pt x="712" y="1253"/>
                </a:cubicBezTo>
                <a:cubicBezTo>
                  <a:pt x="604" y="1642"/>
                  <a:pt x="370" y="1952"/>
                  <a:pt x="98" y="2113"/>
                </a:cubicBezTo>
                <a:cubicBezTo>
                  <a:pt x="66" y="2132"/>
                  <a:pt x="33" y="2149"/>
                  <a:pt x="0" y="2164"/>
                </a:cubicBezTo>
                <a:cubicBezTo>
                  <a:pt x="110" y="2164"/>
                  <a:pt x="110" y="2164"/>
                  <a:pt x="110" y="2164"/>
                </a:cubicBezTo>
                <a:cubicBezTo>
                  <a:pt x="382" y="1995"/>
                  <a:pt x="616" y="1671"/>
                  <a:pt x="724" y="1264"/>
                </a:cubicBezTo>
                <a:close/>
              </a:path>
            </a:pathLst>
          </a:custGeom>
          <a:gradFill rotWithShape="1">
            <a:gsLst>
              <a:gs pos="0">
                <a:srgbClr val="EAEAEA"/>
              </a:gs>
              <a:gs pos="100000">
                <a:srgbClr val="EAEAEA">
                  <a:gamma/>
                  <a:shade val="95294"/>
                  <a:invGamma/>
                </a:srgbClr>
              </a:gs>
            </a:gsLst>
            <a:lin ang="5400000" scaled="1"/>
          </a:gradFill>
          <a:ln>
            <a:noFill/>
          </a:ln>
          <a:effectLst/>
          <a:extLst>
            <a:ext uri="{91240B29-F687-4F45-9708-019B960494DF}">
              <a14:hiddenLine xmlns:a14="http://schemas.microsoft.com/office/drawing/2010/main" xmlns=""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9461" name="Freeform 5"/>
          <p:cNvSpPr>
            <a:spLocks/>
          </p:cNvSpPr>
          <p:nvPr/>
        </p:nvSpPr>
        <p:spPr bwMode="auto">
          <a:xfrm>
            <a:off x="6581775" y="-7938"/>
            <a:ext cx="2598737" cy="6870701"/>
          </a:xfrm>
          <a:custGeom>
            <a:avLst/>
            <a:gdLst>
              <a:gd name="T0" fmla="*/ 405 w 817"/>
              <a:gd name="T1" fmla="*/ 0 h 2164"/>
              <a:gd name="T2" fmla="*/ 614 w 817"/>
              <a:gd name="T3" fmla="*/ 1264 h 2164"/>
              <a:gd name="T4" fmla="*/ 0 w 817"/>
              <a:gd name="T5" fmla="*/ 2164 h 2164"/>
              <a:gd name="T6" fmla="*/ 817 w 817"/>
              <a:gd name="T7" fmla="*/ 2164 h 2164"/>
              <a:gd name="T8" fmla="*/ 817 w 817"/>
              <a:gd name="T9" fmla="*/ 0 h 2164"/>
              <a:gd name="T10" fmla="*/ 405 w 817"/>
              <a:gd name="T11" fmla="*/ 0 h 2164"/>
            </a:gdLst>
            <a:ahLst/>
            <a:cxnLst>
              <a:cxn ang="0">
                <a:pos x="T0" y="T1"/>
              </a:cxn>
              <a:cxn ang="0">
                <a:pos x="T2" y="T3"/>
              </a:cxn>
              <a:cxn ang="0">
                <a:pos x="T4" y="T5"/>
              </a:cxn>
              <a:cxn ang="0">
                <a:pos x="T6" y="T7"/>
              </a:cxn>
              <a:cxn ang="0">
                <a:pos x="T8" y="T9"/>
              </a:cxn>
              <a:cxn ang="0">
                <a:pos x="T10" y="T11"/>
              </a:cxn>
            </a:cxnLst>
            <a:rect l="0" t="0" r="r" b="b"/>
            <a:pathLst>
              <a:path w="817" h="2164">
                <a:moveTo>
                  <a:pt x="405" y="0"/>
                </a:moveTo>
                <a:cubicBezTo>
                  <a:pt x="654" y="273"/>
                  <a:pt x="748" y="761"/>
                  <a:pt x="614" y="1264"/>
                </a:cubicBezTo>
                <a:cubicBezTo>
                  <a:pt x="506" y="1671"/>
                  <a:pt x="272" y="1995"/>
                  <a:pt x="0" y="2164"/>
                </a:cubicBezTo>
                <a:cubicBezTo>
                  <a:pt x="817" y="2164"/>
                  <a:pt x="817" y="2164"/>
                  <a:pt x="817" y="2164"/>
                </a:cubicBezTo>
                <a:cubicBezTo>
                  <a:pt x="817" y="0"/>
                  <a:pt x="817" y="0"/>
                  <a:pt x="817" y="0"/>
                </a:cubicBezTo>
                <a:lnTo>
                  <a:pt x="405" y="0"/>
                </a:lnTo>
                <a:close/>
              </a:path>
            </a:pathLst>
          </a:custGeom>
          <a:gradFill rotWithShape="1">
            <a:gsLst>
              <a:gs pos="0">
                <a:schemeClr val="accent1"/>
              </a:gs>
              <a:gs pos="100000">
                <a:schemeClr val="accent1">
                  <a:gamma/>
                  <a:shade val="65882"/>
                  <a:invGamma/>
                </a:schemeClr>
              </a:gs>
            </a:gsLst>
            <a:lin ang="54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9475" name="Rectangle 19"/>
          <p:cNvSpPr>
            <a:spLocks noChangeArrowheads="1"/>
          </p:cNvSpPr>
          <p:nvPr/>
        </p:nvSpPr>
        <p:spPr bwMode="auto">
          <a:xfrm>
            <a:off x="8993187" y="-11112"/>
            <a:ext cx="187325" cy="6858000"/>
          </a:xfrm>
          <a:prstGeom prst="rect">
            <a:avLst/>
          </a:prstGeom>
          <a:gradFill rotWithShape="1">
            <a:gsLst>
              <a:gs pos="0">
                <a:schemeClr val="bg1">
                  <a:gamma/>
                  <a:shade val="46275"/>
                  <a:invGamma/>
                  <a:alpha val="0"/>
                </a:schemeClr>
              </a:gs>
              <a:gs pos="100000">
                <a:schemeClr val="bg1">
                  <a:alpha val="14000"/>
                </a:schemeClr>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9479" name="Picture 23" descr="shine for usa"/>
          <p:cNvPicPr>
            <a:picLocks noChangeAspect="1" noChangeArrowheads="1"/>
          </p:cNvPicPr>
          <p:nvPr/>
        </p:nvPicPr>
        <p:blipFill>
          <a:blip r:embed="rId3">
            <a:lum bright="-6000"/>
            <a:extLst>
              <a:ext uri="{28A0092B-C50C-407E-A947-70E740481C1C}">
                <a14:useLocalDpi xmlns:a14="http://schemas.microsoft.com/office/drawing/2010/main" xmlns="" val="0"/>
              </a:ext>
            </a:extLst>
          </a:blip>
          <a:srcRect/>
          <a:stretch>
            <a:fillRect/>
          </a:stretch>
        </p:blipFill>
        <p:spPr bwMode="auto">
          <a:xfrm>
            <a:off x="6516216" y="9921"/>
            <a:ext cx="2598737" cy="6875463"/>
          </a:xfrm>
          <a:prstGeom prst="rect">
            <a:avLst/>
          </a:prstGeom>
          <a:noFill/>
          <a:extLst>
            <a:ext uri="{909E8E84-426E-40DD-AFC4-6F175D3DCCD1}">
              <a14:hiddenFill xmlns:a14="http://schemas.microsoft.com/office/drawing/2010/main" xmlns="">
                <a:solidFill>
                  <a:srgbClr val="FFFFFF"/>
                </a:solidFill>
              </a14:hiddenFill>
            </a:ext>
          </a:extLst>
        </p:spPr>
      </p:pic>
      <p:pic>
        <p:nvPicPr>
          <p:cNvPr id="19480" name="Picture 24" descr="usa swirl"/>
          <p:cNvPicPr>
            <a:picLocks noChangeAspect="1" noChangeArrowheads="1"/>
          </p:cNvPicPr>
          <p:nvPr userDrawn="1"/>
        </p:nvPicPr>
        <p:blipFill>
          <a:blip r:embed="rId4">
            <a:lum bright="24000"/>
            <a:extLst>
              <a:ext uri="{28A0092B-C50C-407E-A947-70E740481C1C}">
                <a14:useLocalDpi xmlns:a14="http://schemas.microsoft.com/office/drawing/2010/main" xmlns="" val="0"/>
              </a:ext>
            </a:extLst>
          </a:blip>
          <a:srcRect/>
          <a:stretch>
            <a:fillRect/>
          </a:stretch>
        </p:blipFill>
        <p:spPr bwMode="auto">
          <a:xfrm>
            <a:off x="5852864" y="-1191"/>
            <a:ext cx="2895600" cy="6886575"/>
          </a:xfrm>
          <a:prstGeom prst="rect">
            <a:avLst/>
          </a:prstGeom>
          <a:noFill/>
          <a:extLst>
            <a:ext uri="{909E8E84-426E-40DD-AFC4-6F175D3DCCD1}">
              <a14:hiddenFill xmlns:a14="http://schemas.microsoft.com/office/drawing/2010/main" xmlns="">
                <a:solidFill>
                  <a:srgbClr val="FFFFFF"/>
                </a:solidFill>
              </a14:hiddenFill>
            </a:ext>
          </a:extLst>
        </p:spPr>
      </p:pic>
      <p:sp>
        <p:nvSpPr>
          <p:cNvPr id="19481" name="Rectangle 25"/>
          <p:cNvSpPr>
            <a:spLocks noGrp="1" noChangeArrowheads="1"/>
          </p:cNvSpPr>
          <p:nvPr>
            <p:ph type="ctrTitle"/>
          </p:nvPr>
        </p:nvSpPr>
        <p:spPr>
          <a:xfrm>
            <a:off x="357188" y="2130425"/>
            <a:ext cx="7772400" cy="1470025"/>
          </a:xfrm>
        </p:spPr>
        <p:txBody>
          <a:bodyPr/>
          <a:lstStyle>
            <a:lvl1pPr algn="ctr">
              <a:defRPr sz="3200" b="1" baseline="0">
                <a:ea typeface="Adobe 楷体 Std R" pitchFamily="18" charset="-122"/>
              </a:defRPr>
            </a:lvl1pPr>
          </a:lstStyle>
          <a:p>
            <a:pPr lvl="0"/>
            <a:r>
              <a:rPr lang="en-US" altLang="en-US" noProof="0" dirty="0" smtClean="0"/>
              <a:t>Click to edit Master title style</a:t>
            </a:r>
          </a:p>
        </p:txBody>
      </p:sp>
      <p:sp>
        <p:nvSpPr>
          <p:cNvPr id="19482" name="Rectangle 26"/>
          <p:cNvSpPr>
            <a:spLocks noGrp="1" noChangeArrowheads="1"/>
          </p:cNvSpPr>
          <p:nvPr>
            <p:ph type="ftr" sz="quarter" idx="3"/>
          </p:nvPr>
        </p:nvSpPr>
        <p:spPr>
          <a:extLst>
            <a:ext uri="{91240B29-F687-4F45-9708-019B960494DF}">
              <a14:hiddenLine xmlns:a14="http://schemas.microsoft.com/office/drawing/2010/main" xmlns="" w="9525" algn="ctr">
                <a:solidFill>
                  <a:schemeClr val="tx1"/>
                </a:solidFill>
                <a:miter lim="800000"/>
                <a:headEnd/>
                <a:tailEnd/>
              </a14:hiddenLine>
            </a:ext>
          </a:extLst>
        </p:spPr>
        <p:txBody>
          <a:bodyPr/>
          <a:lstStyle>
            <a:lvl1pPr>
              <a:defRPr>
                <a:solidFill>
                  <a:schemeClr val="bg1"/>
                </a:solidFill>
              </a:defRPr>
            </a:lvl1pPr>
          </a:lstStyle>
          <a:p>
            <a:endParaRPr lang="en-US" altLang="en-US"/>
          </a:p>
        </p:txBody>
      </p:sp>
      <p:sp>
        <p:nvSpPr>
          <p:cNvPr id="19486" name="Freeform 30"/>
          <p:cNvSpPr>
            <a:spLocks/>
          </p:cNvSpPr>
          <p:nvPr/>
        </p:nvSpPr>
        <p:spPr bwMode="auto">
          <a:xfrm>
            <a:off x="5861050" y="-7938"/>
            <a:ext cx="3044825" cy="6870701"/>
          </a:xfrm>
          <a:custGeom>
            <a:avLst/>
            <a:gdLst>
              <a:gd name="T0" fmla="*/ 823 w 957"/>
              <a:gd name="T1" fmla="*/ 1253 h 2164"/>
              <a:gd name="T2" fmla="*/ 614 w 957"/>
              <a:gd name="T3" fmla="*/ 46 h 2164"/>
              <a:gd name="T4" fmla="*/ 566 w 957"/>
              <a:gd name="T5" fmla="*/ 0 h 2164"/>
              <a:gd name="T6" fmla="*/ 507 w 957"/>
              <a:gd name="T7" fmla="*/ 0 h 2164"/>
              <a:gd name="T8" fmla="*/ 575 w 957"/>
              <a:gd name="T9" fmla="*/ 56 h 2164"/>
              <a:gd name="T10" fmla="*/ 594 w 957"/>
              <a:gd name="T11" fmla="*/ 76 h 2164"/>
              <a:gd name="T12" fmla="*/ 722 w 957"/>
              <a:gd name="T13" fmla="*/ 246 h 2164"/>
              <a:gd name="T14" fmla="*/ 803 w 957"/>
              <a:gd name="T15" fmla="*/ 1247 h 2164"/>
              <a:gd name="T16" fmla="*/ 189 w 957"/>
              <a:gd name="T17" fmla="*/ 2081 h 2164"/>
              <a:gd name="T18" fmla="*/ 0 w 957"/>
              <a:gd name="T19" fmla="*/ 2164 h 2164"/>
              <a:gd name="T20" fmla="*/ 111 w 957"/>
              <a:gd name="T21" fmla="*/ 2164 h 2164"/>
              <a:gd name="T22" fmla="*/ 209 w 957"/>
              <a:gd name="T23" fmla="*/ 2113 h 2164"/>
              <a:gd name="T24" fmla="*/ 823 w 957"/>
              <a:gd name="T25" fmla="*/ 1253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7" h="2164">
                <a:moveTo>
                  <a:pt x="823" y="1253"/>
                </a:moveTo>
                <a:cubicBezTo>
                  <a:pt x="957" y="774"/>
                  <a:pt x="863" y="307"/>
                  <a:pt x="614" y="46"/>
                </a:cubicBezTo>
                <a:cubicBezTo>
                  <a:pt x="599" y="30"/>
                  <a:pt x="583" y="15"/>
                  <a:pt x="566" y="0"/>
                </a:cubicBezTo>
                <a:cubicBezTo>
                  <a:pt x="507" y="0"/>
                  <a:pt x="507" y="0"/>
                  <a:pt x="507" y="0"/>
                </a:cubicBezTo>
                <a:cubicBezTo>
                  <a:pt x="530" y="17"/>
                  <a:pt x="553" y="36"/>
                  <a:pt x="575" y="56"/>
                </a:cubicBezTo>
                <a:cubicBezTo>
                  <a:pt x="581" y="63"/>
                  <a:pt x="588" y="69"/>
                  <a:pt x="594" y="76"/>
                </a:cubicBezTo>
                <a:cubicBezTo>
                  <a:pt x="643" y="125"/>
                  <a:pt x="686" y="183"/>
                  <a:pt x="722" y="246"/>
                </a:cubicBezTo>
                <a:cubicBezTo>
                  <a:pt x="871" y="507"/>
                  <a:pt x="911" y="873"/>
                  <a:pt x="803" y="1247"/>
                </a:cubicBezTo>
                <a:cubicBezTo>
                  <a:pt x="695" y="1624"/>
                  <a:pt x="461" y="1925"/>
                  <a:pt x="189" y="2081"/>
                </a:cubicBezTo>
                <a:cubicBezTo>
                  <a:pt x="127" y="2116"/>
                  <a:pt x="64" y="2144"/>
                  <a:pt x="0" y="2164"/>
                </a:cubicBezTo>
                <a:cubicBezTo>
                  <a:pt x="111" y="2164"/>
                  <a:pt x="111" y="2164"/>
                  <a:pt x="111" y="2164"/>
                </a:cubicBezTo>
                <a:cubicBezTo>
                  <a:pt x="144" y="2149"/>
                  <a:pt x="177" y="2132"/>
                  <a:pt x="209" y="2113"/>
                </a:cubicBezTo>
                <a:cubicBezTo>
                  <a:pt x="481" y="1952"/>
                  <a:pt x="715" y="1642"/>
                  <a:pt x="823" y="1253"/>
                </a:cubicBezTo>
                <a:close/>
              </a:path>
            </a:pathLst>
          </a:custGeom>
          <a:solidFill>
            <a:srgbClr val="EA0000"/>
          </a:solidFill>
          <a:ln>
            <a:noFill/>
          </a:ln>
          <a:effectLst/>
          <a:extLst>
            <a:ext uri="{91240B29-F687-4F45-9708-019B960494DF}">
              <a14:hiddenLine xmlns:a14="http://schemas.microsoft.com/office/drawing/2010/main" xmlns=""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9487" name="Rectangle 31"/>
          <p:cNvSpPr>
            <a:spLocks noGrp="1" noChangeArrowheads="1"/>
          </p:cNvSpPr>
          <p:nvPr>
            <p:ph type="subTitle" idx="1"/>
          </p:nvPr>
        </p:nvSpPr>
        <p:spPr>
          <a:xfrm>
            <a:off x="1042988" y="3886200"/>
            <a:ext cx="6400800" cy="1752600"/>
          </a:xfrm>
        </p:spPr>
        <p:txBody>
          <a:bodyPr anchor="ctr"/>
          <a:lstStyle>
            <a:lvl1pPr marL="0" indent="0" algn="ctr">
              <a:buFontTx/>
              <a:buNone/>
              <a:defRPr b="1" baseline="0">
                <a:solidFill>
                  <a:schemeClr val="bg1"/>
                </a:solidFill>
                <a:ea typeface="Adobe 楷体 Std R" pitchFamily="18" charset="-122"/>
              </a:defRPr>
            </a:lvl1pPr>
          </a:lstStyle>
          <a:p>
            <a:pPr lvl="0"/>
            <a:r>
              <a:rPr lang="en-US" altLang="en-US" noProof="0" dirty="0" smtClean="0"/>
              <a:t>Click to edit Master subtitle style</a:t>
            </a:r>
          </a:p>
        </p:txBody>
      </p:sp>
      <p:sp>
        <p:nvSpPr>
          <p:cNvPr id="19488" name="Rectangle 32"/>
          <p:cNvSpPr>
            <a:spLocks noGrp="1" noChangeArrowheads="1"/>
          </p:cNvSpPr>
          <p:nvPr>
            <p:ph type="dt" sz="half" idx="2"/>
          </p:nvPr>
        </p:nvSpPr>
        <p:spPr/>
        <p:txBody>
          <a:bodyPr/>
          <a:lstStyle>
            <a:lvl1pPr>
              <a:defRPr/>
            </a:lvl1pPr>
          </a:lstStyle>
          <a:p>
            <a:endParaRPr lang="en-US" altLang="en-US"/>
          </a:p>
        </p:txBody>
      </p:sp>
      <p:sp>
        <p:nvSpPr>
          <p:cNvPr id="19489" name="Rectangle 33"/>
          <p:cNvSpPr>
            <a:spLocks noGrp="1" noChangeArrowheads="1"/>
          </p:cNvSpPr>
          <p:nvPr>
            <p:ph type="sldNum" sz="quarter" idx="4"/>
          </p:nvPr>
        </p:nvSpPr>
        <p:spPr>
          <a:extLst>
            <a:ext uri="{91240B29-F687-4F45-9708-019B960494DF}">
              <a14:hiddenLine xmlns:a14="http://schemas.microsoft.com/office/drawing/2010/main" xmlns="" w="9525" algn="ctr">
                <a:solidFill>
                  <a:schemeClr val="tx1"/>
                </a:solidFill>
                <a:miter lim="800000"/>
                <a:headEnd/>
                <a:tailEnd/>
              </a14:hiddenLine>
            </a:ext>
          </a:extLst>
        </p:spPr>
        <p:txBody>
          <a:bodyPr/>
          <a:lstStyle>
            <a:lvl1pPr>
              <a:defRPr/>
            </a:lvl1pPr>
          </a:lstStyle>
          <a:p>
            <a:endParaRPr lang="en-US" altLang="en-US"/>
          </a:p>
        </p:txBody>
      </p:sp>
      <p:pic>
        <p:nvPicPr>
          <p:cNvPr id="19503" name="Picture 47" descr="http://ico.ooopic.com/ajax/iconpng/?id=53577.png"/>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rot="5859120">
            <a:off x="3152194" y="897345"/>
            <a:ext cx="9735807" cy="506888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ea typeface="楷体" panose="02010609060101010101" pitchFamily="49" charset="-122"/>
              </a:defRPr>
            </a:lvl1pPr>
            <a:lvl2pPr>
              <a:defRPr>
                <a:latin typeface="Times New Roman" panose="02020603050405020304" pitchFamily="18" charset="0"/>
                <a:ea typeface="楷体" panose="02010609060101010101" pitchFamily="49" charset="-122"/>
              </a:defRPr>
            </a:lvl2pPr>
            <a:lvl3pPr>
              <a:defRPr>
                <a:latin typeface="Times New Roman" panose="02020603050405020304" pitchFamily="18" charset="0"/>
                <a:ea typeface="楷体" panose="02010609060101010101" pitchFamily="49" charset="-122"/>
              </a:defRPr>
            </a:lvl3pPr>
            <a:lvl4pPr>
              <a:defRPr>
                <a:latin typeface="Times New Roman" panose="02020603050405020304" pitchFamily="18" charset="0"/>
                <a:ea typeface="楷体" panose="02010609060101010101" pitchFamily="49" charset="-122"/>
              </a:defRPr>
            </a:lvl4pPr>
            <a:lvl5pPr>
              <a:defRPr>
                <a:latin typeface="Times New Roman" panose="02020603050405020304" pitchFamily="18" charset="0"/>
                <a:ea typeface="楷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4223834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488" y="188913"/>
            <a:ext cx="2084387"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325" y="188913"/>
            <a:ext cx="6100763" cy="5891212"/>
          </a:xfrm>
        </p:spPr>
        <p:txBody>
          <a:bodyPr vert="eaVert"/>
          <a:lstStyle>
            <a:lvl1pPr>
              <a:defRPr>
                <a:latin typeface="Times New Roman" panose="02020603050405020304" pitchFamily="18" charset="0"/>
                <a:ea typeface="楷体" panose="02010609060101010101" pitchFamily="49" charset="-122"/>
              </a:defRPr>
            </a:lvl1pPr>
            <a:lvl2pPr>
              <a:defRPr>
                <a:latin typeface="Times New Roman" panose="02020603050405020304" pitchFamily="18" charset="0"/>
                <a:ea typeface="楷体" panose="02010609060101010101" pitchFamily="49" charset="-122"/>
              </a:defRPr>
            </a:lvl2pPr>
            <a:lvl3pPr>
              <a:defRPr>
                <a:latin typeface="Times New Roman" panose="02020603050405020304" pitchFamily="18" charset="0"/>
                <a:ea typeface="楷体" panose="02010609060101010101" pitchFamily="49" charset="-122"/>
              </a:defRPr>
            </a:lvl3pPr>
            <a:lvl4pPr>
              <a:defRPr>
                <a:latin typeface="Times New Roman" panose="02020603050405020304" pitchFamily="18" charset="0"/>
                <a:ea typeface="楷体" panose="02010609060101010101" pitchFamily="49" charset="-122"/>
              </a:defRPr>
            </a:lvl4pPr>
            <a:lvl5pPr>
              <a:defRPr>
                <a:latin typeface="Times New Roman" panose="02020603050405020304" pitchFamily="18" charset="0"/>
                <a:ea typeface="楷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7733571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5616" y="404664"/>
            <a:ext cx="7072312" cy="538162"/>
          </a:xfrm>
        </p:spPr>
        <p:txBody>
          <a:bodyPr/>
          <a:lstStyle>
            <a:lvl1pPr>
              <a:defRPr sz="3200" baseline="0">
                <a:effectLst/>
                <a:latin typeface="Times New Roman" panose="02020603050405020304" pitchFamily="18" charset="0"/>
                <a:ea typeface="楷体" panose="02010609060101010101" pitchFamily="49" charset="-122"/>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5536" y="1268760"/>
            <a:ext cx="8337550" cy="5073650"/>
          </a:xfrm>
        </p:spPr>
        <p:txBody>
          <a:bodyPr/>
          <a:lstStyle>
            <a:lvl1pPr>
              <a:spcBef>
                <a:spcPts val="600"/>
              </a:spcBef>
              <a:defRPr sz="3200" b="1">
                <a:latin typeface="Times New Roman" panose="02020603050405020304" pitchFamily="18" charset="0"/>
                <a:ea typeface="楷体" panose="02010609060101010101" pitchFamily="49" charset="-122"/>
              </a:defRPr>
            </a:lvl1pPr>
            <a:lvl2pPr>
              <a:spcBef>
                <a:spcPts val="600"/>
              </a:spcBef>
              <a:defRPr sz="3200" b="1">
                <a:latin typeface="Times New Roman" panose="02020603050405020304" pitchFamily="18" charset="0"/>
                <a:ea typeface="楷体" panose="02010609060101010101" pitchFamily="49" charset="-122"/>
              </a:defRPr>
            </a:lvl2pPr>
            <a:lvl3pPr>
              <a:spcBef>
                <a:spcPts val="600"/>
              </a:spcBef>
              <a:defRPr sz="2800" b="1">
                <a:latin typeface="Times New Roman" panose="02020603050405020304" pitchFamily="18" charset="0"/>
                <a:ea typeface="楷体" panose="02010609060101010101" pitchFamily="49" charset="-122"/>
              </a:defRPr>
            </a:lvl3pPr>
            <a:lvl4pPr>
              <a:spcBef>
                <a:spcPts val="600"/>
              </a:spcBef>
              <a:defRPr sz="2400" b="1">
                <a:latin typeface="Times New Roman" panose="02020603050405020304" pitchFamily="18" charset="0"/>
                <a:ea typeface="楷体" panose="02010609060101010101" pitchFamily="49" charset="-122"/>
              </a:defRPr>
            </a:lvl4pPr>
            <a:lvl5pPr>
              <a:spcBef>
                <a:spcPts val="600"/>
              </a:spcBef>
              <a:defRPr sz="2400" b="1">
                <a:latin typeface="Times New Roman" panose="02020603050405020304" pitchFamily="18" charset="0"/>
                <a:ea typeface="楷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2826256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7756866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187325" y="1006475"/>
            <a:ext cx="4092575" cy="5073650"/>
          </a:xfrm>
        </p:spPr>
        <p:txBody>
          <a:bodyPr/>
          <a:lstStyle>
            <a:lvl1pPr>
              <a:defRPr sz="2800">
                <a:latin typeface="Times New Roman" panose="02020603050405020304" pitchFamily="18" charset="0"/>
                <a:ea typeface="楷体" panose="02010609060101010101" pitchFamily="49" charset="-122"/>
              </a:defRPr>
            </a:lvl1pPr>
            <a:lvl2pPr>
              <a:defRPr sz="2400">
                <a:latin typeface="Times New Roman" panose="02020603050405020304" pitchFamily="18" charset="0"/>
                <a:ea typeface="楷体" panose="02010609060101010101" pitchFamily="49" charset="-122"/>
              </a:defRPr>
            </a:lvl2pPr>
            <a:lvl3pPr>
              <a:defRPr sz="2000">
                <a:latin typeface="Times New Roman" panose="02020603050405020304" pitchFamily="18" charset="0"/>
                <a:ea typeface="楷体" panose="02010609060101010101" pitchFamily="49" charset="-122"/>
              </a:defRPr>
            </a:lvl3pPr>
            <a:lvl4pPr>
              <a:defRPr sz="1800">
                <a:latin typeface="Times New Roman" panose="02020603050405020304" pitchFamily="18" charset="0"/>
                <a:ea typeface="楷体" panose="02010609060101010101" pitchFamily="49" charset="-122"/>
              </a:defRPr>
            </a:lvl4pPr>
            <a:lvl5pPr>
              <a:defRPr sz="1800">
                <a:latin typeface="Times New Roman" panose="02020603050405020304" pitchFamily="18" charset="0"/>
                <a:ea typeface="楷体" panose="02010609060101010101" pitchFamily="49" charset="-122"/>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32300" y="1006475"/>
            <a:ext cx="4092575" cy="5073650"/>
          </a:xfrm>
        </p:spPr>
        <p:txBody>
          <a:bodyPr/>
          <a:lstStyle>
            <a:lvl1pPr>
              <a:defRPr sz="2800">
                <a:latin typeface="Times New Roman" panose="02020603050405020304" pitchFamily="18" charset="0"/>
                <a:ea typeface="楷体" panose="02010609060101010101" pitchFamily="49" charset="-122"/>
              </a:defRPr>
            </a:lvl1pPr>
            <a:lvl2pPr>
              <a:defRPr sz="2400">
                <a:latin typeface="Times New Roman" panose="02020603050405020304" pitchFamily="18" charset="0"/>
                <a:ea typeface="楷体" panose="02010609060101010101" pitchFamily="49" charset="-122"/>
              </a:defRPr>
            </a:lvl2pPr>
            <a:lvl3pPr>
              <a:defRPr sz="2000">
                <a:latin typeface="Times New Roman" panose="02020603050405020304" pitchFamily="18" charset="0"/>
                <a:ea typeface="楷体" panose="02010609060101010101" pitchFamily="49" charset="-122"/>
              </a:defRPr>
            </a:lvl3pPr>
            <a:lvl4pPr>
              <a:defRPr sz="1800">
                <a:latin typeface="Times New Roman" panose="02020603050405020304" pitchFamily="18" charset="0"/>
                <a:ea typeface="楷体" panose="02010609060101010101" pitchFamily="49" charset="-122"/>
              </a:defRPr>
            </a:lvl4pPr>
            <a:lvl5pPr>
              <a:defRPr sz="1800">
                <a:latin typeface="Times New Roman" panose="02020603050405020304" pitchFamily="18" charset="0"/>
                <a:ea typeface="楷体" panose="02010609060101010101" pitchFamily="49" charset="-122"/>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410997605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ea typeface="楷体" panose="02010609060101010101" pitchFamily="49" charset="-122"/>
              </a:defRPr>
            </a:lvl1pPr>
            <a:lvl2pPr>
              <a:defRPr sz="2000">
                <a:latin typeface="Times New Roman" panose="02020603050405020304" pitchFamily="18" charset="0"/>
                <a:ea typeface="楷体" panose="02010609060101010101" pitchFamily="49" charset="-122"/>
              </a:defRPr>
            </a:lvl2pPr>
            <a:lvl3pPr>
              <a:defRPr sz="1800">
                <a:latin typeface="Times New Roman" panose="02020603050405020304" pitchFamily="18" charset="0"/>
                <a:ea typeface="楷体" panose="02010609060101010101" pitchFamily="49" charset="-122"/>
              </a:defRPr>
            </a:lvl3pPr>
            <a:lvl4pPr>
              <a:defRPr sz="1600">
                <a:latin typeface="Times New Roman" panose="02020603050405020304" pitchFamily="18" charset="0"/>
                <a:ea typeface="楷体" panose="02010609060101010101" pitchFamily="49" charset="-122"/>
              </a:defRPr>
            </a:lvl4pPr>
            <a:lvl5pPr>
              <a:defRPr sz="1600">
                <a:latin typeface="Times New Roman" panose="02020603050405020304" pitchFamily="18" charset="0"/>
                <a:ea typeface="楷体" panose="02010609060101010101" pitchFamily="49" charset="-122"/>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ea typeface="楷体" panose="02010609060101010101" pitchFamily="49" charset="-122"/>
              </a:defRPr>
            </a:lvl1pPr>
            <a:lvl2pPr>
              <a:defRPr sz="2000">
                <a:latin typeface="Times New Roman" panose="02020603050405020304" pitchFamily="18" charset="0"/>
                <a:ea typeface="楷体" panose="02010609060101010101" pitchFamily="49" charset="-122"/>
              </a:defRPr>
            </a:lvl2pPr>
            <a:lvl3pPr>
              <a:defRPr sz="1800">
                <a:latin typeface="Times New Roman" panose="02020603050405020304" pitchFamily="18" charset="0"/>
                <a:ea typeface="楷体" panose="02010609060101010101" pitchFamily="49" charset="-122"/>
              </a:defRPr>
            </a:lvl3pPr>
            <a:lvl4pPr>
              <a:defRPr sz="1600">
                <a:latin typeface="Times New Roman" panose="02020603050405020304" pitchFamily="18" charset="0"/>
                <a:ea typeface="楷体" panose="02010609060101010101" pitchFamily="49" charset="-122"/>
              </a:defRPr>
            </a:lvl4pPr>
            <a:lvl5pPr>
              <a:defRPr sz="1600">
                <a:latin typeface="Times New Roman" panose="02020603050405020304" pitchFamily="18" charset="0"/>
                <a:ea typeface="楷体" panose="02010609060101010101" pitchFamily="49" charset="-122"/>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Date Placeholder 7"/>
          <p:cNvSpPr>
            <a:spLocks noGrp="1"/>
          </p:cNvSpPr>
          <p:nvPr>
            <p:ph type="dt" sz="half"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4452893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Date Placeholder 3"/>
          <p:cNvSpPr>
            <a:spLocks noGrp="1"/>
          </p:cNvSpPr>
          <p:nvPr>
            <p:ph type="dt" sz="half"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36778399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Date Placeholder 2"/>
          <p:cNvSpPr>
            <a:spLocks noGrp="1"/>
          </p:cNvSpPr>
          <p:nvPr>
            <p:ph type="dt" sz="half"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6613078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imes New Roman" panose="02020603050405020304" pitchFamily="18" charset="0"/>
                <a:ea typeface="楷体" panose="02010609060101010101" pitchFamily="49" charset="-122"/>
              </a:defRPr>
            </a:lvl1pPr>
            <a:lvl2pPr>
              <a:defRPr sz="2800">
                <a:latin typeface="Times New Roman" panose="02020603050405020304" pitchFamily="18" charset="0"/>
                <a:ea typeface="楷体" panose="02010609060101010101" pitchFamily="49" charset="-122"/>
              </a:defRPr>
            </a:lvl2pPr>
            <a:lvl3pPr>
              <a:defRPr sz="2400">
                <a:latin typeface="Times New Roman" panose="02020603050405020304" pitchFamily="18" charset="0"/>
                <a:ea typeface="楷体" panose="02010609060101010101" pitchFamily="49" charset="-122"/>
              </a:defRPr>
            </a:lvl3pPr>
            <a:lvl4pPr>
              <a:defRPr sz="2000">
                <a:latin typeface="Times New Roman" panose="02020603050405020304" pitchFamily="18" charset="0"/>
                <a:ea typeface="楷体" panose="02010609060101010101" pitchFamily="49" charset="-122"/>
              </a:defRPr>
            </a:lvl4pPr>
            <a:lvl5pPr>
              <a:defRPr sz="2000">
                <a:latin typeface="Times New Roman" panose="02020603050405020304" pitchFamily="18" charset="0"/>
                <a:ea typeface="楷体" panose="02010609060101010101" pitchFamily="49" charset="-122"/>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4772678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baseline="0">
                <a:ea typeface="楷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6691553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85" name="Picture 5" descr="C:\Users\chen\Desktop\物理光学\ppt课件\QQ图片20150814181855.png"/>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42074" y="0"/>
            <a:ext cx="9228147"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13338" name="Rectangle 26"/>
          <p:cNvSpPr>
            <a:spLocks noGrp="1" noChangeArrowheads="1"/>
          </p:cNvSpPr>
          <p:nvPr>
            <p:ph type="title"/>
          </p:nvPr>
        </p:nvSpPr>
        <p:spPr bwMode="auto">
          <a:xfrm>
            <a:off x="971600" y="404664"/>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3340" name="Rectangle 28"/>
          <p:cNvSpPr>
            <a:spLocks noGrp="1" noChangeArrowheads="1"/>
          </p:cNvSpPr>
          <p:nvPr>
            <p:ph type="ftr" sz="quarter" idx="3"/>
          </p:nvPr>
        </p:nvSpPr>
        <p:spPr bwMode="auto">
          <a:xfrm>
            <a:off x="2484438" y="6472238"/>
            <a:ext cx="352742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3345" name="Rectangle 33"/>
          <p:cNvSpPr>
            <a:spLocks noGrp="1" noChangeArrowheads="1"/>
          </p:cNvSpPr>
          <p:nvPr>
            <p:ph type="body" idx="1"/>
          </p:nvPr>
        </p:nvSpPr>
        <p:spPr bwMode="auto">
          <a:xfrm>
            <a:off x="482922" y="1268760"/>
            <a:ext cx="8337550" cy="5073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3339" name="Rectangle 27"/>
          <p:cNvSpPr>
            <a:spLocks noGrp="1" noChangeArrowheads="1"/>
          </p:cNvSpPr>
          <p:nvPr>
            <p:ph type="dt" sz="half" idx="2"/>
          </p:nvPr>
        </p:nvSpPr>
        <p:spPr bwMode="auto">
          <a:xfrm>
            <a:off x="7020272" y="5904631"/>
            <a:ext cx="111442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endParaRPr lang="en-US" altLang="en-US" dirty="0"/>
          </a:p>
        </p:txBody>
      </p:sp>
      <p:sp>
        <p:nvSpPr>
          <p:cNvPr id="13341" name="Rectangle 29"/>
          <p:cNvSpPr>
            <a:spLocks noGrp="1" noChangeArrowheads="1"/>
          </p:cNvSpPr>
          <p:nvPr>
            <p:ph type="sldNum" sz="quarter" idx="4"/>
          </p:nvPr>
        </p:nvSpPr>
        <p:spPr bwMode="auto">
          <a:xfrm>
            <a:off x="7020272" y="6264994"/>
            <a:ext cx="111442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endParaRPr lang="en-US"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50000"/>
        </a:spcBef>
        <a:spcAft>
          <a:spcPct val="0"/>
        </a:spcAft>
        <a:defRPr sz="2400" b="1" baseline="0">
          <a:solidFill>
            <a:schemeClr val="bg1"/>
          </a:solidFill>
          <a:latin typeface="+mj-lt"/>
          <a:ea typeface="Adobe 楷体 Std R" pitchFamily="18"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p:titleStyle>
    <p:bodyStyle>
      <a:lvl1pPr marL="0" indent="0" algn="l" rtl="0" eaLnBrk="1" fontAlgn="base" hangingPunct="1">
        <a:spcBef>
          <a:spcPct val="200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7.bin"/><Relationship Id="rId5" Type="http://schemas.openxmlformats.org/officeDocument/2006/relationships/oleObject" Target="../embeddings/oleObject26.bin"/><Relationship Id="rId10" Type="http://schemas.openxmlformats.org/officeDocument/2006/relationships/oleObject" Target="../embeddings/oleObject31.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43.png"/><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gif"/><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6.png"/><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9.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50.bin"/></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1.bin"/><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77.png"/><Relationship Id="rId4" Type="http://schemas.openxmlformats.org/officeDocument/2006/relationships/oleObject" Target="../embeddings/oleObject61.bin"/></Relationships>
</file>

<file path=ppt/slides/_rels/slide2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image" Target="../media/image89.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7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7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90.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oleObject" Target="../embeddings/oleObject92.bin"/><Relationship Id="rId9" Type="http://schemas.openxmlformats.org/officeDocument/2006/relationships/oleObject" Target="../embeddings/oleObject9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1" name="Rectangle 137"/>
          <p:cNvSpPr>
            <a:spLocks noGrp="1" noChangeArrowheads="1"/>
          </p:cNvSpPr>
          <p:nvPr>
            <p:ph type="ctrTitle"/>
          </p:nvPr>
        </p:nvSpPr>
        <p:spPr>
          <a:xfrm>
            <a:off x="323528" y="1958975"/>
            <a:ext cx="7772400" cy="1470025"/>
          </a:xfrm>
        </p:spPr>
        <p:txBody>
          <a:bodyPr/>
          <a:lstStyle/>
          <a:p>
            <a:r>
              <a:rPr lang="en-US" altLang="zh-CN" sz="5400" smtClean="0">
                <a:latin typeface="Times New Roman" panose="02020603050405020304" pitchFamily="18" charset="0"/>
                <a:ea typeface="楷体" panose="02010609060101010101" pitchFamily="49" charset="-122"/>
              </a:rPr>
              <a:t>2018</a:t>
            </a:r>
            <a:r>
              <a:rPr lang="zh-CN" altLang="en-US" sz="5400" b="1" smtClean="0">
                <a:latin typeface="Times New Roman" panose="02020603050405020304" pitchFamily="18" charset="0"/>
                <a:ea typeface="楷体" panose="02010609060101010101" pitchFamily="49" charset="-122"/>
              </a:rPr>
              <a:t>物理光学</a:t>
            </a:r>
            <a:r>
              <a:rPr lang="zh-CN" altLang="en-US" sz="5400" b="1" dirty="0" smtClean="0">
                <a:latin typeface="Times New Roman" panose="02020603050405020304" pitchFamily="18" charset="0"/>
                <a:ea typeface="楷体" panose="02010609060101010101" pitchFamily="49" charset="-122"/>
              </a:rPr>
              <a:t>复习与总结</a:t>
            </a:r>
            <a:endParaRPr lang="en-US" altLang="en-US" sz="5400" b="1" dirty="0">
              <a:latin typeface="Times New Roman" panose="02020603050405020304" pitchFamily="18" charset="0"/>
              <a:ea typeface="楷体" panose="02010609060101010101" pitchFamily="49" charset="-122"/>
            </a:endParaRPr>
          </a:p>
        </p:txBody>
      </p:sp>
      <p:pic>
        <p:nvPicPr>
          <p:cNvPr id="2050" name="Picture 2" descr="C:\Users\chen\Desktop\物理光学\校徽.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8520" y="120815"/>
            <a:ext cx="1944216" cy="143597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p:nvPr>
        </p:nvSpPr>
        <p:spPr/>
        <p:txBody>
          <a:bodyPr/>
          <a:lstStyle/>
          <a:p>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1.2.2 </a:t>
            </a:r>
            <a:r>
              <a:rPr lang="zh-CN" altLang="en-US" sz="2800" dirty="0">
                <a:solidFill>
                  <a:schemeClr val="accent1"/>
                </a:solidFill>
              </a:rPr>
              <a:t>时谐均匀平面</a:t>
            </a:r>
            <a:r>
              <a:rPr lang="zh-CN" altLang="en-US" sz="2800" dirty="0" smtClean="0">
                <a:solidFill>
                  <a:schemeClr val="accent1"/>
                </a:solidFill>
              </a:rPr>
              <a:t>波</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ChangeArrowheads="1"/>
          </p:cNvSpPr>
          <p:nvPr/>
        </p:nvSpPr>
        <p:spPr bwMode="auto">
          <a:xfrm>
            <a:off x="396527" y="980728"/>
            <a:ext cx="6335713" cy="577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r>
              <a:rPr lang="zh-CN" altLang="en-US" sz="3200" dirty="0" smtClean="0">
                <a:solidFill>
                  <a:srgbClr val="FF0000"/>
                </a:solidFill>
                <a:ea typeface="楷体" panose="02010609060101010101" pitchFamily="49" charset="-122"/>
              </a:rPr>
              <a:t>沿</a:t>
            </a:r>
            <a:r>
              <a:rPr lang="zh-CN" altLang="en-US" sz="3200" dirty="0">
                <a:solidFill>
                  <a:srgbClr val="FF0000"/>
                </a:solidFill>
                <a:ea typeface="楷体" panose="02010609060101010101" pitchFamily="49" charset="-122"/>
              </a:rPr>
              <a:t>任意方向传播的时谐平面波</a:t>
            </a:r>
          </a:p>
        </p:txBody>
      </p:sp>
      <p:graphicFrame>
        <p:nvGraphicFramePr>
          <p:cNvPr id="9" name="Object 6"/>
          <p:cNvGraphicFramePr>
            <a:graphicFrameLocks noChangeAspect="1"/>
          </p:cNvGraphicFramePr>
          <p:nvPr>
            <p:extLst>
              <p:ext uri="{D42A27DB-BD31-4B8C-83A1-F6EECF244321}">
                <p14:modId xmlns:p14="http://schemas.microsoft.com/office/powerpoint/2010/main" xmlns="" val="2616972221"/>
              </p:ext>
            </p:extLst>
          </p:nvPr>
        </p:nvGraphicFramePr>
        <p:xfrm>
          <a:off x="2099233" y="1551556"/>
          <a:ext cx="4580483" cy="706237"/>
        </p:xfrm>
        <a:graphic>
          <a:graphicData uri="http://schemas.openxmlformats.org/presentationml/2006/ole">
            <p:oleObj spid="_x0000_s57193" name="Equation" r:id="rId3" imgW="1955520" imgH="279360" progId="">
              <p:embed/>
            </p:oleObj>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xmlns="" val="1799913246"/>
              </p:ext>
            </p:extLst>
          </p:nvPr>
        </p:nvGraphicFramePr>
        <p:xfrm>
          <a:off x="539552" y="4117340"/>
          <a:ext cx="3312368" cy="1687924"/>
        </p:xfrm>
        <a:graphic>
          <a:graphicData uri="http://schemas.openxmlformats.org/presentationml/2006/ole">
            <p:oleObj spid="_x0000_s57194" name="Equation" r:id="rId4" imgW="1143000" imgH="698400" progId="">
              <p:embed/>
            </p:oleObj>
          </a:graphicData>
        </a:graphic>
      </p:graphicFrame>
      <p:sp>
        <p:nvSpPr>
          <p:cNvPr id="25" name="Rectangle 24"/>
          <p:cNvSpPr/>
          <p:nvPr/>
        </p:nvSpPr>
        <p:spPr>
          <a:xfrm>
            <a:off x="539552" y="2348880"/>
            <a:ext cx="1440160"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sz="2800" b="1" i="1" kern="0" dirty="0">
                <a:solidFill>
                  <a:schemeClr val="bg1"/>
                </a:solidFill>
                <a:latin typeface="Times New Roman" panose="02020603050405020304" pitchFamily="18" charset="0"/>
                <a:ea typeface="楷体" panose="02010609060101010101" pitchFamily="49" charset="-122"/>
              </a:rPr>
              <a:t>k</a:t>
            </a:r>
            <a:r>
              <a:rPr lang="en-US" altLang="zh-CN" sz="2800" b="1" kern="0" dirty="0">
                <a:solidFill>
                  <a:schemeClr val="bg1"/>
                </a:solidFill>
                <a:latin typeface="Times New Roman" panose="02020603050405020304" pitchFamily="18" charset="0"/>
                <a:ea typeface="楷体" panose="02010609060101010101" pitchFamily="49" charset="-122"/>
              </a:rPr>
              <a:t> </a:t>
            </a:r>
            <a:r>
              <a:rPr lang="zh-CN" altLang="en-US" sz="2800" b="1" kern="0" dirty="0">
                <a:solidFill>
                  <a:schemeClr val="bg1"/>
                </a:solidFill>
                <a:latin typeface="Times New Roman" panose="02020603050405020304" pitchFamily="18" charset="0"/>
                <a:ea typeface="楷体" panose="02010609060101010101" pitchFamily="49" charset="-122"/>
              </a:rPr>
              <a:t>波矢</a:t>
            </a:r>
            <a:r>
              <a:rPr lang="en-US" altLang="zh-CN" sz="2800" b="1" kern="0" dirty="0">
                <a:solidFill>
                  <a:schemeClr val="bg1"/>
                </a:solidFill>
                <a:latin typeface="Times New Roman" panose="02020603050405020304" pitchFamily="18" charset="0"/>
                <a:ea typeface="楷体" panose="02010609060101010101" pitchFamily="49" charset="-122"/>
              </a:rPr>
              <a:t> </a:t>
            </a:r>
            <a:endParaRPr lang="en-US" sz="2800" b="1" kern="0" dirty="0">
              <a:solidFill>
                <a:schemeClr val="bg1"/>
              </a:solidFill>
              <a:latin typeface="Times New Roman" panose="02020603050405020304" pitchFamily="18" charset="0"/>
              <a:ea typeface="楷体" panose="02010609060101010101" pitchFamily="49" charset="-122"/>
            </a:endParaRPr>
          </a:p>
        </p:txBody>
      </p:sp>
      <p:grpSp>
        <p:nvGrpSpPr>
          <p:cNvPr id="31" name="Group 30"/>
          <p:cNvGrpSpPr/>
          <p:nvPr/>
        </p:nvGrpSpPr>
        <p:grpSpPr>
          <a:xfrm>
            <a:off x="467544" y="2924944"/>
            <a:ext cx="3459265" cy="1051283"/>
            <a:chOff x="539552" y="2835023"/>
            <a:chExt cx="6912768" cy="1051283"/>
          </a:xfrm>
        </p:grpSpPr>
        <p:graphicFrame>
          <p:nvGraphicFramePr>
            <p:cNvPr id="32" name="Object 31"/>
            <p:cNvGraphicFramePr>
              <a:graphicFrameLocks noChangeAspect="1"/>
            </p:cNvGraphicFramePr>
            <p:nvPr>
              <p:extLst>
                <p:ext uri="{D42A27DB-BD31-4B8C-83A1-F6EECF244321}">
                  <p14:modId xmlns:p14="http://schemas.microsoft.com/office/powerpoint/2010/main" xmlns="" val="1025663687"/>
                </p:ext>
              </p:extLst>
            </p:nvPr>
          </p:nvGraphicFramePr>
          <p:xfrm>
            <a:off x="566951" y="3419102"/>
            <a:ext cx="6160131" cy="467204"/>
          </p:xfrm>
          <a:graphic>
            <a:graphicData uri="http://schemas.openxmlformats.org/presentationml/2006/ole">
              <p:oleObj spid="_x0000_s57195" name="Equation" r:id="rId5" imgW="1218960" imgH="203040" progId="">
                <p:embed/>
              </p:oleObj>
            </a:graphicData>
          </a:graphic>
        </p:graphicFrame>
        <p:grpSp>
          <p:nvGrpSpPr>
            <p:cNvPr id="33" name="Group 32"/>
            <p:cNvGrpSpPr/>
            <p:nvPr/>
          </p:nvGrpSpPr>
          <p:grpSpPr>
            <a:xfrm>
              <a:off x="539552" y="2835023"/>
              <a:ext cx="6912768" cy="613141"/>
              <a:chOff x="755576" y="3627111"/>
              <a:chExt cx="6912768" cy="613141"/>
            </a:xfrm>
          </p:grpSpPr>
          <p:sp>
            <p:nvSpPr>
              <p:cNvPr id="34" name="Rectangle 13"/>
              <p:cNvSpPr>
                <a:spLocks noChangeArrowheads="1"/>
              </p:cNvSpPr>
              <p:nvPr/>
            </p:nvSpPr>
            <p:spPr bwMode="auto">
              <a:xfrm>
                <a:off x="755576" y="3717032"/>
                <a:ext cx="691276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spcBef>
                    <a:spcPct val="50000"/>
                  </a:spcBef>
                  <a:buClr>
                    <a:schemeClr val="folHlink"/>
                  </a:buClr>
                  <a:buSzPct val="60000"/>
                </a:pPr>
                <a:r>
                  <a:rPr lang="zh-CN" altLang="en-US" sz="2800" dirty="0" smtClean="0">
                    <a:ea typeface="楷体" panose="02010609060101010101" pitchFamily="49" charset="-122"/>
                  </a:rPr>
                  <a:t>如    的方向余弦为：</a:t>
                </a:r>
                <a:endParaRPr lang="zh-CN" altLang="en-US" sz="2800" dirty="0">
                  <a:ea typeface="楷体" panose="02010609060101010101" pitchFamily="49" charset="-122"/>
                </a:endParaRPr>
              </a:p>
            </p:txBody>
          </p:sp>
          <p:graphicFrame>
            <p:nvGraphicFramePr>
              <p:cNvPr id="35" name="Object 34"/>
              <p:cNvGraphicFramePr>
                <a:graphicFrameLocks noChangeAspect="1"/>
              </p:cNvGraphicFramePr>
              <p:nvPr>
                <p:extLst>
                  <p:ext uri="{D42A27DB-BD31-4B8C-83A1-F6EECF244321}">
                    <p14:modId xmlns:p14="http://schemas.microsoft.com/office/powerpoint/2010/main" xmlns="" val="2196496264"/>
                  </p:ext>
                </p:extLst>
              </p:nvPr>
            </p:nvGraphicFramePr>
            <p:xfrm>
              <a:off x="1618952" y="3627111"/>
              <a:ext cx="719480" cy="576064"/>
            </p:xfrm>
            <a:graphic>
              <a:graphicData uri="http://schemas.openxmlformats.org/presentationml/2006/ole">
                <p:oleObj spid="_x0000_s57196" name="Equation" r:id="rId6" imgW="126720" imgH="215640" progId="">
                  <p:embed/>
                </p:oleObj>
              </a:graphicData>
            </a:graphic>
          </p:graphicFrame>
        </p:grpSp>
      </p:grpSp>
      <p:graphicFrame>
        <p:nvGraphicFramePr>
          <p:cNvPr id="37" name="Object 36"/>
          <p:cNvGraphicFramePr>
            <a:graphicFrameLocks noChangeAspect="1"/>
          </p:cNvGraphicFramePr>
          <p:nvPr>
            <p:extLst>
              <p:ext uri="{D42A27DB-BD31-4B8C-83A1-F6EECF244321}">
                <p14:modId xmlns:p14="http://schemas.microsoft.com/office/powerpoint/2010/main" xmlns="" val="2959719411"/>
              </p:ext>
            </p:extLst>
          </p:nvPr>
        </p:nvGraphicFramePr>
        <p:xfrm>
          <a:off x="539552" y="5902305"/>
          <a:ext cx="3721889" cy="752475"/>
        </p:xfrm>
        <a:graphic>
          <a:graphicData uri="http://schemas.openxmlformats.org/presentationml/2006/ole">
            <p:oleObj spid="_x0000_s57197" name="Equation" r:id="rId7" imgW="1295280" imgH="304560" progId="">
              <p:embed/>
            </p:oleObj>
          </a:graphicData>
        </a:graphic>
      </p:graphicFrame>
      <p:grpSp>
        <p:nvGrpSpPr>
          <p:cNvPr id="5" name="Group 4"/>
          <p:cNvGrpSpPr/>
          <p:nvPr/>
        </p:nvGrpSpPr>
        <p:grpSpPr>
          <a:xfrm>
            <a:off x="4867796" y="3234799"/>
            <a:ext cx="3808660" cy="3002513"/>
            <a:chOff x="4863914" y="3879009"/>
            <a:chExt cx="3808660" cy="3002513"/>
          </a:xfrm>
        </p:grpSpPr>
        <p:grpSp>
          <p:nvGrpSpPr>
            <p:cNvPr id="26" name="Group 25"/>
            <p:cNvGrpSpPr/>
            <p:nvPr/>
          </p:nvGrpSpPr>
          <p:grpSpPr>
            <a:xfrm>
              <a:off x="4863914" y="3879009"/>
              <a:ext cx="3808660" cy="3002513"/>
              <a:chOff x="615442" y="6165304"/>
              <a:chExt cx="3808660" cy="3002513"/>
            </a:xfrm>
          </p:grpSpPr>
          <p:graphicFrame>
            <p:nvGraphicFramePr>
              <p:cNvPr id="27" name="Object 26"/>
              <p:cNvGraphicFramePr>
                <a:graphicFrameLocks noChangeAspect="1"/>
              </p:cNvGraphicFramePr>
              <p:nvPr>
                <p:extLst>
                  <p:ext uri="{D42A27DB-BD31-4B8C-83A1-F6EECF244321}">
                    <p14:modId xmlns:p14="http://schemas.microsoft.com/office/powerpoint/2010/main" xmlns="" val="800911675"/>
                  </p:ext>
                </p:extLst>
              </p:nvPr>
            </p:nvGraphicFramePr>
            <p:xfrm>
              <a:off x="683568" y="6165304"/>
              <a:ext cx="338861" cy="576064"/>
            </p:xfrm>
            <a:graphic>
              <a:graphicData uri="http://schemas.openxmlformats.org/presentationml/2006/ole">
                <p:oleObj spid="_x0000_s57198" name="Equation" r:id="rId8" imgW="126720" imgH="215640" progId="">
                  <p:embed/>
                </p:oleObj>
              </a:graphicData>
            </a:graphic>
          </p:graphicFrame>
          <p:sp>
            <p:nvSpPr>
              <p:cNvPr id="28" name="Rectangle 13"/>
              <p:cNvSpPr>
                <a:spLocks noChangeArrowheads="1"/>
              </p:cNvSpPr>
              <p:nvPr/>
            </p:nvSpPr>
            <p:spPr bwMode="auto">
              <a:xfrm>
                <a:off x="615442" y="6744333"/>
                <a:ext cx="3808660" cy="24234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lnSpc>
                    <a:spcPct val="110000"/>
                  </a:lnSpc>
                  <a:spcBef>
                    <a:spcPct val="50000"/>
                  </a:spcBef>
                  <a:buClr>
                    <a:schemeClr val="folHlink"/>
                  </a:buClr>
                  <a:buSzPct val="60000"/>
                </a:pPr>
                <a:r>
                  <a:rPr lang="zh-CN" altLang="en-US" sz="2800" dirty="0" smtClean="0">
                    <a:ea typeface="楷体" panose="02010609060101010101" pitchFamily="49" charset="-122"/>
                  </a:rPr>
                  <a:t>相位沿空间最大变化率方向。在各向同</a:t>
                </a:r>
                <a:r>
                  <a:rPr lang="zh-CN" altLang="en-US" sz="2800" dirty="0">
                    <a:ea typeface="楷体" panose="02010609060101010101" pitchFamily="49" charset="-122"/>
                  </a:rPr>
                  <a:t>性介质中</a:t>
                </a:r>
                <a:r>
                  <a:rPr lang="zh-CN" altLang="en-US" sz="2800" dirty="0" smtClean="0">
                    <a:ea typeface="楷体" panose="02010609060101010101" pitchFamily="49" charset="-122"/>
                  </a:rPr>
                  <a:t>，  与    方向一</a:t>
                </a:r>
                <a:r>
                  <a:rPr lang="zh-CN" altLang="en-US" sz="2800" dirty="0">
                    <a:ea typeface="楷体" panose="02010609060101010101" pitchFamily="49" charset="-122"/>
                  </a:rPr>
                  <a:t>致，但在各向异</a:t>
                </a:r>
                <a:r>
                  <a:rPr lang="zh-CN" altLang="en-US" sz="2800" dirty="0" smtClean="0">
                    <a:ea typeface="楷体" panose="02010609060101010101" pitchFamily="49" charset="-122"/>
                  </a:rPr>
                  <a:t>性介</a:t>
                </a:r>
                <a:r>
                  <a:rPr lang="zh-CN" altLang="en-US" sz="2800" dirty="0">
                    <a:ea typeface="楷体" panose="02010609060101010101" pitchFamily="49" charset="-122"/>
                  </a:rPr>
                  <a:t>质中，其方向一般</a:t>
                </a:r>
                <a:r>
                  <a:rPr lang="zh-CN" altLang="en-US" sz="2800" dirty="0" smtClean="0">
                    <a:ea typeface="楷体" panose="02010609060101010101" pitchFamily="49" charset="-122"/>
                  </a:rPr>
                  <a:t>不同。</a:t>
                </a:r>
                <a:endParaRPr lang="zh-CN" altLang="en-US" sz="2800" dirty="0">
                  <a:ea typeface="楷体" panose="02010609060101010101" pitchFamily="49" charset="-122"/>
                </a:endParaRPr>
              </a:p>
            </p:txBody>
          </p:sp>
          <p:graphicFrame>
            <p:nvGraphicFramePr>
              <p:cNvPr id="29" name="Object 28"/>
              <p:cNvGraphicFramePr>
                <a:graphicFrameLocks noChangeAspect="1"/>
              </p:cNvGraphicFramePr>
              <p:nvPr>
                <p:extLst>
                  <p:ext uri="{D42A27DB-BD31-4B8C-83A1-F6EECF244321}">
                    <p14:modId xmlns:p14="http://schemas.microsoft.com/office/powerpoint/2010/main" xmlns="" val="3748789888"/>
                  </p:ext>
                </p:extLst>
              </p:nvPr>
            </p:nvGraphicFramePr>
            <p:xfrm>
              <a:off x="1234079" y="7622751"/>
              <a:ext cx="338137" cy="576263"/>
            </p:xfrm>
            <a:graphic>
              <a:graphicData uri="http://schemas.openxmlformats.org/presentationml/2006/ole">
                <p:oleObj spid="_x0000_s57199" name="Equation" r:id="rId9" imgW="126720" imgH="215640" progId="">
                  <p:embed/>
                </p:oleObj>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xmlns="" val="499329228"/>
                  </p:ext>
                </p:extLst>
              </p:nvPr>
            </p:nvGraphicFramePr>
            <p:xfrm>
              <a:off x="1967267" y="7659833"/>
              <a:ext cx="358332" cy="530180"/>
            </p:xfrm>
            <a:graphic>
              <a:graphicData uri="http://schemas.openxmlformats.org/presentationml/2006/ole">
                <p:oleObj spid="_x0000_s57200" name="Equation" r:id="rId10" imgW="139680" imgH="215640" progId="">
                  <p:embed/>
                </p:oleObj>
              </a:graphicData>
            </a:graphic>
          </p:graphicFrame>
        </p:grpSp>
        <p:sp>
          <p:nvSpPr>
            <p:cNvPr id="3" name="Rectangle 2"/>
            <p:cNvSpPr/>
            <p:nvPr/>
          </p:nvSpPr>
          <p:spPr>
            <a:xfrm>
              <a:off x="5270901" y="3933336"/>
              <a:ext cx="1627369" cy="523220"/>
            </a:xfrm>
            <a:prstGeom prst="rect">
              <a:avLst/>
            </a:prstGeom>
          </p:spPr>
          <p:txBody>
            <a:bodyPr wrap="none">
              <a:spAutoFit/>
            </a:bodyPr>
            <a:lstStyle/>
            <a:p>
              <a:r>
                <a:rPr lang="zh-CN" altLang="en-US" sz="2800" b="1" dirty="0">
                  <a:ea typeface="楷体" panose="02010609060101010101" pitchFamily="49" charset="-122"/>
                </a:rPr>
                <a:t>的方</a:t>
              </a:r>
              <a:r>
                <a:rPr lang="zh-CN" altLang="en-US" sz="2800" b="1" dirty="0" smtClean="0">
                  <a:ea typeface="楷体" panose="02010609060101010101" pitchFamily="49" charset="-122"/>
                </a:rPr>
                <a:t>向：</a:t>
              </a:r>
              <a:endParaRPr lang="en-US" sz="2800" b="1" dirty="0"/>
            </a:p>
          </p:txBody>
        </p:sp>
      </p:grpSp>
    </p:spTree>
    <p:extLst>
      <p:ext uri="{BB962C8B-B14F-4D97-AF65-F5344CB8AC3E}">
        <p14:creationId xmlns:p14="http://schemas.microsoft.com/office/powerpoint/2010/main" xmlns="" val="314833779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8" descr="GX12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0040" y="3622656"/>
            <a:ext cx="5292080" cy="2398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1.2.2 </a:t>
            </a:r>
            <a:r>
              <a:rPr lang="zh-CN" altLang="en-US" sz="2800" dirty="0">
                <a:solidFill>
                  <a:schemeClr val="accent1"/>
                </a:solidFill>
              </a:rPr>
              <a:t>时谐均匀平面</a:t>
            </a:r>
            <a:r>
              <a:rPr lang="zh-CN" altLang="en-US" sz="2800" dirty="0" smtClean="0">
                <a:solidFill>
                  <a:schemeClr val="accent1"/>
                </a:solidFill>
              </a:rPr>
              <a:t>波</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p:cNvSpPr>
            <a:spLocks noChangeArrowheads="1"/>
          </p:cNvSpPr>
          <p:nvPr/>
        </p:nvSpPr>
        <p:spPr bwMode="auto">
          <a:xfrm>
            <a:off x="493440" y="908720"/>
            <a:ext cx="57150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r>
              <a:rPr lang="zh-CN" altLang="en-US" sz="3200" dirty="0" smtClean="0">
                <a:solidFill>
                  <a:srgbClr val="FF0000"/>
                </a:solidFill>
                <a:ea typeface="楷体" panose="02010609060101010101" pitchFamily="49" charset="-122"/>
              </a:rPr>
              <a:t>时谐平面波的性质</a:t>
            </a:r>
            <a:endParaRPr lang="en-US" altLang="zh-CN" sz="3600" dirty="0">
              <a:solidFill>
                <a:schemeClr val="accent2"/>
              </a:solidFill>
              <a:ea typeface="楷体" panose="02010609060101010101" pitchFamily="49" charset="-122"/>
            </a:endParaRPr>
          </a:p>
        </p:txBody>
      </p:sp>
      <p:sp>
        <p:nvSpPr>
          <p:cNvPr id="25" name="Rectangle 8"/>
          <p:cNvSpPr>
            <a:spLocks noChangeArrowheads="1"/>
          </p:cNvSpPr>
          <p:nvPr/>
        </p:nvSpPr>
        <p:spPr bwMode="auto">
          <a:xfrm>
            <a:off x="196371" y="1484784"/>
            <a:ext cx="57150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r>
              <a:rPr lang="zh-CN" altLang="en-US" sz="2800" dirty="0" smtClean="0">
                <a:solidFill>
                  <a:srgbClr val="0000FF"/>
                </a:solidFill>
                <a:ea typeface="楷体" panose="02010609060101010101" pitchFamily="49" charset="-122"/>
              </a:rPr>
              <a:t>（</a:t>
            </a:r>
            <a:r>
              <a:rPr lang="en-US" altLang="zh-CN" sz="2800" dirty="0" smtClean="0">
                <a:solidFill>
                  <a:srgbClr val="0000FF"/>
                </a:solidFill>
                <a:ea typeface="楷体" panose="02010609060101010101" pitchFamily="49" charset="-122"/>
              </a:rPr>
              <a:t>1</a:t>
            </a:r>
            <a:r>
              <a:rPr lang="zh-CN" altLang="en-US" sz="2800" dirty="0" smtClean="0">
                <a:solidFill>
                  <a:srgbClr val="0000FF"/>
                </a:solidFill>
                <a:ea typeface="楷体" panose="02010609060101010101" pitchFamily="49" charset="-122"/>
              </a:rPr>
              <a:t>）横波性</a:t>
            </a:r>
            <a:endParaRPr lang="en-US" altLang="zh-CN" sz="3200" dirty="0">
              <a:solidFill>
                <a:srgbClr val="0000FF"/>
              </a:solidFill>
              <a:ea typeface="楷体" panose="02010609060101010101" pitchFamily="49" charset="-122"/>
            </a:endParaRPr>
          </a:p>
        </p:txBody>
      </p:sp>
      <p:grpSp>
        <p:nvGrpSpPr>
          <p:cNvPr id="7" name="Group 6"/>
          <p:cNvGrpSpPr/>
          <p:nvPr/>
        </p:nvGrpSpPr>
        <p:grpSpPr>
          <a:xfrm>
            <a:off x="2843559" y="1505855"/>
            <a:ext cx="4824536" cy="560357"/>
            <a:chOff x="4860032" y="5132168"/>
            <a:chExt cx="4858692" cy="524642"/>
          </a:xfrm>
        </p:grpSpPr>
        <p:graphicFrame>
          <p:nvGraphicFramePr>
            <p:cNvPr id="38" name="Object 37"/>
            <p:cNvGraphicFramePr>
              <a:graphicFrameLocks noChangeAspect="1"/>
            </p:cNvGraphicFramePr>
            <p:nvPr>
              <p:extLst>
                <p:ext uri="{D42A27DB-BD31-4B8C-83A1-F6EECF244321}">
                  <p14:modId xmlns:p14="http://schemas.microsoft.com/office/powerpoint/2010/main" xmlns="" val="922508580"/>
                </p:ext>
              </p:extLst>
            </p:nvPr>
          </p:nvGraphicFramePr>
          <p:xfrm>
            <a:off x="4860032" y="5132168"/>
            <a:ext cx="1657732" cy="524642"/>
          </p:xfrm>
          <a:graphic>
            <a:graphicData uri="http://schemas.openxmlformats.org/presentationml/2006/ole">
              <p:oleObj spid="_x0000_s60388" name="Equation" r:id="rId4" imgW="609480" imgH="228600" progId="">
                <p:embed/>
              </p:oleObj>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xmlns="" val="3748025196"/>
                </p:ext>
              </p:extLst>
            </p:nvPr>
          </p:nvGraphicFramePr>
          <p:xfrm>
            <a:off x="7992268" y="5132168"/>
            <a:ext cx="1726456" cy="524642"/>
          </p:xfrm>
          <a:graphic>
            <a:graphicData uri="http://schemas.openxmlformats.org/presentationml/2006/ole">
              <p:oleObj spid="_x0000_s60389" name="Equation" r:id="rId5" imgW="634680" imgH="228600" progId="">
                <p:embed/>
              </p:oleObj>
            </a:graphicData>
          </a:graphic>
        </p:graphicFrame>
      </p:grpSp>
      <p:sp>
        <p:nvSpPr>
          <p:cNvPr id="24" name="Rectangle 8"/>
          <p:cNvSpPr>
            <a:spLocks noChangeArrowheads="1"/>
          </p:cNvSpPr>
          <p:nvPr/>
        </p:nvSpPr>
        <p:spPr bwMode="auto">
          <a:xfrm>
            <a:off x="179512" y="2132856"/>
            <a:ext cx="57150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r>
              <a:rPr lang="zh-CN" altLang="en-US" sz="2800" dirty="0" smtClean="0">
                <a:solidFill>
                  <a:srgbClr val="0000FF"/>
                </a:solidFill>
                <a:ea typeface="楷体" panose="02010609060101010101" pitchFamily="49" charset="-122"/>
              </a:rPr>
              <a:t>（</a:t>
            </a:r>
            <a:r>
              <a:rPr lang="en-US" altLang="zh-CN" sz="2800" dirty="0">
                <a:solidFill>
                  <a:srgbClr val="0000FF"/>
                </a:solidFill>
                <a:ea typeface="楷体" panose="02010609060101010101" pitchFamily="49" charset="-122"/>
              </a:rPr>
              <a:t>2</a:t>
            </a:r>
            <a:r>
              <a:rPr lang="zh-CN" altLang="en-US" sz="2800" dirty="0" smtClean="0">
                <a:solidFill>
                  <a:srgbClr val="0000FF"/>
                </a:solidFill>
                <a:ea typeface="楷体" panose="02010609060101010101" pitchFamily="49" charset="-122"/>
              </a:rPr>
              <a:t>）</a:t>
            </a:r>
            <a:r>
              <a:rPr lang="en-US" altLang="zh-CN" sz="2800" i="1" dirty="0" smtClean="0">
                <a:solidFill>
                  <a:srgbClr val="0000FF"/>
                </a:solidFill>
                <a:ea typeface="楷体" panose="02010609060101010101" pitchFamily="49" charset="-122"/>
              </a:rPr>
              <a:t>E</a:t>
            </a:r>
            <a:r>
              <a:rPr lang="zh-CN" altLang="en-US" sz="2800" i="1" dirty="0" smtClean="0">
                <a:solidFill>
                  <a:srgbClr val="0000FF"/>
                </a:solidFill>
                <a:ea typeface="楷体" panose="02010609060101010101" pitchFamily="49" charset="-122"/>
              </a:rPr>
              <a:t>、</a:t>
            </a:r>
            <a:r>
              <a:rPr lang="en-US" altLang="zh-CN" sz="2800" i="1" dirty="0" smtClean="0">
                <a:solidFill>
                  <a:srgbClr val="0000FF"/>
                </a:solidFill>
                <a:ea typeface="楷体" panose="02010609060101010101" pitchFamily="49" charset="-122"/>
              </a:rPr>
              <a:t>H </a:t>
            </a:r>
            <a:r>
              <a:rPr lang="zh-CN" altLang="en-US" sz="2800" dirty="0" smtClean="0">
                <a:solidFill>
                  <a:srgbClr val="0000FF"/>
                </a:solidFill>
                <a:ea typeface="楷体" panose="02010609060101010101" pitchFamily="49" charset="-122"/>
              </a:rPr>
              <a:t>相互垂直</a:t>
            </a:r>
            <a:endParaRPr lang="en-US" altLang="zh-CN" sz="3200" dirty="0">
              <a:solidFill>
                <a:srgbClr val="0000FF"/>
              </a:solidFill>
              <a:ea typeface="楷体" panose="02010609060101010101" pitchFamily="49" charset="-122"/>
            </a:endParaRPr>
          </a:p>
        </p:txBody>
      </p:sp>
      <p:sp>
        <p:nvSpPr>
          <p:cNvPr id="28" name="Rectangle 27"/>
          <p:cNvSpPr/>
          <p:nvPr/>
        </p:nvSpPr>
        <p:spPr>
          <a:xfrm>
            <a:off x="3893476" y="2157159"/>
            <a:ext cx="4871847" cy="461665"/>
          </a:xfrm>
          <a:prstGeom prst="rect">
            <a:avLst/>
          </a:prstGeom>
        </p:spPr>
        <p:txBody>
          <a:bodyPr wrap="none">
            <a:spAutoFit/>
          </a:bodyPr>
          <a:lstStyle/>
          <a:p>
            <a:r>
              <a:rPr lang="en-US" altLang="zh-CN" b="1" i="1" dirty="0" smtClean="0">
                <a:solidFill>
                  <a:srgbClr val="FF0000"/>
                </a:solidFill>
                <a:latin typeface="Times New Roman" pitchFamily="18" charset="0"/>
                <a:ea typeface="楷体" panose="02010609060101010101" pitchFamily="49" charset="-122"/>
              </a:rPr>
              <a:t>E </a:t>
            </a:r>
            <a:r>
              <a:rPr lang="en-US" dirty="0" smtClean="0">
                <a:solidFill>
                  <a:srgbClr val="FF0000"/>
                </a:solidFill>
              </a:rPr>
              <a:t>⊥ </a:t>
            </a:r>
            <a:r>
              <a:rPr lang="en-US" altLang="zh-CN" b="1" i="1" dirty="0" smtClean="0">
                <a:solidFill>
                  <a:srgbClr val="FF0000"/>
                </a:solidFill>
                <a:latin typeface="Times New Roman" pitchFamily="18" charset="0"/>
                <a:ea typeface="楷体" panose="02010609060101010101" pitchFamily="49" charset="-122"/>
              </a:rPr>
              <a:t>B</a:t>
            </a:r>
            <a:r>
              <a:rPr lang="zh-CN" altLang="en-US" b="1" dirty="0" smtClean="0">
                <a:latin typeface="Times New Roman" pitchFamily="18" charset="0"/>
                <a:ea typeface="楷体" panose="02010609060101010101" pitchFamily="49" charset="-122"/>
              </a:rPr>
              <a:t>，各向同性均匀介质中</a:t>
            </a:r>
            <a:r>
              <a:rPr lang="en-US" altLang="zh-CN" b="1" i="1" dirty="0" smtClean="0">
                <a:solidFill>
                  <a:srgbClr val="FF0000"/>
                </a:solidFill>
                <a:latin typeface="Times New Roman" pitchFamily="18" charset="0"/>
                <a:ea typeface="楷体" panose="02010609060101010101" pitchFamily="49" charset="-122"/>
              </a:rPr>
              <a:t>E</a:t>
            </a:r>
            <a:r>
              <a:rPr lang="en-US" dirty="0" smtClean="0">
                <a:solidFill>
                  <a:srgbClr val="FF0000"/>
                </a:solidFill>
              </a:rPr>
              <a:t> ⊥ </a:t>
            </a:r>
            <a:r>
              <a:rPr lang="en-US" altLang="zh-CN" b="1" i="1" dirty="0" smtClean="0">
                <a:solidFill>
                  <a:srgbClr val="FF0000"/>
                </a:solidFill>
                <a:latin typeface="Times New Roman" pitchFamily="18" charset="0"/>
                <a:ea typeface="楷体" panose="02010609060101010101" pitchFamily="49" charset="-122"/>
              </a:rPr>
              <a:t>H</a:t>
            </a:r>
            <a:endParaRPr lang="en-US" b="1" dirty="0">
              <a:solidFill>
                <a:srgbClr val="FF0000"/>
              </a:solidFill>
              <a:latin typeface="Times New Roman" pitchFamily="18" charset="0"/>
              <a:ea typeface="楷体" panose="02010609060101010101" pitchFamily="49" charset="-122"/>
            </a:endParaRPr>
          </a:p>
        </p:txBody>
      </p:sp>
      <p:sp>
        <p:nvSpPr>
          <p:cNvPr id="29" name="Rectangle 6"/>
          <p:cNvSpPr>
            <a:spLocks noChangeArrowheads="1"/>
          </p:cNvSpPr>
          <p:nvPr/>
        </p:nvSpPr>
        <p:spPr bwMode="auto">
          <a:xfrm>
            <a:off x="1996571" y="3023429"/>
            <a:ext cx="56166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algn="l" eaLnBrk="1" hangingPunct="1">
              <a:buClr>
                <a:srgbClr val="FF0000"/>
              </a:buClr>
            </a:pPr>
            <a:r>
              <a:rPr lang="zh-CN" altLang="en-US" sz="2800" dirty="0" smtClean="0">
                <a:solidFill>
                  <a:srgbClr val="0000FF"/>
                </a:solidFill>
                <a:ea typeface="楷体" panose="02010609060101010101" pitchFamily="49" charset="-122"/>
              </a:rPr>
              <a:t>（</a:t>
            </a:r>
            <a:r>
              <a:rPr lang="en-US" altLang="zh-CN" sz="2800" dirty="0" smtClean="0">
                <a:solidFill>
                  <a:srgbClr val="0000FF"/>
                </a:solidFill>
                <a:ea typeface="楷体" panose="02010609060101010101" pitchFamily="49" charset="-122"/>
              </a:rPr>
              <a:t>3</a:t>
            </a:r>
            <a:r>
              <a:rPr lang="zh-CN" altLang="en-US" sz="2800" dirty="0" smtClean="0">
                <a:solidFill>
                  <a:srgbClr val="0000FF"/>
                </a:solidFill>
                <a:ea typeface="楷体" panose="02010609060101010101" pitchFamily="49" charset="-122"/>
              </a:rPr>
              <a:t>）</a:t>
            </a:r>
            <a:r>
              <a:rPr lang="en-US" altLang="zh-CN" sz="2800" i="1" dirty="0" smtClean="0">
                <a:solidFill>
                  <a:srgbClr val="0000FF"/>
                </a:solidFill>
                <a:ea typeface="楷体" panose="02010609060101010101" pitchFamily="49" charset="-122"/>
              </a:rPr>
              <a:t>E</a:t>
            </a:r>
            <a:r>
              <a:rPr lang="zh-CN" altLang="en-US" sz="2800" dirty="0" smtClean="0">
                <a:solidFill>
                  <a:srgbClr val="0000FF"/>
                </a:solidFill>
                <a:ea typeface="楷体" panose="02010609060101010101" pitchFamily="49" charset="-122"/>
              </a:rPr>
              <a:t>、</a:t>
            </a:r>
            <a:r>
              <a:rPr lang="en-US" altLang="zh-CN" sz="2800" i="1" dirty="0" smtClean="0">
                <a:solidFill>
                  <a:srgbClr val="0000FF"/>
                </a:solidFill>
                <a:ea typeface="楷体" panose="02010609060101010101" pitchFamily="49" charset="-122"/>
              </a:rPr>
              <a:t>H </a:t>
            </a:r>
            <a:r>
              <a:rPr lang="zh-CN" altLang="en-US" sz="2800" dirty="0" smtClean="0">
                <a:solidFill>
                  <a:srgbClr val="0000FF"/>
                </a:solidFill>
                <a:ea typeface="楷体" panose="02010609060101010101" pitchFamily="49" charset="-122"/>
              </a:rPr>
              <a:t>同相位</a:t>
            </a:r>
            <a:endParaRPr lang="zh-CN" altLang="en-US" sz="2800" dirty="0">
              <a:solidFill>
                <a:srgbClr val="0000FF"/>
              </a:solidFill>
              <a:ea typeface="楷体" panose="02010609060101010101" pitchFamily="49" charset="-122"/>
            </a:endParaRPr>
          </a:p>
        </p:txBody>
      </p:sp>
      <p:graphicFrame>
        <p:nvGraphicFramePr>
          <p:cNvPr id="34" name="Object 33"/>
          <p:cNvGraphicFramePr>
            <a:graphicFrameLocks noChangeAspect="1"/>
          </p:cNvGraphicFramePr>
          <p:nvPr>
            <p:extLst>
              <p:ext uri="{D42A27DB-BD31-4B8C-83A1-F6EECF244321}">
                <p14:modId xmlns:p14="http://schemas.microsoft.com/office/powerpoint/2010/main" xmlns="" val="1534732287"/>
              </p:ext>
            </p:extLst>
          </p:nvPr>
        </p:nvGraphicFramePr>
        <p:xfrm>
          <a:off x="5710535" y="2726420"/>
          <a:ext cx="1758644" cy="990612"/>
        </p:xfrm>
        <a:graphic>
          <a:graphicData uri="http://schemas.openxmlformats.org/presentationml/2006/ole">
            <p:oleObj spid="_x0000_s60390" name="Equation" r:id="rId6" imgW="596880" imgH="444240" progId="">
              <p:embed/>
            </p:oleObj>
          </a:graphicData>
        </a:graphic>
      </p:graphicFrame>
      <p:sp>
        <p:nvSpPr>
          <p:cNvPr id="43" name="Rectangle 5"/>
          <p:cNvSpPr>
            <a:spLocks noChangeArrowheads="1"/>
          </p:cNvSpPr>
          <p:nvPr/>
        </p:nvSpPr>
        <p:spPr bwMode="auto">
          <a:xfrm>
            <a:off x="144016" y="6141203"/>
            <a:ext cx="576064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algn="l" eaLnBrk="1" hangingPunct="1">
              <a:spcBef>
                <a:spcPct val="20000"/>
              </a:spcBef>
              <a:buClr>
                <a:schemeClr val="folHlink"/>
              </a:buClr>
              <a:buSzPct val="60000"/>
              <a:buFont typeface="Wingdings" pitchFamily="2" charset="2"/>
              <a:buNone/>
            </a:pPr>
            <a:r>
              <a:rPr lang="zh-CN" altLang="en-US" sz="2000" dirty="0">
                <a:ea typeface="楷体" panose="02010609060101010101" pitchFamily="49" charset="-122"/>
              </a:rPr>
              <a:t>沿</a:t>
            </a:r>
            <a:r>
              <a:rPr lang="en-US" altLang="zh-CN" sz="2000" dirty="0">
                <a:ea typeface="楷体" panose="02010609060101010101" pitchFamily="49" charset="-122"/>
              </a:rPr>
              <a:t>+</a:t>
            </a:r>
            <a:r>
              <a:rPr lang="en-US" altLang="zh-CN" sz="2000" i="1" dirty="0">
                <a:ea typeface="楷体" panose="02010609060101010101" pitchFamily="49" charset="-122"/>
              </a:rPr>
              <a:t>z</a:t>
            </a:r>
            <a:r>
              <a:rPr lang="zh-CN" altLang="en-US" sz="2000" dirty="0">
                <a:ea typeface="楷体" panose="02010609060101010101" pitchFamily="49" charset="-122"/>
              </a:rPr>
              <a:t>方向传播、电矢量沿</a:t>
            </a:r>
            <a:r>
              <a:rPr lang="en-US" altLang="zh-CN" sz="2000" i="1" dirty="0">
                <a:ea typeface="楷体" panose="02010609060101010101" pitchFamily="49" charset="-122"/>
              </a:rPr>
              <a:t>x</a:t>
            </a:r>
            <a:r>
              <a:rPr lang="zh-CN" altLang="en-US" sz="2000" dirty="0">
                <a:ea typeface="楷体" panose="02010609060101010101" pitchFamily="49" charset="-122"/>
              </a:rPr>
              <a:t>方向的时谐平面电磁波</a:t>
            </a:r>
          </a:p>
        </p:txBody>
      </p:sp>
      <p:sp>
        <p:nvSpPr>
          <p:cNvPr id="3" name="Rectangle 947"/>
          <p:cNvSpPr>
            <a:spLocks noChangeArrowheads="1"/>
          </p:cNvSpPr>
          <p:nvPr/>
        </p:nvSpPr>
        <p:spPr bwMode="auto">
          <a:xfrm>
            <a:off x="5868145" y="4519326"/>
            <a:ext cx="3096344" cy="1569660"/>
          </a:xfrm>
          <a:prstGeom prst="rect">
            <a:avLst/>
          </a:prstGeom>
          <a:solidFill>
            <a:schemeClr val="accent6">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根据电磁波的横波特性，真空中电磁波的电场矢量垂直于波矢，即  满足：</a:t>
            </a:r>
            <a:endParaRPr kumimoji="0" lang="zh-CN" altLang="en-US"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906013686"/>
              </p:ext>
            </p:extLst>
          </p:nvPr>
        </p:nvGraphicFramePr>
        <p:xfrm>
          <a:off x="6498037" y="6088986"/>
          <a:ext cx="1872208" cy="580374"/>
        </p:xfrm>
        <a:graphic>
          <a:graphicData uri="http://schemas.openxmlformats.org/presentationml/2006/ole">
            <p:oleObj spid="_x0000_s60391" name="Equation" r:id="rId7" imgW="558558" imgH="215806" progId="">
              <p:embed/>
            </p:oleObj>
          </a:graphicData>
        </a:graphic>
      </p:graphicFrame>
      <p:sp>
        <p:nvSpPr>
          <p:cNvPr id="8" name="Rectangle 9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xmlns="" val="3982443271"/>
              </p:ext>
            </p:extLst>
          </p:nvPr>
        </p:nvGraphicFramePr>
        <p:xfrm>
          <a:off x="3910540" y="3789040"/>
          <a:ext cx="5130570" cy="720080"/>
        </p:xfrm>
        <a:graphic>
          <a:graphicData uri="http://schemas.openxmlformats.org/presentationml/2006/ole">
            <p:oleObj spid="_x0000_s60392" name="Equation" r:id="rId8" imgW="2717800" imgH="381000" progId="">
              <p:embed/>
            </p:oleObj>
          </a:graphicData>
        </a:graphic>
      </p:graphicFrame>
    </p:spTree>
    <p:extLst>
      <p:ext uri="{BB962C8B-B14F-4D97-AF65-F5344CB8AC3E}">
        <p14:creationId xmlns:p14="http://schemas.microsoft.com/office/powerpoint/2010/main" xmlns="" val="192759782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1.2.2 </a:t>
            </a:r>
            <a:r>
              <a:rPr lang="zh-CN" altLang="en-US" sz="2800" dirty="0">
                <a:solidFill>
                  <a:schemeClr val="accent1"/>
                </a:solidFill>
              </a:rPr>
              <a:t>时谐均匀平面</a:t>
            </a:r>
            <a:r>
              <a:rPr lang="zh-CN" altLang="en-US" sz="2800" dirty="0" smtClean="0">
                <a:solidFill>
                  <a:schemeClr val="accent1"/>
                </a:solidFill>
              </a:rPr>
              <a:t>波</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p:cNvSpPr>
            <a:spLocks noChangeArrowheads="1"/>
          </p:cNvSpPr>
          <p:nvPr/>
        </p:nvSpPr>
        <p:spPr bwMode="auto">
          <a:xfrm>
            <a:off x="323528" y="1044025"/>
            <a:ext cx="56166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buClr>
                <a:srgbClr val="FF0000"/>
              </a:buClr>
            </a:pPr>
            <a:r>
              <a:rPr lang="zh-CN" altLang="en-US" sz="2800" dirty="0" smtClean="0">
                <a:solidFill>
                  <a:srgbClr val="0000FF"/>
                </a:solidFill>
                <a:ea typeface="楷体" panose="02010609060101010101" pitchFamily="49" charset="-122"/>
              </a:rPr>
              <a:t>时</a:t>
            </a:r>
            <a:r>
              <a:rPr lang="zh-CN" altLang="en-US" sz="2800" dirty="0">
                <a:solidFill>
                  <a:srgbClr val="0000FF"/>
                </a:solidFill>
                <a:ea typeface="楷体" panose="02010609060101010101" pitchFamily="49" charset="-122"/>
              </a:rPr>
              <a:t>谐平面波的光</a:t>
            </a:r>
            <a:r>
              <a:rPr lang="zh-CN" altLang="en-US" sz="2800" dirty="0" smtClean="0">
                <a:solidFill>
                  <a:srgbClr val="0000FF"/>
                </a:solidFill>
                <a:ea typeface="楷体" panose="02010609060101010101" pitchFamily="49" charset="-122"/>
              </a:rPr>
              <a:t>强</a:t>
            </a:r>
            <a:endParaRPr lang="zh-CN" altLang="en-US" sz="2800" dirty="0">
              <a:solidFill>
                <a:srgbClr val="0000FF"/>
              </a:solidFill>
              <a:ea typeface="楷体" panose="02010609060101010101" pitchFamily="49" charset="-122"/>
            </a:endParaRPr>
          </a:p>
        </p:txBody>
      </p:sp>
      <p:graphicFrame>
        <p:nvGraphicFramePr>
          <p:cNvPr id="18" name="Object 17"/>
          <p:cNvGraphicFramePr>
            <a:graphicFrameLocks noChangeAspect="1"/>
          </p:cNvGraphicFramePr>
          <p:nvPr>
            <p:extLst>
              <p:ext uri="{D42A27DB-BD31-4B8C-83A1-F6EECF244321}">
                <p14:modId xmlns:p14="http://schemas.microsoft.com/office/powerpoint/2010/main" xmlns="" val="2430484095"/>
              </p:ext>
            </p:extLst>
          </p:nvPr>
        </p:nvGraphicFramePr>
        <p:xfrm>
          <a:off x="683568" y="2027196"/>
          <a:ext cx="7488832" cy="1128713"/>
        </p:xfrm>
        <a:graphic>
          <a:graphicData uri="http://schemas.openxmlformats.org/presentationml/2006/ole">
            <p:oleObj spid="_x0000_s101684" name="Equation" r:id="rId3" imgW="2603160" imgH="482400" progId="">
              <p:embed/>
            </p:oleObj>
          </a:graphicData>
        </a:graphic>
      </p:graphicFrame>
      <p:sp>
        <p:nvSpPr>
          <p:cNvPr id="3" name="Rectangle 2"/>
          <p:cNvSpPr/>
          <p:nvPr/>
        </p:nvSpPr>
        <p:spPr>
          <a:xfrm>
            <a:off x="7643192" y="2204864"/>
            <a:ext cx="457200" cy="720080"/>
          </a:xfrm>
          <a:prstGeom prst="rect">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63680" y="2204864"/>
            <a:ext cx="228600" cy="720080"/>
          </a:xfrm>
          <a:prstGeom prst="rect">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7504" y="4100879"/>
            <a:ext cx="9036496" cy="1200329"/>
          </a:xfrm>
          <a:prstGeom prst="rect">
            <a:avLst/>
          </a:prstGeom>
        </p:spPr>
        <p:txBody>
          <a:bodyPr wrap="square">
            <a:spAutoFit/>
          </a:bodyPr>
          <a:lstStyle/>
          <a:p>
            <a:r>
              <a:rPr lang="zh-CN" altLang="en-US" b="1" dirty="0" smtClean="0"/>
              <a:t>当</a:t>
            </a:r>
            <a:r>
              <a:rPr lang="zh-CN" altLang="en-US" b="1" dirty="0"/>
              <a:t>光波在两种不同介质中的振幅相等时，</a:t>
            </a:r>
            <a:r>
              <a:rPr lang="en-US" b="1" u="sng" dirty="0"/>
              <a:t>   </a:t>
            </a:r>
            <a:r>
              <a:rPr lang="en-US" b="1" u="sng" dirty="0" smtClean="0"/>
              <a:t>      </a:t>
            </a:r>
            <a:r>
              <a:rPr lang="zh-CN" altLang="en-US" b="1" dirty="0"/>
              <a:t>。</a:t>
            </a:r>
            <a:endParaRPr lang="en-US" b="1" dirty="0"/>
          </a:p>
          <a:p>
            <a:r>
              <a:rPr lang="en-US" b="1" dirty="0"/>
              <a:t>A. </a:t>
            </a:r>
            <a:r>
              <a:rPr lang="zh-CN" altLang="en-US" b="1" dirty="0"/>
              <a:t>其强度相等。</a:t>
            </a:r>
            <a:r>
              <a:rPr lang="en-US" b="1" dirty="0"/>
              <a:t>         B. </a:t>
            </a:r>
            <a:r>
              <a:rPr lang="zh-CN" altLang="en-US" b="1" dirty="0"/>
              <a:t>其强度不相等。</a:t>
            </a:r>
            <a:endParaRPr lang="en-US" b="1" dirty="0"/>
          </a:p>
          <a:p>
            <a:r>
              <a:rPr lang="en-US" b="1" dirty="0"/>
              <a:t>C. </a:t>
            </a:r>
            <a:r>
              <a:rPr lang="zh-CN" altLang="en-US" b="1" dirty="0"/>
              <a:t>其强度比不确定。</a:t>
            </a:r>
            <a:r>
              <a:rPr lang="en-US" b="1" dirty="0"/>
              <a:t>     D. </a:t>
            </a:r>
            <a:r>
              <a:rPr lang="zh-CN" altLang="en-US" b="1" dirty="0"/>
              <a:t>其强度比等于两种介质的折射率之比。</a:t>
            </a:r>
            <a:endParaRPr lang="en-US" b="1" dirty="0"/>
          </a:p>
        </p:txBody>
      </p:sp>
      <p:sp>
        <p:nvSpPr>
          <p:cNvPr id="6" name="Rectangle 5"/>
          <p:cNvSpPr/>
          <p:nvPr/>
        </p:nvSpPr>
        <p:spPr>
          <a:xfrm>
            <a:off x="5736410" y="4100879"/>
            <a:ext cx="407484" cy="461665"/>
          </a:xfrm>
          <a:prstGeom prst="rect">
            <a:avLst/>
          </a:prstGeom>
        </p:spPr>
        <p:txBody>
          <a:bodyPr wrap="none">
            <a:spAutoFit/>
          </a:bodyPr>
          <a:lstStyle/>
          <a:p>
            <a:r>
              <a:rPr lang="en-US" b="1" u="sng" dirty="0"/>
              <a:t>D</a:t>
            </a:r>
            <a:endParaRPr lang="en-US" dirty="0"/>
          </a:p>
        </p:txBody>
      </p:sp>
    </p:spTree>
    <p:extLst>
      <p:ext uri="{BB962C8B-B14F-4D97-AF65-F5344CB8AC3E}">
        <p14:creationId xmlns:p14="http://schemas.microsoft.com/office/powerpoint/2010/main" xmlns="" val="415401361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bwMode="auto">
          <a:xfrm>
            <a:off x="1115616" y="370558"/>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en-US" altLang="zh-CN" kern="0" dirty="0" smtClean="0">
                <a:solidFill>
                  <a:schemeClr val="accent1"/>
                </a:solidFill>
              </a:rPr>
              <a:t>1.3 </a:t>
            </a:r>
            <a:r>
              <a:rPr lang="zh-CN" altLang="en-US" kern="0" dirty="0">
                <a:solidFill>
                  <a:schemeClr val="accent1"/>
                </a:solidFill>
              </a:rPr>
              <a:t>光的偏</a:t>
            </a:r>
            <a:r>
              <a:rPr lang="zh-CN" altLang="en-US" kern="0" dirty="0" smtClean="0">
                <a:solidFill>
                  <a:schemeClr val="accent1"/>
                </a:solidFill>
              </a:rPr>
              <a:t>振</a:t>
            </a:r>
            <a:endParaRPr lang="en-US" kern="0" dirty="0">
              <a:solidFill>
                <a:schemeClr val="accent1"/>
              </a:solidFill>
            </a:endParaRPr>
          </a:p>
        </p:txBody>
      </p:sp>
      <p:sp>
        <p:nvSpPr>
          <p:cNvPr id="23" name="Rectangle 22"/>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p:cNvSpPr txBox="1">
            <a:spLocks noChangeArrowheads="1"/>
          </p:cNvSpPr>
          <p:nvPr/>
        </p:nvSpPr>
        <p:spPr bwMode="auto">
          <a:xfrm>
            <a:off x="468313" y="3284984"/>
            <a:ext cx="8064127" cy="2952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indent="-457200" algn="just">
              <a:spcBef>
                <a:spcPts val="1200"/>
              </a:spcBef>
              <a:buFont typeface="Arial" panose="020B0604020202020204" pitchFamily="34" charset="0"/>
              <a:buChar char="•"/>
            </a:pPr>
            <a:r>
              <a:rPr lang="zh-CN" altLang="en-US" sz="2800" dirty="0">
                <a:latin typeface="楷体" panose="02010609060101010101" pitchFamily="49" charset="-122"/>
              </a:rPr>
              <a:t>在垂直于传播方向的平面内，根据光矢量振</a:t>
            </a:r>
            <a:r>
              <a:rPr lang="zh-CN" altLang="en-US" sz="2800" dirty="0" smtClean="0">
                <a:latin typeface="楷体" panose="02010609060101010101" pitchFamily="49" charset="-122"/>
              </a:rPr>
              <a:t>动方</a:t>
            </a:r>
            <a:r>
              <a:rPr lang="zh-CN" altLang="en-US" sz="2800" dirty="0">
                <a:latin typeface="楷体" panose="02010609060101010101" pitchFamily="49" charset="-122"/>
              </a:rPr>
              <a:t>向相对光传播方向是否具有对称性，可将</a:t>
            </a:r>
            <a:r>
              <a:rPr lang="zh-CN" altLang="en-US" sz="2800" dirty="0" smtClean="0">
                <a:latin typeface="楷体" panose="02010609060101010101" pitchFamily="49" charset="-122"/>
              </a:rPr>
              <a:t>光波</a:t>
            </a:r>
            <a:r>
              <a:rPr lang="zh-CN" altLang="en-US" sz="2800" dirty="0">
                <a:latin typeface="楷体" panose="02010609060101010101" pitchFamily="49" charset="-122"/>
              </a:rPr>
              <a:t>分为</a:t>
            </a:r>
            <a:r>
              <a:rPr lang="zh-CN" altLang="en-US" sz="2800" dirty="0">
                <a:solidFill>
                  <a:srgbClr val="FF0000"/>
                </a:solidFill>
                <a:latin typeface="楷体" panose="02010609060101010101" pitchFamily="49" charset="-122"/>
              </a:rPr>
              <a:t>非偏振光</a:t>
            </a:r>
            <a:r>
              <a:rPr lang="zh-CN" altLang="en-US" sz="2800" dirty="0">
                <a:latin typeface="楷体" panose="02010609060101010101" pitchFamily="49" charset="-122"/>
              </a:rPr>
              <a:t>和</a:t>
            </a:r>
            <a:r>
              <a:rPr lang="zh-CN" altLang="en-US" sz="2800" dirty="0">
                <a:solidFill>
                  <a:srgbClr val="FF0000"/>
                </a:solidFill>
                <a:latin typeface="楷体" panose="02010609060101010101" pitchFamily="49" charset="-122"/>
              </a:rPr>
              <a:t>偏振光</a:t>
            </a:r>
            <a:r>
              <a:rPr lang="zh-CN" altLang="en-US" sz="2800" dirty="0" smtClean="0">
                <a:latin typeface="楷体" panose="02010609060101010101" pitchFamily="49" charset="-122"/>
              </a:rPr>
              <a:t>。</a:t>
            </a:r>
            <a:endParaRPr lang="en-US" altLang="zh-CN" sz="2800" dirty="0" smtClean="0">
              <a:latin typeface="楷体" panose="02010609060101010101" pitchFamily="49" charset="-122"/>
            </a:endParaRPr>
          </a:p>
          <a:p>
            <a:pPr marL="457200" indent="-457200" algn="just">
              <a:spcBef>
                <a:spcPts val="1200"/>
              </a:spcBef>
              <a:buFont typeface="Arial" panose="020B0604020202020204" pitchFamily="34" charset="0"/>
              <a:buChar char="•"/>
            </a:pPr>
            <a:r>
              <a:rPr lang="zh-CN" altLang="en-US" sz="2800" dirty="0">
                <a:latin typeface="楷体" panose="02010609060101010101" pitchFamily="49" charset="-122"/>
              </a:rPr>
              <a:t>具</a:t>
            </a:r>
            <a:r>
              <a:rPr lang="zh-CN" altLang="en-US" sz="2800" dirty="0" smtClean="0">
                <a:latin typeface="楷体" panose="02010609060101010101" pitchFamily="49" charset="-122"/>
              </a:rPr>
              <a:t>有对称性的非偏振光通常也称为</a:t>
            </a:r>
            <a:r>
              <a:rPr lang="zh-CN" altLang="en-US" sz="2800" dirty="0" smtClean="0">
                <a:solidFill>
                  <a:srgbClr val="FF0000"/>
                </a:solidFill>
                <a:latin typeface="楷体" panose="02010609060101010101" pitchFamily="49" charset="-122"/>
              </a:rPr>
              <a:t>自然光</a:t>
            </a:r>
            <a:r>
              <a:rPr lang="zh-CN" altLang="en-US" sz="2800" dirty="0" smtClean="0">
                <a:latin typeface="楷体" panose="02010609060101010101" pitchFamily="49" charset="-122"/>
              </a:rPr>
              <a:t>。</a:t>
            </a:r>
            <a:endParaRPr lang="en-US" altLang="zh-CN" sz="2800" dirty="0" smtClean="0">
              <a:latin typeface="楷体" panose="02010609060101010101" pitchFamily="49" charset="-122"/>
            </a:endParaRPr>
          </a:p>
          <a:p>
            <a:pPr marL="457200" indent="-457200" algn="just">
              <a:spcBef>
                <a:spcPts val="1200"/>
              </a:spcBef>
              <a:buFont typeface="Arial" panose="020B0604020202020204" pitchFamily="34" charset="0"/>
              <a:buChar char="•"/>
            </a:pPr>
            <a:r>
              <a:rPr lang="zh-CN" altLang="en-US" sz="2800" dirty="0" smtClean="0">
                <a:latin typeface="楷体" panose="02010609060101010101" pitchFamily="49" charset="-122"/>
              </a:rPr>
              <a:t>具</a:t>
            </a:r>
            <a:r>
              <a:rPr lang="zh-CN" altLang="en-US" sz="2800" dirty="0">
                <a:latin typeface="楷体" panose="02010609060101010101" pitchFamily="49" charset="-122"/>
              </a:rPr>
              <a:t>有不对称性的</a:t>
            </a:r>
            <a:r>
              <a:rPr lang="zh-CN" altLang="en-US" sz="2800" dirty="0" smtClean="0">
                <a:latin typeface="楷体" panose="02010609060101010101" pitchFamily="49" charset="-122"/>
              </a:rPr>
              <a:t>偏振</a:t>
            </a:r>
            <a:r>
              <a:rPr lang="zh-CN" altLang="en-US" sz="2800" dirty="0">
                <a:latin typeface="楷体" panose="02010609060101010101" pitchFamily="49" charset="-122"/>
              </a:rPr>
              <a:t>光又根据光波的偏振度分为</a:t>
            </a:r>
            <a:r>
              <a:rPr lang="zh-CN" altLang="en-US" sz="2800" dirty="0">
                <a:solidFill>
                  <a:srgbClr val="FF0000"/>
                </a:solidFill>
                <a:latin typeface="楷体" panose="02010609060101010101" pitchFamily="49" charset="-122"/>
              </a:rPr>
              <a:t>完全偏振光</a:t>
            </a:r>
            <a:r>
              <a:rPr lang="zh-CN" altLang="en-US" sz="2800" dirty="0">
                <a:latin typeface="楷体" panose="02010609060101010101" pitchFamily="49" charset="-122"/>
              </a:rPr>
              <a:t>和</a:t>
            </a:r>
            <a:r>
              <a:rPr lang="zh-CN" altLang="en-US" sz="2800" dirty="0" smtClean="0">
                <a:solidFill>
                  <a:srgbClr val="FF0000"/>
                </a:solidFill>
                <a:latin typeface="楷体" panose="02010609060101010101" pitchFamily="49" charset="-122"/>
              </a:rPr>
              <a:t>部分</a:t>
            </a:r>
            <a:r>
              <a:rPr lang="zh-CN" altLang="en-US" sz="2800" dirty="0">
                <a:solidFill>
                  <a:srgbClr val="FF0000"/>
                </a:solidFill>
                <a:latin typeface="楷体" panose="02010609060101010101" pitchFamily="49" charset="-122"/>
              </a:rPr>
              <a:t>偏振光</a:t>
            </a:r>
            <a:r>
              <a:rPr lang="zh-CN" altLang="en-US" sz="2800" dirty="0" smtClean="0">
                <a:latin typeface="楷体" panose="02010609060101010101" pitchFamily="49" charset="-122"/>
              </a:rPr>
              <a:t>。</a:t>
            </a:r>
            <a:endParaRPr lang="en-US" altLang="zh-CN" sz="2800" dirty="0" smtClean="0">
              <a:latin typeface="楷体" panose="02010609060101010101" pitchFamily="49" charset="-122"/>
            </a:endParaRPr>
          </a:p>
        </p:txBody>
      </p:sp>
      <p:sp>
        <p:nvSpPr>
          <p:cNvPr id="6" name="Rectangle 3"/>
          <p:cNvSpPr txBox="1">
            <a:spLocks noChangeArrowheads="1"/>
          </p:cNvSpPr>
          <p:nvPr/>
        </p:nvSpPr>
        <p:spPr bwMode="auto">
          <a:xfrm>
            <a:off x="468313" y="1196752"/>
            <a:ext cx="8064127"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indent="-457200" algn="just">
              <a:spcBef>
                <a:spcPts val="1200"/>
              </a:spcBef>
              <a:buFont typeface="Arial" panose="020B0604020202020204" pitchFamily="34" charset="0"/>
              <a:buChar char="•"/>
            </a:pPr>
            <a:r>
              <a:rPr lang="zh-CN" altLang="en-US" sz="2800" kern="0" dirty="0" smtClean="0"/>
              <a:t>光波是横波（</a:t>
            </a:r>
            <a:r>
              <a:rPr lang="en-US" altLang="zh-CN" sz="2800" kern="0" dirty="0" smtClean="0"/>
              <a:t>TEM</a:t>
            </a:r>
            <a:r>
              <a:rPr lang="zh-CN" altLang="en-US" sz="2800" kern="0" dirty="0" smtClean="0"/>
              <a:t>波），其光矢量的振动方向与光波传播方向垂直。</a:t>
            </a:r>
            <a:endParaRPr lang="en-US" altLang="zh-CN" sz="2800" kern="0" dirty="0" smtClean="0"/>
          </a:p>
          <a:p>
            <a:pPr marL="457200" indent="-457200" algn="just">
              <a:spcBef>
                <a:spcPts val="1200"/>
              </a:spcBef>
              <a:buFont typeface="Arial" panose="020B0604020202020204" pitchFamily="34" charset="0"/>
              <a:buChar char="•"/>
            </a:pPr>
            <a:r>
              <a:rPr lang="zh-CN" altLang="en-US" sz="2800" kern="0" dirty="0" smtClean="0"/>
              <a:t>光振动方向相对光传播方向</a:t>
            </a:r>
            <a:r>
              <a:rPr lang="zh-CN" altLang="en-US" sz="2800" kern="0" dirty="0" smtClean="0">
                <a:solidFill>
                  <a:srgbClr val="0000FF"/>
                </a:solidFill>
              </a:rPr>
              <a:t>不对称</a:t>
            </a:r>
            <a:r>
              <a:rPr lang="zh-CN" altLang="en-US" sz="2800" kern="0" dirty="0" smtClean="0"/>
              <a:t>的性质称为光波的</a:t>
            </a:r>
            <a:r>
              <a:rPr lang="zh-CN" altLang="en-US" sz="2800" kern="0" dirty="0" smtClean="0">
                <a:solidFill>
                  <a:srgbClr val="FF0000"/>
                </a:solidFill>
              </a:rPr>
              <a:t>偏振特性</a:t>
            </a:r>
            <a:r>
              <a:rPr lang="zh-CN" altLang="en-US" sz="2800" kern="0" dirty="0" smtClean="0"/>
              <a:t>。</a:t>
            </a:r>
          </a:p>
        </p:txBody>
      </p:sp>
    </p:spTree>
    <p:extLst>
      <p:ext uri="{BB962C8B-B14F-4D97-AF65-F5344CB8AC3E}">
        <p14:creationId xmlns:p14="http://schemas.microsoft.com/office/powerpoint/2010/main" xmlns="" val="7014846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txBox="1">
            <a:spLocks noChangeArrowheads="1"/>
          </p:cNvSpPr>
          <p:nvPr/>
        </p:nvSpPr>
        <p:spPr bwMode="auto">
          <a:xfrm>
            <a:off x="468313" y="1196752"/>
            <a:ext cx="8064127" cy="5040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1" indent="0" algn="just">
              <a:spcBef>
                <a:spcPts val="1200"/>
              </a:spcBef>
              <a:buNone/>
            </a:pPr>
            <a:r>
              <a:rPr lang="zh-CN" altLang="en-US" sz="2800" dirty="0">
                <a:latin typeface="楷体" panose="02010609060101010101" pitchFamily="49" charset="-122"/>
              </a:rPr>
              <a:t>偏振态分类：完全偏振，非偏振，部分偏振。</a:t>
            </a:r>
          </a:p>
          <a:p>
            <a:pPr marL="0" lvl="1" indent="0" algn="just">
              <a:spcBef>
                <a:spcPts val="1200"/>
              </a:spcBef>
              <a:buNone/>
            </a:pPr>
            <a:r>
              <a:rPr lang="zh-CN" altLang="en-US" sz="2800" dirty="0" smtClean="0">
                <a:latin typeface="楷体" panose="02010609060101010101" pitchFamily="49" charset="-122"/>
              </a:rPr>
              <a:t>完全偏振光分为：</a:t>
            </a:r>
            <a:r>
              <a:rPr lang="zh-CN" altLang="en-US" sz="2800" dirty="0" smtClean="0">
                <a:solidFill>
                  <a:srgbClr val="FF0000"/>
                </a:solidFill>
                <a:latin typeface="楷体" panose="02010609060101010101" pitchFamily="49" charset="-122"/>
              </a:rPr>
              <a:t>线偏振光</a:t>
            </a:r>
            <a:r>
              <a:rPr lang="zh-CN" altLang="en-US" sz="2800" dirty="0" smtClean="0">
                <a:latin typeface="楷体" panose="02010609060101010101" pitchFamily="49" charset="-122"/>
              </a:rPr>
              <a:t>、</a:t>
            </a:r>
            <a:r>
              <a:rPr lang="zh-CN" altLang="en-US" sz="2800" dirty="0" smtClean="0">
                <a:solidFill>
                  <a:srgbClr val="FF0000"/>
                </a:solidFill>
                <a:latin typeface="楷体" panose="02010609060101010101" pitchFamily="49" charset="-122"/>
              </a:rPr>
              <a:t>圆偏</a:t>
            </a:r>
            <a:r>
              <a:rPr lang="zh-CN" altLang="en-US" sz="2800" dirty="0">
                <a:solidFill>
                  <a:srgbClr val="FF0000"/>
                </a:solidFill>
                <a:latin typeface="楷体" panose="02010609060101010101" pitchFamily="49" charset="-122"/>
              </a:rPr>
              <a:t>振光</a:t>
            </a:r>
            <a:r>
              <a:rPr lang="zh-CN" altLang="en-US" sz="2800" dirty="0" smtClean="0">
                <a:latin typeface="楷体" panose="02010609060101010101" pitchFamily="49" charset="-122"/>
              </a:rPr>
              <a:t>、</a:t>
            </a:r>
            <a:r>
              <a:rPr lang="zh-CN" altLang="en-US" sz="2800" dirty="0" smtClean="0">
                <a:solidFill>
                  <a:srgbClr val="FF0000"/>
                </a:solidFill>
                <a:latin typeface="楷体" panose="02010609060101010101" pitchFamily="49" charset="-122"/>
              </a:rPr>
              <a:t>椭圆偏</a:t>
            </a:r>
            <a:r>
              <a:rPr lang="zh-CN" altLang="en-US" sz="2800" dirty="0">
                <a:solidFill>
                  <a:srgbClr val="FF0000"/>
                </a:solidFill>
                <a:latin typeface="楷体" panose="02010609060101010101" pitchFamily="49" charset="-122"/>
              </a:rPr>
              <a:t>振光</a:t>
            </a:r>
            <a:r>
              <a:rPr lang="zh-CN" altLang="en-US" sz="2800" dirty="0" smtClean="0">
                <a:latin typeface="楷体" panose="02010609060101010101" pitchFamily="49" charset="-122"/>
              </a:rPr>
              <a:t>。</a:t>
            </a:r>
            <a:endParaRPr lang="en-US" altLang="zh-CN" sz="2800" dirty="0" smtClean="0">
              <a:latin typeface="楷体" panose="02010609060101010101" pitchFamily="49" charset="-122"/>
            </a:endParaRPr>
          </a:p>
          <a:p>
            <a:pPr marL="0" lvl="1" indent="0" algn="just">
              <a:spcBef>
                <a:spcPts val="1200"/>
              </a:spcBef>
              <a:buNone/>
            </a:pPr>
            <a:r>
              <a:rPr lang="zh-CN" altLang="en-US" sz="2800" dirty="0" smtClean="0">
                <a:latin typeface="楷体" panose="02010609060101010101" pitchFamily="49" charset="-122"/>
              </a:rPr>
              <a:t>不论哪种偏振光，光波场中</a:t>
            </a:r>
            <a:r>
              <a:rPr lang="zh-CN" altLang="en-US" sz="2800" dirty="0" smtClean="0">
                <a:solidFill>
                  <a:srgbClr val="0000FF"/>
                </a:solidFill>
                <a:latin typeface="楷体" panose="02010609060101010101" pitchFamily="49" charset="-122"/>
              </a:rPr>
              <a:t>某点</a:t>
            </a:r>
            <a:r>
              <a:rPr lang="zh-CN" altLang="en-US" sz="2800" dirty="0" smtClean="0">
                <a:latin typeface="楷体" panose="02010609060101010101" pitchFamily="49" charset="-122"/>
              </a:rPr>
              <a:t>光矢量</a:t>
            </a:r>
            <a:r>
              <a:rPr lang="zh-CN" altLang="en-US" sz="2800" dirty="0" smtClean="0">
                <a:solidFill>
                  <a:srgbClr val="0000FF"/>
                </a:solidFill>
                <a:latin typeface="楷体" panose="02010609060101010101" pitchFamily="49" charset="-122"/>
              </a:rPr>
              <a:t>某时刻</a:t>
            </a:r>
            <a:r>
              <a:rPr lang="zh-CN" altLang="en-US" sz="2800" dirty="0" smtClean="0">
                <a:latin typeface="楷体" panose="02010609060101010101" pitchFamily="49" charset="-122"/>
              </a:rPr>
              <a:t>只分布在</a:t>
            </a:r>
            <a:r>
              <a:rPr lang="zh-CN" altLang="en-US" sz="2800" dirty="0" smtClean="0">
                <a:solidFill>
                  <a:srgbClr val="0000FF"/>
                </a:solidFill>
                <a:latin typeface="楷体" panose="02010609060101010101" pitchFamily="49" charset="-122"/>
              </a:rPr>
              <a:t>某一特定方向</a:t>
            </a:r>
            <a:r>
              <a:rPr lang="zh-CN" altLang="en-US" sz="2800" dirty="0" smtClean="0">
                <a:latin typeface="楷体" panose="02010609060101010101" pitchFamily="49" charset="-122"/>
              </a:rPr>
              <a:t>上，“线” 、“圆” 、“椭圆”指</a:t>
            </a:r>
            <a:r>
              <a:rPr lang="zh-CN" altLang="en-US" sz="2800" u="sng" dirty="0" smtClean="0">
                <a:latin typeface="楷体" panose="02010609060101010101" pitchFamily="49" charset="-122"/>
              </a:rPr>
              <a:t>该点处光矢量端点随时间的变化规律</a:t>
            </a:r>
            <a:r>
              <a:rPr lang="zh-CN" altLang="en-US" sz="2800" dirty="0" smtClean="0">
                <a:latin typeface="楷体" panose="02010609060101010101" pitchFamily="49" charset="-122"/>
              </a:rPr>
              <a:t>。</a:t>
            </a:r>
          </a:p>
          <a:p>
            <a:pPr marL="0" lvl="1" indent="0" algn="just">
              <a:spcBef>
                <a:spcPts val="1200"/>
              </a:spcBef>
              <a:buNone/>
            </a:pPr>
            <a:r>
              <a:rPr lang="zh-CN" altLang="en-US" sz="2800" dirty="0" smtClean="0">
                <a:solidFill>
                  <a:srgbClr val="FF0000"/>
                </a:solidFill>
                <a:latin typeface="楷体" panose="02010609060101010101" pitchFamily="49" charset="-122"/>
              </a:rPr>
              <a:t>偏振面（振动面）：</a:t>
            </a:r>
            <a:r>
              <a:rPr lang="zh-CN" altLang="en-US" sz="2800" dirty="0" smtClean="0">
                <a:latin typeface="楷体" panose="02010609060101010101" pitchFamily="49" charset="-122"/>
              </a:rPr>
              <a:t>振动方向（光矢量方向）与光传播方向构成的平面。</a:t>
            </a:r>
            <a:endParaRPr lang="zh-CN" altLang="en-US" sz="2800" kern="0" dirty="0" smtClean="0">
              <a:latin typeface="楷体" panose="02010609060101010101" pitchFamily="49" charset="-122"/>
            </a:endParaRPr>
          </a:p>
        </p:txBody>
      </p:sp>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030547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1" descr="C:\Users\chen\Desktop\物理光学\ppt课件\575e6094x751c376bd904&amp;690&amp;690.gif"/>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648331">
            <a:off x="6726502" y="3272160"/>
            <a:ext cx="1630475" cy="178537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ChangeArrowheads="1"/>
          </p:cNvSpPr>
          <p:nvPr/>
        </p:nvSpPr>
        <p:spPr bwMode="auto">
          <a:xfrm>
            <a:off x="467544" y="980728"/>
            <a:ext cx="2952328"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zh-CN" altLang="en-US" dirty="0" smtClean="0">
                <a:solidFill>
                  <a:srgbClr val="FF0000"/>
                </a:solidFill>
                <a:latin typeface="Times New Roman" pitchFamily="18" charset="0"/>
                <a:ea typeface="楷体" panose="02010609060101010101" pitchFamily="49" charset="-122"/>
              </a:rPr>
              <a:t>完全偏振光</a:t>
            </a:r>
            <a:endParaRPr lang="zh-CN" altLang="en-US" dirty="0">
              <a:solidFill>
                <a:srgbClr val="FF0000"/>
              </a:solidFill>
              <a:latin typeface="Times New Roman" pitchFamily="18" charset="0"/>
              <a:ea typeface="楷体" panose="02010609060101010101" pitchFamily="49" charset="-122"/>
            </a:endParaRPr>
          </a:p>
        </p:txBody>
      </p:sp>
      <p:sp>
        <p:nvSpPr>
          <p:cNvPr id="8" name="Rectangle 3"/>
          <p:cNvSpPr txBox="1">
            <a:spLocks noChangeArrowheads="1"/>
          </p:cNvSpPr>
          <p:nvPr/>
        </p:nvSpPr>
        <p:spPr bwMode="auto">
          <a:xfrm>
            <a:off x="2555776" y="1662336"/>
            <a:ext cx="6192688" cy="10801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1" indent="0">
              <a:spcBef>
                <a:spcPct val="50000"/>
              </a:spcBef>
              <a:buClr>
                <a:schemeClr val="tx1"/>
              </a:buClr>
              <a:buSzPct val="55000"/>
              <a:buNone/>
            </a:pPr>
            <a:r>
              <a:rPr lang="zh-CN" altLang="en-US" sz="2800" kern="0" dirty="0" smtClean="0"/>
              <a:t>在垂直于传播方向的平面内，平面偏振的光矢量端点的轨迹为一直线，又称为</a:t>
            </a:r>
            <a:r>
              <a:rPr lang="zh-CN" altLang="en-US" sz="2800" kern="0" dirty="0" smtClean="0">
                <a:solidFill>
                  <a:srgbClr val="FF0000"/>
                </a:solidFill>
              </a:rPr>
              <a:t>线偏振光</a:t>
            </a:r>
            <a:r>
              <a:rPr lang="zh-CN" altLang="en-US" sz="2800" kern="0" dirty="0" smtClean="0"/>
              <a:t>。</a:t>
            </a:r>
          </a:p>
        </p:txBody>
      </p:sp>
      <p:sp>
        <p:nvSpPr>
          <p:cNvPr id="9" name="Rectangle 5"/>
          <p:cNvSpPr>
            <a:spLocks noChangeArrowheads="1"/>
          </p:cNvSpPr>
          <p:nvPr/>
        </p:nvSpPr>
        <p:spPr bwMode="auto">
          <a:xfrm>
            <a:off x="566491" y="1645198"/>
            <a:ext cx="1773261" cy="523220"/>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pPr>
            <a:r>
              <a:rPr lang="zh-CN" altLang="en-US" sz="2800" dirty="0">
                <a:solidFill>
                  <a:schemeClr val="bg1"/>
                </a:solidFill>
                <a:latin typeface="Times New Roman" panose="02020603050405020304" pitchFamily="18" charset="0"/>
                <a:ea typeface="楷体" panose="02010609060101010101" pitchFamily="49" charset="-122"/>
              </a:rPr>
              <a:t>线偏</a:t>
            </a:r>
            <a:r>
              <a:rPr lang="zh-CN" altLang="en-US" sz="2800" dirty="0" smtClean="0">
                <a:solidFill>
                  <a:schemeClr val="bg1"/>
                </a:solidFill>
                <a:latin typeface="Times New Roman" panose="02020603050405020304" pitchFamily="18" charset="0"/>
                <a:ea typeface="楷体" panose="02010609060101010101" pitchFamily="49" charset="-122"/>
              </a:rPr>
              <a:t>振光</a:t>
            </a:r>
            <a:endParaRPr lang="zh-CN" altLang="en-US" sz="2800" dirty="0">
              <a:solidFill>
                <a:schemeClr val="bg1"/>
              </a:solidFill>
              <a:latin typeface="Times New Roman" panose="02020603050405020304" pitchFamily="18" charset="0"/>
              <a:ea typeface="楷体" panose="02010609060101010101" pitchFamily="49" charset="-122"/>
            </a:endParaRPr>
          </a:p>
        </p:txBody>
      </p:sp>
      <p:pic>
        <p:nvPicPr>
          <p:cNvPr id="10" name="Picture 7" descr="GX124"/>
          <p:cNvPicPr>
            <a:picLocks noGrp="1" noChangeAspect="1" noChangeArrowheads="1"/>
          </p:cNvPicPr>
          <p:nvPr>
            <p:ph sz="half" idx="4294967295"/>
          </p:nvPr>
        </p:nvPicPr>
        <p:blipFill>
          <a:blip r:embed="rId3" cstate="print">
            <a:lum bright="-24000" contrast="36000"/>
            <a:extLst>
              <a:ext uri="{28A0092B-C50C-407E-A947-70E740481C1C}">
                <a14:useLocalDpi xmlns:a14="http://schemas.microsoft.com/office/drawing/2010/main" xmlns="" val="0"/>
              </a:ext>
            </a:extLst>
          </a:blip>
          <a:srcRect/>
          <a:stretch>
            <a:fillRect/>
          </a:stretch>
        </p:blipFill>
        <p:spPr>
          <a:xfrm>
            <a:off x="2693947" y="5428859"/>
            <a:ext cx="5472608" cy="110926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5473" name="Picture 1" descr="C:\Users\chen\AppData\Roaming\Tencent\Users\328928970\QQ\WinTemp\RichOle\HVSAPDH27Y5{QW_2_055)2T.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11560" y="3122892"/>
            <a:ext cx="5569194" cy="189028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827584" y="5589240"/>
            <a:ext cx="1627369" cy="523220"/>
          </a:xfrm>
          <a:prstGeom prst="rect">
            <a:avLst/>
          </a:prstGeom>
        </p:spPr>
        <p:txBody>
          <a:bodyPr wrap="none">
            <a:spAutoFit/>
          </a:bodyPr>
          <a:lstStyle/>
          <a:p>
            <a:r>
              <a:rPr lang="zh-CN" altLang="en-US" sz="2800" b="1" kern="0" dirty="0" smtClean="0">
                <a:solidFill>
                  <a:srgbClr val="0000FF"/>
                </a:solidFill>
                <a:latin typeface="Times New Roman" panose="02020603050405020304" pitchFamily="18" charset="0"/>
                <a:ea typeface="楷体" panose="02010609060101010101" pitchFamily="49" charset="-122"/>
              </a:rPr>
              <a:t>表示方法</a:t>
            </a:r>
            <a:endParaRPr lang="en-US" sz="2800" b="1" kern="0" dirty="0">
              <a:solidFill>
                <a:srgbClr val="0000FF"/>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100657704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a:spLocks noChangeArrowheads="1"/>
          </p:cNvSpPr>
          <p:nvPr/>
        </p:nvSpPr>
        <p:spPr bwMode="auto">
          <a:xfrm>
            <a:off x="6588224" y="332656"/>
            <a:ext cx="1773261" cy="461665"/>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pPr>
            <a:r>
              <a:rPr lang="zh-CN" altLang="en-US" sz="2400" dirty="0">
                <a:solidFill>
                  <a:schemeClr val="bg1"/>
                </a:solidFill>
                <a:latin typeface="Times New Roman" panose="02020603050405020304" pitchFamily="18" charset="0"/>
                <a:ea typeface="楷体" panose="02010609060101010101" pitchFamily="49" charset="-122"/>
              </a:rPr>
              <a:t>线偏</a:t>
            </a:r>
            <a:r>
              <a:rPr lang="zh-CN" altLang="en-US" sz="2400" dirty="0" smtClean="0">
                <a:solidFill>
                  <a:schemeClr val="bg1"/>
                </a:solidFill>
                <a:latin typeface="Times New Roman" panose="02020603050405020304" pitchFamily="18" charset="0"/>
                <a:ea typeface="楷体" panose="02010609060101010101" pitchFamily="49" charset="-122"/>
              </a:rPr>
              <a:t>振光</a:t>
            </a:r>
            <a:endParaRPr lang="zh-CN" altLang="en-US" sz="2400" dirty="0">
              <a:solidFill>
                <a:schemeClr val="bg1"/>
              </a:solidFill>
              <a:latin typeface="Times New Roman" panose="02020603050405020304" pitchFamily="18" charset="0"/>
              <a:ea typeface="楷体" panose="02010609060101010101" pitchFamily="49" charset="-122"/>
            </a:endParaRPr>
          </a:p>
        </p:txBody>
      </p:sp>
      <p:sp>
        <p:nvSpPr>
          <p:cNvPr id="2" name="Rectangle 1"/>
          <p:cNvSpPr/>
          <p:nvPr/>
        </p:nvSpPr>
        <p:spPr>
          <a:xfrm>
            <a:off x="467544" y="980728"/>
            <a:ext cx="8064896" cy="1384995"/>
          </a:xfrm>
          <a:prstGeom prst="rect">
            <a:avLst/>
          </a:prstGeom>
        </p:spPr>
        <p:txBody>
          <a:bodyPr wrap="square">
            <a:spAutoFit/>
          </a:bodyPr>
          <a:lstStyle/>
          <a:p>
            <a:r>
              <a:rPr lang="zh-CN" altLang="en-US" sz="2800" b="1" kern="0" dirty="0">
                <a:solidFill>
                  <a:srgbClr val="0000FF"/>
                </a:solidFill>
                <a:latin typeface="Times New Roman" panose="02020603050405020304" pitchFamily="18" charset="0"/>
                <a:ea typeface="楷体" panose="02010609060101010101" pitchFamily="49" charset="-122"/>
              </a:rPr>
              <a:t>合成与分解</a:t>
            </a:r>
            <a:r>
              <a:rPr lang="zh-CN" altLang="en-US" sz="2800" b="1" kern="0" dirty="0" smtClean="0">
                <a:latin typeface="Times New Roman" panose="02020603050405020304" pitchFamily="18" charset="0"/>
                <a:ea typeface="楷体" panose="02010609060101010101" pitchFamily="49" charset="-122"/>
              </a:rPr>
              <a:t>：为了便于分析，可将任意方向偏振的线偏振光分解为</a:t>
            </a:r>
            <a:r>
              <a:rPr lang="zh-CN" altLang="en-US" sz="2800" b="1" u="sng" kern="0" dirty="0" smtClean="0">
                <a:solidFill>
                  <a:srgbClr val="0000FF"/>
                </a:solidFill>
                <a:latin typeface="Times New Roman" panose="02020603050405020304" pitchFamily="18" charset="0"/>
                <a:ea typeface="楷体" panose="02010609060101010101" pitchFamily="49" charset="-122"/>
              </a:rPr>
              <a:t>振</a:t>
            </a:r>
            <a:r>
              <a:rPr lang="zh-CN" altLang="en-US" sz="2800" b="1" u="sng" kern="0" dirty="0">
                <a:solidFill>
                  <a:srgbClr val="0000FF"/>
                </a:solidFill>
                <a:latin typeface="Times New Roman" panose="02020603050405020304" pitchFamily="18" charset="0"/>
                <a:ea typeface="楷体" panose="02010609060101010101" pitchFamily="49" charset="-122"/>
              </a:rPr>
              <a:t>动方向垂直</a:t>
            </a:r>
            <a:r>
              <a:rPr lang="zh-CN" altLang="en-US" sz="2800" b="1" u="sng" kern="0" dirty="0">
                <a:latin typeface="Times New Roman" panose="02020603050405020304" pitchFamily="18" charset="0"/>
                <a:ea typeface="楷体" panose="02010609060101010101" pitchFamily="49" charset="-122"/>
              </a:rPr>
              <a:t>、</a:t>
            </a:r>
            <a:r>
              <a:rPr lang="zh-CN" altLang="en-US" sz="2800" b="1" u="sng" kern="0" dirty="0">
                <a:solidFill>
                  <a:srgbClr val="0000FF"/>
                </a:solidFill>
                <a:latin typeface="Times New Roman" panose="02020603050405020304" pitchFamily="18" charset="0"/>
                <a:ea typeface="楷体" panose="02010609060101010101" pitchFamily="49" charset="-122"/>
              </a:rPr>
              <a:t>相位相同或相反</a:t>
            </a:r>
            <a:r>
              <a:rPr lang="zh-CN" altLang="en-US" sz="2800" b="1" u="sng" kern="0" dirty="0">
                <a:latin typeface="Times New Roman" panose="02020603050405020304" pitchFamily="18" charset="0"/>
                <a:ea typeface="楷体" panose="02010609060101010101" pitchFamily="49" charset="-122"/>
              </a:rPr>
              <a:t>的两个线</a:t>
            </a:r>
            <a:r>
              <a:rPr lang="zh-CN" altLang="en-US" sz="2800" b="1" u="sng" kern="0" dirty="0" smtClean="0">
                <a:latin typeface="Times New Roman" panose="02020603050405020304" pitchFamily="18" charset="0"/>
                <a:ea typeface="楷体" panose="02010609060101010101" pitchFamily="49" charset="-122"/>
              </a:rPr>
              <a:t>偏振</a:t>
            </a:r>
            <a:r>
              <a:rPr lang="zh-CN" altLang="en-US" sz="2800" b="1" u="sng" kern="0" dirty="0">
                <a:latin typeface="Times New Roman" panose="02020603050405020304" pitchFamily="18" charset="0"/>
                <a:ea typeface="楷体" panose="02010609060101010101" pitchFamily="49" charset="-122"/>
              </a:rPr>
              <a:t>光的合成</a:t>
            </a:r>
            <a:r>
              <a:rPr lang="zh-CN" altLang="en-US" sz="2800" b="1" kern="0" dirty="0">
                <a:latin typeface="Times New Roman" panose="02020603050405020304" pitchFamily="18" charset="0"/>
                <a:ea typeface="楷体" panose="02010609060101010101" pitchFamily="49" charset="-122"/>
              </a:rPr>
              <a:t>。</a:t>
            </a:r>
            <a:endParaRPr lang="en-US" sz="2800" b="1" kern="0" dirty="0">
              <a:latin typeface="Times New Roman" panose="02020603050405020304" pitchFamily="18" charset="0"/>
              <a:ea typeface="楷体" panose="02010609060101010101" pitchFamily="49" charset="-122"/>
            </a:endParaRPr>
          </a:p>
        </p:txBody>
      </p:sp>
      <p:pic>
        <p:nvPicPr>
          <p:cNvPr id="77826" name="Picture 2" descr="C:\Users\chen\AppData\Roaming\Tencent\Users\328928970\QQ\WinTemp\RichOle\F`W{GITTYEAFXR~H7~`_19U.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1561" y="2341323"/>
            <a:ext cx="2961440" cy="2455829"/>
          </a:xfrm>
          <a:prstGeom prst="rect">
            <a:avLst/>
          </a:prstGeom>
          <a:noFill/>
          <a:extLst>
            <a:ext uri="{909E8E84-426E-40DD-AFC4-6F175D3DCCD1}">
              <a14:hiddenFill xmlns:a14="http://schemas.microsoft.com/office/drawing/2010/main" xmlns="">
                <a:solidFill>
                  <a:srgbClr val="FFFFFF"/>
                </a:solidFill>
              </a14:hiddenFill>
            </a:ext>
          </a:extLst>
        </p:spPr>
      </p:pic>
      <p:pic>
        <p:nvPicPr>
          <p:cNvPr id="77827" name="Picture 3" descr="C:\Users\chen\AppData\Roaming\Tencent\Users\328928970\QQ\WinTemp\RichOle\JE`W_5HRW$LVFJQ%XN]3}QX.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51920" y="2383996"/>
            <a:ext cx="4336008" cy="2369153"/>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xmlns="" val="1070103919"/>
              </p:ext>
            </p:extLst>
          </p:nvPr>
        </p:nvGraphicFramePr>
        <p:xfrm>
          <a:off x="2843808" y="4795490"/>
          <a:ext cx="2361881" cy="630643"/>
        </p:xfrm>
        <a:graphic>
          <a:graphicData uri="http://schemas.openxmlformats.org/presentationml/2006/ole">
            <p:oleObj spid="_x0000_s130133" name="Equation" r:id="rId5" imgW="888840" imgH="241200" progId="">
              <p:embed/>
            </p:oleObj>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xmlns="" val="2419712196"/>
              </p:ext>
            </p:extLst>
          </p:nvPr>
        </p:nvGraphicFramePr>
        <p:xfrm>
          <a:off x="2270920" y="5504706"/>
          <a:ext cx="4504531" cy="598487"/>
        </p:xfrm>
        <a:graphic>
          <a:graphicData uri="http://schemas.openxmlformats.org/presentationml/2006/ole">
            <p:oleObj spid="_x0000_s130134" name="Equation" r:id="rId6" imgW="1612800" imgH="228600" progId="">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1740145691"/>
              </p:ext>
            </p:extLst>
          </p:nvPr>
        </p:nvGraphicFramePr>
        <p:xfrm>
          <a:off x="2267744" y="6111131"/>
          <a:ext cx="4507707" cy="630237"/>
        </p:xfrm>
        <a:graphic>
          <a:graphicData uri="http://schemas.openxmlformats.org/presentationml/2006/ole">
            <p:oleObj spid="_x0000_s130135" name="Equation" r:id="rId7" imgW="1587240" imgH="241200" progId="">
              <p:embed/>
            </p:oleObj>
          </a:graphicData>
        </a:graphic>
      </p:graphicFrame>
    </p:spTree>
    <p:extLst>
      <p:ext uri="{BB962C8B-B14F-4D97-AF65-F5344CB8AC3E}">
        <p14:creationId xmlns:p14="http://schemas.microsoft.com/office/powerpoint/2010/main" xmlns="" val="26867137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a:spLocks noChangeArrowheads="1"/>
          </p:cNvSpPr>
          <p:nvPr/>
        </p:nvSpPr>
        <p:spPr bwMode="auto">
          <a:xfrm>
            <a:off x="470413" y="1108961"/>
            <a:ext cx="1989285" cy="523220"/>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pPr>
            <a:r>
              <a:rPr lang="zh-CN" altLang="en-US" sz="2800" dirty="0" smtClean="0">
                <a:solidFill>
                  <a:schemeClr val="bg1"/>
                </a:solidFill>
                <a:latin typeface="Times New Roman" panose="02020603050405020304" pitchFamily="18" charset="0"/>
                <a:ea typeface="楷体" panose="02010609060101010101" pitchFamily="49" charset="-122"/>
              </a:rPr>
              <a:t>圆偏振光</a:t>
            </a:r>
            <a:endParaRPr lang="zh-CN" altLang="en-US" sz="2800" dirty="0">
              <a:solidFill>
                <a:schemeClr val="bg1"/>
              </a:solidFill>
              <a:latin typeface="Times New Roman" panose="02020603050405020304" pitchFamily="18" charset="0"/>
              <a:ea typeface="楷体" panose="02010609060101010101" pitchFamily="49" charset="-122"/>
            </a:endParaRPr>
          </a:p>
        </p:txBody>
      </p:sp>
      <p:sp>
        <p:nvSpPr>
          <p:cNvPr id="2" name="Rectangle 1"/>
          <p:cNvSpPr/>
          <p:nvPr/>
        </p:nvSpPr>
        <p:spPr>
          <a:xfrm>
            <a:off x="395536" y="1916832"/>
            <a:ext cx="4968552" cy="4382738"/>
          </a:xfrm>
          <a:prstGeom prst="rect">
            <a:avLst/>
          </a:prstGeom>
          <a:ln>
            <a:noFill/>
          </a:ln>
        </p:spPr>
        <p:txBody>
          <a:bodyPr wrap="square">
            <a:spAutoFit/>
          </a:bodyPr>
          <a:lstStyle/>
          <a:p>
            <a:pPr algn="just">
              <a:lnSpc>
                <a:spcPct val="120000"/>
              </a:lnSpc>
              <a:spcBef>
                <a:spcPts val="600"/>
              </a:spcBef>
            </a:pPr>
            <a:r>
              <a:rPr lang="zh-CN" altLang="en-US" sz="2800" b="1" dirty="0">
                <a:latin typeface="Times New Roman" panose="02020603050405020304" pitchFamily="18" charset="0"/>
                <a:ea typeface="楷体" panose="02010609060101010101" pitchFamily="49" charset="-122"/>
              </a:rPr>
              <a:t>偏振面相对于传播方向随时间以圆频率</a:t>
            </a:r>
            <a:r>
              <a:rPr lang="en-US" altLang="zh-CN" sz="2800" b="1" i="1" dirty="0">
                <a:latin typeface="Times New Roman" panose="02020603050405020304" pitchFamily="18" charset="0"/>
                <a:ea typeface="楷体" panose="02010609060101010101" pitchFamily="49" charset="-122"/>
              </a:rPr>
              <a:t>ω</a:t>
            </a:r>
            <a:r>
              <a:rPr lang="zh-CN" altLang="en-US" sz="2800" b="1" dirty="0">
                <a:latin typeface="Times New Roman" panose="02020603050405020304" pitchFamily="18" charset="0"/>
                <a:ea typeface="楷体" panose="02010609060101010101" pitchFamily="49" charset="-122"/>
              </a:rPr>
              <a:t>旋转，其</a:t>
            </a:r>
            <a:r>
              <a:rPr lang="zh-CN" altLang="en-US" sz="2800" b="1" dirty="0" smtClean="0">
                <a:latin typeface="Times New Roman" panose="02020603050405020304" pitchFamily="18" charset="0"/>
                <a:ea typeface="楷体" panose="02010609060101010101" pitchFamily="49" charset="-122"/>
              </a:rPr>
              <a:t>光矢</a:t>
            </a:r>
            <a:r>
              <a:rPr lang="zh-CN" altLang="en-US" sz="2800" b="1" dirty="0">
                <a:latin typeface="Times New Roman" panose="02020603050405020304" pitchFamily="18" charset="0"/>
                <a:ea typeface="楷体" panose="02010609060101010101" pitchFamily="49" charset="-122"/>
              </a:rPr>
              <a:t>量末端的轨迹位于一个</a:t>
            </a:r>
            <a:r>
              <a:rPr lang="zh-CN" altLang="en-US" sz="2800" b="1" dirty="0">
                <a:solidFill>
                  <a:srgbClr val="0000FF"/>
                </a:solidFill>
                <a:latin typeface="Times New Roman" panose="02020603050405020304" pitchFamily="18" charset="0"/>
                <a:ea typeface="楷体" panose="02010609060101010101" pitchFamily="49" charset="-122"/>
              </a:rPr>
              <a:t>圆形螺线</a:t>
            </a:r>
            <a:r>
              <a:rPr lang="zh-CN" altLang="en-US" sz="2800" b="1" dirty="0">
                <a:latin typeface="Times New Roman" panose="02020603050405020304" pitchFamily="18" charset="0"/>
                <a:ea typeface="楷体" panose="02010609060101010101" pitchFamily="49" charset="-122"/>
              </a:rPr>
              <a:t>上，并且在垂直</a:t>
            </a:r>
            <a:r>
              <a:rPr lang="zh-CN" altLang="en-US" sz="2800" b="1" dirty="0" smtClean="0">
                <a:latin typeface="Times New Roman" panose="02020603050405020304" pitchFamily="18" charset="0"/>
                <a:ea typeface="楷体" panose="02010609060101010101" pitchFamily="49" charset="-122"/>
              </a:rPr>
              <a:t>于传</a:t>
            </a:r>
            <a:r>
              <a:rPr lang="zh-CN" altLang="en-US" sz="2800" b="1" dirty="0">
                <a:latin typeface="Times New Roman" panose="02020603050405020304" pitchFamily="18" charset="0"/>
                <a:ea typeface="楷体" panose="02010609060101010101" pitchFamily="49" charset="-122"/>
              </a:rPr>
              <a:t>播方向的平面上的</a:t>
            </a:r>
            <a:r>
              <a:rPr lang="zh-CN" altLang="en-US" sz="2800" b="1" dirty="0">
                <a:solidFill>
                  <a:srgbClr val="0000FF"/>
                </a:solidFill>
                <a:latin typeface="Times New Roman" panose="02020603050405020304" pitchFamily="18" charset="0"/>
                <a:ea typeface="楷体" panose="02010609060101010101" pitchFamily="49" charset="-122"/>
              </a:rPr>
              <a:t>投影构成一个圆</a:t>
            </a:r>
            <a:r>
              <a:rPr lang="zh-CN" altLang="en-US" sz="2800" b="1" dirty="0">
                <a:latin typeface="Times New Roman" panose="02020603050405020304" pitchFamily="18" charset="0"/>
                <a:ea typeface="楷体" panose="02010609060101010101" pitchFamily="49" charset="-122"/>
              </a:rPr>
              <a:t>。</a:t>
            </a:r>
          </a:p>
          <a:p>
            <a:pPr algn="just">
              <a:lnSpc>
                <a:spcPct val="120000"/>
              </a:lnSpc>
              <a:spcBef>
                <a:spcPts val="600"/>
              </a:spcBef>
            </a:pPr>
            <a:r>
              <a:rPr lang="zh-CN" altLang="en-US" sz="2800" b="1" dirty="0" smtClean="0">
                <a:solidFill>
                  <a:srgbClr val="0000FF"/>
                </a:solidFill>
                <a:latin typeface="Times New Roman" panose="02020603050405020304" pitchFamily="18" charset="0"/>
                <a:ea typeface="楷体" panose="02010609060101010101" pitchFamily="49" charset="-122"/>
              </a:rPr>
              <a:t>左</a:t>
            </a:r>
            <a:r>
              <a:rPr lang="en-US" altLang="zh-CN" sz="2800" b="1" dirty="0" smtClean="0">
                <a:latin typeface="Times New Roman" panose="02020603050405020304" pitchFamily="18" charset="0"/>
                <a:ea typeface="楷体" panose="02010609060101010101" pitchFamily="49" charset="-122"/>
              </a:rPr>
              <a:t>/</a:t>
            </a:r>
            <a:r>
              <a:rPr lang="zh-CN" altLang="en-US" sz="2800" b="1" dirty="0" smtClean="0">
                <a:solidFill>
                  <a:srgbClr val="C00000"/>
                </a:solidFill>
                <a:latin typeface="Times New Roman" panose="02020603050405020304" pitchFamily="18" charset="0"/>
                <a:ea typeface="楷体" panose="02010609060101010101" pitchFamily="49" charset="-122"/>
              </a:rPr>
              <a:t>右 </a:t>
            </a:r>
            <a:r>
              <a:rPr lang="zh-CN" altLang="en-US" sz="2800" b="1" dirty="0" smtClean="0">
                <a:latin typeface="Times New Roman" panose="02020603050405020304" pitchFamily="18" charset="0"/>
                <a:ea typeface="楷体" panose="02010609060101010101" pitchFamily="49" charset="-122"/>
              </a:rPr>
              <a:t>旋</a:t>
            </a:r>
            <a:r>
              <a:rPr lang="zh-CN" altLang="en-US" sz="2800" b="1" dirty="0">
                <a:latin typeface="Times New Roman" panose="02020603050405020304" pitchFamily="18" charset="0"/>
                <a:ea typeface="楷体" panose="02010609060101010101" pitchFamily="49" charset="-122"/>
              </a:rPr>
              <a:t>圆偏振光</a:t>
            </a:r>
            <a:r>
              <a:rPr lang="zh-CN" altLang="en-US" sz="2800" b="1" dirty="0" smtClean="0">
                <a:latin typeface="Times New Roman" panose="02020603050405020304" pitchFamily="18" charset="0"/>
                <a:ea typeface="楷体" panose="02010609060101010101" pitchFamily="49" charset="-122"/>
              </a:rPr>
              <a:t>：</a:t>
            </a:r>
            <a:endParaRPr lang="en-US" altLang="zh-CN" sz="2800" b="1" dirty="0" smtClean="0">
              <a:latin typeface="Times New Roman" panose="02020603050405020304" pitchFamily="18" charset="0"/>
              <a:ea typeface="楷体" panose="02010609060101010101" pitchFamily="49" charset="-122"/>
            </a:endParaRPr>
          </a:p>
          <a:p>
            <a:pPr algn="just">
              <a:lnSpc>
                <a:spcPct val="120000"/>
              </a:lnSpc>
              <a:spcBef>
                <a:spcPts val="600"/>
              </a:spcBef>
            </a:pPr>
            <a:r>
              <a:rPr lang="zh-CN" altLang="en-US" sz="2800" b="1" dirty="0" smtClean="0">
                <a:latin typeface="Times New Roman" panose="02020603050405020304" pitchFamily="18" charset="0"/>
                <a:ea typeface="楷体" panose="02010609060101010101" pitchFamily="49" charset="-122"/>
              </a:rPr>
              <a:t>迎</a:t>
            </a:r>
            <a:r>
              <a:rPr lang="zh-CN" altLang="en-US" sz="2800" b="1" dirty="0">
                <a:latin typeface="Times New Roman" panose="02020603050405020304" pitchFamily="18" charset="0"/>
                <a:ea typeface="楷体" panose="02010609060101010101" pitchFamily="49" charset="-122"/>
              </a:rPr>
              <a:t>着光传播方向观察时，光矢量沿</a:t>
            </a:r>
            <a:r>
              <a:rPr lang="zh-CN" altLang="en-US" sz="2800" b="1" dirty="0" smtClean="0">
                <a:solidFill>
                  <a:srgbClr val="0000FF"/>
                </a:solidFill>
                <a:latin typeface="Times New Roman" panose="02020603050405020304" pitchFamily="18" charset="0"/>
                <a:ea typeface="楷体" panose="02010609060101010101" pitchFamily="49" charset="-122"/>
              </a:rPr>
              <a:t>逆</a:t>
            </a:r>
            <a:r>
              <a:rPr lang="en-US" altLang="zh-CN" sz="2800" b="1" dirty="0" smtClean="0">
                <a:latin typeface="Times New Roman" panose="02020603050405020304" pitchFamily="18" charset="0"/>
                <a:ea typeface="楷体" panose="02010609060101010101" pitchFamily="49" charset="-122"/>
              </a:rPr>
              <a:t>/</a:t>
            </a:r>
            <a:r>
              <a:rPr lang="zh-CN" altLang="en-US" sz="2800" b="1" dirty="0" smtClean="0">
                <a:solidFill>
                  <a:srgbClr val="C00000"/>
                </a:solidFill>
                <a:latin typeface="Times New Roman" panose="02020603050405020304" pitchFamily="18" charset="0"/>
                <a:ea typeface="楷体" panose="02010609060101010101" pitchFamily="49" charset="-122"/>
              </a:rPr>
              <a:t>顺</a:t>
            </a:r>
            <a:r>
              <a:rPr lang="zh-CN" altLang="en-US" sz="2800" b="1" dirty="0" smtClean="0">
                <a:latin typeface="Times New Roman" panose="02020603050405020304" pitchFamily="18" charset="0"/>
                <a:ea typeface="楷体" panose="02010609060101010101" pitchFamily="49" charset="-122"/>
              </a:rPr>
              <a:t>时</a:t>
            </a:r>
            <a:r>
              <a:rPr lang="zh-CN" altLang="en-US" sz="2800" b="1" dirty="0">
                <a:latin typeface="Times New Roman" panose="02020603050405020304" pitchFamily="18" charset="0"/>
                <a:ea typeface="楷体" panose="02010609060101010101" pitchFamily="49" charset="-122"/>
              </a:rPr>
              <a:t>针旋转</a:t>
            </a:r>
            <a:r>
              <a:rPr lang="zh-CN" altLang="en-US" sz="2800" b="1" dirty="0" smtClean="0">
                <a:latin typeface="Times New Roman" panose="02020603050405020304" pitchFamily="18" charset="0"/>
                <a:ea typeface="楷体" panose="02010609060101010101" pitchFamily="49" charset="-122"/>
              </a:rPr>
              <a:t>。</a:t>
            </a:r>
            <a:endParaRPr lang="zh-CN" altLang="en-US" sz="2800" b="1" dirty="0">
              <a:latin typeface="Times New Roman" panose="02020603050405020304" pitchFamily="18" charset="0"/>
              <a:ea typeface="楷体" panose="02010609060101010101" pitchFamily="49" charset="-122"/>
            </a:endParaRPr>
          </a:p>
        </p:txBody>
      </p:sp>
      <p:pic>
        <p:nvPicPr>
          <p:cNvPr id="76801" name="Picture 1" descr="C:\Users\chen\Desktop\物理光学\ppt课件\554f6db1t841765ce0761&amp;690.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5580112" y="1196752"/>
            <a:ext cx="3096344" cy="40387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76753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51038" y="980728"/>
            <a:ext cx="8081402" cy="1384995"/>
          </a:xfrm>
          <a:prstGeom prst="rect">
            <a:avLst/>
          </a:prstGeom>
        </p:spPr>
        <p:txBody>
          <a:bodyPr wrap="square">
            <a:spAutoFit/>
          </a:bodyPr>
          <a:lstStyle/>
          <a:p>
            <a:r>
              <a:rPr lang="zh-CN" altLang="en-US" sz="2800" b="1" kern="0" dirty="0">
                <a:solidFill>
                  <a:srgbClr val="0000FF"/>
                </a:solidFill>
                <a:latin typeface="Times New Roman" panose="02020603050405020304" pitchFamily="18" charset="0"/>
                <a:ea typeface="楷体" panose="02010609060101010101" pitchFamily="49" charset="-122"/>
              </a:rPr>
              <a:t>合成与分解</a:t>
            </a:r>
            <a:r>
              <a:rPr lang="zh-CN" altLang="en-US" sz="2800" b="1" kern="0" dirty="0">
                <a:latin typeface="Times New Roman" panose="02020603050405020304" pitchFamily="18" charset="0"/>
                <a:ea typeface="楷体" panose="02010609060101010101" pitchFamily="49" charset="-122"/>
              </a:rPr>
              <a:t>：圆偏振光可以看作是在</a:t>
            </a:r>
            <a:r>
              <a:rPr lang="en-US" altLang="zh-CN" sz="2800" b="1" i="1" kern="0" dirty="0">
                <a:latin typeface="Times New Roman" panose="02020603050405020304" pitchFamily="18" charset="0"/>
                <a:ea typeface="楷体" panose="02010609060101010101" pitchFamily="49" charset="-122"/>
              </a:rPr>
              <a:t>x</a:t>
            </a:r>
            <a:r>
              <a:rPr lang="zh-CN" altLang="en-US" sz="2800" b="1" kern="0" dirty="0">
                <a:latin typeface="Times New Roman" panose="02020603050405020304" pitchFamily="18" charset="0"/>
                <a:ea typeface="楷体" panose="02010609060101010101" pitchFamily="49" charset="-122"/>
              </a:rPr>
              <a:t>和</a:t>
            </a:r>
            <a:r>
              <a:rPr lang="en-US" altLang="zh-CN" sz="2800" b="1" i="1" kern="0" dirty="0">
                <a:latin typeface="Times New Roman" panose="02020603050405020304" pitchFamily="18" charset="0"/>
                <a:ea typeface="楷体" panose="02010609060101010101" pitchFamily="49" charset="-122"/>
              </a:rPr>
              <a:t>y</a:t>
            </a:r>
            <a:r>
              <a:rPr lang="zh-CN" altLang="en-US" sz="2800" b="1" kern="0" dirty="0">
                <a:latin typeface="Times New Roman" panose="02020603050405020304" pitchFamily="18" charset="0"/>
                <a:ea typeface="楷体" panose="02010609060101010101" pitchFamily="49" charset="-122"/>
              </a:rPr>
              <a:t>方向振动的</a:t>
            </a:r>
            <a:r>
              <a:rPr lang="zh-CN" altLang="en-US" sz="2800" b="1" kern="0" dirty="0" smtClean="0">
                <a:latin typeface="Times New Roman" panose="02020603050405020304" pitchFamily="18" charset="0"/>
                <a:ea typeface="楷体" panose="02010609060101010101" pitchFamily="49" charset="-122"/>
              </a:rPr>
              <a:t>具有</a:t>
            </a:r>
            <a:r>
              <a:rPr lang="zh-CN" altLang="en-US" sz="2800" b="1" kern="0" dirty="0">
                <a:solidFill>
                  <a:srgbClr val="0000FF"/>
                </a:solidFill>
                <a:latin typeface="Times New Roman" panose="02020603050405020304" pitchFamily="18" charset="0"/>
                <a:ea typeface="楷体" panose="02010609060101010101" pitchFamily="49" charset="-122"/>
              </a:rPr>
              <a:t>振幅相等</a:t>
            </a:r>
            <a:r>
              <a:rPr lang="zh-CN" altLang="en-US" sz="2800" b="1" kern="0" dirty="0">
                <a:latin typeface="Times New Roman" panose="02020603050405020304" pitchFamily="18" charset="0"/>
                <a:ea typeface="楷体" panose="02010609060101010101" pitchFamily="49" charset="-122"/>
              </a:rPr>
              <a:t>、</a:t>
            </a:r>
            <a:r>
              <a:rPr lang="zh-CN" altLang="en-US" sz="2800" b="1" u="sng" kern="0" dirty="0">
                <a:solidFill>
                  <a:srgbClr val="0000FF"/>
                </a:solidFill>
                <a:latin typeface="Times New Roman" panose="02020603050405020304" pitchFamily="18" charset="0"/>
                <a:ea typeface="楷体" panose="02010609060101010101" pitchFamily="49" charset="-122"/>
              </a:rPr>
              <a:t>振动的相差为</a:t>
            </a:r>
            <a:r>
              <a:rPr lang="en-US" altLang="zh-CN" sz="2800" b="1" i="1" u="sng" kern="0" dirty="0">
                <a:solidFill>
                  <a:srgbClr val="0000FF"/>
                </a:solidFill>
                <a:latin typeface="Times New Roman" panose="02020603050405020304" pitchFamily="18" charset="0"/>
                <a:ea typeface="楷体" panose="02010609060101010101" pitchFamily="49" charset="-122"/>
              </a:rPr>
              <a:t>π</a:t>
            </a:r>
            <a:r>
              <a:rPr lang="en-US" altLang="zh-CN" sz="2800" b="1" u="sng" kern="0" dirty="0">
                <a:solidFill>
                  <a:srgbClr val="0000FF"/>
                </a:solidFill>
                <a:latin typeface="Times New Roman" panose="02020603050405020304" pitchFamily="18" charset="0"/>
                <a:ea typeface="楷体" panose="02010609060101010101" pitchFamily="49" charset="-122"/>
              </a:rPr>
              <a:t>/2</a:t>
            </a:r>
            <a:r>
              <a:rPr lang="zh-CN" altLang="en-US" sz="2800" b="1" u="sng" kern="0" dirty="0">
                <a:solidFill>
                  <a:srgbClr val="0000FF"/>
                </a:solidFill>
                <a:latin typeface="Times New Roman" panose="02020603050405020304" pitchFamily="18" charset="0"/>
                <a:ea typeface="楷体" panose="02010609060101010101" pitchFamily="49" charset="-122"/>
              </a:rPr>
              <a:t>（或</a:t>
            </a:r>
            <a:r>
              <a:rPr lang="en-US" altLang="zh-CN" sz="2800" b="1" u="sng" kern="0" dirty="0">
                <a:solidFill>
                  <a:srgbClr val="0000FF"/>
                </a:solidFill>
                <a:latin typeface="Times New Roman" panose="02020603050405020304" pitchFamily="18" charset="0"/>
                <a:ea typeface="楷体" panose="02010609060101010101" pitchFamily="49" charset="-122"/>
              </a:rPr>
              <a:t>- </a:t>
            </a:r>
            <a:r>
              <a:rPr lang="en-US" altLang="zh-CN" sz="2800" b="1" i="1" u="sng" kern="0" dirty="0">
                <a:solidFill>
                  <a:srgbClr val="0000FF"/>
                </a:solidFill>
                <a:latin typeface="Times New Roman" panose="02020603050405020304" pitchFamily="18" charset="0"/>
                <a:ea typeface="楷体" panose="02010609060101010101" pitchFamily="49" charset="-122"/>
              </a:rPr>
              <a:t>π</a:t>
            </a:r>
            <a:r>
              <a:rPr lang="en-US" altLang="zh-CN" sz="2800" b="1" u="sng" kern="0" dirty="0">
                <a:solidFill>
                  <a:srgbClr val="0000FF"/>
                </a:solidFill>
                <a:latin typeface="Times New Roman" panose="02020603050405020304" pitchFamily="18" charset="0"/>
                <a:ea typeface="楷体" panose="02010609060101010101" pitchFamily="49" charset="-122"/>
              </a:rPr>
              <a:t>/2</a:t>
            </a:r>
            <a:r>
              <a:rPr lang="zh-CN" altLang="en-US" sz="2800" b="1" u="sng" kern="0" dirty="0">
                <a:solidFill>
                  <a:srgbClr val="0000FF"/>
                </a:solidFill>
                <a:latin typeface="Times New Roman" panose="02020603050405020304" pitchFamily="18" charset="0"/>
                <a:ea typeface="楷体" panose="02010609060101010101" pitchFamily="49" charset="-122"/>
              </a:rPr>
              <a:t>）</a:t>
            </a:r>
            <a:r>
              <a:rPr lang="zh-CN" altLang="en-US" sz="2800" b="1" kern="0" dirty="0">
                <a:latin typeface="Times New Roman" panose="02020603050405020304" pitchFamily="18" charset="0"/>
                <a:ea typeface="楷体" panose="02010609060101010101" pitchFamily="49" charset="-122"/>
              </a:rPr>
              <a:t>的两线</a:t>
            </a:r>
            <a:r>
              <a:rPr lang="zh-CN" altLang="en-US" sz="2800" b="1" kern="0" dirty="0" smtClean="0">
                <a:latin typeface="Times New Roman" panose="02020603050405020304" pitchFamily="18" charset="0"/>
                <a:ea typeface="楷体" panose="02010609060101010101" pitchFamily="49" charset="-122"/>
              </a:rPr>
              <a:t>偏振</a:t>
            </a:r>
            <a:r>
              <a:rPr lang="zh-CN" altLang="en-US" sz="2800" b="1" kern="0" dirty="0">
                <a:latin typeface="Times New Roman" panose="02020603050405020304" pitchFamily="18" charset="0"/>
                <a:ea typeface="楷体" panose="02010609060101010101" pitchFamily="49" charset="-122"/>
              </a:rPr>
              <a:t>光的合成。</a:t>
            </a:r>
            <a:endParaRPr lang="en-US" sz="2800" b="1" kern="0" dirty="0">
              <a:latin typeface="Times New Roman" panose="02020603050405020304" pitchFamily="18" charset="0"/>
              <a:ea typeface="楷体" panose="02010609060101010101" pitchFamily="49" charset="-122"/>
            </a:endParaRPr>
          </a:p>
        </p:txBody>
      </p:sp>
      <p:sp>
        <p:nvSpPr>
          <p:cNvPr id="3" name="Rectangle 2"/>
          <p:cNvSpPr/>
          <p:nvPr/>
        </p:nvSpPr>
        <p:spPr>
          <a:xfrm>
            <a:off x="829092" y="3645024"/>
            <a:ext cx="7703348" cy="523220"/>
          </a:xfrm>
          <a:prstGeom prst="rect">
            <a:avLst/>
          </a:prstGeom>
        </p:spPr>
        <p:txBody>
          <a:bodyPr wrap="square">
            <a:spAutoFit/>
          </a:bodyPr>
          <a:lstStyle/>
          <a:p>
            <a:r>
              <a:rPr lang="en-US" altLang="zh-CN" sz="2800" b="1" kern="0" dirty="0" smtClean="0">
                <a:solidFill>
                  <a:srgbClr val="0000FF"/>
                </a:solidFill>
                <a:latin typeface="Times New Roman" panose="02020603050405020304" pitchFamily="18" charset="0"/>
                <a:ea typeface="楷体" panose="02010609060101010101" pitchFamily="49" charset="-122"/>
              </a:rPr>
              <a:t>+</a:t>
            </a:r>
            <a:r>
              <a:rPr lang="en-US" altLang="zh-CN" sz="2800" b="1" i="1" kern="0" dirty="0" smtClean="0">
                <a:solidFill>
                  <a:srgbClr val="0000FF"/>
                </a:solidFill>
                <a:latin typeface="Times New Roman" panose="02020603050405020304" pitchFamily="18" charset="0"/>
                <a:ea typeface="楷体" panose="02010609060101010101" pitchFamily="49" charset="-122"/>
              </a:rPr>
              <a:t>π</a:t>
            </a:r>
            <a:r>
              <a:rPr lang="en-US" altLang="zh-CN" sz="2800" b="1" kern="0" dirty="0" smtClean="0">
                <a:solidFill>
                  <a:srgbClr val="0000FF"/>
                </a:solidFill>
                <a:latin typeface="Times New Roman" panose="02020603050405020304" pitchFamily="18" charset="0"/>
                <a:ea typeface="楷体" panose="02010609060101010101" pitchFamily="49" charset="-122"/>
              </a:rPr>
              <a:t>/2</a:t>
            </a:r>
            <a:r>
              <a:rPr lang="zh-CN" altLang="en-US" sz="2800" b="1" kern="0" dirty="0" smtClean="0">
                <a:solidFill>
                  <a:srgbClr val="0000FF"/>
                </a:solidFill>
                <a:latin typeface="Times New Roman" panose="02020603050405020304" pitchFamily="18" charset="0"/>
                <a:ea typeface="楷体" panose="02010609060101010101" pitchFamily="49" charset="-122"/>
              </a:rPr>
              <a:t>：</a:t>
            </a:r>
            <a:r>
              <a:rPr lang="en-US" altLang="zh-CN" sz="2800" b="1" kern="0" dirty="0" smtClean="0">
                <a:latin typeface="Times New Roman" panose="02020603050405020304" pitchFamily="18" charset="0"/>
                <a:ea typeface="楷体" panose="02010609060101010101" pitchFamily="49" charset="-122"/>
              </a:rPr>
              <a:t>—</a:t>
            </a:r>
            <a:r>
              <a:rPr lang="zh-CN" altLang="en-US" sz="2800" b="1" kern="0" dirty="0">
                <a:solidFill>
                  <a:srgbClr val="FF0000"/>
                </a:solidFill>
                <a:latin typeface="Times New Roman" panose="02020603050405020304" pitchFamily="18" charset="0"/>
                <a:ea typeface="楷体" panose="02010609060101010101" pitchFamily="49" charset="-122"/>
              </a:rPr>
              <a:t>右旋圆偏振</a:t>
            </a:r>
            <a:r>
              <a:rPr lang="zh-CN" altLang="en-US" sz="2800" b="1" kern="0" dirty="0" smtClean="0">
                <a:solidFill>
                  <a:srgbClr val="FF0000"/>
                </a:solidFill>
                <a:latin typeface="Times New Roman" panose="02020603050405020304" pitchFamily="18" charset="0"/>
                <a:ea typeface="楷体" panose="02010609060101010101" pitchFamily="49" charset="-122"/>
              </a:rPr>
              <a:t>光    </a:t>
            </a:r>
            <a:r>
              <a:rPr lang="en-US" altLang="zh-CN" sz="2800" b="1" kern="0" dirty="0" smtClean="0">
                <a:solidFill>
                  <a:srgbClr val="0000FF"/>
                </a:solidFill>
                <a:latin typeface="Times New Roman" panose="02020603050405020304" pitchFamily="18" charset="0"/>
                <a:ea typeface="楷体" panose="02010609060101010101" pitchFamily="49" charset="-122"/>
              </a:rPr>
              <a:t>-</a:t>
            </a:r>
            <a:r>
              <a:rPr lang="en-US" altLang="zh-CN" sz="2800" b="1" i="1" kern="0" dirty="0" smtClean="0">
                <a:solidFill>
                  <a:srgbClr val="0000FF"/>
                </a:solidFill>
                <a:latin typeface="Times New Roman" panose="02020603050405020304" pitchFamily="18" charset="0"/>
                <a:ea typeface="楷体" panose="02010609060101010101" pitchFamily="49" charset="-122"/>
              </a:rPr>
              <a:t>π</a:t>
            </a:r>
            <a:r>
              <a:rPr lang="en-US" altLang="zh-CN" sz="2800" b="1" kern="0" dirty="0" smtClean="0">
                <a:solidFill>
                  <a:srgbClr val="0000FF"/>
                </a:solidFill>
                <a:latin typeface="Times New Roman" panose="02020603050405020304" pitchFamily="18" charset="0"/>
                <a:ea typeface="楷体" panose="02010609060101010101" pitchFamily="49" charset="-122"/>
              </a:rPr>
              <a:t>/2</a:t>
            </a:r>
            <a:r>
              <a:rPr lang="zh-CN" altLang="en-US" sz="2800" b="1" kern="0" dirty="0" smtClean="0">
                <a:solidFill>
                  <a:srgbClr val="0000FF"/>
                </a:solidFill>
                <a:latin typeface="Times New Roman" panose="02020603050405020304" pitchFamily="18" charset="0"/>
                <a:ea typeface="楷体" panose="02010609060101010101" pitchFamily="49" charset="-122"/>
              </a:rPr>
              <a:t>：</a:t>
            </a:r>
            <a:r>
              <a:rPr lang="en-US" altLang="zh-CN" sz="2800" b="1" kern="0" dirty="0" smtClean="0">
                <a:latin typeface="Times New Roman" panose="02020603050405020304" pitchFamily="18" charset="0"/>
                <a:ea typeface="楷体" panose="02010609060101010101" pitchFamily="49" charset="-122"/>
              </a:rPr>
              <a:t>—</a:t>
            </a:r>
            <a:r>
              <a:rPr lang="zh-CN" altLang="en-US" sz="2800" b="1" kern="0" dirty="0">
                <a:solidFill>
                  <a:srgbClr val="FF0000"/>
                </a:solidFill>
                <a:latin typeface="Times New Roman" panose="02020603050405020304" pitchFamily="18" charset="0"/>
                <a:ea typeface="楷体" panose="02010609060101010101" pitchFamily="49" charset="-122"/>
              </a:rPr>
              <a:t>左旋圆偏振</a:t>
            </a:r>
            <a:r>
              <a:rPr lang="zh-CN" altLang="en-US" sz="2800" b="1" kern="0" dirty="0" smtClean="0">
                <a:solidFill>
                  <a:srgbClr val="FF0000"/>
                </a:solidFill>
                <a:latin typeface="Times New Roman" panose="02020603050405020304" pitchFamily="18" charset="0"/>
                <a:ea typeface="楷体" panose="02010609060101010101" pitchFamily="49" charset="-122"/>
              </a:rPr>
              <a:t>光</a:t>
            </a:r>
            <a:endParaRPr lang="en-US" sz="2800" b="1" kern="0" dirty="0">
              <a:latin typeface="Times New Roman" panose="02020603050405020304" pitchFamily="18" charset="0"/>
              <a:ea typeface="楷体" panose="02010609060101010101" pitchFamily="49" charset="-122"/>
            </a:endParaRPr>
          </a:p>
        </p:txBody>
      </p:sp>
      <p:graphicFrame>
        <p:nvGraphicFramePr>
          <p:cNvPr id="7" name="Object 6"/>
          <p:cNvGraphicFramePr>
            <a:graphicFrameLocks noChangeAspect="1"/>
          </p:cNvGraphicFramePr>
          <p:nvPr>
            <p:extLst>
              <p:ext uri="{D42A27DB-BD31-4B8C-83A1-F6EECF244321}">
                <p14:modId xmlns:p14="http://schemas.microsoft.com/office/powerpoint/2010/main" xmlns="" val="3607310456"/>
              </p:ext>
            </p:extLst>
          </p:nvPr>
        </p:nvGraphicFramePr>
        <p:xfrm>
          <a:off x="2678835" y="2354969"/>
          <a:ext cx="2235497" cy="596433"/>
        </p:xfrm>
        <a:graphic>
          <a:graphicData uri="http://schemas.openxmlformats.org/presentationml/2006/ole">
            <p:oleObj spid="_x0000_s87465" name="Equation" r:id="rId3" imgW="888840" imgH="241200" progId="">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3527437127"/>
              </p:ext>
            </p:extLst>
          </p:nvPr>
        </p:nvGraphicFramePr>
        <p:xfrm>
          <a:off x="683568" y="2996952"/>
          <a:ext cx="3471642" cy="576064"/>
        </p:xfrm>
        <a:graphic>
          <a:graphicData uri="http://schemas.openxmlformats.org/presentationml/2006/ole">
            <p:oleObj spid="_x0000_s87466" name="Equation" r:id="rId4" imgW="1269720" imgH="228600" progId="">
              <p:embed/>
            </p:oleObj>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xmlns="" val="1307887532"/>
              </p:ext>
            </p:extLst>
          </p:nvPr>
        </p:nvGraphicFramePr>
        <p:xfrm>
          <a:off x="4472787" y="2780928"/>
          <a:ext cx="4258153" cy="992205"/>
        </p:xfrm>
        <a:graphic>
          <a:graphicData uri="http://schemas.openxmlformats.org/presentationml/2006/ole">
            <p:oleObj spid="_x0000_s87467" name="Equation" r:id="rId5" imgW="1523880" imgH="393480" progId="">
              <p:embed/>
            </p:oleObj>
          </a:graphicData>
        </a:graphic>
      </p:graphicFrame>
      <p:sp>
        <p:nvSpPr>
          <p:cNvPr id="13" name="Rectangle 5"/>
          <p:cNvSpPr>
            <a:spLocks noChangeArrowheads="1"/>
          </p:cNvSpPr>
          <p:nvPr/>
        </p:nvSpPr>
        <p:spPr bwMode="auto">
          <a:xfrm>
            <a:off x="6543155" y="332656"/>
            <a:ext cx="1989285" cy="461665"/>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pPr>
            <a:r>
              <a:rPr lang="zh-CN" altLang="en-US" sz="2400" dirty="0" smtClean="0">
                <a:solidFill>
                  <a:schemeClr val="bg1"/>
                </a:solidFill>
                <a:latin typeface="Times New Roman" panose="02020603050405020304" pitchFamily="18" charset="0"/>
                <a:ea typeface="楷体" panose="02010609060101010101" pitchFamily="49" charset="-122"/>
              </a:rPr>
              <a:t>圆偏振光</a:t>
            </a:r>
            <a:endParaRPr lang="zh-CN" altLang="en-US" sz="2400" dirty="0">
              <a:solidFill>
                <a:schemeClr val="bg1"/>
              </a:solidFill>
              <a:latin typeface="Times New Roman" panose="02020603050405020304" pitchFamily="18" charset="0"/>
              <a:ea typeface="楷体" panose="02010609060101010101" pitchFamily="49" charset="-122"/>
            </a:endParaRPr>
          </a:p>
        </p:txBody>
      </p:sp>
      <mc:AlternateContent xmlns:mc="http://schemas.openxmlformats.org/markup-compatibility/2006">
        <mc:Choice xmlns:a14="http://schemas.microsoft.com/office/drawing/2010/main" xmlns="" Requires="a14">
          <p:sp>
            <p:nvSpPr>
              <p:cNvPr id="4" name="Rectangle 3"/>
              <p:cNvSpPr/>
              <p:nvPr/>
            </p:nvSpPr>
            <p:spPr>
              <a:xfrm>
                <a:off x="568057" y="4509120"/>
                <a:ext cx="8225418" cy="1605632"/>
              </a:xfrm>
              <a:prstGeom prst="rect">
                <a:avLst/>
              </a:prstGeom>
            </p:spPr>
            <p:txBody>
              <a:bodyPr wrap="square">
                <a:spAutoFit/>
              </a:bodyPr>
              <a:lstStyle/>
              <a:p>
                <a:r>
                  <a:rPr lang="zh-CN" altLang="en-US" b="1" dirty="0" smtClean="0"/>
                  <a:t>在同一介质中，圆偏振光的电场为</a:t>
                </a:r>
                <a:r>
                  <a:rPr lang="en-US" b="1" i="1" dirty="0" smtClean="0"/>
                  <a:t>E</a:t>
                </a:r>
                <a:r>
                  <a:rPr lang="zh-CN" altLang="en-US" b="1" dirty="0" smtClean="0"/>
                  <a:t>，线偏振光的电场振幅为</a:t>
                </a:r>
                <a:r>
                  <a:rPr lang="en-US" b="1" i="1" dirty="0" smtClean="0"/>
                  <a:t>E</a:t>
                </a:r>
                <a:r>
                  <a:rPr lang="zh-CN" altLang="en-US" b="1" dirty="0" smtClean="0"/>
                  <a:t>，两光的光强之间的关系为</a:t>
                </a:r>
                <a:r>
                  <a:rPr lang="zh-CN" altLang="en-US" b="1" u="sng" dirty="0" smtClean="0"/>
                  <a:t>　　</a:t>
                </a:r>
                <a:r>
                  <a:rPr lang="en-US" b="1" u="sng" dirty="0" smtClean="0"/>
                  <a:t/>
                </a:r>
                <a:r>
                  <a:rPr lang="zh-CN" altLang="en-US" b="1" u="sng" dirty="0" smtClean="0"/>
                  <a:t>　　</a:t>
                </a:r>
                <a:r>
                  <a:rPr lang="zh-CN" altLang="en-US" b="1" dirty="0" smtClean="0"/>
                  <a:t>。</a:t>
                </a:r>
                <a:endParaRPr lang="en-US" b="1" dirty="0" smtClean="0"/>
              </a:p>
              <a:p>
                <a:r>
                  <a:rPr lang="en-US" b="1" dirty="0" smtClean="0"/>
                  <a:t>A</a:t>
                </a:r>
                <a:r>
                  <a:rPr lang="zh-CN" altLang="en-US" b="1" dirty="0"/>
                  <a:t>．　</a:t>
                </a:r>
                <a:r>
                  <a:rPr lang="en-US" b="1" i="1" dirty="0"/>
                  <a:t>I</a:t>
                </a:r>
                <a:r>
                  <a:rPr lang="zh-CN" altLang="en-US" b="1" baseline="-25000" dirty="0"/>
                  <a:t>圆</a:t>
                </a:r>
                <a:r>
                  <a:rPr lang="zh-CN" altLang="en-US" b="1" dirty="0"/>
                  <a:t>＝</a:t>
                </a:r>
                <a:r>
                  <a:rPr lang="en-US" b="1" i="1" dirty="0"/>
                  <a:t>I</a:t>
                </a:r>
                <a:r>
                  <a:rPr lang="zh-CN" altLang="en-US" b="1" baseline="-25000" dirty="0"/>
                  <a:t>线　</a:t>
                </a:r>
                <a:r>
                  <a:rPr lang="zh-CN" altLang="en-US" b="1" dirty="0"/>
                  <a:t>　　　　 </a:t>
                </a:r>
                <a:r>
                  <a:rPr lang="en-US" b="1" dirty="0"/>
                  <a:t>B</a:t>
                </a:r>
                <a:r>
                  <a:rPr lang="zh-CN" altLang="en-US" b="1" dirty="0"/>
                  <a:t>．　</a:t>
                </a:r>
                <a:r>
                  <a:rPr lang="en-US" b="1" i="1" dirty="0" smtClean="0"/>
                  <a:t>I</a:t>
                </a:r>
                <a:r>
                  <a:rPr lang="zh-CN" altLang="en-US" b="1" baseline="-25000" dirty="0"/>
                  <a:t>圆</a:t>
                </a:r>
                <a:r>
                  <a:rPr lang="zh-CN" altLang="en-US" b="1" dirty="0"/>
                  <a:t>＝</a:t>
                </a:r>
                <a:r>
                  <a:rPr lang="en-US" b="1" dirty="0"/>
                  <a:t>2</a:t>
                </a:r>
                <a:r>
                  <a:rPr lang="en-US" b="1" i="1" dirty="0"/>
                  <a:t>I</a:t>
                </a:r>
                <a:r>
                  <a:rPr lang="zh-CN" altLang="en-US" b="1" baseline="-25000" dirty="0"/>
                  <a:t>线</a:t>
                </a:r>
                <a:endParaRPr lang="en-US" b="1" dirty="0"/>
              </a:p>
              <a:p>
                <a:r>
                  <a:rPr lang="en-US" b="1" dirty="0"/>
                  <a:t>C.</a:t>
                </a:r>
                <a:r>
                  <a:rPr lang="zh-CN" altLang="en-US" b="1" dirty="0"/>
                  <a:t>　</a:t>
                </a:r>
                <a:r>
                  <a:rPr lang="en-US" b="1" i="1" dirty="0"/>
                  <a:t> I</a:t>
                </a:r>
                <a:r>
                  <a:rPr lang="zh-CN" altLang="en-US" b="1" baseline="-25000" dirty="0"/>
                  <a:t>圆</a:t>
                </a:r>
                <a:r>
                  <a:rPr lang="zh-CN" altLang="en-US" b="1" dirty="0"/>
                  <a:t>＜</a:t>
                </a:r>
                <a:r>
                  <a:rPr lang="en-US" b="1" i="1" dirty="0"/>
                  <a:t>I</a:t>
                </a:r>
                <a:r>
                  <a:rPr lang="zh-CN" altLang="en-US" b="1" baseline="-25000" dirty="0"/>
                  <a:t>线　</a:t>
                </a:r>
                <a:r>
                  <a:rPr lang="zh-CN" altLang="en-US" b="1" dirty="0"/>
                  <a:t>　　　　</a:t>
                </a:r>
                <a:r>
                  <a:rPr lang="zh-CN" altLang="en-US" b="1" dirty="0" smtClean="0"/>
                  <a:t/>
                </a:r>
                <a:r>
                  <a:rPr lang="en-US" b="1" dirty="0"/>
                  <a:t>D.</a:t>
                </a:r>
                <a:r>
                  <a:rPr lang="zh-CN" altLang="en-US" b="1" dirty="0"/>
                  <a:t>　</a:t>
                </a:r>
                <a:r>
                  <a:rPr lang="en-US" b="1" i="1" dirty="0"/>
                  <a:t> I</a:t>
                </a:r>
                <a:r>
                  <a:rPr lang="zh-CN" altLang="en-US" b="1" baseline="-25000" dirty="0"/>
                  <a:t>圆</a:t>
                </a:r>
                <a:r>
                  <a:rPr lang="zh-CN" altLang="en-US" b="1" dirty="0"/>
                  <a:t>＝</a:t>
                </a:r>
                <a14:m>
                  <m:oMath xmlns:m="http://schemas.openxmlformats.org/officeDocument/2006/math">
                    <m:rad>
                      <m:radPr>
                        <m:degHide m:val="on"/>
                        <m:ctrlPr>
                          <a:rPr lang="en-US" b="1" i="1">
                            <a:latin typeface="Cambria Math" panose="02040503050406030204" pitchFamily="18" charset="0"/>
                          </a:rPr>
                        </m:ctrlPr>
                      </m:radPr>
                      <m:deg/>
                      <m:e>
                        <m:r>
                          <a:rPr lang="en-US" b="1" i="1">
                            <a:latin typeface="Cambria Math"/>
                          </a:rPr>
                          <m:t>𝟐</m:t>
                        </m:r>
                      </m:e>
                    </m:rad>
                  </m:oMath>
                </a14:m>
                <a:r>
                  <a:rPr lang="en-US" b="1" i="1" dirty="0"/>
                  <a:t>I</a:t>
                </a:r>
                <a:r>
                  <a:rPr lang="zh-CN" altLang="en-US" b="1" baseline="-25000" dirty="0"/>
                  <a:t>线</a:t>
                </a:r>
                <a:endParaRPr lang="en-US" b="1" dirty="0"/>
              </a:p>
            </p:txBody>
          </p:sp>
        </mc:Choice>
        <mc:Fallback>
          <p:sp>
            <p:nvSpPr>
              <p:cNvPr id="4" name="Rectangle 3"/>
              <p:cNvSpPr>
                <a:spLocks noRot="1" noChangeAspect="1" noMove="1" noResize="1" noEditPoints="1" noAdjustHandles="1" noChangeArrowheads="1" noChangeShapeType="1" noTextEdit="1"/>
              </p:cNvSpPr>
              <p:nvPr/>
            </p:nvSpPr>
            <p:spPr>
              <a:xfrm>
                <a:off x="568057" y="4509120"/>
                <a:ext cx="8225418" cy="1605632"/>
              </a:xfrm>
              <a:prstGeom prst="rect">
                <a:avLst/>
              </a:prstGeom>
              <a:blipFill rotWithShape="1">
                <a:blip r:embed="rId6"/>
                <a:stretch>
                  <a:fillRect l="-1112" t="-4183" b="-8365"/>
                </a:stretch>
              </a:blipFill>
            </p:spPr>
            <p:txBody>
              <a:bodyPr/>
              <a:lstStyle/>
              <a:p>
                <a:r>
                  <a:rPr lang="en-US">
                    <a:noFill/>
                  </a:rPr>
                  <a:t> </a:t>
                </a:r>
              </a:p>
            </p:txBody>
          </p:sp>
        </mc:Fallback>
      </mc:AlternateContent>
      <p:sp>
        <p:nvSpPr>
          <p:cNvPr id="10" name="Rectangle 9"/>
          <p:cNvSpPr/>
          <p:nvPr/>
        </p:nvSpPr>
        <p:spPr>
          <a:xfrm>
            <a:off x="5364088" y="4850271"/>
            <a:ext cx="407484" cy="461665"/>
          </a:xfrm>
          <a:prstGeom prst="rect">
            <a:avLst/>
          </a:prstGeom>
        </p:spPr>
        <p:txBody>
          <a:bodyPr wrap="none">
            <a:spAutoFit/>
          </a:bodyPr>
          <a:lstStyle/>
          <a:p>
            <a:r>
              <a:rPr lang="en-US" altLang="zh-CN" b="1" u="sng" dirty="0"/>
              <a:t>B</a:t>
            </a:r>
            <a:endParaRPr lang="en-US" dirty="0"/>
          </a:p>
        </p:txBody>
      </p:sp>
    </p:spTree>
    <p:extLst>
      <p:ext uri="{BB962C8B-B14F-4D97-AF65-F5344CB8AC3E}">
        <p14:creationId xmlns:p14="http://schemas.microsoft.com/office/powerpoint/2010/main" xmlns="" val="96124276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5"/>
          <p:cNvSpPr>
            <a:spLocks noChangeArrowheads="1"/>
          </p:cNvSpPr>
          <p:nvPr/>
        </p:nvSpPr>
        <p:spPr bwMode="auto">
          <a:xfrm>
            <a:off x="566491" y="1177588"/>
            <a:ext cx="2205309" cy="523220"/>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pPr>
            <a:r>
              <a:rPr lang="zh-CN" altLang="en-US" sz="2800" dirty="0" smtClean="0">
                <a:solidFill>
                  <a:schemeClr val="bg1"/>
                </a:solidFill>
                <a:latin typeface="Times New Roman" panose="02020603050405020304" pitchFamily="18" charset="0"/>
                <a:ea typeface="楷体" panose="02010609060101010101" pitchFamily="49" charset="-122"/>
              </a:rPr>
              <a:t>椭圆偏振光</a:t>
            </a:r>
            <a:endParaRPr lang="zh-CN" altLang="en-US" sz="2800" dirty="0">
              <a:solidFill>
                <a:schemeClr val="bg1"/>
              </a:solidFill>
              <a:latin typeface="Times New Roman" panose="02020603050405020304" pitchFamily="18" charset="0"/>
              <a:ea typeface="楷体" panose="02010609060101010101" pitchFamily="49" charset="-122"/>
            </a:endParaRPr>
          </a:p>
        </p:txBody>
      </p:sp>
      <p:sp>
        <p:nvSpPr>
          <p:cNvPr id="2" name="Rectangle 1"/>
          <p:cNvSpPr/>
          <p:nvPr/>
        </p:nvSpPr>
        <p:spPr>
          <a:xfrm>
            <a:off x="539552" y="2048174"/>
            <a:ext cx="4962443" cy="4305794"/>
          </a:xfrm>
          <a:prstGeom prst="rect">
            <a:avLst/>
          </a:prstGeom>
        </p:spPr>
        <p:txBody>
          <a:bodyPr wrap="square">
            <a:spAutoFit/>
          </a:bodyPr>
          <a:lstStyle/>
          <a:p>
            <a:pPr algn="just">
              <a:lnSpc>
                <a:spcPct val="120000"/>
              </a:lnSpc>
            </a:pPr>
            <a:r>
              <a:rPr lang="zh-CN" altLang="en-US" sz="2800" b="1" dirty="0">
                <a:latin typeface="Times New Roman" panose="02020603050405020304" pitchFamily="18" charset="0"/>
                <a:ea typeface="楷体" panose="02010609060101010101" pitchFamily="49" charset="-122"/>
              </a:rPr>
              <a:t>偏振面相对于传播方向随时间以圆频率</a:t>
            </a:r>
            <a:r>
              <a:rPr lang="en-US" altLang="zh-CN" sz="2800" b="1" i="1" dirty="0">
                <a:latin typeface="Times New Roman" panose="02020603050405020304" pitchFamily="18" charset="0"/>
                <a:ea typeface="楷体" panose="02010609060101010101" pitchFamily="49" charset="-122"/>
              </a:rPr>
              <a:t>ω</a:t>
            </a:r>
            <a:r>
              <a:rPr lang="zh-CN" altLang="en-US" sz="2800" b="1" dirty="0">
                <a:latin typeface="Times New Roman" panose="02020603050405020304" pitchFamily="18" charset="0"/>
                <a:ea typeface="楷体" panose="02010609060101010101" pitchFamily="49" charset="-122"/>
              </a:rPr>
              <a:t>旋转，其</a:t>
            </a:r>
            <a:r>
              <a:rPr lang="zh-CN" altLang="en-US" sz="2800" b="1" dirty="0" smtClean="0">
                <a:latin typeface="Times New Roman" panose="02020603050405020304" pitchFamily="18" charset="0"/>
                <a:ea typeface="楷体" panose="02010609060101010101" pitchFamily="49" charset="-122"/>
              </a:rPr>
              <a:t>光矢</a:t>
            </a:r>
            <a:r>
              <a:rPr lang="zh-CN" altLang="en-US" sz="2800" b="1" dirty="0">
                <a:latin typeface="Times New Roman" panose="02020603050405020304" pitchFamily="18" charset="0"/>
                <a:ea typeface="楷体" panose="02010609060101010101" pitchFamily="49" charset="-122"/>
              </a:rPr>
              <a:t>量末端的轨迹位于一个</a:t>
            </a:r>
            <a:r>
              <a:rPr lang="zh-CN" altLang="en-US" sz="2800" b="1" dirty="0">
                <a:solidFill>
                  <a:srgbClr val="0000FF"/>
                </a:solidFill>
                <a:latin typeface="Times New Roman" panose="02020603050405020304" pitchFamily="18" charset="0"/>
                <a:ea typeface="楷体" panose="02010609060101010101" pitchFamily="49" charset="-122"/>
              </a:rPr>
              <a:t>椭圆形螺线</a:t>
            </a:r>
            <a:r>
              <a:rPr lang="zh-CN" altLang="en-US" sz="2800" b="1" dirty="0">
                <a:latin typeface="Times New Roman" panose="02020603050405020304" pitchFamily="18" charset="0"/>
                <a:ea typeface="楷体" panose="02010609060101010101" pitchFamily="49" charset="-122"/>
              </a:rPr>
              <a:t>上，并且在垂</a:t>
            </a:r>
            <a:r>
              <a:rPr lang="zh-CN" altLang="en-US" sz="2800" b="1" dirty="0" smtClean="0">
                <a:latin typeface="Times New Roman" panose="02020603050405020304" pitchFamily="18" charset="0"/>
                <a:ea typeface="楷体" panose="02010609060101010101" pitchFamily="49" charset="-122"/>
              </a:rPr>
              <a:t>直于</a:t>
            </a:r>
            <a:r>
              <a:rPr lang="zh-CN" altLang="en-US" sz="2800" b="1" dirty="0">
                <a:latin typeface="Times New Roman" panose="02020603050405020304" pitchFamily="18" charset="0"/>
                <a:ea typeface="楷体" panose="02010609060101010101" pitchFamily="49" charset="-122"/>
              </a:rPr>
              <a:t>传播方向的平面上的</a:t>
            </a:r>
            <a:r>
              <a:rPr lang="zh-CN" altLang="en-US" sz="2800" b="1" dirty="0">
                <a:solidFill>
                  <a:srgbClr val="0000FF"/>
                </a:solidFill>
                <a:latin typeface="Times New Roman" panose="02020603050405020304" pitchFamily="18" charset="0"/>
                <a:ea typeface="楷体" panose="02010609060101010101" pitchFamily="49" charset="-122"/>
              </a:rPr>
              <a:t>投影构成一个椭圆</a:t>
            </a:r>
            <a:r>
              <a:rPr lang="zh-CN" altLang="en-US" sz="2800" b="1" dirty="0">
                <a:latin typeface="Times New Roman" panose="02020603050405020304" pitchFamily="18" charset="0"/>
                <a:ea typeface="楷体" panose="02010609060101010101" pitchFamily="49" charset="-122"/>
              </a:rPr>
              <a:t>。</a:t>
            </a:r>
          </a:p>
          <a:p>
            <a:pPr>
              <a:lnSpc>
                <a:spcPct val="120000"/>
              </a:lnSpc>
              <a:spcBef>
                <a:spcPts val="600"/>
              </a:spcBef>
            </a:pPr>
            <a:r>
              <a:rPr lang="zh-CN" altLang="en-US" sz="2800" b="1" dirty="0">
                <a:solidFill>
                  <a:srgbClr val="0000FF"/>
                </a:solidFill>
                <a:latin typeface="Times New Roman" panose="02020603050405020304" pitchFamily="18" charset="0"/>
                <a:ea typeface="楷体" panose="02010609060101010101" pitchFamily="49" charset="-122"/>
              </a:rPr>
              <a:t>左</a:t>
            </a:r>
            <a:r>
              <a:rPr lang="en-US" altLang="zh-CN" sz="2800" b="1" dirty="0">
                <a:latin typeface="Times New Roman" panose="02020603050405020304" pitchFamily="18" charset="0"/>
                <a:ea typeface="楷体" panose="02010609060101010101" pitchFamily="49" charset="-122"/>
              </a:rPr>
              <a:t>/</a:t>
            </a:r>
            <a:r>
              <a:rPr lang="zh-CN" altLang="en-US" sz="2800" b="1" dirty="0" smtClean="0">
                <a:solidFill>
                  <a:srgbClr val="C00000"/>
                </a:solidFill>
                <a:latin typeface="Times New Roman" panose="02020603050405020304" pitchFamily="18" charset="0"/>
                <a:ea typeface="楷体" panose="02010609060101010101" pitchFamily="49" charset="-122"/>
              </a:rPr>
              <a:t>右 </a:t>
            </a:r>
            <a:r>
              <a:rPr lang="zh-CN" altLang="en-US" sz="2800" b="1" dirty="0" smtClean="0">
                <a:latin typeface="Times New Roman" panose="02020603050405020304" pitchFamily="18" charset="0"/>
                <a:ea typeface="楷体" panose="02010609060101010101" pitchFamily="49" charset="-122"/>
              </a:rPr>
              <a:t>旋</a:t>
            </a:r>
            <a:r>
              <a:rPr lang="zh-CN" altLang="en-US" sz="2800" b="1" dirty="0">
                <a:latin typeface="Times New Roman" panose="02020603050405020304" pitchFamily="18" charset="0"/>
                <a:ea typeface="楷体" panose="02010609060101010101" pitchFamily="49" charset="-122"/>
              </a:rPr>
              <a:t>椭圆偏振光：</a:t>
            </a:r>
          </a:p>
          <a:p>
            <a:pPr>
              <a:lnSpc>
                <a:spcPct val="120000"/>
              </a:lnSpc>
            </a:pPr>
            <a:r>
              <a:rPr lang="zh-CN" altLang="en-US" sz="2800" b="1" dirty="0">
                <a:latin typeface="Times New Roman" panose="02020603050405020304" pitchFamily="18" charset="0"/>
                <a:ea typeface="楷体" panose="02010609060101010101" pitchFamily="49" charset="-122"/>
              </a:rPr>
              <a:t>迎着光传播方向观察时，光矢量</a:t>
            </a:r>
            <a:r>
              <a:rPr lang="zh-CN" altLang="en-US" sz="2800" b="1" dirty="0" smtClean="0">
                <a:latin typeface="Times New Roman" panose="02020603050405020304" pitchFamily="18" charset="0"/>
                <a:ea typeface="楷体" panose="02010609060101010101" pitchFamily="49" charset="-122"/>
              </a:rPr>
              <a:t>沿</a:t>
            </a:r>
            <a:r>
              <a:rPr lang="zh-CN" altLang="en-US" sz="2800" b="1" dirty="0">
                <a:solidFill>
                  <a:srgbClr val="0000FF"/>
                </a:solidFill>
                <a:latin typeface="Times New Roman" panose="02020603050405020304" pitchFamily="18" charset="0"/>
                <a:ea typeface="楷体" panose="02010609060101010101" pitchFamily="49" charset="-122"/>
              </a:rPr>
              <a:t>逆</a:t>
            </a:r>
            <a:r>
              <a:rPr lang="en-US" altLang="zh-CN" sz="2800" b="1" dirty="0">
                <a:latin typeface="Times New Roman" panose="02020603050405020304" pitchFamily="18" charset="0"/>
                <a:ea typeface="楷体" panose="02010609060101010101" pitchFamily="49" charset="-122"/>
              </a:rPr>
              <a:t>/</a:t>
            </a:r>
            <a:r>
              <a:rPr lang="zh-CN" altLang="en-US" sz="2800" b="1" dirty="0">
                <a:solidFill>
                  <a:srgbClr val="C00000"/>
                </a:solidFill>
                <a:latin typeface="Times New Roman" panose="02020603050405020304" pitchFamily="18" charset="0"/>
                <a:ea typeface="楷体" panose="02010609060101010101" pitchFamily="49" charset="-122"/>
              </a:rPr>
              <a:t>顺</a:t>
            </a:r>
            <a:r>
              <a:rPr lang="zh-CN" altLang="en-US" sz="2800" b="1" dirty="0" smtClean="0">
                <a:latin typeface="Times New Roman" panose="02020603050405020304" pitchFamily="18" charset="0"/>
                <a:ea typeface="楷体" panose="02010609060101010101" pitchFamily="49" charset="-122"/>
              </a:rPr>
              <a:t>时</a:t>
            </a:r>
            <a:r>
              <a:rPr lang="zh-CN" altLang="en-US" sz="2800" b="1" dirty="0">
                <a:latin typeface="Times New Roman" panose="02020603050405020304" pitchFamily="18" charset="0"/>
                <a:ea typeface="楷体" panose="02010609060101010101" pitchFamily="49" charset="-122"/>
              </a:rPr>
              <a:t>针旋转</a:t>
            </a:r>
            <a:r>
              <a:rPr lang="zh-CN" altLang="en-US" sz="2800" b="1" dirty="0" smtClean="0">
                <a:latin typeface="Times New Roman" panose="02020603050405020304" pitchFamily="18" charset="0"/>
                <a:ea typeface="楷体" panose="02010609060101010101" pitchFamily="49" charset="-122"/>
              </a:rPr>
              <a:t>。</a:t>
            </a:r>
            <a:endParaRPr lang="zh-CN" altLang="en-US" sz="2800" b="1" dirty="0">
              <a:latin typeface="Times New Roman" panose="02020603050405020304" pitchFamily="18" charset="0"/>
              <a:ea typeface="楷体" panose="02010609060101010101" pitchFamily="49" charset="-122"/>
            </a:endParaRPr>
          </a:p>
        </p:txBody>
      </p:sp>
      <p:pic>
        <p:nvPicPr>
          <p:cNvPr id="7" name="Picture 1" descr="C:\Users\chen\Desktop\物理光学\ppt课件\554f6db1t841765ce0761&amp;690.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5960410" y="1628800"/>
            <a:ext cx="2500022" cy="46805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124276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484" name="Group 4"/>
          <p:cNvGrpSpPr>
            <a:grpSpLocks/>
          </p:cNvGrpSpPr>
          <p:nvPr/>
        </p:nvGrpSpPr>
        <p:grpSpPr bwMode="auto">
          <a:xfrm>
            <a:off x="669429" y="345405"/>
            <a:ext cx="7646987" cy="995363"/>
            <a:chOff x="373" y="4"/>
            <a:chExt cx="4817" cy="627"/>
          </a:xfrm>
        </p:grpSpPr>
        <p:pic>
          <p:nvPicPr>
            <p:cNvPr id="20485" name="Picture 5" descr="usa bar shadow"/>
            <p:cNvPicPr>
              <a:picLocks noChangeAspect="1" noChangeArrowheads="1"/>
            </p:cNvPicPr>
            <p:nvPr/>
          </p:nvPicPr>
          <p:blipFill>
            <a:blip r:embed="rId2">
              <a:extLst>
                <a:ext uri="{28A0092B-C50C-407E-A947-70E740481C1C}">
                  <a14:useLocalDpi xmlns:a14="http://schemas.microsoft.com/office/drawing/2010/main" xmlns="" val="0"/>
                </a:ext>
              </a:extLst>
            </a:blip>
            <a:srcRect l="8687" t="23734" r="8118" b="61833"/>
            <a:stretch>
              <a:fillRect/>
            </a:stretch>
          </p:blipFill>
          <p:spPr bwMode="auto">
            <a:xfrm>
              <a:off x="373" y="4"/>
              <a:ext cx="4817" cy="62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0486" name="Group 6"/>
            <p:cNvGrpSpPr>
              <a:grpSpLocks/>
            </p:cNvGrpSpPr>
            <p:nvPr/>
          </p:nvGrpSpPr>
          <p:grpSpPr bwMode="auto">
            <a:xfrm>
              <a:off x="489" y="107"/>
              <a:ext cx="4585" cy="380"/>
              <a:chOff x="489" y="107"/>
              <a:chExt cx="4585" cy="380"/>
            </a:xfrm>
          </p:grpSpPr>
          <p:sp>
            <p:nvSpPr>
              <p:cNvPr id="20487" name="Freeform 7"/>
              <p:cNvSpPr>
                <a:spLocks/>
              </p:cNvSpPr>
              <p:nvPr/>
            </p:nvSpPr>
            <p:spPr bwMode="auto">
              <a:xfrm>
                <a:off x="489" y="107"/>
                <a:ext cx="4585" cy="380"/>
              </a:xfrm>
              <a:custGeom>
                <a:avLst/>
                <a:gdLst>
                  <a:gd name="T0" fmla="*/ 2141 w 2288"/>
                  <a:gd name="T1" fmla="*/ 0 h 190"/>
                  <a:gd name="T2" fmla="*/ 77 w 2288"/>
                  <a:gd name="T3" fmla="*/ 0 h 190"/>
                  <a:gd name="T4" fmla="*/ 0 w 2288"/>
                  <a:gd name="T5" fmla="*/ 0 h 190"/>
                  <a:gd name="T6" fmla="*/ 0 w 2288"/>
                  <a:gd name="T7" fmla="*/ 8 h 190"/>
                  <a:gd name="T8" fmla="*/ 0 w 2288"/>
                  <a:gd name="T9" fmla="*/ 58 h 190"/>
                  <a:gd name="T10" fmla="*/ 0 w 2288"/>
                  <a:gd name="T11" fmla="*/ 137 h 190"/>
                  <a:gd name="T12" fmla="*/ 0 w 2288"/>
                  <a:gd name="T13" fmla="*/ 190 h 190"/>
                  <a:gd name="T14" fmla="*/ 2288 w 2288"/>
                  <a:gd name="T15" fmla="*/ 190 h 190"/>
                  <a:gd name="T16" fmla="*/ 2160 w 2288"/>
                  <a:gd name="T17" fmla="*/ 20 h 190"/>
                  <a:gd name="T18" fmla="*/ 2141 w 2288"/>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8" h="190">
                    <a:moveTo>
                      <a:pt x="2141" y="0"/>
                    </a:moveTo>
                    <a:cubicBezTo>
                      <a:pt x="77" y="0"/>
                      <a:pt x="77" y="0"/>
                      <a:pt x="77" y="0"/>
                    </a:cubicBezTo>
                    <a:cubicBezTo>
                      <a:pt x="0" y="0"/>
                      <a:pt x="0" y="0"/>
                      <a:pt x="0" y="0"/>
                    </a:cubicBezTo>
                    <a:cubicBezTo>
                      <a:pt x="0" y="8"/>
                      <a:pt x="0" y="8"/>
                      <a:pt x="0" y="8"/>
                    </a:cubicBezTo>
                    <a:cubicBezTo>
                      <a:pt x="0" y="58"/>
                      <a:pt x="0" y="58"/>
                      <a:pt x="0" y="58"/>
                    </a:cubicBezTo>
                    <a:cubicBezTo>
                      <a:pt x="0" y="137"/>
                      <a:pt x="0" y="137"/>
                      <a:pt x="0" y="137"/>
                    </a:cubicBezTo>
                    <a:cubicBezTo>
                      <a:pt x="0" y="190"/>
                      <a:pt x="0" y="190"/>
                      <a:pt x="0" y="190"/>
                    </a:cubicBezTo>
                    <a:cubicBezTo>
                      <a:pt x="2288" y="190"/>
                      <a:pt x="2288" y="190"/>
                      <a:pt x="2288" y="190"/>
                    </a:cubicBezTo>
                    <a:cubicBezTo>
                      <a:pt x="2252" y="127"/>
                      <a:pt x="2209" y="69"/>
                      <a:pt x="2160" y="20"/>
                    </a:cubicBezTo>
                    <a:cubicBezTo>
                      <a:pt x="2154" y="13"/>
                      <a:pt x="2147" y="7"/>
                      <a:pt x="2141" y="0"/>
                    </a:cubicBezTo>
                    <a:close/>
                  </a:path>
                </a:pathLst>
              </a:custGeom>
              <a:gradFill rotWithShape="1">
                <a:gsLst>
                  <a:gs pos="0">
                    <a:schemeClr val="accent1"/>
                  </a:gs>
                  <a:gs pos="100000">
                    <a:schemeClr val="accent1">
                      <a:gamma/>
                      <a:shade val="56078"/>
                      <a:invGamma/>
                    </a:schemeClr>
                  </a:gs>
                </a:gsLst>
                <a:lin ang="54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88" name="Freeform 8"/>
              <p:cNvSpPr>
                <a:spLocks/>
              </p:cNvSpPr>
              <p:nvPr/>
            </p:nvSpPr>
            <p:spPr bwMode="auto">
              <a:xfrm>
                <a:off x="505" y="123"/>
                <a:ext cx="4433" cy="322"/>
              </a:xfrm>
              <a:custGeom>
                <a:avLst/>
                <a:gdLst>
                  <a:gd name="T0" fmla="*/ 2009 w 2212"/>
                  <a:gd name="T1" fmla="*/ 39 h 161"/>
                  <a:gd name="T2" fmla="*/ 2212 w 2212"/>
                  <a:gd name="T3" fmla="*/ 93 h 161"/>
                  <a:gd name="T4" fmla="*/ 2146 w 2212"/>
                  <a:gd name="T5" fmla="*/ 17 h 161"/>
                  <a:gd name="T6" fmla="*/ 2129 w 2212"/>
                  <a:gd name="T7" fmla="*/ 0 h 161"/>
                  <a:gd name="T8" fmla="*/ 0 w 2212"/>
                  <a:gd name="T9" fmla="*/ 0 h 161"/>
                  <a:gd name="T10" fmla="*/ 0 w 2212"/>
                  <a:gd name="T11" fmla="*/ 161 h 161"/>
                  <a:gd name="T12" fmla="*/ 529 w 2212"/>
                  <a:gd name="T13" fmla="*/ 110 h 161"/>
                  <a:gd name="T14" fmla="*/ 2009 w 2212"/>
                  <a:gd name="T15" fmla="*/ 39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2" h="161">
                    <a:moveTo>
                      <a:pt x="2009" y="39"/>
                    </a:moveTo>
                    <a:cubicBezTo>
                      <a:pt x="2050" y="45"/>
                      <a:pt x="2117" y="47"/>
                      <a:pt x="2212" y="93"/>
                    </a:cubicBezTo>
                    <a:cubicBezTo>
                      <a:pt x="2191" y="66"/>
                      <a:pt x="2169" y="41"/>
                      <a:pt x="2146" y="17"/>
                    </a:cubicBezTo>
                    <a:cubicBezTo>
                      <a:pt x="2141" y="12"/>
                      <a:pt x="2135" y="6"/>
                      <a:pt x="2129" y="0"/>
                    </a:cubicBezTo>
                    <a:cubicBezTo>
                      <a:pt x="0" y="0"/>
                      <a:pt x="0" y="0"/>
                      <a:pt x="0" y="0"/>
                    </a:cubicBezTo>
                    <a:cubicBezTo>
                      <a:pt x="0" y="161"/>
                      <a:pt x="0" y="161"/>
                      <a:pt x="0" y="161"/>
                    </a:cubicBezTo>
                    <a:cubicBezTo>
                      <a:pt x="223" y="153"/>
                      <a:pt x="438" y="124"/>
                      <a:pt x="529" y="110"/>
                    </a:cubicBezTo>
                    <a:cubicBezTo>
                      <a:pt x="977" y="39"/>
                      <a:pt x="1814" y="7"/>
                      <a:pt x="2009" y="39"/>
                    </a:cubicBezTo>
                    <a:close/>
                  </a:path>
                </a:pathLst>
              </a:custGeom>
              <a:gradFill rotWithShape="1">
                <a:gsLst>
                  <a:gs pos="0">
                    <a:schemeClr val="bg1">
                      <a:alpha val="17000"/>
                    </a:schemeClr>
                  </a:gs>
                  <a:gs pos="100000">
                    <a:schemeClr val="bg1">
                      <a:gamma/>
                      <a:shade val="46275"/>
                      <a:invGamma/>
                      <a:alpha val="13000"/>
                    </a:schemeClr>
                  </a:gs>
                </a:gsLst>
                <a:lin ang="54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grpSp>
      <p:grpSp>
        <p:nvGrpSpPr>
          <p:cNvPr id="20489" name="Group 9"/>
          <p:cNvGrpSpPr>
            <a:grpSpLocks/>
          </p:cNvGrpSpPr>
          <p:nvPr/>
        </p:nvGrpSpPr>
        <p:grpSpPr bwMode="auto">
          <a:xfrm>
            <a:off x="77291" y="334292"/>
            <a:ext cx="1063625" cy="998538"/>
            <a:chOff x="0" y="-3"/>
            <a:chExt cx="670" cy="629"/>
          </a:xfrm>
        </p:grpSpPr>
        <p:pic>
          <p:nvPicPr>
            <p:cNvPr id="20490" name="Picture 10" descr="usa star shadow"/>
            <p:cNvPicPr>
              <a:picLocks noChangeAspect="1" noChangeArrowheads="1"/>
            </p:cNvPicPr>
            <p:nvPr/>
          </p:nvPicPr>
          <p:blipFill>
            <a:blip r:embed="rId3">
              <a:extLst>
                <a:ext uri="{28A0092B-C50C-407E-A947-70E740481C1C}">
                  <a14:useLocalDpi xmlns:a14="http://schemas.microsoft.com/office/drawing/2010/main" xmlns="" val="0"/>
                </a:ext>
              </a:extLst>
            </a:blip>
            <a:srcRect l="44853" t="43394" r="43575" b="42197"/>
            <a:stretch>
              <a:fillRect/>
            </a:stretch>
          </p:blipFill>
          <p:spPr bwMode="auto">
            <a:xfrm>
              <a:off x="0" y="0"/>
              <a:ext cx="670" cy="62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0491" name="Group 11"/>
            <p:cNvGrpSpPr>
              <a:grpSpLocks/>
            </p:cNvGrpSpPr>
            <p:nvPr/>
          </p:nvGrpSpPr>
          <p:grpSpPr bwMode="auto">
            <a:xfrm>
              <a:off x="12" y="-3"/>
              <a:ext cx="583" cy="594"/>
              <a:chOff x="12" y="-3"/>
              <a:chExt cx="583" cy="594"/>
            </a:xfrm>
          </p:grpSpPr>
          <p:sp>
            <p:nvSpPr>
              <p:cNvPr id="20492" name="Freeform 12"/>
              <p:cNvSpPr>
                <a:spLocks/>
              </p:cNvSpPr>
              <p:nvPr/>
            </p:nvSpPr>
            <p:spPr bwMode="auto">
              <a:xfrm>
                <a:off x="505" y="119"/>
                <a:ext cx="32" cy="42"/>
              </a:xfrm>
              <a:custGeom>
                <a:avLst/>
                <a:gdLst>
                  <a:gd name="T0" fmla="*/ 0 w 16"/>
                  <a:gd name="T1" fmla="*/ 0 h 21"/>
                  <a:gd name="T2" fmla="*/ 6 w 16"/>
                  <a:gd name="T3" fmla="*/ 7 h 21"/>
                  <a:gd name="T4" fmla="*/ 16 w 16"/>
                  <a:gd name="T5" fmla="*/ 21 h 21"/>
                  <a:gd name="T6" fmla="*/ 9 w 16"/>
                  <a:gd name="T7" fmla="*/ 13 h 21"/>
                  <a:gd name="T8" fmla="*/ 0 w 16"/>
                  <a:gd name="T9" fmla="*/ 0 h 21"/>
                </a:gdLst>
                <a:ahLst/>
                <a:cxnLst>
                  <a:cxn ang="0">
                    <a:pos x="T0" y="T1"/>
                  </a:cxn>
                  <a:cxn ang="0">
                    <a:pos x="T2" y="T3"/>
                  </a:cxn>
                  <a:cxn ang="0">
                    <a:pos x="T4" y="T5"/>
                  </a:cxn>
                  <a:cxn ang="0">
                    <a:pos x="T6" y="T7"/>
                  </a:cxn>
                  <a:cxn ang="0">
                    <a:pos x="T8" y="T9"/>
                  </a:cxn>
                </a:cxnLst>
                <a:rect l="0" t="0" r="r" b="b"/>
                <a:pathLst>
                  <a:path w="16" h="21">
                    <a:moveTo>
                      <a:pt x="0" y="0"/>
                    </a:moveTo>
                    <a:cubicBezTo>
                      <a:pt x="6" y="7"/>
                      <a:pt x="6" y="7"/>
                      <a:pt x="6" y="7"/>
                    </a:cubicBezTo>
                    <a:cubicBezTo>
                      <a:pt x="10" y="12"/>
                      <a:pt x="13" y="16"/>
                      <a:pt x="16" y="21"/>
                    </a:cubicBezTo>
                    <a:cubicBezTo>
                      <a:pt x="9" y="13"/>
                      <a:pt x="9" y="13"/>
                      <a:pt x="9" y="13"/>
                    </a:cubicBezTo>
                    <a:cubicBezTo>
                      <a:pt x="7" y="8"/>
                      <a:pt x="3" y="4"/>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3" name="Freeform 13"/>
              <p:cNvSpPr>
                <a:spLocks/>
              </p:cNvSpPr>
              <p:nvPr/>
            </p:nvSpPr>
            <p:spPr bwMode="auto">
              <a:xfrm>
                <a:off x="523" y="145"/>
                <a:ext cx="46" cy="86"/>
              </a:xfrm>
              <a:custGeom>
                <a:avLst/>
                <a:gdLst>
                  <a:gd name="T0" fmla="*/ 0 w 23"/>
                  <a:gd name="T1" fmla="*/ 0 h 43"/>
                  <a:gd name="T2" fmla="*/ 7 w 23"/>
                  <a:gd name="T3" fmla="*/ 8 h 43"/>
                  <a:gd name="T4" fmla="*/ 23 w 23"/>
                  <a:gd name="T5" fmla="*/ 43 h 43"/>
                  <a:gd name="T6" fmla="*/ 16 w 23"/>
                  <a:gd name="T7" fmla="*/ 35 h 43"/>
                  <a:gd name="T8" fmla="*/ 0 w 23"/>
                  <a:gd name="T9" fmla="*/ 0 h 43"/>
                </a:gdLst>
                <a:ahLst/>
                <a:cxnLst>
                  <a:cxn ang="0">
                    <a:pos x="T0" y="T1"/>
                  </a:cxn>
                  <a:cxn ang="0">
                    <a:pos x="T2" y="T3"/>
                  </a:cxn>
                  <a:cxn ang="0">
                    <a:pos x="T4" y="T5"/>
                  </a:cxn>
                  <a:cxn ang="0">
                    <a:pos x="T6" y="T7"/>
                  </a:cxn>
                  <a:cxn ang="0">
                    <a:pos x="T8" y="T9"/>
                  </a:cxn>
                </a:cxnLst>
                <a:rect l="0" t="0" r="r" b="b"/>
                <a:pathLst>
                  <a:path w="23" h="43">
                    <a:moveTo>
                      <a:pt x="0" y="0"/>
                    </a:moveTo>
                    <a:cubicBezTo>
                      <a:pt x="7" y="8"/>
                      <a:pt x="7" y="8"/>
                      <a:pt x="7" y="8"/>
                    </a:cubicBezTo>
                    <a:cubicBezTo>
                      <a:pt x="14" y="19"/>
                      <a:pt x="19" y="31"/>
                      <a:pt x="23" y="43"/>
                    </a:cubicBezTo>
                    <a:cubicBezTo>
                      <a:pt x="16" y="35"/>
                      <a:pt x="16" y="35"/>
                      <a:pt x="16" y="35"/>
                    </a:cubicBezTo>
                    <a:cubicBezTo>
                      <a:pt x="13" y="23"/>
                      <a:pt x="8" y="11"/>
                      <a:pt x="0" y="0"/>
                    </a:cubicBezTo>
                  </a:path>
                </a:pathLst>
              </a:custGeom>
              <a:solidFill>
                <a:srgbClr val="8A1717"/>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4" name="Freeform 14"/>
              <p:cNvSpPr>
                <a:spLocks/>
              </p:cNvSpPr>
              <p:nvPr/>
            </p:nvSpPr>
            <p:spPr bwMode="auto">
              <a:xfrm>
                <a:off x="555" y="215"/>
                <a:ext cx="22" cy="84"/>
              </a:xfrm>
              <a:custGeom>
                <a:avLst/>
                <a:gdLst>
                  <a:gd name="T0" fmla="*/ 0 w 11"/>
                  <a:gd name="T1" fmla="*/ 0 h 42"/>
                  <a:gd name="T2" fmla="*/ 7 w 11"/>
                  <a:gd name="T3" fmla="*/ 8 h 42"/>
                  <a:gd name="T4" fmla="*/ 11 w 11"/>
                  <a:gd name="T5" fmla="*/ 42 h 42"/>
                  <a:gd name="T6" fmla="*/ 4 w 11"/>
                  <a:gd name="T7" fmla="*/ 34 h 42"/>
                  <a:gd name="T8" fmla="*/ 0 w 11"/>
                  <a:gd name="T9" fmla="*/ 0 h 42"/>
                </a:gdLst>
                <a:ahLst/>
                <a:cxnLst>
                  <a:cxn ang="0">
                    <a:pos x="T0" y="T1"/>
                  </a:cxn>
                  <a:cxn ang="0">
                    <a:pos x="T2" y="T3"/>
                  </a:cxn>
                  <a:cxn ang="0">
                    <a:pos x="T4" y="T5"/>
                  </a:cxn>
                  <a:cxn ang="0">
                    <a:pos x="T6" y="T7"/>
                  </a:cxn>
                  <a:cxn ang="0">
                    <a:pos x="T8" y="T9"/>
                  </a:cxn>
                </a:cxnLst>
                <a:rect l="0" t="0" r="r" b="b"/>
                <a:pathLst>
                  <a:path w="11" h="42">
                    <a:moveTo>
                      <a:pt x="0" y="0"/>
                    </a:moveTo>
                    <a:cubicBezTo>
                      <a:pt x="7" y="8"/>
                      <a:pt x="7" y="8"/>
                      <a:pt x="7" y="8"/>
                    </a:cubicBezTo>
                    <a:cubicBezTo>
                      <a:pt x="10" y="19"/>
                      <a:pt x="11" y="30"/>
                      <a:pt x="11" y="42"/>
                    </a:cubicBezTo>
                    <a:cubicBezTo>
                      <a:pt x="4" y="34"/>
                      <a:pt x="4" y="34"/>
                      <a:pt x="4" y="34"/>
                    </a:cubicBezTo>
                    <a:cubicBezTo>
                      <a:pt x="5" y="22"/>
                      <a:pt x="3" y="11"/>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5" name="Freeform 15"/>
              <p:cNvSpPr>
                <a:spLocks/>
              </p:cNvSpPr>
              <p:nvPr/>
            </p:nvSpPr>
            <p:spPr bwMode="auto">
              <a:xfrm>
                <a:off x="561" y="283"/>
                <a:ext cx="16" cy="58"/>
              </a:xfrm>
              <a:custGeom>
                <a:avLst/>
                <a:gdLst>
                  <a:gd name="T0" fmla="*/ 1 w 8"/>
                  <a:gd name="T1" fmla="*/ 0 h 29"/>
                  <a:gd name="T2" fmla="*/ 8 w 8"/>
                  <a:gd name="T3" fmla="*/ 8 h 29"/>
                  <a:gd name="T4" fmla="*/ 6 w 8"/>
                  <a:gd name="T5" fmla="*/ 29 h 29"/>
                  <a:gd name="T6" fmla="*/ 0 w 8"/>
                  <a:gd name="T7" fmla="*/ 22 h 29"/>
                  <a:gd name="T8" fmla="*/ 1 w 8"/>
                  <a:gd name="T9" fmla="*/ 0 h 29"/>
                </a:gdLst>
                <a:ahLst/>
                <a:cxnLst>
                  <a:cxn ang="0">
                    <a:pos x="T0" y="T1"/>
                  </a:cxn>
                  <a:cxn ang="0">
                    <a:pos x="T2" y="T3"/>
                  </a:cxn>
                  <a:cxn ang="0">
                    <a:pos x="T4" y="T5"/>
                  </a:cxn>
                  <a:cxn ang="0">
                    <a:pos x="T6" y="T7"/>
                  </a:cxn>
                  <a:cxn ang="0">
                    <a:pos x="T8" y="T9"/>
                  </a:cxn>
                </a:cxnLst>
                <a:rect l="0" t="0" r="r" b="b"/>
                <a:pathLst>
                  <a:path w="8" h="29">
                    <a:moveTo>
                      <a:pt x="1" y="0"/>
                    </a:moveTo>
                    <a:cubicBezTo>
                      <a:pt x="8" y="8"/>
                      <a:pt x="8" y="8"/>
                      <a:pt x="8" y="8"/>
                    </a:cubicBezTo>
                    <a:cubicBezTo>
                      <a:pt x="8" y="15"/>
                      <a:pt x="7" y="22"/>
                      <a:pt x="6" y="29"/>
                    </a:cubicBezTo>
                    <a:cubicBezTo>
                      <a:pt x="0" y="22"/>
                      <a:pt x="0" y="22"/>
                      <a:pt x="0" y="22"/>
                    </a:cubicBezTo>
                    <a:cubicBezTo>
                      <a:pt x="1" y="14"/>
                      <a:pt x="1" y="7"/>
                      <a:pt x="1" y="0"/>
                    </a:cubicBezTo>
                  </a:path>
                </a:pathLst>
              </a:custGeom>
              <a:solidFill>
                <a:srgbClr val="8A1717"/>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6" name="Freeform 16"/>
              <p:cNvSpPr>
                <a:spLocks/>
              </p:cNvSpPr>
              <p:nvPr/>
            </p:nvSpPr>
            <p:spPr bwMode="auto">
              <a:xfrm>
                <a:off x="551" y="327"/>
                <a:ext cx="22" cy="52"/>
              </a:xfrm>
              <a:custGeom>
                <a:avLst/>
                <a:gdLst>
                  <a:gd name="T0" fmla="*/ 5 w 11"/>
                  <a:gd name="T1" fmla="*/ 0 h 26"/>
                  <a:gd name="T2" fmla="*/ 11 w 11"/>
                  <a:gd name="T3" fmla="*/ 7 h 26"/>
                  <a:gd name="T4" fmla="*/ 7 w 11"/>
                  <a:gd name="T5" fmla="*/ 26 h 26"/>
                  <a:gd name="T6" fmla="*/ 0 w 11"/>
                  <a:gd name="T7" fmla="*/ 18 h 26"/>
                  <a:gd name="T8" fmla="*/ 5 w 11"/>
                  <a:gd name="T9" fmla="*/ 0 h 26"/>
                </a:gdLst>
                <a:ahLst/>
                <a:cxnLst>
                  <a:cxn ang="0">
                    <a:pos x="T0" y="T1"/>
                  </a:cxn>
                  <a:cxn ang="0">
                    <a:pos x="T2" y="T3"/>
                  </a:cxn>
                  <a:cxn ang="0">
                    <a:pos x="T4" y="T5"/>
                  </a:cxn>
                  <a:cxn ang="0">
                    <a:pos x="T6" y="T7"/>
                  </a:cxn>
                  <a:cxn ang="0">
                    <a:pos x="T8" y="T9"/>
                  </a:cxn>
                </a:cxnLst>
                <a:rect l="0" t="0" r="r" b="b"/>
                <a:pathLst>
                  <a:path w="11" h="26">
                    <a:moveTo>
                      <a:pt x="5" y="0"/>
                    </a:moveTo>
                    <a:cubicBezTo>
                      <a:pt x="11" y="7"/>
                      <a:pt x="11" y="7"/>
                      <a:pt x="11" y="7"/>
                    </a:cubicBezTo>
                    <a:cubicBezTo>
                      <a:pt x="10" y="14"/>
                      <a:pt x="9" y="20"/>
                      <a:pt x="7" y="26"/>
                    </a:cubicBezTo>
                    <a:cubicBezTo>
                      <a:pt x="0" y="18"/>
                      <a:pt x="0" y="18"/>
                      <a:pt x="0" y="18"/>
                    </a:cubicBezTo>
                    <a:cubicBezTo>
                      <a:pt x="2" y="12"/>
                      <a:pt x="4" y="6"/>
                      <a:pt x="5" y="0"/>
                    </a:cubicBezTo>
                  </a:path>
                </a:pathLst>
              </a:custGeom>
              <a:solidFill>
                <a:srgbClr val="8A1717"/>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7" name="Freeform 17"/>
              <p:cNvSpPr>
                <a:spLocks/>
              </p:cNvSpPr>
              <p:nvPr/>
            </p:nvSpPr>
            <p:spPr bwMode="auto">
              <a:xfrm>
                <a:off x="537" y="363"/>
                <a:ext cx="28" cy="50"/>
              </a:xfrm>
              <a:custGeom>
                <a:avLst/>
                <a:gdLst>
                  <a:gd name="T0" fmla="*/ 7 w 14"/>
                  <a:gd name="T1" fmla="*/ 0 h 25"/>
                  <a:gd name="T2" fmla="*/ 14 w 14"/>
                  <a:gd name="T3" fmla="*/ 8 h 25"/>
                  <a:gd name="T4" fmla="*/ 7 w 14"/>
                  <a:gd name="T5" fmla="*/ 25 h 25"/>
                  <a:gd name="T6" fmla="*/ 0 w 14"/>
                  <a:gd name="T7" fmla="*/ 17 h 25"/>
                  <a:gd name="T8" fmla="*/ 7 w 14"/>
                  <a:gd name="T9" fmla="*/ 0 h 25"/>
                </a:gdLst>
                <a:ahLst/>
                <a:cxnLst>
                  <a:cxn ang="0">
                    <a:pos x="T0" y="T1"/>
                  </a:cxn>
                  <a:cxn ang="0">
                    <a:pos x="T2" y="T3"/>
                  </a:cxn>
                  <a:cxn ang="0">
                    <a:pos x="T4" y="T5"/>
                  </a:cxn>
                  <a:cxn ang="0">
                    <a:pos x="T6" y="T7"/>
                  </a:cxn>
                  <a:cxn ang="0">
                    <a:pos x="T8" y="T9"/>
                  </a:cxn>
                </a:cxnLst>
                <a:rect l="0" t="0" r="r" b="b"/>
                <a:pathLst>
                  <a:path w="14" h="25">
                    <a:moveTo>
                      <a:pt x="7" y="0"/>
                    </a:moveTo>
                    <a:cubicBezTo>
                      <a:pt x="14" y="8"/>
                      <a:pt x="14" y="8"/>
                      <a:pt x="14" y="8"/>
                    </a:cubicBezTo>
                    <a:cubicBezTo>
                      <a:pt x="12" y="13"/>
                      <a:pt x="10" y="19"/>
                      <a:pt x="7" y="25"/>
                    </a:cubicBezTo>
                    <a:cubicBezTo>
                      <a:pt x="0" y="17"/>
                      <a:pt x="0" y="17"/>
                      <a:pt x="0" y="17"/>
                    </a:cubicBezTo>
                    <a:cubicBezTo>
                      <a:pt x="3" y="11"/>
                      <a:pt x="5" y="6"/>
                      <a:pt x="7"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8" name="Freeform 18"/>
              <p:cNvSpPr>
                <a:spLocks/>
              </p:cNvSpPr>
              <p:nvPr/>
            </p:nvSpPr>
            <p:spPr bwMode="auto">
              <a:xfrm>
                <a:off x="519" y="397"/>
                <a:ext cx="32" cy="48"/>
              </a:xfrm>
              <a:custGeom>
                <a:avLst/>
                <a:gdLst>
                  <a:gd name="T0" fmla="*/ 9 w 16"/>
                  <a:gd name="T1" fmla="*/ 0 h 24"/>
                  <a:gd name="T2" fmla="*/ 16 w 16"/>
                  <a:gd name="T3" fmla="*/ 8 h 24"/>
                  <a:gd name="T4" fmla="*/ 6 w 16"/>
                  <a:gd name="T5" fmla="*/ 24 h 24"/>
                  <a:gd name="T6" fmla="*/ 0 w 16"/>
                  <a:gd name="T7" fmla="*/ 16 h 24"/>
                  <a:gd name="T8" fmla="*/ 9 w 16"/>
                  <a:gd name="T9" fmla="*/ 0 h 24"/>
                </a:gdLst>
                <a:ahLst/>
                <a:cxnLst>
                  <a:cxn ang="0">
                    <a:pos x="T0" y="T1"/>
                  </a:cxn>
                  <a:cxn ang="0">
                    <a:pos x="T2" y="T3"/>
                  </a:cxn>
                  <a:cxn ang="0">
                    <a:pos x="T4" y="T5"/>
                  </a:cxn>
                  <a:cxn ang="0">
                    <a:pos x="T6" y="T7"/>
                  </a:cxn>
                  <a:cxn ang="0">
                    <a:pos x="T8" y="T9"/>
                  </a:cxn>
                </a:cxnLst>
                <a:rect l="0" t="0" r="r" b="b"/>
                <a:pathLst>
                  <a:path w="16" h="24">
                    <a:moveTo>
                      <a:pt x="9" y="0"/>
                    </a:moveTo>
                    <a:cubicBezTo>
                      <a:pt x="16" y="8"/>
                      <a:pt x="16" y="8"/>
                      <a:pt x="16" y="8"/>
                    </a:cubicBezTo>
                    <a:cubicBezTo>
                      <a:pt x="13" y="13"/>
                      <a:pt x="10" y="19"/>
                      <a:pt x="6" y="24"/>
                    </a:cubicBezTo>
                    <a:cubicBezTo>
                      <a:pt x="0" y="16"/>
                      <a:pt x="0" y="16"/>
                      <a:pt x="0" y="16"/>
                    </a:cubicBezTo>
                    <a:cubicBezTo>
                      <a:pt x="3" y="11"/>
                      <a:pt x="7" y="5"/>
                      <a:pt x="9" y="0"/>
                    </a:cubicBezTo>
                  </a:path>
                </a:pathLst>
              </a:custGeom>
              <a:solidFill>
                <a:srgbClr val="8A1717"/>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9" name="Freeform 19"/>
              <p:cNvSpPr>
                <a:spLocks/>
              </p:cNvSpPr>
              <p:nvPr/>
            </p:nvSpPr>
            <p:spPr bwMode="auto">
              <a:xfrm>
                <a:off x="489" y="429"/>
                <a:ext cx="42" cy="52"/>
              </a:xfrm>
              <a:custGeom>
                <a:avLst/>
                <a:gdLst>
                  <a:gd name="T0" fmla="*/ 15 w 21"/>
                  <a:gd name="T1" fmla="*/ 0 h 26"/>
                  <a:gd name="T2" fmla="*/ 21 w 21"/>
                  <a:gd name="T3" fmla="*/ 8 h 26"/>
                  <a:gd name="T4" fmla="*/ 7 w 21"/>
                  <a:gd name="T5" fmla="*/ 26 h 26"/>
                  <a:gd name="T6" fmla="*/ 0 w 21"/>
                  <a:gd name="T7" fmla="*/ 18 h 26"/>
                  <a:gd name="T8" fmla="*/ 15 w 21"/>
                  <a:gd name="T9" fmla="*/ 0 h 26"/>
                </a:gdLst>
                <a:ahLst/>
                <a:cxnLst>
                  <a:cxn ang="0">
                    <a:pos x="T0" y="T1"/>
                  </a:cxn>
                  <a:cxn ang="0">
                    <a:pos x="T2" y="T3"/>
                  </a:cxn>
                  <a:cxn ang="0">
                    <a:pos x="T4" y="T5"/>
                  </a:cxn>
                  <a:cxn ang="0">
                    <a:pos x="T6" y="T7"/>
                  </a:cxn>
                  <a:cxn ang="0">
                    <a:pos x="T8" y="T9"/>
                  </a:cxn>
                </a:cxnLst>
                <a:rect l="0" t="0" r="r" b="b"/>
                <a:pathLst>
                  <a:path w="21" h="26">
                    <a:moveTo>
                      <a:pt x="15" y="0"/>
                    </a:moveTo>
                    <a:cubicBezTo>
                      <a:pt x="21" y="8"/>
                      <a:pt x="21" y="8"/>
                      <a:pt x="21" y="8"/>
                    </a:cubicBezTo>
                    <a:cubicBezTo>
                      <a:pt x="17" y="14"/>
                      <a:pt x="12" y="20"/>
                      <a:pt x="7" y="26"/>
                    </a:cubicBezTo>
                    <a:cubicBezTo>
                      <a:pt x="0" y="18"/>
                      <a:pt x="0" y="18"/>
                      <a:pt x="0" y="18"/>
                    </a:cubicBezTo>
                    <a:cubicBezTo>
                      <a:pt x="6" y="12"/>
                      <a:pt x="11" y="6"/>
                      <a:pt x="15"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00" name="Freeform 20"/>
              <p:cNvSpPr>
                <a:spLocks/>
              </p:cNvSpPr>
              <p:nvPr/>
            </p:nvSpPr>
            <p:spPr bwMode="auto">
              <a:xfrm>
                <a:off x="104" y="455"/>
                <a:ext cx="399" cy="136"/>
              </a:xfrm>
              <a:custGeom>
                <a:avLst/>
                <a:gdLst>
                  <a:gd name="T0" fmla="*/ 192 w 199"/>
                  <a:gd name="T1" fmla="*/ 5 h 68"/>
                  <a:gd name="T2" fmla="*/ 199 w 199"/>
                  <a:gd name="T3" fmla="*/ 13 h 68"/>
                  <a:gd name="T4" fmla="*/ 189 w 199"/>
                  <a:gd name="T5" fmla="*/ 22 h 68"/>
                  <a:gd name="T6" fmla="*/ 6 w 199"/>
                  <a:gd name="T7" fmla="*/ 7 h 68"/>
                  <a:gd name="T8" fmla="*/ 0 w 199"/>
                  <a:gd name="T9" fmla="*/ 0 h 68"/>
                  <a:gd name="T10" fmla="*/ 182 w 199"/>
                  <a:gd name="T11" fmla="*/ 14 h 68"/>
                  <a:gd name="T12" fmla="*/ 192 w 199"/>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99" h="68">
                    <a:moveTo>
                      <a:pt x="192" y="5"/>
                    </a:moveTo>
                    <a:cubicBezTo>
                      <a:pt x="199" y="13"/>
                      <a:pt x="199" y="13"/>
                      <a:pt x="199" y="13"/>
                    </a:cubicBezTo>
                    <a:cubicBezTo>
                      <a:pt x="196" y="16"/>
                      <a:pt x="192" y="19"/>
                      <a:pt x="189" y="22"/>
                    </a:cubicBezTo>
                    <a:cubicBezTo>
                      <a:pt x="134" y="68"/>
                      <a:pt x="52" y="62"/>
                      <a:pt x="6" y="7"/>
                    </a:cubicBezTo>
                    <a:cubicBezTo>
                      <a:pt x="0" y="0"/>
                      <a:pt x="0" y="0"/>
                      <a:pt x="0" y="0"/>
                    </a:cubicBezTo>
                    <a:cubicBezTo>
                      <a:pt x="45" y="54"/>
                      <a:pt x="127" y="60"/>
                      <a:pt x="182" y="14"/>
                    </a:cubicBezTo>
                    <a:cubicBezTo>
                      <a:pt x="186" y="11"/>
                      <a:pt x="189" y="8"/>
                      <a:pt x="192" y="5"/>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01" name="Freeform 21"/>
              <p:cNvSpPr>
                <a:spLocks/>
              </p:cNvSpPr>
              <p:nvPr/>
            </p:nvSpPr>
            <p:spPr bwMode="auto">
              <a:xfrm>
                <a:off x="12" y="-3"/>
                <a:ext cx="583" cy="578"/>
              </a:xfrm>
              <a:custGeom>
                <a:avLst/>
                <a:gdLst>
                  <a:gd name="T0" fmla="*/ 46 w 291"/>
                  <a:gd name="T1" fmla="*/ 229 h 289"/>
                  <a:gd name="T2" fmla="*/ 63 w 291"/>
                  <a:gd name="T3" fmla="*/ 46 h 289"/>
                  <a:gd name="T4" fmla="*/ 246 w 291"/>
                  <a:gd name="T5" fmla="*/ 61 h 289"/>
                  <a:gd name="T6" fmla="*/ 228 w 291"/>
                  <a:gd name="T7" fmla="*/ 243 h 289"/>
                  <a:gd name="T8" fmla="*/ 46 w 291"/>
                  <a:gd name="T9" fmla="*/ 229 h 289"/>
                </a:gdLst>
                <a:ahLst/>
                <a:cxnLst>
                  <a:cxn ang="0">
                    <a:pos x="T0" y="T1"/>
                  </a:cxn>
                  <a:cxn ang="0">
                    <a:pos x="T2" y="T3"/>
                  </a:cxn>
                  <a:cxn ang="0">
                    <a:pos x="T4" y="T5"/>
                  </a:cxn>
                  <a:cxn ang="0">
                    <a:pos x="T6" y="T7"/>
                  </a:cxn>
                  <a:cxn ang="0">
                    <a:pos x="T8" y="T9"/>
                  </a:cxn>
                </a:cxnLst>
                <a:rect l="0" t="0" r="r" b="b"/>
                <a:pathLst>
                  <a:path w="291" h="289">
                    <a:moveTo>
                      <a:pt x="46" y="229"/>
                    </a:moveTo>
                    <a:cubicBezTo>
                      <a:pt x="0" y="174"/>
                      <a:pt x="8" y="92"/>
                      <a:pt x="63" y="46"/>
                    </a:cubicBezTo>
                    <a:cubicBezTo>
                      <a:pt x="118" y="0"/>
                      <a:pt x="200" y="6"/>
                      <a:pt x="246" y="61"/>
                    </a:cubicBezTo>
                    <a:cubicBezTo>
                      <a:pt x="291" y="115"/>
                      <a:pt x="284" y="197"/>
                      <a:pt x="228" y="243"/>
                    </a:cubicBezTo>
                    <a:cubicBezTo>
                      <a:pt x="173" y="289"/>
                      <a:pt x="91" y="283"/>
                      <a:pt x="46" y="229"/>
                    </a:cubicBezTo>
                    <a:close/>
                  </a:path>
                </a:pathLst>
              </a:custGeom>
              <a:gradFill rotWithShape="1">
                <a:gsLst>
                  <a:gs pos="0">
                    <a:srgbClr val="00429A">
                      <a:gamma/>
                      <a:shade val="56078"/>
                      <a:invGamma/>
                    </a:srgbClr>
                  </a:gs>
                  <a:gs pos="100000">
                    <a:srgbClr val="00429A"/>
                  </a:gs>
                </a:gsLst>
                <a:lin ang="189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02" name="Freeform 22"/>
              <p:cNvSpPr>
                <a:spLocks/>
              </p:cNvSpPr>
              <p:nvPr/>
            </p:nvSpPr>
            <p:spPr bwMode="auto">
              <a:xfrm>
                <a:off x="138" y="41"/>
                <a:ext cx="419" cy="406"/>
              </a:xfrm>
              <a:custGeom>
                <a:avLst/>
                <a:gdLst>
                  <a:gd name="T0" fmla="*/ 95 w 209"/>
                  <a:gd name="T1" fmla="*/ 98 h 203"/>
                  <a:gd name="T2" fmla="*/ 172 w 209"/>
                  <a:gd name="T3" fmla="*/ 203 h 203"/>
                  <a:gd name="T4" fmla="*/ 209 w 209"/>
                  <a:gd name="T5" fmla="*/ 117 h 203"/>
                  <a:gd name="T6" fmla="*/ 91 w 209"/>
                  <a:gd name="T7" fmla="*/ 0 h 203"/>
                  <a:gd name="T8" fmla="*/ 0 w 209"/>
                  <a:gd name="T9" fmla="*/ 43 h 203"/>
                  <a:gd name="T10" fmla="*/ 95 w 209"/>
                  <a:gd name="T11" fmla="*/ 98 h 203"/>
                </a:gdLst>
                <a:ahLst/>
                <a:cxnLst>
                  <a:cxn ang="0">
                    <a:pos x="T0" y="T1"/>
                  </a:cxn>
                  <a:cxn ang="0">
                    <a:pos x="T2" y="T3"/>
                  </a:cxn>
                  <a:cxn ang="0">
                    <a:pos x="T4" y="T5"/>
                  </a:cxn>
                  <a:cxn ang="0">
                    <a:pos x="T6" y="T7"/>
                  </a:cxn>
                  <a:cxn ang="0">
                    <a:pos x="T8" y="T9"/>
                  </a:cxn>
                  <a:cxn ang="0">
                    <a:pos x="T10" y="T11"/>
                  </a:cxn>
                </a:cxnLst>
                <a:rect l="0" t="0" r="r" b="b"/>
                <a:pathLst>
                  <a:path w="209" h="203">
                    <a:moveTo>
                      <a:pt x="95" y="98"/>
                    </a:moveTo>
                    <a:cubicBezTo>
                      <a:pt x="117" y="136"/>
                      <a:pt x="135" y="175"/>
                      <a:pt x="172" y="203"/>
                    </a:cubicBezTo>
                    <a:cubicBezTo>
                      <a:pt x="195" y="181"/>
                      <a:pt x="209" y="151"/>
                      <a:pt x="209" y="117"/>
                    </a:cubicBezTo>
                    <a:cubicBezTo>
                      <a:pt x="209" y="52"/>
                      <a:pt x="156" y="0"/>
                      <a:pt x="91" y="0"/>
                    </a:cubicBezTo>
                    <a:cubicBezTo>
                      <a:pt x="54" y="0"/>
                      <a:pt x="21" y="17"/>
                      <a:pt x="0" y="43"/>
                    </a:cubicBezTo>
                    <a:cubicBezTo>
                      <a:pt x="38" y="51"/>
                      <a:pt x="77" y="67"/>
                      <a:pt x="95" y="98"/>
                    </a:cubicBezTo>
                    <a:close/>
                  </a:path>
                </a:pathLst>
              </a:custGeom>
              <a:gradFill rotWithShape="1">
                <a:gsLst>
                  <a:gs pos="0">
                    <a:schemeClr val="bg1">
                      <a:alpha val="20000"/>
                    </a:schemeClr>
                  </a:gs>
                  <a:gs pos="100000">
                    <a:schemeClr val="bg1">
                      <a:gamma/>
                      <a:shade val="46275"/>
                      <a:invGamma/>
                      <a:alpha val="13000"/>
                    </a:schemeClr>
                  </a:gs>
                </a:gsLst>
                <a:lin ang="54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03" name="Freeform 23"/>
              <p:cNvSpPr>
                <a:spLocks/>
              </p:cNvSpPr>
              <p:nvPr/>
            </p:nvSpPr>
            <p:spPr bwMode="auto">
              <a:xfrm>
                <a:off x="281" y="341"/>
                <a:ext cx="98" cy="114"/>
              </a:xfrm>
              <a:custGeom>
                <a:avLst/>
                <a:gdLst>
                  <a:gd name="T0" fmla="*/ 84 w 98"/>
                  <a:gd name="T1" fmla="*/ 100 h 114"/>
                  <a:gd name="T2" fmla="*/ 0 w 98"/>
                  <a:gd name="T3" fmla="*/ 0 h 114"/>
                  <a:gd name="T4" fmla="*/ 14 w 98"/>
                  <a:gd name="T5" fmla="*/ 16 h 114"/>
                  <a:gd name="T6" fmla="*/ 98 w 98"/>
                  <a:gd name="T7" fmla="*/ 114 h 114"/>
                  <a:gd name="T8" fmla="*/ 84 w 98"/>
                  <a:gd name="T9" fmla="*/ 100 h 114"/>
                </a:gdLst>
                <a:ahLst/>
                <a:cxnLst>
                  <a:cxn ang="0">
                    <a:pos x="T0" y="T1"/>
                  </a:cxn>
                  <a:cxn ang="0">
                    <a:pos x="T2" y="T3"/>
                  </a:cxn>
                  <a:cxn ang="0">
                    <a:pos x="T4" y="T5"/>
                  </a:cxn>
                  <a:cxn ang="0">
                    <a:pos x="T6" y="T7"/>
                  </a:cxn>
                  <a:cxn ang="0">
                    <a:pos x="T8" y="T9"/>
                  </a:cxn>
                </a:cxnLst>
                <a:rect l="0" t="0" r="r" b="b"/>
                <a:pathLst>
                  <a:path w="98" h="114">
                    <a:moveTo>
                      <a:pt x="84" y="100"/>
                    </a:moveTo>
                    <a:lnTo>
                      <a:pt x="0" y="0"/>
                    </a:lnTo>
                    <a:lnTo>
                      <a:pt x="14" y="16"/>
                    </a:lnTo>
                    <a:lnTo>
                      <a:pt x="98" y="114"/>
                    </a:lnTo>
                    <a:lnTo>
                      <a:pt x="84" y="100"/>
                    </a:lnTo>
                    <a:close/>
                  </a:path>
                </a:pathLst>
              </a:custGeom>
              <a:solidFill>
                <a:srgbClr val="00600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510" name="Freeform 30"/>
              <p:cNvSpPr>
                <a:spLocks/>
              </p:cNvSpPr>
              <p:nvPr/>
            </p:nvSpPr>
            <p:spPr bwMode="auto">
              <a:xfrm>
                <a:off x="138" y="29"/>
                <a:ext cx="357" cy="124"/>
              </a:xfrm>
              <a:custGeom>
                <a:avLst/>
                <a:gdLst>
                  <a:gd name="T0" fmla="*/ 171 w 178"/>
                  <a:gd name="T1" fmla="*/ 54 h 62"/>
                  <a:gd name="T2" fmla="*/ 178 w 178"/>
                  <a:gd name="T3" fmla="*/ 62 h 62"/>
                  <a:gd name="T4" fmla="*/ 16 w 178"/>
                  <a:gd name="T5" fmla="*/ 49 h 62"/>
                  <a:gd name="T6" fmla="*/ 7 w 178"/>
                  <a:gd name="T7" fmla="*/ 57 h 62"/>
                  <a:gd name="T8" fmla="*/ 0 w 178"/>
                  <a:gd name="T9" fmla="*/ 49 h 62"/>
                  <a:gd name="T10" fmla="*/ 9 w 178"/>
                  <a:gd name="T11" fmla="*/ 41 h 62"/>
                  <a:gd name="T12" fmla="*/ 171 w 178"/>
                  <a:gd name="T13" fmla="*/ 54 h 62"/>
                </a:gdLst>
                <a:ahLst/>
                <a:cxnLst>
                  <a:cxn ang="0">
                    <a:pos x="T0" y="T1"/>
                  </a:cxn>
                  <a:cxn ang="0">
                    <a:pos x="T2" y="T3"/>
                  </a:cxn>
                  <a:cxn ang="0">
                    <a:pos x="T4" y="T5"/>
                  </a:cxn>
                  <a:cxn ang="0">
                    <a:pos x="T6" y="T7"/>
                  </a:cxn>
                  <a:cxn ang="0">
                    <a:pos x="T8" y="T9"/>
                  </a:cxn>
                  <a:cxn ang="0">
                    <a:pos x="T10" y="T11"/>
                  </a:cxn>
                  <a:cxn ang="0">
                    <a:pos x="T12" y="T13"/>
                  </a:cxn>
                </a:cxnLst>
                <a:rect l="0" t="0" r="r" b="b"/>
                <a:pathLst>
                  <a:path w="178" h="62">
                    <a:moveTo>
                      <a:pt x="171" y="54"/>
                    </a:moveTo>
                    <a:cubicBezTo>
                      <a:pt x="178" y="62"/>
                      <a:pt x="178" y="62"/>
                      <a:pt x="178" y="62"/>
                    </a:cubicBezTo>
                    <a:cubicBezTo>
                      <a:pt x="137" y="14"/>
                      <a:pt x="65" y="8"/>
                      <a:pt x="16" y="49"/>
                    </a:cubicBezTo>
                    <a:cubicBezTo>
                      <a:pt x="13" y="52"/>
                      <a:pt x="10" y="54"/>
                      <a:pt x="7" y="57"/>
                    </a:cubicBezTo>
                    <a:cubicBezTo>
                      <a:pt x="0" y="49"/>
                      <a:pt x="0" y="49"/>
                      <a:pt x="0" y="49"/>
                    </a:cubicBezTo>
                    <a:cubicBezTo>
                      <a:pt x="3" y="47"/>
                      <a:pt x="6" y="44"/>
                      <a:pt x="9" y="41"/>
                    </a:cubicBezTo>
                    <a:cubicBezTo>
                      <a:pt x="58" y="0"/>
                      <a:pt x="131" y="6"/>
                      <a:pt x="171" y="54"/>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1" name="Freeform 31"/>
              <p:cNvSpPr>
                <a:spLocks/>
              </p:cNvSpPr>
              <p:nvPr/>
            </p:nvSpPr>
            <p:spPr bwMode="auto">
              <a:xfrm>
                <a:off x="114" y="127"/>
                <a:ext cx="38" cy="48"/>
              </a:xfrm>
              <a:custGeom>
                <a:avLst/>
                <a:gdLst>
                  <a:gd name="T0" fmla="*/ 12 w 19"/>
                  <a:gd name="T1" fmla="*/ 0 h 24"/>
                  <a:gd name="T2" fmla="*/ 19 w 19"/>
                  <a:gd name="T3" fmla="*/ 8 h 24"/>
                  <a:gd name="T4" fmla="*/ 6 w 19"/>
                  <a:gd name="T5" fmla="*/ 24 h 24"/>
                  <a:gd name="T6" fmla="*/ 0 w 19"/>
                  <a:gd name="T7" fmla="*/ 16 h 24"/>
                  <a:gd name="T8" fmla="*/ 12 w 19"/>
                  <a:gd name="T9" fmla="*/ 0 h 24"/>
                </a:gdLst>
                <a:ahLst/>
                <a:cxnLst>
                  <a:cxn ang="0">
                    <a:pos x="T0" y="T1"/>
                  </a:cxn>
                  <a:cxn ang="0">
                    <a:pos x="T2" y="T3"/>
                  </a:cxn>
                  <a:cxn ang="0">
                    <a:pos x="T4" y="T5"/>
                  </a:cxn>
                  <a:cxn ang="0">
                    <a:pos x="T6" y="T7"/>
                  </a:cxn>
                  <a:cxn ang="0">
                    <a:pos x="T8" y="T9"/>
                  </a:cxn>
                </a:cxnLst>
                <a:rect l="0" t="0" r="r" b="b"/>
                <a:pathLst>
                  <a:path w="19" h="24">
                    <a:moveTo>
                      <a:pt x="12" y="0"/>
                    </a:moveTo>
                    <a:cubicBezTo>
                      <a:pt x="19" y="8"/>
                      <a:pt x="19" y="8"/>
                      <a:pt x="19" y="8"/>
                    </a:cubicBezTo>
                    <a:cubicBezTo>
                      <a:pt x="14" y="13"/>
                      <a:pt x="10" y="18"/>
                      <a:pt x="6" y="24"/>
                    </a:cubicBezTo>
                    <a:cubicBezTo>
                      <a:pt x="0" y="16"/>
                      <a:pt x="0" y="16"/>
                      <a:pt x="0" y="16"/>
                    </a:cubicBezTo>
                    <a:cubicBezTo>
                      <a:pt x="4" y="11"/>
                      <a:pt x="8" y="5"/>
                      <a:pt x="12"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2" name="Freeform 32"/>
              <p:cNvSpPr>
                <a:spLocks/>
              </p:cNvSpPr>
              <p:nvPr/>
            </p:nvSpPr>
            <p:spPr bwMode="auto">
              <a:xfrm>
                <a:off x="96" y="159"/>
                <a:ext cx="30" cy="44"/>
              </a:xfrm>
              <a:custGeom>
                <a:avLst/>
                <a:gdLst>
                  <a:gd name="T0" fmla="*/ 9 w 15"/>
                  <a:gd name="T1" fmla="*/ 0 h 22"/>
                  <a:gd name="T2" fmla="*/ 15 w 15"/>
                  <a:gd name="T3" fmla="*/ 8 h 22"/>
                  <a:gd name="T4" fmla="*/ 7 w 15"/>
                  <a:gd name="T5" fmla="*/ 22 h 22"/>
                  <a:gd name="T6" fmla="*/ 0 w 15"/>
                  <a:gd name="T7" fmla="*/ 15 h 22"/>
                  <a:gd name="T8" fmla="*/ 9 w 15"/>
                  <a:gd name="T9" fmla="*/ 0 h 22"/>
                </a:gdLst>
                <a:ahLst/>
                <a:cxnLst>
                  <a:cxn ang="0">
                    <a:pos x="T0" y="T1"/>
                  </a:cxn>
                  <a:cxn ang="0">
                    <a:pos x="T2" y="T3"/>
                  </a:cxn>
                  <a:cxn ang="0">
                    <a:pos x="T4" y="T5"/>
                  </a:cxn>
                  <a:cxn ang="0">
                    <a:pos x="T6" y="T7"/>
                  </a:cxn>
                  <a:cxn ang="0">
                    <a:pos x="T8" y="T9"/>
                  </a:cxn>
                </a:cxnLst>
                <a:rect l="0" t="0" r="r" b="b"/>
                <a:pathLst>
                  <a:path w="15" h="22">
                    <a:moveTo>
                      <a:pt x="9" y="0"/>
                    </a:moveTo>
                    <a:cubicBezTo>
                      <a:pt x="15" y="8"/>
                      <a:pt x="15" y="8"/>
                      <a:pt x="15" y="8"/>
                    </a:cubicBezTo>
                    <a:cubicBezTo>
                      <a:pt x="12" y="13"/>
                      <a:pt x="9" y="17"/>
                      <a:pt x="7" y="22"/>
                    </a:cubicBezTo>
                    <a:cubicBezTo>
                      <a:pt x="0" y="15"/>
                      <a:pt x="0" y="15"/>
                      <a:pt x="0" y="15"/>
                    </a:cubicBezTo>
                    <a:cubicBezTo>
                      <a:pt x="3" y="10"/>
                      <a:pt x="6" y="5"/>
                      <a:pt x="9"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3" name="Freeform 33"/>
              <p:cNvSpPr>
                <a:spLocks/>
              </p:cNvSpPr>
              <p:nvPr/>
            </p:nvSpPr>
            <p:spPr bwMode="auto">
              <a:xfrm>
                <a:off x="84" y="189"/>
                <a:ext cx="26" cy="44"/>
              </a:xfrm>
              <a:custGeom>
                <a:avLst/>
                <a:gdLst>
                  <a:gd name="T0" fmla="*/ 6 w 13"/>
                  <a:gd name="T1" fmla="*/ 0 h 22"/>
                  <a:gd name="T2" fmla="*/ 13 w 13"/>
                  <a:gd name="T3" fmla="*/ 7 h 22"/>
                  <a:gd name="T4" fmla="*/ 7 w 13"/>
                  <a:gd name="T5" fmla="*/ 22 h 22"/>
                  <a:gd name="T6" fmla="*/ 0 w 13"/>
                  <a:gd name="T7" fmla="*/ 15 h 22"/>
                  <a:gd name="T8" fmla="*/ 6 w 13"/>
                  <a:gd name="T9" fmla="*/ 0 h 22"/>
                </a:gdLst>
                <a:ahLst/>
                <a:cxnLst>
                  <a:cxn ang="0">
                    <a:pos x="T0" y="T1"/>
                  </a:cxn>
                  <a:cxn ang="0">
                    <a:pos x="T2" y="T3"/>
                  </a:cxn>
                  <a:cxn ang="0">
                    <a:pos x="T4" y="T5"/>
                  </a:cxn>
                  <a:cxn ang="0">
                    <a:pos x="T6" y="T7"/>
                  </a:cxn>
                  <a:cxn ang="0">
                    <a:pos x="T8" y="T9"/>
                  </a:cxn>
                </a:cxnLst>
                <a:rect l="0" t="0" r="r" b="b"/>
                <a:pathLst>
                  <a:path w="13" h="22">
                    <a:moveTo>
                      <a:pt x="6" y="0"/>
                    </a:moveTo>
                    <a:cubicBezTo>
                      <a:pt x="13" y="7"/>
                      <a:pt x="13" y="7"/>
                      <a:pt x="13" y="7"/>
                    </a:cubicBezTo>
                    <a:cubicBezTo>
                      <a:pt x="10" y="12"/>
                      <a:pt x="8" y="17"/>
                      <a:pt x="7" y="22"/>
                    </a:cubicBezTo>
                    <a:cubicBezTo>
                      <a:pt x="0" y="15"/>
                      <a:pt x="0" y="15"/>
                      <a:pt x="0" y="15"/>
                    </a:cubicBezTo>
                    <a:cubicBezTo>
                      <a:pt x="2" y="10"/>
                      <a:pt x="4" y="5"/>
                      <a:pt x="6"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4" name="Freeform 34"/>
              <p:cNvSpPr>
                <a:spLocks/>
              </p:cNvSpPr>
              <p:nvPr/>
            </p:nvSpPr>
            <p:spPr bwMode="auto">
              <a:xfrm>
                <a:off x="76" y="219"/>
                <a:ext cx="22" cy="48"/>
              </a:xfrm>
              <a:custGeom>
                <a:avLst/>
                <a:gdLst>
                  <a:gd name="T0" fmla="*/ 4 w 11"/>
                  <a:gd name="T1" fmla="*/ 0 h 24"/>
                  <a:gd name="T2" fmla="*/ 11 w 11"/>
                  <a:gd name="T3" fmla="*/ 7 h 24"/>
                  <a:gd name="T4" fmla="*/ 7 w 11"/>
                  <a:gd name="T5" fmla="*/ 24 h 24"/>
                  <a:gd name="T6" fmla="*/ 0 w 11"/>
                  <a:gd name="T7" fmla="*/ 16 h 24"/>
                  <a:gd name="T8" fmla="*/ 4 w 11"/>
                  <a:gd name="T9" fmla="*/ 0 h 24"/>
                </a:gdLst>
                <a:ahLst/>
                <a:cxnLst>
                  <a:cxn ang="0">
                    <a:pos x="T0" y="T1"/>
                  </a:cxn>
                  <a:cxn ang="0">
                    <a:pos x="T2" y="T3"/>
                  </a:cxn>
                  <a:cxn ang="0">
                    <a:pos x="T4" y="T5"/>
                  </a:cxn>
                  <a:cxn ang="0">
                    <a:pos x="T6" y="T7"/>
                  </a:cxn>
                  <a:cxn ang="0">
                    <a:pos x="T8" y="T9"/>
                  </a:cxn>
                </a:cxnLst>
                <a:rect l="0" t="0" r="r" b="b"/>
                <a:pathLst>
                  <a:path w="11" h="24">
                    <a:moveTo>
                      <a:pt x="4" y="0"/>
                    </a:moveTo>
                    <a:cubicBezTo>
                      <a:pt x="11" y="7"/>
                      <a:pt x="11" y="7"/>
                      <a:pt x="11" y="7"/>
                    </a:cubicBezTo>
                    <a:cubicBezTo>
                      <a:pt x="9" y="13"/>
                      <a:pt x="8" y="18"/>
                      <a:pt x="7" y="24"/>
                    </a:cubicBezTo>
                    <a:cubicBezTo>
                      <a:pt x="0" y="16"/>
                      <a:pt x="0" y="16"/>
                      <a:pt x="0" y="16"/>
                    </a:cubicBezTo>
                    <a:cubicBezTo>
                      <a:pt x="1" y="10"/>
                      <a:pt x="3" y="5"/>
                      <a:pt x="4"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5" name="Freeform 35"/>
              <p:cNvSpPr>
                <a:spLocks/>
              </p:cNvSpPr>
              <p:nvPr/>
            </p:nvSpPr>
            <p:spPr bwMode="auto">
              <a:xfrm>
                <a:off x="74" y="251"/>
                <a:ext cx="16" cy="54"/>
              </a:xfrm>
              <a:custGeom>
                <a:avLst/>
                <a:gdLst>
                  <a:gd name="T0" fmla="*/ 1 w 8"/>
                  <a:gd name="T1" fmla="*/ 0 h 27"/>
                  <a:gd name="T2" fmla="*/ 8 w 8"/>
                  <a:gd name="T3" fmla="*/ 8 h 27"/>
                  <a:gd name="T4" fmla="*/ 6 w 8"/>
                  <a:gd name="T5" fmla="*/ 27 h 27"/>
                  <a:gd name="T6" fmla="*/ 0 w 8"/>
                  <a:gd name="T7" fmla="*/ 19 h 27"/>
                  <a:gd name="T8" fmla="*/ 1 w 8"/>
                  <a:gd name="T9" fmla="*/ 0 h 27"/>
                </a:gdLst>
                <a:ahLst/>
                <a:cxnLst>
                  <a:cxn ang="0">
                    <a:pos x="T0" y="T1"/>
                  </a:cxn>
                  <a:cxn ang="0">
                    <a:pos x="T2" y="T3"/>
                  </a:cxn>
                  <a:cxn ang="0">
                    <a:pos x="T4" y="T5"/>
                  </a:cxn>
                  <a:cxn ang="0">
                    <a:pos x="T6" y="T7"/>
                  </a:cxn>
                  <a:cxn ang="0">
                    <a:pos x="T8" y="T9"/>
                  </a:cxn>
                </a:cxnLst>
                <a:rect l="0" t="0" r="r" b="b"/>
                <a:pathLst>
                  <a:path w="8" h="27">
                    <a:moveTo>
                      <a:pt x="1" y="0"/>
                    </a:moveTo>
                    <a:cubicBezTo>
                      <a:pt x="8" y="8"/>
                      <a:pt x="8" y="8"/>
                      <a:pt x="8" y="8"/>
                    </a:cubicBezTo>
                    <a:cubicBezTo>
                      <a:pt x="7" y="14"/>
                      <a:pt x="6" y="20"/>
                      <a:pt x="6" y="27"/>
                    </a:cubicBezTo>
                    <a:cubicBezTo>
                      <a:pt x="0" y="19"/>
                      <a:pt x="0" y="19"/>
                      <a:pt x="0" y="19"/>
                    </a:cubicBezTo>
                    <a:cubicBezTo>
                      <a:pt x="0" y="13"/>
                      <a:pt x="0" y="6"/>
                      <a:pt x="1"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6" name="Freeform 36"/>
              <p:cNvSpPr>
                <a:spLocks/>
              </p:cNvSpPr>
              <p:nvPr/>
            </p:nvSpPr>
            <p:spPr bwMode="auto">
              <a:xfrm>
                <a:off x="74" y="289"/>
                <a:ext cx="20" cy="76"/>
              </a:xfrm>
              <a:custGeom>
                <a:avLst/>
                <a:gdLst>
                  <a:gd name="T0" fmla="*/ 0 w 10"/>
                  <a:gd name="T1" fmla="*/ 0 h 38"/>
                  <a:gd name="T2" fmla="*/ 6 w 10"/>
                  <a:gd name="T3" fmla="*/ 8 h 38"/>
                  <a:gd name="T4" fmla="*/ 10 w 10"/>
                  <a:gd name="T5" fmla="*/ 38 h 38"/>
                  <a:gd name="T6" fmla="*/ 4 w 10"/>
                  <a:gd name="T7" fmla="*/ 30 h 38"/>
                  <a:gd name="T8" fmla="*/ 0 w 10"/>
                  <a:gd name="T9" fmla="*/ 0 h 38"/>
                </a:gdLst>
                <a:ahLst/>
                <a:cxnLst>
                  <a:cxn ang="0">
                    <a:pos x="T0" y="T1"/>
                  </a:cxn>
                  <a:cxn ang="0">
                    <a:pos x="T2" y="T3"/>
                  </a:cxn>
                  <a:cxn ang="0">
                    <a:pos x="T4" y="T5"/>
                  </a:cxn>
                  <a:cxn ang="0">
                    <a:pos x="T6" y="T7"/>
                  </a:cxn>
                  <a:cxn ang="0">
                    <a:pos x="T8" y="T9"/>
                  </a:cxn>
                </a:cxnLst>
                <a:rect l="0" t="0" r="r" b="b"/>
                <a:pathLst>
                  <a:path w="10" h="38">
                    <a:moveTo>
                      <a:pt x="0" y="0"/>
                    </a:moveTo>
                    <a:cubicBezTo>
                      <a:pt x="6" y="8"/>
                      <a:pt x="6" y="8"/>
                      <a:pt x="6" y="8"/>
                    </a:cubicBezTo>
                    <a:cubicBezTo>
                      <a:pt x="6" y="18"/>
                      <a:pt x="7" y="28"/>
                      <a:pt x="10" y="38"/>
                    </a:cubicBezTo>
                    <a:cubicBezTo>
                      <a:pt x="4" y="30"/>
                      <a:pt x="4" y="30"/>
                      <a:pt x="4" y="30"/>
                    </a:cubicBezTo>
                    <a:cubicBezTo>
                      <a:pt x="1" y="20"/>
                      <a:pt x="0" y="10"/>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7" name="Freeform 37"/>
              <p:cNvSpPr>
                <a:spLocks/>
              </p:cNvSpPr>
              <p:nvPr/>
            </p:nvSpPr>
            <p:spPr bwMode="auto">
              <a:xfrm>
                <a:off x="82" y="349"/>
                <a:ext cx="40" cy="78"/>
              </a:xfrm>
              <a:custGeom>
                <a:avLst/>
                <a:gdLst>
                  <a:gd name="T0" fmla="*/ 0 w 20"/>
                  <a:gd name="T1" fmla="*/ 0 h 39"/>
                  <a:gd name="T2" fmla="*/ 6 w 20"/>
                  <a:gd name="T3" fmla="*/ 8 h 39"/>
                  <a:gd name="T4" fmla="*/ 20 w 20"/>
                  <a:gd name="T5" fmla="*/ 39 h 39"/>
                  <a:gd name="T6" fmla="*/ 13 w 20"/>
                  <a:gd name="T7" fmla="*/ 31 h 39"/>
                  <a:gd name="T8" fmla="*/ 0 w 20"/>
                  <a:gd name="T9" fmla="*/ 0 h 39"/>
                </a:gdLst>
                <a:ahLst/>
                <a:cxnLst>
                  <a:cxn ang="0">
                    <a:pos x="T0" y="T1"/>
                  </a:cxn>
                  <a:cxn ang="0">
                    <a:pos x="T2" y="T3"/>
                  </a:cxn>
                  <a:cxn ang="0">
                    <a:pos x="T4" y="T5"/>
                  </a:cxn>
                  <a:cxn ang="0">
                    <a:pos x="T6" y="T7"/>
                  </a:cxn>
                  <a:cxn ang="0">
                    <a:pos x="T8" y="T9"/>
                  </a:cxn>
                </a:cxnLst>
                <a:rect l="0" t="0" r="r" b="b"/>
                <a:pathLst>
                  <a:path w="20" h="39">
                    <a:moveTo>
                      <a:pt x="0" y="0"/>
                    </a:moveTo>
                    <a:cubicBezTo>
                      <a:pt x="6" y="8"/>
                      <a:pt x="6" y="8"/>
                      <a:pt x="6" y="8"/>
                    </a:cubicBezTo>
                    <a:cubicBezTo>
                      <a:pt x="9" y="19"/>
                      <a:pt x="14" y="29"/>
                      <a:pt x="20" y="39"/>
                    </a:cubicBezTo>
                    <a:cubicBezTo>
                      <a:pt x="13" y="31"/>
                      <a:pt x="13" y="31"/>
                      <a:pt x="13" y="31"/>
                    </a:cubicBezTo>
                    <a:cubicBezTo>
                      <a:pt x="7" y="21"/>
                      <a:pt x="2" y="11"/>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8" name="Freeform 38"/>
              <p:cNvSpPr>
                <a:spLocks/>
              </p:cNvSpPr>
              <p:nvPr/>
            </p:nvSpPr>
            <p:spPr bwMode="auto">
              <a:xfrm>
                <a:off x="108" y="411"/>
                <a:ext cx="32" cy="40"/>
              </a:xfrm>
              <a:custGeom>
                <a:avLst/>
                <a:gdLst>
                  <a:gd name="T0" fmla="*/ 0 w 16"/>
                  <a:gd name="T1" fmla="*/ 0 h 20"/>
                  <a:gd name="T2" fmla="*/ 7 w 16"/>
                  <a:gd name="T3" fmla="*/ 8 h 20"/>
                  <a:gd name="T4" fmla="*/ 16 w 16"/>
                  <a:gd name="T5" fmla="*/ 20 h 20"/>
                  <a:gd name="T6" fmla="*/ 9 w 16"/>
                  <a:gd name="T7" fmla="*/ 12 h 20"/>
                  <a:gd name="T8" fmla="*/ 0 w 16"/>
                  <a:gd name="T9" fmla="*/ 0 h 20"/>
                </a:gdLst>
                <a:ahLst/>
                <a:cxnLst>
                  <a:cxn ang="0">
                    <a:pos x="T0" y="T1"/>
                  </a:cxn>
                  <a:cxn ang="0">
                    <a:pos x="T2" y="T3"/>
                  </a:cxn>
                  <a:cxn ang="0">
                    <a:pos x="T4" y="T5"/>
                  </a:cxn>
                  <a:cxn ang="0">
                    <a:pos x="T6" y="T7"/>
                  </a:cxn>
                  <a:cxn ang="0">
                    <a:pos x="T8" y="T9"/>
                  </a:cxn>
                </a:cxnLst>
                <a:rect l="0" t="0" r="r" b="b"/>
                <a:pathLst>
                  <a:path w="16" h="20">
                    <a:moveTo>
                      <a:pt x="0" y="0"/>
                    </a:moveTo>
                    <a:cubicBezTo>
                      <a:pt x="7" y="8"/>
                      <a:pt x="7" y="8"/>
                      <a:pt x="7" y="8"/>
                    </a:cubicBezTo>
                    <a:cubicBezTo>
                      <a:pt x="9" y="12"/>
                      <a:pt x="12" y="16"/>
                      <a:pt x="16" y="20"/>
                    </a:cubicBezTo>
                    <a:cubicBezTo>
                      <a:pt x="9" y="12"/>
                      <a:pt x="9" y="12"/>
                      <a:pt x="9" y="12"/>
                    </a:cubicBezTo>
                    <a:cubicBezTo>
                      <a:pt x="6" y="8"/>
                      <a:pt x="3" y="4"/>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9" name="Freeform 39"/>
              <p:cNvSpPr>
                <a:spLocks/>
              </p:cNvSpPr>
              <p:nvPr/>
            </p:nvSpPr>
            <p:spPr bwMode="auto">
              <a:xfrm>
                <a:off x="505" y="119"/>
                <a:ext cx="32" cy="42"/>
              </a:xfrm>
              <a:custGeom>
                <a:avLst/>
                <a:gdLst>
                  <a:gd name="T0" fmla="*/ 0 w 16"/>
                  <a:gd name="T1" fmla="*/ 0 h 21"/>
                  <a:gd name="T2" fmla="*/ 6 w 16"/>
                  <a:gd name="T3" fmla="*/ 7 h 21"/>
                  <a:gd name="T4" fmla="*/ 16 w 16"/>
                  <a:gd name="T5" fmla="*/ 21 h 21"/>
                  <a:gd name="T6" fmla="*/ 9 w 16"/>
                  <a:gd name="T7" fmla="*/ 13 h 21"/>
                  <a:gd name="T8" fmla="*/ 0 w 16"/>
                  <a:gd name="T9" fmla="*/ 0 h 21"/>
                </a:gdLst>
                <a:ahLst/>
                <a:cxnLst>
                  <a:cxn ang="0">
                    <a:pos x="T0" y="T1"/>
                  </a:cxn>
                  <a:cxn ang="0">
                    <a:pos x="T2" y="T3"/>
                  </a:cxn>
                  <a:cxn ang="0">
                    <a:pos x="T4" y="T5"/>
                  </a:cxn>
                  <a:cxn ang="0">
                    <a:pos x="T6" y="T7"/>
                  </a:cxn>
                  <a:cxn ang="0">
                    <a:pos x="T8" y="T9"/>
                  </a:cxn>
                </a:cxnLst>
                <a:rect l="0" t="0" r="r" b="b"/>
                <a:pathLst>
                  <a:path w="16" h="21">
                    <a:moveTo>
                      <a:pt x="0" y="0"/>
                    </a:moveTo>
                    <a:cubicBezTo>
                      <a:pt x="6" y="7"/>
                      <a:pt x="6" y="7"/>
                      <a:pt x="6" y="7"/>
                    </a:cubicBezTo>
                    <a:cubicBezTo>
                      <a:pt x="10" y="12"/>
                      <a:pt x="13" y="16"/>
                      <a:pt x="16" y="21"/>
                    </a:cubicBezTo>
                    <a:cubicBezTo>
                      <a:pt x="9" y="13"/>
                      <a:pt x="9" y="13"/>
                      <a:pt x="9" y="13"/>
                    </a:cubicBezTo>
                    <a:cubicBezTo>
                      <a:pt x="7" y="8"/>
                      <a:pt x="3" y="4"/>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0" name="Freeform 40"/>
              <p:cNvSpPr>
                <a:spLocks/>
              </p:cNvSpPr>
              <p:nvPr/>
            </p:nvSpPr>
            <p:spPr bwMode="auto">
              <a:xfrm>
                <a:off x="523" y="145"/>
                <a:ext cx="46" cy="86"/>
              </a:xfrm>
              <a:custGeom>
                <a:avLst/>
                <a:gdLst>
                  <a:gd name="T0" fmla="*/ 0 w 23"/>
                  <a:gd name="T1" fmla="*/ 0 h 43"/>
                  <a:gd name="T2" fmla="*/ 7 w 23"/>
                  <a:gd name="T3" fmla="*/ 8 h 43"/>
                  <a:gd name="T4" fmla="*/ 23 w 23"/>
                  <a:gd name="T5" fmla="*/ 43 h 43"/>
                  <a:gd name="T6" fmla="*/ 16 w 23"/>
                  <a:gd name="T7" fmla="*/ 35 h 43"/>
                  <a:gd name="T8" fmla="*/ 0 w 23"/>
                  <a:gd name="T9" fmla="*/ 0 h 43"/>
                </a:gdLst>
                <a:ahLst/>
                <a:cxnLst>
                  <a:cxn ang="0">
                    <a:pos x="T0" y="T1"/>
                  </a:cxn>
                  <a:cxn ang="0">
                    <a:pos x="T2" y="T3"/>
                  </a:cxn>
                  <a:cxn ang="0">
                    <a:pos x="T4" y="T5"/>
                  </a:cxn>
                  <a:cxn ang="0">
                    <a:pos x="T6" y="T7"/>
                  </a:cxn>
                  <a:cxn ang="0">
                    <a:pos x="T8" y="T9"/>
                  </a:cxn>
                </a:cxnLst>
                <a:rect l="0" t="0" r="r" b="b"/>
                <a:pathLst>
                  <a:path w="23" h="43">
                    <a:moveTo>
                      <a:pt x="0" y="0"/>
                    </a:moveTo>
                    <a:cubicBezTo>
                      <a:pt x="7" y="8"/>
                      <a:pt x="7" y="8"/>
                      <a:pt x="7" y="8"/>
                    </a:cubicBezTo>
                    <a:cubicBezTo>
                      <a:pt x="14" y="19"/>
                      <a:pt x="19" y="31"/>
                      <a:pt x="23" y="43"/>
                    </a:cubicBezTo>
                    <a:cubicBezTo>
                      <a:pt x="16" y="35"/>
                      <a:pt x="16" y="35"/>
                      <a:pt x="16" y="35"/>
                    </a:cubicBezTo>
                    <a:cubicBezTo>
                      <a:pt x="13" y="23"/>
                      <a:pt x="8" y="11"/>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1" name="Freeform 41"/>
              <p:cNvSpPr>
                <a:spLocks/>
              </p:cNvSpPr>
              <p:nvPr/>
            </p:nvSpPr>
            <p:spPr bwMode="auto">
              <a:xfrm>
                <a:off x="555" y="215"/>
                <a:ext cx="22" cy="84"/>
              </a:xfrm>
              <a:custGeom>
                <a:avLst/>
                <a:gdLst>
                  <a:gd name="T0" fmla="*/ 0 w 11"/>
                  <a:gd name="T1" fmla="*/ 0 h 42"/>
                  <a:gd name="T2" fmla="*/ 7 w 11"/>
                  <a:gd name="T3" fmla="*/ 8 h 42"/>
                  <a:gd name="T4" fmla="*/ 11 w 11"/>
                  <a:gd name="T5" fmla="*/ 42 h 42"/>
                  <a:gd name="T6" fmla="*/ 4 w 11"/>
                  <a:gd name="T7" fmla="*/ 34 h 42"/>
                  <a:gd name="T8" fmla="*/ 0 w 11"/>
                  <a:gd name="T9" fmla="*/ 0 h 42"/>
                </a:gdLst>
                <a:ahLst/>
                <a:cxnLst>
                  <a:cxn ang="0">
                    <a:pos x="T0" y="T1"/>
                  </a:cxn>
                  <a:cxn ang="0">
                    <a:pos x="T2" y="T3"/>
                  </a:cxn>
                  <a:cxn ang="0">
                    <a:pos x="T4" y="T5"/>
                  </a:cxn>
                  <a:cxn ang="0">
                    <a:pos x="T6" y="T7"/>
                  </a:cxn>
                  <a:cxn ang="0">
                    <a:pos x="T8" y="T9"/>
                  </a:cxn>
                </a:cxnLst>
                <a:rect l="0" t="0" r="r" b="b"/>
                <a:pathLst>
                  <a:path w="11" h="42">
                    <a:moveTo>
                      <a:pt x="0" y="0"/>
                    </a:moveTo>
                    <a:cubicBezTo>
                      <a:pt x="7" y="8"/>
                      <a:pt x="7" y="8"/>
                      <a:pt x="7" y="8"/>
                    </a:cubicBezTo>
                    <a:cubicBezTo>
                      <a:pt x="10" y="19"/>
                      <a:pt x="11" y="30"/>
                      <a:pt x="11" y="42"/>
                    </a:cubicBezTo>
                    <a:cubicBezTo>
                      <a:pt x="4" y="34"/>
                      <a:pt x="4" y="34"/>
                      <a:pt x="4" y="34"/>
                    </a:cubicBezTo>
                    <a:cubicBezTo>
                      <a:pt x="5" y="22"/>
                      <a:pt x="3" y="11"/>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2" name="Freeform 42"/>
              <p:cNvSpPr>
                <a:spLocks/>
              </p:cNvSpPr>
              <p:nvPr/>
            </p:nvSpPr>
            <p:spPr bwMode="auto">
              <a:xfrm>
                <a:off x="561" y="283"/>
                <a:ext cx="16" cy="58"/>
              </a:xfrm>
              <a:custGeom>
                <a:avLst/>
                <a:gdLst>
                  <a:gd name="T0" fmla="*/ 1 w 8"/>
                  <a:gd name="T1" fmla="*/ 0 h 29"/>
                  <a:gd name="T2" fmla="*/ 8 w 8"/>
                  <a:gd name="T3" fmla="*/ 8 h 29"/>
                  <a:gd name="T4" fmla="*/ 6 w 8"/>
                  <a:gd name="T5" fmla="*/ 29 h 29"/>
                  <a:gd name="T6" fmla="*/ 0 w 8"/>
                  <a:gd name="T7" fmla="*/ 22 h 29"/>
                  <a:gd name="T8" fmla="*/ 1 w 8"/>
                  <a:gd name="T9" fmla="*/ 0 h 29"/>
                </a:gdLst>
                <a:ahLst/>
                <a:cxnLst>
                  <a:cxn ang="0">
                    <a:pos x="T0" y="T1"/>
                  </a:cxn>
                  <a:cxn ang="0">
                    <a:pos x="T2" y="T3"/>
                  </a:cxn>
                  <a:cxn ang="0">
                    <a:pos x="T4" y="T5"/>
                  </a:cxn>
                  <a:cxn ang="0">
                    <a:pos x="T6" y="T7"/>
                  </a:cxn>
                  <a:cxn ang="0">
                    <a:pos x="T8" y="T9"/>
                  </a:cxn>
                </a:cxnLst>
                <a:rect l="0" t="0" r="r" b="b"/>
                <a:pathLst>
                  <a:path w="8" h="29">
                    <a:moveTo>
                      <a:pt x="1" y="0"/>
                    </a:moveTo>
                    <a:cubicBezTo>
                      <a:pt x="8" y="8"/>
                      <a:pt x="8" y="8"/>
                      <a:pt x="8" y="8"/>
                    </a:cubicBezTo>
                    <a:cubicBezTo>
                      <a:pt x="8" y="15"/>
                      <a:pt x="7" y="22"/>
                      <a:pt x="6" y="29"/>
                    </a:cubicBezTo>
                    <a:cubicBezTo>
                      <a:pt x="0" y="22"/>
                      <a:pt x="0" y="22"/>
                      <a:pt x="0" y="22"/>
                    </a:cubicBezTo>
                    <a:cubicBezTo>
                      <a:pt x="1" y="14"/>
                      <a:pt x="1" y="7"/>
                      <a:pt x="1"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3" name="Freeform 43"/>
              <p:cNvSpPr>
                <a:spLocks/>
              </p:cNvSpPr>
              <p:nvPr/>
            </p:nvSpPr>
            <p:spPr bwMode="auto">
              <a:xfrm>
                <a:off x="551" y="327"/>
                <a:ext cx="22" cy="52"/>
              </a:xfrm>
              <a:custGeom>
                <a:avLst/>
                <a:gdLst>
                  <a:gd name="T0" fmla="*/ 5 w 11"/>
                  <a:gd name="T1" fmla="*/ 0 h 26"/>
                  <a:gd name="T2" fmla="*/ 11 w 11"/>
                  <a:gd name="T3" fmla="*/ 7 h 26"/>
                  <a:gd name="T4" fmla="*/ 7 w 11"/>
                  <a:gd name="T5" fmla="*/ 26 h 26"/>
                  <a:gd name="T6" fmla="*/ 0 w 11"/>
                  <a:gd name="T7" fmla="*/ 18 h 26"/>
                  <a:gd name="T8" fmla="*/ 5 w 11"/>
                  <a:gd name="T9" fmla="*/ 0 h 26"/>
                </a:gdLst>
                <a:ahLst/>
                <a:cxnLst>
                  <a:cxn ang="0">
                    <a:pos x="T0" y="T1"/>
                  </a:cxn>
                  <a:cxn ang="0">
                    <a:pos x="T2" y="T3"/>
                  </a:cxn>
                  <a:cxn ang="0">
                    <a:pos x="T4" y="T5"/>
                  </a:cxn>
                  <a:cxn ang="0">
                    <a:pos x="T6" y="T7"/>
                  </a:cxn>
                  <a:cxn ang="0">
                    <a:pos x="T8" y="T9"/>
                  </a:cxn>
                </a:cxnLst>
                <a:rect l="0" t="0" r="r" b="b"/>
                <a:pathLst>
                  <a:path w="11" h="26">
                    <a:moveTo>
                      <a:pt x="5" y="0"/>
                    </a:moveTo>
                    <a:cubicBezTo>
                      <a:pt x="11" y="7"/>
                      <a:pt x="11" y="7"/>
                      <a:pt x="11" y="7"/>
                    </a:cubicBezTo>
                    <a:cubicBezTo>
                      <a:pt x="10" y="14"/>
                      <a:pt x="9" y="20"/>
                      <a:pt x="7" y="26"/>
                    </a:cubicBezTo>
                    <a:cubicBezTo>
                      <a:pt x="0" y="18"/>
                      <a:pt x="0" y="18"/>
                      <a:pt x="0" y="18"/>
                    </a:cubicBezTo>
                    <a:cubicBezTo>
                      <a:pt x="2" y="12"/>
                      <a:pt x="4" y="6"/>
                      <a:pt x="5"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4" name="Freeform 44"/>
              <p:cNvSpPr>
                <a:spLocks/>
              </p:cNvSpPr>
              <p:nvPr/>
            </p:nvSpPr>
            <p:spPr bwMode="auto">
              <a:xfrm>
                <a:off x="537" y="363"/>
                <a:ext cx="28" cy="50"/>
              </a:xfrm>
              <a:custGeom>
                <a:avLst/>
                <a:gdLst>
                  <a:gd name="T0" fmla="*/ 7 w 14"/>
                  <a:gd name="T1" fmla="*/ 0 h 25"/>
                  <a:gd name="T2" fmla="*/ 14 w 14"/>
                  <a:gd name="T3" fmla="*/ 8 h 25"/>
                  <a:gd name="T4" fmla="*/ 7 w 14"/>
                  <a:gd name="T5" fmla="*/ 25 h 25"/>
                  <a:gd name="T6" fmla="*/ 0 w 14"/>
                  <a:gd name="T7" fmla="*/ 17 h 25"/>
                  <a:gd name="T8" fmla="*/ 7 w 14"/>
                  <a:gd name="T9" fmla="*/ 0 h 25"/>
                </a:gdLst>
                <a:ahLst/>
                <a:cxnLst>
                  <a:cxn ang="0">
                    <a:pos x="T0" y="T1"/>
                  </a:cxn>
                  <a:cxn ang="0">
                    <a:pos x="T2" y="T3"/>
                  </a:cxn>
                  <a:cxn ang="0">
                    <a:pos x="T4" y="T5"/>
                  </a:cxn>
                  <a:cxn ang="0">
                    <a:pos x="T6" y="T7"/>
                  </a:cxn>
                  <a:cxn ang="0">
                    <a:pos x="T8" y="T9"/>
                  </a:cxn>
                </a:cxnLst>
                <a:rect l="0" t="0" r="r" b="b"/>
                <a:pathLst>
                  <a:path w="14" h="25">
                    <a:moveTo>
                      <a:pt x="7" y="0"/>
                    </a:moveTo>
                    <a:cubicBezTo>
                      <a:pt x="14" y="8"/>
                      <a:pt x="14" y="8"/>
                      <a:pt x="14" y="8"/>
                    </a:cubicBezTo>
                    <a:cubicBezTo>
                      <a:pt x="12" y="13"/>
                      <a:pt x="10" y="19"/>
                      <a:pt x="7" y="25"/>
                    </a:cubicBezTo>
                    <a:cubicBezTo>
                      <a:pt x="0" y="17"/>
                      <a:pt x="0" y="17"/>
                      <a:pt x="0" y="17"/>
                    </a:cubicBezTo>
                    <a:cubicBezTo>
                      <a:pt x="3" y="11"/>
                      <a:pt x="5" y="6"/>
                      <a:pt x="7"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5" name="Freeform 45"/>
              <p:cNvSpPr>
                <a:spLocks/>
              </p:cNvSpPr>
              <p:nvPr/>
            </p:nvSpPr>
            <p:spPr bwMode="auto">
              <a:xfrm>
                <a:off x="519" y="397"/>
                <a:ext cx="32" cy="48"/>
              </a:xfrm>
              <a:custGeom>
                <a:avLst/>
                <a:gdLst>
                  <a:gd name="T0" fmla="*/ 9 w 16"/>
                  <a:gd name="T1" fmla="*/ 0 h 24"/>
                  <a:gd name="T2" fmla="*/ 16 w 16"/>
                  <a:gd name="T3" fmla="*/ 8 h 24"/>
                  <a:gd name="T4" fmla="*/ 6 w 16"/>
                  <a:gd name="T5" fmla="*/ 24 h 24"/>
                  <a:gd name="T6" fmla="*/ 0 w 16"/>
                  <a:gd name="T7" fmla="*/ 16 h 24"/>
                  <a:gd name="T8" fmla="*/ 9 w 16"/>
                  <a:gd name="T9" fmla="*/ 0 h 24"/>
                </a:gdLst>
                <a:ahLst/>
                <a:cxnLst>
                  <a:cxn ang="0">
                    <a:pos x="T0" y="T1"/>
                  </a:cxn>
                  <a:cxn ang="0">
                    <a:pos x="T2" y="T3"/>
                  </a:cxn>
                  <a:cxn ang="0">
                    <a:pos x="T4" y="T5"/>
                  </a:cxn>
                  <a:cxn ang="0">
                    <a:pos x="T6" y="T7"/>
                  </a:cxn>
                  <a:cxn ang="0">
                    <a:pos x="T8" y="T9"/>
                  </a:cxn>
                </a:cxnLst>
                <a:rect l="0" t="0" r="r" b="b"/>
                <a:pathLst>
                  <a:path w="16" h="24">
                    <a:moveTo>
                      <a:pt x="9" y="0"/>
                    </a:moveTo>
                    <a:cubicBezTo>
                      <a:pt x="16" y="8"/>
                      <a:pt x="16" y="8"/>
                      <a:pt x="16" y="8"/>
                    </a:cubicBezTo>
                    <a:cubicBezTo>
                      <a:pt x="13" y="13"/>
                      <a:pt x="10" y="19"/>
                      <a:pt x="6" y="24"/>
                    </a:cubicBezTo>
                    <a:cubicBezTo>
                      <a:pt x="0" y="16"/>
                      <a:pt x="0" y="16"/>
                      <a:pt x="0" y="16"/>
                    </a:cubicBezTo>
                    <a:cubicBezTo>
                      <a:pt x="3" y="11"/>
                      <a:pt x="7" y="5"/>
                      <a:pt x="9"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6" name="Freeform 46"/>
              <p:cNvSpPr>
                <a:spLocks/>
              </p:cNvSpPr>
              <p:nvPr/>
            </p:nvSpPr>
            <p:spPr bwMode="auto">
              <a:xfrm>
                <a:off x="489" y="429"/>
                <a:ext cx="42" cy="52"/>
              </a:xfrm>
              <a:custGeom>
                <a:avLst/>
                <a:gdLst>
                  <a:gd name="T0" fmla="*/ 15 w 21"/>
                  <a:gd name="T1" fmla="*/ 0 h 26"/>
                  <a:gd name="T2" fmla="*/ 21 w 21"/>
                  <a:gd name="T3" fmla="*/ 8 h 26"/>
                  <a:gd name="T4" fmla="*/ 7 w 21"/>
                  <a:gd name="T5" fmla="*/ 26 h 26"/>
                  <a:gd name="T6" fmla="*/ 0 w 21"/>
                  <a:gd name="T7" fmla="*/ 18 h 26"/>
                  <a:gd name="T8" fmla="*/ 15 w 21"/>
                  <a:gd name="T9" fmla="*/ 0 h 26"/>
                </a:gdLst>
                <a:ahLst/>
                <a:cxnLst>
                  <a:cxn ang="0">
                    <a:pos x="T0" y="T1"/>
                  </a:cxn>
                  <a:cxn ang="0">
                    <a:pos x="T2" y="T3"/>
                  </a:cxn>
                  <a:cxn ang="0">
                    <a:pos x="T4" y="T5"/>
                  </a:cxn>
                  <a:cxn ang="0">
                    <a:pos x="T6" y="T7"/>
                  </a:cxn>
                  <a:cxn ang="0">
                    <a:pos x="T8" y="T9"/>
                  </a:cxn>
                </a:cxnLst>
                <a:rect l="0" t="0" r="r" b="b"/>
                <a:pathLst>
                  <a:path w="21" h="26">
                    <a:moveTo>
                      <a:pt x="15" y="0"/>
                    </a:moveTo>
                    <a:cubicBezTo>
                      <a:pt x="21" y="8"/>
                      <a:pt x="21" y="8"/>
                      <a:pt x="21" y="8"/>
                    </a:cubicBezTo>
                    <a:cubicBezTo>
                      <a:pt x="17" y="14"/>
                      <a:pt x="12" y="20"/>
                      <a:pt x="7" y="26"/>
                    </a:cubicBezTo>
                    <a:cubicBezTo>
                      <a:pt x="0" y="18"/>
                      <a:pt x="0" y="18"/>
                      <a:pt x="0" y="18"/>
                    </a:cubicBezTo>
                    <a:cubicBezTo>
                      <a:pt x="6" y="12"/>
                      <a:pt x="11" y="6"/>
                      <a:pt x="15"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7" name="Freeform 47"/>
              <p:cNvSpPr>
                <a:spLocks/>
              </p:cNvSpPr>
              <p:nvPr/>
            </p:nvSpPr>
            <p:spPr bwMode="auto">
              <a:xfrm>
                <a:off x="104" y="455"/>
                <a:ext cx="399" cy="136"/>
              </a:xfrm>
              <a:custGeom>
                <a:avLst/>
                <a:gdLst>
                  <a:gd name="T0" fmla="*/ 192 w 199"/>
                  <a:gd name="T1" fmla="*/ 5 h 68"/>
                  <a:gd name="T2" fmla="*/ 199 w 199"/>
                  <a:gd name="T3" fmla="*/ 13 h 68"/>
                  <a:gd name="T4" fmla="*/ 189 w 199"/>
                  <a:gd name="T5" fmla="*/ 22 h 68"/>
                  <a:gd name="T6" fmla="*/ 6 w 199"/>
                  <a:gd name="T7" fmla="*/ 7 h 68"/>
                  <a:gd name="T8" fmla="*/ 0 w 199"/>
                  <a:gd name="T9" fmla="*/ 0 h 68"/>
                  <a:gd name="T10" fmla="*/ 182 w 199"/>
                  <a:gd name="T11" fmla="*/ 14 h 68"/>
                  <a:gd name="T12" fmla="*/ 192 w 199"/>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99" h="68">
                    <a:moveTo>
                      <a:pt x="192" y="5"/>
                    </a:moveTo>
                    <a:cubicBezTo>
                      <a:pt x="199" y="13"/>
                      <a:pt x="199" y="13"/>
                      <a:pt x="199" y="13"/>
                    </a:cubicBezTo>
                    <a:cubicBezTo>
                      <a:pt x="196" y="16"/>
                      <a:pt x="192" y="19"/>
                      <a:pt x="189" y="22"/>
                    </a:cubicBezTo>
                    <a:cubicBezTo>
                      <a:pt x="134" y="68"/>
                      <a:pt x="52" y="62"/>
                      <a:pt x="6" y="7"/>
                    </a:cubicBezTo>
                    <a:cubicBezTo>
                      <a:pt x="0" y="0"/>
                      <a:pt x="0" y="0"/>
                      <a:pt x="0" y="0"/>
                    </a:cubicBezTo>
                    <a:cubicBezTo>
                      <a:pt x="45" y="54"/>
                      <a:pt x="127" y="60"/>
                      <a:pt x="182" y="14"/>
                    </a:cubicBezTo>
                    <a:cubicBezTo>
                      <a:pt x="186" y="11"/>
                      <a:pt x="189" y="8"/>
                      <a:pt x="192" y="5"/>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8" name="Freeform 48"/>
              <p:cNvSpPr>
                <a:spLocks noEditPoints="1"/>
              </p:cNvSpPr>
              <p:nvPr/>
            </p:nvSpPr>
            <p:spPr bwMode="auto">
              <a:xfrm>
                <a:off x="12" y="-3"/>
                <a:ext cx="583" cy="578"/>
              </a:xfrm>
              <a:custGeom>
                <a:avLst/>
                <a:gdLst>
                  <a:gd name="T0" fmla="*/ 46 w 291"/>
                  <a:gd name="T1" fmla="*/ 229 h 289"/>
                  <a:gd name="T2" fmla="*/ 63 w 291"/>
                  <a:gd name="T3" fmla="*/ 46 h 289"/>
                  <a:gd name="T4" fmla="*/ 246 w 291"/>
                  <a:gd name="T5" fmla="*/ 61 h 289"/>
                  <a:gd name="T6" fmla="*/ 228 w 291"/>
                  <a:gd name="T7" fmla="*/ 243 h 289"/>
                  <a:gd name="T8" fmla="*/ 46 w 291"/>
                  <a:gd name="T9" fmla="*/ 229 h 289"/>
                  <a:gd name="T10" fmla="*/ 234 w 291"/>
                  <a:gd name="T11" fmla="*/ 70 h 289"/>
                  <a:gd name="T12" fmla="*/ 72 w 291"/>
                  <a:gd name="T13" fmla="*/ 57 h 289"/>
                  <a:gd name="T14" fmla="*/ 57 w 291"/>
                  <a:gd name="T15" fmla="*/ 219 h 289"/>
                  <a:gd name="T16" fmla="*/ 219 w 291"/>
                  <a:gd name="T17" fmla="*/ 232 h 289"/>
                  <a:gd name="T18" fmla="*/ 234 w 291"/>
                  <a:gd name="T19" fmla="*/ 7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89">
                    <a:moveTo>
                      <a:pt x="46" y="229"/>
                    </a:moveTo>
                    <a:cubicBezTo>
                      <a:pt x="0" y="174"/>
                      <a:pt x="8" y="92"/>
                      <a:pt x="63" y="46"/>
                    </a:cubicBezTo>
                    <a:cubicBezTo>
                      <a:pt x="118" y="0"/>
                      <a:pt x="200" y="6"/>
                      <a:pt x="246" y="61"/>
                    </a:cubicBezTo>
                    <a:cubicBezTo>
                      <a:pt x="291" y="115"/>
                      <a:pt x="284" y="197"/>
                      <a:pt x="228" y="243"/>
                    </a:cubicBezTo>
                    <a:cubicBezTo>
                      <a:pt x="173" y="289"/>
                      <a:pt x="91" y="283"/>
                      <a:pt x="46" y="229"/>
                    </a:cubicBezTo>
                    <a:close/>
                    <a:moveTo>
                      <a:pt x="234" y="70"/>
                    </a:moveTo>
                    <a:cubicBezTo>
                      <a:pt x="194" y="22"/>
                      <a:pt x="121" y="16"/>
                      <a:pt x="72" y="57"/>
                    </a:cubicBezTo>
                    <a:cubicBezTo>
                      <a:pt x="23" y="98"/>
                      <a:pt x="17" y="171"/>
                      <a:pt x="57" y="219"/>
                    </a:cubicBezTo>
                    <a:cubicBezTo>
                      <a:pt x="97" y="267"/>
                      <a:pt x="170" y="273"/>
                      <a:pt x="219" y="232"/>
                    </a:cubicBezTo>
                    <a:cubicBezTo>
                      <a:pt x="268" y="191"/>
                      <a:pt x="275" y="118"/>
                      <a:pt x="234" y="70"/>
                    </a:cubicBezTo>
                  </a:path>
                </a:pathLst>
              </a:custGeom>
              <a:gradFill rotWithShape="1">
                <a:gsLst>
                  <a:gs pos="0">
                    <a:schemeClr val="accent2"/>
                  </a:gs>
                  <a:gs pos="100000">
                    <a:schemeClr val="accent2">
                      <a:gamma/>
                      <a:shade val="85882"/>
                      <a:invGamma/>
                    </a:schemeClr>
                  </a:gs>
                </a:gsLst>
                <a:lin ang="5400000" scaled="1"/>
              </a:gradFill>
              <a:ln w="3175" cap="flat" cmpd="sng">
                <a:solidFill>
                  <a:srgbClr val="D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grpSp>
      <p:sp>
        <p:nvSpPr>
          <p:cNvPr id="20482" name="Rectangle 2"/>
          <p:cNvSpPr>
            <a:spLocks noGrp="1" noChangeArrowheads="1"/>
          </p:cNvSpPr>
          <p:nvPr>
            <p:ph type="title"/>
          </p:nvPr>
        </p:nvSpPr>
        <p:spPr>
          <a:xfrm>
            <a:off x="1140916" y="554161"/>
            <a:ext cx="7072312" cy="538162"/>
          </a:xfrm>
        </p:spPr>
        <p:txBody>
          <a:bodyPr/>
          <a:lstStyle/>
          <a:p>
            <a:r>
              <a:rPr lang="zh-CN" altLang="en-US" dirty="0" smtClean="0"/>
              <a:t>一 光的电磁理</a:t>
            </a:r>
            <a:r>
              <a:rPr lang="zh-CN" altLang="en-US" dirty="0"/>
              <a:t>论（约</a:t>
            </a:r>
            <a:r>
              <a:rPr lang="en-US" dirty="0"/>
              <a:t>25%</a:t>
            </a:r>
            <a:r>
              <a:rPr lang="zh-CN" altLang="en-US" dirty="0" smtClean="0"/>
              <a:t>）</a:t>
            </a:r>
            <a:endParaRPr lang="en-US" altLang="en-US" dirty="0"/>
          </a:p>
        </p:txBody>
      </p:sp>
      <p:sp>
        <p:nvSpPr>
          <p:cNvPr id="20483" name="Rectangle 3"/>
          <p:cNvSpPr>
            <a:spLocks noGrp="1" noChangeArrowheads="1"/>
          </p:cNvSpPr>
          <p:nvPr>
            <p:ph type="body" idx="1"/>
          </p:nvPr>
        </p:nvSpPr>
        <p:spPr>
          <a:xfrm>
            <a:off x="642910" y="1357298"/>
            <a:ext cx="7679878" cy="4536504"/>
          </a:xfrm>
        </p:spPr>
        <p:txBody>
          <a:bodyPr/>
          <a:lstStyle/>
          <a:p>
            <a:pPr>
              <a:lnSpc>
                <a:spcPct val="120000"/>
              </a:lnSpc>
              <a:spcBef>
                <a:spcPts val="1200"/>
              </a:spcBef>
            </a:pPr>
            <a:r>
              <a:rPr lang="en-US" sz="2400" dirty="0"/>
              <a:t>1</a:t>
            </a:r>
            <a:r>
              <a:rPr lang="en-US" sz="2400" dirty="0" smtClean="0"/>
              <a:t>.  </a:t>
            </a:r>
            <a:r>
              <a:rPr lang="zh-CN" altLang="en-US" sz="2400" dirty="0" smtClean="0"/>
              <a:t>掌</a:t>
            </a:r>
            <a:r>
              <a:rPr lang="zh-CN" altLang="en-US" sz="2400" dirty="0"/>
              <a:t>握时谐平面波波动方程的几种表示方法及各参数</a:t>
            </a:r>
            <a:r>
              <a:rPr lang="zh-CN" altLang="en-US" sz="2400" dirty="0" smtClean="0"/>
              <a:t>的  物理</a:t>
            </a:r>
            <a:r>
              <a:rPr lang="zh-CN" altLang="en-US" sz="2400" dirty="0"/>
              <a:t>意义，掌握时谐平面波的时间空间周期性及相关计算；</a:t>
            </a:r>
            <a:endParaRPr lang="en-US" sz="2400" dirty="0"/>
          </a:p>
          <a:p>
            <a:pPr>
              <a:lnSpc>
                <a:spcPct val="120000"/>
              </a:lnSpc>
              <a:spcBef>
                <a:spcPts val="1200"/>
              </a:spcBef>
            </a:pPr>
            <a:r>
              <a:rPr lang="en-US" sz="2400" dirty="0"/>
              <a:t>2</a:t>
            </a:r>
            <a:r>
              <a:rPr lang="en-US" sz="2400" dirty="0" smtClean="0"/>
              <a:t>.  </a:t>
            </a:r>
            <a:r>
              <a:rPr lang="zh-CN" altLang="en-US" sz="2400" dirty="0" smtClean="0"/>
              <a:t>掌</a:t>
            </a:r>
            <a:r>
              <a:rPr lang="zh-CN" altLang="en-US" sz="2400" dirty="0"/>
              <a:t>握光波的偏振态和偏振方向的判断方法；</a:t>
            </a:r>
            <a:endParaRPr lang="en-US" sz="2400" dirty="0"/>
          </a:p>
          <a:p>
            <a:pPr marL="514350" indent="-514350">
              <a:lnSpc>
                <a:spcPct val="120000"/>
              </a:lnSpc>
              <a:spcBef>
                <a:spcPts val="1200"/>
              </a:spcBef>
              <a:buAutoNum type="arabicPeriod" startAt="3"/>
            </a:pPr>
            <a:r>
              <a:rPr lang="zh-CN" altLang="en-US" sz="2400" dirty="0" smtClean="0"/>
              <a:t>掌握</a:t>
            </a:r>
            <a:r>
              <a:rPr lang="zh-CN" altLang="en-US" sz="2400" dirty="0"/>
              <a:t>菲涅尔公式及反射光透射光相位变化，掌握能流反射率和透射率的计算方法，掌握不同偏振光入射时反射波和透射波的偏振态变化，掌握全反射角</a:t>
            </a:r>
            <a:r>
              <a:rPr lang="zh-CN" altLang="en-US" sz="2400" dirty="0" smtClean="0"/>
              <a:t>和布儒斯特概</a:t>
            </a:r>
            <a:r>
              <a:rPr lang="zh-CN" altLang="en-US" sz="2400" dirty="0"/>
              <a:t>念、公式及</a:t>
            </a:r>
            <a:r>
              <a:rPr lang="zh-CN" altLang="en-US" sz="2400" dirty="0" smtClean="0"/>
              <a:t>计算；</a:t>
            </a:r>
            <a:endParaRPr lang="en-US" altLang="zh-CN" sz="2400" dirty="0" smtClean="0"/>
          </a:p>
          <a:p>
            <a:pPr marL="514350" indent="-514350">
              <a:lnSpc>
                <a:spcPct val="120000"/>
              </a:lnSpc>
              <a:spcBef>
                <a:spcPts val="1200"/>
              </a:spcBef>
              <a:buAutoNum type="arabicPeriod" startAt="3"/>
            </a:pPr>
            <a:r>
              <a:rPr lang="zh-CN" altLang="en-US" sz="2400" dirty="0" smtClean="0"/>
              <a:t>掌握时间频谱，相速度，群速度的概念和计算方法。</a:t>
            </a:r>
            <a:endParaRPr lang="zh-CN" altLang="en-US" sz="2400" dirty="0"/>
          </a:p>
          <a:p>
            <a:pPr marL="342900" indent="-342900">
              <a:lnSpc>
                <a:spcPct val="120000"/>
              </a:lnSpc>
              <a:spcBef>
                <a:spcPts val="1200"/>
              </a:spcBef>
              <a:buFont typeface="Arial" panose="020B0604020202020204" pitchFamily="34" charset="0"/>
              <a:buChar char="•"/>
            </a:pPr>
            <a:endParaRPr lang="en-US" altLang="en-US" sz="2800"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67544" y="1034733"/>
            <a:ext cx="8064896" cy="954107"/>
          </a:xfrm>
          <a:prstGeom prst="rect">
            <a:avLst/>
          </a:prstGeom>
        </p:spPr>
        <p:txBody>
          <a:bodyPr wrap="square">
            <a:spAutoFit/>
          </a:bodyPr>
          <a:lstStyle/>
          <a:p>
            <a:r>
              <a:rPr lang="zh-CN" altLang="en-US" sz="2800" b="1" kern="0" dirty="0">
                <a:solidFill>
                  <a:srgbClr val="0000FF"/>
                </a:solidFill>
                <a:latin typeface="Times New Roman" panose="02020603050405020304" pitchFamily="18" charset="0"/>
                <a:ea typeface="楷体" panose="02010609060101010101" pitchFamily="49" charset="-122"/>
              </a:rPr>
              <a:t>合成与分解</a:t>
            </a:r>
            <a:r>
              <a:rPr lang="zh-CN" altLang="en-US" sz="2800" b="1" kern="0" dirty="0">
                <a:latin typeface="Times New Roman" panose="02020603050405020304" pitchFamily="18" charset="0"/>
                <a:ea typeface="楷体" panose="02010609060101010101" pitchFamily="49" charset="-122"/>
              </a:rPr>
              <a:t>：可以看成</a:t>
            </a:r>
            <a:r>
              <a:rPr lang="zh-CN" altLang="en-US" sz="2800" b="1" kern="0" dirty="0" smtClean="0">
                <a:latin typeface="Times New Roman" panose="02020603050405020304" pitchFamily="18" charset="0"/>
                <a:ea typeface="楷体" panose="02010609060101010101" pitchFamily="49" charset="-122"/>
              </a:rPr>
              <a:t>在 </a:t>
            </a:r>
            <a:r>
              <a:rPr lang="en-US" altLang="zh-CN" sz="2800" b="1" i="1" kern="0" dirty="0" smtClean="0">
                <a:latin typeface="Times New Roman" panose="02020603050405020304" pitchFamily="18" charset="0"/>
                <a:ea typeface="楷体" panose="02010609060101010101" pitchFamily="49" charset="-122"/>
              </a:rPr>
              <a:t>x</a:t>
            </a:r>
            <a:r>
              <a:rPr lang="zh-CN" altLang="en-US" sz="2800" b="1" kern="0" dirty="0">
                <a:latin typeface="Times New Roman" panose="02020603050405020304" pitchFamily="18" charset="0"/>
                <a:ea typeface="楷体" panose="02010609060101010101" pitchFamily="49" charset="-122"/>
              </a:rPr>
              <a:t>，</a:t>
            </a:r>
            <a:r>
              <a:rPr lang="en-US" altLang="zh-CN" sz="2800" b="1" i="1" kern="0" dirty="0">
                <a:latin typeface="Times New Roman" panose="02020603050405020304" pitchFamily="18" charset="0"/>
                <a:ea typeface="楷体" panose="02010609060101010101" pitchFamily="49" charset="-122"/>
              </a:rPr>
              <a:t>y</a:t>
            </a:r>
            <a:r>
              <a:rPr lang="zh-CN" altLang="en-US" sz="2800" b="1" kern="0" dirty="0">
                <a:latin typeface="Times New Roman" panose="02020603050405020304" pitchFamily="18" charset="0"/>
                <a:ea typeface="楷体" panose="02010609060101010101" pitchFamily="49" charset="-122"/>
              </a:rPr>
              <a:t>方向振动的</a:t>
            </a:r>
            <a:r>
              <a:rPr lang="zh-CN" altLang="en-US" sz="2800" b="1" kern="0" dirty="0">
                <a:solidFill>
                  <a:srgbClr val="0000FF"/>
                </a:solidFill>
                <a:latin typeface="Times New Roman" panose="02020603050405020304" pitchFamily="18" charset="0"/>
                <a:ea typeface="楷体" panose="02010609060101010101" pitchFamily="49" charset="-122"/>
              </a:rPr>
              <a:t>具</a:t>
            </a:r>
            <a:r>
              <a:rPr lang="zh-CN" altLang="en-US" sz="2800" b="1" kern="0" dirty="0" smtClean="0">
                <a:solidFill>
                  <a:srgbClr val="0000FF"/>
                </a:solidFill>
                <a:latin typeface="Times New Roman" panose="02020603050405020304" pitchFamily="18" charset="0"/>
                <a:ea typeface="楷体" panose="02010609060101010101" pitchFamily="49" charset="-122"/>
              </a:rPr>
              <a:t>有一</a:t>
            </a:r>
            <a:r>
              <a:rPr lang="zh-CN" altLang="en-US" sz="2800" b="1" kern="0" dirty="0">
                <a:solidFill>
                  <a:srgbClr val="0000FF"/>
                </a:solidFill>
                <a:latin typeface="Times New Roman" panose="02020603050405020304" pitchFamily="18" charset="0"/>
                <a:ea typeface="楷体" panose="02010609060101010101" pitchFamily="49" charset="-122"/>
              </a:rPr>
              <a:t>定相差</a:t>
            </a:r>
            <a:r>
              <a:rPr lang="zh-CN" altLang="en-US" sz="2800" b="1" kern="0" dirty="0">
                <a:latin typeface="Times New Roman" panose="02020603050405020304" pitchFamily="18" charset="0"/>
                <a:ea typeface="楷体" panose="02010609060101010101" pitchFamily="49" charset="-122"/>
              </a:rPr>
              <a:t>且</a:t>
            </a:r>
            <a:r>
              <a:rPr lang="zh-CN" altLang="en-US" sz="2800" b="1" kern="0" dirty="0">
                <a:solidFill>
                  <a:srgbClr val="0000FF"/>
                </a:solidFill>
                <a:latin typeface="Times New Roman" panose="02020603050405020304" pitchFamily="18" charset="0"/>
                <a:ea typeface="楷体" panose="02010609060101010101" pitchFamily="49" charset="-122"/>
              </a:rPr>
              <a:t>振幅不等</a:t>
            </a:r>
            <a:r>
              <a:rPr lang="zh-CN" altLang="en-US" sz="2800" b="1" kern="0" dirty="0">
                <a:latin typeface="Times New Roman" panose="02020603050405020304" pitchFamily="18" charset="0"/>
                <a:ea typeface="楷体" panose="02010609060101010101" pitchFamily="49" charset="-122"/>
              </a:rPr>
              <a:t>的两线偏振光的合</a:t>
            </a:r>
            <a:r>
              <a:rPr lang="zh-CN" altLang="en-US" sz="2800" b="1" kern="0" dirty="0" smtClean="0">
                <a:latin typeface="Times New Roman" panose="02020603050405020304" pitchFamily="18" charset="0"/>
                <a:ea typeface="楷体" panose="02010609060101010101" pitchFamily="49" charset="-122"/>
              </a:rPr>
              <a:t>成</a:t>
            </a:r>
            <a:r>
              <a:rPr lang="zh-CN" altLang="en-US" sz="2800" b="1" kern="0" dirty="0">
                <a:latin typeface="Times New Roman" panose="02020603050405020304" pitchFamily="18" charset="0"/>
                <a:ea typeface="楷体" panose="02010609060101010101" pitchFamily="49" charset="-122"/>
              </a:rPr>
              <a:t>。</a:t>
            </a:r>
            <a:endParaRPr lang="en-US" sz="2800" b="1" kern="0" dirty="0">
              <a:latin typeface="Times New Roman" panose="02020603050405020304" pitchFamily="18" charset="0"/>
              <a:ea typeface="楷体" panose="02010609060101010101" pitchFamily="49" charset="-122"/>
            </a:endParaRPr>
          </a:p>
        </p:txBody>
      </p:sp>
      <p:graphicFrame>
        <p:nvGraphicFramePr>
          <p:cNvPr id="8" name="Object 7"/>
          <p:cNvGraphicFramePr>
            <a:graphicFrameLocks noChangeAspect="1"/>
          </p:cNvGraphicFramePr>
          <p:nvPr>
            <p:extLst>
              <p:ext uri="{D42A27DB-BD31-4B8C-83A1-F6EECF244321}">
                <p14:modId xmlns:p14="http://schemas.microsoft.com/office/powerpoint/2010/main" xmlns="" val="3774734997"/>
              </p:ext>
            </p:extLst>
          </p:nvPr>
        </p:nvGraphicFramePr>
        <p:xfrm>
          <a:off x="3145904" y="2025886"/>
          <a:ext cx="2146176" cy="572603"/>
        </p:xfrm>
        <a:graphic>
          <a:graphicData uri="http://schemas.openxmlformats.org/presentationml/2006/ole">
            <p:oleObj spid="_x0000_s89513" name="Equation" r:id="rId3" imgW="888840" imgH="241200" progId="">
              <p:embed/>
            </p:oleObj>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xmlns="" val="3508295096"/>
              </p:ext>
            </p:extLst>
          </p:nvPr>
        </p:nvGraphicFramePr>
        <p:xfrm>
          <a:off x="755576" y="4761678"/>
          <a:ext cx="6912768" cy="1475634"/>
        </p:xfrm>
        <a:graphic>
          <a:graphicData uri="http://schemas.openxmlformats.org/presentationml/2006/ole">
            <p:oleObj spid="_x0000_s89514" name="Equation" r:id="rId4" imgW="2946240" imgH="545760" progId="">
              <p:embed/>
            </p:oleObj>
          </a:graphicData>
        </a:graphic>
      </p:graphicFrame>
      <p:sp>
        <p:nvSpPr>
          <p:cNvPr id="13" name="Rectangle 9"/>
          <p:cNvSpPr>
            <a:spLocks noChangeArrowheads="1"/>
          </p:cNvSpPr>
          <p:nvPr/>
        </p:nvSpPr>
        <p:spPr bwMode="auto">
          <a:xfrm>
            <a:off x="611560" y="4057908"/>
            <a:ext cx="33986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sz="2800" i="1" kern="0" dirty="0">
                <a:solidFill>
                  <a:srgbClr val="FF0000"/>
                </a:solidFill>
                <a:latin typeface="Times New Roman" panose="02020603050405020304" pitchFamily="18" charset="0"/>
                <a:ea typeface="楷体" panose="02010609060101010101" pitchFamily="49" charset="-122"/>
              </a:rPr>
              <a:t>E </a:t>
            </a:r>
            <a:r>
              <a:rPr lang="zh-CN" altLang="en-US" sz="2800" kern="0" dirty="0">
                <a:solidFill>
                  <a:srgbClr val="FF0000"/>
                </a:solidFill>
                <a:latin typeface="Times New Roman" panose="02020603050405020304" pitchFamily="18" charset="0"/>
                <a:ea typeface="楷体" panose="02010609060101010101" pitchFamily="49" charset="-122"/>
              </a:rPr>
              <a:t>末端的轨迹方</a:t>
            </a:r>
            <a:r>
              <a:rPr lang="zh-CN" altLang="en-US" sz="2800" kern="0" dirty="0" smtClean="0">
                <a:solidFill>
                  <a:srgbClr val="FF0000"/>
                </a:solidFill>
                <a:latin typeface="Times New Roman" panose="02020603050405020304" pitchFamily="18" charset="0"/>
                <a:ea typeface="楷体" panose="02010609060101010101" pitchFamily="49" charset="-122"/>
              </a:rPr>
              <a:t>程</a:t>
            </a:r>
            <a:r>
              <a:rPr lang="zh-CN" altLang="en-US" sz="2800" kern="0" dirty="0">
                <a:solidFill>
                  <a:srgbClr val="FF0000"/>
                </a:solidFill>
                <a:latin typeface="Times New Roman" panose="02020603050405020304" pitchFamily="18" charset="0"/>
                <a:ea typeface="楷体" panose="02010609060101010101" pitchFamily="49" charset="-122"/>
              </a:rPr>
              <a:t>：</a:t>
            </a:r>
            <a:endParaRPr lang="zh-CN" altLang="en-US" sz="2800" dirty="0">
              <a:latin typeface="Times New Roman" pitchFamily="18" charset="0"/>
              <a:ea typeface="楷体" panose="02010609060101010101" pitchFamily="49" charset="-122"/>
            </a:endParaRPr>
          </a:p>
        </p:txBody>
      </p:sp>
      <p:graphicFrame>
        <p:nvGraphicFramePr>
          <p:cNvPr id="14" name="Object 13"/>
          <p:cNvGraphicFramePr>
            <a:graphicFrameLocks noChangeAspect="1"/>
          </p:cNvGraphicFramePr>
          <p:nvPr>
            <p:extLst>
              <p:ext uri="{D42A27DB-BD31-4B8C-83A1-F6EECF244321}">
                <p14:modId xmlns:p14="http://schemas.microsoft.com/office/powerpoint/2010/main" xmlns="" val="3679439310"/>
              </p:ext>
            </p:extLst>
          </p:nvPr>
        </p:nvGraphicFramePr>
        <p:xfrm>
          <a:off x="2339752" y="2691551"/>
          <a:ext cx="4171179" cy="1241505"/>
        </p:xfrm>
        <a:graphic>
          <a:graphicData uri="http://schemas.openxmlformats.org/presentationml/2006/ole">
            <p:oleObj spid="_x0000_s89515" name="Equation" r:id="rId5" imgW="1638000" imgH="533160" progId="">
              <p:embed/>
            </p:oleObj>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xmlns="" val="159269133"/>
              </p:ext>
            </p:extLst>
          </p:nvPr>
        </p:nvGraphicFramePr>
        <p:xfrm>
          <a:off x="6084168" y="6033892"/>
          <a:ext cx="2304256" cy="563460"/>
        </p:xfrm>
        <a:graphic>
          <a:graphicData uri="http://schemas.openxmlformats.org/presentationml/2006/ole">
            <p:oleObj spid="_x0000_s89516" name="Equation" r:id="rId6" imgW="825480" imgH="241200" progId="">
              <p:embed/>
            </p:oleObj>
          </a:graphicData>
        </a:graphic>
      </p:graphicFrame>
    </p:spTree>
    <p:extLst>
      <p:ext uri="{BB962C8B-B14F-4D97-AF65-F5344CB8AC3E}">
        <p14:creationId xmlns:p14="http://schemas.microsoft.com/office/powerpoint/2010/main" xmlns="" val="307472791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p:cNvSpPr>
            <a:spLocks noChangeArrowheads="1"/>
          </p:cNvSpPr>
          <p:nvPr/>
        </p:nvSpPr>
        <p:spPr bwMode="auto">
          <a:xfrm>
            <a:off x="395288" y="980728"/>
            <a:ext cx="4752776"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457200" indent="-457200" eaLnBrk="1" hangingPunct="1">
              <a:spcBef>
                <a:spcPct val="0"/>
              </a:spcBef>
              <a:buFont typeface="Arial" panose="020B0604020202020204" pitchFamily="34" charset="0"/>
              <a:buChar char="•"/>
            </a:pPr>
            <a:r>
              <a:rPr lang="zh-CN" altLang="en-US" sz="2800" i="1" dirty="0" smtClean="0">
                <a:solidFill>
                  <a:srgbClr val="FF0000"/>
                </a:solidFill>
                <a:latin typeface="Times New Roman" pitchFamily="18" charset="0"/>
                <a:ea typeface="楷体" panose="02010609060101010101" pitchFamily="49" charset="-122"/>
                <a:sym typeface="Symbol" pitchFamily="18" charset="2"/>
              </a:rPr>
              <a:t></a:t>
            </a:r>
            <a:r>
              <a:rPr lang="zh-CN" altLang="en-US" sz="2800" i="1" dirty="0" smtClean="0">
                <a:solidFill>
                  <a:srgbClr val="FF0000"/>
                </a:solidFill>
                <a:latin typeface="Times New Roman" pitchFamily="18" charset="0"/>
                <a:ea typeface="楷体" panose="02010609060101010101" pitchFamily="49" charset="-122"/>
              </a:rPr>
              <a:t>  </a:t>
            </a:r>
            <a:r>
              <a:rPr lang="zh-CN" altLang="en-US" sz="2800" dirty="0" smtClean="0">
                <a:solidFill>
                  <a:srgbClr val="FF0000"/>
                </a:solidFill>
                <a:latin typeface="Times New Roman" pitchFamily="18" charset="0"/>
                <a:ea typeface="楷体" panose="02010609060101010101" pitchFamily="49" charset="-122"/>
              </a:rPr>
              <a:t>和 </a:t>
            </a:r>
            <a:r>
              <a:rPr lang="en-US" altLang="zh-CN" sz="2800" i="1" dirty="0" smtClean="0">
                <a:solidFill>
                  <a:srgbClr val="FF0000"/>
                </a:solidFill>
                <a:latin typeface="Times New Roman" pitchFamily="18" charset="0"/>
                <a:ea typeface="楷体" panose="02010609060101010101" pitchFamily="49" charset="-122"/>
              </a:rPr>
              <a:t>E</a:t>
            </a:r>
            <a:r>
              <a:rPr lang="en-US" altLang="zh-CN" sz="2800" i="1" baseline="-25000" dirty="0" smtClean="0">
                <a:solidFill>
                  <a:srgbClr val="FF0000"/>
                </a:solidFill>
                <a:latin typeface="Times New Roman" pitchFamily="18" charset="0"/>
                <a:ea typeface="楷体" panose="02010609060101010101" pitchFamily="49" charset="-122"/>
              </a:rPr>
              <a:t>0x</a:t>
            </a:r>
            <a:r>
              <a:rPr lang="en-US" altLang="zh-CN" sz="2800" i="1" dirty="0" smtClean="0">
                <a:solidFill>
                  <a:srgbClr val="FF0000"/>
                </a:solidFill>
                <a:latin typeface="Times New Roman" pitchFamily="18" charset="0"/>
                <a:ea typeface="楷体" panose="02010609060101010101" pitchFamily="49" charset="-122"/>
              </a:rPr>
              <a:t>/</a:t>
            </a:r>
            <a:r>
              <a:rPr lang="en-US" altLang="zh-CN" sz="2800" i="1" dirty="0">
                <a:solidFill>
                  <a:srgbClr val="FF0000"/>
                </a:solidFill>
                <a:latin typeface="Times New Roman" pitchFamily="18" charset="0"/>
                <a:ea typeface="楷体" panose="02010609060101010101" pitchFamily="49" charset="-122"/>
              </a:rPr>
              <a:t> </a:t>
            </a:r>
            <a:r>
              <a:rPr lang="en-US" altLang="zh-CN" sz="2800" i="1" dirty="0" smtClean="0">
                <a:solidFill>
                  <a:srgbClr val="FF0000"/>
                </a:solidFill>
                <a:latin typeface="Times New Roman" pitchFamily="18" charset="0"/>
                <a:ea typeface="楷体" panose="02010609060101010101" pitchFamily="49" charset="-122"/>
              </a:rPr>
              <a:t>E</a:t>
            </a:r>
            <a:r>
              <a:rPr lang="en-US" altLang="zh-CN" sz="2800" i="1" baseline="-25000" dirty="0" smtClean="0">
                <a:solidFill>
                  <a:srgbClr val="FF0000"/>
                </a:solidFill>
                <a:latin typeface="Times New Roman" pitchFamily="18" charset="0"/>
                <a:ea typeface="楷体" panose="02010609060101010101" pitchFamily="49" charset="-122"/>
              </a:rPr>
              <a:t>0y</a:t>
            </a:r>
            <a:r>
              <a:rPr lang="en-US" altLang="zh-CN" sz="2800" dirty="0" smtClean="0">
                <a:solidFill>
                  <a:srgbClr val="FF0000"/>
                </a:solidFill>
                <a:latin typeface="Times New Roman" pitchFamily="18" charset="0"/>
                <a:ea typeface="楷体" panose="02010609060101010101" pitchFamily="49" charset="-122"/>
              </a:rPr>
              <a:t> </a:t>
            </a:r>
            <a:r>
              <a:rPr lang="zh-CN" altLang="en-US" sz="2800" dirty="0" smtClean="0">
                <a:solidFill>
                  <a:srgbClr val="FF0000"/>
                </a:solidFill>
                <a:latin typeface="Times New Roman" pitchFamily="18" charset="0"/>
                <a:ea typeface="楷体" panose="02010609060101010101" pitchFamily="49" charset="-122"/>
              </a:rPr>
              <a:t>决</a:t>
            </a:r>
            <a:r>
              <a:rPr lang="zh-CN" altLang="en-US" sz="2800" dirty="0">
                <a:solidFill>
                  <a:srgbClr val="FF0000"/>
                </a:solidFill>
                <a:latin typeface="Times New Roman" pitchFamily="18" charset="0"/>
                <a:ea typeface="楷体" panose="02010609060101010101" pitchFamily="49" charset="-122"/>
              </a:rPr>
              <a:t>定偏振态</a:t>
            </a:r>
          </a:p>
        </p:txBody>
      </p:sp>
      <p:sp>
        <p:nvSpPr>
          <p:cNvPr id="2" name="Rectangle 1"/>
          <p:cNvSpPr/>
          <p:nvPr/>
        </p:nvSpPr>
        <p:spPr>
          <a:xfrm>
            <a:off x="620527" y="5517232"/>
            <a:ext cx="5843044" cy="954107"/>
          </a:xfrm>
          <a:prstGeom prst="rect">
            <a:avLst/>
          </a:prstGeom>
        </p:spPr>
        <p:txBody>
          <a:bodyPr wrap="square">
            <a:spAutoFit/>
          </a:bodyPr>
          <a:lstStyle/>
          <a:p>
            <a:pPr marL="457200" indent="-457200">
              <a:buFont typeface="Wingdings" panose="05000000000000000000" pitchFamily="2" charset="2"/>
              <a:buChar char="Ø"/>
            </a:pPr>
            <a:r>
              <a:rPr lang="en-US" altLang="zh-CN" sz="2800" b="1" i="1" dirty="0">
                <a:solidFill>
                  <a:srgbClr val="0000FF"/>
                </a:solidFill>
                <a:latin typeface="Times New Roman" panose="02020603050405020304" pitchFamily="18" charset="0"/>
                <a:ea typeface="楷体" panose="02010609060101010101" pitchFamily="49" charset="-122"/>
              </a:rPr>
              <a:t>0 &lt; </a:t>
            </a:r>
            <a:r>
              <a:rPr lang="el-GR" altLang="zh-CN" sz="2800" b="1" i="1" dirty="0" smtClean="0">
                <a:solidFill>
                  <a:srgbClr val="0000FF"/>
                </a:solidFill>
                <a:latin typeface="Times New Roman" panose="02020603050405020304" pitchFamily="18" charset="0"/>
                <a:ea typeface="楷体" panose="02010609060101010101" pitchFamily="49" charset="-122"/>
              </a:rPr>
              <a:t>φ</a:t>
            </a:r>
            <a:r>
              <a:rPr lang="en-US" altLang="zh-CN" sz="2800" b="1" i="1" dirty="0" smtClean="0">
                <a:solidFill>
                  <a:srgbClr val="0000FF"/>
                </a:solidFill>
                <a:latin typeface="Times New Roman" panose="02020603050405020304" pitchFamily="18" charset="0"/>
                <a:ea typeface="楷体" panose="02010609060101010101" pitchFamily="49" charset="-122"/>
              </a:rPr>
              <a:t> </a:t>
            </a:r>
            <a:r>
              <a:rPr lang="en-US" altLang="zh-CN" sz="2800" b="1" i="1" dirty="0">
                <a:solidFill>
                  <a:srgbClr val="0000FF"/>
                </a:solidFill>
                <a:latin typeface="Times New Roman" panose="02020603050405020304" pitchFamily="18" charset="0"/>
                <a:ea typeface="楷体" panose="02010609060101010101" pitchFamily="49" charset="-122"/>
              </a:rPr>
              <a:t>&lt; π </a:t>
            </a:r>
            <a:r>
              <a:rPr lang="zh-CN" altLang="en-US" sz="2800" b="1" dirty="0">
                <a:solidFill>
                  <a:srgbClr val="0000FF"/>
                </a:solidFill>
                <a:latin typeface="Times New Roman" panose="02020603050405020304" pitchFamily="18" charset="0"/>
                <a:ea typeface="楷体" panose="02010609060101010101" pitchFamily="49" charset="-122"/>
              </a:rPr>
              <a:t>时，右旋椭圆偏振光</a:t>
            </a:r>
          </a:p>
          <a:p>
            <a:pPr marL="450850"/>
            <a:r>
              <a:rPr lang="en-US" altLang="zh-CN" sz="2800" b="1" i="1" dirty="0">
                <a:solidFill>
                  <a:srgbClr val="0000FF"/>
                </a:solidFill>
                <a:latin typeface="Times New Roman" panose="02020603050405020304" pitchFamily="18" charset="0"/>
                <a:ea typeface="楷体" panose="02010609060101010101" pitchFamily="49" charset="-122"/>
              </a:rPr>
              <a:t>π &lt; </a:t>
            </a:r>
            <a:r>
              <a:rPr lang="el-GR" altLang="zh-CN" sz="2800" b="1" i="1" dirty="0">
                <a:solidFill>
                  <a:srgbClr val="0000FF"/>
                </a:solidFill>
                <a:latin typeface="Times New Roman" panose="02020603050405020304" pitchFamily="18" charset="0"/>
                <a:ea typeface="楷体" panose="02010609060101010101" pitchFamily="49" charset="-122"/>
              </a:rPr>
              <a:t>φ </a:t>
            </a:r>
            <a:r>
              <a:rPr lang="en-US" altLang="zh-CN" sz="2800" b="1" i="1" dirty="0" smtClean="0">
                <a:solidFill>
                  <a:srgbClr val="0000FF"/>
                </a:solidFill>
                <a:latin typeface="Times New Roman" panose="02020603050405020304" pitchFamily="18" charset="0"/>
                <a:ea typeface="楷体" panose="02010609060101010101" pitchFamily="49" charset="-122"/>
              </a:rPr>
              <a:t>&lt; </a:t>
            </a:r>
            <a:r>
              <a:rPr lang="en-US" altLang="zh-CN" sz="2800" b="1" i="1" dirty="0">
                <a:solidFill>
                  <a:srgbClr val="0000FF"/>
                </a:solidFill>
                <a:latin typeface="Times New Roman" panose="02020603050405020304" pitchFamily="18" charset="0"/>
                <a:ea typeface="楷体" panose="02010609060101010101" pitchFamily="49" charset="-122"/>
              </a:rPr>
              <a:t>2π </a:t>
            </a:r>
            <a:r>
              <a:rPr lang="zh-CN" altLang="en-US" sz="2800" b="1" dirty="0">
                <a:solidFill>
                  <a:srgbClr val="0000FF"/>
                </a:solidFill>
                <a:latin typeface="Times New Roman" panose="02020603050405020304" pitchFamily="18" charset="0"/>
                <a:ea typeface="楷体" panose="02010609060101010101" pitchFamily="49" charset="-122"/>
              </a:rPr>
              <a:t>时，左旋椭圆偏振</a:t>
            </a:r>
            <a:r>
              <a:rPr lang="zh-CN" altLang="en-US" sz="2800" b="1" dirty="0" smtClean="0">
                <a:solidFill>
                  <a:srgbClr val="0000FF"/>
                </a:solidFill>
                <a:latin typeface="Times New Roman" panose="02020603050405020304" pitchFamily="18" charset="0"/>
                <a:ea typeface="楷体" panose="02010609060101010101" pitchFamily="49" charset="-122"/>
              </a:rPr>
              <a:t>光</a:t>
            </a:r>
            <a:endParaRPr lang="zh-CN" altLang="en-US" sz="2800" b="1" dirty="0">
              <a:solidFill>
                <a:srgbClr val="0000FF"/>
              </a:solidFill>
              <a:latin typeface="Times New Roman" panose="02020603050405020304" pitchFamily="18" charset="0"/>
              <a:ea typeface="楷体" panose="02010609060101010101" pitchFamily="49" charset="-122"/>
            </a:endParaRPr>
          </a:p>
        </p:txBody>
      </p:sp>
      <p:graphicFrame>
        <p:nvGraphicFramePr>
          <p:cNvPr id="3" name="Object 2"/>
          <p:cNvGraphicFramePr>
            <a:graphicFrameLocks noChangeAspect="1"/>
          </p:cNvGraphicFramePr>
          <p:nvPr>
            <p:extLst>
              <p:ext uri="{D42A27DB-BD31-4B8C-83A1-F6EECF244321}">
                <p14:modId xmlns:p14="http://schemas.microsoft.com/office/powerpoint/2010/main" xmlns="" val="3660161189"/>
              </p:ext>
            </p:extLst>
          </p:nvPr>
        </p:nvGraphicFramePr>
        <p:xfrm>
          <a:off x="1691680" y="1566838"/>
          <a:ext cx="5519156" cy="1286098"/>
        </p:xfrm>
        <a:graphic>
          <a:graphicData uri="http://schemas.openxmlformats.org/presentationml/2006/ole">
            <p:oleObj spid="_x0000_s90216" name="Equation" r:id="rId3" imgW="2946240" imgH="545760" progId="">
              <p:embed/>
            </p:oleObj>
          </a:graphicData>
        </a:graphic>
      </p:graphicFrame>
      <p:grpSp>
        <p:nvGrpSpPr>
          <p:cNvPr id="7" name="Group 6"/>
          <p:cNvGrpSpPr/>
          <p:nvPr/>
        </p:nvGrpSpPr>
        <p:grpSpPr>
          <a:xfrm>
            <a:off x="107505" y="3068960"/>
            <a:ext cx="8856984" cy="2304256"/>
            <a:chOff x="107505" y="3068960"/>
            <a:chExt cx="8856984" cy="2304256"/>
          </a:xfrm>
        </p:grpSpPr>
        <p:pic>
          <p:nvPicPr>
            <p:cNvPr id="90113" name="Picture 1" descr="C:\Users\chen\AppData\Roaming\Tencent\Users\328928970\QQ\WinTemp\RichOle\GW{85VIA}{7JW)N7%`[`$PT.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7505" y="3068960"/>
              <a:ext cx="8856984" cy="230425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348220" y="4973106"/>
              <a:ext cx="335348" cy="400110"/>
            </a:xfrm>
            <a:prstGeom prst="rect">
              <a:avLst/>
            </a:prstGeom>
            <a:solidFill>
              <a:schemeClr val="bg1"/>
            </a:solidFill>
          </p:spPr>
          <p:txBody>
            <a:bodyPr wrap="none">
              <a:spAutoFit/>
            </a:bodyPr>
            <a:lstStyle/>
            <a:p>
              <a:r>
                <a:rPr lang="el-GR" altLang="zh-CN" sz="2000" b="1" i="1" dirty="0">
                  <a:latin typeface="Times New Roman" panose="02020603050405020304" pitchFamily="18" charset="0"/>
                  <a:ea typeface="楷体" panose="02010609060101010101" pitchFamily="49" charset="-122"/>
                </a:rPr>
                <a:t>φ</a:t>
              </a:r>
              <a:endParaRPr lang="en-US" sz="2000" dirty="0"/>
            </a:p>
          </p:txBody>
        </p:sp>
      </p:grpSp>
    </p:spTree>
    <p:extLst>
      <p:ext uri="{BB962C8B-B14F-4D97-AF65-F5344CB8AC3E}">
        <p14:creationId xmlns:p14="http://schemas.microsoft.com/office/powerpoint/2010/main" xmlns="" val="223040611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67544" y="1052736"/>
            <a:ext cx="8064896" cy="523220"/>
          </a:xfrm>
          <a:prstGeom prst="rect">
            <a:avLst/>
          </a:prstGeom>
        </p:spPr>
        <p:txBody>
          <a:bodyPr wrap="square">
            <a:spAutoFit/>
          </a:bodyPr>
          <a:lstStyle/>
          <a:p>
            <a:pPr marL="457200" indent="-457200" algn="just">
              <a:spcBef>
                <a:spcPts val="1200"/>
              </a:spcBef>
              <a:buFont typeface="Wingdings" panose="05000000000000000000" pitchFamily="2" charset="2"/>
              <a:buChar char="Ø"/>
            </a:pPr>
            <a:r>
              <a:rPr lang="zh-CN" altLang="en-US" sz="2800" b="1" dirty="0">
                <a:latin typeface="Times New Roman" panose="02020603050405020304" pitchFamily="18" charset="0"/>
                <a:ea typeface="楷体" panose="02010609060101010101" pitchFamily="49" charset="-122"/>
              </a:rPr>
              <a:t>线偏振光和圆偏振光可看成椭圆偏振光的特例</a:t>
            </a:r>
            <a:r>
              <a:rPr lang="en-US" altLang="zh-CN" sz="2800" b="1" dirty="0">
                <a:latin typeface="Times New Roman" panose="02020603050405020304" pitchFamily="18" charset="0"/>
                <a:ea typeface="楷体" panose="02010609060101010101" pitchFamily="49" charset="-122"/>
              </a:rPr>
              <a:t> </a:t>
            </a:r>
          </a:p>
        </p:txBody>
      </p:sp>
      <p:pic>
        <p:nvPicPr>
          <p:cNvPr id="7" name="Picture 1" descr="C:\Users\chen\AppData\Roaming\Tencent\Users\328928970\QQ\WinTemp\RichOle\GW{85VIA}{7JW)N7%`[`$P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0639" y="3869607"/>
            <a:ext cx="8765157" cy="207146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251520" y="4005064"/>
            <a:ext cx="1080120" cy="193600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39953" y="4005064"/>
            <a:ext cx="1008112" cy="193600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812360" y="4005064"/>
            <a:ext cx="1080120" cy="193600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0152" y="3861048"/>
            <a:ext cx="1080120" cy="2592288"/>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95736" y="3861048"/>
            <a:ext cx="1080120" cy="2592288"/>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67744" y="5949280"/>
            <a:ext cx="974947" cy="461665"/>
          </a:xfrm>
          <a:prstGeom prst="rect">
            <a:avLst/>
          </a:prstGeom>
        </p:spPr>
        <p:txBody>
          <a:bodyPr wrap="none">
            <a:spAutoFit/>
          </a:bodyPr>
          <a:lstStyle/>
          <a:p>
            <a:r>
              <a:rPr lang="en-US" altLang="zh-CN" b="1" i="1" dirty="0" smtClean="0">
                <a:solidFill>
                  <a:srgbClr val="0000FF"/>
                </a:solidFill>
                <a:latin typeface="Times New Roman" panose="02020603050405020304" pitchFamily="18" charset="0"/>
                <a:ea typeface="楷体" panose="02010609060101010101" pitchFamily="49" charset="-122"/>
              </a:rPr>
              <a:t>E</a:t>
            </a:r>
            <a:r>
              <a:rPr lang="en-US" altLang="zh-CN" b="1" i="1" baseline="-25000" dirty="0" smtClean="0">
                <a:solidFill>
                  <a:srgbClr val="0000FF"/>
                </a:solidFill>
                <a:latin typeface="Times New Roman" panose="02020603050405020304" pitchFamily="18" charset="0"/>
                <a:ea typeface="楷体" panose="02010609060101010101" pitchFamily="49" charset="-122"/>
              </a:rPr>
              <a:t>x</a:t>
            </a:r>
            <a:r>
              <a:rPr lang="en-US" altLang="zh-CN" b="1" i="1" dirty="0" smtClean="0">
                <a:solidFill>
                  <a:srgbClr val="0000FF"/>
                </a:solidFill>
                <a:latin typeface="Times New Roman" panose="02020603050405020304" pitchFamily="18" charset="0"/>
                <a:ea typeface="楷体" panose="02010609060101010101" pitchFamily="49" charset="-122"/>
              </a:rPr>
              <a:t>=</a:t>
            </a:r>
            <a:r>
              <a:rPr lang="en-US" altLang="zh-CN" b="1" i="1" dirty="0" err="1" smtClean="0">
                <a:solidFill>
                  <a:srgbClr val="0000FF"/>
                </a:solidFill>
                <a:latin typeface="Times New Roman" panose="02020603050405020304" pitchFamily="18" charset="0"/>
                <a:ea typeface="楷体" panose="02010609060101010101" pitchFamily="49" charset="-122"/>
              </a:rPr>
              <a:t>E</a:t>
            </a:r>
            <a:r>
              <a:rPr lang="en-US" altLang="zh-CN" b="1" i="1" baseline="-25000" dirty="0" err="1" smtClean="0">
                <a:solidFill>
                  <a:srgbClr val="0000FF"/>
                </a:solidFill>
                <a:latin typeface="Times New Roman" panose="02020603050405020304" pitchFamily="18" charset="0"/>
                <a:ea typeface="楷体" panose="02010609060101010101" pitchFamily="49" charset="-122"/>
              </a:rPr>
              <a:t>y</a:t>
            </a:r>
            <a:endParaRPr lang="en-US" i="1" baseline="-25000" dirty="0">
              <a:solidFill>
                <a:srgbClr val="0000FF"/>
              </a:solidFill>
            </a:endParaRPr>
          </a:p>
        </p:txBody>
      </p:sp>
      <p:sp>
        <p:nvSpPr>
          <p:cNvPr id="13" name="Rectangle 12"/>
          <p:cNvSpPr/>
          <p:nvPr/>
        </p:nvSpPr>
        <p:spPr>
          <a:xfrm>
            <a:off x="5973317" y="5949280"/>
            <a:ext cx="974947" cy="461665"/>
          </a:xfrm>
          <a:prstGeom prst="rect">
            <a:avLst/>
          </a:prstGeom>
        </p:spPr>
        <p:txBody>
          <a:bodyPr wrap="none">
            <a:spAutoFit/>
          </a:bodyPr>
          <a:lstStyle/>
          <a:p>
            <a:r>
              <a:rPr lang="en-US" altLang="zh-CN" b="1" i="1" dirty="0" smtClean="0">
                <a:solidFill>
                  <a:srgbClr val="0000FF"/>
                </a:solidFill>
                <a:latin typeface="Times New Roman" panose="02020603050405020304" pitchFamily="18" charset="0"/>
                <a:ea typeface="楷体" panose="02010609060101010101" pitchFamily="49" charset="-122"/>
              </a:rPr>
              <a:t>E</a:t>
            </a:r>
            <a:r>
              <a:rPr lang="en-US" altLang="zh-CN" b="1" i="1" baseline="-25000" dirty="0" smtClean="0">
                <a:solidFill>
                  <a:srgbClr val="0000FF"/>
                </a:solidFill>
                <a:latin typeface="Times New Roman" panose="02020603050405020304" pitchFamily="18" charset="0"/>
                <a:ea typeface="楷体" panose="02010609060101010101" pitchFamily="49" charset="-122"/>
              </a:rPr>
              <a:t>x</a:t>
            </a:r>
            <a:r>
              <a:rPr lang="en-US" altLang="zh-CN" b="1" i="1" dirty="0" smtClean="0">
                <a:solidFill>
                  <a:srgbClr val="0000FF"/>
                </a:solidFill>
                <a:latin typeface="Times New Roman" panose="02020603050405020304" pitchFamily="18" charset="0"/>
                <a:ea typeface="楷体" panose="02010609060101010101" pitchFamily="49" charset="-122"/>
              </a:rPr>
              <a:t>=</a:t>
            </a:r>
            <a:r>
              <a:rPr lang="en-US" altLang="zh-CN" b="1" i="1" dirty="0" err="1" smtClean="0">
                <a:solidFill>
                  <a:srgbClr val="0000FF"/>
                </a:solidFill>
                <a:latin typeface="Times New Roman" panose="02020603050405020304" pitchFamily="18" charset="0"/>
                <a:ea typeface="楷体" panose="02010609060101010101" pitchFamily="49" charset="-122"/>
              </a:rPr>
              <a:t>E</a:t>
            </a:r>
            <a:r>
              <a:rPr lang="en-US" altLang="zh-CN" b="1" i="1" baseline="-25000" dirty="0" err="1" smtClean="0">
                <a:solidFill>
                  <a:srgbClr val="0000FF"/>
                </a:solidFill>
                <a:latin typeface="Times New Roman" panose="02020603050405020304" pitchFamily="18" charset="0"/>
                <a:ea typeface="楷体" panose="02010609060101010101" pitchFamily="49" charset="-122"/>
              </a:rPr>
              <a:t>y</a:t>
            </a:r>
            <a:endParaRPr lang="en-US" i="1" baseline="-25000" dirty="0">
              <a:solidFill>
                <a:srgbClr val="0000FF"/>
              </a:solidFill>
            </a:endParaRPr>
          </a:p>
        </p:txBody>
      </p:sp>
      <p:sp>
        <p:nvSpPr>
          <p:cNvPr id="14" name="Rectangle 13"/>
          <p:cNvSpPr/>
          <p:nvPr/>
        </p:nvSpPr>
        <p:spPr>
          <a:xfrm>
            <a:off x="467544" y="1628800"/>
            <a:ext cx="8064896" cy="954107"/>
          </a:xfrm>
          <a:prstGeom prst="rect">
            <a:avLst/>
          </a:prstGeom>
        </p:spPr>
        <p:txBody>
          <a:bodyPr wrap="square">
            <a:spAutoFit/>
          </a:bodyPr>
          <a:lstStyle/>
          <a:p>
            <a:pPr marL="457200" indent="-457200" algn="just">
              <a:spcBef>
                <a:spcPts val="1200"/>
              </a:spcBef>
              <a:buFont typeface="Wingdings" panose="05000000000000000000" pitchFamily="2" charset="2"/>
              <a:buChar char="Ø"/>
            </a:pPr>
            <a:r>
              <a:rPr lang="zh-CN" altLang="en-US" sz="2800" b="1" dirty="0">
                <a:solidFill>
                  <a:srgbClr val="0000FF"/>
                </a:solidFill>
                <a:latin typeface="Times New Roman" panose="02020603050405020304" pitchFamily="18" charset="0"/>
                <a:ea typeface="楷体" panose="02010609060101010101" pitchFamily="49" charset="-122"/>
              </a:rPr>
              <a:t>若两个正交振动的振幅相等，相位差为</a:t>
            </a:r>
            <a:r>
              <a:rPr lang="en-US" altLang="zh-CN" sz="2800" b="1" i="1" dirty="0">
                <a:solidFill>
                  <a:srgbClr val="0000FF"/>
                </a:solidFill>
                <a:latin typeface="Times New Roman" panose="02020603050405020304" pitchFamily="18" charset="0"/>
                <a:ea typeface="楷体" panose="02010609060101010101" pitchFamily="49" charset="-122"/>
              </a:rPr>
              <a:t>π/2</a:t>
            </a:r>
            <a:r>
              <a:rPr lang="zh-CN" altLang="en-US" sz="2800" b="1" dirty="0">
                <a:solidFill>
                  <a:srgbClr val="0000FF"/>
                </a:solidFill>
                <a:latin typeface="Times New Roman" panose="02020603050405020304" pitchFamily="18" charset="0"/>
                <a:ea typeface="楷体" panose="02010609060101010101" pitchFamily="49" charset="-122"/>
              </a:rPr>
              <a:t>的奇数倍，则椭圆偏振光变为圆偏振光；</a:t>
            </a:r>
            <a:endParaRPr lang="en-US" altLang="zh-CN" sz="2800" b="1" dirty="0">
              <a:solidFill>
                <a:srgbClr val="0000FF"/>
              </a:solidFill>
              <a:latin typeface="Times New Roman" panose="02020603050405020304" pitchFamily="18" charset="0"/>
              <a:ea typeface="楷体" panose="02010609060101010101" pitchFamily="49" charset="-122"/>
            </a:endParaRPr>
          </a:p>
        </p:txBody>
      </p:sp>
      <p:sp>
        <p:nvSpPr>
          <p:cNvPr id="15" name="Rectangle 14"/>
          <p:cNvSpPr/>
          <p:nvPr/>
        </p:nvSpPr>
        <p:spPr>
          <a:xfrm>
            <a:off x="467544" y="2690917"/>
            <a:ext cx="7992888" cy="954107"/>
          </a:xfrm>
          <a:prstGeom prst="rect">
            <a:avLst/>
          </a:prstGeom>
        </p:spPr>
        <p:txBody>
          <a:bodyPr wrap="square">
            <a:spAutoFit/>
          </a:bodyPr>
          <a:lstStyle/>
          <a:p>
            <a:pPr marL="457200" indent="-457200" algn="just">
              <a:spcBef>
                <a:spcPts val="1200"/>
              </a:spcBef>
              <a:buFont typeface="Wingdings" panose="05000000000000000000" pitchFamily="2" charset="2"/>
              <a:buChar char="Ø"/>
            </a:pPr>
            <a:r>
              <a:rPr lang="zh-CN" altLang="en-US" sz="2800" b="1" dirty="0">
                <a:solidFill>
                  <a:srgbClr val="FF0000"/>
                </a:solidFill>
                <a:latin typeface="Times New Roman" panose="02020603050405020304" pitchFamily="18" charset="0"/>
                <a:ea typeface="楷体" panose="02010609060101010101" pitchFamily="49" charset="-122"/>
              </a:rPr>
              <a:t>若两个正交振动的相位差等于</a:t>
            </a:r>
            <a:r>
              <a:rPr lang="en-US" altLang="zh-CN" sz="2800" b="1" i="1" dirty="0">
                <a:solidFill>
                  <a:srgbClr val="FF0000"/>
                </a:solidFill>
                <a:latin typeface="Times New Roman" panose="02020603050405020304" pitchFamily="18" charset="0"/>
                <a:ea typeface="楷体" panose="02010609060101010101" pitchFamily="49" charset="-122"/>
              </a:rPr>
              <a:t>π</a:t>
            </a:r>
            <a:r>
              <a:rPr lang="zh-CN" altLang="en-US" sz="2800" b="1" dirty="0">
                <a:solidFill>
                  <a:srgbClr val="FF0000"/>
                </a:solidFill>
                <a:latin typeface="Times New Roman" panose="02020603050405020304" pitchFamily="18" charset="0"/>
                <a:ea typeface="楷体" panose="02010609060101010101" pitchFamily="49" charset="-122"/>
              </a:rPr>
              <a:t>的整数倍，则椭圆偏振光变为线偏振光。</a:t>
            </a:r>
          </a:p>
        </p:txBody>
      </p:sp>
    </p:spTree>
    <p:extLst>
      <p:ext uri="{BB962C8B-B14F-4D97-AF65-F5344CB8AC3E}">
        <p14:creationId xmlns:p14="http://schemas.microsoft.com/office/powerpoint/2010/main" xmlns="" val="194626664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p:bldP spid="13"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a:spLocks noChangeArrowheads="1"/>
          </p:cNvSpPr>
          <p:nvPr/>
        </p:nvSpPr>
        <p:spPr bwMode="auto">
          <a:xfrm>
            <a:off x="539552" y="1019200"/>
            <a:ext cx="2232496"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zh-CN" altLang="en-US" dirty="0" smtClean="0">
                <a:solidFill>
                  <a:srgbClr val="FF0000"/>
                </a:solidFill>
                <a:latin typeface="Times New Roman" pitchFamily="18" charset="0"/>
                <a:ea typeface="楷体" panose="02010609060101010101" pitchFamily="49" charset="-122"/>
              </a:rPr>
              <a:t>非偏振光</a:t>
            </a:r>
            <a:endParaRPr lang="zh-CN" altLang="en-US" dirty="0">
              <a:solidFill>
                <a:srgbClr val="FF0000"/>
              </a:solidFill>
              <a:latin typeface="Times New Roman" pitchFamily="18" charset="0"/>
              <a:ea typeface="楷体" panose="02010609060101010101" pitchFamily="49" charset="-122"/>
            </a:endParaRPr>
          </a:p>
        </p:txBody>
      </p:sp>
      <p:sp>
        <p:nvSpPr>
          <p:cNvPr id="3" name="Rectangle 2"/>
          <p:cNvSpPr/>
          <p:nvPr/>
        </p:nvSpPr>
        <p:spPr>
          <a:xfrm>
            <a:off x="467544" y="1628800"/>
            <a:ext cx="8064896" cy="1384995"/>
          </a:xfrm>
          <a:prstGeom prst="rect">
            <a:avLst/>
          </a:prstGeom>
        </p:spPr>
        <p:txBody>
          <a:bodyPr wrap="square">
            <a:spAutoFit/>
          </a:bodyPr>
          <a:lstStyle/>
          <a:p>
            <a:pPr algn="just"/>
            <a:r>
              <a:rPr lang="zh-CN" altLang="en-US" sz="2800" b="1" dirty="0">
                <a:latin typeface="Times New Roman" panose="02020603050405020304" pitchFamily="18" charset="0"/>
                <a:ea typeface="楷体" panose="02010609060101010101" pitchFamily="49" charset="-122"/>
              </a:rPr>
              <a:t>普通光源包含大量的原子和分子，它们各自无规则地</a:t>
            </a:r>
            <a:r>
              <a:rPr lang="zh-CN" altLang="en-US" sz="2800" b="1" dirty="0" smtClean="0">
                <a:latin typeface="Times New Roman" panose="02020603050405020304" pitchFamily="18" charset="0"/>
                <a:ea typeface="楷体" panose="02010609060101010101" pitchFamily="49" charset="-122"/>
              </a:rPr>
              <a:t>发射</a:t>
            </a:r>
            <a:r>
              <a:rPr lang="zh-CN" altLang="en-US" sz="2800" b="1" dirty="0">
                <a:latin typeface="Times New Roman" panose="02020603050405020304" pitchFamily="18" charset="0"/>
                <a:ea typeface="楷体" panose="02010609060101010101" pitchFamily="49" charset="-122"/>
              </a:rPr>
              <a:t>振动方向、初相位各不相同的光波。这种由大量独</a:t>
            </a:r>
            <a:r>
              <a:rPr lang="zh-CN" altLang="en-US" sz="2800" b="1" dirty="0" smtClean="0">
                <a:latin typeface="Times New Roman" panose="02020603050405020304" pitchFamily="18" charset="0"/>
                <a:ea typeface="楷体" panose="02010609060101010101" pitchFamily="49" charset="-122"/>
              </a:rPr>
              <a:t>立发</a:t>
            </a:r>
            <a:r>
              <a:rPr lang="zh-CN" altLang="en-US" sz="2800" b="1" dirty="0">
                <a:latin typeface="Times New Roman" panose="02020603050405020304" pitchFamily="18" charset="0"/>
                <a:ea typeface="楷体" panose="02010609060101010101" pitchFamily="49" charset="-122"/>
              </a:rPr>
              <a:t>光基元发射的光波的集合称为</a:t>
            </a:r>
            <a:r>
              <a:rPr lang="zh-CN" altLang="en-US" sz="2800" b="1" dirty="0">
                <a:solidFill>
                  <a:srgbClr val="FF0000"/>
                </a:solidFill>
                <a:latin typeface="Times New Roman" panose="02020603050405020304" pitchFamily="18" charset="0"/>
                <a:ea typeface="楷体" panose="02010609060101010101" pitchFamily="49" charset="-122"/>
              </a:rPr>
              <a:t>自然光</a:t>
            </a:r>
            <a:r>
              <a:rPr lang="zh-CN" altLang="en-US" sz="2800" b="1" dirty="0" smtClean="0">
                <a:latin typeface="Times New Roman" panose="02020603050405020304" pitchFamily="18" charset="0"/>
                <a:ea typeface="楷体" panose="02010609060101010101" pitchFamily="49" charset="-122"/>
              </a:rPr>
              <a:t>。</a:t>
            </a:r>
            <a:endParaRPr lang="zh-CN" altLang="en-US" sz="2800" b="1" dirty="0">
              <a:latin typeface="Times New Roman" panose="02020603050405020304" pitchFamily="18" charset="0"/>
              <a:ea typeface="楷体" panose="02010609060101010101" pitchFamily="49" charset="-122"/>
            </a:endParaRPr>
          </a:p>
        </p:txBody>
      </p:sp>
      <p:sp>
        <p:nvSpPr>
          <p:cNvPr id="8" name="Rectangle 7"/>
          <p:cNvSpPr/>
          <p:nvPr/>
        </p:nvSpPr>
        <p:spPr>
          <a:xfrm>
            <a:off x="475486" y="3140968"/>
            <a:ext cx="8136904" cy="523220"/>
          </a:xfrm>
          <a:prstGeom prst="rect">
            <a:avLst/>
          </a:prstGeom>
        </p:spPr>
        <p:txBody>
          <a:bodyPr wrap="square">
            <a:spAutoFit/>
          </a:bodyPr>
          <a:lstStyle/>
          <a:p>
            <a:pPr algn="just">
              <a:spcBef>
                <a:spcPts val="600"/>
              </a:spcBef>
            </a:pPr>
            <a:r>
              <a:rPr lang="zh-CN" altLang="en-US" sz="2800" b="1" dirty="0" smtClean="0">
                <a:latin typeface="Times New Roman" panose="02020603050405020304" pitchFamily="18" charset="0"/>
                <a:ea typeface="楷体" panose="02010609060101010101" pitchFamily="49" charset="-122"/>
              </a:rPr>
              <a:t>自然</a:t>
            </a:r>
            <a:r>
              <a:rPr lang="zh-CN" altLang="en-US" sz="2800" b="1" dirty="0">
                <a:latin typeface="Times New Roman" panose="02020603050405020304" pitchFamily="18" charset="0"/>
                <a:ea typeface="楷体" panose="02010609060101010101" pitchFamily="49" charset="-122"/>
              </a:rPr>
              <a:t>光中的光矢量的分布对传播方向是</a:t>
            </a:r>
            <a:r>
              <a:rPr lang="zh-CN" altLang="en-US" sz="2800" b="1" dirty="0">
                <a:solidFill>
                  <a:srgbClr val="0000FF"/>
                </a:solidFill>
                <a:latin typeface="Times New Roman" panose="02020603050405020304" pitchFamily="18" charset="0"/>
                <a:ea typeface="楷体" panose="02010609060101010101" pitchFamily="49" charset="-122"/>
              </a:rPr>
              <a:t>完全对称</a:t>
            </a:r>
            <a:r>
              <a:rPr lang="zh-CN" altLang="en-US" sz="2800" b="1" dirty="0" smtClean="0">
                <a:latin typeface="Times New Roman" panose="02020603050405020304" pitchFamily="18" charset="0"/>
                <a:ea typeface="楷体" panose="02010609060101010101" pitchFamily="49" charset="-122"/>
              </a:rPr>
              <a:t>的。</a:t>
            </a:r>
            <a:endParaRPr lang="en-US" sz="2800" b="1" dirty="0">
              <a:latin typeface="Times New Roman" panose="02020603050405020304" pitchFamily="18" charset="0"/>
              <a:ea typeface="楷体" panose="02010609060101010101" pitchFamily="49" charset="-122"/>
            </a:endParaRPr>
          </a:p>
        </p:txBody>
      </p:sp>
      <p:pic>
        <p:nvPicPr>
          <p:cNvPr id="9" name="Picture 10" descr="GX125"/>
          <p:cNvPicPr>
            <a:picLocks noChangeAspect="1" noChangeArrowheads="1"/>
          </p:cNvPicPr>
          <p:nvPr/>
        </p:nvPicPr>
        <p:blipFill>
          <a:blip r:embed="rId2" cstate="print">
            <a:lum bright="-30000" contrast="42000"/>
            <a:extLst>
              <a:ext uri="{28A0092B-C50C-407E-A947-70E740481C1C}">
                <a14:useLocalDpi xmlns:a14="http://schemas.microsoft.com/office/drawing/2010/main" xmlns="" val="0"/>
              </a:ext>
            </a:extLst>
          </a:blip>
          <a:srcRect/>
          <a:stretch>
            <a:fillRect/>
          </a:stretch>
        </p:blipFill>
        <p:spPr bwMode="auto">
          <a:xfrm>
            <a:off x="1655800" y="4077072"/>
            <a:ext cx="5482139" cy="2232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1989061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7544" y="1052736"/>
            <a:ext cx="8136904" cy="2111091"/>
          </a:xfrm>
          <a:prstGeom prst="rect">
            <a:avLst/>
          </a:prstGeom>
        </p:spPr>
        <p:txBody>
          <a:bodyPr wrap="square">
            <a:spAutoFit/>
          </a:bodyPr>
          <a:lstStyle/>
          <a:p>
            <a:pPr algn="just">
              <a:lnSpc>
                <a:spcPct val="120000"/>
              </a:lnSpc>
              <a:spcBef>
                <a:spcPts val="600"/>
              </a:spcBef>
            </a:pPr>
            <a:r>
              <a:rPr lang="zh-CN" altLang="en-US" sz="2800" b="1" dirty="0" smtClean="0">
                <a:latin typeface="Times New Roman" panose="02020603050405020304" pitchFamily="18" charset="0"/>
                <a:ea typeface="楷体" panose="02010609060101010101" pitchFamily="49" charset="-122"/>
              </a:rPr>
              <a:t>特</a:t>
            </a:r>
            <a:r>
              <a:rPr lang="zh-CN" altLang="en-US" sz="2800" b="1" dirty="0">
                <a:latin typeface="Times New Roman" panose="02020603050405020304" pitchFamily="18" charset="0"/>
                <a:ea typeface="楷体" panose="02010609060101010101" pitchFamily="49" charset="-122"/>
              </a:rPr>
              <a:t>点：它在垂直于光传播方向的平面上具有</a:t>
            </a:r>
            <a:r>
              <a:rPr lang="zh-CN" altLang="en-US" sz="2800" b="1" dirty="0">
                <a:solidFill>
                  <a:srgbClr val="0000FF"/>
                </a:solidFill>
                <a:latin typeface="Times New Roman" panose="02020603050405020304" pitchFamily="18" charset="0"/>
                <a:ea typeface="楷体" panose="02010609060101010101" pitchFamily="49" charset="-122"/>
              </a:rPr>
              <a:t>一切可能</a:t>
            </a:r>
            <a:r>
              <a:rPr lang="zh-CN" altLang="en-US" sz="2800" b="1" dirty="0" smtClean="0">
                <a:solidFill>
                  <a:srgbClr val="0000FF"/>
                </a:solidFill>
                <a:latin typeface="Times New Roman" panose="02020603050405020304" pitchFamily="18" charset="0"/>
                <a:ea typeface="楷体" panose="02010609060101010101" pitchFamily="49" charset="-122"/>
              </a:rPr>
              <a:t>的振</a:t>
            </a:r>
            <a:r>
              <a:rPr lang="zh-CN" altLang="en-US" sz="2800" b="1" dirty="0">
                <a:solidFill>
                  <a:srgbClr val="0000FF"/>
                </a:solidFill>
                <a:latin typeface="Times New Roman" panose="02020603050405020304" pitchFamily="18" charset="0"/>
                <a:ea typeface="楷体" panose="02010609060101010101" pitchFamily="49" charset="-122"/>
              </a:rPr>
              <a:t>动方向</a:t>
            </a:r>
            <a:r>
              <a:rPr lang="zh-CN" altLang="en-US" sz="2800" b="1" dirty="0">
                <a:latin typeface="Times New Roman" panose="02020603050405020304" pitchFamily="18" charset="0"/>
                <a:ea typeface="楷体" panose="02010609060101010101" pitchFamily="49" charset="-122"/>
              </a:rPr>
              <a:t>，各个振动方向上振幅在观察时间内的平均</a:t>
            </a:r>
            <a:r>
              <a:rPr lang="zh-CN" altLang="en-US" sz="2800" b="1" dirty="0" smtClean="0">
                <a:latin typeface="Times New Roman" panose="02020603050405020304" pitchFamily="18" charset="0"/>
                <a:ea typeface="楷体" panose="02010609060101010101" pitchFamily="49" charset="-122"/>
              </a:rPr>
              <a:t>值相</a:t>
            </a:r>
            <a:r>
              <a:rPr lang="zh-CN" altLang="en-US" sz="2800" b="1" dirty="0">
                <a:latin typeface="Times New Roman" panose="02020603050405020304" pitchFamily="18" charset="0"/>
                <a:ea typeface="楷体" panose="02010609060101010101" pitchFamily="49" charset="-122"/>
              </a:rPr>
              <a:t>等，</a:t>
            </a:r>
            <a:r>
              <a:rPr lang="zh-CN" altLang="en-US" sz="2800" b="1" dirty="0">
                <a:solidFill>
                  <a:srgbClr val="0000FF"/>
                </a:solidFill>
                <a:latin typeface="Times New Roman" panose="02020603050405020304" pitchFamily="18" charset="0"/>
                <a:ea typeface="楷体" panose="02010609060101010101" pitchFamily="49" charset="-122"/>
              </a:rPr>
              <a:t>初相位完全无关</a:t>
            </a:r>
            <a:r>
              <a:rPr lang="zh-CN" altLang="en-US" sz="2800" b="1" dirty="0">
                <a:latin typeface="Times New Roman" panose="02020603050405020304" pitchFamily="18" charset="0"/>
                <a:ea typeface="楷体" panose="02010609060101010101" pitchFamily="49" charset="-122"/>
              </a:rPr>
              <a:t>，这种光也称为</a:t>
            </a:r>
            <a:r>
              <a:rPr lang="zh-CN" altLang="en-US" sz="2800" b="1" dirty="0">
                <a:solidFill>
                  <a:srgbClr val="FF0000"/>
                </a:solidFill>
                <a:latin typeface="Times New Roman" panose="02020603050405020304" pitchFamily="18" charset="0"/>
                <a:ea typeface="楷体" panose="02010609060101010101" pitchFamily="49" charset="-122"/>
              </a:rPr>
              <a:t>非偏振光</a:t>
            </a:r>
            <a:r>
              <a:rPr lang="zh-CN" altLang="en-US" sz="2800" b="1" dirty="0" smtClean="0">
                <a:latin typeface="Times New Roman" panose="02020603050405020304" pitchFamily="18" charset="0"/>
                <a:ea typeface="楷体" panose="02010609060101010101" pitchFamily="49" charset="-122"/>
              </a:rPr>
              <a:t>。</a:t>
            </a:r>
            <a:endParaRPr lang="en-US" sz="2800" b="1" dirty="0">
              <a:latin typeface="Times New Roman" panose="02020603050405020304" pitchFamily="18" charset="0"/>
              <a:ea typeface="楷体" panose="02010609060101010101" pitchFamily="49" charset="-122"/>
            </a:endParaRPr>
          </a:p>
        </p:txBody>
      </p:sp>
      <p:sp>
        <p:nvSpPr>
          <p:cNvPr id="10" name="Rectangle 9"/>
          <p:cNvSpPr/>
          <p:nvPr/>
        </p:nvSpPr>
        <p:spPr>
          <a:xfrm>
            <a:off x="395536" y="3212976"/>
            <a:ext cx="8136904" cy="1076961"/>
          </a:xfrm>
          <a:prstGeom prst="rect">
            <a:avLst/>
          </a:prstGeom>
        </p:spPr>
        <p:txBody>
          <a:bodyPr wrap="square">
            <a:spAutoFit/>
          </a:bodyPr>
          <a:lstStyle/>
          <a:p>
            <a:pPr algn="just">
              <a:lnSpc>
                <a:spcPct val="120000"/>
              </a:lnSpc>
              <a:spcBef>
                <a:spcPts val="600"/>
              </a:spcBef>
            </a:pPr>
            <a:r>
              <a:rPr lang="zh-CN" altLang="en-US" sz="2800" b="1" dirty="0">
                <a:latin typeface="Times New Roman" panose="02020603050405020304" pitchFamily="18" charset="0"/>
                <a:ea typeface="楷体" panose="02010609060101010101" pitchFamily="49" charset="-122"/>
              </a:rPr>
              <a:t>自然</a:t>
            </a:r>
            <a:r>
              <a:rPr lang="zh-CN" altLang="en-US" sz="2800" b="1" dirty="0" smtClean="0">
                <a:latin typeface="Times New Roman" panose="02020603050405020304" pitchFamily="18" charset="0"/>
                <a:ea typeface="楷体" panose="02010609060101010101" pitchFamily="49" charset="-122"/>
              </a:rPr>
              <a:t>光可看作是振动方向互相垂直的、振幅或强度相等而</a:t>
            </a:r>
            <a:r>
              <a:rPr lang="zh-CN" altLang="en-US" sz="2800" b="1" u="sng" dirty="0" smtClean="0">
                <a:solidFill>
                  <a:srgbClr val="0000FF"/>
                </a:solidFill>
                <a:latin typeface="Times New Roman" panose="02020603050405020304" pitchFamily="18" charset="0"/>
                <a:ea typeface="楷体" panose="02010609060101010101" pitchFamily="49" charset="-122"/>
              </a:rPr>
              <a:t>相位各自随机变化</a:t>
            </a:r>
            <a:r>
              <a:rPr lang="zh-CN" altLang="en-US" sz="2800" b="1" dirty="0" smtClean="0">
                <a:latin typeface="Times New Roman" panose="02020603050405020304" pitchFamily="18" charset="0"/>
                <a:ea typeface="楷体" panose="02010609060101010101" pitchFamily="49" charset="-122"/>
              </a:rPr>
              <a:t>的两个线偏振光的合成。</a:t>
            </a:r>
            <a:endParaRPr lang="en-US" sz="2800" b="1" dirty="0">
              <a:latin typeface="Times New Roman" panose="02020603050405020304" pitchFamily="18" charset="0"/>
              <a:ea typeface="楷体" panose="02010609060101010101" pitchFamily="49" charset="-122"/>
            </a:endParaRPr>
          </a:p>
        </p:txBody>
      </p:sp>
      <p:graphicFrame>
        <p:nvGraphicFramePr>
          <p:cNvPr id="12" name="Object 11"/>
          <p:cNvGraphicFramePr>
            <a:graphicFrameLocks noChangeAspect="1"/>
          </p:cNvGraphicFramePr>
          <p:nvPr>
            <p:extLst>
              <p:ext uri="{D42A27DB-BD31-4B8C-83A1-F6EECF244321}">
                <p14:modId xmlns:p14="http://schemas.microsoft.com/office/powerpoint/2010/main" xmlns="" val="194950855"/>
              </p:ext>
            </p:extLst>
          </p:nvPr>
        </p:nvGraphicFramePr>
        <p:xfrm>
          <a:off x="1907704" y="4391893"/>
          <a:ext cx="2166937" cy="549275"/>
        </p:xfrm>
        <a:graphic>
          <a:graphicData uri="http://schemas.openxmlformats.org/presentationml/2006/ole">
            <p:oleObj spid="_x0000_s95425" name="Equation" r:id="rId3" imgW="888840" imgH="228600" progId="">
              <p:embed/>
            </p:oleObj>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xmlns="" val="945260462"/>
              </p:ext>
            </p:extLst>
          </p:nvPr>
        </p:nvGraphicFramePr>
        <p:xfrm>
          <a:off x="4932040" y="4373414"/>
          <a:ext cx="2662237" cy="639762"/>
        </p:xfrm>
        <a:graphic>
          <a:graphicData uri="http://schemas.openxmlformats.org/presentationml/2006/ole">
            <p:oleObj spid="_x0000_s95426" name="Equation" r:id="rId4" imgW="1091880" imgH="266400" progId="">
              <p:embed/>
            </p:oleObj>
          </a:graphicData>
        </a:graphic>
      </p:graphicFrame>
      <p:sp>
        <p:nvSpPr>
          <p:cNvPr id="2" name="Rectangle 1"/>
          <p:cNvSpPr/>
          <p:nvPr/>
        </p:nvSpPr>
        <p:spPr>
          <a:xfrm>
            <a:off x="467544" y="5229200"/>
            <a:ext cx="8295220" cy="1384995"/>
          </a:xfrm>
          <a:prstGeom prst="rect">
            <a:avLst/>
          </a:prstGeom>
        </p:spPr>
        <p:txBody>
          <a:bodyPr wrap="square">
            <a:spAutoFit/>
          </a:bodyPr>
          <a:lstStyle/>
          <a:p>
            <a:r>
              <a:rPr lang="zh-CN" altLang="en-US" sz="2800" b="1" dirty="0"/>
              <a:t>单色的自然光和圆偏振光都可以视为振幅相等且振动方向垂直的两线偏振光的合成，它们之间的主要区别</a:t>
            </a:r>
            <a:r>
              <a:rPr lang="zh-CN" altLang="en-US" sz="2800" b="1" dirty="0" smtClean="0"/>
              <a:t>是</a:t>
            </a:r>
            <a:r>
              <a:rPr lang="zh-CN" altLang="en-US" sz="2800" b="1" u="sng" dirty="0">
                <a:solidFill>
                  <a:srgbClr val="C00000"/>
                </a:solidFill>
              </a:rPr>
              <a:t>两线偏振光的相位差是否一</a:t>
            </a:r>
            <a:r>
              <a:rPr lang="zh-CN" altLang="en-US" sz="2800" b="1" u="sng" dirty="0" smtClean="0">
                <a:solidFill>
                  <a:srgbClr val="C00000"/>
                </a:solidFill>
              </a:rPr>
              <a:t>定</a:t>
            </a:r>
            <a:r>
              <a:rPr lang="zh-CN" altLang="en-US" sz="2800" b="1" u="sng" dirty="0" smtClean="0"/>
              <a:t>。</a:t>
            </a:r>
            <a:r>
              <a:rPr lang="zh-CN" altLang="en-US" sz="2800" b="1" u="sng" dirty="0"/>
              <a:t>　　 　　</a:t>
            </a:r>
            <a:endParaRPr lang="en-US" sz="2800" b="1" dirty="0"/>
          </a:p>
        </p:txBody>
      </p:sp>
    </p:spTree>
    <p:extLst>
      <p:ext uri="{BB962C8B-B14F-4D97-AF65-F5344CB8AC3E}">
        <p14:creationId xmlns:p14="http://schemas.microsoft.com/office/powerpoint/2010/main" xmlns="" val="220610264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p:cNvSpPr>
            <a:spLocks noChangeArrowheads="1"/>
          </p:cNvSpPr>
          <p:nvPr/>
        </p:nvSpPr>
        <p:spPr bwMode="auto">
          <a:xfrm>
            <a:off x="539552" y="980728"/>
            <a:ext cx="3384376"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zh-CN" altLang="en-US" dirty="0" smtClean="0">
                <a:solidFill>
                  <a:srgbClr val="FF0000"/>
                </a:solidFill>
                <a:latin typeface="Times New Roman" pitchFamily="18" charset="0"/>
                <a:ea typeface="楷体" panose="02010609060101010101" pitchFamily="49" charset="-122"/>
              </a:rPr>
              <a:t>部</a:t>
            </a:r>
            <a:r>
              <a:rPr lang="zh-CN" altLang="en-US" dirty="0">
                <a:solidFill>
                  <a:srgbClr val="FF0000"/>
                </a:solidFill>
                <a:latin typeface="Times New Roman" pitchFamily="18" charset="0"/>
                <a:ea typeface="楷体" panose="02010609060101010101" pitchFamily="49" charset="-122"/>
              </a:rPr>
              <a:t>分偏振</a:t>
            </a:r>
            <a:r>
              <a:rPr lang="zh-CN" altLang="en-US" dirty="0" smtClean="0">
                <a:solidFill>
                  <a:srgbClr val="FF0000"/>
                </a:solidFill>
                <a:latin typeface="Times New Roman" pitchFamily="18" charset="0"/>
                <a:ea typeface="楷体" panose="02010609060101010101" pitchFamily="49" charset="-122"/>
              </a:rPr>
              <a:t>光</a:t>
            </a:r>
            <a:endParaRPr lang="zh-CN" altLang="en-US" dirty="0">
              <a:solidFill>
                <a:srgbClr val="FF0000"/>
              </a:solidFill>
              <a:latin typeface="Times New Roman" pitchFamily="18" charset="0"/>
              <a:ea typeface="楷体" panose="02010609060101010101" pitchFamily="49" charset="-122"/>
            </a:endParaRPr>
          </a:p>
        </p:txBody>
      </p:sp>
      <p:sp>
        <p:nvSpPr>
          <p:cNvPr id="2" name="Rectangle 1"/>
          <p:cNvSpPr/>
          <p:nvPr/>
        </p:nvSpPr>
        <p:spPr>
          <a:xfrm>
            <a:off x="445446" y="1484784"/>
            <a:ext cx="8086993" cy="1538883"/>
          </a:xfrm>
          <a:prstGeom prst="rect">
            <a:avLst/>
          </a:prstGeom>
        </p:spPr>
        <p:txBody>
          <a:bodyPr wrap="square">
            <a:spAutoFit/>
          </a:bodyPr>
          <a:lstStyle/>
          <a:p>
            <a:pPr algn="just">
              <a:spcBef>
                <a:spcPts val="1200"/>
              </a:spcBef>
            </a:pPr>
            <a:r>
              <a:rPr lang="zh-CN" altLang="en-US" sz="2800" b="1" dirty="0">
                <a:latin typeface="Times New Roman" panose="02020603050405020304" pitchFamily="18" charset="0"/>
                <a:ea typeface="楷体" panose="02010609060101010101" pitchFamily="49" charset="-122"/>
              </a:rPr>
              <a:t>如果由于某种外界作用，使自然光的某个振动方</a:t>
            </a:r>
            <a:r>
              <a:rPr lang="zh-CN" altLang="en-US" sz="2800" b="1" dirty="0" smtClean="0">
                <a:latin typeface="Times New Roman" panose="02020603050405020304" pitchFamily="18" charset="0"/>
                <a:ea typeface="楷体" panose="02010609060101010101" pitchFamily="49" charset="-122"/>
              </a:rPr>
              <a:t>向上</a:t>
            </a:r>
            <a:r>
              <a:rPr lang="zh-CN" altLang="en-US" sz="2800" b="1" dirty="0">
                <a:latin typeface="Times New Roman" panose="02020603050405020304" pitchFamily="18" charset="0"/>
                <a:ea typeface="楷体" panose="02010609060101010101" pitchFamily="49" charset="-122"/>
              </a:rPr>
              <a:t>的振动比其它方向占优势，就变成</a:t>
            </a:r>
            <a:r>
              <a:rPr lang="zh-CN" altLang="en-US" sz="2800" b="1" dirty="0">
                <a:solidFill>
                  <a:srgbClr val="FF0000"/>
                </a:solidFill>
                <a:latin typeface="Times New Roman" panose="02020603050405020304" pitchFamily="18" charset="0"/>
                <a:ea typeface="楷体" panose="02010609060101010101" pitchFamily="49" charset="-122"/>
              </a:rPr>
              <a:t>部分偏振光</a:t>
            </a:r>
            <a:r>
              <a:rPr lang="zh-CN" altLang="en-US" sz="2800" b="1" dirty="0">
                <a:latin typeface="Times New Roman" panose="02020603050405020304" pitchFamily="18" charset="0"/>
                <a:ea typeface="楷体" panose="02010609060101010101" pitchFamily="49" charset="-122"/>
              </a:rPr>
              <a:t>。</a:t>
            </a:r>
          </a:p>
          <a:p>
            <a:pPr algn="just">
              <a:spcBef>
                <a:spcPts val="1200"/>
              </a:spcBef>
            </a:pPr>
            <a:r>
              <a:rPr lang="zh-CN" altLang="en-US" sz="2800" b="1" dirty="0" smtClean="0">
                <a:latin typeface="Times New Roman" panose="02020603050405020304" pitchFamily="18" charset="0"/>
                <a:ea typeface="楷体" panose="02010609060101010101" pitchFamily="49" charset="-122"/>
              </a:rPr>
              <a:t>部</a:t>
            </a:r>
            <a:r>
              <a:rPr lang="zh-CN" altLang="en-US" sz="2800" b="1" dirty="0">
                <a:latin typeface="Times New Roman" panose="02020603050405020304" pitchFamily="18" charset="0"/>
                <a:ea typeface="楷体" panose="02010609060101010101" pitchFamily="49" charset="-122"/>
              </a:rPr>
              <a:t>分偏振光可以看作是</a:t>
            </a:r>
            <a:r>
              <a:rPr lang="zh-CN" altLang="en-US" sz="2800" b="1" u="sng" dirty="0">
                <a:solidFill>
                  <a:srgbClr val="0000FF"/>
                </a:solidFill>
                <a:latin typeface="Times New Roman" panose="02020603050405020304" pitchFamily="18" charset="0"/>
                <a:ea typeface="楷体" panose="02010609060101010101" pitchFamily="49" charset="-122"/>
              </a:rPr>
              <a:t>完全偏振光</a:t>
            </a:r>
            <a:r>
              <a:rPr lang="zh-CN" altLang="en-US" sz="2800" b="1" u="sng" dirty="0">
                <a:latin typeface="Times New Roman" panose="02020603050405020304" pitchFamily="18" charset="0"/>
                <a:ea typeface="楷体" panose="02010609060101010101" pitchFamily="49" charset="-122"/>
              </a:rPr>
              <a:t>和</a:t>
            </a:r>
            <a:r>
              <a:rPr lang="zh-CN" altLang="en-US" sz="2800" b="1" u="sng" dirty="0">
                <a:solidFill>
                  <a:srgbClr val="0000FF"/>
                </a:solidFill>
                <a:latin typeface="Times New Roman" panose="02020603050405020304" pitchFamily="18" charset="0"/>
                <a:ea typeface="楷体" panose="02010609060101010101" pitchFamily="49" charset="-122"/>
              </a:rPr>
              <a:t>自然光</a:t>
            </a:r>
            <a:r>
              <a:rPr lang="zh-CN" altLang="en-US" sz="2800" b="1" dirty="0">
                <a:latin typeface="Times New Roman" panose="02020603050405020304" pitchFamily="18" charset="0"/>
                <a:ea typeface="楷体" panose="02010609060101010101" pitchFamily="49" charset="-122"/>
              </a:rPr>
              <a:t>的混合</a:t>
            </a:r>
            <a:r>
              <a:rPr lang="zh-CN" altLang="en-US" sz="2800" b="1" dirty="0" smtClean="0">
                <a:latin typeface="Times New Roman" panose="02020603050405020304" pitchFamily="18" charset="0"/>
                <a:ea typeface="楷体" panose="02010609060101010101" pitchFamily="49" charset="-122"/>
              </a:rPr>
              <a:t>。</a:t>
            </a:r>
            <a:endParaRPr lang="zh-CN" altLang="en-US" sz="2800" b="1" dirty="0">
              <a:latin typeface="Times New Roman" panose="02020603050405020304" pitchFamily="18" charset="0"/>
              <a:ea typeface="楷体" panose="02010609060101010101" pitchFamily="49" charset="-122"/>
            </a:endParaRPr>
          </a:p>
        </p:txBody>
      </p:sp>
      <p:grpSp>
        <p:nvGrpSpPr>
          <p:cNvPr id="11" name="Group 18"/>
          <p:cNvGrpSpPr>
            <a:grpSpLocks/>
          </p:cNvGrpSpPr>
          <p:nvPr/>
        </p:nvGrpSpPr>
        <p:grpSpPr bwMode="auto">
          <a:xfrm>
            <a:off x="1799431" y="3088928"/>
            <a:ext cx="5256213" cy="2500312"/>
            <a:chOff x="1066" y="2024"/>
            <a:chExt cx="3311" cy="1575"/>
          </a:xfrm>
        </p:grpSpPr>
        <p:pic>
          <p:nvPicPr>
            <p:cNvPr id="12" name="Picture 19" descr="GX126"/>
            <p:cNvPicPr>
              <a:picLocks noChangeAspect="1" noChangeArrowheads="1"/>
            </p:cNvPicPr>
            <p:nvPr/>
          </p:nvPicPr>
          <p:blipFill>
            <a:blip r:embed="rId3">
              <a:lum bright="-30000" contrast="42000"/>
              <a:extLst>
                <a:ext uri="{28A0092B-C50C-407E-A947-70E740481C1C}">
                  <a14:useLocalDpi xmlns:a14="http://schemas.microsoft.com/office/drawing/2010/main" xmlns="" val="0"/>
                </a:ext>
              </a:extLst>
            </a:blip>
            <a:srcRect r="58937"/>
            <a:stretch>
              <a:fillRect/>
            </a:stretch>
          </p:blipFill>
          <p:spPr bwMode="auto">
            <a:xfrm>
              <a:off x="1066" y="2069"/>
              <a:ext cx="1360" cy="1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0" descr="GX126"/>
            <p:cNvPicPr>
              <a:picLocks noChangeAspect="1" noChangeArrowheads="1"/>
            </p:cNvPicPr>
            <p:nvPr/>
          </p:nvPicPr>
          <p:blipFill>
            <a:blip r:embed="rId4">
              <a:lum bright="-30000" contrast="42000"/>
              <a:extLst>
                <a:ext uri="{28A0092B-C50C-407E-A947-70E740481C1C}">
                  <a14:useLocalDpi xmlns:a14="http://schemas.microsoft.com/office/drawing/2010/main" xmlns="" val="0"/>
                </a:ext>
              </a:extLst>
            </a:blip>
            <a:srcRect l="54800" t="38562" b="40654"/>
            <a:stretch>
              <a:fillRect/>
            </a:stretch>
          </p:blipFill>
          <p:spPr bwMode="auto">
            <a:xfrm>
              <a:off x="2835" y="2386"/>
              <a:ext cx="1497" cy="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21" descr="GX126"/>
            <p:cNvPicPr>
              <a:picLocks noChangeAspect="1" noChangeArrowheads="1"/>
            </p:cNvPicPr>
            <p:nvPr/>
          </p:nvPicPr>
          <p:blipFill>
            <a:blip r:embed="rId3">
              <a:lum bright="-30000" contrast="42000"/>
              <a:extLst>
                <a:ext uri="{28A0092B-C50C-407E-A947-70E740481C1C}">
                  <a14:useLocalDpi xmlns:a14="http://schemas.microsoft.com/office/drawing/2010/main" xmlns="" val="0"/>
                </a:ext>
              </a:extLst>
            </a:blip>
            <a:srcRect l="45200" t="11830" b="58496"/>
            <a:stretch>
              <a:fillRect/>
            </a:stretch>
          </p:blipFill>
          <p:spPr bwMode="auto">
            <a:xfrm>
              <a:off x="2562" y="2024"/>
              <a:ext cx="1815" cy="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22" descr="GX126"/>
            <p:cNvPicPr>
              <a:picLocks noChangeAspect="1" noChangeArrowheads="1"/>
            </p:cNvPicPr>
            <p:nvPr/>
          </p:nvPicPr>
          <p:blipFill>
            <a:blip r:embed="rId5">
              <a:lum bright="-30000" contrast="42000"/>
              <a:extLst>
                <a:ext uri="{28A0092B-C50C-407E-A947-70E740481C1C}">
                  <a14:useLocalDpi xmlns:a14="http://schemas.microsoft.com/office/drawing/2010/main" xmlns="" val="0"/>
                </a:ext>
              </a:extLst>
            </a:blip>
            <a:srcRect l="54800" t="86014"/>
            <a:stretch>
              <a:fillRect/>
            </a:stretch>
          </p:blipFill>
          <p:spPr bwMode="auto">
            <a:xfrm>
              <a:off x="2835" y="3203"/>
              <a:ext cx="1497"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23" descr="GX126"/>
            <p:cNvPicPr>
              <a:picLocks noChangeAspect="1" noChangeArrowheads="1"/>
            </p:cNvPicPr>
            <p:nvPr/>
          </p:nvPicPr>
          <p:blipFill>
            <a:blip r:embed="rId3">
              <a:lum bright="-30000" contrast="42000"/>
              <a:extLst>
                <a:ext uri="{28A0092B-C50C-407E-A947-70E740481C1C}">
                  <a14:useLocalDpi xmlns:a14="http://schemas.microsoft.com/office/drawing/2010/main" xmlns="" val="0"/>
                </a:ext>
              </a:extLst>
            </a:blip>
            <a:srcRect l="45200" t="56340" b="11046"/>
            <a:stretch>
              <a:fillRect/>
            </a:stretch>
          </p:blipFill>
          <p:spPr bwMode="auto">
            <a:xfrm>
              <a:off x="2517" y="2750"/>
              <a:ext cx="1815"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7" name="Object 24"/>
            <p:cNvGraphicFramePr>
              <a:graphicFrameLocks noChangeAspect="1"/>
            </p:cNvGraphicFramePr>
            <p:nvPr/>
          </p:nvGraphicFramePr>
          <p:xfrm>
            <a:off x="2715" y="3249"/>
            <a:ext cx="146" cy="226"/>
          </p:xfrm>
          <a:graphic>
            <a:graphicData uri="http://schemas.openxmlformats.org/presentationml/2006/ole">
              <p:oleObj spid="_x0000_s96432" name="Equation" r:id="rId6" imgW="139579" imgH="215713" progId="">
                <p:embed/>
              </p:oleObj>
            </a:graphicData>
          </a:graphic>
        </p:graphicFrame>
        <p:graphicFrame>
          <p:nvGraphicFramePr>
            <p:cNvPr id="18" name="Object 25"/>
            <p:cNvGraphicFramePr>
              <a:graphicFrameLocks noChangeAspect="1"/>
            </p:cNvGraphicFramePr>
            <p:nvPr/>
          </p:nvGraphicFramePr>
          <p:xfrm>
            <a:off x="2689" y="2478"/>
            <a:ext cx="146" cy="226"/>
          </p:xfrm>
          <a:graphic>
            <a:graphicData uri="http://schemas.openxmlformats.org/presentationml/2006/ole">
              <p:oleObj spid="_x0000_s96433" name="Equation" r:id="rId7" imgW="139579" imgH="215713" progId="">
                <p:embed/>
              </p:oleObj>
            </a:graphicData>
          </a:graphic>
        </p:graphicFrame>
      </p:grpSp>
      <p:sp>
        <p:nvSpPr>
          <p:cNvPr id="4" name="Rectangle 3"/>
          <p:cNvSpPr/>
          <p:nvPr/>
        </p:nvSpPr>
        <p:spPr>
          <a:xfrm>
            <a:off x="539552" y="5661247"/>
            <a:ext cx="7939509" cy="954107"/>
          </a:xfrm>
          <a:prstGeom prst="rect">
            <a:avLst/>
          </a:prstGeom>
        </p:spPr>
        <p:txBody>
          <a:bodyPr wrap="square">
            <a:spAutoFit/>
          </a:bodyPr>
          <a:lstStyle/>
          <a:p>
            <a:pPr algn="just">
              <a:spcBef>
                <a:spcPts val="1200"/>
              </a:spcBef>
            </a:pPr>
            <a:r>
              <a:rPr lang="zh-CN" altLang="en-US" sz="2800" b="1" dirty="0">
                <a:latin typeface="Times New Roman" panose="02020603050405020304" pitchFamily="18" charset="0"/>
                <a:ea typeface="楷体" panose="02010609060101010101" pitchFamily="49" charset="-122"/>
              </a:rPr>
              <a:t>部分偏振光可以用相互垂直的两个光矢量表示，这两个光矢量的</a:t>
            </a:r>
            <a:r>
              <a:rPr lang="zh-CN" altLang="en-US" sz="2800" b="1" dirty="0">
                <a:solidFill>
                  <a:srgbClr val="0000FF"/>
                </a:solidFill>
                <a:latin typeface="Times New Roman" panose="02020603050405020304" pitchFamily="18" charset="0"/>
                <a:ea typeface="楷体" panose="02010609060101010101" pitchFamily="49" charset="-122"/>
              </a:rPr>
              <a:t>振幅不相等</a:t>
            </a:r>
            <a:r>
              <a:rPr lang="zh-CN" altLang="en-US" sz="2800" b="1" dirty="0">
                <a:latin typeface="Times New Roman" panose="02020603050405020304" pitchFamily="18" charset="0"/>
                <a:ea typeface="楷体" panose="02010609060101010101" pitchFamily="49" charset="-122"/>
              </a:rPr>
              <a:t>，</a:t>
            </a:r>
            <a:r>
              <a:rPr lang="zh-CN" altLang="en-US" sz="2800" b="1" dirty="0">
                <a:solidFill>
                  <a:srgbClr val="0000FF"/>
                </a:solidFill>
                <a:latin typeface="Times New Roman" panose="02020603050405020304" pitchFamily="18" charset="0"/>
                <a:ea typeface="楷体" panose="02010609060101010101" pitchFamily="49" charset="-122"/>
              </a:rPr>
              <a:t>相位关系也不确定</a:t>
            </a:r>
            <a:r>
              <a:rPr lang="zh-CN" altLang="en-US" sz="2800" b="1" dirty="0">
                <a:latin typeface="Times New Roman" panose="02020603050405020304" pitchFamily="18" charset="0"/>
                <a:ea typeface="楷体" panose="02010609060101010101" pitchFamily="49" charset="-122"/>
              </a:rPr>
              <a:t>。</a:t>
            </a:r>
            <a:endParaRPr lang="en-US" sz="2800"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173067176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out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2593" y="1033572"/>
            <a:ext cx="1449127"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spcBef>
                <a:spcPts val="1200"/>
              </a:spcBef>
            </a:pPr>
            <a:r>
              <a:rPr lang="zh-CN" altLang="en-US" sz="2800" b="1" dirty="0" smtClean="0">
                <a:latin typeface="Times New Roman" panose="02020603050405020304" pitchFamily="18" charset="0"/>
                <a:ea typeface="楷体" panose="02010609060101010101" pitchFamily="49" charset="-122"/>
              </a:rPr>
              <a:t>偏振度</a:t>
            </a:r>
            <a:endParaRPr lang="en-US" sz="2800" b="1" dirty="0">
              <a:latin typeface="Times New Roman" panose="02020603050405020304" pitchFamily="18" charset="0"/>
              <a:ea typeface="楷体" panose="02010609060101010101" pitchFamily="49" charset="-122"/>
            </a:endParaRPr>
          </a:p>
        </p:txBody>
      </p:sp>
      <p:sp>
        <p:nvSpPr>
          <p:cNvPr id="3" name="Rectangle 2"/>
          <p:cNvSpPr/>
          <p:nvPr/>
        </p:nvSpPr>
        <p:spPr>
          <a:xfrm>
            <a:off x="539552" y="1628800"/>
            <a:ext cx="7992888" cy="954107"/>
          </a:xfrm>
          <a:prstGeom prst="rect">
            <a:avLst/>
          </a:prstGeom>
        </p:spPr>
        <p:txBody>
          <a:bodyPr wrap="square">
            <a:spAutoFit/>
          </a:bodyPr>
          <a:lstStyle/>
          <a:p>
            <a:r>
              <a:rPr lang="zh-CN" altLang="en-US" sz="2800" b="1" dirty="0">
                <a:latin typeface="Times New Roman" panose="02020603050405020304" pitchFamily="18" charset="0"/>
                <a:ea typeface="楷体" panose="02010609060101010101" pitchFamily="49" charset="-122"/>
              </a:rPr>
              <a:t>表征光的偏振程度。定义为在部分偏振光的</a:t>
            </a:r>
            <a:r>
              <a:rPr lang="zh-CN" altLang="en-US" sz="2800" b="1" dirty="0" smtClean="0">
                <a:latin typeface="Times New Roman" panose="02020603050405020304" pitchFamily="18" charset="0"/>
                <a:ea typeface="楷体" panose="02010609060101010101" pitchFamily="49" charset="-122"/>
              </a:rPr>
              <a:t>总强</a:t>
            </a:r>
            <a:r>
              <a:rPr lang="zh-CN" altLang="en-US" sz="2800" b="1" dirty="0">
                <a:latin typeface="Times New Roman" panose="02020603050405020304" pitchFamily="18" charset="0"/>
                <a:ea typeface="楷体" panose="02010609060101010101" pitchFamily="49" charset="-122"/>
              </a:rPr>
              <a:t>度中</a:t>
            </a:r>
            <a:r>
              <a:rPr lang="zh-CN" altLang="en-US" sz="2800" b="1" dirty="0">
                <a:solidFill>
                  <a:srgbClr val="0000FF"/>
                </a:solidFill>
                <a:latin typeface="Times New Roman" panose="02020603050405020304" pitchFamily="18" charset="0"/>
                <a:ea typeface="楷体" panose="02010609060101010101" pitchFamily="49" charset="-122"/>
              </a:rPr>
              <a:t>偏振光所占的比例</a:t>
            </a:r>
            <a:r>
              <a:rPr lang="zh-CN" altLang="en-US" sz="2800" b="1" dirty="0">
                <a:latin typeface="Times New Roman" panose="02020603050405020304" pitchFamily="18" charset="0"/>
                <a:ea typeface="楷体" panose="02010609060101010101" pitchFamily="49" charset="-122"/>
              </a:rPr>
              <a:t>，即</a:t>
            </a:r>
            <a:endParaRPr lang="en-US" sz="2800" b="1" dirty="0">
              <a:latin typeface="Times New Roman" panose="02020603050405020304" pitchFamily="18" charset="0"/>
              <a:ea typeface="楷体" panose="02010609060101010101" pitchFamily="49" charset="-122"/>
            </a:endParaRPr>
          </a:p>
        </p:txBody>
      </p:sp>
      <p:graphicFrame>
        <p:nvGraphicFramePr>
          <p:cNvPr id="19" name="Object 5"/>
          <p:cNvGraphicFramePr>
            <a:graphicFrameLocks noChangeAspect="1"/>
          </p:cNvGraphicFramePr>
          <p:nvPr>
            <p:extLst>
              <p:ext uri="{D42A27DB-BD31-4B8C-83A1-F6EECF244321}">
                <p14:modId xmlns:p14="http://schemas.microsoft.com/office/powerpoint/2010/main" xmlns="" val="1015645469"/>
              </p:ext>
            </p:extLst>
          </p:nvPr>
        </p:nvGraphicFramePr>
        <p:xfrm>
          <a:off x="900113" y="2727370"/>
          <a:ext cx="3155950" cy="1255712"/>
        </p:xfrm>
        <a:graphic>
          <a:graphicData uri="http://schemas.openxmlformats.org/presentationml/2006/ole">
            <p:oleObj spid="_x0000_s97369" name="Equation" r:id="rId3" imgW="1117115" imgH="444307" progId="">
              <p:embed/>
            </p:oleObj>
          </a:graphicData>
        </a:graphic>
      </p:graphicFrame>
      <p:sp>
        <p:nvSpPr>
          <p:cNvPr id="20" name="Rectangle 6"/>
          <p:cNvSpPr>
            <a:spLocks noChangeArrowheads="1"/>
          </p:cNvSpPr>
          <p:nvPr/>
        </p:nvSpPr>
        <p:spPr bwMode="auto">
          <a:xfrm>
            <a:off x="395536" y="4221088"/>
            <a:ext cx="8229600" cy="23391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Clr>
                <a:schemeClr val="tx1"/>
              </a:buClr>
              <a:buSzPct val="60000"/>
            </a:pPr>
            <a:r>
              <a:rPr lang="zh-CN" altLang="en-US" sz="2400" dirty="0">
                <a:latin typeface="Times New Roman" pitchFamily="18" charset="0"/>
                <a:ea typeface="楷体" panose="02010609060101010101" pitchFamily="49" charset="-122"/>
              </a:rPr>
              <a:t>式中，</a:t>
            </a:r>
            <a:r>
              <a:rPr lang="en-US" altLang="zh-CN" sz="2400" i="1" dirty="0">
                <a:solidFill>
                  <a:srgbClr val="0000FF"/>
                </a:solidFill>
                <a:latin typeface="Times New Roman" pitchFamily="18" charset="0"/>
                <a:ea typeface="楷体" panose="02010609060101010101" pitchFamily="49" charset="-122"/>
              </a:rPr>
              <a:t>I</a:t>
            </a:r>
            <a:r>
              <a:rPr lang="en-US" altLang="zh-CN" sz="2400" i="1" baseline="-25000" dirty="0">
                <a:solidFill>
                  <a:srgbClr val="0000FF"/>
                </a:solidFill>
                <a:latin typeface="Times New Roman" pitchFamily="18" charset="0"/>
                <a:ea typeface="楷体" panose="02010609060101010101" pitchFamily="49" charset="-122"/>
              </a:rPr>
              <a:t>M</a:t>
            </a:r>
            <a:r>
              <a:rPr lang="en-US" altLang="zh-CN" sz="2400" baseline="-25000" dirty="0">
                <a:solidFill>
                  <a:srgbClr val="0000FF"/>
                </a:solidFill>
                <a:latin typeface="Times New Roman" pitchFamily="18" charset="0"/>
                <a:ea typeface="楷体" panose="02010609060101010101" pitchFamily="49" charset="-122"/>
              </a:rPr>
              <a:t> </a:t>
            </a:r>
            <a:r>
              <a:rPr lang="zh-CN" altLang="en-US" sz="2400" dirty="0">
                <a:solidFill>
                  <a:srgbClr val="0000FF"/>
                </a:solidFill>
                <a:latin typeface="Times New Roman" pitchFamily="18" charset="0"/>
                <a:ea typeface="楷体" panose="02010609060101010101" pitchFamily="49" charset="-122"/>
              </a:rPr>
              <a:t>和 </a:t>
            </a:r>
            <a:r>
              <a:rPr lang="en-US" altLang="zh-CN" sz="2400" i="1" dirty="0" err="1">
                <a:solidFill>
                  <a:srgbClr val="0000FF"/>
                </a:solidFill>
                <a:latin typeface="Times New Roman" pitchFamily="18" charset="0"/>
                <a:ea typeface="楷体" panose="02010609060101010101" pitchFamily="49" charset="-122"/>
              </a:rPr>
              <a:t>I</a:t>
            </a:r>
            <a:r>
              <a:rPr lang="en-US" altLang="zh-CN" sz="2400" i="1" baseline="-25000" dirty="0" err="1">
                <a:solidFill>
                  <a:srgbClr val="0000FF"/>
                </a:solidFill>
                <a:latin typeface="Times New Roman" pitchFamily="18" charset="0"/>
                <a:ea typeface="楷体" panose="02010609060101010101" pitchFamily="49" charset="-122"/>
              </a:rPr>
              <a:t>m</a:t>
            </a:r>
            <a:r>
              <a:rPr lang="en-US" altLang="zh-CN" sz="2400" baseline="-25000" dirty="0">
                <a:solidFill>
                  <a:srgbClr val="0000FF"/>
                </a:solidFill>
                <a:latin typeface="Times New Roman" pitchFamily="18" charset="0"/>
                <a:ea typeface="楷体" panose="02010609060101010101" pitchFamily="49" charset="-122"/>
              </a:rPr>
              <a:t> </a:t>
            </a:r>
            <a:r>
              <a:rPr lang="zh-CN" altLang="en-US" sz="2400" dirty="0">
                <a:solidFill>
                  <a:srgbClr val="0000FF"/>
                </a:solidFill>
                <a:latin typeface="Times New Roman" pitchFamily="18" charset="0"/>
                <a:ea typeface="楷体" panose="02010609060101010101" pitchFamily="49" charset="-122"/>
              </a:rPr>
              <a:t>分别为相位不相</a:t>
            </a:r>
            <a:r>
              <a:rPr lang="zh-CN" altLang="en-US" sz="2400" dirty="0" smtClean="0">
                <a:solidFill>
                  <a:srgbClr val="0000FF"/>
                </a:solidFill>
                <a:latin typeface="Times New Roman" pitchFamily="18" charset="0"/>
                <a:ea typeface="楷体" panose="02010609060101010101" pitchFamily="49" charset="-122"/>
              </a:rPr>
              <a:t>关、相</a:t>
            </a:r>
            <a:r>
              <a:rPr lang="zh-CN" altLang="en-US" sz="2400" dirty="0">
                <a:solidFill>
                  <a:srgbClr val="0000FF"/>
                </a:solidFill>
                <a:latin typeface="Times New Roman" pitchFamily="18" charset="0"/>
                <a:ea typeface="楷体" panose="02010609060101010101" pitchFamily="49" charset="-122"/>
              </a:rPr>
              <a:t>互正交的两个特殊方向</a:t>
            </a:r>
            <a:r>
              <a:rPr lang="zh-CN" altLang="en-US" sz="2400" dirty="0" smtClean="0">
                <a:solidFill>
                  <a:srgbClr val="0000FF"/>
                </a:solidFill>
                <a:latin typeface="Times New Roman" pitchFamily="18" charset="0"/>
                <a:ea typeface="楷体" panose="02010609060101010101" pitchFamily="49" charset="-122"/>
              </a:rPr>
              <a:t>上的</a:t>
            </a:r>
            <a:r>
              <a:rPr lang="zh-CN" altLang="en-US" sz="2400" dirty="0">
                <a:solidFill>
                  <a:srgbClr val="0000FF"/>
                </a:solidFill>
                <a:latin typeface="Times New Roman" pitchFamily="18" charset="0"/>
                <a:ea typeface="楷体" panose="02010609060101010101" pitchFamily="49" charset="-122"/>
              </a:rPr>
              <a:t>最大光强和最小光强</a:t>
            </a:r>
            <a:r>
              <a:rPr lang="zh-CN" altLang="en-US" sz="2400" dirty="0">
                <a:latin typeface="Times New Roman" pitchFamily="18" charset="0"/>
                <a:ea typeface="楷体" panose="02010609060101010101" pitchFamily="49" charset="-122"/>
              </a:rPr>
              <a:t>。</a:t>
            </a:r>
          </a:p>
          <a:p>
            <a:pPr eaLnBrk="1" hangingPunct="1">
              <a:spcBef>
                <a:spcPct val="50000"/>
              </a:spcBef>
              <a:buClr>
                <a:schemeClr val="tx1"/>
              </a:buClr>
              <a:buSzPct val="60000"/>
            </a:pPr>
            <a:r>
              <a:rPr lang="zh-CN" altLang="en-US" sz="2800" u="sng" dirty="0">
                <a:solidFill>
                  <a:srgbClr val="FF0000"/>
                </a:solidFill>
                <a:latin typeface="Times New Roman" pitchFamily="18" charset="0"/>
                <a:ea typeface="楷体" panose="02010609060101010101" pitchFamily="49" charset="-122"/>
              </a:rPr>
              <a:t>注意</a:t>
            </a:r>
            <a:r>
              <a:rPr lang="en-US" altLang="zh-CN" sz="2800" u="sng" dirty="0">
                <a:solidFill>
                  <a:srgbClr val="FF0000"/>
                </a:solidFill>
                <a:latin typeface="Times New Roman" pitchFamily="18" charset="0"/>
                <a:ea typeface="楷体" panose="02010609060101010101" pitchFamily="49" charset="-122"/>
              </a:rPr>
              <a:t>: </a:t>
            </a:r>
            <a:r>
              <a:rPr lang="en-US" altLang="zh-CN" sz="2800" u="sng" dirty="0" smtClean="0">
                <a:solidFill>
                  <a:srgbClr val="FF0000"/>
                </a:solidFill>
                <a:latin typeface="Times New Roman" pitchFamily="18" charset="0"/>
                <a:ea typeface="楷体" panose="02010609060101010101" pitchFamily="49" charset="-122"/>
              </a:rPr>
              <a:t>  </a:t>
            </a:r>
            <a:r>
              <a:rPr lang="zh-CN" altLang="en-US" sz="2800" u="sng" dirty="0" smtClean="0">
                <a:latin typeface="Times New Roman" pitchFamily="18" charset="0"/>
                <a:ea typeface="楷体" panose="02010609060101010101" pitchFamily="49" charset="-122"/>
              </a:rPr>
              <a:t>后</a:t>
            </a:r>
            <a:r>
              <a:rPr lang="zh-CN" altLang="en-US" sz="2800" u="sng" dirty="0">
                <a:latin typeface="Times New Roman" pitchFamily="18" charset="0"/>
                <a:ea typeface="楷体" panose="02010609060101010101" pitchFamily="49" charset="-122"/>
              </a:rPr>
              <a:t>一等式对圆偏振光和椭圆偏振</a:t>
            </a:r>
            <a:r>
              <a:rPr lang="zh-CN" altLang="en-US" sz="2800" u="sng" dirty="0" smtClean="0">
                <a:latin typeface="Times New Roman" pitchFamily="18" charset="0"/>
                <a:ea typeface="楷体" panose="02010609060101010101" pitchFamily="49" charset="-122"/>
              </a:rPr>
              <a:t>光及含圆偏振光和椭圆偏振光的部分偏振光不</a:t>
            </a:r>
            <a:r>
              <a:rPr lang="zh-CN" altLang="en-US" sz="2800" u="sng" dirty="0">
                <a:latin typeface="Times New Roman" pitchFamily="18" charset="0"/>
                <a:ea typeface="楷体" panose="02010609060101010101" pitchFamily="49" charset="-122"/>
              </a:rPr>
              <a:t>适</a:t>
            </a:r>
            <a:r>
              <a:rPr lang="zh-CN" altLang="en-US" sz="2800" u="sng" dirty="0" smtClean="0">
                <a:latin typeface="Times New Roman" pitchFamily="18" charset="0"/>
                <a:ea typeface="楷体" panose="02010609060101010101" pitchFamily="49" charset="-122"/>
              </a:rPr>
              <a:t>用</a:t>
            </a:r>
            <a:r>
              <a:rPr lang="zh-CN" altLang="en-US" sz="2800" u="sng" dirty="0">
                <a:latin typeface="Times New Roman" pitchFamily="18" charset="0"/>
                <a:ea typeface="楷体" panose="02010609060101010101" pitchFamily="49" charset="-122"/>
              </a:rPr>
              <a:t>。对线偏振光与自然光组合的部分偏振</a:t>
            </a:r>
            <a:r>
              <a:rPr lang="zh-CN" altLang="en-US" sz="2800" u="sng" dirty="0" smtClean="0">
                <a:latin typeface="Times New Roman" pitchFamily="18" charset="0"/>
                <a:ea typeface="楷体" panose="02010609060101010101" pitchFamily="49" charset="-122"/>
              </a:rPr>
              <a:t>光适用 。</a:t>
            </a:r>
            <a:endParaRPr lang="zh-CN" altLang="en-US" sz="2800" u="sng" dirty="0">
              <a:latin typeface="Times New Roman" panose="02020603050405020304" pitchFamily="18" charset="0"/>
              <a:ea typeface="楷体" panose="02010609060101010101" pitchFamily="49" charset="-122"/>
            </a:endParaRPr>
          </a:p>
        </p:txBody>
      </p:sp>
      <p:sp>
        <p:nvSpPr>
          <p:cNvPr id="21" name="Rectangle 7"/>
          <p:cNvSpPr>
            <a:spLocks noChangeArrowheads="1"/>
          </p:cNvSpPr>
          <p:nvPr/>
        </p:nvSpPr>
        <p:spPr bwMode="auto">
          <a:xfrm>
            <a:off x="4284663" y="2582907"/>
            <a:ext cx="4032250" cy="154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Clr>
                <a:schemeClr val="folHlink"/>
              </a:buClr>
              <a:buSzPct val="60000"/>
              <a:buFont typeface="Wingdings" pitchFamily="2" charset="2"/>
              <a:buNone/>
            </a:pPr>
            <a:r>
              <a:rPr lang="zh-CN" altLang="en-US" sz="2800" dirty="0">
                <a:latin typeface="Times New Roman" pitchFamily="18" charset="0"/>
                <a:ea typeface="楷体" panose="02010609060101010101" pitchFamily="49" charset="-122"/>
              </a:rPr>
              <a:t>非偏振光，      </a:t>
            </a:r>
            <a:r>
              <a:rPr lang="en-US" altLang="zh-CN" sz="2800" i="1" dirty="0">
                <a:latin typeface="Times New Roman" pitchFamily="18" charset="0"/>
                <a:ea typeface="楷体" panose="02010609060101010101" pitchFamily="49" charset="-122"/>
              </a:rPr>
              <a:t>P</a:t>
            </a:r>
            <a:r>
              <a:rPr lang="zh-CN" altLang="en-US" sz="2800" dirty="0">
                <a:latin typeface="Times New Roman" pitchFamily="18" charset="0"/>
                <a:ea typeface="楷体" panose="02010609060101010101" pitchFamily="49" charset="-122"/>
              </a:rPr>
              <a:t>＝</a:t>
            </a:r>
            <a:r>
              <a:rPr lang="en-US" altLang="zh-CN" sz="2800" dirty="0">
                <a:latin typeface="Times New Roman" pitchFamily="18" charset="0"/>
                <a:ea typeface="楷体" panose="02010609060101010101" pitchFamily="49" charset="-122"/>
              </a:rPr>
              <a:t>0</a:t>
            </a:r>
          </a:p>
          <a:p>
            <a:pPr eaLnBrk="1" hangingPunct="1">
              <a:lnSpc>
                <a:spcPct val="80000"/>
              </a:lnSpc>
              <a:spcBef>
                <a:spcPct val="50000"/>
              </a:spcBef>
              <a:buClr>
                <a:schemeClr val="folHlink"/>
              </a:buClr>
              <a:buSzPct val="60000"/>
              <a:buFont typeface="Wingdings" pitchFamily="2" charset="2"/>
              <a:buNone/>
            </a:pPr>
            <a:r>
              <a:rPr lang="zh-CN" altLang="en-US" sz="2800" dirty="0">
                <a:latin typeface="Times New Roman" pitchFamily="18" charset="0"/>
                <a:ea typeface="楷体" panose="02010609060101010101" pitchFamily="49" charset="-122"/>
              </a:rPr>
              <a:t>完全偏振光，  </a:t>
            </a:r>
            <a:r>
              <a:rPr lang="en-US" altLang="zh-CN" sz="2800" i="1" dirty="0">
                <a:latin typeface="Times New Roman" pitchFamily="18" charset="0"/>
                <a:ea typeface="楷体" panose="02010609060101010101" pitchFamily="49" charset="-122"/>
              </a:rPr>
              <a:t>P</a:t>
            </a:r>
            <a:r>
              <a:rPr lang="zh-CN" altLang="en-US" sz="2800" dirty="0">
                <a:latin typeface="Times New Roman" pitchFamily="18" charset="0"/>
                <a:ea typeface="楷体" panose="02010609060101010101" pitchFamily="49" charset="-122"/>
              </a:rPr>
              <a:t>＝</a:t>
            </a:r>
            <a:r>
              <a:rPr lang="en-US" altLang="zh-CN" sz="2800" dirty="0">
                <a:latin typeface="Times New Roman" pitchFamily="18" charset="0"/>
                <a:ea typeface="楷体" panose="02010609060101010101" pitchFamily="49" charset="-122"/>
              </a:rPr>
              <a:t>1</a:t>
            </a:r>
          </a:p>
          <a:p>
            <a:pPr eaLnBrk="1" hangingPunct="1">
              <a:lnSpc>
                <a:spcPct val="80000"/>
              </a:lnSpc>
              <a:spcBef>
                <a:spcPct val="50000"/>
              </a:spcBef>
              <a:buClr>
                <a:schemeClr val="folHlink"/>
              </a:buClr>
              <a:buSzPct val="60000"/>
              <a:buFont typeface="Wingdings" pitchFamily="2" charset="2"/>
              <a:buNone/>
            </a:pPr>
            <a:r>
              <a:rPr lang="zh-CN" altLang="en-US" sz="2800" dirty="0">
                <a:latin typeface="Times New Roman" pitchFamily="18" charset="0"/>
                <a:ea typeface="楷体" panose="02010609060101010101" pitchFamily="49" charset="-122"/>
              </a:rPr>
              <a:t>部分偏振光， </a:t>
            </a:r>
            <a:r>
              <a:rPr lang="en-US" altLang="zh-CN" sz="2800" dirty="0">
                <a:latin typeface="Times New Roman" pitchFamily="18" charset="0"/>
                <a:ea typeface="楷体" panose="02010609060101010101" pitchFamily="49" charset="-122"/>
              </a:rPr>
              <a:t>0</a:t>
            </a:r>
            <a:r>
              <a:rPr lang="zh-CN" altLang="en-US" sz="2800" dirty="0">
                <a:latin typeface="Times New Roman" pitchFamily="18" charset="0"/>
                <a:ea typeface="楷体" panose="02010609060101010101" pitchFamily="49" charset="-122"/>
              </a:rPr>
              <a:t>＜</a:t>
            </a:r>
            <a:r>
              <a:rPr lang="en-US" altLang="zh-CN" sz="2800" i="1" dirty="0">
                <a:latin typeface="Times New Roman" pitchFamily="18" charset="0"/>
                <a:ea typeface="楷体" panose="02010609060101010101" pitchFamily="49" charset="-122"/>
              </a:rPr>
              <a:t>P</a:t>
            </a:r>
            <a:r>
              <a:rPr lang="zh-CN" altLang="en-US" sz="2800" dirty="0">
                <a:latin typeface="Times New Roman" pitchFamily="18" charset="0"/>
                <a:ea typeface="楷体" panose="02010609060101010101" pitchFamily="49" charset="-122"/>
              </a:rPr>
              <a:t>＜</a:t>
            </a:r>
            <a:r>
              <a:rPr lang="en-US" altLang="zh-CN" sz="2800" dirty="0">
                <a:latin typeface="Times New Roman" pitchFamily="18" charset="0"/>
                <a:ea typeface="楷体" panose="02010609060101010101" pitchFamily="49" charset="-122"/>
              </a:rPr>
              <a:t>1</a:t>
            </a:r>
          </a:p>
        </p:txBody>
      </p:sp>
    </p:spTree>
    <p:extLst>
      <p:ext uri="{BB962C8B-B14F-4D97-AF65-F5344CB8AC3E}">
        <p14:creationId xmlns:p14="http://schemas.microsoft.com/office/powerpoint/2010/main" xmlns="" val="410264050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70558"/>
            <a:ext cx="7072312" cy="538162"/>
          </a:xfrm>
        </p:spPr>
        <p:txBody>
          <a:bodyPr/>
          <a:lstStyle/>
          <a:p>
            <a:pPr algn="ctr"/>
            <a:r>
              <a:rPr lang="en-US" altLang="zh-CN" dirty="0" smtClean="0">
                <a:solidFill>
                  <a:schemeClr val="accent1"/>
                </a:solidFill>
              </a:rPr>
              <a:t>1.4 </a:t>
            </a:r>
            <a:r>
              <a:rPr lang="zh-CN" altLang="en-US" dirty="0">
                <a:solidFill>
                  <a:schemeClr val="accent1"/>
                </a:solidFill>
              </a:rPr>
              <a:t>光波在界面的反射和折</a:t>
            </a:r>
            <a:r>
              <a:rPr lang="zh-CN" altLang="en-US" dirty="0" smtClean="0">
                <a:solidFill>
                  <a:schemeClr val="accent1"/>
                </a:solidFill>
              </a:rPr>
              <a:t>射</a:t>
            </a:r>
            <a:endParaRPr lang="en-US" dirty="0">
              <a:solidFill>
                <a:schemeClr val="accent1"/>
              </a:solidFill>
            </a:endParaRPr>
          </a:p>
        </p:txBody>
      </p:sp>
      <p:sp>
        <p:nvSpPr>
          <p:cNvPr id="11" name="Rectangle 10"/>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2915816" y="1086391"/>
            <a:ext cx="2971353" cy="1022841"/>
            <a:chOff x="678351" y="1828650"/>
            <a:chExt cx="2971353" cy="1082159"/>
          </a:xfrm>
        </p:grpSpPr>
        <p:sp>
          <p:nvSpPr>
            <p:cNvPr id="5" name="Left Brace 4"/>
            <p:cNvSpPr/>
            <p:nvPr/>
          </p:nvSpPr>
          <p:spPr>
            <a:xfrm>
              <a:off x="678351" y="2083025"/>
              <a:ext cx="216024" cy="600276"/>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xmlns="" val="2987623274"/>
                </p:ext>
              </p:extLst>
            </p:nvPr>
          </p:nvGraphicFramePr>
          <p:xfrm>
            <a:off x="1019365" y="1828650"/>
            <a:ext cx="2614613" cy="539750"/>
          </p:xfrm>
          <a:graphic>
            <a:graphicData uri="http://schemas.openxmlformats.org/presentationml/2006/ole">
              <p:oleObj spid="_x0000_s211097" name="Equation" r:id="rId3" imgW="1104421" imgH="215806" progId="">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220790506"/>
                </p:ext>
              </p:extLst>
            </p:nvPr>
          </p:nvGraphicFramePr>
          <p:xfrm>
            <a:off x="1035091" y="2371059"/>
            <a:ext cx="2614613" cy="539750"/>
          </p:xfrm>
          <a:graphic>
            <a:graphicData uri="http://schemas.openxmlformats.org/presentationml/2006/ole">
              <p:oleObj spid="_x0000_s211098" name="Equation" r:id="rId4" imgW="1104421" imgH="215806" progId="">
                <p:embed/>
              </p:oleObj>
            </a:graphicData>
          </a:graphic>
        </p:graphicFrame>
      </p:grpSp>
      <p:sp>
        <p:nvSpPr>
          <p:cNvPr id="9" name="Rectangle 8"/>
          <p:cNvSpPr/>
          <p:nvPr/>
        </p:nvSpPr>
        <p:spPr>
          <a:xfrm>
            <a:off x="423715" y="1159525"/>
            <a:ext cx="1988045" cy="954107"/>
          </a:xfrm>
          <a:prstGeom prst="rect">
            <a:avLst/>
          </a:prstGeom>
        </p:spPr>
        <p:txBody>
          <a:bodyPr wrap="none">
            <a:spAutoFit/>
          </a:bodyPr>
          <a:lstStyle/>
          <a:p>
            <a:r>
              <a:rPr lang="zh-CN" altLang="en-US" sz="2800" b="1" dirty="0">
                <a:latin typeface="Times New Roman" panose="02020603050405020304" pitchFamily="18" charset="0"/>
                <a:ea typeface="楷体" panose="02010609060101010101" pitchFamily="49" charset="-122"/>
              </a:rPr>
              <a:t>反</a:t>
            </a:r>
            <a:r>
              <a:rPr lang="zh-CN" altLang="en-US" sz="2800" b="1" dirty="0" smtClean="0">
                <a:latin typeface="Times New Roman" panose="02020603050405020304" pitchFamily="18" charset="0"/>
                <a:ea typeface="楷体" panose="02010609060101010101" pitchFamily="49" charset="-122"/>
              </a:rPr>
              <a:t>射定律</a:t>
            </a:r>
            <a:endParaRPr lang="en-US" altLang="zh-CN" sz="2800" b="1" dirty="0" smtClean="0">
              <a:latin typeface="Times New Roman" panose="02020603050405020304" pitchFamily="18" charset="0"/>
              <a:ea typeface="楷体" panose="02010609060101010101" pitchFamily="49" charset="-122"/>
            </a:endParaRPr>
          </a:p>
          <a:p>
            <a:r>
              <a:rPr lang="zh-CN" altLang="en-US" sz="2800" b="1" dirty="0" smtClean="0">
                <a:latin typeface="Times New Roman" panose="02020603050405020304" pitchFamily="18" charset="0"/>
                <a:ea typeface="楷体" panose="02010609060101010101" pitchFamily="49" charset="-122"/>
              </a:rPr>
              <a:t>和折射定律</a:t>
            </a:r>
            <a:endParaRPr lang="en-US" sz="2800" b="1" dirty="0">
              <a:latin typeface="Times New Roman" panose="02020603050405020304" pitchFamily="18" charset="0"/>
              <a:ea typeface="楷体" panose="02010609060101010101" pitchFamily="49" charset="-122"/>
            </a:endParaRPr>
          </a:p>
        </p:txBody>
      </p:sp>
      <p:sp>
        <p:nvSpPr>
          <p:cNvPr id="10" name="Text Box 4"/>
          <p:cNvSpPr txBox="1">
            <a:spLocks noChangeArrowheads="1"/>
          </p:cNvSpPr>
          <p:nvPr/>
        </p:nvSpPr>
        <p:spPr bwMode="auto">
          <a:xfrm>
            <a:off x="179512" y="3018142"/>
            <a:ext cx="1627369" cy="523220"/>
          </a:xfrm>
          <a:prstGeom prst="rect">
            <a:avLst/>
          </a:prstGeom>
          <a:noFill/>
          <a:ln>
            <a:noFill/>
          </a:ln>
          <a:effectLst/>
        </p:spPr>
        <p:txBody>
          <a:bodyPr wrap="none">
            <a:spAutoFit/>
          </a:bodyPr>
          <a:lstStyle/>
          <a:p>
            <a:r>
              <a:rPr kumimoji="1" lang="zh-CN" altLang="en-US" sz="2800" b="1" dirty="0" smtClean="0">
                <a:latin typeface="Times New Roman" panose="02020603050405020304" pitchFamily="18" charset="0"/>
                <a:ea typeface="楷体" panose="02010609060101010101" pitchFamily="49" charset="-122"/>
              </a:rPr>
              <a:t>反射系数</a:t>
            </a:r>
            <a:endParaRPr kumimoji="1" lang="en-US" altLang="zh-CN" sz="2800" b="1" dirty="0">
              <a:latin typeface="Times New Roman" panose="02020603050405020304" pitchFamily="18" charset="0"/>
              <a:ea typeface="楷体" panose="02010609060101010101" pitchFamily="49" charset="-122"/>
            </a:endParaRPr>
          </a:p>
        </p:txBody>
      </p:sp>
      <p:graphicFrame>
        <p:nvGraphicFramePr>
          <p:cNvPr id="12" name="Object 11"/>
          <p:cNvGraphicFramePr>
            <a:graphicFrameLocks noChangeAspect="1"/>
          </p:cNvGraphicFramePr>
          <p:nvPr>
            <p:extLst>
              <p:ext uri="{D42A27DB-BD31-4B8C-83A1-F6EECF244321}">
                <p14:modId xmlns:p14="http://schemas.microsoft.com/office/powerpoint/2010/main" xmlns="" val="2440653202"/>
              </p:ext>
            </p:extLst>
          </p:nvPr>
        </p:nvGraphicFramePr>
        <p:xfrm>
          <a:off x="2195736" y="2302576"/>
          <a:ext cx="5708410" cy="935031"/>
        </p:xfrm>
        <a:graphic>
          <a:graphicData uri="http://schemas.openxmlformats.org/presentationml/2006/ole">
            <p:oleObj spid="_x0000_s211099" name="Equation" r:id="rId5" imgW="2768600" imgH="419100" progId="">
              <p:embed/>
            </p:oleObj>
          </a:graphicData>
        </a:graphic>
      </p:graphicFrame>
      <p:sp>
        <p:nvSpPr>
          <p:cNvPr id="13" name="Text Box 4"/>
          <p:cNvSpPr txBox="1">
            <a:spLocks noChangeArrowheads="1"/>
          </p:cNvSpPr>
          <p:nvPr/>
        </p:nvSpPr>
        <p:spPr bwMode="auto">
          <a:xfrm>
            <a:off x="179512" y="5395732"/>
            <a:ext cx="1627369" cy="523220"/>
          </a:xfrm>
          <a:prstGeom prst="rect">
            <a:avLst/>
          </a:prstGeom>
          <a:noFill/>
          <a:ln>
            <a:noFill/>
          </a:ln>
          <a:effectLst/>
        </p:spPr>
        <p:txBody>
          <a:bodyPr wrap="none">
            <a:spAutoFit/>
          </a:bodyPr>
          <a:lstStyle/>
          <a:p>
            <a:r>
              <a:rPr kumimoji="1" lang="zh-CN" altLang="en-US" sz="2800" b="1" dirty="0">
                <a:latin typeface="Times New Roman" panose="02020603050405020304" pitchFamily="18" charset="0"/>
                <a:ea typeface="楷体" panose="02010609060101010101" pitchFamily="49" charset="-122"/>
              </a:rPr>
              <a:t>透</a:t>
            </a:r>
            <a:r>
              <a:rPr kumimoji="1" lang="zh-CN" altLang="en-US" sz="2800" b="1" dirty="0" smtClean="0">
                <a:latin typeface="Times New Roman" panose="02020603050405020304" pitchFamily="18" charset="0"/>
                <a:ea typeface="楷体" panose="02010609060101010101" pitchFamily="49" charset="-122"/>
              </a:rPr>
              <a:t>射系数</a:t>
            </a:r>
            <a:endParaRPr kumimoji="1" lang="en-US" altLang="zh-CN" sz="2800" b="1" dirty="0">
              <a:latin typeface="Times New Roman" panose="02020603050405020304" pitchFamily="18" charset="0"/>
              <a:ea typeface="楷体" panose="02010609060101010101" pitchFamily="49" charset="-122"/>
            </a:endParaRPr>
          </a:p>
        </p:txBody>
      </p:sp>
      <p:graphicFrame>
        <p:nvGraphicFramePr>
          <p:cNvPr id="14" name="Object 13"/>
          <p:cNvGraphicFramePr>
            <a:graphicFrameLocks noChangeAspect="1"/>
          </p:cNvGraphicFramePr>
          <p:nvPr>
            <p:extLst>
              <p:ext uri="{D42A27DB-BD31-4B8C-83A1-F6EECF244321}">
                <p14:modId xmlns:p14="http://schemas.microsoft.com/office/powerpoint/2010/main" xmlns="" val="737160017"/>
              </p:ext>
            </p:extLst>
          </p:nvPr>
        </p:nvGraphicFramePr>
        <p:xfrm>
          <a:off x="2173056" y="4594977"/>
          <a:ext cx="5927336" cy="951002"/>
        </p:xfrm>
        <a:graphic>
          <a:graphicData uri="http://schemas.openxmlformats.org/presentationml/2006/ole">
            <p:oleObj spid="_x0000_s211100" name="Equation" r:id="rId6" imgW="2755900" imgH="419100" progId="">
              <p:embed/>
            </p:oleObj>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xmlns="" val="2310919464"/>
              </p:ext>
            </p:extLst>
          </p:nvPr>
        </p:nvGraphicFramePr>
        <p:xfrm>
          <a:off x="2175386" y="3379625"/>
          <a:ext cx="5925006" cy="1005341"/>
        </p:xfrm>
        <a:graphic>
          <a:graphicData uri="http://schemas.openxmlformats.org/presentationml/2006/ole">
            <p:oleObj spid="_x0000_s211101" name="Equation" r:id="rId7" imgW="2781000" imgH="469800" progId="">
              <p:embed/>
            </p:oleObj>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xmlns="" val="3996725943"/>
              </p:ext>
            </p:extLst>
          </p:nvPr>
        </p:nvGraphicFramePr>
        <p:xfrm>
          <a:off x="2142426" y="5733165"/>
          <a:ext cx="6685235" cy="1022513"/>
        </p:xfrm>
        <a:graphic>
          <a:graphicData uri="http://schemas.openxmlformats.org/presentationml/2006/ole">
            <p:oleObj spid="_x0000_s211102" name="Equation" r:id="rId8" imgW="3479760" imgH="469800" progId="">
              <p:embed/>
            </p:oleObj>
          </a:graphicData>
        </a:graphic>
      </p:graphicFrame>
      <p:sp>
        <p:nvSpPr>
          <p:cNvPr id="22" name="Left Brace 21"/>
          <p:cNvSpPr/>
          <p:nvPr/>
        </p:nvSpPr>
        <p:spPr>
          <a:xfrm>
            <a:off x="1835696" y="2758898"/>
            <a:ext cx="216024" cy="117415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a:off x="1827950" y="5070264"/>
            <a:ext cx="216024" cy="117415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416819991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1.4.2 </a:t>
            </a:r>
            <a:r>
              <a:rPr lang="zh-CN" altLang="en-US" sz="2800" dirty="0">
                <a:solidFill>
                  <a:schemeClr val="accent1"/>
                </a:solidFill>
              </a:rPr>
              <a:t>菲涅尔公</a:t>
            </a:r>
            <a:r>
              <a:rPr lang="zh-CN" altLang="en-US" sz="2800" dirty="0" smtClean="0">
                <a:solidFill>
                  <a:schemeClr val="accent1"/>
                </a:solidFill>
              </a:rPr>
              <a:t>式</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67544" y="1007150"/>
            <a:ext cx="5383205" cy="523220"/>
          </a:xfrm>
          <a:prstGeom prst="rect">
            <a:avLst/>
          </a:prstGeom>
        </p:spPr>
        <p:txBody>
          <a:bodyPr wrap="none">
            <a:spAutoFit/>
          </a:bodyPr>
          <a:lstStyle/>
          <a:p>
            <a:r>
              <a:rPr lang="en-US" altLang="zh-CN" sz="2800" b="1" dirty="0">
                <a:solidFill>
                  <a:srgbClr val="0000FF"/>
                </a:solidFill>
                <a:latin typeface="Times New Roman" panose="02020603050405020304" pitchFamily="18" charset="0"/>
                <a:ea typeface="楷体" panose="02010609060101010101" pitchFamily="49" charset="-122"/>
              </a:rPr>
              <a:t>(1</a:t>
            </a:r>
            <a:r>
              <a:rPr lang="en-US" altLang="zh-CN" sz="2800" b="1" dirty="0" smtClean="0">
                <a:solidFill>
                  <a:srgbClr val="0000FF"/>
                </a:solidFill>
                <a:latin typeface="Times New Roman" panose="02020603050405020304" pitchFamily="18" charset="0"/>
                <a:ea typeface="楷体" panose="02010609060101010101" pitchFamily="49" charset="-122"/>
              </a:rPr>
              <a:t>) </a:t>
            </a:r>
            <a:r>
              <a:rPr lang="zh-CN" altLang="en-US" sz="2800" b="1" dirty="0" smtClean="0">
                <a:solidFill>
                  <a:srgbClr val="0000FF"/>
                </a:solidFill>
                <a:latin typeface="Times New Roman" panose="02020603050405020304" pitchFamily="18" charset="0"/>
                <a:ea typeface="楷体" panose="02010609060101010101" pitchFamily="49" charset="-122"/>
              </a:rPr>
              <a:t>反</a:t>
            </a:r>
            <a:r>
              <a:rPr lang="zh-CN" altLang="en-US" sz="2800" b="1" dirty="0">
                <a:solidFill>
                  <a:srgbClr val="0000FF"/>
                </a:solidFill>
                <a:latin typeface="Times New Roman" panose="02020603050405020304" pitchFamily="18" charset="0"/>
                <a:ea typeface="楷体" panose="02010609060101010101" pitchFamily="49" charset="-122"/>
              </a:rPr>
              <a:t>射系数和透射系数间的关系</a:t>
            </a:r>
            <a:endParaRPr lang="en-US" sz="2800" b="1" dirty="0">
              <a:solidFill>
                <a:srgbClr val="0000FF"/>
              </a:solidFill>
              <a:latin typeface="Times New Roman" panose="02020603050405020304" pitchFamily="18" charset="0"/>
              <a:ea typeface="楷体" panose="02010609060101010101" pitchFamily="49" charset="-122"/>
            </a:endParaRPr>
          </a:p>
        </p:txBody>
      </p:sp>
      <p:graphicFrame>
        <p:nvGraphicFramePr>
          <p:cNvPr id="15" name="Object 14"/>
          <p:cNvGraphicFramePr>
            <a:graphicFrameLocks noChangeAspect="1"/>
          </p:cNvGraphicFramePr>
          <p:nvPr>
            <p:extLst>
              <p:ext uri="{D42A27DB-BD31-4B8C-83A1-F6EECF244321}">
                <p14:modId xmlns:p14="http://schemas.microsoft.com/office/powerpoint/2010/main" xmlns="" val="355705718"/>
              </p:ext>
            </p:extLst>
          </p:nvPr>
        </p:nvGraphicFramePr>
        <p:xfrm>
          <a:off x="2051720" y="1628800"/>
          <a:ext cx="1656183" cy="662274"/>
        </p:xfrm>
        <a:graphic>
          <a:graphicData uri="http://schemas.openxmlformats.org/presentationml/2006/ole">
            <p:oleObj spid="_x0000_s142393" name="Equation" r:id="rId3" imgW="571320" imgH="228600" progId="">
              <p:embed/>
            </p:oleObj>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xmlns="" val="2983086427"/>
              </p:ext>
            </p:extLst>
          </p:nvPr>
        </p:nvGraphicFramePr>
        <p:xfrm>
          <a:off x="4860032" y="1412776"/>
          <a:ext cx="2016224" cy="1119713"/>
        </p:xfrm>
        <a:graphic>
          <a:graphicData uri="http://schemas.openxmlformats.org/presentationml/2006/ole">
            <p:oleObj spid="_x0000_s142394" name="Equation" r:id="rId4" imgW="774364" imgH="431613" progId="">
              <p:embed/>
            </p:oleObj>
          </a:graphicData>
        </a:graphic>
      </p:graphicFrame>
      <p:sp>
        <p:nvSpPr>
          <p:cNvPr id="9" name="Rectangle 8"/>
          <p:cNvSpPr/>
          <p:nvPr/>
        </p:nvSpPr>
        <p:spPr>
          <a:xfrm>
            <a:off x="584474" y="2420888"/>
            <a:ext cx="2475358" cy="523220"/>
          </a:xfrm>
          <a:prstGeom prst="rect">
            <a:avLst/>
          </a:prstGeom>
        </p:spPr>
        <p:txBody>
          <a:bodyPr wrap="none">
            <a:spAutoFit/>
          </a:bodyPr>
          <a:lstStyle/>
          <a:p>
            <a:r>
              <a:rPr lang="en-US" sz="2800" b="1" dirty="0" smtClean="0">
                <a:solidFill>
                  <a:srgbClr val="0000FF"/>
                </a:solidFill>
                <a:latin typeface="Times New Roman" panose="02020603050405020304" pitchFamily="18" charset="0"/>
                <a:ea typeface="楷体" panose="02010609060101010101" pitchFamily="49" charset="-122"/>
              </a:rPr>
              <a:t>(</a:t>
            </a:r>
            <a:r>
              <a:rPr lang="en-US" sz="2800" b="1" dirty="0">
                <a:solidFill>
                  <a:srgbClr val="0000FF"/>
                </a:solidFill>
                <a:latin typeface="Times New Roman" panose="02020603050405020304" pitchFamily="18" charset="0"/>
                <a:ea typeface="楷体" panose="02010609060101010101" pitchFamily="49" charset="-122"/>
              </a:rPr>
              <a:t>2) </a:t>
            </a:r>
            <a:r>
              <a:rPr lang="en-US" sz="2800" b="1" i="1" dirty="0">
                <a:solidFill>
                  <a:srgbClr val="0000FF"/>
                </a:solidFill>
                <a:latin typeface="Times New Roman" panose="02020603050405020304" pitchFamily="18" charset="0"/>
                <a:ea typeface="楷体" panose="02010609060101010101" pitchFamily="49" charset="-122"/>
              </a:rPr>
              <a:t>r</a:t>
            </a:r>
            <a:r>
              <a:rPr lang="en-US" sz="2800" b="1" dirty="0">
                <a:solidFill>
                  <a:srgbClr val="0000FF"/>
                </a:solidFill>
                <a:latin typeface="Times New Roman" panose="02020603050405020304" pitchFamily="18" charset="0"/>
                <a:ea typeface="楷体" panose="02010609060101010101" pitchFamily="49" charset="-122"/>
              </a:rPr>
              <a:t>, </a:t>
            </a:r>
            <a:r>
              <a:rPr lang="en-US" sz="2800" b="1" i="1" dirty="0">
                <a:solidFill>
                  <a:srgbClr val="0000FF"/>
                </a:solidFill>
                <a:latin typeface="Times New Roman" panose="02020603050405020304" pitchFamily="18" charset="0"/>
                <a:ea typeface="楷体" panose="02010609060101010101" pitchFamily="49" charset="-122"/>
              </a:rPr>
              <a:t>t</a:t>
            </a:r>
            <a:r>
              <a:rPr lang="en-US" sz="2800" b="1" dirty="0">
                <a:solidFill>
                  <a:srgbClr val="0000FF"/>
                </a:solidFill>
                <a:latin typeface="Times New Roman" panose="02020603050405020304" pitchFamily="18" charset="0"/>
                <a:ea typeface="楷体" panose="02010609060101010101" pitchFamily="49" charset="-122"/>
              </a:rPr>
              <a:t> - </a:t>
            </a:r>
            <a:r>
              <a:rPr lang="el-GR" sz="2800" b="1" i="1" dirty="0">
                <a:solidFill>
                  <a:srgbClr val="0000FF"/>
                </a:solidFill>
                <a:latin typeface="Times New Roman" panose="02020603050405020304" pitchFamily="18" charset="0"/>
                <a:ea typeface="楷体" panose="02010609060101010101" pitchFamily="49" charset="-122"/>
              </a:rPr>
              <a:t>θ</a:t>
            </a:r>
            <a:r>
              <a:rPr lang="en-US" sz="2800" b="1" i="1" baseline="-25000" dirty="0" err="1">
                <a:solidFill>
                  <a:srgbClr val="0000FF"/>
                </a:solidFill>
                <a:latin typeface="Times New Roman" panose="02020603050405020304" pitchFamily="18" charset="0"/>
                <a:ea typeface="楷体" panose="02010609060101010101" pitchFamily="49" charset="-122"/>
              </a:rPr>
              <a:t>i</a:t>
            </a:r>
            <a:r>
              <a:rPr lang="en-US" sz="2800" b="1" dirty="0">
                <a:solidFill>
                  <a:srgbClr val="0000FF"/>
                </a:solidFill>
                <a:latin typeface="Times New Roman" panose="02020603050405020304" pitchFamily="18" charset="0"/>
                <a:ea typeface="楷体" panose="02010609060101010101" pitchFamily="49" charset="-122"/>
              </a:rPr>
              <a:t> </a:t>
            </a:r>
            <a:r>
              <a:rPr lang="zh-CN" altLang="en-US" sz="2800" b="1" dirty="0">
                <a:solidFill>
                  <a:srgbClr val="0000FF"/>
                </a:solidFill>
                <a:latin typeface="Times New Roman" panose="02020603050405020304" pitchFamily="18" charset="0"/>
                <a:ea typeface="楷体" panose="02010609060101010101" pitchFamily="49" charset="-122"/>
              </a:rPr>
              <a:t>曲</a:t>
            </a:r>
            <a:r>
              <a:rPr lang="zh-CN" altLang="en-US" sz="2800" b="1" dirty="0" smtClean="0">
                <a:solidFill>
                  <a:srgbClr val="0000FF"/>
                </a:solidFill>
                <a:latin typeface="Times New Roman" panose="02020603050405020304" pitchFamily="18" charset="0"/>
                <a:ea typeface="楷体" panose="02010609060101010101" pitchFamily="49" charset="-122"/>
              </a:rPr>
              <a:t>线</a:t>
            </a:r>
            <a:endParaRPr lang="en-US" sz="2800" b="1" dirty="0">
              <a:solidFill>
                <a:srgbClr val="0000FF"/>
              </a:solidFill>
              <a:latin typeface="Times New Roman" panose="02020603050405020304" pitchFamily="18" charset="0"/>
              <a:ea typeface="楷体" panose="02010609060101010101" pitchFamily="49" charset="-122"/>
            </a:endParaRPr>
          </a:p>
        </p:txBody>
      </p:sp>
      <p:grpSp>
        <p:nvGrpSpPr>
          <p:cNvPr id="12" name="Group 11"/>
          <p:cNvGrpSpPr/>
          <p:nvPr/>
        </p:nvGrpSpPr>
        <p:grpSpPr>
          <a:xfrm>
            <a:off x="935596" y="3126248"/>
            <a:ext cx="7308812" cy="3543112"/>
            <a:chOff x="755576" y="2204864"/>
            <a:chExt cx="7308812" cy="3543112"/>
          </a:xfrm>
        </p:grpSpPr>
        <p:pic>
          <p:nvPicPr>
            <p:cNvPr id="13" name="Picture 5" descr="GX13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55576" y="2204864"/>
              <a:ext cx="7308812" cy="3543112"/>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Oval 13"/>
            <p:cNvSpPr/>
            <p:nvPr/>
          </p:nvSpPr>
          <p:spPr>
            <a:xfrm>
              <a:off x="2630517" y="3487084"/>
              <a:ext cx="382006" cy="388684"/>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156176" y="3443720"/>
              <a:ext cx="267717" cy="432048"/>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44208" y="3443720"/>
              <a:ext cx="267717" cy="432048"/>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07141680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1.4.2 </a:t>
            </a:r>
            <a:r>
              <a:rPr lang="zh-CN" altLang="en-US" sz="2800" dirty="0">
                <a:solidFill>
                  <a:schemeClr val="accent1"/>
                </a:solidFill>
              </a:rPr>
              <a:t>菲涅尔公</a:t>
            </a:r>
            <a:r>
              <a:rPr lang="zh-CN" altLang="en-US" sz="2800" dirty="0" smtClean="0">
                <a:solidFill>
                  <a:schemeClr val="accent1"/>
                </a:solidFill>
              </a:rPr>
              <a:t>式</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97054" y="908720"/>
            <a:ext cx="5371089" cy="584775"/>
          </a:xfrm>
          <a:prstGeom prst="rect">
            <a:avLst/>
          </a:prstGeom>
        </p:spPr>
        <p:txBody>
          <a:bodyPr wrap="square">
            <a:spAutoFit/>
          </a:bodyPr>
          <a:lstStyle/>
          <a:p>
            <a:r>
              <a:rPr lang="en-US" altLang="zh-CN" sz="3200" b="1" dirty="0" smtClean="0">
                <a:solidFill>
                  <a:srgbClr val="0000FF"/>
                </a:solidFill>
                <a:latin typeface="Times New Roman" panose="02020603050405020304" pitchFamily="18" charset="0"/>
                <a:ea typeface="楷体" panose="02010609060101010101" pitchFamily="49" charset="-122"/>
              </a:rPr>
              <a:t>(3) </a:t>
            </a:r>
            <a:r>
              <a:rPr lang="zh-CN" altLang="en-US" sz="3200" b="1" dirty="0" smtClean="0">
                <a:solidFill>
                  <a:srgbClr val="0000FF"/>
                </a:solidFill>
                <a:latin typeface="Times New Roman" panose="02020603050405020304" pitchFamily="18" charset="0"/>
                <a:ea typeface="楷体" panose="02010609060101010101" pitchFamily="49" charset="-122"/>
              </a:rPr>
              <a:t>相</a:t>
            </a:r>
            <a:r>
              <a:rPr lang="zh-CN" altLang="en-US" sz="3200" b="1" dirty="0">
                <a:solidFill>
                  <a:srgbClr val="0000FF"/>
                </a:solidFill>
                <a:latin typeface="Times New Roman" panose="02020603050405020304" pitchFamily="18" charset="0"/>
                <a:ea typeface="楷体" panose="02010609060101010101" pitchFamily="49" charset="-122"/>
              </a:rPr>
              <a:t>位特</a:t>
            </a:r>
            <a:r>
              <a:rPr lang="zh-CN" altLang="en-US" sz="3200" b="1" dirty="0" smtClean="0">
                <a:solidFill>
                  <a:srgbClr val="0000FF"/>
                </a:solidFill>
                <a:latin typeface="Times New Roman" panose="02020603050405020304" pitchFamily="18" charset="0"/>
                <a:ea typeface="楷体" panose="02010609060101010101" pitchFamily="49" charset="-122"/>
              </a:rPr>
              <a:t>性</a:t>
            </a:r>
            <a:endParaRPr lang="en-US" sz="3200" b="1" dirty="0">
              <a:solidFill>
                <a:srgbClr val="0000FF"/>
              </a:solidFill>
              <a:latin typeface="Times New Roman" panose="02020603050405020304" pitchFamily="18" charset="0"/>
              <a:ea typeface="楷体" panose="02010609060101010101" pitchFamily="49" charset="-122"/>
            </a:endParaRPr>
          </a:p>
        </p:txBody>
      </p:sp>
      <p:grpSp>
        <p:nvGrpSpPr>
          <p:cNvPr id="23" name="Group 22"/>
          <p:cNvGrpSpPr/>
          <p:nvPr/>
        </p:nvGrpSpPr>
        <p:grpSpPr>
          <a:xfrm>
            <a:off x="1115616" y="1484784"/>
            <a:ext cx="6480571" cy="4200271"/>
            <a:chOff x="1403797" y="2204864"/>
            <a:chExt cx="6647186" cy="4305174"/>
          </a:xfrm>
        </p:grpSpPr>
        <p:pic>
          <p:nvPicPr>
            <p:cNvPr id="24" name="Picture 6" descr="gx13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3797" y="2276872"/>
              <a:ext cx="6480571" cy="4233166"/>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angle 4"/>
            <p:cNvSpPr txBox="1">
              <a:spLocks noChangeArrowheads="1"/>
            </p:cNvSpPr>
            <p:nvPr/>
          </p:nvSpPr>
          <p:spPr bwMode="auto">
            <a:xfrm>
              <a:off x="2749201" y="2204864"/>
              <a:ext cx="1534767" cy="530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altLang="zh-CN" sz="2800" i="1" dirty="0" smtClean="0">
                  <a:solidFill>
                    <a:srgbClr val="0000FF"/>
                  </a:solidFill>
                </a:rPr>
                <a:t>n</a:t>
              </a:r>
              <a:r>
                <a:rPr lang="en-US" altLang="zh-CN" sz="2800" i="1" baseline="-25000" dirty="0" smtClean="0">
                  <a:solidFill>
                    <a:srgbClr val="0000FF"/>
                  </a:solidFill>
                </a:rPr>
                <a:t>1</a:t>
              </a:r>
              <a:r>
                <a:rPr lang="en-US" altLang="zh-CN" sz="2800" dirty="0" smtClean="0">
                  <a:solidFill>
                    <a:srgbClr val="0000FF"/>
                  </a:solidFill>
                </a:rPr>
                <a:t> &lt; </a:t>
              </a:r>
              <a:r>
                <a:rPr lang="en-US" altLang="zh-CN" sz="2800" i="1" dirty="0" smtClean="0">
                  <a:solidFill>
                    <a:srgbClr val="0000FF"/>
                  </a:solidFill>
                </a:rPr>
                <a:t>n</a:t>
              </a:r>
              <a:r>
                <a:rPr lang="en-US" altLang="zh-CN" sz="2800" i="1" baseline="-25000" dirty="0" smtClean="0">
                  <a:solidFill>
                    <a:srgbClr val="0000FF"/>
                  </a:solidFill>
                </a:rPr>
                <a:t>2</a:t>
              </a:r>
              <a:r>
                <a:rPr lang="en-US" altLang="zh-CN" sz="2800" dirty="0" smtClean="0">
                  <a:solidFill>
                    <a:srgbClr val="0000FF"/>
                  </a:solidFill>
                </a:rPr>
                <a:t> </a:t>
              </a:r>
              <a:r>
                <a:rPr lang="zh-CN" altLang="en-US" sz="2800" dirty="0" smtClean="0">
                  <a:solidFill>
                    <a:srgbClr val="0000FF"/>
                  </a:solidFill>
                </a:rPr>
                <a:t> </a:t>
              </a:r>
              <a:endParaRPr lang="zh-CN" altLang="en-US" sz="2800" dirty="0">
                <a:solidFill>
                  <a:srgbClr val="0000FF"/>
                </a:solidFill>
              </a:endParaRPr>
            </a:p>
          </p:txBody>
        </p:sp>
        <p:sp>
          <p:nvSpPr>
            <p:cNvPr id="26" name="Rectangle 4"/>
            <p:cNvSpPr txBox="1">
              <a:spLocks noChangeArrowheads="1"/>
            </p:cNvSpPr>
            <p:nvPr/>
          </p:nvSpPr>
          <p:spPr bwMode="auto">
            <a:xfrm>
              <a:off x="6516216" y="2204864"/>
              <a:ext cx="1534767" cy="530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altLang="zh-CN" sz="2800" i="1" dirty="0" smtClean="0">
                  <a:solidFill>
                    <a:srgbClr val="0000FF"/>
                  </a:solidFill>
                </a:rPr>
                <a:t>n</a:t>
              </a:r>
              <a:r>
                <a:rPr lang="en-US" altLang="zh-CN" sz="2800" i="1" baseline="-25000" dirty="0" smtClean="0">
                  <a:solidFill>
                    <a:srgbClr val="0000FF"/>
                  </a:solidFill>
                </a:rPr>
                <a:t>1</a:t>
              </a:r>
              <a:r>
                <a:rPr lang="en-US" altLang="zh-CN" sz="2800" dirty="0" smtClean="0">
                  <a:solidFill>
                    <a:srgbClr val="0000FF"/>
                  </a:solidFill>
                </a:rPr>
                <a:t> &lt; </a:t>
              </a:r>
              <a:r>
                <a:rPr lang="en-US" altLang="zh-CN" sz="2800" i="1" dirty="0" smtClean="0">
                  <a:solidFill>
                    <a:srgbClr val="0000FF"/>
                  </a:solidFill>
                </a:rPr>
                <a:t>n</a:t>
              </a:r>
              <a:r>
                <a:rPr lang="en-US" altLang="zh-CN" sz="2800" i="1" baseline="-25000" dirty="0" smtClean="0">
                  <a:solidFill>
                    <a:srgbClr val="0000FF"/>
                  </a:solidFill>
                </a:rPr>
                <a:t>2</a:t>
              </a:r>
              <a:r>
                <a:rPr lang="en-US" altLang="zh-CN" sz="2800" dirty="0" smtClean="0">
                  <a:solidFill>
                    <a:srgbClr val="0000FF"/>
                  </a:solidFill>
                </a:rPr>
                <a:t> </a:t>
              </a:r>
              <a:r>
                <a:rPr lang="zh-CN" altLang="en-US" sz="2800" dirty="0" smtClean="0">
                  <a:solidFill>
                    <a:srgbClr val="0000FF"/>
                  </a:solidFill>
                </a:rPr>
                <a:t> </a:t>
              </a:r>
              <a:endParaRPr lang="zh-CN" altLang="en-US" sz="2800" dirty="0">
                <a:solidFill>
                  <a:srgbClr val="0000FF"/>
                </a:solidFill>
              </a:endParaRPr>
            </a:p>
          </p:txBody>
        </p:sp>
        <p:sp>
          <p:nvSpPr>
            <p:cNvPr id="27" name="Rectangle 4"/>
            <p:cNvSpPr txBox="1">
              <a:spLocks noChangeArrowheads="1"/>
            </p:cNvSpPr>
            <p:nvPr/>
          </p:nvSpPr>
          <p:spPr bwMode="auto">
            <a:xfrm>
              <a:off x="6516216" y="4410690"/>
              <a:ext cx="1534767" cy="530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altLang="zh-CN" sz="2800" i="1" dirty="0" smtClean="0">
                  <a:solidFill>
                    <a:srgbClr val="0000FF"/>
                  </a:solidFill>
                </a:rPr>
                <a:t>n</a:t>
              </a:r>
              <a:r>
                <a:rPr lang="en-US" altLang="zh-CN" sz="2800" i="1" baseline="-25000" dirty="0" smtClean="0">
                  <a:solidFill>
                    <a:srgbClr val="0000FF"/>
                  </a:solidFill>
                </a:rPr>
                <a:t>1</a:t>
              </a:r>
              <a:r>
                <a:rPr lang="en-US" altLang="zh-CN" sz="2800" dirty="0" smtClean="0">
                  <a:solidFill>
                    <a:srgbClr val="0000FF"/>
                  </a:solidFill>
                </a:rPr>
                <a:t> &gt; </a:t>
              </a:r>
              <a:r>
                <a:rPr lang="en-US" altLang="zh-CN" sz="2800" i="1" dirty="0" smtClean="0">
                  <a:solidFill>
                    <a:srgbClr val="0000FF"/>
                  </a:solidFill>
                </a:rPr>
                <a:t>n</a:t>
              </a:r>
              <a:r>
                <a:rPr lang="en-US" altLang="zh-CN" sz="2800" i="1" baseline="-25000" dirty="0" smtClean="0">
                  <a:solidFill>
                    <a:srgbClr val="0000FF"/>
                  </a:solidFill>
                </a:rPr>
                <a:t>2</a:t>
              </a:r>
              <a:r>
                <a:rPr lang="en-US" altLang="zh-CN" sz="2800" dirty="0" smtClean="0">
                  <a:solidFill>
                    <a:srgbClr val="0000FF"/>
                  </a:solidFill>
                </a:rPr>
                <a:t> </a:t>
              </a:r>
              <a:r>
                <a:rPr lang="zh-CN" altLang="en-US" sz="2800" dirty="0" smtClean="0">
                  <a:solidFill>
                    <a:srgbClr val="0000FF"/>
                  </a:solidFill>
                </a:rPr>
                <a:t> </a:t>
              </a:r>
              <a:endParaRPr lang="zh-CN" altLang="en-US" sz="2800" dirty="0">
                <a:solidFill>
                  <a:srgbClr val="0000FF"/>
                </a:solidFill>
              </a:endParaRPr>
            </a:p>
          </p:txBody>
        </p:sp>
        <p:sp>
          <p:nvSpPr>
            <p:cNvPr id="28" name="Rectangle 4"/>
            <p:cNvSpPr txBox="1">
              <a:spLocks noChangeArrowheads="1"/>
            </p:cNvSpPr>
            <p:nvPr/>
          </p:nvSpPr>
          <p:spPr bwMode="auto">
            <a:xfrm>
              <a:off x="3037233" y="4437112"/>
              <a:ext cx="1534767" cy="530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altLang="zh-CN" sz="2800" i="1" dirty="0" smtClean="0">
                  <a:solidFill>
                    <a:srgbClr val="0000FF"/>
                  </a:solidFill>
                </a:rPr>
                <a:t>n</a:t>
              </a:r>
              <a:r>
                <a:rPr lang="en-US" altLang="zh-CN" sz="2800" i="1" baseline="-25000" dirty="0" smtClean="0">
                  <a:solidFill>
                    <a:srgbClr val="0000FF"/>
                  </a:solidFill>
                </a:rPr>
                <a:t>1</a:t>
              </a:r>
              <a:r>
                <a:rPr lang="en-US" altLang="zh-CN" sz="2800" dirty="0" smtClean="0">
                  <a:solidFill>
                    <a:srgbClr val="0000FF"/>
                  </a:solidFill>
                </a:rPr>
                <a:t> &gt; </a:t>
              </a:r>
              <a:r>
                <a:rPr lang="en-US" altLang="zh-CN" sz="2800" i="1" dirty="0" smtClean="0">
                  <a:solidFill>
                    <a:srgbClr val="0000FF"/>
                  </a:solidFill>
                </a:rPr>
                <a:t>n</a:t>
              </a:r>
              <a:r>
                <a:rPr lang="en-US" altLang="zh-CN" sz="2800" i="1" baseline="-25000" dirty="0" smtClean="0">
                  <a:solidFill>
                    <a:srgbClr val="0000FF"/>
                  </a:solidFill>
                </a:rPr>
                <a:t>2</a:t>
              </a:r>
              <a:r>
                <a:rPr lang="en-US" altLang="zh-CN" sz="2800" dirty="0" smtClean="0">
                  <a:solidFill>
                    <a:srgbClr val="0000FF"/>
                  </a:solidFill>
                </a:rPr>
                <a:t> </a:t>
              </a:r>
              <a:r>
                <a:rPr lang="zh-CN" altLang="en-US" sz="2800" dirty="0" smtClean="0">
                  <a:solidFill>
                    <a:srgbClr val="0000FF"/>
                  </a:solidFill>
                </a:rPr>
                <a:t> </a:t>
              </a:r>
              <a:endParaRPr lang="zh-CN" altLang="en-US" sz="2800" dirty="0">
                <a:solidFill>
                  <a:srgbClr val="0000FF"/>
                </a:solidFill>
              </a:endParaRPr>
            </a:p>
          </p:txBody>
        </p:sp>
      </p:grpSp>
      <p:sp>
        <p:nvSpPr>
          <p:cNvPr id="5" name="Rectangle 4"/>
          <p:cNvSpPr/>
          <p:nvPr/>
        </p:nvSpPr>
        <p:spPr>
          <a:xfrm>
            <a:off x="2679276" y="5685055"/>
            <a:ext cx="6329822" cy="1200329"/>
          </a:xfrm>
          <a:prstGeom prst="rect">
            <a:avLst/>
          </a:prstGeom>
        </p:spPr>
        <p:txBody>
          <a:bodyPr wrap="square">
            <a:spAutoFit/>
          </a:bodyPr>
          <a:lstStyle/>
          <a:p>
            <a:r>
              <a:rPr lang="zh-CN" altLang="en-US" b="1" dirty="0"/>
              <a:t>光从折射率小的介质中正入射到折射率大的介质表面时，相对于入射光的电场和磁场，反射光</a:t>
            </a:r>
            <a:r>
              <a:rPr lang="zh-CN" altLang="en-US" b="1" dirty="0" smtClean="0"/>
              <a:t>的</a:t>
            </a:r>
            <a:r>
              <a:rPr lang="zh-CN" altLang="en-US" b="1" u="sng" dirty="0">
                <a:solidFill>
                  <a:srgbClr val="C00000"/>
                </a:solidFill>
              </a:rPr>
              <a:t>电场有</a:t>
            </a:r>
            <a:r>
              <a:rPr lang="en-US" b="1" u="sng" dirty="0">
                <a:solidFill>
                  <a:srgbClr val="C00000"/>
                </a:solidFill>
                <a:sym typeface="Symbol"/>
              </a:rPr>
              <a:t></a:t>
            </a:r>
            <a:r>
              <a:rPr lang="zh-CN" altLang="en-US" b="1" u="sng" dirty="0">
                <a:solidFill>
                  <a:srgbClr val="C00000"/>
                </a:solidFill>
              </a:rPr>
              <a:t>相位突变，磁场无相位变</a:t>
            </a:r>
            <a:r>
              <a:rPr lang="zh-CN" altLang="en-US" b="1" u="sng" dirty="0" smtClean="0">
                <a:solidFill>
                  <a:srgbClr val="C00000"/>
                </a:solidFill>
              </a:rPr>
              <a:t>化。</a:t>
            </a:r>
            <a:endParaRPr lang="en-US" b="1" dirty="0"/>
          </a:p>
        </p:txBody>
      </p:sp>
    </p:spTree>
    <p:extLst>
      <p:ext uri="{BB962C8B-B14F-4D97-AF65-F5344CB8AC3E}">
        <p14:creationId xmlns:p14="http://schemas.microsoft.com/office/powerpoint/2010/main" xmlns="" val="26029660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1.2.1 </a:t>
            </a:r>
            <a:r>
              <a:rPr lang="zh-CN" altLang="en-US" sz="2800" dirty="0">
                <a:solidFill>
                  <a:schemeClr val="accent1"/>
                </a:solidFill>
              </a:rPr>
              <a:t>波动方</a:t>
            </a:r>
            <a:r>
              <a:rPr lang="zh-CN" altLang="en-US" sz="2800" dirty="0" smtClean="0">
                <a:solidFill>
                  <a:schemeClr val="accent1"/>
                </a:solidFill>
              </a:rPr>
              <a:t>程</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95536" y="1556792"/>
            <a:ext cx="8136904" cy="1384995"/>
          </a:xfrm>
          <a:prstGeom prst="rect">
            <a:avLst/>
          </a:prstGeom>
        </p:spPr>
        <p:txBody>
          <a:bodyPr wrap="square">
            <a:spAutoFit/>
          </a:bodyPr>
          <a:lstStyle/>
          <a:p>
            <a:r>
              <a:rPr lang="zh-CN" altLang="en-US" sz="2800" b="1" dirty="0" smtClean="0">
                <a:latin typeface="Times New Roman" panose="02020603050405020304" pitchFamily="18" charset="0"/>
                <a:ea typeface="楷体" panose="02010609060101010101" pitchFamily="49" charset="-122"/>
              </a:rPr>
              <a:t>光波的频率极高，为方便起见，通常采用波长表征。光波的光谱范围为</a:t>
            </a:r>
            <a:r>
              <a:rPr lang="en-US" altLang="zh-CN" sz="2800" b="1" dirty="0" smtClean="0">
                <a:latin typeface="Times New Roman" panose="02020603050405020304" pitchFamily="18" charset="0"/>
                <a:ea typeface="楷体" panose="02010609060101010101" pitchFamily="49" charset="-122"/>
              </a:rPr>
              <a:t>10 nm~1mm</a:t>
            </a:r>
            <a:r>
              <a:rPr lang="zh-CN" altLang="en-US" sz="2800" b="1" dirty="0" smtClean="0">
                <a:latin typeface="Times New Roman" panose="02020603050405020304" pitchFamily="18" charset="0"/>
                <a:ea typeface="楷体" panose="02010609060101010101" pitchFamily="49" charset="-122"/>
              </a:rPr>
              <a:t>，包含</a:t>
            </a:r>
            <a:r>
              <a:rPr lang="zh-CN" altLang="en-US" sz="2800" b="1" u="sng" dirty="0" smtClean="0">
                <a:solidFill>
                  <a:srgbClr val="C00000"/>
                </a:solidFill>
                <a:latin typeface="Times New Roman" panose="02020603050405020304" pitchFamily="18" charset="0"/>
                <a:ea typeface="楷体" panose="02010609060101010101" pitchFamily="49" charset="-122"/>
              </a:rPr>
              <a:t>红外线</a:t>
            </a:r>
            <a:r>
              <a:rPr lang="zh-CN" altLang="en-US" sz="2800" b="1" u="sng" dirty="0" smtClean="0">
                <a:latin typeface="Times New Roman" panose="02020603050405020304" pitchFamily="18" charset="0"/>
                <a:ea typeface="楷体" panose="02010609060101010101" pitchFamily="49" charset="-122"/>
              </a:rPr>
              <a:t>、</a:t>
            </a:r>
            <a:r>
              <a:rPr lang="zh-CN" altLang="en-US" sz="2800" b="1" u="sng" dirty="0" smtClean="0">
                <a:solidFill>
                  <a:srgbClr val="00B050"/>
                </a:solidFill>
                <a:latin typeface="Times New Roman" panose="02020603050405020304" pitchFamily="18" charset="0"/>
                <a:ea typeface="楷体" panose="02010609060101010101" pitchFamily="49" charset="-122"/>
              </a:rPr>
              <a:t>可见光</a:t>
            </a:r>
            <a:r>
              <a:rPr lang="zh-CN" altLang="en-US" sz="2800" b="1" u="sng" dirty="0" smtClean="0">
                <a:latin typeface="Times New Roman" panose="02020603050405020304" pitchFamily="18" charset="0"/>
                <a:ea typeface="楷体" panose="02010609060101010101" pitchFamily="49" charset="-122"/>
              </a:rPr>
              <a:t>、</a:t>
            </a:r>
            <a:r>
              <a:rPr lang="zh-CN" altLang="en-US" sz="2800" b="1" u="sng" dirty="0" smtClean="0">
                <a:solidFill>
                  <a:srgbClr val="9600C8"/>
                </a:solidFill>
                <a:latin typeface="Times New Roman" panose="02020603050405020304" pitchFamily="18" charset="0"/>
                <a:ea typeface="楷体" panose="02010609060101010101" pitchFamily="49" charset="-122"/>
              </a:rPr>
              <a:t>紫外线</a:t>
            </a:r>
            <a:r>
              <a:rPr lang="zh-CN" altLang="en-US" sz="2800" b="1" dirty="0" smtClean="0">
                <a:latin typeface="Times New Roman" panose="02020603050405020304" pitchFamily="18" charset="0"/>
                <a:ea typeface="楷体" panose="02010609060101010101" pitchFamily="49" charset="-122"/>
              </a:rPr>
              <a:t>。</a:t>
            </a:r>
            <a:endParaRPr lang="en-US" sz="2800" b="1" dirty="0">
              <a:solidFill>
                <a:srgbClr val="0000FF"/>
              </a:solidFill>
              <a:latin typeface="Times New Roman" panose="02020603050405020304" pitchFamily="18" charset="0"/>
              <a:ea typeface="楷体" panose="02010609060101010101" pitchFamily="49" charset="-122"/>
            </a:endParaRPr>
          </a:p>
        </p:txBody>
      </p:sp>
      <p:sp>
        <p:nvSpPr>
          <p:cNvPr id="24" name="Rectangle 23"/>
          <p:cNvSpPr/>
          <p:nvPr/>
        </p:nvSpPr>
        <p:spPr>
          <a:xfrm>
            <a:off x="251520" y="3267105"/>
            <a:ext cx="2709396" cy="523220"/>
          </a:xfrm>
          <a:prstGeom prst="rect">
            <a:avLst/>
          </a:prstGeom>
        </p:spPr>
        <p:txBody>
          <a:bodyPr wrap="none">
            <a:spAutoFit/>
          </a:bodyPr>
          <a:lstStyle/>
          <a:p>
            <a:r>
              <a:rPr lang="zh-CN" altLang="en-US" sz="2800" b="1" dirty="0" smtClean="0">
                <a:latin typeface="Times New Roman" panose="02020603050405020304" pitchFamily="18" charset="0"/>
                <a:ea typeface="楷体" panose="02010609060101010101" pitchFamily="49" charset="-122"/>
              </a:rPr>
              <a:t>介质中的光速：</a:t>
            </a:r>
            <a:endParaRPr lang="en-US" sz="2800" b="1" dirty="0">
              <a:latin typeface="Times New Roman" panose="02020603050405020304" pitchFamily="18" charset="0"/>
              <a:ea typeface="楷体" panose="02010609060101010101" pitchFamily="49" charset="-122"/>
            </a:endParaRPr>
          </a:p>
        </p:txBody>
      </p:sp>
      <p:graphicFrame>
        <p:nvGraphicFramePr>
          <p:cNvPr id="8" name="Object 7"/>
          <p:cNvGraphicFramePr>
            <a:graphicFrameLocks noChangeAspect="1"/>
          </p:cNvGraphicFramePr>
          <p:nvPr>
            <p:extLst>
              <p:ext uri="{D42A27DB-BD31-4B8C-83A1-F6EECF244321}">
                <p14:modId xmlns:p14="http://schemas.microsoft.com/office/powerpoint/2010/main" xmlns="" val="2804411620"/>
              </p:ext>
            </p:extLst>
          </p:nvPr>
        </p:nvGraphicFramePr>
        <p:xfrm>
          <a:off x="2817011" y="2924944"/>
          <a:ext cx="6084168" cy="1225550"/>
        </p:xfrm>
        <a:graphic>
          <a:graphicData uri="http://schemas.openxmlformats.org/presentationml/2006/ole">
            <p:oleObj spid="_x0000_s34722" name="Equation" r:id="rId3" imgW="2603160" imgH="495000" progId="">
              <p:embed/>
            </p:oleObj>
          </a:graphicData>
        </a:graphic>
      </p:graphicFrame>
      <p:sp>
        <p:nvSpPr>
          <p:cNvPr id="27" name="Rectangle 26"/>
          <p:cNvSpPr/>
          <p:nvPr/>
        </p:nvSpPr>
        <p:spPr>
          <a:xfrm>
            <a:off x="251520" y="5786100"/>
            <a:ext cx="2709396" cy="523220"/>
          </a:xfrm>
          <a:prstGeom prst="rect">
            <a:avLst/>
          </a:prstGeom>
        </p:spPr>
        <p:txBody>
          <a:bodyPr wrap="none">
            <a:spAutoFit/>
          </a:bodyPr>
          <a:lstStyle/>
          <a:p>
            <a:r>
              <a:rPr lang="zh-CN" altLang="en-US" sz="2800" b="1" dirty="0" smtClean="0">
                <a:latin typeface="Times New Roman" panose="02020603050405020304" pitchFamily="18" charset="0"/>
                <a:ea typeface="楷体" panose="02010609060101010101" pitchFamily="49" charset="-122"/>
              </a:rPr>
              <a:t>真空中的光速：</a:t>
            </a:r>
            <a:endParaRPr lang="en-US" sz="2800" b="1" dirty="0">
              <a:latin typeface="Times New Roman" panose="02020603050405020304" pitchFamily="18" charset="0"/>
              <a:ea typeface="楷体" panose="02010609060101010101" pitchFamily="49" charset="-122"/>
            </a:endParaRPr>
          </a:p>
        </p:txBody>
      </p:sp>
      <p:graphicFrame>
        <p:nvGraphicFramePr>
          <p:cNvPr id="10" name="Object 9"/>
          <p:cNvGraphicFramePr>
            <a:graphicFrameLocks noChangeAspect="1"/>
          </p:cNvGraphicFramePr>
          <p:nvPr>
            <p:extLst>
              <p:ext uri="{D42A27DB-BD31-4B8C-83A1-F6EECF244321}">
                <p14:modId xmlns:p14="http://schemas.microsoft.com/office/powerpoint/2010/main" xmlns="" val="1001061293"/>
              </p:ext>
            </p:extLst>
          </p:nvPr>
        </p:nvGraphicFramePr>
        <p:xfrm>
          <a:off x="2932113" y="5589588"/>
          <a:ext cx="4808537" cy="1079500"/>
        </p:xfrm>
        <a:graphic>
          <a:graphicData uri="http://schemas.openxmlformats.org/presentationml/2006/ole">
            <p:oleObj spid="_x0000_s34723" name="Equation" r:id="rId4" imgW="1930320" imgH="457200" progId="">
              <p:embed/>
            </p:oleObj>
          </a:graphicData>
        </a:graphic>
      </p:graphicFrame>
      <p:sp>
        <p:nvSpPr>
          <p:cNvPr id="14" name="Content Placeholder 2"/>
          <p:cNvSpPr>
            <a:spLocks noGrp="1"/>
          </p:cNvSpPr>
          <p:nvPr>
            <p:ph idx="1"/>
          </p:nvPr>
        </p:nvSpPr>
        <p:spPr>
          <a:xfrm>
            <a:off x="482922" y="980728"/>
            <a:ext cx="8027690" cy="576064"/>
          </a:xfrm>
        </p:spPr>
        <p:txBody>
          <a:bodyPr/>
          <a:lstStyle/>
          <a:p>
            <a:r>
              <a:rPr lang="zh-CN" altLang="en-US" dirty="0" smtClean="0">
                <a:solidFill>
                  <a:srgbClr val="FF0000"/>
                </a:solidFill>
              </a:rPr>
              <a:t>光波</a:t>
            </a:r>
            <a:endParaRPr lang="en-US" altLang="zh-CN" dirty="0" smtClean="0">
              <a:solidFill>
                <a:srgbClr val="FF0000"/>
              </a:solidFill>
            </a:endParaRPr>
          </a:p>
        </p:txBody>
      </p:sp>
      <p:sp>
        <p:nvSpPr>
          <p:cNvPr id="15" name="Rectangle 14"/>
          <p:cNvSpPr/>
          <p:nvPr/>
        </p:nvSpPr>
        <p:spPr>
          <a:xfrm>
            <a:off x="611560" y="4365104"/>
            <a:ext cx="8136904" cy="1031051"/>
          </a:xfrm>
          <a:prstGeom prst="rect">
            <a:avLst/>
          </a:prstGeom>
        </p:spPr>
        <p:txBody>
          <a:bodyPr wrap="square">
            <a:spAutoFit/>
          </a:bodyPr>
          <a:lstStyle/>
          <a:p>
            <a:pPr>
              <a:spcBef>
                <a:spcPts val="600"/>
              </a:spcBef>
            </a:pPr>
            <a:r>
              <a:rPr lang="zh-CN" altLang="en-US" sz="2800" b="1" dirty="0" smtClean="0">
                <a:latin typeface="Times New Roman" panose="02020603050405020304" pitchFamily="18" charset="0"/>
                <a:ea typeface="楷体" panose="02010609060101010101" pitchFamily="49" charset="-122"/>
              </a:rPr>
              <a:t>此速度为光波的</a:t>
            </a:r>
            <a:r>
              <a:rPr lang="zh-CN" altLang="en-US" sz="2800" b="1" dirty="0" smtClean="0">
                <a:solidFill>
                  <a:srgbClr val="0000FF"/>
                </a:solidFill>
                <a:latin typeface="Times New Roman" panose="02020603050405020304" pitchFamily="18" charset="0"/>
                <a:ea typeface="楷体" panose="02010609060101010101" pitchFamily="49" charset="-122"/>
              </a:rPr>
              <a:t>相速度</a:t>
            </a:r>
            <a:r>
              <a:rPr lang="zh-CN" altLang="en-US" sz="2800" b="1" dirty="0" smtClean="0">
                <a:latin typeface="Times New Roman" panose="02020603050405020304" pitchFamily="18" charset="0"/>
                <a:ea typeface="楷体" panose="02010609060101010101" pitchFamily="49" charset="-122"/>
              </a:rPr>
              <a:t>，方向为光波的</a:t>
            </a:r>
            <a:r>
              <a:rPr lang="zh-CN" altLang="en-US" sz="2800" b="1" dirty="0" smtClean="0">
                <a:solidFill>
                  <a:srgbClr val="0000FF"/>
                </a:solidFill>
                <a:latin typeface="Times New Roman" panose="02020603050405020304" pitchFamily="18" charset="0"/>
                <a:ea typeface="楷体" panose="02010609060101010101" pitchFamily="49" charset="-122"/>
              </a:rPr>
              <a:t>波矢方向</a:t>
            </a:r>
            <a:r>
              <a:rPr lang="zh-CN" altLang="en-US" sz="2800" b="1" dirty="0" smtClean="0">
                <a:latin typeface="Times New Roman" panose="02020603050405020304" pitchFamily="18" charset="0"/>
                <a:ea typeface="楷体" panose="02010609060101010101" pitchFamily="49" charset="-122"/>
              </a:rPr>
              <a:t>。</a:t>
            </a:r>
            <a:endParaRPr lang="en-US" altLang="zh-CN" sz="2800" b="1" dirty="0" smtClean="0">
              <a:latin typeface="Times New Roman" panose="02020603050405020304" pitchFamily="18" charset="0"/>
              <a:ea typeface="楷体" panose="02010609060101010101" pitchFamily="49" charset="-122"/>
            </a:endParaRPr>
          </a:p>
          <a:p>
            <a:pPr>
              <a:spcBef>
                <a:spcPts val="600"/>
              </a:spcBef>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对于一般的非铁磁物质，有 </a:t>
            </a:r>
            <a:r>
              <a:rPr lang="en-US" altLang="zh-CN" sz="2800" b="1" i="1" dirty="0" smtClean="0">
                <a:latin typeface="Times New Roman" panose="02020603050405020304" pitchFamily="18" charset="0"/>
                <a:ea typeface="楷体" panose="02010609060101010101" pitchFamily="49" charset="-122"/>
              </a:rPr>
              <a:t>µ</a:t>
            </a:r>
            <a:r>
              <a:rPr lang="en-US" altLang="zh-CN" sz="2800" b="1" i="1" baseline="-250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sz="2800" b="1" dirty="0" smtClean="0">
                <a:latin typeface="Times New Roman" panose="02020603050405020304" pitchFamily="18" charset="0"/>
                <a:cs typeface="Times New Roman" panose="02020603050405020304" pitchFamily="18" charset="0"/>
              </a:rPr>
              <a:t>≈1</a:t>
            </a:r>
            <a:r>
              <a:rPr lang="zh-CN" altLang="en-US" sz="2800" b="1" dirty="0" smtClean="0">
                <a:latin typeface="Times New Roman" panose="02020603050405020304" pitchFamily="18" charset="0"/>
                <a:cs typeface="Times New Roman" panose="02020603050405020304" pitchFamily="18" charset="0"/>
              </a:rPr>
              <a:t>，</a:t>
            </a:r>
            <a:endParaRPr lang="en-US" sz="2800" b="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xmlns="" val="1924010584"/>
              </p:ext>
            </p:extLst>
          </p:nvPr>
        </p:nvGraphicFramePr>
        <p:xfrm>
          <a:off x="6558943" y="4826160"/>
          <a:ext cx="1181409" cy="619064"/>
        </p:xfrm>
        <a:graphic>
          <a:graphicData uri="http://schemas.openxmlformats.org/presentationml/2006/ole">
            <p:oleObj spid="_x0000_s34724" name="Equation" r:id="rId5" imgW="520560" imgH="266400" progId="">
              <p:embed/>
            </p:oleObj>
          </a:graphicData>
        </a:graphic>
      </p:graphicFrame>
      <p:sp>
        <p:nvSpPr>
          <p:cNvPr id="17" name="Right Arrow 16"/>
          <p:cNvSpPr/>
          <p:nvPr/>
        </p:nvSpPr>
        <p:spPr>
          <a:xfrm>
            <a:off x="6012160" y="5027680"/>
            <a:ext cx="432048" cy="216024"/>
          </a:xfrm>
          <a:prstGeom prst="right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172887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chen\AppData\Roaming\Tencent\Users\328928970\QQ\WinTemp\RichOle\645Y(CFP0I60X~~REZA3)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59731" y="1062651"/>
            <a:ext cx="2477121" cy="201622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1.4.2 </a:t>
            </a:r>
            <a:r>
              <a:rPr lang="zh-CN" altLang="en-US" sz="2800" dirty="0">
                <a:solidFill>
                  <a:schemeClr val="accent1"/>
                </a:solidFill>
              </a:rPr>
              <a:t>菲涅尔公</a:t>
            </a:r>
            <a:r>
              <a:rPr lang="zh-CN" altLang="en-US" sz="2800" dirty="0" smtClean="0">
                <a:solidFill>
                  <a:schemeClr val="accent1"/>
                </a:solidFill>
              </a:rPr>
              <a:t>式</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512" y="1052736"/>
            <a:ext cx="5616624" cy="3345531"/>
          </a:xfrm>
          <a:prstGeom prst="rect">
            <a:avLst/>
          </a:prstGeom>
        </p:spPr>
        <p:txBody>
          <a:bodyPr wrap="square">
            <a:spAutoFit/>
          </a:bodyPr>
          <a:lstStyle/>
          <a:p>
            <a:pPr algn="just">
              <a:lnSpc>
                <a:spcPct val="120000"/>
              </a:lnSpc>
              <a:spcBef>
                <a:spcPts val="1200"/>
              </a:spcBef>
              <a:spcAft>
                <a:spcPts val="0"/>
              </a:spcAft>
            </a:pPr>
            <a:r>
              <a:rPr lang="zh-CN" altLang="en-US" sz="3200" b="1" dirty="0" smtClean="0">
                <a:solidFill>
                  <a:srgbClr val="FF0000"/>
                </a:solidFill>
                <a:latin typeface="Times New Roman" panose="02020603050405020304" pitchFamily="18" charset="0"/>
                <a:ea typeface="楷体" panose="02010609060101010101" pitchFamily="49" charset="-122"/>
              </a:rPr>
              <a:t>     半</a:t>
            </a:r>
            <a:r>
              <a:rPr lang="zh-CN" altLang="en-US" sz="3200" b="1" dirty="0">
                <a:solidFill>
                  <a:srgbClr val="FF0000"/>
                </a:solidFill>
                <a:latin typeface="Times New Roman" panose="02020603050405020304" pitchFamily="18" charset="0"/>
                <a:ea typeface="楷体" panose="02010609060101010101" pitchFamily="49" charset="-122"/>
              </a:rPr>
              <a:t>波损</a:t>
            </a:r>
            <a:r>
              <a:rPr lang="zh-CN" altLang="en-US" sz="3200" b="1" dirty="0" smtClean="0">
                <a:solidFill>
                  <a:srgbClr val="FF0000"/>
                </a:solidFill>
                <a:latin typeface="Times New Roman" panose="02020603050405020304" pitchFamily="18" charset="0"/>
                <a:ea typeface="楷体" panose="02010609060101010101" pitchFamily="49" charset="-122"/>
              </a:rPr>
              <a:t>失</a:t>
            </a:r>
            <a:endParaRPr lang="zh-CN" altLang="en-US" sz="3200" b="1" dirty="0">
              <a:latin typeface="Times New Roman" panose="02020603050405020304" pitchFamily="18" charset="0"/>
              <a:ea typeface="楷体" panose="02010609060101010101" pitchFamily="49" charset="-122"/>
            </a:endParaRPr>
          </a:p>
          <a:p>
            <a:pPr marL="982663" indent="-982663" algn="just">
              <a:lnSpc>
                <a:spcPct val="120000"/>
              </a:lnSpc>
              <a:spcBef>
                <a:spcPts val="600"/>
              </a:spcBef>
              <a:spcAft>
                <a:spcPts val="0"/>
              </a:spcAft>
            </a:pPr>
            <a:r>
              <a:rPr lang="zh-CN" altLang="en-US" sz="2800" b="1" dirty="0" smtClean="0">
                <a:latin typeface="Times New Roman" panose="02020603050405020304" pitchFamily="18" charset="0"/>
                <a:ea typeface="楷体" panose="02010609060101010101" pitchFamily="49" charset="-122"/>
              </a:rPr>
              <a:t>（</a:t>
            </a:r>
            <a:r>
              <a:rPr lang="en-US" altLang="zh-CN" sz="2800" b="1" dirty="0" smtClean="0">
                <a:latin typeface="Times New Roman" panose="02020603050405020304" pitchFamily="18" charset="0"/>
                <a:ea typeface="楷体" panose="02010609060101010101" pitchFamily="49" charset="-122"/>
              </a:rPr>
              <a:t>1</a:t>
            </a:r>
            <a:r>
              <a:rPr lang="zh-CN" altLang="en-US" sz="2800" b="1" dirty="0" smtClean="0">
                <a:latin typeface="Times New Roman" panose="02020603050405020304" pitchFamily="18" charset="0"/>
                <a:ea typeface="楷体" panose="02010609060101010101" pitchFamily="49" charset="-122"/>
              </a:rPr>
              <a:t>）光从</a:t>
            </a:r>
            <a:r>
              <a:rPr lang="zh-CN" altLang="en-US" sz="2800" b="1" dirty="0" smtClean="0">
                <a:solidFill>
                  <a:srgbClr val="0000FF"/>
                </a:solidFill>
                <a:latin typeface="Times New Roman" panose="02020603050405020304" pitchFamily="18" charset="0"/>
                <a:ea typeface="楷体" panose="02010609060101010101" pitchFamily="49" charset="-122"/>
              </a:rPr>
              <a:t>光疏</a:t>
            </a:r>
            <a:r>
              <a:rPr lang="zh-CN" altLang="en-US" sz="2800" b="1" dirty="0" smtClean="0">
                <a:latin typeface="Times New Roman" panose="02020603050405020304" pitchFamily="18" charset="0"/>
                <a:ea typeface="楷体" panose="02010609060101010101" pitchFamily="49" charset="-122"/>
              </a:rPr>
              <a:t>介质射向</a:t>
            </a:r>
            <a:r>
              <a:rPr lang="zh-CN" altLang="en-US" sz="2800" b="1" dirty="0" smtClean="0">
                <a:solidFill>
                  <a:srgbClr val="0000FF"/>
                </a:solidFill>
                <a:latin typeface="Times New Roman" panose="02020603050405020304" pitchFamily="18" charset="0"/>
                <a:ea typeface="楷体" panose="02010609060101010101" pitchFamily="49" charset="-122"/>
              </a:rPr>
              <a:t>光密</a:t>
            </a:r>
            <a:r>
              <a:rPr lang="zh-CN" altLang="en-US" sz="2800" b="1" dirty="0">
                <a:latin typeface="Times New Roman" panose="02020603050405020304" pitchFamily="18" charset="0"/>
                <a:ea typeface="楷体" panose="02010609060101010101" pitchFamily="49" charset="-122"/>
              </a:rPr>
              <a:t>介质，正入射及掠入射时，</a:t>
            </a:r>
            <a:r>
              <a:rPr lang="zh-CN" altLang="en-US" sz="2800" b="1" u="sng" dirty="0">
                <a:latin typeface="Times New Roman" panose="02020603050405020304" pitchFamily="18" charset="0"/>
                <a:ea typeface="楷体" panose="02010609060101010101" pitchFamily="49" charset="-122"/>
              </a:rPr>
              <a:t>反射光在入射点相对于入射光的相位突</a:t>
            </a:r>
            <a:r>
              <a:rPr lang="zh-CN" altLang="en-US" sz="2800" b="1" u="sng" dirty="0" smtClean="0">
                <a:latin typeface="Times New Roman" panose="02020603050405020304" pitchFamily="18" charset="0"/>
                <a:ea typeface="楷体" panose="02010609060101010101" pitchFamily="49" charset="-122"/>
              </a:rPr>
              <a:t>变</a:t>
            </a:r>
            <a:r>
              <a:rPr lang="el-GR" altLang="zh-CN" sz="2800" b="1" i="1" u="sng" dirty="0" smtClean="0">
                <a:latin typeface="Times New Roman" panose="02020603050405020304" pitchFamily="18" charset="0"/>
                <a:ea typeface="楷体" panose="02010609060101010101" pitchFamily="49" charset="-122"/>
                <a:cs typeface="Times New Roman" panose="02020603050405020304" pitchFamily="18" charset="0"/>
              </a:rPr>
              <a:t>π</a:t>
            </a:r>
            <a:r>
              <a:rPr lang="zh-CN" altLang="en-US" sz="2800" b="1" u="sng" dirty="0" smtClean="0">
                <a:latin typeface="Times New Roman" panose="02020603050405020304" pitchFamily="18" charset="0"/>
                <a:ea typeface="楷体" panose="02010609060101010101" pitchFamily="49" charset="-122"/>
              </a:rPr>
              <a:t>，</a:t>
            </a:r>
            <a:r>
              <a:rPr lang="zh-CN" altLang="en-US" sz="2800" b="1" u="sng" dirty="0">
                <a:latin typeface="Times New Roman" panose="02020603050405020304" pitchFamily="18" charset="0"/>
                <a:ea typeface="楷体" panose="02010609060101010101" pitchFamily="49" charset="-122"/>
              </a:rPr>
              <a:t>对应的光程为半个波</a:t>
            </a:r>
            <a:r>
              <a:rPr lang="zh-CN" altLang="en-US" sz="2800" b="1" u="sng" dirty="0" smtClean="0">
                <a:latin typeface="Times New Roman" panose="02020603050405020304" pitchFamily="18" charset="0"/>
                <a:ea typeface="楷体" panose="02010609060101010101" pitchFamily="49" charset="-122"/>
              </a:rPr>
              <a:t>长，称为</a:t>
            </a:r>
            <a:r>
              <a:rPr lang="zh-CN" altLang="en-US" sz="2800" b="1" u="sng" dirty="0" smtClean="0">
                <a:solidFill>
                  <a:srgbClr val="FF0000"/>
                </a:solidFill>
                <a:latin typeface="Times New Roman" panose="02020603050405020304" pitchFamily="18" charset="0"/>
                <a:ea typeface="楷体" panose="02010609060101010101" pitchFamily="49" charset="-122"/>
              </a:rPr>
              <a:t>半波损失</a:t>
            </a:r>
            <a:r>
              <a:rPr lang="zh-CN" altLang="en-US" sz="2800" b="1" dirty="0" smtClean="0">
                <a:latin typeface="Times New Roman" panose="02020603050405020304" pitchFamily="18" charset="0"/>
                <a:ea typeface="楷体" panose="02010609060101010101" pitchFamily="49" charset="-122"/>
              </a:rPr>
              <a:t>。</a:t>
            </a:r>
            <a:endParaRPr lang="en-US" altLang="zh-CN" sz="2800" b="1" dirty="0" smtClean="0">
              <a:latin typeface="Times New Roman" panose="02020603050405020304" pitchFamily="18" charset="0"/>
              <a:ea typeface="楷体" panose="02010609060101010101" pitchFamily="49" charset="-122"/>
            </a:endParaRPr>
          </a:p>
        </p:txBody>
      </p:sp>
      <p:sp>
        <p:nvSpPr>
          <p:cNvPr id="3" name="Rectangle 2"/>
          <p:cNvSpPr/>
          <p:nvPr/>
        </p:nvSpPr>
        <p:spPr>
          <a:xfrm>
            <a:off x="179512" y="4948889"/>
            <a:ext cx="8712968" cy="1720471"/>
          </a:xfrm>
          <a:prstGeom prst="rect">
            <a:avLst/>
          </a:prstGeom>
        </p:spPr>
        <p:txBody>
          <a:bodyPr wrap="square">
            <a:spAutoFit/>
          </a:bodyPr>
          <a:lstStyle/>
          <a:p>
            <a:pPr marL="982663" lvl="0" indent="-982663" algn="just">
              <a:lnSpc>
                <a:spcPct val="120000"/>
              </a:lnSpc>
              <a:spcBef>
                <a:spcPts val="600"/>
              </a:spcBef>
              <a:spcAft>
                <a:spcPts val="0"/>
              </a:spcAft>
            </a:pPr>
            <a:r>
              <a:rPr lang="zh-CN" altLang="en-US" sz="2800" b="1" dirty="0">
                <a:solidFill>
                  <a:srgbClr val="000000"/>
                </a:solidFill>
                <a:latin typeface="Times New Roman" panose="02020603050405020304" pitchFamily="18" charset="0"/>
                <a:ea typeface="楷体" panose="02010609060101010101" pitchFamily="49" charset="-122"/>
              </a:rPr>
              <a:t>（</a:t>
            </a:r>
            <a:r>
              <a:rPr lang="en-US" altLang="zh-CN" sz="2800" b="1" dirty="0">
                <a:solidFill>
                  <a:srgbClr val="000000"/>
                </a:solidFill>
                <a:latin typeface="Times New Roman" panose="02020603050405020304" pitchFamily="18" charset="0"/>
                <a:ea typeface="楷体" panose="02010609060101010101" pitchFamily="49" charset="-122"/>
              </a:rPr>
              <a:t>2</a:t>
            </a:r>
            <a:r>
              <a:rPr lang="zh-CN" altLang="en-US" sz="2800" b="1" dirty="0">
                <a:solidFill>
                  <a:srgbClr val="000000"/>
                </a:solidFill>
                <a:latin typeface="Times New Roman" panose="02020603050405020304" pitchFamily="18" charset="0"/>
                <a:ea typeface="楷体" panose="02010609060101010101" pitchFamily="49" charset="-122"/>
              </a:rPr>
              <a:t>）</a:t>
            </a:r>
            <a:r>
              <a:rPr lang="zh-CN" altLang="en-US" sz="2800" b="1" u="sng" dirty="0">
                <a:solidFill>
                  <a:srgbClr val="000000"/>
                </a:solidFill>
                <a:latin typeface="Times New Roman" panose="02020603050405020304" pitchFamily="18" charset="0"/>
                <a:ea typeface="楷体" panose="02010609060101010101" pitchFamily="49" charset="-122"/>
              </a:rPr>
              <a:t>光从</a:t>
            </a:r>
            <a:r>
              <a:rPr lang="zh-CN" altLang="en-US" sz="2800" b="1" u="sng" dirty="0">
                <a:solidFill>
                  <a:srgbClr val="0000FF"/>
                </a:solidFill>
                <a:latin typeface="Times New Roman" panose="02020603050405020304" pitchFamily="18" charset="0"/>
                <a:ea typeface="楷体" panose="02010609060101010101" pitchFamily="49" charset="-122"/>
              </a:rPr>
              <a:t>光密</a:t>
            </a:r>
            <a:r>
              <a:rPr lang="zh-CN" altLang="en-US" sz="2800" b="1" u="sng" dirty="0">
                <a:solidFill>
                  <a:srgbClr val="000000"/>
                </a:solidFill>
                <a:latin typeface="Times New Roman" panose="02020603050405020304" pitchFamily="18" charset="0"/>
                <a:ea typeface="楷体" panose="02010609060101010101" pitchFamily="49" charset="-122"/>
              </a:rPr>
              <a:t>射向</a:t>
            </a:r>
            <a:r>
              <a:rPr lang="zh-CN" altLang="en-US" sz="2800" b="1" u="sng" dirty="0">
                <a:solidFill>
                  <a:srgbClr val="0000FF"/>
                </a:solidFill>
                <a:latin typeface="Times New Roman" panose="02020603050405020304" pitchFamily="18" charset="0"/>
                <a:ea typeface="楷体" panose="02010609060101010101" pitchFamily="49" charset="-122"/>
              </a:rPr>
              <a:t>光疏</a:t>
            </a:r>
            <a:r>
              <a:rPr lang="zh-CN" altLang="en-US" sz="2800" b="1" u="sng" dirty="0">
                <a:solidFill>
                  <a:srgbClr val="000000"/>
                </a:solidFill>
                <a:latin typeface="Times New Roman" panose="02020603050405020304" pitchFamily="18" charset="0"/>
                <a:ea typeface="楷体" panose="02010609060101010101" pitchFamily="49" charset="-122"/>
              </a:rPr>
              <a:t>介质，正入射时反射光</a:t>
            </a:r>
            <a:r>
              <a:rPr lang="zh-CN" altLang="en-US" sz="2800" b="1" u="sng" dirty="0">
                <a:solidFill>
                  <a:srgbClr val="FF0000"/>
                </a:solidFill>
                <a:latin typeface="Times New Roman" panose="02020603050405020304" pitchFamily="18" charset="0"/>
                <a:ea typeface="楷体" panose="02010609060101010101" pitchFamily="49" charset="-122"/>
              </a:rPr>
              <a:t>无半波损失</a:t>
            </a:r>
            <a:r>
              <a:rPr lang="zh-CN" altLang="en-US" sz="2800" b="1" dirty="0">
                <a:solidFill>
                  <a:srgbClr val="000000"/>
                </a:solidFill>
                <a:latin typeface="Times New Roman" panose="02020603050405020304" pitchFamily="18" charset="0"/>
                <a:ea typeface="楷体" panose="02010609060101010101" pitchFamily="49" charset="-122"/>
              </a:rPr>
              <a:t>。</a:t>
            </a:r>
            <a:endParaRPr lang="en-US" altLang="zh-CN" sz="2800" b="1" dirty="0">
              <a:solidFill>
                <a:srgbClr val="000000"/>
              </a:solidFill>
              <a:latin typeface="Times New Roman" panose="02020603050405020304" pitchFamily="18" charset="0"/>
              <a:ea typeface="楷体" panose="02010609060101010101" pitchFamily="49" charset="-122"/>
            </a:endParaRPr>
          </a:p>
          <a:p>
            <a:pPr marL="982663" lvl="0" indent="-982663" algn="just">
              <a:lnSpc>
                <a:spcPct val="120000"/>
              </a:lnSpc>
              <a:spcBef>
                <a:spcPts val="600"/>
              </a:spcBef>
              <a:spcAft>
                <a:spcPts val="0"/>
              </a:spcAft>
            </a:pPr>
            <a:r>
              <a:rPr lang="zh-CN" altLang="en-US" sz="2800" b="1" dirty="0">
                <a:solidFill>
                  <a:srgbClr val="000000"/>
                </a:solidFill>
                <a:latin typeface="Times New Roman" panose="02020603050405020304" pitchFamily="18" charset="0"/>
                <a:ea typeface="楷体" panose="02010609060101010101" pitchFamily="49" charset="-122"/>
              </a:rPr>
              <a:t>（</a:t>
            </a:r>
            <a:r>
              <a:rPr lang="en-US" altLang="zh-CN" sz="2800" b="1" dirty="0">
                <a:solidFill>
                  <a:srgbClr val="000000"/>
                </a:solidFill>
                <a:latin typeface="Times New Roman" panose="02020603050405020304" pitchFamily="18" charset="0"/>
                <a:ea typeface="楷体" panose="02010609060101010101" pitchFamily="49" charset="-122"/>
              </a:rPr>
              <a:t>3</a:t>
            </a:r>
            <a:r>
              <a:rPr lang="zh-CN" altLang="en-US" sz="2800" b="1" dirty="0">
                <a:solidFill>
                  <a:srgbClr val="000000"/>
                </a:solidFill>
                <a:latin typeface="Times New Roman" panose="02020603050405020304" pitchFamily="18" charset="0"/>
                <a:ea typeface="楷体" panose="02010609060101010101" pitchFamily="49" charset="-122"/>
              </a:rPr>
              <a:t>）</a:t>
            </a:r>
            <a:r>
              <a:rPr lang="zh-CN" altLang="en-US" sz="2800" b="1" u="sng" dirty="0">
                <a:solidFill>
                  <a:srgbClr val="FF0000"/>
                </a:solidFill>
                <a:latin typeface="Times New Roman" panose="02020603050405020304" pitchFamily="18" charset="0"/>
                <a:ea typeface="楷体" panose="02010609060101010101" pitchFamily="49" charset="-122"/>
              </a:rPr>
              <a:t>任何情况下，透射光与入射光之间均无半波损失。</a:t>
            </a:r>
            <a:endParaRPr lang="en-US" sz="2800" b="1" u="sng" dirty="0">
              <a:solidFill>
                <a:srgbClr val="FF0000"/>
              </a:solidFill>
              <a:latin typeface="Times New Roman" panose="02020603050405020304" pitchFamily="18" charset="0"/>
              <a:ea typeface="楷体" panose="02010609060101010101" pitchFamily="49" charset="-122"/>
            </a:endParaRPr>
          </a:p>
        </p:txBody>
      </p:sp>
      <p:sp>
        <p:nvSpPr>
          <p:cNvPr id="7" name="Rectangle 6"/>
          <p:cNvSpPr/>
          <p:nvPr/>
        </p:nvSpPr>
        <p:spPr>
          <a:xfrm>
            <a:off x="5952485" y="3356992"/>
            <a:ext cx="2691611" cy="1569660"/>
          </a:xfrm>
          <a:prstGeom prst="rect">
            <a:avLst/>
          </a:prstGeom>
        </p:spPr>
        <p:txBody>
          <a:bodyPr wrap="square">
            <a:spAutoFit/>
          </a:bodyPr>
          <a:lstStyle/>
          <a:p>
            <a:pPr lvl="0" algn="just">
              <a:spcBef>
                <a:spcPts val="600"/>
              </a:spcBef>
              <a:spcAft>
                <a:spcPts val="0"/>
              </a:spcAft>
            </a:pPr>
            <a:r>
              <a:rPr lang="zh-CN" altLang="en-US" b="1" dirty="0" smtClean="0">
                <a:solidFill>
                  <a:srgbClr val="C00000"/>
                </a:solidFill>
                <a:latin typeface="Times New Roman" panose="02020603050405020304" pitchFamily="18" charset="0"/>
                <a:ea typeface="楷体" panose="02010609060101010101" pitchFamily="49" charset="-122"/>
              </a:rPr>
              <a:t>一束左旋偏振光从空气到玻璃表面后垂直反射回来后是</a:t>
            </a:r>
            <a:r>
              <a:rPr lang="zh-CN" altLang="en-US" b="1" u="sng" dirty="0" smtClean="0">
                <a:solidFill>
                  <a:srgbClr val="C00000"/>
                </a:solidFill>
                <a:latin typeface="Times New Roman" panose="02020603050405020304" pitchFamily="18" charset="0"/>
                <a:ea typeface="楷体" panose="02010609060101010101" pitchFamily="49" charset="-122"/>
              </a:rPr>
              <a:t>右旋偏振光</a:t>
            </a:r>
            <a:endParaRPr lang="en-US" b="1" u="sng" dirty="0">
              <a:solidFill>
                <a:srgbClr val="C0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33625909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9" descr="gx13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6136" y="1196752"/>
            <a:ext cx="3131840" cy="309380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1115616" y="370558"/>
            <a:ext cx="7072312" cy="538162"/>
          </a:xfrm>
        </p:spPr>
        <p:txBody>
          <a:bodyPr/>
          <a:lstStyle/>
          <a:p>
            <a:pPr algn="ctr"/>
            <a:r>
              <a:rPr lang="en-US" altLang="zh-CN" dirty="0" smtClean="0">
                <a:solidFill>
                  <a:schemeClr val="accent1"/>
                </a:solidFill>
              </a:rPr>
              <a:t>1.4.3 </a:t>
            </a:r>
            <a:r>
              <a:rPr lang="zh-CN" altLang="en-US" dirty="0" smtClean="0">
                <a:solidFill>
                  <a:schemeClr val="accent1"/>
                </a:solidFill>
              </a:rPr>
              <a:t>反射率和透射率</a:t>
            </a:r>
            <a:endParaRPr lang="en-US" dirty="0">
              <a:solidFill>
                <a:schemeClr val="accent1"/>
              </a:solidFill>
            </a:endParaRPr>
          </a:p>
        </p:txBody>
      </p:sp>
      <p:sp>
        <p:nvSpPr>
          <p:cNvPr id="11" name="Rectangle 10"/>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9512" y="3061335"/>
            <a:ext cx="1377091" cy="523220"/>
          </a:xfrm>
          <a:prstGeom prst="rect">
            <a:avLst/>
          </a:prstGeom>
          <a:noFill/>
        </p:spPr>
        <p:txBody>
          <a:bodyPr wrap="square" rtlCol="0">
            <a:spAutoFit/>
          </a:bodyPr>
          <a:lstStyle/>
          <a:p>
            <a:r>
              <a:rPr lang="zh-CN" altLang="en-US" sz="2800" b="1" dirty="0">
                <a:solidFill>
                  <a:srgbClr val="FF0000"/>
                </a:solidFill>
                <a:latin typeface="Times New Roman" panose="02020603050405020304" pitchFamily="18" charset="0"/>
                <a:ea typeface="楷体" panose="02010609060101010101" pitchFamily="49" charset="-122"/>
              </a:rPr>
              <a:t>反射</a:t>
            </a:r>
            <a:r>
              <a:rPr lang="zh-CN" altLang="en-US" sz="2800" b="1" dirty="0" smtClean="0">
                <a:solidFill>
                  <a:srgbClr val="FF0000"/>
                </a:solidFill>
                <a:latin typeface="Times New Roman" panose="02020603050405020304" pitchFamily="18" charset="0"/>
                <a:ea typeface="楷体" panose="02010609060101010101" pitchFamily="49" charset="-122"/>
              </a:rPr>
              <a:t>率</a:t>
            </a:r>
            <a:endParaRPr lang="en-US" sz="2800" b="1" dirty="0">
              <a:solidFill>
                <a:srgbClr val="FF0000"/>
              </a:solidFill>
              <a:latin typeface="Times New Roman" panose="02020603050405020304" pitchFamily="18" charset="0"/>
              <a:ea typeface="楷体" panose="02010609060101010101" pitchFamily="49" charset="-122"/>
            </a:endParaRPr>
          </a:p>
        </p:txBody>
      </p:sp>
      <p:sp>
        <p:nvSpPr>
          <p:cNvPr id="16" name="TextBox 15"/>
          <p:cNvSpPr txBox="1"/>
          <p:nvPr/>
        </p:nvSpPr>
        <p:spPr>
          <a:xfrm>
            <a:off x="107504" y="5356497"/>
            <a:ext cx="1342420" cy="523220"/>
          </a:xfrm>
          <a:prstGeom prst="rect">
            <a:avLst/>
          </a:prstGeom>
          <a:noFill/>
        </p:spPr>
        <p:txBody>
          <a:bodyPr wrap="squar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rPr>
              <a:t>透射率</a:t>
            </a:r>
            <a:endParaRPr lang="en-US" sz="2800" b="1" dirty="0">
              <a:solidFill>
                <a:srgbClr val="FF0000"/>
              </a:solidFill>
              <a:latin typeface="Times New Roman" panose="02020603050405020304" pitchFamily="18" charset="0"/>
              <a:ea typeface="楷体" panose="02010609060101010101" pitchFamily="49" charset="-122"/>
            </a:endParaRPr>
          </a:p>
        </p:txBody>
      </p:sp>
      <p:graphicFrame>
        <p:nvGraphicFramePr>
          <p:cNvPr id="18" name="Object 4"/>
          <p:cNvGraphicFramePr>
            <a:graphicFrameLocks noChangeAspect="1"/>
          </p:cNvGraphicFramePr>
          <p:nvPr>
            <p:extLst>
              <p:ext uri="{D42A27DB-BD31-4B8C-83A1-F6EECF244321}">
                <p14:modId xmlns:p14="http://schemas.microsoft.com/office/powerpoint/2010/main" xmlns="" val="2492862531"/>
              </p:ext>
            </p:extLst>
          </p:nvPr>
        </p:nvGraphicFramePr>
        <p:xfrm>
          <a:off x="1763688" y="2295534"/>
          <a:ext cx="4376120" cy="2141578"/>
        </p:xfrm>
        <a:graphic>
          <a:graphicData uri="http://schemas.openxmlformats.org/presentationml/2006/ole">
            <p:oleObj spid="_x0000_s145490" name="Equation" r:id="rId4" imgW="1841400" imgH="939600" progId="">
              <p:embed/>
            </p:oleObj>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xmlns="" val="4229695940"/>
              </p:ext>
            </p:extLst>
          </p:nvPr>
        </p:nvGraphicFramePr>
        <p:xfrm>
          <a:off x="1769948" y="4581128"/>
          <a:ext cx="6978516" cy="2088232"/>
        </p:xfrm>
        <a:graphic>
          <a:graphicData uri="http://schemas.openxmlformats.org/presentationml/2006/ole">
            <p:oleObj spid="_x0000_s145491" name="Equation" r:id="rId5" imgW="3111480" imgH="914400" progId="">
              <p:embed/>
            </p:oleObj>
          </a:graphicData>
        </a:graphic>
      </p:graphicFrame>
      <p:sp>
        <p:nvSpPr>
          <p:cNvPr id="22" name="Left Brace 21"/>
          <p:cNvSpPr/>
          <p:nvPr/>
        </p:nvSpPr>
        <p:spPr>
          <a:xfrm>
            <a:off x="1475656" y="2760766"/>
            <a:ext cx="216024" cy="117415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a:off x="1403648" y="5036333"/>
            <a:ext cx="216024" cy="117415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0" name="Object 4"/>
          <p:cNvGraphicFramePr>
            <a:graphicFrameLocks noChangeAspect="1"/>
          </p:cNvGraphicFramePr>
          <p:nvPr>
            <p:extLst>
              <p:ext uri="{D42A27DB-BD31-4B8C-83A1-F6EECF244321}">
                <p14:modId xmlns:p14="http://schemas.microsoft.com/office/powerpoint/2010/main" xmlns="" val="3019044951"/>
              </p:ext>
            </p:extLst>
          </p:nvPr>
        </p:nvGraphicFramePr>
        <p:xfrm>
          <a:off x="1061006" y="1655883"/>
          <a:ext cx="3727018" cy="576064"/>
        </p:xfrm>
        <a:graphic>
          <a:graphicData uri="http://schemas.openxmlformats.org/presentationml/2006/ole">
            <p:oleObj spid="_x0000_s145492" name="Equation" r:id="rId6" imgW="1206360" imgH="228600" progId="">
              <p:embed/>
            </p:oleObj>
          </a:graphicData>
        </a:graphic>
      </p:graphicFrame>
      <p:sp>
        <p:nvSpPr>
          <p:cNvPr id="13" name="Text Box 8"/>
          <p:cNvSpPr txBox="1">
            <a:spLocks noChangeArrowheads="1"/>
          </p:cNvSpPr>
          <p:nvPr/>
        </p:nvSpPr>
        <p:spPr bwMode="auto">
          <a:xfrm>
            <a:off x="395536" y="1052736"/>
            <a:ext cx="342927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r>
              <a:rPr lang="en-US" altLang="zh-CN" sz="2800" b="1" i="1" dirty="0">
                <a:solidFill>
                  <a:srgbClr val="FF0000"/>
                </a:solidFill>
                <a:latin typeface="Times New Roman" panose="02020603050405020304" pitchFamily="18" charset="0"/>
                <a:ea typeface="楷体" panose="02010609060101010101" pitchFamily="49" charset="-122"/>
              </a:rPr>
              <a:t>W</a:t>
            </a:r>
            <a:r>
              <a:rPr lang="en-US" altLang="zh-CN" sz="2800" b="1" dirty="0">
                <a:solidFill>
                  <a:srgbClr val="FF0000"/>
                </a:solidFill>
                <a:latin typeface="Times New Roman" panose="02020603050405020304" pitchFamily="18" charset="0"/>
                <a:ea typeface="楷体" panose="02010609060101010101" pitchFamily="49" charset="-122"/>
              </a:rPr>
              <a:t> </a:t>
            </a:r>
            <a:r>
              <a:rPr lang="zh-CN" altLang="en-US" sz="2800" b="1" dirty="0" smtClean="0">
                <a:solidFill>
                  <a:srgbClr val="FF0000"/>
                </a:solidFill>
                <a:latin typeface="Times New Roman" panose="02020603050405020304" pitchFamily="18" charset="0"/>
                <a:ea typeface="楷体" panose="02010609060101010101" pitchFamily="49" charset="-122"/>
              </a:rPr>
              <a:t>与光强</a:t>
            </a:r>
            <a:r>
              <a:rPr lang="zh-CN" altLang="en-US" sz="2800" b="1" i="1" dirty="0" smtClean="0">
                <a:solidFill>
                  <a:srgbClr val="FF0000"/>
                </a:solidFill>
                <a:latin typeface="Times New Roman" panose="02020603050405020304" pitchFamily="18" charset="0"/>
                <a:ea typeface="楷体" panose="02010609060101010101" pitchFamily="49" charset="-122"/>
              </a:rPr>
              <a:t> </a:t>
            </a:r>
            <a:r>
              <a:rPr lang="en-US" altLang="zh-CN" sz="2800" b="1" i="1" dirty="0" smtClean="0">
                <a:solidFill>
                  <a:srgbClr val="FF0000"/>
                </a:solidFill>
                <a:latin typeface="Times New Roman" panose="02020603050405020304" pitchFamily="18" charset="0"/>
                <a:ea typeface="楷体" panose="02010609060101010101" pitchFamily="49" charset="-122"/>
              </a:rPr>
              <a:t>I </a:t>
            </a:r>
            <a:r>
              <a:rPr lang="zh-CN" altLang="en-US" sz="2800" b="1" dirty="0">
                <a:solidFill>
                  <a:srgbClr val="FF0000"/>
                </a:solidFill>
                <a:latin typeface="Times New Roman" panose="02020603050405020304" pitchFamily="18" charset="0"/>
                <a:ea typeface="楷体" panose="02010609060101010101" pitchFamily="49" charset="-122"/>
              </a:rPr>
              <a:t>的关</a:t>
            </a:r>
            <a:r>
              <a:rPr lang="zh-CN" altLang="en-US" sz="2800" b="1" dirty="0" smtClean="0">
                <a:solidFill>
                  <a:srgbClr val="FF0000"/>
                </a:solidFill>
                <a:latin typeface="Times New Roman" panose="02020603050405020304" pitchFamily="18" charset="0"/>
                <a:ea typeface="楷体" panose="02010609060101010101" pitchFamily="49" charset="-122"/>
              </a:rPr>
              <a:t>系：</a:t>
            </a:r>
            <a:endParaRPr lang="zh-CN" altLang="en-US" sz="28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38650412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67544" y="620688"/>
            <a:ext cx="837369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光从光密介质入射到光疏介质时，出现透射系数大于</a:t>
            </a:r>
            <a:r>
              <a:rPr kumimoji="0" lang="en-US" altLang="zh-CN" sz="28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1</a:t>
            </a:r>
            <a:r>
              <a:rPr kumimoji="0" lang="zh-CN" altLang="en-US" sz="28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，这是否与能量守恒相矛盾？如何解释？</a:t>
            </a:r>
            <a:endParaRPr kumimoji="0" lang="zh-CN" altLang="en-US" sz="2800" b="1" i="0" u="none" strike="noStrike" cap="none" normalizeH="0" baseline="0" dirty="0" smtClean="0">
              <a:ln>
                <a:noFill/>
              </a:ln>
              <a:solidFill>
                <a:srgbClr val="0000FF"/>
              </a:solidFill>
              <a:effectLst/>
            </a:endParaRPr>
          </a:p>
        </p:txBody>
      </p:sp>
      <p:graphicFrame>
        <p:nvGraphicFramePr>
          <p:cNvPr id="4" name="Object 3"/>
          <p:cNvGraphicFramePr>
            <a:graphicFrameLocks noChangeAspect="1"/>
          </p:cNvGraphicFramePr>
          <p:nvPr>
            <p:extLst>
              <p:ext uri="{D42A27DB-BD31-4B8C-83A1-F6EECF244321}">
                <p14:modId xmlns:p14="http://schemas.microsoft.com/office/powerpoint/2010/main" xmlns="" val="3342825704"/>
              </p:ext>
            </p:extLst>
          </p:nvPr>
        </p:nvGraphicFramePr>
        <p:xfrm>
          <a:off x="2915816" y="3140968"/>
          <a:ext cx="2376265" cy="1080120"/>
        </p:xfrm>
        <a:graphic>
          <a:graphicData uri="http://schemas.openxmlformats.org/presentationml/2006/ole">
            <p:oleObj spid="_x0000_s214034" name="Equation" r:id="rId3" imgW="939392" imgH="431613" progId="">
              <p:embed/>
            </p:oleObj>
          </a:graphicData>
        </a:graphic>
      </p:graphicFrame>
      <p:sp>
        <p:nvSpPr>
          <p:cNvPr id="2" name="Rectangle 1"/>
          <p:cNvSpPr/>
          <p:nvPr/>
        </p:nvSpPr>
        <p:spPr>
          <a:xfrm>
            <a:off x="467544" y="2132856"/>
            <a:ext cx="7920880" cy="3539430"/>
          </a:xfrm>
          <a:prstGeom prst="rect">
            <a:avLst/>
          </a:prstGeom>
        </p:spPr>
        <p:txBody>
          <a:bodyPr wrap="square">
            <a:spAutoFit/>
          </a:bodyPr>
          <a:lstStyle/>
          <a:p>
            <a:pPr lvl="0" eaLnBrk="0" hangingPunct="0"/>
            <a:r>
              <a:rPr lang="zh-CN" altLang="en-US" sz="2800" b="1" dirty="0" smtClean="0">
                <a:latin typeface="Times New Roman" pitchFamily="18" charset="0"/>
                <a:ea typeface="宋体" pitchFamily="2" charset="-122"/>
                <a:cs typeface="Times New Roman" pitchFamily="18" charset="0"/>
              </a:rPr>
              <a:t>透</a:t>
            </a:r>
            <a:r>
              <a:rPr lang="zh-CN" altLang="en-US" sz="2800" b="1" dirty="0">
                <a:latin typeface="Times New Roman" pitchFamily="18" charset="0"/>
                <a:ea typeface="宋体" pitchFamily="2" charset="-122"/>
                <a:cs typeface="Times New Roman" pitchFamily="18" charset="0"/>
              </a:rPr>
              <a:t>射系数大于</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与能量守恒不相矛盾。</a:t>
            </a:r>
            <a:endParaRPr lang="zh-CN" altLang="en-US" sz="2800" b="1" dirty="0"/>
          </a:p>
          <a:p>
            <a:pPr eaLnBrk="0" hangingPunct="0"/>
            <a:r>
              <a:rPr lang="zh-CN" altLang="en-US" sz="2800" b="1" dirty="0">
                <a:latin typeface="Times New Roman" pitchFamily="18" charset="0"/>
                <a:ea typeface="宋体" pitchFamily="2" charset="-122"/>
                <a:cs typeface="Times New Roman" pitchFamily="18" charset="0"/>
              </a:rPr>
              <a:t>与能量有关的量是反射率和透射率，由透射率表达式</a:t>
            </a:r>
            <a:endParaRPr lang="en-US" altLang="zh-CN" sz="2800" b="1" dirty="0">
              <a:latin typeface="Times New Roman" pitchFamily="18" charset="0"/>
              <a:ea typeface="宋体" pitchFamily="2" charset="-122"/>
              <a:cs typeface="Times New Roman" pitchFamily="18" charset="0"/>
            </a:endParaRPr>
          </a:p>
          <a:p>
            <a:pPr eaLnBrk="0" hangingPunct="0"/>
            <a:endParaRPr lang="en-US" altLang="zh-CN" sz="2800" b="1" dirty="0">
              <a:latin typeface="Times New Roman" pitchFamily="18" charset="0"/>
              <a:ea typeface="宋体" pitchFamily="2" charset="-122"/>
              <a:cs typeface="Times New Roman" pitchFamily="18" charset="0"/>
            </a:endParaRPr>
          </a:p>
          <a:p>
            <a:pPr eaLnBrk="0" hangingPunct="0"/>
            <a:endParaRPr lang="en-US" altLang="zh-CN" sz="2800" b="1" dirty="0">
              <a:latin typeface="Times New Roman" pitchFamily="18" charset="0"/>
              <a:ea typeface="宋体" pitchFamily="2" charset="-122"/>
              <a:cs typeface="Times New Roman" pitchFamily="18" charset="0"/>
            </a:endParaRPr>
          </a:p>
          <a:p>
            <a:pPr eaLnBrk="0" hangingPunct="0"/>
            <a:r>
              <a:rPr lang="zh-CN" altLang="en-US" sz="2800" b="1" dirty="0">
                <a:latin typeface="Times New Roman" pitchFamily="18" charset="0"/>
                <a:ea typeface="宋体" pitchFamily="2" charset="-122"/>
                <a:cs typeface="Times New Roman" pitchFamily="18" charset="0"/>
              </a:rPr>
              <a:t>可知：在</a:t>
            </a:r>
            <a:r>
              <a:rPr lang="en-US" altLang="zh-CN" sz="2800" b="1" i="1" dirty="0">
                <a:latin typeface="Times New Roman" pitchFamily="18" charset="0"/>
                <a:ea typeface="宋体" pitchFamily="2" charset="-122"/>
                <a:cs typeface="Times New Roman" pitchFamily="18" charset="0"/>
              </a:rPr>
              <a:t>n</a:t>
            </a:r>
            <a:r>
              <a:rPr lang="en-US" altLang="zh-CN" sz="2800" b="1" baseline="-30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rPr>
              <a:t>&gt;</a:t>
            </a:r>
            <a:r>
              <a:rPr lang="en-US" altLang="zh-CN" sz="2800" b="1" i="1" dirty="0">
                <a:latin typeface="Times New Roman" pitchFamily="18" charset="0"/>
                <a:ea typeface="宋体" pitchFamily="2" charset="-122"/>
                <a:cs typeface="Times New Roman" pitchFamily="18" charset="0"/>
              </a:rPr>
              <a:t>n</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情况下，有</a:t>
            </a:r>
            <a:r>
              <a:rPr lang="en-US" altLang="zh-CN" sz="2800" b="1" i="1" dirty="0">
                <a:latin typeface="Times New Roman" pitchFamily="18" charset="0"/>
                <a:ea typeface="宋体" pitchFamily="2" charset="-122"/>
                <a:cs typeface="Times New Roman" pitchFamily="18" charset="0"/>
              </a:rPr>
              <a:t>n</a:t>
            </a:r>
            <a:r>
              <a:rPr lang="en-US" altLang="zh-CN" sz="2800" b="1" baseline="-30000" dirty="0">
                <a:latin typeface="Times New Roman" pitchFamily="18" charset="0"/>
                <a:ea typeface="宋体" pitchFamily="2" charset="-122"/>
                <a:cs typeface="Times New Roman" pitchFamily="18" charset="0"/>
              </a:rPr>
              <a:t>2</a:t>
            </a:r>
            <a:r>
              <a:rPr lang="en-US" altLang="zh-CN"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n</a:t>
            </a:r>
            <a:r>
              <a:rPr lang="en-US" altLang="zh-CN" sz="2800" b="1" baseline="-30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rPr>
              <a:t>&lt;1</a:t>
            </a:r>
            <a:r>
              <a:rPr lang="zh-CN" altLang="en-US" sz="2800" b="1" dirty="0">
                <a:latin typeface="Times New Roman" pitchFamily="18" charset="0"/>
                <a:ea typeface="宋体" pitchFamily="2" charset="-122"/>
                <a:cs typeface="Times New Roman" pitchFamily="18" charset="0"/>
              </a:rPr>
              <a:t>和 </a:t>
            </a:r>
            <a:r>
              <a:rPr lang="en-US" altLang="zh-CN" sz="2800" b="1" dirty="0">
                <a:latin typeface="Times New Roman" pitchFamily="18" charset="0"/>
                <a:ea typeface="宋体" pitchFamily="2" charset="-122"/>
                <a:cs typeface="Times New Roman" pitchFamily="18" charset="0"/>
              </a:rPr>
              <a:t>cos</a:t>
            </a:r>
            <a:r>
              <a:rPr lang="en-US" altLang="zh-CN" sz="2800" b="1" i="1" dirty="0">
                <a:latin typeface="Times New Roman" pitchFamily="18" charset="0"/>
                <a:ea typeface="宋体" pitchFamily="2" charset="-122"/>
                <a:cs typeface="Times New Roman" pitchFamily="18" charset="0"/>
                <a:sym typeface="Symbol" pitchFamily="18" charset="2"/>
              </a:rPr>
              <a:t></a:t>
            </a:r>
            <a:r>
              <a:rPr lang="en-US" altLang="zh-CN" sz="2800" b="1" baseline="-30000" dirty="0">
                <a:latin typeface="Times New Roman" pitchFamily="18" charset="0"/>
                <a:ea typeface="宋体" pitchFamily="2" charset="-122"/>
                <a:cs typeface="Times New Roman" pitchFamily="18" charset="0"/>
              </a:rPr>
              <a:t>2</a:t>
            </a:r>
            <a:r>
              <a:rPr lang="en-US" altLang="zh-CN" sz="2800" b="1" dirty="0">
                <a:latin typeface="Times New Roman" pitchFamily="18" charset="0"/>
                <a:ea typeface="宋体" pitchFamily="2" charset="-122"/>
                <a:cs typeface="Times New Roman" pitchFamily="18" charset="0"/>
                <a:sym typeface="Symbol" pitchFamily="18" charset="2"/>
              </a:rPr>
              <a:t>/cos</a:t>
            </a:r>
            <a:r>
              <a:rPr lang="en-US" altLang="zh-CN" sz="2800" b="1" i="1" dirty="0">
                <a:latin typeface="Times New Roman" pitchFamily="18" charset="0"/>
                <a:ea typeface="宋体" pitchFamily="2" charset="-122"/>
                <a:cs typeface="Times New Roman" pitchFamily="18" charset="0"/>
                <a:sym typeface="Symbol" pitchFamily="18" charset="2"/>
              </a:rPr>
              <a:t></a:t>
            </a:r>
            <a:r>
              <a:rPr lang="en-US" altLang="zh-CN" sz="2800" b="1" baseline="-30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sym typeface="Symbol" pitchFamily="18" charset="2"/>
              </a:rPr>
              <a:t>&lt;1, </a:t>
            </a:r>
            <a:r>
              <a:rPr lang="zh-CN" altLang="en-US" sz="2800" b="1" dirty="0">
                <a:latin typeface="Times New Roman" pitchFamily="18" charset="0"/>
                <a:ea typeface="宋体" pitchFamily="2" charset="-122"/>
                <a:cs typeface="Times New Roman" pitchFamily="18" charset="0"/>
                <a:sym typeface="Symbol" pitchFamily="18" charset="2"/>
              </a:rPr>
              <a:t>即使透射系数</a:t>
            </a:r>
            <a:r>
              <a:rPr lang="en-US" altLang="zh-CN" sz="2800" b="1" i="1" dirty="0">
                <a:latin typeface="Times New Roman" pitchFamily="18" charset="0"/>
                <a:ea typeface="宋体" pitchFamily="2" charset="-122"/>
                <a:cs typeface="Times New Roman" pitchFamily="18" charset="0"/>
                <a:sym typeface="Symbol" pitchFamily="18" charset="2"/>
              </a:rPr>
              <a:t>t</a:t>
            </a:r>
            <a:r>
              <a:rPr lang="zh-CN" altLang="en-US" sz="2800" b="1" dirty="0">
                <a:latin typeface="Times New Roman" pitchFamily="18" charset="0"/>
                <a:ea typeface="宋体" pitchFamily="2" charset="-122"/>
                <a:cs typeface="Times New Roman" pitchFamily="18" charset="0"/>
                <a:sym typeface="Symbol" pitchFamily="18" charset="2"/>
              </a:rPr>
              <a:t>大于</a:t>
            </a:r>
            <a:r>
              <a:rPr lang="en-US" altLang="zh-CN" sz="2800" b="1" dirty="0">
                <a:latin typeface="Times New Roman" pitchFamily="18" charset="0"/>
                <a:ea typeface="宋体" pitchFamily="2" charset="-122"/>
                <a:cs typeface="Times New Roman" pitchFamily="18" charset="0"/>
                <a:sym typeface="Symbol" pitchFamily="18" charset="2"/>
              </a:rPr>
              <a:t>1</a:t>
            </a:r>
            <a:r>
              <a:rPr lang="zh-CN" altLang="en-US" sz="2800" b="1" dirty="0">
                <a:latin typeface="Times New Roman" pitchFamily="18" charset="0"/>
                <a:ea typeface="宋体" pitchFamily="2" charset="-122"/>
                <a:cs typeface="Times New Roman" pitchFamily="18" charset="0"/>
                <a:sym typeface="Symbol" pitchFamily="18" charset="2"/>
              </a:rPr>
              <a:t>，其透射率</a:t>
            </a:r>
            <a:r>
              <a:rPr lang="en-US" altLang="zh-CN" sz="2800" b="1" i="1" dirty="0">
                <a:latin typeface="Times New Roman" pitchFamily="18" charset="0"/>
                <a:ea typeface="宋体" pitchFamily="2" charset="-122"/>
                <a:cs typeface="Times New Roman" pitchFamily="18" charset="0"/>
                <a:sym typeface="Symbol" pitchFamily="18" charset="2"/>
              </a:rPr>
              <a:t>T</a:t>
            </a:r>
            <a:r>
              <a:rPr lang="zh-CN" altLang="en-US" sz="2800" b="1" dirty="0">
                <a:latin typeface="Times New Roman" pitchFamily="18" charset="0"/>
                <a:ea typeface="宋体" pitchFamily="2" charset="-122"/>
                <a:cs typeface="Times New Roman" pitchFamily="18" charset="0"/>
                <a:sym typeface="Symbol" pitchFamily="18" charset="2"/>
              </a:rPr>
              <a:t>也不能大于</a:t>
            </a:r>
            <a:r>
              <a:rPr lang="en-US" altLang="zh-CN" sz="2800" b="1" dirty="0">
                <a:latin typeface="Times New Roman" pitchFamily="18" charset="0"/>
                <a:ea typeface="宋体" pitchFamily="2" charset="-122"/>
                <a:cs typeface="Times New Roman" pitchFamily="18" charset="0"/>
                <a:sym typeface="Symbol" pitchFamily="18" charset="2"/>
              </a:rPr>
              <a:t>1</a:t>
            </a:r>
            <a:r>
              <a:rPr lang="zh-CN" altLang="en-US" sz="2800" b="1" dirty="0">
                <a:latin typeface="Times New Roman" pitchFamily="18" charset="0"/>
                <a:ea typeface="宋体" pitchFamily="2" charset="-122"/>
                <a:cs typeface="Times New Roman" pitchFamily="18" charset="0"/>
                <a:sym typeface="Symbol" pitchFamily="18" charset="2"/>
              </a:rPr>
              <a:t>。</a:t>
            </a:r>
            <a:r>
              <a:rPr lang="zh-CN" altLang="en-US" sz="2800" b="1" u="sng" dirty="0">
                <a:latin typeface="Times New Roman" pitchFamily="18" charset="0"/>
                <a:ea typeface="宋体" pitchFamily="2" charset="-122"/>
                <a:cs typeface="Times New Roman" pitchFamily="18" charset="0"/>
                <a:sym typeface="Symbol" pitchFamily="18" charset="2"/>
              </a:rPr>
              <a:t>反射率加上透射率恒为</a:t>
            </a:r>
            <a:r>
              <a:rPr lang="en-US" altLang="zh-CN" sz="2800" b="1" u="sng" dirty="0">
                <a:latin typeface="Times New Roman" pitchFamily="18" charset="0"/>
                <a:ea typeface="宋体" pitchFamily="2" charset="-122"/>
                <a:cs typeface="Times New Roman" pitchFamily="18" charset="0"/>
                <a:sym typeface="Symbol" pitchFamily="18" charset="2"/>
              </a:rPr>
              <a:t>1</a:t>
            </a:r>
            <a:r>
              <a:rPr lang="zh-CN" altLang="en-US" sz="2800" b="1" dirty="0">
                <a:latin typeface="Times New Roman" pitchFamily="18" charset="0"/>
                <a:ea typeface="宋体" pitchFamily="2" charset="-122"/>
                <a:cs typeface="Times New Roman" pitchFamily="18" charset="0"/>
                <a:sym typeface="Symbol" pitchFamily="18" charset="2"/>
              </a:rPr>
              <a:t>。</a:t>
            </a:r>
            <a:endParaRPr lang="en-US" altLang="zh-CN" sz="2800" b="1" dirty="0"/>
          </a:p>
        </p:txBody>
      </p:sp>
    </p:spTree>
    <p:extLst>
      <p:ext uri="{BB962C8B-B14F-4D97-AF65-F5344CB8AC3E}">
        <p14:creationId xmlns:p14="http://schemas.microsoft.com/office/powerpoint/2010/main" xmlns="" val="13290583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ea typeface="楷体" panose="02010609060101010101" pitchFamily="49" charset="-122"/>
            </a:endParaRPr>
          </a:p>
        </p:txBody>
      </p:sp>
      <p:sp>
        <p:nvSpPr>
          <p:cNvPr id="11" name="Text Box 4"/>
          <p:cNvSpPr txBox="1">
            <a:spLocks noChangeArrowheads="1"/>
          </p:cNvSpPr>
          <p:nvPr/>
        </p:nvSpPr>
        <p:spPr bwMode="auto">
          <a:xfrm>
            <a:off x="408691" y="1105580"/>
            <a:ext cx="36004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v"/>
            </a:pPr>
            <a:r>
              <a:rPr kumimoji="1" lang="en-US" altLang="zh-CN" sz="2800" b="1" dirty="0" smtClean="0">
                <a:solidFill>
                  <a:srgbClr val="FF0000"/>
                </a:solidFill>
                <a:latin typeface="Times New Roman" panose="02020603050405020304" pitchFamily="18" charset="0"/>
                <a:ea typeface="楷体" panose="02010609060101010101" pitchFamily="49" charset="-122"/>
              </a:rPr>
              <a:t> </a:t>
            </a:r>
            <a:r>
              <a:rPr kumimoji="1" lang="zh-CN" altLang="en-US" sz="2800" b="1" dirty="0" smtClean="0">
                <a:solidFill>
                  <a:srgbClr val="FF0000"/>
                </a:solidFill>
                <a:latin typeface="Times New Roman" panose="02020603050405020304" pitchFamily="18" charset="0"/>
                <a:ea typeface="楷体" panose="02010609060101010101" pitchFamily="49" charset="-122"/>
              </a:rPr>
              <a:t>影</a:t>
            </a:r>
            <a:r>
              <a:rPr kumimoji="1" lang="zh-CN" altLang="en-US" sz="2800" b="1" dirty="0">
                <a:solidFill>
                  <a:srgbClr val="FF0000"/>
                </a:solidFill>
                <a:latin typeface="Times New Roman" panose="02020603050405020304" pitchFamily="18" charset="0"/>
                <a:ea typeface="楷体" panose="02010609060101010101" pitchFamily="49" charset="-122"/>
              </a:rPr>
              <a:t>响 </a:t>
            </a:r>
            <a:r>
              <a:rPr kumimoji="1" lang="en-US" altLang="zh-CN" sz="2800" b="1" i="1" dirty="0">
                <a:solidFill>
                  <a:srgbClr val="FF0000"/>
                </a:solidFill>
                <a:latin typeface="Times New Roman" panose="02020603050405020304" pitchFamily="18" charset="0"/>
                <a:ea typeface="楷体" panose="02010609060101010101" pitchFamily="49" charset="-122"/>
              </a:rPr>
              <a:t>R</a:t>
            </a:r>
            <a:r>
              <a:rPr kumimoji="1" lang="zh-CN" altLang="en-US" sz="2800" b="1" dirty="0">
                <a:solidFill>
                  <a:srgbClr val="FF0000"/>
                </a:solidFill>
                <a:latin typeface="Times New Roman" panose="02020603050405020304" pitchFamily="18" charset="0"/>
                <a:ea typeface="楷体" panose="02010609060101010101" pitchFamily="49" charset="-122"/>
              </a:rPr>
              <a:t>、</a:t>
            </a:r>
            <a:r>
              <a:rPr kumimoji="1" lang="en-US" altLang="zh-CN" sz="2800" b="1" i="1" dirty="0">
                <a:solidFill>
                  <a:srgbClr val="FF0000"/>
                </a:solidFill>
                <a:latin typeface="Times New Roman" panose="02020603050405020304" pitchFamily="18" charset="0"/>
                <a:ea typeface="楷体" panose="02010609060101010101" pitchFamily="49" charset="-122"/>
              </a:rPr>
              <a:t>T</a:t>
            </a:r>
            <a:r>
              <a:rPr kumimoji="1" lang="en-US" altLang="zh-CN" sz="2800" b="1" dirty="0">
                <a:solidFill>
                  <a:srgbClr val="FF0000"/>
                </a:solidFill>
                <a:latin typeface="Times New Roman" panose="02020603050405020304" pitchFamily="18" charset="0"/>
                <a:ea typeface="楷体" panose="02010609060101010101" pitchFamily="49" charset="-122"/>
              </a:rPr>
              <a:t> </a:t>
            </a:r>
            <a:r>
              <a:rPr kumimoji="1" lang="zh-CN" altLang="en-US" sz="2800" b="1" dirty="0">
                <a:solidFill>
                  <a:srgbClr val="FF0000"/>
                </a:solidFill>
                <a:latin typeface="Times New Roman" panose="02020603050405020304" pitchFamily="18" charset="0"/>
                <a:ea typeface="楷体" panose="02010609060101010101" pitchFamily="49" charset="-122"/>
              </a:rPr>
              <a:t>的因素</a:t>
            </a:r>
          </a:p>
        </p:txBody>
      </p:sp>
      <p:graphicFrame>
        <p:nvGraphicFramePr>
          <p:cNvPr id="12" name="Object 5"/>
          <p:cNvGraphicFramePr>
            <a:graphicFrameLocks noChangeAspect="1"/>
          </p:cNvGraphicFramePr>
          <p:nvPr>
            <p:extLst>
              <p:ext uri="{D42A27DB-BD31-4B8C-83A1-F6EECF244321}">
                <p14:modId xmlns:p14="http://schemas.microsoft.com/office/powerpoint/2010/main" xmlns="" val="3572614067"/>
              </p:ext>
            </p:extLst>
          </p:nvPr>
        </p:nvGraphicFramePr>
        <p:xfrm>
          <a:off x="4368133" y="1124744"/>
          <a:ext cx="4176463" cy="503237"/>
        </p:xfrm>
        <a:graphic>
          <a:graphicData uri="http://schemas.openxmlformats.org/presentationml/2006/ole">
            <p:oleObj spid="_x0000_s150642" name="Equation" r:id="rId3" imgW="1752600" imgH="215900" progId="">
              <p:embed/>
            </p:oleObj>
          </a:graphicData>
        </a:graphic>
      </p:graphicFrame>
      <p:grpSp>
        <p:nvGrpSpPr>
          <p:cNvPr id="3" name="Group 2"/>
          <p:cNvGrpSpPr/>
          <p:nvPr/>
        </p:nvGrpSpPr>
        <p:grpSpPr>
          <a:xfrm>
            <a:off x="408691" y="4961659"/>
            <a:ext cx="8349728" cy="1034884"/>
            <a:chOff x="856399" y="5253634"/>
            <a:chExt cx="7865206" cy="911670"/>
          </a:xfrm>
        </p:grpSpPr>
        <p:graphicFrame>
          <p:nvGraphicFramePr>
            <p:cNvPr id="17" name="Object 4"/>
            <p:cNvGraphicFramePr>
              <a:graphicFrameLocks noChangeAspect="1"/>
            </p:cNvGraphicFramePr>
            <p:nvPr>
              <p:extLst/>
            </p:nvPr>
          </p:nvGraphicFramePr>
          <p:xfrm>
            <a:off x="3150344" y="5255220"/>
            <a:ext cx="2645792" cy="910084"/>
          </p:xfrm>
          <a:graphic>
            <a:graphicData uri="http://schemas.openxmlformats.org/presentationml/2006/ole">
              <p:oleObj spid="_x0000_s150643" name="Equation" r:id="rId4" imgW="1231366" imgH="431613" progId="">
                <p:embed/>
              </p:oleObj>
            </a:graphicData>
          </a:graphic>
        </p:graphicFrame>
        <p:sp>
          <p:nvSpPr>
            <p:cNvPr id="5" name="Rectangle 4"/>
            <p:cNvSpPr/>
            <p:nvPr/>
          </p:nvSpPr>
          <p:spPr>
            <a:xfrm>
              <a:off x="856399" y="5426060"/>
              <a:ext cx="2089033" cy="523220"/>
            </a:xfrm>
            <a:prstGeom prst="rect">
              <a:avLst/>
            </a:prstGeom>
          </p:spPr>
          <p:txBody>
            <a:bodyPr wrap="none">
              <a:spAutoFit/>
            </a:bodyPr>
            <a:lstStyle/>
            <a:p>
              <a:pPr marL="457200" indent="-457200">
                <a:buFont typeface="Arial" panose="020B0604020202020204" pitchFamily="34" charset="0"/>
                <a:buChar char="•"/>
              </a:pPr>
              <a:r>
                <a:rPr kumimoji="1" lang="zh-CN" altLang="en-US" sz="2800" b="1" dirty="0" smtClean="0">
                  <a:solidFill>
                    <a:srgbClr val="0000FF"/>
                  </a:solidFill>
                  <a:latin typeface="Times New Roman" panose="02020603050405020304" pitchFamily="18" charset="0"/>
                  <a:ea typeface="楷体" panose="02010609060101010101" pitchFamily="49" charset="-122"/>
                </a:rPr>
                <a:t>正入射时</a:t>
              </a:r>
              <a:endParaRPr lang="en-US" sz="2800" dirty="0"/>
            </a:p>
          </p:txBody>
        </p:sp>
        <p:graphicFrame>
          <p:nvGraphicFramePr>
            <p:cNvPr id="19" name="Object 4"/>
            <p:cNvGraphicFramePr>
              <a:graphicFrameLocks noChangeAspect="1"/>
            </p:cNvGraphicFramePr>
            <p:nvPr>
              <p:extLst/>
            </p:nvPr>
          </p:nvGraphicFramePr>
          <p:xfrm>
            <a:off x="6156176" y="5253634"/>
            <a:ext cx="2565429" cy="911454"/>
          </p:xfrm>
          <a:graphic>
            <a:graphicData uri="http://schemas.openxmlformats.org/presentationml/2006/ole">
              <p:oleObj spid="_x0000_s150644" name="Equation" r:id="rId5" imgW="1193800" imgH="431800" progId="">
                <p:embed/>
              </p:oleObj>
            </a:graphicData>
          </a:graphic>
        </p:graphicFrame>
      </p:grpSp>
      <p:grpSp>
        <p:nvGrpSpPr>
          <p:cNvPr id="7" name="Group 6"/>
          <p:cNvGrpSpPr/>
          <p:nvPr/>
        </p:nvGrpSpPr>
        <p:grpSpPr>
          <a:xfrm>
            <a:off x="395536" y="6021288"/>
            <a:ext cx="4098456" cy="609395"/>
            <a:chOff x="867983" y="6276536"/>
            <a:chExt cx="3992049" cy="536840"/>
          </a:xfrm>
        </p:grpSpPr>
        <p:graphicFrame>
          <p:nvGraphicFramePr>
            <p:cNvPr id="20" name="Object 4"/>
            <p:cNvGraphicFramePr>
              <a:graphicFrameLocks noChangeAspect="1"/>
            </p:cNvGraphicFramePr>
            <p:nvPr>
              <p:extLst/>
            </p:nvPr>
          </p:nvGraphicFramePr>
          <p:xfrm>
            <a:off x="3284927" y="6276536"/>
            <a:ext cx="1575105" cy="536840"/>
          </p:xfrm>
          <a:graphic>
            <a:graphicData uri="http://schemas.openxmlformats.org/presentationml/2006/ole">
              <p:oleObj spid="_x0000_s150645" name="Equation" r:id="rId6" imgW="710891" imgH="241195" progId="">
                <p:embed/>
              </p:oleObj>
            </a:graphicData>
          </a:graphic>
        </p:graphicFrame>
        <p:sp>
          <p:nvSpPr>
            <p:cNvPr id="21" name="Rectangle 20"/>
            <p:cNvSpPr/>
            <p:nvPr/>
          </p:nvSpPr>
          <p:spPr>
            <a:xfrm>
              <a:off x="867983" y="6282192"/>
              <a:ext cx="2089033" cy="523220"/>
            </a:xfrm>
            <a:prstGeom prst="rect">
              <a:avLst/>
            </a:prstGeom>
          </p:spPr>
          <p:txBody>
            <a:bodyPr wrap="none">
              <a:spAutoFit/>
            </a:bodyPr>
            <a:lstStyle/>
            <a:p>
              <a:pPr marL="457200" indent="-457200">
                <a:buFont typeface="Arial" panose="020B0604020202020204" pitchFamily="34" charset="0"/>
                <a:buChar char="•"/>
              </a:pPr>
              <a:r>
                <a:rPr kumimoji="1" lang="zh-CN" altLang="en-US" sz="2800" b="1" dirty="0" smtClean="0">
                  <a:solidFill>
                    <a:srgbClr val="0000FF"/>
                  </a:solidFill>
                  <a:latin typeface="Times New Roman" panose="02020603050405020304" pitchFamily="18" charset="0"/>
                  <a:ea typeface="楷体" panose="02010609060101010101" pitchFamily="49" charset="-122"/>
                </a:rPr>
                <a:t>掠入</a:t>
              </a:r>
              <a:r>
                <a:rPr kumimoji="1" lang="zh-CN" altLang="en-US" sz="2800" b="1" dirty="0">
                  <a:solidFill>
                    <a:srgbClr val="0000FF"/>
                  </a:solidFill>
                  <a:latin typeface="Times New Roman" panose="02020603050405020304" pitchFamily="18" charset="0"/>
                  <a:ea typeface="楷体" panose="02010609060101010101" pitchFamily="49" charset="-122"/>
                </a:rPr>
                <a:t>射时</a:t>
              </a:r>
              <a:endParaRPr lang="en-US" sz="2800" dirty="0"/>
            </a:p>
          </p:txBody>
        </p:sp>
      </p:grpSp>
      <p:grpSp>
        <p:nvGrpSpPr>
          <p:cNvPr id="6" name="Group 5"/>
          <p:cNvGrpSpPr/>
          <p:nvPr/>
        </p:nvGrpSpPr>
        <p:grpSpPr>
          <a:xfrm>
            <a:off x="912401" y="1772816"/>
            <a:ext cx="6911463" cy="3131125"/>
            <a:chOff x="1596824" y="1457341"/>
            <a:chExt cx="5544616" cy="2691740"/>
          </a:xfrm>
        </p:grpSpPr>
        <p:pic>
          <p:nvPicPr>
            <p:cNvPr id="18" name="Picture 30"/>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96824" y="1457341"/>
              <a:ext cx="5544616" cy="269174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Oval 24"/>
            <p:cNvSpPr/>
            <p:nvPr/>
          </p:nvSpPr>
          <p:spPr>
            <a:xfrm>
              <a:off x="2022707" y="3352384"/>
              <a:ext cx="288032" cy="360040"/>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72479" y="3377869"/>
              <a:ext cx="288032" cy="360040"/>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803636" y="3352384"/>
              <a:ext cx="288032" cy="360040"/>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853408" y="3377869"/>
              <a:ext cx="288032" cy="360040"/>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4380292" y="1085219"/>
            <a:ext cx="4152147" cy="55251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7375367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ea typeface="楷体" panose="02010609060101010101" pitchFamily="49" charset="-122"/>
            </a:endParaRPr>
          </a:p>
        </p:txBody>
      </p:sp>
      <p:sp>
        <p:nvSpPr>
          <p:cNvPr id="9" name="Rectangle 8"/>
          <p:cNvSpPr/>
          <p:nvPr/>
        </p:nvSpPr>
        <p:spPr>
          <a:xfrm>
            <a:off x="251520" y="2852936"/>
            <a:ext cx="8568952" cy="1569660"/>
          </a:xfrm>
          <a:prstGeom prst="rect">
            <a:avLst/>
          </a:prstGeom>
        </p:spPr>
        <p:txBody>
          <a:bodyPr wrap="square">
            <a:spAutoFit/>
          </a:bodyPr>
          <a:lstStyle/>
          <a:p>
            <a:r>
              <a:rPr lang="zh-CN" altLang="en-US" b="1" dirty="0"/>
              <a:t>光波正入射时，界面上的反射特性和透射特性与下列因素无关的是</a:t>
            </a:r>
            <a:r>
              <a:rPr lang="zh-CN" altLang="en-US" b="1" u="sng" dirty="0"/>
              <a:t>　　</a:t>
            </a:r>
            <a:r>
              <a:rPr lang="en-US" b="1" u="sng" dirty="0"/>
              <a:t>  </a:t>
            </a:r>
            <a:r>
              <a:rPr lang="zh-CN" altLang="en-US" b="1" u="sng" dirty="0"/>
              <a:t>　</a:t>
            </a:r>
            <a:r>
              <a:rPr lang="zh-CN" altLang="en-US" b="1" dirty="0"/>
              <a:t>。</a:t>
            </a:r>
            <a:endParaRPr lang="en-US" b="1" dirty="0"/>
          </a:p>
          <a:p>
            <a:r>
              <a:rPr lang="en-US" b="1" dirty="0"/>
              <a:t>A. </a:t>
            </a:r>
            <a:r>
              <a:rPr lang="zh-CN" altLang="en-US" b="1" dirty="0"/>
              <a:t>界面两侧介质的折射率　　　　</a:t>
            </a:r>
            <a:r>
              <a:rPr lang="en-US" b="1" dirty="0" smtClean="0"/>
              <a:t>B. </a:t>
            </a:r>
            <a:r>
              <a:rPr lang="zh-CN" altLang="en-US" b="1" dirty="0"/>
              <a:t>入射光的偏振状态</a:t>
            </a:r>
            <a:endParaRPr lang="en-US" b="1" dirty="0"/>
          </a:p>
          <a:p>
            <a:r>
              <a:rPr lang="en-US" b="1" dirty="0"/>
              <a:t>C. </a:t>
            </a:r>
            <a:r>
              <a:rPr lang="zh-CN" altLang="en-US" b="1" dirty="0"/>
              <a:t>界面两侧介质的电磁特性　　　</a:t>
            </a:r>
            <a:r>
              <a:rPr lang="en-US" b="1" dirty="0" smtClean="0"/>
              <a:t>D. </a:t>
            </a:r>
            <a:r>
              <a:rPr lang="zh-CN" altLang="en-US" b="1" dirty="0"/>
              <a:t>界面两侧介质中的光速</a:t>
            </a:r>
            <a:endParaRPr lang="en-US" b="1" dirty="0"/>
          </a:p>
        </p:txBody>
      </p:sp>
      <p:grpSp>
        <p:nvGrpSpPr>
          <p:cNvPr id="22" name="Group 21"/>
          <p:cNvGrpSpPr/>
          <p:nvPr/>
        </p:nvGrpSpPr>
        <p:grpSpPr>
          <a:xfrm>
            <a:off x="325128" y="1224458"/>
            <a:ext cx="8349728" cy="1034884"/>
            <a:chOff x="856399" y="5253634"/>
            <a:chExt cx="7865206" cy="911670"/>
          </a:xfrm>
        </p:grpSpPr>
        <p:graphicFrame>
          <p:nvGraphicFramePr>
            <p:cNvPr id="23" name="Object 4"/>
            <p:cNvGraphicFramePr>
              <a:graphicFrameLocks noChangeAspect="1"/>
            </p:cNvGraphicFramePr>
            <p:nvPr>
              <p:extLst/>
            </p:nvPr>
          </p:nvGraphicFramePr>
          <p:xfrm>
            <a:off x="3150344" y="5255220"/>
            <a:ext cx="2645792" cy="910084"/>
          </p:xfrm>
          <a:graphic>
            <a:graphicData uri="http://schemas.openxmlformats.org/presentationml/2006/ole">
              <p:oleObj spid="_x0000_s217108" name="Equation" r:id="rId3" imgW="1231366" imgH="431613" progId="">
                <p:embed/>
              </p:oleObj>
            </a:graphicData>
          </a:graphic>
        </p:graphicFrame>
        <p:sp>
          <p:nvSpPr>
            <p:cNvPr id="24" name="Rectangle 23"/>
            <p:cNvSpPr/>
            <p:nvPr/>
          </p:nvSpPr>
          <p:spPr>
            <a:xfrm>
              <a:off x="856399" y="5426060"/>
              <a:ext cx="2089033" cy="523220"/>
            </a:xfrm>
            <a:prstGeom prst="rect">
              <a:avLst/>
            </a:prstGeom>
          </p:spPr>
          <p:txBody>
            <a:bodyPr wrap="none">
              <a:spAutoFit/>
            </a:bodyPr>
            <a:lstStyle/>
            <a:p>
              <a:pPr marL="457200" indent="-457200">
                <a:buFont typeface="Arial" panose="020B0604020202020204" pitchFamily="34" charset="0"/>
                <a:buChar char="•"/>
              </a:pPr>
              <a:r>
                <a:rPr kumimoji="1" lang="zh-CN" altLang="en-US" sz="2800" b="1" dirty="0" smtClean="0">
                  <a:solidFill>
                    <a:srgbClr val="0000FF"/>
                  </a:solidFill>
                  <a:latin typeface="Times New Roman" panose="02020603050405020304" pitchFamily="18" charset="0"/>
                  <a:ea typeface="楷体" panose="02010609060101010101" pitchFamily="49" charset="-122"/>
                </a:rPr>
                <a:t>正入射时</a:t>
              </a:r>
              <a:endParaRPr lang="en-US" sz="2800" dirty="0"/>
            </a:p>
          </p:txBody>
        </p:sp>
        <p:graphicFrame>
          <p:nvGraphicFramePr>
            <p:cNvPr id="29" name="Object 4"/>
            <p:cNvGraphicFramePr>
              <a:graphicFrameLocks noChangeAspect="1"/>
            </p:cNvGraphicFramePr>
            <p:nvPr>
              <p:extLst/>
            </p:nvPr>
          </p:nvGraphicFramePr>
          <p:xfrm>
            <a:off x="6156176" y="5253634"/>
            <a:ext cx="2565429" cy="911454"/>
          </p:xfrm>
          <a:graphic>
            <a:graphicData uri="http://schemas.openxmlformats.org/presentationml/2006/ole">
              <p:oleObj spid="_x0000_s217109" name="Equation" r:id="rId4" imgW="1193800" imgH="431800" progId="">
                <p:embed/>
              </p:oleObj>
            </a:graphicData>
          </a:graphic>
        </p:graphicFrame>
      </p:grpSp>
      <p:sp>
        <p:nvSpPr>
          <p:cNvPr id="3" name="Rectangle 2"/>
          <p:cNvSpPr/>
          <p:nvPr/>
        </p:nvSpPr>
        <p:spPr>
          <a:xfrm>
            <a:off x="1331640" y="3205610"/>
            <a:ext cx="407484" cy="461665"/>
          </a:xfrm>
          <a:prstGeom prst="rect">
            <a:avLst/>
          </a:prstGeom>
        </p:spPr>
        <p:txBody>
          <a:bodyPr wrap="none">
            <a:spAutoFit/>
          </a:bodyPr>
          <a:lstStyle/>
          <a:p>
            <a:r>
              <a:rPr lang="en-US" b="1" dirty="0"/>
              <a:t>B</a:t>
            </a:r>
            <a:endParaRPr lang="en-US" dirty="0"/>
          </a:p>
        </p:txBody>
      </p:sp>
    </p:spTree>
    <p:extLst>
      <p:ext uri="{BB962C8B-B14F-4D97-AF65-F5344CB8AC3E}">
        <p14:creationId xmlns:p14="http://schemas.microsoft.com/office/powerpoint/2010/main" xmlns="" val="20329165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Object 6"/>
          <p:cNvGraphicFramePr>
            <a:graphicFrameLocks noChangeAspect="1"/>
          </p:cNvGraphicFramePr>
          <p:nvPr>
            <p:extLst>
              <p:ext uri="{D42A27DB-BD31-4B8C-83A1-F6EECF244321}">
                <p14:modId xmlns:p14="http://schemas.microsoft.com/office/powerpoint/2010/main" xmlns="" val="1787887841"/>
              </p:ext>
            </p:extLst>
          </p:nvPr>
        </p:nvGraphicFramePr>
        <p:xfrm>
          <a:off x="2987824" y="836712"/>
          <a:ext cx="3193624" cy="1080120"/>
        </p:xfrm>
        <a:graphic>
          <a:graphicData uri="http://schemas.openxmlformats.org/presentationml/2006/ole">
            <p:oleObj spid="_x0000_s151604" name="Equation" r:id="rId3" imgW="990360" imgH="419040" progId="">
              <p:embed/>
            </p:oleObj>
          </a:graphicData>
        </a:graphic>
      </p:graphicFrame>
      <p:sp>
        <p:nvSpPr>
          <p:cNvPr id="12" name="Rectangle 11"/>
          <p:cNvSpPr/>
          <p:nvPr/>
        </p:nvSpPr>
        <p:spPr>
          <a:xfrm>
            <a:off x="467544" y="1833786"/>
            <a:ext cx="7977979" cy="3539430"/>
          </a:xfrm>
          <a:prstGeom prst="rect">
            <a:avLst/>
          </a:prstGeom>
        </p:spPr>
        <p:txBody>
          <a:bodyPr wrap="square">
            <a:spAutoFit/>
          </a:bodyPr>
          <a:lstStyle/>
          <a:p>
            <a:pPr marL="457200" indent="-457200">
              <a:buFont typeface="Wingdings" panose="05000000000000000000" pitchFamily="2" charset="2"/>
              <a:buChar char="Ø"/>
            </a:pPr>
            <a:r>
              <a:rPr kumimoji="1" lang="zh-CN" altLang="en-US" sz="2800" b="1" dirty="0" smtClean="0">
                <a:latin typeface="Times New Roman" panose="02020603050405020304" pitchFamily="18" charset="0"/>
                <a:ea typeface="楷体" panose="02010609060101010101" pitchFamily="49" charset="-122"/>
              </a:rPr>
              <a:t>当</a:t>
            </a:r>
            <a:r>
              <a:rPr kumimoji="1" lang="el-GR" altLang="zh-CN" sz="2800" b="1" i="1" dirty="0" smtClean="0">
                <a:latin typeface="Times New Roman" panose="02020603050405020304" pitchFamily="18" charset="0"/>
                <a:ea typeface="楷体" panose="02010609060101010101" pitchFamily="49" charset="-122"/>
              </a:rPr>
              <a:t>θ</a:t>
            </a:r>
            <a:r>
              <a:rPr kumimoji="1" lang="en-US" altLang="zh-CN" sz="2800" b="1" baseline="-25000" dirty="0" smtClean="0">
                <a:latin typeface="Times New Roman" panose="02020603050405020304" pitchFamily="18" charset="0"/>
                <a:ea typeface="楷体" panose="02010609060101010101" pitchFamily="49" charset="-122"/>
              </a:rPr>
              <a:t>1</a:t>
            </a:r>
            <a:r>
              <a:rPr kumimoji="1" lang="el-GR" altLang="zh-CN" sz="2800" b="1" i="1" dirty="0">
                <a:latin typeface="Times New Roman" panose="02020603050405020304" pitchFamily="18" charset="0"/>
                <a:ea typeface="楷体" panose="02010609060101010101" pitchFamily="49" charset="-122"/>
              </a:rPr>
              <a:t> </a:t>
            </a:r>
            <a:r>
              <a:rPr kumimoji="1" lang="en-US" altLang="zh-CN" sz="2800" b="1" i="1" dirty="0" smtClean="0">
                <a:latin typeface="Times New Roman" panose="02020603050405020304" pitchFamily="18" charset="0"/>
                <a:ea typeface="楷体" panose="02010609060101010101" pitchFamily="49" charset="-122"/>
              </a:rPr>
              <a:t>=</a:t>
            </a:r>
            <a:r>
              <a:rPr kumimoji="1" lang="el-GR" altLang="zh-CN" sz="2800" b="1" i="1" dirty="0" smtClean="0">
                <a:latin typeface="Times New Roman" panose="02020603050405020304" pitchFamily="18" charset="0"/>
                <a:ea typeface="楷体" panose="02010609060101010101" pitchFamily="49" charset="-122"/>
              </a:rPr>
              <a:t>θ</a:t>
            </a:r>
            <a:r>
              <a:rPr kumimoji="1" lang="en-US" altLang="zh-CN" sz="2800" b="1" i="1" baseline="-25000" dirty="0" smtClean="0">
                <a:latin typeface="Times New Roman" panose="02020603050405020304" pitchFamily="18" charset="0"/>
                <a:ea typeface="楷体" panose="02010609060101010101" pitchFamily="49" charset="-122"/>
              </a:rPr>
              <a:t>B</a:t>
            </a:r>
            <a:r>
              <a:rPr kumimoji="1" lang="zh-CN" altLang="en-US" sz="2800" b="1" dirty="0" smtClean="0">
                <a:latin typeface="Times New Roman" panose="02020603050405020304" pitchFamily="18" charset="0"/>
                <a:ea typeface="楷体" panose="02010609060101010101" pitchFamily="49" charset="-122"/>
              </a:rPr>
              <a:t>入</a:t>
            </a:r>
            <a:r>
              <a:rPr kumimoji="1" lang="zh-CN" altLang="en-US" sz="2800" b="1" dirty="0">
                <a:latin typeface="Times New Roman" panose="02020603050405020304" pitchFamily="18" charset="0"/>
                <a:ea typeface="楷体" panose="02010609060101010101" pitchFamily="49" charset="-122"/>
              </a:rPr>
              <a:t>射</a:t>
            </a:r>
            <a:r>
              <a:rPr kumimoji="1" lang="zh-CN" altLang="en-US" sz="2800" b="1" dirty="0" smtClean="0">
                <a:latin typeface="Times New Roman" panose="02020603050405020304" pitchFamily="18" charset="0"/>
                <a:ea typeface="楷体" panose="02010609060101010101" pitchFamily="49" charset="-122"/>
              </a:rPr>
              <a:t>时，</a:t>
            </a:r>
            <a:r>
              <a:rPr kumimoji="1" lang="en-US" altLang="zh-CN" sz="2800" b="1" i="1" dirty="0" err="1" smtClean="0">
                <a:latin typeface="Times New Roman" panose="02020603050405020304" pitchFamily="18" charset="0"/>
                <a:ea typeface="楷体" panose="02010609060101010101" pitchFamily="49" charset="-122"/>
              </a:rPr>
              <a:t>R</a:t>
            </a:r>
            <a:r>
              <a:rPr kumimoji="1" lang="en-US" altLang="zh-CN" sz="2800" b="1" i="1" baseline="-25000" dirty="0" err="1" smtClean="0">
                <a:latin typeface="Times New Roman" panose="02020603050405020304" pitchFamily="18" charset="0"/>
                <a:ea typeface="楷体" panose="02010609060101010101" pitchFamily="49" charset="-122"/>
              </a:rPr>
              <a:t>s</a:t>
            </a:r>
            <a:r>
              <a:rPr kumimoji="1" lang="zh-CN" altLang="en-US" sz="2800" b="1" dirty="0" smtClean="0">
                <a:latin typeface="Times New Roman" panose="02020603050405020304" pitchFamily="18" charset="0"/>
                <a:ea typeface="楷体" panose="02010609060101010101" pitchFamily="49" charset="-122"/>
              </a:rPr>
              <a:t>与 </a:t>
            </a:r>
            <a:r>
              <a:rPr kumimoji="1" lang="en-US" altLang="zh-CN" sz="2800" b="1" i="1" dirty="0" err="1" smtClean="0">
                <a:latin typeface="Times New Roman" panose="02020603050405020304" pitchFamily="18" charset="0"/>
                <a:ea typeface="楷体" panose="02010609060101010101" pitchFamily="49" charset="-122"/>
              </a:rPr>
              <a:t>R</a:t>
            </a:r>
            <a:r>
              <a:rPr kumimoji="1" lang="en-US" altLang="zh-CN" sz="2800" b="1" i="1" baseline="-25000" dirty="0" err="1" smtClean="0">
                <a:latin typeface="Times New Roman" panose="02020603050405020304" pitchFamily="18" charset="0"/>
                <a:ea typeface="楷体" panose="02010609060101010101" pitchFamily="49" charset="-122"/>
              </a:rPr>
              <a:t>p</a:t>
            </a:r>
            <a:r>
              <a:rPr kumimoji="1" lang="zh-CN" altLang="en-US" sz="2800" b="1" dirty="0" smtClean="0">
                <a:latin typeface="Times New Roman" panose="02020603050405020304" pitchFamily="18" charset="0"/>
                <a:ea typeface="楷体" panose="02010609060101010101" pitchFamily="49" charset="-122"/>
              </a:rPr>
              <a:t>相差最大，且 </a:t>
            </a:r>
            <a:r>
              <a:rPr kumimoji="1" lang="en-US" altLang="zh-CN" sz="2800" b="1" i="1" dirty="0" err="1" smtClean="0">
                <a:solidFill>
                  <a:srgbClr val="FF0000"/>
                </a:solidFill>
                <a:latin typeface="Times New Roman" panose="02020603050405020304" pitchFamily="18" charset="0"/>
                <a:ea typeface="楷体" panose="02010609060101010101" pitchFamily="49" charset="-122"/>
              </a:rPr>
              <a:t>R</a:t>
            </a:r>
            <a:r>
              <a:rPr kumimoji="1" lang="en-US" altLang="zh-CN" sz="2800" b="1" i="1" baseline="-25000" dirty="0" err="1" smtClean="0">
                <a:solidFill>
                  <a:srgbClr val="FF0000"/>
                </a:solidFill>
                <a:latin typeface="Times New Roman" panose="02020603050405020304" pitchFamily="18" charset="0"/>
                <a:ea typeface="楷体" panose="02010609060101010101" pitchFamily="49" charset="-122"/>
              </a:rPr>
              <a:t>p</a:t>
            </a:r>
            <a:r>
              <a:rPr kumimoji="1" lang="en-US" altLang="zh-CN" sz="2800" b="1" i="1" baseline="-25000" dirty="0" smtClean="0">
                <a:solidFill>
                  <a:srgbClr val="FF0000"/>
                </a:solidFill>
                <a:latin typeface="Times New Roman" panose="02020603050405020304" pitchFamily="18" charset="0"/>
                <a:ea typeface="楷体" panose="02010609060101010101" pitchFamily="49" charset="-122"/>
              </a:rPr>
              <a:t> </a:t>
            </a:r>
            <a:r>
              <a:rPr kumimoji="1" lang="en-US" altLang="zh-CN" sz="2800" b="1" dirty="0" smtClean="0">
                <a:solidFill>
                  <a:srgbClr val="FF0000"/>
                </a:solidFill>
                <a:latin typeface="Times New Roman" panose="02020603050405020304" pitchFamily="18" charset="0"/>
                <a:ea typeface="楷体" panose="02010609060101010101" pitchFamily="49" charset="-122"/>
              </a:rPr>
              <a:t>= 0</a:t>
            </a:r>
            <a:r>
              <a:rPr kumimoji="1" lang="zh-CN" altLang="en-US" sz="2800" b="1" dirty="0" smtClean="0">
                <a:latin typeface="Times New Roman" panose="02020603050405020304" pitchFamily="18" charset="0"/>
                <a:ea typeface="楷体" panose="02010609060101010101" pitchFamily="49" charset="-122"/>
              </a:rPr>
              <a:t>，</a:t>
            </a:r>
            <a:r>
              <a:rPr kumimoji="1" lang="zh-CN" altLang="en-US" sz="2800" b="1" u="sng" dirty="0" smtClean="0">
                <a:latin typeface="Times New Roman" panose="02020603050405020304" pitchFamily="18" charset="0"/>
                <a:ea typeface="楷体" panose="02010609060101010101" pitchFamily="49" charset="-122"/>
              </a:rPr>
              <a:t>反射光</a:t>
            </a:r>
            <a:r>
              <a:rPr kumimoji="1" lang="zh-CN" altLang="en-US" sz="2800" b="1" dirty="0" smtClean="0">
                <a:latin typeface="Times New Roman" panose="02020603050405020304" pitchFamily="18" charset="0"/>
                <a:ea typeface="楷体" panose="02010609060101010101" pitchFamily="49" charset="-122"/>
              </a:rPr>
              <a:t>只有</a:t>
            </a:r>
            <a:r>
              <a:rPr kumimoji="1" lang="en-US" altLang="zh-CN" sz="2800" b="1" i="1" dirty="0" smtClean="0">
                <a:latin typeface="Times New Roman" panose="02020603050405020304" pitchFamily="18" charset="0"/>
                <a:ea typeface="楷体" panose="02010609060101010101" pitchFamily="49" charset="-122"/>
              </a:rPr>
              <a:t>s</a:t>
            </a:r>
            <a:r>
              <a:rPr kumimoji="1" lang="zh-CN" altLang="en-US" sz="2800" b="1" dirty="0" smtClean="0">
                <a:latin typeface="Times New Roman" panose="02020603050405020304" pitchFamily="18" charset="0"/>
                <a:ea typeface="楷体" panose="02010609060101010101" pitchFamily="49" charset="-122"/>
              </a:rPr>
              <a:t>分量，振动方向垂直于入射面，为</a:t>
            </a:r>
            <a:r>
              <a:rPr kumimoji="1" lang="zh-CN" altLang="en-US" sz="2800" b="1" u="sng" dirty="0" smtClean="0">
                <a:solidFill>
                  <a:srgbClr val="FF0000"/>
                </a:solidFill>
                <a:latin typeface="Times New Roman" panose="02020603050405020304" pitchFamily="18" charset="0"/>
                <a:ea typeface="楷体" panose="02010609060101010101" pitchFamily="49" charset="-122"/>
              </a:rPr>
              <a:t>线偏振光</a:t>
            </a:r>
            <a:r>
              <a:rPr kumimoji="1" lang="zh-CN" altLang="en-US" sz="2800" b="1" dirty="0" smtClean="0">
                <a:latin typeface="Times New Roman" panose="02020603050405020304" pitchFamily="18" charset="0"/>
                <a:ea typeface="楷体" panose="02010609060101010101" pitchFamily="49" charset="-122"/>
              </a:rPr>
              <a:t>。（若入射光只有</a:t>
            </a:r>
            <a:r>
              <a:rPr kumimoji="1" lang="en-US" altLang="zh-CN" sz="2800" b="1" i="1" dirty="0" smtClean="0">
                <a:latin typeface="Times New Roman" panose="02020603050405020304" pitchFamily="18" charset="0"/>
                <a:ea typeface="楷体" panose="02010609060101010101" pitchFamily="49" charset="-122"/>
              </a:rPr>
              <a:t>p</a:t>
            </a:r>
            <a:r>
              <a:rPr kumimoji="1" lang="zh-CN" altLang="en-US" sz="2800" b="1" dirty="0" smtClean="0">
                <a:latin typeface="Times New Roman" panose="02020603050405020304" pitchFamily="18" charset="0"/>
                <a:ea typeface="楷体" panose="02010609060101010101" pitchFamily="49" charset="-122"/>
              </a:rPr>
              <a:t>分量，即</a:t>
            </a:r>
            <a:r>
              <a:rPr kumimoji="1" lang="zh-CN" altLang="en-US" sz="2800" b="1" u="sng" dirty="0" smtClean="0">
                <a:latin typeface="Times New Roman" panose="02020603050405020304" pitchFamily="18" charset="0"/>
                <a:ea typeface="楷体" panose="02010609060101010101" pitchFamily="49" charset="-122"/>
              </a:rPr>
              <a:t>光矢量平行于入射面的线偏振光，入射角</a:t>
            </a:r>
            <a:r>
              <a:rPr kumimoji="1" lang="en-US" altLang="zh-CN" sz="2800" b="1" u="sng" dirty="0" smtClean="0">
                <a:latin typeface="Times New Roman" panose="02020603050405020304" pitchFamily="18" charset="0"/>
                <a:ea typeface="楷体" panose="02010609060101010101" pitchFamily="49" charset="-122"/>
              </a:rPr>
              <a:t>=</a:t>
            </a:r>
            <a:r>
              <a:rPr kumimoji="1" lang="el-GR" altLang="zh-CN" sz="2800" b="1" i="1" u="sng" dirty="0">
                <a:latin typeface="Times New Roman" panose="02020603050405020304" pitchFamily="18" charset="0"/>
                <a:ea typeface="楷体" panose="02010609060101010101" pitchFamily="49" charset="-122"/>
              </a:rPr>
              <a:t> θ</a:t>
            </a:r>
            <a:r>
              <a:rPr kumimoji="1" lang="en-US" altLang="zh-CN" sz="2800" b="1" i="1" u="sng" baseline="-25000" dirty="0">
                <a:latin typeface="Times New Roman" panose="02020603050405020304" pitchFamily="18" charset="0"/>
                <a:ea typeface="楷体" panose="02010609060101010101" pitchFamily="49" charset="-122"/>
              </a:rPr>
              <a:t>B </a:t>
            </a:r>
            <a:r>
              <a:rPr kumimoji="1" lang="zh-CN" altLang="en-US" sz="2800" b="1" u="sng" dirty="0" smtClean="0">
                <a:latin typeface="Times New Roman" panose="02020603050405020304" pitchFamily="18" charset="0"/>
                <a:ea typeface="楷体" panose="02010609060101010101" pitchFamily="49" charset="-122"/>
              </a:rPr>
              <a:t>时，则</a:t>
            </a:r>
            <a:r>
              <a:rPr kumimoji="1" lang="zh-CN" altLang="en-US" sz="2800" b="1" u="sng" dirty="0">
                <a:latin typeface="Times New Roman" panose="02020603050405020304" pitchFamily="18" charset="0"/>
                <a:ea typeface="楷体" panose="02010609060101010101" pitchFamily="49" charset="-122"/>
              </a:rPr>
              <a:t>发</a:t>
            </a:r>
            <a:r>
              <a:rPr kumimoji="1" lang="zh-CN" altLang="en-US" sz="2800" b="1" u="sng" dirty="0" smtClean="0">
                <a:latin typeface="Times New Roman" panose="02020603050405020304" pitchFamily="18" charset="0"/>
                <a:ea typeface="楷体" panose="02010609060101010101" pitchFamily="49" charset="-122"/>
              </a:rPr>
              <a:t>生</a:t>
            </a:r>
            <a:r>
              <a:rPr kumimoji="1" lang="zh-CN" altLang="en-US" sz="2800" b="1" u="sng" dirty="0" smtClean="0">
                <a:solidFill>
                  <a:srgbClr val="FF0000"/>
                </a:solidFill>
                <a:latin typeface="Times New Roman" panose="02020603050405020304" pitchFamily="18" charset="0"/>
                <a:ea typeface="楷体" panose="02010609060101010101" pitchFamily="49" charset="-122"/>
              </a:rPr>
              <a:t>全透射</a:t>
            </a:r>
            <a:r>
              <a:rPr kumimoji="1" lang="zh-CN" altLang="en-US" sz="2800" b="1" u="sng" dirty="0" smtClean="0">
                <a:latin typeface="Times New Roman" panose="02020603050405020304" pitchFamily="18" charset="0"/>
                <a:ea typeface="楷体" panose="02010609060101010101" pitchFamily="49" charset="-122"/>
              </a:rPr>
              <a:t>。</a:t>
            </a:r>
            <a:r>
              <a:rPr kumimoji="1" lang="zh-CN" altLang="en-US" sz="2800" b="1" dirty="0" smtClean="0">
                <a:latin typeface="Times New Roman" panose="02020603050405020304" pitchFamily="18" charset="0"/>
                <a:ea typeface="楷体" panose="02010609060101010101" pitchFamily="49" charset="-122"/>
              </a:rPr>
              <a:t>）</a:t>
            </a:r>
            <a:endParaRPr kumimoji="1" lang="en-US" altLang="zh-CN" sz="2800" b="1" dirty="0" smtClean="0">
              <a:latin typeface="Times New Roman" panose="02020603050405020304" pitchFamily="18" charset="0"/>
              <a:ea typeface="楷体" panose="02010609060101010101" pitchFamily="49" charset="-122"/>
            </a:endParaRPr>
          </a:p>
          <a:p>
            <a:pPr marL="457200" indent="-457200">
              <a:buFont typeface="Wingdings" panose="05000000000000000000" pitchFamily="2" charset="2"/>
              <a:buChar char="Ø"/>
            </a:pPr>
            <a:r>
              <a:rPr kumimoji="1" lang="zh-CN" altLang="en-US" sz="2800" b="1" dirty="0" smtClean="0">
                <a:latin typeface="Times New Roman" panose="02020603050405020304" pitchFamily="18" charset="0"/>
                <a:ea typeface="楷体" panose="02010609060101010101" pitchFamily="49" charset="-122"/>
              </a:rPr>
              <a:t>入射角与折射角互为余角，即 </a:t>
            </a:r>
            <a:r>
              <a:rPr kumimoji="1" lang="el-GR" altLang="zh-CN" sz="2800" b="1" i="1" dirty="0" smtClean="0">
                <a:solidFill>
                  <a:srgbClr val="FF0000"/>
                </a:solidFill>
                <a:latin typeface="Times New Roman" panose="02020603050405020304" pitchFamily="18" charset="0"/>
                <a:ea typeface="楷体" panose="02010609060101010101" pitchFamily="49" charset="-122"/>
              </a:rPr>
              <a:t>θ</a:t>
            </a:r>
            <a:r>
              <a:rPr kumimoji="1" lang="en-US" altLang="zh-CN" sz="2800" b="1" i="1" baseline="-25000" dirty="0" smtClean="0">
                <a:solidFill>
                  <a:srgbClr val="FF0000"/>
                </a:solidFill>
                <a:latin typeface="Times New Roman" panose="02020603050405020304" pitchFamily="18" charset="0"/>
                <a:ea typeface="楷体" panose="02010609060101010101" pitchFamily="49" charset="-122"/>
              </a:rPr>
              <a:t>B</a:t>
            </a:r>
            <a:r>
              <a:rPr kumimoji="1" lang="el-GR" altLang="zh-CN" sz="2800" b="1" i="1" dirty="0">
                <a:solidFill>
                  <a:srgbClr val="FF0000"/>
                </a:solidFill>
                <a:latin typeface="Times New Roman" panose="02020603050405020304" pitchFamily="18" charset="0"/>
                <a:ea typeface="楷体" panose="02010609060101010101" pitchFamily="49" charset="-122"/>
              </a:rPr>
              <a:t> </a:t>
            </a:r>
            <a:r>
              <a:rPr kumimoji="1" lang="en-US" altLang="zh-CN" sz="2800" b="1" i="1" dirty="0" smtClean="0">
                <a:solidFill>
                  <a:srgbClr val="FF0000"/>
                </a:solidFill>
                <a:latin typeface="Times New Roman" panose="02020603050405020304" pitchFamily="18" charset="0"/>
                <a:ea typeface="楷体" panose="02010609060101010101" pitchFamily="49" charset="-122"/>
              </a:rPr>
              <a:t>+</a:t>
            </a:r>
            <a:r>
              <a:rPr kumimoji="1" lang="el-GR" altLang="zh-CN" sz="2800" b="1" i="1" dirty="0" smtClean="0">
                <a:solidFill>
                  <a:srgbClr val="FF0000"/>
                </a:solidFill>
                <a:latin typeface="Times New Roman" panose="02020603050405020304" pitchFamily="18" charset="0"/>
                <a:ea typeface="楷体" panose="02010609060101010101" pitchFamily="49" charset="-122"/>
              </a:rPr>
              <a:t>θ</a:t>
            </a:r>
            <a:r>
              <a:rPr kumimoji="1" lang="en-US" altLang="zh-CN" sz="2800" b="1" baseline="-25000" dirty="0" smtClean="0">
                <a:solidFill>
                  <a:srgbClr val="FF0000"/>
                </a:solidFill>
                <a:latin typeface="Times New Roman" panose="02020603050405020304" pitchFamily="18" charset="0"/>
                <a:ea typeface="楷体" panose="02010609060101010101" pitchFamily="49" charset="-122"/>
              </a:rPr>
              <a:t>2</a:t>
            </a:r>
            <a:r>
              <a:rPr kumimoji="1" lang="en-US" altLang="zh-CN" sz="2800" b="1" i="1" dirty="0" smtClean="0">
                <a:solidFill>
                  <a:srgbClr val="FF0000"/>
                </a:solidFill>
                <a:latin typeface="Times New Roman" panose="02020603050405020304" pitchFamily="18" charset="0"/>
                <a:ea typeface="楷体" panose="02010609060101010101" pitchFamily="49" charset="-122"/>
              </a:rPr>
              <a:t>=</a:t>
            </a:r>
            <a:r>
              <a:rPr kumimoji="1" lang="en-US" altLang="zh-CN" sz="2800" b="1" u="sng" dirty="0" smtClean="0">
                <a:solidFill>
                  <a:srgbClr val="FF0000"/>
                </a:solidFill>
                <a:latin typeface="Times New Roman" panose="02020603050405020304" pitchFamily="18" charset="0"/>
                <a:ea typeface="楷体" panose="02010609060101010101" pitchFamily="49" charset="-122"/>
              </a:rPr>
              <a:t>90</a:t>
            </a:r>
            <a:r>
              <a:rPr kumimoji="1" lang="en-US" altLang="zh-CN" sz="2800" b="1" u="sng" baseline="30000" dirty="0" smtClean="0">
                <a:solidFill>
                  <a:srgbClr val="FF0000"/>
                </a:solidFill>
                <a:latin typeface="Times New Roman" panose="02020603050405020304" pitchFamily="18" charset="0"/>
                <a:ea typeface="楷体" panose="02010609060101010101" pitchFamily="49" charset="-122"/>
              </a:rPr>
              <a:t>o</a:t>
            </a:r>
            <a:r>
              <a:rPr kumimoji="1" lang="zh-CN" altLang="en-US" sz="2800" b="1" dirty="0" smtClean="0">
                <a:solidFill>
                  <a:srgbClr val="FF0000"/>
                </a:solidFill>
                <a:latin typeface="Times New Roman" panose="02020603050405020304" pitchFamily="18" charset="0"/>
                <a:ea typeface="楷体" panose="02010609060101010101" pitchFamily="49" charset="-122"/>
              </a:rPr>
              <a:t>。</a:t>
            </a:r>
            <a:endParaRPr kumimoji="1" lang="en-US" altLang="zh-CN" sz="2800" b="1" dirty="0" smtClean="0">
              <a:solidFill>
                <a:srgbClr val="FF0000"/>
              </a:solidFill>
              <a:latin typeface="Times New Roman" panose="02020603050405020304" pitchFamily="18" charset="0"/>
              <a:ea typeface="楷体" panose="02010609060101010101" pitchFamily="49" charset="-122"/>
            </a:endParaRPr>
          </a:p>
          <a:p>
            <a:pPr marL="457200" indent="-457200">
              <a:buFont typeface="Wingdings" panose="05000000000000000000" pitchFamily="2" charset="2"/>
              <a:buChar char="Ø"/>
            </a:pPr>
            <a:r>
              <a:rPr kumimoji="1" lang="zh-CN" altLang="en-US" sz="2800" b="1" dirty="0">
                <a:latin typeface="Times New Roman" panose="02020603050405020304" pitchFamily="18" charset="0"/>
                <a:ea typeface="楷体" panose="02010609060101010101" pitchFamily="49" charset="-122"/>
              </a:rPr>
              <a:t>反射</a:t>
            </a:r>
            <a:r>
              <a:rPr kumimoji="1" lang="zh-CN" altLang="en-US" sz="2800" b="1" dirty="0" smtClean="0">
                <a:latin typeface="Times New Roman" panose="02020603050405020304" pitchFamily="18" charset="0"/>
                <a:ea typeface="楷体" panose="02010609060101010101" pitchFamily="49" charset="-122"/>
              </a:rPr>
              <a:t>光的传播方向与折射光的传播方向</a:t>
            </a:r>
            <a:r>
              <a:rPr kumimoji="1" lang="zh-CN" altLang="en-US" sz="2800" b="1" u="sng" dirty="0" smtClean="0">
                <a:solidFill>
                  <a:srgbClr val="FF0000"/>
                </a:solidFill>
                <a:latin typeface="Times New Roman" panose="02020603050405020304" pitchFamily="18" charset="0"/>
                <a:ea typeface="楷体" panose="02010609060101010101" pitchFamily="49" charset="-122"/>
              </a:rPr>
              <a:t>垂直。</a:t>
            </a:r>
            <a:endParaRPr kumimoji="1" lang="en-US" altLang="zh-CN" sz="2800" b="1" u="sng" dirty="0" smtClean="0">
              <a:solidFill>
                <a:srgbClr val="FF0000"/>
              </a:solidFill>
              <a:latin typeface="Times New Roman" panose="02020603050405020304" pitchFamily="18" charset="0"/>
              <a:ea typeface="楷体" panose="02010609060101010101" pitchFamily="49" charset="-122"/>
            </a:endParaRPr>
          </a:p>
          <a:p>
            <a:pPr marL="457200" indent="-457200">
              <a:buFont typeface="Wingdings" panose="05000000000000000000" pitchFamily="2" charset="2"/>
              <a:buChar char="Ø"/>
            </a:pPr>
            <a:r>
              <a:rPr kumimoji="1" lang="zh-CN" altLang="en-US" sz="2800" b="1" u="sng" dirty="0">
                <a:solidFill>
                  <a:srgbClr val="FF0000"/>
                </a:solidFill>
                <a:latin typeface="Times New Roman" panose="02020603050405020304" pitchFamily="18" charset="0"/>
                <a:ea typeface="楷体" panose="02010609060101010101" pitchFamily="49" charset="-122"/>
              </a:rPr>
              <a:t>片</a:t>
            </a:r>
            <a:r>
              <a:rPr kumimoji="1" lang="zh-CN" altLang="en-US" sz="2800" b="1" u="sng" dirty="0" smtClean="0">
                <a:solidFill>
                  <a:srgbClr val="FF0000"/>
                </a:solidFill>
                <a:latin typeface="Times New Roman" panose="02020603050405020304" pitchFamily="18" charset="0"/>
                <a:ea typeface="楷体" panose="02010609060101010101" pitchFamily="49" charset="-122"/>
              </a:rPr>
              <a:t>堆的原理？？</a:t>
            </a:r>
            <a:endParaRPr kumimoji="1" lang="en-US" altLang="zh-CN" sz="2800" b="1" u="sng" dirty="0" smtClean="0">
              <a:solidFill>
                <a:srgbClr val="FF0000"/>
              </a:solidFill>
              <a:latin typeface="Times New Roman" panose="02020603050405020304" pitchFamily="18" charset="0"/>
              <a:ea typeface="楷体" panose="02010609060101010101" pitchFamily="49" charset="-122"/>
            </a:endParaRPr>
          </a:p>
        </p:txBody>
      </p:sp>
      <p:sp>
        <p:nvSpPr>
          <p:cNvPr id="13" name="Rectangle 12"/>
          <p:cNvSpPr/>
          <p:nvPr/>
        </p:nvSpPr>
        <p:spPr>
          <a:xfrm>
            <a:off x="467544" y="1126592"/>
            <a:ext cx="2069768" cy="523220"/>
          </a:xfrm>
          <a:prstGeom prst="rect">
            <a:avLst/>
          </a:prstGeom>
        </p:spPr>
        <p:txBody>
          <a:bodyPr wrap="square">
            <a:spAutoFit/>
          </a:bodyPr>
          <a:lstStyle/>
          <a:p>
            <a:r>
              <a:rPr kumimoji="1" lang="zh-CN" altLang="en-US" sz="2800" b="1" dirty="0" smtClean="0">
                <a:solidFill>
                  <a:srgbClr val="FF0000"/>
                </a:solidFill>
                <a:latin typeface="Times New Roman" panose="02020603050405020304" pitchFamily="18" charset="0"/>
                <a:ea typeface="楷体" panose="02010609060101010101" pitchFamily="49" charset="-122"/>
              </a:rPr>
              <a:t>布儒斯特角</a:t>
            </a:r>
            <a:endParaRPr lang="en-US" sz="2800" dirty="0">
              <a:solidFill>
                <a:srgbClr val="FF0000"/>
              </a:solidFill>
            </a:endParaRPr>
          </a:p>
        </p:txBody>
      </p:sp>
    </p:spTree>
    <p:extLst>
      <p:ext uri="{BB962C8B-B14F-4D97-AF65-F5344CB8AC3E}">
        <p14:creationId xmlns:p14="http://schemas.microsoft.com/office/powerpoint/2010/main" xmlns="" val="20233990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5352" y="4149080"/>
            <a:ext cx="8410463" cy="830997"/>
          </a:xfrm>
          <a:prstGeom prst="rect">
            <a:avLst/>
          </a:prstGeom>
        </p:spPr>
        <p:txBody>
          <a:bodyPr wrap="square">
            <a:spAutoFit/>
          </a:bodyPr>
          <a:lstStyle/>
          <a:p>
            <a:r>
              <a:rPr lang="zh-CN" altLang="en-US" b="1" dirty="0"/>
              <a:t>振动面平行于入射面的线偏振光以布儒斯特角从光密介质投射到与光疏介质的分界面，透射光与入射光的光强之比</a:t>
            </a:r>
            <a:r>
              <a:rPr lang="zh-CN" altLang="en-US" b="1" dirty="0" smtClean="0"/>
              <a:t>为</a:t>
            </a:r>
            <a:r>
              <a:rPr lang="en-US" altLang="zh-CN" b="1" dirty="0" smtClean="0"/>
              <a:t>(     )</a:t>
            </a:r>
            <a:endParaRPr lang="en-US" b="1" dirty="0"/>
          </a:p>
        </p:txBody>
      </p:sp>
      <p:graphicFrame>
        <p:nvGraphicFramePr>
          <p:cNvPr id="10" name="Object 9"/>
          <p:cNvGraphicFramePr>
            <a:graphicFrameLocks noChangeAspect="1"/>
          </p:cNvGraphicFramePr>
          <p:nvPr>
            <p:extLst>
              <p:ext uri="{D42A27DB-BD31-4B8C-83A1-F6EECF244321}">
                <p14:modId xmlns:p14="http://schemas.microsoft.com/office/powerpoint/2010/main" xmlns="" val="5688512"/>
              </p:ext>
            </p:extLst>
          </p:nvPr>
        </p:nvGraphicFramePr>
        <p:xfrm>
          <a:off x="3851920" y="2985048"/>
          <a:ext cx="3600400" cy="648072"/>
        </p:xfrm>
        <a:graphic>
          <a:graphicData uri="http://schemas.openxmlformats.org/presentationml/2006/ole">
            <p:oleObj spid="_x0000_s218123" name="Equation" r:id="rId3" imgW="1206360" imgH="228600" progId="">
              <p:embed/>
            </p:oleObj>
          </a:graphicData>
        </a:graphic>
      </p:graphicFrame>
      <p:sp>
        <p:nvSpPr>
          <p:cNvPr id="3" name="Rectangle 2"/>
          <p:cNvSpPr/>
          <p:nvPr/>
        </p:nvSpPr>
        <p:spPr>
          <a:xfrm>
            <a:off x="410008" y="1268760"/>
            <a:ext cx="8410464" cy="1200329"/>
          </a:xfrm>
          <a:prstGeom prst="rect">
            <a:avLst/>
          </a:prstGeom>
        </p:spPr>
        <p:txBody>
          <a:bodyPr wrap="square">
            <a:spAutoFit/>
          </a:bodyPr>
          <a:lstStyle/>
          <a:p>
            <a:r>
              <a:rPr lang="zh-CN" altLang="en-US" b="1" dirty="0"/>
              <a:t>关于光功率透射率和光强透射率的关系，正确的是</a:t>
            </a:r>
            <a:r>
              <a:rPr lang="zh-CN" altLang="en-US" b="1" u="sng" dirty="0"/>
              <a:t>　　 　　</a:t>
            </a:r>
            <a:r>
              <a:rPr lang="zh-CN" altLang="en-US" b="1" dirty="0"/>
              <a:t>。</a:t>
            </a:r>
            <a:endParaRPr lang="en-US" b="1" dirty="0"/>
          </a:p>
          <a:p>
            <a:r>
              <a:rPr lang="en-US" b="1" dirty="0"/>
              <a:t>A. </a:t>
            </a:r>
            <a:r>
              <a:rPr lang="zh-CN" altLang="en-US" b="1" dirty="0"/>
              <a:t>两透射率相等</a:t>
            </a:r>
            <a:r>
              <a:rPr lang="en-US" b="1" dirty="0"/>
              <a:t>                  B. </a:t>
            </a:r>
            <a:r>
              <a:rPr lang="zh-CN" altLang="en-US" b="1" dirty="0"/>
              <a:t>两透射率总是不相等</a:t>
            </a:r>
            <a:endParaRPr lang="en-US" b="1" dirty="0"/>
          </a:p>
          <a:p>
            <a:r>
              <a:rPr lang="en-US" b="1" dirty="0"/>
              <a:t>C. </a:t>
            </a:r>
            <a:r>
              <a:rPr lang="zh-CN" altLang="en-US" b="1" dirty="0"/>
              <a:t>正入射时两透射率相等</a:t>
            </a:r>
            <a:r>
              <a:rPr lang="en-US" b="1" dirty="0"/>
              <a:t>          D. </a:t>
            </a:r>
            <a:r>
              <a:rPr lang="zh-CN" altLang="en-US" b="1" dirty="0"/>
              <a:t>对应分量的两透射率相等</a:t>
            </a:r>
            <a:endParaRPr lang="en-US" b="1" dirty="0"/>
          </a:p>
        </p:txBody>
      </p:sp>
      <p:sp>
        <p:nvSpPr>
          <p:cNvPr id="5" name="Rectangle 4"/>
          <p:cNvSpPr/>
          <p:nvPr/>
        </p:nvSpPr>
        <p:spPr>
          <a:xfrm>
            <a:off x="7740352" y="1272869"/>
            <a:ext cx="407484" cy="461665"/>
          </a:xfrm>
          <a:prstGeom prst="rect">
            <a:avLst/>
          </a:prstGeom>
        </p:spPr>
        <p:txBody>
          <a:bodyPr wrap="none">
            <a:spAutoFit/>
          </a:bodyPr>
          <a:lstStyle/>
          <a:p>
            <a:r>
              <a:rPr lang="en-US" b="1" dirty="0"/>
              <a:t>C</a:t>
            </a:r>
            <a:endParaRPr lang="en-US" dirty="0"/>
          </a:p>
        </p:txBody>
      </p:sp>
      <p:sp>
        <p:nvSpPr>
          <p:cNvPr id="6" name="Rectangle 5"/>
          <p:cNvSpPr/>
          <p:nvPr/>
        </p:nvSpPr>
        <p:spPr>
          <a:xfrm>
            <a:off x="5940152" y="5265204"/>
            <a:ext cx="595035" cy="523220"/>
          </a:xfrm>
          <a:prstGeom prst="rect">
            <a:avLst/>
          </a:prstGeom>
        </p:spPr>
        <p:txBody>
          <a:bodyPr wrap="none">
            <a:spAutoFit/>
          </a:bodyPr>
          <a:lstStyle/>
          <a:p>
            <a:r>
              <a:rPr lang="en-US" altLang="zh-CN" sz="2800" b="1" dirty="0"/>
              <a:t>&gt;1</a:t>
            </a:r>
            <a:endParaRPr lang="en-US" sz="2800" dirty="0"/>
          </a:p>
        </p:txBody>
      </p:sp>
    </p:spTree>
    <p:extLst>
      <p:ext uri="{BB962C8B-B14F-4D97-AF65-F5344CB8AC3E}">
        <p14:creationId xmlns:p14="http://schemas.microsoft.com/office/powerpoint/2010/main" xmlns="" val="41852808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ea typeface="楷体" panose="02010609060101010101" pitchFamily="49" charset="-122"/>
            </a:endParaRPr>
          </a:p>
        </p:txBody>
      </p:sp>
      <p:graphicFrame>
        <p:nvGraphicFramePr>
          <p:cNvPr id="17" name="Object 7"/>
          <p:cNvGraphicFramePr>
            <a:graphicFrameLocks noChangeAspect="1"/>
          </p:cNvGraphicFramePr>
          <p:nvPr>
            <p:extLst>
              <p:ext uri="{D42A27DB-BD31-4B8C-83A1-F6EECF244321}">
                <p14:modId xmlns:p14="http://schemas.microsoft.com/office/powerpoint/2010/main" xmlns="" val="880449047"/>
              </p:ext>
            </p:extLst>
          </p:nvPr>
        </p:nvGraphicFramePr>
        <p:xfrm>
          <a:off x="3612531" y="2664937"/>
          <a:ext cx="4111212" cy="1124103"/>
        </p:xfrm>
        <a:graphic>
          <a:graphicData uri="http://schemas.openxmlformats.org/presentationml/2006/ole">
            <p:oleObj spid="_x0000_s156722" name="Equation" r:id="rId3" imgW="1536700" imgH="508000" progId="">
              <p:embed/>
            </p:oleObj>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xmlns="" val="1348902978"/>
              </p:ext>
            </p:extLst>
          </p:nvPr>
        </p:nvGraphicFramePr>
        <p:xfrm>
          <a:off x="3563888" y="4009908"/>
          <a:ext cx="4248472" cy="1291300"/>
        </p:xfrm>
        <a:graphic>
          <a:graphicData uri="http://schemas.openxmlformats.org/presentationml/2006/ole">
            <p:oleObj spid="_x0000_s156723" name="Equation" r:id="rId4" imgW="1511300" imgH="558800" progId="">
              <p:embed/>
            </p:oleObj>
          </a:graphicData>
        </a:graphic>
      </p:graphicFrame>
      <p:sp>
        <p:nvSpPr>
          <p:cNvPr id="19" name="Rectangle 10"/>
          <p:cNvSpPr>
            <a:spLocks noChangeArrowheads="1"/>
          </p:cNvSpPr>
          <p:nvPr/>
        </p:nvSpPr>
        <p:spPr bwMode="auto">
          <a:xfrm>
            <a:off x="969342" y="4363697"/>
            <a:ext cx="232727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r>
              <a:rPr lang="zh-CN" altLang="en-US" sz="2800" b="1" dirty="0">
                <a:solidFill>
                  <a:srgbClr val="0000FF"/>
                </a:solidFill>
                <a:latin typeface="Times New Roman" panose="02020603050405020304" pitchFamily="18" charset="0"/>
                <a:ea typeface="楷体" panose="02010609060101010101" pitchFamily="49" charset="-122"/>
              </a:rPr>
              <a:t>折射光偏振度</a:t>
            </a:r>
          </a:p>
        </p:txBody>
      </p:sp>
      <p:sp>
        <p:nvSpPr>
          <p:cNvPr id="20" name="Rectangle 11"/>
          <p:cNvSpPr>
            <a:spLocks noChangeArrowheads="1"/>
          </p:cNvSpPr>
          <p:nvPr/>
        </p:nvSpPr>
        <p:spPr bwMode="auto">
          <a:xfrm>
            <a:off x="969342" y="2923165"/>
            <a:ext cx="232727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zh-CN" altLang="en-US" sz="2800" b="1" dirty="0">
                <a:solidFill>
                  <a:srgbClr val="0000FF"/>
                </a:solidFill>
                <a:latin typeface="Times New Roman" panose="02020603050405020304" pitchFamily="18" charset="0"/>
                <a:ea typeface="楷体" panose="02010609060101010101" pitchFamily="49" charset="-122"/>
              </a:rPr>
              <a:t>反射光偏振度</a:t>
            </a:r>
          </a:p>
        </p:txBody>
      </p:sp>
      <p:sp>
        <p:nvSpPr>
          <p:cNvPr id="11" name="Text Box 4"/>
          <p:cNvSpPr txBox="1">
            <a:spLocks noChangeArrowheads="1"/>
          </p:cNvSpPr>
          <p:nvPr/>
        </p:nvSpPr>
        <p:spPr bwMode="auto">
          <a:xfrm>
            <a:off x="343635" y="1014394"/>
            <a:ext cx="805744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spcBef>
                <a:spcPts val="600"/>
              </a:spcBef>
            </a:pPr>
            <a:r>
              <a:rPr kumimoji="1" lang="zh-CN" altLang="en-US" sz="2800" b="1" dirty="0" smtClean="0">
                <a:latin typeface="Times New Roman" panose="02020603050405020304" pitchFamily="18" charset="0"/>
                <a:ea typeface="楷体" panose="02010609060101010101" pitchFamily="49" charset="-122"/>
              </a:rPr>
              <a:t>反射和折射的偏振特性</a:t>
            </a:r>
            <a:endParaRPr kumimoji="1"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Rectangle 4"/>
          <p:cNvSpPr/>
          <p:nvPr/>
        </p:nvSpPr>
        <p:spPr>
          <a:xfrm>
            <a:off x="367960" y="5523994"/>
            <a:ext cx="8352928" cy="954107"/>
          </a:xfrm>
          <a:prstGeom prst="rect">
            <a:avLst/>
          </a:prstGeom>
        </p:spPr>
        <p:txBody>
          <a:bodyPr wrap="square">
            <a:spAutoFit/>
          </a:bodyPr>
          <a:lstStyle/>
          <a:p>
            <a:pPr lvl="1" indent="-457200" algn="just">
              <a:spcBef>
                <a:spcPts val="0"/>
              </a:spcBef>
              <a:buClr>
                <a:srgbClr val="0000FF"/>
              </a:buClr>
              <a:buFont typeface="Wingdings" panose="05000000000000000000" pitchFamily="2" charset="2"/>
              <a:buChar char="Ø"/>
            </a:pPr>
            <a:r>
              <a:rPr lang="zh-CN" altLang="en-US" sz="2800" b="1" kern="0" dirty="0">
                <a:solidFill>
                  <a:srgbClr val="9900FF"/>
                </a:solidFill>
                <a:latin typeface="Times New Roman" panose="02020603050405020304" pitchFamily="18" charset="0"/>
                <a:ea typeface="楷体" panose="02010609060101010101" pitchFamily="49" charset="-122"/>
              </a:rPr>
              <a:t>线偏光</a:t>
            </a:r>
            <a:r>
              <a:rPr lang="zh-CN" altLang="en-US" sz="2800" b="1" kern="0" dirty="0">
                <a:solidFill>
                  <a:srgbClr val="000000"/>
                </a:solidFill>
                <a:latin typeface="Times New Roman" panose="02020603050405020304" pitchFamily="18" charset="0"/>
                <a:ea typeface="楷体" panose="02010609060101010101" pitchFamily="49" charset="-122"/>
              </a:rPr>
              <a:t>入射时，反</a:t>
            </a:r>
            <a:r>
              <a:rPr lang="en-US" altLang="zh-CN" sz="2800" b="1" kern="0" dirty="0">
                <a:solidFill>
                  <a:srgbClr val="000000"/>
                </a:solidFill>
                <a:latin typeface="Times New Roman" panose="02020603050405020304" pitchFamily="18" charset="0"/>
                <a:ea typeface="楷体" panose="02010609060101010101" pitchFamily="49" charset="-122"/>
              </a:rPr>
              <a:t>/</a:t>
            </a:r>
            <a:r>
              <a:rPr lang="zh-CN" altLang="en-US" sz="2800" b="1" kern="0" dirty="0">
                <a:solidFill>
                  <a:srgbClr val="000000"/>
                </a:solidFill>
                <a:latin typeface="Times New Roman" panose="02020603050405020304" pitchFamily="18" charset="0"/>
                <a:ea typeface="楷体" panose="02010609060101010101" pitchFamily="49" charset="-122"/>
              </a:rPr>
              <a:t>折射光仍为线偏光，其</a:t>
            </a:r>
            <a:r>
              <a:rPr lang="zh-CN" altLang="en-US" sz="2800" b="1" kern="0" dirty="0">
                <a:solidFill>
                  <a:srgbClr val="9900FF"/>
                </a:solidFill>
                <a:latin typeface="Times New Roman" panose="02020603050405020304" pitchFamily="18" charset="0"/>
                <a:ea typeface="楷体" panose="02010609060101010101" pitchFamily="49" charset="-122"/>
              </a:rPr>
              <a:t>振动方向改变</a:t>
            </a:r>
            <a:r>
              <a:rPr lang="zh-CN" altLang="en-US" sz="2800" b="1" kern="0" dirty="0">
                <a:solidFill>
                  <a:srgbClr val="000000"/>
                </a:solidFill>
                <a:latin typeface="Times New Roman" panose="02020603050405020304" pitchFamily="18" charset="0"/>
                <a:ea typeface="楷体" panose="02010609060101010101" pitchFamily="49" charset="-122"/>
              </a:rPr>
              <a:t>。</a:t>
            </a:r>
            <a:endParaRPr lang="en-US" altLang="zh-CN" sz="2800" b="1" kern="0" dirty="0">
              <a:solidFill>
                <a:srgbClr val="000000"/>
              </a:solidFill>
              <a:latin typeface="Times New Roman" panose="02020603050405020304" pitchFamily="18" charset="0"/>
              <a:ea typeface="楷体" panose="02010609060101010101" pitchFamily="49" charset="-122"/>
            </a:endParaRPr>
          </a:p>
        </p:txBody>
      </p:sp>
      <p:sp>
        <p:nvSpPr>
          <p:cNvPr id="6" name="Rectangle 5"/>
          <p:cNvSpPr/>
          <p:nvPr/>
        </p:nvSpPr>
        <p:spPr>
          <a:xfrm>
            <a:off x="330976" y="1844824"/>
            <a:ext cx="8349035" cy="523220"/>
          </a:xfrm>
          <a:prstGeom prst="rect">
            <a:avLst/>
          </a:prstGeom>
        </p:spPr>
        <p:txBody>
          <a:bodyPr wrap="square">
            <a:spAutoFit/>
          </a:bodyPr>
          <a:lstStyle/>
          <a:p>
            <a:pPr lvl="1" indent="-457200" algn="just">
              <a:spcBef>
                <a:spcPts val="0"/>
              </a:spcBef>
              <a:buClr>
                <a:srgbClr val="0000FF"/>
              </a:buClr>
              <a:buFont typeface="Wingdings" panose="05000000000000000000" pitchFamily="2" charset="2"/>
              <a:buChar char="Ø"/>
            </a:pPr>
            <a:r>
              <a:rPr kumimoji="1" lang="zh-CN" altLang="en-US" sz="2800" b="1" kern="0" dirty="0">
                <a:solidFill>
                  <a:srgbClr val="00B050"/>
                </a:solidFill>
                <a:latin typeface="Times New Roman" panose="02020603050405020304" pitchFamily="18" charset="0"/>
                <a:ea typeface="楷体" panose="02010609060101010101" pitchFamily="49" charset="-122"/>
              </a:rPr>
              <a:t>自然光</a:t>
            </a:r>
            <a:r>
              <a:rPr kumimoji="1" lang="zh-CN" altLang="en-US" sz="2800" b="1" kern="0" dirty="0">
                <a:solidFill>
                  <a:srgbClr val="000000"/>
                </a:solidFill>
                <a:latin typeface="Times New Roman" panose="02020603050405020304" pitchFamily="18" charset="0"/>
                <a:ea typeface="楷体" panose="02010609060101010101" pitchFamily="49" charset="-122"/>
              </a:rPr>
              <a:t>入射时，反</a:t>
            </a:r>
            <a:r>
              <a:rPr kumimoji="1" lang="en-US" altLang="zh-CN" sz="2800" b="1" kern="0" dirty="0">
                <a:solidFill>
                  <a:srgbClr val="000000"/>
                </a:solidFill>
                <a:latin typeface="Times New Roman" panose="02020603050405020304" pitchFamily="18" charset="0"/>
                <a:ea typeface="楷体" panose="02010609060101010101" pitchFamily="49" charset="-122"/>
              </a:rPr>
              <a:t>/</a:t>
            </a:r>
            <a:r>
              <a:rPr kumimoji="1" lang="zh-CN" altLang="en-US" sz="2800" b="1" kern="0" dirty="0">
                <a:solidFill>
                  <a:srgbClr val="000000"/>
                </a:solidFill>
                <a:latin typeface="Times New Roman" panose="02020603050405020304" pitchFamily="18" charset="0"/>
                <a:ea typeface="楷体" panose="02010609060101010101" pitchFamily="49" charset="-122"/>
              </a:rPr>
              <a:t>折射光可能成</a:t>
            </a:r>
            <a:r>
              <a:rPr kumimoji="1" lang="zh-CN" altLang="en-US" sz="2800" b="1" kern="0" dirty="0">
                <a:solidFill>
                  <a:srgbClr val="00B050"/>
                </a:solidFill>
                <a:latin typeface="Times New Roman" panose="02020603050405020304" pitchFamily="18" charset="0"/>
                <a:ea typeface="楷体" panose="02010609060101010101" pitchFamily="49" charset="-122"/>
              </a:rPr>
              <a:t>部分</a:t>
            </a:r>
            <a:r>
              <a:rPr kumimoji="1" lang="en-US" altLang="zh-CN" sz="2800" b="1" kern="0" dirty="0">
                <a:solidFill>
                  <a:srgbClr val="00B050"/>
                </a:solidFill>
                <a:latin typeface="Times New Roman" panose="02020603050405020304" pitchFamily="18" charset="0"/>
                <a:ea typeface="楷体" panose="02010609060101010101" pitchFamily="49" charset="-122"/>
              </a:rPr>
              <a:t>/</a:t>
            </a:r>
            <a:r>
              <a:rPr kumimoji="1" lang="zh-CN" altLang="en-US" sz="2800" b="1" kern="0" dirty="0">
                <a:solidFill>
                  <a:srgbClr val="00B050"/>
                </a:solidFill>
                <a:latin typeface="Times New Roman" panose="02020603050405020304" pitchFamily="18" charset="0"/>
                <a:ea typeface="楷体" panose="02010609060101010101" pitchFamily="49" charset="-122"/>
              </a:rPr>
              <a:t>完全</a:t>
            </a:r>
            <a:r>
              <a:rPr kumimoji="1" lang="zh-CN" altLang="en-US" sz="2800" b="1" kern="0" dirty="0">
                <a:solidFill>
                  <a:srgbClr val="000000"/>
                </a:solidFill>
                <a:latin typeface="Times New Roman" panose="02020603050405020304" pitchFamily="18" charset="0"/>
                <a:ea typeface="楷体" panose="02010609060101010101" pitchFamily="49" charset="-122"/>
              </a:rPr>
              <a:t>偏振光。</a:t>
            </a:r>
            <a:endParaRPr kumimoji="1" lang="en-US" altLang="zh-CN" sz="2800" b="1" kern="0" dirty="0">
              <a:solidFill>
                <a:srgbClr val="00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17408888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ea typeface="楷体" panose="02010609060101010101" pitchFamily="49" charset="-122"/>
            </a:endParaRPr>
          </a:p>
        </p:txBody>
      </p:sp>
      <p:sp>
        <p:nvSpPr>
          <p:cNvPr id="14" name="Text Box 8"/>
          <p:cNvSpPr txBox="1">
            <a:spLocks noChangeArrowheads="1"/>
          </p:cNvSpPr>
          <p:nvPr/>
        </p:nvSpPr>
        <p:spPr bwMode="auto">
          <a:xfrm>
            <a:off x="473529" y="1078737"/>
            <a:ext cx="2801317" cy="525401"/>
          </a:xfrm>
          <a:prstGeom prst="rect">
            <a:avLst/>
          </a:prstGeom>
          <a:ln/>
        </p:spPr>
        <p:style>
          <a:lnRef idx="3">
            <a:schemeClr val="lt1"/>
          </a:lnRef>
          <a:fillRef idx="1">
            <a:schemeClr val="accent1"/>
          </a:fillRef>
          <a:effectRef idx="1">
            <a:schemeClr val="accent1"/>
          </a:effectRef>
          <a:fontRef idx="minor">
            <a:schemeClr val="lt1"/>
          </a:fontRef>
        </p:style>
        <p:txBody>
          <a:bodyPr wrap="square" lIns="90000" tIns="46800" rIns="90000" bIns="46800">
            <a:spAutoFit/>
          </a:bodyPr>
          <a:lstStyle/>
          <a:p>
            <a:pPr algn="ctr"/>
            <a:r>
              <a:rPr kumimoji="1" lang="zh-CN" altLang="en-US" sz="2800" b="1" dirty="0">
                <a:solidFill>
                  <a:schemeClr val="bg1"/>
                </a:solidFill>
                <a:latin typeface="楷体" panose="02010609060101010101" pitchFamily="49" charset="-122"/>
                <a:ea typeface="楷体" panose="02010609060101010101" pitchFamily="49" charset="-122"/>
              </a:rPr>
              <a:t>如自然光入射</a:t>
            </a:r>
          </a:p>
        </p:txBody>
      </p:sp>
      <p:graphicFrame>
        <p:nvGraphicFramePr>
          <p:cNvPr id="8" name="Object 7"/>
          <p:cNvGraphicFramePr>
            <a:graphicFrameLocks noChangeAspect="1"/>
          </p:cNvGraphicFramePr>
          <p:nvPr>
            <p:extLst/>
          </p:nvPr>
        </p:nvGraphicFramePr>
        <p:xfrm>
          <a:off x="7797105" y="2077852"/>
          <a:ext cx="1095375" cy="596900"/>
        </p:xfrm>
        <a:graphic>
          <a:graphicData uri="http://schemas.openxmlformats.org/presentationml/2006/ole">
            <p:oleObj spid="_x0000_s157794" name="Equation" r:id="rId3" imgW="444307" imgH="241195" progId="">
              <p:embed/>
            </p:oleObj>
          </a:graphicData>
        </a:graphic>
      </p:graphicFrame>
      <p:grpSp>
        <p:nvGrpSpPr>
          <p:cNvPr id="6" name="Group 5"/>
          <p:cNvGrpSpPr/>
          <p:nvPr/>
        </p:nvGrpSpPr>
        <p:grpSpPr>
          <a:xfrm>
            <a:off x="323528" y="1817688"/>
            <a:ext cx="7329611" cy="1470653"/>
            <a:chOff x="323528" y="1817688"/>
            <a:chExt cx="7329611" cy="1470653"/>
          </a:xfrm>
        </p:grpSpPr>
        <p:graphicFrame>
          <p:nvGraphicFramePr>
            <p:cNvPr id="11" name="Object 5"/>
            <p:cNvGraphicFramePr>
              <a:graphicFrameLocks noChangeAspect="1"/>
            </p:cNvGraphicFramePr>
            <p:nvPr>
              <p:extLst/>
            </p:nvPr>
          </p:nvGraphicFramePr>
          <p:xfrm>
            <a:off x="812329" y="1817688"/>
            <a:ext cx="6840810" cy="1470653"/>
          </p:xfrm>
          <a:graphic>
            <a:graphicData uri="http://schemas.openxmlformats.org/presentationml/2006/ole">
              <p:oleObj spid="_x0000_s157795" name="Equation" r:id="rId4" imgW="2362200" imgH="609600" progId="">
                <p:embed/>
              </p:oleObj>
            </a:graphicData>
          </a:graphic>
        </p:graphicFrame>
        <p:sp>
          <p:nvSpPr>
            <p:cNvPr id="5" name="TextBox 4"/>
            <p:cNvSpPr txBox="1"/>
            <p:nvPr/>
          </p:nvSpPr>
          <p:spPr>
            <a:xfrm>
              <a:off x="323528" y="2060848"/>
              <a:ext cx="720080" cy="523220"/>
            </a:xfrm>
            <a:prstGeom prst="rect">
              <a:avLst/>
            </a:prstGeom>
            <a:noFill/>
          </p:spPr>
          <p:txBody>
            <a:bodyPr wrap="square" rtlCol="0">
              <a:spAutoFit/>
            </a:bodyPr>
            <a:lstStyle/>
            <a:p>
              <a:r>
                <a:rPr lang="en-US" sz="2800" b="1" dirty="0" smtClean="0">
                  <a:solidFill>
                    <a:srgbClr val="0000FF"/>
                  </a:solidFill>
                  <a:latin typeface="Times New Roman" panose="02020603050405020304" pitchFamily="18" charset="0"/>
                  <a:cs typeface="Times New Roman" panose="02020603050405020304" pitchFamily="18" charset="0"/>
                </a:rPr>
                <a:t>1</a:t>
              </a:r>
              <a:r>
                <a:rPr lang="en-US" altLang="zh-CN" sz="2800" b="1" dirty="0" smtClean="0">
                  <a:solidFill>
                    <a:srgbClr val="0000FF"/>
                  </a:solidFill>
                  <a:latin typeface="Times New Roman" panose="02020603050405020304" pitchFamily="18" charset="0"/>
                  <a:cs typeface="Times New Roman" panose="02020603050405020304" pitchFamily="18" charset="0"/>
                </a:rPr>
                <a:t>.</a:t>
              </a:r>
              <a:endParaRPr lang="en-US" sz="2800" b="1" dirty="0">
                <a:solidFill>
                  <a:srgbClr val="0000FF"/>
                </a:solidFill>
                <a:latin typeface="Times New Roman" panose="02020603050405020304" pitchFamily="18" charset="0"/>
                <a:cs typeface="Times New Roman" panose="02020603050405020304" pitchFamily="18" charset="0"/>
              </a:endParaRPr>
            </a:p>
          </p:txBody>
        </p:sp>
      </p:grpSp>
      <p:grpSp>
        <p:nvGrpSpPr>
          <p:cNvPr id="10" name="Group 9"/>
          <p:cNvGrpSpPr/>
          <p:nvPr/>
        </p:nvGrpSpPr>
        <p:grpSpPr>
          <a:xfrm>
            <a:off x="395536" y="4869160"/>
            <a:ext cx="8481689" cy="1752163"/>
            <a:chOff x="395536" y="4701173"/>
            <a:chExt cx="8481689" cy="1752163"/>
          </a:xfrm>
        </p:grpSpPr>
        <p:grpSp>
          <p:nvGrpSpPr>
            <p:cNvPr id="3" name="Group 2"/>
            <p:cNvGrpSpPr/>
            <p:nvPr/>
          </p:nvGrpSpPr>
          <p:grpSpPr>
            <a:xfrm>
              <a:off x="900757" y="4701173"/>
              <a:ext cx="7976468" cy="1752163"/>
              <a:chOff x="931267" y="4701173"/>
              <a:chExt cx="7976468" cy="1752163"/>
            </a:xfrm>
          </p:grpSpPr>
          <p:sp>
            <p:nvSpPr>
              <p:cNvPr id="9" name="Rectangle 5"/>
              <p:cNvSpPr txBox="1">
                <a:spLocks noChangeArrowheads="1"/>
              </p:cNvSpPr>
              <p:nvPr/>
            </p:nvSpPr>
            <p:spPr bwMode="auto">
              <a:xfrm>
                <a:off x="931267" y="4941168"/>
                <a:ext cx="7976468" cy="15121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1" indent="0" algn="just">
                  <a:lnSpc>
                    <a:spcPct val="150000"/>
                  </a:lnSpc>
                  <a:spcBef>
                    <a:spcPts val="0"/>
                  </a:spcBef>
                  <a:buFontTx/>
                  <a:buNone/>
                </a:pPr>
                <a:r>
                  <a:rPr lang="zh-CN" altLang="en-US" sz="2800" kern="0" dirty="0" smtClean="0"/>
                  <a:t>                                               时，因</a:t>
                </a:r>
                <a:r>
                  <a:rPr lang="en-US" altLang="zh-CN" sz="2800" i="1" kern="0" dirty="0" err="1" smtClean="0"/>
                  <a:t>R</a:t>
                </a:r>
                <a:r>
                  <a:rPr lang="en-US" altLang="zh-CN" sz="2800" i="1" kern="0" baseline="-25000" dirty="0" err="1" smtClean="0"/>
                  <a:t>s</a:t>
                </a:r>
                <a:r>
                  <a:rPr lang="en-US" altLang="zh-CN" sz="2800" i="1" kern="0" dirty="0"/>
                  <a:t> </a:t>
                </a:r>
                <a:r>
                  <a:rPr lang="zh-CN" altLang="en-US" sz="2800" kern="0" dirty="0" smtClean="0"/>
                  <a:t>和</a:t>
                </a:r>
                <a:r>
                  <a:rPr lang="en-US" altLang="zh-CN" sz="2800" i="1" kern="0" dirty="0" err="1" smtClean="0"/>
                  <a:t>R</a:t>
                </a:r>
                <a:r>
                  <a:rPr lang="en-US" altLang="zh-CN" sz="2800" i="1" kern="0" baseline="-25000" dirty="0" err="1" smtClean="0"/>
                  <a:t>p</a:t>
                </a:r>
                <a:r>
                  <a:rPr lang="zh-CN" altLang="en-US" sz="2800" kern="0" dirty="0" smtClean="0"/>
                  <a:t>，</a:t>
                </a:r>
                <a:r>
                  <a:rPr lang="en-US" altLang="zh-CN" sz="2800" i="1" kern="0" dirty="0" err="1" smtClean="0"/>
                  <a:t>T</a:t>
                </a:r>
                <a:r>
                  <a:rPr lang="en-US" altLang="zh-CN" sz="2800" i="1" kern="0" baseline="-25000" dirty="0" err="1" smtClean="0"/>
                  <a:t>s</a:t>
                </a:r>
                <a:r>
                  <a:rPr lang="en-US" altLang="zh-CN" sz="2800" i="1" kern="0" dirty="0" smtClean="0"/>
                  <a:t> </a:t>
                </a:r>
                <a:r>
                  <a:rPr lang="zh-CN" altLang="en-US" sz="2800" kern="0" dirty="0" smtClean="0"/>
                  <a:t>和</a:t>
                </a:r>
                <a:r>
                  <a:rPr lang="en-US" altLang="zh-CN" sz="2800" i="1" kern="0" dirty="0" err="1" smtClean="0"/>
                  <a:t>T</a:t>
                </a:r>
                <a:r>
                  <a:rPr lang="en-US" altLang="zh-CN" sz="2800" i="1" kern="0" baseline="-25000" dirty="0" err="1" smtClean="0"/>
                  <a:t>p</a:t>
                </a:r>
                <a:r>
                  <a:rPr lang="zh-CN" altLang="en-US" sz="2800" kern="0" dirty="0" smtClean="0"/>
                  <a:t>不相等，所以反</a:t>
                </a:r>
                <a:r>
                  <a:rPr lang="en-US" altLang="zh-CN" sz="2800" kern="0" dirty="0" smtClean="0"/>
                  <a:t>/</a:t>
                </a:r>
                <a:r>
                  <a:rPr lang="zh-CN" altLang="en-US" sz="2800" kern="0" dirty="0" smtClean="0"/>
                  <a:t>折射光都变成了部分偏振光。</a:t>
                </a:r>
                <a:endParaRPr kumimoji="1" lang="en-US" altLang="zh-CN" sz="2800" kern="0" dirty="0"/>
              </a:p>
            </p:txBody>
          </p:sp>
          <p:graphicFrame>
            <p:nvGraphicFramePr>
              <p:cNvPr id="13" name="Object 7"/>
              <p:cNvGraphicFramePr>
                <a:graphicFrameLocks noChangeAspect="1"/>
              </p:cNvGraphicFramePr>
              <p:nvPr>
                <p:extLst/>
              </p:nvPr>
            </p:nvGraphicFramePr>
            <p:xfrm>
              <a:off x="971600" y="4701173"/>
              <a:ext cx="4037012" cy="1133475"/>
            </p:xfrm>
            <a:graphic>
              <a:graphicData uri="http://schemas.openxmlformats.org/presentationml/2006/ole">
                <p:oleObj spid="_x0000_s157796" name="Equation" r:id="rId5" imgW="1320227" imgH="393529" progId="">
                  <p:embed/>
                </p:oleObj>
              </a:graphicData>
            </a:graphic>
          </p:graphicFrame>
        </p:grpSp>
        <p:sp>
          <p:nvSpPr>
            <p:cNvPr id="16" name="TextBox 15"/>
            <p:cNvSpPr txBox="1"/>
            <p:nvPr/>
          </p:nvSpPr>
          <p:spPr>
            <a:xfrm>
              <a:off x="395536" y="5066020"/>
              <a:ext cx="720080" cy="523220"/>
            </a:xfrm>
            <a:prstGeom prst="rect">
              <a:avLst/>
            </a:prstGeom>
            <a:noFill/>
          </p:spPr>
          <p:txBody>
            <a:bodyPr wrap="square" rtlCol="0">
              <a:spAutoFit/>
            </a:bodyPr>
            <a:lstStyle/>
            <a:p>
              <a:r>
                <a:rPr lang="en-US" sz="2800" b="1"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a:t>
              </a:r>
              <a:endParaRPr lang="en-US" sz="2800" b="1" dirty="0">
                <a:solidFill>
                  <a:srgbClr val="0000FF"/>
                </a:solidFill>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323528" y="3473252"/>
            <a:ext cx="8208912" cy="1412751"/>
            <a:chOff x="323528" y="3473252"/>
            <a:chExt cx="8208912" cy="1412751"/>
          </a:xfrm>
        </p:grpSpPr>
        <p:grpSp>
          <p:nvGrpSpPr>
            <p:cNvPr id="7" name="Group 6"/>
            <p:cNvGrpSpPr/>
            <p:nvPr/>
          </p:nvGrpSpPr>
          <p:grpSpPr>
            <a:xfrm>
              <a:off x="323528" y="3473252"/>
              <a:ext cx="2140164" cy="531812"/>
              <a:chOff x="323528" y="3473252"/>
              <a:chExt cx="2140164" cy="531812"/>
            </a:xfrm>
          </p:grpSpPr>
          <p:graphicFrame>
            <p:nvGraphicFramePr>
              <p:cNvPr id="12" name="Object 6"/>
              <p:cNvGraphicFramePr>
                <a:graphicFrameLocks noChangeAspect="1"/>
              </p:cNvGraphicFramePr>
              <p:nvPr>
                <p:extLst/>
              </p:nvPr>
            </p:nvGraphicFramePr>
            <p:xfrm>
              <a:off x="846030" y="3473252"/>
              <a:ext cx="1617662" cy="531812"/>
            </p:xfrm>
            <a:graphic>
              <a:graphicData uri="http://schemas.openxmlformats.org/presentationml/2006/ole">
                <p:oleObj spid="_x0000_s157797" name="Equation" r:id="rId6" imgW="533169" imgH="203112" progId="">
                  <p:embed/>
                </p:oleObj>
              </a:graphicData>
            </a:graphic>
          </p:graphicFrame>
          <p:sp>
            <p:nvSpPr>
              <p:cNvPr id="15" name="TextBox 14"/>
              <p:cNvSpPr txBox="1"/>
              <p:nvPr/>
            </p:nvSpPr>
            <p:spPr>
              <a:xfrm>
                <a:off x="323528" y="3481844"/>
                <a:ext cx="720080" cy="523220"/>
              </a:xfrm>
              <a:prstGeom prst="rect">
                <a:avLst/>
              </a:prstGeom>
              <a:noFill/>
            </p:spPr>
            <p:txBody>
              <a:bodyPr wrap="square" rtlCol="0">
                <a:spAutoFit/>
              </a:bodyPr>
              <a:lstStyle/>
              <a:p>
                <a:r>
                  <a:rPr lang="en-US" sz="2800" b="1"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a:t>
                </a:r>
                <a:endParaRPr lang="en-US" sz="2800" b="1" dirty="0">
                  <a:solidFill>
                    <a:srgbClr val="0000FF"/>
                  </a:solidFill>
                  <a:latin typeface="Times New Roman" panose="02020603050405020304" pitchFamily="18" charset="0"/>
                  <a:cs typeface="Times New Roman" panose="02020603050405020304" pitchFamily="18" charset="0"/>
                </a:endParaRPr>
              </a:p>
            </p:txBody>
          </p:sp>
        </p:grpSp>
        <p:sp>
          <p:nvSpPr>
            <p:cNvPr id="17" name="TextBox 16"/>
            <p:cNvSpPr txBox="1"/>
            <p:nvPr/>
          </p:nvSpPr>
          <p:spPr>
            <a:xfrm>
              <a:off x="2555776" y="3501008"/>
              <a:ext cx="5976664" cy="1384995"/>
            </a:xfrm>
            <a:prstGeom prst="rect">
              <a:avLst/>
            </a:prstGeom>
            <a:noFill/>
          </p:spPr>
          <p:txBody>
            <a:bodyPr wrap="square" rtlCol="0">
              <a:spAutoFit/>
            </a:bodyPr>
            <a:lstStyle/>
            <a:p>
              <a:r>
                <a:rPr lang="zh-CN" altLang="en-US" sz="2800" b="1" dirty="0" smtClean="0">
                  <a:latin typeface="Times New Roman" panose="02020603050405020304" pitchFamily="18" charset="0"/>
                  <a:ea typeface="楷体" panose="02010609060101010101" pitchFamily="49" charset="-122"/>
                </a:rPr>
                <a:t>反射光只有</a:t>
              </a:r>
              <a:r>
                <a:rPr lang="en-US" altLang="zh-CN" sz="2800" b="1" i="1" dirty="0" smtClean="0">
                  <a:latin typeface="Times New Roman" panose="02020603050405020304" pitchFamily="18" charset="0"/>
                  <a:ea typeface="楷体" panose="02010609060101010101" pitchFamily="49" charset="-122"/>
                </a:rPr>
                <a:t>s</a:t>
              </a:r>
              <a:r>
                <a:rPr lang="zh-CN" altLang="en-US" sz="2800" b="1" dirty="0" smtClean="0">
                  <a:latin typeface="Times New Roman" panose="02020603050405020304" pitchFamily="18" charset="0"/>
                  <a:ea typeface="楷体" panose="02010609060101010101" pitchFamily="49" charset="-122"/>
                </a:rPr>
                <a:t>分量，全偏光，偏振度最大；折射光为部分偏振光，且偏振度很低。</a:t>
              </a:r>
              <a:endParaRPr lang="en-US" sz="2800" b="1" dirty="0">
                <a:latin typeface="Times New Roman" panose="02020603050405020304" pitchFamily="18" charset="0"/>
                <a:ea typeface="楷体" panose="02010609060101010101" pitchFamily="49" charset="-122"/>
              </a:endParaRPr>
            </a:p>
          </p:txBody>
        </p:sp>
      </p:grpSp>
      <p:cxnSp>
        <p:nvCxnSpPr>
          <p:cNvPr id="20" name="Straight Connector 19"/>
          <p:cNvCxnSpPr/>
          <p:nvPr/>
        </p:nvCxnSpPr>
        <p:spPr>
          <a:xfrm>
            <a:off x="2771800" y="3284984"/>
            <a:ext cx="41764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984400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ea typeface="楷体" panose="02010609060101010101" pitchFamily="49" charset="-122"/>
            </a:endParaRPr>
          </a:p>
        </p:txBody>
      </p:sp>
      <p:sp>
        <p:nvSpPr>
          <p:cNvPr id="15" name="Rectangle 5"/>
          <p:cNvSpPr txBox="1">
            <a:spLocks noChangeArrowheads="1"/>
          </p:cNvSpPr>
          <p:nvPr/>
        </p:nvSpPr>
        <p:spPr bwMode="auto">
          <a:xfrm>
            <a:off x="467544" y="980728"/>
            <a:ext cx="5240164" cy="648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457200" algn="just">
              <a:lnSpc>
                <a:spcPct val="150000"/>
              </a:lnSpc>
              <a:spcBef>
                <a:spcPts val="0"/>
              </a:spcBef>
              <a:buClr>
                <a:srgbClr val="0000FF"/>
              </a:buClr>
              <a:buFont typeface="Wingdings" panose="05000000000000000000" pitchFamily="2" charset="2"/>
              <a:buChar char="Ø"/>
            </a:pPr>
            <a:r>
              <a:rPr lang="zh-CN" altLang="en-US" sz="2800" kern="0" dirty="0" smtClean="0"/>
              <a:t>自然光正入射时，反射率为</a:t>
            </a:r>
            <a:endParaRPr kumimoji="1" lang="en-US" altLang="zh-CN" sz="2800" kern="0" dirty="0"/>
          </a:p>
        </p:txBody>
      </p:sp>
      <p:grpSp>
        <p:nvGrpSpPr>
          <p:cNvPr id="16" name="Group 15"/>
          <p:cNvGrpSpPr/>
          <p:nvPr/>
        </p:nvGrpSpPr>
        <p:grpSpPr>
          <a:xfrm>
            <a:off x="1097213" y="1700808"/>
            <a:ext cx="6805557" cy="1126308"/>
            <a:chOff x="1919799" y="5634826"/>
            <a:chExt cx="5866800" cy="1126308"/>
          </a:xfrm>
        </p:grpSpPr>
        <p:graphicFrame>
          <p:nvGraphicFramePr>
            <p:cNvPr id="18" name="Object 17"/>
            <p:cNvGraphicFramePr>
              <a:graphicFrameLocks noChangeAspect="1"/>
            </p:cNvGraphicFramePr>
            <p:nvPr>
              <p:extLst/>
            </p:nvPr>
          </p:nvGraphicFramePr>
          <p:xfrm>
            <a:off x="1919799" y="5634826"/>
            <a:ext cx="2715601" cy="1126308"/>
          </p:xfrm>
          <a:graphic>
            <a:graphicData uri="http://schemas.openxmlformats.org/presentationml/2006/ole">
              <p:oleObj spid="_x0000_s158819" name="Equation" r:id="rId3" imgW="1282700" imgH="444500" progId="">
                <p:embed/>
              </p:oleObj>
            </a:graphicData>
          </a:graphic>
        </p:graphicFrame>
        <p:graphicFrame>
          <p:nvGraphicFramePr>
            <p:cNvPr id="19" name="Object 18"/>
            <p:cNvGraphicFramePr>
              <a:graphicFrameLocks noChangeAspect="1"/>
            </p:cNvGraphicFramePr>
            <p:nvPr>
              <p:extLst/>
            </p:nvPr>
          </p:nvGraphicFramePr>
          <p:xfrm>
            <a:off x="5257711" y="5634826"/>
            <a:ext cx="2528888" cy="1095375"/>
          </p:xfrm>
          <a:graphic>
            <a:graphicData uri="http://schemas.openxmlformats.org/presentationml/2006/ole">
              <p:oleObj spid="_x0000_s158820" name="Equation" r:id="rId4" imgW="1193800" imgH="431800" progId="">
                <p:embed/>
              </p:oleObj>
            </a:graphicData>
          </a:graphic>
        </p:graphicFrame>
      </p:grpSp>
      <p:graphicFrame>
        <p:nvGraphicFramePr>
          <p:cNvPr id="20" name="Object 19"/>
          <p:cNvGraphicFramePr>
            <a:graphicFrameLocks noChangeAspect="1"/>
          </p:cNvGraphicFramePr>
          <p:nvPr>
            <p:extLst>
              <p:ext uri="{D42A27DB-BD31-4B8C-83A1-F6EECF244321}">
                <p14:modId xmlns:p14="http://schemas.microsoft.com/office/powerpoint/2010/main" xmlns="" val="3968802399"/>
              </p:ext>
            </p:extLst>
          </p:nvPr>
        </p:nvGraphicFramePr>
        <p:xfrm>
          <a:off x="1043608" y="3072310"/>
          <a:ext cx="4305300" cy="1093787"/>
        </p:xfrm>
        <a:graphic>
          <a:graphicData uri="http://schemas.openxmlformats.org/presentationml/2006/ole">
            <p:oleObj spid="_x0000_s158821" name="Equation" r:id="rId5" imgW="1752600" imgH="431800" progId="">
              <p:embed/>
            </p:oleObj>
          </a:graphicData>
        </a:graphic>
      </p:graphicFrame>
      <p:sp>
        <p:nvSpPr>
          <p:cNvPr id="10" name="Rectangle 5"/>
          <p:cNvSpPr txBox="1">
            <a:spLocks noChangeArrowheads="1"/>
          </p:cNvSpPr>
          <p:nvPr/>
        </p:nvSpPr>
        <p:spPr bwMode="auto">
          <a:xfrm>
            <a:off x="441979" y="4537262"/>
            <a:ext cx="7056784" cy="648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457200" algn="just">
              <a:lnSpc>
                <a:spcPct val="150000"/>
              </a:lnSpc>
              <a:spcBef>
                <a:spcPts val="0"/>
              </a:spcBef>
              <a:buClr>
                <a:srgbClr val="0000FF"/>
              </a:buClr>
              <a:buFont typeface="Wingdings" panose="05000000000000000000" pitchFamily="2" charset="2"/>
              <a:buChar char="Ø"/>
            </a:pPr>
            <a:r>
              <a:rPr lang="zh-CN" altLang="en-US" sz="2800" kern="0" dirty="0" smtClean="0"/>
              <a:t>自然光斜入射至界面上时，反射率为</a:t>
            </a:r>
            <a:endParaRPr kumimoji="1" lang="en-US" altLang="zh-CN" sz="2800" kern="0" dirty="0"/>
          </a:p>
        </p:txBody>
      </p:sp>
      <p:graphicFrame>
        <p:nvGraphicFramePr>
          <p:cNvPr id="11" name="Object 10"/>
          <p:cNvGraphicFramePr>
            <a:graphicFrameLocks noChangeAspect="1"/>
          </p:cNvGraphicFramePr>
          <p:nvPr>
            <p:extLst>
              <p:ext uri="{D42A27DB-BD31-4B8C-83A1-F6EECF244321}">
                <p14:modId xmlns:p14="http://schemas.microsoft.com/office/powerpoint/2010/main" xmlns="" val="4246640752"/>
              </p:ext>
            </p:extLst>
          </p:nvPr>
        </p:nvGraphicFramePr>
        <p:xfrm>
          <a:off x="847866" y="5301208"/>
          <a:ext cx="7175518" cy="1036254"/>
        </p:xfrm>
        <a:graphic>
          <a:graphicData uri="http://schemas.openxmlformats.org/presentationml/2006/ole">
            <p:oleObj spid="_x0000_s158822" name="Equation" r:id="rId6" imgW="3060700" imgH="457200" progId="">
              <p:embed/>
            </p:oleObj>
          </a:graphicData>
        </a:graphic>
      </p:graphicFrame>
    </p:spTree>
    <p:extLst>
      <p:ext uri="{BB962C8B-B14F-4D97-AF65-F5344CB8AC3E}">
        <p14:creationId xmlns:p14="http://schemas.microsoft.com/office/powerpoint/2010/main" xmlns="" val="39759625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70558"/>
            <a:ext cx="7072312" cy="538162"/>
          </a:xfrm>
        </p:spPr>
        <p:txBody>
          <a:bodyPr/>
          <a:lstStyle/>
          <a:p>
            <a:pPr algn="ctr"/>
            <a:r>
              <a:rPr lang="en-US" altLang="zh-CN" dirty="0" smtClean="0">
                <a:solidFill>
                  <a:schemeClr val="accent1"/>
                </a:solidFill>
                <a:latin typeface="Times New Roman" panose="02020603050405020304" pitchFamily="18" charset="0"/>
                <a:ea typeface="楷体" panose="02010609060101010101" pitchFamily="49" charset="-122"/>
              </a:rPr>
              <a:t>1.2.2 </a:t>
            </a:r>
            <a:r>
              <a:rPr lang="zh-CN" altLang="en-US" dirty="0">
                <a:solidFill>
                  <a:schemeClr val="accent1"/>
                </a:solidFill>
                <a:latin typeface="Times New Roman" panose="02020603050405020304" pitchFamily="18" charset="0"/>
                <a:ea typeface="楷体" panose="02010609060101010101" pitchFamily="49" charset="-122"/>
              </a:rPr>
              <a:t>时谐均匀平面波</a:t>
            </a:r>
            <a:endParaRPr lang="en-US" dirty="0">
              <a:solidFill>
                <a:schemeClr val="accent1"/>
              </a:solidFill>
              <a:latin typeface="Times New Roman" panose="02020603050405020304" pitchFamily="18" charset="0"/>
              <a:ea typeface="楷体" panose="02010609060101010101" pitchFamily="49" charset="-122"/>
            </a:endParaRPr>
          </a:p>
        </p:txBody>
      </p:sp>
      <p:sp>
        <p:nvSpPr>
          <p:cNvPr id="11" name="Rectangle 10"/>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楷体" panose="02010609060101010101" pitchFamily="49" charset="-122"/>
            </a:endParaRPr>
          </a:p>
        </p:txBody>
      </p:sp>
      <p:sp>
        <p:nvSpPr>
          <p:cNvPr id="26" name="Rectangle 3"/>
          <p:cNvSpPr txBox="1">
            <a:spLocks noChangeArrowheads="1"/>
          </p:cNvSpPr>
          <p:nvPr/>
        </p:nvSpPr>
        <p:spPr bwMode="auto">
          <a:xfrm>
            <a:off x="476002" y="1642294"/>
            <a:ext cx="8056438" cy="5040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120000"/>
              </a:lnSpc>
              <a:buClr>
                <a:schemeClr val="tx1"/>
              </a:buClr>
            </a:pPr>
            <a:r>
              <a:rPr kumimoji="1" lang="zh-CN" altLang="en-US" sz="2800" kern="0" dirty="0" smtClean="0">
                <a:solidFill>
                  <a:srgbClr val="FF0000"/>
                </a:solidFill>
              </a:rPr>
              <a:t>波面：</a:t>
            </a:r>
            <a:r>
              <a:rPr kumimoji="1" lang="zh-CN" altLang="en-US" sz="2800" kern="0" dirty="0" smtClean="0">
                <a:solidFill>
                  <a:srgbClr val="000000"/>
                </a:solidFill>
              </a:rPr>
              <a:t>波传播时，任何时刻振动位相总是相同的点所构成的面。</a:t>
            </a:r>
          </a:p>
          <a:p>
            <a:pPr algn="just">
              <a:lnSpc>
                <a:spcPct val="120000"/>
              </a:lnSpc>
            </a:pPr>
            <a:r>
              <a:rPr lang="zh-CN" altLang="en-US" sz="2800" kern="0" dirty="0">
                <a:solidFill>
                  <a:srgbClr val="FF0000"/>
                </a:solidFill>
              </a:rPr>
              <a:t>平面</a:t>
            </a:r>
            <a:r>
              <a:rPr lang="zh-CN" altLang="en-US" sz="2800" kern="0" dirty="0" smtClean="0">
                <a:solidFill>
                  <a:srgbClr val="FF0000"/>
                </a:solidFill>
              </a:rPr>
              <a:t>波：</a:t>
            </a:r>
            <a:r>
              <a:rPr lang="zh-CN" altLang="en-US" sz="2800" kern="0" dirty="0" smtClean="0"/>
              <a:t>波面形状为平面的光波。</a:t>
            </a:r>
          </a:p>
          <a:p>
            <a:pPr algn="just">
              <a:lnSpc>
                <a:spcPct val="120000"/>
              </a:lnSpc>
            </a:pPr>
            <a:r>
              <a:rPr lang="zh-CN" altLang="en-US" sz="2800" kern="0" dirty="0">
                <a:solidFill>
                  <a:srgbClr val="FF0000"/>
                </a:solidFill>
              </a:rPr>
              <a:t>均匀平面</a:t>
            </a:r>
            <a:r>
              <a:rPr lang="zh-CN" altLang="en-US" sz="2800" kern="0" dirty="0" smtClean="0">
                <a:solidFill>
                  <a:srgbClr val="FF0000"/>
                </a:solidFill>
              </a:rPr>
              <a:t>波：</a:t>
            </a:r>
            <a:r>
              <a:rPr lang="zh-CN" altLang="en-US" sz="2800" kern="0" dirty="0" smtClean="0"/>
              <a:t>波面上的场矢量都相等的平面波。</a:t>
            </a:r>
            <a:endParaRPr lang="zh-CN" altLang="en-US" sz="2800" kern="0" dirty="0" smtClean="0">
              <a:solidFill>
                <a:schemeClr val="hlink"/>
              </a:solidFill>
            </a:endParaRPr>
          </a:p>
          <a:p>
            <a:pPr algn="just">
              <a:lnSpc>
                <a:spcPct val="120000"/>
              </a:lnSpc>
            </a:pPr>
            <a:r>
              <a:rPr lang="zh-CN" altLang="en-US" sz="2800" kern="0" dirty="0">
                <a:solidFill>
                  <a:srgbClr val="FF0000"/>
                </a:solidFill>
              </a:rPr>
              <a:t>时</a:t>
            </a:r>
            <a:r>
              <a:rPr lang="zh-CN" altLang="en-US" sz="2800" kern="0" dirty="0" smtClean="0">
                <a:solidFill>
                  <a:srgbClr val="FF0000"/>
                </a:solidFill>
              </a:rPr>
              <a:t>谐</a:t>
            </a:r>
            <a:r>
              <a:rPr lang="en-US" altLang="zh-CN" sz="2800" kern="0" dirty="0" smtClean="0">
                <a:solidFill>
                  <a:srgbClr val="FF0000"/>
                </a:solidFill>
              </a:rPr>
              <a:t>(</a:t>
            </a:r>
            <a:r>
              <a:rPr lang="zh-CN" altLang="en-US" sz="2800" kern="0" dirty="0" smtClean="0">
                <a:solidFill>
                  <a:srgbClr val="FF0000"/>
                </a:solidFill>
              </a:rPr>
              <a:t>均匀</a:t>
            </a:r>
            <a:r>
              <a:rPr lang="en-US" altLang="zh-CN" sz="2800" kern="0" dirty="0" smtClean="0">
                <a:solidFill>
                  <a:srgbClr val="FF0000"/>
                </a:solidFill>
              </a:rPr>
              <a:t>)</a:t>
            </a:r>
            <a:r>
              <a:rPr lang="zh-CN" altLang="en-US" sz="2800" kern="0" dirty="0" smtClean="0">
                <a:solidFill>
                  <a:srgbClr val="FF0000"/>
                </a:solidFill>
              </a:rPr>
              <a:t>平</a:t>
            </a:r>
            <a:r>
              <a:rPr lang="zh-CN" altLang="en-US" sz="2800" kern="0" dirty="0">
                <a:solidFill>
                  <a:srgbClr val="FF0000"/>
                </a:solidFill>
              </a:rPr>
              <a:t>面</a:t>
            </a:r>
            <a:r>
              <a:rPr lang="zh-CN" altLang="en-US" sz="2800" kern="0" dirty="0" smtClean="0">
                <a:solidFill>
                  <a:srgbClr val="FF0000"/>
                </a:solidFill>
              </a:rPr>
              <a:t>波：</a:t>
            </a:r>
            <a:r>
              <a:rPr lang="zh-CN" altLang="en-US" sz="2800" kern="0" dirty="0" smtClean="0"/>
              <a:t>空间各点都以同一频率作正弦或余弦振动的均匀平面波。</a:t>
            </a:r>
            <a:endParaRPr lang="en-US" altLang="zh-CN" sz="2800" kern="0" dirty="0" smtClean="0"/>
          </a:p>
          <a:p>
            <a:pPr algn="just">
              <a:lnSpc>
                <a:spcPct val="120000"/>
              </a:lnSpc>
            </a:pPr>
            <a:r>
              <a:rPr lang="zh-CN" altLang="en-US" sz="2800" kern="0" dirty="0">
                <a:solidFill>
                  <a:srgbClr val="0000FF"/>
                </a:solidFill>
              </a:rPr>
              <a:t>时谐均匀平面波数学描述简单，能反映光波的基本特征。时谐均匀平面波作为描述光波的基本波型，复杂光波可由不同均匀平面波叠加而成。</a:t>
            </a:r>
          </a:p>
        </p:txBody>
      </p:sp>
      <p:sp>
        <p:nvSpPr>
          <p:cNvPr id="30" name="Rectangle 4"/>
          <p:cNvSpPr>
            <a:spLocks noChangeArrowheads="1"/>
          </p:cNvSpPr>
          <p:nvPr/>
        </p:nvSpPr>
        <p:spPr bwMode="auto">
          <a:xfrm>
            <a:off x="476002" y="1052736"/>
            <a:ext cx="36639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0000"/>
                </a:solidFill>
                <a:latin typeface="Times New Roman" panose="02020603050405020304" pitchFamily="18" charset="0"/>
                <a:ea typeface="楷体" panose="02010609060101010101" pitchFamily="49" charset="-122"/>
              </a:rPr>
              <a:t>1.  </a:t>
            </a:r>
            <a:r>
              <a:rPr lang="zh-CN" altLang="en-US" sz="3200" b="1" dirty="0" smtClean="0">
                <a:solidFill>
                  <a:srgbClr val="FF0000"/>
                </a:solidFill>
                <a:latin typeface="Times New Roman" panose="02020603050405020304" pitchFamily="18" charset="0"/>
                <a:ea typeface="楷体" panose="02010609060101010101" pitchFamily="49" charset="-122"/>
              </a:rPr>
              <a:t>时谐均匀平面波</a:t>
            </a:r>
          </a:p>
        </p:txBody>
      </p:sp>
    </p:spTree>
    <p:extLst>
      <p:ext uri="{BB962C8B-B14F-4D97-AF65-F5344CB8AC3E}">
        <p14:creationId xmlns:p14="http://schemas.microsoft.com/office/powerpoint/2010/main" xmlns="" val="107942915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9" descr="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97481" y="1123535"/>
            <a:ext cx="3446519" cy="307959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ea typeface="楷体" panose="02010609060101010101" pitchFamily="49" charset="-122"/>
            </a:endParaRPr>
          </a:p>
        </p:txBody>
      </p:sp>
      <p:sp>
        <p:nvSpPr>
          <p:cNvPr id="8" name="Text Box 4"/>
          <p:cNvSpPr txBox="1">
            <a:spLocks noChangeArrowheads="1"/>
          </p:cNvSpPr>
          <p:nvPr/>
        </p:nvSpPr>
        <p:spPr bwMode="auto">
          <a:xfrm>
            <a:off x="467544" y="1761172"/>
            <a:ext cx="65566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smtClean="0">
                <a:solidFill>
                  <a:srgbClr val="0000FF"/>
                </a:solidFill>
                <a:latin typeface="Times New Roman" panose="02020603050405020304" pitchFamily="18" charset="0"/>
                <a:ea typeface="楷体" panose="02010609060101010101" pitchFamily="49" charset="-122"/>
              </a:rPr>
              <a:t>偏</a:t>
            </a:r>
            <a:r>
              <a:rPr lang="zh-CN" altLang="en-US" sz="2800" b="1" dirty="0">
                <a:solidFill>
                  <a:srgbClr val="0000FF"/>
                </a:solidFill>
                <a:latin typeface="Times New Roman" panose="02020603050405020304" pitchFamily="18" charset="0"/>
                <a:ea typeface="楷体" panose="02010609060101010101" pitchFamily="49" charset="-122"/>
              </a:rPr>
              <a:t>振</a:t>
            </a:r>
            <a:r>
              <a:rPr lang="zh-CN" altLang="en-US" sz="2800" b="1" dirty="0" smtClean="0">
                <a:solidFill>
                  <a:srgbClr val="0000FF"/>
                </a:solidFill>
                <a:latin typeface="Times New Roman" panose="02020603050405020304" pitchFamily="18" charset="0"/>
                <a:ea typeface="楷体" panose="02010609060101010101" pitchFamily="49" charset="-122"/>
              </a:rPr>
              <a:t>面</a:t>
            </a:r>
            <a:r>
              <a:rPr lang="en-US" altLang="zh-CN" sz="2800" b="1" dirty="0" smtClean="0">
                <a:solidFill>
                  <a:srgbClr val="0000FF"/>
                </a:solidFill>
                <a:latin typeface="Times New Roman" panose="02020603050405020304" pitchFamily="18" charset="0"/>
                <a:ea typeface="楷体" panose="02010609060101010101" pitchFamily="49" charset="-122"/>
              </a:rPr>
              <a:t>(</a:t>
            </a:r>
            <a:r>
              <a:rPr lang="zh-CN" altLang="en-US" sz="2800" b="1" dirty="0" smtClean="0">
                <a:solidFill>
                  <a:srgbClr val="0000FF"/>
                </a:solidFill>
                <a:latin typeface="Times New Roman" panose="02020603050405020304" pitchFamily="18" charset="0"/>
                <a:ea typeface="楷体" panose="02010609060101010101" pitchFamily="49" charset="-122"/>
              </a:rPr>
              <a:t>振动面</a:t>
            </a:r>
            <a:r>
              <a:rPr lang="en-US" altLang="zh-CN" sz="2800" b="1" dirty="0" smtClean="0">
                <a:solidFill>
                  <a:srgbClr val="0000FF"/>
                </a:solidFill>
                <a:latin typeface="Times New Roman" panose="02020603050405020304" pitchFamily="18" charset="0"/>
                <a:ea typeface="楷体" panose="02010609060101010101" pitchFamily="49" charset="-122"/>
              </a:rPr>
              <a:t>)</a:t>
            </a:r>
            <a:r>
              <a:rPr lang="zh-CN" altLang="en-US" sz="2800" b="1" dirty="0" smtClean="0">
                <a:solidFill>
                  <a:srgbClr val="0000FF"/>
                </a:solidFill>
                <a:latin typeface="Times New Roman" panose="02020603050405020304" pitchFamily="18" charset="0"/>
                <a:ea typeface="楷体" panose="02010609060101010101" pitchFamily="49" charset="-122"/>
              </a:rPr>
              <a:t>：</a:t>
            </a:r>
            <a:r>
              <a:rPr lang="zh-CN" altLang="en-US" sz="2800" b="1" dirty="0">
                <a:solidFill>
                  <a:srgbClr val="0000FF"/>
                </a:solidFill>
                <a:latin typeface="Times New Roman" panose="02020603050405020304" pitchFamily="18" charset="0"/>
                <a:ea typeface="楷体" panose="02010609060101010101" pitchFamily="49" charset="-122"/>
              </a:rPr>
              <a:t>包含电场振动方向的面</a:t>
            </a:r>
          </a:p>
        </p:txBody>
      </p:sp>
      <p:graphicFrame>
        <p:nvGraphicFramePr>
          <p:cNvPr id="16" name="Object 8"/>
          <p:cNvGraphicFramePr>
            <a:graphicFrameLocks noChangeAspect="1"/>
          </p:cNvGraphicFramePr>
          <p:nvPr>
            <p:extLst>
              <p:ext uri="{D42A27DB-BD31-4B8C-83A1-F6EECF244321}">
                <p14:modId xmlns:p14="http://schemas.microsoft.com/office/powerpoint/2010/main" xmlns="" val="3912450301"/>
              </p:ext>
            </p:extLst>
          </p:nvPr>
        </p:nvGraphicFramePr>
        <p:xfrm>
          <a:off x="548703" y="3122346"/>
          <a:ext cx="4095305" cy="679164"/>
        </p:xfrm>
        <a:graphic>
          <a:graphicData uri="http://schemas.openxmlformats.org/presentationml/2006/ole">
            <p:oleObj spid="_x0000_s162871" name="Equation" r:id="rId4" imgW="1485255" imgH="253890" progId="">
              <p:embed/>
            </p:oleObj>
          </a:graphicData>
        </a:graphic>
      </p:graphicFrame>
      <p:sp>
        <p:nvSpPr>
          <p:cNvPr id="11" name="Text Box 8"/>
          <p:cNvSpPr txBox="1">
            <a:spLocks noChangeArrowheads="1"/>
          </p:cNvSpPr>
          <p:nvPr/>
        </p:nvSpPr>
        <p:spPr bwMode="auto">
          <a:xfrm>
            <a:off x="548703" y="1025585"/>
            <a:ext cx="3015185" cy="525401"/>
          </a:xfrm>
          <a:prstGeom prst="rect">
            <a:avLst/>
          </a:prstGeom>
          <a:ln/>
        </p:spPr>
        <p:style>
          <a:lnRef idx="3">
            <a:schemeClr val="lt1"/>
          </a:lnRef>
          <a:fillRef idx="1">
            <a:schemeClr val="accent1"/>
          </a:fillRef>
          <a:effectRef idx="1">
            <a:schemeClr val="accent1"/>
          </a:effectRef>
          <a:fontRef idx="minor">
            <a:schemeClr val="lt1"/>
          </a:fontRef>
        </p:style>
        <p:txBody>
          <a:bodyPr wrap="square" lIns="90000" tIns="46800" rIns="90000" bIns="46800">
            <a:spAutoFit/>
          </a:bodyPr>
          <a:lstStyle/>
          <a:p>
            <a:pPr algn="ctr"/>
            <a:r>
              <a:rPr kumimoji="1" lang="zh-CN" altLang="en-US" sz="2800" b="1" dirty="0" smtClean="0">
                <a:solidFill>
                  <a:schemeClr val="bg1"/>
                </a:solidFill>
                <a:latin typeface="楷体" panose="02010609060101010101" pitchFamily="49" charset="-122"/>
                <a:ea typeface="楷体" panose="02010609060101010101" pitchFamily="49" charset="-122"/>
              </a:rPr>
              <a:t>如线偏振光入</a:t>
            </a:r>
            <a:r>
              <a:rPr kumimoji="1" lang="zh-CN" altLang="en-US" sz="2800" b="1" dirty="0">
                <a:solidFill>
                  <a:schemeClr val="bg1"/>
                </a:solidFill>
                <a:latin typeface="楷体" panose="02010609060101010101" pitchFamily="49" charset="-122"/>
                <a:ea typeface="楷体" panose="02010609060101010101" pitchFamily="49" charset="-122"/>
              </a:rPr>
              <a:t>射</a:t>
            </a:r>
          </a:p>
        </p:txBody>
      </p:sp>
      <p:sp>
        <p:nvSpPr>
          <p:cNvPr id="12" name="Rectangle 11"/>
          <p:cNvSpPr/>
          <p:nvPr/>
        </p:nvSpPr>
        <p:spPr>
          <a:xfrm>
            <a:off x="492613" y="5465078"/>
            <a:ext cx="8424936" cy="1076961"/>
          </a:xfrm>
          <a:prstGeom prst="rect">
            <a:avLst/>
          </a:prstGeom>
        </p:spPr>
        <p:txBody>
          <a:bodyPr wrap="square">
            <a:spAutoFit/>
          </a:bodyPr>
          <a:lstStyle/>
          <a:p>
            <a:pPr algn="just">
              <a:lnSpc>
                <a:spcPct val="120000"/>
              </a:lnSpc>
            </a:pPr>
            <a:r>
              <a:rPr lang="zh-CN" altLang="en-US" sz="2800" b="1" kern="0" dirty="0" smtClean="0">
                <a:latin typeface="Times New Roman" panose="02020603050405020304" pitchFamily="18" charset="0"/>
                <a:ea typeface="楷体" panose="02010609060101010101" pitchFamily="49" charset="-122"/>
              </a:rPr>
              <a:t>线偏振光入射至界面，其反射光和折射光</a:t>
            </a:r>
            <a:r>
              <a:rPr lang="zh-CN" altLang="en-US" sz="2800" b="1" kern="0" dirty="0" smtClean="0">
                <a:solidFill>
                  <a:srgbClr val="0000FF"/>
                </a:solidFill>
                <a:latin typeface="Times New Roman" panose="02020603050405020304" pitchFamily="18" charset="0"/>
                <a:ea typeface="楷体" panose="02010609060101010101" pitchFamily="49" charset="-122"/>
              </a:rPr>
              <a:t>仍为线偏振光</a:t>
            </a:r>
            <a:r>
              <a:rPr lang="zh-CN" altLang="en-US" sz="2800" b="1" kern="0" dirty="0" smtClean="0">
                <a:latin typeface="Times New Roman" panose="02020603050405020304" pitchFamily="18" charset="0"/>
                <a:ea typeface="楷体" panose="02010609060101010101" pitchFamily="49" charset="-122"/>
              </a:rPr>
              <a:t>，但其</a:t>
            </a:r>
            <a:r>
              <a:rPr lang="zh-CN" altLang="en-US" sz="2800" b="1" kern="0" dirty="0" smtClean="0">
                <a:solidFill>
                  <a:srgbClr val="0000FF"/>
                </a:solidFill>
                <a:latin typeface="Times New Roman" panose="02020603050405020304" pitchFamily="18" charset="0"/>
                <a:ea typeface="楷体" panose="02010609060101010101" pitchFamily="49" charset="-122"/>
              </a:rPr>
              <a:t>振动方向发生改变</a:t>
            </a:r>
            <a:r>
              <a:rPr lang="zh-CN" altLang="en-US" sz="2800" b="1" kern="0" dirty="0" smtClean="0">
                <a:latin typeface="Times New Roman" panose="02020603050405020304" pitchFamily="18" charset="0"/>
                <a:ea typeface="楷体" panose="02010609060101010101" pitchFamily="49" charset="-122"/>
              </a:rPr>
              <a:t>。</a:t>
            </a:r>
            <a:endParaRPr lang="en-US" sz="2800" b="1" dirty="0">
              <a:latin typeface="Times New Roman" panose="02020603050405020304" pitchFamily="18" charset="0"/>
              <a:ea typeface="楷体" panose="02010609060101010101" pitchFamily="49" charset="-122"/>
            </a:endParaRPr>
          </a:p>
        </p:txBody>
      </p:sp>
      <p:graphicFrame>
        <p:nvGraphicFramePr>
          <p:cNvPr id="13" name="Object 12"/>
          <p:cNvGraphicFramePr>
            <a:graphicFrameLocks noChangeAspect="1"/>
          </p:cNvGraphicFramePr>
          <p:nvPr>
            <p:extLst>
              <p:ext uri="{D42A27DB-BD31-4B8C-83A1-F6EECF244321}">
                <p14:modId xmlns:p14="http://schemas.microsoft.com/office/powerpoint/2010/main" xmlns="" val="3119192359"/>
              </p:ext>
            </p:extLst>
          </p:nvPr>
        </p:nvGraphicFramePr>
        <p:xfrm>
          <a:off x="548703" y="4051085"/>
          <a:ext cx="6039521" cy="1104514"/>
        </p:xfrm>
        <a:graphic>
          <a:graphicData uri="http://schemas.openxmlformats.org/presentationml/2006/ole">
            <p:oleObj spid="_x0000_s162872" name="Equation" r:id="rId5" imgW="2387600" imgH="469900" progId="">
              <p:embed/>
            </p:oleObj>
          </a:graphicData>
        </a:graphic>
      </p:graphicFrame>
      <p:sp>
        <p:nvSpPr>
          <p:cNvPr id="3" name="Rectangle 2"/>
          <p:cNvSpPr/>
          <p:nvPr/>
        </p:nvSpPr>
        <p:spPr>
          <a:xfrm>
            <a:off x="492613" y="2441759"/>
            <a:ext cx="5594801"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rPr>
              <a:t>方位角</a:t>
            </a:r>
            <a:r>
              <a:rPr lang="zh-CN" altLang="en-US" sz="2800" b="1" dirty="0" smtClean="0">
                <a:latin typeface="Times New Roman" panose="02020603050405020304" pitchFamily="18" charset="0"/>
                <a:ea typeface="楷体" panose="02010609060101010101" pitchFamily="49" charset="-122"/>
              </a:rPr>
              <a:t>：偏</a:t>
            </a:r>
            <a:r>
              <a:rPr lang="zh-CN" altLang="en-US" sz="2800" b="1" dirty="0">
                <a:latin typeface="Times New Roman" panose="02020603050405020304" pitchFamily="18" charset="0"/>
                <a:ea typeface="楷体" panose="02010609060101010101" pitchFamily="49" charset="-122"/>
              </a:rPr>
              <a:t>振面与入射面间的夹角</a:t>
            </a:r>
          </a:p>
        </p:txBody>
      </p:sp>
    </p:spTree>
    <p:extLst>
      <p:ext uri="{BB962C8B-B14F-4D97-AF65-F5344CB8AC3E}">
        <p14:creationId xmlns:p14="http://schemas.microsoft.com/office/powerpoint/2010/main" xmlns="" val="17099914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70558"/>
            <a:ext cx="7072312" cy="538162"/>
          </a:xfrm>
        </p:spPr>
        <p:txBody>
          <a:bodyPr/>
          <a:lstStyle/>
          <a:p>
            <a:pPr algn="ctr"/>
            <a:r>
              <a:rPr lang="en-US" altLang="zh-CN" dirty="0" smtClean="0">
                <a:solidFill>
                  <a:schemeClr val="accent1"/>
                </a:solidFill>
              </a:rPr>
              <a:t>1.4.4  </a:t>
            </a:r>
            <a:r>
              <a:rPr lang="zh-CN" altLang="en-US" dirty="0" smtClean="0">
                <a:solidFill>
                  <a:schemeClr val="accent1"/>
                </a:solidFill>
              </a:rPr>
              <a:t>全</a:t>
            </a:r>
            <a:r>
              <a:rPr lang="zh-CN" altLang="en-US" dirty="0">
                <a:solidFill>
                  <a:schemeClr val="accent1"/>
                </a:solidFill>
              </a:rPr>
              <a:t>反</a:t>
            </a:r>
            <a:r>
              <a:rPr lang="zh-CN" altLang="en-US" dirty="0" smtClean="0">
                <a:solidFill>
                  <a:schemeClr val="accent1"/>
                </a:solidFill>
              </a:rPr>
              <a:t>射与临界角</a:t>
            </a:r>
            <a:endParaRPr lang="en-US" dirty="0">
              <a:solidFill>
                <a:schemeClr val="accent1"/>
              </a:solidFill>
            </a:endParaRPr>
          </a:p>
        </p:txBody>
      </p:sp>
      <p:sp>
        <p:nvSpPr>
          <p:cNvPr id="11" name="Rectangle 10"/>
          <p:cNvSpPr/>
          <p:nvPr/>
        </p:nvSpPr>
        <p:spPr>
          <a:xfrm>
            <a:off x="467544" y="908720"/>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5"/>
          <p:cNvSpPr txBox="1">
            <a:spLocks noChangeArrowheads="1"/>
          </p:cNvSpPr>
          <p:nvPr/>
        </p:nvSpPr>
        <p:spPr bwMode="auto">
          <a:xfrm>
            <a:off x="467544" y="1052736"/>
            <a:ext cx="345960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Times New Roman" panose="02020603050405020304" pitchFamily="18" charset="0"/>
                <a:ea typeface="楷体" panose="02010609060101010101" pitchFamily="49" charset="-122"/>
              </a:rPr>
              <a:t>* </a:t>
            </a:r>
            <a:r>
              <a:rPr kumimoji="1" lang="zh-CN" altLang="en-US" sz="2800" b="1" dirty="0">
                <a:latin typeface="Times New Roman" panose="02020603050405020304" pitchFamily="18" charset="0"/>
                <a:ea typeface="楷体" panose="02010609060101010101" pitchFamily="49" charset="-122"/>
              </a:rPr>
              <a:t>全反射条件</a:t>
            </a:r>
            <a:r>
              <a:rPr kumimoji="1" lang="en-US" altLang="zh-CN" sz="2800" b="1" dirty="0">
                <a:latin typeface="Times New Roman" panose="02020603050405020304" pitchFamily="18" charset="0"/>
                <a:ea typeface="楷体" panose="02010609060101010101" pitchFamily="49" charset="-122"/>
              </a:rPr>
              <a:t>-</a:t>
            </a:r>
            <a:r>
              <a:rPr kumimoji="1" lang="zh-CN" altLang="en-US" sz="2800" b="1" dirty="0">
                <a:latin typeface="Times New Roman" panose="02020603050405020304" pitchFamily="18" charset="0"/>
                <a:ea typeface="楷体" panose="02010609060101010101" pitchFamily="49" charset="-122"/>
              </a:rPr>
              <a:t>临界角</a:t>
            </a:r>
            <a:endParaRPr kumimoji="1" lang="zh-CN" altLang="en-US" sz="2800" b="1" dirty="0">
              <a:solidFill>
                <a:schemeClr val="tx2"/>
              </a:solidFill>
              <a:latin typeface="Times New Roman" panose="02020603050405020304" pitchFamily="18" charset="0"/>
              <a:ea typeface="楷体" panose="02010609060101010101" pitchFamily="49" charset="-122"/>
            </a:endParaRPr>
          </a:p>
        </p:txBody>
      </p:sp>
      <p:graphicFrame>
        <p:nvGraphicFramePr>
          <p:cNvPr id="18" name="Object 8"/>
          <p:cNvGraphicFramePr>
            <a:graphicFrameLocks noChangeAspect="1"/>
          </p:cNvGraphicFramePr>
          <p:nvPr>
            <p:extLst>
              <p:ext uri="{D42A27DB-BD31-4B8C-83A1-F6EECF244321}">
                <p14:modId xmlns:p14="http://schemas.microsoft.com/office/powerpoint/2010/main" xmlns="" val="1903589184"/>
              </p:ext>
            </p:extLst>
          </p:nvPr>
        </p:nvGraphicFramePr>
        <p:xfrm>
          <a:off x="4093170" y="1052736"/>
          <a:ext cx="3359150" cy="492125"/>
        </p:xfrm>
        <a:graphic>
          <a:graphicData uri="http://schemas.openxmlformats.org/presentationml/2006/ole">
            <p:oleObj spid="_x0000_s216096" name="Equation" r:id="rId3" imgW="1155600" imgH="215640" progId="">
              <p:embed/>
            </p:oleObj>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xmlns="" val="1370932452"/>
              </p:ext>
            </p:extLst>
          </p:nvPr>
        </p:nvGraphicFramePr>
        <p:xfrm>
          <a:off x="971600" y="1484784"/>
          <a:ext cx="1840090" cy="1257235"/>
        </p:xfrm>
        <a:graphic>
          <a:graphicData uri="http://schemas.openxmlformats.org/presentationml/2006/ole">
            <p:oleObj spid="_x0000_s216097" name="Equation" r:id="rId4" imgW="736600" imgH="508000" progId="">
              <p:embed/>
            </p:oleObj>
          </a:graphicData>
        </a:graphic>
      </p:graphicFrame>
      <p:sp>
        <p:nvSpPr>
          <p:cNvPr id="22" name="Text Box 5"/>
          <p:cNvSpPr txBox="1">
            <a:spLocks noChangeArrowheads="1"/>
          </p:cNvSpPr>
          <p:nvPr/>
        </p:nvSpPr>
        <p:spPr bwMode="auto">
          <a:xfrm>
            <a:off x="827584" y="2852936"/>
            <a:ext cx="2088232"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b="1" u="sng" dirty="0" smtClean="0">
                <a:solidFill>
                  <a:srgbClr val="FF0000"/>
                </a:solidFill>
                <a:latin typeface="Times New Roman" panose="02020603050405020304" pitchFamily="18" charset="0"/>
                <a:ea typeface="楷体" panose="02010609060101010101" pitchFamily="49" charset="-122"/>
              </a:rPr>
              <a:t>入射光波全部返回第一介质，无能量传输！</a:t>
            </a:r>
            <a:endParaRPr kumimoji="1" lang="zh-CN" altLang="en-US" b="1" u="sng" dirty="0">
              <a:solidFill>
                <a:srgbClr val="FF0000"/>
              </a:solidFill>
              <a:latin typeface="Times New Roman" panose="02020603050405020304" pitchFamily="18" charset="0"/>
              <a:ea typeface="楷体" panose="02010609060101010101" pitchFamily="49" charset="-122"/>
            </a:endParaRPr>
          </a:p>
        </p:txBody>
      </p:sp>
      <p:sp>
        <p:nvSpPr>
          <p:cNvPr id="23" name="Text Box 11"/>
          <p:cNvSpPr txBox="1">
            <a:spLocks noChangeArrowheads="1"/>
          </p:cNvSpPr>
          <p:nvPr/>
        </p:nvSpPr>
        <p:spPr bwMode="auto">
          <a:xfrm>
            <a:off x="413809" y="4149080"/>
            <a:ext cx="8074136" cy="936104"/>
          </a:xfrm>
          <a:prstGeom prst="rect">
            <a:avLst/>
          </a:prstGeom>
          <a:noFill/>
          <a:ln w="9525">
            <a:noFill/>
            <a:miter lim="800000"/>
            <a:headEnd/>
            <a:tailEnd/>
          </a:ln>
          <a:effectLst/>
        </p:spPr>
        <p:txBody>
          <a:bodyPr/>
          <a:lstStyle>
            <a:lvl1pPr>
              <a:defRPr sz="3600" b="1">
                <a:solidFill>
                  <a:schemeClr val="accent2"/>
                </a:solidFill>
                <a:latin typeface="Arial" charset="0"/>
                <a:ea typeface="宋体" pitchFamily="2" charset="-122"/>
              </a:defRPr>
            </a:lvl1pPr>
            <a:lvl2pPr>
              <a:defRPr sz="3600" b="1">
                <a:solidFill>
                  <a:schemeClr val="accent2"/>
                </a:solidFill>
                <a:latin typeface="Arial" charset="0"/>
                <a:ea typeface="宋体" pitchFamily="2" charset="-122"/>
              </a:defRPr>
            </a:lvl2pPr>
            <a:lvl3pPr>
              <a:defRPr sz="3600" b="1">
                <a:solidFill>
                  <a:schemeClr val="accent2"/>
                </a:solidFill>
                <a:latin typeface="Arial" charset="0"/>
                <a:ea typeface="宋体" pitchFamily="2" charset="-122"/>
              </a:defRPr>
            </a:lvl3pPr>
            <a:lvl4pPr>
              <a:defRPr sz="3600" b="1">
                <a:solidFill>
                  <a:schemeClr val="accent2"/>
                </a:solidFill>
                <a:latin typeface="Arial" charset="0"/>
                <a:ea typeface="宋体" pitchFamily="2" charset="-122"/>
              </a:defRPr>
            </a:lvl4pPr>
            <a:lvl5pPr>
              <a:defRPr sz="3600" b="1">
                <a:solidFill>
                  <a:schemeClr val="accent2"/>
                </a:solidFill>
                <a:latin typeface="Arial" charset="0"/>
                <a:ea typeface="宋体" pitchFamily="2" charset="-122"/>
              </a:defRPr>
            </a:lvl5pPr>
            <a:lvl6pPr marL="457200" algn="ctr" fontAlgn="base">
              <a:spcBef>
                <a:spcPct val="0"/>
              </a:spcBef>
              <a:spcAft>
                <a:spcPct val="0"/>
              </a:spcAft>
              <a:defRPr sz="3600" b="1">
                <a:solidFill>
                  <a:schemeClr val="accent2"/>
                </a:solidFill>
                <a:latin typeface="Arial" charset="0"/>
                <a:ea typeface="宋体" pitchFamily="2" charset="-122"/>
              </a:defRPr>
            </a:lvl6pPr>
            <a:lvl7pPr marL="914400" algn="ctr" fontAlgn="base">
              <a:spcBef>
                <a:spcPct val="0"/>
              </a:spcBef>
              <a:spcAft>
                <a:spcPct val="0"/>
              </a:spcAft>
              <a:defRPr sz="3600" b="1">
                <a:solidFill>
                  <a:schemeClr val="accent2"/>
                </a:solidFill>
                <a:latin typeface="Arial" charset="0"/>
                <a:ea typeface="宋体" pitchFamily="2" charset="-122"/>
              </a:defRPr>
            </a:lvl7pPr>
            <a:lvl8pPr marL="1371600" algn="ctr" fontAlgn="base">
              <a:spcBef>
                <a:spcPct val="0"/>
              </a:spcBef>
              <a:spcAft>
                <a:spcPct val="0"/>
              </a:spcAft>
              <a:defRPr sz="3600" b="1">
                <a:solidFill>
                  <a:schemeClr val="accent2"/>
                </a:solidFill>
                <a:latin typeface="Arial" charset="0"/>
                <a:ea typeface="宋体" pitchFamily="2" charset="-122"/>
              </a:defRPr>
            </a:lvl8pPr>
            <a:lvl9pPr marL="1828800" algn="ctr" fontAlgn="base">
              <a:spcBef>
                <a:spcPct val="0"/>
              </a:spcBef>
              <a:spcAft>
                <a:spcPct val="0"/>
              </a:spcAft>
              <a:defRPr sz="3600" b="1">
                <a:solidFill>
                  <a:schemeClr val="accent2"/>
                </a:solidFill>
                <a:latin typeface="Arial" charset="0"/>
                <a:ea typeface="宋体" pitchFamily="2" charset="-122"/>
              </a:defRPr>
            </a:lvl9pPr>
          </a:lstStyle>
          <a:p>
            <a:r>
              <a:rPr kumimoji="1" lang="zh-CN" altLang="en-US" sz="2800" dirty="0">
                <a:solidFill>
                  <a:schemeClr val="tx1"/>
                </a:solidFill>
                <a:latin typeface="Times New Roman" panose="02020603050405020304" pitchFamily="18" charset="0"/>
                <a:ea typeface="楷体" panose="02010609060101010101" pitchFamily="49" charset="-122"/>
              </a:rPr>
              <a:t>反</a:t>
            </a:r>
            <a:r>
              <a:rPr kumimoji="1" lang="zh-CN" altLang="en-US" sz="2800" dirty="0" smtClean="0">
                <a:solidFill>
                  <a:schemeClr val="tx1"/>
                </a:solidFill>
                <a:latin typeface="Times New Roman" panose="02020603050405020304" pitchFamily="18" charset="0"/>
                <a:ea typeface="楷体" panose="02010609060101010101" pitchFamily="49" charset="-122"/>
              </a:rPr>
              <a:t>射光强</a:t>
            </a:r>
            <a:r>
              <a:rPr kumimoji="1" lang="en-US" altLang="zh-CN" sz="2800" dirty="0" smtClean="0">
                <a:solidFill>
                  <a:schemeClr val="tx1"/>
                </a:solidFill>
                <a:latin typeface="Times New Roman" panose="02020603050405020304" pitchFamily="18" charset="0"/>
                <a:ea typeface="楷体" panose="02010609060101010101" pitchFamily="49" charset="-122"/>
              </a:rPr>
              <a:t>=</a:t>
            </a:r>
            <a:r>
              <a:rPr kumimoji="1" lang="zh-CN" altLang="en-US" sz="2800" dirty="0">
                <a:solidFill>
                  <a:schemeClr val="tx1"/>
                </a:solidFill>
                <a:latin typeface="Times New Roman" panose="02020603050405020304" pitchFamily="18" charset="0"/>
                <a:ea typeface="楷体" panose="02010609060101010101" pitchFamily="49" charset="-122"/>
              </a:rPr>
              <a:t>入</a:t>
            </a:r>
            <a:r>
              <a:rPr kumimoji="1" lang="zh-CN" altLang="en-US" sz="2800" dirty="0" smtClean="0">
                <a:solidFill>
                  <a:schemeClr val="tx1"/>
                </a:solidFill>
                <a:latin typeface="Times New Roman" panose="02020603050405020304" pitchFamily="18" charset="0"/>
                <a:ea typeface="楷体" panose="02010609060101010101" pitchFamily="49" charset="-122"/>
              </a:rPr>
              <a:t>射光强，但反射光中</a:t>
            </a:r>
            <a:r>
              <a:rPr kumimoji="1" lang="en-US" altLang="zh-CN" sz="2800" i="1" dirty="0" smtClean="0">
                <a:solidFill>
                  <a:schemeClr val="tx1"/>
                </a:solidFill>
                <a:latin typeface="Times New Roman" panose="02020603050405020304" pitchFamily="18" charset="0"/>
                <a:ea typeface="楷体" panose="02010609060101010101" pitchFamily="49" charset="-122"/>
              </a:rPr>
              <a:t>s</a:t>
            </a:r>
            <a:r>
              <a:rPr kumimoji="1" lang="zh-CN" altLang="en-US" sz="2800" dirty="0" smtClean="0">
                <a:solidFill>
                  <a:schemeClr val="tx1"/>
                </a:solidFill>
                <a:latin typeface="Times New Roman" panose="02020603050405020304" pitchFamily="18" charset="0"/>
                <a:ea typeface="楷体" panose="02010609060101010101" pitchFamily="49" charset="-122"/>
              </a:rPr>
              <a:t>分量和</a:t>
            </a:r>
            <a:r>
              <a:rPr kumimoji="1" lang="en-US" altLang="zh-CN" sz="2800" i="1" dirty="0" smtClean="0">
                <a:solidFill>
                  <a:schemeClr val="tx1"/>
                </a:solidFill>
                <a:latin typeface="Times New Roman" panose="02020603050405020304" pitchFamily="18" charset="0"/>
                <a:ea typeface="楷体" panose="02010609060101010101" pitchFamily="49" charset="-122"/>
              </a:rPr>
              <a:t>p</a:t>
            </a:r>
            <a:r>
              <a:rPr kumimoji="1" lang="zh-CN" altLang="en-US" sz="2800" dirty="0" smtClean="0">
                <a:solidFill>
                  <a:schemeClr val="tx1"/>
                </a:solidFill>
                <a:latin typeface="Times New Roman" panose="02020603050405020304" pitchFamily="18" charset="0"/>
                <a:ea typeface="楷体" panose="02010609060101010101" pitchFamily="49" charset="-122"/>
              </a:rPr>
              <a:t>分量的相位变化不同，相位差为</a:t>
            </a:r>
            <a:endParaRPr kumimoji="1" lang="zh-CN" altLang="en-US" sz="2800" dirty="0">
              <a:solidFill>
                <a:schemeClr val="tx1"/>
              </a:solidFill>
              <a:latin typeface="Times New Roman" panose="02020603050405020304" pitchFamily="18" charset="0"/>
              <a:ea typeface="楷体" panose="02010609060101010101" pitchFamily="49" charset="-122"/>
            </a:endParaRPr>
          </a:p>
        </p:txBody>
      </p:sp>
      <p:graphicFrame>
        <p:nvGraphicFramePr>
          <p:cNvPr id="24" name="Object 23"/>
          <p:cNvGraphicFramePr>
            <a:graphicFrameLocks noChangeAspect="1"/>
          </p:cNvGraphicFramePr>
          <p:nvPr>
            <p:extLst>
              <p:ext uri="{D42A27DB-BD31-4B8C-83A1-F6EECF244321}">
                <p14:modId xmlns:p14="http://schemas.microsoft.com/office/powerpoint/2010/main" xmlns="" val="1226794149"/>
              </p:ext>
            </p:extLst>
          </p:nvPr>
        </p:nvGraphicFramePr>
        <p:xfrm>
          <a:off x="1835696" y="4803597"/>
          <a:ext cx="5472608" cy="1073675"/>
        </p:xfrm>
        <a:graphic>
          <a:graphicData uri="http://schemas.openxmlformats.org/presentationml/2006/ole">
            <p:oleObj spid="_x0000_s216098" name="Equation" r:id="rId5" imgW="2616120" imgH="495000" progId="">
              <p:embed/>
            </p:oleObj>
          </a:graphicData>
        </a:graphic>
      </p:graphicFrame>
      <p:sp>
        <p:nvSpPr>
          <p:cNvPr id="25" name="Text Box 11"/>
          <p:cNvSpPr txBox="1">
            <a:spLocks noChangeArrowheads="1"/>
          </p:cNvSpPr>
          <p:nvPr/>
        </p:nvSpPr>
        <p:spPr bwMode="auto">
          <a:xfrm>
            <a:off x="412386" y="5805264"/>
            <a:ext cx="8120053" cy="1008112"/>
          </a:xfrm>
          <a:prstGeom prst="rect">
            <a:avLst/>
          </a:prstGeom>
          <a:noFill/>
          <a:ln w="9525">
            <a:noFill/>
            <a:miter lim="800000"/>
            <a:headEnd/>
            <a:tailEnd/>
          </a:ln>
          <a:effectLst/>
        </p:spPr>
        <p:txBody>
          <a:bodyPr/>
          <a:lstStyle>
            <a:lvl1pPr>
              <a:defRPr sz="3600" b="1">
                <a:solidFill>
                  <a:schemeClr val="accent2"/>
                </a:solidFill>
                <a:latin typeface="Arial" charset="0"/>
                <a:ea typeface="宋体" pitchFamily="2" charset="-122"/>
              </a:defRPr>
            </a:lvl1pPr>
            <a:lvl2pPr>
              <a:defRPr sz="3600" b="1">
                <a:solidFill>
                  <a:schemeClr val="accent2"/>
                </a:solidFill>
                <a:latin typeface="Arial" charset="0"/>
                <a:ea typeface="宋体" pitchFamily="2" charset="-122"/>
              </a:defRPr>
            </a:lvl2pPr>
            <a:lvl3pPr>
              <a:defRPr sz="3600" b="1">
                <a:solidFill>
                  <a:schemeClr val="accent2"/>
                </a:solidFill>
                <a:latin typeface="Arial" charset="0"/>
                <a:ea typeface="宋体" pitchFamily="2" charset="-122"/>
              </a:defRPr>
            </a:lvl3pPr>
            <a:lvl4pPr>
              <a:defRPr sz="3600" b="1">
                <a:solidFill>
                  <a:schemeClr val="accent2"/>
                </a:solidFill>
                <a:latin typeface="Arial" charset="0"/>
                <a:ea typeface="宋体" pitchFamily="2" charset="-122"/>
              </a:defRPr>
            </a:lvl4pPr>
            <a:lvl5pPr>
              <a:defRPr sz="3600" b="1">
                <a:solidFill>
                  <a:schemeClr val="accent2"/>
                </a:solidFill>
                <a:latin typeface="Arial" charset="0"/>
                <a:ea typeface="宋体" pitchFamily="2" charset="-122"/>
              </a:defRPr>
            </a:lvl5pPr>
            <a:lvl6pPr marL="457200" algn="ctr" fontAlgn="base">
              <a:spcBef>
                <a:spcPct val="0"/>
              </a:spcBef>
              <a:spcAft>
                <a:spcPct val="0"/>
              </a:spcAft>
              <a:defRPr sz="3600" b="1">
                <a:solidFill>
                  <a:schemeClr val="accent2"/>
                </a:solidFill>
                <a:latin typeface="Arial" charset="0"/>
                <a:ea typeface="宋体" pitchFamily="2" charset="-122"/>
              </a:defRPr>
            </a:lvl6pPr>
            <a:lvl7pPr marL="914400" algn="ctr" fontAlgn="base">
              <a:spcBef>
                <a:spcPct val="0"/>
              </a:spcBef>
              <a:spcAft>
                <a:spcPct val="0"/>
              </a:spcAft>
              <a:defRPr sz="3600" b="1">
                <a:solidFill>
                  <a:schemeClr val="accent2"/>
                </a:solidFill>
                <a:latin typeface="Arial" charset="0"/>
                <a:ea typeface="宋体" pitchFamily="2" charset="-122"/>
              </a:defRPr>
            </a:lvl7pPr>
            <a:lvl8pPr marL="1371600" algn="ctr" fontAlgn="base">
              <a:spcBef>
                <a:spcPct val="0"/>
              </a:spcBef>
              <a:spcAft>
                <a:spcPct val="0"/>
              </a:spcAft>
              <a:defRPr sz="3600" b="1">
                <a:solidFill>
                  <a:schemeClr val="accent2"/>
                </a:solidFill>
                <a:latin typeface="Arial" charset="0"/>
                <a:ea typeface="宋体" pitchFamily="2" charset="-122"/>
              </a:defRPr>
            </a:lvl8pPr>
            <a:lvl9pPr marL="1828800" algn="ctr" fontAlgn="base">
              <a:spcBef>
                <a:spcPct val="0"/>
              </a:spcBef>
              <a:spcAft>
                <a:spcPct val="0"/>
              </a:spcAft>
              <a:defRPr sz="3600" b="1">
                <a:solidFill>
                  <a:schemeClr val="accent2"/>
                </a:solidFill>
                <a:latin typeface="Arial" charset="0"/>
                <a:ea typeface="宋体" pitchFamily="2" charset="-122"/>
              </a:defRPr>
            </a:lvl9pPr>
          </a:lstStyle>
          <a:p>
            <a:r>
              <a:rPr kumimoji="1" lang="zh-CN" altLang="en-US" sz="2800" dirty="0" smtClean="0">
                <a:solidFill>
                  <a:srgbClr val="0000FF"/>
                </a:solidFill>
                <a:latin typeface="Times New Roman" panose="02020603050405020304" pitchFamily="18" charset="0"/>
                <a:ea typeface="楷体" panose="02010609060101010101" pitchFamily="49" charset="-122"/>
              </a:rPr>
              <a:t>只有</a:t>
            </a:r>
            <a:r>
              <a:rPr kumimoji="1" lang="en-US" altLang="zh-CN" sz="2800" dirty="0" smtClean="0">
                <a:solidFill>
                  <a:srgbClr val="0000FF"/>
                </a:solidFill>
                <a:latin typeface="Times New Roman" panose="02020603050405020304" pitchFamily="18" charset="0"/>
                <a:ea typeface="楷体" panose="02010609060101010101" pitchFamily="49" charset="-122"/>
              </a:rPr>
              <a:t>sin</a:t>
            </a:r>
            <a:r>
              <a:rPr kumimoji="1" lang="el-GR" altLang="zh-CN" sz="2800" i="1" dirty="0" smtClean="0">
                <a:solidFill>
                  <a:srgbClr val="0000FF"/>
                </a:solidFill>
                <a:latin typeface="Times New Roman" panose="02020603050405020304" pitchFamily="18" charset="0"/>
                <a:ea typeface="楷体" panose="02010609060101010101" pitchFamily="49" charset="-122"/>
              </a:rPr>
              <a:t>θ</a:t>
            </a:r>
            <a:r>
              <a:rPr kumimoji="1" lang="en-US" altLang="zh-CN" sz="2800" baseline="-25000" dirty="0" smtClean="0">
                <a:solidFill>
                  <a:srgbClr val="0000FF"/>
                </a:solidFill>
                <a:latin typeface="Times New Roman" panose="02020603050405020304" pitchFamily="18" charset="0"/>
                <a:ea typeface="楷体" panose="02010609060101010101" pitchFamily="49" charset="-122"/>
              </a:rPr>
              <a:t>1 </a:t>
            </a:r>
            <a:r>
              <a:rPr kumimoji="1" lang="en-US" altLang="zh-CN" sz="2800" dirty="0" smtClean="0">
                <a:solidFill>
                  <a:srgbClr val="0000FF"/>
                </a:solidFill>
                <a:latin typeface="Times New Roman" panose="02020603050405020304" pitchFamily="18" charset="0"/>
                <a:ea typeface="楷体" panose="02010609060101010101" pitchFamily="49" charset="-122"/>
              </a:rPr>
              <a:t>= </a:t>
            </a:r>
            <a:r>
              <a:rPr kumimoji="1" lang="en-US" altLang="zh-CN" sz="2800" i="1" dirty="0" smtClean="0">
                <a:solidFill>
                  <a:srgbClr val="0000FF"/>
                </a:solidFill>
                <a:latin typeface="Times New Roman" panose="02020603050405020304" pitchFamily="18" charset="0"/>
                <a:ea typeface="楷体" panose="02010609060101010101" pitchFamily="49" charset="-122"/>
              </a:rPr>
              <a:t>n</a:t>
            </a:r>
            <a:r>
              <a:rPr kumimoji="1" lang="en-US" altLang="zh-CN" sz="2800" dirty="0" smtClean="0">
                <a:solidFill>
                  <a:srgbClr val="0000FF"/>
                </a:solidFill>
                <a:latin typeface="Times New Roman" panose="02020603050405020304" pitchFamily="18" charset="0"/>
                <a:ea typeface="楷体" panose="02010609060101010101" pitchFamily="49" charset="-122"/>
              </a:rPr>
              <a:t>=</a:t>
            </a:r>
            <a:r>
              <a:rPr kumimoji="1" lang="en-US" altLang="zh-CN" sz="2800" i="1" dirty="0" smtClean="0">
                <a:solidFill>
                  <a:srgbClr val="0000FF"/>
                </a:solidFill>
                <a:latin typeface="Times New Roman" panose="02020603050405020304" pitchFamily="18" charset="0"/>
                <a:ea typeface="楷体" panose="02010609060101010101" pitchFamily="49" charset="-122"/>
              </a:rPr>
              <a:t>n</a:t>
            </a:r>
            <a:r>
              <a:rPr kumimoji="1" lang="en-US" altLang="zh-CN" sz="2800" baseline="-25000" dirty="0" smtClean="0">
                <a:solidFill>
                  <a:srgbClr val="0000FF"/>
                </a:solidFill>
                <a:latin typeface="Times New Roman" panose="02020603050405020304" pitchFamily="18" charset="0"/>
                <a:ea typeface="楷体" panose="02010609060101010101" pitchFamily="49" charset="-122"/>
              </a:rPr>
              <a:t>2</a:t>
            </a:r>
            <a:r>
              <a:rPr kumimoji="1" lang="en-US" altLang="zh-CN" sz="2800" dirty="0" smtClean="0">
                <a:solidFill>
                  <a:srgbClr val="0000FF"/>
                </a:solidFill>
                <a:latin typeface="Times New Roman" panose="02020603050405020304" pitchFamily="18" charset="0"/>
                <a:ea typeface="楷体" panose="02010609060101010101" pitchFamily="49" charset="-122"/>
              </a:rPr>
              <a:t>/</a:t>
            </a:r>
            <a:r>
              <a:rPr kumimoji="1" lang="en-US" altLang="zh-CN" sz="2800" i="1" dirty="0" smtClean="0">
                <a:solidFill>
                  <a:srgbClr val="0000FF"/>
                </a:solidFill>
                <a:latin typeface="Times New Roman" panose="02020603050405020304" pitchFamily="18" charset="0"/>
                <a:ea typeface="楷体" panose="02010609060101010101" pitchFamily="49" charset="-122"/>
              </a:rPr>
              <a:t>n</a:t>
            </a:r>
            <a:r>
              <a:rPr kumimoji="1" lang="en-US" altLang="zh-CN" sz="2800" baseline="-25000" dirty="0" smtClean="0">
                <a:solidFill>
                  <a:srgbClr val="0000FF"/>
                </a:solidFill>
                <a:latin typeface="Times New Roman" panose="02020603050405020304" pitchFamily="18" charset="0"/>
                <a:ea typeface="楷体" panose="02010609060101010101" pitchFamily="49" charset="-122"/>
              </a:rPr>
              <a:t>1</a:t>
            </a:r>
            <a:r>
              <a:rPr kumimoji="1" lang="zh-CN" altLang="en-US" sz="2800" dirty="0" smtClean="0">
                <a:solidFill>
                  <a:srgbClr val="0000FF"/>
                </a:solidFill>
                <a:latin typeface="Times New Roman" panose="02020603050405020304" pitchFamily="18" charset="0"/>
                <a:ea typeface="楷体" panose="02010609060101010101" pitchFamily="49" charset="-122"/>
              </a:rPr>
              <a:t>和</a:t>
            </a:r>
            <a:r>
              <a:rPr kumimoji="1" lang="el-GR" altLang="zh-CN" sz="2800" i="1" dirty="0">
                <a:solidFill>
                  <a:srgbClr val="0000FF"/>
                </a:solidFill>
                <a:latin typeface="Times New Roman" panose="02020603050405020304" pitchFamily="18" charset="0"/>
                <a:ea typeface="楷体" panose="02010609060101010101" pitchFamily="49" charset="-122"/>
              </a:rPr>
              <a:t>θ</a:t>
            </a:r>
            <a:r>
              <a:rPr kumimoji="1" lang="en-US" altLang="zh-CN" sz="2800" baseline="-25000" dirty="0" smtClean="0">
                <a:solidFill>
                  <a:srgbClr val="0000FF"/>
                </a:solidFill>
                <a:latin typeface="Times New Roman" panose="02020603050405020304" pitchFamily="18" charset="0"/>
                <a:ea typeface="楷体" panose="02010609060101010101" pitchFamily="49" charset="-122"/>
              </a:rPr>
              <a:t>1</a:t>
            </a:r>
            <a:r>
              <a:rPr kumimoji="1" lang="en-US" altLang="zh-CN" sz="2800" dirty="0" smtClean="0">
                <a:solidFill>
                  <a:srgbClr val="0000FF"/>
                </a:solidFill>
                <a:latin typeface="Times New Roman" panose="02020603050405020304" pitchFamily="18" charset="0"/>
                <a:ea typeface="楷体" panose="02010609060101010101" pitchFamily="49" charset="-122"/>
              </a:rPr>
              <a:t>=90</a:t>
            </a:r>
            <a:r>
              <a:rPr kumimoji="1" lang="en-US" altLang="zh-CN" sz="2800" baseline="30000" dirty="0" smtClean="0">
                <a:solidFill>
                  <a:srgbClr val="0000FF"/>
                </a:solidFill>
                <a:latin typeface="Times New Roman" panose="02020603050405020304" pitchFamily="18" charset="0"/>
                <a:ea typeface="楷体" panose="02010609060101010101" pitchFamily="49" charset="-122"/>
              </a:rPr>
              <a:t>o</a:t>
            </a:r>
            <a:r>
              <a:rPr kumimoji="1" lang="zh-CN" altLang="en-US" sz="2800" dirty="0" smtClean="0">
                <a:solidFill>
                  <a:srgbClr val="0000FF"/>
                </a:solidFill>
                <a:latin typeface="Times New Roman" panose="02020603050405020304" pitchFamily="18" charset="0"/>
                <a:ea typeface="楷体" panose="02010609060101010101" pitchFamily="49" charset="-122"/>
              </a:rPr>
              <a:t>时，</a:t>
            </a:r>
            <a:r>
              <a:rPr kumimoji="1" lang="el-GR" altLang="zh-CN" sz="2800" dirty="0" smtClean="0">
                <a:solidFill>
                  <a:srgbClr val="0000FF"/>
                </a:solidFill>
                <a:latin typeface="Times New Roman" panose="02020603050405020304" pitchFamily="18" charset="0"/>
                <a:ea typeface="楷体" panose="02010609060101010101" pitchFamily="49" charset="-122"/>
              </a:rPr>
              <a:t>Δ</a:t>
            </a:r>
            <a:r>
              <a:rPr kumimoji="1" lang="el-GR" altLang="zh-CN" sz="2800" i="1" dirty="0" smtClean="0">
                <a:solidFill>
                  <a:srgbClr val="0000FF"/>
                </a:solidFill>
                <a:latin typeface="Times New Roman" panose="02020603050405020304" pitchFamily="18" charset="0"/>
                <a:ea typeface="楷体" panose="02010609060101010101" pitchFamily="49" charset="-122"/>
              </a:rPr>
              <a:t>φ</a:t>
            </a:r>
            <a:r>
              <a:rPr kumimoji="1" lang="en-US" altLang="zh-CN" sz="2800" dirty="0" smtClean="0">
                <a:solidFill>
                  <a:srgbClr val="0000FF"/>
                </a:solidFill>
                <a:latin typeface="Times New Roman" panose="02020603050405020304" pitchFamily="18" charset="0"/>
                <a:ea typeface="楷体" panose="02010609060101010101" pitchFamily="49" charset="-122"/>
              </a:rPr>
              <a:t>=0</a:t>
            </a:r>
            <a:r>
              <a:rPr kumimoji="1" lang="zh-CN" altLang="en-US" sz="2800" dirty="0" smtClean="0">
                <a:solidFill>
                  <a:srgbClr val="0000FF"/>
                </a:solidFill>
                <a:latin typeface="Times New Roman" panose="02020603050405020304" pitchFamily="18" charset="0"/>
                <a:ea typeface="楷体" panose="02010609060101010101" pitchFamily="49" charset="-122"/>
              </a:rPr>
              <a:t>；</a:t>
            </a:r>
            <a:r>
              <a:rPr kumimoji="1" lang="zh-CN" altLang="en-US" sz="2800" dirty="0" smtClean="0">
                <a:solidFill>
                  <a:srgbClr val="FF0000"/>
                </a:solidFill>
                <a:latin typeface="Times New Roman" panose="02020603050405020304" pitchFamily="18" charset="0"/>
                <a:ea typeface="楷体" panose="02010609060101010101" pitchFamily="49" charset="-122"/>
              </a:rPr>
              <a:t>其余角度入射，线偏振光在全反射后变为椭圆偏振光</a:t>
            </a:r>
            <a:r>
              <a:rPr kumimoji="1" lang="zh-CN" altLang="en-US" sz="2800" dirty="0" smtClean="0">
                <a:solidFill>
                  <a:srgbClr val="0000FF"/>
                </a:solidFill>
                <a:latin typeface="Times New Roman" panose="02020603050405020304" pitchFamily="18" charset="0"/>
                <a:ea typeface="楷体" panose="02010609060101010101" pitchFamily="49" charset="-122"/>
              </a:rPr>
              <a:t>。</a:t>
            </a:r>
            <a:endParaRPr kumimoji="1" lang="zh-CN" altLang="en-US" sz="2800" dirty="0">
              <a:solidFill>
                <a:srgbClr val="0000FF"/>
              </a:solidFill>
              <a:latin typeface="Times New Roman" panose="02020603050405020304" pitchFamily="18" charset="0"/>
              <a:ea typeface="楷体" panose="02010609060101010101" pitchFamily="49" charset="-122"/>
            </a:endParaRPr>
          </a:p>
        </p:txBody>
      </p:sp>
      <p:sp>
        <p:nvSpPr>
          <p:cNvPr id="3" name="Rectangle 2"/>
          <p:cNvSpPr/>
          <p:nvPr/>
        </p:nvSpPr>
        <p:spPr>
          <a:xfrm>
            <a:off x="4165764" y="1708356"/>
            <a:ext cx="4032449" cy="2308324"/>
          </a:xfrm>
          <a:prstGeom prst="rect">
            <a:avLst/>
          </a:prstGeom>
        </p:spPr>
        <p:txBody>
          <a:bodyPr wrap="square">
            <a:spAutoFit/>
          </a:bodyPr>
          <a:lstStyle/>
          <a:p>
            <a:r>
              <a:rPr lang="zh-CN" altLang="en-US" b="1" dirty="0">
                <a:solidFill>
                  <a:srgbClr val="C00000"/>
                </a:solidFill>
                <a:latin typeface="楷体" panose="02010609060101010101" pitchFamily="49" charset="-122"/>
                <a:ea typeface="楷体" panose="02010609060101010101" pitchFamily="49" charset="-122"/>
              </a:rPr>
              <a:t>光波在界面发生全反射的条件不包括</a:t>
            </a:r>
            <a:r>
              <a:rPr lang="zh-CN" altLang="en-US" b="1" u="sng" dirty="0">
                <a:solidFill>
                  <a:srgbClr val="C00000"/>
                </a:solidFill>
                <a:latin typeface="楷体" panose="02010609060101010101" pitchFamily="49" charset="-122"/>
                <a:ea typeface="楷体" panose="02010609060101010101" pitchFamily="49" charset="-122"/>
              </a:rPr>
              <a:t>　　 　　</a:t>
            </a:r>
            <a:r>
              <a:rPr lang="zh-CN" altLang="en-US" b="1" dirty="0">
                <a:solidFill>
                  <a:srgbClr val="C00000"/>
                </a:solidFill>
                <a:latin typeface="楷体" panose="02010609060101010101" pitchFamily="49" charset="-122"/>
                <a:ea typeface="楷体" panose="02010609060101010101" pitchFamily="49" charset="-122"/>
              </a:rPr>
              <a:t>。</a:t>
            </a:r>
            <a:endParaRPr lang="en-US" b="1" dirty="0">
              <a:solidFill>
                <a:srgbClr val="C00000"/>
              </a:solidFill>
              <a:latin typeface="楷体" panose="02010609060101010101" pitchFamily="49" charset="-122"/>
              <a:ea typeface="楷体" panose="02010609060101010101" pitchFamily="49" charset="-122"/>
            </a:endParaRPr>
          </a:p>
          <a:p>
            <a:r>
              <a:rPr lang="en-US" b="1" dirty="0">
                <a:solidFill>
                  <a:srgbClr val="C00000"/>
                </a:solidFill>
                <a:latin typeface="楷体" panose="02010609060101010101" pitchFamily="49" charset="-122"/>
                <a:ea typeface="楷体" panose="02010609060101010101" pitchFamily="49" charset="-122"/>
              </a:rPr>
              <a:t>A</a:t>
            </a:r>
            <a:r>
              <a:rPr lang="zh-CN" altLang="en-US" b="1" dirty="0">
                <a:solidFill>
                  <a:srgbClr val="C00000"/>
                </a:solidFill>
                <a:latin typeface="楷体" panose="02010609060101010101" pitchFamily="49" charset="-122"/>
                <a:ea typeface="楷体" panose="02010609060101010101" pitchFamily="49" charset="-122"/>
              </a:rPr>
              <a:t>．从光密介质到光疏介质　</a:t>
            </a:r>
            <a:r>
              <a:rPr lang="en-US" b="1" dirty="0">
                <a:solidFill>
                  <a:srgbClr val="C00000"/>
                </a:solidFill>
                <a:latin typeface="楷体" panose="02010609060101010101" pitchFamily="49" charset="-122"/>
                <a:ea typeface="楷体" panose="02010609060101010101" pitchFamily="49" charset="-122"/>
              </a:rPr>
              <a:t>   </a:t>
            </a:r>
            <a:r>
              <a:rPr lang="zh-CN" altLang="en-US" b="1" dirty="0">
                <a:solidFill>
                  <a:srgbClr val="C00000"/>
                </a:solidFill>
                <a:latin typeface="楷体" panose="02010609060101010101" pitchFamily="49" charset="-122"/>
                <a:ea typeface="楷体" panose="02010609060101010101" pitchFamily="49" charset="-122"/>
              </a:rPr>
              <a:t>　</a:t>
            </a:r>
            <a:r>
              <a:rPr lang="en-US" b="1" u="sng" dirty="0">
                <a:solidFill>
                  <a:srgbClr val="C00000"/>
                </a:solidFill>
                <a:latin typeface="楷体" panose="02010609060101010101" pitchFamily="49" charset="-122"/>
                <a:ea typeface="楷体" panose="02010609060101010101" pitchFamily="49" charset="-122"/>
              </a:rPr>
              <a:t>B. </a:t>
            </a:r>
            <a:r>
              <a:rPr lang="zh-CN" altLang="en-US" b="1" u="sng" dirty="0">
                <a:solidFill>
                  <a:srgbClr val="C00000"/>
                </a:solidFill>
                <a:latin typeface="楷体" panose="02010609060101010101" pitchFamily="49" charset="-122"/>
                <a:ea typeface="楷体" panose="02010609060101010101" pitchFamily="49" charset="-122"/>
              </a:rPr>
              <a:t>光波为线偏振光</a:t>
            </a:r>
            <a:endParaRPr lang="en-US" b="1" u="sng" dirty="0">
              <a:solidFill>
                <a:srgbClr val="C00000"/>
              </a:solidFill>
              <a:latin typeface="楷体" panose="02010609060101010101" pitchFamily="49" charset="-122"/>
              <a:ea typeface="楷体" panose="02010609060101010101" pitchFamily="49" charset="-122"/>
            </a:endParaRPr>
          </a:p>
          <a:p>
            <a:r>
              <a:rPr lang="en-US" b="1" dirty="0">
                <a:solidFill>
                  <a:srgbClr val="C00000"/>
                </a:solidFill>
                <a:latin typeface="楷体" panose="02010609060101010101" pitchFamily="49" charset="-122"/>
                <a:ea typeface="楷体" panose="02010609060101010101" pitchFamily="49" charset="-122"/>
              </a:rPr>
              <a:t>C</a:t>
            </a:r>
            <a:r>
              <a:rPr lang="zh-CN" altLang="en-US" b="1" dirty="0">
                <a:solidFill>
                  <a:srgbClr val="C00000"/>
                </a:solidFill>
                <a:latin typeface="楷体" panose="02010609060101010101" pitchFamily="49" charset="-122"/>
                <a:ea typeface="楷体" panose="02010609060101010101" pitchFamily="49" charset="-122"/>
              </a:rPr>
              <a:t>．入射角为全反射临界角　</a:t>
            </a:r>
            <a:r>
              <a:rPr lang="en-US" b="1" dirty="0">
                <a:solidFill>
                  <a:srgbClr val="C00000"/>
                </a:solidFill>
                <a:latin typeface="楷体" panose="02010609060101010101" pitchFamily="49" charset="-122"/>
                <a:ea typeface="楷体" panose="02010609060101010101" pitchFamily="49" charset="-122"/>
              </a:rPr>
              <a:t>   </a:t>
            </a:r>
            <a:r>
              <a:rPr lang="zh-CN" altLang="en-US" b="1" dirty="0">
                <a:solidFill>
                  <a:srgbClr val="C00000"/>
                </a:solidFill>
                <a:latin typeface="楷体" panose="02010609060101010101" pitchFamily="49" charset="-122"/>
                <a:ea typeface="楷体" panose="02010609060101010101" pitchFamily="49" charset="-122"/>
              </a:rPr>
              <a:t>　</a:t>
            </a:r>
            <a:r>
              <a:rPr lang="en-US" b="1" dirty="0">
                <a:solidFill>
                  <a:srgbClr val="C00000"/>
                </a:solidFill>
                <a:latin typeface="楷体" panose="02010609060101010101" pitchFamily="49" charset="-122"/>
                <a:ea typeface="楷体" panose="02010609060101010101" pitchFamily="49" charset="-122"/>
              </a:rPr>
              <a:t>D. </a:t>
            </a:r>
            <a:r>
              <a:rPr lang="zh-CN" altLang="en-US" b="1" dirty="0">
                <a:solidFill>
                  <a:srgbClr val="C00000"/>
                </a:solidFill>
                <a:latin typeface="楷体" panose="02010609060101010101" pitchFamily="49" charset="-122"/>
                <a:ea typeface="楷体" panose="02010609060101010101" pitchFamily="49" charset="-122"/>
              </a:rPr>
              <a:t>入射角大于全反射临界角</a:t>
            </a:r>
            <a:endParaRPr lang="en-US" b="1" dirty="0">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717224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p:cNvSpPr>
            <a:spLocks noChangeArrowheads="1"/>
          </p:cNvSpPr>
          <p:nvPr/>
        </p:nvSpPr>
        <p:spPr bwMode="auto">
          <a:xfrm>
            <a:off x="467544" y="998293"/>
            <a:ext cx="6382767" cy="588962"/>
          </a:xfrm>
          <a:prstGeom prst="rect">
            <a:avLst/>
          </a:prstGeom>
          <a:solidFill>
            <a:srgbClr val="FFFFFF"/>
          </a:solidFill>
          <a:ln w="9525">
            <a:solidFill>
              <a:schemeClr val="bg1"/>
            </a:solidFill>
            <a:miter lim="800000"/>
            <a:headEnd/>
            <a:tailEnd/>
          </a:ln>
        </p:spPr>
        <p:txBody>
          <a:bodyPr/>
          <a:lstStyle>
            <a:lvl1pPr>
              <a:defRPr sz="3600" b="1">
                <a:solidFill>
                  <a:schemeClr val="accent2"/>
                </a:solidFill>
                <a:latin typeface="Arial" charset="0"/>
                <a:ea typeface="宋体" pitchFamily="2" charset="-122"/>
              </a:defRPr>
            </a:lvl1pPr>
            <a:lvl2pPr>
              <a:defRPr sz="3600" b="1">
                <a:solidFill>
                  <a:schemeClr val="accent2"/>
                </a:solidFill>
                <a:latin typeface="Arial" charset="0"/>
                <a:ea typeface="宋体" pitchFamily="2" charset="-122"/>
              </a:defRPr>
            </a:lvl2pPr>
            <a:lvl3pPr>
              <a:defRPr sz="3600" b="1">
                <a:solidFill>
                  <a:schemeClr val="accent2"/>
                </a:solidFill>
                <a:latin typeface="Arial" charset="0"/>
                <a:ea typeface="宋体" pitchFamily="2" charset="-122"/>
              </a:defRPr>
            </a:lvl3pPr>
            <a:lvl4pPr>
              <a:defRPr sz="3600" b="1">
                <a:solidFill>
                  <a:schemeClr val="accent2"/>
                </a:solidFill>
                <a:latin typeface="Arial" charset="0"/>
                <a:ea typeface="宋体" pitchFamily="2" charset="-122"/>
              </a:defRPr>
            </a:lvl4pPr>
            <a:lvl5pPr>
              <a:defRPr sz="3600" b="1">
                <a:solidFill>
                  <a:schemeClr val="accent2"/>
                </a:solidFill>
                <a:latin typeface="Arial" charset="0"/>
                <a:ea typeface="宋体" pitchFamily="2" charset="-122"/>
              </a:defRPr>
            </a:lvl5pPr>
            <a:lvl6pPr marL="457200" algn="ctr" fontAlgn="base">
              <a:spcBef>
                <a:spcPct val="0"/>
              </a:spcBef>
              <a:spcAft>
                <a:spcPct val="0"/>
              </a:spcAft>
              <a:defRPr sz="3600" b="1">
                <a:solidFill>
                  <a:schemeClr val="accent2"/>
                </a:solidFill>
                <a:latin typeface="Arial" charset="0"/>
                <a:ea typeface="宋体" pitchFamily="2" charset="-122"/>
              </a:defRPr>
            </a:lvl6pPr>
            <a:lvl7pPr marL="914400" algn="ctr" fontAlgn="base">
              <a:spcBef>
                <a:spcPct val="0"/>
              </a:spcBef>
              <a:spcAft>
                <a:spcPct val="0"/>
              </a:spcAft>
              <a:defRPr sz="3600" b="1">
                <a:solidFill>
                  <a:schemeClr val="accent2"/>
                </a:solidFill>
                <a:latin typeface="Arial" charset="0"/>
                <a:ea typeface="宋体" pitchFamily="2" charset="-122"/>
              </a:defRPr>
            </a:lvl7pPr>
            <a:lvl8pPr marL="1371600" algn="ctr" fontAlgn="base">
              <a:spcBef>
                <a:spcPct val="0"/>
              </a:spcBef>
              <a:spcAft>
                <a:spcPct val="0"/>
              </a:spcAft>
              <a:defRPr sz="3600" b="1">
                <a:solidFill>
                  <a:schemeClr val="accent2"/>
                </a:solidFill>
                <a:latin typeface="Arial" charset="0"/>
                <a:ea typeface="宋体" pitchFamily="2" charset="-122"/>
              </a:defRPr>
            </a:lvl8pPr>
            <a:lvl9pPr marL="1828800" algn="ctr" fontAlgn="base">
              <a:spcBef>
                <a:spcPct val="0"/>
              </a:spcBef>
              <a:spcAft>
                <a:spcPct val="0"/>
              </a:spcAft>
              <a:defRPr sz="3600" b="1">
                <a:solidFill>
                  <a:schemeClr val="accent2"/>
                </a:solidFill>
                <a:latin typeface="Arial" charset="0"/>
                <a:ea typeface="宋体" pitchFamily="2" charset="-122"/>
              </a:defRPr>
            </a:lvl9pPr>
          </a:lstStyle>
          <a:p>
            <a:r>
              <a:rPr kumimoji="1" lang="zh-CN" altLang="en-US" sz="3200" dirty="0" smtClean="0">
                <a:solidFill>
                  <a:srgbClr val="FF0000"/>
                </a:solidFill>
                <a:latin typeface="Times New Roman" panose="02020603050405020304" pitchFamily="18" charset="0"/>
                <a:ea typeface="楷体" panose="02010609060101010101" pitchFamily="49" charset="-122"/>
              </a:rPr>
              <a:t>倏</a:t>
            </a:r>
            <a:r>
              <a:rPr kumimoji="1" lang="zh-CN" altLang="en-US" sz="3200" dirty="0">
                <a:solidFill>
                  <a:srgbClr val="FF0000"/>
                </a:solidFill>
                <a:latin typeface="Times New Roman" panose="02020603050405020304" pitchFamily="18" charset="0"/>
                <a:ea typeface="楷体" panose="02010609060101010101" pitchFamily="49" charset="-122"/>
              </a:rPr>
              <a:t>逝</a:t>
            </a:r>
            <a:r>
              <a:rPr kumimoji="1" lang="zh-CN" altLang="en-US" sz="3200" dirty="0" smtClean="0">
                <a:solidFill>
                  <a:srgbClr val="FF0000"/>
                </a:solidFill>
                <a:latin typeface="Times New Roman" panose="02020603050405020304" pitchFamily="18" charset="0"/>
                <a:ea typeface="楷体" panose="02010609060101010101" pitchFamily="49" charset="-122"/>
              </a:rPr>
              <a:t>波</a:t>
            </a:r>
            <a:endParaRPr kumimoji="1" lang="en-US" altLang="zh-CN" sz="3200" dirty="0">
              <a:solidFill>
                <a:srgbClr val="FF0000"/>
              </a:solidFill>
              <a:latin typeface="Times New Roman" panose="02020603050405020304" pitchFamily="18" charset="0"/>
              <a:ea typeface="楷体" panose="02010609060101010101" pitchFamily="49" charset="-122"/>
            </a:endParaRPr>
          </a:p>
        </p:txBody>
      </p:sp>
      <p:sp>
        <p:nvSpPr>
          <p:cNvPr id="21" name="Title 1"/>
          <p:cNvSpPr txBox="1">
            <a:spLocks/>
          </p:cNvSpPr>
          <p:nvPr/>
        </p:nvSpPr>
        <p:spPr bwMode="auto">
          <a:xfrm>
            <a:off x="1115616" y="332657"/>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sz="2800" kern="0" dirty="0" smtClean="0">
                <a:solidFill>
                  <a:schemeClr val="accent1"/>
                </a:solidFill>
              </a:rPr>
              <a:t>1.4.4 </a:t>
            </a:r>
            <a:r>
              <a:rPr lang="zh-CN" altLang="en-US" sz="2800" kern="0" dirty="0" smtClean="0">
                <a:solidFill>
                  <a:schemeClr val="accent1"/>
                </a:solidFill>
              </a:rPr>
              <a:t>全反射和临界角</a:t>
            </a:r>
            <a:endParaRPr lang="en-US" sz="2800" kern="0" dirty="0">
              <a:solidFill>
                <a:schemeClr val="accent1"/>
              </a:solidFill>
            </a:endParaRPr>
          </a:p>
        </p:txBody>
      </p:sp>
      <p:sp>
        <p:nvSpPr>
          <p:cNvPr id="22" name="Rectangle 21"/>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ea typeface="楷体" panose="02010609060101010101" pitchFamily="49" charset="-122"/>
            </a:endParaRPr>
          </a:p>
        </p:txBody>
      </p:sp>
      <p:grpSp>
        <p:nvGrpSpPr>
          <p:cNvPr id="31" name="Group 12"/>
          <p:cNvGrpSpPr>
            <a:grpSpLocks/>
          </p:cNvGrpSpPr>
          <p:nvPr/>
        </p:nvGrpSpPr>
        <p:grpSpPr bwMode="auto">
          <a:xfrm>
            <a:off x="2972928" y="3789040"/>
            <a:ext cx="5559512" cy="1080120"/>
            <a:chOff x="753" y="2305"/>
            <a:chExt cx="3970" cy="799"/>
          </a:xfrm>
        </p:grpSpPr>
        <p:graphicFrame>
          <p:nvGraphicFramePr>
            <p:cNvPr id="33" name="Object 5"/>
            <p:cNvGraphicFramePr>
              <a:graphicFrameLocks noChangeAspect="1"/>
            </p:cNvGraphicFramePr>
            <p:nvPr>
              <p:extLst>
                <p:ext uri="{D42A27DB-BD31-4B8C-83A1-F6EECF244321}">
                  <p14:modId xmlns:p14="http://schemas.microsoft.com/office/powerpoint/2010/main" xmlns="" val="2161119153"/>
                </p:ext>
              </p:extLst>
            </p:nvPr>
          </p:nvGraphicFramePr>
          <p:xfrm>
            <a:off x="753" y="2305"/>
            <a:ext cx="2211" cy="799"/>
          </p:xfrm>
          <a:graphic>
            <a:graphicData uri="http://schemas.openxmlformats.org/presentationml/2006/ole">
              <p:oleObj spid="_x0000_s171062" name="Equation" r:id="rId3" imgW="1409400" imgH="469800" progId="">
                <p:embed/>
              </p:oleObj>
            </a:graphicData>
          </a:graphic>
        </p:graphicFrame>
        <p:sp>
          <p:nvSpPr>
            <p:cNvPr id="34" name="AutoShape 7"/>
            <p:cNvSpPr>
              <a:spLocks noChangeArrowheads="1"/>
            </p:cNvSpPr>
            <p:nvPr/>
          </p:nvSpPr>
          <p:spPr bwMode="auto">
            <a:xfrm>
              <a:off x="3484" y="2452"/>
              <a:ext cx="1239" cy="446"/>
            </a:xfrm>
            <a:prstGeom prst="wedgeRoundRectCallout">
              <a:avLst>
                <a:gd name="adj1" fmla="val -17351"/>
                <a:gd name="adj2" fmla="val -46876"/>
                <a:gd name="adj3" fmla="val 16667"/>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18900000" scaled="1"/>
              <a:tileRect/>
            </a:gra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r>
                <a:rPr kumimoji="1" lang="zh-CN" altLang="en-US" sz="2800" b="1" dirty="0">
                  <a:latin typeface="楷体" panose="02010609060101010101" pitchFamily="49" charset="-122"/>
                  <a:ea typeface="楷体" panose="02010609060101010101" pitchFamily="49" charset="-122"/>
                </a:rPr>
                <a:t>波长量级</a:t>
              </a:r>
            </a:p>
          </p:txBody>
        </p:sp>
      </p:grpSp>
      <p:graphicFrame>
        <p:nvGraphicFramePr>
          <p:cNvPr id="35" name="Object 34"/>
          <p:cNvGraphicFramePr>
            <a:graphicFrameLocks noChangeAspect="1"/>
          </p:cNvGraphicFramePr>
          <p:nvPr>
            <p:extLst>
              <p:ext uri="{D42A27DB-BD31-4B8C-83A1-F6EECF244321}">
                <p14:modId xmlns:p14="http://schemas.microsoft.com/office/powerpoint/2010/main" xmlns="" val="3748815526"/>
              </p:ext>
            </p:extLst>
          </p:nvPr>
        </p:nvGraphicFramePr>
        <p:xfrm>
          <a:off x="755576" y="1696093"/>
          <a:ext cx="7566754" cy="644432"/>
        </p:xfrm>
        <a:graphic>
          <a:graphicData uri="http://schemas.openxmlformats.org/presentationml/2006/ole">
            <p:oleObj spid="_x0000_s171063" name="Equation" r:id="rId4" imgW="3644900" imgH="279400" progId="">
              <p:embed/>
            </p:oleObj>
          </a:graphicData>
        </a:graphic>
      </p:graphicFrame>
      <p:sp>
        <p:nvSpPr>
          <p:cNvPr id="36" name="Text Box 6"/>
          <p:cNvSpPr txBox="1">
            <a:spLocks noChangeArrowheads="1"/>
          </p:cNvSpPr>
          <p:nvPr/>
        </p:nvSpPr>
        <p:spPr bwMode="auto">
          <a:xfrm>
            <a:off x="755576" y="3987760"/>
            <a:ext cx="1622049" cy="52322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square">
            <a:spAutoFit/>
          </a:bodyPr>
          <a:lstStyle/>
          <a:p>
            <a:pPr algn="ctr"/>
            <a:r>
              <a:rPr kumimoji="1" lang="zh-CN" altLang="en-US" sz="2800" b="1" dirty="0" smtClean="0">
                <a:solidFill>
                  <a:schemeClr val="bg1"/>
                </a:solidFill>
                <a:latin typeface="Times New Roman" panose="02020603050405020304" pitchFamily="18" charset="0"/>
                <a:ea typeface="楷体" panose="02010609060101010101" pitchFamily="49" charset="-122"/>
              </a:rPr>
              <a:t>穿</a:t>
            </a:r>
            <a:r>
              <a:rPr kumimoji="1" lang="zh-CN" altLang="en-US" sz="2800" b="1" dirty="0">
                <a:solidFill>
                  <a:schemeClr val="bg1"/>
                </a:solidFill>
                <a:latin typeface="Times New Roman" panose="02020603050405020304" pitchFamily="18" charset="0"/>
                <a:ea typeface="楷体" panose="02010609060101010101" pitchFamily="49" charset="-122"/>
              </a:rPr>
              <a:t>透深</a:t>
            </a:r>
            <a:r>
              <a:rPr kumimoji="1" lang="zh-CN" altLang="en-US" sz="2800" b="1" dirty="0" smtClean="0">
                <a:solidFill>
                  <a:schemeClr val="bg1"/>
                </a:solidFill>
                <a:latin typeface="Times New Roman" panose="02020603050405020304" pitchFamily="18" charset="0"/>
                <a:ea typeface="楷体" panose="02010609060101010101" pitchFamily="49" charset="-122"/>
              </a:rPr>
              <a:t>度</a:t>
            </a:r>
            <a:endParaRPr kumimoji="1" lang="en-US" altLang="zh-CN" sz="2800" b="1" dirty="0">
              <a:solidFill>
                <a:schemeClr val="bg1"/>
              </a:solidFill>
              <a:latin typeface="Times New Roman" panose="02020603050405020304" pitchFamily="18" charset="0"/>
              <a:ea typeface="楷体" panose="02010609060101010101" pitchFamily="49" charset="-122"/>
            </a:endParaRPr>
          </a:p>
        </p:txBody>
      </p:sp>
      <p:sp>
        <p:nvSpPr>
          <p:cNvPr id="37" name="TextBox 36"/>
          <p:cNvSpPr txBox="1"/>
          <p:nvPr/>
        </p:nvSpPr>
        <p:spPr>
          <a:xfrm>
            <a:off x="451556" y="5325015"/>
            <a:ext cx="8136904" cy="1200329"/>
          </a:xfrm>
          <a:prstGeom prst="rect">
            <a:avLst/>
          </a:prstGeom>
          <a:noFill/>
        </p:spPr>
        <p:txBody>
          <a:bodyPr wrap="square" rtlCol="0">
            <a:spAutoFit/>
          </a:bodyPr>
          <a:lstStyle/>
          <a:p>
            <a:pPr algn="just">
              <a:spcBef>
                <a:spcPts val="0"/>
              </a:spcBef>
            </a:pPr>
            <a:r>
              <a:rPr lang="zh-CN" altLang="en-US" b="1" dirty="0" smtClean="0">
                <a:latin typeface="Times New Roman" panose="02020603050405020304" pitchFamily="18" charset="0"/>
                <a:ea typeface="楷体" panose="02010609060101010101" pitchFamily="49" charset="-122"/>
              </a:rPr>
              <a:t>光由介质</a:t>
            </a:r>
            <a:r>
              <a:rPr lang="en-US" altLang="zh-CN" b="1" dirty="0" smtClean="0">
                <a:latin typeface="Times New Roman" panose="02020603050405020304" pitchFamily="18" charset="0"/>
                <a:ea typeface="楷体" panose="02010609060101010101" pitchFamily="49" charset="-122"/>
              </a:rPr>
              <a:t>1</a:t>
            </a:r>
            <a:r>
              <a:rPr lang="zh-CN" altLang="en-US" b="1" dirty="0" smtClean="0">
                <a:latin typeface="Times New Roman" panose="02020603050405020304" pitchFamily="18" charset="0"/>
                <a:ea typeface="楷体" panose="02010609060101010101" pitchFamily="49" charset="-122"/>
              </a:rPr>
              <a:t>进入介质</a:t>
            </a:r>
            <a:r>
              <a:rPr lang="en-US" altLang="zh-CN" b="1" dirty="0" smtClean="0">
                <a:latin typeface="Times New Roman" panose="02020603050405020304" pitchFamily="18" charset="0"/>
                <a:ea typeface="楷体" panose="02010609060101010101" pitchFamily="49" charset="-122"/>
              </a:rPr>
              <a:t>2</a:t>
            </a:r>
            <a:r>
              <a:rPr lang="zh-CN" altLang="en-US" b="1" dirty="0" smtClean="0">
                <a:latin typeface="Times New Roman" panose="02020603050405020304" pitchFamily="18" charset="0"/>
                <a:ea typeface="楷体" panose="02010609060101010101" pitchFamily="49" charset="-122"/>
              </a:rPr>
              <a:t>的能量入口处和返回能量的出口处，相隔约半个波长，存在一个横向</a:t>
            </a:r>
            <a:r>
              <a:rPr lang="en-US" altLang="zh-CN" b="1" dirty="0" smtClean="0">
                <a:latin typeface="Times New Roman" panose="02020603050405020304" pitchFamily="18" charset="0"/>
                <a:ea typeface="楷体" panose="02010609060101010101" pitchFamily="49" charset="-122"/>
              </a:rPr>
              <a:t>(</a:t>
            </a:r>
            <a:r>
              <a:rPr lang="en-US" altLang="zh-CN" b="1" i="1" dirty="0">
                <a:latin typeface="Times New Roman" panose="02020603050405020304" pitchFamily="18" charset="0"/>
                <a:ea typeface="楷体" panose="02010609060101010101" pitchFamily="49" charset="-122"/>
              </a:rPr>
              <a:t>x</a:t>
            </a:r>
            <a:r>
              <a:rPr lang="en-US" altLang="zh-CN" b="1" dirty="0" smtClean="0">
                <a:latin typeface="Times New Roman" panose="02020603050405020304" pitchFamily="18" charset="0"/>
                <a:ea typeface="楷体" panose="02010609060101010101" pitchFamily="49" charset="-122"/>
              </a:rPr>
              <a:t>)</a:t>
            </a:r>
            <a:r>
              <a:rPr lang="en-US" altLang="zh-CN" b="1" i="1" dirty="0" smtClean="0">
                <a:latin typeface="Times New Roman" panose="02020603050405020304" pitchFamily="18" charset="0"/>
                <a:ea typeface="楷体" panose="02010609060101010101" pitchFamily="49" charset="-122"/>
              </a:rPr>
              <a:t> </a:t>
            </a:r>
            <a:r>
              <a:rPr lang="zh-CN" altLang="en-US" b="1" dirty="0" smtClean="0">
                <a:latin typeface="Times New Roman" panose="02020603050405020304" pitchFamily="18" charset="0"/>
                <a:ea typeface="楷体" panose="02010609060101010101" pitchFamily="49" charset="-122"/>
              </a:rPr>
              <a:t>位移，称为</a:t>
            </a:r>
            <a:r>
              <a:rPr lang="zh-CN" altLang="en-US" b="1" dirty="0" smtClean="0">
                <a:solidFill>
                  <a:srgbClr val="FF0000"/>
                </a:solidFill>
                <a:latin typeface="Times New Roman" panose="02020603050405020304" pitchFamily="18" charset="0"/>
                <a:ea typeface="楷体" panose="02010609060101010101" pitchFamily="49" charset="-122"/>
              </a:rPr>
              <a:t>古斯哈恩斯位移</a:t>
            </a:r>
            <a:r>
              <a:rPr lang="zh-CN" altLang="en-US" b="1" dirty="0" smtClean="0">
                <a:latin typeface="Times New Roman" panose="02020603050405020304" pitchFamily="18" charset="0"/>
                <a:ea typeface="楷体" panose="02010609060101010101" pitchFamily="49" charset="-122"/>
              </a:rPr>
              <a:t>，该位移造成了全反射时反射光的相位变化。</a:t>
            </a:r>
            <a:endParaRPr lang="en-US" b="1" dirty="0">
              <a:latin typeface="Times New Roman" panose="02020603050405020304" pitchFamily="18" charset="0"/>
              <a:ea typeface="楷体" panose="02010609060101010101" pitchFamily="49" charset="-122"/>
            </a:endParaRPr>
          </a:p>
        </p:txBody>
      </p:sp>
      <p:sp>
        <p:nvSpPr>
          <p:cNvPr id="2" name="Rectangle 1"/>
          <p:cNvSpPr/>
          <p:nvPr/>
        </p:nvSpPr>
        <p:spPr>
          <a:xfrm>
            <a:off x="566876" y="2502027"/>
            <a:ext cx="8169791" cy="954107"/>
          </a:xfrm>
          <a:prstGeom prst="rect">
            <a:avLst/>
          </a:prstGeom>
        </p:spPr>
        <p:txBody>
          <a:bodyPr wrap="square">
            <a:spAutoFit/>
          </a:bodyPr>
          <a:lstStyle/>
          <a:p>
            <a:r>
              <a:rPr lang="zh-CN" altLang="en-US" sz="2800" b="1" dirty="0"/>
              <a:t>光在界面发生全反射时，在折射率小的介质中的电</a:t>
            </a:r>
            <a:r>
              <a:rPr lang="zh-CN" altLang="en-US" sz="2800" b="1" dirty="0" smtClean="0"/>
              <a:t>场</a:t>
            </a:r>
            <a:r>
              <a:rPr lang="zh-CN" altLang="en-US" sz="2800" b="1" u="sng" dirty="0" smtClean="0">
                <a:solidFill>
                  <a:srgbClr val="0000FF"/>
                </a:solidFill>
              </a:rPr>
              <a:t>随</a:t>
            </a:r>
            <a:r>
              <a:rPr lang="zh-CN" altLang="en-US" sz="2800" b="1" u="sng" dirty="0">
                <a:solidFill>
                  <a:srgbClr val="0000FF"/>
                </a:solidFill>
              </a:rPr>
              <a:t>离界面距离增加按指数规律衰减</a:t>
            </a:r>
            <a:endParaRPr lang="en-US" sz="2800" b="1" u="sng" dirty="0">
              <a:solidFill>
                <a:srgbClr val="0000FF"/>
              </a:solidFill>
            </a:endParaRPr>
          </a:p>
        </p:txBody>
      </p:sp>
    </p:spTree>
    <p:extLst>
      <p:ext uri="{BB962C8B-B14F-4D97-AF65-F5344CB8AC3E}">
        <p14:creationId xmlns:p14="http://schemas.microsoft.com/office/powerpoint/2010/main" xmlns="" val="124065858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bwMode="auto">
          <a:xfrm>
            <a:off x="1115616" y="332657"/>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sz="2800" kern="0" dirty="0" smtClean="0">
                <a:solidFill>
                  <a:schemeClr val="accent1"/>
                </a:solidFill>
              </a:rPr>
              <a:t>1.5.1 </a:t>
            </a:r>
            <a:r>
              <a:rPr lang="zh-CN" altLang="en-US" sz="2800" dirty="0" smtClean="0">
                <a:solidFill>
                  <a:schemeClr val="accent1"/>
                </a:solidFill>
              </a:rPr>
              <a:t>光</a:t>
            </a:r>
            <a:r>
              <a:rPr lang="zh-CN" altLang="en-US" sz="2800" dirty="0">
                <a:solidFill>
                  <a:schemeClr val="accent1"/>
                </a:solidFill>
              </a:rPr>
              <a:t>波场</a:t>
            </a:r>
            <a:r>
              <a:rPr lang="zh-CN" altLang="en-US" sz="2800" dirty="0" smtClean="0">
                <a:solidFill>
                  <a:schemeClr val="accent1"/>
                </a:solidFill>
              </a:rPr>
              <a:t>的</a:t>
            </a:r>
            <a:r>
              <a:rPr lang="zh-CN" altLang="en-US" sz="2800" dirty="0">
                <a:solidFill>
                  <a:schemeClr val="accent1"/>
                </a:solidFill>
              </a:rPr>
              <a:t>时间</a:t>
            </a:r>
            <a:r>
              <a:rPr lang="zh-CN" altLang="en-US" sz="2800" dirty="0" smtClean="0">
                <a:solidFill>
                  <a:schemeClr val="accent1"/>
                </a:solidFill>
              </a:rPr>
              <a:t>频</a:t>
            </a:r>
            <a:r>
              <a:rPr lang="zh-CN" altLang="en-US" sz="2800" dirty="0">
                <a:solidFill>
                  <a:schemeClr val="accent1"/>
                </a:solidFill>
              </a:rPr>
              <a:t>率</a:t>
            </a:r>
            <a:r>
              <a:rPr lang="zh-CN" altLang="en-US" sz="2800" dirty="0" smtClean="0">
                <a:solidFill>
                  <a:schemeClr val="accent1"/>
                </a:solidFill>
              </a:rPr>
              <a:t>谱</a:t>
            </a:r>
            <a:endParaRPr lang="en-US" sz="2800" kern="0" dirty="0">
              <a:solidFill>
                <a:schemeClr val="accent1"/>
              </a:solidFill>
            </a:endParaRPr>
          </a:p>
        </p:txBody>
      </p:sp>
      <p:sp>
        <p:nvSpPr>
          <p:cNvPr id="26" name="Rectangle 2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ea typeface="楷体" panose="02010609060101010101" pitchFamily="49" charset="-122"/>
            </a:endParaRPr>
          </a:p>
        </p:txBody>
      </p:sp>
      <p:sp>
        <p:nvSpPr>
          <p:cNvPr id="4" name="Rectangle 2"/>
          <p:cNvSpPr>
            <a:spLocks noGrp="1" noChangeArrowheads="1"/>
          </p:cNvSpPr>
          <p:nvPr>
            <p:ph type="title"/>
          </p:nvPr>
        </p:nvSpPr>
        <p:spPr>
          <a:xfrm>
            <a:off x="467544" y="922362"/>
            <a:ext cx="3888432" cy="706438"/>
          </a:xfrm>
        </p:spPr>
        <p:txBody>
          <a:bodyPr/>
          <a:lstStyle/>
          <a:p>
            <a:pPr algn="l"/>
            <a:r>
              <a:rPr lang="zh-CN" altLang="en-US" dirty="0" smtClean="0">
                <a:solidFill>
                  <a:srgbClr val="FF0000"/>
                </a:solidFill>
              </a:rPr>
              <a:t>相速度与</a:t>
            </a:r>
            <a:r>
              <a:rPr lang="zh-CN" altLang="en-US" dirty="0">
                <a:solidFill>
                  <a:srgbClr val="FF0000"/>
                </a:solidFill>
              </a:rPr>
              <a:t>群</a:t>
            </a:r>
            <a:r>
              <a:rPr lang="zh-CN" altLang="en-US" dirty="0" smtClean="0">
                <a:solidFill>
                  <a:srgbClr val="FF0000"/>
                </a:solidFill>
              </a:rPr>
              <a:t>速度</a:t>
            </a:r>
            <a:endParaRPr lang="zh-CN" altLang="en-US" dirty="0">
              <a:solidFill>
                <a:srgbClr val="FF00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xmlns="" val="2722422424"/>
              </p:ext>
            </p:extLst>
          </p:nvPr>
        </p:nvGraphicFramePr>
        <p:xfrm>
          <a:off x="2874595" y="3522184"/>
          <a:ext cx="1959329" cy="910672"/>
        </p:xfrm>
        <a:graphic>
          <a:graphicData uri="http://schemas.openxmlformats.org/presentationml/2006/ole">
            <p:oleObj spid="_x0000_s219201" name="Equation" r:id="rId3" imgW="1054100" imgH="419100" progId="">
              <p:embed/>
            </p:oleObj>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xmlns="" val="1578924090"/>
              </p:ext>
            </p:extLst>
          </p:nvPr>
        </p:nvGraphicFramePr>
        <p:xfrm>
          <a:off x="5488759" y="3601053"/>
          <a:ext cx="2512516" cy="893332"/>
        </p:xfrm>
        <a:graphic>
          <a:graphicData uri="http://schemas.openxmlformats.org/presentationml/2006/ole">
            <p:oleObj spid="_x0000_s219202" name="Equation" r:id="rId4" imgW="1231366" imgH="431613" progId="">
              <p:embed/>
            </p:oleObj>
          </a:graphicData>
        </a:graphic>
      </p:graphicFrame>
      <p:grpSp>
        <p:nvGrpSpPr>
          <p:cNvPr id="2" name="Group 1"/>
          <p:cNvGrpSpPr/>
          <p:nvPr/>
        </p:nvGrpSpPr>
        <p:grpSpPr>
          <a:xfrm>
            <a:off x="755576" y="4728903"/>
            <a:ext cx="5976664" cy="1708956"/>
            <a:chOff x="755080" y="5013176"/>
            <a:chExt cx="6121176" cy="1885604"/>
          </a:xfrm>
        </p:grpSpPr>
        <p:grpSp>
          <p:nvGrpSpPr>
            <p:cNvPr id="10" name="Group 9"/>
            <p:cNvGrpSpPr/>
            <p:nvPr/>
          </p:nvGrpSpPr>
          <p:grpSpPr>
            <a:xfrm>
              <a:off x="755576" y="5013176"/>
              <a:ext cx="5688632" cy="708596"/>
              <a:chOff x="255687" y="4077072"/>
              <a:chExt cx="5688632" cy="708596"/>
            </a:xfrm>
          </p:grpSpPr>
          <p:graphicFrame>
            <p:nvGraphicFramePr>
              <p:cNvPr id="11" name="Object 17"/>
              <p:cNvGraphicFramePr>
                <a:graphicFrameLocks noChangeAspect="1"/>
              </p:cNvGraphicFramePr>
              <p:nvPr>
                <p:extLst>
                  <p:ext uri="{D42A27DB-BD31-4B8C-83A1-F6EECF244321}">
                    <p14:modId xmlns:p14="http://schemas.microsoft.com/office/powerpoint/2010/main" xmlns="" val="2539736392"/>
                  </p:ext>
                </p:extLst>
              </p:nvPr>
            </p:nvGraphicFramePr>
            <p:xfrm>
              <a:off x="4432151" y="4077072"/>
              <a:ext cx="1512168" cy="678534"/>
            </p:xfrm>
            <a:graphic>
              <a:graphicData uri="http://schemas.openxmlformats.org/presentationml/2006/ole">
                <p:oleObj spid="_x0000_s219203" name="Equation" r:id="rId5" imgW="482391" imgH="228501" progId="">
                  <p:embed/>
                </p:oleObj>
              </a:graphicData>
            </a:graphic>
          </p:graphicFrame>
          <p:sp>
            <p:nvSpPr>
              <p:cNvPr id="12" name="Rectangle 19"/>
              <p:cNvSpPr>
                <a:spLocks noChangeArrowheads="1"/>
              </p:cNvSpPr>
              <p:nvPr/>
            </p:nvSpPr>
            <p:spPr bwMode="auto">
              <a:xfrm>
                <a:off x="255687" y="4099868"/>
                <a:ext cx="4169023"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ea typeface="宋体" pitchFamily="2" charset="-122"/>
                  </a:defRPr>
                </a:lvl1pPr>
                <a:lvl2pPr marL="742950" indent="-285750" algn="l">
                  <a:defRPr sz="2400">
                    <a:solidFill>
                      <a:schemeClr val="tx1"/>
                    </a:solidFill>
                    <a:latin typeface="Times New Roman" pitchFamily="18" charset="0"/>
                    <a:ea typeface="宋体" pitchFamily="2" charset="-122"/>
                  </a:defRPr>
                </a:lvl2pPr>
                <a:lvl3pPr marL="1143000" indent="-228600" algn="l">
                  <a:defRPr sz="2400">
                    <a:solidFill>
                      <a:schemeClr val="tx1"/>
                    </a:solidFill>
                    <a:latin typeface="Times New Roman" pitchFamily="18" charset="0"/>
                    <a:ea typeface="宋体" pitchFamily="2" charset="-122"/>
                  </a:defRPr>
                </a:lvl3pPr>
                <a:lvl4pPr marL="1600200" indent="-228600" algn="l">
                  <a:defRPr sz="2400">
                    <a:solidFill>
                      <a:schemeClr val="tx1"/>
                    </a:solidFill>
                    <a:latin typeface="Times New Roman" pitchFamily="18" charset="0"/>
                    <a:ea typeface="宋体" pitchFamily="2" charset="-122"/>
                  </a:defRPr>
                </a:lvl4pPr>
                <a:lvl5pPr marL="2057400" indent="-228600" algn="l">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nSpc>
                    <a:spcPct val="130000"/>
                  </a:lnSpc>
                  <a:spcBef>
                    <a:spcPct val="20000"/>
                  </a:spcBef>
                  <a:buClr>
                    <a:schemeClr val="folHlink"/>
                  </a:buClr>
                  <a:buSzPct val="60000"/>
                  <a:buFont typeface="Wingdings" pitchFamily="2" charset="2"/>
                  <a:buNone/>
                </a:pPr>
                <a:r>
                  <a:rPr lang="zh-CN" altLang="en-US" sz="2800" b="1" dirty="0">
                    <a:ea typeface="楷体" panose="02010609060101010101" pitchFamily="49" charset="-122"/>
                  </a:rPr>
                  <a:t>正常色散 </a:t>
                </a:r>
                <a:r>
                  <a:rPr lang="zh-CN" altLang="en-US" sz="2800" b="1" dirty="0" smtClean="0">
                    <a:ea typeface="楷体" panose="02010609060101010101" pitchFamily="49" charset="-122"/>
                  </a:rPr>
                  <a:t>  </a:t>
                </a:r>
                <a:r>
                  <a:rPr lang="en-US" altLang="zh-CN" sz="2800" b="1" dirty="0">
                    <a:ea typeface="楷体" panose="02010609060101010101" pitchFamily="49" charset="-122"/>
                  </a:rPr>
                  <a:t>(</a:t>
                </a:r>
                <a:r>
                  <a:rPr lang="en-US" altLang="zh-CN" sz="2800" b="1" i="1" dirty="0" err="1">
                    <a:ea typeface="楷体" panose="02010609060101010101" pitchFamily="49" charset="-122"/>
                  </a:rPr>
                  <a:t>dn</a:t>
                </a:r>
                <a:r>
                  <a:rPr lang="en-US" altLang="zh-CN" sz="2800" b="1" dirty="0">
                    <a:ea typeface="楷体" panose="02010609060101010101" pitchFamily="49" charset="-122"/>
                  </a:rPr>
                  <a:t>/</a:t>
                </a:r>
                <a:r>
                  <a:rPr lang="en-US" altLang="zh-CN" sz="2800" b="1" i="1" dirty="0">
                    <a:ea typeface="楷体" panose="02010609060101010101" pitchFamily="49" charset="-122"/>
                  </a:rPr>
                  <a:t>d</a:t>
                </a:r>
                <a:r>
                  <a:rPr lang="en-US" altLang="zh-CN" sz="2800" b="1" i="1" dirty="0">
                    <a:ea typeface="楷体" panose="02010609060101010101" pitchFamily="49" charset="-122"/>
                    <a:sym typeface="Symbol" pitchFamily="18" charset="2"/>
                  </a:rPr>
                  <a:t></a:t>
                </a:r>
                <a:r>
                  <a:rPr lang="zh-CN" altLang="en-US" sz="2800" b="1" dirty="0">
                    <a:ea typeface="楷体" panose="02010609060101010101" pitchFamily="49" charset="-122"/>
                  </a:rPr>
                  <a:t>＜</a:t>
                </a:r>
                <a:r>
                  <a:rPr lang="en-US" altLang="zh-CN" sz="2800" b="1" dirty="0">
                    <a:ea typeface="楷体" panose="02010609060101010101" pitchFamily="49" charset="-122"/>
                  </a:rPr>
                  <a:t>0)</a:t>
                </a:r>
                <a:r>
                  <a:rPr lang="zh-CN" altLang="en-US" sz="2800" b="1" dirty="0">
                    <a:ea typeface="楷体" panose="02010609060101010101" pitchFamily="49" charset="-122"/>
                  </a:rPr>
                  <a:t>，</a:t>
                </a:r>
              </a:p>
            </p:txBody>
          </p:sp>
        </p:grpSp>
        <p:sp>
          <p:nvSpPr>
            <p:cNvPr id="18" name="Rectangle 18"/>
            <p:cNvSpPr>
              <a:spLocks noChangeArrowheads="1"/>
            </p:cNvSpPr>
            <p:nvPr/>
          </p:nvSpPr>
          <p:spPr bwMode="auto">
            <a:xfrm>
              <a:off x="755080" y="6136780"/>
              <a:ext cx="4392984"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ea typeface="宋体" pitchFamily="2" charset="-122"/>
                </a:defRPr>
              </a:lvl1pPr>
              <a:lvl2pPr marL="742950" indent="-285750" algn="l">
                <a:defRPr sz="2400">
                  <a:solidFill>
                    <a:schemeClr val="tx1"/>
                  </a:solidFill>
                  <a:latin typeface="Times New Roman" pitchFamily="18" charset="0"/>
                  <a:ea typeface="宋体" pitchFamily="2" charset="-122"/>
                </a:defRPr>
              </a:lvl2pPr>
              <a:lvl3pPr marL="1143000" indent="-228600" algn="l">
                <a:defRPr sz="2400">
                  <a:solidFill>
                    <a:schemeClr val="tx1"/>
                  </a:solidFill>
                  <a:latin typeface="Times New Roman" pitchFamily="18" charset="0"/>
                  <a:ea typeface="宋体" pitchFamily="2" charset="-122"/>
                </a:defRPr>
              </a:lvl3pPr>
              <a:lvl4pPr marL="1600200" indent="-228600" algn="l">
                <a:defRPr sz="2400">
                  <a:solidFill>
                    <a:schemeClr val="tx1"/>
                  </a:solidFill>
                  <a:latin typeface="Times New Roman" pitchFamily="18" charset="0"/>
                  <a:ea typeface="宋体" pitchFamily="2" charset="-122"/>
                </a:defRPr>
              </a:lvl4pPr>
              <a:lvl5pPr marL="2057400" indent="-228600" algn="l">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nSpc>
                  <a:spcPct val="130000"/>
                </a:lnSpc>
                <a:spcBef>
                  <a:spcPct val="20000"/>
                </a:spcBef>
                <a:buClr>
                  <a:schemeClr val="folHlink"/>
                </a:buClr>
                <a:buSzPct val="60000"/>
                <a:buFont typeface="Wingdings" pitchFamily="2" charset="2"/>
                <a:buNone/>
              </a:pPr>
              <a:r>
                <a:rPr lang="zh-CN" altLang="en-US" sz="2800" b="1" dirty="0">
                  <a:ea typeface="楷体" panose="02010609060101010101" pitchFamily="49" charset="-122"/>
                </a:rPr>
                <a:t>无色</a:t>
              </a:r>
              <a:r>
                <a:rPr lang="zh-CN" altLang="en-US" sz="2800" b="1" dirty="0" smtClean="0">
                  <a:ea typeface="楷体" panose="02010609060101010101" pitchFamily="49" charset="-122"/>
                </a:rPr>
                <a:t>散</a:t>
              </a:r>
              <a:r>
                <a:rPr lang="en-US" altLang="zh-CN" sz="2800" b="1" dirty="0" smtClean="0">
                  <a:ea typeface="楷体" panose="02010609060101010101" pitchFamily="49" charset="-122"/>
                </a:rPr>
                <a:t>(</a:t>
              </a:r>
              <a:r>
                <a:rPr lang="zh-CN" altLang="en-US" sz="2800" b="1" dirty="0" smtClean="0">
                  <a:ea typeface="楷体" panose="02010609060101010101" pitchFamily="49" charset="-122"/>
                </a:rPr>
                <a:t>真空</a:t>
              </a:r>
              <a:r>
                <a:rPr lang="en-US" altLang="zh-CN" sz="2800" b="1" dirty="0" smtClean="0">
                  <a:ea typeface="楷体" panose="02010609060101010101" pitchFamily="49" charset="-122"/>
                </a:rPr>
                <a:t>)</a:t>
              </a:r>
              <a:r>
                <a:rPr lang="zh-CN" altLang="en-US" sz="2800" b="1" dirty="0" smtClean="0">
                  <a:ea typeface="楷体" panose="02010609060101010101" pitchFamily="49" charset="-122"/>
                </a:rPr>
                <a:t>   </a:t>
              </a:r>
              <a:r>
                <a:rPr lang="en-US" altLang="zh-CN" sz="2800" b="1" dirty="0" smtClean="0">
                  <a:ea typeface="楷体" panose="02010609060101010101" pitchFamily="49" charset="-122"/>
                </a:rPr>
                <a:t>(</a:t>
              </a:r>
              <a:r>
                <a:rPr lang="en-US" altLang="zh-CN" sz="2800" b="1" i="1" dirty="0" err="1">
                  <a:ea typeface="楷体" panose="02010609060101010101" pitchFamily="49" charset="-122"/>
                </a:rPr>
                <a:t>dn</a:t>
              </a:r>
              <a:r>
                <a:rPr lang="en-US" altLang="zh-CN" sz="2800" b="1" dirty="0">
                  <a:ea typeface="楷体" panose="02010609060101010101" pitchFamily="49" charset="-122"/>
                </a:rPr>
                <a:t>/</a:t>
              </a:r>
              <a:r>
                <a:rPr lang="en-US" altLang="zh-CN" sz="2800" b="1" i="1" dirty="0">
                  <a:ea typeface="楷体" panose="02010609060101010101" pitchFamily="49" charset="-122"/>
                </a:rPr>
                <a:t>d</a:t>
              </a:r>
              <a:r>
                <a:rPr lang="en-US" altLang="zh-CN" sz="2800" b="1" i="1" dirty="0">
                  <a:ea typeface="楷体" panose="02010609060101010101" pitchFamily="49" charset="-122"/>
                  <a:sym typeface="Symbol" pitchFamily="18" charset="2"/>
                </a:rPr>
                <a:t> </a:t>
              </a:r>
              <a:r>
                <a:rPr lang="en-US" altLang="zh-CN" sz="2800" b="1" dirty="0" smtClean="0">
                  <a:ea typeface="楷体" panose="02010609060101010101" pitchFamily="49" charset="-122"/>
                </a:rPr>
                <a:t>=</a:t>
              </a:r>
              <a:r>
                <a:rPr lang="en-US" altLang="zh-CN" sz="2800" b="1" dirty="0">
                  <a:ea typeface="楷体" panose="02010609060101010101" pitchFamily="49" charset="-122"/>
                </a:rPr>
                <a:t>0)</a:t>
              </a:r>
              <a:r>
                <a:rPr lang="zh-CN" altLang="en-US" sz="2800" b="1" dirty="0">
                  <a:ea typeface="楷体" panose="02010609060101010101" pitchFamily="49" charset="-122"/>
                </a:rPr>
                <a:t>，</a:t>
              </a:r>
            </a:p>
          </p:txBody>
        </p:sp>
        <p:graphicFrame>
          <p:nvGraphicFramePr>
            <p:cNvPr id="19" name="Object 18"/>
            <p:cNvGraphicFramePr>
              <a:graphicFrameLocks noChangeAspect="1"/>
            </p:cNvGraphicFramePr>
            <p:nvPr>
              <p:extLst>
                <p:ext uri="{D42A27DB-BD31-4B8C-83A1-F6EECF244321}">
                  <p14:modId xmlns:p14="http://schemas.microsoft.com/office/powerpoint/2010/main" xmlns="" val="1594793177"/>
                </p:ext>
              </p:extLst>
            </p:nvPr>
          </p:nvGraphicFramePr>
          <p:xfrm>
            <a:off x="5436096" y="6136780"/>
            <a:ext cx="1440160" cy="677863"/>
          </p:xfrm>
          <a:graphic>
            <a:graphicData uri="http://schemas.openxmlformats.org/presentationml/2006/ole">
              <p:oleObj spid="_x0000_s219204" name="Equation" r:id="rId6" imgW="482391" imgH="228501" progId="">
                <p:embed/>
              </p:oleObj>
            </a:graphicData>
          </a:graphic>
        </p:graphicFrame>
        <p:sp>
          <p:nvSpPr>
            <p:cNvPr id="20" name="Rectangle 20"/>
            <p:cNvSpPr>
              <a:spLocks noChangeArrowheads="1"/>
            </p:cNvSpPr>
            <p:nvPr/>
          </p:nvSpPr>
          <p:spPr bwMode="auto">
            <a:xfrm>
              <a:off x="755576" y="5607955"/>
              <a:ext cx="4392984"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ea typeface="宋体" pitchFamily="2" charset="-122"/>
                </a:defRPr>
              </a:lvl1pPr>
              <a:lvl2pPr marL="742950" indent="-285750" algn="l">
                <a:defRPr sz="2400">
                  <a:solidFill>
                    <a:schemeClr val="tx1"/>
                  </a:solidFill>
                  <a:latin typeface="Times New Roman" pitchFamily="18" charset="0"/>
                  <a:ea typeface="宋体" pitchFamily="2" charset="-122"/>
                </a:defRPr>
              </a:lvl2pPr>
              <a:lvl3pPr marL="1143000" indent="-228600" algn="l">
                <a:defRPr sz="2400">
                  <a:solidFill>
                    <a:schemeClr val="tx1"/>
                  </a:solidFill>
                  <a:latin typeface="Times New Roman" pitchFamily="18" charset="0"/>
                  <a:ea typeface="宋体" pitchFamily="2" charset="-122"/>
                </a:defRPr>
              </a:lvl3pPr>
              <a:lvl4pPr marL="1600200" indent="-228600" algn="l">
                <a:defRPr sz="2400">
                  <a:solidFill>
                    <a:schemeClr val="tx1"/>
                  </a:solidFill>
                  <a:latin typeface="Times New Roman" pitchFamily="18" charset="0"/>
                  <a:ea typeface="宋体" pitchFamily="2" charset="-122"/>
                </a:defRPr>
              </a:lvl4pPr>
              <a:lvl5pPr marL="2057400" indent="-228600" algn="l">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nSpc>
                  <a:spcPct val="130000"/>
                </a:lnSpc>
                <a:spcBef>
                  <a:spcPct val="20000"/>
                </a:spcBef>
                <a:buClr>
                  <a:schemeClr val="folHlink"/>
                </a:buClr>
                <a:buSzPct val="60000"/>
                <a:buFont typeface="Wingdings" pitchFamily="2" charset="2"/>
                <a:buNone/>
              </a:pPr>
              <a:r>
                <a:rPr lang="zh-CN" altLang="en-US" sz="2800" b="1" dirty="0">
                  <a:ea typeface="楷体" panose="02010609060101010101" pitchFamily="49" charset="-122"/>
                </a:rPr>
                <a:t>反常色</a:t>
              </a:r>
              <a:r>
                <a:rPr lang="zh-CN" altLang="en-US" sz="2800" b="1" dirty="0" smtClean="0">
                  <a:ea typeface="楷体" panose="02010609060101010101" pitchFamily="49" charset="-122"/>
                </a:rPr>
                <a:t>散    </a:t>
              </a:r>
              <a:r>
                <a:rPr lang="en-US" altLang="zh-CN" sz="2800" b="1" dirty="0" smtClean="0">
                  <a:ea typeface="楷体" panose="02010609060101010101" pitchFamily="49" charset="-122"/>
                </a:rPr>
                <a:t>(</a:t>
              </a:r>
              <a:r>
                <a:rPr lang="en-US" altLang="zh-CN" sz="2800" b="1" i="1" dirty="0" err="1">
                  <a:ea typeface="楷体" panose="02010609060101010101" pitchFamily="49" charset="-122"/>
                </a:rPr>
                <a:t>dn</a:t>
              </a:r>
              <a:r>
                <a:rPr lang="en-US" altLang="zh-CN" sz="2800" b="1" dirty="0">
                  <a:ea typeface="楷体" panose="02010609060101010101" pitchFamily="49" charset="-122"/>
                </a:rPr>
                <a:t>/</a:t>
              </a:r>
              <a:r>
                <a:rPr lang="en-US" altLang="zh-CN" sz="2800" b="1" i="1" dirty="0">
                  <a:ea typeface="楷体" panose="02010609060101010101" pitchFamily="49" charset="-122"/>
                </a:rPr>
                <a:t>d</a:t>
              </a:r>
              <a:r>
                <a:rPr lang="en-US" altLang="zh-CN" sz="2800" b="1" i="1" dirty="0">
                  <a:ea typeface="楷体" panose="02010609060101010101" pitchFamily="49" charset="-122"/>
                  <a:sym typeface="Symbol" pitchFamily="18" charset="2"/>
                </a:rPr>
                <a:t> </a:t>
              </a:r>
              <a:r>
                <a:rPr lang="en-US" altLang="zh-CN" sz="2800" b="1" dirty="0" smtClean="0">
                  <a:ea typeface="楷体" panose="02010609060101010101" pitchFamily="49" charset="-122"/>
                </a:rPr>
                <a:t>&gt;</a:t>
              </a:r>
              <a:r>
                <a:rPr lang="en-US" altLang="zh-CN" sz="2800" b="1" dirty="0">
                  <a:ea typeface="楷体" panose="02010609060101010101" pitchFamily="49" charset="-122"/>
                </a:rPr>
                <a:t>0)</a:t>
              </a:r>
              <a:r>
                <a:rPr lang="zh-CN" altLang="en-US" sz="2800" b="1" dirty="0">
                  <a:ea typeface="楷体" panose="02010609060101010101" pitchFamily="49" charset="-122"/>
                </a:rPr>
                <a:t>，</a:t>
              </a:r>
            </a:p>
          </p:txBody>
        </p:sp>
        <p:graphicFrame>
          <p:nvGraphicFramePr>
            <p:cNvPr id="21" name="Object 20"/>
            <p:cNvGraphicFramePr>
              <a:graphicFrameLocks noChangeAspect="1"/>
            </p:cNvGraphicFramePr>
            <p:nvPr>
              <p:extLst>
                <p:ext uri="{D42A27DB-BD31-4B8C-83A1-F6EECF244321}">
                  <p14:modId xmlns:p14="http://schemas.microsoft.com/office/powerpoint/2010/main" xmlns="" val="4281014736"/>
                </p:ext>
              </p:extLst>
            </p:nvPr>
          </p:nvGraphicFramePr>
          <p:xfrm>
            <a:off x="4932100" y="5602636"/>
            <a:ext cx="1512108" cy="677863"/>
          </p:xfrm>
          <a:graphic>
            <a:graphicData uri="http://schemas.openxmlformats.org/presentationml/2006/ole">
              <p:oleObj spid="_x0000_s219205" name="Equation" r:id="rId7" imgW="482391" imgH="228501" progId="">
                <p:embed/>
              </p:oleObj>
            </a:graphicData>
          </a:graphic>
        </p:graphicFrame>
      </p:grpSp>
      <p:grpSp>
        <p:nvGrpSpPr>
          <p:cNvPr id="3" name="Group 2"/>
          <p:cNvGrpSpPr/>
          <p:nvPr/>
        </p:nvGrpSpPr>
        <p:grpSpPr>
          <a:xfrm>
            <a:off x="313092" y="1710351"/>
            <a:ext cx="8152336" cy="2587371"/>
            <a:chOff x="357489" y="1700808"/>
            <a:chExt cx="8152336" cy="2587371"/>
          </a:xfrm>
        </p:grpSpPr>
        <p:sp>
          <p:nvSpPr>
            <p:cNvPr id="17" name="Rectangle 2"/>
            <p:cNvSpPr txBox="1">
              <a:spLocks noChangeArrowheads="1"/>
            </p:cNvSpPr>
            <p:nvPr/>
          </p:nvSpPr>
          <p:spPr bwMode="auto">
            <a:xfrm>
              <a:off x="597329" y="1700808"/>
              <a:ext cx="7912496" cy="16561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sz="2800" kern="0" dirty="0" smtClean="0">
                  <a:solidFill>
                    <a:schemeClr val="tx1"/>
                  </a:solidFill>
                </a:rPr>
                <a:t>相速度：</a:t>
              </a:r>
              <a:r>
                <a:rPr lang="zh-CN" altLang="en-US" sz="2800" u="sng" kern="0" dirty="0" smtClean="0">
                  <a:solidFill>
                    <a:schemeClr val="tx1"/>
                  </a:solidFill>
                </a:rPr>
                <a:t>等相位面</a:t>
              </a:r>
              <a:r>
                <a:rPr lang="zh-CN" altLang="en-US" sz="2800" kern="0" dirty="0" smtClean="0">
                  <a:solidFill>
                    <a:schemeClr val="tx1"/>
                  </a:solidFill>
                </a:rPr>
                <a:t>的传播速度</a:t>
              </a:r>
              <a:endParaRPr lang="en-US" altLang="zh-CN" sz="2800" kern="0" dirty="0" smtClean="0">
                <a:solidFill>
                  <a:schemeClr val="tx1"/>
                </a:solidFill>
              </a:endParaRPr>
            </a:p>
            <a:p>
              <a:r>
                <a:rPr lang="zh-CN" altLang="en-US" sz="2800" kern="0" dirty="0">
                  <a:solidFill>
                    <a:schemeClr val="tx1"/>
                  </a:solidFill>
                </a:rPr>
                <a:t>群速</a:t>
              </a:r>
              <a:r>
                <a:rPr lang="zh-CN" altLang="en-US" sz="2800" kern="0" dirty="0" smtClean="0">
                  <a:solidFill>
                    <a:schemeClr val="tx1"/>
                  </a:solidFill>
                </a:rPr>
                <a:t>度：</a:t>
              </a:r>
              <a:r>
                <a:rPr lang="zh-CN" altLang="en-US" sz="2800" u="sng" kern="0" dirty="0" smtClean="0">
                  <a:solidFill>
                    <a:schemeClr val="tx1"/>
                  </a:solidFill>
                </a:rPr>
                <a:t>复色光波的等振幅面</a:t>
              </a:r>
              <a:r>
                <a:rPr lang="zh-CN" altLang="en-US" sz="2800" kern="0" dirty="0" smtClean="0">
                  <a:solidFill>
                    <a:schemeClr val="tx1"/>
                  </a:solidFill>
                </a:rPr>
                <a:t>的传播速度</a:t>
              </a:r>
              <a:r>
                <a:rPr lang="en-US" altLang="zh-CN" sz="2800" kern="0" dirty="0" smtClean="0">
                  <a:solidFill>
                    <a:schemeClr val="tx1"/>
                  </a:solidFill>
                </a:rPr>
                <a:t>-----</a:t>
              </a:r>
              <a:r>
                <a:rPr lang="zh-CN" altLang="en-US" sz="2800" kern="0" dirty="0" smtClean="0">
                  <a:solidFill>
                    <a:srgbClr val="C00000"/>
                  </a:solidFill>
                  <a:effectLst>
                    <a:outerShdw blurRad="38100" dist="38100" dir="2700000" algn="tl">
                      <a:srgbClr val="000000">
                        <a:alpha val="43137"/>
                      </a:srgbClr>
                    </a:outerShdw>
                  </a:effectLst>
                </a:rPr>
                <a:t>光波能量的传播速度</a:t>
              </a:r>
              <a:endParaRPr lang="zh-CN" altLang="en-US" sz="2800" kern="0" dirty="0">
                <a:solidFill>
                  <a:srgbClr val="C00000"/>
                </a:solidFill>
                <a:effectLst>
                  <a:outerShdw blurRad="38100" dist="38100" dir="2700000" algn="tl">
                    <a:srgbClr val="000000">
                      <a:alpha val="43137"/>
                    </a:srgbClr>
                  </a:outerShdw>
                </a:effectLst>
              </a:endParaRPr>
            </a:p>
          </p:txBody>
        </p:sp>
        <p:graphicFrame>
          <p:nvGraphicFramePr>
            <p:cNvPr id="7" name="Object 6"/>
            <p:cNvGraphicFramePr>
              <a:graphicFrameLocks noChangeAspect="1"/>
            </p:cNvGraphicFramePr>
            <p:nvPr>
              <p:extLst>
                <p:ext uri="{D42A27DB-BD31-4B8C-83A1-F6EECF244321}">
                  <p14:modId xmlns:p14="http://schemas.microsoft.com/office/powerpoint/2010/main" xmlns="" val="2278136587"/>
                </p:ext>
              </p:extLst>
            </p:nvPr>
          </p:nvGraphicFramePr>
          <p:xfrm>
            <a:off x="5533156" y="1709563"/>
            <a:ext cx="2279204" cy="528707"/>
          </p:xfrm>
          <a:graphic>
            <a:graphicData uri="http://schemas.openxmlformats.org/presentationml/2006/ole">
              <p:oleObj spid="_x0000_s219206" name="Equation" r:id="rId8" imgW="1041120" imgH="228600" progId="">
                <p:embed/>
              </p:oleObj>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xmlns="" val="596089567"/>
                </p:ext>
              </p:extLst>
            </p:nvPr>
          </p:nvGraphicFramePr>
          <p:xfrm>
            <a:off x="357489" y="3745385"/>
            <a:ext cx="2065908" cy="542794"/>
          </p:xfrm>
          <a:graphic>
            <a:graphicData uri="http://schemas.openxmlformats.org/presentationml/2006/ole">
              <p:oleObj spid="_x0000_s219207" name="Equation" r:id="rId9" imgW="787320" imgH="228600" progId="">
                <p:embed/>
              </p:oleObj>
            </a:graphicData>
          </a:graphic>
        </p:graphicFrame>
      </p:grpSp>
    </p:spTree>
    <p:extLst>
      <p:ext uri="{BB962C8B-B14F-4D97-AF65-F5344CB8AC3E}">
        <p14:creationId xmlns:p14="http://schemas.microsoft.com/office/powerpoint/2010/main" xmlns="" val="31423436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bwMode="auto">
          <a:xfrm>
            <a:off x="1043608" y="332656"/>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sz="2800" kern="0" dirty="0" smtClean="0">
                <a:solidFill>
                  <a:srgbClr val="0000FF"/>
                </a:solidFill>
              </a:rPr>
              <a:t>群速度有意义的条件</a:t>
            </a:r>
            <a:endParaRPr lang="en-US" sz="2800" kern="0" dirty="0">
              <a:solidFill>
                <a:srgbClr val="0000FF"/>
              </a:solidFill>
            </a:endParaRPr>
          </a:p>
        </p:txBody>
      </p:sp>
      <p:sp>
        <p:nvSpPr>
          <p:cNvPr id="23" name="Rectangle 5"/>
          <p:cNvSpPr txBox="1">
            <a:spLocks noChangeArrowheads="1"/>
          </p:cNvSpPr>
          <p:nvPr/>
        </p:nvSpPr>
        <p:spPr bwMode="auto">
          <a:xfrm>
            <a:off x="323528" y="980728"/>
            <a:ext cx="8269419" cy="2088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514350" indent="-514350" algn="just">
              <a:spcBef>
                <a:spcPts val="0"/>
              </a:spcBef>
              <a:spcAft>
                <a:spcPts val="600"/>
              </a:spcAft>
              <a:buClr>
                <a:srgbClr val="0000FF"/>
              </a:buClr>
              <a:buFont typeface="Wingdings" panose="05000000000000000000" pitchFamily="2" charset="2"/>
              <a:buChar char="Ø"/>
            </a:pPr>
            <a:r>
              <a:rPr lang="zh-CN" altLang="en-US" sz="2800" kern="0" dirty="0"/>
              <a:t>复色光波由许多单色光波组成，只有复色光波的频谱宽度</a:t>
            </a:r>
            <a:r>
              <a:rPr lang="el-GR" altLang="zh-CN" sz="2800" kern="0" dirty="0">
                <a:solidFill>
                  <a:srgbClr val="FF0000"/>
                </a:solidFill>
              </a:rPr>
              <a:t>Δ</a:t>
            </a:r>
            <a:r>
              <a:rPr lang="el-GR" altLang="zh-CN" sz="2800" i="1" kern="0" dirty="0">
                <a:solidFill>
                  <a:srgbClr val="FF0000"/>
                </a:solidFill>
              </a:rPr>
              <a:t>ω</a:t>
            </a:r>
            <a:r>
              <a:rPr lang="zh-CN" altLang="en-US" sz="2800" kern="0" dirty="0">
                <a:solidFill>
                  <a:srgbClr val="FF0000"/>
                </a:solidFill>
              </a:rPr>
              <a:t>很窄</a:t>
            </a:r>
            <a:r>
              <a:rPr lang="zh-CN" altLang="en-US" sz="2800" kern="0" dirty="0"/>
              <a:t>，各个频率集中在某一“中心”频率附近，才能构</a:t>
            </a:r>
            <a:r>
              <a:rPr lang="zh-CN" altLang="en-US" sz="2800" kern="0" dirty="0" smtClean="0"/>
              <a:t>成稳定波</a:t>
            </a:r>
            <a:r>
              <a:rPr lang="zh-CN" altLang="en-US" sz="2800" kern="0" dirty="0"/>
              <a:t>群，上述关于复色光波速度的讨论才有意义，若</a:t>
            </a:r>
            <a:r>
              <a:rPr lang="el-GR" altLang="zh-CN" sz="2800" kern="0" dirty="0"/>
              <a:t>Δ</a:t>
            </a:r>
            <a:r>
              <a:rPr lang="el-GR" altLang="zh-CN" sz="2800" i="1" kern="0" dirty="0"/>
              <a:t>ω</a:t>
            </a:r>
            <a:r>
              <a:rPr lang="zh-CN" altLang="en-US" sz="2800" kern="0" dirty="0"/>
              <a:t>较大，得不到稳定的波群，则复色波群速度的概念没有意义。</a:t>
            </a:r>
            <a:endParaRPr lang="en-US" altLang="zh-CN" sz="2800" kern="0" dirty="0"/>
          </a:p>
          <a:p>
            <a:pPr marL="514350" indent="-514350" algn="just">
              <a:spcBef>
                <a:spcPts val="0"/>
              </a:spcBef>
              <a:spcAft>
                <a:spcPts val="600"/>
              </a:spcAft>
              <a:buClr>
                <a:srgbClr val="0000FF"/>
              </a:buClr>
              <a:buFont typeface="Wingdings" panose="05000000000000000000" pitchFamily="2" charset="2"/>
              <a:buChar char="Ø"/>
            </a:pPr>
            <a:r>
              <a:rPr lang="zh-CN" altLang="en-US" sz="2800" kern="0" dirty="0" smtClean="0"/>
              <a:t>波</a:t>
            </a:r>
            <a:r>
              <a:rPr lang="zh-CN" altLang="en-US" sz="2800" kern="0" dirty="0"/>
              <a:t>群在介质中传播时，由于介质的色散效应，使得不同单色光波的传播速度不同，因此，随着传播的推移，波群发生“弥散”，严重时，其形状完全与初始波群不同。由于不存在不变的波群，其群速度的概念也就没有意义。所以，只有在</a:t>
            </a:r>
            <a:r>
              <a:rPr lang="zh-CN" altLang="en-US" sz="2800" kern="0" dirty="0">
                <a:solidFill>
                  <a:srgbClr val="FF0000"/>
                </a:solidFill>
              </a:rPr>
              <a:t>色散很小</a:t>
            </a:r>
            <a:r>
              <a:rPr lang="zh-CN" altLang="en-US" sz="2800" kern="0" dirty="0"/>
              <a:t>的介质中传播时，群速度才可以视为一个波群的传播速度。</a:t>
            </a:r>
          </a:p>
          <a:p>
            <a:pPr marL="514350" indent="-514350" algn="just">
              <a:spcBef>
                <a:spcPts val="0"/>
              </a:spcBef>
              <a:spcAft>
                <a:spcPts val="600"/>
              </a:spcAft>
              <a:buClr>
                <a:srgbClr val="0000FF"/>
              </a:buClr>
              <a:buFont typeface="Wingdings" panose="05000000000000000000" pitchFamily="2" charset="2"/>
              <a:buChar char="Ø"/>
            </a:pPr>
            <a:endParaRPr lang="en-US" altLang="zh-CN" sz="2800" kern="0" dirty="0" smtClean="0"/>
          </a:p>
        </p:txBody>
      </p:sp>
    </p:spTree>
    <p:extLst>
      <p:ext uri="{BB962C8B-B14F-4D97-AF65-F5344CB8AC3E}">
        <p14:creationId xmlns:p14="http://schemas.microsoft.com/office/powerpoint/2010/main" xmlns="" val="12323543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1.2.2 </a:t>
            </a:r>
            <a:r>
              <a:rPr lang="zh-CN" altLang="en-US" sz="2800" dirty="0">
                <a:solidFill>
                  <a:schemeClr val="accent1"/>
                </a:solidFill>
              </a:rPr>
              <a:t>时谐均匀平面</a:t>
            </a:r>
            <a:r>
              <a:rPr lang="zh-CN" altLang="en-US" sz="2800" dirty="0" smtClean="0">
                <a:solidFill>
                  <a:schemeClr val="accent1"/>
                </a:solidFill>
              </a:rPr>
              <a:t>波</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
          <p:cNvSpPr txBox="1">
            <a:spLocks noChangeArrowheads="1"/>
          </p:cNvSpPr>
          <p:nvPr/>
        </p:nvSpPr>
        <p:spPr bwMode="auto">
          <a:xfrm>
            <a:off x="467544" y="1052736"/>
            <a:ext cx="4032448" cy="504056"/>
          </a:xfrm>
          <a:prstGeom prst="rect">
            <a:avLst/>
          </a:pr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spcBef>
                <a:spcPts val="0"/>
              </a:spcBef>
            </a:pPr>
            <a:r>
              <a:rPr lang="zh-CN" altLang="en-US" sz="2800" dirty="0">
                <a:solidFill>
                  <a:schemeClr val="bg1"/>
                </a:solidFill>
              </a:rPr>
              <a:t>时谐均匀平</a:t>
            </a:r>
            <a:r>
              <a:rPr lang="zh-CN" altLang="en-US" sz="2800" dirty="0" smtClean="0">
                <a:solidFill>
                  <a:schemeClr val="bg1"/>
                </a:solidFill>
              </a:rPr>
              <a:t>面波</a:t>
            </a:r>
            <a:r>
              <a:rPr lang="zh-CN" altLang="en-US" sz="2800" kern="0" dirty="0" smtClean="0">
                <a:solidFill>
                  <a:schemeClr val="bg1"/>
                </a:solidFill>
              </a:rPr>
              <a:t>的特解</a:t>
            </a:r>
            <a:endParaRPr lang="zh-CN" altLang="en-US" sz="2800" kern="0" dirty="0">
              <a:solidFill>
                <a:schemeClr val="bg1"/>
              </a:solidFill>
            </a:endParaRPr>
          </a:p>
        </p:txBody>
      </p:sp>
      <p:sp>
        <p:nvSpPr>
          <p:cNvPr id="21" name="Rectangle 3"/>
          <p:cNvSpPr txBox="1">
            <a:spLocks noChangeArrowheads="1"/>
          </p:cNvSpPr>
          <p:nvPr/>
        </p:nvSpPr>
        <p:spPr bwMode="auto">
          <a:xfrm>
            <a:off x="467543" y="1772047"/>
            <a:ext cx="8136905" cy="50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pPr>
            <a:r>
              <a:rPr lang="zh-CN" altLang="en-US" sz="2800" kern="0" dirty="0" smtClean="0"/>
              <a:t>若单色平面波沿 </a:t>
            </a:r>
            <a:r>
              <a:rPr lang="en-US" altLang="zh-CN" sz="2800" i="1" kern="0" dirty="0" smtClean="0"/>
              <a:t>z</a:t>
            </a:r>
            <a:r>
              <a:rPr lang="zh-CN" altLang="en-US" sz="2800" kern="0" dirty="0" smtClean="0"/>
              <a:t>方向传播，对应频率为</a:t>
            </a:r>
            <a:r>
              <a:rPr lang="zh-CN" altLang="en-US" sz="2800" i="1" kern="0" dirty="0" smtClean="0">
                <a:sym typeface="Symbol" pitchFamily="18" charset="2"/>
              </a:rPr>
              <a:t></a:t>
            </a:r>
            <a:r>
              <a:rPr lang="zh-CN" altLang="en-US" sz="2800" i="1" kern="0" dirty="0" smtClean="0"/>
              <a:t> </a:t>
            </a:r>
            <a:r>
              <a:rPr lang="zh-CN" altLang="en-US" sz="2800" kern="0" dirty="0" smtClean="0"/>
              <a:t>的时谐均匀平面波的特解为</a:t>
            </a:r>
            <a:endParaRPr lang="zh-CN" altLang="en-US" sz="2800" kern="0" dirty="0"/>
          </a:p>
        </p:txBody>
      </p:sp>
      <p:grpSp>
        <p:nvGrpSpPr>
          <p:cNvPr id="6" name="Group 5"/>
          <p:cNvGrpSpPr/>
          <p:nvPr/>
        </p:nvGrpSpPr>
        <p:grpSpPr>
          <a:xfrm>
            <a:off x="899592" y="2708920"/>
            <a:ext cx="6614280" cy="2909937"/>
            <a:chOff x="1735138" y="2420888"/>
            <a:chExt cx="6614280" cy="2909937"/>
          </a:xfrm>
        </p:grpSpPr>
        <p:graphicFrame>
          <p:nvGraphicFramePr>
            <p:cNvPr id="3" name="Object 2"/>
            <p:cNvGraphicFramePr>
              <a:graphicFrameLocks noChangeAspect="1"/>
            </p:cNvGraphicFramePr>
            <p:nvPr>
              <p:extLst>
                <p:ext uri="{D42A27DB-BD31-4B8C-83A1-F6EECF244321}">
                  <p14:modId xmlns:p14="http://schemas.microsoft.com/office/powerpoint/2010/main" xmlns="" val="1851723396"/>
                </p:ext>
              </p:extLst>
            </p:nvPr>
          </p:nvGraphicFramePr>
          <p:xfrm>
            <a:off x="1735138" y="2846388"/>
            <a:ext cx="4435475" cy="2100262"/>
          </p:xfrm>
          <a:graphic>
            <a:graphicData uri="http://schemas.openxmlformats.org/presentationml/2006/ole">
              <p:oleObj spid="_x0000_s43217" name="Equation" r:id="rId3" imgW="1968480" imgH="888840" progId="">
                <p:embed/>
              </p:oleObj>
            </a:graphicData>
          </a:graphic>
        </p:graphicFrame>
        <p:sp>
          <p:nvSpPr>
            <p:cNvPr id="7" name="Rectangle 6"/>
            <p:cNvSpPr/>
            <p:nvPr/>
          </p:nvSpPr>
          <p:spPr>
            <a:xfrm>
              <a:off x="2195736" y="2420888"/>
              <a:ext cx="6062878" cy="461665"/>
            </a:xfrm>
            <a:prstGeom prst="rect">
              <a:avLst/>
            </a:prstGeom>
          </p:spPr>
          <p:txBody>
            <a:bodyPr wrap="none">
              <a:spAutoFit/>
            </a:bodyPr>
            <a:lstStyle/>
            <a:p>
              <a:r>
                <a:rPr lang="zh-CN" altLang="en-US" b="1" kern="0" dirty="0">
                  <a:solidFill>
                    <a:srgbClr val="FF0000"/>
                  </a:solidFill>
                  <a:latin typeface="Times New Roman" panose="02020603050405020304" pitchFamily="18" charset="0"/>
                  <a:ea typeface="楷体" panose="02010609060101010101" pitchFamily="49" charset="-122"/>
                </a:rPr>
                <a:t>电</a:t>
              </a:r>
              <a:r>
                <a:rPr lang="zh-CN" altLang="en-US" b="1" kern="0" dirty="0" smtClean="0">
                  <a:solidFill>
                    <a:srgbClr val="FF0000"/>
                  </a:solidFill>
                  <a:latin typeface="Times New Roman" panose="02020603050405020304" pitchFamily="18" charset="0"/>
                  <a:ea typeface="楷体" panose="02010609060101010101" pitchFamily="49" charset="-122"/>
                </a:rPr>
                <a:t>场</a:t>
              </a:r>
              <a:r>
                <a:rPr lang="zh-CN" altLang="en-US" b="1" kern="0" dirty="0">
                  <a:solidFill>
                    <a:srgbClr val="FF0000"/>
                  </a:solidFill>
                  <a:latin typeface="Times New Roman" panose="02020603050405020304" pitchFamily="18" charset="0"/>
                  <a:ea typeface="楷体" panose="02010609060101010101" pitchFamily="49" charset="-122"/>
                </a:rPr>
                <a:t>振</a:t>
              </a:r>
              <a:r>
                <a:rPr lang="zh-CN" altLang="en-US" b="1" kern="0" dirty="0" smtClean="0">
                  <a:solidFill>
                    <a:srgbClr val="FF0000"/>
                  </a:solidFill>
                  <a:latin typeface="Times New Roman" panose="02020603050405020304" pitchFamily="18" charset="0"/>
                  <a:ea typeface="楷体" panose="02010609060101010101" pitchFamily="49" charset="-122"/>
                </a:rPr>
                <a:t>幅</a:t>
              </a:r>
              <a:r>
                <a:rPr lang="zh-CN" altLang="en-US" b="1" kern="0" dirty="0">
                  <a:solidFill>
                    <a:srgbClr val="FF0000"/>
                  </a:solidFill>
                  <a:latin typeface="Times New Roman" panose="02020603050405020304" pitchFamily="18" charset="0"/>
                  <a:ea typeface="楷体" panose="02010609060101010101" pitchFamily="49" charset="-122"/>
                </a:rPr>
                <a:t>矢</a:t>
              </a:r>
              <a:r>
                <a:rPr lang="zh-CN" altLang="en-US" b="1" kern="0" dirty="0" smtClean="0">
                  <a:solidFill>
                    <a:srgbClr val="FF0000"/>
                  </a:solidFill>
                  <a:latin typeface="Times New Roman" panose="02020603050405020304" pitchFamily="18" charset="0"/>
                  <a:ea typeface="楷体" panose="02010609060101010101" pitchFamily="49" charset="-122"/>
                </a:rPr>
                <a:t>量，方向为时</a:t>
              </a:r>
              <a:r>
                <a:rPr lang="zh-CN" altLang="en-US" b="1" kern="0" dirty="0">
                  <a:solidFill>
                    <a:srgbClr val="FF0000"/>
                  </a:solidFill>
                  <a:latin typeface="Times New Roman" panose="02020603050405020304" pitchFamily="18" charset="0"/>
                  <a:ea typeface="楷体" panose="02010609060101010101" pitchFamily="49" charset="-122"/>
                </a:rPr>
                <a:t>谐电</a:t>
              </a:r>
              <a:r>
                <a:rPr lang="zh-CN" altLang="en-US" b="1" kern="0" dirty="0" smtClean="0">
                  <a:solidFill>
                    <a:srgbClr val="FF0000"/>
                  </a:solidFill>
                  <a:latin typeface="Times New Roman" panose="02020603050405020304" pitchFamily="18" charset="0"/>
                  <a:ea typeface="楷体" panose="02010609060101010101" pitchFamily="49" charset="-122"/>
                </a:rPr>
                <a:t>场的振</a:t>
              </a:r>
              <a:r>
                <a:rPr lang="zh-CN" altLang="en-US" b="1" kern="0" dirty="0">
                  <a:solidFill>
                    <a:srgbClr val="FF0000"/>
                  </a:solidFill>
                  <a:latin typeface="Times New Roman" panose="02020603050405020304" pitchFamily="18" charset="0"/>
                  <a:ea typeface="楷体" panose="02010609060101010101" pitchFamily="49" charset="-122"/>
                </a:rPr>
                <a:t>动方向</a:t>
              </a:r>
              <a:endParaRPr lang="en-US" dirty="0">
                <a:solidFill>
                  <a:srgbClr val="FF0000"/>
                </a:solidFill>
              </a:endParaRPr>
            </a:p>
          </p:txBody>
        </p:sp>
        <p:sp>
          <p:nvSpPr>
            <p:cNvPr id="8" name="Rectangle 7"/>
            <p:cNvSpPr/>
            <p:nvPr/>
          </p:nvSpPr>
          <p:spPr>
            <a:xfrm>
              <a:off x="2286540" y="4869160"/>
              <a:ext cx="6062878" cy="461665"/>
            </a:xfrm>
            <a:prstGeom prst="rect">
              <a:avLst/>
            </a:prstGeom>
          </p:spPr>
          <p:txBody>
            <a:bodyPr wrap="none">
              <a:spAutoFit/>
            </a:bodyPr>
            <a:lstStyle/>
            <a:p>
              <a:r>
                <a:rPr lang="zh-CN" altLang="en-US" b="1" kern="0" dirty="0">
                  <a:solidFill>
                    <a:srgbClr val="0000FF"/>
                  </a:solidFill>
                  <a:latin typeface="Times New Roman" panose="02020603050405020304" pitchFamily="18" charset="0"/>
                  <a:ea typeface="楷体" panose="02010609060101010101" pitchFamily="49" charset="-122"/>
                </a:rPr>
                <a:t>磁</a:t>
              </a:r>
              <a:r>
                <a:rPr lang="zh-CN" altLang="en-US" b="1" kern="0" dirty="0" smtClean="0">
                  <a:solidFill>
                    <a:srgbClr val="0000FF"/>
                  </a:solidFill>
                  <a:latin typeface="Times New Roman" panose="02020603050405020304" pitchFamily="18" charset="0"/>
                  <a:ea typeface="楷体" panose="02010609060101010101" pitchFamily="49" charset="-122"/>
                </a:rPr>
                <a:t>场</a:t>
              </a:r>
              <a:r>
                <a:rPr lang="zh-CN" altLang="en-US" b="1" kern="0" dirty="0">
                  <a:solidFill>
                    <a:srgbClr val="0000FF"/>
                  </a:solidFill>
                  <a:latin typeface="Times New Roman" panose="02020603050405020304" pitchFamily="18" charset="0"/>
                  <a:ea typeface="楷体" panose="02010609060101010101" pitchFamily="49" charset="-122"/>
                </a:rPr>
                <a:t>振幅矢</a:t>
              </a:r>
              <a:r>
                <a:rPr lang="zh-CN" altLang="en-US" b="1" kern="0" dirty="0" smtClean="0">
                  <a:solidFill>
                    <a:srgbClr val="0000FF"/>
                  </a:solidFill>
                  <a:latin typeface="Times New Roman" panose="02020603050405020304" pitchFamily="18" charset="0"/>
                  <a:ea typeface="楷体" panose="02010609060101010101" pitchFamily="49" charset="-122"/>
                </a:rPr>
                <a:t>量，</a:t>
              </a:r>
              <a:r>
                <a:rPr lang="zh-CN" altLang="en-US" b="1" kern="0" dirty="0">
                  <a:solidFill>
                    <a:srgbClr val="0000FF"/>
                  </a:solidFill>
                  <a:latin typeface="Times New Roman" panose="02020603050405020304" pitchFamily="18" charset="0"/>
                  <a:ea typeface="楷体" panose="02010609060101010101" pitchFamily="49" charset="-122"/>
                </a:rPr>
                <a:t>方向为时</a:t>
              </a:r>
              <a:r>
                <a:rPr lang="zh-CN" altLang="en-US" b="1" kern="0" dirty="0" smtClean="0">
                  <a:solidFill>
                    <a:srgbClr val="0000FF"/>
                  </a:solidFill>
                  <a:latin typeface="Times New Roman" panose="02020603050405020304" pitchFamily="18" charset="0"/>
                  <a:ea typeface="楷体" panose="02010609060101010101" pitchFamily="49" charset="-122"/>
                </a:rPr>
                <a:t>谐磁场</a:t>
              </a:r>
              <a:r>
                <a:rPr lang="zh-CN" altLang="en-US" b="1" kern="0" dirty="0">
                  <a:solidFill>
                    <a:srgbClr val="0000FF"/>
                  </a:solidFill>
                  <a:latin typeface="Times New Roman" panose="02020603050405020304" pitchFamily="18" charset="0"/>
                  <a:ea typeface="楷体" panose="02010609060101010101" pitchFamily="49" charset="-122"/>
                </a:rPr>
                <a:t>的振动方</a:t>
              </a:r>
              <a:r>
                <a:rPr lang="zh-CN" altLang="en-US" b="1" kern="0" dirty="0" smtClean="0">
                  <a:solidFill>
                    <a:srgbClr val="0000FF"/>
                  </a:solidFill>
                  <a:latin typeface="Times New Roman" panose="02020603050405020304" pitchFamily="18" charset="0"/>
                  <a:ea typeface="楷体" panose="02010609060101010101" pitchFamily="49" charset="-122"/>
                </a:rPr>
                <a:t>向</a:t>
              </a:r>
              <a:endParaRPr lang="en-US" dirty="0">
                <a:solidFill>
                  <a:srgbClr val="0000FF"/>
                </a:solidFill>
              </a:endParaRPr>
            </a:p>
          </p:txBody>
        </p:sp>
        <p:sp>
          <p:nvSpPr>
            <p:cNvPr id="9" name="Rectangle 8"/>
            <p:cNvSpPr/>
            <p:nvPr/>
          </p:nvSpPr>
          <p:spPr>
            <a:xfrm>
              <a:off x="6247846" y="3206563"/>
              <a:ext cx="556402" cy="1200329"/>
            </a:xfrm>
            <a:prstGeom prst="rect">
              <a:avLst/>
            </a:prstGeom>
          </p:spPr>
          <p:txBody>
            <a:bodyPr wrap="square">
              <a:spAutoFit/>
            </a:bodyPr>
            <a:lstStyle/>
            <a:p>
              <a:r>
                <a:rPr lang="zh-CN" altLang="en-US" b="1" kern="0" dirty="0">
                  <a:solidFill>
                    <a:srgbClr val="9600C8"/>
                  </a:solidFill>
                  <a:latin typeface="Times New Roman" panose="02020603050405020304" pitchFamily="18" charset="0"/>
                  <a:ea typeface="楷体" panose="02010609060101010101" pitchFamily="49" charset="-122"/>
                </a:rPr>
                <a:t>初相位</a:t>
              </a:r>
              <a:endParaRPr lang="en-US" sz="2000" dirty="0">
                <a:solidFill>
                  <a:srgbClr val="9600C8"/>
                </a:solidFill>
              </a:endParaRPr>
            </a:p>
          </p:txBody>
        </p:sp>
        <p:sp>
          <p:nvSpPr>
            <p:cNvPr id="28" name="Rectangle 27"/>
            <p:cNvSpPr/>
            <p:nvPr/>
          </p:nvSpPr>
          <p:spPr>
            <a:xfrm>
              <a:off x="2987824" y="4070659"/>
              <a:ext cx="504056" cy="648072"/>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915816" y="2990539"/>
              <a:ext cx="504056" cy="64807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36096" y="3062547"/>
              <a:ext cx="432048" cy="648072"/>
            </a:xfrm>
            <a:prstGeom prst="rect">
              <a:avLst/>
            </a:prstGeom>
            <a:noFill/>
            <a:ln w="38100">
              <a:solidFill>
                <a:srgbClr val="9600C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80112" y="4070659"/>
              <a:ext cx="432048" cy="648072"/>
            </a:xfrm>
            <a:prstGeom prst="rect">
              <a:avLst/>
            </a:prstGeom>
            <a:noFill/>
            <a:ln w="38100">
              <a:solidFill>
                <a:srgbClr val="9600C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4852259" y="5925473"/>
            <a:ext cx="2969083" cy="461665"/>
          </a:xfrm>
          <a:prstGeom prst="rect">
            <a:avLst/>
          </a:prstGeom>
        </p:spPr>
        <p:txBody>
          <a:bodyPr wrap="none">
            <a:spAutoFit/>
          </a:bodyPr>
          <a:lstStyle/>
          <a:p>
            <a:r>
              <a:rPr lang="zh-CN" altLang="en-US" b="1" dirty="0"/>
              <a:t>各参数的物理意</a:t>
            </a:r>
            <a:r>
              <a:rPr lang="zh-CN" altLang="en-US" b="1" dirty="0" smtClean="0"/>
              <a:t>义？</a:t>
            </a:r>
            <a:endParaRPr lang="en-US" b="1" dirty="0"/>
          </a:p>
        </p:txBody>
      </p:sp>
    </p:spTree>
    <p:extLst>
      <p:ext uri="{BB962C8B-B14F-4D97-AF65-F5344CB8AC3E}">
        <p14:creationId xmlns:p14="http://schemas.microsoft.com/office/powerpoint/2010/main" xmlns="" val="199972674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1.2.2 </a:t>
            </a:r>
            <a:r>
              <a:rPr lang="zh-CN" altLang="en-US" sz="2800" dirty="0">
                <a:solidFill>
                  <a:schemeClr val="accent1"/>
                </a:solidFill>
              </a:rPr>
              <a:t>时谐均匀平面</a:t>
            </a:r>
            <a:r>
              <a:rPr lang="zh-CN" altLang="en-US" sz="2800" dirty="0" smtClean="0">
                <a:solidFill>
                  <a:schemeClr val="accent1"/>
                </a:solidFill>
              </a:rPr>
              <a:t>波</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
          <p:cNvSpPr txBox="1">
            <a:spLocks noChangeArrowheads="1"/>
          </p:cNvSpPr>
          <p:nvPr/>
        </p:nvSpPr>
        <p:spPr bwMode="auto">
          <a:xfrm>
            <a:off x="5436096" y="332655"/>
            <a:ext cx="3096344" cy="432049"/>
          </a:xfrm>
          <a:prstGeom prst="rect">
            <a:avLst/>
          </a:pr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spcBef>
                <a:spcPts val="0"/>
              </a:spcBef>
            </a:pPr>
            <a:r>
              <a:rPr lang="zh-CN" altLang="en-US" sz="2400" dirty="0">
                <a:solidFill>
                  <a:schemeClr val="bg1"/>
                </a:solidFill>
              </a:rPr>
              <a:t>时谐均匀平</a:t>
            </a:r>
            <a:r>
              <a:rPr lang="zh-CN" altLang="en-US" sz="2400" dirty="0" smtClean="0">
                <a:solidFill>
                  <a:schemeClr val="bg1"/>
                </a:solidFill>
              </a:rPr>
              <a:t>面</a:t>
            </a:r>
            <a:r>
              <a:rPr lang="zh-CN" altLang="en-US" sz="2400" kern="0" dirty="0" smtClean="0">
                <a:solidFill>
                  <a:schemeClr val="bg1"/>
                </a:solidFill>
              </a:rPr>
              <a:t>的特解</a:t>
            </a:r>
            <a:endParaRPr lang="zh-CN" altLang="en-US" sz="2400" kern="0" dirty="0">
              <a:solidFill>
                <a:schemeClr val="bg1"/>
              </a:solidFill>
            </a:endParaRPr>
          </a:p>
        </p:txBody>
      </p:sp>
      <p:sp>
        <p:nvSpPr>
          <p:cNvPr id="6" name="Rectangle 5"/>
          <p:cNvSpPr/>
          <p:nvPr/>
        </p:nvSpPr>
        <p:spPr>
          <a:xfrm>
            <a:off x="467544" y="980728"/>
            <a:ext cx="8208912" cy="954107"/>
          </a:xfrm>
          <a:prstGeom prst="rect">
            <a:avLst/>
          </a:prstGeom>
        </p:spPr>
        <p:txBody>
          <a:bodyPr wrap="square">
            <a:spAutoFit/>
          </a:bodyPr>
          <a:lstStyle/>
          <a:p>
            <a:pPr marL="457200" indent="-457200">
              <a:buClr>
                <a:srgbClr val="FF0000"/>
              </a:buClr>
              <a:buFont typeface="Arial" panose="020B0604020202020204" pitchFamily="34" charset="0"/>
              <a:buChar char="•"/>
            </a:pPr>
            <a:r>
              <a:rPr lang="zh-CN" altLang="en-US" sz="2800" b="1" kern="0" dirty="0">
                <a:latin typeface="Times New Roman" panose="02020603050405020304" pitchFamily="18" charset="0"/>
                <a:ea typeface="楷体" panose="02010609060101010101" pitchFamily="49" charset="-122"/>
              </a:rPr>
              <a:t>理想的时谐平面波是在</a:t>
            </a:r>
            <a:r>
              <a:rPr lang="zh-CN" altLang="en-US" sz="2800" b="1" kern="0" dirty="0">
                <a:solidFill>
                  <a:srgbClr val="0000FF"/>
                </a:solidFill>
                <a:latin typeface="Times New Roman" panose="02020603050405020304" pitchFamily="18" charset="0"/>
                <a:ea typeface="楷体" panose="02010609060101010101" pitchFamily="49" charset="-122"/>
              </a:rPr>
              <a:t>时间上无限延续</a:t>
            </a:r>
            <a:r>
              <a:rPr lang="zh-CN" altLang="en-US" sz="2800" b="1" kern="0" dirty="0">
                <a:latin typeface="Times New Roman" panose="02020603050405020304" pitchFamily="18" charset="0"/>
                <a:ea typeface="楷体" panose="02010609060101010101" pitchFamily="49" charset="-122"/>
              </a:rPr>
              <a:t>、在</a:t>
            </a:r>
            <a:r>
              <a:rPr lang="zh-CN" altLang="en-US" sz="2800" b="1" kern="0" dirty="0">
                <a:solidFill>
                  <a:srgbClr val="0000FF"/>
                </a:solidFill>
                <a:latin typeface="Times New Roman" panose="02020603050405020304" pitchFamily="18" charset="0"/>
                <a:ea typeface="楷体" panose="02010609060101010101" pitchFamily="49" charset="-122"/>
              </a:rPr>
              <a:t>空</a:t>
            </a:r>
            <a:r>
              <a:rPr lang="zh-CN" altLang="en-US" sz="2800" b="1" kern="0" dirty="0" smtClean="0">
                <a:solidFill>
                  <a:srgbClr val="0000FF"/>
                </a:solidFill>
                <a:latin typeface="Times New Roman" panose="02020603050405020304" pitchFamily="18" charset="0"/>
                <a:ea typeface="楷体" panose="02010609060101010101" pitchFamily="49" charset="-122"/>
              </a:rPr>
              <a:t>间上</a:t>
            </a:r>
            <a:r>
              <a:rPr lang="zh-CN" altLang="en-US" sz="2800" b="1" kern="0" dirty="0">
                <a:solidFill>
                  <a:srgbClr val="0000FF"/>
                </a:solidFill>
                <a:latin typeface="Times New Roman" panose="02020603050405020304" pitchFamily="18" charset="0"/>
                <a:ea typeface="楷体" panose="02010609060101010101" pitchFamily="49" charset="-122"/>
              </a:rPr>
              <a:t>无限延</a:t>
            </a:r>
            <a:r>
              <a:rPr lang="zh-CN" altLang="en-US" sz="2800" b="1" kern="0" dirty="0" smtClean="0">
                <a:solidFill>
                  <a:srgbClr val="0000FF"/>
                </a:solidFill>
                <a:latin typeface="Times New Roman" panose="02020603050405020304" pitchFamily="18" charset="0"/>
                <a:ea typeface="楷体" panose="02010609060101010101" pitchFamily="49" charset="-122"/>
              </a:rPr>
              <a:t>伸</a:t>
            </a:r>
            <a:r>
              <a:rPr lang="zh-CN" altLang="en-US" sz="2800" b="1" kern="0" dirty="0" smtClean="0">
                <a:latin typeface="Times New Roman" panose="02020603050405020304" pitchFamily="18" charset="0"/>
                <a:ea typeface="楷体" panose="02010609060101010101" pitchFamily="49" charset="-122"/>
              </a:rPr>
              <a:t>的</a:t>
            </a:r>
            <a:r>
              <a:rPr lang="zh-CN" altLang="en-US" sz="2800" b="1" kern="0" dirty="0">
                <a:latin typeface="Times New Roman" panose="02020603050405020304" pitchFamily="18" charset="0"/>
                <a:ea typeface="楷体" panose="02010609060101010101" pitchFamily="49" charset="-122"/>
              </a:rPr>
              <a:t>光波，具有时间、空间周期</a:t>
            </a:r>
            <a:r>
              <a:rPr lang="zh-CN" altLang="en-US" sz="2800" b="1" kern="0" dirty="0" smtClean="0">
                <a:latin typeface="Times New Roman" panose="02020603050405020304" pitchFamily="18" charset="0"/>
                <a:ea typeface="楷体" panose="02010609060101010101" pitchFamily="49" charset="-122"/>
              </a:rPr>
              <a:t>性</a:t>
            </a:r>
            <a:r>
              <a:rPr lang="zh-CN" altLang="en-US" sz="2800" b="1" kern="0" dirty="0">
                <a:latin typeface="Times New Roman" panose="02020603050405020304" pitchFamily="18" charset="0"/>
                <a:ea typeface="楷体" panose="02010609060101010101" pitchFamily="49" charset="-122"/>
              </a:rPr>
              <a:t>。</a:t>
            </a:r>
            <a:endParaRPr lang="en-US" sz="2800" b="1" kern="0" dirty="0">
              <a:latin typeface="Times New Roman" panose="02020603050405020304" pitchFamily="18" charset="0"/>
              <a:ea typeface="楷体" panose="02010609060101010101" pitchFamily="49" charset="-122"/>
            </a:endParaRPr>
          </a:p>
        </p:txBody>
      </p:sp>
      <p:grpSp>
        <p:nvGrpSpPr>
          <p:cNvPr id="3" name="Group 2"/>
          <p:cNvGrpSpPr/>
          <p:nvPr/>
        </p:nvGrpSpPr>
        <p:grpSpPr>
          <a:xfrm>
            <a:off x="467544" y="1988840"/>
            <a:ext cx="8208912" cy="1800200"/>
            <a:chOff x="467544" y="2060848"/>
            <a:chExt cx="8208912" cy="1800200"/>
          </a:xfrm>
        </p:grpSpPr>
        <p:sp>
          <p:nvSpPr>
            <p:cNvPr id="7" name="Rectangle 6"/>
            <p:cNvSpPr/>
            <p:nvPr/>
          </p:nvSpPr>
          <p:spPr>
            <a:xfrm>
              <a:off x="467544" y="2060848"/>
              <a:ext cx="8208912" cy="954107"/>
            </a:xfrm>
            <a:prstGeom prst="rect">
              <a:avLst/>
            </a:prstGeom>
          </p:spPr>
          <p:txBody>
            <a:bodyPr wrap="square">
              <a:spAutoFit/>
            </a:bodyPr>
            <a:lstStyle/>
            <a:p>
              <a:pPr marL="457200" indent="-457200">
                <a:buClr>
                  <a:srgbClr val="FF0000"/>
                </a:buClr>
                <a:buFont typeface="Arial" panose="020B0604020202020204" pitchFamily="34" charset="0"/>
                <a:buChar char="•"/>
              </a:pPr>
              <a:r>
                <a:rPr lang="zh-CN" altLang="en-US" sz="2800" b="1" kern="0" dirty="0">
                  <a:solidFill>
                    <a:srgbClr val="FF0000"/>
                  </a:solidFill>
                  <a:latin typeface="Times New Roman" panose="02020603050405020304" pitchFamily="18" charset="0"/>
                  <a:ea typeface="楷体" panose="02010609060101010101" pitchFamily="49" charset="-122"/>
                </a:rPr>
                <a:t>时间周期性</a:t>
              </a:r>
              <a:r>
                <a:rPr lang="zh-CN" altLang="en-US" sz="2800" b="1" kern="0" dirty="0" smtClean="0">
                  <a:solidFill>
                    <a:srgbClr val="FF0000"/>
                  </a:solidFill>
                  <a:latin typeface="Times New Roman" panose="02020603050405020304" pitchFamily="18" charset="0"/>
                  <a:ea typeface="楷体" panose="02010609060101010101" pitchFamily="49" charset="-122"/>
                </a:rPr>
                <a:t>：</a:t>
              </a:r>
              <a:r>
                <a:rPr lang="zh-CN" altLang="en-US" sz="2800" b="1" kern="0" dirty="0">
                  <a:solidFill>
                    <a:srgbClr val="0000FF"/>
                  </a:solidFill>
                  <a:latin typeface="Times New Roman" panose="02020603050405020304" pitchFamily="18" charset="0"/>
                  <a:ea typeface="楷体" panose="02010609060101010101" pitchFamily="49" charset="-122"/>
                </a:rPr>
                <a:t>单位时</a:t>
              </a:r>
              <a:r>
                <a:rPr lang="zh-CN" altLang="en-US" sz="2800" b="1" kern="0" dirty="0" smtClean="0">
                  <a:solidFill>
                    <a:srgbClr val="0000FF"/>
                  </a:solidFill>
                  <a:latin typeface="Times New Roman" panose="02020603050405020304" pitchFamily="18" charset="0"/>
                  <a:ea typeface="楷体" panose="02010609060101010101" pitchFamily="49" charset="-122"/>
                </a:rPr>
                <a:t>间相位的变化</a:t>
              </a:r>
              <a:endParaRPr lang="en-US" altLang="zh-CN" sz="2800" b="1" kern="0" dirty="0" smtClean="0">
                <a:solidFill>
                  <a:srgbClr val="0000FF"/>
                </a:solidFill>
                <a:latin typeface="Times New Roman" panose="02020603050405020304" pitchFamily="18" charset="0"/>
                <a:ea typeface="楷体" panose="02010609060101010101" pitchFamily="49" charset="-122"/>
              </a:endParaRPr>
            </a:p>
            <a:p>
              <a:pPr>
                <a:buClr>
                  <a:srgbClr val="FF0000"/>
                </a:buClr>
              </a:pPr>
              <a:r>
                <a:rPr lang="en-US" altLang="zh-CN" sz="2800" b="1" kern="0" dirty="0">
                  <a:latin typeface="Times New Roman" panose="02020603050405020304" pitchFamily="18" charset="0"/>
                  <a:ea typeface="楷体" panose="02010609060101010101" pitchFamily="49" charset="-122"/>
                </a:rPr>
                <a:t> </a:t>
              </a:r>
              <a:r>
                <a:rPr lang="en-US" altLang="zh-CN" sz="2800" b="1" kern="0" dirty="0" smtClean="0">
                  <a:latin typeface="Times New Roman" panose="02020603050405020304" pitchFamily="18" charset="0"/>
                  <a:ea typeface="楷体" panose="02010609060101010101" pitchFamily="49" charset="-122"/>
                </a:rPr>
                <a:t>            </a:t>
              </a:r>
              <a:r>
                <a:rPr lang="zh-CN" altLang="en-US" b="1" kern="0" dirty="0" smtClean="0">
                  <a:latin typeface="Times New Roman" panose="02020603050405020304" pitchFamily="18" charset="0"/>
                  <a:ea typeface="楷体" panose="02010609060101010101" pitchFamily="49" charset="-122"/>
                </a:rPr>
                <a:t>用</a:t>
              </a:r>
              <a:r>
                <a:rPr lang="zh-CN" altLang="en-US" b="1" kern="0" dirty="0">
                  <a:latin typeface="Times New Roman" panose="02020603050405020304" pitchFamily="18" charset="0"/>
                  <a:ea typeface="楷体" panose="02010609060101010101" pitchFamily="49" charset="-122"/>
                </a:rPr>
                <a:t>周期（</a:t>
              </a:r>
              <a:r>
                <a:rPr lang="en-US" altLang="zh-CN" b="1" i="1" kern="0" dirty="0">
                  <a:latin typeface="Times New Roman" panose="02020603050405020304" pitchFamily="18" charset="0"/>
                  <a:ea typeface="楷体" panose="02010609060101010101" pitchFamily="49" charset="-122"/>
                </a:rPr>
                <a:t>T</a:t>
              </a:r>
              <a:r>
                <a:rPr lang="zh-CN" altLang="en-US" b="1" kern="0" dirty="0">
                  <a:latin typeface="Times New Roman" panose="02020603050405020304" pitchFamily="18" charset="0"/>
                  <a:ea typeface="楷体" panose="02010609060101010101" pitchFamily="49" charset="-122"/>
                </a:rPr>
                <a:t>）、频率（</a:t>
              </a:r>
              <a:r>
                <a:rPr lang="en-US" altLang="zh-CN" b="1" i="1" kern="0" dirty="0">
                  <a:latin typeface="Times New Roman" panose="02020603050405020304" pitchFamily="18" charset="0"/>
                  <a:ea typeface="楷体" panose="02010609060101010101" pitchFamily="49" charset="-122"/>
                </a:rPr>
                <a:t>ν</a:t>
              </a:r>
              <a:r>
                <a:rPr lang="zh-CN" altLang="en-US" b="1" kern="0" dirty="0">
                  <a:latin typeface="Times New Roman" panose="02020603050405020304" pitchFamily="18" charset="0"/>
                  <a:ea typeface="楷体" panose="02010609060101010101" pitchFamily="49" charset="-122"/>
                </a:rPr>
                <a:t>）、圆频</a:t>
              </a:r>
              <a:r>
                <a:rPr lang="zh-CN" altLang="en-US" b="1" kern="0" dirty="0" smtClean="0">
                  <a:latin typeface="Times New Roman" panose="02020603050405020304" pitchFamily="18" charset="0"/>
                  <a:ea typeface="楷体" panose="02010609060101010101" pitchFamily="49" charset="-122"/>
                </a:rPr>
                <a:t>率</a:t>
              </a:r>
              <a:r>
                <a:rPr lang="el-GR" b="1" kern="0" dirty="0" smtClean="0">
                  <a:latin typeface="Times New Roman" panose="02020603050405020304" pitchFamily="18" charset="0"/>
                  <a:ea typeface="楷体" panose="02010609060101010101" pitchFamily="49" charset="-122"/>
                </a:rPr>
                <a:t>(</a:t>
              </a:r>
              <a:r>
                <a:rPr lang="el-GR" b="1" i="1" kern="0" dirty="0">
                  <a:latin typeface="Times New Roman" panose="02020603050405020304" pitchFamily="18" charset="0"/>
                  <a:ea typeface="楷体" panose="02010609060101010101" pitchFamily="49" charset="-122"/>
                </a:rPr>
                <a:t>ω</a:t>
              </a:r>
              <a:r>
                <a:rPr lang="el-GR" b="1" kern="0" dirty="0">
                  <a:latin typeface="Times New Roman" panose="02020603050405020304" pitchFamily="18" charset="0"/>
                  <a:ea typeface="楷体" panose="02010609060101010101" pitchFamily="49" charset="-122"/>
                </a:rPr>
                <a:t>）</a:t>
              </a:r>
              <a:r>
                <a:rPr lang="zh-CN" altLang="en-US" b="1" kern="0" dirty="0">
                  <a:latin typeface="Times New Roman" panose="02020603050405020304" pitchFamily="18" charset="0"/>
                  <a:ea typeface="楷体" panose="02010609060101010101" pitchFamily="49" charset="-122"/>
                </a:rPr>
                <a:t>表征。</a:t>
              </a:r>
              <a:endParaRPr lang="en-US" b="1" kern="0" dirty="0">
                <a:latin typeface="Times New Roman" panose="02020603050405020304" pitchFamily="18" charset="0"/>
                <a:ea typeface="楷体" panose="02010609060101010101" pitchFamily="49" charset="-122"/>
              </a:endParaRPr>
            </a:p>
          </p:txBody>
        </p:sp>
        <p:graphicFrame>
          <p:nvGraphicFramePr>
            <p:cNvPr id="11" name="Object 10"/>
            <p:cNvGraphicFramePr>
              <a:graphicFrameLocks noChangeAspect="1"/>
            </p:cNvGraphicFramePr>
            <p:nvPr>
              <p:extLst>
                <p:ext uri="{D42A27DB-BD31-4B8C-83A1-F6EECF244321}">
                  <p14:modId xmlns:p14="http://schemas.microsoft.com/office/powerpoint/2010/main" xmlns="" val="2103042987"/>
                </p:ext>
              </p:extLst>
            </p:nvPr>
          </p:nvGraphicFramePr>
          <p:xfrm>
            <a:off x="3059832" y="2900566"/>
            <a:ext cx="2232248" cy="960482"/>
          </p:xfrm>
          <a:graphic>
            <a:graphicData uri="http://schemas.openxmlformats.org/presentationml/2006/ole">
              <p:oleObj spid="_x0000_s44631" name="Equation" r:id="rId3" imgW="901440" imgH="393480" progId="">
                <p:embed/>
              </p:oleObj>
            </a:graphicData>
          </a:graphic>
        </p:graphicFrame>
      </p:grpSp>
      <p:grpSp>
        <p:nvGrpSpPr>
          <p:cNvPr id="5" name="Group 4"/>
          <p:cNvGrpSpPr/>
          <p:nvPr/>
        </p:nvGrpSpPr>
        <p:grpSpPr>
          <a:xfrm>
            <a:off x="467544" y="3833753"/>
            <a:ext cx="8208912" cy="2115527"/>
            <a:chOff x="467544" y="3887758"/>
            <a:chExt cx="8208912" cy="2115527"/>
          </a:xfrm>
        </p:grpSpPr>
        <p:sp>
          <p:nvSpPr>
            <p:cNvPr id="8" name="Rectangle 7"/>
            <p:cNvSpPr/>
            <p:nvPr/>
          </p:nvSpPr>
          <p:spPr>
            <a:xfrm>
              <a:off x="467544" y="3887758"/>
              <a:ext cx="8208912" cy="1323439"/>
            </a:xfrm>
            <a:prstGeom prst="rect">
              <a:avLst/>
            </a:prstGeom>
          </p:spPr>
          <p:txBody>
            <a:bodyPr wrap="square">
              <a:spAutoFit/>
            </a:bodyPr>
            <a:lstStyle/>
            <a:p>
              <a:pPr marL="457200" indent="-457200">
                <a:buClr>
                  <a:srgbClr val="FF0000"/>
                </a:buClr>
                <a:buFont typeface="Arial" panose="020B0604020202020204" pitchFamily="34" charset="0"/>
                <a:buChar char="•"/>
              </a:pPr>
              <a:r>
                <a:rPr lang="zh-CN" altLang="en-US" sz="2800" b="1" kern="0" dirty="0">
                  <a:solidFill>
                    <a:srgbClr val="FF0000"/>
                  </a:solidFill>
                  <a:latin typeface="Times New Roman" panose="02020603050405020304" pitchFamily="18" charset="0"/>
                  <a:ea typeface="楷体" panose="02010609060101010101" pitchFamily="49" charset="-122"/>
                </a:rPr>
                <a:t>空间周期性：</a:t>
              </a:r>
              <a:r>
                <a:rPr lang="zh-CN" altLang="en-US" sz="2800" b="1" kern="0" dirty="0">
                  <a:solidFill>
                    <a:srgbClr val="0000FF"/>
                  </a:solidFill>
                  <a:latin typeface="Times New Roman" panose="02020603050405020304" pitchFamily="18" charset="0"/>
                  <a:ea typeface="楷体" panose="02010609060101010101" pitchFamily="49" charset="-122"/>
                </a:rPr>
                <a:t>单</a:t>
              </a:r>
              <a:r>
                <a:rPr lang="zh-CN" altLang="en-US" sz="2800" b="1" kern="0" dirty="0" smtClean="0">
                  <a:solidFill>
                    <a:srgbClr val="0000FF"/>
                  </a:solidFill>
                  <a:latin typeface="Times New Roman" panose="02020603050405020304" pitchFamily="18" charset="0"/>
                  <a:ea typeface="楷体" panose="02010609060101010101" pitchFamily="49" charset="-122"/>
                </a:rPr>
                <a:t>位</a:t>
              </a:r>
              <a:r>
                <a:rPr lang="zh-CN" altLang="en-US" sz="2800" b="1" kern="0" dirty="0">
                  <a:solidFill>
                    <a:srgbClr val="0000FF"/>
                  </a:solidFill>
                  <a:latin typeface="Times New Roman" panose="02020603050405020304" pitchFamily="18" charset="0"/>
                  <a:ea typeface="楷体" panose="02010609060101010101" pitchFamily="49" charset="-122"/>
                </a:rPr>
                <a:t>长度</a:t>
              </a:r>
              <a:r>
                <a:rPr lang="zh-CN" altLang="en-US" sz="2800" b="1" kern="0" dirty="0" smtClean="0">
                  <a:solidFill>
                    <a:srgbClr val="0000FF"/>
                  </a:solidFill>
                  <a:latin typeface="Times New Roman" panose="02020603050405020304" pitchFamily="18" charset="0"/>
                  <a:ea typeface="楷体" panose="02010609060101010101" pitchFamily="49" charset="-122"/>
                </a:rPr>
                <a:t>相</a:t>
              </a:r>
              <a:r>
                <a:rPr lang="zh-CN" altLang="en-US" sz="2800" b="1" kern="0" dirty="0">
                  <a:solidFill>
                    <a:srgbClr val="0000FF"/>
                  </a:solidFill>
                  <a:latin typeface="Times New Roman" panose="02020603050405020304" pitchFamily="18" charset="0"/>
                  <a:ea typeface="楷体" panose="02010609060101010101" pitchFamily="49" charset="-122"/>
                </a:rPr>
                <a:t>位的变</a:t>
              </a:r>
              <a:r>
                <a:rPr lang="zh-CN" altLang="en-US" sz="2800" b="1" kern="0" dirty="0" smtClean="0">
                  <a:solidFill>
                    <a:srgbClr val="0000FF"/>
                  </a:solidFill>
                  <a:latin typeface="Times New Roman" panose="02020603050405020304" pitchFamily="18" charset="0"/>
                  <a:ea typeface="楷体" panose="02010609060101010101" pitchFamily="49" charset="-122"/>
                </a:rPr>
                <a:t>化</a:t>
              </a:r>
              <a:endParaRPr lang="en-US" altLang="zh-CN" sz="2800" b="1" kern="0" dirty="0" smtClean="0">
                <a:solidFill>
                  <a:srgbClr val="0000FF"/>
                </a:solidFill>
                <a:latin typeface="Times New Roman" panose="02020603050405020304" pitchFamily="18" charset="0"/>
                <a:ea typeface="楷体" panose="02010609060101010101" pitchFamily="49" charset="-122"/>
              </a:endParaRPr>
            </a:p>
            <a:p>
              <a:pPr>
                <a:buClr>
                  <a:srgbClr val="FF0000"/>
                </a:buClr>
              </a:pPr>
              <a:r>
                <a:rPr lang="en-US" altLang="zh-CN" sz="2800" b="1" kern="0" dirty="0" smtClean="0">
                  <a:latin typeface="Times New Roman" panose="02020603050405020304" pitchFamily="18" charset="0"/>
                  <a:ea typeface="楷体" panose="02010609060101010101" pitchFamily="49" charset="-122"/>
                </a:rPr>
                <a:t>             </a:t>
              </a:r>
              <a:r>
                <a:rPr lang="zh-CN" altLang="en-US" b="1" kern="0" dirty="0" smtClean="0">
                  <a:latin typeface="Times New Roman" panose="02020603050405020304" pitchFamily="18" charset="0"/>
                  <a:ea typeface="楷体" panose="02010609060101010101" pitchFamily="49" charset="-122"/>
                </a:rPr>
                <a:t>用</a:t>
              </a:r>
              <a:r>
                <a:rPr lang="zh-CN" altLang="en-US" b="1" kern="0" dirty="0">
                  <a:latin typeface="Times New Roman" panose="02020603050405020304" pitchFamily="18" charset="0"/>
                  <a:ea typeface="楷体" panose="02010609060101010101" pitchFamily="49" charset="-122"/>
                </a:rPr>
                <a:t>波长（</a:t>
              </a:r>
              <a:r>
                <a:rPr lang="en-US" altLang="zh-CN" b="1" i="1" kern="0" dirty="0">
                  <a:latin typeface="Times New Roman" panose="02020603050405020304" pitchFamily="18" charset="0"/>
                  <a:ea typeface="楷体" panose="02010609060101010101" pitchFamily="49" charset="-122"/>
                </a:rPr>
                <a:t>λ</a:t>
              </a:r>
              <a:r>
                <a:rPr lang="zh-CN" altLang="en-US" b="1" kern="0" dirty="0">
                  <a:latin typeface="Times New Roman" panose="02020603050405020304" pitchFamily="18" charset="0"/>
                  <a:ea typeface="楷体" panose="02010609060101010101" pitchFamily="49" charset="-122"/>
                </a:rPr>
                <a:t>）、空间频率（</a:t>
              </a:r>
              <a:r>
                <a:rPr lang="en-US" altLang="zh-CN" b="1" i="1" kern="0" dirty="0">
                  <a:latin typeface="Times New Roman" panose="02020603050405020304" pitchFamily="18" charset="0"/>
                  <a:ea typeface="楷体" panose="02010609060101010101" pitchFamily="49" charset="-122"/>
                </a:rPr>
                <a:t>f=1/ λ </a:t>
              </a:r>
              <a:r>
                <a:rPr lang="zh-CN" altLang="en-US" b="1" kern="0" dirty="0" smtClean="0">
                  <a:latin typeface="Times New Roman" panose="02020603050405020304" pitchFamily="18" charset="0"/>
                  <a:ea typeface="楷体" panose="02010609060101010101" pitchFamily="49" charset="-122"/>
                </a:rPr>
                <a:t>）、空</a:t>
              </a:r>
              <a:r>
                <a:rPr lang="zh-CN" altLang="en-US" b="1" kern="0" dirty="0">
                  <a:latin typeface="Times New Roman" panose="02020603050405020304" pitchFamily="18" charset="0"/>
                  <a:ea typeface="楷体" panose="02010609060101010101" pitchFamily="49" charset="-122"/>
                </a:rPr>
                <a:t>间</a:t>
              </a:r>
              <a:r>
                <a:rPr lang="zh-CN" altLang="en-US" b="1" kern="0" dirty="0" smtClean="0">
                  <a:latin typeface="Times New Roman" panose="02020603050405020304" pitchFamily="18" charset="0"/>
                  <a:ea typeface="楷体" panose="02010609060101010101" pitchFamily="49" charset="-122"/>
                </a:rPr>
                <a:t>圆频率</a:t>
              </a:r>
              <a:r>
                <a:rPr lang="en-US" altLang="zh-CN" b="1" kern="0" dirty="0" smtClean="0">
                  <a:latin typeface="Times New Roman" panose="02020603050405020304" pitchFamily="18" charset="0"/>
                  <a:ea typeface="楷体" panose="02010609060101010101" pitchFamily="49" charset="-122"/>
                </a:rPr>
                <a:t>/</a:t>
              </a:r>
              <a:r>
                <a:rPr lang="zh-CN" altLang="en-US" b="1" kern="0" dirty="0" smtClean="0">
                  <a:latin typeface="Times New Roman" panose="02020603050405020304" pitchFamily="18" charset="0"/>
                  <a:ea typeface="楷体" panose="02010609060101010101" pitchFamily="49" charset="-122"/>
                </a:rPr>
                <a:t>波</a:t>
              </a:r>
              <a:endParaRPr lang="en-US" altLang="zh-CN" b="1" kern="0" dirty="0" smtClean="0">
                <a:latin typeface="Times New Roman" panose="02020603050405020304" pitchFamily="18" charset="0"/>
                <a:ea typeface="楷体" panose="02010609060101010101" pitchFamily="49" charset="-122"/>
              </a:endParaRPr>
            </a:p>
            <a:p>
              <a:pPr>
                <a:buClr>
                  <a:srgbClr val="FF0000"/>
                </a:buClr>
              </a:pPr>
              <a:r>
                <a:rPr lang="en-US" altLang="zh-CN" b="1" kern="0" dirty="0">
                  <a:latin typeface="Times New Roman" panose="02020603050405020304" pitchFamily="18" charset="0"/>
                  <a:ea typeface="楷体" panose="02010609060101010101" pitchFamily="49" charset="-122"/>
                </a:rPr>
                <a:t> </a:t>
              </a:r>
              <a:r>
                <a:rPr lang="en-US" altLang="zh-CN" b="1" kern="0" dirty="0" smtClean="0">
                  <a:latin typeface="Times New Roman" panose="02020603050405020304" pitchFamily="18" charset="0"/>
                  <a:ea typeface="楷体" panose="02010609060101010101" pitchFamily="49" charset="-122"/>
                </a:rPr>
                <a:t>              </a:t>
              </a:r>
              <a:r>
                <a:rPr lang="zh-CN" altLang="en-US" b="1" kern="0" dirty="0" smtClean="0">
                  <a:latin typeface="Times New Roman" panose="02020603050405020304" pitchFamily="18" charset="0"/>
                  <a:ea typeface="楷体" panose="02010609060101010101" pitchFamily="49" charset="-122"/>
                </a:rPr>
                <a:t>数</a:t>
              </a:r>
              <a:r>
                <a:rPr lang="zh-CN" altLang="en-US" b="1" kern="0" dirty="0">
                  <a:latin typeface="Times New Roman" panose="02020603050405020304" pitchFamily="18" charset="0"/>
                  <a:ea typeface="楷体" panose="02010609060101010101" pitchFamily="49" charset="-122"/>
                </a:rPr>
                <a:t>（ </a:t>
              </a:r>
              <a:r>
                <a:rPr lang="en-US" altLang="zh-CN" b="1" i="1" kern="0" dirty="0" smtClean="0">
                  <a:latin typeface="Times New Roman" panose="02020603050405020304" pitchFamily="18" charset="0"/>
                  <a:ea typeface="楷体" panose="02010609060101010101" pitchFamily="49" charset="-122"/>
                </a:rPr>
                <a:t>k</a:t>
              </a:r>
              <a:r>
                <a:rPr lang="zh-CN" altLang="en-US" b="1" kern="0" dirty="0">
                  <a:latin typeface="Times New Roman" panose="02020603050405020304" pitchFamily="18" charset="0"/>
                  <a:ea typeface="楷体" panose="02010609060101010101" pitchFamily="49" charset="-122"/>
                </a:rPr>
                <a:t>）表征。</a:t>
              </a:r>
              <a:endParaRPr lang="en-US" b="1" kern="0" dirty="0">
                <a:latin typeface="Times New Roman" panose="02020603050405020304" pitchFamily="18" charset="0"/>
                <a:ea typeface="楷体" panose="02010609060101010101" pitchFamily="49" charset="-122"/>
              </a:endParaRPr>
            </a:p>
          </p:txBody>
        </p:sp>
        <p:graphicFrame>
          <p:nvGraphicFramePr>
            <p:cNvPr id="9" name="Object 8"/>
            <p:cNvGraphicFramePr>
              <a:graphicFrameLocks noChangeAspect="1"/>
            </p:cNvGraphicFramePr>
            <p:nvPr>
              <p:extLst>
                <p:ext uri="{D42A27DB-BD31-4B8C-83A1-F6EECF244321}">
                  <p14:modId xmlns:p14="http://schemas.microsoft.com/office/powerpoint/2010/main" xmlns="" val="1741719732"/>
                </p:ext>
              </p:extLst>
            </p:nvPr>
          </p:nvGraphicFramePr>
          <p:xfrm>
            <a:off x="3145656" y="5042848"/>
            <a:ext cx="2290440" cy="960437"/>
          </p:xfrm>
          <a:graphic>
            <a:graphicData uri="http://schemas.openxmlformats.org/presentationml/2006/ole">
              <p:oleObj spid="_x0000_s44632" name="Equation" r:id="rId4" imgW="914400" imgH="393480" progId="">
                <p:embed/>
              </p:oleObj>
            </a:graphicData>
          </a:graphic>
        </p:graphicFrame>
      </p:grpSp>
      <p:grpSp>
        <p:nvGrpSpPr>
          <p:cNvPr id="13" name="Group 12"/>
          <p:cNvGrpSpPr/>
          <p:nvPr/>
        </p:nvGrpSpPr>
        <p:grpSpPr>
          <a:xfrm>
            <a:off x="467544" y="5733256"/>
            <a:ext cx="8208913" cy="1080120"/>
            <a:chOff x="467544" y="5589240"/>
            <a:chExt cx="8208913" cy="1080120"/>
          </a:xfrm>
        </p:grpSpPr>
        <p:sp>
          <p:nvSpPr>
            <p:cNvPr id="10" name="Rectangle 9"/>
            <p:cNvSpPr/>
            <p:nvPr/>
          </p:nvSpPr>
          <p:spPr>
            <a:xfrm>
              <a:off x="467544" y="5877272"/>
              <a:ext cx="6777817" cy="523220"/>
            </a:xfrm>
            <a:prstGeom prst="rect">
              <a:avLst/>
            </a:prstGeom>
          </p:spPr>
          <p:txBody>
            <a:bodyPr wrap="none">
              <a:spAutoFit/>
            </a:bodyPr>
            <a:lstStyle/>
            <a:p>
              <a:pPr marL="457200" indent="-457200">
                <a:buClr>
                  <a:srgbClr val="FF0000"/>
                </a:buClr>
                <a:buFont typeface="Arial" panose="020B0604020202020204" pitchFamily="34" charset="0"/>
                <a:buChar char="•"/>
              </a:pPr>
              <a:r>
                <a:rPr lang="zh-CN" altLang="en-US" sz="2800" b="1" kern="0" dirty="0">
                  <a:latin typeface="Times New Roman" panose="02020603050405020304" pitchFamily="18" charset="0"/>
                  <a:ea typeface="楷体" panose="02010609060101010101" pitchFamily="49" charset="-122"/>
                </a:rPr>
                <a:t>时</a:t>
              </a:r>
              <a:r>
                <a:rPr lang="zh-CN" altLang="en-US" sz="2800" b="1" kern="0" dirty="0" smtClean="0">
                  <a:latin typeface="Times New Roman" panose="02020603050405020304" pitchFamily="18" charset="0"/>
                  <a:ea typeface="楷体" panose="02010609060101010101" pitchFamily="49" charset="-122"/>
                </a:rPr>
                <a:t>间与</a:t>
              </a:r>
              <a:r>
                <a:rPr lang="zh-CN" altLang="en-US" sz="2800" b="1" kern="0" dirty="0">
                  <a:latin typeface="Times New Roman" panose="02020603050405020304" pitchFamily="18" charset="0"/>
                  <a:ea typeface="楷体" panose="02010609060101010101" pitchFamily="49" charset="-122"/>
                </a:rPr>
                <a:t>空间周期</a:t>
              </a:r>
              <a:r>
                <a:rPr lang="zh-CN" altLang="en-US" sz="2800" b="1" kern="0" dirty="0" smtClean="0">
                  <a:latin typeface="Times New Roman" panose="02020603050405020304" pitchFamily="18" charset="0"/>
                  <a:ea typeface="楷体" panose="02010609060101010101" pitchFamily="49" charset="-122"/>
                </a:rPr>
                <a:t>性</a:t>
              </a:r>
              <a:r>
                <a:rPr lang="zh-CN" altLang="en-US" sz="2800" b="1" kern="0" dirty="0">
                  <a:latin typeface="Times New Roman" panose="02020603050405020304" pitchFamily="18" charset="0"/>
                  <a:ea typeface="楷体" panose="02010609060101010101" pitchFamily="49" charset="-122"/>
                </a:rPr>
                <a:t>通</a:t>
              </a:r>
              <a:r>
                <a:rPr lang="zh-CN" altLang="en-US" sz="2800" b="1" kern="0" dirty="0" smtClean="0">
                  <a:latin typeface="Times New Roman" panose="02020603050405020304" pitchFamily="18" charset="0"/>
                  <a:ea typeface="楷体" panose="02010609060101010101" pitchFamily="49" charset="-122"/>
                </a:rPr>
                <a:t>过</a:t>
              </a:r>
              <a:r>
                <a:rPr lang="zh-CN" altLang="en-US" sz="2800" b="1" kern="0" dirty="0" smtClean="0">
                  <a:solidFill>
                    <a:srgbClr val="0000FF"/>
                  </a:solidFill>
                  <a:latin typeface="Times New Roman" panose="02020603050405020304" pitchFamily="18" charset="0"/>
                  <a:ea typeface="楷体" panose="02010609060101010101" pitchFamily="49" charset="-122"/>
                </a:rPr>
                <a:t>速度</a:t>
              </a:r>
              <a:r>
                <a:rPr lang="zh-CN" altLang="en-US" sz="2800" b="1" kern="0" dirty="0" smtClean="0">
                  <a:latin typeface="Times New Roman" panose="02020603050405020304" pitchFamily="18" charset="0"/>
                  <a:ea typeface="楷体" panose="02010609060101010101" pitchFamily="49" charset="-122"/>
                </a:rPr>
                <a:t>相互联系：</a:t>
              </a:r>
              <a:endParaRPr lang="en-US" sz="2800" b="1" kern="0" dirty="0">
                <a:latin typeface="Times New Roman" panose="02020603050405020304" pitchFamily="18" charset="0"/>
                <a:ea typeface="楷体" panose="02010609060101010101" pitchFamily="49" charset="-122"/>
              </a:endParaRPr>
            </a:p>
          </p:txBody>
        </p:sp>
        <p:graphicFrame>
          <p:nvGraphicFramePr>
            <p:cNvPr id="12" name="Object 11"/>
            <p:cNvGraphicFramePr>
              <a:graphicFrameLocks noChangeAspect="1"/>
            </p:cNvGraphicFramePr>
            <p:nvPr>
              <p:extLst>
                <p:ext uri="{D42A27DB-BD31-4B8C-83A1-F6EECF244321}">
                  <p14:modId xmlns:p14="http://schemas.microsoft.com/office/powerpoint/2010/main" xmlns="" val="2390164659"/>
                </p:ext>
              </p:extLst>
            </p:nvPr>
          </p:nvGraphicFramePr>
          <p:xfrm>
            <a:off x="6984269" y="5589240"/>
            <a:ext cx="1692188" cy="1080120"/>
          </p:xfrm>
          <a:graphic>
            <a:graphicData uri="http://schemas.openxmlformats.org/presentationml/2006/ole">
              <p:oleObj spid="_x0000_s44633" name="Equation" r:id="rId5" imgW="723600" imgH="393480" progId="">
                <p:embed/>
              </p:oleObj>
            </a:graphicData>
          </a:graphic>
        </p:graphicFrame>
      </p:grpSp>
    </p:spTree>
    <p:extLst>
      <p:ext uri="{BB962C8B-B14F-4D97-AF65-F5344CB8AC3E}">
        <p14:creationId xmlns:p14="http://schemas.microsoft.com/office/powerpoint/2010/main" xmlns="" val="40658297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9" name="Text Box 2"/>
          <p:cNvSpPr txBox="1">
            <a:spLocks noChangeArrowheads="1"/>
          </p:cNvSpPr>
          <p:nvPr/>
        </p:nvSpPr>
        <p:spPr bwMode="auto">
          <a:xfrm>
            <a:off x="1258888" y="333375"/>
            <a:ext cx="3043237" cy="519113"/>
          </a:xfrm>
          <a:prstGeom prst="rect">
            <a:avLst/>
          </a:prstGeom>
          <a:noFill/>
          <a:ln w="9525">
            <a:noFill/>
            <a:miter lim="800000"/>
            <a:headEnd/>
            <a:tailEnd/>
          </a:ln>
        </p:spPr>
        <p:txBody>
          <a:bodyPr>
            <a:spAutoFit/>
          </a:bodyPr>
          <a:lstStyle/>
          <a:p>
            <a:pPr algn="l"/>
            <a:r>
              <a:rPr kumimoji="1" lang="zh-CN" altLang="en-US" sz="2800">
                <a:solidFill>
                  <a:srgbClr val="FF0000"/>
                </a:solidFill>
                <a:latin typeface="宋体" charset="-122"/>
              </a:rPr>
              <a:t>时空双重周期性</a:t>
            </a:r>
          </a:p>
        </p:txBody>
      </p:sp>
      <p:graphicFrame>
        <p:nvGraphicFramePr>
          <p:cNvPr id="581665" name="Group 33"/>
          <p:cNvGraphicFramePr>
            <a:graphicFrameLocks noGrp="1"/>
          </p:cNvGraphicFramePr>
          <p:nvPr/>
        </p:nvGraphicFramePr>
        <p:xfrm>
          <a:off x="1219200" y="1773238"/>
          <a:ext cx="6400800" cy="3917951"/>
        </p:xfrm>
        <a:graphic>
          <a:graphicData uri="http://schemas.openxmlformats.org/drawingml/2006/table">
            <a:tbl>
              <a:tblPr/>
              <a:tblGrid>
                <a:gridCol w="3200400"/>
                <a:gridCol w="3200400"/>
              </a:tblGrid>
              <a:tr h="935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楷体_GB2312" pitchFamily="49" charset="-122"/>
                        </a:rPr>
                        <a:t>波的时间周期性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楷体_GB2312" pitchFamily="49" charset="-122"/>
                        </a:rPr>
                        <a:t>波的空间周期性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92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周期</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空间周期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036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频率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空间频率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254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角频率</a:t>
                      </a: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单位时间相位变化）</a:t>
                      </a: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空间角频率</a:t>
                      </a: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单位距离相位变化）</a:t>
                      </a: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27677" name="Text Box 20"/>
          <p:cNvSpPr txBox="1">
            <a:spLocks noChangeArrowheads="1"/>
          </p:cNvSpPr>
          <p:nvPr/>
        </p:nvSpPr>
        <p:spPr bwMode="auto">
          <a:xfrm>
            <a:off x="1403350" y="5949950"/>
            <a:ext cx="2819400" cy="519113"/>
          </a:xfrm>
          <a:prstGeom prst="rect">
            <a:avLst/>
          </a:prstGeom>
          <a:noFill/>
          <a:ln w="9525">
            <a:noFill/>
            <a:miter lim="800000"/>
            <a:headEnd/>
            <a:tailEnd/>
          </a:ln>
        </p:spPr>
        <p:txBody>
          <a:bodyPr>
            <a:spAutoFit/>
          </a:bodyPr>
          <a:lstStyle/>
          <a:p>
            <a:pPr algn="l"/>
            <a:r>
              <a:rPr kumimoji="1" lang="zh-CN" altLang="en-US" sz="2800">
                <a:latin typeface="楷体_GB2312" pitchFamily="49" charset="-122"/>
                <a:ea typeface="楷体_GB2312" pitchFamily="49" charset="-122"/>
              </a:rPr>
              <a:t>时空量联系</a:t>
            </a:r>
          </a:p>
        </p:txBody>
      </p:sp>
      <p:graphicFrame>
        <p:nvGraphicFramePr>
          <p:cNvPr id="27650" name="Object 21"/>
          <p:cNvGraphicFramePr>
            <a:graphicFrameLocks noChangeAspect="1"/>
          </p:cNvGraphicFramePr>
          <p:nvPr/>
        </p:nvGraphicFramePr>
        <p:xfrm>
          <a:off x="3779838" y="5734050"/>
          <a:ext cx="2252662" cy="919163"/>
        </p:xfrm>
        <a:graphic>
          <a:graphicData uri="http://schemas.openxmlformats.org/presentationml/2006/ole">
            <p:oleObj spid="_x0000_s220162" name="Equation" r:id="rId3" imgW="901440" imgH="368280" progId="">
              <p:embed/>
            </p:oleObj>
          </a:graphicData>
        </a:graphic>
      </p:graphicFrame>
      <p:sp>
        <p:nvSpPr>
          <p:cNvPr id="27678" name="Text Box 22"/>
          <p:cNvSpPr txBox="1">
            <a:spLocks noChangeArrowheads="1"/>
          </p:cNvSpPr>
          <p:nvPr/>
        </p:nvSpPr>
        <p:spPr bwMode="auto">
          <a:xfrm>
            <a:off x="5435600" y="1196975"/>
            <a:ext cx="2070100" cy="519113"/>
          </a:xfrm>
          <a:prstGeom prst="rect">
            <a:avLst/>
          </a:prstGeom>
          <a:noFill/>
          <a:ln w="9525">
            <a:noFill/>
            <a:miter lim="800000"/>
            <a:headEnd/>
            <a:tailEnd/>
          </a:ln>
        </p:spPr>
        <p:txBody>
          <a:bodyPr>
            <a:spAutoFit/>
          </a:bodyPr>
          <a:lstStyle/>
          <a:p>
            <a:pPr algn="l"/>
            <a:r>
              <a:rPr kumimoji="1" lang="zh-CN" altLang="en-US" sz="2800">
                <a:latin typeface="楷体_GB2312" pitchFamily="49" charset="-122"/>
                <a:ea typeface="楷体_GB2312" pitchFamily="49" charset="-122"/>
              </a:rPr>
              <a:t>空间周期</a:t>
            </a:r>
          </a:p>
        </p:txBody>
      </p:sp>
      <p:sp>
        <p:nvSpPr>
          <p:cNvPr id="27679" name="Text Box 23"/>
          <p:cNvSpPr txBox="1">
            <a:spLocks noChangeArrowheads="1"/>
          </p:cNvSpPr>
          <p:nvPr/>
        </p:nvSpPr>
        <p:spPr bwMode="auto">
          <a:xfrm>
            <a:off x="2339975" y="1196975"/>
            <a:ext cx="2070100" cy="519113"/>
          </a:xfrm>
          <a:prstGeom prst="rect">
            <a:avLst/>
          </a:prstGeom>
          <a:noFill/>
          <a:ln w="9525">
            <a:noFill/>
            <a:miter lim="800000"/>
            <a:headEnd/>
            <a:tailEnd/>
          </a:ln>
        </p:spPr>
        <p:txBody>
          <a:bodyPr>
            <a:spAutoFit/>
          </a:bodyPr>
          <a:lstStyle/>
          <a:p>
            <a:pPr algn="l"/>
            <a:r>
              <a:rPr kumimoji="1" lang="zh-CN" altLang="en-US" sz="2800">
                <a:latin typeface="楷体_GB2312" pitchFamily="49" charset="-122"/>
                <a:ea typeface="楷体_GB2312" pitchFamily="49" charset="-122"/>
              </a:rPr>
              <a:t>时间周期</a:t>
            </a:r>
          </a:p>
        </p:txBody>
      </p:sp>
      <p:graphicFrame>
        <p:nvGraphicFramePr>
          <p:cNvPr id="27651" name="Object 24"/>
          <p:cNvGraphicFramePr>
            <a:graphicFrameLocks noChangeAspect="1"/>
          </p:cNvGraphicFramePr>
          <p:nvPr/>
        </p:nvGraphicFramePr>
        <p:xfrm>
          <a:off x="6400800" y="2895600"/>
          <a:ext cx="355600" cy="439738"/>
        </p:xfrm>
        <a:graphic>
          <a:graphicData uri="http://schemas.openxmlformats.org/presentationml/2006/ole">
            <p:oleObj spid="_x0000_s220163" name="Equation" r:id="rId4" imgW="139680" imgH="177480" progId="Equation.3">
              <p:embed/>
            </p:oleObj>
          </a:graphicData>
        </a:graphic>
      </p:graphicFrame>
      <p:graphicFrame>
        <p:nvGraphicFramePr>
          <p:cNvPr id="27652" name="Object 25"/>
          <p:cNvGraphicFramePr>
            <a:graphicFrameLocks noChangeAspect="1"/>
          </p:cNvGraphicFramePr>
          <p:nvPr/>
        </p:nvGraphicFramePr>
        <p:xfrm>
          <a:off x="6096000" y="3505200"/>
          <a:ext cx="1047750" cy="982663"/>
        </p:xfrm>
        <a:graphic>
          <a:graphicData uri="http://schemas.openxmlformats.org/presentationml/2006/ole">
            <p:oleObj spid="_x0000_s220164" name="Equation" r:id="rId5" imgW="419040" imgH="393480" progId="Equation.3">
              <p:embed/>
            </p:oleObj>
          </a:graphicData>
        </a:graphic>
      </p:graphicFrame>
      <p:graphicFrame>
        <p:nvGraphicFramePr>
          <p:cNvPr id="27653" name="Object 26"/>
          <p:cNvGraphicFramePr>
            <a:graphicFrameLocks noChangeAspect="1"/>
          </p:cNvGraphicFramePr>
          <p:nvPr/>
        </p:nvGraphicFramePr>
        <p:xfrm>
          <a:off x="2195513" y="4868863"/>
          <a:ext cx="1944687" cy="836612"/>
        </p:xfrm>
        <a:graphic>
          <a:graphicData uri="http://schemas.openxmlformats.org/presentationml/2006/ole">
            <p:oleObj spid="_x0000_s220165" name="Equation" r:id="rId6" imgW="914400" imgH="393480" progId="Equation.3">
              <p:embed/>
            </p:oleObj>
          </a:graphicData>
        </a:graphic>
      </p:graphicFrame>
      <p:graphicFrame>
        <p:nvGraphicFramePr>
          <p:cNvPr id="27654" name="Object 27"/>
          <p:cNvGraphicFramePr>
            <a:graphicFrameLocks noChangeAspect="1"/>
          </p:cNvGraphicFramePr>
          <p:nvPr/>
        </p:nvGraphicFramePr>
        <p:xfrm>
          <a:off x="5724525" y="4941888"/>
          <a:ext cx="1704975" cy="777875"/>
        </p:xfrm>
        <a:graphic>
          <a:graphicData uri="http://schemas.openxmlformats.org/presentationml/2006/ole">
            <p:oleObj spid="_x0000_s220166" name="Equation" r:id="rId7" imgW="863280" imgH="393480" progId="Equation.3">
              <p:embed/>
            </p:oleObj>
          </a:graphicData>
        </a:graphic>
      </p:graphicFrame>
      <p:graphicFrame>
        <p:nvGraphicFramePr>
          <p:cNvPr id="27655" name="Object 28"/>
          <p:cNvGraphicFramePr>
            <a:graphicFrameLocks noChangeAspect="1"/>
          </p:cNvGraphicFramePr>
          <p:nvPr/>
        </p:nvGraphicFramePr>
        <p:xfrm>
          <a:off x="2743200" y="3505200"/>
          <a:ext cx="1014413" cy="982663"/>
        </p:xfrm>
        <a:graphic>
          <a:graphicData uri="http://schemas.openxmlformats.org/presentationml/2006/ole">
            <p:oleObj spid="_x0000_s220167" name="Equation" r:id="rId8" imgW="406080" imgH="393480" progId="Equation.3">
              <p:embed/>
            </p:oleObj>
          </a:graphicData>
        </a:graphic>
      </p:graphicFrame>
      <p:graphicFrame>
        <p:nvGraphicFramePr>
          <p:cNvPr id="27656" name="Object 29"/>
          <p:cNvGraphicFramePr>
            <a:graphicFrameLocks noChangeAspect="1"/>
          </p:cNvGraphicFramePr>
          <p:nvPr/>
        </p:nvGraphicFramePr>
        <p:xfrm>
          <a:off x="3000375" y="2895600"/>
          <a:ext cx="352425" cy="415925"/>
        </p:xfrm>
        <a:graphic>
          <a:graphicData uri="http://schemas.openxmlformats.org/presentationml/2006/ole">
            <p:oleObj spid="_x0000_s220168" name="Equation" r:id="rId9" imgW="139680" imgH="164880" progId="Equation.3">
              <p:embed/>
            </p:oleObj>
          </a:graphicData>
        </a:graphic>
      </p:graphicFrame>
      <p:graphicFrame>
        <p:nvGraphicFramePr>
          <p:cNvPr id="27657" name="Object 31"/>
          <p:cNvGraphicFramePr>
            <a:graphicFrameLocks noChangeAspect="1"/>
          </p:cNvGraphicFramePr>
          <p:nvPr/>
        </p:nvGraphicFramePr>
        <p:xfrm>
          <a:off x="1379538" y="1265238"/>
          <a:ext cx="919162" cy="412750"/>
        </p:xfrm>
        <a:graphic>
          <a:graphicData uri="http://schemas.openxmlformats.org/presentationml/2006/ole">
            <p:oleObj spid="_x0000_s220169" name="Equation" r:id="rId10" imgW="368280" imgH="164880" progId="">
              <p:embed/>
            </p:oleObj>
          </a:graphicData>
        </a:graphic>
      </p:graphicFrame>
      <p:graphicFrame>
        <p:nvGraphicFramePr>
          <p:cNvPr id="27658" name="Object 32"/>
          <p:cNvGraphicFramePr>
            <a:graphicFrameLocks noChangeAspect="1"/>
          </p:cNvGraphicFramePr>
          <p:nvPr/>
        </p:nvGraphicFramePr>
        <p:xfrm>
          <a:off x="4470400" y="1268413"/>
          <a:ext cx="981075" cy="412750"/>
        </p:xfrm>
        <a:graphic>
          <a:graphicData uri="http://schemas.openxmlformats.org/presentationml/2006/ole">
            <p:oleObj spid="_x0000_s220170" name="Equation" r:id="rId11" imgW="393480" imgH="164880" progId="">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1.2.2 </a:t>
            </a:r>
            <a:r>
              <a:rPr lang="zh-CN" altLang="en-US" sz="2800" dirty="0">
                <a:solidFill>
                  <a:schemeClr val="accent1"/>
                </a:solidFill>
              </a:rPr>
              <a:t>时谐均匀平面</a:t>
            </a:r>
            <a:r>
              <a:rPr lang="zh-CN" altLang="en-US" sz="2800" dirty="0" smtClean="0">
                <a:solidFill>
                  <a:schemeClr val="accent1"/>
                </a:solidFill>
              </a:rPr>
              <a:t>波</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
          <p:cNvSpPr txBox="1">
            <a:spLocks noChangeArrowheads="1"/>
          </p:cNvSpPr>
          <p:nvPr/>
        </p:nvSpPr>
        <p:spPr bwMode="auto">
          <a:xfrm>
            <a:off x="5436096" y="332655"/>
            <a:ext cx="3096344" cy="432049"/>
          </a:xfrm>
          <a:prstGeom prst="rect">
            <a:avLst/>
          </a:pr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spcBef>
                <a:spcPts val="0"/>
              </a:spcBef>
            </a:pPr>
            <a:r>
              <a:rPr lang="zh-CN" altLang="en-US" sz="2400" dirty="0">
                <a:solidFill>
                  <a:schemeClr val="bg1"/>
                </a:solidFill>
              </a:rPr>
              <a:t>时谐均匀平</a:t>
            </a:r>
            <a:r>
              <a:rPr lang="zh-CN" altLang="en-US" sz="2400" dirty="0" smtClean="0">
                <a:solidFill>
                  <a:schemeClr val="bg1"/>
                </a:solidFill>
              </a:rPr>
              <a:t>面</a:t>
            </a:r>
            <a:r>
              <a:rPr lang="zh-CN" altLang="en-US" sz="2400" kern="0" dirty="0" smtClean="0">
                <a:solidFill>
                  <a:schemeClr val="bg1"/>
                </a:solidFill>
              </a:rPr>
              <a:t>的特解</a:t>
            </a:r>
            <a:endParaRPr lang="zh-CN" altLang="en-US" sz="2400" kern="0" dirty="0">
              <a:solidFill>
                <a:schemeClr val="bg1"/>
              </a:solidFill>
            </a:endParaRPr>
          </a:p>
        </p:txBody>
      </p:sp>
      <p:grpSp>
        <p:nvGrpSpPr>
          <p:cNvPr id="9" name="Group 8"/>
          <p:cNvGrpSpPr/>
          <p:nvPr/>
        </p:nvGrpSpPr>
        <p:grpSpPr>
          <a:xfrm>
            <a:off x="1259632" y="3108427"/>
            <a:ext cx="5210081" cy="1688725"/>
            <a:chOff x="1259632" y="3108427"/>
            <a:chExt cx="5210081" cy="1688725"/>
          </a:xfrm>
        </p:grpSpPr>
        <p:grpSp>
          <p:nvGrpSpPr>
            <p:cNvPr id="8" name="Group 7"/>
            <p:cNvGrpSpPr/>
            <p:nvPr/>
          </p:nvGrpSpPr>
          <p:grpSpPr>
            <a:xfrm>
              <a:off x="1259632" y="3108427"/>
              <a:ext cx="5210081" cy="1400693"/>
              <a:chOff x="5238378" y="3117824"/>
              <a:chExt cx="5210081" cy="1400693"/>
            </a:xfrm>
          </p:grpSpPr>
          <p:graphicFrame>
            <p:nvGraphicFramePr>
              <p:cNvPr id="12" name="Object 11"/>
              <p:cNvGraphicFramePr>
                <a:graphicFrameLocks noChangeAspect="1"/>
              </p:cNvGraphicFramePr>
              <p:nvPr>
                <p:extLst>
                  <p:ext uri="{D42A27DB-BD31-4B8C-83A1-F6EECF244321}">
                    <p14:modId xmlns:p14="http://schemas.microsoft.com/office/powerpoint/2010/main" xmlns="" val="1426651754"/>
                  </p:ext>
                </p:extLst>
              </p:nvPr>
            </p:nvGraphicFramePr>
            <p:xfrm>
              <a:off x="7961263" y="3117824"/>
              <a:ext cx="1525587" cy="960438"/>
            </p:xfrm>
            <a:graphic>
              <a:graphicData uri="http://schemas.openxmlformats.org/presentationml/2006/ole">
                <p:oleObj spid="_x0000_s47680" name="Equation" r:id="rId3" imgW="723600" imgH="393480" progId="">
                  <p:embed/>
                </p:oleObj>
              </a:graphicData>
            </a:graphic>
          </p:graphicFrame>
          <p:sp>
            <p:nvSpPr>
              <p:cNvPr id="5" name="Rectangle 4"/>
              <p:cNvSpPr/>
              <p:nvPr/>
            </p:nvSpPr>
            <p:spPr>
              <a:xfrm>
                <a:off x="5264319" y="3408780"/>
                <a:ext cx="2350323" cy="461665"/>
              </a:xfrm>
              <a:prstGeom prst="rect">
                <a:avLst/>
              </a:prstGeom>
            </p:spPr>
            <p:txBody>
              <a:bodyPr wrap="none">
                <a:spAutoFit/>
              </a:bodyPr>
              <a:lstStyle/>
              <a:p>
                <a:r>
                  <a:rPr lang="zh-CN" altLang="en-US" b="1" kern="0" dirty="0">
                    <a:latin typeface="Times New Roman" panose="02020603050405020304" pitchFamily="18" charset="0"/>
                    <a:ea typeface="楷体" panose="02010609060101010101" pitchFamily="49" charset="-122"/>
                  </a:rPr>
                  <a:t>借</a:t>
                </a:r>
                <a:r>
                  <a:rPr lang="zh-CN" altLang="en-US" b="1" kern="0" dirty="0" smtClean="0">
                    <a:latin typeface="Times New Roman" panose="02020603050405020304" pitchFamily="18" charset="0"/>
                    <a:ea typeface="楷体" panose="02010609060101010101" pitchFamily="49" charset="-122"/>
                  </a:rPr>
                  <a:t>助时空周期性</a:t>
                </a:r>
                <a:endParaRPr lang="en-US" dirty="0"/>
              </a:p>
            </p:txBody>
          </p:sp>
          <p:sp>
            <p:nvSpPr>
              <p:cNvPr id="15" name="Rectangle 14"/>
              <p:cNvSpPr/>
              <p:nvPr/>
            </p:nvSpPr>
            <p:spPr>
              <a:xfrm>
                <a:off x="5238378" y="4056852"/>
                <a:ext cx="5210081" cy="461665"/>
              </a:xfrm>
              <a:prstGeom prst="rect">
                <a:avLst/>
              </a:prstGeom>
            </p:spPr>
            <p:txBody>
              <a:bodyPr wrap="none">
                <a:spAutoFit/>
              </a:bodyPr>
              <a:lstStyle/>
              <a:p>
                <a:r>
                  <a:rPr lang="zh-CN" altLang="en-US" b="1" kern="0" dirty="0">
                    <a:latin typeface="Times New Roman" panose="02020603050405020304" pitchFamily="18" charset="0"/>
                    <a:ea typeface="楷体" panose="02010609060101010101" pitchFamily="49" charset="-122"/>
                  </a:rPr>
                  <a:t>电场和磁场</a:t>
                </a:r>
                <a:r>
                  <a:rPr lang="zh-CN" altLang="en-US" b="1" kern="0" dirty="0" smtClean="0">
                    <a:latin typeface="Times New Roman" panose="02020603050405020304" pitchFamily="18" charset="0"/>
                    <a:ea typeface="楷体" panose="02010609060101010101" pitchFamily="49" charset="-122"/>
                  </a:rPr>
                  <a:t>可表     示为更常用的形式</a:t>
                </a:r>
                <a:endParaRPr lang="en-US" b="1" kern="0" dirty="0">
                  <a:latin typeface="Times New Roman" panose="02020603050405020304" pitchFamily="18" charset="0"/>
                  <a:ea typeface="楷体" panose="02010609060101010101" pitchFamily="49" charset="-122"/>
                </a:endParaRPr>
              </a:p>
            </p:txBody>
          </p:sp>
        </p:grpSp>
        <p:sp>
          <p:nvSpPr>
            <p:cNvPr id="14" name="Down Arrow 13"/>
            <p:cNvSpPr/>
            <p:nvPr/>
          </p:nvSpPr>
          <p:spPr>
            <a:xfrm>
              <a:off x="3563888" y="3113382"/>
              <a:ext cx="267235" cy="1683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957904" y="1052736"/>
            <a:ext cx="4766224" cy="1923835"/>
            <a:chOff x="1907704" y="2201037"/>
            <a:chExt cx="4977361" cy="1885805"/>
          </a:xfrm>
        </p:grpSpPr>
        <p:graphicFrame>
          <p:nvGraphicFramePr>
            <p:cNvPr id="3" name="Object 2"/>
            <p:cNvGraphicFramePr>
              <a:graphicFrameLocks noChangeAspect="1"/>
            </p:cNvGraphicFramePr>
            <p:nvPr>
              <p:extLst>
                <p:ext uri="{D42A27DB-BD31-4B8C-83A1-F6EECF244321}">
                  <p14:modId xmlns:p14="http://schemas.microsoft.com/office/powerpoint/2010/main" xmlns="" val="1679661226"/>
                </p:ext>
              </p:extLst>
            </p:nvPr>
          </p:nvGraphicFramePr>
          <p:xfrm>
            <a:off x="2448487" y="2201037"/>
            <a:ext cx="4436578" cy="1885805"/>
          </p:xfrm>
          <a:graphic>
            <a:graphicData uri="http://schemas.openxmlformats.org/presentationml/2006/ole">
              <p:oleObj spid="_x0000_s47681" name="Equation" r:id="rId4" imgW="1968480" imgH="888840" progId="">
                <p:embed/>
              </p:oleObj>
            </a:graphicData>
          </a:graphic>
        </p:graphicFrame>
        <p:sp>
          <p:nvSpPr>
            <p:cNvPr id="17" name="Left Brace 16"/>
            <p:cNvSpPr/>
            <p:nvPr/>
          </p:nvSpPr>
          <p:spPr>
            <a:xfrm>
              <a:off x="1907704" y="2609817"/>
              <a:ext cx="216024" cy="10682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p:cNvGrpSpPr/>
          <p:nvPr/>
        </p:nvGrpSpPr>
        <p:grpSpPr>
          <a:xfrm>
            <a:off x="2339752" y="4869160"/>
            <a:ext cx="5328592" cy="1829817"/>
            <a:chOff x="1979712" y="4797425"/>
            <a:chExt cx="5040560" cy="1757536"/>
          </a:xfrm>
        </p:grpSpPr>
        <p:graphicFrame>
          <p:nvGraphicFramePr>
            <p:cNvPr id="18" name="Object 17"/>
            <p:cNvGraphicFramePr>
              <a:graphicFrameLocks noChangeAspect="1"/>
            </p:cNvGraphicFramePr>
            <p:nvPr>
              <p:extLst>
                <p:ext uri="{D42A27DB-BD31-4B8C-83A1-F6EECF244321}">
                  <p14:modId xmlns:p14="http://schemas.microsoft.com/office/powerpoint/2010/main" xmlns="" val="3062990835"/>
                </p:ext>
              </p:extLst>
            </p:nvPr>
          </p:nvGraphicFramePr>
          <p:xfrm>
            <a:off x="2368555" y="4797425"/>
            <a:ext cx="4119134" cy="1200150"/>
          </p:xfrm>
          <a:graphic>
            <a:graphicData uri="http://schemas.openxmlformats.org/presentationml/2006/ole">
              <p:oleObj spid="_x0000_s47682" name="Equation" r:id="rId5" imgW="1828800" imgH="507960" progId="">
                <p:embed/>
              </p:oleObj>
            </a:graphicData>
          </a:graphic>
        </p:graphicFrame>
        <p:sp>
          <p:nvSpPr>
            <p:cNvPr id="19" name="Left Brace 18"/>
            <p:cNvSpPr/>
            <p:nvPr/>
          </p:nvSpPr>
          <p:spPr>
            <a:xfrm>
              <a:off x="1979712" y="5017326"/>
              <a:ext cx="216024" cy="74128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20"/>
            <p:cNvSpPr/>
            <p:nvPr/>
          </p:nvSpPr>
          <p:spPr>
            <a:xfrm>
              <a:off x="5181149" y="4847869"/>
              <a:ext cx="396044" cy="525347"/>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28084" y="5495941"/>
              <a:ext cx="396044" cy="525347"/>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08004" y="4847869"/>
              <a:ext cx="408603" cy="525347"/>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739461" y="5495941"/>
              <a:ext cx="408603" cy="525347"/>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53931" y="6093296"/>
              <a:ext cx="1731564" cy="461665"/>
            </a:xfrm>
            <a:prstGeom prst="rect">
              <a:avLst/>
            </a:prstGeom>
          </p:spPr>
          <p:txBody>
            <a:bodyPr wrap="none">
              <a:spAutoFit/>
            </a:bodyPr>
            <a:lstStyle/>
            <a:p>
              <a:r>
                <a:rPr lang="zh-CN" altLang="en-US" b="1" kern="0" dirty="0">
                  <a:solidFill>
                    <a:srgbClr val="FF0000"/>
                  </a:solidFill>
                  <a:latin typeface="Times New Roman" panose="02020603050405020304" pitchFamily="18" charset="0"/>
                  <a:ea typeface="楷体" panose="02010609060101010101" pitchFamily="49" charset="-122"/>
                </a:rPr>
                <a:t>时</a:t>
              </a:r>
              <a:r>
                <a:rPr lang="zh-CN" altLang="en-US" b="1" kern="0" dirty="0" smtClean="0">
                  <a:solidFill>
                    <a:srgbClr val="FF0000"/>
                  </a:solidFill>
                  <a:latin typeface="Times New Roman" panose="02020603050405020304" pitchFamily="18" charset="0"/>
                  <a:ea typeface="楷体" panose="02010609060101010101" pitchFamily="49" charset="-122"/>
                </a:rPr>
                <a:t>间周期性</a:t>
              </a:r>
              <a:endParaRPr lang="en-US" dirty="0">
                <a:solidFill>
                  <a:srgbClr val="FF0000"/>
                </a:solidFill>
              </a:endParaRPr>
            </a:p>
          </p:txBody>
        </p:sp>
        <p:sp>
          <p:nvSpPr>
            <p:cNvPr id="26" name="Rectangle 25"/>
            <p:cNvSpPr/>
            <p:nvPr/>
          </p:nvSpPr>
          <p:spPr>
            <a:xfrm>
              <a:off x="5288708" y="6093296"/>
              <a:ext cx="1731564" cy="461665"/>
            </a:xfrm>
            <a:prstGeom prst="rect">
              <a:avLst/>
            </a:prstGeom>
          </p:spPr>
          <p:txBody>
            <a:bodyPr wrap="none">
              <a:spAutoFit/>
            </a:bodyPr>
            <a:lstStyle/>
            <a:p>
              <a:r>
                <a:rPr lang="zh-CN" altLang="en-US" b="1" kern="0" dirty="0" smtClean="0">
                  <a:solidFill>
                    <a:srgbClr val="0000FF"/>
                  </a:solidFill>
                  <a:latin typeface="Times New Roman" panose="02020603050405020304" pitchFamily="18" charset="0"/>
                  <a:ea typeface="楷体" panose="02010609060101010101" pitchFamily="49" charset="-122"/>
                </a:rPr>
                <a:t>空间周期性</a:t>
              </a:r>
              <a:endParaRPr lang="en-US" dirty="0">
                <a:solidFill>
                  <a:srgbClr val="0000FF"/>
                </a:solidFill>
              </a:endParaRPr>
            </a:p>
          </p:txBody>
        </p:sp>
      </p:grpSp>
    </p:spTree>
    <p:extLst>
      <p:ext uri="{BB962C8B-B14F-4D97-AF65-F5344CB8AC3E}">
        <p14:creationId xmlns:p14="http://schemas.microsoft.com/office/powerpoint/2010/main" xmlns="" val="58051764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1.2.2 </a:t>
            </a:r>
            <a:r>
              <a:rPr lang="zh-CN" altLang="en-US" sz="2800" dirty="0">
                <a:solidFill>
                  <a:schemeClr val="accent1"/>
                </a:solidFill>
              </a:rPr>
              <a:t>时谐均匀平面</a:t>
            </a:r>
            <a:r>
              <a:rPr lang="zh-CN" altLang="en-US" sz="2800" dirty="0" smtClean="0">
                <a:solidFill>
                  <a:schemeClr val="accent1"/>
                </a:solidFill>
              </a:rPr>
              <a:t>波</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3"/>
          <p:cNvSpPr txBox="1">
            <a:spLocks noChangeArrowheads="1"/>
          </p:cNvSpPr>
          <p:nvPr/>
        </p:nvSpPr>
        <p:spPr bwMode="auto">
          <a:xfrm>
            <a:off x="467544" y="980728"/>
            <a:ext cx="2881312" cy="576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kern="0" dirty="0" smtClean="0">
                <a:solidFill>
                  <a:srgbClr val="FF0000"/>
                </a:solidFill>
              </a:rPr>
              <a:t>复数表示</a:t>
            </a:r>
            <a:endParaRPr lang="zh-CN" altLang="en-US" kern="0" dirty="0">
              <a:solidFill>
                <a:srgbClr val="FF0000"/>
              </a:solidFill>
            </a:endParaRPr>
          </a:p>
        </p:txBody>
      </p:sp>
      <p:grpSp>
        <p:nvGrpSpPr>
          <p:cNvPr id="8" name="Group 7"/>
          <p:cNvGrpSpPr/>
          <p:nvPr/>
        </p:nvGrpSpPr>
        <p:grpSpPr>
          <a:xfrm>
            <a:off x="1547664" y="1575544"/>
            <a:ext cx="6264696" cy="1781448"/>
            <a:chOff x="1547664" y="4989537"/>
            <a:chExt cx="6264696" cy="1781448"/>
          </a:xfrm>
        </p:grpSpPr>
        <p:grpSp>
          <p:nvGrpSpPr>
            <p:cNvPr id="6" name="Group 5"/>
            <p:cNvGrpSpPr/>
            <p:nvPr/>
          </p:nvGrpSpPr>
          <p:grpSpPr>
            <a:xfrm>
              <a:off x="1840508" y="4989537"/>
              <a:ext cx="5971852" cy="1247775"/>
              <a:chOff x="1840508" y="5205561"/>
              <a:chExt cx="5971852" cy="1247775"/>
            </a:xfrm>
          </p:grpSpPr>
          <p:graphicFrame>
            <p:nvGraphicFramePr>
              <p:cNvPr id="17" name="Object 7"/>
              <p:cNvGraphicFramePr>
                <a:graphicFrameLocks noChangeAspect="1"/>
              </p:cNvGraphicFramePr>
              <p:nvPr>
                <p:extLst>
                  <p:ext uri="{D42A27DB-BD31-4B8C-83A1-F6EECF244321}">
                    <p14:modId xmlns:p14="http://schemas.microsoft.com/office/powerpoint/2010/main" xmlns="" val="2510199542"/>
                  </p:ext>
                </p:extLst>
              </p:nvPr>
            </p:nvGraphicFramePr>
            <p:xfrm>
              <a:off x="1840508" y="5205561"/>
              <a:ext cx="5971852" cy="1247775"/>
            </p:xfrm>
            <a:graphic>
              <a:graphicData uri="http://schemas.openxmlformats.org/presentationml/2006/ole">
                <p:oleObj spid="_x0000_s45684" name="Equation" r:id="rId3" imgW="2108160" imgH="482400" progId="">
                  <p:embed/>
                </p:oleObj>
              </a:graphicData>
            </a:graphic>
          </p:graphicFrame>
          <p:cxnSp>
            <p:nvCxnSpPr>
              <p:cNvPr id="5" name="Straight Connector 4"/>
              <p:cNvCxnSpPr/>
              <p:nvPr/>
            </p:nvCxnSpPr>
            <p:spPr>
              <a:xfrm>
                <a:off x="3275856" y="6453336"/>
                <a:ext cx="575072"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1547664" y="6309320"/>
              <a:ext cx="4515980" cy="461665"/>
            </a:xfrm>
            <a:prstGeom prst="rect">
              <a:avLst/>
            </a:prstGeom>
          </p:spPr>
          <p:txBody>
            <a:bodyPr wrap="none">
              <a:spAutoFit/>
            </a:bodyPr>
            <a:lstStyle/>
            <a:p>
              <a:r>
                <a:rPr lang="zh-CN" altLang="en-US" b="1" dirty="0" smtClean="0">
                  <a:solidFill>
                    <a:srgbClr val="0000FF"/>
                  </a:solidFill>
                  <a:latin typeface="楷体" panose="02010609060101010101" pitchFamily="49" charset="-122"/>
                  <a:ea typeface="楷体" panose="02010609060101010101" pitchFamily="49" charset="-122"/>
                </a:rPr>
                <a:t>为简化书写，常去掉取实部符号</a:t>
              </a:r>
              <a:endParaRPr lang="en-US" b="1" dirty="0">
                <a:solidFill>
                  <a:srgbClr val="0000FF"/>
                </a:solidFill>
                <a:latin typeface="楷体" panose="02010609060101010101" pitchFamily="49" charset="-122"/>
                <a:ea typeface="楷体" panose="02010609060101010101" pitchFamily="49" charset="-122"/>
              </a:endParaRPr>
            </a:p>
          </p:txBody>
        </p:sp>
      </p:grpSp>
      <p:sp>
        <p:nvSpPr>
          <p:cNvPr id="31" name="Rectangle 3"/>
          <p:cNvSpPr txBox="1">
            <a:spLocks noChangeArrowheads="1"/>
          </p:cNvSpPr>
          <p:nvPr/>
        </p:nvSpPr>
        <p:spPr bwMode="auto">
          <a:xfrm>
            <a:off x="450890" y="3519251"/>
            <a:ext cx="1728192" cy="504056"/>
          </a:xfrm>
          <a:prstGeom prst="rect">
            <a:avLst/>
          </a:pr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r>
              <a:rPr lang="zh-CN" altLang="en-US" sz="2800" kern="0" dirty="0" smtClean="0">
                <a:solidFill>
                  <a:schemeClr val="bg1"/>
                </a:solidFill>
              </a:rPr>
              <a:t>复</a:t>
            </a:r>
            <a:r>
              <a:rPr lang="zh-CN" altLang="en-US" sz="2800" kern="0" dirty="0">
                <a:solidFill>
                  <a:schemeClr val="bg1"/>
                </a:solidFill>
              </a:rPr>
              <a:t>振幅</a:t>
            </a:r>
          </a:p>
        </p:txBody>
      </p:sp>
      <p:grpSp>
        <p:nvGrpSpPr>
          <p:cNvPr id="33" name="Group 32"/>
          <p:cNvGrpSpPr/>
          <p:nvPr/>
        </p:nvGrpSpPr>
        <p:grpSpPr>
          <a:xfrm>
            <a:off x="539552" y="4185567"/>
            <a:ext cx="5300772" cy="1286546"/>
            <a:chOff x="1767558" y="1749103"/>
            <a:chExt cx="5280689" cy="1286546"/>
          </a:xfrm>
        </p:grpSpPr>
        <p:graphicFrame>
          <p:nvGraphicFramePr>
            <p:cNvPr id="34" name="Object 7"/>
            <p:cNvGraphicFramePr>
              <a:graphicFrameLocks noChangeAspect="1"/>
            </p:cNvGraphicFramePr>
            <p:nvPr>
              <p:extLst>
                <p:ext uri="{D42A27DB-BD31-4B8C-83A1-F6EECF244321}">
                  <p14:modId xmlns:p14="http://schemas.microsoft.com/office/powerpoint/2010/main" xmlns="" val="2212463808"/>
                </p:ext>
              </p:extLst>
            </p:nvPr>
          </p:nvGraphicFramePr>
          <p:xfrm>
            <a:off x="1767558" y="1749103"/>
            <a:ext cx="4823624" cy="647949"/>
          </p:xfrm>
          <a:graphic>
            <a:graphicData uri="http://schemas.openxmlformats.org/presentationml/2006/ole">
              <p:oleObj spid="_x0000_s45685" name="Equation" r:id="rId4" imgW="1726920" imgH="253800" progId="">
                <p:embed/>
              </p:oleObj>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xmlns="" val="17222151"/>
                </p:ext>
              </p:extLst>
            </p:nvPr>
          </p:nvGraphicFramePr>
          <p:xfrm>
            <a:off x="2250020" y="2373661"/>
            <a:ext cx="4798227" cy="661988"/>
          </p:xfrm>
          <a:graphic>
            <a:graphicData uri="http://schemas.openxmlformats.org/presentationml/2006/ole">
              <p:oleObj spid="_x0000_s45686" name="Equation" r:id="rId5" imgW="1841400" imgH="253800" progId="">
                <p:embed/>
              </p:oleObj>
            </a:graphicData>
          </a:graphic>
        </p:graphicFrame>
      </p:grpSp>
      <p:grpSp>
        <p:nvGrpSpPr>
          <p:cNvPr id="36" name="Group 35"/>
          <p:cNvGrpSpPr/>
          <p:nvPr/>
        </p:nvGrpSpPr>
        <p:grpSpPr>
          <a:xfrm>
            <a:off x="628214" y="5733256"/>
            <a:ext cx="4409142" cy="864096"/>
            <a:chOff x="1475832" y="3320505"/>
            <a:chExt cx="3956922" cy="864096"/>
          </a:xfrm>
        </p:grpSpPr>
        <p:sp>
          <p:nvSpPr>
            <p:cNvPr id="37" name="Rectangle 36"/>
            <p:cNvSpPr/>
            <p:nvPr/>
          </p:nvSpPr>
          <p:spPr>
            <a:xfrm>
              <a:off x="1475832" y="3353604"/>
              <a:ext cx="3956922" cy="830997"/>
            </a:xfrm>
            <a:prstGeom prst="rect">
              <a:avLst/>
            </a:prstGeom>
          </p:spPr>
          <p:txBody>
            <a:bodyPr wrap="square">
              <a:spAutoFit/>
            </a:bodyPr>
            <a:lstStyle/>
            <a:p>
              <a:r>
                <a:rPr lang="zh-CN" altLang="en-US" b="1" dirty="0" smtClean="0">
                  <a:solidFill>
                    <a:srgbClr val="FF0000"/>
                  </a:solidFill>
                  <a:latin typeface="Times New Roman" panose="02020603050405020304" pitchFamily="18" charset="0"/>
                  <a:ea typeface="楷体" panose="02010609060101010101" pitchFamily="49" charset="-122"/>
                </a:rPr>
                <a:t>复振幅     ，包</a:t>
              </a:r>
              <a:r>
                <a:rPr lang="zh-CN" altLang="en-US" b="1" dirty="0">
                  <a:solidFill>
                    <a:srgbClr val="FF0000"/>
                  </a:solidFill>
                  <a:latin typeface="Times New Roman" panose="02020603050405020304" pitchFamily="18" charset="0"/>
                  <a:ea typeface="楷体" panose="02010609060101010101" pitchFamily="49" charset="-122"/>
                </a:rPr>
                <a:t>含了与空间坐标相关的位相因子，与时间无关</a:t>
              </a:r>
              <a:r>
                <a:rPr lang="zh-CN" altLang="en-US" b="1" dirty="0" smtClean="0">
                  <a:solidFill>
                    <a:srgbClr val="FF0000"/>
                  </a:solidFill>
                  <a:latin typeface="Times New Roman" panose="02020603050405020304" pitchFamily="18" charset="0"/>
                  <a:ea typeface="楷体" panose="02010609060101010101" pitchFamily="49" charset="-122"/>
                </a:rPr>
                <a:t>。</a:t>
              </a:r>
              <a:endParaRPr lang="en-US" b="1" dirty="0">
                <a:solidFill>
                  <a:srgbClr val="FF0000"/>
                </a:solidFill>
                <a:latin typeface="Times New Roman" panose="02020603050405020304" pitchFamily="18" charset="0"/>
                <a:ea typeface="楷体" panose="02010609060101010101" pitchFamily="49" charset="-122"/>
              </a:endParaRPr>
            </a:p>
          </p:txBody>
        </p:sp>
        <p:graphicFrame>
          <p:nvGraphicFramePr>
            <p:cNvPr id="38" name="Object 37"/>
            <p:cNvGraphicFramePr>
              <a:graphicFrameLocks noChangeAspect="1"/>
            </p:cNvGraphicFramePr>
            <p:nvPr>
              <p:extLst>
                <p:ext uri="{D42A27DB-BD31-4B8C-83A1-F6EECF244321}">
                  <p14:modId xmlns:p14="http://schemas.microsoft.com/office/powerpoint/2010/main" xmlns="" val="800313357"/>
                </p:ext>
              </p:extLst>
            </p:nvPr>
          </p:nvGraphicFramePr>
          <p:xfrm>
            <a:off x="2380548" y="3320505"/>
            <a:ext cx="364232" cy="455290"/>
          </p:xfrm>
          <a:graphic>
            <a:graphicData uri="http://schemas.openxmlformats.org/presentationml/2006/ole">
              <p:oleObj spid="_x0000_s45687" name="Equation" r:id="rId6" imgW="152280" imgH="190440" progId="">
                <p:embed/>
              </p:oleObj>
            </a:graphicData>
          </a:graphic>
        </p:graphicFrame>
      </p:grpSp>
      <p:sp>
        <p:nvSpPr>
          <p:cNvPr id="39" name="Down Arrow 38"/>
          <p:cNvSpPr/>
          <p:nvPr/>
        </p:nvSpPr>
        <p:spPr>
          <a:xfrm>
            <a:off x="2360723" y="5465073"/>
            <a:ext cx="324036" cy="26431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156176" y="3573016"/>
            <a:ext cx="2777796" cy="1384995"/>
          </a:xfrm>
          <a:prstGeom prst="rect">
            <a:avLst/>
          </a:prstGeom>
        </p:spPr>
        <p:txBody>
          <a:bodyPr wrap="square">
            <a:spAutoFit/>
          </a:bodyPr>
          <a:lstStyle/>
          <a:p>
            <a:r>
              <a:rPr lang="zh-CN" altLang="en-US" sz="2800" b="1" u="sng" dirty="0"/>
              <a:t>可以用复振幅表示光波的</a:t>
            </a:r>
            <a:r>
              <a:rPr lang="zh-CN" altLang="en-US" sz="2800" b="1" u="sng" dirty="0" smtClean="0"/>
              <a:t>条件：</a:t>
            </a:r>
            <a:r>
              <a:rPr lang="en-US" sz="2800" b="1" u="sng" dirty="0" smtClean="0"/>
              <a:t> </a:t>
            </a:r>
            <a:r>
              <a:rPr lang="zh-CN" altLang="en-US" sz="2800" b="1" u="sng" dirty="0" smtClean="0"/>
              <a:t>单色光</a:t>
            </a:r>
            <a:r>
              <a:rPr lang="en-US" sz="2800" b="1" u="sng" dirty="0" smtClean="0"/>
              <a:t> </a:t>
            </a:r>
            <a:endParaRPr lang="en-US" sz="2800" b="1" u="sng" dirty="0"/>
          </a:p>
        </p:txBody>
      </p:sp>
    </p:spTree>
    <p:extLst>
      <p:ext uri="{BB962C8B-B14F-4D97-AF65-F5344CB8AC3E}">
        <p14:creationId xmlns:p14="http://schemas.microsoft.com/office/powerpoint/2010/main" xmlns="" val="165415552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American-PowerPoint-template">
  <a:themeElements>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FFFFFF"/>
        </a:dk2>
        <a:lt2>
          <a:srgbClr val="808080"/>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American-PowerPoint-template</Template>
  <TotalTime>15307</TotalTime>
  <Words>2715</Words>
  <Application>Microsoft Office PowerPoint</Application>
  <PresentationFormat>全屏显示(4:3)</PresentationFormat>
  <Paragraphs>249</Paragraphs>
  <Slides>44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American-PowerPoint-template</vt:lpstr>
      <vt:lpstr>Equation</vt:lpstr>
      <vt:lpstr>2018物理光学复习与总结</vt:lpstr>
      <vt:lpstr>一 光的电磁理论（约25%）</vt:lpstr>
      <vt:lpstr>1.2.1 波动方程</vt:lpstr>
      <vt:lpstr>1.2.2 时谐均匀平面波</vt:lpstr>
      <vt:lpstr>1.2.2 时谐均匀平面波</vt:lpstr>
      <vt:lpstr>1.2.2 时谐均匀平面波</vt:lpstr>
      <vt:lpstr>幻灯片 7</vt:lpstr>
      <vt:lpstr>1.2.2 时谐均匀平面波</vt:lpstr>
      <vt:lpstr>1.2.2 时谐均匀平面波</vt:lpstr>
      <vt:lpstr>1.2.2 时谐均匀平面波</vt:lpstr>
      <vt:lpstr>1.2.2 时谐均匀平面波</vt:lpstr>
      <vt:lpstr>1.2.2 时谐均匀平面波</vt:lpstr>
      <vt:lpstr>幻灯片 13</vt:lpstr>
      <vt:lpstr>1.3.1 光波的偏振态</vt:lpstr>
      <vt:lpstr>1.3.1 光波的偏振态</vt:lpstr>
      <vt:lpstr>1.3.1 光波的偏振态</vt:lpstr>
      <vt:lpstr>1.3.1 光波的偏振态</vt:lpstr>
      <vt:lpstr>1.3.1 光波的偏振态</vt:lpstr>
      <vt:lpstr>1.3.1 光波的偏振态</vt:lpstr>
      <vt:lpstr>1.3.1 光波的偏振态</vt:lpstr>
      <vt:lpstr>1.3.1 光波的偏振态</vt:lpstr>
      <vt:lpstr>1.3.1 光波的偏振态</vt:lpstr>
      <vt:lpstr>1.3.1 光波的偏振态</vt:lpstr>
      <vt:lpstr>1.3.1 光波的偏振态</vt:lpstr>
      <vt:lpstr>1.3.1 光波的偏振态</vt:lpstr>
      <vt:lpstr>1.3.1 光波的偏振态</vt:lpstr>
      <vt:lpstr>1.4 光波在界面的反射和折射</vt:lpstr>
      <vt:lpstr>1.4.2 菲涅尔公式</vt:lpstr>
      <vt:lpstr>1.4.2 菲涅尔公式</vt:lpstr>
      <vt:lpstr>1.4.2 菲涅尔公式</vt:lpstr>
      <vt:lpstr>1.4.3 反射率和透射率</vt:lpstr>
      <vt:lpstr>幻灯片 32</vt:lpstr>
      <vt:lpstr>1.4.3 反射率和透射率</vt:lpstr>
      <vt:lpstr>1.4.3 反射率和透射率</vt:lpstr>
      <vt:lpstr>1.4.3 反射率和透射率</vt:lpstr>
      <vt:lpstr>1.4.3 反射率和透射率</vt:lpstr>
      <vt:lpstr>1.4.3 反射率和透射率</vt:lpstr>
      <vt:lpstr>1.4.3 反射率和透射率</vt:lpstr>
      <vt:lpstr>1.4.3 反射率和透射率</vt:lpstr>
      <vt:lpstr>1.4.3 反射率和透射率</vt:lpstr>
      <vt:lpstr>1.4.4  全反射与临界角</vt:lpstr>
      <vt:lpstr>幻灯片 42</vt:lpstr>
      <vt:lpstr>相速度与群速度</vt:lpstr>
      <vt:lpstr>幻灯片 44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Presentation Title</dc:title>
  <dc:creator>chen</dc:creator>
  <cp:lastModifiedBy>admin</cp:lastModifiedBy>
  <cp:revision>492</cp:revision>
  <dcterms:created xsi:type="dcterms:W3CDTF">2015-08-12T09:28:22Z</dcterms:created>
  <dcterms:modified xsi:type="dcterms:W3CDTF">2018-12-09T01:59:39Z</dcterms:modified>
</cp:coreProperties>
</file>