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sldIdLst>
    <p:sldId id="425" r:id="rId2"/>
    <p:sldId id="320" r:id="rId3"/>
    <p:sldId id="426" r:id="rId4"/>
    <p:sldId id="325" r:id="rId5"/>
    <p:sldId id="327" r:id="rId6"/>
    <p:sldId id="328" r:id="rId7"/>
    <p:sldId id="331" r:id="rId8"/>
    <p:sldId id="335" r:id="rId9"/>
    <p:sldId id="334" r:id="rId10"/>
    <p:sldId id="344" r:id="rId11"/>
    <p:sldId id="341" r:id="rId12"/>
    <p:sldId id="342" r:id="rId13"/>
    <p:sldId id="345" r:id="rId14"/>
    <p:sldId id="355" r:id="rId15"/>
    <p:sldId id="358" r:id="rId16"/>
    <p:sldId id="526" r:id="rId17"/>
    <p:sldId id="417" r:id="rId18"/>
    <p:sldId id="360" r:id="rId19"/>
    <p:sldId id="364" r:id="rId20"/>
    <p:sldId id="368" r:id="rId21"/>
    <p:sldId id="369" r:id="rId22"/>
    <p:sldId id="427" r:id="rId23"/>
    <p:sldId id="373" r:id="rId24"/>
    <p:sldId id="525" r:id="rId25"/>
    <p:sldId id="418" r:id="rId26"/>
    <p:sldId id="375" r:id="rId27"/>
    <p:sldId id="388" r:id="rId28"/>
    <p:sldId id="391" r:id="rId29"/>
    <p:sldId id="389" r:id="rId30"/>
    <p:sldId id="532" r:id="rId31"/>
    <p:sldId id="395" r:id="rId32"/>
    <p:sldId id="399" r:id="rId33"/>
    <p:sldId id="428" r:id="rId34"/>
    <p:sldId id="435" r:id="rId35"/>
    <p:sldId id="437" r:id="rId36"/>
    <p:sldId id="440" r:id="rId37"/>
    <p:sldId id="462" r:id="rId38"/>
    <p:sldId id="465" r:id="rId39"/>
    <p:sldId id="467" r:id="rId40"/>
    <p:sldId id="468" r:id="rId41"/>
    <p:sldId id="470" r:id="rId42"/>
    <p:sldId id="480" r:id="rId43"/>
    <p:sldId id="482" r:id="rId44"/>
    <p:sldId id="483" r:id="rId45"/>
    <p:sldId id="523" r:id="rId46"/>
    <p:sldId id="491" r:id="rId47"/>
    <p:sldId id="497" r:id="rId48"/>
    <p:sldId id="499" r:id="rId49"/>
    <p:sldId id="508" r:id="rId50"/>
    <p:sldId id="509" r:id="rId51"/>
    <p:sldId id="528" r:id="rId52"/>
    <p:sldId id="531" r:id="rId53"/>
    <p:sldId id="516" r:id="rId54"/>
    <p:sldId id="517" r:id="rId55"/>
    <p:sldId id="521" r:id="rId56"/>
    <p:sldId id="527" r:id="rId5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xmlns="">
        <p14:section name="Default Section" id="{DC10D81F-990E-44DE-B059-A4A578D59135}">
          <p14:sldIdLst>
            <p14:sldId id="425"/>
            <p14:sldId id="320"/>
            <p14:sldId id="426"/>
            <p14:sldId id="325"/>
            <p14:sldId id="327"/>
            <p14:sldId id="328"/>
            <p14:sldId id="331"/>
            <p14:sldId id="335"/>
            <p14:sldId id="334"/>
            <p14:sldId id="344"/>
            <p14:sldId id="341"/>
            <p14:sldId id="342"/>
            <p14:sldId id="345"/>
            <p14:sldId id="355"/>
            <p14:sldId id="358"/>
            <p14:sldId id="526"/>
            <p14:sldId id="417"/>
            <p14:sldId id="360"/>
            <p14:sldId id="364"/>
            <p14:sldId id="368"/>
            <p14:sldId id="369"/>
            <p14:sldId id="427"/>
            <p14:sldId id="373"/>
            <p14:sldId id="525"/>
            <p14:sldId id="418"/>
            <p14:sldId id="375"/>
            <p14:sldId id="388"/>
            <p14:sldId id="391"/>
            <p14:sldId id="389"/>
            <p14:sldId id="395"/>
            <p14:sldId id="399"/>
            <p14:sldId id="394"/>
            <p14:sldId id="428"/>
            <p14:sldId id="435"/>
            <p14:sldId id="437"/>
            <p14:sldId id="440"/>
            <p14:sldId id="462"/>
            <p14:sldId id="465"/>
            <p14:sldId id="467"/>
            <p14:sldId id="468"/>
            <p14:sldId id="470"/>
            <p14:sldId id="480"/>
            <p14:sldId id="482"/>
            <p14:sldId id="483"/>
            <p14:sldId id="523"/>
            <p14:sldId id="491"/>
            <p14:sldId id="497"/>
            <p14:sldId id="499"/>
            <p14:sldId id="508"/>
            <p14:sldId id="509"/>
            <p14:sldId id="528"/>
            <p14:sldId id="531"/>
            <p14:sldId id="516"/>
            <p14:sldId id="517"/>
            <p14:sldId id="521"/>
            <p14:sldId id="52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CC00"/>
    <a:srgbClr val="0000FF"/>
    <a:srgbClr val="FF3399"/>
    <a:srgbClr val="003399"/>
    <a:srgbClr val="993300"/>
    <a:srgbClr val="BABABA"/>
    <a:srgbClr val="A7A7A7"/>
    <a:srgbClr val="969696"/>
    <a:srgbClr val="DDDD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9290" autoAdjust="0"/>
  </p:normalViewPr>
  <p:slideViewPr>
    <p:cSldViewPr>
      <p:cViewPr varScale="1">
        <p:scale>
          <a:sx n="113" d="100"/>
          <a:sy n="113" d="100"/>
        </p:scale>
        <p:origin x="-154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9"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E8D92-8B70-47DF-BDC1-0B1563916EB5}" type="datetimeFigureOut">
              <a:rPr lang="en-US" smtClean="0"/>
              <a:pPr/>
              <a:t>12/12/2017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C2356-09E5-4AE1-AB60-5D8CB7F0F45A}" type="slidenum">
              <a:rPr lang="en-US" smtClean="0"/>
              <a:pPr/>
              <a:t>‹#›</a:t>
            </a:fld>
            <a:endParaRPr lang="en-US"/>
          </a:p>
        </p:txBody>
      </p:sp>
    </p:spTree>
    <p:extLst>
      <p:ext uri="{BB962C8B-B14F-4D97-AF65-F5344CB8AC3E}">
        <p14:creationId xmlns:p14="http://schemas.microsoft.com/office/powerpoint/2010/main" xmlns="" val="63717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9490" name="Rectangle 34"/>
          <p:cNvSpPr>
            <a:spLocks noChangeArrowheads="1"/>
          </p:cNvSpPr>
          <p:nvPr/>
        </p:nvSpPr>
        <p:spPr bwMode="auto">
          <a:xfrm>
            <a:off x="0" y="0"/>
            <a:ext cx="9144000" cy="6858000"/>
          </a:xfrm>
          <a:prstGeom prst="rect">
            <a:avLst/>
          </a:prstGeom>
          <a:gradFill rotWithShape="1">
            <a:gsLst>
              <a:gs pos="0">
                <a:schemeClr val="accent2"/>
              </a:gs>
              <a:gs pos="100000">
                <a:schemeClr val="accent2">
                  <a:gamma/>
                  <a:shade val="56078"/>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91" name="Rectangle 35"/>
          <p:cNvSpPr>
            <a:spLocks noChangeArrowheads="1"/>
          </p:cNvSpPr>
          <p:nvPr/>
        </p:nvSpPr>
        <p:spPr bwMode="auto">
          <a:xfrm>
            <a:off x="0" y="-11112"/>
            <a:ext cx="9144000" cy="6896496"/>
          </a:xfrm>
          <a:prstGeom prst="rect">
            <a:avLst/>
          </a:prstGeom>
          <a:gradFill rotWithShape="1">
            <a:gsLst>
              <a:gs pos="0">
                <a:schemeClr val="bg1">
                  <a:alpha val="13000"/>
                </a:schemeClr>
              </a:gs>
              <a:gs pos="100000">
                <a:schemeClr val="bg1">
                  <a:gamma/>
                  <a:shade val="46275"/>
                  <a:invGamma/>
                  <a:alpha val="0"/>
                </a:schemeClr>
              </a:gs>
            </a:gsLst>
            <a:lin ang="27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9493" name="Picture 37" descr="usa red shine"/>
          <p:cNvPicPr>
            <a:picLocks noChangeAspect="1" noChangeArrowheads="1"/>
          </p:cNvPicPr>
          <p:nvPr/>
        </p:nvPicPr>
        <p:blipFill>
          <a:blip r:embed="rId2" cstate="print">
            <a:lum bright="-42000"/>
            <a:extLst>
              <a:ext uri="{28A0092B-C50C-407E-A947-70E740481C1C}">
                <a14:useLocalDpi xmlns:a14="http://schemas.microsoft.com/office/drawing/2010/main" xmlns="" val="0"/>
              </a:ext>
            </a:extLst>
          </a:blip>
          <a:srcRect l="28290" r="30588"/>
          <a:stretch>
            <a:fillRect/>
          </a:stretch>
        </p:blipFill>
        <p:spPr bwMode="auto">
          <a:xfrm>
            <a:off x="5376863" y="-19050"/>
            <a:ext cx="3779837" cy="6896100"/>
          </a:xfrm>
          <a:prstGeom prst="rect">
            <a:avLst/>
          </a:prstGeom>
          <a:noFill/>
          <a:extLst>
            <a:ext uri="{909E8E84-426E-40DD-AFC4-6F175D3DCCD1}">
              <a14:hiddenFill xmlns:a14="http://schemas.microsoft.com/office/drawing/2010/main" xmlns="">
                <a:solidFill>
                  <a:srgbClr val="FFFFFF"/>
                </a:solidFill>
              </a14:hiddenFill>
            </a:ext>
          </a:extLst>
        </p:spPr>
      </p:pic>
      <p:sp>
        <p:nvSpPr>
          <p:cNvPr id="19458" name="Rectangle 2"/>
          <p:cNvSpPr>
            <a:spLocks noChangeArrowheads="1"/>
          </p:cNvSpPr>
          <p:nvPr/>
        </p:nvSpPr>
        <p:spPr bwMode="auto">
          <a:xfrm>
            <a:off x="0" y="4937125"/>
            <a:ext cx="9144000" cy="1927225"/>
          </a:xfrm>
          <a:prstGeom prst="rect">
            <a:avLst/>
          </a:prstGeom>
          <a:gradFill rotWithShape="1">
            <a:gsLst>
              <a:gs pos="0">
                <a:schemeClr val="tx1">
                  <a:gamma/>
                  <a:shade val="46275"/>
                  <a:invGamma/>
                  <a:alpha val="0"/>
                </a:schemeClr>
              </a:gs>
              <a:gs pos="100000">
                <a:schemeClr val="tx1">
                  <a:alpha val="20000"/>
                </a:schemeClr>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59" name="Rectangle 3"/>
          <p:cNvSpPr>
            <a:spLocks noChangeArrowheads="1"/>
          </p:cNvSpPr>
          <p:nvPr/>
        </p:nvSpPr>
        <p:spPr bwMode="auto">
          <a:xfrm>
            <a:off x="9163050" y="-7938"/>
            <a:ext cx="1588" cy="6870701"/>
          </a:xfrm>
          <a:prstGeom prst="rect">
            <a:avLst/>
          </a:prstGeom>
          <a:solidFill>
            <a:srgbClr val="00BF1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9460" name="Freeform 4"/>
          <p:cNvSpPr>
            <a:spLocks/>
          </p:cNvSpPr>
          <p:nvPr/>
        </p:nvSpPr>
        <p:spPr bwMode="auto">
          <a:xfrm>
            <a:off x="6213475" y="-7938"/>
            <a:ext cx="2730500" cy="6870701"/>
          </a:xfrm>
          <a:custGeom>
            <a:avLst/>
            <a:gdLst>
              <a:gd name="T0" fmla="*/ 724 w 858"/>
              <a:gd name="T1" fmla="*/ 1264 h 2164"/>
              <a:gd name="T2" fmla="*/ 515 w 858"/>
              <a:gd name="T3" fmla="*/ 0 h 2164"/>
              <a:gd name="T4" fmla="*/ 455 w 858"/>
              <a:gd name="T5" fmla="*/ 0 h 2164"/>
              <a:gd name="T6" fmla="*/ 503 w 858"/>
              <a:gd name="T7" fmla="*/ 46 h 2164"/>
              <a:gd name="T8" fmla="*/ 712 w 858"/>
              <a:gd name="T9" fmla="*/ 1253 h 2164"/>
              <a:gd name="T10" fmla="*/ 98 w 858"/>
              <a:gd name="T11" fmla="*/ 2113 h 2164"/>
              <a:gd name="T12" fmla="*/ 0 w 858"/>
              <a:gd name="T13" fmla="*/ 2164 h 2164"/>
              <a:gd name="T14" fmla="*/ 110 w 858"/>
              <a:gd name="T15" fmla="*/ 2164 h 2164"/>
              <a:gd name="T16" fmla="*/ 724 w 858"/>
              <a:gd name="T17" fmla="*/ 1264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8" h="2164">
                <a:moveTo>
                  <a:pt x="724" y="1264"/>
                </a:moveTo>
                <a:cubicBezTo>
                  <a:pt x="858" y="761"/>
                  <a:pt x="764" y="273"/>
                  <a:pt x="515" y="0"/>
                </a:cubicBezTo>
                <a:cubicBezTo>
                  <a:pt x="455" y="0"/>
                  <a:pt x="455" y="0"/>
                  <a:pt x="455" y="0"/>
                </a:cubicBezTo>
                <a:cubicBezTo>
                  <a:pt x="472" y="15"/>
                  <a:pt x="488" y="30"/>
                  <a:pt x="503" y="46"/>
                </a:cubicBezTo>
                <a:cubicBezTo>
                  <a:pt x="752" y="307"/>
                  <a:pt x="846" y="774"/>
                  <a:pt x="712" y="1253"/>
                </a:cubicBezTo>
                <a:cubicBezTo>
                  <a:pt x="604" y="1642"/>
                  <a:pt x="370" y="1952"/>
                  <a:pt x="98" y="2113"/>
                </a:cubicBezTo>
                <a:cubicBezTo>
                  <a:pt x="66" y="2132"/>
                  <a:pt x="33" y="2149"/>
                  <a:pt x="0" y="2164"/>
                </a:cubicBezTo>
                <a:cubicBezTo>
                  <a:pt x="110" y="2164"/>
                  <a:pt x="110" y="2164"/>
                  <a:pt x="110" y="2164"/>
                </a:cubicBezTo>
                <a:cubicBezTo>
                  <a:pt x="382" y="1995"/>
                  <a:pt x="616" y="1671"/>
                  <a:pt x="724" y="1264"/>
                </a:cubicBezTo>
                <a:close/>
              </a:path>
            </a:pathLst>
          </a:custGeom>
          <a:gradFill rotWithShape="1">
            <a:gsLst>
              <a:gs pos="0">
                <a:srgbClr val="EAEAEA"/>
              </a:gs>
              <a:gs pos="100000">
                <a:srgbClr val="EAEAEA">
                  <a:gamma/>
                  <a:shade val="95294"/>
                  <a:invGamma/>
                </a:srgbClr>
              </a:gs>
            </a:gsLst>
            <a:lin ang="5400000" scaled="1"/>
          </a:gradFill>
          <a:ln>
            <a:noFill/>
          </a:ln>
          <a:effectLst/>
          <a:extLst>
            <a:ext uri="{91240B29-F687-4F45-9708-019B960494DF}">
              <a14:hiddenLine xmlns:a14="http://schemas.microsoft.com/office/drawing/2010/main" xmlns=""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61" name="Freeform 5"/>
          <p:cNvSpPr>
            <a:spLocks/>
          </p:cNvSpPr>
          <p:nvPr/>
        </p:nvSpPr>
        <p:spPr bwMode="auto">
          <a:xfrm>
            <a:off x="6581775" y="-7938"/>
            <a:ext cx="2598737" cy="6870701"/>
          </a:xfrm>
          <a:custGeom>
            <a:avLst/>
            <a:gdLst>
              <a:gd name="T0" fmla="*/ 405 w 817"/>
              <a:gd name="T1" fmla="*/ 0 h 2164"/>
              <a:gd name="T2" fmla="*/ 614 w 817"/>
              <a:gd name="T3" fmla="*/ 1264 h 2164"/>
              <a:gd name="T4" fmla="*/ 0 w 817"/>
              <a:gd name="T5" fmla="*/ 2164 h 2164"/>
              <a:gd name="T6" fmla="*/ 817 w 817"/>
              <a:gd name="T7" fmla="*/ 2164 h 2164"/>
              <a:gd name="T8" fmla="*/ 817 w 817"/>
              <a:gd name="T9" fmla="*/ 0 h 2164"/>
              <a:gd name="T10" fmla="*/ 405 w 817"/>
              <a:gd name="T11" fmla="*/ 0 h 2164"/>
            </a:gdLst>
            <a:ahLst/>
            <a:cxnLst>
              <a:cxn ang="0">
                <a:pos x="T0" y="T1"/>
              </a:cxn>
              <a:cxn ang="0">
                <a:pos x="T2" y="T3"/>
              </a:cxn>
              <a:cxn ang="0">
                <a:pos x="T4" y="T5"/>
              </a:cxn>
              <a:cxn ang="0">
                <a:pos x="T6" y="T7"/>
              </a:cxn>
              <a:cxn ang="0">
                <a:pos x="T8" y="T9"/>
              </a:cxn>
              <a:cxn ang="0">
                <a:pos x="T10" y="T11"/>
              </a:cxn>
            </a:cxnLst>
            <a:rect l="0" t="0" r="r" b="b"/>
            <a:pathLst>
              <a:path w="817" h="2164">
                <a:moveTo>
                  <a:pt x="405" y="0"/>
                </a:moveTo>
                <a:cubicBezTo>
                  <a:pt x="654" y="273"/>
                  <a:pt x="748" y="761"/>
                  <a:pt x="614" y="1264"/>
                </a:cubicBezTo>
                <a:cubicBezTo>
                  <a:pt x="506" y="1671"/>
                  <a:pt x="272" y="1995"/>
                  <a:pt x="0" y="2164"/>
                </a:cubicBezTo>
                <a:cubicBezTo>
                  <a:pt x="817" y="2164"/>
                  <a:pt x="817" y="2164"/>
                  <a:pt x="817" y="2164"/>
                </a:cubicBezTo>
                <a:cubicBezTo>
                  <a:pt x="817" y="0"/>
                  <a:pt x="817" y="0"/>
                  <a:pt x="817" y="0"/>
                </a:cubicBezTo>
                <a:lnTo>
                  <a:pt x="405" y="0"/>
                </a:lnTo>
                <a:close/>
              </a:path>
            </a:pathLst>
          </a:custGeom>
          <a:gradFill rotWithShape="1">
            <a:gsLst>
              <a:gs pos="0">
                <a:schemeClr val="accent1"/>
              </a:gs>
              <a:gs pos="100000">
                <a:schemeClr val="accent1">
                  <a:gamma/>
                  <a:shade val="65882"/>
                  <a:invGamma/>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75" name="Rectangle 19"/>
          <p:cNvSpPr>
            <a:spLocks noChangeArrowheads="1"/>
          </p:cNvSpPr>
          <p:nvPr/>
        </p:nvSpPr>
        <p:spPr bwMode="auto">
          <a:xfrm>
            <a:off x="8993187" y="-11112"/>
            <a:ext cx="187325" cy="6858000"/>
          </a:xfrm>
          <a:prstGeom prst="rect">
            <a:avLst/>
          </a:prstGeom>
          <a:gradFill rotWithShape="1">
            <a:gsLst>
              <a:gs pos="0">
                <a:schemeClr val="bg1">
                  <a:gamma/>
                  <a:shade val="46275"/>
                  <a:invGamma/>
                  <a:alpha val="0"/>
                </a:schemeClr>
              </a:gs>
              <a:gs pos="100000">
                <a:schemeClr val="bg1">
                  <a:alpha val="14000"/>
                </a:schemeClr>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9479" name="Picture 23" descr="shine for usa"/>
          <p:cNvPicPr>
            <a:picLocks noChangeAspect="1" noChangeArrowheads="1"/>
          </p:cNvPicPr>
          <p:nvPr/>
        </p:nvPicPr>
        <p:blipFill>
          <a:blip r:embed="rId3" cstate="print">
            <a:lum bright="-6000"/>
            <a:extLst>
              <a:ext uri="{28A0092B-C50C-407E-A947-70E740481C1C}">
                <a14:useLocalDpi xmlns:a14="http://schemas.microsoft.com/office/drawing/2010/main" xmlns="" val="0"/>
              </a:ext>
            </a:extLst>
          </a:blip>
          <a:srcRect/>
          <a:stretch>
            <a:fillRect/>
          </a:stretch>
        </p:blipFill>
        <p:spPr bwMode="auto">
          <a:xfrm>
            <a:off x="6516216" y="9921"/>
            <a:ext cx="2598737" cy="6875463"/>
          </a:xfrm>
          <a:prstGeom prst="rect">
            <a:avLst/>
          </a:prstGeom>
          <a:noFill/>
          <a:extLst>
            <a:ext uri="{909E8E84-426E-40DD-AFC4-6F175D3DCCD1}">
              <a14:hiddenFill xmlns:a14="http://schemas.microsoft.com/office/drawing/2010/main" xmlns="">
                <a:solidFill>
                  <a:srgbClr val="FFFFFF"/>
                </a:solidFill>
              </a14:hiddenFill>
            </a:ext>
          </a:extLst>
        </p:spPr>
      </p:pic>
      <p:pic>
        <p:nvPicPr>
          <p:cNvPr id="19480" name="Picture 24" descr="usa swirl"/>
          <p:cNvPicPr>
            <a:picLocks noChangeAspect="1" noChangeArrowheads="1"/>
          </p:cNvPicPr>
          <p:nvPr userDrawn="1"/>
        </p:nvPicPr>
        <p:blipFill>
          <a:blip r:embed="rId4" cstate="print">
            <a:lum bright="24000"/>
            <a:extLst>
              <a:ext uri="{28A0092B-C50C-407E-A947-70E740481C1C}">
                <a14:useLocalDpi xmlns:a14="http://schemas.microsoft.com/office/drawing/2010/main" xmlns="" val="0"/>
              </a:ext>
            </a:extLst>
          </a:blip>
          <a:srcRect/>
          <a:stretch>
            <a:fillRect/>
          </a:stretch>
        </p:blipFill>
        <p:spPr bwMode="auto">
          <a:xfrm>
            <a:off x="5852864" y="-1191"/>
            <a:ext cx="2895600" cy="6886575"/>
          </a:xfrm>
          <a:prstGeom prst="rect">
            <a:avLst/>
          </a:prstGeom>
          <a:noFill/>
          <a:extLst>
            <a:ext uri="{909E8E84-426E-40DD-AFC4-6F175D3DCCD1}">
              <a14:hiddenFill xmlns:a14="http://schemas.microsoft.com/office/drawing/2010/main" xmlns="">
                <a:solidFill>
                  <a:srgbClr val="FFFFFF"/>
                </a:solidFill>
              </a14:hiddenFill>
            </a:ext>
          </a:extLst>
        </p:spPr>
      </p:pic>
      <p:sp>
        <p:nvSpPr>
          <p:cNvPr id="19481" name="Rectangle 25"/>
          <p:cNvSpPr>
            <a:spLocks noGrp="1" noChangeArrowheads="1"/>
          </p:cNvSpPr>
          <p:nvPr>
            <p:ph type="ctrTitle"/>
          </p:nvPr>
        </p:nvSpPr>
        <p:spPr>
          <a:xfrm>
            <a:off x="357188" y="2130425"/>
            <a:ext cx="7772400" cy="1470025"/>
          </a:xfrm>
        </p:spPr>
        <p:txBody>
          <a:bodyPr/>
          <a:lstStyle>
            <a:lvl1pPr algn="ctr">
              <a:defRPr sz="3200" b="1" baseline="0">
                <a:ea typeface="Adobe 楷体 Std R" pitchFamily="18" charset="-122"/>
              </a:defRPr>
            </a:lvl1pPr>
          </a:lstStyle>
          <a:p>
            <a:pPr lvl="0"/>
            <a:r>
              <a:rPr lang="en-US" altLang="en-US" noProof="0" dirty="0" smtClean="0"/>
              <a:t>Click to edit Master title style</a:t>
            </a:r>
          </a:p>
        </p:txBody>
      </p:sp>
      <p:sp>
        <p:nvSpPr>
          <p:cNvPr id="19482" name="Rectangle 26"/>
          <p:cNvSpPr>
            <a:spLocks noGrp="1" noChangeArrowheads="1"/>
          </p:cNvSpPr>
          <p:nvPr>
            <p:ph type="ftr" sz="quarter" idx="3"/>
          </p:nvPr>
        </p:nvSpPr>
        <p:spPr>
          <a:extLst>
            <a:ext uri="{91240B29-F687-4F45-9708-019B960494DF}">
              <a14:hiddenLine xmlns:a14="http://schemas.microsoft.com/office/drawing/2010/main" xmlns="" w="9525" algn="ctr">
                <a:solidFill>
                  <a:schemeClr val="tx1"/>
                </a:solidFill>
                <a:miter lim="800000"/>
                <a:headEnd/>
                <a:tailEnd/>
              </a14:hiddenLine>
            </a:ext>
          </a:extLst>
        </p:spPr>
        <p:txBody>
          <a:bodyPr/>
          <a:lstStyle>
            <a:lvl1pPr>
              <a:defRPr>
                <a:solidFill>
                  <a:schemeClr val="bg1"/>
                </a:solidFill>
              </a:defRPr>
            </a:lvl1pPr>
          </a:lstStyle>
          <a:p>
            <a:endParaRPr lang="en-US" altLang="en-US"/>
          </a:p>
        </p:txBody>
      </p:sp>
      <p:sp>
        <p:nvSpPr>
          <p:cNvPr id="19486" name="Freeform 30"/>
          <p:cNvSpPr>
            <a:spLocks/>
          </p:cNvSpPr>
          <p:nvPr/>
        </p:nvSpPr>
        <p:spPr bwMode="auto">
          <a:xfrm>
            <a:off x="5861050" y="-7938"/>
            <a:ext cx="3044825" cy="6870701"/>
          </a:xfrm>
          <a:custGeom>
            <a:avLst/>
            <a:gdLst>
              <a:gd name="T0" fmla="*/ 823 w 957"/>
              <a:gd name="T1" fmla="*/ 1253 h 2164"/>
              <a:gd name="T2" fmla="*/ 614 w 957"/>
              <a:gd name="T3" fmla="*/ 46 h 2164"/>
              <a:gd name="T4" fmla="*/ 566 w 957"/>
              <a:gd name="T5" fmla="*/ 0 h 2164"/>
              <a:gd name="T6" fmla="*/ 507 w 957"/>
              <a:gd name="T7" fmla="*/ 0 h 2164"/>
              <a:gd name="T8" fmla="*/ 575 w 957"/>
              <a:gd name="T9" fmla="*/ 56 h 2164"/>
              <a:gd name="T10" fmla="*/ 594 w 957"/>
              <a:gd name="T11" fmla="*/ 76 h 2164"/>
              <a:gd name="T12" fmla="*/ 722 w 957"/>
              <a:gd name="T13" fmla="*/ 246 h 2164"/>
              <a:gd name="T14" fmla="*/ 803 w 957"/>
              <a:gd name="T15" fmla="*/ 1247 h 2164"/>
              <a:gd name="T16" fmla="*/ 189 w 957"/>
              <a:gd name="T17" fmla="*/ 2081 h 2164"/>
              <a:gd name="T18" fmla="*/ 0 w 957"/>
              <a:gd name="T19" fmla="*/ 2164 h 2164"/>
              <a:gd name="T20" fmla="*/ 111 w 957"/>
              <a:gd name="T21" fmla="*/ 2164 h 2164"/>
              <a:gd name="T22" fmla="*/ 209 w 957"/>
              <a:gd name="T23" fmla="*/ 2113 h 2164"/>
              <a:gd name="T24" fmla="*/ 823 w 957"/>
              <a:gd name="T25" fmla="*/ 1253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7" h="2164">
                <a:moveTo>
                  <a:pt x="823" y="1253"/>
                </a:moveTo>
                <a:cubicBezTo>
                  <a:pt x="957" y="774"/>
                  <a:pt x="863" y="307"/>
                  <a:pt x="614" y="46"/>
                </a:cubicBezTo>
                <a:cubicBezTo>
                  <a:pt x="599" y="30"/>
                  <a:pt x="583" y="15"/>
                  <a:pt x="566" y="0"/>
                </a:cubicBezTo>
                <a:cubicBezTo>
                  <a:pt x="507" y="0"/>
                  <a:pt x="507" y="0"/>
                  <a:pt x="507" y="0"/>
                </a:cubicBezTo>
                <a:cubicBezTo>
                  <a:pt x="530" y="17"/>
                  <a:pt x="553" y="36"/>
                  <a:pt x="575" y="56"/>
                </a:cubicBezTo>
                <a:cubicBezTo>
                  <a:pt x="581" y="63"/>
                  <a:pt x="588" y="69"/>
                  <a:pt x="594" y="76"/>
                </a:cubicBezTo>
                <a:cubicBezTo>
                  <a:pt x="643" y="125"/>
                  <a:pt x="686" y="183"/>
                  <a:pt x="722" y="246"/>
                </a:cubicBezTo>
                <a:cubicBezTo>
                  <a:pt x="871" y="507"/>
                  <a:pt x="911" y="873"/>
                  <a:pt x="803" y="1247"/>
                </a:cubicBezTo>
                <a:cubicBezTo>
                  <a:pt x="695" y="1624"/>
                  <a:pt x="461" y="1925"/>
                  <a:pt x="189" y="2081"/>
                </a:cubicBezTo>
                <a:cubicBezTo>
                  <a:pt x="127" y="2116"/>
                  <a:pt x="64" y="2144"/>
                  <a:pt x="0" y="2164"/>
                </a:cubicBezTo>
                <a:cubicBezTo>
                  <a:pt x="111" y="2164"/>
                  <a:pt x="111" y="2164"/>
                  <a:pt x="111" y="2164"/>
                </a:cubicBezTo>
                <a:cubicBezTo>
                  <a:pt x="144" y="2149"/>
                  <a:pt x="177" y="2132"/>
                  <a:pt x="209" y="2113"/>
                </a:cubicBezTo>
                <a:cubicBezTo>
                  <a:pt x="481" y="1952"/>
                  <a:pt x="715" y="1642"/>
                  <a:pt x="823" y="1253"/>
                </a:cubicBezTo>
                <a:close/>
              </a:path>
            </a:pathLst>
          </a:custGeom>
          <a:solidFill>
            <a:srgbClr val="EA0000"/>
          </a:solidFill>
          <a:ln>
            <a:noFill/>
          </a:ln>
          <a:effectLst/>
          <a:extLst>
            <a:ext uri="{91240B29-F687-4F45-9708-019B960494DF}">
              <a14:hiddenLine xmlns:a14="http://schemas.microsoft.com/office/drawing/2010/main" xmlns="" w="3175" cap="flat" cmpd="sng">
                <a:solidFill>
                  <a:srgbClr val="D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9487" name="Rectangle 31"/>
          <p:cNvSpPr>
            <a:spLocks noGrp="1" noChangeArrowheads="1"/>
          </p:cNvSpPr>
          <p:nvPr>
            <p:ph type="subTitle" idx="1"/>
          </p:nvPr>
        </p:nvSpPr>
        <p:spPr>
          <a:xfrm>
            <a:off x="1042988" y="3886200"/>
            <a:ext cx="6400800" cy="1752600"/>
          </a:xfrm>
        </p:spPr>
        <p:txBody>
          <a:bodyPr anchor="ctr"/>
          <a:lstStyle>
            <a:lvl1pPr marL="0" indent="0" algn="ctr">
              <a:buFontTx/>
              <a:buNone/>
              <a:defRPr b="1" baseline="0">
                <a:solidFill>
                  <a:schemeClr val="bg1"/>
                </a:solidFill>
                <a:ea typeface="Adobe 楷体 Std R" pitchFamily="18" charset="-122"/>
              </a:defRPr>
            </a:lvl1pPr>
          </a:lstStyle>
          <a:p>
            <a:pPr lvl="0"/>
            <a:r>
              <a:rPr lang="en-US" altLang="en-US" noProof="0" dirty="0" smtClean="0"/>
              <a:t>Click to edit Master subtitle style</a:t>
            </a:r>
          </a:p>
        </p:txBody>
      </p:sp>
      <p:sp>
        <p:nvSpPr>
          <p:cNvPr id="19488" name="Rectangle 32"/>
          <p:cNvSpPr>
            <a:spLocks noGrp="1" noChangeArrowheads="1"/>
          </p:cNvSpPr>
          <p:nvPr>
            <p:ph type="dt" sz="half" idx="2"/>
          </p:nvPr>
        </p:nvSpPr>
        <p:spPr/>
        <p:txBody>
          <a:bodyPr/>
          <a:lstStyle>
            <a:lvl1pPr>
              <a:defRPr/>
            </a:lvl1pPr>
          </a:lstStyle>
          <a:p>
            <a:endParaRPr lang="en-US" altLang="en-US"/>
          </a:p>
        </p:txBody>
      </p:sp>
      <p:sp>
        <p:nvSpPr>
          <p:cNvPr id="19489" name="Rectangle 33"/>
          <p:cNvSpPr>
            <a:spLocks noGrp="1" noChangeArrowheads="1"/>
          </p:cNvSpPr>
          <p:nvPr>
            <p:ph type="sldNum" sz="quarter" idx="4"/>
          </p:nvPr>
        </p:nvSpPr>
        <p:spPr>
          <a:extLst>
            <a:ext uri="{91240B29-F687-4F45-9708-019B960494DF}">
              <a14:hiddenLine xmlns:a14="http://schemas.microsoft.com/office/drawing/2010/main" xmlns="" w="9525" algn="ctr">
                <a:solidFill>
                  <a:schemeClr val="tx1"/>
                </a:solidFill>
                <a:miter lim="800000"/>
                <a:headEnd/>
                <a:tailEnd/>
              </a14:hiddenLine>
            </a:ext>
          </a:extLst>
        </p:spPr>
        <p:txBody>
          <a:bodyPr/>
          <a:lstStyle>
            <a:lvl1pPr>
              <a:defRPr/>
            </a:lvl1pPr>
          </a:lstStyle>
          <a:p>
            <a:endParaRPr lang="en-US" altLang="en-US"/>
          </a:p>
        </p:txBody>
      </p:sp>
      <p:pic>
        <p:nvPicPr>
          <p:cNvPr id="19503" name="Picture 47" descr="http://ico.ooopic.com/ajax/iconpng/?id=53577.png"/>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rot="5859120">
            <a:off x="3152194" y="897345"/>
            <a:ext cx="9735807" cy="50688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4223834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488" y="188913"/>
            <a:ext cx="2084387" cy="5891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25" y="188913"/>
            <a:ext cx="6100763" cy="5891212"/>
          </a:xfrm>
        </p:spPr>
        <p:txBody>
          <a:bodyPr vert="eaVert"/>
          <a:lstStyle>
            <a:lvl1pPr>
              <a:defRPr>
                <a:latin typeface="Times New Roman" panose="02020603050405020304" pitchFamily="18" charset="0"/>
                <a:ea typeface="楷体" panose="02010609060101010101" pitchFamily="49" charset="-122"/>
              </a:defRPr>
            </a:lvl1pPr>
            <a:lvl2pPr>
              <a:defRPr>
                <a:latin typeface="Times New Roman" panose="02020603050405020304" pitchFamily="18" charset="0"/>
                <a:ea typeface="楷体" panose="02010609060101010101" pitchFamily="49" charset="-122"/>
              </a:defRPr>
            </a:lvl2pPr>
            <a:lvl3pPr>
              <a:defRPr>
                <a:latin typeface="Times New Roman" panose="02020603050405020304" pitchFamily="18" charset="0"/>
                <a:ea typeface="楷体" panose="02010609060101010101" pitchFamily="49" charset="-122"/>
              </a:defRPr>
            </a:lvl3pPr>
            <a:lvl4pPr>
              <a:defRPr>
                <a:latin typeface="Times New Roman" panose="02020603050405020304" pitchFamily="18" charset="0"/>
                <a:ea typeface="楷体" panose="02010609060101010101" pitchFamily="49" charset="-122"/>
              </a:defRPr>
            </a:lvl4pPr>
            <a:lvl5pPr>
              <a:defRPr>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7733571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7072312" cy="538162"/>
          </a:xfrm>
        </p:spPr>
        <p:txBody>
          <a:bodyPr/>
          <a:lstStyle>
            <a:lvl1pPr>
              <a:defRPr sz="3200" baseline="0">
                <a:effectLst/>
                <a:latin typeface="Times New Roman" panose="02020603050405020304" pitchFamily="18" charset="0"/>
                <a:ea typeface="楷体" panose="02010609060101010101" pitchFamily="49" charset="-122"/>
              </a:defRPr>
            </a:lvl1pPr>
          </a:lstStyle>
          <a:p>
            <a:r>
              <a:rPr lang="en-US" dirty="0" smtClean="0"/>
              <a:t>Click to edit Master title style</a:t>
            </a:r>
            <a:endParaRPr lang="en-US" dirty="0"/>
          </a:p>
        </p:txBody>
      </p:sp>
      <p:sp>
        <p:nvSpPr>
          <p:cNvPr id="3" name="Content Placeholder 2"/>
          <p:cNvSpPr>
            <a:spLocks noGrp="1"/>
          </p:cNvSpPr>
          <p:nvPr>
            <p:ph idx="1"/>
          </p:nvPr>
        </p:nvSpPr>
        <p:spPr>
          <a:xfrm>
            <a:off x="395536" y="1268760"/>
            <a:ext cx="8337550" cy="5073650"/>
          </a:xfrm>
        </p:spPr>
        <p:txBody>
          <a:bodyPr/>
          <a:lstStyle>
            <a:lvl1pPr>
              <a:spcBef>
                <a:spcPts val="600"/>
              </a:spcBef>
              <a:defRPr sz="3200" b="1">
                <a:latin typeface="Times New Roman" panose="02020603050405020304" pitchFamily="18" charset="0"/>
                <a:ea typeface="楷体" panose="02010609060101010101" pitchFamily="49" charset="-122"/>
              </a:defRPr>
            </a:lvl1pPr>
            <a:lvl2pPr>
              <a:spcBef>
                <a:spcPts val="600"/>
              </a:spcBef>
              <a:defRPr sz="3200" b="1">
                <a:latin typeface="Times New Roman" panose="02020603050405020304" pitchFamily="18" charset="0"/>
                <a:ea typeface="楷体" panose="02010609060101010101" pitchFamily="49" charset="-122"/>
              </a:defRPr>
            </a:lvl2pPr>
            <a:lvl3pPr>
              <a:spcBef>
                <a:spcPts val="600"/>
              </a:spcBef>
              <a:defRPr sz="2800" b="1">
                <a:latin typeface="Times New Roman" panose="02020603050405020304" pitchFamily="18" charset="0"/>
                <a:ea typeface="楷体" panose="02010609060101010101" pitchFamily="49" charset="-122"/>
              </a:defRPr>
            </a:lvl3pPr>
            <a:lvl4pPr>
              <a:spcBef>
                <a:spcPts val="600"/>
              </a:spcBef>
              <a:defRPr sz="2400" b="1">
                <a:latin typeface="Times New Roman" panose="02020603050405020304" pitchFamily="18" charset="0"/>
                <a:ea typeface="楷体" panose="02010609060101010101" pitchFamily="49" charset="-122"/>
              </a:defRPr>
            </a:lvl4pPr>
            <a:lvl5pPr>
              <a:spcBef>
                <a:spcPts val="600"/>
              </a:spcBef>
              <a:defRPr sz="2400" b="1">
                <a:latin typeface="Times New Roman" panose="02020603050405020304" pitchFamily="18" charset="0"/>
                <a:ea typeface="楷体" panose="02010609060101010101"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2826256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Date Placeholder 4"/>
          <p:cNvSpPr>
            <a:spLocks noGrp="1"/>
          </p:cNvSpPr>
          <p:nvPr>
            <p:ph type="dt" sz="half"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775686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87325"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32300" y="1006475"/>
            <a:ext cx="4092575" cy="5073650"/>
          </a:xfrm>
        </p:spPr>
        <p:txBody>
          <a:bodyPr/>
          <a:lstStyle>
            <a:lvl1pPr>
              <a:defRPr sz="2800">
                <a:latin typeface="Times New Roman" panose="02020603050405020304" pitchFamily="18" charset="0"/>
                <a:ea typeface="楷体" panose="02010609060101010101" pitchFamily="49" charset="-122"/>
              </a:defRPr>
            </a:lvl1pPr>
            <a:lvl2pPr>
              <a:defRPr sz="2400">
                <a:latin typeface="Times New Roman" panose="02020603050405020304" pitchFamily="18" charset="0"/>
                <a:ea typeface="楷体" panose="02010609060101010101" pitchFamily="49" charset="-122"/>
              </a:defRPr>
            </a:lvl2pPr>
            <a:lvl3pPr>
              <a:defRPr sz="2000">
                <a:latin typeface="Times New Roman" panose="02020603050405020304" pitchFamily="18" charset="0"/>
                <a:ea typeface="楷体" panose="02010609060101010101" pitchFamily="49" charset="-122"/>
              </a:defRPr>
            </a:lvl3pPr>
            <a:lvl4pPr>
              <a:defRPr sz="1800">
                <a:latin typeface="Times New Roman" panose="02020603050405020304" pitchFamily="18" charset="0"/>
                <a:ea typeface="楷体" panose="02010609060101010101" pitchFamily="49" charset="-122"/>
              </a:defRPr>
            </a:lvl4pPr>
            <a:lvl5pPr>
              <a:defRPr sz="1800">
                <a:latin typeface="Times New Roman" panose="02020603050405020304" pitchFamily="18" charset="0"/>
                <a:ea typeface="楷体" panose="02010609060101010101" pitchFamily="49" charset="-122"/>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410997605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ea typeface="楷体" panose="02010609060101010101" pitchFamily="49" charset="-122"/>
              </a:defRPr>
            </a:lvl1pPr>
            <a:lvl2pPr>
              <a:defRPr sz="2000">
                <a:latin typeface="Times New Roman" panose="02020603050405020304" pitchFamily="18" charset="0"/>
                <a:ea typeface="楷体" panose="02010609060101010101" pitchFamily="49" charset="-122"/>
              </a:defRPr>
            </a:lvl2pPr>
            <a:lvl3pPr>
              <a:defRPr sz="1800">
                <a:latin typeface="Times New Roman" panose="02020603050405020304" pitchFamily="18" charset="0"/>
                <a:ea typeface="楷体" panose="02010609060101010101" pitchFamily="49" charset="-122"/>
              </a:defRPr>
            </a:lvl3pPr>
            <a:lvl4pPr>
              <a:defRPr sz="1600">
                <a:latin typeface="Times New Roman" panose="02020603050405020304" pitchFamily="18" charset="0"/>
                <a:ea typeface="楷体" panose="02010609060101010101" pitchFamily="49" charset="-122"/>
              </a:defRPr>
            </a:lvl4pPr>
            <a:lvl5pPr>
              <a:defRPr sz="1600">
                <a:latin typeface="Times New Roman" panose="02020603050405020304" pitchFamily="18" charset="0"/>
                <a:ea typeface="楷体" panose="02010609060101010101" pitchFamily="49" charset="-122"/>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Date Placeholder 7"/>
          <p:cNvSpPr>
            <a:spLocks noGrp="1"/>
          </p:cNvSpPr>
          <p:nvPr>
            <p:ph type="dt" sz="half"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44528936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Date Placeholder 3"/>
          <p:cNvSpPr>
            <a:spLocks noGrp="1"/>
          </p:cNvSpPr>
          <p:nvPr>
            <p:ph type="dt" sz="half"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36778399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Date Placeholder 2"/>
          <p:cNvSpPr>
            <a:spLocks noGrp="1"/>
          </p:cNvSpPr>
          <p:nvPr>
            <p:ph type="dt" sz="half"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6613078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ea typeface="楷体" panose="02010609060101010101" pitchFamily="49" charset="-122"/>
              </a:defRPr>
            </a:lvl1pPr>
            <a:lvl2pPr>
              <a:defRPr sz="2800">
                <a:latin typeface="Times New Roman" panose="02020603050405020304" pitchFamily="18" charset="0"/>
                <a:ea typeface="楷体" panose="02010609060101010101" pitchFamily="49" charset="-122"/>
              </a:defRPr>
            </a:lvl2pPr>
            <a:lvl3pPr>
              <a:defRPr sz="2400">
                <a:latin typeface="Times New Roman" panose="02020603050405020304" pitchFamily="18" charset="0"/>
                <a:ea typeface="楷体" panose="02010609060101010101" pitchFamily="49" charset="-122"/>
              </a:defRPr>
            </a:lvl3pPr>
            <a:lvl4pPr>
              <a:defRPr sz="2000">
                <a:latin typeface="Times New Roman" panose="02020603050405020304" pitchFamily="18" charset="0"/>
                <a:ea typeface="楷体" panose="02010609060101010101" pitchFamily="49" charset="-122"/>
              </a:defRPr>
            </a:lvl4pPr>
            <a:lvl5pPr>
              <a:defRPr sz="2000">
                <a:latin typeface="Times New Roman" panose="02020603050405020304" pitchFamily="18" charset="0"/>
                <a:ea typeface="楷体" panose="02010609060101010101" pitchFamily="49" charset="-122"/>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4772678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baseline="0">
                <a:ea typeface="楷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Date Placeholder 5"/>
          <p:cNvSpPr>
            <a:spLocks noGrp="1"/>
          </p:cNvSpPr>
          <p:nvPr>
            <p:ph type="dt" sz="half"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xmlns="" val="16691553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85" name="Picture 5" descr="C:\Users\chen\Desktop\物理光学\ppt课件\QQ图片20150814181855.png"/>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42074" y="0"/>
            <a:ext cx="9228147"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3338" name="Rectangle 26"/>
          <p:cNvSpPr>
            <a:spLocks noGrp="1" noChangeArrowheads="1"/>
          </p:cNvSpPr>
          <p:nvPr>
            <p:ph type="title"/>
          </p:nvPr>
        </p:nvSpPr>
        <p:spPr bwMode="auto">
          <a:xfrm>
            <a:off x="971600" y="404664"/>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3340" name="Rectangle 28"/>
          <p:cNvSpPr>
            <a:spLocks noGrp="1" noChangeArrowheads="1"/>
          </p:cNvSpPr>
          <p:nvPr>
            <p:ph type="ftr" sz="quarter" idx="3"/>
          </p:nvPr>
        </p:nvSpPr>
        <p:spPr bwMode="auto">
          <a:xfrm>
            <a:off x="2484438" y="6472238"/>
            <a:ext cx="3527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3345" name="Rectangle 33"/>
          <p:cNvSpPr>
            <a:spLocks noGrp="1" noChangeArrowheads="1"/>
          </p:cNvSpPr>
          <p:nvPr>
            <p:ph type="body" idx="1"/>
          </p:nvPr>
        </p:nvSpPr>
        <p:spPr bwMode="auto">
          <a:xfrm>
            <a:off x="482922" y="1268760"/>
            <a:ext cx="8337550" cy="5073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3339" name="Rectangle 27"/>
          <p:cNvSpPr>
            <a:spLocks noGrp="1" noChangeArrowheads="1"/>
          </p:cNvSpPr>
          <p:nvPr>
            <p:ph type="dt" sz="half" idx="2"/>
          </p:nvPr>
        </p:nvSpPr>
        <p:spPr bwMode="auto">
          <a:xfrm>
            <a:off x="7020272" y="5904631"/>
            <a:ext cx="1114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
        <p:nvSpPr>
          <p:cNvPr id="13341" name="Rectangle 29"/>
          <p:cNvSpPr>
            <a:spLocks noGrp="1" noChangeArrowheads="1"/>
          </p:cNvSpPr>
          <p:nvPr>
            <p:ph type="sldNum" sz="quarter" idx="4"/>
          </p:nvPr>
        </p:nvSpPr>
        <p:spPr bwMode="auto">
          <a:xfrm>
            <a:off x="7020272" y="6264994"/>
            <a:ext cx="1114425" cy="26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endParaRPr lang="en-US"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p:titleStyle>
    <p:bodyStyle>
      <a:lvl1pPr marL="0" indent="0" algn="l" rtl="0" eaLnBrk="1" fontAlgn="base" hangingPunct="1">
        <a:spcBef>
          <a:spcPct val="200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9.jpeg"/><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0" Type="http://schemas.openxmlformats.org/officeDocument/2006/relationships/oleObject" Target="../embeddings/oleObject19.bin"/><Relationship Id="rId4" Type="http://schemas.openxmlformats.org/officeDocument/2006/relationships/image" Target="../media/image21.png"/><Relationship Id="rId9"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9.jpeg"/><Relationship Id="rId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5.png"/><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3.bin"/><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9.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3.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image" Target="../media/image5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1.bin"/><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5.wmf"/><Relationship Id="rId4" Type="http://schemas.openxmlformats.org/officeDocument/2006/relationships/oleObject" Target="../embeddings/oleObject6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71.bin"/><Relationship Id="rId11" Type="http://schemas.openxmlformats.org/officeDocument/2006/relationships/oleObject" Target="../embeddings/oleObject76.bin"/><Relationship Id="rId5" Type="http://schemas.openxmlformats.org/officeDocument/2006/relationships/oleObject" Target="../embeddings/oleObject70.bin"/><Relationship Id="rId10" Type="http://schemas.openxmlformats.org/officeDocument/2006/relationships/oleObject" Target="../embeddings/oleObject75.bin"/><Relationship Id="rId4" Type="http://schemas.openxmlformats.org/officeDocument/2006/relationships/oleObject" Target="../embeddings/oleObject69.bin"/><Relationship Id="rId9" Type="http://schemas.openxmlformats.org/officeDocument/2006/relationships/oleObject" Target="../embeddings/oleObject74.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80.bin"/><Relationship Id="rId5" Type="http://schemas.openxmlformats.org/officeDocument/2006/relationships/image" Target="../media/image95.png"/><Relationship Id="rId4" Type="http://schemas.openxmlformats.org/officeDocument/2006/relationships/oleObject" Target="../embeddings/oleObject7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83.bin"/><Relationship Id="rId4" Type="http://schemas.openxmlformats.org/officeDocument/2006/relationships/oleObject" Target="../embeddings/oleObject82.bin"/></Relationships>
</file>

<file path=ppt/slides/_rels/slide3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85.bin"/><Relationship Id="rId4"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 Id="rId9" Type="http://schemas.openxmlformats.org/officeDocument/2006/relationships/oleObject" Target="../embeddings/oleObject96.bin"/></Relationships>
</file>

<file path=ppt/slides/_rels/slide3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15.png"/></Relationships>
</file>

<file path=ppt/slides/_rels/slide3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19.gif"/><Relationship Id="rId4" Type="http://schemas.openxmlformats.org/officeDocument/2006/relationships/image" Target="../media/image118.gi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100.bin"/></Relationships>
</file>

<file path=ppt/slides/_rels/slide4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oleObject10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135.png"/><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4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11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5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11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4.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27.bin"/><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669429" y="345405"/>
            <a:ext cx="7646987" cy="995363"/>
            <a:chOff x="373" y="4"/>
            <a:chExt cx="4817" cy="627"/>
          </a:xfrm>
        </p:grpSpPr>
        <p:pic>
          <p:nvPicPr>
            <p:cNvPr id="20485" name="Picture 5" descr="usa bar shadow"/>
            <p:cNvPicPr>
              <a:picLocks noChangeAspect="1" noChangeArrowheads="1"/>
            </p:cNvPicPr>
            <p:nvPr/>
          </p:nvPicPr>
          <p:blipFill>
            <a:blip r:embed="rId2">
              <a:extLst>
                <a:ext uri="{28A0092B-C50C-407E-A947-70E740481C1C}">
                  <a14:useLocalDpi xmlns:a14="http://schemas.microsoft.com/office/drawing/2010/main" xmlns="" val="0"/>
                </a:ext>
              </a:extLst>
            </a:blip>
            <a:srcRect l="8687" t="23734" r="8118" b="61833"/>
            <a:stretch>
              <a:fillRect/>
            </a:stretch>
          </p:blipFill>
          <p:spPr bwMode="auto">
            <a:xfrm>
              <a:off x="373" y="4"/>
              <a:ext cx="4817" cy="62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486" name="Group 6"/>
            <p:cNvGrpSpPr>
              <a:grpSpLocks/>
            </p:cNvGrpSpPr>
            <p:nvPr/>
          </p:nvGrpSpPr>
          <p:grpSpPr bwMode="auto">
            <a:xfrm>
              <a:off x="489" y="107"/>
              <a:ext cx="4585" cy="380"/>
              <a:chOff x="489" y="107"/>
              <a:chExt cx="4585" cy="380"/>
            </a:xfrm>
          </p:grpSpPr>
          <p:sp>
            <p:nvSpPr>
              <p:cNvPr id="20487" name="Freeform 7"/>
              <p:cNvSpPr>
                <a:spLocks/>
              </p:cNvSpPr>
              <p:nvPr/>
            </p:nvSpPr>
            <p:spPr bwMode="auto">
              <a:xfrm>
                <a:off x="489" y="107"/>
                <a:ext cx="4585" cy="380"/>
              </a:xfrm>
              <a:custGeom>
                <a:avLst/>
                <a:gdLst>
                  <a:gd name="T0" fmla="*/ 2141 w 2288"/>
                  <a:gd name="T1" fmla="*/ 0 h 190"/>
                  <a:gd name="T2" fmla="*/ 77 w 2288"/>
                  <a:gd name="T3" fmla="*/ 0 h 190"/>
                  <a:gd name="T4" fmla="*/ 0 w 2288"/>
                  <a:gd name="T5" fmla="*/ 0 h 190"/>
                  <a:gd name="T6" fmla="*/ 0 w 2288"/>
                  <a:gd name="T7" fmla="*/ 8 h 190"/>
                  <a:gd name="T8" fmla="*/ 0 w 2288"/>
                  <a:gd name="T9" fmla="*/ 58 h 190"/>
                  <a:gd name="T10" fmla="*/ 0 w 2288"/>
                  <a:gd name="T11" fmla="*/ 137 h 190"/>
                  <a:gd name="T12" fmla="*/ 0 w 2288"/>
                  <a:gd name="T13" fmla="*/ 190 h 190"/>
                  <a:gd name="T14" fmla="*/ 2288 w 2288"/>
                  <a:gd name="T15" fmla="*/ 190 h 190"/>
                  <a:gd name="T16" fmla="*/ 2160 w 2288"/>
                  <a:gd name="T17" fmla="*/ 20 h 190"/>
                  <a:gd name="T18" fmla="*/ 2141 w 2288"/>
                  <a:gd name="T1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8" h="190">
                    <a:moveTo>
                      <a:pt x="2141" y="0"/>
                    </a:moveTo>
                    <a:cubicBezTo>
                      <a:pt x="77" y="0"/>
                      <a:pt x="77" y="0"/>
                      <a:pt x="77" y="0"/>
                    </a:cubicBezTo>
                    <a:cubicBezTo>
                      <a:pt x="0" y="0"/>
                      <a:pt x="0" y="0"/>
                      <a:pt x="0" y="0"/>
                    </a:cubicBezTo>
                    <a:cubicBezTo>
                      <a:pt x="0" y="8"/>
                      <a:pt x="0" y="8"/>
                      <a:pt x="0" y="8"/>
                    </a:cubicBezTo>
                    <a:cubicBezTo>
                      <a:pt x="0" y="58"/>
                      <a:pt x="0" y="58"/>
                      <a:pt x="0" y="58"/>
                    </a:cubicBezTo>
                    <a:cubicBezTo>
                      <a:pt x="0" y="137"/>
                      <a:pt x="0" y="137"/>
                      <a:pt x="0" y="137"/>
                    </a:cubicBezTo>
                    <a:cubicBezTo>
                      <a:pt x="0" y="190"/>
                      <a:pt x="0" y="190"/>
                      <a:pt x="0" y="190"/>
                    </a:cubicBezTo>
                    <a:cubicBezTo>
                      <a:pt x="2288" y="190"/>
                      <a:pt x="2288" y="190"/>
                      <a:pt x="2288" y="190"/>
                    </a:cubicBezTo>
                    <a:cubicBezTo>
                      <a:pt x="2252" y="127"/>
                      <a:pt x="2209" y="69"/>
                      <a:pt x="2160" y="20"/>
                    </a:cubicBezTo>
                    <a:cubicBezTo>
                      <a:pt x="2154" y="13"/>
                      <a:pt x="2147" y="7"/>
                      <a:pt x="2141" y="0"/>
                    </a:cubicBezTo>
                    <a:close/>
                  </a:path>
                </a:pathLst>
              </a:custGeom>
              <a:gradFill rotWithShape="1">
                <a:gsLst>
                  <a:gs pos="0">
                    <a:schemeClr val="accent1"/>
                  </a:gs>
                  <a:gs pos="100000">
                    <a:schemeClr val="accent1">
                      <a:gamma/>
                      <a:shade val="56078"/>
                      <a:invGamma/>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88" name="Freeform 8"/>
              <p:cNvSpPr>
                <a:spLocks/>
              </p:cNvSpPr>
              <p:nvPr/>
            </p:nvSpPr>
            <p:spPr bwMode="auto">
              <a:xfrm>
                <a:off x="505" y="123"/>
                <a:ext cx="4433" cy="322"/>
              </a:xfrm>
              <a:custGeom>
                <a:avLst/>
                <a:gdLst>
                  <a:gd name="T0" fmla="*/ 2009 w 2212"/>
                  <a:gd name="T1" fmla="*/ 39 h 161"/>
                  <a:gd name="T2" fmla="*/ 2212 w 2212"/>
                  <a:gd name="T3" fmla="*/ 93 h 161"/>
                  <a:gd name="T4" fmla="*/ 2146 w 2212"/>
                  <a:gd name="T5" fmla="*/ 17 h 161"/>
                  <a:gd name="T6" fmla="*/ 2129 w 2212"/>
                  <a:gd name="T7" fmla="*/ 0 h 161"/>
                  <a:gd name="T8" fmla="*/ 0 w 2212"/>
                  <a:gd name="T9" fmla="*/ 0 h 161"/>
                  <a:gd name="T10" fmla="*/ 0 w 2212"/>
                  <a:gd name="T11" fmla="*/ 161 h 161"/>
                  <a:gd name="T12" fmla="*/ 529 w 2212"/>
                  <a:gd name="T13" fmla="*/ 110 h 161"/>
                  <a:gd name="T14" fmla="*/ 2009 w 2212"/>
                  <a:gd name="T15" fmla="*/ 39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2" h="161">
                    <a:moveTo>
                      <a:pt x="2009" y="39"/>
                    </a:moveTo>
                    <a:cubicBezTo>
                      <a:pt x="2050" y="45"/>
                      <a:pt x="2117" y="47"/>
                      <a:pt x="2212" y="93"/>
                    </a:cubicBezTo>
                    <a:cubicBezTo>
                      <a:pt x="2191" y="66"/>
                      <a:pt x="2169" y="41"/>
                      <a:pt x="2146" y="17"/>
                    </a:cubicBezTo>
                    <a:cubicBezTo>
                      <a:pt x="2141" y="12"/>
                      <a:pt x="2135" y="6"/>
                      <a:pt x="2129" y="0"/>
                    </a:cubicBezTo>
                    <a:cubicBezTo>
                      <a:pt x="0" y="0"/>
                      <a:pt x="0" y="0"/>
                      <a:pt x="0" y="0"/>
                    </a:cubicBezTo>
                    <a:cubicBezTo>
                      <a:pt x="0" y="161"/>
                      <a:pt x="0" y="161"/>
                      <a:pt x="0" y="161"/>
                    </a:cubicBezTo>
                    <a:cubicBezTo>
                      <a:pt x="223" y="153"/>
                      <a:pt x="438" y="124"/>
                      <a:pt x="529" y="110"/>
                    </a:cubicBezTo>
                    <a:cubicBezTo>
                      <a:pt x="977" y="39"/>
                      <a:pt x="1814" y="7"/>
                      <a:pt x="2009" y="39"/>
                    </a:cubicBezTo>
                    <a:close/>
                  </a:path>
                </a:pathLst>
              </a:custGeom>
              <a:gradFill rotWithShape="1">
                <a:gsLst>
                  <a:gs pos="0">
                    <a:schemeClr val="bg1">
                      <a:alpha val="17000"/>
                    </a:schemeClr>
                  </a:gs>
                  <a:gs pos="100000">
                    <a:schemeClr val="bg1">
                      <a:gamma/>
                      <a:shade val="46275"/>
                      <a:invGamma/>
                      <a:alpha val="13000"/>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grpSp>
      <p:grpSp>
        <p:nvGrpSpPr>
          <p:cNvPr id="20489" name="Group 9"/>
          <p:cNvGrpSpPr>
            <a:grpSpLocks/>
          </p:cNvGrpSpPr>
          <p:nvPr/>
        </p:nvGrpSpPr>
        <p:grpSpPr bwMode="auto">
          <a:xfrm>
            <a:off x="77291" y="334292"/>
            <a:ext cx="1063625" cy="998538"/>
            <a:chOff x="0" y="-3"/>
            <a:chExt cx="670" cy="629"/>
          </a:xfrm>
        </p:grpSpPr>
        <p:pic>
          <p:nvPicPr>
            <p:cNvPr id="20490" name="Picture 10" descr="usa star shadow"/>
            <p:cNvPicPr>
              <a:picLocks noChangeAspect="1" noChangeArrowheads="1"/>
            </p:cNvPicPr>
            <p:nvPr/>
          </p:nvPicPr>
          <p:blipFill>
            <a:blip r:embed="rId3">
              <a:extLst>
                <a:ext uri="{28A0092B-C50C-407E-A947-70E740481C1C}">
                  <a14:useLocalDpi xmlns:a14="http://schemas.microsoft.com/office/drawing/2010/main" xmlns="" val="0"/>
                </a:ext>
              </a:extLst>
            </a:blip>
            <a:srcRect l="44853" t="43394" r="43575" b="42197"/>
            <a:stretch>
              <a:fillRect/>
            </a:stretch>
          </p:blipFill>
          <p:spPr bwMode="auto">
            <a:xfrm>
              <a:off x="0" y="0"/>
              <a:ext cx="670" cy="62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491" name="Group 11"/>
            <p:cNvGrpSpPr>
              <a:grpSpLocks/>
            </p:cNvGrpSpPr>
            <p:nvPr/>
          </p:nvGrpSpPr>
          <p:grpSpPr bwMode="auto">
            <a:xfrm>
              <a:off x="12" y="-3"/>
              <a:ext cx="583" cy="594"/>
              <a:chOff x="12" y="-3"/>
              <a:chExt cx="583" cy="594"/>
            </a:xfrm>
          </p:grpSpPr>
          <p:sp>
            <p:nvSpPr>
              <p:cNvPr id="20492" name="Freeform 12"/>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3" name="Freeform 13"/>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4" name="Freeform 14"/>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5" name="Freeform 15"/>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6" name="Freeform 16"/>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7" name="Freeform 17"/>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8" name="Freeform 18"/>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rgbClr val="8A1717"/>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499" name="Freeform 19"/>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0" name="Freeform 20"/>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1" name="Freeform 21"/>
              <p:cNvSpPr>
                <a:spLocks/>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Lst>
                <a:ahLst/>
                <a:cxnLst>
                  <a:cxn ang="0">
                    <a:pos x="T0" y="T1"/>
                  </a:cxn>
                  <a:cxn ang="0">
                    <a:pos x="T2" y="T3"/>
                  </a:cxn>
                  <a:cxn ang="0">
                    <a:pos x="T4" y="T5"/>
                  </a:cxn>
                  <a:cxn ang="0">
                    <a:pos x="T6" y="T7"/>
                  </a:cxn>
                  <a:cxn ang="0">
                    <a:pos x="T8" y="T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path>
                </a:pathLst>
              </a:custGeom>
              <a:gradFill rotWithShape="1">
                <a:gsLst>
                  <a:gs pos="0">
                    <a:srgbClr val="00429A">
                      <a:gamma/>
                      <a:shade val="56078"/>
                      <a:invGamma/>
                    </a:srgbClr>
                  </a:gs>
                  <a:gs pos="100000">
                    <a:srgbClr val="00429A"/>
                  </a:gs>
                </a:gsLst>
                <a:lin ang="189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2" name="Freeform 22"/>
              <p:cNvSpPr>
                <a:spLocks/>
              </p:cNvSpPr>
              <p:nvPr/>
            </p:nvSpPr>
            <p:spPr bwMode="auto">
              <a:xfrm>
                <a:off x="138" y="41"/>
                <a:ext cx="419" cy="406"/>
              </a:xfrm>
              <a:custGeom>
                <a:avLst/>
                <a:gdLst>
                  <a:gd name="T0" fmla="*/ 95 w 209"/>
                  <a:gd name="T1" fmla="*/ 98 h 203"/>
                  <a:gd name="T2" fmla="*/ 172 w 209"/>
                  <a:gd name="T3" fmla="*/ 203 h 203"/>
                  <a:gd name="T4" fmla="*/ 209 w 209"/>
                  <a:gd name="T5" fmla="*/ 117 h 203"/>
                  <a:gd name="T6" fmla="*/ 91 w 209"/>
                  <a:gd name="T7" fmla="*/ 0 h 203"/>
                  <a:gd name="T8" fmla="*/ 0 w 209"/>
                  <a:gd name="T9" fmla="*/ 43 h 203"/>
                  <a:gd name="T10" fmla="*/ 95 w 209"/>
                  <a:gd name="T11" fmla="*/ 98 h 203"/>
                </a:gdLst>
                <a:ahLst/>
                <a:cxnLst>
                  <a:cxn ang="0">
                    <a:pos x="T0" y="T1"/>
                  </a:cxn>
                  <a:cxn ang="0">
                    <a:pos x="T2" y="T3"/>
                  </a:cxn>
                  <a:cxn ang="0">
                    <a:pos x="T4" y="T5"/>
                  </a:cxn>
                  <a:cxn ang="0">
                    <a:pos x="T6" y="T7"/>
                  </a:cxn>
                  <a:cxn ang="0">
                    <a:pos x="T8" y="T9"/>
                  </a:cxn>
                  <a:cxn ang="0">
                    <a:pos x="T10" y="T11"/>
                  </a:cxn>
                </a:cxnLst>
                <a:rect l="0" t="0" r="r" b="b"/>
                <a:pathLst>
                  <a:path w="209" h="203">
                    <a:moveTo>
                      <a:pt x="95" y="98"/>
                    </a:moveTo>
                    <a:cubicBezTo>
                      <a:pt x="117" y="136"/>
                      <a:pt x="135" y="175"/>
                      <a:pt x="172" y="203"/>
                    </a:cubicBezTo>
                    <a:cubicBezTo>
                      <a:pt x="195" y="181"/>
                      <a:pt x="209" y="151"/>
                      <a:pt x="209" y="117"/>
                    </a:cubicBezTo>
                    <a:cubicBezTo>
                      <a:pt x="209" y="52"/>
                      <a:pt x="156" y="0"/>
                      <a:pt x="91" y="0"/>
                    </a:cubicBezTo>
                    <a:cubicBezTo>
                      <a:pt x="54" y="0"/>
                      <a:pt x="21" y="17"/>
                      <a:pt x="0" y="43"/>
                    </a:cubicBezTo>
                    <a:cubicBezTo>
                      <a:pt x="38" y="51"/>
                      <a:pt x="77" y="67"/>
                      <a:pt x="95" y="98"/>
                    </a:cubicBezTo>
                    <a:close/>
                  </a:path>
                </a:pathLst>
              </a:custGeom>
              <a:gradFill rotWithShape="1">
                <a:gsLst>
                  <a:gs pos="0">
                    <a:schemeClr val="bg1">
                      <a:alpha val="20000"/>
                    </a:schemeClr>
                  </a:gs>
                  <a:gs pos="100000">
                    <a:schemeClr val="bg1">
                      <a:gamma/>
                      <a:shade val="46275"/>
                      <a:invGamma/>
                      <a:alpha val="13000"/>
                    </a:schemeClr>
                  </a:gs>
                </a:gsLst>
                <a:lin ang="5400000" scaled="1"/>
              </a:gradFill>
              <a:ln>
                <a:noFill/>
              </a:ln>
              <a:effectLst/>
              <a:extLst>
                <a:ext uri="{91240B29-F687-4F45-9708-019B960494DF}">
                  <a14:hiddenLine xmlns:a14="http://schemas.microsoft.com/office/drawing/2010/main" xmlns=""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03" name="Freeform 23"/>
              <p:cNvSpPr>
                <a:spLocks/>
              </p:cNvSpPr>
              <p:nvPr/>
            </p:nvSpPr>
            <p:spPr bwMode="auto">
              <a:xfrm>
                <a:off x="281" y="341"/>
                <a:ext cx="98" cy="114"/>
              </a:xfrm>
              <a:custGeom>
                <a:avLst/>
                <a:gdLst>
                  <a:gd name="T0" fmla="*/ 84 w 98"/>
                  <a:gd name="T1" fmla="*/ 100 h 114"/>
                  <a:gd name="T2" fmla="*/ 0 w 98"/>
                  <a:gd name="T3" fmla="*/ 0 h 114"/>
                  <a:gd name="T4" fmla="*/ 14 w 98"/>
                  <a:gd name="T5" fmla="*/ 16 h 114"/>
                  <a:gd name="T6" fmla="*/ 98 w 98"/>
                  <a:gd name="T7" fmla="*/ 114 h 114"/>
                  <a:gd name="T8" fmla="*/ 84 w 98"/>
                  <a:gd name="T9" fmla="*/ 100 h 114"/>
                </a:gdLst>
                <a:ahLst/>
                <a:cxnLst>
                  <a:cxn ang="0">
                    <a:pos x="T0" y="T1"/>
                  </a:cxn>
                  <a:cxn ang="0">
                    <a:pos x="T2" y="T3"/>
                  </a:cxn>
                  <a:cxn ang="0">
                    <a:pos x="T4" y="T5"/>
                  </a:cxn>
                  <a:cxn ang="0">
                    <a:pos x="T6" y="T7"/>
                  </a:cxn>
                  <a:cxn ang="0">
                    <a:pos x="T8" y="T9"/>
                  </a:cxn>
                </a:cxnLst>
                <a:rect l="0" t="0" r="r" b="b"/>
                <a:pathLst>
                  <a:path w="98" h="114">
                    <a:moveTo>
                      <a:pt x="84" y="100"/>
                    </a:moveTo>
                    <a:lnTo>
                      <a:pt x="0" y="0"/>
                    </a:lnTo>
                    <a:lnTo>
                      <a:pt x="14" y="16"/>
                    </a:lnTo>
                    <a:lnTo>
                      <a:pt x="98" y="114"/>
                    </a:lnTo>
                    <a:lnTo>
                      <a:pt x="84" y="100"/>
                    </a:lnTo>
                    <a:close/>
                  </a:path>
                </a:pathLst>
              </a:custGeom>
              <a:solidFill>
                <a:srgbClr val="00600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510" name="Freeform 30"/>
              <p:cNvSpPr>
                <a:spLocks/>
              </p:cNvSpPr>
              <p:nvPr/>
            </p:nvSpPr>
            <p:spPr bwMode="auto">
              <a:xfrm>
                <a:off x="138" y="29"/>
                <a:ext cx="357" cy="124"/>
              </a:xfrm>
              <a:custGeom>
                <a:avLst/>
                <a:gdLst>
                  <a:gd name="T0" fmla="*/ 171 w 178"/>
                  <a:gd name="T1" fmla="*/ 54 h 62"/>
                  <a:gd name="T2" fmla="*/ 178 w 178"/>
                  <a:gd name="T3" fmla="*/ 62 h 62"/>
                  <a:gd name="T4" fmla="*/ 16 w 178"/>
                  <a:gd name="T5" fmla="*/ 49 h 62"/>
                  <a:gd name="T6" fmla="*/ 7 w 178"/>
                  <a:gd name="T7" fmla="*/ 57 h 62"/>
                  <a:gd name="T8" fmla="*/ 0 w 178"/>
                  <a:gd name="T9" fmla="*/ 49 h 62"/>
                  <a:gd name="T10" fmla="*/ 9 w 178"/>
                  <a:gd name="T11" fmla="*/ 41 h 62"/>
                  <a:gd name="T12" fmla="*/ 171 w 178"/>
                  <a:gd name="T13" fmla="*/ 54 h 62"/>
                </a:gdLst>
                <a:ahLst/>
                <a:cxnLst>
                  <a:cxn ang="0">
                    <a:pos x="T0" y="T1"/>
                  </a:cxn>
                  <a:cxn ang="0">
                    <a:pos x="T2" y="T3"/>
                  </a:cxn>
                  <a:cxn ang="0">
                    <a:pos x="T4" y="T5"/>
                  </a:cxn>
                  <a:cxn ang="0">
                    <a:pos x="T6" y="T7"/>
                  </a:cxn>
                  <a:cxn ang="0">
                    <a:pos x="T8" y="T9"/>
                  </a:cxn>
                  <a:cxn ang="0">
                    <a:pos x="T10" y="T11"/>
                  </a:cxn>
                  <a:cxn ang="0">
                    <a:pos x="T12" y="T13"/>
                  </a:cxn>
                </a:cxnLst>
                <a:rect l="0" t="0" r="r" b="b"/>
                <a:pathLst>
                  <a:path w="178" h="62">
                    <a:moveTo>
                      <a:pt x="171" y="54"/>
                    </a:moveTo>
                    <a:cubicBezTo>
                      <a:pt x="178" y="62"/>
                      <a:pt x="178" y="62"/>
                      <a:pt x="178" y="62"/>
                    </a:cubicBezTo>
                    <a:cubicBezTo>
                      <a:pt x="137" y="14"/>
                      <a:pt x="65" y="8"/>
                      <a:pt x="16" y="49"/>
                    </a:cubicBezTo>
                    <a:cubicBezTo>
                      <a:pt x="13" y="52"/>
                      <a:pt x="10" y="54"/>
                      <a:pt x="7" y="57"/>
                    </a:cubicBezTo>
                    <a:cubicBezTo>
                      <a:pt x="0" y="49"/>
                      <a:pt x="0" y="49"/>
                      <a:pt x="0" y="49"/>
                    </a:cubicBezTo>
                    <a:cubicBezTo>
                      <a:pt x="3" y="47"/>
                      <a:pt x="6" y="44"/>
                      <a:pt x="9" y="41"/>
                    </a:cubicBezTo>
                    <a:cubicBezTo>
                      <a:pt x="58" y="0"/>
                      <a:pt x="131" y="6"/>
                      <a:pt x="171" y="54"/>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1" name="Freeform 31"/>
              <p:cNvSpPr>
                <a:spLocks/>
              </p:cNvSpPr>
              <p:nvPr/>
            </p:nvSpPr>
            <p:spPr bwMode="auto">
              <a:xfrm>
                <a:off x="114" y="127"/>
                <a:ext cx="38" cy="48"/>
              </a:xfrm>
              <a:custGeom>
                <a:avLst/>
                <a:gdLst>
                  <a:gd name="T0" fmla="*/ 12 w 19"/>
                  <a:gd name="T1" fmla="*/ 0 h 24"/>
                  <a:gd name="T2" fmla="*/ 19 w 19"/>
                  <a:gd name="T3" fmla="*/ 8 h 24"/>
                  <a:gd name="T4" fmla="*/ 6 w 19"/>
                  <a:gd name="T5" fmla="*/ 24 h 24"/>
                  <a:gd name="T6" fmla="*/ 0 w 19"/>
                  <a:gd name="T7" fmla="*/ 16 h 24"/>
                  <a:gd name="T8" fmla="*/ 12 w 19"/>
                  <a:gd name="T9" fmla="*/ 0 h 24"/>
                </a:gdLst>
                <a:ahLst/>
                <a:cxnLst>
                  <a:cxn ang="0">
                    <a:pos x="T0" y="T1"/>
                  </a:cxn>
                  <a:cxn ang="0">
                    <a:pos x="T2" y="T3"/>
                  </a:cxn>
                  <a:cxn ang="0">
                    <a:pos x="T4" y="T5"/>
                  </a:cxn>
                  <a:cxn ang="0">
                    <a:pos x="T6" y="T7"/>
                  </a:cxn>
                  <a:cxn ang="0">
                    <a:pos x="T8" y="T9"/>
                  </a:cxn>
                </a:cxnLst>
                <a:rect l="0" t="0" r="r" b="b"/>
                <a:pathLst>
                  <a:path w="19" h="24">
                    <a:moveTo>
                      <a:pt x="12" y="0"/>
                    </a:moveTo>
                    <a:cubicBezTo>
                      <a:pt x="19" y="8"/>
                      <a:pt x="19" y="8"/>
                      <a:pt x="19" y="8"/>
                    </a:cubicBezTo>
                    <a:cubicBezTo>
                      <a:pt x="14" y="13"/>
                      <a:pt x="10" y="18"/>
                      <a:pt x="6" y="24"/>
                    </a:cubicBezTo>
                    <a:cubicBezTo>
                      <a:pt x="0" y="16"/>
                      <a:pt x="0" y="16"/>
                      <a:pt x="0" y="16"/>
                    </a:cubicBezTo>
                    <a:cubicBezTo>
                      <a:pt x="4" y="11"/>
                      <a:pt x="8" y="5"/>
                      <a:pt x="12"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2" name="Freeform 32"/>
              <p:cNvSpPr>
                <a:spLocks/>
              </p:cNvSpPr>
              <p:nvPr/>
            </p:nvSpPr>
            <p:spPr bwMode="auto">
              <a:xfrm>
                <a:off x="96" y="159"/>
                <a:ext cx="30" cy="44"/>
              </a:xfrm>
              <a:custGeom>
                <a:avLst/>
                <a:gdLst>
                  <a:gd name="T0" fmla="*/ 9 w 15"/>
                  <a:gd name="T1" fmla="*/ 0 h 22"/>
                  <a:gd name="T2" fmla="*/ 15 w 15"/>
                  <a:gd name="T3" fmla="*/ 8 h 22"/>
                  <a:gd name="T4" fmla="*/ 7 w 15"/>
                  <a:gd name="T5" fmla="*/ 22 h 22"/>
                  <a:gd name="T6" fmla="*/ 0 w 15"/>
                  <a:gd name="T7" fmla="*/ 15 h 22"/>
                  <a:gd name="T8" fmla="*/ 9 w 15"/>
                  <a:gd name="T9" fmla="*/ 0 h 22"/>
                </a:gdLst>
                <a:ahLst/>
                <a:cxnLst>
                  <a:cxn ang="0">
                    <a:pos x="T0" y="T1"/>
                  </a:cxn>
                  <a:cxn ang="0">
                    <a:pos x="T2" y="T3"/>
                  </a:cxn>
                  <a:cxn ang="0">
                    <a:pos x="T4" y="T5"/>
                  </a:cxn>
                  <a:cxn ang="0">
                    <a:pos x="T6" y="T7"/>
                  </a:cxn>
                  <a:cxn ang="0">
                    <a:pos x="T8" y="T9"/>
                  </a:cxn>
                </a:cxnLst>
                <a:rect l="0" t="0" r="r" b="b"/>
                <a:pathLst>
                  <a:path w="15" h="22">
                    <a:moveTo>
                      <a:pt x="9" y="0"/>
                    </a:moveTo>
                    <a:cubicBezTo>
                      <a:pt x="15" y="8"/>
                      <a:pt x="15" y="8"/>
                      <a:pt x="15" y="8"/>
                    </a:cubicBezTo>
                    <a:cubicBezTo>
                      <a:pt x="12" y="13"/>
                      <a:pt x="9" y="17"/>
                      <a:pt x="7" y="22"/>
                    </a:cubicBezTo>
                    <a:cubicBezTo>
                      <a:pt x="0" y="15"/>
                      <a:pt x="0" y="15"/>
                      <a:pt x="0" y="15"/>
                    </a:cubicBezTo>
                    <a:cubicBezTo>
                      <a:pt x="3" y="10"/>
                      <a:pt x="6" y="5"/>
                      <a:pt x="9"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3" name="Freeform 33"/>
              <p:cNvSpPr>
                <a:spLocks/>
              </p:cNvSpPr>
              <p:nvPr/>
            </p:nvSpPr>
            <p:spPr bwMode="auto">
              <a:xfrm>
                <a:off x="84" y="189"/>
                <a:ext cx="26" cy="44"/>
              </a:xfrm>
              <a:custGeom>
                <a:avLst/>
                <a:gdLst>
                  <a:gd name="T0" fmla="*/ 6 w 13"/>
                  <a:gd name="T1" fmla="*/ 0 h 22"/>
                  <a:gd name="T2" fmla="*/ 13 w 13"/>
                  <a:gd name="T3" fmla="*/ 7 h 22"/>
                  <a:gd name="T4" fmla="*/ 7 w 13"/>
                  <a:gd name="T5" fmla="*/ 22 h 22"/>
                  <a:gd name="T6" fmla="*/ 0 w 13"/>
                  <a:gd name="T7" fmla="*/ 15 h 22"/>
                  <a:gd name="T8" fmla="*/ 6 w 13"/>
                  <a:gd name="T9" fmla="*/ 0 h 22"/>
                </a:gdLst>
                <a:ahLst/>
                <a:cxnLst>
                  <a:cxn ang="0">
                    <a:pos x="T0" y="T1"/>
                  </a:cxn>
                  <a:cxn ang="0">
                    <a:pos x="T2" y="T3"/>
                  </a:cxn>
                  <a:cxn ang="0">
                    <a:pos x="T4" y="T5"/>
                  </a:cxn>
                  <a:cxn ang="0">
                    <a:pos x="T6" y="T7"/>
                  </a:cxn>
                  <a:cxn ang="0">
                    <a:pos x="T8" y="T9"/>
                  </a:cxn>
                </a:cxnLst>
                <a:rect l="0" t="0" r="r" b="b"/>
                <a:pathLst>
                  <a:path w="13" h="22">
                    <a:moveTo>
                      <a:pt x="6" y="0"/>
                    </a:moveTo>
                    <a:cubicBezTo>
                      <a:pt x="13" y="7"/>
                      <a:pt x="13" y="7"/>
                      <a:pt x="13" y="7"/>
                    </a:cubicBezTo>
                    <a:cubicBezTo>
                      <a:pt x="10" y="12"/>
                      <a:pt x="8" y="17"/>
                      <a:pt x="7" y="22"/>
                    </a:cubicBezTo>
                    <a:cubicBezTo>
                      <a:pt x="0" y="15"/>
                      <a:pt x="0" y="15"/>
                      <a:pt x="0" y="15"/>
                    </a:cubicBezTo>
                    <a:cubicBezTo>
                      <a:pt x="2" y="10"/>
                      <a:pt x="4" y="5"/>
                      <a:pt x="6"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4" name="Freeform 34"/>
              <p:cNvSpPr>
                <a:spLocks/>
              </p:cNvSpPr>
              <p:nvPr/>
            </p:nvSpPr>
            <p:spPr bwMode="auto">
              <a:xfrm>
                <a:off x="76" y="219"/>
                <a:ext cx="22" cy="48"/>
              </a:xfrm>
              <a:custGeom>
                <a:avLst/>
                <a:gdLst>
                  <a:gd name="T0" fmla="*/ 4 w 11"/>
                  <a:gd name="T1" fmla="*/ 0 h 24"/>
                  <a:gd name="T2" fmla="*/ 11 w 11"/>
                  <a:gd name="T3" fmla="*/ 7 h 24"/>
                  <a:gd name="T4" fmla="*/ 7 w 11"/>
                  <a:gd name="T5" fmla="*/ 24 h 24"/>
                  <a:gd name="T6" fmla="*/ 0 w 11"/>
                  <a:gd name="T7" fmla="*/ 16 h 24"/>
                  <a:gd name="T8" fmla="*/ 4 w 11"/>
                  <a:gd name="T9" fmla="*/ 0 h 24"/>
                </a:gdLst>
                <a:ahLst/>
                <a:cxnLst>
                  <a:cxn ang="0">
                    <a:pos x="T0" y="T1"/>
                  </a:cxn>
                  <a:cxn ang="0">
                    <a:pos x="T2" y="T3"/>
                  </a:cxn>
                  <a:cxn ang="0">
                    <a:pos x="T4" y="T5"/>
                  </a:cxn>
                  <a:cxn ang="0">
                    <a:pos x="T6" y="T7"/>
                  </a:cxn>
                  <a:cxn ang="0">
                    <a:pos x="T8" y="T9"/>
                  </a:cxn>
                </a:cxnLst>
                <a:rect l="0" t="0" r="r" b="b"/>
                <a:pathLst>
                  <a:path w="11" h="24">
                    <a:moveTo>
                      <a:pt x="4" y="0"/>
                    </a:moveTo>
                    <a:cubicBezTo>
                      <a:pt x="11" y="7"/>
                      <a:pt x="11" y="7"/>
                      <a:pt x="11" y="7"/>
                    </a:cubicBezTo>
                    <a:cubicBezTo>
                      <a:pt x="9" y="13"/>
                      <a:pt x="8" y="18"/>
                      <a:pt x="7" y="24"/>
                    </a:cubicBezTo>
                    <a:cubicBezTo>
                      <a:pt x="0" y="16"/>
                      <a:pt x="0" y="16"/>
                      <a:pt x="0" y="16"/>
                    </a:cubicBezTo>
                    <a:cubicBezTo>
                      <a:pt x="1" y="10"/>
                      <a:pt x="3" y="5"/>
                      <a:pt x="4"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5" name="Freeform 35"/>
              <p:cNvSpPr>
                <a:spLocks/>
              </p:cNvSpPr>
              <p:nvPr/>
            </p:nvSpPr>
            <p:spPr bwMode="auto">
              <a:xfrm>
                <a:off x="74" y="251"/>
                <a:ext cx="16" cy="54"/>
              </a:xfrm>
              <a:custGeom>
                <a:avLst/>
                <a:gdLst>
                  <a:gd name="T0" fmla="*/ 1 w 8"/>
                  <a:gd name="T1" fmla="*/ 0 h 27"/>
                  <a:gd name="T2" fmla="*/ 8 w 8"/>
                  <a:gd name="T3" fmla="*/ 8 h 27"/>
                  <a:gd name="T4" fmla="*/ 6 w 8"/>
                  <a:gd name="T5" fmla="*/ 27 h 27"/>
                  <a:gd name="T6" fmla="*/ 0 w 8"/>
                  <a:gd name="T7" fmla="*/ 19 h 27"/>
                  <a:gd name="T8" fmla="*/ 1 w 8"/>
                  <a:gd name="T9" fmla="*/ 0 h 27"/>
                </a:gdLst>
                <a:ahLst/>
                <a:cxnLst>
                  <a:cxn ang="0">
                    <a:pos x="T0" y="T1"/>
                  </a:cxn>
                  <a:cxn ang="0">
                    <a:pos x="T2" y="T3"/>
                  </a:cxn>
                  <a:cxn ang="0">
                    <a:pos x="T4" y="T5"/>
                  </a:cxn>
                  <a:cxn ang="0">
                    <a:pos x="T6" y="T7"/>
                  </a:cxn>
                  <a:cxn ang="0">
                    <a:pos x="T8" y="T9"/>
                  </a:cxn>
                </a:cxnLst>
                <a:rect l="0" t="0" r="r" b="b"/>
                <a:pathLst>
                  <a:path w="8" h="27">
                    <a:moveTo>
                      <a:pt x="1" y="0"/>
                    </a:moveTo>
                    <a:cubicBezTo>
                      <a:pt x="8" y="8"/>
                      <a:pt x="8" y="8"/>
                      <a:pt x="8" y="8"/>
                    </a:cubicBezTo>
                    <a:cubicBezTo>
                      <a:pt x="7" y="14"/>
                      <a:pt x="6" y="20"/>
                      <a:pt x="6" y="27"/>
                    </a:cubicBezTo>
                    <a:cubicBezTo>
                      <a:pt x="0" y="19"/>
                      <a:pt x="0" y="19"/>
                      <a:pt x="0" y="19"/>
                    </a:cubicBezTo>
                    <a:cubicBezTo>
                      <a:pt x="0" y="13"/>
                      <a:pt x="0" y="6"/>
                      <a:pt x="1"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6" name="Freeform 36"/>
              <p:cNvSpPr>
                <a:spLocks/>
              </p:cNvSpPr>
              <p:nvPr/>
            </p:nvSpPr>
            <p:spPr bwMode="auto">
              <a:xfrm>
                <a:off x="74" y="289"/>
                <a:ext cx="20" cy="76"/>
              </a:xfrm>
              <a:custGeom>
                <a:avLst/>
                <a:gdLst>
                  <a:gd name="T0" fmla="*/ 0 w 10"/>
                  <a:gd name="T1" fmla="*/ 0 h 38"/>
                  <a:gd name="T2" fmla="*/ 6 w 10"/>
                  <a:gd name="T3" fmla="*/ 8 h 38"/>
                  <a:gd name="T4" fmla="*/ 10 w 10"/>
                  <a:gd name="T5" fmla="*/ 38 h 38"/>
                  <a:gd name="T6" fmla="*/ 4 w 10"/>
                  <a:gd name="T7" fmla="*/ 30 h 38"/>
                  <a:gd name="T8" fmla="*/ 0 w 10"/>
                  <a:gd name="T9" fmla="*/ 0 h 38"/>
                </a:gdLst>
                <a:ahLst/>
                <a:cxnLst>
                  <a:cxn ang="0">
                    <a:pos x="T0" y="T1"/>
                  </a:cxn>
                  <a:cxn ang="0">
                    <a:pos x="T2" y="T3"/>
                  </a:cxn>
                  <a:cxn ang="0">
                    <a:pos x="T4" y="T5"/>
                  </a:cxn>
                  <a:cxn ang="0">
                    <a:pos x="T6" y="T7"/>
                  </a:cxn>
                  <a:cxn ang="0">
                    <a:pos x="T8" y="T9"/>
                  </a:cxn>
                </a:cxnLst>
                <a:rect l="0" t="0" r="r" b="b"/>
                <a:pathLst>
                  <a:path w="10" h="38">
                    <a:moveTo>
                      <a:pt x="0" y="0"/>
                    </a:moveTo>
                    <a:cubicBezTo>
                      <a:pt x="6" y="8"/>
                      <a:pt x="6" y="8"/>
                      <a:pt x="6" y="8"/>
                    </a:cubicBezTo>
                    <a:cubicBezTo>
                      <a:pt x="6" y="18"/>
                      <a:pt x="7" y="28"/>
                      <a:pt x="10" y="38"/>
                    </a:cubicBezTo>
                    <a:cubicBezTo>
                      <a:pt x="4" y="30"/>
                      <a:pt x="4" y="30"/>
                      <a:pt x="4" y="30"/>
                    </a:cubicBezTo>
                    <a:cubicBezTo>
                      <a:pt x="1" y="20"/>
                      <a:pt x="0" y="10"/>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7" name="Freeform 37"/>
              <p:cNvSpPr>
                <a:spLocks/>
              </p:cNvSpPr>
              <p:nvPr/>
            </p:nvSpPr>
            <p:spPr bwMode="auto">
              <a:xfrm>
                <a:off x="82" y="349"/>
                <a:ext cx="40" cy="78"/>
              </a:xfrm>
              <a:custGeom>
                <a:avLst/>
                <a:gdLst>
                  <a:gd name="T0" fmla="*/ 0 w 20"/>
                  <a:gd name="T1" fmla="*/ 0 h 39"/>
                  <a:gd name="T2" fmla="*/ 6 w 20"/>
                  <a:gd name="T3" fmla="*/ 8 h 39"/>
                  <a:gd name="T4" fmla="*/ 20 w 20"/>
                  <a:gd name="T5" fmla="*/ 39 h 39"/>
                  <a:gd name="T6" fmla="*/ 13 w 20"/>
                  <a:gd name="T7" fmla="*/ 31 h 39"/>
                  <a:gd name="T8" fmla="*/ 0 w 20"/>
                  <a:gd name="T9" fmla="*/ 0 h 39"/>
                </a:gdLst>
                <a:ahLst/>
                <a:cxnLst>
                  <a:cxn ang="0">
                    <a:pos x="T0" y="T1"/>
                  </a:cxn>
                  <a:cxn ang="0">
                    <a:pos x="T2" y="T3"/>
                  </a:cxn>
                  <a:cxn ang="0">
                    <a:pos x="T4" y="T5"/>
                  </a:cxn>
                  <a:cxn ang="0">
                    <a:pos x="T6" y="T7"/>
                  </a:cxn>
                  <a:cxn ang="0">
                    <a:pos x="T8" y="T9"/>
                  </a:cxn>
                </a:cxnLst>
                <a:rect l="0" t="0" r="r" b="b"/>
                <a:pathLst>
                  <a:path w="20" h="39">
                    <a:moveTo>
                      <a:pt x="0" y="0"/>
                    </a:moveTo>
                    <a:cubicBezTo>
                      <a:pt x="6" y="8"/>
                      <a:pt x="6" y="8"/>
                      <a:pt x="6" y="8"/>
                    </a:cubicBezTo>
                    <a:cubicBezTo>
                      <a:pt x="9" y="19"/>
                      <a:pt x="14" y="29"/>
                      <a:pt x="20" y="39"/>
                    </a:cubicBezTo>
                    <a:cubicBezTo>
                      <a:pt x="13" y="31"/>
                      <a:pt x="13" y="31"/>
                      <a:pt x="13" y="31"/>
                    </a:cubicBezTo>
                    <a:cubicBezTo>
                      <a:pt x="7" y="21"/>
                      <a:pt x="2"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8" name="Freeform 38"/>
              <p:cNvSpPr>
                <a:spLocks/>
              </p:cNvSpPr>
              <p:nvPr/>
            </p:nvSpPr>
            <p:spPr bwMode="auto">
              <a:xfrm>
                <a:off x="108" y="411"/>
                <a:ext cx="32" cy="40"/>
              </a:xfrm>
              <a:custGeom>
                <a:avLst/>
                <a:gdLst>
                  <a:gd name="T0" fmla="*/ 0 w 16"/>
                  <a:gd name="T1" fmla="*/ 0 h 20"/>
                  <a:gd name="T2" fmla="*/ 7 w 16"/>
                  <a:gd name="T3" fmla="*/ 8 h 20"/>
                  <a:gd name="T4" fmla="*/ 16 w 16"/>
                  <a:gd name="T5" fmla="*/ 20 h 20"/>
                  <a:gd name="T6" fmla="*/ 9 w 16"/>
                  <a:gd name="T7" fmla="*/ 12 h 20"/>
                  <a:gd name="T8" fmla="*/ 0 w 16"/>
                  <a:gd name="T9" fmla="*/ 0 h 20"/>
                </a:gdLst>
                <a:ahLst/>
                <a:cxnLst>
                  <a:cxn ang="0">
                    <a:pos x="T0" y="T1"/>
                  </a:cxn>
                  <a:cxn ang="0">
                    <a:pos x="T2" y="T3"/>
                  </a:cxn>
                  <a:cxn ang="0">
                    <a:pos x="T4" y="T5"/>
                  </a:cxn>
                  <a:cxn ang="0">
                    <a:pos x="T6" y="T7"/>
                  </a:cxn>
                  <a:cxn ang="0">
                    <a:pos x="T8" y="T9"/>
                  </a:cxn>
                </a:cxnLst>
                <a:rect l="0" t="0" r="r" b="b"/>
                <a:pathLst>
                  <a:path w="16" h="20">
                    <a:moveTo>
                      <a:pt x="0" y="0"/>
                    </a:moveTo>
                    <a:cubicBezTo>
                      <a:pt x="7" y="8"/>
                      <a:pt x="7" y="8"/>
                      <a:pt x="7" y="8"/>
                    </a:cubicBezTo>
                    <a:cubicBezTo>
                      <a:pt x="9" y="12"/>
                      <a:pt x="12" y="16"/>
                      <a:pt x="16" y="20"/>
                    </a:cubicBezTo>
                    <a:cubicBezTo>
                      <a:pt x="9" y="12"/>
                      <a:pt x="9" y="12"/>
                      <a:pt x="9" y="12"/>
                    </a:cubicBezTo>
                    <a:cubicBezTo>
                      <a:pt x="6"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19" name="Freeform 39"/>
              <p:cNvSpPr>
                <a:spLocks/>
              </p:cNvSpPr>
              <p:nvPr/>
            </p:nvSpPr>
            <p:spPr bwMode="auto">
              <a:xfrm>
                <a:off x="505" y="119"/>
                <a:ext cx="32" cy="42"/>
              </a:xfrm>
              <a:custGeom>
                <a:avLst/>
                <a:gdLst>
                  <a:gd name="T0" fmla="*/ 0 w 16"/>
                  <a:gd name="T1" fmla="*/ 0 h 21"/>
                  <a:gd name="T2" fmla="*/ 6 w 16"/>
                  <a:gd name="T3" fmla="*/ 7 h 21"/>
                  <a:gd name="T4" fmla="*/ 16 w 16"/>
                  <a:gd name="T5" fmla="*/ 21 h 21"/>
                  <a:gd name="T6" fmla="*/ 9 w 16"/>
                  <a:gd name="T7" fmla="*/ 13 h 21"/>
                  <a:gd name="T8" fmla="*/ 0 w 16"/>
                  <a:gd name="T9" fmla="*/ 0 h 21"/>
                </a:gdLst>
                <a:ahLst/>
                <a:cxnLst>
                  <a:cxn ang="0">
                    <a:pos x="T0" y="T1"/>
                  </a:cxn>
                  <a:cxn ang="0">
                    <a:pos x="T2" y="T3"/>
                  </a:cxn>
                  <a:cxn ang="0">
                    <a:pos x="T4" y="T5"/>
                  </a:cxn>
                  <a:cxn ang="0">
                    <a:pos x="T6" y="T7"/>
                  </a:cxn>
                  <a:cxn ang="0">
                    <a:pos x="T8" y="T9"/>
                  </a:cxn>
                </a:cxnLst>
                <a:rect l="0" t="0" r="r" b="b"/>
                <a:pathLst>
                  <a:path w="16" h="21">
                    <a:moveTo>
                      <a:pt x="0" y="0"/>
                    </a:moveTo>
                    <a:cubicBezTo>
                      <a:pt x="6" y="7"/>
                      <a:pt x="6" y="7"/>
                      <a:pt x="6" y="7"/>
                    </a:cubicBezTo>
                    <a:cubicBezTo>
                      <a:pt x="10" y="12"/>
                      <a:pt x="13" y="16"/>
                      <a:pt x="16" y="21"/>
                    </a:cubicBezTo>
                    <a:cubicBezTo>
                      <a:pt x="9" y="13"/>
                      <a:pt x="9" y="13"/>
                      <a:pt x="9" y="13"/>
                    </a:cubicBezTo>
                    <a:cubicBezTo>
                      <a:pt x="7" y="8"/>
                      <a:pt x="3" y="4"/>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0" name="Freeform 40"/>
              <p:cNvSpPr>
                <a:spLocks/>
              </p:cNvSpPr>
              <p:nvPr/>
            </p:nvSpPr>
            <p:spPr bwMode="auto">
              <a:xfrm>
                <a:off x="523" y="145"/>
                <a:ext cx="46" cy="86"/>
              </a:xfrm>
              <a:custGeom>
                <a:avLst/>
                <a:gdLst>
                  <a:gd name="T0" fmla="*/ 0 w 23"/>
                  <a:gd name="T1" fmla="*/ 0 h 43"/>
                  <a:gd name="T2" fmla="*/ 7 w 23"/>
                  <a:gd name="T3" fmla="*/ 8 h 43"/>
                  <a:gd name="T4" fmla="*/ 23 w 23"/>
                  <a:gd name="T5" fmla="*/ 43 h 43"/>
                  <a:gd name="T6" fmla="*/ 16 w 23"/>
                  <a:gd name="T7" fmla="*/ 35 h 43"/>
                  <a:gd name="T8" fmla="*/ 0 w 23"/>
                  <a:gd name="T9" fmla="*/ 0 h 43"/>
                </a:gdLst>
                <a:ahLst/>
                <a:cxnLst>
                  <a:cxn ang="0">
                    <a:pos x="T0" y="T1"/>
                  </a:cxn>
                  <a:cxn ang="0">
                    <a:pos x="T2" y="T3"/>
                  </a:cxn>
                  <a:cxn ang="0">
                    <a:pos x="T4" y="T5"/>
                  </a:cxn>
                  <a:cxn ang="0">
                    <a:pos x="T6" y="T7"/>
                  </a:cxn>
                  <a:cxn ang="0">
                    <a:pos x="T8" y="T9"/>
                  </a:cxn>
                </a:cxnLst>
                <a:rect l="0" t="0" r="r" b="b"/>
                <a:pathLst>
                  <a:path w="23" h="43">
                    <a:moveTo>
                      <a:pt x="0" y="0"/>
                    </a:moveTo>
                    <a:cubicBezTo>
                      <a:pt x="7" y="8"/>
                      <a:pt x="7" y="8"/>
                      <a:pt x="7" y="8"/>
                    </a:cubicBezTo>
                    <a:cubicBezTo>
                      <a:pt x="14" y="19"/>
                      <a:pt x="19" y="31"/>
                      <a:pt x="23" y="43"/>
                    </a:cubicBezTo>
                    <a:cubicBezTo>
                      <a:pt x="16" y="35"/>
                      <a:pt x="16" y="35"/>
                      <a:pt x="16" y="35"/>
                    </a:cubicBezTo>
                    <a:cubicBezTo>
                      <a:pt x="13" y="23"/>
                      <a:pt x="8"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1" name="Freeform 41"/>
              <p:cNvSpPr>
                <a:spLocks/>
              </p:cNvSpPr>
              <p:nvPr/>
            </p:nvSpPr>
            <p:spPr bwMode="auto">
              <a:xfrm>
                <a:off x="555" y="215"/>
                <a:ext cx="22" cy="84"/>
              </a:xfrm>
              <a:custGeom>
                <a:avLst/>
                <a:gdLst>
                  <a:gd name="T0" fmla="*/ 0 w 11"/>
                  <a:gd name="T1" fmla="*/ 0 h 42"/>
                  <a:gd name="T2" fmla="*/ 7 w 11"/>
                  <a:gd name="T3" fmla="*/ 8 h 42"/>
                  <a:gd name="T4" fmla="*/ 11 w 11"/>
                  <a:gd name="T5" fmla="*/ 42 h 42"/>
                  <a:gd name="T6" fmla="*/ 4 w 11"/>
                  <a:gd name="T7" fmla="*/ 34 h 42"/>
                  <a:gd name="T8" fmla="*/ 0 w 11"/>
                  <a:gd name="T9" fmla="*/ 0 h 42"/>
                </a:gdLst>
                <a:ahLst/>
                <a:cxnLst>
                  <a:cxn ang="0">
                    <a:pos x="T0" y="T1"/>
                  </a:cxn>
                  <a:cxn ang="0">
                    <a:pos x="T2" y="T3"/>
                  </a:cxn>
                  <a:cxn ang="0">
                    <a:pos x="T4" y="T5"/>
                  </a:cxn>
                  <a:cxn ang="0">
                    <a:pos x="T6" y="T7"/>
                  </a:cxn>
                  <a:cxn ang="0">
                    <a:pos x="T8" y="T9"/>
                  </a:cxn>
                </a:cxnLst>
                <a:rect l="0" t="0" r="r" b="b"/>
                <a:pathLst>
                  <a:path w="11" h="42">
                    <a:moveTo>
                      <a:pt x="0" y="0"/>
                    </a:moveTo>
                    <a:cubicBezTo>
                      <a:pt x="7" y="8"/>
                      <a:pt x="7" y="8"/>
                      <a:pt x="7" y="8"/>
                    </a:cubicBezTo>
                    <a:cubicBezTo>
                      <a:pt x="10" y="19"/>
                      <a:pt x="11" y="30"/>
                      <a:pt x="11" y="42"/>
                    </a:cubicBezTo>
                    <a:cubicBezTo>
                      <a:pt x="4" y="34"/>
                      <a:pt x="4" y="34"/>
                      <a:pt x="4" y="34"/>
                    </a:cubicBezTo>
                    <a:cubicBezTo>
                      <a:pt x="5" y="22"/>
                      <a:pt x="3" y="11"/>
                      <a:pt x="0"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2" name="Freeform 42"/>
              <p:cNvSpPr>
                <a:spLocks/>
              </p:cNvSpPr>
              <p:nvPr/>
            </p:nvSpPr>
            <p:spPr bwMode="auto">
              <a:xfrm>
                <a:off x="561" y="283"/>
                <a:ext cx="16" cy="58"/>
              </a:xfrm>
              <a:custGeom>
                <a:avLst/>
                <a:gdLst>
                  <a:gd name="T0" fmla="*/ 1 w 8"/>
                  <a:gd name="T1" fmla="*/ 0 h 29"/>
                  <a:gd name="T2" fmla="*/ 8 w 8"/>
                  <a:gd name="T3" fmla="*/ 8 h 29"/>
                  <a:gd name="T4" fmla="*/ 6 w 8"/>
                  <a:gd name="T5" fmla="*/ 29 h 29"/>
                  <a:gd name="T6" fmla="*/ 0 w 8"/>
                  <a:gd name="T7" fmla="*/ 22 h 29"/>
                  <a:gd name="T8" fmla="*/ 1 w 8"/>
                  <a:gd name="T9" fmla="*/ 0 h 29"/>
                </a:gdLst>
                <a:ahLst/>
                <a:cxnLst>
                  <a:cxn ang="0">
                    <a:pos x="T0" y="T1"/>
                  </a:cxn>
                  <a:cxn ang="0">
                    <a:pos x="T2" y="T3"/>
                  </a:cxn>
                  <a:cxn ang="0">
                    <a:pos x="T4" y="T5"/>
                  </a:cxn>
                  <a:cxn ang="0">
                    <a:pos x="T6" y="T7"/>
                  </a:cxn>
                  <a:cxn ang="0">
                    <a:pos x="T8" y="T9"/>
                  </a:cxn>
                </a:cxnLst>
                <a:rect l="0" t="0" r="r" b="b"/>
                <a:pathLst>
                  <a:path w="8" h="29">
                    <a:moveTo>
                      <a:pt x="1" y="0"/>
                    </a:moveTo>
                    <a:cubicBezTo>
                      <a:pt x="8" y="8"/>
                      <a:pt x="8" y="8"/>
                      <a:pt x="8" y="8"/>
                    </a:cubicBezTo>
                    <a:cubicBezTo>
                      <a:pt x="8" y="15"/>
                      <a:pt x="7" y="22"/>
                      <a:pt x="6" y="29"/>
                    </a:cubicBezTo>
                    <a:cubicBezTo>
                      <a:pt x="0" y="22"/>
                      <a:pt x="0" y="22"/>
                      <a:pt x="0" y="22"/>
                    </a:cubicBezTo>
                    <a:cubicBezTo>
                      <a:pt x="1" y="14"/>
                      <a:pt x="1" y="7"/>
                      <a:pt x="1"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3" name="Freeform 43"/>
              <p:cNvSpPr>
                <a:spLocks/>
              </p:cNvSpPr>
              <p:nvPr/>
            </p:nvSpPr>
            <p:spPr bwMode="auto">
              <a:xfrm>
                <a:off x="551" y="327"/>
                <a:ext cx="22" cy="52"/>
              </a:xfrm>
              <a:custGeom>
                <a:avLst/>
                <a:gdLst>
                  <a:gd name="T0" fmla="*/ 5 w 11"/>
                  <a:gd name="T1" fmla="*/ 0 h 26"/>
                  <a:gd name="T2" fmla="*/ 11 w 11"/>
                  <a:gd name="T3" fmla="*/ 7 h 26"/>
                  <a:gd name="T4" fmla="*/ 7 w 11"/>
                  <a:gd name="T5" fmla="*/ 26 h 26"/>
                  <a:gd name="T6" fmla="*/ 0 w 11"/>
                  <a:gd name="T7" fmla="*/ 18 h 26"/>
                  <a:gd name="T8" fmla="*/ 5 w 11"/>
                  <a:gd name="T9" fmla="*/ 0 h 26"/>
                </a:gdLst>
                <a:ahLst/>
                <a:cxnLst>
                  <a:cxn ang="0">
                    <a:pos x="T0" y="T1"/>
                  </a:cxn>
                  <a:cxn ang="0">
                    <a:pos x="T2" y="T3"/>
                  </a:cxn>
                  <a:cxn ang="0">
                    <a:pos x="T4" y="T5"/>
                  </a:cxn>
                  <a:cxn ang="0">
                    <a:pos x="T6" y="T7"/>
                  </a:cxn>
                  <a:cxn ang="0">
                    <a:pos x="T8" y="T9"/>
                  </a:cxn>
                </a:cxnLst>
                <a:rect l="0" t="0" r="r" b="b"/>
                <a:pathLst>
                  <a:path w="11" h="26">
                    <a:moveTo>
                      <a:pt x="5" y="0"/>
                    </a:moveTo>
                    <a:cubicBezTo>
                      <a:pt x="11" y="7"/>
                      <a:pt x="11" y="7"/>
                      <a:pt x="11" y="7"/>
                    </a:cubicBezTo>
                    <a:cubicBezTo>
                      <a:pt x="10" y="14"/>
                      <a:pt x="9" y="20"/>
                      <a:pt x="7" y="26"/>
                    </a:cubicBezTo>
                    <a:cubicBezTo>
                      <a:pt x="0" y="18"/>
                      <a:pt x="0" y="18"/>
                      <a:pt x="0" y="18"/>
                    </a:cubicBezTo>
                    <a:cubicBezTo>
                      <a:pt x="2" y="12"/>
                      <a:pt x="4" y="6"/>
                      <a:pt x="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4" name="Freeform 44"/>
              <p:cNvSpPr>
                <a:spLocks/>
              </p:cNvSpPr>
              <p:nvPr/>
            </p:nvSpPr>
            <p:spPr bwMode="auto">
              <a:xfrm>
                <a:off x="537" y="363"/>
                <a:ext cx="28" cy="50"/>
              </a:xfrm>
              <a:custGeom>
                <a:avLst/>
                <a:gdLst>
                  <a:gd name="T0" fmla="*/ 7 w 14"/>
                  <a:gd name="T1" fmla="*/ 0 h 25"/>
                  <a:gd name="T2" fmla="*/ 14 w 14"/>
                  <a:gd name="T3" fmla="*/ 8 h 25"/>
                  <a:gd name="T4" fmla="*/ 7 w 14"/>
                  <a:gd name="T5" fmla="*/ 25 h 25"/>
                  <a:gd name="T6" fmla="*/ 0 w 14"/>
                  <a:gd name="T7" fmla="*/ 17 h 25"/>
                  <a:gd name="T8" fmla="*/ 7 w 14"/>
                  <a:gd name="T9" fmla="*/ 0 h 25"/>
                </a:gdLst>
                <a:ahLst/>
                <a:cxnLst>
                  <a:cxn ang="0">
                    <a:pos x="T0" y="T1"/>
                  </a:cxn>
                  <a:cxn ang="0">
                    <a:pos x="T2" y="T3"/>
                  </a:cxn>
                  <a:cxn ang="0">
                    <a:pos x="T4" y="T5"/>
                  </a:cxn>
                  <a:cxn ang="0">
                    <a:pos x="T6" y="T7"/>
                  </a:cxn>
                  <a:cxn ang="0">
                    <a:pos x="T8" y="T9"/>
                  </a:cxn>
                </a:cxnLst>
                <a:rect l="0" t="0" r="r" b="b"/>
                <a:pathLst>
                  <a:path w="14" h="25">
                    <a:moveTo>
                      <a:pt x="7" y="0"/>
                    </a:moveTo>
                    <a:cubicBezTo>
                      <a:pt x="14" y="8"/>
                      <a:pt x="14" y="8"/>
                      <a:pt x="14" y="8"/>
                    </a:cubicBezTo>
                    <a:cubicBezTo>
                      <a:pt x="12" y="13"/>
                      <a:pt x="10" y="19"/>
                      <a:pt x="7" y="25"/>
                    </a:cubicBezTo>
                    <a:cubicBezTo>
                      <a:pt x="0" y="17"/>
                      <a:pt x="0" y="17"/>
                      <a:pt x="0" y="17"/>
                    </a:cubicBezTo>
                    <a:cubicBezTo>
                      <a:pt x="3" y="11"/>
                      <a:pt x="5" y="6"/>
                      <a:pt x="7"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5" name="Freeform 45"/>
              <p:cNvSpPr>
                <a:spLocks/>
              </p:cNvSpPr>
              <p:nvPr/>
            </p:nvSpPr>
            <p:spPr bwMode="auto">
              <a:xfrm>
                <a:off x="519" y="397"/>
                <a:ext cx="32" cy="48"/>
              </a:xfrm>
              <a:custGeom>
                <a:avLst/>
                <a:gdLst>
                  <a:gd name="T0" fmla="*/ 9 w 16"/>
                  <a:gd name="T1" fmla="*/ 0 h 24"/>
                  <a:gd name="T2" fmla="*/ 16 w 16"/>
                  <a:gd name="T3" fmla="*/ 8 h 24"/>
                  <a:gd name="T4" fmla="*/ 6 w 16"/>
                  <a:gd name="T5" fmla="*/ 24 h 24"/>
                  <a:gd name="T6" fmla="*/ 0 w 16"/>
                  <a:gd name="T7" fmla="*/ 16 h 24"/>
                  <a:gd name="T8" fmla="*/ 9 w 16"/>
                  <a:gd name="T9" fmla="*/ 0 h 24"/>
                </a:gdLst>
                <a:ahLst/>
                <a:cxnLst>
                  <a:cxn ang="0">
                    <a:pos x="T0" y="T1"/>
                  </a:cxn>
                  <a:cxn ang="0">
                    <a:pos x="T2" y="T3"/>
                  </a:cxn>
                  <a:cxn ang="0">
                    <a:pos x="T4" y="T5"/>
                  </a:cxn>
                  <a:cxn ang="0">
                    <a:pos x="T6" y="T7"/>
                  </a:cxn>
                  <a:cxn ang="0">
                    <a:pos x="T8" y="T9"/>
                  </a:cxn>
                </a:cxnLst>
                <a:rect l="0" t="0" r="r" b="b"/>
                <a:pathLst>
                  <a:path w="16" h="24">
                    <a:moveTo>
                      <a:pt x="9" y="0"/>
                    </a:moveTo>
                    <a:cubicBezTo>
                      <a:pt x="16" y="8"/>
                      <a:pt x="16" y="8"/>
                      <a:pt x="16" y="8"/>
                    </a:cubicBezTo>
                    <a:cubicBezTo>
                      <a:pt x="13" y="13"/>
                      <a:pt x="10" y="19"/>
                      <a:pt x="6" y="24"/>
                    </a:cubicBezTo>
                    <a:cubicBezTo>
                      <a:pt x="0" y="16"/>
                      <a:pt x="0" y="16"/>
                      <a:pt x="0" y="16"/>
                    </a:cubicBezTo>
                    <a:cubicBezTo>
                      <a:pt x="3" y="11"/>
                      <a:pt x="7" y="5"/>
                      <a:pt x="9"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6" name="Freeform 46"/>
              <p:cNvSpPr>
                <a:spLocks/>
              </p:cNvSpPr>
              <p:nvPr/>
            </p:nvSpPr>
            <p:spPr bwMode="auto">
              <a:xfrm>
                <a:off x="489" y="429"/>
                <a:ext cx="42" cy="52"/>
              </a:xfrm>
              <a:custGeom>
                <a:avLst/>
                <a:gdLst>
                  <a:gd name="T0" fmla="*/ 15 w 21"/>
                  <a:gd name="T1" fmla="*/ 0 h 26"/>
                  <a:gd name="T2" fmla="*/ 21 w 21"/>
                  <a:gd name="T3" fmla="*/ 8 h 26"/>
                  <a:gd name="T4" fmla="*/ 7 w 21"/>
                  <a:gd name="T5" fmla="*/ 26 h 26"/>
                  <a:gd name="T6" fmla="*/ 0 w 21"/>
                  <a:gd name="T7" fmla="*/ 18 h 26"/>
                  <a:gd name="T8" fmla="*/ 15 w 21"/>
                  <a:gd name="T9" fmla="*/ 0 h 26"/>
                </a:gdLst>
                <a:ahLst/>
                <a:cxnLst>
                  <a:cxn ang="0">
                    <a:pos x="T0" y="T1"/>
                  </a:cxn>
                  <a:cxn ang="0">
                    <a:pos x="T2" y="T3"/>
                  </a:cxn>
                  <a:cxn ang="0">
                    <a:pos x="T4" y="T5"/>
                  </a:cxn>
                  <a:cxn ang="0">
                    <a:pos x="T6" y="T7"/>
                  </a:cxn>
                  <a:cxn ang="0">
                    <a:pos x="T8" y="T9"/>
                  </a:cxn>
                </a:cxnLst>
                <a:rect l="0" t="0" r="r" b="b"/>
                <a:pathLst>
                  <a:path w="21" h="26">
                    <a:moveTo>
                      <a:pt x="15" y="0"/>
                    </a:moveTo>
                    <a:cubicBezTo>
                      <a:pt x="21" y="8"/>
                      <a:pt x="21" y="8"/>
                      <a:pt x="21" y="8"/>
                    </a:cubicBezTo>
                    <a:cubicBezTo>
                      <a:pt x="17" y="14"/>
                      <a:pt x="12" y="20"/>
                      <a:pt x="7" y="26"/>
                    </a:cubicBezTo>
                    <a:cubicBezTo>
                      <a:pt x="0" y="18"/>
                      <a:pt x="0" y="18"/>
                      <a:pt x="0" y="18"/>
                    </a:cubicBezTo>
                    <a:cubicBezTo>
                      <a:pt x="6" y="12"/>
                      <a:pt x="11" y="6"/>
                      <a:pt x="15" y="0"/>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7" name="Freeform 47"/>
              <p:cNvSpPr>
                <a:spLocks/>
              </p:cNvSpPr>
              <p:nvPr/>
            </p:nvSpPr>
            <p:spPr bwMode="auto">
              <a:xfrm>
                <a:off x="104" y="455"/>
                <a:ext cx="399" cy="136"/>
              </a:xfrm>
              <a:custGeom>
                <a:avLst/>
                <a:gdLst>
                  <a:gd name="T0" fmla="*/ 192 w 199"/>
                  <a:gd name="T1" fmla="*/ 5 h 68"/>
                  <a:gd name="T2" fmla="*/ 199 w 199"/>
                  <a:gd name="T3" fmla="*/ 13 h 68"/>
                  <a:gd name="T4" fmla="*/ 189 w 199"/>
                  <a:gd name="T5" fmla="*/ 22 h 68"/>
                  <a:gd name="T6" fmla="*/ 6 w 199"/>
                  <a:gd name="T7" fmla="*/ 7 h 68"/>
                  <a:gd name="T8" fmla="*/ 0 w 199"/>
                  <a:gd name="T9" fmla="*/ 0 h 68"/>
                  <a:gd name="T10" fmla="*/ 182 w 199"/>
                  <a:gd name="T11" fmla="*/ 14 h 68"/>
                  <a:gd name="T12" fmla="*/ 192 w 199"/>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99" h="68">
                    <a:moveTo>
                      <a:pt x="192" y="5"/>
                    </a:moveTo>
                    <a:cubicBezTo>
                      <a:pt x="199" y="13"/>
                      <a:pt x="199" y="13"/>
                      <a:pt x="199" y="13"/>
                    </a:cubicBezTo>
                    <a:cubicBezTo>
                      <a:pt x="196" y="16"/>
                      <a:pt x="192" y="19"/>
                      <a:pt x="189" y="22"/>
                    </a:cubicBezTo>
                    <a:cubicBezTo>
                      <a:pt x="134" y="68"/>
                      <a:pt x="52" y="62"/>
                      <a:pt x="6" y="7"/>
                    </a:cubicBezTo>
                    <a:cubicBezTo>
                      <a:pt x="0" y="0"/>
                      <a:pt x="0" y="0"/>
                      <a:pt x="0" y="0"/>
                    </a:cubicBezTo>
                    <a:cubicBezTo>
                      <a:pt x="45" y="54"/>
                      <a:pt x="127" y="60"/>
                      <a:pt x="182" y="14"/>
                    </a:cubicBezTo>
                    <a:cubicBezTo>
                      <a:pt x="186" y="11"/>
                      <a:pt x="189" y="8"/>
                      <a:pt x="192" y="5"/>
                    </a:cubicBezTo>
                  </a:path>
                </a:pathLst>
              </a:custGeom>
              <a:solidFill>
                <a:schemeClr val="hlink"/>
              </a:solidFill>
              <a:ln>
                <a:noFill/>
              </a:ln>
              <a:effectLst/>
              <a:extLst>
                <a:ext uri="{91240B29-F687-4F45-9708-019B960494DF}">
                  <a14:hiddenLine xmlns:a14="http://schemas.microsoft.com/office/drawing/2010/main" xmlns="" w="3175" cap="flat" cmpd="sng">
                    <a:solidFill>
                      <a:schemeClr val="bg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20528" name="Freeform 48"/>
              <p:cNvSpPr>
                <a:spLocks noEditPoints="1"/>
              </p:cNvSpPr>
              <p:nvPr/>
            </p:nvSpPr>
            <p:spPr bwMode="auto">
              <a:xfrm>
                <a:off x="12" y="-3"/>
                <a:ext cx="583" cy="578"/>
              </a:xfrm>
              <a:custGeom>
                <a:avLst/>
                <a:gdLst>
                  <a:gd name="T0" fmla="*/ 46 w 291"/>
                  <a:gd name="T1" fmla="*/ 229 h 289"/>
                  <a:gd name="T2" fmla="*/ 63 w 291"/>
                  <a:gd name="T3" fmla="*/ 46 h 289"/>
                  <a:gd name="T4" fmla="*/ 246 w 291"/>
                  <a:gd name="T5" fmla="*/ 61 h 289"/>
                  <a:gd name="T6" fmla="*/ 228 w 291"/>
                  <a:gd name="T7" fmla="*/ 243 h 289"/>
                  <a:gd name="T8" fmla="*/ 46 w 291"/>
                  <a:gd name="T9" fmla="*/ 229 h 289"/>
                  <a:gd name="T10" fmla="*/ 234 w 291"/>
                  <a:gd name="T11" fmla="*/ 70 h 289"/>
                  <a:gd name="T12" fmla="*/ 72 w 291"/>
                  <a:gd name="T13" fmla="*/ 57 h 289"/>
                  <a:gd name="T14" fmla="*/ 57 w 291"/>
                  <a:gd name="T15" fmla="*/ 219 h 289"/>
                  <a:gd name="T16" fmla="*/ 219 w 291"/>
                  <a:gd name="T17" fmla="*/ 232 h 289"/>
                  <a:gd name="T18" fmla="*/ 234 w 291"/>
                  <a:gd name="T19" fmla="*/ 7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289">
                    <a:moveTo>
                      <a:pt x="46" y="229"/>
                    </a:moveTo>
                    <a:cubicBezTo>
                      <a:pt x="0" y="174"/>
                      <a:pt x="8" y="92"/>
                      <a:pt x="63" y="46"/>
                    </a:cubicBezTo>
                    <a:cubicBezTo>
                      <a:pt x="118" y="0"/>
                      <a:pt x="200" y="6"/>
                      <a:pt x="246" y="61"/>
                    </a:cubicBezTo>
                    <a:cubicBezTo>
                      <a:pt x="291" y="115"/>
                      <a:pt x="284" y="197"/>
                      <a:pt x="228" y="243"/>
                    </a:cubicBezTo>
                    <a:cubicBezTo>
                      <a:pt x="173" y="289"/>
                      <a:pt x="91" y="283"/>
                      <a:pt x="46" y="229"/>
                    </a:cubicBezTo>
                    <a:close/>
                    <a:moveTo>
                      <a:pt x="234" y="70"/>
                    </a:moveTo>
                    <a:cubicBezTo>
                      <a:pt x="194" y="22"/>
                      <a:pt x="121" y="16"/>
                      <a:pt x="72" y="57"/>
                    </a:cubicBezTo>
                    <a:cubicBezTo>
                      <a:pt x="23" y="98"/>
                      <a:pt x="17" y="171"/>
                      <a:pt x="57" y="219"/>
                    </a:cubicBezTo>
                    <a:cubicBezTo>
                      <a:pt x="97" y="267"/>
                      <a:pt x="170" y="273"/>
                      <a:pt x="219" y="232"/>
                    </a:cubicBezTo>
                    <a:cubicBezTo>
                      <a:pt x="268" y="191"/>
                      <a:pt x="275" y="118"/>
                      <a:pt x="234" y="70"/>
                    </a:cubicBezTo>
                  </a:path>
                </a:pathLst>
              </a:custGeom>
              <a:gradFill rotWithShape="1">
                <a:gsLst>
                  <a:gs pos="0">
                    <a:schemeClr val="accent2"/>
                  </a:gs>
                  <a:gs pos="100000">
                    <a:schemeClr val="accent2">
                      <a:gamma/>
                      <a:shade val="85882"/>
                      <a:invGamma/>
                    </a:schemeClr>
                  </a:gs>
                </a:gsLst>
                <a:lin ang="5400000" scaled="1"/>
              </a:gradFill>
              <a:ln w="3175" cap="flat" cmpd="sng">
                <a:solidFill>
                  <a:srgbClr val="D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grpSp>
      <p:sp>
        <p:nvSpPr>
          <p:cNvPr id="20482" name="Rectangle 2"/>
          <p:cNvSpPr>
            <a:spLocks noGrp="1" noChangeArrowheads="1"/>
          </p:cNvSpPr>
          <p:nvPr>
            <p:ph type="title"/>
          </p:nvPr>
        </p:nvSpPr>
        <p:spPr>
          <a:xfrm>
            <a:off x="1140916" y="554161"/>
            <a:ext cx="7072312" cy="538162"/>
          </a:xfrm>
        </p:spPr>
        <p:txBody>
          <a:bodyPr/>
          <a:lstStyle/>
          <a:p>
            <a:r>
              <a:rPr lang="zh-CN" altLang="en-US" dirty="0" smtClean="0"/>
              <a:t>第二章 光的干涉</a:t>
            </a:r>
            <a:r>
              <a:rPr lang="zh-CN" altLang="en-US" kern="100" dirty="0">
                <a:cs typeface="Times New Roman" panose="02020603050405020304" pitchFamily="18" charset="0"/>
              </a:rPr>
              <a:t>（约</a:t>
            </a:r>
            <a:r>
              <a:rPr lang="en-US" kern="100" dirty="0">
                <a:cs typeface="Times New Roman" panose="02020603050405020304" pitchFamily="18" charset="0"/>
              </a:rPr>
              <a:t>20%</a:t>
            </a:r>
            <a:r>
              <a:rPr lang="zh-CN" altLang="en-US" kern="100" dirty="0" smtClean="0">
                <a:cs typeface="Times New Roman" panose="02020603050405020304" pitchFamily="18" charset="0"/>
              </a:rPr>
              <a:t>）</a:t>
            </a:r>
            <a:endParaRPr lang="en-US" altLang="en-US" dirty="0"/>
          </a:p>
        </p:txBody>
      </p:sp>
      <p:sp>
        <p:nvSpPr>
          <p:cNvPr id="3" name="Rectangle 2"/>
          <p:cNvSpPr/>
          <p:nvPr/>
        </p:nvSpPr>
        <p:spPr>
          <a:xfrm>
            <a:off x="436735" y="1563464"/>
            <a:ext cx="8112373" cy="4909036"/>
          </a:xfrm>
          <a:prstGeom prst="rect">
            <a:avLst/>
          </a:prstGeom>
        </p:spPr>
        <p:txBody>
          <a:bodyPr wrap="square">
            <a:spAutoFit/>
          </a:bodyPr>
          <a:lstStyle/>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握光的相干条件及条纹可见度基本概念，同时掌握获得相干光的基本方法；</a:t>
            </a:r>
          </a:p>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握杨氏双缝干涉、等倾干涉、等厚干涉的基本原理（实验装置、干涉条件、条纹特点）及相关计算；掌握实现多光束干涉的条件及条纹特性的基本概念；</a:t>
            </a:r>
          </a:p>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握单层薄膜反射率及其随薄膜光学厚度的变化关系；</a:t>
            </a:r>
          </a:p>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握迈克尔逊干涉仪的工作原理及各部分的作用；</a:t>
            </a:r>
          </a:p>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握法布里</a:t>
            </a: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波罗干涉仪的工作原理及分光特性的相关计算；</a:t>
            </a:r>
          </a:p>
          <a:p>
            <a:pPr marL="449263" indent="-449263" algn="just">
              <a:spcBef>
                <a:spcPts val="600"/>
              </a:spcBef>
              <a:spcAft>
                <a:spcPts val="0"/>
              </a:spcAft>
            </a:pPr>
            <a:r>
              <a:rPr lang="en-US" altLang="zh-CN" b="1" kern="100" dirty="0">
                <a:latin typeface="Times New Roman" panose="02020603050405020304" pitchFamily="18" charset="0"/>
                <a:ea typeface="楷体" panose="02010609060101010101" pitchFamily="49" charset="-122"/>
                <a:cs typeface="Times New Roman" panose="02020603050405020304" pitchFamily="18" charset="0"/>
              </a:rPr>
              <a:t>6</a:t>
            </a:r>
            <a:r>
              <a:rPr lang="en-US" altLang="zh-CN" b="1" kern="1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b="1" kern="100" dirty="0" smtClean="0">
                <a:latin typeface="Times New Roman" panose="02020603050405020304" pitchFamily="18" charset="0"/>
                <a:ea typeface="楷体" panose="02010609060101010101" pitchFamily="49" charset="-122"/>
                <a:cs typeface="Times New Roman" panose="02020603050405020304" pitchFamily="18" charset="0"/>
              </a:rPr>
              <a:t>掌</a:t>
            </a:r>
            <a:r>
              <a:rPr lang="zh-CN" altLang="en-US" b="1" kern="100" dirty="0">
                <a:latin typeface="Times New Roman" panose="02020603050405020304" pitchFamily="18" charset="0"/>
                <a:ea typeface="楷体" panose="02010609060101010101" pitchFamily="49" charset="-122"/>
                <a:cs typeface="Times New Roman" panose="02020603050405020304" pitchFamily="18" charset="0"/>
              </a:rPr>
              <a:t>握时间相干性和空间相干性的基本概念，掌握空间相干性中光源临界宽度与横向相干长度、时间相干性中相干长度与相干时间的计算公式。</a:t>
            </a:r>
          </a:p>
        </p:txBody>
      </p:sp>
    </p:spTree>
    <p:extLst>
      <p:ext uri="{BB962C8B-B14F-4D97-AF65-F5344CB8AC3E}">
        <p14:creationId xmlns:p14="http://schemas.microsoft.com/office/powerpoint/2010/main" xmlns="" val="34070440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209063"/>
            <a:ext cx="9324528" cy="113170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107505" y="1764912"/>
            <a:ext cx="5043684" cy="2509020"/>
            <a:chOff x="395535" y="1065509"/>
            <a:chExt cx="3773665" cy="2779212"/>
          </a:xfrm>
        </p:grpSpPr>
        <p:pic>
          <p:nvPicPr>
            <p:cNvPr id="25" name="Picture 6" descr="干涉条纹"/>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6200000">
              <a:off x="2778186" y="2385253"/>
              <a:ext cx="2291482" cy="4905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6" name="Picture 6" descr="GX16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5535" y="1065509"/>
              <a:ext cx="3283119" cy="2779212"/>
            </a:xfrm>
            <a:prstGeom prst="rect">
              <a:avLst/>
            </a:prstGeom>
            <a:noFill/>
            <a:extLst>
              <a:ext uri="{909E8E84-426E-40DD-AFC4-6F175D3DCCD1}">
                <a14:hiddenFill xmlns:a14="http://schemas.microsoft.com/office/drawing/2010/main" xmlns="">
                  <a:solidFill>
                    <a:srgbClr val="FFFFFF"/>
                  </a:solidFill>
                </a14:hiddenFill>
              </a:ext>
            </a:extLst>
          </p:spPr>
        </p:pic>
      </p:grpSp>
      <p:graphicFrame>
        <p:nvGraphicFramePr>
          <p:cNvPr id="14" name="Object 13"/>
          <p:cNvGraphicFramePr>
            <a:graphicFrameLocks noChangeAspect="1"/>
          </p:cNvGraphicFramePr>
          <p:nvPr>
            <p:extLst>
              <p:ext uri="{D42A27DB-BD31-4B8C-83A1-F6EECF244321}">
                <p14:modId xmlns:p14="http://schemas.microsoft.com/office/powerpoint/2010/main" xmlns="" val="2579875418"/>
              </p:ext>
            </p:extLst>
          </p:nvPr>
        </p:nvGraphicFramePr>
        <p:xfrm>
          <a:off x="6478588" y="2801938"/>
          <a:ext cx="290512" cy="452437"/>
        </p:xfrm>
        <a:graphic>
          <a:graphicData uri="http://schemas.openxmlformats.org/presentationml/2006/ole">
            <p:oleObj spid="_x0000_s81495" name="Equation" r:id="rId5" imgW="114102" imgH="177492" progId="Equation.DSMT4">
              <p:embed/>
            </p:oleObj>
          </a:graphicData>
        </a:graphic>
      </p:graphicFrame>
      <p:sp>
        <p:nvSpPr>
          <p:cNvPr id="27" name="Rectangle 26"/>
          <p:cNvSpPr/>
          <p:nvPr/>
        </p:nvSpPr>
        <p:spPr>
          <a:xfrm>
            <a:off x="5148064" y="3452807"/>
            <a:ext cx="3672408" cy="1200329"/>
          </a:xfrm>
          <a:prstGeom prst="rect">
            <a:avLst/>
          </a:prstGeom>
        </p:spPr>
        <p:txBody>
          <a:bodyPr wrap="square">
            <a:spAutoFit/>
          </a:bodyPr>
          <a:lstStyle/>
          <a:p>
            <a:pPr algn="just"/>
            <a:r>
              <a:rPr lang="zh-CN" altLang="en-US" b="1" dirty="0" smtClean="0">
                <a:latin typeface="楷体" panose="02010609060101010101" pitchFamily="49" charset="-122"/>
                <a:ea typeface="楷体" panose="02010609060101010101" pitchFamily="49" charset="-122"/>
              </a:rPr>
              <a:t>条纹代表光程差的等值线。</a:t>
            </a:r>
            <a:endParaRPr lang="en-US" altLang="zh-CN" b="1" dirty="0" smtClean="0">
              <a:latin typeface="楷体" panose="02010609060101010101" pitchFamily="49" charset="-122"/>
              <a:ea typeface="楷体" panose="02010609060101010101" pitchFamily="49" charset="-122"/>
            </a:endParaRPr>
          </a:p>
          <a:p>
            <a:pPr algn="just"/>
            <a:r>
              <a:rPr lang="zh-CN" altLang="en-US" b="1" dirty="0" smtClean="0">
                <a:latin typeface="楷体" panose="02010609060101010101" pitchFamily="49" charset="-122"/>
                <a:ea typeface="楷体" panose="02010609060101010101" pitchFamily="49" charset="-122"/>
              </a:rPr>
              <a:t>干涉条纹</a:t>
            </a:r>
            <a:r>
              <a:rPr lang="en-US" altLang="zh-CN" b="1" dirty="0" smtClean="0">
                <a:latin typeface="楷体" panose="02010609060101010101" pitchFamily="49" charset="-122"/>
                <a:ea typeface="楷体" panose="02010609060101010101" pitchFamily="49" charset="-122"/>
              </a:rPr>
              <a:t>//</a:t>
            </a:r>
            <a:r>
              <a:rPr lang="zh-CN" altLang="en-US" b="1" dirty="0" smtClean="0">
                <a:latin typeface="楷体" panose="02010609060101010101" pitchFamily="49" charset="-122"/>
                <a:ea typeface="楷体" panose="02010609060101010101" pitchFamily="49" charset="-122"/>
              </a:rPr>
              <a:t>双缝</a:t>
            </a:r>
            <a:endParaRPr lang="en-US" altLang="zh-CN" b="1" dirty="0" smtClean="0">
              <a:latin typeface="楷体" panose="02010609060101010101" pitchFamily="49" charset="-122"/>
              <a:ea typeface="楷体" panose="02010609060101010101" pitchFamily="49" charset="-122"/>
            </a:endParaRPr>
          </a:p>
          <a:p>
            <a:pPr algn="just"/>
            <a:r>
              <a:rPr lang="zh-CN" altLang="en-US" b="1" dirty="0" smtClean="0">
                <a:latin typeface="楷体" panose="02010609060101010101" pitchFamily="49" charset="-122"/>
                <a:ea typeface="楷体" panose="02010609060101010101" pitchFamily="49" charset="-122"/>
              </a:rPr>
              <a:t>相对零级对称分布</a:t>
            </a:r>
            <a:endParaRPr lang="en-US" altLang="zh-CN" b="1" dirty="0" smtClean="0">
              <a:latin typeface="楷体" panose="02010609060101010101" pitchFamily="49" charset="-122"/>
              <a:ea typeface="楷体" panose="02010609060101010101" pitchFamily="49" charset="-122"/>
            </a:endParaRPr>
          </a:p>
        </p:txBody>
      </p:sp>
      <p:graphicFrame>
        <p:nvGraphicFramePr>
          <p:cNvPr id="28" name="Object 3"/>
          <p:cNvGraphicFramePr>
            <a:graphicFrameLocks noChangeAspect="1"/>
          </p:cNvGraphicFramePr>
          <p:nvPr>
            <p:extLst>
              <p:ext uri="{D42A27DB-BD31-4B8C-83A1-F6EECF244321}">
                <p14:modId xmlns:p14="http://schemas.microsoft.com/office/powerpoint/2010/main" xmlns="" val="623099406"/>
              </p:ext>
            </p:extLst>
          </p:nvPr>
        </p:nvGraphicFramePr>
        <p:xfrm>
          <a:off x="497171" y="4653136"/>
          <a:ext cx="7387197" cy="938574"/>
        </p:xfrm>
        <a:graphic>
          <a:graphicData uri="http://schemas.openxmlformats.org/presentationml/2006/ole">
            <p:oleObj spid="_x0000_s81496" name="Equation" r:id="rId6" imgW="2857500" imgH="393700" progId="Equation.DSMT4">
              <p:embed/>
            </p:oleObj>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xmlns="" val="1067240737"/>
              </p:ext>
            </p:extLst>
          </p:nvPr>
        </p:nvGraphicFramePr>
        <p:xfrm>
          <a:off x="417239" y="5902515"/>
          <a:ext cx="7930499" cy="910861"/>
        </p:xfrm>
        <a:graphic>
          <a:graphicData uri="http://schemas.openxmlformats.org/presentationml/2006/ole">
            <p:oleObj spid="_x0000_s81497" name="Equation" r:id="rId7" imgW="3492500" imgH="393700" progId="Equation.DSMT4">
              <p:embed/>
            </p:oleObj>
          </a:graphicData>
        </a:graphic>
      </p:graphicFrame>
      <p:sp>
        <p:nvSpPr>
          <p:cNvPr id="30" name="Rectangle 9"/>
          <p:cNvSpPr>
            <a:spLocks noChangeArrowheads="1"/>
          </p:cNvSpPr>
          <p:nvPr/>
        </p:nvSpPr>
        <p:spPr bwMode="auto">
          <a:xfrm>
            <a:off x="408558" y="4273932"/>
            <a:ext cx="174534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kumimoji="1" lang="zh-CN" altLang="en-US" sz="2800" b="1" dirty="0">
                <a:solidFill>
                  <a:srgbClr val="0000FF"/>
                </a:solidFill>
                <a:latin typeface="Times New Roman" panose="02020603050405020304" pitchFamily="18" charset="0"/>
                <a:ea typeface="楷体" panose="02010609060101010101" pitchFamily="49" charset="-122"/>
              </a:rPr>
              <a:t>亮</a:t>
            </a:r>
            <a:r>
              <a:rPr kumimoji="1" lang="zh-CN" altLang="en-US" sz="2800" b="1" dirty="0" smtClean="0">
                <a:solidFill>
                  <a:srgbClr val="0000FF"/>
                </a:solidFill>
                <a:latin typeface="Times New Roman" panose="02020603050405020304" pitchFamily="18" charset="0"/>
                <a:ea typeface="楷体" panose="02010609060101010101" pitchFamily="49" charset="-122"/>
              </a:rPr>
              <a:t>纹位置</a:t>
            </a:r>
            <a:endParaRPr kumimoji="1" lang="zh-CN" altLang="en-US" sz="2800" b="1" dirty="0">
              <a:solidFill>
                <a:srgbClr val="0000FF"/>
              </a:solidFill>
              <a:latin typeface="Times New Roman" panose="02020603050405020304" pitchFamily="18" charset="0"/>
              <a:ea typeface="楷体" panose="02010609060101010101" pitchFamily="49" charset="-122"/>
            </a:endParaRPr>
          </a:p>
        </p:txBody>
      </p:sp>
      <p:sp>
        <p:nvSpPr>
          <p:cNvPr id="31" name="Rectangle 10"/>
          <p:cNvSpPr>
            <a:spLocks noChangeArrowheads="1"/>
          </p:cNvSpPr>
          <p:nvPr/>
        </p:nvSpPr>
        <p:spPr bwMode="auto">
          <a:xfrm>
            <a:off x="395536" y="5498068"/>
            <a:ext cx="16273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Times New Roman" panose="02020603050405020304" pitchFamily="18" charset="0"/>
                <a:ea typeface="楷体" panose="02010609060101010101" pitchFamily="49" charset="-122"/>
              </a:rPr>
              <a:t>暗</a:t>
            </a:r>
            <a:r>
              <a:rPr kumimoji="1" lang="zh-CN" altLang="en-US" sz="2800" b="1" dirty="0" smtClean="0">
                <a:solidFill>
                  <a:srgbClr val="0000FF"/>
                </a:solidFill>
                <a:latin typeface="Times New Roman" panose="02020603050405020304" pitchFamily="18" charset="0"/>
                <a:ea typeface="楷体" panose="02010609060101010101" pitchFamily="49" charset="-122"/>
              </a:rPr>
              <a:t>纹</a:t>
            </a:r>
            <a:r>
              <a:rPr kumimoji="1" lang="zh-CN" altLang="en-US" sz="2800" b="1" dirty="0">
                <a:solidFill>
                  <a:srgbClr val="0000FF"/>
                </a:solidFill>
                <a:latin typeface="Times New Roman" panose="02020603050405020304" pitchFamily="18" charset="0"/>
                <a:ea typeface="楷体" panose="02010609060101010101" pitchFamily="49" charset="-122"/>
              </a:rPr>
              <a:t>位置</a:t>
            </a:r>
          </a:p>
        </p:txBody>
      </p:sp>
      <p:sp>
        <p:nvSpPr>
          <p:cNvPr id="32" name="Rectangle 2"/>
          <p:cNvSpPr txBox="1">
            <a:spLocks noChangeArrowheads="1"/>
          </p:cNvSpPr>
          <p:nvPr/>
        </p:nvSpPr>
        <p:spPr bwMode="auto">
          <a:xfrm>
            <a:off x="467544" y="1416840"/>
            <a:ext cx="1944216" cy="499992"/>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sz="2800" kern="0" dirty="0" smtClean="0"/>
              <a:t>干涉条纹</a:t>
            </a:r>
            <a:endParaRPr lang="zh-CN" altLang="en-US" sz="2800" kern="0" dirty="0"/>
          </a:p>
        </p:txBody>
      </p:sp>
      <p:grpSp>
        <p:nvGrpSpPr>
          <p:cNvPr id="16" name="Group 15"/>
          <p:cNvGrpSpPr/>
          <p:nvPr/>
        </p:nvGrpSpPr>
        <p:grpSpPr>
          <a:xfrm>
            <a:off x="5464336" y="1556791"/>
            <a:ext cx="2780072" cy="1799235"/>
            <a:chOff x="4649367" y="3520477"/>
            <a:chExt cx="2780072" cy="1702889"/>
          </a:xfrm>
        </p:grpSpPr>
        <p:graphicFrame>
          <p:nvGraphicFramePr>
            <p:cNvPr id="17" name="Object 16"/>
            <p:cNvGraphicFramePr>
              <a:graphicFrameLocks noChangeAspect="1"/>
            </p:cNvGraphicFramePr>
            <p:nvPr>
              <p:extLst>
                <p:ext uri="{D42A27DB-BD31-4B8C-83A1-F6EECF244321}">
                  <p14:modId xmlns:p14="http://schemas.microsoft.com/office/powerpoint/2010/main" xmlns="" val="3658257108"/>
                </p:ext>
              </p:extLst>
            </p:nvPr>
          </p:nvGraphicFramePr>
          <p:xfrm>
            <a:off x="4649367" y="3520477"/>
            <a:ext cx="2179685" cy="817826"/>
          </p:xfrm>
          <a:graphic>
            <a:graphicData uri="http://schemas.openxmlformats.org/presentationml/2006/ole">
              <p:oleObj spid="_x0000_s81498" name="Equation" r:id="rId8" imgW="901309" imgH="393529" progId="Equation.DSMT4">
                <p:embed/>
              </p:oleObj>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xmlns="" val="799429037"/>
                </p:ext>
              </p:extLst>
            </p:nvPr>
          </p:nvGraphicFramePr>
          <p:xfrm>
            <a:off x="4937399" y="4338302"/>
            <a:ext cx="2492040" cy="885064"/>
          </p:xfrm>
          <a:graphic>
            <a:graphicData uri="http://schemas.openxmlformats.org/presentationml/2006/ole">
              <p:oleObj spid="_x0000_s81499" name="Equation" r:id="rId9" imgW="1104900" imgH="393700" progId="Equation.DSMT4">
                <p:embed/>
              </p:oleObj>
            </a:graphicData>
          </a:graphic>
        </p:graphicFrame>
      </p:grpSp>
      <p:graphicFrame>
        <p:nvGraphicFramePr>
          <p:cNvPr id="19" name="Object 18"/>
          <p:cNvGraphicFramePr>
            <a:graphicFrameLocks noChangeAspect="1"/>
          </p:cNvGraphicFramePr>
          <p:nvPr>
            <p:extLst>
              <p:ext uri="{D42A27DB-BD31-4B8C-83A1-F6EECF244321}">
                <p14:modId xmlns:p14="http://schemas.microsoft.com/office/powerpoint/2010/main" xmlns="" val="2188503443"/>
              </p:ext>
            </p:extLst>
          </p:nvPr>
        </p:nvGraphicFramePr>
        <p:xfrm>
          <a:off x="2278409" y="404664"/>
          <a:ext cx="1212316" cy="873995"/>
        </p:xfrm>
        <a:graphic>
          <a:graphicData uri="http://schemas.openxmlformats.org/presentationml/2006/ole">
            <p:oleObj spid="_x0000_s81500" name="Equation" r:id="rId10" imgW="545863" imgH="393529" progId="Equation.DSMT4">
              <p:embed/>
            </p:oleObj>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xmlns="" val="112509870"/>
              </p:ext>
            </p:extLst>
          </p:nvPr>
        </p:nvGraphicFramePr>
        <p:xfrm>
          <a:off x="5439222" y="427684"/>
          <a:ext cx="2733178" cy="873548"/>
        </p:xfrm>
        <a:graphic>
          <a:graphicData uri="http://schemas.openxmlformats.org/presentationml/2006/ole">
            <p:oleObj spid="_x0000_s81501" name="Equation" r:id="rId11" imgW="1231366" imgH="393529" progId="Equation.DSMT4">
              <p:embed/>
            </p:oleObj>
          </a:graphicData>
        </a:graphic>
      </p:graphicFrame>
      <p:sp>
        <p:nvSpPr>
          <p:cNvPr id="21" name="Rectangle 20"/>
          <p:cNvSpPr/>
          <p:nvPr/>
        </p:nvSpPr>
        <p:spPr>
          <a:xfrm>
            <a:off x="830711" y="601524"/>
            <a:ext cx="1699376" cy="523220"/>
          </a:xfrm>
          <a:prstGeom prst="rect">
            <a:avLst/>
          </a:prstGeom>
        </p:spPr>
        <p:txBody>
          <a:bodyPr wrap="square">
            <a:spAutoFit/>
          </a:bodyPr>
          <a:lstStyle/>
          <a:p>
            <a:r>
              <a:rPr lang="zh-CN" altLang="en-US" sz="2800" b="1" dirty="0">
                <a:solidFill>
                  <a:srgbClr val="0000FF"/>
                </a:solidFill>
                <a:latin typeface="楷体" panose="02010609060101010101" pitchFamily="49" charset="-122"/>
                <a:ea typeface="楷体" panose="02010609060101010101" pitchFamily="49" charset="-122"/>
              </a:rPr>
              <a:t>光程差</a:t>
            </a:r>
            <a:endParaRPr lang="en-US" sz="2800" dirty="0">
              <a:solidFill>
                <a:srgbClr val="0000FF"/>
              </a:solidFill>
            </a:endParaRPr>
          </a:p>
        </p:txBody>
      </p:sp>
      <p:sp>
        <p:nvSpPr>
          <p:cNvPr id="22" name="Rectangle 21"/>
          <p:cNvSpPr/>
          <p:nvPr/>
        </p:nvSpPr>
        <p:spPr>
          <a:xfrm>
            <a:off x="3999062" y="608485"/>
            <a:ext cx="2304255" cy="523220"/>
          </a:xfrm>
          <a:prstGeom prst="rect">
            <a:avLst/>
          </a:prstGeom>
        </p:spPr>
        <p:txBody>
          <a:bodyPr wrap="square">
            <a:spAutoFit/>
          </a:bodyPr>
          <a:lstStyle/>
          <a:p>
            <a:r>
              <a:rPr lang="zh-CN" altLang="en-US" sz="2800" b="1" dirty="0" smtClean="0">
                <a:solidFill>
                  <a:srgbClr val="0000FF"/>
                </a:solidFill>
                <a:latin typeface="楷体" panose="02010609060101010101" pitchFamily="49" charset="-122"/>
                <a:ea typeface="楷体" panose="02010609060101010101" pitchFamily="49" charset="-122"/>
              </a:rPr>
              <a:t>相</a:t>
            </a:r>
            <a:r>
              <a:rPr lang="zh-CN" altLang="en-US" sz="2800" b="1" dirty="0">
                <a:solidFill>
                  <a:srgbClr val="0000FF"/>
                </a:solidFill>
                <a:latin typeface="楷体" panose="02010609060101010101" pitchFamily="49" charset="-122"/>
                <a:ea typeface="楷体" panose="02010609060101010101" pitchFamily="49" charset="-122"/>
              </a:rPr>
              <a:t>位</a:t>
            </a:r>
            <a:r>
              <a:rPr lang="zh-CN" altLang="en-US" sz="2800" b="1" dirty="0" smtClean="0">
                <a:solidFill>
                  <a:srgbClr val="0000FF"/>
                </a:solidFill>
                <a:latin typeface="楷体" panose="02010609060101010101" pitchFamily="49" charset="-122"/>
                <a:ea typeface="楷体" panose="02010609060101010101" pitchFamily="49" charset="-122"/>
              </a:rPr>
              <a:t>差</a:t>
            </a:r>
            <a:endParaRPr lang="en-US" sz="2800" dirty="0">
              <a:solidFill>
                <a:srgbClr val="0000FF"/>
              </a:solidFill>
            </a:endParaRPr>
          </a:p>
        </p:txBody>
      </p:sp>
    </p:spTree>
    <p:extLst>
      <p:ext uri="{BB962C8B-B14F-4D97-AF65-F5344CB8AC3E}">
        <p14:creationId xmlns:p14="http://schemas.microsoft.com/office/powerpoint/2010/main" xmlns="" val="124141387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260649"/>
            <a:ext cx="7072312" cy="538162"/>
          </a:xfrm>
        </p:spPr>
        <p:txBody>
          <a:bodyPr/>
          <a:lstStyle/>
          <a:p>
            <a:r>
              <a:rPr lang="en-US" altLang="zh-CN" sz="2800" dirty="0" smtClean="0">
                <a:solidFill>
                  <a:schemeClr val="accent1"/>
                </a:solidFill>
              </a:rPr>
              <a:t>2.2.1 </a:t>
            </a:r>
            <a:r>
              <a:rPr lang="zh-CN" altLang="en-US" sz="2800" dirty="0" smtClean="0">
                <a:solidFill>
                  <a:schemeClr val="accent1"/>
                </a:solidFill>
              </a:rPr>
              <a:t>分波面双光束干涉</a:t>
            </a:r>
            <a:endParaRPr lang="en-US" sz="2800" dirty="0">
              <a:solidFill>
                <a:schemeClr val="accent1"/>
              </a:solidFill>
            </a:endParaRPr>
          </a:p>
        </p:txBody>
      </p:sp>
      <p:sp>
        <p:nvSpPr>
          <p:cNvPr id="11" name="Rectangle 10"/>
          <p:cNvSpPr/>
          <p:nvPr/>
        </p:nvSpPr>
        <p:spPr>
          <a:xfrm>
            <a:off x="467544" y="790993"/>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2"/>
          <p:cNvGraphicFramePr>
            <a:graphicFrameLocks noChangeAspect="1"/>
          </p:cNvGraphicFramePr>
          <p:nvPr>
            <p:extLst>
              <p:ext uri="{D42A27DB-BD31-4B8C-83A1-F6EECF244321}">
                <p14:modId xmlns:p14="http://schemas.microsoft.com/office/powerpoint/2010/main" xmlns="" val="2624147785"/>
              </p:ext>
            </p:extLst>
          </p:nvPr>
        </p:nvGraphicFramePr>
        <p:xfrm>
          <a:off x="683568" y="2492375"/>
          <a:ext cx="2673995" cy="1025525"/>
        </p:xfrm>
        <a:graphic>
          <a:graphicData uri="http://schemas.openxmlformats.org/presentationml/2006/ole">
            <p:oleObj spid="_x0000_s77164" name="Equation" r:id="rId3" imgW="876240" imgH="393480" progId="Equation.DSMT4">
              <p:embed/>
            </p:oleObj>
          </a:graphicData>
        </a:graphic>
      </p:graphicFrame>
      <p:grpSp>
        <p:nvGrpSpPr>
          <p:cNvPr id="3" name="Group 2"/>
          <p:cNvGrpSpPr/>
          <p:nvPr/>
        </p:nvGrpSpPr>
        <p:grpSpPr>
          <a:xfrm>
            <a:off x="342040" y="4555574"/>
            <a:ext cx="8190400" cy="1538883"/>
            <a:chOff x="288106" y="3337529"/>
            <a:chExt cx="8172326" cy="1538883"/>
          </a:xfrm>
        </p:grpSpPr>
        <p:sp>
          <p:nvSpPr>
            <p:cNvPr id="19" name="Rectangle 3"/>
            <p:cNvSpPr>
              <a:spLocks noChangeArrowheads="1"/>
            </p:cNvSpPr>
            <p:nvPr/>
          </p:nvSpPr>
          <p:spPr bwMode="auto">
            <a:xfrm>
              <a:off x="288106" y="3337529"/>
              <a:ext cx="8172326" cy="15388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1" indent="-457200" algn="just">
                <a:spcBef>
                  <a:spcPts val="600"/>
                </a:spcBef>
                <a:spcAft>
                  <a:spcPts val="600"/>
                </a:spcAft>
                <a:buClr>
                  <a:srgbClr val="FF0000"/>
                </a:buClr>
                <a:buSzPct val="100000"/>
                <a:buFont typeface="Wingdings" panose="05000000000000000000" pitchFamily="2" charset="2"/>
                <a:buChar char="Ø"/>
              </a:pPr>
              <a:r>
                <a:rPr lang="zh-CN" altLang="en-US" sz="2800" b="1" dirty="0">
                  <a:latin typeface="Times New Roman" panose="02020603050405020304" pitchFamily="18" charset="0"/>
                  <a:ea typeface="楷体" panose="02010609060101010101" pitchFamily="49" charset="-122"/>
                </a:rPr>
                <a:t>条</a:t>
              </a:r>
              <a:r>
                <a:rPr lang="zh-CN" altLang="en-US" sz="2800" b="1" dirty="0" smtClean="0">
                  <a:latin typeface="Times New Roman" panose="02020603050405020304" pitchFamily="18" charset="0"/>
                  <a:ea typeface="楷体" panose="02010609060101010101" pitchFamily="49" charset="-122"/>
                </a:rPr>
                <a:t>纹间距</a:t>
              </a:r>
              <a:r>
                <a:rPr kumimoji="1" lang="zh-CN" altLang="en-US" sz="2800" b="1" dirty="0" smtClean="0">
                  <a:solidFill>
                    <a:srgbClr val="3333FF"/>
                  </a:solidFill>
                  <a:latin typeface="Times New Roman" panose="02020603050405020304" pitchFamily="18" charset="0"/>
                  <a:ea typeface="楷体" panose="02010609060101010101" pitchFamily="49" charset="-122"/>
                </a:rPr>
                <a:t>     </a:t>
              </a:r>
              <a:r>
                <a:rPr lang="zh-CN" altLang="en-US" sz="2800" b="1" dirty="0">
                  <a:latin typeface="Times New Roman" panose="02020603050405020304" pitchFamily="18" charset="0"/>
                  <a:ea typeface="楷体" panose="02010609060101010101" pitchFamily="49" charset="-122"/>
                </a:rPr>
                <a:t>与干涉级次</a:t>
              </a:r>
              <a:r>
                <a:rPr lang="en-US" altLang="zh-CN" sz="2800" b="1" i="1" dirty="0">
                  <a:latin typeface="Times New Roman" panose="02020603050405020304" pitchFamily="18" charset="0"/>
                  <a:ea typeface="楷体" panose="02010609060101010101" pitchFamily="49" charset="-122"/>
                </a:rPr>
                <a:t>m</a:t>
              </a:r>
              <a:r>
                <a:rPr lang="zh-CN" altLang="en-US" sz="2800" b="1" dirty="0">
                  <a:latin typeface="Times New Roman" panose="02020603050405020304" pitchFamily="18" charset="0"/>
                  <a:ea typeface="楷体" panose="02010609060101010101" pitchFamily="49" charset="-122"/>
                </a:rPr>
                <a:t>无关，即条纹是等间距的</a:t>
              </a:r>
              <a:r>
                <a:rPr lang="zh-CN" altLang="en-US" sz="2800" b="1" dirty="0" smtClean="0">
                  <a:latin typeface="Times New Roman" panose="02020603050405020304" pitchFamily="18" charset="0"/>
                  <a:ea typeface="楷体" panose="02010609060101010101" pitchFamily="49" charset="-122"/>
                </a:rPr>
                <a:t>。（</a:t>
              </a:r>
              <a:r>
                <a:rPr lang="zh-CN" altLang="en-US" sz="2800" b="1" dirty="0" smtClean="0">
                  <a:solidFill>
                    <a:srgbClr val="FF0000"/>
                  </a:solidFill>
                  <a:latin typeface="Times New Roman" panose="02020603050405020304" pitchFamily="18" charset="0"/>
                  <a:ea typeface="楷体" panose="02010609060101010101" pitchFamily="49" charset="-122"/>
                </a:rPr>
                <a:t>注意：傍轴近似下成立</a:t>
              </a:r>
              <a:r>
                <a:rPr lang="zh-CN" altLang="en-US" sz="2800" b="1" dirty="0" smtClean="0">
                  <a:latin typeface="Times New Roman" panose="02020603050405020304" pitchFamily="18" charset="0"/>
                  <a:ea typeface="楷体" panose="02010609060101010101" pitchFamily="49" charset="-122"/>
                </a:rPr>
                <a:t>） </a:t>
              </a:r>
              <a:endParaRPr lang="zh-CN" altLang="en-US" sz="2800" b="1" dirty="0">
                <a:latin typeface="Times New Roman" panose="02020603050405020304" pitchFamily="18" charset="0"/>
                <a:ea typeface="楷体" panose="02010609060101010101" pitchFamily="49" charset="-122"/>
              </a:endParaRPr>
            </a:p>
            <a:p>
              <a:pPr lvl="1" indent="-457200" algn="just">
                <a:spcBef>
                  <a:spcPts val="600"/>
                </a:spcBef>
                <a:spcAft>
                  <a:spcPts val="0"/>
                </a:spcAft>
                <a:buClr>
                  <a:srgbClr val="FF0000"/>
                </a:buClr>
                <a:buSzPct val="100000"/>
                <a:buFont typeface="Wingdings" panose="05000000000000000000" pitchFamily="2" charset="2"/>
                <a:buChar char="Ø"/>
              </a:pPr>
              <a:r>
                <a:rPr lang="zh-CN" altLang="en-US" sz="2800" b="1" dirty="0">
                  <a:latin typeface="Times New Roman" panose="02020603050405020304" pitchFamily="18" charset="0"/>
                  <a:ea typeface="楷体" panose="02010609060101010101" pitchFamily="49" charset="-122"/>
                </a:rPr>
                <a:t>条</a:t>
              </a:r>
              <a:r>
                <a:rPr lang="zh-CN" altLang="en-US" sz="2800" b="1" dirty="0" smtClean="0">
                  <a:latin typeface="Times New Roman" panose="02020603050405020304" pitchFamily="18" charset="0"/>
                  <a:ea typeface="楷体" panose="02010609060101010101" pitchFamily="49" charset="-122"/>
                </a:rPr>
                <a:t>纹间距与波长成正比。</a:t>
              </a:r>
              <a:endParaRPr lang="en-US" altLang="zh-CN" sz="2800" b="1" dirty="0" smtClean="0">
                <a:latin typeface="Times New Roman" panose="02020603050405020304" pitchFamily="18" charset="0"/>
                <a:ea typeface="楷体" panose="02010609060101010101" pitchFamily="49" charset="-122"/>
              </a:endParaRPr>
            </a:p>
          </p:txBody>
        </p:sp>
        <p:graphicFrame>
          <p:nvGraphicFramePr>
            <p:cNvPr id="20" name="Object 4"/>
            <p:cNvGraphicFramePr>
              <a:graphicFrameLocks noChangeAspect="1"/>
            </p:cNvGraphicFramePr>
            <p:nvPr>
              <p:extLst>
                <p:ext uri="{D42A27DB-BD31-4B8C-83A1-F6EECF244321}">
                  <p14:modId xmlns:p14="http://schemas.microsoft.com/office/powerpoint/2010/main" xmlns="" val="1139027533"/>
                </p:ext>
              </p:extLst>
            </p:nvPr>
          </p:nvGraphicFramePr>
          <p:xfrm>
            <a:off x="2353259" y="3352128"/>
            <a:ext cx="439738" cy="457200"/>
          </p:xfrm>
          <a:graphic>
            <a:graphicData uri="http://schemas.openxmlformats.org/presentationml/2006/ole">
              <p:oleObj spid="_x0000_s77165" name="Equation" r:id="rId4" imgW="152268" imgH="164957" progId="Equation.DSMT4">
                <p:embed/>
              </p:oleObj>
            </a:graphicData>
          </a:graphic>
        </p:graphicFrame>
      </p:grpSp>
      <p:sp>
        <p:nvSpPr>
          <p:cNvPr id="13" name="Rectangle 12"/>
          <p:cNvSpPr/>
          <p:nvPr/>
        </p:nvSpPr>
        <p:spPr>
          <a:xfrm>
            <a:off x="5652120" y="260648"/>
            <a:ext cx="2933816" cy="461665"/>
          </a:xfrm>
          <a:prstGeom prst="rect">
            <a:avLst/>
          </a:prstGeom>
        </p:spPr>
        <p:txBody>
          <a:bodyPr wrap="none">
            <a:spAutoFit/>
          </a:bodyPr>
          <a:lstStyle/>
          <a:p>
            <a:r>
              <a:rPr lang="en-US" altLang="zh-CN" b="1" dirty="0" smtClean="0">
                <a:solidFill>
                  <a:srgbClr val="FF0000"/>
                </a:solidFill>
                <a:latin typeface="Times New Roman" panose="02020603050405020304" pitchFamily="18" charset="0"/>
                <a:ea typeface="楷体" panose="02010609060101010101" pitchFamily="49" charset="-122"/>
              </a:rPr>
              <a:t>I. </a:t>
            </a:r>
            <a:r>
              <a:rPr lang="zh-CN" altLang="en-US" b="1" dirty="0" smtClean="0">
                <a:solidFill>
                  <a:srgbClr val="FF0000"/>
                </a:solidFill>
                <a:latin typeface="Times New Roman" panose="02020603050405020304" pitchFamily="18" charset="0"/>
                <a:ea typeface="楷体" panose="02010609060101010101" pitchFamily="49" charset="-122"/>
              </a:rPr>
              <a:t>杨</a:t>
            </a:r>
            <a:r>
              <a:rPr lang="zh-CN" altLang="en-US" b="1" dirty="0">
                <a:solidFill>
                  <a:srgbClr val="FF0000"/>
                </a:solidFill>
                <a:latin typeface="Times New Roman" panose="02020603050405020304" pitchFamily="18" charset="0"/>
                <a:ea typeface="楷体" panose="02010609060101010101" pitchFamily="49" charset="-122"/>
              </a:rPr>
              <a:t>氏双缝干涉实验</a:t>
            </a:r>
            <a:endParaRPr lang="en-US" b="1" dirty="0">
              <a:solidFill>
                <a:srgbClr val="FF0000"/>
              </a:solidFill>
              <a:latin typeface="Times New Roman" panose="02020603050405020304" pitchFamily="18" charset="0"/>
              <a:ea typeface="楷体" panose="02010609060101010101" pitchFamily="49" charset="-122"/>
            </a:endParaRPr>
          </a:p>
        </p:txBody>
      </p:sp>
      <p:grpSp>
        <p:nvGrpSpPr>
          <p:cNvPr id="7" name="Group 6"/>
          <p:cNvGrpSpPr/>
          <p:nvPr/>
        </p:nvGrpSpPr>
        <p:grpSpPr>
          <a:xfrm>
            <a:off x="1403648" y="939149"/>
            <a:ext cx="7258588" cy="3569971"/>
            <a:chOff x="2569996" y="939149"/>
            <a:chExt cx="6826540" cy="3018759"/>
          </a:xfrm>
        </p:grpSpPr>
        <p:pic>
          <p:nvPicPr>
            <p:cNvPr id="14" name="Picture 6" descr="干涉条纹"/>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69996" y="939149"/>
              <a:ext cx="6826540" cy="6176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5" name="Group 4"/>
            <p:cNvGrpSpPr/>
            <p:nvPr/>
          </p:nvGrpSpPr>
          <p:grpSpPr>
            <a:xfrm>
              <a:off x="5292080" y="1891980"/>
              <a:ext cx="3456384" cy="2065928"/>
              <a:chOff x="5286826" y="1587221"/>
              <a:chExt cx="3302364" cy="2065928"/>
            </a:xfrm>
          </p:grpSpPr>
          <p:grpSp>
            <p:nvGrpSpPr>
              <p:cNvPr id="15" name="Group 3"/>
              <p:cNvGrpSpPr>
                <a:grpSpLocks/>
              </p:cNvGrpSpPr>
              <p:nvPr/>
            </p:nvGrpSpPr>
            <p:grpSpPr bwMode="auto">
              <a:xfrm>
                <a:off x="5286826" y="1587221"/>
                <a:ext cx="3302364" cy="2065928"/>
                <a:chOff x="2503" y="1125"/>
                <a:chExt cx="2501" cy="1586"/>
              </a:xfrm>
            </p:grpSpPr>
            <p:graphicFrame>
              <p:nvGraphicFramePr>
                <p:cNvPr id="16" name="Object 4"/>
                <p:cNvGraphicFramePr>
                  <a:graphicFrameLocks noChangeAspect="1"/>
                </p:cNvGraphicFramePr>
                <p:nvPr>
                  <p:extLst>
                    <p:ext uri="{D42A27DB-BD31-4B8C-83A1-F6EECF244321}">
                      <p14:modId xmlns:p14="http://schemas.microsoft.com/office/powerpoint/2010/main" xmlns="" val="603980986"/>
                    </p:ext>
                  </p:extLst>
                </p:nvPr>
              </p:nvGraphicFramePr>
              <p:xfrm>
                <a:off x="2503" y="1125"/>
                <a:ext cx="2501" cy="1586"/>
              </p:xfrm>
              <a:graphic>
                <a:graphicData uri="http://schemas.openxmlformats.org/presentationml/2006/ole">
                  <p:oleObj spid="_x0000_s77166" r:id="rId6" imgW="3962400" imgH="2651760" progId="">
                    <p:embed/>
                  </p:oleObj>
                </a:graphicData>
              </a:graphic>
            </p:graphicFrame>
            <p:sp>
              <p:nvSpPr>
                <p:cNvPr id="17" name="Text Box 5"/>
                <p:cNvSpPr txBox="1">
                  <a:spLocks noChangeArrowheads="1"/>
                </p:cNvSpPr>
                <p:nvPr/>
              </p:nvSpPr>
              <p:spPr bwMode="auto">
                <a:xfrm>
                  <a:off x="4223" y="2428"/>
                  <a:ext cx="568" cy="236"/>
                </a:xfrm>
                <a:prstGeom prst="rect">
                  <a:avLst/>
                </a:prstGeom>
                <a:solidFill>
                  <a:schemeClr val="bg1"/>
                </a:solidFill>
                <a:ln>
                  <a:noFill/>
                </a:ln>
                <a:effectLst/>
                <a:extLst>
                  <a:ext uri="{91240B29-F687-4F45-9708-019B960494DF}">
                    <a14:hiddenLine xmlns:a14="http://schemas.microsoft.com/office/drawing/2010/main" xmlns="" w="9525">
                      <a:solidFill>
                        <a:srgbClr val="402000"/>
                      </a:solidFill>
                      <a:miter lim="800000"/>
                      <a:headEnd/>
                      <a:tailEnd/>
                    </a14:hiddenLine>
                  </a:ext>
                  <a:ext uri="{AF507438-7753-43E0-B8FC-AC1667EBCBE1}">
                    <a14:hiddenEffects xmlns:a14="http://schemas.microsoft.com/office/drawing/2010/main" xmlns="">
                      <a:effectLst>
                        <a:outerShdw dist="35921" dir="2700000" algn="ctr" rotWithShape="0">
                          <a:srgbClr val="A08366"/>
                        </a:outerShdw>
                      </a:effectLst>
                    </a14:hiddenEffects>
                  </a:ext>
                </a:extLst>
              </p:spPr>
              <p:txBody>
                <a:bodyPr wrap="square">
                  <a:spAutoFit/>
                </a:bodyPr>
                <a:lstStyle/>
                <a:p>
                  <a:pPr>
                    <a:lnSpc>
                      <a:spcPct val="100000"/>
                    </a:lnSpc>
                    <a:spcBef>
                      <a:spcPct val="0"/>
                    </a:spcBef>
                    <a:buFontTx/>
                    <a:buNone/>
                  </a:pPr>
                  <a:r>
                    <a:rPr lang="en-US" altLang="zh-CN" sz="1400" i="1" dirty="0">
                      <a:latin typeface="Tahoma" panose="020B0604030504040204" pitchFamily="34" charset="0"/>
                    </a:rPr>
                    <a:t>m</a:t>
                  </a:r>
                  <a:r>
                    <a:rPr lang="en-US" altLang="zh-CN" sz="1400" dirty="0">
                      <a:latin typeface="Tahoma" panose="020B0604030504040204" pitchFamily="34" charset="0"/>
                    </a:rPr>
                    <a:t>+1</a:t>
                  </a:r>
                </a:p>
              </p:txBody>
            </p:sp>
          </p:grpSp>
          <p:sp>
            <p:nvSpPr>
              <p:cNvPr id="2" name="Rectangle 1"/>
              <p:cNvSpPr/>
              <p:nvPr/>
            </p:nvSpPr>
            <p:spPr>
              <a:xfrm>
                <a:off x="6300192" y="3068960"/>
                <a:ext cx="360292"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236044" y="3068960"/>
                <a:ext cx="360292"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274759" y="2924944"/>
                <a:ext cx="321577" cy="400110"/>
              </a:xfrm>
              <a:prstGeom prst="rect">
                <a:avLst/>
              </a:prstGeom>
              <a:noFill/>
            </p:spPr>
            <p:txBody>
              <a:bodyPr wrap="square" rtlCol="0">
                <a:spAutoFit/>
              </a:bodyPr>
              <a:lstStyle/>
              <a:p>
                <a:r>
                  <a:rPr lang="el-GR" sz="2000" i="1" dirty="0" smtClean="0"/>
                  <a:t>ε</a:t>
                </a:r>
                <a:endParaRPr lang="en-US" sz="2000" i="1" dirty="0"/>
              </a:p>
            </p:txBody>
          </p:sp>
          <p:sp>
            <p:nvSpPr>
              <p:cNvPr id="23" name="TextBox 22"/>
              <p:cNvSpPr txBox="1"/>
              <p:nvPr/>
            </p:nvSpPr>
            <p:spPr>
              <a:xfrm>
                <a:off x="6410663" y="2924944"/>
                <a:ext cx="321577" cy="400110"/>
              </a:xfrm>
              <a:prstGeom prst="rect">
                <a:avLst/>
              </a:prstGeom>
              <a:noFill/>
            </p:spPr>
            <p:txBody>
              <a:bodyPr wrap="square" rtlCol="0">
                <a:spAutoFit/>
              </a:bodyPr>
              <a:lstStyle/>
              <a:p>
                <a:r>
                  <a:rPr lang="el-GR" sz="2000" i="1" dirty="0" smtClean="0"/>
                  <a:t>ε</a:t>
                </a:r>
                <a:endParaRPr lang="en-US" sz="2000" i="1" dirty="0"/>
              </a:p>
            </p:txBody>
          </p:sp>
        </p:grpSp>
        <p:sp>
          <p:nvSpPr>
            <p:cNvPr id="6" name="Rectangle 5"/>
            <p:cNvSpPr/>
            <p:nvPr/>
          </p:nvSpPr>
          <p:spPr>
            <a:xfrm>
              <a:off x="2569996" y="939149"/>
              <a:ext cx="2938108" cy="617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460432" y="939149"/>
              <a:ext cx="936104" cy="617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5"/>
          <p:cNvSpPr>
            <a:spLocks noChangeArrowheads="1"/>
          </p:cNvSpPr>
          <p:nvPr/>
        </p:nvSpPr>
        <p:spPr bwMode="auto">
          <a:xfrm>
            <a:off x="467544" y="1044025"/>
            <a:ext cx="2016224" cy="584775"/>
          </a:xfrm>
          <a:prstGeom prst="rect">
            <a:avLst/>
          </a:prstGeom>
          <a:ln/>
        </p:spPr>
        <p:style>
          <a:lnRef idx="3">
            <a:schemeClr val="lt1"/>
          </a:lnRef>
          <a:fillRef idx="1">
            <a:schemeClr val="accent1"/>
          </a:fillRef>
          <a:effectRef idx="1">
            <a:schemeClr val="accent1"/>
          </a:effectRef>
          <a:fontRef idx="minor">
            <a:schemeClr val="lt1"/>
          </a:fontRef>
        </p:style>
        <p:txBody>
          <a:bodyPr wrap="square">
            <a:spAutoFit/>
          </a:bodyPr>
          <a:lstStyle/>
          <a:p>
            <a:pPr algn="ctr">
              <a:lnSpc>
                <a:spcPct val="100000"/>
              </a:lnSpc>
              <a:spcBef>
                <a:spcPct val="0"/>
              </a:spcBef>
              <a:buFontTx/>
              <a:buNone/>
            </a:pPr>
            <a:r>
              <a:rPr kumimoji="1" lang="zh-CN" altLang="en-US" sz="3200" b="1" dirty="0">
                <a:solidFill>
                  <a:schemeClr val="bg1"/>
                </a:solidFill>
                <a:latin typeface="Times New Roman" panose="02020603050405020304" pitchFamily="18" charset="0"/>
                <a:ea typeface="楷体" panose="02010609060101010101" pitchFamily="49" charset="-122"/>
              </a:rPr>
              <a:t>条纹宽度</a:t>
            </a:r>
          </a:p>
        </p:txBody>
      </p:sp>
    </p:spTree>
    <p:extLst>
      <p:ext uri="{BB962C8B-B14F-4D97-AF65-F5344CB8AC3E}">
        <p14:creationId xmlns:p14="http://schemas.microsoft.com/office/powerpoint/2010/main" xmlns="" val="203571843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2.2.1 </a:t>
            </a:r>
            <a:r>
              <a:rPr lang="zh-CN" altLang="en-US" sz="2800" dirty="0" smtClean="0">
                <a:solidFill>
                  <a:schemeClr val="accent1"/>
                </a:solidFill>
              </a:rPr>
              <a:t>分波面双光束干涉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Object 2"/>
          <p:cNvGraphicFramePr>
            <a:graphicFrameLocks noChangeAspect="1"/>
          </p:cNvGraphicFramePr>
          <p:nvPr>
            <p:extLst>
              <p:ext uri="{D42A27DB-BD31-4B8C-83A1-F6EECF244321}">
                <p14:modId xmlns:p14="http://schemas.microsoft.com/office/powerpoint/2010/main" xmlns="" val="674110380"/>
              </p:ext>
            </p:extLst>
          </p:nvPr>
        </p:nvGraphicFramePr>
        <p:xfrm>
          <a:off x="628650" y="2532063"/>
          <a:ext cx="7978775" cy="1439862"/>
        </p:xfrm>
        <a:graphic>
          <a:graphicData uri="http://schemas.openxmlformats.org/presentationml/2006/ole">
            <p:oleObj spid="_x0000_s79084" name="Equation" r:id="rId3" imgW="3695700" imgH="609600" progId="Equation.DSMT4">
              <p:embed/>
            </p:oleObj>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xmlns="" val="862228399"/>
              </p:ext>
            </p:extLst>
          </p:nvPr>
        </p:nvGraphicFramePr>
        <p:xfrm>
          <a:off x="564265" y="1855454"/>
          <a:ext cx="5113338" cy="654050"/>
        </p:xfrm>
        <a:graphic>
          <a:graphicData uri="http://schemas.openxmlformats.org/presentationml/2006/ole">
            <p:oleObj spid="_x0000_s79085" name="Equation" r:id="rId4" imgW="1841500" imgH="254000" progId="Equation.DSMT4">
              <p:embed/>
            </p:oleObj>
          </a:graphicData>
        </a:graphic>
      </p:graphicFrame>
      <p:sp>
        <p:nvSpPr>
          <p:cNvPr id="24" name="Rectangle 5"/>
          <p:cNvSpPr>
            <a:spLocks noChangeArrowheads="1"/>
          </p:cNvSpPr>
          <p:nvPr/>
        </p:nvSpPr>
        <p:spPr bwMode="auto">
          <a:xfrm>
            <a:off x="3203848" y="1113981"/>
            <a:ext cx="234872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a:solidFill>
                  <a:srgbClr val="000000"/>
                </a:solidFill>
                <a:latin typeface="Times New Roman" panose="02020603050405020304" pitchFamily="18" charset="0"/>
                <a:ea typeface="楷体" panose="02010609060101010101" pitchFamily="49" charset="-122"/>
              </a:rPr>
              <a:t>自然光入</a:t>
            </a:r>
            <a:r>
              <a:rPr kumimoji="1" lang="zh-CN" altLang="en-US" sz="2800" b="1" dirty="0" smtClean="0">
                <a:solidFill>
                  <a:srgbClr val="000000"/>
                </a:solidFill>
                <a:latin typeface="Times New Roman" panose="02020603050405020304" pitchFamily="18" charset="0"/>
                <a:ea typeface="楷体" panose="02010609060101010101" pitchFamily="49" charset="-122"/>
              </a:rPr>
              <a:t>射</a:t>
            </a:r>
            <a:r>
              <a:rPr kumimoji="1" lang="zh-CN" altLang="en-US" sz="2800" b="1" dirty="0">
                <a:solidFill>
                  <a:srgbClr val="000000"/>
                </a:solidFill>
                <a:latin typeface="Times New Roman" panose="02020603050405020304" pitchFamily="18" charset="0"/>
                <a:ea typeface="楷体" panose="02010609060101010101" pitchFamily="49" charset="-122"/>
              </a:rPr>
              <a:t>时</a:t>
            </a:r>
            <a:endParaRPr kumimoji="1" lang="en-US" altLang="zh-CN" sz="2800" b="1" dirty="0">
              <a:solidFill>
                <a:srgbClr val="000000"/>
              </a:solidFill>
              <a:latin typeface="Times New Roman" panose="02020603050405020304" pitchFamily="18" charset="0"/>
              <a:ea typeface="楷体" panose="02010609060101010101" pitchFamily="49" charset="-122"/>
            </a:endParaRPr>
          </a:p>
        </p:txBody>
      </p:sp>
      <p:sp>
        <p:nvSpPr>
          <p:cNvPr id="27" name="Rectangle 8"/>
          <p:cNvSpPr txBox="1">
            <a:spLocks noChangeArrowheads="1"/>
          </p:cNvSpPr>
          <p:nvPr/>
        </p:nvSpPr>
        <p:spPr bwMode="auto">
          <a:xfrm>
            <a:off x="539552" y="1053530"/>
            <a:ext cx="1872580" cy="575270"/>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kumimoji="1" lang="zh-CN" altLang="en-US" sz="2800" kern="0" dirty="0" smtClean="0">
                <a:latin typeface="Times New Roman" panose="02020603050405020304" pitchFamily="18" charset="0"/>
                <a:ea typeface="楷体" panose="02010609060101010101" pitchFamily="49" charset="-122"/>
              </a:rPr>
              <a:t>条纹颜色</a:t>
            </a:r>
            <a:endParaRPr kumimoji="1" lang="zh-CN" altLang="en-US" sz="2800" kern="0" dirty="0">
              <a:latin typeface="Times New Roman" panose="02020603050405020304" pitchFamily="18" charset="0"/>
              <a:ea typeface="楷体" panose="02010609060101010101" pitchFamily="49" charset="-122"/>
            </a:endParaRPr>
          </a:p>
        </p:txBody>
      </p:sp>
      <p:grpSp>
        <p:nvGrpSpPr>
          <p:cNvPr id="28" name="Group 13"/>
          <p:cNvGrpSpPr>
            <a:grpSpLocks/>
          </p:cNvGrpSpPr>
          <p:nvPr/>
        </p:nvGrpSpPr>
        <p:grpSpPr bwMode="auto">
          <a:xfrm>
            <a:off x="971600" y="4005064"/>
            <a:ext cx="7380486" cy="2305050"/>
            <a:chOff x="975" y="2341"/>
            <a:chExt cx="4416" cy="1488"/>
          </a:xfrm>
        </p:grpSpPr>
        <p:pic>
          <p:nvPicPr>
            <p:cNvPr id="29" name="Picture 9" descr="0"/>
            <p:cNvPicPr>
              <a:picLocks noChangeArrowheads="1"/>
            </p:cNvPicPr>
            <p:nvPr/>
          </p:nvPicPr>
          <p:blipFill>
            <a:blip r:embed="rId5" cstate="print">
              <a:extLst>
                <a:ext uri="{28A0092B-C50C-407E-A947-70E740481C1C}">
                  <a14:useLocalDpi xmlns:a14="http://schemas.microsoft.com/office/drawing/2010/main" xmlns="" val="0"/>
                </a:ext>
              </a:extLst>
            </a:blip>
            <a:srcRect b="20000"/>
            <a:stretch>
              <a:fillRect/>
            </a:stretch>
          </p:blipFill>
          <p:spPr bwMode="auto">
            <a:xfrm>
              <a:off x="975" y="2533"/>
              <a:ext cx="4416" cy="1152"/>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Line 10"/>
            <p:cNvSpPr>
              <a:spLocks noChangeShapeType="1"/>
            </p:cNvSpPr>
            <p:nvPr/>
          </p:nvSpPr>
          <p:spPr bwMode="auto">
            <a:xfrm>
              <a:off x="3182" y="2341"/>
              <a:ext cx="0" cy="1488"/>
            </a:xfrm>
            <a:prstGeom prst="line">
              <a:avLst/>
            </a:prstGeom>
            <a:noFill/>
            <a:ln w="9525">
              <a:solidFill>
                <a:srgbClr val="402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A08366"/>
                    </a:outerShdw>
                  </a:effectLst>
                </a14:hiddenEffects>
              </a:ext>
            </a:extLst>
          </p:spPr>
          <p:txBody>
            <a:bodyPr wrap="none" anchor="ctr"/>
            <a:lstStyle/>
            <a:p>
              <a:endParaRPr lang="en-US" sz="2800" b="1">
                <a:latin typeface="Times New Roman" panose="02020603050405020304" pitchFamily="18" charset="0"/>
                <a:ea typeface="楷体" panose="02010609060101010101" pitchFamily="49" charset="-122"/>
              </a:endParaRPr>
            </a:p>
          </p:txBody>
        </p:sp>
      </p:grpSp>
      <p:sp>
        <p:nvSpPr>
          <p:cNvPr id="32" name="Rectangle 12"/>
          <p:cNvSpPr>
            <a:spLocks noChangeArrowheads="1"/>
          </p:cNvSpPr>
          <p:nvPr/>
        </p:nvSpPr>
        <p:spPr bwMode="auto">
          <a:xfrm>
            <a:off x="2530427" y="6218148"/>
            <a:ext cx="47058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folHlink"/>
              </a:buClr>
              <a:buSzPct val="60000"/>
              <a:buFont typeface="Wingdings" pitchFamily="2" charset="2"/>
              <a:buNone/>
            </a:pPr>
            <a:r>
              <a:rPr lang="zh-CN" altLang="en-US" b="1" dirty="0">
                <a:latin typeface="Times New Roman" panose="02020603050405020304" pitchFamily="18" charset="0"/>
                <a:ea typeface="楷体" panose="02010609060101010101" pitchFamily="49" charset="-122"/>
              </a:rPr>
              <a:t>干涉条纹间隔与波长的关系 </a:t>
            </a:r>
          </a:p>
        </p:txBody>
      </p:sp>
      <p:sp>
        <p:nvSpPr>
          <p:cNvPr id="12" name="Rectangle 11"/>
          <p:cNvSpPr/>
          <p:nvPr/>
        </p:nvSpPr>
        <p:spPr>
          <a:xfrm>
            <a:off x="5652120" y="332656"/>
            <a:ext cx="2933816" cy="461665"/>
          </a:xfrm>
          <a:prstGeom prst="rect">
            <a:avLst/>
          </a:prstGeom>
        </p:spPr>
        <p:txBody>
          <a:bodyPr wrap="none">
            <a:spAutoFit/>
          </a:bodyPr>
          <a:lstStyle/>
          <a:p>
            <a:r>
              <a:rPr lang="en-US" altLang="zh-CN" b="1" dirty="0" smtClean="0">
                <a:solidFill>
                  <a:srgbClr val="FF0000"/>
                </a:solidFill>
                <a:latin typeface="Times New Roman" panose="02020603050405020304" pitchFamily="18" charset="0"/>
                <a:ea typeface="楷体" panose="02010609060101010101" pitchFamily="49" charset="-122"/>
              </a:rPr>
              <a:t>I. </a:t>
            </a:r>
            <a:r>
              <a:rPr lang="zh-CN" altLang="en-US" b="1" dirty="0" smtClean="0">
                <a:solidFill>
                  <a:srgbClr val="FF0000"/>
                </a:solidFill>
                <a:latin typeface="Times New Roman" panose="02020603050405020304" pitchFamily="18" charset="0"/>
                <a:ea typeface="楷体" panose="02010609060101010101" pitchFamily="49" charset="-122"/>
              </a:rPr>
              <a:t>杨</a:t>
            </a:r>
            <a:r>
              <a:rPr lang="zh-CN" altLang="en-US" b="1" dirty="0">
                <a:solidFill>
                  <a:srgbClr val="FF0000"/>
                </a:solidFill>
                <a:latin typeface="Times New Roman" panose="02020603050405020304" pitchFamily="18" charset="0"/>
                <a:ea typeface="楷体" panose="02010609060101010101" pitchFamily="49" charset="-122"/>
              </a:rPr>
              <a:t>氏双缝干涉实验</a:t>
            </a:r>
            <a:endParaRPr lang="en-US"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191160914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2.2.1 </a:t>
            </a:r>
            <a:r>
              <a:rPr lang="zh-CN" altLang="en-US" sz="2800" dirty="0" smtClean="0">
                <a:solidFill>
                  <a:schemeClr val="accent1"/>
                </a:solidFill>
              </a:rPr>
              <a:t>分波面双光束干涉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txBox="1">
            <a:spLocks noChangeArrowheads="1"/>
          </p:cNvSpPr>
          <p:nvPr/>
        </p:nvSpPr>
        <p:spPr bwMode="auto">
          <a:xfrm>
            <a:off x="474440" y="1052736"/>
            <a:ext cx="2016125" cy="506412"/>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sz="2800" kern="0" dirty="0" smtClean="0"/>
              <a:t>条纹特点</a:t>
            </a:r>
            <a:endParaRPr lang="zh-CN" altLang="en-US" sz="2800" kern="0" dirty="0"/>
          </a:p>
        </p:txBody>
      </p:sp>
      <p:sp>
        <p:nvSpPr>
          <p:cNvPr id="13" name="Rectangle 3"/>
          <p:cNvSpPr txBox="1">
            <a:spLocks noChangeArrowheads="1"/>
          </p:cNvSpPr>
          <p:nvPr/>
        </p:nvSpPr>
        <p:spPr bwMode="auto">
          <a:xfrm>
            <a:off x="467544" y="1641475"/>
            <a:ext cx="8101781"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buNone/>
            </a:pPr>
            <a:endParaRPr lang="zh-CN" altLang="en-US" sz="2800" kern="0" dirty="0"/>
          </a:p>
        </p:txBody>
      </p:sp>
      <p:sp>
        <p:nvSpPr>
          <p:cNvPr id="14" name="Rectangle 6"/>
          <p:cNvSpPr>
            <a:spLocks noChangeArrowheads="1"/>
          </p:cNvSpPr>
          <p:nvPr/>
        </p:nvSpPr>
        <p:spPr bwMode="auto">
          <a:xfrm>
            <a:off x="395536" y="1702211"/>
            <a:ext cx="8202016"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1" indent="-457200" algn="just">
              <a:spcBef>
                <a:spcPts val="600"/>
              </a:spcBef>
              <a:buClr>
                <a:srgbClr val="FF0000"/>
              </a:buClr>
              <a:buFont typeface="Wingdings" panose="05000000000000000000" pitchFamily="2" charset="2"/>
              <a:buChar char="Ø"/>
            </a:pPr>
            <a:r>
              <a:rPr lang="zh-CN" altLang="en-US" sz="2800" b="1" dirty="0">
                <a:latin typeface="Times New Roman" panose="02020603050405020304" pitchFamily="18" charset="0"/>
                <a:ea typeface="楷体" panose="02010609060101010101" pitchFamily="49" charset="-122"/>
              </a:rPr>
              <a:t>干涉条纹代表着光程差的等值线</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与双缝平行。</a:t>
            </a:r>
          </a:p>
          <a:p>
            <a:pPr lvl="1" indent="-457200" algn="just">
              <a:spcBef>
                <a:spcPts val="600"/>
              </a:spcBef>
              <a:buClr>
                <a:srgbClr val="FF0000"/>
              </a:buClr>
              <a:buFont typeface="Wingdings" panose="05000000000000000000" pitchFamily="2" charset="2"/>
              <a:buChar char="Ø"/>
            </a:pPr>
            <a:r>
              <a:rPr lang="zh-CN" altLang="en-US" sz="2800" b="1" dirty="0">
                <a:solidFill>
                  <a:srgbClr val="FF0000"/>
                </a:solidFill>
                <a:latin typeface="Times New Roman" panose="02020603050405020304" pitchFamily="18" charset="0"/>
                <a:ea typeface="楷体" panose="02010609060101010101" pitchFamily="49" charset="-122"/>
              </a:rPr>
              <a:t>不定域</a:t>
            </a:r>
            <a:r>
              <a:rPr lang="zh-CN" altLang="en-US" sz="2800" b="1" dirty="0">
                <a:latin typeface="Times New Roman" panose="02020603050405020304" pitchFamily="18" charset="0"/>
                <a:ea typeface="楷体" panose="02010609060101010101" pitchFamily="49" charset="-122"/>
              </a:rPr>
              <a:t>干涉，干涉强度较弱。 </a:t>
            </a:r>
          </a:p>
          <a:p>
            <a:pPr lvl="1" indent="-457200" algn="just">
              <a:spcBef>
                <a:spcPts val="600"/>
              </a:spcBef>
              <a:buClr>
                <a:srgbClr val="FF0000"/>
              </a:buClr>
              <a:buSzPct val="100000"/>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条</a:t>
            </a:r>
            <a:r>
              <a:rPr lang="zh-CN" altLang="en-US" sz="2800" b="1" dirty="0">
                <a:latin typeface="Times New Roman" panose="02020603050405020304" pitchFamily="18" charset="0"/>
                <a:ea typeface="楷体" panose="02010609060101010101" pitchFamily="49" charset="-122"/>
              </a:rPr>
              <a:t>纹间距与干涉级</a:t>
            </a:r>
            <a:r>
              <a:rPr lang="zh-CN" altLang="en-US" sz="2800" b="1" dirty="0" smtClean="0">
                <a:latin typeface="Times New Roman" panose="02020603050405020304" pitchFamily="18" charset="0"/>
                <a:ea typeface="楷体" panose="02010609060101010101" pitchFamily="49" charset="-122"/>
              </a:rPr>
              <a:t>次</a:t>
            </a:r>
            <a:r>
              <a:rPr lang="en-US" altLang="zh-CN" sz="2800" b="1" i="1" dirty="0" smtClean="0">
                <a:latin typeface="Times New Roman" panose="02020603050405020304" pitchFamily="18" charset="0"/>
                <a:ea typeface="楷体" panose="02010609060101010101" pitchFamily="49" charset="-122"/>
              </a:rPr>
              <a:t>m</a:t>
            </a:r>
            <a:r>
              <a:rPr lang="zh-CN" altLang="en-US" sz="2800" b="1" dirty="0" smtClean="0">
                <a:latin typeface="Times New Roman" panose="02020603050405020304" pitchFamily="18" charset="0"/>
                <a:ea typeface="楷体" panose="02010609060101010101" pitchFamily="49" charset="-122"/>
              </a:rPr>
              <a:t>无</a:t>
            </a:r>
            <a:r>
              <a:rPr lang="zh-CN" altLang="en-US" sz="2800" b="1" dirty="0">
                <a:latin typeface="Times New Roman" panose="02020603050405020304" pitchFamily="18" charset="0"/>
                <a:ea typeface="楷体" panose="02010609060101010101" pitchFamily="49" charset="-122"/>
              </a:rPr>
              <a:t>关，即条纹是等间距的</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lvl="1" indent="-457200" algn="just">
              <a:spcBef>
                <a:spcPts val="600"/>
              </a:spcBef>
              <a:buClr>
                <a:srgbClr val="FF0000"/>
              </a:buClr>
              <a:buSzPct val="100000"/>
              <a:buFont typeface="Wingdings" panose="05000000000000000000" pitchFamily="2" charset="2"/>
              <a:buChar char="Ø"/>
            </a:pPr>
            <a:r>
              <a:rPr lang="zh-CN" altLang="en-US" sz="2800" b="1" dirty="0" smtClean="0">
                <a:solidFill>
                  <a:srgbClr val="0000FF"/>
                </a:solidFill>
                <a:latin typeface="Times New Roman" panose="02020603050405020304" pitchFamily="18" charset="0"/>
                <a:ea typeface="楷体" panose="02010609060101010101" pitchFamily="49" charset="-122"/>
              </a:rPr>
              <a:t>波</a:t>
            </a:r>
            <a:r>
              <a:rPr lang="zh-CN" altLang="en-US" sz="2800" b="1" dirty="0">
                <a:solidFill>
                  <a:srgbClr val="0000FF"/>
                </a:solidFill>
                <a:latin typeface="Times New Roman" panose="02020603050405020304" pitchFamily="18" charset="0"/>
                <a:ea typeface="楷体" panose="02010609060101010101" pitchFamily="49" charset="-122"/>
              </a:rPr>
              <a:t>长</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0000FF"/>
                </a:solidFill>
                <a:latin typeface="Times New Roman" panose="02020603050405020304" pitchFamily="18" charset="0"/>
                <a:ea typeface="楷体" panose="02010609060101010101" pitchFamily="49" charset="-122"/>
              </a:rPr>
              <a:t>介</a:t>
            </a:r>
            <a:r>
              <a:rPr lang="zh-CN" altLang="en-US" sz="2800" b="1" dirty="0" smtClean="0">
                <a:solidFill>
                  <a:srgbClr val="0000FF"/>
                </a:solidFill>
                <a:latin typeface="Times New Roman" panose="02020603050405020304" pitchFamily="18" charset="0"/>
                <a:ea typeface="楷体" panose="02010609060101010101" pitchFamily="49" charset="-122"/>
              </a:rPr>
              <a:t>质折射率</a:t>
            </a:r>
            <a:r>
              <a:rPr lang="zh-CN" altLang="en-US" sz="2800" b="1" dirty="0" smtClean="0">
                <a:latin typeface="Times New Roman" panose="02020603050405020304" pitchFamily="18" charset="0"/>
                <a:ea typeface="楷体" panose="02010609060101010101" pitchFamily="49" charset="-122"/>
              </a:rPr>
              <a:t>及</a:t>
            </a:r>
            <a:r>
              <a:rPr lang="zh-CN" altLang="en-US" sz="2800" b="1" dirty="0">
                <a:solidFill>
                  <a:srgbClr val="0000FF"/>
                </a:solidFill>
                <a:latin typeface="Times New Roman" panose="02020603050405020304" pitchFamily="18" charset="0"/>
                <a:ea typeface="楷体" panose="02010609060101010101" pitchFamily="49" charset="-122"/>
              </a:rPr>
              <a:t>装置结构</a:t>
            </a:r>
            <a:r>
              <a:rPr lang="zh-CN" altLang="en-US" sz="2800" b="1" dirty="0">
                <a:latin typeface="Times New Roman" panose="02020603050405020304" pitchFamily="18" charset="0"/>
                <a:ea typeface="楷体" panose="02010609060101010101" pitchFamily="49" charset="-122"/>
              </a:rPr>
              <a:t>变化时干涉条纹将</a:t>
            </a:r>
            <a:r>
              <a:rPr lang="zh-CN" altLang="en-US" sz="2800" b="1" dirty="0" smtClean="0">
                <a:latin typeface="Times New Roman" panose="02020603050405020304" pitchFamily="18" charset="0"/>
                <a:ea typeface="楷体" panose="02010609060101010101" pitchFamily="49" charset="-122"/>
              </a:rPr>
              <a:t>发生</a:t>
            </a:r>
            <a:r>
              <a:rPr lang="zh-CN" altLang="en-US" sz="2800" b="1" dirty="0">
                <a:latin typeface="Times New Roman" panose="02020603050405020304" pitchFamily="18" charset="0"/>
                <a:ea typeface="楷体" panose="02010609060101010101" pitchFamily="49" charset="-122"/>
              </a:rPr>
              <a:t>移动和变化</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lvl="1" indent="-457200" algn="just">
              <a:spcBef>
                <a:spcPts val="600"/>
              </a:spcBef>
              <a:buClr>
                <a:srgbClr val="FF0000"/>
              </a:buClr>
              <a:buSzPct val="100000"/>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对</a:t>
            </a:r>
            <a:r>
              <a:rPr lang="zh-CN" altLang="en-US" sz="2800" b="1" dirty="0">
                <a:latin typeface="Times New Roman" panose="02020603050405020304" pitchFamily="18" charset="0"/>
                <a:ea typeface="楷体" panose="02010609060101010101" pitchFamily="49" charset="-122"/>
              </a:rPr>
              <a:t>白光源，除中央亮纹呈白色外，其它各级亮纹变成彩色条纹，且相对于零级对称分布。 </a:t>
            </a:r>
            <a:r>
              <a:rPr lang="zh-CN" altLang="en-US" sz="2800" b="1" dirty="0" smtClean="0">
                <a:latin typeface="Times New Roman" panose="02020603050405020304" pitchFamily="18" charset="0"/>
                <a:ea typeface="楷体" panose="02010609060101010101" pitchFamily="49" charset="-122"/>
              </a:rPr>
              <a:t> </a:t>
            </a:r>
            <a:endParaRPr lang="zh-CN" altLang="en-US" sz="2800" b="1" dirty="0">
              <a:latin typeface="Times New Roman" panose="02020603050405020304" pitchFamily="18" charset="0"/>
              <a:ea typeface="楷体" panose="02010609060101010101" pitchFamily="49" charset="-122"/>
            </a:endParaRPr>
          </a:p>
        </p:txBody>
      </p:sp>
      <p:pic>
        <p:nvPicPr>
          <p:cNvPr id="81922" name="Picture 2" descr="C:\Users\chen\Desktop\物理光学\ppt课件-2015-08-26\pics\白光入射的杨氏双缝干涉.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16424" y="5152221"/>
            <a:ext cx="5872163" cy="140253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5652120" y="332656"/>
            <a:ext cx="2933816" cy="461665"/>
          </a:xfrm>
          <a:prstGeom prst="rect">
            <a:avLst/>
          </a:prstGeom>
        </p:spPr>
        <p:txBody>
          <a:bodyPr wrap="none">
            <a:spAutoFit/>
          </a:bodyPr>
          <a:lstStyle/>
          <a:p>
            <a:r>
              <a:rPr lang="en-US" altLang="zh-CN" b="1" dirty="0" smtClean="0">
                <a:solidFill>
                  <a:srgbClr val="FF0000"/>
                </a:solidFill>
                <a:latin typeface="Times New Roman" panose="02020603050405020304" pitchFamily="18" charset="0"/>
                <a:ea typeface="楷体" panose="02010609060101010101" pitchFamily="49" charset="-122"/>
              </a:rPr>
              <a:t>I. </a:t>
            </a:r>
            <a:r>
              <a:rPr lang="zh-CN" altLang="en-US" b="1" dirty="0" smtClean="0">
                <a:solidFill>
                  <a:srgbClr val="FF0000"/>
                </a:solidFill>
                <a:latin typeface="Times New Roman" panose="02020603050405020304" pitchFamily="18" charset="0"/>
                <a:ea typeface="楷体" panose="02010609060101010101" pitchFamily="49" charset="-122"/>
              </a:rPr>
              <a:t>杨</a:t>
            </a:r>
            <a:r>
              <a:rPr lang="zh-CN" altLang="en-US" b="1" dirty="0">
                <a:solidFill>
                  <a:srgbClr val="FF0000"/>
                </a:solidFill>
                <a:latin typeface="Times New Roman" panose="02020603050405020304" pitchFamily="18" charset="0"/>
                <a:ea typeface="楷体" panose="02010609060101010101" pitchFamily="49" charset="-122"/>
              </a:rPr>
              <a:t>氏双缝干涉实验</a:t>
            </a:r>
            <a:endParaRPr lang="en-US"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4521340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21294" y="324839"/>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8"/>
          <p:cNvGraphicFramePr>
            <a:graphicFrameLocks noChangeAspect="1"/>
          </p:cNvGraphicFramePr>
          <p:nvPr>
            <p:extLst>
              <p:ext uri="{D42A27DB-BD31-4B8C-83A1-F6EECF244321}">
                <p14:modId xmlns:p14="http://schemas.microsoft.com/office/powerpoint/2010/main" xmlns="" val="2669938261"/>
              </p:ext>
            </p:extLst>
          </p:nvPr>
        </p:nvGraphicFramePr>
        <p:xfrm>
          <a:off x="611560" y="2027168"/>
          <a:ext cx="3384376" cy="971782"/>
        </p:xfrm>
        <a:graphic>
          <a:graphicData uri="http://schemas.openxmlformats.org/presentationml/2006/ole">
            <p:oleObj spid="_x0000_s93406" name="Equation" r:id="rId3" imgW="1167893" imgH="393529" progId="Equation.DSMT4">
              <p:embed/>
            </p:oleObj>
          </a:graphicData>
        </a:graphic>
      </p:graphicFrame>
      <p:sp>
        <p:nvSpPr>
          <p:cNvPr id="12" name="Text Box 5"/>
          <p:cNvSpPr txBox="1">
            <a:spLocks noChangeArrowheads="1"/>
          </p:cNvSpPr>
          <p:nvPr/>
        </p:nvSpPr>
        <p:spPr bwMode="auto">
          <a:xfrm>
            <a:off x="471955" y="1503948"/>
            <a:ext cx="2348720" cy="523220"/>
          </a:xfrm>
          <a:prstGeom prst="rect">
            <a:avLst/>
          </a:prstGeom>
          <a:solidFill>
            <a:srgbClr val="FFFFFF"/>
          </a:solidFill>
          <a:ln w="9525">
            <a:no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smtClean="0">
                <a:latin typeface="楷体" panose="02010609060101010101" pitchFamily="49" charset="-122"/>
                <a:ea typeface="楷体" panose="02010609060101010101" pitchFamily="49" charset="-122"/>
              </a:rPr>
              <a:t>考虑</a:t>
            </a:r>
            <a:r>
              <a:rPr kumimoji="1" lang="zh-CN" altLang="en-US" sz="2800" b="1" dirty="0" smtClean="0">
                <a:solidFill>
                  <a:srgbClr val="FF0000"/>
                </a:solidFill>
                <a:latin typeface="楷体" panose="02010609060101010101" pitchFamily="49" charset="-122"/>
                <a:ea typeface="楷体" panose="02010609060101010101" pitchFamily="49" charset="-122"/>
              </a:rPr>
              <a:t>半波损失</a:t>
            </a:r>
            <a:endParaRPr kumimoji="1" lang="zh-CN" altLang="en-US" sz="2800" b="1" dirty="0">
              <a:solidFill>
                <a:srgbClr val="FF0000"/>
              </a:solidFill>
              <a:latin typeface="楷体" panose="02010609060101010101" pitchFamily="49" charset="-122"/>
              <a:ea typeface="楷体" panose="02010609060101010101" pitchFamily="49" charset="-122"/>
            </a:endParaRPr>
          </a:p>
        </p:txBody>
      </p:sp>
      <p:sp>
        <p:nvSpPr>
          <p:cNvPr id="2" name="Rectangle 1"/>
          <p:cNvSpPr/>
          <p:nvPr/>
        </p:nvSpPr>
        <p:spPr>
          <a:xfrm>
            <a:off x="398165" y="3167588"/>
            <a:ext cx="3885803" cy="523220"/>
          </a:xfrm>
          <a:prstGeom prst="rect">
            <a:avLst/>
          </a:prstGeom>
        </p:spPr>
        <p:txBody>
          <a:bodyPr wrap="square">
            <a:spAutoFit/>
          </a:bodyPr>
          <a:lstStyle/>
          <a:p>
            <a:r>
              <a:rPr lang="zh-CN" altLang="en-US" sz="2800" b="1" dirty="0" smtClean="0">
                <a:latin typeface="Times New Roman" panose="02020603050405020304" pitchFamily="18" charset="0"/>
                <a:ea typeface="楷体" panose="02010609060101010101" pitchFamily="49" charset="-122"/>
              </a:rPr>
              <a:t>焦</a:t>
            </a:r>
            <a:r>
              <a:rPr lang="zh-CN" altLang="en-US" sz="2800" b="1" dirty="0">
                <a:latin typeface="Times New Roman" panose="02020603050405020304" pitchFamily="18" charset="0"/>
                <a:ea typeface="楷体" panose="02010609060101010101" pitchFamily="49" charset="-122"/>
              </a:rPr>
              <a:t>平面上的光强分布：</a:t>
            </a:r>
            <a:endParaRPr lang="en-US" sz="2800" b="1" dirty="0">
              <a:latin typeface="Times New Roman" panose="02020603050405020304" pitchFamily="18" charset="0"/>
              <a:ea typeface="楷体" panose="02010609060101010101" pitchFamily="49" charset="-122"/>
            </a:endParaRPr>
          </a:p>
        </p:txBody>
      </p:sp>
      <p:sp>
        <p:nvSpPr>
          <p:cNvPr id="14" name="Rectangle 13"/>
          <p:cNvSpPr/>
          <p:nvPr/>
        </p:nvSpPr>
        <p:spPr>
          <a:xfrm>
            <a:off x="471955" y="4426888"/>
            <a:ext cx="8109360" cy="2314480"/>
          </a:xfrm>
          <a:prstGeom prst="rect">
            <a:avLst/>
          </a:prstGeom>
        </p:spPr>
        <p:txBody>
          <a:bodyPr wrap="square">
            <a:spAutoFit/>
          </a:bodyPr>
          <a:lstStyle/>
          <a:p>
            <a:pPr algn="just">
              <a:lnSpc>
                <a:spcPct val="120000"/>
              </a:lnSpc>
              <a:spcBef>
                <a:spcPts val="600"/>
              </a:spcBef>
            </a:pPr>
            <a:r>
              <a:rPr lang="zh-CN" altLang="en-US" sz="2800" b="1" dirty="0" smtClean="0">
                <a:latin typeface="Times New Roman" panose="02020603050405020304" pitchFamily="18" charset="0"/>
                <a:ea typeface="楷体" panose="02010609060101010101" pitchFamily="49" charset="-122"/>
              </a:rPr>
              <a:t>形</a:t>
            </a:r>
            <a:r>
              <a:rPr lang="zh-CN" altLang="en-US" sz="2800" b="1" dirty="0">
                <a:latin typeface="Times New Roman" panose="02020603050405020304" pitchFamily="18" charset="0"/>
                <a:ea typeface="楷体" panose="02010609060101010101" pitchFamily="49" charset="-122"/>
              </a:rPr>
              <a:t>成亮暗干涉条纹的位置，由下述条件决定：</a:t>
            </a:r>
          </a:p>
          <a:p>
            <a:pPr marL="457200" indent="-457200" algn="just">
              <a:lnSpc>
                <a:spcPct val="120000"/>
              </a:lnSpc>
              <a:spcBef>
                <a:spcPts val="600"/>
              </a:spcBef>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相</a:t>
            </a:r>
            <a:r>
              <a:rPr lang="zh-CN" altLang="en-US" sz="2800" b="1" dirty="0">
                <a:latin typeface="Times New Roman" panose="02020603050405020304" pitchFamily="18" charset="0"/>
                <a:ea typeface="楷体" panose="02010609060101010101" pitchFamily="49" charset="-122"/>
              </a:rPr>
              <a:t>应于光程</a:t>
            </a:r>
            <a:r>
              <a:rPr lang="zh-CN" altLang="en-US" sz="2800" b="1" dirty="0" smtClean="0">
                <a:latin typeface="Times New Roman" panose="02020603050405020304" pitchFamily="18" charset="0"/>
                <a:ea typeface="楷体" panose="02010609060101010101" pitchFamily="49" charset="-122"/>
              </a:rPr>
              <a:t>差 </a:t>
            </a:r>
            <a:r>
              <a:rPr lang="en-US" altLang="zh-CN" sz="2800" b="1" dirty="0" smtClean="0">
                <a:latin typeface="Times New Roman" panose="02020603050405020304" pitchFamily="18" charset="0"/>
                <a:ea typeface="楷体" panose="02010609060101010101" pitchFamily="49" charset="-122"/>
              </a:rPr>
              <a:t>Δ = </a:t>
            </a:r>
            <a:r>
              <a:rPr lang="en-US" altLang="zh-CN" sz="2800" b="1" i="1" dirty="0" err="1" smtClean="0">
                <a:latin typeface="Times New Roman" panose="02020603050405020304" pitchFamily="18" charset="0"/>
                <a:ea typeface="楷体" panose="02010609060101010101" pitchFamily="49" charset="-122"/>
              </a:rPr>
              <a:t>mλ</a:t>
            </a:r>
            <a:r>
              <a:rPr lang="en-US" altLang="zh-CN" sz="2800" b="1" i="1" dirty="0" smtClean="0">
                <a:latin typeface="Times New Roman" panose="02020603050405020304" pitchFamily="18" charset="0"/>
                <a:ea typeface="楷体" panose="02010609060101010101" pitchFamily="49" charset="-122"/>
              </a:rPr>
              <a:t>  </a:t>
            </a:r>
            <a:r>
              <a:rPr lang="en-US" altLang="zh-CN" sz="2800" b="1" dirty="0" smtClean="0">
                <a:latin typeface="Times New Roman" panose="02020603050405020304" pitchFamily="18" charset="0"/>
                <a:ea typeface="楷体" panose="02010609060101010101" pitchFamily="49" charset="-122"/>
              </a:rPr>
              <a:t>(</a:t>
            </a: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rPr>
              <a:t>=0, 1, 2, …)</a:t>
            </a:r>
            <a:r>
              <a:rPr lang="zh-CN" altLang="en-US" sz="2800" b="1" dirty="0">
                <a:latin typeface="Times New Roman" panose="02020603050405020304" pitchFamily="18" charset="0"/>
                <a:ea typeface="楷体" panose="02010609060101010101" pitchFamily="49" charset="-122"/>
              </a:rPr>
              <a:t>的位置为</a:t>
            </a:r>
            <a:r>
              <a:rPr lang="zh-CN" altLang="en-US" sz="2800" b="1" dirty="0">
                <a:solidFill>
                  <a:srgbClr val="FF0000"/>
                </a:solidFill>
                <a:latin typeface="Times New Roman" panose="02020603050405020304" pitchFamily="18" charset="0"/>
                <a:ea typeface="楷体" panose="02010609060101010101" pitchFamily="49" charset="-122"/>
              </a:rPr>
              <a:t>亮条</a:t>
            </a:r>
            <a:r>
              <a:rPr lang="zh-CN" altLang="en-US" sz="2800" b="1" dirty="0" smtClean="0">
                <a:solidFill>
                  <a:srgbClr val="FF0000"/>
                </a:solidFill>
                <a:latin typeface="Times New Roman" panose="02020603050405020304" pitchFamily="18" charset="0"/>
                <a:ea typeface="楷体" panose="02010609060101010101" pitchFamily="49" charset="-122"/>
              </a:rPr>
              <a:t>纹</a:t>
            </a:r>
            <a:endParaRPr lang="zh-CN" altLang="en-US" sz="2800" b="1" dirty="0">
              <a:solidFill>
                <a:srgbClr val="FF0000"/>
              </a:solidFill>
              <a:latin typeface="Times New Roman" panose="02020603050405020304" pitchFamily="18" charset="0"/>
              <a:ea typeface="楷体" panose="02010609060101010101" pitchFamily="49" charset="-122"/>
            </a:endParaRPr>
          </a:p>
          <a:p>
            <a:pPr marL="457200" indent="-457200" algn="just">
              <a:lnSpc>
                <a:spcPct val="120000"/>
              </a:lnSpc>
              <a:spcBef>
                <a:spcPts val="600"/>
              </a:spcBef>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相</a:t>
            </a:r>
            <a:r>
              <a:rPr lang="zh-CN" altLang="en-US" sz="2800" b="1" dirty="0">
                <a:latin typeface="Times New Roman" panose="02020603050405020304" pitchFamily="18" charset="0"/>
                <a:ea typeface="楷体" panose="02010609060101010101" pitchFamily="49" charset="-122"/>
              </a:rPr>
              <a:t>应于光程</a:t>
            </a:r>
            <a:r>
              <a:rPr lang="zh-CN" altLang="en-US" sz="2800" b="1" dirty="0" smtClean="0">
                <a:latin typeface="Times New Roman" panose="02020603050405020304" pitchFamily="18" charset="0"/>
                <a:ea typeface="楷体" panose="02010609060101010101" pitchFamily="49" charset="-122"/>
              </a:rPr>
              <a:t>差 </a:t>
            </a:r>
            <a:r>
              <a:rPr lang="en-US" altLang="zh-CN" sz="2800" b="1" dirty="0" smtClean="0">
                <a:latin typeface="Times New Roman" panose="02020603050405020304" pitchFamily="18" charset="0"/>
                <a:ea typeface="楷体" panose="02010609060101010101" pitchFamily="49" charset="-122"/>
              </a:rPr>
              <a:t>Δ = (</a:t>
            </a:r>
            <a:r>
              <a:rPr lang="en-US" altLang="zh-CN" sz="2800" b="1" i="1" dirty="0" smtClean="0">
                <a:latin typeface="Times New Roman" panose="02020603050405020304" pitchFamily="18" charset="0"/>
                <a:ea typeface="楷体" panose="02010609060101010101" pitchFamily="49" charset="-122"/>
              </a:rPr>
              <a:t>m</a:t>
            </a:r>
            <a:r>
              <a:rPr lang="en-US" altLang="zh-CN" sz="2800" b="1" dirty="0" smtClean="0">
                <a:latin typeface="Times New Roman" panose="02020603050405020304" pitchFamily="18" charset="0"/>
                <a:ea typeface="楷体" panose="02010609060101010101" pitchFamily="49" charset="-122"/>
              </a:rPr>
              <a:t>+1/2)</a:t>
            </a:r>
            <a:r>
              <a:rPr lang="en-US" altLang="zh-CN" sz="2800" b="1" i="1" dirty="0">
                <a:latin typeface="Times New Roman" panose="02020603050405020304" pitchFamily="18" charset="0"/>
                <a:ea typeface="楷体" panose="02010609060101010101" pitchFamily="49" charset="-122"/>
              </a:rPr>
              <a:t> </a:t>
            </a:r>
            <a:r>
              <a:rPr lang="en-US" altLang="zh-CN" sz="2800" b="1" i="1" dirty="0" smtClean="0">
                <a:latin typeface="Times New Roman" panose="02020603050405020304" pitchFamily="18" charset="0"/>
                <a:ea typeface="楷体" panose="02010609060101010101" pitchFamily="49" charset="-122"/>
              </a:rPr>
              <a:t>λ </a:t>
            </a:r>
            <a:r>
              <a:rPr lang="zh-CN" altLang="en-US" sz="2800" b="1" dirty="0" smtClean="0">
                <a:latin typeface="Times New Roman" panose="02020603050405020304" pitchFamily="18" charset="0"/>
                <a:ea typeface="楷体" panose="02010609060101010101" pitchFamily="49" charset="-122"/>
              </a:rPr>
              <a:t>的</a:t>
            </a:r>
            <a:r>
              <a:rPr lang="zh-CN" altLang="en-US" sz="2800" b="1" dirty="0">
                <a:latin typeface="Times New Roman" panose="02020603050405020304" pitchFamily="18" charset="0"/>
                <a:ea typeface="楷体" panose="02010609060101010101" pitchFamily="49" charset="-122"/>
              </a:rPr>
              <a:t>位置为</a:t>
            </a:r>
            <a:r>
              <a:rPr lang="zh-CN" altLang="en-US" sz="2800" b="1" dirty="0">
                <a:solidFill>
                  <a:srgbClr val="FF0000"/>
                </a:solidFill>
                <a:latin typeface="Times New Roman" panose="02020603050405020304" pitchFamily="18" charset="0"/>
                <a:ea typeface="楷体" panose="02010609060101010101" pitchFamily="49" charset="-122"/>
              </a:rPr>
              <a:t>暗条</a:t>
            </a:r>
            <a:r>
              <a:rPr lang="zh-CN" altLang="en-US" sz="2800" b="1" dirty="0" smtClean="0">
                <a:solidFill>
                  <a:srgbClr val="FF0000"/>
                </a:solidFill>
                <a:latin typeface="Times New Roman" panose="02020603050405020304" pitchFamily="18" charset="0"/>
                <a:ea typeface="楷体" panose="02010609060101010101" pitchFamily="49" charset="-122"/>
              </a:rPr>
              <a:t>纹</a:t>
            </a:r>
            <a:endParaRPr lang="en-US" sz="2800" b="1" dirty="0">
              <a:solidFill>
                <a:srgbClr val="FF0000"/>
              </a:solidFill>
              <a:latin typeface="Times New Roman" panose="02020603050405020304" pitchFamily="18" charset="0"/>
              <a:ea typeface="楷体" panose="02010609060101010101" pitchFamily="49" charset="-122"/>
            </a:endParaRPr>
          </a:p>
        </p:txBody>
      </p:sp>
      <p:grpSp>
        <p:nvGrpSpPr>
          <p:cNvPr id="20" name="Group 19"/>
          <p:cNvGrpSpPr/>
          <p:nvPr/>
        </p:nvGrpSpPr>
        <p:grpSpPr>
          <a:xfrm>
            <a:off x="3915865" y="3140968"/>
            <a:ext cx="4760591" cy="1257668"/>
            <a:chOff x="1894706" y="2852738"/>
            <a:chExt cx="4760591" cy="1257668"/>
          </a:xfrm>
        </p:grpSpPr>
        <p:graphicFrame>
          <p:nvGraphicFramePr>
            <p:cNvPr id="3" name="Object 2"/>
            <p:cNvGraphicFramePr>
              <a:graphicFrameLocks noChangeAspect="1"/>
            </p:cNvGraphicFramePr>
            <p:nvPr>
              <p:extLst>
                <p:ext uri="{D42A27DB-BD31-4B8C-83A1-F6EECF244321}">
                  <p14:modId xmlns:p14="http://schemas.microsoft.com/office/powerpoint/2010/main" xmlns="" val="1101091914"/>
                </p:ext>
              </p:extLst>
            </p:nvPr>
          </p:nvGraphicFramePr>
          <p:xfrm>
            <a:off x="2127250" y="2852738"/>
            <a:ext cx="4528047" cy="648270"/>
          </p:xfrm>
          <a:graphic>
            <a:graphicData uri="http://schemas.openxmlformats.org/presentationml/2006/ole">
              <p:oleObj spid="_x0000_s93407" name="Equation" r:id="rId4" imgW="1701800" imgH="266700" progId="Equation.DSMT4">
                <p:embed/>
              </p:oleObj>
            </a:graphicData>
          </a:graphic>
        </p:graphicFrame>
        <p:sp>
          <p:nvSpPr>
            <p:cNvPr id="15" name="Rectangle 14"/>
            <p:cNvSpPr/>
            <p:nvPr/>
          </p:nvSpPr>
          <p:spPr>
            <a:xfrm>
              <a:off x="1894706" y="3501008"/>
              <a:ext cx="3253358" cy="609398"/>
            </a:xfrm>
            <a:prstGeom prst="rect">
              <a:avLst/>
            </a:prstGeom>
          </p:spPr>
          <p:txBody>
            <a:bodyPr wrap="square">
              <a:spAutoFit/>
            </a:bodyPr>
            <a:lstStyle/>
            <a:p>
              <a:pPr lvl="0" algn="just">
                <a:lnSpc>
                  <a:spcPct val="120000"/>
                </a:lnSpc>
                <a:spcBef>
                  <a:spcPts val="600"/>
                </a:spcBef>
              </a:pPr>
              <a:r>
                <a:rPr lang="zh-CN" altLang="en-US" sz="2800" b="1" dirty="0">
                  <a:solidFill>
                    <a:srgbClr val="0000FF"/>
                  </a:solidFill>
                  <a:latin typeface="Times New Roman" panose="02020603050405020304" pitchFamily="18" charset="0"/>
                  <a:ea typeface="楷体" panose="02010609060101010101" pitchFamily="49" charset="-122"/>
                </a:rPr>
                <a:t>两束反射光的强度</a:t>
              </a:r>
            </a:p>
          </p:txBody>
        </p:sp>
        <p:sp>
          <p:nvSpPr>
            <p:cNvPr id="18" name="Rectangle 17"/>
            <p:cNvSpPr/>
            <p:nvPr/>
          </p:nvSpPr>
          <p:spPr>
            <a:xfrm>
              <a:off x="2771800" y="2852936"/>
              <a:ext cx="360040" cy="576064"/>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prstDash val="sysDash"/>
                </a:ln>
                <a:noFill/>
              </a:endParaRPr>
            </a:p>
          </p:txBody>
        </p:sp>
        <p:sp>
          <p:nvSpPr>
            <p:cNvPr id="19" name="Rectangle 18"/>
            <p:cNvSpPr/>
            <p:nvPr/>
          </p:nvSpPr>
          <p:spPr>
            <a:xfrm>
              <a:off x="3419872" y="2852936"/>
              <a:ext cx="360040" cy="576064"/>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prstDash val="sysDash"/>
                </a:ln>
                <a:noFill/>
              </a:endParaRPr>
            </a:p>
          </p:txBody>
        </p:sp>
      </p:grpSp>
      <p:sp>
        <p:nvSpPr>
          <p:cNvPr id="16" name="Text Box 5"/>
          <p:cNvSpPr txBox="1">
            <a:spLocks noChangeArrowheads="1"/>
          </p:cNvSpPr>
          <p:nvPr/>
        </p:nvSpPr>
        <p:spPr bwMode="auto">
          <a:xfrm>
            <a:off x="323528" y="961564"/>
            <a:ext cx="3879629" cy="523220"/>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sz="2800" b="1" dirty="0" smtClean="0">
                <a:latin typeface="楷体" panose="02010609060101010101" pitchFamily="49" charset="-122"/>
                <a:ea typeface="楷体" panose="02010609060101010101" pitchFamily="49" charset="-122"/>
              </a:rPr>
              <a:t>平行平板</a:t>
            </a:r>
            <a:r>
              <a:rPr kumimoji="1" lang="zh-CN" altLang="en-US" sz="2800" b="1" dirty="0" smtClean="0">
                <a:solidFill>
                  <a:srgbClr val="0000FF"/>
                </a:solidFill>
                <a:latin typeface="楷体" panose="02010609060101010101" pitchFamily="49" charset="-122"/>
                <a:ea typeface="楷体" panose="02010609060101010101" pitchFamily="49" charset="-122"/>
              </a:rPr>
              <a:t>等倾干涉  </a:t>
            </a:r>
            <a:endParaRPr kumimoji="1" lang="zh-CN" altLang="en-US" sz="2800" b="1" dirty="0">
              <a:solidFill>
                <a:srgbClr val="3333FF"/>
              </a:solidFill>
              <a:latin typeface="楷体" panose="02010609060101010101" pitchFamily="49" charset="-122"/>
              <a:ea typeface="楷体" panose="02010609060101010101" pitchFamily="49" charset="-122"/>
            </a:endParaRPr>
          </a:p>
        </p:txBody>
      </p:sp>
      <p:sp>
        <p:nvSpPr>
          <p:cNvPr id="4" name="Rectangle 3"/>
          <p:cNvSpPr/>
          <p:nvPr/>
        </p:nvSpPr>
        <p:spPr>
          <a:xfrm>
            <a:off x="4275165" y="116632"/>
            <a:ext cx="4572000" cy="2308324"/>
          </a:xfrm>
          <a:prstGeom prst="rect">
            <a:avLst/>
          </a:prstGeom>
          <a:solidFill>
            <a:schemeClr val="accent1">
              <a:lumMod val="20000"/>
              <a:lumOff val="80000"/>
            </a:schemeClr>
          </a:solidFill>
        </p:spPr>
        <p:txBody>
          <a:bodyPr>
            <a:spAutoFit/>
          </a:bodyPr>
          <a:lstStyle/>
          <a:p>
            <a:r>
              <a:rPr lang="zh-CN" altLang="en-US" b="1" dirty="0"/>
              <a:t>单色平行光垂直照射在薄膜上，经上下两表面反射的两束光发生干涉，若薄膜的厚度为</a:t>
            </a:r>
            <a:r>
              <a:rPr lang="en-US" b="1" i="1" dirty="0"/>
              <a:t>h</a:t>
            </a:r>
            <a:r>
              <a:rPr lang="zh-CN" altLang="en-US" b="1" dirty="0"/>
              <a:t>，且</a:t>
            </a:r>
            <a:r>
              <a:rPr lang="en-US" b="1" i="1" dirty="0"/>
              <a:t>n</a:t>
            </a:r>
            <a:r>
              <a:rPr lang="en-US" b="1" baseline="-25000" dirty="0"/>
              <a:t>1</a:t>
            </a:r>
            <a:r>
              <a:rPr lang="zh-CN" altLang="en-US" b="1" dirty="0"/>
              <a:t>＜</a:t>
            </a:r>
            <a:r>
              <a:rPr lang="en-US" b="1" i="1" dirty="0"/>
              <a:t>n</a:t>
            </a:r>
            <a:r>
              <a:rPr lang="en-US" b="1" baseline="-25000" dirty="0"/>
              <a:t>2</a:t>
            </a:r>
            <a:r>
              <a:rPr lang="zh-CN" altLang="en-US" b="1" dirty="0"/>
              <a:t>＞</a:t>
            </a:r>
            <a:r>
              <a:rPr lang="en-US" b="1" i="1" dirty="0"/>
              <a:t>n</a:t>
            </a:r>
            <a:r>
              <a:rPr lang="en-US" b="1" baseline="-25000" dirty="0"/>
              <a:t>3</a:t>
            </a:r>
            <a:r>
              <a:rPr lang="zh-CN" altLang="en-US" b="1" dirty="0"/>
              <a:t>，</a:t>
            </a:r>
            <a:r>
              <a:rPr lang="en-US" b="1" dirty="0"/>
              <a:t>λ</a:t>
            </a:r>
            <a:r>
              <a:rPr lang="en-US" b="1" baseline="-25000" dirty="0"/>
              <a:t>1</a:t>
            </a:r>
            <a:r>
              <a:rPr lang="zh-CN" altLang="en-US" b="1" dirty="0"/>
              <a:t>为入射光在</a:t>
            </a:r>
            <a:r>
              <a:rPr lang="en-US" b="1" i="1" dirty="0"/>
              <a:t>n</a:t>
            </a:r>
            <a:r>
              <a:rPr lang="en-US" b="1" baseline="-25000" dirty="0"/>
              <a:t>1</a:t>
            </a:r>
            <a:r>
              <a:rPr lang="zh-CN" altLang="en-US" b="1" dirty="0"/>
              <a:t>中的波长，则两束反射光的光程差</a:t>
            </a:r>
            <a:r>
              <a:rPr lang="zh-CN" altLang="en-US" b="1" dirty="0" smtClean="0"/>
              <a:t>为</a:t>
            </a:r>
            <a:r>
              <a:rPr lang="en-US" altLang="zh-CN" b="1" dirty="0" smtClean="0"/>
              <a:t>?</a:t>
            </a:r>
          </a:p>
          <a:p>
            <a:r>
              <a:rPr lang="en-US" b="1" dirty="0" smtClean="0"/>
              <a:t>2</a:t>
            </a:r>
            <a:r>
              <a:rPr lang="en-US" b="1" i="1" dirty="0" smtClean="0"/>
              <a:t>n</a:t>
            </a:r>
            <a:r>
              <a:rPr lang="en-US" b="1" baseline="-25000" dirty="0" smtClean="0"/>
              <a:t>2</a:t>
            </a:r>
            <a:r>
              <a:rPr lang="en-US" b="1" i="1" dirty="0" smtClean="0"/>
              <a:t>h</a:t>
            </a:r>
            <a:r>
              <a:rPr lang="en-US" b="1" dirty="0" smtClean="0"/>
              <a:t>+</a:t>
            </a:r>
            <a:r>
              <a:rPr lang="en-US" b="1" i="1" dirty="0" smtClean="0"/>
              <a:t>n</a:t>
            </a:r>
            <a:r>
              <a:rPr lang="en-US" b="1" baseline="-25000" dirty="0" smtClean="0"/>
              <a:t>1</a:t>
            </a:r>
            <a:r>
              <a:rPr lang="en-US" b="1" dirty="0" smtClean="0"/>
              <a:t>λ</a:t>
            </a:r>
            <a:r>
              <a:rPr lang="en-US" b="1" baseline="-25000" dirty="0" smtClean="0"/>
              <a:t>1</a:t>
            </a:r>
            <a:r>
              <a:rPr lang="en-US" b="1" dirty="0" smtClean="0"/>
              <a:t>/2     </a:t>
            </a:r>
            <a:r>
              <a:rPr lang="zh-CN" altLang="en-US" dirty="0"/>
              <a:t>　 </a:t>
            </a:r>
            <a:endParaRPr lang="en-US" b="1" dirty="0"/>
          </a:p>
        </p:txBody>
      </p:sp>
    </p:spTree>
    <p:extLst>
      <p:ext uri="{BB962C8B-B14F-4D97-AF65-F5344CB8AC3E}">
        <p14:creationId xmlns:p14="http://schemas.microsoft.com/office/powerpoint/2010/main" xmlns="" val="10714822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7544" y="1052736"/>
            <a:ext cx="3892412" cy="584775"/>
          </a:xfrm>
          <a:prstGeom prst="rect">
            <a:avLst/>
          </a:prstGeom>
        </p:spPr>
        <p:txBody>
          <a:bodyPr wrap="none">
            <a:spAutoFit/>
          </a:bodyPr>
          <a:lstStyle/>
          <a:p>
            <a:r>
              <a:rPr lang="zh-CN" altLang="en-US" sz="3200" b="1" dirty="0">
                <a:solidFill>
                  <a:srgbClr val="0000FF"/>
                </a:solidFill>
                <a:latin typeface="Times New Roman" panose="02020603050405020304" pitchFamily="18" charset="0"/>
                <a:ea typeface="楷体" panose="02010609060101010101" pitchFamily="49" charset="-122"/>
              </a:rPr>
              <a:t>等倾干涉条</a:t>
            </a:r>
            <a:r>
              <a:rPr lang="zh-CN" altLang="en-US" sz="3200" b="1" dirty="0" smtClean="0">
                <a:solidFill>
                  <a:srgbClr val="0000FF"/>
                </a:solidFill>
                <a:latin typeface="Times New Roman" panose="02020603050405020304" pitchFamily="18" charset="0"/>
                <a:ea typeface="楷体" panose="02010609060101010101" pitchFamily="49" charset="-122"/>
              </a:rPr>
              <a:t>纹的特点</a:t>
            </a:r>
            <a:endParaRPr lang="en-US" sz="3200" b="1" dirty="0">
              <a:solidFill>
                <a:srgbClr val="0000FF"/>
              </a:solidFill>
              <a:latin typeface="Times New Roman" panose="02020603050405020304" pitchFamily="18" charset="0"/>
              <a:ea typeface="楷体" panose="02010609060101010101" pitchFamily="49" charset="-122"/>
            </a:endParaRPr>
          </a:p>
        </p:txBody>
      </p:sp>
      <p:sp>
        <p:nvSpPr>
          <p:cNvPr id="6" name="Rectangle 5"/>
          <p:cNvSpPr/>
          <p:nvPr/>
        </p:nvSpPr>
        <p:spPr>
          <a:xfrm>
            <a:off x="539552" y="2025768"/>
            <a:ext cx="7992888" cy="3736407"/>
          </a:xfrm>
          <a:prstGeom prst="rect">
            <a:avLst/>
          </a:prstGeom>
        </p:spPr>
        <p:txBody>
          <a:bodyPr wrap="square">
            <a:spAutoFit/>
          </a:bodyPr>
          <a:lstStyle/>
          <a:p>
            <a:pPr marL="457200" indent="-457200" algn="just">
              <a:buClr>
                <a:srgbClr val="FF0000"/>
              </a:buClr>
              <a:buFont typeface="Wingdings" panose="05000000000000000000" pitchFamily="2" charset="2"/>
              <a:buChar char="Ø"/>
            </a:pPr>
            <a:r>
              <a:rPr lang="zh-CN" altLang="en-US" sz="2800" b="1" u="sng" dirty="0" smtClean="0">
                <a:latin typeface="Times New Roman" panose="02020603050405020304" pitchFamily="18" charset="0"/>
                <a:ea typeface="楷体" panose="02010609060101010101" pitchFamily="49" charset="-122"/>
              </a:rPr>
              <a:t>光源上的</a:t>
            </a:r>
            <a:r>
              <a:rPr lang="zh-CN" altLang="en-US" sz="2800" b="1" u="sng" dirty="0" smtClean="0">
                <a:solidFill>
                  <a:srgbClr val="FF0000"/>
                </a:solidFill>
                <a:latin typeface="Times New Roman" panose="02020603050405020304" pitchFamily="18" charset="0"/>
                <a:ea typeface="楷体" panose="02010609060101010101" pitchFamily="49" charset="-122"/>
              </a:rPr>
              <a:t>每一点都产生一组等倾干涉条</a:t>
            </a:r>
            <a:r>
              <a:rPr lang="zh-CN" altLang="en-US" sz="2800" b="1" u="sng" dirty="0" smtClean="0">
                <a:latin typeface="Times New Roman" panose="02020603050405020304" pitchFamily="18" charset="0"/>
                <a:ea typeface="楷体" panose="02010609060101010101" pitchFamily="49" charset="-122"/>
              </a:rPr>
              <a:t>纹，它们</a:t>
            </a:r>
            <a:r>
              <a:rPr lang="zh-CN" altLang="en-US" sz="2800" b="1" u="sng" dirty="0" smtClean="0">
                <a:solidFill>
                  <a:srgbClr val="FF0000"/>
                </a:solidFill>
                <a:latin typeface="Times New Roman" panose="02020603050405020304" pitchFamily="18" charset="0"/>
                <a:ea typeface="楷体" panose="02010609060101010101" pitchFamily="49" charset="-122"/>
              </a:rPr>
              <a:t>彼此准确重合</a:t>
            </a:r>
            <a:r>
              <a:rPr lang="zh-CN" altLang="en-US" sz="2800" b="1" u="sng" dirty="0" smtClean="0">
                <a:latin typeface="Times New Roman" panose="02020603050405020304" pitchFamily="18" charset="0"/>
                <a:ea typeface="楷体" panose="02010609060101010101" pitchFamily="49" charset="-122"/>
              </a:rPr>
              <a:t>，因而光源的扩大不会影响条纹的可见度，只会增加干涉条纹的强度。</a:t>
            </a:r>
            <a:endParaRPr lang="en-US" altLang="zh-CN" sz="2800" b="1" u="sng" dirty="0" smtClean="0">
              <a:latin typeface="Times New Roman" panose="02020603050405020304" pitchFamily="18" charset="0"/>
              <a:ea typeface="楷体" panose="02010609060101010101" pitchFamily="49" charset="-122"/>
            </a:endParaRPr>
          </a:p>
          <a:p>
            <a:pPr marL="457200" indent="-457200" algn="just">
              <a:lnSpc>
                <a:spcPct val="110000"/>
              </a:lnSpc>
              <a:spcBef>
                <a:spcPts val="600"/>
              </a:spcBef>
              <a:spcAft>
                <a:spcPts val="600"/>
              </a:spcAft>
              <a:buClr>
                <a:srgbClr val="FF0000"/>
              </a:buClr>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条纹是</a:t>
            </a:r>
            <a:r>
              <a:rPr lang="zh-CN" altLang="en-US" sz="2800" b="1" dirty="0" smtClean="0">
                <a:solidFill>
                  <a:srgbClr val="FF0000"/>
                </a:solidFill>
                <a:latin typeface="Times New Roman" panose="02020603050405020304" pitchFamily="18" charset="0"/>
                <a:ea typeface="楷体" panose="02010609060101010101" pitchFamily="49" charset="-122"/>
              </a:rPr>
              <a:t>定域</a:t>
            </a:r>
            <a:r>
              <a:rPr lang="zh-CN" altLang="en-US" sz="2800" b="1" dirty="0" smtClean="0">
                <a:latin typeface="Times New Roman" panose="02020603050405020304" pitchFamily="18" charset="0"/>
                <a:ea typeface="楷体" panose="02010609060101010101" pitchFamily="49" charset="-122"/>
              </a:rPr>
              <a:t>的。</a:t>
            </a:r>
            <a:endParaRPr lang="en-US" altLang="zh-CN" sz="2800" b="1" dirty="0" smtClean="0">
              <a:latin typeface="Times New Roman" panose="02020603050405020304" pitchFamily="18" charset="0"/>
              <a:ea typeface="楷体" panose="02010609060101010101" pitchFamily="49" charset="-122"/>
            </a:endParaRPr>
          </a:p>
          <a:p>
            <a:pPr marL="457200" indent="-457200" algn="just">
              <a:buClr>
                <a:srgbClr val="FF0000"/>
              </a:buClr>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在定域面上发生的干涉，</a:t>
            </a:r>
            <a:r>
              <a:rPr lang="zh-CN" altLang="en-US" sz="2800" b="1" u="sng" dirty="0" smtClean="0">
                <a:latin typeface="Times New Roman" panose="02020603050405020304" pitchFamily="18" charset="0"/>
                <a:ea typeface="楷体" panose="02010609060101010101" pitchFamily="49" charset="-122"/>
              </a:rPr>
              <a:t>允许使用足够大的光源</a:t>
            </a:r>
            <a:r>
              <a:rPr lang="zh-CN" altLang="en-US" sz="2800" b="1" dirty="0" smtClean="0">
                <a:latin typeface="Times New Roman" panose="02020603050405020304" pitchFamily="18" charset="0"/>
                <a:ea typeface="楷体" panose="02010609060101010101" pitchFamily="49" charset="-122"/>
              </a:rPr>
              <a:t>，从而获得足够亮度又非常清晰的干涉条纹，为干涉测量提供有利的条件。</a:t>
            </a:r>
            <a:endParaRPr lang="en-US" altLang="zh-CN" sz="2800" b="1" dirty="0" smtClean="0">
              <a:latin typeface="Times New Roman" panose="02020603050405020304" pitchFamily="18" charset="0"/>
              <a:ea typeface="楷体" panose="02010609060101010101" pitchFamily="49" charset="-122"/>
            </a:endParaRPr>
          </a:p>
          <a:p>
            <a:pPr marL="457200" indent="-457200" algn="just">
              <a:buClr>
                <a:srgbClr val="FF0000"/>
              </a:buClr>
              <a:buFont typeface="Wingdings" panose="05000000000000000000" pitchFamily="2" charset="2"/>
              <a:buChar char="Ø"/>
            </a:pPr>
            <a:endParaRPr lang="en-US" sz="2800" b="1" dirty="0">
              <a:latin typeface="Times New Roman" panose="02020603050405020304" pitchFamily="18" charset="0"/>
              <a:ea typeface="楷体" panose="02010609060101010101" pitchFamily="49" charset="-122"/>
            </a:endParaRPr>
          </a:p>
        </p:txBody>
      </p:sp>
      <p:sp>
        <p:nvSpPr>
          <p:cNvPr id="26" name="Text Box 5"/>
          <p:cNvSpPr txBox="1">
            <a:spLocks noChangeArrowheads="1"/>
          </p:cNvSpPr>
          <p:nvPr/>
        </p:nvSpPr>
        <p:spPr bwMode="auto">
          <a:xfrm>
            <a:off x="5796137" y="375047"/>
            <a:ext cx="2736304" cy="461665"/>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b="1" dirty="0" smtClean="0">
                <a:latin typeface="楷体" panose="02010609060101010101" pitchFamily="49" charset="-122"/>
                <a:ea typeface="楷体" panose="02010609060101010101" pitchFamily="49" charset="-122"/>
              </a:rPr>
              <a:t>平行平板</a:t>
            </a:r>
            <a:r>
              <a:rPr kumimoji="1" lang="zh-CN" altLang="en-US" b="1" dirty="0" smtClean="0">
                <a:solidFill>
                  <a:srgbClr val="0000FF"/>
                </a:solidFill>
                <a:latin typeface="楷体" panose="02010609060101010101" pitchFamily="49" charset="-122"/>
                <a:ea typeface="楷体" panose="02010609060101010101" pitchFamily="49" charset="-122"/>
              </a:rPr>
              <a:t>等倾干涉  </a:t>
            </a:r>
            <a:endParaRPr kumimoji="1" lang="zh-CN" altLang="en-US" b="1" dirty="0">
              <a:solidFill>
                <a:srgbClr val="3333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1492100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2.5.1 </a:t>
            </a:r>
            <a:r>
              <a:rPr lang="zh-CN" altLang="en-US" sz="2800" dirty="0">
                <a:solidFill>
                  <a:schemeClr val="accent1"/>
                </a:solidFill>
              </a:rPr>
              <a:t>迈克尔逊干涉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544" y="1166843"/>
            <a:ext cx="8280920" cy="830997"/>
          </a:xfrm>
          <a:prstGeom prst="rect">
            <a:avLst/>
          </a:prstGeom>
        </p:spPr>
        <p:txBody>
          <a:bodyPr wrap="square">
            <a:spAutoFit/>
          </a:bodyPr>
          <a:lstStyle/>
          <a:p>
            <a:r>
              <a:rPr lang="zh-CN" altLang="en-US" b="1" dirty="0">
                <a:solidFill>
                  <a:srgbClr val="0000FF"/>
                </a:solidFill>
              </a:rPr>
              <a:t>为什么平板的等倾干涉中采用扩展光源可获得有足够亮度的条纹，并且不会降低干涉条纹的可见度？</a:t>
            </a:r>
            <a:endParaRPr lang="en-US" b="1" dirty="0">
              <a:solidFill>
                <a:srgbClr val="0000FF"/>
              </a:solidFill>
            </a:endParaRPr>
          </a:p>
        </p:txBody>
      </p:sp>
      <p:sp>
        <p:nvSpPr>
          <p:cNvPr id="3" name="Rectangle 2"/>
          <p:cNvSpPr/>
          <p:nvPr/>
        </p:nvSpPr>
        <p:spPr>
          <a:xfrm>
            <a:off x="611560" y="2388944"/>
            <a:ext cx="7920880" cy="3416320"/>
          </a:xfrm>
          <a:prstGeom prst="rect">
            <a:avLst/>
          </a:prstGeom>
        </p:spPr>
        <p:txBody>
          <a:bodyPr wrap="square">
            <a:spAutoFit/>
          </a:bodyPr>
          <a:lstStyle/>
          <a:p>
            <a:r>
              <a:rPr lang="zh-CN" altLang="en-US" b="1" dirty="0" smtClean="0"/>
              <a:t>由</a:t>
            </a:r>
            <a:r>
              <a:rPr lang="zh-CN" altLang="en-US" b="1" dirty="0"/>
              <a:t>相干光</a:t>
            </a:r>
            <a:r>
              <a:rPr lang="zh-CN" altLang="en-US" b="1" dirty="0" smtClean="0"/>
              <a:t>的</a:t>
            </a:r>
            <a:r>
              <a:rPr lang="zh-CN" altLang="en-US" b="1" dirty="0"/>
              <a:t>光程</a:t>
            </a:r>
            <a:r>
              <a:rPr lang="zh-CN" altLang="en-US" b="1" dirty="0" smtClean="0"/>
              <a:t>差</a:t>
            </a:r>
            <a:r>
              <a:rPr lang="zh-CN" altLang="en-US" b="1" dirty="0"/>
              <a:t>表达</a:t>
            </a:r>
            <a:r>
              <a:rPr lang="zh-CN" altLang="en-US" b="1" dirty="0" smtClean="0"/>
              <a:t>式</a:t>
            </a:r>
            <a:endParaRPr lang="en-US" altLang="zh-CN" b="1" dirty="0" smtClean="0"/>
          </a:p>
          <a:p>
            <a:endParaRPr lang="en-US" altLang="zh-CN" b="1" dirty="0" smtClean="0"/>
          </a:p>
          <a:p>
            <a:endParaRPr lang="en-US" altLang="zh-CN" b="1" dirty="0" smtClean="0"/>
          </a:p>
          <a:p>
            <a:r>
              <a:rPr lang="zh-CN" altLang="en-US" b="1" dirty="0" smtClean="0"/>
              <a:t>可</a:t>
            </a:r>
            <a:r>
              <a:rPr lang="zh-CN" altLang="en-US" b="1" dirty="0"/>
              <a:t>知透镜后焦面上的一点对应来自扩展光源上各点具有同一倾角的平行光线，凡具有相同倾角的入射光线产生相同的光程差，因而有相同的光强，形成同一条纹</a:t>
            </a:r>
            <a:r>
              <a:rPr lang="zh-CN" altLang="en-US" b="1" dirty="0" smtClean="0"/>
              <a:t>。</a:t>
            </a:r>
            <a:endParaRPr lang="en-US" altLang="zh-CN" b="1" dirty="0" smtClean="0"/>
          </a:p>
          <a:p>
            <a:r>
              <a:rPr lang="zh-CN" altLang="en-US" b="1" dirty="0" smtClean="0"/>
              <a:t>这</a:t>
            </a:r>
            <a:r>
              <a:rPr lang="zh-CN" altLang="en-US" b="1" dirty="0"/>
              <a:t>就是说，扩展光源上不同点产生的一组同心干涉圆环彼此对准，它们非相干叠加的结果使亮环的强度大大增加而不降低条纹的可见度，这对相干测量非常有利</a:t>
            </a:r>
            <a:r>
              <a:rPr lang="zh-CN" altLang="en-US" b="1" dirty="0" smtClean="0"/>
              <a:t>。</a:t>
            </a:r>
            <a:endParaRPr lang="en-US" b="1" dirty="0"/>
          </a:p>
        </p:txBody>
      </p:sp>
      <p:graphicFrame>
        <p:nvGraphicFramePr>
          <p:cNvPr id="7" name="Object 6"/>
          <p:cNvGraphicFramePr>
            <a:graphicFrameLocks noChangeAspect="1"/>
          </p:cNvGraphicFramePr>
          <p:nvPr>
            <p:extLst>
              <p:ext uri="{D42A27DB-BD31-4B8C-83A1-F6EECF244321}">
                <p14:modId xmlns:p14="http://schemas.microsoft.com/office/powerpoint/2010/main" xmlns="" val="340017315"/>
              </p:ext>
            </p:extLst>
          </p:nvPr>
        </p:nvGraphicFramePr>
        <p:xfrm>
          <a:off x="3275856" y="2708920"/>
          <a:ext cx="2448272" cy="834026"/>
        </p:xfrm>
        <a:graphic>
          <a:graphicData uri="http://schemas.openxmlformats.org/presentationml/2006/ole">
            <p:oleObj spid="_x0000_s206867" name="Equation" r:id="rId3" imgW="1155700" imgH="393700" progId="Equation.DSMT4">
              <p:embed/>
            </p:oleObj>
          </a:graphicData>
        </a:graphic>
      </p:graphicFrame>
    </p:spTree>
    <p:extLst>
      <p:ext uri="{BB962C8B-B14F-4D97-AF65-F5344CB8AC3E}">
        <p14:creationId xmlns:p14="http://schemas.microsoft.com/office/powerpoint/2010/main" xmlns="" val="23115273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7544" y="1340768"/>
            <a:ext cx="7992888" cy="4585871"/>
          </a:xfrm>
          <a:prstGeom prst="rect">
            <a:avLst/>
          </a:prstGeom>
        </p:spPr>
        <p:txBody>
          <a:bodyPr wrap="square">
            <a:spAutoFit/>
          </a:bodyPr>
          <a:lstStyle/>
          <a:p>
            <a:pPr marL="457200" indent="-457200" algn="just">
              <a:spcBef>
                <a:spcPts val="1200"/>
              </a:spcBef>
              <a:buClr>
                <a:srgbClr val="FF0000"/>
              </a:buClr>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等倾干涉条纹的形状与透镜放置的位置有关。</a:t>
            </a:r>
            <a:endParaRPr lang="en-US" altLang="zh-CN" sz="2800" b="1" dirty="0" smtClean="0">
              <a:latin typeface="Times New Roman" panose="02020603050405020304" pitchFamily="18" charset="0"/>
              <a:ea typeface="楷体" panose="02010609060101010101" pitchFamily="49" charset="-122"/>
            </a:endParaRPr>
          </a:p>
          <a:p>
            <a:pPr marL="457200" indent="-457200" algn="just">
              <a:spcBef>
                <a:spcPts val="1200"/>
              </a:spcBef>
              <a:buClr>
                <a:srgbClr val="FF0000"/>
              </a:buClr>
              <a:buFont typeface="Wingdings" panose="05000000000000000000" pitchFamily="2" charset="2"/>
              <a:buChar char="Ø"/>
            </a:pPr>
            <a:r>
              <a:rPr lang="zh-CN" altLang="en-US" sz="2800" b="1" dirty="0" smtClean="0">
                <a:latin typeface="Times New Roman" panose="02020603050405020304" pitchFamily="18" charset="0"/>
                <a:ea typeface="楷体" panose="02010609060101010101" pitchFamily="49" charset="-122"/>
              </a:rPr>
              <a:t>当透镜光轴与平行平板垂直时，等倾干涉条纹是一组</a:t>
            </a:r>
            <a:r>
              <a:rPr lang="zh-CN" altLang="en-US" sz="2800" b="1" dirty="0" smtClean="0">
                <a:solidFill>
                  <a:srgbClr val="FF0000"/>
                </a:solidFill>
                <a:latin typeface="Times New Roman" panose="02020603050405020304" pitchFamily="18" charset="0"/>
                <a:ea typeface="楷体" panose="02010609060101010101" pitchFamily="49" charset="-122"/>
              </a:rPr>
              <a:t>以焦点为中心的同心圆环</a:t>
            </a:r>
            <a:r>
              <a:rPr lang="zh-CN" altLang="en-US" sz="2800" b="1" dirty="0" smtClean="0">
                <a:latin typeface="Times New Roman" panose="02020603050405020304" pitchFamily="18" charset="0"/>
                <a:ea typeface="楷体" panose="02010609060101010101" pitchFamily="49" charset="-122"/>
              </a:rPr>
              <a:t>，每一环与光源</a:t>
            </a:r>
            <a:r>
              <a:rPr lang="zh-CN" altLang="en-US" sz="2800" b="1" dirty="0" smtClean="0">
                <a:solidFill>
                  <a:srgbClr val="0000FF"/>
                </a:solidFill>
                <a:latin typeface="Times New Roman" panose="02020603050405020304" pitchFamily="18" charset="0"/>
                <a:ea typeface="楷体" panose="02010609060101010101" pitchFamily="49" charset="-122"/>
              </a:rPr>
              <a:t>各点</a:t>
            </a:r>
            <a:r>
              <a:rPr lang="zh-CN" altLang="en-US" sz="2800" b="1" dirty="0" smtClean="0">
                <a:latin typeface="Times New Roman" panose="02020603050405020304" pitchFamily="18" charset="0"/>
                <a:ea typeface="楷体" panose="02010609060101010101" pitchFamily="49" charset="-122"/>
              </a:rPr>
              <a:t>发出的</a:t>
            </a:r>
            <a:r>
              <a:rPr lang="zh-CN" altLang="en-US" sz="2800" b="1" dirty="0" smtClean="0">
                <a:solidFill>
                  <a:srgbClr val="0000FF"/>
                </a:solidFill>
                <a:latin typeface="Times New Roman" panose="02020603050405020304" pitchFamily="18" charset="0"/>
                <a:ea typeface="楷体" panose="02010609060101010101" pitchFamily="49" charset="-122"/>
              </a:rPr>
              <a:t>相同入射角</a:t>
            </a:r>
            <a:r>
              <a:rPr lang="zh-CN" altLang="en-US" sz="2800" b="1" dirty="0" smtClean="0">
                <a:latin typeface="Times New Roman" panose="02020603050405020304" pitchFamily="18" charset="0"/>
                <a:ea typeface="楷体" panose="02010609060101010101" pitchFamily="49" charset="-122"/>
              </a:rPr>
              <a:t>（在不同入射面）的光对应，其中心对应入射角为</a:t>
            </a:r>
            <a:r>
              <a:rPr lang="en-US" altLang="zh-CN" sz="2800" b="1" dirty="0" smtClean="0">
                <a:latin typeface="Times New Roman" panose="02020603050405020304" pitchFamily="18" charset="0"/>
                <a:ea typeface="楷体" panose="02010609060101010101" pitchFamily="49" charset="-122"/>
              </a:rPr>
              <a:t>0</a:t>
            </a:r>
            <a:r>
              <a:rPr lang="zh-CN" altLang="en-US" sz="2800" b="1" dirty="0" smtClean="0">
                <a:latin typeface="Times New Roman" panose="02020603050405020304" pitchFamily="18" charset="0"/>
                <a:ea typeface="楷体" panose="02010609060101010101" pitchFamily="49" charset="-122"/>
              </a:rPr>
              <a:t>的干涉光线。</a:t>
            </a:r>
            <a:endParaRPr lang="en-US" altLang="zh-CN" sz="2800" b="1" dirty="0" smtClean="0">
              <a:latin typeface="Times New Roman" panose="02020603050405020304" pitchFamily="18" charset="0"/>
              <a:ea typeface="楷体" panose="02010609060101010101" pitchFamily="49" charset="-122"/>
            </a:endParaRPr>
          </a:p>
          <a:p>
            <a:pPr marL="457200" indent="-457200" algn="just">
              <a:spcBef>
                <a:spcPts val="1200"/>
              </a:spcBef>
              <a:buClr>
                <a:srgbClr val="0000FF"/>
              </a:buClr>
              <a:buFont typeface="Wingdings" panose="05000000000000000000" pitchFamily="2" charset="2"/>
              <a:buChar char="ü"/>
            </a:pPr>
            <a:r>
              <a:rPr lang="zh-CN" altLang="en-US" sz="2800" b="1" dirty="0">
                <a:solidFill>
                  <a:srgbClr val="0000FF"/>
                </a:solidFill>
                <a:latin typeface="Times New Roman" panose="02020603050405020304" pitchFamily="18" charset="0"/>
                <a:ea typeface="楷体" panose="02010609060101010101" pitchFamily="49" charset="-122"/>
              </a:rPr>
              <a:t>光</a:t>
            </a:r>
            <a:r>
              <a:rPr lang="zh-CN" altLang="en-US" sz="2800" b="1" dirty="0" smtClean="0">
                <a:solidFill>
                  <a:srgbClr val="0000FF"/>
                </a:solidFill>
                <a:latin typeface="Times New Roman" panose="02020603050405020304" pitchFamily="18" charset="0"/>
                <a:ea typeface="楷体" panose="02010609060101010101" pitchFamily="49" charset="-122"/>
              </a:rPr>
              <a:t>源每一点形成一组同心圆环；</a:t>
            </a:r>
            <a:endParaRPr lang="en-US" altLang="zh-CN" sz="2800" b="1" dirty="0" smtClean="0">
              <a:solidFill>
                <a:srgbClr val="0000FF"/>
              </a:solidFill>
              <a:latin typeface="Times New Roman" panose="02020603050405020304" pitchFamily="18" charset="0"/>
              <a:ea typeface="楷体" panose="02010609060101010101" pitchFamily="49" charset="-122"/>
            </a:endParaRPr>
          </a:p>
          <a:p>
            <a:pPr marL="457200" indent="-457200" algn="just">
              <a:spcBef>
                <a:spcPts val="1200"/>
              </a:spcBef>
              <a:buClr>
                <a:srgbClr val="0000FF"/>
              </a:buClr>
              <a:buFont typeface="Wingdings" panose="05000000000000000000" pitchFamily="2" charset="2"/>
              <a:buChar char="ü"/>
            </a:pPr>
            <a:r>
              <a:rPr lang="zh-CN" altLang="en-US" sz="2800" b="1" dirty="0">
                <a:solidFill>
                  <a:srgbClr val="0000FF"/>
                </a:solidFill>
                <a:latin typeface="Times New Roman" panose="02020603050405020304" pitchFamily="18" charset="0"/>
                <a:ea typeface="楷体" panose="02010609060101010101" pitchFamily="49" charset="-122"/>
              </a:rPr>
              <a:t>每</a:t>
            </a:r>
            <a:r>
              <a:rPr lang="zh-CN" altLang="en-US" sz="2800" b="1" dirty="0" smtClean="0">
                <a:solidFill>
                  <a:srgbClr val="0000FF"/>
                </a:solidFill>
                <a:latin typeface="Times New Roman" panose="02020603050405020304" pitchFamily="18" charset="0"/>
                <a:ea typeface="楷体" panose="02010609060101010101" pitchFamily="49" charset="-122"/>
              </a:rPr>
              <a:t>个圆环与相同入射角的光线对应，与光线发自于哪点无关；</a:t>
            </a:r>
            <a:endParaRPr lang="en-US" altLang="zh-CN" sz="2800" b="1" dirty="0" smtClean="0">
              <a:solidFill>
                <a:srgbClr val="0000FF"/>
              </a:solidFill>
              <a:latin typeface="Times New Roman" panose="02020603050405020304" pitchFamily="18" charset="0"/>
              <a:ea typeface="楷体" panose="02010609060101010101" pitchFamily="49" charset="-122"/>
            </a:endParaRPr>
          </a:p>
          <a:p>
            <a:pPr marL="457200" indent="-457200" algn="just">
              <a:spcBef>
                <a:spcPts val="1200"/>
              </a:spcBef>
              <a:buClr>
                <a:srgbClr val="0000FF"/>
              </a:buClr>
              <a:buFont typeface="Wingdings" panose="05000000000000000000" pitchFamily="2" charset="2"/>
              <a:buChar char="ü"/>
            </a:pPr>
            <a:r>
              <a:rPr lang="zh-CN" altLang="en-US" sz="2800" b="1" dirty="0">
                <a:solidFill>
                  <a:srgbClr val="0000FF"/>
                </a:solidFill>
                <a:latin typeface="Times New Roman" panose="02020603050405020304" pitchFamily="18" charset="0"/>
                <a:ea typeface="楷体" panose="02010609060101010101" pitchFamily="49" charset="-122"/>
              </a:rPr>
              <a:t>光</a:t>
            </a:r>
            <a:r>
              <a:rPr lang="zh-CN" altLang="en-US" sz="2800" b="1" dirty="0" smtClean="0">
                <a:solidFill>
                  <a:srgbClr val="0000FF"/>
                </a:solidFill>
                <a:latin typeface="Times New Roman" panose="02020603050405020304" pitchFamily="18" charset="0"/>
                <a:ea typeface="楷体" panose="02010609060101010101" pitchFamily="49" charset="-122"/>
              </a:rPr>
              <a:t>源不同点产生的同心圆环彼此重合。</a:t>
            </a:r>
            <a:endParaRPr lang="en-US" sz="2800" b="1" dirty="0">
              <a:solidFill>
                <a:srgbClr val="0000FF"/>
              </a:solidFill>
              <a:latin typeface="Times New Roman" panose="02020603050405020304" pitchFamily="18" charset="0"/>
              <a:ea typeface="楷体" panose="02010609060101010101" pitchFamily="49" charset="-122"/>
            </a:endParaRPr>
          </a:p>
        </p:txBody>
      </p:sp>
      <p:sp>
        <p:nvSpPr>
          <p:cNvPr id="26" name="Text Box 5"/>
          <p:cNvSpPr txBox="1">
            <a:spLocks noChangeArrowheads="1"/>
          </p:cNvSpPr>
          <p:nvPr/>
        </p:nvSpPr>
        <p:spPr bwMode="auto">
          <a:xfrm>
            <a:off x="5796137" y="375047"/>
            <a:ext cx="2736304" cy="461665"/>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b="1" dirty="0" smtClean="0">
                <a:latin typeface="楷体" panose="02010609060101010101" pitchFamily="49" charset="-122"/>
                <a:ea typeface="楷体" panose="02010609060101010101" pitchFamily="49" charset="-122"/>
              </a:rPr>
              <a:t>平行平板</a:t>
            </a:r>
            <a:r>
              <a:rPr kumimoji="1" lang="zh-CN" altLang="en-US" b="1" dirty="0" smtClean="0">
                <a:solidFill>
                  <a:srgbClr val="0000FF"/>
                </a:solidFill>
                <a:latin typeface="楷体" panose="02010609060101010101" pitchFamily="49" charset="-122"/>
                <a:ea typeface="楷体" panose="02010609060101010101" pitchFamily="49" charset="-122"/>
              </a:rPr>
              <a:t>等倾干涉  </a:t>
            </a:r>
            <a:endParaRPr kumimoji="1" lang="zh-CN" altLang="en-US" b="1" dirty="0">
              <a:solidFill>
                <a:srgbClr val="3333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85416777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520" y="3687009"/>
            <a:ext cx="9433048" cy="31983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544" y="2348880"/>
            <a:ext cx="8352928" cy="1126462"/>
          </a:xfrm>
          <a:prstGeom prst="rect">
            <a:avLst/>
          </a:prstGeom>
        </p:spPr>
        <p:txBody>
          <a:bodyPr wrap="square">
            <a:spAutoFit/>
          </a:bodyPr>
          <a:lstStyle/>
          <a:p>
            <a:pPr>
              <a:lnSpc>
                <a:spcPct val="120000"/>
              </a:lnSpc>
            </a:pPr>
            <a:r>
              <a:rPr lang="zh-CN" altLang="en-US" sz="2800" b="1" u="sng" dirty="0" smtClean="0">
                <a:solidFill>
                  <a:srgbClr val="FF0000"/>
                </a:solidFill>
                <a:latin typeface="Times New Roman" panose="02020603050405020304" pitchFamily="18" charset="0"/>
                <a:ea typeface="楷体" panose="02010609060101010101" pitchFamily="49" charset="-122"/>
              </a:rPr>
              <a:t>                                          中</a:t>
            </a:r>
            <a:r>
              <a:rPr lang="zh-CN" altLang="en-US" sz="2800" b="1" u="sng" dirty="0">
                <a:solidFill>
                  <a:srgbClr val="FF0000"/>
                </a:solidFill>
                <a:latin typeface="Times New Roman" panose="02020603050405020304" pitchFamily="18" charset="0"/>
                <a:ea typeface="楷体" panose="02010609060101010101" pitchFamily="49" charset="-122"/>
              </a:rPr>
              <a:t>心</a:t>
            </a:r>
            <a:r>
              <a:rPr lang="zh-CN" altLang="en-US" sz="2800" b="1" u="sng" dirty="0">
                <a:latin typeface="Times New Roman" panose="02020603050405020304" pitchFamily="18" charset="0"/>
                <a:ea typeface="楷体" panose="02010609060101010101" pitchFamily="49" charset="-122"/>
              </a:rPr>
              <a:t>对应光程差最大，干涉级次</a:t>
            </a:r>
            <a:r>
              <a:rPr lang="zh-CN" altLang="en-US" sz="2800" b="1" u="sng" dirty="0">
                <a:solidFill>
                  <a:srgbClr val="FF0000"/>
                </a:solidFill>
                <a:latin typeface="Times New Roman" panose="02020603050405020304" pitchFamily="18" charset="0"/>
                <a:ea typeface="楷体" panose="02010609060101010101" pitchFamily="49" charset="-122"/>
              </a:rPr>
              <a:t>最</a:t>
            </a:r>
            <a:r>
              <a:rPr lang="zh-CN" altLang="en-US" sz="2800" b="1" u="sng" dirty="0" smtClean="0">
                <a:solidFill>
                  <a:srgbClr val="FF0000"/>
                </a:solidFill>
                <a:latin typeface="Times New Roman" panose="02020603050405020304" pitchFamily="18" charset="0"/>
                <a:ea typeface="楷体" panose="02010609060101010101" pitchFamily="49" charset="-122"/>
              </a:rPr>
              <a:t>高</a:t>
            </a:r>
            <a:r>
              <a:rPr lang="zh-CN" altLang="en-US" sz="2800" b="1" dirty="0" smtClean="0">
                <a:latin typeface="Times New Roman" panose="02020603050405020304" pitchFamily="18" charset="0"/>
                <a:ea typeface="楷体" panose="02010609060101010101" pitchFamily="49" charset="-122"/>
              </a:rPr>
              <a:t>；偏</a:t>
            </a:r>
            <a:r>
              <a:rPr lang="zh-CN" altLang="en-US" sz="2800" b="1" dirty="0">
                <a:latin typeface="Times New Roman" panose="02020603050405020304" pitchFamily="18" charset="0"/>
                <a:ea typeface="楷体" panose="02010609060101010101" pitchFamily="49" charset="-122"/>
              </a:rPr>
              <a:t>离圆环中心</a:t>
            </a:r>
            <a:r>
              <a:rPr lang="zh-CN" altLang="en-US" sz="2800" b="1" dirty="0">
                <a:solidFill>
                  <a:srgbClr val="FF0000"/>
                </a:solidFill>
                <a:latin typeface="Times New Roman" panose="02020603050405020304" pitchFamily="18" charset="0"/>
                <a:ea typeface="楷体" panose="02010609060101010101" pitchFamily="49" charset="-122"/>
              </a:rPr>
              <a:t>愈远</a:t>
            </a:r>
            <a:r>
              <a:rPr lang="zh-CN" altLang="en-US" sz="2800" b="1" dirty="0">
                <a:latin typeface="Times New Roman" panose="02020603050405020304" pitchFamily="18" charset="0"/>
                <a:ea typeface="楷体" panose="02010609060101010101" pitchFamily="49" charset="-122"/>
              </a:rPr>
              <a:t>，干</a:t>
            </a:r>
            <a:r>
              <a:rPr lang="zh-CN" altLang="en-US" sz="2800" b="1" dirty="0" smtClean="0">
                <a:latin typeface="Times New Roman" panose="02020603050405020304" pitchFamily="18" charset="0"/>
                <a:ea typeface="楷体" panose="02010609060101010101" pitchFamily="49" charset="-122"/>
              </a:rPr>
              <a:t>涉条</a:t>
            </a:r>
            <a:r>
              <a:rPr lang="zh-CN" altLang="en-US" sz="2800" b="1" dirty="0">
                <a:latin typeface="Times New Roman" panose="02020603050405020304" pitchFamily="18" charset="0"/>
                <a:ea typeface="楷体" panose="02010609060101010101" pitchFamily="49" charset="-122"/>
              </a:rPr>
              <a:t>纹</a:t>
            </a:r>
            <a:r>
              <a:rPr lang="zh-CN" altLang="en-US" sz="2800" b="1" dirty="0" smtClean="0">
                <a:latin typeface="Times New Roman" panose="02020603050405020304" pitchFamily="18" charset="0"/>
                <a:ea typeface="楷体" panose="02010609060101010101" pitchFamily="49" charset="-122"/>
              </a:rPr>
              <a:t>级次</a:t>
            </a:r>
            <a:r>
              <a:rPr lang="zh-CN" altLang="en-US" sz="2800" b="1" dirty="0" smtClean="0">
                <a:solidFill>
                  <a:srgbClr val="FF0000"/>
                </a:solidFill>
                <a:latin typeface="Times New Roman" panose="02020603050405020304" pitchFamily="18" charset="0"/>
                <a:ea typeface="楷体" panose="02010609060101010101" pitchFamily="49" charset="-122"/>
              </a:rPr>
              <a:t>愈</a:t>
            </a:r>
            <a:r>
              <a:rPr lang="zh-CN" altLang="en-US" sz="2800" b="1" dirty="0">
                <a:solidFill>
                  <a:srgbClr val="FF0000"/>
                </a:solidFill>
                <a:latin typeface="Times New Roman" panose="02020603050405020304" pitchFamily="18" charset="0"/>
                <a:ea typeface="楷体" panose="02010609060101010101" pitchFamily="49" charset="-122"/>
              </a:rPr>
              <a:t>小</a:t>
            </a:r>
            <a:r>
              <a:rPr lang="zh-CN" altLang="en-US" sz="2800" b="1" dirty="0">
                <a:latin typeface="Times New Roman" panose="02020603050405020304" pitchFamily="18" charset="0"/>
                <a:ea typeface="楷体" panose="02010609060101010101" pitchFamily="49" charset="-122"/>
              </a:rPr>
              <a:t>。</a:t>
            </a:r>
            <a:endParaRPr lang="en-US" sz="2800" b="1" dirty="0">
              <a:latin typeface="Times New Roman" panose="02020603050405020304" pitchFamily="18" charset="0"/>
              <a:ea typeface="楷体" panose="02010609060101010101" pitchFamily="49" charset="-122"/>
            </a:endParaRPr>
          </a:p>
        </p:txBody>
      </p:sp>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p:cNvSpPr txBox="1">
            <a:spLocks noChangeArrowheads="1"/>
          </p:cNvSpPr>
          <p:nvPr/>
        </p:nvSpPr>
        <p:spPr bwMode="auto">
          <a:xfrm>
            <a:off x="467544" y="980728"/>
            <a:ext cx="4464496"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marL="457200" indent="-457200">
              <a:buFont typeface="Wingdings" panose="05000000000000000000" pitchFamily="2" charset="2"/>
              <a:buChar char="Ø"/>
            </a:pPr>
            <a:r>
              <a:rPr lang="zh-CN" altLang="en-US" kern="0" dirty="0" smtClean="0">
                <a:solidFill>
                  <a:srgbClr val="FF0000"/>
                </a:solidFill>
              </a:rPr>
              <a:t>等倾干涉条纹级数</a:t>
            </a:r>
            <a:endParaRPr lang="zh-CN" altLang="en-US" kern="0" dirty="0">
              <a:solidFill>
                <a:srgbClr val="FF0000"/>
              </a:solidFill>
            </a:endParaRPr>
          </a:p>
        </p:txBody>
      </p:sp>
      <p:graphicFrame>
        <p:nvGraphicFramePr>
          <p:cNvPr id="28" name="Object 5"/>
          <p:cNvGraphicFramePr>
            <a:graphicFrameLocks noChangeAspect="1"/>
          </p:cNvGraphicFramePr>
          <p:nvPr>
            <p:extLst>
              <p:ext uri="{D42A27DB-BD31-4B8C-83A1-F6EECF244321}">
                <p14:modId xmlns:p14="http://schemas.microsoft.com/office/powerpoint/2010/main" xmlns="" val="2891773171"/>
              </p:ext>
            </p:extLst>
          </p:nvPr>
        </p:nvGraphicFramePr>
        <p:xfrm>
          <a:off x="611560" y="2441843"/>
          <a:ext cx="3686175" cy="517525"/>
        </p:xfrm>
        <a:graphic>
          <a:graphicData uri="http://schemas.openxmlformats.org/presentationml/2006/ole">
            <p:oleObj spid="_x0000_s99806" name="Equation" r:id="rId3" imgW="1396394" imgH="203112" progId="Equation.DSMT4">
              <p:embed/>
            </p:oleObj>
          </a:graphicData>
        </a:graphic>
      </p:graphicFrame>
      <p:graphicFrame>
        <p:nvGraphicFramePr>
          <p:cNvPr id="29" name="Object 6"/>
          <p:cNvGraphicFramePr>
            <a:graphicFrameLocks noChangeAspect="1"/>
          </p:cNvGraphicFramePr>
          <p:nvPr>
            <p:extLst>
              <p:ext uri="{D42A27DB-BD31-4B8C-83A1-F6EECF244321}">
                <p14:modId xmlns:p14="http://schemas.microsoft.com/office/powerpoint/2010/main" xmlns="" val="2500324506"/>
              </p:ext>
            </p:extLst>
          </p:nvPr>
        </p:nvGraphicFramePr>
        <p:xfrm>
          <a:off x="3923928" y="1799976"/>
          <a:ext cx="4100513" cy="538163"/>
        </p:xfrm>
        <a:graphic>
          <a:graphicData uri="http://schemas.openxmlformats.org/presentationml/2006/ole">
            <p:oleObj spid="_x0000_s99807" name="Equation" r:id="rId4" imgW="1663560" imgH="228600" progId="Equation.DSMT4">
              <p:embed/>
            </p:oleObj>
          </a:graphicData>
        </a:graphic>
      </p:graphicFrame>
      <p:sp>
        <p:nvSpPr>
          <p:cNvPr id="32" name="Rectangle 8"/>
          <p:cNvSpPr>
            <a:spLocks noChangeArrowheads="1"/>
          </p:cNvSpPr>
          <p:nvPr/>
        </p:nvSpPr>
        <p:spPr bwMode="auto">
          <a:xfrm>
            <a:off x="1043608" y="1799976"/>
            <a:ext cx="21162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smtClean="0">
                <a:solidFill>
                  <a:srgbClr val="FF0000"/>
                </a:solidFill>
                <a:latin typeface="Times New Roman" panose="02020603050405020304" pitchFamily="18" charset="0"/>
                <a:ea typeface="楷体" panose="02010609060101010101" pitchFamily="49" charset="-122"/>
              </a:rPr>
              <a:t>m </a:t>
            </a:r>
            <a:r>
              <a:rPr lang="zh-CN" altLang="en-US" sz="2800" b="1" dirty="0">
                <a:latin typeface="Times New Roman" panose="02020603050405020304" pitchFamily="18" charset="0"/>
                <a:ea typeface="楷体" panose="02010609060101010101" pitchFamily="49" charset="-122"/>
              </a:rPr>
              <a:t>级亮</a:t>
            </a:r>
            <a:r>
              <a:rPr lang="zh-CN" altLang="en-US" sz="2800" b="1" dirty="0" smtClean="0">
                <a:latin typeface="Times New Roman" panose="02020603050405020304" pitchFamily="18" charset="0"/>
                <a:ea typeface="楷体" panose="02010609060101010101" pitchFamily="49" charset="-122"/>
              </a:rPr>
              <a:t>环</a:t>
            </a:r>
            <a:r>
              <a:rPr lang="zh-CN" altLang="en-US" sz="2800" b="1" dirty="0" smtClean="0">
                <a:solidFill>
                  <a:schemeClr val="tx2"/>
                </a:solidFill>
                <a:latin typeface="Times New Roman" panose="02020603050405020304" pitchFamily="18" charset="0"/>
                <a:ea typeface="楷体" panose="02010609060101010101" pitchFamily="49" charset="-122"/>
              </a:rPr>
              <a:t>义</a:t>
            </a:r>
            <a:r>
              <a:rPr lang="en-US" altLang="zh-CN" sz="2800" b="1" dirty="0">
                <a:solidFill>
                  <a:schemeClr val="tx2"/>
                </a:solidFill>
                <a:latin typeface="Times New Roman" panose="02020603050405020304" pitchFamily="18" charset="0"/>
                <a:ea typeface="楷体" panose="02010609060101010101" pitchFamily="49" charset="-122"/>
              </a:rPr>
              <a:t>:</a:t>
            </a:r>
          </a:p>
        </p:txBody>
      </p:sp>
      <p:sp>
        <p:nvSpPr>
          <p:cNvPr id="12" name="Text Box 5"/>
          <p:cNvSpPr txBox="1">
            <a:spLocks noChangeArrowheads="1"/>
          </p:cNvSpPr>
          <p:nvPr/>
        </p:nvSpPr>
        <p:spPr bwMode="auto">
          <a:xfrm>
            <a:off x="5796137" y="375047"/>
            <a:ext cx="2736304" cy="461665"/>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b="1" dirty="0" smtClean="0">
                <a:latin typeface="楷体" panose="02010609060101010101" pitchFamily="49" charset="-122"/>
                <a:ea typeface="楷体" panose="02010609060101010101" pitchFamily="49" charset="-122"/>
              </a:rPr>
              <a:t>平行平板</a:t>
            </a:r>
            <a:r>
              <a:rPr kumimoji="1" lang="zh-CN" altLang="en-US" b="1" dirty="0" smtClean="0">
                <a:solidFill>
                  <a:srgbClr val="0000FF"/>
                </a:solidFill>
                <a:latin typeface="楷体" panose="02010609060101010101" pitchFamily="49" charset="-122"/>
                <a:ea typeface="楷体" panose="02010609060101010101" pitchFamily="49" charset="-122"/>
              </a:rPr>
              <a:t>等倾干涉  </a:t>
            </a:r>
            <a:endParaRPr kumimoji="1" lang="zh-CN" altLang="en-US" b="1" dirty="0">
              <a:solidFill>
                <a:srgbClr val="3333FF"/>
              </a:solidFill>
              <a:latin typeface="楷体" panose="02010609060101010101" pitchFamily="49" charset="-122"/>
              <a:ea typeface="楷体" panose="02010609060101010101" pitchFamily="49" charset="-122"/>
            </a:endParaRPr>
          </a:p>
        </p:txBody>
      </p:sp>
      <p:graphicFrame>
        <p:nvGraphicFramePr>
          <p:cNvPr id="13" name="Group 47"/>
          <p:cNvGraphicFramePr>
            <a:graphicFrameLocks noGrp="1"/>
          </p:cNvGraphicFramePr>
          <p:nvPr>
            <p:extLst>
              <p:ext uri="{D42A27DB-BD31-4B8C-83A1-F6EECF244321}">
                <p14:modId xmlns:p14="http://schemas.microsoft.com/office/powerpoint/2010/main" xmlns="" val="1435206409"/>
              </p:ext>
            </p:extLst>
          </p:nvPr>
        </p:nvGraphicFramePr>
        <p:xfrm>
          <a:off x="583828" y="5445224"/>
          <a:ext cx="8236644" cy="1036320"/>
        </p:xfrm>
        <a:graphic>
          <a:graphicData uri="http://schemas.openxmlformats.org/drawingml/2006/table">
            <a:tbl>
              <a:tblPr/>
              <a:tblGrid>
                <a:gridCol w="3237410"/>
                <a:gridCol w="896540"/>
                <a:gridCol w="1268314"/>
                <a:gridCol w="1194289"/>
                <a:gridCol w="1640091"/>
              </a:tblGrid>
              <a:tr h="307975">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中心起计数</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itchFamily="18" charset="0"/>
                          <a:ea typeface="宋体" pitchFamily="2" charset="-122"/>
                        </a:rPr>
                        <a:t>    </a:t>
                      </a: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itchFamily="18" charset="0"/>
                          <a:ea typeface="宋体" pitchFamily="2" charset="-122"/>
                        </a:rPr>
                        <a:t>       </a:t>
                      </a: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2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Times New Roman" pitchFamily="18" charset="0"/>
                          <a:ea typeface="宋体" pitchFamily="2" charset="-122"/>
                        </a:rPr>
                        <a:t>      </a:t>
                      </a:r>
                      <a:r>
                        <a:rPr kumimoji="0" lang="en-US" altLang="zh-CN" sz="2400" b="0" i="0" u="none" strike="noStrike" cap="none" normalizeH="0" baseline="0" dirty="0" smtClean="0">
                          <a:ln>
                            <a:noFill/>
                          </a:ln>
                          <a:solidFill>
                            <a:srgbClr val="000000"/>
                          </a:solidFill>
                          <a:effectLst/>
                          <a:latin typeface="Times New Roman" pitchFamily="18" charset="0"/>
                          <a:ea typeface="宋体" pitchFamily="2" charset="-122"/>
                        </a:rPr>
                        <a:t>3</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   </a:t>
                      </a: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495300">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rPr>
                        <a:t>实际级数   </a:t>
                      </a:r>
                      <a:endParaRPr kumimoji="0" lang="zh-CN" altLang="en-US" sz="24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lvl1pPr algn="l">
                        <a:defRPr sz="2800" b="1">
                          <a:solidFill>
                            <a:schemeClr val="tx1"/>
                          </a:solidFill>
                          <a:latin typeface="Arial" charset="0"/>
                          <a:ea typeface="宋体" pitchFamily="2" charset="-122"/>
                        </a:defRPr>
                      </a:lvl1pPr>
                      <a:lvl2pPr algn="l">
                        <a:defRPr sz="2400">
                          <a:solidFill>
                            <a:schemeClr val="tx1"/>
                          </a:solidFill>
                          <a:latin typeface="Arial" charset="0"/>
                          <a:ea typeface="宋体" pitchFamily="2" charset="-122"/>
                        </a:defRPr>
                      </a:lvl2pPr>
                      <a:lvl3pPr algn="l">
                        <a:defRPr sz="2000">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4" name="Object 26"/>
          <p:cNvGraphicFramePr>
            <a:graphicFrameLocks noChangeAspect="1"/>
          </p:cNvGraphicFramePr>
          <p:nvPr>
            <p:extLst>
              <p:ext uri="{D42A27DB-BD31-4B8C-83A1-F6EECF244321}">
                <p14:modId xmlns:p14="http://schemas.microsoft.com/office/powerpoint/2010/main" xmlns="" val="198905288"/>
              </p:ext>
            </p:extLst>
          </p:nvPr>
        </p:nvGraphicFramePr>
        <p:xfrm>
          <a:off x="2618259" y="5994628"/>
          <a:ext cx="1219200" cy="485775"/>
        </p:xfrm>
        <a:graphic>
          <a:graphicData uri="http://schemas.openxmlformats.org/presentationml/2006/ole">
            <p:oleObj spid="_x0000_s99808" name="Equation" r:id="rId5" imgW="418918" imgH="215806" progId="Equation.DSMT4">
              <p:embed/>
            </p:oleObj>
          </a:graphicData>
        </a:graphic>
      </p:graphicFrame>
      <p:graphicFrame>
        <p:nvGraphicFramePr>
          <p:cNvPr id="15" name="Object 27"/>
          <p:cNvGraphicFramePr>
            <a:graphicFrameLocks noChangeAspect="1"/>
          </p:cNvGraphicFramePr>
          <p:nvPr>
            <p:extLst>
              <p:ext uri="{D42A27DB-BD31-4B8C-83A1-F6EECF244321}">
                <p14:modId xmlns:p14="http://schemas.microsoft.com/office/powerpoint/2010/main" xmlns="" val="2842853501"/>
              </p:ext>
            </p:extLst>
          </p:nvPr>
        </p:nvGraphicFramePr>
        <p:xfrm>
          <a:off x="3986039" y="5995769"/>
          <a:ext cx="571500" cy="485775"/>
        </p:xfrm>
        <a:graphic>
          <a:graphicData uri="http://schemas.openxmlformats.org/presentationml/2006/ole">
            <p:oleObj spid="_x0000_s99809" name="Equation" r:id="rId6" imgW="190335" imgH="215713" progId="Equation.DSMT4">
              <p:embed/>
            </p:oleObj>
          </a:graphicData>
        </a:graphic>
      </p:graphicFrame>
      <p:graphicFrame>
        <p:nvGraphicFramePr>
          <p:cNvPr id="16" name="Object 28"/>
          <p:cNvGraphicFramePr>
            <a:graphicFrameLocks noChangeAspect="1"/>
          </p:cNvGraphicFramePr>
          <p:nvPr>
            <p:extLst>
              <p:ext uri="{D42A27DB-BD31-4B8C-83A1-F6EECF244321}">
                <p14:modId xmlns:p14="http://schemas.microsoft.com/office/powerpoint/2010/main" xmlns="" val="3523776782"/>
              </p:ext>
            </p:extLst>
          </p:nvPr>
        </p:nvGraphicFramePr>
        <p:xfrm>
          <a:off x="4796854" y="5994628"/>
          <a:ext cx="912813" cy="485775"/>
        </p:xfrm>
        <a:graphic>
          <a:graphicData uri="http://schemas.openxmlformats.org/presentationml/2006/ole">
            <p:oleObj spid="_x0000_s99810" name="Equation" r:id="rId7" imgW="380835" imgH="215806" progId="Equation.DSMT4">
              <p:embed/>
            </p:oleObj>
          </a:graphicData>
        </a:graphic>
      </p:graphicFrame>
      <p:graphicFrame>
        <p:nvGraphicFramePr>
          <p:cNvPr id="17" name="Object 29"/>
          <p:cNvGraphicFramePr>
            <a:graphicFrameLocks noChangeAspect="1"/>
          </p:cNvGraphicFramePr>
          <p:nvPr>
            <p:extLst>
              <p:ext uri="{D42A27DB-BD31-4B8C-83A1-F6EECF244321}">
                <p14:modId xmlns:p14="http://schemas.microsoft.com/office/powerpoint/2010/main" xmlns="" val="289757957"/>
              </p:ext>
            </p:extLst>
          </p:nvPr>
        </p:nvGraphicFramePr>
        <p:xfrm>
          <a:off x="5973366" y="6020028"/>
          <a:ext cx="960437" cy="460375"/>
        </p:xfrm>
        <a:graphic>
          <a:graphicData uri="http://schemas.openxmlformats.org/presentationml/2006/ole">
            <p:oleObj spid="_x0000_s99811" name="Equation" r:id="rId8" imgW="406048" imgH="215713" progId="Equation.DSMT4">
              <p:embed/>
            </p:oleObj>
          </a:graphicData>
        </a:graphic>
      </p:graphicFrame>
      <p:graphicFrame>
        <p:nvGraphicFramePr>
          <p:cNvPr id="18" name="Object 30"/>
          <p:cNvGraphicFramePr>
            <a:graphicFrameLocks noChangeAspect="1"/>
          </p:cNvGraphicFramePr>
          <p:nvPr>
            <p:extLst>
              <p:ext uri="{D42A27DB-BD31-4B8C-83A1-F6EECF244321}">
                <p14:modId xmlns:p14="http://schemas.microsoft.com/office/powerpoint/2010/main" xmlns="" val="728164182"/>
              </p:ext>
            </p:extLst>
          </p:nvPr>
        </p:nvGraphicFramePr>
        <p:xfrm>
          <a:off x="7363467" y="5517232"/>
          <a:ext cx="1168974" cy="343395"/>
        </p:xfrm>
        <a:graphic>
          <a:graphicData uri="http://schemas.openxmlformats.org/presentationml/2006/ole">
            <p:oleObj spid="_x0000_s99812" name="Equation" r:id="rId9" imgW="469696" imgH="177723" progId="Equation.DSMT4">
              <p:embed/>
            </p:oleObj>
          </a:graphicData>
        </a:graphic>
      </p:graphicFrame>
      <p:graphicFrame>
        <p:nvGraphicFramePr>
          <p:cNvPr id="19" name="Object 31"/>
          <p:cNvGraphicFramePr>
            <a:graphicFrameLocks noChangeAspect="1"/>
          </p:cNvGraphicFramePr>
          <p:nvPr>
            <p:extLst>
              <p:ext uri="{D42A27DB-BD31-4B8C-83A1-F6EECF244321}">
                <p14:modId xmlns:p14="http://schemas.microsoft.com/office/powerpoint/2010/main" xmlns="" val="1220377797"/>
              </p:ext>
            </p:extLst>
          </p:nvPr>
        </p:nvGraphicFramePr>
        <p:xfrm>
          <a:off x="7286203" y="6022756"/>
          <a:ext cx="1447800" cy="458788"/>
        </p:xfrm>
        <a:graphic>
          <a:graphicData uri="http://schemas.openxmlformats.org/presentationml/2006/ole">
            <p:oleObj spid="_x0000_s99813" name="Equation" r:id="rId10" imgW="748975" imgH="215806" progId="Equation.DSMT4">
              <p:embed/>
            </p:oleObj>
          </a:graphicData>
        </a:graphic>
      </p:graphicFrame>
      <p:sp>
        <p:nvSpPr>
          <p:cNvPr id="20" name="Rectangle 19"/>
          <p:cNvSpPr/>
          <p:nvPr/>
        </p:nvSpPr>
        <p:spPr>
          <a:xfrm>
            <a:off x="179512" y="3759017"/>
            <a:ext cx="4151668" cy="523220"/>
          </a:xfrm>
          <a:prstGeom prst="rect">
            <a:avLst/>
          </a:prstGeom>
        </p:spPr>
        <p:txBody>
          <a:bodyPr wrap="square">
            <a:spAutoFit/>
          </a:bodyPr>
          <a:lstStyle/>
          <a:p>
            <a:r>
              <a:rPr lang="zh-CN" altLang="en-US" sz="2800" b="1" dirty="0">
                <a:latin typeface="Times New Roman" panose="02020603050405020304" pitchFamily="18" charset="0"/>
                <a:ea typeface="楷体" panose="02010609060101010101" pitchFamily="49" charset="-122"/>
              </a:rPr>
              <a:t>设中心点的干涉级数为</a:t>
            </a:r>
            <a:r>
              <a:rPr lang="en-US" altLang="zh-CN" sz="2800" b="1" i="1" dirty="0" smtClean="0">
                <a:solidFill>
                  <a:srgbClr val="FF0000"/>
                </a:solidFill>
                <a:latin typeface="Times New Roman" panose="02020603050405020304" pitchFamily="18" charset="0"/>
                <a:ea typeface="楷体" panose="02010609060101010101" pitchFamily="49" charset="-122"/>
              </a:rPr>
              <a:t>m</a:t>
            </a:r>
            <a:r>
              <a:rPr lang="en-US" altLang="zh-CN" sz="2800" b="1" baseline="-25000" dirty="0" smtClean="0">
                <a:solidFill>
                  <a:srgbClr val="FF0000"/>
                </a:solidFill>
                <a:latin typeface="Times New Roman" panose="02020603050405020304" pitchFamily="18" charset="0"/>
                <a:ea typeface="楷体" panose="02010609060101010101" pitchFamily="49" charset="-122"/>
              </a:rPr>
              <a:t>0</a:t>
            </a:r>
            <a:endParaRPr lang="en-US" sz="2800" b="1" dirty="0">
              <a:latin typeface="Times New Roman" panose="02020603050405020304" pitchFamily="18" charset="0"/>
              <a:ea typeface="楷体" panose="02010609060101010101" pitchFamily="49" charset="-122"/>
            </a:endParaRPr>
          </a:p>
        </p:txBody>
      </p:sp>
      <p:graphicFrame>
        <p:nvGraphicFramePr>
          <p:cNvPr id="21" name="Object 20"/>
          <p:cNvGraphicFramePr>
            <a:graphicFrameLocks noChangeAspect="1"/>
          </p:cNvGraphicFramePr>
          <p:nvPr>
            <p:extLst>
              <p:ext uri="{D42A27DB-BD31-4B8C-83A1-F6EECF244321}">
                <p14:modId xmlns:p14="http://schemas.microsoft.com/office/powerpoint/2010/main" xmlns="" val="332633494"/>
              </p:ext>
            </p:extLst>
          </p:nvPr>
        </p:nvGraphicFramePr>
        <p:xfrm>
          <a:off x="4541830" y="3717032"/>
          <a:ext cx="2100157" cy="619034"/>
        </p:xfrm>
        <a:graphic>
          <a:graphicData uri="http://schemas.openxmlformats.org/presentationml/2006/ole">
            <p:oleObj spid="_x0000_s99814" name="Equation" r:id="rId11" imgW="736600" imgH="228600" progId="Equation.DSMT4">
              <p:embed/>
            </p:oleObj>
          </a:graphicData>
        </a:graphic>
      </p:graphicFrame>
      <p:sp>
        <p:nvSpPr>
          <p:cNvPr id="22" name="Rectangle 21"/>
          <p:cNvSpPr/>
          <p:nvPr/>
        </p:nvSpPr>
        <p:spPr>
          <a:xfrm>
            <a:off x="3202654" y="4695527"/>
            <a:ext cx="5617818" cy="461665"/>
          </a:xfrm>
          <a:prstGeom prst="rect">
            <a:avLst/>
          </a:prstGeom>
        </p:spPr>
        <p:txBody>
          <a:bodyPr wrap="square">
            <a:spAutoFit/>
          </a:bodyPr>
          <a:lstStyle/>
          <a:p>
            <a:r>
              <a:rPr lang="zh-CN" altLang="en-US" b="1" dirty="0" smtClean="0">
                <a:solidFill>
                  <a:srgbClr val="0000FF"/>
                </a:solidFill>
                <a:latin typeface="Times New Roman" panose="02020603050405020304" pitchFamily="18" charset="0"/>
                <a:ea typeface="楷体" panose="02010609060101010101" pitchFamily="49" charset="-122"/>
              </a:rPr>
              <a:t>靠</a:t>
            </a:r>
            <a:r>
              <a:rPr lang="zh-CN" altLang="en-US" b="1" dirty="0">
                <a:solidFill>
                  <a:srgbClr val="0000FF"/>
                </a:solidFill>
                <a:latin typeface="Times New Roman" panose="02020603050405020304" pitchFamily="18" charset="0"/>
                <a:ea typeface="楷体" panose="02010609060101010101" pitchFamily="49" charset="-122"/>
              </a:rPr>
              <a:t>中心最近的亮条纹的级数</a:t>
            </a:r>
            <a:r>
              <a:rPr lang="en-US" altLang="zh-CN" b="1" dirty="0">
                <a:solidFill>
                  <a:srgbClr val="0000FF"/>
                </a:solidFill>
                <a:latin typeface="Times New Roman" panose="02020603050405020304" pitchFamily="18" charset="0"/>
                <a:ea typeface="楷体" panose="02010609060101010101" pitchFamily="49" charset="-122"/>
              </a:rPr>
              <a:t>(</a:t>
            </a:r>
            <a:r>
              <a:rPr lang="zh-CN" altLang="en-US" b="1" dirty="0">
                <a:solidFill>
                  <a:srgbClr val="0000FF"/>
                </a:solidFill>
                <a:latin typeface="Times New Roman" panose="02020603050405020304" pitchFamily="18" charset="0"/>
                <a:ea typeface="楷体" panose="02010609060101010101" pitchFamily="49" charset="-122"/>
              </a:rPr>
              <a:t>整数</a:t>
            </a:r>
            <a:r>
              <a:rPr lang="en-US" altLang="zh-CN" b="1" dirty="0" smtClean="0">
                <a:solidFill>
                  <a:srgbClr val="0000FF"/>
                </a:solidFill>
                <a:latin typeface="Times New Roman" panose="02020603050405020304" pitchFamily="18" charset="0"/>
                <a:ea typeface="楷体" panose="02010609060101010101" pitchFamily="49" charset="-122"/>
              </a:rPr>
              <a:t>)</a:t>
            </a:r>
            <a:endParaRPr lang="zh-CN" altLang="en-US" b="1" dirty="0">
              <a:solidFill>
                <a:srgbClr val="0000FF"/>
              </a:solidFill>
              <a:latin typeface="Times New Roman" panose="02020603050405020304" pitchFamily="18" charset="0"/>
              <a:ea typeface="楷体" panose="02010609060101010101" pitchFamily="49" charset="-122"/>
            </a:endParaRPr>
          </a:p>
        </p:txBody>
      </p:sp>
      <p:graphicFrame>
        <p:nvGraphicFramePr>
          <p:cNvPr id="23" name="Object 22"/>
          <p:cNvGraphicFramePr>
            <a:graphicFrameLocks noChangeAspect="1"/>
          </p:cNvGraphicFramePr>
          <p:nvPr>
            <p:extLst>
              <p:ext uri="{D42A27DB-BD31-4B8C-83A1-F6EECF244321}">
                <p14:modId xmlns:p14="http://schemas.microsoft.com/office/powerpoint/2010/main" xmlns="" val="2262192428"/>
              </p:ext>
            </p:extLst>
          </p:nvPr>
        </p:nvGraphicFramePr>
        <p:xfrm>
          <a:off x="7092280" y="3827428"/>
          <a:ext cx="1595843" cy="465668"/>
        </p:xfrm>
        <a:graphic>
          <a:graphicData uri="http://schemas.openxmlformats.org/presentationml/2006/ole">
            <p:oleObj spid="_x0000_s99815" name="Equation" r:id="rId12" imgW="660240" imgH="203040" progId="Equation.DSMT4">
              <p:embed/>
            </p:oleObj>
          </a:graphicData>
        </a:graphic>
      </p:graphicFrame>
      <p:cxnSp>
        <p:nvCxnSpPr>
          <p:cNvPr id="24" name="Straight Arrow Connector 23"/>
          <p:cNvCxnSpPr/>
          <p:nvPr/>
        </p:nvCxnSpPr>
        <p:spPr>
          <a:xfrm>
            <a:off x="5846601" y="4365103"/>
            <a:ext cx="0" cy="36275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933803" y="5301208"/>
            <a:ext cx="2102693" cy="1440160"/>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6136911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txBox="1">
            <a:spLocks noChangeArrowheads="1"/>
          </p:cNvSpPr>
          <p:nvPr/>
        </p:nvSpPr>
        <p:spPr bwMode="auto">
          <a:xfrm>
            <a:off x="467544" y="980728"/>
            <a:ext cx="4536504" cy="50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marL="457200" indent="-457200">
              <a:buFont typeface="Wingdings" panose="05000000000000000000" pitchFamily="2" charset="2"/>
              <a:buChar char="Ø"/>
            </a:pPr>
            <a:r>
              <a:rPr kumimoji="1" lang="zh-CN" altLang="en-US" sz="2800" kern="0" dirty="0" smtClean="0">
                <a:solidFill>
                  <a:srgbClr val="FF0000"/>
                </a:solidFill>
              </a:rPr>
              <a:t>等倾相邻条纹间距</a:t>
            </a:r>
            <a:endParaRPr kumimoji="1" lang="zh-CN" altLang="en-US" sz="2800" kern="0" dirty="0">
              <a:solidFill>
                <a:srgbClr val="FF0000"/>
              </a:solidFill>
            </a:endParaRPr>
          </a:p>
        </p:txBody>
      </p:sp>
      <p:graphicFrame>
        <p:nvGraphicFramePr>
          <p:cNvPr id="15" name="Object 5"/>
          <p:cNvGraphicFramePr>
            <a:graphicFrameLocks noChangeAspect="1"/>
          </p:cNvGraphicFramePr>
          <p:nvPr>
            <p:extLst>
              <p:ext uri="{D42A27DB-BD31-4B8C-83A1-F6EECF244321}">
                <p14:modId xmlns:p14="http://schemas.microsoft.com/office/powerpoint/2010/main" xmlns="" val="2637294857"/>
              </p:ext>
            </p:extLst>
          </p:nvPr>
        </p:nvGraphicFramePr>
        <p:xfrm>
          <a:off x="4721166" y="2671711"/>
          <a:ext cx="4171314" cy="1045321"/>
        </p:xfrm>
        <a:graphic>
          <a:graphicData uri="http://schemas.openxmlformats.org/presentationml/2006/ole">
            <p:oleObj spid="_x0000_s103971" name="Equation" r:id="rId3" imgW="1625400" imgH="469800" progId="Equation.DSMT4">
              <p:embed/>
            </p:oleObj>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xmlns="" val="818469682"/>
              </p:ext>
            </p:extLst>
          </p:nvPr>
        </p:nvGraphicFramePr>
        <p:xfrm>
          <a:off x="544702" y="2671711"/>
          <a:ext cx="3832853" cy="1008112"/>
        </p:xfrm>
        <a:graphic>
          <a:graphicData uri="http://schemas.openxmlformats.org/presentationml/2006/ole">
            <p:oleObj spid="_x0000_s103972" name="Equation" r:id="rId4" imgW="1562100" imgH="508000" progId="Equation.DSMT4">
              <p:embed/>
            </p:oleObj>
          </a:graphicData>
        </a:graphic>
      </p:graphicFrame>
      <p:grpSp>
        <p:nvGrpSpPr>
          <p:cNvPr id="2" name="Group 1"/>
          <p:cNvGrpSpPr/>
          <p:nvPr/>
        </p:nvGrpSpPr>
        <p:grpSpPr>
          <a:xfrm>
            <a:off x="1026662" y="3951534"/>
            <a:ext cx="6324408" cy="1069898"/>
            <a:chOff x="1199920" y="5743478"/>
            <a:chExt cx="6324408" cy="1069898"/>
          </a:xfrm>
        </p:grpSpPr>
        <p:graphicFrame>
          <p:nvGraphicFramePr>
            <p:cNvPr id="18" name="Object 8"/>
            <p:cNvGraphicFramePr>
              <a:graphicFrameLocks noChangeAspect="1"/>
            </p:cNvGraphicFramePr>
            <p:nvPr>
              <p:extLst>
                <p:ext uri="{D42A27DB-BD31-4B8C-83A1-F6EECF244321}">
                  <p14:modId xmlns:p14="http://schemas.microsoft.com/office/powerpoint/2010/main" xmlns="" val="2206652687"/>
                </p:ext>
              </p:extLst>
            </p:nvPr>
          </p:nvGraphicFramePr>
          <p:xfrm>
            <a:off x="1533038" y="5743478"/>
            <a:ext cx="5703258" cy="565842"/>
          </p:xfrm>
          <a:graphic>
            <a:graphicData uri="http://schemas.openxmlformats.org/presentationml/2006/ole">
              <p:oleObj spid="_x0000_s103973" name="Equation" r:id="rId5" imgW="2349360" imgH="241200" progId="Equation.DSMT4">
                <p:embed/>
              </p:oleObj>
            </a:graphicData>
          </a:graphic>
        </p:graphicFrame>
        <p:sp>
          <p:nvSpPr>
            <p:cNvPr id="20" name="Rectangle 19"/>
            <p:cNvSpPr/>
            <p:nvPr/>
          </p:nvSpPr>
          <p:spPr>
            <a:xfrm>
              <a:off x="1199920" y="6351711"/>
              <a:ext cx="6324408" cy="461665"/>
            </a:xfrm>
            <a:prstGeom prst="rect">
              <a:avLst/>
            </a:prstGeom>
          </p:spPr>
          <p:txBody>
            <a:bodyPr wrap="square">
              <a:spAutoFit/>
            </a:bodyPr>
            <a:lstStyle/>
            <a:p>
              <a:r>
                <a:rPr lang="zh-CN" altLang="en-US" b="1" dirty="0" smtClean="0">
                  <a:solidFill>
                    <a:srgbClr val="0000FF"/>
                  </a:solidFill>
                  <a:latin typeface="楷体" panose="02010609060101010101" pitchFamily="49" charset="-122"/>
                  <a:ea typeface="楷体" panose="02010609060101010101" pitchFamily="49" charset="-122"/>
                </a:rPr>
                <a:t>离中心越远，条纹越密；平</a:t>
              </a:r>
              <a:r>
                <a:rPr lang="zh-CN" altLang="en-US" b="1" dirty="0">
                  <a:solidFill>
                    <a:srgbClr val="0000FF"/>
                  </a:solidFill>
                  <a:latin typeface="楷体" panose="02010609060101010101" pitchFamily="49" charset="-122"/>
                  <a:ea typeface="楷体" panose="02010609060101010101" pitchFamily="49" charset="-122"/>
                </a:rPr>
                <a:t>板越厚，条纹越</a:t>
              </a:r>
              <a:r>
                <a:rPr lang="zh-CN" altLang="en-US" b="1" dirty="0" smtClean="0">
                  <a:solidFill>
                    <a:srgbClr val="0000FF"/>
                  </a:solidFill>
                  <a:latin typeface="楷体" panose="02010609060101010101" pitchFamily="49" charset="-122"/>
                  <a:ea typeface="楷体" panose="02010609060101010101" pitchFamily="49" charset="-122"/>
                </a:rPr>
                <a:t>密</a:t>
              </a:r>
              <a:endParaRPr lang="en-US" b="1" dirty="0">
                <a:solidFill>
                  <a:srgbClr val="0000FF"/>
                </a:solidFill>
                <a:latin typeface="楷体" panose="02010609060101010101" pitchFamily="49" charset="-122"/>
                <a:ea typeface="楷体" panose="02010609060101010101" pitchFamily="49" charset="-122"/>
              </a:endParaRPr>
            </a:p>
          </p:txBody>
        </p:sp>
      </p:grpSp>
      <p:sp>
        <p:nvSpPr>
          <p:cNvPr id="19" name="Text Box 5"/>
          <p:cNvSpPr txBox="1">
            <a:spLocks noChangeArrowheads="1"/>
          </p:cNvSpPr>
          <p:nvPr/>
        </p:nvSpPr>
        <p:spPr bwMode="auto">
          <a:xfrm>
            <a:off x="5796137" y="375047"/>
            <a:ext cx="2736304" cy="461665"/>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b="1" dirty="0" smtClean="0">
                <a:latin typeface="楷体" panose="02010609060101010101" pitchFamily="49" charset="-122"/>
                <a:ea typeface="楷体" panose="02010609060101010101" pitchFamily="49" charset="-122"/>
              </a:rPr>
              <a:t>平行平板</a:t>
            </a:r>
            <a:r>
              <a:rPr kumimoji="1" lang="zh-CN" altLang="en-US" b="1" dirty="0" smtClean="0">
                <a:solidFill>
                  <a:srgbClr val="0000FF"/>
                </a:solidFill>
                <a:latin typeface="楷体" panose="02010609060101010101" pitchFamily="49" charset="-122"/>
                <a:ea typeface="楷体" panose="02010609060101010101" pitchFamily="49" charset="-122"/>
              </a:rPr>
              <a:t>等倾干涉  </a:t>
            </a:r>
            <a:endParaRPr kumimoji="1" lang="zh-CN" altLang="en-US" b="1" dirty="0">
              <a:solidFill>
                <a:srgbClr val="3333FF"/>
              </a:solidFill>
              <a:latin typeface="楷体" panose="02010609060101010101" pitchFamily="49" charset="-122"/>
              <a:ea typeface="楷体" panose="02010609060101010101" pitchFamily="49" charset="-122"/>
            </a:endParaRPr>
          </a:p>
        </p:txBody>
      </p:sp>
      <p:sp>
        <p:nvSpPr>
          <p:cNvPr id="13" name="Text Box 2"/>
          <p:cNvSpPr txBox="1">
            <a:spLocks noChangeArrowheads="1"/>
          </p:cNvSpPr>
          <p:nvPr/>
        </p:nvSpPr>
        <p:spPr bwMode="auto">
          <a:xfrm>
            <a:off x="448513" y="5354541"/>
            <a:ext cx="2376264" cy="523220"/>
          </a:xfrm>
          <a:prstGeom prst="rect">
            <a:avLst/>
          </a:prstGeom>
          <a:noFill/>
          <a:ln>
            <a:noFill/>
          </a:ln>
          <a:effectLst/>
          <a:extLst>
            <a:ext uri="{909E8E84-426E-40DD-AFC4-6F175D3DCCD1}">
              <a14:hiddenFill xmlns:a14="http://schemas.microsoft.com/office/drawing/2010/main" xmlns="">
                <a:solidFill>
                  <a:srgbClr val="FF99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lgn="l">
              <a:lnSpc>
                <a:spcPct val="100000"/>
              </a:lnSpc>
              <a:spcBef>
                <a:spcPct val="0"/>
              </a:spcBef>
              <a:buFont typeface="Wingdings" panose="05000000000000000000" pitchFamily="2" charset="2"/>
              <a:buChar char="Ø"/>
            </a:pPr>
            <a:r>
              <a:rPr kumimoji="1" lang="zh-CN" altLang="en-US" sz="2800" b="1" dirty="0" smtClean="0">
                <a:solidFill>
                  <a:srgbClr val="FF0000"/>
                </a:solidFill>
                <a:latin typeface="楷体" panose="02010609060101010101" pitchFamily="49" charset="-122"/>
                <a:ea typeface="楷体" panose="02010609060101010101" pitchFamily="49" charset="-122"/>
              </a:rPr>
              <a:t>色散</a:t>
            </a:r>
            <a:endParaRPr kumimoji="1" lang="zh-CN" altLang="en-US" sz="2800" b="1" dirty="0">
              <a:solidFill>
                <a:srgbClr val="FF0000"/>
              </a:solidFill>
              <a:latin typeface="楷体" panose="02010609060101010101" pitchFamily="49" charset="-122"/>
              <a:ea typeface="楷体" panose="02010609060101010101" pitchFamily="49" charset="-122"/>
            </a:endParaRPr>
          </a:p>
        </p:txBody>
      </p:sp>
      <p:graphicFrame>
        <p:nvGraphicFramePr>
          <p:cNvPr id="22" name="Object 3"/>
          <p:cNvGraphicFramePr>
            <a:graphicFrameLocks noChangeAspect="1"/>
          </p:cNvGraphicFramePr>
          <p:nvPr>
            <p:extLst>
              <p:ext uri="{D42A27DB-BD31-4B8C-83A1-F6EECF244321}">
                <p14:modId xmlns:p14="http://schemas.microsoft.com/office/powerpoint/2010/main" xmlns="" val="1078902742"/>
              </p:ext>
            </p:extLst>
          </p:nvPr>
        </p:nvGraphicFramePr>
        <p:xfrm>
          <a:off x="2051721" y="5354541"/>
          <a:ext cx="6840760" cy="1170803"/>
        </p:xfrm>
        <a:graphic>
          <a:graphicData uri="http://schemas.openxmlformats.org/presentationml/2006/ole">
            <p:oleObj spid="_x0000_s103974" name="Equation" r:id="rId6" imgW="2298700" imgH="457200"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3352275494"/>
              </p:ext>
            </p:extLst>
          </p:nvPr>
        </p:nvGraphicFramePr>
        <p:xfrm>
          <a:off x="2195736" y="1574554"/>
          <a:ext cx="3825875" cy="1000125"/>
        </p:xfrm>
        <a:graphic>
          <a:graphicData uri="http://schemas.openxmlformats.org/presentationml/2006/ole">
            <p:oleObj spid="_x0000_s103975" name="Equation" r:id="rId7" imgW="1485720" imgH="444240" progId="Equation.DSMT4">
              <p:embed/>
            </p:oleObj>
          </a:graphicData>
        </a:graphic>
      </p:graphicFrame>
    </p:spTree>
    <p:extLst>
      <p:ext uri="{BB962C8B-B14F-4D97-AF65-F5344CB8AC3E}">
        <p14:creationId xmlns:p14="http://schemas.microsoft.com/office/powerpoint/2010/main" xmlns="" val="114372123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27959" y="326801"/>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2.1.2 </a:t>
            </a:r>
            <a:r>
              <a:rPr lang="zh-CN" altLang="en-US" kern="0" dirty="0" smtClean="0">
                <a:solidFill>
                  <a:schemeClr val="accent1"/>
                </a:solidFill>
                <a:effectLst>
                  <a:outerShdw blurRad="38100" dist="38100" dir="2700000" algn="tl">
                    <a:srgbClr val="000000">
                      <a:alpha val="43137"/>
                    </a:srgbClr>
                  </a:outerShdw>
                </a:effectLst>
              </a:rPr>
              <a:t>光干涉的条件</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7" descr="gx16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9293" y="1772816"/>
            <a:ext cx="3480619" cy="252028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09450" y="1124744"/>
            <a:ext cx="5543505" cy="523220"/>
          </a:xfrm>
          <a:prstGeom prst="rect">
            <a:avLst/>
          </a:prstGeom>
        </p:spPr>
        <p:txBody>
          <a:bodyPr wrap="none">
            <a:spAutoFit/>
          </a:bodyPr>
          <a:lstStyle/>
          <a:p>
            <a:r>
              <a:rPr lang="zh-CN" altLang="en-US" sz="2800" b="1" kern="0" dirty="0">
                <a:solidFill>
                  <a:srgbClr val="0000FF"/>
                </a:solidFill>
                <a:latin typeface="Times New Roman" panose="02020603050405020304" pitchFamily="18" charset="0"/>
                <a:ea typeface="楷体" panose="02010609060101010101" pitchFamily="49" charset="-122"/>
              </a:rPr>
              <a:t>两列单色平面线偏振光在</a:t>
            </a:r>
            <a:r>
              <a:rPr lang="en-US" altLang="zh-CN" sz="2800" b="1" i="1" kern="0" dirty="0">
                <a:solidFill>
                  <a:srgbClr val="0000FF"/>
                </a:solidFill>
                <a:latin typeface="Times New Roman" panose="02020603050405020304" pitchFamily="18" charset="0"/>
                <a:ea typeface="楷体" panose="02010609060101010101" pitchFamily="49" charset="-122"/>
              </a:rPr>
              <a:t>P </a:t>
            </a:r>
            <a:r>
              <a:rPr lang="zh-CN" altLang="en-US" sz="2800" b="1" kern="0" dirty="0" smtClean="0">
                <a:solidFill>
                  <a:srgbClr val="0000FF"/>
                </a:solidFill>
                <a:latin typeface="Times New Roman" panose="02020603050405020304" pitchFamily="18" charset="0"/>
                <a:ea typeface="楷体" panose="02010609060101010101" pitchFamily="49" charset="-122"/>
              </a:rPr>
              <a:t>处相遇</a:t>
            </a:r>
            <a:endParaRPr lang="en-US" sz="2800" b="1" kern="0" dirty="0">
              <a:solidFill>
                <a:srgbClr val="0000FF"/>
              </a:solidFill>
              <a:latin typeface="Times New Roman" panose="02020603050405020304" pitchFamily="18" charset="0"/>
              <a:ea typeface="楷体" panose="02010609060101010101"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406822181"/>
              </p:ext>
            </p:extLst>
          </p:nvPr>
        </p:nvGraphicFramePr>
        <p:xfrm>
          <a:off x="3985716" y="2204864"/>
          <a:ext cx="4330700" cy="584200"/>
        </p:xfrm>
        <a:graphic>
          <a:graphicData uri="http://schemas.openxmlformats.org/presentationml/2006/ole">
            <p:oleObj spid="_x0000_s62002" name="Equation" r:id="rId4" imgW="1828800" imgH="254000" progId="Equation.DSMT4">
              <p:embed/>
            </p:oleObj>
          </a:graphicData>
        </a:graphic>
      </p:graphicFrame>
      <p:sp>
        <p:nvSpPr>
          <p:cNvPr id="6" name="Rectangle 5"/>
          <p:cNvSpPr/>
          <p:nvPr/>
        </p:nvSpPr>
        <p:spPr>
          <a:xfrm>
            <a:off x="3995936" y="3835755"/>
            <a:ext cx="1627369" cy="523220"/>
          </a:xfrm>
          <a:prstGeom prst="rect">
            <a:avLst/>
          </a:prstGeom>
        </p:spPr>
        <p:txBody>
          <a:bodyPr wrap="none">
            <a:spAutoFit/>
          </a:bodyPr>
          <a:lstStyle/>
          <a:p>
            <a:r>
              <a:rPr lang="zh-CN" altLang="en-US" sz="2800" b="1" kern="0" dirty="0" smtClean="0">
                <a:solidFill>
                  <a:srgbClr val="0000FF"/>
                </a:solidFill>
                <a:latin typeface="Times New Roman" panose="02020603050405020304" pitchFamily="18" charset="0"/>
                <a:ea typeface="楷体" panose="02010609060101010101" pitchFamily="49" charset="-122"/>
              </a:rPr>
              <a:t>总光场：</a:t>
            </a:r>
            <a:endParaRPr lang="en-US" sz="2800" dirty="0"/>
          </a:p>
        </p:txBody>
      </p:sp>
      <p:graphicFrame>
        <p:nvGraphicFramePr>
          <p:cNvPr id="7" name="Object 6"/>
          <p:cNvGraphicFramePr>
            <a:graphicFrameLocks noChangeAspect="1"/>
          </p:cNvGraphicFramePr>
          <p:nvPr>
            <p:extLst>
              <p:ext uri="{D42A27DB-BD31-4B8C-83A1-F6EECF244321}">
                <p14:modId xmlns:p14="http://schemas.microsoft.com/office/powerpoint/2010/main" xmlns="" val="2939838651"/>
              </p:ext>
            </p:extLst>
          </p:nvPr>
        </p:nvGraphicFramePr>
        <p:xfrm>
          <a:off x="3949700" y="2987229"/>
          <a:ext cx="4360863" cy="585787"/>
        </p:xfrm>
        <a:graphic>
          <a:graphicData uri="http://schemas.openxmlformats.org/presentationml/2006/ole">
            <p:oleObj spid="_x0000_s62003" name="Equation" r:id="rId5" imgW="1892300" imgH="254000" progId="Equation.DSMT4">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1583057464"/>
              </p:ext>
            </p:extLst>
          </p:nvPr>
        </p:nvGraphicFramePr>
        <p:xfrm>
          <a:off x="5659885" y="3846312"/>
          <a:ext cx="1864444" cy="550218"/>
        </p:xfrm>
        <a:graphic>
          <a:graphicData uri="http://schemas.openxmlformats.org/presentationml/2006/ole">
            <p:oleObj spid="_x0000_s62004" name="Equation" r:id="rId6" imgW="774364" imgH="228501" progId="Equation.DSMT4">
              <p:embed/>
            </p:oleObj>
          </a:graphicData>
        </a:graphic>
      </p:graphicFrame>
      <p:sp>
        <p:nvSpPr>
          <p:cNvPr id="13" name="Rectangle 12"/>
          <p:cNvSpPr/>
          <p:nvPr/>
        </p:nvSpPr>
        <p:spPr>
          <a:xfrm>
            <a:off x="323528" y="4714922"/>
            <a:ext cx="1627369" cy="523220"/>
          </a:xfrm>
          <a:prstGeom prst="rect">
            <a:avLst/>
          </a:prstGeom>
        </p:spPr>
        <p:txBody>
          <a:bodyPr wrap="none">
            <a:spAutoFit/>
          </a:bodyPr>
          <a:lstStyle/>
          <a:p>
            <a:r>
              <a:rPr lang="zh-CN" altLang="en-US" sz="2800" b="1" kern="0" dirty="0" smtClean="0">
                <a:solidFill>
                  <a:srgbClr val="0000FF"/>
                </a:solidFill>
                <a:latin typeface="Times New Roman" panose="02020603050405020304" pitchFamily="18" charset="0"/>
                <a:ea typeface="楷体" panose="02010609060101010101" pitchFamily="49" charset="-122"/>
              </a:rPr>
              <a:t>总光强：</a:t>
            </a:r>
            <a:endParaRPr lang="en-US" sz="2800" dirty="0"/>
          </a:p>
        </p:txBody>
      </p:sp>
      <p:grpSp>
        <p:nvGrpSpPr>
          <p:cNvPr id="11" name="Group 10"/>
          <p:cNvGrpSpPr/>
          <p:nvPr/>
        </p:nvGrpSpPr>
        <p:grpSpPr>
          <a:xfrm>
            <a:off x="1888182" y="4642914"/>
            <a:ext cx="7148314" cy="1299339"/>
            <a:chOff x="1528142" y="5415607"/>
            <a:chExt cx="7186416" cy="1211362"/>
          </a:xfrm>
        </p:grpSpPr>
        <p:grpSp>
          <p:nvGrpSpPr>
            <p:cNvPr id="9" name="Group 8"/>
            <p:cNvGrpSpPr/>
            <p:nvPr/>
          </p:nvGrpSpPr>
          <p:grpSpPr>
            <a:xfrm>
              <a:off x="1528142" y="5415607"/>
              <a:ext cx="6572250" cy="1181745"/>
              <a:chOff x="1213867" y="6021288"/>
              <a:chExt cx="6572250" cy="1181745"/>
            </a:xfrm>
          </p:grpSpPr>
          <p:graphicFrame>
            <p:nvGraphicFramePr>
              <p:cNvPr id="14" name="Object 13"/>
              <p:cNvGraphicFramePr>
                <a:graphicFrameLocks noChangeAspect="1"/>
              </p:cNvGraphicFramePr>
              <p:nvPr>
                <p:extLst>
                  <p:ext uri="{D42A27DB-BD31-4B8C-83A1-F6EECF244321}">
                    <p14:modId xmlns:p14="http://schemas.microsoft.com/office/powerpoint/2010/main" xmlns="" val="1561549442"/>
                  </p:ext>
                </p:extLst>
              </p:nvPr>
            </p:nvGraphicFramePr>
            <p:xfrm>
              <a:off x="1213867" y="6021288"/>
              <a:ext cx="6572250" cy="657225"/>
            </p:xfrm>
            <a:graphic>
              <a:graphicData uri="http://schemas.openxmlformats.org/presentationml/2006/ole">
                <p:oleObj spid="_x0000_s62005" name="Equation" r:id="rId7" imgW="2666880" imgH="266400" progId="Equation.DSMT4">
                  <p:embed/>
                </p:oleObj>
              </a:graphicData>
            </a:graphic>
          </p:graphicFrame>
          <p:sp>
            <p:nvSpPr>
              <p:cNvPr id="15" name="Rectangle 14"/>
              <p:cNvSpPr/>
              <p:nvPr/>
            </p:nvSpPr>
            <p:spPr>
              <a:xfrm>
                <a:off x="4664115" y="6093296"/>
                <a:ext cx="288032" cy="54658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1859389" y="6741368"/>
                <a:ext cx="3262432" cy="461665"/>
              </a:xfrm>
              <a:prstGeom prst="rect">
                <a:avLst/>
              </a:prstGeom>
            </p:spPr>
            <p:txBody>
              <a:bodyPr wrap="none">
                <a:spAutoFit/>
              </a:bodyPr>
              <a:lstStyle/>
              <a:p>
                <a:r>
                  <a:rPr lang="zh-CN" altLang="en-US" b="1" kern="0" dirty="0" smtClean="0">
                    <a:solidFill>
                      <a:srgbClr val="FF0000"/>
                    </a:solidFill>
                    <a:latin typeface="楷体" panose="02010609060101010101" pitchFamily="49" charset="-122"/>
                    <a:ea typeface="楷体" panose="02010609060101010101" pitchFamily="49" charset="-122"/>
                  </a:rPr>
                  <a:t>两光束振动方向的夹角</a:t>
                </a:r>
                <a:endParaRPr lang="en-US" b="1" dirty="0">
                  <a:latin typeface="楷体" panose="02010609060101010101" pitchFamily="49" charset="-122"/>
                  <a:ea typeface="楷体" panose="02010609060101010101" pitchFamily="49" charset="-122"/>
                </a:endParaRPr>
              </a:p>
            </p:txBody>
          </p:sp>
        </p:grpSp>
        <p:sp>
          <p:nvSpPr>
            <p:cNvPr id="17" name="Rectangle 16"/>
            <p:cNvSpPr/>
            <p:nvPr/>
          </p:nvSpPr>
          <p:spPr>
            <a:xfrm>
              <a:off x="5436096" y="6165304"/>
              <a:ext cx="3278462" cy="461665"/>
            </a:xfrm>
            <a:prstGeom prst="rect">
              <a:avLst/>
            </a:prstGeom>
          </p:spPr>
          <p:txBody>
            <a:bodyPr wrap="none">
              <a:spAutoFit/>
            </a:bodyPr>
            <a:lstStyle/>
            <a:p>
              <a:r>
                <a:rPr lang="zh-CN" altLang="en-US" b="1" dirty="0" smtClean="0">
                  <a:solidFill>
                    <a:srgbClr val="0000FF"/>
                  </a:solidFill>
                  <a:latin typeface="楷体" panose="02010609060101010101" pitchFamily="49" charset="-122"/>
                  <a:ea typeface="楷体" panose="02010609060101010101" pitchFamily="49" charset="-122"/>
                </a:rPr>
                <a:t>常两束光之间的相位差</a:t>
              </a:r>
              <a:endParaRPr lang="en-US" dirty="0">
                <a:solidFill>
                  <a:srgbClr val="0000FF"/>
                </a:solidFill>
              </a:endParaRPr>
            </a:p>
          </p:txBody>
        </p:sp>
        <p:sp>
          <p:nvSpPr>
            <p:cNvPr id="18" name="Rectangle 17"/>
            <p:cNvSpPr/>
            <p:nvPr/>
          </p:nvSpPr>
          <p:spPr>
            <a:xfrm>
              <a:off x="5796136" y="5517232"/>
              <a:ext cx="288032" cy="546589"/>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aphicFrame>
        <p:nvGraphicFramePr>
          <p:cNvPr id="10" name="Object 9"/>
          <p:cNvGraphicFramePr>
            <a:graphicFrameLocks noChangeAspect="1"/>
          </p:cNvGraphicFramePr>
          <p:nvPr>
            <p:extLst>
              <p:ext uri="{D42A27DB-BD31-4B8C-83A1-F6EECF244321}">
                <p14:modId xmlns:p14="http://schemas.microsoft.com/office/powerpoint/2010/main" xmlns="" val="3374747201"/>
              </p:ext>
            </p:extLst>
          </p:nvPr>
        </p:nvGraphicFramePr>
        <p:xfrm>
          <a:off x="1950896" y="6083074"/>
          <a:ext cx="5573431" cy="547688"/>
        </p:xfrm>
        <a:graphic>
          <a:graphicData uri="http://schemas.openxmlformats.org/presentationml/2006/ole">
            <p:oleObj spid="_x0000_s62006" name="Equation" r:id="rId8" imgW="2412720" imgH="228600" progId="Equation.DSMT4">
              <p:embed/>
            </p:oleObj>
          </a:graphicData>
        </a:graphic>
      </p:graphicFrame>
      <p:sp>
        <p:nvSpPr>
          <p:cNvPr id="21" name="Rectangle 20"/>
          <p:cNvSpPr/>
          <p:nvPr/>
        </p:nvSpPr>
        <p:spPr>
          <a:xfrm>
            <a:off x="1950897" y="6083074"/>
            <a:ext cx="286505" cy="586286"/>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0" name="Oval 19"/>
          <p:cNvSpPr/>
          <p:nvPr/>
        </p:nvSpPr>
        <p:spPr>
          <a:xfrm>
            <a:off x="7956376" y="4714922"/>
            <a:ext cx="576064" cy="623284"/>
          </a:xfrm>
          <a:prstGeom prst="ellipse">
            <a:avLst/>
          </a:prstGeom>
          <a:noFill/>
          <a:ln w="38100">
            <a:solidFill>
              <a:srgbClr val="00CC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88005" y="4247349"/>
            <a:ext cx="1112805" cy="461665"/>
          </a:xfrm>
          <a:prstGeom prst="rect">
            <a:avLst/>
          </a:prstGeom>
        </p:spPr>
        <p:txBody>
          <a:bodyPr wrap="none">
            <a:spAutoFit/>
          </a:bodyPr>
          <a:lstStyle/>
          <a:p>
            <a:r>
              <a:rPr lang="zh-CN" altLang="en-US" b="1" dirty="0">
                <a:solidFill>
                  <a:srgbClr val="00CC00"/>
                </a:solidFill>
                <a:latin typeface="楷体" panose="02010609060101010101" pitchFamily="49" charset="-122"/>
                <a:ea typeface="楷体" panose="02010609060101010101" pitchFamily="49" charset="-122"/>
              </a:rPr>
              <a:t>干涉项</a:t>
            </a:r>
            <a:endParaRPr lang="en-US" dirty="0">
              <a:solidFill>
                <a:srgbClr val="00CC00"/>
              </a:solidFill>
            </a:endParaRPr>
          </a:p>
        </p:txBody>
      </p:sp>
    </p:spTree>
    <p:extLst>
      <p:ext uri="{BB962C8B-B14F-4D97-AF65-F5344CB8AC3E}">
        <p14:creationId xmlns:p14="http://schemas.microsoft.com/office/powerpoint/2010/main" xmlns="" val="408546247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bwMode="auto">
          <a:xfrm>
            <a:off x="469760" y="1122363"/>
            <a:ext cx="5326377" cy="577850"/>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透反射条纹关系</a:t>
            </a:r>
            <a:endParaRPr lang="zh-CN" altLang="en-US" kern="0" dirty="0">
              <a:solidFill>
                <a:srgbClr val="0000FF"/>
              </a:solidFill>
            </a:endParaRPr>
          </a:p>
        </p:txBody>
      </p:sp>
      <p:sp>
        <p:nvSpPr>
          <p:cNvPr id="6" name="Rectangle 3"/>
          <p:cNvSpPr txBox="1">
            <a:spLocks noChangeArrowheads="1"/>
          </p:cNvSpPr>
          <p:nvPr/>
        </p:nvSpPr>
        <p:spPr bwMode="auto">
          <a:xfrm>
            <a:off x="539552" y="2060848"/>
            <a:ext cx="8136904" cy="2664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zh-CN" altLang="en-US" sz="2800" kern="0" dirty="0" smtClean="0">
                <a:solidFill>
                  <a:srgbClr val="0000FF"/>
                </a:solidFill>
              </a:rPr>
              <a:t>透</a:t>
            </a:r>
            <a:r>
              <a:rPr lang="zh-CN" altLang="en-US" sz="2800" kern="0" dirty="0" smtClean="0"/>
              <a:t>射光和</a:t>
            </a:r>
            <a:r>
              <a:rPr lang="zh-CN" altLang="en-US" sz="2800" kern="0" dirty="0" smtClean="0">
                <a:solidFill>
                  <a:srgbClr val="0000FF"/>
                </a:solidFill>
              </a:rPr>
              <a:t>反</a:t>
            </a:r>
            <a:r>
              <a:rPr lang="zh-CN" altLang="en-US" sz="2800" kern="0" dirty="0" smtClean="0"/>
              <a:t>射光的光程差恰好相差</a:t>
            </a:r>
            <a:r>
              <a:rPr lang="zh-CN" altLang="en-US" sz="2800" i="1" kern="0" dirty="0" smtClean="0">
                <a:sym typeface="Symbol" pitchFamily="18" charset="2"/>
              </a:rPr>
              <a:t></a:t>
            </a:r>
            <a:r>
              <a:rPr lang="en-US" altLang="zh-CN" sz="2800" kern="0" dirty="0" smtClean="0"/>
              <a:t>/2</a:t>
            </a:r>
            <a:r>
              <a:rPr lang="zh-CN" altLang="en-US" sz="2800" kern="0" dirty="0" smtClean="0"/>
              <a:t>，</a:t>
            </a:r>
            <a:r>
              <a:rPr lang="zh-CN" altLang="en-US" sz="2800" kern="0" dirty="0" smtClean="0">
                <a:solidFill>
                  <a:srgbClr val="0000FF"/>
                </a:solidFill>
              </a:rPr>
              <a:t>相位差相差</a:t>
            </a:r>
            <a:r>
              <a:rPr lang="zh-CN" altLang="en-US" sz="2800" i="1" kern="0" dirty="0" smtClean="0">
                <a:solidFill>
                  <a:srgbClr val="0000FF"/>
                </a:solidFill>
                <a:sym typeface="Symbol" pitchFamily="18" charset="2"/>
              </a:rPr>
              <a:t></a:t>
            </a:r>
            <a:r>
              <a:rPr lang="zh-CN" altLang="en-US" sz="2800" kern="0" dirty="0" smtClean="0"/>
              <a:t>，因此</a:t>
            </a:r>
            <a:r>
              <a:rPr lang="zh-CN" altLang="en-US" sz="2800" kern="0" dirty="0"/>
              <a:t>，</a:t>
            </a:r>
            <a:r>
              <a:rPr lang="zh-CN" altLang="en-US" sz="2800" kern="0" dirty="0" smtClean="0">
                <a:solidFill>
                  <a:srgbClr val="FF0000"/>
                </a:solidFill>
              </a:rPr>
              <a:t>干涉条纹互补</a:t>
            </a:r>
            <a:r>
              <a:rPr lang="zh-CN" altLang="en-US" sz="2800" kern="0" dirty="0" smtClean="0"/>
              <a:t>，即对应反射光干涉的亮条纹，在透射光干涉中恰恰是暗条纹，反之亦然。</a:t>
            </a:r>
            <a:endParaRPr lang="en-US" altLang="zh-CN" sz="2800" kern="0" dirty="0" smtClean="0"/>
          </a:p>
          <a:p>
            <a:pPr algn="just"/>
            <a:r>
              <a:rPr lang="zh-CN" altLang="en-US" sz="2800" kern="0" dirty="0">
                <a:solidFill>
                  <a:srgbClr val="0000FF"/>
                </a:solidFill>
                <a:latin typeface="楷体" panose="02010609060101010101" pitchFamily="49" charset="-122"/>
              </a:rPr>
              <a:t>反射率较低时</a:t>
            </a:r>
            <a:r>
              <a:rPr lang="zh-CN" altLang="en-US" sz="2800" kern="0" dirty="0">
                <a:latin typeface="楷体" panose="02010609060101010101" pitchFamily="49" charset="-122"/>
              </a:rPr>
              <a:t>，两支透射光的</a:t>
            </a:r>
            <a:r>
              <a:rPr lang="zh-CN" altLang="en-US" sz="2800" kern="0" dirty="0">
                <a:solidFill>
                  <a:srgbClr val="0000FF"/>
                </a:solidFill>
                <a:latin typeface="楷体" panose="02010609060101010101" pitchFamily="49" charset="-122"/>
              </a:rPr>
              <a:t>强度相差很大</a:t>
            </a:r>
            <a:r>
              <a:rPr lang="zh-CN" altLang="en-US" sz="2800" kern="0" dirty="0">
                <a:latin typeface="楷体" panose="02010609060101010101" pitchFamily="49" charset="-122"/>
              </a:rPr>
              <a:t>，透射光等倾干涉条纹的可见度很</a:t>
            </a:r>
            <a:r>
              <a:rPr lang="zh-CN" altLang="en-US" sz="2800" kern="0" dirty="0" smtClean="0">
                <a:latin typeface="楷体" panose="02010609060101010101" pitchFamily="49" charset="-122"/>
              </a:rPr>
              <a:t>低</a:t>
            </a:r>
            <a:r>
              <a:rPr lang="zh-CN" altLang="en-US" sz="2800" kern="0" dirty="0">
                <a:latin typeface="楷体" panose="02010609060101010101" pitchFamily="49" charset="-122"/>
              </a:rPr>
              <a:t>。</a:t>
            </a:r>
            <a:endParaRPr lang="zh-CN" altLang="en-US" sz="2800" kern="0" dirty="0"/>
          </a:p>
        </p:txBody>
      </p:sp>
      <p:sp>
        <p:nvSpPr>
          <p:cNvPr id="8" name="Text Box 5"/>
          <p:cNvSpPr txBox="1">
            <a:spLocks noChangeArrowheads="1"/>
          </p:cNvSpPr>
          <p:nvPr/>
        </p:nvSpPr>
        <p:spPr bwMode="auto">
          <a:xfrm>
            <a:off x="5796137" y="375047"/>
            <a:ext cx="2736304" cy="461665"/>
          </a:xfrm>
          <a:prstGeom prst="rect">
            <a:avLst/>
          </a:prstGeom>
          <a:noFill/>
          <a:ln w="9525">
            <a:noFill/>
            <a:miter lim="800000"/>
            <a:headEnd/>
            <a:tailEnd/>
          </a:ln>
          <a:effectLst/>
        </p:spPr>
        <p:txBody>
          <a:bodyPr wrap="square">
            <a:spAutoFit/>
          </a:bodyPr>
          <a:lstStyle/>
          <a:p>
            <a:pPr algn="l">
              <a:lnSpc>
                <a:spcPct val="100000"/>
              </a:lnSpc>
              <a:spcBef>
                <a:spcPct val="0"/>
              </a:spcBef>
              <a:buFontTx/>
              <a:buNone/>
            </a:pPr>
            <a:r>
              <a:rPr kumimoji="1" lang="zh-CN" altLang="en-US" b="1" dirty="0" smtClean="0">
                <a:latin typeface="楷体" panose="02010609060101010101" pitchFamily="49" charset="-122"/>
                <a:ea typeface="楷体" panose="02010609060101010101" pitchFamily="49" charset="-122"/>
              </a:rPr>
              <a:t>平行平板</a:t>
            </a:r>
            <a:r>
              <a:rPr kumimoji="1" lang="zh-CN" altLang="en-US" b="1" dirty="0" smtClean="0">
                <a:solidFill>
                  <a:srgbClr val="0000FF"/>
                </a:solidFill>
                <a:latin typeface="楷体" panose="02010609060101010101" pitchFamily="49" charset="-122"/>
                <a:ea typeface="楷体" panose="02010609060101010101" pitchFamily="49" charset="-122"/>
              </a:rPr>
              <a:t>等倾干涉  </a:t>
            </a:r>
            <a:endParaRPr kumimoji="1" lang="zh-CN" altLang="en-US" b="1" dirty="0">
              <a:solidFill>
                <a:srgbClr val="3333FF"/>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91599154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p:cNvSpPr txBox="1">
            <a:spLocks noChangeArrowheads="1"/>
          </p:cNvSpPr>
          <p:nvPr/>
        </p:nvSpPr>
        <p:spPr bwMode="auto">
          <a:xfrm>
            <a:off x="467544" y="980728"/>
            <a:ext cx="2520131"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just"/>
            <a:r>
              <a:rPr kumimoji="1" lang="en-US" altLang="zh-CN" kern="0" dirty="0" smtClean="0">
                <a:solidFill>
                  <a:srgbClr val="FF0000"/>
                </a:solidFill>
              </a:rPr>
              <a:t>2.  </a:t>
            </a:r>
            <a:r>
              <a:rPr kumimoji="1" lang="zh-CN" altLang="en-US" kern="0" dirty="0" smtClean="0">
                <a:solidFill>
                  <a:srgbClr val="FF0000"/>
                </a:solidFill>
              </a:rPr>
              <a:t>等厚干涉</a:t>
            </a:r>
            <a:endParaRPr kumimoji="1" lang="en-US" altLang="zh-CN" kern="0" dirty="0">
              <a:solidFill>
                <a:srgbClr val="FF0000"/>
              </a:solidFill>
            </a:endParaRPr>
          </a:p>
        </p:txBody>
      </p:sp>
      <p:sp>
        <p:nvSpPr>
          <p:cNvPr id="13" name="Rectangle 12"/>
          <p:cNvSpPr/>
          <p:nvPr/>
        </p:nvSpPr>
        <p:spPr>
          <a:xfrm>
            <a:off x="635059" y="1890858"/>
            <a:ext cx="1728193"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3200" b="1" kern="0" dirty="0">
                <a:latin typeface="Times New Roman" panose="02020603050405020304" pitchFamily="18" charset="0"/>
                <a:ea typeface="楷体" panose="02010609060101010101" pitchFamily="49" charset="-122"/>
              </a:rPr>
              <a:t>光程</a:t>
            </a:r>
            <a:r>
              <a:rPr lang="zh-CN" altLang="en-US" sz="3200" b="1" kern="0" dirty="0" smtClean="0">
                <a:latin typeface="Times New Roman" panose="02020603050405020304" pitchFamily="18" charset="0"/>
                <a:ea typeface="楷体" panose="02010609060101010101" pitchFamily="49" charset="-122"/>
              </a:rPr>
              <a:t>差</a:t>
            </a:r>
            <a:endParaRPr lang="en-US" sz="3200" b="1" kern="0" dirty="0">
              <a:latin typeface="Times New Roman" panose="02020603050405020304" pitchFamily="18" charset="0"/>
              <a:ea typeface="楷体" panose="02010609060101010101" pitchFamily="49" charset="-122"/>
            </a:endParaRPr>
          </a:p>
        </p:txBody>
      </p:sp>
      <p:graphicFrame>
        <p:nvGraphicFramePr>
          <p:cNvPr id="16" name="Object 15"/>
          <p:cNvGraphicFramePr>
            <a:graphicFrameLocks noChangeAspect="1"/>
          </p:cNvGraphicFramePr>
          <p:nvPr>
            <p:extLst>
              <p:ext uri="{D42A27DB-BD31-4B8C-83A1-F6EECF244321}">
                <p14:modId xmlns:p14="http://schemas.microsoft.com/office/powerpoint/2010/main" xmlns="" val="4152453802"/>
              </p:ext>
            </p:extLst>
          </p:nvPr>
        </p:nvGraphicFramePr>
        <p:xfrm>
          <a:off x="753183" y="2420888"/>
          <a:ext cx="3098737" cy="1043422"/>
        </p:xfrm>
        <a:graphic>
          <a:graphicData uri="http://schemas.openxmlformats.org/presentationml/2006/ole">
            <p:oleObj spid="_x0000_s152730" name="Equation" r:id="rId3" imgW="1155700" imgH="393700" progId="Equation.DSMT4">
              <p:embed/>
            </p:oleObj>
          </a:graphicData>
        </a:graphic>
      </p:graphicFrame>
      <p:pic>
        <p:nvPicPr>
          <p:cNvPr id="17" name="Picture 4" descr="2-14"/>
          <p:cNvPicPr>
            <a:picLocks noChangeAspect="1" noChangeArrowheads="1"/>
          </p:cNvPicPr>
          <p:nvPr/>
        </p:nvPicPr>
        <p:blipFill>
          <a:blip r:embed="rId4" cstate="print">
            <a:extLst>
              <a:ext uri="{28A0092B-C50C-407E-A947-70E740481C1C}">
                <a14:useLocalDpi xmlns:a14="http://schemas.microsoft.com/office/drawing/2010/main" xmlns="" val="0"/>
              </a:ext>
            </a:extLst>
          </a:blip>
          <a:srcRect b="17180"/>
          <a:stretch>
            <a:fillRect/>
          </a:stretch>
        </p:blipFill>
        <p:spPr bwMode="auto">
          <a:xfrm>
            <a:off x="4355976" y="1090219"/>
            <a:ext cx="4032448" cy="277082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2"/>
          <p:cNvSpPr txBox="1">
            <a:spLocks noChangeArrowheads="1"/>
          </p:cNvSpPr>
          <p:nvPr/>
        </p:nvSpPr>
        <p:spPr bwMode="auto">
          <a:xfrm>
            <a:off x="663157" y="3429000"/>
            <a:ext cx="2154237" cy="566738"/>
          </a:xfrm>
          <a:prstGeom prst="rect">
            <a:avLst/>
          </a:pr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kern="0" dirty="0" smtClean="0"/>
              <a:t>条纹间距</a:t>
            </a:r>
            <a:endParaRPr lang="zh-CN" altLang="en-US" kern="0" dirty="0"/>
          </a:p>
        </p:txBody>
      </p:sp>
      <p:sp>
        <p:nvSpPr>
          <p:cNvPr id="19" name="Rectangle 3"/>
          <p:cNvSpPr txBox="1">
            <a:spLocks noChangeArrowheads="1"/>
          </p:cNvSpPr>
          <p:nvPr/>
        </p:nvSpPr>
        <p:spPr bwMode="auto">
          <a:xfrm>
            <a:off x="586796" y="4178568"/>
            <a:ext cx="8161668" cy="1185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zh-CN" altLang="en-US" sz="2800" kern="0" dirty="0" smtClean="0">
                <a:solidFill>
                  <a:srgbClr val="FF0000"/>
                </a:solidFill>
                <a:sym typeface="Symbol" pitchFamily="18" charset="2"/>
              </a:rPr>
              <a:t>正入射</a:t>
            </a:r>
            <a:r>
              <a:rPr lang="zh-CN" altLang="en-US" sz="2800" kern="0" dirty="0" smtClean="0">
                <a:sym typeface="Symbol" pitchFamily="18" charset="2"/>
              </a:rPr>
              <a:t>，</a:t>
            </a:r>
            <a:r>
              <a:rPr lang="zh-CN" altLang="en-US" sz="2800" i="1" kern="0" dirty="0" smtClean="0">
                <a:sym typeface="Symbol" pitchFamily="18" charset="2"/>
              </a:rPr>
              <a:t></a:t>
            </a:r>
            <a:r>
              <a:rPr lang="en-US" altLang="zh-CN" sz="2800" kern="0" baseline="-25000" dirty="0" smtClean="0"/>
              <a:t>1</a:t>
            </a:r>
            <a:r>
              <a:rPr lang="zh-CN" altLang="en-US" sz="2800" kern="0" dirty="0" smtClean="0"/>
              <a:t>＝</a:t>
            </a:r>
            <a:r>
              <a:rPr lang="zh-CN" altLang="en-US" sz="2800" i="1" kern="0" dirty="0">
                <a:sym typeface="Symbol" pitchFamily="18" charset="2"/>
              </a:rPr>
              <a:t> </a:t>
            </a:r>
            <a:r>
              <a:rPr lang="zh-CN" altLang="en-US" sz="2800" kern="0" dirty="0" smtClean="0">
                <a:sym typeface="Symbol" pitchFamily="18" charset="2"/>
              </a:rPr>
              <a:t> </a:t>
            </a:r>
            <a:r>
              <a:rPr lang="en-US" altLang="zh-CN" sz="2800" kern="0" baseline="-25000" dirty="0" smtClean="0"/>
              <a:t>2</a:t>
            </a:r>
            <a:r>
              <a:rPr lang="zh-CN" altLang="en-US" sz="2800" kern="0" dirty="0" smtClean="0"/>
              <a:t>＝</a:t>
            </a:r>
            <a:r>
              <a:rPr lang="en-US" altLang="zh-CN" sz="2800" kern="0" dirty="0" smtClean="0"/>
              <a:t>0</a:t>
            </a:r>
            <a:r>
              <a:rPr lang="zh-CN" altLang="en-US" sz="2800" kern="0" dirty="0" smtClean="0"/>
              <a:t>，此时</a:t>
            </a:r>
          </a:p>
          <a:p>
            <a:pPr algn="just"/>
            <a:endParaRPr lang="en-US" altLang="zh-CN" sz="2800" kern="0" dirty="0" smtClean="0"/>
          </a:p>
          <a:p>
            <a:pPr algn="just"/>
            <a:endParaRPr lang="en-US" altLang="zh-CN" sz="2800" kern="0" dirty="0" smtClean="0"/>
          </a:p>
          <a:p>
            <a:pPr algn="just"/>
            <a:endParaRPr lang="zh-CN" altLang="en-US" sz="2800" kern="0" dirty="0" smtClean="0"/>
          </a:p>
          <a:p>
            <a:pPr algn="just"/>
            <a:endParaRPr lang="zh-CN" altLang="en-US" sz="2800" kern="0" dirty="0" smtClean="0"/>
          </a:p>
          <a:p>
            <a:pPr algn="just">
              <a:spcAft>
                <a:spcPts val="600"/>
              </a:spcAft>
            </a:pPr>
            <a:endParaRPr lang="zh-CN" altLang="en-US" sz="2800" kern="0" dirty="0" smtClean="0"/>
          </a:p>
        </p:txBody>
      </p:sp>
      <p:graphicFrame>
        <p:nvGraphicFramePr>
          <p:cNvPr id="20" name="Object 5"/>
          <p:cNvGraphicFramePr>
            <a:graphicFrameLocks noChangeAspect="1"/>
          </p:cNvGraphicFramePr>
          <p:nvPr>
            <p:extLst>
              <p:ext uri="{D42A27DB-BD31-4B8C-83A1-F6EECF244321}">
                <p14:modId xmlns:p14="http://schemas.microsoft.com/office/powerpoint/2010/main" xmlns="" val="3727876582"/>
              </p:ext>
            </p:extLst>
          </p:nvPr>
        </p:nvGraphicFramePr>
        <p:xfrm>
          <a:off x="5220072" y="4200095"/>
          <a:ext cx="2520279" cy="453041"/>
        </p:xfrm>
        <a:graphic>
          <a:graphicData uri="http://schemas.openxmlformats.org/presentationml/2006/ole">
            <p:oleObj spid="_x0000_s152731" name="Equation" r:id="rId5" imgW="939392" imgH="177723" progId="Equation.DSMT4">
              <p:embed/>
            </p:oleObj>
          </a:graphicData>
        </a:graphic>
      </p:graphicFrame>
      <p:graphicFrame>
        <p:nvGraphicFramePr>
          <p:cNvPr id="21" name="Object 7"/>
          <p:cNvGraphicFramePr>
            <a:graphicFrameLocks noChangeAspect="1"/>
          </p:cNvGraphicFramePr>
          <p:nvPr>
            <p:extLst>
              <p:ext uri="{D42A27DB-BD31-4B8C-83A1-F6EECF244321}">
                <p14:modId xmlns:p14="http://schemas.microsoft.com/office/powerpoint/2010/main" xmlns="" val="1226082157"/>
              </p:ext>
            </p:extLst>
          </p:nvPr>
        </p:nvGraphicFramePr>
        <p:xfrm>
          <a:off x="4499992" y="4970598"/>
          <a:ext cx="3312368" cy="569152"/>
        </p:xfrm>
        <a:graphic>
          <a:graphicData uri="http://schemas.openxmlformats.org/presentationml/2006/ole">
            <p:oleObj spid="_x0000_s152732" name="Equation" r:id="rId6" imgW="1397000" imgH="228600" progId="Equation.DSMT4">
              <p:embed/>
            </p:oleObj>
          </a:graphicData>
        </a:graphic>
      </p:graphicFrame>
      <p:sp>
        <p:nvSpPr>
          <p:cNvPr id="22" name="Rectangle 21"/>
          <p:cNvSpPr/>
          <p:nvPr/>
        </p:nvSpPr>
        <p:spPr>
          <a:xfrm>
            <a:off x="704486" y="5039854"/>
            <a:ext cx="3519425" cy="480131"/>
          </a:xfrm>
          <a:prstGeom prst="rect">
            <a:avLst/>
          </a:prstGeom>
        </p:spPr>
        <p:txBody>
          <a:bodyPr wrap="square">
            <a:spAutoFit/>
          </a:bodyPr>
          <a:lstStyle/>
          <a:p>
            <a:pPr lvl="0">
              <a:lnSpc>
                <a:spcPct val="90000"/>
              </a:lnSpc>
            </a:pPr>
            <a:r>
              <a:rPr lang="zh-CN" altLang="en-US" sz="2800" b="1" kern="0" dirty="0">
                <a:latin typeface="Times New Roman" panose="02020603050405020304" pitchFamily="18" charset="0"/>
                <a:ea typeface="楷体" panose="02010609060101010101" pitchFamily="49" charset="-122"/>
              </a:rPr>
              <a:t>相邻条纹间的厚度差</a:t>
            </a:r>
          </a:p>
        </p:txBody>
      </p:sp>
      <p:graphicFrame>
        <p:nvGraphicFramePr>
          <p:cNvPr id="23" name="Object 10"/>
          <p:cNvGraphicFramePr>
            <a:graphicFrameLocks noChangeAspect="1"/>
          </p:cNvGraphicFramePr>
          <p:nvPr>
            <p:extLst>
              <p:ext uri="{D42A27DB-BD31-4B8C-83A1-F6EECF244321}">
                <p14:modId xmlns:p14="http://schemas.microsoft.com/office/powerpoint/2010/main" xmlns="" val="1604617508"/>
              </p:ext>
            </p:extLst>
          </p:nvPr>
        </p:nvGraphicFramePr>
        <p:xfrm>
          <a:off x="4427984" y="5716287"/>
          <a:ext cx="4243358" cy="809057"/>
        </p:xfrm>
        <a:graphic>
          <a:graphicData uri="http://schemas.openxmlformats.org/presentationml/2006/ole">
            <p:oleObj spid="_x0000_s152733" name="Equation" r:id="rId7" imgW="1765300" imgH="342900" progId="Equation.DSMT4">
              <p:embed/>
            </p:oleObj>
          </a:graphicData>
        </a:graphic>
      </p:graphicFrame>
      <p:sp>
        <p:nvSpPr>
          <p:cNvPr id="24" name="Rectangle 23"/>
          <p:cNvSpPr/>
          <p:nvPr/>
        </p:nvSpPr>
        <p:spPr>
          <a:xfrm>
            <a:off x="683568" y="5964074"/>
            <a:ext cx="3926705" cy="480131"/>
          </a:xfrm>
          <a:prstGeom prst="rect">
            <a:avLst/>
          </a:prstGeom>
        </p:spPr>
        <p:txBody>
          <a:bodyPr wrap="square">
            <a:spAutoFit/>
          </a:bodyPr>
          <a:lstStyle/>
          <a:p>
            <a:pPr>
              <a:lnSpc>
                <a:spcPct val="90000"/>
              </a:lnSpc>
            </a:pPr>
            <a:r>
              <a:rPr lang="zh-CN" altLang="en-US" sz="2800" b="1" i="1" kern="0" dirty="0">
                <a:latin typeface="Times New Roman" panose="02020603050405020304" pitchFamily="18" charset="0"/>
                <a:ea typeface="楷体" panose="02010609060101010101" pitchFamily="49" charset="-122"/>
                <a:sym typeface="Symbol" pitchFamily="18" charset="2"/>
              </a:rPr>
              <a:t></a:t>
            </a:r>
            <a:r>
              <a:rPr lang="zh-CN" altLang="en-US" sz="2800" b="1" kern="0" dirty="0">
                <a:latin typeface="Times New Roman" panose="02020603050405020304" pitchFamily="18" charset="0"/>
                <a:ea typeface="楷体" panose="02010609060101010101" pitchFamily="49" charset="-122"/>
              </a:rPr>
              <a:t> 很小时，条纹间</a:t>
            </a:r>
            <a:r>
              <a:rPr lang="zh-CN" altLang="en-US" sz="2800" b="1" kern="0" dirty="0" smtClean="0">
                <a:latin typeface="Times New Roman" panose="02020603050405020304" pitchFamily="18" charset="0"/>
                <a:ea typeface="楷体" panose="02010609060101010101" pitchFamily="49" charset="-122"/>
              </a:rPr>
              <a:t>距</a:t>
            </a:r>
            <a:endParaRPr lang="zh-CN" altLang="en-US" sz="2800" b="1" kern="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0856044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p:cNvSpPr txBox="1">
            <a:spLocks noChangeArrowheads="1"/>
          </p:cNvSpPr>
          <p:nvPr/>
        </p:nvSpPr>
        <p:spPr bwMode="auto">
          <a:xfrm>
            <a:off x="467544" y="980728"/>
            <a:ext cx="324036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just"/>
            <a:r>
              <a:rPr kumimoji="1" lang="zh-CN" altLang="en-US" kern="0" dirty="0" smtClean="0">
                <a:solidFill>
                  <a:srgbClr val="FF0000"/>
                </a:solidFill>
              </a:rPr>
              <a:t>等厚干涉特点</a:t>
            </a:r>
            <a:endParaRPr kumimoji="1" lang="en-US" altLang="zh-CN" kern="0" dirty="0">
              <a:solidFill>
                <a:srgbClr val="FF0000"/>
              </a:solidFill>
            </a:endParaRPr>
          </a:p>
        </p:txBody>
      </p:sp>
      <p:sp>
        <p:nvSpPr>
          <p:cNvPr id="15" name="Rectangle 2"/>
          <p:cNvSpPr txBox="1">
            <a:spLocks noChangeArrowheads="1"/>
          </p:cNvSpPr>
          <p:nvPr/>
        </p:nvSpPr>
        <p:spPr bwMode="auto">
          <a:xfrm>
            <a:off x="899592" y="1988840"/>
            <a:ext cx="6984776" cy="223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marL="457200" indent="-457200" algn="just">
              <a:spcBef>
                <a:spcPts val="600"/>
              </a:spcBef>
              <a:buFont typeface="Arial" panose="020B0604020202020204" pitchFamily="34" charset="0"/>
              <a:buChar char="•"/>
            </a:pPr>
            <a:r>
              <a:rPr kumimoji="1" lang="zh-CN" altLang="en-US" sz="2800" kern="0" dirty="0" smtClean="0">
                <a:solidFill>
                  <a:schemeClr val="tx1"/>
                </a:solidFill>
              </a:rPr>
              <a:t>干涉图样为直线状明暗相同条纹</a:t>
            </a:r>
            <a:endParaRPr kumimoji="1" lang="en-US" altLang="zh-CN" sz="2800" kern="0" dirty="0" smtClean="0">
              <a:solidFill>
                <a:schemeClr val="tx1"/>
              </a:solidFill>
            </a:endParaRPr>
          </a:p>
          <a:p>
            <a:pPr marL="457200" indent="-457200" algn="just">
              <a:spcBef>
                <a:spcPts val="600"/>
              </a:spcBef>
              <a:buFont typeface="Arial" panose="020B0604020202020204" pitchFamily="34" charset="0"/>
              <a:buChar char="•"/>
            </a:pPr>
            <a:r>
              <a:rPr kumimoji="1" lang="zh-CN" altLang="en-US" sz="2800" kern="0" dirty="0">
                <a:solidFill>
                  <a:schemeClr val="tx1"/>
                </a:solidFill>
              </a:rPr>
              <a:t>条</a:t>
            </a:r>
            <a:r>
              <a:rPr kumimoji="1" lang="zh-CN" altLang="en-US" sz="2800" kern="0" dirty="0" smtClean="0">
                <a:solidFill>
                  <a:schemeClr val="tx1"/>
                </a:solidFill>
              </a:rPr>
              <a:t>纹的走向平行于平板上下表面的棱线</a:t>
            </a:r>
            <a:endParaRPr kumimoji="1" lang="en-US" altLang="zh-CN" sz="2800" kern="0" dirty="0" smtClean="0">
              <a:solidFill>
                <a:schemeClr val="tx1"/>
              </a:solidFill>
            </a:endParaRPr>
          </a:p>
          <a:p>
            <a:pPr marL="457200" indent="-457200" algn="just">
              <a:spcBef>
                <a:spcPts val="600"/>
              </a:spcBef>
              <a:buFont typeface="Arial" panose="020B0604020202020204" pitchFamily="34" charset="0"/>
              <a:buChar char="•"/>
            </a:pPr>
            <a:r>
              <a:rPr kumimoji="1" lang="en-US" altLang="zh-CN" sz="2800" i="1" kern="0" dirty="0" smtClean="0">
                <a:solidFill>
                  <a:schemeClr val="tx1"/>
                </a:solidFill>
              </a:rPr>
              <a:t>h</a:t>
            </a:r>
            <a:r>
              <a:rPr kumimoji="1" lang="en-US" altLang="zh-CN" sz="2800" kern="0" dirty="0" smtClean="0">
                <a:solidFill>
                  <a:schemeClr val="tx1"/>
                </a:solidFill>
              </a:rPr>
              <a:t>=0</a:t>
            </a:r>
            <a:r>
              <a:rPr kumimoji="1" lang="zh-CN" altLang="en-US" sz="2800" kern="0" dirty="0" smtClean="0">
                <a:solidFill>
                  <a:schemeClr val="tx1"/>
                </a:solidFill>
              </a:rPr>
              <a:t>处是</a:t>
            </a:r>
            <a:r>
              <a:rPr kumimoji="1" lang="zh-CN" altLang="en-US" sz="2800" kern="0" dirty="0" smtClean="0">
                <a:solidFill>
                  <a:srgbClr val="FF0000"/>
                </a:solidFill>
              </a:rPr>
              <a:t>零级暗</a:t>
            </a:r>
            <a:r>
              <a:rPr kumimoji="1" lang="zh-CN" altLang="en-US" sz="2800" kern="0" dirty="0" smtClean="0">
                <a:solidFill>
                  <a:schemeClr val="tx1"/>
                </a:solidFill>
              </a:rPr>
              <a:t>干涉条纹</a:t>
            </a:r>
            <a:endParaRPr kumimoji="1" lang="en-US" altLang="zh-CN" sz="2800" kern="0" dirty="0" smtClean="0">
              <a:solidFill>
                <a:schemeClr val="tx1"/>
              </a:solidFill>
            </a:endParaRPr>
          </a:p>
          <a:p>
            <a:pPr marL="457200" indent="-457200" algn="just">
              <a:spcBef>
                <a:spcPts val="600"/>
              </a:spcBef>
              <a:buFont typeface="Arial" panose="020B0604020202020204" pitchFamily="34" charset="0"/>
              <a:buChar char="•"/>
            </a:pPr>
            <a:r>
              <a:rPr kumimoji="1" lang="zh-CN" altLang="en-US" sz="2800" kern="0" dirty="0">
                <a:solidFill>
                  <a:schemeClr val="tx1"/>
                </a:solidFill>
              </a:rPr>
              <a:t>条</a:t>
            </a:r>
            <a:r>
              <a:rPr kumimoji="1" lang="zh-CN" altLang="en-US" sz="2800" kern="0" dirty="0" smtClean="0">
                <a:solidFill>
                  <a:schemeClr val="tx1"/>
                </a:solidFill>
              </a:rPr>
              <a:t>纹</a:t>
            </a:r>
            <a:r>
              <a:rPr kumimoji="1" lang="zh-CN" altLang="en-US" sz="2800" u="sng" kern="0" dirty="0">
                <a:solidFill>
                  <a:schemeClr val="tx1"/>
                </a:solidFill>
              </a:rPr>
              <a:t>定</a:t>
            </a:r>
            <a:r>
              <a:rPr kumimoji="1" lang="zh-CN" altLang="en-US" sz="2800" u="sng" kern="0" dirty="0" smtClean="0">
                <a:solidFill>
                  <a:schemeClr val="tx1"/>
                </a:solidFill>
              </a:rPr>
              <a:t>域</a:t>
            </a:r>
            <a:r>
              <a:rPr kumimoji="1" lang="zh-CN" altLang="en-US" sz="2800" kern="0" dirty="0" smtClean="0">
                <a:solidFill>
                  <a:schemeClr val="tx1"/>
                </a:solidFill>
              </a:rPr>
              <a:t>于平板上表面附近</a:t>
            </a:r>
            <a:endParaRPr kumimoji="1" lang="en-US" altLang="zh-CN" sz="2800" kern="0" dirty="0">
              <a:solidFill>
                <a:schemeClr val="tx1"/>
              </a:solidFill>
            </a:endParaRPr>
          </a:p>
        </p:txBody>
      </p:sp>
    </p:spTree>
    <p:extLst>
      <p:ext uri="{BB962C8B-B14F-4D97-AF65-F5344CB8AC3E}">
        <p14:creationId xmlns:p14="http://schemas.microsoft.com/office/powerpoint/2010/main" xmlns="" val="64835580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4"/>
          <p:cNvSpPr txBox="1">
            <a:spLocks noChangeArrowheads="1"/>
          </p:cNvSpPr>
          <p:nvPr/>
        </p:nvSpPr>
        <p:spPr bwMode="auto">
          <a:xfrm>
            <a:off x="395859" y="980728"/>
            <a:ext cx="2735981"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kumimoji="1" lang="zh-CN" altLang="en-US" sz="3200" kern="0" dirty="0" smtClean="0">
                <a:solidFill>
                  <a:srgbClr val="FF0000"/>
                </a:solidFill>
                <a:latin typeface="Times New Roman" pitchFamily="18" charset="0"/>
                <a:ea typeface="楷体" panose="02010609060101010101" pitchFamily="49" charset="-122"/>
              </a:rPr>
              <a:t>（</a:t>
            </a:r>
            <a:r>
              <a:rPr kumimoji="1" lang="en-US" altLang="zh-CN" sz="3200" kern="0" dirty="0" smtClean="0">
                <a:solidFill>
                  <a:srgbClr val="FF0000"/>
                </a:solidFill>
                <a:latin typeface="Times New Roman" pitchFamily="18" charset="0"/>
                <a:ea typeface="楷体" panose="02010609060101010101" pitchFamily="49" charset="-122"/>
              </a:rPr>
              <a:t>2</a:t>
            </a:r>
            <a:r>
              <a:rPr kumimoji="1" lang="zh-CN" altLang="en-US" sz="3200" kern="0" dirty="0" smtClean="0">
                <a:solidFill>
                  <a:srgbClr val="FF0000"/>
                </a:solidFill>
                <a:latin typeface="Times New Roman" pitchFamily="18" charset="0"/>
                <a:ea typeface="楷体" panose="02010609060101010101" pitchFamily="49" charset="-122"/>
              </a:rPr>
              <a:t>）牛顿环  </a:t>
            </a:r>
            <a:endParaRPr kumimoji="1" lang="en-US" altLang="zh-CN" sz="3200" kern="0" dirty="0">
              <a:solidFill>
                <a:srgbClr val="FF0000"/>
              </a:solidFill>
              <a:latin typeface="Times New Roman" pitchFamily="18" charset="0"/>
              <a:ea typeface="楷体" panose="02010609060101010101" pitchFamily="49" charset="-122"/>
            </a:endParaRPr>
          </a:p>
        </p:txBody>
      </p:sp>
      <p:graphicFrame>
        <p:nvGraphicFramePr>
          <p:cNvPr id="9" name="Object 10"/>
          <p:cNvGraphicFramePr>
            <a:graphicFrameLocks noChangeAspect="1"/>
          </p:cNvGraphicFramePr>
          <p:nvPr>
            <p:extLst>
              <p:ext uri="{D42A27DB-BD31-4B8C-83A1-F6EECF244321}">
                <p14:modId xmlns:p14="http://schemas.microsoft.com/office/powerpoint/2010/main" xmlns="" val="1087248808"/>
              </p:ext>
            </p:extLst>
          </p:nvPr>
        </p:nvGraphicFramePr>
        <p:xfrm>
          <a:off x="1404183" y="3717032"/>
          <a:ext cx="5672857" cy="678283"/>
        </p:xfrm>
        <a:graphic>
          <a:graphicData uri="http://schemas.openxmlformats.org/presentationml/2006/ole">
            <p:oleObj spid="_x0000_s153775" name="Equation" r:id="rId3" imgW="2070000" imgH="253800" progId="Equation.DSMT4">
              <p:embed/>
            </p:oleObj>
          </a:graphicData>
        </a:graphic>
      </p:graphicFrame>
      <p:sp>
        <p:nvSpPr>
          <p:cNvPr id="14" name="Rectangle 4"/>
          <p:cNvSpPr txBox="1">
            <a:spLocks noChangeArrowheads="1"/>
          </p:cNvSpPr>
          <p:nvPr/>
        </p:nvSpPr>
        <p:spPr bwMode="auto">
          <a:xfrm>
            <a:off x="611560" y="2933328"/>
            <a:ext cx="4638839" cy="559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kumimoji="1" lang="en-US" altLang="zh-CN" sz="2800" kern="0" dirty="0" smtClean="0">
                <a:solidFill>
                  <a:srgbClr val="FF0000"/>
                </a:solidFill>
                <a:latin typeface="Times New Roman" pitchFamily="18" charset="0"/>
                <a:ea typeface="楷体" panose="02010609060101010101" pitchFamily="49" charset="-122"/>
              </a:rPr>
              <a:t>(</a:t>
            </a:r>
            <a:r>
              <a:rPr kumimoji="1" lang="en-US" altLang="zh-CN" sz="2800" kern="0" dirty="0" err="1" smtClean="0">
                <a:solidFill>
                  <a:srgbClr val="FF0000"/>
                </a:solidFill>
                <a:latin typeface="Times New Roman" pitchFamily="18" charset="0"/>
                <a:ea typeface="楷体" panose="02010609060101010101" pitchFamily="49" charset="-122"/>
              </a:rPr>
              <a:t>i</a:t>
            </a:r>
            <a:r>
              <a:rPr kumimoji="1" lang="en-US" altLang="zh-CN" sz="2800" kern="0" dirty="0" smtClean="0">
                <a:solidFill>
                  <a:srgbClr val="FF0000"/>
                </a:solidFill>
                <a:latin typeface="Times New Roman" pitchFamily="18" charset="0"/>
                <a:ea typeface="楷体" panose="02010609060101010101" pitchFamily="49" charset="-122"/>
              </a:rPr>
              <a:t>)  </a:t>
            </a:r>
            <a:r>
              <a:rPr kumimoji="1" lang="zh-CN" altLang="en-US" sz="2800" kern="0" dirty="0" smtClean="0">
                <a:solidFill>
                  <a:srgbClr val="FF0000"/>
                </a:solidFill>
                <a:latin typeface="Times New Roman" pitchFamily="18" charset="0"/>
                <a:ea typeface="楷体" panose="02010609060101010101" pitchFamily="49" charset="-122"/>
              </a:rPr>
              <a:t>第</a:t>
            </a:r>
            <a:r>
              <a:rPr kumimoji="1" lang="en-US" altLang="zh-CN" sz="2800" i="1" kern="0" dirty="0" smtClean="0">
                <a:solidFill>
                  <a:srgbClr val="FF0000"/>
                </a:solidFill>
                <a:latin typeface="Times New Roman" pitchFamily="18" charset="0"/>
                <a:ea typeface="楷体" panose="02010609060101010101" pitchFamily="49" charset="-122"/>
              </a:rPr>
              <a:t>m</a:t>
            </a:r>
            <a:r>
              <a:rPr kumimoji="1" lang="zh-CN" altLang="en-US" sz="2800" kern="0" dirty="0" smtClean="0">
                <a:solidFill>
                  <a:srgbClr val="FF0000"/>
                </a:solidFill>
                <a:latin typeface="Times New Roman" pitchFamily="18" charset="0"/>
                <a:ea typeface="楷体" panose="02010609060101010101" pitchFamily="49" charset="-122"/>
              </a:rPr>
              <a:t>个牛顿暗环的半径为</a:t>
            </a:r>
            <a:endParaRPr kumimoji="1" lang="en-US" altLang="zh-CN" sz="2800" kern="0" dirty="0">
              <a:solidFill>
                <a:srgbClr val="FF0000"/>
              </a:solidFill>
              <a:latin typeface="Times New Roman" pitchFamily="18" charset="0"/>
              <a:ea typeface="楷体" panose="02010609060101010101" pitchFamily="49" charset="-122"/>
            </a:endParaRPr>
          </a:p>
        </p:txBody>
      </p:sp>
      <p:graphicFrame>
        <p:nvGraphicFramePr>
          <p:cNvPr id="16" name="Object 2"/>
          <p:cNvGraphicFramePr>
            <a:graphicFrameLocks noChangeAspect="1"/>
          </p:cNvGraphicFramePr>
          <p:nvPr>
            <p:extLst>
              <p:ext uri="{D42A27DB-BD31-4B8C-83A1-F6EECF244321}">
                <p14:modId xmlns:p14="http://schemas.microsoft.com/office/powerpoint/2010/main" xmlns="" val="2002217567"/>
              </p:ext>
            </p:extLst>
          </p:nvPr>
        </p:nvGraphicFramePr>
        <p:xfrm>
          <a:off x="1475656" y="5589240"/>
          <a:ext cx="6552728" cy="832491"/>
        </p:xfrm>
        <a:graphic>
          <a:graphicData uri="http://schemas.openxmlformats.org/presentationml/2006/ole">
            <p:oleObj spid="_x0000_s153776" name="Equation" r:id="rId4" imgW="2705040" imgH="342720" progId="Equation.DSMT4">
              <p:embed/>
            </p:oleObj>
          </a:graphicData>
        </a:graphic>
      </p:graphicFrame>
      <p:sp>
        <p:nvSpPr>
          <p:cNvPr id="17" name="Rectangle 4"/>
          <p:cNvSpPr txBox="1">
            <a:spLocks noChangeArrowheads="1"/>
          </p:cNvSpPr>
          <p:nvPr/>
        </p:nvSpPr>
        <p:spPr bwMode="auto">
          <a:xfrm>
            <a:off x="476463" y="4746104"/>
            <a:ext cx="3536353"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kumimoji="1" lang="en-US" altLang="zh-CN" sz="2800" kern="0" dirty="0" smtClean="0">
                <a:solidFill>
                  <a:srgbClr val="FF0000"/>
                </a:solidFill>
                <a:latin typeface="Times New Roman" panose="02020603050405020304" pitchFamily="18" charset="0"/>
                <a:ea typeface="楷体" panose="02010609060101010101" pitchFamily="49" charset="-122"/>
              </a:rPr>
              <a:t>(ii) </a:t>
            </a:r>
            <a:r>
              <a:rPr kumimoji="1" lang="zh-CN" altLang="en-US" sz="2800" kern="0" dirty="0" smtClean="0">
                <a:solidFill>
                  <a:srgbClr val="FF0000"/>
                </a:solidFill>
                <a:latin typeface="Times New Roman" panose="02020603050405020304" pitchFamily="18" charset="0"/>
                <a:ea typeface="楷体" panose="02010609060101010101" pitchFamily="49" charset="-122"/>
              </a:rPr>
              <a:t>中心级次低</a:t>
            </a:r>
            <a:endParaRPr kumimoji="1" lang="zh-CN" altLang="en-US" sz="2800" kern="0" dirty="0">
              <a:solidFill>
                <a:srgbClr val="FF0000"/>
              </a:solidFill>
              <a:latin typeface="Times New Roman" panose="02020603050405020304" pitchFamily="18" charset="0"/>
              <a:ea typeface="楷体" panose="02010609060101010101" pitchFamily="49" charset="-122"/>
            </a:endParaRPr>
          </a:p>
        </p:txBody>
      </p:sp>
      <p:graphicFrame>
        <p:nvGraphicFramePr>
          <p:cNvPr id="18" name="Object 6"/>
          <p:cNvGraphicFramePr>
            <a:graphicFrameLocks noChangeAspect="1"/>
          </p:cNvGraphicFramePr>
          <p:nvPr>
            <p:extLst>
              <p:ext uri="{D42A27DB-BD31-4B8C-83A1-F6EECF244321}">
                <p14:modId xmlns:p14="http://schemas.microsoft.com/office/powerpoint/2010/main" xmlns="" val="1703939753"/>
              </p:ext>
            </p:extLst>
          </p:nvPr>
        </p:nvGraphicFramePr>
        <p:xfrm>
          <a:off x="3851920" y="4746104"/>
          <a:ext cx="2127166" cy="587927"/>
        </p:xfrm>
        <a:graphic>
          <a:graphicData uri="http://schemas.openxmlformats.org/presentationml/2006/ole">
            <p:oleObj spid="_x0000_s153777" name="Equation" r:id="rId5" imgW="901440" imgH="228600" progId="Equation.DSMT4">
              <p:embed/>
            </p:oleObj>
          </a:graphicData>
        </a:graphic>
      </p:graphicFrame>
      <p:grpSp>
        <p:nvGrpSpPr>
          <p:cNvPr id="4" name="Group 3"/>
          <p:cNvGrpSpPr/>
          <p:nvPr/>
        </p:nvGrpSpPr>
        <p:grpSpPr>
          <a:xfrm>
            <a:off x="395536" y="1772816"/>
            <a:ext cx="8088801" cy="1036877"/>
            <a:chOff x="443639" y="1700808"/>
            <a:chExt cx="8088801" cy="1036877"/>
          </a:xfrm>
        </p:grpSpPr>
        <p:sp>
          <p:nvSpPr>
            <p:cNvPr id="20" name="Rectangle 4"/>
            <p:cNvSpPr txBox="1">
              <a:spLocks noChangeArrowheads="1"/>
            </p:cNvSpPr>
            <p:nvPr/>
          </p:nvSpPr>
          <p:spPr bwMode="auto">
            <a:xfrm>
              <a:off x="443639" y="1700808"/>
              <a:ext cx="8088801"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spcBef>
                  <a:spcPts val="1200"/>
                </a:spcBef>
              </a:pPr>
              <a:r>
                <a:rPr kumimoji="1" lang="zh-CN" altLang="en-US" sz="2800" kern="0" dirty="0" smtClean="0">
                  <a:solidFill>
                    <a:schemeClr val="tx1"/>
                  </a:solidFill>
                  <a:latin typeface="Times New Roman" pitchFamily="18" charset="0"/>
                  <a:ea typeface="楷体" panose="02010609060101010101" pitchFamily="49" charset="-122"/>
                </a:rPr>
                <a:t>牛顿环是半径很大的平凸透镜与玻璃平板之间的薄空气层形成的同心圆环形等厚干涉条纹，</a:t>
              </a:r>
              <a:r>
                <a:rPr kumimoji="1" lang="zh-CN" altLang="en-US" sz="2800" kern="0" dirty="0" smtClean="0">
                  <a:solidFill>
                    <a:srgbClr val="0000FF"/>
                  </a:solidFill>
                  <a:latin typeface="Times New Roman" pitchFamily="18" charset="0"/>
                  <a:ea typeface="楷体" panose="02010609060101010101" pitchFamily="49" charset="-122"/>
                </a:rPr>
                <a:t>当光垂直照射平凸透镜时，反射光的光程差为</a:t>
              </a:r>
              <a:endParaRPr kumimoji="1" lang="en-US" altLang="zh-CN" sz="2800" kern="0" dirty="0">
                <a:solidFill>
                  <a:srgbClr val="0000FF"/>
                </a:solidFill>
                <a:latin typeface="Times New Roman" pitchFamily="18" charset="0"/>
                <a:ea typeface="楷体" panose="02010609060101010101" pitchFamily="49" charset="-122"/>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1315017460"/>
                </p:ext>
              </p:extLst>
            </p:nvPr>
          </p:nvGraphicFramePr>
          <p:xfrm>
            <a:off x="6348295" y="2303818"/>
            <a:ext cx="2064326" cy="433867"/>
          </p:xfrm>
          <a:graphic>
            <a:graphicData uri="http://schemas.openxmlformats.org/presentationml/2006/ole">
              <p:oleObj spid="_x0000_s153778" name="Equation" r:id="rId6" imgW="888840" imgH="177480" progId="Equation.DSMT4">
                <p:embed/>
              </p:oleObj>
            </a:graphicData>
          </a:graphic>
        </p:graphicFrame>
      </p:grpSp>
    </p:spTree>
    <p:extLst>
      <p:ext uri="{BB962C8B-B14F-4D97-AF65-F5344CB8AC3E}">
        <p14:creationId xmlns:p14="http://schemas.microsoft.com/office/powerpoint/2010/main" xmlns="" val="287151549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2.2.2 </a:t>
            </a:r>
            <a:r>
              <a:rPr lang="zh-CN" altLang="en-US" sz="2800" dirty="0" smtClean="0">
                <a:solidFill>
                  <a:schemeClr val="accent1"/>
                </a:solidFill>
              </a:rPr>
              <a:t>分</a:t>
            </a:r>
            <a:r>
              <a:rPr lang="zh-CN" altLang="en-US" sz="2800" dirty="0">
                <a:solidFill>
                  <a:schemeClr val="accent1"/>
                </a:solidFill>
              </a:rPr>
              <a:t>振幅</a:t>
            </a:r>
            <a:r>
              <a:rPr lang="zh-CN" altLang="en-US" sz="2800" dirty="0" smtClean="0">
                <a:solidFill>
                  <a:schemeClr val="accent1"/>
                </a:solidFill>
              </a:rPr>
              <a:t>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Object 2"/>
          <p:cNvGraphicFramePr>
            <a:graphicFrameLocks noChangeAspect="1"/>
          </p:cNvGraphicFramePr>
          <p:nvPr>
            <p:extLst>
              <p:ext uri="{D42A27DB-BD31-4B8C-83A1-F6EECF244321}">
                <p14:modId xmlns:p14="http://schemas.microsoft.com/office/powerpoint/2010/main" xmlns="" val="1634726298"/>
              </p:ext>
            </p:extLst>
          </p:nvPr>
        </p:nvGraphicFramePr>
        <p:xfrm>
          <a:off x="1259632" y="1772816"/>
          <a:ext cx="1078631" cy="576064"/>
        </p:xfrm>
        <a:graphic>
          <a:graphicData uri="http://schemas.openxmlformats.org/presentationml/2006/ole">
            <p:oleObj spid="_x0000_s204882" name="Equation" r:id="rId3" imgW="342720" imgH="203040" progId="Equation.DSMT4">
              <p:embed/>
            </p:oleObj>
          </a:graphicData>
        </a:graphic>
      </p:graphicFrame>
      <p:sp>
        <p:nvSpPr>
          <p:cNvPr id="19" name="Text Box 4"/>
          <p:cNvSpPr txBox="1">
            <a:spLocks noChangeArrowheads="1"/>
          </p:cNvSpPr>
          <p:nvPr/>
        </p:nvSpPr>
        <p:spPr bwMode="auto">
          <a:xfrm>
            <a:off x="1907704" y="2492896"/>
            <a:ext cx="482758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a:solidFill>
                  <a:srgbClr val="000000"/>
                </a:solidFill>
                <a:latin typeface="Times New Roman" panose="02020603050405020304" pitchFamily="18" charset="0"/>
                <a:ea typeface="楷体" panose="02010609060101010101" pitchFamily="49" charset="-122"/>
              </a:rPr>
              <a:t>图样中心圆环级次低，圆环宽</a:t>
            </a:r>
          </a:p>
        </p:txBody>
      </p:sp>
      <p:sp>
        <p:nvSpPr>
          <p:cNvPr id="21" name="Text Box 5"/>
          <p:cNvSpPr txBox="1">
            <a:spLocks noChangeArrowheads="1"/>
          </p:cNvSpPr>
          <p:nvPr/>
        </p:nvSpPr>
        <p:spPr bwMode="auto">
          <a:xfrm>
            <a:off x="1907704" y="3012009"/>
            <a:ext cx="41132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a:solidFill>
                  <a:srgbClr val="000000"/>
                </a:solidFill>
                <a:latin typeface="Times New Roman" panose="02020603050405020304" pitchFamily="18" charset="0"/>
                <a:ea typeface="楷体" panose="02010609060101010101" pitchFamily="49" charset="-122"/>
              </a:rPr>
              <a:t>边上圆环级次高，圆环窄</a:t>
            </a:r>
          </a:p>
        </p:txBody>
      </p:sp>
      <p:graphicFrame>
        <p:nvGraphicFramePr>
          <p:cNvPr id="22" name="Object 6"/>
          <p:cNvGraphicFramePr>
            <a:graphicFrameLocks noChangeAspect="1"/>
          </p:cNvGraphicFramePr>
          <p:nvPr>
            <p:extLst>
              <p:ext uri="{D42A27DB-BD31-4B8C-83A1-F6EECF244321}">
                <p14:modId xmlns:p14="http://schemas.microsoft.com/office/powerpoint/2010/main" xmlns="" val="169487715"/>
              </p:ext>
            </p:extLst>
          </p:nvPr>
        </p:nvGraphicFramePr>
        <p:xfrm>
          <a:off x="2267372" y="1772816"/>
          <a:ext cx="3240732" cy="642437"/>
        </p:xfrm>
        <a:graphic>
          <a:graphicData uri="http://schemas.openxmlformats.org/presentationml/2006/ole">
            <p:oleObj spid="_x0000_s204883" name="Equation" r:id="rId4" imgW="1091726" imgH="253890" progId="Equation.DSMT4">
              <p:embed/>
            </p:oleObj>
          </a:graphicData>
        </a:graphic>
      </p:graphicFrame>
      <p:graphicFrame>
        <p:nvGraphicFramePr>
          <p:cNvPr id="23" name="Object 7"/>
          <p:cNvGraphicFramePr>
            <a:graphicFrameLocks noChangeAspect="1"/>
          </p:cNvGraphicFramePr>
          <p:nvPr>
            <p:extLst>
              <p:ext uri="{D42A27DB-BD31-4B8C-83A1-F6EECF244321}">
                <p14:modId xmlns:p14="http://schemas.microsoft.com/office/powerpoint/2010/main" xmlns="" val="3762204713"/>
              </p:ext>
            </p:extLst>
          </p:nvPr>
        </p:nvGraphicFramePr>
        <p:xfrm>
          <a:off x="390525" y="1052736"/>
          <a:ext cx="3068638" cy="585788"/>
        </p:xfrm>
        <a:graphic>
          <a:graphicData uri="http://schemas.openxmlformats.org/presentationml/2006/ole">
            <p:oleObj spid="_x0000_s204884" name="Equation" r:id="rId5" imgW="1129810" imgH="215806" progId="Equation.DSMT4">
              <p:embed/>
            </p:oleObj>
          </a:graphicData>
        </a:graphic>
      </p:graphicFrame>
      <p:sp>
        <p:nvSpPr>
          <p:cNvPr id="24" name="Text Box 2"/>
          <p:cNvSpPr txBox="1">
            <a:spLocks noChangeArrowheads="1"/>
          </p:cNvSpPr>
          <p:nvPr/>
        </p:nvSpPr>
        <p:spPr bwMode="auto">
          <a:xfrm>
            <a:off x="518778" y="3573016"/>
            <a:ext cx="2024062" cy="584775"/>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0000"/>
              </a:lnSpc>
              <a:spcBef>
                <a:spcPct val="0"/>
              </a:spcBef>
              <a:buFontTx/>
              <a:buNone/>
            </a:pPr>
            <a:r>
              <a:rPr kumimoji="1" lang="en-US" altLang="zh-CN" sz="3200" b="1" dirty="0">
                <a:solidFill>
                  <a:srgbClr val="FF0000"/>
                </a:solidFill>
                <a:latin typeface="Times New Roman" panose="02020603050405020304" pitchFamily="18" charset="0"/>
                <a:ea typeface="楷体" panose="02010609060101010101" pitchFamily="49" charset="-122"/>
              </a:rPr>
              <a:t>(iv)   </a:t>
            </a:r>
            <a:r>
              <a:rPr kumimoji="1" lang="zh-CN" altLang="en-US" sz="3200" b="1" dirty="0">
                <a:solidFill>
                  <a:srgbClr val="FF0000"/>
                </a:solidFill>
                <a:latin typeface="Times New Roman" panose="02020603050405020304" pitchFamily="18" charset="0"/>
                <a:ea typeface="楷体" panose="02010609060101010101" pitchFamily="49" charset="-122"/>
              </a:rPr>
              <a:t>色散</a:t>
            </a:r>
          </a:p>
        </p:txBody>
      </p:sp>
      <p:graphicFrame>
        <p:nvGraphicFramePr>
          <p:cNvPr id="25" name="Object 3"/>
          <p:cNvGraphicFramePr>
            <a:graphicFrameLocks noChangeAspect="1"/>
          </p:cNvGraphicFramePr>
          <p:nvPr>
            <p:extLst>
              <p:ext uri="{D42A27DB-BD31-4B8C-83A1-F6EECF244321}">
                <p14:modId xmlns:p14="http://schemas.microsoft.com/office/powerpoint/2010/main" xmlns="" val="3287997169"/>
              </p:ext>
            </p:extLst>
          </p:nvPr>
        </p:nvGraphicFramePr>
        <p:xfrm>
          <a:off x="1357945" y="4236145"/>
          <a:ext cx="6056585" cy="1009650"/>
        </p:xfrm>
        <a:graphic>
          <a:graphicData uri="http://schemas.openxmlformats.org/presentationml/2006/ole">
            <p:oleObj spid="_x0000_s204885" name="Equation" r:id="rId6" imgW="2209800" imgH="406400" progId="Equation.DSMT4">
              <p:embed/>
            </p:oleObj>
          </a:graphicData>
        </a:graphic>
      </p:graphicFrame>
    </p:spTree>
    <p:extLst>
      <p:ext uri="{BB962C8B-B14F-4D97-AF65-F5344CB8AC3E}">
        <p14:creationId xmlns:p14="http://schemas.microsoft.com/office/powerpoint/2010/main" xmlns="" val="164698127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2"/>
          <p:cNvSpPr txBox="1">
            <a:spLocks noChangeArrowheads="1"/>
          </p:cNvSpPr>
          <p:nvPr/>
        </p:nvSpPr>
        <p:spPr bwMode="auto">
          <a:xfrm>
            <a:off x="395536" y="332656"/>
            <a:ext cx="7200800" cy="523220"/>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lgn="l">
              <a:lnSpc>
                <a:spcPct val="100000"/>
              </a:lnSpc>
              <a:spcBef>
                <a:spcPct val="0"/>
              </a:spcBef>
              <a:buFont typeface="Wingdings" panose="05000000000000000000" pitchFamily="2" charset="2"/>
              <a:buChar char="Ø"/>
            </a:pPr>
            <a:r>
              <a:rPr kumimoji="1" lang="zh-CN" altLang="en-US" sz="2800" b="1" dirty="0" smtClean="0">
                <a:solidFill>
                  <a:srgbClr val="FF0000"/>
                </a:solidFill>
                <a:latin typeface="Times New Roman" panose="02020603050405020304" pitchFamily="18" charset="0"/>
                <a:ea typeface="楷体" panose="02010609060101010101" pitchFamily="49" charset="-122"/>
              </a:rPr>
              <a:t>牛顿环与等倾干涉圆环主要异同</a:t>
            </a:r>
            <a:endParaRPr kumimoji="1" lang="zh-CN" altLang="en-US" sz="2800" b="1" dirty="0">
              <a:solidFill>
                <a:srgbClr val="FF0000"/>
              </a:solidFill>
              <a:latin typeface="Times New Roman" panose="02020603050405020304" pitchFamily="18" charset="0"/>
              <a:ea typeface="楷体" panose="02010609060101010101" pitchFamily="49" charset="-122"/>
            </a:endParaRPr>
          </a:p>
        </p:txBody>
      </p:sp>
      <p:sp>
        <p:nvSpPr>
          <p:cNvPr id="13" name="Text Box 2"/>
          <p:cNvSpPr txBox="1">
            <a:spLocks noChangeArrowheads="1"/>
          </p:cNvSpPr>
          <p:nvPr/>
        </p:nvSpPr>
        <p:spPr bwMode="auto">
          <a:xfrm>
            <a:off x="395536" y="1052736"/>
            <a:ext cx="8208912" cy="5632311"/>
          </a:xfrm>
          <a:prstGeom prst="rect">
            <a:avLst/>
          </a:prstGeom>
          <a:noFill/>
          <a:ln>
            <a:noFill/>
          </a:ln>
          <a:effectLst/>
          <a:extLst>
            <a:ext uri="{909E8E84-426E-40DD-AFC4-6F175D3DCCD1}">
              <a14:hiddenFill xmlns:a14="http://schemas.microsoft.com/office/drawing/2010/main" xmlns="">
                <a:solidFill>
                  <a:srgbClr val="CC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b="1" dirty="0" smtClean="0">
                <a:latin typeface="Times New Roman" panose="02020603050405020304" pitchFamily="18" charset="0"/>
                <a:ea typeface="楷体" panose="02010609060101010101" pitchFamily="49" charset="-122"/>
              </a:rPr>
              <a:t>相</a:t>
            </a:r>
            <a:r>
              <a:rPr lang="zh-CN" altLang="en-US" b="1" dirty="0">
                <a:latin typeface="Times New Roman" panose="02020603050405020304" pitchFamily="18" charset="0"/>
                <a:ea typeface="楷体" panose="02010609060101010101" pitchFamily="49" charset="-122"/>
              </a:rPr>
              <a:t>同点：整体上条纹都为内疏外密、亮暗相间的同心圆环</a:t>
            </a:r>
            <a:r>
              <a:rPr lang="zh-CN" altLang="en-US" b="1" dirty="0" smtClean="0">
                <a:latin typeface="Times New Roman" panose="02020603050405020304" pitchFamily="18" charset="0"/>
                <a:ea typeface="楷体" panose="02010609060101010101" pitchFamily="49" charset="-122"/>
              </a:rPr>
              <a:t>。不</a:t>
            </a:r>
            <a:r>
              <a:rPr lang="zh-CN" altLang="en-US" b="1" dirty="0">
                <a:latin typeface="Times New Roman" panose="02020603050405020304" pitchFamily="18" charset="0"/>
                <a:ea typeface="楷体" panose="02010609060101010101" pitchFamily="49" charset="-122"/>
              </a:rPr>
              <a:t>同点：</a:t>
            </a:r>
            <a:endParaRPr lang="en-US" b="1" dirty="0">
              <a:latin typeface="Times New Roman" panose="02020603050405020304" pitchFamily="18" charset="0"/>
              <a:ea typeface="楷体" panose="02010609060101010101" pitchFamily="49" charset="-122"/>
            </a:endParaRPr>
          </a:p>
          <a:p>
            <a:r>
              <a:rPr lang="zh-CN" altLang="en-US" b="1" dirty="0">
                <a:latin typeface="Times New Roman" panose="02020603050405020304" pitchFamily="18" charset="0"/>
                <a:ea typeface="楷体" panose="02010609060101010101" pitchFamily="49" charset="-122"/>
              </a:rPr>
              <a:t>对于</a:t>
            </a:r>
            <a:r>
              <a:rPr lang="zh-CN" altLang="en-US" b="1" dirty="0">
                <a:solidFill>
                  <a:srgbClr val="0000FF"/>
                </a:solidFill>
                <a:latin typeface="Times New Roman" panose="02020603050405020304" pitchFamily="18" charset="0"/>
                <a:ea typeface="楷体" panose="02010609060101010101" pitchFamily="49" charset="-122"/>
              </a:rPr>
              <a:t>等倾干涉圆环</a:t>
            </a:r>
            <a:r>
              <a:rPr lang="zh-CN" altLang="en-US" b="1" dirty="0">
                <a:latin typeface="Times New Roman" panose="02020603050405020304" pitchFamily="18" charset="0"/>
                <a:ea typeface="楷体" panose="02010609060101010101" pitchFamily="49" charset="-122"/>
              </a:rPr>
              <a:t>，</a:t>
            </a:r>
            <a:endParaRPr lang="en-US" b="1" dirty="0">
              <a:latin typeface="Times New Roman" panose="02020603050405020304" pitchFamily="18" charset="0"/>
              <a:ea typeface="楷体" panose="02010609060101010101" pitchFamily="49" charset="-122"/>
            </a:endParaRPr>
          </a:p>
          <a:p>
            <a:pPr lvl="1"/>
            <a:r>
              <a:rPr lang="zh-CN" altLang="en-US" b="1" dirty="0">
                <a:latin typeface="Times New Roman" panose="02020603050405020304" pitchFamily="18" charset="0"/>
                <a:ea typeface="楷体" panose="02010609060101010101" pitchFamily="49" charset="-122"/>
              </a:rPr>
              <a:t>可采用面扩展光源，光以不同角度入射，等倾条纹定域在聚焦透镜焦平面上。</a:t>
            </a:r>
            <a:endParaRPr lang="en-US" b="1" dirty="0">
              <a:latin typeface="Times New Roman" panose="02020603050405020304" pitchFamily="18" charset="0"/>
              <a:ea typeface="楷体" panose="02010609060101010101" pitchFamily="49" charset="-122"/>
            </a:endParaRPr>
          </a:p>
          <a:p>
            <a:pPr lvl="1"/>
            <a:r>
              <a:rPr lang="zh-CN" altLang="en-US" b="1" u="sng" dirty="0">
                <a:latin typeface="Times New Roman" panose="02020603050405020304" pitchFamily="18" charset="0"/>
                <a:ea typeface="楷体" panose="02010609060101010101" pitchFamily="49" charset="-122"/>
              </a:rPr>
              <a:t>高级次条纹靠内</a:t>
            </a:r>
            <a:r>
              <a:rPr lang="zh-CN" altLang="en-US" b="1" dirty="0">
                <a:latin typeface="Times New Roman" panose="02020603050405020304" pitchFamily="18" charset="0"/>
                <a:ea typeface="楷体" panose="02010609060101010101" pitchFamily="49" charset="-122"/>
              </a:rPr>
              <a:t> </a:t>
            </a:r>
            <a:endParaRPr lang="en-US" b="1" dirty="0">
              <a:latin typeface="Times New Roman" panose="02020603050405020304" pitchFamily="18" charset="0"/>
              <a:ea typeface="楷体" panose="02010609060101010101" pitchFamily="49" charset="-122"/>
            </a:endParaRPr>
          </a:p>
          <a:p>
            <a:pPr lvl="1"/>
            <a:r>
              <a:rPr lang="zh-CN" altLang="en-US" b="1" u="sng" dirty="0" smtClean="0">
                <a:latin typeface="Times New Roman" panose="02020603050405020304" pitchFamily="18" charset="0"/>
                <a:ea typeface="楷体" panose="02010609060101010101" pitchFamily="49" charset="-122"/>
              </a:rPr>
              <a:t>若平板变厚，则条</a:t>
            </a:r>
            <a:r>
              <a:rPr lang="zh-CN" altLang="en-US" b="1" u="sng" dirty="0">
                <a:latin typeface="Times New Roman" panose="02020603050405020304" pitchFamily="18" charset="0"/>
                <a:ea typeface="楷体" panose="02010609060101010101" pitchFamily="49" charset="-122"/>
              </a:rPr>
              <a:t>纹向外</a:t>
            </a:r>
            <a:r>
              <a:rPr lang="en-US" b="1" u="sng" dirty="0">
                <a:latin typeface="Times New Roman" panose="02020603050405020304" pitchFamily="18" charset="0"/>
                <a:ea typeface="楷体" panose="02010609060101010101" pitchFamily="49" charset="-122"/>
              </a:rPr>
              <a:t>“</a:t>
            </a:r>
            <a:r>
              <a:rPr lang="zh-CN" altLang="en-US" b="1" u="sng" dirty="0">
                <a:latin typeface="Times New Roman" panose="02020603050405020304" pitchFamily="18" charset="0"/>
                <a:ea typeface="楷体" panose="02010609060101010101" pitchFamily="49" charset="-122"/>
              </a:rPr>
              <a:t>冒</a:t>
            </a:r>
            <a:r>
              <a:rPr lang="en-US" b="1" u="sng" dirty="0">
                <a:latin typeface="Times New Roman" panose="02020603050405020304" pitchFamily="18" charset="0"/>
                <a:ea typeface="楷体" panose="02010609060101010101" pitchFamily="49" charset="-122"/>
              </a:rPr>
              <a:t>”</a:t>
            </a:r>
            <a:r>
              <a:rPr lang="zh-CN" altLang="en-US" b="1" u="sng" dirty="0">
                <a:latin typeface="Times New Roman" panose="02020603050405020304" pitchFamily="18" charset="0"/>
                <a:ea typeface="楷体" panose="02010609060101010101" pitchFamily="49" charset="-122"/>
              </a:rPr>
              <a:t>，各处的条纹间距变小，视场中条纹数增加。</a:t>
            </a:r>
            <a:endParaRPr lang="en-US" b="1" u="sng" dirty="0">
              <a:latin typeface="Times New Roman" panose="02020603050405020304" pitchFamily="18" charset="0"/>
              <a:ea typeface="楷体" panose="02010609060101010101" pitchFamily="49" charset="-122"/>
            </a:endParaRPr>
          </a:p>
          <a:p>
            <a:pPr lvl="1"/>
            <a:r>
              <a:rPr lang="zh-CN" altLang="en-US" b="1" u="sng" dirty="0">
                <a:latin typeface="Times New Roman" panose="02020603050405020304" pitchFamily="18" charset="0"/>
                <a:ea typeface="楷体" panose="02010609060101010101" pitchFamily="49" charset="-122"/>
              </a:rPr>
              <a:t>白光照射时，条纹为彩环，同级条纹中内红外紫</a:t>
            </a:r>
            <a:r>
              <a:rPr lang="zh-CN" altLang="en-US" b="1" dirty="0" smtClean="0">
                <a:latin typeface="Times New Roman" panose="02020603050405020304" pitchFamily="18" charset="0"/>
                <a:ea typeface="楷体" panose="02010609060101010101" pitchFamily="49" charset="-122"/>
              </a:rPr>
              <a:t>。</a:t>
            </a:r>
            <a:endParaRPr lang="en-US" b="1" dirty="0">
              <a:latin typeface="Times New Roman" panose="02020603050405020304" pitchFamily="18" charset="0"/>
              <a:ea typeface="楷体" panose="02010609060101010101" pitchFamily="49" charset="-122"/>
            </a:endParaRPr>
          </a:p>
          <a:p>
            <a:r>
              <a:rPr lang="zh-CN" altLang="en-US" b="1" dirty="0">
                <a:latin typeface="Times New Roman" panose="02020603050405020304" pitchFamily="18" charset="0"/>
                <a:ea typeface="楷体" panose="02010609060101010101" pitchFamily="49" charset="-122"/>
              </a:rPr>
              <a:t>对于</a:t>
            </a:r>
            <a:r>
              <a:rPr lang="zh-CN" altLang="en-US" b="1" dirty="0">
                <a:solidFill>
                  <a:srgbClr val="0000FF"/>
                </a:solidFill>
                <a:latin typeface="Times New Roman" panose="02020603050405020304" pitchFamily="18" charset="0"/>
                <a:ea typeface="楷体" panose="02010609060101010101" pitchFamily="49" charset="-122"/>
              </a:rPr>
              <a:t>牛顿环</a:t>
            </a:r>
            <a:r>
              <a:rPr lang="zh-CN" altLang="en-US" b="1" dirty="0">
                <a:latin typeface="Times New Roman" panose="02020603050405020304" pitchFamily="18" charset="0"/>
                <a:ea typeface="楷体" panose="02010609060101010101" pitchFamily="49" charset="-122"/>
              </a:rPr>
              <a:t>，</a:t>
            </a:r>
            <a:endParaRPr lang="en-US" b="1" dirty="0">
              <a:latin typeface="Times New Roman" panose="02020603050405020304" pitchFamily="18" charset="0"/>
              <a:ea typeface="楷体" panose="02010609060101010101" pitchFamily="49" charset="-122"/>
            </a:endParaRPr>
          </a:p>
          <a:p>
            <a:pPr lvl="1"/>
            <a:r>
              <a:rPr lang="zh-CN" altLang="en-US" b="1" dirty="0">
                <a:latin typeface="Times New Roman" panose="02020603050405020304" pitchFamily="18" charset="0"/>
                <a:ea typeface="楷体" panose="02010609060101010101" pitchFamily="49" charset="-122"/>
              </a:rPr>
              <a:t>采用平行光垂直入射，等厚条纹出现在空气间隙上表面。</a:t>
            </a:r>
            <a:endParaRPr lang="en-US" b="1" dirty="0">
              <a:latin typeface="Times New Roman" panose="02020603050405020304" pitchFamily="18" charset="0"/>
              <a:ea typeface="楷体" panose="02010609060101010101" pitchFamily="49" charset="-122"/>
            </a:endParaRPr>
          </a:p>
          <a:p>
            <a:pPr lvl="1"/>
            <a:r>
              <a:rPr lang="zh-CN" altLang="en-US" b="1" u="sng" dirty="0">
                <a:latin typeface="Times New Roman" panose="02020603050405020304" pitchFamily="18" charset="0"/>
                <a:ea typeface="楷体" panose="02010609060101010101" pitchFamily="49" charset="-122"/>
              </a:rPr>
              <a:t>高级次条纹靠外 </a:t>
            </a:r>
            <a:endParaRPr lang="en-US" b="1" u="sng" dirty="0">
              <a:latin typeface="Times New Roman" panose="02020603050405020304" pitchFamily="18" charset="0"/>
              <a:ea typeface="楷体" panose="02010609060101010101" pitchFamily="49" charset="-122"/>
            </a:endParaRPr>
          </a:p>
          <a:p>
            <a:pPr lvl="1"/>
            <a:r>
              <a:rPr lang="zh-CN" altLang="en-US" b="1" u="sng" dirty="0">
                <a:latin typeface="Times New Roman" panose="02020603050405020304" pitchFamily="18" charset="0"/>
                <a:ea typeface="楷体" panose="02010609060101010101" pitchFamily="49" charset="-122"/>
              </a:rPr>
              <a:t>空气层厚度增厚时，条纹向中心</a:t>
            </a:r>
            <a:r>
              <a:rPr lang="en-US" b="1" u="sng" dirty="0">
                <a:latin typeface="Times New Roman" panose="02020603050405020304" pitchFamily="18" charset="0"/>
                <a:ea typeface="楷体" panose="02010609060101010101" pitchFamily="49" charset="-122"/>
              </a:rPr>
              <a:t>“</a:t>
            </a:r>
            <a:r>
              <a:rPr lang="zh-CN" altLang="en-US" b="1" u="sng" dirty="0">
                <a:latin typeface="Times New Roman" panose="02020603050405020304" pitchFamily="18" charset="0"/>
                <a:ea typeface="楷体" panose="02010609060101010101" pitchFamily="49" charset="-122"/>
              </a:rPr>
              <a:t>陷</a:t>
            </a:r>
            <a:r>
              <a:rPr lang="en-US" b="1" u="sng" dirty="0">
                <a:latin typeface="Times New Roman" panose="02020603050405020304" pitchFamily="18" charset="0"/>
                <a:ea typeface="楷体" panose="02010609060101010101" pitchFamily="49" charset="-122"/>
              </a:rPr>
              <a:t>”</a:t>
            </a:r>
            <a:r>
              <a:rPr lang="zh-CN" altLang="en-US" b="1" u="sng" dirty="0">
                <a:latin typeface="Times New Roman" panose="02020603050405020304" pitchFamily="18" charset="0"/>
                <a:ea typeface="楷体" panose="02010609060101010101" pitchFamily="49" charset="-122"/>
              </a:rPr>
              <a:t>，各处的条纹间距不变，视场中条纹数不变</a:t>
            </a:r>
            <a:r>
              <a:rPr lang="zh-CN" altLang="en-US" b="1" dirty="0">
                <a:latin typeface="Times New Roman" panose="02020603050405020304" pitchFamily="18" charset="0"/>
                <a:ea typeface="楷体" panose="02010609060101010101" pitchFamily="49" charset="-122"/>
              </a:rPr>
              <a:t>。 </a:t>
            </a:r>
            <a:endParaRPr lang="en-US" b="1" dirty="0">
              <a:latin typeface="Times New Roman" panose="02020603050405020304" pitchFamily="18" charset="0"/>
              <a:ea typeface="楷体" panose="02010609060101010101" pitchFamily="49" charset="-122"/>
            </a:endParaRPr>
          </a:p>
          <a:p>
            <a:pPr lvl="1"/>
            <a:r>
              <a:rPr lang="zh-CN" altLang="en-US" b="1" u="sng" dirty="0">
                <a:latin typeface="Times New Roman" panose="02020603050405020304" pitchFamily="18" charset="0"/>
                <a:ea typeface="楷体" panose="02010609060101010101" pitchFamily="49" charset="-122"/>
              </a:rPr>
              <a:t>白光照射时，条纹为彩环，同级条纹中内紫外红</a:t>
            </a:r>
            <a:r>
              <a:rPr lang="zh-CN" altLang="en-US" b="1" dirty="0" smtClean="0">
                <a:latin typeface="Times New Roman" panose="02020603050405020304" pitchFamily="18" charset="0"/>
                <a:ea typeface="楷体" panose="02010609060101010101" pitchFamily="49" charset="-122"/>
              </a:rPr>
              <a:t>。</a:t>
            </a:r>
            <a:endParaRPr kumimoji="1" lang="zh-CN" altLang="en-US"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415935561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7072312" cy="538162"/>
          </a:xfrm>
        </p:spPr>
        <p:txBody>
          <a:bodyPr/>
          <a:lstStyle/>
          <a:p>
            <a:r>
              <a:rPr lang="en-US" altLang="zh-CN" sz="2800" dirty="0" smtClean="0">
                <a:solidFill>
                  <a:schemeClr val="accent1"/>
                </a:solidFill>
              </a:rPr>
              <a:t>2.3.1 </a:t>
            </a:r>
            <a:r>
              <a:rPr lang="zh-CN" altLang="en-US" sz="2800" dirty="0" smtClean="0">
                <a:solidFill>
                  <a:schemeClr val="accent1"/>
                </a:solidFill>
              </a:rPr>
              <a:t>平行平板的多光束干涉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bwMode="auto">
          <a:xfrm>
            <a:off x="323850" y="1096363"/>
            <a:ext cx="6362923"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kumimoji="1" lang="en-US" altLang="zh-CN" kern="0" dirty="0" smtClean="0">
                <a:solidFill>
                  <a:srgbClr val="FF0000"/>
                </a:solidFill>
              </a:rPr>
              <a:t> “</a:t>
            </a:r>
            <a:r>
              <a:rPr kumimoji="1" lang="zh-CN" altLang="en-US" kern="0" dirty="0" smtClean="0">
                <a:solidFill>
                  <a:srgbClr val="FF0000"/>
                </a:solidFill>
              </a:rPr>
              <a:t>双”光束与“多”光束的条件</a:t>
            </a:r>
            <a:endParaRPr kumimoji="1" lang="zh-CN" altLang="en-US" kern="0" dirty="0">
              <a:solidFill>
                <a:srgbClr val="FF0000"/>
              </a:solidFill>
            </a:endParaRPr>
          </a:p>
        </p:txBody>
      </p:sp>
      <p:sp>
        <p:nvSpPr>
          <p:cNvPr id="6" name="Rectangle 3"/>
          <p:cNvSpPr txBox="1">
            <a:spLocks noChangeArrowheads="1"/>
          </p:cNvSpPr>
          <p:nvPr/>
        </p:nvSpPr>
        <p:spPr bwMode="auto">
          <a:xfrm>
            <a:off x="4977134" y="1893606"/>
            <a:ext cx="3843338" cy="435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800" kern="0" dirty="0" smtClean="0"/>
              <a:t>    </a:t>
            </a:r>
            <a:r>
              <a:rPr lang="zh-CN" altLang="en-US" sz="2800" u="sng" kern="0" dirty="0" smtClean="0"/>
              <a:t>平行平板的</a:t>
            </a:r>
            <a:r>
              <a:rPr lang="zh-CN" altLang="en-US" sz="2800" u="sng" kern="0" dirty="0" smtClean="0">
                <a:solidFill>
                  <a:srgbClr val="0000FF"/>
                </a:solidFill>
              </a:rPr>
              <a:t>双光束干涉</a:t>
            </a:r>
            <a:r>
              <a:rPr lang="zh-CN" altLang="en-US" sz="2800" u="sng" kern="0" dirty="0" smtClean="0"/>
              <a:t>，实际上它只是在表面</a:t>
            </a:r>
            <a:r>
              <a:rPr lang="zh-CN" altLang="en-US" sz="2800" u="sng" kern="0" dirty="0" smtClean="0">
                <a:solidFill>
                  <a:srgbClr val="0000FF"/>
                </a:solidFill>
              </a:rPr>
              <a:t>反射率较小</a:t>
            </a:r>
            <a:r>
              <a:rPr lang="zh-CN" altLang="en-US" sz="2800" u="sng" kern="0" dirty="0" smtClean="0"/>
              <a:t>情况下的一种近似处理</a:t>
            </a:r>
            <a:r>
              <a:rPr lang="zh-CN" altLang="en-US" sz="2800" kern="0" dirty="0" smtClean="0"/>
              <a:t>。</a:t>
            </a:r>
            <a:endParaRPr lang="en-US" altLang="zh-CN" sz="2800" kern="0" dirty="0" smtClean="0"/>
          </a:p>
          <a:p>
            <a:r>
              <a:rPr lang="zh-CN" altLang="en-US" sz="2800" kern="0" dirty="0" smtClean="0"/>
              <a:t>当表面</a:t>
            </a:r>
            <a:r>
              <a:rPr lang="zh-CN" altLang="en-US" sz="2800" u="sng" kern="0" dirty="0" smtClean="0">
                <a:solidFill>
                  <a:srgbClr val="0000FF"/>
                </a:solidFill>
              </a:rPr>
              <a:t>反射率相当高</a:t>
            </a:r>
            <a:r>
              <a:rPr lang="zh-CN" altLang="en-US" sz="2800" kern="0" dirty="0" smtClean="0"/>
              <a:t>时，虽然各条的光强是递减的，但相邻两条之间光强差并不是太大，因此，</a:t>
            </a:r>
            <a:r>
              <a:rPr lang="zh-CN" altLang="en-US" sz="2800" u="sng" kern="0" dirty="0" smtClean="0"/>
              <a:t>必须考虑</a:t>
            </a:r>
            <a:r>
              <a:rPr lang="zh-CN" altLang="en-US" sz="2800" u="sng" kern="0" dirty="0" smtClean="0">
                <a:solidFill>
                  <a:srgbClr val="0000FF"/>
                </a:solidFill>
              </a:rPr>
              <a:t>多光束产生的干涉效应</a:t>
            </a:r>
            <a:r>
              <a:rPr lang="zh-CN" altLang="en-US" sz="2800" u="sng" kern="0" dirty="0" smtClean="0"/>
              <a:t>。</a:t>
            </a:r>
            <a:endParaRPr lang="zh-CN" altLang="en-US" sz="2800" u="sng" kern="0" dirty="0"/>
          </a:p>
        </p:txBody>
      </p:sp>
      <p:pic>
        <p:nvPicPr>
          <p:cNvPr id="7" name="Picture 5" descr="2-1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6849" y="2065842"/>
            <a:ext cx="4321175" cy="4027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4979694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7072312" cy="538162"/>
          </a:xfrm>
        </p:spPr>
        <p:txBody>
          <a:bodyPr/>
          <a:lstStyle/>
          <a:p>
            <a:r>
              <a:rPr lang="en-US" altLang="zh-CN" sz="2800" dirty="0" smtClean="0">
                <a:solidFill>
                  <a:schemeClr val="accent1"/>
                </a:solidFill>
              </a:rPr>
              <a:t>2.3.1 </a:t>
            </a:r>
            <a:r>
              <a:rPr lang="zh-CN" altLang="en-US" sz="2800" dirty="0" smtClean="0">
                <a:solidFill>
                  <a:schemeClr val="accent1"/>
                </a:solidFill>
              </a:rPr>
              <a:t>平行平板的多光束干涉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2086" y="3573016"/>
            <a:ext cx="2967786" cy="523220"/>
          </a:xfrm>
          <a:prstGeom prst="rect">
            <a:avLst/>
          </a:prstGeom>
          <a:noFill/>
          <a:ln>
            <a:noFill/>
          </a:ln>
        </p:spPr>
        <p:txBody>
          <a:bodyPr wrap="square" rtlCol="0">
            <a:spAutoFit/>
          </a:bodyPr>
          <a:lstStyle/>
          <a:p>
            <a:r>
              <a:rPr lang="zh-CN" altLang="en-US" sz="2800" b="1" dirty="0" smtClean="0">
                <a:solidFill>
                  <a:srgbClr val="FF0000"/>
                </a:solidFill>
                <a:latin typeface="楷体" panose="02010609060101010101" pitchFamily="49" charset="-122"/>
                <a:ea typeface="楷体" panose="02010609060101010101" pitchFamily="49" charset="-122"/>
              </a:rPr>
              <a:t>艾里</a:t>
            </a:r>
            <a:r>
              <a:rPr lang="en-US" altLang="zh-CN" sz="2800" b="1" dirty="0" smtClean="0">
                <a:solidFill>
                  <a:srgbClr val="FF0000"/>
                </a:solidFill>
                <a:latin typeface="楷体" panose="02010609060101010101" pitchFamily="49" charset="-122"/>
                <a:ea typeface="楷体" panose="02010609060101010101" pitchFamily="49" charset="-122"/>
              </a:rPr>
              <a:t>(</a:t>
            </a:r>
            <a:r>
              <a:rPr lang="en-US" altLang="zh-CN" sz="2800" b="1" dirty="0">
                <a:solidFill>
                  <a:srgbClr val="FF0000"/>
                </a:solidFill>
                <a:latin typeface="楷体" panose="02010609060101010101" pitchFamily="49" charset="-122"/>
                <a:ea typeface="楷体" panose="02010609060101010101" pitchFamily="49" charset="-122"/>
              </a:rPr>
              <a:t>Airy</a:t>
            </a:r>
            <a:r>
              <a:rPr lang="en-US" altLang="zh-CN" sz="2800" b="1" dirty="0" smtClean="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公式</a:t>
            </a:r>
            <a:endParaRPr lang="en-US" sz="2800" b="1" dirty="0">
              <a:solidFill>
                <a:srgbClr val="FF0000"/>
              </a:solidFill>
              <a:latin typeface="楷体" panose="02010609060101010101" pitchFamily="49" charset="-122"/>
              <a:ea typeface="楷体" panose="02010609060101010101" pitchFamily="49" charset="-122"/>
            </a:endParaRPr>
          </a:p>
        </p:txBody>
      </p:sp>
      <p:grpSp>
        <p:nvGrpSpPr>
          <p:cNvPr id="21" name="Group 20"/>
          <p:cNvGrpSpPr/>
          <p:nvPr/>
        </p:nvGrpSpPr>
        <p:grpSpPr>
          <a:xfrm>
            <a:off x="502122" y="4221089"/>
            <a:ext cx="7958310" cy="2448271"/>
            <a:chOff x="251520" y="1700809"/>
            <a:chExt cx="7958310" cy="2448271"/>
          </a:xfrm>
        </p:grpSpPr>
        <p:grpSp>
          <p:nvGrpSpPr>
            <p:cNvPr id="17" name="Group 16"/>
            <p:cNvGrpSpPr/>
            <p:nvPr/>
          </p:nvGrpSpPr>
          <p:grpSpPr>
            <a:xfrm>
              <a:off x="554299" y="1700809"/>
              <a:ext cx="7330069" cy="2448271"/>
              <a:chOff x="554299" y="1700809"/>
              <a:chExt cx="7330069" cy="2448271"/>
            </a:xfrm>
          </p:grpSpPr>
          <p:grpSp>
            <p:nvGrpSpPr>
              <p:cNvPr id="2" name="Group 1"/>
              <p:cNvGrpSpPr/>
              <p:nvPr/>
            </p:nvGrpSpPr>
            <p:grpSpPr>
              <a:xfrm>
                <a:off x="554299" y="1700809"/>
                <a:ext cx="7330069" cy="2448271"/>
                <a:chOff x="464810" y="894576"/>
                <a:chExt cx="7491901" cy="2608558"/>
              </a:xfrm>
            </p:grpSpPr>
            <p:graphicFrame>
              <p:nvGraphicFramePr>
                <p:cNvPr id="7" name="Object 5"/>
                <p:cNvGraphicFramePr>
                  <a:graphicFrameLocks noChangeAspect="1"/>
                </p:cNvGraphicFramePr>
                <p:nvPr>
                  <p:extLst>
                    <p:ext uri="{D42A27DB-BD31-4B8C-83A1-F6EECF244321}">
                      <p14:modId xmlns:p14="http://schemas.microsoft.com/office/powerpoint/2010/main" xmlns="" val="448677767"/>
                    </p:ext>
                  </p:extLst>
                </p:nvPr>
              </p:nvGraphicFramePr>
              <p:xfrm>
                <a:off x="464810" y="2122133"/>
                <a:ext cx="3517622" cy="1168399"/>
              </p:xfrm>
              <a:graphic>
                <a:graphicData uri="http://schemas.openxmlformats.org/presentationml/2006/ole">
                  <p:oleObj spid="_x0000_s127489" name="Equation" r:id="rId3" imgW="1422360" imgH="419040" progId="Equation.DSMT4">
                    <p:embed/>
                  </p:oleObj>
                </a:graphicData>
              </a:graphic>
            </p:graphicFrame>
            <p:grpSp>
              <p:nvGrpSpPr>
                <p:cNvPr id="4" name="Group 3"/>
                <p:cNvGrpSpPr/>
                <p:nvPr/>
              </p:nvGrpSpPr>
              <p:grpSpPr>
                <a:xfrm>
                  <a:off x="468187" y="894576"/>
                  <a:ext cx="7488524" cy="2608558"/>
                  <a:chOff x="5214797" y="2335431"/>
                  <a:chExt cx="7488524" cy="2608558"/>
                </a:xfrm>
              </p:grpSpPr>
              <p:graphicFrame>
                <p:nvGraphicFramePr>
                  <p:cNvPr id="5" name="Object 3"/>
                  <p:cNvGraphicFramePr>
                    <a:graphicFrameLocks noChangeAspect="1"/>
                  </p:cNvGraphicFramePr>
                  <p:nvPr>
                    <p:extLst>
                      <p:ext uri="{D42A27DB-BD31-4B8C-83A1-F6EECF244321}">
                        <p14:modId xmlns:p14="http://schemas.microsoft.com/office/powerpoint/2010/main" xmlns="" val="302632686"/>
                      </p:ext>
                    </p:extLst>
                  </p:nvPr>
                </p:nvGraphicFramePr>
                <p:xfrm>
                  <a:off x="10921703" y="3836895"/>
                  <a:ext cx="1781618" cy="1107094"/>
                </p:xfrm>
                <a:graphic>
                  <a:graphicData uri="http://schemas.openxmlformats.org/presentationml/2006/ole">
                    <p:oleObj spid="_x0000_s127490" name="Equation" r:id="rId4" imgW="812447" imgH="431613" progId="Equation.DSMT4">
                      <p:embed/>
                    </p:oleObj>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xmlns="" val="904036525"/>
                      </p:ext>
                    </p:extLst>
                  </p:nvPr>
                </p:nvGraphicFramePr>
                <p:xfrm>
                  <a:off x="5214797" y="2335431"/>
                  <a:ext cx="3514244" cy="1177924"/>
                </p:xfrm>
                <a:graphic>
                  <a:graphicData uri="http://schemas.openxmlformats.org/presentationml/2006/ole">
                    <p:oleObj spid="_x0000_s127491" name="Equation" r:id="rId5" imgW="1396800" imgH="444240" progId="Equation.DSMT4">
                      <p:embed/>
                    </p:oleObj>
                  </a:graphicData>
                </a:graphic>
              </p:graphicFrame>
            </p:grpSp>
          </p:grpSp>
          <p:sp>
            <p:nvSpPr>
              <p:cNvPr id="16" name="TextBox 15"/>
              <p:cNvSpPr txBox="1"/>
              <p:nvPr/>
            </p:nvSpPr>
            <p:spPr>
              <a:xfrm>
                <a:off x="4860032" y="2636912"/>
                <a:ext cx="1008112" cy="523220"/>
              </a:xfrm>
              <a:prstGeom prst="rect">
                <a:avLst/>
              </a:prstGeom>
              <a:noFill/>
              <a:ln>
                <a:noFill/>
              </a:ln>
            </p:spPr>
            <p:txBody>
              <a:bodyPr wrap="square" rtlCol="0">
                <a:spAutoFit/>
              </a:bodyPr>
              <a:lstStyle/>
              <a:p>
                <a:r>
                  <a:rPr lang="zh-CN" altLang="en-US" sz="2800" b="1" dirty="0" smtClean="0">
                    <a:solidFill>
                      <a:srgbClr val="003399"/>
                    </a:solidFill>
                    <a:latin typeface="楷体" panose="02010609060101010101" pitchFamily="49" charset="-122"/>
                    <a:ea typeface="楷体" panose="02010609060101010101" pitchFamily="49" charset="-122"/>
                  </a:rPr>
                  <a:t>其中</a:t>
                </a:r>
                <a:endParaRPr lang="en-US" sz="2800" b="1" dirty="0">
                  <a:solidFill>
                    <a:srgbClr val="003399"/>
                  </a:solidFill>
                  <a:latin typeface="楷体" panose="02010609060101010101" pitchFamily="49" charset="-122"/>
                  <a:ea typeface="楷体" panose="02010609060101010101" pitchFamily="49" charset="-122"/>
                </a:endParaRPr>
              </a:p>
            </p:txBody>
          </p:sp>
        </p:grpSp>
        <p:graphicFrame>
          <p:nvGraphicFramePr>
            <p:cNvPr id="18" name="Object 3"/>
            <p:cNvGraphicFramePr>
              <a:graphicFrameLocks noChangeAspect="1"/>
            </p:cNvGraphicFramePr>
            <p:nvPr>
              <p:extLst>
                <p:ext uri="{D42A27DB-BD31-4B8C-83A1-F6EECF244321}">
                  <p14:modId xmlns:p14="http://schemas.microsoft.com/office/powerpoint/2010/main" xmlns="" val="3707606877"/>
                </p:ext>
              </p:extLst>
            </p:nvPr>
          </p:nvGraphicFramePr>
          <p:xfrm>
            <a:off x="6084168" y="1856686"/>
            <a:ext cx="2125662" cy="946150"/>
          </p:xfrm>
          <a:graphic>
            <a:graphicData uri="http://schemas.openxmlformats.org/presentationml/2006/ole">
              <p:oleObj spid="_x0000_s127492" name="Equation" r:id="rId6" imgW="990360" imgH="393480" progId="Equation.DSMT4">
                <p:embed/>
              </p:oleObj>
            </a:graphicData>
          </a:graphic>
        </p:graphicFrame>
        <p:sp>
          <p:nvSpPr>
            <p:cNvPr id="19" name="Left Brace 18"/>
            <p:cNvSpPr/>
            <p:nvPr/>
          </p:nvSpPr>
          <p:spPr>
            <a:xfrm>
              <a:off x="251520" y="2204864"/>
              <a:ext cx="360040" cy="1296144"/>
            </a:xfrm>
            <a:prstGeom prst="leftBrace">
              <a:avLst>
                <a:gd name="adj1" fmla="val 4296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a:off x="5724128" y="2286891"/>
              <a:ext cx="360040" cy="1296144"/>
            </a:xfrm>
            <a:prstGeom prst="leftBrace">
              <a:avLst>
                <a:gd name="adj1" fmla="val 4296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 name="Rectangle 5"/>
          <p:cNvSpPr/>
          <p:nvPr/>
        </p:nvSpPr>
        <p:spPr>
          <a:xfrm>
            <a:off x="323528" y="1268760"/>
            <a:ext cx="8208912" cy="954107"/>
          </a:xfrm>
          <a:prstGeom prst="rect">
            <a:avLst/>
          </a:prstGeom>
        </p:spPr>
        <p:txBody>
          <a:bodyPr wrap="square">
            <a:spAutoFit/>
          </a:bodyPr>
          <a:lstStyle/>
          <a:p>
            <a:r>
              <a:rPr lang="zh-CN" altLang="en-US" sz="2800" b="1" dirty="0"/>
              <a:t>决定平行平板干涉属双光束干涉还是多光束干涉的关键因素是平板</a:t>
            </a:r>
            <a:r>
              <a:rPr lang="zh-CN" altLang="en-US" sz="2800" b="1" dirty="0" smtClean="0"/>
              <a:t>的 </a:t>
            </a:r>
            <a:r>
              <a:rPr lang="zh-CN" altLang="en-US" sz="2800" b="1" u="sng" dirty="0" smtClean="0"/>
              <a:t>              </a:t>
            </a:r>
            <a:r>
              <a:rPr lang="zh-CN" altLang="en-US" sz="2800" b="1" dirty="0" smtClean="0"/>
              <a:t>。</a:t>
            </a:r>
            <a:endParaRPr lang="en-US" sz="2800" b="1" dirty="0"/>
          </a:p>
        </p:txBody>
      </p:sp>
      <p:sp>
        <p:nvSpPr>
          <p:cNvPr id="8" name="Rectangle 7"/>
          <p:cNvSpPr/>
          <p:nvPr/>
        </p:nvSpPr>
        <p:spPr>
          <a:xfrm>
            <a:off x="3419872" y="1681644"/>
            <a:ext cx="1266693" cy="523220"/>
          </a:xfrm>
          <a:prstGeom prst="rect">
            <a:avLst/>
          </a:prstGeom>
        </p:spPr>
        <p:txBody>
          <a:bodyPr wrap="none">
            <a:spAutoFit/>
          </a:bodyPr>
          <a:lstStyle/>
          <a:p>
            <a:r>
              <a:rPr lang="zh-CN" altLang="en-US" sz="2800" b="1" u="sng" dirty="0">
                <a:solidFill>
                  <a:srgbClr val="C00000"/>
                </a:solidFill>
              </a:rPr>
              <a:t>反射率</a:t>
            </a:r>
            <a:endParaRPr lang="en-US" dirty="0"/>
          </a:p>
        </p:txBody>
      </p:sp>
    </p:spTree>
    <p:extLst>
      <p:ext uri="{BB962C8B-B14F-4D97-AF65-F5344CB8AC3E}">
        <p14:creationId xmlns:p14="http://schemas.microsoft.com/office/powerpoint/2010/main" xmlns="" val="29688660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27959" y="326801"/>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2.3.2 </a:t>
            </a:r>
            <a:r>
              <a:rPr lang="zh-CN" altLang="en-US" kern="0" dirty="0">
                <a:solidFill>
                  <a:schemeClr val="accent1"/>
                </a:solidFill>
                <a:effectLst>
                  <a:outerShdw blurRad="38100" dist="38100" dir="2700000" algn="tl">
                    <a:srgbClr val="000000">
                      <a:alpha val="43137"/>
                    </a:srgbClr>
                  </a:outerShdw>
                </a:effectLst>
              </a:rPr>
              <a:t>多光束干涉条纹的特</a:t>
            </a:r>
            <a:r>
              <a:rPr lang="zh-CN" altLang="en-US" kern="0" dirty="0" smtClean="0">
                <a:solidFill>
                  <a:schemeClr val="accent1"/>
                </a:solidFill>
                <a:effectLst>
                  <a:outerShdw blurRad="38100" dist="38100" dir="2700000" algn="tl">
                    <a:srgbClr val="000000">
                      <a:alpha val="43137"/>
                    </a:srgbClr>
                  </a:outerShdw>
                </a:effectLst>
              </a:rPr>
              <a:t>点</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bwMode="auto">
          <a:xfrm>
            <a:off x="395536" y="2749771"/>
            <a:ext cx="4878354"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buFontTx/>
              <a:buNone/>
              <a:tabLst>
                <a:tab pos="0" algn="l"/>
              </a:tabLst>
            </a:pPr>
            <a:r>
              <a:rPr lang="zh-CN" altLang="en-US" sz="2800" kern="0" dirty="0" smtClean="0"/>
              <a:t>等倾干涉条纹</a:t>
            </a:r>
            <a:r>
              <a:rPr lang="en-US" altLang="zh-CN" sz="2800" kern="0" dirty="0" smtClean="0"/>
              <a:t>,</a:t>
            </a:r>
            <a:r>
              <a:rPr lang="zh-CN" altLang="en-US" sz="2800" kern="0" dirty="0" smtClean="0"/>
              <a:t>当透镜光轴垂直于平板时，呈一组</a:t>
            </a:r>
            <a:r>
              <a:rPr lang="zh-CN" altLang="en-US" sz="2800" kern="0" dirty="0" smtClean="0">
                <a:solidFill>
                  <a:srgbClr val="0000FF"/>
                </a:solidFill>
              </a:rPr>
              <a:t>同心圆环</a:t>
            </a:r>
            <a:endParaRPr lang="zh-CN" altLang="en-US" sz="2800" kern="0" dirty="0"/>
          </a:p>
        </p:txBody>
      </p:sp>
      <p:pic>
        <p:nvPicPr>
          <p:cNvPr id="8" name="Picture 4" descr="gx18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36096" y="1052736"/>
            <a:ext cx="3239715" cy="547260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9" name="Object 5"/>
          <p:cNvGraphicFramePr>
            <a:graphicFrameLocks noChangeAspect="1"/>
          </p:cNvGraphicFramePr>
          <p:nvPr>
            <p:extLst>
              <p:ext uri="{D42A27DB-BD31-4B8C-83A1-F6EECF244321}">
                <p14:modId xmlns:p14="http://schemas.microsoft.com/office/powerpoint/2010/main" xmlns="" val="4097838426"/>
              </p:ext>
            </p:extLst>
          </p:nvPr>
        </p:nvGraphicFramePr>
        <p:xfrm>
          <a:off x="421738" y="2043115"/>
          <a:ext cx="2030413" cy="576263"/>
        </p:xfrm>
        <a:graphic>
          <a:graphicData uri="http://schemas.openxmlformats.org/presentationml/2006/ole">
            <p:oleObj spid="_x0000_s128178" name="Equation" r:id="rId4" imgW="634725" imgH="228501" progId="Equation.DSMT4">
              <p:embed/>
            </p:oleObj>
          </a:graphicData>
        </a:graphic>
      </p:graphicFrame>
      <p:sp>
        <p:nvSpPr>
          <p:cNvPr id="10" name="Rectangle 6"/>
          <p:cNvSpPr>
            <a:spLocks noChangeArrowheads="1"/>
          </p:cNvSpPr>
          <p:nvPr/>
        </p:nvSpPr>
        <p:spPr bwMode="auto">
          <a:xfrm>
            <a:off x="467544" y="1199875"/>
            <a:ext cx="25908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285750" lvl="1" algn="just">
              <a:lnSpc>
                <a:spcPct val="100000"/>
              </a:lnSpc>
              <a:spcBef>
                <a:spcPct val="20000"/>
              </a:spcBef>
              <a:buClr>
                <a:schemeClr val="hlink"/>
              </a:buClr>
              <a:buSzPct val="55000"/>
              <a:buFont typeface="Wingdings" panose="05000000000000000000" pitchFamily="2" charset="2"/>
              <a:buNone/>
            </a:pPr>
            <a:r>
              <a:rPr lang="en-US" altLang="zh-CN" sz="2800" b="1" dirty="0">
                <a:ea typeface="楷体" panose="02010609060101010101" pitchFamily="49" charset="-122"/>
              </a:rPr>
              <a:t>1. </a:t>
            </a:r>
            <a:r>
              <a:rPr lang="en-US" altLang="zh-CN" sz="2800" b="1" dirty="0" smtClean="0">
                <a:ea typeface="楷体" panose="02010609060101010101" pitchFamily="49" charset="-122"/>
              </a:rPr>
              <a:t> </a:t>
            </a:r>
            <a:r>
              <a:rPr lang="zh-CN" altLang="en-US" sz="2800" b="1" dirty="0" smtClean="0">
                <a:ea typeface="楷体" panose="02010609060101010101" pitchFamily="49" charset="-122"/>
              </a:rPr>
              <a:t>等</a:t>
            </a:r>
            <a:r>
              <a:rPr lang="zh-CN" altLang="en-US" sz="2800" b="1" dirty="0">
                <a:ea typeface="楷体" panose="02010609060101010101" pitchFamily="49" charset="-122"/>
              </a:rPr>
              <a:t>倾性</a:t>
            </a:r>
          </a:p>
        </p:txBody>
      </p:sp>
      <p:pic>
        <p:nvPicPr>
          <p:cNvPr id="11" name="Picture 7"/>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464941" y="1813667"/>
            <a:ext cx="2611115" cy="93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 name="Rectangle 2"/>
          <p:cNvSpPr txBox="1">
            <a:spLocks noChangeArrowheads="1"/>
          </p:cNvSpPr>
          <p:nvPr/>
        </p:nvSpPr>
        <p:spPr bwMode="auto">
          <a:xfrm>
            <a:off x="384354" y="4779263"/>
            <a:ext cx="4884600" cy="642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tx1"/>
                </a:solidFill>
              </a:rPr>
              <a:t>2. </a:t>
            </a:r>
            <a:r>
              <a:rPr lang="zh-CN" altLang="en-US" sz="2800" kern="0" dirty="0">
                <a:solidFill>
                  <a:schemeClr val="tx1"/>
                </a:solidFill>
              </a:rPr>
              <a:t>互补</a:t>
            </a:r>
            <a:r>
              <a:rPr lang="zh-CN" altLang="en-US" sz="2800" kern="0" dirty="0" smtClean="0">
                <a:solidFill>
                  <a:schemeClr val="tx1"/>
                </a:solidFill>
              </a:rPr>
              <a:t>性</a:t>
            </a:r>
            <a:endParaRPr lang="en-US" altLang="zh-CN" sz="2800" kern="0" dirty="0" smtClean="0">
              <a:solidFill>
                <a:schemeClr val="tx1"/>
              </a:solidFill>
            </a:endParaRPr>
          </a:p>
          <a:p>
            <a:r>
              <a:rPr lang="zh-CN" altLang="en-US" sz="2800" kern="0" dirty="0" smtClean="0">
                <a:solidFill>
                  <a:schemeClr val="tx1"/>
                </a:solidFill>
              </a:rPr>
              <a:t>反</a:t>
            </a:r>
            <a:r>
              <a:rPr lang="zh-CN" altLang="en-US" sz="2800" kern="0" dirty="0">
                <a:solidFill>
                  <a:schemeClr val="tx1"/>
                </a:solidFill>
              </a:rPr>
              <a:t>射光强分布与透射光强分布互</a:t>
            </a:r>
            <a:r>
              <a:rPr lang="zh-CN" altLang="en-US" sz="2800" kern="0" dirty="0" smtClean="0">
                <a:solidFill>
                  <a:schemeClr val="tx1"/>
                </a:solidFill>
              </a:rPr>
              <a:t>补</a:t>
            </a:r>
            <a:endParaRPr lang="zh-CN" altLang="en-US" sz="2800" kern="0" dirty="0">
              <a:solidFill>
                <a:schemeClr val="tx1"/>
              </a:solidFill>
            </a:endParaRPr>
          </a:p>
        </p:txBody>
      </p:sp>
    </p:spTree>
    <p:extLst>
      <p:ext uri="{BB962C8B-B14F-4D97-AF65-F5344CB8AC3E}">
        <p14:creationId xmlns:p14="http://schemas.microsoft.com/office/powerpoint/2010/main" xmlns="" val="21574253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7072312" cy="538162"/>
          </a:xfrm>
        </p:spPr>
        <p:txBody>
          <a:bodyPr/>
          <a:lstStyle/>
          <a:p>
            <a:r>
              <a:rPr lang="en-US" altLang="zh-CN" sz="2800" dirty="0" smtClean="0">
                <a:solidFill>
                  <a:schemeClr val="accent1"/>
                </a:solidFill>
              </a:rPr>
              <a:t>2.3.2 </a:t>
            </a:r>
            <a:r>
              <a:rPr lang="zh-CN" altLang="en-US" sz="2800" dirty="0" smtClean="0">
                <a:solidFill>
                  <a:schemeClr val="accent1"/>
                </a:solidFill>
              </a:rPr>
              <a:t>多光束</a:t>
            </a:r>
            <a:r>
              <a:rPr lang="zh-CN" altLang="en-US" sz="2800" dirty="0">
                <a:solidFill>
                  <a:schemeClr val="accent1"/>
                </a:solidFill>
              </a:rPr>
              <a:t>干</a:t>
            </a:r>
            <a:r>
              <a:rPr lang="zh-CN" altLang="en-US" sz="2800" dirty="0" smtClean="0">
                <a:solidFill>
                  <a:schemeClr val="accent1"/>
                </a:solidFill>
              </a:rPr>
              <a:t>涉条</a:t>
            </a:r>
            <a:r>
              <a:rPr lang="zh-CN" altLang="en-US" sz="2800" dirty="0">
                <a:solidFill>
                  <a:schemeClr val="accent1"/>
                </a:solidFill>
              </a:rPr>
              <a:t>纹的特点</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2"/>
          <p:cNvSpPr txBox="1">
            <a:spLocks noChangeArrowheads="1"/>
          </p:cNvSpPr>
          <p:nvPr/>
        </p:nvSpPr>
        <p:spPr bwMode="auto">
          <a:xfrm>
            <a:off x="323528" y="1094044"/>
            <a:ext cx="30684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en-US" altLang="zh-CN" sz="2800" b="1" dirty="0">
                <a:latin typeface="Times New Roman" panose="02020603050405020304" pitchFamily="18" charset="0"/>
                <a:ea typeface="楷体" panose="02010609060101010101" pitchFamily="49" charset="-122"/>
              </a:rPr>
              <a:t>3. </a:t>
            </a:r>
            <a:r>
              <a:rPr lang="zh-CN" altLang="en-US" sz="2800" b="1" dirty="0" smtClean="0">
                <a:latin typeface="Times New Roman" panose="02020603050405020304" pitchFamily="18" charset="0"/>
                <a:ea typeface="楷体" panose="02010609060101010101" pitchFamily="49" charset="-122"/>
              </a:rPr>
              <a:t>亮环</a:t>
            </a:r>
            <a:r>
              <a:rPr lang="zh-CN" altLang="en-US" sz="2800" b="1" dirty="0">
                <a:latin typeface="Times New Roman" panose="02020603050405020304" pitchFamily="18" charset="0"/>
                <a:ea typeface="楷体" panose="02010609060101010101" pitchFamily="49" charset="-122"/>
              </a:rPr>
              <a:t>条件及强度</a:t>
            </a:r>
          </a:p>
        </p:txBody>
      </p:sp>
      <p:graphicFrame>
        <p:nvGraphicFramePr>
          <p:cNvPr id="12" name="Object 4"/>
          <p:cNvGraphicFramePr>
            <a:graphicFrameLocks noChangeAspect="1"/>
          </p:cNvGraphicFramePr>
          <p:nvPr>
            <p:extLst>
              <p:ext uri="{D42A27DB-BD31-4B8C-83A1-F6EECF244321}">
                <p14:modId xmlns:p14="http://schemas.microsoft.com/office/powerpoint/2010/main" xmlns="" val="1806823338"/>
              </p:ext>
            </p:extLst>
          </p:nvPr>
        </p:nvGraphicFramePr>
        <p:xfrm>
          <a:off x="539552" y="1808248"/>
          <a:ext cx="4268286" cy="500720"/>
        </p:xfrm>
        <a:graphic>
          <a:graphicData uri="http://schemas.openxmlformats.org/presentationml/2006/ole">
            <p:oleObj spid="_x0000_s129365" name="Equation" r:id="rId3" imgW="1752480" imgH="203040" progId="Equation.DSMT4">
              <p:embed/>
            </p:oleObj>
          </a:graphicData>
        </a:graphic>
      </p:graphicFrame>
      <p:graphicFrame>
        <p:nvGraphicFramePr>
          <p:cNvPr id="13" name="Object 6"/>
          <p:cNvGraphicFramePr>
            <a:graphicFrameLocks noChangeAspect="1"/>
          </p:cNvGraphicFramePr>
          <p:nvPr>
            <p:extLst>
              <p:ext uri="{D42A27DB-BD31-4B8C-83A1-F6EECF244321}">
                <p14:modId xmlns:p14="http://schemas.microsoft.com/office/powerpoint/2010/main" xmlns="" val="203152058"/>
              </p:ext>
            </p:extLst>
          </p:nvPr>
        </p:nvGraphicFramePr>
        <p:xfrm>
          <a:off x="5292080" y="1750318"/>
          <a:ext cx="1316383" cy="598562"/>
        </p:xfrm>
        <a:graphic>
          <a:graphicData uri="http://schemas.openxmlformats.org/presentationml/2006/ole">
            <p:oleObj spid="_x0000_s129366" name="Equation" r:id="rId4" imgW="482400" imgH="241200" progId="Equation.DSMT4">
              <p:embed/>
            </p:oleObj>
          </a:graphicData>
        </a:graphic>
      </p:graphicFrame>
      <p:sp>
        <p:nvSpPr>
          <p:cNvPr id="14" name="Text Box 7"/>
          <p:cNvSpPr txBox="1">
            <a:spLocks noChangeArrowheads="1"/>
          </p:cNvSpPr>
          <p:nvPr/>
        </p:nvSpPr>
        <p:spPr bwMode="auto">
          <a:xfrm>
            <a:off x="6804248" y="1829767"/>
            <a:ext cx="1832074"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lang="zh-CN" altLang="en-US" sz="2800" b="1" dirty="0" smtClean="0">
                <a:solidFill>
                  <a:srgbClr val="FF0000"/>
                </a:solidFill>
                <a:latin typeface="Times New Roman" panose="02020603050405020304" pitchFamily="18" charset="0"/>
                <a:ea typeface="楷体" panose="02010609060101010101" pitchFamily="49" charset="-122"/>
              </a:rPr>
              <a:t>与 </a:t>
            </a:r>
            <a:r>
              <a:rPr lang="en-US" altLang="zh-CN" sz="2800" b="1" i="1" dirty="0" smtClean="0">
                <a:solidFill>
                  <a:srgbClr val="FF0000"/>
                </a:solidFill>
                <a:latin typeface="Times New Roman" panose="02020603050405020304" pitchFamily="18" charset="0"/>
                <a:ea typeface="楷体" panose="02010609060101010101" pitchFamily="49" charset="-122"/>
              </a:rPr>
              <a:t>R </a:t>
            </a:r>
            <a:r>
              <a:rPr lang="zh-CN" altLang="en-US" sz="2800" b="1" dirty="0" smtClean="0">
                <a:solidFill>
                  <a:srgbClr val="FF0000"/>
                </a:solidFill>
                <a:latin typeface="Times New Roman" panose="02020603050405020304" pitchFamily="18" charset="0"/>
                <a:ea typeface="楷体" panose="02010609060101010101" pitchFamily="49" charset="-122"/>
              </a:rPr>
              <a:t>无</a:t>
            </a:r>
            <a:r>
              <a:rPr lang="zh-CN" altLang="en-US" sz="2800" b="1" dirty="0">
                <a:solidFill>
                  <a:srgbClr val="FF0000"/>
                </a:solidFill>
                <a:latin typeface="Times New Roman" panose="02020603050405020304" pitchFamily="18" charset="0"/>
                <a:ea typeface="楷体" panose="02010609060101010101" pitchFamily="49" charset="-122"/>
              </a:rPr>
              <a:t>关 </a:t>
            </a:r>
            <a:endParaRPr lang="en-US" altLang="zh-CN" sz="2800" b="1" dirty="0">
              <a:solidFill>
                <a:srgbClr val="FF0000"/>
              </a:solidFill>
              <a:latin typeface="Times New Roman" panose="02020603050405020304" pitchFamily="18" charset="0"/>
              <a:ea typeface="楷体" panose="02010609060101010101" pitchFamily="49" charset="-122"/>
            </a:endParaRPr>
          </a:p>
        </p:txBody>
      </p:sp>
      <p:graphicFrame>
        <p:nvGraphicFramePr>
          <p:cNvPr id="15" name="Object 14"/>
          <p:cNvGraphicFramePr>
            <a:graphicFrameLocks noChangeAspect="1"/>
          </p:cNvGraphicFramePr>
          <p:nvPr>
            <p:extLst>
              <p:ext uri="{D42A27DB-BD31-4B8C-83A1-F6EECF244321}">
                <p14:modId xmlns:p14="http://schemas.microsoft.com/office/powerpoint/2010/main" xmlns="" val="3179423720"/>
              </p:ext>
            </p:extLst>
          </p:nvPr>
        </p:nvGraphicFramePr>
        <p:xfrm>
          <a:off x="404290" y="2636912"/>
          <a:ext cx="2987707" cy="527073"/>
        </p:xfrm>
        <a:graphic>
          <a:graphicData uri="http://schemas.openxmlformats.org/presentationml/2006/ole">
            <p:oleObj spid="_x0000_s129367" name="Equation" r:id="rId5" imgW="1244520" imgH="228600" progId="Equation.DSMT4">
              <p:embed/>
            </p:oleObj>
          </a:graphicData>
        </a:graphic>
      </p:graphicFrame>
      <p:graphicFrame>
        <p:nvGraphicFramePr>
          <p:cNvPr id="16" name="Object 15"/>
          <p:cNvGraphicFramePr>
            <a:graphicFrameLocks noGrp="1" noChangeAspect="1"/>
          </p:cNvGraphicFramePr>
          <p:nvPr>
            <p:extLst>
              <p:ext uri="{D42A27DB-BD31-4B8C-83A1-F6EECF244321}">
                <p14:modId xmlns:p14="http://schemas.microsoft.com/office/powerpoint/2010/main" xmlns="" val="2497602556"/>
              </p:ext>
            </p:extLst>
          </p:nvPr>
        </p:nvGraphicFramePr>
        <p:xfrm>
          <a:off x="502925" y="3412804"/>
          <a:ext cx="4789155" cy="486025"/>
        </p:xfrm>
        <a:graphic>
          <a:graphicData uri="http://schemas.openxmlformats.org/presentationml/2006/ole">
            <p:oleObj spid="_x0000_s129368" name="Equation" r:id="rId6" imgW="2159000" imgH="203200" progId="Equation.DSMT4">
              <p:embed/>
            </p:oleObj>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xmlns="" val="3783563993"/>
              </p:ext>
            </p:extLst>
          </p:nvPr>
        </p:nvGraphicFramePr>
        <p:xfrm>
          <a:off x="5652121" y="3218278"/>
          <a:ext cx="2376263" cy="914606"/>
        </p:xfrm>
        <a:graphic>
          <a:graphicData uri="http://schemas.openxmlformats.org/presentationml/2006/ole">
            <p:oleObj spid="_x0000_s129369" name="Equation" r:id="rId7" imgW="787058" imgH="393529" progId="Equation.DSMT4">
              <p:embed/>
            </p:oleObj>
          </a:graphicData>
        </a:graphic>
      </p:graphicFrame>
      <p:graphicFrame>
        <p:nvGraphicFramePr>
          <p:cNvPr id="18" name="Object 7"/>
          <p:cNvGraphicFramePr>
            <a:graphicFrameLocks noChangeAspect="1"/>
          </p:cNvGraphicFramePr>
          <p:nvPr>
            <p:extLst>
              <p:ext uri="{D42A27DB-BD31-4B8C-83A1-F6EECF244321}">
                <p14:modId xmlns:p14="http://schemas.microsoft.com/office/powerpoint/2010/main" xmlns="" val="3222437321"/>
              </p:ext>
            </p:extLst>
          </p:nvPr>
        </p:nvGraphicFramePr>
        <p:xfrm>
          <a:off x="3056062" y="3972753"/>
          <a:ext cx="5188346" cy="1024227"/>
        </p:xfrm>
        <a:graphic>
          <a:graphicData uri="http://schemas.openxmlformats.org/presentationml/2006/ole">
            <p:oleObj spid="_x0000_s129370" name="Equation" r:id="rId8" imgW="2184400" imgH="431800" progId="Equation.DSMT4">
              <p:embed/>
            </p:oleObj>
          </a:graphicData>
        </a:graphic>
      </p:graphicFrame>
      <p:graphicFrame>
        <p:nvGraphicFramePr>
          <p:cNvPr id="19" name="Object 8"/>
          <p:cNvGraphicFramePr>
            <a:graphicFrameLocks noChangeAspect="1"/>
          </p:cNvGraphicFramePr>
          <p:nvPr>
            <p:extLst>
              <p:ext uri="{D42A27DB-BD31-4B8C-83A1-F6EECF244321}">
                <p14:modId xmlns:p14="http://schemas.microsoft.com/office/powerpoint/2010/main" xmlns="" val="1590281419"/>
              </p:ext>
            </p:extLst>
          </p:nvPr>
        </p:nvGraphicFramePr>
        <p:xfrm>
          <a:off x="510372" y="4017144"/>
          <a:ext cx="1901388" cy="920803"/>
        </p:xfrm>
        <a:graphic>
          <a:graphicData uri="http://schemas.openxmlformats.org/presentationml/2006/ole">
            <p:oleObj spid="_x0000_s129371" name="Equation" r:id="rId9" imgW="787400" imgH="419100" progId="Equation.DSMT4">
              <p:embed/>
            </p:oleObj>
          </a:graphicData>
        </a:graphic>
      </p:graphicFrame>
      <p:sp>
        <p:nvSpPr>
          <p:cNvPr id="20" name="Text Box 5"/>
          <p:cNvSpPr txBox="1">
            <a:spLocks noChangeArrowheads="1"/>
          </p:cNvSpPr>
          <p:nvPr/>
        </p:nvSpPr>
        <p:spPr bwMode="auto">
          <a:xfrm>
            <a:off x="251520" y="5157192"/>
            <a:ext cx="864096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lnSpc>
                <a:spcPct val="100000"/>
              </a:lnSpc>
              <a:spcBef>
                <a:spcPct val="0"/>
              </a:spcBef>
            </a:pPr>
            <a:r>
              <a:rPr lang="zh-CN" altLang="en-US" sz="2800" b="1" dirty="0">
                <a:solidFill>
                  <a:srgbClr val="C00000"/>
                </a:solidFill>
                <a:latin typeface="Times New Roman" panose="02020603050405020304" pitchFamily="18" charset="0"/>
                <a:ea typeface="楷体" panose="02010609060101010101" pitchFamily="49" charset="-122"/>
              </a:rPr>
              <a:t>不</a:t>
            </a:r>
            <a:r>
              <a:rPr lang="zh-CN" altLang="en-US" sz="2800" b="1" dirty="0" smtClean="0">
                <a:solidFill>
                  <a:srgbClr val="C00000"/>
                </a:solidFill>
                <a:latin typeface="Times New Roman" panose="02020603050405020304" pitchFamily="18" charset="0"/>
                <a:ea typeface="楷体" panose="02010609060101010101" pitchFamily="49" charset="-122"/>
              </a:rPr>
              <a:t>论在反射光还是透射光方向，多光束干涉形成亮、暗条纹的条件与双光束干涉相同，因此，条纹的整体形状、明暗位置及疏密分布是完全相同的。</a:t>
            </a:r>
            <a:endParaRPr lang="zh-CN" altLang="en-US" sz="2800" b="1" dirty="0">
              <a:solidFill>
                <a:srgbClr val="C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0687788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27959" y="375118"/>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2.1.2 </a:t>
            </a:r>
            <a:r>
              <a:rPr lang="zh-CN" altLang="en-US" kern="0" dirty="0" smtClean="0">
                <a:solidFill>
                  <a:schemeClr val="accent1"/>
                </a:solidFill>
                <a:effectLst>
                  <a:outerShdw blurRad="38100" dist="38100" dir="2700000" algn="tl">
                    <a:srgbClr val="000000">
                      <a:alpha val="43137"/>
                    </a:srgbClr>
                  </a:outerShdw>
                </a:effectLst>
              </a:rPr>
              <a:t>光干涉的条件</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7791" y="1099561"/>
            <a:ext cx="1830960"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800" b="1" kern="0" dirty="0" smtClean="0">
                <a:solidFill>
                  <a:schemeClr val="bg1"/>
                </a:solidFill>
                <a:latin typeface="Times New Roman" panose="02020603050405020304" pitchFamily="18" charset="0"/>
                <a:ea typeface="楷体" panose="02010609060101010101" pitchFamily="49" charset="-122"/>
              </a:rPr>
              <a:t>相干条件</a:t>
            </a:r>
            <a:endParaRPr lang="en-US" sz="2800" b="1" kern="0" dirty="0">
              <a:solidFill>
                <a:schemeClr val="bg1"/>
              </a:solidFill>
              <a:latin typeface="Times New Roman" panose="02020603050405020304" pitchFamily="18" charset="0"/>
              <a:ea typeface="楷体" panose="02010609060101010101" pitchFamily="49" charset="-122"/>
            </a:endParaRPr>
          </a:p>
        </p:txBody>
      </p:sp>
      <p:sp>
        <p:nvSpPr>
          <p:cNvPr id="22" name="Text Box 6"/>
          <p:cNvSpPr txBox="1">
            <a:spLocks noChangeArrowheads="1"/>
          </p:cNvSpPr>
          <p:nvPr/>
        </p:nvSpPr>
        <p:spPr bwMode="auto">
          <a:xfrm>
            <a:off x="692929" y="3049922"/>
            <a:ext cx="405110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smtClean="0">
                <a:solidFill>
                  <a:srgbClr val="0000FF"/>
                </a:solidFill>
                <a:latin typeface="Times New Roman" panose="02020603050405020304" pitchFamily="18" charset="0"/>
                <a:ea typeface="楷体" panose="02010609060101010101" pitchFamily="49" charset="-122"/>
              </a:rPr>
              <a:t>（</a:t>
            </a:r>
            <a:r>
              <a:rPr kumimoji="1" lang="en-US" altLang="zh-CN" sz="2800" b="1" dirty="0" smtClean="0">
                <a:solidFill>
                  <a:srgbClr val="0000FF"/>
                </a:solidFill>
                <a:latin typeface="Times New Roman" panose="02020603050405020304" pitchFamily="18" charset="0"/>
                <a:ea typeface="楷体" panose="02010609060101010101" pitchFamily="49" charset="-122"/>
              </a:rPr>
              <a:t>A</a:t>
            </a:r>
            <a:r>
              <a:rPr kumimoji="1" lang="zh-CN" altLang="en-US" sz="2800" b="1" dirty="0" smtClean="0">
                <a:solidFill>
                  <a:srgbClr val="0000FF"/>
                </a:solidFill>
                <a:latin typeface="Times New Roman" panose="02020603050405020304" pitchFamily="18" charset="0"/>
                <a:ea typeface="楷体" panose="02010609060101010101" pitchFamily="49" charset="-122"/>
              </a:rPr>
              <a:t>）两光波的频</a:t>
            </a:r>
            <a:r>
              <a:rPr kumimoji="1" lang="zh-CN" altLang="en-US" sz="2800" b="1" dirty="0">
                <a:solidFill>
                  <a:srgbClr val="0000FF"/>
                </a:solidFill>
                <a:latin typeface="Times New Roman" panose="02020603050405020304" pitchFamily="18" charset="0"/>
                <a:ea typeface="楷体" panose="02010609060101010101" pitchFamily="49" charset="-122"/>
              </a:rPr>
              <a:t>率相等</a:t>
            </a:r>
          </a:p>
        </p:txBody>
      </p:sp>
      <p:sp>
        <p:nvSpPr>
          <p:cNvPr id="25" name="Text Box 7"/>
          <p:cNvSpPr txBox="1">
            <a:spLocks noChangeArrowheads="1"/>
          </p:cNvSpPr>
          <p:nvPr/>
        </p:nvSpPr>
        <p:spPr bwMode="auto">
          <a:xfrm>
            <a:off x="679799" y="4994012"/>
            <a:ext cx="664291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800" b="1" dirty="0" smtClean="0">
                <a:solidFill>
                  <a:srgbClr val="0000FF"/>
                </a:solidFill>
                <a:latin typeface="Times New Roman" panose="02020603050405020304" pitchFamily="18" charset="0"/>
                <a:ea typeface="楷体" panose="02010609060101010101" pitchFamily="49" charset="-122"/>
              </a:rPr>
              <a:t>（</a:t>
            </a:r>
            <a:r>
              <a:rPr kumimoji="1" lang="en-US" altLang="zh-CN" sz="2800" b="1" dirty="0" smtClean="0">
                <a:solidFill>
                  <a:srgbClr val="0000FF"/>
                </a:solidFill>
                <a:latin typeface="Times New Roman" panose="02020603050405020304" pitchFamily="18" charset="0"/>
                <a:ea typeface="楷体" panose="02010609060101010101" pitchFamily="49" charset="-122"/>
              </a:rPr>
              <a:t>B</a:t>
            </a:r>
            <a:r>
              <a:rPr kumimoji="1" lang="zh-CN" altLang="en-US" sz="2800" b="1" dirty="0" smtClean="0">
                <a:solidFill>
                  <a:srgbClr val="0000FF"/>
                </a:solidFill>
                <a:latin typeface="Times New Roman" panose="02020603050405020304" pitchFamily="18" charset="0"/>
                <a:ea typeface="楷体" panose="02010609060101010101" pitchFamily="49" charset="-122"/>
              </a:rPr>
              <a:t>）存在相互平行的振动分量</a:t>
            </a:r>
            <a:endParaRPr kumimoji="1" lang="zh-CN" altLang="en-US" sz="2800" b="1" dirty="0">
              <a:solidFill>
                <a:srgbClr val="0000FF"/>
              </a:solidFill>
              <a:latin typeface="Times New Roman" panose="02020603050405020304" pitchFamily="18" charset="0"/>
              <a:ea typeface="楷体" panose="02010609060101010101" pitchFamily="49" charset="-122"/>
            </a:endParaRPr>
          </a:p>
        </p:txBody>
      </p:sp>
      <p:sp>
        <p:nvSpPr>
          <p:cNvPr id="26" name="Text Box 8"/>
          <p:cNvSpPr txBox="1">
            <a:spLocks noChangeArrowheads="1"/>
          </p:cNvSpPr>
          <p:nvPr/>
        </p:nvSpPr>
        <p:spPr bwMode="auto">
          <a:xfrm>
            <a:off x="691637" y="5570076"/>
            <a:ext cx="36904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a:solidFill>
                  <a:srgbClr val="0000FF"/>
                </a:solidFill>
                <a:latin typeface="Times New Roman" panose="02020603050405020304" pitchFamily="18" charset="0"/>
                <a:ea typeface="楷体" panose="02010609060101010101" pitchFamily="49" charset="-122"/>
              </a:rPr>
              <a:t>（</a:t>
            </a:r>
            <a:r>
              <a:rPr kumimoji="1" lang="en-US" altLang="zh-CN" sz="2800" b="1" dirty="0">
                <a:solidFill>
                  <a:srgbClr val="0000FF"/>
                </a:solidFill>
                <a:latin typeface="Times New Roman" panose="02020603050405020304" pitchFamily="18" charset="0"/>
                <a:ea typeface="楷体" panose="02010609060101010101" pitchFamily="49" charset="-122"/>
              </a:rPr>
              <a:t>C</a:t>
            </a:r>
            <a:r>
              <a:rPr kumimoji="1" lang="zh-CN" altLang="en-US" sz="2800" b="1" dirty="0">
                <a:solidFill>
                  <a:srgbClr val="0000FF"/>
                </a:solidFill>
                <a:latin typeface="Times New Roman" panose="02020603050405020304" pitchFamily="18" charset="0"/>
                <a:ea typeface="楷体" panose="02010609060101010101" pitchFamily="49" charset="-122"/>
              </a:rPr>
              <a:t>）稳定的初相位差</a:t>
            </a:r>
          </a:p>
        </p:txBody>
      </p:sp>
      <p:sp>
        <p:nvSpPr>
          <p:cNvPr id="27" name="Text Box 6"/>
          <p:cNvSpPr txBox="1">
            <a:spLocks noChangeArrowheads="1"/>
          </p:cNvSpPr>
          <p:nvPr/>
        </p:nvSpPr>
        <p:spPr bwMode="auto">
          <a:xfrm>
            <a:off x="1547619" y="3706201"/>
            <a:ext cx="6768797"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lnSpc>
                <a:spcPct val="100000"/>
              </a:lnSpc>
              <a:spcBef>
                <a:spcPct val="0"/>
              </a:spcBef>
              <a:buFontTx/>
              <a:buNone/>
            </a:pPr>
            <a:r>
              <a:rPr kumimoji="1" lang="zh-CN" altLang="en-US" b="1" dirty="0">
                <a:solidFill>
                  <a:srgbClr val="000000"/>
                </a:solidFill>
                <a:latin typeface="Times New Roman" panose="02020603050405020304" pitchFamily="18" charset="0"/>
                <a:ea typeface="楷体" panose="02010609060101010101" pitchFamily="49" charset="-122"/>
              </a:rPr>
              <a:t>当频</a:t>
            </a:r>
            <a:r>
              <a:rPr kumimoji="1" lang="zh-CN" altLang="en-US" b="1" dirty="0" smtClean="0">
                <a:solidFill>
                  <a:srgbClr val="000000"/>
                </a:solidFill>
                <a:latin typeface="Times New Roman" panose="02020603050405020304" pitchFamily="18" charset="0"/>
                <a:ea typeface="楷体" panose="02010609060101010101" pitchFamily="49" charset="-122"/>
              </a:rPr>
              <a:t>率不相等时，干涉条纹随时间产生移动，且频率差越大，移动速度越快；频率差达到一定程度时，探测器获得光强的平均值。</a:t>
            </a:r>
            <a:endParaRPr kumimoji="1" lang="zh-CN" altLang="en-US" b="1" dirty="0">
              <a:solidFill>
                <a:srgbClr val="000000"/>
              </a:solidFill>
              <a:latin typeface="Times New Roman" panose="02020603050405020304" pitchFamily="18" charset="0"/>
              <a:ea typeface="楷体" panose="02010609060101010101" pitchFamily="49" charset="-122"/>
            </a:endParaRPr>
          </a:p>
        </p:txBody>
      </p:sp>
      <p:sp>
        <p:nvSpPr>
          <p:cNvPr id="28" name="Text Box 6"/>
          <p:cNvSpPr txBox="1">
            <a:spLocks noChangeArrowheads="1"/>
          </p:cNvSpPr>
          <p:nvPr/>
        </p:nvSpPr>
        <p:spPr bwMode="auto">
          <a:xfrm>
            <a:off x="617441" y="1970837"/>
            <a:ext cx="784299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kumimoji="1" lang="zh-CN" altLang="en-US" sz="2800" b="1" dirty="0">
                <a:latin typeface="Times New Roman" panose="02020603050405020304" pitchFamily="18" charset="0"/>
                <a:ea typeface="楷体" panose="02010609060101010101" pitchFamily="49" charset="-122"/>
              </a:rPr>
              <a:t>两</a:t>
            </a:r>
            <a:r>
              <a:rPr kumimoji="1" lang="zh-CN" altLang="en-US" sz="2800" b="1" dirty="0" smtClean="0">
                <a:latin typeface="Times New Roman" panose="02020603050405020304" pitchFamily="18" charset="0"/>
                <a:ea typeface="楷体" panose="02010609060101010101" pitchFamily="49" charset="-122"/>
              </a:rPr>
              <a:t>列光波能够产生干涉，即能够观察到稳定条纹分布的必要条件，通常称为相干条件</a:t>
            </a:r>
            <a:endParaRPr kumimoji="1" lang="zh-CN" altLang="en-US" sz="2800" b="1" dirty="0">
              <a:latin typeface="Times New Roman" panose="02020603050405020304" pitchFamily="18" charset="0"/>
              <a:ea typeface="楷体" panose="02010609060101010101" pitchFamily="49" charset="-122"/>
            </a:endParaRPr>
          </a:p>
        </p:txBody>
      </p:sp>
      <p:graphicFrame>
        <p:nvGraphicFramePr>
          <p:cNvPr id="10" name="Object 9"/>
          <p:cNvGraphicFramePr>
            <a:graphicFrameLocks noChangeAspect="1"/>
          </p:cNvGraphicFramePr>
          <p:nvPr>
            <p:extLst>
              <p:ext uri="{D42A27DB-BD31-4B8C-83A1-F6EECF244321}">
                <p14:modId xmlns:p14="http://schemas.microsoft.com/office/powerpoint/2010/main" xmlns="" val="3297160425"/>
              </p:ext>
            </p:extLst>
          </p:nvPr>
        </p:nvGraphicFramePr>
        <p:xfrm>
          <a:off x="3203848" y="1269173"/>
          <a:ext cx="5573431" cy="547688"/>
        </p:xfrm>
        <a:graphic>
          <a:graphicData uri="http://schemas.openxmlformats.org/presentationml/2006/ole">
            <p:oleObj spid="_x0000_s207882" name="Equation" r:id="rId3" imgW="2412720" imgH="228600" progId="Equation.DSMT4">
              <p:embed/>
            </p:oleObj>
          </a:graphicData>
        </a:graphic>
      </p:graphicFrame>
      <p:sp>
        <p:nvSpPr>
          <p:cNvPr id="11" name="Text Box 8"/>
          <p:cNvSpPr txBox="1">
            <a:spLocks noChangeArrowheads="1"/>
          </p:cNvSpPr>
          <p:nvPr/>
        </p:nvSpPr>
        <p:spPr bwMode="auto">
          <a:xfrm>
            <a:off x="714348" y="6143644"/>
            <a:ext cx="332975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kumimoji="1" lang="zh-CN" altLang="en-US" sz="2800" b="1" dirty="0" smtClean="0">
                <a:solidFill>
                  <a:srgbClr val="0000FF"/>
                </a:solidFill>
                <a:latin typeface="Times New Roman" panose="02020603050405020304" pitchFamily="18" charset="0"/>
                <a:ea typeface="楷体" panose="02010609060101010101" pitchFamily="49" charset="-122"/>
              </a:rPr>
              <a:t>（</a:t>
            </a:r>
            <a:r>
              <a:rPr kumimoji="1" lang="en-US" altLang="zh-CN" sz="2800" b="1" dirty="0" smtClean="0">
                <a:solidFill>
                  <a:srgbClr val="0000FF"/>
                </a:solidFill>
                <a:latin typeface="Times New Roman" panose="02020603050405020304" pitchFamily="18" charset="0"/>
                <a:ea typeface="楷体" panose="02010609060101010101" pitchFamily="49" charset="-122"/>
              </a:rPr>
              <a:t>D</a:t>
            </a:r>
            <a:r>
              <a:rPr kumimoji="1" lang="zh-CN" altLang="en-US" sz="2800" b="1" dirty="0" smtClean="0">
                <a:solidFill>
                  <a:srgbClr val="0000FF"/>
                </a:solidFill>
                <a:latin typeface="Times New Roman" panose="02020603050405020304" pitchFamily="18" charset="0"/>
                <a:ea typeface="楷体" panose="02010609060101010101" pitchFamily="49" charset="-122"/>
              </a:rPr>
              <a:t>）光强近似相等</a:t>
            </a:r>
            <a:endParaRPr kumimoji="1" lang="zh-CN" altLang="en-US" sz="2800" b="1" dirty="0">
              <a:solidFill>
                <a:srgbClr val="0000FF"/>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28521245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915" name="Text Box 19"/>
          <p:cNvSpPr txBox="1">
            <a:spLocks noChangeArrowheads="1"/>
          </p:cNvSpPr>
          <p:nvPr/>
        </p:nvSpPr>
        <p:spPr bwMode="auto">
          <a:xfrm>
            <a:off x="457200" y="4611688"/>
            <a:ext cx="1612900" cy="519112"/>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solidFill>
                  <a:srgbClr val="FF0000"/>
                </a:solidFill>
                <a:latin typeface="楷体_GB2312" pitchFamily="49" charset="-122"/>
                <a:ea typeface="楷体_GB2312" pitchFamily="49" charset="-122"/>
              </a:rPr>
              <a:t>反射条纹</a:t>
            </a:r>
          </a:p>
        </p:txBody>
      </p:sp>
      <p:sp>
        <p:nvSpPr>
          <p:cNvPr id="592916" name="Text Box 20"/>
          <p:cNvSpPr txBox="1">
            <a:spLocks noChangeArrowheads="1"/>
          </p:cNvSpPr>
          <p:nvPr/>
        </p:nvSpPr>
        <p:spPr bwMode="auto">
          <a:xfrm>
            <a:off x="2422525" y="4230688"/>
            <a:ext cx="898525" cy="519112"/>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latin typeface="楷体_GB2312" pitchFamily="49" charset="-122"/>
                <a:ea typeface="楷体_GB2312" pitchFamily="49" charset="-122"/>
              </a:rPr>
              <a:t>亮纹</a:t>
            </a:r>
          </a:p>
        </p:txBody>
      </p:sp>
      <p:graphicFrame>
        <p:nvGraphicFramePr>
          <p:cNvPr id="592917" name="Object 21"/>
          <p:cNvGraphicFramePr>
            <a:graphicFrameLocks noChangeAspect="1"/>
          </p:cNvGraphicFramePr>
          <p:nvPr/>
        </p:nvGraphicFramePr>
        <p:xfrm>
          <a:off x="3733800" y="4262438"/>
          <a:ext cx="2124075" cy="492125"/>
        </p:xfrm>
        <a:graphic>
          <a:graphicData uri="http://schemas.openxmlformats.org/presentationml/2006/ole">
            <p:oleObj spid="_x0000_s230402" name="Equation" r:id="rId3" imgW="876240" imgH="203040" progId="Equation.DSMT4">
              <p:embed/>
            </p:oleObj>
          </a:graphicData>
        </a:graphic>
      </p:graphicFrame>
      <p:sp>
        <p:nvSpPr>
          <p:cNvPr id="592918" name="Text Box 22"/>
          <p:cNvSpPr txBox="1">
            <a:spLocks noChangeArrowheads="1"/>
          </p:cNvSpPr>
          <p:nvPr/>
        </p:nvSpPr>
        <p:spPr bwMode="auto">
          <a:xfrm>
            <a:off x="2422525" y="4992688"/>
            <a:ext cx="898525" cy="519112"/>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latin typeface="楷体_GB2312" pitchFamily="49" charset="-122"/>
                <a:ea typeface="楷体_GB2312" pitchFamily="49" charset="-122"/>
              </a:rPr>
              <a:t>暗纹</a:t>
            </a:r>
          </a:p>
        </p:txBody>
      </p:sp>
      <p:graphicFrame>
        <p:nvGraphicFramePr>
          <p:cNvPr id="592919" name="Object 23"/>
          <p:cNvGraphicFramePr>
            <a:graphicFrameLocks noChangeAspect="1"/>
          </p:cNvGraphicFramePr>
          <p:nvPr/>
        </p:nvGraphicFramePr>
        <p:xfrm>
          <a:off x="3733800" y="4991100"/>
          <a:ext cx="1511300" cy="527050"/>
        </p:xfrm>
        <a:graphic>
          <a:graphicData uri="http://schemas.openxmlformats.org/presentationml/2006/ole">
            <p:oleObj spid="_x0000_s230403" name="Equation" r:id="rId4" imgW="583920" imgH="203040" progId="Equation.DSMT4">
              <p:embed/>
            </p:oleObj>
          </a:graphicData>
        </a:graphic>
      </p:graphicFrame>
      <p:sp>
        <p:nvSpPr>
          <p:cNvPr id="592921" name="AutoShape 25"/>
          <p:cNvSpPr>
            <a:spLocks/>
          </p:cNvSpPr>
          <p:nvPr/>
        </p:nvSpPr>
        <p:spPr bwMode="auto">
          <a:xfrm>
            <a:off x="2209800" y="4491038"/>
            <a:ext cx="152400" cy="762000"/>
          </a:xfrm>
          <a:prstGeom prst="leftBrace">
            <a:avLst>
              <a:gd name="adj1" fmla="val 41667"/>
              <a:gd name="adj2" fmla="val 50000"/>
            </a:avLst>
          </a:prstGeom>
          <a:noFill/>
          <a:ln w="28575">
            <a:solidFill>
              <a:schemeClr val="accent2"/>
            </a:solidFill>
            <a:round/>
            <a:headEnd/>
            <a:tailEnd/>
          </a:ln>
          <a:effectLst/>
        </p:spPr>
        <p:txBody>
          <a:bodyPr wrap="none" anchor="ctr"/>
          <a:lstStyle/>
          <a:p>
            <a:endParaRPr lang="zh-CN" altLang="en-US"/>
          </a:p>
        </p:txBody>
      </p:sp>
      <p:graphicFrame>
        <p:nvGraphicFramePr>
          <p:cNvPr id="592922" name="Object 26"/>
          <p:cNvGraphicFramePr>
            <a:graphicFrameLocks noChangeAspect="1"/>
          </p:cNvGraphicFramePr>
          <p:nvPr/>
        </p:nvGraphicFramePr>
        <p:xfrm>
          <a:off x="4210050" y="4916488"/>
          <a:ext cx="114300" cy="215900"/>
        </p:xfrm>
        <a:graphic>
          <a:graphicData uri="http://schemas.openxmlformats.org/presentationml/2006/ole">
            <p:oleObj spid="_x0000_s230404" name="Equation" r:id="rId5" imgW="114120" imgH="215640" progId="Equation.3">
              <p:embed/>
            </p:oleObj>
          </a:graphicData>
        </a:graphic>
      </p:graphicFrame>
      <p:sp>
        <p:nvSpPr>
          <p:cNvPr id="592924" name="Text Box 28"/>
          <p:cNvSpPr txBox="1">
            <a:spLocks noChangeArrowheads="1"/>
          </p:cNvSpPr>
          <p:nvPr/>
        </p:nvSpPr>
        <p:spPr bwMode="auto">
          <a:xfrm>
            <a:off x="457200" y="2460625"/>
            <a:ext cx="1612900" cy="519113"/>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solidFill>
                  <a:srgbClr val="FF0000"/>
                </a:solidFill>
                <a:latin typeface="楷体_GB2312" pitchFamily="49" charset="-122"/>
                <a:ea typeface="楷体_GB2312" pitchFamily="49" charset="-122"/>
              </a:rPr>
              <a:t>透射条纹</a:t>
            </a:r>
          </a:p>
        </p:txBody>
      </p:sp>
      <p:sp>
        <p:nvSpPr>
          <p:cNvPr id="592925" name="Text Box 29"/>
          <p:cNvSpPr txBox="1">
            <a:spLocks noChangeArrowheads="1"/>
          </p:cNvSpPr>
          <p:nvPr/>
        </p:nvSpPr>
        <p:spPr bwMode="auto">
          <a:xfrm>
            <a:off x="2419350" y="2135188"/>
            <a:ext cx="898525" cy="519112"/>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latin typeface="楷体_GB2312" pitchFamily="49" charset="-122"/>
                <a:ea typeface="楷体_GB2312" pitchFamily="49" charset="-122"/>
              </a:rPr>
              <a:t>亮纹</a:t>
            </a:r>
          </a:p>
        </p:txBody>
      </p:sp>
      <p:sp>
        <p:nvSpPr>
          <p:cNvPr id="592926" name="Text Box 30"/>
          <p:cNvSpPr txBox="1">
            <a:spLocks noChangeArrowheads="1"/>
          </p:cNvSpPr>
          <p:nvPr/>
        </p:nvSpPr>
        <p:spPr bwMode="auto">
          <a:xfrm>
            <a:off x="2419350" y="2886075"/>
            <a:ext cx="898525" cy="519113"/>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kumimoji="1" lang="zh-CN" altLang="en-US">
                <a:latin typeface="楷体_GB2312" pitchFamily="49" charset="-122"/>
                <a:ea typeface="楷体_GB2312" pitchFamily="49" charset="-122"/>
              </a:rPr>
              <a:t>暗纹</a:t>
            </a:r>
          </a:p>
        </p:txBody>
      </p:sp>
      <p:sp>
        <p:nvSpPr>
          <p:cNvPr id="592927" name="AutoShape 31"/>
          <p:cNvSpPr>
            <a:spLocks/>
          </p:cNvSpPr>
          <p:nvPr/>
        </p:nvSpPr>
        <p:spPr bwMode="auto">
          <a:xfrm>
            <a:off x="2209800" y="2416175"/>
            <a:ext cx="152400" cy="762000"/>
          </a:xfrm>
          <a:prstGeom prst="leftBrace">
            <a:avLst>
              <a:gd name="adj1" fmla="val 41667"/>
              <a:gd name="adj2" fmla="val 50000"/>
            </a:avLst>
          </a:prstGeom>
          <a:noFill/>
          <a:ln w="28575">
            <a:solidFill>
              <a:schemeClr val="accent2"/>
            </a:solidFill>
            <a:round/>
            <a:headEnd/>
            <a:tailEnd/>
          </a:ln>
          <a:effectLst/>
        </p:spPr>
        <p:txBody>
          <a:bodyPr wrap="none" anchor="ctr"/>
          <a:lstStyle/>
          <a:p>
            <a:endParaRPr lang="zh-CN" altLang="en-US"/>
          </a:p>
        </p:txBody>
      </p:sp>
      <p:graphicFrame>
        <p:nvGraphicFramePr>
          <p:cNvPr id="592928" name="Object 32"/>
          <p:cNvGraphicFramePr>
            <a:graphicFrameLocks noChangeAspect="1"/>
          </p:cNvGraphicFramePr>
          <p:nvPr/>
        </p:nvGraphicFramePr>
        <p:xfrm>
          <a:off x="3635375" y="2171700"/>
          <a:ext cx="1511300" cy="527050"/>
        </p:xfrm>
        <a:graphic>
          <a:graphicData uri="http://schemas.openxmlformats.org/presentationml/2006/ole">
            <p:oleObj spid="_x0000_s230405" name="Equation" r:id="rId6" imgW="583920" imgH="203040" progId="Equation.DSMT4">
              <p:embed/>
            </p:oleObj>
          </a:graphicData>
        </a:graphic>
      </p:graphicFrame>
      <p:graphicFrame>
        <p:nvGraphicFramePr>
          <p:cNvPr id="592929" name="Object 33"/>
          <p:cNvGraphicFramePr>
            <a:graphicFrameLocks noChangeAspect="1"/>
          </p:cNvGraphicFramePr>
          <p:nvPr/>
        </p:nvGraphicFramePr>
        <p:xfrm>
          <a:off x="3635375" y="2925763"/>
          <a:ext cx="2124075" cy="492125"/>
        </p:xfrm>
        <a:graphic>
          <a:graphicData uri="http://schemas.openxmlformats.org/presentationml/2006/ole">
            <p:oleObj spid="_x0000_s230406" name="Equation" r:id="rId7" imgW="876240" imgH="203040" progId="Equation.DSMT4">
              <p:embed/>
            </p:oleObj>
          </a:graphicData>
        </a:graphic>
      </p:graphicFrame>
      <p:graphicFrame>
        <p:nvGraphicFramePr>
          <p:cNvPr id="592934" name="Object 38"/>
          <p:cNvGraphicFramePr>
            <a:graphicFrameLocks noChangeAspect="1"/>
          </p:cNvGraphicFramePr>
          <p:nvPr/>
        </p:nvGraphicFramePr>
        <p:xfrm>
          <a:off x="6227763" y="4005263"/>
          <a:ext cx="1722437" cy="831850"/>
        </p:xfrm>
        <a:graphic>
          <a:graphicData uri="http://schemas.openxmlformats.org/presentationml/2006/ole">
            <p:oleObj spid="_x0000_s230407" name="Equation" r:id="rId8" imgW="711000" imgH="342720" progId="Equation.DSMT4">
              <p:embed/>
            </p:oleObj>
          </a:graphicData>
        </a:graphic>
      </p:graphicFrame>
      <p:graphicFrame>
        <p:nvGraphicFramePr>
          <p:cNvPr id="592936" name="Object 40"/>
          <p:cNvGraphicFramePr>
            <a:graphicFrameLocks noChangeAspect="1"/>
          </p:cNvGraphicFramePr>
          <p:nvPr/>
        </p:nvGraphicFramePr>
        <p:xfrm>
          <a:off x="6227763" y="4951413"/>
          <a:ext cx="1017587" cy="493712"/>
        </p:xfrm>
        <a:graphic>
          <a:graphicData uri="http://schemas.openxmlformats.org/presentationml/2006/ole">
            <p:oleObj spid="_x0000_s230408" name="Equation" r:id="rId9" imgW="393480" imgH="190440" progId="Equation.DSMT4">
              <p:embed/>
            </p:oleObj>
          </a:graphicData>
        </a:graphic>
      </p:graphicFrame>
      <p:graphicFrame>
        <p:nvGraphicFramePr>
          <p:cNvPr id="592939" name="Object 43"/>
          <p:cNvGraphicFramePr>
            <a:graphicFrameLocks noChangeAspect="1"/>
          </p:cNvGraphicFramePr>
          <p:nvPr/>
        </p:nvGraphicFramePr>
        <p:xfrm>
          <a:off x="4221163" y="5915025"/>
          <a:ext cx="114300" cy="215900"/>
        </p:xfrm>
        <a:graphic>
          <a:graphicData uri="http://schemas.openxmlformats.org/presentationml/2006/ole">
            <p:oleObj spid="_x0000_s230409" name="Equation" r:id="rId10" imgW="114120" imgH="215640" progId="Equation.3">
              <p:embed/>
            </p:oleObj>
          </a:graphicData>
        </a:graphic>
      </p:graphicFrame>
      <p:graphicFrame>
        <p:nvGraphicFramePr>
          <p:cNvPr id="592940" name="Object 44"/>
          <p:cNvGraphicFramePr>
            <a:graphicFrameLocks noChangeAspect="1"/>
          </p:cNvGraphicFramePr>
          <p:nvPr/>
        </p:nvGraphicFramePr>
        <p:xfrm>
          <a:off x="6227763" y="2636838"/>
          <a:ext cx="1804987" cy="904875"/>
        </p:xfrm>
        <a:graphic>
          <a:graphicData uri="http://schemas.openxmlformats.org/presentationml/2006/ole">
            <p:oleObj spid="_x0000_s230410" name="Equation" r:id="rId11" imgW="685800" imgH="342720" progId="Equation.DSMT4">
              <p:embed/>
            </p:oleObj>
          </a:graphicData>
        </a:graphic>
      </p:graphicFrame>
      <p:graphicFrame>
        <p:nvGraphicFramePr>
          <p:cNvPr id="592941" name="Object 45"/>
          <p:cNvGraphicFramePr>
            <a:graphicFrameLocks noChangeAspect="1"/>
          </p:cNvGraphicFramePr>
          <p:nvPr/>
        </p:nvGraphicFramePr>
        <p:xfrm>
          <a:off x="6269038" y="2133600"/>
          <a:ext cx="1255712" cy="573088"/>
        </p:xfrm>
        <a:graphic>
          <a:graphicData uri="http://schemas.openxmlformats.org/presentationml/2006/ole">
            <p:oleObj spid="_x0000_s230411" name="Equation" r:id="rId12" imgW="419040" imgH="190440" progId="Equation.DSMT4">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7072312" cy="538162"/>
          </a:xfrm>
        </p:spPr>
        <p:txBody>
          <a:bodyPr/>
          <a:lstStyle/>
          <a:p>
            <a:r>
              <a:rPr lang="en-US" altLang="zh-CN" sz="2800" dirty="0" smtClean="0">
                <a:solidFill>
                  <a:schemeClr val="accent1"/>
                </a:solidFill>
              </a:rPr>
              <a:t>2.3.2 </a:t>
            </a:r>
            <a:r>
              <a:rPr lang="zh-CN" altLang="en-US" sz="2800" dirty="0" smtClean="0">
                <a:solidFill>
                  <a:schemeClr val="accent1"/>
                </a:solidFill>
              </a:rPr>
              <a:t>多光束</a:t>
            </a:r>
            <a:r>
              <a:rPr lang="zh-CN" altLang="en-US" sz="2800" dirty="0">
                <a:solidFill>
                  <a:schemeClr val="accent1"/>
                </a:solidFill>
              </a:rPr>
              <a:t>干</a:t>
            </a:r>
            <a:r>
              <a:rPr lang="zh-CN" altLang="en-US" sz="2800" dirty="0" smtClean="0">
                <a:solidFill>
                  <a:schemeClr val="accent1"/>
                </a:solidFill>
              </a:rPr>
              <a:t>涉条</a:t>
            </a:r>
            <a:r>
              <a:rPr lang="zh-CN" altLang="en-US" sz="2800" dirty="0">
                <a:solidFill>
                  <a:schemeClr val="accent1"/>
                </a:solidFill>
              </a:rPr>
              <a:t>纹的特点</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33792" y="943000"/>
            <a:ext cx="2914072"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tx1"/>
                </a:solidFill>
              </a:rPr>
              <a:t>5.  </a:t>
            </a:r>
            <a:r>
              <a:rPr lang="en-US" altLang="zh-CN" sz="2800" i="1" kern="0" dirty="0" smtClean="0">
                <a:solidFill>
                  <a:schemeClr val="tx1"/>
                </a:solidFill>
              </a:rPr>
              <a:t>R</a:t>
            </a:r>
            <a:r>
              <a:rPr lang="zh-CN" altLang="en-US" sz="2800" kern="0" dirty="0" smtClean="0">
                <a:solidFill>
                  <a:schemeClr val="tx1"/>
                </a:solidFill>
              </a:rPr>
              <a:t>与对比度</a:t>
            </a:r>
            <a:endParaRPr lang="zh-CN" altLang="en-US" sz="2800" kern="0" dirty="0">
              <a:solidFill>
                <a:schemeClr val="tx1"/>
              </a:solidFill>
            </a:endParaRPr>
          </a:p>
        </p:txBody>
      </p:sp>
      <p:graphicFrame>
        <p:nvGraphicFramePr>
          <p:cNvPr id="14" name="Object 4"/>
          <p:cNvGraphicFramePr>
            <a:graphicFrameLocks noChangeAspect="1"/>
          </p:cNvGraphicFramePr>
          <p:nvPr>
            <p:extLst>
              <p:ext uri="{D42A27DB-BD31-4B8C-83A1-F6EECF244321}">
                <p14:modId xmlns:p14="http://schemas.microsoft.com/office/powerpoint/2010/main" xmlns="" val="3229449055"/>
              </p:ext>
            </p:extLst>
          </p:nvPr>
        </p:nvGraphicFramePr>
        <p:xfrm>
          <a:off x="395536" y="2961828"/>
          <a:ext cx="1062037" cy="611188"/>
        </p:xfrm>
        <a:graphic>
          <a:graphicData uri="http://schemas.openxmlformats.org/presentationml/2006/ole">
            <p:oleObj spid="_x0000_s132582" name="Equation" r:id="rId3" imgW="381000" imgH="228600" progId="Equation.DSMT4">
              <p:embed/>
            </p:oleObj>
          </a:graphicData>
        </a:graphic>
      </p:graphicFrame>
      <p:graphicFrame>
        <p:nvGraphicFramePr>
          <p:cNvPr id="17" name="Object 3"/>
          <p:cNvGraphicFramePr>
            <a:graphicFrameLocks noChangeAspect="1"/>
          </p:cNvGraphicFramePr>
          <p:nvPr>
            <p:extLst>
              <p:ext uri="{D42A27DB-BD31-4B8C-83A1-F6EECF244321}">
                <p14:modId xmlns:p14="http://schemas.microsoft.com/office/powerpoint/2010/main" xmlns="" val="728085234"/>
              </p:ext>
            </p:extLst>
          </p:nvPr>
        </p:nvGraphicFramePr>
        <p:xfrm>
          <a:off x="395536" y="1646535"/>
          <a:ext cx="3177382" cy="987896"/>
        </p:xfrm>
        <a:graphic>
          <a:graphicData uri="http://schemas.openxmlformats.org/presentationml/2006/ole">
            <p:oleObj spid="_x0000_s132583" name="Equation" r:id="rId4" imgW="1244600" imgH="393700" progId="Equation.DSMT4">
              <p:embed/>
            </p:oleObj>
          </a:graphicData>
        </a:graphic>
      </p:graphicFrame>
      <p:pic>
        <p:nvPicPr>
          <p:cNvPr id="20" name="Picture 8" descr="GX18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779912" y="1052736"/>
            <a:ext cx="5257880" cy="3096344"/>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
          <p:cNvSpPr txBox="1">
            <a:spLocks noChangeArrowheads="1"/>
          </p:cNvSpPr>
          <p:nvPr/>
        </p:nvSpPr>
        <p:spPr bwMode="auto">
          <a:xfrm>
            <a:off x="5004048" y="1047809"/>
            <a:ext cx="2822459" cy="5151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sz="2800" kern="0" dirty="0" smtClean="0">
                <a:solidFill>
                  <a:srgbClr val="0000FF"/>
                </a:solidFill>
              </a:rPr>
              <a:t>透射光多光束</a:t>
            </a:r>
            <a:endParaRPr lang="zh-CN" altLang="en-US" sz="2800" kern="0" dirty="0">
              <a:solidFill>
                <a:srgbClr val="0000FF"/>
              </a:solidFill>
            </a:endParaRPr>
          </a:p>
        </p:txBody>
      </p:sp>
      <p:sp>
        <p:nvSpPr>
          <p:cNvPr id="22" name="Text Box 2"/>
          <p:cNvSpPr txBox="1">
            <a:spLocks noChangeArrowheads="1"/>
          </p:cNvSpPr>
          <p:nvPr/>
        </p:nvSpPr>
        <p:spPr bwMode="auto">
          <a:xfrm>
            <a:off x="385129" y="4035549"/>
            <a:ext cx="416492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en-US" altLang="zh-CN" sz="2800" b="1" dirty="0">
                <a:latin typeface="Times New Roman" panose="02020603050405020304" pitchFamily="18" charset="0"/>
                <a:ea typeface="楷体" panose="02010609060101010101" pitchFamily="49" charset="-122"/>
              </a:rPr>
              <a:t>6</a:t>
            </a:r>
            <a:r>
              <a:rPr lang="en-US" altLang="zh-CN" sz="2800" b="1" dirty="0" smtClean="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条</a:t>
            </a:r>
            <a:r>
              <a:rPr lang="zh-CN" altLang="en-US" sz="2800" b="1" dirty="0">
                <a:latin typeface="Times New Roman" panose="02020603050405020304" pitchFamily="18" charset="0"/>
                <a:ea typeface="楷体" panose="02010609060101010101" pitchFamily="49" charset="-122"/>
              </a:rPr>
              <a:t>纹</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相位）半宽度 </a:t>
            </a:r>
            <a:r>
              <a:rPr lang="zh-CN" altLang="en-US" sz="2800" b="1" dirty="0">
                <a:latin typeface="Times New Roman" panose="02020603050405020304" pitchFamily="18" charset="0"/>
                <a:ea typeface="楷体" panose="02010609060101010101" pitchFamily="49" charset="-122"/>
                <a:sym typeface="Symbol" panose="05050102010706020507" pitchFamily="18" charset="2"/>
              </a:rPr>
              <a:t></a:t>
            </a:r>
            <a:r>
              <a:rPr lang="zh-CN" altLang="en-US" sz="2800" b="1" i="1" dirty="0">
                <a:latin typeface="Times New Roman" panose="02020603050405020304" pitchFamily="18" charset="0"/>
                <a:ea typeface="楷体" panose="02010609060101010101" pitchFamily="49" charset="-122"/>
                <a:sym typeface="Symbol" panose="05050102010706020507" pitchFamily="18" charset="2"/>
              </a:rPr>
              <a:t></a:t>
            </a:r>
            <a:r>
              <a:rPr lang="zh-CN" altLang="en-US" sz="2800" b="1" dirty="0">
                <a:latin typeface="Times New Roman" panose="02020603050405020304" pitchFamily="18" charset="0"/>
                <a:ea typeface="楷体" panose="02010609060101010101" pitchFamily="49" charset="-122"/>
              </a:rPr>
              <a:t> </a:t>
            </a:r>
            <a:endParaRPr lang="el-GR" altLang="zh-CN" sz="2800" b="1" dirty="0">
              <a:latin typeface="Times New Roman" panose="02020603050405020304" pitchFamily="18" charset="0"/>
              <a:ea typeface="楷体" panose="02010609060101010101" pitchFamily="49" charset="-122"/>
            </a:endParaRPr>
          </a:p>
        </p:txBody>
      </p:sp>
      <p:graphicFrame>
        <p:nvGraphicFramePr>
          <p:cNvPr id="24" name="Object 4"/>
          <p:cNvGraphicFramePr>
            <a:graphicFrameLocks noChangeAspect="1"/>
          </p:cNvGraphicFramePr>
          <p:nvPr>
            <p:extLst>
              <p:ext uri="{D42A27DB-BD31-4B8C-83A1-F6EECF244321}">
                <p14:modId xmlns:p14="http://schemas.microsoft.com/office/powerpoint/2010/main" xmlns="" val="3883015956"/>
              </p:ext>
            </p:extLst>
          </p:nvPr>
        </p:nvGraphicFramePr>
        <p:xfrm>
          <a:off x="762041" y="4546237"/>
          <a:ext cx="3017871" cy="1014886"/>
        </p:xfrm>
        <a:graphic>
          <a:graphicData uri="http://schemas.openxmlformats.org/presentationml/2006/ole">
            <p:oleObj spid="_x0000_s132584" name="Equation" r:id="rId6" imgW="1371600" imgH="444240" progId="Equation.DSMT4">
              <p:embed/>
            </p:oleObj>
          </a:graphicData>
        </a:graphic>
      </p:graphicFrame>
      <p:sp>
        <p:nvSpPr>
          <p:cNvPr id="25" name="Rectangle 24"/>
          <p:cNvSpPr>
            <a:spLocks noChangeArrowheads="1"/>
          </p:cNvSpPr>
          <p:nvPr/>
        </p:nvSpPr>
        <p:spPr bwMode="auto">
          <a:xfrm>
            <a:off x="4283968" y="4834268"/>
            <a:ext cx="364739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lang="en-US" altLang="zh-CN" sz="2800" b="1" i="1" dirty="0">
                <a:solidFill>
                  <a:srgbClr val="0000FF"/>
                </a:solidFill>
                <a:latin typeface="Times New Roman" panose="02020603050405020304" pitchFamily="18" charset="0"/>
                <a:ea typeface="楷体" panose="02010609060101010101" pitchFamily="49" charset="-122"/>
              </a:rPr>
              <a:t>R</a:t>
            </a:r>
            <a:r>
              <a:rPr lang="zh-CN" altLang="en-US" sz="2800" b="1" dirty="0">
                <a:solidFill>
                  <a:srgbClr val="0000FF"/>
                </a:solidFill>
                <a:latin typeface="Times New Roman" panose="02020603050405020304" pitchFamily="18" charset="0"/>
                <a:ea typeface="楷体" panose="02010609060101010101" pitchFamily="49" charset="-122"/>
              </a:rPr>
              <a:t>增大，亮</a:t>
            </a:r>
            <a:r>
              <a:rPr lang="zh-CN" altLang="en-US" sz="2800" b="1" dirty="0" smtClean="0">
                <a:solidFill>
                  <a:srgbClr val="0000FF"/>
                </a:solidFill>
                <a:latin typeface="Times New Roman" panose="02020603050405020304" pitchFamily="18" charset="0"/>
                <a:ea typeface="楷体" panose="02010609060101010101" pitchFamily="49" charset="-122"/>
              </a:rPr>
              <a:t>环宽</a:t>
            </a:r>
            <a:r>
              <a:rPr lang="zh-CN" altLang="en-US" sz="2800" b="1" dirty="0">
                <a:solidFill>
                  <a:srgbClr val="0000FF"/>
                </a:solidFill>
                <a:latin typeface="Times New Roman" panose="02020603050405020304" pitchFamily="18" charset="0"/>
                <a:ea typeface="楷体" panose="02010609060101010101" pitchFamily="49" charset="-122"/>
              </a:rPr>
              <a:t>度变窄</a:t>
            </a:r>
          </a:p>
        </p:txBody>
      </p:sp>
      <p:sp>
        <p:nvSpPr>
          <p:cNvPr id="26" name="Rectangle 25"/>
          <p:cNvSpPr/>
          <p:nvPr/>
        </p:nvSpPr>
        <p:spPr>
          <a:xfrm>
            <a:off x="406617" y="5661248"/>
            <a:ext cx="8539307" cy="954107"/>
          </a:xfrm>
          <a:prstGeom prst="rect">
            <a:avLst/>
          </a:prstGeom>
        </p:spPr>
        <p:txBody>
          <a:bodyPr wrap="square">
            <a:spAutoFit/>
          </a:bodyPr>
          <a:lstStyle/>
          <a:p>
            <a:pPr>
              <a:spcBef>
                <a:spcPts val="600"/>
              </a:spcBef>
              <a:buClr>
                <a:schemeClr val="tx1"/>
              </a:buClr>
              <a:buSzPct val="60000"/>
            </a:pPr>
            <a:r>
              <a:rPr lang="zh-CN" altLang="en-US" sz="2800" b="1" u="sng" dirty="0">
                <a:solidFill>
                  <a:srgbClr val="FF0000"/>
                </a:solidFill>
                <a:latin typeface="Times New Roman" panose="02020603050405020304" pitchFamily="18" charset="0"/>
                <a:ea typeface="楷体" panose="02010609060101010101" pitchFamily="49" charset="-122"/>
              </a:rPr>
              <a:t>能够产生极明锐的透射光干涉条纹</a:t>
            </a:r>
            <a:r>
              <a:rPr lang="zh-CN" altLang="en-US" sz="2800" b="1" dirty="0">
                <a:solidFill>
                  <a:srgbClr val="FF0000"/>
                </a:solidFill>
                <a:latin typeface="Times New Roman" panose="02020603050405020304" pitchFamily="18" charset="0"/>
                <a:ea typeface="楷体" panose="02010609060101010101" pitchFamily="49" charset="-122"/>
              </a:rPr>
              <a:t>是多光束干涉的最显著和最重要的特点。</a:t>
            </a:r>
            <a:endParaRPr lang="en-US" altLang="zh-CN" sz="2800"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11955301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7072312" cy="538162"/>
          </a:xfrm>
        </p:spPr>
        <p:txBody>
          <a:bodyPr/>
          <a:lstStyle/>
          <a:p>
            <a:r>
              <a:rPr lang="en-US" altLang="zh-CN" sz="2800" dirty="0" smtClean="0">
                <a:solidFill>
                  <a:schemeClr val="accent1"/>
                </a:solidFill>
              </a:rPr>
              <a:t>2.3.2 </a:t>
            </a:r>
            <a:r>
              <a:rPr lang="zh-CN" altLang="en-US" sz="2800" dirty="0" smtClean="0">
                <a:solidFill>
                  <a:schemeClr val="accent1"/>
                </a:solidFill>
              </a:rPr>
              <a:t>多光束</a:t>
            </a:r>
            <a:r>
              <a:rPr lang="zh-CN" altLang="en-US" sz="2800" dirty="0">
                <a:solidFill>
                  <a:schemeClr val="accent1"/>
                </a:solidFill>
              </a:rPr>
              <a:t>干</a:t>
            </a:r>
            <a:r>
              <a:rPr lang="zh-CN" altLang="en-US" sz="2800" dirty="0" smtClean="0">
                <a:solidFill>
                  <a:schemeClr val="accent1"/>
                </a:solidFill>
              </a:rPr>
              <a:t>涉条</a:t>
            </a:r>
            <a:r>
              <a:rPr lang="zh-CN" altLang="en-US" sz="2800" dirty="0">
                <a:solidFill>
                  <a:schemeClr val="accent1"/>
                </a:solidFill>
              </a:rPr>
              <a:t>纹的特点</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Rot="1" noChangeArrowheads="1"/>
          </p:cNvSpPr>
          <p:nvPr/>
        </p:nvSpPr>
        <p:spPr bwMode="auto">
          <a:xfrm>
            <a:off x="467544" y="976338"/>
            <a:ext cx="2016125" cy="65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lgn="l">
              <a:defRPr sz="2800" b="1">
                <a:solidFill>
                  <a:schemeClr val="tx1"/>
                </a:solidFill>
                <a:latin typeface="Arial" panose="020B0604020202020204" pitchFamily="34" charset="0"/>
                <a:ea typeface="宋体" panose="02010600030101010101" pitchFamily="2" charset="-122"/>
              </a:defRPr>
            </a:lvl1pPr>
            <a:lvl2pPr marL="742950" indent="-285750" algn="l">
              <a:defRPr sz="2400">
                <a:solidFill>
                  <a:schemeClr val="tx1"/>
                </a:solidFill>
                <a:latin typeface="Arial" panose="020B0604020202020204" pitchFamily="34" charset="0"/>
                <a:ea typeface="宋体" panose="02010600030101010101" pitchFamily="2" charset="-122"/>
              </a:defRPr>
            </a:lvl2pPr>
            <a:lvl3pPr marL="1143000" indent="-228600" algn="l">
              <a:buChar char="•"/>
              <a:defRPr sz="2000">
                <a:solidFill>
                  <a:schemeClr val="tx1"/>
                </a:solidFill>
                <a:latin typeface="Arial" panose="020B0604020202020204" pitchFamily="34" charset="0"/>
                <a:ea typeface="宋体" panose="02010600030101010101" pitchFamily="2" charset="-122"/>
              </a:defRPr>
            </a:lvl3pPr>
            <a:lvl4pPr marL="1600200" indent="-228600" algn="l">
              <a:defRPr>
                <a:solidFill>
                  <a:schemeClr val="tx1"/>
                </a:solidFill>
                <a:latin typeface="Arial" panose="020B0604020202020204" pitchFamily="34" charset="0"/>
                <a:ea typeface="宋体" panose="02010600030101010101" pitchFamily="2" charset="-122"/>
              </a:defRPr>
            </a:lvl4pPr>
            <a:lvl5pPr marL="2057400" indent="-228600" algn="l">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latin typeface="Times New Roman" panose="02020603050405020304" pitchFamily="18" charset="0"/>
                <a:ea typeface="楷体" panose="02010609060101010101" pitchFamily="49" charset="-122"/>
              </a:rPr>
              <a:t>7. </a:t>
            </a:r>
            <a:r>
              <a:rPr lang="zh-CN" altLang="en-US" dirty="0">
                <a:latin typeface="Times New Roman" panose="02020603050405020304" pitchFamily="18" charset="0"/>
                <a:ea typeface="楷体" panose="02010609060101010101" pitchFamily="49" charset="-122"/>
              </a:rPr>
              <a:t>精细度</a:t>
            </a:r>
          </a:p>
        </p:txBody>
      </p:sp>
      <p:sp>
        <p:nvSpPr>
          <p:cNvPr id="9" name="Rectangle 8"/>
          <p:cNvSpPr>
            <a:spLocks noChangeArrowheads="1"/>
          </p:cNvSpPr>
          <p:nvPr/>
        </p:nvSpPr>
        <p:spPr bwMode="auto">
          <a:xfrm>
            <a:off x="4343290" y="1694487"/>
            <a:ext cx="363589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lgn="just">
              <a:lnSpc>
                <a:spcPct val="100000"/>
              </a:lnSpc>
              <a:spcBef>
                <a:spcPct val="0"/>
              </a:spcBef>
              <a:buFont typeface="Arial" panose="020B0604020202020204" pitchFamily="34" charset="0"/>
              <a:buChar char="•"/>
            </a:pPr>
            <a:r>
              <a:rPr lang="zh-CN" altLang="en-US" sz="2800" b="1" dirty="0">
                <a:solidFill>
                  <a:srgbClr val="FF0000"/>
                </a:solidFill>
                <a:latin typeface="Times New Roman" panose="02020603050405020304" pitchFamily="18" charset="0"/>
                <a:ea typeface="楷体" panose="02010609060101010101" pitchFamily="49" charset="-122"/>
              </a:rPr>
              <a:t>亮</a:t>
            </a:r>
            <a:r>
              <a:rPr lang="zh-CN" altLang="en-US" sz="2800" b="1" dirty="0" smtClean="0">
                <a:solidFill>
                  <a:srgbClr val="FF0000"/>
                </a:solidFill>
                <a:latin typeface="Times New Roman" panose="02020603050405020304" pitchFamily="18" charset="0"/>
                <a:ea typeface="楷体" panose="02010609060101010101" pitchFamily="49" charset="-122"/>
              </a:rPr>
              <a:t>纹越细，</a:t>
            </a:r>
            <a:r>
              <a:rPr lang="en-US" altLang="zh-CN" sz="2800" b="1" i="1" dirty="0" smtClean="0">
                <a:solidFill>
                  <a:srgbClr val="FF0000"/>
                </a:solidFill>
                <a:latin typeface="Times New Roman" panose="02020603050405020304" pitchFamily="18" charset="0"/>
                <a:ea typeface="楷体" panose="02010609060101010101" pitchFamily="49" charset="-122"/>
              </a:rPr>
              <a:t>N </a:t>
            </a:r>
            <a:r>
              <a:rPr lang="zh-CN" altLang="en-US" sz="2800" b="1" dirty="0" smtClean="0">
                <a:solidFill>
                  <a:srgbClr val="FF0000"/>
                </a:solidFill>
                <a:latin typeface="Times New Roman" panose="02020603050405020304" pitchFamily="18" charset="0"/>
                <a:ea typeface="楷体" panose="02010609060101010101" pitchFamily="49" charset="-122"/>
              </a:rPr>
              <a:t>越大</a:t>
            </a:r>
            <a:endParaRPr lang="en-US" altLang="zh-CN" sz="2800" b="1" dirty="0" smtClean="0">
              <a:solidFill>
                <a:srgbClr val="FF0000"/>
              </a:solidFill>
              <a:latin typeface="Times New Roman" panose="02020603050405020304" pitchFamily="18" charset="0"/>
              <a:ea typeface="楷体" panose="02010609060101010101" pitchFamily="49" charset="-122"/>
            </a:endParaRPr>
          </a:p>
          <a:p>
            <a:pPr marL="457200" indent="-457200" algn="just">
              <a:lnSpc>
                <a:spcPct val="100000"/>
              </a:lnSpc>
              <a:spcBef>
                <a:spcPct val="0"/>
              </a:spcBef>
              <a:buFont typeface="Arial" panose="020B0604020202020204" pitchFamily="34" charset="0"/>
              <a:buChar char="•"/>
            </a:pPr>
            <a:r>
              <a:rPr lang="en-US" altLang="zh-CN" sz="2800" b="1" i="1" dirty="0" smtClean="0">
                <a:solidFill>
                  <a:srgbClr val="FF0000"/>
                </a:solidFill>
                <a:latin typeface="Times New Roman" panose="02020603050405020304" pitchFamily="18" charset="0"/>
                <a:ea typeface="楷体" panose="02010609060101010101" pitchFamily="49" charset="-122"/>
              </a:rPr>
              <a:t>N </a:t>
            </a:r>
            <a:r>
              <a:rPr lang="zh-CN" altLang="en-US" sz="2800" b="1" dirty="0" smtClean="0">
                <a:solidFill>
                  <a:srgbClr val="FF0000"/>
                </a:solidFill>
                <a:latin typeface="Times New Roman" panose="02020603050405020304" pitchFamily="18" charset="0"/>
                <a:ea typeface="楷体" panose="02010609060101010101" pitchFamily="49" charset="-122"/>
              </a:rPr>
              <a:t>由 </a:t>
            </a:r>
            <a:r>
              <a:rPr lang="en-US" altLang="zh-CN" sz="2800" b="1" i="1" dirty="0" smtClean="0">
                <a:solidFill>
                  <a:srgbClr val="FF0000"/>
                </a:solidFill>
                <a:latin typeface="Times New Roman" panose="02020603050405020304" pitchFamily="18" charset="0"/>
                <a:ea typeface="楷体" panose="02010609060101010101" pitchFamily="49" charset="-122"/>
              </a:rPr>
              <a:t>R </a:t>
            </a:r>
            <a:r>
              <a:rPr lang="zh-CN" altLang="en-US" sz="2800" b="1" dirty="0" smtClean="0">
                <a:solidFill>
                  <a:srgbClr val="FF0000"/>
                </a:solidFill>
                <a:latin typeface="Times New Roman" panose="02020603050405020304" pitchFamily="18" charset="0"/>
                <a:ea typeface="楷体" panose="02010609060101010101" pitchFamily="49" charset="-122"/>
              </a:rPr>
              <a:t>唯一决定</a:t>
            </a:r>
            <a:endParaRPr lang="en-US" altLang="zh-CN" sz="2800" b="1" dirty="0">
              <a:solidFill>
                <a:srgbClr val="FF0000"/>
              </a:solidFill>
              <a:latin typeface="Times New Roman" panose="02020603050405020304" pitchFamily="18" charset="0"/>
              <a:ea typeface="楷体" panose="02010609060101010101" pitchFamily="49" charset="-122"/>
            </a:endParaRPr>
          </a:p>
        </p:txBody>
      </p:sp>
      <p:graphicFrame>
        <p:nvGraphicFramePr>
          <p:cNvPr id="5" name="Object 3"/>
          <p:cNvGraphicFramePr>
            <a:graphicFrameLocks noChangeAspect="1"/>
          </p:cNvGraphicFramePr>
          <p:nvPr>
            <p:extLst>
              <p:ext uri="{D42A27DB-BD31-4B8C-83A1-F6EECF244321}">
                <p14:modId xmlns:p14="http://schemas.microsoft.com/office/powerpoint/2010/main" xmlns="" val="586429752"/>
              </p:ext>
            </p:extLst>
          </p:nvPr>
        </p:nvGraphicFramePr>
        <p:xfrm>
          <a:off x="1331640" y="1581795"/>
          <a:ext cx="2711450" cy="1127125"/>
        </p:xfrm>
        <a:graphic>
          <a:graphicData uri="http://schemas.openxmlformats.org/presentationml/2006/ole">
            <p:oleObj spid="_x0000_s135404" name="Equation" r:id="rId3" imgW="1041120" imgH="457200" progId="Equation.DSMT4">
              <p:embed/>
            </p:oleObj>
          </a:graphicData>
        </a:graphic>
      </p:graphicFrame>
      <p:sp>
        <p:nvSpPr>
          <p:cNvPr id="12" name="Rectangle 2"/>
          <p:cNvSpPr txBox="1">
            <a:spLocks noChangeArrowheads="1"/>
          </p:cNvSpPr>
          <p:nvPr/>
        </p:nvSpPr>
        <p:spPr bwMode="auto">
          <a:xfrm>
            <a:off x="485025" y="2924944"/>
            <a:ext cx="2520950" cy="449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tx1"/>
                </a:solidFill>
              </a:rPr>
              <a:t>8. </a:t>
            </a:r>
            <a:r>
              <a:rPr lang="zh-CN" altLang="en-US" sz="2800" kern="0" dirty="0" smtClean="0">
                <a:solidFill>
                  <a:schemeClr val="tx1"/>
                </a:solidFill>
              </a:rPr>
              <a:t>滤波特性 </a:t>
            </a:r>
            <a:endParaRPr lang="zh-CN" altLang="en-US" sz="2800" kern="0" dirty="0">
              <a:solidFill>
                <a:schemeClr val="tx1"/>
              </a:solidFill>
            </a:endParaRPr>
          </a:p>
        </p:txBody>
      </p:sp>
      <p:sp>
        <p:nvSpPr>
          <p:cNvPr id="13" name="Rectangle 3"/>
          <p:cNvSpPr txBox="1">
            <a:spLocks noChangeArrowheads="1"/>
          </p:cNvSpPr>
          <p:nvPr/>
        </p:nvSpPr>
        <p:spPr bwMode="auto">
          <a:xfrm>
            <a:off x="1331640" y="3718192"/>
            <a:ext cx="2952328" cy="576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spcBef>
                <a:spcPts val="0"/>
              </a:spcBef>
            </a:pPr>
            <a:r>
              <a:rPr lang="zh-CN" altLang="en-US" sz="2800" kern="0" dirty="0" smtClean="0">
                <a:solidFill>
                  <a:srgbClr val="0000FF"/>
                </a:solidFill>
              </a:rPr>
              <a:t>滤波带宽</a:t>
            </a:r>
            <a:endParaRPr lang="zh-CN" altLang="en-US" sz="2800" kern="0" dirty="0">
              <a:solidFill>
                <a:srgbClr val="0000FF"/>
              </a:solidFill>
            </a:endParaRPr>
          </a:p>
        </p:txBody>
      </p:sp>
      <p:graphicFrame>
        <p:nvGraphicFramePr>
          <p:cNvPr id="14" name="Object 13"/>
          <p:cNvGraphicFramePr>
            <a:graphicFrameLocks noChangeAspect="1"/>
          </p:cNvGraphicFramePr>
          <p:nvPr>
            <p:extLst>
              <p:ext uri="{D42A27DB-BD31-4B8C-83A1-F6EECF244321}">
                <p14:modId xmlns:p14="http://schemas.microsoft.com/office/powerpoint/2010/main" xmlns="" val="208228050"/>
              </p:ext>
            </p:extLst>
          </p:nvPr>
        </p:nvGraphicFramePr>
        <p:xfrm>
          <a:off x="3923928" y="3447375"/>
          <a:ext cx="3339251" cy="1061745"/>
        </p:xfrm>
        <a:graphic>
          <a:graphicData uri="http://schemas.openxmlformats.org/presentationml/2006/ole">
            <p:oleObj spid="_x0000_s135405" name="Equation" r:id="rId4" imgW="1409088" imgH="444307" progId="Equation.DSMT4">
              <p:embed/>
            </p:oleObj>
          </a:graphicData>
        </a:graphic>
      </p:graphicFrame>
      <p:sp>
        <p:nvSpPr>
          <p:cNvPr id="16" name="Rectangle 2"/>
          <p:cNvSpPr txBox="1">
            <a:spLocks noChangeArrowheads="1"/>
          </p:cNvSpPr>
          <p:nvPr/>
        </p:nvSpPr>
        <p:spPr bwMode="auto">
          <a:xfrm>
            <a:off x="467544" y="4587612"/>
            <a:ext cx="3384376"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chemeClr val="tx1"/>
                </a:solidFill>
              </a:rPr>
              <a:t>9.  </a:t>
            </a:r>
            <a:r>
              <a:rPr lang="zh-CN" altLang="en-US" sz="2800" kern="0" dirty="0" smtClean="0">
                <a:solidFill>
                  <a:schemeClr val="tx1"/>
                </a:solidFill>
              </a:rPr>
              <a:t>波长半宽度</a:t>
            </a:r>
            <a:endParaRPr lang="zh-CN" altLang="en-US" sz="2800" kern="0" dirty="0">
              <a:solidFill>
                <a:schemeClr val="tx1"/>
              </a:solidFill>
            </a:endParaRPr>
          </a:p>
        </p:txBody>
      </p:sp>
      <p:sp>
        <p:nvSpPr>
          <p:cNvPr id="17" name="Rectangle 5"/>
          <p:cNvSpPr>
            <a:spLocks noChangeArrowheads="1"/>
          </p:cNvSpPr>
          <p:nvPr/>
        </p:nvSpPr>
        <p:spPr bwMode="auto">
          <a:xfrm>
            <a:off x="884064" y="6218148"/>
            <a:ext cx="779239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50000"/>
              </a:spcBef>
              <a:buClr>
                <a:schemeClr val="folHlink"/>
              </a:buClr>
              <a:buSzPct val="60000"/>
              <a:buFont typeface="Wingdings" panose="05000000000000000000" pitchFamily="2" charset="2"/>
              <a:buNone/>
            </a:pPr>
            <a:r>
              <a:rPr lang="en-US" altLang="zh-CN" sz="2800" b="1" i="1" dirty="0">
                <a:solidFill>
                  <a:srgbClr val="FF0000"/>
                </a:solidFill>
                <a:latin typeface="Times New Roman" panose="02020603050405020304" pitchFamily="18" charset="0"/>
                <a:ea typeface="楷体" panose="02010609060101010101" pitchFamily="49" charset="-122"/>
              </a:rPr>
              <a:t>m </a:t>
            </a:r>
            <a:r>
              <a:rPr lang="zh-CN" altLang="en-US" sz="2800" b="1" dirty="0" smtClean="0">
                <a:solidFill>
                  <a:srgbClr val="FF0000"/>
                </a:solidFill>
                <a:latin typeface="Times New Roman" panose="02020603050405020304" pitchFamily="18" charset="0"/>
                <a:ea typeface="楷体" panose="02010609060101010101" pitchFamily="49" charset="-122"/>
              </a:rPr>
              <a:t>愈</a:t>
            </a:r>
            <a:r>
              <a:rPr lang="zh-CN" altLang="en-US" sz="2800" b="1" dirty="0">
                <a:solidFill>
                  <a:srgbClr val="FF0000"/>
                </a:solidFill>
                <a:latin typeface="Times New Roman" panose="02020603050405020304" pitchFamily="18" charset="0"/>
                <a:ea typeface="楷体" panose="02010609060101010101" pitchFamily="49" charset="-122"/>
              </a:rPr>
              <a:t>大，</a:t>
            </a:r>
            <a:r>
              <a:rPr lang="en-US" altLang="zh-CN" sz="2800" b="1" i="1" dirty="0" smtClean="0">
                <a:solidFill>
                  <a:srgbClr val="FF0000"/>
                </a:solidFill>
                <a:latin typeface="Times New Roman" panose="02020603050405020304" pitchFamily="18" charset="0"/>
                <a:ea typeface="楷体" panose="02010609060101010101" pitchFamily="49" charset="-122"/>
              </a:rPr>
              <a:t>N </a:t>
            </a:r>
            <a:r>
              <a:rPr lang="zh-CN" altLang="en-US" sz="2800" b="1" dirty="0">
                <a:solidFill>
                  <a:srgbClr val="FF0000"/>
                </a:solidFill>
                <a:latin typeface="Times New Roman" panose="02020603050405020304" pitchFamily="18" charset="0"/>
                <a:ea typeface="楷体" panose="02010609060101010101" pitchFamily="49" charset="-122"/>
              </a:rPr>
              <a:t>愈大</a:t>
            </a:r>
            <a:r>
              <a:rPr lang="zh-CN" altLang="en-US" sz="2800" b="1" dirty="0" smtClean="0">
                <a:solidFill>
                  <a:srgbClr val="FF0000"/>
                </a:solidFill>
                <a:latin typeface="Times New Roman" panose="02020603050405020304" pitchFamily="18" charset="0"/>
                <a:ea typeface="楷体" panose="02010609060101010101" pitchFamily="49" charset="-122"/>
              </a:rPr>
              <a:t>，</a:t>
            </a:r>
            <a:r>
              <a:rPr lang="en-US" altLang="zh-CN" sz="2800" b="1" i="1" dirty="0" smtClean="0">
                <a:solidFill>
                  <a:srgbClr val="FF0000"/>
                </a:solidFill>
                <a:latin typeface="Times New Roman" panose="02020603050405020304" pitchFamily="18" charset="0"/>
                <a:ea typeface="楷体" panose="02010609060101010101" pitchFamily="49" charset="-122"/>
              </a:rPr>
              <a:t>R </a:t>
            </a:r>
            <a:r>
              <a:rPr lang="zh-CN" altLang="en-US" sz="2800" b="1" dirty="0" smtClean="0">
                <a:solidFill>
                  <a:srgbClr val="FF0000"/>
                </a:solidFill>
                <a:latin typeface="Times New Roman" panose="02020603050405020304" pitchFamily="18" charset="0"/>
                <a:ea typeface="楷体" panose="02010609060101010101" pitchFamily="49" charset="-122"/>
              </a:rPr>
              <a:t>愈大，则 </a:t>
            </a:r>
            <a:r>
              <a:rPr lang="en-US" altLang="zh-CN" sz="2800" b="1" dirty="0">
                <a:solidFill>
                  <a:srgbClr val="FF0000"/>
                </a:solidFill>
                <a:latin typeface="Times New Roman" panose="02020603050405020304" pitchFamily="18" charset="0"/>
                <a:ea typeface="楷体" panose="02010609060101010101" pitchFamily="49" charset="-122"/>
              </a:rPr>
              <a:t>(</a:t>
            </a:r>
            <a:r>
              <a:rPr lang="en-US" altLang="zh-CN" sz="2800" b="1" dirty="0">
                <a:solidFill>
                  <a:srgbClr val="FF0000"/>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i="1" dirty="0">
                <a:solidFill>
                  <a:srgbClr val="FF0000"/>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i="1" baseline="-25000" dirty="0">
                <a:solidFill>
                  <a:srgbClr val="FF0000"/>
                </a:solidFill>
                <a:latin typeface="Times New Roman" panose="02020603050405020304" pitchFamily="18" charset="0"/>
                <a:ea typeface="楷体" panose="02010609060101010101" pitchFamily="49" charset="-122"/>
              </a:rPr>
              <a:t>m</a:t>
            </a:r>
            <a:r>
              <a:rPr lang="en-US" altLang="zh-CN" sz="2800" b="1" dirty="0">
                <a:solidFill>
                  <a:srgbClr val="FF0000"/>
                </a:solidFill>
                <a:latin typeface="Times New Roman" panose="02020603050405020304" pitchFamily="18" charset="0"/>
                <a:ea typeface="楷体" panose="02010609060101010101" pitchFamily="49" charset="-122"/>
              </a:rPr>
              <a:t>)</a:t>
            </a:r>
            <a:r>
              <a:rPr lang="en-US" altLang="zh-CN" sz="2800" b="1" baseline="-25000" dirty="0">
                <a:solidFill>
                  <a:srgbClr val="FF0000"/>
                </a:solidFill>
                <a:latin typeface="Times New Roman" panose="02020603050405020304" pitchFamily="18" charset="0"/>
                <a:ea typeface="楷体" panose="02010609060101010101" pitchFamily="49" charset="-122"/>
              </a:rPr>
              <a:t>1/2 </a:t>
            </a:r>
            <a:r>
              <a:rPr lang="zh-CN" altLang="en-US" sz="2800" b="1" dirty="0">
                <a:solidFill>
                  <a:srgbClr val="FF0000"/>
                </a:solidFill>
                <a:latin typeface="Times New Roman" panose="02020603050405020304" pitchFamily="18" charset="0"/>
                <a:ea typeface="楷体" panose="02010609060101010101" pitchFamily="49" charset="-122"/>
              </a:rPr>
              <a:t>愈小</a:t>
            </a:r>
          </a:p>
        </p:txBody>
      </p:sp>
      <p:graphicFrame>
        <p:nvGraphicFramePr>
          <p:cNvPr id="18" name="Object 3"/>
          <p:cNvGraphicFramePr>
            <a:graphicFrameLocks noChangeAspect="1"/>
          </p:cNvGraphicFramePr>
          <p:nvPr>
            <p:extLst>
              <p:ext uri="{D42A27DB-BD31-4B8C-83A1-F6EECF244321}">
                <p14:modId xmlns:p14="http://schemas.microsoft.com/office/powerpoint/2010/main" xmlns="" val="4201890375"/>
              </p:ext>
            </p:extLst>
          </p:nvPr>
        </p:nvGraphicFramePr>
        <p:xfrm>
          <a:off x="2339752" y="5138028"/>
          <a:ext cx="3649662" cy="901700"/>
        </p:xfrm>
        <a:graphic>
          <a:graphicData uri="http://schemas.openxmlformats.org/presentationml/2006/ole">
            <p:oleObj spid="_x0000_s135406" name="Equation" r:id="rId5" imgW="1422360" imgH="393480" progId="Equation.DSMT4">
              <p:embed/>
            </p:oleObj>
          </a:graphicData>
        </a:graphic>
      </p:graphicFrame>
      <p:sp>
        <p:nvSpPr>
          <p:cNvPr id="2" name="Rectangle 1"/>
          <p:cNvSpPr/>
          <p:nvPr/>
        </p:nvSpPr>
        <p:spPr>
          <a:xfrm>
            <a:off x="755576" y="6218148"/>
            <a:ext cx="7223610" cy="523220"/>
          </a:xfrm>
          <a:prstGeom prst="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558031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x18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9992" y="2098041"/>
            <a:ext cx="4163372" cy="302433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Title 1"/>
          <p:cNvSpPr txBox="1">
            <a:spLocks/>
          </p:cNvSpPr>
          <p:nvPr/>
        </p:nvSpPr>
        <p:spPr bwMode="auto">
          <a:xfrm>
            <a:off x="1127959" y="326801"/>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2.4 </a:t>
            </a:r>
            <a:r>
              <a:rPr lang="zh-CN" altLang="en-US" kern="0" dirty="0" smtClean="0">
                <a:solidFill>
                  <a:schemeClr val="accent1"/>
                </a:solidFill>
                <a:effectLst>
                  <a:outerShdw blurRad="38100" dist="38100" dir="2700000" algn="tl">
                    <a:srgbClr val="000000">
                      <a:alpha val="43137"/>
                    </a:srgbClr>
                  </a:outerShdw>
                </a:effectLst>
              </a:rPr>
              <a:t>光学薄膜</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
          <p:cNvSpPr>
            <a:spLocks noChangeArrowheads="1"/>
          </p:cNvSpPr>
          <p:nvPr/>
        </p:nvSpPr>
        <p:spPr bwMode="auto">
          <a:xfrm>
            <a:off x="539553" y="1124744"/>
            <a:ext cx="7920879"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spcBef>
                <a:spcPts val="600"/>
              </a:spcBef>
              <a:buClr>
                <a:schemeClr val="tx1"/>
              </a:buClr>
              <a:buSzPct val="100000"/>
            </a:pPr>
            <a:r>
              <a:rPr lang="zh-CN" altLang="en-US" sz="2800" b="1" dirty="0">
                <a:latin typeface="Times New Roman" panose="02020603050405020304" pitchFamily="18" charset="0"/>
                <a:ea typeface="楷体" panose="02010609060101010101" pitchFamily="49" charset="-122"/>
              </a:rPr>
              <a:t>所谓光学薄膜，是指在透明平整的基片或金属光滑表面上，用物理或化学的方法涂敷的单层或多层透明介质薄膜</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p:txBody>
      </p:sp>
      <p:sp>
        <p:nvSpPr>
          <p:cNvPr id="6" name="Text Box 5"/>
          <p:cNvSpPr txBox="1">
            <a:spLocks noChangeArrowheads="1"/>
          </p:cNvSpPr>
          <p:nvPr/>
        </p:nvSpPr>
        <p:spPr bwMode="auto">
          <a:xfrm>
            <a:off x="565774" y="2924944"/>
            <a:ext cx="2638074" cy="52322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a:lnSpc>
                <a:spcPct val="100000"/>
              </a:lnSpc>
              <a:spcBef>
                <a:spcPct val="0"/>
              </a:spcBef>
              <a:buFontTx/>
              <a:buNone/>
            </a:pPr>
            <a:r>
              <a:rPr lang="zh-CN" altLang="en-US" sz="2800" b="1" dirty="0" smtClean="0">
                <a:solidFill>
                  <a:schemeClr val="bg1"/>
                </a:solidFill>
                <a:latin typeface="Times New Roman" panose="02020603050405020304" pitchFamily="18" charset="0"/>
                <a:ea typeface="楷体" panose="02010609060101010101" pitchFamily="49" charset="-122"/>
              </a:rPr>
              <a:t>单层膜反射率</a:t>
            </a:r>
            <a:endParaRPr lang="zh-CN" altLang="en-US" sz="2800" b="1" dirty="0">
              <a:solidFill>
                <a:schemeClr val="bg1"/>
              </a:solidFill>
              <a:latin typeface="Times New Roman" panose="02020603050405020304" pitchFamily="18" charset="0"/>
              <a:ea typeface="楷体" panose="02010609060101010101" pitchFamily="49" charset="-122"/>
            </a:endParaRPr>
          </a:p>
        </p:txBody>
      </p:sp>
      <p:grpSp>
        <p:nvGrpSpPr>
          <p:cNvPr id="8" name="Group 11"/>
          <p:cNvGrpSpPr>
            <a:grpSpLocks/>
          </p:cNvGrpSpPr>
          <p:nvPr/>
        </p:nvGrpSpPr>
        <p:grpSpPr bwMode="auto">
          <a:xfrm>
            <a:off x="568820" y="4869580"/>
            <a:ext cx="8307388" cy="1871663"/>
            <a:chOff x="232" y="2641"/>
            <a:chExt cx="5233" cy="1179"/>
          </a:xfrm>
        </p:grpSpPr>
        <p:sp>
          <p:nvSpPr>
            <p:cNvPr id="9" name="Rectangle 6"/>
            <p:cNvSpPr>
              <a:spLocks noChangeArrowheads="1"/>
            </p:cNvSpPr>
            <p:nvPr/>
          </p:nvSpPr>
          <p:spPr bwMode="auto">
            <a:xfrm>
              <a:off x="232" y="2641"/>
              <a:ext cx="5233" cy="10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200000"/>
                </a:lnSpc>
                <a:buClr>
                  <a:schemeClr val="folHlink"/>
                </a:buClr>
                <a:buSzPct val="60000"/>
                <a:buFont typeface="Wingdings" panose="05000000000000000000" pitchFamily="2" charset="2"/>
                <a:buNone/>
              </a:pPr>
              <a:r>
                <a:rPr lang="en-US" altLang="zh-CN" sz="2800" b="1" i="1" dirty="0">
                  <a:latin typeface="Times New Roman" panose="02020603050405020304" pitchFamily="18" charset="0"/>
                  <a:ea typeface="楷体" panose="02010609060101010101" pitchFamily="49" charset="-122"/>
                </a:rPr>
                <a:t>r</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 </a:t>
              </a:r>
              <a:r>
                <a:rPr lang="en-US" altLang="zh-CN" sz="2800" b="1" i="1" dirty="0">
                  <a:latin typeface="Times New Roman" panose="02020603050405020304" pitchFamily="18" charset="0"/>
                  <a:ea typeface="楷体" panose="02010609060101010101" pitchFamily="49" charset="-122"/>
                </a:rPr>
                <a:t>r</a:t>
              </a:r>
              <a:r>
                <a:rPr lang="en-US" altLang="zh-CN" sz="2800" b="1" baseline="-25000" dirty="0">
                  <a:latin typeface="Times New Roman" panose="02020603050405020304" pitchFamily="18" charset="0"/>
                  <a:ea typeface="楷体" panose="02010609060101010101" pitchFamily="49" charset="-122"/>
                </a:rPr>
                <a:t>2</a:t>
              </a:r>
              <a:r>
                <a:rPr lang="zh-CN" altLang="en-US" sz="2800" b="1" dirty="0">
                  <a:latin typeface="Times New Roman" panose="02020603050405020304" pitchFamily="18" charset="0"/>
                  <a:ea typeface="楷体" panose="02010609060101010101" pitchFamily="49" charset="-122"/>
                </a:rPr>
                <a:t>是薄膜上</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下表面的反射系数，</a:t>
              </a:r>
              <a:r>
                <a:rPr lang="zh-CN" altLang="en-US" sz="2800" b="1" i="1" dirty="0">
                  <a:latin typeface="Times New Roman" panose="02020603050405020304" pitchFamily="18" charset="0"/>
                  <a:ea typeface="楷体" panose="02010609060101010101" pitchFamily="49" charset="-122"/>
                  <a:sym typeface="Symbol" panose="05050102010706020507" pitchFamily="18" charset="2"/>
                </a:rPr>
                <a:t></a:t>
              </a:r>
              <a:r>
                <a:rPr lang="zh-CN" altLang="en-US" sz="2800" b="1" dirty="0">
                  <a:latin typeface="Times New Roman" panose="02020603050405020304" pitchFamily="18" charset="0"/>
                  <a:ea typeface="楷体" panose="02010609060101010101" pitchFamily="49" charset="-122"/>
                </a:rPr>
                <a:t> 是相邻两光束间的相位差，且有</a:t>
              </a:r>
            </a:p>
          </p:txBody>
        </p:sp>
        <p:graphicFrame>
          <p:nvGraphicFramePr>
            <p:cNvPr id="10" name="Object 7"/>
            <p:cNvGraphicFramePr>
              <a:graphicFrameLocks noChangeAspect="1"/>
            </p:cNvGraphicFramePr>
            <p:nvPr>
              <p:extLst>
                <p:ext uri="{D42A27DB-BD31-4B8C-83A1-F6EECF244321}">
                  <p14:modId xmlns:p14="http://schemas.microsoft.com/office/powerpoint/2010/main" xmlns="" val="3475494891"/>
                </p:ext>
              </p:extLst>
            </p:nvPr>
          </p:nvGraphicFramePr>
          <p:xfrm>
            <a:off x="2572" y="3240"/>
            <a:ext cx="1542" cy="580"/>
          </p:xfrm>
          <a:graphic>
            <a:graphicData uri="http://schemas.openxmlformats.org/presentationml/2006/ole">
              <p:oleObj spid="_x0000_s156740" name="Equation" r:id="rId4" imgW="1040948" imgH="393529" progId="Equation.DSMT4">
                <p:embed/>
              </p:oleObj>
            </a:graphicData>
          </a:graphic>
        </p:graphicFrame>
      </p:grpSp>
      <p:graphicFrame>
        <p:nvGraphicFramePr>
          <p:cNvPr id="11" name="Object 5"/>
          <p:cNvGraphicFramePr>
            <a:graphicFrameLocks noChangeAspect="1"/>
          </p:cNvGraphicFramePr>
          <p:nvPr>
            <p:extLst>
              <p:ext uri="{D42A27DB-BD31-4B8C-83A1-F6EECF244321}">
                <p14:modId xmlns:p14="http://schemas.microsoft.com/office/powerpoint/2010/main" xmlns="" val="1659419786"/>
              </p:ext>
            </p:extLst>
          </p:nvPr>
        </p:nvGraphicFramePr>
        <p:xfrm>
          <a:off x="611560" y="3573016"/>
          <a:ext cx="3705448" cy="1210779"/>
        </p:xfrm>
        <a:graphic>
          <a:graphicData uri="http://schemas.openxmlformats.org/presentationml/2006/ole">
            <p:oleObj spid="_x0000_s156741" name="Equation" r:id="rId5" imgW="1498320" imgH="457200" progId="Equation.DSMT4">
              <p:embed/>
            </p:oleObj>
          </a:graphicData>
        </a:graphic>
      </p:graphicFrame>
    </p:spTree>
    <p:extLst>
      <p:ext uri="{BB962C8B-B14F-4D97-AF65-F5344CB8AC3E}">
        <p14:creationId xmlns:p14="http://schemas.microsoft.com/office/powerpoint/2010/main" xmlns="" val="5224998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2.4.1  </a:t>
            </a:r>
            <a:r>
              <a:rPr lang="zh-CN" altLang="en-US" sz="2800" dirty="0">
                <a:solidFill>
                  <a:schemeClr val="accent1"/>
                </a:solidFill>
              </a:rPr>
              <a:t>单层光学薄</a:t>
            </a:r>
            <a:r>
              <a:rPr lang="zh-CN" altLang="en-US" sz="2800" dirty="0" smtClean="0">
                <a:solidFill>
                  <a:schemeClr val="accent1"/>
                </a:solidFill>
              </a:rPr>
              <a:t>膜</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2"/>
          <p:cNvGraphicFramePr>
            <a:graphicFrameLocks noGrp="1" noChangeAspect="1"/>
          </p:cNvGraphicFramePr>
          <p:nvPr>
            <p:ph/>
            <p:extLst>
              <p:ext uri="{D42A27DB-BD31-4B8C-83A1-F6EECF244321}">
                <p14:modId xmlns:p14="http://schemas.microsoft.com/office/powerpoint/2010/main" xmlns="" val="1524568661"/>
              </p:ext>
            </p:extLst>
          </p:nvPr>
        </p:nvGraphicFramePr>
        <p:xfrm>
          <a:off x="1187624" y="1597760"/>
          <a:ext cx="6089649" cy="2188952"/>
        </p:xfrm>
        <a:graphic>
          <a:graphicData uri="http://schemas.openxmlformats.org/presentationml/2006/ole">
            <p:oleObj spid="_x0000_s157834" name="Equation" r:id="rId3" imgW="2692400" imgH="990600" progId="Equation.DSMT4">
              <p:embed/>
            </p:oleObj>
          </a:graphicData>
        </a:graphic>
      </p:graphicFrame>
      <p:sp>
        <p:nvSpPr>
          <p:cNvPr id="13" name="Text Box 4"/>
          <p:cNvSpPr txBox="1">
            <a:spLocks noChangeArrowheads="1"/>
          </p:cNvSpPr>
          <p:nvPr/>
        </p:nvSpPr>
        <p:spPr bwMode="auto">
          <a:xfrm>
            <a:off x="460375" y="980728"/>
            <a:ext cx="3892412" cy="584775"/>
          </a:xfrm>
          <a:prstGeom prst="rect">
            <a:avLst/>
          </a:prstGeom>
          <a:noFill/>
          <a:ln w="9525">
            <a:noFill/>
            <a:miter lim="800000"/>
            <a:headEnd/>
            <a:tailEnd/>
          </a:ln>
          <a:effectLst/>
        </p:spPr>
        <p:txBody>
          <a:bodyPr wrap="none">
            <a:spAutoFit/>
          </a:bodyPr>
          <a:lstStyle/>
          <a:p>
            <a:pPr algn="l">
              <a:lnSpc>
                <a:spcPct val="100000"/>
              </a:lnSpc>
              <a:spcBef>
                <a:spcPct val="0"/>
              </a:spcBef>
              <a:buFontTx/>
              <a:buNone/>
            </a:pPr>
            <a:r>
              <a:rPr lang="zh-CN" altLang="en-US" sz="3200" b="1" dirty="0" smtClean="0">
                <a:solidFill>
                  <a:srgbClr val="FF0000"/>
                </a:solidFill>
                <a:latin typeface="Times New Roman" panose="02020603050405020304" pitchFamily="18" charset="0"/>
                <a:ea typeface="楷体" panose="02010609060101010101" pitchFamily="49" charset="-122"/>
              </a:rPr>
              <a:t>光束正</a:t>
            </a:r>
            <a:r>
              <a:rPr lang="zh-CN" altLang="en-US" sz="3200" b="1" dirty="0">
                <a:solidFill>
                  <a:srgbClr val="FF0000"/>
                </a:solidFill>
                <a:latin typeface="Times New Roman" panose="02020603050405020304" pitchFamily="18" charset="0"/>
                <a:ea typeface="楷体" panose="02010609060101010101" pitchFamily="49" charset="-122"/>
              </a:rPr>
              <a:t>入</a:t>
            </a:r>
            <a:r>
              <a:rPr lang="zh-CN" altLang="en-US" sz="3200" b="1" dirty="0" smtClean="0">
                <a:solidFill>
                  <a:srgbClr val="FF0000"/>
                </a:solidFill>
                <a:latin typeface="Times New Roman" panose="02020603050405020304" pitchFamily="18" charset="0"/>
                <a:ea typeface="楷体" panose="02010609060101010101" pitchFamily="49" charset="-122"/>
              </a:rPr>
              <a:t>射薄膜表面</a:t>
            </a:r>
            <a:endParaRPr lang="zh-CN" altLang="en-US" sz="3200" b="1" dirty="0">
              <a:solidFill>
                <a:srgbClr val="FF0000"/>
              </a:solidFill>
              <a:latin typeface="Times New Roman" panose="02020603050405020304" pitchFamily="18" charset="0"/>
              <a:ea typeface="楷体" panose="02010609060101010101" pitchFamily="49" charset="-122"/>
            </a:endParaRPr>
          </a:p>
        </p:txBody>
      </p:sp>
      <p:graphicFrame>
        <p:nvGraphicFramePr>
          <p:cNvPr id="15" name="Object 5"/>
          <p:cNvGraphicFramePr>
            <a:graphicFrameLocks noChangeAspect="1"/>
          </p:cNvGraphicFramePr>
          <p:nvPr>
            <p:extLst>
              <p:ext uri="{D42A27DB-BD31-4B8C-83A1-F6EECF244321}">
                <p14:modId xmlns:p14="http://schemas.microsoft.com/office/powerpoint/2010/main" xmlns="" val="2390337722"/>
              </p:ext>
            </p:extLst>
          </p:nvPr>
        </p:nvGraphicFramePr>
        <p:xfrm>
          <a:off x="6159698" y="5806083"/>
          <a:ext cx="2444750" cy="503237"/>
        </p:xfrm>
        <a:graphic>
          <a:graphicData uri="http://schemas.openxmlformats.org/presentationml/2006/ole">
            <p:oleObj spid="_x0000_s157835" name="Equation" r:id="rId4" imgW="812520" imgH="190440" progId="Equation.DSMT4">
              <p:embed/>
            </p:oleObj>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xmlns="" val="787003118"/>
              </p:ext>
            </p:extLst>
          </p:nvPr>
        </p:nvGraphicFramePr>
        <p:xfrm>
          <a:off x="251520" y="5589240"/>
          <a:ext cx="5616623" cy="875318"/>
        </p:xfrm>
        <a:graphic>
          <a:graphicData uri="http://schemas.openxmlformats.org/presentationml/2006/ole">
            <p:oleObj spid="_x0000_s157836" name="Equation" r:id="rId5" imgW="2565360" imgH="393480" progId="Equation.DSMT4">
              <p:embed/>
            </p:oleObj>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xmlns="" val="3296963699"/>
              </p:ext>
            </p:extLst>
          </p:nvPr>
        </p:nvGraphicFramePr>
        <p:xfrm>
          <a:off x="251520" y="4437112"/>
          <a:ext cx="8712968" cy="1008112"/>
        </p:xfrm>
        <a:graphic>
          <a:graphicData uri="http://schemas.openxmlformats.org/presentationml/2006/ole">
            <p:oleObj spid="_x0000_s157837" name="Equation" r:id="rId6" imgW="3898800" imgH="431640" progId="Equation.DSMT4">
              <p:embed/>
            </p:oleObj>
          </a:graphicData>
        </a:graphic>
      </p:graphicFrame>
      <p:sp>
        <p:nvSpPr>
          <p:cNvPr id="18" name="Text Box 8"/>
          <p:cNvSpPr txBox="1">
            <a:spLocks noChangeArrowheads="1"/>
          </p:cNvSpPr>
          <p:nvPr/>
        </p:nvSpPr>
        <p:spPr bwMode="auto">
          <a:xfrm>
            <a:off x="467544" y="3708321"/>
            <a:ext cx="1008609" cy="584775"/>
          </a:xfrm>
          <a:prstGeom prst="rect">
            <a:avLst/>
          </a:prstGeom>
          <a:noFill/>
          <a:ln>
            <a:noFill/>
          </a:ln>
          <a:effectLst/>
          <a:extLst>
            <a:ext uri="{909E8E84-426E-40DD-AFC4-6F175D3DCCD1}">
              <a14:hiddenFill xmlns:a14="http://schemas.microsoft.com/office/drawing/2010/main" xmlns="">
                <a:solidFill>
                  <a:srgbClr val="FF99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zh-CN" altLang="en-US" sz="3200" b="1" dirty="0" smtClean="0">
                <a:solidFill>
                  <a:srgbClr val="FF0000"/>
                </a:solidFill>
                <a:latin typeface="Times New Roman" panose="02020603050405020304" pitchFamily="18" charset="0"/>
                <a:ea typeface="楷体" panose="02010609060101010101" pitchFamily="49" charset="-122"/>
              </a:rPr>
              <a:t>讨</a:t>
            </a:r>
            <a:r>
              <a:rPr lang="zh-CN" altLang="en-US" sz="3200" b="1" dirty="0">
                <a:solidFill>
                  <a:srgbClr val="FF0000"/>
                </a:solidFill>
                <a:latin typeface="Times New Roman" panose="02020603050405020304" pitchFamily="18" charset="0"/>
                <a:ea typeface="楷体" panose="02010609060101010101" pitchFamily="49" charset="-122"/>
              </a:rPr>
              <a:t>论</a:t>
            </a:r>
          </a:p>
        </p:txBody>
      </p:sp>
    </p:spTree>
    <p:extLst>
      <p:ext uri="{BB962C8B-B14F-4D97-AF65-F5344CB8AC3E}">
        <p14:creationId xmlns:p14="http://schemas.microsoft.com/office/powerpoint/2010/main" xmlns="" val="24664118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539552" y="332657"/>
            <a:ext cx="3600400" cy="538162"/>
          </a:xfrm>
        </p:spPr>
        <p:txBody>
          <a:bodyPr/>
          <a:lstStyle/>
          <a:p>
            <a:r>
              <a:rPr lang="en-US" altLang="zh-CN" sz="2800" dirty="0" smtClean="0">
                <a:solidFill>
                  <a:schemeClr val="accent1"/>
                </a:solidFill>
              </a:rPr>
              <a:t>2.4.1  </a:t>
            </a:r>
            <a:r>
              <a:rPr lang="zh-CN" altLang="en-US" sz="2800" dirty="0">
                <a:solidFill>
                  <a:schemeClr val="accent1"/>
                </a:solidFill>
              </a:rPr>
              <a:t>单层光学薄</a:t>
            </a:r>
            <a:r>
              <a:rPr lang="zh-CN" altLang="en-US" sz="2800" dirty="0" smtClean="0">
                <a:solidFill>
                  <a:schemeClr val="accent1"/>
                </a:solidFill>
              </a:rPr>
              <a:t>膜</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xmlns="" val="2567505917"/>
              </p:ext>
            </p:extLst>
          </p:nvPr>
        </p:nvGraphicFramePr>
        <p:xfrm>
          <a:off x="5401137" y="1660830"/>
          <a:ext cx="2987287" cy="1199977"/>
        </p:xfrm>
        <a:graphic>
          <a:graphicData uri="http://schemas.openxmlformats.org/presentationml/2006/ole">
            <p:oleObj spid="_x0000_s155893" name="Equation" r:id="rId3" imgW="1206360" imgH="507960" progId="Equation.DSMT4">
              <p:embed/>
            </p:oleObj>
          </a:graphicData>
        </a:graphic>
      </p:graphicFrame>
      <p:sp>
        <p:nvSpPr>
          <p:cNvPr id="8" name="Text Box 6"/>
          <p:cNvSpPr txBox="1">
            <a:spLocks noChangeArrowheads="1"/>
          </p:cNvSpPr>
          <p:nvPr/>
        </p:nvSpPr>
        <p:spPr bwMode="auto">
          <a:xfrm>
            <a:off x="491108" y="1017389"/>
            <a:ext cx="611898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en-US" altLang="zh-CN" sz="2800" b="1" dirty="0">
                <a:solidFill>
                  <a:srgbClr val="FF0000"/>
                </a:solidFill>
                <a:latin typeface="Times New Roman" panose="02020603050405020304" pitchFamily="18" charset="0"/>
                <a:ea typeface="楷体" panose="02010609060101010101" pitchFamily="49" charset="-122"/>
              </a:rPr>
              <a:t>(C)</a:t>
            </a:r>
            <a:r>
              <a:rPr lang="en-US" altLang="zh-CN" sz="2800" b="1" dirty="0">
                <a:latin typeface="Times New Roman" panose="02020603050405020304" pitchFamily="18" charset="0"/>
                <a:ea typeface="楷体" panose="02010609060101010101" pitchFamily="49" charset="-122"/>
              </a:rPr>
              <a:t>     </a:t>
            </a:r>
            <a:r>
              <a:rPr lang="zh-CN" altLang="en-US" sz="2800" b="1" dirty="0">
                <a:solidFill>
                  <a:srgbClr val="000000"/>
                </a:solidFill>
                <a:latin typeface="Times New Roman" panose="02020603050405020304" pitchFamily="18" charset="0"/>
                <a:ea typeface="楷体" panose="02010609060101010101" pitchFamily="49" charset="-122"/>
              </a:rPr>
              <a:t>增透（</a:t>
            </a:r>
            <a:r>
              <a:rPr lang="en-US" altLang="zh-CN" sz="2800" b="1" i="1" dirty="0" smtClean="0">
                <a:solidFill>
                  <a:srgbClr val="000000"/>
                </a:solidFill>
                <a:latin typeface="Times New Roman" panose="02020603050405020304" pitchFamily="18" charset="0"/>
                <a:ea typeface="楷体" panose="02010609060101010101" pitchFamily="49" charset="-122"/>
              </a:rPr>
              <a:t>R </a:t>
            </a:r>
            <a:r>
              <a:rPr lang="zh-CN" altLang="en-US" sz="2800" b="1" dirty="0" smtClean="0">
                <a:solidFill>
                  <a:srgbClr val="000000"/>
                </a:solidFill>
                <a:latin typeface="Times New Roman" panose="02020603050405020304" pitchFamily="18" charset="0"/>
                <a:ea typeface="楷体" panose="02010609060101010101" pitchFamily="49" charset="-122"/>
              </a:rPr>
              <a:t>极</a:t>
            </a:r>
            <a:r>
              <a:rPr lang="zh-CN" altLang="en-US" sz="2800" b="1" dirty="0">
                <a:solidFill>
                  <a:srgbClr val="000000"/>
                </a:solidFill>
                <a:latin typeface="Times New Roman" panose="02020603050405020304" pitchFamily="18" charset="0"/>
                <a:ea typeface="楷体" panose="02010609060101010101" pitchFamily="49" charset="-122"/>
              </a:rPr>
              <a:t>小）增反（</a:t>
            </a:r>
            <a:r>
              <a:rPr lang="en-US" altLang="zh-CN" sz="2800" b="1" i="1" dirty="0" smtClean="0">
                <a:solidFill>
                  <a:srgbClr val="000000"/>
                </a:solidFill>
                <a:latin typeface="Times New Roman" panose="02020603050405020304" pitchFamily="18" charset="0"/>
                <a:ea typeface="楷体" panose="02010609060101010101" pitchFamily="49" charset="-122"/>
              </a:rPr>
              <a:t>R </a:t>
            </a:r>
            <a:r>
              <a:rPr lang="zh-CN" altLang="en-US" sz="2800" b="1" dirty="0" smtClean="0">
                <a:solidFill>
                  <a:srgbClr val="000000"/>
                </a:solidFill>
                <a:latin typeface="Times New Roman" panose="02020603050405020304" pitchFamily="18" charset="0"/>
                <a:ea typeface="楷体" panose="02010609060101010101" pitchFamily="49" charset="-122"/>
              </a:rPr>
              <a:t>极</a:t>
            </a:r>
            <a:r>
              <a:rPr lang="zh-CN" altLang="en-US" sz="2800" b="1" dirty="0">
                <a:solidFill>
                  <a:srgbClr val="000000"/>
                </a:solidFill>
                <a:latin typeface="Times New Roman" panose="02020603050405020304" pitchFamily="18" charset="0"/>
                <a:ea typeface="楷体" panose="02010609060101010101" pitchFamily="49" charset="-122"/>
              </a:rPr>
              <a:t>大）</a:t>
            </a:r>
          </a:p>
        </p:txBody>
      </p:sp>
      <p:graphicFrame>
        <p:nvGraphicFramePr>
          <p:cNvPr id="9" name="Object 7"/>
          <p:cNvGraphicFramePr>
            <a:graphicFrameLocks noChangeAspect="1"/>
          </p:cNvGraphicFramePr>
          <p:nvPr>
            <p:extLst>
              <p:ext uri="{D42A27DB-BD31-4B8C-83A1-F6EECF244321}">
                <p14:modId xmlns:p14="http://schemas.microsoft.com/office/powerpoint/2010/main" xmlns="" val="3550757065"/>
              </p:ext>
            </p:extLst>
          </p:nvPr>
        </p:nvGraphicFramePr>
        <p:xfrm>
          <a:off x="432337" y="1799506"/>
          <a:ext cx="3528640" cy="942624"/>
        </p:xfrm>
        <a:graphic>
          <a:graphicData uri="http://schemas.openxmlformats.org/presentationml/2006/ole">
            <p:oleObj spid="_x0000_s155894" name="Equation" r:id="rId4" imgW="1282700" imgH="393700"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2723108016"/>
              </p:ext>
            </p:extLst>
          </p:nvPr>
        </p:nvGraphicFramePr>
        <p:xfrm>
          <a:off x="2483768" y="2985020"/>
          <a:ext cx="2900363" cy="519112"/>
        </p:xfrm>
        <a:graphic>
          <a:graphicData uri="http://schemas.openxmlformats.org/presentationml/2006/ole">
            <p:oleObj spid="_x0000_s155895" name="Equation" r:id="rId5" imgW="1117440" imgH="228600" progId="Equation.DSMT4">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338353031"/>
              </p:ext>
            </p:extLst>
          </p:nvPr>
        </p:nvGraphicFramePr>
        <p:xfrm>
          <a:off x="2483768" y="3633092"/>
          <a:ext cx="3032125" cy="579437"/>
        </p:xfrm>
        <a:graphic>
          <a:graphicData uri="http://schemas.openxmlformats.org/presentationml/2006/ole">
            <p:oleObj spid="_x0000_s155896" name="Equation" r:id="rId6" imgW="1104840" imgH="228600" progId="Equation.DSMT4">
              <p:embed/>
            </p:oleObj>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xmlns="" val="3220235444"/>
              </p:ext>
            </p:extLst>
          </p:nvPr>
        </p:nvGraphicFramePr>
        <p:xfrm>
          <a:off x="3347864" y="4281164"/>
          <a:ext cx="3708412" cy="602616"/>
        </p:xfrm>
        <a:graphic>
          <a:graphicData uri="http://schemas.openxmlformats.org/presentationml/2006/ole">
            <p:oleObj spid="_x0000_s155897" name="Equation" r:id="rId7" imgW="1231366" imgH="241195" progId="Equation.DSMT4">
              <p:embed/>
            </p:oleObj>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xmlns="" val="3162329382"/>
              </p:ext>
            </p:extLst>
          </p:nvPr>
        </p:nvGraphicFramePr>
        <p:xfrm>
          <a:off x="439835" y="5073252"/>
          <a:ext cx="6749897" cy="948036"/>
        </p:xfrm>
        <a:graphic>
          <a:graphicData uri="http://schemas.openxmlformats.org/presentationml/2006/ole">
            <p:oleObj spid="_x0000_s155898" name="Equation" r:id="rId8" imgW="2590800" imgH="393700" progId="Equation.DSMT4">
              <p:embed/>
            </p:oleObj>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xmlns="" val="2221125260"/>
              </p:ext>
            </p:extLst>
          </p:nvPr>
        </p:nvGraphicFramePr>
        <p:xfrm>
          <a:off x="4007650" y="1976908"/>
          <a:ext cx="1091878" cy="648072"/>
        </p:xfrm>
        <a:graphic>
          <a:graphicData uri="http://schemas.openxmlformats.org/presentationml/2006/ole">
            <p:oleObj spid="_x0000_s155899" name="Equation" r:id="rId9" imgW="457200" imgH="304560" progId="Equation.DSMT4">
              <p:embed/>
            </p:oleObj>
          </a:graphicData>
        </a:graphic>
      </p:graphicFrame>
      <p:sp>
        <p:nvSpPr>
          <p:cNvPr id="17" name="Left Brace 16"/>
          <p:cNvSpPr/>
          <p:nvPr/>
        </p:nvSpPr>
        <p:spPr>
          <a:xfrm>
            <a:off x="2051720" y="3273052"/>
            <a:ext cx="360040" cy="1368152"/>
          </a:xfrm>
          <a:prstGeom prst="leftBrace">
            <a:avLst>
              <a:gd name="adj1" fmla="val 4296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Rectangle 1"/>
          <p:cNvSpPr/>
          <p:nvPr/>
        </p:nvSpPr>
        <p:spPr>
          <a:xfrm>
            <a:off x="3131840" y="4293096"/>
            <a:ext cx="4176464" cy="57606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9062237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2.4.1  </a:t>
            </a:r>
            <a:r>
              <a:rPr lang="zh-CN" altLang="en-US" sz="2800" dirty="0">
                <a:solidFill>
                  <a:schemeClr val="accent1"/>
                </a:solidFill>
              </a:rPr>
              <a:t>单层光学薄</a:t>
            </a:r>
            <a:r>
              <a:rPr lang="zh-CN" altLang="en-US" sz="2800" dirty="0" smtClean="0">
                <a:solidFill>
                  <a:schemeClr val="accent1"/>
                </a:solidFill>
              </a:rPr>
              <a:t>膜</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728788" y="1169988"/>
            <a:ext cx="5507037" cy="5597382"/>
            <a:chOff x="1728788" y="1169988"/>
            <a:chExt cx="5507037" cy="5597382"/>
          </a:xfrm>
        </p:grpSpPr>
        <p:pic>
          <p:nvPicPr>
            <p:cNvPr id="7" name="Picture 2" descr="gx18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28788" y="1169988"/>
              <a:ext cx="5507037" cy="5038725"/>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3"/>
            <p:cNvSpPr>
              <a:spLocks noChangeArrowheads="1"/>
            </p:cNvSpPr>
            <p:nvPr/>
          </p:nvSpPr>
          <p:spPr bwMode="auto">
            <a:xfrm>
              <a:off x="2771800" y="6244150"/>
              <a:ext cx="397897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smtClean="0">
                  <a:latin typeface="Times New Roman" panose="02020603050405020304" pitchFamily="18" charset="0"/>
                  <a:ea typeface="楷体" panose="02010609060101010101" pitchFamily="49" charset="-122"/>
                </a:rPr>
                <a:t>n</a:t>
              </a:r>
              <a:r>
                <a:rPr lang="en-US" altLang="zh-CN" sz="2800" b="1" baseline="-25000" dirty="0" smtClean="0">
                  <a:latin typeface="Times New Roman" panose="02020603050405020304" pitchFamily="18" charset="0"/>
                  <a:ea typeface="楷体" panose="02010609060101010101" pitchFamily="49" charset="-122"/>
                </a:rPr>
                <a:t>0</a:t>
              </a:r>
              <a:r>
                <a:rPr lang="zh-CN" altLang="en-US" sz="2800" b="1" dirty="0">
                  <a:latin typeface="Times New Roman" panose="02020603050405020304" pitchFamily="18" charset="0"/>
                  <a:ea typeface="楷体" panose="02010609060101010101" pitchFamily="49" charset="-122"/>
                </a:rPr>
                <a:t>＝</a:t>
              </a:r>
              <a:r>
                <a:rPr lang="en-US" altLang="zh-CN" sz="2800" b="1" dirty="0">
                  <a:latin typeface="Times New Roman" panose="02020603050405020304" pitchFamily="18" charset="0"/>
                  <a:ea typeface="楷体" panose="02010609060101010101" pitchFamily="49" charset="-122"/>
                </a:rPr>
                <a:t>1</a:t>
              </a:r>
              <a:r>
                <a:rPr lang="zh-CN" altLang="en-US" sz="2800" b="1" dirty="0" smtClean="0">
                  <a:latin typeface="Times New Roman" panose="02020603050405020304" pitchFamily="18" charset="0"/>
                  <a:ea typeface="楷体" panose="02010609060101010101" pitchFamily="49" charset="-122"/>
                </a:rPr>
                <a:t>，</a:t>
              </a:r>
              <a:r>
                <a:rPr lang="en-US" altLang="zh-CN" sz="2800" b="1" i="1" dirty="0">
                  <a:latin typeface="Times New Roman" panose="02020603050405020304" pitchFamily="18" charset="0"/>
                  <a:ea typeface="楷体" panose="02010609060101010101" pitchFamily="49" charset="-122"/>
                </a:rPr>
                <a:t>n</a:t>
              </a:r>
              <a:r>
                <a:rPr lang="en-US" altLang="zh-CN" sz="2800" b="1" baseline="-25000" dirty="0" smtClean="0">
                  <a:latin typeface="Times New Roman" panose="02020603050405020304" pitchFamily="18" charset="0"/>
                  <a:ea typeface="楷体" panose="02010609060101010101" pitchFamily="49" charset="-122"/>
                </a:rPr>
                <a:t>2</a:t>
              </a:r>
              <a:r>
                <a:rPr lang="zh-CN" altLang="en-US" sz="2800" b="1" dirty="0">
                  <a:latin typeface="Times New Roman" panose="02020603050405020304" pitchFamily="18" charset="0"/>
                  <a:ea typeface="楷体" panose="02010609060101010101" pitchFamily="49" charset="-122"/>
                </a:rPr>
                <a:t>＝</a:t>
              </a:r>
              <a:r>
                <a:rPr lang="en-US" altLang="zh-CN" sz="2800" b="1" dirty="0">
                  <a:latin typeface="Times New Roman" panose="02020603050405020304" pitchFamily="18" charset="0"/>
                  <a:ea typeface="楷体" panose="02010609060101010101" pitchFamily="49" charset="-122"/>
                </a:rPr>
                <a:t>1.5</a:t>
              </a:r>
              <a:r>
                <a:rPr lang="zh-CN" altLang="en-US" sz="2800" b="1" dirty="0">
                  <a:latin typeface="Times New Roman" panose="02020603050405020304" pitchFamily="18" charset="0"/>
                  <a:ea typeface="楷体" panose="02010609060101010101" pitchFamily="49" charset="-122"/>
                </a:rPr>
                <a:t>，正入射</a:t>
              </a:r>
            </a:p>
          </p:txBody>
        </p:sp>
        <p:sp>
          <p:nvSpPr>
            <p:cNvPr id="2" name="Rectangle 1"/>
            <p:cNvSpPr/>
            <p:nvPr/>
          </p:nvSpPr>
          <p:spPr>
            <a:xfrm>
              <a:off x="6012160" y="4293096"/>
              <a:ext cx="1223665" cy="288032"/>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12160" y="1844824"/>
              <a:ext cx="1223665" cy="2448272"/>
            </a:xfrm>
            <a:prstGeom prst="rect">
              <a:avLst/>
            </a:prstGeom>
            <a:no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012160" y="4581128"/>
              <a:ext cx="1223665" cy="720080"/>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347864" y="1169988"/>
              <a:ext cx="288032" cy="31479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47864" y="3186212"/>
              <a:ext cx="288032" cy="31479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47864" y="3906292"/>
              <a:ext cx="288032" cy="31479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347864" y="5058420"/>
              <a:ext cx="288032" cy="31479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47864" y="5562476"/>
              <a:ext cx="288032" cy="31479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95936" y="4266332"/>
              <a:ext cx="288032" cy="314796"/>
            </a:xfrm>
            <a:prstGeom prst="ellipse">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613305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2.5.1 </a:t>
            </a:r>
            <a:r>
              <a:rPr lang="zh-CN" altLang="en-US" sz="2800" dirty="0">
                <a:solidFill>
                  <a:schemeClr val="accent1"/>
                </a:solidFill>
              </a:rPr>
              <a:t>迈克尔逊干涉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323528" y="995665"/>
            <a:ext cx="1295400" cy="564505"/>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kern="0" dirty="0" smtClean="0"/>
              <a:t>原 理</a:t>
            </a:r>
            <a:endParaRPr lang="zh-CN" altLang="en-US" kern="0" dirty="0"/>
          </a:p>
        </p:txBody>
      </p:sp>
      <p:graphicFrame>
        <p:nvGraphicFramePr>
          <p:cNvPr id="5" name="Object 4"/>
          <p:cNvGraphicFramePr>
            <a:graphicFrameLocks noChangeAspect="1"/>
          </p:cNvGraphicFramePr>
          <p:nvPr>
            <p:extLst>
              <p:ext uri="{D42A27DB-BD31-4B8C-83A1-F6EECF244321}">
                <p14:modId xmlns:p14="http://schemas.microsoft.com/office/powerpoint/2010/main" xmlns="" val="565977790"/>
              </p:ext>
            </p:extLst>
          </p:nvPr>
        </p:nvGraphicFramePr>
        <p:xfrm>
          <a:off x="331788" y="4694238"/>
          <a:ext cx="3808412" cy="1182687"/>
        </p:xfrm>
        <a:graphic>
          <a:graphicData uri="http://schemas.openxmlformats.org/presentationml/2006/ole">
            <p:oleObj spid="_x0000_s168998" name="Equation" r:id="rId3" imgW="1256755" imgH="393529" progId="Equation.DSMT4">
              <p:embed/>
            </p:oleObj>
          </a:graphicData>
        </a:graphic>
      </p:graphicFrame>
      <p:pic>
        <p:nvPicPr>
          <p:cNvPr id="7" name="Picture 7" descr="gx19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6850" y="1757116"/>
            <a:ext cx="4303142" cy="49842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4572000" y="1524848"/>
            <a:ext cx="4177738" cy="3416320"/>
          </a:xfrm>
          <a:prstGeom prst="rect">
            <a:avLst/>
          </a:prstGeom>
        </p:spPr>
        <p:txBody>
          <a:bodyPr wrap="square">
            <a:spAutoFit/>
          </a:bodyPr>
          <a:lstStyle/>
          <a:p>
            <a:r>
              <a:rPr lang="en-US" altLang="zh-CN" b="1" i="1" dirty="0">
                <a:solidFill>
                  <a:srgbClr val="FF0000"/>
                </a:solidFill>
                <a:latin typeface="Times New Roman" panose="02020603050405020304" pitchFamily="18" charset="0"/>
                <a:ea typeface="楷体" panose="02010609060101010101" pitchFamily="49" charset="-122"/>
              </a:rPr>
              <a:t>S</a:t>
            </a:r>
            <a:r>
              <a:rPr lang="zh-CN" altLang="en-US" b="1" dirty="0">
                <a:solidFill>
                  <a:srgbClr val="FF0000"/>
                </a:solidFill>
                <a:latin typeface="Times New Roman" panose="02020603050405020304" pitchFamily="18" charset="0"/>
                <a:ea typeface="楷体" panose="02010609060101010101" pitchFamily="49" charset="-122"/>
              </a:rPr>
              <a:t>：点光源或扩展的单色光</a:t>
            </a:r>
            <a:r>
              <a:rPr lang="zh-CN" altLang="en-US" b="1" dirty="0" smtClean="0">
                <a:solidFill>
                  <a:srgbClr val="FF0000"/>
                </a:solidFill>
                <a:latin typeface="Times New Roman" panose="02020603050405020304" pitchFamily="18" charset="0"/>
                <a:ea typeface="楷体" panose="02010609060101010101" pitchFamily="49" charset="-122"/>
              </a:rPr>
              <a:t>源</a:t>
            </a:r>
            <a:endParaRPr lang="en-US" b="1" dirty="0">
              <a:solidFill>
                <a:srgbClr val="FF0000"/>
              </a:solidFill>
              <a:latin typeface="Times New Roman" panose="02020603050405020304" pitchFamily="18" charset="0"/>
              <a:ea typeface="楷体" panose="02010609060101010101" pitchFamily="49" charset="-122"/>
            </a:endParaRPr>
          </a:p>
          <a:p>
            <a:r>
              <a:rPr lang="en-US" altLang="zh-CN" b="1" i="1" dirty="0" smtClean="0">
                <a:solidFill>
                  <a:srgbClr val="00009A"/>
                </a:solidFill>
                <a:latin typeface="Times New Roman" panose="02020603050405020304" pitchFamily="18" charset="0"/>
                <a:ea typeface="楷体" panose="02010609060101010101" pitchFamily="49" charset="-122"/>
              </a:rPr>
              <a:t>M</a:t>
            </a:r>
            <a:r>
              <a:rPr lang="en-US" altLang="zh-CN" b="1" baseline="-25000" dirty="0" smtClean="0">
                <a:solidFill>
                  <a:srgbClr val="00009A"/>
                </a:solidFill>
                <a:latin typeface="Times New Roman" panose="02020603050405020304" pitchFamily="18" charset="0"/>
                <a:ea typeface="楷体" panose="02010609060101010101" pitchFamily="49" charset="-122"/>
              </a:rPr>
              <a:t>1</a:t>
            </a:r>
            <a:r>
              <a:rPr lang="zh-CN" altLang="en-US" b="1" dirty="0">
                <a:solidFill>
                  <a:srgbClr val="00009A"/>
                </a:solidFill>
                <a:latin typeface="Times New Roman" panose="02020603050405020304" pitchFamily="18" charset="0"/>
                <a:ea typeface="楷体" panose="02010609060101010101" pitchFamily="49" charset="-122"/>
              </a:rPr>
              <a:t>：固定反射</a:t>
            </a:r>
            <a:r>
              <a:rPr lang="zh-CN" altLang="en-US" b="1" dirty="0" smtClean="0">
                <a:solidFill>
                  <a:srgbClr val="00009A"/>
                </a:solidFill>
                <a:latin typeface="Times New Roman" panose="02020603050405020304" pitchFamily="18" charset="0"/>
                <a:ea typeface="楷体" panose="02010609060101010101" pitchFamily="49" charset="-122"/>
              </a:rPr>
              <a:t>镜</a:t>
            </a:r>
            <a:endParaRPr lang="zh-CN" altLang="en-US" b="1" dirty="0">
              <a:solidFill>
                <a:srgbClr val="00009A"/>
              </a:solidFill>
              <a:latin typeface="Times New Roman" panose="02020603050405020304" pitchFamily="18" charset="0"/>
              <a:ea typeface="楷体" panose="02010609060101010101" pitchFamily="49" charset="-122"/>
            </a:endParaRPr>
          </a:p>
          <a:p>
            <a:r>
              <a:rPr lang="en-US" altLang="zh-CN" b="1" i="1" dirty="0">
                <a:solidFill>
                  <a:srgbClr val="00009A"/>
                </a:solidFill>
                <a:latin typeface="Times New Roman" panose="02020603050405020304" pitchFamily="18" charset="0"/>
                <a:ea typeface="楷体" panose="02010609060101010101" pitchFamily="49" charset="-122"/>
              </a:rPr>
              <a:t>M</a:t>
            </a:r>
            <a:r>
              <a:rPr lang="en-US" altLang="zh-CN" b="1" baseline="-25000" dirty="0">
                <a:solidFill>
                  <a:srgbClr val="00009A"/>
                </a:solidFill>
                <a:latin typeface="Times New Roman" panose="02020603050405020304" pitchFamily="18" charset="0"/>
                <a:ea typeface="楷体" panose="02010609060101010101" pitchFamily="49" charset="-122"/>
              </a:rPr>
              <a:t>2</a:t>
            </a:r>
            <a:r>
              <a:rPr lang="zh-CN" altLang="en-US" b="1" dirty="0">
                <a:solidFill>
                  <a:srgbClr val="00009A"/>
                </a:solidFill>
                <a:latin typeface="Times New Roman" panose="02020603050405020304" pitchFamily="18" charset="0"/>
                <a:ea typeface="楷体" panose="02010609060101010101" pitchFamily="49" charset="-122"/>
              </a:rPr>
              <a:t>：可移动反射</a:t>
            </a:r>
            <a:r>
              <a:rPr lang="zh-CN" altLang="en-US" b="1" dirty="0" smtClean="0">
                <a:solidFill>
                  <a:srgbClr val="00009A"/>
                </a:solidFill>
                <a:latin typeface="Times New Roman" panose="02020603050405020304" pitchFamily="18" charset="0"/>
                <a:ea typeface="楷体" panose="02010609060101010101" pitchFamily="49" charset="-122"/>
              </a:rPr>
              <a:t>镜</a:t>
            </a:r>
            <a:endParaRPr lang="zh-CN" altLang="en-US" b="1" dirty="0">
              <a:solidFill>
                <a:srgbClr val="00009A"/>
              </a:solidFill>
              <a:latin typeface="Times New Roman" panose="02020603050405020304" pitchFamily="18" charset="0"/>
              <a:ea typeface="楷体" panose="02010609060101010101" pitchFamily="49" charset="-122"/>
            </a:endParaRPr>
          </a:p>
          <a:p>
            <a:r>
              <a:rPr lang="en-US" altLang="zh-CN" b="1" i="1" dirty="0">
                <a:solidFill>
                  <a:srgbClr val="00009A"/>
                </a:solidFill>
                <a:latin typeface="Times New Roman" panose="02020603050405020304" pitchFamily="18" charset="0"/>
                <a:ea typeface="楷体" panose="02010609060101010101" pitchFamily="49" charset="-122"/>
              </a:rPr>
              <a:t>G</a:t>
            </a:r>
            <a:r>
              <a:rPr lang="en-US" altLang="zh-CN" b="1" baseline="-25000" dirty="0">
                <a:solidFill>
                  <a:srgbClr val="00009A"/>
                </a:solidFill>
                <a:latin typeface="Times New Roman" panose="02020603050405020304" pitchFamily="18" charset="0"/>
                <a:ea typeface="楷体" panose="02010609060101010101" pitchFamily="49" charset="-122"/>
              </a:rPr>
              <a:t>1</a:t>
            </a:r>
            <a:r>
              <a:rPr lang="zh-CN" altLang="en-US" b="1" dirty="0">
                <a:solidFill>
                  <a:srgbClr val="00009A"/>
                </a:solidFill>
                <a:latin typeface="Times New Roman" panose="02020603050405020304" pitchFamily="18" charset="0"/>
                <a:ea typeface="楷体" panose="02010609060101010101" pitchFamily="49" charset="-122"/>
              </a:rPr>
              <a:t>：半透半反镜，背面镀有半透半反膜</a:t>
            </a:r>
            <a:r>
              <a:rPr lang="en-US" altLang="zh-CN" b="1" i="1" dirty="0" smtClean="0">
                <a:solidFill>
                  <a:srgbClr val="00009A"/>
                </a:solidFill>
                <a:latin typeface="Times New Roman" panose="02020603050405020304" pitchFamily="18" charset="0"/>
                <a:ea typeface="楷体" panose="02010609060101010101" pitchFamily="49" charset="-122"/>
              </a:rPr>
              <a:t>A</a:t>
            </a:r>
            <a:endParaRPr lang="zh-CN" altLang="en-US" b="1" dirty="0">
              <a:solidFill>
                <a:srgbClr val="00009A"/>
              </a:solidFill>
              <a:latin typeface="Times New Roman" panose="02020603050405020304" pitchFamily="18" charset="0"/>
              <a:ea typeface="楷体" panose="02010609060101010101" pitchFamily="49" charset="-122"/>
            </a:endParaRPr>
          </a:p>
          <a:p>
            <a:r>
              <a:rPr lang="en-US" altLang="zh-CN" b="1" i="1" dirty="0">
                <a:solidFill>
                  <a:srgbClr val="FF0000"/>
                </a:solidFill>
                <a:latin typeface="Times New Roman" panose="02020603050405020304" pitchFamily="18" charset="0"/>
                <a:ea typeface="楷体" panose="02010609060101010101" pitchFamily="49" charset="-122"/>
              </a:rPr>
              <a:t>G</a:t>
            </a:r>
            <a:r>
              <a:rPr lang="en-US" altLang="zh-CN" b="1" baseline="-25000" dirty="0">
                <a:solidFill>
                  <a:srgbClr val="FF0000"/>
                </a:solidFill>
                <a:latin typeface="Times New Roman" panose="02020603050405020304" pitchFamily="18" charset="0"/>
                <a:ea typeface="楷体" panose="02010609060101010101" pitchFamily="49" charset="-122"/>
              </a:rPr>
              <a:t>2</a:t>
            </a:r>
            <a:r>
              <a:rPr lang="zh-CN" altLang="en-US" b="1" dirty="0">
                <a:solidFill>
                  <a:srgbClr val="FF0000"/>
                </a:solidFill>
                <a:latin typeface="Times New Roman" panose="02020603050405020304" pitchFamily="18" charset="0"/>
                <a:ea typeface="楷体" panose="02010609060101010101" pitchFamily="49" charset="-122"/>
              </a:rPr>
              <a:t>：补偿板</a:t>
            </a:r>
            <a:r>
              <a:rPr lang="zh-CN" altLang="en-US" b="1" dirty="0">
                <a:solidFill>
                  <a:srgbClr val="00009A"/>
                </a:solidFill>
                <a:latin typeface="Times New Roman" panose="02020603050405020304" pitchFamily="18" charset="0"/>
                <a:ea typeface="楷体" panose="02010609060101010101" pitchFamily="49" charset="-122"/>
              </a:rPr>
              <a:t>，与</a:t>
            </a:r>
            <a:r>
              <a:rPr lang="en-US" altLang="zh-CN" b="1" i="1" dirty="0">
                <a:solidFill>
                  <a:srgbClr val="00009A"/>
                </a:solidFill>
                <a:latin typeface="Times New Roman" panose="02020603050405020304" pitchFamily="18" charset="0"/>
                <a:ea typeface="楷体" panose="02010609060101010101" pitchFamily="49" charset="-122"/>
              </a:rPr>
              <a:t>G</a:t>
            </a:r>
            <a:r>
              <a:rPr lang="en-US" altLang="zh-CN" b="1" baseline="-25000" dirty="0">
                <a:solidFill>
                  <a:srgbClr val="00009A"/>
                </a:solidFill>
                <a:latin typeface="Times New Roman" panose="02020603050405020304" pitchFamily="18" charset="0"/>
                <a:ea typeface="楷体" panose="02010609060101010101" pitchFamily="49" charset="-122"/>
              </a:rPr>
              <a:t>1</a:t>
            </a:r>
            <a:r>
              <a:rPr lang="zh-CN" altLang="en-US" b="1" dirty="0">
                <a:solidFill>
                  <a:srgbClr val="00009A"/>
                </a:solidFill>
                <a:latin typeface="Times New Roman" panose="02020603050405020304" pitchFamily="18" charset="0"/>
                <a:ea typeface="楷体" panose="02010609060101010101" pitchFamily="49" charset="-122"/>
              </a:rPr>
              <a:t>材料和几何尺寸相</a:t>
            </a:r>
            <a:r>
              <a:rPr lang="zh-CN" altLang="en-US" b="1" dirty="0" smtClean="0">
                <a:solidFill>
                  <a:srgbClr val="00009A"/>
                </a:solidFill>
                <a:latin typeface="Times New Roman" panose="02020603050405020304" pitchFamily="18" charset="0"/>
                <a:ea typeface="楷体" panose="02010609060101010101" pitchFamily="49" charset="-122"/>
              </a:rPr>
              <a:t>同</a:t>
            </a:r>
            <a:endParaRPr lang="zh-CN" altLang="en-US" b="1" dirty="0">
              <a:solidFill>
                <a:srgbClr val="00009A"/>
              </a:solidFill>
              <a:latin typeface="Times New Roman" panose="02020603050405020304" pitchFamily="18" charset="0"/>
              <a:ea typeface="楷体" panose="02010609060101010101" pitchFamily="49" charset="-122"/>
            </a:endParaRPr>
          </a:p>
          <a:p>
            <a:r>
              <a:rPr lang="en-US" altLang="zh-CN" b="1" i="1" dirty="0">
                <a:solidFill>
                  <a:srgbClr val="00009A"/>
                </a:solidFill>
                <a:latin typeface="Times New Roman" panose="02020603050405020304" pitchFamily="18" charset="0"/>
                <a:ea typeface="楷体" panose="02010609060101010101" pitchFamily="49" charset="-122"/>
              </a:rPr>
              <a:t>L</a:t>
            </a:r>
            <a:r>
              <a:rPr lang="zh-CN" altLang="en-US" b="1" dirty="0">
                <a:solidFill>
                  <a:srgbClr val="00009A"/>
                </a:solidFill>
                <a:latin typeface="Times New Roman" panose="02020603050405020304" pitchFamily="18" charset="0"/>
                <a:ea typeface="楷体" panose="02010609060101010101" pitchFamily="49" charset="-122"/>
              </a:rPr>
              <a:t>：透镜，观察扩展光源干涉图样时使</a:t>
            </a:r>
            <a:r>
              <a:rPr lang="zh-CN" altLang="en-US" b="1" dirty="0" smtClean="0">
                <a:solidFill>
                  <a:srgbClr val="00009A"/>
                </a:solidFill>
                <a:latin typeface="Times New Roman" panose="02020603050405020304" pitchFamily="18" charset="0"/>
                <a:ea typeface="楷体" panose="02010609060101010101" pitchFamily="49" charset="-122"/>
              </a:rPr>
              <a:t>用</a:t>
            </a:r>
            <a:endParaRPr lang="zh-CN" altLang="en-US" b="1" dirty="0">
              <a:solidFill>
                <a:srgbClr val="00009A"/>
              </a:solidFill>
              <a:latin typeface="Times New Roman" panose="02020603050405020304" pitchFamily="18" charset="0"/>
              <a:ea typeface="楷体" panose="02010609060101010101" pitchFamily="49" charset="-122"/>
            </a:endParaRPr>
          </a:p>
        </p:txBody>
      </p:sp>
      <p:sp>
        <p:nvSpPr>
          <p:cNvPr id="6" name="Text Box 6"/>
          <p:cNvSpPr txBox="1">
            <a:spLocks noChangeArrowheads="1"/>
          </p:cNvSpPr>
          <p:nvPr/>
        </p:nvSpPr>
        <p:spPr bwMode="auto">
          <a:xfrm>
            <a:off x="4634930" y="4997494"/>
            <a:ext cx="425755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baseline="-25000"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为 </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相对于</a:t>
            </a:r>
            <a:r>
              <a:rPr lang="en-US" altLang="zh-CN" sz="2800" b="1" dirty="0">
                <a:latin typeface="Times New Roman" panose="02020603050405020304" pitchFamily="18" charset="0"/>
                <a:ea typeface="楷体" panose="02010609060101010101" pitchFamily="49" charset="-122"/>
              </a:rPr>
              <a:t>A</a:t>
            </a:r>
            <a:r>
              <a:rPr lang="zh-CN" altLang="en-US" sz="2800" b="1" dirty="0">
                <a:latin typeface="Times New Roman" panose="02020603050405020304" pitchFamily="18" charset="0"/>
                <a:ea typeface="楷体" panose="02010609060101010101" pitchFamily="49" charset="-122"/>
              </a:rPr>
              <a:t>的虚像，</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2</a:t>
            </a:r>
            <a:r>
              <a:rPr lang="zh-CN" altLang="en-US" sz="2800" b="1" dirty="0">
                <a:latin typeface="Times New Roman" panose="02020603050405020304" pitchFamily="18" charset="0"/>
                <a:ea typeface="楷体" panose="02010609060101010101" pitchFamily="49" charset="-122"/>
              </a:rPr>
              <a:t>两反射光之间的干涉等效于由</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和</a:t>
            </a: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baseline="-25000"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之间 “薄膜”的干</a:t>
            </a:r>
            <a:r>
              <a:rPr lang="zh-CN" altLang="en-US" sz="2800" b="1" dirty="0" smtClean="0">
                <a:latin typeface="Times New Roman" panose="02020603050405020304" pitchFamily="18" charset="0"/>
                <a:ea typeface="楷体" panose="02010609060101010101" pitchFamily="49" charset="-122"/>
              </a:rPr>
              <a:t>涉</a:t>
            </a:r>
            <a:r>
              <a:rPr lang="zh-CN" altLang="en-US" sz="2800" b="1" dirty="0">
                <a:latin typeface="Times New Roman" panose="02020603050405020304" pitchFamily="18" charset="0"/>
                <a:ea typeface="楷体" panose="02010609060101010101" pitchFamily="49" charset="-122"/>
              </a:rPr>
              <a:t>。</a:t>
            </a:r>
          </a:p>
        </p:txBody>
      </p:sp>
      <p:sp>
        <p:nvSpPr>
          <p:cNvPr id="9" name="Oval 8"/>
          <p:cNvSpPr/>
          <p:nvPr/>
        </p:nvSpPr>
        <p:spPr>
          <a:xfrm>
            <a:off x="2987824" y="4509120"/>
            <a:ext cx="360040" cy="432048"/>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4"/>
          <p:cNvSpPr txBox="1">
            <a:spLocks noChangeArrowheads="1"/>
          </p:cNvSpPr>
          <p:nvPr/>
        </p:nvSpPr>
        <p:spPr bwMode="auto">
          <a:xfrm>
            <a:off x="1787205" y="1064618"/>
            <a:ext cx="314483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lnSpc>
                <a:spcPct val="100000"/>
              </a:lnSpc>
              <a:buClr>
                <a:schemeClr val="tx1"/>
              </a:buClr>
              <a:buSzPct val="60000"/>
            </a:pPr>
            <a:r>
              <a:rPr lang="zh-CN" altLang="en-US" sz="2800" b="1" dirty="0" smtClean="0">
                <a:solidFill>
                  <a:srgbClr val="0000FF"/>
                </a:solidFill>
                <a:latin typeface="Times New Roman" panose="02020603050405020304" pitchFamily="18" charset="0"/>
                <a:ea typeface="楷体" panose="02010609060101010101" pitchFamily="49" charset="-122"/>
              </a:rPr>
              <a:t>分</a:t>
            </a:r>
            <a:r>
              <a:rPr lang="zh-CN" altLang="en-US" sz="2800" b="1" dirty="0">
                <a:solidFill>
                  <a:srgbClr val="0000FF"/>
                </a:solidFill>
                <a:latin typeface="Times New Roman" panose="02020603050405020304" pitchFamily="18" charset="0"/>
                <a:ea typeface="楷体" panose="02010609060101010101" pitchFamily="49" charset="-122"/>
              </a:rPr>
              <a:t>振</a:t>
            </a:r>
            <a:r>
              <a:rPr lang="zh-CN" altLang="en-US" sz="2800" b="1" dirty="0" smtClean="0">
                <a:solidFill>
                  <a:srgbClr val="0000FF"/>
                </a:solidFill>
                <a:latin typeface="Times New Roman" panose="02020603050405020304" pitchFamily="18" charset="0"/>
                <a:ea typeface="楷体" panose="02010609060101010101" pitchFamily="49" charset="-122"/>
              </a:rPr>
              <a:t>幅双</a:t>
            </a:r>
            <a:r>
              <a:rPr lang="zh-CN" altLang="en-US" sz="2800" b="1" dirty="0">
                <a:solidFill>
                  <a:srgbClr val="0000FF"/>
                </a:solidFill>
                <a:latin typeface="Times New Roman" panose="02020603050405020304" pitchFamily="18" charset="0"/>
                <a:ea typeface="楷体" panose="02010609060101010101" pitchFamily="49" charset="-122"/>
              </a:rPr>
              <a:t>光束干</a:t>
            </a:r>
            <a:r>
              <a:rPr lang="zh-CN" altLang="en-US" sz="2800" b="1" dirty="0" smtClean="0">
                <a:solidFill>
                  <a:srgbClr val="0000FF"/>
                </a:solidFill>
                <a:latin typeface="Times New Roman" panose="02020603050405020304" pitchFamily="18" charset="0"/>
                <a:ea typeface="楷体" panose="02010609060101010101" pitchFamily="49" charset="-122"/>
              </a:rPr>
              <a:t>涉</a:t>
            </a:r>
            <a:endParaRPr lang="zh-CN" altLang="en-US" sz="2000" b="1" dirty="0">
              <a:latin typeface="Times New Roman" panose="02020603050405020304" pitchFamily="18" charset="0"/>
              <a:ea typeface="楷体" panose="02010609060101010101" pitchFamily="49" charset="-122"/>
            </a:endParaRPr>
          </a:p>
        </p:txBody>
      </p:sp>
      <p:sp>
        <p:nvSpPr>
          <p:cNvPr id="3" name="Rectangle 2"/>
          <p:cNvSpPr/>
          <p:nvPr/>
        </p:nvSpPr>
        <p:spPr>
          <a:xfrm>
            <a:off x="2952087" y="5171708"/>
            <a:ext cx="1484103" cy="1569660"/>
          </a:xfrm>
          <a:prstGeom prst="rect">
            <a:avLst/>
          </a:prstGeom>
        </p:spPr>
        <p:txBody>
          <a:bodyPr wrap="square">
            <a:spAutoFit/>
          </a:bodyPr>
          <a:lstStyle/>
          <a:p>
            <a:r>
              <a:rPr lang="zh-CN" altLang="en-US" b="1" dirty="0">
                <a:solidFill>
                  <a:srgbClr val="FF0000"/>
                </a:solidFill>
              </a:rPr>
              <a:t>在使用</a:t>
            </a:r>
            <a:r>
              <a:rPr lang="zh-CN" altLang="en-US" b="1" u="sng" dirty="0">
                <a:solidFill>
                  <a:srgbClr val="FF0000"/>
                </a:solidFill>
              </a:rPr>
              <a:t>白色光源</a:t>
            </a:r>
            <a:r>
              <a:rPr lang="zh-CN" altLang="en-US" b="1" dirty="0">
                <a:solidFill>
                  <a:srgbClr val="FF0000"/>
                </a:solidFill>
              </a:rPr>
              <a:t>时补偿分光板的色散</a:t>
            </a:r>
            <a:endParaRPr lang="en-US" b="1" dirty="0">
              <a:solidFill>
                <a:srgbClr val="FF0000"/>
              </a:solidFill>
            </a:endParaRPr>
          </a:p>
        </p:txBody>
      </p:sp>
    </p:spTree>
    <p:extLst>
      <p:ext uri="{BB962C8B-B14F-4D97-AF65-F5344CB8AC3E}">
        <p14:creationId xmlns:p14="http://schemas.microsoft.com/office/powerpoint/2010/main" xmlns="" val="41060675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2.5.1 </a:t>
            </a:r>
            <a:r>
              <a:rPr lang="zh-CN" altLang="en-US" sz="2800" dirty="0">
                <a:solidFill>
                  <a:schemeClr val="accent1"/>
                </a:solidFill>
              </a:rPr>
              <a:t>迈克尔逊干涉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539552" y="1126939"/>
            <a:ext cx="2015455" cy="576411"/>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kern="0" smtClean="0"/>
              <a:t>等倾干涉</a:t>
            </a:r>
            <a:endParaRPr lang="zh-CN" altLang="en-US" kern="0"/>
          </a:p>
        </p:txBody>
      </p:sp>
      <p:sp>
        <p:nvSpPr>
          <p:cNvPr id="5" name="Text Box 4"/>
          <p:cNvSpPr txBox="1">
            <a:spLocks noChangeArrowheads="1"/>
          </p:cNvSpPr>
          <p:nvPr/>
        </p:nvSpPr>
        <p:spPr bwMode="auto">
          <a:xfrm>
            <a:off x="4716016" y="2348880"/>
            <a:ext cx="3949824" cy="37117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20000"/>
              </a:lnSpc>
              <a:spcBef>
                <a:spcPts val="600"/>
              </a:spcBef>
              <a:buClr>
                <a:schemeClr val="tx1"/>
              </a:buClr>
              <a:buSzPct val="60000"/>
            </a:pPr>
            <a:r>
              <a:rPr lang="en-US" altLang="zh-CN" sz="2800" b="1" i="1" dirty="0" smtClean="0">
                <a:latin typeface="Times New Roman" panose="02020603050405020304" pitchFamily="18" charset="0"/>
                <a:ea typeface="楷体" panose="02010609060101010101" pitchFamily="49" charset="-122"/>
              </a:rPr>
              <a:t>M</a:t>
            </a:r>
            <a:r>
              <a:rPr lang="en-US" altLang="zh-CN" sz="2800" b="1" baseline="-25000" dirty="0" smtClean="0">
                <a:latin typeface="Times New Roman" panose="02020603050405020304" pitchFamily="18" charset="0"/>
                <a:ea typeface="楷体" panose="02010609060101010101" pitchFamily="49" charset="-122"/>
              </a:rPr>
              <a:t>1 </a:t>
            </a:r>
            <a:r>
              <a:rPr lang="zh-CN" altLang="en-US" sz="2800" b="1" dirty="0">
                <a:latin typeface="Times New Roman" panose="02020603050405020304" pitchFamily="18" charset="0"/>
                <a:ea typeface="楷体" panose="02010609060101010101" pitchFamily="49" charset="-122"/>
              </a:rPr>
              <a:t>与 </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垂直时，</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与</a:t>
            </a: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baseline="-25000" dirty="0">
                <a:latin typeface="Times New Roman" panose="02020603050405020304" pitchFamily="18" charset="0"/>
                <a:ea typeface="楷体" panose="02010609060101010101" pitchFamily="49" charset="-122"/>
              </a:rPr>
              <a:t>2</a:t>
            </a:r>
            <a:r>
              <a:rPr lang="zh-CN" altLang="en-US" sz="2800" b="1" dirty="0">
                <a:latin typeface="Times New Roman" panose="02020603050405020304" pitchFamily="18" charset="0"/>
                <a:ea typeface="楷体" panose="02010609060101010101" pitchFamily="49" charset="-122"/>
              </a:rPr>
              <a:t>平行，可观察等倾干涉条纹。</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 </a:t>
            </a:r>
            <a:r>
              <a:rPr lang="zh-CN" altLang="en-US" sz="2800" b="1" dirty="0">
                <a:latin typeface="Times New Roman" panose="02020603050405020304" pitchFamily="18" charset="0"/>
                <a:ea typeface="楷体" panose="02010609060101010101" pitchFamily="49" charset="-122"/>
              </a:rPr>
              <a:t>向 </a:t>
            </a: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baseline="-25000"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每移动一个 </a:t>
            </a:r>
            <a:r>
              <a:rPr lang="zh-CN" altLang="en-US" sz="2800" b="1" i="1" dirty="0">
                <a:solidFill>
                  <a:srgbClr val="0000FF"/>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dirty="0">
                <a:solidFill>
                  <a:srgbClr val="0000FF"/>
                </a:solidFill>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的距离，在中心就</a:t>
            </a:r>
            <a:r>
              <a:rPr lang="zh-CN" altLang="en-US" sz="2800" b="1" dirty="0">
                <a:solidFill>
                  <a:srgbClr val="0000FF"/>
                </a:solidFill>
                <a:latin typeface="Times New Roman" panose="02020603050405020304" pitchFamily="18" charset="0"/>
                <a:ea typeface="楷体" panose="02010609060101010101" pitchFamily="49" charset="-122"/>
              </a:rPr>
              <a:t>消失一个条纹</a:t>
            </a:r>
            <a:r>
              <a:rPr lang="zh-CN" altLang="en-US" sz="2800" b="1" dirty="0">
                <a:latin typeface="Times New Roman" panose="02020603050405020304" pitchFamily="18" charset="0"/>
                <a:ea typeface="楷体" panose="02010609060101010101" pitchFamily="49" charset="-122"/>
              </a:rPr>
              <a:t>。根据条纹消失的数目，可以确定</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移动的距离。 </a:t>
            </a:r>
          </a:p>
        </p:txBody>
      </p:sp>
      <p:pic>
        <p:nvPicPr>
          <p:cNvPr id="6" name="Picture 5" descr="gx19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1930" y="1921569"/>
            <a:ext cx="4218062" cy="4819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10126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3052" y="4710623"/>
            <a:ext cx="8721020" cy="1538883"/>
          </a:xfrm>
          <a:prstGeom prst="rect">
            <a:avLst/>
          </a:prstGeom>
        </p:spPr>
        <p:txBody>
          <a:bodyPr wrap="square">
            <a:spAutoFit/>
          </a:bodyPr>
          <a:lstStyle/>
          <a:p>
            <a:pPr>
              <a:spcBef>
                <a:spcPts val="600"/>
              </a:spcBef>
            </a:pPr>
            <a:r>
              <a:rPr lang="en-US" sz="2800" b="1" i="1" dirty="0" smtClean="0">
                <a:solidFill>
                  <a:srgbClr val="0000FF"/>
                </a:solidFill>
                <a:latin typeface="Times New Roman" panose="02020603050405020304" pitchFamily="18" charset="0"/>
                <a:ea typeface="楷体" panose="02010609060101010101" pitchFamily="49" charset="-122"/>
              </a:rPr>
              <a:t>h </a:t>
            </a:r>
            <a:r>
              <a:rPr lang="en-US" sz="2800" b="1" i="1" dirty="0">
                <a:solidFill>
                  <a:srgbClr val="0000FF"/>
                </a:solidFill>
                <a:latin typeface="Times New Roman" panose="02020603050405020304" pitchFamily="18" charset="0"/>
                <a:ea typeface="楷体" panose="02010609060101010101" pitchFamily="49" charset="-122"/>
              </a:rPr>
              <a:t>↑→cos</a:t>
            </a:r>
            <a:r>
              <a:rPr lang="el-GR" sz="2800" b="1" i="1" dirty="0">
                <a:solidFill>
                  <a:srgbClr val="0000FF"/>
                </a:solidFill>
                <a:latin typeface="Times New Roman" panose="02020603050405020304" pitchFamily="18" charset="0"/>
                <a:ea typeface="楷体" panose="02010609060101010101" pitchFamily="49" charset="-122"/>
              </a:rPr>
              <a:t>θ ↓→θ </a:t>
            </a:r>
            <a:r>
              <a:rPr lang="el-GR" sz="2800" b="1" i="1" dirty="0" smtClean="0">
                <a:solidFill>
                  <a:srgbClr val="0000FF"/>
                </a:solidFill>
                <a:latin typeface="Times New Roman" panose="02020603050405020304" pitchFamily="18" charset="0"/>
                <a:ea typeface="楷体" panose="02010609060101010101" pitchFamily="49" charset="-122"/>
              </a:rPr>
              <a:t>↑</a:t>
            </a:r>
            <a:r>
              <a:rPr lang="en-US" sz="2800" b="1" i="1" dirty="0" smtClean="0">
                <a:solidFill>
                  <a:srgbClr val="0000FF"/>
                </a:solidFill>
                <a:latin typeface="Times New Roman" panose="02020603050405020304" pitchFamily="18" charset="0"/>
                <a:ea typeface="楷体" panose="02010609060101010101" pitchFamily="49" charset="-122"/>
              </a:rPr>
              <a:t>      </a:t>
            </a:r>
            <a:r>
              <a:rPr lang="el-GR" sz="2800" b="1" dirty="0" smtClean="0">
                <a:solidFill>
                  <a:srgbClr val="0000FF"/>
                </a:solidFill>
                <a:latin typeface="Times New Roman" panose="02020603050405020304" pitchFamily="18" charset="0"/>
                <a:ea typeface="楷体" panose="02010609060101010101" pitchFamily="49" charset="-122"/>
              </a:rPr>
              <a:t>Δ</a:t>
            </a:r>
            <a:r>
              <a:rPr lang="en-US" altLang="zh-CN" sz="2800" b="1" i="1" dirty="0" err="1" smtClean="0">
                <a:solidFill>
                  <a:srgbClr val="0000FF"/>
                </a:solidFill>
                <a:latin typeface="Times New Roman" panose="02020603050405020304" pitchFamily="18" charset="0"/>
                <a:ea typeface="楷体" panose="02010609060101010101" pitchFamily="49" charset="-122"/>
              </a:rPr>
              <a:t>r</a:t>
            </a:r>
            <a:r>
              <a:rPr lang="en-US" altLang="zh-CN" sz="2800" b="1" i="1" baseline="-25000" dirty="0" err="1" smtClean="0">
                <a:solidFill>
                  <a:srgbClr val="0000FF"/>
                </a:solidFill>
                <a:latin typeface="Times New Roman" panose="02020603050405020304" pitchFamily="18" charset="0"/>
                <a:ea typeface="楷体" panose="02010609060101010101" pitchFamily="49" charset="-122"/>
              </a:rPr>
              <a:t>N</a:t>
            </a:r>
            <a:r>
              <a:rPr lang="el-GR" sz="2800" b="1" i="1" dirty="0" smtClean="0">
                <a:solidFill>
                  <a:srgbClr val="0000FF"/>
                </a:solidFill>
                <a:latin typeface="Times New Roman" panose="02020603050405020304" pitchFamily="18" charset="0"/>
                <a:ea typeface="楷体" panose="02010609060101010101" pitchFamily="49" charset="-122"/>
              </a:rPr>
              <a:t>↓</a:t>
            </a:r>
            <a:r>
              <a:rPr lang="en-US" sz="2800" b="1" i="1" dirty="0" smtClean="0">
                <a:solidFill>
                  <a:srgbClr val="0000FF"/>
                </a:solidFill>
                <a:latin typeface="Times New Roman" panose="02020603050405020304" pitchFamily="18" charset="0"/>
                <a:ea typeface="楷体" panose="02010609060101010101" pitchFamily="49" charset="-122"/>
              </a:rPr>
              <a:t>   </a:t>
            </a:r>
            <a:r>
              <a:rPr lang="zh-CN" altLang="en-US" b="1" dirty="0" smtClean="0">
                <a:solidFill>
                  <a:srgbClr val="000000"/>
                </a:solidFill>
                <a:latin typeface="Times New Roman" panose="02020603050405020304" pitchFamily="18" charset="0"/>
                <a:ea typeface="楷体" panose="02010609060101010101" pitchFamily="49" charset="-122"/>
              </a:rPr>
              <a:t>圆</a:t>
            </a:r>
            <a:r>
              <a:rPr lang="zh-CN" altLang="en-US" b="1" dirty="0">
                <a:solidFill>
                  <a:srgbClr val="000000"/>
                </a:solidFill>
                <a:latin typeface="Times New Roman" panose="02020603050405020304" pitchFamily="18" charset="0"/>
                <a:ea typeface="楷体" panose="02010609060101010101" pitchFamily="49" charset="-122"/>
              </a:rPr>
              <a:t>环由中心向外吐</a:t>
            </a:r>
            <a:r>
              <a:rPr lang="zh-CN" altLang="en-US" b="1" dirty="0" smtClean="0">
                <a:solidFill>
                  <a:srgbClr val="000000"/>
                </a:solidFill>
                <a:latin typeface="Times New Roman" panose="02020603050405020304" pitchFamily="18" charset="0"/>
                <a:ea typeface="楷体" panose="02010609060101010101" pitchFamily="49" charset="-122"/>
              </a:rPr>
              <a:t>出</a:t>
            </a:r>
            <a:r>
              <a:rPr lang="en-US" altLang="zh-CN" b="1" dirty="0" smtClean="0">
                <a:solidFill>
                  <a:srgbClr val="000000"/>
                </a:solidFill>
                <a:latin typeface="Times New Roman" panose="02020603050405020304" pitchFamily="18" charset="0"/>
                <a:ea typeface="楷体" panose="02010609060101010101" pitchFamily="49" charset="-122"/>
              </a:rPr>
              <a:t>,</a:t>
            </a:r>
            <a:r>
              <a:rPr lang="zh-CN" altLang="en-US" b="1" dirty="0" smtClean="0">
                <a:solidFill>
                  <a:srgbClr val="000000"/>
                </a:solidFill>
                <a:latin typeface="Times New Roman" panose="02020603050405020304" pitchFamily="18" charset="0"/>
                <a:ea typeface="楷体" panose="02010609060101010101" pitchFamily="49" charset="-122"/>
              </a:rPr>
              <a:t>条纹变细</a:t>
            </a:r>
            <a:r>
              <a:rPr lang="en-US" altLang="zh-CN" b="1" dirty="0" smtClean="0">
                <a:solidFill>
                  <a:srgbClr val="000000"/>
                </a:solidFill>
                <a:latin typeface="Times New Roman" panose="02020603050405020304" pitchFamily="18" charset="0"/>
                <a:ea typeface="楷体" panose="02010609060101010101" pitchFamily="49" charset="-122"/>
              </a:rPr>
              <a:t>,</a:t>
            </a:r>
            <a:r>
              <a:rPr lang="zh-CN" altLang="en-US" b="1" dirty="0" smtClean="0">
                <a:solidFill>
                  <a:srgbClr val="000000"/>
                </a:solidFill>
                <a:latin typeface="Times New Roman" panose="02020603050405020304" pitchFamily="18" charset="0"/>
                <a:ea typeface="楷体" panose="02010609060101010101" pitchFamily="49" charset="-122"/>
              </a:rPr>
              <a:t>多</a:t>
            </a:r>
            <a:endParaRPr lang="el-GR" b="1" i="1" dirty="0">
              <a:solidFill>
                <a:srgbClr val="0000FF"/>
              </a:solidFill>
              <a:latin typeface="Times New Roman" panose="02020603050405020304" pitchFamily="18" charset="0"/>
              <a:ea typeface="楷体" panose="02010609060101010101" pitchFamily="49" charset="-122"/>
            </a:endParaRPr>
          </a:p>
          <a:p>
            <a:pPr>
              <a:spcBef>
                <a:spcPts val="600"/>
              </a:spcBef>
            </a:pPr>
            <a:r>
              <a:rPr lang="en-US" sz="2800" b="1" i="1" dirty="0">
                <a:solidFill>
                  <a:srgbClr val="0000FF"/>
                </a:solidFill>
                <a:latin typeface="Times New Roman" panose="02020603050405020304" pitchFamily="18" charset="0"/>
                <a:ea typeface="楷体" panose="02010609060101010101" pitchFamily="49" charset="-122"/>
              </a:rPr>
              <a:t>h ↓→cos</a:t>
            </a:r>
            <a:r>
              <a:rPr lang="el-GR" sz="2800" b="1" i="1" dirty="0">
                <a:solidFill>
                  <a:srgbClr val="0000FF"/>
                </a:solidFill>
                <a:latin typeface="Times New Roman" panose="02020603050405020304" pitchFamily="18" charset="0"/>
                <a:ea typeface="楷体" panose="02010609060101010101" pitchFamily="49" charset="-122"/>
              </a:rPr>
              <a:t>θ ↑→θ </a:t>
            </a:r>
            <a:r>
              <a:rPr lang="el-GR" sz="2800" b="1" i="1" dirty="0" smtClean="0">
                <a:solidFill>
                  <a:srgbClr val="0000FF"/>
                </a:solidFill>
                <a:latin typeface="Times New Roman" panose="02020603050405020304" pitchFamily="18" charset="0"/>
                <a:ea typeface="楷体" panose="02010609060101010101" pitchFamily="49" charset="-122"/>
              </a:rPr>
              <a:t>↓</a:t>
            </a:r>
            <a:r>
              <a:rPr lang="en-US" sz="2800" b="1" i="1" dirty="0" smtClean="0">
                <a:solidFill>
                  <a:srgbClr val="0000FF"/>
                </a:solidFill>
                <a:latin typeface="Times New Roman" panose="02020603050405020304" pitchFamily="18" charset="0"/>
                <a:ea typeface="楷体" panose="02010609060101010101" pitchFamily="49" charset="-122"/>
              </a:rPr>
              <a:t>      </a:t>
            </a:r>
            <a:r>
              <a:rPr lang="el-GR" sz="2800" b="1" dirty="0" smtClean="0">
                <a:solidFill>
                  <a:srgbClr val="0000FF"/>
                </a:solidFill>
                <a:latin typeface="Times New Roman" panose="02020603050405020304" pitchFamily="18" charset="0"/>
                <a:ea typeface="楷体" panose="02010609060101010101" pitchFamily="49" charset="-122"/>
              </a:rPr>
              <a:t>Δ</a:t>
            </a:r>
            <a:r>
              <a:rPr lang="en-US" altLang="zh-CN" sz="2800" b="1" i="1" dirty="0" err="1" smtClean="0">
                <a:solidFill>
                  <a:srgbClr val="0000FF"/>
                </a:solidFill>
                <a:latin typeface="Times New Roman" panose="02020603050405020304" pitchFamily="18" charset="0"/>
                <a:ea typeface="楷体" panose="02010609060101010101" pitchFamily="49" charset="-122"/>
              </a:rPr>
              <a:t>r</a:t>
            </a:r>
            <a:r>
              <a:rPr lang="en-US" altLang="zh-CN" sz="2800" b="1" i="1" baseline="-25000" dirty="0" err="1" smtClean="0">
                <a:solidFill>
                  <a:srgbClr val="0000FF"/>
                </a:solidFill>
                <a:latin typeface="Times New Roman" panose="02020603050405020304" pitchFamily="18" charset="0"/>
                <a:ea typeface="楷体" panose="02010609060101010101" pitchFamily="49" charset="-122"/>
              </a:rPr>
              <a:t>N</a:t>
            </a:r>
            <a:r>
              <a:rPr lang="el-GR" sz="2800" b="1" i="1" dirty="0">
                <a:solidFill>
                  <a:srgbClr val="0000FF"/>
                </a:solidFill>
                <a:latin typeface="Times New Roman" panose="02020603050405020304" pitchFamily="18" charset="0"/>
                <a:ea typeface="楷体" panose="02010609060101010101" pitchFamily="49" charset="-122"/>
              </a:rPr>
              <a:t>↑</a:t>
            </a:r>
            <a:r>
              <a:rPr lang="en-US" sz="2800" b="1" i="1" dirty="0" smtClean="0">
                <a:solidFill>
                  <a:srgbClr val="0000FF"/>
                </a:solidFill>
                <a:latin typeface="Times New Roman" panose="02020603050405020304" pitchFamily="18" charset="0"/>
                <a:ea typeface="楷体" panose="02010609060101010101" pitchFamily="49" charset="-122"/>
              </a:rPr>
              <a:t>   </a:t>
            </a:r>
            <a:r>
              <a:rPr lang="zh-CN" altLang="en-US" b="1" dirty="0" smtClean="0">
                <a:solidFill>
                  <a:srgbClr val="000000"/>
                </a:solidFill>
                <a:latin typeface="Times New Roman" panose="02020603050405020304" pitchFamily="18" charset="0"/>
                <a:ea typeface="楷体" panose="02010609060101010101" pitchFamily="49" charset="-122"/>
              </a:rPr>
              <a:t>圆</a:t>
            </a:r>
            <a:r>
              <a:rPr lang="zh-CN" altLang="en-US" b="1" dirty="0">
                <a:solidFill>
                  <a:srgbClr val="000000"/>
                </a:solidFill>
                <a:latin typeface="Times New Roman" panose="02020603050405020304" pitchFamily="18" charset="0"/>
                <a:ea typeface="楷体" panose="02010609060101010101" pitchFamily="49" charset="-122"/>
              </a:rPr>
              <a:t>环由外向中心吞</a:t>
            </a:r>
            <a:r>
              <a:rPr lang="zh-CN" altLang="en-US" b="1" dirty="0" smtClean="0">
                <a:solidFill>
                  <a:srgbClr val="000000"/>
                </a:solidFill>
                <a:latin typeface="Times New Roman" panose="02020603050405020304" pitchFamily="18" charset="0"/>
                <a:ea typeface="楷体" panose="02010609060101010101" pitchFamily="49" charset="-122"/>
              </a:rPr>
              <a:t>入</a:t>
            </a:r>
            <a:r>
              <a:rPr lang="en-US" altLang="zh-CN" b="1" dirty="0" smtClean="0">
                <a:solidFill>
                  <a:srgbClr val="000000"/>
                </a:solidFill>
                <a:latin typeface="Times New Roman" panose="02020603050405020304" pitchFamily="18" charset="0"/>
                <a:ea typeface="楷体" panose="02010609060101010101" pitchFamily="49" charset="-122"/>
              </a:rPr>
              <a:t>,</a:t>
            </a:r>
            <a:r>
              <a:rPr lang="zh-CN" altLang="en-US" b="1" dirty="0" smtClean="0">
                <a:solidFill>
                  <a:srgbClr val="000000"/>
                </a:solidFill>
                <a:latin typeface="Times New Roman" panose="02020603050405020304" pitchFamily="18" charset="0"/>
                <a:ea typeface="楷体" panose="02010609060101010101" pitchFamily="49" charset="-122"/>
              </a:rPr>
              <a:t>条</a:t>
            </a:r>
            <a:r>
              <a:rPr lang="zh-CN" altLang="en-US" b="1" dirty="0">
                <a:solidFill>
                  <a:srgbClr val="000000"/>
                </a:solidFill>
                <a:latin typeface="Times New Roman" panose="02020603050405020304" pitchFamily="18" charset="0"/>
                <a:ea typeface="楷体" panose="02010609060101010101" pitchFamily="49" charset="-122"/>
              </a:rPr>
              <a:t>纹</a:t>
            </a:r>
            <a:r>
              <a:rPr lang="zh-CN" altLang="en-US" b="1" dirty="0" smtClean="0">
                <a:solidFill>
                  <a:srgbClr val="000000"/>
                </a:solidFill>
                <a:latin typeface="Times New Roman" panose="02020603050405020304" pitchFamily="18" charset="0"/>
                <a:ea typeface="楷体" panose="02010609060101010101" pitchFamily="49" charset="-122"/>
              </a:rPr>
              <a:t>变粗</a:t>
            </a:r>
            <a:r>
              <a:rPr lang="en-US" altLang="zh-CN" b="1" dirty="0" smtClean="0">
                <a:solidFill>
                  <a:srgbClr val="000000"/>
                </a:solidFill>
                <a:latin typeface="Times New Roman" panose="02020603050405020304" pitchFamily="18" charset="0"/>
                <a:ea typeface="楷体" panose="02010609060101010101" pitchFamily="49" charset="-122"/>
              </a:rPr>
              <a:t>,</a:t>
            </a:r>
            <a:r>
              <a:rPr lang="zh-CN" altLang="en-US" b="1" dirty="0" smtClean="0">
                <a:solidFill>
                  <a:srgbClr val="000000"/>
                </a:solidFill>
                <a:latin typeface="Times New Roman" panose="02020603050405020304" pitchFamily="18" charset="0"/>
                <a:ea typeface="楷体" panose="02010609060101010101" pitchFamily="49" charset="-122"/>
              </a:rPr>
              <a:t>少</a:t>
            </a:r>
            <a:endParaRPr lang="el-GR" sz="2800" b="1" i="1" dirty="0">
              <a:solidFill>
                <a:srgbClr val="0000FF"/>
              </a:solidFill>
              <a:latin typeface="Times New Roman" panose="02020603050405020304" pitchFamily="18" charset="0"/>
              <a:ea typeface="楷体" panose="02010609060101010101" pitchFamily="49" charset="-122"/>
            </a:endParaRPr>
          </a:p>
          <a:p>
            <a:pPr>
              <a:spcBef>
                <a:spcPts val="600"/>
              </a:spcBef>
            </a:pPr>
            <a:r>
              <a:rPr lang="en-US" sz="2800" b="1" i="1" dirty="0">
                <a:solidFill>
                  <a:srgbClr val="0000FF"/>
                </a:solidFill>
                <a:latin typeface="Times New Roman" panose="02020603050405020304" pitchFamily="18" charset="0"/>
                <a:ea typeface="楷体" panose="02010609060101010101" pitchFamily="49" charset="-122"/>
              </a:rPr>
              <a:t>h </a:t>
            </a:r>
            <a:r>
              <a:rPr lang="zh-CN" altLang="en-US" b="1" dirty="0" smtClean="0">
                <a:latin typeface="Times New Roman" panose="02020603050405020304" pitchFamily="18" charset="0"/>
                <a:ea typeface="楷体" panose="02010609060101010101" pitchFamily="49" charset="-122"/>
              </a:rPr>
              <a:t>改变</a:t>
            </a:r>
            <a:r>
              <a:rPr lang="el-GR" sz="2800" b="1" i="1" dirty="0" smtClean="0">
                <a:solidFill>
                  <a:srgbClr val="0000FF"/>
                </a:solidFill>
                <a:latin typeface="Times New Roman" panose="02020603050405020304" pitchFamily="18" charset="0"/>
                <a:ea typeface="楷体" panose="02010609060101010101" pitchFamily="49" charset="-122"/>
              </a:rPr>
              <a:t>λ</a:t>
            </a:r>
            <a:r>
              <a:rPr lang="en-US" sz="2800" b="1" dirty="0" smtClean="0">
                <a:solidFill>
                  <a:srgbClr val="0000FF"/>
                </a:solidFill>
                <a:latin typeface="Times New Roman" panose="02020603050405020304" pitchFamily="18" charset="0"/>
                <a:ea typeface="楷体" panose="02010609060101010101" pitchFamily="49" charset="-122"/>
              </a:rPr>
              <a:t>/2  </a:t>
            </a:r>
            <a:r>
              <a:rPr lang="en-US" sz="2800" b="1" i="1" dirty="0" smtClean="0">
                <a:solidFill>
                  <a:srgbClr val="0000FF"/>
                </a:solidFill>
                <a:latin typeface="Times New Roman" panose="02020603050405020304" pitchFamily="18" charset="0"/>
                <a:ea typeface="楷体" panose="02010609060101010101" pitchFamily="49" charset="-122"/>
              </a:rPr>
              <a:t>→ </a:t>
            </a:r>
            <a:r>
              <a:rPr lang="el-GR" sz="2800" b="1" dirty="0" smtClean="0">
                <a:solidFill>
                  <a:srgbClr val="0000FF"/>
                </a:solidFill>
                <a:latin typeface="Times New Roman" panose="02020603050405020304" pitchFamily="18" charset="0"/>
                <a:ea typeface="楷体" panose="02010609060101010101" pitchFamily="49" charset="-122"/>
              </a:rPr>
              <a:t>Δ</a:t>
            </a:r>
            <a:r>
              <a:rPr lang="zh-CN" altLang="en-US" b="1" dirty="0" smtClean="0">
                <a:latin typeface="Times New Roman" panose="02020603050405020304" pitchFamily="18" charset="0"/>
                <a:ea typeface="楷体" panose="02010609060101010101" pitchFamily="49" charset="-122"/>
              </a:rPr>
              <a:t>改变</a:t>
            </a:r>
            <a:r>
              <a:rPr lang="el-GR" sz="2800" b="1" i="1" dirty="0" smtClean="0">
                <a:solidFill>
                  <a:srgbClr val="0000FF"/>
                </a:solidFill>
                <a:latin typeface="Times New Roman" panose="02020603050405020304" pitchFamily="18" charset="0"/>
                <a:ea typeface="楷体" panose="02010609060101010101" pitchFamily="49" charset="-122"/>
              </a:rPr>
              <a:t>λ</a:t>
            </a:r>
            <a:r>
              <a:rPr lang="en-US" sz="2800" b="1" i="1" dirty="0" smtClean="0">
                <a:solidFill>
                  <a:srgbClr val="0000FF"/>
                </a:solidFill>
                <a:latin typeface="Times New Roman" panose="02020603050405020304" pitchFamily="18" charset="0"/>
                <a:ea typeface="楷体" panose="02010609060101010101" pitchFamily="49" charset="-122"/>
              </a:rPr>
              <a:t>            </a:t>
            </a:r>
            <a:r>
              <a:rPr lang="zh-CN" altLang="en-US" b="1" dirty="0" smtClean="0">
                <a:solidFill>
                  <a:srgbClr val="000000"/>
                </a:solidFill>
                <a:latin typeface="Times New Roman" panose="02020603050405020304" pitchFamily="18" charset="0"/>
                <a:ea typeface="楷体" panose="02010609060101010101" pitchFamily="49" charset="-122"/>
              </a:rPr>
              <a:t>中</a:t>
            </a:r>
            <a:r>
              <a:rPr lang="zh-CN" altLang="en-US" b="1" dirty="0">
                <a:solidFill>
                  <a:srgbClr val="000000"/>
                </a:solidFill>
                <a:latin typeface="Times New Roman" panose="02020603050405020304" pitchFamily="18" charset="0"/>
                <a:ea typeface="楷体" panose="02010609060101010101" pitchFamily="49" charset="-122"/>
              </a:rPr>
              <a:t>心</a:t>
            </a:r>
            <a:r>
              <a:rPr lang="en-US" altLang="zh-CN" b="1" dirty="0">
                <a:solidFill>
                  <a:srgbClr val="000000"/>
                </a:solidFill>
                <a:latin typeface="Times New Roman" panose="02020603050405020304" pitchFamily="18" charset="0"/>
                <a:ea typeface="楷体" panose="02010609060101010101" pitchFamily="49" charset="-122"/>
              </a:rPr>
              <a:t>: </a:t>
            </a:r>
            <a:r>
              <a:rPr lang="zh-CN" altLang="en-US" b="1" dirty="0">
                <a:solidFill>
                  <a:srgbClr val="000000"/>
                </a:solidFill>
                <a:latin typeface="Times New Roman" panose="02020603050405020304" pitchFamily="18" charset="0"/>
                <a:ea typeface="楷体" panose="02010609060101010101" pitchFamily="49" charset="-122"/>
              </a:rPr>
              <a:t>亮</a:t>
            </a:r>
            <a:r>
              <a:rPr lang="en-US" altLang="zh-CN" b="1" dirty="0">
                <a:solidFill>
                  <a:srgbClr val="000000"/>
                </a:solidFill>
                <a:latin typeface="Times New Roman" panose="02020603050405020304" pitchFamily="18" charset="0"/>
                <a:ea typeface="楷体" panose="02010609060101010101" pitchFamily="49" charset="-122"/>
              </a:rPr>
              <a:t>-&gt;</a:t>
            </a:r>
            <a:r>
              <a:rPr lang="zh-CN" altLang="en-US" b="1" dirty="0">
                <a:solidFill>
                  <a:srgbClr val="000000"/>
                </a:solidFill>
                <a:latin typeface="Times New Roman" panose="02020603050405020304" pitchFamily="18" charset="0"/>
                <a:ea typeface="楷体" panose="02010609060101010101" pitchFamily="49" charset="-122"/>
              </a:rPr>
              <a:t>暗</a:t>
            </a:r>
            <a:r>
              <a:rPr lang="en-US" altLang="zh-CN" b="1" dirty="0">
                <a:solidFill>
                  <a:srgbClr val="000000"/>
                </a:solidFill>
                <a:latin typeface="Times New Roman" panose="02020603050405020304" pitchFamily="18" charset="0"/>
                <a:ea typeface="楷体" panose="02010609060101010101" pitchFamily="49" charset="-122"/>
              </a:rPr>
              <a:t>-&gt;</a:t>
            </a:r>
            <a:r>
              <a:rPr lang="zh-CN" altLang="en-US" b="1" dirty="0" smtClean="0">
                <a:solidFill>
                  <a:srgbClr val="000000"/>
                </a:solidFill>
                <a:latin typeface="Times New Roman" panose="02020603050405020304" pitchFamily="18" charset="0"/>
                <a:ea typeface="楷体" panose="02010609060101010101" pitchFamily="49" charset="-122"/>
              </a:rPr>
              <a:t>亮</a:t>
            </a:r>
            <a:endParaRPr lang="el-GR" b="1" i="1" dirty="0">
              <a:solidFill>
                <a:srgbClr val="0000FF"/>
              </a:solidFill>
              <a:latin typeface="Times New Roman" panose="02020603050405020304" pitchFamily="18" charset="0"/>
              <a:ea typeface="楷体" panose="02010609060101010101" pitchFamily="49" charset="-122"/>
            </a:endParaRPr>
          </a:p>
        </p:txBody>
      </p:sp>
      <p:sp>
        <p:nvSpPr>
          <p:cNvPr id="23" name="Rectangle 22"/>
          <p:cNvSpPr/>
          <p:nvPr/>
        </p:nvSpPr>
        <p:spPr>
          <a:xfrm>
            <a:off x="6207597" y="1805361"/>
            <a:ext cx="2520280" cy="1384995"/>
          </a:xfrm>
          <a:prstGeom prst="rect">
            <a:avLst/>
          </a:prstGeom>
        </p:spPr>
        <p:txBody>
          <a:bodyPr wrap="square">
            <a:spAutoFit/>
          </a:bodyPr>
          <a:lstStyle/>
          <a:p>
            <a:r>
              <a:rPr lang="zh-CN" altLang="en-US" sz="2800" b="1" dirty="0">
                <a:solidFill>
                  <a:srgbClr val="000000"/>
                </a:solidFill>
                <a:latin typeface="Times New Roman" panose="02020603050405020304" pitchFamily="18" charset="0"/>
                <a:ea typeface="楷体" panose="02010609060101010101" pitchFamily="49" charset="-122"/>
              </a:rPr>
              <a:t>对于选定的第</a:t>
            </a:r>
            <a:r>
              <a:rPr lang="en-US" sz="2800" b="1" i="1" dirty="0">
                <a:solidFill>
                  <a:srgbClr val="0000FF"/>
                </a:solidFill>
                <a:latin typeface="Times New Roman" panose="02020603050405020304" pitchFamily="18" charset="0"/>
                <a:ea typeface="楷体" panose="02010609060101010101" pitchFamily="49" charset="-122"/>
              </a:rPr>
              <a:t>k</a:t>
            </a:r>
            <a:r>
              <a:rPr lang="zh-CN" altLang="en-US" sz="2800" b="1" dirty="0">
                <a:solidFill>
                  <a:srgbClr val="000000"/>
                </a:solidFill>
                <a:latin typeface="Times New Roman" panose="02020603050405020304" pitchFamily="18" charset="0"/>
                <a:ea typeface="楷体" panose="02010609060101010101" pitchFamily="49" charset="-122"/>
              </a:rPr>
              <a:t>级亮纹</a:t>
            </a:r>
            <a:endParaRPr lang="en-US" altLang="zh-CN" sz="2800" b="1" dirty="0">
              <a:solidFill>
                <a:srgbClr val="000000"/>
              </a:solidFill>
              <a:latin typeface="Times New Roman" panose="02020603050405020304" pitchFamily="18" charset="0"/>
              <a:ea typeface="楷体" panose="02010609060101010101" pitchFamily="49" charset="-122"/>
            </a:endParaRPr>
          </a:p>
          <a:p>
            <a:r>
              <a:rPr lang="en-US" sz="2800" b="1" dirty="0" smtClean="0">
                <a:solidFill>
                  <a:srgbClr val="0000FF"/>
                </a:solidFill>
                <a:latin typeface="Times New Roman" panose="02020603050405020304" pitchFamily="18" charset="0"/>
                <a:ea typeface="楷体" panose="02010609060101010101" pitchFamily="49" charset="-122"/>
              </a:rPr>
              <a:t>   2</a:t>
            </a:r>
            <a:r>
              <a:rPr lang="en-US" sz="2800" b="1" i="1" dirty="0" smtClean="0">
                <a:solidFill>
                  <a:srgbClr val="0000FF"/>
                </a:solidFill>
                <a:latin typeface="Times New Roman" panose="02020603050405020304" pitchFamily="18" charset="0"/>
                <a:ea typeface="楷体" panose="02010609060101010101" pitchFamily="49" charset="-122"/>
              </a:rPr>
              <a:t>hcos</a:t>
            </a:r>
            <a:r>
              <a:rPr lang="el-GR" sz="2800" b="1" i="1" dirty="0">
                <a:solidFill>
                  <a:srgbClr val="0000FF"/>
                </a:solidFill>
                <a:latin typeface="Times New Roman" panose="02020603050405020304" pitchFamily="18" charset="0"/>
                <a:ea typeface="楷体" panose="02010609060101010101" pitchFamily="49" charset="-122"/>
              </a:rPr>
              <a:t>θ = </a:t>
            </a:r>
            <a:r>
              <a:rPr lang="en-US" sz="2800" b="1" i="1" dirty="0">
                <a:solidFill>
                  <a:srgbClr val="0000FF"/>
                </a:solidFill>
                <a:latin typeface="Times New Roman" panose="02020603050405020304" pitchFamily="18" charset="0"/>
                <a:ea typeface="楷体" panose="02010609060101010101" pitchFamily="49" charset="-122"/>
              </a:rPr>
              <a:t>k</a:t>
            </a:r>
            <a:r>
              <a:rPr lang="el-GR" sz="2800" b="1" i="1" dirty="0">
                <a:solidFill>
                  <a:srgbClr val="0000FF"/>
                </a:solidFill>
                <a:latin typeface="Times New Roman" panose="02020603050405020304" pitchFamily="18" charset="0"/>
                <a:ea typeface="楷体" panose="02010609060101010101" pitchFamily="49" charset="-122"/>
              </a:rPr>
              <a:t>λ</a:t>
            </a:r>
          </a:p>
        </p:txBody>
      </p:sp>
      <p:sp>
        <p:nvSpPr>
          <p:cNvPr id="2" name="Rectangle 1"/>
          <p:cNvSpPr/>
          <p:nvPr/>
        </p:nvSpPr>
        <p:spPr>
          <a:xfrm>
            <a:off x="6471088" y="662650"/>
            <a:ext cx="2010695" cy="95410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800" b="1" dirty="0">
                <a:solidFill>
                  <a:schemeClr val="tx1"/>
                </a:solidFill>
                <a:latin typeface="楷体" panose="02010609060101010101" pitchFamily="49" charset="-122"/>
                <a:ea typeface="楷体" panose="02010609060101010101" pitchFamily="49" charset="-122"/>
              </a:rPr>
              <a:t>干涉圆</a:t>
            </a:r>
            <a:r>
              <a:rPr lang="zh-CN" altLang="en-US" sz="2800" b="1" dirty="0" smtClean="0">
                <a:solidFill>
                  <a:schemeClr val="tx1"/>
                </a:solidFill>
                <a:latin typeface="楷体" panose="02010609060101010101" pitchFamily="49" charset="-122"/>
                <a:ea typeface="楷体" panose="02010609060101010101" pitchFamily="49" charset="-122"/>
              </a:rPr>
              <a:t>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的</a:t>
            </a:r>
            <a:r>
              <a:rPr lang="zh-CN" altLang="en-US" sz="2800" b="1" dirty="0">
                <a:solidFill>
                  <a:schemeClr val="tx1"/>
                </a:solidFill>
                <a:latin typeface="楷体" panose="02010609060101010101" pitchFamily="49" charset="-122"/>
                <a:ea typeface="楷体" panose="02010609060101010101" pitchFamily="49" charset="-122"/>
              </a:rPr>
              <a:t>变化分析</a:t>
            </a:r>
            <a:endParaRPr lang="en-US" sz="2800" b="1" dirty="0">
              <a:solidFill>
                <a:schemeClr val="tx1"/>
              </a:solidFill>
              <a:latin typeface="楷体" panose="02010609060101010101" pitchFamily="49" charset="-122"/>
              <a:ea typeface="楷体" panose="02010609060101010101" pitchFamily="49" charset="-122"/>
            </a:endParaRPr>
          </a:p>
        </p:txBody>
      </p:sp>
      <p:graphicFrame>
        <p:nvGraphicFramePr>
          <p:cNvPr id="18" name="Object 5"/>
          <p:cNvGraphicFramePr>
            <a:graphicFrameLocks noChangeAspect="1"/>
          </p:cNvGraphicFramePr>
          <p:nvPr>
            <p:extLst>
              <p:ext uri="{D42A27DB-BD31-4B8C-83A1-F6EECF244321}">
                <p14:modId xmlns:p14="http://schemas.microsoft.com/office/powerpoint/2010/main" xmlns="" val="2339264603"/>
              </p:ext>
            </p:extLst>
          </p:nvPr>
        </p:nvGraphicFramePr>
        <p:xfrm>
          <a:off x="6084276" y="3365321"/>
          <a:ext cx="2949796" cy="876672"/>
        </p:xfrm>
        <a:graphic>
          <a:graphicData uri="http://schemas.openxmlformats.org/presentationml/2006/ole">
            <p:oleObj spid="_x0000_s171045" name="Equation" r:id="rId3" imgW="1815840" imgH="469800" progId="Equation.DSMT4">
              <p:embed/>
            </p:oleObj>
          </a:graphicData>
        </a:graphic>
      </p:graphicFrame>
      <p:grpSp>
        <p:nvGrpSpPr>
          <p:cNvPr id="10" name="Group 9"/>
          <p:cNvGrpSpPr/>
          <p:nvPr/>
        </p:nvGrpSpPr>
        <p:grpSpPr>
          <a:xfrm>
            <a:off x="309458" y="569585"/>
            <a:ext cx="5744141" cy="3616551"/>
            <a:chOff x="309458" y="260648"/>
            <a:chExt cx="5744141" cy="3616551"/>
          </a:xfrm>
        </p:grpSpPr>
        <p:grpSp>
          <p:nvGrpSpPr>
            <p:cNvPr id="21" name="Group 20"/>
            <p:cNvGrpSpPr/>
            <p:nvPr/>
          </p:nvGrpSpPr>
          <p:grpSpPr>
            <a:xfrm>
              <a:off x="309458" y="260648"/>
              <a:ext cx="5744141" cy="3616551"/>
              <a:chOff x="124003" y="1556792"/>
              <a:chExt cx="5744141" cy="3616551"/>
            </a:xfrm>
          </p:grpSpPr>
          <p:sp>
            <p:nvSpPr>
              <p:cNvPr id="15" name="Rectangle 14"/>
              <p:cNvSpPr/>
              <p:nvPr/>
            </p:nvSpPr>
            <p:spPr>
              <a:xfrm>
                <a:off x="5580112" y="3573016"/>
                <a:ext cx="216024" cy="1594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27550" y="3573016"/>
                <a:ext cx="5668586" cy="1600327"/>
                <a:chOff x="251520" y="1124744"/>
                <a:chExt cx="8825073" cy="2376264"/>
              </a:xfrm>
            </p:grpSpPr>
            <p:pic>
              <p:nvPicPr>
                <p:cNvPr id="4" name="Picture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51520" y="1124744"/>
                  <a:ext cx="8686740" cy="2376264"/>
                </a:xfrm>
                <a:prstGeom prst="rect">
                  <a:avLst/>
                </a:prstGeom>
              </p:spPr>
            </p:pic>
            <p:sp>
              <p:nvSpPr>
                <p:cNvPr id="3" name="TextBox 2"/>
                <p:cNvSpPr txBox="1"/>
                <p:nvPr/>
              </p:nvSpPr>
              <p:spPr>
                <a:xfrm>
                  <a:off x="1619673" y="2854678"/>
                  <a:ext cx="688169" cy="639808"/>
                </a:xfrm>
                <a:prstGeom prst="rect">
                  <a:avLst/>
                </a:prstGeom>
                <a:solidFill>
                  <a:schemeClr val="tx1"/>
                </a:solidFill>
              </p:spPr>
              <p:txBody>
                <a:bodyPr wrap="square" rtlCol="0">
                  <a:spAutoFit/>
                </a:bodyPr>
                <a:lstStyle/>
                <a:p>
                  <a:r>
                    <a:rPr lang="en-US" altLang="zh-CN" sz="1100" b="1" i="1" dirty="0" smtClean="0">
                      <a:solidFill>
                        <a:srgbClr val="92D050"/>
                      </a:solidFill>
                    </a:rPr>
                    <a:t>M</a:t>
                  </a:r>
                  <a:r>
                    <a:rPr lang="en-US" altLang="zh-CN" sz="1100" b="1" baseline="-25000" dirty="0" smtClean="0">
                      <a:solidFill>
                        <a:srgbClr val="92D050"/>
                      </a:solidFill>
                    </a:rPr>
                    <a:t>1</a:t>
                  </a:r>
                </a:p>
                <a:p>
                  <a:r>
                    <a:rPr lang="en-US" sz="1100" b="1" i="1" dirty="0" smtClean="0">
                      <a:solidFill>
                        <a:srgbClr val="92D050"/>
                      </a:solidFill>
                    </a:rPr>
                    <a:t>M</a:t>
                  </a:r>
                  <a:r>
                    <a:rPr lang="en-US" sz="1100" b="1" baseline="-25000" dirty="0" smtClean="0">
                      <a:solidFill>
                        <a:srgbClr val="92D050"/>
                      </a:solidFill>
                    </a:rPr>
                    <a:t>2</a:t>
                  </a:r>
                  <a:r>
                    <a:rPr lang="en-US" sz="1100" b="1" dirty="0">
                      <a:solidFill>
                        <a:srgbClr val="92D050"/>
                      </a:solidFill>
                    </a:rPr>
                    <a:t>’</a:t>
                  </a:r>
                  <a:endParaRPr lang="en-US" sz="1100" b="1" baseline="-25000" dirty="0">
                    <a:solidFill>
                      <a:srgbClr val="92D050"/>
                    </a:solidFill>
                  </a:endParaRPr>
                </a:p>
              </p:txBody>
            </p:sp>
            <p:sp>
              <p:nvSpPr>
                <p:cNvPr id="7" name="TextBox 6"/>
                <p:cNvSpPr txBox="1"/>
                <p:nvPr/>
              </p:nvSpPr>
              <p:spPr>
                <a:xfrm>
                  <a:off x="3419872" y="2854678"/>
                  <a:ext cx="688169" cy="639808"/>
                </a:xfrm>
                <a:prstGeom prst="rect">
                  <a:avLst/>
                </a:prstGeom>
                <a:solidFill>
                  <a:schemeClr val="tx1"/>
                </a:solidFill>
              </p:spPr>
              <p:txBody>
                <a:bodyPr wrap="square" rtlCol="0">
                  <a:spAutoFit/>
                </a:bodyPr>
                <a:lstStyle/>
                <a:p>
                  <a:r>
                    <a:rPr lang="en-US" altLang="zh-CN" sz="1100" b="1" i="1" dirty="0" smtClean="0">
                      <a:solidFill>
                        <a:srgbClr val="92D050"/>
                      </a:solidFill>
                    </a:rPr>
                    <a:t>M</a:t>
                  </a:r>
                  <a:r>
                    <a:rPr lang="en-US" altLang="zh-CN" sz="1100" b="1" baseline="-25000" dirty="0" smtClean="0">
                      <a:solidFill>
                        <a:srgbClr val="92D050"/>
                      </a:solidFill>
                    </a:rPr>
                    <a:t>1</a:t>
                  </a:r>
                </a:p>
                <a:p>
                  <a:r>
                    <a:rPr lang="en-US" sz="1100" b="1" i="1" dirty="0" smtClean="0">
                      <a:solidFill>
                        <a:srgbClr val="92D050"/>
                      </a:solidFill>
                    </a:rPr>
                    <a:t>M</a:t>
                  </a:r>
                  <a:r>
                    <a:rPr lang="en-US" sz="1100" b="1" baseline="-25000" dirty="0" smtClean="0">
                      <a:solidFill>
                        <a:srgbClr val="92D050"/>
                      </a:solidFill>
                    </a:rPr>
                    <a:t>2</a:t>
                  </a:r>
                  <a:r>
                    <a:rPr lang="en-US" sz="1100" b="1" dirty="0">
                      <a:solidFill>
                        <a:srgbClr val="92D050"/>
                      </a:solidFill>
                    </a:rPr>
                    <a:t>’</a:t>
                  </a:r>
                  <a:endParaRPr lang="en-US" sz="1100" b="1" baseline="-25000" dirty="0">
                    <a:solidFill>
                      <a:srgbClr val="92D050"/>
                    </a:solidFill>
                  </a:endParaRPr>
                </a:p>
              </p:txBody>
            </p:sp>
            <p:sp>
              <p:nvSpPr>
                <p:cNvPr id="8" name="TextBox 7"/>
                <p:cNvSpPr txBox="1"/>
                <p:nvPr/>
              </p:nvSpPr>
              <p:spPr>
                <a:xfrm>
                  <a:off x="5148064" y="2987660"/>
                  <a:ext cx="688169" cy="388455"/>
                </a:xfrm>
                <a:prstGeom prst="rect">
                  <a:avLst/>
                </a:prstGeom>
                <a:solidFill>
                  <a:schemeClr val="tx1"/>
                </a:solidFill>
              </p:spPr>
              <p:txBody>
                <a:bodyPr wrap="square" rtlCol="0">
                  <a:spAutoFit/>
                </a:bodyPr>
                <a:lstStyle/>
                <a:p>
                  <a:r>
                    <a:rPr lang="en-US" sz="1100" b="1" i="1" dirty="0" smtClean="0">
                      <a:solidFill>
                        <a:srgbClr val="92D050"/>
                      </a:solidFill>
                    </a:rPr>
                    <a:t>M</a:t>
                  </a:r>
                  <a:r>
                    <a:rPr lang="en-US" sz="1100" b="1" baseline="-25000" dirty="0" smtClean="0">
                      <a:solidFill>
                        <a:srgbClr val="92D050"/>
                      </a:solidFill>
                    </a:rPr>
                    <a:t>2</a:t>
                  </a:r>
                  <a:r>
                    <a:rPr lang="en-US" sz="1100" b="1" dirty="0">
                      <a:solidFill>
                        <a:srgbClr val="92D050"/>
                      </a:solidFill>
                    </a:rPr>
                    <a:t>’</a:t>
                  </a:r>
                  <a:endParaRPr lang="en-US" sz="1100" b="1" baseline="-25000" dirty="0">
                    <a:solidFill>
                      <a:srgbClr val="92D050"/>
                    </a:solidFill>
                  </a:endParaRPr>
                </a:p>
              </p:txBody>
            </p:sp>
            <p:sp>
              <p:nvSpPr>
                <p:cNvPr id="5" name="Rectangle 4"/>
                <p:cNvSpPr/>
                <p:nvPr/>
              </p:nvSpPr>
              <p:spPr>
                <a:xfrm>
                  <a:off x="4788024" y="2780928"/>
                  <a:ext cx="552030" cy="411102"/>
                </a:xfrm>
                <a:prstGeom prst="rect">
                  <a:avLst/>
                </a:prstGeom>
                <a:solidFill>
                  <a:schemeClr val="tx1"/>
                </a:solidFill>
              </p:spPr>
              <p:txBody>
                <a:bodyPr wrap="none">
                  <a:spAutoFit/>
                </a:bodyPr>
                <a:lstStyle/>
                <a:p>
                  <a:r>
                    <a:rPr lang="en-US" altLang="zh-CN" sz="1100" b="1" i="1" dirty="0">
                      <a:solidFill>
                        <a:srgbClr val="92D050"/>
                      </a:solidFill>
                    </a:rPr>
                    <a:t>M</a:t>
                  </a:r>
                  <a:r>
                    <a:rPr lang="en-US" altLang="zh-CN" sz="1100" b="1" baseline="-25000" dirty="0">
                      <a:solidFill>
                        <a:srgbClr val="92D050"/>
                      </a:solidFill>
                    </a:rPr>
                    <a:t>1</a:t>
                  </a:r>
                </a:p>
              </p:txBody>
            </p:sp>
            <p:sp>
              <p:nvSpPr>
                <p:cNvPr id="12" name="TextBox 11"/>
                <p:cNvSpPr txBox="1"/>
                <p:nvPr/>
              </p:nvSpPr>
              <p:spPr>
                <a:xfrm>
                  <a:off x="6806103" y="2854678"/>
                  <a:ext cx="688169" cy="639808"/>
                </a:xfrm>
                <a:prstGeom prst="rect">
                  <a:avLst/>
                </a:prstGeom>
                <a:solidFill>
                  <a:schemeClr val="tx1"/>
                </a:solidFill>
              </p:spPr>
              <p:txBody>
                <a:bodyPr wrap="square" rtlCol="0">
                  <a:spAutoFit/>
                </a:bodyPr>
                <a:lstStyle/>
                <a:p>
                  <a:r>
                    <a:rPr lang="en-US" sz="1100" b="1" i="1" dirty="0">
                      <a:solidFill>
                        <a:srgbClr val="92D050"/>
                      </a:solidFill>
                    </a:rPr>
                    <a:t>M</a:t>
                  </a:r>
                  <a:r>
                    <a:rPr lang="en-US" sz="1100" b="1" baseline="-25000" dirty="0">
                      <a:solidFill>
                        <a:srgbClr val="92D050"/>
                      </a:solidFill>
                    </a:rPr>
                    <a:t>2</a:t>
                  </a:r>
                  <a:r>
                    <a:rPr lang="en-US" sz="1100" b="1" dirty="0">
                      <a:solidFill>
                        <a:srgbClr val="92D050"/>
                      </a:solidFill>
                    </a:rPr>
                    <a:t>’</a:t>
                  </a:r>
                  <a:endParaRPr lang="en-US" sz="1100" b="1" baseline="-25000" dirty="0">
                    <a:solidFill>
                      <a:srgbClr val="92D050"/>
                    </a:solidFill>
                  </a:endParaRPr>
                </a:p>
                <a:p>
                  <a:r>
                    <a:rPr lang="en-US" altLang="zh-CN" sz="1100" b="1" i="1" dirty="0" smtClean="0">
                      <a:solidFill>
                        <a:srgbClr val="92D050"/>
                      </a:solidFill>
                    </a:rPr>
                    <a:t>M</a:t>
                  </a:r>
                  <a:r>
                    <a:rPr lang="en-US" altLang="zh-CN" sz="1100" b="1" baseline="-25000" dirty="0" smtClean="0">
                      <a:solidFill>
                        <a:srgbClr val="92D050"/>
                      </a:solidFill>
                    </a:rPr>
                    <a:t>1</a:t>
                  </a:r>
                </a:p>
              </p:txBody>
            </p:sp>
            <p:sp>
              <p:nvSpPr>
                <p:cNvPr id="13" name="TextBox 12"/>
                <p:cNvSpPr txBox="1"/>
                <p:nvPr/>
              </p:nvSpPr>
              <p:spPr>
                <a:xfrm>
                  <a:off x="8388424" y="2852939"/>
                  <a:ext cx="688169" cy="639807"/>
                </a:xfrm>
                <a:prstGeom prst="rect">
                  <a:avLst/>
                </a:prstGeom>
                <a:solidFill>
                  <a:schemeClr val="tx1"/>
                </a:solidFill>
              </p:spPr>
              <p:txBody>
                <a:bodyPr wrap="square" rtlCol="0">
                  <a:spAutoFit/>
                </a:bodyPr>
                <a:lstStyle/>
                <a:p>
                  <a:r>
                    <a:rPr lang="en-US" sz="1100" b="1" i="1" dirty="0">
                      <a:solidFill>
                        <a:srgbClr val="92D050"/>
                      </a:solidFill>
                    </a:rPr>
                    <a:t>M</a:t>
                  </a:r>
                  <a:r>
                    <a:rPr lang="en-US" sz="1100" b="1" baseline="-25000" dirty="0">
                      <a:solidFill>
                        <a:srgbClr val="92D050"/>
                      </a:solidFill>
                    </a:rPr>
                    <a:t>2</a:t>
                  </a:r>
                  <a:r>
                    <a:rPr lang="en-US" sz="1100" b="1" dirty="0">
                      <a:solidFill>
                        <a:srgbClr val="92D050"/>
                      </a:solidFill>
                    </a:rPr>
                    <a:t>’</a:t>
                  </a:r>
                  <a:endParaRPr lang="en-US" sz="1100" b="1" baseline="-25000" dirty="0">
                    <a:solidFill>
                      <a:srgbClr val="92D050"/>
                    </a:solidFill>
                  </a:endParaRPr>
                </a:p>
                <a:p>
                  <a:r>
                    <a:rPr lang="en-US" altLang="zh-CN" sz="1100" b="1" i="1" dirty="0" smtClean="0">
                      <a:solidFill>
                        <a:srgbClr val="92D050"/>
                      </a:solidFill>
                    </a:rPr>
                    <a:t>M</a:t>
                  </a:r>
                  <a:r>
                    <a:rPr lang="en-US" altLang="zh-CN" sz="1100" b="1" baseline="-25000" dirty="0" smtClean="0">
                      <a:solidFill>
                        <a:srgbClr val="92D050"/>
                      </a:solidFill>
                    </a:rPr>
                    <a:t>1</a:t>
                  </a:r>
                </a:p>
              </p:txBody>
            </p:sp>
          </p:grpSp>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24003" y="1556792"/>
                <a:ext cx="5672133" cy="2016224"/>
              </a:xfrm>
              <a:prstGeom prst="rect">
                <a:avLst/>
              </a:prstGeom>
            </p:spPr>
          </p:pic>
          <p:cxnSp>
            <p:nvCxnSpPr>
              <p:cNvPr id="17" name="Straight Connector 16"/>
              <p:cNvCxnSpPr/>
              <p:nvPr/>
            </p:nvCxnSpPr>
            <p:spPr>
              <a:xfrm>
                <a:off x="124003" y="3573016"/>
                <a:ext cx="574414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5498122" y="836712"/>
              <a:ext cx="442030" cy="338554"/>
            </a:xfrm>
            <a:prstGeom prst="rect">
              <a:avLst/>
            </a:prstGeom>
            <a:solidFill>
              <a:schemeClr val="tx1"/>
            </a:solidFill>
          </p:spPr>
          <p:txBody>
            <a:bodyPr wrap="square" rtlCol="0">
              <a:spAutoFit/>
            </a:bodyPr>
            <a:lstStyle/>
            <a:p>
              <a:r>
                <a:rPr lang="en-US" sz="1600" b="1" i="1" dirty="0" smtClean="0">
                  <a:solidFill>
                    <a:srgbClr val="92D050"/>
                  </a:solidFill>
                </a:rPr>
                <a:t>M</a:t>
              </a:r>
              <a:r>
                <a:rPr lang="en-US" sz="1600" b="1" baseline="-25000" dirty="0" smtClean="0">
                  <a:solidFill>
                    <a:srgbClr val="92D050"/>
                  </a:solidFill>
                </a:rPr>
                <a:t>2</a:t>
              </a:r>
              <a:endParaRPr lang="en-US" sz="1600" b="1" baseline="-25000" dirty="0">
                <a:solidFill>
                  <a:srgbClr val="92D050"/>
                </a:solidFill>
              </a:endParaRPr>
            </a:p>
          </p:txBody>
        </p:sp>
        <p:sp>
          <p:nvSpPr>
            <p:cNvPr id="20" name="TextBox 19"/>
            <p:cNvSpPr txBox="1"/>
            <p:nvPr/>
          </p:nvSpPr>
          <p:spPr>
            <a:xfrm>
              <a:off x="4932040" y="282134"/>
              <a:ext cx="442030" cy="338554"/>
            </a:xfrm>
            <a:prstGeom prst="rect">
              <a:avLst/>
            </a:prstGeom>
            <a:solidFill>
              <a:schemeClr val="tx1"/>
            </a:solidFill>
          </p:spPr>
          <p:txBody>
            <a:bodyPr wrap="square" rtlCol="0">
              <a:spAutoFit/>
            </a:bodyPr>
            <a:lstStyle/>
            <a:p>
              <a:r>
                <a:rPr lang="en-US" sz="1600" b="1" i="1" dirty="0" smtClean="0">
                  <a:solidFill>
                    <a:srgbClr val="92D050"/>
                  </a:solidFill>
                </a:rPr>
                <a:t>M</a:t>
              </a:r>
              <a:r>
                <a:rPr lang="en-US" sz="1600" b="1" baseline="-25000" dirty="0" smtClean="0">
                  <a:solidFill>
                    <a:srgbClr val="92D050"/>
                  </a:solidFill>
                </a:rPr>
                <a:t>1</a:t>
              </a:r>
              <a:endParaRPr lang="en-US" sz="1600" b="1" baseline="-25000" dirty="0">
                <a:solidFill>
                  <a:srgbClr val="92D050"/>
                </a:solidFill>
              </a:endParaRPr>
            </a:p>
          </p:txBody>
        </p:sp>
        <p:sp>
          <p:nvSpPr>
            <p:cNvPr id="22" name="TextBox 21"/>
            <p:cNvSpPr txBox="1"/>
            <p:nvPr/>
          </p:nvSpPr>
          <p:spPr>
            <a:xfrm>
              <a:off x="4922565" y="571298"/>
              <a:ext cx="616996" cy="338554"/>
            </a:xfrm>
            <a:prstGeom prst="rect">
              <a:avLst/>
            </a:prstGeom>
            <a:solidFill>
              <a:schemeClr val="tx1"/>
            </a:solidFill>
          </p:spPr>
          <p:txBody>
            <a:bodyPr wrap="square" rtlCol="0">
              <a:spAutoFit/>
            </a:bodyPr>
            <a:lstStyle/>
            <a:p>
              <a:r>
                <a:rPr lang="en-US" sz="1600" b="1" i="1" dirty="0" smtClean="0">
                  <a:solidFill>
                    <a:srgbClr val="92D050"/>
                  </a:solidFill>
                </a:rPr>
                <a:t>M</a:t>
              </a:r>
              <a:r>
                <a:rPr lang="en-US" sz="1600" b="1" dirty="0" smtClean="0">
                  <a:solidFill>
                    <a:srgbClr val="92D050"/>
                  </a:solidFill>
                </a:rPr>
                <a:t>’</a:t>
              </a:r>
              <a:r>
                <a:rPr lang="en-US" sz="1600" b="1" baseline="-25000" dirty="0" smtClean="0">
                  <a:solidFill>
                    <a:srgbClr val="92D050"/>
                  </a:solidFill>
                </a:rPr>
                <a:t>2</a:t>
              </a:r>
              <a:endParaRPr lang="en-US" sz="1600" b="1" baseline="-25000" dirty="0">
                <a:solidFill>
                  <a:srgbClr val="92D050"/>
                </a:solidFill>
              </a:endParaRPr>
            </a:p>
          </p:txBody>
        </p:sp>
      </p:grpSp>
      <p:sp>
        <p:nvSpPr>
          <p:cNvPr id="11" name="Rectangle 10"/>
          <p:cNvSpPr/>
          <p:nvPr/>
        </p:nvSpPr>
        <p:spPr>
          <a:xfrm>
            <a:off x="107504" y="4710623"/>
            <a:ext cx="8892480" cy="15986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468247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2.1.2 </a:t>
            </a:r>
            <a:r>
              <a:rPr lang="zh-CN" altLang="en-US" sz="2800" dirty="0" smtClean="0">
                <a:solidFill>
                  <a:schemeClr val="accent1"/>
                </a:solidFill>
              </a:rPr>
              <a:t>光干涉的条件</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4"/>
          <p:cNvGraphicFramePr>
            <a:graphicFrameLocks noChangeAspect="1"/>
          </p:cNvGraphicFramePr>
          <p:nvPr>
            <p:extLst>
              <p:ext uri="{D42A27DB-BD31-4B8C-83A1-F6EECF244321}">
                <p14:modId xmlns:p14="http://schemas.microsoft.com/office/powerpoint/2010/main" xmlns="" val="1418376928"/>
              </p:ext>
            </p:extLst>
          </p:nvPr>
        </p:nvGraphicFramePr>
        <p:xfrm>
          <a:off x="611560" y="1988840"/>
          <a:ext cx="7920880" cy="2073904"/>
        </p:xfrm>
        <a:graphic>
          <a:graphicData uri="http://schemas.openxmlformats.org/presentationml/2006/ole">
            <p:oleObj spid="_x0000_s64766" name="Equation" r:id="rId3" imgW="3136900" imgH="838200" progId="Equation.DSMT4">
              <p:embed/>
            </p:oleObj>
          </a:graphicData>
        </a:graphic>
      </p:graphicFrame>
      <p:sp>
        <p:nvSpPr>
          <p:cNvPr id="8" name="Rectangle 7"/>
          <p:cNvSpPr>
            <a:spLocks noChangeArrowheads="1"/>
          </p:cNvSpPr>
          <p:nvPr/>
        </p:nvSpPr>
        <p:spPr bwMode="auto">
          <a:xfrm>
            <a:off x="402030" y="1372836"/>
            <a:ext cx="793591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folHlink"/>
              </a:buClr>
              <a:buSzPct val="60000"/>
              <a:buFont typeface="Wingdings" pitchFamily="2" charset="2"/>
              <a:buNone/>
            </a:pPr>
            <a:endParaRPr lang="en-US" altLang="zh-CN" sz="2800" b="1" dirty="0" smtClean="0">
              <a:latin typeface="Times New Roman" panose="02020603050405020304" pitchFamily="18" charset="0"/>
              <a:ea typeface="楷体" panose="02010609060101010101" pitchFamily="49" charset="-122"/>
            </a:endParaRPr>
          </a:p>
          <a:p>
            <a:pPr algn="l">
              <a:lnSpc>
                <a:spcPct val="100000"/>
              </a:lnSpc>
              <a:buClr>
                <a:schemeClr val="folHlink"/>
              </a:buClr>
              <a:buSzPct val="60000"/>
              <a:buFont typeface="Wingdings" pitchFamily="2" charset="2"/>
              <a:buNone/>
            </a:pPr>
            <a:endParaRPr lang="zh-CN" altLang="en-US" sz="2800" b="1" dirty="0">
              <a:latin typeface="Times New Roman" panose="02020603050405020304" pitchFamily="18" charset="0"/>
              <a:ea typeface="楷体" panose="02010609060101010101" pitchFamily="49" charset="-122"/>
            </a:endParaRPr>
          </a:p>
        </p:txBody>
      </p:sp>
      <p:sp>
        <p:nvSpPr>
          <p:cNvPr id="10" name="Rectangle 7"/>
          <p:cNvSpPr>
            <a:spLocks noChangeArrowheads="1"/>
          </p:cNvSpPr>
          <p:nvPr/>
        </p:nvSpPr>
        <p:spPr bwMode="auto">
          <a:xfrm>
            <a:off x="467544" y="1052736"/>
            <a:ext cx="2880320" cy="523220"/>
          </a:xfrm>
          <a:prstGeom prst="rect">
            <a:avLst/>
          </a:prstGeom>
          <a:ln/>
          <a:extLst/>
        </p:spPr>
        <p:style>
          <a:lnRef idx="3">
            <a:schemeClr val="lt1"/>
          </a:lnRef>
          <a:fillRef idx="1">
            <a:schemeClr val="accent1"/>
          </a:fillRef>
          <a:effectRef idx="1">
            <a:schemeClr val="accent1"/>
          </a:effectRef>
          <a:fontRef idx="minor">
            <a:schemeClr val="lt1"/>
          </a:fontRef>
        </p:style>
        <p:txBody>
          <a:bodyPr wrap="square">
            <a:spAutoFit/>
          </a:bodyPr>
          <a:lstStyle/>
          <a:p>
            <a:pPr algn="ctr">
              <a:lnSpc>
                <a:spcPct val="100000"/>
              </a:lnSpc>
              <a:buClr>
                <a:schemeClr val="folHlink"/>
              </a:buClr>
              <a:buSzPct val="60000"/>
              <a:buFont typeface="Wingdings" pitchFamily="2" charset="2"/>
              <a:buNone/>
            </a:pPr>
            <a:r>
              <a:rPr lang="zh-CN" altLang="en-US" sz="2800" b="1" dirty="0" smtClean="0">
                <a:solidFill>
                  <a:schemeClr val="bg1"/>
                </a:solidFill>
                <a:latin typeface="楷体" panose="02010609060101010101" pitchFamily="49" charset="-122"/>
                <a:ea typeface="楷体" panose="02010609060101010101" pitchFamily="49" charset="-122"/>
              </a:rPr>
              <a:t>干涉光光强分布</a:t>
            </a:r>
            <a:endParaRPr lang="zh-CN" altLang="en-US" sz="2800" b="1" dirty="0">
              <a:solidFill>
                <a:schemeClr val="bg1"/>
              </a:solidFill>
              <a:latin typeface="楷体" panose="02010609060101010101" pitchFamily="49" charset="-122"/>
              <a:ea typeface="楷体" panose="02010609060101010101" pitchFamily="49" charset="-122"/>
            </a:endParaRPr>
          </a:p>
        </p:txBody>
      </p:sp>
      <p:grpSp>
        <p:nvGrpSpPr>
          <p:cNvPr id="6" name="Group 5"/>
          <p:cNvGrpSpPr/>
          <p:nvPr/>
        </p:nvGrpSpPr>
        <p:grpSpPr>
          <a:xfrm>
            <a:off x="868079" y="4530948"/>
            <a:ext cx="6480720" cy="1778372"/>
            <a:chOff x="268823" y="4293096"/>
            <a:chExt cx="6480720" cy="1778372"/>
          </a:xfrm>
        </p:grpSpPr>
        <p:sp>
          <p:nvSpPr>
            <p:cNvPr id="15" name="Rectangle 7"/>
            <p:cNvSpPr>
              <a:spLocks noChangeArrowheads="1"/>
            </p:cNvSpPr>
            <p:nvPr/>
          </p:nvSpPr>
          <p:spPr bwMode="auto">
            <a:xfrm>
              <a:off x="268823" y="4293096"/>
              <a:ext cx="6480720"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ts val="1200"/>
                </a:spcBef>
                <a:buClr>
                  <a:schemeClr val="folHlink"/>
                </a:buClr>
                <a:buSzPct val="60000"/>
                <a:buFont typeface="Wingdings" pitchFamily="2" charset="2"/>
                <a:buNone/>
              </a:pP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若两束光强度相等，</a:t>
              </a:r>
              <a:r>
                <a:rPr lang="en-US" altLang="zh-CN" sz="2800" b="1" i="1" dirty="0"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baseline="-25000" dirty="0" smtClean="0">
                  <a:latin typeface="Times New Roman" panose="02020603050405020304" pitchFamily="18" charset="0"/>
                  <a:ea typeface="楷体" panose="02010609060101010101" pitchFamily="49" charset="-122"/>
                  <a:cs typeface="Times New Roman" panose="02020603050405020304" pitchFamily="18" charset="0"/>
                </a:rPr>
                <a:t>1 </a:t>
              </a: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i="1" dirty="0"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i="1" dirty="0" smtClean="0">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baseline="-25000" dirty="0" smtClean="0">
                  <a:latin typeface="Times New Roman" panose="02020603050405020304" pitchFamily="18" charset="0"/>
                  <a:ea typeface="楷体" panose="02010609060101010101" pitchFamily="49" charset="-122"/>
                  <a:cs typeface="Times New Roman" panose="02020603050405020304" pitchFamily="18" charset="0"/>
                </a:rPr>
                <a:t>0 </a:t>
              </a: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00000"/>
                </a:lnSpc>
                <a:spcBef>
                  <a:spcPts val="1200"/>
                </a:spcBef>
                <a:buClr>
                  <a:schemeClr val="folHlink"/>
                </a:buClr>
                <a:buSzPct val="60000"/>
                <a:buFont typeface="Wingdings" pitchFamily="2" charset="2"/>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极大</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值：</a:t>
              </a:r>
              <a:endPar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spcBef>
                  <a:spcPts val="1200"/>
                </a:spcBef>
                <a:buClr>
                  <a:schemeClr val="folHlink"/>
                </a:buClr>
                <a:buSzPct val="60000"/>
                <a:buFont typeface="Wingdings" pitchFamily="2" charset="2"/>
                <a:buNone/>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极小</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值：</a:t>
              </a:r>
              <a:endParaRPr lang="zh-CN" altLang="en-US" sz="2800" b="1"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3244375752"/>
                </p:ext>
              </p:extLst>
            </p:nvPr>
          </p:nvGraphicFramePr>
          <p:xfrm>
            <a:off x="2123728" y="4941168"/>
            <a:ext cx="3240360" cy="1130300"/>
          </p:xfrm>
          <a:graphic>
            <a:graphicData uri="http://schemas.openxmlformats.org/presentationml/2006/ole">
              <p:oleObj spid="_x0000_s64767" name="Equation" r:id="rId4" imgW="1168200" imgH="457200" progId="Equation.DSMT4">
                <p:embed/>
              </p:oleObj>
            </a:graphicData>
          </a:graphic>
        </p:graphicFrame>
      </p:grpSp>
      <p:sp>
        <p:nvSpPr>
          <p:cNvPr id="12" name="Rectangle 11"/>
          <p:cNvSpPr/>
          <p:nvPr/>
        </p:nvSpPr>
        <p:spPr>
          <a:xfrm>
            <a:off x="5076056" y="2033800"/>
            <a:ext cx="286505" cy="586286"/>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xmlns="" val="376062853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2.5.1 </a:t>
            </a:r>
            <a:r>
              <a:rPr lang="zh-CN" altLang="en-US" sz="2800" dirty="0">
                <a:solidFill>
                  <a:schemeClr val="accent1"/>
                </a:solidFill>
              </a:rPr>
              <a:t>迈克尔逊干涉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87347" y="1020576"/>
            <a:ext cx="2057400" cy="572219"/>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kern="0" smtClean="0"/>
              <a:t>等厚干涉</a:t>
            </a:r>
            <a:endParaRPr lang="zh-CN" altLang="en-US" kern="0"/>
          </a:p>
        </p:txBody>
      </p:sp>
      <p:sp>
        <p:nvSpPr>
          <p:cNvPr id="5" name="Text Box 4"/>
          <p:cNvSpPr txBox="1">
            <a:spLocks noChangeArrowheads="1"/>
          </p:cNvSpPr>
          <p:nvPr/>
        </p:nvSpPr>
        <p:spPr bwMode="auto">
          <a:xfrm>
            <a:off x="487347" y="1772816"/>
            <a:ext cx="3200400" cy="3662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20000"/>
              </a:lnSpc>
              <a:buClr>
                <a:schemeClr val="tx1"/>
              </a:buClr>
              <a:buSzPct val="60000"/>
            </a:pP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与</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2</a:t>
            </a:r>
            <a:r>
              <a:rPr lang="zh-CN" altLang="en-US" sz="2800" b="1" dirty="0">
                <a:latin typeface="Times New Roman" panose="02020603050405020304" pitchFamily="18" charset="0"/>
                <a:ea typeface="楷体" panose="02010609060101010101" pitchFamily="49" charset="-122"/>
              </a:rPr>
              <a:t>不严格垂直， </a:t>
            </a:r>
            <a:r>
              <a:rPr lang="zh-CN" altLang="en-US" sz="2800" b="1" dirty="0">
                <a:solidFill>
                  <a:srgbClr val="0000FF"/>
                </a:solidFill>
                <a:latin typeface="Times New Roman" panose="02020603050405020304" pitchFamily="18" charset="0"/>
                <a:ea typeface="楷体" panose="02010609060101010101" pitchFamily="49" charset="-122"/>
              </a:rPr>
              <a:t>等厚</a:t>
            </a:r>
            <a:r>
              <a:rPr lang="zh-CN" altLang="en-US" sz="2800" b="1" dirty="0">
                <a:latin typeface="Times New Roman" panose="02020603050405020304" pitchFamily="18" charset="0"/>
                <a:ea typeface="楷体" panose="02010609060101010101" pitchFamily="49" charset="-122"/>
              </a:rPr>
              <a:t>干涉</a:t>
            </a:r>
            <a:r>
              <a:rPr lang="en-US" altLang="zh-CN" sz="2800" b="1" dirty="0">
                <a:latin typeface="Times New Roman" panose="02020603050405020304" pitchFamily="18" charset="0"/>
                <a:ea typeface="楷体" panose="02010609060101010101" pitchFamily="49" charset="-122"/>
              </a:rPr>
              <a:t>, </a:t>
            </a:r>
            <a:r>
              <a:rPr lang="zh-CN" altLang="en-US" sz="2800" b="1" dirty="0">
                <a:latin typeface="Times New Roman" panose="02020603050405020304" pitchFamily="18" charset="0"/>
                <a:ea typeface="楷体" panose="02010609060101010101" pitchFamily="49" charset="-122"/>
              </a:rPr>
              <a:t>干涉条纹是和</a:t>
            </a:r>
            <a:r>
              <a:rPr lang="en-US" altLang="zh-CN" sz="2800" b="1" i="1" dirty="0">
                <a:latin typeface="Times New Roman" panose="02020603050405020304" pitchFamily="18" charset="0"/>
                <a:ea typeface="楷体" panose="02010609060101010101" pitchFamily="49" charset="-122"/>
              </a:rPr>
              <a:t>M</a:t>
            </a:r>
            <a:r>
              <a:rPr lang="en-US" altLang="zh-CN" sz="2800" b="1" baseline="-25000" dirty="0">
                <a:latin typeface="Times New Roman" panose="02020603050405020304" pitchFamily="18" charset="0"/>
                <a:ea typeface="楷体" panose="02010609060101010101" pitchFamily="49" charset="-122"/>
              </a:rPr>
              <a:t>1</a:t>
            </a:r>
            <a:r>
              <a:rPr lang="zh-CN" altLang="en-US" sz="2800" b="1" dirty="0">
                <a:latin typeface="Times New Roman" panose="02020603050405020304" pitchFamily="18" charset="0"/>
                <a:ea typeface="楷体" panose="02010609060101010101" pitchFamily="49" charset="-122"/>
              </a:rPr>
              <a:t>、</a:t>
            </a:r>
            <a:r>
              <a:rPr lang="en-US" altLang="zh-CN" sz="2800" b="1" i="1" dirty="0">
                <a:latin typeface="Times New Roman" panose="02020603050405020304" pitchFamily="18" charset="0"/>
                <a:ea typeface="楷体" panose="02010609060101010101" pitchFamily="49" charset="-122"/>
              </a:rPr>
              <a:t>M</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baseline="-25000" dirty="0">
                <a:latin typeface="Times New Roman" panose="02020603050405020304" pitchFamily="18" charset="0"/>
                <a:ea typeface="楷体" panose="02010609060101010101" pitchFamily="49" charset="-122"/>
              </a:rPr>
              <a:t>2</a:t>
            </a:r>
            <a:r>
              <a:rPr lang="zh-CN" altLang="en-US" sz="2800" b="1" dirty="0">
                <a:solidFill>
                  <a:srgbClr val="0000FF"/>
                </a:solidFill>
                <a:latin typeface="Times New Roman" panose="02020603050405020304" pitchFamily="18" charset="0"/>
                <a:ea typeface="楷体" panose="02010609060101010101" pitchFamily="49" charset="-122"/>
              </a:rPr>
              <a:t>交线平行的直</a:t>
            </a:r>
            <a:r>
              <a:rPr lang="zh-CN" altLang="en-US" sz="2800" b="1" dirty="0" smtClean="0">
                <a:solidFill>
                  <a:srgbClr val="0000FF"/>
                </a:solidFill>
                <a:latin typeface="Times New Roman" panose="02020603050405020304" pitchFamily="18" charset="0"/>
                <a:ea typeface="楷体" panose="02010609060101010101" pitchFamily="49" charset="-122"/>
              </a:rPr>
              <a:t>线</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algn="l">
              <a:lnSpc>
                <a:spcPct val="120000"/>
              </a:lnSpc>
              <a:buClr>
                <a:schemeClr val="tx1"/>
              </a:buClr>
              <a:buSzPct val="60000"/>
            </a:pPr>
            <a:r>
              <a:rPr lang="en-US" altLang="zh-CN" sz="2800" b="1" i="1" dirty="0" smtClean="0">
                <a:latin typeface="Times New Roman" panose="02020603050405020304" pitchFamily="18" charset="0"/>
                <a:ea typeface="楷体" panose="02010609060101010101" pitchFamily="49" charset="-122"/>
              </a:rPr>
              <a:t>M</a:t>
            </a:r>
            <a:r>
              <a:rPr lang="en-US" altLang="zh-CN" sz="2800" b="1" baseline="-25000" dirty="0" smtClean="0">
                <a:latin typeface="Times New Roman" panose="02020603050405020304" pitchFamily="18" charset="0"/>
                <a:ea typeface="楷体" panose="02010609060101010101" pitchFamily="49" charset="-122"/>
              </a:rPr>
              <a:t>1 </a:t>
            </a:r>
            <a:r>
              <a:rPr lang="zh-CN" altLang="en-US" sz="2800" b="1" dirty="0">
                <a:latin typeface="Times New Roman" panose="02020603050405020304" pitchFamily="18" charset="0"/>
                <a:ea typeface="楷体" panose="02010609060101010101" pitchFamily="49" charset="-122"/>
              </a:rPr>
              <a:t>每移动  </a:t>
            </a:r>
            <a:r>
              <a:rPr lang="zh-CN" altLang="en-US" sz="2800" b="1" i="1" dirty="0">
                <a:solidFill>
                  <a:srgbClr val="0000FF"/>
                </a:solidFill>
                <a:latin typeface="Times New Roman" panose="02020603050405020304" pitchFamily="18" charset="0"/>
                <a:ea typeface="楷体" panose="02010609060101010101" pitchFamily="49" charset="-122"/>
                <a:sym typeface="Symbol" panose="05050102010706020507" pitchFamily="18" charset="2"/>
              </a:rPr>
              <a:t></a:t>
            </a:r>
            <a:r>
              <a:rPr lang="en-US" altLang="zh-CN" sz="2800" b="1" dirty="0">
                <a:solidFill>
                  <a:srgbClr val="0000FF"/>
                </a:solidFill>
                <a:latin typeface="Times New Roman" panose="02020603050405020304" pitchFamily="18" charset="0"/>
                <a:ea typeface="楷体" panose="02010609060101010101" pitchFamily="49" charset="-122"/>
              </a:rPr>
              <a:t>/2</a:t>
            </a:r>
            <a:r>
              <a:rPr lang="en-US" altLang="zh-CN" sz="2800" b="1" dirty="0">
                <a:latin typeface="Times New Roman" panose="02020603050405020304" pitchFamily="18" charset="0"/>
                <a:ea typeface="楷体" panose="02010609060101010101" pitchFamily="49" charset="-122"/>
              </a:rPr>
              <a:t>  </a:t>
            </a:r>
            <a:r>
              <a:rPr lang="zh-CN" altLang="en-US" sz="2800" b="1" dirty="0">
                <a:latin typeface="Times New Roman" panose="02020603050405020304" pitchFamily="18" charset="0"/>
                <a:ea typeface="楷体" panose="02010609060101010101" pitchFamily="49" charset="-122"/>
              </a:rPr>
              <a:t>，就相应地</a:t>
            </a:r>
            <a:r>
              <a:rPr lang="zh-CN" altLang="en-US" sz="2800" b="1" dirty="0">
                <a:solidFill>
                  <a:srgbClr val="0000FF"/>
                </a:solidFill>
                <a:latin typeface="Times New Roman" panose="02020603050405020304" pitchFamily="18" charset="0"/>
                <a:ea typeface="楷体" panose="02010609060101010101" pitchFamily="49" charset="-122"/>
              </a:rPr>
              <a:t>移动一个条纹</a:t>
            </a:r>
            <a:r>
              <a:rPr lang="zh-CN" altLang="en-US" sz="2800" b="1" dirty="0">
                <a:latin typeface="Times New Roman" panose="02020603050405020304" pitchFamily="18" charset="0"/>
                <a:ea typeface="楷体" panose="02010609060101010101" pitchFamily="49" charset="-122"/>
              </a:rPr>
              <a:t>。    </a:t>
            </a:r>
          </a:p>
        </p:txBody>
      </p:sp>
      <p:pic>
        <p:nvPicPr>
          <p:cNvPr id="6" name="Picture 5" descr="gx19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55976" y="1077770"/>
            <a:ext cx="4176464" cy="415143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 Box 4"/>
          <p:cNvSpPr txBox="1">
            <a:spLocks noChangeArrowheads="1"/>
          </p:cNvSpPr>
          <p:nvPr/>
        </p:nvSpPr>
        <p:spPr bwMode="auto">
          <a:xfrm>
            <a:off x="467544" y="5517232"/>
            <a:ext cx="720080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buClr>
                <a:schemeClr val="tx1"/>
              </a:buClr>
              <a:buSzPct val="100000"/>
              <a:buFont typeface="Arial" panose="020B0604020202020204" pitchFamily="34" charset="0"/>
              <a:buChar char="•"/>
            </a:pPr>
            <a:r>
              <a:rPr lang="zh-CN" altLang="en-US" sz="2800" b="1" u="sng" dirty="0" smtClean="0">
                <a:latin typeface="Times New Roman" panose="02020603050405020304" pitchFamily="18" charset="0"/>
                <a:ea typeface="楷体" panose="02010609060101010101" pitchFamily="49" charset="-122"/>
              </a:rPr>
              <a:t>不镀</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latin typeface="Times New Roman" panose="02020603050405020304" pitchFamily="18" charset="0"/>
                <a:ea typeface="楷体" panose="02010609060101010101" pitchFamily="49" charset="-122"/>
              </a:rPr>
              <a:t>镀</a:t>
            </a:r>
            <a:r>
              <a:rPr lang="zh-CN" altLang="en-US" sz="2800" b="1" dirty="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半</a:t>
            </a:r>
            <a:r>
              <a:rPr lang="zh-CN" altLang="en-US" sz="2800" b="1" dirty="0">
                <a:latin typeface="Times New Roman" panose="02020603050405020304" pitchFamily="18" charset="0"/>
                <a:ea typeface="楷体" panose="02010609060101010101" pitchFamily="49" charset="-122"/>
              </a:rPr>
              <a:t>反</a:t>
            </a:r>
            <a:r>
              <a:rPr lang="zh-CN" altLang="en-US" sz="2800" b="1" dirty="0" smtClean="0">
                <a:latin typeface="Times New Roman" panose="02020603050405020304" pitchFamily="18" charset="0"/>
                <a:ea typeface="楷体" panose="02010609060101010101" pitchFamily="49" charset="-122"/>
              </a:rPr>
              <a:t>膜时，交</a:t>
            </a:r>
            <a:r>
              <a:rPr lang="zh-CN" altLang="en-US" sz="2800" b="1" dirty="0">
                <a:latin typeface="Times New Roman" panose="02020603050405020304" pitchFamily="18" charset="0"/>
                <a:ea typeface="楷体" panose="02010609060101010101" pitchFamily="49" charset="-122"/>
              </a:rPr>
              <a:t>线</a:t>
            </a:r>
            <a:r>
              <a:rPr lang="zh-CN" altLang="en-US" sz="2800" b="1" dirty="0" smtClean="0">
                <a:latin typeface="Times New Roman" panose="02020603050405020304" pitchFamily="18" charset="0"/>
                <a:ea typeface="楷体" panose="02010609060101010101" pitchFamily="49" charset="-122"/>
              </a:rPr>
              <a:t>条纹为</a:t>
            </a:r>
            <a:r>
              <a:rPr lang="zh-CN" altLang="en-US" sz="2800" b="1" u="sng" dirty="0" smtClean="0">
                <a:latin typeface="Times New Roman" panose="02020603050405020304" pitchFamily="18" charset="0"/>
                <a:ea typeface="楷体" panose="02010609060101010101" pitchFamily="49" charset="-122"/>
              </a:rPr>
              <a:t>暗线</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latin typeface="Times New Roman" panose="02020603050405020304" pitchFamily="18" charset="0"/>
                <a:ea typeface="楷体" panose="02010609060101010101" pitchFamily="49" charset="-122"/>
              </a:rPr>
              <a:t>白线（</a:t>
            </a:r>
            <a:r>
              <a:rPr lang="en-US" altLang="zh-CN" sz="2800" b="1" u="sng" dirty="0">
                <a:latin typeface="Times New Roman" panose="02020603050405020304" pitchFamily="18" charset="0"/>
                <a:ea typeface="楷体" panose="02010609060101010101" pitchFamily="49" charset="-122"/>
              </a:rPr>
              <a:t>G</a:t>
            </a:r>
            <a:r>
              <a:rPr lang="en-US" altLang="zh-CN" sz="2800" b="1" u="sng" baseline="-25000" dirty="0">
                <a:latin typeface="Times New Roman" panose="02020603050405020304" pitchFamily="18" charset="0"/>
                <a:ea typeface="楷体" panose="02010609060101010101" pitchFamily="49" charset="-122"/>
              </a:rPr>
              <a:t>1</a:t>
            </a:r>
            <a:r>
              <a:rPr lang="zh-CN" altLang="en-US" sz="2800" b="1" u="sng" dirty="0">
                <a:latin typeface="Times New Roman" panose="02020603050405020304" pitchFamily="18" charset="0"/>
                <a:ea typeface="楷体" panose="02010609060101010101" pitchFamily="49" charset="-122"/>
              </a:rPr>
              <a:t>板内外反射的</a:t>
            </a:r>
            <a:r>
              <a:rPr lang="zh-CN" altLang="en-US" sz="2800" b="1" u="sng" dirty="0" smtClean="0">
                <a:latin typeface="Times New Roman" panose="02020603050405020304" pitchFamily="18" charset="0"/>
                <a:ea typeface="楷体" panose="02010609060101010101" pitchFamily="49" charset="-122"/>
              </a:rPr>
              <a:t>附加</a:t>
            </a:r>
            <a:r>
              <a:rPr lang="el-GR" altLang="zh-CN" sz="2800" b="1" i="1" u="sng" dirty="0" smtClean="0">
                <a:latin typeface="Times New Roman" panose="02020603050405020304" pitchFamily="18" charset="0"/>
                <a:ea typeface="楷体" panose="02010609060101010101" pitchFamily="49" charset="-122"/>
              </a:rPr>
              <a:t>λ</a:t>
            </a:r>
            <a:r>
              <a:rPr lang="en-US" altLang="zh-CN" sz="2800" b="1" u="sng" dirty="0">
                <a:latin typeface="Times New Roman" panose="02020603050405020304" pitchFamily="18" charset="0"/>
                <a:ea typeface="楷体" panose="02010609060101010101" pitchFamily="49" charset="-122"/>
              </a:rPr>
              <a:t>/2</a:t>
            </a:r>
            <a:r>
              <a:rPr lang="zh-CN" altLang="en-US" sz="2800" b="1" u="sng" dirty="0">
                <a:latin typeface="Times New Roman" panose="02020603050405020304" pitchFamily="18" charset="0"/>
                <a:ea typeface="楷体" panose="02010609060101010101" pitchFamily="49" charset="-122"/>
              </a:rPr>
              <a:t>的光程差</a:t>
            </a:r>
            <a:r>
              <a:rPr lang="zh-CN" altLang="en-US" sz="2800" b="1" dirty="0">
                <a:latin typeface="Times New Roman" panose="02020603050405020304" pitchFamily="18" charset="0"/>
                <a:ea typeface="楷体" panose="02010609060101010101" pitchFamily="49" charset="-122"/>
              </a:rPr>
              <a:t>）</a:t>
            </a:r>
            <a:r>
              <a:rPr lang="zh-CN" altLang="en-US" sz="2800" b="1" dirty="0" smtClean="0">
                <a:latin typeface="Times New Roman" panose="02020603050405020304" pitchFamily="18" charset="0"/>
                <a:ea typeface="楷体" panose="02010609060101010101" pitchFamily="49" charset="-122"/>
              </a:rPr>
              <a:t>。</a:t>
            </a:r>
            <a:endParaRPr lang="zh-CN" altLang="en-US"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38650533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3600400" cy="538162"/>
          </a:xfrm>
        </p:spPr>
        <p:txBody>
          <a:bodyPr/>
          <a:lstStyle/>
          <a:p>
            <a:r>
              <a:rPr lang="en-US" altLang="zh-CN" sz="2800" dirty="0" smtClean="0">
                <a:solidFill>
                  <a:schemeClr val="accent1"/>
                </a:solidFill>
              </a:rPr>
              <a:t>2.5.1 </a:t>
            </a:r>
            <a:r>
              <a:rPr lang="zh-CN" altLang="en-US" sz="2800" dirty="0">
                <a:solidFill>
                  <a:schemeClr val="accent1"/>
                </a:solidFill>
              </a:rPr>
              <a:t>迈克尔逊干涉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520700" y="1011628"/>
            <a:ext cx="2057400" cy="617172"/>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3333FF"/>
                </a:solidFill>
              </a:rPr>
              <a:t>主要优点</a:t>
            </a:r>
            <a:endParaRPr lang="zh-CN" altLang="en-US" kern="0" dirty="0">
              <a:solidFill>
                <a:srgbClr val="3333FF"/>
              </a:solidFill>
            </a:endParaRPr>
          </a:p>
        </p:txBody>
      </p:sp>
      <p:sp>
        <p:nvSpPr>
          <p:cNvPr id="5" name="Text Box 4"/>
          <p:cNvSpPr txBox="1">
            <a:spLocks noChangeArrowheads="1"/>
          </p:cNvSpPr>
          <p:nvPr/>
        </p:nvSpPr>
        <p:spPr bwMode="auto">
          <a:xfrm>
            <a:off x="2232025" y="4106863"/>
            <a:ext cx="18415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endParaRPr lang="zh-CN" altLang="en-US" sz="2800" b="1">
              <a:latin typeface="Times New Roman" panose="02020603050405020304" pitchFamily="18" charset="0"/>
              <a:ea typeface="楷体" panose="02010609060101010101" pitchFamily="49" charset="-122"/>
            </a:endParaRPr>
          </a:p>
        </p:txBody>
      </p:sp>
      <p:sp>
        <p:nvSpPr>
          <p:cNvPr id="6" name="Text Box 5"/>
          <p:cNvSpPr txBox="1">
            <a:spLocks noChangeArrowheads="1"/>
          </p:cNvSpPr>
          <p:nvPr/>
        </p:nvSpPr>
        <p:spPr bwMode="auto">
          <a:xfrm>
            <a:off x="508714" y="1628800"/>
            <a:ext cx="7982555"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spcBef>
                <a:spcPts val="600"/>
              </a:spcBef>
              <a:buClr>
                <a:schemeClr val="tx1"/>
              </a:buClr>
              <a:buSzPct val="60000"/>
            </a:pPr>
            <a:r>
              <a:rPr lang="zh-CN" altLang="en-US" sz="2800" b="1" dirty="0">
                <a:latin typeface="Times New Roman" panose="02020603050405020304" pitchFamily="18" charset="0"/>
                <a:ea typeface="楷体" panose="02010609060101010101" pitchFamily="49" charset="-122"/>
              </a:rPr>
              <a:t>两束相干光完全分开，可由一个镜子的平移来改变它们的光程差，也可很方便地在光路中安置测量样品，用以精密测量</a:t>
            </a:r>
            <a:r>
              <a:rPr lang="zh-CN" altLang="en-US" sz="2800" b="1" dirty="0">
                <a:solidFill>
                  <a:srgbClr val="0000FF"/>
                </a:solidFill>
                <a:latin typeface="Times New Roman" panose="02020603050405020304" pitchFamily="18" charset="0"/>
                <a:ea typeface="楷体" panose="02010609060101010101" pitchFamily="49" charset="-122"/>
              </a:rPr>
              <a:t>长度</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0000FF"/>
                </a:solidFill>
                <a:latin typeface="Times New Roman" panose="02020603050405020304" pitchFamily="18" charset="0"/>
                <a:ea typeface="楷体" panose="02010609060101010101" pitchFamily="49" charset="-122"/>
              </a:rPr>
              <a:t>折射率</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0000FF"/>
                </a:solidFill>
                <a:latin typeface="Times New Roman" panose="02020603050405020304" pitchFamily="18" charset="0"/>
                <a:ea typeface="楷体" panose="02010609060101010101" pitchFamily="49" charset="-122"/>
              </a:rPr>
              <a:t>光的波长</a:t>
            </a:r>
            <a:r>
              <a:rPr lang="zh-CN" altLang="en-US" sz="2800" b="1" dirty="0">
                <a:latin typeface="Times New Roman" panose="02020603050405020304" pitchFamily="18" charset="0"/>
                <a:ea typeface="楷体" panose="02010609060101010101" pitchFamily="49" charset="-122"/>
              </a:rPr>
              <a:t>及</a:t>
            </a:r>
            <a:r>
              <a:rPr lang="zh-CN" altLang="en-US" sz="2800" b="1" dirty="0">
                <a:solidFill>
                  <a:srgbClr val="0000FF"/>
                </a:solidFill>
                <a:latin typeface="Times New Roman" panose="02020603050405020304" pitchFamily="18" charset="0"/>
                <a:ea typeface="楷体" panose="02010609060101010101" pitchFamily="49" charset="-122"/>
              </a:rPr>
              <a:t>相干长度</a:t>
            </a:r>
            <a:r>
              <a:rPr lang="zh-CN" altLang="en-US" sz="2800" b="1" dirty="0">
                <a:latin typeface="Times New Roman" panose="02020603050405020304" pitchFamily="18" charset="0"/>
                <a:ea typeface="楷体" panose="02010609060101010101" pitchFamily="49" charset="-122"/>
              </a:rPr>
              <a:t>等。</a:t>
            </a:r>
          </a:p>
        </p:txBody>
      </p:sp>
      <p:sp>
        <p:nvSpPr>
          <p:cNvPr id="2" name="Rectangle 1"/>
          <p:cNvSpPr/>
          <p:nvPr/>
        </p:nvSpPr>
        <p:spPr>
          <a:xfrm>
            <a:off x="683568" y="3717032"/>
            <a:ext cx="7632848" cy="1200329"/>
          </a:xfrm>
          <a:prstGeom prst="rect">
            <a:avLst/>
          </a:prstGeom>
        </p:spPr>
        <p:txBody>
          <a:bodyPr wrap="square">
            <a:spAutoFit/>
          </a:bodyPr>
          <a:lstStyle/>
          <a:p>
            <a:r>
              <a:rPr lang="zh-CN" altLang="en-US" b="1" dirty="0"/>
              <a:t>在迈克耳孙干涉仪的一支光路中，放入一片折射率为</a:t>
            </a:r>
            <a:r>
              <a:rPr lang="en-US" b="1" i="1" dirty="0"/>
              <a:t>n </a:t>
            </a:r>
            <a:r>
              <a:rPr lang="zh-CN" altLang="en-US" b="1" dirty="0"/>
              <a:t>的透明介质薄膜后，测出两束光的光程差的改变量为一个波长</a:t>
            </a:r>
            <a:r>
              <a:rPr lang="en-US" b="1" i="1" dirty="0">
                <a:sym typeface="Symbol"/>
              </a:rPr>
              <a:t></a:t>
            </a:r>
            <a:r>
              <a:rPr lang="zh-CN" altLang="en-US" b="1" dirty="0"/>
              <a:t>，则薄膜的厚度是</a:t>
            </a:r>
            <a:r>
              <a:rPr lang="en-US" b="1" u="sng" dirty="0"/>
              <a:t>        </a:t>
            </a:r>
            <a:r>
              <a:rPr lang="zh-CN" altLang="en-US" b="1" dirty="0" smtClean="0"/>
              <a:t>。</a:t>
            </a:r>
            <a:endParaRPr lang="en-US" altLang="zh-CN" b="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1078421206"/>
              </p:ext>
            </p:extLst>
          </p:nvPr>
        </p:nvGraphicFramePr>
        <p:xfrm>
          <a:off x="4355976" y="5189711"/>
          <a:ext cx="2288216" cy="1080120"/>
        </p:xfrm>
        <a:graphic>
          <a:graphicData uri="http://schemas.openxmlformats.org/presentationml/2006/ole">
            <p:oleObj spid="_x0000_s203821" name="Equation" r:id="rId3" imgW="952200" imgH="444240" progId="Equation.DSMT4">
              <p:embed/>
            </p:oleObj>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xmlns="" val="599152147"/>
              </p:ext>
            </p:extLst>
          </p:nvPr>
        </p:nvGraphicFramePr>
        <p:xfrm>
          <a:off x="1858442" y="5373067"/>
          <a:ext cx="2177450" cy="648221"/>
        </p:xfrm>
        <a:graphic>
          <a:graphicData uri="http://schemas.openxmlformats.org/presentationml/2006/ole">
            <p:oleObj spid="_x0000_s203822" name="Equation" r:id="rId4" imgW="863280" imgH="253800" progId="Equation.DSMT4">
              <p:embed/>
            </p:oleObj>
          </a:graphicData>
        </a:graphic>
      </p:graphicFrame>
    </p:spTree>
    <p:extLst>
      <p:ext uri="{BB962C8B-B14F-4D97-AF65-F5344CB8AC3E}">
        <p14:creationId xmlns:p14="http://schemas.microsoft.com/office/powerpoint/2010/main" xmlns="" val="29373933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Horizontal)">
                                      <p:cBhvr>
                                        <p:cTn id="14" dur="500"/>
                                        <p:tgtEl>
                                          <p:spTgt spid="8"/>
                                        </p:tgtEl>
                                      </p:cBhvr>
                                    </p:animEffect>
                                  </p:childTnLst>
                                </p:cTn>
                              </p:par>
                              <p:par>
                                <p:cTn id="15" presetID="16" presetClass="entr" presetSubtype="4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67544" y="332657"/>
            <a:ext cx="4032448" cy="538162"/>
          </a:xfrm>
        </p:spPr>
        <p:txBody>
          <a:bodyPr/>
          <a:lstStyle/>
          <a:p>
            <a:r>
              <a:rPr lang="en-US" altLang="zh-CN" sz="2400" dirty="0" smtClean="0">
                <a:solidFill>
                  <a:schemeClr val="accent1"/>
                </a:solidFill>
              </a:rPr>
              <a:t>2.5.3 </a:t>
            </a:r>
            <a:r>
              <a:rPr lang="zh-CN" altLang="en-US" sz="2400" dirty="0">
                <a:solidFill>
                  <a:schemeClr val="accent1"/>
                </a:solidFill>
              </a:rPr>
              <a:t>法布里</a:t>
            </a:r>
            <a:r>
              <a:rPr lang="en-US" altLang="zh-CN" sz="2400" dirty="0">
                <a:solidFill>
                  <a:schemeClr val="accent1"/>
                </a:solidFill>
              </a:rPr>
              <a:t>-</a:t>
            </a:r>
            <a:r>
              <a:rPr lang="zh-CN" altLang="en-US" sz="2400" dirty="0">
                <a:solidFill>
                  <a:schemeClr val="accent1"/>
                </a:solidFill>
              </a:rPr>
              <a:t>珀罗干涉</a:t>
            </a:r>
            <a:r>
              <a:rPr lang="zh-CN" altLang="en-US" sz="2400" dirty="0" smtClean="0">
                <a:solidFill>
                  <a:schemeClr val="accent1"/>
                </a:solidFill>
              </a:rPr>
              <a:t>仪</a:t>
            </a:r>
            <a:endParaRPr lang="en-US" sz="24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619190"/>
            <a:ext cx="4751809" cy="281649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 Box 5"/>
          <p:cNvSpPr txBox="1">
            <a:spLocks noChangeArrowheads="1"/>
          </p:cNvSpPr>
          <p:nvPr/>
        </p:nvSpPr>
        <p:spPr bwMode="auto">
          <a:xfrm>
            <a:off x="323738" y="4725144"/>
            <a:ext cx="83525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ts val="600"/>
              </a:spcBef>
              <a:buClr>
                <a:schemeClr val="tx1"/>
              </a:buClr>
              <a:buSzPct val="100000"/>
            </a:pPr>
            <a:r>
              <a:rPr lang="zh-CN" altLang="en-US" sz="2800" b="1" dirty="0" smtClean="0">
                <a:solidFill>
                  <a:srgbClr val="0000FF"/>
                </a:solidFill>
                <a:latin typeface="Times New Roman" panose="02020603050405020304" pitchFamily="18" charset="0"/>
                <a:ea typeface="楷体" panose="02010609060101010101" pitchFamily="49" charset="-122"/>
              </a:rPr>
              <a:t>不</a:t>
            </a:r>
            <a:r>
              <a:rPr lang="zh-CN" altLang="en-US" sz="2800" b="1" dirty="0">
                <a:solidFill>
                  <a:srgbClr val="0000FF"/>
                </a:solidFill>
                <a:latin typeface="Times New Roman" panose="02020603050405020304" pitchFamily="18" charset="0"/>
                <a:ea typeface="楷体" panose="02010609060101010101" pitchFamily="49" charset="-122"/>
              </a:rPr>
              <a:t>同点：</a:t>
            </a:r>
          </a:p>
          <a:p>
            <a:pPr marL="457200" indent="-457200">
              <a:spcBef>
                <a:spcPts val="600"/>
              </a:spcBef>
              <a:buClr>
                <a:schemeClr val="tx1"/>
              </a:buClr>
              <a:buSzPct val="100000"/>
              <a:buFont typeface="Arial" panose="020B0604020202020204" pitchFamily="34" charset="0"/>
              <a:buChar char="•"/>
            </a:pPr>
            <a:r>
              <a:rPr lang="en-US" altLang="zh-CN" sz="2800" b="1" dirty="0">
                <a:latin typeface="Times New Roman" panose="02020603050405020304" pitchFamily="18" charset="0"/>
                <a:ea typeface="楷体" panose="02010609060101010101" pitchFamily="49" charset="-122"/>
              </a:rPr>
              <a:t>Michelson</a:t>
            </a:r>
            <a:r>
              <a:rPr lang="en-US" altLang="zh-CN" sz="2800" b="1" dirty="0" smtClean="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等</a:t>
            </a:r>
            <a:r>
              <a:rPr lang="zh-CN" altLang="en-US" sz="2800" b="1" dirty="0">
                <a:latin typeface="Times New Roman" panose="02020603050405020304" pitchFamily="18" charset="0"/>
                <a:ea typeface="楷体" panose="02010609060101010101" pitchFamily="49" charset="-122"/>
              </a:rPr>
              <a:t>振幅的双光束干涉、条纹宽较模糊、可见度较差</a:t>
            </a:r>
          </a:p>
          <a:p>
            <a:pPr marL="457200" indent="-457200">
              <a:spcBef>
                <a:spcPts val="600"/>
              </a:spcBef>
              <a:buClr>
                <a:schemeClr val="tx1"/>
              </a:buClr>
              <a:buSzPct val="100000"/>
              <a:buFont typeface="Arial" panose="020B0604020202020204" pitchFamily="34" charset="0"/>
              <a:buChar char="•"/>
            </a:pPr>
            <a:r>
              <a:rPr lang="en-US" altLang="zh-CN" sz="2800" b="1" dirty="0">
                <a:latin typeface="Times New Roman" panose="02020603050405020304" pitchFamily="18" charset="0"/>
                <a:ea typeface="楷体" panose="02010609060101010101" pitchFamily="49" charset="-122"/>
              </a:rPr>
              <a:t>F-P</a:t>
            </a:r>
            <a:r>
              <a:rPr lang="en-US" altLang="zh-CN" sz="2800" b="1" dirty="0" smtClean="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多</a:t>
            </a:r>
            <a:r>
              <a:rPr lang="zh-CN" altLang="en-US" sz="2800" b="1" dirty="0">
                <a:latin typeface="Times New Roman" panose="02020603050405020304" pitchFamily="18" charset="0"/>
                <a:ea typeface="楷体" panose="02010609060101010101" pitchFamily="49" charset="-122"/>
              </a:rPr>
              <a:t>光束干涉、亮</a:t>
            </a:r>
            <a:r>
              <a:rPr lang="zh-CN" altLang="en-US" sz="2800" b="1" u="sng" dirty="0">
                <a:solidFill>
                  <a:srgbClr val="FF0000"/>
                </a:solidFill>
                <a:latin typeface="Times New Roman" panose="02020603050405020304" pitchFamily="18" charset="0"/>
                <a:ea typeface="楷体" panose="02010609060101010101" pitchFamily="49" charset="-122"/>
              </a:rPr>
              <a:t>条纹细锐</a:t>
            </a:r>
            <a:r>
              <a:rPr lang="zh-CN" altLang="en-US" sz="2800" b="1" dirty="0">
                <a:latin typeface="Times New Roman" panose="02020603050405020304" pitchFamily="18" charset="0"/>
                <a:ea typeface="楷体" panose="02010609060101010101" pitchFamily="49" charset="-122"/>
              </a:rPr>
              <a:t>，可见度好</a:t>
            </a:r>
          </a:p>
        </p:txBody>
      </p:sp>
      <p:sp>
        <p:nvSpPr>
          <p:cNvPr id="2" name="Rectangle 1"/>
          <p:cNvSpPr/>
          <p:nvPr/>
        </p:nvSpPr>
        <p:spPr>
          <a:xfrm>
            <a:off x="4211960" y="375047"/>
            <a:ext cx="4487126" cy="461665"/>
          </a:xfrm>
          <a:prstGeom prst="rect">
            <a:avLst/>
          </a:prstGeom>
        </p:spPr>
        <p:txBody>
          <a:bodyPr wrap="none">
            <a:spAutoFit/>
          </a:bodyPr>
          <a:lstStyle/>
          <a:p>
            <a:pPr>
              <a:buClr>
                <a:schemeClr val="tx1"/>
              </a:buClr>
              <a:buSzPct val="60000"/>
            </a:pPr>
            <a:r>
              <a:rPr lang="en-US" altLang="zh-CN" b="1" dirty="0">
                <a:solidFill>
                  <a:srgbClr val="FF0000"/>
                </a:solidFill>
                <a:latin typeface="Times New Roman" panose="02020603050405020304" pitchFamily="18" charset="0"/>
                <a:ea typeface="楷体" panose="02010609060101010101" pitchFamily="49" charset="-122"/>
              </a:rPr>
              <a:t>F-P</a:t>
            </a:r>
            <a:r>
              <a:rPr lang="zh-CN" altLang="en-US" b="1" dirty="0">
                <a:solidFill>
                  <a:srgbClr val="FF0000"/>
                </a:solidFill>
                <a:latin typeface="Times New Roman" panose="02020603050405020304" pitchFamily="18" charset="0"/>
                <a:ea typeface="楷体" panose="02010609060101010101" pitchFamily="49" charset="-122"/>
              </a:rPr>
              <a:t>与</a:t>
            </a:r>
            <a:r>
              <a:rPr lang="en-US" altLang="zh-CN" b="1" dirty="0">
                <a:solidFill>
                  <a:srgbClr val="FF0000"/>
                </a:solidFill>
                <a:latin typeface="Times New Roman" panose="02020603050405020304" pitchFamily="18" charset="0"/>
                <a:ea typeface="楷体" panose="02010609060101010101" pitchFamily="49" charset="-122"/>
              </a:rPr>
              <a:t>Michelson</a:t>
            </a:r>
            <a:r>
              <a:rPr lang="zh-CN" altLang="en-US" b="1" dirty="0">
                <a:solidFill>
                  <a:srgbClr val="FF0000"/>
                </a:solidFill>
                <a:latin typeface="Times New Roman" panose="02020603050405020304" pitchFamily="18" charset="0"/>
                <a:ea typeface="楷体" panose="02010609060101010101" pitchFamily="49" charset="-122"/>
              </a:rPr>
              <a:t>干涉条</a:t>
            </a:r>
            <a:r>
              <a:rPr lang="zh-CN" altLang="en-US" b="1" dirty="0" smtClean="0">
                <a:solidFill>
                  <a:srgbClr val="FF0000"/>
                </a:solidFill>
                <a:latin typeface="Times New Roman" panose="02020603050405020304" pitchFamily="18" charset="0"/>
                <a:ea typeface="楷体" panose="02010609060101010101" pitchFamily="49" charset="-122"/>
              </a:rPr>
              <a:t>纹异同点</a:t>
            </a:r>
            <a:endParaRPr lang="en-US" altLang="zh-CN" b="1" dirty="0">
              <a:solidFill>
                <a:srgbClr val="FF0000"/>
              </a:solidFill>
              <a:latin typeface="Times New Roman" panose="02020603050405020304" pitchFamily="18" charset="0"/>
              <a:ea typeface="楷体" panose="02010609060101010101" pitchFamily="49" charset="-122"/>
            </a:endParaRPr>
          </a:p>
        </p:txBody>
      </p:sp>
      <p:sp>
        <p:nvSpPr>
          <p:cNvPr id="3" name="Rectangle 2"/>
          <p:cNvSpPr/>
          <p:nvPr/>
        </p:nvSpPr>
        <p:spPr>
          <a:xfrm>
            <a:off x="4644008" y="1053140"/>
            <a:ext cx="4176464" cy="3693319"/>
          </a:xfrm>
          <a:prstGeom prst="rect">
            <a:avLst/>
          </a:prstGeom>
        </p:spPr>
        <p:txBody>
          <a:bodyPr wrap="square">
            <a:spAutoFit/>
          </a:bodyPr>
          <a:lstStyle/>
          <a:p>
            <a:pPr algn="just">
              <a:spcBef>
                <a:spcPts val="600"/>
              </a:spcBef>
              <a:buClr>
                <a:schemeClr val="tx1"/>
              </a:buClr>
              <a:buSzPct val="60000"/>
            </a:pPr>
            <a:r>
              <a:rPr lang="zh-CN" altLang="en-US" sz="2800" b="1" dirty="0">
                <a:solidFill>
                  <a:srgbClr val="0000FF"/>
                </a:solidFill>
                <a:latin typeface="Times New Roman" panose="02020603050405020304" pitchFamily="18" charset="0"/>
                <a:ea typeface="楷体" panose="02010609060101010101" pitchFamily="49" charset="-122"/>
              </a:rPr>
              <a:t>相同点：</a:t>
            </a:r>
            <a:endParaRPr lang="en-US" altLang="zh-CN" sz="2800" b="1" dirty="0">
              <a:solidFill>
                <a:srgbClr val="0000FF"/>
              </a:solidFill>
              <a:latin typeface="Times New Roman" panose="02020603050405020304" pitchFamily="18" charset="0"/>
              <a:ea typeface="楷体" panose="02010609060101010101" pitchFamily="49" charset="-122"/>
            </a:endParaRPr>
          </a:p>
          <a:p>
            <a:pPr marL="457200" indent="-457200" algn="just">
              <a:spcBef>
                <a:spcPts val="600"/>
              </a:spcBef>
              <a:buClr>
                <a:schemeClr val="tx1"/>
              </a:buClr>
              <a:buSzPct val="100000"/>
              <a:buFont typeface="Arial" panose="020B0604020202020204" pitchFamily="34" charset="0"/>
              <a:buChar char="•"/>
            </a:pPr>
            <a:r>
              <a:rPr lang="zh-CN" altLang="en-US" sz="2800" b="1" dirty="0">
                <a:latin typeface="Times New Roman" panose="02020603050405020304" pitchFamily="18" charset="0"/>
                <a:ea typeface="楷体" panose="02010609060101010101" pitchFamily="49" charset="-122"/>
              </a:rPr>
              <a:t>等倾干涉，</a:t>
            </a:r>
            <a:r>
              <a:rPr lang="en-US" altLang="zh-CN" sz="2800" b="1" dirty="0">
                <a:latin typeface="Times New Roman" panose="02020603050405020304" pitchFamily="18" charset="0"/>
                <a:ea typeface="楷体" panose="02010609060101010101" pitchFamily="49" charset="-122"/>
              </a:rPr>
              <a:t>F-P</a:t>
            </a:r>
            <a:r>
              <a:rPr lang="zh-CN" altLang="en-US" sz="2800" b="1" dirty="0">
                <a:latin typeface="Times New Roman" panose="02020603050405020304" pitchFamily="18" charset="0"/>
                <a:ea typeface="楷体" panose="02010609060101010101" pitchFamily="49" charset="-122"/>
              </a:rPr>
              <a:t>相邻两透射光的光程差表达式与</a:t>
            </a:r>
            <a:r>
              <a:rPr lang="en-US" altLang="zh-CN" sz="2800" b="1" dirty="0">
                <a:latin typeface="Times New Roman" panose="02020603050405020304" pitchFamily="18" charset="0"/>
                <a:ea typeface="楷体" panose="02010609060101010101" pitchFamily="49" charset="-122"/>
              </a:rPr>
              <a:t>Michelson</a:t>
            </a:r>
            <a:r>
              <a:rPr lang="zh-CN" altLang="en-US" sz="2800" b="1" dirty="0">
                <a:latin typeface="Times New Roman" panose="02020603050405020304" pitchFamily="18" charset="0"/>
                <a:ea typeface="楷体" panose="02010609060101010101" pitchFamily="49" charset="-122"/>
              </a:rPr>
              <a:t>干涉仪的完全相同，所以条纹的</a:t>
            </a:r>
            <a:r>
              <a:rPr lang="zh-CN" altLang="en-US" sz="2800" b="1" dirty="0">
                <a:solidFill>
                  <a:srgbClr val="FF0000"/>
                </a:solidFill>
                <a:latin typeface="Times New Roman" panose="02020603050405020304" pitchFamily="18" charset="0"/>
                <a:ea typeface="楷体" panose="02010609060101010101" pitchFamily="49" charset="-122"/>
              </a:rPr>
              <a:t>形状</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FF0000"/>
                </a:solidFill>
                <a:latin typeface="Times New Roman" panose="02020603050405020304" pitchFamily="18" charset="0"/>
                <a:ea typeface="楷体" panose="02010609060101010101" pitchFamily="49" charset="-122"/>
              </a:rPr>
              <a:t>间距</a:t>
            </a:r>
            <a:r>
              <a:rPr lang="zh-CN" altLang="en-US" sz="2800" b="1" dirty="0">
                <a:latin typeface="Times New Roman" panose="02020603050405020304" pitchFamily="18" charset="0"/>
                <a:ea typeface="楷体" panose="02010609060101010101" pitchFamily="49" charset="-122"/>
              </a:rPr>
              <a:t>、</a:t>
            </a:r>
            <a:r>
              <a:rPr lang="zh-CN" altLang="en-US" sz="2800" b="1" dirty="0">
                <a:solidFill>
                  <a:srgbClr val="FF0000"/>
                </a:solidFill>
                <a:latin typeface="Times New Roman" panose="02020603050405020304" pitchFamily="18" charset="0"/>
                <a:ea typeface="楷体" panose="02010609060101010101" pitchFamily="49" charset="-122"/>
              </a:rPr>
              <a:t>径向分布</a:t>
            </a:r>
            <a:r>
              <a:rPr lang="zh-CN" altLang="en-US" sz="2800" b="1" dirty="0">
                <a:latin typeface="Times New Roman" panose="02020603050405020304" pitchFamily="18" charset="0"/>
                <a:ea typeface="楷体" panose="02010609060101010101" pitchFamily="49" charset="-122"/>
              </a:rPr>
              <a:t>很相似。</a:t>
            </a:r>
          </a:p>
          <a:p>
            <a:pPr marL="457200" indent="-457200" algn="just">
              <a:spcBef>
                <a:spcPts val="600"/>
              </a:spcBef>
              <a:buClr>
                <a:schemeClr val="tx1"/>
              </a:buClr>
              <a:buSzPct val="100000"/>
              <a:buFont typeface="Arial" panose="020B0604020202020204" pitchFamily="34" charset="0"/>
              <a:buChar char="•"/>
            </a:pPr>
            <a:r>
              <a:rPr lang="zh-CN" altLang="en-US" sz="2800" b="1" dirty="0">
                <a:latin typeface="Times New Roman" panose="02020603050405020304" pitchFamily="18" charset="0"/>
                <a:ea typeface="楷体" panose="02010609060101010101" pitchFamily="49" charset="-122"/>
              </a:rPr>
              <a:t>采用</a:t>
            </a:r>
            <a:r>
              <a:rPr lang="zh-CN" altLang="en-US" sz="2800" b="1" dirty="0">
                <a:solidFill>
                  <a:srgbClr val="0000FF"/>
                </a:solidFill>
                <a:latin typeface="Times New Roman" panose="02020603050405020304" pitchFamily="18" charset="0"/>
                <a:ea typeface="楷体" panose="02010609060101010101" pitchFamily="49" charset="-122"/>
              </a:rPr>
              <a:t>单色</a:t>
            </a:r>
            <a:r>
              <a:rPr lang="zh-CN" altLang="en-US" sz="2800" b="1" dirty="0">
                <a:latin typeface="Times New Roman" panose="02020603050405020304" pitchFamily="18" charset="0"/>
                <a:ea typeface="楷体" panose="02010609060101010101" pitchFamily="49" charset="-122"/>
              </a:rPr>
              <a:t>面光源。</a:t>
            </a:r>
            <a:endParaRPr lang="en-US" altLang="zh-CN"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358378211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2.5.3 </a:t>
            </a:r>
            <a:r>
              <a:rPr lang="zh-CN" altLang="en-US" sz="2800" dirty="0">
                <a:solidFill>
                  <a:schemeClr val="accent1"/>
                </a:solidFill>
              </a:rPr>
              <a:t>法布里</a:t>
            </a:r>
            <a:r>
              <a:rPr lang="en-US" altLang="zh-CN" sz="2800" dirty="0">
                <a:solidFill>
                  <a:schemeClr val="accent1"/>
                </a:solidFill>
              </a:rPr>
              <a:t>-</a:t>
            </a:r>
            <a:r>
              <a:rPr lang="zh-CN" altLang="en-US" sz="2800" dirty="0">
                <a:solidFill>
                  <a:schemeClr val="accent1"/>
                </a:solidFill>
              </a:rPr>
              <a:t>珀罗干涉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67544" y="1076859"/>
            <a:ext cx="3240087" cy="506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FF0000"/>
                </a:solidFill>
              </a:rPr>
              <a:t>性能参数</a:t>
            </a:r>
            <a:endParaRPr lang="zh-CN" altLang="en-US" kern="0" dirty="0">
              <a:solidFill>
                <a:srgbClr val="FF0000"/>
              </a:solidFill>
            </a:endParaRPr>
          </a:p>
        </p:txBody>
      </p:sp>
      <p:sp>
        <p:nvSpPr>
          <p:cNvPr id="5" name="Rectangle 4"/>
          <p:cNvSpPr>
            <a:spLocks noChangeArrowheads="1"/>
          </p:cNvSpPr>
          <p:nvPr/>
        </p:nvSpPr>
        <p:spPr bwMode="auto">
          <a:xfrm>
            <a:off x="467544" y="1751410"/>
            <a:ext cx="8305800"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lnSpc>
                <a:spcPct val="100000"/>
              </a:lnSpc>
              <a:spcBef>
                <a:spcPct val="50000"/>
              </a:spcBef>
              <a:buClr>
                <a:schemeClr val="folHlink"/>
              </a:buClr>
              <a:buSzPct val="60000"/>
              <a:buFont typeface="Wingdings" panose="05000000000000000000" pitchFamily="2" charset="2"/>
              <a:buNone/>
            </a:pPr>
            <a:r>
              <a:rPr lang="zh-CN" altLang="en-US" sz="2800" b="1" dirty="0" smtClean="0">
                <a:latin typeface="Times New Roman" panose="02020603050405020304" pitchFamily="18" charset="0"/>
                <a:ea typeface="楷体" panose="02010609060101010101" pitchFamily="49" charset="-122"/>
              </a:rPr>
              <a:t>多光束干涉，具有高分辨本领的特点。</a:t>
            </a:r>
            <a:endParaRPr lang="zh-CN" altLang="en-US" sz="2800" b="1" dirty="0">
              <a:latin typeface="Times New Roman" panose="02020603050405020304" pitchFamily="18" charset="0"/>
              <a:ea typeface="楷体" panose="02010609060101010101" pitchFamily="49" charset="-122"/>
            </a:endParaRPr>
          </a:p>
          <a:p>
            <a:pPr algn="just">
              <a:lnSpc>
                <a:spcPct val="100000"/>
              </a:lnSpc>
              <a:spcBef>
                <a:spcPct val="50000"/>
              </a:spcBef>
              <a:buClr>
                <a:schemeClr val="folHlink"/>
              </a:buClr>
              <a:buSzPct val="60000"/>
              <a:buFont typeface="Wingdings" panose="05000000000000000000" pitchFamily="2" charset="2"/>
              <a:buNone/>
            </a:pPr>
            <a:r>
              <a:rPr lang="zh-CN" altLang="en-US" sz="2800" b="1" dirty="0">
                <a:latin typeface="Times New Roman" panose="02020603050405020304" pitchFamily="18" charset="0"/>
                <a:ea typeface="楷体" panose="02010609060101010101" pitchFamily="49" charset="-122"/>
              </a:rPr>
              <a:t>	分光元件特性的三个技术指标：</a:t>
            </a:r>
          </a:p>
          <a:p>
            <a:pPr lvl="1" algn="just">
              <a:lnSpc>
                <a:spcPct val="100000"/>
              </a:lnSpc>
              <a:spcBef>
                <a:spcPct val="50000"/>
              </a:spcBef>
              <a:buClr>
                <a:schemeClr val="hlink"/>
              </a:buClr>
              <a:buSzPct val="55000"/>
              <a:buFont typeface="Wingdings" panose="05000000000000000000" pitchFamily="2" charset="2"/>
              <a:buChar char="n"/>
            </a:pPr>
            <a:r>
              <a:rPr lang="zh-CN" altLang="en-US" sz="2800" b="1" dirty="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能够分光的最大波长范围</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solidFill>
                  <a:schemeClr val="accent2">
                    <a:lumMod val="75000"/>
                  </a:schemeClr>
                </a:solidFill>
                <a:latin typeface="Times New Roman" panose="02020603050405020304" pitchFamily="18" charset="0"/>
                <a:ea typeface="楷体" panose="02010609060101010101" pitchFamily="49" charset="-122"/>
              </a:rPr>
              <a:t>自</a:t>
            </a:r>
            <a:r>
              <a:rPr lang="zh-CN" altLang="en-US" sz="2800" b="1" dirty="0">
                <a:solidFill>
                  <a:schemeClr val="accent2">
                    <a:lumMod val="75000"/>
                  </a:schemeClr>
                </a:solidFill>
                <a:latin typeface="Times New Roman" panose="02020603050405020304" pitchFamily="18" charset="0"/>
                <a:ea typeface="楷体" panose="02010609060101010101" pitchFamily="49" charset="-122"/>
              </a:rPr>
              <a:t>由光谱范围</a:t>
            </a:r>
            <a:r>
              <a:rPr lang="zh-CN" altLang="en-US" sz="2800" b="1" dirty="0">
                <a:latin typeface="Times New Roman" panose="02020603050405020304" pitchFamily="18" charset="0"/>
                <a:ea typeface="楷体" panose="02010609060101010101" pitchFamily="49" charset="-122"/>
              </a:rPr>
              <a:t>；</a:t>
            </a:r>
          </a:p>
          <a:p>
            <a:pPr lvl="1" algn="just">
              <a:lnSpc>
                <a:spcPct val="100000"/>
              </a:lnSpc>
              <a:spcBef>
                <a:spcPct val="50000"/>
              </a:spcBef>
              <a:buClr>
                <a:schemeClr val="hlink"/>
              </a:buClr>
              <a:buSzPct val="55000"/>
              <a:buFont typeface="Wingdings" panose="05000000000000000000" pitchFamily="2" charset="2"/>
              <a:buChar char="n"/>
            </a:pPr>
            <a:r>
              <a:rPr lang="zh-CN" altLang="en-US" sz="2800" b="1" dirty="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能够分辨的最小波长差</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solidFill>
                  <a:schemeClr val="accent2">
                    <a:lumMod val="75000"/>
                  </a:schemeClr>
                </a:solidFill>
                <a:latin typeface="Times New Roman" panose="02020603050405020304" pitchFamily="18" charset="0"/>
                <a:ea typeface="楷体" panose="02010609060101010101" pitchFamily="49" charset="-122"/>
              </a:rPr>
              <a:t>分</a:t>
            </a:r>
            <a:r>
              <a:rPr lang="zh-CN" altLang="en-US" sz="2800" b="1" dirty="0">
                <a:solidFill>
                  <a:schemeClr val="accent2">
                    <a:lumMod val="75000"/>
                  </a:schemeClr>
                </a:solidFill>
                <a:latin typeface="Times New Roman" panose="02020603050405020304" pitchFamily="18" charset="0"/>
                <a:ea typeface="楷体" panose="02010609060101010101" pitchFamily="49" charset="-122"/>
              </a:rPr>
              <a:t>辨本领</a:t>
            </a:r>
            <a:r>
              <a:rPr lang="zh-CN" altLang="en-US" sz="2800" b="1" dirty="0">
                <a:latin typeface="Times New Roman" panose="02020603050405020304" pitchFamily="18" charset="0"/>
                <a:ea typeface="楷体" panose="02010609060101010101" pitchFamily="49" charset="-122"/>
              </a:rPr>
              <a:t>；</a:t>
            </a:r>
          </a:p>
          <a:p>
            <a:pPr lvl="1" algn="just">
              <a:lnSpc>
                <a:spcPct val="100000"/>
              </a:lnSpc>
              <a:spcBef>
                <a:spcPct val="50000"/>
              </a:spcBef>
              <a:buClr>
                <a:schemeClr val="hlink"/>
              </a:buClr>
              <a:buSzPct val="55000"/>
              <a:buFont typeface="Wingdings" panose="05000000000000000000" pitchFamily="2" charset="2"/>
              <a:buChar char="n"/>
            </a:pPr>
            <a:r>
              <a:rPr lang="zh-CN" altLang="en-US" sz="2800" b="1" dirty="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使不同波长的光分开的程度</a:t>
            </a:r>
            <a:r>
              <a:rPr lang="en-US" altLang="zh-CN" sz="2800" b="1" dirty="0" smtClean="0">
                <a:latin typeface="Times New Roman" panose="02020603050405020304" pitchFamily="18" charset="0"/>
                <a:ea typeface="楷体" panose="02010609060101010101" pitchFamily="49" charset="-122"/>
              </a:rPr>
              <a:t>---</a:t>
            </a:r>
            <a:r>
              <a:rPr lang="zh-CN" altLang="en-US" sz="2800" b="1" dirty="0" smtClean="0">
                <a:solidFill>
                  <a:schemeClr val="accent2">
                    <a:lumMod val="75000"/>
                  </a:schemeClr>
                </a:solidFill>
                <a:latin typeface="Times New Roman" panose="02020603050405020304" pitchFamily="18" charset="0"/>
                <a:ea typeface="楷体" panose="02010609060101010101" pitchFamily="49" charset="-122"/>
              </a:rPr>
              <a:t>角</a:t>
            </a:r>
            <a:r>
              <a:rPr lang="en-US" altLang="zh-CN" sz="2800" b="1" dirty="0">
                <a:solidFill>
                  <a:schemeClr val="accent2">
                    <a:lumMod val="75000"/>
                  </a:schemeClr>
                </a:solidFill>
                <a:latin typeface="Times New Roman" panose="02020603050405020304" pitchFamily="18" charset="0"/>
                <a:ea typeface="楷体" panose="02010609060101010101" pitchFamily="49" charset="-122"/>
              </a:rPr>
              <a:t>/</a:t>
            </a:r>
            <a:r>
              <a:rPr lang="zh-CN" altLang="en-US" sz="2800" b="1" dirty="0">
                <a:solidFill>
                  <a:schemeClr val="accent2">
                    <a:lumMod val="75000"/>
                  </a:schemeClr>
                </a:solidFill>
                <a:latin typeface="Times New Roman" panose="02020603050405020304" pitchFamily="18" charset="0"/>
                <a:ea typeface="楷体" panose="02010609060101010101" pitchFamily="49" charset="-122"/>
              </a:rPr>
              <a:t>线色散率</a:t>
            </a:r>
            <a:r>
              <a:rPr lang="zh-CN" altLang="en-US" sz="2800" b="1"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xmlns="" val="17704066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2.5.3 </a:t>
            </a:r>
            <a:r>
              <a:rPr lang="zh-CN" altLang="en-US" sz="2800" dirty="0">
                <a:solidFill>
                  <a:schemeClr val="accent1"/>
                </a:solidFill>
              </a:rPr>
              <a:t>法布里</a:t>
            </a:r>
            <a:r>
              <a:rPr lang="en-US" altLang="zh-CN" sz="2800" dirty="0">
                <a:solidFill>
                  <a:schemeClr val="accent1"/>
                </a:solidFill>
              </a:rPr>
              <a:t>-</a:t>
            </a:r>
            <a:r>
              <a:rPr lang="zh-CN" altLang="en-US" sz="2800" dirty="0">
                <a:solidFill>
                  <a:schemeClr val="accent1"/>
                </a:solidFill>
              </a:rPr>
              <a:t>珀罗干涉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67766" y="1050007"/>
            <a:ext cx="6840538"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rgbClr val="FF0000"/>
                </a:solidFill>
              </a:rPr>
              <a:t>(A)  </a:t>
            </a:r>
            <a:r>
              <a:rPr lang="zh-CN" altLang="en-US" sz="2800" kern="0" dirty="0" smtClean="0">
                <a:solidFill>
                  <a:srgbClr val="0000FF"/>
                </a:solidFill>
              </a:rPr>
              <a:t>自由光谱范围</a:t>
            </a:r>
            <a:endParaRPr lang="en-US" altLang="zh-CN" sz="2800" kern="0" dirty="0">
              <a:solidFill>
                <a:srgbClr val="FF0000"/>
              </a:solidFill>
            </a:endParaRPr>
          </a:p>
        </p:txBody>
      </p:sp>
      <p:sp>
        <p:nvSpPr>
          <p:cNvPr id="5" name="Text Box 4"/>
          <p:cNvSpPr txBox="1">
            <a:spLocks noChangeArrowheads="1"/>
          </p:cNvSpPr>
          <p:nvPr/>
        </p:nvSpPr>
        <p:spPr bwMode="auto">
          <a:xfrm>
            <a:off x="340088" y="1855469"/>
            <a:ext cx="81375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0000"/>
              </a:lnSpc>
              <a:spcBef>
                <a:spcPct val="0"/>
              </a:spcBef>
              <a:buFontTx/>
              <a:buNone/>
            </a:pPr>
            <a:r>
              <a:rPr lang="zh-CN" altLang="en-US" sz="2800" b="1" dirty="0" smtClean="0">
                <a:solidFill>
                  <a:srgbClr val="000000"/>
                </a:solidFill>
                <a:latin typeface="Times New Roman" panose="02020603050405020304" pitchFamily="18" charset="0"/>
                <a:ea typeface="楷体" panose="02010609060101010101" pitchFamily="49" charset="-122"/>
              </a:rPr>
              <a:t>能够测量的最大波长范围</a:t>
            </a:r>
            <a:endParaRPr lang="zh-CN" altLang="en-US" sz="2800" b="1" dirty="0">
              <a:solidFill>
                <a:srgbClr val="000000"/>
              </a:solidFill>
              <a:latin typeface="Times New Roman" panose="02020603050405020304" pitchFamily="18" charset="0"/>
              <a:ea typeface="楷体" panose="02010609060101010101" pitchFamily="49" charset="-122"/>
            </a:endParaRPr>
          </a:p>
        </p:txBody>
      </p:sp>
      <p:graphicFrame>
        <p:nvGraphicFramePr>
          <p:cNvPr id="8" name="Object 7"/>
          <p:cNvGraphicFramePr>
            <a:graphicFrameLocks noChangeAspect="1"/>
          </p:cNvGraphicFramePr>
          <p:nvPr>
            <p:extLst>
              <p:ext uri="{D42A27DB-BD31-4B8C-83A1-F6EECF244321}">
                <p14:modId xmlns:p14="http://schemas.microsoft.com/office/powerpoint/2010/main" xmlns="" val="2171462262"/>
              </p:ext>
            </p:extLst>
          </p:nvPr>
        </p:nvGraphicFramePr>
        <p:xfrm>
          <a:off x="5076056" y="1583679"/>
          <a:ext cx="1809750" cy="1066800"/>
        </p:xfrm>
        <a:graphic>
          <a:graphicData uri="http://schemas.openxmlformats.org/presentationml/2006/ole">
            <p:oleObj spid="_x0000_s173160" name="Equation" r:id="rId3" imgW="711000" imgH="419040" progId="Equation.DSMT4">
              <p:embed/>
            </p:oleObj>
          </a:graphicData>
        </a:graphic>
      </p:graphicFrame>
      <p:sp>
        <p:nvSpPr>
          <p:cNvPr id="14" name="Text Box 4"/>
          <p:cNvSpPr txBox="1">
            <a:spLocks noChangeArrowheads="1"/>
          </p:cNvSpPr>
          <p:nvPr/>
        </p:nvSpPr>
        <p:spPr bwMode="auto">
          <a:xfrm>
            <a:off x="5194399" y="2565005"/>
            <a:ext cx="28803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lang="el-GR" altLang="zh-CN" b="1" i="1" dirty="0" smtClean="0">
                <a:solidFill>
                  <a:srgbClr val="0000FF"/>
                </a:solidFill>
                <a:latin typeface="Times New Roman" panose="02020603050405020304" pitchFamily="18" charset="0"/>
                <a:ea typeface="楷体" panose="02010609060101010101" pitchFamily="49" charset="-122"/>
              </a:rPr>
              <a:t>λ</a:t>
            </a:r>
            <a:r>
              <a:rPr lang="en-US" altLang="zh-CN" b="1" i="1" dirty="0" smtClean="0">
                <a:solidFill>
                  <a:srgbClr val="0000FF"/>
                </a:solidFill>
                <a:latin typeface="Times New Roman" panose="02020603050405020304" pitchFamily="18" charset="0"/>
                <a:ea typeface="楷体" panose="02010609060101010101" pitchFamily="49" charset="-122"/>
              </a:rPr>
              <a:t> </a:t>
            </a:r>
            <a:r>
              <a:rPr lang="zh-CN" altLang="en-US" b="1" dirty="0" smtClean="0">
                <a:solidFill>
                  <a:srgbClr val="0000FF"/>
                </a:solidFill>
                <a:latin typeface="Times New Roman" panose="02020603050405020304" pitchFamily="18" charset="0"/>
                <a:ea typeface="楷体" panose="02010609060101010101" pitchFamily="49" charset="-122"/>
              </a:rPr>
              <a:t>通常取中心波长</a:t>
            </a:r>
            <a:endParaRPr lang="zh-CN" altLang="en-US" b="1" dirty="0">
              <a:solidFill>
                <a:srgbClr val="0000FF"/>
              </a:solidFill>
              <a:latin typeface="Times New Roman" panose="02020603050405020304" pitchFamily="18" charset="0"/>
              <a:ea typeface="楷体" panose="02010609060101010101" pitchFamily="49" charset="-122"/>
            </a:endParaRPr>
          </a:p>
        </p:txBody>
      </p:sp>
      <p:sp>
        <p:nvSpPr>
          <p:cNvPr id="18" name="Rectangle 17"/>
          <p:cNvSpPr/>
          <p:nvPr/>
        </p:nvSpPr>
        <p:spPr>
          <a:xfrm>
            <a:off x="6251582" y="1615847"/>
            <a:ext cx="257355" cy="432048"/>
          </a:xfrm>
          <a:prstGeom prst="rect">
            <a:avLst/>
          </a:prstGeom>
          <a:no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
          <p:cNvSpPr txBox="1">
            <a:spLocks noChangeArrowheads="1"/>
          </p:cNvSpPr>
          <p:nvPr/>
        </p:nvSpPr>
        <p:spPr bwMode="auto">
          <a:xfrm>
            <a:off x="467544" y="3212976"/>
            <a:ext cx="4752975"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sz="2800" kern="0" dirty="0" smtClean="0">
                <a:solidFill>
                  <a:srgbClr val="FF0000"/>
                </a:solidFill>
              </a:rPr>
              <a:t>(B)</a:t>
            </a:r>
            <a:r>
              <a:rPr lang="en-US" altLang="zh-CN" sz="2800" kern="0" dirty="0" smtClean="0">
                <a:solidFill>
                  <a:srgbClr val="3333FF"/>
                </a:solidFill>
              </a:rPr>
              <a:t>  </a:t>
            </a:r>
            <a:r>
              <a:rPr lang="zh-CN" altLang="en-US" sz="2800" kern="0" dirty="0" smtClean="0">
                <a:solidFill>
                  <a:srgbClr val="3333FF"/>
                </a:solidFill>
              </a:rPr>
              <a:t>分辨本领</a:t>
            </a:r>
            <a:endParaRPr lang="en-US" altLang="zh-CN" sz="2800" kern="0" dirty="0">
              <a:solidFill>
                <a:srgbClr val="FF0000"/>
              </a:solidFill>
            </a:endParaRPr>
          </a:p>
        </p:txBody>
      </p:sp>
      <p:sp>
        <p:nvSpPr>
          <p:cNvPr id="16" name="Text Box 6"/>
          <p:cNvSpPr txBox="1">
            <a:spLocks noChangeArrowheads="1"/>
          </p:cNvSpPr>
          <p:nvPr/>
        </p:nvSpPr>
        <p:spPr bwMode="auto">
          <a:xfrm>
            <a:off x="617348" y="3861048"/>
            <a:ext cx="770413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algn="l">
              <a:lnSpc>
                <a:spcPct val="100000"/>
              </a:lnSpc>
              <a:buClr>
                <a:schemeClr val="hlink"/>
              </a:buClr>
              <a:buSzPct val="55000"/>
              <a:buFont typeface="Wingdings" panose="05000000000000000000" pitchFamily="2" charset="2"/>
              <a:buNone/>
            </a:pPr>
            <a:r>
              <a:rPr lang="zh-CN" altLang="en-US" sz="2800" b="1" dirty="0">
                <a:latin typeface="Times New Roman" panose="02020603050405020304" pitchFamily="18" charset="0"/>
                <a:ea typeface="楷体" panose="02010609060101010101" pitchFamily="49" charset="-122"/>
              </a:rPr>
              <a:t>分</a:t>
            </a:r>
            <a:r>
              <a:rPr lang="zh-CN" altLang="en-US" sz="2800" b="1" dirty="0" smtClean="0">
                <a:latin typeface="Times New Roman" panose="02020603050405020304" pitchFamily="18" charset="0"/>
                <a:ea typeface="楷体" panose="02010609060101010101" pitchFamily="49" charset="-122"/>
              </a:rPr>
              <a:t>辩开</a:t>
            </a:r>
            <a:r>
              <a:rPr lang="zh-CN" altLang="en-US" sz="2800" b="1" dirty="0">
                <a:latin typeface="Times New Roman" panose="02020603050405020304" pitchFamily="18" charset="0"/>
                <a:ea typeface="楷体" panose="02010609060101010101" pitchFamily="49" charset="-122"/>
              </a:rPr>
              <a:t>最</a:t>
            </a:r>
            <a:r>
              <a:rPr lang="zh-CN" altLang="en-US" sz="2800" b="1" dirty="0" smtClean="0">
                <a:latin typeface="Times New Roman" panose="02020603050405020304" pitchFamily="18" charset="0"/>
                <a:ea typeface="楷体" panose="02010609060101010101" pitchFamily="49" charset="-122"/>
              </a:rPr>
              <a:t>小波长范围的能力</a:t>
            </a:r>
            <a:endParaRPr lang="zh-CN" altLang="en-US" sz="2800" b="1" dirty="0">
              <a:latin typeface="Times New Roman" panose="02020603050405020304" pitchFamily="18" charset="0"/>
              <a:ea typeface="楷体" panose="02010609060101010101" pitchFamily="49" charset="-122"/>
            </a:endParaRPr>
          </a:p>
        </p:txBody>
      </p:sp>
      <p:grpSp>
        <p:nvGrpSpPr>
          <p:cNvPr id="17" name="Group 10"/>
          <p:cNvGrpSpPr>
            <a:grpSpLocks/>
          </p:cNvGrpSpPr>
          <p:nvPr/>
        </p:nvGrpSpPr>
        <p:grpSpPr bwMode="auto">
          <a:xfrm>
            <a:off x="514672" y="5578946"/>
            <a:ext cx="8305800" cy="514350"/>
            <a:chOff x="233" y="3564"/>
            <a:chExt cx="5232" cy="324"/>
          </a:xfrm>
        </p:grpSpPr>
        <p:sp>
          <p:nvSpPr>
            <p:cNvPr id="19" name="Text Box 7"/>
            <p:cNvSpPr txBox="1">
              <a:spLocks noChangeArrowheads="1"/>
            </p:cNvSpPr>
            <p:nvPr/>
          </p:nvSpPr>
          <p:spPr bwMode="auto">
            <a:xfrm>
              <a:off x="233" y="3564"/>
              <a:ext cx="523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lvl="1" algn="l">
                <a:lnSpc>
                  <a:spcPct val="100000"/>
                </a:lnSpc>
                <a:buClr>
                  <a:schemeClr val="hlink"/>
                </a:buClr>
                <a:buSzPct val="55000"/>
                <a:buFont typeface="Wingdings" panose="05000000000000000000" pitchFamily="2" charset="2"/>
                <a:buNone/>
              </a:pPr>
              <a:r>
                <a:rPr lang="zh-CN" altLang="en-US" b="1" dirty="0" smtClean="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为光谱仪的</a:t>
              </a:r>
              <a:r>
                <a:rPr lang="zh-CN" altLang="en-US" b="1" dirty="0">
                  <a:solidFill>
                    <a:srgbClr val="0000FF"/>
                  </a:solidFill>
                  <a:latin typeface="Times New Roman" panose="02020603050405020304" pitchFamily="18" charset="0"/>
                  <a:ea typeface="楷体" panose="02010609060101010101" pitchFamily="49" charset="-122"/>
                </a:rPr>
                <a:t>最小可分辨波长差</a:t>
              </a:r>
              <a:r>
                <a:rPr lang="zh-CN" altLang="en-US" b="1" dirty="0">
                  <a:latin typeface="Times New Roman" panose="02020603050405020304" pitchFamily="18" charset="0"/>
                  <a:ea typeface="楷体" panose="02010609060101010101" pitchFamily="49" charset="-122"/>
                </a:rPr>
                <a:t>。</a:t>
              </a:r>
            </a:p>
          </p:txBody>
        </p:sp>
        <p:graphicFrame>
          <p:nvGraphicFramePr>
            <p:cNvPr id="20" name="Object 19"/>
            <p:cNvGraphicFramePr>
              <a:graphicFrameLocks noChangeAspect="1"/>
            </p:cNvGraphicFramePr>
            <p:nvPr>
              <p:extLst>
                <p:ext uri="{D42A27DB-BD31-4B8C-83A1-F6EECF244321}">
                  <p14:modId xmlns:p14="http://schemas.microsoft.com/office/powerpoint/2010/main" xmlns="" val="3671680593"/>
                </p:ext>
              </p:extLst>
            </p:nvPr>
          </p:nvGraphicFramePr>
          <p:xfrm>
            <a:off x="913" y="3566"/>
            <a:ext cx="676" cy="322"/>
          </p:xfrm>
          <a:graphic>
            <a:graphicData uri="http://schemas.openxmlformats.org/presentationml/2006/ole">
              <p:oleObj spid="_x0000_s173161" name="Equation" r:id="rId4" imgW="406080" imgH="228600" progId="Equation.DSMT4">
                <p:embed/>
              </p:oleObj>
            </a:graphicData>
          </a:graphic>
        </p:graphicFrame>
      </p:grpSp>
      <p:sp>
        <p:nvSpPr>
          <p:cNvPr id="21" name="Rectangle 20"/>
          <p:cNvSpPr/>
          <p:nvPr/>
        </p:nvSpPr>
        <p:spPr>
          <a:xfrm>
            <a:off x="1021621" y="4704692"/>
            <a:ext cx="3070071" cy="523220"/>
          </a:xfrm>
          <a:prstGeom prst="rect">
            <a:avLst/>
          </a:prstGeom>
        </p:spPr>
        <p:txBody>
          <a:bodyPr wrap="none">
            <a:spAutoFit/>
          </a:bodyPr>
          <a:lstStyle/>
          <a:p>
            <a:r>
              <a:rPr lang="zh-CN" altLang="en-US" sz="2800" b="1" dirty="0">
                <a:latin typeface="Times New Roman" panose="02020603050405020304" pitchFamily="18" charset="0"/>
                <a:ea typeface="楷体" panose="02010609060101010101" pitchFamily="49" charset="-122"/>
              </a:rPr>
              <a:t>标准具的分辨本领</a:t>
            </a:r>
            <a:endParaRPr lang="en-US" sz="2800" b="1" dirty="0">
              <a:latin typeface="Times New Roman" panose="02020603050405020304" pitchFamily="18" charset="0"/>
              <a:ea typeface="楷体" panose="02010609060101010101" pitchFamily="49" charset="-122"/>
            </a:endParaRPr>
          </a:p>
        </p:txBody>
      </p:sp>
      <p:graphicFrame>
        <p:nvGraphicFramePr>
          <p:cNvPr id="22" name="Object 10"/>
          <p:cNvGraphicFramePr>
            <a:graphicFrameLocks noChangeAspect="1"/>
          </p:cNvGraphicFramePr>
          <p:nvPr>
            <p:extLst>
              <p:ext uri="{D42A27DB-BD31-4B8C-83A1-F6EECF244321}">
                <p14:modId xmlns:p14="http://schemas.microsoft.com/office/powerpoint/2010/main" xmlns="" val="2693369901"/>
              </p:ext>
            </p:extLst>
          </p:nvPr>
        </p:nvGraphicFramePr>
        <p:xfrm>
          <a:off x="4313319" y="4498826"/>
          <a:ext cx="4008167" cy="1033193"/>
        </p:xfrm>
        <a:graphic>
          <a:graphicData uri="http://schemas.openxmlformats.org/presentationml/2006/ole">
            <p:oleObj spid="_x0000_s173162" name="Equation" r:id="rId5" imgW="1714320" imgH="431640" progId="Equation.DSMT4">
              <p:embed/>
            </p:oleObj>
          </a:graphicData>
        </a:graphic>
      </p:graphicFrame>
    </p:spTree>
    <p:extLst>
      <p:ext uri="{BB962C8B-B14F-4D97-AF65-F5344CB8AC3E}">
        <p14:creationId xmlns:p14="http://schemas.microsoft.com/office/powerpoint/2010/main" xmlns="" val="203041449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2.5.3 </a:t>
            </a:r>
            <a:r>
              <a:rPr lang="zh-CN" altLang="en-US" sz="2800" dirty="0">
                <a:solidFill>
                  <a:schemeClr val="accent1"/>
                </a:solidFill>
              </a:rPr>
              <a:t>法布里</a:t>
            </a:r>
            <a:r>
              <a:rPr lang="en-US" altLang="zh-CN" sz="2800" dirty="0">
                <a:solidFill>
                  <a:schemeClr val="accent1"/>
                </a:solidFill>
              </a:rPr>
              <a:t>-</a:t>
            </a:r>
            <a:r>
              <a:rPr lang="zh-CN" altLang="en-US" sz="2800" dirty="0">
                <a:solidFill>
                  <a:schemeClr val="accent1"/>
                </a:solidFill>
              </a:rPr>
              <a:t>珀罗干涉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579739" y="2420888"/>
            <a:ext cx="2590800" cy="609600"/>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sz="2800" kern="0" dirty="0" smtClean="0">
                <a:solidFill>
                  <a:srgbClr val="0000FF"/>
                </a:solidFill>
              </a:rPr>
              <a:t>提高</a:t>
            </a:r>
            <a:r>
              <a:rPr lang="en-US" altLang="zh-CN" sz="2800" i="1" kern="0" dirty="0" smtClean="0">
                <a:solidFill>
                  <a:srgbClr val="0000FF"/>
                </a:solidFill>
              </a:rPr>
              <a:t>A</a:t>
            </a:r>
            <a:r>
              <a:rPr lang="zh-CN" altLang="en-US" sz="2800" kern="0" dirty="0" smtClean="0">
                <a:solidFill>
                  <a:srgbClr val="0000FF"/>
                </a:solidFill>
              </a:rPr>
              <a:t>的途径</a:t>
            </a:r>
            <a:endParaRPr lang="zh-CN" altLang="en-US" sz="2800" kern="0" dirty="0">
              <a:solidFill>
                <a:srgbClr val="0000FF"/>
              </a:solidFill>
            </a:endParaRPr>
          </a:p>
        </p:txBody>
      </p:sp>
      <p:sp>
        <p:nvSpPr>
          <p:cNvPr id="6" name="Text Box 6"/>
          <p:cNvSpPr txBox="1">
            <a:spLocks noChangeArrowheads="1"/>
          </p:cNvSpPr>
          <p:nvPr/>
        </p:nvSpPr>
        <p:spPr bwMode="auto">
          <a:xfrm>
            <a:off x="875629" y="3383414"/>
            <a:ext cx="739274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folHlink"/>
              </a:buClr>
              <a:buSzPct val="60000"/>
              <a:buFont typeface="Wingdings" panose="05000000000000000000" pitchFamily="2" charset="2"/>
              <a:buNone/>
            </a:pPr>
            <a:r>
              <a:rPr lang="zh-CN" altLang="en-US" sz="2800" b="1" u="sng" dirty="0" smtClean="0">
                <a:latin typeface="Times New Roman" panose="02020603050405020304" pitchFamily="18" charset="0"/>
                <a:ea typeface="楷体" panose="02010609060101010101" pitchFamily="49" charset="-122"/>
              </a:rPr>
              <a:t>一</a:t>
            </a:r>
            <a:r>
              <a:rPr lang="zh-CN" altLang="en-US" sz="2800" b="1" u="sng" dirty="0">
                <a:latin typeface="Times New Roman" panose="02020603050405020304" pitchFamily="18" charset="0"/>
                <a:ea typeface="楷体" panose="02010609060101010101" pitchFamily="49" charset="-122"/>
              </a:rPr>
              <a:t>是增大 </a:t>
            </a:r>
            <a:r>
              <a:rPr lang="en-US" altLang="zh-CN" sz="2800" b="1" i="1" u="sng" dirty="0">
                <a:solidFill>
                  <a:srgbClr val="0000FF"/>
                </a:solidFill>
                <a:latin typeface="Times New Roman" panose="02020603050405020304" pitchFamily="18" charset="0"/>
                <a:ea typeface="楷体" panose="02010609060101010101" pitchFamily="49" charset="-122"/>
              </a:rPr>
              <a:t>m</a:t>
            </a:r>
            <a:r>
              <a:rPr lang="en-US" altLang="zh-CN" sz="2800" b="1" u="sng" dirty="0">
                <a:latin typeface="Times New Roman" panose="02020603050405020304" pitchFamily="18" charset="0"/>
                <a:ea typeface="楷体" panose="02010609060101010101" pitchFamily="49" charset="-122"/>
              </a:rPr>
              <a:t> (</a:t>
            </a:r>
            <a:r>
              <a:rPr lang="zh-CN" altLang="en-US" sz="2800" b="1" u="sng" dirty="0">
                <a:solidFill>
                  <a:schemeClr val="accent2">
                    <a:lumMod val="75000"/>
                  </a:schemeClr>
                </a:solidFill>
                <a:latin typeface="Times New Roman" panose="02020603050405020304" pitchFamily="18" charset="0"/>
                <a:ea typeface="楷体" panose="02010609060101010101" pitchFamily="49" charset="-122"/>
              </a:rPr>
              <a:t>增大</a:t>
            </a:r>
            <a:r>
              <a:rPr lang="en-US" altLang="zh-CN" sz="2800" b="1" i="1" u="sng" dirty="0">
                <a:solidFill>
                  <a:schemeClr val="accent2">
                    <a:lumMod val="75000"/>
                  </a:schemeClr>
                </a:solidFill>
                <a:latin typeface="Times New Roman" panose="02020603050405020304" pitchFamily="18" charset="0"/>
                <a:ea typeface="楷体" panose="02010609060101010101" pitchFamily="49" charset="-122"/>
              </a:rPr>
              <a:t>h</a:t>
            </a:r>
            <a:r>
              <a:rPr lang="en-US" altLang="zh-CN" sz="2800" b="1" u="sng" dirty="0">
                <a:latin typeface="Times New Roman" panose="02020603050405020304" pitchFamily="18" charset="0"/>
                <a:ea typeface="楷体" panose="02010609060101010101" pitchFamily="49" charset="-122"/>
              </a:rPr>
              <a:t> )</a:t>
            </a:r>
            <a:r>
              <a:rPr lang="zh-CN" altLang="en-US" sz="2800" b="1" u="sng" dirty="0">
                <a:latin typeface="Times New Roman" panose="02020603050405020304" pitchFamily="18" charset="0"/>
                <a:ea typeface="楷体" panose="02010609060101010101" pitchFamily="49" charset="-122"/>
              </a:rPr>
              <a:t>；二是增大</a:t>
            </a:r>
            <a:r>
              <a:rPr lang="en-US" altLang="zh-CN" sz="2800" b="1" i="1" u="sng" dirty="0">
                <a:solidFill>
                  <a:srgbClr val="0000FF"/>
                </a:solidFill>
                <a:latin typeface="Times New Roman" panose="02020603050405020304" pitchFamily="18" charset="0"/>
                <a:ea typeface="楷体" panose="02010609060101010101" pitchFamily="49" charset="-122"/>
              </a:rPr>
              <a:t>N</a:t>
            </a:r>
            <a:r>
              <a:rPr lang="en-US" altLang="zh-CN" sz="2800" b="1" u="sng" dirty="0">
                <a:latin typeface="Times New Roman" panose="02020603050405020304" pitchFamily="18" charset="0"/>
                <a:ea typeface="楷体" panose="02010609060101010101" pitchFamily="49" charset="-122"/>
              </a:rPr>
              <a:t>  (</a:t>
            </a:r>
            <a:r>
              <a:rPr lang="zh-CN" altLang="en-US" sz="2800" b="1" u="sng" dirty="0">
                <a:solidFill>
                  <a:schemeClr val="accent2">
                    <a:lumMod val="75000"/>
                  </a:schemeClr>
                </a:solidFill>
                <a:latin typeface="Times New Roman" panose="02020603050405020304" pitchFamily="18" charset="0"/>
                <a:ea typeface="楷体" panose="02010609060101010101" pitchFamily="49" charset="-122"/>
              </a:rPr>
              <a:t>提高</a:t>
            </a:r>
            <a:r>
              <a:rPr lang="en-US" altLang="zh-CN" sz="2800" b="1" i="1" u="sng" dirty="0">
                <a:solidFill>
                  <a:schemeClr val="accent2">
                    <a:lumMod val="75000"/>
                  </a:schemeClr>
                </a:solidFill>
                <a:latin typeface="Times New Roman" panose="02020603050405020304" pitchFamily="18" charset="0"/>
                <a:ea typeface="楷体" panose="02010609060101010101" pitchFamily="49" charset="-122"/>
              </a:rPr>
              <a:t>R</a:t>
            </a:r>
            <a:r>
              <a:rPr lang="en-US" altLang="zh-CN" sz="2800" b="1" u="sng" dirty="0">
                <a:latin typeface="Times New Roman" panose="02020603050405020304" pitchFamily="18" charset="0"/>
                <a:ea typeface="楷体" panose="02010609060101010101" pitchFamily="49" charset="-122"/>
              </a:rPr>
              <a:t>)  </a:t>
            </a:r>
          </a:p>
        </p:txBody>
      </p:sp>
      <p:graphicFrame>
        <p:nvGraphicFramePr>
          <p:cNvPr id="8" name="Object 10"/>
          <p:cNvGraphicFramePr>
            <a:graphicFrameLocks noChangeAspect="1"/>
          </p:cNvGraphicFramePr>
          <p:nvPr>
            <p:extLst>
              <p:ext uri="{D42A27DB-BD31-4B8C-83A1-F6EECF244321}">
                <p14:modId xmlns:p14="http://schemas.microsoft.com/office/powerpoint/2010/main" xmlns="" val="1188021121"/>
              </p:ext>
            </p:extLst>
          </p:nvPr>
        </p:nvGraphicFramePr>
        <p:xfrm>
          <a:off x="2214003" y="1268760"/>
          <a:ext cx="4258489" cy="998537"/>
        </p:xfrm>
        <a:graphic>
          <a:graphicData uri="http://schemas.openxmlformats.org/presentationml/2006/ole">
            <p:oleObj spid="_x0000_s201798" name="Equation" r:id="rId3" imgW="1701720" imgH="431640" progId="Equation.DSMT4">
              <p:embed/>
            </p:oleObj>
          </a:graphicData>
        </a:graphic>
      </p:graphicFrame>
      <p:grpSp>
        <p:nvGrpSpPr>
          <p:cNvPr id="32" name="Group 31"/>
          <p:cNvGrpSpPr/>
          <p:nvPr/>
        </p:nvGrpSpPr>
        <p:grpSpPr>
          <a:xfrm>
            <a:off x="1284881" y="4437112"/>
            <a:ext cx="6167439" cy="1490989"/>
            <a:chOff x="395536" y="5826443"/>
            <a:chExt cx="6167439" cy="1490989"/>
          </a:xfrm>
        </p:grpSpPr>
        <p:grpSp>
          <p:nvGrpSpPr>
            <p:cNvPr id="26" name="Group 25"/>
            <p:cNvGrpSpPr/>
            <p:nvPr/>
          </p:nvGrpSpPr>
          <p:grpSpPr>
            <a:xfrm>
              <a:off x="395536" y="5826443"/>
              <a:ext cx="6167439" cy="1490989"/>
              <a:chOff x="395536" y="5826443"/>
              <a:chExt cx="6167439" cy="1490989"/>
            </a:xfrm>
          </p:grpSpPr>
          <p:grpSp>
            <p:nvGrpSpPr>
              <p:cNvPr id="22" name="Group 21"/>
              <p:cNvGrpSpPr/>
              <p:nvPr/>
            </p:nvGrpSpPr>
            <p:grpSpPr>
              <a:xfrm>
                <a:off x="395536" y="5826443"/>
                <a:ext cx="6167439" cy="1490989"/>
                <a:chOff x="395536" y="5826443"/>
                <a:chExt cx="6167439" cy="1490989"/>
              </a:xfrm>
            </p:grpSpPr>
            <p:graphicFrame>
              <p:nvGraphicFramePr>
                <p:cNvPr id="12" name="Object 11"/>
                <p:cNvGraphicFramePr>
                  <a:graphicFrameLocks noChangeAspect="1"/>
                </p:cNvGraphicFramePr>
                <p:nvPr>
                  <p:extLst>
                    <p:ext uri="{D42A27DB-BD31-4B8C-83A1-F6EECF244321}">
                      <p14:modId xmlns:p14="http://schemas.microsoft.com/office/powerpoint/2010/main" xmlns="" val="2338459862"/>
                    </p:ext>
                  </p:extLst>
                </p:nvPr>
              </p:nvGraphicFramePr>
              <p:xfrm>
                <a:off x="4572000" y="6380978"/>
                <a:ext cx="1588627" cy="936454"/>
              </p:xfrm>
              <a:graphic>
                <a:graphicData uri="http://schemas.openxmlformats.org/presentationml/2006/ole">
                  <p:oleObj spid="_x0000_s201799" name="Equation" r:id="rId4" imgW="711000" imgH="419040" progId="Equation.DSMT4">
                    <p:embed/>
                  </p:oleObj>
                </a:graphicData>
              </a:graphic>
            </p:graphicFrame>
            <p:sp>
              <p:nvSpPr>
                <p:cNvPr id="2" name="Rectangle 1"/>
                <p:cNvSpPr/>
                <p:nvPr/>
              </p:nvSpPr>
              <p:spPr>
                <a:xfrm>
                  <a:off x="395536" y="6165304"/>
                  <a:ext cx="385042" cy="523220"/>
                </a:xfrm>
                <a:prstGeom prst="rect">
                  <a:avLst/>
                </a:prstGeom>
              </p:spPr>
              <p:txBody>
                <a:bodyPr wrap="none">
                  <a:spAutoFit/>
                </a:bodyPr>
                <a:lstStyle/>
                <a:p>
                  <a:r>
                    <a:rPr lang="en-US" altLang="zh-CN" sz="2800" b="1" i="1" dirty="0">
                      <a:solidFill>
                        <a:schemeClr val="accent2">
                          <a:lumMod val="75000"/>
                        </a:schemeClr>
                      </a:solidFill>
                      <a:latin typeface="Times New Roman" panose="02020603050405020304" pitchFamily="18" charset="0"/>
                      <a:ea typeface="楷体" panose="02010609060101010101" pitchFamily="49" charset="-122"/>
                    </a:rPr>
                    <a:t>h</a:t>
                  </a:r>
                  <a:endParaRPr lang="en-US" sz="2800" dirty="0"/>
                </a:p>
              </p:txBody>
            </p:sp>
            <p:cxnSp>
              <p:nvCxnSpPr>
                <p:cNvPr id="5" name="Straight Arrow Connector 4"/>
                <p:cNvCxnSpPr/>
                <p:nvPr/>
              </p:nvCxnSpPr>
              <p:spPr>
                <a:xfrm flipV="1">
                  <a:off x="882716" y="6216133"/>
                  <a:ext cx="144016" cy="5155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76164" y="5826443"/>
                  <a:ext cx="463588" cy="523220"/>
                </a:xfrm>
                <a:prstGeom prst="rect">
                  <a:avLst/>
                </a:prstGeom>
              </p:spPr>
              <p:txBody>
                <a:bodyPr wrap="none">
                  <a:spAutoFit/>
                </a:bodyPr>
                <a:lstStyle/>
                <a:p>
                  <a:r>
                    <a:rPr lang="en-US" altLang="zh-CN" sz="2800" b="1" i="1" dirty="0" smtClean="0">
                      <a:solidFill>
                        <a:schemeClr val="accent2">
                          <a:lumMod val="75000"/>
                        </a:schemeClr>
                      </a:solidFill>
                      <a:latin typeface="Times New Roman" panose="02020603050405020304" pitchFamily="18" charset="0"/>
                      <a:ea typeface="楷体" panose="02010609060101010101" pitchFamily="49" charset="-122"/>
                    </a:rPr>
                    <a:t>m</a:t>
                  </a:r>
                  <a:endParaRPr lang="en-US" sz="2800" dirty="0"/>
                </a:p>
              </p:txBody>
            </p:sp>
            <p:cxnSp>
              <p:nvCxnSpPr>
                <p:cNvPr id="15" name="Straight Arrow Connector 14"/>
                <p:cNvCxnSpPr/>
                <p:nvPr/>
              </p:nvCxnSpPr>
              <p:spPr>
                <a:xfrm flipV="1">
                  <a:off x="2339752" y="5884911"/>
                  <a:ext cx="144016" cy="5155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56398" y="5869633"/>
                  <a:ext cx="423514" cy="523220"/>
                </a:xfrm>
                <a:prstGeom prst="rect">
                  <a:avLst/>
                </a:prstGeom>
              </p:spPr>
              <p:txBody>
                <a:bodyPr wrap="none">
                  <a:spAutoFit/>
                </a:bodyPr>
                <a:lstStyle/>
                <a:p>
                  <a:r>
                    <a:rPr lang="en-US" altLang="zh-CN" sz="2800" b="1" i="1" dirty="0" smtClean="0">
                      <a:solidFill>
                        <a:schemeClr val="accent2">
                          <a:lumMod val="75000"/>
                        </a:schemeClr>
                      </a:solidFill>
                      <a:latin typeface="Times New Roman" panose="02020603050405020304" pitchFamily="18" charset="0"/>
                      <a:ea typeface="楷体" panose="02010609060101010101" pitchFamily="49" charset="-122"/>
                    </a:rPr>
                    <a:t>A</a:t>
                  </a:r>
                  <a:endParaRPr lang="en-US" sz="2800" dirty="0"/>
                </a:p>
              </p:txBody>
            </p:sp>
            <p:cxnSp>
              <p:nvCxnSpPr>
                <p:cNvPr id="17" name="Straight Arrow Connector 16"/>
                <p:cNvCxnSpPr/>
                <p:nvPr/>
              </p:nvCxnSpPr>
              <p:spPr>
                <a:xfrm flipV="1">
                  <a:off x="3851920" y="5877272"/>
                  <a:ext cx="144016" cy="5155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60328" y="6657940"/>
                  <a:ext cx="102647" cy="48948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11866" y="6580584"/>
                  <a:ext cx="1535998" cy="461665"/>
                </a:xfrm>
                <a:prstGeom prst="rect">
                  <a:avLst/>
                </a:prstGeom>
              </p:spPr>
              <p:txBody>
                <a:bodyPr wrap="none">
                  <a:spAutoFit/>
                </a:bodyPr>
                <a:lstStyle/>
                <a:p>
                  <a:r>
                    <a:rPr lang="en-US" altLang="zh-CN" b="1" dirty="0" smtClean="0">
                      <a:solidFill>
                        <a:schemeClr val="accent2">
                          <a:lumMod val="75000"/>
                        </a:schemeClr>
                      </a:solidFill>
                      <a:latin typeface="Times New Roman" panose="02020603050405020304" pitchFamily="18" charset="0"/>
                      <a:ea typeface="楷体" panose="02010609060101010101" pitchFamily="49" charset="-122"/>
                    </a:rPr>
                    <a:t>dispersion</a:t>
                  </a:r>
                  <a:endParaRPr lang="en-US" dirty="0"/>
                </a:p>
              </p:txBody>
            </p:sp>
          </p:grpSp>
          <p:sp>
            <p:nvSpPr>
              <p:cNvPr id="23" name="Right Arrow 22"/>
              <p:cNvSpPr/>
              <p:nvPr/>
            </p:nvSpPr>
            <p:spPr>
              <a:xfrm>
                <a:off x="1201818" y="6426914"/>
                <a:ext cx="193196" cy="13930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2701537" y="6073046"/>
                <a:ext cx="574319" cy="1642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p:cNvCxnSpPr/>
            <p:nvPr/>
          </p:nvCxnSpPr>
          <p:spPr>
            <a:xfrm flipV="1">
              <a:off x="3419872" y="6589726"/>
              <a:ext cx="144016" cy="5155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ight Arrow 28"/>
            <p:cNvSpPr/>
            <p:nvPr/>
          </p:nvSpPr>
          <p:spPr>
            <a:xfrm>
              <a:off x="3853665" y="6783392"/>
              <a:ext cx="574319" cy="1642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a:off x="1559874" y="6104060"/>
              <a:ext cx="134841" cy="781324"/>
            </a:xfrm>
            <a:prstGeom prst="leftBrace">
              <a:avLst>
                <a:gd name="adj1" fmla="val 53625"/>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p:cNvSpPr/>
          <p:nvPr/>
        </p:nvSpPr>
        <p:spPr>
          <a:xfrm>
            <a:off x="1115616" y="4266674"/>
            <a:ext cx="6984776" cy="182662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6978478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2.5.3 </a:t>
            </a:r>
            <a:r>
              <a:rPr lang="zh-CN" altLang="en-US" sz="2800" dirty="0">
                <a:solidFill>
                  <a:schemeClr val="accent1"/>
                </a:solidFill>
              </a:rPr>
              <a:t>法布里</a:t>
            </a:r>
            <a:r>
              <a:rPr lang="en-US" altLang="zh-CN" sz="2800" dirty="0">
                <a:solidFill>
                  <a:schemeClr val="accent1"/>
                </a:solidFill>
              </a:rPr>
              <a:t>-</a:t>
            </a:r>
            <a:r>
              <a:rPr lang="zh-CN" altLang="en-US" sz="2800" dirty="0">
                <a:solidFill>
                  <a:schemeClr val="accent1"/>
                </a:solidFill>
              </a:rPr>
              <a:t>珀罗干涉</a:t>
            </a:r>
            <a:r>
              <a:rPr lang="zh-CN" altLang="en-US" sz="2800" dirty="0" smtClean="0">
                <a:solidFill>
                  <a:schemeClr val="accent1"/>
                </a:solidFill>
              </a:rPr>
              <a:t>仪</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381001" y="1141583"/>
            <a:ext cx="3182888" cy="574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nSpc>
                <a:spcPct val="80000"/>
              </a:lnSpc>
            </a:pPr>
            <a:r>
              <a:rPr lang="en-US" altLang="zh-CN" sz="2800" kern="0" dirty="0" smtClean="0">
                <a:solidFill>
                  <a:srgbClr val="FF0000"/>
                </a:solidFill>
              </a:rPr>
              <a:t>(C)  </a:t>
            </a:r>
            <a:r>
              <a:rPr lang="zh-CN" altLang="en-US" sz="2800" dirty="0" smtClean="0">
                <a:solidFill>
                  <a:srgbClr val="0000FF"/>
                </a:solidFill>
              </a:rPr>
              <a:t>角</a:t>
            </a:r>
            <a:r>
              <a:rPr lang="zh-CN" altLang="en-US" sz="2800" dirty="0">
                <a:solidFill>
                  <a:srgbClr val="0000FF"/>
                </a:solidFill>
              </a:rPr>
              <a:t>色散</a:t>
            </a:r>
            <a:r>
              <a:rPr lang="zh-CN" altLang="en-US" sz="2800" dirty="0" smtClean="0">
                <a:solidFill>
                  <a:srgbClr val="0000FF"/>
                </a:solidFill>
              </a:rPr>
              <a:t>率</a:t>
            </a:r>
            <a:endParaRPr lang="en-US" altLang="zh-CN" sz="2800" kern="0" dirty="0">
              <a:solidFill>
                <a:srgbClr val="0000FF"/>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1435782363"/>
              </p:ext>
            </p:extLst>
          </p:nvPr>
        </p:nvGraphicFramePr>
        <p:xfrm>
          <a:off x="2555776" y="2996952"/>
          <a:ext cx="3600400" cy="968950"/>
        </p:xfrm>
        <a:graphic>
          <a:graphicData uri="http://schemas.openxmlformats.org/presentationml/2006/ole">
            <p:oleObj spid="_x0000_s180261" name="Equation" r:id="rId3" imgW="1282680" imgH="393480" progId="Equation.DSMT4">
              <p:embed/>
            </p:oleObj>
          </a:graphicData>
        </a:graphic>
      </p:graphicFrame>
      <p:sp>
        <p:nvSpPr>
          <p:cNvPr id="6" name="Text Box 6"/>
          <p:cNvSpPr txBox="1">
            <a:spLocks noChangeArrowheads="1"/>
          </p:cNvSpPr>
          <p:nvPr/>
        </p:nvSpPr>
        <p:spPr bwMode="auto">
          <a:xfrm>
            <a:off x="405574" y="1700808"/>
            <a:ext cx="8126866" cy="1001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1" algn="just">
              <a:lnSpc>
                <a:spcPct val="110000"/>
              </a:lnSpc>
              <a:spcBef>
                <a:spcPts val="600"/>
              </a:spcBef>
              <a:buClr>
                <a:schemeClr val="hlink"/>
              </a:buClr>
              <a:buSzPct val="55000"/>
              <a:buFont typeface="Wingdings" panose="05000000000000000000" pitchFamily="2" charset="2"/>
              <a:buNone/>
            </a:pPr>
            <a:r>
              <a:rPr lang="zh-CN" altLang="en-US" sz="2800" b="1" dirty="0" smtClean="0">
                <a:latin typeface="Times New Roman" panose="02020603050405020304" pitchFamily="18" charset="0"/>
                <a:ea typeface="楷体" panose="02010609060101010101" pitchFamily="49" charset="-122"/>
              </a:rPr>
              <a:t>色</a:t>
            </a:r>
            <a:r>
              <a:rPr lang="zh-CN" altLang="en-US" sz="2800" b="1" dirty="0">
                <a:latin typeface="Times New Roman" panose="02020603050405020304" pitchFamily="18" charset="0"/>
                <a:ea typeface="楷体" panose="02010609060101010101" pitchFamily="49" charset="-122"/>
              </a:rPr>
              <a:t>散率是用来表征分光仪器能够</a:t>
            </a:r>
            <a:r>
              <a:rPr lang="zh-CN" altLang="en-US" sz="2800" b="1" dirty="0">
                <a:solidFill>
                  <a:srgbClr val="0000FF"/>
                </a:solidFill>
                <a:latin typeface="Times New Roman" panose="02020603050405020304" pitchFamily="18" charset="0"/>
                <a:ea typeface="楷体" panose="02010609060101010101" pitchFamily="49" charset="-122"/>
              </a:rPr>
              <a:t>将不同波长的光分的开程度</a:t>
            </a:r>
            <a:r>
              <a:rPr lang="zh-CN" altLang="en-US" sz="2800" b="1" dirty="0" smtClean="0">
                <a:latin typeface="Times New Roman" panose="02020603050405020304" pitchFamily="18" charset="0"/>
                <a:ea typeface="楷体" panose="02010609060101010101" pitchFamily="49" charset="-122"/>
              </a:rPr>
              <a:t>。 </a:t>
            </a:r>
            <a:endParaRPr lang="zh-CN" altLang="en-US" sz="2800" b="1" dirty="0">
              <a:latin typeface="Times New Roman" panose="02020603050405020304" pitchFamily="18" charset="0"/>
              <a:ea typeface="楷体" panose="02010609060101010101" pitchFamily="49" charset="-122"/>
            </a:endParaRPr>
          </a:p>
        </p:txBody>
      </p:sp>
      <p:sp>
        <p:nvSpPr>
          <p:cNvPr id="9" name="Text Box 4"/>
          <p:cNvSpPr txBox="1">
            <a:spLocks noChangeArrowheads="1"/>
          </p:cNvSpPr>
          <p:nvPr/>
        </p:nvSpPr>
        <p:spPr bwMode="auto">
          <a:xfrm>
            <a:off x="611560" y="4365104"/>
            <a:ext cx="8064896"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buClr>
                <a:schemeClr val="folHlink"/>
              </a:buClr>
              <a:buSzPct val="60000"/>
              <a:buFont typeface="Wingdings" panose="05000000000000000000" pitchFamily="2" charset="2"/>
              <a:buNone/>
            </a:pPr>
            <a:r>
              <a:rPr lang="zh-CN" altLang="en-US" sz="2800" b="1" dirty="0">
                <a:latin typeface="Times New Roman" panose="02020603050405020304" pitchFamily="18" charset="0"/>
                <a:ea typeface="楷体" panose="02010609060101010101" pitchFamily="49" charset="-122"/>
              </a:rPr>
              <a:t>角度 </a:t>
            </a:r>
            <a:r>
              <a:rPr lang="zh-CN" altLang="en-US" sz="2800" b="1" i="1" dirty="0">
                <a:solidFill>
                  <a:srgbClr val="0000FF"/>
                </a:solidFill>
                <a:latin typeface="Times New Roman" panose="02020603050405020304" pitchFamily="18" charset="0"/>
                <a:ea typeface="楷体" panose="02010609060101010101" pitchFamily="49" charset="-122"/>
                <a:sym typeface="Symbol" panose="05050102010706020507" pitchFamily="18" charset="2"/>
              </a:rPr>
              <a:t></a:t>
            </a:r>
            <a:r>
              <a:rPr lang="zh-CN" altLang="en-US" sz="2800" b="1" dirty="0">
                <a:solidFill>
                  <a:srgbClr val="0000FF"/>
                </a:solidFill>
                <a:latin typeface="Times New Roman" panose="02020603050405020304" pitchFamily="18" charset="0"/>
                <a:ea typeface="楷体" panose="02010609060101010101" pitchFamily="49" charset="-122"/>
                <a:sym typeface="Symbol" panose="05050102010706020507" pitchFamily="18" charset="2"/>
              </a:rPr>
              <a:t> </a:t>
            </a:r>
            <a:r>
              <a:rPr lang="zh-CN" altLang="en-US" sz="2800" b="1" dirty="0">
                <a:solidFill>
                  <a:srgbClr val="0000FF"/>
                </a:solidFill>
                <a:latin typeface="Times New Roman" panose="02020603050405020304" pitchFamily="18" charset="0"/>
                <a:ea typeface="楷体" panose="02010609060101010101" pitchFamily="49" charset="-122"/>
              </a:rPr>
              <a:t>愈小</a:t>
            </a:r>
            <a:r>
              <a:rPr lang="zh-CN" altLang="en-US" sz="2800" b="1" dirty="0" smtClean="0">
                <a:latin typeface="Times New Roman" panose="02020603050405020304" pitchFamily="18" charset="0"/>
                <a:ea typeface="楷体" panose="02010609060101010101" pitchFamily="49" charset="-122"/>
              </a:rPr>
              <a:t>，</a:t>
            </a:r>
            <a:r>
              <a:rPr lang="en-US" altLang="zh-CN" sz="2800" b="1" i="1" dirty="0" smtClean="0">
                <a:solidFill>
                  <a:srgbClr val="0000FF"/>
                </a:solidFill>
                <a:latin typeface="Times New Roman" panose="02020603050405020304" pitchFamily="18" charset="0"/>
                <a:ea typeface="楷体" panose="02010609060101010101" pitchFamily="49" charset="-122"/>
              </a:rPr>
              <a:t>m</a:t>
            </a:r>
            <a:r>
              <a:rPr lang="zh-CN" altLang="en-US" sz="2800" b="1" dirty="0" smtClean="0">
                <a:solidFill>
                  <a:srgbClr val="0000FF"/>
                </a:solidFill>
                <a:latin typeface="Times New Roman" panose="02020603050405020304" pitchFamily="18" charset="0"/>
                <a:ea typeface="楷体" panose="02010609060101010101" pitchFamily="49" charset="-122"/>
              </a:rPr>
              <a:t>越大</a:t>
            </a:r>
            <a:r>
              <a:rPr lang="zh-CN" altLang="en-US" sz="2800" b="1" dirty="0" smtClean="0">
                <a:latin typeface="Times New Roman" panose="02020603050405020304" pitchFamily="18" charset="0"/>
                <a:ea typeface="楷体" panose="02010609060101010101" pitchFamily="49" charset="-122"/>
              </a:rPr>
              <a:t>，仪</a:t>
            </a:r>
            <a:r>
              <a:rPr lang="zh-CN" altLang="en-US" sz="2800" b="1" dirty="0">
                <a:latin typeface="Times New Roman" panose="02020603050405020304" pitchFamily="18" charset="0"/>
                <a:ea typeface="楷体" panose="02010609060101010101" pitchFamily="49" charset="-122"/>
              </a:rPr>
              <a:t>器的</a:t>
            </a:r>
            <a:r>
              <a:rPr lang="zh-CN" altLang="en-US" sz="2800" b="1" dirty="0">
                <a:solidFill>
                  <a:srgbClr val="0000FF"/>
                </a:solidFill>
                <a:latin typeface="Times New Roman" panose="02020603050405020304" pitchFamily="18" charset="0"/>
                <a:ea typeface="楷体" panose="02010609060101010101" pitchFamily="49" charset="-122"/>
              </a:rPr>
              <a:t>角色散愈大</a:t>
            </a:r>
            <a:r>
              <a:rPr lang="zh-CN" altLang="en-US" sz="2800" b="1" dirty="0">
                <a:latin typeface="Times New Roman" panose="02020603050405020304" pitchFamily="18" charset="0"/>
                <a:ea typeface="楷体" panose="02010609060101010101" pitchFamily="49" charset="-122"/>
              </a:rPr>
              <a:t>。因此，对给定波长差 </a:t>
            </a:r>
            <a:r>
              <a:rPr lang="en-US" altLang="zh-CN" sz="2800" b="1" dirty="0">
                <a:latin typeface="Times New Roman" panose="02020603050405020304" pitchFamily="18" charset="0"/>
                <a:ea typeface="楷体" panose="02010609060101010101" pitchFamily="49" charset="-122"/>
              </a:rPr>
              <a:t>d</a:t>
            </a:r>
            <a:r>
              <a:rPr lang="en-US" altLang="zh-CN" sz="2800" b="1" i="1" dirty="0">
                <a:latin typeface="Times New Roman" panose="02020603050405020304" pitchFamily="18" charset="0"/>
                <a:ea typeface="楷体" panose="02010609060101010101" pitchFamily="49" charset="-122"/>
                <a:sym typeface="Symbol" panose="05050102010706020507" pitchFamily="18" charset="2"/>
              </a:rPr>
              <a:t></a:t>
            </a:r>
            <a:r>
              <a:rPr lang="en-US" altLang="zh-CN" sz="2800" b="1" dirty="0">
                <a:latin typeface="Times New Roman" panose="02020603050405020304" pitchFamily="18" charset="0"/>
                <a:ea typeface="楷体" panose="02010609060101010101" pitchFamily="49" charset="-122"/>
                <a:sym typeface="Symbol" panose="05050102010706020507" pitchFamily="18" charset="2"/>
              </a:rPr>
              <a:t> </a:t>
            </a:r>
            <a:r>
              <a:rPr lang="zh-CN" altLang="en-US" sz="2800" b="1" dirty="0">
                <a:latin typeface="Times New Roman" panose="02020603050405020304" pitchFamily="18" charset="0"/>
                <a:ea typeface="楷体" panose="02010609060101010101" pitchFamily="49" charset="-122"/>
              </a:rPr>
              <a:t>的两谱线，</a:t>
            </a:r>
            <a:r>
              <a:rPr lang="zh-CN" altLang="en-US" sz="2800" b="1" u="sng" dirty="0">
                <a:latin typeface="Times New Roman" panose="02020603050405020304" pitchFamily="18" charset="0"/>
                <a:ea typeface="楷体" panose="02010609060101010101" pitchFamily="49" charset="-122"/>
              </a:rPr>
              <a:t>愈靠近干涉图样中</a:t>
            </a:r>
            <a:r>
              <a:rPr lang="zh-CN" altLang="en-US" sz="2800" b="1" u="sng" dirty="0" smtClean="0">
                <a:latin typeface="Times New Roman" panose="02020603050405020304" pitchFamily="18" charset="0"/>
                <a:ea typeface="楷体" panose="02010609060101010101" pitchFamily="49" charset="-122"/>
              </a:rPr>
              <a:t>心，其</a:t>
            </a:r>
            <a:r>
              <a:rPr lang="zh-CN" altLang="en-US" sz="2800" b="1" u="sng" dirty="0">
                <a:latin typeface="Times New Roman" panose="02020603050405020304" pitchFamily="18" charset="0"/>
                <a:ea typeface="楷体" panose="02010609060101010101" pitchFamily="49" charset="-122"/>
              </a:rPr>
              <a:t>分离角度愈大</a:t>
            </a:r>
            <a:r>
              <a:rPr lang="zh-CN" altLang="en-US" sz="2800" b="1" dirty="0">
                <a:latin typeface="Times New Roman" panose="02020603050405020304" pitchFamily="18" charset="0"/>
                <a:ea typeface="楷体" panose="02010609060101010101" pitchFamily="49" charset="-122"/>
              </a:rPr>
              <a:t>，这意味在法布里</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珀罗干涉仪的</a:t>
            </a:r>
            <a:r>
              <a:rPr lang="zh-CN" altLang="en-US" sz="2800" b="1" u="sng" dirty="0">
                <a:solidFill>
                  <a:srgbClr val="FF0000"/>
                </a:solidFill>
                <a:latin typeface="Times New Roman" panose="02020603050405020304" pitchFamily="18" charset="0"/>
                <a:ea typeface="楷体" panose="02010609060101010101" pitchFamily="49" charset="-122"/>
              </a:rPr>
              <a:t>干涉环中心处光谱最纯</a:t>
            </a:r>
            <a:r>
              <a:rPr lang="zh-CN" altLang="en-US" sz="2800" b="1"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xmlns="" val="22954455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27959" y="326801"/>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2.6 </a:t>
            </a:r>
            <a:r>
              <a:rPr lang="zh-CN" altLang="en-US" kern="0" dirty="0">
                <a:solidFill>
                  <a:schemeClr val="accent1"/>
                </a:solidFill>
                <a:effectLst>
                  <a:outerShdw blurRad="38100" dist="38100" dir="2700000" algn="tl">
                    <a:srgbClr val="000000">
                      <a:alpha val="43137"/>
                    </a:srgbClr>
                  </a:outerShdw>
                </a:effectLst>
              </a:rPr>
              <a:t>光的相干</a:t>
            </a:r>
            <a:r>
              <a:rPr lang="zh-CN" altLang="en-US" kern="0" dirty="0" smtClean="0">
                <a:solidFill>
                  <a:schemeClr val="accent1"/>
                </a:solidFill>
                <a:effectLst>
                  <a:outerShdw blurRad="38100" dist="38100" dir="2700000" algn="tl">
                    <a:srgbClr val="000000">
                      <a:alpha val="43137"/>
                    </a:srgbClr>
                  </a:outerShdw>
                </a:effectLst>
              </a:rPr>
              <a:t>性</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544" y="1484784"/>
            <a:ext cx="8352928" cy="4154984"/>
          </a:xfrm>
          <a:prstGeom prst="rect">
            <a:avLst/>
          </a:prstGeom>
        </p:spPr>
        <p:txBody>
          <a:bodyPr wrap="square">
            <a:spAutoFit/>
          </a:bodyPr>
          <a:lstStyle/>
          <a:p>
            <a:pPr algn="just">
              <a:spcBef>
                <a:spcPts val="600"/>
              </a:spcBef>
            </a:pPr>
            <a:r>
              <a:rPr lang="zh-CN" altLang="en-US" sz="2800" b="1" dirty="0">
                <a:solidFill>
                  <a:srgbClr val="000000"/>
                </a:solidFill>
                <a:latin typeface="Times New Roman" panose="02020603050405020304" pitchFamily="18" charset="0"/>
                <a:ea typeface="楷体" panose="02010609060101010101" pitchFamily="49" charset="-122"/>
              </a:rPr>
              <a:t>光的干涉程度</a:t>
            </a:r>
            <a:r>
              <a:rPr lang="en-US" altLang="zh-CN" sz="2800" b="1" dirty="0">
                <a:solidFill>
                  <a:srgbClr val="000000"/>
                </a:solidFill>
                <a:latin typeface="Times New Roman" panose="02020603050405020304" pitchFamily="18" charset="0"/>
                <a:ea typeface="楷体" panose="02010609060101010101" pitchFamily="49" charset="-122"/>
              </a:rPr>
              <a:t>–– </a:t>
            </a:r>
            <a:r>
              <a:rPr lang="zh-CN" altLang="en-US" sz="2800" b="1" dirty="0">
                <a:solidFill>
                  <a:srgbClr val="000000"/>
                </a:solidFill>
                <a:latin typeface="Times New Roman" panose="02020603050405020304" pitchFamily="18" charset="0"/>
                <a:ea typeface="楷体" panose="02010609060101010101" pitchFamily="49" charset="-122"/>
              </a:rPr>
              <a:t>干涉条纹的可见度</a:t>
            </a:r>
            <a:r>
              <a:rPr lang="en-US" altLang="zh-CN" sz="2800" b="1" i="1" dirty="0">
                <a:solidFill>
                  <a:srgbClr val="000000"/>
                </a:solidFill>
                <a:latin typeface="Times New Roman" panose="02020603050405020304" pitchFamily="18" charset="0"/>
                <a:ea typeface="楷体" panose="02010609060101010101" pitchFamily="49" charset="-122"/>
              </a:rPr>
              <a:t>V</a:t>
            </a:r>
            <a:r>
              <a:rPr lang="zh-CN" altLang="en-US" sz="2800" b="1" dirty="0">
                <a:solidFill>
                  <a:srgbClr val="000000"/>
                </a:solidFill>
                <a:latin typeface="Times New Roman" panose="02020603050405020304" pitchFamily="18" charset="0"/>
                <a:ea typeface="楷体" panose="02010609060101010101" pitchFamily="49" charset="-122"/>
              </a:rPr>
              <a:t>；</a:t>
            </a:r>
          </a:p>
          <a:p>
            <a:pPr algn="just">
              <a:spcBef>
                <a:spcPts val="600"/>
              </a:spcBef>
            </a:pPr>
            <a:r>
              <a:rPr lang="zh-CN" altLang="en-US" sz="2800" b="1" dirty="0">
                <a:solidFill>
                  <a:srgbClr val="000000"/>
                </a:solidFill>
                <a:latin typeface="Times New Roman" panose="02020603050405020304" pitchFamily="18" charset="0"/>
                <a:ea typeface="楷体" panose="02010609060101010101" pitchFamily="49" charset="-122"/>
              </a:rPr>
              <a:t>影响</a:t>
            </a:r>
            <a:r>
              <a:rPr lang="en-US" altLang="zh-CN" sz="2800" b="1" i="1" dirty="0">
                <a:solidFill>
                  <a:srgbClr val="000000"/>
                </a:solidFill>
                <a:latin typeface="Times New Roman" panose="02020603050405020304" pitchFamily="18" charset="0"/>
                <a:ea typeface="楷体" panose="02010609060101010101" pitchFamily="49" charset="-122"/>
              </a:rPr>
              <a:t>V</a:t>
            </a:r>
            <a:r>
              <a:rPr lang="zh-CN" altLang="en-US" sz="2800" b="1" dirty="0">
                <a:solidFill>
                  <a:srgbClr val="000000"/>
                </a:solidFill>
                <a:latin typeface="Times New Roman" panose="02020603050405020304" pitchFamily="18" charset="0"/>
                <a:ea typeface="楷体" panose="02010609060101010101" pitchFamily="49" charset="-122"/>
              </a:rPr>
              <a:t>的主要因素</a:t>
            </a:r>
            <a:r>
              <a:rPr lang="en-US" altLang="zh-CN" sz="2800" b="1" dirty="0">
                <a:solidFill>
                  <a:srgbClr val="000000"/>
                </a:solidFill>
                <a:latin typeface="Times New Roman" panose="02020603050405020304" pitchFamily="18" charset="0"/>
                <a:ea typeface="楷体" panose="02010609060101010101" pitchFamily="49" charset="-122"/>
              </a:rPr>
              <a:t>: </a:t>
            </a:r>
            <a:r>
              <a:rPr lang="zh-CN" altLang="en-US" sz="2800" b="1" dirty="0">
                <a:solidFill>
                  <a:srgbClr val="000000"/>
                </a:solidFill>
                <a:latin typeface="Times New Roman" panose="02020603050405020304" pitchFamily="18" charset="0"/>
                <a:ea typeface="楷体" panose="02010609060101010101" pitchFamily="49" charset="-122"/>
              </a:rPr>
              <a:t>光源的特</a:t>
            </a:r>
            <a:r>
              <a:rPr lang="zh-CN" altLang="en-US" sz="2800" b="1" dirty="0" smtClean="0">
                <a:solidFill>
                  <a:srgbClr val="000000"/>
                </a:solidFill>
                <a:latin typeface="Times New Roman" panose="02020603050405020304" pitchFamily="18" charset="0"/>
                <a:ea typeface="楷体" panose="02010609060101010101" pitchFamily="49" charset="-122"/>
              </a:rPr>
              <a:t>性</a:t>
            </a:r>
            <a:endParaRPr lang="en-US" altLang="zh-CN" sz="2800" b="1" dirty="0" smtClean="0">
              <a:solidFill>
                <a:srgbClr val="000000"/>
              </a:solidFill>
              <a:latin typeface="Times New Roman" panose="02020603050405020304" pitchFamily="18" charset="0"/>
              <a:ea typeface="楷体" panose="02010609060101010101" pitchFamily="49" charset="-122"/>
            </a:endParaRPr>
          </a:p>
          <a:p>
            <a:pPr marL="4217988" algn="just">
              <a:spcBef>
                <a:spcPts val="600"/>
              </a:spcBef>
            </a:pPr>
            <a:r>
              <a:rPr lang="en-US" altLang="zh-CN" sz="2800" b="1" dirty="0" smtClean="0">
                <a:solidFill>
                  <a:srgbClr val="000000"/>
                </a:solidFill>
                <a:latin typeface="Times New Roman" panose="02020603050405020304" pitchFamily="18" charset="0"/>
                <a:ea typeface="楷体" panose="02010609060101010101" pitchFamily="49" charset="-122"/>
              </a:rPr>
              <a:t>– </a:t>
            </a:r>
            <a:r>
              <a:rPr lang="zh-CN" altLang="en-US" sz="2800" b="1" dirty="0">
                <a:solidFill>
                  <a:srgbClr val="000000"/>
                </a:solidFill>
                <a:latin typeface="Times New Roman" panose="02020603050405020304" pitchFamily="18" charset="0"/>
                <a:ea typeface="楷体" panose="02010609060101010101" pitchFamily="49" charset="-122"/>
              </a:rPr>
              <a:t>光源的大小和非单色性</a:t>
            </a:r>
          </a:p>
          <a:p>
            <a:pPr algn="just">
              <a:spcBef>
                <a:spcPts val="1200"/>
              </a:spcBef>
            </a:pPr>
            <a:r>
              <a:rPr lang="en-US" altLang="zh-CN" sz="2800" b="1" dirty="0">
                <a:solidFill>
                  <a:schemeClr val="accent2"/>
                </a:solidFill>
                <a:latin typeface="Times New Roman" panose="02020603050405020304" pitchFamily="18" charset="0"/>
                <a:ea typeface="楷体" panose="02010609060101010101" pitchFamily="49" charset="-122"/>
              </a:rPr>
              <a:t>1</a:t>
            </a:r>
            <a:r>
              <a:rPr lang="en-US" altLang="zh-CN" sz="2800" b="1" dirty="0" smtClean="0">
                <a:solidFill>
                  <a:schemeClr val="accent2"/>
                </a:solidFill>
                <a:latin typeface="Times New Roman" panose="02020603050405020304" pitchFamily="18" charset="0"/>
                <a:ea typeface="楷体" panose="02010609060101010101" pitchFamily="49" charset="-122"/>
              </a:rPr>
              <a:t>. </a:t>
            </a:r>
            <a:r>
              <a:rPr lang="zh-CN" altLang="en-US" sz="2800" b="1" dirty="0" smtClean="0">
                <a:solidFill>
                  <a:schemeClr val="accent2"/>
                </a:solidFill>
                <a:latin typeface="Times New Roman" panose="02020603050405020304" pitchFamily="18" charset="0"/>
                <a:ea typeface="楷体" panose="02010609060101010101" pitchFamily="49" charset="-122"/>
              </a:rPr>
              <a:t>光</a:t>
            </a:r>
            <a:r>
              <a:rPr lang="zh-CN" altLang="en-US" sz="2800" b="1" dirty="0">
                <a:solidFill>
                  <a:schemeClr val="accent2"/>
                </a:solidFill>
                <a:latin typeface="Times New Roman" panose="02020603050405020304" pitchFamily="18" charset="0"/>
                <a:ea typeface="楷体" panose="02010609060101010101" pitchFamily="49" charset="-122"/>
              </a:rPr>
              <a:t>源大小对条纹可见度的影响</a:t>
            </a:r>
          </a:p>
          <a:p>
            <a:pPr marL="4217988" algn="just">
              <a:spcBef>
                <a:spcPts val="600"/>
              </a:spcBef>
            </a:pPr>
            <a:r>
              <a:rPr lang="en-US" altLang="zh-CN" sz="2800" b="1" dirty="0">
                <a:solidFill>
                  <a:schemeClr val="accent2"/>
                </a:solidFill>
                <a:latin typeface="Times New Roman" panose="02020603050405020304" pitchFamily="18" charset="0"/>
                <a:ea typeface="楷体" panose="02010609060101010101" pitchFamily="49" charset="-122"/>
              </a:rPr>
              <a:t>– </a:t>
            </a:r>
            <a:r>
              <a:rPr lang="zh-CN" altLang="en-US" sz="2800" b="1" dirty="0">
                <a:solidFill>
                  <a:schemeClr val="accent2"/>
                </a:solidFill>
                <a:latin typeface="Times New Roman" panose="02020603050405020304" pitchFamily="18" charset="0"/>
                <a:ea typeface="楷体" panose="02010609060101010101" pitchFamily="49" charset="-122"/>
              </a:rPr>
              <a:t>光的空间相干性</a:t>
            </a:r>
          </a:p>
          <a:p>
            <a:pPr algn="just">
              <a:spcBef>
                <a:spcPts val="600"/>
              </a:spcBef>
            </a:pPr>
            <a:r>
              <a:rPr lang="en-US" altLang="zh-CN" sz="2800" b="1" dirty="0">
                <a:solidFill>
                  <a:schemeClr val="accent2"/>
                </a:solidFill>
                <a:latin typeface="Times New Roman" panose="02020603050405020304" pitchFamily="18" charset="0"/>
                <a:ea typeface="楷体" panose="02010609060101010101" pitchFamily="49" charset="-122"/>
              </a:rPr>
              <a:t>2</a:t>
            </a:r>
            <a:r>
              <a:rPr lang="en-US" altLang="zh-CN" sz="2800" b="1" dirty="0" smtClean="0">
                <a:solidFill>
                  <a:schemeClr val="accent2"/>
                </a:solidFill>
                <a:latin typeface="Times New Roman" panose="02020603050405020304" pitchFamily="18" charset="0"/>
                <a:ea typeface="楷体" panose="02010609060101010101" pitchFamily="49" charset="-122"/>
              </a:rPr>
              <a:t>. </a:t>
            </a:r>
            <a:r>
              <a:rPr lang="zh-CN" altLang="en-US" sz="2800" b="1" dirty="0" smtClean="0">
                <a:solidFill>
                  <a:schemeClr val="accent2"/>
                </a:solidFill>
                <a:latin typeface="Times New Roman" panose="02020603050405020304" pitchFamily="18" charset="0"/>
                <a:ea typeface="楷体" panose="02010609060101010101" pitchFamily="49" charset="-122"/>
              </a:rPr>
              <a:t>光</a:t>
            </a:r>
            <a:r>
              <a:rPr lang="zh-CN" altLang="en-US" sz="2800" b="1" dirty="0">
                <a:solidFill>
                  <a:schemeClr val="accent2"/>
                </a:solidFill>
                <a:latin typeface="Times New Roman" panose="02020603050405020304" pitchFamily="18" charset="0"/>
                <a:ea typeface="楷体" panose="02010609060101010101" pitchFamily="49" charset="-122"/>
              </a:rPr>
              <a:t>源非单色性对条纹可见度的影响</a:t>
            </a:r>
          </a:p>
          <a:p>
            <a:pPr marL="4217988" algn="just">
              <a:spcBef>
                <a:spcPts val="600"/>
              </a:spcBef>
            </a:pPr>
            <a:r>
              <a:rPr lang="en-US" altLang="zh-CN" sz="2800" b="1" dirty="0">
                <a:solidFill>
                  <a:schemeClr val="accent2"/>
                </a:solidFill>
                <a:latin typeface="Times New Roman" panose="02020603050405020304" pitchFamily="18" charset="0"/>
                <a:ea typeface="楷体" panose="02010609060101010101" pitchFamily="49" charset="-122"/>
              </a:rPr>
              <a:t>– </a:t>
            </a:r>
            <a:r>
              <a:rPr lang="zh-CN" altLang="en-US" sz="2800" b="1" dirty="0">
                <a:solidFill>
                  <a:schemeClr val="accent2"/>
                </a:solidFill>
                <a:latin typeface="Times New Roman" panose="02020603050405020304" pitchFamily="18" charset="0"/>
                <a:ea typeface="楷体" panose="02010609060101010101" pitchFamily="49" charset="-122"/>
              </a:rPr>
              <a:t>光的时间相干</a:t>
            </a:r>
            <a:r>
              <a:rPr lang="zh-CN" altLang="en-US" sz="2800" b="1" dirty="0" smtClean="0">
                <a:solidFill>
                  <a:schemeClr val="accent2"/>
                </a:solidFill>
                <a:latin typeface="Times New Roman" panose="02020603050405020304" pitchFamily="18" charset="0"/>
                <a:ea typeface="楷体" panose="02010609060101010101" pitchFamily="49" charset="-122"/>
              </a:rPr>
              <a:t>性</a:t>
            </a:r>
            <a:endParaRPr lang="en-US" altLang="zh-CN" sz="2800" b="1" dirty="0" smtClean="0">
              <a:solidFill>
                <a:schemeClr val="accent2"/>
              </a:solidFill>
              <a:latin typeface="Times New Roman" panose="02020603050405020304" pitchFamily="18" charset="0"/>
              <a:ea typeface="楷体" panose="02010609060101010101" pitchFamily="49" charset="-122"/>
            </a:endParaRPr>
          </a:p>
          <a:p>
            <a:pPr marL="4217988" algn="just">
              <a:spcBef>
                <a:spcPts val="600"/>
              </a:spcBef>
            </a:pPr>
            <a:endParaRPr lang="en-US" sz="2800" b="1" dirty="0">
              <a:solidFill>
                <a:srgbClr val="0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2744732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gx20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9778" y="1628800"/>
            <a:ext cx="3866198" cy="290946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2.6.1 </a:t>
            </a:r>
            <a:r>
              <a:rPr lang="zh-CN" altLang="en-US" sz="2800" dirty="0">
                <a:solidFill>
                  <a:schemeClr val="accent1"/>
                </a:solidFill>
              </a:rPr>
              <a:t>光的空间相干</a:t>
            </a:r>
            <a:r>
              <a:rPr lang="zh-CN" altLang="en-US" sz="2800" dirty="0" smtClean="0">
                <a:solidFill>
                  <a:schemeClr val="accent1"/>
                </a:solidFill>
              </a:rPr>
              <a:t>性</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3"/>
          <p:cNvGraphicFramePr>
            <a:graphicFrameLocks noGrp="1" noChangeAspect="1"/>
          </p:cNvGraphicFramePr>
          <p:nvPr>
            <p:ph sz="half" idx="4294967295"/>
            <p:extLst>
              <p:ext uri="{D42A27DB-BD31-4B8C-83A1-F6EECF244321}">
                <p14:modId xmlns:p14="http://schemas.microsoft.com/office/powerpoint/2010/main" xmlns="" val="2749881504"/>
              </p:ext>
            </p:extLst>
          </p:nvPr>
        </p:nvGraphicFramePr>
        <p:xfrm>
          <a:off x="2250603" y="1700808"/>
          <a:ext cx="4265613" cy="1066800"/>
        </p:xfrm>
        <a:graphic>
          <a:graphicData uri="http://schemas.openxmlformats.org/presentationml/2006/ole">
            <p:oleObj spid="_x0000_s184495" name="Equation" r:id="rId4" imgW="1828800" imgH="457200" progId="Equation.DSMT4">
              <p:embed/>
            </p:oleObj>
          </a:graphicData>
        </a:graphic>
      </p:graphicFrame>
      <p:grpSp>
        <p:nvGrpSpPr>
          <p:cNvPr id="9" name="Group 12"/>
          <p:cNvGrpSpPr>
            <a:grpSpLocks/>
          </p:cNvGrpSpPr>
          <p:nvPr/>
        </p:nvGrpSpPr>
        <p:grpSpPr bwMode="auto">
          <a:xfrm>
            <a:off x="4528762" y="2852936"/>
            <a:ext cx="4363718" cy="954088"/>
            <a:chOff x="158" y="3743"/>
            <a:chExt cx="2619" cy="601"/>
          </a:xfrm>
        </p:grpSpPr>
        <p:sp>
          <p:nvSpPr>
            <p:cNvPr id="12" name="Rectangle 6"/>
            <p:cNvSpPr>
              <a:spLocks noChangeArrowheads="1"/>
            </p:cNvSpPr>
            <p:nvPr/>
          </p:nvSpPr>
          <p:spPr bwMode="auto">
            <a:xfrm>
              <a:off x="158" y="3743"/>
              <a:ext cx="2619"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buClr>
                  <a:schemeClr val="folHlink"/>
                </a:buClr>
                <a:buSzPct val="60000"/>
                <a:buFont typeface="Wingdings" panose="05000000000000000000" pitchFamily="2" charset="2"/>
                <a:buNone/>
              </a:pPr>
              <a:r>
                <a:rPr lang="zh-CN" altLang="en-US" sz="2800" b="1" dirty="0" smtClean="0">
                  <a:latin typeface="Times New Roman" panose="02020603050405020304" pitchFamily="18" charset="0"/>
                  <a:ea typeface="楷体" panose="02010609060101010101" pitchFamily="49" charset="-122"/>
                </a:rPr>
                <a:t>随</a:t>
              </a:r>
              <a:r>
                <a:rPr lang="zh-CN" altLang="en-US" sz="2800" b="1" dirty="0">
                  <a:latin typeface="Times New Roman" panose="02020603050405020304" pitchFamily="18" charset="0"/>
                  <a:ea typeface="楷体" panose="02010609060101010101" pitchFamily="49" charset="-122"/>
                </a:rPr>
                <a:t>光源宽</a:t>
              </a:r>
              <a:r>
                <a:rPr lang="zh-CN" altLang="en-US" sz="2800" b="1" dirty="0" smtClean="0">
                  <a:latin typeface="Times New Roman" panose="02020603050405020304" pitchFamily="18" charset="0"/>
                  <a:ea typeface="楷体" panose="02010609060101010101" pitchFamily="49" charset="-122"/>
                </a:rPr>
                <a:t>度 </a:t>
              </a:r>
              <a:r>
                <a:rPr lang="en-US" altLang="zh-CN" sz="2800" b="1" i="1" dirty="0" smtClean="0">
                  <a:solidFill>
                    <a:srgbClr val="FF0000"/>
                  </a:solidFill>
                  <a:latin typeface="Times New Roman" panose="02020603050405020304" pitchFamily="18" charset="0"/>
                  <a:ea typeface="楷体" panose="02010609060101010101" pitchFamily="49" charset="-122"/>
                </a:rPr>
                <a:t>b </a:t>
              </a:r>
              <a:r>
                <a:rPr lang="zh-CN" altLang="en-US" sz="2800" b="1" dirty="0" smtClean="0">
                  <a:latin typeface="Times New Roman" panose="02020603050405020304" pitchFamily="18" charset="0"/>
                  <a:ea typeface="楷体" panose="02010609060101010101" pitchFamily="49" charset="-122"/>
                </a:rPr>
                <a:t>或                   </a:t>
              </a:r>
              <a:r>
                <a:rPr lang="zh-CN" altLang="en-US" sz="2800" b="1" dirty="0">
                  <a:latin typeface="Times New Roman" panose="02020603050405020304" pitchFamily="18" charset="0"/>
                  <a:ea typeface="楷体" panose="02010609060101010101" pitchFamily="49" charset="-122"/>
                </a:rPr>
                <a:t>增大</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条纹</a:t>
              </a:r>
              <a:r>
                <a:rPr lang="zh-CN" altLang="en-US" sz="2800" b="1" dirty="0" smtClean="0">
                  <a:latin typeface="Times New Roman" panose="02020603050405020304" pitchFamily="18" charset="0"/>
                  <a:ea typeface="楷体" panose="02010609060101010101" pitchFamily="49" charset="-122"/>
                </a:rPr>
                <a:t>的</a:t>
              </a:r>
              <a:r>
                <a:rPr lang="en-US" altLang="zh-CN" sz="2800" b="1" i="1" dirty="0" smtClean="0">
                  <a:latin typeface="Times New Roman" panose="02020603050405020304" pitchFamily="18" charset="0"/>
                  <a:ea typeface="楷体" panose="02010609060101010101" pitchFamily="49" charset="-122"/>
                </a:rPr>
                <a:t>V </a:t>
              </a:r>
              <a:r>
                <a:rPr lang="zh-CN" altLang="en-US" sz="2800" b="1" dirty="0" smtClean="0">
                  <a:latin typeface="Times New Roman" panose="02020603050405020304" pitchFamily="18" charset="0"/>
                  <a:ea typeface="楷体" panose="02010609060101010101" pitchFamily="49" charset="-122"/>
                </a:rPr>
                <a:t>下</a:t>
              </a:r>
              <a:r>
                <a:rPr lang="zh-CN" altLang="en-US" sz="2800" b="1" dirty="0">
                  <a:latin typeface="Times New Roman" panose="02020603050405020304" pitchFamily="18" charset="0"/>
                  <a:ea typeface="楷体" panose="02010609060101010101" pitchFamily="49" charset="-122"/>
                </a:rPr>
                <a:t>降。</a:t>
              </a:r>
            </a:p>
          </p:txBody>
        </p:sp>
        <p:graphicFrame>
          <p:nvGraphicFramePr>
            <p:cNvPr id="13" name="Object 7"/>
            <p:cNvGraphicFramePr>
              <a:graphicFrameLocks noChangeAspect="1"/>
            </p:cNvGraphicFramePr>
            <p:nvPr>
              <p:extLst>
                <p:ext uri="{D42A27DB-BD31-4B8C-83A1-F6EECF244321}">
                  <p14:modId xmlns:p14="http://schemas.microsoft.com/office/powerpoint/2010/main" xmlns="" val="1036559611"/>
                </p:ext>
              </p:extLst>
            </p:nvPr>
          </p:nvGraphicFramePr>
          <p:xfrm>
            <a:off x="1810" y="3759"/>
            <a:ext cx="929" cy="318"/>
          </p:xfrm>
          <a:graphic>
            <a:graphicData uri="http://schemas.openxmlformats.org/presentationml/2006/ole">
              <p:oleObj spid="_x0000_s184496" name="Equation" r:id="rId5" imgW="596641" imgH="203112" progId="Equation.DSMT4">
                <p:embed/>
              </p:oleObj>
            </a:graphicData>
          </a:graphic>
        </p:graphicFrame>
      </p:grpSp>
      <p:grpSp>
        <p:nvGrpSpPr>
          <p:cNvPr id="19" name="Group 13"/>
          <p:cNvGrpSpPr>
            <a:grpSpLocks/>
          </p:cNvGrpSpPr>
          <p:nvPr/>
        </p:nvGrpSpPr>
        <p:grpSpPr bwMode="auto">
          <a:xfrm>
            <a:off x="4445897" y="4066778"/>
            <a:ext cx="4157336" cy="514350"/>
            <a:chOff x="2387" y="1041"/>
            <a:chExt cx="2891" cy="324"/>
          </a:xfrm>
        </p:grpSpPr>
        <p:sp>
          <p:nvSpPr>
            <p:cNvPr id="21" name="Rectangle 5"/>
            <p:cNvSpPr>
              <a:spLocks noChangeArrowheads="1"/>
            </p:cNvSpPr>
            <p:nvPr/>
          </p:nvSpPr>
          <p:spPr bwMode="auto">
            <a:xfrm>
              <a:off x="2387" y="1047"/>
              <a:ext cx="98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zh-CN" altLang="en-US" b="1" dirty="0">
                  <a:latin typeface="Times New Roman" panose="02020603050405020304" pitchFamily="18" charset="0"/>
                  <a:ea typeface="楷体" panose="02010609060101010101" pitchFamily="49" charset="-122"/>
                </a:rPr>
                <a:t>第一零点</a:t>
              </a:r>
            </a:p>
          </p:txBody>
        </p:sp>
        <p:graphicFrame>
          <p:nvGraphicFramePr>
            <p:cNvPr id="22" name="Object 6"/>
            <p:cNvGraphicFramePr>
              <a:graphicFrameLocks noChangeAspect="1"/>
            </p:cNvGraphicFramePr>
            <p:nvPr>
              <p:extLst>
                <p:ext uri="{D42A27DB-BD31-4B8C-83A1-F6EECF244321}">
                  <p14:modId xmlns:p14="http://schemas.microsoft.com/office/powerpoint/2010/main" xmlns="" val="346891482"/>
                </p:ext>
              </p:extLst>
            </p:nvPr>
          </p:nvGraphicFramePr>
          <p:xfrm>
            <a:off x="3476" y="1041"/>
            <a:ext cx="1802" cy="324"/>
          </p:xfrm>
          <a:graphic>
            <a:graphicData uri="http://schemas.openxmlformats.org/presentationml/2006/ole">
              <p:oleObj spid="_x0000_s184497" name="Equation" r:id="rId6" imgW="1002865" imgH="203112" progId="Equation.DSMT4">
                <p:embed/>
              </p:oleObj>
            </a:graphicData>
          </a:graphic>
        </p:graphicFrame>
      </p:grpSp>
      <p:grpSp>
        <p:nvGrpSpPr>
          <p:cNvPr id="26" name="Group 11"/>
          <p:cNvGrpSpPr>
            <a:grpSpLocks/>
          </p:cNvGrpSpPr>
          <p:nvPr/>
        </p:nvGrpSpPr>
        <p:grpSpPr bwMode="auto">
          <a:xfrm>
            <a:off x="278626" y="4794227"/>
            <a:ext cx="8865374" cy="578989"/>
            <a:chOff x="-66" y="2612"/>
            <a:chExt cx="5641" cy="396"/>
          </a:xfrm>
        </p:grpSpPr>
        <p:graphicFrame>
          <p:nvGraphicFramePr>
            <p:cNvPr id="27" name="Object 9"/>
            <p:cNvGraphicFramePr>
              <a:graphicFrameLocks noChangeAspect="1"/>
            </p:cNvGraphicFramePr>
            <p:nvPr>
              <p:extLst>
                <p:ext uri="{D42A27DB-BD31-4B8C-83A1-F6EECF244321}">
                  <p14:modId xmlns:p14="http://schemas.microsoft.com/office/powerpoint/2010/main" xmlns="" val="3395997973"/>
                </p:ext>
              </p:extLst>
            </p:nvPr>
          </p:nvGraphicFramePr>
          <p:xfrm>
            <a:off x="1315" y="2612"/>
            <a:ext cx="4260" cy="396"/>
          </p:xfrm>
          <a:graphic>
            <a:graphicData uri="http://schemas.openxmlformats.org/presentationml/2006/ole">
              <p:oleObj spid="_x0000_s184498" name="Equation" r:id="rId7" imgW="2514600" imgH="228600" progId="Equation.DSMT4">
                <p:embed/>
              </p:oleObj>
            </a:graphicData>
          </a:graphic>
        </p:graphicFrame>
        <p:graphicFrame>
          <p:nvGraphicFramePr>
            <p:cNvPr id="28" name="Object 10"/>
            <p:cNvGraphicFramePr>
              <a:graphicFrameLocks noChangeAspect="1"/>
            </p:cNvGraphicFramePr>
            <p:nvPr>
              <p:extLst>
                <p:ext uri="{D42A27DB-BD31-4B8C-83A1-F6EECF244321}">
                  <p14:modId xmlns:p14="http://schemas.microsoft.com/office/powerpoint/2010/main" xmlns="" val="1674471092"/>
                </p:ext>
              </p:extLst>
            </p:nvPr>
          </p:nvGraphicFramePr>
          <p:xfrm>
            <a:off x="-66" y="2622"/>
            <a:ext cx="1447" cy="335"/>
          </p:xfrm>
          <a:graphic>
            <a:graphicData uri="http://schemas.openxmlformats.org/presentationml/2006/ole">
              <p:oleObj spid="_x0000_s184499" name="Equation" r:id="rId8" imgW="850680" imgH="203040" progId="Equation.DSMT4">
                <p:embed/>
              </p:oleObj>
            </a:graphicData>
          </a:graphic>
        </p:graphicFrame>
      </p:grpSp>
      <p:sp>
        <p:nvSpPr>
          <p:cNvPr id="29" name="Rectangle 28"/>
          <p:cNvSpPr/>
          <p:nvPr/>
        </p:nvSpPr>
        <p:spPr>
          <a:xfrm>
            <a:off x="341768" y="5373216"/>
            <a:ext cx="8051154" cy="1148776"/>
          </a:xfrm>
          <a:prstGeom prst="rect">
            <a:avLst/>
          </a:prstGeom>
        </p:spPr>
        <p:txBody>
          <a:bodyPr wrap="square">
            <a:spAutoFit/>
          </a:bodyPr>
          <a:lstStyle/>
          <a:p>
            <a:pPr algn="just">
              <a:lnSpc>
                <a:spcPct val="120000"/>
              </a:lnSpc>
              <a:spcBef>
                <a:spcPts val="600"/>
              </a:spcBef>
            </a:pPr>
            <a:r>
              <a:rPr lang="zh-CN" altLang="en-US" sz="2800" b="1" dirty="0" smtClean="0">
                <a:latin typeface="Times New Roman" panose="02020603050405020304" pitchFamily="18" charset="0"/>
                <a:ea typeface="楷体" panose="02010609060101010101" pitchFamily="49" charset="-122"/>
              </a:rPr>
              <a:t>当光源</a:t>
            </a:r>
            <a:r>
              <a:rPr lang="zh-CN" altLang="en-US" sz="2800" b="1" dirty="0">
                <a:latin typeface="Times New Roman" panose="02020603050405020304" pitchFamily="18" charset="0"/>
                <a:ea typeface="楷体" panose="02010609060101010101" pitchFamily="49" charset="-122"/>
              </a:rPr>
              <a:t>宽</a:t>
            </a:r>
            <a:r>
              <a:rPr lang="zh-CN" altLang="en-US" sz="2800" b="1" dirty="0" smtClean="0">
                <a:latin typeface="Times New Roman" panose="02020603050405020304" pitchFamily="18" charset="0"/>
                <a:ea typeface="楷体" panose="02010609060101010101" pitchFamily="49" charset="-122"/>
              </a:rPr>
              <a:t>度不超过临</a:t>
            </a:r>
            <a:r>
              <a:rPr lang="zh-CN" altLang="en-US" sz="2800" b="1" dirty="0">
                <a:latin typeface="Times New Roman" panose="02020603050405020304" pitchFamily="18" charset="0"/>
                <a:ea typeface="楷体" panose="02010609060101010101" pitchFamily="49" charset="-122"/>
              </a:rPr>
              <a:t>界宽度的</a:t>
            </a:r>
            <a:r>
              <a:rPr lang="en-US" altLang="zh-CN" sz="2800" b="1" dirty="0" smtClean="0">
                <a:solidFill>
                  <a:srgbClr val="0000FF"/>
                </a:solidFill>
                <a:latin typeface="Times New Roman" panose="02020603050405020304" pitchFamily="18" charset="0"/>
                <a:ea typeface="楷体" panose="02010609060101010101" pitchFamily="49" charset="-122"/>
              </a:rPr>
              <a:t>1/4</a:t>
            </a:r>
            <a:r>
              <a:rPr lang="zh-CN" altLang="en-US" sz="2800" b="1" dirty="0" smtClean="0">
                <a:latin typeface="Times New Roman" panose="02020603050405020304" pitchFamily="18" charset="0"/>
                <a:ea typeface="楷体" panose="02010609060101010101" pitchFamily="49" charset="-122"/>
              </a:rPr>
              <a:t>时，干</a:t>
            </a:r>
            <a:r>
              <a:rPr lang="zh-CN" altLang="en-US" sz="2800" b="1" dirty="0">
                <a:latin typeface="Times New Roman" panose="02020603050405020304" pitchFamily="18" charset="0"/>
                <a:ea typeface="楷体" panose="02010609060101010101" pitchFamily="49" charset="-122"/>
              </a:rPr>
              <a:t>涉条纹相应的</a:t>
            </a:r>
            <a:r>
              <a:rPr lang="en-US" altLang="zh-CN" sz="2800" b="1" i="1" dirty="0">
                <a:solidFill>
                  <a:srgbClr val="0000FF"/>
                </a:solidFill>
                <a:latin typeface="Times New Roman" panose="02020603050405020304" pitchFamily="18" charset="0"/>
                <a:ea typeface="楷体" panose="02010609060101010101" pitchFamily="49" charset="-122"/>
              </a:rPr>
              <a:t>V</a:t>
            </a:r>
            <a:r>
              <a:rPr lang="en-US" altLang="zh-CN" sz="2800" b="1" dirty="0">
                <a:solidFill>
                  <a:srgbClr val="0000FF"/>
                </a:solidFill>
                <a:latin typeface="Times New Roman" panose="02020603050405020304" pitchFamily="18" charset="0"/>
                <a:ea typeface="楷体" panose="02010609060101010101" pitchFamily="49" charset="-122"/>
              </a:rPr>
              <a:t> &gt; </a:t>
            </a:r>
            <a:r>
              <a:rPr lang="en-US" altLang="zh-CN" sz="2800" b="1" dirty="0" smtClean="0">
                <a:solidFill>
                  <a:srgbClr val="0000FF"/>
                </a:solidFill>
                <a:latin typeface="Times New Roman" panose="02020603050405020304" pitchFamily="18" charset="0"/>
                <a:ea typeface="楷体" panose="02010609060101010101" pitchFamily="49" charset="-122"/>
              </a:rPr>
              <a:t>0.9</a:t>
            </a:r>
            <a:r>
              <a:rPr lang="zh-CN" altLang="en-US" sz="2800" b="1" dirty="0" smtClean="0">
                <a:latin typeface="Times New Roman" panose="02020603050405020304" pitchFamily="18" charset="0"/>
                <a:ea typeface="楷体" panose="02010609060101010101" pitchFamily="49" charset="-122"/>
              </a:rPr>
              <a:t>，称此宽度为</a:t>
            </a:r>
            <a:r>
              <a:rPr lang="zh-CN" altLang="en-US" sz="2800" b="1" dirty="0" smtClean="0">
                <a:solidFill>
                  <a:srgbClr val="FF0000"/>
                </a:solidFill>
                <a:latin typeface="Times New Roman" panose="02020603050405020304" pitchFamily="18" charset="0"/>
                <a:ea typeface="楷体" panose="02010609060101010101" pitchFamily="49" charset="-122"/>
              </a:rPr>
              <a:t>许</a:t>
            </a:r>
            <a:r>
              <a:rPr lang="zh-CN" altLang="en-US" sz="2800" b="1" dirty="0">
                <a:solidFill>
                  <a:srgbClr val="FF0000"/>
                </a:solidFill>
                <a:latin typeface="Times New Roman" panose="02020603050405020304" pitchFamily="18" charset="0"/>
                <a:ea typeface="楷体" panose="02010609060101010101" pitchFamily="49" charset="-122"/>
              </a:rPr>
              <a:t>可宽</a:t>
            </a:r>
            <a:r>
              <a:rPr lang="zh-CN" altLang="en-US" sz="2800" b="1" dirty="0" smtClean="0">
                <a:solidFill>
                  <a:srgbClr val="FF0000"/>
                </a:solidFill>
                <a:latin typeface="Times New Roman" panose="02020603050405020304" pitchFamily="18" charset="0"/>
                <a:ea typeface="楷体" panose="02010609060101010101" pitchFamily="49" charset="-122"/>
              </a:rPr>
              <a:t>度 </a:t>
            </a:r>
            <a:r>
              <a:rPr lang="en-US" sz="3200" b="1" i="1" dirty="0" err="1" smtClean="0">
                <a:solidFill>
                  <a:srgbClr val="000000"/>
                </a:solidFill>
                <a:latin typeface="Times New Roman" panose="02020603050405020304" pitchFamily="18" charset="0"/>
                <a:ea typeface="楷体" panose="02010609060101010101" pitchFamily="49" charset="-122"/>
              </a:rPr>
              <a:t>b</a:t>
            </a:r>
            <a:r>
              <a:rPr lang="en-US" sz="3200" b="1" i="1" baseline="-25000" dirty="0" err="1" smtClean="0">
                <a:solidFill>
                  <a:srgbClr val="000000"/>
                </a:solidFill>
                <a:latin typeface="Times New Roman" panose="02020603050405020304" pitchFamily="18" charset="0"/>
                <a:ea typeface="楷体" panose="02010609060101010101" pitchFamily="49" charset="-122"/>
              </a:rPr>
              <a:t>p</a:t>
            </a:r>
            <a:r>
              <a:rPr lang="en-US" sz="3200" b="1" dirty="0" smtClean="0">
                <a:solidFill>
                  <a:srgbClr val="000000"/>
                </a:solidFill>
                <a:latin typeface="Times New Roman" panose="02020603050405020304" pitchFamily="18" charset="0"/>
                <a:ea typeface="楷体" panose="02010609060101010101" pitchFamily="49" charset="-122"/>
              </a:rPr>
              <a:t> </a:t>
            </a:r>
            <a:r>
              <a:rPr lang="en-US" sz="3200" b="1" dirty="0">
                <a:solidFill>
                  <a:srgbClr val="000000"/>
                </a:solidFill>
                <a:latin typeface="Times New Roman" panose="02020603050405020304" pitchFamily="18" charset="0"/>
                <a:ea typeface="楷体" panose="02010609060101010101" pitchFamily="49" charset="-122"/>
              </a:rPr>
              <a:t>=</a:t>
            </a:r>
            <a:r>
              <a:rPr lang="el-GR" sz="3200" b="1" i="1" dirty="0">
                <a:solidFill>
                  <a:srgbClr val="000000"/>
                </a:solidFill>
                <a:latin typeface="Times New Roman" panose="02020603050405020304" pitchFamily="18" charset="0"/>
                <a:ea typeface="楷体" panose="02010609060101010101" pitchFamily="49" charset="-122"/>
              </a:rPr>
              <a:t>λ</a:t>
            </a:r>
            <a:r>
              <a:rPr lang="el-GR" sz="3200" b="1" dirty="0">
                <a:solidFill>
                  <a:srgbClr val="000000"/>
                </a:solidFill>
                <a:latin typeface="Times New Roman" panose="02020603050405020304" pitchFamily="18" charset="0"/>
                <a:ea typeface="楷体" panose="02010609060101010101" pitchFamily="49" charset="-122"/>
              </a:rPr>
              <a:t> / </a:t>
            </a:r>
            <a:r>
              <a:rPr lang="el-GR" sz="3200" b="1" dirty="0" smtClean="0">
                <a:solidFill>
                  <a:srgbClr val="000000"/>
                </a:solidFill>
                <a:latin typeface="Times New Roman" panose="02020603050405020304" pitchFamily="18" charset="0"/>
                <a:ea typeface="楷体" panose="02010609060101010101" pitchFamily="49" charset="-122"/>
              </a:rPr>
              <a:t>4</a:t>
            </a:r>
            <a:r>
              <a:rPr lang="el-GR" sz="3200" b="1" i="1" dirty="0" smtClean="0">
                <a:solidFill>
                  <a:srgbClr val="000000"/>
                </a:solidFill>
                <a:latin typeface="Times New Roman" panose="02020603050405020304" pitchFamily="18" charset="0"/>
                <a:ea typeface="楷体" panose="02010609060101010101" pitchFamily="49" charset="-122"/>
              </a:rPr>
              <a:t>β</a:t>
            </a:r>
            <a:endParaRPr lang="el-GR" sz="3200" b="1" i="1" dirty="0">
              <a:solidFill>
                <a:srgbClr val="000000"/>
              </a:solidFill>
              <a:latin typeface="Times New Roman" panose="02020603050405020304" pitchFamily="18" charset="0"/>
              <a:ea typeface="楷体" panose="02010609060101010101" pitchFamily="49" charset="-122"/>
            </a:endParaRPr>
          </a:p>
        </p:txBody>
      </p:sp>
      <p:sp>
        <p:nvSpPr>
          <p:cNvPr id="30" name="Rectangle 6"/>
          <p:cNvSpPr>
            <a:spLocks noChangeArrowheads="1"/>
          </p:cNvSpPr>
          <p:nvPr/>
        </p:nvSpPr>
        <p:spPr bwMode="auto">
          <a:xfrm>
            <a:off x="463027" y="980728"/>
            <a:ext cx="4180981" cy="523875"/>
          </a:xfrm>
          <a:prstGeom prst="rect">
            <a:avLst/>
          </a:prstGeom>
          <a:solidFill>
            <a:schemeClr val="accent1">
              <a:lumMod val="20000"/>
              <a:lumOff val="80000"/>
            </a:schemeClr>
          </a:solidFill>
          <a:ln/>
          <a:extLst/>
        </p:spPr>
        <p:style>
          <a:lnRef idx="2">
            <a:schemeClr val="accent3"/>
          </a:lnRef>
          <a:fillRef idx="1">
            <a:schemeClr val="lt1"/>
          </a:fillRef>
          <a:effectRef idx="0">
            <a:schemeClr val="accent3"/>
          </a:effectRef>
          <a:fontRef idx="minor">
            <a:schemeClr val="dk1"/>
          </a:fontRef>
        </p:style>
        <p:txBody>
          <a:bodyPr wrap="square">
            <a:spAutoFit/>
          </a:bodyPr>
          <a:lstStyle/>
          <a:p>
            <a:pPr algn="l">
              <a:buClr>
                <a:schemeClr val="folHlink"/>
              </a:buClr>
              <a:buSzPct val="60000"/>
              <a:buFont typeface="Wingdings" panose="05000000000000000000" pitchFamily="2" charset="2"/>
              <a:buNone/>
            </a:pPr>
            <a:r>
              <a:rPr lang="zh-CN" altLang="en-US" sz="2800" b="1" dirty="0" smtClean="0">
                <a:solidFill>
                  <a:schemeClr val="tx1"/>
                </a:solidFill>
                <a:latin typeface="Times New Roman" panose="02020603050405020304" pitchFamily="18" charset="0"/>
                <a:ea typeface="楷体" panose="02010609060101010101" pitchFamily="49" charset="-122"/>
              </a:rPr>
              <a:t>光源宽度对可见度的影响</a:t>
            </a:r>
            <a:endParaRPr lang="zh-CN" altLang="en-US" sz="2800" b="1" dirty="0">
              <a:solidFill>
                <a:schemeClr val="tx1"/>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805506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2.6.1 </a:t>
            </a:r>
            <a:r>
              <a:rPr lang="zh-CN" altLang="en-US" sz="2800" dirty="0">
                <a:solidFill>
                  <a:schemeClr val="accent1"/>
                </a:solidFill>
              </a:rPr>
              <a:t>光的空间相干</a:t>
            </a:r>
            <a:r>
              <a:rPr lang="zh-CN" altLang="en-US" sz="2800" dirty="0" smtClean="0">
                <a:solidFill>
                  <a:schemeClr val="accent1"/>
                </a:solidFill>
              </a:rPr>
              <a:t>性</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359532" y="1196571"/>
            <a:ext cx="8280920" cy="4896725"/>
            <a:chOff x="359532" y="1124744"/>
            <a:chExt cx="8280920" cy="4896725"/>
          </a:xfrm>
        </p:grpSpPr>
        <p:sp>
          <p:nvSpPr>
            <p:cNvPr id="2" name="Rectangle 1"/>
            <p:cNvSpPr/>
            <p:nvPr/>
          </p:nvSpPr>
          <p:spPr>
            <a:xfrm>
              <a:off x="359532" y="1124744"/>
              <a:ext cx="8280920" cy="4896725"/>
            </a:xfrm>
            <a:prstGeom prst="rect">
              <a:avLst/>
            </a:prstGeom>
          </p:spPr>
          <p:txBody>
            <a:bodyPr wrap="square">
              <a:spAutoFit/>
            </a:bodyPr>
            <a:lstStyle/>
            <a:p>
              <a:pPr algn="just">
                <a:lnSpc>
                  <a:spcPct val="110000"/>
                </a:lnSpc>
                <a:spcBef>
                  <a:spcPts val="600"/>
                </a:spcBef>
              </a:pPr>
              <a:r>
                <a:rPr lang="zh-CN" altLang="en-US" sz="2800" b="1" dirty="0" smtClean="0">
                  <a:solidFill>
                    <a:srgbClr val="0000FF"/>
                  </a:solidFill>
                  <a:latin typeface="Times New Roman" panose="02020603050405020304" pitchFamily="18" charset="0"/>
                  <a:ea typeface="楷体" panose="02010609060101010101" pitchFamily="49" charset="-122"/>
                </a:rPr>
                <a:t>对</a:t>
              </a:r>
              <a:r>
                <a:rPr lang="zh-CN" altLang="en-US" sz="2800" b="1" dirty="0">
                  <a:solidFill>
                    <a:srgbClr val="0000FF"/>
                  </a:solidFill>
                  <a:latin typeface="Times New Roman" panose="02020603050405020304" pitchFamily="18" charset="0"/>
                  <a:ea typeface="楷体" panose="02010609060101010101" pitchFamily="49" charset="-122"/>
                </a:rPr>
                <a:t>一定的光源宽度</a:t>
              </a:r>
              <a:r>
                <a:rPr lang="en-US" altLang="zh-CN" sz="2800" b="1" i="1" dirty="0">
                  <a:solidFill>
                    <a:srgbClr val="0000FF"/>
                  </a:solidFill>
                  <a:latin typeface="Times New Roman" panose="02020603050405020304" pitchFamily="18" charset="0"/>
                  <a:ea typeface="楷体" panose="02010609060101010101" pitchFamily="49" charset="-122"/>
                </a:rPr>
                <a:t>b</a:t>
              </a:r>
              <a:r>
                <a:rPr lang="zh-CN" altLang="en-US" sz="2800" b="1" dirty="0">
                  <a:solidFill>
                    <a:srgbClr val="0000FF"/>
                  </a:solidFill>
                  <a:latin typeface="Times New Roman" panose="02020603050405020304" pitchFamily="18" charset="0"/>
                  <a:ea typeface="楷体" panose="02010609060101010101" pitchFamily="49" charset="-122"/>
                </a:rPr>
                <a:t>，光通过</a:t>
              </a:r>
              <a:r>
                <a:rPr lang="en-US" altLang="zh-CN" sz="2800" b="1" dirty="0">
                  <a:solidFill>
                    <a:srgbClr val="0000FF"/>
                  </a:solidFill>
                  <a:latin typeface="Times New Roman" panose="02020603050405020304" pitchFamily="18" charset="0"/>
                  <a:ea typeface="楷体" panose="02010609060101010101" pitchFamily="49" charset="-122"/>
                </a:rPr>
                <a:t>S</a:t>
              </a:r>
              <a:r>
                <a:rPr lang="en-US" altLang="zh-CN" sz="2800" b="1" baseline="-25000" dirty="0">
                  <a:solidFill>
                    <a:srgbClr val="0000FF"/>
                  </a:solidFill>
                  <a:latin typeface="Times New Roman" panose="02020603050405020304" pitchFamily="18" charset="0"/>
                  <a:ea typeface="楷体" panose="02010609060101010101" pitchFamily="49" charset="-122"/>
                </a:rPr>
                <a:t>1</a:t>
              </a:r>
              <a:r>
                <a:rPr lang="zh-CN" altLang="en-US" sz="2800" b="1" dirty="0">
                  <a:solidFill>
                    <a:srgbClr val="0000FF"/>
                  </a:solidFill>
                  <a:latin typeface="Times New Roman" panose="02020603050405020304" pitchFamily="18" charset="0"/>
                  <a:ea typeface="楷体" panose="02010609060101010101" pitchFamily="49" charset="-122"/>
                </a:rPr>
                <a:t>、</a:t>
              </a:r>
              <a:r>
                <a:rPr lang="en-US" altLang="zh-CN" sz="2800" b="1" dirty="0" smtClean="0">
                  <a:solidFill>
                    <a:srgbClr val="0000FF"/>
                  </a:solidFill>
                  <a:latin typeface="Times New Roman" panose="02020603050405020304" pitchFamily="18" charset="0"/>
                  <a:ea typeface="楷体" panose="02010609060101010101" pitchFamily="49" charset="-122"/>
                </a:rPr>
                <a:t>S</a:t>
              </a:r>
              <a:r>
                <a:rPr lang="en-US" altLang="zh-CN" sz="2800" b="1" baseline="-25000" dirty="0" smtClean="0">
                  <a:solidFill>
                    <a:srgbClr val="0000FF"/>
                  </a:solidFill>
                  <a:latin typeface="Times New Roman" panose="02020603050405020304" pitchFamily="18" charset="0"/>
                  <a:ea typeface="楷体" panose="02010609060101010101" pitchFamily="49" charset="-122"/>
                </a:rPr>
                <a:t>2</a:t>
              </a:r>
              <a:r>
                <a:rPr lang="zh-CN" altLang="en-US" sz="2800" b="1" dirty="0">
                  <a:solidFill>
                    <a:srgbClr val="0000FF"/>
                  </a:solidFill>
                  <a:latin typeface="Times New Roman" panose="02020603050405020304" pitchFamily="18" charset="0"/>
                  <a:ea typeface="楷体" panose="02010609060101010101" pitchFamily="49" charset="-122"/>
                </a:rPr>
                <a:t>两点</a:t>
              </a:r>
              <a:r>
                <a:rPr lang="zh-CN" altLang="en-US" sz="2800" b="1" dirty="0" smtClean="0">
                  <a:solidFill>
                    <a:srgbClr val="0000FF"/>
                  </a:solidFill>
                  <a:latin typeface="Times New Roman" panose="02020603050405020304" pitchFamily="18" charset="0"/>
                  <a:ea typeface="楷体" panose="02010609060101010101" pitchFamily="49" charset="-122"/>
                </a:rPr>
                <a:t>恰好不</a:t>
              </a:r>
              <a:r>
                <a:rPr lang="zh-CN" altLang="en-US" sz="2800" b="1" dirty="0">
                  <a:solidFill>
                    <a:srgbClr val="0000FF"/>
                  </a:solidFill>
                  <a:latin typeface="Times New Roman" panose="02020603050405020304" pitchFamily="18" charset="0"/>
                  <a:ea typeface="楷体" panose="02010609060101010101" pitchFamily="49" charset="-122"/>
                </a:rPr>
                <a:t>发生干涉</a:t>
              </a:r>
              <a:r>
                <a:rPr lang="zh-CN" altLang="en-US" sz="2800" b="1" dirty="0" smtClean="0">
                  <a:solidFill>
                    <a:srgbClr val="0000FF"/>
                  </a:solidFill>
                  <a:latin typeface="Times New Roman" panose="02020603050405020304" pitchFamily="18" charset="0"/>
                  <a:ea typeface="楷体" panose="02010609060101010101" pitchFamily="49" charset="-122"/>
                </a:rPr>
                <a:t>时所对应的这两点的距离为</a:t>
              </a:r>
              <a:r>
                <a:rPr lang="zh-CN" altLang="en-US" sz="2800" b="1" dirty="0" smtClean="0">
                  <a:solidFill>
                    <a:srgbClr val="FF0000"/>
                  </a:solidFill>
                  <a:latin typeface="Times New Roman" panose="02020603050405020304" pitchFamily="18" charset="0"/>
                  <a:ea typeface="楷体" panose="02010609060101010101" pitchFamily="49" charset="-122"/>
                </a:rPr>
                <a:t>横</a:t>
              </a:r>
              <a:r>
                <a:rPr lang="zh-CN" altLang="en-US" sz="2800" b="1" dirty="0">
                  <a:solidFill>
                    <a:srgbClr val="FF0000"/>
                  </a:solidFill>
                  <a:latin typeface="Times New Roman" panose="02020603050405020304" pitchFamily="18" charset="0"/>
                  <a:ea typeface="楷体" panose="02010609060101010101" pitchFamily="49" charset="-122"/>
                </a:rPr>
                <a:t>向相干长</a:t>
              </a:r>
              <a:r>
                <a:rPr lang="zh-CN" altLang="en-US" sz="2800" b="1" dirty="0" smtClean="0">
                  <a:solidFill>
                    <a:srgbClr val="FF0000"/>
                  </a:solidFill>
                  <a:latin typeface="Times New Roman" panose="02020603050405020304" pitchFamily="18" charset="0"/>
                  <a:ea typeface="楷体" panose="02010609060101010101" pitchFamily="49" charset="-122"/>
                </a:rPr>
                <a:t>度 </a:t>
              </a:r>
              <a:r>
                <a:rPr lang="en-US" altLang="zh-CN" sz="2800" b="1" i="1" dirty="0" err="1" smtClean="0">
                  <a:solidFill>
                    <a:srgbClr val="FF0000"/>
                  </a:solidFill>
                  <a:latin typeface="Times New Roman" panose="02020603050405020304" pitchFamily="18" charset="0"/>
                  <a:ea typeface="楷体" panose="02010609060101010101" pitchFamily="49" charset="-122"/>
                </a:rPr>
                <a:t>d</a:t>
              </a:r>
              <a:r>
                <a:rPr lang="en-US" altLang="zh-CN" sz="2800" b="1" i="1" baseline="-25000" dirty="0" err="1" smtClean="0">
                  <a:solidFill>
                    <a:srgbClr val="FF0000"/>
                  </a:solidFill>
                  <a:latin typeface="Times New Roman" panose="02020603050405020304" pitchFamily="18" charset="0"/>
                  <a:ea typeface="楷体" panose="02010609060101010101" pitchFamily="49" charset="-122"/>
                </a:rPr>
                <a:t>t</a:t>
              </a:r>
              <a:r>
                <a:rPr lang="en-US" altLang="zh-CN" sz="2800" b="1" i="1" baseline="-25000" dirty="0" smtClean="0">
                  <a:solidFill>
                    <a:srgbClr val="FF0000"/>
                  </a:solidFill>
                  <a:latin typeface="Times New Roman" panose="02020603050405020304" pitchFamily="18" charset="0"/>
                  <a:ea typeface="楷体" panose="02010609060101010101" pitchFamily="49" charset="-122"/>
                </a:rPr>
                <a:t> </a:t>
              </a:r>
              <a:r>
                <a:rPr lang="en-US" altLang="zh-CN" sz="2800" b="1" dirty="0">
                  <a:solidFill>
                    <a:srgbClr val="0000FF"/>
                  </a:solidFill>
                  <a:latin typeface="Times New Roman" panose="02020603050405020304" pitchFamily="18" charset="0"/>
                  <a:ea typeface="楷体" panose="02010609060101010101" pitchFamily="49" charset="-122"/>
                </a:rPr>
                <a:t>: </a:t>
              </a:r>
            </a:p>
            <a:p>
              <a:pPr algn="ctr">
                <a:lnSpc>
                  <a:spcPct val="110000"/>
                </a:lnSpc>
                <a:spcBef>
                  <a:spcPts val="600"/>
                </a:spcBef>
              </a:pPr>
              <a:r>
                <a:rPr lang="en-US" altLang="zh-CN" sz="2800" b="1" i="1" dirty="0" err="1" smtClean="0">
                  <a:solidFill>
                    <a:srgbClr val="000000"/>
                  </a:solidFill>
                  <a:latin typeface="Times New Roman" panose="02020603050405020304" pitchFamily="18" charset="0"/>
                  <a:ea typeface="楷体" panose="02010609060101010101" pitchFamily="49" charset="-122"/>
                </a:rPr>
                <a:t>b</a:t>
              </a:r>
              <a:r>
                <a:rPr lang="en-US" sz="2800" b="1" i="1" baseline="-25000" dirty="0" err="1" smtClean="0">
                  <a:solidFill>
                    <a:srgbClr val="000000"/>
                  </a:solidFill>
                  <a:latin typeface="Times New Roman" panose="02020603050405020304" pitchFamily="18" charset="0"/>
                  <a:ea typeface="楷体" panose="02010609060101010101" pitchFamily="49" charset="-122"/>
                </a:rPr>
                <a:t>c</a:t>
              </a:r>
              <a:r>
                <a:rPr lang="en-US" sz="2800" b="1" dirty="0" smtClean="0">
                  <a:solidFill>
                    <a:srgbClr val="000000"/>
                  </a:solidFill>
                  <a:latin typeface="Times New Roman" panose="02020603050405020304" pitchFamily="18" charset="0"/>
                  <a:ea typeface="楷体" panose="02010609060101010101" pitchFamily="49" charset="-122"/>
                </a:rPr>
                <a:t> </a:t>
              </a:r>
              <a:r>
                <a:rPr lang="en-US" sz="2800" b="1" dirty="0">
                  <a:solidFill>
                    <a:srgbClr val="000000"/>
                  </a:solidFill>
                  <a:latin typeface="Times New Roman" panose="02020603050405020304" pitchFamily="18" charset="0"/>
                  <a:ea typeface="楷体" panose="02010609060101010101" pitchFamily="49" charset="-122"/>
                </a:rPr>
                <a:t>=</a:t>
              </a:r>
              <a:r>
                <a:rPr lang="el-GR" sz="2800" b="1" i="1" dirty="0" smtClean="0">
                  <a:solidFill>
                    <a:srgbClr val="000000"/>
                  </a:solidFill>
                  <a:latin typeface="Times New Roman" panose="02020603050405020304" pitchFamily="18" charset="0"/>
                  <a:ea typeface="楷体" panose="02010609060101010101" pitchFamily="49" charset="-122"/>
                </a:rPr>
                <a:t>λ</a:t>
              </a:r>
              <a:r>
                <a:rPr lang="en-US" sz="2800" b="1" dirty="0" smtClean="0">
                  <a:solidFill>
                    <a:srgbClr val="000000"/>
                  </a:solidFill>
                  <a:latin typeface="Times New Roman" panose="02020603050405020304" pitchFamily="18" charset="0"/>
                  <a:ea typeface="楷体" panose="02010609060101010101" pitchFamily="49" charset="-122"/>
                </a:rPr>
                <a:t>/</a:t>
              </a:r>
              <a:r>
                <a:rPr lang="el-GR" sz="2800" b="1" i="1" dirty="0" smtClean="0">
                  <a:solidFill>
                    <a:srgbClr val="000000"/>
                  </a:solidFill>
                  <a:latin typeface="Times New Roman" panose="02020603050405020304" pitchFamily="18" charset="0"/>
                  <a:ea typeface="楷体" panose="02010609060101010101" pitchFamily="49" charset="-122"/>
                </a:rPr>
                <a:t>β</a:t>
              </a:r>
              <a:r>
                <a:rPr lang="en-US" sz="2800" b="1" i="1" dirty="0" smtClean="0">
                  <a:solidFill>
                    <a:srgbClr val="000000"/>
                  </a:solidFill>
                  <a:latin typeface="Times New Roman" panose="02020603050405020304" pitchFamily="18" charset="0"/>
                  <a:ea typeface="楷体" panose="02010609060101010101" pitchFamily="49" charset="-122"/>
                </a:rPr>
                <a:t>=</a:t>
              </a:r>
              <a:r>
                <a:rPr lang="el-GR" sz="2800" b="1" i="1" dirty="0">
                  <a:solidFill>
                    <a:srgbClr val="000000"/>
                  </a:solidFill>
                  <a:latin typeface="Times New Roman" panose="02020603050405020304" pitchFamily="18" charset="0"/>
                  <a:ea typeface="楷体" panose="02010609060101010101" pitchFamily="49" charset="-122"/>
                </a:rPr>
                <a:t> </a:t>
              </a:r>
              <a:r>
                <a:rPr lang="el-GR" sz="2800" b="1" i="1" dirty="0" smtClean="0">
                  <a:solidFill>
                    <a:srgbClr val="000000"/>
                  </a:solidFill>
                  <a:latin typeface="Times New Roman" panose="02020603050405020304" pitchFamily="18" charset="0"/>
                  <a:ea typeface="楷体" panose="02010609060101010101" pitchFamily="49" charset="-122"/>
                </a:rPr>
                <a:t>λ</a:t>
              </a:r>
              <a:r>
                <a:rPr lang="en-US" sz="2800" b="1" i="1" dirty="0" smtClean="0">
                  <a:solidFill>
                    <a:srgbClr val="000000"/>
                  </a:solidFill>
                  <a:latin typeface="Times New Roman" panose="02020603050405020304" pitchFamily="18" charset="0"/>
                  <a:ea typeface="楷体" panose="02010609060101010101" pitchFamily="49" charset="-122"/>
                </a:rPr>
                <a:t>R</a:t>
              </a:r>
              <a:r>
                <a:rPr lang="en-US" sz="2800" b="1" dirty="0" smtClean="0">
                  <a:solidFill>
                    <a:srgbClr val="000000"/>
                  </a:solidFill>
                  <a:latin typeface="Times New Roman" panose="02020603050405020304" pitchFamily="18" charset="0"/>
                  <a:ea typeface="楷体" panose="02010609060101010101" pitchFamily="49" charset="-122"/>
                </a:rPr>
                <a:t>/</a:t>
              </a:r>
              <a:r>
                <a:rPr lang="en-US" sz="2800" b="1" i="1" dirty="0">
                  <a:solidFill>
                    <a:srgbClr val="000000"/>
                  </a:solidFill>
                  <a:latin typeface="Times New Roman" panose="02020603050405020304" pitchFamily="18" charset="0"/>
                  <a:ea typeface="楷体" panose="02010609060101010101" pitchFamily="49" charset="-122"/>
                </a:rPr>
                <a:t> </a:t>
              </a:r>
              <a:r>
                <a:rPr lang="en-US" sz="2800" b="1" i="1" dirty="0" err="1" smtClean="0">
                  <a:solidFill>
                    <a:srgbClr val="FF0000"/>
                  </a:solidFill>
                  <a:latin typeface="Times New Roman" panose="02020603050405020304" pitchFamily="18" charset="0"/>
                  <a:ea typeface="楷体" panose="02010609060101010101" pitchFamily="49" charset="-122"/>
                </a:rPr>
                <a:t>d</a:t>
              </a:r>
              <a:r>
                <a:rPr lang="en-US" sz="2800" b="1" i="1" baseline="-25000" dirty="0" err="1" smtClean="0">
                  <a:solidFill>
                    <a:srgbClr val="FF0000"/>
                  </a:solidFill>
                  <a:latin typeface="Times New Roman" panose="02020603050405020304" pitchFamily="18" charset="0"/>
                  <a:ea typeface="楷体" panose="02010609060101010101" pitchFamily="49" charset="-122"/>
                </a:rPr>
                <a:t>t</a:t>
              </a:r>
              <a:r>
                <a:rPr lang="en-US" sz="2800" b="1" dirty="0" smtClean="0">
                  <a:solidFill>
                    <a:srgbClr val="000000"/>
                  </a:solidFill>
                  <a:latin typeface="Times New Roman" panose="02020603050405020304" pitchFamily="18" charset="0"/>
                  <a:ea typeface="楷体" panose="02010609060101010101" pitchFamily="49" charset="-122"/>
                </a:rPr>
                <a:t>=</a:t>
              </a:r>
              <a:r>
                <a:rPr lang="en-US" sz="2800" b="1" i="1" dirty="0" smtClean="0">
                  <a:solidFill>
                    <a:srgbClr val="000000"/>
                  </a:solidFill>
                  <a:latin typeface="Times New Roman" panose="02020603050405020304" pitchFamily="18" charset="0"/>
                  <a:ea typeface="楷体" panose="02010609060101010101" pitchFamily="49" charset="-122"/>
                </a:rPr>
                <a:t>b         </a:t>
              </a:r>
              <a:r>
                <a:rPr lang="en-US" sz="2800" b="1" i="1" dirty="0" err="1" smtClean="0">
                  <a:solidFill>
                    <a:srgbClr val="FF0000"/>
                  </a:solidFill>
                  <a:latin typeface="Times New Roman" panose="02020603050405020304" pitchFamily="18" charset="0"/>
                  <a:ea typeface="楷体" panose="02010609060101010101" pitchFamily="49" charset="-122"/>
                </a:rPr>
                <a:t>d</a:t>
              </a:r>
              <a:r>
                <a:rPr lang="en-US" sz="2800" b="1" i="1" baseline="-25000" dirty="0" err="1" smtClean="0">
                  <a:solidFill>
                    <a:srgbClr val="FF0000"/>
                  </a:solidFill>
                  <a:latin typeface="Times New Roman" panose="02020603050405020304" pitchFamily="18" charset="0"/>
                  <a:ea typeface="楷体" panose="02010609060101010101" pitchFamily="49" charset="-122"/>
                </a:rPr>
                <a:t>t</a:t>
              </a:r>
              <a:r>
                <a:rPr lang="en-US" sz="2800" b="1" dirty="0" smtClean="0">
                  <a:solidFill>
                    <a:srgbClr val="FF0000"/>
                  </a:solidFill>
                  <a:latin typeface="Times New Roman" panose="02020603050405020304" pitchFamily="18" charset="0"/>
                  <a:ea typeface="楷体" panose="02010609060101010101" pitchFamily="49" charset="-122"/>
                </a:rPr>
                <a:t> </a:t>
              </a:r>
              <a:r>
                <a:rPr lang="en-US" sz="2800" b="1" dirty="0">
                  <a:solidFill>
                    <a:srgbClr val="FF0000"/>
                  </a:solidFill>
                  <a:latin typeface="Times New Roman" panose="02020603050405020304" pitchFamily="18" charset="0"/>
                  <a:ea typeface="楷体" panose="02010609060101010101" pitchFamily="49" charset="-122"/>
                </a:rPr>
                <a:t>=</a:t>
              </a:r>
              <a:r>
                <a:rPr lang="el-GR" sz="2800" b="1" i="1" dirty="0">
                  <a:solidFill>
                    <a:srgbClr val="FF0000"/>
                  </a:solidFill>
                  <a:latin typeface="Times New Roman" panose="02020603050405020304" pitchFamily="18" charset="0"/>
                  <a:ea typeface="楷体" panose="02010609060101010101" pitchFamily="49" charset="-122"/>
                </a:rPr>
                <a:t>λ</a:t>
              </a:r>
              <a:r>
                <a:rPr lang="en-US" sz="2800" b="1" i="1" dirty="0">
                  <a:solidFill>
                    <a:srgbClr val="FF0000"/>
                  </a:solidFill>
                  <a:latin typeface="Times New Roman" panose="02020603050405020304" pitchFamily="18" charset="0"/>
                  <a:ea typeface="楷体" panose="02010609060101010101" pitchFamily="49" charset="-122"/>
                </a:rPr>
                <a:t>R</a:t>
              </a:r>
              <a:r>
                <a:rPr lang="en-US" sz="2800" b="1" dirty="0">
                  <a:solidFill>
                    <a:srgbClr val="FF0000"/>
                  </a:solidFill>
                  <a:latin typeface="Times New Roman" panose="02020603050405020304" pitchFamily="18" charset="0"/>
                  <a:ea typeface="楷体" panose="02010609060101010101" pitchFamily="49" charset="-122"/>
                </a:rPr>
                <a:t>/ </a:t>
              </a:r>
              <a:r>
                <a:rPr lang="en-US" sz="2800" b="1" i="1" dirty="0">
                  <a:solidFill>
                    <a:srgbClr val="FF0000"/>
                  </a:solidFill>
                  <a:latin typeface="Times New Roman" panose="02020603050405020304" pitchFamily="18" charset="0"/>
                  <a:ea typeface="楷体" panose="02010609060101010101" pitchFamily="49" charset="-122"/>
                </a:rPr>
                <a:t>b</a:t>
              </a:r>
              <a:r>
                <a:rPr lang="en-US" sz="2800" b="1" dirty="0">
                  <a:solidFill>
                    <a:srgbClr val="FF0000"/>
                  </a:solidFill>
                  <a:latin typeface="Times New Roman" panose="02020603050405020304" pitchFamily="18" charset="0"/>
                  <a:ea typeface="楷体" panose="02010609060101010101" pitchFamily="49" charset="-122"/>
                </a:rPr>
                <a:t> =</a:t>
              </a:r>
              <a:r>
                <a:rPr lang="el-GR" sz="2800" b="1" i="1" dirty="0">
                  <a:solidFill>
                    <a:srgbClr val="FF0000"/>
                  </a:solidFill>
                  <a:latin typeface="Times New Roman" panose="02020603050405020304" pitchFamily="18" charset="0"/>
                  <a:ea typeface="楷体" panose="02010609060101010101" pitchFamily="49" charset="-122"/>
                </a:rPr>
                <a:t>λ</a:t>
              </a:r>
              <a:r>
                <a:rPr lang="el-GR" sz="2800" b="1" dirty="0">
                  <a:solidFill>
                    <a:srgbClr val="FF0000"/>
                  </a:solidFill>
                  <a:latin typeface="Times New Roman" panose="02020603050405020304" pitchFamily="18" charset="0"/>
                  <a:ea typeface="楷体" panose="02010609060101010101" pitchFamily="49" charset="-122"/>
                </a:rPr>
                <a:t> /</a:t>
              </a:r>
              <a:r>
                <a:rPr lang="el-GR" sz="2800" b="1" i="1" dirty="0" smtClean="0">
                  <a:solidFill>
                    <a:srgbClr val="FF0000"/>
                  </a:solidFill>
                  <a:latin typeface="Times New Roman" panose="02020603050405020304" pitchFamily="18" charset="0"/>
                  <a:ea typeface="楷体" panose="02010609060101010101" pitchFamily="49" charset="-122"/>
                </a:rPr>
                <a:t>θ</a:t>
              </a:r>
              <a:r>
                <a:rPr lang="en-US" sz="2800" b="1" i="1" dirty="0" smtClean="0">
                  <a:solidFill>
                    <a:srgbClr val="FF0000"/>
                  </a:solidFill>
                  <a:latin typeface="Times New Roman" panose="02020603050405020304" pitchFamily="18" charset="0"/>
                  <a:ea typeface="楷体" panose="02010609060101010101" pitchFamily="49" charset="-122"/>
                </a:rPr>
                <a:t>   </a:t>
              </a:r>
              <a:r>
                <a:rPr lang="el-GR" sz="2800" b="1" i="1" dirty="0" smtClean="0">
                  <a:latin typeface="Times New Roman" panose="02020603050405020304" pitchFamily="18" charset="0"/>
                  <a:ea typeface="楷体" panose="02010609060101010101" pitchFamily="49" charset="-122"/>
                </a:rPr>
                <a:t>θ</a:t>
              </a:r>
              <a:r>
                <a:rPr lang="en-US" sz="2800" b="1" dirty="0" smtClean="0">
                  <a:latin typeface="Times New Roman" panose="02020603050405020304" pitchFamily="18" charset="0"/>
                  <a:ea typeface="楷体" panose="02010609060101010101" pitchFamily="49" charset="-122"/>
                </a:rPr>
                <a:t>=</a:t>
              </a:r>
              <a:r>
                <a:rPr lang="en-US" sz="2800" b="1" i="1" dirty="0" err="1" smtClean="0">
                  <a:latin typeface="Times New Roman" panose="02020603050405020304" pitchFamily="18" charset="0"/>
                  <a:ea typeface="楷体" panose="02010609060101010101" pitchFamily="49" charset="-122"/>
                </a:rPr>
                <a:t>b</a:t>
              </a:r>
              <a:r>
                <a:rPr lang="en-US" sz="2800" b="1" dirty="0" err="1" smtClean="0">
                  <a:latin typeface="Times New Roman" panose="02020603050405020304" pitchFamily="18" charset="0"/>
                  <a:ea typeface="楷体" panose="02010609060101010101" pitchFamily="49" charset="-122"/>
                </a:rPr>
                <a:t>/</a:t>
              </a:r>
              <a:r>
                <a:rPr lang="en-US" sz="2800" b="1" i="1" dirty="0" err="1" smtClean="0">
                  <a:latin typeface="Times New Roman" panose="02020603050405020304" pitchFamily="18" charset="0"/>
                  <a:ea typeface="楷体" panose="02010609060101010101" pitchFamily="49" charset="-122"/>
                </a:rPr>
                <a:t>R</a:t>
              </a:r>
              <a:endParaRPr lang="en-US" sz="2800" b="1" i="1" dirty="0" smtClean="0">
                <a:latin typeface="Times New Roman" panose="02020603050405020304" pitchFamily="18" charset="0"/>
                <a:ea typeface="楷体" panose="02010609060101010101" pitchFamily="49" charset="-122"/>
              </a:endParaRPr>
            </a:p>
            <a:p>
              <a:pPr algn="ctr">
                <a:lnSpc>
                  <a:spcPct val="110000"/>
                </a:lnSpc>
                <a:spcBef>
                  <a:spcPts val="600"/>
                </a:spcBef>
              </a:pPr>
              <a:endParaRPr lang="en-US" sz="2800" b="1" i="1" dirty="0">
                <a:latin typeface="Times New Roman" panose="02020603050405020304" pitchFamily="18" charset="0"/>
                <a:ea typeface="楷体" panose="02010609060101010101" pitchFamily="49" charset="-122"/>
              </a:endParaRPr>
            </a:p>
            <a:p>
              <a:pPr algn="ctr">
                <a:lnSpc>
                  <a:spcPct val="110000"/>
                </a:lnSpc>
                <a:spcBef>
                  <a:spcPts val="600"/>
                </a:spcBef>
              </a:pPr>
              <a:endParaRPr lang="en-US" sz="2800" b="1" i="1" dirty="0" smtClean="0">
                <a:latin typeface="Times New Roman" panose="02020603050405020304" pitchFamily="18" charset="0"/>
                <a:ea typeface="楷体" panose="02010609060101010101" pitchFamily="49" charset="-122"/>
              </a:endParaRPr>
            </a:p>
            <a:p>
              <a:pPr algn="ctr">
                <a:lnSpc>
                  <a:spcPct val="110000"/>
                </a:lnSpc>
                <a:spcBef>
                  <a:spcPts val="600"/>
                </a:spcBef>
              </a:pPr>
              <a:endParaRPr lang="en-US" sz="2800" b="1" i="1" dirty="0" smtClean="0">
                <a:latin typeface="Times New Roman" panose="02020603050405020304" pitchFamily="18" charset="0"/>
                <a:ea typeface="楷体" panose="02010609060101010101" pitchFamily="49" charset="-122"/>
              </a:endParaRPr>
            </a:p>
            <a:p>
              <a:pPr marL="1973263" algn="just">
                <a:lnSpc>
                  <a:spcPct val="110000"/>
                </a:lnSpc>
                <a:spcBef>
                  <a:spcPts val="600"/>
                </a:spcBef>
              </a:pPr>
              <a:endParaRPr lang="en-US" sz="2800" b="1" i="1" dirty="0" smtClean="0">
                <a:solidFill>
                  <a:srgbClr val="000000"/>
                </a:solidFill>
                <a:latin typeface="Times New Roman" panose="02020603050405020304" pitchFamily="18" charset="0"/>
                <a:ea typeface="楷体" panose="02010609060101010101" pitchFamily="49" charset="-122"/>
              </a:endParaRPr>
            </a:p>
            <a:p>
              <a:pPr marL="1973263" algn="just">
                <a:lnSpc>
                  <a:spcPct val="110000"/>
                </a:lnSpc>
                <a:spcBef>
                  <a:spcPts val="600"/>
                </a:spcBef>
              </a:pPr>
              <a:endParaRPr lang="el-GR" sz="2800" b="1" i="1" dirty="0">
                <a:solidFill>
                  <a:srgbClr val="000000"/>
                </a:solidFill>
                <a:latin typeface="Times New Roman" panose="02020603050405020304" pitchFamily="18" charset="0"/>
                <a:ea typeface="楷体" panose="02010609060101010101" pitchFamily="49" charset="-122"/>
              </a:endParaRPr>
            </a:p>
            <a:p>
              <a:pPr algn="ctr">
                <a:lnSpc>
                  <a:spcPct val="110000"/>
                </a:lnSpc>
                <a:spcBef>
                  <a:spcPts val="600"/>
                </a:spcBef>
              </a:pPr>
              <a:r>
                <a:rPr lang="zh-CN" altLang="en-US" sz="2800" b="1" dirty="0">
                  <a:solidFill>
                    <a:srgbClr val="9A0033"/>
                  </a:solidFill>
                  <a:latin typeface="Times New Roman" panose="02020603050405020304" pitchFamily="18" charset="0"/>
                  <a:ea typeface="楷体" panose="02010609060101010101" pitchFamily="49" charset="-122"/>
                </a:rPr>
                <a:t>光波</a:t>
              </a:r>
              <a:r>
                <a:rPr lang="zh-CN" altLang="en-US" sz="2800" b="1" dirty="0" smtClean="0">
                  <a:solidFill>
                    <a:srgbClr val="9A0033"/>
                  </a:solidFill>
                  <a:latin typeface="Times New Roman" panose="02020603050405020304" pitchFamily="18" charset="0"/>
                  <a:ea typeface="楷体" panose="02010609060101010101" pitchFamily="49" charset="-122"/>
                </a:rPr>
                <a:t>场中，横</a:t>
              </a:r>
              <a:r>
                <a:rPr lang="zh-CN" altLang="en-US" sz="2800" b="1" dirty="0">
                  <a:solidFill>
                    <a:srgbClr val="9A0033"/>
                  </a:solidFill>
                  <a:latin typeface="Times New Roman" panose="02020603050405020304" pitchFamily="18" charset="0"/>
                  <a:ea typeface="楷体" panose="02010609060101010101" pitchFamily="49" charset="-122"/>
                </a:rPr>
                <a:t>向相干长度越大→ 空间相干性越好</a:t>
              </a:r>
              <a:endParaRPr lang="en-US" sz="2800" b="1" dirty="0">
                <a:latin typeface="Times New Roman" panose="02020603050405020304" pitchFamily="18" charset="0"/>
                <a:ea typeface="楷体" panose="02010609060101010101" pitchFamily="49" charset="-122"/>
              </a:endParaRPr>
            </a:p>
          </p:txBody>
        </p:sp>
        <p:sp>
          <p:nvSpPr>
            <p:cNvPr id="5" name="Right Arrow 4"/>
            <p:cNvSpPr/>
            <p:nvPr/>
          </p:nvSpPr>
          <p:spPr>
            <a:xfrm>
              <a:off x="3995936" y="2348880"/>
              <a:ext cx="288032" cy="216024"/>
            </a:xfrm>
            <a:prstGeom prst="right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x205"/>
            <p:cNvPicPr>
              <a:picLocks noChangeAspect="1" noChangeArrowheads="1"/>
            </p:cNvPicPr>
            <p:nvPr/>
          </p:nvPicPr>
          <p:blipFill>
            <a:blip r:embed="rId3" cstate="print">
              <a:extLst>
                <a:ext uri="{28A0092B-C50C-407E-A947-70E740481C1C}">
                  <a14:useLocalDpi xmlns:a14="http://schemas.microsoft.com/office/drawing/2010/main" xmlns="" val="0"/>
                </a:ext>
              </a:extLst>
            </a:blip>
            <a:srcRect b="65851"/>
            <a:stretch>
              <a:fillRect/>
            </a:stretch>
          </p:blipFill>
          <p:spPr bwMode="auto">
            <a:xfrm>
              <a:off x="1444499" y="2852936"/>
              <a:ext cx="6048672" cy="2520280"/>
            </a:xfrm>
            <a:prstGeom prst="rect">
              <a:avLst/>
            </a:prstGeom>
            <a:noFill/>
            <a:extLst>
              <a:ext uri="{909E8E84-426E-40DD-AFC4-6F175D3DCCD1}">
                <a14:hiddenFill xmlns:a14="http://schemas.microsoft.com/office/drawing/2010/main" xmlns="">
                  <a:solidFill>
                    <a:srgbClr val="FFFFFF"/>
                  </a:solidFill>
                </a14:hiddenFill>
              </a:ext>
            </a:extLst>
          </p:spPr>
        </p:pic>
      </p:grpSp>
      <p:graphicFrame>
        <p:nvGraphicFramePr>
          <p:cNvPr id="9" name="Object 8"/>
          <p:cNvGraphicFramePr>
            <a:graphicFrameLocks noChangeAspect="1"/>
          </p:cNvGraphicFramePr>
          <p:nvPr>
            <p:extLst>
              <p:ext uri="{D42A27DB-BD31-4B8C-83A1-F6EECF244321}">
                <p14:modId xmlns:p14="http://schemas.microsoft.com/office/powerpoint/2010/main" xmlns="" val="148137979"/>
              </p:ext>
            </p:extLst>
          </p:nvPr>
        </p:nvGraphicFramePr>
        <p:xfrm>
          <a:off x="4932040" y="3501008"/>
          <a:ext cx="2127696" cy="510430"/>
        </p:xfrm>
        <a:graphic>
          <a:graphicData uri="http://schemas.openxmlformats.org/presentationml/2006/ole">
            <p:oleObj spid="_x0000_s191525" name="Equation" r:id="rId4" imgW="1155600" imgH="253800" progId="Equation.DSMT4">
              <p:embed/>
            </p:oleObj>
          </a:graphicData>
        </a:graphic>
      </p:graphicFrame>
    </p:spTree>
    <p:extLst>
      <p:ext uri="{BB962C8B-B14F-4D97-AF65-F5344CB8AC3E}">
        <p14:creationId xmlns:p14="http://schemas.microsoft.com/office/powerpoint/2010/main" xmlns="" val="23076568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2.1.2 </a:t>
            </a:r>
            <a:r>
              <a:rPr lang="zh-CN" altLang="en-US" sz="2800" dirty="0" smtClean="0">
                <a:solidFill>
                  <a:schemeClr val="accent1"/>
                </a:solidFill>
              </a:rPr>
              <a:t>光干涉的条件</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txBox="1">
            <a:spLocks noChangeArrowheads="1"/>
          </p:cNvSpPr>
          <p:nvPr/>
        </p:nvSpPr>
        <p:spPr bwMode="auto">
          <a:xfrm>
            <a:off x="540147" y="1052736"/>
            <a:ext cx="2519685" cy="665163"/>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zh-CN" altLang="en-US" sz="2800" kern="0" dirty="0" smtClean="0"/>
              <a:t>条纹的可见度</a:t>
            </a:r>
            <a:endParaRPr lang="zh-CN" altLang="en-US" sz="2800" kern="0" dirty="0"/>
          </a:p>
        </p:txBody>
      </p:sp>
      <p:graphicFrame>
        <p:nvGraphicFramePr>
          <p:cNvPr id="8" name="Object 3"/>
          <p:cNvGraphicFramePr>
            <a:graphicFrameLocks noGrp="1" noChangeAspect="1"/>
          </p:cNvGraphicFramePr>
          <p:nvPr>
            <p:ph sz="quarter" idx="4294967295"/>
            <p:extLst>
              <p:ext uri="{D42A27DB-BD31-4B8C-83A1-F6EECF244321}">
                <p14:modId xmlns:p14="http://schemas.microsoft.com/office/powerpoint/2010/main" xmlns="" val="3827924389"/>
              </p:ext>
            </p:extLst>
          </p:nvPr>
        </p:nvGraphicFramePr>
        <p:xfrm>
          <a:off x="755576" y="1988840"/>
          <a:ext cx="2746260" cy="1224136"/>
        </p:xfrm>
        <a:graphic>
          <a:graphicData uri="http://schemas.openxmlformats.org/presentationml/2006/ole">
            <p:oleObj spid="_x0000_s68956" name="Equation" r:id="rId3" imgW="774364" imgH="431613" progId="Equation.DSMT4">
              <p:embed/>
            </p:oleObj>
          </a:graphicData>
        </a:graphic>
      </p:graphicFrame>
      <p:graphicFrame>
        <p:nvGraphicFramePr>
          <p:cNvPr id="9" name="Object 4"/>
          <p:cNvGraphicFramePr>
            <a:graphicFrameLocks noGrp="1" noChangeAspect="1"/>
          </p:cNvGraphicFramePr>
          <p:nvPr>
            <p:ph sz="quarter" idx="4294967295"/>
            <p:extLst>
              <p:ext uri="{D42A27DB-BD31-4B8C-83A1-F6EECF244321}">
                <p14:modId xmlns:p14="http://schemas.microsoft.com/office/powerpoint/2010/main" xmlns="" val="3351086578"/>
              </p:ext>
            </p:extLst>
          </p:nvPr>
        </p:nvGraphicFramePr>
        <p:xfrm>
          <a:off x="4071962" y="1348471"/>
          <a:ext cx="4892526" cy="3304665"/>
        </p:xfrm>
        <a:graphic>
          <a:graphicData uri="http://schemas.openxmlformats.org/presentationml/2006/ole">
            <p:oleObj spid="_x0000_s68957" r:id="rId4" imgW="4800600" imgH="3357880" progId="">
              <p:embed/>
            </p:oleObj>
          </a:graphicData>
        </a:graphic>
      </p:graphicFrame>
      <p:sp>
        <p:nvSpPr>
          <p:cNvPr id="13" name="Rectangle 6"/>
          <p:cNvSpPr>
            <a:spLocks noChangeArrowheads="1"/>
          </p:cNvSpPr>
          <p:nvPr/>
        </p:nvSpPr>
        <p:spPr bwMode="auto">
          <a:xfrm>
            <a:off x="755576" y="4941168"/>
            <a:ext cx="66167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itchFamily="18" charset="0"/>
                <a:ea typeface="宋体" pitchFamily="2" charset="-122"/>
              </a:defRPr>
            </a:lvl1pPr>
            <a:lvl2pPr marL="742950" indent="-285750" algn="l">
              <a:spcBef>
                <a:spcPct val="0"/>
              </a:spcBef>
              <a:defRPr sz="2400">
                <a:solidFill>
                  <a:schemeClr val="tx1"/>
                </a:solidFill>
                <a:latin typeface="Times New Roman" pitchFamily="18" charset="0"/>
                <a:ea typeface="宋体" pitchFamily="2" charset="-122"/>
              </a:defRPr>
            </a:lvl2pPr>
            <a:lvl3pPr marL="1143000" indent="-228600" algn="l">
              <a:spcBef>
                <a:spcPct val="0"/>
              </a:spcBef>
              <a:defRPr sz="2400">
                <a:solidFill>
                  <a:schemeClr val="tx1"/>
                </a:solidFill>
                <a:latin typeface="Times New Roman" pitchFamily="18" charset="0"/>
                <a:ea typeface="宋体" pitchFamily="2" charset="-122"/>
              </a:defRPr>
            </a:lvl3pPr>
            <a:lvl4pPr marL="1600200" indent="-228600" algn="l">
              <a:spcBef>
                <a:spcPct val="0"/>
              </a:spcBef>
              <a:defRPr sz="2400">
                <a:solidFill>
                  <a:schemeClr val="tx1"/>
                </a:solidFill>
                <a:latin typeface="Times New Roman" pitchFamily="18" charset="0"/>
                <a:ea typeface="宋体" pitchFamily="2" charset="-122"/>
              </a:defRPr>
            </a:lvl4pPr>
            <a:lvl5pPr marL="2057400" indent="-228600" algn="l">
              <a:spcBef>
                <a:spcPct val="0"/>
              </a:spcBef>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marL="0" indent="0">
              <a:lnSpc>
                <a:spcPct val="110000"/>
              </a:lnSpc>
              <a:spcBef>
                <a:spcPct val="20000"/>
              </a:spcBef>
              <a:buClr>
                <a:schemeClr val="tx1"/>
              </a:buClr>
              <a:buSzPct val="60000"/>
            </a:pPr>
            <a:r>
              <a:rPr lang="zh-CN" altLang="en-US" sz="2800" b="1" dirty="0" smtClean="0">
                <a:ea typeface="楷体" panose="02010609060101010101" pitchFamily="49" charset="-122"/>
              </a:rPr>
              <a:t>当   </a:t>
            </a:r>
            <a:r>
              <a:rPr lang="en-US" altLang="zh-CN" sz="2800" b="1" i="1" dirty="0" err="1">
                <a:ea typeface="楷体" panose="02010609060101010101" pitchFamily="49" charset="-122"/>
              </a:rPr>
              <a:t>I</a:t>
            </a:r>
            <a:r>
              <a:rPr lang="en-US" altLang="zh-CN" sz="2800" b="1" i="1" baseline="-25000" dirty="0" err="1">
                <a:ea typeface="楷体" panose="02010609060101010101" pitchFamily="49" charset="-122"/>
              </a:rPr>
              <a:t>m</a:t>
            </a:r>
            <a:r>
              <a:rPr lang="en-US" altLang="zh-CN" sz="2800" b="1" dirty="0">
                <a:ea typeface="楷体" panose="02010609060101010101" pitchFamily="49" charset="-122"/>
              </a:rPr>
              <a:t>= 0    </a:t>
            </a:r>
            <a:r>
              <a:rPr lang="zh-CN" altLang="en-US" sz="2800" b="1" dirty="0">
                <a:ea typeface="楷体" panose="02010609060101010101" pitchFamily="49" charset="-122"/>
              </a:rPr>
              <a:t>时，</a:t>
            </a:r>
            <a:r>
              <a:rPr lang="en-US" altLang="zh-CN" sz="2800" b="1" i="1" dirty="0">
                <a:ea typeface="楷体" panose="02010609060101010101" pitchFamily="49" charset="-122"/>
              </a:rPr>
              <a:t>V</a:t>
            </a:r>
            <a:r>
              <a:rPr lang="zh-CN" altLang="en-US" sz="2800" b="1" dirty="0">
                <a:ea typeface="楷体" panose="02010609060101010101" pitchFamily="49" charset="-122"/>
              </a:rPr>
              <a:t>＝</a:t>
            </a:r>
            <a:r>
              <a:rPr lang="en-US" altLang="zh-CN" sz="2800" b="1" dirty="0">
                <a:ea typeface="楷体" panose="02010609060101010101" pitchFamily="49" charset="-122"/>
              </a:rPr>
              <a:t>l </a:t>
            </a:r>
            <a:r>
              <a:rPr lang="zh-CN" altLang="en-US" sz="2800" b="1" dirty="0">
                <a:ea typeface="楷体" panose="02010609060101010101" pitchFamily="49" charset="-122"/>
              </a:rPr>
              <a:t>， 条纹最清晰</a:t>
            </a:r>
            <a:r>
              <a:rPr lang="en-US" altLang="zh-CN" sz="2800" b="1" dirty="0">
                <a:ea typeface="楷体" panose="02010609060101010101" pitchFamily="49" charset="-122"/>
              </a:rPr>
              <a:t>; </a:t>
            </a:r>
            <a:endParaRPr lang="en-US" altLang="zh-CN" sz="2800" b="1" dirty="0" smtClean="0">
              <a:ea typeface="楷体" panose="02010609060101010101" pitchFamily="49" charset="-122"/>
            </a:endParaRPr>
          </a:p>
          <a:p>
            <a:pPr>
              <a:lnSpc>
                <a:spcPct val="110000"/>
              </a:lnSpc>
              <a:spcBef>
                <a:spcPct val="20000"/>
              </a:spcBef>
              <a:buClr>
                <a:schemeClr val="folHlink"/>
              </a:buClr>
              <a:buSzPct val="60000"/>
              <a:buFont typeface="Wingdings" pitchFamily="2" charset="2"/>
              <a:buNone/>
            </a:pPr>
            <a:r>
              <a:rPr lang="zh-CN" altLang="en-US" sz="2800" b="1" dirty="0" smtClean="0">
                <a:ea typeface="楷体" panose="02010609060101010101" pitchFamily="49" charset="-122"/>
              </a:rPr>
              <a:t>当   </a:t>
            </a:r>
            <a:r>
              <a:rPr lang="en-US" altLang="zh-CN" sz="2800" b="1" i="1" dirty="0" smtClean="0">
                <a:ea typeface="楷体" panose="02010609060101010101" pitchFamily="49" charset="-122"/>
              </a:rPr>
              <a:t>I</a:t>
            </a:r>
            <a:r>
              <a:rPr lang="en-US" altLang="zh-CN" sz="2800" b="1" i="1" baseline="-25000" dirty="0" smtClean="0">
                <a:ea typeface="楷体" panose="02010609060101010101" pitchFamily="49" charset="-122"/>
              </a:rPr>
              <a:t>M</a:t>
            </a:r>
            <a:r>
              <a:rPr lang="en-US" altLang="zh-CN" sz="2800" b="1" baseline="-25000" dirty="0" smtClean="0">
                <a:ea typeface="楷体" panose="02010609060101010101" pitchFamily="49" charset="-122"/>
              </a:rPr>
              <a:t> </a:t>
            </a:r>
            <a:r>
              <a:rPr lang="en-US" altLang="zh-CN" sz="2800" b="1" dirty="0" smtClean="0">
                <a:ea typeface="楷体" panose="02010609060101010101" pitchFamily="49" charset="-122"/>
              </a:rPr>
              <a:t>= </a:t>
            </a:r>
            <a:r>
              <a:rPr lang="en-US" altLang="zh-CN" sz="2800" b="1" i="1" dirty="0" err="1" smtClean="0">
                <a:ea typeface="楷体" panose="02010609060101010101" pitchFamily="49" charset="-122"/>
              </a:rPr>
              <a:t>I</a:t>
            </a:r>
            <a:r>
              <a:rPr lang="en-US" altLang="zh-CN" sz="2800" b="1" i="1" baseline="-25000" dirty="0" err="1" smtClean="0">
                <a:ea typeface="楷体" panose="02010609060101010101" pitchFamily="49" charset="-122"/>
              </a:rPr>
              <a:t>m</a:t>
            </a:r>
            <a:r>
              <a:rPr lang="en-US" altLang="zh-CN" sz="2800" b="1" baseline="-25000" dirty="0" smtClean="0">
                <a:ea typeface="楷体" panose="02010609060101010101" pitchFamily="49" charset="-122"/>
              </a:rPr>
              <a:t>   </a:t>
            </a:r>
            <a:r>
              <a:rPr lang="zh-CN" altLang="en-US" sz="2800" b="1" dirty="0" smtClean="0">
                <a:ea typeface="楷体" panose="02010609060101010101" pitchFamily="49" charset="-122"/>
              </a:rPr>
              <a:t>时，</a:t>
            </a:r>
            <a:r>
              <a:rPr lang="en-US" altLang="zh-CN" sz="2800" b="1" i="1" dirty="0" smtClean="0">
                <a:ea typeface="楷体" panose="02010609060101010101" pitchFamily="49" charset="-122"/>
              </a:rPr>
              <a:t> V </a:t>
            </a:r>
            <a:r>
              <a:rPr lang="zh-CN" altLang="en-US" sz="2800" b="1" dirty="0" smtClean="0">
                <a:ea typeface="楷体" panose="02010609060101010101" pitchFamily="49" charset="-122"/>
              </a:rPr>
              <a:t>＝</a:t>
            </a:r>
            <a:r>
              <a:rPr lang="en-US" altLang="zh-CN" sz="2800" b="1" dirty="0" smtClean="0">
                <a:ea typeface="楷体" panose="02010609060101010101" pitchFamily="49" charset="-122"/>
              </a:rPr>
              <a:t>0</a:t>
            </a:r>
            <a:r>
              <a:rPr lang="zh-CN" altLang="en-US" sz="2800" b="1" dirty="0" smtClean="0">
                <a:ea typeface="楷体" panose="02010609060101010101" pitchFamily="49" charset="-122"/>
              </a:rPr>
              <a:t>，  无干涉条纹；</a:t>
            </a:r>
          </a:p>
          <a:p>
            <a:pPr>
              <a:lnSpc>
                <a:spcPct val="110000"/>
              </a:lnSpc>
              <a:spcBef>
                <a:spcPct val="20000"/>
              </a:spcBef>
              <a:buClr>
                <a:schemeClr val="folHlink"/>
              </a:buClr>
              <a:buSzPct val="60000"/>
              <a:buFont typeface="Wingdings" pitchFamily="2" charset="2"/>
              <a:buNone/>
            </a:pPr>
            <a:r>
              <a:rPr lang="zh-CN" altLang="en-US" sz="2800" b="1" dirty="0" smtClean="0">
                <a:ea typeface="楷体" panose="02010609060101010101" pitchFamily="49" charset="-122"/>
              </a:rPr>
              <a:t>当   </a:t>
            </a:r>
            <a:r>
              <a:rPr lang="en-US" altLang="zh-CN" sz="2800" b="1" dirty="0">
                <a:ea typeface="楷体" panose="02010609060101010101" pitchFamily="49" charset="-122"/>
              </a:rPr>
              <a:t>0&lt; </a:t>
            </a:r>
            <a:r>
              <a:rPr lang="en-US" altLang="zh-CN" sz="2800" b="1" i="1" dirty="0" err="1">
                <a:ea typeface="楷体" panose="02010609060101010101" pitchFamily="49" charset="-122"/>
              </a:rPr>
              <a:t>I</a:t>
            </a:r>
            <a:r>
              <a:rPr lang="en-US" altLang="zh-CN" sz="2800" b="1" i="1" baseline="-25000" dirty="0" err="1" smtClean="0">
                <a:ea typeface="楷体" panose="02010609060101010101" pitchFamily="49" charset="-122"/>
              </a:rPr>
              <a:t>m</a:t>
            </a:r>
            <a:r>
              <a:rPr lang="en-US" altLang="zh-CN" sz="2800" b="1" baseline="-25000" dirty="0" smtClean="0">
                <a:ea typeface="楷体" panose="02010609060101010101" pitchFamily="49" charset="-122"/>
              </a:rPr>
              <a:t> </a:t>
            </a:r>
            <a:r>
              <a:rPr lang="en-US" altLang="zh-CN" sz="2800" b="1" dirty="0">
                <a:ea typeface="楷体" panose="02010609060101010101" pitchFamily="49" charset="-122"/>
              </a:rPr>
              <a:t>&lt; </a:t>
            </a:r>
            <a:r>
              <a:rPr lang="en-US" altLang="zh-CN" sz="2800" b="1" i="1" dirty="0">
                <a:ea typeface="楷体" panose="02010609060101010101" pitchFamily="49" charset="-122"/>
              </a:rPr>
              <a:t>I</a:t>
            </a:r>
            <a:r>
              <a:rPr lang="en-US" altLang="zh-CN" sz="2800" b="1" i="1" baseline="-25000" dirty="0" smtClean="0">
                <a:ea typeface="楷体" panose="02010609060101010101" pitchFamily="49" charset="-122"/>
              </a:rPr>
              <a:t>M</a:t>
            </a:r>
            <a:r>
              <a:rPr lang="en-US" altLang="zh-CN" sz="2800" b="1" baseline="-25000" dirty="0" smtClean="0">
                <a:ea typeface="楷体" panose="02010609060101010101" pitchFamily="49" charset="-122"/>
              </a:rPr>
              <a:t>    </a:t>
            </a:r>
            <a:r>
              <a:rPr lang="zh-CN" altLang="en-US" sz="2800" b="1" dirty="0">
                <a:ea typeface="楷体" panose="02010609060101010101" pitchFamily="49" charset="-122"/>
              </a:rPr>
              <a:t>时，</a:t>
            </a:r>
            <a:r>
              <a:rPr lang="en-US" altLang="zh-CN" sz="2800" b="1" dirty="0">
                <a:ea typeface="楷体" panose="02010609060101010101" pitchFamily="49" charset="-122"/>
              </a:rPr>
              <a:t>0 </a:t>
            </a:r>
            <a:r>
              <a:rPr lang="zh-CN" altLang="en-US" sz="2800" b="1" dirty="0">
                <a:ea typeface="楷体" panose="02010609060101010101" pitchFamily="49" charset="-122"/>
              </a:rPr>
              <a:t>＜ </a:t>
            </a:r>
            <a:r>
              <a:rPr lang="en-US" altLang="zh-CN" sz="2800" b="1" i="1" dirty="0">
                <a:ea typeface="楷体" panose="02010609060101010101" pitchFamily="49" charset="-122"/>
              </a:rPr>
              <a:t>V</a:t>
            </a:r>
            <a:r>
              <a:rPr lang="en-US" altLang="zh-CN" sz="2800" b="1" dirty="0" smtClean="0">
                <a:ea typeface="楷体" panose="02010609060101010101" pitchFamily="49" charset="-122"/>
              </a:rPr>
              <a:t> </a:t>
            </a:r>
            <a:r>
              <a:rPr lang="zh-CN" altLang="en-US" sz="2800" b="1" dirty="0">
                <a:ea typeface="楷体" panose="02010609060101010101" pitchFamily="49" charset="-122"/>
              </a:rPr>
              <a:t>＜ </a:t>
            </a:r>
            <a:r>
              <a:rPr lang="en-US" altLang="zh-CN" sz="2800" b="1" dirty="0">
                <a:ea typeface="楷体" panose="02010609060101010101" pitchFamily="49" charset="-122"/>
              </a:rPr>
              <a:t>1</a:t>
            </a:r>
            <a:r>
              <a:rPr lang="zh-CN" altLang="en-US" sz="2800" b="1" dirty="0">
                <a:ea typeface="楷体" panose="02010609060101010101" pitchFamily="49" charset="-122"/>
              </a:rPr>
              <a:t>。</a:t>
            </a:r>
          </a:p>
        </p:txBody>
      </p:sp>
      <p:graphicFrame>
        <p:nvGraphicFramePr>
          <p:cNvPr id="5" name="Object 4"/>
          <p:cNvGraphicFramePr>
            <a:graphicFrameLocks noChangeAspect="1"/>
          </p:cNvGraphicFramePr>
          <p:nvPr>
            <p:extLst>
              <p:ext uri="{D42A27DB-BD31-4B8C-83A1-F6EECF244321}">
                <p14:modId xmlns:p14="http://schemas.microsoft.com/office/powerpoint/2010/main" xmlns="" val="556901410"/>
              </p:ext>
            </p:extLst>
          </p:nvPr>
        </p:nvGraphicFramePr>
        <p:xfrm>
          <a:off x="251520" y="3407392"/>
          <a:ext cx="3816424" cy="1320800"/>
        </p:xfrm>
        <a:graphic>
          <a:graphicData uri="http://schemas.openxmlformats.org/presentationml/2006/ole">
            <p:oleObj spid="_x0000_s68958" name="Equation" r:id="rId5" imgW="1625600" imgH="533400" progId="Equation.DSMT4">
              <p:embed/>
            </p:oleObj>
          </a:graphicData>
        </a:graphic>
      </p:graphicFrame>
    </p:spTree>
    <p:extLst>
      <p:ext uri="{BB962C8B-B14F-4D97-AF65-F5344CB8AC3E}">
        <p14:creationId xmlns:p14="http://schemas.microsoft.com/office/powerpoint/2010/main" xmlns="" val="280299596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409128" y="1628428"/>
            <a:ext cx="7549259"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tx1"/>
              </a:buClr>
              <a:buSzPct val="60000"/>
            </a:pPr>
            <a:r>
              <a:rPr lang="en-US" altLang="zh-CN" sz="2800" b="1" dirty="0" smtClean="0">
                <a:solidFill>
                  <a:srgbClr val="FF0000"/>
                </a:solidFill>
                <a:latin typeface="Times New Roman" panose="02020603050405020304" pitchFamily="18" charset="0"/>
                <a:ea typeface="楷体" panose="02010609060101010101" pitchFamily="49" charset="-122"/>
              </a:rPr>
              <a:t>(A)  </a:t>
            </a:r>
            <a:r>
              <a:rPr lang="zh-CN" altLang="en-US" sz="2800" b="1" dirty="0" smtClean="0">
                <a:solidFill>
                  <a:srgbClr val="FF0000"/>
                </a:solidFill>
                <a:latin typeface="Times New Roman" panose="02020603050405020304" pitchFamily="18" charset="0"/>
                <a:ea typeface="楷体" panose="02010609060101010101" pitchFamily="49" charset="-122"/>
              </a:rPr>
              <a:t>方</a:t>
            </a:r>
            <a:r>
              <a:rPr lang="zh-CN" altLang="en-US" sz="2800" b="1" dirty="0">
                <a:solidFill>
                  <a:srgbClr val="FF0000"/>
                </a:solidFill>
                <a:latin typeface="Times New Roman" panose="02020603050405020304" pitchFamily="18" charset="0"/>
                <a:ea typeface="楷体" panose="02010609060101010101" pitchFamily="49" charset="-122"/>
              </a:rPr>
              <a:t>形光源</a:t>
            </a:r>
            <a:r>
              <a:rPr lang="zh-CN" altLang="en-US" sz="2800" b="1" dirty="0">
                <a:latin typeface="Times New Roman" panose="02020603050405020304" pitchFamily="18" charset="0"/>
                <a:ea typeface="楷体" panose="02010609060101010101" pitchFamily="49" charset="-122"/>
              </a:rPr>
              <a:t>，相干面积</a:t>
            </a:r>
          </a:p>
        </p:txBody>
      </p:sp>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2.6.1 </a:t>
            </a:r>
            <a:r>
              <a:rPr lang="zh-CN" altLang="en-US" sz="2800" dirty="0">
                <a:solidFill>
                  <a:schemeClr val="accent1"/>
                </a:solidFill>
              </a:rPr>
              <a:t>光的空间相干</a:t>
            </a:r>
            <a:r>
              <a:rPr lang="zh-CN" altLang="en-US" sz="2800" dirty="0" smtClean="0">
                <a:solidFill>
                  <a:schemeClr val="accent1"/>
                </a:solidFill>
              </a:rPr>
              <a:t>性</a:t>
            </a:r>
            <a:endParaRPr lang="en-US" sz="2800" dirty="0">
              <a:solidFill>
                <a:schemeClr val="accent1"/>
              </a:solidFill>
            </a:endParaRPr>
          </a:p>
        </p:txBody>
      </p:sp>
      <p:sp>
        <p:nvSpPr>
          <p:cNvPr id="11" name="Rectangle 10"/>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p:cNvSpPr txBox="1">
            <a:spLocks noChangeArrowheads="1"/>
          </p:cNvSpPr>
          <p:nvPr/>
        </p:nvSpPr>
        <p:spPr bwMode="auto">
          <a:xfrm>
            <a:off x="477341" y="980728"/>
            <a:ext cx="4886747"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2400" b="1" baseline="0">
                <a:solidFill>
                  <a:schemeClr val="bg1"/>
                </a:solidFill>
                <a:latin typeface="+mj-lt"/>
                <a:ea typeface="Adobe 楷体 Std R" pitchFamily="18"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nSpc>
                <a:spcPct val="80000"/>
              </a:lnSpc>
            </a:pPr>
            <a:r>
              <a:rPr lang="zh-CN" altLang="en-US" sz="3200" kern="0" dirty="0" smtClean="0">
                <a:solidFill>
                  <a:srgbClr val="0000FF"/>
                </a:solidFill>
                <a:latin typeface="Times New Roman" panose="02020603050405020304" pitchFamily="18" charset="0"/>
                <a:ea typeface="楷体" panose="02010609060101010101" pitchFamily="49" charset="-122"/>
              </a:rPr>
              <a:t>相干面积（二维情形）</a:t>
            </a:r>
            <a:r>
              <a:rPr lang="zh-CN" altLang="en-US" sz="3200" b="0" dirty="0" smtClean="0"/>
              <a:t>）</a:t>
            </a:r>
            <a:r>
              <a:rPr lang="zh-CN" altLang="en-US" sz="3200" kern="0" dirty="0" smtClean="0">
                <a:solidFill>
                  <a:srgbClr val="0000FF"/>
                </a:solidFill>
                <a:latin typeface="Times New Roman" panose="02020603050405020304" pitchFamily="18" charset="0"/>
                <a:ea typeface="楷体" panose="02010609060101010101" pitchFamily="49" charset="-122"/>
              </a:rPr>
              <a:t>  </a:t>
            </a:r>
            <a:endParaRPr lang="en-US" altLang="zh-CN" sz="3200" kern="0" dirty="0">
              <a:solidFill>
                <a:srgbClr val="FF0000"/>
              </a:solidFill>
              <a:latin typeface="Times New Roman" panose="02020603050405020304" pitchFamily="18" charset="0"/>
              <a:ea typeface="楷体" panose="02010609060101010101" pitchFamily="49" charset="-122"/>
            </a:endParaRPr>
          </a:p>
        </p:txBody>
      </p:sp>
      <p:graphicFrame>
        <p:nvGraphicFramePr>
          <p:cNvPr id="15" name="Object 14"/>
          <p:cNvGraphicFramePr>
            <a:graphicFrameLocks noChangeAspect="1"/>
          </p:cNvGraphicFramePr>
          <p:nvPr>
            <p:extLst>
              <p:ext uri="{D42A27DB-BD31-4B8C-83A1-F6EECF244321}">
                <p14:modId xmlns:p14="http://schemas.microsoft.com/office/powerpoint/2010/main" xmlns="" val="352803616"/>
              </p:ext>
            </p:extLst>
          </p:nvPr>
        </p:nvGraphicFramePr>
        <p:xfrm>
          <a:off x="4791356" y="1556792"/>
          <a:ext cx="2876988" cy="676640"/>
        </p:xfrm>
        <a:graphic>
          <a:graphicData uri="http://schemas.openxmlformats.org/presentationml/2006/ole">
            <p:oleObj spid="_x0000_s192730" name="Equation" r:id="rId3" imgW="1168200" imgH="279360" progId="Equation.DSMT4">
              <p:embed/>
            </p:oleObj>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xmlns="" val="1047344799"/>
              </p:ext>
            </p:extLst>
          </p:nvPr>
        </p:nvGraphicFramePr>
        <p:xfrm>
          <a:off x="2911618" y="3048094"/>
          <a:ext cx="5046770" cy="1061866"/>
        </p:xfrm>
        <a:graphic>
          <a:graphicData uri="http://schemas.openxmlformats.org/presentationml/2006/ole">
            <p:oleObj spid="_x0000_s192731" name="Equation" r:id="rId4" imgW="2095200" imgH="469800" progId="Equation.DSMT4">
              <p:embed/>
            </p:oleObj>
          </a:graphicData>
        </a:graphic>
      </p:graphicFrame>
      <p:sp>
        <p:nvSpPr>
          <p:cNvPr id="18" name="Text Box 9"/>
          <p:cNvSpPr txBox="1">
            <a:spLocks noChangeArrowheads="1"/>
          </p:cNvSpPr>
          <p:nvPr/>
        </p:nvSpPr>
        <p:spPr bwMode="auto">
          <a:xfrm>
            <a:off x="467544" y="3356992"/>
            <a:ext cx="252648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tx1"/>
              </a:buClr>
              <a:buSzPct val="60000"/>
            </a:pPr>
            <a:r>
              <a:rPr lang="en-US" altLang="zh-CN" sz="2800" b="1" dirty="0" smtClean="0">
                <a:solidFill>
                  <a:srgbClr val="FF0000"/>
                </a:solidFill>
                <a:latin typeface="Times New Roman" panose="02020603050405020304" pitchFamily="18" charset="0"/>
                <a:ea typeface="楷体" panose="02010609060101010101" pitchFamily="49" charset="-122"/>
              </a:rPr>
              <a:t>(B)   </a:t>
            </a:r>
            <a:r>
              <a:rPr lang="zh-CN" altLang="en-US" sz="2800" b="1" dirty="0" smtClean="0">
                <a:solidFill>
                  <a:srgbClr val="FF0000"/>
                </a:solidFill>
                <a:latin typeface="Times New Roman" panose="02020603050405020304" pitchFamily="18" charset="0"/>
                <a:ea typeface="楷体" panose="02010609060101010101" pitchFamily="49" charset="-122"/>
              </a:rPr>
              <a:t>圆</a:t>
            </a:r>
            <a:r>
              <a:rPr lang="zh-CN" altLang="en-US" sz="2800" b="1" dirty="0">
                <a:solidFill>
                  <a:srgbClr val="FF0000"/>
                </a:solidFill>
                <a:latin typeface="Times New Roman" panose="02020603050405020304" pitchFamily="18" charset="0"/>
                <a:ea typeface="楷体" panose="02010609060101010101" pitchFamily="49" charset="-122"/>
              </a:rPr>
              <a:t>形光</a:t>
            </a:r>
            <a:r>
              <a:rPr lang="zh-CN" altLang="en-US" sz="2800" b="1" dirty="0" smtClean="0">
                <a:solidFill>
                  <a:srgbClr val="FF0000"/>
                </a:solidFill>
                <a:latin typeface="Times New Roman" panose="02020603050405020304" pitchFamily="18" charset="0"/>
                <a:ea typeface="楷体" panose="02010609060101010101" pitchFamily="49" charset="-122"/>
              </a:rPr>
              <a:t>源</a:t>
            </a:r>
            <a:endParaRPr lang="zh-CN" altLang="en-US" sz="2800" b="1" dirty="0">
              <a:latin typeface="Times New Roman" panose="02020603050405020304" pitchFamily="18" charset="0"/>
              <a:ea typeface="楷体" panose="02010609060101010101" pitchFamily="49" charset="-122"/>
            </a:endParaRPr>
          </a:p>
        </p:txBody>
      </p:sp>
      <p:graphicFrame>
        <p:nvGraphicFramePr>
          <p:cNvPr id="20" name="Object 19"/>
          <p:cNvGraphicFramePr>
            <a:graphicFrameLocks noChangeAspect="1"/>
          </p:cNvGraphicFramePr>
          <p:nvPr>
            <p:extLst>
              <p:ext uri="{D42A27DB-BD31-4B8C-83A1-F6EECF244321}">
                <p14:modId xmlns:p14="http://schemas.microsoft.com/office/powerpoint/2010/main" xmlns="" val="3736483707"/>
              </p:ext>
            </p:extLst>
          </p:nvPr>
        </p:nvGraphicFramePr>
        <p:xfrm>
          <a:off x="872260" y="2181383"/>
          <a:ext cx="3911439" cy="1141710"/>
        </p:xfrm>
        <a:graphic>
          <a:graphicData uri="http://schemas.openxmlformats.org/presentationml/2006/ole">
            <p:oleObj spid="_x0000_s192732" name="Equation" r:id="rId5" imgW="1536700" imgH="457200" progId="Equation.DSMT4">
              <p:embed/>
            </p:oleObj>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xmlns="" val="1849413533"/>
              </p:ext>
            </p:extLst>
          </p:nvPr>
        </p:nvGraphicFramePr>
        <p:xfrm>
          <a:off x="5249219" y="2469415"/>
          <a:ext cx="3390434" cy="591790"/>
        </p:xfrm>
        <a:graphic>
          <a:graphicData uri="http://schemas.openxmlformats.org/presentationml/2006/ole">
            <p:oleObj spid="_x0000_s192733" name="Equation" r:id="rId6" imgW="1473200" imgH="254000" progId="Equation.DSMT4">
              <p:embed/>
            </p:oleObj>
          </a:graphicData>
        </a:graphic>
      </p:graphicFrame>
      <p:sp>
        <p:nvSpPr>
          <p:cNvPr id="21" name="Rectangle 2"/>
          <p:cNvSpPr txBox="1">
            <a:spLocks noChangeArrowheads="1"/>
          </p:cNvSpPr>
          <p:nvPr/>
        </p:nvSpPr>
        <p:spPr bwMode="auto">
          <a:xfrm>
            <a:off x="477341" y="4040088"/>
            <a:ext cx="3529261"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相干孔径角 </a:t>
            </a:r>
            <a:r>
              <a:rPr lang="zh-CN" altLang="en-US" i="1" kern="0" dirty="0" smtClean="0">
                <a:solidFill>
                  <a:srgbClr val="0000FF"/>
                </a:solidFill>
                <a:sym typeface="Symbol" pitchFamily="18" charset="2"/>
              </a:rPr>
              <a:t></a:t>
            </a:r>
            <a:r>
              <a:rPr lang="en-US" altLang="zh-CN" i="1" kern="0" baseline="-25000" dirty="0" smtClean="0">
                <a:solidFill>
                  <a:srgbClr val="0000FF"/>
                </a:solidFill>
              </a:rPr>
              <a:t>C</a:t>
            </a:r>
            <a:endParaRPr lang="en-US" altLang="zh-CN" i="1" kern="0" baseline="-25000" dirty="0">
              <a:solidFill>
                <a:srgbClr val="0000FF"/>
              </a:solidFill>
            </a:endParaRPr>
          </a:p>
        </p:txBody>
      </p:sp>
      <p:graphicFrame>
        <p:nvGraphicFramePr>
          <p:cNvPr id="23" name="Object 3"/>
          <p:cNvGraphicFramePr>
            <a:graphicFrameLocks noGrp="1" noChangeAspect="1"/>
          </p:cNvGraphicFramePr>
          <p:nvPr>
            <p:ph sz="half" idx="4294967295"/>
            <p:extLst>
              <p:ext uri="{D42A27DB-BD31-4B8C-83A1-F6EECF244321}">
                <p14:modId xmlns:p14="http://schemas.microsoft.com/office/powerpoint/2010/main" xmlns="" val="652321745"/>
              </p:ext>
            </p:extLst>
          </p:nvPr>
        </p:nvGraphicFramePr>
        <p:xfrm>
          <a:off x="1164144" y="5503202"/>
          <a:ext cx="2155653" cy="972493"/>
        </p:xfrm>
        <a:graphic>
          <a:graphicData uri="http://schemas.openxmlformats.org/presentationml/2006/ole">
            <p:oleObj spid="_x0000_s192734" name="Equation" r:id="rId7" imgW="825500" imgH="393700" progId="Equation.DSMT4">
              <p:embed/>
            </p:oleObj>
          </a:graphicData>
        </a:graphic>
      </p:graphicFrame>
      <p:sp>
        <p:nvSpPr>
          <p:cNvPr id="24" name="Text Box 6"/>
          <p:cNvSpPr txBox="1">
            <a:spLocks noChangeArrowheads="1"/>
          </p:cNvSpPr>
          <p:nvPr/>
        </p:nvSpPr>
        <p:spPr bwMode="auto">
          <a:xfrm>
            <a:off x="401172" y="4756562"/>
            <a:ext cx="86353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buClr>
                <a:schemeClr val="tx1"/>
              </a:buClr>
              <a:buSzPct val="60000"/>
            </a:pPr>
            <a:r>
              <a:rPr lang="zh-CN" altLang="en-US" b="1" dirty="0">
                <a:latin typeface="Times New Roman" panose="02020603050405020304" pitchFamily="18" charset="0"/>
                <a:ea typeface="楷体" panose="02010609060101010101" pitchFamily="49" charset="-122"/>
              </a:rPr>
              <a:t>光</a:t>
            </a:r>
            <a:r>
              <a:rPr lang="zh-CN" altLang="en-US" b="1" dirty="0" smtClean="0">
                <a:latin typeface="Times New Roman" panose="02020603050405020304" pitchFamily="18" charset="0"/>
                <a:ea typeface="楷体" panose="02010609060101010101" pitchFamily="49" charset="-122"/>
              </a:rPr>
              <a:t>场中保</a:t>
            </a:r>
            <a:r>
              <a:rPr lang="zh-CN" altLang="en-US" b="1" dirty="0">
                <a:latin typeface="Times New Roman" panose="02020603050405020304" pitchFamily="18" charset="0"/>
                <a:ea typeface="楷体" panose="02010609060101010101" pitchFamily="49" charset="-122"/>
              </a:rPr>
              <a:t>持相干性的</a:t>
            </a:r>
            <a:r>
              <a:rPr lang="zh-CN" altLang="en-US" b="1" dirty="0" smtClean="0">
                <a:latin typeface="Times New Roman" panose="02020603050405020304" pitchFamily="18" charset="0"/>
                <a:ea typeface="楷体" panose="02010609060101010101" pitchFamily="49" charset="-122"/>
              </a:rPr>
              <a:t>两点的最</a:t>
            </a:r>
            <a:r>
              <a:rPr lang="zh-CN" altLang="en-US" b="1" dirty="0">
                <a:latin typeface="Times New Roman" panose="02020603050405020304" pitchFamily="18" charset="0"/>
                <a:ea typeface="楷体" panose="02010609060101010101" pitchFamily="49" charset="-122"/>
              </a:rPr>
              <a:t>大横向分</a:t>
            </a:r>
            <a:r>
              <a:rPr lang="zh-CN" altLang="en-US" b="1" dirty="0" smtClean="0">
                <a:latin typeface="Times New Roman" panose="02020603050405020304" pitchFamily="18" charset="0"/>
                <a:ea typeface="楷体" panose="02010609060101010101" pitchFamily="49" charset="-122"/>
              </a:rPr>
              <a:t>离相对</a:t>
            </a:r>
            <a:r>
              <a:rPr lang="zh-CN" altLang="en-US" b="1" dirty="0">
                <a:latin typeface="Times New Roman" panose="02020603050405020304" pitchFamily="18" charset="0"/>
                <a:ea typeface="楷体" panose="02010609060101010101" pitchFamily="49" charset="-122"/>
              </a:rPr>
              <a:t>光源中心的张角</a:t>
            </a:r>
          </a:p>
        </p:txBody>
      </p:sp>
      <p:graphicFrame>
        <p:nvGraphicFramePr>
          <p:cNvPr id="25" name="Object 8"/>
          <p:cNvGraphicFramePr>
            <a:graphicFrameLocks noChangeAspect="1"/>
          </p:cNvGraphicFramePr>
          <p:nvPr>
            <p:extLst>
              <p:ext uri="{D42A27DB-BD31-4B8C-83A1-F6EECF244321}">
                <p14:modId xmlns:p14="http://schemas.microsoft.com/office/powerpoint/2010/main" xmlns="" val="3912430108"/>
              </p:ext>
            </p:extLst>
          </p:nvPr>
        </p:nvGraphicFramePr>
        <p:xfrm>
          <a:off x="3635896" y="5763649"/>
          <a:ext cx="1386703" cy="593093"/>
        </p:xfrm>
        <a:graphic>
          <a:graphicData uri="http://schemas.openxmlformats.org/presentationml/2006/ole">
            <p:oleObj spid="_x0000_s192735" name="Equation" r:id="rId8" imgW="533169" imgH="228501" progId="Equation.DSMT4">
              <p:embed/>
            </p:oleObj>
          </a:graphicData>
        </a:graphic>
      </p:graphicFrame>
      <p:sp>
        <p:nvSpPr>
          <p:cNvPr id="26" name="Text Box 10"/>
          <p:cNvSpPr txBox="1">
            <a:spLocks noChangeArrowheads="1"/>
          </p:cNvSpPr>
          <p:nvPr/>
        </p:nvSpPr>
        <p:spPr bwMode="auto">
          <a:xfrm>
            <a:off x="5330717" y="5589240"/>
            <a:ext cx="348975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buClr>
                <a:schemeClr val="folHlink"/>
              </a:buClr>
              <a:buSzPct val="60000"/>
              <a:buFont typeface="Wingdings" pitchFamily="2" charset="2"/>
              <a:buNone/>
            </a:pPr>
            <a:r>
              <a:rPr lang="zh-CN" altLang="en-US" b="1" dirty="0">
                <a:solidFill>
                  <a:srgbClr val="FF0000"/>
                </a:solidFill>
                <a:latin typeface="Times New Roman" panose="02020603050405020304" pitchFamily="18" charset="0"/>
                <a:ea typeface="楷体" panose="02010609060101010101" pitchFamily="49" charset="-122"/>
              </a:rPr>
              <a:t>空间相干性的反比公</a:t>
            </a:r>
            <a:r>
              <a:rPr lang="zh-CN" altLang="en-US" b="1" dirty="0" smtClean="0">
                <a:solidFill>
                  <a:srgbClr val="FF0000"/>
                </a:solidFill>
                <a:latin typeface="Times New Roman" panose="02020603050405020304" pitchFamily="18" charset="0"/>
                <a:ea typeface="楷体" panose="02010609060101010101" pitchFamily="49" charset="-122"/>
              </a:rPr>
              <a:t>式，</a:t>
            </a:r>
            <a:r>
              <a:rPr lang="zh-CN" altLang="en-US" b="1" u="sng" dirty="0" smtClean="0">
                <a:solidFill>
                  <a:srgbClr val="FF0000"/>
                </a:solidFill>
                <a:latin typeface="Times New Roman" panose="02020603050405020304" pitchFamily="18" charset="0"/>
                <a:ea typeface="楷体" panose="02010609060101010101" pitchFamily="49" charset="-122"/>
              </a:rPr>
              <a:t>光</a:t>
            </a:r>
            <a:r>
              <a:rPr lang="zh-CN" altLang="en-US" b="1" u="sng" dirty="0">
                <a:solidFill>
                  <a:srgbClr val="FF0000"/>
                </a:solidFill>
                <a:latin typeface="Times New Roman" panose="02020603050405020304" pitchFamily="18" charset="0"/>
                <a:ea typeface="楷体" panose="02010609060101010101" pitchFamily="49" charset="-122"/>
              </a:rPr>
              <a:t>源小，空间相干性</a:t>
            </a:r>
            <a:r>
              <a:rPr lang="zh-CN" altLang="en-US" b="1" u="sng" dirty="0" smtClean="0">
                <a:solidFill>
                  <a:srgbClr val="FF0000"/>
                </a:solidFill>
                <a:latin typeface="Times New Roman" panose="02020603050405020304" pitchFamily="18" charset="0"/>
                <a:ea typeface="楷体" panose="02010609060101010101" pitchFamily="49" charset="-122"/>
              </a:rPr>
              <a:t>好</a:t>
            </a:r>
            <a:endParaRPr lang="zh-CN" altLang="en-US" b="1" u="sng" dirty="0">
              <a:solidFill>
                <a:srgbClr val="FF0000"/>
              </a:solidFill>
              <a:latin typeface="Times New Roman" panose="02020603050405020304" pitchFamily="18" charset="0"/>
              <a:ea typeface="楷体" panose="02010609060101010101" pitchFamily="49" charset="-122"/>
            </a:endParaRPr>
          </a:p>
        </p:txBody>
      </p:sp>
      <p:sp>
        <p:nvSpPr>
          <p:cNvPr id="2" name="Rectangle 1"/>
          <p:cNvSpPr/>
          <p:nvPr/>
        </p:nvSpPr>
        <p:spPr>
          <a:xfrm>
            <a:off x="5148064" y="2348880"/>
            <a:ext cx="3672408" cy="64807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882630" y="3392016"/>
            <a:ext cx="2150758" cy="45088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056479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gx20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6984" y="4255343"/>
            <a:ext cx="5791200" cy="2486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itle 1"/>
          <p:cNvSpPr>
            <a:spLocks noGrp="1"/>
          </p:cNvSpPr>
          <p:nvPr>
            <p:ph type="title"/>
          </p:nvPr>
        </p:nvSpPr>
        <p:spPr>
          <a:xfrm>
            <a:off x="2123728" y="332656"/>
            <a:ext cx="4032448" cy="538162"/>
          </a:xfrm>
        </p:spPr>
        <p:txBody>
          <a:bodyPr/>
          <a:lstStyle/>
          <a:p>
            <a:r>
              <a:rPr lang="en-US" altLang="zh-CN" dirty="0" smtClean="0">
                <a:solidFill>
                  <a:schemeClr val="accent1"/>
                </a:solidFill>
                <a:effectLst>
                  <a:outerShdw blurRad="38100" dist="38100" dir="2700000" algn="tl">
                    <a:srgbClr val="000000">
                      <a:alpha val="43137"/>
                    </a:srgbClr>
                  </a:outerShdw>
                </a:effectLst>
              </a:rPr>
              <a:t>2.6.2 </a:t>
            </a:r>
            <a:r>
              <a:rPr lang="zh-CN" altLang="en-US" dirty="0">
                <a:solidFill>
                  <a:schemeClr val="accent1"/>
                </a:solidFill>
                <a:effectLst>
                  <a:outerShdw blurRad="38100" dist="38100" dir="2700000" algn="tl">
                    <a:srgbClr val="000000">
                      <a:alpha val="43137"/>
                    </a:srgbClr>
                  </a:outerShdw>
                </a:effectLst>
              </a:rPr>
              <a:t>光</a:t>
            </a:r>
            <a:r>
              <a:rPr lang="zh-CN" altLang="en-US" dirty="0" smtClean="0">
                <a:solidFill>
                  <a:schemeClr val="accent1"/>
                </a:solidFill>
                <a:effectLst>
                  <a:outerShdw blurRad="38100" dist="38100" dir="2700000" algn="tl">
                    <a:srgbClr val="000000">
                      <a:alpha val="43137"/>
                    </a:srgbClr>
                  </a:outerShdw>
                </a:effectLst>
              </a:rPr>
              <a:t>的</a:t>
            </a:r>
            <a:r>
              <a:rPr lang="zh-CN" altLang="en-US" dirty="0">
                <a:solidFill>
                  <a:schemeClr val="accent1"/>
                </a:solidFill>
                <a:effectLst>
                  <a:outerShdw blurRad="38100" dist="38100" dir="2700000" algn="tl">
                    <a:srgbClr val="000000">
                      <a:alpha val="43137"/>
                    </a:srgbClr>
                  </a:outerShdw>
                </a:effectLst>
              </a:rPr>
              <a:t>时间</a:t>
            </a:r>
            <a:r>
              <a:rPr lang="zh-CN" altLang="en-US" dirty="0" smtClean="0">
                <a:solidFill>
                  <a:schemeClr val="accent1"/>
                </a:solidFill>
                <a:effectLst>
                  <a:outerShdw blurRad="38100" dist="38100" dir="2700000" algn="tl">
                    <a:srgbClr val="000000">
                      <a:alpha val="43137"/>
                    </a:srgbClr>
                  </a:outerShdw>
                </a:effectLst>
              </a:rPr>
              <a:t>相</a:t>
            </a:r>
            <a:r>
              <a:rPr lang="zh-CN" altLang="en-US" dirty="0">
                <a:solidFill>
                  <a:schemeClr val="accent1"/>
                </a:solidFill>
                <a:effectLst>
                  <a:outerShdw blurRad="38100" dist="38100" dir="2700000" algn="tl">
                    <a:srgbClr val="000000">
                      <a:alpha val="43137"/>
                    </a:srgbClr>
                  </a:outerShdw>
                </a:effectLst>
              </a:rPr>
              <a:t>干性</a:t>
            </a:r>
            <a:endParaRPr lang="en-US" dirty="0">
              <a:solidFill>
                <a:schemeClr val="accent1"/>
              </a:solidFill>
              <a:effectLst>
                <a:outerShdw blurRad="38100" dist="38100" dir="2700000" algn="tl">
                  <a:srgbClr val="000000">
                    <a:alpha val="43137"/>
                  </a:srgbClr>
                </a:outerShdw>
              </a:effectLst>
            </a:endParaRPr>
          </a:p>
        </p:txBody>
      </p:sp>
      <p:sp>
        <p:nvSpPr>
          <p:cNvPr id="11" name="Rectangle 10"/>
          <p:cNvSpPr/>
          <p:nvPr/>
        </p:nvSpPr>
        <p:spPr>
          <a:xfrm>
            <a:off x="467544" y="935009"/>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5536" y="1682805"/>
            <a:ext cx="8280920" cy="1938992"/>
          </a:xfrm>
          <a:prstGeom prst="rect">
            <a:avLst/>
          </a:prstGeom>
        </p:spPr>
        <p:txBody>
          <a:bodyPr wrap="square">
            <a:spAutoFit/>
          </a:bodyPr>
          <a:lstStyle/>
          <a:p>
            <a:pPr algn="just">
              <a:spcBef>
                <a:spcPts val="600"/>
              </a:spcBef>
            </a:pPr>
            <a:r>
              <a:rPr lang="zh-CN" altLang="en-US" b="1" dirty="0" smtClean="0">
                <a:latin typeface="Times New Roman" panose="02020603050405020304" pitchFamily="18" charset="0"/>
                <a:ea typeface="楷体" panose="02010609060101010101" pitchFamily="49" charset="-122"/>
              </a:rPr>
              <a:t>干</a:t>
            </a:r>
            <a:r>
              <a:rPr lang="zh-CN" altLang="en-US" b="1" dirty="0">
                <a:latin typeface="Times New Roman" panose="02020603050405020304" pitchFamily="18" charset="0"/>
                <a:ea typeface="楷体" panose="02010609060101010101" pitchFamily="49" charset="-122"/>
              </a:rPr>
              <a:t>涉实验中，通常使用的光源并不是理想的单色光源，</a:t>
            </a:r>
            <a:r>
              <a:rPr lang="zh-CN" altLang="en-US" b="1" dirty="0" smtClean="0">
                <a:latin typeface="Times New Roman" panose="02020603050405020304" pitchFamily="18" charset="0"/>
                <a:ea typeface="楷体" panose="02010609060101010101" pitchFamily="49" charset="-122"/>
              </a:rPr>
              <a:t>波长</a:t>
            </a:r>
            <a:r>
              <a:rPr lang="zh-CN" altLang="en-US" b="1" dirty="0">
                <a:latin typeface="Times New Roman" panose="02020603050405020304" pitchFamily="18" charset="0"/>
                <a:ea typeface="楷体" panose="02010609060101010101" pitchFamily="49" charset="-122"/>
              </a:rPr>
              <a:t>一般在</a:t>
            </a:r>
            <a:r>
              <a:rPr lang="en-US" altLang="zh-CN" b="1" i="1" dirty="0">
                <a:latin typeface="Times New Roman" panose="02020603050405020304" pitchFamily="18" charset="0"/>
                <a:ea typeface="楷体" panose="02010609060101010101" pitchFamily="49" charset="-122"/>
              </a:rPr>
              <a:t>λ</a:t>
            </a:r>
            <a:r>
              <a:rPr lang="en-US" altLang="zh-CN" b="1" dirty="0">
                <a:latin typeface="Times New Roman" panose="02020603050405020304" pitchFamily="18" charset="0"/>
                <a:ea typeface="楷体" panose="02010609060101010101" pitchFamily="49" charset="-122"/>
              </a:rPr>
              <a:t> ∼ </a:t>
            </a:r>
            <a:r>
              <a:rPr lang="en-US" altLang="zh-CN" b="1" i="1" dirty="0">
                <a:latin typeface="Times New Roman" panose="02020603050405020304" pitchFamily="18" charset="0"/>
                <a:ea typeface="楷体" panose="02010609060101010101" pitchFamily="49" charset="-122"/>
              </a:rPr>
              <a:t>λ</a:t>
            </a:r>
            <a:r>
              <a:rPr lang="zh-CN" altLang="en-US" b="1" dirty="0">
                <a:latin typeface="Times New Roman" panose="02020603050405020304" pitchFamily="18" charset="0"/>
                <a:ea typeface="楷体" panose="02010609060101010101" pitchFamily="49" charset="-122"/>
              </a:rPr>
              <a:t>＋</a:t>
            </a:r>
            <a:r>
              <a:rPr lang="en-US" altLang="zh-CN" b="1" dirty="0" err="1">
                <a:latin typeface="Times New Roman" panose="02020603050405020304" pitchFamily="18" charset="0"/>
                <a:ea typeface="楷体" panose="02010609060101010101" pitchFamily="49" charset="-122"/>
              </a:rPr>
              <a:t>Δ</a:t>
            </a:r>
            <a:r>
              <a:rPr lang="en-US" altLang="zh-CN" b="1" i="1" dirty="0" err="1">
                <a:latin typeface="Times New Roman" panose="02020603050405020304" pitchFamily="18" charset="0"/>
                <a:ea typeface="楷体" panose="02010609060101010101" pitchFamily="49" charset="-122"/>
              </a:rPr>
              <a:t>λ</a:t>
            </a:r>
            <a:r>
              <a:rPr lang="zh-CN" altLang="en-US" b="1" dirty="0">
                <a:latin typeface="Times New Roman" panose="02020603050405020304" pitchFamily="18" charset="0"/>
                <a:ea typeface="楷体" panose="02010609060101010101" pitchFamily="49" charset="-122"/>
              </a:rPr>
              <a:t>内</a:t>
            </a:r>
            <a:r>
              <a:rPr lang="zh-CN" altLang="en-US" b="1" dirty="0" smtClean="0">
                <a:latin typeface="Times New Roman" panose="02020603050405020304" pitchFamily="18" charset="0"/>
                <a:ea typeface="楷体" panose="02010609060101010101" pitchFamily="49" charset="-122"/>
              </a:rPr>
              <a:t>。</a:t>
            </a:r>
            <a:r>
              <a:rPr lang="en-US" altLang="zh-CN" b="1" dirty="0" err="1">
                <a:solidFill>
                  <a:srgbClr val="000000"/>
                </a:solidFill>
                <a:latin typeface="Times New Roman" panose="02020603050405020304" pitchFamily="18" charset="0"/>
                <a:ea typeface="楷体" panose="02010609060101010101" pitchFamily="49" charset="-122"/>
              </a:rPr>
              <a:t>Δ</a:t>
            </a:r>
            <a:r>
              <a:rPr lang="en-US" altLang="zh-CN" b="1" i="1" dirty="0" err="1">
                <a:solidFill>
                  <a:srgbClr val="000000"/>
                </a:solidFill>
                <a:latin typeface="Times New Roman" panose="02020603050405020304" pitchFamily="18" charset="0"/>
                <a:ea typeface="楷体" panose="02010609060101010101" pitchFamily="49" charset="-122"/>
              </a:rPr>
              <a:t>λ</a:t>
            </a:r>
            <a:r>
              <a:rPr lang="zh-CN" altLang="en-US" b="1" dirty="0">
                <a:solidFill>
                  <a:srgbClr val="000000"/>
                </a:solidFill>
                <a:latin typeface="Times New Roman" panose="02020603050405020304" pitchFamily="18" charset="0"/>
                <a:ea typeface="楷体" panose="02010609060101010101" pitchFamily="49" charset="-122"/>
              </a:rPr>
              <a:t>内每一波长的光都生成各自的一组干涉条纹，除零级外，各组条纹间均有位移</a:t>
            </a:r>
            <a:r>
              <a:rPr lang="en-US" altLang="zh-CN" b="1" dirty="0">
                <a:solidFill>
                  <a:srgbClr val="000000"/>
                </a:solidFill>
                <a:latin typeface="Times New Roman" panose="02020603050405020304" pitchFamily="18" charset="0"/>
                <a:ea typeface="楷体" panose="02010609060101010101" pitchFamily="49" charset="-122"/>
              </a:rPr>
              <a:t>(</a:t>
            </a:r>
            <a:r>
              <a:rPr lang="zh-CN" altLang="en-US" b="1" dirty="0">
                <a:solidFill>
                  <a:srgbClr val="000000"/>
                </a:solidFill>
                <a:latin typeface="Times New Roman" panose="02020603050405020304" pitchFamily="18" charset="0"/>
                <a:ea typeface="楷体" panose="02010609060101010101" pitchFamily="49" charset="-122"/>
              </a:rPr>
              <a:t>图的下部曲线</a:t>
            </a:r>
            <a:r>
              <a:rPr lang="en-US" altLang="zh-CN" b="1" dirty="0">
                <a:solidFill>
                  <a:srgbClr val="000000"/>
                </a:solidFill>
                <a:latin typeface="Times New Roman" panose="02020603050405020304" pitchFamily="18" charset="0"/>
                <a:ea typeface="楷体" panose="02010609060101010101" pitchFamily="49" charset="-122"/>
              </a:rPr>
              <a:t>)</a:t>
            </a:r>
            <a:r>
              <a:rPr lang="zh-CN" altLang="en-US" b="1" dirty="0">
                <a:solidFill>
                  <a:srgbClr val="000000"/>
                </a:solidFill>
                <a:latin typeface="Times New Roman" panose="02020603050405020304" pitchFamily="18" charset="0"/>
                <a:ea typeface="楷体" panose="02010609060101010101" pitchFamily="49" charset="-122"/>
              </a:rPr>
              <a:t>，干涉条纹的可见度随着光程差的增大而下降</a:t>
            </a:r>
            <a:r>
              <a:rPr lang="en-US" altLang="zh-CN" b="1" dirty="0">
                <a:solidFill>
                  <a:srgbClr val="000000"/>
                </a:solidFill>
                <a:latin typeface="Times New Roman" panose="02020603050405020304" pitchFamily="18" charset="0"/>
                <a:ea typeface="楷体" panose="02010609060101010101" pitchFamily="49" charset="-122"/>
              </a:rPr>
              <a:t>(</a:t>
            </a:r>
            <a:r>
              <a:rPr lang="zh-CN" altLang="en-US" b="1" dirty="0">
                <a:solidFill>
                  <a:srgbClr val="000000"/>
                </a:solidFill>
                <a:latin typeface="Times New Roman" panose="02020603050405020304" pitchFamily="18" charset="0"/>
                <a:ea typeface="楷体" panose="02010609060101010101" pitchFamily="49" charset="-122"/>
              </a:rPr>
              <a:t>图的上部曲线</a:t>
            </a:r>
            <a:r>
              <a:rPr lang="en-US" altLang="zh-CN" b="1" dirty="0">
                <a:solidFill>
                  <a:srgbClr val="000000"/>
                </a:solidFill>
                <a:latin typeface="Times New Roman" panose="02020603050405020304" pitchFamily="18" charset="0"/>
                <a:ea typeface="楷体" panose="02010609060101010101" pitchFamily="49" charset="-122"/>
              </a:rPr>
              <a:t>) </a:t>
            </a:r>
            <a:r>
              <a:rPr lang="zh-CN" altLang="en-US" b="1" dirty="0">
                <a:solidFill>
                  <a:srgbClr val="000000"/>
                </a:solidFill>
                <a:latin typeface="Times New Roman" panose="02020603050405020304" pitchFamily="18" charset="0"/>
                <a:ea typeface="楷体" panose="02010609060101010101" pitchFamily="49" charset="-122"/>
              </a:rPr>
              <a:t>，最后降为零。因此，</a:t>
            </a:r>
            <a:endParaRPr lang="zh-CN" altLang="en-US" b="1" dirty="0">
              <a:latin typeface="Times New Roman" panose="02020603050405020304" pitchFamily="18" charset="0"/>
              <a:ea typeface="楷体" panose="02010609060101010101" pitchFamily="49" charset="-122"/>
            </a:endParaRPr>
          </a:p>
        </p:txBody>
      </p:sp>
      <p:sp>
        <p:nvSpPr>
          <p:cNvPr id="3" name="Rectangle 2"/>
          <p:cNvSpPr/>
          <p:nvPr/>
        </p:nvSpPr>
        <p:spPr>
          <a:xfrm>
            <a:off x="1828139" y="3861048"/>
            <a:ext cx="6840760" cy="523220"/>
          </a:xfrm>
          <a:prstGeom prst="rect">
            <a:avLst/>
          </a:prstGeom>
        </p:spPr>
        <p:txBody>
          <a:bodyPr wrap="square">
            <a:spAutoFit/>
          </a:bodyPr>
          <a:lstStyle/>
          <a:p>
            <a:pPr algn="just">
              <a:spcBef>
                <a:spcPts val="600"/>
              </a:spcBef>
            </a:pPr>
            <a:r>
              <a:rPr lang="zh-CN" altLang="en-US" sz="2800" b="1" u="sng" dirty="0" smtClean="0">
                <a:solidFill>
                  <a:srgbClr val="0000FF"/>
                </a:solidFill>
                <a:latin typeface="Times New Roman" panose="02020603050405020304" pitchFamily="18" charset="0"/>
                <a:ea typeface="楷体" panose="02010609060101010101" pitchFamily="49" charset="-122"/>
              </a:rPr>
              <a:t>光</a:t>
            </a:r>
            <a:r>
              <a:rPr lang="zh-CN" altLang="en-US" sz="2800" b="1" u="sng" dirty="0">
                <a:solidFill>
                  <a:srgbClr val="0000FF"/>
                </a:solidFill>
                <a:latin typeface="Times New Roman" panose="02020603050405020304" pitchFamily="18" charset="0"/>
                <a:ea typeface="楷体" panose="02010609060101010101" pitchFamily="49" charset="-122"/>
              </a:rPr>
              <a:t>源的谱线宽度限制了干涉条纹的可见度</a:t>
            </a:r>
            <a:r>
              <a:rPr lang="zh-CN" altLang="en-US" sz="2800" b="1" u="sng" dirty="0">
                <a:solidFill>
                  <a:srgbClr val="000000"/>
                </a:solidFill>
                <a:latin typeface="Times New Roman" panose="02020603050405020304" pitchFamily="18" charset="0"/>
                <a:ea typeface="楷体" panose="02010609060101010101" pitchFamily="49" charset="-122"/>
              </a:rPr>
              <a:t>。</a:t>
            </a:r>
            <a:endParaRPr lang="en-US" sz="2800" b="1" u="sng" dirty="0">
              <a:latin typeface="Times New Roman" panose="02020603050405020304" pitchFamily="18" charset="0"/>
              <a:ea typeface="楷体" panose="02010609060101010101" pitchFamily="49" charset="-122"/>
            </a:endParaRPr>
          </a:p>
        </p:txBody>
      </p:sp>
      <p:sp>
        <p:nvSpPr>
          <p:cNvPr id="4" name="Rectangle 3"/>
          <p:cNvSpPr/>
          <p:nvPr/>
        </p:nvSpPr>
        <p:spPr>
          <a:xfrm>
            <a:off x="467544" y="1105580"/>
            <a:ext cx="5728840" cy="523220"/>
          </a:xfrm>
          <a:prstGeom prst="rect">
            <a:avLst/>
          </a:prstGeom>
          <a:solidFill>
            <a:schemeClr val="accent1">
              <a:lumMod val="20000"/>
              <a:lumOff val="80000"/>
            </a:schemeClr>
          </a:solidFill>
        </p:spPr>
        <p:txBody>
          <a:bodyPr wrap="square">
            <a:spAutoFit/>
          </a:bodyPr>
          <a:lstStyle/>
          <a:p>
            <a:pPr algn="just">
              <a:spcBef>
                <a:spcPts val="600"/>
              </a:spcBef>
            </a:pPr>
            <a:r>
              <a:rPr lang="zh-CN" altLang="en-US" sz="2800" b="1" dirty="0">
                <a:solidFill>
                  <a:srgbClr val="000000"/>
                </a:solidFill>
                <a:latin typeface="Times New Roman" panose="02020603050405020304" pitchFamily="18" charset="0"/>
                <a:ea typeface="楷体" panose="02010609060101010101" pitchFamily="49" charset="-122"/>
              </a:rPr>
              <a:t>光源光谱展宽对条纹对比度的影响</a:t>
            </a:r>
          </a:p>
        </p:txBody>
      </p:sp>
      <p:sp>
        <p:nvSpPr>
          <p:cNvPr id="8" name="Rectangle 7"/>
          <p:cNvSpPr/>
          <p:nvPr/>
        </p:nvSpPr>
        <p:spPr>
          <a:xfrm>
            <a:off x="2915816" y="4538737"/>
            <a:ext cx="5926112" cy="523220"/>
          </a:xfrm>
          <a:prstGeom prst="rect">
            <a:avLst/>
          </a:prstGeom>
        </p:spPr>
        <p:txBody>
          <a:bodyPr wrap="square">
            <a:spAutoFit/>
          </a:bodyPr>
          <a:lstStyle/>
          <a:p>
            <a:pPr algn="just">
              <a:spcBef>
                <a:spcPts val="600"/>
              </a:spcBef>
            </a:pPr>
            <a:r>
              <a:rPr lang="zh-CN" altLang="en-US" sz="2800" b="1" u="sng" dirty="0" smtClean="0">
                <a:solidFill>
                  <a:srgbClr val="FF0000"/>
                </a:solidFill>
                <a:latin typeface="Times New Roman" panose="02020603050405020304" pitchFamily="18" charset="0"/>
                <a:ea typeface="楷体" panose="02010609060101010101" pitchFamily="49" charset="-122"/>
              </a:rPr>
              <a:t>条纹可见度</a:t>
            </a:r>
            <a:r>
              <a:rPr lang="zh-CN" altLang="en-US" sz="2800" b="1" u="sng" dirty="0" smtClean="0">
                <a:solidFill>
                  <a:srgbClr val="000000"/>
                </a:solidFill>
                <a:latin typeface="Times New Roman" panose="02020603050405020304" pitchFamily="18" charset="0"/>
                <a:ea typeface="楷体" panose="02010609060101010101" pitchFamily="49" charset="-122"/>
              </a:rPr>
              <a:t>随</a:t>
            </a:r>
            <a:r>
              <a:rPr lang="zh-CN" altLang="en-US" sz="2800" b="1" u="sng" dirty="0" smtClean="0">
                <a:solidFill>
                  <a:srgbClr val="FF0000"/>
                </a:solidFill>
                <a:latin typeface="Times New Roman" panose="02020603050405020304" pitchFamily="18" charset="0"/>
                <a:ea typeface="楷体" panose="02010609060101010101" pitchFamily="49" charset="-122"/>
              </a:rPr>
              <a:t>光程差</a:t>
            </a:r>
            <a:r>
              <a:rPr lang="zh-CN" altLang="en-US" sz="2800" b="1" u="sng" dirty="0" smtClean="0">
                <a:solidFill>
                  <a:srgbClr val="000000"/>
                </a:solidFill>
                <a:latin typeface="Times New Roman" panose="02020603050405020304" pitchFamily="18" charset="0"/>
                <a:ea typeface="楷体" panose="02010609060101010101" pitchFamily="49" charset="-122"/>
              </a:rPr>
              <a:t>的增大而下降。</a:t>
            </a:r>
            <a:endParaRPr lang="en-US" sz="2800" b="1" u="sng"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45557529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260649"/>
            <a:ext cx="4032448" cy="538162"/>
          </a:xfrm>
        </p:spPr>
        <p:txBody>
          <a:bodyPr/>
          <a:lstStyle/>
          <a:p>
            <a:r>
              <a:rPr lang="en-US" altLang="zh-CN" sz="2800" dirty="0" smtClean="0">
                <a:solidFill>
                  <a:schemeClr val="accent1"/>
                </a:solidFill>
              </a:rPr>
              <a:t>2.6.2 </a:t>
            </a:r>
            <a:r>
              <a:rPr lang="zh-CN" altLang="en-US" sz="2800" dirty="0">
                <a:solidFill>
                  <a:schemeClr val="accent1"/>
                </a:solidFill>
              </a:rPr>
              <a:t>光的时间相干性</a:t>
            </a:r>
            <a:endParaRPr lang="en-US" sz="2800" dirty="0">
              <a:solidFill>
                <a:schemeClr val="accent1"/>
              </a:solidFill>
            </a:endParaRPr>
          </a:p>
        </p:txBody>
      </p:sp>
      <p:sp>
        <p:nvSpPr>
          <p:cNvPr id="11" name="Rectangle 10"/>
          <p:cNvSpPr/>
          <p:nvPr/>
        </p:nvSpPr>
        <p:spPr>
          <a:xfrm>
            <a:off x="467544" y="790993"/>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0"/>
          <p:cNvGrpSpPr>
            <a:grpSpLocks/>
          </p:cNvGrpSpPr>
          <p:nvPr/>
        </p:nvGrpSpPr>
        <p:grpSpPr bwMode="auto">
          <a:xfrm>
            <a:off x="4414002" y="1112381"/>
            <a:ext cx="3960440" cy="2829644"/>
            <a:chOff x="3107" y="663"/>
            <a:chExt cx="2286" cy="1628"/>
          </a:xfrm>
        </p:grpSpPr>
        <p:pic>
          <p:nvPicPr>
            <p:cNvPr id="7" name="Picture 4" descr="gx2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7" y="663"/>
              <a:ext cx="2286" cy="162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8" name="Object 7"/>
            <p:cNvGraphicFramePr>
              <a:graphicFrameLocks noChangeAspect="1"/>
            </p:cNvGraphicFramePr>
            <p:nvPr/>
          </p:nvGraphicFramePr>
          <p:xfrm>
            <a:off x="3668" y="736"/>
            <a:ext cx="1639" cy="635"/>
          </p:xfrm>
          <a:graphic>
            <a:graphicData uri="http://schemas.openxmlformats.org/presentationml/2006/ole">
              <p:oleObj spid="_x0000_s208903" name="Equation" r:id="rId4" imgW="1091726" imgH="431613" progId="Equation.DSMT4">
                <p:embed/>
              </p:oleObj>
            </a:graphicData>
          </a:graphic>
        </p:graphicFrame>
      </p:grpSp>
      <p:sp>
        <p:nvSpPr>
          <p:cNvPr id="14" name="Text Box 7"/>
          <p:cNvSpPr txBox="1">
            <a:spLocks noChangeArrowheads="1"/>
          </p:cNvSpPr>
          <p:nvPr/>
        </p:nvSpPr>
        <p:spPr bwMode="auto">
          <a:xfrm>
            <a:off x="633593" y="3937998"/>
            <a:ext cx="5976664" cy="2477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342900" indent="-342900">
              <a:spcBef>
                <a:spcPts val="600"/>
              </a:spcBef>
              <a:buClr>
                <a:schemeClr val="tx1"/>
              </a:buClr>
              <a:buSzPct val="100000"/>
              <a:buFont typeface="Arial" panose="020B0604020202020204" pitchFamily="34" charset="0"/>
              <a:buChar char="•"/>
            </a:pPr>
            <a:r>
              <a:rPr lang="el-GR" altLang="zh-CN" sz="2800" b="1" dirty="0" smtClean="0">
                <a:latin typeface="Times New Roman" panose="02020603050405020304" pitchFamily="18" charset="0"/>
                <a:ea typeface="楷体" panose="02010609060101010101" pitchFamily="49" charset="-122"/>
              </a:rPr>
              <a:t>Δ</a:t>
            </a:r>
            <a:r>
              <a:rPr lang="en-US" altLang="zh-CN" sz="2800" b="1" dirty="0" smtClean="0">
                <a:latin typeface="Times New Roman" panose="02020603050405020304" pitchFamily="18" charset="0"/>
                <a:ea typeface="楷体" panose="02010609060101010101" pitchFamily="49" charset="-122"/>
              </a:rPr>
              <a:t>=0</a:t>
            </a:r>
            <a:r>
              <a:rPr lang="zh-CN" altLang="en-US" sz="2800" b="1" dirty="0">
                <a:latin typeface="Times New Roman" panose="02020603050405020304" pitchFamily="18" charset="0"/>
                <a:ea typeface="楷体" panose="02010609060101010101" pitchFamily="49" charset="-122"/>
              </a:rPr>
              <a:t>时</a:t>
            </a:r>
            <a:r>
              <a:rPr lang="en-US" altLang="zh-CN" sz="2800" b="1" dirty="0" smtClean="0">
                <a:latin typeface="Times New Roman" panose="02020603050405020304" pitchFamily="18" charset="0"/>
                <a:ea typeface="楷体" panose="02010609060101010101" pitchFamily="49" charset="-122"/>
              </a:rPr>
              <a:t>, </a:t>
            </a:r>
            <a:r>
              <a:rPr lang="en-US" altLang="zh-CN" sz="2800" b="1" i="1" dirty="0" smtClean="0">
                <a:latin typeface="Times New Roman" panose="02020603050405020304" pitchFamily="18" charset="0"/>
                <a:ea typeface="楷体" panose="02010609060101010101" pitchFamily="49" charset="-122"/>
              </a:rPr>
              <a:t>V</a:t>
            </a:r>
            <a:r>
              <a:rPr lang="en-US" altLang="zh-CN" sz="2800" b="1" dirty="0" smtClean="0">
                <a:latin typeface="Times New Roman" panose="02020603050405020304" pitchFamily="18" charset="0"/>
                <a:ea typeface="楷体" panose="02010609060101010101" pitchFamily="49" charset="-122"/>
              </a:rPr>
              <a:t>=1</a:t>
            </a:r>
          </a:p>
          <a:p>
            <a:pPr marL="342900" indent="-342900">
              <a:spcBef>
                <a:spcPts val="600"/>
              </a:spcBef>
              <a:buClr>
                <a:schemeClr val="tx1"/>
              </a:buClr>
              <a:buSzPct val="100000"/>
              <a:buFont typeface="Arial" panose="020B0604020202020204" pitchFamily="34" charset="0"/>
              <a:buChar char="•"/>
            </a:pPr>
            <a:r>
              <a:rPr lang="en-US" altLang="zh-CN" sz="2800" b="1" dirty="0" smtClean="0">
                <a:latin typeface="Times New Roman" panose="02020603050405020304" pitchFamily="18" charset="0"/>
                <a:ea typeface="楷体" panose="02010609060101010101" pitchFamily="49" charset="-122"/>
              </a:rPr>
              <a:t>0 &lt; </a:t>
            </a:r>
            <a:r>
              <a:rPr lang="el-GR" altLang="zh-CN" sz="2800" b="1" dirty="0">
                <a:latin typeface="Times New Roman" panose="02020603050405020304" pitchFamily="18" charset="0"/>
                <a:ea typeface="楷体" panose="02010609060101010101" pitchFamily="49" charset="-122"/>
              </a:rPr>
              <a:t>Δ</a:t>
            </a:r>
            <a:r>
              <a:rPr lang="en-US" altLang="zh-CN" sz="2800" b="1" i="1" dirty="0" smtClean="0">
                <a:latin typeface="Times New Roman" panose="02020603050405020304" pitchFamily="18" charset="0"/>
                <a:ea typeface="楷体" panose="02010609060101010101" pitchFamily="49" charset="-122"/>
              </a:rPr>
              <a:t> </a:t>
            </a:r>
            <a:r>
              <a:rPr lang="en-US" altLang="zh-CN" sz="2800" b="1" dirty="0" smtClean="0">
                <a:latin typeface="Times New Roman" panose="02020603050405020304" pitchFamily="18" charset="0"/>
                <a:ea typeface="楷体" panose="02010609060101010101" pitchFamily="49" charset="-122"/>
              </a:rPr>
              <a:t>&lt; </a:t>
            </a:r>
            <a:r>
              <a:rPr lang="el-GR" altLang="zh-CN" sz="2800" b="1" i="1" dirty="0" smtClean="0">
                <a:latin typeface="Times New Roman" panose="02020603050405020304" pitchFamily="18" charset="0"/>
                <a:ea typeface="楷体" panose="02010609060101010101" pitchFamily="49" charset="-122"/>
              </a:rPr>
              <a:t>λ</a:t>
            </a:r>
            <a:r>
              <a:rPr lang="en-US" altLang="zh-CN" sz="2800" b="1" baseline="30000" dirty="0" smtClean="0">
                <a:latin typeface="Times New Roman" panose="02020603050405020304" pitchFamily="18" charset="0"/>
                <a:ea typeface="楷体" panose="02010609060101010101" pitchFamily="49" charset="-122"/>
              </a:rPr>
              <a:t>2</a:t>
            </a:r>
            <a:r>
              <a:rPr lang="en-US" altLang="zh-CN" sz="2800" b="1" i="1" dirty="0" smtClean="0">
                <a:latin typeface="Times New Roman" panose="02020603050405020304" pitchFamily="18" charset="0"/>
                <a:ea typeface="楷体" panose="02010609060101010101" pitchFamily="49" charset="-122"/>
              </a:rPr>
              <a:t>/</a:t>
            </a:r>
            <a:r>
              <a:rPr lang="el-GR" altLang="zh-CN" sz="2800" b="1" dirty="0">
                <a:latin typeface="Times New Roman" panose="02020603050405020304" pitchFamily="18" charset="0"/>
                <a:ea typeface="楷体" panose="02010609060101010101" pitchFamily="49" charset="-122"/>
              </a:rPr>
              <a:t> </a:t>
            </a:r>
            <a:r>
              <a:rPr lang="el-GR" altLang="zh-CN" sz="2800" b="1" dirty="0" smtClean="0">
                <a:latin typeface="Times New Roman" panose="02020603050405020304" pitchFamily="18" charset="0"/>
                <a:ea typeface="楷体" panose="02010609060101010101" pitchFamily="49" charset="-122"/>
              </a:rPr>
              <a:t>Δ</a:t>
            </a:r>
            <a:r>
              <a:rPr lang="el-GR" altLang="zh-CN" sz="2800" b="1" i="1" dirty="0">
                <a:latin typeface="Times New Roman" panose="02020603050405020304" pitchFamily="18" charset="0"/>
                <a:ea typeface="楷体" panose="02010609060101010101" pitchFamily="49" charset="-122"/>
              </a:rPr>
              <a:t> λ</a:t>
            </a:r>
            <a:r>
              <a:rPr lang="zh-CN" altLang="en-US" sz="2800" b="1" dirty="0" smtClean="0">
                <a:latin typeface="Times New Roman" panose="02020603050405020304" pitchFamily="18" charset="0"/>
                <a:ea typeface="楷体" panose="02010609060101010101" pitchFamily="49" charset="-122"/>
              </a:rPr>
              <a:t>时</a:t>
            </a:r>
            <a:r>
              <a:rPr lang="en-US" altLang="zh-CN" sz="2800" b="1" dirty="0" smtClean="0">
                <a:latin typeface="Times New Roman" panose="02020603050405020304" pitchFamily="18" charset="0"/>
                <a:ea typeface="楷体" panose="02010609060101010101" pitchFamily="49" charset="-122"/>
              </a:rPr>
              <a:t>, 0 &lt; </a:t>
            </a:r>
            <a:r>
              <a:rPr lang="en-US" altLang="zh-CN" sz="2800" b="1" i="1" dirty="0" smtClean="0">
                <a:latin typeface="Times New Roman" panose="02020603050405020304" pitchFamily="18" charset="0"/>
                <a:ea typeface="楷体" panose="02010609060101010101" pitchFamily="49" charset="-122"/>
              </a:rPr>
              <a:t>V </a:t>
            </a:r>
            <a:r>
              <a:rPr lang="en-US" altLang="zh-CN" sz="2800" b="1" dirty="0" smtClean="0">
                <a:latin typeface="Times New Roman" panose="02020603050405020304" pitchFamily="18" charset="0"/>
                <a:ea typeface="楷体" panose="02010609060101010101" pitchFamily="49" charset="-122"/>
              </a:rPr>
              <a:t>&lt;1</a:t>
            </a:r>
          </a:p>
          <a:p>
            <a:pPr marL="342900" indent="-342900">
              <a:spcBef>
                <a:spcPts val="600"/>
              </a:spcBef>
              <a:buClr>
                <a:schemeClr val="tx1"/>
              </a:buClr>
              <a:buSzPct val="100000"/>
              <a:buFont typeface="Arial" panose="020B0604020202020204" pitchFamily="34" charset="0"/>
              <a:buChar char="•"/>
            </a:pPr>
            <a:r>
              <a:rPr lang="el-GR" altLang="zh-CN" sz="2800" b="1" dirty="0">
                <a:latin typeface="Times New Roman" panose="02020603050405020304" pitchFamily="18" charset="0"/>
                <a:ea typeface="楷体" panose="02010609060101010101" pitchFamily="49" charset="-122"/>
              </a:rPr>
              <a:t>Δ</a:t>
            </a:r>
            <a:r>
              <a:rPr lang="en-US" altLang="zh-CN" sz="2800" b="1" i="1" dirty="0" smtClean="0">
                <a:latin typeface="Times New Roman" panose="02020603050405020304" pitchFamily="18" charset="0"/>
                <a:ea typeface="楷体" panose="02010609060101010101" pitchFamily="49" charset="-122"/>
              </a:rPr>
              <a:t> </a:t>
            </a:r>
            <a:r>
              <a:rPr lang="en-US" altLang="zh-CN" sz="2800" b="1" dirty="0" smtClean="0">
                <a:latin typeface="Times New Roman" panose="02020603050405020304" pitchFamily="18" charset="0"/>
                <a:ea typeface="楷体" panose="02010609060101010101" pitchFamily="49" charset="-122"/>
              </a:rPr>
              <a:t>= </a:t>
            </a:r>
            <a:r>
              <a:rPr lang="el-GR" altLang="zh-CN" sz="2800" b="1" i="1" dirty="0">
                <a:latin typeface="Times New Roman" panose="02020603050405020304" pitchFamily="18" charset="0"/>
                <a:ea typeface="楷体" panose="02010609060101010101" pitchFamily="49" charset="-122"/>
              </a:rPr>
              <a:t>λ</a:t>
            </a:r>
            <a:r>
              <a:rPr lang="en-US" altLang="zh-CN" sz="2800" b="1" baseline="30000" dirty="0">
                <a:latin typeface="Times New Roman" panose="02020603050405020304" pitchFamily="18" charset="0"/>
                <a:ea typeface="楷体" panose="02010609060101010101" pitchFamily="49" charset="-122"/>
              </a:rPr>
              <a:t>2</a:t>
            </a:r>
            <a:r>
              <a:rPr lang="en-US" altLang="zh-CN" sz="2800" b="1" i="1" dirty="0">
                <a:latin typeface="Times New Roman" panose="02020603050405020304" pitchFamily="18" charset="0"/>
                <a:ea typeface="楷体" panose="02010609060101010101" pitchFamily="49" charset="-122"/>
              </a:rPr>
              <a:t>/</a:t>
            </a:r>
            <a:r>
              <a:rPr lang="el-GR" altLang="zh-CN" sz="2800" b="1" dirty="0">
                <a:latin typeface="Times New Roman" panose="02020603050405020304" pitchFamily="18" charset="0"/>
                <a:ea typeface="楷体" panose="02010609060101010101" pitchFamily="49" charset="-122"/>
              </a:rPr>
              <a:t> </a:t>
            </a:r>
            <a:r>
              <a:rPr lang="el-GR" altLang="zh-CN" sz="2800" b="1" dirty="0" smtClean="0">
                <a:latin typeface="Times New Roman" panose="02020603050405020304" pitchFamily="18" charset="0"/>
                <a:ea typeface="楷体" panose="02010609060101010101" pitchFamily="49" charset="-122"/>
              </a:rPr>
              <a:t>Δ</a:t>
            </a:r>
            <a:r>
              <a:rPr lang="el-GR" altLang="zh-CN" sz="2800" b="1" i="1" dirty="0" smtClean="0">
                <a:latin typeface="Times New Roman" panose="02020603050405020304" pitchFamily="18" charset="0"/>
                <a:ea typeface="楷体" panose="02010609060101010101" pitchFamily="49" charset="-122"/>
              </a:rPr>
              <a:t>λ</a:t>
            </a:r>
            <a:r>
              <a:rPr lang="en-US" altLang="zh-CN" sz="2800" b="1" i="1" baseline="-25000" dirty="0" smtClean="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时</a:t>
            </a:r>
            <a:r>
              <a:rPr lang="en-US" altLang="zh-CN" sz="2800" b="1" dirty="0" smtClean="0">
                <a:latin typeface="Times New Roman" panose="02020603050405020304" pitchFamily="18" charset="0"/>
                <a:ea typeface="楷体" panose="02010609060101010101" pitchFamily="49" charset="-122"/>
              </a:rPr>
              <a:t>, </a:t>
            </a:r>
            <a:r>
              <a:rPr lang="en-US" altLang="zh-CN" sz="2800" b="1" i="1" dirty="0" smtClean="0">
                <a:latin typeface="Times New Roman" panose="02020603050405020304" pitchFamily="18" charset="0"/>
                <a:ea typeface="楷体" panose="02010609060101010101" pitchFamily="49" charset="-122"/>
              </a:rPr>
              <a:t>V </a:t>
            </a:r>
            <a:r>
              <a:rPr lang="en-US" altLang="zh-CN" sz="2800" b="1" dirty="0" smtClean="0">
                <a:latin typeface="Times New Roman" panose="02020603050405020304" pitchFamily="18" charset="0"/>
                <a:ea typeface="楷体" panose="02010609060101010101" pitchFamily="49" charset="-122"/>
              </a:rPr>
              <a:t>= 0</a:t>
            </a:r>
          </a:p>
          <a:p>
            <a:pPr marL="342900" indent="-342900">
              <a:spcBef>
                <a:spcPts val="600"/>
              </a:spcBef>
              <a:buClr>
                <a:schemeClr val="tx1"/>
              </a:buClr>
              <a:buSzPct val="100000"/>
              <a:buFont typeface="Arial" panose="020B0604020202020204" pitchFamily="34" charset="0"/>
              <a:buChar char="•"/>
            </a:pPr>
            <a:r>
              <a:rPr lang="zh-CN" altLang="en-US" sz="2800" b="1" dirty="0">
                <a:latin typeface="Times New Roman" panose="02020603050405020304" pitchFamily="18" charset="0"/>
                <a:ea typeface="楷体" panose="02010609060101010101" pitchFamily="49" charset="-122"/>
              </a:rPr>
              <a:t>随</a:t>
            </a:r>
            <a:r>
              <a:rPr lang="zh-CN" altLang="en-US" sz="2800" b="1" dirty="0" smtClean="0">
                <a:latin typeface="Times New Roman" panose="02020603050405020304" pitchFamily="18" charset="0"/>
                <a:ea typeface="楷体" panose="02010609060101010101" pitchFamily="49" charset="-122"/>
              </a:rPr>
              <a:t>着</a:t>
            </a:r>
            <a:r>
              <a:rPr lang="el-GR" altLang="zh-CN" sz="2800" b="1" dirty="0">
                <a:solidFill>
                  <a:schemeClr val="accent2"/>
                </a:solidFill>
                <a:latin typeface="Times New Roman" panose="02020603050405020304" pitchFamily="18" charset="0"/>
                <a:ea typeface="楷体" panose="02010609060101010101" pitchFamily="49" charset="-122"/>
              </a:rPr>
              <a:t>Δ</a:t>
            </a:r>
            <a:r>
              <a:rPr lang="zh-CN" altLang="en-US" sz="2800" b="1" dirty="0" smtClean="0">
                <a:latin typeface="Times New Roman" panose="02020603050405020304" pitchFamily="18" charset="0"/>
                <a:ea typeface="楷体" panose="02010609060101010101" pitchFamily="49" charset="-122"/>
              </a:rPr>
              <a:t>增大，</a:t>
            </a:r>
            <a:r>
              <a:rPr lang="en-US" altLang="zh-CN" sz="2800" b="1" i="1" dirty="0" smtClean="0">
                <a:latin typeface="Times New Roman" panose="02020603050405020304" pitchFamily="18" charset="0"/>
                <a:ea typeface="楷体" panose="02010609060101010101" pitchFamily="49" charset="-122"/>
              </a:rPr>
              <a:t>V </a:t>
            </a:r>
            <a:r>
              <a:rPr lang="zh-CN" altLang="en-US" sz="2800" b="1" dirty="0" smtClean="0">
                <a:latin typeface="Times New Roman" panose="02020603050405020304" pitchFamily="18" charset="0"/>
                <a:ea typeface="楷体" panose="02010609060101010101" pitchFamily="49" charset="-122"/>
              </a:rPr>
              <a:t>将通过一系列极大和</a:t>
            </a:r>
            <a:r>
              <a:rPr lang="zh-CN" altLang="en-US" sz="2800" b="1" dirty="0">
                <a:latin typeface="Times New Roman" panose="02020603050405020304" pitchFamily="18" charset="0"/>
                <a:ea typeface="楷体" panose="02010609060101010101" pitchFamily="49" charset="-122"/>
              </a:rPr>
              <a:t>零</a:t>
            </a:r>
            <a:r>
              <a:rPr lang="zh-CN" altLang="en-US" sz="2800" b="1" dirty="0" smtClean="0">
                <a:latin typeface="Times New Roman" panose="02020603050405020304" pitchFamily="18" charset="0"/>
                <a:ea typeface="楷体" panose="02010609060101010101" pitchFamily="49" charset="-122"/>
              </a:rPr>
              <a:t>值后逐渐趋于零。</a:t>
            </a:r>
            <a:endParaRPr lang="zh-CN" altLang="en-US" sz="2800" b="1" dirty="0">
              <a:latin typeface="Times New Roman" panose="02020603050405020304" pitchFamily="18" charset="0"/>
              <a:ea typeface="楷体" panose="02010609060101010101" pitchFamily="49" charset="-122"/>
            </a:endParaRPr>
          </a:p>
        </p:txBody>
      </p:sp>
      <p:sp>
        <p:nvSpPr>
          <p:cNvPr id="13" name="Rectangle 2"/>
          <p:cNvSpPr txBox="1">
            <a:spLocks noChangeArrowheads="1"/>
          </p:cNvSpPr>
          <p:nvPr/>
        </p:nvSpPr>
        <p:spPr bwMode="auto">
          <a:xfrm>
            <a:off x="634337" y="866972"/>
            <a:ext cx="3958458" cy="533400"/>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sz="2800" kern="0" dirty="0" smtClean="0">
                <a:solidFill>
                  <a:srgbClr val="0000FF"/>
                </a:solidFill>
                <a:sym typeface="Symbol" pitchFamily="18" charset="2"/>
              </a:rPr>
              <a:t>条纹的可见度</a:t>
            </a:r>
            <a:r>
              <a:rPr lang="en-US" altLang="zh-CN" sz="2800" i="1" kern="0" dirty="0" smtClean="0">
                <a:solidFill>
                  <a:srgbClr val="0000FF"/>
                </a:solidFill>
                <a:sym typeface="Symbol" pitchFamily="18" charset="2"/>
              </a:rPr>
              <a:t>V</a:t>
            </a:r>
            <a:r>
              <a:rPr lang="en-US" altLang="zh-CN" sz="2800" kern="0" dirty="0" smtClean="0">
                <a:solidFill>
                  <a:srgbClr val="0000FF"/>
                </a:solidFill>
                <a:sym typeface="Symbol" pitchFamily="18" charset="2"/>
              </a:rPr>
              <a:t>--</a:t>
            </a:r>
            <a:r>
              <a:rPr lang="en-US" altLang="zh-CN" sz="2800" kern="0" dirty="0" smtClean="0">
                <a:solidFill>
                  <a:schemeClr val="tx1"/>
                </a:solidFill>
              </a:rPr>
              <a:t> </a:t>
            </a:r>
            <a:endParaRPr lang="en-US" altLang="zh-CN" sz="2800" kern="0" dirty="0">
              <a:solidFill>
                <a:schemeClr val="tx1"/>
              </a:solidFill>
            </a:endParaRPr>
          </a:p>
        </p:txBody>
      </p:sp>
    </p:spTree>
    <p:extLst>
      <p:ext uri="{BB962C8B-B14F-4D97-AF65-F5344CB8AC3E}">
        <p14:creationId xmlns:p14="http://schemas.microsoft.com/office/powerpoint/2010/main" xmlns="" val="27887441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2.6.2 </a:t>
            </a:r>
            <a:r>
              <a:rPr lang="zh-CN" altLang="en-US" sz="2800" dirty="0">
                <a:solidFill>
                  <a:schemeClr val="accent1"/>
                </a:solidFill>
              </a:rPr>
              <a:t>光的时间相干性</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71189" y="976387"/>
            <a:ext cx="2804667" cy="580405"/>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kern="0" dirty="0" smtClean="0">
                <a:solidFill>
                  <a:srgbClr val="FF0000"/>
                </a:solidFill>
              </a:rPr>
              <a:t>1. </a:t>
            </a:r>
            <a:r>
              <a:rPr lang="zh-CN" altLang="en-US" kern="0" dirty="0" smtClean="0">
                <a:solidFill>
                  <a:srgbClr val="FF0000"/>
                </a:solidFill>
              </a:rPr>
              <a:t>相干长度</a:t>
            </a:r>
            <a:endParaRPr lang="zh-CN" altLang="en-US" kern="0" dirty="0">
              <a:solidFill>
                <a:srgbClr val="FF0000"/>
              </a:solidFill>
            </a:endParaRPr>
          </a:p>
        </p:txBody>
      </p:sp>
      <p:sp>
        <p:nvSpPr>
          <p:cNvPr id="5" name="Rectangle 6"/>
          <p:cNvSpPr>
            <a:spLocks noChangeArrowheads="1"/>
          </p:cNvSpPr>
          <p:nvPr/>
        </p:nvSpPr>
        <p:spPr bwMode="auto">
          <a:xfrm>
            <a:off x="411981" y="1628800"/>
            <a:ext cx="8120459"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00000"/>
              </a:lnSpc>
              <a:spcBef>
                <a:spcPct val="0"/>
              </a:spcBef>
              <a:buFontTx/>
              <a:buNone/>
            </a:pPr>
            <a:r>
              <a:rPr lang="zh-CN" altLang="en-US" sz="2800" b="1" dirty="0">
                <a:latin typeface="Times New Roman" panose="02020603050405020304" pitchFamily="18" charset="0"/>
                <a:ea typeface="楷体" panose="02010609060101010101" pitchFamily="49" charset="-122"/>
              </a:rPr>
              <a:t>相应于 </a:t>
            </a:r>
            <a:r>
              <a:rPr lang="en-US" altLang="zh-CN" sz="2800" b="1" i="1" dirty="0">
                <a:latin typeface="Times New Roman" panose="02020603050405020304" pitchFamily="18" charset="0"/>
                <a:ea typeface="楷体" panose="02010609060101010101" pitchFamily="49" charset="-122"/>
              </a:rPr>
              <a:t>V</a:t>
            </a:r>
            <a:r>
              <a:rPr lang="en-US" altLang="zh-CN" sz="2800" b="1" dirty="0">
                <a:latin typeface="Times New Roman" panose="02020603050405020304" pitchFamily="18" charset="0"/>
                <a:ea typeface="楷体" panose="02010609060101010101" pitchFamily="49" charset="-122"/>
              </a:rPr>
              <a:t> </a:t>
            </a:r>
            <a:r>
              <a:rPr lang="zh-CN" altLang="en-US" sz="2800" b="1" dirty="0" smtClean="0">
                <a:latin typeface="Times New Roman" panose="02020603050405020304" pitchFamily="18" charset="0"/>
                <a:ea typeface="楷体" panose="02010609060101010101" pitchFamily="49" charset="-122"/>
              </a:rPr>
              <a:t>第</a:t>
            </a:r>
            <a:r>
              <a:rPr lang="zh-CN" altLang="en-US" sz="2800" b="1" dirty="0">
                <a:latin typeface="Times New Roman" panose="02020603050405020304" pitchFamily="18" charset="0"/>
                <a:ea typeface="楷体" panose="02010609060101010101" pitchFamily="49" charset="-122"/>
              </a:rPr>
              <a:t>一零点的光程差是</a:t>
            </a:r>
            <a:r>
              <a:rPr lang="zh-CN" altLang="en-US" sz="2800" b="1" dirty="0">
                <a:solidFill>
                  <a:srgbClr val="0000FF"/>
                </a:solidFill>
                <a:latin typeface="Times New Roman" panose="02020603050405020304" pitchFamily="18" charset="0"/>
                <a:ea typeface="楷体" panose="02010609060101010101" pitchFamily="49" charset="-122"/>
              </a:rPr>
              <a:t>能够发生干涉的最大光程差</a:t>
            </a:r>
            <a:r>
              <a:rPr lang="zh-CN" altLang="en-US" sz="2800" b="1" dirty="0">
                <a:latin typeface="Times New Roman" panose="02020603050405020304" pitchFamily="18" charset="0"/>
                <a:ea typeface="楷体" panose="02010609060101010101" pitchFamily="49" charset="-122"/>
              </a:rPr>
              <a:t>，为</a:t>
            </a:r>
            <a:r>
              <a:rPr lang="zh-CN" altLang="en-US" sz="2800" b="1" dirty="0">
                <a:solidFill>
                  <a:srgbClr val="FF0000"/>
                </a:solidFill>
                <a:latin typeface="Times New Roman" panose="02020603050405020304" pitchFamily="18" charset="0"/>
                <a:ea typeface="楷体" panose="02010609060101010101" pitchFamily="49" charset="-122"/>
              </a:rPr>
              <a:t>相干长</a:t>
            </a:r>
            <a:r>
              <a:rPr lang="zh-CN" altLang="en-US" sz="2800" b="1" dirty="0" smtClean="0">
                <a:solidFill>
                  <a:srgbClr val="FF0000"/>
                </a:solidFill>
                <a:latin typeface="Times New Roman" panose="02020603050405020304" pitchFamily="18" charset="0"/>
                <a:ea typeface="楷体" panose="02010609060101010101" pitchFamily="49" charset="-122"/>
              </a:rPr>
              <a:t>度 </a:t>
            </a:r>
            <a:r>
              <a:rPr lang="zh-CN" altLang="en-US" sz="2800" b="1" dirty="0" smtClean="0">
                <a:solidFill>
                  <a:srgbClr val="0000FF"/>
                </a:solidFill>
                <a:latin typeface="Times New Roman" panose="02020603050405020304" pitchFamily="18" charset="0"/>
                <a:ea typeface="楷体" panose="02010609060101010101" pitchFamily="49" charset="-122"/>
                <a:sym typeface="Symbol" pitchFamily="18" charset="2"/>
              </a:rPr>
              <a:t></a:t>
            </a:r>
            <a:r>
              <a:rPr lang="en-US" altLang="zh-CN" sz="2800" b="1" i="1" baseline="-25000" dirty="0" smtClean="0">
                <a:solidFill>
                  <a:srgbClr val="0000FF"/>
                </a:solidFill>
                <a:latin typeface="Times New Roman" panose="02020603050405020304" pitchFamily="18" charset="0"/>
                <a:ea typeface="楷体" panose="02010609060101010101" pitchFamily="49" charset="-122"/>
              </a:rPr>
              <a:t>C</a:t>
            </a:r>
            <a:r>
              <a:rPr lang="zh-CN" altLang="en-US" sz="2800" b="1" dirty="0" smtClean="0">
                <a:latin typeface="Times New Roman" panose="02020603050405020304" pitchFamily="18" charset="0"/>
                <a:ea typeface="楷体" panose="02010609060101010101" pitchFamily="49" charset="-122"/>
              </a:rPr>
              <a:t>，即</a:t>
            </a:r>
            <a:endParaRPr lang="zh-CN" altLang="en-US" sz="2800" b="1" dirty="0">
              <a:latin typeface="Times New Roman" panose="02020603050405020304" pitchFamily="18" charset="0"/>
              <a:ea typeface="楷体" panose="02010609060101010101" pitchFamily="49" charset="-122"/>
            </a:endParaRPr>
          </a:p>
        </p:txBody>
      </p:sp>
      <p:graphicFrame>
        <p:nvGraphicFramePr>
          <p:cNvPr id="13" name="Object 3"/>
          <p:cNvGraphicFramePr>
            <a:graphicFrameLocks noChangeAspect="1"/>
          </p:cNvGraphicFramePr>
          <p:nvPr>
            <p:extLst>
              <p:ext uri="{D42A27DB-BD31-4B8C-83A1-F6EECF244321}">
                <p14:modId xmlns:p14="http://schemas.microsoft.com/office/powerpoint/2010/main" xmlns="" val="3325403040"/>
              </p:ext>
            </p:extLst>
          </p:nvPr>
        </p:nvGraphicFramePr>
        <p:xfrm>
          <a:off x="2771800" y="2825933"/>
          <a:ext cx="2802099" cy="1080120"/>
        </p:xfrm>
        <a:graphic>
          <a:graphicData uri="http://schemas.openxmlformats.org/presentationml/2006/ole">
            <p:oleObj spid="_x0000_s197670" name="Equation" r:id="rId3" imgW="965200" imgH="419100" progId="Equation.DSMT4">
              <p:embed/>
            </p:oleObj>
          </a:graphicData>
        </a:graphic>
      </p:graphicFrame>
      <p:sp>
        <p:nvSpPr>
          <p:cNvPr id="12" name="Rectangle 6"/>
          <p:cNvSpPr>
            <a:spLocks noChangeArrowheads="1"/>
          </p:cNvSpPr>
          <p:nvPr/>
        </p:nvSpPr>
        <p:spPr bwMode="auto">
          <a:xfrm>
            <a:off x="411981" y="4149080"/>
            <a:ext cx="7920880" cy="1892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lgn="just">
              <a:lnSpc>
                <a:spcPct val="100000"/>
              </a:lnSpc>
              <a:spcBef>
                <a:spcPts val="600"/>
              </a:spcBef>
              <a:buFont typeface="Wingdings" panose="05000000000000000000" pitchFamily="2" charset="2"/>
              <a:buChar char="ü"/>
            </a:pPr>
            <a:r>
              <a:rPr lang="zh-CN" altLang="en-US" sz="2800" b="1" dirty="0" smtClean="0">
                <a:latin typeface="Times New Roman" panose="02020603050405020304" pitchFamily="18" charset="0"/>
                <a:ea typeface="楷体" panose="02010609060101010101" pitchFamily="49" charset="-122"/>
              </a:rPr>
              <a:t>光源的</a:t>
            </a:r>
            <a:r>
              <a:rPr lang="zh-CN" altLang="en-US" sz="2800" b="1" u="sng" dirty="0" smtClean="0">
                <a:latin typeface="Times New Roman" panose="02020603050405020304" pitchFamily="18" charset="0"/>
                <a:ea typeface="楷体" panose="02010609060101010101" pitchFamily="49" charset="-122"/>
              </a:rPr>
              <a:t>光谱宽度越宽，相干长度越小</a:t>
            </a:r>
            <a:r>
              <a:rPr lang="zh-CN" altLang="en-US" sz="2800" b="1" dirty="0" smtClean="0">
                <a:latin typeface="Times New Roman" panose="02020603050405020304" pitchFamily="18" charset="0"/>
                <a:ea typeface="楷体" panose="02010609060101010101" pitchFamily="49" charset="-122"/>
              </a:rPr>
              <a:t>。</a:t>
            </a:r>
            <a:endParaRPr lang="en-US" altLang="zh-CN" sz="2800" b="1" dirty="0" smtClean="0">
              <a:latin typeface="Times New Roman" panose="02020603050405020304" pitchFamily="18" charset="0"/>
              <a:ea typeface="楷体" panose="02010609060101010101" pitchFamily="49" charset="-122"/>
            </a:endParaRPr>
          </a:p>
          <a:p>
            <a:pPr marL="457200" indent="-457200" algn="just">
              <a:lnSpc>
                <a:spcPct val="100000"/>
              </a:lnSpc>
              <a:spcBef>
                <a:spcPts val="600"/>
              </a:spcBef>
              <a:buFont typeface="Wingdings" panose="05000000000000000000" pitchFamily="2" charset="2"/>
              <a:buChar char="ü"/>
            </a:pPr>
            <a:r>
              <a:rPr lang="zh-CN" altLang="en-US" sz="2800" b="1" dirty="0">
                <a:latin typeface="Times New Roman" panose="02020603050405020304" pitchFamily="18" charset="0"/>
                <a:ea typeface="楷体" panose="02010609060101010101" pitchFamily="49" charset="-122"/>
              </a:rPr>
              <a:t>相</a:t>
            </a:r>
            <a:r>
              <a:rPr lang="zh-CN" altLang="en-US" sz="2800" b="1" dirty="0" smtClean="0">
                <a:latin typeface="Times New Roman" panose="02020603050405020304" pitchFamily="18" charset="0"/>
                <a:ea typeface="楷体" panose="02010609060101010101" pitchFamily="49" charset="-122"/>
              </a:rPr>
              <a:t>干长度表明在实际应用干涉原理时光源对于干涉装置所施加的限制；</a:t>
            </a:r>
            <a:r>
              <a:rPr lang="zh-CN" altLang="en-US" sz="2800" b="1" u="sng" dirty="0" smtClean="0">
                <a:latin typeface="Times New Roman" panose="02020603050405020304" pitchFamily="18" charset="0"/>
                <a:ea typeface="楷体" panose="02010609060101010101" pitchFamily="49" charset="-122"/>
              </a:rPr>
              <a:t>装置的最大光程差需要小于相干长度</a:t>
            </a:r>
            <a:r>
              <a:rPr lang="zh-CN" altLang="en-US" sz="2800" b="1" dirty="0" smtClean="0">
                <a:latin typeface="Times New Roman" panose="02020603050405020304" pitchFamily="18" charset="0"/>
                <a:ea typeface="楷体" panose="02010609060101010101" pitchFamily="49" charset="-122"/>
              </a:rPr>
              <a:t>，才能观测到干涉现象。</a:t>
            </a:r>
            <a:endParaRPr lang="zh-CN" altLang="en-US"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28928911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2.6.2 </a:t>
            </a:r>
            <a:r>
              <a:rPr lang="zh-CN" altLang="en-US" sz="2800" dirty="0">
                <a:solidFill>
                  <a:schemeClr val="accent1"/>
                </a:solidFill>
              </a:rPr>
              <a:t>光的时间相干性</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67544" y="931988"/>
            <a:ext cx="2971800" cy="71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en-US" altLang="zh-CN" kern="0" dirty="0" smtClean="0">
                <a:solidFill>
                  <a:srgbClr val="FF0000"/>
                </a:solidFill>
              </a:rPr>
              <a:t>2. </a:t>
            </a:r>
            <a:r>
              <a:rPr lang="zh-CN" altLang="en-US" kern="0" dirty="0" smtClean="0">
                <a:solidFill>
                  <a:srgbClr val="FF0000"/>
                </a:solidFill>
              </a:rPr>
              <a:t>相干时间</a:t>
            </a:r>
            <a:r>
              <a:rPr lang="zh-CN" altLang="en-US" i="1" kern="0" dirty="0" smtClean="0">
                <a:solidFill>
                  <a:srgbClr val="0033CC"/>
                </a:solidFill>
                <a:sym typeface="Symbol" pitchFamily="18" charset="2"/>
              </a:rPr>
              <a:t></a:t>
            </a:r>
            <a:r>
              <a:rPr lang="en-US" altLang="zh-CN" i="1" kern="0" baseline="-25000" dirty="0" smtClean="0">
                <a:solidFill>
                  <a:srgbClr val="0033CC"/>
                </a:solidFill>
              </a:rPr>
              <a:t>C</a:t>
            </a:r>
            <a:endParaRPr lang="en-US" altLang="zh-CN" i="1" kern="0" baseline="-25000" dirty="0">
              <a:solidFill>
                <a:srgbClr val="0033CC"/>
              </a:solidFill>
            </a:endParaRPr>
          </a:p>
        </p:txBody>
      </p:sp>
      <p:sp>
        <p:nvSpPr>
          <p:cNvPr id="5" name="Rectangle 6"/>
          <p:cNvSpPr>
            <a:spLocks noChangeArrowheads="1"/>
          </p:cNvSpPr>
          <p:nvPr/>
        </p:nvSpPr>
        <p:spPr bwMode="auto">
          <a:xfrm>
            <a:off x="955675" y="1758950"/>
            <a:ext cx="589456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smtClean="0">
                <a:solidFill>
                  <a:srgbClr val="000000"/>
                </a:solidFill>
                <a:latin typeface="Times New Roman" panose="02020603050405020304" pitchFamily="18" charset="0"/>
                <a:ea typeface="楷体" panose="02010609060101010101" pitchFamily="49" charset="-122"/>
              </a:rPr>
              <a:t>定义</a:t>
            </a:r>
            <a:r>
              <a:rPr lang="en-US" altLang="zh-CN" sz="2800" b="1" dirty="0" smtClean="0">
                <a:solidFill>
                  <a:srgbClr val="000000"/>
                </a:solidFill>
                <a:latin typeface="Times New Roman" panose="02020603050405020304" pitchFamily="18" charset="0"/>
                <a:ea typeface="楷体" panose="02010609060101010101" pitchFamily="49" charset="-122"/>
              </a:rPr>
              <a:t>:  </a:t>
            </a:r>
            <a:r>
              <a:rPr lang="zh-CN" altLang="en-US" sz="2800" b="1" dirty="0">
                <a:solidFill>
                  <a:srgbClr val="000000"/>
                </a:solidFill>
                <a:latin typeface="Times New Roman" panose="02020603050405020304" pitchFamily="18" charset="0"/>
                <a:ea typeface="楷体" panose="02010609060101010101" pitchFamily="49" charset="-122"/>
              </a:rPr>
              <a:t>光波通过相干长度所需的时</a:t>
            </a:r>
            <a:r>
              <a:rPr lang="zh-CN" altLang="en-US" sz="2800" b="1" dirty="0" smtClean="0">
                <a:solidFill>
                  <a:srgbClr val="000000"/>
                </a:solidFill>
                <a:latin typeface="Times New Roman" panose="02020603050405020304" pitchFamily="18" charset="0"/>
                <a:ea typeface="楷体" panose="02010609060101010101" pitchFamily="49" charset="-122"/>
              </a:rPr>
              <a:t>间</a:t>
            </a:r>
            <a:endParaRPr lang="en-US" altLang="zh-CN" sz="2800" b="1" dirty="0" smtClean="0">
              <a:solidFill>
                <a:srgbClr val="000000"/>
              </a:solidFill>
              <a:latin typeface="Times New Roman" panose="02020603050405020304" pitchFamily="18" charset="0"/>
              <a:ea typeface="楷体" panose="02010609060101010101" pitchFamily="49" charset="-122"/>
            </a:endParaRPr>
          </a:p>
        </p:txBody>
      </p:sp>
      <p:sp>
        <p:nvSpPr>
          <p:cNvPr id="6" name="Text Box 7"/>
          <p:cNvSpPr txBox="1">
            <a:spLocks noChangeArrowheads="1"/>
          </p:cNvSpPr>
          <p:nvPr/>
        </p:nvSpPr>
        <p:spPr bwMode="auto">
          <a:xfrm>
            <a:off x="568277" y="3094980"/>
            <a:ext cx="8036171" cy="10310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spcBef>
                <a:spcPts val="600"/>
              </a:spcBef>
            </a:pPr>
            <a:r>
              <a:rPr lang="zh-CN" altLang="en-US" sz="2800" b="1" dirty="0" smtClean="0">
                <a:solidFill>
                  <a:srgbClr val="000000"/>
                </a:solidFill>
                <a:latin typeface="Times New Roman" panose="02020603050405020304" pitchFamily="18" charset="0"/>
                <a:ea typeface="楷体" panose="02010609060101010101" pitchFamily="49" charset="-122"/>
              </a:rPr>
              <a:t>* </a:t>
            </a:r>
            <a:r>
              <a:rPr lang="zh-CN" altLang="en-US" sz="2800" b="1" i="1" dirty="0">
                <a:latin typeface="Times New Roman" panose="02020603050405020304" pitchFamily="18" charset="0"/>
                <a:ea typeface="楷体" panose="02010609060101010101" pitchFamily="49" charset="-122"/>
                <a:sym typeface="Symbol" pitchFamily="18" charset="2"/>
              </a:rPr>
              <a:t></a:t>
            </a:r>
            <a:r>
              <a:rPr lang="en-US" altLang="zh-CN" sz="2800" b="1" i="1" baseline="-25000" dirty="0" smtClean="0">
                <a:latin typeface="Times New Roman" panose="02020603050405020304" pitchFamily="18" charset="0"/>
                <a:ea typeface="楷体" panose="02010609060101010101" pitchFamily="49" charset="-122"/>
              </a:rPr>
              <a:t>C </a:t>
            </a:r>
            <a:r>
              <a:rPr lang="zh-CN" altLang="en-US" sz="2800" b="1" dirty="0" smtClean="0">
                <a:solidFill>
                  <a:srgbClr val="000000"/>
                </a:solidFill>
                <a:latin typeface="Times New Roman" panose="02020603050405020304" pitchFamily="18" charset="0"/>
                <a:ea typeface="楷体" panose="02010609060101010101" pitchFamily="49" charset="-122"/>
              </a:rPr>
              <a:t>内</a:t>
            </a:r>
            <a:r>
              <a:rPr lang="zh-CN" altLang="en-US" sz="2800" b="1" dirty="0">
                <a:solidFill>
                  <a:srgbClr val="000000"/>
                </a:solidFill>
                <a:latin typeface="Times New Roman" panose="02020603050405020304" pitchFamily="18" charset="0"/>
                <a:ea typeface="楷体" panose="02010609060101010101" pitchFamily="49" charset="-122"/>
              </a:rPr>
              <a:t>不同时刻发出的光，均可以产生干涉</a:t>
            </a:r>
          </a:p>
          <a:p>
            <a:pPr algn="just">
              <a:spcBef>
                <a:spcPts val="600"/>
              </a:spcBef>
            </a:pPr>
            <a:r>
              <a:rPr lang="zh-CN" altLang="en-US" sz="2800" b="1" dirty="0">
                <a:solidFill>
                  <a:srgbClr val="000000"/>
                </a:solidFill>
                <a:latin typeface="Times New Roman" panose="02020603050405020304" pitchFamily="18" charset="0"/>
                <a:ea typeface="楷体" panose="02010609060101010101" pitchFamily="49" charset="-122"/>
              </a:rPr>
              <a:t>* 大</a:t>
            </a:r>
            <a:r>
              <a:rPr lang="zh-CN" altLang="en-US" sz="2800" b="1" dirty="0" smtClean="0">
                <a:solidFill>
                  <a:srgbClr val="000000"/>
                </a:solidFill>
                <a:latin typeface="Times New Roman" panose="02020603050405020304" pitchFamily="18" charset="0"/>
                <a:ea typeface="楷体" panose="02010609060101010101" pitchFamily="49" charset="-122"/>
              </a:rPr>
              <a:t>于</a:t>
            </a:r>
            <a:r>
              <a:rPr lang="zh-CN" altLang="en-US" sz="2800" b="1" i="1" dirty="0">
                <a:latin typeface="Times New Roman" panose="02020603050405020304" pitchFamily="18" charset="0"/>
                <a:ea typeface="楷体" panose="02010609060101010101" pitchFamily="49" charset="-122"/>
                <a:sym typeface="Symbol" pitchFamily="18" charset="2"/>
              </a:rPr>
              <a:t></a:t>
            </a:r>
            <a:r>
              <a:rPr lang="en-US" altLang="zh-CN" sz="2800" b="1" i="1" baseline="-25000" dirty="0" smtClean="0">
                <a:latin typeface="Times New Roman" panose="02020603050405020304" pitchFamily="18" charset="0"/>
                <a:ea typeface="楷体" panose="02010609060101010101" pitchFamily="49" charset="-122"/>
              </a:rPr>
              <a:t>C </a:t>
            </a:r>
            <a:r>
              <a:rPr lang="zh-CN" altLang="en-US" sz="2800" b="1" dirty="0" smtClean="0">
                <a:solidFill>
                  <a:srgbClr val="000000"/>
                </a:solidFill>
                <a:latin typeface="Times New Roman" panose="02020603050405020304" pitchFamily="18" charset="0"/>
                <a:ea typeface="楷体" panose="02010609060101010101" pitchFamily="49" charset="-122"/>
              </a:rPr>
              <a:t>期间</a:t>
            </a:r>
            <a:r>
              <a:rPr lang="zh-CN" altLang="en-US" sz="2800" b="1" dirty="0">
                <a:solidFill>
                  <a:srgbClr val="000000"/>
                </a:solidFill>
                <a:latin typeface="Times New Roman" panose="02020603050405020304" pitchFamily="18" charset="0"/>
                <a:ea typeface="楷体" panose="02010609060101010101" pitchFamily="49" charset="-122"/>
              </a:rPr>
              <a:t>发出的光不能产生干</a:t>
            </a:r>
            <a:r>
              <a:rPr lang="zh-CN" altLang="en-US" sz="2800" b="1" dirty="0" smtClean="0">
                <a:solidFill>
                  <a:srgbClr val="000000"/>
                </a:solidFill>
                <a:latin typeface="Times New Roman" panose="02020603050405020304" pitchFamily="18" charset="0"/>
                <a:ea typeface="楷体" panose="02010609060101010101" pitchFamily="49" charset="-122"/>
              </a:rPr>
              <a:t>涉</a:t>
            </a:r>
            <a:endParaRPr lang="zh-CN" altLang="en-US" sz="2800" b="1" dirty="0">
              <a:solidFill>
                <a:srgbClr val="000000"/>
              </a:solidFill>
              <a:latin typeface="Times New Roman" panose="02020603050405020304" pitchFamily="18" charset="0"/>
              <a:ea typeface="楷体" panose="02010609060101010101" pitchFamily="49" charset="-122"/>
            </a:endParaRPr>
          </a:p>
        </p:txBody>
      </p:sp>
      <p:graphicFrame>
        <p:nvGraphicFramePr>
          <p:cNvPr id="8" name="Object 9"/>
          <p:cNvGraphicFramePr>
            <a:graphicFrameLocks noChangeAspect="1"/>
          </p:cNvGraphicFramePr>
          <p:nvPr>
            <p:extLst>
              <p:ext uri="{D42A27DB-BD31-4B8C-83A1-F6EECF244321}">
                <p14:modId xmlns:p14="http://schemas.microsoft.com/office/powerpoint/2010/main" xmlns="" val="3198650876"/>
              </p:ext>
            </p:extLst>
          </p:nvPr>
        </p:nvGraphicFramePr>
        <p:xfrm>
          <a:off x="422275" y="1835150"/>
          <a:ext cx="838200" cy="539750"/>
        </p:xfrm>
        <a:graphic>
          <a:graphicData uri="http://schemas.openxmlformats.org/presentationml/2006/ole">
            <p:oleObj spid="_x0000_s198762" name="Equation" r:id="rId3" imgW="114201" imgH="139579" progId="Equation.DSMT4">
              <p:embed/>
            </p:oleObj>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xmlns="" val="282834474"/>
              </p:ext>
            </p:extLst>
          </p:nvPr>
        </p:nvGraphicFramePr>
        <p:xfrm>
          <a:off x="3347864" y="2325489"/>
          <a:ext cx="1916113" cy="625475"/>
        </p:xfrm>
        <a:graphic>
          <a:graphicData uri="http://schemas.openxmlformats.org/presentationml/2006/ole">
            <p:oleObj spid="_x0000_s198763" name="Equation" r:id="rId4" imgW="698400" imgH="228600" progId="Equation.DSMT4">
              <p:embed/>
            </p:oleObj>
          </a:graphicData>
        </a:graphic>
      </p:graphicFrame>
      <p:sp>
        <p:nvSpPr>
          <p:cNvPr id="14" name="Rectangle 13"/>
          <p:cNvSpPr>
            <a:spLocks noChangeArrowheads="1"/>
          </p:cNvSpPr>
          <p:nvPr/>
        </p:nvSpPr>
        <p:spPr bwMode="auto">
          <a:xfrm>
            <a:off x="2915816" y="4548955"/>
            <a:ext cx="5578376" cy="104028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10000"/>
              </a:lnSpc>
              <a:spcBef>
                <a:spcPts val="600"/>
              </a:spcBef>
              <a:buClr>
                <a:schemeClr val="folHlink"/>
              </a:buClr>
              <a:buSzPct val="60000"/>
              <a:buFont typeface="Wingdings" pitchFamily="2" charset="2"/>
              <a:buNone/>
            </a:pPr>
            <a:r>
              <a:rPr lang="zh-CN" altLang="en-US" sz="2800" b="1" dirty="0">
                <a:latin typeface="Times New Roman" panose="02020603050405020304" pitchFamily="18" charset="0"/>
                <a:ea typeface="楷体" panose="02010609060101010101" pitchFamily="49" charset="-122"/>
              </a:rPr>
              <a:t>该式说明，</a:t>
            </a:r>
            <a:r>
              <a:rPr lang="zh-CN" altLang="en-US" sz="2800" b="1" dirty="0">
                <a:latin typeface="Times New Roman" panose="02020603050405020304" pitchFamily="18" charset="0"/>
                <a:ea typeface="楷体" panose="02010609060101010101" pitchFamily="49" charset="-122"/>
                <a:sym typeface="Symbol" pitchFamily="18" charset="2"/>
              </a:rPr>
              <a:t></a:t>
            </a:r>
            <a:r>
              <a:rPr lang="zh-CN" altLang="en-US" sz="2800" b="1" i="1" dirty="0">
                <a:latin typeface="Times New Roman" panose="02020603050405020304" pitchFamily="18" charset="0"/>
                <a:ea typeface="楷体" panose="02010609060101010101" pitchFamily="49" charset="-122"/>
                <a:sym typeface="Symbol" pitchFamily="18" charset="2"/>
              </a:rPr>
              <a:t> </a:t>
            </a:r>
            <a:r>
              <a:rPr lang="zh-CN" altLang="en-US" sz="2800" b="1" dirty="0">
                <a:latin typeface="Times New Roman" panose="02020603050405020304" pitchFamily="18" charset="0"/>
                <a:ea typeface="楷体" panose="02010609060101010101" pitchFamily="49" charset="-122"/>
                <a:sym typeface="Symbol" pitchFamily="18" charset="2"/>
              </a:rPr>
              <a:t> </a:t>
            </a:r>
            <a:r>
              <a:rPr lang="zh-CN" altLang="en-US" sz="2800" b="1" dirty="0">
                <a:latin typeface="Times New Roman" panose="02020603050405020304" pitchFamily="18" charset="0"/>
                <a:ea typeface="楷体" panose="02010609060101010101" pitchFamily="49" charset="-122"/>
              </a:rPr>
              <a:t>愈小</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单色性愈好</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a:t>
            </a:r>
            <a:r>
              <a:rPr lang="zh-CN" altLang="en-US" sz="2800" b="1" i="1" dirty="0">
                <a:latin typeface="Times New Roman" panose="02020603050405020304" pitchFamily="18" charset="0"/>
                <a:ea typeface="楷体" panose="02010609060101010101" pitchFamily="49" charset="-122"/>
                <a:sym typeface="Symbol" pitchFamily="18" charset="2"/>
              </a:rPr>
              <a:t></a:t>
            </a:r>
            <a:r>
              <a:rPr lang="en-US" altLang="zh-CN" sz="2800" b="1" i="1" baseline="-25000" dirty="0">
                <a:latin typeface="Times New Roman" panose="02020603050405020304" pitchFamily="18" charset="0"/>
                <a:ea typeface="楷体" panose="02010609060101010101" pitchFamily="49" charset="-122"/>
              </a:rPr>
              <a:t>C </a:t>
            </a:r>
            <a:r>
              <a:rPr lang="zh-CN" altLang="en-US" sz="2800" b="1" dirty="0">
                <a:latin typeface="Times New Roman" panose="02020603050405020304" pitchFamily="18" charset="0"/>
                <a:ea typeface="楷体" panose="02010609060101010101" pitchFamily="49" charset="-122"/>
              </a:rPr>
              <a:t>愈大，光的时间相干性愈好。</a:t>
            </a:r>
          </a:p>
        </p:txBody>
      </p:sp>
      <p:graphicFrame>
        <p:nvGraphicFramePr>
          <p:cNvPr id="15" name="Object 14"/>
          <p:cNvGraphicFramePr>
            <a:graphicFrameLocks noChangeAspect="1"/>
          </p:cNvGraphicFramePr>
          <p:nvPr>
            <p:extLst>
              <p:ext uri="{D42A27DB-BD31-4B8C-83A1-F6EECF244321}">
                <p14:modId xmlns:p14="http://schemas.microsoft.com/office/powerpoint/2010/main" xmlns="" val="1975988572"/>
              </p:ext>
            </p:extLst>
          </p:nvPr>
        </p:nvGraphicFramePr>
        <p:xfrm>
          <a:off x="955675" y="4463132"/>
          <a:ext cx="1443037" cy="1054100"/>
        </p:xfrm>
        <a:graphic>
          <a:graphicData uri="http://schemas.openxmlformats.org/presentationml/2006/ole">
            <p:oleObj spid="_x0000_s198764" name="Equation" r:id="rId5" imgW="545760" imgH="393480" progId="Equation.DSMT4">
              <p:embed/>
            </p:oleObj>
          </a:graphicData>
        </a:graphic>
      </p:graphicFrame>
    </p:spTree>
    <p:extLst>
      <p:ext uri="{BB962C8B-B14F-4D97-AF65-F5344CB8AC3E}">
        <p14:creationId xmlns:p14="http://schemas.microsoft.com/office/powerpoint/2010/main" xmlns="" val="2051517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260648"/>
            <a:ext cx="4032448" cy="538162"/>
          </a:xfrm>
        </p:spPr>
        <p:txBody>
          <a:bodyPr/>
          <a:lstStyle/>
          <a:p>
            <a:r>
              <a:rPr lang="en-US" altLang="zh-CN" sz="2800" dirty="0" smtClean="0">
                <a:solidFill>
                  <a:schemeClr val="accent1"/>
                </a:solidFill>
              </a:rPr>
              <a:t>2.6.2 </a:t>
            </a:r>
            <a:r>
              <a:rPr lang="zh-CN" altLang="en-US" sz="2800" dirty="0">
                <a:solidFill>
                  <a:schemeClr val="accent1"/>
                </a:solidFill>
              </a:rPr>
              <a:t>光的时间相干性</a:t>
            </a:r>
            <a:endParaRPr lang="en-US" sz="2800" dirty="0">
              <a:solidFill>
                <a:schemeClr val="accent1"/>
              </a:solidFill>
            </a:endParaRPr>
          </a:p>
        </p:txBody>
      </p:sp>
      <p:sp>
        <p:nvSpPr>
          <p:cNvPr id="11" name="Rectangle 10"/>
          <p:cNvSpPr/>
          <p:nvPr/>
        </p:nvSpPr>
        <p:spPr>
          <a:xfrm>
            <a:off x="467544" y="836712"/>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bwMode="auto">
          <a:xfrm>
            <a:off x="454683" y="1021545"/>
            <a:ext cx="6925629" cy="647700"/>
          </a:xfrm>
          <a:prstGeom prst="rect">
            <a:avLst/>
          </a:prstGeom>
          <a:noFill/>
          <a:ln>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光的相干长度和相干时间的物理意义</a:t>
            </a:r>
            <a:endParaRPr lang="zh-CN" altLang="en-US" kern="0" dirty="0">
              <a:solidFill>
                <a:srgbClr val="0000FF"/>
              </a:solidFill>
            </a:endParaRPr>
          </a:p>
        </p:txBody>
      </p:sp>
      <p:sp>
        <p:nvSpPr>
          <p:cNvPr id="5" name="Rectangle 4"/>
          <p:cNvSpPr>
            <a:spLocks noChangeArrowheads="1"/>
          </p:cNvSpPr>
          <p:nvPr/>
        </p:nvSpPr>
        <p:spPr bwMode="auto">
          <a:xfrm>
            <a:off x="971550" y="1917576"/>
            <a:ext cx="597693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lnSpc>
                <a:spcPct val="100000"/>
              </a:lnSpc>
              <a:spcBef>
                <a:spcPct val="0"/>
              </a:spcBef>
              <a:buFontTx/>
              <a:buNone/>
            </a:pPr>
            <a:r>
              <a:rPr lang="zh-CN" altLang="en-US" sz="2800" b="1" dirty="0">
                <a:latin typeface="Times New Roman" panose="02020603050405020304" pitchFamily="18" charset="0"/>
                <a:ea typeface="楷体" panose="02010609060101010101" pitchFamily="49" charset="-122"/>
              </a:rPr>
              <a:t>实际光波都是一段段有限波列的组合</a:t>
            </a:r>
          </a:p>
        </p:txBody>
      </p:sp>
      <p:graphicFrame>
        <p:nvGraphicFramePr>
          <p:cNvPr id="6" name="Object 5"/>
          <p:cNvGraphicFramePr>
            <a:graphicFrameLocks noChangeAspect="1"/>
          </p:cNvGraphicFramePr>
          <p:nvPr>
            <p:extLst>
              <p:ext uri="{D42A27DB-BD31-4B8C-83A1-F6EECF244321}">
                <p14:modId xmlns:p14="http://schemas.microsoft.com/office/powerpoint/2010/main" xmlns="" val="527774907"/>
              </p:ext>
            </p:extLst>
          </p:nvPr>
        </p:nvGraphicFramePr>
        <p:xfrm>
          <a:off x="341313" y="1916832"/>
          <a:ext cx="914400" cy="588962"/>
        </p:xfrm>
        <a:graphic>
          <a:graphicData uri="http://schemas.openxmlformats.org/presentationml/2006/ole">
            <p:oleObj spid="_x0000_s200881" name="Equation" r:id="rId3" imgW="114201" imgH="139579" progId="Equation.DSMT4">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1302340447"/>
              </p:ext>
            </p:extLst>
          </p:nvPr>
        </p:nvGraphicFramePr>
        <p:xfrm>
          <a:off x="341313" y="3212976"/>
          <a:ext cx="914400" cy="588963"/>
        </p:xfrm>
        <a:graphic>
          <a:graphicData uri="http://schemas.openxmlformats.org/presentationml/2006/ole">
            <p:oleObj spid="_x0000_s200882" name="Equation" r:id="rId4" imgW="114201" imgH="139579" progId="Equation.DSMT4">
              <p:embed/>
            </p:oleObj>
          </a:graphicData>
        </a:graphic>
      </p:graphicFrame>
      <p:sp>
        <p:nvSpPr>
          <p:cNvPr id="8" name="Rectangle 8"/>
          <p:cNvSpPr>
            <a:spLocks noChangeArrowheads="1"/>
          </p:cNvSpPr>
          <p:nvPr/>
        </p:nvSpPr>
        <p:spPr bwMode="auto">
          <a:xfrm>
            <a:off x="971550" y="2565276"/>
            <a:ext cx="5860900" cy="523220"/>
          </a:xfrm>
          <a:prstGeom prst="rect">
            <a:avLst/>
          </a:prstGeom>
          <a:noFill/>
          <a:ln w="28575">
            <a:noFill/>
            <a:prstDash val="sys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zh-CN" altLang="en-US" sz="2800" b="1" dirty="0">
                <a:latin typeface="Times New Roman" panose="02020603050405020304" pitchFamily="18" charset="0"/>
                <a:ea typeface="楷体" panose="02010609060101010101" pitchFamily="49" charset="-122"/>
              </a:rPr>
              <a:t>相干长度 </a:t>
            </a:r>
            <a:r>
              <a:rPr lang="zh-CN" altLang="en-US" sz="2800" b="1" dirty="0">
                <a:latin typeface="Times New Roman" panose="02020603050405020304" pitchFamily="18" charset="0"/>
                <a:ea typeface="楷体" panose="02010609060101010101" pitchFamily="49" charset="-122"/>
                <a:sym typeface="Symbol" pitchFamily="18" charset="2"/>
              </a:rPr>
              <a:t></a:t>
            </a:r>
            <a:r>
              <a:rPr lang="en-US" altLang="zh-CN" sz="2800" b="1" i="1" baseline="-25000" dirty="0">
                <a:latin typeface="Times New Roman" panose="02020603050405020304" pitchFamily="18" charset="0"/>
                <a:ea typeface="楷体" panose="02010609060101010101" pitchFamily="49" charset="-122"/>
              </a:rPr>
              <a:t>C</a:t>
            </a:r>
            <a:r>
              <a:rPr lang="en-US" altLang="zh-CN" sz="2800" b="1" dirty="0">
                <a:latin typeface="Times New Roman" panose="02020603050405020304" pitchFamily="18" charset="0"/>
                <a:ea typeface="楷体" panose="02010609060101010101" pitchFamily="49" charset="-122"/>
              </a:rPr>
              <a:t> </a:t>
            </a:r>
            <a:r>
              <a:rPr lang="zh-CN" altLang="en-US" sz="2800" b="1" dirty="0">
                <a:latin typeface="Times New Roman" panose="02020603050405020304" pitchFamily="18" charset="0"/>
                <a:ea typeface="楷体" panose="02010609060101010101" pitchFamily="49" charset="-122"/>
              </a:rPr>
              <a:t>就是波列的空间长度 </a:t>
            </a:r>
            <a:r>
              <a:rPr lang="en-US" altLang="zh-CN" sz="2800" b="1" i="1" dirty="0">
                <a:latin typeface="Times New Roman" panose="02020603050405020304" pitchFamily="18" charset="0"/>
                <a:ea typeface="楷体" panose="02010609060101010101" pitchFamily="49" charset="-122"/>
              </a:rPr>
              <a:t>L</a:t>
            </a:r>
          </a:p>
        </p:txBody>
      </p:sp>
      <p:sp>
        <p:nvSpPr>
          <p:cNvPr id="9" name="Rectangle 9"/>
          <p:cNvSpPr>
            <a:spLocks noChangeArrowheads="1"/>
          </p:cNvSpPr>
          <p:nvPr/>
        </p:nvSpPr>
        <p:spPr bwMode="auto">
          <a:xfrm>
            <a:off x="971550" y="3236789"/>
            <a:ext cx="5599610" cy="523220"/>
          </a:xfrm>
          <a:prstGeom prst="rect">
            <a:avLst/>
          </a:prstGeom>
          <a:noFill/>
          <a:ln w="28575">
            <a:noFill/>
            <a:prstDash val="sys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lnSpc>
                <a:spcPct val="100000"/>
              </a:lnSpc>
              <a:spcBef>
                <a:spcPct val="0"/>
              </a:spcBef>
              <a:buFontTx/>
              <a:buNone/>
            </a:pPr>
            <a:r>
              <a:rPr lang="zh-CN" altLang="en-US" sz="2800" b="1" dirty="0">
                <a:latin typeface="Times New Roman" panose="02020603050405020304" pitchFamily="18" charset="0"/>
                <a:ea typeface="楷体" panose="02010609060101010101" pitchFamily="49" charset="-122"/>
              </a:rPr>
              <a:t>相干时间 </a:t>
            </a:r>
            <a:r>
              <a:rPr lang="zh-CN" altLang="en-US" sz="2800" b="1" i="1" dirty="0">
                <a:latin typeface="Times New Roman" panose="02020603050405020304" pitchFamily="18" charset="0"/>
                <a:ea typeface="楷体" panose="02010609060101010101" pitchFamily="49" charset="-122"/>
                <a:sym typeface="Symbol" pitchFamily="18" charset="2"/>
              </a:rPr>
              <a:t></a:t>
            </a:r>
            <a:r>
              <a:rPr lang="en-US" altLang="zh-CN" sz="2800" b="1" i="1" baseline="-25000" dirty="0">
                <a:latin typeface="Times New Roman" panose="02020603050405020304" pitchFamily="18" charset="0"/>
                <a:ea typeface="楷体" panose="02010609060101010101" pitchFamily="49" charset="-122"/>
              </a:rPr>
              <a:t>C</a:t>
            </a:r>
            <a:r>
              <a:rPr lang="en-US" altLang="zh-CN" sz="2800" b="1" baseline="-25000" dirty="0">
                <a:latin typeface="Times New Roman" panose="02020603050405020304" pitchFamily="18" charset="0"/>
                <a:ea typeface="楷体" panose="02010609060101010101" pitchFamily="49" charset="-122"/>
              </a:rPr>
              <a:t> </a:t>
            </a:r>
            <a:r>
              <a:rPr lang="zh-CN" altLang="en-US" sz="2800" b="1" dirty="0">
                <a:latin typeface="Times New Roman" panose="02020603050405020304" pitchFamily="18" charset="0"/>
                <a:ea typeface="楷体" panose="02010609060101010101" pitchFamily="49" charset="-122"/>
              </a:rPr>
              <a:t>就是波列的持续时间 </a:t>
            </a:r>
            <a:r>
              <a:rPr lang="zh-CN" altLang="en-US" sz="2800" b="1" i="1" dirty="0">
                <a:latin typeface="Times New Roman" panose="02020603050405020304" pitchFamily="18" charset="0"/>
                <a:ea typeface="楷体" panose="02010609060101010101" pitchFamily="49" charset="-122"/>
                <a:sym typeface="Symbol" pitchFamily="18" charset="2"/>
              </a:rPr>
              <a:t></a:t>
            </a:r>
          </a:p>
        </p:txBody>
      </p:sp>
      <p:sp>
        <p:nvSpPr>
          <p:cNvPr id="12" name="Rectangle 10"/>
          <p:cNvSpPr>
            <a:spLocks noChangeArrowheads="1"/>
          </p:cNvSpPr>
          <p:nvPr/>
        </p:nvSpPr>
        <p:spPr bwMode="auto">
          <a:xfrm>
            <a:off x="971550" y="3743201"/>
            <a:ext cx="7560890" cy="163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a:lnSpc>
                <a:spcPct val="120000"/>
              </a:lnSpc>
              <a:spcBef>
                <a:spcPct val="0"/>
              </a:spcBef>
              <a:buFontTx/>
              <a:buNone/>
            </a:pPr>
            <a:r>
              <a:rPr lang="zh-CN" altLang="en-US" sz="2800" b="1" dirty="0">
                <a:latin typeface="Times New Roman" panose="02020603050405020304" pitchFamily="18" charset="0"/>
                <a:ea typeface="楷体" panose="02010609060101010101" pitchFamily="49" charset="-122"/>
              </a:rPr>
              <a:t>谱线越宽，时间相干性越差，因而限制光源的光谱宽度可以改善时间相干性</a:t>
            </a:r>
            <a:r>
              <a:rPr lang="en-US" altLang="zh-CN" sz="2800" b="1" dirty="0">
                <a:latin typeface="Times New Roman" panose="02020603050405020304" pitchFamily="18" charset="0"/>
                <a:ea typeface="楷体" panose="02010609060101010101" pitchFamily="49" charset="-122"/>
              </a:rPr>
              <a:t>;</a:t>
            </a:r>
            <a:r>
              <a:rPr lang="zh-CN" altLang="en-US" sz="2800" b="1" dirty="0">
                <a:latin typeface="Times New Roman" panose="02020603050405020304" pitchFamily="18" charset="0"/>
                <a:ea typeface="楷体" panose="02010609060101010101" pitchFamily="49" charset="-122"/>
              </a:rPr>
              <a:t>时间相干性</a:t>
            </a:r>
            <a:r>
              <a:rPr lang="zh-CN" altLang="en-US" sz="2800" b="1" dirty="0" smtClean="0">
                <a:latin typeface="Times New Roman" panose="02020603050405020304" pitchFamily="18" charset="0"/>
                <a:ea typeface="楷体" panose="02010609060101010101" pitchFamily="49" charset="-122"/>
              </a:rPr>
              <a:t>反映了</a:t>
            </a:r>
            <a:r>
              <a:rPr lang="zh-CN" altLang="en-US" sz="2800" b="1" dirty="0">
                <a:latin typeface="Times New Roman" panose="02020603050405020304" pitchFamily="18" charset="0"/>
                <a:ea typeface="楷体" panose="02010609060101010101" pitchFamily="49" charset="-122"/>
              </a:rPr>
              <a:t>光波场的纵向相干性。</a:t>
            </a:r>
          </a:p>
        </p:txBody>
      </p:sp>
      <p:graphicFrame>
        <p:nvGraphicFramePr>
          <p:cNvPr id="13" name="Object 11"/>
          <p:cNvGraphicFramePr>
            <a:graphicFrameLocks noChangeAspect="1"/>
          </p:cNvGraphicFramePr>
          <p:nvPr>
            <p:extLst>
              <p:ext uri="{D42A27DB-BD31-4B8C-83A1-F6EECF244321}">
                <p14:modId xmlns:p14="http://schemas.microsoft.com/office/powerpoint/2010/main" xmlns="" val="544021822"/>
              </p:ext>
            </p:extLst>
          </p:nvPr>
        </p:nvGraphicFramePr>
        <p:xfrm>
          <a:off x="341313" y="3860676"/>
          <a:ext cx="914400" cy="588963"/>
        </p:xfrm>
        <a:graphic>
          <a:graphicData uri="http://schemas.openxmlformats.org/presentationml/2006/ole">
            <p:oleObj spid="_x0000_s200883" name="Equation" r:id="rId5" imgW="114201" imgH="139579" progId="Equation.DSMT4">
              <p:embed/>
            </p:oleObj>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xmlns="" val="483786073"/>
              </p:ext>
            </p:extLst>
          </p:nvPr>
        </p:nvGraphicFramePr>
        <p:xfrm>
          <a:off x="341313" y="5445001"/>
          <a:ext cx="914400" cy="588963"/>
        </p:xfrm>
        <a:graphic>
          <a:graphicData uri="http://schemas.openxmlformats.org/presentationml/2006/ole">
            <p:oleObj spid="_x0000_s200884" name="Equation" r:id="rId6" imgW="114201" imgH="139579" progId="Equation.DSMT4">
              <p:embed/>
            </p:oleObj>
          </a:graphicData>
        </a:graphic>
      </p:graphicFrame>
      <p:sp>
        <p:nvSpPr>
          <p:cNvPr id="15" name="Rectangle 13"/>
          <p:cNvSpPr>
            <a:spLocks noChangeArrowheads="1"/>
          </p:cNvSpPr>
          <p:nvPr/>
        </p:nvSpPr>
        <p:spPr bwMode="auto">
          <a:xfrm>
            <a:off x="971550" y="5445001"/>
            <a:ext cx="756089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a:solidFill>
                  <a:srgbClr val="C00000"/>
                </a:solidFill>
                <a:latin typeface="Times New Roman" panose="02020603050405020304" pitchFamily="18" charset="0"/>
                <a:ea typeface="楷体" panose="02010609060101010101" pitchFamily="49" charset="-122"/>
              </a:rPr>
              <a:t>时间相干问题的产生来源于</a:t>
            </a:r>
            <a:r>
              <a:rPr lang="zh-CN" altLang="en-US" sz="2800" b="1" u="sng" dirty="0">
                <a:solidFill>
                  <a:srgbClr val="C00000"/>
                </a:solidFill>
                <a:latin typeface="Times New Roman" panose="02020603050405020304" pitchFamily="18" charset="0"/>
                <a:ea typeface="楷体" panose="02010609060101010101" pitchFamily="49" charset="-122"/>
              </a:rPr>
              <a:t>光源所发出波列长度</a:t>
            </a:r>
            <a:r>
              <a:rPr lang="zh-CN" altLang="en-US" sz="2800" b="1" u="sng" dirty="0" smtClean="0">
                <a:solidFill>
                  <a:srgbClr val="C00000"/>
                </a:solidFill>
                <a:latin typeface="Times New Roman" panose="02020603050405020304" pitchFamily="18" charset="0"/>
                <a:ea typeface="楷体" panose="02010609060101010101" pitchFamily="49" charset="-122"/>
              </a:rPr>
              <a:t>的有</a:t>
            </a:r>
            <a:r>
              <a:rPr lang="zh-CN" altLang="en-US" sz="2800" b="1" u="sng" dirty="0">
                <a:solidFill>
                  <a:srgbClr val="C00000"/>
                </a:solidFill>
                <a:latin typeface="Times New Roman" panose="02020603050405020304" pitchFamily="18" charset="0"/>
                <a:ea typeface="楷体" panose="02010609060101010101" pitchFamily="49" charset="-122"/>
              </a:rPr>
              <a:t>限性</a:t>
            </a:r>
            <a:r>
              <a:rPr lang="en-US" altLang="zh-CN" sz="2800" b="1" u="sng" dirty="0">
                <a:solidFill>
                  <a:srgbClr val="C00000"/>
                </a:solidFill>
                <a:latin typeface="Times New Roman" panose="02020603050405020304" pitchFamily="18" charset="0"/>
                <a:ea typeface="楷体" panose="02010609060101010101" pitchFamily="49" charset="-122"/>
              </a:rPr>
              <a:t>——</a:t>
            </a:r>
            <a:r>
              <a:rPr lang="zh-CN" altLang="en-US" sz="2800" b="1" u="sng" dirty="0">
                <a:solidFill>
                  <a:srgbClr val="C00000"/>
                </a:solidFill>
                <a:latin typeface="Times New Roman" panose="02020603050405020304" pitchFamily="18" charset="0"/>
                <a:ea typeface="楷体" panose="02010609060101010101" pitchFamily="49" charset="-122"/>
              </a:rPr>
              <a:t>光源的非单色性或波谱展宽</a:t>
            </a:r>
            <a:r>
              <a:rPr lang="zh-CN" altLang="en-US" sz="2800" b="1" dirty="0">
                <a:solidFill>
                  <a:srgbClr val="C00000"/>
                </a:solidFill>
                <a:latin typeface="Times New Roman" panose="02020603050405020304" pitchFamily="18" charset="0"/>
                <a:ea typeface="楷体" panose="02010609060101010101" pitchFamily="49" charset="-122"/>
              </a:rPr>
              <a:t>。</a:t>
            </a:r>
          </a:p>
        </p:txBody>
      </p:sp>
      <p:graphicFrame>
        <p:nvGraphicFramePr>
          <p:cNvPr id="16" name="Object 14"/>
          <p:cNvGraphicFramePr>
            <a:graphicFrameLocks noGrp="1" noChangeAspect="1"/>
          </p:cNvGraphicFramePr>
          <p:nvPr>
            <p:ph idx="1"/>
            <p:extLst>
              <p:ext uri="{D42A27DB-BD31-4B8C-83A1-F6EECF244321}">
                <p14:modId xmlns:p14="http://schemas.microsoft.com/office/powerpoint/2010/main" xmlns="" val="4221149542"/>
              </p:ext>
            </p:extLst>
          </p:nvPr>
        </p:nvGraphicFramePr>
        <p:xfrm>
          <a:off x="395288" y="2565276"/>
          <a:ext cx="468312" cy="576263"/>
        </p:xfrm>
        <a:graphic>
          <a:graphicData uri="http://schemas.openxmlformats.org/presentationml/2006/ole">
            <p:oleObj spid="_x0000_s200885" name="Equation" r:id="rId7" imgW="114201" imgH="139579" progId="Equation.DSMT4">
              <p:embed/>
            </p:oleObj>
          </a:graphicData>
        </a:graphic>
      </p:graphicFrame>
    </p:spTree>
    <p:extLst>
      <p:ext uri="{BB962C8B-B14F-4D97-AF65-F5344CB8AC3E}">
        <p14:creationId xmlns:p14="http://schemas.microsoft.com/office/powerpoint/2010/main" xmlns="" val="360143656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99592" y="332657"/>
            <a:ext cx="4032448" cy="538162"/>
          </a:xfrm>
        </p:spPr>
        <p:txBody>
          <a:bodyPr/>
          <a:lstStyle/>
          <a:p>
            <a:r>
              <a:rPr lang="en-US" altLang="zh-CN" sz="2800" dirty="0" smtClean="0">
                <a:solidFill>
                  <a:schemeClr val="accent1"/>
                </a:solidFill>
              </a:rPr>
              <a:t>2.6.2 </a:t>
            </a:r>
            <a:r>
              <a:rPr lang="zh-CN" altLang="en-US" sz="2800" dirty="0">
                <a:solidFill>
                  <a:schemeClr val="accent1"/>
                </a:solidFill>
              </a:rPr>
              <a:t>光的时间相干性</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72333" y="5714092"/>
            <a:ext cx="1627369" cy="523220"/>
          </a:xfrm>
          <a:prstGeom prst="rect">
            <a:avLst/>
          </a:prstGeom>
        </p:spPr>
        <p:txBody>
          <a:bodyPr wrap="none">
            <a:spAutoFit/>
          </a:bodyPr>
          <a:lstStyle/>
          <a:p>
            <a:r>
              <a:rPr lang="zh-CN" altLang="en-US" sz="2800" b="1" dirty="0">
                <a:solidFill>
                  <a:srgbClr val="000000"/>
                </a:solidFill>
                <a:latin typeface="Times New Roman" panose="02020603050405020304" pitchFamily="18" charset="0"/>
                <a:ea typeface="楷体" panose="02010609060101010101" pitchFamily="49" charset="-122"/>
              </a:rPr>
              <a:t>反比公式</a:t>
            </a:r>
            <a:endParaRPr lang="en-US" sz="2800" b="1" dirty="0">
              <a:solidFill>
                <a:srgbClr val="000000"/>
              </a:solidFill>
              <a:latin typeface="Times New Roman" panose="02020603050405020304" pitchFamily="18" charset="0"/>
              <a:ea typeface="楷体" panose="02010609060101010101" pitchFamily="49" charset="-122"/>
            </a:endParaRPr>
          </a:p>
        </p:txBody>
      </p:sp>
      <p:grpSp>
        <p:nvGrpSpPr>
          <p:cNvPr id="18" name="Group 17"/>
          <p:cNvGrpSpPr/>
          <p:nvPr/>
        </p:nvGrpSpPr>
        <p:grpSpPr>
          <a:xfrm>
            <a:off x="1835696" y="1052736"/>
            <a:ext cx="5665505" cy="5203740"/>
            <a:chOff x="1835696" y="1105580"/>
            <a:chExt cx="5665505" cy="5203740"/>
          </a:xfrm>
        </p:grpSpPr>
        <p:sp>
          <p:nvSpPr>
            <p:cNvPr id="2" name="Rectangle 1"/>
            <p:cNvSpPr/>
            <p:nvPr/>
          </p:nvSpPr>
          <p:spPr>
            <a:xfrm>
              <a:off x="5436096" y="3265820"/>
              <a:ext cx="2065105"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2800" b="1" dirty="0" smtClean="0">
                  <a:latin typeface="Times New Roman" panose="02020603050405020304" pitchFamily="18" charset="0"/>
                  <a:ea typeface="楷体" panose="02010609060101010101" pitchFamily="49" charset="-122"/>
                </a:rPr>
                <a:t>时</a:t>
              </a:r>
              <a:r>
                <a:rPr lang="zh-CN" altLang="en-US" sz="2800" b="1" dirty="0">
                  <a:latin typeface="Times New Roman" panose="02020603050405020304" pitchFamily="18" charset="0"/>
                  <a:ea typeface="楷体" panose="02010609060101010101" pitchFamily="49" charset="-122"/>
                </a:rPr>
                <a:t>间相干</a:t>
              </a:r>
              <a:r>
                <a:rPr lang="zh-CN" altLang="en-US" sz="2800" b="1" dirty="0" smtClean="0">
                  <a:latin typeface="Times New Roman" panose="02020603050405020304" pitchFamily="18" charset="0"/>
                  <a:ea typeface="楷体" panose="02010609060101010101" pitchFamily="49" charset="-122"/>
                </a:rPr>
                <a:t>性</a:t>
              </a:r>
              <a:endParaRPr lang="zh-CN" altLang="en-US" sz="2800" b="1" dirty="0">
                <a:latin typeface="Times New Roman" panose="02020603050405020304" pitchFamily="18" charset="0"/>
                <a:ea typeface="楷体" panose="02010609060101010101" pitchFamily="49" charset="-122"/>
              </a:endParaRPr>
            </a:p>
          </p:txBody>
        </p:sp>
        <p:sp>
          <p:nvSpPr>
            <p:cNvPr id="3" name="Rectangle 2"/>
            <p:cNvSpPr/>
            <p:nvPr/>
          </p:nvSpPr>
          <p:spPr>
            <a:xfrm>
              <a:off x="3756785" y="1105580"/>
              <a:ext cx="1751319" cy="523220"/>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lvl="0"/>
              <a:r>
                <a:rPr lang="zh-CN" altLang="en-US" sz="2800" b="1" dirty="0">
                  <a:solidFill>
                    <a:schemeClr val="bg1"/>
                  </a:solidFill>
                  <a:latin typeface="Times New Roman" panose="02020603050405020304" pitchFamily="18" charset="0"/>
                  <a:ea typeface="楷体" panose="02010609060101010101" pitchFamily="49" charset="-122"/>
                </a:rPr>
                <a:t>实际光源</a:t>
              </a:r>
            </a:p>
          </p:txBody>
        </p:sp>
        <p:sp>
          <p:nvSpPr>
            <p:cNvPr id="5" name="Rectangle 4"/>
            <p:cNvSpPr/>
            <p:nvPr/>
          </p:nvSpPr>
          <p:spPr>
            <a:xfrm>
              <a:off x="2192017" y="2246596"/>
              <a:ext cx="1266693"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sz="2800" b="1" dirty="0">
                  <a:solidFill>
                    <a:srgbClr val="000000"/>
                  </a:solidFill>
                  <a:latin typeface="Times New Roman" panose="02020603050405020304" pitchFamily="18" charset="0"/>
                  <a:ea typeface="楷体" panose="02010609060101010101" pitchFamily="49" charset="-122"/>
                </a:rPr>
                <a:t>扩展性</a:t>
              </a:r>
              <a:endParaRPr lang="en-US" sz="2800" b="1" dirty="0">
                <a:latin typeface="Times New Roman" panose="02020603050405020304" pitchFamily="18" charset="0"/>
                <a:ea typeface="楷体" panose="02010609060101010101" pitchFamily="49" charset="-122"/>
              </a:endParaRPr>
            </a:p>
          </p:txBody>
        </p:sp>
        <p:sp>
          <p:nvSpPr>
            <p:cNvPr id="6" name="Rectangle 5"/>
            <p:cNvSpPr/>
            <p:nvPr/>
          </p:nvSpPr>
          <p:spPr>
            <a:xfrm>
              <a:off x="5654105" y="2246596"/>
              <a:ext cx="1627369" cy="52322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lvl="0"/>
              <a:r>
                <a:rPr lang="zh-CN" altLang="en-US" sz="2800" b="1" dirty="0">
                  <a:solidFill>
                    <a:srgbClr val="000000"/>
                  </a:solidFill>
                  <a:latin typeface="Times New Roman" panose="02020603050405020304" pitchFamily="18" charset="0"/>
                  <a:ea typeface="楷体" panose="02010609060101010101" pitchFamily="49" charset="-122"/>
                </a:rPr>
                <a:t>非单色性</a:t>
              </a:r>
            </a:p>
          </p:txBody>
        </p:sp>
        <p:sp>
          <p:nvSpPr>
            <p:cNvPr id="7" name="Rectangle 6"/>
            <p:cNvSpPr/>
            <p:nvPr/>
          </p:nvSpPr>
          <p:spPr>
            <a:xfrm>
              <a:off x="1835696" y="3258381"/>
              <a:ext cx="198804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sz="2800" b="1" dirty="0">
                  <a:solidFill>
                    <a:srgbClr val="000000"/>
                  </a:solidFill>
                  <a:latin typeface="Times New Roman" panose="02020603050405020304" pitchFamily="18" charset="0"/>
                  <a:ea typeface="楷体" panose="02010609060101010101" pitchFamily="49" charset="-122"/>
                </a:rPr>
                <a:t>空间相干性</a:t>
              </a:r>
              <a:endParaRPr lang="en-US" sz="2800" b="1" dirty="0">
                <a:latin typeface="Times New Roman" panose="02020603050405020304" pitchFamily="18" charset="0"/>
                <a:ea typeface="楷体" panose="02010609060101010101" pitchFamily="49" charset="-122"/>
              </a:endParaRPr>
            </a:p>
          </p:txBody>
        </p:sp>
        <p:sp>
          <p:nvSpPr>
            <p:cNvPr id="8" name="Rectangle 7"/>
            <p:cNvSpPr/>
            <p:nvPr/>
          </p:nvSpPr>
          <p:spPr>
            <a:xfrm>
              <a:off x="1835696" y="4328143"/>
              <a:ext cx="1988045" cy="95410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lvl="0"/>
              <a:r>
                <a:rPr lang="zh-CN" altLang="en-US" sz="2800" b="1" dirty="0">
                  <a:solidFill>
                    <a:srgbClr val="000000"/>
                  </a:solidFill>
                  <a:latin typeface="Times New Roman" panose="02020603050405020304" pitchFamily="18" charset="0"/>
                  <a:ea typeface="楷体" panose="02010609060101010101" pitchFamily="49" charset="-122"/>
                </a:rPr>
                <a:t>相干孔径</a:t>
              </a:r>
              <a:r>
                <a:rPr lang="zh-CN" altLang="en-US" sz="2800" b="1" dirty="0" smtClean="0">
                  <a:solidFill>
                    <a:srgbClr val="000000"/>
                  </a:solidFill>
                  <a:latin typeface="Times New Roman" panose="02020603050405020304" pitchFamily="18" charset="0"/>
                  <a:ea typeface="楷体" panose="02010609060101010101" pitchFamily="49" charset="-122"/>
                </a:rPr>
                <a:t>角</a:t>
              </a:r>
              <a:endParaRPr lang="en-US" altLang="zh-CN" sz="2800" b="1" dirty="0" smtClean="0">
                <a:solidFill>
                  <a:srgbClr val="000000"/>
                </a:solidFill>
                <a:latin typeface="Times New Roman" panose="02020603050405020304" pitchFamily="18" charset="0"/>
                <a:ea typeface="楷体" panose="02010609060101010101" pitchFamily="49" charset="-122"/>
              </a:endParaRPr>
            </a:p>
            <a:p>
              <a:r>
                <a:rPr lang="zh-CN" altLang="en-US" sz="2800" b="1" dirty="0">
                  <a:solidFill>
                    <a:srgbClr val="000000"/>
                  </a:solidFill>
                  <a:latin typeface="Times New Roman" panose="02020603050405020304" pitchFamily="18" charset="0"/>
                  <a:ea typeface="楷体" panose="02010609060101010101" pitchFamily="49" charset="-122"/>
                </a:rPr>
                <a:t>相干面</a:t>
              </a:r>
              <a:r>
                <a:rPr lang="zh-CN" altLang="en-US" sz="2800" b="1" dirty="0" smtClean="0">
                  <a:solidFill>
                    <a:srgbClr val="000000"/>
                  </a:solidFill>
                  <a:latin typeface="Times New Roman" panose="02020603050405020304" pitchFamily="18" charset="0"/>
                  <a:ea typeface="楷体" panose="02010609060101010101" pitchFamily="49" charset="-122"/>
                </a:rPr>
                <a:t>积</a:t>
              </a:r>
              <a:endParaRPr lang="zh-CN" altLang="en-US" sz="2800" b="1" dirty="0">
                <a:solidFill>
                  <a:srgbClr val="000000"/>
                </a:solidFill>
                <a:latin typeface="Times New Roman" panose="02020603050405020304" pitchFamily="18" charset="0"/>
                <a:ea typeface="楷体" panose="02010609060101010101" pitchFamily="49" charset="-122"/>
              </a:endParaRPr>
            </a:p>
          </p:txBody>
        </p:sp>
        <p:sp>
          <p:nvSpPr>
            <p:cNvPr id="12" name="Rectangle 11"/>
            <p:cNvSpPr/>
            <p:nvPr/>
          </p:nvSpPr>
          <p:spPr>
            <a:xfrm>
              <a:off x="5654963" y="4478166"/>
              <a:ext cx="1627369" cy="52322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lvl="0"/>
              <a:r>
                <a:rPr lang="zh-CN" altLang="en-US" sz="2800" b="1" dirty="0">
                  <a:solidFill>
                    <a:srgbClr val="000000"/>
                  </a:solidFill>
                  <a:latin typeface="Times New Roman" panose="02020603050405020304" pitchFamily="18" charset="0"/>
                  <a:ea typeface="楷体" panose="02010609060101010101" pitchFamily="49" charset="-122"/>
                </a:rPr>
                <a:t>相干时间</a:t>
              </a:r>
              <a:endParaRPr lang="en-US" sz="2800" b="1" dirty="0">
                <a:solidFill>
                  <a:srgbClr val="000000"/>
                </a:solidFill>
                <a:latin typeface="Times New Roman" panose="02020603050405020304" pitchFamily="18" charset="0"/>
                <a:ea typeface="楷体" panose="02010609060101010101" pitchFamily="49" charset="-122"/>
              </a:endParaRPr>
            </a:p>
          </p:txBody>
        </p:sp>
        <p:sp>
          <p:nvSpPr>
            <p:cNvPr id="13" name="Rectangle 12"/>
            <p:cNvSpPr/>
            <p:nvPr/>
          </p:nvSpPr>
          <p:spPr>
            <a:xfrm>
              <a:off x="5794713" y="5786100"/>
              <a:ext cx="1487619"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lvl="0"/>
              <a:r>
                <a:rPr lang="el-GR" sz="2800" b="1" dirty="0" smtClean="0">
                  <a:solidFill>
                    <a:srgbClr val="000000"/>
                  </a:solidFill>
                  <a:latin typeface="Times New Roman" panose="02020603050405020304" pitchFamily="18" charset="0"/>
                  <a:ea typeface="楷体" panose="02010609060101010101" pitchFamily="49" charset="-122"/>
                </a:rPr>
                <a:t>τ</a:t>
              </a:r>
              <a:r>
                <a:rPr lang="en-US" sz="2800" b="1" baseline="-25000" dirty="0" smtClean="0">
                  <a:solidFill>
                    <a:srgbClr val="000000"/>
                  </a:solidFill>
                  <a:latin typeface="Times New Roman" panose="02020603050405020304" pitchFamily="18" charset="0"/>
                  <a:ea typeface="楷体" panose="02010609060101010101" pitchFamily="49" charset="-122"/>
                </a:rPr>
                <a:t>c</a:t>
              </a:r>
              <a:r>
                <a:rPr lang="el-GR" sz="2800" b="1" dirty="0">
                  <a:solidFill>
                    <a:srgbClr val="000000"/>
                  </a:solidFill>
                  <a:latin typeface="Times New Roman" panose="02020603050405020304" pitchFamily="18" charset="0"/>
                  <a:ea typeface="楷体" panose="02010609060101010101" pitchFamily="49" charset="-122"/>
                </a:rPr>
                <a:t>Δ</a:t>
              </a:r>
              <a:r>
                <a:rPr lang="el-GR" sz="2800" b="1" i="1" dirty="0">
                  <a:solidFill>
                    <a:srgbClr val="000000"/>
                  </a:solidFill>
                  <a:latin typeface="Times New Roman" panose="02020603050405020304" pitchFamily="18" charset="0"/>
                  <a:ea typeface="楷体" panose="02010609060101010101" pitchFamily="49" charset="-122"/>
                </a:rPr>
                <a:t>ν</a:t>
              </a:r>
              <a:r>
                <a:rPr lang="el-GR" sz="2800" b="1" dirty="0">
                  <a:solidFill>
                    <a:srgbClr val="000000"/>
                  </a:solidFill>
                  <a:latin typeface="Times New Roman" panose="02020603050405020304" pitchFamily="18" charset="0"/>
                  <a:ea typeface="楷体" panose="02010609060101010101" pitchFamily="49" charset="-122"/>
                </a:rPr>
                <a:t> = 1</a:t>
              </a:r>
            </a:p>
          </p:txBody>
        </p:sp>
        <p:sp>
          <p:nvSpPr>
            <p:cNvPr id="14" name="Rectangle 13"/>
            <p:cNvSpPr/>
            <p:nvPr/>
          </p:nvSpPr>
          <p:spPr>
            <a:xfrm>
              <a:off x="2267744" y="5745022"/>
              <a:ext cx="124104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b="1" i="1" dirty="0">
                  <a:solidFill>
                    <a:srgbClr val="000000"/>
                  </a:solidFill>
                  <a:latin typeface="Times New Roman" panose="02020603050405020304" pitchFamily="18" charset="0"/>
                  <a:ea typeface="楷体" panose="02010609060101010101" pitchFamily="49" charset="-122"/>
                </a:rPr>
                <a:t>b</a:t>
              </a:r>
              <a:r>
                <a:rPr lang="el-GR" sz="2800" b="1" i="1" dirty="0" smtClean="0">
                  <a:solidFill>
                    <a:srgbClr val="000000"/>
                  </a:solidFill>
                  <a:latin typeface="Times New Roman" panose="02020603050405020304" pitchFamily="18" charset="0"/>
                  <a:ea typeface="楷体" panose="02010609060101010101" pitchFamily="49" charset="-122"/>
                </a:rPr>
                <a:t>β</a:t>
              </a:r>
              <a:r>
                <a:rPr lang="en-US" sz="2800" b="1" i="1" baseline="-25000" dirty="0" smtClean="0">
                  <a:solidFill>
                    <a:srgbClr val="000000"/>
                  </a:solidFill>
                  <a:latin typeface="Times New Roman" panose="02020603050405020304" pitchFamily="18" charset="0"/>
                  <a:ea typeface="楷体" panose="02010609060101010101" pitchFamily="49" charset="-122"/>
                </a:rPr>
                <a:t>c</a:t>
              </a:r>
              <a:r>
                <a:rPr lang="en-US" sz="2800" b="1" dirty="0" smtClean="0">
                  <a:solidFill>
                    <a:srgbClr val="000000"/>
                  </a:solidFill>
                  <a:latin typeface="Times New Roman" panose="02020603050405020304" pitchFamily="18" charset="0"/>
                  <a:ea typeface="楷体" panose="02010609060101010101" pitchFamily="49" charset="-122"/>
                </a:rPr>
                <a:t> </a:t>
              </a:r>
              <a:r>
                <a:rPr lang="en-US" sz="2800" b="1" dirty="0">
                  <a:solidFill>
                    <a:srgbClr val="000000"/>
                  </a:solidFill>
                  <a:latin typeface="Times New Roman" panose="02020603050405020304" pitchFamily="18" charset="0"/>
                  <a:ea typeface="楷体" panose="02010609060101010101" pitchFamily="49" charset="-122"/>
                </a:rPr>
                <a:t>=</a:t>
              </a:r>
              <a:r>
                <a:rPr lang="el-GR" sz="2800" b="1" i="1" dirty="0">
                  <a:solidFill>
                    <a:srgbClr val="000000"/>
                  </a:solidFill>
                  <a:latin typeface="Times New Roman" panose="02020603050405020304" pitchFamily="18" charset="0"/>
                  <a:ea typeface="楷体" panose="02010609060101010101" pitchFamily="49" charset="-122"/>
                </a:rPr>
                <a:t>λ</a:t>
              </a:r>
              <a:r>
                <a:rPr lang="el-GR" sz="2800" b="1" dirty="0">
                  <a:solidFill>
                    <a:srgbClr val="000000"/>
                  </a:solidFill>
                  <a:latin typeface="Times New Roman" panose="02020603050405020304" pitchFamily="18" charset="0"/>
                  <a:ea typeface="楷体" panose="02010609060101010101" pitchFamily="49" charset="-122"/>
                </a:rPr>
                <a:t> </a:t>
              </a:r>
              <a:endParaRPr lang="en-US" sz="2800" b="1" dirty="0">
                <a:latin typeface="Times New Roman" panose="02020603050405020304" pitchFamily="18" charset="0"/>
                <a:ea typeface="楷体" panose="02010609060101010101" pitchFamily="49" charset="-122"/>
              </a:endParaRPr>
            </a:p>
          </p:txBody>
        </p:sp>
        <p:sp>
          <p:nvSpPr>
            <p:cNvPr id="16" name="Right Brace 15"/>
            <p:cNvSpPr/>
            <p:nvPr/>
          </p:nvSpPr>
          <p:spPr>
            <a:xfrm rot="16200000">
              <a:off x="4445734" y="224453"/>
              <a:ext cx="378485" cy="3438320"/>
            </a:xfrm>
            <a:prstGeom prst="rightBrace">
              <a:avLst>
                <a:gd name="adj1" fmla="val 91269"/>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wn Arrow 16"/>
            <p:cNvSpPr/>
            <p:nvPr/>
          </p:nvSpPr>
          <p:spPr>
            <a:xfrm>
              <a:off x="2681347" y="2913832"/>
              <a:ext cx="306477" cy="299144"/>
            </a:xfrm>
            <a:prstGeom prst="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2699792" y="3921944"/>
              <a:ext cx="306477" cy="299144"/>
            </a:xfrm>
            <a:prstGeom prst="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699792" y="5362104"/>
              <a:ext cx="306477" cy="299144"/>
            </a:xfrm>
            <a:prstGeom prst="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6263302" y="2913832"/>
              <a:ext cx="306477" cy="2991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281747" y="3993952"/>
              <a:ext cx="306477" cy="2991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6281747" y="5301208"/>
              <a:ext cx="306477" cy="299144"/>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7628596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2.1.2 </a:t>
            </a:r>
            <a:r>
              <a:rPr lang="zh-CN" altLang="en-US" sz="2800" dirty="0" smtClean="0">
                <a:solidFill>
                  <a:schemeClr val="accent1"/>
                </a:solidFill>
              </a:rPr>
              <a:t>光干涉的条件</a:t>
            </a:r>
            <a:endParaRPr lang="en-US" sz="2800" dirty="0">
              <a:solidFill>
                <a:schemeClr val="accent1"/>
              </a:solidFill>
            </a:endParaRPr>
          </a:p>
        </p:txBody>
      </p:sp>
      <p:sp>
        <p:nvSpPr>
          <p:cNvPr id="4" name="Rectangle 3"/>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p:cNvSpPr txBox="1">
            <a:spLocks noChangeArrowheads="1"/>
          </p:cNvSpPr>
          <p:nvPr/>
        </p:nvSpPr>
        <p:spPr bwMode="auto">
          <a:xfrm>
            <a:off x="401205" y="980728"/>
            <a:ext cx="5175250" cy="639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66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条纹可见度的</a:t>
            </a:r>
            <a:r>
              <a:rPr lang="zh-CN" altLang="en-US" u="sng" kern="0" dirty="0" smtClean="0">
                <a:solidFill>
                  <a:srgbClr val="FF0000"/>
                </a:solidFill>
                <a:effectLst>
                  <a:outerShdw blurRad="38100" dist="38100" dir="2700000" algn="tl">
                    <a:srgbClr val="000000">
                      <a:alpha val="43137"/>
                    </a:srgbClr>
                  </a:outerShdw>
                </a:effectLst>
              </a:rPr>
              <a:t>影响因素</a:t>
            </a:r>
            <a:endParaRPr lang="zh-CN" altLang="en-US" u="sng" kern="0" dirty="0">
              <a:solidFill>
                <a:srgbClr val="FF0000"/>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395536" y="3789139"/>
            <a:ext cx="8352928" cy="2808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a:spcBef>
                <a:spcPct val="0"/>
              </a:spcBef>
              <a:defRPr sz="2400">
                <a:solidFill>
                  <a:schemeClr val="tx1"/>
                </a:solidFill>
                <a:latin typeface="Times New Roman" pitchFamily="18" charset="0"/>
                <a:ea typeface="宋体" pitchFamily="2" charset="-122"/>
              </a:defRPr>
            </a:lvl1pPr>
            <a:lvl2pPr marL="742950" indent="-285750" algn="l">
              <a:spcBef>
                <a:spcPct val="0"/>
              </a:spcBef>
              <a:defRPr sz="2400">
                <a:solidFill>
                  <a:schemeClr val="tx1"/>
                </a:solidFill>
                <a:latin typeface="Times New Roman" pitchFamily="18" charset="0"/>
                <a:ea typeface="宋体" pitchFamily="2" charset="-122"/>
              </a:defRPr>
            </a:lvl2pPr>
            <a:lvl3pPr marL="1143000" indent="-228600" algn="l">
              <a:spcBef>
                <a:spcPct val="0"/>
              </a:spcBef>
              <a:defRPr sz="2400">
                <a:solidFill>
                  <a:schemeClr val="tx1"/>
                </a:solidFill>
                <a:latin typeface="Times New Roman" pitchFamily="18" charset="0"/>
                <a:ea typeface="宋体" pitchFamily="2" charset="-122"/>
              </a:defRPr>
            </a:lvl3pPr>
            <a:lvl4pPr marL="1600200" indent="-228600" algn="l">
              <a:spcBef>
                <a:spcPct val="0"/>
              </a:spcBef>
              <a:defRPr sz="2400">
                <a:solidFill>
                  <a:schemeClr val="tx1"/>
                </a:solidFill>
                <a:latin typeface="Times New Roman" pitchFamily="18" charset="0"/>
                <a:ea typeface="宋体" pitchFamily="2" charset="-122"/>
              </a:defRPr>
            </a:lvl4pPr>
            <a:lvl5pPr marL="2057400" indent="-228600" algn="l">
              <a:spcBef>
                <a:spcPct val="0"/>
              </a:spcBef>
              <a:defRPr sz="2400">
                <a:solidFill>
                  <a:schemeClr val="tx1"/>
                </a:solidFill>
                <a:latin typeface="Times New Roman" pitchFamily="18" charset="0"/>
                <a:ea typeface="宋体" pitchFamily="2" charset="-122"/>
              </a:defRPr>
            </a:lvl5pPr>
            <a:lvl6pPr marL="2514600" indent="-228600" fontAlgn="base">
              <a:spcBef>
                <a:spcPct val="0"/>
              </a:spcBef>
              <a:spcAft>
                <a:spcPct val="0"/>
              </a:spcAft>
              <a:defRPr sz="2400">
                <a:solidFill>
                  <a:schemeClr val="tx1"/>
                </a:solidFill>
                <a:latin typeface="Times New Roman" pitchFamily="18" charset="0"/>
                <a:ea typeface="宋体" pitchFamily="2" charset="-122"/>
              </a:defRPr>
            </a:lvl6pPr>
            <a:lvl7pPr marL="2971800" indent="-228600" fontAlgn="base">
              <a:spcBef>
                <a:spcPct val="0"/>
              </a:spcBef>
              <a:spcAft>
                <a:spcPct val="0"/>
              </a:spcAft>
              <a:defRPr sz="2400">
                <a:solidFill>
                  <a:schemeClr val="tx1"/>
                </a:solidFill>
                <a:latin typeface="Times New Roman" pitchFamily="18" charset="0"/>
                <a:ea typeface="宋体" pitchFamily="2" charset="-122"/>
              </a:defRPr>
            </a:lvl7pPr>
            <a:lvl8pPr marL="3429000" indent="-228600" fontAlgn="base">
              <a:spcBef>
                <a:spcPct val="0"/>
              </a:spcBef>
              <a:spcAft>
                <a:spcPct val="0"/>
              </a:spcAft>
              <a:defRPr sz="2400">
                <a:solidFill>
                  <a:schemeClr val="tx1"/>
                </a:solidFill>
                <a:latin typeface="Times New Roman" pitchFamily="18" charset="0"/>
                <a:ea typeface="宋体" pitchFamily="2" charset="-122"/>
              </a:defRPr>
            </a:lvl8pPr>
            <a:lvl9pPr marL="3886200" indent="-228600" fontAlgn="base">
              <a:spcBef>
                <a:spcPct val="0"/>
              </a:spcBef>
              <a:spcAft>
                <a:spcPct val="0"/>
              </a:spcAft>
              <a:defRPr sz="2400">
                <a:solidFill>
                  <a:schemeClr val="tx1"/>
                </a:solidFill>
                <a:latin typeface="Times New Roman" pitchFamily="18" charset="0"/>
                <a:ea typeface="宋体" pitchFamily="2" charset="-122"/>
              </a:defRPr>
            </a:lvl9pPr>
          </a:lstStyle>
          <a:p>
            <a:pPr marL="0" indent="0" algn="just">
              <a:spcBef>
                <a:spcPts val="600"/>
              </a:spcBef>
              <a:spcAft>
                <a:spcPts val="0"/>
              </a:spcAft>
              <a:buClr>
                <a:srgbClr val="FF0000"/>
              </a:buClr>
              <a:buSzPct val="100000"/>
            </a:pPr>
            <a:r>
              <a:rPr lang="zh-CN" altLang="en-US" sz="2800" b="1" dirty="0" smtClean="0">
                <a:ea typeface="楷体" panose="02010609060101010101" pitchFamily="49" charset="-122"/>
              </a:rPr>
              <a:t>考虑</a:t>
            </a:r>
            <a:r>
              <a:rPr lang="el-GR" altLang="zh-CN" sz="2800" b="1" i="1" dirty="0" smtClean="0">
                <a:ea typeface="楷体" panose="02010609060101010101" pitchFamily="49" charset="-122"/>
                <a:cs typeface="Arial"/>
              </a:rPr>
              <a:t>θ</a:t>
            </a:r>
            <a:r>
              <a:rPr lang="en-US" altLang="zh-CN" sz="2800" b="1" dirty="0" smtClean="0">
                <a:ea typeface="楷体" panose="02010609060101010101" pitchFamily="49" charset="-122"/>
                <a:cs typeface="Arial"/>
              </a:rPr>
              <a:t>=0</a:t>
            </a:r>
            <a:r>
              <a:rPr lang="zh-CN" altLang="en-US" sz="2800" b="1" dirty="0" smtClean="0">
                <a:ea typeface="楷体" panose="02010609060101010101" pitchFamily="49" charset="-122"/>
                <a:cs typeface="Arial"/>
              </a:rPr>
              <a:t>，</a:t>
            </a:r>
            <a:r>
              <a:rPr lang="en-US" altLang="zh-CN" sz="2800" b="1" dirty="0" smtClean="0">
                <a:ea typeface="楷体" panose="02010609060101010101" pitchFamily="49" charset="-122"/>
                <a:cs typeface="Arial"/>
              </a:rPr>
              <a:t>cos</a:t>
            </a:r>
            <a:r>
              <a:rPr lang="el-GR" altLang="zh-CN" sz="2800" b="1" dirty="0" smtClean="0">
                <a:ea typeface="楷体" panose="02010609060101010101" pitchFamily="49" charset="-122"/>
                <a:cs typeface="Arial"/>
              </a:rPr>
              <a:t> </a:t>
            </a:r>
            <a:r>
              <a:rPr lang="el-GR" altLang="zh-CN" sz="2800" b="1" i="1" dirty="0" smtClean="0">
                <a:ea typeface="楷体" panose="02010609060101010101" pitchFamily="49" charset="-122"/>
                <a:cs typeface="Arial"/>
              </a:rPr>
              <a:t>θ</a:t>
            </a:r>
            <a:r>
              <a:rPr lang="en-US" altLang="zh-CN" sz="2800" b="1" i="1" dirty="0" smtClean="0">
                <a:ea typeface="楷体" panose="02010609060101010101" pitchFamily="49" charset="-122"/>
                <a:cs typeface="Arial"/>
              </a:rPr>
              <a:t> </a:t>
            </a:r>
            <a:r>
              <a:rPr lang="en-US" altLang="zh-CN" sz="2800" b="1" dirty="0" smtClean="0">
                <a:ea typeface="楷体" panose="02010609060101010101" pitchFamily="49" charset="-122"/>
                <a:cs typeface="Arial"/>
              </a:rPr>
              <a:t>= 1</a:t>
            </a:r>
            <a:r>
              <a:rPr lang="zh-CN" altLang="en-US" sz="2800" b="1" dirty="0" smtClean="0">
                <a:ea typeface="楷体" panose="02010609060101010101" pitchFamily="49" charset="-122"/>
                <a:cs typeface="Arial"/>
              </a:rPr>
              <a:t>，此时</a:t>
            </a:r>
            <a:endParaRPr lang="en-US" altLang="zh-CN" sz="2800" b="1" dirty="0" smtClean="0">
              <a:ea typeface="楷体" panose="02010609060101010101" pitchFamily="49" charset="-122"/>
            </a:endParaRPr>
          </a:p>
          <a:p>
            <a:pPr marL="457200" indent="-457200" algn="just">
              <a:spcBef>
                <a:spcPts val="600"/>
              </a:spcBef>
              <a:spcAft>
                <a:spcPts val="0"/>
              </a:spcAft>
              <a:buClr>
                <a:srgbClr val="FF0000"/>
              </a:buClr>
              <a:buSzPct val="100000"/>
              <a:buFont typeface="Wingdings" panose="05000000000000000000" pitchFamily="2" charset="2"/>
              <a:buChar char="Ø"/>
            </a:pPr>
            <a:r>
              <a:rPr lang="zh-CN" altLang="en-US" sz="2800" b="1" dirty="0" smtClean="0">
                <a:ea typeface="楷体" panose="02010609060101010101" pitchFamily="49" charset="-122"/>
              </a:rPr>
              <a:t>当  </a:t>
            </a:r>
            <a:r>
              <a:rPr lang="en-US" altLang="zh-CN" sz="2800" b="1" i="1" dirty="0">
                <a:solidFill>
                  <a:srgbClr val="0000FF"/>
                </a:solidFill>
                <a:ea typeface="楷体" panose="02010609060101010101" pitchFamily="49" charset="-122"/>
              </a:rPr>
              <a:t>I</a:t>
            </a:r>
            <a:r>
              <a:rPr lang="en-US" altLang="zh-CN" sz="2800" b="1" baseline="-25000" dirty="0">
                <a:solidFill>
                  <a:srgbClr val="0000FF"/>
                </a:solidFill>
                <a:ea typeface="楷体" panose="02010609060101010101" pitchFamily="49" charset="-122"/>
              </a:rPr>
              <a:t>2 </a:t>
            </a:r>
            <a:r>
              <a:rPr lang="en-US" altLang="zh-CN" sz="2800" b="1" dirty="0">
                <a:solidFill>
                  <a:srgbClr val="0000FF"/>
                </a:solidFill>
                <a:ea typeface="楷体" panose="02010609060101010101" pitchFamily="49" charset="-122"/>
              </a:rPr>
              <a:t>/ </a:t>
            </a:r>
            <a:r>
              <a:rPr lang="en-US" altLang="zh-CN" sz="2800" b="1" i="1" dirty="0">
                <a:solidFill>
                  <a:srgbClr val="0000FF"/>
                </a:solidFill>
                <a:ea typeface="楷体" panose="02010609060101010101" pitchFamily="49" charset="-122"/>
              </a:rPr>
              <a:t>I</a:t>
            </a:r>
            <a:r>
              <a:rPr lang="en-US" altLang="zh-CN" sz="2800" b="1" baseline="-25000" dirty="0" smtClean="0">
                <a:solidFill>
                  <a:srgbClr val="0000FF"/>
                </a:solidFill>
                <a:ea typeface="楷体" panose="02010609060101010101" pitchFamily="49" charset="-122"/>
              </a:rPr>
              <a:t>1 </a:t>
            </a:r>
            <a:r>
              <a:rPr lang="en-US" altLang="zh-CN" sz="2800" b="1" dirty="0">
                <a:solidFill>
                  <a:srgbClr val="0000FF"/>
                </a:solidFill>
                <a:ea typeface="楷体" panose="02010609060101010101" pitchFamily="49" charset="-122"/>
              </a:rPr>
              <a:t>= 1 </a:t>
            </a:r>
            <a:r>
              <a:rPr lang="zh-CN" altLang="en-US" sz="2800" b="1" dirty="0">
                <a:ea typeface="楷体" panose="02010609060101010101" pitchFamily="49" charset="-122"/>
              </a:rPr>
              <a:t>时</a:t>
            </a:r>
            <a:r>
              <a:rPr lang="zh-CN" altLang="en-US" sz="2800" b="1" dirty="0" smtClean="0">
                <a:ea typeface="楷体" panose="02010609060101010101" pitchFamily="49" charset="-122"/>
              </a:rPr>
              <a:t>，</a:t>
            </a:r>
            <a:r>
              <a:rPr lang="en-US" altLang="zh-CN" sz="2800" b="1" i="1" dirty="0" smtClean="0">
                <a:solidFill>
                  <a:srgbClr val="0000FF"/>
                </a:solidFill>
                <a:ea typeface="楷体" panose="02010609060101010101" pitchFamily="49" charset="-122"/>
              </a:rPr>
              <a:t>V</a:t>
            </a:r>
            <a:r>
              <a:rPr lang="en-US" altLang="zh-CN" sz="2800" b="1" dirty="0" smtClean="0">
                <a:solidFill>
                  <a:srgbClr val="0000FF"/>
                </a:solidFill>
                <a:ea typeface="楷体" panose="02010609060101010101" pitchFamily="49" charset="-122"/>
              </a:rPr>
              <a:t> </a:t>
            </a:r>
            <a:r>
              <a:rPr lang="zh-CN" altLang="en-US" sz="2800" b="1" dirty="0">
                <a:solidFill>
                  <a:srgbClr val="0000FF"/>
                </a:solidFill>
                <a:ea typeface="楷体" panose="02010609060101010101" pitchFamily="49" charset="-122"/>
              </a:rPr>
              <a:t>＝ </a:t>
            </a:r>
            <a:r>
              <a:rPr lang="en-US" altLang="zh-CN" sz="2800" b="1" dirty="0">
                <a:solidFill>
                  <a:srgbClr val="0000FF"/>
                </a:solidFill>
                <a:ea typeface="楷体" panose="02010609060101010101" pitchFamily="49" charset="-122"/>
              </a:rPr>
              <a:t>1</a:t>
            </a:r>
            <a:r>
              <a:rPr lang="en-US" altLang="zh-CN" sz="2800" b="1" dirty="0">
                <a:ea typeface="楷体" panose="02010609060101010101" pitchFamily="49" charset="-122"/>
              </a:rPr>
              <a:t>; </a:t>
            </a:r>
          </a:p>
          <a:p>
            <a:pPr marL="457200" indent="-457200" algn="just">
              <a:spcBef>
                <a:spcPts val="600"/>
              </a:spcBef>
              <a:spcAft>
                <a:spcPts val="0"/>
              </a:spcAft>
              <a:buClr>
                <a:srgbClr val="FF0000"/>
              </a:buClr>
              <a:buSzPct val="100000"/>
              <a:buFont typeface="Wingdings" panose="05000000000000000000" pitchFamily="2" charset="2"/>
              <a:buChar char="Ø"/>
            </a:pPr>
            <a:r>
              <a:rPr lang="zh-CN" altLang="en-US" sz="2800" b="1" dirty="0" smtClean="0">
                <a:ea typeface="楷体" panose="02010609060101010101" pitchFamily="49" charset="-122"/>
              </a:rPr>
              <a:t>当 </a:t>
            </a:r>
            <a:r>
              <a:rPr lang="en-US" altLang="zh-CN" sz="2800" b="1" i="1" dirty="0">
                <a:solidFill>
                  <a:srgbClr val="0000FF"/>
                </a:solidFill>
                <a:ea typeface="楷体" panose="02010609060101010101" pitchFamily="49" charset="-122"/>
              </a:rPr>
              <a:t>I</a:t>
            </a:r>
            <a:r>
              <a:rPr lang="en-US" altLang="zh-CN" sz="2800" b="1" baseline="-25000" dirty="0" smtClean="0">
                <a:solidFill>
                  <a:srgbClr val="0000FF"/>
                </a:solidFill>
                <a:ea typeface="楷体" panose="02010609060101010101" pitchFamily="49" charset="-122"/>
              </a:rPr>
              <a:t>2 </a:t>
            </a:r>
            <a:r>
              <a:rPr lang="en-US" altLang="zh-CN" sz="2800" b="1" dirty="0">
                <a:solidFill>
                  <a:srgbClr val="0000FF"/>
                </a:solidFill>
                <a:ea typeface="楷体" panose="02010609060101010101" pitchFamily="49" charset="-122"/>
              </a:rPr>
              <a:t>/ </a:t>
            </a:r>
            <a:r>
              <a:rPr lang="en-US" altLang="zh-CN" sz="2800" b="1" i="1" dirty="0">
                <a:solidFill>
                  <a:srgbClr val="0000FF"/>
                </a:solidFill>
                <a:ea typeface="楷体" panose="02010609060101010101" pitchFamily="49" charset="-122"/>
              </a:rPr>
              <a:t>I</a:t>
            </a:r>
            <a:r>
              <a:rPr lang="en-US" altLang="zh-CN" sz="2800" b="1" baseline="-25000" dirty="0" smtClean="0">
                <a:solidFill>
                  <a:srgbClr val="0000FF"/>
                </a:solidFill>
                <a:ea typeface="楷体" panose="02010609060101010101" pitchFamily="49" charset="-122"/>
              </a:rPr>
              <a:t>1 </a:t>
            </a:r>
            <a:r>
              <a:rPr lang="en-US" altLang="zh-CN" sz="2800" b="1" dirty="0">
                <a:solidFill>
                  <a:srgbClr val="0000FF"/>
                </a:solidFill>
                <a:ea typeface="楷体" panose="02010609060101010101" pitchFamily="49" charset="-122"/>
              </a:rPr>
              <a:t>=  0 </a:t>
            </a:r>
            <a:r>
              <a:rPr lang="zh-CN" altLang="en-US" sz="2800" b="1" dirty="0">
                <a:solidFill>
                  <a:srgbClr val="0000FF"/>
                </a:solidFill>
                <a:ea typeface="楷体" panose="02010609060101010101" pitchFamily="49" charset="-122"/>
              </a:rPr>
              <a:t>或  </a:t>
            </a:r>
            <a:r>
              <a:rPr lang="zh-CN" altLang="en-US" sz="2800" b="1" dirty="0">
                <a:solidFill>
                  <a:srgbClr val="0000FF"/>
                </a:solidFill>
                <a:ea typeface="楷体" panose="02010609060101010101" pitchFamily="49" charset="-122"/>
                <a:sym typeface="Symbol" pitchFamily="18" charset="2"/>
              </a:rPr>
              <a:t></a:t>
            </a:r>
            <a:r>
              <a:rPr lang="zh-CN" altLang="en-US" sz="2800" b="1" dirty="0">
                <a:ea typeface="楷体" panose="02010609060101010101" pitchFamily="49" charset="-122"/>
                <a:sym typeface="Symbol" pitchFamily="18" charset="2"/>
              </a:rPr>
              <a:t>  </a:t>
            </a:r>
            <a:r>
              <a:rPr lang="zh-CN" altLang="en-US" sz="2800" b="1" dirty="0">
                <a:ea typeface="楷体" panose="02010609060101010101" pitchFamily="49" charset="-122"/>
              </a:rPr>
              <a:t> 时， </a:t>
            </a:r>
            <a:r>
              <a:rPr lang="en-US" altLang="zh-CN" sz="2800" b="1" i="1" dirty="0">
                <a:solidFill>
                  <a:srgbClr val="0000FF"/>
                </a:solidFill>
                <a:ea typeface="楷体" panose="02010609060101010101" pitchFamily="49" charset="-122"/>
              </a:rPr>
              <a:t>V</a:t>
            </a:r>
            <a:r>
              <a:rPr lang="en-US" altLang="zh-CN" sz="2800" b="1" dirty="0" smtClean="0">
                <a:solidFill>
                  <a:srgbClr val="0000FF"/>
                </a:solidFill>
                <a:ea typeface="楷体" panose="02010609060101010101" pitchFamily="49" charset="-122"/>
              </a:rPr>
              <a:t> </a:t>
            </a:r>
            <a:r>
              <a:rPr lang="zh-CN" altLang="en-US" sz="2800" b="1" dirty="0">
                <a:solidFill>
                  <a:srgbClr val="0000FF"/>
                </a:solidFill>
                <a:ea typeface="楷体" panose="02010609060101010101" pitchFamily="49" charset="-122"/>
              </a:rPr>
              <a:t>＝ </a:t>
            </a:r>
            <a:r>
              <a:rPr lang="en-US" altLang="zh-CN" sz="2800" b="1" dirty="0">
                <a:solidFill>
                  <a:srgbClr val="0000FF"/>
                </a:solidFill>
                <a:ea typeface="楷体" panose="02010609060101010101" pitchFamily="49" charset="-122"/>
              </a:rPr>
              <a:t>0</a:t>
            </a:r>
            <a:r>
              <a:rPr lang="en-US" altLang="zh-CN" sz="2800" b="1" dirty="0">
                <a:ea typeface="楷体" panose="02010609060101010101" pitchFamily="49" charset="-122"/>
              </a:rPr>
              <a:t>;	</a:t>
            </a:r>
          </a:p>
          <a:p>
            <a:pPr marL="457200" indent="-457200" algn="just">
              <a:spcBef>
                <a:spcPts val="600"/>
              </a:spcBef>
              <a:spcAft>
                <a:spcPts val="0"/>
              </a:spcAft>
              <a:buClr>
                <a:srgbClr val="FF0000"/>
              </a:buClr>
              <a:buSzPct val="100000"/>
              <a:buFont typeface="Wingdings" panose="05000000000000000000" pitchFamily="2" charset="2"/>
              <a:buChar char="Ø"/>
            </a:pPr>
            <a:r>
              <a:rPr lang="zh-CN" altLang="en-US" sz="2800" b="1" dirty="0" smtClean="0">
                <a:ea typeface="楷体" panose="02010609060101010101" pitchFamily="49" charset="-122"/>
              </a:rPr>
              <a:t>当</a:t>
            </a:r>
            <a:r>
              <a:rPr lang="en-US" altLang="zh-CN" sz="2800" b="1" dirty="0" smtClean="0">
                <a:solidFill>
                  <a:srgbClr val="0000FF"/>
                </a:solidFill>
                <a:ea typeface="楷体" panose="02010609060101010101" pitchFamily="49" charset="-122"/>
              </a:rPr>
              <a:t>0 &lt; </a:t>
            </a:r>
            <a:r>
              <a:rPr lang="en-US" altLang="zh-CN" sz="2800" b="1" i="1" dirty="0" err="1" smtClean="0">
                <a:solidFill>
                  <a:srgbClr val="0000FF"/>
                </a:solidFill>
                <a:ea typeface="楷体" panose="02010609060101010101" pitchFamily="49" charset="-122"/>
              </a:rPr>
              <a:t>I</a:t>
            </a:r>
            <a:r>
              <a:rPr lang="en-US" altLang="zh-CN" sz="2800" b="1" i="1" baseline="-25000" dirty="0" err="1" smtClean="0">
                <a:solidFill>
                  <a:srgbClr val="0000FF"/>
                </a:solidFill>
                <a:ea typeface="楷体" panose="02010609060101010101" pitchFamily="49" charset="-122"/>
              </a:rPr>
              <a:t>m</a:t>
            </a:r>
            <a:r>
              <a:rPr lang="en-US" altLang="zh-CN" sz="2800" b="1" baseline="-25000" dirty="0" smtClean="0">
                <a:solidFill>
                  <a:srgbClr val="0000FF"/>
                </a:solidFill>
                <a:ea typeface="楷体" panose="02010609060101010101" pitchFamily="49" charset="-122"/>
              </a:rPr>
              <a:t> </a:t>
            </a:r>
            <a:r>
              <a:rPr lang="en-US" altLang="zh-CN" sz="2800" b="1" dirty="0" smtClean="0">
                <a:solidFill>
                  <a:srgbClr val="0000FF"/>
                </a:solidFill>
                <a:ea typeface="楷体" panose="02010609060101010101" pitchFamily="49" charset="-122"/>
              </a:rPr>
              <a:t>&lt; </a:t>
            </a:r>
            <a:r>
              <a:rPr lang="en-US" altLang="zh-CN" sz="2800" b="1" i="1" dirty="0" smtClean="0">
                <a:solidFill>
                  <a:srgbClr val="0000FF"/>
                </a:solidFill>
                <a:ea typeface="楷体" panose="02010609060101010101" pitchFamily="49" charset="-122"/>
              </a:rPr>
              <a:t>I</a:t>
            </a:r>
            <a:r>
              <a:rPr lang="en-US" altLang="zh-CN" sz="2800" b="1" i="1" baseline="-25000" dirty="0" smtClean="0">
                <a:solidFill>
                  <a:srgbClr val="0000FF"/>
                </a:solidFill>
                <a:ea typeface="楷体" panose="02010609060101010101" pitchFamily="49" charset="-122"/>
              </a:rPr>
              <a:t>M</a:t>
            </a:r>
            <a:r>
              <a:rPr lang="zh-CN" altLang="en-US" sz="2800" b="1" dirty="0" smtClean="0">
                <a:ea typeface="楷体" panose="02010609060101010101" pitchFamily="49" charset="-122"/>
              </a:rPr>
              <a:t>时，</a:t>
            </a:r>
            <a:r>
              <a:rPr lang="en-US" altLang="zh-CN" sz="2800" b="1" dirty="0" smtClean="0">
                <a:solidFill>
                  <a:srgbClr val="0000FF"/>
                </a:solidFill>
                <a:ea typeface="楷体" panose="02010609060101010101" pitchFamily="49" charset="-122"/>
              </a:rPr>
              <a:t>0 &lt; </a:t>
            </a:r>
            <a:r>
              <a:rPr lang="en-US" altLang="zh-CN" sz="2800" b="1" i="1" dirty="0" smtClean="0">
                <a:solidFill>
                  <a:srgbClr val="0000FF"/>
                </a:solidFill>
                <a:ea typeface="楷体" panose="02010609060101010101" pitchFamily="49" charset="-122"/>
              </a:rPr>
              <a:t>V</a:t>
            </a:r>
            <a:r>
              <a:rPr lang="en-US" altLang="zh-CN" sz="2800" b="1" dirty="0" smtClean="0">
                <a:solidFill>
                  <a:srgbClr val="0000FF"/>
                </a:solidFill>
                <a:ea typeface="楷体" panose="02010609060101010101" pitchFamily="49" charset="-122"/>
              </a:rPr>
              <a:t> &lt; 1</a:t>
            </a:r>
            <a:r>
              <a:rPr lang="zh-CN" altLang="en-US" sz="2800" b="1" dirty="0" smtClean="0">
                <a:solidFill>
                  <a:srgbClr val="0000FF"/>
                </a:solidFill>
                <a:ea typeface="楷体" panose="02010609060101010101" pitchFamily="49" charset="-122"/>
              </a:rPr>
              <a:t>。</a:t>
            </a:r>
            <a:r>
              <a:rPr lang="zh-CN" altLang="en-US" sz="2800" b="1" dirty="0" smtClean="0">
                <a:ea typeface="楷体" panose="02010609060101010101" pitchFamily="49" charset="-122"/>
              </a:rPr>
              <a:t> </a:t>
            </a:r>
            <a:endParaRPr lang="en-US" altLang="zh-CN" sz="2800" b="1" dirty="0" smtClean="0">
              <a:ea typeface="楷体" panose="02010609060101010101" pitchFamily="49" charset="-122"/>
            </a:endParaRPr>
          </a:p>
          <a:p>
            <a:pPr marL="457200" indent="-457200" algn="just">
              <a:spcBef>
                <a:spcPts val="600"/>
              </a:spcBef>
              <a:spcAft>
                <a:spcPts val="0"/>
              </a:spcAft>
              <a:buClr>
                <a:srgbClr val="FF0000"/>
              </a:buClr>
              <a:buSzPct val="100000"/>
              <a:buFont typeface="Wingdings" panose="05000000000000000000" pitchFamily="2" charset="2"/>
              <a:buChar char="v"/>
            </a:pPr>
            <a:r>
              <a:rPr lang="zh-CN" altLang="en-US" sz="2800" b="1" dirty="0" smtClean="0">
                <a:ea typeface="楷体" panose="02010609060101010101" pitchFamily="49" charset="-122"/>
              </a:rPr>
              <a:t>条纹可见度与两相干光的</a:t>
            </a:r>
            <a:r>
              <a:rPr lang="zh-CN" altLang="en-US" sz="2800" b="1" dirty="0" smtClean="0">
                <a:solidFill>
                  <a:srgbClr val="0000FF"/>
                </a:solidFill>
                <a:ea typeface="楷体" panose="02010609060101010101" pitchFamily="49" charset="-122"/>
              </a:rPr>
              <a:t>振动方向之间的夹角</a:t>
            </a:r>
            <a:r>
              <a:rPr lang="zh-CN" altLang="en-US" sz="2800" b="1" dirty="0" smtClean="0">
                <a:ea typeface="楷体" panose="02010609060101010101" pitchFamily="49" charset="-122"/>
              </a:rPr>
              <a:t>和</a:t>
            </a:r>
            <a:r>
              <a:rPr lang="zh-CN" altLang="en-US" sz="2800" b="1" dirty="0" smtClean="0">
                <a:solidFill>
                  <a:srgbClr val="0000FF"/>
                </a:solidFill>
                <a:ea typeface="楷体" panose="02010609060101010101" pitchFamily="49" charset="-122"/>
              </a:rPr>
              <a:t>光强比值</a:t>
            </a:r>
            <a:r>
              <a:rPr lang="zh-CN" altLang="en-US" sz="2800" b="1" dirty="0" smtClean="0">
                <a:ea typeface="楷体" panose="02010609060101010101" pitchFamily="49" charset="-122"/>
              </a:rPr>
              <a:t>有关；</a:t>
            </a:r>
            <a:r>
              <a:rPr lang="zh-CN" altLang="en-US" sz="2800" b="1" dirty="0" smtClean="0">
                <a:solidFill>
                  <a:schemeClr val="accent5">
                    <a:lumMod val="50000"/>
                  </a:schemeClr>
                </a:solidFill>
                <a:ea typeface="楷体" panose="02010609060101010101" pitchFamily="49" charset="-122"/>
              </a:rPr>
              <a:t>且与光源大小和光源单色性有关</a:t>
            </a:r>
            <a:r>
              <a:rPr lang="zh-CN" altLang="en-US" sz="2800" b="1" dirty="0" smtClean="0">
                <a:ea typeface="楷体" panose="02010609060101010101" pitchFamily="49" charset="-122"/>
              </a:rPr>
              <a:t>。</a:t>
            </a:r>
            <a:endParaRPr lang="zh-CN" altLang="en-US" sz="2800" b="1" dirty="0">
              <a:ea typeface="楷体" panose="02010609060101010101" pitchFamily="49" charset="-122"/>
            </a:endParaRPr>
          </a:p>
        </p:txBody>
      </p:sp>
      <p:graphicFrame>
        <p:nvGraphicFramePr>
          <p:cNvPr id="10" name="Object 7"/>
          <p:cNvGraphicFramePr>
            <a:graphicFrameLocks noChangeAspect="1"/>
          </p:cNvGraphicFramePr>
          <p:nvPr>
            <p:extLst>
              <p:ext uri="{D42A27DB-BD31-4B8C-83A1-F6EECF244321}">
                <p14:modId xmlns:p14="http://schemas.microsoft.com/office/powerpoint/2010/main" xmlns="" val="1091002952"/>
              </p:ext>
            </p:extLst>
          </p:nvPr>
        </p:nvGraphicFramePr>
        <p:xfrm>
          <a:off x="720725" y="2492375"/>
          <a:ext cx="7231063" cy="1152525"/>
        </p:xfrm>
        <a:graphic>
          <a:graphicData uri="http://schemas.openxmlformats.org/presentationml/2006/ole">
            <p:oleObj spid="_x0000_s69894" name="Equation" r:id="rId3" imgW="2832100" imgH="482600" progId="Equation.DSMT4">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4234704649"/>
              </p:ext>
            </p:extLst>
          </p:nvPr>
        </p:nvGraphicFramePr>
        <p:xfrm>
          <a:off x="670445" y="1688480"/>
          <a:ext cx="7573963" cy="660400"/>
        </p:xfrm>
        <a:graphic>
          <a:graphicData uri="http://schemas.openxmlformats.org/presentationml/2006/ole">
            <p:oleObj spid="_x0000_s69895" name="Equation" r:id="rId4" imgW="3225800" imgH="266700" progId="Equation.DSMT4">
              <p:embed/>
            </p:oleObj>
          </a:graphicData>
        </a:graphic>
      </p:graphicFrame>
    </p:spTree>
    <p:extLst>
      <p:ext uri="{BB962C8B-B14F-4D97-AF65-F5344CB8AC3E}">
        <p14:creationId xmlns:p14="http://schemas.microsoft.com/office/powerpoint/2010/main" xmlns="" val="339960411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440642" y="1052736"/>
            <a:ext cx="5211478" cy="50405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algn="l">
              <a:spcBef>
                <a:spcPct val="0"/>
              </a:spcBef>
              <a:defRPr sz="2400">
                <a:solidFill>
                  <a:schemeClr val="tx1"/>
                </a:solidFill>
                <a:latin typeface="Times New Roman" pitchFamily="18" charset="0"/>
                <a:ea typeface="宋体" pitchFamily="2" charset="-122"/>
              </a:defRPr>
            </a:lvl1pPr>
            <a:lvl2pPr algn="l">
              <a:spcBef>
                <a:spcPct val="0"/>
              </a:spcBef>
              <a:defRPr sz="2400">
                <a:solidFill>
                  <a:schemeClr val="tx1"/>
                </a:solidFill>
                <a:latin typeface="Times New Roman" pitchFamily="18" charset="0"/>
                <a:ea typeface="宋体" pitchFamily="2" charset="-122"/>
              </a:defRPr>
            </a:lvl2pPr>
            <a:lvl3pPr algn="l">
              <a:spcBef>
                <a:spcPct val="0"/>
              </a:spcBef>
              <a:defRPr sz="2400">
                <a:solidFill>
                  <a:schemeClr val="tx1"/>
                </a:solidFill>
                <a:latin typeface="Times New Roman" pitchFamily="18" charset="0"/>
                <a:ea typeface="宋体" pitchFamily="2" charset="-122"/>
              </a:defRPr>
            </a:lvl3pPr>
            <a:lvl4pPr algn="l">
              <a:spcBef>
                <a:spcPct val="0"/>
              </a:spcBef>
              <a:defRPr sz="2400">
                <a:solidFill>
                  <a:schemeClr val="tx1"/>
                </a:solidFill>
                <a:latin typeface="Times New Roman" pitchFamily="18" charset="0"/>
                <a:ea typeface="宋体" pitchFamily="2" charset="-122"/>
              </a:defRPr>
            </a:lvl4pPr>
            <a:lvl5pPr algn="l">
              <a:spcBef>
                <a:spcPct val="0"/>
              </a:spcBef>
              <a:defRPr sz="2400">
                <a:solidFill>
                  <a:schemeClr val="tx1"/>
                </a:solidFill>
                <a:latin typeface="Times New Roman" pitchFamily="18" charset="0"/>
                <a:ea typeface="宋体" pitchFamily="2" charset="-122"/>
              </a:defRPr>
            </a:lvl5pPr>
            <a:lvl6pPr marL="457200" fontAlgn="base">
              <a:spcBef>
                <a:spcPct val="0"/>
              </a:spcBef>
              <a:spcAft>
                <a:spcPct val="0"/>
              </a:spcAft>
              <a:defRPr sz="2400">
                <a:solidFill>
                  <a:schemeClr val="tx1"/>
                </a:solidFill>
                <a:latin typeface="Times New Roman" pitchFamily="18" charset="0"/>
                <a:ea typeface="宋体" pitchFamily="2" charset="-122"/>
              </a:defRPr>
            </a:lvl6pPr>
            <a:lvl7pPr marL="914400" fontAlgn="base">
              <a:spcBef>
                <a:spcPct val="0"/>
              </a:spcBef>
              <a:spcAft>
                <a:spcPct val="0"/>
              </a:spcAft>
              <a:defRPr sz="2400">
                <a:solidFill>
                  <a:schemeClr val="tx1"/>
                </a:solidFill>
                <a:latin typeface="Times New Roman" pitchFamily="18" charset="0"/>
                <a:ea typeface="宋体" pitchFamily="2" charset="-122"/>
              </a:defRPr>
            </a:lvl7pPr>
            <a:lvl8pPr marL="1371600" fontAlgn="base">
              <a:spcBef>
                <a:spcPct val="0"/>
              </a:spcBef>
              <a:spcAft>
                <a:spcPct val="0"/>
              </a:spcAft>
              <a:defRPr sz="2400">
                <a:solidFill>
                  <a:schemeClr val="tx1"/>
                </a:solidFill>
                <a:latin typeface="Times New Roman" pitchFamily="18" charset="0"/>
                <a:ea typeface="宋体" pitchFamily="2" charset="-122"/>
              </a:defRPr>
            </a:lvl8pPr>
            <a:lvl9pPr marL="1828800" fontAlgn="base">
              <a:spcBef>
                <a:spcPct val="0"/>
              </a:spcBef>
              <a:spcAft>
                <a:spcPct val="0"/>
              </a:spcAft>
              <a:defRPr sz="2400">
                <a:solidFill>
                  <a:schemeClr val="tx1"/>
                </a:solidFill>
                <a:latin typeface="Times New Roman" pitchFamily="18" charset="0"/>
                <a:ea typeface="宋体" pitchFamily="2" charset="-122"/>
              </a:defRPr>
            </a:lvl9pPr>
          </a:lstStyle>
          <a:p>
            <a:pPr algn="ctr">
              <a:lnSpc>
                <a:spcPct val="100000"/>
              </a:lnSpc>
              <a:buFontTx/>
              <a:buNone/>
            </a:pPr>
            <a:r>
              <a:rPr lang="zh-CN" altLang="en-US" sz="2800" b="1" dirty="0" smtClean="0">
                <a:solidFill>
                  <a:schemeClr val="bg1"/>
                </a:solidFill>
                <a:ea typeface="楷体" panose="02010609060101010101" pitchFamily="49" charset="-122"/>
              </a:rPr>
              <a:t>从普通光源获得相干光的方法</a:t>
            </a:r>
            <a:endParaRPr lang="zh-CN" altLang="en-US" sz="2800" b="1" dirty="0">
              <a:solidFill>
                <a:schemeClr val="bg1"/>
              </a:solidFill>
              <a:ea typeface="楷体" panose="02010609060101010101" pitchFamily="49" charset="-122"/>
            </a:endParaRPr>
          </a:p>
        </p:txBody>
      </p:sp>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2.1.3 </a:t>
            </a:r>
            <a:r>
              <a:rPr lang="zh-CN" altLang="en-US" sz="2800" dirty="0" smtClean="0">
                <a:solidFill>
                  <a:schemeClr val="accent1"/>
                </a:solidFill>
              </a:rPr>
              <a:t>获得相干光的方法</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2"/>
          <p:cNvSpPr txBox="1">
            <a:spLocks noChangeArrowheads="1"/>
          </p:cNvSpPr>
          <p:nvPr/>
        </p:nvSpPr>
        <p:spPr bwMode="auto">
          <a:xfrm>
            <a:off x="456247" y="2682340"/>
            <a:ext cx="8064896" cy="1189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buNone/>
            </a:pPr>
            <a:r>
              <a:rPr lang="zh-CN" altLang="en-US" sz="2800" kern="0" dirty="0" smtClean="0"/>
              <a:t>由同一波面分出两部分或多部分，然后再使这些部分的子波叠加产生干涉。</a:t>
            </a:r>
            <a:endParaRPr lang="en-US" altLang="zh-CN" sz="2800" kern="0" dirty="0" smtClean="0"/>
          </a:p>
        </p:txBody>
      </p:sp>
      <p:sp>
        <p:nvSpPr>
          <p:cNvPr id="13" name="Rectangle 5"/>
          <p:cNvSpPr txBox="1">
            <a:spLocks noChangeArrowheads="1"/>
          </p:cNvSpPr>
          <p:nvPr/>
        </p:nvSpPr>
        <p:spPr bwMode="auto">
          <a:xfrm>
            <a:off x="438706" y="2044191"/>
            <a:ext cx="5040312" cy="53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分波面法</a:t>
            </a:r>
            <a:endParaRPr kumimoji="1" lang="en-US" altLang="zh-CN" sz="2400" kern="0" dirty="0">
              <a:solidFill>
                <a:srgbClr val="0000FF"/>
              </a:solidFill>
            </a:endParaRPr>
          </a:p>
        </p:txBody>
      </p:sp>
      <p:sp>
        <p:nvSpPr>
          <p:cNvPr id="15" name="Rectangle 2"/>
          <p:cNvSpPr txBox="1">
            <a:spLocks noChangeArrowheads="1"/>
          </p:cNvSpPr>
          <p:nvPr/>
        </p:nvSpPr>
        <p:spPr bwMode="auto">
          <a:xfrm>
            <a:off x="519085" y="4170462"/>
            <a:ext cx="5040312"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r>
              <a:rPr lang="zh-CN" altLang="en-US" kern="0" dirty="0" smtClean="0">
                <a:solidFill>
                  <a:srgbClr val="0000FF"/>
                </a:solidFill>
              </a:rPr>
              <a:t>分振幅法</a:t>
            </a:r>
            <a:r>
              <a:rPr lang="zh-CN" altLang="en-US" b="0" kern="0" dirty="0" smtClean="0">
                <a:solidFill>
                  <a:srgbClr val="0000FF"/>
                </a:solidFill>
              </a:rPr>
              <a:t> </a:t>
            </a:r>
            <a:endParaRPr kumimoji="1" lang="en-US" altLang="zh-CN" kern="0" dirty="0">
              <a:solidFill>
                <a:srgbClr val="0000FF"/>
              </a:solidFill>
            </a:endParaRPr>
          </a:p>
        </p:txBody>
      </p:sp>
      <p:sp>
        <p:nvSpPr>
          <p:cNvPr id="19" name="Rectangle 3"/>
          <p:cNvSpPr txBox="1">
            <a:spLocks noChangeArrowheads="1"/>
          </p:cNvSpPr>
          <p:nvPr/>
        </p:nvSpPr>
        <p:spPr bwMode="auto">
          <a:xfrm>
            <a:off x="556844" y="4736243"/>
            <a:ext cx="7975596" cy="15730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spcBef>
                <a:spcPts val="1200"/>
              </a:spcBef>
              <a:buNone/>
            </a:pPr>
            <a:r>
              <a:rPr lang="zh-CN" altLang="en-US" sz="2800" kern="0" dirty="0" smtClean="0"/>
              <a:t>同一光波经薄膜的上、下表面反射，将此光线的振幅分成两部分或多部分，再将这些波束叠加产生干涉。</a:t>
            </a:r>
            <a:endParaRPr lang="en-US" altLang="zh-CN" sz="2800" kern="0" dirty="0" smtClean="0"/>
          </a:p>
        </p:txBody>
      </p:sp>
      <p:sp>
        <p:nvSpPr>
          <p:cNvPr id="14" name="Rectangle 3"/>
          <p:cNvSpPr txBox="1">
            <a:spLocks noChangeArrowheads="1"/>
          </p:cNvSpPr>
          <p:nvPr/>
        </p:nvSpPr>
        <p:spPr bwMode="auto">
          <a:xfrm>
            <a:off x="3046381" y="1783631"/>
            <a:ext cx="7975596" cy="6470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lvl="1" indent="0" algn="just">
              <a:spcBef>
                <a:spcPts val="1200"/>
              </a:spcBef>
              <a:buNone/>
            </a:pPr>
            <a:r>
              <a:rPr lang="zh-CN" altLang="en-US" sz="2800" u="sng" kern="0" dirty="0" smtClean="0"/>
              <a:t>为保证</a:t>
            </a:r>
            <a:r>
              <a:rPr lang="zh-CN" altLang="en-US" sz="2800" u="sng" dirty="0"/>
              <a:t>叠加光的</a:t>
            </a:r>
            <a:r>
              <a:rPr lang="zh-CN" altLang="en-US" sz="2800" u="sng" dirty="0">
                <a:solidFill>
                  <a:srgbClr val="FF0000"/>
                </a:solidFill>
              </a:rPr>
              <a:t>初相位差固</a:t>
            </a:r>
            <a:r>
              <a:rPr lang="zh-CN" altLang="en-US" sz="2800" u="sng" dirty="0" smtClean="0">
                <a:solidFill>
                  <a:srgbClr val="FF0000"/>
                </a:solidFill>
              </a:rPr>
              <a:t>定！</a:t>
            </a:r>
            <a:endParaRPr lang="en-US" altLang="zh-CN" sz="2800" u="sng" kern="0" dirty="0" smtClean="0">
              <a:solidFill>
                <a:srgbClr val="FF0000"/>
              </a:solidFill>
            </a:endParaRPr>
          </a:p>
        </p:txBody>
      </p:sp>
    </p:spTree>
    <p:extLst>
      <p:ext uri="{BB962C8B-B14F-4D97-AF65-F5344CB8AC3E}">
        <p14:creationId xmlns:p14="http://schemas.microsoft.com/office/powerpoint/2010/main" xmlns="" val="208911852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bwMode="auto">
          <a:xfrm>
            <a:off x="1127959" y="326801"/>
            <a:ext cx="7072312" cy="538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50000"/>
              </a:spcBef>
              <a:spcAft>
                <a:spcPct val="0"/>
              </a:spcAft>
              <a:defRPr sz="3200" b="1" baseline="0">
                <a:solidFill>
                  <a:schemeClr val="bg1"/>
                </a:solidFill>
                <a:effectLst/>
                <a:latin typeface="Times New Roman" panose="02020603050405020304" pitchFamily="18" charset="0"/>
                <a:ea typeface="楷体" panose="02010609060101010101" pitchFamily="49" charset="-122"/>
                <a:cs typeface="+mj-cs"/>
              </a:defRPr>
            </a:lvl1pPr>
            <a:lvl2pPr algn="l" rtl="0" eaLnBrk="1" fontAlgn="base" hangingPunct="1">
              <a:spcBef>
                <a:spcPct val="50000"/>
              </a:spcBef>
              <a:spcAft>
                <a:spcPct val="0"/>
              </a:spcAft>
              <a:defRPr sz="2400">
                <a:solidFill>
                  <a:schemeClr val="bg1"/>
                </a:solidFill>
                <a:latin typeface="Arial" charset="0"/>
              </a:defRPr>
            </a:lvl2pPr>
            <a:lvl3pPr algn="l" rtl="0" eaLnBrk="1" fontAlgn="base" hangingPunct="1">
              <a:spcBef>
                <a:spcPct val="50000"/>
              </a:spcBef>
              <a:spcAft>
                <a:spcPct val="0"/>
              </a:spcAft>
              <a:defRPr sz="2400">
                <a:solidFill>
                  <a:schemeClr val="bg1"/>
                </a:solidFill>
                <a:latin typeface="Arial" charset="0"/>
              </a:defRPr>
            </a:lvl3pPr>
            <a:lvl4pPr algn="l" rtl="0" eaLnBrk="1" fontAlgn="base" hangingPunct="1">
              <a:spcBef>
                <a:spcPct val="50000"/>
              </a:spcBef>
              <a:spcAft>
                <a:spcPct val="0"/>
              </a:spcAft>
              <a:defRPr sz="2400">
                <a:solidFill>
                  <a:schemeClr val="bg1"/>
                </a:solidFill>
                <a:latin typeface="Arial" charset="0"/>
              </a:defRPr>
            </a:lvl4pPr>
            <a:lvl5pPr algn="l" rtl="0" eaLnBrk="1" fontAlgn="base" hangingPunct="1">
              <a:spcBef>
                <a:spcPct val="50000"/>
              </a:spcBef>
              <a:spcAft>
                <a:spcPct val="0"/>
              </a:spcAft>
              <a:defRPr sz="2400">
                <a:solidFill>
                  <a:schemeClr val="bg1"/>
                </a:solidFill>
                <a:latin typeface="Arial" charset="0"/>
              </a:defRPr>
            </a:lvl5pPr>
            <a:lvl6pPr marL="457200" algn="l" rtl="0" eaLnBrk="1" fontAlgn="base" hangingPunct="1">
              <a:spcBef>
                <a:spcPct val="50000"/>
              </a:spcBef>
              <a:spcAft>
                <a:spcPct val="0"/>
              </a:spcAft>
              <a:defRPr sz="2400">
                <a:solidFill>
                  <a:schemeClr val="bg1"/>
                </a:solidFill>
                <a:latin typeface="Arial" charset="0"/>
              </a:defRPr>
            </a:lvl6pPr>
            <a:lvl7pPr marL="914400" algn="l" rtl="0" eaLnBrk="1" fontAlgn="base" hangingPunct="1">
              <a:spcBef>
                <a:spcPct val="50000"/>
              </a:spcBef>
              <a:spcAft>
                <a:spcPct val="0"/>
              </a:spcAft>
              <a:defRPr sz="2400">
                <a:solidFill>
                  <a:schemeClr val="bg1"/>
                </a:solidFill>
                <a:latin typeface="Arial" charset="0"/>
              </a:defRPr>
            </a:lvl7pPr>
            <a:lvl8pPr marL="1371600" algn="l" rtl="0" eaLnBrk="1" fontAlgn="base" hangingPunct="1">
              <a:spcBef>
                <a:spcPct val="50000"/>
              </a:spcBef>
              <a:spcAft>
                <a:spcPct val="0"/>
              </a:spcAft>
              <a:defRPr sz="2400">
                <a:solidFill>
                  <a:schemeClr val="bg1"/>
                </a:solidFill>
                <a:latin typeface="Arial" charset="0"/>
              </a:defRPr>
            </a:lvl8pPr>
            <a:lvl9pPr marL="1828800" algn="l" rtl="0" eaLnBrk="1" fontAlgn="base" hangingPunct="1">
              <a:spcBef>
                <a:spcPct val="50000"/>
              </a:spcBef>
              <a:spcAft>
                <a:spcPct val="0"/>
              </a:spcAft>
              <a:defRPr sz="2400">
                <a:solidFill>
                  <a:schemeClr val="bg1"/>
                </a:solidFill>
                <a:latin typeface="Arial" charset="0"/>
              </a:defRPr>
            </a:lvl9pPr>
          </a:lstStyle>
          <a:p>
            <a:pPr algn="ctr"/>
            <a:r>
              <a:rPr lang="en-US" altLang="zh-CN" kern="0" dirty="0" smtClean="0">
                <a:solidFill>
                  <a:schemeClr val="accent1"/>
                </a:solidFill>
                <a:effectLst>
                  <a:outerShdw blurRad="38100" dist="38100" dir="2700000" algn="tl">
                    <a:srgbClr val="000000">
                      <a:alpha val="43137"/>
                    </a:srgbClr>
                  </a:outerShdw>
                </a:effectLst>
              </a:rPr>
              <a:t>2.2  </a:t>
            </a:r>
            <a:r>
              <a:rPr lang="zh-CN" altLang="en-US" kern="0" dirty="0" smtClean="0">
                <a:solidFill>
                  <a:schemeClr val="accent1"/>
                </a:solidFill>
                <a:effectLst>
                  <a:outerShdw blurRad="38100" dist="38100" dir="2700000" algn="tl">
                    <a:srgbClr val="000000">
                      <a:alpha val="43137"/>
                    </a:srgbClr>
                  </a:outerShdw>
                </a:effectLst>
              </a:rPr>
              <a:t>双光束干涉</a:t>
            </a:r>
            <a:endParaRPr lang="en-US" kern="0" dirty="0">
              <a:solidFill>
                <a:schemeClr val="accent1"/>
              </a:solidFill>
              <a:effectLst>
                <a:outerShdw blurRad="38100" dist="38100" dir="2700000" algn="tl">
                  <a:srgbClr val="000000">
                    <a:alpha val="43137"/>
                  </a:srgbClr>
                </a:outerShdw>
              </a:effectLst>
            </a:endParaRPr>
          </a:p>
        </p:txBody>
      </p:sp>
      <p:sp>
        <p:nvSpPr>
          <p:cNvPr id="23" name="Rectangle 22"/>
          <p:cNvSpPr/>
          <p:nvPr/>
        </p:nvSpPr>
        <p:spPr>
          <a:xfrm>
            <a:off x="467544" y="935008"/>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p:cNvSpPr>
            <a:spLocks noGrp="1" noChangeArrowheads="1"/>
          </p:cNvSpPr>
          <p:nvPr>
            <p:ph idx="1"/>
          </p:nvPr>
        </p:nvSpPr>
        <p:spPr>
          <a:xfrm>
            <a:off x="468313" y="1124744"/>
            <a:ext cx="8064127" cy="647402"/>
          </a:xfrm>
        </p:spPr>
        <p:txBody>
          <a:bodyPr/>
          <a:lstStyle/>
          <a:p>
            <a:r>
              <a:rPr lang="zh-CN" altLang="en-US" sz="2800" dirty="0" smtClean="0"/>
              <a:t>按相干叠加的</a:t>
            </a:r>
            <a:r>
              <a:rPr lang="zh-CN" altLang="en-US" sz="2800" dirty="0" smtClean="0">
                <a:solidFill>
                  <a:srgbClr val="FF0000"/>
                </a:solidFill>
              </a:rPr>
              <a:t>光束数</a:t>
            </a:r>
            <a:r>
              <a:rPr lang="zh-CN" altLang="en-US" sz="2800" dirty="0" smtClean="0"/>
              <a:t>，干涉方法可以分为</a:t>
            </a:r>
            <a:endParaRPr lang="en-US" altLang="zh-CN" sz="2000" dirty="0"/>
          </a:p>
        </p:txBody>
      </p:sp>
      <p:sp>
        <p:nvSpPr>
          <p:cNvPr id="7" name="Rectangle 3"/>
          <p:cNvSpPr txBox="1">
            <a:spLocks noChangeArrowheads="1"/>
          </p:cNvSpPr>
          <p:nvPr/>
        </p:nvSpPr>
        <p:spPr bwMode="auto">
          <a:xfrm>
            <a:off x="467544" y="1700808"/>
            <a:ext cx="8064127" cy="647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smtClean="0">
                <a:solidFill>
                  <a:srgbClr val="FF0000"/>
                </a:solidFill>
              </a:rPr>
              <a:t>双光束干涉</a:t>
            </a:r>
            <a:endParaRPr lang="en-US" altLang="zh-CN" sz="2400" kern="0" dirty="0">
              <a:solidFill>
                <a:srgbClr val="FF0000"/>
              </a:solidFill>
            </a:endParaRPr>
          </a:p>
        </p:txBody>
      </p:sp>
      <p:sp>
        <p:nvSpPr>
          <p:cNvPr id="8" name="Rectangle 3"/>
          <p:cNvSpPr txBox="1">
            <a:spLocks noChangeArrowheads="1"/>
          </p:cNvSpPr>
          <p:nvPr/>
        </p:nvSpPr>
        <p:spPr bwMode="auto">
          <a:xfrm>
            <a:off x="468313" y="5446676"/>
            <a:ext cx="8064127" cy="647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smtClean="0">
                <a:solidFill>
                  <a:srgbClr val="FF0000"/>
                </a:solidFill>
              </a:rPr>
              <a:t>多光束干涉</a:t>
            </a:r>
            <a:endParaRPr lang="en-US" altLang="zh-CN" sz="2400" kern="0" dirty="0">
              <a:solidFill>
                <a:srgbClr val="FF0000"/>
              </a:solidFill>
            </a:endParaRPr>
          </a:p>
        </p:txBody>
      </p:sp>
      <p:sp>
        <p:nvSpPr>
          <p:cNvPr id="9" name="Rectangle 3"/>
          <p:cNvSpPr txBox="1">
            <a:spLocks noChangeArrowheads="1"/>
          </p:cNvSpPr>
          <p:nvPr/>
        </p:nvSpPr>
        <p:spPr bwMode="auto">
          <a:xfrm>
            <a:off x="1127959" y="2348210"/>
            <a:ext cx="7403712" cy="2952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Font typeface="Wingdings" panose="05000000000000000000" pitchFamily="2" charset="2"/>
              <a:buChar char="Ø"/>
            </a:pPr>
            <a:r>
              <a:rPr lang="zh-CN" altLang="en-US" sz="2800" kern="0" dirty="0" smtClean="0">
                <a:solidFill>
                  <a:srgbClr val="0000FF"/>
                </a:solidFill>
              </a:rPr>
              <a:t>杨氏双缝干涉 （分波阵面法）</a:t>
            </a:r>
            <a:endParaRPr lang="en-US" altLang="zh-CN" sz="2800" kern="0" dirty="0" smtClean="0">
              <a:solidFill>
                <a:srgbClr val="0000FF"/>
              </a:solidFill>
            </a:endParaRPr>
          </a:p>
          <a:p>
            <a:pPr marL="457200" indent="-457200">
              <a:buFont typeface="Wingdings" panose="05000000000000000000" pitchFamily="2" charset="2"/>
              <a:buChar char="Ø"/>
            </a:pPr>
            <a:r>
              <a:rPr lang="zh-CN" altLang="en-US" sz="2800" kern="0" dirty="0">
                <a:solidFill>
                  <a:srgbClr val="0000FF"/>
                </a:solidFill>
              </a:rPr>
              <a:t>菲涅</a:t>
            </a:r>
            <a:r>
              <a:rPr lang="zh-CN" altLang="en-US" sz="2800" kern="0" dirty="0" smtClean="0">
                <a:solidFill>
                  <a:srgbClr val="0000FF"/>
                </a:solidFill>
              </a:rPr>
              <a:t>尔双棱镜干涉</a:t>
            </a:r>
            <a:r>
              <a:rPr lang="zh-CN" altLang="en-US" sz="2800" kern="0" dirty="0">
                <a:solidFill>
                  <a:srgbClr val="0000FF"/>
                </a:solidFill>
              </a:rPr>
              <a:t>（分波阵</a:t>
            </a:r>
            <a:r>
              <a:rPr lang="zh-CN" altLang="en-US" sz="2800" kern="0" dirty="0" smtClean="0">
                <a:solidFill>
                  <a:srgbClr val="0000FF"/>
                </a:solidFill>
              </a:rPr>
              <a:t>面</a:t>
            </a:r>
            <a:r>
              <a:rPr lang="zh-CN" altLang="en-US" sz="2800" kern="0" dirty="0">
                <a:solidFill>
                  <a:srgbClr val="0000FF"/>
                </a:solidFill>
              </a:rPr>
              <a:t>法</a:t>
            </a:r>
            <a:r>
              <a:rPr lang="zh-CN" altLang="en-US" sz="2800" kern="0" dirty="0" smtClean="0">
                <a:solidFill>
                  <a:srgbClr val="0000FF"/>
                </a:solidFill>
              </a:rPr>
              <a:t>）</a:t>
            </a:r>
            <a:endParaRPr lang="en-US" altLang="zh-CN" sz="2800" kern="0" dirty="0" smtClean="0">
              <a:solidFill>
                <a:srgbClr val="0000FF"/>
              </a:solidFill>
            </a:endParaRPr>
          </a:p>
          <a:p>
            <a:pPr marL="457200" indent="-457200">
              <a:buFont typeface="Wingdings" panose="05000000000000000000" pitchFamily="2" charset="2"/>
              <a:buChar char="Ø"/>
            </a:pPr>
            <a:r>
              <a:rPr lang="zh-CN" altLang="en-US" sz="2800" kern="0" dirty="0">
                <a:solidFill>
                  <a:srgbClr val="0000FF"/>
                </a:solidFill>
              </a:rPr>
              <a:t>菲涅尔</a:t>
            </a:r>
            <a:r>
              <a:rPr lang="zh-CN" altLang="en-US" sz="2800" kern="0" dirty="0" smtClean="0">
                <a:solidFill>
                  <a:srgbClr val="0000FF"/>
                </a:solidFill>
              </a:rPr>
              <a:t>双面镜</a:t>
            </a:r>
            <a:r>
              <a:rPr lang="zh-CN" altLang="en-US" sz="2800" kern="0" dirty="0">
                <a:solidFill>
                  <a:srgbClr val="0000FF"/>
                </a:solidFill>
              </a:rPr>
              <a:t>干</a:t>
            </a:r>
            <a:r>
              <a:rPr lang="zh-CN" altLang="en-US" sz="2800" kern="0" dirty="0" smtClean="0">
                <a:solidFill>
                  <a:srgbClr val="0000FF"/>
                </a:solidFill>
              </a:rPr>
              <a:t>涉</a:t>
            </a:r>
            <a:r>
              <a:rPr lang="zh-CN" altLang="en-US" sz="2800" kern="0" dirty="0">
                <a:solidFill>
                  <a:srgbClr val="0000FF"/>
                </a:solidFill>
              </a:rPr>
              <a:t>（分波阵</a:t>
            </a:r>
            <a:r>
              <a:rPr lang="zh-CN" altLang="en-US" sz="2800" kern="0" dirty="0" smtClean="0">
                <a:solidFill>
                  <a:srgbClr val="0000FF"/>
                </a:solidFill>
              </a:rPr>
              <a:t>面</a:t>
            </a:r>
            <a:r>
              <a:rPr lang="zh-CN" altLang="en-US" sz="2800" kern="0" dirty="0">
                <a:solidFill>
                  <a:srgbClr val="0000FF"/>
                </a:solidFill>
              </a:rPr>
              <a:t>法</a:t>
            </a:r>
            <a:r>
              <a:rPr lang="zh-CN" altLang="en-US" sz="2800" kern="0" dirty="0" smtClean="0">
                <a:solidFill>
                  <a:srgbClr val="0000FF"/>
                </a:solidFill>
              </a:rPr>
              <a:t>）</a:t>
            </a:r>
            <a:endParaRPr lang="en-US" altLang="zh-CN" sz="2800" kern="0" dirty="0" smtClean="0">
              <a:solidFill>
                <a:srgbClr val="0000FF"/>
              </a:solidFill>
            </a:endParaRPr>
          </a:p>
          <a:p>
            <a:pPr marL="457200" indent="-457200">
              <a:buFont typeface="Wingdings" panose="05000000000000000000" pitchFamily="2" charset="2"/>
              <a:buChar char="Ø"/>
            </a:pPr>
            <a:r>
              <a:rPr lang="zh-CN" altLang="en-US" sz="2800" kern="0" dirty="0">
                <a:solidFill>
                  <a:srgbClr val="0000FF"/>
                </a:solidFill>
              </a:rPr>
              <a:t>洛埃</a:t>
            </a:r>
            <a:r>
              <a:rPr lang="zh-CN" altLang="en-US" sz="2800" kern="0" dirty="0" smtClean="0">
                <a:solidFill>
                  <a:srgbClr val="0000FF"/>
                </a:solidFill>
              </a:rPr>
              <a:t>镜干涉</a:t>
            </a:r>
            <a:r>
              <a:rPr lang="zh-CN" altLang="en-US" sz="2800" kern="0" dirty="0">
                <a:solidFill>
                  <a:srgbClr val="0000FF"/>
                </a:solidFill>
              </a:rPr>
              <a:t>（分波阵</a:t>
            </a:r>
            <a:r>
              <a:rPr lang="zh-CN" altLang="en-US" sz="2800" kern="0" dirty="0" smtClean="0">
                <a:solidFill>
                  <a:srgbClr val="0000FF"/>
                </a:solidFill>
              </a:rPr>
              <a:t>面</a:t>
            </a:r>
            <a:r>
              <a:rPr lang="zh-CN" altLang="en-US" sz="2800" kern="0" dirty="0">
                <a:solidFill>
                  <a:srgbClr val="0000FF"/>
                </a:solidFill>
              </a:rPr>
              <a:t>法</a:t>
            </a:r>
            <a:r>
              <a:rPr lang="zh-CN" altLang="en-US" sz="2800" kern="0" dirty="0" smtClean="0">
                <a:solidFill>
                  <a:srgbClr val="0000FF"/>
                </a:solidFill>
              </a:rPr>
              <a:t>）</a:t>
            </a:r>
            <a:endParaRPr lang="en-US" altLang="zh-CN" sz="2800" kern="0" dirty="0" smtClean="0">
              <a:solidFill>
                <a:srgbClr val="0000FF"/>
              </a:solidFill>
            </a:endParaRPr>
          </a:p>
          <a:p>
            <a:pPr marL="457200" indent="-457200">
              <a:buFont typeface="Wingdings" panose="05000000000000000000" pitchFamily="2" charset="2"/>
              <a:buChar char="Ø"/>
            </a:pPr>
            <a:r>
              <a:rPr lang="zh-CN" altLang="en-US" sz="2800" kern="0" dirty="0"/>
              <a:t>等倾干</a:t>
            </a:r>
            <a:r>
              <a:rPr lang="zh-CN" altLang="en-US" sz="2800" kern="0" dirty="0" smtClean="0"/>
              <a:t>涉</a:t>
            </a:r>
            <a:r>
              <a:rPr lang="zh-CN" altLang="en-US" sz="2800" kern="0" dirty="0"/>
              <a:t>（</a:t>
            </a:r>
            <a:r>
              <a:rPr lang="zh-CN" altLang="en-US" sz="2800" kern="0" dirty="0" smtClean="0"/>
              <a:t>分</a:t>
            </a:r>
            <a:r>
              <a:rPr lang="zh-CN" altLang="en-US" sz="2800" kern="0" dirty="0"/>
              <a:t>振</a:t>
            </a:r>
            <a:r>
              <a:rPr lang="zh-CN" altLang="en-US" sz="2800" kern="0" dirty="0" smtClean="0"/>
              <a:t>幅法）</a:t>
            </a:r>
            <a:endParaRPr lang="en-US" altLang="zh-CN" sz="2800" kern="0" dirty="0" smtClean="0"/>
          </a:p>
          <a:p>
            <a:pPr marL="457200" indent="-457200">
              <a:buFont typeface="Wingdings" panose="05000000000000000000" pitchFamily="2" charset="2"/>
              <a:buChar char="Ø"/>
            </a:pPr>
            <a:r>
              <a:rPr lang="zh-CN" altLang="en-US" sz="2800" kern="0" dirty="0"/>
              <a:t>等厚干</a:t>
            </a:r>
            <a:r>
              <a:rPr lang="zh-CN" altLang="en-US" sz="2800" kern="0" dirty="0" smtClean="0"/>
              <a:t>涉</a:t>
            </a:r>
            <a:r>
              <a:rPr lang="zh-CN" altLang="en-US" sz="2800" kern="0" dirty="0"/>
              <a:t>（分振幅法）</a:t>
            </a:r>
            <a:endParaRPr lang="en-US" altLang="zh-CN" sz="2800" kern="0" dirty="0"/>
          </a:p>
          <a:p>
            <a:pPr marL="457200" indent="-457200">
              <a:buFont typeface="Wingdings" panose="05000000000000000000" pitchFamily="2" charset="2"/>
              <a:buChar char="Ø"/>
            </a:pPr>
            <a:endParaRPr lang="en-US" altLang="zh-CN" sz="2800" kern="0" dirty="0"/>
          </a:p>
        </p:txBody>
      </p:sp>
      <p:sp>
        <p:nvSpPr>
          <p:cNvPr id="12" name="Rectangle 3"/>
          <p:cNvSpPr txBox="1">
            <a:spLocks noChangeArrowheads="1"/>
          </p:cNvSpPr>
          <p:nvPr/>
        </p:nvSpPr>
        <p:spPr bwMode="auto">
          <a:xfrm>
            <a:off x="1127959" y="6021288"/>
            <a:ext cx="7072312" cy="6415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ts val="600"/>
              </a:spcBef>
              <a:spcAft>
                <a:spcPct val="0"/>
              </a:spcAft>
              <a:buFontTx/>
              <a:buNone/>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1" fontAlgn="base" hangingPunct="1">
              <a:spcBef>
                <a:spcPts val="600"/>
              </a:spcBef>
              <a:spcAft>
                <a:spcPct val="0"/>
              </a:spcAft>
              <a:buChar char="–"/>
              <a:defRPr sz="3200" b="1">
                <a:solidFill>
                  <a:schemeClr val="tx1"/>
                </a:solidFill>
                <a:latin typeface="Times New Roman" panose="02020603050405020304" pitchFamily="18" charset="0"/>
                <a:ea typeface="楷体" panose="02010609060101010101" pitchFamily="49" charset="-122"/>
              </a:defRPr>
            </a:lvl2pPr>
            <a:lvl3pPr marL="1143000" indent="-228600" algn="l" rtl="0" eaLnBrk="1" fontAlgn="base" hangingPunct="1">
              <a:spcBef>
                <a:spcPts val="600"/>
              </a:spcBef>
              <a:spcAft>
                <a:spcPct val="0"/>
              </a:spcAft>
              <a:buChar char="•"/>
              <a:defRPr sz="2800" b="1">
                <a:solidFill>
                  <a:schemeClr val="tx1"/>
                </a:solidFill>
                <a:latin typeface="Times New Roman" panose="02020603050405020304" pitchFamily="18" charset="0"/>
                <a:ea typeface="楷体" panose="02010609060101010101" pitchFamily="49" charset="-122"/>
              </a:defRPr>
            </a:lvl3pPr>
            <a:lvl4pPr marL="16002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4pPr>
            <a:lvl5pPr marL="2057400" indent="-228600" algn="l" rtl="0" eaLnBrk="1" fontAlgn="base" hangingPunct="1">
              <a:spcBef>
                <a:spcPts val="600"/>
              </a:spcBef>
              <a:spcAft>
                <a:spcPct val="0"/>
              </a:spcAft>
              <a:buChar char="»"/>
              <a:defRPr sz="2400" b="1">
                <a:solidFill>
                  <a:schemeClr val="tx1"/>
                </a:solidFill>
                <a:latin typeface="Times New Roman" panose="02020603050405020304" pitchFamily="18" charset="0"/>
                <a:ea typeface="楷体" panose="02010609060101010101"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Font typeface="Wingdings" panose="05000000000000000000" pitchFamily="2" charset="2"/>
              <a:buChar char="Ø"/>
            </a:pPr>
            <a:r>
              <a:rPr lang="zh-CN" altLang="en-US" sz="2800" kern="0" dirty="0" smtClean="0"/>
              <a:t>平行平板多光束干涉</a:t>
            </a:r>
            <a:r>
              <a:rPr lang="zh-CN" altLang="en-US" sz="2800" kern="0" dirty="0"/>
              <a:t>（分振幅法）</a:t>
            </a:r>
            <a:endParaRPr lang="en-US" altLang="zh-CN" sz="2800" kern="0" dirty="0"/>
          </a:p>
        </p:txBody>
      </p:sp>
    </p:spTree>
    <p:extLst>
      <p:ext uri="{BB962C8B-B14F-4D97-AF65-F5344CB8AC3E}">
        <p14:creationId xmlns:p14="http://schemas.microsoft.com/office/powerpoint/2010/main" xmlns="" val="218578637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15616" y="332657"/>
            <a:ext cx="7072312" cy="538162"/>
          </a:xfrm>
        </p:spPr>
        <p:txBody>
          <a:bodyPr/>
          <a:lstStyle/>
          <a:p>
            <a:r>
              <a:rPr lang="en-US" altLang="zh-CN" sz="2800" dirty="0" smtClean="0">
                <a:solidFill>
                  <a:schemeClr val="accent1"/>
                </a:solidFill>
              </a:rPr>
              <a:t>2.2.1 </a:t>
            </a:r>
            <a:r>
              <a:rPr lang="zh-CN" altLang="en-US" sz="2800" dirty="0" smtClean="0">
                <a:solidFill>
                  <a:schemeClr val="accent1"/>
                </a:solidFill>
              </a:rPr>
              <a:t>分波面双光束干涉</a:t>
            </a:r>
            <a:endParaRPr lang="en-US" sz="2800" dirty="0">
              <a:solidFill>
                <a:schemeClr val="accent1"/>
              </a:solidFill>
            </a:endParaRPr>
          </a:p>
        </p:txBody>
      </p:sp>
      <p:sp>
        <p:nvSpPr>
          <p:cNvPr id="11" name="Rectangle 10"/>
          <p:cNvSpPr/>
          <p:nvPr/>
        </p:nvSpPr>
        <p:spPr>
          <a:xfrm>
            <a:off x="467544" y="863001"/>
            <a:ext cx="8064896" cy="45719"/>
          </a:xfrm>
          <a:prstGeom prst="rect">
            <a:avLst/>
          </a:prstGeom>
          <a:gradFill flip="none" rotWithShape="1">
            <a:gsLst>
              <a:gs pos="0">
                <a:schemeClr val="accent2"/>
              </a:gs>
              <a:gs pos="49000">
                <a:schemeClr val="accent1">
                  <a:tint val="44500"/>
                  <a:satMod val="160000"/>
                  <a:lumMod val="99000"/>
                </a:schemeClr>
              </a:gs>
              <a:gs pos="100000">
                <a:schemeClr val="accent1"/>
              </a:gs>
            </a:gsLst>
            <a:lin ang="0" scaled="1"/>
            <a:tileRect/>
          </a:gradFill>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descr="GX16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91580" y="1196751"/>
            <a:ext cx="7632848" cy="273067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395536" y="1052736"/>
            <a:ext cx="2347117" cy="523220"/>
          </a:xfrm>
          <a:prstGeom prst="rect">
            <a:avLst/>
          </a:prstGeom>
        </p:spPr>
        <p:txBody>
          <a:bodyPr wrap="none">
            <a:spAutoFit/>
          </a:bodyPr>
          <a:lstStyle/>
          <a:p>
            <a:pPr algn="just"/>
            <a:r>
              <a:rPr lang="en-US" altLang="zh-CN" sz="2800" b="1" dirty="0">
                <a:latin typeface="Times New Roman" panose="02020603050405020304" pitchFamily="18" charset="0"/>
                <a:ea typeface="楷体" panose="02010609060101010101" pitchFamily="49" charset="-122"/>
              </a:rPr>
              <a:t>1. </a:t>
            </a:r>
            <a:r>
              <a:rPr lang="zh-CN" altLang="en-US" sz="2800" b="1" dirty="0">
                <a:latin typeface="Times New Roman" panose="02020603050405020304" pitchFamily="18" charset="0"/>
                <a:ea typeface="楷体" panose="02010609060101010101" pitchFamily="49" charset="-122"/>
              </a:rPr>
              <a:t>实验原理图</a:t>
            </a:r>
            <a:endParaRPr lang="en-US" sz="2800" b="1" dirty="0">
              <a:latin typeface="Times New Roman" panose="02020603050405020304" pitchFamily="18" charset="0"/>
              <a:ea typeface="楷体" panose="02010609060101010101" pitchFamily="49" charset="-122"/>
            </a:endParaRPr>
          </a:p>
        </p:txBody>
      </p:sp>
      <p:sp>
        <p:nvSpPr>
          <p:cNvPr id="3" name="Rectangle 2"/>
          <p:cNvSpPr/>
          <p:nvPr/>
        </p:nvSpPr>
        <p:spPr>
          <a:xfrm>
            <a:off x="575556" y="3933056"/>
            <a:ext cx="7956884" cy="830997"/>
          </a:xfrm>
          <a:prstGeom prst="rect">
            <a:avLst/>
          </a:prstGeom>
        </p:spPr>
        <p:txBody>
          <a:bodyPr wrap="square">
            <a:spAutoFit/>
          </a:bodyPr>
          <a:lstStyle/>
          <a:p>
            <a:pPr algn="just"/>
            <a:r>
              <a:rPr lang="en-US" b="1" i="1" dirty="0">
                <a:latin typeface="Times New Roman" panose="02020603050405020304" pitchFamily="18" charset="0"/>
                <a:ea typeface="楷体" panose="02010609060101010101" pitchFamily="49" charset="-122"/>
              </a:rPr>
              <a:t>S</a:t>
            </a:r>
            <a:r>
              <a:rPr lang="en-US" b="1" baseline="-25000" dirty="0" smtClean="0">
                <a:latin typeface="Times New Roman" panose="02020603050405020304" pitchFamily="18" charset="0"/>
                <a:ea typeface="楷体" panose="02010609060101010101" pitchFamily="49" charset="-122"/>
              </a:rPr>
              <a:t>1</a:t>
            </a:r>
            <a:r>
              <a:rPr lang="en-US" b="1" dirty="0" smtClean="0">
                <a:latin typeface="Times New Roman" panose="02020603050405020304" pitchFamily="18" charset="0"/>
                <a:ea typeface="楷体" panose="02010609060101010101" pitchFamily="49" charset="-122"/>
              </a:rPr>
              <a:t>、</a:t>
            </a:r>
            <a:r>
              <a:rPr lang="en-US" b="1" i="1" dirty="0" smtClean="0">
                <a:latin typeface="Times New Roman" panose="02020603050405020304" pitchFamily="18" charset="0"/>
                <a:ea typeface="楷体" panose="02010609060101010101" pitchFamily="49" charset="-122"/>
              </a:rPr>
              <a:t>S</a:t>
            </a:r>
            <a:r>
              <a:rPr lang="en-US" b="1" baseline="-25000" dirty="0" smtClean="0">
                <a:latin typeface="Times New Roman" panose="02020603050405020304" pitchFamily="18" charset="0"/>
                <a:ea typeface="楷体" panose="02010609060101010101" pitchFamily="49" charset="-122"/>
              </a:rPr>
              <a:t>2</a:t>
            </a:r>
            <a:r>
              <a:rPr lang="en-US" b="1" dirty="0" smtClean="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把来</a:t>
            </a:r>
            <a:r>
              <a:rPr lang="zh-CN" altLang="en-US" b="1" dirty="0" smtClean="0">
                <a:latin typeface="Times New Roman" panose="02020603050405020304" pitchFamily="18" charset="0"/>
                <a:ea typeface="楷体" panose="02010609060101010101" pitchFamily="49" charset="-122"/>
              </a:rPr>
              <a:t>自</a:t>
            </a:r>
            <a:r>
              <a:rPr lang="en-US" b="1" i="1" dirty="0">
                <a:latin typeface="Times New Roman" panose="02020603050405020304" pitchFamily="18" charset="0"/>
                <a:ea typeface="楷体" panose="02010609060101010101" pitchFamily="49" charset="-122"/>
              </a:rPr>
              <a:t>S</a:t>
            </a:r>
            <a:r>
              <a:rPr lang="zh-CN" altLang="en-US" b="1" dirty="0" smtClean="0">
                <a:latin typeface="Times New Roman" panose="02020603050405020304" pitchFamily="18" charset="0"/>
                <a:ea typeface="楷体" panose="02010609060101010101" pitchFamily="49" charset="-122"/>
              </a:rPr>
              <a:t>的</a:t>
            </a:r>
            <a:r>
              <a:rPr lang="zh-CN" altLang="en-US" b="1" dirty="0">
                <a:latin typeface="Times New Roman" panose="02020603050405020304" pitchFamily="18" charset="0"/>
                <a:ea typeface="楷体" panose="02010609060101010101" pitchFamily="49" charset="-122"/>
              </a:rPr>
              <a:t>光波波面上分割出很小的两部分</a:t>
            </a:r>
            <a:r>
              <a:rPr lang="zh-CN" altLang="en-US" b="1" dirty="0" smtClean="0">
                <a:latin typeface="Times New Roman" panose="02020603050405020304" pitchFamily="18" charset="0"/>
                <a:ea typeface="楷体" panose="02010609060101010101" pitchFamily="49" charset="-122"/>
              </a:rPr>
              <a:t>作为</a:t>
            </a:r>
            <a:r>
              <a:rPr lang="zh-CN" altLang="en-US" b="1" dirty="0">
                <a:latin typeface="Times New Roman" panose="02020603050405020304" pitchFamily="18" charset="0"/>
                <a:ea typeface="楷体" panose="02010609060101010101" pitchFamily="49" charset="-122"/>
              </a:rPr>
              <a:t>相干光源，它们发出的光相遇形成干涉条纹</a:t>
            </a:r>
            <a:r>
              <a:rPr lang="zh-CN" altLang="en-US" b="1" dirty="0" smtClean="0">
                <a:latin typeface="Times New Roman" panose="02020603050405020304" pitchFamily="18" charset="0"/>
                <a:ea typeface="楷体" panose="02010609060101010101" pitchFamily="49" charset="-122"/>
              </a:rPr>
              <a:t>。</a:t>
            </a:r>
            <a:endParaRPr lang="en-US" b="1" dirty="0">
              <a:latin typeface="Times New Roman" panose="02020603050405020304" pitchFamily="18" charset="0"/>
              <a:ea typeface="楷体" panose="02010609060101010101" pitchFamily="49" charset="-122"/>
            </a:endParaRPr>
          </a:p>
        </p:txBody>
      </p:sp>
      <p:sp>
        <p:nvSpPr>
          <p:cNvPr id="4" name="Rectangle 3"/>
          <p:cNvSpPr/>
          <p:nvPr/>
        </p:nvSpPr>
        <p:spPr>
          <a:xfrm>
            <a:off x="497327" y="4849996"/>
            <a:ext cx="1986441" cy="523220"/>
          </a:xfrm>
          <a:prstGeom prst="rect">
            <a:avLst/>
          </a:prstGeom>
        </p:spPr>
        <p:txBody>
          <a:bodyPr wrap="none">
            <a:spAutoFit/>
          </a:bodyPr>
          <a:lstStyle/>
          <a:p>
            <a:r>
              <a:rPr lang="en-US" altLang="zh-CN" sz="2800" b="1" dirty="0">
                <a:latin typeface="Times New Roman" panose="02020603050405020304" pitchFamily="18" charset="0"/>
                <a:ea typeface="楷体" panose="02010609060101010101" pitchFamily="49" charset="-122"/>
              </a:rPr>
              <a:t>2. </a:t>
            </a:r>
            <a:r>
              <a:rPr lang="zh-CN" altLang="en-US" sz="2800" b="1" dirty="0">
                <a:latin typeface="Times New Roman" panose="02020603050405020304" pitchFamily="18" charset="0"/>
                <a:ea typeface="楷体" panose="02010609060101010101" pitchFamily="49" charset="-122"/>
              </a:rPr>
              <a:t>强度分布</a:t>
            </a:r>
            <a:endParaRPr lang="en-US" sz="2800" b="1" dirty="0">
              <a:latin typeface="Times New Roman" panose="02020603050405020304" pitchFamily="18" charset="0"/>
              <a:ea typeface="楷体" panose="02010609060101010101" pitchFamily="49" charset="-122"/>
            </a:endParaRPr>
          </a:p>
        </p:txBody>
      </p:sp>
      <p:sp>
        <p:nvSpPr>
          <p:cNvPr id="5" name="Rectangle 4"/>
          <p:cNvSpPr/>
          <p:nvPr/>
        </p:nvSpPr>
        <p:spPr>
          <a:xfrm>
            <a:off x="2123728" y="5397023"/>
            <a:ext cx="6436364" cy="1354217"/>
          </a:xfrm>
          <a:prstGeom prst="rect">
            <a:avLst/>
          </a:prstGeom>
        </p:spPr>
        <p:txBody>
          <a:bodyPr wrap="square">
            <a:spAutoFit/>
          </a:bodyPr>
          <a:lstStyle/>
          <a:p>
            <a:pPr>
              <a:spcBef>
                <a:spcPts val="600"/>
              </a:spcBef>
            </a:pPr>
            <a:r>
              <a:rPr lang="zh-CN" altLang="en-US" b="1" dirty="0">
                <a:latin typeface="Times New Roman" panose="02020603050405020304" pitchFamily="18" charset="0"/>
                <a:ea typeface="楷体" panose="02010609060101010101" pitchFamily="49" charset="-122"/>
              </a:rPr>
              <a:t>确定相干光束</a:t>
            </a:r>
          </a:p>
          <a:p>
            <a:pPr>
              <a:spcBef>
                <a:spcPts val="600"/>
              </a:spcBef>
            </a:pPr>
            <a:r>
              <a:rPr lang="zh-CN" altLang="en-US" b="1" dirty="0">
                <a:latin typeface="Times New Roman" panose="02020603050405020304" pitchFamily="18" charset="0"/>
                <a:ea typeface="楷体" panose="02010609060101010101" pitchFamily="49" charset="-122"/>
              </a:rPr>
              <a:t>计算光程差（物理意义）</a:t>
            </a:r>
          </a:p>
          <a:p>
            <a:pPr>
              <a:spcBef>
                <a:spcPts val="600"/>
              </a:spcBef>
            </a:pPr>
            <a:r>
              <a:rPr lang="zh-CN" altLang="en-US" b="1" dirty="0">
                <a:latin typeface="Times New Roman" panose="02020603050405020304" pitchFamily="18" charset="0"/>
                <a:ea typeface="楷体" panose="02010609060101010101" pitchFamily="49" charset="-122"/>
              </a:rPr>
              <a:t>根据干涉相长和相消条件确定干涉条纹的坐标</a:t>
            </a:r>
            <a:endParaRPr lang="en-US" b="1" dirty="0">
              <a:latin typeface="Times New Roman" panose="02020603050405020304" pitchFamily="18" charset="0"/>
              <a:ea typeface="楷体" panose="02010609060101010101" pitchFamily="49" charset="-122"/>
            </a:endParaRPr>
          </a:p>
        </p:txBody>
      </p:sp>
      <p:sp>
        <p:nvSpPr>
          <p:cNvPr id="13" name="Rectangle 12"/>
          <p:cNvSpPr/>
          <p:nvPr/>
        </p:nvSpPr>
        <p:spPr>
          <a:xfrm>
            <a:off x="690395" y="5735577"/>
            <a:ext cx="906017"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ea typeface="楷体" panose="02010609060101010101" pitchFamily="49" charset="-122"/>
              </a:rPr>
              <a:t>步</a:t>
            </a:r>
            <a:r>
              <a:rPr lang="zh-CN" altLang="en-US" sz="2800" b="1" dirty="0" smtClean="0">
                <a:solidFill>
                  <a:srgbClr val="0000FF"/>
                </a:solidFill>
                <a:latin typeface="Times New Roman" panose="02020603050405020304" pitchFamily="18" charset="0"/>
                <a:ea typeface="楷体" panose="02010609060101010101" pitchFamily="49" charset="-122"/>
              </a:rPr>
              <a:t>骤</a:t>
            </a:r>
            <a:endParaRPr lang="en-US" sz="2800" b="1" dirty="0">
              <a:solidFill>
                <a:srgbClr val="0000FF"/>
              </a:solidFill>
              <a:latin typeface="Times New Roman" panose="02020603050405020304" pitchFamily="18" charset="0"/>
              <a:ea typeface="楷体" panose="02010609060101010101" pitchFamily="49" charset="-122"/>
            </a:endParaRPr>
          </a:p>
        </p:txBody>
      </p:sp>
      <p:sp>
        <p:nvSpPr>
          <p:cNvPr id="6" name="Left Brace 5"/>
          <p:cNvSpPr/>
          <p:nvPr/>
        </p:nvSpPr>
        <p:spPr>
          <a:xfrm>
            <a:off x="1701175" y="5589240"/>
            <a:ext cx="216024" cy="93610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5652120" y="332656"/>
            <a:ext cx="2933816" cy="461665"/>
          </a:xfrm>
          <a:prstGeom prst="rect">
            <a:avLst/>
          </a:prstGeom>
        </p:spPr>
        <p:txBody>
          <a:bodyPr wrap="none">
            <a:spAutoFit/>
          </a:bodyPr>
          <a:lstStyle/>
          <a:p>
            <a:r>
              <a:rPr lang="en-US" altLang="zh-CN" b="1" dirty="0" smtClean="0">
                <a:solidFill>
                  <a:srgbClr val="FF0000"/>
                </a:solidFill>
                <a:latin typeface="Times New Roman" panose="02020603050405020304" pitchFamily="18" charset="0"/>
                <a:ea typeface="楷体" panose="02010609060101010101" pitchFamily="49" charset="-122"/>
              </a:rPr>
              <a:t>I. </a:t>
            </a:r>
            <a:r>
              <a:rPr lang="zh-CN" altLang="en-US" b="1" dirty="0" smtClean="0">
                <a:solidFill>
                  <a:srgbClr val="FF0000"/>
                </a:solidFill>
                <a:latin typeface="Times New Roman" panose="02020603050405020304" pitchFamily="18" charset="0"/>
                <a:ea typeface="楷体" panose="02010609060101010101" pitchFamily="49" charset="-122"/>
              </a:rPr>
              <a:t>杨</a:t>
            </a:r>
            <a:r>
              <a:rPr lang="zh-CN" altLang="en-US" b="1" dirty="0">
                <a:solidFill>
                  <a:srgbClr val="FF0000"/>
                </a:solidFill>
                <a:latin typeface="Times New Roman" panose="02020603050405020304" pitchFamily="18" charset="0"/>
                <a:ea typeface="楷体" panose="02010609060101010101" pitchFamily="49" charset="-122"/>
              </a:rPr>
              <a:t>氏双缝干涉实验</a:t>
            </a:r>
            <a:endParaRPr lang="en-US" b="1"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xmlns="" val="47836171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p:bldP spid="6" grpId="0" animBg="1"/>
    </p:bldLst>
  </p:timing>
</p:sld>
</file>

<file path=ppt/theme/theme1.xml><?xml version="1.0" encoding="utf-8"?>
<a:theme xmlns:a="http://schemas.openxmlformats.org/drawingml/2006/main" name="American-PowerPoint-template">
  <a:themeElements>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FFFFFF"/>
        </a:dk2>
        <a:lt2>
          <a:srgbClr val="808080"/>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B2B2B2"/>
        </a:folHlink>
      </a:clrScheme>
      <a:clrMap bg1="lt1" tx1="dk1" bg2="lt2" tx2="dk2" accent1="accent1" accent2="accent2" accent3="accent3" accent4="accent4" accent5="accent5" accent6="accent6" hlink="hlink" folHlink="folHlink"/>
    </a:extraClrScheme>
    <a:extraClrScheme>
      <a:clrScheme name="1_Default Design 15">
        <a:dk1>
          <a:srgbClr val="000000"/>
        </a:dk1>
        <a:lt1>
          <a:srgbClr val="FFFFFF"/>
        </a:lt1>
        <a:dk2>
          <a:srgbClr val="FFFFFF"/>
        </a:dk2>
        <a:lt2>
          <a:srgbClr val="B2B2B2"/>
        </a:lt2>
        <a:accent1>
          <a:srgbClr val="001D70"/>
        </a:accent1>
        <a:accent2>
          <a:srgbClr val="E01C1E"/>
        </a:accent2>
        <a:accent3>
          <a:srgbClr val="FFFFFF"/>
        </a:accent3>
        <a:accent4>
          <a:srgbClr val="000000"/>
        </a:accent4>
        <a:accent5>
          <a:srgbClr val="AAABBB"/>
        </a:accent5>
        <a:accent6>
          <a:srgbClr val="CB181A"/>
        </a:accent6>
        <a:hlink>
          <a:srgbClr val="8A1717"/>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American-PowerPoint-template</Template>
  <TotalTime>18946</TotalTime>
  <Words>3498</Words>
  <Application>Microsoft Office PowerPoint</Application>
  <PresentationFormat>全屏显示(4:3)</PresentationFormat>
  <Paragraphs>381</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American-PowerPoint-template</vt:lpstr>
      <vt:lpstr>Equation</vt:lpstr>
      <vt:lpstr>第二章 光的干涉（约20%）</vt:lpstr>
      <vt:lpstr>幻灯片 2</vt:lpstr>
      <vt:lpstr>幻灯片 3</vt:lpstr>
      <vt:lpstr>2.1.2 光干涉的条件</vt:lpstr>
      <vt:lpstr>2.1.2 光干涉的条件</vt:lpstr>
      <vt:lpstr>2.1.2 光干涉的条件</vt:lpstr>
      <vt:lpstr>2.1.3 获得相干光的方法</vt:lpstr>
      <vt:lpstr>幻灯片 8</vt:lpstr>
      <vt:lpstr>2.2.1 分波面双光束干涉</vt:lpstr>
      <vt:lpstr>幻灯片 10</vt:lpstr>
      <vt:lpstr>2.2.1 分波面双光束干涉</vt:lpstr>
      <vt:lpstr>2.2.1 分波面双光束干涉</vt:lpstr>
      <vt:lpstr>2.2.1 分波面双光束干涉</vt:lpstr>
      <vt:lpstr>2.2.2 分振幅双光束干涉</vt:lpstr>
      <vt:lpstr>2.2.2 分振幅双光束干涉</vt:lpstr>
      <vt:lpstr>2.5.1 迈克尔逊干涉仪</vt:lpstr>
      <vt:lpstr>2.2.2 分振幅双光束干涉</vt:lpstr>
      <vt:lpstr>2.2.2 分振幅双光束干涉</vt:lpstr>
      <vt:lpstr>2.2.2 分振幅双光束干涉</vt:lpstr>
      <vt:lpstr>2.2.2 分振幅双光束干涉</vt:lpstr>
      <vt:lpstr>2.2.2 分振幅双光束干涉</vt:lpstr>
      <vt:lpstr>2.2.2 分振幅双光束干涉</vt:lpstr>
      <vt:lpstr>2.2.2 分振幅双光束干涉</vt:lpstr>
      <vt:lpstr>2.2.2 分振幅双光束干涉</vt:lpstr>
      <vt:lpstr>幻灯片 25</vt:lpstr>
      <vt:lpstr>2.3.1 平行平板的多光束干涉</vt:lpstr>
      <vt:lpstr>2.3.1 平行平板的多光束干涉</vt:lpstr>
      <vt:lpstr>幻灯片 28</vt:lpstr>
      <vt:lpstr>2.3.2 多光束干涉条纹的特点</vt:lpstr>
      <vt:lpstr>幻灯片 30</vt:lpstr>
      <vt:lpstr>2.3.2 多光束干涉条纹的特点</vt:lpstr>
      <vt:lpstr>2.3.2 多光束干涉条纹的特点</vt:lpstr>
      <vt:lpstr>幻灯片 33</vt:lpstr>
      <vt:lpstr>2.4.1  单层光学薄膜</vt:lpstr>
      <vt:lpstr>2.4.1  单层光学薄膜</vt:lpstr>
      <vt:lpstr>2.4.1  单层光学薄膜</vt:lpstr>
      <vt:lpstr>2.5.1 迈克尔逊干涉仪</vt:lpstr>
      <vt:lpstr>2.5.1 迈克尔逊干涉仪</vt:lpstr>
      <vt:lpstr>幻灯片 39</vt:lpstr>
      <vt:lpstr>2.5.1 迈克尔逊干涉仪</vt:lpstr>
      <vt:lpstr>2.5.1 迈克尔逊干涉仪</vt:lpstr>
      <vt:lpstr>2.5.3 法布里-珀罗干涉仪</vt:lpstr>
      <vt:lpstr>2.5.3 法布里-珀罗干涉仪</vt:lpstr>
      <vt:lpstr>2.5.3 法布里-珀罗干涉仪</vt:lpstr>
      <vt:lpstr>2.5.3 法布里-珀罗干涉仪</vt:lpstr>
      <vt:lpstr>2.5.3 法布里-珀罗干涉仪</vt:lpstr>
      <vt:lpstr>幻灯片 47</vt:lpstr>
      <vt:lpstr>2.6.1 光的空间相干性</vt:lpstr>
      <vt:lpstr>2.6.1 光的空间相干性</vt:lpstr>
      <vt:lpstr>2.6.1 光的空间相干性</vt:lpstr>
      <vt:lpstr>2.6.2 光的时间相干性</vt:lpstr>
      <vt:lpstr>2.6.2 光的时间相干性</vt:lpstr>
      <vt:lpstr>2.6.2 光的时间相干性</vt:lpstr>
      <vt:lpstr>2.6.2 光的时间相干性</vt:lpstr>
      <vt:lpstr>2.6.2 光的时间相干性</vt:lpstr>
      <vt:lpstr>2.6.2 光的时间相干性</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Presentation Title</dc:title>
  <dc:creator>chen</dc:creator>
  <cp:lastModifiedBy>apple</cp:lastModifiedBy>
  <cp:revision>481</cp:revision>
  <dcterms:created xsi:type="dcterms:W3CDTF">2015-08-12T09:28:22Z</dcterms:created>
  <dcterms:modified xsi:type="dcterms:W3CDTF">2017-12-12T01:13:43Z</dcterms:modified>
</cp:coreProperties>
</file>