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s/slide79.xml" ContentType="application/vnd.openxmlformats-officedocument.presentationml.slide+xml"/>
  <Override PartName="/ppt/theme/theme8.xml" ContentType="application/vnd.openxmlformats-officedocument.theme+xml"/>
  <Override PartName="/ppt/slideLayouts/slideLayout89.xml" ContentType="application/vnd.openxmlformats-officedocument.presentationml.slideLayout+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3" r:id="rId2"/>
    <p:sldMasterId id="2147483651" r:id="rId3"/>
    <p:sldMasterId id="2147483650" r:id="rId4"/>
    <p:sldMasterId id="2147483652" r:id="rId5"/>
    <p:sldMasterId id="2147483654" r:id="rId6"/>
    <p:sldMasterId id="2147483655" r:id="rId7"/>
    <p:sldMasterId id="2147483656" r:id="rId8"/>
    <p:sldMasterId id="2147483657" r:id="rId9"/>
  </p:sldMasterIdLst>
  <p:notesMasterIdLst>
    <p:notesMasterId r:id="rId97"/>
  </p:notesMasterIdLst>
  <p:handoutMasterIdLst>
    <p:handoutMasterId r:id="rId98"/>
  </p:handoutMasterIdLst>
  <p:sldIdLst>
    <p:sldId id="256" r:id="rId10"/>
    <p:sldId id="257" r:id="rId11"/>
    <p:sldId id="258" r:id="rId12"/>
    <p:sldId id="421" r:id="rId13"/>
    <p:sldId id="468" r:id="rId14"/>
    <p:sldId id="426" r:id="rId15"/>
    <p:sldId id="259" r:id="rId16"/>
    <p:sldId id="265" r:id="rId17"/>
    <p:sldId id="440" r:id="rId18"/>
    <p:sldId id="505" r:id="rId19"/>
    <p:sldId id="463" r:id="rId20"/>
    <p:sldId id="424" r:id="rId21"/>
    <p:sldId id="427" r:id="rId22"/>
    <p:sldId id="428" r:id="rId23"/>
    <p:sldId id="502" r:id="rId24"/>
    <p:sldId id="429" r:id="rId25"/>
    <p:sldId id="263" r:id="rId26"/>
    <p:sldId id="433" r:id="rId27"/>
    <p:sldId id="507" r:id="rId28"/>
    <p:sldId id="508" r:id="rId29"/>
    <p:sldId id="510" r:id="rId30"/>
    <p:sldId id="430" r:id="rId31"/>
    <p:sldId id="432" r:id="rId32"/>
    <p:sldId id="261" r:id="rId33"/>
    <p:sldId id="262" r:id="rId34"/>
    <p:sldId id="464" r:id="rId35"/>
    <p:sldId id="465" r:id="rId36"/>
    <p:sldId id="267" r:id="rId37"/>
    <p:sldId id="268" r:id="rId38"/>
    <p:sldId id="434" r:id="rId39"/>
    <p:sldId id="272" r:id="rId40"/>
    <p:sldId id="466" r:id="rId41"/>
    <p:sldId id="470" r:id="rId42"/>
    <p:sldId id="471" r:id="rId43"/>
    <p:sldId id="472" r:id="rId44"/>
    <p:sldId id="473" r:id="rId45"/>
    <p:sldId id="474" r:id="rId46"/>
    <p:sldId id="475" r:id="rId47"/>
    <p:sldId id="476" r:id="rId48"/>
    <p:sldId id="477" r:id="rId49"/>
    <p:sldId id="478" r:id="rId50"/>
    <p:sldId id="479" r:id="rId51"/>
    <p:sldId id="480" r:id="rId52"/>
    <p:sldId id="509" r:id="rId53"/>
    <p:sldId id="481" r:id="rId54"/>
    <p:sldId id="482" r:id="rId55"/>
    <p:sldId id="483" r:id="rId56"/>
    <p:sldId id="484" r:id="rId57"/>
    <p:sldId id="485" r:id="rId58"/>
    <p:sldId id="486" r:id="rId59"/>
    <p:sldId id="487" r:id="rId60"/>
    <p:sldId id="488" r:id="rId61"/>
    <p:sldId id="489" r:id="rId62"/>
    <p:sldId id="490" r:id="rId63"/>
    <p:sldId id="491" r:id="rId64"/>
    <p:sldId id="492" r:id="rId65"/>
    <p:sldId id="493" r:id="rId66"/>
    <p:sldId id="494" r:id="rId67"/>
    <p:sldId id="495" r:id="rId68"/>
    <p:sldId id="496" r:id="rId69"/>
    <p:sldId id="497" r:id="rId70"/>
    <p:sldId id="511" r:id="rId71"/>
    <p:sldId id="303" r:id="rId72"/>
    <p:sldId id="459" r:id="rId73"/>
    <p:sldId id="460" r:id="rId74"/>
    <p:sldId id="304" r:id="rId75"/>
    <p:sldId id="305" r:id="rId76"/>
    <p:sldId id="306" r:id="rId77"/>
    <p:sldId id="454" r:id="rId78"/>
    <p:sldId id="307" r:id="rId79"/>
    <p:sldId id="308" r:id="rId80"/>
    <p:sldId id="461" r:id="rId81"/>
    <p:sldId id="309" r:id="rId82"/>
    <p:sldId id="310" r:id="rId83"/>
    <p:sldId id="311" r:id="rId84"/>
    <p:sldId id="312" r:id="rId85"/>
    <p:sldId id="313" r:id="rId86"/>
    <p:sldId id="456" r:id="rId87"/>
    <p:sldId id="314" r:id="rId88"/>
    <p:sldId id="457" r:id="rId89"/>
    <p:sldId id="316" r:id="rId90"/>
    <p:sldId id="498" r:id="rId91"/>
    <p:sldId id="317" r:id="rId92"/>
    <p:sldId id="318" r:id="rId93"/>
    <p:sldId id="319" r:id="rId94"/>
    <p:sldId id="500" r:id="rId95"/>
    <p:sldId id="422" r:id="rId96"/>
  </p:sldIdLst>
  <p:sldSz cx="9144000" cy="6858000" type="screen4x3"/>
  <p:notesSz cx="6858000" cy="9144000"/>
  <p:defaultTextStyle>
    <a:defPPr>
      <a:defRPr lang="en-US"/>
    </a:defPPr>
    <a:lvl1pPr algn="ctr"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9900"/>
    <a:srgbClr val="3333FF"/>
    <a:srgbClr val="FF0000"/>
    <a:srgbClr val="FF3300"/>
    <a:srgbClr val="FFFF66"/>
    <a:srgbClr val="FF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403" autoAdjust="0"/>
    <p:restoredTop sz="99836" autoAdjust="0"/>
  </p:normalViewPr>
  <p:slideViewPr>
    <p:cSldViewPr>
      <p:cViewPr>
        <p:scale>
          <a:sx n="75" d="100"/>
          <a:sy n="75" d="100"/>
        </p:scale>
        <p:origin x="-1518"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14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slide" Target="slides/slide80.xml"/><Relationship Id="rId97"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slide" Target="slides/slide86.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3.wmf"/><Relationship Id="rId7" Type="http://schemas.openxmlformats.org/officeDocument/2006/relationships/image" Target="../media/image66.wmf"/><Relationship Id="rId2" Type="http://schemas.openxmlformats.org/officeDocument/2006/relationships/image" Target="../media/image62.wmf"/><Relationship Id="rId1" Type="http://schemas.openxmlformats.org/officeDocument/2006/relationships/image" Target="../media/image61.emf"/><Relationship Id="rId6" Type="http://schemas.openxmlformats.org/officeDocument/2006/relationships/image" Target="../media/image65.wmf"/><Relationship Id="rId5" Type="http://schemas.openxmlformats.org/officeDocument/2006/relationships/image" Target="../media/image23.wmf"/><Relationship Id="rId10" Type="http://schemas.openxmlformats.org/officeDocument/2006/relationships/image" Target="../media/image69.wmf"/><Relationship Id="rId4" Type="http://schemas.openxmlformats.org/officeDocument/2006/relationships/image" Target="../media/image64.wmf"/><Relationship Id="rId9"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63.wmf"/><Relationship Id="rId1" Type="http://schemas.openxmlformats.org/officeDocument/2006/relationships/image" Target="../media/image70.wmf"/><Relationship Id="rId6" Type="http://schemas.openxmlformats.org/officeDocument/2006/relationships/image" Target="../media/image74.emf"/><Relationship Id="rId5" Type="http://schemas.openxmlformats.org/officeDocument/2006/relationships/image" Target="../media/image73.wmf"/><Relationship Id="rId4" Type="http://schemas.openxmlformats.org/officeDocument/2006/relationships/image" Target="../media/image72.wmf"/><Relationship Id="rId9"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99.wmf"/><Relationship Id="rId1" Type="http://schemas.openxmlformats.org/officeDocument/2006/relationships/image" Target="../media/image101.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 Id="rId9" Type="http://schemas.openxmlformats.org/officeDocument/2006/relationships/image" Target="../media/image13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8.wmf"/><Relationship Id="rId5" Type="http://schemas.openxmlformats.org/officeDocument/2006/relationships/image" Target="../media/image23.wmf"/><Relationship Id="rId4"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4" Type="http://schemas.openxmlformats.org/officeDocument/2006/relationships/image" Target="../media/image155.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image" Target="../media/image158.wmf"/><Relationship Id="rId7" Type="http://schemas.openxmlformats.org/officeDocument/2006/relationships/image" Target="../media/image162.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 Id="rId9" Type="http://schemas.openxmlformats.org/officeDocument/2006/relationships/image" Target="../media/image16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5.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4" Type="http://schemas.openxmlformats.org/officeDocument/2006/relationships/image" Target="../media/image182.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78.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9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00.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20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04.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5" Type="http://schemas.openxmlformats.org/officeDocument/2006/relationships/image" Target="../media/image213.wmf"/><Relationship Id="rId4" Type="http://schemas.openxmlformats.org/officeDocument/2006/relationships/image" Target="../media/image212.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ea typeface="宋体" pitchFamily="2" charset="-122"/>
              </a:defRPr>
            </a:lvl1pPr>
          </a:lstStyle>
          <a:p>
            <a:pPr>
              <a:defRPr/>
            </a:pPr>
            <a:endParaRPr lang="zh-CN" altLang="en-US"/>
          </a:p>
        </p:txBody>
      </p:sp>
      <p:sp>
        <p:nvSpPr>
          <p:cNvPr id="409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pPr>
              <a:defRPr/>
            </a:pPr>
            <a:endParaRPr lang="en-US" altLang="zh-CN"/>
          </a:p>
        </p:txBody>
      </p:sp>
      <p:sp>
        <p:nvSpPr>
          <p:cNvPr id="409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ea typeface="宋体" pitchFamily="2" charset="-122"/>
              </a:defRPr>
            </a:lvl1pPr>
          </a:lstStyle>
          <a:p>
            <a:pPr>
              <a:defRPr/>
            </a:pPr>
            <a:endParaRPr lang="en-US" altLang="zh-CN"/>
          </a:p>
        </p:txBody>
      </p:sp>
      <p:sp>
        <p:nvSpPr>
          <p:cNvPr id="409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itchFamily="2" charset="-122"/>
              </a:defRPr>
            </a:lvl1pPr>
          </a:lstStyle>
          <a:p>
            <a:pPr>
              <a:defRPr/>
            </a:pPr>
            <a:fld id="{E9DD68E8-C92F-4F26-BEC6-EB294F796E2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ea typeface="宋体" pitchFamily="2" charset="-122"/>
              </a:defRPr>
            </a:lvl1pPr>
          </a:lstStyle>
          <a:p>
            <a:pPr>
              <a:defRPr/>
            </a:pPr>
            <a:endParaRPr lang="zh-CN" altLang="en-US"/>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ea typeface="宋体" pitchFamily="2" charset="-122"/>
              </a:defRPr>
            </a:lvl1pPr>
          </a:lstStyle>
          <a:p>
            <a:pPr>
              <a:defRPr/>
            </a:pPr>
            <a:endParaRPr lang="en-US" altLang="zh-CN"/>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itchFamily="2" charset="-122"/>
              </a:defRPr>
            </a:lvl1pPr>
          </a:lstStyle>
          <a:p>
            <a:pPr>
              <a:defRPr/>
            </a:pPr>
            <a:fld id="{5D1F8FA2-0F2D-44BD-AA5F-BD9E846EC6D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274638"/>
            <a:ext cx="6408737"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96975"/>
            <a:ext cx="4171950"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5175" y="1196975"/>
            <a:ext cx="4173538"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5175" y="3937000"/>
            <a:ext cx="4173538"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274638"/>
            <a:ext cx="6408737"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96975"/>
            <a:ext cx="4171950"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196975"/>
            <a:ext cx="4173538"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42988" y="274638"/>
            <a:ext cx="6408737" cy="70643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250825" y="1196975"/>
            <a:ext cx="4171950"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5175" y="1196975"/>
            <a:ext cx="4173538"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250825" y="3937000"/>
            <a:ext cx="4171950"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575175" y="3937000"/>
            <a:ext cx="4173538"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274638"/>
            <a:ext cx="8497888" cy="6249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274638"/>
            <a:ext cx="6408737" cy="70643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71950"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5175" y="1196975"/>
            <a:ext cx="4173538"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5175" y="3937000"/>
            <a:ext cx="4173538"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557338"/>
            <a:ext cx="208438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2632075" y="1557338"/>
            <a:ext cx="20843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91275" y="274638"/>
            <a:ext cx="1997075" cy="5808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274638"/>
            <a:ext cx="5843587" cy="5808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557338"/>
            <a:ext cx="208438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2632075" y="1557338"/>
            <a:ext cx="20843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91275" y="274638"/>
            <a:ext cx="1997075" cy="5808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274638"/>
            <a:ext cx="5843587" cy="5808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484313"/>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6192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6192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12875"/>
            <a:ext cx="403860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412875"/>
            <a:ext cx="403860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692150"/>
            <a:ext cx="2057400" cy="5761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692150"/>
            <a:ext cx="6019800" cy="5761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2263" y="1268413"/>
            <a:ext cx="21558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2630488" y="1268413"/>
            <a:ext cx="2157412"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10300" y="188913"/>
            <a:ext cx="1962150" cy="62642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2263" y="188913"/>
            <a:ext cx="5735637" cy="62642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052513"/>
            <a:ext cx="4171950"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052513"/>
            <a:ext cx="4173538"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4638"/>
            <a:ext cx="2124075" cy="6249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74638"/>
            <a:ext cx="6221413" cy="6249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719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196975"/>
            <a:ext cx="4173538"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4638"/>
            <a:ext cx="2124075" cy="6249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74638"/>
            <a:ext cx="6221413" cy="6249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6.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8.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9.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image" Target="../media/image10.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theme" Target="../theme/theme9.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10" Type="http://schemas.openxmlformats.org/officeDocument/2006/relationships/slideLayout" Target="../slideLayouts/slideLayout98.xml"/><Relationship Id="rId19" Type="http://schemas.openxmlformats.org/officeDocument/2006/relationships/image" Target="../media/image5.png"/><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1187450" y="274638"/>
            <a:ext cx="7200900" cy="922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标题</a:t>
            </a:r>
          </a:p>
        </p:txBody>
      </p:sp>
      <p:sp>
        <p:nvSpPr>
          <p:cNvPr id="58371" name="Rectangle 3"/>
          <p:cNvSpPr>
            <a:spLocks noGrp="1" noChangeArrowheads="1"/>
          </p:cNvSpPr>
          <p:nvPr>
            <p:ph type="body" idx="1"/>
          </p:nvPr>
        </p:nvSpPr>
        <p:spPr bwMode="auto">
          <a:xfrm>
            <a:off x="395288" y="1557338"/>
            <a:ext cx="4321175"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内容</a:t>
            </a:r>
          </a:p>
          <a:p>
            <a:pPr lvl="2"/>
            <a:endParaRPr lang="zh-CN" altLang="en-US" smtClean="0"/>
          </a:p>
        </p:txBody>
      </p:sp>
      <p:sp>
        <p:nvSpPr>
          <p:cNvPr id="123908" name="Text Box 4"/>
          <p:cNvSpPr txBox="1">
            <a:spLocks noChangeArrowheads="1"/>
          </p:cNvSpPr>
          <p:nvPr userDrawn="1"/>
        </p:nvSpPr>
        <p:spPr bwMode="auto">
          <a:xfrm>
            <a:off x="684213" y="6427788"/>
            <a:ext cx="1511300" cy="457200"/>
          </a:xfrm>
          <a:prstGeom prst="rect">
            <a:avLst/>
          </a:prstGeom>
          <a:noFill/>
          <a:ln w="9525">
            <a:noFill/>
            <a:miter lim="800000"/>
            <a:headEnd/>
            <a:tailEnd/>
          </a:ln>
          <a:effectLst/>
        </p:spPr>
        <p:txBody>
          <a:bodyPr>
            <a:spAutoFit/>
          </a:bodyPr>
          <a:lstStyle/>
          <a:p>
            <a:pPr algn="l">
              <a:spcBef>
                <a:spcPct val="50000"/>
              </a:spcBef>
              <a:defRPr/>
            </a:pPr>
            <a:r>
              <a:rPr lang="zh-CN" altLang="en-US">
                <a:solidFill>
                  <a:srgbClr val="800080"/>
                </a:solidFill>
                <a:latin typeface="隶书" pitchFamily="49" charset="-122"/>
                <a:ea typeface="隶书" pitchFamily="49" charset="-122"/>
              </a:rPr>
              <a:t>物理光学</a:t>
            </a:r>
          </a:p>
        </p:txBody>
      </p:sp>
      <p:sp>
        <p:nvSpPr>
          <p:cNvPr id="123909" name="Text Box 5"/>
          <p:cNvSpPr txBox="1">
            <a:spLocks noChangeArrowheads="1"/>
          </p:cNvSpPr>
          <p:nvPr userDrawn="1"/>
        </p:nvSpPr>
        <p:spPr bwMode="auto">
          <a:xfrm>
            <a:off x="6516688" y="6427788"/>
            <a:ext cx="2159000" cy="457200"/>
          </a:xfrm>
          <a:prstGeom prst="rect">
            <a:avLst/>
          </a:prstGeom>
          <a:noFill/>
          <a:ln w="9525">
            <a:noFill/>
            <a:miter lim="800000"/>
            <a:headEnd/>
            <a:tailEnd/>
          </a:ln>
          <a:effectLst/>
        </p:spPr>
        <p:txBody>
          <a:bodyPr>
            <a:spAutoFit/>
          </a:bodyPr>
          <a:lstStyle/>
          <a:p>
            <a:pPr algn="l">
              <a:spcBef>
                <a:spcPct val="50000"/>
              </a:spcBef>
              <a:defRPr/>
            </a:pPr>
            <a:r>
              <a:rPr lang="zh-CN" altLang="en-US" b="0">
                <a:solidFill>
                  <a:srgbClr val="990000"/>
                </a:solidFill>
                <a:ea typeface="华文行楷" pitchFamily="2" charset="-122"/>
              </a:rPr>
              <a:t>光电信息学院</a:t>
            </a: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1187450" y="274638"/>
            <a:ext cx="7200900" cy="922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标题</a:t>
            </a:r>
          </a:p>
        </p:txBody>
      </p:sp>
      <p:sp>
        <p:nvSpPr>
          <p:cNvPr id="59395" name="Rectangle 3"/>
          <p:cNvSpPr>
            <a:spLocks noGrp="1" noChangeArrowheads="1"/>
          </p:cNvSpPr>
          <p:nvPr>
            <p:ph type="body" idx="1"/>
          </p:nvPr>
        </p:nvSpPr>
        <p:spPr bwMode="auto">
          <a:xfrm>
            <a:off x="395288" y="1557338"/>
            <a:ext cx="4321175"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内容</a:t>
            </a:r>
          </a:p>
          <a:p>
            <a:pPr lvl="2"/>
            <a:endParaRPr lang="zh-CN" altLang="en-US" smtClean="0"/>
          </a:p>
        </p:txBody>
      </p:sp>
      <p:sp>
        <p:nvSpPr>
          <p:cNvPr id="8199" name="Text Box 7"/>
          <p:cNvSpPr txBox="1">
            <a:spLocks noChangeArrowheads="1"/>
          </p:cNvSpPr>
          <p:nvPr userDrawn="1"/>
        </p:nvSpPr>
        <p:spPr bwMode="auto">
          <a:xfrm>
            <a:off x="684213" y="6427788"/>
            <a:ext cx="1439862" cy="457200"/>
          </a:xfrm>
          <a:prstGeom prst="rect">
            <a:avLst/>
          </a:prstGeom>
          <a:noFill/>
          <a:ln w="9525">
            <a:noFill/>
            <a:miter lim="800000"/>
            <a:headEnd/>
            <a:tailEnd/>
          </a:ln>
          <a:effectLst/>
        </p:spPr>
        <p:txBody>
          <a:bodyPr>
            <a:spAutoFit/>
          </a:bodyPr>
          <a:lstStyle/>
          <a:p>
            <a:pPr algn="l">
              <a:spcBef>
                <a:spcPct val="50000"/>
              </a:spcBef>
              <a:defRPr/>
            </a:pPr>
            <a:r>
              <a:rPr lang="zh-CN" altLang="en-US">
                <a:solidFill>
                  <a:srgbClr val="800080"/>
                </a:solidFill>
                <a:latin typeface="隶书" pitchFamily="49" charset="-122"/>
                <a:ea typeface="隶书" pitchFamily="49" charset="-122"/>
              </a:rPr>
              <a:t>物理光学</a:t>
            </a:r>
          </a:p>
        </p:txBody>
      </p:sp>
      <p:sp>
        <p:nvSpPr>
          <p:cNvPr id="8200" name="Text Box 8"/>
          <p:cNvSpPr txBox="1">
            <a:spLocks noChangeArrowheads="1"/>
          </p:cNvSpPr>
          <p:nvPr userDrawn="1"/>
        </p:nvSpPr>
        <p:spPr bwMode="auto">
          <a:xfrm>
            <a:off x="6516688" y="6427788"/>
            <a:ext cx="2159000" cy="457200"/>
          </a:xfrm>
          <a:prstGeom prst="rect">
            <a:avLst/>
          </a:prstGeom>
          <a:noFill/>
          <a:ln w="9525">
            <a:noFill/>
            <a:miter lim="800000"/>
            <a:headEnd/>
            <a:tailEnd/>
          </a:ln>
          <a:effectLst/>
        </p:spPr>
        <p:txBody>
          <a:bodyPr>
            <a:spAutoFit/>
          </a:bodyPr>
          <a:lstStyle/>
          <a:p>
            <a:pPr algn="l">
              <a:spcBef>
                <a:spcPct val="50000"/>
              </a:spcBef>
              <a:defRPr/>
            </a:pPr>
            <a:r>
              <a:rPr lang="zh-CN" altLang="en-US" b="0">
                <a:solidFill>
                  <a:srgbClr val="990000"/>
                </a:solidFill>
                <a:ea typeface="华文行楷" pitchFamily="2" charset="-122"/>
              </a:rPr>
              <a:t>光电信息学院</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bwMode="auto">
          <a:xfrm>
            <a:off x="468313" y="1484313"/>
            <a:ext cx="82296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内容</a:t>
            </a:r>
          </a:p>
        </p:txBody>
      </p:sp>
      <p:sp>
        <p:nvSpPr>
          <p:cNvPr id="60419" name="Rectangle 2"/>
          <p:cNvSpPr>
            <a:spLocks noGrp="1" noChangeArrowheads="1"/>
          </p:cNvSpPr>
          <p:nvPr>
            <p:ph type="title"/>
          </p:nvPr>
        </p:nvSpPr>
        <p:spPr bwMode="auto">
          <a:xfrm>
            <a:off x="1116013" y="260350"/>
            <a:ext cx="5472112"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大标题</a:t>
            </a:r>
          </a:p>
        </p:txBody>
      </p:sp>
      <p:sp>
        <p:nvSpPr>
          <p:cNvPr id="7211" name="Text Box 43"/>
          <p:cNvSpPr txBox="1">
            <a:spLocks noChangeArrowheads="1"/>
          </p:cNvSpPr>
          <p:nvPr userDrawn="1"/>
        </p:nvSpPr>
        <p:spPr bwMode="auto">
          <a:xfrm>
            <a:off x="684213" y="6427788"/>
            <a:ext cx="1511300" cy="457200"/>
          </a:xfrm>
          <a:prstGeom prst="rect">
            <a:avLst/>
          </a:prstGeom>
          <a:noFill/>
          <a:ln w="9525">
            <a:noFill/>
            <a:miter lim="800000"/>
            <a:headEnd/>
            <a:tailEnd/>
          </a:ln>
          <a:effectLst/>
        </p:spPr>
        <p:txBody>
          <a:bodyPr>
            <a:spAutoFit/>
          </a:bodyPr>
          <a:lstStyle/>
          <a:p>
            <a:pPr algn="l">
              <a:spcBef>
                <a:spcPct val="50000"/>
              </a:spcBef>
              <a:defRPr/>
            </a:pPr>
            <a:r>
              <a:rPr lang="zh-CN" altLang="en-US">
                <a:solidFill>
                  <a:srgbClr val="800080"/>
                </a:solidFill>
                <a:latin typeface="隶书" pitchFamily="49" charset="-122"/>
                <a:ea typeface="隶书" pitchFamily="49" charset="-122"/>
              </a:rPr>
              <a:t>物理光学</a:t>
            </a:r>
          </a:p>
        </p:txBody>
      </p:sp>
      <p:sp>
        <p:nvSpPr>
          <p:cNvPr id="7212" name="Text Box 44"/>
          <p:cNvSpPr txBox="1">
            <a:spLocks noChangeArrowheads="1"/>
          </p:cNvSpPr>
          <p:nvPr userDrawn="1"/>
        </p:nvSpPr>
        <p:spPr bwMode="auto">
          <a:xfrm>
            <a:off x="6300788" y="6400800"/>
            <a:ext cx="1944687" cy="457200"/>
          </a:xfrm>
          <a:prstGeom prst="rect">
            <a:avLst/>
          </a:prstGeom>
          <a:noFill/>
          <a:ln w="9525">
            <a:noFill/>
            <a:miter lim="800000"/>
            <a:headEnd/>
            <a:tailEnd/>
          </a:ln>
          <a:effectLst/>
        </p:spPr>
        <p:txBody>
          <a:bodyPr>
            <a:spAutoFit/>
          </a:bodyPr>
          <a:lstStyle/>
          <a:p>
            <a:pPr algn="l">
              <a:spcBef>
                <a:spcPct val="50000"/>
              </a:spcBef>
              <a:defRPr/>
            </a:pPr>
            <a:endParaRPr lang="zh-CN" altLang="en-US" b="0"/>
          </a:p>
        </p:txBody>
      </p:sp>
      <p:sp>
        <p:nvSpPr>
          <p:cNvPr id="7213" name="Text Box 45"/>
          <p:cNvSpPr txBox="1">
            <a:spLocks noChangeArrowheads="1"/>
          </p:cNvSpPr>
          <p:nvPr userDrawn="1"/>
        </p:nvSpPr>
        <p:spPr bwMode="auto">
          <a:xfrm>
            <a:off x="6516688" y="6453188"/>
            <a:ext cx="2159000" cy="457200"/>
          </a:xfrm>
          <a:prstGeom prst="rect">
            <a:avLst/>
          </a:prstGeom>
          <a:noFill/>
          <a:ln w="9525">
            <a:noFill/>
            <a:miter lim="800000"/>
            <a:headEnd/>
            <a:tailEnd/>
          </a:ln>
          <a:effectLst/>
        </p:spPr>
        <p:txBody>
          <a:bodyPr>
            <a:spAutoFit/>
          </a:bodyPr>
          <a:lstStyle/>
          <a:p>
            <a:pPr algn="l">
              <a:spcBef>
                <a:spcPct val="50000"/>
              </a:spcBef>
              <a:defRPr/>
            </a:pPr>
            <a:r>
              <a:rPr lang="zh-CN" altLang="en-US" b="0">
                <a:solidFill>
                  <a:srgbClr val="990000"/>
                </a:solidFill>
                <a:ea typeface="华文行楷" pitchFamily="2" charset="-122"/>
              </a:rPr>
              <a:t>光电信息学院</a:t>
            </a:r>
          </a:p>
        </p:txBody>
      </p:sp>
      <p:pic>
        <p:nvPicPr>
          <p:cNvPr id="60423" name="Picture 55" descr="kgz"/>
          <p:cNvPicPr>
            <a:picLocks noChangeAspect="1" noChangeArrowheads="1"/>
          </p:cNvPicPr>
          <p:nvPr userDrawn="1"/>
        </p:nvPicPr>
        <p:blipFill>
          <a:blip r:embed="rId14" cstate="print"/>
          <a:srcRect/>
          <a:stretch>
            <a:fillRect/>
          </a:stretch>
        </p:blipFill>
        <p:spPr bwMode="auto">
          <a:xfrm>
            <a:off x="1331913" y="908050"/>
            <a:ext cx="5111750" cy="73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bwMode="auto">
          <a:xfrm>
            <a:off x="468313" y="1412875"/>
            <a:ext cx="8229600"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内容</a:t>
            </a:r>
          </a:p>
        </p:txBody>
      </p:sp>
      <p:sp>
        <p:nvSpPr>
          <p:cNvPr id="61443" name="Rectangle 3"/>
          <p:cNvSpPr>
            <a:spLocks noGrp="1" noChangeArrowheads="1"/>
          </p:cNvSpPr>
          <p:nvPr>
            <p:ph type="title"/>
          </p:nvPr>
        </p:nvSpPr>
        <p:spPr bwMode="auto">
          <a:xfrm>
            <a:off x="1116013" y="692150"/>
            <a:ext cx="5472112"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大标题</a:t>
            </a:r>
          </a:p>
        </p:txBody>
      </p:sp>
      <p:sp>
        <p:nvSpPr>
          <p:cNvPr id="122884" name="Text Box 4"/>
          <p:cNvSpPr txBox="1">
            <a:spLocks noChangeArrowheads="1"/>
          </p:cNvSpPr>
          <p:nvPr userDrawn="1"/>
        </p:nvSpPr>
        <p:spPr bwMode="auto">
          <a:xfrm>
            <a:off x="684213" y="6427788"/>
            <a:ext cx="1511300" cy="457200"/>
          </a:xfrm>
          <a:prstGeom prst="rect">
            <a:avLst/>
          </a:prstGeom>
          <a:noFill/>
          <a:ln w="9525">
            <a:noFill/>
            <a:miter lim="800000"/>
            <a:headEnd/>
            <a:tailEnd/>
          </a:ln>
          <a:effectLst/>
        </p:spPr>
        <p:txBody>
          <a:bodyPr>
            <a:spAutoFit/>
          </a:bodyPr>
          <a:lstStyle/>
          <a:p>
            <a:pPr algn="l">
              <a:spcBef>
                <a:spcPct val="50000"/>
              </a:spcBef>
              <a:defRPr/>
            </a:pPr>
            <a:r>
              <a:rPr lang="zh-CN" altLang="en-US">
                <a:solidFill>
                  <a:srgbClr val="800080"/>
                </a:solidFill>
                <a:latin typeface="隶书" pitchFamily="49" charset="-122"/>
                <a:ea typeface="隶书" pitchFamily="49" charset="-122"/>
              </a:rPr>
              <a:t>物理光学</a:t>
            </a:r>
          </a:p>
        </p:txBody>
      </p:sp>
      <p:sp>
        <p:nvSpPr>
          <p:cNvPr id="122885" name="Text Box 5"/>
          <p:cNvSpPr txBox="1">
            <a:spLocks noChangeArrowheads="1"/>
          </p:cNvSpPr>
          <p:nvPr userDrawn="1"/>
        </p:nvSpPr>
        <p:spPr bwMode="auto">
          <a:xfrm>
            <a:off x="6516688" y="6453188"/>
            <a:ext cx="2159000" cy="457200"/>
          </a:xfrm>
          <a:prstGeom prst="rect">
            <a:avLst/>
          </a:prstGeom>
          <a:noFill/>
          <a:ln w="9525">
            <a:noFill/>
            <a:miter lim="800000"/>
            <a:headEnd/>
            <a:tailEnd/>
          </a:ln>
          <a:effectLst/>
        </p:spPr>
        <p:txBody>
          <a:bodyPr>
            <a:spAutoFit/>
          </a:bodyPr>
          <a:lstStyle/>
          <a:p>
            <a:pPr algn="l">
              <a:spcBef>
                <a:spcPct val="50000"/>
              </a:spcBef>
              <a:defRPr/>
            </a:pPr>
            <a:r>
              <a:rPr lang="zh-CN" altLang="en-US" b="0">
                <a:solidFill>
                  <a:srgbClr val="990000"/>
                </a:solidFill>
                <a:ea typeface="华文行楷" pitchFamily="2" charset="-122"/>
              </a:rPr>
              <a:t>光电信息学院</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1116013" y="188913"/>
            <a:ext cx="7056437" cy="86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2467" name="Rectangle 3"/>
          <p:cNvSpPr>
            <a:spLocks noGrp="1" noChangeArrowheads="1"/>
          </p:cNvSpPr>
          <p:nvPr>
            <p:ph type="body" idx="1"/>
          </p:nvPr>
        </p:nvSpPr>
        <p:spPr bwMode="auto">
          <a:xfrm>
            <a:off x="322263" y="1268413"/>
            <a:ext cx="4465637" cy="51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内容</a:t>
            </a:r>
          </a:p>
        </p:txBody>
      </p:sp>
      <p:sp>
        <p:nvSpPr>
          <p:cNvPr id="348164" name="Text Box 4"/>
          <p:cNvSpPr txBox="1">
            <a:spLocks noChangeArrowheads="1"/>
          </p:cNvSpPr>
          <p:nvPr/>
        </p:nvSpPr>
        <p:spPr bwMode="auto">
          <a:xfrm>
            <a:off x="684213" y="6427788"/>
            <a:ext cx="1511300" cy="457200"/>
          </a:xfrm>
          <a:prstGeom prst="rect">
            <a:avLst/>
          </a:prstGeom>
          <a:noFill/>
          <a:ln w="9525">
            <a:noFill/>
            <a:miter lim="800000"/>
            <a:headEnd/>
            <a:tailEnd/>
          </a:ln>
          <a:effectLst/>
        </p:spPr>
        <p:txBody>
          <a:bodyPr>
            <a:spAutoFit/>
          </a:bodyPr>
          <a:lstStyle/>
          <a:p>
            <a:pPr algn="l">
              <a:spcBef>
                <a:spcPct val="50000"/>
              </a:spcBef>
              <a:defRPr/>
            </a:pPr>
            <a:r>
              <a:rPr lang="zh-CN" altLang="en-US">
                <a:solidFill>
                  <a:srgbClr val="800080"/>
                </a:solidFill>
                <a:latin typeface="隶书" pitchFamily="49" charset="-122"/>
                <a:ea typeface="隶书" pitchFamily="49" charset="-122"/>
              </a:rPr>
              <a:t>物理光学</a:t>
            </a:r>
          </a:p>
        </p:txBody>
      </p:sp>
      <p:sp>
        <p:nvSpPr>
          <p:cNvPr id="348165" name="Text Box 5"/>
          <p:cNvSpPr txBox="1">
            <a:spLocks noChangeArrowheads="1"/>
          </p:cNvSpPr>
          <p:nvPr/>
        </p:nvSpPr>
        <p:spPr bwMode="auto">
          <a:xfrm>
            <a:off x="6516688" y="6453188"/>
            <a:ext cx="2159000" cy="457200"/>
          </a:xfrm>
          <a:prstGeom prst="rect">
            <a:avLst/>
          </a:prstGeom>
          <a:noFill/>
          <a:ln w="9525">
            <a:noFill/>
            <a:miter lim="800000"/>
            <a:headEnd/>
            <a:tailEnd/>
          </a:ln>
          <a:effectLst/>
        </p:spPr>
        <p:txBody>
          <a:bodyPr>
            <a:spAutoFit/>
          </a:bodyPr>
          <a:lstStyle/>
          <a:p>
            <a:pPr algn="l">
              <a:spcBef>
                <a:spcPct val="50000"/>
              </a:spcBef>
              <a:defRPr/>
            </a:pPr>
            <a:r>
              <a:rPr lang="zh-CN" altLang="en-US" b="0">
                <a:solidFill>
                  <a:srgbClr val="990000"/>
                </a:solidFill>
                <a:ea typeface="华文行楷" pitchFamily="2" charset="-122"/>
              </a:rPr>
              <a:t>光电信息学院</a:t>
            </a: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1104900" y="274638"/>
            <a:ext cx="6346825"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大标题</a:t>
            </a:r>
          </a:p>
        </p:txBody>
      </p:sp>
      <p:sp>
        <p:nvSpPr>
          <p:cNvPr id="63491" name="Rectangle 3"/>
          <p:cNvSpPr>
            <a:spLocks noGrp="1" noChangeArrowheads="1"/>
          </p:cNvSpPr>
          <p:nvPr>
            <p:ph type="body" idx="1"/>
          </p:nvPr>
        </p:nvSpPr>
        <p:spPr bwMode="auto">
          <a:xfrm>
            <a:off x="250825" y="1052513"/>
            <a:ext cx="8497888" cy="5472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内容</a:t>
            </a:r>
          </a:p>
        </p:txBody>
      </p:sp>
      <p:sp>
        <p:nvSpPr>
          <p:cNvPr id="349188" name="Text Box 4"/>
          <p:cNvSpPr txBox="1">
            <a:spLocks noChangeArrowheads="1"/>
          </p:cNvSpPr>
          <p:nvPr/>
        </p:nvSpPr>
        <p:spPr bwMode="auto">
          <a:xfrm>
            <a:off x="684213" y="6427788"/>
            <a:ext cx="1511300" cy="457200"/>
          </a:xfrm>
          <a:prstGeom prst="rect">
            <a:avLst/>
          </a:prstGeom>
          <a:noFill/>
          <a:ln w="9525">
            <a:noFill/>
            <a:miter lim="800000"/>
            <a:headEnd/>
            <a:tailEnd/>
          </a:ln>
          <a:effectLst/>
        </p:spPr>
        <p:txBody>
          <a:bodyPr>
            <a:spAutoFit/>
          </a:bodyPr>
          <a:lstStyle/>
          <a:p>
            <a:pPr algn="l">
              <a:spcBef>
                <a:spcPct val="50000"/>
              </a:spcBef>
              <a:defRPr/>
            </a:pPr>
            <a:r>
              <a:rPr lang="zh-CN" altLang="en-US">
                <a:solidFill>
                  <a:srgbClr val="800080"/>
                </a:solidFill>
                <a:latin typeface="隶书" pitchFamily="49" charset="-122"/>
                <a:ea typeface="隶书" pitchFamily="49" charset="-122"/>
              </a:rPr>
              <a:t>物理光学</a:t>
            </a:r>
          </a:p>
        </p:txBody>
      </p:sp>
      <p:sp>
        <p:nvSpPr>
          <p:cNvPr id="349189" name="Text Box 5"/>
          <p:cNvSpPr txBox="1">
            <a:spLocks noChangeArrowheads="1"/>
          </p:cNvSpPr>
          <p:nvPr/>
        </p:nvSpPr>
        <p:spPr bwMode="auto">
          <a:xfrm>
            <a:off x="6516688" y="6453188"/>
            <a:ext cx="2159000" cy="457200"/>
          </a:xfrm>
          <a:prstGeom prst="rect">
            <a:avLst/>
          </a:prstGeom>
          <a:noFill/>
          <a:ln w="9525">
            <a:noFill/>
            <a:miter lim="800000"/>
            <a:headEnd/>
            <a:tailEnd/>
          </a:ln>
          <a:effectLst/>
        </p:spPr>
        <p:txBody>
          <a:bodyPr>
            <a:spAutoFit/>
          </a:bodyPr>
          <a:lstStyle/>
          <a:p>
            <a:pPr algn="l">
              <a:spcBef>
                <a:spcPct val="50000"/>
              </a:spcBef>
              <a:defRPr/>
            </a:pPr>
            <a:r>
              <a:rPr lang="zh-CN" altLang="en-US" b="0">
                <a:solidFill>
                  <a:srgbClr val="990000"/>
                </a:solidFill>
                <a:ea typeface="华文行楷" pitchFamily="2" charset="-122"/>
              </a:rPr>
              <a:t>光电信息学院</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rtl="0" eaLnBrk="0" fontAlgn="base" hangingPunct="0">
        <a:spcBef>
          <a:spcPct val="0"/>
        </a:spcBef>
        <a:spcAft>
          <a:spcPct val="0"/>
        </a:spcAft>
        <a:defRPr sz="3600" b="1">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charset="0"/>
          <a:ea typeface="宋体" pitchFamily="2" charset="-122"/>
        </a:defRPr>
      </a:lvl2pPr>
      <a:lvl3pPr algn="ctr" rtl="0" eaLnBrk="0" fontAlgn="base" hangingPunct="0">
        <a:spcBef>
          <a:spcPct val="0"/>
        </a:spcBef>
        <a:spcAft>
          <a:spcPct val="0"/>
        </a:spcAft>
        <a:defRPr sz="3600" b="1">
          <a:solidFill>
            <a:schemeClr val="accent2"/>
          </a:solidFill>
          <a:latin typeface="Arial" charset="0"/>
          <a:ea typeface="宋体" pitchFamily="2" charset="-122"/>
        </a:defRPr>
      </a:lvl3pPr>
      <a:lvl4pPr algn="ctr" rtl="0" eaLnBrk="0" fontAlgn="base" hangingPunct="0">
        <a:spcBef>
          <a:spcPct val="0"/>
        </a:spcBef>
        <a:spcAft>
          <a:spcPct val="0"/>
        </a:spcAft>
        <a:defRPr sz="3600" b="1">
          <a:solidFill>
            <a:schemeClr val="accent2"/>
          </a:solidFill>
          <a:latin typeface="Arial" charset="0"/>
          <a:ea typeface="宋体" pitchFamily="2" charset="-122"/>
        </a:defRPr>
      </a:lvl4pPr>
      <a:lvl5pPr algn="ctr" rtl="0" eaLnBrk="0" fontAlgn="base" hangingPunct="0">
        <a:spcBef>
          <a:spcPct val="0"/>
        </a:spcBef>
        <a:spcAft>
          <a:spcPct val="0"/>
        </a:spcAft>
        <a:defRPr sz="3600" b="1">
          <a:solidFill>
            <a:schemeClr val="accent2"/>
          </a:solidFill>
          <a:latin typeface="Arial" charset="0"/>
          <a:ea typeface="宋体" pitchFamily="2" charset="-122"/>
        </a:defRPr>
      </a:lvl5pPr>
      <a:lvl6pPr marL="457200" algn="ctr" rtl="0" fontAlgn="base">
        <a:spcBef>
          <a:spcPct val="0"/>
        </a:spcBef>
        <a:spcAft>
          <a:spcPct val="0"/>
        </a:spcAft>
        <a:defRPr sz="3600" b="1">
          <a:solidFill>
            <a:schemeClr val="accent2"/>
          </a:solidFill>
          <a:latin typeface="Arial" charset="0"/>
          <a:ea typeface="宋体" pitchFamily="2" charset="-122"/>
        </a:defRPr>
      </a:lvl6pPr>
      <a:lvl7pPr marL="914400" algn="ctr" rtl="0" fontAlgn="base">
        <a:spcBef>
          <a:spcPct val="0"/>
        </a:spcBef>
        <a:spcAft>
          <a:spcPct val="0"/>
        </a:spcAft>
        <a:defRPr sz="3600" b="1">
          <a:solidFill>
            <a:schemeClr val="accent2"/>
          </a:solidFill>
          <a:latin typeface="Arial" charset="0"/>
          <a:ea typeface="宋体" pitchFamily="2" charset="-122"/>
        </a:defRPr>
      </a:lvl7pPr>
      <a:lvl8pPr marL="1371600" algn="ctr" rtl="0" fontAlgn="base">
        <a:spcBef>
          <a:spcPct val="0"/>
        </a:spcBef>
        <a:spcAft>
          <a:spcPct val="0"/>
        </a:spcAft>
        <a:defRPr sz="3600" b="1">
          <a:solidFill>
            <a:schemeClr val="accent2"/>
          </a:solidFill>
          <a:latin typeface="Arial" charset="0"/>
          <a:ea typeface="宋体" pitchFamily="2" charset="-122"/>
        </a:defRPr>
      </a:lvl8pPr>
      <a:lvl9pPr marL="1828800" algn="ctr" rtl="0" fontAlgn="base">
        <a:spcBef>
          <a:spcPct val="0"/>
        </a:spcBef>
        <a:spcAft>
          <a:spcPct val="0"/>
        </a:spcAft>
        <a:defRPr sz="3600" b="1">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1042988" y="274638"/>
            <a:ext cx="6408737"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大标题</a:t>
            </a:r>
          </a:p>
        </p:txBody>
      </p:sp>
      <p:sp>
        <p:nvSpPr>
          <p:cNvPr id="64515" name="Rectangle 3"/>
          <p:cNvSpPr>
            <a:spLocks noGrp="1" noChangeArrowheads="1"/>
          </p:cNvSpPr>
          <p:nvPr>
            <p:ph type="body" idx="1"/>
          </p:nvPr>
        </p:nvSpPr>
        <p:spPr bwMode="auto">
          <a:xfrm>
            <a:off x="250825" y="1196975"/>
            <a:ext cx="8497888"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内容</a:t>
            </a:r>
          </a:p>
        </p:txBody>
      </p:sp>
      <p:pic>
        <p:nvPicPr>
          <p:cNvPr id="64516" name="Picture 4" descr="kgz"/>
          <p:cNvPicPr>
            <a:picLocks noChangeAspect="1" noChangeArrowheads="1"/>
          </p:cNvPicPr>
          <p:nvPr/>
        </p:nvPicPr>
        <p:blipFill>
          <a:blip r:embed="rId19" cstate="print"/>
          <a:srcRect/>
          <a:stretch>
            <a:fillRect/>
          </a:stretch>
        </p:blipFill>
        <p:spPr bwMode="auto">
          <a:xfrm>
            <a:off x="973138" y="1033463"/>
            <a:ext cx="6478587" cy="92075"/>
          </a:xfrm>
          <a:prstGeom prst="rect">
            <a:avLst/>
          </a:prstGeom>
          <a:noFill/>
          <a:ln w="9525">
            <a:noFill/>
            <a:miter lim="800000"/>
            <a:headEnd/>
            <a:tailEnd/>
          </a:ln>
        </p:spPr>
      </p:pic>
      <p:sp>
        <p:nvSpPr>
          <p:cNvPr id="350213" name="Text Box 5"/>
          <p:cNvSpPr txBox="1">
            <a:spLocks noChangeArrowheads="1"/>
          </p:cNvSpPr>
          <p:nvPr/>
        </p:nvSpPr>
        <p:spPr bwMode="auto">
          <a:xfrm>
            <a:off x="684213" y="6427788"/>
            <a:ext cx="1511300" cy="457200"/>
          </a:xfrm>
          <a:prstGeom prst="rect">
            <a:avLst/>
          </a:prstGeom>
          <a:noFill/>
          <a:ln w="9525">
            <a:noFill/>
            <a:miter lim="800000"/>
            <a:headEnd/>
            <a:tailEnd/>
          </a:ln>
          <a:effectLst/>
        </p:spPr>
        <p:txBody>
          <a:bodyPr>
            <a:spAutoFit/>
          </a:bodyPr>
          <a:lstStyle/>
          <a:p>
            <a:pPr algn="l">
              <a:spcBef>
                <a:spcPct val="50000"/>
              </a:spcBef>
              <a:defRPr/>
            </a:pPr>
            <a:r>
              <a:rPr lang="zh-CN" altLang="en-US">
                <a:solidFill>
                  <a:srgbClr val="800080"/>
                </a:solidFill>
                <a:latin typeface="隶书" pitchFamily="49" charset="-122"/>
                <a:ea typeface="隶书" pitchFamily="49" charset="-122"/>
              </a:rPr>
              <a:t>物理光学</a:t>
            </a:r>
          </a:p>
        </p:txBody>
      </p:sp>
      <p:sp>
        <p:nvSpPr>
          <p:cNvPr id="350214" name="Text Box 6"/>
          <p:cNvSpPr txBox="1">
            <a:spLocks noChangeArrowheads="1"/>
          </p:cNvSpPr>
          <p:nvPr/>
        </p:nvSpPr>
        <p:spPr bwMode="auto">
          <a:xfrm>
            <a:off x="6516688" y="6453188"/>
            <a:ext cx="2159000" cy="457200"/>
          </a:xfrm>
          <a:prstGeom prst="rect">
            <a:avLst/>
          </a:prstGeom>
          <a:noFill/>
          <a:ln w="9525">
            <a:noFill/>
            <a:miter lim="800000"/>
            <a:headEnd/>
            <a:tailEnd/>
          </a:ln>
          <a:effectLst/>
        </p:spPr>
        <p:txBody>
          <a:bodyPr>
            <a:spAutoFit/>
          </a:bodyPr>
          <a:lstStyle/>
          <a:p>
            <a:pPr algn="l">
              <a:spcBef>
                <a:spcPct val="50000"/>
              </a:spcBef>
              <a:defRPr/>
            </a:pPr>
            <a:r>
              <a:rPr lang="zh-CN" altLang="en-US" b="0">
                <a:solidFill>
                  <a:srgbClr val="990000"/>
                </a:solidFill>
                <a:ea typeface="华文行楷" pitchFamily="2" charset="-122"/>
              </a:rPr>
              <a:t>光电信息学院</a:t>
            </a: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ctr" rtl="0" eaLnBrk="0" fontAlgn="base" hangingPunct="0">
        <a:spcBef>
          <a:spcPct val="0"/>
        </a:spcBef>
        <a:spcAft>
          <a:spcPct val="0"/>
        </a:spcAft>
        <a:defRPr sz="3600" b="1">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charset="0"/>
          <a:ea typeface="宋体" pitchFamily="2" charset="-122"/>
        </a:defRPr>
      </a:lvl2pPr>
      <a:lvl3pPr algn="ctr" rtl="0" eaLnBrk="0" fontAlgn="base" hangingPunct="0">
        <a:spcBef>
          <a:spcPct val="0"/>
        </a:spcBef>
        <a:spcAft>
          <a:spcPct val="0"/>
        </a:spcAft>
        <a:defRPr sz="3600" b="1">
          <a:solidFill>
            <a:schemeClr val="accent2"/>
          </a:solidFill>
          <a:latin typeface="Arial" charset="0"/>
          <a:ea typeface="宋体" pitchFamily="2" charset="-122"/>
        </a:defRPr>
      </a:lvl3pPr>
      <a:lvl4pPr algn="ctr" rtl="0" eaLnBrk="0" fontAlgn="base" hangingPunct="0">
        <a:spcBef>
          <a:spcPct val="0"/>
        </a:spcBef>
        <a:spcAft>
          <a:spcPct val="0"/>
        </a:spcAft>
        <a:defRPr sz="3600" b="1">
          <a:solidFill>
            <a:schemeClr val="accent2"/>
          </a:solidFill>
          <a:latin typeface="Arial" charset="0"/>
          <a:ea typeface="宋体" pitchFamily="2" charset="-122"/>
        </a:defRPr>
      </a:lvl4pPr>
      <a:lvl5pPr algn="ctr" rtl="0" eaLnBrk="0" fontAlgn="base" hangingPunct="0">
        <a:spcBef>
          <a:spcPct val="0"/>
        </a:spcBef>
        <a:spcAft>
          <a:spcPct val="0"/>
        </a:spcAft>
        <a:defRPr sz="3600" b="1">
          <a:solidFill>
            <a:schemeClr val="accent2"/>
          </a:solidFill>
          <a:latin typeface="Arial" charset="0"/>
          <a:ea typeface="宋体" pitchFamily="2" charset="-122"/>
        </a:defRPr>
      </a:lvl5pPr>
      <a:lvl6pPr marL="457200" algn="ctr" rtl="0" fontAlgn="base">
        <a:spcBef>
          <a:spcPct val="0"/>
        </a:spcBef>
        <a:spcAft>
          <a:spcPct val="0"/>
        </a:spcAft>
        <a:defRPr sz="3600" b="1">
          <a:solidFill>
            <a:schemeClr val="accent2"/>
          </a:solidFill>
          <a:latin typeface="Arial" charset="0"/>
          <a:ea typeface="宋体" pitchFamily="2" charset="-122"/>
        </a:defRPr>
      </a:lvl6pPr>
      <a:lvl7pPr marL="914400" algn="ctr" rtl="0" fontAlgn="base">
        <a:spcBef>
          <a:spcPct val="0"/>
        </a:spcBef>
        <a:spcAft>
          <a:spcPct val="0"/>
        </a:spcAft>
        <a:defRPr sz="3600" b="1">
          <a:solidFill>
            <a:schemeClr val="accent2"/>
          </a:solidFill>
          <a:latin typeface="Arial" charset="0"/>
          <a:ea typeface="宋体" pitchFamily="2" charset="-122"/>
        </a:defRPr>
      </a:lvl7pPr>
      <a:lvl8pPr marL="1371600" algn="ctr" rtl="0" fontAlgn="base">
        <a:spcBef>
          <a:spcPct val="0"/>
        </a:spcBef>
        <a:spcAft>
          <a:spcPct val="0"/>
        </a:spcAft>
        <a:defRPr sz="3600" b="1">
          <a:solidFill>
            <a:schemeClr val="accent2"/>
          </a:solidFill>
          <a:latin typeface="Arial" charset="0"/>
          <a:ea typeface="宋体" pitchFamily="2" charset="-122"/>
        </a:defRPr>
      </a:lvl8pPr>
      <a:lvl9pPr marL="1828800" algn="ctr" rtl="0" fontAlgn="base">
        <a:spcBef>
          <a:spcPct val="0"/>
        </a:spcBef>
        <a:spcAft>
          <a:spcPct val="0"/>
        </a:spcAft>
        <a:defRPr sz="3600" b="1">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9.png"/><Relationship Id="rId2" Type="http://schemas.openxmlformats.org/officeDocument/2006/relationships/slideLayout" Target="../slideLayouts/slideLayout100.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100.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00.xml"/><Relationship Id="rId1" Type="http://schemas.openxmlformats.org/officeDocument/2006/relationships/vmlDrawing" Target="../drawings/vmlDrawing4.v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00.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32.jpeg"/><Relationship Id="rId10" Type="http://schemas.openxmlformats.org/officeDocument/2006/relationships/oleObject" Target="../embeddings/oleObject18.bin"/><Relationship Id="rId4" Type="http://schemas.openxmlformats.org/officeDocument/2006/relationships/hyperlink" Target="http://image.baidu.com/i?ct=503316480&amp;z=0&amp;tn=baiduimagedetail&amp;word=%B0%B2%C5%E0%BB%B7%C2%B7%B6%A8%C0%ED&amp;in=14762&amp;cl=2&amp;lm=-1&amp;pn=1&amp;rn=1&amp;di=7512372375&amp;ln=1&amp;fr=&amp;ic=0&amp;s=0&amp;se=1&amp;sme=0" TargetMode="External"/><Relationship Id="rId9"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90.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00.xml"/><Relationship Id="rId1" Type="http://schemas.openxmlformats.org/officeDocument/2006/relationships/vmlDrawing" Target="../drawings/vmlDrawing7.vml"/><Relationship Id="rId5" Type="http://schemas.openxmlformats.org/officeDocument/2006/relationships/oleObject" Target="../embeddings/oleObject26.bin"/><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02.xml"/><Relationship Id="rId1" Type="http://schemas.openxmlformats.org/officeDocument/2006/relationships/vmlDrawing" Target="../drawings/vmlDrawing8.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90.xml"/><Relationship Id="rId1" Type="http://schemas.openxmlformats.org/officeDocument/2006/relationships/vmlDrawing" Target="../drawings/vmlDrawing9.vml"/></Relationships>
</file>

<file path=ppt/slides/_rels/slide1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0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01.xml"/><Relationship Id="rId1" Type="http://schemas.openxmlformats.org/officeDocument/2006/relationships/video" Target="file:///D:\&#29289;&#29702;&#20809;&#23398;2018\BBC&#31995;&#21015;&#65306;&#20809;&#30340;&#25925;&#20107;&#20809;&#20043;&#33310;%203&#65288;&#33521;&#35821;&#65289;_&#26631;&#28165;_clip.av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3.bin"/><Relationship Id="rId2" Type="http://schemas.openxmlformats.org/officeDocument/2006/relationships/slideLayout" Target="../slideLayouts/slideLayout102.xml"/><Relationship Id="rId1" Type="http://schemas.openxmlformats.org/officeDocument/2006/relationships/vmlDrawing" Target="../drawings/vmlDrawing10.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40.bin"/><Relationship Id="rId2" Type="http://schemas.openxmlformats.org/officeDocument/2006/relationships/slideLayout" Target="../slideLayouts/slideLayout102.xml"/><Relationship Id="rId1" Type="http://schemas.openxmlformats.org/officeDocument/2006/relationships/vmlDrawing" Target="../drawings/vmlDrawing11.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90.xml"/><Relationship Id="rId1" Type="http://schemas.openxmlformats.org/officeDocument/2006/relationships/vmlDrawing" Target="../drawings/vmlDrawing12.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12" Type="http://schemas.openxmlformats.org/officeDocument/2006/relationships/oleObject" Target="../embeddings/oleObject55.bin"/><Relationship Id="rId2" Type="http://schemas.openxmlformats.org/officeDocument/2006/relationships/slideLayout" Target="../slideLayouts/slideLayout102.xml"/><Relationship Id="rId1" Type="http://schemas.openxmlformats.org/officeDocument/2006/relationships/vmlDrawing" Target="../drawings/vmlDrawing13.vml"/><Relationship Id="rId6" Type="http://schemas.openxmlformats.org/officeDocument/2006/relationships/oleObject" Target="../embeddings/oleObject49.bin"/><Relationship Id="rId11" Type="http://schemas.openxmlformats.org/officeDocument/2006/relationships/oleObject" Target="../embeddings/oleObject54.bin"/><Relationship Id="rId5" Type="http://schemas.openxmlformats.org/officeDocument/2006/relationships/oleObject" Target="../embeddings/oleObject48.bin"/><Relationship Id="rId10" Type="http://schemas.openxmlformats.org/officeDocument/2006/relationships/oleObject" Target="../embeddings/oleObject53.bin"/><Relationship Id="rId4" Type="http://schemas.openxmlformats.org/officeDocument/2006/relationships/oleObject" Target="../embeddings/oleObject47.bin"/><Relationship Id="rId9" Type="http://schemas.openxmlformats.org/officeDocument/2006/relationships/oleObject" Target="../embeddings/oleObject5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60.bin"/><Relationship Id="rId12" Type="http://schemas.openxmlformats.org/officeDocument/2006/relationships/oleObject" Target="../embeddings/oleObject65.bin"/><Relationship Id="rId2" Type="http://schemas.openxmlformats.org/officeDocument/2006/relationships/slideLayout" Target="../slideLayouts/slideLayout102.xml"/><Relationship Id="rId1" Type="http://schemas.openxmlformats.org/officeDocument/2006/relationships/vmlDrawing" Target="../drawings/vmlDrawing14.vml"/><Relationship Id="rId6" Type="http://schemas.openxmlformats.org/officeDocument/2006/relationships/oleObject" Target="../embeddings/oleObject59.bin"/><Relationship Id="rId11" Type="http://schemas.openxmlformats.org/officeDocument/2006/relationships/oleObject" Target="../embeddings/oleObject64.bin"/><Relationship Id="rId5" Type="http://schemas.openxmlformats.org/officeDocument/2006/relationships/oleObject" Target="../embeddings/oleObject58.bin"/><Relationship Id="rId10" Type="http://schemas.openxmlformats.org/officeDocument/2006/relationships/oleObject" Target="../embeddings/oleObject63.bin"/><Relationship Id="rId4" Type="http://schemas.openxmlformats.org/officeDocument/2006/relationships/oleObject" Target="../embeddings/oleObject57.bin"/><Relationship Id="rId9" Type="http://schemas.openxmlformats.org/officeDocument/2006/relationships/oleObject" Target="../embeddings/oleObject6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01.xml"/><Relationship Id="rId1" Type="http://schemas.openxmlformats.org/officeDocument/2006/relationships/vmlDrawing" Target="../drawings/vmlDrawing15.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01.xml"/><Relationship Id="rId1" Type="http://schemas.openxmlformats.org/officeDocument/2006/relationships/vmlDrawing" Target="../drawings/vmlDrawing16.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oleObject" Target="../embeddings/oleObject72.bin"/><Relationship Id="rId2" Type="http://schemas.openxmlformats.org/officeDocument/2006/relationships/slideLayout" Target="../slideLayouts/slideLayout102.xml"/><Relationship Id="rId1" Type="http://schemas.openxmlformats.org/officeDocument/2006/relationships/vmlDrawing" Target="../drawings/vmlDrawing17.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00.xml"/><Relationship Id="rId1" Type="http://schemas.openxmlformats.org/officeDocument/2006/relationships/vmlDrawing" Target="../drawings/vmlDrawing18.vml"/><Relationship Id="rId4" Type="http://schemas.openxmlformats.org/officeDocument/2006/relationships/oleObject" Target="../embeddings/oleObject7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9.bin"/><Relationship Id="rId2" Type="http://schemas.openxmlformats.org/officeDocument/2006/relationships/slideLayout" Target="../slideLayouts/slideLayout92.xml"/><Relationship Id="rId1" Type="http://schemas.openxmlformats.org/officeDocument/2006/relationships/vmlDrawing" Target="../drawings/vmlDrawing19.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03.xml"/><Relationship Id="rId1" Type="http://schemas.openxmlformats.org/officeDocument/2006/relationships/vmlDrawing" Target="../drawings/vmlDrawing20.vml"/><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4.bin"/><Relationship Id="rId7" Type="http://schemas.openxmlformats.org/officeDocument/2006/relationships/oleObject" Target="../embeddings/oleObject88.bin"/><Relationship Id="rId2" Type="http://schemas.openxmlformats.org/officeDocument/2006/relationships/slideLayout" Target="../slideLayouts/slideLayout90.xml"/><Relationship Id="rId1" Type="http://schemas.openxmlformats.org/officeDocument/2006/relationships/vmlDrawing" Target="../drawings/vmlDrawing21.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3.bin"/><Relationship Id="rId2" Type="http://schemas.openxmlformats.org/officeDocument/2006/relationships/slideLayout" Target="../slideLayouts/slideLayout101.xml"/><Relationship Id="rId1" Type="http://schemas.openxmlformats.org/officeDocument/2006/relationships/vmlDrawing" Target="../drawings/vmlDrawing22.vml"/><Relationship Id="rId6" Type="http://schemas.openxmlformats.org/officeDocument/2006/relationships/oleObject" Target="../embeddings/oleObject92.bin"/><Relationship Id="rId5" Type="http://schemas.openxmlformats.org/officeDocument/2006/relationships/oleObject" Target="../embeddings/oleObject91.bin"/><Relationship Id="rId4" Type="http://schemas.openxmlformats.org/officeDocument/2006/relationships/oleObject" Target="../embeddings/oleObject90.bin"/><Relationship Id="rId9" Type="http://schemas.openxmlformats.org/officeDocument/2006/relationships/oleObject" Target="../embeddings/oleObject95.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90.xml"/><Relationship Id="rId1" Type="http://schemas.openxmlformats.org/officeDocument/2006/relationships/vmlDrawing" Target="../drawings/vmlDrawing23.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90.xml"/><Relationship Id="rId1" Type="http://schemas.openxmlformats.org/officeDocument/2006/relationships/vmlDrawing" Target="../drawings/vmlDrawing24.vml"/><Relationship Id="rId4" Type="http://schemas.openxmlformats.org/officeDocument/2006/relationships/oleObject" Target="../embeddings/oleObject9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90.xml"/><Relationship Id="rId1" Type="http://schemas.openxmlformats.org/officeDocument/2006/relationships/vmlDrawing" Target="../drawings/vmlDrawing25.vml"/><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90.xml"/><Relationship Id="rId1" Type="http://schemas.openxmlformats.org/officeDocument/2006/relationships/vmlDrawing" Target="../drawings/vmlDrawing26.vml"/></Relationships>
</file>

<file path=ppt/slides/_rels/slide44.xml.rels><?xml version="1.0" encoding="UTF-8" standalone="yes"?>
<Relationships xmlns="http://schemas.openxmlformats.org/package/2006/relationships"><Relationship Id="rId2" Type="http://schemas.openxmlformats.org/officeDocument/2006/relationships/image" Target="../media/image114.gif"/><Relationship Id="rId1" Type="http://schemas.openxmlformats.org/officeDocument/2006/relationships/slideLayout" Target="../slideLayouts/slideLayout95.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7.bin"/><Relationship Id="rId2" Type="http://schemas.openxmlformats.org/officeDocument/2006/relationships/slideLayout" Target="../slideLayouts/slideLayout95.xml"/><Relationship Id="rId1" Type="http://schemas.openxmlformats.org/officeDocument/2006/relationships/vmlDrawing" Target="../drawings/vmlDrawing27.vml"/><Relationship Id="rId6" Type="http://schemas.openxmlformats.org/officeDocument/2006/relationships/oleObject" Target="../embeddings/oleObject106.bin"/><Relationship Id="rId11" Type="http://schemas.openxmlformats.org/officeDocument/2006/relationships/oleObject" Target="../embeddings/oleObject111.bin"/><Relationship Id="rId5" Type="http://schemas.openxmlformats.org/officeDocument/2006/relationships/oleObject" Target="../embeddings/oleObject105.bin"/><Relationship Id="rId10" Type="http://schemas.openxmlformats.org/officeDocument/2006/relationships/oleObject" Target="../embeddings/oleObject110.bin"/><Relationship Id="rId4" Type="http://schemas.openxmlformats.org/officeDocument/2006/relationships/oleObject" Target="../embeddings/oleObject104.bin"/><Relationship Id="rId9" Type="http://schemas.openxmlformats.org/officeDocument/2006/relationships/oleObject" Target="../embeddings/oleObject109.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100.xml"/><Relationship Id="rId1" Type="http://schemas.openxmlformats.org/officeDocument/2006/relationships/vmlDrawing" Target="../drawings/vmlDrawing28.vml"/><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9.bin"/><Relationship Id="rId2" Type="http://schemas.openxmlformats.org/officeDocument/2006/relationships/slideLayout" Target="../slideLayouts/slideLayout100.xml"/><Relationship Id="rId1" Type="http://schemas.openxmlformats.org/officeDocument/2006/relationships/vmlDrawing" Target="../drawings/vmlDrawing29.vml"/><Relationship Id="rId6" Type="http://schemas.openxmlformats.org/officeDocument/2006/relationships/oleObject" Target="../embeddings/oleObject118.bin"/><Relationship Id="rId11" Type="http://schemas.openxmlformats.org/officeDocument/2006/relationships/oleObject" Target="../embeddings/oleObject123.bin"/><Relationship Id="rId5" Type="http://schemas.openxmlformats.org/officeDocument/2006/relationships/oleObject" Target="../embeddings/oleObject117.bin"/><Relationship Id="rId10" Type="http://schemas.openxmlformats.org/officeDocument/2006/relationships/oleObject" Target="../embeddings/oleObject122.bin"/><Relationship Id="rId4" Type="http://schemas.openxmlformats.org/officeDocument/2006/relationships/oleObject" Target="../embeddings/oleObject116.bin"/><Relationship Id="rId9" Type="http://schemas.openxmlformats.org/officeDocument/2006/relationships/oleObject" Target="../embeddings/oleObject121.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90.xml"/><Relationship Id="rId1" Type="http://schemas.openxmlformats.org/officeDocument/2006/relationships/vmlDrawing" Target="../drawings/vmlDrawing30.vml"/><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103.xml"/><Relationship Id="rId1" Type="http://schemas.openxmlformats.org/officeDocument/2006/relationships/vmlDrawing" Target="../drawings/vmlDrawing31.vml"/><Relationship Id="rId5" Type="http://schemas.openxmlformats.org/officeDocument/2006/relationships/oleObject" Target="../embeddings/oleObject129.bin"/><Relationship Id="rId4" Type="http://schemas.openxmlformats.org/officeDocument/2006/relationships/oleObject" Target="../embeddings/oleObject12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90.xml"/><Relationship Id="rId1" Type="http://schemas.openxmlformats.org/officeDocument/2006/relationships/vmlDrawing" Target="../drawings/vmlDrawing32.vml"/><Relationship Id="rId4" Type="http://schemas.openxmlformats.org/officeDocument/2006/relationships/oleObject" Target="../embeddings/oleObject131.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90.xml"/><Relationship Id="rId1" Type="http://schemas.openxmlformats.org/officeDocument/2006/relationships/vmlDrawing" Target="../drawings/vmlDrawing33.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90.xml"/><Relationship Id="rId1" Type="http://schemas.openxmlformats.org/officeDocument/2006/relationships/vmlDrawing" Target="../drawings/vmlDrawing34.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90.xml"/><Relationship Id="rId1" Type="http://schemas.openxmlformats.org/officeDocument/2006/relationships/vmlDrawing" Target="../drawings/vmlDrawing35.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90.xml"/><Relationship Id="rId1" Type="http://schemas.openxmlformats.org/officeDocument/2006/relationships/vmlDrawing" Target="../drawings/vmlDrawing36.vml"/><Relationship Id="rId6" Type="http://schemas.openxmlformats.org/officeDocument/2006/relationships/image" Target="../media/image150.png"/><Relationship Id="rId5" Type="http://schemas.openxmlformats.org/officeDocument/2006/relationships/oleObject" Target="../embeddings/oleObject137.bin"/><Relationship Id="rId4" Type="http://schemas.openxmlformats.org/officeDocument/2006/relationships/oleObject" Target="../embeddings/oleObject136.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90.xml"/><Relationship Id="rId1" Type="http://schemas.openxmlformats.org/officeDocument/2006/relationships/vmlDrawing" Target="../drawings/vmlDrawing37.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102.xml"/><Relationship Id="rId1" Type="http://schemas.openxmlformats.org/officeDocument/2006/relationships/vmlDrawing" Target="../drawings/vmlDrawing38.vml"/><Relationship Id="rId6" Type="http://schemas.openxmlformats.org/officeDocument/2006/relationships/oleObject" Target="../embeddings/oleObject142.bin"/><Relationship Id="rId5" Type="http://schemas.openxmlformats.org/officeDocument/2006/relationships/oleObject" Target="../embeddings/oleObject141.bin"/><Relationship Id="rId4" Type="http://schemas.openxmlformats.org/officeDocument/2006/relationships/oleObject" Target="../embeddings/oleObject140.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7.bin"/><Relationship Id="rId2" Type="http://schemas.openxmlformats.org/officeDocument/2006/relationships/slideLayout" Target="../slideLayouts/slideLayout102.xml"/><Relationship Id="rId1" Type="http://schemas.openxmlformats.org/officeDocument/2006/relationships/vmlDrawing" Target="../drawings/vmlDrawing39.vml"/><Relationship Id="rId6" Type="http://schemas.openxmlformats.org/officeDocument/2006/relationships/oleObject" Target="../embeddings/oleObject146.bin"/><Relationship Id="rId11" Type="http://schemas.openxmlformats.org/officeDocument/2006/relationships/oleObject" Target="../embeddings/oleObject151.bin"/><Relationship Id="rId5" Type="http://schemas.openxmlformats.org/officeDocument/2006/relationships/oleObject" Target="../embeddings/oleObject145.bin"/><Relationship Id="rId10" Type="http://schemas.openxmlformats.org/officeDocument/2006/relationships/oleObject" Target="../embeddings/oleObject150.bin"/><Relationship Id="rId4" Type="http://schemas.openxmlformats.org/officeDocument/2006/relationships/oleObject" Target="../embeddings/oleObject144.bin"/><Relationship Id="rId9" Type="http://schemas.openxmlformats.org/officeDocument/2006/relationships/oleObject" Target="../embeddings/oleObject149.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92.xml"/><Relationship Id="rId1" Type="http://schemas.openxmlformats.org/officeDocument/2006/relationships/vmlDrawing" Target="../drawings/vmlDrawing40.vml"/><Relationship Id="rId5" Type="http://schemas.openxmlformats.org/officeDocument/2006/relationships/image" Target="../media/image166.png"/><Relationship Id="rId4" Type="http://schemas.openxmlformats.org/officeDocument/2006/relationships/oleObject" Target="../embeddings/oleObject153.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90.xml"/><Relationship Id="rId1" Type="http://schemas.openxmlformats.org/officeDocument/2006/relationships/vmlDrawing" Target="../drawings/vmlDrawing41.vml"/><Relationship Id="rId4" Type="http://schemas.openxmlformats.org/officeDocument/2006/relationships/oleObject" Target="../embeddings/oleObject155.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4.xml.rels><?xml version="1.0" encoding="UTF-8" standalone="yes"?>
<Relationships xmlns="http://schemas.openxmlformats.org/package/2006/relationships"><Relationship Id="rId3" Type="http://schemas.openxmlformats.org/officeDocument/2006/relationships/image" Target="../media/image170.jpeg"/><Relationship Id="rId2" Type="http://schemas.openxmlformats.org/officeDocument/2006/relationships/image" Target="../media/image169.png"/><Relationship Id="rId1" Type="http://schemas.openxmlformats.org/officeDocument/2006/relationships/slideLayout" Target="../slideLayouts/slideLayout90.xml"/></Relationships>
</file>

<file path=ppt/slides/_rels/slide65.xml.rels><?xml version="1.0" encoding="UTF-8" standalone="yes"?>
<Relationships xmlns="http://schemas.openxmlformats.org/package/2006/relationships"><Relationship Id="rId3" Type="http://schemas.openxmlformats.org/officeDocument/2006/relationships/image" Target="../media/image172.png"/><Relationship Id="rId7" Type="http://schemas.openxmlformats.org/officeDocument/2006/relationships/image" Target="../media/image176.jpeg"/><Relationship Id="rId2" Type="http://schemas.openxmlformats.org/officeDocument/2006/relationships/image" Target="../media/image171.jpeg"/><Relationship Id="rId1" Type="http://schemas.openxmlformats.org/officeDocument/2006/relationships/slideLayout" Target="../slideLayouts/slideLayout90.xml"/><Relationship Id="rId6" Type="http://schemas.openxmlformats.org/officeDocument/2006/relationships/image" Target="../media/image175.jpeg"/><Relationship Id="rId5" Type="http://schemas.openxmlformats.org/officeDocument/2006/relationships/image" Target="../media/image174.jpeg"/><Relationship Id="rId4" Type="http://schemas.openxmlformats.org/officeDocument/2006/relationships/image" Target="../media/image173.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101.xml"/><Relationship Id="rId1" Type="http://schemas.openxmlformats.org/officeDocument/2006/relationships/vmlDrawing" Target="../drawings/vmlDrawing42.vml"/><Relationship Id="rId4" Type="http://schemas.openxmlformats.org/officeDocument/2006/relationships/oleObject" Target="../embeddings/oleObject157.bin"/></Relationships>
</file>

<file path=ppt/slides/_rels/slide68.xml.rels><?xml version="1.0" encoding="UTF-8" standalone="yes"?>
<Relationships xmlns="http://schemas.openxmlformats.org/package/2006/relationships"><Relationship Id="rId3" Type="http://schemas.openxmlformats.org/officeDocument/2006/relationships/image" Target="../media/image183.png"/><Relationship Id="rId7" Type="http://schemas.openxmlformats.org/officeDocument/2006/relationships/oleObject" Target="../embeddings/oleObject161.bin"/><Relationship Id="rId2" Type="http://schemas.openxmlformats.org/officeDocument/2006/relationships/slideLayout" Target="../slideLayouts/slideLayout101.xml"/><Relationship Id="rId1" Type="http://schemas.openxmlformats.org/officeDocument/2006/relationships/vmlDrawing" Target="../drawings/vmlDrawing43.vml"/><Relationship Id="rId6" Type="http://schemas.openxmlformats.org/officeDocument/2006/relationships/oleObject" Target="../embeddings/oleObject160.bin"/><Relationship Id="rId5" Type="http://schemas.openxmlformats.org/officeDocument/2006/relationships/oleObject" Target="../embeddings/oleObject159.bin"/><Relationship Id="rId4" Type="http://schemas.openxmlformats.org/officeDocument/2006/relationships/oleObject" Target="../embeddings/oleObject158.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90.xml"/><Relationship Id="rId1" Type="http://schemas.openxmlformats.org/officeDocument/2006/relationships/vmlDrawing" Target="../drawings/vmlDrawing44.v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0.xml"/></Relationships>
</file>

<file path=ppt/slides/_rels/slide70.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101.xml"/></Relationships>
</file>

<file path=ppt/slides/_rels/slide71.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90.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101.xml"/><Relationship Id="rId1" Type="http://schemas.openxmlformats.org/officeDocument/2006/relationships/vmlDrawing" Target="../drawings/vmlDrawing45.v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image" Target="../media/image189.png"/><Relationship Id="rId7" Type="http://schemas.openxmlformats.org/officeDocument/2006/relationships/image" Target="../media/image190.png"/><Relationship Id="rId2" Type="http://schemas.openxmlformats.org/officeDocument/2006/relationships/slideLayout" Target="../slideLayouts/slideLayout104.xml"/><Relationship Id="rId1" Type="http://schemas.openxmlformats.org/officeDocument/2006/relationships/vmlDrawing" Target="../drawings/vmlDrawing46.vml"/><Relationship Id="rId6" Type="http://schemas.openxmlformats.org/officeDocument/2006/relationships/oleObject" Target="../embeddings/oleObject166.bin"/><Relationship Id="rId5" Type="http://schemas.openxmlformats.org/officeDocument/2006/relationships/oleObject" Target="../embeddings/oleObject165.bin"/><Relationship Id="rId4" Type="http://schemas.openxmlformats.org/officeDocument/2006/relationships/oleObject" Target="../embeddings/oleObject164.bin"/><Relationship Id="rId9" Type="http://schemas.openxmlformats.org/officeDocument/2006/relationships/oleObject" Target="../embeddings/oleObject168.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90.xml"/><Relationship Id="rId1" Type="http://schemas.openxmlformats.org/officeDocument/2006/relationships/vmlDrawing" Target="../drawings/vmlDrawing47.vml"/><Relationship Id="rId4" Type="http://schemas.openxmlformats.org/officeDocument/2006/relationships/oleObject" Target="../embeddings/oleObject170.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90.xml"/><Relationship Id="rId1" Type="http://schemas.openxmlformats.org/officeDocument/2006/relationships/vmlDrawing" Target="../drawings/vmlDrawing48.vml"/><Relationship Id="rId5" Type="http://schemas.openxmlformats.org/officeDocument/2006/relationships/image" Target="../media/image195.png"/><Relationship Id="rId4" Type="http://schemas.openxmlformats.org/officeDocument/2006/relationships/oleObject" Target="../embeddings/oleObject172.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103.xml"/><Relationship Id="rId1" Type="http://schemas.openxmlformats.org/officeDocument/2006/relationships/vmlDrawing" Target="../drawings/vmlDrawing49.v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90.xml"/><Relationship Id="rId1" Type="http://schemas.openxmlformats.org/officeDocument/2006/relationships/vmlDrawing" Target="../drawings/vmlDrawing50.vml"/><Relationship Id="rId5" Type="http://schemas.openxmlformats.org/officeDocument/2006/relationships/image" Target="../media/image199.jpeg"/><Relationship Id="rId4" Type="http://schemas.openxmlformats.org/officeDocument/2006/relationships/oleObject" Target="../embeddings/oleObject175.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90.xml"/><Relationship Id="rId1" Type="http://schemas.openxmlformats.org/officeDocument/2006/relationships/vmlDrawing" Target="../drawings/vmlDrawing51.vml"/></Relationships>
</file>

<file path=ppt/slides/_rels/slide79.xml.rels><?xml version="1.0" encoding="UTF-8" standalone="yes"?>
<Relationships xmlns="http://schemas.openxmlformats.org/package/2006/relationships"><Relationship Id="rId3" Type="http://schemas.openxmlformats.org/officeDocument/2006/relationships/image" Target="../media/image203.jpeg"/><Relationship Id="rId2" Type="http://schemas.openxmlformats.org/officeDocument/2006/relationships/slideLayout" Target="../slideLayouts/slideLayout90.xml"/><Relationship Id="rId1" Type="http://schemas.openxmlformats.org/officeDocument/2006/relationships/vmlDrawing" Target="../drawings/vmlDrawing52.vml"/><Relationship Id="rId5" Type="http://schemas.openxmlformats.org/officeDocument/2006/relationships/oleObject" Target="../embeddings/oleObject178.bin"/><Relationship Id="rId4" Type="http://schemas.openxmlformats.org/officeDocument/2006/relationships/oleObject" Target="../embeddings/oleObject17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0.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90.xml"/><Relationship Id="rId1" Type="http://schemas.openxmlformats.org/officeDocument/2006/relationships/vmlDrawing" Target="../drawings/vmlDrawing53.vml"/></Relationships>
</file>

<file path=ppt/slides/_rels/slide81.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9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83.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slideLayout" Target="../slideLayouts/slideLayout90.xml"/><Relationship Id="rId1" Type="http://schemas.openxmlformats.org/officeDocument/2006/relationships/vmlDrawing" Target="../drawings/vmlDrawing54.vml"/><Relationship Id="rId5" Type="http://schemas.openxmlformats.org/officeDocument/2006/relationships/oleObject" Target="../embeddings/oleObject181.bin"/><Relationship Id="rId4" Type="http://schemas.openxmlformats.org/officeDocument/2006/relationships/oleObject" Target="../embeddings/oleObject180.bin"/></Relationships>
</file>

<file path=ppt/slides/_rels/slide84.xml.rels><?xml version="1.0" encoding="UTF-8" standalone="yes"?>
<Relationships xmlns="http://schemas.openxmlformats.org/package/2006/relationships"><Relationship Id="rId8" Type="http://schemas.openxmlformats.org/officeDocument/2006/relationships/image" Target="../media/image214.png"/><Relationship Id="rId3" Type="http://schemas.openxmlformats.org/officeDocument/2006/relationships/oleObject" Target="../embeddings/oleObject182.bin"/><Relationship Id="rId7" Type="http://schemas.openxmlformats.org/officeDocument/2006/relationships/oleObject" Target="../embeddings/oleObject186.bin"/><Relationship Id="rId2" Type="http://schemas.openxmlformats.org/officeDocument/2006/relationships/slideLayout" Target="../slideLayouts/slideLayout90.xml"/><Relationship Id="rId1" Type="http://schemas.openxmlformats.org/officeDocument/2006/relationships/vmlDrawing" Target="../drawings/vmlDrawing55.vml"/><Relationship Id="rId6" Type="http://schemas.openxmlformats.org/officeDocument/2006/relationships/oleObject" Target="../embeddings/oleObject185.bin"/><Relationship Id="rId5" Type="http://schemas.openxmlformats.org/officeDocument/2006/relationships/oleObject" Target="../embeddings/oleObject184.bin"/><Relationship Id="rId4" Type="http://schemas.openxmlformats.org/officeDocument/2006/relationships/oleObject" Target="../embeddings/oleObject183.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90.xml"/><Relationship Id="rId1" Type="http://schemas.openxmlformats.org/officeDocument/2006/relationships/vmlDrawing" Target="../drawings/vmlDrawing56.vml"/><Relationship Id="rId5" Type="http://schemas.openxmlformats.org/officeDocument/2006/relationships/oleObject" Target="../embeddings/oleObject189.bin"/><Relationship Id="rId4" Type="http://schemas.openxmlformats.org/officeDocument/2006/relationships/oleObject" Target="../embeddings/oleObject188.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bwMode="auto">
          <a:xfrm>
            <a:off x="2411413" y="1052513"/>
            <a:ext cx="3889375" cy="1223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7200" b="1" smtClean="0">
                <a:solidFill>
                  <a:srgbClr val="FF0000"/>
                </a:solidFill>
                <a:ea typeface="华文新魏" pitchFamily="2" charset="-122"/>
              </a:rPr>
              <a:t>物理光学</a:t>
            </a:r>
          </a:p>
        </p:txBody>
      </p:sp>
      <p:sp>
        <p:nvSpPr>
          <p:cNvPr id="65539" name="Rectangle 3"/>
          <p:cNvSpPr>
            <a:spLocks noGrp="1" noChangeArrowheads="1"/>
          </p:cNvSpPr>
          <p:nvPr>
            <p:ph type="subTitle" idx="1"/>
          </p:nvPr>
        </p:nvSpPr>
        <p:spPr bwMode="auto">
          <a:xfrm>
            <a:off x="2771775" y="2997200"/>
            <a:ext cx="3455988" cy="5762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4000" b="1" smtClean="0">
                <a:solidFill>
                  <a:srgbClr val="6600CC"/>
                </a:solidFill>
                <a:ea typeface="隶书" pitchFamily="49" charset="-122"/>
              </a:rPr>
              <a:t>光电信息学院</a:t>
            </a:r>
          </a:p>
        </p:txBody>
      </p:sp>
      <p:sp>
        <p:nvSpPr>
          <p:cNvPr id="65540" name="Rectangle 5"/>
          <p:cNvSpPr>
            <a:spLocks noChangeArrowheads="1"/>
          </p:cNvSpPr>
          <p:nvPr/>
        </p:nvSpPr>
        <p:spPr bwMode="auto">
          <a:xfrm>
            <a:off x="2916238" y="4437063"/>
            <a:ext cx="3455987" cy="576262"/>
          </a:xfrm>
          <a:prstGeom prst="rect">
            <a:avLst/>
          </a:prstGeom>
          <a:noFill/>
          <a:ln w="9525">
            <a:noFill/>
            <a:miter lim="800000"/>
            <a:headEnd/>
            <a:tailEnd/>
          </a:ln>
        </p:spPr>
        <p:txBody>
          <a:bodyPr/>
          <a:lstStyle/>
          <a:p>
            <a:pPr>
              <a:lnSpc>
                <a:spcPct val="90000"/>
              </a:lnSpc>
              <a:spcBef>
                <a:spcPct val="20000"/>
              </a:spcBef>
            </a:pPr>
            <a:r>
              <a:rPr lang="zh-CN" altLang="en-US" sz="4000">
                <a:solidFill>
                  <a:srgbClr val="006666"/>
                </a:solidFill>
                <a:ea typeface="隶书" pitchFamily="49" charset="-122"/>
              </a:rPr>
              <a:t>李剑峰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p:spPr>
        <p:txBody>
          <a:bodyPr/>
          <a:lstStyle/>
          <a:p>
            <a:pPr eaLnBrk="1" hangingPunct="1"/>
            <a:r>
              <a:rPr lang="en-US" altLang="zh-CN" smtClean="0">
                <a:solidFill>
                  <a:srgbClr val="FF3300"/>
                </a:solidFill>
              </a:rPr>
              <a:t>1.1.2 </a:t>
            </a:r>
            <a:r>
              <a:rPr lang="zh-CN" altLang="en-US" smtClean="0">
                <a:solidFill>
                  <a:srgbClr val="FF3300"/>
                </a:solidFill>
              </a:rPr>
              <a:t>电磁场基本方程</a:t>
            </a:r>
          </a:p>
        </p:txBody>
      </p:sp>
      <p:sp>
        <p:nvSpPr>
          <p:cNvPr id="446479" name="Rectangle 15"/>
          <p:cNvSpPr>
            <a:spLocks noGrp="1" noChangeArrowheads="1"/>
          </p:cNvSpPr>
          <p:nvPr>
            <p:ph type="body" sz="half" idx="1"/>
          </p:nvPr>
        </p:nvSpPr>
        <p:spPr>
          <a:xfrm>
            <a:off x="4643438" y="1268413"/>
            <a:ext cx="3205162" cy="1223962"/>
          </a:xfrm>
          <a:noFill/>
        </p:spPr>
        <p:txBody>
          <a:bodyPr/>
          <a:lstStyle/>
          <a:p>
            <a:pPr marL="0" indent="0" eaLnBrk="1" hangingPunct="1">
              <a:buFontTx/>
              <a:buNone/>
            </a:pPr>
            <a:r>
              <a:rPr lang="zh-CN" altLang="en-US" smtClean="0"/>
              <a:t>电场高斯定理 （电场性质）</a:t>
            </a:r>
          </a:p>
        </p:txBody>
      </p:sp>
      <p:sp>
        <p:nvSpPr>
          <p:cNvPr id="446481" name="Rectangle 17"/>
          <p:cNvSpPr>
            <a:spLocks noChangeArrowheads="1"/>
          </p:cNvSpPr>
          <p:nvPr/>
        </p:nvSpPr>
        <p:spPr bwMode="auto">
          <a:xfrm>
            <a:off x="4716463" y="2205038"/>
            <a:ext cx="3205162" cy="1223962"/>
          </a:xfrm>
          <a:prstGeom prst="rect">
            <a:avLst/>
          </a:prstGeom>
          <a:noFill/>
          <a:ln w="9525">
            <a:noFill/>
            <a:miter lim="800000"/>
            <a:headEnd/>
            <a:tailEnd/>
          </a:ln>
        </p:spPr>
        <p:txBody>
          <a:bodyPr/>
          <a:lstStyle/>
          <a:p>
            <a:pPr algn="l">
              <a:spcBef>
                <a:spcPct val="20000"/>
              </a:spcBef>
            </a:pPr>
            <a:r>
              <a:rPr lang="zh-CN" altLang="en-US" sz="3200">
                <a:latin typeface="Arial" pitchFamily="34" charset="0"/>
              </a:rPr>
              <a:t>磁场高斯定理</a:t>
            </a:r>
            <a:r>
              <a:rPr lang="zh-CN" altLang="en-US" sz="3200"/>
              <a:t>（磁场性质）</a:t>
            </a:r>
            <a:endParaRPr lang="zh-CN" altLang="en-US" sz="3200">
              <a:latin typeface="Arial" pitchFamily="34" charset="0"/>
            </a:endParaRPr>
          </a:p>
        </p:txBody>
      </p:sp>
      <p:sp>
        <p:nvSpPr>
          <p:cNvPr id="446482" name="Rectangle 18"/>
          <p:cNvSpPr>
            <a:spLocks noChangeArrowheads="1"/>
          </p:cNvSpPr>
          <p:nvPr/>
        </p:nvSpPr>
        <p:spPr bwMode="auto">
          <a:xfrm>
            <a:off x="4716463" y="3141663"/>
            <a:ext cx="4070350" cy="1223962"/>
          </a:xfrm>
          <a:prstGeom prst="rect">
            <a:avLst/>
          </a:prstGeom>
          <a:noFill/>
          <a:ln w="9525">
            <a:noFill/>
            <a:miter lim="800000"/>
            <a:headEnd/>
            <a:tailEnd/>
          </a:ln>
        </p:spPr>
        <p:txBody>
          <a:bodyPr/>
          <a:lstStyle/>
          <a:p>
            <a:pPr algn="l">
              <a:spcBef>
                <a:spcPct val="20000"/>
              </a:spcBef>
            </a:pPr>
            <a:r>
              <a:rPr lang="zh-CN" altLang="en-US" sz="3200" dirty="0">
                <a:latin typeface="Arial" pitchFamily="34" charset="0"/>
              </a:rPr>
              <a:t>全电流定理</a:t>
            </a:r>
            <a:r>
              <a:rPr lang="zh-CN" altLang="en-US" sz="3200" dirty="0"/>
              <a:t>（变化</a:t>
            </a:r>
            <a:r>
              <a:rPr lang="zh-CN" altLang="en-US" sz="3200" dirty="0" smtClean="0"/>
              <a:t>的</a:t>
            </a:r>
            <a:r>
              <a:rPr lang="zh-CN" altLang="en-US" sz="3200" dirty="0" smtClean="0"/>
              <a:t>电场</a:t>
            </a:r>
            <a:r>
              <a:rPr lang="zh-CN" altLang="en-US" sz="3200" dirty="0" smtClean="0"/>
              <a:t>产生</a:t>
            </a:r>
            <a:r>
              <a:rPr lang="zh-CN" altLang="en-US" sz="3200" dirty="0"/>
              <a:t>磁</a:t>
            </a:r>
            <a:r>
              <a:rPr lang="zh-CN" altLang="en-US" sz="3200" dirty="0" smtClean="0"/>
              <a:t>场</a:t>
            </a:r>
            <a:r>
              <a:rPr lang="zh-CN" altLang="en-US" sz="3200" dirty="0"/>
              <a:t>）</a:t>
            </a:r>
            <a:endParaRPr lang="zh-CN" altLang="en-US" sz="3200" dirty="0">
              <a:latin typeface="Arial" pitchFamily="34" charset="0"/>
            </a:endParaRPr>
          </a:p>
        </p:txBody>
      </p:sp>
      <p:sp>
        <p:nvSpPr>
          <p:cNvPr id="446483" name="Rectangle 19"/>
          <p:cNvSpPr>
            <a:spLocks noChangeArrowheads="1"/>
          </p:cNvSpPr>
          <p:nvPr/>
        </p:nvSpPr>
        <p:spPr bwMode="auto">
          <a:xfrm>
            <a:off x="4787900" y="4005263"/>
            <a:ext cx="4213225" cy="1223962"/>
          </a:xfrm>
          <a:prstGeom prst="rect">
            <a:avLst/>
          </a:prstGeom>
          <a:noFill/>
          <a:ln w="9525">
            <a:noFill/>
            <a:miter lim="800000"/>
            <a:headEnd/>
            <a:tailEnd/>
          </a:ln>
        </p:spPr>
        <p:txBody>
          <a:bodyPr/>
          <a:lstStyle/>
          <a:p>
            <a:pPr algn="l">
              <a:spcBef>
                <a:spcPct val="20000"/>
              </a:spcBef>
            </a:pPr>
            <a:r>
              <a:rPr lang="zh-CN" altLang="en-US" sz="3200" dirty="0">
                <a:latin typeface="Arial" pitchFamily="34" charset="0"/>
              </a:rPr>
              <a:t>电磁感应定理（</a:t>
            </a:r>
            <a:r>
              <a:rPr lang="zh-CN" altLang="en-US" sz="3200" dirty="0"/>
              <a:t>变化</a:t>
            </a:r>
            <a:r>
              <a:rPr lang="zh-CN" altLang="en-US" sz="3200" dirty="0" smtClean="0"/>
              <a:t>的磁场产生电场</a:t>
            </a:r>
            <a:r>
              <a:rPr lang="zh-CN" altLang="en-US" sz="3200" dirty="0"/>
              <a:t>）</a:t>
            </a:r>
            <a:endParaRPr lang="zh-CN" altLang="en-US" sz="3200" dirty="0">
              <a:latin typeface="Arial" pitchFamily="34" charset="0"/>
            </a:endParaRPr>
          </a:p>
        </p:txBody>
      </p:sp>
      <p:sp>
        <p:nvSpPr>
          <p:cNvPr id="446484" name="Line 20"/>
          <p:cNvSpPr>
            <a:spLocks noChangeShapeType="1"/>
          </p:cNvSpPr>
          <p:nvPr/>
        </p:nvSpPr>
        <p:spPr bwMode="auto">
          <a:xfrm flipV="1">
            <a:off x="3779838" y="1700213"/>
            <a:ext cx="863600" cy="1008062"/>
          </a:xfrm>
          <a:prstGeom prst="line">
            <a:avLst/>
          </a:prstGeom>
          <a:noFill/>
          <a:ln w="57150">
            <a:solidFill>
              <a:schemeClr val="tx1"/>
            </a:solidFill>
            <a:round/>
            <a:headEnd/>
            <a:tailEnd type="triangle" w="med" len="med"/>
          </a:ln>
        </p:spPr>
        <p:txBody>
          <a:bodyPr/>
          <a:lstStyle/>
          <a:p>
            <a:endParaRPr lang="zh-CN" altLang="en-US"/>
          </a:p>
        </p:txBody>
      </p:sp>
      <p:sp>
        <p:nvSpPr>
          <p:cNvPr id="446485" name="Line 21"/>
          <p:cNvSpPr>
            <a:spLocks noChangeShapeType="1"/>
          </p:cNvSpPr>
          <p:nvPr/>
        </p:nvSpPr>
        <p:spPr bwMode="auto">
          <a:xfrm flipV="1">
            <a:off x="3779838" y="2636838"/>
            <a:ext cx="936625" cy="287337"/>
          </a:xfrm>
          <a:prstGeom prst="line">
            <a:avLst/>
          </a:prstGeom>
          <a:noFill/>
          <a:ln w="57150">
            <a:solidFill>
              <a:schemeClr val="tx1"/>
            </a:solidFill>
            <a:round/>
            <a:headEnd/>
            <a:tailEnd type="triangle" w="med" len="med"/>
          </a:ln>
        </p:spPr>
        <p:txBody>
          <a:bodyPr/>
          <a:lstStyle/>
          <a:p>
            <a:endParaRPr lang="zh-CN" altLang="en-US"/>
          </a:p>
        </p:txBody>
      </p:sp>
      <p:sp>
        <p:nvSpPr>
          <p:cNvPr id="446486" name="Line 22"/>
          <p:cNvSpPr>
            <a:spLocks noChangeShapeType="1"/>
          </p:cNvSpPr>
          <p:nvPr/>
        </p:nvSpPr>
        <p:spPr bwMode="auto">
          <a:xfrm>
            <a:off x="3779838" y="3068638"/>
            <a:ext cx="936625" cy="360362"/>
          </a:xfrm>
          <a:prstGeom prst="line">
            <a:avLst/>
          </a:prstGeom>
          <a:noFill/>
          <a:ln w="57150">
            <a:solidFill>
              <a:schemeClr val="tx1"/>
            </a:solidFill>
            <a:round/>
            <a:headEnd/>
            <a:tailEnd type="triangle" w="med" len="med"/>
          </a:ln>
        </p:spPr>
        <p:txBody>
          <a:bodyPr/>
          <a:lstStyle/>
          <a:p>
            <a:endParaRPr lang="zh-CN" altLang="en-US"/>
          </a:p>
        </p:txBody>
      </p:sp>
      <p:sp>
        <p:nvSpPr>
          <p:cNvPr id="446487" name="Line 23"/>
          <p:cNvSpPr>
            <a:spLocks noChangeShapeType="1"/>
          </p:cNvSpPr>
          <p:nvPr/>
        </p:nvSpPr>
        <p:spPr bwMode="auto">
          <a:xfrm>
            <a:off x="3779838" y="3284538"/>
            <a:ext cx="1079500" cy="1008062"/>
          </a:xfrm>
          <a:prstGeom prst="line">
            <a:avLst/>
          </a:prstGeom>
          <a:noFill/>
          <a:ln w="57150">
            <a:solidFill>
              <a:schemeClr val="tx1"/>
            </a:solidFill>
            <a:round/>
            <a:headEnd/>
            <a:tailEnd type="triangle" w="med" len="med"/>
          </a:ln>
        </p:spPr>
        <p:txBody>
          <a:bodyPr/>
          <a:lstStyle/>
          <a:p>
            <a:endParaRPr lang="zh-CN" altLang="en-US"/>
          </a:p>
        </p:txBody>
      </p:sp>
      <p:sp>
        <p:nvSpPr>
          <p:cNvPr id="73739" name="矩形 11"/>
          <p:cNvSpPr>
            <a:spLocks noChangeArrowheads="1"/>
          </p:cNvSpPr>
          <p:nvPr/>
        </p:nvSpPr>
        <p:spPr bwMode="auto">
          <a:xfrm>
            <a:off x="785813" y="2714625"/>
            <a:ext cx="2714625" cy="461963"/>
          </a:xfrm>
          <a:prstGeom prst="rect">
            <a:avLst/>
          </a:prstGeom>
          <a:noFill/>
          <a:ln w="9525">
            <a:noFill/>
            <a:miter lim="800000"/>
            <a:headEnd/>
            <a:tailEnd/>
          </a:ln>
        </p:spPr>
        <p:txBody>
          <a:bodyPr>
            <a:spAutoFit/>
          </a:bodyPr>
          <a:lstStyle/>
          <a:p>
            <a:pPr algn="l">
              <a:spcBef>
                <a:spcPct val="20000"/>
              </a:spcBef>
            </a:pPr>
            <a:r>
              <a:rPr lang="zh-CN" altLang="en-US">
                <a:solidFill>
                  <a:srgbClr val="FF0000"/>
                </a:solidFill>
                <a:latin typeface="Arial" pitchFamily="34" charset="0"/>
              </a:rPr>
              <a:t>麦克斯韦方程组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6484"/>
                                        </p:tgtEl>
                                        <p:attrNameLst>
                                          <p:attrName>style.visibility</p:attrName>
                                        </p:attrNameLst>
                                      </p:cBhvr>
                                      <p:to>
                                        <p:strVal val="visible"/>
                                      </p:to>
                                    </p:set>
                                    <p:anim calcmode="lin" valueType="num">
                                      <p:cBhvr additive="base">
                                        <p:cTn id="7" dur="500" fill="hold"/>
                                        <p:tgtEl>
                                          <p:spTgt spid="446484"/>
                                        </p:tgtEl>
                                        <p:attrNameLst>
                                          <p:attrName>ppt_x</p:attrName>
                                        </p:attrNameLst>
                                      </p:cBhvr>
                                      <p:tavLst>
                                        <p:tav tm="0">
                                          <p:val>
                                            <p:strVal val="#ppt_x"/>
                                          </p:val>
                                        </p:tav>
                                        <p:tav tm="100000">
                                          <p:val>
                                            <p:strVal val="#ppt_x"/>
                                          </p:val>
                                        </p:tav>
                                      </p:tavLst>
                                    </p:anim>
                                    <p:anim calcmode="lin" valueType="num">
                                      <p:cBhvr additive="base">
                                        <p:cTn id="8" dur="500" fill="hold"/>
                                        <p:tgtEl>
                                          <p:spTgt spid="4464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6485"/>
                                        </p:tgtEl>
                                        <p:attrNameLst>
                                          <p:attrName>style.visibility</p:attrName>
                                        </p:attrNameLst>
                                      </p:cBhvr>
                                      <p:to>
                                        <p:strVal val="visible"/>
                                      </p:to>
                                    </p:set>
                                    <p:anim calcmode="lin" valueType="num">
                                      <p:cBhvr additive="base">
                                        <p:cTn id="11" dur="500" fill="hold"/>
                                        <p:tgtEl>
                                          <p:spTgt spid="446485"/>
                                        </p:tgtEl>
                                        <p:attrNameLst>
                                          <p:attrName>ppt_x</p:attrName>
                                        </p:attrNameLst>
                                      </p:cBhvr>
                                      <p:tavLst>
                                        <p:tav tm="0">
                                          <p:val>
                                            <p:strVal val="#ppt_x"/>
                                          </p:val>
                                        </p:tav>
                                        <p:tav tm="100000">
                                          <p:val>
                                            <p:strVal val="#ppt_x"/>
                                          </p:val>
                                        </p:tav>
                                      </p:tavLst>
                                    </p:anim>
                                    <p:anim calcmode="lin" valueType="num">
                                      <p:cBhvr additive="base">
                                        <p:cTn id="12" dur="500" fill="hold"/>
                                        <p:tgtEl>
                                          <p:spTgt spid="44648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46486"/>
                                        </p:tgtEl>
                                        <p:attrNameLst>
                                          <p:attrName>style.visibility</p:attrName>
                                        </p:attrNameLst>
                                      </p:cBhvr>
                                      <p:to>
                                        <p:strVal val="visible"/>
                                      </p:to>
                                    </p:set>
                                    <p:anim calcmode="lin" valueType="num">
                                      <p:cBhvr additive="base">
                                        <p:cTn id="15" dur="500" fill="hold"/>
                                        <p:tgtEl>
                                          <p:spTgt spid="446486"/>
                                        </p:tgtEl>
                                        <p:attrNameLst>
                                          <p:attrName>ppt_x</p:attrName>
                                        </p:attrNameLst>
                                      </p:cBhvr>
                                      <p:tavLst>
                                        <p:tav tm="0">
                                          <p:val>
                                            <p:strVal val="#ppt_x"/>
                                          </p:val>
                                        </p:tav>
                                        <p:tav tm="100000">
                                          <p:val>
                                            <p:strVal val="#ppt_x"/>
                                          </p:val>
                                        </p:tav>
                                      </p:tavLst>
                                    </p:anim>
                                    <p:anim calcmode="lin" valueType="num">
                                      <p:cBhvr additive="base">
                                        <p:cTn id="16" dur="500" fill="hold"/>
                                        <p:tgtEl>
                                          <p:spTgt spid="44648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46487"/>
                                        </p:tgtEl>
                                        <p:attrNameLst>
                                          <p:attrName>style.visibility</p:attrName>
                                        </p:attrNameLst>
                                      </p:cBhvr>
                                      <p:to>
                                        <p:strVal val="visible"/>
                                      </p:to>
                                    </p:set>
                                    <p:anim calcmode="lin" valueType="num">
                                      <p:cBhvr additive="base">
                                        <p:cTn id="19" dur="500" fill="hold"/>
                                        <p:tgtEl>
                                          <p:spTgt spid="446487"/>
                                        </p:tgtEl>
                                        <p:attrNameLst>
                                          <p:attrName>ppt_x</p:attrName>
                                        </p:attrNameLst>
                                      </p:cBhvr>
                                      <p:tavLst>
                                        <p:tav tm="0">
                                          <p:val>
                                            <p:strVal val="#ppt_x"/>
                                          </p:val>
                                        </p:tav>
                                        <p:tav tm="100000">
                                          <p:val>
                                            <p:strVal val="#ppt_x"/>
                                          </p:val>
                                        </p:tav>
                                      </p:tavLst>
                                    </p:anim>
                                    <p:anim calcmode="lin" valueType="num">
                                      <p:cBhvr additive="base">
                                        <p:cTn id="20" dur="500" fill="hold"/>
                                        <p:tgtEl>
                                          <p:spTgt spid="44648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6479">
                                            <p:txEl>
                                              <p:pRg st="0" end="0"/>
                                            </p:txEl>
                                          </p:spTgt>
                                        </p:tgtEl>
                                        <p:attrNameLst>
                                          <p:attrName>style.visibility</p:attrName>
                                        </p:attrNameLst>
                                      </p:cBhvr>
                                      <p:to>
                                        <p:strVal val="visible"/>
                                      </p:to>
                                    </p:set>
                                    <p:anim calcmode="lin" valueType="num">
                                      <p:cBhvr additive="base">
                                        <p:cTn id="23" dur="500" fill="hold"/>
                                        <p:tgtEl>
                                          <p:spTgt spid="44647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647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46481"/>
                                        </p:tgtEl>
                                        <p:attrNameLst>
                                          <p:attrName>style.visibility</p:attrName>
                                        </p:attrNameLst>
                                      </p:cBhvr>
                                      <p:to>
                                        <p:strVal val="visible"/>
                                      </p:to>
                                    </p:set>
                                    <p:anim calcmode="lin" valueType="num">
                                      <p:cBhvr additive="base">
                                        <p:cTn id="27" dur="500" fill="hold"/>
                                        <p:tgtEl>
                                          <p:spTgt spid="446481"/>
                                        </p:tgtEl>
                                        <p:attrNameLst>
                                          <p:attrName>ppt_x</p:attrName>
                                        </p:attrNameLst>
                                      </p:cBhvr>
                                      <p:tavLst>
                                        <p:tav tm="0">
                                          <p:val>
                                            <p:strVal val="#ppt_x"/>
                                          </p:val>
                                        </p:tav>
                                        <p:tav tm="100000">
                                          <p:val>
                                            <p:strVal val="#ppt_x"/>
                                          </p:val>
                                        </p:tav>
                                      </p:tavLst>
                                    </p:anim>
                                    <p:anim calcmode="lin" valueType="num">
                                      <p:cBhvr additive="base">
                                        <p:cTn id="28" dur="500" fill="hold"/>
                                        <p:tgtEl>
                                          <p:spTgt spid="44648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6482"/>
                                        </p:tgtEl>
                                        <p:attrNameLst>
                                          <p:attrName>style.visibility</p:attrName>
                                        </p:attrNameLst>
                                      </p:cBhvr>
                                      <p:to>
                                        <p:strVal val="visible"/>
                                      </p:to>
                                    </p:set>
                                    <p:anim calcmode="lin" valueType="num">
                                      <p:cBhvr additive="base">
                                        <p:cTn id="31" dur="500" fill="hold"/>
                                        <p:tgtEl>
                                          <p:spTgt spid="446482"/>
                                        </p:tgtEl>
                                        <p:attrNameLst>
                                          <p:attrName>ppt_x</p:attrName>
                                        </p:attrNameLst>
                                      </p:cBhvr>
                                      <p:tavLst>
                                        <p:tav tm="0">
                                          <p:val>
                                            <p:strVal val="#ppt_x"/>
                                          </p:val>
                                        </p:tav>
                                        <p:tav tm="100000">
                                          <p:val>
                                            <p:strVal val="#ppt_x"/>
                                          </p:val>
                                        </p:tav>
                                      </p:tavLst>
                                    </p:anim>
                                    <p:anim calcmode="lin" valueType="num">
                                      <p:cBhvr additive="base">
                                        <p:cTn id="32" dur="500" fill="hold"/>
                                        <p:tgtEl>
                                          <p:spTgt spid="44648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6483"/>
                                        </p:tgtEl>
                                        <p:attrNameLst>
                                          <p:attrName>style.visibility</p:attrName>
                                        </p:attrNameLst>
                                      </p:cBhvr>
                                      <p:to>
                                        <p:strVal val="visible"/>
                                      </p:to>
                                    </p:set>
                                    <p:anim calcmode="lin" valueType="num">
                                      <p:cBhvr additive="base">
                                        <p:cTn id="35" dur="500" fill="hold"/>
                                        <p:tgtEl>
                                          <p:spTgt spid="446483"/>
                                        </p:tgtEl>
                                        <p:attrNameLst>
                                          <p:attrName>ppt_x</p:attrName>
                                        </p:attrNameLst>
                                      </p:cBhvr>
                                      <p:tavLst>
                                        <p:tav tm="0">
                                          <p:val>
                                            <p:strVal val="#ppt_x"/>
                                          </p:val>
                                        </p:tav>
                                        <p:tav tm="100000">
                                          <p:val>
                                            <p:strVal val="#ppt_x"/>
                                          </p:val>
                                        </p:tav>
                                      </p:tavLst>
                                    </p:anim>
                                    <p:anim calcmode="lin" valueType="num">
                                      <p:cBhvr additive="base">
                                        <p:cTn id="36" dur="500" fill="hold"/>
                                        <p:tgtEl>
                                          <p:spTgt spid="4464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9" grpId="0" build="p"/>
      <p:bldP spid="446481" grpId="0"/>
      <p:bldP spid="446482" grpId="0"/>
      <p:bldP spid="446483" grpId="0"/>
      <p:bldP spid="446484" grpId="0" animBg="1"/>
      <p:bldP spid="446485" grpId="0" animBg="1"/>
      <p:bldP spid="446486" grpId="0" animBg="1"/>
      <p:bldP spid="44648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noFill/>
        </p:spPr>
        <p:txBody>
          <a:bodyPr/>
          <a:lstStyle/>
          <a:p>
            <a:pPr eaLnBrk="1" hangingPunct="1"/>
            <a:r>
              <a:rPr lang="en-US" altLang="zh-CN" smtClean="0">
                <a:solidFill>
                  <a:srgbClr val="FF3300"/>
                </a:solidFill>
              </a:rPr>
              <a:t>1.1.2 </a:t>
            </a:r>
            <a:r>
              <a:rPr lang="zh-CN" altLang="en-US" smtClean="0">
                <a:solidFill>
                  <a:srgbClr val="FF3300"/>
                </a:solidFill>
              </a:rPr>
              <a:t>电磁场基本方程</a:t>
            </a:r>
          </a:p>
        </p:txBody>
      </p:sp>
      <p:sp>
        <p:nvSpPr>
          <p:cNvPr id="2055" name="Rectangle 3"/>
          <p:cNvSpPr>
            <a:spLocks noGrp="1" noChangeArrowheads="1"/>
          </p:cNvSpPr>
          <p:nvPr>
            <p:ph type="body" sz="half" idx="1"/>
          </p:nvPr>
        </p:nvSpPr>
        <p:spPr>
          <a:xfrm>
            <a:off x="250825" y="1196975"/>
            <a:ext cx="7705725" cy="1223963"/>
          </a:xfrm>
        </p:spPr>
        <p:txBody>
          <a:bodyPr/>
          <a:lstStyle/>
          <a:p>
            <a:pPr marL="0" indent="0" eaLnBrk="1" hangingPunct="1">
              <a:buFontTx/>
              <a:buNone/>
            </a:pPr>
            <a:r>
              <a:rPr lang="zh-CN" altLang="en-US" sz="2400" smtClean="0">
                <a:solidFill>
                  <a:srgbClr val="FF0000"/>
                </a:solidFill>
              </a:rPr>
              <a:t>电场高斯定理：</a:t>
            </a:r>
            <a:r>
              <a:rPr lang="zh-CN" altLang="en-US" sz="2400" smtClean="0"/>
              <a:t>通过任何一个闭合曲面</a:t>
            </a:r>
            <a:r>
              <a:rPr lang="en-US" altLang="zh-CN" sz="2400" smtClean="0"/>
              <a:t>S</a:t>
            </a:r>
            <a:r>
              <a:rPr lang="zh-CN" altLang="en-US" sz="2400" smtClean="0"/>
              <a:t>的电通量等于该面所包围的所有电荷量的代数和</a:t>
            </a:r>
            <a:r>
              <a:rPr lang="en-US" altLang="zh-CN" sz="2400" i="1" smtClean="0"/>
              <a:t>q</a:t>
            </a:r>
            <a:r>
              <a:rPr lang="zh-CN" altLang="en-US" sz="2400" smtClean="0"/>
              <a:t>除以</a:t>
            </a:r>
            <a:r>
              <a:rPr lang="el-GR" altLang="zh-CN" sz="2400" smtClean="0">
                <a:latin typeface="宋体" pitchFamily="2" charset="-122"/>
              </a:rPr>
              <a:t>ε</a:t>
            </a:r>
            <a:r>
              <a:rPr lang="en-US" altLang="zh-CN" sz="2400" baseline="-25000" smtClean="0"/>
              <a:t>0</a:t>
            </a:r>
            <a:r>
              <a:rPr lang="zh-CN" altLang="en-US" sz="2400" smtClean="0"/>
              <a:t>，与闭合面外的电荷无关。</a:t>
            </a:r>
          </a:p>
        </p:txBody>
      </p:sp>
      <p:graphicFrame>
        <p:nvGraphicFramePr>
          <p:cNvPr id="548868" name="Object 4"/>
          <p:cNvGraphicFramePr>
            <a:graphicFrameLocks noChangeAspect="1"/>
          </p:cNvGraphicFramePr>
          <p:nvPr>
            <p:ph sz="quarter" idx="2"/>
          </p:nvPr>
        </p:nvGraphicFramePr>
        <p:xfrm>
          <a:off x="1547813" y="2636838"/>
          <a:ext cx="1724025" cy="862012"/>
        </p:xfrm>
        <a:graphic>
          <a:graphicData uri="http://schemas.openxmlformats.org/presentationml/2006/ole">
            <p:oleObj spid="_x0000_s2050" name="Equation" r:id="rId3" imgW="812520" imgH="406080" progId="Equation.DSMT4">
              <p:embed/>
            </p:oleObj>
          </a:graphicData>
        </a:graphic>
      </p:graphicFrame>
      <p:sp>
        <p:nvSpPr>
          <p:cNvPr id="548869" name="Rectangle 5"/>
          <p:cNvSpPr>
            <a:spLocks noChangeArrowheads="1"/>
          </p:cNvSpPr>
          <p:nvPr/>
        </p:nvSpPr>
        <p:spPr bwMode="auto">
          <a:xfrm>
            <a:off x="179388" y="4149725"/>
            <a:ext cx="8740775" cy="830263"/>
          </a:xfrm>
          <a:prstGeom prst="rect">
            <a:avLst/>
          </a:prstGeom>
          <a:noFill/>
          <a:ln w="9525">
            <a:noFill/>
            <a:miter lim="800000"/>
            <a:headEnd/>
            <a:tailEnd/>
          </a:ln>
        </p:spPr>
        <p:txBody>
          <a:bodyPr>
            <a:spAutoFit/>
          </a:bodyPr>
          <a:lstStyle/>
          <a:p>
            <a:pPr algn="l"/>
            <a:r>
              <a:rPr lang="zh-CN" altLang="en-US"/>
              <a:t>电介质中，在外界电场下需要考虑</a:t>
            </a:r>
            <a:r>
              <a:rPr lang="zh-CN" altLang="en-US">
                <a:solidFill>
                  <a:srgbClr val="FF3300"/>
                </a:solidFill>
              </a:rPr>
              <a:t>极化电荷</a:t>
            </a:r>
            <a:r>
              <a:rPr lang="en-US" altLang="zh-CN" i="1">
                <a:solidFill>
                  <a:srgbClr val="FF3300"/>
                </a:solidFill>
              </a:rPr>
              <a:t>q</a:t>
            </a:r>
            <a:r>
              <a:rPr lang="en-US" altLang="zh-CN">
                <a:solidFill>
                  <a:srgbClr val="FF3300"/>
                </a:solidFill>
                <a:latin typeface="Arial" pitchFamily="34" charset="0"/>
              </a:rPr>
              <a:t>’</a:t>
            </a:r>
            <a:r>
              <a:rPr lang="zh-CN" altLang="en-US"/>
              <a:t>。极化电荷引入和外界电场相反的极化电场</a:t>
            </a:r>
            <a:r>
              <a:rPr lang="en-US" altLang="zh-CN" i="1"/>
              <a:t>P</a:t>
            </a:r>
            <a:r>
              <a:rPr lang="zh-CN" altLang="en-US"/>
              <a:t>。</a:t>
            </a:r>
          </a:p>
        </p:txBody>
      </p:sp>
      <p:graphicFrame>
        <p:nvGraphicFramePr>
          <p:cNvPr id="548880" name="Object 16"/>
          <p:cNvGraphicFramePr>
            <a:graphicFrameLocks noChangeAspect="1"/>
          </p:cNvGraphicFramePr>
          <p:nvPr/>
        </p:nvGraphicFramePr>
        <p:xfrm>
          <a:off x="827088" y="4868863"/>
          <a:ext cx="2425700" cy="862012"/>
        </p:xfrm>
        <a:graphic>
          <a:graphicData uri="http://schemas.openxmlformats.org/presentationml/2006/ole">
            <p:oleObj spid="_x0000_s2051" name="Equation" r:id="rId4" imgW="1143000" imgH="406080" progId="Equation.DSMT4">
              <p:embed/>
            </p:oleObj>
          </a:graphicData>
        </a:graphic>
      </p:graphicFrame>
      <p:graphicFrame>
        <p:nvGraphicFramePr>
          <p:cNvPr id="548881" name="Object 17"/>
          <p:cNvGraphicFramePr>
            <a:graphicFrameLocks noChangeAspect="1"/>
          </p:cNvGraphicFramePr>
          <p:nvPr/>
        </p:nvGraphicFramePr>
        <p:xfrm>
          <a:off x="827088" y="6021388"/>
          <a:ext cx="1617662" cy="592137"/>
        </p:xfrm>
        <a:graphic>
          <a:graphicData uri="http://schemas.openxmlformats.org/presentationml/2006/ole">
            <p:oleObj spid="_x0000_s2052" name="Equation" r:id="rId5" imgW="761760" imgH="279360" progId="Equation.DSMT4">
              <p:embed/>
            </p:oleObj>
          </a:graphicData>
        </a:graphic>
      </p:graphicFrame>
      <p:sp>
        <p:nvSpPr>
          <p:cNvPr id="548882" name="Line 18"/>
          <p:cNvSpPr>
            <a:spLocks noChangeShapeType="1"/>
          </p:cNvSpPr>
          <p:nvPr/>
        </p:nvSpPr>
        <p:spPr bwMode="auto">
          <a:xfrm>
            <a:off x="3492500" y="5799138"/>
            <a:ext cx="719138" cy="0"/>
          </a:xfrm>
          <a:prstGeom prst="line">
            <a:avLst/>
          </a:prstGeom>
          <a:noFill/>
          <a:ln w="57150">
            <a:solidFill>
              <a:srgbClr val="FF0000"/>
            </a:solidFill>
            <a:round/>
            <a:headEnd/>
            <a:tailEnd type="triangle" w="med" len="med"/>
          </a:ln>
        </p:spPr>
        <p:txBody>
          <a:bodyPr/>
          <a:lstStyle/>
          <a:p>
            <a:endParaRPr lang="zh-CN" altLang="en-US"/>
          </a:p>
        </p:txBody>
      </p:sp>
      <p:graphicFrame>
        <p:nvGraphicFramePr>
          <p:cNvPr id="548887" name="Object 23"/>
          <p:cNvGraphicFramePr>
            <a:graphicFrameLocks noChangeAspect="1"/>
          </p:cNvGraphicFramePr>
          <p:nvPr>
            <p:ph sz="quarter" idx="3"/>
          </p:nvPr>
        </p:nvGraphicFramePr>
        <p:xfrm>
          <a:off x="4572000" y="5438775"/>
          <a:ext cx="2520950" cy="644525"/>
        </p:xfrm>
        <a:graphic>
          <a:graphicData uri="http://schemas.openxmlformats.org/presentationml/2006/ole">
            <p:oleObj spid="_x0000_s2053" name="Equation" r:id="rId6" imgW="1091880" imgH="279360" progId="Equation.DSMT4">
              <p:embed/>
            </p:oleObj>
          </a:graphicData>
        </a:graphic>
      </p:graphicFrame>
      <p:pic>
        <p:nvPicPr>
          <p:cNvPr id="2058" name="Picture 24" descr="Snap14"/>
          <p:cNvPicPr>
            <a:picLocks noChangeAspect="1" noChangeArrowheads="1"/>
          </p:cNvPicPr>
          <p:nvPr/>
        </p:nvPicPr>
        <p:blipFill>
          <a:blip r:embed="rId7" cstate="print"/>
          <a:srcRect/>
          <a:stretch>
            <a:fillRect/>
          </a:stretch>
        </p:blipFill>
        <p:spPr bwMode="auto">
          <a:xfrm>
            <a:off x="5867400" y="2033588"/>
            <a:ext cx="2089150" cy="1971675"/>
          </a:xfrm>
          <a:prstGeom prst="rect">
            <a:avLst/>
          </a:prstGeom>
          <a:noFill/>
          <a:ln w="9525">
            <a:noFill/>
            <a:miter lim="800000"/>
            <a:headEnd/>
            <a:tailEnd/>
          </a:ln>
        </p:spPr>
      </p:pic>
      <p:sp>
        <p:nvSpPr>
          <p:cNvPr id="2059" name="矩形 10"/>
          <p:cNvSpPr>
            <a:spLocks noChangeArrowheads="1"/>
          </p:cNvSpPr>
          <p:nvPr/>
        </p:nvSpPr>
        <p:spPr bwMode="auto">
          <a:xfrm>
            <a:off x="2428875" y="6027738"/>
            <a:ext cx="4572000" cy="830262"/>
          </a:xfrm>
          <a:prstGeom prst="rect">
            <a:avLst/>
          </a:prstGeom>
          <a:noFill/>
          <a:ln w="9525">
            <a:noFill/>
            <a:miter lim="800000"/>
            <a:headEnd/>
            <a:tailEnd/>
          </a:ln>
        </p:spPr>
        <p:txBody>
          <a:bodyPr>
            <a:spAutoFit/>
          </a:bodyPr>
          <a:lstStyle/>
          <a:p>
            <a:r>
              <a:rPr lang="zh-CN" altLang="en-US"/>
              <a:t>任一个闭合曲面内极化电荷的负值等于极化强度的电通量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8868"/>
                                        </p:tgtEl>
                                        <p:attrNameLst>
                                          <p:attrName>style.visibility</p:attrName>
                                        </p:attrNameLst>
                                      </p:cBhvr>
                                      <p:to>
                                        <p:strVal val="visible"/>
                                      </p:to>
                                    </p:set>
                                    <p:anim calcmode="lin" valueType="num">
                                      <p:cBhvr additive="base">
                                        <p:cTn id="7" dur="500" fill="hold"/>
                                        <p:tgtEl>
                                          <p:spTgt spid="548868"/>
                                        </p:tgtEl>
                                        <p:attrNameLst>
                                          <p:attrName>ppt_x</p:attrName>
                                        </p:attrNameLst>
                                      </p:cBhvr>
                                      <p:tavLst>
                                        <p:tav tm="0">
                                          <p:val>
                                            <p:strVal val="#ppt_x"/>
                                          </p:val>
                                        </p:tav>
                                        <p:tav tm="100000">
                                          <p:val>
                                            <p:strVal val="#ppt_x"/>
                                          </p:val>
                                        </p:tav>
                                      </p:tavLst>
                                    </p:anim>
                                    <p:anim calcmode="lin" valueType="num">
                                      <p:cBhvr additive="base">
                                        <p:cTn id="8" dur="500" fill="hold"/>
                                        <p:tgtEl>
                                          <p:spTgt spid="5488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8869"/>
                                        </p:tgtEl>
                                        <p:attrNameLst>
                                          <p:attrName>style.visibility</p:attrName>
                                        </p:attrNameLst>
                                      </p:cBhvr>
                                      <p:to>
                                        <p:strVal val="visible"/>
                                      </p:to>
                                    </p:set>
                                    <p:anim calcmode="lin" valueType="num">
                                      <p:cBhvr additive="base">
                                        <p:cTn id="13" dur="500" fill="hold"/>
                                        <p:tgtEl>
                                          <p:spTgt spid="548869"/>
                                        </p:tgtEl>
                                        <p:attrNameLst>
                                          <p:attrName>ppt_x</p:attrName>
                                        </p:attrNameLst>
                                      </p:cBhvr>
                                      <p:tavLst>
                                        <p:tav tm="0">
                                          <p:val>
                                            <p:strVal val="#ppt_x"/>
                                          </p:val>
                                        </p:tav>
                                        <p:tav tm="100000">
                                          <p:val>
                                            <p:strVal val="#ppt_x"/>
                                          </p:val>
                                        </p:tav>
                                      </p:tavLst>
                                    </p:anim>
                                    <p:anim calcmode="lin" valueType="num">
                                      <p:cBhvr additive="base">
                                        <p:cTn id="14" dur="500" fill="hold"/>
                                        <p:tgtEl>
                                          <p:spTgt spid="5488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8880"/>
                                        </p:tgtEl>
                                        <p:attrNameLst>
                                          <p:attrName>style.visibility</p:attrName>
                                        </p:attrNameLst>
                                      </p:cBhvr>
                                      <p:to>
                                        <p:strVal val="visible"/>
                                      </p:to>
                                    </p:set>
                                    <p:anim calcmode="lin" valueType="num">
                                      <p:cBhvr additive="base">
                                        <p:cTn id="19" dur="500" fill="hold"/>
                                        <p:tgtEl>
                                          <p:spTgt spid="548880"/>
                                        </p:tgtEl>
                                        <p:attrNameLst>
                                          <p:attrName>ppt_x</p:attrName>
                                        </p:attrNameLst>
                                      </p:cBhvr>
                                      <p:tavLst>
                                        <p:tav tm="0">
                                          <p:val>
                                            <p:strVal val="#ppt_x"/>
                                          </p:val>
                                        </p:tav>
                                        <p:tav tm="100000">
                                          <p:val>
                                            <p:strVal val="#ppt_x"/>
                                          </p:val>
                                        </p:tav>
                                      </p:tavLst>
                                    </p:anim>
                                    <p:anim calcmode="lin" valueType="num">
                                      <p:cBhvr additive="base">
                                        <p:cTn id="20" dur="500" fill="hold"/>
                                        <p:tgtEl>
                                          <p:spTgt spid="5488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8881"/>
                                        </p:tgtEl>
                                        <p:attrNameLst>
                                          <p:attrName>style.visibility</p:attrName>
                                        </p:attrNameLst>
                                      </p:cBhvr>
                                      <p:to>
                                        <p:strVal val="visible"/>
                                      </p:to>
                                    </p:set>
                                    <p:anim calcmode="lin" valueType="num">
                                      <p:cBhvr additive="base">
                                        <p:cTn id="25" dur="500" fill="hold"/>
                                        <p:tgtEl>
                                          <p:spTgt spid="548881"/>
                                        </p:tgtEl>
                                        <p:attrNameLst>
                                          <p:attrName>ppt_x</p:attrName>
                                        </p:attrNameLst>
                                      </p:cBhvr>
                                      <p:tavLst>
                                        <p:tav tm="0">
                                          <p:val>
                                            <p:strVal val="#ppt_x"/>
                                          </p:val>
                                        </p:tav>
                                        <p:tav tm="100000">
                                          <p:val>
                                            <p:strVal val="#ppt_x"/>
                                          </p:val>
                                        </p:tav>
                                      </p:tavLst>
                                    </p:anim>
                                    <p:anim calcmode="lin" valueType="num">
                                      <p:cBhvr additive="base">
                                        <p:cTn id="26" dur="500" fill="hold"/>
                                        <p:tgtEl>
                                          <p:spTgt spid="548881"/>
                                        </p:tgtEl>
                                        <p:attrNameLst>
                                          <p:attrName>ppt_y</p:attrName>
                                        </p:attrNameLst>
                                      </p:cBhvr>
                                      <p:tavLst>
                                        <p:tav tm="0">
                                          <p:val>
                                            <p:strVal val="1+#ppt_h/2"/>
                                          </p:val>
                                        </p:tav>
                                        <p:tav tm="100000">
                                          <p:val>
                                            <p:strVal val="#ppt_y"/>
                                          </p:val>
                                        </p:tav>
                                      </p:tavLst>
                                    </p:anim>
                                  </p:childTnLst>
                                </p:cTn>
                              </p:par>
                              <p:par>
                                <p:cTn id="27" presetID="5" presetClass="entr" presetSubtype="10" fill="hold" grpId="0" nodeType="withEffect">
                                  <p:stCondLst>
                                    <p:cond delay="0"/>
                                  </p:stCondLst>
                                  <p:childTnLst>
                                    <p:set>
                                      <p:cBhvr>
                                        <p:cTn id="28" dur="1" fill="hold">
                                          <p:stCondLst>
                                            <p:cond delay="0"/>
                                          </p:stCondLst>
                                        </p:cTn>
                                        <p:tgtEl>
                                          <p:spTgt spid="2059"/>
                                        </p:tgtEl>
                                        <p:attrNameLst>
                                          <p:attrName>style.visibility</p:attrName>
                                        </p:attrNameLst>
                                      </p:cBhvr>
                                      <p:to>
                                        <p:strVal val="visible"/>
                                      </p:to>
                                    </p:set>
                                    <p:animEffect transition="in" filter="checkerboard(across)">
                                      <p:cBhvr>
                                        <p:cTn id="29" dur="500"/>
                                        <p:tgtEl>
                                          <p:spTgt spid="205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48882"/>
                                        </p:tgtEl>
                                        <p:attrNameLst>
                                          <p:attrName>style.visibility</p:attrName>
                                        </p:attrNameLst>
                                      </p:cBhvr>
                                      <p:to>
                                        <p:strVal val="visible"/>
                                      </p:to>
                                    </p:set>
                                    <p:anim calcmode="lin" valueType="num">
                                      <p:cBhvr additive="base">
                                        <p:cTn id="34" dur="500" fill="hold"/>
                                        <p:tgtEl>
                                          <p:spTgt spid="548882"/>
                                        </p:tgtEl>
                                        <p:attrNameLst>
                                          <p:attrName>ppt_x</p:attrName>
                                        </p:attrNameLst>
                                      </p:cBhvr>
                                      <p:tavLst>
                                        <p:tav tm="0">
                                          <p:val>
                                            <p:strVal val="#ppt_x"/>
                                          </p:val>
                                        </p:tav>
                                        <p:tav tm="100000">
                                          <p:val>
                                            <p:strVal val="#ppt_x"/>
                                          </p:val>
                                        </p:tav>
                                      </p:tavLst>
                                    </p:anim>
                                    <p:anim calcmode="lin" valueType="num">
                                      <p:cBhvr additive="base">
                                        <p:cTn id="35" dur="500" fill="hold"/>
                                        <p:tgtEl>
                                          <p:spTgt spid="54888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48887"/>
                                        </p:tgtEl>
                                        <p:attrNameLst>
                                          <p:attrName>style.visibility</p:attrName>
                                        </p:attrNameLst>
                                      </p:cBhvr>
                                      <p:to>
                                        <p:strVal val="visible"/>
                                      </p:to>
                                    </p:set>
                                    <p:anim calcmode="lin" valueType="num">
                                      <p:cBhvr additive="base">
                                        <p:cTn id="40" dur="500" fill="hold"/>
                                        <p:tgtEl>
                                          <p:spTgt spid="548887"/>
                                        </p:tgtEl>
                                        <p:attrNameLst>
                                          <p:attrName>ppt_x</p:attrName>
                                        </p:attrNameLst>
                                      </p:cBhvr>
                                      <p:tavLst>
                                        <p:tav tm="0">
                                          <p:val>
                                            <p:strVal val="#ppt_x"/>
                                          </p:val>
                                        </p:tav>
                                        <p:tav tm="100000">
                                          <p:val>
                                            <p:strVal val="#ppt_x"/>
                                          </p:val>
                                        </p:tav>
                                      </p:tavLst>
                                    </p:anim>
                                    <p:anim calcmode="lin" valueType="num">
                                      <p:cBhvr additive="base">
                                        <p:cTn id="41" dur="500" fill="hold"/>
                                        <p:tgtEl>
                                          <p:spTgt spid="5488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p:bldP spid="548882" grpId="0" animBg="1"/>
      <p:bldP spid="20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6"/>
          <p:cNvSpPr>
            <a:spLocks noGrp="1" noChangeArrowheads="1"/>
          </p:cNvSpPr>
          <p:nvPr>
            <p:ph type="title"/>
          </p:nvPr>
        </p:nvSpPr>
        <p:spPr>
          <a:noFill/>
        </p:spPr>
        <p:txBody>
          <a:bodyPr/>
          <a:lstStyle/>
          <a:p>
            <a:pPr eaLnBrk="1" hangingPunct="1"/>
            <a:r>
              <a:rPr lang="en-US" altLang="zh-CN" smtClean="0">
                <a:solidFill>
                  <a:srgbClr val="FF3300"/>
                </a:solidFill>
              </a:rPr>
              <a:t>1.1.2 </a:t>
            </a:r>
            <a:r>
              <a:rPr lang="zh-CN" altLang="en-US" smtClean="0">
                <a:solidFill>
                  <a:srgbClr val="FF3300"/>
                </a:solidFill>
              </a:rPr>
              <a:t>电磁场基本方程</a:t>
            </a:r>
          </a:p>
        </p:txBody>
      </p:sp>
      <p:graphicFrame>
        <p:nvGraphicFramePr>
          <p:cNvPr id="3074" name="Object 20"/>
          <p:cNvGraphicFramePr>
            <a:graphicFrameLocks noChangeAspect="1"/>
          </p:cNvGraphicFramePr>
          <p:nvPr>
            <p:ph sz="quarter" idx="3"/>
          </p:nvPr>
        </p:nvGraphicFramePr>
        <p:xfrm>
          <a:off x="2987675" y="1628775"/>
          <a:ext cx="2879725" cy="736600"/>
        </p:xfrm>
        <a:graphic>
          <a:graphicData uri="http://schemas.openxmlformats.org/presentationml/2006/ole">
            <p:oleObj spid="_x0000_s3074" name="Equation" r:id="rId3" imgW="1091880" imgH="279360" progId="Equation.DSMT4">
              <p:embed/>
            </p:oleObj>
          </a:graphicData>
        </a:graphic>
      </p:graphicFrame>
      <p:graphicFrame>
        <p:nvGraphicFramePr>
          <p:cNvPr id="379926" name="Object 22"/>
          <p:cNvGraphicFramePr>
            <a:graphicFrameLocks noChangeAspect="1"/>
          </p:cNvGraphicFramePr>
          <p:nvPr/>
        </p:nvGraphicFramePr>
        <p:xfrm>
          <a:off x="1547813" y="2640013"/>
          <a:ext cx="1804987" cy="496887"/>
        </p:xfrm>
        <a:graphic>
          <a:graphicData uri="http://schemas.openxmlformats.org/presentationml/2006/ole">
            <p:oleObj spid="_x0000_s3075" name="Equation" r:id="rId4" imgW="736560" imgH="203040" progId="Equation.DSMT4">
              <p:embed/>
            </p:oleObj>
          </a:graphicData>
        </a:graphic>
      </p:graphicFrame>
      <p:graphicFrame>
        <p:nvGraphicFramePr>
          <p:cNvPr id="379927" name="Object 23"/>
          <p:cNvGraphicFramePr>
            <a:graphicFrameLocks noChangeAspect="1"/>
          </p:cNvGraphicFramePr>
          <p:nvPr/>
        </p:nvGraphicFramePr>
        <p:xfrm>
          <a:off x="1763713" y="3573463"/>
          <a:ext cx="1525587" cy="496887"/>
        </p:xfrm>
        <a:graphic>
          <a:graphicData uri="http://schemas.openxmlformats.org/presentationml/2006/ole">
            <p:oleObj spid="_x0000_s3076" name="Equation" r:id="rId5" imgW="622080" imgH="203040" progId="Equation.DSMT4">
              <p:embed/>
            </p:oleObj>
          </a:graphicData>
        </a:graphic>
      </p:graphicFrame>
      <p:graphicFrame>
        <p:nvGraphicFramePr>
          <p:cNvPr id="379928" name="Object 24"/>
          <p:cNvGraphicFramePr>
            <a:graphicFrameLocks noChangeAspect="1"/>
          </p:cNvGraphicFramePr>
          <p:nvPr/>
        </p:nvGraphicFramePr>
        <p:xfrm>
          <a:off x="1547813" y="4581525"/>
          <a:ext cx="3960812" cy="579438"/>
        </p:xfrm>
        <a:graphic>
          <a:graphicData uri="http://schemas.openxmlformats.org/presentationml/2006/ole">
            <p:oleObj spid="_x0000_s3077" name="Equation" r:id="rId6" imgW="1384200" imgH="203040" progId="Equation.DSMT4">
              <p:embed/>
            </p:oleObj>
          </a:graphicData>
        </a:graphic>
      </p:graphicFrame>
      <p:sp>
        <p:nvSpPr>
          <p:cNvPr id="379930" name="Rectangle 26"/>
          <p:cNvSpPr>
            <a:spLocks noChangeArrowheads="1"/>
          </p:cNvSpPr>
          <p:nvPr/>
        </p:nvSpPr>
        <p:spPr bwMode="auto">
          <a:xfrm>
            <a:off x="5580063" y="4652963"/>
            <a:ext cx="2714625" cy="457200"/>
          </a:xfrm>
          <a:prstGeom prst="rect">
            <a:avLst/>
          </a:prstGeom>
          <a:noFill/>
          <a:ln w="9525">
            <a:noFill/>
            <a:miter lim="800000"/>
            <a:headEnd/>
            <a:tailEnd/>
          </a:ln>
        </p:spPr>
        <p:txBody>
          <a:bodyPr wrap="none">
            <a:spAutoFit/>
          </a:bodyPr>
          <a:lstStyle/>
          <a:p>
            <a:r>
              <a:rPr lang="el-GR" altLang="zh-CN" i="1"/>
              <a:t>ε</a:t>
            </a:r>
            <a:r>
              <a:rPr lang="en-US" altLang="zh-CN" i="1" baseline="-25000"/>
              <a:t>r</a:t>
            </a:r>
            <a:r>
              <a:rPr lang="zh-CN" altLang="en-US"/>
              <a:t>为相对介电常数</a:t>
            </a:r>
          </a:p>
        </p:txBody>
      </p:sp>
      <p:sp>
        <p:nvSpPr>
          <p:cNvPr id="379931" name="Rectangle 27"/>
          <p:cNvSpPr>
            <a:spLocks noChangeArrowheads="1"/>
          </p:cNvSpPr>
          <p:nvPr/>
        </p:nvSpPr>
        <p:spPr bwMode="auto">
          <a:xfrm>
            <a:off x="611188" y="2640013"/>
            <a:ext cx="488950" cy="457200"/>
          </a:xfrm>
          <a:prstGeom prst="rect">
            <a:avLst/>
          </a:prstGeom>
          <a:noFill/>
          <a:ln w="9525">
            <a:noFill/>
            <a:miter lim="800000"/>
            <a:headEnd/>
            <a:tailEnd/>
          </a:ln>
        </p:spPr>
        <p:txBody>
          <a:bodyPr wrap="none">
            <a:spAutoFit/>
          </a:bodyPr>
          <a:lstStyle/>
          <a:p>
            <a:r>
              <a:rPr lang="zh-CN" altLang="en-US"/>
              <a:t>令</a:t>
            </a:r>
          </a:p>
        </p:txBody>
      </p:sp>
      <p:sp>
        <p:nvSpPr>
          <p:cNvPr id="379932" name="Rectangle 28"/>
          <p:cNvSpPr>
            <a:spLocks noChangeArrowheads="1"/>
          </p:cNvSpPr>
          <p:nvPr/>
        </p:nvSpPr>
        <p:spPr bwMode="auto">
          <a:xfrm>
            <a:off x="3633788" y="2687638"/>
            <a:ext cx="488950" cy="457200"/>
          </a:xfrm>
          <a:prstGeom prst="rect">
            <a:avLst/>
          </a:prstGeom>
          <a:noFill/>
          <a:ln w="9525">
            <a:noFill/>
            <a:miter lim="800000"/>
            <a:headEnd/>
            <a:tailEnd/>
          </a:ln>
        </p:spPr>
        <p:txBody>
          <a:bodyPr wrap="none">
            <a:spAutoFit/>
          </a:bodyPr>
          <a:lstStyle/>
          <a:p>
            <a:r>
              <a:rPr lang="zh-CN" altLang="en-US"/>
              <a:t>则</a:t>
            </a:r>
          </a:p>
        </p:txBody>
      </p:sp>
      <p:graphicFrame>
        <p:nvGraphicFramePr>
          <p:cNvPr id="379933" name="Object 29"/>
          <p:cNvGraphicFramePr>
            <a:graphicFrameLocks noChangeAspect="1"/>
          </p:cNvGraphicFramePr>
          <p:nvPr/>
        </p:nvGraphicFramePr>
        <p:xfrm>
          <a:off x="4284663" y="2565400"/>
          <a:ext cx="1873250" cy="776288"/>
        </p:xfrm>
        <a:graphic>
          <a:graphicData uri="http://schemas.openxmlformats.org/presentationml/2006/ole">
            <p:oleObj spid="_x0000_s3078" name="Equation" r:id="rId7" imgW="672840" imgH="279360" progId="Equation.DSMT4">
              <p:embed/>
            </p:oleObj>
          </a:graphicData>
        </a:graphic>
      </p:graphicFrame>
      <p:sp>
        <p:nvSpPr>
          <p:cNvPr id="379935" name="Rectangle 31"/>
          <p:cNvSpPr>
            <a:spLocks noChangeArrowheads="1"/>
          </p:cNvSpPr>
          <p:nvPr/>
        </p:nvSpPr>
        <p:spPr bwMode="auto">
          <a:xfrm>
            <a:off x="3492500" y="3573463"/>
            <a:ext cx="2303463" cy="457200"/>
          </a:xfrm>
          <a:prstGeom prst="rect">
            <a:avLst/>
          </a:prstGeom>
          <a:noFill/>
          <a:ln w="9525">
            <a:noFill/>
            <a:miter lim="800000"/>
            <a:headEnd/>
            <a:tailEnd/>
          </a:ln>
        </p:spPr>
        <p:txBody>
          <a:bodyPr>
            <a:spAutoFit/>
          </a:bodyPr>
          <a:lstStyle/>
          <a:p>
            <a:r>
              <a:rPr lang="el-GR" altLang="zh-CN" b="0" i="1"/>
              <a:t>χ</a:t>
            </a:r>
            <a:r>
              <a:rPr lang="en-US" altLang="zh-CN" i="1" baseline="-25000"/>
              <a:t>e</a:t>
            </a:r>
            <a:r>
              <a:rPr lang="zh-CN" altLang="en-US"/>
              <a:t>为极化率</a:t>
            </a:r>
          </a:p>
        </p:txBody>
      </p:sp>
      <p:sp>
        <p:nvSpPr>
          <p:cNvPr id="3084" name="Text Box 38"/>
          <p:cNvSpPr txBox="1">
            <a:spLocks noChangeArrowheads="1"/>
          </p:cNvSpPr>
          <p:nvPr/>
        </p:nvSpPr>
        <p:spPr bwMode="auto">
          <a:xfrm>
            <a:off x="179388" y="1196975"/>
            <a:ext cx="2627312" cy="457200"/>
          </a:xfrm>
          <a:prstGeom prst="rect">
            <a:avLst/>
          </a:prstGeom>
          <a:gradFill rotWithShape="1">
            <a:gsLst>
              <a:gs pos="0">
                <a:srgbClr val="FF99FF"/>
              </a:gs>
              <a:gs pos="50000">
                <a:srgbClr val="FFFFFF"/>
              </a:gs>
              <a:gs pos="100000">
                <a:srgbClr val="FF99FF"/>
              </a:gs>
            </a:gsLst>
            <a:lin ang="5400000" scaled="1"/>
          </a:gradFill>
          <a:ln w="9525">
            <a:noFill/>
            <a:miter lim="800000"/>
            <a:headEnd/>
            <a:tailEnd/>
          </a:ln>
        </p:spPr>
        <p:txBody>
          <a:bodyPr lIns="90000" tIns="46800" rIns="90000" bIns="46800">
            <a:spAutoFit/>
          </a:bodyPr>
          <a:lstStyle/>
          <a:p>
            <a:r>
              <a:rPr lang="zh-CN" altLang="en-US"/>
              <a:t>电场高斯定理</a:t>
            </a:r>
          </a:p>
        </p:txBody>
      </p:sp>
      <p:sp>
        <p:nvSpPr>
          <p:cNvPr id="379943" name="Rectangle 39"/>
          <p:cNvSpPr>
            <a:spLocks noChangeArrowheads="1"/>
          </p:cNvSpPr>
          <p:nvPr/>
        </p:nvSpPr>
        <p:spPr bwMode="auto">
          <a:xfrm>
            <a:off x="6300788" y="2708275"/>
            <a:ext cx="2519362" cy="457200"/>
          </a:xfrm>
          <a:prstGeom prst="rect">
            <a:avLst/>
          </a:prstGeom>
          <a:noFill/>
          <a:ln w="9525">
            <a:noFill/>
            <a:miter lim="800000"/>
            <a:headEnd/>
            <a:tailEnd/>
          </a:ln>
        </p:spPr>
        <p:txBody>
          <a:bodyPr>
            <a:spAutoFit/>
          </a:bodyPr>
          <a:lstStyle/>
          <a:p>
            <a:r>
              <a:rPr lang="en-US" altLang="zh-CN" i="1"/>
              <a:t>D</a:t>
            </a:r>
            <a:r>
              <a:rPr lang="zh-CN" altLang="en-US"/>
              <a:t>为电位移矢量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9926"/>
                                        </p:tgtEl>
                                        <p:attrNameLst>
                                          <p:attrName>style.visibility</p:attrName>
                                        </p:attrNameLst>
                                      </p:cBhvr>
                                      <p:to>
                                        <p:strVal val="visible"/>
                                      </p:to>
                                    </p:set>
                                    <p:animEffect transition="in" filter="box(in)">
                                      <p:cBhvr>
                                        <p:cTn id="7" dur="500"/>
                                        <p:tgtEl>
                                          <p:spTgt spid="37992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9931"/>
                                        </p:tgtEl>
                                        <p:attrNameLst>
                                          <p:attrName>style.visibility</p:attrName>
                                        </p:attrNameLst>
                                      </p:cBhvr>
                                      <p:to>
                                        <p:strVal val="visible"/>
                                      </p:to>
                                    </p:set>
                                    <p:animEffect transition="in" filter="box(in)">
                                      <p:cBhvr>
                                        <p:cTn id="10" dur="500"/>
                                        <p:tgtEl>
                                          <p:spTgt spid="37993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79932"/>
                                        </p:tgtEl>
                                        <p:attrNameLst>
                                          <p:attrName>style.visibility</p:attrName>
                                        </p:attrNameLst>
                                      </p:cBhvr>
                                      <p:to>
                                        <p:strVal val="visible"/>
                                      </p:to>
                                    </p:set>
                                    <p:animEffect transition="in" filter="checkerboard(across)">
                                      <p:cBhvr>
                                        <p:cTn id="15" dur="500"/>
                                        <p:tgtEl>
                                          <p:spTgt spid="379932"/>
                                        </p:tgtEl>
                                      </p:cBhvr>
                                    </p:animEffect>
                                  </p:childTnLst>
                                </p:cTn>
                              </p:par>
                              <p:par>
                                <p:cTn id="16" presetID="5" presetClass="entr" presetSubtype="10" fill="hold" nodeType="withEffect">
                                  <p:stCondLst>
                                    <p:cond delay="0"/>
                                  </p:stCondLst>
                                  <p:childTnLst>
                                    <p:set>
                                      <p:cBhvr>
                                        <p:cTn id="17" dur="1" fill="hold">
                                          <p:stCondLst>
                                            <p:cond delay="0"/>
                                          </p:stCondLst>
                                        </p:cTn>
                                        <p:tgtEl>
                                          <p:spTgt spid="379933"/>
                                        </p:tgtEl>
                                        <p:attrNameLst>
                                          <p:attrName>style.visibility</p:attrName>
                                        </p:attrNameLst>
                                      </p:cBhvr>
                                      <p:to>
                                        <p:strVal val="visible"/>
                                      </p:to>
                                    </p:set>
                                    <p:animEffect transition="in" filter="checkerboard(across)">
                                      <p:cBhvr>
                                        <p:cTn id="18" dur="500"/>
                                        <p:tgtEl>
                                          <p:spTgt spid="37993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79943"/>
                                        </p:tgtEl>
                                        <p:attrNameLst>
                                          <p:attrName>style.visibility</p:attrName>
                                        </p:attrNameLst>
                                      </p:cBhvr>
                                      <p:to>
                                        <p:strVal val="visible"/>
                                      </p:to>
                                    </p:set>
                                    <p:animEffect transition="in" filter="checkerboard(across)">
                                      <p:cBhvr>
                                        <p:cTn id="23" dur="500"/>
                                        <p:tgtEl>
                                          <p:spTgt spid="37994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79927"/>
                                        </p:tgtEl>
                                        <p:attrNameLst>
                                          <p:attrName>style.visibility</p:attrName>
                                        </p:attrNameLst>
                                      </p:cBhvr>
                                      <p:to>
                                        <p:strVal val="visible"/>
                                      </p:to>
                                    </p:set>
                                    <p:animEffect transition="in" filter="blinds(horizontal)">
                                      <p:cBhvr>
                                        <p:cTn id="28" dur="500"/>
                                        <p:tgtEl>
                                          <p:spTgt spid="37992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79935"/>
                                        </p:tgtEl>
                                        <p:attrNameLst>
                                          <p:attrName>style.visibility</p:attrName>
                                        </p:attrNameLst>
                                      </p:cBhvr>
                                      <p:to>
                                        <p:strVal val="visible"/>
                                      </p:to>
                                    </p:set>
                                    <p:animEffect transition="in" filter="blinds(horizontal)">
                                      <p:cBhvr>
                                        <p:cTn id="31" dur="500"/>
                                        <p:tgtEl>
                                          <p:spTgt spid="379935"/>
                                        </p:tgtEl>
                                      </p:cBhvr>
                                    </p:animEffect>
                                  </p:childTnLst>
                                </p:cTn>
                              </p:par>
                              <p:par>
                                <p:cTn id="32" presetID="2" presetClass="entr" presetSubtype="4" fill="hold" grpId="1" nodeType="withEffect">
                                  <p:stCondLst>
                                    <p:cond delay="0"/>
                                  </p:stCondLst>
                                  <p:childTnLst>
                                    <p:set>
                                      <p:cBhvr>
                                        <p:cTn id="33" dur="1" fill="hold">
                                          <p:stCondLst>
                                            <p:cond delay="0"/>
                                          </p:stCondLst>
                                        </p:cTn>
                                        <p:tgtEl>
                                          <p:spTgt spid="379935"/>
                                        </p:tgtEl>
                                        <p:attrNameLst>
                                          <p:attrName>style.visibility</p:attrName>
                                        </p:attrNameLst>
                                      </p:cBhvr>
                                      <p:to>
                                        <p:strVal val="visible"/>
                                      </p:to>
                                    </p:set>
                                    <p:anim calcmode="lin" valueType="num">
                                      <p:cBhvr additive="base">
                                        <p:cTn id="34" dur="500" fill="hold"/>
                                        <p:tgtEl>
                                          <p:spTgt spid="379935"/>
                                        </p:tgtEl>
                                        <p:attrNameLst>
                                          <p:attrName>ppt_x</p:attrName>
                                        </p:attrNameLst>
                                      </p:cBhvr>
                                      <p:tavLst>
                                        <p:tav tm="0">
                                          <p:val>
                                            <p:strVal val="#ppt_x"/>
                                          </p:val>
                                        </p:tav>
                                        <p:tav tm="100000">
                                          <p:val>
                                            <p:strVal val="#ppt_x"/>
                                          </p:val>
                                        </p:tav>
                                      </p:tavLst>
                                    </p:anim>
                                    <p:anim calcmode="lin" valueType="num">
                                      <p:cBhvr additive="base">
                                        <p:cTn id="35" dur="500" fill="hold"/>
                                        <p:tgtEl>
                                          <p:spTgt spid="37993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79930"/>
                                        </p:tgtEl>
                                        <p:attrNameLst>
                                          <p:attrName>style.visibility</p:attrName>
                                        </p:attrNameLst>
                                      </p:cBhvr>
                                      <p:to>
                                        <p:strVal val="visible"/>
                                      </p:to>
                                    </p:set>
                                    <p:anim calcmode="lin" valueType="num">
                                      <p:cBhvr additive="base">
                                        <p:cTn id="40" dur="500" fill="hold"/>
                                        <p:tgtEl>
                                          <p:spTgt spid="379930"/>
                                        </p:tgtEl>
                                        <p:attrNameLst>
                                          <p:attrName>ppt_x</p:attrName>
                                        </p:attrNameLst>
                                      </p:cBhvr>
                                      <p:tavLst>
                                        <p:tav tm="0">
                                          <p:val>
                                            <p:strVal val="#ppt_x"/>
                                          </p:val>
                                        </p:tav>
                                        <p:tav tm="100000">
                                          <p:val>
                                            <p:strVal val="#ppt_x"/>
                                          </p:val>
                                        </p:tav>
                                      </p:tavLst>
                                    </p:anim>
                                    <p:anim calcmode="lin" valueType="num">
                                      <p:cBhvr additive="base">
                                        <p:cTn id="41" dur="500" fill="hold"/>
                                        <p:tgtEl>
                                          <p:spTgt spid="379930"/>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79928"/>
                                        </p:tgtEl>
                                        <p:attrNameLst>
                                          <p:attrName>style.visibility</p:attrName>
                                        </p:attrNameLst>
                                      </p:cBhvr>
                                      <p:to>
                                        <p:strVal val="visible"/>
                                      </p:to>
                                    </p:set>
                                    <p:anim calcmode="lin" valueType="num">
                                      <p:cBhvr additive="base">
                                        <p:cTn id="44" dur="500" fill="hold"/>
                                        <p:tgtEl>
                                          <p:spTgt spid="379928"/>
                                        </p:tgtEl>
                                        <p:attrNameLst>
                                          <p:attrName>ppt_x</p:attrName>
                                        </p:attrNameLst>
                                      </p:cBhvr>
                                      <p:tavLst>
                                        <p:tav tm="0">
                                          <p:val>
                                            <p:strVal val="#ppt_x"/>
                                          </p:val>
                                        </p:tav>
                                        <p:tav tm="100000">
                                          <p:val>
                                            <p:strVal val="#ppt_x"/>
                                          </p:val>
                                        </p:tav>
                                      </p:tavLst>
                                    </p:anim>
                                    <p:anim calcmode="lin" valueType="num">
                                      <p:cBhvr additive="base">
                                        <p:cTn id="45" dur="500" fill="hold"/>
                                        <p:tgtEl>
                                          <p:spTgt spid="379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30" grpId="0"/>
      <p:bldP spid="379931" grpId="0"/>
      <p:bldP spid="379932" grpId="0"/>
      <p:bldP spid="379935" grpId="0"/>
      <p:bldP spid="379935" grpId="1"/>
      <p:bldP spid="3799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noFill/>
        </p:spPr>
        <p:txBody>
          <a:bodyPr/>
          <a:lstStyle/>
          <a:p>
            <a:pPr eaLnBrk="1" hangingPunct="1"/>
            <a:r>
              <a:rPr lang="en-US" altLang="zh-CN" smtClean="0">
                <a:solidFill>
                  <a:srgbClr val="FF3300"/>
                </a:solidFill>
              </a:rPr>
              <a:t>1.1.2 </a:t>
            </a:r>
            <a:r>
              <a:rPr lang="zh-CN" altLang="en-US" smtClean="0">
                <a:solidFill>
                  <a:srgbClr val="FF3300"/>
                </a:solidFill>
              </a:rPr>
              <a:t>电磁场基本方程</a:t>
            </a:r>
          </a:p>
        </p:txBody>
      </p:sp>
      <p:sp>
        <p:nvSpPr>
          <p:cNvPr id="4100" name="Rectangle 3"/>
          <p:cNvSpPr>
            <a:spLocks noGrp="1" noChangeArrowheads="1"/>
          </p:cNvSpPr>
          <p:nvPr>
            <p:ph type="body" sz="half" idx="1"/>
          </p:nvPr>
        </p:nvSpPr>
        <p:spPr>
          <a:xfrm>
            <a:off x="250825" y="1196975"/>
            <a:ext cx="7705725" cy="1871663"/>
          </a:xfrm>
        </p:spPr>
        <p:txBody>
          <a:bodyPr/>
          <a:lstStyle/>
          <a:p>
            <a:pPr marL="0" indent="0" eaLnBrk="1" hangingPunct="1">
              <a:buFontTx/>
              <a:buNone/>
            </a:pPr>
            <a:r>
              <a:rPr lang="zh-CN" altLang="en-US" sz="2800" smtClean="0">
                <a:solidFill>
                  <a:srgbClr val="FF0000"/>
                </a:solidFill>
              </a:rPr>
              <a:t>磁场高斯定理：</a:t>
            </a:r>
            <a:r>
              <a:rPr lang="zh-CN" altLang="en-US" sz="2800" smtClean="0"/>
              <a:t>由于磁感应线是闭合线，从一个闭合曲面</a:t>
            </a:r>
            <a:r>
              <a:rPr lang="en-US" altLang="zh-CN" sz="2800" smtClean="0"/>
              <a:t>S</a:t>
            </a:r>
            <a:r>
              <a:rPr lang="zh-CN" altLang="en-US" sz="2800" smtClean="0"/>
              <a:t>某处穿进的磁感应线必定要从另一处穿出，所以通过任意闭合曲面</a:t>
            </a:r>
            <a:r>
              <a:rPr lang="en-US" altLang="zh-CN" sz="2800" smtClean="0"/>
              <a:t>S</a:t>
            </a:r>
            <a:r>
              <a:rPr lang="zh-CN" altLang="en-US" sz="2800" smtClean="0"/>
              <a:t>的磁通量恒等于</a:t>
            </a:r>
            <a:r>
              <a:rPr lang="en-US" altLang="zh-CN" sz="2800" smtClean="0"/>
              <a:t>0</a:t>
            </a:r>
            <a:r>
              <a:rPr lang="zh-CN" altLang="en-US" sz="2800" smtClean="0"/>
              <a:t>，即</a:t>
            </a:r>
          </a:p>
        </p:txBody>
      </p:sp>
      <p:graphicFrame>
        <p:nvGraphicFramePr>
          <p:cNvPr id="401412" name="Object 4"/>
          <p:cNvGraphicFramePr>
            <a:graphicFrameLocks noChangeAspect="1"/>
          </p:cNvGraphicFramePr>
          <p:nvPr>
            <p:ph sz="quarter" idx="2"/>
          </p:nvPr>
        </p:nvGraphicFramePr>
        <p:xfrm>
          <a:off x="2195513" y="4437063"/>
          <a:ext cx="2090737" cy="901700"/>
        </p:xfrm>
        <a:graphic>
          <a:graphicData uri="http://schemas.openxmlformats.org/presentationml/2006/ole">
            <p:oleObj spid="_x0000_s4098" name="Equation" r:id="rId3" imgW="647640" imgH="279360" progId="Equation.DSMT4">
              <p:embed/>
            </p:oleObj>
          </a:graphicData>
        </a:graphic>
      </p:graphicFrame>
      <p:pic>
        <p:nvPicPr>
          <p:cNvPr id="4101" name="Picture 16" descr="image002"/>
          <p:cNvPicPr>
            <a:picLocks noChangeAspect="1" noChangeArrowheads="1"/>
          </p:cNvPicPr>
          <p:nvPr/>
        </p:nvPicPr>
        <p:blipFill>
          <a:blip r:embed="rId4" cstate="print"/>
          <a:srcRect/>
          <a:stretch>
            <a:fillRect/>
          </a:stretch>
        </p:blipFill>
        <p:spPr bwMode="auto">
          <a:xfrm>
            <a:off x="4572000" y="2708275"/>
            <a:ext cx="3600450" cy="27701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1412"/>
                                        </p:tgtEl>
                                        <p:attrNameLst>
                                          <p:attrName>style.visibility</p:attrName>
                                        </p:attrNameLst>
                                      </p:cBhvr>
                                      <p:to>
                                        <p:strVal val="visible"/>
                                      </p:to>
                                    </p:set>
                                    <p:anim calcmode="lin" valueType="num">
                                      <p:cBhvr additive="base">
                                        <p:cTn id="7" dur="500" fill="hold"/>
                                        <p:tgtEl>
                                          <p:spTgt spid="401412"/>
                                        </p:tgtEl>
                                        <p:attrNameLst>
                                          <p:attrName>ppt_x</p:attrName>
                                        </p:attrNameLst>
                                      </p:cBhvr>
                                      <p:tavLst>
                                        <p:tav tm="0">
                                          <p:val>
                                            <p:strVal val="#ppt_x"/>
                                          </p:val>
                                        </p:tav>
                                        <p:tav tm="100000">
                                          <p:val>
                                            <p:strVal val="#ppt_x"/>
                                          </p:val>
                                        </p:tav>
                                      </p:tavLst>
                                    </p:anim>
                                    <p:anim calcmode="lin" valueType="num">
                                      <p:cBhvr additive="base">
                                        <p:cTn id="8" dur="500" fill="hold"/>
                                        <p:tgtEl>
                                          <p:spTgt spid="401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2"/>
          <p:cNvSpPr>
            <a:spLocks noGrp="1" noChangeArrowheads="1"/>
          </p:cNvSpPr>
          <p:nvPr>
            <p:ph type="title"/>
          </p:nvPr>
        </p:nvSpPr>
        <p:spPr>
          <a:noFill/>
        </p:spPr>
        <p:txBody>
          <a:bodyPr/>
          <a:lstStyle/>
          <a:p>
            <a:pPr eaLnBrk="1" hangingPunct="1"/>
            <a:r>
              <a:rPr lang="en-US" altLang="zh-CN" smtClean="0">
                <a:solidFill>
                  <a:srgbClr val="FF3300"/>
                </a:solidFill>
              </a:rPr>
              <a:t>1.1.2 </a:t>
            </a:r>
            <a:r>
              <a:rPr lang="zh-CN" altLang="en-US" smtClean="0">
                <a:solidFill>
                  <a:srgbClr val="FF3300"/>
                </a:solidFill>
              </a:rPr>
              <a:t>电磁场基本方程</a:t>
            </a:r>
          </a:p>
        </p:txBody>
      </p:sp>
      <p:sp>
        <p:nvSpPr>
          <p:cNvPr id="5129" name="Rectangle 3"/>
          <p:cNvSpPr>
            <a:spLocks noGrp="1" noChangeArrowheads="1"/>
          </p:cNvSpPr>
          <p:nvPr>
            <p:ph type="body" sz="half" idx="1"/>
          </p:nvPr>
        </p:nvSpPr>
        <p:spPr>
          <a:xfrm>
            <a:off x="250825" y="1196975"/>
            <a:ext cx="6697663" cy="1223963"/>
          </a:xfrm>
        </p:spPr>
        <p:txBody>
          <a:bodyPr/>
          <a:lstStyle/>
          <a:p>
            <a:pPr marL="0" indent="0" eaLnBrk="1" hangingPunct="1">
              <a:buFontTx/>
              <a:buNone/>
            </a:pPr>
            <a:r>
              <a:rPr lang="zh-CN" altLang="en-US" sz="2400" smtClean="0">
                <a:solidFill>
                  <a:srgbClr val="FF0000"/>
                </a:solidFill>
              </a:rPr>
              <a:t>安培环路定理：</a:t>
            </a:r>
            <a:r>
              <a:rPr lang="zh-CN" altLang="en-US" sz="2400" smtClean="0"/>
              <a:t>磁感应强度沿任何闭合环路</a:t>
            </a:r>
            <a:r>
              <a:rPr lang="en-US" altLang="zh-CN" sz="2400" smtClean="0"/>
              <a:t>L</a:t>
            </a:r>
            <a:r>
              <a:rPr lang="zh-CN" altLang="en-US" sz="2400" smtClean="0"/>
              <a:t>的线积分，等于穿过这环路所有电流强度代数和的</a:t>
            </a:r>
            <a:r>
              <a:rPr lang="el-GR" altLang="zh-CN" sz="2400" smtClean="0">
                <a:latin typeface="Times New Roman" pitchFamily="18" charset="0"/>
              </a:rPr>
              <a:t>μ</a:t>
            </a:r>
            <a:r>
              <a:rPr lang="en-US" altLang="zh-CN" sz="2400" baseline="-25000" smtClean="0">
                <a:latin typeface="宋体" pitchFamily="2" charset="-122"/>
              </a:rPr>
              <a:t>0</a:t>
            </a:r>
            <a:r>
              <a:rPr lang="zh-CN" altLang="en-US" sz="2400" smtClean="0">
                <a:latin typeface="宋体" pitchFamily="2" charset="-122"/>
              </a:rPr>
              <a:t>倍，即</a:t>
            </a:r>
            <a:endParaRPr lang="zh-CN" altLang="el-GR" sz="2400" smtClean="0">
              <a:latin typeface="宋体" pitchFamily="2" charset="-122"/>
            </a:endParaRPr>
          </a:p>
        </p:txBody>
      </p:sp>
      <p:graphicFrame>
        <p:nvGraphicFramePr>
          <p:cNvPr id="402436" name="Object 4"/>
          <p:cNvGraphicFramePr>
            <a:graphicFrameLocks noChangeAspect="1"/>
          </p:cNvGraphicFramePr>
          <p:nvPr>
            <p:ph sz="quarter" idx="2"/>
          </p:nvPr>
        </p:nvGraphicFramePr>
        <p:xfrm>
          <a:off x="2916238" y="2060575"/>
          <a:ext cx="2592387" cy="671513"/>
        </p:xfrm>
        <a:graphic>
          <a:graphicData uri="http://schemas.openxmlformats.org/presentationml/2006/ole">
            <p:oleObj spid="_x0000_s5122" name="Equation" r:id="rId3" imgW="1079280" imgH="279360" progId="Equation.DSMT4">
              <p:embed/>
            </p:oleObj>
          </a:graphicData>
        </a:graphic>
      </p:graphicFrame>
      <p:sp>
        <p:nvSpPr>
          <p:cNvPr id="402437" name="Rectangle 5"/>
          <p:cNvSpPr>
            <a:spLocks noChangeArrowheads="1"/>
          </p:cNvSpPr>
          <p:nvPr/>
        </p:nvSpPr>
        <p:spPr bwMode="auto">
          <a:xfrm>
            <a:off x="250825" y="2636838"/>
            <a:ext cx="5822950" cy="457200"/>
          </a:xfrm>
          <a:prstGeom prst="rect">
            <a:avLst/>
          </a:prstGeom>
          <a:noFill/>
          <a:ln w="9525">
            <a:noFill/>
            <a:miter lim="800000"/>
            <a:headEnd/>
            <a:tailEnd/>
          </a:ln>
        </p:spPr>
        <p:txBody>
          <a:bodyPr wrap="none">
            <a:spAutoFit/>
          </a:bodyPr>
          <a:lstStyle/>
          <a:p>
            <a:r>
              <a:rPr lang="zh-CN" altLang="en-US"/>
              <a:t>磁介质中，考虑磁化现象</a:t>
            </a:r>
            <a:r>
              <a:rPr lang="en-US" altLang="zh-CN"/>
              <a:t>, </a:t>
            </a:r>
            <a:r>
              <a:rPr lang="zh-CN" altLang="en-US"/>
              <a:t>方程可改写为：</a:t>
            </a:r>
          </a:p>
        </p:txBody>
      </p:sp>
      <p:pic>
        <p:nvPicPr>
          <p:cNvPr id="5131" name="Picture 21" descr="u=1541800436,703722705&amp;fm=0&amp;gp=0">
            <a:hlinkClick r:id="rId4"/>
          </p:cNvPr>
          <p:cNvPicPr>
            <a:picLocks noChangeAspect="1" noChangeArrowheads="1"/>
          </p:cNvPicPr>
          <p:nvPr/>
        </p:nvPicPr>
        <p:blipFill>
          <a:blip r:embed="rId5" cstate="print"/>
          <a:srcRect/>
          <a:stretch>
            <a:fillRect/>
          </a:stretch>
        </p:blipFill>
        <p:spPr bwMode="auto">
          <a:xfrm>
            <a:off x="6929438" y="1428750"/>
            <a:ext cx="1709737" cy="1800225"/>
          </a:xfrm>
          <a:prstGeom prst="rect">
            <a:avLst/>
          </a:prstGeom>
          <a:noFill/>
          <a:ln w="9525">
            <a:noFill/>
            <a:miter lim="800000"/>
            <a:headEnd/>
            <a:tailEnd/>
          </a:ln>
        </p:spPr>
      </p:pic>
      <p:graphicFrame>
        <p:nvGraphicFramePr>
          <p:cNvPr id="402456" name="Object 24"/>
          <p:cNvGraphicFramePr>
            <a:graphicFrameLocks noChangeAspect="1"/>
          </p:cNvGraphicFramePr>
          <p:nvPr/>
        </p:nvGraphicFramePr>
        <p:xfrm>
          <a:off x="2051050" y="3068638"/>
          <a:ext cx="4300538" cy="671512"/>
        </p:xfrm>
        <a:graphic>
          <a:graphicData uri="http://schemas.openxmlformats.org/presentationml/2006/ole">
            <p:oleObj spid="_x0000_s5123" name="Equation" r:id="rId6" imgW="1790640" imgH="279360" progId="Equation.DSMT4">
              <p:embed/>
            </p:oleObj>
          </a:graphicData>
        </a:graphic>
      </p:graphicFrame>
      <p:graphicFrame>
        <p:nvGraphicFramePr>
          <p:cNvPr id="402458" name="Object 26"/>
          <p:cNvGraphicFramePr>
            <a:graphicFrameLocks noChangeAspect="1"/>
          </p:cNvGraphicFramePr>
          <p:nvPr/>
        </p:nvGraphicFramePr>
        <p:xfrm>
          <a:off x="2735263" y="4941888"/>
          <a:ext cx="1403350" cy="487362"/>
        </p:xfrm>
        <a:graphic>
          <a:graphicData uri="http://schemas.openxmlformats.org/presentationml/2006/ole">
            <p:oleObj spid="_x0000_s5124" name="Equation" r:id="rId7" imgW="583920" imgH="203040" progId="Equation.DSMT4">
              <p:embed/>
            </p:oleObj>
          </a:graphicData>
        </a:graphic>
      </p:graphicFrame>
      <p:sp>
        <p:nvSpPr>
          <p:cNvPr id="402459" name="Rectangle 27"/>
          <p:cNvSpPr>
            <a:spLocks noChangeArrowheads="1"/>
          </p:cNvSpPr>
          <p:nvPr/>
        </p:nvSpPr>
        <p:spPr bwMode="auto">
          <a:xfrm>
            <a:off x="209550" y="4916488"/>
            <a:ext cx="2293938" cy="457200"/>
          </a:xfrm>
          <a:prstGeom prst="rect">
            <a:avLst/>
          </a:prstGeom>
          <a:noFill/>
          <a:ln w="9525">
            <a:noFill/>
            <a:miter lim="800000"/>
            <a:headEnd/>
            <a:tailEnd/>
          </a:ln>
        </p:spPr>
        <p:txBody>
          <a:bodyPr wrap="none">
            <a:spAutoFit/>
          </a:bodyPr>
          <a:lstStyle/>
          <a:p>
            <a:r>
              <a:rPr lang="zh-CN" altLang="en-US"/>
              <a:t>引入磁化强度</a:t>
            </a:r>
            <a:r>
              <a:rPr lang="en-US" altLang="zh-CN" i="1"/>
              <a:t>M</a:t>
            </a:r>
            <a:endParaRPr lang="zh-CN" altLang="en-US" i="1"/>
          </a:p>
        </p:txBody>
      </p:sp>
      <p:graphicFrame>
        <p:nvGraphicFramePr>
          <p:cNvPr id="402463" name="Object 31"/>
          <p:cNvGraphicFramePr>
            <a:graphicFrameLocks noChangeAspect="1"/>
          </p:cNvGraphicFramePr>
          <p:nvPr>
            <p:ph sz="quarter" idx="3"/>
          </p:nvPr>
        </p:nvGraphicFramePr>
        <p:xfrm>
          <a:off x="2484438" y="5619750"/>
          <a:ext cx="2813050" cy="833438"/>
        </p:xfrm>
        <a:graphic>
          <a:graphicData uri="http://schemas.openxmlformats.org/presentationml/2006/ole">
            <p:oleObj spid="_x0000_s5125" name="Equation" r:id="rId8" imgW="1371600" imgH="406080" progId="Equation.DSMT4">
              <p:embed/>
            </p:oleObj>
          </a:graphicData>
        </a:graphic>
      </p:graphicFrame>
      <p:graphicFrame>
        <p:nvGraphicFramePr>
          <p:cNvPr id="402465" name="Object 33"/>
          <p:cNvGraphicFramePr>
            <a:graphicFrameLocks noChangeAspect="1"/>
          </p:cNvGraphicFramePr>
          <p:nvPr/>
        </p:nvGraphicFramePr>
        <p:xfrm>
          <a:off x="2843213" y="3644900"/>
          <a:ext cx="2867025" cy="671513"/>
        </p:xfrm>
        <a:graphic>
          <a:graphicData uri="http://schemas.openxmlformats.org/presentationml/2006/ole">
            <p:oleObj spid="_x0000_s5126" name="Equation" r:id="rId9" imgW="1193760" imgH="279360" progId="Equation.DSMT4">
              <p:embed/>
            </p:oleObj>
          </a:graphicData>
        </a:graphic>
      </p:graphicFrame>
      <p:graphicFrame>
        <p:nvGraphicFramePr>
          <p:cNvPr id="402466" name="Object 34"/>
          <p:cNvGraphicFramePr>
            <a:graphicFrameLocks noChangeAspect="1"/>
          </p:cNvGraphicFramePr>
          <p:nvPr/>
        </p:nvGraphicFramePr>
        <p:xfrm>
          <a:off x="2214563" y="4292600"/>
          <a:ext cx="3416300" cy="671513"/>
        </p:xfrm>
        <a:graphic>
          <a:graphicData uri="http://schemas.openxmlformats.org/presentationml/2006/ole">
            <p:oleObj spid="_x0000_s5127" name="Equation" r:id="rId10" imgW="1422360" imgH="2793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2436"/>
                                        </p:tgtEl>
                                        <p:attrNameLst>
                                          <p:attrName>style.visibility</p:attrName>
                                        </p:attrNameLst>
                                      </p:cBhvr>
                                      <p:to>
                                        <p:strVal val="visible"/>
                                      </p:to>
                                    </p:set>
                                    <p:animEffect transition="in" filter="checkerboard(across)">
                                      <p:cBhvr>
                                        <p:cTn id="7" dur="500"/>
                                        <p:tgtEl>
                                          <p:spTgt spid="4024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2437"/>
                                        </p:tgtEl>
                                        <p:attrNameLst>
                                          <p:attrName>style.visibility</p:attrName>
                                        </p:attrNameLst>
                                      </p:cBhvr>
                                      <p:to>
                                        <p:strVal val="visible"/>
                                      </p:to>
                                    </p:set>
                                    <p:animEffect transition="in" filter="checkerboard(across)">
                                      <p:cBhvr>
                                        <p:cTn id="12" dur="500"/>
                                        <p:tgtEl>
                                          <p:spTgt spid="40243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02456"/>
                                        </p:tgtEl>
                                        <p:attrNameLst>
                                          <p:attrName>style.visibility</p:attrName>
                                        </p:attrNameLst>
                                      </p:cBhvr>
                                      <p:to>
                                        <p:strVal val="visible"/>
                                      </p:to>
                                    </p:set>
                                    <p:animEffect transition="in" filter="checkerboard(across)">
                                      <p:cBhvr>
                                        <p:cTn id="17" dur="500"/>
                                        <p:tgtEl>
                                          <p:spTgt spid="40245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02465"/>
                                        </p:tgtEl>
                                        <p:attrNameLst>
                                          <p:attrName>style.visibility</p:attrName>
                                        </p:attrNameLst>
                                      </p:cBhvr>
                                      <p:to>
                                        <p:strVal val="visible"/>
                                      </p:to>
                                    </p:set>
                                    <p:animEffect transition="in" filter="checkerboard(across)">
                                      <p:cBhvr>
                                        <p:cTn id="22" dur="500"/>
                                        <p:tgtEl>
                                          <p:spTgt spid="40246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02466"/>
                                        </p:tgtEl>
                                        <p:attrNameLst>
                                          <p:attrName>style.visibility</p:attrName>
                                        </p:attrNameLst>
                                      </p:cBhvr>
                                      <p:to>
                                        <p:strVal val="visible"/>
                                      </p:to>
                                    </p:set>
                                    <p:animEffect transition="in" filter="checkerboard(across)">
                                      <p:cBhvr>
                                        <p:cTn id="27" dur="500"/>
                                        <p:tgtEl>
                                          <p:spTgt spid="40246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02459"/>
                                        </p:tgtEl>
                                        <p:attrNameLst>
                                          <p:attrName>style.visibility</p:attrName>
                                        </p:attrNameLst>
                                      </p:cBhvr>
                                      <p:to>
                                        <p:strVal val="visible"/>
                                      </p:to>
                                    </p:set>
                                    <p:animEffect transition="in" filter="checkerboard(across)">
                                      <p:cBhvr>
                                        <p:cTn id="32" dur="500"/>
                                        <p:tgtEl>
                                          <p:spTgt spid="402459"/>
                                        </p:tgtEl>
                                      </p:cBhvr>
                                    </p:animEffect>
                                  </p:childTnLst>
                                </p:cTn>
                              </p:par>
                              <p:par>
                                <p:cTn id="33" presetID="5" presetClass="entr" presetSubtype="10" fill="hold" nodeType="withEffect">
                                  <p:stCondLst>
                                    <p:cond delay="0"/>
                                  </p:stCondLst>
                                  <p:childTnLst>
                                    <p:set>
                                      <p:cBhvr>
                                        <p:cTn id="34" dur="1" fill="hold">
                                          <p:stCondLst>
                                            <p:cond delay="0"/>
                                          </p:stCondLst>
                                        </p:cTn>
                                        <p:tgtEl>
                                          <p:spTgt spid="402458"/>
                                        </p:tgtEl>
                                        <p:attrNameLst>
                                          <p:attrName>style.visibility</p:attrName>
                                        </p:attrNameLst>
                                      </p:cBhvr>
                                      <p:to>
                                        <p:strVal val="visible"/>
                                      </p:to>
                                    </p:set>
                                    <p:animEffect transition="in" filter="checkerboard(across)">
                                      <p:cBhvr>
                                        <p:cTn id="35" dur="500"/>
                                        <p:tgtEl>
                                          <p:spTgt spid="402458"/>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402463"/>
                                        </p:tgtEl>
                                        <p:attrNameLst>
                                          <p:attrName>style.visibility</p:attrName>
                                        </p:attrNameLst>
                                      </p:cBhvr>
                                      <p:to>
                                        <p:strVal val="visible"/>
                                      </p:to>
                                    </p:set>
                                    <p:animEffect transition="in" filter="checkerboard(across)">
                                      <p:cBhvr>
                                        <p:cTn id="40" dur="500"/>
                                        <p:tgtEl>
                                          <p:spTgt spid="402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7" grpId="0"/>
      <p:bldP spid="4024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2"/>
          <p:cNvSpPr>
            <a:spLocks noGrp="1" noChangeArrowheads="1"/>
          </p:cNvSpPr>
          <p:nvPr>
            <p:ph type="title"/>
          </p:nvPr>
        </p:nvSpPr>
        <p:spPr>
          <a:noFill/>
        </p:spPr>
        <p:txBody>
          <a:bodyPr/>
          <a:lstStyle/>
          <a:p>
            <a:pPr eaLnBrk="1" hangingPunct="1"/>
            <a:r>
              <a:rPr lang="en-US" altLang="zh-CN" smtClean="0">
                <a:solidFill>
                  <a:srgbClr val="FF3300"/>
                </a:solidFill>
              </a:rPr>
              <a:t>1.1.2 </a:t>
            </a:r>
            <a:r>
              <a:rPr lang="zh-CN" altLang="en-US" smtClean="0">
                <a:solidFill>
                  <a:srgbClr val="FF3300"/>
                </a:solidFill>
              </a:rPr>
              <a:t>电磁场基本方程</a:t>
            </a:r>
          </a:p>
        </p:txBody>
      </p:sp>
      <p:sp>
        <p:nvSpPr>
          <p:cNvPr id="606215" name="Rectangle 7"/>
          <p:cNvSpPr>
            <a:spLocks noChangeArrowheads="1"/>
          </p:cNvSpPr>
          <p:nvPr/>
        </p:nvSpPr>
        <p:spPr bwMode="auto">
          <a:xfrm>
            <a:off x="755650" y="4043363"/>
            <a:ext cx="7343775" cy="457200"/>
          </a:xfrm>
          <a:prstGeom prst="rect">
            <a:avLst/>
          </a:prstGeom>
          <a:noFill/>
          <a:ln w="9525">
            <a:noFill/>
            <a:miter lim="800000"/>
            <a:headEnd/>
            <a:tailEnd/>
          </a:ln>
        </p:spPr>
        <p:txBody>
          <a:bodyPr>
            <a:spAutoFit/>
          </a:bodyPr>
          <a:lstStyle/>
          <a:p>
            <a:r>
              <a:rPr lang="el-GR" altLang="zh-CN" i="1"/>
              <a:t>μ</a:t>
            </a:r>
            <a:r>
              <a:rPr lang="en-US" altLang="zh-CN" i="1" baseline="-25000"/>
              <a:t>r</a:t>
            </a:r>
            <a:r>
              <a:rPr lang="zh-CN" altLang="en-US"/>
              <a:t>为相对磁导率</a:t>
            </a:r>
          </a:p>
        </p:txBody>
      </p:sp>
      <p:sp>
        <p:nvSpPr>
          <p:cNvPr id="606217" name="Rectangle 9"/>
          <p:cNvSpPr>
            <a:spLocks noChangeArrowheads="1"/>
          </p:cNvSpPr>
          <p:nvPr/>
        </p:nvSpPr>
        <p:spPr bwMode="auto">
          <a:xfrm>
            <a:off x="468313" y="4989513"/>
            <a:ext cx="7705725" cy="1223962"/>
          </a:xfrm>
          <a:prstGeom prst="rect">
            <a:avLst/>
          </a:prstGeom>
          <a:noFill/>
          <a:ln w="9525">
            <a:noFill/>
            <a:miter lim="800000"/>
            <a:headEnd/>
            <a:tailEnd/>
          </a:ln>
        </p:spPr>
        <p:txBody>
          <a:bodyPr/>
          <a:lstStyle/>
          <a:p>
            <a:pPr algn="l">
              <a:spcBef>
                <a:spcPct val="20000"/>
              </a:spcBef>
            </a:pPr>
            <a:r>
              <a:rPr lang="zh-CN" altLang="en-US">
                <a:solidFill>
                  <a:srgbClr val="3333FF"/>
                </a:solidFill>
                <a:latin typeface="Arial" pitchFamily="34" charset="0"/>
              </a:rPr>
              <a:t>全电流定理（非稳态，考虑位移电流密度       ）：</a:t>
            </a:r>
            <a:endParaRPr lang="zh-CN" altLang="el-GR">
              <a:solidFill>
                <a:srgbClr val="3333FF"/>
              </a:solidFill>
              <a:latin typeface="宋体" pitchFamily="2" charset="-122"/>
            </a:endParaRPr>
          </a:p>
        </p:txBody>
      </p:sp>
      <p:graphicFrame>
        <p:nvGraphicFramePr>
          <p:cNvPr id="606218" name="Object 10"/>
          <p:cNvGraphicFramePr>
            <a:graphicFrameLocks noChangeAspect="1"/>
          </p:cNvGraphicFramePr>
          <p:nvPr/>
        </p:nvGraphicFramePr>
        <p:xfrm>
          <a:off x="2195513" y="5445125"/>
          <a:ext cx="3697287" cy="984250"/>
        </p:xfrm>
        <a:graphic>
          <a:graphicData uri="http://schemas.openxmlformats.org/presentationml/2006/ole">
            <p:oleObj spid="_x0000_s6146" name="Equation" r:id="rId3" imgW="1384200" imgH="368280" progId="Equation.DSMT4">
              <p:embed/>
            </p:oleObj>
          </a:graphicData>
        </a:graphic>
      </p:graphicFrame>
      <p:graphicFrame>
        <p:nvGraphicFramePr>
          <p:cNvPr id="606219" name="Object 11"/>
          <p:cNvGraphicFramePr>
            <a:graphicFrameLocks noChangeAspect="1"/>
          </p:cNvGraphicFramePr>
          <p:nvPr/>
        </p:nvGraphicFramePr>
        <p:xfrm>
          <a:off x="6011863" y="4581525"/>
          <a:ext cx="614362" cy="936625"/>
        </p:xfrm>
        <a:graphic>
          <a:graphicData uri="http://schemas.openxmlformats.org/presentationml/2006/ole">
            <p:oleObj spid="_x0000_s6147" name="Equation" r:id="rId4" imgW="241200" imgH="368280" progId="Equation.DSMT4">
              <p:embed/>
            </p:oleObj>
          </a:graphicData>
        </a:graphic>
      </p:graphicFrame>
      <p:sp>
        <p:nvSpPr>
          <p:cNvPr id="606221" name="Line 13"/>
          <p:cNvSpPr>
            <a:spLocks noChangeShapeType="1"/>
          </p:cNvSpPr>
          <p:nvPr/>
        </p:nvSpPr>
        <p:spPr bwMode="auto">
          <a:xfrm flipH="1" flipV="1">
            <a:off x="6588125" y="5229225"/>
            <a:ext cx="865188" cy="720725"/>
          </a:xfrm>
          <a:prstGeom prst="line">
            <a:avLst/>
          </a:prstGeom>
          <a:noFill/>
          <a:ln w="28575">
            <a:solidFill>
              <a:srgbClr val="FF0000"/>
            </a:solidFill>
            <a:round/>
            <a:headEnd/>
            <a:tailEnd type="triangle" w="med" len="med"/>
          </a:ln>
        </p:spPr>
        <p:txBody>
          <a:bodyPr/>
          <a:lstStyle/>
          <a:p>
            <a:endParaRPr lang="zh-CN" altLang="en-US"/>
          </a:p>
        </p:txBody>
      </p:sp>
      <p:sp>
        <p:nvSpPr>
          <p:cNvPr id="606222" name="Rectangle 14"/>
          <p:cNvSpPr>
            <a:spLocks noChangeArrowheads="1"/>
          </p:cNvSpPr>
          <p:nvPr/>
        </p:nvSpPr>
        <p:spPr bwMode="auto">
          <a:xfrm>
            <a:off x="6011863" y="5949950"/>
            <a:ext cx="2970212" cy="485775"/>
          </a:xfrm>
          <a:prstGeom prst="rect">
            <a:avLst/>
          </a:prstGeom>
          <a:noFill/>
          <a:ln w="28575">
            <a:solidFill>
              <a:srgbClr val="FF0000"/>
            </a:solidFill>
            <a:miter lim="800000"/>
            <a:headEnd/>
            <a:tailEnd/>
          </a:ln>
        </p:spPr>
        <p:txBody>
          <a:bodyPr wrap="none">
            <a:spAutoFit/>
          </a:bodyPr>
          <a:lstStyle/>
          <a:p>
            <a:r>
              <a:rPr lang="zh-CN" altLang="en-US">
                <a:solidFill>
                  <a:srgbClr val="3333FF"/>
                </a:solidFill>
              </a:rPr>
              <a:t>电通密度时间变化率</a:t>
            </a:r>
          </a:p>
        </p:txBody>
      </p:sp>
      <p:graphicFrame>
        <p:nvGraphicFramePr>
          <p:cNvPr id="606226" name="Object 18"/>
          <p:cNvGraphicFramePr>
            <a:graphicFrameLocks noChangeAspect="1"/>
          </p:cNvGraphicFramePr>
          <p:nvPr/>
        </p:nvGraphicFramePr>
        <p:xfrm>
          <a:off x="2700338" y="3503613"/>
          <a:ext cx="3673475" cy="496887"/>
        </p:xfrm>
        <a:graphic>
          <a:graphicData uri="http://schemas.openxmlformats.org/presentationml/2006/ole">
            <p:oleObj spid="_x0000_s6148" name="Equation" r:id="rId5" imgW="1498320" imgH="203040" progId="Equation.DSMT4">
              <p:embed/>
            </p:oleObj>
          </a:graphicData>
        </a:graphic>
      </p:graphicFrame>
      <p:graphicFrame>
        <p:nvGraphicFramePr>
          <p:cNvPr id="606227" name="Object 19"/>
          <p:cNvGraphicFramePr>
            <a:graphicFrameLocks noChangeAspect="1"/>
          </p:cNvGraphicFramePr>
          <p:nvPr/>
        </p:nvGraphicFramePr>
        <p:xfrm>
          <a:off x="3203575" y="2276475"/>
          <a:ext cx="2509838" cy="746125"/>
        </p:xfrm>
        <a:graphic>
          <a:graphicData uri="http://schemas.openxmlformats.org/presentationml/2006/ole">
            <p:oleObj spid="_x0000_s6149" name="Equation" r:id="rId6" imgW="939600" imgH="279360" progId="Equation.DSMT4">
              <p:embed/>
            </p:oleObj>
          </a:graphicData>
        </a:graphic>
      </p:graphicFrame>
      <p:sp>
        <p:nvSpPr>
          <p:cNvPr id="606228" name="Rectangle 20"/>
          <p:cNvSpPr>
            <a:spLocks noChangeArrowheads="1"/>
          </p:cNvSpPr>
          <p:nvPr/>
        </p:nvSpPr>
        <p:spPr bwMode="auto">
          <a:xfrm>
            <a:off x="611188" y="1700213"/>
            <a:ext cx="2871787" cy="457200"/>
          </a:xfrm>
          <a:prstGeom prst="rect">
            <a:avLst/>
          </a:prstGeom>
          <a:noFill/>
          <a:ln w="9525">
            <a:noFill/>
            <a:miter lim="800000"/>
            <a:headEnd/>
            <a:tailEnd/>
          </a:ln>
        </p:spPr>
        <p:txBody>
          <a:bodyPr wrap="none">
            <a:spAutoFit/>
          </a:bodyPr>
          <a:lstStyle/>
          <a:p>
            <a:r>
              <a:rPr lang="zh-CN" altLang="en-US"/>
              <a:t>引入磁场强度矢量</a:t>
            </a:r>
            <a:r>
              <a:rPr lang="en-US" altLang="zh-CN" i="1"/>
              <a:t>H</a:t>
            </a:r>
            <a:endParaRPr lang="zh-CN" altLang="en-US"/>
          </a:p>
        </p:txBody>
      </p:sp>
      <p:graphicFrame>
        <p:nvGraphicFramePr>
          <p:cNvPr id="606229" name="Object 21"/>
          <p:cNvGraphicFramePr>
            <a:graphicFrameLocks noChangeAspect="1"/>
          </p:cNvGraphicFramePr>
          <p:nvPr/>
        </p:nvGraphicFramePr>
        <p:xfrm>
          <a:off x="3779838" y="1700213"/>
          <a:ext cx="2197100" cy="487362"/>
        </p:xfrm>
        <a:graphic>
          <a:graphicData uri="http://schemas.openxmlformats.org/presentationml/2006/ole">
            <p:oleObj spid="_x0000_s6150" name="Equation" r:id="rId7" imgW="914400" imgH="203040" progId="Equation.DSMT4">
              <p:embed/>
            </p:oleObj>
          </a:graphicData>
        </a:graphic>
      </p:graphicFrame>
      <p:graphicFrame>
        <p:nvGraphicFramePr>
          <p:cNvPr id="13" name="Object 35"/>
          <p:cNvGraphicFramePr>
            <a:graphicFrameLocks noChangeAspect="1"/>
          </p:cNvGraphicFramePr>
          <p:nvPr/>
        </p:nvGraphicFramePr>
        <p:xfrm>
          <a:off x="2857500" y="2928938"/>
          <a:ext cx="1727200" cy="493712"/>
        </p:xfrm>
        <a:graphic>
          <a:graphicData uri="http://schemas.openxmlformats.org/presentationml/2006/ole">
            <p:oleObj spid="_x0000_s6151" name="Equation" r:id="rId8" imgW="711000" imgH="203040" progId="Equation.DSMT4">
              <p:embed/>
            </p:oleObj>
          </a:graphicData>
        </a:graphic>
      </p:graphicFrame>
      <p:sp>
        <p:nvSpPr>
          <p:cNvPr id="14" name="Rectangle 36"/>
          <p:cNvSpPr>
            <a:spLocks noChangeArrowheads="1"/>
          </p:cNvSpPr>
          <p:nvPr/>
        </p:nvSpPr>
        <p:spPr bwMode="auto">
          <a:xfrm>
            <a:off x="4786313" y="2971800"/>
            <a:ext cx="1703387" cy="457200"/>
          </a:xfrm>
          <a:prstGeom prst="rect">
            <a:avLst/>
          </a:prstGeom>
          <a:noFill/>
          <a:ln w="9525">
            <a:noFill/>
            <a:miter lim="800000"/>
            <a:headEnd/>
            <a:tailEnd/>
          </a:ln>
        </p:spPr>
        <p:txBody>
          <a:bodyPr wrap="none">
            <a:spAutoFit/>
          </a:bodyPr>
          <a:lstStyle/>
          <a:p>
            <a:r>
              <a:rPr lang="el-GR" altLang="zh-CN" i="1"/>
              <a:t>χ</a:t>
            </a:r>
            <a:r>
              <a:rPr lang="en-US" altLang="zh-CN" i="1" baseline="-25000"/>
              <a:t>m</a:t>
            </a:r>
            <a:r>
              <a:rPr lang="zh-CN" altLang="en-US"/>
              <a:t>为磁化率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6228"/>
                                        </p:tgtEl>
                                        <p:attrNameLst>
                                          <p:attrName>style.visibility</p:attrName>
                                        </p:attrNameLst>
                                      </p:cBhvr>
                                      <p:to>
                                        <p:strVal val="visible"/>
                                      </p:to>
                                    </p:set>
                                    <p:animEffect transition="in" filter="checkerboard(across)">
                                      <p:cBhvr>
                                        <p:cTn id="7" dur="500"/>
                                        <p:tgtEl>
                                          <p:spTgt spid="606228"/>
                                        </p:tgtEl>
                                      </p:cBhvr>
                                    </p:animEffect>
                                  </p:childTnLst>
                                </p:cTn>
                              </p:par>
                              <p:par>
                                <p:cTn id="8" presetID="5" presetClass="entr" presetSubtype="10" fill="hold" nodeType="withEffect">
                                  <p:stCondLst>
                                    <p:cond delay="0"/>
                                  </p:stCondLst>
                                  <p:childTnLst>
                                    <p:set>
                                      <p:cBhvr>
                                        <p:cTn id="9" dur="1" fill="hold">
                                          <p:stCondLst>
                                            <p:cond delay="0"/>
                                          </p:stCondLst>
                                        </p:cTn>
                                        <p:tgtEl>
                                          <p:spTgt spid="606229"/>
                                        </p:tgtEl>
                                        <p:attrNameLst>
                                          <p:attrName>style.visibility</p:attrName>
                                        </p:attrNameLst>
                                      </p:cBhvr>
                                      <p:to>
                                        <p:strVal val="visible"/>
                                      </p:to>
                                    </p:set>
                                    <p:animEffect transition="in" filter="checkerboard(across)">
                                      <p:cBhvr>
                                        <p:cTn id="10" dur="500"/>
                                        <p:tgtEl>
                                          <p:spTgt spid="60622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06227"/>
                                        </p:tgtEl>
                                        <p:attrNameLst>
                                          <p:attrName>style.visibility</p:attrName>
                                        </p:attrNameLst>
                                      </p:cBhvr>
                                      <p:to>
                                        <p:strVal val="visible"/>
                                      </p:to>
                                    </p:set>
                                    <p:animEffect transition="in" filter="checkerboard(across)">
                                      <p:cBhvr>
                                        <p:cTn id="15" dur="500"/>
                                        <p:tgtEl>
                                          <p:spTgt spid="60622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heckerboard(across)">
                                      <p:cBhvr>
                                        <p:cTn id="20" dur="500"/>
                                        <p:tgtEl>
                                          <p:spTgt spid="14"/>
                                        </p:tgtEl>
                                      </p:cBhvr>
                                    </p:animEffect>
                                  </p:childTnLst>
                                </p:cTn>
                              </p:par>
                              <p:par>
                                <p:cTn id="21" presetID="5" presetClass="entr" presetSubtype="1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606226"/>
                                        </p:tgtEl>
                                        <p:attrNameLst>
                                          <p:attrName>style.visibility</p:attrName>
                                        </p:attrNameLst>
                                      </p:cBhvr>
                                      <p:to>
                                        <p:strVal val="visible"/>
                                      </p:to>
                                    </p:set>
                                    <p:animEffect transition="in" filter="checkerboard(across)">
                                      <p:cBhvr>
                                        <p:cTn id="28" dur="500"/>
                                        <p:tgtEl>
                                          <p:spTgt spid="606226"/>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06215"/>
                                        </p:tgtEl>
                                        <p:attrNameLst>
                                          <p:attrName>style.visibility</p:attrName>
                                        </p:attrNameLst>
                                      </p:cBhvr>
                                      <p:to>
                                        <p:strVal val="visible"/>
                                      </p:to>
                                    </p:set>
                                    <p:animEffect transition="in" filter="checkerboard(across)">
                                      <p:cBhvr>
                                        <p:cTn id="31" dur="500"/>
                                        <p:tgtEl>
                                          <p:spTgt spid="606215"/>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06217"/>
                                        </p:tgtEl>
                                        <p:attrNameLst>
                                          <p:attrName>style.visibility</p:attrName>
                                        </p:attrNameLst>
                                      </p:cBhvr>
                                      <p:to>
                                        <p:strVal val="visible"/>
                                      </p:to>
                                    </p:set>
                                    <p:animEffect transition="in" filter="checkerboard(across)">
                                      <p:cBhvr>
                                        <p:cTn id="36" dur="500"/>
                                        <p:tgtEl>
                                          <p:spTgt spid="606217"/>
                                        </p:tgtEl>
                                      </p:cBhvr>
                                    </p:animEffect>
                                  </p:childTnLst>
                                </p:cTn>
                              </p:par>
                              <p:par>
                                <p:cTn id="37" presetID="5" presetClass="entr" presetSubtype="10" fill="hold" nodeType="withEffect">
                                  <p:stCondLst>
                                    <p:cond delay="0"/>
                                  </p:stCondLst>
                                  <p:childTnLst>
                                    <p:set>
                                      <p:cBhvr>
                                        <p:cTn id="38" dur="1" fill="hold">
                                          <p:stCondLst>
                                            <p:cond delay="0"/>
                                          </p:stCondLst>
                                        </p:cTn>
                                        <p:tgtEl>
                                          <p:spTgt spid="606218"/>
                                        </p:tgtEl>
                                        <p:attrNameLst>
                                          <p:attrName>style.visibility</p:attrName>
                                        </p:attrNameLst>
                                      </p:cBhvr>
                                      <p:to>
                                        <p:strVal val="visible"/>
                                      </p:to>
                                    </p:set>
                                    <p:animEffect transition="in" filter="checkerboard(across)">
                                      <p:cBhvr>
                                        <p:cTn id="39" dur="500"/>
                                        <p:tgtEl>
                                          <p:spTgt spid="606218"/>
                                        </p:tgtEl>
                                      </p:cBhvr>
                                    </p:animEffect>
                                  </p:childTnLst>
                                </p:cTn>
                              </p:par>
                              <p:par>
                                <p:cTn id="40" presetID="5" presetClass="entr" presetSubtype="10" fill="hold" nodeType="withEffect">
                                  <p:stCondLst>
                                    <p:cond delay="0"/>
                                  </p:stCondLst>
                                  <p:childTnLst>
                                    <p:set>
                                      <p:cBhvr>
                                        <p:cTn id="41" dur="1" fill="hold">
                                          <p:stCondLst>
                                            <p:cond delay="0"/>
                                          </p:stCondLst>
                                        </p:cTn>
                                        <p:tgtEl>
                                          <p:spTgt spid="606219"/>
                                        </p:tgtEl>
                                        <p:attrNameLst>
                                          <p:attrName>style.visibility</p:attrName>
                                        </p:attrNameLst>
                                      </p:cBhvr>
                                      <p:to>
                                        <p:strVal val="visible"/>
                                      </p:to>
                                    </p:set>
                                    <p:animEffect transition="in" filter="checkerboard(across)">
                                      <p:cBhvr>
                                        <p:cTn id="42" dur="500"/>
                                        <p:tgtEl>
                                          <p:spTgt spid="606219"/>
                                        </p:tgtEl>
                                      </p:cBhvr>
                                    </p:animEffect>
                                  </p:childTnLst>
                                </p:cTn>
                              </p:par>
                              <p:par>
                                <p:cTn id="43" presetID="5" presetClass="entr" presetSubtype="10" fill="hold" nodeType="withEffect">
                                  <p:stCondLst>
                                    <p:cond delay="0"/>
                                  </p:stCondLst>
                                  <p:childTnLst>
                                    <p:set>
                                      <p:cBhvr>
                                        <p:cTn id="44" dur="1" fill="hold">
                                          <p:stCondLst>
                                            <p:cond delay="0"/>
                                          </p:stCondLst>
                                        </p:cTn>
                                        <p:tgtEl>
                                          <p:spTgt spid="606222">
                                            <p:txEl>
                                              <p:pRg st="0" end="0"/>
                                            </p:txEl>
                                          </p:spTgt>
                                        </p:tgtEl>
                                        <p:attrNameLst>
                                          <p:attrName>style.visibility</p:attrName>
                                        </p:attrNameLst>
                                      </p:cBhvr>
                                      <p:to>
                                        <p:strVal val="visible"/>
                                      </p:to>
                                    </p:set>
                                    <p:animEffect transition="in" filter="checkerboard(across)">
                                      <p:cBhvr>
                                        <p:cTn id="45" dur="500"/>
                                        <p:tgtEl>
                                          <p:spTgt spid="60622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606221"/>
                                        </p:tgtEl>
                                        <p:attrNameLst>
                                          <p:attrName>style.visibility</p:attrName>
                                        </p:attrNameLst>
                                      </p:cBhvr>
                                      <p:to>
                                        <p:strVal val="visible"/>
                                      </p:to>
                                    </p:set>
                                    <p:animEffect transition="in" filter="checkerboard(across)">
                                      <p:cBhvr>
                                        <p:cTn id="50" dur="500"/>
                                        <p:tgtEl>
                                          <p:spTgt spid="606221"/>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606222">
                                            <p:bg/>
                                          </p:spTgt>
                                        </p:tgtEl>
                                        <p:attrNameLst>
                                          <p:attrName>style.visibility</p:attrName>
                                        </p:attrNameLst>
                                      </p:cBhvr>
                                      <p:to>
                                        <p:strVal val="visible"/>
                                      </p:to>
                                    </p:set>
                                    <p:animEffect transition="in" filter="checkerboard(across)">
                                      <p:cBhvr>
                                        <p:cTn id="53" dur="500"/>
                                        <p:tgtEl>
                                          <p:spTgt spid="606222">
                                            <p:bg/>
                                          </p:spTgt>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606222">
                                            <p:txEl>
                                              <p:pRg st="0" end="0"/>
                                            </p:txEl>
                                          </p:spTgt>
                                        </p:tgtEl>
                                        <p:attrNameLst>
                                          <p:attrName>style.visibility</p:attrName>
                                        </p:attrNameLst>
                                      </p:cBhvr>
                                      <p:to>
                                        <p:strVal val="visible"/>
                                      </p:to>
                                    </p:set>
                                    <p:animEffect transition="in" filter="checkerboard(across)">
                                      <p:cBhvr>
                                        <p:cTn id="56" dur="500"/>
                                        <p:tgtEl>
                                          <p:spTgt spid="6062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5" grpId="0"/>
      <p:bldP spid="606217" grpId="0"/>
      <p:bldP spid="606221" grpId="0" animBg="1"/>
      <p:bldP spid="606222" grpId="0" build="allAtOnce" animBg="1"/>
      <p:bldP spid="606228"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a:lstStyle/>
          <a:p>
            <a:pPr eaLnBrk="1" hangingPunct="1"/>
            <a:r>
              <a:rPr lang="en-US" altLang="zh-CN" smtClean="0">
                <a:solidFill>
                  <a:srgbClr val="FF3300"/>
                </a:solidFill>
              </a:rPr>
              <a:t>1.1.2 </a:t>
            </a:r>
            <a:r>
              <a:rPr lang="zh-CN" altLang="en-US" smtClean="0">
                <a:solidFill>
                  <a:srgbClr val="FF3300"/>
                </a:solidFill>
              </a:rPr>
              <a:t>电磁场基本方程</a:t>
            </a:r>
          </a:p>
        </p:txBody>
      </p:sp>
      <p:sp>
        <p:nvSpPr>
          <p:cNvPr id="7173" name="Rectangle 3"/>
          <p:cNvSpPr>
            <a:spLocks noGrp="1" noChangeArrowheads="1"/>
          </p:cNvSpPr>
          <p:nvPr>
            <p:ph type="body" sz="half" idx="1"/>
          </p:nvPr>
        </p:nvSpPr>
        <p:spPr>
          <a:xfrm>
            <a:off x="250825" y="1196975"/>
            <a:ext cx="7705725" cy="1584325"/>
          </a:xfrm>
        </p:spPr>
        <p:txBody>
          <a:bodyPr/>
          <a:lstStyle/>
          <a:p>
            <a:pPr marL="0" indent="0" eaLnBrk="1" hangingPunct="1">
              <a:buFontTx/>
              <a:buNone/>
            </a:pPr>
            <a:r>
              <a:rPr lang="zh-CN" altLang="en-US" sz="2800" smtClean="0">
                <a:solidFill>
                  <a:srgbClr val="FF0000"/>
                </a:solidFill>
              </a:rPr>
              <a:t>法拉第电磁感应定律：</a:t>
            </a:r>
            <a:r>
              <a:rPr lang="zh-CN" altLang="en-US" sz="2800" smtClean="0"/>
              <a:t>当穿过导体回路的磁通量发生改变时，回路中产生的</a:t>
            </a:r>
            <a:r>
              <a:rPr lang="zh-CN" altLang="en-US" sz="2800" smtClean="0">
                <a:solidFill>
                  <a:srgbClr val="3333FF"/>
                </a:solidFill>
              </a:rPr>
              <a:t>感应电动势</a:t>
            </a:r>
            <a:r>
              <a:rPr lang="zh-CN" altLang="en-US" sz="2800" smtClean="0"/>
              <a:t>与回路</a:t>
            </a:r>
            <a:r>
              <a:rPr lang="zh-CN" altLang="en-US" sz="2800" smtClean="0">
                <a:solidFill>
                  <a:srgbClr val="3333FF"/>
                </a:solidFill>
              </a:rPr>
              <a:t>磁通量的时间变化率</a:t>
            </a:r>
            <a:r>
              <a:rPr lang="zh-CN" altLang="en-US" sz="2800" smtClean="0"/>
              <a:t>成正比关系，即</a:t>
            </a:r>
            <a:endParaRPr lang="zh-CN" altLang="el-GR" sz="2800" smtClean="0">
              <a:latin typeface="宋体" pitchFamily="2" charset="-122"/>
            </a:endParaRPr>
          </a:p>
        </p:txBody>
      </p:sp>
      <p:graphicFrame>
        <p:nvGraphicFramePr>
          <p:cNvPr id="403460" name="Object 4"/>
          <p:cNvGraphicFramePr>
            <a:graphicFrameLocks noChangeAspect="1"/>
          </p:cNvGraphicFramePr>
          <p:nvPr>
            <p:ph sz="quarter" idx="2"/>
          </p:nvPr>
        </p:nvGraphicFramePr>
        <p:xfrm>
          <a:off x="3276600" y="2852738"/>
          <a:ext cx="4032250" cy="871537"/>
        </p:xfrm>
        <a:graphic>
          <a:graphicData uri="http://schemas.openxmlformats.org/presentationml/2006/ole">
            <p:oleObj spid="_x0000_s7170" name="Equation" r:id="rId3" imgW="1701720" imgH="368280" progId="Equation.DSMT4">
              <p:embed/>
            </p:oleObj>
          </a:graphicData>
        </a:graphic>
      </p:graphicFrame>
      <p:pic>
        <p:nvPicPr>
          <p:cNvPr id="7174" name="Picture 12"/>
          <p:cNvPicPr>
            <a:picLocks noChangeAspect="1" noChangeArrowheads="1"/>
          </p:cNvPicPr>
          <p:nvPr/>
        </p:nvPicPr>
        <p:blipFill>
          <a:blip r:embed="rId4" cstate="print"/>
          <a:srcRect/>
          <a:stretch>
            <a:fillRect/>
          </a:stretch>
        </p:blipFill>
        <p:spPr bwMode="auto">
          <a:xfrm>
            <a:off x="539750" y="2852738"/>
            <a:ext cx="2447925" cy="2351087"/>
          </a:xfrm>
          <a:prstGeom prst="rect">
            <a:avLst/>
          </a:prstGeom>
          <a:noFill/>
          <a:ln w="9525">
            <a:noFill/>
            <a:miter lim="800000"/>
            <a:headEnd/>
            <a:tailEnd/>
          </a:ln>
        </p:spPr>
      </p:pic>
      <p:graphicFrame>
        <p:nvGraphicFramePr>
          <p:cNvPr id="403469" name="Object 13"/>
          <p:cNvGraphicFramePr>
            <a:graphicFrameLocks noChangeAspect="1"/>
          </p:cNvGraphicFramePr>
          <p:nvPr>
            <p:ph sz="quarter" idx="3"/>
          </p:nvPr>
        </p:nvGraphicFramePr>
        <p:xfrm>
          <a:off x="4067175" y="3933825"/>
          <a:ext cx="2665413" cy="909638"/>
        </p:xfrm>
        <a:graphic>
          <a:graphicData uri="http://schemas.openxmlformats.org/presentationml/2006/ole">
            <p:oleObj spid="_x0000_s7171" name="Equation" r:id="rId5" imgW="1079280" imgH="368280" progId="Equation.DSMT4">
              <p:embed/>
            </p:oleObj>
          </a:graphicData>
        </a:graphic>
      </p:graphicFrame>
      <p:sp>
        <p:nvSpPr>
          <p:cNvPr id="403471" name="Rectangle 15"/>
          <p:cNvSpPr>
            <a:spLocks noChangeArrowheads="1"/>
          </p:cNvSpPr>
          <p:nvPr/>
        </p:nvSpPr>
        <p:spPr bwMode="auto">
          <a:xfrm>
            <a:off x="1042988" y="5300663"/>
            <a:ext cx="7637462" cy="895350"/>
          </a:xfrm>
          <a:prstGeom prst="rect">
            <a:avLst/>
          </a:prstGeom>
          <a:noFill/>
          <a:ln w="9525">
            <a:noFill/>
            <a:miter lim="800000"/>
            <a:headEnd/>
            <a:tailEnd/>
          </a:ln>
        </p:spPr>
        <p:txBody>
          <a:bodyPr wrap="none">
            <a:spAutoFit/>
          </a:bodyPr>
          <a:lstStyle/>
          <a:p>
            <a:pPr>
              <a:spcBef>
                <a:spcPct val="20000"/>
              </a:spcBef>
            </a:pPr>
            <a:r>
              <a:rPr lang="zh-CN" altLang="en-US">
                <a:solidFill>
                  <a:srgbClr val="3333FF"/>
                </a:solidFill>
              </a:rPr>
              <a:t>说明：</a:t>
            </a:r>
            <a:r>
              <a:rPr lang="zh-CN" altLang="en-US">
                <a:solidFill>
                  <a:srgbClr val="3333FF"/>
                </a:solidFill>
                <a:latin typeface="Arial" pitchFamily="34" charset="0"/>
              </a:rPr>
              <a:t>“</a:t>
            </a:r>
            <a:r>
              <a:rPr lang="en-US" altLang="zh-CN">
                <a:solidFill>
                  <a:srgbClr val="3333FF"/>
                </a:solidFill>
              </a:rPr>
              <a:t>-</a:t>
            </a:r>
            <a:r>
              <a:rPr lang="en-US" altLang="zh-CN">
                <a:solidFill>
                  <a:srgbClr val="3333FF"/>
                </a:solidFill>
                <a:latin typeface="Arial" pitchFamily="34" charset="0"/>
              </a:rPr>
              <a:t>”</a:t>
            </a:r>
            <a:r>
              <a:rPr lang="zh-CN" altLang="en-US">
                <a:solidFill>
                  <a:srgbClr val="3333FF"/>
                </a:solidFill>
              </a:rPr>
              <a:t>号表示回路中产生的感应电动势的作用总是要</a:t>
            </a:r>
          </a:p>
          <a:p>
            <a:pPr>
              <a:spcBef>
                <a:spcPct val="20000"/>
              </a:spcBef>
            </a:pPr>
            <a:r>
              <a:rPr lang="zh-CN" altLang="en-US">
                <a:solidFill>
                  <a:srgbClr val="3333FF"/>
                </a:solidFill>
              </a:rPr>
              <a:t>阻止回路磁通量的改变。</a:t>
            </a:r>
            <a:endParaRPr lang="zh-CN" altLang="el-GR">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3460"/>
                                        </p:tgtEl>
                                        <p:attrNameLst>
                                          <p:attrName>style.visibility</p:attrName>
                                        </p:attrNameLst>
                                      </p:cBhvr>
                                      <p:to>
                                        <p:strVal val="visible"/>
                                      </p:to>
                                    </p:set>
                                    <p:anim calcmode="lin" valueType="num">
                                      <p:cBhvr additive="base">
                                        <p:cTn id="7" dur="500" fill="hold"/>
                                        <p:tgtEl>
                                          <p:spTgt spid="403460"/>
                                        </p:tgtEl>
                                        <p:attrNameLst>
                                          <p:attrName>ppt_x</p:attrName>
                                        </p:attrNameLst>
                                      </p:cBhvr>
                                      <p:tavLst>
                                        <p:tav tm="0">
                                          <p:val>
                                            <p:strVal val="#ppt_x"/>
                                          </p:val>
                                        </p:tav>
                                        <p:tav tm="100000">
                                          <p:val>
                                            <p:strVal val="#ppt_x"/>
                                          </p:val>
                                        </p:tav>
                                      </p:tavLst>
                                    </p:anim>
                                    <p:anim calcmode="lin" valueType="num">
                                      <p:cBhvr additive="base">
                                        <p:cTn id="8" dur="500" fill="hold"/>
                                        <p:tgtEl>
                                          <p:spTgt spid="403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3469"/>
                                        </p:tgtEl>
                                        <p:attrNameLst>
                                          <p:attrName>style.visibility</p:attrName>
                                        </p:attrNameLst>
                                      </p:cBhvr>
                                      <p:to>
                                        <p:strVal val="visible"/>
                                      </p:to>
                                    </p:set>
                                    <p:anim calcmode="lin" valueType="num">
                                      <p:cBhvr additive="base">
                                        <p:cTn id="13" dur="500" fill="hold"/>
                                        <p:tgtEl>
                                          <p:spTgt spid="403469"/>
                                        </p:tgtEl>
                                        <p:attrNameLst>
                                          <p:attrName>ppt_x</p:attrName>
                                        </p:attrNameLst>
                                      </p:cBhvr>
                                      <p:tavLst>
                                        <p:tav tm="0">
                                          <p:val>
                                            <p:strVal val="#ppt_x"/>
                                          </p:val>
                                        </p:tav>
                                        <p:tav tm="100000">
                                          <p:val>
                                            <p:strVal val="#ppt_x"/>
                                          </p:val>
                                        </p:tav>
                                      </p:tavLst>
                                    </p:anim>
                                    <p:anim calcmode="lin" valueType="num">
                                      <p:cBhvr additive="base">
                                        <p:cTn id="14" dur="500" fill="hold"/>
                                        <p:tgtEl>
                                          <p:spTgt spid="4034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3471"/>
                                        </p:tgtEl>
                                        <p:attrNameLst>
                                          <p:attrName>style.visibility</p:attrName>
                                        </p:attrNameLst>
                                      </p:cBhvr>
                                      <p:to>
                                        <p:strVal val="visible"/>
                                      </p:to>
                                    </p:set>
                                    <p:anim calcmode="lin" valueType="num">
                                      <p:cBhvr additive="base">
                                        <p:cTn id="19" dur="500" fill="hold"/>
                                        <p:tgtEl>
                                          <p:spTgt spid="403471"/>
                                        </p:tgtEl>
                                        <p:attrNameLst>
                                          <p:attrName>ppt_x</p:attrName>
                                        </p:attrNameLst>
                                      </p:cBhvr>
                                      <p:tavLst>
                                        <p:tav tm="0">
                                          <p:val>
                                            <p:strVal val="#ppt_x"/>
                                          </p:val>
                                        </p:tav>
                                        <p:tav tm="100000">
                                          <p:val>
                                            <p:strVal val="#ppt_x"/>
                                          </p:val>
                                        </p:tav>
                                      </p:tavLst>
                                    </p:anim>
                                    <p:anim calcmode="lin" valueType="num">
                                      <p:cBhvr additive="base">
                                        <p:cTn id="20" dur="500" fill="hold"/>
                                        <p:tgtEl>
                                          <p:spTgt spid="4034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827088" y="1268413"/>
            <a:ext cx="6337300" cy="530225"/>
          </a:xfrm>
          <a:prstGeom prst="rect">
            <a:avLst/>
          </a:prstGeom>
          <a:noFill/>
          <a:ln w="9525">
            <a:noFill/>
            <a:miter lim="800000"/>
            <a:headEnd/>
            <a:tailEnd/>
          </a:ln>
        </p:spPr>
        <p:txBody>
          <a:bodyPr>
            <a:spAutoFit/>
          </a:bodyPr>
          <a:lstStyle/>
          <a:p>
            <a:pPr algn="l">
              <a:lnSpc>
                <a:spcPct val="90000"/>
              </a:lnSpc>
              <a:spcBef>
                <a:spcPct val="20000"/>
              </a:spcBef>
              <a:buClr>
                <a:schemeClr val="tx2"/>
              </a:buClr>
              <a:buSzPct val="60000"/>
              <a:buFont typeface="Wingdings" pitchFamily="2" charset="2"/>
              <a:buNone/>
            </a:pPr>
            <a:r>
              <a:rPr lang="zh-CN" altLang="en-US" sz="3200">
                <a:solidFill>
                  <a:srgbClr val="FF0000"/>
                </a:solidFill>
                <a:latin typeface="Tahoma" pitchFamily="34" charset="0"/>
              </a:rPr>
              <a:t>麦克斯韦方程组积分形式</a:t>
            </a:r>
            <a:r>
              <a:rPr lang="en-US" altLang="zh-CN" sz="3200">
                <a:solidFill>
                  <a:srgbClr val="FF0000"/>
                </a:solidFill>
                <a:latin typeface="Tahoma" pitchFamily="34" charset="0"/>
              </a:rPr>
              <a:t>:</a:t>
            </a:r>
          </a:p>
        </p:txBody>
      </p:sp>
      <p:sp>
        <p:nvSpPr>
          <p:cNvPr id="8196" name="Rectangle 8"/>
          <p:cNvSpPr>
            <a:spLocks noGrp="1" noChangeArrowheads="1"/>
          </p:cNvSpPr>
          <p:nvPr>
            <p:ph type="title" sz="quarter"/>
          </p:nvPr>
        </p:nvSpPr>
        <p:spPr>
          <a:noFill/>
        </p:spPr>
        <p:txBody>
          <a:bodyPr/>
          <a:lstStyle/>
          <a:p>
            <a:pPr eaLnBrk="1" hangingPunct="1"/>
            <a:r>
              <a:rPr lang="en-US" altLang="zh-CN" smtClean="0">
                <a:solidFill>
                  <a:srgbClr val="FF0000"/>
                </a:solidFill>
              </a:rPr>
              <a:t>1.1.2 </a:t>
            </a:r>
            <a:r>
              <a:rPr lang="zh-CN" altLang="en-US" smtClean="0">
                <a:solidFill>
                  <a:srgbClr val="FF0000"/>
                </a:solidFill>
              </a:rPr>
              <a:t>电磁场基本方程</a:t>
            </a:r>
          </a:p>
        </p:txBody>
      </p:sp>
      <p:graphicFrame>
        <p:nvGraphicFramePr>
          <p:cNvPr id="8194" name="Object 5"/>
          <p:cNvGraphicFramePr>
            <a:graphicFrameLocks noChangeAspect="1"/>
          </p:cNvGraphicFramePr>
          <p:nvPr/>
        </p:nvGraphicFramePr>
        <p:xfrm>
          <a:off x="900113" y="1989138"/>
          <a:ext cx="3894137" cy="2879725"/>
        </p:xfrm>
        <a:graphic>
          <a:graphicData uri="http://schemas.openxmlformats.org/presentationml/2006/ole">
            <p:oleObj spid="_x0000_s8194" name="Equation" r:id="rId3" imgW="1688760" imgH="1473120" progId="Equation.DSMT4">
              <p:embed/>
            </p:oleObj>
          </a:graphicData>
        </a:graphic>
      </p:graphicFrame>
      <p:sp>
        <p:nvSpPr>
          <p:cNvPr id="8197" name="Rectangle 18"/>
          <p:cNvSpPr>
            <a:spLocks noChangeArrowheads="1"/>
          </p:cNvSpPr>
          <p:nvPr/>
        </p:nvSpPr>
        <p:spPr bwMode="auto">
          <a:xfrm>
            <a:off x="539750" y="5013325"/>
            <a:ext cx="8029575" cy="1674813"/>
          </a:xfrm>
          <a:prstGeom prst="rect">
            <a:avLst/>
          </a:prstGeom>
          <a:noFill/>
          <a:ln w="9525">
            <a:noFill/>
            <a:miter lim="800000"/>
            <a:headEnd/>
            <a:tailEnd/>
          </a:ln>
        </p:spPr>
        <p:txBody>
          <a:bodyPr/>
          <a:lstStyle/>
          <a:p>
            <a:pPr algn="l"/>
            <a:r>
              <a:rPr lang="zh-CN" altLang="en-US" sz="2800">
                <a:latin typeface="Arial" pitchFamily="34" charset="0"/>
              </a:rPr>
              <a:t>式中，</a:t>
            </a:r>
            <a:r>
              <a:rPr lang="en-US" altLang="zh-CN" sz="2800" i="1">
                <a:latin typeface="Arial" pitchFamily="34" charset="0"/>
              </a:rPr>
              <a:t>E</a:t>
            </a:r>
            <a:r>
              <a:rPr lang="zh-CN" altLang="en-US" sz="2800" i="1">
                <a:latin typeface="Arial" pitchFamily="34" charset="0"/>
              </a:rPr>
              <a:t>、</a:t>
            </a:r>
            <a:r>
              <a:rPr lang="en-US" altLang="zh-CN" sz="2800" i="1">
                <a:latin typeface="Arial" pitchFamily="34" charset="0"/>
              </a:rPr>
              <a:t>D</a:t>
            </a:r>
            <a:r>
              <a:rPr lang="zh-CN" altLang="en-US" sz="2800" i="1">
                <a:latin typeface="Arial" pitchFamily="34" charset="0"/>
              </a:rPr>
              <a:t>、</a:t>
            </a:r>
            <a:r>
              <a:rPr lang="en-US" altLang="zh-CN" sz="2800" i="1">
                <a:latin typeface="Arial" pitchFamily="34" charset="0"/>
              </a:rPr>
              <a:t>B</a:t>
            </a:r>
            <a:r>
              <a:rPr lang="zh-CN" altLang="en-US" sz="2800" i="1">
                <a:latin typeface="Arial" pitchFamily="34" charset="0"/>
              </a:rPr>
              <a:t>、</a:t>
            </a:r>
            <a:r>
              <a:rPr lang="en-US" altLang="zh-CN" sz="2800" i="1">
                <a:latin typeface="Arial" pitchFamily="34" charset="0"/>
              </a:rPr>
              <a:t>H</a:t>
            </a:r>
            <a:r>
              <a:rPr lang="zh-CN" altLang="en-US" sz="2800">
                <a:latin typeface="Arial" pitchFamily="34" charset="0"/>
              </a:rPr>
              <a:t>分别表示电场强度、电感应强度</a:t>
            </a:r>
            <a:r>
              <a:rPr lang="en-US" altLang="zh-CN" sz="2800">
                <a:latin typeface="Arial" pitchFamily="34" charset="0"/>
              </a:rPr>
              <a:t>(</a:t>
            </a:r>
            <a:r>
              <a:rPr lang="zh-CN" altLang="en-US" sz="2800">
                <a:latin typeface="Arial" pitchFamily="34" charset="0"/>
              </a:rPr>
              <a:t>电位移矢量</a:t>
            </a:r>
            <a:r>
              <a:rPr lang="en-US" altLang="zh-CN" sz="2800">
                <a:latin typeface="Arial" pitchFamily="34" charset="0"/>
              </a:rPr>
              <a:t>)</a:t>
            </a:r>
            <a:r>
              <a:rPr lang="zh-CN" altLang="en-US" sz="2800">
                <a:latin typeface="Arial" pitchFamily="34" charset="0"/>
              </a:rPr>
              <a:t>、磁感应强度、磁场强度，</a:t>
            </a:r>
            <a:r>
              <a:rPr lang="en-US" altLang="zh-CN" sz="2800" i="1">
                <a:latin typeface="Arial" pitchFamily="34" charset="0"/>
              </a:rPr>
              <a:t>J</a:t>
            </a:r>
            <a:r>
              <a:rPr lang="zh-CN" altLang="en-US" sz="2800">
                <a:latin typeface="Arial" pitchFamily="34" charset="0"/>
              </a:rPr>
              <a:t>是面电流密度。</a:t>
            </a:r>
          </a:p>
        </p:txBody>
      </p:sp>
      <p:sp>
        <p:nvSpPr>
          <p:cNvPr id="8198" name="Rectangle 19"/>
          <p:cNvSpPr>
            <a:spLocks noChangeArrowheads="1"/>
          </p:cNvSpPr>
          <p:nvPr/>
        </p:nvSpPr>
        <p:spPr bwMode="auto">
          <a:xfrm>
            <a:off x="4714875" y="1917700"/>
            <a:ext cx="3168650" cy="574675"/>
          </a:xfrm>
          <a:prstGeom prst="rect">
            <a:avLst/>
          </a:prstGeom>
          <a:noFill/>
          <a:ln w="9525">
            <a:noFill/>
            <a:miter lim="800000"/>
            <a:headEnd/>
            <a:tailEnd/>
          </a:ln>
        </p:spPr>
        <p:txBody>
          <a:bodyPr/>
          <a:lstStyle/>
          <a:p>
            <a:pPr algn="l">
              <a:spcBef>
                <a:spcPct val="20000"/>
              </a:spcBef>
            </a:pPr>
            <a:r>
              <a:rPr lang="en-US" altLang="zh-CN" sz="3200">
                <a:solidFill>
                  <a:srgbClr val="3333FF"/>
                </a:solidFill>
                <a:latin typeface="Arial" pitchFamily="34" charset="0"/>
              </a:rPr>
              <a:t>--</a:t>
            </a:r>
            <a:r>
              <a:rPr lang="zh-CN" altLang="en-US" sz="3200">
                <a:solidFill>
                  <a:srgbClr val="3333FF"/>
                </a:solidFill>
                <a:latin typeface="Arial" pitchFamily="34" charset="0"/>
              </a:rPr>
              <a:t>电场高斯定理</a:t>
            </a:r>
          </a:p>
        </p:txBody>
      </p:sp>
      <p:sp>
        <p:nvSpPr>
          <p:cNvPr id="8199" name="Rectangle 22"/>
          <p:cNvSpPr>
            <a:spLocks noChangeArrowheads="1"/>
          </p:cNvSpPr>
          <p:nvPr/>
        </p:nvSpPr>
        <p:spPr bwMode="auto">
          <a:xfrm>
            <a:off x="4787900" y="2636838"/>
            <a:ext cx="3168650" cy="503237"/>
          </a:xfrm>
          <a:prstGeom prst="rect">
            <a:avLst/>
          </a:prstGeom>
          <a:noFill/>
          <a:ln w="9525">
            <a:noFill/>
            <a:miter lim="800000"/>
            <a:headEnd/>
            <a:tailEnd/>
          </a:ln>
        </p:spPr>
        <p:txBody>
          <a:bodyPr/>
          <a:lstStyle/>
          <a:p>
            <a:pPr algn="l">
              <a:spcBef>
                <a:spcPct val="20000"/>
              </a:spcBef>
            </a:pPr>
            <a:r>
              <a:rPr lang="en-US" altLang="zh-CN" sz="3200">
                <a:solidFill>
                  <a:srgbClr val="3333FF"/>
                </a:solidFill>
                <a:latin typeface="Arial" pitchFamily="34" charset="0"/>
              </a:rPr>
              <a:t>--</a:t>
            </a:r>
            <a:r>
              <a:rPr lang="zh-CN" altLang="en-US" sz="3200">
                <a:solidFill>
                  <a:srgbClr val="3333FF"/>
                </a:solidFill>
                <a:latin typeface="Arial" pitchFamily="34" charset="0"/>
              </a:rPr>
              <a:t>磁场高斯定理</a:t>
            </a:r>
          </a:p>
        </p:txBody>
      </p:sp>
      <p:sp>
        <p:nvSpPr>
          <p:cNvPr id="8200" name="Rectangle 24"/>
          <p:cNvSpPr>
            <a:spLocks noChangeArrowheads="1"/>
          </p:cNvSpPr>
          <p:nvPr/>
        </p:nvSpPr>
        <p:spPr bwMode="auto">
          <a:xfrm>
            <a:off x="4787900" y="3429000"/>
            <a:ext cx="3168650" cy="503238"/>
          </a:xfrm>
          <a:prstGeom prst="rect">
            <a:avLst/>
          </a:prstGeom>
          <a:noFill/>
          <a:ln w="9525">
            <a:noFill/>
            <a:miter lim="800000"/>
            <a:headEnd/>
            <a:tailEnd/>
          </a:ln>
        </p:spPr>
        <p:txBody>
          <a:bodyPr/>
          <a:lstStyle/>
          <a:p>
            <a:pPr algn="l">
              <a:spcBef>
                <a:spcPct val="20000"/>
              </a:spcBef>
            </a:pPr>
            <a:r>
              <a:rPr lang="en-US" altLang="zh-CN" sz="3200">
                <a:solidFill>
                  <a:srgbClr val="3333FF"/>
                </a:solidFill>
                <a:latin typeface="Arial" pitchFamily="34" charset="0"/>
              </a:rPr>
              <a:t>--</a:t>
            </a:r>
            <a:r>
              <a:rPr lang="zh-CN" altLang="en-US" sz="3200">
                <a:solidFill>
                  <a:srgbClr val="3333FF"/>
                </a:solidFill>
                <a:latin typeface="Arial" pitchFamily="34" charset="0"/>
              </a:rPr>
              <a:t>电磁感应定理</a:t>
            </a:r>
          </a:p>
        </p:txBody>
      </p:sp>
      <p:sp>
        <p:nvSpPr>
          <p:cNvPr id="8201" name="Rectangle 26"/>
          <p:cNvSpPr>
            <a:spLocks noChangeArrowheads="1"/>
          </p:cNvSpPr>
          <p:nvPr/>
        </p:nvSpPr>
        <p:spPr bwMode="auto">
          <a:xfrm>
            <a:off x="4787900" y="4149725"/>
            <a:ext cx="3168650" cy="503238"/>
          </a:xfrm>
          <a:prstGeom prst="rect">
            <a:avLst/>
          </a:prstGeom>
          <a:noFill/>
          <a:ln w="9525">
            <a:noFill/>
            <a:miter lim="800000"/>
            <a:headEnd/>
            <a:tailEnd/>
          </a:ln>
        </p:spPr>
        <p:txBody>
          <a:bodyPr/>
          <a:lstStyle/>
          <a:p>
            <a:pPr algn="l">
              <a:spcBef>
                <a:spcPct val="20000"/>
              </a:spcBef>
            </a:pPr>
            <a:r>
              <a:rPr lang="en-US" altLang="zh-CN" sz="3200">
                <a:solidFill>
                  <a:srgbClr val="3333FF"/>
                </a:solidFill>
                <a:latin typeface="Arial" pitchFamily="34" charset="0"/>
              </a:rPr>
              <a:t>--</a:t>
            </a:r>
            <a:r>
              <a:rPr lang="zh-CN" altLang="en-US" sz="3200">
                <a:solidFill>
                  <a:srgbClr val="3333FF"/>
                </a:solidFill>
                <a:latin typeface="Arial" pitchFamily="34" charset="0"/>
              </a:rPr>
              <a:t>全电流定理</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395288" y="725488"/>
          <a:ext cx="6913562" cy="1377950"/>
        </p:xfrm>
        <a:graphic>
          <a:graphicData uri="http://schemas.openxmlformats.org/presentationml/2006/ole">
            <p:oleObj spid="_x0000_s9218" name="Equation" r:id="rId3" imgW="2946240" imgH="431640" progId="Equation.DSMT4">
              <p:embed/>
            </p:oleObj>
          </a:graphicData>
        </a:graphic>
      </p:graphicFrame>
      <p:sp>
        <p:nvSpPr>
          <p:cNvPr id="9219" name="Rectangle 3"/>
          <p:cNvSpPr>
            <a:spLocks noChangeArrowheads="1"/>
          </p:cNvSpPr>
          <p:nvPr/>
        </p:nvSpPr>
        <p:spPr bwMode="auto">
          <a:xfrm>
            <a:off x="539750" y="2349500"/>
            <a:ext cx="8243888" cy="1800225"/>
          </a:xfrm>
          <a:prstGeom prst="rect">
            <a:avLst/>
          </a:prstGeom>
          <a:noFill/>
          <a:ln w="9525">
            <a:noFill/>
            <a:miter lim="800000"/>
            <a:headEnd/>
            <a:tailEnd/>
          </a:ln>
        </p:spPr>
        <p:txBody>
          <a:bodyPr>
            <a:spAutoFit/>
          </a:bodyPr>
          <a:lstStyle/>
          <a:p>
            <a:pPr algn="l">
              <a:spcBef>
                <a:spcPct val="50000"/>
              </a:spcBef>
              <a:buClr>
                <a:schemeClr val="folHlink"/>
              </a:buClr>
              <a:buSzPct val="60000"/>
              <a:buFont typeface="Wingdings" pitchFamily="2" charset="2"/>
              <a:buNone/>
            </a:pPr>
            <a:r>
              <a:rPr lang="zh-CN" altLang="en-US" sz="2800"/>
              <a:t>式中，</a:t>
            </a:r>
            <a:r>
              <a:rPr lang="zh-CN" altLang="en-US" sz="2800" i="1">
                <a:sym typeface="Symbol" pitchFamily="18" charset="2"/>
              </a:rPr>
              <a:t></a:t>
            </a:r>
            <a:r>
              <a:rPr lang="en-US" altLang="zh-CN" sz="2800" baseline="-25000"/>
              <a:t>0 </a:t>
            </a:r>
            <a:r>
              <a:rPr lang="zh-CN" altLang="en-US" sz="2800"/>
              <a:t>是</a:t>
            </a:r>
            <a:r>
              <a:rPr lang="zh-CN" altLang="en-US" sz="2800">
                <a:solidFill>
                  <a:srgbClr val="FF0000"/>
                </a:solidFill>
              </a:rPr>
              <a:t>真空中介电常数</a:t>
            </a:r>
            <a:r>
              <a:rPr lang="zh-CN" altLang="en-US" sz="2800"/>
              <a:t>（</a:t>
            </a:r>
            <a:r>
              <a:rPr lang="en-US" altLang="zh-CN" sz="2800"/>
              <a:t>8.8542</a:t>
            </a:r>
            <a:r>
              <a:rPr lang="en-US" altLang="zh-CN" sz="2800">
                <a:sym typeface="Symbol" pitchFamily="18" charset="2"/>
              </a:rPr>
              <a:t></a:t>
            </a:r>
            <a:r>
              <a:rPr lang="en-US" altLang="zh-CN" sz="2800"/>
              <a:t>10</a:t>
            </a:r>
            <a:r>
              <a:rPr lang="en-US" altLang="zh-CN" sz="2800" baseline="30000"/>
              <a:t>-12</a:t>
            </a:r>
            <a:r>
              <a:rPr lang="en-US" altLang="zh-CN" sz="2800"/>
              <a:t> Fm</a:t>
            </a:r>
            <a:r>
              <a:rPr lang="en-US" altLang="zh-CN" sz="2800" baseline="30000"/>
              <a:t>-1</a:t>
            </a:r>
            <a:r>
              <a:rPr lang="zh-CN" altLang="en-US" sz="2800"/>
              <a:t>），</a:t>
            </a:r>
            <a:r>
              <a:rPr lang="zh-CN" altLang="en-US" sz="2800" i="1">
                <a:sym typeface="Symbol" pitchFamily="18" charset="2"/>
              </a:rPr>
              <a:t></a:t>
            </a:r>
            <a:r>
              <a:rPr lang="en-US" altLang="zh-CN" sz="2800" baseline="-25000"/>
              <a:t>r</a:t>
            </a:r>
            <a:r>
              <a:rPr lang="en-US" altLang="zh-CN" sz="2800"/>
              <a:t>  </a:t>
            </a:r>
            <a:r>
              <a:rPr lang="zh-CN" altLang="en-US" sz="2800"/>
              <a:t>是</a:t>
            </a:r>
            <a:r>
              <a:rPr lang="zh-CN" altLang="en-US" sz="2800">
                <a:solidFill>
                  <a:srgbClr val="FF0000"/>
                </a:solidFill>
              </a:rPr>
              <a:t>相对介电常数</a:t>
            </a:r>
            <a:r>
              <a:rPr lang="en-US" altLang="zh-CN" sz="2800"/>
              <a:t>; </a:t>
            </a:r>
            <a:r>
              <a:rPr lang="zh-CN" altLang="en-US" sz="2800" i="1">
                <a:sym typeface="Symbol" pitchFamily="18" charset="2"/>
              </a:rPr>
              <a:t></a:t>
            </a:r>
            <a:r>
              <a:rPr lang="en-US" altLang="zh-CN" sz="2800" baseline="-25000"/>
              <a:t>0</a:t>
            </a:r>
            <a:r>
              <a:rPr lang="zh-CN" altLang="en-US" sz="2800"/>
              <a:t>是</a:t>
            </a:r>
            <a:r>
              <a:rPr lang="zh-CN" altLang="en-US" sz="2800">
                <a:solidFill>
                  <a:srgbClr val="FF0000"/>
                </a:solidFill>
              </a:rPr>
              <a:t>真空中磁导率</a:t>
            </a:r>
            <a:r>
              <a:rPr lang="zh-CN" altLang="en-US" sz="2800"/>
              <a:t>（</a:t>
            </a:r>
            <a:r>
              <a:rPr lang="en-US" altLang="zh-CN" sz="2800"/>
              <a:t>4</a:t>
            </a:r>
            <a:r>
              <a:rPr lang="en-US" altLang="zh-CN" sz="2800">
                <a:sym typeface="Symbol" pitchFamily="18" charset="2"/>
              </a:rPr>
              <a:t></a:t>
            </a:r>
            <a:r>
              <a:rPr lang="en-US" altLang="zh-CN" sz="2800"/>
              <a:t>10</a:t>
            </a:r>
            <a:r>
              <a:rPr lang="en-US" altLang="zh-CN" sz="2800" baseline="30000"/>
              <a:t>-7</a:t>
            </a:r>
            <a:r>
              <a:rPr lang="en-US" altLang="zh-CN" sz="2800"/>
              <a:t> Hm</a:t>
            </a:r>
            <a:r>
              <a:rPr lang="en-US" altLang="zh-CN" sz="2800" baseline="30000"/>
              <a:t>-1</a:t>
            </a:r>
            <a:r>
              <a:rPr lang="zh-CN" altLang="en-US" sz="2800"/>
              <a:t>），</a:t>
            </a:r>
            <a:r>
              <a:rPr lang="zh-CN" altLang="en-US" sz="2800" i="1">
                <a:sym typeface="Symbol" pitchFamily="18" charset="2"/>
              </a:rPr>
              <a:t></a:t>
            </a:r>
            <a:r>
              <a:rPr lang="en-US" altLang="zh-CN" sz="2800" baseline="-25000"/>
              <a:t>r</a:t>
            </a:r>
            <a:r>
              <a:rPr lang="zh-CN" altLang="en-US" sz="2800"/>
              <a:t>是</a:t>
            </a:r>
            <a:r>
              <a:rPr lang="zh-CN" altLang="en-US" sz="2800">
                <a:solidFill>
                  <a:srgbClr val="FF0000"/>
                </a:solidFill>
              </a:rPr>
              <a:t>相对磁导率</a:t>
            </a:r>
            <a:r>
              <a:rPr lang="zh-CN" altLang="en-US" sz="2800"/>
              <a:t>；</a:t>
            </a:r>
            <a:r>
              <a:rPr lang="zh-CN" altLang="en-US" sz="2800" i="1">
                <a:sym typeface="Symbol" pitchFamily="18" charset="2"/>
              </a:rPr>
              <a:t></a:t>
            </a:r>
            <a:r>
              <a:rPr lang="zh-CN" altLang="en-US" sz="2800"/>
              <a:t> 为</a:t>
            </a:r>
            <a:r>
              <a:rPr lang="zh-CN" altLang="en-US" sz="2800">
                <a:solidFill>
                  <a:srgbClr val="FF0000"/>
                </a:solidFill>
              </a:rPr>
              <a:t>电导率</a:t>
            </a:r>
            <a:r>
              <a:rPr lang="zh-CN" altLang="en-US" sz="2800"/>
              <a:t>，描述媒质的导电特性</a:t>
            </a:r>
            <a:r>
              <a:rPr lang="en-US" altLang="zh-CN" sz="2800"/>
              <a:t>, </a:t>
            </a:r>
            <a:r>
              <a:rPr lang="zh-CN" altLang="en-US" sz="2800"/>
              <a:t>真空中</a:t>
            </a:r>
            <a:r>
              <a:rPr lang="zh-CN" altLang="en-US" sz="2800" i="1">
                <a:sym typeface="Symbol" pitchFamily="18" charset="2"/>
              </a:rPr>
              <a:t> </a:t>
            </a:r>
            <a:r>
              <a:rPr lang="zh-CN" altLang="en-US" sz="2800">
                <a:sym typeface="Symbol" pitchFamily="18" charset="2"/>
              </a:rPr>
              <a:t>＝ </a:t>
            </a:r>
            <a:r>
              <a:rPr lang="en-US" altLang="zh-CN" sz="2800">
                <a:sym typeface="Symbol" pitchFamily="18" charset="2"/>
              </a:rPr>
              <a:t>0</a:t>
            </a:r>
            <a:r>
              <a:rPr lang="en-US" altLang="zh-CN" sz="2800"/>
              <a:t> </a:t>
            </a:r>
            <a:r>
              <a:rPr lang="zh-CN" altLang="en-US" sz="2800"/>
              <a:t>。 </a:t>
            </a:r>
          </a:p>
        </p:txBody>
      </p:sp>
      <p:sp>
        <p:nvSpPr>
          <p:cNvPr id="9220" name="Rectangle 4"/>
          <p:cNvSpPr>
            <a:spLocks noChangeArrowheads="1"/>
          </p:cNvSpPr>
          <p:nvPr/>
        </p:nvSpPr>
        <p:spPr bwMode="auto">
          <a:xfrm>
            <a:off x="50768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1.1.2 </a:t>
            </a:r>
            <a:r>
              <a:rPr lang="zh-CN" altLang="en-US" sz="1800">
                <a:solidFill>
                  <a:srgbClr val="6600FF"/>
                </a:solidFill>
                <a:latin typeface="Arial" pitchFamily="34" charset="0"/>
              </a:rPr>
              <a:t>电磁场基本方程</a:t>
            </a:r>
          </a:p>
        </p:txBody>
      </p:sp>
      <p:sp>
        <p:nvSpPr>
          <p:cNvPr id="9221" name="Rectangle 5"/>
          <p:cNvSpPr>
            <a:spLocks noChangeArrowheads="1"/>
          </p:cNvSpPr>
          <p:nvPr/>
        </p:nvSpPr>
        <p:spPr bwMode="auto">
          <a:xfrm>
            <a:off x="971550" y="4652963"/>
            <a:ext cx="6769100" cy="946150"/>
          </a:xfrm>
          <a:prstGeom prst="rect">
            <a:avLst/>
          </a:prstGeom>
          <a:noFill/>
          <a:ln w="9525">
            <a:noFill/>
            <a:miter lim="800000"/>
            <a:headEnd/>
            <a:tailEnd/>
          </a:ln>
        </p:spPr>
        <p:txBody>
          <a:bodyPr>
            <a:spAutoFit/>
          </a:bodyPr>
          <a:lstStyle/>
          <a:p>
            <a:r>
              <a:rPr lang="zh-CN" altLang="en-US" sz="2800">
                <a:solidFill>
                  <a:srgbClr val="3333FF"/>
                </a:solidFill>
              </a:rPr>
              <a:t>描述媒质特性对电磁场量影响的方程，称其为</a:t>
            </a:r>
            <a:r>
              <a:rPr lang="zh-CN" altLang="en-US" sz="2800">
                <a:solidFill>
                  <a:srgbClr val="FF0000"/>
                </a:solidFill>
              </a:rPr>
              <a:t>物质方程</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人物传记－麦克斯韦 </a:t>
            </a:r>
          </a:p>
        </p:txBody>
      </p:sp>
      <p:sp>
        <p:nvSpPr>
          <p:cNvPr id="74755" name="Rectangle 3"/>
          <p:cNvSpPr>
            <a:spLocks noGrp="1" noChangeArrowheads="1"/>
          </p:cNvSpPr>
          <p:nvPr>
            <p:ph type="body" sz="half" idx="1"/>
          </p:nvPr>
        </p:nvSpPr>
        <p:spPr>
          <a:xfrm>
            <a:off x="2484438" y="1196975"/>
            <a:ext cx="6191250" cy="5040313"/>
          </a:xfrm>
        </p:spPr>
        <p:txBody>
          <a:bodyPr/>
          <a:lstStyle/>
          <a:p>
            <a:pPr marL="0" indent="0" eaLnBrk="1" hangingPunct="1">
              <a:buFontTx/>
              <a:buNone/>
            </a:pPr>
            <a:r>
              <a:rPr lang="zh-CN" altLang="en-US" sz="2400" b="0" smtClean="0"/>
              <a:t>   麦克斯韦</a:t>
            </a:r>
            <a:r>
              <a:rPr lang="en-US" altLang="zh-CN" sz="2400" b="0" smtClean="0"/>
              <a:t>(</a:t>
            </a:r>
            <a:r>
              <a:rPr lang="en-US" altLang="zh-CN" sz="2400" b="0" smtClean="0">
                <a:solidFill>
                  <a:srgbClr val="FF0000"/>
                </a:solidFill>
              </a:rPr>
              <a:t>James Clerk Maxwel 1831~1879</a:t>
            </a:r>
            <a:r>
              <a:rPr lang="en-US" altLang="zh-CN" sz="2400" b="0" smtClean="0"/>
              <a:t>)  </a:t>
            </a:r>
            <a:r>
              <a:rPr lang="zh-CN" altLang="en-US" sz="2400" b="0" smtClean="0"/>
              <a:t>英国物理学家。</a:t>
            </a:r>
            <a:r>
              <a:rPr lang="en-US" altLang="zh-CN" sz="2400" b="0" smtClean="0"/>
              <a:t>19</a:t>
            </a:r>
            <a:r>
              <a:rPr lang="zh-CN" altLang="en-US" sz="2400" b="0" smtClean="0"/>
              <a:t>世纪</a:t>
            </a:r>
            <a:r>
              <a:rPr lang="en-US" altLang="zh-CN" sz="2400" b="0" smtClean="0"/>
              <a:t>70</a:t>
            </a:r>
            <a:r>
              <a:rPr lang="zh-CN" altLang="en-US" sz="2400" b="0" smtClean="0"/>
              <a:t>年代，麦克斯韦在总结安培定理、高斯定理、法拉第电磁感应定理基础上提出了描述电磁现象普遍规律的麦克斯韦方程组。</a:t>
            </a:r>
          </a:p>
          <a:p>
            <a:pPr marL="0" indent="0" eaLnBrk="1" hangingPunct="1">
              <a:buFontTx/>
              <a:buNone/>
            </a:pPr>
            <a:r>
              <a:rPr lang="en-US" altLang="zh-CN" sz="2400" b="0" smtClean="0"/>
              <a:t>1879</a:t>
            </a:r>
            <a:r>
              <a:rPr lang="zh-CN" altLang="en-US" sz="2400" b="0" smtClean="0"/>
              <a:t>年</a:t>
            </a:r>
            <a:r>
              <a:rPr lang="en-US" altLang="zh-CN" sz="2400" b="0" smtClean="0"/>
              <a:t>11</a:t>
            </a:r>
            <a:r>
              <a:rPr lang="zh-CN" altLang="en-US" sz="2400" b="0" smtClean="0"/>
              <a:t>月</a:t>
            </a:r>
            <a:r>
              <a:rPr lang="en-US" altLang="zh-CN" sz="2400" b="0" smtClean="0"/>
              <a:t>5</a:t>
            </a:r>
            <a:r>
              <a:rPr lang="zh-CN" altLang="en-US" sz="2400" b="0" smtClean="0"/>
              <a:t>日，麦克斯韦因癌症不治去世，终年</a:t>
            </a:r>
            <a:r>
              <a:rPr lang="en-US" altLang="zh-CN" sz="2400" b="0" smtClean="0"/>
              <a:t>49</a:t>
            </a:r>
            <a:r>
              <a:rPr lang="zh-CN" altLang="en-US" sz="2400" b="0" smtClean="0"/>
              <a:t>岁。他的理论为近代科学技术开辟了崭新的道路，可是他的功绩生前却未得到重视。直到他死后许多年，在赫兹证明了电磁波存在后，人们才意识到他是</a:t>
            </a:r>
            <a:r>
              <a:rPr lang="zh-CN" altLang="en-US" sz="2400" b="0" smtClean="0">
                <a:solidFill>
                  <a:srgbClr val="3333FF"/>
                </a:solidFill>
              </a:rPr>
              <a:t>自牛顿以来最伟大的理论物理学家</a:t>
            </a:r>
            <a:r>
              <a:rPr lang="zh-CN" altLang="en-US" sz="2400" b="0" smtClean="0"/>
              <a:t>。 </a:t>
            </a:r>
          </a:p>
        </p:txBody>
      </p:sp>
      <p:pic>
        <p:nvPicPr>
          <p:cNvPr id="74756" name="Picture 4" descr="2005718195720734"/>
          <p:cNvPicPr>
            <a:picLocks noGrp="1" noChangeAspect="1" noChangeArrowheads="1"/>
          </p:cNvPicPr>
          <p:nvPr>
            <p:ph sz="half" idx="2"/>
          </p:nvPr>
        </p:nvPicPr>
        <p:blipFill>
          <a:blip r:embed="rId2" cstate="print"/>
          <a:srcRect/>
          <a:stretch>
            <a:fillRect/>
          </a:stretch>
        </p:blipFill>
        <p:spPr>
          <a:xfrm>
            <a:off x="441325" y="1484313"/>
            <a:ext cx="1898650" cy="2449512"/>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395288" y="1927225"/>
            <a:ext cx="4321175" cy="4525963"/>
          </a:xfrm>
          <a:noFill/>
        </p:spPr>
        <p:txBody>
          <a:bodyPr/>
          <a:lstStyle/>
          <a:p>
            <a:pPr eaLnBrk="1" hangingPunct="1">
              <a:buFontTx/>
              <a:buNone/>
            </a:pPr>
            <a:r>
              <a:rPr lang="zh-CN" altLang="en-US" b="1" smtClean="0"/>
              <a:t>  本章基于光的电磁理论，介绍</a:t>
            </a:r>
            <a:r>
              <a:rPr lang="zh-CN" altLang="en-US" b="1" smtClean="0">
                <a:solidFill>
                  <a:srgbClr val="FF0000"/>
                </a:solidFill>
              </a:rPr>
              <a:t>光波的基本特性、光波的数学描述、光的偏振、光在各向同性介质中的传播特性、光在介质分界面上的反射和折射特性</a:t>
            </a:r>
            <a:r>
              <a:rPr lang="zh-CN" altLang="en-US" b="1" smtClean="0"/>
              <a:t>。</a:t>
            </a:r>
          </a:p>
        </p:txBody>
      </p:sp>
      <p:sp>
        <p:nvSpPr>
          <p:cNvPr id="134148" name="Rectangle 4"/>
          <p:cNvSpPr>
            <a:spLocks noGrp="1" noChangeArrowheads="1"/>
          </p:cNvSpPr>
          <p:nvPr>
            <p:ph type="title"/>
          </p:nvPr>
        </p:nvSpPr>
        <p:spPr/>
        <p:txBody>
          <a:bodyPr/>
          <a:lstStyle/>
          <a:p>
            <a:pPr eaLnBrk="1" hangingPunct="1">
              <a:defRPr/>
            </a:pPr>
            <a:r>
              <a:rPr lang="zh-CN" altLang="en-US" smtClean="0">
                <a:solidFill>
                  <a:srgbClr val="6600FF"/>
                </a:solidFill>
                <a:effectLst>
                  <a:outerShdw blurRad="38100" dist="38100" dir="2700000" algn="tl">
                    <a:srgbClr val="C0C0C0"/>
                  </a:outerShdw>
                </a:effectLst>
              </a:rPr>
              <a:t>第</a:t>
            </a:r>
            <a:r>
              <a:rPr lang="en-US" altLang="zh-CN" smtClean="0">
                <a:solidFill>
                  <a:srgbClr val="6600FF"/>
                </a:solidFill>
                <a:effectLst>
                  <a:outerShdw blurRad="38100" dist="38100" dir="2700000" algn="tl">
                    <a:srgbClr val="C0C0C0"/>
                  </a:outerShdw>
                </a:effectLst>
              </a:rPr>
              <a:t>1</a:t>
            </a:r>
            <a:r>
              <a:rPr lang="zh-CN" altLang="en-US" smtClean="0">
                <a:solidFill>
                  <a:srgbClr val="6600FF"/>
                </a:solidFill>
                <a:effectLst>
                  <a:outerShdw blurRad="38100" dist="38100" dir="2700000" algn="tl">
                    <a:srgbClr val="C0C0C0"/>
                  </a:outerShdw>
                </a:effectLst>
              </a:rPr>
              <a:t>章 光的电磁理论</a:t>
            </a:r>
          </a:p>
        </p:txBody>
      </p:sp>
      <p:sp>
        <p:nvSpPr>
          <p:cNvPr id="66564" name="Rectangle 5"/>
          <p:cNvSpPr>
            <a:spLocks noChangeArrowheads="1"/>
          </p:cNvSpPr>
          <p:nvPr/>
        </p:nvSpPr>
        <p:spPr bwMode="auto">
          <a:xfrm>
            <a:off x="1692275" y="1209675"/>
            <a:ext cx="1727200" cy="563563"/>
          </a:xfrm>
          <a:prstGeom prst="rect">
            <a:avLst/>
          </a:prstGeom>
          <a:noFill/>
          <a:ln w="9525">
            <a:noFill/>
            <a:miter lim="800000"/>
            <a:headEnd/>
            <a:tailEnd/>
          </a:ln>
        </p:spPr>
        <p:txBody>
          <a:bodyPr anchor="ctr"/>
          <a:lstStyle/>
          <a:p>
            <a:r>
              <a:rPr lang="zh-CN" altLang="en-US" sz="3600">
                <a:solidFill>
                  <a:srgbClr val="FF0000"/>
                </a:solidFill>
                <a:latin typeface="Arial" pitchFamily="34" charset="0"/>
                <a:ea typeface="黑体" pitchFamily="49" charset="-122"/>
              </a:rPr>
              <a:t>前　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pPr eaLnBrk="1" hangingPunct="1"/>
            <a:endParaRPr lang="zh-CN" altLang="en-US" smtClean="0"/>
          </a:p>
        </p:txBody>
      </p:sp>
      <p:pic>
        <p:nvPicPr>
          <p:cNvPr id="4" name="BBC系列：光的故事光之舞 3（英语）_标清_clip.avi">
            <a:hlinkClick r:id="" action="ppaction://media"/>
          </p:cNvPr>
          <p:cNvPicPr>
            <a:picLocks noRot="1" noChangeAspect="1"/>
          </p:cNvPicPr>
          <p:nvPr>
            <a:videoFile r:link="rId1"/>
          </p:nvPr>
        </p:nvPicPr>
        <p:blipFill>
          <a:blip r:embed="rId3" cstate="print"/>
          <a:srcRect/>
          <a:stretch>
            <a:fillRect/>
          </a:stretch>
        </p:blipFill>
        <p:spPr bwMode="auto">
          <a:xfrm>
            <a:off x="1143000" y="1500188"/>
            <a:ext cx="7000875" cy="47259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mtClean="0"/>
              <a:t>Question</a:t>
            </a:r>
          </a:p>
        </p:txBody>
      </p:sp>
      <p:sp>
        <p:nvSpPr>
          <p:cNvPr id="76803" name="Rectangle 3"/>
          <p:cNvSpPr>
            <a:spLocks noGrp="1" noChangeArrowheads="1"/>
          </p:cNvSpPr>
          <p:nvPr>
            <p:ph type="body" idx="1"/>
          </p:nvPr>
        </p:nvSpPr>
        <p:spPr/>
        <p:txBody>
          <a:bodyPr/>
          <a:lstStyle/>
          <a:p>
            <a:pPr marL="609600" indent="-609600" eaLnBrk="1" hangingPunct="1">
              <a:lnSpc>
                <a:spcPct val="90000"/>
              </a:lnSpc>
              <a:buFontTx/>
              <a:buNone/>
            </a:pPr>
            <a:r>
              <a:rPr lang="zh-CN" altLang="en-US" smtClean="0"/>
              <a:t>你能简单描述下麦克斯韦方程组吗？</a:t>
            </a:r>
          </a:p>
          <a:p>
            <a:pPr marL="609600" indent="-609600" eaLnBrk="1" hangingPunct="1">
              <a:lnSpc>
                <a:spcPct val="90000"/>
              </a:lnSpc>
              <a:buFontTx/>
              <a:buNone/>
            </a:pPr>
            <a:r>
              <a:rPr lang="zh-CN" altLang="en-US" smtClean="0"/>
              <a:t>麦克斯韦方程组中</a:t>
            </a:r>
            <a:r>
              <a:rPr lang="en-US" altLang="zh-CN" smtClean="0"/>
              <a:t>D</a:t>
            </a:r>
            <a:r>
              <a:rPr lang="zh-CN" altLang="en-US" smtClean="0"/>
              <a:t>和</a:t>
            </a:r>
            <a:r>
              <a:rPr lang="en-US" altLang="zh-CN" smtClean="0"/>
              <a:t>E</a:t>
            </a:r>
            <a:r>
              <a:rPr lang="zh-CN" altLang="en-US" smtClean="0"/>
              <a:t>，以及</a:t>
            </a:r>
            <a:r>
              <a:rPr lang="en-US" altLang="zh-CN" smtClean="0"/>
              <a:t>B</a:t>
            </a:r>
            <a:r>
              <a:rPr lang="zh-CN" altLang="en-US" smtClean="0"/>
              <a:t>和</a:t>
            </a:r>
            <a:r>
              <a:rPr lang="en-US" altLang="zh-CN" smtClean="0"/>
              <a:t>H</a:t>
            </a:r>
            <a:r>
              <a:rPr lang="zh-CN" altLang="en-US" smtClean="0"/>
              <a:t>满足什么关系呢？</a:t>
            </a:r>
          </a:p>
          <a:p>
            <a:pPr marL="609600" indent="-609600" eaLnBrk="1" hangingPunct="1">
              <a:lnSpc>
                <a:spcPct val="90000"/>
              </a:lnSpc>
              <a:buFontTx/>
              <a:buNone/>
            </a:pPr>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8579" name="Object 3"/>
          <p:cNvGraphicFramePr>
            <a:graphicFrameLocks noChangeAspect="1"/>
          </p:cNvGraphicFramePr>
          <p:nvPr/>
        </p:nvGraphicFramePr>
        <p:xfrm>
          <a:off x="2195513" y="2070100"/>
          <a:ext cx="3411537" cy="1143000"/>
        </p:xfrm>
        <a:graphic>
          <a:graphicData uri="http://schemas.openxmlformats.org/presentationml/2006/ole">
            <p:oleObj spid="_x0000_s10242" name="Equation" r:id="rId3" imgW="1473120" imgH="444240" progId="Equation.DSMT4">
              <p:embed/>
            </p:oleObj>
          </a:graphicData>
        </a:graphic>
      </p:graphicFrame>
      <p:sp>
        <p:nvSpPr>
          <p:cNvPr id="408580" name="Rectangle 4"/>
          <p:cNvSpPr>
            <a:spLocks noChangeArrowheads="1"/>
          </p:cNvSpPr>
          <p:nvPr/>
        </p:nvSpPr>
        <p:spPr bwMode="auto">
          <a:xfrm>
            <a:off x="323850" y="2276475"/>
            <a:ext cx="2736850" cy="579438"/>
          </a:xfrm>
          <a:prstGeom prst="rect">
            <a:avLst/>
          </a:prstGeom>
          <a:noFill/>
          <a:ln w="9525">
            <a:noFill/>
            <a:miter lim="800000"/>
            <a:headEnd/>
            <a:tailEnd/>
          </a:ln>
        </p:spPr>
        <p:txBody>
          <a:bodyPr>
            <a:spAutoFit/>
          </a:bodyPr>
          <a:lstStyle/>
          <a:p>
            <a:pPr algn="l"/>
            <a:r>
              <a:rPr kumimoji="1" lang="en-US" altLang="zh-CN" sz="3200">
                <a:solidFill>
                  <a:srgbClr val="FF0000"/>
                </a:solidFill>
              </a:rPr>
              <a:t>1</a:t>
            </a:r>
            <a:r>
              <a:rPr kumimoji="1" lang="en-US" altLang="zh-CN" sz="3200" b="0">
                <a:solidFill>
                  <a:srgbClr val="FF0000"/>
                </a:solidFill>
              </a:rPr>
              <a:t>. </a:t>
            </a:r>
            <a:r>
              <a:rPr kumimoji="1" lang="zh-CN" altLang="en-US" sz="3200">
                <a:solidFill>
                  <a:srgbClr val="FF0000"/>
                </a:solidFill>
              </a:rPr>
              <a:t>散度</a:t>
            </a:r>
          </a:p>
        </p:txBody>
      </p:sp>
      <p:graphicFrame>
        <p:nvGraphicFramePr>
          <p:cNvPr id="408583" name="Object 7"/>
          <p:cNvGraphicFramePr>
            <a:graphicFrameLocks noChangeAspect="1"/>
          </p:cNvGraphicFramePr>
          <p:nvPr/>
        </p:nvGraphicFramePr>
        <p:xfrm>
          <a:off x="2484438" y="3246438"/>
          <a:ext cx="3240087" cy="758825"/>
        </p:xfrm>
        <a:graphic>
          <a:graphicData uri="http://schemas.openxmlformats.org/presentationml/2006/ole">
            <p:oleObj spid="_x0000_s10243" name="Equation" r:id="rId4" imgW="1333440" imgH="291960" progId="Equation.DSMT4">
              <p:embed/>
            </p:oleObj>
          </a:graphicData>
        </a:graphic>
      </p:graphicFrame>
      <p:sp>
        <p:nvSpPr>
          <p:cNvPr id="10250" name="Rectangle 8"/>
          <p:cNvSpPr>
            <a:spLocks noGrp="1" noChangeArrowheads="1"/>
          </p:cNvSpPr>
          <p:nvPr>
            <p:ph type="title" sz="quarter"/>
          </p:nvPr>
        </p:nvSpPr>
        <p:spPr>
          <a:noFill/>
        </p:spPr>
        <p:txBody>
          <a:bodyPr/>
          <a:lstStyle/>
          <a:p>
            <a:pPr eaLnBrk="1" hangingPunct="1"/>
            <a:r>
              <a:rPr lang="en-US" altLang="zh-CN" smtClean="0">
                <a:solidFill>
                  <a:srgbClr val="FF0000"/>
                </a:solidFill>
              </a:rPr>
              <a:t>1.1.2 </a:t>
            </a:r>
            <a:r>
              <a:rPr lang="zh-CN" altLang="en-US" smtClean="0">
                <a:solidFill>
                  <a:srgbClr val="FF0000"/>
                </a:solidFill>
              </a:rPr>
              <a:t>电磁场基本方程</a:t>
            </a:r>
          </a:p>
        </p:txBody>
      </p:sp>
      <p:graphicFrame>
        <p:nvGraphicFramePr>
          <p:cNvPr id="408587" name="Object 11"/>
          <p:cNvGraphicFramePr>
            <a:graphicFrameLocks noChangeAspect="1"/>
          </p:cNvGraphicFramePr>
          <p:nvPr>
            <p:ph sz="quarter" idx="1"/>
          </p:nvPr>
        </p:nvGraphicFramePr>
        <p:xfrm>
          <a:off x="1403350" y="5013325"/>
          <a:ext cx="3240088" cy="709613"/>
        </p:xfrm>
        <a:graphic>
          <a:graphicData uri="http://schemas.openxmlformats.org/presentationml/2006/ole">
            <p:oleObj spid="_x0000_s10244" name="Equation" r:id="rId5" imgW="1333440" imgH="291960" progId="Equation.DSMT4">
              <p:embed/>
            </p:oleObj>
          </a:graphicData>
        </a:graphic>
      </p:graphicFrame>
      <p:graphicFrame>
        <p:nvGraphicFramePr>
          <p:cNvPr id="408589" name="Object 13"/>
          <p:cNvGraphicFramePr>
            <a:graphicFrameLocks noChangeAspect="1"/>
          </p:cNvGraphicFramePr>
          <p:nvPr>
            <p:ph sz="quarter" idx="2"/>
          </p:nvPr>
        </p:nvGraphicFramePr>
        <p:xfrm>
          <a:off x="3059113" y="4292600"/>
          <a:ext cx="2520950" cy="644525"/>
        </p:xfrm>
        <a:graphic>
          <a:graphicData uri="http://schemas.openxmlformats.org/presentationml/2006/ole">
            <p:oleObj spid="_x0000_s10245" name="Equation" r:id="rId6" imgW="1143000" imgH="291960" progId="Equation.DSMT4">
              <p:embed/>
            </p:oleObj>
          </a:graphicData>
        </a:graphic>
      </p:graphicFrame>
      <p:graphicFrame>
        <p:nvGraphicFramePr>
          <p:cNvPr id="408592" name="Object 16"/>
          <p:cNvGraphicFramePr>
            <a:graphicFrameLocks noChangeAspect="1"/>
          </p:cNvGraphicFramePr>
          <p:nvPr>
            <p:ph sz="quarter" idx="3"/>
          </p:nvPr>
        </p:nvGraphicFramePr>
        <p:xfrm>
          <a:off x="5580063" y="5094288"/>
          <a:ext cx="1439862" cy="452437"/>
        </p:xfrm>
        <a:graphic>
          <a:graphicData uri="http://schemas.openxmlformats.org/presentationml/2006/ole">
            <p:oleObj spid="_x0000_s10246" name="Equation" r:id="rId7" imgW="647640" imgH="203040" progId="Equation.DSMT4">
              <p:embed/>
            </p:oleObj>
          </a:graphicData>
        </a:graphic>
      </p:graphicFrame>
      <p:sp>
        <p:nvSpPr>
          <p:cNvPr id="408591" name="Line 15"/>
          <p:cNvSpPr>
            <a:spLocks noChangeShapeType="1"/>
          </p:cNvSpPr>
          <p:nvPr/>
        </p:nvSpPr>
        <p:spPr bwMode="auto">
          <a:xfrm>
            <a:off x="4716463" y="5300663"/>
            <a:ext cx="719137" cy="0"/>
          </a:xfrm>
          <a:prstGeom prst="line">
            <a:avLst/>
          </a:prstGeom>
          <a:noFill/>
          <a:ln w="57150">
            <a:solidFill>
              <a:srgbClr val="FF0000"/>
            </a:solidFill>
            <a:round/>
            <a:headEnd/>
            <a:tailEnd type="triangle" w="med" len="med"/>
          </a:ln>
        </p:spPr>
        <p:txBody>
          <a:bodyPr/>
          <a:lstStyle/>
          <a:p>
            <a:endParaRPr lang="zh-CN" altLang="en-US"/>
          </a:p>
        </p:txBody>
      </p:sp>
      <p:sp>
        <p:nvSpPr>
          <p:cNvPr id="408594" name="Rectangle 18"/>
          <p:cNvSpPr>
            <a:spLocks noChangeArrowheads="1"/>
          </p:cNvSpPr>
          <p:nvPr/>
        </p:nvSpPr>
        <p:spPr bwMode="auto">
          <a:xfrm>
            <a:off x="1258888" y="5778500"/>
            <a:ext cx="2632075" cy="579438"/>
          </a:xfrm>
          <a:prstGeom prst="rect">
            <a:avLst/>
          </a:prstGeom>
          <a:noFill/>
          <a:ln w="9525">
            <a:noFill/>
            <a:miter lim="800000"/>
            <a:headEnd/>
            <a:tailEnd/>
          </a:ln>
        </p:spPr>
        <p:txBody>
          <a:bodyPr wrap="none">
            <a:spAutoFit/>
          </a:bodyPr>
          <a:lstStyle/>
          <a:p>
            <a:pPr algn="l"/>
            <a:r>
              <a:rPr kumimoji="1" lang="zh-CN" altLang="en-US" sz="3200">
                <a:solidFill>
                  <a:srgbClr val="FF0000"/>
                </a:solidFill>
              </a:rPr>
              <a:t>同理可推出：</a:t>
            </a:r>
          </a:p>
        </p:txBody>
      </p:sp>
      <p:graphicFrame>
        <p:nvGraphicFramePr>
          <p:cNvPr id="408607" name="Object 31"/>
          <p:cNvGraphicFramePr>
            <a:graphicFrameLocks noChangeAspect="1"/>
          </p:cNvGraphicFramePr>
          <p:nvPr>
            <p:ph sz="quarter" idx="4"/>
          </p:nvPr>
        </p:nvGraphicFramePr>
        <p:xfrm>
          <a:off x="3995738" y="5854700"/>
          <a:ext cx="1584325" cy="461963"/>
        </p:xfrm>
        <a:graphic>
          <a:graphicData uri="http://schemas.openxmlformats.org/presentationml/2006/ole">
            <p:oleObj spid="_x0000_s10247" name="Equation" r:id="rId8" imgW="609480" imgH="177480" progId="Equation.DSMT4">
              <p:embed/>
            </p:oleObj>
          </a:graphicData>
        </a:graphic>
      </p:graphicFrame>
      <p:sp>
        <p:nvSpPr>
          <p:cNvPr id="408609" name="Rectangle 33"/>
          <p:cNvSpPr>
            <a:spLocks noChangeArrowheads="1"/>
          </p:cNvSpPr>
          <p:nvPr/>
        </p:nvSpPr>
        <p:spPr bwMode="auto">
          <a:xfrm>
            <a:off x="539750" y="3213100"/>
            <a:ext cx="2232025" cy="579438"/>
          </a:xfrm>
          <a:prstGeom prst="rect">
            <a:avLst/>
          </a:prstGeom>
          <a:noFill/>
          <a:ln w="9525">
            <a:noFill/>
            <a:miter lim="800000"/>
            <a:headEnd/>
            <a:tailEnd/>
          </a:ln>
        </p:spPr>
        <p:txBody>
          <a:bodyPr>
            <a:spAutoFit/>
          </a:bodyPr>
          <a:lstStyle/>
          <a:p>
            <a:pPr algn="l"/>
            <a:r>
              <a:rPr kumimoji="1" lang="zh-CN" altLang="en-US" sz="3200">
                <a:solidFill>
                  <a:srgbClr val="FF0000"/>
                </a:solidFill>
              </a:rPr>
              <a:t>散度定理</a:t>
            </a:r>
          </a:p>
        </p:txBody>
      </p:sp>
      <p:graphicFrame>
        <p:nvGraphicFramePr>
          <p:cNvPr id="408610" name="Object 34"/>
          <p:cNvGraphicFramePr>
            <a:graphicFrameLocks noChangeAspect="1"/>
          </p:cNvGraphicFramePr>
          <p:nvPr/>
        </p:nvGraphicFramePr>
        <p:xfrm>
          <a:off x="2195513" y="1125538"/>
          <a:ext cx="3087687" cy="1077912"/>
        </p:xfrm>
        <a:graphic>
          <a:graphicData uri="http://schemas.openxmlformats.org/presentationml/2006/ole">
            <p:oleObj spid="_x0000_s10248" name="Equation" r:id="rId9" imgW="1333440" imgH="419040" progId="Equation.DSMT4">
              <p:embed/>
            </p:oleObj>
          </a:graphicData>
        </a:graphic>
      </p:graphicFrame>
      <p:sp>
        <p:nvSpPr>
          <p:cNvPr id="408611" name="Rectangle 35"/>
          <p:cNvSpPr>
            <a:spLocks noChangeArrowheads="1"/>
          </p:cNvSpPr>
          <p:nvPr/>
        </p:nvSpPr>
        <p:spPr bwMode="auto">
          <a:xfrm>
            <a:off x="5580063" y="1341438"/>
            <a:ext cx="2232025" cy="579437"/>
          </a:xfrm>
          <a:prstGeom prst="rect">
            <a:avLst/>
          </a:prstGeom>
          <a:noFill/>
          <a:ln w="9525">
            <a:noFill/>
            <a:miter lim="800000"/>
            <a:headEnd/>
            <a:tailEnd/>
          </a:ln>
        </p:spPr>
        <p:txBody>
          <a:bodyPr>
            <a:spAutoFit/>
          </a:bodyPr>
          <a:lstStyle/>
          <a:p>
            <a:pPr algn="l"/>
            <a:r>
              <a:rPr kumimoji="1" lang="zh-CN" altLang="en-US" sz="3200">
                <a:solidFill>
                  <a:srgbClr val="FF0000"/>
                </a:solidFill>
              </a:rPr>
              <a:t>哈密顿算符</a:t>
            </a:r>
          </a:p>
        </p:txBody>
      </p:sp>
      <p:sp>
        <p:nvSpPr>
          <p:cNvPr id="408612" name="Line 36"/>
          <p:cNvSpPr>
            <a:spLocks noChangeShapeType="1"/>
          </p:cNvSpPr>
          <p:nvPr/>
        </p:nvSpPr>
        <p:spPr bwMode="auto">
          <a:xfrm flipV="1">
            <a:off x="3924300" y="3789363"/>
            <a:ext cx="503238" cy="576262"/>
          </a:xfrm>
          <a:prstGeom prst="line">
            <a:avLst/>
          </a:prstGeom>
          <a:noFill/>
          <a:ln w="38100">
            <a:solidFill>
              <a:srgbClr val="FF0000"/>
            </a:solidFill>
            <a:round/>
            <a:headEnd/>
            <a:tailEnd type="triangle" w="med" len="med"/>
          </a:ln>
        </p:spPr>
        <p:txBody>
          <a:bodyPr/>
          <a:lstStyle/>
          <a:p>
            <a:endParaRPr lang="zh-CN" altLang="en-US"/>
          </a:p>
        </p:txBody>
      </p:sp>
      <p:sp>
        <p:nvSpPr>
          <p:cNvPr id="408613" name="Line 37"/>
          <p:cNvSpPr>
            <a:spLocks noChangeShapeType="1"/>
          </p:cNvSpPr>
          <p:nvPr/>
        </p:nvSpPr>
        <p:spPr bwMode="auto">
          <a:xfrm flipV="1">
            <a:off x="4067175" y="4868863"/>
            <a:ext cx="720725" cy="360362"/>
          </a:xfrm>
          <a:prstGeom prst="line">
            <a:avLst/>
          </a:prstGeom>
          <a:noFill/>
          <a:ln w="38100">
            <a:solidFill>
              <a:srgbClr val="FF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08610"/>
                                        </p:tgtEl>
                                        <p:attrNameLst>
                                          <p:attrName>style.visibility</p:attrName>
                                        </p:attrNameLst>
                                      </p:cBhvr>
                                      <p:to>
                                        <p:strVal val="visible"/>
                                      </p:to>
                                    </p:set>
                                    <p:anim calcmode="lin" valueType="num">
                                      <p:cBhvr additive="base">
                                        <p:cTn id="7" dur="500" fill="hold"/>
                                        <p:tgtEl>
                                          <p:spTgt spid="408610"/>
                                        </p:tgtEl>
                                        <p:attrNameLst>
                                          <p:attrName>ppt_x</p:attrName>
                                        </p:attrNameLst>
                                      </p:cBhvr>
                                      <p:tavLst>
                                        <p:tav tm="0">
                                          <p:val>
                                            <p:strVal val="#ppt_x"/>
                                          </p:val>
                                        </p:tav>
                                        <p:tav tm="100000">
                                          <p:val>
                                            <p:strVal val="#ppt_x"/>
                                          </p:val>
                                        </p:tav>
                                      </p:tavLst>
                                    </p:anim>
                                    <p:anim calcmode="lin" valueType="num">
                                      <p:cBhvr additive="base">
                                        <p:cTn id="8" dur="500" fill="hold"/>
                                        <p:tgtEl>
                                          <p:spTgt spid="4086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8611"/>
                                        </p:tgtEl>
                                        <p:attrNameLst>
                                          <p:attrName>style.visibility</p:attrName>
                                        </p:attrNameLst>
                                      </p:cBhvr>
                                      <p:to>
                                        <p:strVal val="visible"/>
                                      </p:to>
                                    </p:set>
                                    <p:anim calcmode="lin" valueType="num">
                                      <p:cBhvr additive="base">
                                        <p:cTn id="11" dur="500" fill="hold"/>
                                        <p:tgtEl>
                                          <p:spTgt spid="408611"/>
                                        </p:tgtEl>
                                        <p:attrNameLst>
                                          <p:attrName>ppt_x</p:attrName>
                                        </p:attrNameLst>
                                      </p:cBhvr>
                                      <p:tavLst>
                                        <p:tav tm="0">
                                          <p:val>
                                            <p:strVal val="#ppt_x"/>
                                          </p:val>
                                        </p:tav>
                                        <p:tav tm="100000">
                                          <p:val>
                                            <p:strVal val="#ppt_x"/>
                                          </p:val>
                                        </p:tav>
                                      </p:tavLst>
                                    </p:anim>
                                    <p:anim calcmode="lin" valueType="num">
                                      <p:cBhvr additive="base">
                                        <p:cTn id="12" dur="500" fill="hold"/>
                                        <p:tgtEl>
                                          <p:spTgt spid="4086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8580"/>
                                        </p:tgtEl>
                                        <p:attrNameLst>
                                          <p:attrName>style.visibility</p:attrName>
                                        </p:attrNameLst>
                                      </p:cBhvr>
                                      <p:to>
                                        <p:strVal val="visible"/>
                                      </p:to>
                                    </p:set>
                                    <p:anim calcmode="lin" valueType="num">
                                      <p:cBhvr additive="base">
                                        <p:cTn id="17" dur="500" fill="hold"/>
                                        <p:tgtEl>
                                          <p:spTgt spid="408580"/>
                                        </p:tgtEl>
                                        <p:attrNameLst>
                                          <p:attrName>ppt_x</p:attrName>
                                        </p:attrNameLst>
                                      </p:cBhvr>
                                      <p:tavLst>
                                        <p:tav tm="0">
                                          <p:val>
                                            <p:strVal val="#ppt_x"/>
                                          </p:val>
                                        </p:tav>
                                        <p:tav tm="100000">
                                          <p:val>
                                            <p:strVal val="#ppt_x"/>
                                          </p:val>
                                        </p:tav>
                                      </p:tavLst>
                                    </p:anim>
                                    <p:anim calcmode="lin" valueType="num">
                                      <p:cBhvr additive="base">
                                        <p:cTn id="18" dur="500" fill="hold"/>
                                        <p:tgtEl>
                                          <p:spTgt spid="40858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8579"/>
                                        </p:tgtEl>
                                        <p:attrNameLst>
                                          <p:attrName>style.visibility</p:attrName>
                                        </p:attrNameLst>
                                      </p:cBhvr>
                                      <p:to>
                                        <p:strVal val="visible"/>
                                      </p:to>
                                    </p:set>
                                    <p:anim calcmode="lin" valueType="num">
                                      <p:cBhvr additive="base">
                                        <p:cTn id="21" dur="500" fill="hold"/>
                                        <p:tgtEl>
                                          <p:spTgt spid="408579"/>
                                        </p:tgtEl>
                                        <p:attrNameLst>
                                          <p:attrName>ppt_x</p:attrName>
                                        </p:attrNameLst>
                                      </p:cBhvr>
                                      <p:tavLst>
                                        <p:tav tm="0">
                                          <p:val>
                                            <p:strVal val="#ppt_x"/>
                                          </p:val>
                                        </p:tav>
                                        <p:tav tm="100000">
                                          <p:val>
                                            <p:strVal val="#ppt_x"/>
                                          </p:val>
                                        </p:tav>
                                      </p:tavLst>
                                    </p:anim>
                                    <p:anim calcmode="lin" valueType="num">
                                      <p:cBhvr additive="base">
                                        <p:cTn id="22" dur="500" fill="hold"/>
                                        <p:tgtEl>
                                          <p:spTgt spid="40857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08583"/>
                                        </p:tgtEl>
                                        <p:attrNameLst>
                                          <p:attrName>style.visibility</p:attrName>
                                        </p:attrNameLst>
                                      </p:cBhvr>
                                      <p:to>
                                        <p:strVal val="visible"/>
                                      </p:to>
                                    </p:set>
                                    <p:anim calcmode="lin" valueType="num">
                                      <p:cBhvr additive="base">
                                        <p:cTn id="27" dur="500" fill="hold"/>
                                        <p:tgtEl>
                                          <p:spTgt spid="408583"/>
                                        </p:tgtEl>
                                        <p:attrNameLst>
                                          <p:attrName>ppt_x</p:attrName>
                                        </p:attrNameLst>
                                      </p:cBhvr>
                                      <p:tavLst>
                                        <p:tav tm="0">
                                          <p:val>
                                            <p:strVal val="#ppt_x"/>
                                          </p:val>
                                        </p:tav>
                                        <p:tav tm="100000">
                                          <p:val>
                                            <p:strVal val="#ppt_x"/>
                                          </p:val>
                                        </p:tav>
                                      </p:tavLst>
                                    </p:anim>
                                    <p:anim calcmode="lin" valueType="num">
                                      <p:cBhvr additive="base">
                                        <p:cTn id="28" dur="500" fill="hold"/>
                                        <p:tgtEl>
                                          <p:spTgt spid="40858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8609"/>
                                        </p:tgtEl>
                                        <p:attrNameLst>
                                          <p:attrName>style.visibility</p:attrName>
                                        </p:attrNameLst>
                                      </p:cBhvr>
                                      <p:to>
                                        <p:strVal val="visible"/>
                                      </p:to>
                                    </p:set>
                                    <p:anim calcmode="lin" valueType="num">
                                      <p:cBhvr additive="base">
                                        <p:cTn id="31" dur="500" fill="hold"/>
                                        <p:tgtEl>
                                          <p:spTgt spid="408609"/>
                                        </p:tgtEl>
                                        <p:attrNameLst>
                                          <p:attrName>ppt_x</p:attrName>
                                        </p:attrNameLst>
                                      </p:cBhvr>
                                      <p:tavLst>
                                        <p:tav tm="0">
                                          <p:val>
                                            <p:strVal val="#ppt_x"/>
                                          </p:val>
                                        </p:tav>
                                        <p:tav tm="100000">
                                          <p:val>
                                            <p:strVal val="#ppt_x"/>
                                          </p:val>
                                        </p:tav>
                                      </p:tavLst>
                                    </p:anim>
                                    <p:anim calcmode="lin" valueType="num">
                                      <p:cBhvr additive="base">
                                        <p:cTn id="32" dur="500" fill="hold"/>
                                        <p:tgtEl>
                                          <p:spTgt spid="40860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8589"/>
                                        </p:tgtEl>
                                        <p:attrNameLst>
                                          <p:attrName>style.visibility</p:attrName>
                                        </p:attrNameLst>
                                      </p:cBhvr>
                                      <p:to>
                                        <p:strVal val="visible"/>
                                      </p:to>
                                    </p:set>
                                    <p:anim calcmode="lin" valueType="num">
                                      <p:cBhvr additive="base">
                                        <p:cTn id="37" dur="500" fill="hold"/>
                                        <p:tgtEl>
                                          <p:spTgt spid="408589"/>
                                        </p:tgtEl>
                                        <p:attrNameLst>
                                          <p:attrName>ppt_x</p:attrName>
                                        </p:attrNameLst>
                                      </p:cBhvr>
                                      <p:tavLst>
                                        <p:tav tm="0">
                                          <p:val>
                                            <p:strVal val="#ppt_x"/>
                                          </p:val>
                                        </p:tav>
                                        <p:tav tm="100000">
                                          <p:val>
                                            <p:strVal val="#ppt_x"/>
                                          </p:val>
                                        </p:tav>
                                      </p:tavLst>
                                    </p:anim>
                                    <p:anim calcmode="lin" valueType="num">
                                      <p:cBhvr additive="base">
                                        <p:cTn id="38" dur="500" fill="hold"/>
                                        <p:tgtEl>
                                          <p:spTgt spid="40858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408612"/>
                                        </p:tgtEl>
                                        <p:attrNameLst>
                                          <p:attrName>style.visibility</p:attrName>
                                        </p:attrNameLst>
                                      </p:cBhvr>
                                      <p:to>
                                        <p:strVal val="visible"/>
                                      </p:to>
                                    </p:set>
                                    <p:animEffect transition="in" filter="checkerboard(across)">
                                      <p:cBhvr>
                                        <p:cTn id="43" dur="500"/>
                                        <p:tgtEl>
                                          <p:spTgt spid="408612"/>
                                        </p:tgtEl>
                                      </p:cBhvr>
                                    </p:animEffect>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408587"/>
                                        </p:tgtEl>
                                        <p:attrNameLst>
                                          <p:attrName>style.visibility</p:attrName>
                                        </p:attrNameLst>
                                      </p:cBhvr>
                                      <p:to>
                                        <p:strVal val="visible"/>
                                      </p:to>
                                    </p:set>
                                    <p:anim calcmode="lin" valueType="num">
                                      <p:cBhvr additive="base">
                                        <p:cTn id="47" dur="500" fill="hold"/>
                                        <p:tgtEl>
                                          <p:spTgt spid="408587"/>
                                        </p:tgtEl>
                                        <p:attrNameLst>
                                          <p:attrName>ppt_x</p:attrName>
                                        </p:attrNameLst>
                                      </p:cBhvr>
                                      <p:tavLst>
                                        <p:tav tm="0">
                                          <p:val>
                                            <p:strVal val="#ppt_x"/>
                                          </p:val>
                                        </p:tav>
                                        <p:tav tm="100000">
                                          <p:val>
                                            <p:strVal val="#ppt_x"/>
                                          </p:val>
                                        </p:tav>
                                      </p:tavLst>
                                    </p:anim>
                                    <p:anim calcmode="lin" valueType="num">
                                      <p:cBhvr additive="base">
                                        <p:cTn id="48" dur="500" fill="hold"/>
                                        <p:tgtEl>
                                          <p:spTgt spid="40858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408613"/>
                                        </p:tgtEl>
                                        <p:attrNameLst>
                                          <p:attrName>style.visibility</p:attrName>
                                        </p:attrNameLst>
                                      </p:cBhvr>
                                      <p:to>
                                        <p:strVal val="visible"/>
                                      </p:to>
                                    </p:set>
                                    <p:animEffect transition="in" filter="checkerboard(across)">
                                      <p:cBhvr>
                                        <p:cTn id="53" dur="500"/>
                                        <p:tgtEl>
                                          <p:spTgt spid="408613"/>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408591"/>
                                        </p:tgtEl>
                                        <p:attrNameLst>
                                          <p:attrName>style.visibility</p:attrName>
                                        </p:attrNameLst>
                                      </p:cBhvr>
                                      <p:to>
                                        <p:strVal val="visible"/>
                                      </p:to>
                                    </p:set>
                                    <p:anim calcmode="lin" valueType="num">
                                      <p:cBhvr additive="base">
                                        <p:cTn id="58" dur="500" fill="hold"/>
                                        <p:tgtEl>
                                          <p:spTgt spid="408591"/>
                                        </p:tgtEl>
                                        <p:attrNameLst>
                                          <p:attrName>ppt_x</p:attrName>
                                        </p:attrNameLst>
                                      </p:cBhvr>
                                      <p:tavLst>
                                        <p:tav tm="0">
                                          <p:val>
                                            <p:strVal val="#ppt_x"/>
                                          </p:val>
                                        </p:tav>
                                        <p:tav tm="100000">
                                          <p:val>
                                            <p:strVal val="#ppt_x"/>
                                          </p:val>
                                        </p:tav>
                                      </p:tavLst>
                                    </p:anim>
                                    <p:anim calcmode="lin" valueType="num">
                                      <p:cBhvr additive="base">
                                        <p:cTn id="59" dur="500" fill="hold"/>
                                        <p:tgtEl>
                                          <p:spTgt spid="408591"/>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408592"/>
                                        </p:tgtEl>
                                        <p:attrNameLst>
                                          <p:attrName>style.visibility</p:attrName>
                                        </p:attrNameLst>
                                      </p:cBhvr>
                                      <p:to>
                                        <p:strVal val="visible"/>
                                      </p:to>
                                    </p:set>
                                    <p:anim calcmode="lin" valueType="num">
                                      <p:cBhvr additive="base">
                                        <p:cTn id="62" dur="500" fill="hold"/>
                                        <p:tgtEl>
                                          <p:spTgt spid="408592"/>
                                        </p:tgtEl>
                                        <p:attrNameLst>
                                          <p:attrName>ppt_x</p:attrName>
                                        </p:attrNameLst>
                                      </p:cBhvr>
                                      <p:tavLst>
                                        <p:tav tm="0">
                                          <p:val>
                                            <p:strVal val="#ppt_x"/>
                                          </p:val>
                                        </p:tav>
                                        <p:tav tm="100000">
                                          <p:val>
                                            <p:strVal val="#ppt_x"/>
                                          </p:val>
                                        </p:tav>
                                      </p:tavLst>
                                    </p:anim>
                                    <p:anim calcmode="lin" valueType="num">
                                      <p:cBhvr additive="base">
                                        <p:cTn id="63" dur="500" fill="hold"/>
                                        <p:tgtEl>
                                          <p:spTgt spid="408592"/>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08594"/>
                                        </p:tgtEl>
                                        <p:attrNameLst>
                                          <p:attrName>style.visibility</p:attrName>
                                        </p:attrNameLst>
                                      </p:cBhvr>
                                      <p:to>
                                        <p:strVal val="visible"/>
                                      </p:to>
                                    </p:set>
                                    <p:anim calcmode="lin" valueType="num">
                                      <p:cBhvr additive="base">
                                        <p:cTn id="68" dur="500" fill="hold"/>
                                        <p:tgtEl>
                                          <p:spTgt spid="408594"/>
                                        </p:tgtEl>
                                        <p:attrNameLst>
                                          <p:attrName>ppt_x</p:attrName>
                                        </p:attrNameLst>
                                      </p:cBhvr>
                                      <p:tavLst>
                                        <p:tav tm="0">
                                          <p:val>
                                            <p:strVal val="#ppt_x"/>
                                          </p:val>
                                        </p:tav>
                                        <p:tav tm="100000">
                                          <p:val>
                                            <p:strVal val="#ppt_x"/>
                                          </p:val>
                                        </p:tav>
                                      </p:tavLst>
                                    </p:anim>
                                    <p:anim calcmode="lin" valueType="num">
                                      <p:cBhvr additive="base">
                                        <p:cTn id="69" dur="500" fill="hold"/>
                                        <p:tgtEl>
                                          <p:spTgt spid="408594"/>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408607"/>
                                        </p:tgtEl>
                                        <p:attrNameLst>
                                          <p:attrName>style.visibility</p:attrName>
                                        </p:attrNameLst>
                                      </p:cBhvr>
                                      <p:to>
                                        <p:strVal val="visible"/>
                                      </p:to>
                                    </p:set>
                                    <p:anim calcmode="lin" valueType="num">
                                      <p:cBhvr additive="base">
                                        <p:cTn id="72" dur="500" fill="hold"/>
                                        <p:tgtEl>
                                          <p:spTgt spid="408607"/>
                                        </p:tgtEl>
                                        <p:attrNameLst>
                                          <p:attrName>ppt_x</p:attrName>
                                        </p:attrNameLst>
                                      </p:cBhvr>
                                      <p:tavLst>
                                        <p:tav tm="0">
                                          <p:val>
                                            <p:strVal val="#ppt_x"/>
                                          </p:val>
                                        </p:tav>
                                        <p:tav tm="100000">
                                          <p:val>
                                            <p:strVal val="#ppt_x"/>
                                          </p:val>
                                        </p:tav>
                                      </p:tavLst>
                                    </p:anim>
                                    <p:anim calcmode="lin" valueType="num">
                                      <p:cBhvr additive="base">
                                        <p:cTn id="73" dur="500" fill="hold"/>
                                        <p:tgtEl>
                                          <p:spTgt spid="408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p:bldP spid="408591" grpId="0" animBg="1"/>
      <p:bldP spid="408594" grpId="0"/>
      <p:bldP spid="408609" grpId="0"/>
      <p:bldP spid="408611" grpId="0"/>
      <p:bldP spid="408612" grpId="0" animBg="1"/>
      <p:bldP spid="4086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1890" name="Object 2"/>
          <p:cNvGraphicFramePr>
            <a:graphicFrameLocks noChangeAspect="1"/>
          </p:cNvGraphicFramePr>
          <p:nvPr/>
        </p:nvGraphicFramePr>
        <p:xfrm>
          <a:off x="2771775" y="1125538"/>
          <a:ext cx="2808288" cy="2216150"/>
        </p:xfrm>
        <a:graphic>
          <a:graphicData uri="http://schemas.openxmlformats.org/presentationml/2006/ole">
            <p:oleObj spid="_x0000_s11266" name="Equation" r:id="rId3" imgW="1358640" imgH="965160" progId="Equation.DSMT4">
              <p:embed/>
            </p:oleObj>
          </a:graphicData>
        </a:graphic>
      </p:graphicFrame>
      <p:sp>
        <p:nvSpPr>
          <p:cNvPr id="11272" name="Rectangle 3"/>
          <p:cNvSpPr>
            <a:spLocks noChangeArrowheads="1"/>
          </p:cNvSpPr>
          <p:nvPr/>
        </p:nvSpPr>
        <p:spPr bwMode="auto">
          <a:xfrm>
            <a:off x="827088" y="1196975"/>
            <a:ext cx="2160587" cy="579438"/>
          </a:xfrm>
          <a:prstGeom prst="rect">
            <a:avLst/>
          </a:prstGeom>
          <a:noFill/>
          <a:ln w="9525">
            <a:noFill/>
            <a:miter lim="800000"/>
            <a:headEnd/>
            <a:tailEnd/>
          </a:ln>
        </p:spPr>
        <p:txBody>
          <a:bodyPr>
            <a:spAutoFit/>
          </a:bodyPr>
          <a:lstStyle/>
          <a:p>
            <a:pPr algn="l"/>
            <a:r>
              <a:rPr kumimoji="1" lang="en-US" altLang="zh-CN" sz="3200">
                <a:solidFill>
                  <a:srgbClr val="FF0000"/>
                </a:solidFill>
              </a:rPr>
              <a:t>2</a:t>
            </a:r>
            <a:r>
              <a:rPr kumimoji="1" lang="en-US" altLang="zh-CN" sz="3200" b="0">
                <a:solidFill>
                  <a:srgbClr val="FF0000"/>
                </a:solidFill>
              </a:rPr>
              <a:t>. </a:t>
            </a:r>
            <a:r>
              <a:rPr kumimoji="1" lang="zh-CN" altLang="en-US" sz="3200">
                <a:solidFill>
                  <a:srgbClr val="FF0000"/>
                </a:solidFill>
              </a:rPr>
              <a:t>旋度</a:t>
            </a:r>
          </a:p>
        </p:txBody>
      </p:sp>
      <p:graphicFrame>
        <p:nvGraphicFramePr>
          <p:cNvPr id="421892" name="Object 4"/>
          <p:cNvGraphicFramePr>
            <a:graphicFrameLocks noChangeAspect="1"/>
          </p:cNvGraphicFramePr>
          <p:nvPr/>
        </p:nvGraphicFramePr>
        <p:xfrm>
          <a:off x="2700338" y="3573463"/>
          <a:ext cx="3486150" cy="758825"/>
        </p:xfrm>
        <a:graphic>
          <a:graphicData uri="http://schemas.openxmlformats.org/presentationml/2006/ole">
            <p:oleObj spid="_x0000_s11267" name="Equation" r:id="rId4" imgW="1434960" imgH="291960" progId="Equation.DSMT4">
              <p:embed/>
            </p:oleObj>
          </a:graphicData>
        </a:graphic>
      </p:graphicFrame>
      <p:sp>
        <p:nvSpPr>
          <p:cNvPr id="11273" name="Rectangle 5"/>
          <p:cNvSpPr>
            <a:spLocks noGrp="1" noChangeArrowheads="1"/>
          </p:cNvSpPr>
          <p:nvPr>
            <p:ph type="title" sz="quarter"/>
          </p:nvPr>
        </p:nvSpPr>
        <p:spPr>
          <a:noFill/>
        </p:spPr>
        <p:txBody>
          <a:bodyPr/>
          <a:lstStyle/>
          <a:p>
            <a:pPr eaLnBrk="1" hangingPunct="1"/>
            <a:r>
              <a:rPr lang="en-US" altLang="zh-CN" smtClean="0">
                <a:solidFill>
                  <a:srgbClr val="FF0000"/>
                </a:solidFill>
              </a:rPr>
              <a:t>1.1.2 </a:t>
            </a:r>
            <a:r>
              <a:rPr lang="zh-CN" altLang="en-US" smtClean="0">
                <a:solidFill>
                  <a:srgbClr val="FF0000"/>
                </a:solidFill>
              </a:rPr>
              <a:t>电磁场基本方程</a:t>
            </a:r>
          </a:p>
        </p:txBody>
      </p:sp>
      <p:graphicFrame>
        <p:nvGraphicFramePr>
          <p:cNvPr id="421894" name="Object 6"/>
          <p:cNvGraphicFramePr>
            <a:graphicFrameLocks noChangeAspect="1"/>
          </p:cNvGraphicFramePr>
          <p:nvPr>
            <p:ph sz="quarter" idx="1"/>
          </p:nvPr>
        </p:nvGraphicFramePr>
        <p:xfrm>
          <a:off x="1403350" y="5026025"/>
          <a:ext cx="3240088" cy="684213"/>
        </p:xfrm>
        <a:graphic>
          <a:graphicData uri="http://schemas.openxmlformats.org/presentationml/2006/ole">
            <p:oleObj spid="_x0000_s11268" name="Equation" r:id="rId5" imgW="1384200" imgH="291960" progId="Equation.DSMT4">
              <p:embed/>
            </p:oleObj>
          </a:graphicData>
        </a:graphic>
      </p:graphicFrame>
      <p:sp>
        <p:nvSpPr>
          <p:cNvPr id="421897" name="Line 9"/>
          <p:cNvSpPr>
            <a:spLocks noChangeShapeType="1"/>
          </p:cNvSpPr>
          <p:nvPr/>
        </p:nvSpPr>
        <p:spPr bwMode="auto">
          <a:xfrm>
            <a:off x="4716463" y="5300663"/>
            <a:ext cx="719137" cy="0"/>
          </a:xfrm>
          <a:prstGeom prst="line">
            <a:avLst/>
          </a:prstGeom>
          <a:noFill/>
          <a:ln w="57150">
            <a:solidFill>
              <a:srgbClr val="FF0000"/>
            </a:solidFill>
            <a:round/>
            <a:headEnd/>
            <a:tailEnd type="triangle" w="med" len="med"/>
          </a:ln>
        </p:spPr>
        <p:txBody>
          <a:bodyPr/>
          <a:lstStyle/>
          <a:p>
            <a:endParaRPr lang="zh-CN" altLang="en-US"/>
          </a:p>
        </p:txBody>
      </p:sp>
      <p:sp>
        <p:nvSpPr>
          <p:cNvPr id="421898" name="Rectangle 10"/>
          <p:cNvSpPr>
            <a:spLocks noChangeArrowheads="1"/>
          </p:cNvSpPr>
          <p:nvPr/>
        </p:nvSpPr>
        <p:spPr bwMode="auto">
          <a:xfrm>
            <a:off x="1258888" y="5778500"/>
            <a:ext cx="2632075" cy="579438"/>
          </a:xfrm>
          <a:prstGeom prst="rect">
            <a:avLst/>
          </a:prstGeom>
          <a:noFill/>
          <a:ln w="9525">
            <a:noFill/>
            <a:miter lim="800000"/>
            <a:headEnd/>
            <a:tailEnd/>
          </a:ln>
        </p:spPr>
        <p:txBody>
          <a:bodyPr wrap="none">
            <a:spAutoFit/>
          </a:bodyPr>
          <a:lstStyle/>
          <a:p>
            <a:pPr algn="l"/>
            <a:r>
              <a:rPr kumimoji="1" lang="zh-CN" altLang="en-US" sz="3200">
                <a:solidFill>
                  <a:srgbClr val="FF0000"/>
                </a:solidFill>
              </a:rPr>
              <a:t>同理可推出：</a:t>
            </a:r>
          </a:p>
        </p:txBody>
      </p:sp>
      <p:sp>
        <p:nvSpPr>
          <p:cNvPr id="421900" name="Rectangle 12"/>
          <p:cNvSpPr>
            <a:spLocks noChangeArrowheads="1"/>
          </p:cNvSpPr>
          <p:nvPr/>
        </p:nvSpPr>
        <p:spPr bwMode="auto">
          <a:xfrm>
            <a:off x="611188" y="3644900"/>
            <a:ext cx="2224087" cy="579438"/>
          </a:xfrm>
          <a:prstGeom prst="rect">
            <a:avLst/>
          </a:prstGeom>
          <a:noFill/>
          <a:ln w="9525">
            <a:noFill/>
            <a:miter lim="800000"/>
            <a:headEnd/>
            <a:tailEnd/>
          </a:ln>
        </p:spPr>
        <p:txBody>
          <a:bodyPr wrap="none">
            <a:spAutoFit/>
          </a:bodyPr>
          <a:lstStyle/>
          <a:p>
            <a:pPr algn="l"/>
            <a:r>
              <a:rPr kumimoji="1" lang="zh-CN" altLang="en-US" sz="3200">
                <a:solidFill>
                  <a:srgbClr val="FF0000"/>
                </a:solidFill>
              </a:rPr>
              <a:t>旋度定理：</a:t>
            </a:r>
          </a:p>
        </p:txBody>
      </p:sp>
      <p:graphicFrame>
        <p:nvGraphicFramePr>
          <p:cNvPr id="421902" name="Object 14"/>
          <p:cNvGraphicFramePr>
            <a:graphicFrameLocks noGrp="1" noChangeAspect="1"/>
          </p:cNvGraphicFramePr>
          <p:nvPr>
            <p:ph sz="quarter" idx="2"/>
          </p:nvPr>
        </p:nvGraphicFramePr>
        <p:xfrm>
          <a:off x="2700338" y="4221163"/>
          <a:ext cx="2951162" cy="847725"/>
        </p:xfrm>
        <a:graphic>
          <a:graphicData uri="http://schemas.openxmlformats.org/presentationml/2006/ole">
            <p:oleObj spid="_x0000_s11269" name="Equation" r:id="rId6" imgW="1371600" imgH="393480" progId="Equation.DSMT4">
              <p:embed/>
            </p:oleObj>
          </a:graphicData>
        </a:graphic>
      </p:graphicFrame>
      <p:graphicFrame>
        <p:nvGraphicFramePr>
          <p:cNvPr id="421904" name="Object 16"/>
          <p:cNvGraphicFramePr>
            <a:graphicFrameLocks noGrp="1" noChangeAspect="1"/>
          </p:cNvGraphicFramePr>
          <p:nvPr>
            <p:ph sz="quarter" idx="3"/>
          </p:nvPr>
        </p:nvGraphicFramePr>
        <p:xfrm>
          <a:off x="5724525" y="4797425"/>
          <a:ext cx="2087563" cy="1028700"/>
        </p:xfrm>
        <a:graphic>
          <a:graphicData uri="http://schemas.openxmlformats.org/presentationml/2006/ole">
            <p:oleObj spid="_x0000_s11270" name="Equation" r:id="rId7" imgW="850680" imgH="419040" progId="Equation.DSMT4">
              <p:embed/>
            </p:oleObj>
          </a:graphicData>
        </a:graphic>
      </p:graphicFrame>
      <p:graphicFrame>
        <p:nvGraphicFramePr>
          <p:cNvPr id="421905" name="Object 17"/>
          <p:cNvGraphicFramePr>
            <a:graphicFrameLocks noChangeAspect="1"/>
          </p:cNvGraphicFramePr>
          <p:nvPr/>
        </p:nvGraphicFramePr>
        <p:xfrm>
          <a:off x="3635375" y="5589588"/>
          <a:ext cx="2187575" cy="963612"/>
        </p:xfrm>
        <a:graphic>
          <a:graphicData uri="http://schemas.openxmlformats.org/presentationml/2006/ole">
            <p:oleObj spid="_x0000_s11271" name="Equation" r:id="rId8" imgW="1015920" imgH="419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1890"/>
                                        </p:tgtEl>
                                        <p:attrNameLst>
                                          <p:attrName>style.visibility</p:attrName>
                                        </p:attrNameLst>
                                      </p:cBhvr>
                                      <p:to>
                                        <p:strVal val="visible"/>
                                      </p:to>
                                    </p:set>
                                    <p:anim calcmode="lin" valueType="num">
                                      <p:cBhvr additive="base">
                                        <p:cTn id="7" dur="500" fill="hold"/>
                                        <p:tgtEl>
                                          <p:spTgt spid="421890"/>
                                        </p:tgtEl>
                                        <p:attrNameLst>
                                          <p:attrName>ppt_x</p:attrName>
                                        </p:attrNameLst>
                                      </p:cBhvr>
                                      <p:tavLst>
                                        <p:tav tm="0">
                                          <p:val>
                                            <p:strVal val="#ppt_x"/>
                                          </p:val>
                                        </p:tav>
                                        <p:tav tm="100000">
                                          <p:val>
                                            <p:strVal val="#ppt_x"/>
                                          </p:val>
                                        </p:tav>
                                      </p:tavLst>
                                    </p:anim>
                                    <p:anim calcmode="lin" valueType="num">
                                      <p:cBhvr additive="base">
                                        <p:cTn id="8" dur="500" fill="hold"/>
                                        <p:tgtEl>
                                          <p:spTgt spid="42189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1890"/>
                                        </p:tgtEl>
                                        <p:attrNameLst>
                                          <p:attrName>style.visibility</p:attrName>
                                        </p:attrNameLst>
                                      </p:cBhvr>
                                      <p:to>
                                        <p:strVal val="visible"/>
                                      </p:to>
                                    </p:set>
                                    <p:anim calcmode="lin" valueType="num">
                                      <p:cBhvr additive="base">
                                        <p:cTn id="11" dur="500" fill="hold"/>
                                        <p:tgtEl>
                                          <p:spTgt spid="421890"/>
                                        </p:tgtEl>
                                        <p:attrNameLst>
                                          <p:attrName>ppt_x</p:attrName>
                                        </p:attrNameLst>
                                      </p:cBhvr>
                                      <p:tavLst>
                                        <p:tav tm="0">
                                          <p:val>
                                            <p:strVal val="#ppt_x"/>
                                          </p:val>
                                        </p:tav>
                                        <p:tav tm="100000">
                                          <p:val>
                                            <p:strVal val="#ppt_x"/>
                                          </p:val>
                                        </p:tav>
                                      </p:tavLst>
                                    </p:anim>
                                    <p:anim calcmode="lin" valueType="num">
                                      <p:cBhvr additive="base">
                                        <p:cTn id="12" dur="500" fill="hold"/>
                                        <p:tgtEl>
                                          <p:spTgt spid="42189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21900"/>
                                        </p:tgtEl>
                                        <p:attrNameLst>
                                          <p:attrName>style.visibility</p:attrName>
                                        </p:attrNameLst>
                                      </p:cBhvr>
                                      <p:to>
                                        <p:strVal val="visible"/>
                                      </p:to>
                                    </p:set>
                                    <p:anim calcmode="lin" valueType="num">
                                      <p:cBhvr additive="base">
                                        <p:cTn id="17" dur="500" fill="hold"/>
                                        <p:tgtEl>
                                          <p:spTgt spid="421900"/>
                                        </p:tgtEl>
                                        <p:attrNameLst>
                                          <p:attrName>ppt_x</p:attrName>
                                        </p:attrNameLst>
                                      </p:cBhvr>
                                      <p:tavLst>
                                        <p:tav tm="0">
                                          <p:val>
                                            <p:strVal val="#ppt_x"/>
                                          </p:val>
                                        </p:tav>
                                        <p:tav tm="100000">
                                          <p:val>
                                            <p:strVal val="#ppt_x"/>
                                          </p:val>
                                        </p:tav>
                                      </p:tavLst>
                                    </p:anim>
                                    <p:anim calcmode="lin" valueType="num">
                                      <p:cBhvr additive="base">
                                        <p:cTn id="18" dur="500" fill="hold"/>
                                        <p:tgtEl>
                                          <p:spTgt spid="42190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1892"/>
                                        </p:tgtEl>
                                        <p:attrNameLst>
                                          <p:attrName>style.visibility</p:attrName>
                                        </p:attrNameLst>
                                      </p:cBhvr>
                                      <p:to>
                                        <p:strVal val="visible"/>
                                      </p:to>
                                    </p:set>
                                    <p:anim calcmode="lin" valueType="num">
                                      <p:cBhvr additive="base">
                                        <p:cTn id="21" dur="500" fill="hold"/>
                                        <p:tgtEl>
                                          <p:spTgt spid="421892"/>
                                        </p:tgtEl>
                                        <p:attrNameLst>
                                          <p:attrName>ppt_x</p:attrName>
                                        </p:attrNameLst>
                                      </p:cBhvr>
                                      <p:tavLst>
                                        <p:tav tm="0">
                                          <p:val>
                                            <p:strVal val="#ppt_x"/>
                                          </p:val>
                                        </p:tav>
                                        <p:tav tm="100000">
                                          <p:val>
                                            <p:strVal val="#ppt_x"/>
                                          </p:val>
                                        </p:tav>
                                      </p:tavLst>
                                    </p:anim>
                                    <p:anim calcmode="lin" valueType="num">
                                      <p:cBhvr additive="base">
                                        <p:cTn id="22" dur="500" fill="hold"/>
                                        <p:tgtEl>
                                          <p:spTgt spid="42189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1902"/>
                                        </p:tgtEl>
                                        <p:attrNameLst>
                                          <p:attrName>style.visibility</p:attrName>
                                        </p:attrNameLst>
                                      </p:cBhvr>
                                      <p:to>
                                        <p:strVal val="visible"/>
                                      </p:to>
                                    </p:set>
                                    <p:anim calcmode="lin" valueType="num">
                                      <p:cBhvr additive="base">
                                        <p:cTn id="27" dur="500" fill="hold"/>
                                        <p:tgtEl>
                                          <p:spTgt spid="421902"/>
                                        </p:tgtEl>
                                        <p:attrNameLst>
                                          <p:attrName>ppt_x</p:attrName>
                                        </p:attrNameLst>
                                      </p:cBhvr>
                                      <p:tavLst>
                                        <p:tav tm="0">
                                          <p:val>
                                            <p:strVal val="#ppt_x"/>
                                          </p:val>
                                        </p:tav>
                                        <p:tav tm="100000">
                                          <p:val>
                                            <p:strVal val="#ppt_x"/>
                                          </p:val>
                                        </p:tav>
                                      </p:tavLst>
                                    </p:anim>
                                    <p:anim calcmode="lin" valueType="num">
                                      <p:cBhvr additive="base">
                                        <p:cTn id="28" dur="500" fill="hold"/>
                                        <p:tgtEl>
                                          <p:spTgt spid="42190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1894"/>
                                        </p:tgtEl>
                                        <p:attrNameLst>
                                          <p:attrName>style.visibility</p:attrName>
                                        </p:attrNameLst>
                                      </p:cBhvr>
                                      <p:to>
                                        <p:strVal val="visible"/>
                                      </p:to>
                                    </p:set>
                                    <p:anim calcmode="lin" valueType="num">
                                      <p:cBhvr additive="base">
                                        <p:cTn id="31" dur="500" fill="hold"/>
                                        <p:tgtEl>
                                          <p:spTgt spid="421894"/>
                                        </p:tgtEl>
                                        <p:attrNameLst>
                                          <p:attrName>ppt_x</p:attrName>
                                        </p:attrNameLst>
                                      </p:cBhvr>
                                      <p:tavLst>
                                        <p:tav tm="0">
                                          <p:val>
                                            <p:strVal val="#ppt_x"/>
                                          </p:val>
                                        </p:tav>
                                        <p:tav tm="100000">
                                          <p:val>
                                            <p:strVal val="#ppt_x"/>
                                          </p:val>
                                        </p:tav>
                                      </p:tavLst>
                                    </p:anim>
                                    <p:anim calcmode="lin" valueType="num">
                                      <p:cBhvr additive="base">
                                        <p:cTn id="32" dur="500" fill="hold"/>
                                        <p:tgtEl>
                                          <p:spTgt spid="42189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21897"/>
                                        </p:tgtEl>
                                        <p:attrNameLst>
                                          <p:attrName>style.visibility</p:attrName>
                                        </p:attrNameLst>
                                      </p:cBhvr>
                                      <p:to>
                                        <p:strVal val="visible"/>
                                      </p:to>
                                    </p:set>
                                    <p:anim calcmode="lin" valueType="num">
                                      <p:cBhvr additive="base">
                                        <p:cTn id="37" dur="500" fill="hold"/>
                                        <p:tgtEl>
                                          <p:spTgt spid="421897"/>
                                        </p:tgtEl>
                                        <p:attrNameLst>
                                          <p:attrName>ppt_x</p:attrName>
                                        </p:attrNameLst>
                                      </p:cBhvr>
                                      <p:tavLst>
                                        <p:tav tm="0">
                                          <p:val>
                                            <p:strVal val="#ppt_x"/>
                                          </p:val>
                                        </p:tav>
                                        <p:tav tm="100000">
                                          <p:val>
                                            <p:strVal val="#ppt_x"/>
                                          </p:val>
                                        </p:tav>
                                      </p:tavLst>
                                    </p:anim>
                                    <p:anim calcmode="lin" valueType="num">
                                      <p:cBhvr additive="base">
                                        <p:cTn id="38" dur="500" fill="hold"/>
                                        <p:tgtEl>
                                          <p:spTgt spid="42189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21904"/>
                                        </p:tgtEl>
                                        <p:attrNameLst>
                                          <p:attrName>style.visibility</p:attrName>
                                        </p:attrNameLst>
                                      </p:cBhvr>
                                      <p:to>
                                        <p:strVal val="visible"/>
                                      </p:to>
                                    </p:set>
                                    <p:anim calcmode="lin" valueType="num">
                                      <p:cBhvr additive="base">
                                        <p:cTn id="41" dur="500" fill="hold"/>
                                        <p:tgtEl>
                                          <p:spTgt spid="421904"/>
                                        </p:tgtEl>
                                        <p:attrNameLst>
                                          <p:attrName>ppt_x</p:attrName>
                                        </p:attrNameLst>
                                      </p:cBhvr>
                                      <p:tavLst>
                                        <p:tav tm="0">
                                          <p:val>
                                            <p:strVal val="#ppt_x"/>
                                          </p:val>
                                        </p:tav>
                                        <p:tav tm="100000">
                                          <p:val>
                                            <p:strVal val="#ppt_x"/>
                                          </p:val>
                                        </p:tav>
                                      </p:tavLst>
                                    </p:anim>
                                    <p:anim calcmode="lin" valueType="num">
                                      <p:cBhvr additive="base">
                                        <p:cTn id="42" dur="500" fill="hold"/>
                                        <p:tgtEl>
                                          <p:spTgt spid="42190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21898"/>
                                        </p:tgtEl>
                                        <p:attrNameLst>
                                          <p:attrName>style.visibility</p:attrName>
                                        </p:attrNameLst>
                                      </p:cBhvr>
                                      <p:to>
                                        <p:strVal val="visible"/>
                                      </p:to>
                                    </p:set>
                                    <p:anim calcmode="lin" valueType="num">
                                      <p:cBhvr additive="base">
                                        <p:cTn id="47" dur="500" fill="hold"/>
                                        <p:tgtEl>
                                          <p:spTgt spid="421898"/>
                                        </p:tgtEl>
                                        <p:attrNameLst>
                                          <p:attrName>ppt_x</p:attrName>
                                        </p:attrNameLst>
                                      </p:cBhvr>
                                      <p:tavLst>
                                        <p:tav tm="0">
                                          <p:val>
                                            <p:strVal val="#ppt_x"/>
                                          </p:val>
                                        </p:tav>
                                        <p:tav tm="100000">
                                          <p:val>
                                            <p:strVal val="#ppt_x"/>
                                          </p:val>
                                        </p:tav>
                                      </p:tavLst>
                                    </p:anim>
                                    <p:anim calcmode="lin" valueType="num">
                                      <p:cBhvr additive="base">
                                        <p:cTn id="48" dur="500" fill="hold"/>
                                        <p:tgtEl>
                                          <p:spTgt spid="42189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21905"/>
                                        </p:tgtEl>
                                        <p:attrNameLst>
                                          <p:attrName>style.visibility</p:attrName>
                                        </p:attrNameLst>
                                      </p:cBhvr>
                                      <p:to>
                                        <p:strVal val="visible"/>
                                      </p:to>
                                    </p:set>
                                    <p:anim calcmode="lin" valueType="num">
                                      <p:cBhvr additive="base">
                                        <p:cTn id="51" dur="500" fill="hold"/>
                                        <p:tgtEl>
                                          <p:spTgt spid="421905"/>
                                        </p:tgtEl>
                                        <p:attrNameLst>
                                          <p:attrName>ppt_x</p:attrName>
                                        </p:attrNameLst>
                                      </p:cBhvr>
                                      <p:tavLst>
                                        <p:tav tm="0">
                                          <p:val>
                                            <p:strVal val="#ppt_x"/>
                                          </p:val>
                                        </p:tav>
                                        <p:tav tm="100000">
                                          <p:val>
                                            <p:strVal val="#ppt_x"/>
                                          </p:val>
                                        </p:tav>
                                      </p:tavLst>
                                    </p:anim>
                                    <p:anim calcmode="lin" valueType="num">
                                      <p:cBhvr additive="base">
                                        <p:cTn id="52" dur="500" fill="hold"/>
                                        <p:tgtEl>
                                          <p:spTgt spid="421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7" grpId="0" animBg="1"/>
      <p:bldP spid="421898" grpId="0"/>
      <p:bldP spid="4219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9"/>
          <p:cNvSpPr>
            <a:spLocks noGrp="1" noChangeArrowheads="1"/>
          </p:cNvSpPr>
          <p:nvPr>
            <p:ph type="body" sz="half" idx="1"/>
          </p:nvPr>
        </p:nvSpPr>
        <p:spPr>
          <a:xfrm>
            <a:off x="323850" y="4849813"/>
            <a:ext cx="8029575" cy="1674812"/>
          </a:xfrm>
          <a:noFill/>
        </p:spPr>
        <p:txBody>
          <a:bodyPr/>
          <a:lstStyle/>
          <a:p>
            <a:pPr marL="0" indent="0" eaLnBrk="1" hangingPunct="1">
              <a:spcBef>
                <a:spcPct val="0"/>
              </a:spcBef>
              <a:buFontTx/>
              <a:buNone/>
            </a:pPr>
            <a:r>
              <a:rPr lang="zh-CN" altLang="en-US" sz="2800" smtClean="0"/>
              <a:t>式中，</a:t>
            </a:r>
            <a:r>
              <a:rPr lang="en-US" altLang="zh-CN" sz="2800" i="1" smtClean="0"/>
              <a:t>E</a:t>
            </a:r>
            <a:r>
              <a:rPr lang="zh-CN" altLang="en-US" sz="2800" i="1" smtClean="0"/>
              <a:t>、</a:t>
            </a:r>
            <a:r>
              <a:rPr lang="en-US" altLang="zh-CN" sz="2800" i="1" smtClean="0"/>
              <a:t>D</a:t>
            </a:r>
            <a:r>
              <a:rPr lang="zh-CN" altLang="en-US" sz="2800" i="1" smtClean="0"/>
              <a:t>、</a:t>
            </a:r>
            <a:r>
              <a:rPr lang="en-US" altLang="zh-CN" sz="2800" i="1" smtClean="0"/>
              <a:t>B</a:t>
            </a:r>
            <a:r>
              <a:rPr lang="zh-CN" altLang="en-US" sz="2800" i="1" smtClean="0"/>
              <a:t>、</a:t>
            </a:r>
            <a:r>
              <a:rPr lang="en-US" altLang="zh-CN" sz="2800" i="1" smtClean="0"/>
              <a:t>H</a:t>
            </a:r>
            <a:r>
              <a:rPr lang="zh-CN" altLang="en-US" sz="2800" smtClean="0"/>
              <a:t>分别表示电场强度、电感应强度</a:t>
            </a:r>
            <a:r>
              <a:rPr lang="en-US" altLang="zh-CN" sz="2800" smtClean="0"/>
              <a:t>(</a:t>
            </a:r>
            <a:r>
              <a:rPr lang="zh-CN" altLang="en-US" sz="2800" smtClean="0"/>
              <a:t>电位移矢量</a:t>
            </a:r>
            <a:r>
              <a:rPr lang="en-US" altLang="zh-CN" sz="2800" smtClean="0"/>
              <a:t>)</a:t>
            </a:r>
            <a:r>
              <a:rPr lang="zh-CN" altLang="en-US" sz="2800" smtClean="0"/>
              <a:t>、磁感应强度、磁场强度，</a:t>
            </a:r>
            <a:r>
              <a:rPr lang="zh-CN" altLang="en-US" sz="2800" i="1" smtClean="0">
                <a:sym typeface="Symbol" pitchFamily="18" charset="2"/>
              </a:rPr>
              <a:t></a:t>
            </a:r>
            <a:r>
              <a:rPr lang="zh-CN" altLang="en-US" sz="2800" i="1" smtClean="0"/>
              <a:t> </a:t>
            </a:r>
            <a:r>
              <a:rPr lang="zh-CN" altLang="en-US" sz="2800" smtClean="0"/>
              <a:t>是电荷体密度，</a:t>
            </a:r>
            <a:r>
              <a:rPr lang="en-US" altLang="zh-CN" sz="2800" i="1" smtClean="0"/>
              <a:t>J</a:t>
            </a:r>
            <a:r>
              <a:rPr lang="zh-CN" altLang="en-US" sz="2800" smtClean="0"/>
              <a:t>是电流密度。</a:t>
            </a:r>
          </a:p>
        </p:txBody>
      </p:sp>
      <p:graphicFrame>
        <p:nvGraphicFramePr>
          <p:cNvPr id="12290" name="Object 10"/>
          <p:cNvGraphicFramePr>
            <a:graphicFrameLocks noChangeAspect="1"/>
          </p:cNvGraphicFramePr>
          <p:nvPr/>
        </p:nvGraphicFramePr>
        <p:xfrm>
          <a:off x="2339975" y="1628775"/>
          <a:ext cx="1500188" cy="620713"/>
        </p:xfrm>
        <a:graphic>
          <a:graphicData uri="http://schemas.openxmlformats.org/presentationml/2006/ole">
            <p:oleObj spid="_x0000_s12290" name="Equation" r:id="rId3" imgW="647640" imgH="241200" progId="Equation.DSMT4">
              <p:embed/>
            </p:oleObj>
          </a:graphicData>
        </a:graphic>
      </p:graphicFrame>
      <p:sp>
        <p:nvSpPr>
          <p:cNvPr id="12295" name="Rectangle 11"/>
          <p:cNvSpPr>
            <a:spLocks noChangeArrowheads="1"/>
          </p:cNvSpPr>
          <p:nvPr/>
        </p:nvSpPr>
        <p:spPr bwMode="auto">
          <a:xfrm>
            <a:off x="827088" y="1127125"/>
            <a:ext cx="5113337" cy="1006475"/>
          </a:xfrm>
          <a:prstGeom prst="rect">
            <a:avLst/>
          </a:prstGeom>
          <a:noFill/>
          <a:ln w="9525">
            <a:noFill/>
            <a:miter lim="800000"/>
            <a:headEnd/>
            <a:tailEnd/>
          </a:ln>
        </p:spPr>
        <p:txBody>
          <a:bodyPr>
            <a:spAutoFit/>
          </a:bodyPr>
          <a:lstStyle/>
          <a:p>
            <a:pPr algn="l"/>
            <a:r>
              <a:rPr kumimoji="1" lang="en-US" altLang="zh-CN" sz="2800">
                <a:solidFill>
                  <a:srgbClr val="FF0000"/>
                </a:solidFill>
              </a:rPr>
              <a:t>2</a:t>
            </a:r>
            <a:r>
              <a:rPr kumimoji="1" lang="en-US" altLang="zh-CN" sz="2800" b="0">
                <a:solidFill>
                  <a:srgbClr val="FF0000"/>
                </a:solidFill>
              </a:rPr>
              <a:t>. </a:t>
            </a:r>
            <a:r>
              <a:rPr lang="zh-CN" altLang="en-US" sz="2800">
                <a:solidFill>
                  <a:srgbClr val="FF0000"/>
                </a:solidFill>
              </a:rPr>
              <a:t>麦克斯韦方程组微分形式</a:t>
            </a:r>
            <a:r>
              <a:rPr lang="en-US" altLang="zh-CN" sz="2800">
                <a:solidFill>
                  <a:srgbClr val="FF0000"/>
                </a:solidFill>
              </a:rPr>
              <a:t>:</a:t>
            </a:r>
          </a:p>
          <a:p>
            <a:pPr algn="l"/>
            <a:endParaRPr kumimoji="1" lang="en-US" altLang="zh-CN" sz="3200">
              <a:solidFill>
                <a:srgbClr val="FF0000"/>
              </a:solidFill>
            </a:endParaRPr>
          </a:p>
        </p:txBody>
      </p:sp>
      <p:graphicFrame>
        <p:nvGraphicFramePr>
          <p:cNvPr id="12291" name="Object 12"/>
          <p:cNvGraphicFramePr>
            <a:graphicFrameLocks noChangeAspect="1"/>
          </p:cNvGraphicFramePr>
          <p:nvPr/>
        </p:nvGraphicFramePr>
        <p:xfrm>
          <a:off x="2335213" y="2301875"/>
          <a:ext cx="1377950" cy="534988"/>
        </p:xfrm>
        <a:graphic>
          <a:graphicData uri="http://schemas.openxmlformats.org/presentationml/2006/ole">
            <p:oleObj spid="_x0000_s12291" name="Equation" r:id="rId4" imgW="558720" imgH="215640" progId="Equation.DSMT4">
              <p:embed/>
            </p:oleObj>
          </a:graphicData>
        </a:graphic>
      </p:graphicFrame>
      <p:graphicFrame>
        <p:nvGraphicFramePr>
          <p:cNvPr id="12292" name="Object 13"/>
          <p:cNvGraphicFramePr>
            <a:graphicFrameLocks noChangeAspect="1"/>
          </p:cNvGraphicFramePr>
          <p:nvPr/>
        </p:nvGraphicFramePr>
        <p:xfrm>
          <a:off x="2362200" y="2781300"/>
          <a:ext cx="2281238" cy="1016000"/>
        </p:xfrm>
        <a:graphic>
          <a:graphicData uri="http://schemas.openxmlformats.org/presentationml/2006/ole">
            <p:oleObj spid="_x0000_s12292" name="Equation" r:id="rId5" imgW="850680" imgH="419040" progId="Equation.DSMT4">
              <p:embed/>
            </p:oleObj>
          </a:graphicData>
        </a:graphic>
      </p:graphicFrame>
      <p:graphicFrame>
        <p:nvGraphicFramePr>
          <p:cNvPr id="12293" name="Object 14"/>
          <p:cNvGraphicFramePr>
            <a:graphicFrameLocks noChangeAspect="1"/>
          </p:cNvGraphicFramePr>
          <p:nvPr/>
        </p:nvGraphicFramePr>
        <p:xfrm>
          <a:off x="2433638" y="3760788"/>
          <a:ext cx="2187575" cy="963612"/>
        </p:xfrm>
        <a:graphic>
          <a:graphicData uri="http://schemas.openxmlformats.org/presentationml/2006/ole">
            <p:oleObj spid="_x0000_s12293" name="Equation" r:id="rId6" imgW="1015920" imgH="419040" progId="Equation.DSMT4">
              <p:embed/>
            </p:oleObj>
          </a:graphicData>
        </a:graphic>
      </p:graphicFrame>
      <p:sp>
        <p:nvSpPr>
          <p:cNvPr id="12296" name="Rectangle 16"/>
          <p:cNvSpPr>
            <a:spLocks noGrp="1" noChangeArrowheads="1"/>
          </p:cNvSpPr>
          <p:nvPr>
            <p:ph type="title"/>
          </p:nvPr>
        </p:nvSpPr>
        <p:spPr>
          <a:xfrm>
            <a:off x="1465263" y="354013"/>
            <a:ext cx="5564187" cy="614362"/>
          </a:xfrm>
          <a:noFill/>
        </p:spPr>
        <p:txBody>
          <a:bodyPr/>
          <a:lstStyle/>
          <a:p>
            <a:pPr eaLnBrk="1" hangingPunct="1"/>
            <a:r>
              <a:rPr lang="en-US" altLang="zh-CN" smtClean="0">
                <a:solidFill>
                  <a:srgbClr val="FF0000"/>
                </a:solidFill>
              </a:rPr>
              <a:t>1.1.2 </a:t>
            </a:r>
            <a:r>
              <a:rPr lang="zh-CN" altLang="en-US" smtClean="0">
                <a:solidFill>
                  <a:srgbClr val="FF0000"/>
                </a:solidFill>
              </a:rPr>
              <a:t>电磁场基本方程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ChangeArrowheads="1"/>
          </p:cNvSpPr>
          <p:nvPr/>
        </p:nvSpPr>
        <p:spPr bwMode="auto">
          <a:xfrm>
            <a:off x="539750" y="1270000"/>
            <a:ext cx="8229600" cy="2087563"/>
          </a:xfrm>
          <a:prstGeom prst="rect">
            <a:avLst/>
          </a:prstGeom>
          <a:noFill/>
          <a:ln w="9525">
            <a:noFill/>
            <a:miter lim="800000"/>
            <a:headEnd/>
            <a:tailEnd/>
          </a:ln>
        </p:spPr>
        <p:txBody>
          <a:bodyPr/>
          <a:lstStyle/>
          <a:p>
            <a:pPr marL="342900" indent="-342900" algn="l">
              <a:spcBef>
                <a:spcPct val="20000"/>
              </a:spcBef>
            </a:pPr>
            <a:r>
              <a:rPr lang="zh-CN" altLang="en-US" sz="2800">
                <a:solidFill>
                  <a:srgbClr val="3333FF"/>
                </a:solidFill>
                <a:latin typeface="Arial" pitchFamily="34" charset="0"/>
              </a:rPr>
              <a:t>由麦克斯韦方程组可知：不仅电荷和电流是产生电</a:t>
            </a:r>
          </a:p>
          <a:p>
            <a:pPr marL="342900" indent="-342900" algn="l">
              <a:spcBef>
                <a:spcPct val="20000"/>
              </a:spcBef>
            </a:pPr>
            <a:r>
              <a:rPr lang="zh-CN" altLang="en-US" sz="2800">
                <a:solidFill>
                  <a:srgbClr val="3333FF"/>
                </a:solidFill>
                <a:latin typeface="Arial" pitchFamily="34" charset="0"/>
              </a:rPr>
              <a:t>磁场的源，而且时变电场和时变磁场互相激励，因</a:t>
            </a:r>
          </a:p>
          <a:p>
            <a:pPr marL="342900" indent="-342900" algn="l">
              <a:spcBef>
                <a:spcPct val="20000"/>
              </a:spcBef>
            </a:pPr>
            <a:r>
              <a:rPr lang="zh-CN" altLang="en-US" sz="2800">
                <a:solidFill>
                  <a:srgbClr val="3333FF"/>
                </a:solidFill>
                <a:latin typeface="Arial" pitchFamily="34" charset="0"/>
              </a:rPr>
              <a:t>此，时变电场和时变磁场构成了不可分割的统一整</a:t>
            </a:r>
          </a:p>
          <a:p>
            <a:pPr marL="342900" indent="-342900" algn="l">
              <a:spcBef>
                <a:spcPct val="20000"/>
              </a:spcBef>
            </a:pPr>
            <a:r>
              <a:rPr lang="zh-CN" altLang="en-US" sz="2800">
                <a:solidFill>
                  <a:srgbClr val="3333FF"/>
                </a:solidFill>
                <a:latin typeface="Arial" pitchFamily="34" charset="0"/>
              </a:rPr>
              <a:t>体</a:t>
            </a:r>
            <a:r>
              <a:rPr lang="en-US" altLang="zh-CN" sz="2800">
                <a:solidFill>
                  <a:srgbClr val="3333FF"/>
                </a:solidFill>
                <a:latin typeface="Arial" pitchFamily="34" charset="0"/>
              </a:rPr>
              <a:t>——</a:t>
            </a:r>
            <a:r>
              <a:rPr lang="zh-CN" altLang="en-US" sz="2800">
                <a:solidFill>
                  <a:srgbClr val="FF0000"/>
                </a:solidFill>
                <a:latin typeface="Arial" pitchFamily="34" charset="0"/>
              </a:rPr>
              <a:t>电磁场</a:t>
            </a:r>
            <a:r>
              <a:rPr lang="zh-CN" altLang="en-US" sz="2800">
                <a:solidFill>
                  <a:srgbClr val="3333FF"/>
                </a:solidFill>
                <a:latin typeface="Arial" pitchFamily="34" charset="0"/>
              </a:rPr>
              <a:t>。</a:t>
            </a:r>
          </a:p>
        </p:txBody>
      </p:sp>
      <p:sp>
        <p:nvSpPr>
          <p:cNvPr id="139270" name="Text Box 6"/>
          <p:cNvSpPr txBox="1">
            <a:spLocks noChangeArrowheads="1"/>
          </p:cNvSpPr>
          <p:nvPr/>
        </p:nvSpPr>
        <p:spPr bwMode="auto">
          <a:xfrm>
            <a:off x="471488" y="3573463"/>
            <a:ext cx="1958975" cy="519112"/>
          </a:xfrm>
          <a:prstGeom prst="rect">
            <a:avLst/>
          </a:prstGeom>
          <a:gradFill rotWithShape="1">
            <a:gsLst>
              <a:gs pos="0">
                <a:srgbClr val="FF99FF"/>
              </a:gs>
              <a:gs pos="50000">
                <a:srgbClr val="FFFFFF"/>
              </a:gs>
              <a:gs pos="100000">
                <a:srgbClr val="FF99FF"/>
              </a:gs>
            </a:gsLst>
            <a:lin ang="5400000" scaled="1"/>
          </a:gradFill>
          <a:ln w="9525" algn="ctr">
            <a:noFill/>
            <a:miter lim="800000"/>
            <a:headEnd/>
            <a:tailEnd/>
          </a:ln>
        </p:spPr>
        <p:txBody>
          <a:bodyPr wrap="none" lIns="90000" tIns="46800" rIns="90000" bIns="46800">
            <a:spAutoFit/>
          </a:bodyPr>
          <a:lstStyle/>
          <a:p>
            <a:r>
              <a:rPr kumimoji="1" lang="zh-CN" altLang="en-US" sz="2800">
                <a:solidFill>
                  <a:srgbClr val="000000"/>
                </a:solidFill>
                <a:latin typeface="Arial Black" pitchFamily="34" charset="0"/>
              </a:rPr>
              <a:t>适用条件：</a:t>
            </a:r>
          </a:p>
        </p:txBody>
      </p:sp>
      <p:sp>
        <p:nvSpPr>
          <p:cNvPr id="139271" name="Text Box 7"/>
          <p:cNvSpPr txBox="1">
            <a:spLocks noChangeArrowheads="1"/>
          </p:cNvSpPr>
          <p:nvPr/>
        </p:nvSpPr>
        <p:spPr bwMode="auto">
          <a:xfrm>
            <a:off x="611188" y="4292600"/>
            <a:ext cx="7920037" cy="946150"/>
          </a:xfrm>
          <a:prstGeom prst="rect">
            <a:avLst/>
          </a:prstGeom>
          <a:noFill/>
          <a:ln w="9525" algn="ctr">
            <a:noFill/>
            <a:miter lim="800000"/>
            <a:headEnd/>
            <a:tailEnd/>
          </a:ln>
        </p:spPr>
        <p:txBody>
          <a:bodyPr lIns="90000" tIns="46800" rIns="90000" bIns="46800">
            <a:spAutoFit/>
          </a:bodyPr>
          <a:lstStyle/>
          <a:p>
            <a:pPr algn="l"/>
            <a:r>
              <a:rPr kumimoji="1" lang="zh-CN" altLang="en-US" sz="2800">
                <a:solidFill>
                  <a:srgbClr val="FF0000"/>
                </a:solidFill>
                <a:latin typeface="Arial Black" pitchFamily="34" charset="0"/>
              </a:rPr>
              <a:t>微分形式的方程组只在介质中物理性质无突变的区域成立。否则应该用积分形式的方程组。</a:t>
            </a:r>
          </a:p>
        </p:txBody>
      </p:sp>
      <p:sp>
        <p:nvSpPr>
          <p:cNvPr id="77829" name="Rectangle 10"/>
          <p:cNvSpPr>
            <a:spLocks noChangeArrowheads="1"/>
          </p:cNvSpPr>
          <p:nvPr/>
        </p:nvSpPr>
        <p:spPr bwMode="auto">
          <a:xfrm>
            <a:off x="50768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1.1.2 </a:t>
            </a:r>
            <a:r>
              <a:rPr lang="zh-CN" altLang="en-US" sz="1800">
                <a:solidFill>
                  <a:srgbClr val="6600FF"/>
                </a:solidFill>
                <a:latin typeface="Arial" pitchFamily="34" charset="0"/>
              </a:rPr>
              <a:t>电磁场基本方程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70"/>
                                        </p:tgtEl>
                                        <p:attrNameLst>
                                          <p:attrName>style.visibility</p:attrName>
                                        </p:attrNameLst>
                                      </p:cBhvr>
                                      <p:to>
                                        <p:strVal val="visible"/>
                                      </p:to>
                                    </p:set>
                                    <p:anim calcmode="lin" valueType="num">
                                      <p:cBhvr additive="base">
                                        <p:cTn id="7" dur="500" fill="hold"/>
                                        <p:tgtEl>
                                          <p:spTgt spid="139270"/>
                                        </p:tgtEl>
                                        <p:attrNameLst>
                                          <p:attrName>ppt_x</p:attrName>
                                        </p:attrNameLst>
                                      </p:cBhvr>
                                      <p:tavLst>
                                        <p:tav tm="0">
                                          <p:val>
                                            <p:strVal val="#ppt_x"/>
                                          </p:val>
                                        </p:tav>
                                        <p:tav tm="100000">
                                          <p:val>
                                            <p:strVal val="#ppt_x"/>
                                          </p:val>
                                        </p:tav>
                                      </p:tavLst>
                                    </p:anim>
                                    <p:anim calcmode="lin" valueType="num">
                                      <p:cBhvr additive="base">
                                        <p:cTn id="8" dur="500" fill="hold"/>
                                        <p:tgtEl>
                                          <p:spTgt spid="1392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9271"/>
                                        </p:tgtEl>
                                        <p:attrNameLst>
                                          <p:attrName>style.visibility</p:attrName>
                                        </p:attrNameLst>
                                      </p:cBhvr>
                                      <p:to>
                                        <p:strVal val="visible"/>
                                      </p:to>
                                    </p:set>
                                    <p:anim calcmode="lin" valueType="num">
                                      <p:cBhvr additive="base">
                                        <p:cTn id="11" dur="500" fill="hold"/>
                                        <p:tgtEl>
                                          <p:spTgt spid="139271"/>
                                        </p:tgtEl>
                                        <p:attrNameLst>
                                          <p:attrName>ppt_x</p:attrName>
                                        </p:attrNameLst>
                                      </p:cBhvr>
                                      <p:tavLst>
                                        <p:tav tm="0">
                                          <p:val>
                                            <p:strVal val="#ppt_x"/>
                                          </p:val>
                                        </p:tav>
                                        <p:tav tm="100000">
                                          <p:val>
                                            <p:strVal val="#ppt_x"/>
                                          </p:val>
                                        </p:tav>
                                      </p:tavLst>
                                    </p:anim>
                                    <p:anim calcmode="lin" valueType="num">
                                      <p:cBhvr additive="base">
                                        <p:cTn id="12" dur="500" fill="hold"/>
                                        <p:tgtEl>
                                          <p:spTgt spid="139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animBg="1"/>
      <p:bldP spid="1392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Text Box 3"/>
          <p:cNvSpPr txBox="1">
            <a:spLocks noChangeArrowheads="1"/>
          </p:cNvSpPr>
          <p:nvPr/>
        </p:nvSpPr>
        <p:spPr bwMode="auto">
          <a:xfrm>
            <a:off x="1042988" y="260350"/>
            <a:ext cx="2233612" cy="579438"/>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en-US" altLang="zh-CN" sz="3200">
                <a:solidFill>
                  <a:srgbClr val="FF0000"/>
                </a:solidFill>
              </a:rPr>
              <a:t>3. </a:t>
            </a:r>
            <a:r>
              <a:rPr lang="zh-CN" altLang="en-US" sz="3200">
                <a:solidFill>
                  <a:srgbClr val="FF0000"/>
                </a:solidFill>
              </a:rPr>
              <a:t>边界条件</a:t>
            </a:r>
            <a:r>
              <a:rPr lang="en-US" altLang="zh-CN" sz="3200">
                <a:solidFill>
                  <a:srgbClr val="FF0000"/>
                </a:solidFill>
              </a:rPr>
              <a:t>:</a:t>
            </a:r>
          </a:p>
        </p:txBody>
      </p:sp>
      <p:sp>
        <p:nvSpPr>
          <p:cNvPr id="13325" name="Rectangle 6"/>
          <p:cNvSpPr>
            <a:spLocks noChangeArrowheads="1"/>
          </p:cNvSpPr>
          <p:nvPr/>
        </p:nvSpPr>
        <p:spPr bwMode="auto">
          <a:xfrm>
            <a:off x="50768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1.1.2 </a:t>
            </a:r>
            <a:r>
              <a:rPr lang="zh-CN" altLang="en-US" sz="1800">
                <a:solidFill>
                  <a:srgbClr val="6600FF"/>
                </a:solidFill>
                <a:latin typeface="Arial" pitchFamily="34" charset="0"/>
              </a:rPr>
              <a:t>电磁场基本方程</a:t>
            </a:r>
          </a:p>
        </p:txBody>
      </p:sp>
      <p:graphicFrame>
        <p:nvGraphicFramePr>
          <p:cNvPr id="559113" name="Object 9"/>
          <p:cNvGraphicFramePr>
            <a:graphicFrameLocks noChangeAspect="1"/>
          </p:cNvGraphicFramePr>
          <p:nvPr>
            <p:ph sz="quarter" idx="1"/>
          </p:nvPr>
        </p:nvGraphicFramePr>
        <p:xfrm>
          <a:off x="2124075" y="1628775"/>
          <a:ext cx="4171950" cy="2192338"/>
        </p:xfrm>
        <a:graphic>
          <a:graphicData uri="http://schemas.openxmlformats.org/presentationml/2006/ole">
            <p:oleObj spid="_x0000_s13314" name="Visio" r:id="rId3" imgW="4171312" imgH="2192438" progId="">
              <p:embed/>
            </p:oleObj>
          </a:graphicData>
        </a:graphic>
      </p:graphicFrame>
      <p:graphicFrame>
        <p:nvGraphicFramePr>
          <p:cNvPr id="559118" name="Object 14"/>
          <p:cNvGraphicFramePr>
            <a:graphicFrameLocks noChangeAspect="1"/>
          </p:cNvGraphicFramePr>
          <p:nvPr>
            <p:ph sz="quarter" idx="2"/>
          </p:nvPr>
        </p:nvGraphicFramePr>
        <p:xfrm>
          <a:off x="3203575" y="3862388"/>
          <a:ext cx="2894013" cy="566737"/>
        </p:xfrm>
        <a:graphic>
          <a:graphicData uri="http://schemas.openxmlformats.org/presentationml/2006/ole">
            <p:oleObj spid="_x0000_s13315" name="Equation" r:id="rId4" imgW="1434960" imgH="279360" progId="Equation.DSMT4">
              <p:embed/>
            </p:oleObj>
          </a:graphicData>
        </a:graphic>
      </p:graphicFrame>
      <p:graphicFrame>
        <p:nvGraphicFramePr>
          <p:cNvPr id="559122" name="Object 18"/>
          <p:cNvGraphicFramePr>
            <a:graphicFrameLocks noChangeAspect="1"/>
          </p:cNvGraphicFramePr>
          <p:nvPr>
            <p:ph sz="quarter" idx="3"/>
          </p:nvPr>
        </p:nvGraphicFramePr>
        <p:xfrm>
          <a:off x="2195513" y="3789363"/>
          <a:ext cx="792162" cy="277812"/>
        </p:xfrm>
        <a:graphic>
          <a:graphicData uri="http://schemas.openxmlformats.org/presentationml/2006/ole">
            <p:oleObj spid="_x0000_s13316" name="Equation" r:id="rId5" imgW="469800" imgH="164880" progId="Equation.DSMT4">
              <p:embed/>
            </p:oleObj>
          </a:graphicData>
        </a:graphic>
      </p:graphicFrame>
      <p:sp>
        <p:nvSpPr>
          <p:cNvPr id="559115" name="Text Box 11"/>
          <p:cNvSpPr txBox="1">
            <a:spLocks noChangeArrowheads="1"/>
          </p:cNvSpPr>
          <p:nvPr/>
        </p:nvSpPr>
        <p:spPr bwMode="auto">
          <a:xfrm>
            <a:off x="3059113" y="1268413"/>
            <a:ext cx="5113337" cy="1103312"/>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2800">
                <a:solidFill>
                  <a:srgbClr val="3333FF"/>
                </a:solidFill>
              </a:rPr>
              <a:t>边界上围绕某点画一个圆柱面</a:t>
            </a:r>
            <a:endParaRPr lang="zh-CN" altLang="en-US" sz="2800" b="0">
              <a:solidFill>
                <a:srgbClr val="3333FF"/>
              </a:solidFill>
            </a:endParaRPr>
          </a:p>
          <a:p>
            <a:pPr algn="l">
              <a:spcBef>
                <a:spcPct val="20000"/>
              </a:spcBef>
              <a:buClr>
                <a:schemeClr val="folHlink"/>
              </a:buClr>
              <a:buSzPct val="60000"/>
              <a:buFont typeface="Wingdings" pitchFamily="2" charset="2"/>
              <a:buNone/>
            </a:pPr>
            <a:endParaRPr lang="zh-CN" altLang="en-US" sz="3200">
              <a:solidFill>
                <a:srgbClr val="FF0000"/>
              </a:solidFill>
            </a:endParaRPr>
          </a:p>
        </p:txBody>
      </p:sp>
      <p:sp>
        <p:nvSpPr>
          <p:cNvPr id="559117" name="Text Box 13"/>
          <p:cNvSpPr txBox="1">
            <a:spLocks noChangeArrowheads="1"/>
          </p:cNvSpPr>
          <p:nvPr/>
        </p:nvSpPr>
        <p:spPr bwMode="auto">
          <a:xfrm>
            <a:off x="611188" y="1339850"/>
            <a:ext cx="1944687" cy="519113"/>
          </a:xfrm>
          <a:prstGeom prst="rect">
            <a:avLst/>
          </a:prstGeom>
          <a:gradFill rotWithShape="1">
            <a:gsLst>
              <a:gs pos="0">
                <a:srgbClr val="FF99FF"/>
              </a:gs>
              <a:gs pos="50000">
                <a:srgbClr val="FFFFFF"/>
              </a:gs>
              <a:gs pos="100000">
                <a:srgbClr val="FF99FF"/>
              </a:gs>
            </a:gsLst>
            <a:lin ang="5400000" scaled="1"/>
          </a:gradFill>
          <a:ln w="9525">
            <a:noFill/>
            <a:miter lim="800000"/>
            <a:headEnd/>
            <a:tailEnd/>
          </a:ln>
        </p:spPr>
        <p:txBody>
          <a:bodyPr lIns="90000" tIns="46800" rIns="90000" bIns="46800">
            <a:spAutoFit/>
          </a:bodyPr>
          <a:lstStyle/>
          <a:p>
            <a:r>
              <a:rPr lang="en-US" altLang="zh-CN" sz="2800"/>
              <a:t>1.  D</a:t>
            </a:r>
            <a:r>
              <a:rPr lang="zh-CN" altLang="en-US" sz="2800"/>
              <a:t>和</a:t>
            </a:r>
            <a:r>
              <a:rPr lang="en-US" altLang="zh-CN" sz="2800"/>
              <a:t>B</a:t>
            </a:r>
          </a:p>
        </p:txBody>
      </p:sp>
      <p:sp>
        <p:nvSpPr>
          <p:cNvPr id="559121" name="Line 17"/>
          <p:cNvSpPr>
            <a:spLocks noChangeShapeType="1"/>
          </p:cNvSpPr>
          <p:nvPr/>
        </p:nvSpPr>
        <p:spPr bwMode="auto">
          <a:xfrm>
            <a:off x="2124075" y="4221163"/>
            <a:ext cx="935038" cy="0"/>
          </a:xfrm>
          <a:prstGeom prst="line">
            <a:avLst/>
          </a:prstGeom>
          <a:noFill/>
          <a:ln w="28575">
            <a:solidFill>
              <a:srgbClr val="FF0000"/>
            </a:solidFill>
            <a:round/>
            <a:headEnd/>
            <a:tailEnd type="triangle" w="med" len="lg"/>
          </a:ln>
        </p:spPr>
        <p:txBody>
          <a:bodyPr/>
          <a:lstStyle/>
          <a:p>
            <a:endParaRPr lang="zh-CN" altLang="en-US"/>
          </a:p>
        </p:txBody>
      </p:sp>
      <p:graphicFrame>
        <p:nvGraphicFramePr>
          <p:cNvPr id="559125" name="Object 21"/>
          <p:cNvGraphicFramePr>
            <a:graphicFrameLocks noChangeAspect="1"/>
          </p:cNvGraphicFramePr>
          <p:nvPr>
            <p:ph sz="quarter" idx="4"/>
          </p:nvPr>
        </p:nvGraphicFramePr>
        <p:xfrm>
          <a:off x="3203575" y="4654550"/>
          <a:ext cx="2952750" cy="458788"/>
        </p:xfrm>
        <a:graphic>
          <a:graphicData uri="http://schemas.openxmlformats.org/presentationml/2006/ole">
            <p:oleObj spid="_x0000_s13317" name="Equation" r:id="rId6" imgW="1307880" imgH="203040" progId="Equation.DSMT4">
              <p:embed/>
            </p:oleObj>
          </a:graphicData>
        </a:graphic>
      </p:graphicFrame>
      <p:graphicFrame>
        <p:nvGraphicFramePr>
          <p:cNvPr id="559128" name="Object 24"/>
          <p:cNvGraphicFramePr>
            <a:graphicFrameLocks noChangeAspect="1"/>
          </p:cNvGraphicFramePr>
          <p:nvPr/>
        </p:nvGraphicFramePr>
        <p:xfrm>
          <a:off x="468313" y="3862388"/>
          <a:ext cx="1584325" cy="657225"/>
        </p:xfrm>
        <a:graphic>
          <a:graphicData uri="http://schemas.openxmlformats.org/presentationml/2006/ole">
            <p:oleObj spid="_x0000_s13318" name="Equation" r:id="rId7" imgW="672840" imgH="279360" progId="Equation.DSMT4">
              <p:embed/>
            </p:oleObj>
          </a:graphicData>
        </a:graphic>
      </p:graphicFrame>
      <p:graphicFrame>
        <p:nvGraphicFramePr>
          <p:cNvPr id="559129" name="Object 25"/>
          <p:cNvGraphicFramePr>
            <a:graphicFrameLocks noChangeAspect="1"/>
          </p:cNvGraphicFramePr>
          <p:nvPr/>
        </p:nvGraphicFramePr>
        <p:xfrm>
          <a:off x="6877050" y="5157788"/>
          <a:ext cx="1366838" cy="485775"/>
        </p:xfrm>
        <a:graphic>
          <a:graphicData uri="http://schemas.openxmlformats.org/presentationml/2006/ole">
            <p:oleObj spid="_x0000_s13319" name="Equation" r:id="rId8" imgW="571320" imgH="203040" progId="Equation.DSMT4">
              <p:embed/>
            </p:oleObj>
          </a:graphicData>
        </a:graphic>
      </p:graphicFrame>
      <p:sp>
        <p:nvSpPr>
          <p:cNvPr id="559130" name="Line 26"/>
          <p:cNvSpPr>
            <a:spLocks noChangeShapeType="1"/>
          </p:cNvSpPr>
          <p:nvPr/>
        </p:nvSpPr>
        <p:spPr bwMode="auto">
          <a:xfrm>
            <a:off x="4643438" y="4365625"/>
            <a:ext cx="0" cy="431800"/>
          </a:xfrm>
          <a:prstGeom prst="line">
            <a:avLst/>
          </a:prstGeom>
          <a:noFill/>
          <a:ln w="28575">
            <a:solidFill>
              <a:srgbClr val="FF0000"/>
            </a:solidFill>
            <a:round/>
            <a:headEnd/>
            <a:tailEnd type="triangle" w="med" len="lg"/>
          </a:ln>
        </p:spPr>
        <p:txBody>
          <a:bodyPr/>
          <a:lstStyle/>
          <a:p>
            <a:endParaRPr lang="zh-CN" altLang="en-US"/>
          </a:p>
        </p:txBody>
      </p:sp>
      <p:graphicFrame>
        <p:nvGraphicFramePr>
          <p:cNvPr id="559131" name="Object 27"/>
          <p:cNvGraphicFramePr>
            <a:graphicFrameLocks noChangeAspect="1"/>
          </p:cNvGraphicFramePr>
          <p:nvPr/>
        </p:nvGraphicFramePr>
        <p:xfrm>
          <a:off x="5940425" y="5084763"/>
          <a:ext cx="663575" cy="342900"/>
        </p:xfrm>
        <a:graphic>
          <a:graphicData uri="http://schemas.openxmlformats.org/presentationml/2006/ole">
            <p:oleObj spid="_x0000_s13320" name="Equation" r:id="rId9" imgW="393480" imgH="203040" progId="Equation.DSMT4">
              <p:embed/>
            </p:oleObj>
          </a:graphicData>
        </a:graphic>
      </p:graphicFrame>
      <p:sp>
        <p:nvSpPr>
          <p:cNvPr id="559132" name="Line 28"/>
          <p:cNvSpPr>
            <a:spLocks noChangeShapeType="1"/>
          </p:cNvSpPr>
          <p:nvPr/>
        </p:nvSpPr>
        <p:spPr bwMode="auto">
          <a:xfrm>
            <a:off x="5867400" y="5445125"/>
            <a:ext cx="935038" cy="0"/>
          </a:xfrm>
          <a:prstGeom prst="line">
            <a:avLst/>
          </a:prstGeom>
          <a:noFill/>
          <a:ln w="28575">
            <a:solidFill>
              <a:srgbClr val="FF0000"/>
            </a:solidFill>
            <a:round/>
            <a:headEnd/>
            <a:tailEnd type="triangle" w="med" len="lg"/>
          </a:ln>
        </p:spPr>
        <p:txBody>
          <a:bodyPr/>
          <a:lstStyle/>
          <a:p>
            <a:endParaRPr lang="zh-CN" altLang="en-US"/>
          </a:p>
        </p:txBody>
      </p:sp>
      <p:sp>
        <p:nvSpPr>
          <p:cNvPr id="559134" name="Rectangle 30"/>
          <p:cNvSpPr>
            <a:spLocks noChangeArrowheads="1"/>
          </p:cNvSpPr>
          <p:nvPr/>
        </p:nvSpPr>
        <p:spPr bwMode="auto">
          <a:xfrm>
            <a:off x="1042988" y="5661025"/>
            <a:ext cx="1409700" cy="457200"/>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zh-CN" altLang="en-US">
                <a:solidFill>
                  <a:srgbClr val="FF0000"/>
                </a:solidFill>
              </a:rPr>
              <a:t>同理，由</a:t>
            </a:r>
          </a:p>
        </p:txBody>
      </p:sp>
      <p:graphicFrame>
        <p:nvGraphicFramePr>
          <p:cNvPr id="559135" name="Object 31"/>
          <p:cNvGraphicFramePr>
            <a:graphicFrameLocks noChangeAspect="1"/>
          </p:cNvGraphicFramePr>
          <p:nvPr>
            <p:ph type="title" sz="quarter"/>
          </p:nvPr>
        </p:nvGraphicFramePr>
        <p:xfrm>
          <a:off x="2411413" y="5661025"/>
          <a:ext cx="1317625" cy="568325"/>
        </p:xfrm>
        <a:graphic>
          <a:graphicData uri="http://schemas.openxmlformats.org/presentationml/2006/ole">
            <p:oleObj spid="_x0000_s13321" name="Equation" r:id="rId10" imgW="647640" imgH="279360" progId="Equation.DSMT4">
              <p:embed/>
            </p:oleObj>
          </a:graphicData>
        </a:graphic>
      </p:graphicFrame>
      <p:sp>
        <p:nvSpPr>
          <p:cNvPr id="559136" name="Rectangle 32"/>
          <p:cNvSpPr>
            <a:spLocks noChangeArrowheads="1"/>
          </p:cNvSpPr>
          <p:nvPr/>
        </p:nvSpPr>
        <p:spPr bwMode="auto">
          <a:xfrm>
            <a:off x="2916238" y="5661025"/>
            <a:ext cx="2663825"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lang="zh-CN" altLang="en-US">
                <a:solidFill>
                  <a:srgbClr val="FF0000"/>
                </a:solidFill>
              </a:rPr>
              <a:t>可得到</a:t>
            </a:r>
          </a:p>
        </p:txBody>
      </p:sp>
      <p:graphicFrame>
        <p:nvGraphicFramePr>
          <p:cNvPr id="559137" name="Object 33"/>
          <p:cNvGraphicFramePr>
            <a:graphicFrameLocks noChangeAspect="1"/>
          </p:cNvGraphicFramePr>
          <p:nvPr/>
        </p:nvGraphicFramePr>
        <p:xfrm>
          <a:off x="3563938" y="5203825"/>
          <a:ext cx="1944687" cy="457200"/>
        </p:xfrm>
        <a:graphic>
          <a:graphicData uri="http://schemas.openxmlformats.org/presentationml/2006/ole">
            <p:oleObj spid="_x0000_s13322" name="Equation" r:id="rId11" imgW="1079280" imgH="253800" progId="Equation.DSMT4">
              <p:embed/>
            </p:oleObj>
          </a:graphicData>
        </a:graphic>
      </p:graphicFrame>
      <p:graphicFrame>
        <p:nvGraphicFramePr>
          <p:cNvPr id="559138" name="Object 34"/>
          <p:cNvGraphicFramePr>
            <a:graphicFrameLocks noChangeAspect="1"/>
          </p:cNvGraphicFramePr>
          <p:nvPr/>
        </p:nvGraphicFramePr>
        <p:xfrm>
          <a:off x="3563938" y="6140450"/>
          <a:ext cx="1784350" cy="457200"/>
        </p:xfrm>
        <a:graphic>
          <a:graphicData uri="http://schemas.openxmlformats.org/presentationml/2006/ole">
            <p:oleObj spid="_x0000_s13323" name="Equation" r:id="rId12" imgW="990360" imgH="253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9117"/>
                                        </p:tgtEl>
                                        <p:attrNameLst>
                                          <p:attrName>style.visibility</p:attrName>
                                        </p:attrNameLst>
                                      </p:cBhvr>
                                      <p:to>
                                        <p:strVal val="visible"/>
                                      </p:to>
                                    </p:set>
                                    <p:animEffect transition="in" filter="checkerboard(across)">
                                      <p:cBhvr>
                                        <p:cTn id="7" dur="500"/>
                                        <p:tgtEl>
                                          <p:spTgt spid="5591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59115"/>
                                        </p:tgtEl>
                                        <p:attrNameLst>
                                          <p:attrName>style.visibility</p:attrName>
                                        </p:attrNameLst>
                                      </p:cBhvr>
                                      <p:to>
                                        <p:strVal val="visible"/>
                                      </p:to>
                                    </p:set>
                                    <p:animEffect transition="in" filter="checkerboard(across)">
                                      <p:cBhvr>
                                        <p:cTn id="12" dur="500"/>
                                        <p:tgtEl>
                                          <p:spTgt spid="559115"/>
                                        </p:tgtEl>
                                      </p:cBhvr>
                                    </p:animEffect>
                                  </p:childTnLst>
                                </p:cTn>
                              </p:par>
                              <p:par>
                                <p:cTn id="13" presetID="5" presetClass="entr" presetSubtype="10" fill="hold" nodeType="withEffect">
                                  <p:stCondLst>
                                    <p:cond delay="0"/>
                                  </p:stCondLst>
                                  <p:childTnLst>
                                    <p:set>
                                      <p:cBhvr>
                                        <p:cTn id="14" dur="1" fill="hold">
                                          <p:stCondLst>
                                            <p:cond delay="0"/>
                                          </p:stCondLst>
                                        </p:cTn>
                                        <p:tgtEl>
                                          <p:spTgt spid="559113"/>
                                        </p:tgtEl>
                                        <p:attrNameLst>
                                          <p:attrName>style.visibility</p:attrName>
                                        </p:attrNameLst>
                                      </p:cBhvr>
                                      <p:to>
                                        <p:strVal val="visible"/>
                                      </p:to>
                                    </p:set>
                                    <p:animEffect transition="in" filter="checkerboard(across)">
                                      <p:cBhvr>
                                        <p:cTn id="15" dur="500"/>
                                        <p:tgtEl>
                                          <p:spTgt spid="5591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59128"/>
                                        </p:tgtEl>
                                        <p:attrNameLst>
                                          <p:attrName>style.visibility</p:attrName>
                                        </p:attrNameLst>
                                      </p:cBhvr>
                                      <p:to>
                                        <p:strVal val="visible"/>
                                      </p:to>
                                    </p:set>
                                    <p:anim calcmode="lin" valueType="num">
                                      <p:cBhvr additive="base">
                                        <p:cTn id="20" dur="500" fill="hold"/>
                                        <p:tgtEl>
                                          <p:spTgt spid="559128"/>
                                        </p:tgtEl>
                                        <p:attrNameLst>
                                          <p:attrName>ppt_x</p:attrName>
                                        </p:attrNameLst>
                                      </p:cBhvr>
                                      <p:tavLst>
                                        <p:tav tm="0">
                                          <p:val>
                                            <p:strVal val="#ppt_x"/>
                                          </p:val>
                                        </p:tav>
                                        <p:tav tm="100000">
                                          <p:val>
                                            <p:strVal val="#ppt_x"/>
                                          </p:val>
                                        </p:tav>
                                      </p:tavLst>
                                    </p:anim>
                                    <p:anim calcmode="lin" valueType="num">
                                      <p:cBhvr additive="base">
                                        <p:cTn id="21" dur="500" fill="hold"/>
                                        <p:tgtEl>
                                          <p:spTgt spid="55912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59121"/>
                                        </p:tgtEl>
                                        <p:attrNameLst>
                                          <p:attrName>style.visibility</p:attrName>
                                        </p:attrNameLst>
                                      </p:cBhvr>
                                      <p:to>
                                        <p:strVal val="visible"/>
                                      </p:to>
                                    </p:set>
                                    <p:animEffect transition="in" filter="checkerboard(across)">
                                      <p:cBhvr>
                                        <p:cTn id="26" dur="500"/>
                                        <p:tgtEl>
                                          <p:spTgt spid="559121"/>
                                        </p:tgtEl>
                                      </p:cBhvr>
                                    </p:animEffect>
                                  </p:childTnLst>
                                </p:cTn>
                              </p:par>
                              <p:par>
                                <p:cTn id="27" presetID="5" presetClass="entr" presetSubtype="10" fill="hold" nodeType="withEffect">
                                  <p:stCondLst>
                                    <p:cond delay="0"/>
                                  </p:stCondLst>
                                  <p:childTnLst>
                                    <p:set>
                                      <p:cBhvr>
                                        <p:cTn id="28" dur="1" fill="hold">
                                          <p:stCondLst>
                                            <p:cond delay="0"/>
                                          </p:stCondLst>
                                        </p:cTn>
                                        <p:tgtEl>
                                          <p:spTgt spid="559122"/>
                                        </p:tgtEl>
                                        <p:attrNameLst>
                                          <p:attrName>style.visibility</p:attrName>
                                        </p:attrNameLst>
                                      </p:cBhvr>
                                      <p:to>
                                        <p:strVal val="visible"/>
                                      </p:to>
                                    </p:set>
                                    <p:animEffect transition="in" filter="checkerboard(across)">
                                      <p:cBhvr>
                                        <p:cTn id="29" dur="500"/>
                                        <p:tgtEl>
                                          <p:spTgt spid="55912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59118"/>
                                        </p:tgtEl>
                                        <p:attrNameLst>
                                          <p:attrName>style.visibility</p:attrName>
                                        </p:attrNameLst>
                                      </p:cBhvr>
                                      <p:to>
                                        <p:strVal val="visible"/>
                                      </p:to>
                                    </p:set>
                                    <p:anim calcmode="lin" valueType="num">
                                      <p:cBhvr additive="base">
                                        <p:cTn id="34" dur="500" fill="hold"/>
                                        <p:tgtEl>
                                          <p:spTgt spid="559118"/>
                                        </p:tgtEl>
                                        <p:attrNameLst>
                                          <p:attrName>ppt_x</p:attrName>
                                        </p:attrNameLst>
                                      </p:cBhvr>
                                      <p:tavLst>
                                        <p:tav tm="0">
                                          <p:val>
                                            <p:strVal val="#ppt_x"/>
                                          </p:val>
                                        </p:tav>
                                        <p:tav tm="100000">
                                          <p:val>
                                            <p:strVal val="#ppt_x"/>
                                          </p:val>
                                        </p:tav>
                                      </p:tavLst>
                                    </p:anim>
                                    <p:anim calcmode="lin" valueType="num">
                                      <p:cBhvr additive="base">
                                        <p:cTn id="35" dur="500" fill="hold"/>
                                        <p:tgtEl>
                                          <p:spTgt spid="5591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59130"/>
                                        </p:tgtEl>
                                        <p:attrNameLst>
                                          <p:attrName>style.visibility</p:attrName>
                                        </p:attrNameLst>
                                      </p:cBhvr>
                                      <p:to>
                                        <p:strVal val="visible"/>
                                      </p:to>
                                    </p:set>
                                    <p:anim calcmode="lin" valueType="num">
                                      <p:cBhvr additive="base">
                                        <p:cTn id="40" dur="500" fill="hold"/>
                                        <p:tgtEl>
                                          <p:spTgt spid="559130"/>
                                        </p:tgtEl>
                                        <p:attrNameLst>
                                          <p:attrName>ppt_x</p:attrName>
                                        </p:attrNameLst>
                                      </p:cBhvr>
                                      <p:tavLst>
                                        <p:tav tm="0">
                                          <p:val>
                                            <p:strVal val="#ppt_x"/>
                                          </p:val>
                                        </p:tav>
                                        <p:tav tm="100000">
                                          <p:val>
                                            <p:strVal val="#ppt_x"/>
                                          </p:val>
                                        </p:tav>
                                      </p:tavLst>
                                    </p:anim>
                                    <p:anim calcmode="lin" valueType="num">
                                      <p:cBhvr additive="base">
                                        <p:cTn id="41" dur="500" fill="hold"/>
                                        <p:tgtEl>
                                          <p:spTgt spid="559130"/>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559125"/>
                                        </p:tgtEl>
                                        <p:attrNameLst>
                                          <p:attrName>style.visibility</p:attrName>
                                        </p:attrNameLst>
                                      </p:cBhvr>
                                      <p:to>
                                        <p:strVal val="visible"/>
                                      </p:to>
                                    </p:set>
                                    <p:anim calcmode="lin" valueType="num">
                                      <p:cBhvr additive="base">
                                        <p:cTn id="44" dur="500" fill="hold"/>
                                        <p:tgtEl>
                                          <p:spTgt spid="559125"/>
                                        </p:tgtEl>
                                        <p:attrNameLst>
                                          <p:attrName>ppt_x</p:attrName>
                                        </p:attrNameLst>
                                      </p:cBhvr>
                                      <p:tavLst>
                                        <p:tav tm="0">
                                          <p:val>
                                            <p:strVal val="#ppt_x"/>
                                          </p:val>
                                        </p:tav>
                                        <p:tav tm="100000">
                                          <p:val>
                                            <p:strVal val="#ppt_x"/>
                                          </p:val>
                                        </p:tav>
                                      </p:tavLst>
                                    </p:anim>
                                    <p:anim calcmode="lin" valueType="num">
                                      <p:cBhvr additive="base">
                                        <p:cTn id="45" dur="500" fill="hold"/>
                                        <p:tgtEl>
                                          <p:spTgt spid="55912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559137"/>
                                        </p:tgtEl>
                                        <p:attrNameLst>
                                          <p:attrName>style.visibility</p:attrName>
                                        </p:attrNameLst>
                                      </p:cBhvr>
                                      <p:to>
                                        <p:strVal val="visible"/>
                                      </p:to>
                                    </p:set>
                                    <p:anim calcmode="lin" valueType="num">
                                      <p:cBhvr additive="base">
                                        <p:cTn id="50" dur="500" fill="hold"/>
                                        <p:tgtEl>
                                          <p:spTgt spid="559137"/>
                                        </p:tgtEl>
                                        <p:attrNameLst>
                                          <p:attrName>ppt_x</p:attrName>
                                        </p:attrNameLst>
                                      </p:cBhvr>
                                      <p:tavLst>
                                        <p:tav tm="0">
                                          <p:val>
                                            <p:strVal val="#ppt_x"/>
                                          </p:val>
                                        </p:tav>
                                        <p:tav tm="100000">
                                          <p:val>
                                            <p:strVal val="#ppt_x"/>
                                          </p:val>
                                        </p:tav>
                                      </p:tavLst>
                                    </p:anim>
                                    <p:anim calcmode="lin" valueType="num">
                                      <p:cBhvr additive="base">
                                        <p:cTn id="51" dur="500" fill="hold"/>
                                        <p:tgtEl>
                                          <p:spTgt spid="55913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559131"/>
                                        </p:tgtEl>
                                        <p:attrNameLst>
                                          <p:attrName>style.visibility</p:attrName>
                                        </p:attrNameLst>
                                      </p:cBhvr>
                                      <p:to>
                                        <p:strVal val="visible"/>
                                      </p:to>
                                    </p:set>
                                    <p:anim calcmode="lin" valueType="num">
                                      <p:cBhvr additive="base">
                                        <p:cTn id="56" dur="500" fill="hold"/>
                                        <p:tgtEl>
                                          <p:spTgt spid="559131"/>
                                        </p:tgtEl>
                                        <p:attrNameLst>
                                          <p:attrName>ppt_x</p:attrName>
                                        </p:attrNameLst>
                                      </p:cBhvr>
                                      <p:tavLst>
                                        <p:tav tm="0">
                                          <p:val>
                                            <p:strVal val="#ppt_x"/>
                                          </p:val>
                                        </p:tav>
                                        <p:tav tm="100000">
                                          <p:val>
                                            <p:strVal val="#ppt_x"/>
                                          </p:val>
                                        </p:tav>
                                      </p:tavLst>
                                    </p:anim>
                                    <p:anim calcmode="lin" valueType="num">
                                      <p:cBhvr additive="base">
                                        <p:cTn id="57" dur="500" fill="hold"/>
                                        <p:tgtEl>
                                          <p:spTgt spid="559131"/>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559132"/>
                                        </p:tgtEl>
                                        <p:attrNameLst>
                                          <p:attrName>style.visibility</p:attrName>
                                        </p:attrNameLst>
                                      </p:cBhvr>
                                      <p:to>
                                        <p:strVal val="visible"/>
                                      </p:to>
                                    </p:set>
                                    <p:anim calcmode="lin" valueType="num">
                                      <p:cBhvr additive="base">
                                        <p:cTn id="60" dur="500" fill="hold"/>
                                        <p:tgtEl>
                                          <p:spTgt spid="559132"/>
                                        </p:tgtEl>
                                        <p:attrNameLst>
                                          <p:attrName>ppt_x</p:attrName>
                                        </p:attrNameLst>
                                      </p:cBhvr>
                                      <p:tavLst>
                                        <p:tav tm="0">
                                          <p:val>
                                            <p:strVal val="#ppt_x"/>
                                          </p:val>
                                        </p:tav>
                                        <p:tav tm="100000">
                                          <p:val>
                                            <p:strVal val="#ppt_x"/>
                                          </p:val>
                                        </p:tav>
                                      </p:tavLst>
                                    </p:anim>
                                    <p:anim calcmode="lin" valueType="num">
                                      <p:cBhvr additive="base">
                                        <p:cTn id="61" dur="500" fill="hold"/>
                                        <p:tgtEl>
                                          <p:spTgt spid="55913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nodeType="clickEffect">
                                  <p:stCondLst>
                                    <p:cond delay="0"/>
                                  </p:stCondLst>
                                  <p:childTnLst>
                                    <p:set>
                                      <p:cBhvr>
                                        <p:cTn id="65" dur="1" fill="hold">
                                          <p:stCondLst>
                                            <p:cond delay="0"/>
                                          </p:stCondLst>
                                        </p:cTn>
                                        <p:tgtEl>
                                          <p:spTgt spid="559129"/>
                                        </p:tgtEl>
                                        <p:attrNameLst>
                                          <p:attrName>style.visibility</p:attrName>
                                        </p:attrNameLst>
                                      </p:cBhvr>
                                      <p:to>
                                        <p:strVal val="visible"/>
                                      </p:to>
                                    </p:set>
                                    <p:animEffect transition="in" filter="checkerboard(across)">
                                      <p:cBhvr>
                                        <p:cTn id="66" dur="500"/>
                                        <p:tgtEl>
                                          <p:spTgt spid="559129"/>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559135"/>
                                        </p:tgtEl>
                                        <p:attrNameLst>
                                          <p:attrName>style.visibility</p:attrName>
                                        </p:attrNameLst>
                                      </p:cBhvr>
                                      <p:to>
                                        <p:strVal val="visible"/>
                                      </p:to>
                                    </p:set>
                                    <p:animEffect transition="in" filter="checkerboard(across)">
                                      <p:cBhvr>
                                        <p:cTn id="71" dur="500"/>
                                        <p:tgtEl>
                                          <p:spTgt spid="559135"/>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559134"/>
                                        </p:tgtEl>
                                        <p:attrNameLst>
                                          <p:attrName>style.visibility</p:attrName>
                                        </p:attrNameLst>
                                      </p:cBhvr>
                                      <p:to>
                                        <p:strVal val="visible"/>
                                      </p:to>
                                    </p:set>
                                    <p:animEffect transition="in" filter="checkerboard(across)">
                                      <p:cBhvr>
                                        <p:cTn id="74" dur="500"/>
                                        <p:tgtEl>
                                          <p:spTgt spid="559134"/>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559136"/>
                                        </p:tgtEl>
                                        <p:attrNameLst>
                                          <p:attrName>style.visibility</p:attrName>
                                        </p:attrNameLst>
                                      </p:cBhvr>
                                      <p:to>
                                        <p:strVal val="visible"/>
                                      </p:to>
                                    </p:set>
                                    <p:animEffect transition="in" filter="checkerboard(across)">
                                      <p:cBhvr>
                                        <p:cTn id="77" dur="500"/>
                                        <p:tgtEl>
                                          <p:spTgt spid="559136"/>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559138"/>
                                        </p:tgtEl>
                                        <p:attrNameLst>
                                          <p:attrName>style.visibility</p:attrName>
                                        </p:attrNameLst>
                                      </p:cBhvr>
                                      <p:to>
                                        <p:strVal val="visible"/>
                                      </p:to>
                                    </p:set>
                                    <p:anim calcmode="lin" valueType="num">
                                      <p:cBhvr additive="base">
                                        <p:cTn id="82" dur="500" fill="hold"/>
                                        <p:tgtEl>
                                          <p:spTgt spid="559138"/>
                                        </p:tgtEl>
                                        <p:attrNameLst>
                                          <p:attrName>ppt_x</p:attrName>
                                        </p:attrNameLst>
                                      </p:cBhvr>
                                      <p:tavLst>
                                        <p:tav tm="0">
                                          <p:val>
                                            <p:strVal val="#ppt_x"/>
                                          </p:val>
                                        </p:tav>
                                        <p:tav tm="100000">
                                          <p:val>
                                            <p:strVal val="#ppt_x"/>
                                          </p:val>
                                        </p:tav>
                                      </p:tavLst>
                                    </p:anim>
                                    <p:anim calcmode="lin" valueType="num">
                                      <p:cBhvr additive="base">
                                        <p:cTn id="83" dur="500" fill="hold"/>
                                        <p:tgtEl>
                                          <p:spTgt spid="559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15" grpId="0"/>
      <p:bldP spid="559117" grpId="0" animBg="1"/>
      <p:bldP spid="559121" grpId="0" animBg="1"/>
      <p:bldP spid="559130" grpId="0" animBg="1"/>
      <p:bldP spid="559132" grpId="0" animBg="1"/>
      <p:bldP spid="559134" grpId="0"/>
      <p:bldP spid="5591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Text Box 2"/>
          <p:cNvSpPr txBox="1">
            <a:spLocks noChangeArrowheads="1"/>
          </p:cNvSpPr>
          <p:nvPr/>
        </p:nvSpPr>
        <p:spPr bwMode="auto">
          <a:xfrm>
            <a:off x="1042988" y="260350"/>
            <a:ext cx="2233612" cy="579438"/>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en-US" altLang="zh-CN" sz="3200">
                <a:solidFill>
                  <a:srgbClr val="FF0000"/>
                </a:solidFill>
              </a:rPr>
              <a:t>3. </a:t>
            </a:r>
            <a:r>
              <a:rPr lang="zh-CN" altLang="en-US" sz="3200">
                <a:solidFill>
                  <a:srgbClr val="FF0000"/>
                </a:solidFill>
              </a:rPr>
              <a:t>边界条件</a:t>
            </a:r>
            <a:r>
              <a:rPr lang="en-US" altLang="zh-CN" sz="3200">
                <a:solidFill>
                  <a:srgbClr val="FF0000"/>
                </a:solidFill>
              </a:rPr>
              <a:t>:</a:t>
            </a:r>
          </a:p>
        </p:txBody>
      </p:sp>
      <p:sp>
        <p:nvSpPr>
          <p:cNvPr id="14349" name="Rectangle 3"/>
          <p:cNvSpPr>
            <a:spLocks noChangeArrowheads="1"/>
          </p:cNvSpPr>
          <p:nvPr/>
        </p:nvSpPr>
        <p:spPr bwMode="auto">
          <a:xfrm>
            <a:off x="50768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1.1.2 </a:t>
            </a:r>
            <a:r>
              <a:rPr lang="zh-CN" altLang="en-US" sz="1800">
                <a:solidFill>
                  <a:srgbClr val="6600FF"/>
                </a:solidFill>
                <a:latin typeface="Arial" pitchFamily="34" charset="0"/>
              </a:rPr>
              <a:t>电磁场基本方程</a:t>
            </a:r>
          </a:p>
        </p:txBody>
      </p:sp>
      <p:graphicFrame>
        <p:nvGraphicFramePr>
          <p:cNvPr id="564229" name="Object 5"/>
          <p:cNvGraphicFramePr>
            <a:graphicFrameLocks noChangeAspect="1"/>
          </p:cNvGraphicFramePr>
          <p:nvPr>
            <p:ph sz="quarter" idx="2"/>
          </p:nvPr>
        </p:nvGraphicFramePr>
        <p:xfrm>
          <a:off x="4932363" y="3792538"/>
          <a:ext cx="4211637" cy="588962"/>
        </p:xfrm>
        <a:graphic>
          <a:graphicData uri="http://schemas.openxmlformats.org/presentationml/2006/ole">
            <p:oleObj spid="_x0000_s14338" name="Equation" r:id="rId3" imgW="2273040" imgH="317160" progId="Equation.DSMT4">
              <p:embed/>
            </p:oleObj>
          </a:graphicData>
        </a:graphic>
      </p:graphicFrame>
      <p:graphicFrame>
        <p:nvGraphicFramePr>
          <p:cNvPr id="564230" name="Object 6"/>
          <p:cNvGraphicFramePr>
            <a:graphicFrameLocks noChangeAspect="1"/>
          </p:cNvGraphicFramePr>
          <p:nvPr>
            <p:ph sz="quarter" idx="3"/>
          </p:nvPr>
        </p:nvGraphicFramePr>
        <p:xfrm>
          <a:off x="2124075" y="3789363"/>
          <a:ext cx="792163" cy="277812"/>
        </p:xfrm>
        <a:graphic>
          <a:graphicData uri="http://schemas.openxmlformats.org/presentationml/2006/ole">
            <p:oleObj spid="_x0000_s14339" name="Equation" r:id="rId4" imgW="469800" imgH="164880" progId="Equation.DSMT4">
              <p:embed/>
            </p:oleObj>
          </a:graphicData>
        </a:graphic>
      </p:graphicFrame>
      <p:graphicFrame>
        <p:nvGraphicFramePr>
          <p:cNvPr id="564234" name="Object 10"/>
          <p:cNvGraphicFramePr>
            <a:graphicFrameLocks noChangeAspect="1"/>
          </p:cNvGraphicFramePr>
          <p:nvPr>
            <p:ph sz="quarter" idx="4"/>
          </p:nvPr>
        </p:nvGraphicFramePr>
        <p:xfrm>
          <a:off x="3862388" y="4699000"/>
          <a:ext cx="1635125" cy="458788"/>
        </p:xfrm>
        <a:graphic>
          <a:graphicData uri="http://schemas.openxmlformats.org/presentationml/2006/ole">
            <p:oleObj spid="_x0000_s14340" name="Equation" r:id="rId5" imgW="723600" imgH="203040" progId="Equation.DSMT4">
              <p:embed/>
            </p:oleObj>
          </a:graphicData>
        </a:graphic>
      </p:graphicFrame>
      <p:sp>
        <p:nvSpPr>
          <p:cNvPr id="564231" name="Text Box 7"/>
          <p:cNvSpPr txBox="1">
            <a:spLocks noChangeArrowheads="1"/>
          </p:cNvSpPr>
          <p:nvPr/>
        </p:nvSpPr>
        <p:spPr bwMode="auto">
          <a:xfrm>
            <a:off x="2627313" y="1235075"/>
            <a:ext cx="5905500" cy="1041400"/>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a:solidFill>
                  <a:srgbClr val="3333FF"/>
                </a:solidFill>
              </a:rPr>
              <a:t>边界上围绕某点画一个有向矩形闭合曲线</a:t>
            </a:r>
            <a:endParaRPr lang="en-US" altLang="zh-CN" b="0">
              <a:solidFill>
                <a:srgbClr val="3333FF"/>
              </a:solidFill>
            </a:endParaRPr>
          </a:p>
          <a:p>
            <a:pPr algn="l">
              <a:spcBef>
                <a:spcPct val="20000"/>
              </a:spcBef>
              <a:buClr>
                <a:schemeClr val="folHlink"/>
              </a:buClr>
              <a:buSzPct val="60000"/>
              <a:buFont typeface="Wingdings" pitchFamily="2" charset="2"/>
              <a:buNone/>
            </a:pPr>
            <a:endParaRPr lang="zh-CN" altLang="en-US" sz="3200">
              <a:solidFill>
                <a:srgbClr val="FF0000"/>
              </a:solidFill>
            </a:endParaRPr>
          </a:p>
        </p:txBody>
      </p:sp>
      <p:sp>
        <p:nvSpPr>
          <p:cNvPr id="564232" name="Text Box 8"/>
          <p:cNvSpPr txBox="1">
            <a:spLocks noChangeArrowheads="1"/>
          </p:cNvSpPr>
          <p:nvPr/>
        </p:nvSpPr>
        <p:spPr bwMode="auto">
          <a:xfrm>
            <a:off x="611188" y="1339850"/>
            <a:ext cx="1944687" cy="519113"/>
          </a:xfrm>
          <a:prstGeom prst="rect">
            <a:avLst/>
          </a:prstGeom>
          <a:gradFill rotWithShape="1">
            <a:gsLst>
              <a:gs pos="0">
                <a:srgbClr val="FF99FF"/>
              </a:gs>
              <a:gs pos="50000">
                <a:srgbClr val="FFFFFF"/>
              </a:gs>
              <a:gs pos="100000">
                <a:srgbClr val="FF99FF"/>
              </a:gs>
            </a:gsLst>
            <a:lin ang="5400000" scaled="1"/>
          </a:gradFill>
          <a:ln w="9525">
            <a:noFill/>
            <a:miter lim="800000"/>
            <a:headEnd/>
            <a:tailEnd/>
          </a:ln>
        </p:spPr>
        <p:txBody>
          <a:bodyPr lIns="90000" tIns="46800" rIns="90000" bIns="46800">
            <a:spAutoFit/>
          </a:bodyPr>
          <a:lstStyle/>
          <a:p>
            <a:r>
              <a:rPr lang="en-US" altLang="zh-CN" sz="2800"/>
              <a:t>2.  E</a:t>
            </a:r>
            <a:r>
              <a:rPr lang="zh-CN" altLang="en-US" sz="2800"/>
              <a:t>和</a:t>
            </a:r>
            <a:r>
              <a:rPr lang="en-US" altLang="zh-CN" sz="2800"/>
              <a:t>H</a:t>
            </a:r>
          </a:p>
        </p:txBody>
      </p:sp>
      <p:sp>
        <p:nvSpPr>
          <p:cNvPr id="564233" name="Line 9"/>
          <p:cNvSpPr>
            <a:spLocks noChangeShapeType="1"/>
          </p:cNvSpPr>
          <p:nvPr/>
        </p:nvSpPr>
        <p:spPr bwMode="auto">
          <a:xfrm>
            <a:off x="2197100" y="4149725"/>
            <a:ext cx="646113" cy="0"/>
          </a:xfrm>
          <a:prstGeom prst="line">
            <a:avLst/>
          </a:prstGeom>
          <a:noFill/>
          <a:ln w="28575">
            <a:solidFill>
              <a:srgbClr val="FF0000"/>
            </a:solidFill>
            <a:round/>
            <a:headEnd/>
            <a:tailEnd type="triangle" w="med" len="lg"/>
          </a:ln>
        </p:spPr>
        <p:txBody>
          <a:bodyPr/>
          <a:lstStyle/>
          <a:p>
            <a:endParaRPr lang="zh-CN" altLang="en-US"/>
          </a:p>
        </p:txBody>
      </p:sp>
      <p:graphicFrame>
        <p:nvGraphicFramePr>
          <p:cNvPr id="564235" name="Object 11"/>
          <p:cNvGraphicFramePr>
            <a:graphicFrameLocks noChangeAspect="1"/>
          </p:cNvGraphicFramePr>
          <p:nvPr/>
        </p:nvGraphicFramePr>
        <p:xfrm>
          <a:off x="34925" y="3757613"/>
          <a:ext cx="2089150" cy="738187"/>
        </p:xfrm>
        <a:graphic>
          <a:graphicData uri="http://schemas.openxmlformats.org/presentationml/2006/ole">
            <p:oleObj spid="_x0000_s14341" name="Equation" r:id="rId6" imgW="1041120" imgH="368280" progId="Equation.DSMT4">
              <p:embed/>
            </p:oleObj>
          </a:graphicData>
        </a:graphic>
      </p:graphicFrame>
      <p:graphicFrame>
        <p:nvGraphicFramePr>
          <p:cNvPr id="564236" name="Object 12"/>
          <p:cNvGraphicFramePr>
            <a:graphicFrameLocks noChangeAspect="1"/>
          </p:cNvGraphicFramePr>
          <p:nvPr/>
        </p:nvGraphicFramePr>
        <p:xfrm>
          <a:off x="6807200" y="4652963"/>
          <a:ext cx="1214438" cy="485775"/>
        </p:xfrm>
        <a:graphic>
          <a:graphicData uri="http://schemas.openxmlformats.org/presentationml/2006/ole">
            <p:oleObj spid="_x0000_s14342" name="Equation" r:id="rId7" imgW="507960" imgH="203040" progId="Equation.DSMT4">
              <p:embed/>
            </p:oleObj>
          </a:graphicData>
        </a:graphic>
      </p:graphicFrame>
      <p:sp>
        <p:nvSpPr>
          <p:cNvPr id="564237" name="Line 13"/>
          <p:cNvSpPr>
            <a:spLocks noChangeShapeType="1"/>
          </p:cNvSpPr>
          <p:nvPr/>
        </p:nvSpPr>
        <p:spPr bwMode="auto">
          <a:xfrm flipH="1">
            <a:off x="4356100" y="4294188"/>
            <a:ext cx="1655763" cy="503237"/>
          </a:xfrm>
          <a:prstGeom prst="line">
            <a:avLst/>
          </a:prstGeom>
          <a:noFill/>
          <a:ln w="28575">
            <a:solidFill>
              <a:srgbClr val="FF0000"/>
            </a:solidFill>
            <a:round/>
            <a:headEnd/>
            <a:tailEnd type="triangle" w="med" len="lg"/>
          </a:ln>
        </p:spPr>
        <p:txBody>
          <a:bodyPr/>
          <a:lstStyle/>
          <a:p>
            <a:endParaRPr lang="zh-CN" altLang="en-US"/>
          </a:p>
        </p:txBody>
      </p:sp>
      <p:sp>
        <p:nvSpPr>
          <p:cNvPr id="564239" name="Line 15"/>
          <p:cNvSpPr>
            <a:spLocks noChangeShapeType="1"/>
          </p:cNvSpPr>
          <p:nvPr/>
        </p:nvSpPr>
        <p:spPr bwMode="auto">
          <a:xfrm>
            <a:off x="5724525" y="4941888"/>
            <a:ext cx="935038" cy="0"/>
          </a:xfrm>
          <a:prstGeom prst="line">
            <a:avLst/>
          </a:prstGeom>
          <a:noFill/>
          <a:ln w="28575">
            <a:solidFill>
              <a:srgbClr val="FF0000"/>
            </a:solidFill>
            <a:round/>
            <a:headEnd/>
            <a:tailEnd type="triangle" w="med" len="lg"/>
          </a:ln>
        </p:spPr>
        <p:txBody>
          <a:bodyPr/>
          <a:lstStyle/>
          <a:p>
            <a:endParaRPr lang="zh-CN" altLang="en-US"/>
          </a:p>
        </p:txBody>
      </p:sp>
      <p:sp>
        <p:nvSpPr>
          <p:cNvPr id="564241" name="Rectangle 17"/>
          <p:cNvSpPr>
            <a:spLocks noChangeArrowheads="1"/>
          </p:cNvSpPr>
          <p:nvPr/>
        </p:nvSpPr>
        <p:spPr bwMode="auto">
          <a:xfrm>
            <a:off x="323850" y="5924550"/>
            <a:ext cx="3095625" cy="45720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lang="zh-CN" altLang="en-US">
                <a:solidFill>
                  <a:srgbClr val="FF0000"/>
                </a:solidFill>
              </a:rPr>
              <a:t>同理，可以推导出</a:t>
            </a:r>
            <a:endParaRPr lang="en-US" altLang="zh-CN">
              <a:solidFill>
                <a:srgbClr val="FF0000"/>
              </a:solidFill>
            </a:endParaRPr>
          </a:p>
        </p:txBody>
      </p:sp>
      <p:graphicFrame>
        <p:nvGraphicFramePr>
          <p:cNvPr id="564245" name="Object 21"/>
          <p:cNvGraphicFramePr>
            <a:graphicFrameLocks noChangeAspect="1"/>
          </p:cNvGraphicFramePr>
          <p:nvPr>
            <p:ph sz="quarter" idx="1"/>
          </p:nvPr>
        </p:nvGraphicFramePr>
        <p:xfrm>
          <a:off x="2562225" y="1484313"/>
          <a:ext cx="3870325" cy="2057400"/>
        </p:xfrm>
        <a:graphic>
          <a:graphicData uri="http://schemas.openxmlformats.org/presentationml/2006/ole">
            <p:oleObj spid="_x0000_s14343" name="Visio" r:id="rId8" imgW="4223412" imgH="2245057" progId="">
              <p:embed/>
            </p:oleObj>
          </a:graphicData>
        </a:graphic>
      </p:graphicFrame>
      <p:graphicFrame>
        <p:nvGraphicFramePr>
          <p:cNvPr id="564247" name="Object 23"/>
          <p:cNvGraphicFramePr>
            <a:graphicFrameLocks noChangeAspect="1"/>
          </p:cNvGraphicFramePr>
          <p:nvPr/>
        </p:nvGraphicFramePr>
        <p:xfrm>
          <a:off x="2916238" y="3860800"/>
          <a:ext cx="1171575" cy="560388"/>
        </p:xfrm>
        <a:graphic>
          <a:graphicData uri="http://schemas.openxmlformats.org/presentationml/2006/ole">
            <p:oleObj spid="_x0000_s14344" name="Equation" r:id="rId9" imgW="583920" imgH="279360" progId="Equation.DSMT4">
              <p:embed/>
            </p:oleObj>
          </a:graphicData>
        </a:graphic>
      </p:graphicFrame>
      <p:graphicFrame>
        <p:nvGraphicFramePr>
          <p:cNvPr id="564248" name="Object 24"/>
          <p:cNvGraphicFramePr>
            <a:graphicFrameLocks noChangeAspect="1"/>
          </p:cNvGraphicFramePr>
          <p:nvPr/>
        </p:nvGraphicFramePr>
        <p:xfrm>
          <a:off x="4067175" y="3789363"/>
          <a:ext cx="792163" cy="277812"/>
        </p:xfrm>
        <a:graphic>
          <a:graphicData uri="http://schemas.openxmlformats.org/presentationml/2006/ole">
            <p:oleObj spid="_x0000_s14345" name="Equation" r:id="rId10" imgW="469800" imgH="164880" progId="Equation.DSMT4">
              <p:embed/>
            </p:oleObj>
          </a:graphicData>
        </a:graphic>
      </p:graphicFrame>
      <p:sp>
        <p:nvSpPr>
          <p:cNvPr id="564249" name="Line 25"/>
          <p:cNvSpPr>
            <a:spLocks noChangeShapeType="1"/>
          </p:cNvSpPr>
          <p:nvPr/>
        </p:nvSpPr>
        <p:spPr bwMode="auto">
          <a:xfrm>
            <a:off x="4140200" y="4149725"/>
            <a:ext cx="646113" cy="0"/>
          </a:xfrm>
          <a:prstGeom prst="line">
            <a:avLst/>
          </a:prstGeom>
          <a:noFill/>
          <a:ln w="28575">
            <a:solidFill>
              <a:srgbClr val="FF0000"/>
            </a:solidFill>
            <a:round/>
            <a:headEnd/>
            <a:tailEnd type="triangle" w="med" len="lg"/>
          </a:ln>
        </p:spPr>
        <p:txBody>
          <a:bodyPr/>
          <a:lstStyle/>
          <a:p>
            <a:endParaRPr lang="zh-CN" altLang="en-US"/>
          </a:p>
        </p:txBody>
      </p:sp>
      <p:graphicFrame>
        <p:nvGraphicFramePr>
          <p:cNvPr id="564254" name="Object 30"/>
          <p:cNvGraphicFramePr>
            <a:graphicFrameLocks noChangeAspect="1"/>
          </p:cNvGraphicFramePr>
          <p:nvPr/>
        </p:nvGraphicFramePr>
        <p:xfrm>
          <a:off x="3563938" y="5300663"/>
          <a:ext cx="2303462" cy="547687"/>
        </p:xfrm>
        <a:graphic>
          <a:graphicData uri="http://schemas.openxmlformats.org/presentationml/2006/ole">
            <p:oleObj spid="_x0000_s14346" name="Equation" r:id="rId11" imgW="1066680" imgH="253800" progId="Equation.DSMT4">
              <p:embed/>
            </p:oleObj>
          </a:graphicData>
        </a:graphic>
      </p:graphicFrame>
      <p:graphicFrame>
        <p:nvGraphicFramePr>
          <p:cNvPr id="564255" name="Object 31"/>
          <p:cNvGraphicFramePr>
            <a:graphicFrameLocks noChangeAspect="1"/>
          </p:cNvGraphicFramePr>
          <p:nvPr/>
        </p:nvGraphicFramePr>
        <p:xfrm>
          <a:off x="3589338" y="5949950"/>
          <a:ext cx="2252662" cy="506413"/>
        </p:xfrm>
        <a:graphic>
          <a:graphicData uri="http://schemas.openxmlformats.org/presentationml/2006/ole">
            <p:oleObj spid="_x0000_s14347" name="Equation" r:id="rId12" imgW="1130040" imgH="253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64232">
                                            <p:txEl>
                                              <p:pRg st="0" end="0"/>
                                            </p:txEl>
                                          </p:spTgt>
                                        </p:tgtEl>
                                        <p:attrNameLst>
                                          <p:attrName>style.visibility</p:attrName>
                                        </p:attrNameLst>
                                      </p:cBhvr>
                                      <p:to>
                                        <p:strVal val="visible"/>
                                      </p:to>
                                    </p:set>
                                    <p:animEffect transition="in" filter="checkerboard(across)">
                                      <p:cBhvr>
                                        <p:cTn id="7" dur="500"/>
                                        <p:tgtEl>
                                          <p:spTgt spid="5642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4245"/>
                                        </p:tgtEl>
                                        <p:attrNameLst>
                                          <p:attrName>style.visibility</p:attrName>
                                        </p:attrNameLst>
                                      </p:cBhvr>
                                      <p:to>
                                        <p:strVal val="visible"/>
                                      </p:to>
                                    </p:set>
                                    <p:animEffect transition="in" filter="checkerboard(across)">
                                      <p:cBhvr>
                                        <p:cTn id="12" dur="500"/>
                                        <p:tgtEl>
                                          <p:spTgt spid="56424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64231"/>
                                        </p:tgtEl>
                                        <p:attrNameLst>
                                          <p:attrName>style.visibility</p:attrName>
                                        </p:attrNameLst>
                                      </p:cBhvr>
                                      <p:to>
                                        <p:strVal val="visible"/>
                                      </p:to>
                                    </p:set>
                                    <p:animEffect transition="in" filter="checkerboard(across)">
                                      <p:cBhvr>
                                        <p:cTn id="15" dur="500"/>
                                        <p:tgtEl>
                                          <p:spTgt spid="56423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64235"/>
                                        </p:tgtEl>
                                        <p:attrNameLst>
                                          <p:attrName>style.visibility</p:attrName>
                                        </p:attrNameLst>
                                      </p:cBhvr>
                                      <p:to>
                                        <p:strVal val="visible"/>
                                      </p:to>
                                    </p:set>
                                    <p:anim calcmode="lin" valueType="num">
                                      <p:cBhvr additive="base">
                                        <p:cTn id="20" dur="500" fill="hold"/>
                                        <p:tgtEl>
                                          <p:spTgt spid="564235"/>
                                        </p:tgtEl>
                                        <p:attrNameLst>
                                          <p:attrName>ppt_x</p:attrName>
                                        </p:attrNameLst>
                                      </p:cBhvr>
                                      <p:tavLst>
                                        <p:tav tm="0">
                                          <p:val>
                                            <p:strVal val="#ppt_x"/>
                                          </p:val>
                                        </p:tav>
                                        <p:tav tm="100000">
                                          <p:val>
                                            <p:strVal val="#ppt_x"/>
                                          </p:val>
                                        </p:tav>
                                      </p:tavLst>
                                    </p:anim>
                                    <p:anim calcmode="lin" valueType="num">
                                      <p:cBhvr additive="base">
                                        <p:cTn id="21" dur="500" fill="hold"/>
                                        <p:tgtEl>
                                          <p:spTgt spid="56423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64230"/>
                                        </p:tgtEl>
                                        <p:attrNameLst>
                                          <p:attrName>style.visibility</p:attrName>
                                        </p:attrNameLst>
                                      </p:cBhvr>
                                      <p:to>
                                        <p:strVal val="visible"/>
                                      </p:to>
                                    </p:set>
                                    <p:animEffect transition="in" filter="checkerboard(across)">
                                      <p:cBhvr>
                                        <p:cTn id="26" dur="500"/>
                                        <p:tgtEl>
                                          <p:spTgt spid="564230"/>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564233"/>
                                        </p:tgtEl>
                                        <p:attrNameLst>
                                          <p:attrName>style.visibility</p:attrName>
                                        </p:attrNameLst>
                                      </p:cBhvr>
                                      <p:to>
                                        <p:strVal val="visible"/>
                                      </p:to>
                                    </p:set>
                                    <p:animEffect transition="in" filter="checkerboard(across)">
                                      <p:cBhvr>
                                        <p:cTn id="29" dur="500"/>
                                        <p:tgtEl>
                                          <p:spTgt spid="56423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64247"/>
                                        </p:tgtEl>
                                        <p:attrNameLst>
                                          <p:attrName>style.visibility</p:attrName>
                                        </p:attrNameLst>
                                      </p:cBhvr>
                                      <p:to>
                                        <p:strVal val="visible"/>
                                      </p:to>
                                    </p:set>
                                    <p:anim calcmode="lin" valueType="num">
                                      <p:cBhvr additive="base">
                                        <p:cTn id="34" dur="500" fill="hold"/>
                                        <p:tgtEl>
                                          <p:spTgt spid="564247"/>
                                        </p:tgtEl>
                                        <p:attrNameLst>
                                          <p:attrName>ppt_x</p:attrName>
                                        </p:attrNameLst>
                                      </p:cBhvr>
                                      <p:tavLst>
                                        <p:tav tm="0">
                                          <p:val>
                                            <p:strVal val="#ppt_x"/>
                                          </p:val>
                                        </p:tav>
                                        <p:tav tm="100000">
                                          <p:val>
                                            <p:strVal val="#ppt_x"/>
                                          </p:val>
                                        </p:tav>
                                      </p:tavLst>
                                    </p:anim>
                                    <p:anim calcmode="lin" valueType="num">
                                      <p:cBhvr additive="base">
                                        <p:cTn id="35" dur="500" fill="hold"/>
                                        <p:tgtEl>
                                          <p:spTgt spid="56424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564248"/>
                                        </p:tgtEl>
                                        <p:attrNameLst>
                                          <p:attrName>style.visibility</p:attrName>
                                        </p:attrNameLst>
                                      </p:cBhvr>
                                      <p:to>
                                        <p:strVal val="visible"/>
                                      </p:to>
                                    </p:set>
                                    <p:animEffect transition="in" filter="checkerboard(across)">
                                      <p:cBhvr>
                                        <p:cTn id="40" dur="500"/>
                                        <p:tgtEl>
                                          <p:spTgt spid="564248"/>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564249"/>
                                        </p:tgtEl>
                                        <p:attrNameLst>
                                          <p:attrName>style.visibility</p:attrName>
                                        </p:attrNameLst>
                                      </p:cBhvr>
                                      <p:to>
                                        <p:strVal val="visible"/>
                                      </p:to>
                                    </p:set>
                                    <p:animEffect transition="in" filter="checkerboard(across)">
                                      <p:cBhvr>
                                        <p:cTn id="43" dur="500"/>
                                        <p:tgtEl>
                                          <p:spTgt spid="56424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64229"/>
                                        </p:tgtEl>
                                        <p:attrNameLst>
                                          <p:attrName>style.visibility</p:attrName>
                                        </p:attrNameLst>
                                      </p:cBhvr>
                                      <p:to>
                                        <p:strVal val="visible"/>
                                      </p:to>
                                    </p:set>
                                    <p:anim calcmode="lin" valueType="num">
                                      <p:cBhvr additive="base">
                                        <p:cTn id="48" dur="500" fill="hold"/>
                                        <p:tgtEl>
                                          <p:spTgt spid="564229"/>
                                        </p:tgtEl>
                                        <p:attrNameLst>
                                          <p:attrName>ppt_x</p:attrName>
                                        </p:attrNameLst>
                                      </p:cBhvr>
                                      <p:tavLst>
                                        <p:tav tm="0">
                                          <p:val>
                                            <p:strVal val="#ppt_x"/>
                                          </p:val>
                                        </p:tav>
                                        <p:tav tm="100000">
                                          <p:val>
                                            <p:strVal val="#ppt_x"/>
                                          </p:val>
                                        </p:tav>
                                      </p:tavLst>
                                    </p:anim>
                                    <p:anim calcmode="lin" valueType="num">
                                      <p:cBhvr additive="base">
                                        <p:cTn id="49" dur="500" fill="hold"/>
                                        <p:tgtEl>
                                          <p:spTgt spid="56422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564237"/>
                                        </p:tgtEl>
                                        <p:attrNameLst>
                                          <p:attrName>style.visibility</p:attrName>
                                        </p:attrNameLst>
                                      </p:cBhvr>
                                      <p:to>
                                        <p:strVal val="visible"/>
                                      </p:to>
                                    </p:set>
                                    <p:animEffect transition="in" filter="checkerboard(across)">
                                      <p:cBhvr>
                                        <p:cTn id="54" dur="500"/>
                                        <p:tgtEl>
                                          <p:spTgt spid="56423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64234"/>
                                        </p:tgtEl>
                                        <p:attrNameLst>
                                          <p:attrName>style.visibility</p:attrName>
                                        </p:attrNameLst>
                                      </p:cBhvr>
                                      <p:to>
                                        <p:strVal val="visible"/>
                                      </p:to>
                                    </p:set>
                                    <p:anim calcmode="lin" valueType="num">
                                      <p:cBhvr additive="base">
                                        <p:cTn id="59" dur="500" fill="hold"/>
                                        <p:tgtEl>
                                          <p:spTgt spid="564234"/>
                                        </p:tgtEl>
                                        <p:attrNameLst>
                                          <p:attrName>ppt_x</p:attrName>
                                        </p:attrNameLst>
                                      </p:cBhvr>
                                      <p:tavLst>
                                        <p:tav tm="0">
                                          <p:val>
                                            <p:strVal val="#ppt_x"/>
                                          </p:val>
                                        </p:tav>
                                        <p:tav tm="100000">
                                          <p:val>
                                            <p:strVal val="#ppt_x"/>
                                          </p:val>
                                        </p:tav>
                                      </p:tavLst>
                                    </p:anim>
                                    <p:anim calcmode="lin" valueType="num">
                                      <p:cBhvr additive="base">
                                        <p:cTn id="60" dur="500" fill="hold"/>
                                        <p:tgtEl>
                                          <p:spTgt spid="56423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564239"/>
                                        </p:tgtEl>
                                        <p:attrNameLst>
                                          <p:attrName>style.visibility</p:attrName>
                                        </p:attrNameLst>
                                      </p:cBhvr>
                                      <p:to>
                                        <p:strVal val="visible"/>
                                      </p:to>
                                    </p:set>
                                    <p:animEffect transition="in" filter="checkerboard(across)">
                                      <p:cBhvr>
                                        <p:cTn id="65" dur="500"/>
                                        <p:tgtEl>
                                          <p:spTgt spid="564239"/>
                                        </p:tgtEl>
                                      </p:cBhvr>
                                    </p:animEffect>
                                  </p:childTnLst>
                                </p:cTn>
                              </p:par>
                              <p:par>
                                <p:cTn id="66" presetID="5" presetClass="entr" presetSubtype="10" fill="hold" nodeType="withEffect">
                                  <p:stCondLst>
                                    <p:cond delay="0"/>
                                  </p:stCondLst>
                                  <p:childTnLst>
                                    <p:set>
                                      <p:cBhvr>
                                        <p:cTn id="67" dur="1" fill="hold">
                                          <p:stCondLst>
                                            <p:cond delay="0"/>
                                          </p:stCondLst>
                                        </p:cTn>
                                        <p:tgtEl>
                                          <p:spTgt spid="564236"/>
                                        </p:tgtEl>
                                        <p:attrNameLst>
                                          <p:attrName>style.visibility</p:attrName>
                                        </p:attrNameLst>
                                      </p:cBhvr>
                                      <p:to>
                                        <p:strVal val="visible"/>
                                      </p:to>
                                    </p:set>
                                    <p:animEffect transition="in" filter="checkerboard(across)">
                                      <p:cBhvr>
                                        <p:cTn id="68" dur="500"/>
                                        <p:tgtEl>
                                          <p:spTgt spid="56423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64254"/>
                                        </p:tgtEl>
                                        <p:attrNameLst>
                                          <p:attrName>style.visibility</p:attrName>
                                        </p:attrNameLst>
                                      </p:cBhvr>
                                      <p:to>
                                        <p:strVal val="visible"/>
                                      </p:to>
                                    </p:set>
                                    <p:anim calcmode="lin" valueType="num">
                                      <p:cBhvr additive="base">
                                        <p:cTn id="73" dur="500" fill="hold"/>
                                        <p:tgtEl>
                                          <p:spTgt spid="564254"/>
                                        </p:tgtEl>
                                        <p:attrNameLst>
                                          <p:attrName>ppt_x</p:attrName>
                                        </p:attrNameLst>
                                      </p:cBhvr>
                                      <p:tavLst>
                                        <p:tav tm="0">
                                          <p:val>
                                            <p:strVal val="#ppt_x"/>
                                          </p:val>
                                        </p:tav>
                                        <p:tav tm="100000">
                                          <p:val>
                                            <p:strVal val="#ppt_x"/>
                                          </p:val>
                                        </p:tav>
                                      </p:tavLst>
                                    </p:anim>
                                    <p:anim calcmode="lin" valueType="num">
                                      <p:cBhvr additive="base">
                                        <p:cTn id="74" dur="500" fill="hold"/>
                                        <p:tgtEl>
                                          <p:spTgt spid="564254"/>
                                        </p:tgtEl>
                                        <p:attrNameLst>
                                          <p:attrName>ppt_y</p:attrName>
                                        </p:attrNameLst>
                                      </p:cBhvr>
                                      <p:tavLst>
                                        <p:tav tm="0">
                                          <p:val>
                                            <p:strVal val="1+#ppt_h/2"/>
                                          </p:val>
                                        </p:tav>
                                        <p:tav tm="100000">
                                          <p:val>
                                            <p:strVal val="#ppt_y"/>
                                          </p:val>
                                        </p:tav>
                                      </p:tavLst>
                                    </p:anim>
                                  </p:childTnLst>
                                </p:cTn>
                              </p:par>
                              <p:par>
                                <p:cTn id="75" presetID="5" presetClass="entr" presetSubtype="10" fill="hold" grpId="0" nodeType="withEffect">
                                  <p:stCondLst>
                                    <p:cond delay="0"/>
                                  </p:stCondLst>
                                  <p:childTnLst>
                                    <p:set>
                                      <p:cBhvr>
                                        <p:cTn id="76" dur="1" fill="hold">
                                          <p:stCondLst>
                                            <p:cond delay="0"/>
                                          </p:stCondLst>
                                        </p:cTn>
                                        <p:tgtEl>
                                          <p:spTgt spid="564241"/>
                                        </p:tgtEl>
                                        <p:attrNameLst>
                                          <p:attrName>style.visibility</p:attrName>
                                        </p:attrNameLst>
                                      </p:cBhvr>
                                      <p:to>
                                        <p:strVal val="visible"/>
                                      </p:to>
                                    </p:set>
                                    <p:animEffect transition="in" filter="checkerboard(across)">
                                      <p:cBhvr>
                                        <p:cTn id="77" dur="500"/>
                                        <p:tgtEl>
                                          <p:spTgt spid="564241"/>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564255"/>
                                        </p:tgtEl>
                                        <p:attrNameLst>
                                          <p:attrName>style.visibility</p:attrName>
                                        </p:attrNameLst>
                                      </p:cBhvr>
                                      <p:to>
                                        <p:strVal val="visible"/>
                                      </p:to>
                                    </p:set>
                                    <p:anim calcmode="lin" valueType="num">
                                      <p:cBhvr additive="base">
                                        <p:cTn id="82" dur="500" fill="hold"/>
                                        <p:tgtEl>
                                          <p:spTgt spid="564255"/>
                                        </p:tgtEl>
                                        <p:attrNameLst>
                                          <p:attrName>ppt_x</p:attrName>
                                        </p:attrNameLst>
                                      </p:cBhvr>
                                      <p:tavLst>
                                        <p:tav tm="0">
                                          <p:val>
                                            <p:strVal val="#ppt_x"/>
                                          </p:val>
                                        </p:tav>
                                        <p:tav tm="100000">
                                          <p:val>
                                            <p:strVal val="#ppt_x"/>
                                          </p:val>
                                        </p:tav>
                                      </p:tavLst>
                                    </p:anim>
                                    <p:anim calcmode="lin" valueType="num">
                                      <p:cBhvr additive="base">
                                        <p:cTn id="83" dur="500" fill="hold"/>
                                        <p:tgtEl>
                                          <p:spTgt spid="5642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1" grpId="0"/>
      <p:bldP spid="564233" grpId="0" animBg="1"/>
      <p:bldP spid="564237" grpId="0" animBg="1"/>
      <p:bldP spid="564239" grpId="0" animBg="1"/>
      <p:bldP spid="564241" grpId="0"/>
      <p:bldP spid="5642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sz="half" idx="1"/>
          </p:nvPr>
        </p:nvSpPr>
        <p:spPr>
          <a:xfrm>
            <a:off x="825500" y="1574800"/>
            <a:ext cx="6915150" cy="990600"/>
          </a:xfrm>
        </p:spPr>
        <p:txBody>
          <a:bodyPr/>
          <a:lstStyle/>
          <a:p>
            <a:pPr marL="0" indent="0" eaLnBrk="1" hangingPunct="1">
              <a:lnSpc>
                <a:spcPct val="90000"/>
              </a:lnSpc>
              <a:spcBef>
                <a:spcPct val="50000"/>
              </a:spcBef>
              <a:buClr>
                <a:schemeClr val="folHlink"/>
              </a:buClr>
              <a:buSzPct val="60000"/>
              <a:buFont typeface="Wingdings" pitchFamily="2" charset="2"/>
              <a:buNone/>
            </a:pPr>
            <a:r>
              <a:rPr lang="zh-CN" altLang="en-US" sz="2800" smtClean="0"/>
              <a:t>由积分形式的</a:t>
            </a:r>
            <a:r>
              <a:rPr lang="zh-CN" altLang="en-US" sz="2800" smtClean="0">
                <a:solidFill>
                  <a:srgbClr val="009900"/>
                </a:solidFill>
              </a:rPr>
              <a:t>麦克斯韦方程组</a:t>
            </a:r>
            <a:r>
              <a:rPr lang="zh-CN" altLang="en-US" sz="2800" smtClean="0"/>
              <a:t>可导出时变电磁场在两媒质分界面上边界条件</a:t>
            </a:r>
          </a:p>
        </p:txBody>
      </p:sp>
      <p:sp>
        <p:nvSpPr>
          <p:cNvPr id="15364" name="Text Box 9"/>
          <p:cNvSpPr txBox="1">
            <a:spLocks noChangeArrowheads="1"/>
          </p:cNvSpPr>
          <p:nvPr/>
        </p:nvSpPr>
        <p:spPr bwMode="auto">
          <a:xfrm>
            <a:off x="900113" y="1049338"/>
            <a:ext cx="2233612" cy="579437"/>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en-US" altLang="zh-CN" sz="3200">
                <a:solidFill>
                  <a:srgbClr val="FF0000"/>
                </a:solidFill>
              </a:rPr>
              <a:t>3. </a:t>
            </a:r>
            <a:r>
              <a:rPr lang="zh-CN" altLang="en-US" sz="3200">
                <a:solidFill>
                  <a:srgbClr val="FF0000"/>
                </a:solidFill>
              </a:rPr>
              <a:t>边界条件</a:t>
            </a:r>
            <a:r>
              <a:rPr lang="en-US" altLang="zh-CN" sz="3200">
                <a:solidFill>
                  <a:srgbClr val="FF0000"/>
                </a:solidFill>
              </a:rPr>
              <a:t>:</a:t>
            </a:r>
          </a:p>
        </p:txBody>
      </p:sp>
      <p:graphicFrame>
        <p:nvGraphicFramePr>
          <p:cNvPr id="15362" name="Object 10"/>
          <p:cNvGraphicFramePr>
            <a:graphicFrameLocks noChangeAspect="1"/>
          </p:cNvGraphicFramePr>
          <p:nvPr>
            <p:ph sz="half" idx="2"/>
          </p:nvPr>
        </p:nvGraphicFramePr>
        <p:xfrm>
          <a:off x="2479675" y="2517775"/>
          <a:ext cx="2454275" cy="2206625"/>
        </p:xfrm>
        <a:graphic>
          <a:graphicData uri="http://schemas.openxmlformats.org/presentationml/2006/ole">
            <p:oleObj spid="_x0000_s15362" name="Equation" r:id="rId3" imgW="1130040" imgH="1015920" progId="Equation.DSMT4">
              <p:embed/>
            </p:oleObj>
          </a:graphicData>
        </a:graphic>
      </p:graphicFrame>
      <p:sp>
        <p:nvSpPr>
          <p:cNvPr id="15365" name="Rectangle 12"/>
          <p:cNvSpPr>
            <a:spLocks noChangeArrowheads="1"/>
          </p:cNvSpPr>
          <p:nvPr/>
        </p:nvSpPr>
        <p:spPr bwMode="auto">
          <a:xfrm>
            <a:off x="611188" y="4797425"/>
            <a:ext cx="8077200" cy="1373188"/>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2800"/>
              <a:t>式中，</a:t>
            </a:r>
            <a:r>
              <a:rPr lang="en-US" altLang="zh-CN" sz="2800" i="1"/>
              <a:t>n </a:t>
            </a:r>
            <a:r>
              <a:rPr lang="zh-CN" altLang="en-US" sz="2800"/>
              <a:t>为在分界面上由第二媒质指向第一媒质的单位法向矢量，</a:t>
            </a:r>
            <a:r>
              <a:rPr lang="zh-CN" altLang="en-US" sz="2800" i="1">
                <a:sym typeface="Symbol" pitchFamily="18" charset="2"/>
              </a:rPr>
              <a:t></a:t>
            </a:r>
            <a:r>
              <a:rPr lang="zh-CN" altLang="en-US" sz="2800"/>
              <a:t>为分界面上面电荷密度，</a:t>
            </a:r>
            <a:r>
              <a:rPr lang="en-US" altLang="zh-CN" sz="2800" i="1"/>
              <a:t>J</a:t>
            </a:r>
            <a:r>
              <a:rPr lang="zh-CN" altLang="en-US" sz="2800"/>
              <a:t>为分界面上的电流密度。</a:t>
            </a:r>
          </a:p>
        </p:txBody>
      </p:sp>
      <p:sp>
        <p:nvSpPr>
          <p:cNvPr id="15366" name="Rectangle 16"/>
          <p:cNvSpPr>
            <a:spLocks noChangeArrowheads="1"/>
          </p:cNvSpPr>
          <p:nvPr/>
        </p:nvSpPr>
        <p:spPr bwMode="auto">
          <a:xfrm>
            <a:off x="50768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1.1.2 </a:t>
            </a:r>
            <a:r>
              <a:rPr lang="zh-CN" altLang="en-US" sz="1800">
                <a:solidFill>
                  <a:srgbClr val="6600FF"/>
                </a:solidFill>
                <a:latin typeface="Arial" pitchFamily="34" charset="0"/>
              </a:rPr>
              <a:t>电磁场基本方程</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half" idx="1"/>
          </p:nvPr>
        </p:nvSpPr>
        <p:spPr>
          <a:xfrm>
            <a:off x="922338" y="1196975"/>
            <a:ext cx="7394575" cy="912813"/>
          </a:xfrm>
        </p:spPr>
        <p:txBody>
          <a:bodyPr/>
          <a:lstStyle/>
          <a:p>
            <a:pPr marL="0" indent="0" eaLnBrk="1" hangingPunct="1">
              <a:lnSpc>
                <a:spcPct val="90000"/>
              </a:lnSpc>
              <a:buClr>
                <a:schemeClr val="tx1"/>
              </a:buClr>
              <a:buSzPct val="60000"/>
              <a:buFont typeface="Wingdings" pitchFamily="2" charset="2"/>
              <a:buNone/>
            </a:pPr>
            <a:r>
              <a:rPr lang="zh-CN" altLang="en-US" sz="2800" smtClean="0"/>
              <a:t>在光学中，常见的是电介质界面</a:t>
            </a:r>
            <a:r>
              <a:rPr lang="en-US" altLang="zh-CN" sz="2800" i="1" smtClean="0"/>
              <a:t>J</a:t>
            </a:r>
            <a:r>
              <a:rPr lang="zh-CN" altLang="en-US" sz="2800" smtClean="0"/>
              <a:t>＝</a:t>
            </a:r>
            <a:r>
              <a:rPr lang="en-US" altLang="zh-CN" sz="2800" smtClean="0"/>
              <a:t>0</a:t>
            </a:r>
            <a:r>
              <a:rPr lang="zh-CN" altLang="en-US" sz="2800" smtClean="0"/>
              <a:t>，</a:t>
            </a:r>
            <a:r>
              <a:rPr lang="zh-CN" altLang="en-US" sz="2800" i="1" smtClean="0">
                <a:sym typeface="Symbol" pitchFamily="18" charset="2"/>
              </a:rPr>
              <a:t></a:t>
            </a:r>
            <a:r>
              <a:rPr lang="zh-CN" altLang="en-US" sz="2800" smtClean="0"/>
              <a:t>＝</a:t>
            </a:r>
            <a:r>
              <a:rPr lang="en-US" altLang="zh-CN" sz="2800" smtClean="0"/>
              <a:t>0</a:t>
            </a:r>
            <a:r>
              <a:rPr lang="zh-CN" altLang="en-US" sz="2800" smtClean="0"/>
              <a:t>。</a:t>
            </a:r>
            <a:r>
              <a:rPr lang="zh-CN" altLang="en-US" sz="2800" smtClean="0">
                <a:solidFill>
                  <a:srgbClr val="FF0000"/>
                </a:solidFill>
              </a:rPr>
              <a:t>其边界条件为</a:t>
            </a:r>
          </a:p>
        </p:txBody>
      </p:sp>
      <p:graphicFrame>
        <p:nvGraphicFramePr>
          <p:cNvPr id="16386" name="Object 4"/>
          <p:cNvGraphicFramePr>
            <a:graphicFrameLocks noChangeAspect="1"/>
          </p:cNvGraphicFramePr>
          <p:nvPr>
            <p:ph sz="half" idx="2"/>
          </p:nvPr>
        </p:nvGraphicFramePr>
        <p:xfrm>
          <a:off x="2195513" y="2133600"/>
          <a:ext cx="3559175" cy="2324100"/>
        </p:xfrm>
        <a:graphic>
          <a:graphicData uri="http://schemas.openxmlformats.org/presentationml/2006/ole">
            <p:oleObj spid="_x0000_s16386" name="Equation" r:id="rId3" imgW="1104840" imgH="1015920" progId="Equation.DSMT4">
              <p:embed/>
            </p:oleObj>
          </a:graphicData>
        </a:graphic>
      </p:graphicFrame>
      <p:sp>
        <p:nvSpPr>
          <p:cNvPr id="16388" name="Rectangle 6"/>
          <p:cNvSpPr>
            <a:spLocks noChangeArrowheads="1"/>
          </p:cNvSpPr>
          <p:nvPr/>
        </p:nvSpPr>
        <p:spPr bwMode="auto">
          <a:xfrm>
            <a:off x="1835150" y="4724400"/>
            <a:ext cx="5616575" cy="1163638"/>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en-US" altLang="zh-CN" sz="3200" i="1">
                <a:solidFill>
                  <a:srgbClr val="FF0000"/>
                </a:solidFill>
                <a:ea typeface="黑体" pitchFamily="49" charset="-122"/>
              </a:rPr>
              <a:t>H </a:t>
            </a:r>
            <a:r>
              <a:rPr lang="zh-CN" altLang="en-US" sz="3200">
                <a:solidFill>
                  <a:srgbClr val="FF0000"/>
                </a:solidFill>
                <a:ea typeface="黑体" pitchFamily="49" charset="-122"/>
              </a:rPr>
              <a:t>和 </a:t>
            </a:r>
            <a:r>
              <a:rPr lang="en-US" altLang="zh-CN" sz="3200" i="1">
                <a:solidFill>
                  <a:srgbClr val="FF0000"/>
                </a:solidFill>
                <a:ea typeface="黑体" pitchFamily="49" charset="-122"/>
              </a:rPr>
              <a:t>E </a:t>
            </a:r>
            <a:r>
              <a:rPr lang="zh-CN" altLang="en-US" sz="3200">
                <a:solidFill>
                  <a:srgbClr val="FF0000"/>
                </a:solidFill>
                <a:ea typeface="黑体" pitchFamily="49" charset="-122"/>
              </a:rPr>
              <a:t>的切向分量连续</a:t>
            </a:r>
          </a:p>
          <a:p>
            <a:pPr algn="l">
              <a:spcBef>
                <a:spcPct val="20000"/>
              </a:spcBef>
              <a:buClr>
                <a:schemeClr val="folHlink"/>
              </a:buClr>
              <a:buSzPct val="60000"/>
              <a:buFont typeface="Wingdings" pitchFamily="2" charset="2"/>
              <a:buNone/>
            </a:pPr>
            <a:r>
              <a:rPr lang="en-US" altLang="zh-CN" sz="3200" i="1">
                <a:solidFill>
                  <a:srgbClr val="FF0000"/>
                </a:solidFill>
                <a:ea typeface="黑体" pitchFamily="49" charset="-122"/>
              </a:rPr>
              <a:t>B </a:t>
            </a:r>
            <a:r>
              <a:rPr lang="zh-CN" altLang="en-US" sz="3200">
                <a:solidFill>
                  <a:srgbClr val="FF0000"/>
                </a:solidFill>
                <a:ea typeface="黑体" pitchFamily="49" charset="-122"/>
              </a:rPr>
              <a:t>和 </a:t>
            </a:r>
            <a:r>
              <a:rPr lang="en-US" altLang="zh-CN" sz="3200" i="1">
                <a:solidFill>
                  <a:srgbClr val="FF0000"/>
                </a:solidFill>
                <a:ea typeface="黑体" pitchFamily="49" charset="-122"/>
              </a:rPr>
              <a:t>D </a:t>
            </a:r>
            <a:r>
              <a:rPr lang="zh-CN" altLang="en-US" sz="3200">
                <a:solidFill>
                  <a:srgbClr val="FF0000"/>
                </a:solidFill>
                <a:ea typeface="黑体" pitchFamily="49" charset="-122"/>
              </a:rPr>
              <a:t>的法向分量连续</a:t>
            </a:r>
          </a:p>
        </p:txBody>
      </p:sp>
      <p:sp>
        <p:nvSpPr>
          <p:cNvPr id="16389" name="Rectangle 10"/>
          <p:cNvSpPr>
            <a:spLocks noChangeArrowheads="1"/>
          </p:cNvSpPr>
          <p:nvPr/>
        </p:nvSpPr>
        <p:spPr bwMode="auto">
          <a:xfrm>
            <a:off x="50768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1.1.2 </a:t>
            </a:r>
            <a:r>
              <a:rPr lang="zh-CN" altLang="en-US" sz="1800">
                <a:solidFill>
                  <a:srgbClr val="6600FF"/>
                </a:solidFill>
                <a:latin typeface="Arial" pitchFamily="34" charset="0"/>
              </a:rPr>
              <a:t>电磁场基本方程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zh-CN" altLang="en-US" sz="3200" smtClean="0">
                <a:solidFill>
                  <a:srgbClr val="990033"/>
                </a:solidFill>
                <a:effectLst>
                  <a:outerShdw blurRad="38100" dist="38100" dir="2700000" algn="tl">
                    <a:srgbClr val="C0C0C0"/>
                  </a:outerShdw>
                </a:effectLst>
              </a:rPr>
              <a:t>第</a:t>
            </a:r>
            <a:r>
              <a:rPr lang="en-US" altLang="zh-CN" sz="3200" smtClean="0">
                <a:solidFill>
                  <a:srgbClr val="990033"/>
                </a:solidFill>
                <a:effectLst>
                  <a:outerShdw blurRad="38100" dist="38100" dir="2700000" algn="tl">
                    <a:srgbClr val="C0C0C0"/>
                  </a:outerShdw>
                </a:effectLst>
              </a:rPr>
              <a:t>1</a:t>
            </a:r>
            <a:r>
              <a:rPr lang="zh-CN" altLang="en-US" sz="3200" smtClean="0">
                <a:solidFill>
                  <a:srgbClr val="990033"/>
                </a:solidFill>
                <a:effectLst>
                  <a:outerShdw blurRad="38100" dist="38100" dir="2700000" algn="tl">
                    <a:srgbClr val="C0C0C0"/>
                  </a:outerShdw>
                </a:effectLst>
              </a:rPr>
              <a:t>章 光的电磁理论</a:t>
            </a:r>
            <a:endParaRPr lang="zh-CN" altLang="en-US" smtClean="0"/>
          </a:p>
        </p:txBody>
      </p:sp>
      <p:sp>
        <p:nvSpPr>
          <p:cNvPr id="135171" name="Rectangle 3"/>
          <p:cNvSpPr>
            <a:spLocks noGrp="1" noChangeArrowheads="1"/>
          </p:cNvSpPr>
          <p:nvPr>
            <p:ph type="body" idx="1"/>
          </p:nvPr>
        </p:nvSpPr>
        <p:spPr>
          <a:xfrm>
            <a:off x="539750" y="1917700"/>
            <a:ext cx="8229600" cy="4103688"/>
          </a:xfrm>
        </p:spPr>
        <p:txBody>
          <a:bodyPr/>
          <a:lstStyle/>
          <a:p>
            <a:pPr eaLnBrk="1" hangingPunct="1">
              <a:buFontTx/>
              <a:buNone/>
              <a:defRPr/>
            </a:pPr>
            <a:r>
              <a:rPr lang="en-US" altLang="zh-CN" b="1" smtClean="0">
                <a:solidFill>
                  <a:srgbClr val="FF0000"/>
                </a:solidFill>
              </a:rPr>
              <a:t>1.1 </a:t>
            </a:r>
            <a:r>
              <a:rPr lang="zh-CN" altLang="en-US" b="1" smtClean="0">
                <a:solidFill>
                  <a:srgbClr val="FF0000"/>
                </a:solidFill>
              </a:rPr>
              <a:t>电磁波谱 电磁场基本方程</a:t>
            </a:r>
          </a:p>
          <a:p>
            <a:pPr eaLnBrk="1" hangingPunct="1">
              <a:buFontTx/>
              <a:buNone/>
              <a:defRPr/>
            </a:pPr>
            <a:r>
              <a:rPr lang="en-US" altLang="zh-CN" sz="2000" b="1" smtClean="0">
                <a:solidFill>
                  <a:srgbClr val="3333CC"/>
                </a:solidFill>
                <a:effectLst>
                  <a:outerShdw blurRad="38100" dist="38100" dir="2700000" algn="tl">
                    <a:srgbClr val="C0C0C0"/>
                  </a:outerShdw>
                </a:effectLst>
                <a:latin typeface="Tahoma" pitchFamily="34" charset="0"/>
              </a:rPr>
              <a:t>(The electromagnetic spectrum and the basic equations of the</a:t>
            </a:r>
          </a:p>
          <a:p>
            <a:pPr eaLnBrk="1" hangingPunct="1">
              <a:buFontTx/>
              <a:buNone/>
              <a:defRPr/>
            </a:pPr>
            <a:r>
              <a:rPr lang="en-US" altLang="zh-CN" sz="2000" b="1" smtClean="0">
                <a:solidFill>
                  <a:srgbClr val="3333CC"/>
                </a:solidFill>
                <a:effectLst>
                  <a:outerShdw blurRad="38100" dist="38100" dir="2700000" algn="tl">
                    <a:srgbClr val="C0C0C0"/>
                  </a:outerShdw>
                </a:effectLst>
                <a:latin typeface="Tahoma" pitchFamily="34" charset="0"/>
              </a:rPr>
              <a:t>electromagnetic field) </a:t>
            </a:r>
          </a:p>
          <a:p>
            <a:pPr eaLnBrk="1" hangingPunct="1">
              <a:buFontTx/>
              <a:buNone/>
              <a:defRPr/>
            </a:pPr>
            <a:endParaRPr lang="en-US" altLang="zh-CN" sz="2000" b="1" smtClean="0">
              <a:solidFill>
                <a:srgbClr val="3333CC"/>
              </a:solidFill>
              <a:effectLst>
                <a:outerShdw blurRad="38100" dist="38100" dir="2700000" algn="tl">
                  <a:srgbClr val="C0C0C0"/>
                </a:outerShdw>
              </a:effectLst>
              <a:latin typeface="Tahoma" pitchFamily="34" charset="0"/>
            </a:endParaRPr>
          </a:p>
          <a:p>
            <a:pPr eaLnBrk="1" hangingPunct="1">
              <a:buFontTx/>
              <a:buNone/>
              <a:defRPr/>
            </a:pPr>
            <a:r>
              <a:rPr lang="en-US" altLang="zh-CN" b="1" smtClean="0">
                <a:solidFill>
                  <a:srgbClr val="FF0000"/>
                </a:solidFill>
              </a:rPr>
              <a:t>1.2 </a:t>
            </a:r>
            <a:r>
              <a:rPr lang="zh-CN" altLang="en-US" b="1" smtClean="0">
                <a:solidFill>
                  <a:srgbClr val="FF0000"/>
                </a:solidFill>
              </a:rPr>
              <a:t>光波在各向同性介质中的传播</a:t>
            </a:r>
            <a:endParaRPr lang="zh-CN" altLang="en-US" sz="800" b="1" smtClean="0">
              <a:solidFill>
                <a:srgbClr val="FF0000"/>
              </a:solidFill>
            </a:endParaRPr>
          </a:p>
          <a:p>
            <a:pPr eaLnBrk="1" hangingPunct="1">
              <a:buFontTx/>
              <a:buNone/>
              <a:defRPr/>
            </a:pPr>
            <a:r>
              <a:rPr lang="en-US" altLang="zh-CN" sz="2000" b="1" smtClean="0">
                <a:solidFill>
                  <a:srgbClr val="3333CC"/>
                </a:solidFill>
                <a:latin typeface="Tahoma" pitchFamily="34" charset="0"/>
              </a:rPr>
              <a:t>(</a:t>
            </a:r>
            <a:r>
              <a:rPr lang="en-US" altLang="zh-CN" sz="2000" b="1" smtClean="0">
                <a:solidFill>
                  <a:srgbClr val="3333CC"/>
                </a:solidFill>
                <a:effectLst>
                  <a:outerShdw blurRad="38100" dist="38100" dir="2700000" algn="tl">
                    <a:srgbClr val="C0C0C0"/>
                  </a:outerShdw>
                </a:effectLst>
                <a:latin typeface="Tahoma" pitchFamily="34" charset="0"/>
              </a:rPr>
              <a:t>Wave propagation in isotropic media</a:t>
            </a:r>
            <a:r>
              <a:rPr lang="en-US" altLang="zh-CN" sz="2000" b="1" smtClean="0">
                <a:solidFill>
                  <a:srgbClr val="3333CC"/>
                </a:solidFill>
                <a:latin typeface="Tahoma" pitchFamily="34" charset="0"/>
              </a:rPr>
              <a:t>)</a:t>
            </a:r>
          </a:p>
          <a:p>
            <a:pPr eaLnBrk="1" hangingPunct="1">
              <a:buFontTx/>
              <a:buNone/>
              <a:defRPr/>
            </a:pPr>
            <a:endParaRPr lang="en-US" altLang="zh-CN" sz="2000" b="1" smtClean="0">
              <a:solidFill>
                <a:srgbClr val="3333CC"/>
              </a:solidFill>
              <a:latin typeface="Tahoma" pitchFamily="34" charset="0"/>
            </a:endParaRPr>
          </a:p>
          <a:p>
            <a:pPr eaLnBrk="1" hangingPunct="1">
              <a:buFontTx/>
              <a:buNone/>
              <a:defRPr/>
            </a:pPr>
            <a:r>
              <a:rPr lang="en-US" altLang="zh-CN" b="1" smtClean="0">
                <a:solidFill>
                  <a:srgbClr val="FF0000"/>
                </a:solidFill>
              </a:rPr>
              <a:t>1.3 </a:t>
            </a:r>
            <a:r>
              <a:rPr lang="zh-CN" altLang="en-US" b="1" smtClean="0">
                <a:solidFill>
                  <a:srgbClr val="FF0000"/>
                </a:solidFill>
              </a:rPr>
              <a:t>光波的偏振特性</a:t>
            </a:r>
          </a:p>
          <a:p>
            <a:pPr eaLnBrk="1" hangingPunct="1">
              <a:buFontTx/>
              <a:buNone/>
              <a:defRPr/>
            </a:pPr>
            <a:r>
              <a:rPr lang="en-US" altLang="zh-CN" sz="2000" b="1" smtClean="0">
                <a:solidFill>
                  <a:srgbClr val="3333CC"/>
                </a:solidFill>
                <a:effectLst>
                  <a:outerShdw blurRad="38100" dist="38100" dir="2700000" algn="tl">
                    <a:srgbClr val="C0C0C0"/>
                  </a:outerShdw>
                </a:effectLst>
                <a:latin typeface="Tahoma" pitchFamily="34" charset="0"/>
              </a:rPr>
              <a:t>(Polarization properties of light )</a:t>
            </a:r>
            <a:endParaRPr lang="zh-CN" altLang="en-US" smtClean="0"/>
          </a:p>
        </p:txBody>
      </p:sp>
      <p:sp>
        <p:nvSpPr>
          <p:cNvPr id="135172" name="Text Box 4"/>
          <p:cNvSpPr txBox="1">
            <a:spLocks noChangeArrowheads="1"/>
          </p:cNvSpPr>
          <p:nvPr/>
        </p:nvSpPr>
        <p:spPr bwMode="auto">
          <a:xfrm>
            <a:off x="1835150" y="1268413"/>
            <a:ext cx="4449763" cy="457200"/>
          </a:xfrm>
          <a:prstGeom prst="rect">
            <a:avLst/>
          </a:prstGeom>
          <a:noFill/>
          <a:ln w="9525">
            <a:noFill/>
            <a:miter lim="800000"/>
            <a:headEnd/>
            <a:tailEnd/>
          </a:ln>
          <a:effectLst/>
        </p:spPr>
        <p:txBody>
          <a:bodyPr wrap="none">
            <a:spAutoFit/>
          </a:bodyPr>
          <a:lstStyle/>
          <a:p>
            <a:pPr>
              <a:defRPr/>
            </a:pPr>
            <a:r>
              <a:rPr lang="en-US" altLang="zh-CN" sz="2000">
                <a:solidFill>
                  <a:srgbClr val="3333CC"/>
                </a:solidFill>
                <a:effectLst>
                  <a:outerShdw blurRad="38100" dist="38100" dir="2700000" algn="tl">
                    <a:srgbClr val="C0C0C0"/>
                  </a:outerShdw>
                </a:effectLst>
                <a:latin typeface="Tahoma" pitchFamily="34" charset="0"/>
              </a:rPr>
              <a:t>(Electromagnetic theory of light)</a:t>
            </a:r>
            <a:r>
              <a:rPr lang="en-US" altLang="zh-CN"/>
              <a:t> </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4989" name="Object 29"/>
          <p:cNvGraphicFramePr>
            <a:graphicFrameLocks noChangeAspect="1"/>
          </p:cNvGraphicFramePr>
          <p:nvPr>
            <p:ph type="title" sz="quarter"/>
          </p:nvPr>
        </p:nvGraphicFramePr>
        <p:xfrm>
          <a:off x="5580063" y="4581525"/>
          <a:ext cx="865187" cy="696913"/>
        </p:xfrm>
        <a:graphic>
          <a:graphicData uri="http://schemas.openxmlformats.org/presentationml/2006/ole">
            <p:oleObj spid="_x0000_s17410" name="Equation" r:id="rId3" imgW="583920" imgH="469800" progId="Equation.DSMT4">
              <p:embed/>
            </p:oleObj>
          </a:graphicData>
        </a:graphic>
      </p:graphicFrame>
      <p:graphicFrame>
        <p:nvGraphicFramePr>
          <p:cNvPr id="424962" name="Object 2"/>
          <p:cNvGraphicFramePr>
            <a:graphicFrameLocks noChangeAspect="1"/>
          </p:cNvGraphicFramePr>
          <p:nvPr>
            <p:ph sz="quarter" idx="1"/>
          </p:nvPr>
        </p:nvGraphicFramePr>
        <p:xfrm>
          <a:off x="1908175" y="2060575"/>
          <a:ext cx="3960813" cy="817563"/>
        </p:xfrm>
        <a:graphic>
          <a:graphicData uri="http://schemas.openxmlformats.org/presentationml/2006/ole">
            <p:oleObj spid="_x0000_s17411" name="Equation" r:id="rId4" imgW="1904760" imgH="393480" progId="Equation.DSMT4">
              <p:embed/>
            </p:oleObj>
          </a:graphicData>
        </a:graphic>
      </p:graphicFrame>
      <p:graphicFrame>
        <p:nvGraphicFramePr>
          <p:cNvPr id="424973" name="Object 13"/>
          <p:cNvGraphicFramePr>
            <a:graphicFrameLocks noChangeAspect="1"/>
          </p:cNvGraphicFramePr>
          <p:nvPr>
            <p:ph sz="quarter" idx="2"/>
          </p:nvPr>
        </p:nvGraphicFramePr>
        <p:xfrm>
          <a:off x="1619250" y="4005263"/>
          <a:ext cx="4751388" cy="784225"/>
        </p:xfrm>
        <a:graphic>
          <a:graphicData uri="http://schemas.openxmlformats.org/presentationml/2006/ole">
            <p:oleObj spid="_x0000_s17412" name="Equation" r:id="rId5" imgW="2387520" imgH="393480" progId="Equation.3">
              <p:embed/>
            </p:oleObj>
          </a:graphicData>
        </a:graphic>
      </p:graphicFrame>
      <p:graphicFrame>
        <p:nvGraphicFramePr>
          <p:cNvPr id="424988" name="Object 28"/>
          <p:cNvGraphicFramePr>
            <a:graphicFrameLocks noChangeAspect="1"/>
          </p:cNvGraphicFramePr>
          <p:nvPr>
            <p:ph sz="quarter" idx="3"/>
          </p:nvPr>
        </p:nvGraphicFramePr>
        <p:xfrm>
          <a:off x="2411413" y="6107113"/>
          <a:ext cx="1944687" cy="635000"/>
        </p:xfrm>
        <a:graphic>
          <a:graphicData uri="http://schemas.openxmlformats.org/presentationml/2006/ole">
            <p:oleObj spid="_x0000_s17413" name="Equation" r:id="rId6" imgW="660240" imgH="215640" progId="Equation.DSMT4">
              <p:embed/>
            </p:oleObj>
          </a:graphicData>
        </a:graphic>
      </p:graphicFrame>
      <p:sp>
        <p:nvSpPr>
          <p:cNvPr id="17415" name="Rectangle 4"/>
          <p:cNvSpPr>
            <a:spLocks noChangeArrowheads="1"/>
          </p:cNvSpPr>
          <p:nvPr/>
        </p:nvSpPr>
        <p:spPr bwMode="auto">
          <a:xfrm>
            <a:off x="179388" y="1052513"/>
            <a:ext cx="4608512" cy="579437"/>
          </a:xfrm>
          <a:prstGeom prst="rect">
            <a:avLst/>
          </a:prstGeom>
          <a:noFill/>
          <a:ln w="9525">
            <a:noFill/>
            <a:miter lim="800000"/>
            <a:headEnd/>
            <a:tailEnd/>
          </a:ln>
        </p:spPr>
        <p:txBody>
          <a:bodyPr anchor="ctr">
            <a:spAutoFit/>
          </a:bodyPr>
          <a:lstStyle/>
          <a:p>
            <a:r>
              <a:rPr lang="en-US" altLang="zh-CN" sz="3200">
                <a:solidFill>
                  <a:srgbClr val="FF0000"/>
                </a:solidFill>
                <a:latin typeface="Arial" pitchFamily="34" charset="0"/>
              </a:rPr>
              <a:t>4.  </a:t>
            </a:r>
            <a:r>
              <a:rPr lang="zh-CN" altLang="en-US" sz="3200">
                <a:solidFill>
                  <a:srgbClr val="FF0000"/>
                </a:solidFill>
                <a:latin typeface="Arial" pitchFamily="34" charset="0"/>
              </a:rPr>
              <a:t>电磁波的能流密度</a:t>
            </a:r>
          </a:p>
        </p:txBody>
      </p:sp>
      <p:sp>
        <p:nvSpPr>
          <p:cNvPr id="424971" name="Text Box 11"/>
          <p:cNvSpPr txBox="1">
            <a:spLocks noChangeArrowheads="1"/>
          </p:cNvSpPr>
          <p:nvPr/>
        </p:nvSpPr>
        <p:spPr bwMode="auto">
          <a:xfrm>
            <a:off x="539750" y="2781300"/>
            <a:ext cx="7772400" cy="1282700"/>
          </a:xfrm>
          <a:prstGeom prst="rect">
            <a:avLst/>
          </a:prstGeom>
          <a:noFill/>
          <a:ln w="9525">
            <a:noFill/>
            <a:miter lim="800000"/>
            <a:headEnd/>
            <a:tailEnd/>
          </a:ln>
        </p:spPr>
        <p:txBody>
          <a:bodyPr>
            <a:spAutoFit/>
          </a:bodyPr>
          <a:lstStyle/>
          <a:p>
            <a:pPr algn="l"/>
            <a:r>
              <a:rPr kumimoji="1" lang="zh-CN" altLang="en-US" sz="2600">
                <a:latin typeface="黑体" pitchFamily="49" charset="-122"/>
                <a:ea typeface="黑体" pitchFamily="49" charset="-122"/>
              </a:rPr>
              <a:t>单位时间内通过垂直于传播方向单位面积的能量</a:t>
            </a:r>
            <a:r>
              <a:rPr kumimoji="1" lang="en-US" altLang="zh-CN" sz="2600">
                <a:latin typeface="黑体" pitchFamily="49" charset="-122"/>
                <a:ea typeface="黑体" pitchFamily="49" charset="-122"/>
              </a:rPr>
              <a:t>—</a:t>
            </a:r>
            <a:r>
              <a:rPr kumimoji="1" lang="zh-CN" altLang="en-US" sz="2600">
                <a:solidFill>
                  <a:srgbClr val="FF0000"/>
                </a:solidFill>
                <a:latin typeface="黑体" pitchFamily="49" charset="-122"/>
                <a:ea typeface="黑体" pitchFamily="49" charset="-122"/>
              </a:rPr>
              <a:t>能流密度</a:t>
            </a:r>
            <a:r>
              <a:rPr kumimoji="1" lang="en-US" altLang="zh-CN" sz="2600" i="1">
                <a:solidFill>
                  <a:srgbClr val="FF0000"/>
                </a:solidFill>
                <a:latin typeface="黑体" pitchFamily="49" charset="-122"/>
                <a:ea typeface="黑体" pitchFamily="49" charset="-122"/>
              </a:rPr>
              <a:t>S</a:t>
            </a:r>
            <a:r>
              <a:rPr kumimoji="1" lang="zh-CN" altLang="en-US" sz="2600" i="1">
                <a:latin typeface="黑体" pitchFamily="49" charset="-122"/>
                <a:ea typeface="黑体" pitchFamily="49" charset="-122"/>
              </a:rPr>
              <a:t>， </a:t>
            </a:r>
            <a:r>
              <a:rPr lang="en-US" altLang="zh-CN" sz="2600" i="1">
                <a:latin typeface="黑体" pitchFamily="49" charset="-122"/>
                <a:ea typeface="黑体" pitchFamily="49" charset="-122"/>
              </a:rPr>
              <a:t>S</a:t>
            </a:r>
            <a:r>
              <a:rPr lang="zh-CN" altLang="en-US" sz="2600">
                <a:latin typeface="黑体" pitchFamily="49" charset="-122"/>
                <a:ea typeface="黑体" pitchFamily="49" charset="-122"/>
              </a:rPr>
              <a:t>的方向就是该点处电磁波能量流动的方向</a:t>
            </a:r>
          </a:p>
        </p:txBody>
      </p:sp>
      <p:sp>
        <p:nvSpPr>
          <p:cNvPr id="424972" name="Text Box 12"/>
          <p:cNvSpPr txBox="1">
            <a:spLocks noChangeArrowheads="1"/>
          </p:cNvSpPr>
          <p:nvPr/>
        </p:nvSpPr>
        <p:spPr bwMode="auto">
          <a:xfrm>
            <a:off x="4787900" y="6149975"/>
            <a:ext cx="2667000" cy="519113"/>
          </a:xfrm>
          <a:prstGeom prst="rect">
            <a:avLst/>
          </a:prstGeom>
          <a:noFill/>
          <a:ln w="9525">
            <a:noFill/>
            <a:miter lim="800000"/>
            <a:headEnd/>
            <a:tailEnd/>
          </a:ln>
        </p:spPr>
        <p:txBody>
          <a:bodyPr>
            <a:spAutoFit/>
          </a:bodyPr>
          <a:lstStyle/>
          <a:p>
            <a:pPr algn="l"/>
            <a:r>
              <a:rPr kumimoji="1" lang="en-US" altLang="zh-CN" sz="2800">
                <a:solidFill>
                  <a:srgbClr val="FF0000"/>
                </a:solidFill>
                <a:latin typeface="黑体" pitchFamily="49" charset="-122"/>
                <a:ea typeface="黑体" pitchFamily="49" charset="-122"/>
              </a:rPr>
              <a:t>--</a:t>
            </a:r>
            <a:r>
              <a:rPr kumimoji="1" lang="zh-CN" altLang="en-US" sz="2800">
                <a:solidFill>
                  <a:srgbClr val="FF0000"/>
                </a:solidFill>
                <a:latin typeface="黑体" pitchFamily="49" charset="-122"/>
                <a:ea typeface="黑体" pitchFamily="49" charset="-122"/>
              </a:rPr>
              <a:t>坡印亭矢量</a:t>
            </a:r>
          </a:p>
        </p:txBody>
      </p:sp>
      <p:sp>
        <p:nvSpPr>
          <p:cNvPr id="424976" name="Text Box 16"/>
          <p:cNvSpPr txBox="1">
            <a:spLocks noChangeArrowheads="1"/>
          </p:cNvSpPr>
          <p:nvPr/>
        </p:nvSpPr>
        <p:spPr bwMode="auto">
          <a:xfrm>
            <a:off x="755650" y="5291138"/>
            <a:ext cx="8153400" cy="946150"/>
          </a:xfrm>
          <a:prstGeom prst="rect">
            <a:avLst/>
          </a:prstGeom>
          <a:gradFill rotWithShape="1">
            <a:gsLst>
              <a:gs pos="0">
                <a:schemeClr val="bg1"/>
              </a:gs>
              <a:gs pos="100000">
                <a:srgbClr val="99CCFF">
                  <a:alpha val="57001"/>
                </a:srgbClr>
              </a:gs>
            </a:gsLst>
            <a:lin ang="5400000" scaled="1"/>
          </a:gradFill>
          <a:ln w="9525">
            <a:noFill/>
            <a:miter lim="800000"/>
            <a:headEnd/>
            <a:tailEnd/>
          </a:ln>
        </p:spPr>
        <p:txBody>
          <a:bodyPr>
            <a:spAutoFit/>
          </a:bodyPr>
          <a:lstStyle/>
          <a:p>
            <a:pPr algn="l"/>
            <a:r>
              <a:rPr kumimoji="1" lang="zh-CN" altLang="en-US" sz="2800">
                <a:latin typeface="宋体" pitchFamily="2" charset="-122"/>
              </a:rPr>
              <a:t>注意：</a:t>
            </a:r>
            <a:r>
              <a:rPr kumimoji="1" lang="en-US" altLang="zh-CN" sz="2800" i="1">
                <a:latin typeface="宋体" pitchFamily="2" charset="-122"/>
              </a:rPr>
              <a:t>E</a:t>
            </a:r>
            <a:r>
              <a:rPr kumimoji="1" lang="en-US" altLang="zh-CN" sz="2800">
                <a:latin typeface="宋体" pitchFamily="2" charset="-122"/>
              </a:rPr>
              <a:t> </a:t>
            </a:r>
            <a:r>
              <a:rPr kumimoji="1" lang="zh-CN" altLang="en-US" sz="2800">
                <a:latin typeface="宋体" pitchFamily="2" charset="-122"/>
              </a:rPr>
              <a:t>和 </a:t>
            </a:r>
            <a:r>
              <a:rPr kumimoji="1" lang="en-US" altLang="zh-CN" sz="2800" i="1">
                <a:latin typeface="宋体" pitchFamily="2" charset="-122"/>
              </a:rPr>
              <a:t>H</a:t>
            </a:r>
            <a:r>
              <a:rPr kumimoji="1" lang="en-US" altLang="zh-CN" sz="2800">
                <a:latin typeface="宋体" pitchFamily="2" charset="-122"/>
              </a:rPr>
              <a:t> </a:t>
            </a:r>
            <a:r>
              <a:rPr kumimoji="1" lang="zh-CN" altLang="en-US" sz="2800">
                <a:latin typeface="宋体" pitchFamily="2" charset="-122"/>
              </a:rPr>
              <a:t>垂直，且</a:t>
            </a:r>
            <a:r>
              <a:rPr kumimoji="1" lang="zh-CN" altLang="en-US" sz="2800">
                <a:solidFill>
                  <a:schemeClr val="accent2"/>
                </a:solidFill>
                <a:latin typeface="宋体" pitchFamily="2" charset="-122"/>
              </a:rPr>
              <a:t>都垂直于电磁波传播方向</a:t>
            </a:r>
            <a:r>
              <a:rPr kumimoji="1" lang="zh-CN" altLang="en-US" sz="2800">
                <a:latin typeface="宋体" pitchFamily="2" charset="-122"/>
              </a:rPr>
              <a:t>，与传播方向成右螺旋。</a:t>
            </a:r>
          </a:p>
        </p:txBody>
      </p:sp>
      <p:sp>
        <p:nvSpPr>
          <p:cNvPr id="424978" name="Text Box 18"/>
          <p:cNvSpPr txBox="1">
            <a:spLocks noChangeArrowheads="1"/>
          </p:cNvSpPr>
          <p:nvPr/>
        </p:nvSpPr>
        <p:spPr bwMode="auto">
          <a:xfrm>
            <a:off x="539750" y="1628775"/>
            <a:ext cx="7704138" cy="488950"/>
          </a:xfrm>
          <a:prstGeom prst="rect">
            <a:avLst/>
          </a:prstGeom>
          <a:noFill/>
          <a:ln w="9525">
            <a:noFill/>
            <a:miter lim="800000"/>
            <a:headEnd/>
            <a:tailEnd/>
          </a:ln>
        </p:spPr>
        <p:txBody>
          <a:bodyPr>
            <a:spAutoFit/>
          </a:bodyPr>
          <a:lstStyle/>
          <a:p>
            <a:pPr algn="l"/>
            <a:r>
              <a:rPr kumimoji="1" lang="zh-CN" altLang="en-US" sz="2600">
                <a:solidFill>
                  <a:srgbClr val="FF0000"/>
                </a:solidFill>
                <a:latin typeface="宋体" pitchFamily="2" charset="-122"/>
              </a:rPr>
              <a:t>电磁场的能量密度：</a:t>
            </a:r>
            <a:r>
              <a:rPr kumimoji="1" lang="zh-CN" altLang="en-US" sz="2600">
                <a:latin typeface="宋体" pitchFamily="2" charset="-122"/>
              </a:rPr>
              <a:t>单位体积中电磁场的能量</a:t>
            </a:r>
          </a:p>
        </p:txBody>
      </p:sp>
      <p:sp>
        <p:nvSpPr>
          <p:cNvPr id="424991" name="Line 31"/>
          <p:cNvSpPr>
            <a:spLocks noChangeShapeType="1"/>
          </p:cNvSpPr>
          <p:nvPr/>
        </p:nvSpPr>
        <p:spPr bwMode="auto">
          <a:xfrm flipV="1">
            <a:off x="5364163" y="4005263"/>
            <a:ext cx="576262" cy="215900"/>
          </a:xfrm>
          <a:prstGeom prst="line">
            <a:avLst/>
          </a:prstGeom>
          <a:noFill/>
          <a:ln w="28575">
            <a:solidFill>
              <a:srgbClr val="FF0000"/>
            </a:solidFill>
            <a:round/>
            <a:headEnd/>
            <a:tailEnd type="triangle" w="med" len="med"/>
          </a:ln>
        </p:spPr>
        <p:txBody>
          <a:bodyPr/>
          <a:lstStyle/>
          <a:p>
            <a:endParaRPr lang="zh-CN" altLang="en-US"/>
          </a:p>
        </p:txBody>
      </p:sp>
      <p:sp>
        <p:nvSpPr>
          <p:cNvPr id="424992" name="Line 32"/>
          <p:cNvSpPr>
            <a:spLocks noChangeShapeType="1"/>
          </p:cNvSpPr>
          <p:nvPr/>
        </p:nvSpPr>
        <p:spPr bwMode="auto">
          <a:xfrm>
            <a:off x="5075238" y="4508500"/>
            <a:ext cx="504825" cy="288925"/>
          </a:xfrm>
          <a:prstGeom prst="line">
            <a:avLst/>
          </a:prstGeom>
          <a:noFill/>
          <a:ln w="28575">
            <a:solidFill>
              <a:srgbClr val="FF0000"/>
            </a:solidFill>
            <a:round/>
            <a:headEnd/>
            <a:tailEnd type="triangle" w="med" len="med"/>
          </a:ln>
        </p:spPr>
        <p:txBody>
          <a:bodyPr/>
          <a:lstStyle/>
          <a:p>
            <a:endParaRPr lang="zh-CN" altLang="en-US"/>
          </a:p>
        </p:txBody>
      </p:sp>
      <p:graphicFrame>
        <p:nvGraphicFramePr>
          <p:cNvPr id="425009" name="Object 49"/>
          <p:cNvGraphicFramePr>
            <a:graphicFrameLocks noChangeAspect="1"/>
          </p:cNvGraphicFramePr>
          <p:nvPr>
            <p:ph sz="quarter" idx="4"/>
          </p:nvPr>
        </p:nvGraphicFramePr>
        <p:xfrm>
          <a:off x="6011863" y="3644900"/>
          <a:ext cx="1008062" cy="665163"/>
        </p:xfrm>
        <a:graphic>
          <a:graphicData uri="http://schemas.openxmlformats.org/presentationml/2006/ole">
            <p:oleObj spid="_x0000_s17414" name="Equation" r:id="rId7" imgW="711000" imgH="469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4978"/>
                                        </p:tgtEl>
                                        <p:attrNameLst>
                                          <p:attrName>style.visibility</p:attrName>
                                        </p:attrNameLst>
                                      </p:cBhvr>
                                      <p:to>
                                        <p:strVal val="visible"/>
                                      </p:to>
                                    </p:set>
                                    <p:anim calcmode="lin" valueType="num">
                                      <p:cBhvr additive="base">
                                        <p:cTn id="7" dur="500" fill="hold"/>
                                        <p:tgtEl>
                                          <p:spTgt spid="424978"/>
                                        </p:tgtEl>
                                        <p:attrNameLst>
                                          <p:attrName>ppt_x</p:attrName>
                                        </p:attrNameLst>
                                      </p:cBhvr>
                                      <p:tavLst>
                                        <p:tav tm="0">
                                          <p:val>
                                            <p:strVal val="#ppt_x"/>
                                          </p:val>
                                        </p:tav>
                                        <p:tav tm="100000">
                                          <p:val>
                                            <p:strVal val="#ppt_x"/>
                                          </p:val>
                                        </p:tav>
                                      </p:tavLst>
                                    </p:anim>
                                    <p:anim calcmode="lin" valueType="num">
                                      <p:cBhvr additive="base">
                                        <p:cTn id="8" dur="500" fill="hold"/>
                                        <p:tgtEl>
                                          <p:spTgt spid="42497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4962"/>
                                        </p:tgtEl>
                                        <p:attrNameLst>
                                          <p:attrName>style.visibility</p:attrName>
                                        </p:attrNameLst>
                                      </p:cBhvr>
                                      <p:to>
                                        <p:strVal val="visible"/>
                                      </p:to>
                                    </p:set>
                                    <p:anim calcmode="lin" valueType="num">
                                      <p:cBhvr additive="base">
                                        <p:cTn id="11" dur="500" fill="hold"/>
                                        <p:tgtEl>
                                          <p:spTgt spid="424962"/>
                                        </p:tgtEl>
                                        <p:attrNameLst>
                                          <p:attrName>ppt_x</p:attrName>
                                        </p:attrNameLst>
                                      </p:cBhvr>
                                      <p:tavLst>
                                        <p:tav tm="0">
                                          <p:val>
                                            <p:strVal val="#ppt_x"/>
                                          </p:val>
                                        </p:tav>
                                        <p:tav tm="100000">
                                          <p:val>
                                            <p:strVal val="#ppt_x"/>
                                          </p:val>
                                        </p:tav>
                                      </p:tavLst>
                                    </p:anim>
                                    <p:anim calcmode="lin" valueType="num">
                                      <p:cBhvr additive="base">
                                        <p:cTn id="12" dur="500" fill="hold"/>
                                        <p:tgtEl>
                                          <p:spTgt spid="4249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24971"/>
                                        </p:tgtEl>
                                        <p:attrNameLst>
                                          <p:attrName>style.visibility</p:attrName>
                                        </p:attrNameLst>
                                      </p:cBhvr>
                                      <p:to>
                                        <p:strVal val="visible"/>
                                      </p:to>
                                    </p:set>
                                    <p:anim calcmode="lin" valueType="num">
                                      <p:cBhvr additive="base">
                                        <p:cTn id="17" dur="500" fill="hold"/>
                                        <p:tgtEl>
                                          <p:spTgt spid="424971"/>
                                        </p:tgtEl>
                                        <p:attrNameLst>
                                          <p:attrName>ppt_x</p:attrName>
                                        </p:attrNameLst>
                                      </p:cBhvr>
                                      <p:tavLst>
                                        <p:tav tm="0">
                                          <p:val>
                                            <p:strVal val="#ppt_x"/>
                                          </p:val>
                                        </p:tav>
                                        <p:tav tm="100000">
                                          <p:val>
                                            <p:strVal val="#ppt_x"/>
                                          </p:val>
                                        </p:tav>
                                      </p:tavLst>
                                    </p:anim>
                                    <p:anim calcmode="lin" valueType="num">
                                      <p:cBhvr additive="base">
                                        <p:cTn id="18" dur="500" fill="hold"/>
                                        <p:tgtEl>
                                          <p:spTgt spid="42497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4973"/>
                                        </p:tgtEl>
                                        <p:attrNameLst>
                                          <p:attrName>style.visibility</p:attrName>
                                        </p:attrNameLst>
                                      </p:cBhvr>
                                      <p:to>
                                        <p:strVal val="visible"/>
                                      </p:to>
                                    </p:set>
                                    <p:anim calcmode="lin" valueType="num">
                                      <p:cBhvr additive="base">
                                        <p:cTn id="21" dur="500" fill="hold"/>
                                        <p:tgtEl>
                                          <p:spTgt spid="424973"/>
                                        </p:tgtEl>
                                        <p:attrNameLst>
                                          <p:attrName>ppt_x</p:attrName>
                                        </p:attrNameLst>
                                      </p:cBhvr>
                                      <p:tavLst>
                                        <p:tav tm="0">
                                          <p:val>
                                            <p:strVal val="#ppt_x"/>
                                          </p:val>
                                        </p:tav>
                                        <p:tav tm="100000">
                                          <p:val>
                                            <p:strVal val="#ppt_x"/>
                                          </p:val>
                                        </p:tav>
                                      </p:tavLst>
                                    </p:anim>
                                    <p:anim calcmode="lin" valueType="num">
                                      <p:cBhvr additive="base">
                                        <p:cTn id="22" dur="500" fill="hold"/>
                                        <p:tgtEl>
                                          <p:spTgt spid="42497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24989"/>
                                        </p:tgtEl>
                                        <p:attrNameLst>
                                          <p:attrName>style.visibility</p:attrName>
                                        </p:attrNameLst>
                                      </p:cBhvr>
                                      <p:to>
                                        <p:strVal val="visible"/>
                                      </p:to>
                                    </p:set>
                                    <p:anim calcmode="lin" valueType="num">
                                      <p:cBhvr additive="base">
                                        <p:cTn id="25" dur="500" fill="hold"/>
                                        <p:tgtEl>
                                          <p:spTgt spid="424989"/>
                                        </p:tgtEl>
                                        <p:attrNameLst>
                                          <p:attrName>ppt_x</p:attrName>
                                        </p:attrNameLst>
                                      </p:cBhvr>
                                      <p:tavLst>
                                        <p:tav tm="0">
                                          <p:val>
                                            <p:strVal val="#ppt_x"/>
                                          </p:val>
                                        </p:tav>
                                        <p:tav tm="100000">
                                          <p:val>
                                            <p:strVal val="#ppt_x"/>
                                          </p:val>
                                        </p:tav>
                                      </p:tavLst>
                                    </p:anim>
                                    <p:anim calcmode="lin" valueType="num">
                                      <p:cBhvr additive="base">
                                        <p:cTn id="26" dur="500" fill="hold"/>
                                        <p:tgtEl>
                                          <p:spTgt spid="42498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24992"/>
                                        </p:tgtEl>
                                        <p:attrNameLst>
                                          <p:attrName>style.visibility</p:attrName>
                                        </p:attrNameLst>
                                      </p:cBhvr>
                                      <p:to>
                                        <p:strVal val="visible"/>
                                      </p:to>
                                    </p:set>
                                    <p:anim calcmode="lin" valueType="num">
                                      <p:cBhvr additive="base">
                                        <p:cTn id="29" dur="500" fill="hold"/>
                                        <p:tgtEl>
                                          <p:spTgt spid="424992"/>
                                        </p:tgtEl>
                                        <p:attrNameLst>
                                          <p:attrName>ppt_x</p:attrName>
                                        </p:attrNameLst>
                                      </p:cBhvr>
                                      <p:tavLst>
                                        <p:tav tm="0">
                                          <p:val>
                                            <p:strVal val="#ppt_x"/>
                                          </p:val>
                                        </p:tav>
                                        <p:tav tm="100000">
                                          <p:val>
                                            <p:strVal val="#ppt_x"/>
                                          </p:val>
                                        </p:tav>
                                      </p:tavLst>
                                    </p:anim>
                                    <p:anim calcmode="lin" valueType="num">
                                      <p:cBhvr additive="base">
                                        <p:cTn id="30" dur="500" fill="hold"/>
                                        <p:tgtEl>
                                          <p:spTgt spid="42499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24991"/>
                                        </p:tgtEl>
                                        <p:attrNameLst>
                                          <p:attrName>style.visibility</p:attrName>
                                        </p:attrNameLst>
                                      </p:cBhvr>
                                      <p:to>
                                        <p:strVal val="visible"/>
                                      </p:to>
                                    </p:set>
                                    <p:anim calcmode="lin" valueType="num">
                                      <p:cBhvr additive="base">
                                        <p:cTn id="33" dur="500" fill="hold"/>
                                        <p:tgtEl>
                                          <p:spTgt spid="424991"/>
                                        </p:tgtEl>
                                        <p:attrNameLst>
                                          <p:attrName>ppt_x</p:attrName>
                                        </p:attrNameLst>
                                      </p:cBhvr>
                                      <p:tavLst>
                                        <p:tav tm="0">
                                          <p:val>
                                            <p:strVal val="#ppt_x"/>
                                          </p:val>
                                        </p:tav>
                                        <p:tav tm="100000">
                                          <p:val>
                                            <p:strVal val="#ppt_x"/>
                                          </p:val>
                                        </p:tav>
                                      </p:tavLst>
                                    </p:anim>
                                    <p:anim calcmode="lin" valueType="num">
                                      <p:cBhvr additive="base">
                                        <p:cTn id="34" dur="500" fill="hold"/>
                                        <p:tgtEl>
                                          <p:spTgt spid="42499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25009"/>
                                        </p:tgtEl>
                                        <p:attrNameLst>
                                          <p:attrName>style.visibility</p:attrName>
                                        </p:attrNameLst>
                                      </p:cBhvr>
                                      <p:to>
                                        <p:strVal val="visible"/>
                                      </p:to>
                                    </p:set>
                                    <p:anim calcmode="lin" valueType="num">
                                      <p:cBhvr additive="base">
                                        <p:cTn id="37" dur="500" fill="hold"/>
                                        <p:tgtEl>
                                          <p:spTgt spid="425009"/>
                                        </p:tgtEl>
                                        <p:attrNameLst>
                                          <p:attrName>ppt_x</p:attrName>
                                        </p:attrNameLst>
                                      </p:cBhvr>
                                      <p:tavLst>
                                        <p:tav tm="0">
                                          <p:val>
                                            <p:strVal val="#ppt_x"/>
                                          </p:val>
                                        </p:tav>
                                        <p:tav tm="100000">
                                          <p:val>
                                            <p:strVal val="#ppt_x"/>
                                          </p:val>
                                        </p:tav>
                                      </p:tavLst>
                                    </p:anim>
                                    <p:anim calcmode="lin" valueType="num">
                                      <p:cBhvr additive="base">
                                        <p:cTn id="38" dur="500" fill="hold"/>
                                        <p:tgtEl>
                                          <p:spTgt spid="42500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24976"/>
                                        </p:tgtEl>
                                        <p:attrNameLst>
                                          <p:attrName>style.visibility</p:attrName>
                                        </p:attrNameLst>
                                      </p:cBhvr>
                                      <p:to>
                                        <p:strVal val="visible"/>
                                      </p:to>
                                    </p:set>
                                    <p:anim calcmode="lin" valueType="num">
                                      <p:cBhvr additive="base">
                                        <p:cTn id="43" dur="500" fill="hold"/>
                                        <p:tgtEl>
                                          <p:spTgt spid="424976"/>
                                        </p:tgtEl>
                                        <p:attrNameLst>
                                          <p:attrName>ppt_x</p:attrName>
                                        </p:attrNameLst>
                                      </p:cBhvr>
                                      <p:tavLst>
                                        <p:tav tm="0">
                                          <p:val>
                                            <p:strVal val="#ppt_x"/>
                                          </p:val>
                                        </p:tav>
                                        <p:tav tm="100000">
                                          <p:val>
                                            <p:strVal val="#ppt_x"/>
                                          </p:val>
                                        </p:tav>
                                      </p:tavLst>
                                    </p:anim>
                                    <p:anim calcmode="lin" valueType="num">
                                      <p:cBhvr additive="base">
                                        <p:cTn id="44" dur="500" fill="hold"/>
                                        <p:tgtEl>
                                          <p:spTgt spid="42497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24988"/>
                                        </p:tgtEl>
                                        <p:attrNameLst>
                                          <p:attrName>style.visibility</p:attrName>
                                        </p:attrNameLst>
                                      </p:cBhvr>
                                      <p:to>
                                        <p:strVal val="visible"/>
                                      </p:to>
                                    </p:set>
                                    <p:anim calcmode="lin" valueType="num">
                                      <p:cBhvr additive="base">
                                        <p:cTn id="49" dur="500" fill="hold"/>
                                        <p:tgtEl>
                                          <p:spTgt spid="424988"/>
                                        </p:tgtEl>
                                        <p:attrNameLst>
                                          <p:attrName>ppt_x</p:attrName>
                                        </p:attrNameLst>
                                      </p:cBhvr>
                                      <p:tavLst>
                                        <p:tav tm="0">
                                          <p:val>
                                            <p:strVal val="#ppt_x"/>
                                          </p:val>
                                        </p:tav>
                                        <p:tav tm="100000">
                                          <p:val>
                                            <p:strVal val="#ppt_x"/>
                                          </p:val>
                                        </p:tav>
                                      </p:tavLst>
                                    </p:anim>
                                    <p:anim calcmode="lin" valueType="num">
                                      <p:cBhvr additive="base">
                                        <p:cTn id="50" dur="500" fill="hold"/>
                                        <p:tgtEl>
                                          <p:spTgt spid="42498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24972"/>
                                        </p:tgtEl>
                                        <p:attrNameLst>
                                          <p:attrName>style.visibility</p:attrName>
                                        </p:attrNameLst>
                                      </p:cBhvr>
                                      <p:to>
                                        <p:strVal val="visible"/>
                                      </p:to>
                                    </p:set>
                                    <p:anim calcmode="lin" valueType="num">
                                      <p:cBhvr additive="base">
                                        <p:cTn id="53" dur="500" fill="hold"/>
                                        <p:tgtEl>
                                          <p:spTgt spid="424972"/>
                                        </p:tgtEl>
                                        <p:attrNameLst>
                                          <p:attrName>ppt_x</p:attrName>
                                        </p:attrNameLst>
                                      </p:cBhvr>
                                      <p:tavLst>
                                        <p:tav tm="0">
                                          <p:val>
                                            <p:strVal val="#ppt_x"/>
                                          </p:val>
                                        </p:tav>
                                        <p:tav tm="100000">
                                          <p:val>
                                            <p:strVal val="#ppt_x"/>
                                          </p:val>
                                        </p:tav>
                                      </p:tavLst>
                                    </p:anim>
                                    <p:anim calcmode="lin" valueType="num">
                                      <p:cBhvr additive="base">
                                        <p:cTn id="54" dur="500" fill="hold"/>
                                        <p:tgtEl>
                                          <p:spTgt spid="424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1" grpId="0"/>
      <p:bldP spid="424972" grpId="0"/>
      <p:bldP spid="424976" grpId="0" animBg="1"/>
      <p:bldP spid="424978" grpId="0"/>
      <p:bldP spid="424991" grpId="0" animBg="1"/>
      <p:bldP spid="4249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sz="half" idx="1"/>
          </p:nvPr>
        </p:nvSpPr>
        <p:spPr>
          <a:xfrm>
            <a:off x="684213" y="1985963"/>
            <a:ext cx="8208962" cy="1730375"/>
          </a:xfrm>
        </p:spPr>
        <p:txBody>
          <a:bodyPr/>
          <a:lstStyle/>
          <a:p>
            <a:pPr marL="0" indent="0" eaLnBrk="1" hangingPunct="1">
              <a:buFontTx/>
              <a:buNone/>
            </a:pPr>
            <a:r>
              <a:rPr lang="zh-CN" altLang="en-US" sz="2700" smtClean="0"/>
              <a:t>由于光的频率太高</a:t>
            </a:r>
            <a:r>
              <a:rPr lang="en-US" altLang="zh-CN" sz="2700" smtClean="0"/>
              <a:t>,</a:t>
            </a:r>
            <a:r>
              <a:rPr lang="zh-CN" altLang="en-US" sz="2700" smtClean="0"/>
              <a:t>在实用中都是用能流密度的时间 </a:t>
            </a:r>
          </a:p>
          <a:p>
            <a:pPr marL="0" indent="0" eaLnBrk="1" hangingPunct="1">
              <a:buFontTx/>
              <a:buNone/>
            </a:pPr>
            <a:r>
              <a:rPr lang="zh-CN" altLang="en-US" sz="2700" smtClean="0"/>
              <a:t>平均值表征光波的能量传播，称该时间平均值为</a:t>
            </a:r>
            <a:r>
              <a:rPr lang="zh-CN" altLang="en-US" sz="2700" smtClean="0">
                <a:solidFill>
                  <a:srgbClr val="009900"/>
                </a:solidFill>
              </a:rPr>
              <a:t>光</a:t>
            </a:r>
          </a:p>
          <a:p>
            <a:pPr marL="0" indent="0" eaLnBrk="1" hangingPunct="1">
              <a:buFontTx/>
              <a:buNone/>
            </a:pPr>
            <a:r>
              <a:rPr lang="zh-CN" altLang="en-US" sz="2700" smtClean="0">
                <a:solidFill>
                  <a:srgbClr val="009900"/>
                </a:solidFill>
              </a:rPr>
              <a:t>强</a:t>
            </a:r>
            <a:r>
              <a:rPr lang="zh-CN" altLang="en-US" sz="2700" smtClean="0"/>
              <a:t>，以 </a:t>
            </a:r>
            <a:r>
              <a:rPr lang="en-US" altLang="zh-CN" i="1" smtClean="0">
                <a:solidFill>
                  <a:srgbClr val="3333FF"/>
                </a:solidFill>
              </a:rPr>
              <a:t>I</a:t>
            </a:r>
            <a:r>
              <a:rPr lang="en-US" altLang="zh-CN" sz="2700" i="1" smtClean="0"/>
              <a:t>  </a:t>
            </a:r>
            <a:r>
              <a:rPr lang="zh-CN" altLang="en-US" sz="2700" smtClean="0"/>
              <a:t>表示。设光探测器的响应时间为 </a:t>
            </a:r>
            <a:r>
              <a:rPr lang="zh-CN" altLang="en-US" sz="2700" i="1" smtClean="0">
                <a:sym typeface="Symbol" pitchFamily="18" charset="2"/>
              </a:rPr>
              <a:t></a:t>
            </a:r>
            <a:r>
              <a:rPr lang="zh-CN" altLang="en-US" sz="2700" smtClean="0"/>
              <a:t>，则</a:t>
            </a:r>
          </a:p>
        </p:txBody>
      </p:sp>
      <p:graphicFrame>
        <p:nvGraphicFramePr>
          <p:cNvPr id="149511" name="Object 7"/>
          <p:cNvGraphicFramePr>
            <a:graphicFrameLocks noChangeAspect="1"/>
          </p:cNvGraphicFramePr>
          <p:nvPr>
            <p:ph sz="quarter" idx="2"/>
          </p:nvPr>
        </p:nvGraphicFramePr>
        <p:xfrm>
          <a:off x="250825" y="3500438"/>
          <a:ext cx="8497888" cy="1295400"/>
        </p:xfrm>
        <a:graphic>
          <a:graphicData uri="http://schemas.openxmlformats.org/presentationml/2006/ole">
            <p:oleObj spid="_x0000_s18434" name="Equation" r:id="rId3" imgW="3251160" imgH="495000" progId="Equation.DSMT4">
              <p:embed/>
            </p:oleObj>
          </a:graphicData>
        </a:graphic>
      </p:graphicFrame>
      <p:sp>
        <p:nvSpPr>
          <p:cNvPr id="18437" name="Rectangle 6"/>
          <p:cNvSpPr>
            <a:spLocks noChangeArrowheads="1"/>
          </p:cNvSpPr>
          <p:nvPr/>
        </p:nvSpPr>
        <p:spPr bwMode="auto">
          <a:xfrm>
            <a:off x="755650" y="1255713"/>
            <a:ext cx="4321175" cy="504825"/>
          </a:xfrm>
          <a:prstGeom prst="rect">
            <a:avLst/>
          </a:prstGeom>
          <a:noFill/>
          <a:ln w="9525">
            <a:noFill/>
            <a:miter lim="800000"/>
            <a:headEnd/>
            <a:tailEnd/>
          </a:ln>
        </p:spPr>
        <p:txBody>
          <a:bodyPr/>
          <a:lstStyle/>
          <a:p>
            <a:r>
              <a:rPr lang="en-US" altLang="zh-CN" sz="3200">
                <a:solidFill>
                  <a:srgbClr val="FF0000"/>
                </a:solidFill>
              </a:rPr>
              <a:t>5.  </a:t>
            </a:r>
            <a:r>
              <a:rPr lang="zh-CN" altLang="en-US" sz="3200">
                <a:solidFill>
                  <a:srgbClr val="FF0000"/>
                </a:solidFill>
              </a:rPr>
              <a:t>光强</a:t>
            </a:r>
            <a:r>
              <a:rPr kumimoji="1" lang="en-US" altLang="zh-CN" sz="3200">
                <a:solidFill>
                  <a:srgbClr val="FF0000"/>
                </a:solidFill>
                <a:latin typeface="Arial" pitchFamily="34" charset="0"/>
              </a:rPr>
              <a:t>— S </a:t>
            </a:r>
            <a:r>
              <a:rPr kumimoji="1" lang="zh-CN" altLang="en-US" sz="3200">
                <a:solidFill>
                  <a:srgbClr val="FF0000"/>
                </a:solidFill>
                <a:latin typeface="Arial" pitchFamily="34" charset="0"/>
              </a:rPr>
              <a:t>的平均值</a:t>
            </a:r>
            <a:endParaRPr lang="zh-CN" altLang="en-US" sz="3200">
              <a:solidFill>
                <a:srgbClr val="FF0000"/>
              </a:solidFill>
            </a:endParaRPr>
          </a:p>
        </p:txBody>
      </p:sp>
      <p:sp>
        <p:nvSpPr>
          <p:cNvPr id="149513" name="Rectangle 9"/>
          <p:cNvSpPr>
            <a:spLocks noChangeArrowheads="1"/>
          </p:cNvSpPr>
          <p:nvPr/>
        </p:nvSpPr>
        <p:spPr bwMode="auto">
          <a:xfrm>
            <a:off x="900113" y="4724400"/>
            <a:ext cx="7272337" cy="519113"/>
          </a:xfrm>
          <a:prstGeom prst="rect">
            <a:avLst/>
          </a:prstGeom>
          <a:noFill/>
          <a:ln w="9525" algn="ctr">
            <a:noFill/>
            <a:miter lim="800000"/>
            <a:headEnd/>
            <a:tailEnd/>
          </a:ln>
        </p:spPr>
        <p:txBody>
          <a:bodyPr lIns="90000" tIns="46800" rIns="90000" bIns="46800">
            <a:spAutoFit/>
          </a:bodyPr>
          <a:lstStyle/>
          <a:p>
            <a:pPr algn="l"/>
            <a:r>
              <a:rPr kumimoji="1" lang="zh-CN" altLang="en-US" sz="2800">
                <a:solidFill>
                  <a:srgbClr val="FF0000"/>
                </a:solidFill>
                <a:latin typeface="Arial Black" pitchFamily="34" charset="0"/>
              </a:rPr>
              <a:t>有些场合只要考虑光强相对值</a:t>
            </a:r>
            <a:r>
              <a:rPr kumimoji="1" lang="en-US" altLang="zh-CN" sz="2800">
                <a:solidFill>
                  <a:srgbClr val="FF0000"/>
                </a:solidFill>
              </a:rPr>
              <a:t>,</a:t>
            </a:r>
            <a:r>
              <a:rPr kumimoji="1" lang="zh-CN" altLang="en-US" sz="2800">
                <a:solidFill>
                  <a:srgbClr val="FF0000"/>
                </a:solidFill>
                <a:latin typeface="Arial Black" pitchFamily="34" charset="0"/>
              </a:rPr>
              <a:t>忽略系数</a:t>
            </a:r>
          </a:p>
        </p:txBody>
      </p:sp>
      <p:graphicFrame>
        <p:nvGraphicFramePr>
          <p:cNvPr id="149514" name="Object 10"/>
          <p:cNvGraphicFramePr>
            <a:graphicFrameLocks noChangeAspect="1"/>
          </p:cNvGraphicFramePr>
          <p:nvPr>
            <p:ph sz="quarter" idx="3"/>
          </p:nvPr>
        </p:nvGraphicFramePr>
        <p:xfrm>
          <a:off x="2195513" y="5300663"/>
          <a:ext cx="4032250" cy="757237"/>
        </p:xfrm>
        <a:graphic>
          <a:graphicData uri="http://schemas.openxmlformats.org/presentationml/2006/ole">
            <p:oleObj spid="_x0000_s18435" name="Equation" r:id="rId4" imgW="1218960" imgH="228600" progId="Equation.DSMT4">
              <p:embed/>
            </p:oleObj>
          </a:graphicData>
        </a:graphic>
      </p:graphicFrame>
      <p:sp>
        <p:nvSpPr>
          <p:cNvPr id="18439" name="Rectangle 13"/>
          <p:cNvSpPr>
            <a:spLocks noChangeArrowheads="1"/>
          </p:cNvSpPr>
          <p:nvPr/>
        </p:nvSpPr>
        <p:spPr bwMode="auto">
          <a:xfrm>
            <a:off x="50768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1.1.2 </a:t>
            </a:r>
            <a:r>
              <a:rPr lang="zh-CN" altLang="en-US" sz="1800">
                <a:solidFill>
                  <a:srgbClr val="6600FF"/>
                </a:solidFill>
                <a:latin typeface="Arial" pitchFamily="34" charset="0"/>
              </a:rPr>
              <a:t>电磁场基本方程</a:t>
            </a:r>
          </a:p>
        </p:txBody>
      </p:sp>
      <p:sp>
        <p:nvSpPr>
          <p:cNvPr id="149518" name="Rectangle 14"/>
          <p:cNvSpPr>
            <a:spLocks noChangeArrowheads="1"/>
          </p:cNvSpPr>
          <p:nvPr/>
        </p:nvSpPr>
        <p:spPr bwMode="auto">
          <a:xfrm>
            <a:off x="1619250" y="6092825"/>
            <a:ext cx="4105275" cy="503238"/>
          </a:xfrm>
          <a:prstGeom prst="rect">
            <a:avLst/>
          </a:prstGeom>
          <a:noFill/>
          <a:ln w="9525">
            <a:noFill/>
            <a:miter lim="800000"/>
            <a:headEnd/>
            <a:tailEnd/>
          </a:ln>
        </p:spPr>
        <p:txBody>
          <a:bodyPr>
            <a:spAutoFit/>
          </a:bodyPr>
          <a:lstStyle/>
          <a:p>
            <a:r>
              <a:rPr lang="zh-CN" altLang="en-US" sz="2700"/>
              <a:t>光强的单位为</a:t>
            </a:r>
            <a:r>
              <a:rPr lang="en-US" altLang="zh-CN" sz="2700"/>
              <a:t>W/m</a:t>
            </a:r>
            <a:r>
              <a:rPr lang="en-US" altLang="zh-CN" sz="2700" baseline="3000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9511"/>
                                        </p:tgtEl>
                                        <p:attrNameLst>
                                          <p:attrName>style.visibility</p:attrName>
                                        </p:attrNameLst>
                                      </p:cBhvr>
                                      <p:to>
                                        <p:strVal val="visible"/>
                                      </p:to>
                                    </p:set>
                                    <p:anim calcmode="lin" valueType="num">
                                      <p:cBhvr additive="base">
                                        <p:cTn id="7" dur="500" fill="hold"/>
                                        <p:tgtEl>
                                          <p:spTgt spid="149511"/>
                                        </p:tgtEl>
                                        <p:attrNameLst>
                                          <p:attrName>ppt_x</p:attrName>
                                        </p:attrNameLst>
                                      </p:cBhvr>
                                      <p:tavLst>
                                        <p:tav tm="0">
                                          <p:val>
                                            <p:strVal val="0-#ppt_w/2"/>
                                          </p:val>
                                        </p:tav>
                                        <p:tav tm="100000">
                                          <p:val>
                                            <p:strVal val="#ppt_x"/>
                                          </p:val>
                                        </p:tav>
                                      </p:tavLst>
                                    </p:anim>
                                    <p:anim calcmode="lin" valueType="num">
                                      <p:cBhvr additive="base">
                                        <p:cTn id="8" dur="500" fill="hold"/>
                                        <p:tgtEl>
                                          <p:spTgt spid="1495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9513"/>
                                        </p:tgtEl>
                                        <p:attrNameLst>
                                          <p:attrName>style.visibility</p:attrName>
                                        </p:attrNameLst>
                                      </p:cBhvr>
                                      <p:to>
                                        <p:strVal val="visible"/>
                                      </p:to>
                                    </p:set>
                                    <p:anim calcmode="lin" valueType="num">
                                      <p:cBhvr additive="base">
                                        <p:cTn id="13" dur="500" fill="hold"/>
                                        <p:tgtEl>
                                          <p:spTgt spid="149513"/>
                                        </p:tgtEl>
                                        <p:attrNameLst>
                                          <p:attrName>ppt_x</p:attrName>
                                        </p:attrNameLst>
                                      </p:cBhvr>
                                      <p:tavLst>
                                        <p:tav tm="0">
                                          <p:val>
                                            <p:strVal val="#ppt_x"/>
                                          </p:val>
                                        </p:tav>
                                        <p:tav tm="100000">
                                          <p:val>
                                            <p:strVal val="#ppt_x"/>
                                          </p:val>
                                        </p:tav>
                                      </p:tavLst>
                                    </p:anim>
                                    <p:anim calcmode="lin" valueType="num">
                                      <p:cBhvr additive="base">
                                        <p:cTn id="14" dur="500" fill="hold"/>
                                        <p:tgtEl>
                                          <p:spTgt spid="1495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9514"/>
                                        </p:tgtEl>
                                        <p:attrNameLst>
                                          <p:attrName>style.visibility</p:attrName>
                                        </p:attrNameLst>
                                      </p:cBhvr>
                                      <p:to>
                                        <p:strVal val="visible"/>
                                      </p:to>
                                    </p:set>
                                    <p:anim calcmode="lin" valueType="num">
                                      <p:cBhvr additive="base">
                                        <p:cTn id="17" dur="500" fill="hold"/>
                                        <p:tgtEl>
                                          <p:spTgt spid="149514"/>
                                        </p:tgtEl>
                                        <p:attrNameLst>
                                          <p:attrName>ppt_x</p:attrName>
                                        </p:attrNameLst>
                                      </p:cBhvr>
                                      <p:tavLst>
                                        <p:tav tm="0">
                                          <p:val>
                                            <p:strVal val="#ppt_x"/>
                                          </p:val>
                                        </p:tav>
                                        <p:tav tm="100000">
                                          <p:val>
                                            <p:strVal val="#ppt_x"/>
                                          </p:val>
                                        </p:tav>
                                      </p:tavLst>
                                    </p:anim>
                                    <p:anim calcmode="lin" valueType="num">
                                      <p:cBhvr additive="base">
                                        <p:cTn id="18" dur="500" fill="hold"/>
                                        <p:tgtEl>
                                          <p:spTgt spid="1495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9518"/>
                                        </p:tgtEl>
                                        <p:attrNameLst>
                                          <p:attrName>style.visibility</p:attrName>
                                        </p:attrNameLst>
                                      </p:cBhvr>
                                      <p:to>
                                        <p:strVal val="visible"/>
                                      </p:to>
                                    </p:set>
                                    <p:anim calcmode="lin" valueType="num">
                                      <p:cBhvr additive="base">
                                        <p:cTn id="23" dur="500" fill="hold"/>
                                        <p:tgtEl>
                                          <p:spTgt spid="149518"/>
                                        </p:tgtEl>
                                        <p:attrNameLst>
                                          <p:attrName>ppt_x</p:attrName>
                                        </p:attrNameLst>
                                      </p:cBhvr>
                                      <p:tavLst>
                                        <p:tav tm="0">
                                          <p:val>
                                            <p:strVal val="#ppt_x"/>
                                          </p:val>
                                        </p:tav>
                                        <p:tav tm="100000">
                                          <p:val>
                                            <p:strVal val="#ppt_x"/>
                                          </p:val>
                                        </p:tav>
                                      </p:tavLst>
                                    </p:anim>
                                    <p:anim calcmode="lin" valueType="num">
                                      <p:cBhvr additive="base">
                                        <p:cTn id="24" dur="500" fill="hold"/>
                                        <p:tgtEl>
                                          <p:spTgt spid="1495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p:bldP spid="1495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3"/>
          <p:cNvSpPr txBox="1">
            <a:spLocks noChangeArrowheads="1"/>
          </p:cNvSpPr>
          <p:nvPr/>
        </p:nvSpPr>
        <p:spPr bwMode="auto">
          <a:xfrm>
            <a:off x="2627313" y="260350"/>
            <a:ext cx="3887787" cy="641350"/>
          </a:xfrm>
          <a:prstGeom prst="rect">
            <a:avLst/>
          </a:prstGeom>
          <a:noFill/>
          <a:ln w="9525">
            <a:noFill/>
            <a:miter lim="800000"/>
            <a:headEnd/>
            <a:tailEnd/>
          </a:ln>
        </p:spPr>
        <p:txBody>
          <a:bodyPr>
            <a:spAutoFit/>
          </a:bodyPr>
          <a:lstStyle/>
          <a:p>
            <a:pPr algn="l">
              <a:spcBef>
                <a:spcPct val="50000"/>
              </a:spcBef>
            </a:pPr>
            <a:r>
              <a:rPr lang="zh-CN" altLang="en-US" sz="3600">
                <a:solidFill>
                  <a:srgbClr val="FF0000"/>
                </a:solidFill>
              </a:rPr>
              <a:t>专业英文单词学习</a:t>
            </a:r>
          </a:p>
        </p:txBody>
      </p:sp>
      <p:sp>
        <p:nvSpPr>
          <p:cNvPr id="78851" name="Rectangle 6"/>
          <p:cNvSpPr>
            <a:spLocks noChangeArrowheads="1"/>
          </p:cNvSpPr>
          <p:nvPr/>
        </p:nvSpPr>
        <p:spPr bwMode="auto">
          <a:xfrm>
            <a:off x="250825" y="1268413"/>
            <a:ext cx="1873250" cy="396875"/>
          </a:xfrm>
          <a:prstGeom prst="rect">
            <a:avLst/>
          </a:prstGeom>
          <a:noFill/>
          <a:ln w="9525">
            <a:noFill/>
            <a:miter lim="800000"/>
            <a:headEnd/>
            <a:tailEnd/>
          </a:ln>
        </p:spPr>
        <p:txBody>
          <a:bodyPr>
            <a:spAutoFit/>
          </a:bodyPr>
          <a:lstStyle/>
          <a:p>
            <a:r>
              <a:rPr lang="zh-CN" altLang="en-US" sz="2000">
                <a:solidFill>
                  <a:srgbClr val="3333FF"/>
                </a:solidFill>
              </a:rPr>
              <a:t>麦克斯韦方程</a:t>
            </a:r>
          </a:p>
        </p:txBody>
      </p:sp>
      <p:sp>
        <p:nvSpPr>
          <p:cNvPr id="78852" name="Rectangle 7"/>
          <p:cNvSpPr>
            <a:spLocks noChangeArrowheads="1"/>
          </p:cNvSpPr>
          <p:nvPr/>
        </p:nvSpPr>
        <p:spPr bwMode="auto">
          <a:xfrm>
            <a:off x="230188" y="2049463"/>
            <a:ext cx="1749425" cy="33655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60000"/>
              <a:buFont typeface="Wingdings" pitchFamily="2" charset="2"/>
              <a:buNone/>
            </a:pPr>
            <a:r>
              <a:rPr lang="zh-CN" altLang="en-US" sz="2000">
                <a:solidFill>
                  <a:srgbClr val="3333FF"/>
                </a:solidFill>
              </a:rPr>
              <a:t>电位移矢量</a:t>
            </a:r>
            <a:endParaRPr lang="en-US" altLang="zh-CN" sz="2000">
              <a:solidFill>
                <a:srgbClr val="3333FF"/>
              </a:solidFill>
            </a:endParaRPr>
          </a:p>
        </p:txBody>
      </p:sp>
      <p:sp>
        <p:nvSpPr>
          <p:cNvPr id="78853" name="Rectangle 9"/>
          <p:cNvSpPr>
            <a:spLocks noChangeArrowheads="1"/>
          </p:cNvSpPr>
          <p:nvPr/>
        </p:nvSpPr>
        <p:spPr bwMode="auto">
          <a:xfrm>
            <a:off x="0" y="2708275"/>
            <a:ext cx="1403350" cy="396875"/>
          </a:xfrm>
          <a:prstGeom prst="rect">
            <a:avLst/>
          </a:prstGeom>
          <a:noFill/>
          <a:ln w="9525">
            <a:noFill/>
            <a:miter lim="800000"/>
            <a:headEnd/>
            <a:tailEnd/>
          </a:ln>
        </p:spPr>
        <p:txBody>
          <a:bodyPr>
            <a:spAutoFit/>
          </a:bodyPr>
          <a:lstStyle/>
          <a:p>
            <a:r>
              <a:rPr lang="zh-CN" altLang="en-US" sz="2000">
                <a:solidFill>
                  <a:srgbClr val="3333FF"/>
                </a:solidFill>
              </a:rPr>
              <a:t>电场强度</a:t>
            </a:r>
          </a:p>
        </p:txBody>
      </p:sp>
      <p:sp>
        <p:nvSpPr>
          <p:cNvPr id="78854" name="Rectangle 10"/>
          <p:cNvSpPr>
            <a:spLocks noChangeArrowheads="1"/>
          </p:cNvSpPr>
          <p:nvPr/>
        </p:nvSpPr>
        <p:spPr bwMode="auto">
          <a:xfrm>
            <a:off x="-36513" y="3573463"/>
            <a:ext cx="1655763" cy="396875"/>
          </a:xfrm>
          <a:prstGeom prst="rect">
            <a:avLst/>
          </a:prstGeom>
          <a:noFill/>
          <a:ln w="9525">
            <a:noFill/>
            <a:miter lim="800000"/>
            <a:headEnd/>
            <a:tailEnd/>
          </a:ln>
        </p:spPr>
        <p:txBody>
          <a:bodyPr>
            <a:spAutoFit/>
          </a:bodyPr>
          <a:lstStyle/>
          <a:p>
            <a:r>
              <a:rPr lang="zh-CN" altLang="en-US" sz="2000">
                <a:solidFill>
                  <a:srgbClr val="3333FF"/>
                </a:solidFill>
              </a:rPr>
              <a:t>磁感应强度</a:t>
            </a:r>
          </a:p>
        </p:txBody>
      </p:sp>
      <p:sp>
        <p:nvSpPr>
          <p:cNvPr id="78855" name="Rectangle 11"/>
          <p:cNvSpPr>
            <a:spLocks noChangeArrowheads="1"/>
          </p:cNvSpPr>
          <p:nvPr/>
        </p:nvSpPr>
        <p:spPr bwMode="auto">
          <a:xfrm>
            <a:off x="179388" y="4365625"/>
            <a:ext cx="1439862" cy="396875"/>
          </a:xfrm>
          <a:prstGeom prst="rect">
            <a:avLst/>
          </a:prstGeom>
          <a:noFill/>
          <a:ln w="9525">
            <a:noFill/>
            <a:miter lim="800000"/>
            <a:headEnd/>
            <a:tailEnd/>
          </a:ln>
        </p:spPr>
        <p:txBody>
          <a:bodyPr>
            <a:spAutoFit/>
          </a:bodyPr>
          <a:lstStyle/>
          <a:p>
            <a:r>
              <a:rPr lang="zh-CN" altLang="en-US" sz="2000">
                <a:solidFill>
                  <a:srgbClr val="3333FF"/>
                </a:solidFill>
              </a:rPr>
              <a:t>磁场强度</a:t>
            </a:r>
          </a:p>
        </p:txBody>
      </p:sp>
      <p:sp>
        <p:nvSpPr>
          <p:cNvPr id="78856" name="Rectangle 12"/>
          <p:cNvSpPr>
            <a:spLocks noChangeArrowheads="1"/>
          </p:cNvSpPr>
          <p:nvPr/>
        </p:nvSpPr>
        <p:spPr bwMode="auto">
          <a:xfrm>
            <a:off x="179388" y="5084763"/>
            <a:ext cx="1296987" cy="396875"/>
          </a:xfrm>
          <a:prstGeom prst="rect">
            <a:avLst/>
          </a:prstGeom>
          <a:noFill/>
          <a:ln w="9525">
            <a:noFill/>
            <a:miter lim="800000"/>
            <a:headEnd/>
            <a:tailEnd/>
          </a:ln>
        </p:spPr>
        <p:txBody>
          <a:bodyPr>
            <a:spAutoFit/>
          </a:bodyPr>
          <a:lstStyle/>
          <a:p>
            <a:r>
              <a:rPr lang="zh-CN" altLang="en-US" sz="2000">
                <a:solidFill>
                  <a:srgbClr val="3333FF"/>
                </a:solidFill>
              </a:rPr>
              <a:t>电荷密度</a:t>
            </a:r>
          </a:p>
        </p:txBody>
      </p:sp>
      <p:sp>
        <p:nvSpPr>
          <p:cNvPr id="78857" name="Rectangle 13"/>
          <p:cNvSpPr>
            <a:spLocks noChangeArrowheads="1"/>
          </p:cNvSpPr>
          <p:nvPr/>
        </p:nvSpPr>
        <p:spPr bwMode="auto">
          <a:xfrm>
            <a:off x="179388" y="5949950"/>
            <a:ext cx="1296987" cy="396875"/>
          </a:xfrm>
          <a:prstGeom prst="rect">
            <a:avLst/>
          </a:prstGeom>
          <a:noFill/>
          <a:ln w="9525">
            <a:noFill/>
            <a:miter lim="800000"/>
            <a:headEnd/>
            <a:tailEnd/>
          </a:ln>
        </p:spPr>
        <p:txBody>
          <a:bodyPr>
            <a:spAutoFit/>
          </a:bodyPr>
          <a:lstStyle/>
          <a:p>
            <a:r>
              <a:rPr lang="zh-CN" altLang="en-US" sz="2000">
                <a:solidFill>
                  <a:srgbClr val="3333FF"/>
                </a:solidFill>
              </a:rPr>
              <a:t>电流密度</a:t>
            </a:r>
          </a:p>
        </p:txBody>
      </p:sp>
      <p:sp>
        <p:nvSpPr>
          <p:cNvPr id="78858" name="Rectangle 14"/>
          <p:cNvSpPr>
            <a:spLocks noChangeArrowheads="1"/>
          </p:cNvSpPr>
          <p:nvPr/>
        </p:nvSpPr>
        <p:spPr bwMode="auto">
          <a:xfrm>
            <a:off x="4643438" y="1320800"/>
            <a:ext cx="1296987" cy="396875"/>
          </a:xfrm>
          <a:prstGeom prst="rect">
            <a:avLst/>
          </a:prstGeom>
          <a:noFill/>
          <a:ln w="9525">
            <a:noFill/>
            <a:miter lim="800000"/>
            <a:headEnd/>
            <a:tailEnd/>
          </a:ln>
        </p:spPr>
        <p:txBody>
          <a:bodyPr>
            <a:spAutoFit/>
          </a:bodyPr>
          <a:lstStyle/>
          <a:p>
            <a:r>
              <a:rPr lang="zh-CN" altLang="en-US" sz="2000">
                <a:solidFill>
                  <a:srgbClr val="3333FF"/>
                </a:solidFill>
              </a:rPr>
              <a:t>介电常数</a:t>
            </a:r>
          </a:p>
        </p:txBody>
      </p:sp>
      <p:sp>
        <p:nvSpPr>
          <p:cNvPr id="78859" name="Rectangle 15"/>
          <p:cNvSpPr>
            <a:spLocks noChangeArrowheads="1"/>
          </p:cNvSpPr>
          <p:nvPr/>
        </p:nvSpPr>
        <p:spPr bwMode="auto">
          <a:xfrm>
            <a:off x="4770438" y="2041525"/>
            <a:ext cx="1096962" cy="396875"/>
          </a:xfrm>
          <a:prstGeom prst="rect">
            <a:avLst/>
          </a:prstGeom>
          <a:noFill/>
          <a:ln w="9525">
            <a:noFill/>
            <a:miter lim="800000"/>
            <a:headEnd/>
            <a:tailEnd/>
          </a:ln>
        </p:spPr>
        <p:txBody>
          <a:bodyPr>
            <a:spAutoFit/>
          </a:bodyPr>
          <a:lstStyle/>
          <a:p>
            <a:r>
              <a:rPr lang="zh-CN" altLang="en-US" sz="2000">
                <a:solidFill>
                  <a:srgbClr val="3333FF"/>
                </a:solidFill>
              </a:rPr>
              <a:t>电导率</a:t>
            </a:r>
          </a:p>
        </p:txBody>
      </p:sp>
      <p:sp>
        <p:nvSpPr>
          <p:cNvPr id="78860" name="Rectangle 16"/>
          <p:cNvSpPr>
            <a:spLocks noChangeArrowheads="1"/>
          </p:cNvSpPr>
          <p:nvPr/>
        </p:nvSpPr>
        <p:spPr bwMode="auto">
          <a:xfrm>
            <a:off x="4770438" y="2760663"/>
            <a:ext cx="1096962" cy="396875"/>
          </a:xfrm>
          <a:prstGeom prst="rect">
            <a:avLst/>
          </a:prstGeom>
          <a:noFill/>
          <a:ln w="9525">
            <a:noFill/>
            <a:miter lim="800000"/>
            <a:headEnd/>
            <a:tailEnd/>
          </a:ln>
        </p:spPr>
        <p:txBody>
          <a:bodyPr>
            <a:spAutoFit/>
          </a:bodyPr>
          <a:lstStyle/>
          <a:p>
            <a:r>
              <a:rPr lang="zh-CN" altLang="en-US" sz="2000">
                <a:solidFill>
                  <a:srgbClr val="3333FF"/>
                </a:solidFill>
              </a:rPr>
              <a:t>磁导率</a:t>
            </a:r>
          </a:p>
        </p:txBody>
      </p:sp>
      <p:sp>
        <p:nvSpPr>
          <p:cNvPr id="78861" name="Rectangle 17"/>
          <p:cNvSpPr>
            <a:spLocks noChangeArrowheads="1"/>
          </p:cNvSpPr>
          <p:nvPr/>
        </p:nvSpPr>
        <p:spPr bwMode="auto">
          <a:xfrm>
            <a:off x="4795838" y="3625850"/>
            <a:ext cx="1216025" cy="396875"/>
          </a:xfrm>
          <a:prstGeom prst="rect">
            <a:avLst/>
          </a:prstGeom>
          <a:noFill/>
          <a:ln w="9525">
            <a:noFill/>
            <a:miter lim="800000"/>
            <a:headEnd/>
            <a:tailEnd/>
          </a:ln>
        </p:spPr>
        <p:txBody>
          <a:bodyPr>
            <a:spAutoFit/>
          </a:bodyPr>
          <a:lstStyle/>
          <a:p>
            <a:r>
              <a:rPr lang="zh-CN" altLang="en-US" sz="2000">
                <a:solidFill>
                  <a:srgbClr val="3333FF"/>
                </a:solidFill>
              </a:rPr>
              <a:t>边界条件</a:t>
            </a:r>
          </a:p>
        </p:txBody>
      </p:sp>
      <p:sp>
        <p:nvSpPr>
          <p:cNvPr id="78862" name="Rectangle 18"/>
          <p:cNvSpPr>
            <a:spLocks noChangeArrowheads="1"/>
          </p:cNvSpPr>
          <p:nvPr/>
        </p:nvSpPr>
        <p:spPr bwMode="auto">
          <a:xfrm>
            <a:off x="4745038" y="4344988"/>
            <a:ext cx="763587" cy="396875"/>
          </a:xfrm>
          <a:prstGeom prst="rect">
            <a:avLst/>
          </a:prstGeom>
          <a:noFill/>
          <a:ln w="9525">
            <a:noFill/>
            <a:miter lim="800000"/>
            <a:headEnd/>
            <a:tailEnd/>
          </a:ln>
        </p:spPr>
        <p:txBody>
          <a:bodyPr>
            <a:spAutoFit/>
          </a:bodyPr>
          <a:lstStyle/>
          <a:p>
            <a:r>
              <a:rPr lang="zh-CN" altLang="en-US" sz="2000">
                <a:solidFill>
                  <a:srgbClr val="3333FF"/>
                </a:solidFill>
              </a:rPr>
              <a:t>法向</a:t>
            </a:r>
          </a:p>
        </p:txBody>
      </p:sp>
      <p:sp>
        <p:nvSpPr>
          <p:cNvPr id="78863" name="Rectangle 19"/>
          <p:cNvSpPr>
            <a:spLocks noChangeArrowheads="1"/>
          </p:cNvSpPr>
          <p:nvPr/>
        </p:nvSpPr>
        <p:spPr bwMode="auto">
          <a:xfrm>
            <a:off x="4745038" y="5065713"/>
            <a:ext cx="835025" cy="396875"/>
          </a:xfrm>
          <a:prstGeom prst="rect">
            <a:avLst/>
          </a:prstGeom>
          <a:noFill/>
          <a:ln w="9525">
            <a:noFill/>
            <a:miter lim="800000"/>
            <a:headEnd/>
            <a:tailEnd/>
          </a:ln>
        </p:spPr>
        <p:txBody>
          <a:bodyPr>
            <a:spAutoFit/>
          </a:bodyPr>
          <a:lstStyle/>
          <a:p>
            <a:r>
              <a:rPr lang="zh-CN" altLang="en-US" sz="2000">
                <a:solidFill>
                  <a:srgbClr val="3333FF"/>
                </a:solidFill>
              </a:rPr>
              <a:t>切向</a:t>
            </a:r>
          </a:p>
        </p:txBody>
      </p:sp>
      <p:sp>
        <p:nvSpPr>
          <p:cNvPr id="78864" name="Rectangle 20"/>
          <p:cNvSpPr>
            <a:spLocks noChangeArrowheads="1"/>
          </p:cNvSpPr>
          <p:nvPr/>
        </p:nvSpPr>
        <p:spPr bwMode="auto">
          <a:xfrm>
            <a:off x="4722813" y="5568950"/>
            <a:ext cx="1289050" cy="396875"/>
          </a:xfrm>
          <a:prstGeom prst="rect">
            <a:avLst/>
          </a:prstGeom>
          <a:noFill/>
          <a:ln w="9525">
            <a:noFill/>
            <a:miter lim="800000"/>
            <a:headEnd/>
            <a:tailEnd/>
          </a:ln>
        </p:spPr>
        <p:txBody>
          <a:bodyPr>
            <a:spAutoFit/>
          </a:bodyPr>
          <a:lstStyle/>
          <a:p>
            <a:r>
              <a:rPr lang="zh-CN" altLang="en-US" sz="2000">
                <a:solidFill>
                  <a:srgbClr val="3333FF"/>
                </a:solidFill>
              </a:rPr>
              <a:t>能流密度</a:t>
            </a:r>
          </a:p>
        </p:txBody>
      </p:sp>
      <p:sp>
        <p:nvSpPr>
          <p:cNvPr id="78865" name="Rectangle 21"/>
          <p:cNvSpPr>
            <a:spLocks noChangeArrowheads="1"/>
          </p:cNvSpPr>
          <p:nvPr/>
        </p:nvSpPr>
        <p:spPr bwMode="auto">
          <a:xfrm>
            <a:off x="4816475" y="6200775"/>
            <a:ext cx="835025" cy="396875"/>
          </a:xfrm>
          <a:prstGeom prst="rect">
            <a:avLst/>
          </a:prstGeom>
          <a:noFill/>
          <a:ln w="9525">
            <a:noFill/>
            <a:miter lim="800000"/>
            <a:headEnd/>
            <a:tailEnd/>
          </a:ln>
        </p:spPr>
        <p:txBody>
          <a:bodyPr>
            <a:spAutoFit/>
          </a:bodyPr>
          <a:lstStyle/>
          <a:p>
            <a:r>
              <a:rPr lang="zh-CN" altLang="en-US" sz="2000">
                <a:solidFill>
                  <a:srgbClr val="3333FF"/>
                </a:solidFill>
              </a:rPr>
              <a:t>光强</a:t>
            </a:r>
          </a:p>
        </p:txBody>
      </p:sp>
      <p:sp>
        <p:nvSpPr>
          <p:cNvPr id="565270" name="Rectangle 22"/>
          <p:cNvSpPr>
            <a:spLocks noChangeArrowheads="1"/>
          </p:cNvSpPr>
          <p:nvPr/>
        </p:nvSpPr>
        <p:spPr bwMode="auto">
          <a:xfrm>
            <a:off x="1858963" y="1303338"/>
            <a:ext cx="2362200" cy="396875"/>
          </a:xfrm>
          <a:prstGeom prst="rect">
            <a:avLst/>
          </a:prstGeom>
          <a:noFill/>
          <a:ln w="9525">
            <a:noFill/>
            <a:miter lim="800000"/>
            <a:headEnd/>
            <a:tailEnd/>
          </a:ln>
        </p:spPr>
        <p:txBody>
          <a:bodyPr wrap="none">
            <a:spAutoFit/>
          </a:bodyPr>
          <a:lstStyle/>
          <a:p>
            <a:r>
              <a:rPr lang="en-US" altLang="zh-CN" sz="2000">
                <a:solidFill>
                  <a:srgbClr val="FF3300"/>
                </a:solidFill>
              </a:rPr>
              <a:t>-Maxwell Equations</a:t>
            </a:r>
            <a:endParaRPr lang="zh-CN" altLang="en-US" sz="2000">
              <a:solidFill>
                <a:srgbClr val="FF3300"/>
              </a:solidFill>
            </a:endParaRPr>
          </a:p>
        </p:txBody>
      </p:sp>
      <p:sp>
        <p:nvSpPr>
          <p:cNvPr id="565271" name="Rectangle 23"/>
          <p:cNvSpPr>
            <a:spLocks noChangeArrowheads="1"/>
          </p:cNvSpPr>
          <p:nvPr/>
        </p:nvSpPr>
        <p:spPr bwMode="auto">
          <a:xfrm>
            <a:off x="1547813" y="2024063"/>
            <a:ext cx="3281362" cy="396875"/>
          </a:xfrm>
          <a:prstGeom prst="rect">
            <a:avLst/>
          </a:prstGeom>
          <a:noFill/>
          <a:ln w="9525">
            <a:noFill/>
            <a:miter lim="800000"/>
            <a:headEnd/>
            <a:tailEnd/>
          </a:ln>
        </p:spPr>
        <p:txBody>
          <a:bodyPr wrap="none">
            <a:spAutoFit/>
          </a:bodyPr>
          <a:lstStyle/>
          <a:p>
            <a:r>
              <a:rPr lang="en-US" altLang="zh-CN" sz="2000">
                <a:solidFill>
                  <a:srgbClr val="FF3300"/>
                </a:solidFill>
              </a:rPr>
              <a:t>-electric displacement vector</a:t>
            </a:r>
            <a:endParaRPr lang="zh-CN" altLang="en-US" sz="2000">
              <a:solidFill>
                <a:srgbClr val="FF3300"/>
              </a:solidFill>
            </a:endParaRPr>
          </a:p>
        </p:txBody>
      </p:sp>
      <p:sp>
        <p:nvSpPr>
          <p:cNvPr id="565272" name="Rectangle 24"/>
          <p:cNvSpPr>
            <a:spLocks noChangeArrowheads="1"/>
          </p:cNvSpPr>
          <p:nvPr/>
        </p:nvSpPr>
        <p:spPr bwMode="auto">
          <a:xfrm>
            <a:off x="1619250" y="2806700"/>
            <a:ext cx="2652713" cy="336550"/>
          </a:xfrm>
          <a:prstGeom prst="rect">
            <a:avLst/>
          </a:prstGeom>
          <a:noFill/>
          <a:ln w="9525">
            <a:noFill/>
            <a:miter lim="800000"/>
            <a:headEnd/>
            <a:tailEnd/>
          </a:ln>
        </p:spPr>
        <p:txBody>
          <a:bodyPr wrap="none">
            <a:spAutoFit/>
          </a:bodyPr>
          <a:lstStyle/>
          <a:p>
            <a:pPr>
              <a:lnSpc>
                <a:spcPct val="80000"/>
              </a:lnSpc>
              <a:spcBef>
                <a:spcPct val="50000"/>
              </a:spcBef>
              <a:buClr>
                <a:schemeClr val="folHlink"/>
              </a:buClr>
              <a:buSzPct val="60000"/>
              <a:buFont typeface="Wingdings" pitchFamily="2" charset="2"/>
              <a:buNone/>
            </a:pPr>
            <a:r>
              <a:rPr lang="en-US" altLang="zh-CN" sz="2000">
                <a:solidFill>
                  <a:srgbClr val="FF3300"/>
                </a:solidFill>
              </a:rPr>
              <a:t>-electric field intensity </a:t>
            </a:r>
          </a:p>
        </p:txBody>
      </p:sp>
      <p:sp>
        <p:nvSpPr>
          <p:cNvPr id="565273" name="Rectangle 25"/>
          <p:cNvSpPr>
            <a:spLocks noChangeArrowheads="1"/>
          </p:cNvSpPr>
          <p:nvPr/>
        </p:nvSpPr>
        <p:spPr bwMode="auto">
          <a:xfrm>
            <a:off x="1476375" y="3573463"/>
            <a:ext cx="3338513" cy="396875"/>
          </a:xfrm>
          <a:prstGeom prst="rect">
            <a:avLst/>
          </a:prstGeom>
          <a:noFill/>
          <a:ln w="9525">
            <a:noFill/>
            <a:miter lim="800000"/>
            <a:headEnd/>
            <a:tailEnd/>
          </a:ln>
        </p:spPr>
        <p:txBody>
          <a:bodyPr wrap="none">
            <a:spAutoFit/>
          </a:bodyPr>
          <a:lstStyle/>
          <a:p>
            <a:r>
              <a:rPr lang="en-US" altLang="zh-CN" sz="2000">
                <a:solidFill>
                  <a:srgbClr val="FF3300"/>
                </a:solidFill>
              </a:rPr>
              <a:t>-magnetic induction intensity</a:t>
            </a:r>
            <a:endParaRPr lang="zh-CN" altLang="en-US" sz="2000">
              <a:solidFill>
                <a:srgbClr val="FF3300"/>
              </a:solidFill>
            </a:endParaRPr>
          </a:p>
        </p:txBody>
      </p:sp>
      <p:sp>
        <p:nvSpPr>
          <p:cNvPr id="565274" name="Rectangle 26"/>
          <p:cNvSpPr>
            <a:spLocks noChangeArrowheads="1"/>
          </p:cNvSpPr>
          <p:nvPr/>
        </p:nvSpPr>
        <p:spPr bwMode="auto">
          <a:xfrm>
            <a:off x="1476375" y="4400550"/>
            <a:ext cx="2787650" cy="396875"/>
          </a:xfrm>
          <a:prstGeom prst="rect">
            <a:avLst/>
          </a:prstGeom>
          <a:noFill/>
          <a:ln w="9525">
            <a:noFill/>
            <a:miter lim="800000"/>
            <a:headEnd/>
            <a:tailEnd/>
          </a:ln>
        </p:spPr>
        <p:txBody>
          <a:bodyPr wrap="none">
            <a:spAutoFit/>
          </a:bodyPr>
          <a:lstStyle/>
          <a:p>
            <a:r>
              <a:rPr lang="en-US" altLang="zh-CN" sz="2000">
                <a:solidFill>
                  <a:srgbClr val="FF3300"/>
                </a:solidFill>
              </a:rPr>
              <a:t>-magnetic field intensity</a:t>
            </a:r>
            <a:endParaRPr lang="zh-CN" altLang="en-US" sz="2000">
              <a:solidFill>
                <a:srgbClr val="FF3300"/>
              </a:solidFill>
            </a:endParaRPr>
          </a:p>
        </p:txBody>
      </p:sp>
      <p:sp>
        <p:nvSpPr>
          <p:cNvPr id="565275" name="Rectangle 27"/>
          <p:cNvSpPr>
            <a:spLocks noChangeArrowheads="1"/>
          </p:cNvSpPr>
          <p:nvPr/>
        </p:nvSpPr>
        <p:spPr bwMode="auto">
          <a:xfrm>
            <a:off x="1547813" y="5110163"/>
            <a:ext cx="1839912" cy="336550"/>
          </a:xfrm>
          <a:prstGeom prst="rect">
            <a:avLst/>
          </a:prstGeom>
          <a:noFill/>
          <a:ln w="9525">
            <a:noFill/>
            <a:miter lim="800000"/>
            <a:headEnd/>
            <a:tailEnd/>
          </a:ln>
        </p:spPr>
        <p:txBody>
          <a:bodyPr wrap="none">
            <a:spAutoFit/>
          </a:bodyPr>
          <a:lstStyle/>
          <a:p>
            <a:pPr>
              <a:lnSpc>
                <a:spcPct val="80000"/>
              </a:lnSpc>
              <a:spcBef>
                <a:spcPct val="50000"/>
              </a:spcBef>
              <a:buClr>
                <a:schemeClr val="folHlink"/>
              </a:buClr>
              <a:buSzPct val="60000"/>
              <a:buFont typeface="Wingdings" pitchFamily="2" charset="2"/>
              <a:buNone/>
            </a:pPr>
            <a:r>
              <a:rPr lang="en-US" altLang="zh-CN" sz="2000">
                <a:solidFill>
                  <a:srgbClr val="FF3300"/>
                </a:solidFill>
              </a:rPr>
              <a:t>-charge density</a:t>
            </a:r>
          </a:p>
        </p:txBody>
      </p:sp>
      <p:sp>
        <p:nvSpPr>
          <p:cNvPr id="565276" name="Rectangle 28"/>
          <p:cNvSpPr>
            <a:spLocks noChangeArrowheads="1"/>
          </p:cNvSpPr>
          <p:nvPr/>
        </p:nvSpPr>
        <p:spPr bwMode="auto">
          <a:xfrm>
            <a:off x="1476375" y="5911850"/>
            <a:ext cx="1924050" cy="396875"/>
          </a:xfrm>
          <a:prstGeom prst="rect">
            <a:avLst/>
          </a:prstGeom>
          <a:noFill/>
          <a:ln w="9525">
            <a:noFill/>
            <a:miter lim="800000"/>
            <a:headEnd/>
            <a:tailEnd/>
          </a:ln>
        </p:spPr>
        <p:txBody>
          <a:bodyPr wrap="none">
            <a:spAutoFit/>
          </a:bodyPr>
          <a:lstStyle/>
          <a:p>
            <a:r>
              <a:rPr lang="en-US" altLang="zh-CN" sz="2000">
                <a:solidFill>
                  <a:srgbClr val="FF3300"/>
                </a:solidFill>
              </a:rPr>
              <a:t>-current density</a:t>
            </a:r>
            <a:endParaRPr lang="zh-CN" altLang="en-US" sz="2000">
              <a:solidFill>
                <a:srgbClr val="FF3300"/>
              </a:solidFill>
            </a:endParaRPr>
          </a:p>
        </p:txBody>
      </p:sp>
      <p:sp>
        <p:nvSpPr>
          <p:cNvPr id="565277" name="Rectangle 29"/>
          <p:cNvSpPr>
            <a:spLocks noChangeArrowheads="1"/>
          </p:cNvSpPr>
          <p:nvPr/>
        </p:nvSpPr>
        <p:spPr bwMode="auto">
          <a:xfrm>
            <a:off x="6156325" y="1381125"/>
            <a:ext cx="2309813" cy="336550"/>
          </a:xfrm>
          <a:prstGeom prst="rect">
            <a:avLst/>
          </a:prstGeom>
          <a:noFill/>
          <a:ln w="9525">
            <a:noFill/>
            <a:miter lim="800000"/>
            <a:headEnd/>
            <a:tailEnd/>
          </a:ln>
        </p:spPr>
        <p:txBody>
          <a:bodyPr wrap="none">
            <a:spAutoFit/>
          </a:bodyPr>
          <a:lstStyle/>
          <a:p>
            <a:pPr>
              <a:lnSpc>
                <a:spcPct val="80000"/>
              </a:lnSpc>
              <a:spcBef>
                <a:spcPct val="50000"/>
              </a:spcBef>
              <a:buClr>
                <a:schemeClr val="folHlink"/>
              </a:buClr>
              <a:buSzPct val="60000"/>
              <a:buFont typeface="Wingdings" pitchFamily="2" charset="2"/>
              <a:buNone/>
            </a:pPr>
            <a:r>
              <a:rPr lang="en-US" altLang="zh-CN" sz="2000">
                <a:solidFill>
                  <a:srgbClr val="FF3300"/>
                </a:solidFill>
              </a:rPr>
              <a:t>-dielectric constant </a:t>
            </a:r>
          </a:p>
        </p:txBody>
      </p:sp>
      <p:sp>
        <p:nvSpPr>
          <p:cNvPr id="565278" name="Rectangle 30"/>
          <p:cNvSpPr>
            <a:spLocks noChangeArrowheads="1"/>
          </p:cNvSpPr>
          <p:nvPr/>
        </p:nvSpPr>
        <p:spPr bwMode="auto">
          <a:xfrm>
            <a:off x="6076950" y="2038350"/>
            <a:ext cx="2535238" cy="396875"/>
          </a:xfrm>
          <a:prstGeom prst="rect">
            <a:avLst/>
          </a:prstGeom>
          <a:noFill/>
          <a:ln w="9525">
            <a:noFill/>
            <a:miter lim="800000"/>
            <a:headEnd/>
            <a:tailEnd/>
          </a:ln>
        </p:spPr>
        <p:txBody>
          <a:bodyPr wrap="none">
            <a:spAutoFit/>
          </a:bodyPr>
          <a:lstStyle/>
          <a:p>
            <a:r>
              <a:rPr lang="en-US" altLang="zh-CN" sz="2000">
                <a:solidFill>
                  <a:srgbClr val="FF3300"/>
                </a:solidFill>
              </a:rPr>
              <a:t>- specific conductivity</a:t>
            </a:r>
            <a:endParaRPr lang="zh-CN" altLang="en-US" sz="2000">
              <a:solidFill>
                <a:srgbClr val="FF3300"/>
              </a:solidFill>
            </a:endParaRPr>
          </a:p>
        </p:txBody>
      </p:sp>
      <p:sp>
        <p:nvSpPr>
          <p:cNvPr id="565279" name="Rectangle 31"/>
          <p:cNvSpPr>
            <a:spLocks noChangeArrowheads="1"/>
          </p:cNvSpPr>
          <p:nvPr/>
        </p:nvSpPr>
        <p:spPr bwMode="auto">
          <a:xfrm>
            <a:off x="6013450" y="2757488"/>
            <a:ext cx="2760663" cy="396875"/>
          </a:xfrm>
          <a:prstGeom prst="rect">
            <a:avLst/>
          </a:prstGeom>
          <a:noFill/>
          <a:ln w="9525">
            <a:noFill/>
            <a:miter lim="800000"/>
            <a:headEnd/>
            <a:tailEnd/>
          </a:ln>
        </p:spPr>
        <p:txBody>
          <a:bodyPr wrap="none">
            <a:spAutoFit/>
          </a:bodyPr>
          <a:lstStyle/>
          <a:p>
            <a:r>
              <a:rPr lang="en-US" altLang="zh-CN" sz="2000">
                <a:solidFill>
                  <a:srgbClr val="FF3300"/>
                </a:solidFill>
              </a:rPr>
              <a:t>- magnetic permeability</a:t>
            </a:r>
            <a:endParaRPr lang="zh-CN" altLang="en-US" sz="2000">
              <a:solidFill>
                <a:srgbClr val="FF3300"/>
              </a:solidFill>
            </a:endParaRPr>
          </a:p>
        </p:txBody>
      </p:sp>
      <p:sp>
        <p:nvSpPr>
          <p:cNvPr id="565280" name="Rectangle 32"/>
          <p:cNvSpPr>
            <a:spLocks noChangeArrowheads="1"/>
          </p:cNvSpPr>
          <p:nvPr/>
        </p:nvSpPr>
        <p:spPr bwMode="auto">
          <a:xfrm>
            <a:off x="6011863" y="3613150"/>
            <a:ext cx="2405062" cy="336550"/>
          </a:xfrm>
          <a:prstGeom prst="rect">
            <a:avLst/>
          </a:prstGeom>
          <a:noFill/>
          <a:ln w="9525">
            <a:noFill/>
            <a:miter lim="800000"/>
            <a:headEnd/>
            <a:tailEnd/>
          </a:ln>
        </p:spPr>
        <p:txBody>
          <a:bodyPr wrap="none">
            <a:spAutoFit/>
          </a:bodyPr>
          <a:lstStyle/>
          <a:p>
            <a:pPr>
              <a:lnSpc>
                <a:spcPct val="80000"/>
              </a:lnSpc>
              <a:spcBef>
                <a:spcPct val="50000"/>
              </a:spcBef>
              <a:buClr>
                <a:schemeClr val="folHlink"/>
              </a:buClr>
              <a:buSzPct val="60000"/>
              <a:buFont typeface="Wingdings" pitchFamily="2" charset="2"/>
              <a:buNone/>
            </a:pPr>
            <a:r>
              <a:rPr lang="en-US" altLang="zh-CN" sz="2000">
                <a:solidFill>
                  <a:srgbClr val="FF3300"/>
                </a:solidFill>
              </a:rPr>
              <a:t>-boundary condition</a:t>
            </a:r>
          </a:p>
        </p:txBody>
      </p:sp>
      <p:sp>
        <p:nvSpPr>
          <p:cNvPr id="565281" name="Rectangle 33"/>
          <p:cNvSpPr>
            <a:spLocks noChangeArrowheads="1"/>
          </p:cNvSpPr>
          <p:nvPr/>
        </p:nvSpPr>
        <p:spPr bwMode="auto">
          <a:xfrm>
            <a:off x="6011863" y="4405313"/>
            <a:ext cx="1057275" cy="336550"/>
          </a:xfrm>
          <a:prstGeom prst="rect">
            <a:avLst/>
          </a:prstGeom>
          <a:noFill/>
          <a:ln w="9525">
            <a:noFill/>
            <a:miter lim="800000"/>
            <a:headEnd/>
            <a:tailEnd/>
          </a:ln>
        </p:spPr>
        <p:txBody>
          <a:bodyPr wrap="none">
            <a:spAutoFit/>
          </a:bodyPr>
          <a:lstStyle/>
          <a:p>
            <a:pPr>
              <a:lnSpc>
                <a:spcPct val="80000"/>
              </a:lnSpc>
              <a:spcBef>
                <a:spcPct val="50000"/>
              </a:spcBef>
              <a:buClr>
                <a:schemeClr val="folHlink"/>
              </a:buClr>
              <a:buSzPct val="60000"/>
              <a:buFont typeface="Wingdings" pitchFamily="2" charset="2"/>
              <a:buNone/>
            </a:pPr>
            <a:r>
              <a:rPr lang="en-US" altLang="zh-CN" sz="2000">
                <a:solidFill>
                  <a:srgbClr val="FF3300"/>
                </a:solidFill>
              </a:rPr>
              <a:t>-normal</a:t>
            </a:r>
          </a:p>
        </p:txBody>
      </p:sp>
      <p:sp>
        <p:nvSpPr>
          <p:cNvPr id="565282" name="Rectangle 34"/>
          <p:cNvSpPr>
            <a:spLocks noChangeArrowheads="1"/>
          </p:cNvSpPr>
          <p:nvPr/>
        </p:nvSpPr>
        <p:spPr bwMode="auto">
          <a:xfrm>
            <a:off x="6035675" y="5048250"/>
            <a:ext cx="1416050" cy="396875"/>
          </a:xfrm>
          <a:prstGeom prst="rect">
            <a:avLst/>
          </a:prstGeom>
          <a:noFill/>
          <a:ln w="9525">
            <a:noFill/>
            <a:miter lim="800000"/>
            <a:headEnd/>
            <a:tailEnd/>
          </a:ln>
        </p:spPr>
        <p:txBody>
          <a:bodyPr wrap="none">
            <a:spAutoFit/>
          </a:bodyPr>
          <a:lstStyle/>
          <a:p>
            <a:r>
              <a:rPr lang="en-US" altLang="zh-CN" sz="2000">
                <a:solidFill>
                  <a:srgbClr val="FF3300"/>
                </a:solidFill>
              </a:rPr>
              <a:t>- tangential</a:t>
            </a:r>
            <a:endParaRPr lang="zh-CN" altLang="en-US" sz="2000">
              <a:solidFill>
                <a:srgbClr val="FF3300"/>
              </a:solidFill>
            </a:endParaRPr>
          </a:p>
        </p:txBody>
      </p:sp>
      <p:sp>
        <p:nvSpPr>
          <p:cNvPr id="565283" name="Rectangle 35"/>
          <p:cNvSpPr>
            <a:spLocks noChangeArrowheads="1"/>
          </p:cNvSpPr>
          <p:nvPr/>
        </p:nvSpPr>
        <p:spPr bwMode="auto">
          <a:xfrm>
            <a:off x="5867400" y="5589588"/>
            <a:ext cx="2368550" cy="396875"/>
          </a:xfrm>
          <a:prstGeom prst="rect">
            <a:avLst/>
          </a:prstGeom>
          <a:noFill/>
          <a:ln w="9525">
            <a:noFill/>
            <a:miter lim="800000"/>
            <a:headEnd/>
            <a:tailEnd/>
          </a:ln>
        </p:spPr>
        <p:txBody>
          <a:bodyPr wrap="none">
            <a:spAutoFit/>
          </a:bodyPr>
          <a:lstStyle/>
          <a:p>
            <a:r>
              <a:rPr lang="en-US" altLang="zh-CN" sz="2000">
                <a:solidFill>
                  <a:srgbClr val="FF3300"/>
                </a:solidFill>
              </a:rPr>
              <a:t>-energy flow density</a:t>
            </a:r>
            <a:endParaRPr lang="zh-CN" altLang="en-US" sz="2000">
              <a:solidFill>
                <a:srgbClr val="FF3300"/>
              </a:solidFill>
            </a:endParaRPr>
          </a:p>
        </p:txBody>
      </p:sp>
      <p:sp>
        <p:nvSpPr>
          <p:cNvPr id="565284" name="Rectangle 36"/>
          <p:cNvSpPr>
            <a:spLocks noChangeArrowheads="1"/>
          </p:cNvSpPr>
          <p:nvPr/>
        </p:nvSpPr>
        <p:spPr bwMode="auto">
          <a:xfrm>
            <a:off x="6059488" y="6200775"/>
            <a:ext cx="1752600" cy="396875"/>
          </a:xfrm>
          <a:prstGeom prst="rect">
            <a:avLst/>
          </a:prstGeom>
          <a:noFill/>
          <a:ln w="9525">
            <a:noFill/>
            <a:miter lim="800000"/>
            <a:headEnd/>
            <a:tailEnd/>
          </a:ln>
        </p:spPr>
        <p:txBody>
          <a:bodyPr wrap="none">
            <a:spAutoFit/>
          </a:bodyPr>
          <a:lstStyle/>
          <a:p>
            <a:r>
              <a:rPr lang="en-US" altLang="zh-CN" sz="2000">
                <a:solidFill>
                  <a:srgbClr val="FF3300"/>
                </a:solidFill>
              </a:rPr>
              <a:t>-light intensity</a:t>
            </a:r>
            <a:endParaRPr lang="zh-CN" altLang="en-US" sz="2000">
              <a:solidFill>
                <a:srgbClr val="FF3300"/>
              </a:solidFill>
            </a:endParaRPr>
          </a:p>
        </p:txBody>
      </p:sp>
      <p:sp>
        <p:nvSpPr>
          <p:cNvPr id="565285" name="Rectangle 37"/>
          <p:cNvSpPr>
            <a:spLocks noChangeArrowheads="1"/>
          </p:cNvSpPr>
          <p:nvPr/>
        </p:nvSpPr>
        <p:spPr bwMode="auto">
          <a:xfrm>
            <a:off x="6138863" y="5876925"/>
            <a:ext cx="1981200" cy="396875"/>
          </a:xfrm>
          <a:prstGeom prst="rect">
            <a:avLst/>
          </a:prstGeom>
          <a:noFill/>
          <a:ln w="9525">
            <a:noFill/>
            <a:miter lim="800000"/>
            <a:headEnd/>
            <a:tailEnd/>
          </a:ln>
        </p:spPr>
        <p:txBody>
          <a:bodyPr wrap="none">
            <a:spAutoFit/>
          </a:bodyPr>
          <a:lstStyle/>
          <a:p>
            <a:r>
              <a:rPr lang="en-US" altLang="zh-CN" sz="2000">
                <a:solidFill>
                  <a:srgbClr val="FF3300"/>
                </a:solidFill>
              </a:rPr>
              <a:t>-Poynting vector</a:t>
            </a:r>
            <a:endParaRPr lang="zh-CN" altLang="en-US" sz="20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70"/>
                                        </p:tgtEl>
                                        <p:attrNameLst>
                                          <p:attrName>style.visibility</p:attrName>
                                        </p:attrNameLst>
                                      </p:cBhvr>
                                      <p:to>
                                        <p:strVal val="visible"/>
                                      </p:to>
                                    </p:set>
                                    <p:animEffect transition="in" filter="checkerboard(across)">
                                      <p:cBhvr>
                                        <p:cTn id="7" dur="500"/>
                                        <p:tgtEl>
                                          <p:spTgt spid="5652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5271"/>
                                        </p:tgtEl>
                                        <p:attrNameLst>
                                          <p:attrName>style.visibility</p:attrName>
                                        </p:attrNameLst>
                                      </p:cBhvr>
                                      <p:to>
                                        <p:strVal val="visible"/>
                                      </p:to>
                                    </p:set>
                                    <p:animEffect transition="in" filter="checkerboard(across)">
                                      <p:cBhvr>
                                        <p:cTn id="12" dur="500"/>
                                        <p:tgtEl>
                                          <p:spTgt spid="56527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65272"/>
                                        </p:tgtEl>
                                        <p:attrNameLst>
                                          <p:attrName>style.visibility</p:attrName>
                                        </p:attrNameLst>
                                      </p:cBhvr>
                                      <p:to>
                                        <p:strVal val="visible"/>
                                      </p:to>
                                    </p:set>
                                    <p:animEffect transition="in" filter="checkerboard(across)">
                                      <p:cBhvr>
                                        <p:cTn id="17" dur="500"/>
                                        <p:tgtEl>
                                          <p:spTgt spid="56527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65273"/>
                                        </p:tgtEl>
                                        <p:attrNameLst>
                                          <p:attrName>style.visibility</p:attrName>
                                        </p:attrNameLst>
                                      </p:cBhvr>
                                      <p:to>
                                        <p:strVal val="visible"/>
                                      </p:to>
                                    </p:set>
                                    <p:animEffect transition="in" filter="checkerboard(across)">
                                      <p:cBhvr>
                                        <p:cTn id="22" dur="500"/>
                                        <p:tgtEl>
                                          <p:spTgt spid="56527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65274"/>
                                        </p:tgtEl>
                                        <p:attrNameLst>
                                          <p:attrName>style.visibility</p:attrName>
                                        </p:attrNameLst>
                                      </p:cBhvr>
                                      <p:to>
                                        <p:strVal val="visible"/>
                                      </p:to>
                                    </p:set>
                                    <p:animEffect transition="in" filter="checkerboard(across)">
                                      <p:cBhvr>
                                        <p:cTn id="27" dur="500"/>
                                        <p:tgtEl>
                                          <p:spTgt spid="56527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65275"/>
                                        </p:tgtEl>
                                        <p:attrNameLst>
                                          <p:attrName>style.visibility</p:attrName>
                                        </p:attrNameLst>
                                      </p:cBhvr>
                                      <p:to>
                                        <p:strVal val="visible"/>
                                      </p:to>
                                    </p:set>
                                    <p:animEffect transition="in" filter="checkerboard(across)">
                                      <p:cBhvr>
                                        <p:cTn id="32" dur="500"/>
                                        <p:tgtEl>
                                          <p:spTgt spid="56527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65276"/>
                                        </p:tgtEl>
                                        <p:attrNameLst>
                                          <p:attrName>style.visibility</p:attrName>
                                        </p:attrNameLst>
                                      </p:cBhvr>
                                      <p:to>
                                        <p:strVal val="visible"/>
                                      </p:to>
                                    </p:set>
                                    <p:animEffect transition="in" filter="checkerboard(across)">
                                      <p:cBhvr>
                                        <p:cTn id="37" dur="500"/>
                                        <p:tgtEl>
                                          <p:spTgt spid="565276"/>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65277"/>
                                        </p:tgtEl>
                                        <p:attrNameLst>
                                          <p:attrName>style.visibility</p:attrName>
                                        </p:attrNameLst>
                                      </p:cBhvr>
                                      <p:to>
                                        <p:strVal val="visible"/>
                                      </p:to>
                                    </p:set>
                                    <p:animEffect transition="in" filter="checkerboard(across)">
                                      <p:cBhvr>
                                        <p:cTn id="42" dur="500"/>
                                        <p:tgtEl>
                                          <p:spTgt spid="56527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65278"/>
                                        </p:tgtEl>
                                        <p:attrNameLst>
                                          <p:attrName>style.visibility</p:attrName>
                                        </p:attrNameLst>
                                      </p:cBhvr>
                                      <p:to>
                                        <p:strVal val="visible"/>
                                      </p:to>
                                    </p:set>
                                    <p:animEffect transition="in" filter="checkerboard(across)">
                                      <p:cBhvr>
                                        <p:cTn id="47" dur="500"/>
                                        <p:tgtEl>
                                          <p:spTgt spid="565278"/>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65279"/>
                                        </p:tgtEl>
                                        <p:attrNameLst>
                                          <p:attrName>style.visibility</p:attrName>
                                        </p:attrNameLst>
                                      </p:cBhvr>
                                      <p:to>
                                        <p:strVal val="visible"/>
                                      </p:to>
                                    </p:set>
                                    <p:animEffect transition="in" filter="checkerboard(across)">
                                      <p:cBhvr>
                                        <p:cTn id="52" dur="500"/>
                                        <p:tgtEl>
                                          <p:spTgt spid="565279"/>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565280"/>
                                        </p:tgtEl>
                                        <p:attrNameLst>
                                          <p:attrName>style.visibility</p:attrName>
                                        </p:attrNameLst>
                                      </p:cBhvr>
                                      <p:to>
                                        <p:strVal val="visible"/>
                                      </p:to>
                                    </p:set>
                                    <p:animEffect transition="in" filter="checkerboard(across)">
                                      <p:cBhvr>
                                        <p:cTn id="57" dur="500"/>
                                        <p:tgtEl>
                                          <p:spTgt spid="565280"/>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565281"/>
                                        </p:tgtEl>
                                        <p:attrNameLst>
                                          <p:attrName>style.visibility</p:attrName>
                                        </p:attrNameLst>
                                      </p:cBhvr>
                                      <p:to>
                                        <p:strVal val="visible"/>
                                      </p:to>
                                    </p:set>
                                    <p:animEffect transition="in" filter="checkerboard(across)">
                                      <p:cBhvr>
                                        <p:cTn id="62" dur="500"/>
                                        <p:tgtEl>
                                          <p:spTgt spid="565281"/>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565282"/>
                                        </p:tgtEl>
                                        <p:attrNameLst>
                                          <p:attrName>style.visibility</p:attrName>
                                        </p:attrNameLst>
                                      </p:cBhvr>
                                      <p:to>
                                        <p:strVal val="visible"/>
                                      </p:to>
                                    </p:set>
                                    <p:animEffect transition="in" filter="checkerboard(across)">
                                      <p:cBhvr>
                                        <p:cTn id="67" dur="500"/>
                                        <p:tgtEl>
                                          <p:spTgt spid="565282"/>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565283"/>
                                        </p:tgtEl>
                                        <p:attrNameLst>
                                          <p:attrName>style.visibility</p:attrName>
                                        </p:attrNameLst>
                                      </p:cBhvr>
                                      <p:to>
                                        <p:strVal val="visible"/>
                                      </p:to>
                                    </p:set>
                                    <p:animEffect transition="in" filter="checkerboard(across)">
                                      <p:cBhvr>
                                        <p:cTn id="72" dur="500"/>
                                        <p:tgtEl>
                                          <p:spTgt spid="565283"/>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565285"/>
                                        </p:tgtEl>
                                        <p:attrNameLst>
                                          <p:attrName>style.visibility</p:attrName>
                                        </p:attrNameLst>
                                      </p:cBhvr>
                                      <p:to>
                                        <p:strVal val="visible"/>
                                      </p:to>
                                    </p:set>
                                    <p:animEffect transition="in" filter="checkerboard(across)">
                                      <p:cBhvr>
                                        <p:cTn id="77" dur="500"/>
                                        <p:tgtEl>
                                          <p:spTgt spid="565285"/>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565284"/>
                                        </p:tgtEl>
                                        <p:attrNameLst>
                                          <p:attrName>style.visibility</p:attrName>
                                        </p:attrNameLst>
                                      </p:cBhvr>
                                      <p:to>
                                        <p:strVal val="visible"/>
                                      </p:to>
                                    </p:set>
                                    <p:animEffect transition="in" filter="checkerboard(across)">
                                      <p:cBhvr>
                                        <p:cTn id="82" dur="500"/>
                                        <p:tgtEl>
                                          <p:spTgt spid="56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70" grpId="0"/>
      <p:bldP spid="565271" grpId="0"/>
      <p:bldP spid="565272" grpId="0"/>
      <p:bldP spid="565273" grpId="0"/>
      <p:bldP spid="565274" grpId="0"/>
      <p:bldP spid="565275" grpId="0"/>
      <p:bldP spid="565276" grpId="0"/>
      <p:bldP spid="565277" grpId="0"/>
      <p:bldP spid="565278" grpId="0"/>
      <p:bldP spid="565279" grpId="0"/>
      <p:bldP spid="565280" grpId="0"/>
      <p:bldP spid="565281" grpId="0"/>
      <p:bldP spid="565282" grpId="0"/>
      <p:bldP spid="565283" grpId="0"/>
      <p:bldP spid="565284" grpId="0"/>
      <p:bldP spid="56528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538163" y="1339850"/>
            <a:ext cx="7994650" cy="5113338"/>
          </a:xfrm>
        </p:spPr>
        <p:txBody>
          <a:bodyPr/>
          <a:lstStyle/>
          <a:p>
            <a:pPr eaLnBrk="1" hangingPunct="1">
              <a:spcBef>
                <a:spcPct val="50000"/>
              </a:spcBef>
              <a:buClr>
                <a:schemeClr val="folHlink"/>
              </a:buClr>
              <a:buSzPct val="60000"/>
              <a:buFont typeface="Wingdings" pitchFamily="2" charset="2"/>
              <a:buNone/>
            </a:pPr>
            <a:r>
              <a:rPr lang="zh-CN" altLang="en-US" smtClean="0"/>
              <a:t>   </a:t>
            </a:r>
            <a:r>
              <a:rPr lang="zh-CN" altLang="en-US" smtClean="0">
                <a:solidFill>
                  <a:srgbClr val="009900"/>
                </a:solidFill>
              </a:rPr>
              <a:t>麦克斯韦方程组</a:t>
            </a:r>
            <a:r>
              <a:rPr lang="zh-CN" altLang="en-US" smtClean="0"/>
              <a:t>描述了电磁现象的变化规律，指出随时间变化的电场将在周围空间产生变化的磁场，随时间变化的磁场将在周围空间产生变化的电场，</a:t>
            </a:r>
            <a:r>
              <a:rPr lang="zh-CN" altLang="en-US" smtClean="0">
                <a:solidFill>
                  <a:srgbClr val="0033CC"/>
                </a:solidFill>
              </a:rPr>
              <a:t>变化的电场和磁场之间相互联系，相互激发，并且以一定速度向周围空间传播。</a:t>
            </a:r>
            <a:r>
              <a:rPr lang="zh-CN" altLang="en-US" smtClean="0"/>
              <a:t>因此，</a:t>
            </a:r>
            <a:r>
              <a:rPr lang="zh-CN" altLang="en-US" smtClean="0">
                <a:solidFill>
                  <a:srgbClr val="FF0000"/>
                </a:solidFill>
              </a:rPr>
              <a:t>时变电磁场就是在空间以一定速度由近及远传播的电磁波。</a:t>
            </a:r>
          </a:p>
        </p:txBody>
      </p:sp>
      <p:sp>
        <p:nvSpPr>
          <p:cNvPr id="79875" name="Text Box 3"/>
          <p:cNvSpPr txBox="1">
            <a:spLocks noChangeArrowheads="1"/>
          </p:cNvSpPr>
          <p:nvPr/>
        </p:nvSpPr>
        <p:spPr bwMode="auto">
          <a:xfrm>
            <a:off x="2771775" y="411163"/>
            <a:ext cx="3168650" cy="641350"/>
          </a:xfrm>
          <a:prstGeom prst="rect">
            <a:avLst/>
          </a:prstGeom>
          <a:noFill/>
          <a:ln w="9525">
            <a:noFill/>
            <a:miter lim="800000"/>
            <a:headEnd/>
            <a:tailEnd/>
          </a:ln>
        </p:spPr>
        <p:txBody>
          <a:bodyPr>
            <a:spAutoFit/>
          </a:bodyPr>
          <a:lstStyle/>
          <a:p>
            <a:pPr algn="l">
              <a:spcBef>
                <a:spcPct val="50000"/>
              </a:spcBef>
            </a:pPr>
            <a:r>
              <a:rPr lang="en-US" altLang="zh-CN" sz="3600">
                <a:solidFill>
                  <a:srgbClr val="FF0000"/>
                </a:solidFill>
              </a:rPr>
              <a:t>1.2.1 </a:t>
            </a:r>
            <a:r>
              <a:rPr lang="zh-CN" altLang="en-US" sz="3600">
                <a:solidFill>
                  <a:srgbClr val="FF0000"/>
                </a:solidFill>
              </a:rPr>
              <a:t>波动方程</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403350" y="1484313"/>
            <a:ext cx="5970588" cy="579437"/>
          </a:xfrm>
          <a:prstGeom prst="rect">
            <a:avLst/>
          </a:prstGeom>
          <a:gradFill rotWithShape="1">
            <a:gsLst>
              <a:gs pos="0">
                <a:srgbClr val="FF99FF"/>
              </a:gs>
              <a:gs pos="50000">
                <a:srgbClr val="FFFFFF"/>
              </a:gs>
              <a:gs pos="100000">
                <a:srgbClr val="FF99FF"/>
              </a:gs>
            </a:gsLst>
            <a:lin ang="5400000" scaled="1"/>
          </a:gradFill>
          <a:ln w="9525">
            <a:noFill/>
            <a:miter lim="800000"/>
            <a:headEnd/>
            <a:tailEnd/>
          </a:ln>
        </p:spPr>
        <p:txBody>
          <a:bodyPr lIns="90000" tIns="46800" rIns="90000" bIns="46800">
            <a:spAutoFit/>
          </a:bodyPr>
          <a:lstStyle/>
          <a:p>
            <a:r>
              <a:rPr kumimoji="1" lang="zh-CN" altLang="en-US" sz="3200">
                <a:solidFill>
                  <a:schemeClr val="tx2"/>
                </a:solidFill>
                <a:latin typeface="Arial Black" pitchFamily="34" charset="0"/>
              </a:rPr>
              <a:t>各向同性、均匀、无源电介质</a:t>
            </a:r>
          </a:p>
        </p:txBody>
      </p:sp>
      <p:sp>
        <p:nvSpPr>
          <p:cNvPr id="80899" name="Rectangle 3"/>
          <p:cNvSpPr>
            <a:spLocks noChangeArrowheads="1"/>
          </p:cNvSpPr>
          <p:nvPr/>
        </p:nvSpPr>
        <p:spPr bwMode="auto">
          <a:xfrm>
            <a:off x="57245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1.2.1 </a:t>
            </a:r>
            <a:r>
              <a:rPr lang="zh-CN" altLang="en-US" sz="1800">
                <a:solidFill>
                  <a:srgbClr val="6600FF"/>
                </a:solidFill>
                <a:latin typeface="Arial" pitchFamily="34" charset="0"/>
              </a:rPr>
              <a:t>波动方程</a:t>
            </a:r>
          </a:p>
        </p:txBody>
      </p:sp>
      <p:sp>
        <p:nvSpPr>
          <p:cNvPr id="80900" name="Rectangle 4"/>
          <p:cNvSpPr>
            <a:spLocks noChangeArrowheads="1"/>
          </p:cNvSpPr>
          <p:nvPr/>
        </p:nvSpPr>
        <p:spPr bwMode="auto">
          <a:xfrm>
            <a:off x="2606675" y="2514600"/>
            <a:ext cx="4341813" cy="946150"/>
          </a:xfrm>
          <a:prstGeom prst="rect">
            <a:avLst/>
          </a:prstGeom>
          <a:noFill/>
          <a:ln w="9525">
            <a:noFill/>
            <a:miter lim="800000"/>
            <a:headEnd/>
            <a:tailEnd/>
          </a:ln>
        </p:spPr>
        <p:txBody>
          <a:bodyPr>
            <a:spAutoFit/>
          </a:bodyPr>
          <a:lstStyle/>
          <a:p>
            <a:r>
              <a:rPr lang="zh-CN" altLang="en-US" sz="2800" i="1">
                <a:sym typeface="Symbol" pitchFamily="18" charset="2"/>
              </a:rPr>
              <a:t></a:t>
            </a:r>
            <a:r>
              <a:rPr lang="en-US" altLang="zh-CN" sz="2800" i="1">
                <a:sym typeface="Symbol" pitchFamily="18" charset="2"/>
              </a:rPr>
              <a:t>, </a:t>
            </a:r>
            <a:r>
              <a:rPr lang="zh-CN" altLang="en-US" sz="2800"/>
              <a:t>为常数，</a:t>
            </a:r>
            <a:r>
              <a:rPr lang="en-US" altLang="zh-CN" sz="2800" i="1"/>
              <a:t>J</a:t>
            </a:r>
            <a:r>
              <a:rPr lang="zh-CN" altLang="en-US" sz="2800"/>
              <a:t>，</a:t>
            </a:r>
            <a:r>
              <a:rPr lang="zh-CN" altLang="en-US" sz="2800" i="1">
                <a:sym typeface="Symbol" pitchFamily="18" charset="2"/>
              </a:rPr>
              <a:t></a:t>
            </a:r>
            <a:r>
              <a:rPr lang="zh-CN" altLang="en-US" sz="2800">
                <a:sym typeface="Symbol" pitchFamily="18" charset="2"/>
              </a:rPr>
              <a:t> </a:t>
            </a:r>
            <a:r>
              <a:rPr lang="zh-CN" altLang="en-US" sz="2800"/>
              <a:t>为</a:t>
            </a:r>
            <a:r>
              <a:rPr lang="en-US" altLang="zh-CN" sz="2800"/>
              <a:t>0</a:t>
            </a:r>
            <a:endParaRPr lang="zh-CN" altLang="en-US" sz="2800"/>
          </a:p>
          <a:p>
            <a:endParaRPr lang="zh-CN" altLang="en-US" sz="2800"/>
          </a:p>
        </p:txBody>
      </p:sp>
      <p:sp>
        <p:nvSpPr>
          <p:cNvPr id="80901" name="Text Box 5"/>
          <p:cNvSpPr txBox="1">
            <a:spLocks noChangeArrowheads="1"/>
          </p:cNvSpPr>
          <p:nvPr/>
        </p:nvSpPr>
        <p:spPr bwMode="auto">
          <a:xfrm>
            <a:off x="468313" y="3716338"/>
            <a:ext cx="3744912" cy="579437"/>
          </a:xfrm>
          <a:prstGeom prst="rect">
            <a:avLst/>
          </a:prstGeom>
          <a:gradFill rotWithShape="1">
            <a:gsLst>
              <a:gs pos="0">
                <a:srgbClr val="3333FF"/>
              </a:gs>
              <a:gs pos="50000">
                <a:srgbClr val="FFFFFF"/>
              </a:gs>
              <a:gs pos="100000">
                <a:srgbClr val="3333FF"/>
              </a:gs>
            </a:gsLst>
            <a:lin ang="5400000" scaled="1"/>
          </a:gradFill>
          <a:ln w="9525">
            <a:noFill/>
            <a:miter lim="800000"/>
            <a:headEnd/>
            <a:tailEnd/>
          </a:ln>
        </p:spPr>
        <p:txBody>
          <a:bodyPr lIns="90000" tIns="46800" rIns="90000" bIns="46800">
            <a:spAutoFit/>
          </a:bodyPr>
          <a:lstStyle/>
          <a:p>
            <a:r>
              <a:rPr kumimoji="1" lang="zh-CN" altLang="en-US" sz="3200">
                <a:solidFill>
                  <a:schemeClr val="tx2"/>
                </a:solidFill>
                <a:latin typeface="Arial Black" pitchFamily="34" charset="0"/>
              </a:rPr>
              <a:t>麦克斯韦方程组</a:t>
            </a:r>
          </a:p>
        </p:txBody>
      </p:sp>
      <p:sp>
        <p:nvSpPr>
          <p:cNvPr id="80902" name="Line 6"/>
          <p:cNvSpPr>
            <a:spLocks noChangeShapeType="1"/>
          </p:cNvSpPr>
          <p:nvPr/>
        </p:nvSpPr>
        <p:spPr bwMode="auto">
          <a:xfrm flipV="1">
            <a:off x="4427538" y="4005263"/>
            <a:ext cx="792162" cy="0"/>
          </a:xfrm>
          <a:prstGeom prst="line">
            <a:avLst/>
          </a:prstGeom>
          <a:noFill/>
          <a:ln w="76200">
            <a:solidFill>
              <a:srgbClr val="FF0000"/>
            </a:solidFill>
            <a:round/>
            <a:headEnd/>
            <a:tailEnd type="triangle" w="med" len="med"/>
          </a:ln>
        </p:spPr>
        <p:txBody>
          <a:bodyPr/>
          <a:lstStyle/>
          <a:p>
            <a:endParaRPr lang="zh-CN" altLang="en-US"/>
          </a:p>
        </p:txBody>
      </p:sp>
      <p:sp>
        <p:nvSpPr>
          <p:cNvPr id="80903" name="Text Box 7"/>
          <p:cNvSpPr txBox="1">
            <a:spLocks noChangeArrowheads="1"/>
          </p:cNvSpPr>
          <p:nvPr/>
        </p:nvSpPr>
        <p:spPr bwMode="auto">
          <a:xfrm>
            <a:off x="5508625" y="3716338"/>
            <a:ext cx="2303463" cy="579437"/>
          </a:xfrm>
          <a:prstGeom prst="rect">
            <a:avLst/>
          </a:prstGeom>
          <a:gradFill rotWithShape="1">
            <a:gsLst>
              <a:gs pos="0">
                <a:srgbClr val="3333FF"/>
              </a:gs>
              <a:gs pos="50000">
                <a:srgbClr val="FFFFFF"/>
              </a:gs>
              <a:gs pos="100000">
                <a:srgbClr val="3333FF"/>
              </a:gs>
            </a:gsLst>
            <a:lin ang="5400000" scaled="1"/>
          </a:gradFill>
          <a:ln w="9525">
            <a:noFill/>
            <a:miter lim="800000"/>
            <a:headEnd/>
            <a:tailEnd/>
          </a:ln>
        </p:spPr>
        <p:txBody>
          <a:bodyPr lIns="90000" tIns="46800" rIns="90000" bIns="46800">
            <a:spAutoFit/>
          </a:bodyPr>
          <a:lstStyle/>
          <a:p>
            <a:r>
              <a:rPr kumimoji="1" lang="zh-CN" altLang="en-US" sz="3200">
                <a:solidFill>
                  <a:schemeClr val="tx2"/>
                </a:solidFill>
                <a:latin typeface="Arial Black" pitchFamily="34" charset="0"/>
              </a:rPr>
              <a:t>波动方程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Text Box 2"/>
          <p:cNvSpPr txBox="1">
            <a:spLocks noChangeArrowheads="1"/>
          </p:cNvSpPr>
          <p:nvPr/>
        </p:nvSpPr>
        <p:spPr bwMode="auto">
          <a:xfrm>
            <a:off x="906463" y="1341438"/>
            <a:ext cx="4170362" cy="579437"/>
          </a:xfrm>
          <a:prstGeom prst="rect">
            <a:avLst/>
          </a:prstGeom>
          <a:gradFill rotWithShape="1">
            <a:gsLst>
              <a:gs pos="0">
                <a:srgbClr val="FF99FF"/>
              </a:gs>
              <a:gs pos="50000">
                <a:srgbClr val="FFFFFF"/>
              </a:gs>
              <a:gs pos="100000">
                <a:srgbClr val="FF99FF"/>
              </a:gs>
            </a:gsLst>
            <a:lin ang="5400000" scaled="1"/>
          </a:gradFill>
          <a:ln w="9525">
            <a:noFill/>
            <a:miter lim="800000"/>
            <a:headEnd/>
            <a:tailEnd/>
          </a:ln>
        </p:spPr>
        <p:txBody>
          <a:bodyPr lIns="90000" tIns="46800" rIns="90000" bIns="46800">
            <a:spAutoFit/>
          </a:bodyPr>
          <a:lstStyle/>
          <a:p>
            <a:r>
              <a:rPr kumimoji="1" lang="zh-CN" altLang="en-US" sz="3200">
                <a:solidFill>
                  <a:schemeClr val="tx2"/>
                </a:solidFill>
                <a:latin typeface="Arial Black" pitchFamily="34" charset="0"/>
              </a:rPr>
              <a:t>波动方程的推导：</a:t>
            </a:r>
          </a:p>
        </p:txBody>
      </p:sp>
      <p:graphicFrame>
        <p:nvGraphicFramePr>
          <p:cNvPr id="19458" name="Object 3"/>
          <p:cNvGraphicFramePr>
            <a:graphicFrameLocks noChangeAspect="1"/>
          </p:cNvGraphicFramePr>
          <p:nvPr/>
        </p:nvGraphicFramePr>
        <p:xfrm>
          <a:off x="709613" y="1989138"/>
          <a:ext cx="2322512" cy="679450"/>
        </p:xfrm>
        <a:graphic>
          <a:graphicData uri="http://schemas.openxmlformats.org/presentationml/2006/ole">
            <p:oleObj spid="_x0000_s19458" name="Equation" r:id="rId3" imgW="558720" imgH="215640" progId="Equation.DSMT4">
              <p:embed/>
            </p:oleObj>
          </a:graphicData>
        </a:graphic>
      </p:graphicFrame>
      <p:graphicFrame>
        <p:nvGraphicFramePr>
          <p:cNvPr id="19459" name="Object 4"/>
          <p:cNvGraphicFramePr>
            <a:graphicFrameLocks noChangeAspect="1"/>
          </p:cNvGraphicFramePr>
          <p:nvPr/>
        </p:nvGraphicFramePr>
        <p:xfrm>
          <a:off x="620713" y="2781300"/>
          <a:ext cx="2655887" cy="669925"/>
        </p:xfrm>
        <a:graphic>
          <a:graphicData uri="http://schemas.openxmlformats.org/presentationml/2006/ole">
            <p:oleObj spid="_x0000_s19459" name="Equation" r:id="rId4" imgW="583920" imgH="215640" progId="Equation.DSMT4">
              <p:embed/>
            </p:oleObj>
          </a:graphicData>
        </a:graphic>
      </p:graphicFrame>
      <p:graphicFrame>
        <p:nvGraphicFramePr>
          <p:cNvPr id="19460" name="Object 5"/>
          <p:cNvGraphicFramePr>
            <a:graphicFrameLocks noChangeAspect="1"/>
          </p:cNvGraphicFramePr>
          <p:nvPr/>
        </p:nvGraphicFramePr>
        <p:xfrm>
          <a:off x="827088" y="3573463"/>
          <a:ext cx="3097212" cy="1160462"/>
        </p:xfrm>
        <a:graphic>
          <a:graphicData uri="http://schemas.openxmlformats.org/presentationml/2006/ole">
            <p:oleObj spid="_x0000_s19460" name="Equation" r:id="rId5" imgW="977760" imgH="419040" progId="Equation.DSMT4">
              <p:embed/>
            </p:oleObj>
          </a:graphicData>
        </a:graphic>
      </p:graphicFrame>
      <p:graphicFrame>
        <p:nvGraphicFramePr>
          <p:cNvPr id="19461" name="Object 6"/>
          <p:cNvGraphicFramePr>
            <a:graphicFrameLocks noChangeAspect="1"/>
          </p:cNvGraphicFramePr>
          <p:nvPr/>
        </p:nvGraphicFramePr>
        <p:xfrm>
          <a:off x="827088" y="4941888"/>
          <a:ext cx="2952750" cy="1263650"/>
        </p:xfrm>
        <a:graphic>
          <a:graphicData uri="http://schemas.openxmlformats.org/presentationml/2006/ole">
            <p:oleObj spid="_x0000_s19461" name="Equation" r:id="rId6" imgW="876240" imgH="419040" progId="Equation.DSMT4">
              <p:embed/>
            </p:oleObj>
          </a:graphicData>
        </a:graphic>
      </p:graphicFrame>
      <p:sp>
        <p:nvSpPr>
          <p:cNvPr id="19465" name="Rectangle 7"/>
          <p:cNvSpPr>
            <a:spLocks noChangeArrowheads="1"/>
          </p:cNvSpPr>
          <p:nvPr/>
        </p:nvSpPr>
        <p:spPr bwMode="auto">
          <a:xfrm>
            <a:off x="57245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1.2.1 </a:t>
            </a:r>
            <a:r>
              <a:rPr lang="zh-CN" altLang="en-US" sz="1800">
                <a:solidFill>
                  <a:srgbClr val="6600FF"/>
                </a:solidFill>
                <a:latin typeface="Arial" pitchFamily="34" charset="0"/>
              </a:rPr>
              <a:t>波动方程</a:t>
            </a:r>
          </a:p>
        </p:txBody>
      </p:sp>
      <p:graphicFrame>
        <p:nvGraphicFramePr>
          <p:cNvPr id="572424" name="Object 8"/>
          <p:cNvGraphicFramePr>
            <a:graphicFrameLocks noChangeAspect="1"/>
          </p:cNvGraphicFramePr>
          <p:nvPr>
            <p:ph sz="half" idx="1"/>
          </p:nvPr>
        </p:nvGraphicFramePr>
        <p:xfrm>
          <a:off x="4572000" y="3644900"/>
          <a:ext cx="3744913" cy="950913"/>
        </p:xfrm>
        <a:graphic>
          <a:graphicData uri="http://schemas.openxmlformats.org/presentationml/2006/ole">
            <p:oleObj spid="_x0000_s19462" name="Equation" r:id="rId7" imgW="1650960" imgH="419040" progId="Equation.DSMT4">
              <p:embed/>
            </p:oleObj>
          </a:graphicData>
        </a:graphic>
      </p:graphicFrame>
      <p:sp>
        <p:nvSpPr>
          <p:cNvPr id="572425" name="Line 9"/>
          <p:cNvSpPr>
            <a:spLocks noChangeShapeType="1"/>
          </p:cNvSpPr>
          <p:nvPr/>
        </p:nvSpPr>
        <p:spPr bwMode="auto">
          <a:xfrm>
            <a:off x="3924300" y="4221163"/>
            <a:ext cx="576263" cy="0"/>
          </a:xfrm>
          <a:prstGeom prst="line">
            <a:avLst/>
          </a:prstGeom>
          <a:noFill/>
          <a:ln w="76200">
            <a:solidFill>
              <a:srgbClr val="FF0000"/>
            </a:solidFill>
            <a:round/>
            <a:headEnd/>
            <a:tailEnd type="triangle" w="med" len="med"/>
          </a:ln>
        </p:spPr>
        <p:txBody>
          <a:bodyPr/>
          <a:lstStyle/>
          <a:p>
            <a:endParaRPr lang="zh-CN" altLang="en-US"/>
          </a:p>
        </p:txBody>
      </p:sp>
      <p:sp>
        <p:nvSpPr>
          <p:cNvPr id="572426" name="Line 10"/>
          <p:cNvSpPr>
            <a:spLocks noChangeShapeType="1"/>
          </p:cNvSpPr>
          <p:nvPr/>
        </p:nvSpPr>
        <p:spPr bwMode="auto">
          <a:xfrm flipV="1">
            <a:off x="3779838" y="5589588"/>
            <a:ext cx="792162" cy="0"/>
          </a:xfrm>
          <a:prstGeom prst="line">
            <a:avLst/>
          </a:prstGeom>
          <a:noFill/>
          <a:ln w="76200">
            <a:solidFill>
              <a:srgbClr val="FF0000"/>
            </a:solidFill>
            <a:round/>
            <a:headEnd/>
            <a:tailEnd type="triangle" w="med" len="med"/>
          </a:ln>
        </p:spPr>
        <p:txBody>
          <a:bodyPr/>
          <a:lstStyle/>
          <a:p>
            <a:endParaRPr lang="zh-CN" altLang="en-US"/>
          </a:p>
        </p:txBody>
      </p:sp>
      <p:sp>
        <p:nvSpPr>
          <p:cNvPr id="572427" name="Line 11"/>
          <p:cNvSpPr>
            <a:spLocks noChangeShapeType="1"/>
          </p:cNvSpPr>
          <p:nvPr/>
        </p:nvSpPr>
        <p:spPr bwMode="auto">
          <a:xfrm>
            <a:off x="7235825" y="4508500"/>
            <a:ext cx="0" cy="865188"/>
          </a:xfrm>
          <a:prstGeom prst="line">
            <a:avLst/>
          </a:prstGeom>
          <a:noFill/>
          <a:ln w="76200">
            <a:solidFill>
              <a:srgbClr val="FF0000"/>
            </a:solidFill>
            <a:round/>
            <a:headEnd/>
            <a:tailEnd type="triangle" w="med" len="med"/>
          </a:ln>
        </p:spPr>
        <p:txBody>
          <a:bodyPr/>
          <a:lstStyle/>
          <a:p>
            <a:endParaRPr lang="zh-CN" altLang="en-US"/>
          </a:p>
        </p:txBody>
      </p:sp>
      <p:graphicFrame>
        <p:nvGraphicFramePr>
          <p:cNvPr id="572428" name="Object 12"/>
          <p:cNvGraphicFramePr>
            <a:graphicFrameLocks noChangeAspect="1"/>
          </p:cNvGraphicFramePr>
          <p:nvPr>
            <p:ph sz="half" idx="2"/>
          </p:nvPr>
        </p:nvGraphicFramePr>
        <p:xfrm>
          <a:off x="4787900" y="5337175"/>
          <a:ext cx="3384550" cy="781050"/>
        </p:xfrm>
        <a:graphic>
          <a:graphicData uri="http://schemas.openxmlformats.org/presentationml/2006/ole">
            <p:oleObj spid="_x0000_s19463" name="Equation" r:id="rId8" imgW="1815840" imgH="419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2424"/>
                                        </p:tgtEl>
                                        <p:attrNameLst>
                                          <p:attrName>style.visibility</p:attrName>
                                        </p:attrNameLst>
                                      </p:cBhvr>
                                      <p:to>
                                        <p:strVal val="visible"/>
                                      </p:to>
                                    </p:set>
                                    <p:anim calcmode="lin" valueType="num">
                                      <p:cBhvr additive="base">
                                        <p:cTn id="7" dur="500" fill="hold"/>
                                        <p:tgtEl>
                                          <p:spTgt spid="572424"/>
                                        </p:tgtEl>
                                        <p:attrNameLst>
                                          <p:attrName>ppt_x</p:attrName>
                                        </p:attrNameLst>
                                      </p:cBhvr>
                                      <p:tavLst>
                                        <p:tav tm="0">
                                          <p:val>
                                            <p:strVal val="#ppt_x"/>
                                          </p:val>
                                        </p:tav>
                                        <p:tav tm="100000">
                                          <p:val>
                                            <p:strVal val="#ppt_x"/>
                                          </p:val>
                                        </p:tav>
                                      </p:tavLst>
                                    </p:anim>
                                    <p:anim calcmode="lin" valueType="num">
                                      <p:cBhvr additive="base">
                                        <p:cTn id="8" dur="500" fill="hold"/>
                                        <p:tgtEl>
                                          <p:spTgt spid="5724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2425"/>
                                        </p:tgtEl>
                                        <p:attrNameLst>
                                          <p:attrName>style.visibility</p:attrName>
                                        </p:attrNameLst>
                                      </p:cBhvr>
                                      <p:to>
                                        <p:strVal val="visible"/>
                                      </p:to>
                                    </p:set>
                                    <p:anim calcmode="lin" valueType="num">
                                      <p:cBhvr additive="base">
                                        <p:cTn id="11" dur="500" fill="hold"/>
                                        <p:tgtEl>
                                          <p:spTgt spid="572425"/>
                                        </p:tgtEl>
                                        <p:attrNameLst>
                                          <p:attrName>ppt_x</p:attrName>
                                        </p:attrNameLst>
                                      </p:cBhvr>
                                      <p:tavLst>
                                        <p:tav tm="0">
                                          <p:val>
                                            <p:strVal val="#ppt_x"/>
                                          </p:val>
                                        </p:tav>
                                        <p:tav tm="100000">
                                          <p:val>
                                            <p:strVal val="#ppt_x"/>
                                          </p:val>
                                        </p:tav>
                                      </p:tavLst>
                                    </p:anim>
                                    <p:anim calcmode="lin" valueType="num">
                                      <p:cBhvr additive="base">
                                        <p:cTn id="12" dur="500" fill="hold"/>
                                        <p:tgtEl>
                                          <p:spTgt spid="5724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2424"/>
                                        </p:tgtEl>
                                        <p:attrNameLst>
                                          <p:attrName>style.visibility</p:attrName>
                                        </p:attrNameLst>
                                      </p:cBhvr>
                                      <p:to>
                                        <p:strVal val="visible"/>
                                      </p:to>
                                    </p:set>
                                    <p:anim calcmode="lin" valueType="num">
                                      <p:cBhvr additive="base">
                                        <p:cTn id="15" dur="500" fill="hold"/>
                                        <p:tgtEl>
                                          <p:spTgt spid="572424"/>
                                        </p:tgtEl>
                                        <p:attrNameLst>
                                          <p:attrName>ppt_x</p:attrName>
                                        </p:attrNameLst>
                                      </p:cBhvr>
                                      <p:tavLst>
                                        <p:tav tm="0">
                                          <p:val>
                                            <p:strVal val="#ppt_x"/>
                                          </p:val>
                                        </p:tav>
                                        <p:tav tm="100000">
                                          <p:val>
                                            <p:strVal val="#ppt_x"/>
                                          </p:val>
                                        </p:tav>
                                      </p:tavLst>
                                    </p:anim>
                                    <p:anim calcmode="lin" valueType="num">
                                      <p:cBhvr additive="base">
                                        <p:cTn id="16" dur="500" fill="hold"/>
                                        <p:tgtEl>
                                          <p:spTgt spid="57242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72427"/>
                                        </p:tgtEl>
                                        <p:attrNameLst>
                                          <p:attrName>style.visibility</p:attrName>
                                        </p:attrNameLst>
                                      </p:cBhvr>
                                      <p:to>
                                        <p:strVal val="visible"/>
                                      </p:to>
                                    </p:set>
                                    <p:anim calcmode="lin" valueType="num">
                                      <p:cBhvr additive="base">
                                        <p:cTn id="21" dur="500" fill="hold"/>
                                        <p:tgtEl>
                                          <p:spTgt spid="572427"/>
                                        </p:tgtEl>
                                        <p:attrNameLst>
                                          <p:attrName>ppt_x</p:attrName>
                                        </p:attrNameLst>
                                      </p:cBhvr>
                                      <p:tavLst>
                                        <p:tav tm="0">
                                          <p:val>
                                            <p:strVal val="#ppt_x"/>
                                          </p:val>
                                        </p:tav>
                                        <p:tav tm="100000">
                                          <p:val>
                                            <p:strVal val="#ppt_x"/>
                                          </p:val>
                                        </p:tav>
                                      </p:tavLst>
                                    </p:anim>
                                    <p:anim calcmode="lin" valueType="num">
                                      <p:cBhvr additive="base">
                                        <p:cTn id="22" dur="500" fill="hold"/>
                                        <p:tgtEl>
                                          <p:spTgt spid="5724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72426"/>
                                        </p:tgtEl>
                                        <p:attrNameLst>
                                          <p:attrName>style.visibility</p:attrName>
                                        </p:attrNameLst>
                                      </p:cBhvr>
                                      <p:to>
                                        <p:strVal val="visible"/>
                                      </p:to>
                                    </p:set>
                                    <p:anim calcmode="lin" valueType="num">
                                      <p:cBhvr additive="base">
                                        <p:cTn id="25" dur="500" fill="hold"/>
                                        <p:tgtEl>
                                          <p:spTgt spid="572426"/>
                                        </p:tgtEl>
                                        <p:attrNameLst>
                                          <p:attrName>ppt_x</p:attrName>
                                        </p:attrNameLst>
                                      </p:cBhvr>
                                      <p:tavLst>
                                        <p:tav tm="0">
                                          <p:val>
                                            <p:strVal val="#ppt_x"/>
                                          </p:val>
                                        </p:tav>
                                        <p:tav tm="100000">
                                          <p:val>
                                            <p:strVal val="#ppt_x"/>
                                          </p:val>
                                        </p:tav>
                                      </p:tavLst>
                                    </p:anim>
                                    <p:anim calcmode="lin" valueType="num">
                                      <p:cBhvr additive="base">
                                        <p:cTn id="26" dur="500" fill="hold"/>
                                        <p:tgtEl>
                                          <p:spTgt spid="57242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2428"/>
                                        </p:tgtEl>
                                        <p:attrNameLst>
                                          <p:attrName>style.visibility</p:attrName>
                                        </p:attrNameLst>
                                      </p:cBhvr>
                                      <p:to>
                                        <p:strVal val="visible"/>
                                      </p:to>
                                    </p:set>
                                    <p:anim calcmode="lin" valueType="num">
                                      <p:cBhvr additive="base">
                                        <p:cTn id="29" dur="500" fill="hold"/>
                                        <p:tgtEl>
                                          <p:spTgt spid="572428"/>
                                        </p:tgtEl>
                                        <p:attrNameLst>
                                          <p:attrName>ppt_x</p:attrName>
                                        </p:attrNameLst>
                                      </p:cBhvr>
                                      <p:tavLst>
                                        <p:tav tm="0">
                                          <p:val>
                                            <p:strVal val="#ppt_x"/>
                                          </p:val>
                                        </p:tav>
                                        <p:tav tm="100000">
                                          <p:val>
                                            <p:strVal val="#ppt_x"/>
                                          </p:val>
                                        </p:tav>
                                      </p:tavLst>
                                    </p:anim>
                                    <p:anim calcmode="lin" valueType="num">
                                      <p:cBhvr additive="base">
                                        <p:cTn id="30" dur="500" fill="hold"/>
                                        <p:tgtEl>
                                          <p:spTgt spid="572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5" grpId="0" animBg="1"/>
      <p:bldP spid="572426" grpId="0" animBg="1"/>
      <p:bldP spid="5724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692150" y="1989138"/>
          <a:ext cx="7110413" cy="1555750"/>
        </p:xfrm>
        <a:graphic>
          <a:graphicData uri="http://schemas.openxmlformats.org/presentationml/2006/ole">
            <p:oleObj spid="_x0000_s20482" name="Equation" r:id="rId3" imgW="2412720" imgH="482400" progId="Equation.DSMT4">
              <p:embed/>
            </p:oleObj>
          </a:graphicData>
        </a:graphic>
      </p:graphicFrame>
      <p:sp>
        <p:nvSpPr>
          <p:cNvPr id="20485" name="Rectangle 3"/>
          <p:cNvSpPr>
            <a:spLocks noChangeArrowheads="1"/>
          </p:cNvSpPr>
          <p:nvPr/>
        </p:nvSpPr>
        <p:spPr bwMode="auto">
          <a:xfrm>
            <a:off x="57245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1.2.1 </a:t>
            </a:r>
            <a:r>
              <a:rPr lang="zh-CN" altLang="en-US" sz="1800">
                <a:solidFill>
                  <a:srgbClr val="6600FF"/>
                </a:solidFill>
                <a:latin typeface="Arial" pitchFamily="34" charset="0"/>
              </a:rPr>
              <a:t>波动方程</a:t>
            </a:r>
          </a:p>
        </p:txBody>
      </p:sp>
      <p:sp>
        <p:nvSpPr>
          <p:cNvPr id="20486" name="Text Box 4"/>
          <p:cNvSpPr txBox="1">
            <a:spLocks noChangeArrowheads="1"/>
          </p:cNvSpPr>
          <p:nvPr/>
        </p:nvSpPr>
        <p:spPr bwMode="auto">
          <a:xfrm>
            <a:off x="323850" y="1125538"/>
            <a:ext cx="5970588" cy="579437"/>
          </a:xfrm>
          <a:prstGeom prst="rect">
            <a:avLst/>
          </a:prstGeom>
          <a:gradFill rotWithShape="1">
            <a:gsLst>
              <a:gs pos="0">
                <a:srgbClr val="FF99FF"/>
              </a:gs>
              <a:gs pos="50000">
                <a:srgbClr val="FFFFFF"/>
              </a:gs>
              <a:gs pos="100000">
                <a:srgbClr val="FF99FF"/>
              </a:gs>
            </a:gsLst>
            <a:lin ang="5400000" scaled="1"/>
          </a:gradFill>
          <a:ln w="9525">
            <a:noFill/>
            <a:miter lim="800000"/>
            <a:headEnd/>
            <a:tailEnd/>
          </a:ln>
        </p:spPr>
        <p:txBody>
          <a:bodyPr lIns="90000" tIns="46800" rIns="90000" bIns="46800">
            <a:spAutoFit/>
          </a:bodyPr>
          <a:lstStyle/>
          <a:p>
            <a:r>
              <a:rPr kumimoji="1" lang="zh-CN" altLang="en-US" sz="3200">
                <a:solidFill>
                  <a:schemeClr val="tx2"/>
                </a:solidFill>
                <a:latin typeface="Arial Black" pitchFamily="34" charset="0"/>
              </a:rPr>
              <a:t>根据矢量恒等式：</a:t>
            </a:r>
          </a:p>
        </p:txBody>
      </p:sp>
      <p:graphicFrame>
        <p:nvGraphicFramePr>
          <p:cNvPr id="573445" name="Object 5"/>
          <p:cNvGraphicFramePr>
            <a:graphicFrameLocks noChangeAspect="1"/>
          </p:cNvGraphicFramePr>
          <p:nvPr>
            <p:ph/>
          </p:nvPr>
        </p:nvGraphicFramePr>
        <p:xfrm>
          <a:off x="1403350" y="3860800"/>
          <a:ext cx="5688013" cy="819150"/>
        </p:xfrm>
        <a:graphic>
          <a:graphicData uri="http://schemas.openxmlformats.org/presentationml/2006/ole">
            <p:oleObj spid="_x0000_s20483" name="Equation" r:id="rId4" imgW="1676160" imgH="241200" progId="Equation.DSMT4">
              <p:embed/>
            </p:oleObj>
          </a:graphicData>
        </a:graphic>
      </p:graphicFrame>
      <p:graphicFrame>
        <p:nvGraphicFramePr>
          <p:cNvPr id="573446" name="Object 6"/>
          <p:cNvGraphicFramePr>
            <a:graphicFrameLocks noChangeAspect="1"/>
          </p:cNvGraphicFramePr>
          <p:nvPr/>
        </p:nvGraphicFramePr>
        <p:xfrm>
          <a:off x="1331913" y="4868863"/>
          <a:ext cx="3960812" cy="1322387"/>
        </p:xfrm>
        <a:graphic>
          <a:graphicData uri="http://schemas.openxmlformats.org/presentationml/2006/ole">
            <p:oleObj spid="_x0000_s20484" name="Equation" r:id="rId5" imgW="1333440" imgH="444240" progId="Equation.DSMT4">
              <p:embed/>
            </p:oleObj>
          </a:graphicData>
        </a:graphic>
      </p:graphicFrame>
      <p:sp>
        <p:nvSpPr>
          <p:cNvPr id="573447" name="Rectangle 7"/>
          <p:cNvSpPr>
            <a:spLocks noChangeArrowheads="1"/>
          </p:cNvSpPr>
          <p:nvPr/>
        </p:nvSpPr>
        <p:spPr bwMode="auto">
          <a:xfrm>
            <a:off x="5076825" y="5229225"/>
            <a:ext cx="2938463" cy="946150"/>
          </a:xfrm>
          <a:prstGeom prst="rect">
            <a:avLst/>
          </a:prstGeom>
          <a:noFill/>
          <a:ln w="9525">
            <a:noFill/>
            <a:miter lim="800000"/>
            <a:headEnd/>
            <a:tailEnd/>
          </a:ln>
        </p:spPr>
        <p:txBody>
          <a:bodyPr>
            <a:spAutoFit/>
          </a:bodyPr>
          <a:lstStyle/>
          <a:p>
            <a:r>
              <a:rPr lang="zh-CN" altLang="en-US" sz="2800">
                <a:sym typeface="Symbol" pitchFamily="18" charset="2"/>
              </a:rPr>
              <a:t>拉普拉斯算符</a:t>
            </a:r>
            <a:endParaRPr lang="zh-CN" altLang="en-US" sz="2800"/>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45"/>
                                        </p:tgtEl>
                                        <p:attrNameLst>
                                          <p:attrName>style.visibility</p:attrName>
                                        </p:attrNameLst>
                                      </p:cBhvr>
                                      <p:to>
                                        <p:strVal val="visible"/>
                                      </p:to>
                                    </p:set>
                                    <p:anim calcmode="lin" valueType="num">
                                      <p:cBhvr additive="base">
                                        <p:cTn id="7" dur="500" fill="hold"/>
                                        <p:tgtEl>
                                          <p:spTgt spid="573445"/>
                                        </p:tgtEl>
                                        <p:attrNameLst>
                                          <p:attrName>ppt_x</p:attrName>
                                        </p:attrNameLst>
                                      </p:cBhvr>
                                      <p:tavLst>
                                        <p:tav tm="0">
                                          <p:val>
                                            <p:strVal val="#ppt_x"/>
                                          </p:val>
                                        </p:tav>
                                        <p:tav tm="100000">
                                          <p:val>
                                            <p:strVal val="#ppt_x"/>
                                          </p:val>
                                        </p:tav>
                                      </p:tavLst>
                                    </p:anim>
                                    <p:anim calcmode="lin" valueType="num">
                                      <p:cBhvr additive="base">
                                        <p:cTn id="8" dur="500" fill="hold"/>
                                        <p:tgtEl>
                                          <p:spTgt spid="5734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46"/>
                                        </p:tgtEl>
                                        <p:attrNameLst>
                                          <p:attrName>style.visibility</p:attrName>
                                        </p:attrNameLst>
                                      </p:cBhvr>
                                      <p:to>
                                        <p:strVal val="visible"/>
                                      </p:to>
                                    </p:set>
                                    <p:anim calcmode="lin" valueType="num">
                                      <p:cBhvr additive="base">
                                        <p:cTn id="13" dur="500" fill="hold"/>
                                        <p:tgtEl>
                                          <p:spTgt spid="573446"/>
                                        </p:tgtEl>
                                        <p:attrNameLst>
                                          <p:attrName>ppt_x</p:attrName>
                                        </p:attrNameLst>
                                      </p:cBhvr>
                                      <p:tavLst>
                                        <p:tav tm="0">
                                          <p:val>
                                            <p:strVal val="#ppt_x"/>
                                          </p:val>
                                        </p:tav>
                                        <p:tav tm="100000">
                                          <p:val>
                                            <p:strVal val="#ppt_x"/>
                                          </p:val>
                                        </p:tav>
                                      </p:tavLst>
                                    </p:anim>
                                    <p:anim calcmode="lin" valueType="num">
                                      <p:cBhvr additive="base">
                                        <p:cTn id="14" dur="500" fill="hold"/>
                                        <p:tgtEl>
                                          <p:spTgt spid="57344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73447"/>
                                        </p:tgtEl>
                                        <p:attrNameLst>
                                          <p:attrName>style.visibility</p:attrName>
                                        </p:attrNameLst>
                                      </p:cBhvr>
                                      <p:to>
                                        <p:strVal val="visible"/>
                                      </p:to>
                                    </p:set>
                                    <p:anim calcmode="lin" valueType="num">
                                      <p:cBhvr additive="base">
                                        <p:cTn id="17" dur="500" fill="hold"/>
                                        <p:tgtEl>
                                          <p:spTgt spid="573447"/>
                                        </p:tgtEl>
                                        <p:attrNameLst>
                                          <p:attrName>ppt_x</p:attrName>
                                        </p:attrNameLst>
                                      </p:cBhvr>
                                      <p:tavLst>
                                        <p:tav tm="0">
                                          <p:val>
                                            <p:strVal val="#ppt_x"/>
                                          </p:val>
                                        </p:tav>
                                        <p:tav tm="100000">
                                          <p:val>
                                            <p:strVal val="#ppt_x"/>
                                          </p:val>
                                        </p:tav>
                                      </p:tavLst>
                                    </p:anim>
                                    <p:anim calcmode="lin" valueType="num">
                                      <p:cBhvr additive="base">
                                        <p:cTn id="18" dur="500" fill="hold"/>
                                        <p:tgtEl>
                                          <p:spTgt spid="573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2"/>
          <p:cNvSpPr>
            <a:spLocks noGrp="1" noChangeArrowheads="1"/>
          </p:cNvSpPr>
          <p:nvPr>
            <p:ph type="body" idx="1"/>
          </p:nvPr>
        </p:nvSpPr>
        <p:spPr>
          <a:xfrm>
            <a:off x="323850" y="2779713"/>
            <a:ext cx="2232025" cy="649287"/>
          </a:xfrm>
        </p:spPr>
        <p:txBody>
          <a:bodyPr/>
          <a:lstStyle/>
          <a:p>
            <a:pPr algn="ctr" eaLnBrk="1" hangingPunct="1">
              <a:spcBef>
                <a:spcPct val="0"/>
              </a:spcBef>
              <a:buClr>
                <a:schemeClr val="bg1"/>
              </a:buClr>
              <a:buFontTx/>
              <a:buNone/>
            </a:pPr>
            <a:r>
              <a:rPr kumimoji="1" lang="zh-CN" altLang="en-US" smtClean="0">
                <a:solidFill>
                  <a:srgbClr val="FF0000"/>
                </a:solidFill>
              </a:rPr>
              <a:t>由 </a:t>
            </a:r>
            <a:r>
              <a:rPr kumimoji="1" lang="en-US" altLang="zh-CN" smtClean="0">
                <a:solidFill>
                  <a:srgbClr val="FF0000"/>
                </a:solidFill>
              </a:rPr>
              <a:t>(a)</a:t>
            </a:r>
            <a:r>
              <a:rPr kumimoji="1" lang="zh-CN" altLang="en-US" smtClean="0">
                <a:solidFill>
                  <a:srgbClr val="FF0000"/>
                </a:solidFill>
              </a:rPr>
              <a:t>、</a:t>
            </a:r>
            <a:r>
              <a:rPr kumimoji="1" lang="en-US" altLang="zh-CN" smtClean="0">
                <a:solidFill>
                  <a:srgbClr val="FF0000"/>
                </a:solidFill>
              </a:rPr>
              <a:t>(b),</a:t>
            </a:r>
            <a:endParaRPr kumimoji="1" lang="en-US" altLang="zh-CN" smtClean="0"/>
          </a:p>
        </p:txBody>
      </p:sp>
      <p:graphicFrame>
        <p:nvGraphicFramePr>
          <p:cNvPr id="574467" name="Object 3"/>
          <p:cNvGraphicFramePr>
            <a:graphicFrameLocks noChangeAspect="1"/>
          </p:cNvGraphicFramePr>
          <p:nvPr/>
        </p:nvGraphicFramePr>
        <p:xfrm>
          <a:off x="1476375" y="3141663"/>
          <a:ext cx="4537075" cy="1295400"/>
        </p:xfrm>
        <a:graphic>
          <a:graphicData uri="http://schemas.openxmlformats.org/presentationml/2006/ole">
            <p:oleObj spid="_x0000_s21506" name="Equation" r:id="rId3" imgW="1117440" imgH="419040" progId="Equation.DSMT4">
              <p:embed/>
            </p:oleObj>
          </a:graphicData>
        </a:graphic>
      </p:graphicFrame>
      <p:graphicFrame>
        <p:nvGraphicFramePr>
          <p:cNvPr id="21507" name="Object 4"/>
          <p:cNvGraphicFramePr>
            <a:graphicFrameLocks noChangeAspect="1"/>
          </p:cNvGraphicFramePr>
          <p:nvPr/>
        </p:nvGraphicFramePr>
        <p:xfrm>
          <a:off x="1042988" y="1125538"/>
          <a:ext cx="6624637" cy="798512"/>
        </p:xfrm>
        <a:graphic>
          <a:graphicData uri="http://schemas.openxmlformats.org/presentationml/2006/ole">
            <p:oleObj spid="_x0000_s21507" name="Equation" r:id="rId4" imgW="2120760" imgH="241200" progId="Equation.DSMT4">
              <p:embed/>
            </p:oleObj>
          </a:graphicData>
        </a:graphic>
      </p:graphicFrame>
      <p:graphicFrame>
        <p:nvGraphicFramePr>
          <p:cNvPr id="21508" name="Object 5"/>
          <p:cNvGraphicFramePr>
            <a:graphicFrameLocks noChangeAspect="1"/>
          </p:cNvGraphicFramePr>
          <p:nvPr/>
        </p:nvGraphicFramePr>
        <p:xfrm>
          <a:off x="971550" y="1706563"/>
          <a:ext cx="6624638" cy="1435100"/>
        </p:xfrm>
        <a:graphic>
          <a:graphicData uri="http://schemas.openxmlformats.org/presentationml/2006/ole">
            <p:oleObj spid="_x0000_s21508" name="Equation" r:id="rId5" imgW="1765080" imgH="444240" progId="Equation.DSMT4">
              <p:embed/>
            </p:oleObj>
          </a:graphicData>
        </a:graphic>
      </p:graphicFrame>
      <p:sp>
        <p:nvSpPr>
          <p:cNvPr id="21512" name="Rectangle 6"/>
          <p:cNvSpPr>
            <a:spLocks noChangeArrowheads="1"/>
          </p:cNvSpPr>
          <p:nvPr/>
        </p:nvSpPr>
        <p:spPr bwMode="auto">
          <a:xfrm>
            <a:off x="57245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1.2.1 </a:t>
            </a:r>
            <a:r>
              <a:rPr lang="zh-CN" altLang="en-US" sz="1800">
                <a:solidFill>
                  <a:srgbClr val="6600FF"/>
                </a:solidFill>
                <a:latin typeface="Arial" pitchFamily="34" charset="0"/>
              </a:rPr>
              <a:t>波动方程</a:t>
            </a:r>
          </a:p>
        </p:txBody>
      </p:sp>
      <p:sp>
        <p:nvSpPr>
          <p:cNvPr id="574471" name="Rectangle 7"/>
          <p:cNvSpPr>
            <a:spLocks noChangeArrowheads="1"/>
          </p:cNvSpPr>
          <p:nvPr/>
        </p:nvSpPr>
        <p:spPr bwMode="auto">
          <a:xfrm>
            <a:off x="395288" y="5494338"/>
            <a:ext cx="6408737" cy="649287"/>
          </a:xfrm>
          <a:prstGeom prst="rect">
            <a:avLst/>
          </a:prstGeom>
          <a:noFill/>
          <a:ln w="9525">
            <a:noFill/>
            <a:miter lim="800000"/>
            <a:headEnd/>
            <a:tailEnd/>
          </a:ln>
        </p:spPr>
        <p:txBody>
          <a:bodyPr/>
          <a:lstStyle/>
          <a:p>
            <a:pPr marL="342900" indent="-342900">
              <a:buClr>
                <a:schemeClr val="bg1"/>
              </a:buClr>
            </a:pPr>
            <a:r>
              <a:rPr kumimoji="1" lang="zh-CN" altLang="en-US" sz="3200">
                <a:solidFill>
                  <a:srgbClr val="FF0000"/>
                </a:solidFill>
                <a:latin typeface="Arial" pitchFamily="34" charset="0"/>
              </a:rPr>
              <a:t>电磁波传播的波动方程的解为</a:t>
            </a:r>
            <a:endParaRPr kumimoji="1" lang="en-US" altLang="zh-CN" sz="3200">
              <a:latin typeface="Arial" pitchFamily="34" charset="0"/>
            </a:endParaRPr>
          </a:p>
        </p:txBody>
      </p:sp>
      <p:sp>
        <p:nvSpPr>
          <p:cNvPr id="21514" name="Rectangle 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74473" name="Object 9"/>
          <p:cNvGraphicFramePr>
            <a:graphicFrameLocks noChangeAspect="1"/>
          </p:cNvGraphicFramePr>
          <p:nvPr/>
        </p:nvGraphicFramePr>
        <p:xfrm>
          <a:off x="1643063" y="6072188"/>
          <a:ext cx="5257800" cy="660400"/>
        </p:xfrm>
        <a:graphic>
          <a:graphicData uri="http://schemas.openxmlformats.org/presentationml/2006/ole">
            <p:oleObj spid="_x0000_s21509" name="Equation" r:id="rId6" imgW="1892300" imgH="241300" progId="Equation.DSMT4">
              <p:embed/>
            </p:oleObj>
          </a:graphicData>
        </a:graphic>
      </p:graphicFrame>
      <p:graphicFrame>
        <p:nvGraphicFramePr>
          <p:cNvPr id="2" name="Object 3"/>
          <p:cNvGraphicFramePr>
            <a:graphicFrameLocks noChangeAspect="1"/>
          </p:cNvGraphicFramePr>
          <p:nvPr/>
        </p:nvGraphicFramePr>
        <p:xfrm>
          <a:off x="1357313" y="4357688"/>
          <a:ext cx="4795837" cy="1295400"/>
        </p:xfrm>
        <a:graphic>
          <a:graphicData uri="http://schemas.openxmlformats.org/presentationml/2006/ole">
            <p:oleObj spid="_x0000_s21510" name="Equation" r:id="rId7" imgW="1180800" imgH="419040" progId="Equation.DSMT4">
              <p:embed/>
            </p:oleObj>
          </a:graphicData>
        </a:graphic>
      </p:graphicFrame>
      <p:sp>
        <p:nvSpPr>
          <p:cNvPr id="11" name="Rectangle 2"/>
          <p:cNvSpPr txBox="1">
            <a:spLocks noChangeArrowheads="1"/>
          </p:cNvSpPr>
          <p:nvPr/>
        </p:nvSpPr>
        <p:spPr bwMode="auto">
          <a:xfrm>
            <a:off x="411163" y="3994150"/>
            <a:ext cx="2232025" cy="649288"/>
          </a:xfrm>
          <a:prstGeom prst="rect">
            <a:avLst/>
          </a:prstGeom>
          <a:noFill/>
          <a:ln w="9525">
            <a:noFill/>
            <a:miter lim="800000"/>
            <a:headEnd/>
            <a:tailEnd/>
          </a:ln>
        </p:spPr>
        <p:txBody>
          <a:bodyPr/>
          <a:lstStyle/>
          <a:p>
            <a:pPr marL="342900" indent="-342900">
              <a:buClr>
                <a:schemeClr val="bg1"/>
              </a:buClr>
              <a:defRPr/>
            </a:pPr>
            <a:r>
              <a:rPr kumimoji="1" lang="zh-CN" altLang="en-US" sz="3200" kern="0" dirty="0">
                <a:solidFill>
                  <a:srgbClr val="FF0000"/>
                </a:solidFill>
                <a:latin typeface="+mn-lt"/>
                <a:ea typeface="+mn-ea"/>
              </a:rPr>
              <a:t>同理，可得</a:t>
            </a:r>
            <a:endParaRPr kumimoji="1" lang="en-US" altLang="zh-CN" sz="3200" kern="0" dirty="0">
              <a:solidFill>
                <a:srgbClr val="FF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4467"/>
                                        </p:tgtEl>
                                        <p:attrNameLst>
                                          <p:attrName>style.visibility</p:attrName>
                                        </p:attrNameLst>
                                      </p:cBhvr>
                                      <p:to>
                                        <p:strVal val="visible"/>
                                      </p:to>
                                    </p:set>
                                    <p:anim calcmode="lin" valueType="num">
                                      <p:cBhvr additive="base">
                                        <p:cTn id="7" dur="500" fill="hold"/>
                                        <p:tgtEl>
                                          <p:spTgt spid="574467"/>
                                        </p:tgtEl>
                                        <p:attrNameLst>
                                          <p:attrName>ppt_x</p:attrName>
                                        </p:attrNameLst>
                                      </p:cBhvr>
                                      <p:tavLst>
                                        <p:tav tm="0">
                                          <p:val>
                                            <p:strVal val="#ppt_x"/>
                                          </p:val>
                                        </p:tav>
                                        <p:tav tm="100000">
                                          <p:val>
                                            <p:strVal val="#ppt_x"/>
                                          </p:val>
                                        </p:tav>
                                      </p:tavLst>
                                    </p:anim>
                                    <p:anim calcmode="lin" valueType="num">
                                      <p:cBhvr additive="base">
                                        <p:cTn id="8" dur="500" fill="hold"/>
                                        <p:tgtEl>
                                          <p:spTgt spid="5744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574471"/>
                                        </p:tgtEl>
                                        <p:attrNameLst>
                                          <p:attrName>style.visibility</p:attrName>
                                        </p:attrNameLst>
                                      </p:cBhvr>
                                      <p:to>
                                        <p:strVal val="visible"/>
                                      </p:to>
                                    </p:set>
                                    <p:animEffect transition="in" filter="checkerboard(across)">
                                      <p:cBhvr>
                                        <p:cTn id="13" dur="500"/>
                                        <p:tgtEl>
                                          <p:spTgt spid="57447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74473"/>
                                        </p:tgtEl>
                                        <p:attrNameLst>
                                          <p:attrName>style.visibility</p:attrName>
                                        </p:attrNameLst>
                                      </p:cBhvr>
                                      <p:to>
                                        <p:strVal val="visible"/>
                                      </p:to>
                                    </p:set>
                                    <p:anim calcmode="lin" valueType="num">
                                      <p:cBhvr additive="base">
                                        <p:cTn id="18" dur="500" fill="hold"/>
                                        <p:tgtEl>
                                          <p:spTgt spid="574473"/>
                                        </p:tgtEl>
                                        <p:attrNameLst>
                                          <p:attrName>ppt_x</p:attrName>
                                        </p:attrNameLst>
                                      </p:cBhvr>
                                      <p:tavLst>
                                        <p:tav tm="0">
                                          <p:val>
                                            <p:strVal val="#ppt_x"/>
                                          </p:val>
                                        </p:tav>
                                        <p:tav tm="100000">
                                          <p:val>
                                            <p:strVal val="#ppt_x"/>
                                          </p:val>
                                        </p:tav>
                                      </p:tavLst>
                                    </p:anim>
                                    <p:anim calcmode="lin" valueType="num">
                                      <p:cBhvr additive="base">
                                        <p:cTn id="19" dur="500" fill="hold"/>
                                        <p:tgtEl>
                                          <p:spTgt spid="57447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5490" name="Object 2"/>
          <p:cNvGraphicFramePr>
            <a:graphicFrameLocks noChangeAspect="1"/>
          </p:cNvGraphicFramePr>
          <p:nvPr/>
        </p:nvGraphicFramePr>
        <p:xfrm>
          <a:off x="966788" y="5472113"/>
          <a:ext cx="3248025" cy="957262"/>
        </p:xfrm>
        <a:graphic>
          <a:graphicData uri="http://schemas.openxmlformats.org/presentationml/2006/ole">
            <p:oleObj spid="_x0000_s22530" name="Equation" r:id="rId3" imgW="1130040" imgH="419040" progId="Equation.DSMT4">
              <p:embed/>
            </p:oleObj>
          </a:graphicData>
        </a:graphic>
      </p:graphicFrame>
      <p:sp>
        <p:nvSpPr>
          <p:cNvPr id="22537" name="Rectangle 3"/>
          <p:cNvSpPr>
            <a:spLocks noChangeArrowheads="1"/>
          </p:cNvSpPr>
          <p:nvPr/>
        </p:nvSpPr>
        <p:spPr bwMode="auto">
          <a:xfrm>
            <a:off x="57245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1.2.1 </a:t>
            </a:r>
            <a:r>
              <a:rPr lang="zh-CN" altLang="en-US" sz="1800">
                <a:solidFill>
                  <a:srgbClr val="6600FF"/>
                </a:solidFill>
                <a:latin typeface="Arial" pitchFamily="34" charset="0"/>
              </a:rPr>
              <a:t>波动方程</a:t>
            </a:r>
          </a:p>
        </p:txBody>
      </p:sp>
      <p:sp>
        <p:nvSpPr>
          <p:cNvPr id="575492" name="Rectangle 4"/>
          <p:cNvSpPr>
            <a:spLocks noChangeArrowheads="1"/>
          </p:cNvSpPr>
          <p:nvPr/>
        </p:nvSpPr>
        <p:spPr bwMode="auto">
          <a:xfrm>
            <a:off x="4143375" y="5708650"/>
            <a:ext cx="4356100" cy="649288"/>
          </a:xfrm>
          <a:prstGeom prst="rect">
            <a:avLst/>
          </a:prstGeom>
          <a:noFill/>
          <a:ln w="9525">
            <a:noFill/>
            <a:miter lim="800000"/>
            <a:headEnd/>
            <a:tailEnd/>
          </a:ln>
        </p:spPr>
        <p:txBody>
          <a:bodyPr/>
          <a:lstStyle/>
          <a:p>
            <a:pPr marL="342900" indent="-342900">
              <a:buClr>
                <a:schemeClr val="bg1"/>
              </a:buClr>
            </a:pPr>
            <a:r>
              <a:rPr kumimoji="1" lang="zh-CN" altLang="en-US" sz="3200">
                <a:solidFill>
                  <a:srgbClr val="FF0000"/>
                </a:solidFill>
                <a:latin typeface="Arial" pitchFamily="34" charset="0"/>
              </a:rPr>
              <a:t>电磁波传播的波动方程</a:t>
            </a:r>
            <a:endParaRPr kumimoji="1" lang="en-US" altLang="zh-CN" sz="3200">
              <a:latin typeface="Arial" pitchFamily="34" charset="0"/>
            </a:endParaRPr>
          </a:p>
        </p:txBody>
      </p:sp>
      <p:graphicFrame>
        <p:nvGraphicFramePr>
          <p:cNvPr id="22531" name="Object 5"/>
          <p:cNvGraphicFramePr>
            <a:graphicFrameLocks noChangeAspect="1"/>
          </p:cNvGraphicFramePr>
          <p:nvPr>
            <p:ph sz="half" idx="2"/>
          </p:nvPr>
        </p:nvGraphicFramePr>
        <p:xfrm>
          <a:off x="1428750" y="1214438"/>
          <a:ext cx="5832475" cy="742950"/>
        </p:xfrm>
        <a:graphic>
          <a:graphicData uri="http://schemas.openxmlformats.org/presentationml/2006/ole">
            <p:oleObj spid="_x0000_s22531" name="Equation" r:id="rId4" imgW="1892300" imgH="241300" progId="Equation.DSMT4">
              <p:embed/>
            </p:oleObj>
          </a:graphicData>
        </a:graphic>
      </p:graphicFrame>
      <p:graphicFrame>
        <p:nvGraphicFramePr>
          <p:cNvPr id="575494" name="Object 6"/>
          <p:cNvGraphicFramePr>
            <a:graphicFrameLocks noChangeAspect="1"/>
          </p:cNvGraphicFramePr>
          <p:nvPr/>
        </p:nvGraphicFramePr>
        <p:xfrm>
          <a:off x="3922713" y="3179763"/>
          <a:ext cx="936625" cy="365125"/>
        </p:xfrm>
        <a:graphic>
          <a:graphicData uri="http://schemas.openxmlformats.org/presentationml/2006/ole">
            <p:oleObj spid="_x0000_s22532" name="Equation" r:id="rId5" imgW="393529" imgH="152334" progId="Equation.DSMT4">
              <p:embed/>
            </p:oleObj>
          </a:graphicData>
        </a:graphic>
      </p:graphicFrame>
      <p:graphicFrame>
        <p:nvGraphicFramePr>
          <p:cNvPr id="575495" name="Object 7"/>
          <p:cNvGraphicFramePr>
            <a:graphicFrameLocks noChangeAspect="1"/>
          </p:cNvGraphicFramePr>
          <p:nvPr/>
        </p:nvGraphicFramePr>
        <p:xfrm>
          <a:off x="1403350" y="3111500"/>
          <a:ext cx="1296988" cy="498475"/>
        </p:xfrm>
        <a:graphic>
          <a:graphicData uri="http://schemas.openxmlformats.org/presentationml/2006/ole">
            <p:oleObj spid="_x0000_s22533" name="Equation" r:id="rId6" imgW="622030" imgH="241195" progId="Equation.DSMT4">
              <p:embed/>
            </p:oleObj>
          </a:graphicData>
        </a:graphic>
      </p:graphicFrame>
      <p:graphicFrame>
        <p:nvGraphicFramePr>
          <p:cNvPr id="575496" name="Object 8"/>
          <p:cNvGraphicFramePr>
            <a:graphicFrameLocks noChangeAspect="1"/>
          </p:cNvGraphicFramePr>
          <p:nvPr/>
        </p:nvGraphicFramePr>
        <p:xfrm>
          <a:off x="468313" y="3616325"/>
          <a:ext cx="1582737" cy="520700"/>
        </p:xfrm>
        <a:graphic>
          <a:graphicData uri="http://schemas.openxmlformats.org/presentationml/2006/ole">
            <p:oleObj spid="_x0000_s22534" name="Equation" r:id="rId7" imgW="723586" imgH="241195" progId="Equation.DSMT4">
              <p:embed/>
            </p:oleObj>
          </a:graphicData>
        </a:graphic>
      </p:graphicFrame>
      <p:graphicFrame>
        <p:nvGraphicFramePr>
          <p:cNvPr id="575497" name="Object 9"/>
          <p:cNvGraphicFramePr>
            <a:graphicFrameLocks noChangeAspect="1"/>
          </p:cNvGraphicFramePr>
          <p:nvPr/>
        </p:nvGraphicFramePr>
        <p:xfrm>
          <a:off x="6732588" y="3703638"/>
          <a:ext cx="431800" cy="344487"/>
        </p:xfrm>
        <a:graphic>
          <a:graphicData uri="http://schemas.openxmlformats.org/presentationml/2006/ole">
            <p:oleObj spid="_x0000_s22535" name="Equation" r:id="rId8" imgW="190417" imgH="152334" progId="Equation.DSMT4">
              <p:embed/>
            </p:oleObj>
          </a:graphicData>
        </a:graphic>
      </p:graphicFrame>
      <p:sp>
        <p:nvSpPr>
          <p:cNvPr id="575498" name="Rectangle 10"/>
          <p:cNvSpPr>
            <a:spLocks noChangeArrowheads="1"/>
          </p:cNvSpPr>
          <p:nvPr/>
        </p:nvSpPr>
        <p:spPr bwMode="auto">
          <a:xfrm>
            <a:off x="395288" y="2632075"/>
            <a:ext cx="6481762" cy="457200"/>
          </a:xfrm>
          <a:prstGeom prst="rect">
            <a:avLst/>
          </a:prstGeom>
          <a:noFill/>
          <a:ln w="9525">
            <a:noFill/>
            <a:miter lim="800000"/>
            <a:headEnd/>
            <a:tailEnd/>
          </a:ln>
        </p:spPr>
        <p:txBody>
          <a:bodyPr anchor="ctr">
            <a:spAutoFit/>
          </a:bodyPr>
          <a:lstStyle/>
          <a:p>
            <a:pPr algn="l"/>
            <a:r>
              <a:rPr lang="zh-CN" altLang="en-US">
                <a:cs typeface="Times New Roman" pitchFamily="18" charset="0"/>
              </a:rPr>
              <a:t>在时间为</a:t>
            </a:r>
            <a:r>
              <a:rPr lang="en-US" altLang="zh-CN" b="0" i="1"/>
              <a:t>t</a:t>
            </a:r>
            <a:r>
              <a:rPr lang="en-US" altLang="zh-CN"/>
              <a:t>, </a:t>
            </a:r>
            <a:r>
              <a:rPr lang="zh-CN" altLang="en-US">
                <a:cs typeface="Times New Roman" pitchFamily="18" charset="0"/>
              </a:rPr>
              <a:t>空间为</a:t>
            </a:r>
            <a:r>
              <a:rPr lang="en-US" altLang="zh-CN" b="0" i="1"/>
              <a:t>z</a:t>
            </a:r>
            <a:r>
              <a:rPr lang="zh-CN" altLang="en-US">
                <a:cs typeface="Times New Roman" pitchFamily="18" charset="0"/>
              </a:rPr>
              <a:t>处的电场强度与</a:t>
            </a:r>
            <a:endParaRPr lang="zh-CN" altLang="en-US"/>
          </a:p>
        </p:txBody>
      </p:sp>
      <p:sp>
        <p:nvSpPr>
          <p:cNvPr id="575499" name="Rectangle 11"/>
          <p:cNvSpPr>
            <a:spLocks noChangeArrowheads="1"/>
          </p:cNvSpPr>
          <p:nvPr/>
        </p:nvSpPr>
        <p:spPr bwMode="auto">
          <a:xfrm rot="10800000" flipV="1">
            <a:off x="395288" y="3111500"/>
            <a:ext cx="1511300" cy="457200"/>
          </a:xfrm>
          <a:prstGeom prst="rect">
            <a:avLst/>
          </a:prstGeom>
          <a:noFill/>
          <a:ln w="9525">
            <a:noFill/>
            <a:miter lim="800000"/>
            <a:headEnd/>
            <a:tailEnd/>
          </a:ln>
        </p:spPr>
        <p:txBody>
          <a:bodyPr anchor="ctr">
            <a:spAutoFit/>
          </a:bodyPr>
          <a:lstStyle/>
          <a:p>
            <a:pPr algn="l"/>
            <a:r>
              <a:rPr lang="zh-CN" altLang="en-US">
                <a:cs typeface="Times New Roman" pitchFamily="18" charset="0"/>
              </a:rPr>
              <a:t>时间为</a:t>
            </a:r>
            <a:endParaRPr lang="zh-CN" altLang="en-US"/>
          </a:p>
        </p:txBody>
      </p:sp>
      <p:sp>
        <p:nvSpPr>
          <p:cNvPr id="575500" name="Rectangle 12"/>
          <p:cNvSpPr>
            <a:spLocks noChangeArrowheads="1"/>
          </p:cNvSpPr>
          <p:nvPr/>
        </p:nvSpPr>
        <p:spPr bwMode="auto">
          <a:xfrm>
            <a:off x="4787900" y="3111500"/>
            <a:ext cx="3860800" cy="457200"/>
          </a:xfrm>
          <a:prstGeom prst="rect">
            <a:avLst/>
          </a:prstGeom>
          <a:noFill/>
          <a:ln w="9525">
            <a:noFill/>
            <a:miter lim="800000"/>
            <a:headEnd/>
            <a:tailEnd/>
          </a:ln>
        </p:spPr>
        <p:txBody>
          <a:bodyPr wrap="none" anchor="ctr">
            <a:spAutoFit/>
          </a:bodyPr>
          <a:lstStyle/>
          <a:p>
            <a:pPr algn="l"/>
            <a:r>
              <a:rPr lang="zh-CN" altLang="en-US">
                <a:cs typeface="Times New Roman" pitchFamily="18" charset="0"/>
              </a:rPr>
              <a:t>的函数值相同，也就是经过</a:t>
            </a:r>
            <a:endParaRPr lang="zh-CN" altLang="en-US"/>
          </a:p>
        </p:txBody>
      </p:sp>
      <p:sp>
        <p:nvSpPr>
          <p:cNvPr id="575501" name="Rectangle 13"/>
          <p:cNvSpPr>
            <a:spLocks noChangeArrowheads="1"/>
          </p:cNvSpPr>
          <p:nvPr/>
        </p:nvSpPr>
        <p:spPr bwMode="auto">
          <a:xfrm>
            <a:off x="2051050" y="3654425"/>
            <a:ext cx="4779963" cy="457200"/>
          </a:xfrm>
          <a:prstGeom prst="rect">
            <a:avLst/>
          </a:prstGeom>
          <a:noFill/>
          <a:ln w="9525">
            <a:noFill/>
            <a:miter lim="800000"/>
            <a:headEnd/>
            <a:tailEnd/>
          </a:ln>
        </p:spPr>
        <p:txBody>
          <a:bodyPr wrap="none" anchor="ctr">
            <a:spAutoFit/>
          </a:bodyPr>
          <a:lstStyle/>
          <a:p>
            <a:pPr algn="l"/>
            <a:r>
              <a:rPr lang="zh-CN" altLang="en-US">
                <a:cs typeface="Times New Roman" pitchFamily="18" charset="0"/>
              </a:rPr>
              <a:t>的一段时间以后，电场向前传播了</a:t>
            </a:r>
            <a:endParaRPr lang="zh-CN" altLang="en-US"/>
          </a:p>
        </p:txBody>
      </p:sp>
      <p:sp>
        <p:nvSpPr>
          <p:cNvPr id="575502" name="Rectangle 14"/>
          <p:cNvSpPr>
            <a:spLocks noChangeArrowheads="1"/>
          </p:cNvSpPr>
          <p:nvPr/>
        </p:nvSpPr>
        <p:spPr bwMode="auto">
          <a:xfrm>
            <a:off x="7092950" y="3654425"/>
            <a:ext cx="1485900" cy="457200"/>
          </a:xfrm>
          <a:prstGeom prst="rect">
            <a:avLst/>
          </a:prstGeom>
          <a:noFill/>
          <a:ln w="9525">
            <a:noFill/>
            <a:miter lim="800000"/>
            <a:headEnd/>
            <a:tailEnd/>
          </a:ln>
        </p:spPr>
        <p:txBody>
          <a:bodyPr wrap="none" anchor="ctr">
            <a:spAutoFit/>
          </a:bodyPr>
          <a:lstStyle/>
          <a:p>
            <a:pPr algn="l"/>
            <a:r>
              <a:rPr lang="zh-CN" altLang="en-US">
                <a:cs typeface="Times New Roman" pitchFamily="18" charset="0"/>
              </a:rPr>
              <a:t>的距离。</a:t>
            </a:r>
            <a:r>
              <a:rPr lang="zh-CN" altLang="en-US"/>
              <a:t> </a:t>
            </a:r>
          </a:p>
        </p:txBody>
      </p:sp>
      <p:sp>
        <p:nvSpPr>
          <p:cNvPr id="575503" name="Rectangle 15"/>
          <p:cNvSpPr>
            <a:spLocks noChangeArrowheads="1"/>
          </p:cNvSpPr>
          <p:nvPr/>
        </p:nvSpPr>
        <p:spPr bwMode="auto">
          <a:xfrm>
            <a:off x="2547938" y="3111500"/>
            <a:ext cx="1409700" cy="457200"/>
          </a:xfrm>
          <a:prstGeom prst="rect">
            <a:avLst/>
          </a:prstGeom>
          <a:noFill/>
          <a:ln w="9525">
            <a:noFill/>
            <a:miter lim="800000"/>
            <a:headEnd/>
            <a:tailEnd/>
          </a:ln>
        </p:spPr>
        <p:txBody>
          <a:bodyPr wrap="none">
            <a:spAutoFit/>
          </a:bodyPr>
          <a:lstStyle/>
          <a:p>
            <a:r>
              <a:rPr lang="zh-CN" altLang="en-US"/>
              <a:t>，空间为</a:t>
            </a:r>
          </a:p>
        </p:txBody>
      </p:sp>
      <p:sp>
        <p:nvSpPr>
          <p:cNvPr id="575504" name="Rectangle 16"/>
          <p:cNvSpPr>
            <a:spLocks noChangeArrowheads="1"/>
          </p:cNvSpPr>
          <p:nvPr/>
        </p:nvSpPr>
        <p:spPr bwMode="auto">
          <a:xfrm>
            <a:off x="468313" y="4192588"/>
            <a:ext cx="4856162" cy="457200"/>
          </a:xfrm>
          <a:prstGeom prst="rect">
            <a:avLst/>
          </a:prstGeom>
          <a:noFill/>
          <a:ln w="9525">
            <a:noFill/>
            <a:miter lim="800000"/>
            <a:headEnd/>
            <a:tailEnd/>
          </a:ln>
        </p:spPr>
        <p:txBody>
          <a:bodyPr wrap="none" anchor="ctr">
            <a:spAutoFit/>
          </a:bodyPr>
          <a:lstStyle/>
          <a:p>
            <a:pPr algn="l"/>
            <a:r>
              <a:rPr lang="zh-CN" altLang="en-US"/>
              <a:t>这正是波的传播过程，其相速度为 </a:t>
            </a:r>
          </a:p>
        </p:txBody>
      </p:sp>
      <p:sp>
        <p:nvSpPr>
          <p:cNvPr id="22546" name="Rectangle 17"/>
          <p:cNvSpPr>
            <a:spLocks noChangeArrowheads="1"/>
          </p:cNvSpPr>
          <p:nvPr/>
        </p:nvSpPr>
        <p:spPr bwMode="auto">
          <a:xfrm>
            <a:off x="0" y="36226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75506" name="Object 18"/>
          <p:cNvGraphicFramePr>
            <a:graphicFrameLocks noChangeAspect="1"/>
          </p:cNvGraphicFramePr>
          <p:nvPr/>
        </p:nvGraphicFramePr>
        <p:xfrm>
          <a:off x="2411413" y="4624388"/>
          <a:ext cx="3455987" cy="1019175"/>
        </p:xfrm>
        <a:graphic>
          <a:graphicData uri="http://schemas.openxmlformats.org/presentationml/2006/ole">
            <p:oleObj spid="_x0000_s22536" name="Equation" r:id="rId9" imgW="1422360" imgH="419040" progId="Equation.DSMT4">
              <p:embed/>
            </p:oleObj>
          </a:graphicData>
        </a:graphic>
      </p:graphicFrame>
      <p:sp>
        <p:nvSpPr>
          <p:cNvPr id="19" name="Rectangle 10"/>
          <p:cNvSpPr>
            <a:spLocks noChangeArrowheads="1"/>
          </p:cNvSpPr>
          <p:nvPr/>
        </p:nvSpPr>
        <p:spPr bwMode="auto">
          <a:xfrm>
            <a:off x="357188" y="1857375"/>
            <a:ext cx="8358187" cy="830263"/>
          </a:xfrm>
          <a:prstGeom prst="rect">
            <a:avLst/>
          </a:prstGeom>
          <a:noFill/>
          <a:ln w="9525">
            <a:noFill/>
            <a:miter lim="800000"/>
            <a:headEnd/>
            <a:tailEnd/>
          </a:ln>
        </p:spPr>
        <p:txBody>
          <a:bodyPr anchor="ctr">
            <a:spAutoFit/>
          </a:bodyPr>
          <a:lstStyle/>
          <a:p>
            <a:pPr algn="l"/>
            <a:r>
              <a:rPr lang="en-US" altLang="zh-CN" i="1">
                <a:solidFill>
                  <a:srgbClr val="FF0000"/>
                </a:solidFill>
              </a:rPr>
              <a:t>E</a:t>
            </a:r>
            <a:r>
              <a:rPr lang="en-US" altLang="zh-CN">
                <a:solidFill>
                  <a:srgbClr val="FF0000"/>
                </a:solidFill>
              </a:rPr>
              <a:t>1</a:t>
            </a:r>
            <a:r>
              <a:rPr lang="zh-CN" altLang="en-US">
                <a:solidFill>
                  <a:srgbClr val="FF0000"/>
                </a:solidFill>
              </a:rPr>
              <a:t>和</a:t>
            </a:r>
            <a:r>
              <a:rPr lang="en-US" altLang="zh-CN" i="1">
                <a:solidFill>
                  <a:srgbClr val="FF0000"/>
                </a:solidFill>
              </a:rPr>
              <a:t>E</a:t>
            </a:r>
            <a:r>
              <a:rPr lang="en-US" altLang="zh-CN">
                <a:solidFill>
                  <a:srgbClr val="FF0000"/>
                </a:solidFill>
              </a:rPr>
              <a:t>2</a:t>
            </a:r>
            <a:r>
              <a:rPr lang="zh-CN" altLang="en-US">
                <a:solidFill>
                  <a:srgbClr val="FF0000"/>
                </a:solidFill>
              </a:rPr>
              <a:t>分别表示沿</a:t>
            </a:r>
            <a:r>
              <a:rPr lang="en-US" altLang="zh-CN">
                <a:solidFill>
                  <a:srgbClr val="FF0000"/>
                </a:solidFill>
              </a:rPr>
              <a:t>+z</a:t>
            </a:r>
            <a:r>
              <a:rPr lang="zh-CN" altLang="en-US">
                <a:solidFill>
                  <a:srgbClr val="FF0000"/>
                </a:solidFill>
              </a:rPr>
              <a:t>和</a:t>
            </a:r>
            <a:r>
              <a:rPr lang="en-US" altLang="zh-CN">
                <a:solidFill>
                  <a:srgbClr val="FF0000"/>
                </a:solidFill>
              </a:rPr>
              <a:t>-z</a:t>
            </a:r>
            <a:r>
              <a:rPr lang="zh-CN" altLang="en-US">
                <a:solidFill>
                  <a:srgbClr val="FF0000"/>
                </a:solidFill>
              </a:rPr>
              <a:t>方向传播的电磁波，这里我们考虑沿</a:t>
            </a:r>
            <a:r>
              <a:rPr lang="en-US" altLang="zh-CN">
                <a:solidFill>
                  <a:srgbClr val="FF0000"/>
                </a:solidFill>
              </a:rPr>
              <a:t>+z</a:t>
            </a:r>
            <a:r>
              <a:rPr lang="zh-CN" altLang="en-US">
                <a:solidFill>
                  <a:srgbClr val="FF0000"/>
                </a:solidFill>
              </a:rPr>
              <a:t>方向传播的波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75494"/>
                                        </p:tgtEl>
                                        <p:attrNameLst>
                                          <p:attrName>style.visibility</p:attrName>
                                        </p:attrNameLst>
                                      </p:cBhvr>
                                      <p:to>
                                        <p:strVal val="visible"/>
                                      </p:to>
                                    </p:set>
                                    <p:animEffect transition="in" filter="checkerboard(across)">
                                      <p:cBhvr>
                                        <p:cTn id="7" dur="500"/>
                                        <p:tgtEl>
                                          <p:spTgt spid="575494"/>
                                        </p:tgtEl>
                                      </p:cBhvr>
                                    </p:animEffect>
                                  </p:childTnLst>
                                </p:cTn>
                              </p:par>
                              <p:par>
                                <p:cTn id="8" presetID="5" presetClass="entr" presetSubtype="10" fill="hold" nodeType="withEffect">
                                  <p:stCondLst>
                                    <p:cond delay="0"/>
                                  </p:stCondLst>
                                  <p:childTnLst>
                                    <p:set>
                                      <p:cBhvr>
                                        <p:cTn id="9" dur="1" fill="hold">
                                          <p:stCondLst>
                                            <p:cond delay="0"/>
                                          </p:stCondLst>
                                        </p:cTn>
                                        <p:tgtEl>
                                          <p:spTgt spid="575495"/>
                                        </p:tgtEl>
                                        <p:attrNameLst>
                                          <p:attrName>style.visibility</p:attrName>
                                        </p:attrNameLst>
                                      </p:cBhvr>
                                      <p:to>
                                        <p:strVal val="visible"/>
                                      </p:to>
                                    </p:set>
                                    <p:animEffect transition="in" filter="checkerboard(across)">
                                      <p:cBhvr>
                                        <p:cTn id="10" dur="500"/>
                                        <p:tgtEl>
                                          <p:spTgt spid="575495"/>
                                        </p:tgtEl>
                                      </p:cBhvr>
                                    </p:animEffect>
                                  </p:childTnLst>
                                </p:cTn>
                              </p:par>
                              <p:par>
                                <p:cTn id="11" presetID="5" presetClass="entr" presetSubtype="10" fill="hold" nodeType="withEffect">
                                  <p:stCondLst>
                                    <p:cond delay="0"/>
                                  </p:stCondLst>
                                  <p:childTnLst>
                                    <p:set>
                                      <p:cBhvr>
                                        <p:cTn id="12" dur="1" fill="hold">
                                          <p:stCondLst>
                                            <p:cond delay="0"/>
                                          </p:stCondLst>
                                        </p:cTn>
                                        <p:tgtEl>
                                          <p:spTgt spid="575496"/>
                                        </p:tgtEl>
                                        <p:attrNameLst>
                                          <p:attrName>style.visibility</p:attrName>
                                        </p:attrNameLst>
                                      </p:cBhvr>
                                      <p:to>
                                        <p:strVal val="visible"/>
                                      </p:to>
                                    </p:set>
                                    <p:animEffect transition="in" filter="checkerboard(across)">
                                      <p:cBhvr>
                                        <p:cTn id="13" dur="500"/>
                                        <p:tgtEl>
                                          <p:spTgt spid="575496"/>
                                        </p:tgtEl>
                                      </p:cBhvr>
                                    </p:animEffect>
                                  </p:childTnLst>
                                </p:cTn>
                              </p:par>
                              <p:par>
                                <p:cTn id="14" presetID="5" presetClass="entr" presetSubtype="10" fill="hold" nodeType="withEffect">
                                  <p:stCondLst>
                                    <p:cond delay="0"/>
                                  </p:stCondLst>
                                  <p:childTnLst>
                                    <p:set>
                                      <p:cBhvr>
                                        <p:cTn id="15" dur="1" fill="hold">
                                          <p:stCondLst>
                                            <p:cond delay="0"/>
                                          </p:stCondLst>
                                        </p:cTn>
                                        <p:tgtEl>
                                          <p:spTgt spid="575497"/>
                                        </p:tgtEl>
                                        <p:attrNameLst>
                                          <p:attrName>style.visibility</p:attrName>
                                        </p:attrNameLst>
                                      </p:cBhvr>
                                      <p:to>
                                        <p:strVal val="visible"/>
                                      </p:to>
                                    </p:set>
                                    <p:animEffect transition="in" filter="checkerboard(across)">
                                      <p:cBhvr>
                                        <p:cTn id="16" dur="500"/>
                                        <p:tgtEl>
                                          <p:spTgt spid="57549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75498"/>
                                        </p:tgtEl>
                                        <p:attrNameLst>
                                          <p:attrName>style.visibility</p:attrName>
                                        </p:attrNameLst>
                                      </p:cBhvr>
                                      <p:to>
                                        <p:strVal val="visible"/>
                                      </p:to>
                                    </p:set>
                                    <p:animEffect transition="in" filter="checkerboard(across)">
                                      <p:cBhvr>
                                        <p:cTn id="19" dur="500"/>
                                        <p:tgtEl>
                                          <p:spTgt spid="57549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575499"/>
                                        </p:tgtEl>
                                        <p:attrNameLst>
                                          <p:attrName>style.visibility</p:attrName>
                                        </p:attrNameLst>
                                      </p:cBhvr>
                                      <p:to>
                                        <p:strVal val="visible"/>
                                      </p:to>
                                    </p:set>
                                    <p:animEffect transition="in" filter="checkerboard(across)">
                                      <p:cBhvr>
                                        <p:cTn id="22" dur="500"/>
                                        <p:tgtEl>
                                          <p:spTgt spid="575499"/>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75500"/>
                                        </p:tgtEl>
                                        <p:attrNameLst>
                                          <p:attrName>style.visibility</p:attrName>
                                        </p:attrNameLst>
                                      </p:cBhvr>
                                      <p:to>
                                        <p:strVal val="visible"/>
                                      </p:to>
                                    </p:set>
                                    <p:animEffect transition="in" filter="checkerboard(across)">
                                      <p:cBhvr>
                                        <p:cTn id="25" dur="500"/>
                                        <p:tgtEl>
                                          <p:spTgt spid="575500"/>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575501"/>
                                        </p:tgtEl>
                                        <p:attrNameLst>
                                          <p:attrName>style.visibility</p:attrName>
                                        </p:attrNameLst>
                                      </p:cBhvr>
                                      <p:to>
                                        <p:strVal val="visible"/>
                                      </p:to>
                                    </p:set>
                                    <p:animEffect transition="in" filter="checkerboard(across)">
                                      <p:cBhvr>
                                        <p:cTn id="28" dur="500"/>
                                        <p:tgtEl>
                                          <p:spTgt spid="57550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575502"/>
                                        </p:tgtEl>
                                        <p:attrNameLst>
                                          <p:attrName>style.visibility</p:attrName>
                                        </p:attrNameLst>
                                      </p:cBhvr>
                                      <p:to>
                                        <p:strVal val="visible"/>
                                      </p:to>
                                    </p:set>
                                    <p:animEffect transition="in" filter="checkerboard(across)">
                                      <p:cBhvr>
                                        <p:cTn id="31" dur="500"/>
                                        <p:tgtEl>
                                          <p:spTgt spid="575502"/>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575503"/>
                                        </p:tgtEl>
                                        <p:attrNameLst>
                                          <p:attrName>style.visibility</p:attrName>
                                        </p:attrNameLst>
                                      </p:cBhvr>
                                      <p:to>
                                        <p:strVal val="visible"/>
                                      </p:to>
                                    </p:set>
                                    <p:animEffect transition="in" filter="checkerboard(across)">
                                      <p:cBhvr>
                                        <p:cTn id="34" dur="500"/>
                                        <p:tgtEl>
                                          <p:spTgt spid="575503"/>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575504"/>
                                        </p:tgtEl>
                                        <p:attrNameLst>
                                          <p:attrName>style.visibility</p:attrName>
                                        </p:attrNameLst>
                                      </p:cBhvr>
                                      <p:to>
                                        <p:strVal val="visible"/>
                                      </p:to>
                                    </p:set>
                                    <p:animEffect transition="in" filter="checkerboard(across)">
                                      <p:cBhvr>
                                        <p:cTn id="37" dur="500"/>
                                        <p:tgtEl>
                                          <p:spTgt spid="57550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75506"/>
                                        </p:tgtEl>
                                        <p:attrNameLst>
                                          <p:attrName>style.visibility</p:attrName>
                                        </p:attrNameLst>
                                      </p:cBhvr>
                                      <p:to>
                                        <p:strVal val="visible"/>
                                      </p:to>
                                    </p:set>
                                    <p:anim calcmode="lin" valueType="num">
                                      <p:cBhvr additive="base">
                                        <p:cTn id="42" dur="500" fill="hold"/>
                                        <p:tgtEl>
                                          <p:spTgt spid="575506"/>
                                        </p:tgtEl>
                                        <p:attrNameLst>
                                          <p:attrName>ppt_x</p:attrName>
                                        </p:attrNameLst>
                                      </p:cBhvr>
                                      <p:tavLst>
                                        <p:tav tm="0">
                                          <p:val>
                                            <p:strVal val="#ppt_x"/>
                                          </p:val>
                                        </p:tav>
                                        <p:tav tm="100000">
                                          <p:val>
                                            <p:strVal val="#ppt_x"/>
                                          </p:val>
                                        </p:tav>
                                      </p:tavLst>
                                    </p:anim>
                                    <p:anim calcmode="lin" valueType="num">
                                      <p:cBhvr additive="base">
                                        <p:cTn id="43" dur="500" fill="hold"/>
                                        <p:tgtEl>
                                          <p:spTgt spid="57550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75490"/>
                                        </p:tgtEl>
                                        <p:attrNameLst>
                                          <p:attrName>style.visibility</p:attrName>
                                        </p:attrNameLst>
                                      </p:cBhvr>
                                      <p:to>
                                        <p:strVal val="visible"/>
                                      </p:to>
                                    </p:set>
                                    <p:anim calcmode="lin" valueType="num">
                                      <p:cBhvr additive="base">
                                        <p:cTn id="48" dur="500" fill="hold"/>
                                        <p:tgtEl>
                                          <p:spTgt spid="575490"/>
                                        </p:tgtEl>
                                        <p:attrNameLst>
                                          <p:attrName>ppt_x</p:attrName>
                                        </p:attrNameLst>
                                      </p:cBhvr>
                                      <p:tavLst>
                                        <p:tav tm="0">
                                          <p:val>
                                            <p:strVal val="#ppt_x"/>
                                          </p:val>
                                        </p:tav>
                                        <p:tav tm="100000">
                                          <p:val>
                                            <p:strVal val="#ppt_x"/>
                                          </p:val>
                                        </p:tav>
                                      </p:tavLst>
                                    </p:anim>
                                    <p:anim calcmode="lin" valueType="num">
                                      <p:cBhvr additive="base">
                                        <p:cTn id="49" dur="500" fill="hold"/>
                                        <p:tgtEl>
                                          <p:spTgt spid="57549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75492"/>
                                        </p:tgtEl>
                                        <p:attrNameLst>
                                          <p:attrName>style.visibility</p:attrName>
                                        </p:attrNameLst>
                                      </p:cBhvr>
                                      <p:to>
                                        <p:strVal val="visible"/>
                                      </p:to>
                                    </p:set>
                                    <p:anim calcmode="lin" valueType="num">
                                      <p:cBhvr additive="base">
                                        <p:cTn id="54" dur="500" fill="hold"/>
                                        <p:tgtEl>
                                          <p:spTgt spid="575492"/>
                                        </p:tgtEl>
                                        <p:attrNameLst>
                                          <p:attrName>ppt_x</p:attrName>
                                        </p:attrNameLst>
                                      </p:cBhvr>
                                      <p:tavLst>
                                        <p:tav tm="0">
                                          <p:val>
                                            <p:strVal val="#ppt_x"/>
                                          </p:val>
                                        </p:tav>
                                        <p:tav tm="100000">
                                          <p:val>
                                            <p:strVal val="#ppt_x"/>
                                          </p:val>
                                        </p:tav>
                                      </p:tavLst>
                                    </p:anim>
                                    <p:anim calcmode="lin" valueType="num">
                                      <p:cBhvr additive="base">
                                        <p:cTn id="55" dur="500" fill="hold"/>
                                        <p:tgtEl>
                                          <p:spTgt spid="575492"/>
                                        </p:tgtEl>
                                        <p:attrNameLst>
                                          <p:attrName>ppt_y</p:attrName>
                                        </p:attrNameLst>
                                      </p:cBhvr>
                                      <p:tavLst>
                                        <p:tav tm="0">
                                          <p:val>
                                            <p:strVal val="1+#ppt_h/2"/>
                                          </p:val>
                                        </p:tav>
                                        <p:tav tm="100000">
                                          <p:val>
                                            <p:strVal val="#ppt_y"/>
                                          </p:val>
                                        </p:tav>
                                      </p:tavLst>
                                    </p:anim>
                                  </p:childTnLst>
                                </p:cTn>
                              </p:par>
                              <p:par>
                                <p:cTn id="56" presetID="5" presetClass="entr" presetSubtype="1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checkerboard(across)">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2" grpId="0"/>
      <p:bldP spid="575498" grpId="0"/>
      <p:bldP spid="575499" grpId="0"/>
      <p:bldP spid="575500" grpId="0"/>
      <p:bldP spid="575501" grpId="0"/>
      <p:bldP spid="575502" grpId="0"/>
      <p:bldP spid="575503" grpId="0"/>
      <p:bldP spid="575504"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body" idx="1"/>
          </p:nvPr>
        </p:nvSpPr>
        <p:spPr>
          <a:xfrm>
            <a:off x="827088" y="1196975"/>
            <a:ext cx="6392862" cy="849313"/>
          </a:xfrm>
        </p:spPr>
        <p:txBody>
          <a:bodyPr/>
          <a:lstStyle/>
          <a:p>
            <a:pPr eaLnBrk="1" hangingPunct="1">
              <a:buFontTx/>
              <a:buNone/>
            </a:pPr>
            <a:r>
              <a:rPr lang="zh-CN" altLang="en-US" smtClean="0"/>
              <a:t>在真空中，光波的</a:t>
            </a:r>
            <a:r>
              <a:rPr lang="zh-CN" altLang="en-US" smtClean="0">
                <a:solidFill>
                  <a:srgbClr val="009900"/>
                </a:solidFill>
              </a:rPr>
              <a:t>传播速度</a:t>
            </a:r>
            <a:r>
              <a:rPr lang="zh-CN" altLang="en-US" smtClean="0"/>
              <a:t>为</a:t>
            </a:r>
          </a:p>
        </p:txBody>
      </p:sp>
      <p:graphicFrame>
        <p:nvGraphicFramePr>
          <p:cNvPr id="23554" name="Object 3"/>
          <p:cNvGraphicFramePr>
            <a:graphicFrameLocks noChangeAspect="1"/>
          </p:cNvGraphicFramePr>
          <p:nvPr/>
        </p:nvGraphicFramePr>
        <p:xfrm>
          <a:off x="1042988" y="2006600"/>
          <a:ext cx="6557962" cy="1566863"/>
        </p:xfrm>
        <a:graphic>
          <a:graphicData uri="http://schemas.openxmlformats.org/presentationml/2006/ole">
            <p:oleObj spid="_x0000_s23554" name="Equation" r:id="rId3" imgW="1917700" imgH="457200" progId="Equation.DSMT4">
              <p:embed/>
            </p:oleObj>
          </a:graphicData>
        </a:graphic>
      </p:graphicFrame>
      <p:sp>
        <p:nvSpPr>
          <p:cNvPr id="23556" name="Rectangle 4"/>
          <p:cNvSpPr>
            <a:spLocks noChangeArrowheads="1"/>
          </p:cNvSpPr>
          <p:nvPr/>
        </p:nvSpPr>
        <p:spPr bwMode="auto">
          <a:xfrm>
            <a:off x="395288" y="3860800"/>
            <a:ext cx="8540750" cy="1554163"/>
          </a:xfrm>
          <a:prstGeom prst="rect">
            <a:avLst/>
          </a:prstGeom>
          <a:noFill/>
          <a:ln w="9525">
            <a:noFill/>
            <a:miter lim="800000"/>
            <a:headEnd/>
            <a:tailEnd/>
          </a:ln>
        </p:spPr>
        <p:txBody>
          <a:bodyPr>
            <a:spAutoFit/>
          </a:bodyPr>
          <a:lstStyle/>
          <a:p>
            <a:pPr algn="l"/>
            <a:r>
              <a:rPr lang="zh-CN" altLang="en-US" sz="3200">
                <a:latin typeface="Tahoma" pitchFamily="34" charset="0"/>
              </a:rPr>
              <a:t>这个数值与实验中测出的真空中光速的数值非常接近。历史上，麦克斯韦正是以此作为重要依据之一预言光是</a:t>
            </a:r>
            <a:r>
              <a:rPr lang="en-US" altLang="zh-CN" sz="3200">
                <a:latin typeface="Arial" pitchFamily="34" charset="0"/>
              </a:rPr>
              <a:t>—</a:t>
            </a:r>
            <a:r>
              <a:rPr lang="zh-CN" altLang="en-US" sz="3200">
                <a:latin typeface="Tahoma" pitchFamily="34" charset="0"/>
              </a:rPr>
              <a:t>种电磁波。</a:t>
            </a:r>
          </a:p>
        </p:txBody>
      </p:sp>
      <p:sp>
        <p:nvSpPr>
          <p:cNvPr id="23557" name="Rectangle 5"/>
          <p:cNvSpPr>
            <a:spLocks noChangeArrowheads="1"/>
          </p:cNvSpPr>
          <p:nvPr/>
        </p:nvSpPr>
        <p:spPr bwMode="auto">
          <a:xfrm>
            <a:off x="57245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1.2.1 </a:t>
            </a:r>
            <a:r>
              <a:rPr lang="zh-CN" altLang="en-US" sz="1800">
                <a:solidFill>
                  <a:srgbClr val="6600FF"/>
                </a:solidFill>
                <a:latin typeface="Arial" pitchFamily="34" charset="0"/>
              </a:rPr>
              <a:t>波动方程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eaLnBrk="1" hangingPunct="1">
              <a:defRPr/>
            </a:pPr>
            <a:r>
              <a:rPr lang="zh-CN" altLang="en-US" sz="3200" smtClean="0">
                <a:solidFill>
                  <a:srgbClr val="990033"/>
                </a:solidFill>
                <a:effectLst>
                  <a:outerShdw blurRad="38100" dist="38100" dir="2700000" algn="tl">
                    <a:srgbClr val="C0C0C0"/>
                  </a:outerShdw>
                </a:effectLst>
              </a:rPr>
              <a:t>第</a:t>
            </a:r>
            <a:r>
              <a:rPr lang="en-US" altLang="zh-CN" sz="3200" smtClean="0">
                <a:solidFill>
                  <a:srgbClr val="990033"/>
                </a:solidFill>
                <a:effectLst>
                  <a:outerShdw blurRad="38100" dist="38100" dir="2700000" algn="tl">
                    <a:srgbClr val="C0C0C0"/>
                  </a:outerShdw>
                </a:effectLst>
              </a:rPr>
              <a:t>1</a:t>
            </a:r>
            <a:r>
              <a:rPr lang="zh-CN" altLang="en-US" sz="3200" smtClean="0">
                <a:solidFill>
                  <a:srgbClr val="990033"/>
                </a:solidFill>
                <a:effectLst>
                  <a:outerShdw blurRad="38100" dist="38100" dir="2700000" algn="tl">
                    <a:srgbClr val="C0C0C0"/>
                  </a:outerShdw>
                </a:effectLst>
              </a:rPr>
              <a:t>章 光的电磁理论</a:t>
            </a:r>
            <a:endParaRPr lang="zh-CN" altLang="en-US" smtClean="0"/>
          </a:p>
        </p:txBody>
      </p:sp>
      <p:sp>
        <p:nvSpPr>
          <p:cNvPr id="355331" name="Rectangle 3"/>
          <p:cNvSpPr>
            <a:spLocks noGrp="1" noChangeArrowheads="1"/>
          </p:cNvSpPr>
          <p:nvPr>
            <p:ph type="body" idx="1"/>
          </p:nvPr>
        </p:nvSpPr>
        <p:spPr>
          <a:xfrm>
            <a:off x="539750" y="1846263"/>
            <a:ext cx="8229600" cy="4103687"/>
          </a:xfrm>
        </p:spPr>
        <p:txBody>
          <a:bodyPr/>
          <a:lstStyle/>
          <a:p>
            <a:pPr eaLnBrk="1" hangingPunct="1">
              <a:buFontTx/>
              <a:buNone/>
              <a:defRPr/>
            </a:pPr>
            <a:r>
              <a:rPr lang="en-US" altLang="zh-CN" b="1" smtClean="0">
                <a:solidFill>
                  <a:srgbClr val="FF0000"/>
                </a:solidFill>
              </a:rPr>
              <a:t>1.4 </a:t>
            </a:r>
            <a:r>
              <a:rPr lang="zh-CN" altLang="en-US" b="1" smtClean="0">
                <a:solidFill>
                  <a:srgbClr val="FF0000"/>
                </a:solidFill>
              </a:rPr>
              <a:t>光波在介质界面上的反射和折射</a:t>
            </a:r>
          </a:p>
          <a:p>
            <a:pPr eaLnBrk="1" hangingPunct="1">
              <a:buFontTx/>
              <a:buNone/>
              <a:defRPr/>
            </a:pPr>
            <a:r>
              <a:rPr lang="en-US" altLang="zh-CN" sz="2000" b="1" smtClean="0">
                <a:solidFill>
                  <a:srgbClr val="3333CC"/>
                </a:solidFill>
                <a:effectLst>
                  <a:outerShdw blurRad="38100" dist="38100" dir="2700000" algn="tl">
                    <a:srgbClr val="C0C0C0"/>
                  </a:outerShdw>
                </a:effectLst>
                <a:latin typeface="Tahoma" pitchFamily="34" charset="0"/>
              </a:rPr>
              <a:t>(Reflection and refraction of a plane wave)</a:t>
            </a:r>
            <a:r>
              <a:rPr lang="en-US" altLang="zh-CN" sz="2000" smtClean="0"/>
              <a:t> </a:t>
            </a:r>
          </a:p>
          <a:p>
            <a:pPr eaLnBrk="1" hangingPunct="1">
              <a:buFontTx/>
              <a:buNone/>
              <a:defRPr/>
            </a:pPr>
            <a:endParaRPr lang="zh-CN" altLang="en-US" sz="2000" b="1" smtClean="0">
              <a:solidFill>
                <a:srgbClr val="FF0000"/>
              </a:solidFill>
            </a:endParaRPr>
          </a:p>
          <a:p>
            <a:pPr eaLnBrk="1" hangingPunct="1">
              <a:buFontTx/>
              <a:buNone/>
              <a:defRPr/>
            </a:pPr>
            <a:r>
              <a:rPr lang="en-US" altLang="zh-CN" b="1" smtClean="0">
                <a:solidFill>
                  <a:srgbClr val="FF0000"/>
                </a:solidFill>
              </a:rPr>
              <a:t>1.5 </a:t>
            </a:r>
            <a:r>
              <a:rPr lang="zh-CN" altLang="en-US" b="1" smtClean="0">
                <a:solidFill>
                  <a:srgbClr val="FF0000"/>
                </a:solidFill>
              </a:rPr>
              <a:t>光波场的频率谱</a:t>
            </a:r>
          </a:p>
          <a:p>
            <a:pPr eaLnBrk="1" hangingPunct="1">
              <a:buFontTx/>
              <a:buNone/>
              <a:defRPr/>
            </a:pPr>
            <a:r>
              <a:rPr lang="zh-CN" altLang="en-US" sz="2000" smtClean="0"/>
              <a:t> </a:t>
            </a:r>
            <a:r>
              <a:rPr lang="en-US" altLang="zh-CN" sz="2000" b="1" smtClean="0">
                <a:solidFill>
                  <a:srgbClr val="3333CC"/>
                </a:solidFill>
                <a:effectLst>
                  <a:outerShdw blurRad="38100" dist="38100" dir="2700000" algn="tl">
                    <a:srgbClr val="C0C0C0"/>
                  </a:outerShdw>
                </a:effectLst>
                <a:latin typeface="Tahoma" pitchFamily="34" charset="0"/>
              </a:rPr>
              <a:t>(Spectrum of light )</a:t>
            </a:r>
          </a:p>
          <a:p>
            <a:pPr eaLnBrk="1" hangingPunct="1">
              <a:buFontTx/>
              <a:buNone/>
              <a:defRPr/>
            </a:pPr>
            <a:endParaRPr lang="zh-CN" altLang="en-US" sz="2000" b="1" smtClean="0">
              <a:solidFill>
                <a:srgbClr val="3333CC"/>
              </a:solidFill>
              <a:effectLst>
                <a:outerShdw blurRad="38100" dist="38100" dir="2700000" algn="tl">
                  <a:srgbClr val="C0C0C0"/>
                </a:outerShdw>
              </a:effectLst>
              <a:latin typeface="Tahoma" pitchFamily="34" charset="0"/>
            </a:endParaRPr>
          </a:p>
          <a:p>
            <a:pPr eaLnBrk="1" hangingPunct="1">
              <a:buFontTx/>
              <a:buNone/>
              <a:defRPr/>
            </a:pPr>
            <a:r>
              <a:rPr lang="en-US" altLang="zh-CN" b="1" smtClean="0">
                <a:solidFill>
                  <a:srgbClr val="FF0000"/>
                </a:solidFill>
              </a:rPr>
              <a:t>1.6  </a:t>
            </a:r>
            <a:r>
              <a:rPr lang="zh-CN" altLang="en-US" b="1" smtClean="0">
                <a:solidFill>
                  <a:srgbClr val="FF0000"/>
                </a:solidFill>
              </a:rPr>
              <a:t>球面光波与柱面光波</a:t>
            </a:r>
          </a:p>
          <a:p>
            <a:pPr eaLnBrk="1" hangingPunct="1">
              <a:buFontTx/>
              <a:buNone/>
              <a:defRPr/>
            </a:pPr>
            <a:r>
              <a:rPr lang="en-US" altLang="zh-CN" sz="2000" b="1" smtClean="0">
                <a:solidFill>
                  <a:srgbClr val="3333CC"/>
                </a:solidFill>
                <a:effectLst>
                  <a:outerShdw blurRad="38100" dist="38100" dir="2700000" algn="tl">
                    <a:srgbClr val="C0C0C0"/>
                  </a:outerShdw>
                </a:effectLst>
                <a:latin typeface="Tahoma" pitchFamily="34" charset="0"/>
              </a:rPr>
              <a:t>(Spherical waves and cylindrical waves )</a:t>
            </a:r>
          </a:p>
          <a:p>
            <a:pPr eaLnBrk="1" hangingPunct="1">
              <a:defRPr/>
            </a:pPr>
            <a:endParaRPr lang="zh-CN" altLang="en-US" sz="2000" b="1" smtClean="0">
              <a:solidFill>
                <a:srgbClr val="3333CC"/>
              </a:solidFill>
              <a:effectLst>
                <a:outerShdw blurRad="38100" dist="38100" dir="2700000" algn="tl">
                  <a:srgbClr val="C0C0C0"/>
                </a:outerShdw>
              </a:effectLst>
              <a:latin typeface="Tahoma" pitchFamily="34" charset="0"/>
            </a:endParaRPr>
          </a:p>
        </p:txBody>
      </p:sp>
      <p:sp>
        <p:nvSpPr>
          <p:cNvPr id="355332" name="Text Box 4"/>
          <p:cNvSpPr txBox="1">
            <a:spLocks noChangeArrowheads="1"/>
          </p:cNvSpPr>
          <p:nvPr/>
        </p:nvSpPr>
        <p:spPr bwMode="auto">
          <a:xfrm>
            <a:off x="1835150" y="1243013"/>
            <a:ext cx="4449763" cy="457200"/>
          </a:xfrm>
          <a:prstGeom prst="rect">
            <a:avLst/>
          </a:prstGeom>
          <a:noFill/>
          <a:ln w="9525">
            <a:noFill/>
            <a:miter lim="800000"/>
            <a:headEnd/>
            <a:tailEnd/>
          </a:ln>
          <a:effectLst/>
        </p:spPr>
        <p:txBody>
          <a:bodyPr wrap="none">
            <a:spAutoFit/>
          </a:bodyPr>
          <a:lstStyle/>
          <a:p>
            <a:pPr>
              <a:defRPr/>
            </a:pPr>
            <a:r>
              <a:rPr lang="en-US" altLang="zh-CN" sz="2000">
                <a:solidFill>
                  <a:srgbClr val="3333CC"/>
                </a:solidFill>
                <a:effectLst>
                  <a:outerShdw blurRad="38100" dist="38100" dir="2700000" algn="tl">
                    <a:srgbClr val="C0C0C0"/>
                  </a:outerShdw>
                </a:effectLst>
                <a:latin typeface="Tahoma" pitchFamily="34" charset="0"/>
              </a:rPr>
              <a:t>(Electromagnetic theory of light)</a:t>
            </a:r>
            <a:r>
              <a:rPr lang="en-US" altLang="zh-CN"/>
              <a:t> </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body" idx="1"/>
          </p:nvPr>
        </p:nvSpPr>
        <p:spPr>
          <a:xfrm>
            <a:off x="539750" y="1268413"/>
            <a:ext cx="7200900" cy="1368425"/>
          </a:xfrm>
          <a:noFill/>
        </p:spPr>
        <p:txBody>
          <a:bodyPr/>
          <a:lstStyle/>
          <a:p>
            <a:pPr eaLnBrk="1" hangingPunct="1">
              <a:lnSpc>
                <a:spcPct val="90000"/>
              </a:lnSpc>
              <a:buClr>
                <a:schemeClr val="tx1"/>
              </a:buClr>
              <a:buSzPct val="60000"/>
              <a:buFont typeface="Wingdings" pitchFamily="2" charset="2"/>
              <a:buNone/>
            </a:pPr>
            <a:r>
              <a:rPr lang="zh-CN" altLang="en-US" smtClean="0"/>
              <a:t>   光波在真空中的速度与在介质中的速度之比称为介质的</a:t>
            </a:r>
            <a:r>
              <a:rPr lang="zh-CN" altLang="en-US" smtClean="0">
                <a:solidFill>
                  <a:srgbClr val="FF00FF"/>
                </a:solidFill>
              </a:rPr>
              <a:t>折射率</a:t>
            </a:r>
            <a:r>
              <a:rPr lang="zh-CN" altLang="en-US" smtClean="0"/>
              <a:t>，记为 </a:t>
            </a:r>
            <a:r>
              <a:rPr lang="en-US" altLang="zh-CN" i="1" smtClean="0"/>
              <a:t>n</a:t>
            </a:r>
            <a:r>
              <a:rPr lang="en-US" altLang="zh-CN" smtClean="0"/>
              <a:t>, </a:t>
            </a:r>
            <a:r>
              <a:rPr lang="zh-CN" altLang="en-US" smtClean="0"/>
              <a:t>即</a:t>
            </a:r>
          </a:p>
        </p:txBody>
      </p:sp>
      <p:graphicFrame>
        <p:nvGraphicFramePr>
          <p:cNvPr id="24578" name="Object 3"/>
          <p:cNvGraphicFramePr>
            <a:graphicFrameLocks noChangeAspect="1"/>
          </p:cNvGraphicFramePr>
          <p:nvPr/>
        </p:nvGraphicFramePr>
        <p:xfrm>
          <a:off x="2051050" y="2349500"/>
          <a:ext cx="4535488" cy="2354263"/>
        </p:xfrm>
        <a:graphic>
          <a:graphicData uri="http://schemas.openxmlformats.org/presentationml/2006/ole">
            <p:oleObj spid="_x0000_s24578" name="Equation" r:id="rId3" imgW="1777680" imgH="888840" progId="Equation.DSMT4">
              <p:embed/>
            </p:oleObj>
          </a:graphicData>
        </a:graphic>
      </p:graphicFrame>
      <p:graphicFrame>
        <p:nvGraphicFramePr>
          <p:cNvPr id="24579" name="Object 4"/>
          <p:cNvGraphicFramePr>
            <a:graphicFrameLocks noChangeAspect="1"/>
          </p:cNvGraphicFramePr>
          <p:nvPr/>
        </p:nvGraphicFramePr>
        <p:xfrm>
          <a:off x="6372225" y="5589588"/>
          <a:ext cx="1655763" cy="854075"/>
        </p:xfrm>
        <a:graphic>
          <a:graphicData uri="http://schemas.openxmlformats.org/presentationml/2006/ole">
            <p:oleObj spid="_x0000_s24579" name="Equation" r:id="rId4" imgW="520560" imgH="266400" progId="Equation.DSMT4">
              <p:embed/>
            </p:oleObj>
          </a:graphicData>
        </a:graphic>
      </p:graphicFrame>
      <p:sp>
        <p:nvSpPr>
          <p:cNvPr id="24581" name="Rectangle 5"/>
          <p:cNvSpPr>
            <a:spLocks noChangeArrowheads="1"/>
          </p:cNvSpPr>
          <p:nvPr/>
        </p:nvSpPr>
        <p:spPr bwMode="auto">
          <a:xfrm>
            <a:off x="179388" y="4581525"/>
            <a:ext cx="7704137" cy="1798638"/>
          </a:xfrm>
          <a:prstGeom prst="rect">
            <a:avLst/>
          </a:prstGeom>
          <a:noFill/>
          <a:ln w="9525">
            <a:noFill/>
            <a:miter lim="800000"/>
            <a:headEnd/>
            <a:tailEnd/>
          </a:ln>
        </p:spPr>
        <p:txBody>
          <a:bodyPr>
            <a:spAutoFit/>
          </a:bodyPr>
          <a:lstStyle/>
          <a:p>
            <a:pPr algn="l">
              <a:spcBef>
                <a:spcPct val="50000"/>
              </a:spcBef>
              <a:buClr>
                <a:schemeClr val="folHlink"/>
              </a:buClr>
              <a:buSzPct val="60000"/>
              <a:buFont typeface="Wingdings" pitchFamily="2" charset="2"/>
              <a:buNone/>
            </a:pPr>
            <a:r>
              <a:rPr lang="zh-CN" altLang="en-US" sz="3200"/>
              <a:t>上式将描述介质光学性质的常数和描述介质电磁学性质的常数联系起来了。</a:t>
            </a:r>
          </a:p>
          <a:p>
            <a:pPr algn="l">
              <a:spcBef>
                <a:spcPct val="50000"/>
              </a:spcBef>
              <a:buClr>
                <a:schemeClr val="folHlink"/>
              </a:buClr>
              <a:buSzPct val="60000"/>
              <a:buFont typeface="Wingdings" pitchFamily="2" charset="2"/>
              <a:buNone/>
            </a:pPr>
            <a:r>
              <a:rPr lang="zh-CN" altLang="en-US" sz="3200"/>
              <a:t>对于一般的非铁磁物质，有</a:t>
            </a:r>
            <a:r>
              <a:rPr lang="zh-CN" altLang="en-US" sz="3200" i="1">
                <a:solidFill>
                  <a:srgbClr val="FF0000"/>
                </a:solidFill>
                <a:sym typeface="Symbol" pitchFamily="18" charset="2"/>
              </a:rPr>
              <a:t></a:t>
            </a:r>
            <a:r>
              <a:rPr lang="en-US" altLang="zh-CN" sz="3200" baseline="-25000">
                <a:solidFill>
                  <a:srgbClr val="FF0000"/>
                </a:solidFill>
              </a:rPr>
              <a:t>r</a:t>
            </a:r>
            <a:r>
              <a:rPr lang="en-US" altLang="zh-CN" sz="3200">
                <a:solidFill>
                  <a:srgbClr val="FF0000"/>
                </a:solidFill>
              </a:rPr>
              <a:t> </a:t>
            </a:r>
            <a:r>
              <a:rPr lang="en-US" altLang="zh-CN" sz="3200">
                <a:solidFill>
                  <a:srgbClr val="FF0000"/>
                </a:solidFill>
                <a:sym typeface="Symbol" pitchFamily="18" charset="2"/>
              </a:rPr>
              <a:t></a:t>
            </a:r>
            <a:r>
              <a:rPr lang="en-US" altLang="zh-CN" sz="3200">
                <a:solidFill>
                  <a:srgbClr val="FF0000"/>
                </a:solidFill>
              </a:rPr>
              <a:t>1</a:t>
            </a:r>
            <a:r>
              <a:rPr lang="zh-CN" altLang="en-US" sz="3200"/>
              <a:t>，</a:t>
            </a:r>
          </a:p>
        </p:txBody>
      </p:sp>
      <p:sp>
        <p:nvSpPr>
          <p:cNvPr id="24582" name="Rectangle 6"/>
          <p:cNvSpPr>
            <a:spLocks noChangeArrowheads="1"/>
          </p:cNvSpPr>
          <p:nvPr/>
        </p:nvSpPr>
        <p:spPr bwMode="auto">
          <a:xfrm>
            <a:off x="5724525"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1.2.1 </a:t>
            </a:r>
            <a:r>
              <a:rPr lang="zh-CN" altLang="en-US" sz="1800">
                <a:solidFill>
                  <a:srgbClr val="6600FF"/>
                </a:solidFill>
                <a:latin typeface="Arial" pitchFamily="34" charset="0"/>
              </a:rPr>
              <a:t>波动方程</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pPr eaLnBrk="1" hangingPunct="1">
              <a:defRPr/>
            </a:pPr>
            <a:r>
              <a:rPr lang="en-US" altLang="zh-CN" smtClean="0">
                <a:solidFill>
                  <a:srgbClr val="FF0000"/>
                </a:solidFill>
                <a:effectLst>
                  <a:outerShdw blurRad="38100" dist="38100" dir="2700000" algn="tl">
                    <a:srgbClr val="C0C0C0"/>
                  </a:outerShdw>
                </a:effectLst>
                <a:latin typeface="宋体" pitchFamily="2" charset="-122"/>
              </a:rPr>
              <a:t>1.2.2 </a:t>
            </a:r>
            <a:r>
              <a:rPr lang="zh-CN" altLang="en-US" smtClean="0">
                <a:solidFill>
                  <a:srgbClr val="FF0000"/>
                </a:solidFill>
                <a:effectLst>
                  <a:outerShdw blurRad="38100" dist="38100" dir="2700000" algn="tl">
                    <a:srgbClr val="C0C0C0"/>
                  </a:outerShdw>
                </a:effectLst>
                <a:latin typeface="宋体" pitchFamily="2" charset="-122"/>
              </a:rPr>
              <a:t>时谐均匀平面波</a:t>
            </a:r>
          </a:p>
        </p:txBody>
      </p:sp>
      <p:sp>
        <p:nvSpPr>
          <p:cNvPr id="578563" name="Rectangle 3"/>
          <p:cNvSpPr>
            <a:spLocks noGrp="1" noChangeArrowheads="1"/>
          </p:cNvSpPr>
          <p:nvPr>
            <p:ph type="body" idx="1"/>
          </p:nvPr>
        </p:nvSpPr>
        <p:spPr>
          <a:xfrm>
            <a:off x="539750" y="2349500"/>
            <a:ext cx="8280400" cy="3527425"/>
          </a:xfrm>
        </p:spPr>
        <p:txBody>
          <a:bodyPr/>
          <a:lstStyle/>
          <a:p>
            <a:pPr eaLnBrk="1" hangingPunct="1">
              <a:buClr>
                <a:schemeClr val="tx1"/>
              </a:buClr>
              <a:buFontTx/>
              <a:buNone/>
            </a:pPr>
            <a:r>
              <a:rPr kumimoji="1" lang="zh-CN" altLang="en-US" sz="2800" smtClean="0">
                <a:solidFill>
                  <a:srgbClr val="FF0000"/>
                </a:solidFill>
                <a:latin typeface="宋体" pitchFamily="2" charset="-122"/>
              </a:rPr>
              <a:t>波面：</a:t>
            </a:r>
            <a:r>
              <a:rPr kumimoji="1" lang="zh-CN" altLang="en-US" sz="2800" smtClean="0">
                <a:solidFill>
                  <a:srgbClr val="000000"/>
                </a:solidFill>
                <a:latin typeface="宋体" pitchFamily="2" charset="-122"/>
              </a:rPr>
              <a:t>波传播时，任何时刻振动相位总是相同的点</a:t>
            </a:r>
          </a:p>
          <a:p>
            <a:pPr eaLnBrk="1" hangingPunct="1">
              <a:buClr>
                <a:schemeClr val="tx1"/>
              </a:buClr>
              <a:buFontTx/>
              <a:buNone/>
            </a:pPr>
            <a:r>
              <a:rPr kumimoji="1" lang="zh-CN" altLang="en-US" sz="2800" smtClean="0">
                <a:solidFill>
                  <a:srgbClr val="000000"/>
                </a:solidFill>
                <a:latin typeface="宋体" pitchFamily="2" charset="-122"/>
              </a:rPr>
              <a:t>      所构成的面，即</a:t>
            </a:r>
            <a:r>
              <a:rPr kumimoji="1" lang="zh-CN" altLang="en-US" sz="2800" smtClean="0">
                <a:solidFill>
                  <a:srgbClr val="FF0000"/>
                </a:solidFill>
                <a:latin typeface="宋体" pitchFamily="2" charset="-122"/>
              </a:rPr>
              <a:t>等相位面</a:t>
            </a:r>
            <a:r>
              <a:rPr kumimoji="1" lang="zh-CN" altLang="en-US" sz="2800" smtClean="0">
                <a:solidFill>
                  <a:srgbClr val="000000"/>
                </a:solidFill>
                <a:latin typeface="宋体" pitchFamily="2" charset="-122"/>
              </a:rPr>
              <a:t>。</a:t>
            </a:r>
          </a:p>
          <a:p>
            <a:pPr eaLnBrk="1" hangingPunct="1">
              <a:buFontTx/>
              <a:buNone/>
            </a:pPr>
            <a:r>
              <a:rPr lang="zh-CN" altLang="en-US" sz="2800" smtClean="0">
                <a:latin typeface="宋体" pitchFamily="2" charset="-122"/>
              </a:rPr>
              <a:t>波面形状为平面的光波称为</a:t>
            </a:r>
            <a:r>
              <a:rPr lang="zh-CN" altLang="en-US" sz="2800" smtClean="0">
                <a:solidFill>
                  <a:srgbClr val="FF0000"/>
                </a:solidFill>
                <a:latin typeface="宋体" pitchFamily="2" charset="-122"/>
              </a:rPr>
              <a:t>平面波</a:t>
            </a:r>
            <a:r>
              <a:rPr lang="zh-CN" altLang="en-US" sz="2800" smtClean="0">
                <a:latin typeface="宋体" pitchFamily="2" charset="-122"/>
              </a:rPr>
              <a:t>。</a:t>
            </a:r>
          </a:p>
          <a:p>
            <a:pPr eaLnBrk="1" hangingPunct="1">
              <a:buFontTx/>
              <a:buNone/>
            </a:pPr>
            <a:r>
              <a:rPr lang="zh-CN" altLang="en-US" sz="2800" smtClean="0">
                <a:latin typeface="宋体" pitchFamily="2" charset="-122"/>
              </a:rPr>
              <a:t>波面上的场矢量都相等的平面波称为</a:t>
            </a:r>
            <a:r>
              <a:rPr lang="zh-CN" altLang="en-US" sz="2800" smtClean="0">
                <a:solidFill>
                  <a:srgbClr val="FF0000"/>
                </a:solidFill>
                <a:latin typeface="宋体" pitchFamily="2" charset="-122"/>
              </a:rPr>
              <a:t>均匀平面波</a:t>
            </a:r>
            <a:r>
              <a:rPr lang="zh-CN" altLang="en-US" sz="2800" smtClean="0">
                <a:latin typeface="宋体" pitchFamily="2" charset="-122"/>
              </a:rPr>
              <a:t>。</a:t>
            </a:r>
            <a:endParaRPr lang="zh-CN" altLang="en-US" sz="2800" smtClean="0">
              <a:solidFill>
                <a:schemeClr val="hlink"/>
              </a:solidFill>
              <a:latin typeface="宋体" pitchFamily="2" charset="-122"/>
            </a:endParaRPr>
          </a:p>
          <a:p>
            <a:pPr eaLnBrk="1" hangingPunct="1">
              <a:buFontTx/>
              <a:buNone/>
            </a:pPr>
            <a:r>
              <a:rPr lang="zh-CN" altLang="en-US" sz="2800" smtClean="0">
                <a:latin typeface="宋体" pitchFamily="2" charset="-122"/>
              </a:rPr>
              <a:t>空间各点都以同一频率作正弦或余弦振动的均匀平</a:t>
            </a:r>
          </a:p>
          <a:p>
            <a:pPr eaLnBrk="1" hangingPunct="1">
              <a:buFontTx/>
              <a:buNone/>
            </a:pPr>
            <a:r>
              <a:rPr lang="zh-CN" altLang="en-US" sz="2800" smtClean="0">
                <a:latin typeface="宋体" pitchFamily="2" charset="-122"/>
              </a:rPr>
              <a:t>面波叫做时谐均匀平面波，简称</a:t>
            </a:r>
            <a:r>
              <a:rPr lang="zh-CN" altLang="en-US" sz="2800" smtClean="0">
                <a:solidFill>
                  <a:srgbClr val="FF0000"/>
                </a:solidFill>
                <a:latin typeface="宋体" pitchFamily="2" charset="-122"/>
              </a:rPr>
              <a:t>时谐平面波</a:t>
            </a:r>
            <a:r>
              <a:rPr lang="zh-CN" altLang="en-US" sz="2800" smtClean="0">
                <a:latin typeface="宋体" pitchFamily="2" charset="-122"/>
              </a:rPr>
              <a:t>。</a:t>
            </a:r>
          </a:p>
        </p:txBody>
      </p:sp>
      <p:sp>
        <p:nvSpPr>
          <p:cNvPr id="81924" name="Rectangle 4"/>
          <p:cNvSpPr>
            <a:spLocks noChangeArrowheads="1"/>
          </p:cNvSpPr>
          <p:nvPr/>
        </p:nvSpPr>
        <p:spPr bwMode="auto">
          <a:xfrm>
            <a:off x="1116013" y="1125538"/>
            <a:ext cx="3040062" cy="579437"/>
          </a:xfrm>
          <a:prstGeom prst="rect">
            <a:avLst/>
          </a:prstGeom>
          <a:noFill/>
          <a:ln w="9525">
            <a:noFill/>
            <a:miter lim="800000"/>
            <a:headEnd/>
            <a:tailEnd/>
          </a:ln>
        </p:spPr>
        <p:txBody>
          <a:bodyPr wrap="none">
            <a:spAutoFit/>
          </a:bodyPr>
          <a:lstStyle/>
          <a:p>
            <a:pPr algn="l"/>
            <a:r>
              <a:rPr lang="zh-CN" altLang="en-US" sz="3200">
                <a:solidFill>
                  <a:srgbClr val="009900"/>
                </a:solidFill>
                <a:latin typeface="Tahoma" pitchFamily="34" charset="0"/>
              </a:rPr>
              <a:t>时谐均匀平面波</a:t>
            </a:r>
          </a:p>
        </p:txBody>
      </p:sp>
      <p:sp>
        <p:nvSpPr>
          <p:cNvPr id="81925" name="Text Box 5"/>
          <p:cNvSpPr txBox="1">
            <a:spLocks noChangeArrowheads="1"/>
          </p:cNvSpPr>
          <p:nvPr/>
        </p:nvSpPr>
        <p:spPr bwMode="auto">
          <a:xfrm>
            <a:off x="777875" y="1724025"/>
            <a:ext cx="2570163" cy="519113"/>
          </a:xfrm>
          <a:prstGeom prst="rect">
            <a:avLst/>
          </a:prstGeom>
          <a:gradFill rotWithShape="1">
            <a:gsLst>
              <a:gs pos="0">
                <a:srgbClr val="FF99FF"/>
              </a:gs>
              <a:gs pos="100000">
                <a:srgbClr val="FFFFFF"/>
              </a:gs>
            </a:gsLst>
            <a:lin ang="5400000" scaled="1"/>
          </a:gradFill>
          <a:ln w="9525">
            <a:noFill/>
            <a:miter lim="800000"/>
            <a:headEnd/>
            <a:tailEnd/>
          </a:ln>
        </p:spPr>
        <p:txBody>
          <a:bodyPr lIns="90000" tIns="46800" rIns="90000" bIns="46800">
            <a:spAutoFit/>
          </a:bodyPr>
          <a:lstStyle/>
          <a:p>
            <a:r>
              <a:rPr kumimoji="1" lang="zh-CN" altLang="en-US" sz="2800">
                <a:solidFill>
                  <a:srgbClr val="3333FF"/>
                </a:solidFill>
                <a:latin typeface="Arial Black" pitchFamily="34" charset="0"/>
              </a:rPr>
              <a:t>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 calcmode="lin" valueType="num">
                                      <p:cBhvr additive="base">
                                        <p:cTn id="7" dur="500" fill="hold"/>
                                        <p:tgtEl>
                                          <p:spTgt spid="578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85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8563">
                                            <p:txEl>
                                              <p:pRg st="1" end="1"/>
                                            </p:txEl>
                                          </p:spTgt>
                                        </p:tgtEl>
                                        <p:attrNameLst>
                                          <p:attrName>style.visibility</p:attrName>
                                        </p:attrNameLst>
                                      </p:cBhvr>
                                      <p:to>
                                        <p:strVal val="visible"/>
                                      </p:to>
                                    </p:set>
                                    <p:anim calcmode="lin" valueType="num">
                                      <p:cBhvr additive="base">
                                        <p:cTn id="11" dur="500" fill="hold"/>
                                        <p:tgtEl>
                                          <p:spTgt spid="5785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8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 calcmode="lin" valueType="num">
                                      <p:cBhvr additive="base">
                                        <p:cTn id="17" dur="500" fill="hold"/>
                                        <p:tgtEl>
                                          <p:spTgt spid="5785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8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78563">
                                            <p:txEl>
                                              <p:pRg st="3" end="3"/>
                                            </p:txEl>
                                          </p:spTgt>
                                        </p:tgtEl>
                                        <p:attrNameLst>
                                          <p:attrName>style.visibility</p:attrName>
                                        </p:attrNameLst>
                                      </p:cBhvr>
                                      <p:to>
                                        <p:strVal val="visible"/>
                                      </p:to>
                                    </p:set>
                                    <p:anim calcmode="lin" valueType="num">
                                      <p:cBhvr additive="base">
                                        <p:cTn id="23" dur="500" fill="hold"/>
                                        <p:tgtEl>
                                          <p:spTgt spid="57856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8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78563">
                                            <p:txEl>
                                              <p:pRg st="4" end="4"/>
                                            </p:txEl>
                                          </p:spTgt>
                                        </p:tgtEl>
                                        <p:attrNameLst>
                                          <p:attrName>style.visibility</p:attrName>
                                        </p:attrNameLst>
                                      </p:cBhvr>
                                      <p:to>
                                        <p:strVal val="visible"/>
                                      </p:to>
                                    </p:set>
                                    <p:anim calcmode="lin" valueType="num">
                                      <p:cBhvr additive="base">
                                        <p:cTn id="29" dur="500" fill="hold"/>
                                        <p:tgtEl>
                                          <p:spTgt spid="57856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856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8563">
                                            <p:txEl>
                                              <p:pRg st="5" end="5"/>
                                            </p:txEl>
                                          </p:spTgt>
                                        </p:tgtEl>
                                        <p:attrNameLst>
                                          <p:attrName>style.visibility</p:attrName>
                                        </p:attrNameLst>
                                      </p:cBhvr>
                                      <p:to>
                                        <p:strVal val="visible"/>
                                      </p:to>
                                    </p:set>
                                    <p:anim calcmode="lin" valueType="num">
                                      <p:cBhvr additive="base">
                                        <p:cTn id="33" dur="500" fill="hold"/>
                                        <p:tgtEl>
                                          <p:spTgt spid="57856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8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body" idx="1"/>
          </p:nvPr>
        </p:nvSpPr>
        <p:spPr>
          <a:xfrm>
            <a:off x="250825" y="1268413"/>
            <a:ext cx="8208963" cy="792162"/>
          </a:xfrm>
        </p:spPr>
        <p:txBody>
          <a:bodyPr/>
          <a:lstStyle/>
          <a:p>
            <a:pPr eaLnBrk="1" hangingPunct="1">
              <a:lnSpc>
                <a:spcPct val="90000"/>
              </a:lnSpc>
              <a:buFontTx/>
              <a:buNone/>
            </a:pPr>
            <a:r>
              <a:rPr lang="zh-CN" altLang="en-US" sz="2800" smtClean="0"/>
              <a:t>假设均匀平面波沿</a:t>
            </a:r>
            <a:r>
              <a:rPr lang="en-US" altLang="zh-CN" sz="2800" i="1" smtClean="0"/>
              <a:t>z </a:t>
            </a:r>
            <a:r>
              <a:rPr lang="zh-CN" altLang="en-US" sz="2800" smtClean="0"/>
              <a:t>方向传播，即 </a:t>
            </a:r>
            <a:r>
              <a:rPr lang="en-US" altLang="zh-CN" sz="2800" i="1" smtClean="0"/>
              <a:t>E </a:t>
            </a:r>
            <a:r>
              <a:rPr lang="zh-CN" altLang="en-US" sz="2800" smtClean="0"/>
              <a:t>和 </a:t>
            </a:r>
            <a:r>
              <a:rPr lang="en-US" altLang="zh-CN" sz="2800" i="1" smtClean="0"/>
              <a:t>H </a:t>
            </a:r>
            <a:r>
              <a:rPr lang="zh-CN" altLang="en-US" sz="2800" smtClean="0"/>
              <a:t>仅是 </a:t>
            </a:r>
            <a:r>
              <a:rPr lang="en-US" altLang="zh-CN" sz="2800" i="1" smtClean="0"/>
              <a:t>z </a:t>
            </a:r>
            <a:r>
              <a:rPr lang="zh-CN" altLang="en-US" sz="2800" smtClean="0"/>
              <a:t>和 </a:t>
            </a:r>
            <a:r>
              <a:rPr lang="en-US" altLang="zh-CN" sz="2800" i="1" smtClean="0"/>
              <a:t>t </a:t>
            </a:r>
            <a:r>
              <a:rPr lang="zh-CN" altLang="en-US" sz="2800" smtClean="0"/>
              <a:t>的函数，波动方程简化为</a:t>
            </a:r>
          </a:p>
        </p:txBody>
      </p:sp>
      <p:graphicFrame>
        <p:nvGraphicFramePr>
          <p:cNvPr id="579587" name="Object 3"/>
          <p:cNvGraphicFramePr>
            <a:graphicFrameLocks noChangeAspect="1"/>
          </p:cNvGraphicFramePr>
          <p:nvPr/>
        </p:nvGraphicFramePr>
        <p:xfrm>
          <a:off x="1404938" y="2133600"/>
          <a:ext cx="2662237" cy="1851025"/>
        </p:xfrm>
        <a:graphic>
          <a:graphicData uri="http://schemas.openxmlformats.org/presentationml/2006/ole">
            <p:oleObj spid="_x0000_s25602" name="Equation" r:id="rId3" imgW="1206360" imgH="838080" progId="Equation.DSMT4">
              <p:embed/>
            </p:oleObj>
          </a:graphicData>
        </a:graphic>
      </p:graphicFrame>
      <p:graphicFrame>
        <p:nvGraphicFramePr>
          <p:cNvPr id="579588" name="Object 4"/>
          <p:cNvGraphicFramePr>
            <a:graphicFrameLocks noChangeAspect="1"/>
          </p:cNvGraphicFramePr>
          <p:nvPr/>
        </p:nvGraphicFramePr>
        <p:xfrm>
          <a:off x="428625" y="4572000"/>
          <a:ext cx="4700588" cy="1149350"/>
        </p:xfrm>
        <a:graphic>
          <a:graphicData uri="http://schemas.openxmlformats.org/presentationml/2006/ole">
            <p:oleObj spid="_x0000_s25603" name="Equation" r:id="rId4" imgW="2209680" imgH="457200" progId="Equation.DSMT4">
              <p:embed/>
            </p:oleObj>
          </a:graphicData>
        </a:graphic>
      </p:graphicFrame>
      <p:graphicFrame>
        <p:nvGraphicFramePr>
          <p:cNvPr id="25604" name="Object 5"/>
          <p:cNvGraphicFramePr>
            <a:graphicFrameLocks noChangeAspect="1"/>
          </p:cNvGraphicFramePr>
          <p:nvPr/>
        </p:nvGraphicFramePr>
        <p:xfrm>
          <a:off x="4572000" y="1989138"/>
          <a:ext cx="3743325" cy="2487612"/>
        </p:xfrm>
        <a:graphic>
          <a:graphicData uri="http://schemas.openxmlformats.org/presentationml/2006/ole">
            <p:oleObj spid="_x0000_s25604" r:id="rId5" imgW="5490720" imgH="3113280" progId="">
              <p:embed/>
            </p:oleObj>
          </a:graphicData>
        </a:graphic>
      </p:graphicFrame>
      <p:sp>
        <p:nvSpPr>
          <p:cNvPr id="579590" name="Text Box 6"/>
          <p:cNvSpPr txBox="1">
            <a:spLocks noChangeArrowheads="1"/>
          </p:cNvSpPr>
          <p:nvPr/>
        </p:nvSpPr>
        <p:spPr bwMode="auto">
          <a:xfrm>
            <a:off x="5472113" y="4572000"/>
            <a:ext cx="3671887" cy="1816100"/>
          </a:xfrm>
          <a:prstGeom prst="rect">
            <a:avLst/>
          </a:prstGeom>
          <a:noFill/>
          <a:ln w="9525">
            <a:noFill/>
            <a:miter lim="800000"/>
            <a:headEnd/>
            <a:tailEnd/>
          </a:ln>
        </p:spPr>
        <p:txBody>
          <a:bodyPr>
            <a:spAutoFit/>
          </a:bodyPr>
          <a:lstStyle/>
          <a:p>
            <a:pPr algn="l">
              <a:spcBef>
                <a:spcPct val="50000"/>
              </a:spcBef>
            </a:pPr>
            <a:r>
              <a:rPr lang="zh-CN" altLang="en-US" sz="2800">
                <a:latin typeface="Tahoma" pitchFamily="34" charset="0"/>
              </a:rPr>
              <a:t>这是行波的表示式，表示源点的振动经过一定的时间推迟才传播到场点。</a:t>
            </a:r>
            <a:endParaRPr lang="zh-CN" altLang="en-US">
              <a:latin typeface="Tahoma" pitchFamily="34" charset="0"/>
            </a:endParaRPr>
          </a:p>
        </p:txBody>
      </p:sp>
      <p:sp>
        <p:nvSpPr>
          <p:cNvPr id="579591" name="Rectangle 7"/>
          <p:cNvSpPr>
            <a:spLocks noChangeArrowheads="1"/>
          </p:cNvSpPr>
          <p:nvPr/>
        </p:nvSpPr>
        <p:spPr bwMode="auto">
          <a:xfrm>
            <a:off x="395288" y="3933825"/>
            <a:ext cx="3756025" cy="519113"/>
          </a:xfrm>
          <a:prstGeom prst="rect">
            <a:avLst/>
          </a:prstGeom>
          <a:noFill/>
          <a:ln w="9525">
            <a:noFill/>
            <a:miter lim="800000"/>
            <a:headEnd/>
            <a:tailEnd/>
          </a:ln>
        </p:spPr>
        <p:txBody>
          <a:bodyPr wrap="none">
            <a:spAutoFit/>
          </a:bodyPr>
          <a:lstStyle/>
          <a:p>
            <a:pPr algn="l">
              <a:spcBef>
                <a:spcPct val="20000"/>
              </a:spcBef>
              <a:buClr>
                <a:schemeClr val="folHlink"/>
              </a:buClr>
              <a:buSzPct val="60000"/>
              <a:buFont typeface="Wingdings" pitchFamily="2" charset="2"/>
              <a:buNone/>
            </a:pPr>
            <a:r>
              <a:rPr lang="zh-CN" altLang="en-US" sz="2800"/>
              <a:t>二阶常微分方程通解为</a:t>
            </a:r>
          </a:p>
        </p:txBody>
      </p:sp>
      <p:sp>
        <p:nvSpPr>
          <p:cNvPr id="25608" name="Rectangle 8"/>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9586">
                                            <p:txEl>
                                              <p:pRg st="0" end="0"/>
                                            </p:txEl>
                                          </p:spTgt>
                                        </p:tgtEl>
                                        <p:attrNameLst>
                                          <p:attrName>style.visibility</p:attrName>
                                        </p:attrNameLst>
                                      </p:cBhvr>
                                      <p:to>
                                        <p:strVal val="visible"/>
                                      </p:to>
                                    </p:set>
                                    <p:anim calcmode="lin" valueType="num">
                                      <p:cBhvr additive="base">
                                        <p:cTn id="7" dur="500" fill="hold"/>
                                        <p:tgtEl>
                                          <p:spTgt spid="5795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95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79587"/>
                                        </p:tgtEl>
                                        <p:attrNameLst>
                                          <p:attrName>style.visibility</p:attrName>
                                        </p:attrNameLst>
                                      </p:cBhvr>
                                      <p:to>
                                        <p:strVal val="visible"/>
                                      </p:to>
                                    </p:set>
                                    <p:animEffect transition="in" filter="checkerboard(across)">
                                      <p:cBhvr>
                                        <p:cTn id="13" dur="500"/>
                                        <p:tgtEl>
                                          <p:spTgt spid="57958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79591"/>
                                        </p:tgtEl>
                                        <p:attrNameLst>
                                          <p:attrName>style.visibility</p:attrName>
                                        </p:attrNameLst>
                                      </p:cBhvr>
                                      <p:to>
                                        <p:strVal val="visible"/>
                                      </p:to>
                                    </p:set>
                                    <p:animEffect transition="in" filter="checkerboard(across)">
                                      <p:cBhvr>
                                        <p:cTn id="18" dur="500"/>
                                        <p:tgtEl>
                                          <p:spTgt spid="579591"/>
                                        </p:tgtEl>
                                      </p:cBhvr>
                                    </p:animEffect>
                                  </p:childTnLst>
                                </p:cTn>
                              </p:par>
                              <p:par>
                                <p:cTn id="19" presetID="5" presetClass="entr" presetSubtype="10" fill="hold" nodeType="withEffect">
                                  <p:stCondLst>
                                    <p:cond delay="0"/>
                                  </p:stCondLst>
                                  <p:childTnLst>
                                    <p:set>
                                      <p:cBhvr>
                                        <p:cTn id="20" dur="1" fill="hold">
                                          <p:stCondLst>
                                            <p:cond delay="0"/>
                                          </p:stCondLst>
                                        </p:cTn>
                                        <p:tgtEl>
                                          <p:spTgt spid="579588"/>
                                        </p:tgtEl>
                                        <p:attrNameLst>
                                          <p:attrName>style.visibility</p:attrName>
                                        </p:attrNameLst>
                                      </p:cBhvr>
                                      <p:to>
                                        <p:strVal val="visible"/>
                                      </p:to>
                                    </p:set>
                                    <p:animEffect transition="in" filter="checkerboard(across)">
                                      <p:cBhvr>
                                        <p:cTn id="21" dur="500"/>
                                        <p:tgtEl>
                                          <p:spTgt spid="579588"/>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79590"/>
                                        </p:tgtEl>
                                        <p:attrNameLst>
                                          <p:attrName>style.visibility</p:attrName>
                                        </p:attrNameLst>
                                      </p:cBhvr>
                                      <p:to>
                                        <p:strVal val="visible"/>
                                      </p:to>
                                    </p:set>
                                    <p:animEffect transition="in" filter="checkerboard(across)">
                                      <p:cBhvr>
                                        <p:cTn id="26" dur="500"/>
                                        <p:tgtEl>
                                          <p:spTgt spid="579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6" grpId="0" build="p"/>
      <p:bldP spid="579590" grpId="0"/>
      <p:bldP spid="57959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857250" y="2286000"/>
          <a:ext cx="5511800" cy="2592388"/>
        </p:xfrm>
        <a:graphic>
          <a:graphicData uri="http://schemas.openxmlformats.org/presentationml/2006/ole">
            <p:oleObj spid="_x0000_s26626" name="Equation" r:id="rId3" imgW="1981080" imgH="888840" progId="Equation.DSMT4">
              <p:embed/>
            </p:oleObj>
          </a:graphicData>
        </a:graphic>
      </p:graphicFrame>
      <p:sp>
        <p:nvSpPr>
          <p:cNvPr id="26627" name="Rectangle 3"/>
          <p:cNvSpPr>
            <a:spLocks noChangeArrowheads="1"/>
          </p:cNvSpPr>
          <p:nvPr/>
        </p:nvSpPr>
        <p:spPr bwMode="auto">
          <a:xfrm>
            <a:off x="214313" y="4929188"/>
            <a:ext cx="8424862" cy="1554162"/>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3200"/>
              <a:t>式中，矢量</a:t>
            </a:r>
            <a:r>
              <a:rPr lang="en-US" altLang="zh-CN" sz="3200" i="1"/>
              <a:t>E</a:t>
            </a:r>
            <a:r>
              <a:rPr lang="en-US" altLang="zh-CN" sz="3200" baseline="-25000"/>
              <a:t>0</a:t>
            </a:r>
            <a:r>
              <a:rPr lang="zh-CN" altLang="en-US" sz="3200"/>
              <a:t>和</a:t>
            </a:r>
            <a:r>
              <a:rPr lang="en-US" altLang="zh-CN" sz="3200" i="1"/>
              <a:t>H</a:t>
            </a:r>
            <a:r>
              <a:rPr lang="en-US" altLang="zh-CN" sz="3200" baseline="-25000"/>
              <a:t>0</a:t>
            </a:r>
            <a:r>
              <a:rPr lang="zh-CN" altLang="en-US" sz="3200"/>
              <a:t>的模分别是时谐电场和时谐磁场的振幅，矢量</a:t>
            </a:r>
            <a:r>
              <a:rPr lang="en-US" altLang="zh-CN" sz="3200" i="1"/>
              <a:t>E</a:t>
            </a:r>
            <a:r>
              <a:rPr lang="en-US" altLang="zh-CN" sz="3200" baseline="-25000"/>
              <a:t>0</a:t>
            </a:r>
            <a:r>
              <a:rPr lang="zh-CN" altLang="en-US" sz="3200"/>
              <a:t>和</a:t>
            </a:r>
            <a:r>
              <a:rPr lang="en-US" altLang="zh-CN" sz="3200" i="1"/>
              <a:t>H</a:t>
            </a:r>
            <a:r>
              <a:rPr lang="en-US" altLang="zh-CN" sz="3200" baseline="-25000"/>
              <a:t>0</a:t>
            </a:r>
            <a:r>
              <a:rPr lang="zh-CN" altLang="en-US" sz="3200"/>
              <a:t>的方向分别表示时谐电场和时谐磁场的振动方向，</a:t>
            </a:r>
            <a:r>
              <a:rPr lang="zh-CN" altLang="en-US" sz="3200" i="1">
                <a:sym typeface="Symbol" pitchFamily="18" charset="2"/>
              </a:rPr>
              <a:t></a:t>
            </a:r>
            <a:r>
              <a:rPr lang="en-US" altLang="zh-CN" sz="3200" baseline="-25000"/>
              <a:t>0</a:t>
            </a:r>
            <a:r>
              <a:rPr lang="zh-CN" altLang="en-US" sz="3200"/>
              <a:t>为初相位。</a:t>
            </a:r>
          </a:p>
        </p:txBody>
      </p:sp>
      <p:sp>
        <p:nvSpPr>
          <p:cNvPr id="26628" name="Rectangle 4"/>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
        <p:nvSpPr>
          <p:cNvPr id="26629" name="Text Box 5"/>
          <p:cNvSpPr txBox="1">
            <a:spLocks noChangeArrowheads="1"/>
          </p:cNvSpPr>
          <p:nvPr/>
        </p:nvSpPr>
        <p:spPr bwMode="auto">
          <a:xfrm>
            <a:off x="323850" y="1196975"/>
            <a:ext cx="8320088" cy="955675"/>
          </a:xfrm>
          <a:prstGeom prst="rect">
            <a:avLst/>
          </a:prstGeom>
          <a:gradFill rotWithShape="1">
            <a:gsLst>
              <a:gs pos="0">
                <a:srgbClr val="FF99FF"/>
              </a:gs>
              <a:gs pos="50000">
                <a:srgbClr val="FFFFFF"/>
              </a:gs>
              <a:gs pos="100000">
                <a:srgbClr val="FF99FF"/>
              </a:gs>
            </a:gsLst>
            <a:lin ang="5400000" scaled="1"/>
          </a:gradFill>
          <a:ln w="9525">
            <a:noFill/>
            <a:miter lim="800000"/>
            <a:headEnd/>
            <a:tailEnd/>
          </a:ln>
        </p:spPr>
        <p:txBody>
          <a:bodyPr lIns="90000" tIns="46800" rIns="90000" bIns="46800">
            <a:spAutoFit/>
          </a:bodyPr>
          <a:lstStyle/>
          <a:p>
            <a:r>
              <a:rPr lang="zh-CN" altLang="en-US" sz="2800"/>
              <a:t>如只考虑沿</a:t>
            </a:r>
            <a:r>
              <a:rPr lang="en-US" altLang="zh-CN" sz="2800"/>
              <a:t>+z</a:t>
            </a:r>
            <a:r>
              <a:rPr lang="zh-CN" altLang="en-US" sz="2800"/>
              <a:t>方向，对应频率为</a:t>
            </a:r>
            <a:r>
              <a:rPr lang="zh-CN" altLang="en-US" sz="2800" i="1">
                <a:sym typeface="Symbol" pitchFamily="18" charset="2"/>
              </a:rPr>
              <a:t></a:t>
            </a:r>
            <a:r>
              <a:rPr lang="zh-CN" altLang="en-US" sz="2800" i="1"/>
              <a:t> </a:t>
            </a:r>
            <a:r>
              <a:rPr lang="zh-CN" altLang="en-US" sz="2800"/>
              <a:t>时谐均匀平面波的特解：</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258888" y="333375"/>
            <a:ext cx="3043237" cy="519113"/>
          </a:xfrm>
          <a:prstGeom prst="rect">
            <a:avLst/>
          </a:prstGeom>
          <a:noFill/>
          <a:ln w="9525">
            <a:noFill/>
            <a:miter lim="800000"/>
            <a:headEnd/>
            <a:tailEnd/>
          </a:ln>
        </p:spPr>
        <p:txBody>
          <a:bodyPr>
            <a:spAutoFit/>
          </a:bodyPr>
          <a:lstStyle/>
          <a:p>
            <a:pPr algn="l"/>
            <a:r>
              <a:rPr kumimoji="1" lang="zh-CN" altLang="en-US" sz="2800">
                <a:solidFill>
                  <a:srgbClr val="FF0000"/>
                </a:solidFill>
                <a:latin typeface="宋体" pitchFamily="2" charset="-122"/>
              </a:rPr>
              <a:t>时空双重周期性</a:t>
            </a:r>
          </a:p>
        </p:txBody>
      </p:sp>
      <p:sp>
        <p:nvSpPr>
          <p:cNvPr id="82947" name="Rectangle 30"/>
          <p:cNvSpPr>
            <a:spLocks noChangeArrowheads="1"/>
          </p:cNvSpPr>
          <p:nvPr/>
        </p:nvSpPr>
        <p:spPr bwMode="auto">
          <a:xfrm>
            <a:off x="5003800" y="549275"/>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
        <p:nvSpPr>
          <p:cNvPr id="82948" name="Text Box 5"/>
          <p:cNvSpPr txBox="1">
            <a:spLocks noChangeArrowheads="1"/>
          </p:cNvSpPr>
          <p:nvPr/>
        </p:nvSpPr>
        <p:spPr bwMode="auto">
          <a:xfrm>
            <a:off x="323850" y="1196975"/>
            <a:ext cx="8320088" cy="955675"/>
          </a:xfrm>
          <a:prstGeom prst="rect">
            <a:avLst/>
          </a:prstGeom>
          <a:gradFill rotWithShape="1">
            <a:gsLst>
              <a:gs pos="0">
                <a:srgbClr val="FF99FF"/>
              </a:gs>
              <a:gs pos="50000">
                <a:srgbClr val="FFFFFF"/>
              </a:gs>
              <a:gs pos="100000">
                <a:srgbClr val="FF99FF"/>
              </a:gs>
            </a:gsLst>
            <a:lin ang="5400000" scaled="1"/>
          </a:gradFill>
          <a:ln w="9525">
            <a:noFill/>
            <a:miter lim="800000"/>
            <a:headEnd/>
            <a:tailEnd/>
          </a:ln>
        </p:spPr>
        <p:txBody>
          <a:bodyPr lIns="90000" tIns="46800" rIns="90000" bIns="46800">
            <a:spAutoFit/>
          </a:bodyPr>
          <a:lstStyle/>
          <a:p>
            <a:r>
              <a:rPr lang="zh-CN" altLang="en-US" sz="2800"/>
              <a:t>理想的时谐均匀平面波是在时间上无限连续、在空间上无限延伸的光波动，具有时间、空间周期性</a:t>
            </a:r>
          </a:p>
        </p:txBody>
      </p:sp>
      <p:pic>
        <p:nvPicPr>
          <p:cNvPr id="82949" name="图片 4" descr="plane-wave.gif"/>
          <p:cNvPicPr>
            <a:picLocks noChangeAspect="1"/>
          </p:cNvPicPr>
          <p:nvPr/>
        </p:nvPicPr>
        <p:blipFill>
          <a:blip r:embed="rId2" cstate="print"/>
          <a:srcRect/>
          <a:stretch>
            <a:fillRect/>
          </a:stretch>
        </p:blipFill>
        <p:spPr bwMode="auto">
          <a:xfrm>
            <a:off x="1857375" y="2286000"/>
            <a:ext cx="4772025" cy="324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9" name="Text Box 2"/>
          <p:cNvSpPr txBox="1">
            <a:spLocks noChangeArrowheads="1"/>
          </p:cNvSpPr>
          <p:nvPr/>
        </p:nvSpPr>
        <p:spPr bwMode="auto">
          <a:xfrm>
            <a:off x="1258888" y="333375"/>
            <a:ext cx="3043237" cy="519113"/>
          </a:xfrm>
          <a:prstGeom prst="rect">
            <a:avLst/>
          </a:prstGeom>
          <a:noFill/>
          <a:ln w="9525">
            <a:noFill/>
            <a:miter lim="800000"/>
            <a:headEnd/>
            <a:tailEnd/>
          </a:ln>
        </p:spPr>
        <p:txBody>
          <a:bodyPr>
            <a:spAutoFit/>
          </a:bodyPr>
          <a:lstStyle/>
          <a:p>
            <a:pPr algn="l"/>
            <a:r>
              <a:rPr kumimoji="1" lang="zh-CN" altLang="en-US" sz="2800">
                <a:solidFill>
                  <a:srgbClr val="FF0000"/>
                </a:solidFill>
                <a:latin typeface="宋体" pitchFamily="2" charset="-122"/>
              </a:rPr>
              <a:t>时空双重周期性</a:t>
            </a:r>
          </a:p>
        </p:txBody>
      </p:sp>
      <p:graphicFrame>
        <p:nvGraphicFramePr>
          <p:cNvPr id="581665" name="Group 33"/>
          <p:cNvGraphicFramePr>
            <a:graphicFrameLocks noGrp="1"/>
          </p:cNvGraphicFramePr>
          <p:nvPr/>
        </p:nvGraphicFramePr>
        <p:xfrm>
          <a:off x="1219200" y="1773238"/>
          <a:ext cx="6400800" cy="3917951"/>
        </p:xfrm>
        <a:graphic>
          <a:graphicData uri="http://schemas.openxmlformats.org/drawingml/2006/table">
            <a:tbl>
              <a:tblPr/>
              <a:tblGrid>
                <a:gridCol w="3200400"/>
                <a:gridCol w="3200400"/>
              </a:tblGrid>
              <a:tr h="935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楷体_GB2312" pitchFamily="49" charset="-122"/>
                        </a:rPr>
                        <a:t>波的时间周期性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楷体_GB2312" pitchFamily="49" charset="-122"/>
                        </a:rPr>
                        <a:t>波的空间周期性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92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周期</a:t>
                      </a: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空间周期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036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频率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空间频率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254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rPr>
                        <a:t>角频率</a:t>
                      </a: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rPr>
                        <a:t>单位时间相位变化）</a:t>
                      </a: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rPr>
                        <a:t>空间角频率</a:t>
                      </a:r>
                      <a:r>
                        <a:rPr kumimoji="0" lang="en-US" altLang="zh-CN" sz="24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rPr>
                        <a:t>单位距离相位变化）</a:t>
                      </a:r>
                      <a:r>
                        <a:rPr kumimoji="0" lang="zh-CN" altLang="en-US" sz="2800" b="0" i="0" u="none" strike="noStrike" cap="none" normalizeH="0" baseline="0" smtClean="0">
                          <a:ln>
                            <a:noFill/>
                          </a:ln>
                          <a:solidFill>
                            <a:schemeClr val="tx1"/>
                          </a:solidFill>
                          <a:effectLst/>
                          <a:latin typeface="楷体_GB2312" pitchFamily="49" charset="-122"/>
                          <a:ea typeface="楷体_GB2312"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27677" name="Text Box 20"/>
          <p:cNvSpPr txBox="1">
            <a:spLocks noChangeArrowheads="1"/>
          </p:cNvSpPr>
          <p:nvPr/>
        </p:nvSpPr>
        <p:spPr bwMode="auto">
          <a:xfrm>
            <a:off x="1403350" y="5949950"/>
            <a:ext cx="2819400" cy="519113"/>
          </a:xfrm>
          <a:prstGeom prst="rect">
            <a:avLst/>
          </a:prstGeom>
          <a:noFill/>
          <a:ln w="9525">
            <a:noFill/>
            <a:miter lim="800000"/>
            <a:headEnd/>
            <a:tailEnd/>
          </a:ln>
        </p:spPr>
        <p:txBody>
          <a:bodyPr>
            <a:spAutoFit/>
          </a:bodyPr>
          <a:lstStyle/>
          <a:p>
            <a:pPr algn="l"/>
            <a:r>
              <a:rPr kumimoji="1" lang="zh-CN" altLang="en-US" sz="2800">
                <a:latin typeface="楷体_GB2312" pitchFamily="49" charset="-122"/>
                <a:ea typeface="楷体_GB2312" pitchFamily="49" charset="-122"/>
              </a:rPr>
              <a:t>时空量联系</a:t>
            </a:r>
          </a:p>
        </p:txBody>
      </p:sp>
      <p:graphicFrame>
        <p:nvGraphicFramePr>
          <p:cNvPr id="27650" name="Object 21"/>
          <p:cNvGraphicFramePr>
            <a:graphicFrameLocks noChangeAspect="1"/>
          </p:cNvGraphicFramePr>
          <p:nvPr/>
        </p:nvGraphicFramePr>
        <p:xfrm>
          <a:off x="3779838" y="5734050"/>
          <a:ext cx="2252662" cy="919163"/>
        </p:xfrm>
        <a:graphic>
          <a:graphicData uri="http://schemas.openxmlformats.org/presentationml/2006/ole">
            <p:oleObj spid="_x0000_s27650" name="Equation" r:id="rId3" imgW="901440" imgH="368280" progId="Equation.DSMT4">
              <p:embed/>
            </p:oleObj>
          </a:graphicData>
        </a:graphic>
      </p:graphicFrame>
      <p:sp>
        <p:nvSpPr>
          <p:cNvPr id="27678" name="Text Box 22"/>
          <p:cNvSpPr txBox="1">
            <a:spLocks noChangeArrowheads="1"/>
          </p:cNvSpPr>
          <p:nvPr/>
        </p:nvSpPr>
        <p:spPr bwMode="auto">
          <a:xfrm>
            <a:off x="5435600" y="1196975"/>
            <a:ext cx="2070100" cy="519113"/>
          </a:xfrm>
          <a:prstGeom prst="rect">
            <a:avLst/>
          </a:prstGeom>
          <a:noFill/>
          <a:ln w="9525">
            <a:noFill/>
            <a:miter lim="800000"/>
            <a:headEnd/>
            <a:tailEnd/>
          </a:ln>
        </p:spPr>
        <p:txBody>
          <a:bodyPr>
            <a:spAutoFit/>
          </a:bodyPr>
          <a:lstStyle/>
          <a:p>
            <a:pPr algn="l"/>
            <a:r>
              <a:rPr kumimoji="1" lang="zh-CN" altLang="en-US" sz="2800">
                <a:latin typeface="楷体_GB2312" pitchFamily="49" charset="-122"/>
                <a:ea typeface="楷体_GB2312" pitchFamily="49" charset="-122"/>
              </a:rPr>
              <a:t>空间周期</a:t>
            </a:r>
          </a:p>
        </p:txBody>
      </p:sp>
      <p:sp>
        <p:nvSpPr>
          <p:cNvPr id="27679" name="Text Box 23"/>
          <p:cNvSpPr txBox="1">
            <a:spLocks noChangeArrowheads="1"/>
          </p:cNvSpPr>
          <p:nvPr/>
        </p:nvSpPr>
        <p:spPr bwMode="auto">
          <a:xfrm>
            <a:off x="2339975" y="1196975"/>
            <a:ext cx="2070100" cy="519113"/>
          </a:xfrm>
          <a:prstGeom prst="rect">
            <a:avLst/>
          </a:prstGeom>
          <a:noFill/>
          <a:ln w="9525">
            <a:noFill/>
            <a:miter lim="800000"/>
            <a:headEnd/>
            <a:tailEnd/>
          </a:ln>
        </p:spPr>
        <p:txBody>
          <a:bodyPr>
            <a:spAutoFit/>
          </a:bodyPr>
          <a:lstStyle/>
          <a:p>
            <a:pPr algn="l"/>
            <a:r>
              <a:rPr kumimoji="1" lang="zh-CN" altLang="en-US" sz="2800">
                <a:latin typeface="楷体_GB2312" pitchFamily="49" charset="-122"/>
                <a:ea typeface="楷体_GB2312" pitchFamily="49" charset="-122"/>
              </a:rPr>
              <a:t>时间周期</a:t>
            </a:r>
          </a:p>
        </p:txBody>
      </p:sp>
      <p:graphicFrame>
        <p:nvGraphicFramePr>
          <p:cNvPr id="27651" name="Object 24"/>
          <p:cNvGraphicFramePr>
            <a:graphicFrameLocks noChangeAspect="1"/>
          </p:cNvGraphicFramePr>
          <p:nvPr/>
        </p:nvGraphicFramePr>
        <p:xfrm>
          <a:off x="6400800" y="2895600"/>
          <a:ext cx="355600" cy="439738"/>
        </p:xfrm>
        <a:graphic>
          <a:graphicData uri="http://schemas.openxmlformats.org/presentationml/2006/ole">
            <p:oleObj spid="_x0000_s27651" name="Equation" r:id="rId4" imgW="139680" imgH="177480" progId="Equation.3">
              <p:embed/>
            </p:oleObj>
          </a:graphicData>
        </a:graphic>
      </p:graphicFrame>
      <p:graphicFrame>
        <p:nvGraphicFramePr>
          <p:cNvPr id="27652" name="Object 25"/>
          <p:cNvGraphicFramePr>
            <a:graphicFrameLocks noChangeAspect="1"/>
          </p:cNvGraphicFramePr>
          <p:nvPr/>
        </p:nvGraphicFramePr>
        <p:xfrm>
          <a:off x="6096000" y="3505200"/>
          <a:ext cx="1047750" cy="982663"/>
        </p:xfrm>
        <a:graphic>
          <a:graphicData uri="http://schemas.openxmlformats.org/presentationml/2006/ole">
            <p:oleObj spid="_x0000_s27652" name="Equation" r:id="rId5" imgW="419040" imgH="393480" progId="Equation.3">
              <p:embed/>
            </p:oleObj>
          </a:graphicData>
        </a:graphic>
      </p:graphicFrame>
      <p:graphicFrame>
        <p:nvGraphicFramePr>
          <p:cNvPr id="27653" name="Object 26"/>
          <p:cNvGraphicFramePr>
            <a:graphicFrameLocks noChangeAspect="1"/>
          </p:cNvGraphicFramePr>
          <p:nvPr/>
        </p:nvGraphicFramePr>
        <p:xfrm>
          <a:off x="2195513" y="4868863"/>
          <a:ext cx="1944687" cy="836612"/>
        </p:xfrm>
        <a:graphic>
          <a:graphicData uri="http://schemas.openxmlformats.org/presentationml/2006/ole">
            <p:oleObj spid="_x0000_s27653" name="Equation" r:id="rId6" imgW="914400" imgH="393480" progId="Equation.3">
              <p:embed/>
            </p:oleObj>
          </a:graphicData>
        </a:graphic>
      </p:graphicFrame>
      <p:graphicFrame>
        <p:nvGraphicFramePr>
          <p:cNvPr id="27654" name="Object 27"/>
          <p:cNvGraphicFramePr>
            <a:graphicFrameLocks noChangeAspect="1"/>
          </p:cNvGraphicFramePr>
          <p:nvPr/>
        </p:nvGraphicFramePr>
        <p:xfrm>
          <a:off x="5724525" y="4941888"/>
          <a:ext cx="1704975" cy="777875"/>
        </p:xfrm>
        <a:graphic>
          <a:graphicData uri="http://schemas.openxmlformats.org/presentationml/2006/ole">
            <p:oleObj spid="_x0000_s27654" name="Equation" r:id="rId7" imgW="863280" imgH="393480" progId="Equation.3">
              <p:embed/>
            </p:oleObj>
          </a:graphicData>
        </a:graphic>
      </p:graphicFrame>
      <p:graphicFrame>
        <p:nvGraphicFramePr>
          <p:cNvPr id="27655" name="Object 28"/>
          <p:cNvGraphicFramePr>
            <a:graphicFrameLocks noChangeAspect="1"/>
          </p:cNvGraphicFramePr>
          <p:nvPr/>
        </p:nvGraphicFramePr>
        <p:xfrm>
          <a:off x="2743200" y="3505200"/>
          <a:ext cx="1014413" cy="982663"/>
        </p:xfrm>
        <a:graphic>
          <a:graphicData uri="http://schemas.openxmlformats.org/presentationml/2006/ole">
            <p:oleObj spid="_x0000_s27655" name="Equation" r:id="rId8" imgW="406080" imgH="393480" progId="Equation.3">
              <p:embed/>
            </p:oleObj>
          </a:graphicData>
        </a:graphic>
      </p:graphicFrame>
      <p:graphicFrame>
        <p:nvGraphicFramePr>
          <p:cNvPr id="27656" name="Object 29"/>
          <p:cNvGraphicFramePr>
            <a:graphicFrameLocks noChangeAspect="1"/>
          </p:cNvGraphicFramePr>
          <p:nvPr/>
        </p:nvGraphicFramePr>
        <p:xfrm>
          <a:off x="3000375" y="2895600"/>
          <a:ext cx="352425" cy="415925"/>
        </p:xfrm>
        <a:graphic>
          <a:graphicData uri="http://schemas.openxmlformats.org/presentationml/2006/ole">
            <p:oleObj spid="_x0000_s27656" name="Equation" r:id="rId9" imgW="139680" imgH="164880" progId="Equation.3">
              <p:embed/>
            </p:oleObj>
          </a:graphicData>
        </a:graphic>
      </p:graphicFrame>
      <p:sp>
        <p:nvSpPr>
          <p:cNvPr id="27680" name="Rectangle 30"/>
          <p:cNvSpPr>
            <a:spLocks noChangeArrowheads="1"/>
          </p:cNvSpPr>
          <p:nvPr/>
        </p:nvSpPr>
        <p:spPr bwMode="auto">
          <a:xfrm>
            <a:off x="5003800" y="549275"/>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graphicFrame>
        <p:nvGraphicFramePr>
          <p:cNvPr id="27657" name="Object 31"/>
          <p:cNvGraphicFramePr>
            <a:graphicFrameLocks noChangeAspect="1"/>
          </p:cNvGraphicFramePr>
          <p:nvPr/>
        </p:nvGraphicFramePr>
        <p:xfrm>
          <a:off x="1379538" y="1265238"/>
          <a:ext cx="919162" cy="412750"/>
        </p:xfrm>
        <a:graphic>
          <a:graphicData uri="http://schemas.openxmlformats.org/presentationml/2006/ole">
            <p:oleObj spid="_x0000_s27657" name="Equation" r:id="rId10" imgW="368280" imgH="164880" progId="Equation.DSMT4">
              <p:embed/>
            </p:oleObj>
          </a:graphicData>
        </a:graphic>
      </p:graphicFrame>
      <p:graphicFrame>
        <p:nvGraphicFramePr>
          <p:cNvPr id="27658" name="Object 32"/>
          <p:cNvGraphicFramePr>
            <a:graphicFrameLocks noChangeAspect="1"/>
          </p:cNvGraphicFramePr>
          <p:nvPr/>
        </p:nvGraphicFramePr>
        <p:xfrm>
          <a:off x="4470400" y="1268413"/>
          <a:ext cx="981075" cy="412750"/>
        </p:xfrm>
        <a:graphic>
          <a:graphicData uri="http://schemas.openxmlformats.org/presentationml/2006/ole">
            <p:oleObj spid="_x0000_s27658" name="Equation" r:id="rId11" imgW="393480" imgH="164880" progId="Equation.DSMT4">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type="body" sz="half" idx="1"/>
          </p:nvPr>
        </p:nvSpPr>
        <p:spPr>
          <a:xfrm>
            <a:off x="250825" y="1196975"/>
            <a:ext cx="7850188" cy="647700"/>
          </a:xfrm>
        </p:spPr>
        <p:txBody>
          <a:bodyPr/>
          <a:lstStyle/>
          <a:p>
            <a:pPr marL="0" indent="0" eaLnBrk="1" hangingPunct="1">
              <a:lnSpc>
                <a:spcPct val="80000"/>
              </a:lnSpc>
              <a:buFontTx/>
              <a:buNone/>
            </a:pPr>
            <a:r>
              <a:rPr lang="zh-CN" altLang="en-US" sz="2800" smtClean="0">
                <a:solidFill>
                  <a:srgbClr val="FF0000"/>
                </a:solidFill>
              </a:rPr>
              <a:t>频率为</a:t>
            </a:r>
            <a:r>
              <a:rPr lang="zh-CN" altLang="en-US" sz="2800" i="1" smtClean="0">
                <a:solidFill>
                  <a:srgbClr val="FF0000"/>
                </a:solidFill>
                <a:sym typeface="Symbol" pitchFamily="18" charset="2"/>
              </a:rPr>
              <a:t></a:t>
            </a:r>
            <a:r>
              <a:rPr lang="zh-CN" altLang="en-US" sz="2800" i="1" smtClean="0">
                <a:solidFill>
                  <a:srgbClr val="FF0000"/>
                </a:solidFill>
              </a:rPr>
              <a:t> </a:t>
            </a:r>
            <a:r>
              <a:rPr lang="zh-CN" altLang="en-US" sz="2800" smtClean="0">
                <a:solidFill>
                  <a:srgbClr val="FF0000"/>
                </a:solidFill>
              </a:rPr>
              <a:t>时谐均匀平面波的波动公式也可表示为</a:t>
            </a:r>
          </a:p>
        </p:txBody>
      </p:sp>
      <p:graphicFrame>
        <p:nvGraphicFramePr>
          <p:cNvPr id="28674" name="Object 4"/>
          <p:cNvGraphicFramePr>
            <a:graphicFrameLocks noChangeAspect="1"/>
          </p:cNvGraphicFramePr>
          <p:nvPr>
            <p:ph sz="quarter" idx="2"/>
          </p:nvPr>
        </p:nvGraphicFramePr>
        <p:xfrm>
          <a:off x="3635375" y="3573463"/>
          <a:ext cx="879475" cy="879475"/>
        </p:xfrm>
        <a:graphic>
          <a:graphicData uri="http://schemas.openxmlformats.org/presentationml/2006/ole">
            <p:oleObj spid="_x0000_s28674" name="Equation" r:id="rId3" imgW="368280" imgH="368280" progId="Equation.DSMT4">
              <p:embed/>
            </p:oleObj>
          </a:graphicData>
        </a:graphic>
      </p:graphicFrame>
      <p:graphicFrame>
        <p:nvGraphicFramePr>
          <p:cNvPr id="28675" name="Object 5"/>
          <p:cNvGraphicFramePr>
            <a:graphicFrameLocks noChangeAspect="1"/>
          </p:cNvGraphicFramePr>
          <p:nvPr/>
        </p:nvGraphicFramePr>
        <p:xfrm>
          <a:off x="1908175" y="1773238"/>
          <a:ext cx="4176713" cy="1198562"/>
        </p:xfrm>
        <a:graphic>
          <a:graphicData uri="http://schemas.openxmlformats.org/presentationml/2006/ole">
            <p:oleObj spid="_x0000_s28675" name="Equation" r:id="rId4" imgW="1854000" imgH="507960" progId="Equation.DSMT4">
              <p:embed/>
            </p:oleObj>
          </a:graphicData>
        </a:graphic>
      </p:graphicFrame>
      <p:sp>
        <p:nvSpPr>
          <p:cNvPr id="28678" name="Rectangle 6"/>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
        <p:nvSpPr>
          <p:cNvPr id="28679" name="Rectangle 7"/>
          <p:cNvSpPr>
            <a:spLocks noChangeArrowheads="1"/>
          </p:cNvSpPr>
          <p:nvPr/>
        </p:nvSpPr>
        <p:spPr bwMode="auto">
          <a:xfrm>
            <a:off x="323850" y="3213100"/>
            <a:ext cx="8280400" cy="792163"/>
          </a:xfrm>
          <a:prstGeom prst="rect">
            <a:avLst/>
          </a:prstGeom>
          <a:noFill/>
          <a:ln w="9525">
            <a:noFill/>
            <a:miter lim="800000"/>
            <a:headEnd/>
            <a:tailEnd/>
          </a:ln>
        </p:spPr>
        <p:txBody>
          <a:bodyPr/>
          <a:lstStyle/>
          <a:p>
            <a:pPr marL="342900" indent="-342900" algn="l">
              <a:lnSpc>
                <a:spcPct val="80000"/>
              </a:lnSpc>
              <a:spcBef>
                <a:spcPct val="20000"/>
              </a:spcBef>
            </a:pPr>
            <a:r>
              <a:rPr lang="zh-CN" altLang="en-US" sz="2800">
                <a:latin typeface="Arial" pitchFamily="34" charset="0"/>
              </a:rPr>
              <a:t>光波在介质中传播时</a:t>
            </a:r>
            <a:r>
              <a:rPr lang="zh-CN" altLang="en-US" sz="2800">
                <a:solidFill>
                  <a:srgbClr val="FF0000"/>
                </a:solidFill>
                <a:latin typeface="Arial" pitchFamily="34" charset="0"/>
              </a:rPr>
              <a:t>时间频率</a:t>
            </a:r>
            <a:r>
              <a:rPr lang="en-US" altLang="zh-CN" sz="2800" i="1">
                <a:solidFill>
                  <a:srgbClr val="FF0000"/>
                </a:solidFill>
              </a:rPr>
              <a:t>v</a:t>
            </a:r>
            <a:r>
              <a:rPr lang="zh-CN" altLang="en-US" sz="2800">
                <a:solidFill>
                  <a:srgbClr val="FF0000"/>
                </a:solidFill>
              </a:rPr>
              <a:t>始终相同</a:t>
            </a:r>
            <a:r>
              <a:rPr lang="zh-CN" altLang="en-US" sz="2800"/>
              <a:t>，而根据</a:t>
            </a:r>
            <a:endParaRPr lang="zh-CN" altLang="en-US" sz="2800">
              <a:latin typeface="Arial" pitchFamily="34" charset="0"/>
            </a:endParaRPr>
          </a:p>
        </p:txBody>
      </p:sp>
      <p:sp>
        <p:nvSpPr>
          <p:cNvPr id="28680" name="Rectangle 8"/>
          <p:cNvSpPr>
            <a:spLocks noChangeArrowheads="1"/>
          </p:cNvSpPr>
          <p:nvPr/>
        </p:nvSpPr>
        <p:spPr bwMode="auto">
          <a:xfrm>
            <a:off x="287338" y="4652963"/>
            <a:ext cx="8245475" cy="792162"/>
          </a:xfrm>
          <a:prstGeom prst="rect">
            <a:avLst/>
          </a:prstGeom>
          <a:noFill/>
          <a:ln w="9525">
            <a:noFill/>
            <a:miter lim="800000"/>
            <a:headEnd/>
            <a:tailEnd/>
          </a:ln>
        </p:spPr>
        <p:txBody>
          <a:bodyPr/>
          <a:lstStyle/>
          <a:p>
            <a:pPr marL="342900" indent="-342900" algn="l">
              <a:lnSpc>
                <a:spcPct val="80000"/>
              </a:lnSpc>
              <a:spcBef>
                <a:spcPct val="20000"/>
              </a:spcBef>
            </a:pPr>
            <a:r>
              <a:rPr lang="zh-CN" altLang="en-US" sz="2800">
                <a:latin typeface="Arial" pitchFamily="34" charset="0"/>
              </a:rPr>
              <a:t>    在不同介质中速度不同，则波长在不同介质中是不同的，比如真空中的</a:t>
            </a:r>
            <a:r>
              <a:rPr lang="zh-CN" altLang="en-US" sz="2800">
                <a:solidFill>
                  <a:srgbClr val="FF0000"/>
                </a:solidFill>
                <a:latin typeface="Arial" pitchFamily="34" charset="0"/>
              </a:rPr>
              <a:t>波长</a:t>
            </a:r>
            <a:r>
              <a:rPr lang="el-GR" altLang="zh-CN" sz="2800">
                <a:solidFill>
                  <a:srgbClr val="FF0000"/>
                </a:solidFill>
              </a:rPr>
              <a:t>λ</a:t>
            </a:r>
            <a:r>
              <a:rPr lang="zh-CN" altLang="en-US" sz="2800">
                <a:solidFill>
                  <a:srgbClr val="FF0000"/>
                </a:solidFill>
                <a:latin typeface="宋体" pitchFamily="2" charset="-122"/>
              </a:rPr>
              <a:t>在介质中将改变为</a:t>
            </a:r>
            <a:endParaRPr lang="zh-CN" altLang="el-GR" sz="2800">
              <a:solidFill>
                <a:srgbClr val="FF0000"/>
              </a:solidFill>
              <a:latin typeface="宋体" pitchFamily="2" charset="-122"/>
            </a:endParaRPr>
          </a:p>
        </p:txBody>
      </p:sp>
      <p:graphicFrame>
        <p:nvGraphicFramePr>
          <p:cNvPr id="28676" name="Object 9"/>
          <p:cNvGraphicFramePr>
            <a:graphicFrameLocks noChangeAspect="1"/>
          </p:cNvGraphicFramePr>
          <p:nvPr>
            <p:ph sz="quarter" idx="3"/>
          </p:nvPr>
        </p:nvGraphicFramePr>
        <p:xfrm>
          <a:off x="3132138" y="5589588"/>
          <a:ext cx="1800225" cy="944562"/>
        </p:xfrm>
        <a:graphic>
          <a:graphicData uri="http://schemas.openxmlformats.org/presentationml/2006/ole">
            <p:oleObj spid="_x0000_s28676" name="公式" r:id="rId5" imgW="749160" imgH="39348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2"/>
          <p:cNvSpPr>
            <a:spLocks noGrp="1" noChangeArrowheads="1"/>
          </p:cNvSpPr>
          <p:nvPr>
            <p:ph type="title"/>
          </p:nvPr>
        </p:nvSpPr>
        <p:spPr/>
        <p:txBody>
          <a:bodyPr/>
          <a:lstStyle/>
          <a:p>
            <a:pPr eaLnBrk="1" hangingPunct="1"/>
            <a:r>
              <a:rPr lang="zh-CN" altLang="en-US" smtClean="0"/>
              <a:t>例题</a:t>
            </a:r>
          </a:p>
        </p:txBody>
      </p:sp>
      <p:sp>
        <p:nvSpPr>
          <p:cNvPr id="29708" name="Rectangle 3"/>
          <p:cNvSpPr>
            <a:spLocks noGrp="1" noChangeArrowheads="1"/>
          </p:cNvSpPr>
          <p:nvPr>
            <p:ph type="body" sz="half" idx="1"/>
          </p:nvPr>
        </p:nvSpPr>
        <p:spPr>
          <a:xfrm>
            <a:off x="250825" y="1196975"/>
            <a:ext cx="7850188" cy="719138"/>
          </a:xfrm>
        </p:spPr>
        <p:txBody>
          <a:bodyPr/>
          <a:lstStyle/>
          <a:p>
            <a:pPr marL="0" indent="0" eaLnBrk="1" hangingPunct="1">
              <a:buFontTx/>
              <a:buNone/>
            </a:pPr>
            <a:r>
              <a:rPr lang="zh-CN" altLang="en-US" sz="2800" smtClean="0"/>
              <a:t>在玻璃中</a:t>
            </a:r>
            <a:r>
              <a:rPr lang="en-US" altLang="zh-CN" sz="2800" smtClean="0"/>
              <a:t>z</a:t>
            </a:r>
            <a:r>
              <a:rPr lang="zh-CN" altLang="en-US" sz="2800" smtClean="0"/>
              <a:t>方向上传播的单色平面波的波函数为：</a:t>
            </a:r>
          </a:p>
          <a:p>
            <a:pPr marL="0" indent="0" eaLnBrk="1" hangingPunct="1">
              <a:buFontTx/>
              <a:buNone/>
            </a:pPr>
            <a:endParaRPr lang="zh-CN" altLang="en-US" sz="2800" smtClean="0"/>
          </a:p>
        </p:txBody>
      </p:sp>
      <p:graphicFrame>
        <p:nvGraphicFramePr>
          <p:cNvPr id="583684" name="Object 4"/>
          <p:cNvGraphicFramePr>
            <a:graphicFrameLocks noChangeAspect="1"/>
          </p:cNvGraphicFramePr>
          <p:nvPr>
            <p:ph sz="quarter" idx="2"/>
          </p:nvPr>
        </p:nvGraphicFramePr>
        <p:xfrm>
          <a:off x="1416050" y="4149725"/>
          <a:ext cx="1584325" cy="482600"/>
        </p:xfrm>
        <a:graphic>
          <a:graphicData uri="http://schemas.openxmlformats.org/presentationml/2006/ole">
            <p:oleObj spid="_x0000_s29698" name="Equation" r:id="rId3" imgW="749160" imgH="228600" progId="Equation.DSMT4">
              <p:embed/>
            </p:oleObj>
          </a:graphicData>
        </a:graphic>
      </p:graphicFrame>
      <p:sp>
        <p:nvSpPr>
          <p:cNvPr id="29709" name="Rectangle 5"/>
          <p:cNvSpPr>
            <a:spLocks noChangeArrowheads="1"/>
          </p:cNvSpPr>
          <p:nvPr/>
        </p:nvSpPr>
        <p:spPr bwMode="auto">
          <a:xfrm>
            <a:off x="179388" y="2492375"/>
            <a:ext cx="8423275" cy="792163"/>
          </a:xfrm>
          <a:prstGeom prst="rect">
            <a:avLst/>
          </a:prstGeom>
          <a:noFill/>
          <a:ln w="9525">
            <a:noFill/>
            <a:miter lim="800000"/>
            <a:headEnd/>
            <a:tailEnd/>
          </a:ln>
        </p:spPr>
        <p:txBody>
          <a:bodyPr/>
          <a:lstStyle/>
          <a:p>
            <a:pPr algn="l">
              <a:spcBef>
                <a:spcPct val="20000"/>
              </a:spcBef>
            </a:pPr>
            <a:r>
              <a:rPr lang="zh-CN" altLang="en-US" sz="2000">
                <a:latin typeface="Arial" pitchFamily="34" charset="0"/>
              </a:rPr>
              <a:t>其中</a:t>
            </a:r>
            <a:r>
              <a:rPr lang="en-US" altLang="zh-CN" sz="2000">
                <a:latin typeface="Arial" pitchFamily="34" charset="0"/>
              </a:rPr>
              <a:t>c</a:t>
            </a:r>
            <a:r>
              <a:rPr lang="zh-CN" altLang="en-US" sz="2000">
                <a:latin typeface="Arial" pitchFamily="34" charset="0"/>
              </a:rPr>
              <a:t>为真空中光速，时间以</a:t>
            </a:r>
            <a:r>
              <a:rPr lang="en-US" altLang="zh-CN" sz="2000">
                <a:latin typeface="Arial" pitchFamily="34" charset="0"/>
              </a:rPr>
              <a:t>s</a:t>
            </a:r>
            <a:r>
              <a:rPr lang="zh-CN" altLang="en-US" sz="2000">
                <a:latin typeface="Arial" pitchFamily="34" charset="0"/>
              </a:rPr>
              <a:t>为单位，电场强度以</a:t>
            </a:r>
            <a:r>
              <a:rPr lang="en-US" altLang="zh-CN" sz="2000">
                <a:latin typeface="Arial" pitchFamily="34" charset="0"/>
              </a:rPr>
              <a:t>v/m</a:t>
            </a:r>
            <a:r>
              <a:rPr lang="zh-CN" altLang="en-US" sz="2000">
                <a:latin typeface="Arial" pitchFamily="34" charset="0"/>
              </a:rPr>
              <a:t>为单位，距离以</a:t>
            </a:r>
            <a:r>
              <a:rPr lang="en-US" altLang="zh-CN" sz="2000">
                <a:latin typeface="Arial" pitchFamily="34" charset="0"/>
              </a:rPr>
              <a:t>m</a:t>
            </a:r>
            <a:r>
              <a:rPr lang="zh-CN" altLang="en-US" sz="2000">
                <a:latin typeface="Arial" pitchFamily="34" charset="0"/>
              </a:rPr>
              <a:t>为单位，试求光波的振幅、时间频率、真空中波长和空间角频率，玻璃的折射率？</a:t>
            </a:r>
            <a:endParaRPr lang="zh-CN" altLang="en-US" sz="2800">
              <a:latin typeface="Arial" pitchFamily="34" charset="0"/>
            </a:endParaRPr>
          </a:p>
          <a:p>
            <a:pPr algn="l">
              <a:spcBef>
                <a:spcPct val="20000"/>
              </a:spcBef>
            </a:pPr>
            <a:endParaRPr lang="zh-CN" altLang="en-US" sz="2800">
              <a:latin typeface="Arial" pitchFamily="34" charset="0"/>
            </a:endParaRPr>
          </a:p>
        </p:txBody>
      </p:sp>
      <p:graphicFrame>
        <p:nvGraphicFramePr>
          <p:cNvPr id="29699" name="Object 6"/>
          <p:cNvGraphicFramePr>
            <a:graphicFrameLocks noChangeAspect="1"/>
          </p:cNvGraphicFramePr>
          <p:nvPr>
            <p:ph sz="quarter" idx="3"/>
          </p:nvPr>
        </p:nvGraphicFramePr>
        <p:xfrm>
          <a:off x="2411413" y="1700213"/>
          <a:ext cx="4032250" cy="811212"/>
        </p:xfrm>
        <a:graphic>
          <a:graphicData uri="http://schemas.openxmlformats.org/presentationml/2006/ole">
            <p:oleObj spid="_x0000_s29699" name="Equation" r:id="rId4" imgW="1955520" imgH="393480" progId="Equation.DSMT4">
              <p:embed/>
            </p:oleObj>
          </a:graphicData>
        </a:graphic>
      </p:graphicFrame>
      <p:graphicFrame>
        <p:nvGraphicFramePr>
          <p:cNvPr id="583687" name="Object 7"/>
          <p:cNvGraphicFramePr>
            <a:graphicFrameLocks noChangeAspect="1"/>
          </p:cNvGraphicFramePr>
          <p:nvPr/>
        </p:nvGraphicFramePr>
        <p:xfrm>
          <a:off x="1403350" y="4652963"/>
          <a:ext cx="2160588" cy="465137"/>
        </p:xfrm>
        <a:graphic>
          <a:graphicData uri="http://schemas.openxmlformats.org/presentationml/2006/ole">
            <p:oleObj spid="_x0000_s29700" name="Equation" r:id="rId5" imgW="939600" imgH="203040" progId="Equation.DSMT4">
              <p:embed/>
            </p:oleObj>
          </a:graphicData>
        </a:graphic>
      </p:graphicFrame>
      <p:graphicFrame>
        <p:nvGraphicFramePr>
          <p:cNvPr id="29701" name="Object 8"/>
          <p:cNvGraphicFramePr>
            <a:graphicFrameLocks noChangeAspect="1"/>
          </p:cNvGraphicFramePr>
          <p:nvPr/>
        </p:nvGraphicFramePr>
        <p:xfrm>
          <a:off x="2484438" y="3357563"/>
          <a:ext cx="3311525" cy="866775"/>
        </p:xfrm>
        <a:graphic>
          <a:graphicData uri="http://schemas.openxmlformats.org/presentationml/2006/ole">
            <p:oleObj spid="_x0000_s29701" name="Equation" r:id="rId6" imgW="1650960" imgH="431640" progId="Equation.DSMT4">
              <p:embed/>
            </p:oleObj>
          </a:graphicData>
        </a:graphic>
      </p:graphicFrame>
      <p:graphicFrame>
        <p:nvGraphicFramePr>
          <p:cNvPr id="583689" name="Object 9"/>
          <p:cNvGraphicFramePr>
            <a:graphicFrameLocks noChangeAspect="1"/>
          </p:cNvGraphicFramePr>
          <p:nvPr/>
        </p:nvGraphicFramePr>
        <p:xfrm>
          <a:off x="1403350" y="5084763"/>
          <a:ext cx="2495550" cy="795337"/>
        </p:xfrm>
        <a:graphic>
          <a:graphicData uri="http://schemas.openxmlformats.org/presentationml/2006/ole">
            <p:oleObj spid="_x0000_s29702" name="Equation" r:id="rId7" imgW="1231560" imgH="393480" progId="Equation.DSMT4">
              <p:embed/>
            </p:oleObj>
          </a:graphicData>
        </a:graphic>
      </p:graphicFrame>
      <p:graphicFrame>
        <p:nvGraphicFramePr>
          <p:cNvPr id="583690" name="Object 10"/>
          <p:cNvGraphicFramePr>
            <a:graphicFrameLocks noChangeAspect="1"/>
          </p:cNvGraphicFramePr>
          <p:nvPr/>
        </p:nvGraphicFramePr>
        <p:xfrm>
          <a:off x="1403350" y="5805488"/>
          <a:ext cx="3455988" cy="844550"/>
        </p:xfrm>
        <a:graphic>
          <a:graphicData uri="http://schemas.openxmlformats.org/presentationml/2006/ole">
            <p:oleObj spid="_x0000_s29703" name="Equation" r:id="rId8" imgW="1714320" imgH="419040" progId="Equation.DSMT4">
              <p:embed/>
            </p:oleObj>
          </a:graphicData>
        </a:graphic>
      </p:graphicFrame>
      <p:graphicFrame>
        <p:nvGraphicFramePr>
          <p:cNvPr id="583691" name="Object 11"/>
          <p:cNvGraphicFramePr>
            <a:graphicFrameLocks noChangeAspect="1"/>
          </p:cNvGraphicFramePr>
          <p:nvPr/>
        </p:nvGraphicFramePr>
        <p:xfrm>
          <a:off x="4787900" y="4198938"/>
          <a:ext cx="3816350" cy="742950"/>
        </p:xfrm>
        <a:graphic>
          <a:graphicData uri="http://schemas.openxmlformats.org/presentationml/2006/ole">
            <p:oleObj spid="_x0000_s29704" name="Equation" r:id="rId9" imgW="2145960" imgH="419040" progId="Equation.DSMT4">
              <p:embed/>
            </p:oleObj>
          </a:graphicData>
        </a:graphic>
      </p:graphicFrame>
      <p:graphicFrame>
        <p:nvGraphicFramePr>
          <p:cNvPr id="583692" name="Object 12"/>
          <p:cNvGraphicFramePr>
            <a:graphicFrameLocks noChangeAspect="1"/>
          </p:cNvGraphicFramePr>
          <p:nvPr/>
        </p:nvGraphicFramePr>
        <p:xfrm>
          <a:off x="4787900" y="5005388"/>
          <a:ext cx="1296988" cy="368300"/>
        </p:xfrm>
        <a:graphic>
          <a:graphicData uri="http://schemas.openxmlformats.org/presentationml/2006/ole">
            <p:oleObj spid="_x0000_s29705" name="Equation" r:id="rId10" imgW="622080" imgH="177480" progId="Equation.DSMT4">
              <p:embed/>
            </p:oleObj>
          </a:graphicData>
        </a:graphic>
      </p:graphicFrame>
      <p:graphicFrame>
        <p:nvGraphicFramePr>
          <p:cNvPr id="583693" name="Object 13"/>
          <p:cNvGraphicFramePr>
            <a:graphicFrameLocks noChangeAspect="1"/>
          </p:cNvGraphicFramePr>
          <p:nvPr/>
        </p:nvGraphicFramePr>
        <p:xfrm>
          <a:off x="4787900" y="5373688"/>
          <a:ext cx="2160588" cy="758825"/>
        </p:xfrm>
        <a:graphic>
          <a:graphicData uri="http://schemas.openxmlformats.org/presentationml/2006/ole">
            <p:oleObj spid="_x0000_s29706" name="Equation" r:id="rId11" imgW="111744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684"/>
                                        </p:tgtEl>
                                        <p:attrNameLst>
                                          <p:attrName>style.visibility</p:attrName>
                                        </p:attrNameLst>
                                      </p:cBhvr>
                                      <p:to>
                                        <p:strVal val="visible"/>
                                      </p:to>
                                    </p:set>
                                    <p:anim calcmode="lin" valueType="num">
                                      <p:cBhvr additive="base">
                                        <p:cTn id="7" dur="500" fill="hold"/>
                                        <p:tgtEl>
                                          <p:spTgt spid="583684"/>
                                        </p:tgtEl>
                                        <p:attrNameLst>
                                          <p:attrName>ppt_x</p:attrName>
                                        </p:attrNameLst>
                                      </p:cBhvr>
                                      <p:tavLst>
                                        <p:tav tm="0">
                                          <p:val>
                                            <p:strVal val="#ppt_x"/>
                                          </p:val>
                                        </p:tav>
                                        <p:tav tm="100000">
                                          <p:val>
                                            <p:strVal val="#ppt_x"/>
                                          </p:val>
                                        </p:tav>
                                      </p:tavLst>
                                    </p:anim>
                                    <p:anim calcmode="lin" valueType="num">
                                      <p:cBhvr additive="base">
                                        <p:cTn id="8" dur="500" fill="hold"/>
                                        <p:tgtEl>
                                          <p:spTgt spid="5836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687"/>
                                        </p:tgtEl>
                                        <p:attrNameLst>
                                          <p:attrName>style.visibility</p:attrName>
                                        </p:attrNameLst>
                                      </p:cBhvr>
                                      <p:to>
                                        <p:strVal val="visible"/>
                                      </p:to>
                                    </p:set>
                                    <p:anim calcmode="lin" valueType="num">
                                      <p:cBhvr additive="base">
                                        <p:cTn id="13" dur="500" fill="hold"/>
                                        <p:tgtEl>
                                          <p:spTgt spid="583687"/>
                                        </p:tgtEl>
                                        <p:attrNameLst>
                                          <p:attrName>ppt_x</p:attrName>
                                        </p:attrNameLst>
                                      </p:cBhvr>
                                      <p:tavLst>
                                        <p:tav tm="0">
                                          <p:val>
                                            <p:strVal val="#ppt_x"/>
                                          </p:val>
                                        </p:tav>
                                        <p:tav tm="100000">
                                          <p:val>
                                            <p:strVal val="#ppt_x"/>
                                          </p:val>
                                        </p:tav>
                                      </p:tavLst>
                                    </p:anim>
                                    <p:anim calcmode="lin" valueType="num">
                                      <p:cBhvr additive="base">
                                        <p:cTn id="14" dur="500" fill="hold"/>
                                        <p:tgtEl>
                                          <p:spTgt spid="5836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689"/>
                                        </p:tgtEl>
                                        <p:attrNameLst>
                                          <p:attrName>style.visibility</p:attrName>
                                        </p:attrNameLst>
                                      </p:cBhvr>
                                      <p:to>
                                        <p:strVal val="visible"/>
                                      </p:to>
                                    </p:set>
                                    <p:anim calcmode="lin" valueType="num">
                                      <p:cBhvr additive="base">
                                        <p:cTn id="19" dur="500" fill="hold"/>
                                        <p:tgtEl>
                                          <p:spTgt spid="583689"/>
                                        </p:tgtEl>
                                        <p:attrNameLst>
                                          <p:attrName>ppt_x</p:attrName>
                                        </p:attrNameLst>
                                      </p:cBhvr>
                                      <p:tavLst>
                                        <p:tav tm="0">
                                          <p:val>
                                            <p:strVal val="#ppt_x"/>
                                          </p:val>
                                        </p:tav>
                                        <p:tav tm="100000">
                                          <p:val>
                                            <p:strVal val="#ppt_x"/>
                                          </p:val>
                                        </p:tav>
                                      </p:tavLst>
                                    </p:anim>
                                    <p:anim calcmode="lin" valueType="num">
                                      <p:cBhvr additive="base">
                                        <p:cTn id="20" dur="500" fill="hold"/>
                                        <p:tgtEl>
                                          <p:spTgt spid="58368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3690"/>
                                        </p:tgtEl>
                                        <p:attrNameLst>
                                          <p:attrName>style.visibility</p:attrName>
                                        </p:attrNameLst>
                                      </p:cBhvr>
                                      <p:to>
                                        <p:strVal val="visible"/>
                                      </p:to>
                                    </p:set>
                                    <p:anim calcmode="lin" valueType="num">
                                      <p:cBhvr additive="base">
                                        <p:cTn id="25" dur="500" fill="hold"/>
                                        <p:tgtEl>
                                          <p:spTgt spid="583690"/>
                                        </p:tgtEl>
                                        <p:attrNameLst>
                                          <p:attrName>ppt_x</p:attrName>
                                        </p:attrNameLst>
                                      </p:cBhvr>
                                      <p:tavLst>
                                        <p:tav tm="0">
                                          <p:val>
                                            <p:strVal val="#ppt_x"/>
                                          </p:val>
                                        </p:tav>
                                        <p:tav tm="100000">
                                          <p:val>
                                            <p:strVal val="#ppt_x"/>
                                          </p:val>
                                        </p:tav>
                                      </p:tavLst>
                                    </p:anim>
                                    <p:anim calcmode="lin" valueType="num">
                                      <p:cBhvr additive="base">
                                        <p:cTn id="26" dur="500" fill="hold"/>
                                        <p:tgtEl>
                                          <p:spTgt spid="58369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3691"/>
                                        </p:tgtEl>
                                        <p:attrNameLst>
                                          <p:attrName>style.visibility</p:attrName>
                                        </p:attrNameLst>
                                      </p:cBhvr>
                                      <p:to>
                                        <p:strVal val="visible"/>
                                      </p:to>
                                    </p:set>
                                    <p:anim calcmode="lin" valueType="num">
                                      <p:cBhvr additive="base">
                                        <p:cTn id="31" dur="500" fill="hold"/>
                                        <p:tgtEl>
                                          <p:spTgt spid="583691"/>
                                        </p:tgtEl>
                                        <p:attrNameLst>
                                          <p:attrName>ppt_x</p:attrName>
                                        </p:attrNameLst>
                                      </p:cBhvr>
                                      <p:tavLst>
                                        <p:tav tm="0">
                                          <p:val>
                                            <p:strVal val="#ppt_x"/>
                                          </p:val>
                                        </p:tav>
                                        <p:tav tm="100000">
                                          <p:val>
                                            <p:strVal val="#ppt_x"/>
                                          </p:val>
                                        </p:tav>
                                      </p:tavLst>
                                    </p:anim>
                                    <p:anim calcmode="lin" valueType="num">
                                      <p:cBhvr additive="base">
                                        <p:cTn id="32" dur="500" fill="hold"/>
                                        <p:tgtEl>
                                          <p:spTgt spid="58369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3693"/>
                                        </p:tgtEl>
                                        <p:attrNameLst>
                                          <p:attrName>style.visibility</p:attrName>
                                        </p:attrNameLst>
                                      </p:cBhvr>
                                      <p:to>
                                        <p:strVal val="visible"/>
                                      </p:to>
                                    </p:set>
                                    <p:anim calcmode="lin" valueType="num">
                                      <p:cBhvr additive="base">
                                        <p:cTn id="37" dur="500" fill="hold"/>
                                        <p:tgtEl>
                                          <p:spTgt spid="583693"/>
                                        </p:tgtEl>
                                        <p:attrNameLst>
                                          <p:attrName>ppt_x</p:attrName>
                                        </p:attrNameLst>
                                      </p:cBhvr>
                                      <p:tavLst>
                                        <p:tav tm="0">
                                          <p:val>
                                            <p:strVal val="#ppt_x"/>
                                          </p:val>
                                        </p:tav>
                                        <p:tav tm="100000">
                                          <p:val>
                                            <p:strVal val="#ppt_x"/>
                                          </p:val>
                                        </p:tav>
                                      </p:tavLst>
                                    </p:anim>
                                    <p:anim calcmode="lin" valueType="num">
                                      <p:cBhvr additive="base">
                                        <p:cTn id="38" dur="500" fill="hold"/>
                                        <p:tgtEl>
                                          <p:spTgt spid="58369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83692"/>
                                        </p:tgtEl>
                                        <p:attrNameLst>
                                          <p:attrName>style.visibility</p:attrName>
                                        </p:attrNameLst>
                                      </p:cBhvr>
                                      <p:to>
                                        <p:strVal val="visible"/>
                                      </p:to>
                                    </p:set>
                                    <p:anim calcmode="lin" valueType="num">
                                      <p:cBhvr additive="base">
                                        <p:cTn id="41" dur="500" fill="hold"/>
                                        <p:tgtEl>
                                          <p:spTgt spid="583692"/>
                                        </p:tgtEl>
                                        <p:attrNameLst>
                                          <p:attrName>ppt_x</p:attrName>
                                        </p:attrNameLst>
                                      </p:cBhvr>
                                      <p:tavLst>
                                        <p:tav tm="0">
                                          <p:val>
                                            <p:strVal val="#ppt_x"/>
                                          </p:val>
                                        </p:tav>
                                        <p:tav tm="100000">
                                          <p:val>
                                            <p:strVal val="#ppt_x"/>
                                          </p:val>
                                        </p:tav>
                                      </p:tavLst>
                                    </p:anim>
                                    <p:anim calcmode="lin" valueType="num">
                                      <p:cBhvr additive="base">
                                        <p:cTn id="42" dur="500" fill="hold"/>
                                        <p:tgtEl>
                                          <p:spTgt spid="583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body" idx="1"/>
          </p:nvPr>
        </p:nvSpPr>
        <p:spPr>
          <a:xfrm>
            <a:off x="1042988" y="1125538"/>
            <a:ext cx="2881312" cy="576262"/>
          </a:xfrm>
        </p:spPr>
        <p:txBody>
          <a:bodyPr/>
          <a:lstStyle/>
          <a:p>
            <a:pPr eaLnBrk="1" hangingPunct="1">
              <a:buFontTx/>
              <a:buNone/>
            </a:pPr>
            <a:r>
              <a:rPr lang="en-US" altLang="zh-CN" sz="3600" b="0" smtClean="0">
                <a:solidFill>
                  <a:srgbClr val="FF0000"/>
                </a:solidFill>
                <a:latin typeface="Times New Roman" pitchFamily="18" charset="0"/>
              </a:rPr>
              <a:t>2.  </a:t>
            </a:r>
            <a:r>
              <a:rPr lang="zh-CN" altLang="en-US" sz="3600" b="0" smtClean="0">
                <a:solidFill>
                  <a:srgbClr val="FF0000"/>
                </a:solidFill>
              </a:rPr>
              <a:t>复数表示</a:t>
            </a:r>
          </a:p>
        </p:txBody>
      </p:sp>
      <p:sp>
        <p:nvSpPr>
          <p:cNvPr id="30726" name="Text Box 3"/>
          <p:cNvSpPr txBox="1">
            <a:spLocks noChangeArrowheads="1"/>
          </p:cNvSpPr>
          <p:nvPr/>
        </p:nvSpPr>
        <p:spPr bwMode="auto">
          <a:xfrm>
            <a:off x="250825" y="1773238"/>
            <a:ext cx="3810000" cy="579437"/>
          </a:xfrm>
          <a:prstGeom prst="rect">
            <a:avLst/>
          </a:prstGeom>
          <a:noFill/>
          <a:ln w="9525">
            <a:noFill/>
            <a:miter lim="800000"/>
            <a:headEnd/>
            <a:tailEnd/>
          </a:ln>
        </p:spPr>
        <p:txBody>
          <a:bodyPr>
            <a:spAutoFit/>
          </a:bodyPr>
          <a:lstStyle/>
          <a:p>
            <a:r>
              <a:rPr kumimoji="1" lang="zh-CN" altLang="en-US" sz="3200">
                <a:solidFill>
                  <a:srgbClr val="FF0000"/>
                </a:solidFill>
              </a:rPr>
              <a:t>*必要性：</a:t>
            </a:r>
            <a:r>
              <a:rPr kumimoji="1" lang="zh-CN" altLang="en-US" sz="3200">
                <a:solidFill>
                  <a:srgbClr val="000000"/>
                </a:solidFill>
              </a:rPr>
              <a:t>方便运算</a:t>
            </a:r>
          </a:p>
        </p:txBody>
      </p:sp>
      <p:graphicFrame>
        <p:nvGraphicFramePr>
          <p:cNvPr id="584708" name="Object 4"/>
          <p:cNvGraphicFramePr>
            <a:graphicFrameLocks noChangeAspect="1"/>
          </p:cNvGraphicFramePr>
          <p:nvPr/>
        </p:nvGraphicFramePr>
        <p:xfrm>
          <a:off x="1116013" y="2349500"/>
          <a:ext cx="6480175" cy="1395413"/>
        </p:xfrm>
        <a:graphic>
          <a:graphicData uri="http://schemas.openxmlformats.org/presentationml/2006/ole">
            <p:oleObj spid="_x0000_s30722" name="Equation" r:id="rId3" imgW="1447560" imgH="431640" progId="Equation.DSMT4">
              <p:embed/>
            </p:oleObj>
          </a:graphicData>
        </a:graphic>
      </p:graphicFrame>
      <p:sp>
        <p:nvSpPr>
          <p:cNvPr id="584709" name="Text Box 5"/>
          <p:cNvSpPr txBox="1">
            <a:spLocks noChangeArrowheads="1"/>
          </p:cNvSpPr>
          <p:nvPr/>
        </p:nvSpPr>
        <p:spPr bwMode="auto">
          <a:xfrm>
            <a:off x="314325" y="4652963"/>
            <a:ext cx="2601913" cy="579437"/>
          </a:xfrm>
          <a:prstGeom prst="rect">
            <a:avLst/>
          </a:prstGeom>
          <a:noFill/>
          <a:ln w="9525">
            <a:noFill/>
            <a:miter lim="800000"/>
            <a:headEnd/>
            <a:tailEnd/>
          </a:ln>
        </p:spPr>
        <p:txBody>
          <a:bodyPr>
            <a:spAutoFit/>
          </a:bodyPr>
          <a:lstStyle/>
          <a:p>
            <a:r>
              <a:rPr kumimoji="1" lang="zh-CN" altLang="en-US" sz="3200">
                <a:solidFill>
                  <a:srgbClr val="FF0000"/>
                </a:solidFill>
              </a:rPr>
              <a:t>* 表示方法：</a:t>
            </a:r>
          </a:p>
        </p:txBody>
      </p:sp>
      <p:graphicFrame>
        <p:nvGraphicFramePr>
          <p:cNvPr id="584710" name="Object 6"/>
          <p:cNvGraphicFramePr>
            <a:graphicFrameLocks noChangeAspect="1"/>
          </p:cNvGraphicFramePr>
          <p:nvPr/>
        </p:nvGraphicFramePr>
        <p:xfrm>
          <a:off x="2544763" y="4652963"/>
          <a:ext cx="6599237" cy="1346200"/>
        </p:xfrm>
        <a:graphic>
          <a:graphicData uri="http://schemas.openxmlformats.org/presentationml/2006/ole">
            <p:oleObj spid="_x0000_s30723" name="Equation" r:id="rId4" imgW="2044440" imgH="482400" progId="Equation.DSMT4">
              <p:embed/>
            </p:oleObj>
          </a:graphicData>
        </a:graphic>
      </p:graphicFrame>
      <p:sp>
        <p:nvSpPr>
          <p:cNvPr id="584711" name="Text Box 7"/>
          <p:cNvSpPr txBox="1">
            <a:spLocks noChangeArrowheads="1"/>
          </p:cNvSpPr>
          <p:nvPr/>
        </p:nvSpPr>
        <p:spPr bwMode="auto">
          <a:xfrm>
            <a:off x="179388" y="3857625"/>
            <a:ext cx="3605212" cy="579438"/>
          </a:xfrm>
          <a:prstGeom prst="rect">
            <a:avLst/>
          </a:prstGeom>
          <a:noFill/>
          <a:ln w="9525">
            <a:noFill/>
            <a:miter lim="800000"/>
            <a:headEnd/>
            <a:tailEnd/>
          </a:ln>
        </p:spPr>
        <p:txBody>
          <a:bodyPr>
            <a:spAutoFit/>
          </a:bodyPr>
          <a:lstStyle/>
          <a:p>
            <a:r>
              <a:rPr kumimoji="1" lang="zh-CN" altLang="en-US" sz="3200">
                <a:solidFill>
                  <a:srgbClr val="FF0000"/>
                </a:solidFill>
              </a:rPr>
              <a:t>* 原理  </a:t>
            </a:r>
            <a:r>
              <a:rPr kumimoji="1" lang="zh-CN" altLang="en-US" sz="3200">
                <a:solidFill>
                  <a:schemeClr val="accent2"/>
                </a:solidFill>
              </a:rPr>
              <a:t>欧拉公式</a:t>
            </a:r>
          </a:p>
        </p:txBody>
      </p:sp>
      <p:graphicFrame>
        <p:nvGraphicFramePr>
          <p:cNvPr id="584712" name="Object 8"/>
          <p:cNvGraphicFramePr>
            <a:graphicFrameLocks noChangeAspect="1"/>
          </p:cNvGraphicFramePr>
          <p:nvPr/>
        </p:nvGraphicFramePr>
        <p:xfrm>
          <a:off x="3492500" y="3851275"/>
          <a:ext cx="5113338" cy="585788"/>
        </p:xfrm>
        <a:graphic>
          <a:graphicData uri="http://schemas.openxmlformats.org/presentationml/2006/ole">
            <p:oleObj spid="_x0000_s30724" name="Equation" r:id="rId5" imgW="1574640" imgH="203040" progId="Equation.DSMT4">
              <p:embed/>
            </p:oleObj>
          </a:graphicData>
        </a:graphic>
      </p:graphicFrame>
      <p:sp>
        <p:nvSpPr>
          <p:cNvPr id="30729" name="Rectangle 9"/>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84708"/>
                                        </p:tgtEl>
                                        <p:attrNameLst>
                                          <p:attrName>style.visibility</p:attrName>
                                        </p:attrNameLst>
                                      </p:cBhvr>
                                      <p:to>
                                        <p:strVal val="visible"/>
                                      </p:to>
                                    </p:set>
                                    <p:animEffect transition="in" filter="checkerboard(across)">
                                      <p:cBhvr>
                                        <p:cTn id="7" dur="500"/>
                                        <p:tgtEl>
                                          <p:spTgt spid="584708"/>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84711"/>
                                        </p:tgtEl>
                                        <p:attrNameLst>
                                          <p:attrName>style.visibility</p:attrName>
                                        </p:attrNameLst>
                                      </p:cBhvr>
                                      <p:to>
                                        <p:strVal val="visible"/>
                                      </p:to>
                                    </p:set>
                                    <p:anim to="" calcmode="lin" valueType="num">
                                      <p:cBhvr>
                                        <p:cTn id="12" dur="1" fill="hold"/>
                                        <p:tgtEl>
                                          <p:spTgt spid="584711"/>
                                        </p:tgtEl>
                                        <p:attrNameLst>
                                          <p:attrName/>
                                        </p:attrNameLst>
                                      </p:cBhvr>
                                    </p:anim>
                                  </p:childTnLst>
                                </p:cTn>
                              </p:par>
                            </p:childTnLst>
                          </p:cTn>
                        </p:par>
                        <p:par>
                          <p:cTn id="13" fill="hold">
                            <p:stCondLst>
                              <p:cond delay="500"/>
                            </p:stCondLst>
                            <p:childTnLst>
                              <p:par>
                                <p:cTn id="14" presetID="24" presetClass="entr" presetSubtype="0" fill="hold" nodeType="afterEffect">
                                  <p:stCondLst>
                                    <p:cond delay="0"/>
                                  </p:stCondLst>
                                  <p:childTnLst>
                                    <p:set>
                                      <p:cBhvr>
                                        <p:cTn id="15" dur="1" fill="hold">
                                          <p:stCondLst>
                                            <p:cond delay="499"/>
                                          </p:stCondLst>
                                        </p:cTn>
                                        <p:tgtEl>
                                          <p:spTgt spid="584712"/>
                                        </p:tgtEl>
                                        <p:attrNameLst>
                                          <p:attrName>style.visibility</p:attrName>
                                        </p:attrNameLst>
                                      </p:cBhvr>
                                      <p:to>
                                        <p:strVal val="visible"/>
                                      </p:to>
                                    </p:set>
                                    <p:anim to="" calcmode="lin" valueType="num">
                                      <p:cBhvr>
                                        <p:cTn id="16" dur="1" fill="hold"/>
                                        <p:tgtEl>
                                          <p:spTgt spid="584712"/>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584709"/>
                                        </p:tgtEl>
                                        <p:attrNameLst>
                                          <p:attrName>style.visibility</p:attrName>
                                        </p:attrNameLst>
                                      </p:cBhvr>
                                      <p:to>
                                        <p:strVal val="visible"/>
                                      </p:to>
                                    </p:set>
                                    <p:anim to="" calcmode="lin" valueType="num">
                                      <p:cBhvr>
                                        <p:cTn id="21" dur="1" fill="hold"/>
                                        <p:tgtEl>
                                          <p:spTgt spid="584709"/>
                                        </p:tgtEl>
                                        <p:attrNameLst>
                                          <p:attrName/>
                                        </p:attrNameLst>
                                      </p:cBhvr>
                                    </p:anim>
                                  </p:childTnLst>
                                </p:cTn>
                              </p:par>
                            </p:childTnLst>
                          </p:cTn>
                        </p:par>
                        <p:par>
                          <p:cTn id="22" fill="hold">
                            <p:stCondLst>
                              <p:cond delay="500"/>
                            </p:stCondLst>
                            <p:childTnLst>
                              <p:par>
                                <p:cTn id="23" presetID="24" presetClass="entr" presetSubtype="0" fill="hold" nodeType="afterEffect">
                                  <p:stCondLst>
                                    <p:cond delay="0"/>
                                  </p:stCondLst>
                                  <p:childTnLst>
                                    <p:set>
                                      <p:cBhvr>
                                        <p:cTn id="24" dur="1" fill="hold">
                                          <p:stCondLst>
                                            <p:cond delay="499"/>
                                          </p:stCondLst>
                                        </p:cTn>
                                        <p:tgtEl>
                                          <p:spTgt spid="584710"/>
                                        </p:tgtEl>
                                        <p:attrNameLst>
                                          <p:attrName>style.visibility</p:attrName>
                                        </p:attrNameLst>
                                      </p:cBhvr>
                                      <p:to>
                                        <p:strVal val="visible"/>
                                      </p:to>
                                    </p:set>
                                    <p:anim to="" calcmode="lin" valueType="num">
                                      <p:cBhvr>
                                        <p:cTn id="25" dur="1" fill="hold"/>
                                        <p:tgtEl>
                                          <p:spTgt spid="5847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autoUpdateAnimBg="0"/>
      <p:bldP spid="58471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15875" y="1882775"/>
          <a:ext cx="8670925" cy="685800"/>
        </p:xfrm>
        <a:graphic>
          <a:graphicData uri="http://schemas.openxmlformats.org/presentationml/2006/ole">
            <p:oleObj spid="_x0000_s31746" name="Equation" r:id="rId3" imgW="3390840" imgH="228600" progId="Equation.DSMT4">
              <p:embed/>
            </p:oleObj>
          </a:graphicData>
        </a:graphic>
      </p:graphicFrame>
      <p:graphicFrame>
        <p:nvGraphicFramePr>
          <p:cNvPr id="585731" name="Object 3"/>
          <p:cNvGraphicFramePr>
            <a:graphicFrameLocks noChangeAspect="1"/>
          </p:cNvGraphicFramePr>
          <p:nvPr/>
        </p:nvGraphicFramePr>
        <p:xfrm>
          <a:off x="827088" y="3194050"/>
          <a:ext cx="7345362" cy="730250"/>
        </p:xfrm>
        <a:graphic>
          <a:graphicData uri="http://schemas.openxmlformats.org/presentationml/2006/ole">
            <p:oleObj spid="_x0000_s31747" name="Equation" r:id="rId4" imgW="1968480" imgH="241200" progId="Equation.DSMT4">
              <p:embed/>
            </p:oleObj>
          </a:graphicData>
        </a:graphic>
      </p:graphicFrame>
      <p:sp>
        <p:nvSpPr>
          <p:cNvPr id="585732" name="Text Box 4"/>
          <p:cNvSpPr txBox="1">
            <a:spLocks noChangeArrowheads="1"/>
          </p:cNvSpPr>
          <p:nvPr/>
        </p:nvSpPr>
        <p:spPr bwMode="auto">
          <a:xfrm>
            <a:off x="755650" y="3933825"/>
            <a:ext cx="7635875" cy="1066800"/>
          </a:xfrm>
          <a:prstGeom prst="rect">
            <a:avLst/>
          </a:prstGeom>
          <a:noFill/>
          <a:ln w="9525">
            <a:noFill/>
            <a:miter lim="800000"/>
            <a:headEnd/>
            <a:tailEnd/>
          </a:ln>
        </p:spPr>
        <p:txBody>
          <a:bodyPr>
            <a:spAutoFit/>
          </a:bodyPr>
          <a:lstStyle/>
          <a:p>
            <a:r>
              <a:rPr kumimoji="1" lang="zh-CN" altLang="en-US" sz="3200">
                <a:solidFill>
                  <a:srgbClr val="3333FF"/>
                </a:solidFill>
                <a:latin typeface="Arial Black" pitchFamily="34" charset="0"/>
              </a:rPr>
              <a:t>复振幅包含了与空间坐标相关的相位因子，与时间无关</a:t>
            </a:r>
            <a:endParaRPr kumimoji="1" lang="en-US" altLang="zh-CN" sz="3200">
              <a:solidFill>
                <a:srgbClr val="3333FF"/>
              </a:solidFill>
              <a:latin typeface="Arial Black" pitchFamily="34" charset="0"/>
            </a:endParaRPr>
          </a:p>
        </p:txBody>
      </p:sp>
      <p:sp>
        <p:nvSpPr>
          <p:cNvPr id="585733" name="Rectangle 5"/>
          <p:cNvSpPr>
            <a:spLocks noChangeArrowheads="1"/>
          </p:cNvSpPr>
          <p:nvPr/>
        </p:nvSpPr>
        <p:spPr bwMode="auto">
          <a:xfrm>
            <a:off x="395288" y="4941888"/>
            <a:ext cx="8228012" cy="1439862"/>
          </a:xfrm>
          <a:prstGeom prst="rect">
            <a:avLst/>
          </a:prstGeom>
          <a:noFill/>
          <a:ln w="9525">
            <a:noFill/>
            <a:miter lim="800000"/>
            <a:headEnd/>
            <a:tailEnd/>
          </a:ln>
        </p:spPr>
        <p:txBody>
          <a:bodyPr/>
          <a:lstStyle/>
          <a:p>
            <a:pPr marL="342900" indent="-342900" algn="just">
              <a:spcBef>
                <a:spcPct val="20000"/>
              </a:spcBef>
              <a:buClr>
                <a:schemeClr val="tx1"/>
              </a:buClr>
              <a:buSzPct val="60000"/>
              <a:buFont typeface="Wingdings" pitchFamily="2" charset="2"/>
              <a:buChar char="l"/>
            </a:pPr>
            <a:r>
              <a:rPr lang="en-US" altLang="zh-CN" sz="2800">
                <a:solidFill>
                  <a:srgbClr val="3333FF"/>
                </a:solidFill>
              </a:rPr>
              <a:t>exp(-</a:t>
            </a:r>
            <a:r>
              <a:rPr lang="en-US" altLang="zh-CN" sz="2800" i="1">
                <a:solidFill>
                  <a:srgbClr val="3333FF"/>
                </a:solidFill>
              </a:rPr>
              <a:t>i</a:t>
            </a:r>
            <a:r>
              <a:rPr lang="en-US" altLang="zh-CN" sz="2800" i="1">
                <a:solidFill>
                  <a:srgbClr val="3333FF"/>
                </a:solidFill>
                <a:sym typeface="Symbol" pitchFamily="18" charset="2"/>
              </a:rPr>
              <a:t></a:t>
            </a:r>
            <a:r>
              <a:rPr lang="en-US" altLang="zh-CN" sz="2800" i="1">
                <a:solidFill>
                  <a:srgbClr val="3333FF"/>
                </a:solidFill>
              </a:rPr>
              <a:t>t</a:t>
            </a:r>
            <a:r>
              <a:rPr lang="en-US" altLang="zh-CN" sz="2800">
                <a:solidFill>
                  <a:srgbClr val="3333FF"/>
                </a:solidFill>
              </a:rPr>
              <a:t>)</a:t>
            </a:r>
            <a:r>
              <a:rPr lang="zh-CN" altLang="en-US" sz="2800"/>
              <a:t>因子在空间各处都相同，所以，在只考察光场的空间分布时（干涉、衍射等），可将其略去不计，仅用复振幅描述时谐平面波。</a:t>
            </a:r>
          </a:p>
        </p:txBody>
      </p:sp>
      <p:sp>
        <p:nvSpPr>
          <p:cNvPr id="31751" name="Rectangle 6"/>
          <p:cNvSpPr>
            <a:spLocks noChangeArrowheads="1"/>
          </p:cNvSpPr>
          <p:nvPr/>
        </p:nvSpPr>
        <p:spPr bwMode="auto">
          <a:xfrm>
            <a:off x="611188" y="1196975"/>
            <a:ext cx="1800225" cy="579438"/>
          </a:xfrm>
          <a:prstGeom prst="rect">
            <a:avLst/>
          </a:prstGeom>
          <a:noFill/>
          <a:ln w="9525">
            <a:noFill/>
            <a:miter lim="800000"/>
            <a:headEnd/>
            <a:tailEnd/>
          </a:ln>
        </p:spPr>
        <p:txBody>
          <a:bodyPr>
            <a:spAutoFit/>
          </a:bodyPr>
          <a:lstStyle/>
          <a:p>
            <a:pPr algn="l"/>
            <a:r>
              <a:rPr kumimoji="1" lang="zh-CN" altLang="en-US" sz="3200">
                <a:solidFill>
                  <a:srgbClr val="FF0000"/>
                </a:solidFill>
              </a:rPr>
              <a:t>* 复振幅</a:t>
            </a:r>
            <a:endParaRPr kumimoji="1" lang="en-US" altLang="zh-CN" sz="3200">
              <a:solidFill>
                <a:srgbClr val="3333FF"/>
              </a:solidFill>
            </a:endParaRPr>
          </a:p>
        </p:txBody>
      </p:sp>
      <p:sp>
        <p:nvSpPr>
          <p:cNvPr id="31752" name="Rectangle 7"/>
          <p:cNvSpPr>
            <a:spLocks noChangeArrowheads="1"/>
          </p:cNvSpPr>
          <p:nvPr/>
        </p:nvSpPr>
        <p:spPr bwMode="auto">
          <a:xfrm>
            <a:off x="5003800" y="476250"/>
            <a:ext cx="24479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graphicFrame>
        <p:nvGraphicFramePr>
          <p:cNvPr id="31748" name="Object 8"/>
          <p:cNvGraphicFramePr>
            <a:graphicFrameLocks noChangeAspect="1"/>
          </p:cNvGraphicFramePr>
          <p:nvPr>
            <p:ph/>
          </p:nvPr>
        </p:nvGraphicFramePr>
        <p:xfrm>
          <a:off x="5003800" y="2517775"/>
          <a:ext cx="2344738" cy="585788"/>
        </p:xfrm>
        <a:graphic>
          <a:graphicData uri="http://schemas.openxmlformats.org/presentationml/2006/ole">
            <p:oleObj spid="_x0000_s31748" name="Equation" r:id="rId5" imgW="91440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5732"/>
                                        </p:tgtEl>
                                        <p:attrNameLst>
                                          <p:attrName>style.visibility</p:attrName>
                                        </p:attrNameLst>
                                      </p:cBhvr>
                                      <p:to>
                                        <p:strVal val="visible"/>
                                      </p:to>
                                    </p:set>
                                    <p:anim calcmode="lin" valueType="num">
                                      <p:cBhvr additive="base">
                                        <p:cTn id="7" dur="500" fill="hold"/>
                                        <p:tgtEl>
                                          <p:spTgt spid="585732"/>
                                        </p:tgtEl>
                                        <p:attrNameLst>
                                          <p:attrName>ppt_x</p:attrName>
                                        </p:attrNameLst>
                                      </p:cBhvr>
                                      <p:tavLst>
                                        <p:tav tm="0">
                                          <p:val>
                                            <p:strVal val="#ppt_x"/>
                                          </p:val>
                                        </p:tav>
                                        <p:tav tm="100000">
                                          <p:val>
                                            <p:strVal val="#ppt_x"/>
                                          </p:val>
                                        </p:tav>
                                      </p:tavLst>
                                    </p:anim>
                                    <p:anim calcmode="lin" valueType="num">
                                      <p:cBhvr additive="base">
                                        <p:cTn id="8" dur="500" fill="hold"/>
                                        <p:tgtEl>
                                          <p:spTgt spid="5857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5731"/>
                                        </p:tgtEl>
                                        <p:attrNameLst>
                                          <p:attrName>style.visibility</p:attrName>
                                        </p:attrNameLst>
                                      </p:cBhvr>
                                      <p:to>
                                        <p:strVal val="visible"/>
                                      </p:to>
                                    </p:set>
                                    <p:anim calcmode="lin" valueType="num">
                                      <p:cBhvr additive="base">
                                        <p:cTn id="11" dur="500" fill="hold"/>
                                        <p:tgtEl>
                                          <p:spTgt spid="585731"/>
                                        </p:tgtEl>
                                        <p:attrNameLst>
                                          <p:attrName>ppt_x</p:attrName>
                                        </p:attrNameLst>
                                      </p:cBhvr>
                                      <p:tavLst>
                                        <p:tav tm="0">
                                          <p:val>
                                            <p:strVal val="#ppt_x"/>
                                          </p:val>
                                        </p:tav>
                                        <p:tav tm="100000">
                                          <p:val>
                                            <p:strVal val="#ppt_x"/>
                                          </p:val>
                                        </p:tav>
                                      </p:tavLst>
                                    </p:anim>
                                    <p:anim calcmode="lin" valueType="num">
                                      <p:cBhvr additive="base">
                                        <p:cTn id="12" dur="500" fill="hold"/>
                                        <p:tgtEl>
                                          <p:spTgt spid="5857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85733"/>
                                        </p:tgtEl>
                                        <p:attrNameLst>
                                          <p:attrName>style.visibility</p:attrName>
                                        </p:attrNameLst>
                                      </p:cBhvr>
                                      <p:to>
                                        <p:strVal val="visible"/>
                                      </p:to>
                                    </p:set>
                                    <p:anim calcmode="lin" valueType="num">
                                      <p:cBhvr additive="base">
                                        <p:cTn id="17" dur="500" fill="hold"/>
                                        <p:tgtEl>
                                          <p:spTgt spid="585733"/>
                                        </p:tgtEl>
                                        <p:attrNameLst>
                                          <p:attrName>ppt_x</p:attrName>
                                        </p:attrNameLst>
                                      </p:cBhvr>
                                      <p:tavLst>
                                        <p:tav tm="0">
                                          <p:val>
                                            <p:strVal val="#ppt_x"/>
                                          </p:val>
                                        </p:tav>
                                        <p:tav tm="100000">
                                          <p:val>
                                            <p:strVal val="#ppt_x"/>
                                          </p:val>
                                        </p:tav>
                                      </p:tavLst>
                                    </p:anim>
                                    <p:anim calcmode="lin" valueType="num">
                                      <p:cBhvr additive="base">
                                        <p:cTn id="18" dur="500" fill="hold"/>
                                        <p:tgtEl>
                                          <p:spTgt spid="5857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2" grpId="0"/>
      <p:bldP spid="5857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1547813" y="765175"/>
            <a:ext cx="5472112" cy="647700"/>
          </a:xfrm>
        </p:spPr>
        <p:txBody>
          <a:bodyPr/>
          <a:lstStyle/>
          <a:p>
            <a:pPr eaLnBrk="1" hangingPunct="1">
              <a:defRPr/>
            </a:pPr>
            <a:r>
              <a:rPr lang="zh-CN" altLang="en-US" sz="3200" smtClean="0">
                <a:solidFill>
                  <a:srgbClr val="FF0000"/>
                </a:solidFill>
                <a:effectLst>
                  <a:outerShdw blurRad="38100" dist="38100" dir="2700000" algn="tl">
                    <a:srgbClr val="C0C0C0"/>
                  </a:outerShdw>
                </a:effectLst>
                <a:ea typeface="黑体" pitchFamily="49" charset="-122"/>
              </a:rPr>
              <a:t>参考资料</a:t>
            </a:r>
            <a:endParaRPr lang="zh-CN" altLang="en-US" smtClean="0">
              <a:solidFill>
                <a:srgbClr val="FF0000"/>
              </a:solidFill>
              <a:ea typeface="黑体" pitchFamily="49" charset="-122"/>
            </a:endParaRPr>
          </a:p>
        </p:txBody>
      </p:sp>
      <p:sp>
        <p:nvSpPr>
          <p:cNvPr id="69635" name="Rectangle 3"/>
          <p:cNvSpPr>
            <a:spLocks noGrp="1" noChangeArrowheads="1"/>
          </p:cNvSpPr>
          <p:nvPr>
            <p:ph type="body" idx="1"/>
          </p:nvPr>
        </p:nvSpPr>
        <p:spPr>
          <a:xfrm>
            <a:off x="539750" y="1846263"/>
            <a:ext cx="8229600" cy="4103687"/>
          </a:xfrm>
        </p:spPr>
        <p:txBody>
          <a:bodyPr/>
          <a:lstStyle/>
          <a:p>
            <a:pPr eaLnBrk="1" hangingPunct="1">
              <a:buFontTx/>
              <a:buNone/>
            </a:pPr>
            <a:r>
              <a:rPr lang="en-US" altLang="zh-CN" sz="2800" b="1" smtClean="0">
                <a:solidFill>
                  <a:srgbClr val="3333FF"/>
                </a:solidFill>
              </a:rPr>
              <a:t>1. 《Principles of Optics》</a:t>
            </a:r>
            <a:r>
              <a:rPr lang="zh-CN" altLang="en-US" sz="2800" b="1" smtClean="0">
                <a:solidFill>
                  <a:srgbClr val="3333FF"/>
                </a:solidFill>
              </a:rPr>
              <a:t>，</a:t>
            </a:r>
            <a:r>
              <a:rPr lang="en-US" altLang="zh-CN" sz="2800" b="1" smtClean="0">
                <a:solidFill>
                  <a:srgbClr val="3333FF"/>
                </a:solidFill>
              </a:rPr>
              <a:t>Max Born </a:t>
            </a:r>
            <a:r>
              <a:rPr lang="zh-CN" altLang="en-US" sz="2800" b="1" smtClean="0">
                <a:solidFill>
                  <a:srgbClr val="3333FF"/>
                </a:solidFill>
              </a:rPr>
              <a:t>，</a:t>
            </a:r>
            <a:r>
              <a:rPr lang="en-US" altLang="zh-CN" sz="2800" b="1" smtClean="0">
                <a:solidFill>
                  <a:srgbClr val="3333FF"/>
                </a:solidFill>
              </a:rPr>
              <a:t>Cambridge University Press</a:t>
            </a:r>
            <a:r>
              <a:rPr lang="zh-CN" altLang="en-US" sz="2800" b="1" smtClean="0">
                <a:solidFill>
                  <a:srgbClr val="3333FF"/>
                </a:solidFill>
              </a:rPr>
              <a:t>，</a:t>
            </a:r>
            <a:r>
              <a:rPr lang="en-US" altLang="zh-CN" sz="2800" b="1" smtClean="0">
                <a:solidFill>
                  <a:srgbClr val="3333FF"/>
                </a:solidFill>
              </a:rPr>
              <a:t>1999 </a:t>
            </a:r>
            <a:endParaRPr lang="zh-CN" altLang="en-US" sz="2800" b="1" smtClean="0">
              <a:solidFill>
                <a:srgbClr val="3333FF"/>
              </a:solidFill>
            </a:endParaRPr>
          </a:p>
          <a:p>
            <a:pPr eaLnBrk="1" hangingPunct="1">
              <a:buFontTx/>
              <a:buNone/>
            </a:pPr>
            <a:r>
              <a:rPr lang="en-US" altLang="zh-CN" sz="2800" b="1" smtClean="0">
                <a:solidFill>
                  <a:srgbClr val="3333FF"/>
                </a:solidFill>
              </a:rPr>
              <a:t>2. </a:t>
            </a:r>
            <a:r>
              <a:rPr lang="zh-CN" altLang="en-US" sz="2800" b="1" smtClean="0">
                <a:solidFill>
                  <a:srgbClr val="3333FF"/>
                </a:solidFill>
              </a:rPr>
              <a:t>电磁场与电磁波第二版，杨儒贵，高等教育出版社，</a:t>
            </a:r>
            <a:r>
              <a:rPr lang="en-US" altLang="zh-CN" sz="2800" b="1" smtClean="0">
                <a:solidFill>
                  <a:srgbClr val="3333FF"/>
                </a:solidFill>
              </a:rPr>
              <a:t>2007</a:t>
            </a:r>
            <a:endParaRPr lang="en-US" altLang="zh-CN" sz="2800" b="1" smtClean="0">
              <a:solidFill>
                <a:srgbClr val="3333FF"/>
              </a:solidFill>
              <a:latin typeface="Tahoma" pitchFamily="34" charset="0"/>
            </a:endParaRPr>
          </a:p>
          <a:p>
            <a:pPr eaLnBrk="1" hangingPunct="1">
              <a:buFontTx/>
              <a:buNone/>
            </a:pPr>
            <a:r>
              <a:rPr lang="en-US" altLang="zh-CN" sz="2800" b="1" smtClean="0">
                <a:solidFill>
                  <a:srgbClr val="3333FF"/>
                </a:solidFill>
                <a:latin typeface="Tahoma" pitchFamily="34" charset="0"/>
              </a:rPr>
              <a:t>3. </a:t>
            </a:r>
            <a:r>
              <a:rPr lang="zh-CN" altLang="en-US" sz="2800" b="1" smtClean="0">
                <a:solidFill>
                  <a:srgbClr val="3333FF"/>
                </a:solidFill>
                <a:latin typeface="Tahoma" pitchFamily="34" charset="0"/>
              </a:rPr>
              <a:t>光学，郭永康，高等教育出版社，</a:t>
            </a:r>
            <a:r>
              <a:rPr lang="en-US" altLang="zh-CN" sz="2800" b="1" smtClean="0">
                <a:solidFill>
                  <a:srgbClr val="3333FF"/>
                </a:solidFill>
                <a:latin typeface="Tahoma" pitchFamily="34" charset="0"/>
              </a:rPr>
              <a:t>2004</a:t>
            </a:r>
          </a:p>
          <a:p>
            <a:pPr eaLnBrk="1" hangingPunct="1">
              <a:buFontTx/>
              <a:buNone/>
            </a:pPr>
            <a:r>
              <a:rPr lang="en-US" altLang="zh-CN" sz="2800" b="1" smtClean="0">
                <a:solidFill>
                  <a:srgbClr val="3333FF"/>
                </a:solidFill>
                <a:latin typeface="Tahoma" pitchFamily="34" charset="0"/>
              </a:rPr>
              <a:t>4. </a:t>
            </a:r>
            <a:r>
              <a:rPr lang="zh-CN" altLang="en-US" sz="2800" b="1" smtClean="0">
                <a:solidFill>
                  <a:srgbClr val="3333FF"/>
                </a:solidFill>
              </a:rPr>
              <a:t>微波与光电子学中的电磁理论，张克潜，电子工业出版社，</a:t>
            </a:r>
            <a:r>
              <a:rPr lang="en-US" altLang="zh-CN" sz="2800" b="1" smtClean="0">
                <a:solidFill>
                  <a:srgbClr val="3333FF"/>
                </a:solidFill>
              </a:rPr>
              <a:t>2001</a:t>
            </a:r>
            <a:r>
              <a:rPr lang="zh-CN" altLang="en-US" sz="2800" b="1" smtClean="0">
                <a:solidFill>
                  <a:srgbClr val="3333FF"/>
                </a:solidFill>
              </a:rPr>
              <a:t>年</a:t>
            </a:r>
            <a:endParaRPr lang="en-US" altLang="zh-CN" sz="2800" b="1" smtClean="0">
              <a:solidFill>
                <a:srgbClr val="3333FF"/>
              </a:solidFill>
              <a:latin typeface="Tahoma" pitchFamily="34" charset="0"/>
            </a:endParaRPr>
          </a:p>
          <a:p>
            <a:pPr eaLnBrk="1" hangingPunct="1"/>
            <a:endParaRPr lang="zh-CN" altLang="en-US" sz="2800" b="1" smtClean="0">
              <a:solidFill>
                <a:srgbClr val="FF0000"/>
              </a:solidFill>
              <a:latin typeface="Tahom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323850" y="2778125"/>
            <a:ext cx="1543050" cy="579438"/>
          </a:xfrm>
          <a:prstGeom prst="rect">
            <a:avLst/>
          </a:prstGeom>
          <a:noFill/>
          <a:ln w="9525">
            <a:noFill/>
            <a:miter lim="800000"/>
            <a:headEnd/>
            <a:tailEnd/>
          </a:ln>
        </p:spPr>
        <p:txBody>
          <a:bodyPr>
            <a:spAutoFit/>
          </a:bodyPr>
          <a:lstStyle/>
          <a:p>
            <a:r>
              <a:rPr kumimoji="1" lang="zh-CN" altLang="en-US" sz="3200">
                <a:solidFill>
                  <a:srgbClr val="000000"/>
                </a:solidFill>
                <a:latin typeface="Arial Black" pitchFamily="34" charset="0"/>
              </a:rPr>
              <a:t>乘除：</a:t>
            </a:r>
          </a:p>
        </p:txBody>
      </p:sp>
      <p:graphicFrame>
        <p:nvGraphicFramePr>
          <p:cNvPr id="586755" name="Object 3"/>
          <p:cNvGraphicFramePr>
            <a:graphicFrameLocks noChangeAspect="1"/>
          </p:cNvGraphicFramePr>
          <p:nvPr/>
        </p:nvGraphicFramePr>
        <p:xfrm>
          <a:off x="1550988" y="2787650"/>
          <a:ext cx="7088187" cy="569913"/>
        </p:xfrm>
        <a:graphic>
          <a:graphicData uri="http://schemas.openxmlformats.org/presentationml/2006/ole">
            <p:oleObj spid="_x0000_s32770" name="Equation" r:id="rId3" imgW="2793960" imgH="228600" progId="Equation.DSMT4">
              <p:embed/>
            </p:oleObj>
          </a:graphicData>
        </a:graphic>
      </p:graphicFrame>
      <p:sp>
        <p:nvSpPr>
          <p:cNvPr id="586756" name="Text Box 4"/>
          <p:cNvSpPr txBox="1">
            <a:spLocks noChangeArrowheads="1"/>
          </p:cNvSpPr>
          <p:nvPr/>
        </p:nvSpPr>
        <p:spPr bwMode="auto">
          <a:xfrm>
            <a:off x="355600" y="3641725"/>
            <a:ext cx="2632075" cy="579438"/>
          </a:xfrm>
          <a:prstGeom prst="rect">
            <a:avLst/>
          </a:prstGeom>
          <a:noFill/>
          <a:ln w="9525" algn="ctr">
            <a:noFill/>
            <a:miter lim="800000"/>
            <a:headEnd/>
            <a:tailEnd/>
          </a:ln>
        </p:spPr>
        <p:txBody>
          <a:bodyPr wrap="none">
            <a:spAutoFit/>
          </a:bodyPr>
          <a:lstStyle/>
          <a:p>
            <a:r>
              <a:rPr kumimoji="1" lang="zh-CN" altLang="en-US" sz="3200">
                <a:solidFill>
                  <a:srgbClr val="000000"/>
                </a:solidFill>
                <a:latin typeface="Arial Black" pitchFamily="34" charset="0"/>
              </a:rPr>
              <a:t>取实部方法：</a:t>
            </a:r>
          </a:p>
        </p:txBody>
      </p:sp>
      <p:graphicFrame>
        <p:nvGraphicFramePr>
          <p:cNvPr id="586757" name="Object 5"/>
          <p:cNvGraphicFramePr>
            <a:graphicFrameLocks noChangeAspect="1"/>
          </p:cNvGraphicFramePr>
          <p:nvPr/>
        </p:nvGraphicFramePr>
        <p:xfrm>
          <a:off x="3059113" y="3500438"/>
          <a:ext cx="3822700" cy="1181100"/>
        </p:xfrm>
        <a:graphic>
          <a:graphicData uri="http://schemas.openxmlformats.org/presentationml/2006/ole">
            <p:oleObj spid="_x0000_s32771" name="Equation" r:id="rId4" imgW="1282680" imgH="393480" progId="Equation.DSMT4">
              <p:embed/>
            </p:oleObj>
          </a:graphicData>
        </a:graphic>
      </p:graphicFrame>
      <p:sp>
        <p:nvSpPr>
          <p:cNvPr id="32774" name="Text Box 6"/>
          <p:cNvSpPr txBox="1">
            <a:spLocks noChangeArrowheads="1"/>
          </p:cNvSpPr>
          <p:nvPr/>
        </p:nvSpPr>
        <p:spPr bwMode="auto">
          <a:xfrm>
            <a:off x="323850" y="1985963"/>
            <a:ext cx="6769100" cy="579437"/>
          </a:xfrm>
          <a:prstGeom prst="rect">
            <a:avLst/>
          </a:prstGeom>
          <a:noFill/>
          <a:ln w="9525">
            <a:noFill/>
            <a:miter lim="800000"/>
            <a:headEnd/>
            <a:tailEnd/>
          </a:ln>
        </p:spPr>
        <p:txBody>
          <a:bodyPr>
            <a:spAutoFit/>
          </a:bodyPr>
          <a:lstStyle/>
          <a:p>
            <a:pPr>
              <a:spcBef>
                <a:spcPct val="50000"/>
              </a:spcBef>
            </a:pPr>
            <a:r>
              <a:rPr kumimoji="1" lang="zh-CN" altLang="en-US" sz="3200">
                <a:solidFill>
                  <a:srgbClr val="000000"/>
                </a:solidFill>
                <a:latin typeface="Arial Black" pitchFamily="34" charset="0"/>
              </a:rPr>
              <a:t>线性运算：按复数运算规则直接运算</a:t>
            </a:r>
          </a:p>
        </p:txBody>
      </p:sp>
      <p:sp>
        <p:nvSpPr>
          <p:cNvPr id="32775" name="Text Box 7"/>
          <p:cNvSpPr txBox="1">
            <a:spLocks noChangeArrowheads="1"/>
          </p:cNvSpPr>
          <p:nvPr/>
        </p:nvSpPr>
        <p:spPr bwMode="auto">
          <a:xfrm>
            <a:off x="250825" y="1336675"/>
            <a:ext cx="2601913" cy="579438"/>
          </a:xfrm>
          <a:prstGeom prst="rect">
            <a:avLst/>
          </a:prstGeom>
          <a:noFill/>
          <a:ln w="9525">
            <a:noFill/>
            <a:miter lim="800000"/>
            <a:headEnd/>
            <a:tailEnd/>
          </a:ln>
        </p:spPr>
        <p:txBody>
          <a:bodyPr>
            <a:spAutoFit/>
          </a:bodyPr>
          <a:lstStyle/>
          <a:p>
            <a:r>
              <a:rPr kumimoji="1" lang="zh-CN" altLang="en-US" sz="3200">
                <a:solidFill>
                  <a:srgbClr val="FF0000"/>
                </a:solidFill>
              </a:rPr>
              <a:t>*</a:t>
            </a:r>
            <a:r>
              <a:rPr lang="zh-CN" altLang="en-US" sz="3200">
                <a:solidFill>
                  <a:srgbClr val="FF0000"/>
                </a:solidFill>
              </a:rPr>
              <a:t>运算规则</a:t>
            </a:r>
            <a:r>
              <a:rPr kumimoji="1" lang="zh-CN" altLang="en-US" sz="3200">
                <a:solidFill>
                  <a:srgbClr val="FF0000"/>
                </a:solidFill>
              </a:rPr>
              <a:t>：</a:t>
            </a:r>
          </a:p>
        </p:txBody>
      </p:sp>
      <p:sp>
        <p:nvSpPr>
          <p:cNvPr id="32776" name="Rectangle 8"/>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6754"/>
                                        </p:tgtEl>
                                        <p:attrNameLst>
                                          <p:attrName>style.visibility</p:attrName>
                                        </p:attrNameLst>
                                      </p:cBhvr>
                                      <p:to>
                                        <p:strVal val="visible"/>
                                      </p:to>
                                    </p:set>
                                    <p:anim calcmode="lin" valueType="num">
                                      <p:cBhvr additive="base">
                                        <p:cTn id="7" dur="500" fill="hold"/>
                                        <p:tgtEl>
                                          <p:spTgt spid="586754"/>
                                        </p:tgtEl>
                                        <p:attrNameLst>
                                          <p:attrName>ppt_x</p:attrName>
                                        </p:attrNameLst>
                                      </p:cBhvr>
                                      <p:tavLst>
                                        <p:tav tm="0">
                                          <p:val>
                                            <p:strVal val="#ppt_x"/>
                                          </p:val>
                                        </p:tav>
                                        <p:tav tm="100000">
                                          <p:val>
                                            <p:strVal val="#ppt_x"/>
                                          </p:val>
                                        </p:tav>
                                      </p:tavLst>
                                    </p:anim>
                                    <p:anim calcmode="lin" valueType="num">
                                      <p:cBhvr additive="base">
                                        <p:cTn id="8" dur="500" fill="hold"/>
                                        <p:tgtEl>
                                          <p:spTgt spid="58675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6755"/>
                                        </p:tgtEl>
                                        <p:attrNameLst>
                                          <p:attrName>style.visibility</p:attrName>
                                        </p:attrNameLst>
                                      </p:cBhvr>
                                      <p:to>
                                        <p:strVal val="visible"/>
                                      </p:to>
                                    </p:set>
                                    <p:anim calcmode="lin" valueType="num">
                                      <p:cBhvr additive="base">
                                        <p:cTn id="11" dur="500" fill="hold"/>
                                        <p:tgtEl>
                                          <p:spTgt spid="586755"/>
                                        </p:tgtEl>
                                        <p:attrNameLst>
                                          <p:attrName>ppt_x</p:attrName>
                                        </p:attrNameLst>
                                      </p:cBhvr>
                                      <p:tavLst>
                                        <p:tav tm="0">
                                          <p:val>
                                            <p:strVal val="#ppt_x"/>
                                          </p:val>
                                        </p:tav>
                                        <p:tav tm="100000">
                                          <p:val>
                                            <p:strVal val="#ppt_x"/>
                                          </p:val>
                                        </p:tav>
                                      </p:tavLst>
                                    </p:anim>
                                    <p:anim calcmode="lin" valueType="num">
                                      <p:cBhvr additive="base">
                                        <p:cTn id="12" dur="500" fill="hold"/>
                                        <p:tgtEl>
                                          <p:spTgt spid="58675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86756"/>
                                        </p:tgtEl>
                                        <p:attrNameLst>
                                          <p:attrName>style.visibility</p:attrName>
                                        </p:attrNameLst>
                                      </p:cBhvr>
                                      <p:to>
                                        <p:strVal val="visible"/>
                                      </p:to>
                                    </p:set>
                                    <p:anim calcmode="lin" valueType="num">
                                      <p:cBhvr additive="base">
                                        <p:cTn id="17" dur="500" fill="hold"/>
                                        <p:tgtEl>
                                          <p:spTgt spid="586756"/>
                                        </p:tgtEl>
                                        <p:attrNameLst>
                                          <p:attrName>ppt_x</p:attrName>
                                        </p:attrNameLst>
                                      </p:cBhvr>
                                      <p:tavLst>
                                        <p:tav tm="0">
                                          <p:val>
                                            <p:strVal val="#ppt_x"/>
                                          </p:val>
                                        </p:tav>
                                        <p:tav tm="100000">
                                          <p:val>
                                            <p:strVal val="#ppt_x"/>
                                          </p:val>
                                        </p:tav>
                                      </p:tavLst>
                                    </p:anim>
                                    <p:anim calcmode="lin" valueType="num">
                                      <p:cBhvr additive="base">
                                        <p:cTn id="18" dur="500" fill="hold"/>
                                        <p:tgtEl>
                                          <p:spTgt spid="58675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86757"/>
                                        </p:tgtEl>
                                        <p:attrNameLst>
                                          <p:attrName>style.visibility</p:attrName>
                                        </p:attrNameLst>
                                      </p:cBhvr>
                                      <p:to>
                                        <p:strVal val="visible"/>
                                      </p:to>
                                    </p:set>
                                    <p:anim calcmode="lin" valueType="num">
                                      <p:cBhvr additive="base">
                                        <p:cTn id="21" dur="500" fill="hold"/>
                                        <p:tgtEl>
                                          <p:spTgt spid="586757"/>
                                        </p:tgtEl>
                                        <p:attrNameLst>
                                          <p:attrName>ppt_x</p:attrName>
                                        </p:attrNameLst>
                                      </p:cBhvr>
                                      <p:tavLst>
                                        <p:tav tm="0">
                                          <p:val>
                                            <p:strVal val="#ppt_x"/>
                                          </p:val>
                                        </p:tav>
                                        <p:tav tm="100000">
                                          <p:val>
                                            <p:strVal val="#ppt_x"/>
                                          </p:val>
                                        </p:tav>
                                      </p:tavLst>
                                    </p:anim>
                                    <p:anim calcmode="lin" valueType="num">
                                      <p:cBhvr additive="base">
                                        <p:cTn id="22" dur="500" fill="hold"/>
                                        <p:tgtEl>
                                          <p:spTgt spid="586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4" grpId="0"/>
      <p:bldP spid="58675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7778" name="Object 2"/>
          <p:cNvGraphicFramePr>
            <a:graphicFrameLocks noChangeAspect="1"/>
          </p:cNvGraphicFramePr>
          <p:nvPr/>
        </p:nvGraphicFramePr>
        <p:xfrm>
          <a:off x="438150" y="2295525"/>
          <a:ext cx="8237538" cy="3362325"/>
        </p:xfrm>
        <a:graphic>
          <a:graphicData uri="http://schemas.openxmlformats.org/presentationml/2006/ole">
            <p:oleObj spid="_x0000_s33794" name="Equation" r:id="rId3" imgW="4114800" imgH="1498320" progId="Equation.DSMT4">
              <p:embed/>
            </p:oleObj>
          </a:graphicData>
        </a:graphic>
      </p:graphicFrame>
      <p:sp>
        <p:nvSpPr>
          <p:cNvPr id="33795" name="Rectangle 3"/>
          <p:cNvSpPr>
            <a:spLocks noChangeArrowheads="1"/>
          </p:cNvSpPr>
          <p:nvPr/>
        </p:nvSpPr>
        <p:spPr bwMode="auto">
          <a:xfrm>
            <a:off x="685800" y="1644650"/>
            <a:ext cx="6602413" cy="579438"/>
          </a:xfrm>
          <a:prstGeom prst="rect">
            <a:avLst/>
          </a:prstGeom>
          <a:noFill/>
          <a:ln w="9525">
            <a:noFill/>
            <a:miter lim="800000"/>
            <a:headEnd/>
            <a:tailEnd/>
          </a:ln>
        </p:spPr>
        <p:txBody>
          <a:bodyPr wrap="none">
            <a:spAutoFit/>
          </a:bodyPr>
          <a:lstStyle/>
          <a:p>
            <a:pPr algn="l">
              <a:spcBef>
                <a:spcPct val="20000"/>
              </a:spcBef>
              <a:buClr>
                <a:schemeClr val="tx1"/>
              </a:buClr>
              <a:buSzPct val="60000"/>
              <a:buFont typeface="Wingdings" pitchFamily="2" charset="2"/>
              <a:buChar char="l"/>
            </a:pPr>
            <a:r>
              <a:rPr lang="zh-CN" altLang="en-US" sz="3200">
                <a:latin typeface="Tahoma" pitchFamily="34" charset="0"/>
              </a:rPr>
              <a:t> 时谐均匀平面波的瞬时能流密度为</a:t>
            </a:r>
          </a:p>
        </p:txBody>
      </p:sp>
      <p:sp>
        <p:nvSpPr>
          <p:cNvPr id="587780" name="Rectangle 4"/>
          <p:cNvSpPr>
            <a:spLocks noChangeArrowheads="1"/>
          </p:cNvSpPr>
          <p:nvPr/>
        </p:nvSpPr>
        <p:spPr bwMode="auto">
          <a:xfrm>
            <a:off x="1116013" y="5805488"/>
            <a:ext cx="5572125" cy="579437"/>
          </a:xfrm>
          <a:prstGeom prst="rect">
            <a:avLst/>
          </a:prstGeom>
          <a:noFill/>
          <a:ln w="9525">
            <a:noFill/>
            <a:miter lim="800000"/>
            <a:headEnd/>
            <a:tailEnd/>
          </a:ln>
        </p:spPr>
        <p:txBody>
          <a:bodyPr wrap="none">
            <a:spAutoFit/>
          </a:bodyPr>
          <a:lstStyle/>
          <a:p>
            <a:pPr algn="l">
              <a:spcBef>
                <a:spcPct val="20000"/>
              </a:spcBef>
              <a:buClr>
                <a:schemeClr val="folHlink"/>
              </a:buClr>
              <a:buSzPct val="60000"/>
              <a:buFont typeface="Wingdings" pitchFamily="2" charset="2"/>
              <a:buNone/>
            </a:pPr>
            <a:r>
              <a:rPr lang="zh-CN" altLang="en-US" sz="3200"/>
              <a:t>式中，</a:t>
            </a:r>
            <a:r>
              <a:rPr lang="en-US" altLang="zh-CN" sz="3200" i="1"/>
              <a:t>H</a:t>
            </a:r>
            <a:r>
              <a:rPr lang="zh-CN" altLang="en-US" sz="3200" baseline="30000"/>
              <a:t>＊</a:t>
            </a:r>
            <a:r>
              <a:rPr lang="zh-CN" altLang="en-US" sz="3200"/>
              <a:t>是</a:t>
            </a:r>
            <a:r>
              <a:rPr lang="en-US" altLang="zh-CN" sz="3200" i="1"/>
              <a:t>H</a:t>
            </a:r>
            <a:r>
              <a:rPr lang="zh-CN" altLang="en-US" sz="3200"/>
              <a:t>的共轭复矢量。</a:t>
            </a:r>
          </a:p>
        </p:txBody>
      </p:sp>
      <p:sp>
        <p:nvSpPr>
          <p:cNvPr id="33797" name="Rectangle 5"/>
          <p:cNvSpPr>
            <a:spLocks noChangeArrowheads="1"/>
          </p:cNvSpPr>
          <p:nvPr/>
        </p:nvSpPr>
        <p:spPr bwMode="auto">
          <a:xfrm>
            <a:off x="107950" y="1193800"/>
            <a:ext cx="2952750" cy="579438"/>
          </a:xfrm>
          <a:prstGeom prst="rect">
            <a:avLst/>
          </a:prstGeom>
          <a:noFill/>
          <a:ln w="9525">
            <a:noFill/>
            <a:miter lim="800000"/>
            <a:headEnd/>
            <a:tailEnd/>
          </a:ln>
        </p:spPr>
        <p:txBody>
          <a:bodyPr>
            <a:spAutoFit/>
          </a:bodyPr>
          <a:lstStyle/>
          <a:p>
            <a:r>
              <a:rPr kumimoji="1" lang="zh-CN" altLang="en-US" sz="3200">
                <a:solidFill>
                  <a:srgbClr val="FF0000"/>
                </a:solidFill>
              </a:rPr>
              <a:t>*</a:t>
            </a:r>
            <a:r>
              <a:rPr lang="zh-CN" altLang="en-US" sz="3200">
                <a:solidFill>
                  <a:srgbClr val="FF0000"/>
                </a:solidFill>
              </a:rPr>
              <a:t>能流密度</a:t>
            </a:r>
          </a:p>
        </p:txBody>
      </p:sp>
      <p:sp>
        <p:nvSpPr>
          <p:cNvPr id="33798" name="Rectangle 6"/>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7778"/>
                                        </p:tgtEl>
                                        <p:attrNameLst>
                                          <p:attrName>style.visibility</p:attrName>
                                        </p:attrNameLst>
                                      </p:cBhvr>
                                      <p:to>
                                        <p:strVal val="visible"/>
                                      </p:to>
                                    </p:set>
                                    <p:anim calcmode="lin" valueType="num">
                                      <p:cBhvr additive="base">
                                        <p:cTn id="7" dur="500" fill="hold"/>
                                        <p:tgtEl>
                                          <p:spTgt spid="587778"/>
                                        </p:tgtEl>
                                        <p:attrNameLst>
                                          <p:attrName>ppt_x</p:attrName>
                                        </p:attrNameLst>
                                      </p:cBhvr>
                                      <p:tavLst>
                                        <p:tav tm="0">
                                          <p:val>
                                            <p:strVal val="#ppt_x"/>
                                          </p:val>
                                        </p:tav>
                                        <p:tav tm="100000">
                                          <p:val>
                                            <p:strVal val="#ppt_x"/>
                                          </p:val>
                                        </p:tav>
                                      </p:tavLst>
                                    </p:anim>
                                    <p:anim calcmode="lin" valueType="num">
                                      <p:cBhvr additive="base">
                                        <p:cTn id="8" dur="500" fill="hold"/>
                                        <p:tgtEl>
                                          <p:spTgt spid="5877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7780"/>
                                        </p:tgtEl>
                                        <p:attrNameLst>
                                          <p:attrName>style.visibility</p:attrName>
                                        </p:attrNameLst>
                                      </p:cBhvr>
                                      <p:to>
                                        <p:strVal val="visible"/>
                                      </p:to>
                                    </p:set>
                                    <p:anim calcmode="lin" valueType="num">
                                      <p:cBhvr additive="base">
                                        <p:cTn id="13" dur="500" fill="hold"/>
                                        <p:tgtEl>
                                          <p:spTgt spid="587780"/>
                                        </p:tgtEl>
                                        <p:attrNameLst>
                                          <p:attrName>ppt_x</p:attrName>
                                        </p:attrNameLst>
                                      </p:cBhvr>
                                      <p:tavLst>
                                        <p:tav tm="0">
                                          <p:val>
                                            <p:strVal val="#ppt_x"/>
                                          </p:val>
                                        </p:tav>
                                        <p:tav tm="100000">
                                          <p:val>
                                            <p:strVal val="#ppt_x"/>
                                          </p:val>
                                        </p:tav>
                                      </p:tavLst>
                                    </p:anim>
                                    <p:anim calcmode="lin" valueType="num">
                                      <p:cBhvr additive="base">
                                        <p:cTn id="14" dur="500" fill="hold"/>
                                        <p:tgtEl>
                                          <p:spTgt spid="587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611188" y="2060575"/>
            <a:ext cx="7848600" cy="1066800"/>
          </a:xfrm>
          <a:prstGeom prst="rect">
            <a:avLst/>
          </a:prstGeom>
          <a:noFill/>
          <a:ln w="9525">
            <a:noFill/>
            <a:miter lim="800000"/>
            <a:headEnd/>
            <a:tailEnd/>
          </a:ln>
        </p:spPr>
        <p:txBody>
          <a:bodyPr>
            <a:spAutoFit/>
          </a:bodyPr>
          <a:lstStyle/>
          <a:p>
            <a:pPr algn="l">
              <a:spcBef>
                <a:spcPct val="50000"/>
              </a:spcBef>
              <a:buClr>
                <a:schemeClr val="folHlink"/>
              </a:buClr>
              <a:buSzPct val="60000"/>
              <a:buFont typeface="Wingdings" pitchFamily="2" charset="2"/>
              <a:buNone/>
            </a:pPr>
            <a:r>
              <a:rPr lang="zh-CN" altLang="en-US" sz="3200" b="0"/>
              <a:t> </a:t>
            </a:r>
            <a:r>
              <a:rPr lang="zh-CN" altLang="en-US" sz="3200"/>
              <a:t>由上式可得在一周期 </a:t>
            </a:r>
            <a:r>
              <a:rPr lang="en-US" altLang="zh-CN" sz="3200" i="1"/>
              <a:t>T </a:t>
            </a:r>
            <a:r>
              <a:rPr lang="zh-CN" altLang="en-US" sz="3200"/>
              <a:t>内的时间平均能流密度，即为</a:t>
            </a:r>
          </a:p>
        </p:txBody>
      </p:sp>
      <p:grpSp>
        <p:nvGrpSpPr>
          <p:cNvPr id="2" name="Group 3"/>
          <p:cNvGrpSpPr>
            <a:grpSpLocks/>
          </p:cNvGrpSpPr>
          <p:nvPr/>
        </p:nvGrpSpPr>
        <p:grpSpPr bwMode="auto">
          <a:xfrm>
            <a:off x="1042988" y="3284538"/>
            <a:ext cx="7416800" cy="2411412"/>
            <a:chOff x="657" y="2069"/>
            <a:chExt cx="4672" cy="1519"/>
          </a:xfrm>
        </p:grpSpPr>
        <p:graphicFrame>
          <p:nvGraphicFramePr>
            <p:cNvPr id="34818" name="Object 4"/>
            <p:cNvGraphicFramePr>
              <a:graphicFrameLocks noChangeAspect="1"/>
            </p:cNvGraphicFramePr>
            <p:nvPr/>
          </p:nvGraphicFramePr>
          <p:xfrm>
            <a:off x="657" y="2069"/>
            <a:ext cx="3493" cy="1519"/>
          </p:xfrm>
          <a:graphic>
            <a:graphicData uri="http://schemas.openxmlformats.org/presentationml/2006/ole">
              <p:oleObj spid="_x0000_s34818" name="Equation" r:id="rId3" imgW="1346200" imgH="838200" progId="Equation.DSMT4">
                <p:embed/>
              </p:oleObj>
            </a:graphicData>
          </a:graphic>
        </p:graphicFrame>
        <p:sp>
          <p:nvSpPr>
            <p:cNvPr id="34823" name="Text Box 5"/>
            <p:cNvSpPr txBox="1">
              <a:spLocks noChangeArrowheads="1"/>
            </p:cNvSpPr>
            <p:nvPr/>
          </p:nvSpPr>
          <p:spPr bwMode="auto">
            <a:xfrm>
              <a:off x="4377" y="3067"/>
              <a:ext cx="952" cy="365"/>
            </a:xfrm>
            <a:prstGeom prst="rect">
              <a:avLst/>
            </a:prstGeom>
            <a:noFill/>
            <a:ln w="9525">
              <a:noFill/>
              <a:miter lim="800000"/>
              <a:headEnd/>
              <a:tailEnd/>
            </a:ln>
          </p:spPr>
          <p:txBody>
            <a:bodyPr>
              <a:spAutoFit/>
            </a:bodyPr>
            <a:lstStyle/>
            <a:p>
              <a:pPr algn="l"/>
              <a:r>
                <a:rPr lang="en-US" altLang="zh-CN" sz="3200" b="0">
                  <a:latin typeface="Tahoma" pitchFamily="34" charset="0"/>
                </a:rPr>
                <a:t>(4-47)</a:t>
              </a:r>
            </a:p>
          </p:txBody>
        </p:sp>
      </p:grpSp>
      <p:sp>
        <p:nvSpPr>
          <p:cNvPr id="34821" name="Rectangle 6"/>
          <p:cNvSpPr>
            <a:spLocks noChangeArrowheads="1"/>
          </p:cNvSpPr>
          <p:nvPr/>
        </p:nvSpPr>
        <p:spPr bwMode="auto">
          <a:xfrm>
            <a:off x="34925" y="1341438"/>
            <a:ext cx="2447925" cy="579437"/>
          </a:xfrm>
          <a:prstGeom prst="rect">
            <a:avLst/>
          </a:prstGeom>
          <a:noFill/>
          <a:ln w="9525">
            <a:noFill/>
            <a:miter lim="800000"/>
            <a:headEnd/>
            <a:tailEnd/>
          </a:ln>
        </p:spPr>
        <p:txBody>
          <a:bodyPr>
            <a:spAutoFit/>
          </a:bodyPr>
          <a:lstStyle/>
          <a:p>
            <a:r>
              <a:rPr lang="zh-CN" altLang="en-US" sz="3200">
                <a:solidFill>
                  <a:srgbClr val="FF0000"/>
                </a:solidFill>
              </a:rPr>
              <a:t>*光强</a:t>
            </a:r>
          </a:p>
        </p:txBody>
      </p:sp>
      <p:sp>
        <p:nvSpPr>
          <p:cNvPr id="34822" name="Rectangle 7"/>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nvGraphicFramePr>
        <p:xfrm>
          <a:off x="1474788" y="3068638"/>
          <a:ext cx="5473700" cy="1900237"/>
        </p:xfrm>
        <a:graphic>
          <a:graphicData uri="http://schemas.openxmlformats.org/presentationml/2006/ole">
            <p:oleObj spid="_x0000_s35842" name="Equation" r:id="rId3" imgW="1536480" imgH="533160" progId="Equation.DSMT4">
              <p:embed/>
            </p:oleObj>
          </a:graphicData>
        </a:graphic>
      </p:graphicFrame>
      <p:sp>
        <p:nvSpPr>
          <p:cNvPr id="35843" name="Rectangle 3"/>
          <p:cNvSpPr>
            <a:spLocks noChangeArrowheads="1"/>
          </p:cNvSpPr>
          <p:nvPr/>
        </p:nvSpPr>
        <p:spPr bwMode="auto">
          <a:xfrm>
            <a:off x="1258888" y="1644650"/>
            <a:ext cx="5113337" cy="641350"/>
          </a:xfrm>
          <a:prstGeom prst="rect">
            <a:avLst/>
          </a:prstGeom>
          <a:noFill/>
          <a:ln w="9525">
            <a:noFill/>
            <a:miter lim="800000"/>
            <a:headEnd/>
            <a:tailEnd/>
          </a:ln>
        </p:spPr>
        <p:txBody>
          <a:bodyPr wrap="none">
            <a:spAutoFit/>
          </a:bodyPr>
          <a:lstStyle/>
          <a:p>
            <a:pPr algn="l">
              <a:spcBef>
                <a:spcPct val="20000"/>
              </a:spcBef>
              <a:buClr>
                <a:schemeClr val="tx1"/>
              </a:buClr>
              <a:buSzPct val="60000"/>
              <a:buFont typeface="Wingdings" pitchFamily="2" charset="2"/>
              <a:buChar char="l"/>
            </a:pPr>
            <a:r>
              <a:rPr lang="zh-CN" altLang="en-US" sz="3600">
                <a:latin typeface="Tahoma" pitchFamily="34" charset="0"/>
              </a:rPr>
              <a:t> 同样，磁矢量可表示为</a:t>
            </a:r>
          </a:p>
        </p:txBody>
      </p:sp>
      <p:sp>
        <p:nvSpPr>
          <p:cNvPr id="35844" name="Rectangle 4"/>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ChangeArrowheads="1"/>
          </p:cNvSpPr>
          <p:nvPr/>
        </p:nvSpPr>
        <p:spPr bwMode="auto">
          <a:xfrm>
            <a:off x="323850" y="1195388"/>
            <a:ext cx="6335713" cy="577850"/>
          </a:xfrm>
          <a:prstGeom prst="rect">
            <a:avLst/>
          </a:prstGeom>
          <a:noFill/>
          <a:ln w="9525">
            <a:noFill/>
            <a:miter lim="800000"/>
            <a:headEnd/>
            <a:tailEnd/>
          </a:ln>
        </p:spPr>
        <p:txBody>
          <a:bodyPr/>
          <a:lstStyle/>
          <a:p>
            <a:r>
              <a:rPr lang="en-US" altLang="zh-CN" sz="3200">
                <a:solidFill>
                  <a:srgbClr val="FF0000"/>
                </a:solidFill>
                <a:latin typeface="Arial" pitchFamily="34" charset="0"/>
              </a:rPr>
              <a:t>3.  </a:t>
            </a:r>
            <a:r>
              <a:rPr lang="zh-CN" altLang="en-US" sz="3200">
                <a:solidFill>
                  <a:srgbClr val="FF0000"/>
                </a:solidFill>
                <a:latin typeface="Arial" pitchFamily="34" charset="0"/>
              </a:rPr>
              <a:t>沿任意方向传播的时谐平面波</a:t>
            </a:r>
          </a:p>
        </p:txBody>
      </p:sp>
      <p:graphicFrame>
        <p:nvGraphicFramePr>
          <p:cNvPr id="590851" name="Object 3"/>
          <p:cNvGraphicFramePr>
            <a:graphicFrameLocks noChangeAspect="1"/>
          </p:cNvGraphicFramePr>
          <p:nvPr/>
        </p:nvGraphicFramePr>
        <p:xfrm>
          <a:off x="468313" y="5084763"/>
          <a:ext cx="7212012" cy="1439862"/>
        </p:xfrm>
        <a:graphic>
          <a:graphicData uri="http://schemas.openxmlformats.org/presentationml/2006/ole">
            <p:oleObj spid="_x0000_s36866" name="Equation" r:id="rId3" imgW="2692080" imgH="558720" progId="Equation.DSMT4">
              <p:embed/>
            </p:oleObj>
          </a:graphicData>
        </a:graphic>
      </p:graphicFrame>
      <p:graphicFrame>
        <p:nvGraphicFramePr>
          <p:cNvPr id="590852" name="Object 4"/>
          <p:cNvGraphicFramePr>
            <a:graphicFrameLocks noChangeAspect="1"/>
          </p:cNvGraphicFramePr>
          <p:nvPr/>
        </p:nvGraphicFramePr>
        <p:xfrm>
          <a:off x="269875" y="2852738"/>
          <a:ext cx="5435600" cy="788987"/>
        </p:xfrm>
        <a:graphic>
          <a:graphicData uri="http://schemas.openxmlformats.org/presentationml/2006/ole">
            <p:oleObj spid="_x0000_s36867" name="Equation" r:id="rId4" imgW="1866600" imgH="279360" progId="Equation.DSMT4">
              <p:embed/>
            </p:oleObj>
          </a:graphicData>
        </a:graphic>
      </p:graphicFrame>
      <p:graphicFrame>
        <p:nvGraphicFramePr>
          <p:cNvPr id="590853" name="Object 5"/>
          <p:cNvGraphicFramePr>
            <a:graphicFrameLocks noChangeAspect="1"/>
          </p:cNvGraphicFramePr>
          <p:nvPr/>
        </p:nvGraphicFramePr>
        <p:xfrm>
          <a:off x="581025" y="3822700"/>
          <a:ext cx="4378325" cy="628650"/>
        </p:xfrm>
        <a:graphic>
          <a:graphicData uri="http://schemas.openxmlformats.org/presentationml/2006/ole">
            <p:oleObj spid="_x0000_s36868" name="Equation" r:id="rId5" imgW="1777680" imgH="241200" progId="Equation.DSMT4">
              <p:embed/>
            </p:oleObj>
          </a:graphicData>
        </a:graphic>
      </p:graphicFrame>
      <p:sp>
        <p:nvSpPr>
          <p:cNvPr id="36870" name="Rectangle 6"/>
          <p:cNvSpPr>
            <a:spLocks noChangeArrowheads="1"/>
          </p:cNvSpPr>
          <p:nvPr/>
        </p:nvSpPr>
        <p:spPr bwMode="auto">
          <a:xfrm>
            <a:off x="304800" y="1701800"/>
            <a:ext cx="7939088" cy="1006475"/>
          </a:xfrm>
          <a:prstGeom prst="rect">
            <a:avLst/>
          </a:prstGeom>
          <a:noFill/>
          <a:ln w="9525">
            <a:noFill/>
            <a:miter lim="800000"/>
            <a:headEnd/>
            <a:tailEnd/>
          </a:ln>
        </p:spPr>
        <p:txBody>
          <a:bodyPr>
            <a:spAutoFit/>
          </a:bodyPr>
          <a:lstStyle/>
          <a:p>
            <a:pPr algn="l">
              <a:spcBef>
                <a:spcPct val="50000"/>
              </a:spcBef>
              <a:buClr>
                <a:schemeClr val="folHlink"/>
              </a:buClr>
              <a:buSzPct val="60000"/>
              <a:buFont typeface="Wingdings" pitchFamily="2" charset="2"/>
              <a:buNone/>
            </a:pPr>
            <a:r>
              <a:rPr lang="zh-CN" altLang="en-US" sz="3200">
                <a:latin typeface="Tahoma" pitchFamily="34" charset="0"/>
              </a:rPr>
              <a:t> </a:t>
            </a:r>
            <a:r>
              <a:rPr lang="zh-CN" altLang="en-US" sz="2800"/>
              <a:t>如图所示，引入波矢量  </a:t>
            </a:r>
            <a:r>
              <a:rPr lang="en-US" altLang="zh-CN" sz="2800" i="1"/>
              <a:t>k</a:t>
            </a:r>
            <a:r>
              <a:rPr lang="zh-CN" altLang="en-US" sz="2800"/>
              <a:t>，方向沿传播方向。</a:t>
            </a:r>
            <a:r>
              <a:rPr lang="zh-CN" altLang="en-US" sz="2800">
                <a:latin typeface="Tahoma" pitchFamily="34" charset="0"/>
              </a:rPr>
              <a:t>此平面波可表示为</a:t>
            </a:r>
          </a:p>
        </p:txBody>
      </p:sp>
      <p:sp>
        <p:nvSpPr>
          <p:cNvPr id="590855" name="Rectangle 7"/>
          <p:cNvSpPr>
            <a:spLocks noChangeArrowheads="1"/>
          </p:cNvSpPr>
          <p:nvPr/>
        </p:nvSpPr>
        <p:spPr bwMode="auto">
          <a:xfrm>
            <a:off x="107950" y="4494213"/>
            <a:ext cx="5576888" cy="519112"/>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2800">
                <a:solidFill>
                  <a:srgbClr val="FF0000"/>
                </a:solidFill>
                <a:latin typeface="Tahoma" pitchFamily="34" charset="0"/>
              </a:rPr>
              <a:t>于是可得时谐平面波的一般表达式</a:t>
            </a:r>
          </a:p>
        </p:txBody>
      </p:sp>
      <p:sp>
        <p:nvSpPr>
          <p:cNvPr id="36872" name="Rectangle 8"/>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pic>
        <p:nvPicPr>
          <p:cNvPr id="36873" name="Picture 9"/>
          <p:cNvPicPr>
            <a:picLocks noChangeAspect="1" noChangeArrowheads="1"/>
          </p:cNvPicPr>
          <p:nvPr/>
        </p:nvPicPr>
        <p:blipFill>
          <a:blip r:embed="rId6" cstate="print"/>
          <a:srcRect/>
          <a:stretch>
            <a:fillRect/>
          </a:stretch>
        </p:blipFill>
        <p:spPr bwMode="auto">
          <a:xfrm>
            <a:off x="5651500" y="2492375"/>
            <a:ext cx="3276600" cy="2970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0852"/>
                                        </p:tgtEl>
                                        <p:attrNameLst>
                                          <p:attrName>style.visibility</p:attrName>
                                        </p:attrNameLst>
                                      </p:cBhvr>
                                      <p:to>
                                        <p:strVal val="visible"/>
                                      </p:to>
                                    </p:set>
                                    <p:anim calcmode="lin" valueType="num">
                                      <p:cBhvr additive="base">
                                        <p:cTn id="7" dur="500" fill="hold"/>
                                        <p:tgtEl>
                                          <p:spTgt spid="590852"/>
                                        </p:tgtEl>
                                        <p:attrNameLst>
                                          <p:attrName>ppt_x</p:attrName>
                                        </p:attrNameLst>
                                      </p:cBhvr>
                                      <p:tavLst>
                                        <p:tav tm="0">
                                          <p:val>
                                            <p:strVal val="#ppt_x"/>
                                          </p:val>
                                        </p:tav>
                                        <p:tav tm="100000">
                                          <p:val>
                                            <p:strVal val="#ppt_x"/>
                                          </p:val>
                                        </p:tav>
                                      </p:tavLst>
                                    </p:anim>
                                    <p:anim calcmode="lin" valueType="num">
                                      <p:cBhvr additive="base">
                                        <p:cTn id="8" dur="500" fill="hold"/>
                                        <p:tgtEl>
                                          <p:spTgt spid="5908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0853"/>
                                        </p:tgtEl>
                                        <p:attrNameLst>
                                          <p:attrName>style.visibility</p:attrName>
                                        </p:attrNameLst>
                                      </p:cBhvr>
                                      <p:to>
                                        <p:strVal val="visible"/>
                                      </p:to>
                                    </p:set>
                                    <p:anim calcmode="lin" valueType="num">
                                      <p:cBhvr additive="base">
                                        <p:cTn id="13" dur="500" fill="hold"/>
                                        <p:tgtEl>
                                          <p:spTgt spid="590853"/>
                                        </p:tgtEl>
                                        <p:attrNameLst>
                                          <p:attrName>ppt_x</p:attrName>
                                        </p:attrNameLst>
                                      </p:cBhvr>
                                      <p:tavLst>
                                        <p:tav tm="0">
                                          <p:val>
                                            <p:strVal val="#ppt_x"/>
                                          </p:val>
                                        </p:tav>
                                        <p:tav tm="100000">
                                          <p:val>
                                            <p:strVal val="#ppt_x"/>
                                          </p:val>
                                        </p:tav>
                                      </p:tavLst>
                                    </p:anim>
                                    <p:anim calcmode="lin" valueType="num">
                                      <p:cBhvr additive="base">
                                        <p:cTn id="14" dur="500" fill="hold"/>
                                        <p:tgtEl>
                                          <p:spTgt spid="5908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90855"/>
                                        </p:tgtEl>
                                        <p:attrNameLst>
                                          <p:attrName>style.visibility</p:attrName>
                                        </p:attrNameLst>
                                      </p:cBhvr>
                                      <p:to>
                                        <p:strVal val="visible"/>
                                      </p:to>
                                    </p:set>
                                    <p:animEffect transition="in" filter="checkerboard(across)">
                                      <p:cBhvr>
                                        <p:cTn id="19" dur="500"/>
                                        <p:tgtEl>
                                          <p:spTgt spid="590855"/>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590851"/>
                                        </p:tgtEl>
                                        <p:attrNameLst>
                                          <p:attrName>style.visibility</p:attrName>
                                        </p:attrNameLst>
                                      </p:cBhvr>
                                      <p:to>
                                        <p:strVal val="visible"/>
                                      </p:to>
                                    </p:set>
                                    <p:animEffect transition="in" filter="checkerboard(across)">
                                      <p:cBhvr>
                                        <p:cTn id="24" dur="500"/>
                                        <p:tgtEl>
                                          <p:spTgt spid="590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ChangeArrowheads="1"/>
          </p:cNvSpPr>
          <p:nvPr/>
        </p:nvSpPr>
        <p:spPr bwMode="auto">
          <a:xfrm>
            <a:off x="0" y="1125538"/>
            <a:ext cx="5715000" cy="593725"/>
          </a:xfrm>
          <a:prstGeom prst="rect">
            <a:avLst/>
          </a:prstGeom>
          <a:noFill/>
          <a:ln w="9525">
            <a:noFill/>
            <a:miter lim="800000"/>
            <a:headEnd/>
            <a:tailEnd/>
          </a:ln>
        </p:spPr>
        <p:txBody>
          <a:bodyPr/>
          <a:lstStyle/>
          <a:p>
            <a:r>
              <a:rPr lang="en-US" altLang="zh-CN" sz="3200">
                <a:solidFill>
                  <a:srgbClr val="FF0000"/>
                </a:solidFill>
              </a:rPr>
              <a:t>4. </a:t>
            </a:r>
            <a:r>
              <a:rPr lang="zh-CN" altLang="en-US" sz="3200">
                <a:solidFill>
                  <a:srgbClr val="FF0000"/>
                </a:solidFill>
              </a:rPr>
              <a:t>时谐平面波的性质</a:t>
            </a:r>
            <a:r>
              <a:rPr lang="en-US" altLang="zh-CN" sz="2800" b="0">
                <a:solidFill>
                  <a:schemeClr val="accent2"/>
                </a:solidFill>
                <a:latin typeface="Arial" pitchFamily="34" charset="0"/>
              </a:rPr>
              <a:t> </a:t>
            </a:r>
            <a:endParaRPr lang="en-US" altLang="zh-CN" sz="3600" b="0">
              <a:solidFill>
                <a:schemeClr val="accent2"/>
              </a:solidFill>
              <a:latin typeface="Arial" pitchFamily="34" charset="0"/>
            </a:endParaRPr>
          </a:p>
        </p:txBody>
      </p:sp>
      <p:graphicFrame>
        <p:nvGraphicFramePr>
          <p:cNvPr id="37890" name="Object 3"/>
          <p:cNvGraphicFramePr>
            <a:graphicFrameLocks noChangeAspect="1"/>
          </p:cNvGraphicFramePr>
          <p:nvPr/>
        </p:nvGraphicFramePr>
        <p:xfrm>
          <a:off x="1476375" y="4005263"/>
          <a:ext cx="5184775" cy="1520825"/>
        </p:xfrm>
        <a:graphic>
          <a:graphicData uri="http://schemas.openxmlformats.org/presentationml/2006/ole">
            <p:oleObj spid="_x0000_s37890" name="Equation" r:id="rId3" imgW="1904760" imgH="558720" progId="Equation.DSMT4">
              <p:embed/>
            </p:oleObj>
          </a:graphicData>
        </a:graphic>
      </p:graphicFrame>
      <p:sp>
        <p:nvSpPr>
          <p:cNvPr id="37892" name="Rectangle 4"/>
          <p:cNvSpPr>
            <a:spLocks noChangeArrowheads="1"/>
          </p:cNvSpPr>
          <p:nvPr/>
        </p:nvSpPr>
        <p:spPr bwMode="auto">
          <a:xfrm>
            <a:off x="544513" y="2417763"/>
            <a:ext cx="7772400" cy="1587500"/>
          </a:xfrm>
          <a:prstGeom prst="rect">
            <a:avLst/>
          </a:prstGeom>
          <a:noFill/>
          <a:ln w="9525">
            <a:noFill/>
            <a:miter lim="800000"/>
            <a:headEnd/>
            <a:tailEnd/>
          </a:ln>
        </p:spPr>
        <p:txBody>
          <a:bodyPr>
            <a:spAutoFit/>
          </a:bodyPr>
          <a:lstStyle/>
          <a:p>
            <a:pPr algn="l">
              <a:spcBef>
                <a:spcPct val="50000"/>
              </a:spcBef>
              <a:buClr>
                <a:schemeClr val="folHlink"/>
              </a:buClr>
              <a:buSzPct val="60000"/>
              <a:buFont typeface="Wingdings" pitchFamily="2" charset="2"/>
              <a:buNone/>
            </a:pPr>
            <a:r>
              <a:rPr lang="zh-CN" altLang="en-US" sz="2800">
                <a:latin typeface="Tahoma" pitchFamily="34" charset="0"/>
              </a:rPr>
              <a:t>电场波动方程和磁场波动方程的时谐平面波解并不是独立的，而是由麦克斯韦方程组相联系着的。</a:t>
            </a:r>
          </a:p>
          <a:p>
            <a:pPr algn="l">
              <a:spcBef>
                <a:spcPct val="50000"/>
              </a:spcBef>
              <a:buClr>
                <a:schemeClr val="folHlink"/>
              </a:buClr>
              <a:buSzPct val="60000"/>
              <a:buFont typeface="Wingdings" pitchFamily="2" charset="2"/>
              <a:buNone/>
            </a:pPr>
            <a:r>
              <a:rPr lang="zh-CN" altLang="en-US" sz="2800">
                <a:latin typeface="Tahoma" pitchFamily="34" charset="0"/>
              </a:rPr>
              <a:t>       </a:t>
            </a:r>
            <a:r>
              <a:rPr lang="zh-CN" altLang="en-US" sz="2800"/>
              <a:t>假设时谐均匀平面波沿  </a:t>
            </a:r>
            <a:r>
              <a:rPr lang="en-US" altLang="zh-CN" sz="2800"/>
              <a:t>+</a:t>
            </a:r>
            <a:r>
              <a:rPr lang="en-US" altLang="zh-CN" sz="2800" i="1"/>
              <a:t>z  </a:t>
            </a:r>
            <a:r>
              <a:rPr lang="zh-CN" altLang="en-US" sz="2800"/>
              <a:t>方向传播</a:t>
            </a:r>
          </a:p>
        </p:txBody>
      </p:sp>
      <p:sp>
        <p:nvSpPr>
          <p:cNvPr id="37893" name="Rectangle 5"/>
          <p:cNvSpPr>
            <a:spLocks noChangeArrowheads="1"/>
          </p:cNvSpPr>
          <p:nvPr/>
        </p:nvSpPr>
        <p:spPr bwMode="auto">
          <a:xfrm>
            <a:off x="900113" y="5445125"/>
            <a:ext cx="7654925" cy="946150"/>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2800"/>
              <a:t>式中，</a:t>
            </a:r>
            <a:r>
              <a:rPr lang="en-US" altLang="zh-CN" sz="2800" i="1"/>
              <a:t>E</a:t>
            </a:r>
            <a:r>
              <a:rPr lang="en-US" altLang="zh-CN" sz="2800" baseline="-25000"/>
              <a:t>0</a:t>
            </a:r>
            <a:r>
              <a:rPr lang="zh-CN" altLang="en-US" sz="2800"/>
              <a:t>、</a:t>
            </a:r>
            <a:r>
              <a:rPr lang="en-US" altLang="zh-CN" sz="2800" i="1"/>
              <a:t>H</a:t>
            </a:r>
            <a:r>
              <a:rPr lang="en-US" altLang="zh-CN" sz="2800" baseline="-25000"/>
              <a:t>0</a:t>
            </a:r>
            <a:r>
              <a:rPr lang="zh-CN" altLang="en-US" sz="2800"/>
              <a:t>是电场、磁场振幅，</a:t>
            </a:r>
            <a:r>
              <a:rPr lang="zh-CN" altLang="en-US" sz="2800" i="1">
                <a:sym typeface="Symbol" pitchFamily="18" charset="2"/>
              </a:rPr>
              <a:t></a:t>
            </a:r>
            <a:r>
              <a:rPr lang="zh-CN" altLang="en-US" sz="2800" i="1"/>
              <a:t> </a:t>
            </a:r>
            <a:r>
              <a:rPr lang="zh-CN" altLang="en-US" sz="2800"/>
              <a:t>为角频率，</a:t>
            </a:r>
            <a:r>
              <a:rPr lang="zh-CN" altLang="en-US" sz="2800" i="1">
                <a:sym typeface="Symbol" pitchFamily="18" charset="2"/>
              </a:rPr>
              <a:t></a:t>
            </a:r>
            <a:r>
              <a:rPr lang="en-US" altLang="zh-CN" sz="2800" baseline="-25000"/>
              <a:t>0</a:t>
            </a:r>
            <a:r>
              <a:rPr lang="zh-CN" altLang="en-US" sz="2800"/>
              <a:t>为初相位。</a:t>
            </a:r>
          </a:p>
        </p:txBody>
      </p:sp>
      <p:sp>
        <p:nvSpPr>
          <p:cNvPr id="37894" name="Rectangle 6"/>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
        <p:nvSpPr>
          <p:cNvPr id="37895" name="Rectangle 7"/>
          <p:cNvSpPr>
            <a:spLocks noChangeArrowheads="1"/>
          </p:cNvSpPr>
          <p:nvPr/>
        </p:nvSpPr>
        <p:spPr bwMode="auto">
          <a:xfrm>
            <a:off x="755650" y="1844675"/>
            <a:ext cx="2724150" cy="519113"/>
          </a:xfrm>
          <a:prstGeom prst="rect">
            <a:avLst/>
          </a:prstGeom>
          <a:noFill/>
          <a:ln w="9525">
            <a:noFill/>
            <a:miter lim="800000"/>
            <a:headEnd/>
            <a:tailEnd/>
          </a:ln>
        </p:spPr>
        <p:txBody>
          <a:bodyPr wrap="none">
            <a:spAutoFit/>
          </a:bodyPr>
          <a:lstStyle/>
          <a:p>
            <a:r>
              <a:rPr lang="zh-CN" altLang="en-US">
                <a:solidFill>
                  <a:srgbClr val="FF0000"/>
                </a:solidFill>
              </a:rPr>
              <a:t>（</a:t>
            </a:r>
            <a:r>
              <a:rPr lang="en-US" altLang="zh-CN">
                <a:solidFill>
                  <a:srgbClr val="FF0000"/>
                </a:solidFill>
              </a:rPr>
              <a:t>1</a:t>
            </a:r>
            <a:r>
              <a:rPr lang="zh-CN" altLang="en-US">
                <a:solidFill>
                  <a:srgbClr val="FF0000"/>
                </a:solidFill>
              </a:rPr>
              <a:t>）</a:t>
            </a:r>
            <a:r>
              <a:rPr lang="zh-CN" altLang="en-US" sz="2800">
                <a:solidFill>
                  <a:srgbClr val="FF0000"/>
                </a:solidFill>
              </a:rPr>
              <a:t>光的横波性</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2898" name="Object 2"/>
          <p:cNvGraphicFramePr>
            <a:graphicFrameLocks noChangeAspect="1"/>
          </p:cNvGraphicFramePr>
          <p:nvPr>
            <p:ph sz="quarter" idx="1"/>
          </p:nvPr>
        </p:nvGraphicFramePr>
        <p:xfrm>
          <a:off x="1835150" y="1412875"/>
          <a:ext cx="1728788" cy="550863"/>
        </p:xfrm>
        <a:graphic>
          <a:graphicData uri="http://schemas.openxmlformats.org/presentationml/2006/ole">
            <p:oleObj spid="_x0000_s38914" name="Equation" r:id="rId3" imgW="558720" imgH="177480" progId="Equation.DSMT4">
              <p:embed/>
            </p:oleObj>
          </a:graphicData>
        </a:graphic>
      </p:graphicFrame>
      <p:graphicFrame>
        <p:nvGraphicFramePr>
          <p:cNvPr id="592899" name="Object 3"/>
          <p:cNvGraphicFramePr>
            <a:graphicFrameLocks noChangeAspect="1"/>
          </p:cNvGraphicFramePr>
          <p:nvPr>
            <p:ph sz="quarter" idx="2"/>
          </p:nvPr>
        </p:nvGraphicFramePr>
        <p:xfrm>
          <a:off x="3851275" y="1412875"/>
          <a:ext cx="4319588" cy="650875"/>
        </p:xfrm>
        <a:graphic>
          <a:graphicData uri="http://schemas.openxmlformats.org/presentationml/2006/ole">
            <p:oleObj spid="_x0000_s38915" name="Equation" r:id="rId4" imgW="1854000" imgH="279360" progId="Equation.DSMT4">
              <p:embed/>
            </p:oleObj>
          </a:graphicData>
        </a:graphic>
      </p:graphicFrame>
      <p:graphicFrame>
        <p:nvGraphicFramePr>
          <p:cNvPr id="592900" name="Object 4"/>
          <p:cNvGraphicFramePr>
            <a:graphicFrameLocks noChangeAspect="1"/>
          </p:cNvGraphicFramePr>
          <p:nvPr>
            <p:ph sz="quarter" idx="3"/>
          </p:nvPr>
        </p:nvGraphicFramePr>
        <p:xfrm>
          <a:off x="3625850" y="3068638"/>
          <a:ext cx="1533525" cy="600075"/>
        </p:xfrm>
        <a:graphic>
          <a:graphicData uri="http://schemas.openxmlformats.org/presentationml/2006/ole">
            <p:oleObj spid="_x0000_s38916" name="Equation" r:id="rId5" imgW="583920" imgH="228600" progId="Equation.DSMT4">
              <p:embed/>
            </p:oleObj>
          </a:graphicData>
        </a:graphic>
      </p:graphicFrame>
      <p:sp>
        <p:nvSpPr>
          <p:cNvPr id="592901" name="Line 5"/>
          <p:cNvSpPr>
            <a:spLocks noChangeShapeType="1"/>
          </p:cNvSpPr>
          <p:nvPr/>
        </p:nvSpPr>
        <p:spPr bwMode="auto">
          <a:xfrm>
            <a:off x="4284663" y="2205038"/>
            <a:ext cx="0" cy="719137"/>
          </a:xfrm>
          <a:prstGeom prst="line">
            <a:avLst/>
          </a:prstGeom>
          <a:noFill/>
          <a:ln w="76200">
            <a:solidFill>
              <a:srgbClr val="FF0000"/>
            </a:solidFill>
            <a:round/>
            <a:headEnd/>
            <a:tailEnd type="triangle" w="med" len="med"/>
          </a:ln>
        </p:spPr>
        <p:txBody>
          <a:bodyPr/>
          <a:lstStyle/>
          <a:p>
            <a:endParaRPr lang="zh-CN" altLang="en-US"/>
          </a:p>
        </p:txBody>
      </p:sp>
      <p:graphicFrame>
        <p:nvGraphicFramePr>
          <p:cNvPr id="592902" name="Object 6"/>
          <p:cNvGraphicFramePr>
            <a:graphicFrameLocks noChangeAspect="1"/>
          </p:cNvGraphicFramePr>
          <p:nvPr>
            <p:ph sz="quarter" idx="4"/>
          </p:nvPr>
        </p:nvGraphicFramePr>
        <p:xfrm>
          <a:off x="3627438" y="4652963"/>
          <a:ext cx="1528762" cy="573087"/>
        </p:xfrm>
        <a:graphic>
          <a:graphicData uri="http://schemas.openxmlformats.org/presentationml/2006/ole">
            <p:oleObj spid="_x0000_s38917" name="Equation" r:id="rId6" imgW="609480" imgH="228600" progId="Equation.DSMT4">
              <p:embed/>
            </p:oleObj>
          </a:graphicData>
        </a:graphic>
      </p:graphicFrame>
      <p:sp>
        <p:nvSpPr>
          <p:cNvPr id="592903" name="Rectangle 7"/>
          <p:cNvSpPr>
            <a:spLocks noChangeArrowheads="1"/>
          </p:cNvSpPr>
          <p:nvPr/>
        </p:nvSpPr>
        <p:spPr bwMode="auto">
          <a:xfrm>
            <a:off x="2241550" y="3963988"/>
            <a:ext cx="1708150" cy="457200"/>
          </a:xfrm>
          <a:prstGeom prst="rect">
            <a:avLst/>
          </a:prstGeom>
          <a:noFill/>
          <a:ln w="9525">
            <a:noFill/>
            <a:miter lim="800000"/>
            <a:headEnd/>
            <a:tailEnd/>
          </a:ln>
        </p:spPr>
        <p:txBody>
          <a:bodyPr wrap="none">
            <a:spAutoFit/>
          </a:bodyPr>
          <a:lstStyle/>
          <a:p>
            <a:r>
              <a:rPr lang="zh-CN" altLang="en-US">
                <a:solidFill>
                  <a:srgbClr val="FF0000"/>
                </a:solidFill>
              </a:rPr>
              <a:t>同理可得：</a:t>
            </a:r>
            <a:endParaRPr lang="zh-CN" altLang="en-US" sz="2800">
              <a:solidFill>
                <a:srgbClr val="FF0000"/>
              </a:solidFill>
            </a:endParaRPr>
          </a:p>
        </p:txBody>
      </p:sp>
      <p:sp>
        <p:nvSpPr>
          <p:cNvPr id="592904" name="Rectangle 8"/>
          <p:cNvSpPr>
            <a:spLocks noChangeArrowheads="1"/>
          </p:cNvSpPr>
          <p:nvPr/>
        </p:nvSpPr>
        <p:spPr bwMode="auto">
          <a:xfrm>
            <a:off x="1187450" y="5419725"/>
            <a:ext cx="6337300" cy="519113"/>
          </a:xfrm>
          <a:prstGeom prst="rect">
            <a:avLst/>
          </a:prstGeom>
          <a:noFill/>
          <a:ln w="9525">
            <a:noFill/>
            <a:miter lim="800000"/>
            <a:headEnd/>
            <a:tailEnd/>
          </a:ln>
        </p:spPr>
        <p:txBody>
          <a:bodyPr>
            <a:spAutoFit/>
          </a:bodyPr>
          <a:lstStyle/>
          <a:p>
            <a:r>
              <a:rPr lang="zh-CN" altLang="en-US" sz="2800">
                <a:solidFill>
                  <a:srgbClr val="FF0000"/>
                </a:solidFill>
              </a:rPr>
              <a:t>电矢量和磁矢量恒垂直于波的传播方向</a:t>
            </a:r>
          </a:p>
        </p:txBody>
      </p:sp>
      <p:sp>
        <p:nvSpPr>
          <p:cNvPr id="38921" name="Rectangle 9"/>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2898"/>
                                        </p:tgtEl>
                                        <p:attrNameLst>
                                          <p:attrName>style.visibility</p:attrName>
                                        </p:attrNameLst>
                                      </p:cBhvr>
                                      <p:to>
                                        <p:strVal val="visible"/>
                                      </p:to>
                                    </p:set>
                                    <p:anim calcmode="lin" valueType="num">
                                      <p:cBhvr additive="base">
                                        <p:cTn id="7" dur="500" fill="hold"/>
                                        <p:tgtEl>
                                          <p:spTgt spid="592898"/>
                                        </p:tgtEl>
                                        <p:attrNameLst>
                                          <p:attrName>ppt_x</p:attrName>
                                        </p:attrNameLst>
                                      </p:cBhvr>
                                      <p:tavLst>
                                        <p:tav tm="0">
                                          <p:val>
                                            <p:strVal val="#ppt_x"/>
                                          </p:val>
                                        </p:tav>
                                        <p:tav tm="100000">
                                          <p:val>
                                            <p:strVal val="#ppt_x"/>
                                          </p:val>
                                        </p:tav>
                                      </p:tavLst>
                                    </p:anim>
                                    <p:anim calcmode="lin" valueType="num">
                                      <p:cBhvr additive="base">
                                        <p:cTn id="8" dur="500" fill="hold"/>
                                        <p:tgtEl>
                                          <p:spTgt spid="59289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2899"/>
                                        </p:tgtEl>
                                        <p:attrNameLst>
                                          <p:attrName>style.visibility</p:attrName>
                                        </p:attrNameLst>
                                      </p:cBhvr>
                                      <p:to>
                                        <p:strVal val="visible"/>
                                      </p:to>
                                    </p:set>
                                    <p:anim calcmode="lin" valueType="num">
                                      <p:cBhvr additive="base">
                                        <p:cTn id="11" dur="500" fill="hold"/>
                                        <p:tgtEl>
                                          <p:spTgt spid="592899"/>
                                        </p:tgtEl>
                                        <p:attrNameLst>
                                          <p:attrName>ppt_x</p:attrName>
                                        </p:attrNameLst>
                                      </p:cBhvr>
                                      <p:tavLst>
                                        <p:tav tm="0">
                                          <p:val>
                                            <p:strVal val="#ppt_x"/>
                                          </p:val>
                                        </p:tav>
                                        <p:tav tm="100000">
                                          <p:val>
                                            <p:strVal val="#ppt_x"/>
                                          </p:val>
                                        </p:tav>
                                      </p:tavLst>
                                    </p:anim>
                                    <p:anim calcmode="lin" valueType="num">
                                      <p:cBhvr additive="base">
                                        <p:cTn id="12" dur="500" fill="hold"/>
                                        <p:tgtEl>
                                          <p:spTgt spid="59289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92901"/>
                                        </p:tgtEl>
                                        <p:attrNameLst>
                                          <p:attrName>style.visibility</p:attrName>
                                        </p:attrNameLst>
                                      </p:cBhvr>
                                      <p:to>
                                        <p:strVal val="visible"/>
                                      </p:to>
                                    </p:set>
                                    <p:anim calcmode="lin" valueType="num">
                                      <p:cBhvr additive="base">
                                        <p:cTn id="17" dur="500" fill="hold"/>
                                        <p:tgtEl>
                                          <p:spTgt spid="592901"/>
                                        </p:tgtEl>
                                        <p:attrNameLst>
                                          <p:attrName>ppt_x</p:attrName>
                                        </p:attrNameLst>
                                      </p:cBhvr>
                                      <p:tavLst>
                                        <p:tav tm="0">
                                          <p:val>
                                            <p:strVal val="#ppt_x"/>
                                          </p:val>
                                        </p:tav>
                                        <p:tav tm="100000">
                                          <p:val>
                                            <p:strVal val="#ppt_x"/>
                                          </p:val>
                                        </p:tav>
                                      </p:tavLst>
                                    </p:anim>
                                    <p:anim calcmode="lin" valueType="num">
                                      <p:cBhvr additive="base">
                                        <p:cTn id="18" dur="500" fill="hold"/>
                                        <p:tgtEl>
                                          <p:spTgt spid="59290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2900"/>
                                        </p:tgtEl>
                                        <p:attrNameLst>
                                          <p:attrName>style.visibility</p:attrName>
                                        </p:attrNameLst>
                                      </p:cBhvr>
                                      <p:to>
                                        <p:strVal val="visible"/>
                                      </p:to>
                                    </p:set>
                                    <p:anim calcmode="lin" valueType="num">
                                      <p:cBhvr additive="base">
                                        <p:cTn id="21" dur="500" fill="hold"/>
                                        <p:tgtEl>
                                          <p:spTgt spid="592900"/>
                                        </p:tgtEl>
                                        <p:attrNameLst>
                                          <p:attrName>ppt_x</p:attrName>
                                        </p:attrNameLst>
                                      </p:cBhvr>
                                      <p:tavLst>
                                        <p:tav tm="0">
                                          <p:val>
                                            <p:strVal val="#ppt_x"/>
                                          </p:val>
                                        </p:tav>
                                        <p:tav tm="100000">
                                          <p:val>
                                            <p:strVal val="#ppt_x"/>
                                          </p:val>
                                        </p:tav>
                                      </p:tavLst>
                                    </p:anim>
                                    <p:anim calcmode="lin" valueType="num">
                                      <p:cBhvr additive="base">
                                        <p:cTn id="22" dur="500" fill="hold"/>
                                        <p:tgtEl>
                                          <p:spTgt spid="59290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92903"/>
                                        </p:tgtEl>
                                        <p:attrNameLst>
                                          <p:attrName>style.visibility</p:attrName>
                                        </p:attrNameLst>
                                      </p:cBhvr>
                                      <p:to>
                                        <p:strVal val="visible"/>
                                      </p:to>
                                    </p:set>
                                    <p:anim calcmode="lin" valueType="num">
                                      <p:cBhvr additive="base">
                                        <p:cTn id="27" dur="500" fill="hold"/>
                                        <p:tgtEl>
                                          <p:spTgt spid="592903"/>
                                        </p:tgtEl>
                                        <p:attrNameLst>
                                          <p:attrName>ppt_x</p:attrName>
                                        </p:attrNameLst>
                                      </p:cBhvr>
                                      <p:tavLst>
                                        <p:tav tm="0">
                                          <p:val>
                                            <p:strVal val="#ppt_x"/>
                                          </p:val>
                                        </p:tav>
                                        <p:tav tm="100000">
                                          <p:val>
                                            <p:strVal val="#ppt_x"/>
                                          </p:val>
                                        </p:tav>
                                      </p:tavLst>
                                    </p:anim>
                                    <p:anim calcmode="lin" valueType="num">
                                      <p:cBhvr additive="base">
                                        <p:cTn id="28" dur="500" fill="hold"/>
                                        <p:tgtEl>
                                          <p:spTgt spid="5929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2902"/>
                                        </p:tgtEl>
                                        <p:attrNameLst>
                                          <p:attrName>style.visibility</p:attrName>
                                        </p:attrNameLst>
                                      </p:cBhvr>
                                      <p:to>
                                        <p:strVal val="visible"/>
                                      </p:to>
                                    </p:set>
                                    <p:anim calcmode="lin" valueType="num">
                                      <p:cBhvr additive="base">
                                        <p:cTn id="31" dur="500" fill="hold"/>
                                        <p:tgtEl>
                                          <p:spTgt spid="592902"/>
                                        </p:tgtEl>
                                        <p:attrNameLst>
                                          <p:attrName>ppt_x</p:attrName>
                                        </p:attrNameLst>
                                      </p:cBhvr>
                                      <p:tavLst>
                                        <p:tav tm="0">
                                          <p:val>
                                            <p:strVal val="#ppt_x"/>
                                          </p:val>
                                        </p:tav>
                                        <p:tav tm="100000">
                                          <p:val>
                                            <p:strVal val="#ppt_x"/>
                                          </p:val>
                                        </p:tav>
                                      </p:tavLst>
                                    </p:anim>
                                    <p:anim calcmode="lin" valueType="num">
                                      <p:cBhvr additive="base">
                                        <p:cTn id="32" dur="500" fill="hold"/>
                                        <p:tgtEl>
                                          <p:spTgt spid="5929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2904"/>
                                        </p:tgtEl>
                                        <p:attrNameLst>
                                          <p:attrName>style.visibility</p:attrName>
                                        </p:attrNameLst>
                                      </p:cBhvr>
                                      <p:to>
                                        <p:strVal val="visible"/>
                                      </p:to>
                                    </p:set>
                                    <p:anim calcmode="lin" valueType="num">
                                      <p:cBhvr additive="base">
                                        <p:cTn id="37" dur="500" fill="hold"/>
                                        <p:tgtEl>
                                          <p:spTgt spid="592904"/>
                                        </p:tgtEl>
                                        <p:attrNameLst>
                                          <p:attrName>ppt_x</p:attrName>
                                        </p:attrNameLst>
                                      </p:cBhvr>
                                      <p:tavLst>
                                        <p:tav tm="0">
                                          <p:val>
                                            <p:strVal val="#ppt_x"/>
                                          </p:val>
                                        </p:tav>
                                        <p:tav tm="100000">
                                          <p:val>
                                            <p:strVal val="#ppt_x"/>
                                          </p:val>
                                        </p:tav>
                                      </p:tavLst>
                                    </p:anim>
                                    <p:anim calcmode="lin" valueType="num">
                                      <p:cBhvr additive="base">
                                        <p:cTn id="38" dur="500" fill="hold"/>
                                        <p:tgtEl>
                                          <p:spTgt spid="592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animBg="1"/>
      <p:bldP spid="592903" grpId="0"/>
      <p:bldP spid="59290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7" name="Rectangle 2"/>
          <p:cNvSpPr>
            <a:spLocks noGrp="1" noChangeArrowheads="1"/>
          </p:cNvSpPr>
          <p:nvPr>
            <p:ph type="title" sz="quarter"/>
          </p:nvPr>
        </p:nvSpPr>
        <p:spPr/>
        <p:txBody>
          <a:bodyPr/>
          <a:lstStyle/>
          <a:p>
            <a:pPr eaLnBrk="1" hangingPunct="1"/>
            <a:endParaRPr lang="zh-CN" altLang="en-US" smtClean="0"/>
          </a:p>
        </p:txBody>
      </p:sp>
      <p:graphicFrame>
        <p:nvGraphicFramePr>
          <p:cNvPr id="593923" name="Object 3"/>
          <p:cNvGraphicFramePr>
            <a:graphicFrameLocks noChangeAspect="1"/>
          </p:cNvGraphicFramePr>
          <p:nvPr>
            <p:ph sz="quarter" idx="1"/>
          </p:nvPr>
        </p:nvGraphicFramePr>
        <p:xfrm>
          <a:off x="1835150" y="1747838"/>
          <a:ext cx="3527425" cy="838200"/>
        </p:xfrm>
        <a:graphic>
          <a:graphicData uri="http://schemas.openxmlformats.org/presentationml/2006/ole">
            <p:oleObj spid="_x0000_s39938" name="Equation" r:id="rId3" imgW="1815840" imgH="431640" progId="Equation.DSMT4">
              <p:embed/>
            </p:oleObj>
          </a:graphicData>
        </a:graphic>
      </p:graphicFrame>
      <p:graphicFrame>
        <p:nvGraphicFramePr>
          <p:cNvPr id="593924" name="Object 4"/>
          <p:cNvGraphicFramePr>
            <a:graphicFrameLocks noChangeAspect="1"/>
          </p:cNvGraphicFramePr>
          <p:nvPr>
            <p:ph sz="quarter" idx="2"/>
          </p:nvPr>
        </p:nvGraphicFramePr>
        <p:xfrm>
          <a:off x="5940425" y="2003425"/>
          <a:ext cx="1728788" cy="836613"/>
        </p:xfrm>
        <a:graphic>
          <a:graphicData uri="http://schemas.openxmlformats.org/presentationml/2006/ole">
            <p:oleObj spid="_x0000_s39939" name="Equation" r:id="rId4" imgW="812520" imgH="393480" progId="Equation.DSMT4">
              <p:embed/>
            </p:oleObj>
          </a:graphicData>
        </a:graphic>
      </p:graphicFrame>
      <p:graphicFrame>
        <p:nvGraphicFramePr>
          <p:cNvPr id="593925" name="Object 5"/>
          <p:cNvGraphicFramePr>
            <a:graphicFrameLocks noChangeAspect="1"/>
          </p:cNvGraphicFramePr>
          <p:nvPr>
            <p:ph sz="quarter" idx="3"/>
          </p:nvPr>
        </p:nvGraphicFramePr>
        <p:xfrm>
          <a:off x="177800" y="2784475"/>
          <a:ext cx="2016125" cy="484188"/>
        </p:xfrm>
        <a:graphic>
          <a:graphicData uri="http://schemas.openxmlformats.org/presentationml/2006/ole">
            <p:oleObj spid="_x0000_s39940" name="Equation" r:id="rId5" imgW="952200" imgH="228600" progId="Equation.DSMT4">
              <p:embed/>
            </p:oleObj>
          </a:graphicData>
        </a:graphic>
      </p:graphicFrame>
      <p:sp>
        <p:nvSpPr>
          <p:cNvPr id="39948" name="Rectangle 6"/>
          <p:cNvSpPr>
            <a:spLocks noChangeArrowheads="1"/>
          </p:cNvSpPr>
          <p:nvPr/>
        </p:nvSpPr>
        <p:spPr bwMode="auto">
          <a:xfrm>
            <a:off x="611188" y="1196975"/>
            <a:ext cx="6192837" cy="519113"/>
          </a:xfrm>
          <a:prstGeom prst="rect">
            <a:avLst/>
          </a:prstGeom>
          <a:noFill/>
          <a:ln w="9525">
            <a:noFill/>
            <a:miter lim="800000"/>
            <a:headEnd/>
            <a:tailEnd/>
          </a:ln>
        </p:spPr>
        <p:txBody>
          <a:bodyPr>
            <a:spAutoFit/>
          </a:bodyPr>
          <a:lstStyle/>
          <a:p>
            <a:r>
              <a:rPr lang="zh-CN" altLang="en-US" sz="2800">
                <a:solidFill>
                  <a:srgbClr val="FF0000"/>
                </a:solidFill>
              </a:rPr>
              <a:t>（</a:t>
            </a:r>
            <a:r>
              <a:rPr lang="en-US" altLang="zh-CN" sz="2800">
                <a:solidFill>
                  <a:srgbClr val="FF0000"/>
                </a:solidFill>
              </a:rPr>
              <a:t>2</a:t>
            </a:r>
            <a:r>
              <a:rPr lang="zh-CN" altLang="en-US" sz="2800">
                <a:solidFill>
                  <a:srgbClr val="FF0000"/>
                </a:solidFill>
              </a:rPr>
              <a:t>）电矢量和磁矢量相互垂直</a:t>
            </a:r>
            <a:endParaRPr lang="en-US" altLang="zh-CN" sz="2800">
              <a:solidFill>
                <a:srgbClr val="FF0000"/>
              </a:solidFill>
            </a:endParaRPr>
          </a:p>
        </p:txBody>
      </p:sp>
      <p:graphicFrame>
        <p:nvGraphicFramePr>
          <p:cNvPr id="593927" name="Object 7"/>
          <p:cNvGraphicFramePr>
            <a:graphicFrameLocks noChangeAspect="1"/>
          </p:cNvGraphicFramePr>
          <p:nvPr>
            <p:ph sz="quarter" idx="4"/>
          </p:nvPr>
        </p:nvGraphicFramePr>
        <p:xfrm>
          <a:off x="2628900" y="2852738"/>
          <a:ext cx="863600" cy="355600"/>
        </p:xfrm>
        <a:graphic>
          <a:graphicData uri="http://schemas.openxmlformats.org/presentationml/2006/ole">
            <p:oleObj spid="_x0000_s39941" name="Equation" r:id="rId6" imgW="431640" imgH="177480" progId="Equation.DSMT4">
              <p:embed/>
            </p:oleObj>
          </a:graphicData>
        </a:graphic>
      </p:graphicFrame>
      <p:graphicFrame>
        <p:nvGraphicFramePr>
          <p:cNvPr id="593928" name="Object 8"/>
          <p:cNvGraphicFramePr>
            <a:graphicFrameLocks noChangeAspect="1"/>
          </p:cNvGraphicFramePr>
          <p:nvPr/>
        </p:nvGraphicFramePr>
        <p:xfrm>
          <a:off x="3751263" y="2828925"/>
          <a:ext cx="2143125" cy="455613"/>
        </p:xfrm>
        <a:graphic>
          <a:graphicData uri="http://schemas.openxmlformats.org/presentationml/2006/ole">
            <p:oleObj spid="_x0000_s39942" name="Equation" r:id="rId7" imgW="1015920" imgH="215640" progId="Equation.DSMT4">
              <p:embed/>
            </p:oleObj>
          </a:graphicData>
        </a:graphic>
      </p:graphicFrame>
      <p:sp>
        <p:nvSpPr>
          <p:cNvPr id="39949" name="Rectangle 9"/>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graphicFrame>
        <p:nvGraphicFramePr>
          <p:cNvPr id="593930" name="Object 10"/>
          <p:cNvGraphicFramePr>
            <a:graphicFrameLocks noChangeAspect="1"/>
          </p:cNvGraphicFramePr>
          <p:nvPr/>
        </p:nvGraphicFramePr>
        <p:xfrm>
          <a:off x="5053013" y="3860800"/>
          <a:ext cx="3937000" cy="758825"/>
        </p:xfrm>
        <a:graphic>
          <a:graphicData uri="http://schemas.openxmlformats.org/presentationml/2006/ole">
            <p:oleObj spid="_x0000_s39943" name="Equation" r:id="rId8" imgW="2044440" imgH="393480" progId="Equation.DSMT4">
              <p:embed/>
            </p:oleObj>
          </a:graphicData>
        </a:graphic>
      </p:graphicFrame>
      <p:graphicFrame>
        <p:nvGraphicFramePr>
          <p:cNvPr id="593931" name="Object 11"/>
          <p:cNvGraphicFramePr>
            <a:graphicFrameLocks noChangeAspect="1"/>
          </p:cNvGraphicFramePr>
          <p:nvPr/>
        </p:nvGraphicFramePr>
        <p:xfrm>
          <a:off x="4354513" y="3355975"/>
          <a:ext cx="1368425" cy="527050"/>
        </p:xfrm>
        <a:graphic>
          <a:graphicData uri="http://schemas.openxmlformats.org/presentationml/2006/ole">
            <p:oleObj spid="_x0000_s39944" name="Equation" r:id="rId9" imgW="660240" imgH="253800" progId="Equation.DSMT4">
              <p:embed/>
            </p:oleObj>
          </a:graphicData>
        </a:graphic>
      </p:graphicFrame>
      <p:sp>
        <p:nvSpPr>
          <p:cNvPr id="593932" name="Line 12"/>
          <p:cNvSpPr>
            <a:spLocks noChangeShapeType="1"/>
          </p:cNvSpPr>
          <p:nvPr/>
        </p:nvSpPr>
        <p:spPr bwMode="auto">
          <a:xfrm>
            <a:off x="2266950" y="2997200"/>
            <a:ext cx="360363" cy="0"/>
          </a:xfrm>
          <a:prstGeom prst="line">
            <a:avLst/>
          </a:prstGeom>
          <a:noFill/>
          <a:ln w="57150">
            <a:solidFill>
              <a:srgbClr val="FF0000"/>
            </a:solidFill>
            <a:round/>
            <a:headEnd/>
            <a:tailEnd type="triangle" w="med" len="med"/>
          </a:ln>
        </p:spPr>
        <p:txBody>
          <a:bodyPr/>
          <a:lstStyle/>
          <a:p>
            <a:endParaRPr lang="zh-CN" altLang="en-US"/>
          </a:p>
        </p:txBody>
      </p:sp>
      <p:sp>
        <p:nvSpPr>
          <p:cNvPr id="593933" name="Line 13"/>
          <p:cNvSpPr>
            <a:spLocks noChangeShapeType="1"/>
          </p:cNvSpPr>
          <p:nvPr/>
        </p:nvSpPr>
        <p:spPr bwMode="auto">
          <a:xfrm>
            <a:off x="5867400" y="3068638"/>
            <a:ext cx="431800" cy="287337"/>
          </a:xfrm>
          <a:prstGeom prst="line">
            <a:avLst/>
          </a:prstGeom>
          <a:noFill/>
          <a:ln w="57150">
            <a:solidFill>
              <a:srgbClr val="FF0000"/>
            </a:solidFill>
            <a:round/>
            <a:headEnd/>
            <a:tailEnd type="triangle" w="med" len="med"/>
          </a:ln>
        </p:spPr>
        <p:txBody>
          <a:bodyPr/>
          <a:lstStyle/>
          <a:p>
            <a:endParaRPr lang="zh-CN" altLang="en-US"/>
          </a:p>
        </p:txBody>
      </p:sp>
      <p:sp>
        <p:nvSpPr>
          <p:cNvPr id="593934" name="Line 14"/>
          <p:cNvSpPr>
            <a:spLocks noChangeShapeType="1"/>
          </p:cNvSpPr>
          <p:nvPr/>
        </p:nvSpPr>
        <p:spPr bwMode="auto">
          <a:xfrm flipV="1">
            <a:off x="5867400" y="3429000"/>
            <a:ext cx="360363" cy="287338"/>
          </a:xfrm>
          <a:prstGeom prst="line">
            <a:avLst/>
          </a:prstGeom>
          <a:noFill/>
          <a:ln w="57150">
            <a:solidFill>
              <a:srgbClr val="FF0000"/>
            </a:solidFill>
            <a:round/>
            <a:headEnd/>
            <a:tailEnd type="triangle" w="med" len="med"/>
          </a:ln>
        </p:spPr>
        <p:txBody>
          <a:bodyPr/>
          <a:lstStyle/>
          <a:p>
            <a:endParaRPr lang="zh-CN" altLang="en-US"/>
          </a:p>
        </p:txBody>
      </p:sp>
      <p:graphicFrame>
        <p:nvGraphicFramePr>
          <p:cNvPr id="593935" name="Object 15"/>
          <p:cNvGraphicFramePr>
            <a:graphicFrameLocks noChangeAspect="1"/>
          </p:cNvGraphicFramePr>
          <p:nvPr/>
        </p:nvGraphicFramePr>
        <p:xfrm>
          <a:off x="6207125" y="3108325"/>
          <a:ext cx="2816225" cy="536575"/>
        </p:xfrm>
        <a:graphic>
          <a:graphicData uri="http://schemas.openxmlformats.org/presentationml/2006/ole">
            <p:oleObj spid="_x0000_s39945" name="Equation" r:id="rId10" imgW="1663560" imgH="253800" progId="Equation.DSMT4">
              <p:embed/>
            </p:oleObj>
          </a:graphicData>
        </a:graphic>
      </p:graphicFrame>
      <p:sp>
        <p:nvSpPr>
          <p:cNvPr id="593936" name="Line 16"/>
          <p:cNvSpPr>
            <a:spLocks noChangeShapeType="1"/>
          </p:cNvSpPr>
          <p:nvPr/>
        </p:nvSpPr>
        <p:spPr bwMode="auto">
          <a:xfrm>
            <a:off x="3490913" y="2997200"/>
            <a:ext cx="360362" cy="0"/>
          </a:xfrm>
          <a:prstGeom prst="line">
            <a:avLst/>
          </a:prstGeom>
          <a:noFill/>
          <a:ln w="57150">
            <a:solidFill>
              <a:srgbClr val="FF0000"/>
            </a:solidFill>
            <a:round/>
            <a:headEnd/>
            <a:tailEnd type="triangle" w="med" len="med"/>
          </a:ln>
        </p:spPr>
        <p:txBody>
          <a:bodyPr/>
          <a:lstStyle/>
          <a:p>
            <a:endParaRPr lang="zh-CN" altLang="en-US"/>
          </a:p>
        </p:txBody>
      </p:sp>
      <p:sp>
        <p:nvSpPr>
          <p:cNvPr id="593937" name="Rectangle 17"/>
          <p:cNvSpPr>
            <a:spLocks noChangeArrowheads="1"/>
          </p:cNvSpPr>
          <p:nvPr/>
        </p:nvSpPr>
        <p:spPr bwMode="auto">
          <a:xfrm>
            <a:off x="1400175" y="4651375"/>
            <a:ext cx="2740025" cy="457200"/>
          </a:xfrm>
          <a:prstGeom prst="rect">
            <a:avLst/>
          </a:prstGeom>
          <a:noFill/>
          <a:ln w="9525">
            <a:noFill/>
            <a:miter lim="800000"/>
            <a:headEnd/>
            <a:tailEnd/>
          </a:ln>
        </p:spPr>
        <p:txBody>
          <a:bodyPr>
            <a:spAutoFit/>
          </a:bodyPr>
          <a:lstStyle/>
          <a:p>
            <a:r>
              <a:rPr lang="zh-CN" altLang="en-US">
                <a:solidFill>
                  <a:srgbClr val="FF0000"/>
                </a:solidFill>
              </a:rPr>
              <a:t>联立</a:t>
            </a:r>
            <a:r>
              <a:rPr lang="en-US" altLang="zh-CN">
                <a:solidFill>
                  <a:srgbClr val="FF0000"/>
                </a:solidFill>
              </a:rPr>
              <a:t>(a)</a:t>
            </a:r>
            <a:r>
              <a:rPr lang="zh-CN" altLang="en-US">
                <a:solidFill>
                  <a:srgbClr val="FF0000"/>
                </a:solidFill>
              </a:rPr>
              <a:t>、</a:t>
            </a:r>
            <a:r>
              <a:rPr lang="en-US" altLang="zh-CN">
                <a:solidFill>
                  <a:srgbClr val="FF0000"/>
                </a:solidFill>
              </a:rPr>
              <a:t>(b)</a:t>
            </a:r>
            <a:r>
              <a:rPr lang="zh-CN" altLang="en-US">
                <a:solidFill>
                  <a:srgbClr val="FF0000"/>
                </a:solidFill>
              </a:rPr>
              <a:t>求解</a:t>
            </a:r>
          </a:p>
        </p:txBody>
      </p:sp>
      <p:graphicFrame>
        <p:nvGraphicFramePr>
          <p:cNvPr id="593938" name="Object 18"/>
          <p:cNvGraphicFramePr>
            <a:graphicFrameLocks noChangeAspect="1"/>
          </p:cNvGraphicFramePr>
          <p:nvPr/>
        </p:nvGraphicFramePr>
        <p:xfrm>
          <a:off x="3968750" y="4467225"/>
          <a:ext cx="1922463" cy="833438"/>
        </p:xfrm>
        <a:graphic>
          <a:graphicData uri="http://schemas.openxmlformats.org/presentationml/2006/ole">
            <p:oleObj spid="_x0000_s39946" name="Equation" r:id="rId11" imgW="1066680" imgH="469800" progId="Equation.DSMT4">
              <p:embed/>
            </p:oleObj>
          </a:graphicData>
        </a:graphic>
      </p:graphicFrame>
      <p:sp>
        <p:nvSpPr>
          <p:cNvPr id="593939" name="Rectangle 19"/>
          <p:cNvSpPr>
            <a:spLocks noChangeArrowheads="1"/>
          </p:cNvSpPr>
          <p:nvPr/>
        </p:nvSpPr>
        <p:spPr bwMode="auto">
          <a:xfrm>
            <a:off x="900113" y="5343525"/>
            <a:ext cx="7632700" cy="822325"/>
          </a:xfrm>
          <a:prstGeom prst="rect">
            <a:avLst/>
          </a:prstGeom>
          <a:noFill/>
          <a:ln w="9525">
            <a:noFill/>
            <a:miter lim="800000"/>
            <a:headEnd/>
            <a:tailEnd/>
          </a:ln>
        </p:spPr>
        <p:txBody>
          <a:bodyPr>
            <a:spAutoFit/>
          </a:bodyPr>
          <a:lstStyle/>
          <a:p>
            <a:pPr algn="l">
              <a:spcBef>
                <a:spcPct val="50000"/>
              </a:spcBef>
              <a:buClr>
                <a:srgbClr val="FF0000"/>
              </a:buClr>
              <a:buSzPct val="60000"/>
              <a:buFont typeface="Wingdings" pitchFamily="2" charset="2"/>
              <a:buChar char="l"/>
            </a:pPr>
            <a:r>
              <a:rPr lang="zh-CN" altLang="en-US">
                <a:solidFill>
                  <a:srgbClr val="0066FF"/>
                </a:solidFill>
              </a:rPr>
              <a:t>电矢量和磁矢量互相垂直</a:t>
            </a:r>
            <a:r>
              <a:rPr lang="en-US" altLang="zh-CN"/>
              <a:t>, </a:t>
            </a:r>
            <a:r>
              <a:rPr lang="en-US" altLang="zh-CN" i="1">
                <a:solidFill>
                  <a:srgbClr val="0066FF"/>
                </a:solidFill>
              </a:rPr>
              <a:t>E</a:t>
            </a:r>
            <a:r>
              <a:rPr lang="en-US" altLang="zh-CN">
                <a:solidFill>
                  <a:srgbClr val="0066FF"/>
                </a:solidFill>
              </a:rPr>
              <a:t> </a:t>
            </a:r>
            <a:r>
              <a:rPr lang="zh-CN" altLang="en-US">
                <a:solidFill>
                  <a:srgbClr val="0066FF"/>
                </a:solidFill>
              </a:rPr>
              <a:t>、</a:t>
            </a:r>
            <a:r>
              <a:rPr lang="en-US" altLang="zh-CN" i="1">
                <a:solidFill>
                  <a:srgbClr val="0066FF"/>
                </a:solidFill>
              </a:rPr>
              <a:t>H</a:t>
            </a:r>
            <a:r>
              <a:rPr lang="zh-CN" altLang="en-US"/>
              <a:t>和波的传播方向单位矢量</a:t>
            </a:r>
            <a:r>
              <a:rPr lang="en-US" altLang="zh-CN" i="1">
                <a:solidFill>
                  <a:srgbClr val="0066FF"/>
                </a:solidFill>
              </a:rPr>
              <a:t>k</a:t>
            </a:r>
            <a:r>
              <a:rPr lang="en-US" altLang="zh-CN" baseline="-25000">
                <a:solidFill>
                  <a:srgbClr val="0066FF"/>
                </a:solidFill>
              </a:rPr>
              <a:t>0</a:t>
            </a:r>
            <a:r>
              <a:rPr lang="zh-CN" altLang="en-US"/>
              <a:t>三者满足</a:t>
            </a:r>
            <a:r>
              <a:rPr lang="zh-CN" altLang="en-US">
                <a:solidFill>
                  <a:srgbClr val="0066FF"/>
                </a:solidFill>
              </a:rPr>
              <a:t>右螺旋</a:t>
            </a:r>
            <a:r>
              <a:rPr lang="zh-CN" altLang="en-US"/>
              <a:t>关系。</a:t>
            </a:r>
          </a:p>
        </p:txBody>
      </p:sp>
      <p:sp>
        <p:nvSpPr>
          <p:cNvPr id="593940" name="Line 20"/>
          <p:cNvSpPr>
            <a:spLocks noChangeShapeType="1"/>
          </p:cNvSpPr>
          <p:nvPr/>
        </p:nvSpPr>
        <p:spPr bwMode="auto">
          <a:xfrm>
            <a:off x="5435600" y="2420938"/>
            <a:ext cx="504825" cy="0"/>
          </a:xfrm>
          <a:prstGeom prst="line">
            <a:avLst/>
          </a:prstGeom>
          <a:noFill/>
          <a:ln w="57150">
            <a:solidFill>
              <a:srgbClr val="FF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23"/>
                                        </p:tgtEl>
                                        <p:attrNameLst>
                                          <p:attrName>style.visibility</p:attrName>
                                        </p:attrNameLst>
                                      </p:cBhvr>
                                      <p:to>
                                        <p:strVal val="visible"/>
                                      </p:to>
                                    </p:set>
                                    <p:anim calcmode="lin" valueType="num">
                                      <p:cBhvr additive="base">
                                        <p:cTn id="7" dur="500" fill="hold"/>
                                        <p:tgtEl>
                                          <p:spTgt spid="593923"/>
                                        </p:tgtEl>
                                        <p:attrNameLst>
                                          <p:attrName>ppt_x</p:attrName>
                                        </p:attrNameLst>
                                      </p:cBhvr>
                                      <p:tavLst>
                                        <p:tav tm="0">
                                          <p:val>
                                            <p:strVal val="#ppt_x"/>
                                          </p:val>
                                        </p:tav>
                                        <p:tav tm="100000">
                                          <p:val>
                                            <p:strVal val="#ppt_x"/>
                                          </p:val>
                                        </p:tav>
                                      </p:tavLst>
                                    </p:anim>
                                    <p:anim calcmode="lin" valueType="num">
                                      <p:cBhvr additive="base">
                                        <p:cTn id="8" dur="500" fill="hold"/>
                                        <p:tgtEl>
                                          <p:spTgt spid="5939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40"/>
                                        </p:tgtEl>
                                        <p:attrNameLst>
                                          <p:attrName>style.visibility</p:attrName>
                                        </p:attrNameLst>
                                      </p:cBhvr>
                                      <p:to>
                                        <p:strVal val="visible"/>
                                      </p:to>
                                    </p:set>
                                    <p:anim calcmode="lin" valueType="num">
                                      <p:cBhvr additive="base">
                                        <p:cTn id="13" dur="500" fill="hold"/>
                                        <p:tgtEl>
                                          <p:spTgt spid="593940"/>
                                        </p:tgtEl>
                                        <p:attrNameLst>
                                          <p:attrName>ppt_x</p:attrName>
                                        </p:attrNameLst>
                                      </p:cBhvr>
                                      <p:tavLst>
                                        <p:tav tm="0">
                                          <p:val>
                                            <p:strVal val="#ppt_x"/>
                                          </p:val>
                                        </p:tav>
                                        <p:tav tm="100000">
                                          <p:val>
                                            <p:strVal val="#ppt_x"/>
                                          </p:val>
                                        </p:tav>
                                      </p:tavLst>
                                    </p:anim>
                                    <p:anim calcmode="lin" valueType="num">
                                      <p:cBhvr additive="base">
                                        <p:cTn id="14" dur="500" fill="hold"/>
                                        <p:tgtEl>
                                          <p:spTgt spid="59394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3924"/>
                                        </p:tgtEl>
                                        <p:attrNameLst>
                                          <p:attrName>style.visibility</p:attrName>
                                        </p:attrNameLst>
                                      </p:cBhvr>
                                      <p:to>
                                        <p:strVal val="visible"/>
                                      </p:to>
                                    </p:set>
                                    <p:anim calcmode="lin" valueType="num">
                                      <p:cBhvr additive="base">
                                        <p:cTn id="17" dur="500" fill="hold"/>
                                        <p:tgtEl>
                                          <p:spTgt spid="593924"/>
                                        </p:tgtEl>
                                        <p:attrNameLst>
                                          <p:attrName>ppt_x</p:attrName>
                                        </p:attrNameLst>
                                      </p:cBhvr>
                                      <p:tavLst>
                                        <p:tav tm="0">
                                          <p:val>
                                            <p:strVal val="#ppt_x"/>
                                          </p:val>
                                        </p:tav>
                                        <p:tav tm="100000">
                                          <p:val>
                                            <p:strVal val="#ppt_x"/>
                                          </p:val>
                                        </p:tav>
                                      </p:tavLst>
                                    </p:anim>
                                    <p:anim calcmode="lin" valueType="num">
                                      <p:cBhvr additive="base">
                                        <p:cTn id="18" dur="500" fill="hold"/>
                                        <p:tgtEl>
                                          <p:spTgt spid="5939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93925"/>
                                        </p:tgtEl>
                                        <p:attrNameLst>
                                          <p:attrName>style.visibility</p:attrName>
                                        </p:attrNameLst>
                                      </p:cBhvr>
                                      <p:to>
                                        <p:strVal val="visible"/>
                                      </p:to>
                                    </p:set>
                                    <p:anim calcmode="lin" valueType="num">
                                      <p:cBhvr additive="base">
                                        <p:cTn id="23" dur="500" fill="hold"/>
                                        <p:tgtEl>
                                          <p:spTgt spid="593925"/>
                                        </p:tgtEl>
                                        <p:attrNameLst>
                                          <p:attrName>ppt_x</p:attrName>
                                        </p:attrNameLst>
                                      </p:cBhvr>
                                      <p:tavLst>
                                        <p:tav tm="0">
                                          <p:val>
                                            <p:strVal val="#ppt_x"/>
                                          </p:val>
                                        </p:tav>
                                        <p:tav tm="100000">
                                          <p:val>
                                            <p:strVal val="#ppt_x"/>
                                          </p:val>
                                        </p:tav>
                                      </p:tavLst>
                                    </p:anim>
                                    <p:anim calcmode="lin" valueType="num">
                                      <p:cBhvr additive="base">
                                        <p:cTn id="24" dur="500" fill="hold"/>
                                        <p:tgtEl>
                                          <p:spTgt spid="59392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93932"/>
                                        </p:tgtEl>
                                        <p:attrNameLst>
                                          <p:attrName>style.visibility</p:attrName>
                                        </p:attrNameLst>
                                      </p:cBhvr>
                                      <p:to>
                                        <p:strVal val="visible"/>
                                      </p:to>
                                    </p:set>
                                    <p:anim calcmode="lin" valueType="num">
                                      <p:cBhvr additive="base">
                                        <p:cTn id="29" dur="500" fill="hold"/>
                                        <p:tgtEl>
                                          <p:spTgt spid="593932"/>
                                        </p:tgtEl>
                                        <p:attrNameLst>
                                          <p:attrName>ppt_x</p:attrName>
                                        </p:attrNameLst>
                                      </p:cBhvr>
                                      <p:tavLst>
                                        <p:tav tm="0">
                                          <p:val>
                                            <p:strVal val="#ppt_x"/>
                                          </p:val>
                                        </p:tav>
                                        <p:tav tm="100000">
                                          <p:val>
                                            <p:strVal val="#ppt_x"/>
                                          </p:val>
                                        </p:tav>
                                      </p:tavLst>
                                    </p:anim>
                                    <p:anim calcmode="lin" valueType="num">
                                      <p:cBhvr additive="base">
                                        <p:cTn id="30" dur="500" fill="hold"/>
                                        <p:tgtEl>
                                          <p:spTgt spid="59393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93927"/>
                                        </p:tgtEl>
                                        <p:attrNameLst>
                                          <p:attrName>style.visibility</p:attrName>
                                        </p:attrNameLst>
                                      </p:cBhvr>
                                      <p:to>
                                        <p:strVal val="visible"/>
                                      </p:to>
                                    </p:set>
                                    <p:anim calcmode="lin" valueType="num">
                                      <p:cBhvr additive="base">
                                        <p:cTn id="33" dur="500" fill="hold"/>
                                        <p:tgtEl>
                                          <p:spTgt spid="593927"/>
                                        </p:tgtEl>
                                        <p:attrNameLst>
                                          <p:attrName>ppt_x</p:attrName>
                                        </p:attrNameLst>
                                      </p:cBhvr>
                                      <p:tavLst>
                                        <p:tav tm="0">
                                          <p:val>
                                            <p:strVal val="#ppt_x"/>
                                          </p:val>
                                        </p:tav>
                                        <p:tav tm="100000">
                                          <p:val>
                                            <p:strVal val="#ppt_x"/>
                                          </p:val>
                                        </p:tav>
                                      </p:tavLst>
                                    </p:anim>
                                    <p:anim calcmode="lin" valueType="num">
                                      <p:cBhvr additive="base">
                                        <p:cTn id="34" dur="500" fill="hold"/>
                                        <p:tgtEl>
                                          <p:spTgt spid="5939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93936"/>
                                        </p:tgtEl>
                                        <p:attrNameLst>
                                          <p:attrName>style.visibility</p:attrName>
                                        </p:attrNameLst>
                                      </p:cBhvr>
                                      <p:to>
                                        <p:strVal val="visible"/>
                                      </p:to>
                                    </p:set>
                                    <p:anim calcmode="lin" valueType="num">
                                      <p:cBhvr additive="base">
                                        <p:cTn id="39" dur="500" fill="hold"/>
                                        <p:tgtEl>
                                          <p:spTgt spid="593936"/>
                                        </p:tgtEl>
                                        <p:attrNameLst>
                                          <p:attrName>ppt_x</p:attrName>
                                        </p:attrNameLst>
                                      </p:cBhvr>
                                      <p:tavLst>
                                        <p:tav tm="0">
                                          <p:val>
                                            <p:strVal val="#ppt_x"/>
                                          </p:val>
                                        </p:tav>
                                        <p:tav tm="100000">
                                          <p:val>
                                            <p:strVal val="#ppt_x"/>
                                          </p:val>
                                        </p:tav>
                                      </p:tavLst>
                                    </p:anim>
                                    <p:anim calcmode="lin" valueType="num">
                                      <p:cBhvr additive="base">
                                        <p:cTn id="40" dur="500" fill="hold"/>
                                        <p:tgtEl>
                                          <p:spTgt spid="59393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93928"/>
                                        </p:tgtEl>
                                        <p:attrNameLst>
                                          <p:attrName>style.visibility</p:attrName>
                                        </p:attrNameLst>
                                      </p:cBhvr>
                                      <p:to>
                                        <p:strVal val="visible"/>
                                      </p:to>
                                    </p:set>
                                    <p:anim calcmode="lin" valueType="num">
                                      <p:cBhvr additive="base">
                                        <p:cTn id="43" dur="500" fill="hold"/>
                                        <p:tgtEl>
                                          <p:spTgt spid="593928"/>
                                        </p:tgtEl>
                                        <p:attrNameLst>
                                          <p:attrName>ppt_x</p:attrName>
                                        </p:attrNameLst>
                                      </p:cBhvr>
                                      <p:tavLst>
                                        <p:tav tm="0">
                                          <p:val>
                                            <p:strVal val="#ppt_x"/>
                                          </p:val>
                                        </p:tav>
                                        <p:tav tm="100000">
                                          <p:val>
                                            <p:strVal val="#ppt_x"/>
                                          </p:val>
                                        </p:tav>
                                      </p:tavLst>
                                    </p:anim>
                                    <p:anim calcmode="lin" valueType="num">
                                      <p:cBhvr additive="base">
                                        <p:cTn id="44" dur="500" fill="hold"/>
                                        <p:tgtEl>
                                          <p:spTgt spid="5939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93931"/>
                                        </p:tgtEl>
                                        <p:attrNameLst>
                                          <p:attrName>style.visibility</p:attrName>
                                        </p:attrNameLst>
                                      </p:cBhvr>
                                      <p:to>
                                        <p:strVal val="visible"/>
                                      </p:to>
                                    </p:set>
                                    <p:anim calcmode="lin" valueType="num">
                                      <p:cBhvr additive="base">
                                        <p:cTn id="49" dur="500" fill="hold"/>
                                        <p:tgtEl>
                                          <p:spTgt spid="593931"/>
                                        </p:tgtEl>
                                        <p:attrNameLst>
                                          <p:attrName>ppt_x</p:attrName>
                                        </p:attrNameLst>
                                      </p:cBhvr>
                                      <p:tavLst>
                                        <p:tav tm="0">
                                          <p:val>
                                            <p:strVal val="#ppt_x"/>
                                          </p:val>
                                        </p:tav>
                                        <p:tav tm="100000">
                                          <p:val>
                                            <p:strVal val="#ppt_x"/>
                                          </p:val>
                                        </p:tav>
                                      </p:tavLst>
                                    </p:anim>
                                    <p:anim calcmode="lin" valueType="num">
                                      <p:cBhvr additive="base">
                                        <p:cTn id="50" dur="500" fill="hold"/>
                                        <p:tgtEl>
                                          <p:spTgt spid="59393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3933"/>
                                        </p:tgtEl>
                                        <p:attrNameLst>
                                          <p:attrName>style.visibility</p:attrName>
                                        </p:attrNameLst>
                                      </p:cBhvr>
                                      <p:to>
                                        <p:strVal val="visible"/>
                                      </p:to>
                                    </p:set>
                                    <p:anim calcmode="lin" valueType="num">
                                      <p:cBhvr additive="base">
                                        <p:cTn id="55" dur="500" fill="hold"/>
                                        <p:tgtEl>
                                          <p:spTgt spid="593933"/>
                                        </p:tgtEl>
                                        <p:attrNameLst>
                                          <p:attrName>ppt_x</p:attrName>
                                        </p:attrNameLst>
                                      </p:cBhvr>
                                      <p:tavLst>
                                        <p:tav tm="0">
                                          <p:val>
                                            <p:strVal val="#ppt_x"/>
                                          </p:val>
                                        </p:tav>
                                        <p:tav tm="100000">
                                          <p:val>
                                            <p:strVal val="#ppt_x"/>
                                          </p:val>
                                        </p:tav>
                                      </p:tavLst>
                                    </p:anim>
                                    <p:anim calcmode="lin" valueType="num">
                                      <p:cBhvr additive="base">
                                        <p:cTn id="56" dur="500" fill="hold"/>
                                        <p:tgtEl>
                                          <p:spTgt spid="59393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93934"/>
                                        </p:tgtEl>
                                        <p:attrNameLst>
                                          <p:attrName>style.visibility</p:attrName>
                                        </p:attrNameLst>
                                      </p:cBhvr>
                                      <p:to>
                                        <p:strVal val="visible"/>
                                      </p:to>
                                    </p:set>
                                    <p:anim calcmode="lin" valueType="num">
                                      <p:cBhvr additive="base">
                                        <p:cTn id="59" dur="500" fill="hold"/>
                                        <p:tgtEl>
                                          <p:spTgt spid="593934"/>
                                        </p:tgtEl>
                                        <p:attrNameLst>
                                          <p:attrName>ppt_x</p:attrName>
                                        </p:attrNameLst>
                                      </p:cBhvr>
                                      <p:tavLst>
                                        <p:tav tm="0">
                                          <p:val>
                                            <p:strVal val="#ppt_x"/>
                                          </p:val>
                                        </p:tav>
                                        <p:tav tm="100000">
                                          <p:val>
                                            <p:strVal val="#ppt_x"/>
                                          </p:val>
                                        </p:tav>
                                      </p:tavLst>
                                    </p:anim>
                                    <p:anim calcmode="lin" valueType="num">
                                      <p:cBhvr additive="base">
                                        <p:cTn id="60" dur="500" fill="hold"/>
                                        <p:tgtEl>
                                          <p:spTgt spid="59393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93935"/>
                                        </p:tgtEl>
                                        <p:attrNameLst>
                                          <p:attrName>style.visibility</p:attrName>
                                        </p:attrNameLst>
                                      </p:cBhvr>
                                      <p:to>
                                        <p:strVal val="visible"/>
                                      </p:to>
                                    </p:set>
                                    <p:anim calcmode="lin" valueType="num">
                                      <p:cBhvr additive="base">
                                        <p:cTn id="63" dur="500" fill="hold"/>
                                        <p:tgtEl>
                                          <p:spTgt spid="593935"/>
                                        </p:tgtEl>
                                        <p:attrNameLst>
                                          <p:attrName>ppt_x</p:attrName>
                                        </p:attrNameLst>
                                      </p:cBhvr>
                                      <p:tavLst>
                                        <p:tav tm="0">
                                          <p:val>
                                            <p:strVal val="#ppt_x"/>
                                          </p:val>
                                        </p:tav>
                                        <p:tav tm="100000">
                                          <p:val>
                                            <p:strVal val="#ppt_x"/>
                                          </p:val>
                                        </p:tav>
                                      </p:tavLst>
                                    </p:anim>
                                    <p:anim calcmode="lin" valueType="num">
                                      <p:cBhvr additive="base">
                                        <p:cTn id="64" dur="500" fill="hold"/>
                                        <p:tgtEl>
                                          <p:spTgt spid="59393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593930"/>
                                        </p:tgtEl>
                                        <p:attrNameLst>
                                          <p:attrName>style.visibility</p:attrName>
                                        </p:attrNameLst>
                                      </p:cBhvr>
                                      <p:to>
                                        <p:strVal val="visible"/>
                                      </p:to>
                                    </p:set>
                                    <p:anim calcmode="lin" valueType="num">
                                      <p:cBhvr additive="base">
                                        <p:cTn id="69" dur="500" fill="hold"/>
                                        <p:tgtEl>
                                          <p:spTgt spid="593930"/>
                                        </p:tgtEl>
                                        <p:attrNameLst>
                                          <p:attrName>ppt_x</p:attrName>
                                        </p:attrNameLst>
                                      </p:cBhvr>
                                      <p:tavLst>
                                        <p:tav tm="0">
                                          <p:val>
                                            <p:strVal val="#ppt_x"/>
                                          </p:val>
                                        </p:tav>
                                        <p:tav tm="100000">
                                          <p:val>
                                            <p:strVal val="#ppt_x"/>
                                          </p:val>
                                        </p:tav>
                                      </p:tavLst>
                                    </p:anim>
                                    <p:anim calcmode="lin" valueType="num">
                                      <p:cBhvr additive="base">
                                        <p:cTn id="70" dur="500" fill="hold"/>
                                        <p:tgtEl>
                                          <p:spTgt spid="59393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93937"/>
                                        </p:tgtEl>
                                        <p:attrNameLst>
                                          <p:attrName>style.visibility</p:attrName>
                                        </p:attrNameLst>
                                      </p:cBhvr>
                                      <p:to>
                                        <p:strVal val="visible"/>
                                      </p:to>
                                    </p:set>
                                    <p:anim calcmode="lin" valueType="num">
                                      <p:cBhvr additive="base">
                                        <p:cTn id="75" dur="500" fill="hold"/>
                                        <p:tgtEl>
                                          <p:spTgt spid="593937"/>
                                        </p:tgtEl>
                                        <p:attrNameLst>
                                          <p:attrName>ppt_x</p:attrName>
                                        </p:attrNameLst>
                                      </p:cBhvr>
                                      <p:tavLst>
                                        <p:tav tm="0">
                                          <p:val>
                                            <p:strVal val="#ppt_x"/>
                                          </p:val>
                                        </p:tav>
                                        <p:tav tm="100000">
                                          <p:val>
                                            <p:strVal val="#ppt_x"/>
                                          </p:val>
                                        </p:tav>
                                      </p:tavLst>
                                    </p:anim>
                                    <p:anim calcmode="lin" valueType="num">
                                      <p:cBhvr additive="base">
                                        <p:cTn id="76" dur="500" fill="hold"/>
                                        <p:tgtEl>
                                          <p:spTgt spid="593937"/>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93938"/>
                                        </p:tgtEl>
                                        <p:attrNameLst>
                                          <p:attrName>style.visibility</p:attrName>
                                        </p:attrNameLst>
                                      </p:cBhvr>
                                      <p:to>
                                        <p:strVal val="visible"/>
                                      </p:to>
                                    </p:set>
                                    <p:anim calcmode="lin" valueType="num">
                                      <p:cBhvr additive="base">
                                        <p:cTn id="79" dur="500" fill="hold"/>
                                        <p:tgtEl>
                                          <p:spTgt spid="593938"/>
                                        </p:tgtEl>
                                        <p:attrNameLst>
                                          <p:attrName>ppt_x</p:attrName>
                                        </p:attrNameLst>
                                      </p:cBhvr>
                                      <p:tavLst>
                                        <p:tav tm="0">
                                          <p:val>
                                            <p:strVal val="#ppt_x"/>
                                          </p:val>
                                        </p:tav>
                                        <p:tav tm="100000">
                                          <p:val>
                                            <p:strVal val="#ppt_x"/>
                                          </p:val>
                                        </p:tav>
                                      </p:tavLst>
                                    </p:anim>
                                    <p:anim calcmode="lin" valueType="num">
                                      <p:cBhvr additive="base">
                                        <p:cTn id="80" dur="500" fill="hold"/>
                                        <p:tgtEl>
                                          <p:spTgt spid="59393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93939"/>
                                        </p:tgtEl>
                                        <p:attrNameLst>
                                          <p:attrName>style.visibility</p:attrName>
                                        </p:attrNameLst>
                                      </p:cBhvr>
                                      <p:to>
                                        <p:strVal val="visible"/>
                                      </p:to>
                                    </p:set>
                                    <p:anim calcmode="lin" valueType="num">
                                      <p:cBhvr additive="base">
                                        <p:cTn id="85" dur="500" fill="hold"/>
                                        <p:tgtEl>
                                          <p:spTgt spid="593939"/>
                                        </p:tgtEl>
                                        <p:attrNameLst>
                                          <p:attrName>ppt_x</p:attrName>
                                        </p:attrNameLst>
                                      </p:cBhvr>
                                      <p:tavLst>
                                        <p:tav tm="0">
                                          <p:val>
                                            <p:strVal val="#ppt_x"/>
                                          </p:val>
                                        </p:tav>
                                        <p:tav tm="100000">
                                          <p:val>
                                            <p:strVal val="#ppt_x"/>
                                          </p:val>
                                        </p:tav>
                                      </p:tavLst>
                                    </p:anim>
                                    <p:anim calcmode="lin" valueType="num">
                                      <p:cBhvr additive="base">
                                        <p:cTn id="86" dur="500" fill="hold"/>
                                        <p:tgtEl>
                                          <p:spTgt spid="593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2" grpId="0" animBg="1"/>
      <p:bldP spid="593933" grpId="0" animBg="1"/>
      <p:bldP spid="593934" grpId="0" animBg="1"/>
      <p:bldP spid="593936" grpId="0" animBg="1"/>
      <p:bldP spid="593937" grpId="0"/>
      <p:bldP spid="593939" grpId="0"/>
      <p:bldP spid="59394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
        <p:nvSpPr>
          <p:cNvPr id="40965" name="Rectangle 3"/>
          <p:cNvSpPr>
            <a:spLocks noChangeArrowheads="1"/>
          </p:cNvSpPr>
          <p:nvPr/>
        </p:nvSpPr>
        <p:spPr bwMode="auto">
          <a:xfrm>
            <a:off x="763588" y="1196975"/>
            <a:ext cx="4816475" cy="519113"/>
          </a:xfrm>
          <a:prstGeom prst="rect">
            <a:avLst/>
          </a:prstGeom>
          <a:noFill/>
          <a:ln w="9525">
            <a:noFill/>
            <a:miter lim="800000"/>
            <a:headEnd/>
            <a:tailEnd/>
          </a:ln>
        </p:spPr>
        <p:txBody>
          <a:bodyPr>
            <a:spAutoFit/>
          </a:bodyPr>
          <a:lstStyle/>
          <a:p>
            <a:r>
              <a:rPr lang="zh-CN" altLang="en-US" sz="2800">
                <a:solidFill>
                  <a:srgbClr val="FF0000"/>
                </a:solidFill>
              </a:rPr>
              <a:t>（</a:t>
            </a:r>
            <a:r>
              <a:rPr lang="en-US" altLang="zh-CN" sz="2800">
                <a:solidFill>
                  <a:srgbClr val="FF0000"/>
                </a:solidFill>
              </a:rPr>
              <a:t>3</a:t>
            </a:r>
            <a:r>
              <a:rPr lang="zh-CN" altLang="en-US" sz="2800">
                <a:solidFill>
                  <a:srgbClr val="FF0000"/>
                </a:solidFill>
              </a:rPr>
              <a:t>）电矢量和磁矢量同相位</a:t>
            </a:r>
            <a:endParaRPr lang="en-US" altLang="zh-CN" sz="2800">
              <a:solidFill>
                <a:srgbClr val="FF0000"/>
              </a:solidFill>
            </a:endParaRPr>
          </a:p>
        </p:txBody>
      </p:sp>
      <p:sp>
        <p:nvSpPr>
          <p:cNvPr id="40966" name="Rectangle 7"/>
          <p:cNvSpPr>
            <a:spLocks noGrp="1" noChangeArrowheads="1"/>
          </p:cNvSpPr>
          <p:nvPr>
            <p:ph type="title"/>
          </p:nvPr>
        </p:nvSpPr>
        <p:spPr/>
        <p:txBody>
          <a:bodyPr/>
          <a:lstStyle/>
          <a:p>
            <a:pPr eaLnBrk="1" hangingPunct="1"/>
            <a:endParaRPr lang="zh-CN" altLang="en-US" smtClean="0"/>
          </a:p>
        </p:txBody>
      </p:sp>
      <p:graphicFrame>
        <p:nvGraphicFramePr>
          <p:cNvPr id="594948" name="Object 4"/>
          <p:cNvGraphicFramePr>
            <a:graphicFrameLocks noChangeAspect="1"/>
          </p:cNvGraphicFramePr>
          <p:nvPr>
            <p:ph sz="half" idx="1"/>
          </p:nvPr>
        </p:nvGraphicFramePr>
        <p:xfrm>
          <a:off x="4643438" y="2276475"/>
          <a:ext cx="1368425" cy="1019175"/>
        </p:xfrm>
        <a:graphic>
          <a:graphicData uri="http://schemas.openxmlformats.org/presentationml/2006/ole">
            <p:oleObj spid="_x0000_s40962" name="Equation" r:id="rId3" imgW="596880" imgH="444240" progId="Equation.DSMT4">
              <p:embed/>
            </p:oleObj>
          </a:graphicData>
        </a:graphic>
      </p:graphicFrame>
      <p:sp>
        <p:nvSpPr>
          <p:cNvPr id="594949" name="Rectangle 5"/>
          <p:cNvSpPr>
            <a:spLocks noChangeArrowheads="1"/>
          </p:cNvSpPr>
          <p:nvPr/>
        </p:nvSpPr>
        <p:spPr bwMode="auto">
          <a:xfrm>
            <a:off x="755650" y="3213100"/>
            <a:ext cx="6408738" cy="946150"/>
          </a:xfrm>
          <a:prstGeom prst="rect">
            <a:avLst/>
          </a:prstGeom>
          <a:noFill/>
          <a:ln w="9525">
            <a:noFill/>
            <a:miter lim="800000"/>
            <a:headEnd/>
            <a:tailEnd/>
          </a:ln>
        </p:spPr>
        <p:txBody>
          <a:bodyPr>
            <a:spAutoFit/>
          </a:bodyPr>
          <a:lstStyle/>
          <a:p>
            <a:r>
              <a:rPr lang="zh-CN" altLang="en-US" sz="2800">
                <a:solidFill>
                  <a:srgbClr val="3333FF"/>
                </a:solidFill>
              </a:rPr>
              <a:t>电场和磁场的数值比为一正实数，因此</a:t>
            </a:r>
            <a:r>
              <a:rPr lang="en-US" altLang="zh-CN" sz="2800" i="1">
                <a:solidFill>
                  <a:srgbClr val="3333FF"/>
                </a:solidFill>
              </a:rPr>
              <a:t>E</a:t>
            </a:r>
            <a:r>
              <a:rPr lang="zh-CN" altLang="en-US" sz="2800">
                <a:solidFill>
                  <a:srgbClr val="3333FF"/>
                </a:solidFill>
              </a:rPr>
              <a:t>和</a:t>
            </a:r>
            <a:r>
              <a:rPr lang="en-US" altLang="zh-CN" sz="2800" i="1">
                <a:solidFill>
                  <a:srgbClr val="3333FF"/>
                </a:solidFill>
              </a:rPr>
              <a:t>H</a:t>
            </a:r>
            <a:r>
              <a:rPr lang="zh-CN" altLang="en-US" sz="2800">
                <a:solidFill>
                  <a:srgbClr val="3333FF"/>
                </a:solidFill>
              </a:rPr>
              <a:t>同相位、同步变化</a:t>
            </a:r>
          </a:p>
        </p:txBody>
      </p:sp>
      <p:graphicFrame>
        <p:nvGraphicFramePr>
          <p:cNvPr id="594950" name="Object 6"/>
          <p:cNvGraphicFramePr>
            <a:graphicFrameLocks noChangeAspect="1"/>
          </p:cNvGraphicFramePr>
          <p:nvPr>
            <p:ph sz="half" idx="2"/>
          </p:nvPr>
        </p:nvGraphicFramePr>
        <p:xfrm>
          <a:off x="1116013" y="2349500"/>
          <a:ext cx="2087562" cy="919163"/>
        </p:xfrm>
        <a:graphic>
          <a:graphicData uri="http://schemas.openxmlformats.org/presentationml/2006/ole">
            <p:oleObj spid="_x0000_s40963" name="Equation" r:id="rId4" imgW="1066680" imgH="469800" progId="Equation.DSMT4">
              <p:embed/>
            </p:oleObj>
          </a:graphicData>
        </a:graphic>
      </p:graphicFrame>
      <p:sp>
        <p:nvSpPr>
          <p:cNvPr id="594953" name="Line 9"/>
          <p:cNvSpPr>
            <a:spLocks noChangeShapeType="1"/>
          </p:cNvSpPr>
          <p:nvPr/>
        </p:nvSpPr>
        <p:spPr bwMode="auto">
          <a:xfrm>
            <a:off x="3419475" y="2781300"/>
            <a:ext cx="1081088" cy="0"/>
          </a:xfrm>
          <a:prstGeom prst="line">
            <a:avLst/>
          </a:prstGeom>
          <a:noFill/>
          <a:ln w="38100">
            <a:solidFill>
              <a:srgbClr val="FF0000"/>
            </a:solidFill>
            <a:round/>
            <a:headEnd/>
            <a:tailEnd type="triangle" w="med" len="med"/>
          </a:ln>
        </p:spPr>
        <p:txBody>
          <a:bodyPr/>
          <a:lstStyle/>
          <a:p>
            <a:endParaRPr lang="zh-CN" altLang="en-US"/>
          </a:p>
        </p:txBody>
      </p:sp>
      <p:pic>
        <p:nvPicPr>
          <p:cNvPr id="594954" name="Picture 10" descr="GX123"/>
          <p:cNvPicPr>
            <a:picLocks noChangeAspect="1" noChangeArrowheads="1"/>
          </p:cNvPicPr>
          <p:nvPr/>
        </p:nvPicPr>
        <p:blipFill>
          <a:blip r:embed="rId5" cstate="print"/>
          <a:srcRect/>
          <a:stretch>
            <a:fillRect/>
          </a:stretch>
        </p:blipFill>
        <p:spPr bwMode="auto">
          <a:xfrm>
            <a:off x="1692275" y="4292600"/>
            <a:ext cx="4752975" cy="2081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94950"/>
                                        </p:tgtEl>
                                        <p:attrNameLst>
                                          <p:attrName>style.visibility</p:attrName>
                                        </p:attrNameLst>
                                      </p:cBhvr>
                                      <p:to>
                                        <p:strVal val="visible"/>
                                      </p:to>
                                    </p:set>
                                    <p:anim calcmode="lin" valueType="num">
                                      <p:cBhvr additive="base">
                                        <p:cTn id="7" dur="500" fill="hold"/>
                                        <p:tgtEl>
                                          <p:spTgt spid="594950"/>
                                        </p:tgtEl>
                                        <p:attrNameLst>
                                          <p:attrName>ppt_x</p:attrName>
                                        </p:attrNameLst>
                                      </p:cBhvr>
                                      <p:tavLst>
                                        <p:tav tm="0">
                                          <p:val>
                                            <p:strVal val="#ppt_x"/>
                                          </p:val>
                                        </p:tav>
                                        <p:tav tm="100000">
                                          <p:val>
                                            <p:strVal val="#ppt_x"/>
                                          </p:val>
                                        </p:tav>
                                      </p:tavLst>
                                    </p:anim>
                                    <p:anim calcmode="lin" valueType="num">
                                      <p:cBhvr additive="base">
                                        <p:cTn id="8" dur="500" fill="hold"/>
                                        <p:tgtEl>
                                          <p:spTgt spid="5949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4953"/>
                                        </p:tgtEl>
                                        <p:attrNameLst>
                                          <p:attrName>style.visibility</p:attrName>
                                        </p:attrNameLst>
                                      </p:cBhvr>
                                      <p:to>
                                        <p:strVal val="visible"/>
                                      </p:to>
                                    </p:set>
                                    <p:anim calcmode="lin" valueType="num">
                                      <p:cBhvr additive="base">
                                        <p:cTn id="13" dur="500" fill="hold"/>
                                        <p:tgtEl>
                                          <p:spTgt spid="594953"/>
                                        </p:tgtEl>
                                        <p:attrNameLst>
                                          <p:attrName>ppt_x</p:attrName>
                                        </p:attrNameLst>
                                      </p:cBhvr>
                                      <p:tavLst>
                                        <p:tav tm="0">
                                          <p:val>
                                            <p:strVal val="#ppt_x"/>
                                          </p:val>
                                        </p:tav>
                                        <p:tav tm="100000">
                                          <p:val>
                                            <p:strVal val="#ppt_x"/>
                                          </p:val>
                                        </p:tav>
                                      </p:tavLst>
                                    </p:anim>
                                    <p:anim calcmode="lin" valueType="num">
                                      <p:cBhvr additive="base">
                                        <p:cTn id="14" dur="500" fill="hold"/>
                                        <p:tgtEl>
                                          <p:spTgt spid="59495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4948"/>
                                        </p:tgtEl>
                                        <p:attrNameLst>
                                          <p:attrName>style.visibility</p:attrName>
                                        </p:attrNameLst>
                                      </p:cBhvr>
                                      <p:to>
                                        <p:strVal val="visible"/>
                                      </p:to>
                                    </p:set>
                                    <p:anim calcmode="lin" valueType="num">
                                      <p:cBhvr additive="base">
                                        <p:cTn id="17" dur="500" fill="hold"/>
                                        <p:tgtEl>
                                          <p:spTgt spid="594948"/>
                                        </p:tgtEl>
                                        <p:attrNameLst>
                                          <p:attrName>ppt_x</p:attrName>
                                        </p:attrNameLst>
                                      </p:cBhvr>
                                      <p:tavLst>
                                        <p:tav tm="0">
                                          <p:val>
                                            <p:strVal val="#ppt_x"/>
                                          </p:val>
                                        </p:tav>
                                        <p:tav tm="100000">
                                          <p:val>
                                            <p:strVal val="#ppt_x"/>
                                          </p:val>
                                        </p:tav>
                                      </p:tavLst>
                                    </p:anim>
                                    <p:anim calcmode="lin" valueType="num">
                                      <p:cBhvr additive="base">
                                        <p:cTn id="18" dur="500" fill="hold"/>
                                        <p:tgtEl>
                                          <p:spTgt spid="59494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94949"/>
                                        </p:tgtEl>
                                        <p:attrNameLst>
                                          <p:attrName>style.visibility</p:attrName>
                                        </p:attrNameLst>
                                      </p:cBhvr>
                                      <p:to>
                                        <p:strVal val="visible"/>
                                      </p:to>
                                    </p:set>
                                    <p:animEffect transition="in" filter="checkerboard(across)">
                                      <p:cBhvr>
                                        <p:cTn id="23" dur="500"/>
                                        <p:tgtEl>
                                          <p:spTgt spid="594949"/>
                                        </p:tgtEl>
                                      </p:cBhvr>
                                    </p:animEffect>
                                  </p:childTnLst>
                                </p:cTn>
                              </p:par>
                              <p:par>
                                <p:cTn id="24" presetID="5" presetClass="entr" presetSubtype="10" fill="hold" nodeType="withEffect">
                                  <p:stCondLst>
                                    <p:cond delay="0"/>
                                  </p:stCondLst>
                                  <p:childTnLst>
                                    <p:set>
                                      <p:cBhvr>
                                        <p:cTn id="25" dur="1" fill="hold">
                                          <p:stCondLst>
                                            <p:cond delay="0"/>
                                          </p:stCondLst>
                                        </p:cTn>
                                        <p:tgtEl>
                                          <p:spTgt spid="594954"/>
                                        </p:tgtEl>
                                        <p:attrNameLst>
                                          <p:attrName>style.visibility</p:attrName>
                                        </p:attrNameLst>
                                      </p:cBhvr>
                                      <p:to>
                                        <p:strVal val="visible"/>
                                      </p:to>
                                    </p:set>
                                    <p:animEffect transition="in" filter="checkerboard(across)">
                                      <p:cBhvr>
                                        <p:cTn id="26" dur="500"/>
                                        <p:tgtEl>
                                          <p:spTgt spid="594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9" grpId="0"/>
      <p:bldP spid="59495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68313" y="1844675"/>
            <a:ext cx="7345362" cy="946150"/>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2800"/>
              <a:t>光波中包含有电场矢量和磁场矢量，</a:t>
            </a:r>
            <a:r>
              <a:rPr lang="zh-CN" altLang="en-US" sz="2800">
                <a:latin typeface="Tahoma" pitchFamily="34" charset="0"/>
              </a:rPr>
              <a:t>它们处于同样的地位，相互激励，不能分离。</a:t>
            </a:r>
          </a:p>
        </p:txBody>
      </p:sp>
      <p:sp>
        <p:nvSpPr>
          <p:cNvPr id="83971" name="Rectangle 3"/>
          <p:cNvSpPr>
            <a:spLocks noChangeArrowheads="1"/>
          </p:cNvSpPr>
          <p:nvPr/>
        </p:nvSpPr>
        <p:spPr bwMode="auto">
          <a:xfrm>
            <a:off x="395288" y="3187700"/>
            <a:ext cx="7777162" cy="1800225"/>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2800">
                <a:latin typeface="Tahoma" pitchFamily="34" charset="0"/>
              </a:rPr>
              <a:t>但</a:t>
            </a:r>
            <a:r>
              <a:rPr lang="en-US" altLang="zh-CN" sz="2800" i="1">
                <a:solidFill>
                  <a:srgbClr val="0033CC"/>
                </a:solidFill>
              </a:rPr>
              <a:t>E</a:t>
            </a:r>
            <a:r>
              <a:rPr lang="zh-CN" altLang="en-US" sz="2800">
                <a:solidFill>
                  <a:srgbClr val="0033CC"/>
                </a:solidFill>
              </a:rPr>
              <a:t>与</a:t>
            </a:r>
            <a:r>
              <a:rPr lang="en-US" altLang="zh-CN" sz="2800" i="1">
                <a:solidFill>
                  <a:srgbClr val="0033CC"/>
                </a:solidFill>
              </a:rPr>
              <a:t>H</a:t>
            </a:r>
            <a:r>
              <a:rPr lang="zh-CN" altLang="en-US" sz="2800">
                <a:solidFill>
                  <a:srgbClr val="0033CC"/>
                </a:solidFill>
              </a:rPr>
              <a:t>同相位</a:t>
            </a:r>
            <a:r>
              <a:rPr lang="en-US" altLang="zh-CN" sz="2800">
                <a:solidFill>
                  <a:srgbClr val="0033CC"/>
                </a:solidFill>
              </a:rPr>
              <a:t>,</a:t>
            </a:r>
            <a:r>
              <a:rPr lang="en-US" altLang="zh-CN" sz="2800"/>
              <a:t> </a:t>
            </a:r>
            <a:r>
              <a:rPr lang="zh-CN" altLang="en-US" sz="2800"/>
              <a:t>在讨论光的波动特性时，电场的作用远大于磁场的作用，</a:t>
            </a:r>
            <a:r>
              <a:rPr lang="zh-CN" altLang="en-US" sz="2800">
                <a:solidFill>
                  <a:srgbClr val="3333FF"/>
                </a:solidFill>
                <a:latin typeface="Tahoma" pitchFamily="34" charset="0"/>
              </a:rPr>
              <a:t>通常</a:t>
            </a:r>
            <a:r>
              <a:rPr lang="zh-CN" altLang="en-US" sz="2800">
                <a:solidFill>
                  <a:srgbClr val="3333FF"/>
                </a:solidFill>
              </a:rPr>
              <a:t>只考虑电场矢量 </a:t>
            </a:r>
            <a:r>
              <a:rPr lang="en-US" altLang="zh-CN" sz="2800" i="1">
                <a:solidFill>
                  <a:srgbClr val="3333FF"/>
                </a:solidFill>
              </a:rPr>
              <a:t>E </a:t>
            </a:r>
            <a:r>
              <a:rPr lang="zh-CN" altLang="en-US" sz="2800">
                <a:solidFill>
                  <a:srgbClr val="3333FF"/>
                </a:solidFill>
              </a:rPr>
              <a:t>即可</a:t>
            </a:r>
            <a:r>
              <a:rPr lang="zh-CN" altLang="en-US" sz="2800"/>
              <a:t>。通常把光波中的电场矢量</a:t>
            </a:r>
            <a:r>
              <a:rPr lang="en-US" altLang="zh-CN" sz="2800" i="1"/>
              <a:t>E</a:t>
            </a:r>
            <a:r>
              <a:rPr lang="zh-CN" altLang="en-US" sz="2800"/>
              <a:t>称为</a:t>
            </a:r>
            <a:r>
              <a:rPr lang="zh-CN" altLang="en-US" sz="2800">
                <a:solidFill>
                  <a:srgbClr val="FF0000"/>
                </a:solidFill>
              </a:rPr>
              <a:t>光矢量</a:t>
            </a:r>
            <a:r>
              <a:rPr lang="zh-CN" altLang="en-US" sz="2800"/>
              <a:t>，把电场</a:t>
            </a:r>
            <a:r>
              <a:rPr lang="en-US" altLang="zh-CN" sz="2800" i="1"/>
              <a:t>E</a:t>
            </a:r>
            <a:r>
              <a:rPr lang="zh-CN" altLang="en-US" sz="2800"/>
              <a:t>的振动称为光振动。 </a:t>
            </a:r>
          </a:p>
        </p:txBody>
      </p:sp>
      <p:sp>
        <p:nvSpPr>
          <p:cNvPr id="83972" name="Rectangle 4"/>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
        <p:nvSpPr>
          <p:cNvPr id="83973" name="Rectangle 5"/>
          <p:cNvSpPr>
            <a:spLocks noChangeArrowheads="1"/>
          </p:cNvSpPr>
          <p:nvPr/>
        </p:nvSpPr>
        <p:spPr bwMode="auto">
          <a:xfrm>
            <a:off x="184150" y="1181100"/>
            <a:ext cx="2587625" cy="519113"/>
          </a:xfrm>
          <a:prstGeom prst="rect">
            <a:avLst/>
          </a:prstGeom>
          <a:noFill/>
          <a:ln w="9525">
            <a:noFill/>
            <a:miter lim="800000"/>
            <a:headEnd/>
            <a:tailEnd/>
          </a:ln>
        </p:spPr>
        <p:txBody>
          <a:bodyPr>
            <a:spAutoFit/>
          </a:bodyPr>
          <a:lstStyle/>
          <a:p>
            <a:r>
              <a:rPr lang="zh-CN" altLang="en-US" sz="2800">
                <a:solidFill>
                  <a:srgbClr val="FF0000"/>
                </a:solidFill>
              </a:rPr>
              <a:t>（</a:t>
            </a:r>
            <a:r>
              <a:rPr lang="en-US" altLang="zh-CN" sz="2800">
                <a:solidFill>
                  <a:srgbClr val="FF0000"/>
                </a:solidFill>
              </a:rPr>
              <a:t>4</a:t>
            </a:r>
            <a:r>
              <a:rPr lang="zh-CN" altLang="en-US" sz="2800">
                <a:solidFill>
                  <a:srgbClr val="FF0000"/>
                </a:solidFill>
              </a:rPr>
              <a:t>）光矢量</a:t>
            </a:r>
            <a:endParaRPr lang="en-US" altLang="zh-CN" sz="280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323850" y="2205038"/>
            <a:ext cx="8374063" cy="4248150"/>
          </a:xfrm>
        </p:spPr>
        <p:txBody>
          <a:bodyPr/>
          <a:lstStyle/>
          <a:p>
            <a:pPr eaLnBrk="1" hangingPunct="1">
              <a:buFontTx/>
              <a:buNone/>
            </a:pPr>
            <a:r>
              <a:rPr lang="en-US" altLang="zh-CN" sz="2800" b="1" smtClean="0">
                <a:solidFill>
                  <a:srgbClr val="FF0000"/>
                </a:solidFill>
              </a:rPr>
              <a:t>1.1.1</a:t>
            </a:r>
            <a:r>
              <a:rPr lang="zh-CN" altLang="en-US" sz="2800" b="1" smtClean="0">
                <a:solidFill>
                  <a:srgbClr val="FF0000"/>
                </a:solidFill>
              </a:rPr>
              <a:t>电磁波的概念</a:t>
            </a:r>
          </a:p>
        </p:txBody>
      </p:sp>
      <p:sp>
        <p:nvSpPr>
          <p:cNvPr id="70659" name="Rectangle 4"/>
          <p:cNvSpPr>
            <a:spLocks noGrp="1" noChangeArrowheads="1"/>
          </p:cNvSpPr>
          <p:nvPr>
            <p:ph type="title"/>
          </p:nvPr>
        </p:nvSpPr>
        <p:spPr>
          <a:noFill/>
        </p:spPr>
        <p:txBody>
          <a:bodyPr/>
          <a:lstStyle/>
          <a:p>
            <a:pPr eaLnBrk="1" hangingPunct="1"/>
            <a:r>
              <a:rPr lang="en-US" altLang="zh-CN" sz="3200" smtClean="0">
                <a:solidFill>
                  <a:srgbClr val="FF0000"/>
                </a:solidFill>
              </a:rPr>
              <a:t>1.1 </a:t>
            </a:r>
            <a:r>
              <a:rPr lang="zh-CN" altLang="en-US" sz="3200" smtClean="0">
                <a:solidFill>
                  <a:srgbClr val="FF0000"/>
                </a:solidFill>
              </a:rPr>
              <a:t>电磁波谱 电磁场基本方程</a:t>
            </a:r>
          </a:p>
        </p:txBody>
      </p:sp>
      <p:sp>
        <p:nvSpPr>
          <p:cNvPr id="381957" name="Rectangle 5"/>
          <p:cNvSpPr>
            <a:spLocks noChangeArrowheads="1"/>
          </p:cNvSpPr>
          <p:nvPr/>
        </p:nvSpPr>
        <p:spPr bwMode="auto">
          <a:xfrm>
            <a:off x="0" y="1268413"/>
            <a:ext cx="8569325" cy="701675"/>
          </a:xfrm>
          <a:prstGeom prst="rect">
            <a:avLst/>
          </a:prstGeom>
          <a:noFill/>
          <a:ln w="9525">
            <a:noFill/>
            <a:miter lim="800000"/>
            <a:headEnd/>
            <a:tailEnd/>
          </a:ln>
          <a:effectLst/>
        </p:spPr>
        <p:txBody>
          <a:bodyPr>
            <a:spAutoFit/>
          </a:bodyPr>
          <a:lstStyle/>
          <a:p>
            <a:pPr>
              <a:defRPr/>
            </a:pPr>
            <a:r>
              <a:rPr lang="en-US" altLang="zh-CN" sz="2000">
                <a:solidFill>
                  <a:srgbClr val="3333CC"/>
                </a:solidFill>
                <a:effectLst>
                  <a:outerShdw blurRad="38100" dist="38100" dir="2700000" algn="tl">
                    <a:srgbClr val="C0C0C0"/>
                  </a:outerShdw>
                </a:effectLst>
              </a:rPr>
              <a:t>(The electromagnetic spectrum and the basic equations of the</a:t>
            </a:r>
          </a:p>
          <a:p>
            <a:pPr>
              <a:defRPr/>
            </a:pPr>
            <a:r>
              <a:rPr lang="en-US" altLang="zh-CN" sz="2000">
                <a:solidFill>
                  <a:srgbClr val="3333CC"/>
                </a:solidFill>
                <a:effectLst>
                  <a:outerShdw blurRad="38100" dist="38100" dir="2700000" algn="tl">
                    <a:srgbClr val="C0C0C0"/>
                  </a:outerShdw>
                </a:effectLst>
              </a:rPr>
              <a:t>electromagnetic field)</a:t>
            </a:r>
            <a:endParaRPr lang="zh-CN" altLang="en-US" sz="2000">
              <a:solidFill>
                <a:srgbClr val="3333CC"/>
              </a:solidFill>
              <a:effectLst>
                <a:outerShdw blurRad="38100" dist="38100" dir="2700000" algn="tl">
                  <a:srgbClr val="C0C0C0"/>
                </a:outerShdw>
              </a:effectLst>
            </a:endParaRPr>
          </a:p>
        </p:txBody>
      </p:sp>
      <p:pic>
        <p:nvPicPr>
          <p:cNvPr id="381958" name="Picture 6"/>
          <p:cNvPicPr>
            <a:picLocks noChangeAspect="1" noChangeArrowheads="1"/>
          </p:cNvPicPr>
          <p:nvPr/>
        </p:nvPicPr>
        <p:blipFill>
          <a:blip r:embed="rId2" cstate="print"/>
          <a:srcRect/>
          <a:stretch>
            <a:fillRect/>
          </a:stretch>
        </p:blipFill>
        <p:spPr bwMode="auto">
          <a:xfrm>
            <a:off x="4908550" y="2205038"/>
            <a:ext cx="4235450" cy="3019425"/>
          </a:xfrm>
          <a:prstGeom prst="rect">
            <a:avLst/>
          </a:prstGeom>
          <a:noFill/>
          <a:ln w="9525">
            <a:noFill/>
            <a:miter lim="800000"/>
            <a:headEnd/>
            <a:tailEnd/>
          </a:ln>
        </p:spPr>
      </p:pic>
      <p:sp>
        <p:nvSpPr>
          <p:cNvPr id="381959" name="Rectangle 7"/>
          <p:cNvSpPr>
            <a:spLocks noChangeArrowheads="1"/>
          </p:cNvSpPr>
          <p:nvPr/>
        </p:nvSpPr>
        <p:spPr bwMode="auto">
          <a:xfrm>
            <a:off x="250825" y="2924175"/>
            <a:ext cx="4789488" cy="3013075"/>
          </a:xfrm>
          <a:prstGeom prst="rect">
            <a:avLst/>
          </a:prstGeom>
          <a:noFill/>
          <a:ln w="9525">
            <a:noFill/>
            <a:miter lim="800000"/>
            <a:headEnd/>
            <a:tailEnd/>
          </a:ln>
        </p:spPr>
        <p:txBody>
          <a:bodyPr>
            <a:spAutoFit/>
          </a:bodyPr>
          <a:lstStyle/>
          <a:p>
            <a:r>
              <a:rPr lang="zh-CN" altLang="en-US"/>
              <a:t>随时间变化的电场将在周围空间产生变化的磁场，随时间变化的磁场将在周围空间产生变化的电场，</a:t>
            </a:r>
            <a:r>
              <a:rPr lang="zh-CN" altLang="en-US">
                <a:solidFill>
                  <a:srgbClr val="0033CC"/>
                </a:solidFill>
              </a:rPr>
              <a:t>变化的电场和磁场之间相互联系，相互激发，并且以一定速度向周围空间传播。</a:t>
            </a:r>
            <a:r>
              <a:rPr lang="zh-CN" altLang="en-US"/>
              <a:t>因此，</a:t>
            </a:r>
            <a:r>
              <a:rPr lang="zh-CN" altLang="en-US">
                <a:solidFill>
                  <a:srgbClr val="FF0000"/>
                </a:solidFill>
              </a:rPr>
              <a:t>时变电磁场就是在空间以一定速度由近及远传播的电磁波。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1959"/>
                                        </p:tgtEl>
                                        <p:attrNameLst>
                                          <p:attrName>style.visibility</p:attrName>
                                        </p:attrNameLst>
                                      </p:cBhvr>
                                      <p:to>
                                        <p:strVal val="visible"/>
                                      </p:to>
                                    </p:set>
                                    <p:anim calcmode="lin" valueType="num">
                                      <p:cBhvr additive="base">
                                        <p:cTn id="7" dur="500" fill="hold"/>
                                        <p:tgtEl>
                                          <p:spTgt spid="381959"/>
                                        </p:tgtEl>
                                        <p:attrNameLst>
                                          <p:attrName>ppt_x</p:attrName>
                                        </p:attrNameLst>
                                      </p:cBhvr>
                                      <p:tavLst>
                                        <p:tav tm="0">
                                          <p:val>
                                            <p:strVal val="#ppt_x"/>
                                          </p:val>
                                        </p:tav>
                                        <p:tav tm="100000">
                                          <p:val>
                                            <p:strVal val="#ppt_x"/>
                                          </p:val>
                                        </p:tav>
                                      </p:tavLst>
                                    </p:anim>
                                    <p:anim calcmode="lin" valueType="num">
                                      <p:cBhvr additive="base">
                                        <p:cTn id="8" dur="500" fill="hold"/>
                                        <p:tgtEl>
                                          <p:spTgt spid="38195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1958"/>
                                        </p:tgtEl>
                                        <p:attrNameLst>
                                          <p:attrName>style.visibility</p:attrName>
                                        </p:attrNameLst>
                                      </p:cBhvr>
                                      <p:to>
                                        <p:strVal val="visible"/>
                                      </p:to>
                                    </p:set>
                                    <p:anim calcmode="lin" valueType="num">
                                      <p:cBhvr additive="base">
                                        <p:cTn id="11" dur="500" fill="hold"/>
                                        <p:tgtEl>
                                          <p:spTgt spid="381958"/>
                                        </p:tgtEl>
                                        <p:attrNameLst>
                                          <p:attrName>ppt_x</p:attrName>
                                        </p:attrNameLst>
                                      </p:cBhvr>
                                      <p:tavLst>
                                        <p:tav tm="0">
                                          <p:val>
                                            <p:strVal val="#ppt_x"/>
                                          </p:val>
                                        </p:tav>
                                        <p:tav tm="100000">
                                          <p:val>
                                            <p:strVal val="#ppt_x"/>
                                          </p:val>
                                        </p:tav>
                                      </p:tavLst>
                                    </p:anim>
                                    <p:anim calcmode="lin" valueType="num">
                                      <p:cBhvr additive="base">
                                        <p:cTn id="12" dur="500" fill="hold"/>
                                        <p:tgtEl>
                                          <p:spTgt spid="3819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body" idx="1"/>
          </p:nvPr>
        </p:nvSpPr>
        <p:spPr>
          <a:xfrm>
            <a:off x="250825" y="1812925"/>
            <a:ext cx="7658100" cy="696913"/>
          </a:xfrm>
        </p:spPr>
        <p:txBody>
          <a:bodyPr/>
          <a:lstStyle/>
          <a:p>
            <a:pPr eaLnBrk="1" hangingPunct="1">
              <a:buClr>
                <a:schemeClr val="tx1"/>
              </a:buClr>
              <a:buSzPct val="60000"/>
              <a:buFont typeface="Wingdings" pitchFamily="2" charset="2"/>
              <a:buNone/>
            </a:pPr>
            <a:r>
              <a:rPr lang="zh-CN" altLang="en-US" smtClean="0">
                <a:solidFill>
                  <a:srgbClr val="3333FF"/>
                </a:solidFill>
              </a:rPr>
              <a:t>可得时谐平面波的光强</a:t>
            </a:r>
          </a:p>
        </p:txBody>
      </p:sp>
      <p:sp>
        <p:nvSpPr>
          <p:cNvPr id="41989" name="Rectangle 3"/>
          <p:cNvSpPr>
            <a:spLocks noChangeArrowheads="1"/>
          </p:cNvSpPr>
          <p:nvPr/>
        </p:nvSpPr>
        <p:spPr bwMode="auto">
          <a:xfrm>
            <a:off x="539750" y="1196975"/>
            <a:ext cx="4608513" cy="519113"/>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2800">
                <a:solidFill>
                  <a:srgbClr val="FF0000"/>
                </a:solidFill>
              </a:rPr>
              <a:t>（</a:t>
            </a:r>
            <a:r>
              <a:rPr lang="en-US" altLang="zh-CN" sz="2800">
                <a:solidFill>
                  <a:srgbClr val="FF0000"/>
                </a:solidFill>
              </a:rPr>
              <a:t>5</a:t>
            </a:r>
            <a:r>
              <a:rPr lang="zh-CN" altLang="en-US" sz="2800">
                <a:solidFill>
                  <a:srgbClr val="FF0000"/>
                </a:solidFill>
              </a:rPr>
              <a:t>）时谐平面波的光强</a:t>
            </a:r>
          </a:p>
        </p:txBody>
      </p:sp>
      <p:graphicFrame>
        <p:nvGraphicFramePr>
          <p:cNvPr id="596996" name="Object 4"/>
          <p:cNvGraphicFramePr>
            <a:graphicFrameLocks noChangeAspect="1"/>
          </p:cNvGraphicFramePr>
          <p:nvPr/>
        </p:nvGraphicFramePr>
        <p:xfrm>
          <a:off x="1331913" y="2276475"/>
          <a:ext cx="6985000" cy="3128963"/>
        </p:xfrm>
        <a:graphic>
          <a:graphicData uri="http://schemas.openxmlformats.org/presentationml/2006/ole">
            <p:oleObj spid="_x0000_s41986" name="Equation" r:id="rId3" imgW="2857320" imgH="1282680" progId="Equation.DSMT4">
              <p:embed/>
            </p:oleObj>
          </a:graphicData>
        </a:graphic>
      </p:graphicFrame>
      <p:graphicFrame>
        <p:nvGraphicFramePr>
          <p:cNvPr id="596997" name="Object 5"/>
          <p:cNvGraphicFramePr>
            <a:graphicFrameLocks noChangeAspect="1"/>
          </p:cNvGraphicFramePr>
          <p:nvPr/>
        </p:nvGraphicFramePr>
        <p:xfrm>
          <a:off x="3492500" y="6019800"/>
          <a:ext cx="1223963" cy="679450"/>
        </p:xfrm>
        <a:graphic>
          <a:graphicData uri="http://schemas.openxmlformats.org/presentationml/2006/ole">
            <p:oleObj spid="_x0000_s41987" name="Equation" r:id="rId4" imgW="431640" imgH="241200" progId="Equation.DSMT4">
              <p:embed/>
            </p:oleObj>
          </a:graphicData>
        </a:graphic>
      </p:graphicFrame>
      <p:sp>
        <p:nvSpPr>
          <p:cNvPr id="41990" name="Rectangle 6"/>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1.2.2 </a:t>
            </a:r>
            <a:r>
              <a:rPr lang="zh-CN" altLang="en-US" sz="1800">
                <a:solidFill>
                  <a:srgbClr val="6600FF"/>
                </a:solidFill>
                <a:latin typeface="Arial" pitchFamily="34" charset="0"/>
              </a:rPr>
              <a:t>时谐均匀平面波</a:t>
            </a:r>
          </a:p>
        </p:txBody>
      </p:sp>
      <p:sp>
        <p:nvSpPr>
          <p:cNvPr id="596999" name="Rectangle 7"/>
          <p:cNvSpPr>
            <a:spLocks noChangeArrowheads="1"/>
          </p:cNvSpPr>
          <p:nvPr/>
        </p:nvSpPr>
        <p:spPr bwMode="auto">
          <a:xfrm>
            <a:off x="827088" y="5373688"/>
            <a:ext cx="7658100" cy="696912"/>
          </a:xfrm>
          <a:prstGeom prst="rect">
            <a:avLst/>
          </a:prstGeom>
          <a:noFill/>
          <a:ln w="9525">
            <a:noFill/>
            <a:miter lim="800000"/>
            <a:headEnd/>
            <a:tailEnd/>
          </a:ln>
        </p:spPr>
        <p:txBody>
          <a:bodyPr/>
          <a:lstStyle/>
          <a:p>
            <a:pPr marL="342900" indent="-342900" algn="l">
              <a:spcBef>
                <a:spcPct val="20000"/>
              </a:spcBef>
              <a:buClr>
                <a:schemeClr val="tx1"/>
              </a:buClr>
              <a:buSzPct val="60000"/>
              <a:buFont typeface="Wingdings" pitchFamily="2" charset="2"/>
              <a:buNone/>
            </a:pPr>
            <a:r>
              <a:rPr lang="zh-CN" altLang="en-US" sz="2800">
                <a:solidFill>
                  <a:srgbClr val="FF0000"/>
                </a:solidFill>
                <a:latin typeface="Arial" pitchFamily="34" charset="0"/>
              </a:rPr>
              <a:t>同一介质中，关心的是相对光强，可以认为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96996"/>
                                        </p:tgtEl>
                                        <p:attrNameLst>
                                          <p:attrName>style.visibility</p:attrName>
                                        </p:attrNameLst>
                                      </p:cBhvr>
                                      <p:to>
                                        <p:strVal val="visible"/>
                                      </p:to>
                                    </p:set>
                                    <p:animEffect transition="in" filter="checkerboard(across)">
                                      <p:cBhvr>
                                        <p:cTn id="7" dur="500"/>
                                        <p:tgtEl>
                                          <p:spTgt spid="59699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96999"/>
                                        </p:tgtEl>
                                        <p:attrNameLst>
                                          <p:attrName>style.visibility</p:attrName>
                                        </p:attrNameLst>
                                      </p:cBhvr>
                                      <p:to>
                                        <p:strVal val="visible"/>
                                      </p:to>
                                    </p:set>
                                    <p:animEffect transition="in" filter="checkerboard(across)">
                                      <p:cBhvr>
                                        <p:cTn id="12" dur="500"/>
                                        <p:tgtEl>
                                          <p:spTgt spid="59699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96997"/>
                                        </p:tgtEl>
                                        <p:attrNameLst>
                                          <p:attrName>style.visibility</p:attrName>
                                        </p:attrNameLst>
                                      </p:cBhvr>
                                      <p:to>
                                        <p:strVal val="visible"/>
                                      </p:to>
                                    </p:set>
                                    <p:animEffect transition="in" filter="checkerboard(across)">
                                      <p:cBhvr>
                                        <p:cTn id="17" dur="500"/>
                                        <p:tgtEl>
                                          <p:spTgt spid="596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627313" y="260350"/>
            <a:ext cx="3887787" cy="641350"/>
          </a:xfrm>
          <a:prstGeom prst="rect">
            <a:avLst/>
          </a:prstGeom>
          <a:noFill/>
          <a:ln w="9525">
            <a:noFill/>
            <a:miter lim="800000"/>
            <a:headEnd/>
            <a:tailEnd/>
          </a:ln>
        </p:spPr>
        <p:txBody>
          <a:bodyPr>
            <a:spAutoFit/>
          </a:bodyPr>
          <a:lstStyle/>
          <a:p>
            <a:pPr algn="l">
              <a:spcBef>
                <a:spcPct val="50000"/>
              </a:spcBef>
            </a:pPr>
            <a:r>
              <a:rPr lang="zh-CN" altLang="en-US" sz="3600">
                <a:solidFill>
                  <a:srgbClr val="FF0000"/>
                </a:solidFill>
              </a:rPr>
              <a:t>专业英文单词学习</a:t>
            </a:r>
          </a:p>
        </p:txBody>
      </p:sp>
      <p:sp>
        <p:nvSpPr>
          <p:cNvPr id="84995" name="Rectangle 3"/>
          <p:cNvSpPr>
            <a:spLocks noChangeArrowheads="1"/>
          </p:cNvSpPr>
          <p:nvPr/>
        </p:nvSpPr>
        <p:spPr bwMode="auto">
          <a:xfrm>
            <a:off x="250825" y="1268413"/>
            <a:ext cx="1873250" cy="396875"/>
          </a:xfrm>
          <a:prstGeom prst="rect">
            <a:avLst/>
          </a:prstGeom>
          <a:noFill/>
          <a:ln w="9525">
            <a:noFill/>
            <a:miter lim="800000"/>
            <a:headEnd/>
            <a:tailEnd/>
          </a:ln>
        </p:spPr>
        <p:txBody>
          <a:bodyPr>
            <a:spAutoFit/>
          </a:bodyPr>
          <a:lstStyle/>
          <a:p>
            <a:r>
              <a:rPr lang="zh-CN" altLang="en-US" sz="2000">
                <a:solidFill>
                  <a:srgbClr val="3333FF"/>
                </a:solidFill>
              </a:rPr>
              <a:t>波动方程</a:t>
            </a:r>
          </a:p>
        </p:txBody>
      </p:sp>
      <p:sp>
        <p:nvSpPr>
          <p:cNvPr id="84996" name="Rectangle 4"/>
          <p:cNvSpPr>
            <a:spLocks noChangeArrowheads="1"/>
          </p:cNvSpPr>
          <p:nvPr/>
        </p:nvSpPr>
        <p:spPr bwMode="auto">
          <a:xfrm>
            <a:off x="230188" y="2049463"/>
            <a:ext cx="1749425" cy="33655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60000"/>
              <a:buFont typeface="Wingdings" pitchFamily="2" charset="2"/>
              <a:buNone/>
            </a:pPr>
            <a:r>
              <a:rPr lang="zh-CN" altLang="en-US" sz="2000">
                <a:solidFill>
                  <a:srgbClr val="3333FF"/>
                </a:solidFill>
              </a:rPr>
              <a:t>折射率</a:t>
            </a:r>
            <a:endParaRPr lang="en-US" altLang="zh-CN" sz="2000">
              <a:solidFill>
                <a:srgbClr val="3333FF"/>
              </a:solidFill>
            </a:endParaRPr>
          </a:p>
        </p:txBody>
      </p:sp>
      <p:sp>
        <p:nvSpPr>
          <p:cNvPr id="84997" name="Rectangle 5"/>
          <p:cNvSpPr>
            <a:spLocks noChangeArrowheads="1"/>
          </p:cNvSpPr>
          <p:nvPr/>
        </p:nvSpPr>
        <p:spPr bwMode="auto">
          <a:xfrm>
            <a:off x="250825" y="2708275"/>
            <a:ext cx="1403350" cy="701675"/>
          </a:xfrm>
          <a:prstGeom prst="rect">
            <a:avLst/>
          </a:prstGeom>
          <a:noFill/>
          <a:ln w="9525">
            <a:noFill/>
            <a:miter lim="800000"/>
            <a:headEnd/>
            <a:tailEnd/>
          </a:ln>
        </p:spPr>
        <p:txBody>
          <a:bodyPr>
            <a:spAutoFit/>
          </a:bodyPr>
          <a:lstStyle/>
          <a:p>
            <a:r>
              <a:rPr lang="zh-CN" altLang="en-US" sz="2000">
                <a:solidFill>
                  <a:srgbClr val="3333FF"/>
                </a:solidFill>
              </a:rPr>
              <a:t>时谐均匀平面波</a:t>
            </a:r>
          </a:p>
        </p:txBody>
      </p:sp>
      <p:sp>
        <p:nvSpPr>
          <p:cNvPr id="84998" name="Rectangle 6"/>
          <p:cNvSpPr>
            <a:spLocks noChangeArrowheads="1"/>
          </p:cNvSpPr>
          <p:nvPr/>
        </p:nvSpPr>
        <p:spPr bwMode="auto">
          <a:xfrm>
            <a:off x="-36513" y="3573463"/>
            <a:ext cx="1655763" cy="396875"/>
          </a:xfrm>
          <a:prstGeom prst="rect">
            <a:avLst/>
          </a:prstGeom>
          <a:noFill/>
          <a:ln w="9525">
            <a:noFill/>
            <a:miter lim="800000"/>
            <a:headEnd/>
            <a:tailEnd/>
          </a:ln>
        </p:spPr>
        <p:txBody>
          <a:bodyPr>
            <a:spAutoFit/>
          </a:bodyPr>
          <a:lstStyle/>
          <a:p>
            <a:r>
              <a:rPr lang="zh-CN" altLang="en-US" sz="2000">
                <a:solidFill>
                  <a:srgbClr val="3333FF"/>
                </a:solidFill>
              </a:rPr>
              <a:t>周期</a:t>
            </a:r>
          </a:p>
        </p:txBody>
      </p:sp>
      <p:sp>
        <p:nvSpPr>
          <p:cNvPr id="84999" name="Rectangle 7"/>
          <p:cNvSpPr>
            <a:spLocks noChangeArrowheads="1"/>
          </p:cNvSpPr>
          <p:nvPr/>
        </p:nvSpPr>
        <p:spPr bwMode="auto">
          <a:xfrm>
            <a:off x="179388" y="4365625"/>
            <a:ext cx="1439862" cy="396875"/>
          </a:xfrm>
          <a:prstGeom prst="rect">
            <a:avLst/>
          </a:prstGeom>
          <a:noFill/>
          <a:ln w="9525">
            <a:noFill/>
            <a:miter lim="800000"/>
            <a:headEnd/>
            <a:tailEnd/>
          </a:ln>
        </p:spPr>
        <p:txBody>
          <a:bodyPr>
            <a:spAutoFit/>
          </a:bodyPr>
          <a:lstStyle/>
          <a:p>
            <a:r>
              <a:rPr lang="zh-CN" altLang="en-US" sz="2000">
                <a:solidFill>
                  <a:srgbClr val="3333FF"/>
                </a:solidFill>
              </a:rPr>
              <a:t>时间频率</a:t>
            </a:r>
          </a:p>
        </p:txBody>
      </p:sp>
      <p:sp>
        <p:nvSpPr>
          <p:cNvPr id="85000" name="Rectangle 8"/>
          <p:cNvSpPr>
            <a:spLocks noChangeArrowheads="1"/>
          </p:cNvSpPr>
          <p:nvPr/>
        </p:nvSpPr>
        <p:spPr bwMode="auto">
          <a:xfrm>
            <a:off x="179388" y="5084763"/>
            <a:ext cx="1296987" cy="396875"/>
          </a:xfrm>
          <a:prstGeom prst="rect">
            <a:avLst/>
          </a:prstGeom>
          <a:noFill/>
          <a:ln w="9525">
            <a:noFill/>
            <a:miter lim="800000"/>
            <a:headEnd/>
            <a:tailEnd/>
          </a:ln>
        </p:spPr>
        <p:txBody>
          <a:bodyPr>
            <a:spAutoFit/>
          </a:bodyPr>
          <a:lstStyle/>
          <a:p>
            <a:r>
              <a:rPr lang="zh-CN" altLang="en-US" sz="2000">
                <a:solidFill>
                  <a:srgbClr val="3333FF"/>
                </a:solidFill>
              </a:rPr>
              <a:t>角频率</a:t>
            </a:r>
          </a:p>
        </p:txBody>
      </p:sp>
      <p:sp>
        <p:nvSpPr>
          <p:cNvPr id="85001" name="Rectangle 9"/>
          <p:cNvSpPr>
            <a:spLocks noChangeArrowheads="1"/>
          </p:cNvSpPr>
          <p:nvPr/>
        </p:nvSpPr>
        <p:spPr bwMode="auto">
          <a:xfrm>
            <a:off x="179388" y="5949950"/>
            <a:ext cx="1296987" cy="396875"/>
          </a:xfrm>
          <a:prstGeom prst="rect">
            <a:avLst/>
          </a:prstGeom>
          <a:noFill/>
          <a:ln w="9525">
            <a:noFill/>
            <a:miter lim="800000"/>
            <a:headEnd/>
            <a:tailEnd/>
          </a:ln>
        </p:spPr>
        <p:txBody>
          <a:bodyPr>
            <a:spAutoFit/>
          </a:bodyPr>
          <a:lstStyle/>
          <a:p>
            <a:r>
              <a:rPr lang="zh-CN" altLang="en-US" sz="2000">
                <a:solidFill>
                  <a:srgbClr val="3333FF"/>
                </a:solidFill>
              </a:rPr>
              <a:t>波长</a:t>
            </a:r>
          </a:p>
        </p:txBody>
      </p:sp>
      <p:sp>
        <p:nvSpPr>
          <p:cNvPr id="85002" name="Rectangle 10"/>
          <p:cNvSpPr>
            <a:spLocks noChangeArrowheads="1"/>
          </p:cNvSpPr>
          <p:nvPr/>
        </p:nvSpPr>
        <p:spPr bwMode="auto">
          <a:xfrm>
            <a:off x="4643438" y="1320800"/>
            <a:ext cx="1296987" cy="396875"/>
          </a:xfrm>
          <a:prstGeom prst="rect">
            <a:avLst/>
          </a:prstGeom>
          <a:noFill/>
          <a:ln w="9525">
            <a:noFill/>
            <a:miter lim="800000"/>
            <a:headEnd/>
            <a:tailEnd/>
          </a:ln>
        </p:spPr>
        <p:txBody>
          <a:bodyPr>
            <a:spAutoFit/>
          </a:bodyPr>
          <a:lstStyle/>
          <a:p>
            <a:r>
              <a:rPr lang="zh-CN" altLang="en-US" sz="2000">
                <a:solidFill>
                  <a:srgbClr val="3333FF"/>
                </a:solidFill>
              </a:rPr>
              <a:t>空间频率</a:t>
            </a:r>
          </a:p>
        </p:txBody>
      </p:sp>
      <p:sp>
        <p:nvSpPr>
          <p:cNvPr id="85003" name="Rectangle 11"/>
          <p:cNvSpPr>
            <a:spLocks noChangeArrowheads="1"/>
          </p:cNvSpPr>
          <p:nvPr/>
        </p:nvSpPr>
        <p:spPr bwMode="auto">
          <a:xfrm>
            <a:off x="4770438" y="2041525"/>
            <a:ext cx="1096962" cy="701675"/>
          </a:xfrm>
          <a:prstGeom prst="rect">
            <a:avLst/>
          </a:prstGeom>
          <a:noFill/>
          <a:ln w="9525">
            <a:noFill/>
            <a:miter lim="800000"/>
            <a:headEnd/>
            <a:tailEnd/>
          </a:ln>
        </p:spPr>
        <p:txBody>
          <a:bodyPr>
            <a:spAutoFit/>
          </a:bodyPr>
          <a:lstStyle/>
          <a:p>
            <a:r>
              <a:rPr lang="zh-CN" altLang="en-US" sz="2000">
                <a:solidFill>
                  <a:srgbClr val="3333FF"/>
                </a:solidFill>
              </a:rPr>
              <a:t>空间圆频率</a:t>
            </a:r>
          </a:p>
        </p:txBody>
      </p:sp>
      <p:sp>
        <p:nvSpPr>
          <p:cNvPr id="85004" name="Rectangle 12"/>
          <p:cNvSpPr>
            <a:spLocks noChangeArrowheads="1"/>
          </p:cNvSpPr>
          <p:nvPr/>
        </p:nvSpPr>
        <p:spPr bwMode="auto">
          <a:xfrm>
            <a:off x="4770438" y="2760663"/>
            <a:ext cx="1096962" cy="396875"/>
          </a:xfrm>
          <a:prstGeom prst="rect">
            <a:avLst/>
          </a:prstGeom>
          <a:noFill/>
          <a:ln w="9525">
            <a:noFill/>
            <a:miter lim="800000"/>
            <a:headEnd/>
            <a:tailEnd/>
          </a:ln>
        </p:spPr>
        <p:txBody>
          <a:bodyPr>
            <a:spAutoFit/>
          </a:bodyPr>
          <a:lstStyle/>
          <a:p>
            <a:r>
              <a:rPr lang="zh-CN" altLang="en-US" sz="2000">
                <a:solidFill>
                  <a:srgbClr val="3333FF"/>
                </a:solidFill>
              </a:rPr>
              <a:t>相位</a:t>
            </a:r>
          </a:p>
        </p:txBody>
      </p:sp>
      <p:sp>
        <p:nvSpPr>
          <p:cNvPr id="85005" name="Rectangle 13"/>
          <p:cNvSpPr>
            <a:spLocks noChangeArrowheads="1"/>
          </p:cNvSpPr>
          <p:nvPr/>
        </p:nvSpPr>
        <p:spPr bwMode="auto">
          <a:xfrm>
            <a:off x="4579938" y="3573463"/>
            <a:ext cx="1216025" cy="396875"/>
          </a:xfrm>
          <a:prstGeom prst="rect">
            <a:avLst/>
          </a:prstGeom>
          <a:noFill/>
          <a:ln w="9525">
            <a:noFill/>
            <a:miter lim="800000"/>
            <a:headEnd/>
            <a:tailEnd/>
          </a:ln>
        </p:spPr>
        <p:txBody>
          <a:bodyPr>
            <a:spAutoFit/>
          </a:bodyPr>
          <a:lstStyle/>
          <a:p>
            <a:r>
              <a:rPr lang="zh-CN" altLang="en-US" sz="2000">
                <a:solidFill>
                  <a:srgbClr val="3333FF"/>
                </a:solidFill>
              </a:rPr>
              <a:t>复振幅</a:t>
            </a:r>
          </a:p>
        </p:txBody>
      </p:sp>
      <p:sp>
        <p:nvSpPr>
          <p:cNvPr id="85006" name="Rectangle 14"/>
          <p:cNvSpPr>
            <a:spLocks noChangeArrowheads="1"/>
          </p:cNvSpPr>
          <p:nvPr/>
        </p:nvSpPr>
        <p:spPr bwMode="auto">
          <a:xfrm>
            <a:off x="4745038" y="4344988"/>
            <a:ext cx="763587" cy="396875"/>
          </a:xfrm>
          <a:prstGeom prst="rect">
            <a:avLst/>
          </a:prstGeom>
          <a:noFill/>
          <a:ln w="9525">
            <a:noFill/>
            <a:miter lim="800000"/>
            <a:headEnd/>
            <a:tailEnd/>
          </a:ln>
        </p:spPr>
        <p:txBody>
          <a:bodyPr>
            <a:spAutoFit/>
          </a:bodyPr>
          <a:lstStyle/>
          <a:p>
            <a:r>
              <a:rPr lang="zh-CN" altLang="en-US" sz="2000">
                <a:solidFill>
                  <a:srgbClr val="3333FF"/>
                </a:solidFill>
              </a:rPr>
              <a:t>横波</a:t>
            </a:r>
          </a:p>
        </p:txBody>
      </p:sp>
      <p:sp>
        <p:nvSpPr>
          <p:cNvPr id="85007" name="Rectangle 15"/>
          <p:cNvSpPr>
            <a:spLocks noChangeArrowheads="1"/>
          </p:cNvSpPr>
          <p:nvPr/>
        </p:nvSpPr>
        <p:spPr bwMode="auto">
          <a:xfrm>
            <a:off x="4745038" y="5065713"/>
            <a:ext cx="835025" cy="396875"/>
          </a:xfrm>
          <a:prstGeom prst="rect">
            <a:avLst/>
          </a:prstGeom>
          <a:noFill/>
          <a:ln w="9525">
            <a:noFill/>
            <a:miter lim="800000"/>
            <a:headEnd/>
            <a:tailEnd/>
          </a:ln>
        </p:spPr>
        <p:txBody>
          <a:bodyPr>
            <a:spAutoFit/>
          </a:bodyPr>
          <a:lstStyle/>
          <a:p>
            <a:r>
              <a:rPr lang="zh-CN" altLang="en-US" sz="2000">
                <a:solidFill>
                  <a:srgbClr val="3333FF"/>
                </a:solidFill>
              </a:rPr>
              <a:t>纵波</a:t>
            </a:r>
          </a:p>
        </p:txBody>
      </p:sp>
      <p:sp>
        <p:nvSpPr>
          <p:cNvPr id="598032" name="Rectangle 16"/>
          <p:cNvSpPr>
            <a:spLocks noChangeArrowheads="1"/>
          </p:cNvSpPr>
          <p:nvPr/>
        </p:nvSpPr>
        <p:spPr bwMode="auto">
          <a:xfrm>
            <a:off x="2063750" y="1303338"/>
            <a:ext cx="1954213" cy="396875"/>
          </a:xfrm>
          <a:prstGeom prst="rect">
            <a:avLst/>
          </a:prstGeom>
          <a:noFill/>
          <a:ln w="9525">
            <a:noFill/>
            <a:miter lim="800000"/>
            <a:headEnd/>
            <a:tailEnd/>
          </a:ln>
        </p:spPr>
        <p:txBody>
          <a:bodyPr wrap="none">
            <a:spAutoFit/>
          </a:bodyPr>
          <a:lstStyle/>
          <a:p>
            <a:r>
              <a:rPr lang="en-US" altLang="zh-CN" sz="2000">
                <a:solidFill>
                  <a:srgbClr val="FF3300"/>
                </a:solidFill>
              </a:rPr>
              <a:t>-Wave Equation</a:t>
            </a:r>
            <a:endParaRPr lang="zh-CN" altLang="en-US" sz="2000">
              <a:solidFill>
                <a:srgbClr val="FF3300"/>
              </a:solidFill>
            </a:endParaRPr>
          </a:p>
        </p:txBody>
      </p:sp>
      <p:sp>
        <p:nvSpPr>
          <p:cNvPr id="598033" name="Rectangle 17"/>
          <p:cNvSpPr>
            <a:spLocks noChangeArrowheads="1"/>
          </p:cNvSpPr>
          <p:nvPr/>
        </p:nvSpPr>
        <p:spPr bwMode="auto">
          <a:xfrm>
            <a:off x="2205038" y="2024063"/>
            <a:ext cx="1979612" cy="396875"/>
          </a:xfrm>
          <a:prstGeom prst="rect">
            <a:avLst/>
          </a:prstGeom>
          <a:noFill/>
          <a:ln w="9525">
            <a:noFill/>
            <a:miter lim="800000"/>
            <a:headEnd/>
            <a:tailEnd/>
          </a:ln>
        </p:spPr>
        <p:txBody>
          <a:bodyPr wrap="none">
            <a:spAutoFit/>
          </a:bodyPr>
          <a:lstStyle/>
          <a:p>
            <a:r>
              <a:rPr lang="en-US" altLang="zh-CN" sz="2000">
                <a:solidFill>
                  <a:srgbClr val="FF3300"/>
                </a:solidFill>
              </a:rPr>
              <a:t>-refractive index</a:t>
            </a:r>
            <a:endParaRPr lang="zh-CN" altLang="en-US" sz="2000">
              <a:solidFill>
                <a:srgbClr val="FF3300"/>
              </a:solidFill>
            </a:endParaRPr>
          </a:p>
        </p:txBody>
      </p:sp>
      <p:sp>
        <p:nvSpPr>
          <p:cNvPr id="598034" name="Rectangle 18"/>
          <p:cNvSpPr>
            <a:spLocks noChangeArrowheads="1"/>
          </p:cNvSpPr>
          <p:nvPr/>
        </p:nvSpPr>
        <p:spPr bwMode="auto">
          <a:xfrm>
            <a:off x="1695450" y="2767013"/>
            <a:ext cx="2501900" cy="384175"/>
          </a:xfrm>
          <a:prstGeom prst="rect">
            <a:avLst/>
          </a:prstGeom>
          <a:noFill/>
          <a:ln w="9525">
            <a:noFill/>
            <a:miter lim="800000"/>
            <a:headEnd/>
            <a:tailEnd/>
          </a:ln>
        </p:spPr>
        <p:txBody>
          <a:bodyPr wrap="none">
            <a:spAutoFit/>
          </a:bodyPr>
          <a:lstStyle/>
          <a:p>
            <a:pPr>
              <a:lnSpc>
                <a:spcPct val="80000"/>
              </a:lnSpc>
              <a:spcBef>
                <a:spcPct val="50000"/>
              </a:spcBef>
              <a:buClr>
                <a:schemeClr val="folHlink"/>
              </a:buClr>
              <a:buSzPct val="60000"/>
              <a:buFont typeface="Wingdings" pitchFamily="2" charset="2"/>
              <a:buNone/>
            </a:pPr>
            <a:r>
              <a:rPr lang="en-US" altLang="zh-CN" sz="2000">
                <a:solidFill>
                  <a:srgbClr val="FF3300"/>
                </a:solidFill>
              </a:rPr>
              <a:t>-</a:t>
            </a:r>
            <a:r>
              <a:rPr lang="en-US" altLang="zh-CN" sz="2000">
                <a:solidFill>
                  <a:srgbClr val="FF0000"/>
                </a:solidFill>
              </a:rPr>
              <a:t>uniform plane wave</a:t>
            </a:r>
            <a:r>
              <a:rPr lang="en-US" altLang="zh-CN"/>
              <a:t> </a:t>
            </a:r>
          </a:p>
        </p:txBody>
      </p:sp>
      <p:sp>
        <p:nvSpPr>
          <p:cNvPr id="598035" name="Rectangle 19"/>
          <p:cNvSpPr>
            <a:spLocks noChangeArrowheads="1"/>
          </p:cNvSpPr>
          <p:nvPr/>
        </p:nvSpPr>
        <p:spPr bwMode="auto">
          <a:xfrm>
            <a:off x="2124075" y="3573463"/>
            <a:ext cx="1436688" cy="396875"/>
          </a:xfrm>
          <a:prstGeom prst="rect">
            <a:avLst/>
          </a:prstGeom>
          <a:noFill/>
          <a:ln w="9525">
            <a:noFill/>
            <a:miter lim="800000"/>
            <a:headEnd/>
            <a:tailEnd/>
          </a:ln>
        </p:spPr>
        <p:txBody>
          <a:bodyPr wrap="none">
            <a:spAutoFit/>
          </a:bodyPr>
          <a:lstStyle/>
          <a:p>
            <a:r>
              <a:rPr lang="en-US" altLang="zh-CN" sz="2000">
                <a:solidFill>
                  <a:srgbClr val="FF3300"/>
                </a:solidFill>
              </a:rPr>
              <a:t>-periodicity</a:t>
            </a:r>
            <a:endParaRPr lang="zh-CN" altLang="en-US" sz="2000">
              <a:solidFill>
                <a:srgbClr val="FF3300"/>
              </a:solidFill>
            </a:endParaRPr>
          </a:p>
        </p:txBody>
      </p:sp>
      <p:sp>
        <p:nvSpPr>
          <p:cNvPr id="598036" name="Rectangle 20"/>
          <p:cNvSpPr>
            <a:spLocks noChangeArrowheads="1"/>
          </p:cNvSpPr>
          <p:nvPr/>
        </p:nvSpPr>
        <p:spPr bwMode="auto">
          <a:xfrm>
            <a:off x="1930400" y="4400550"/>
            <a:ext cx="1895475" cy="396875"/>
          </a:xfrm>
          <a:prstGeom prst="rect">
            <a:avLst/>
          </a:prstGeom>
          <a:noFill/>
          <a:ln w="9525">
            <a:noFill/>
            <a:miter lim="800000"/>
            <a:headEnd/>
            <a:tailEnd/>
          </a:ln>
        </p:spPr>
        <p:txBody>
          <a:bodyPr wrap="none">
            <a:spAutoFit/>
          </a:bodyPr>
          <a:lstStyle/>
          <a:p>
            <a:r>
              <a:rPr lang="en-US" altLang="zh-CN" sz="2000">
                <a:solidFill>
                  <a:srgbClr val="FF3300"/>
                </a:solidFill>
              </a:rPr>
              <a:t>-time frequency</a:t>
            </a:r>
            <a:endParaRPr lang="zh-CN" altLang="en-US" sz="2000">
              <a:solidFill>
                <a:srgbClr val="FF3300"/>
              </a:solidFill>
            </a:endParaRPr>
          </a:p>
        </p:txBody>
      </p:sp>
      <p:sp>
        <p:nvSpPr>
          <p:cNvPr id="598037" name="Rectangle 21"/>
          <p:cNvSpPr>
            <a:spLocks noChangeArrowheads="1"/>
          </p:cNvSpPr>
          <p:nvPr/>
        </p:nvSpPr>
        <p:spPr bwMode="auto">
          <a:xfrm>
            <a:off x="1660525" y="5180013"/>
            <a:ext cx="2263775" cy="336550"/>
          </a:xfrm>
          <a:prstGeom prst="rect">
            <a:avLst/>
          </a:prstGeom>
          <a:noFill/>
          <a:ln w="9525">
            <a:noFill/>
            <a:miter lim="800000"/>
            <a:headEnd/>
            <a:tailEnd/>
          </a:ln>
        </p:spPr>
        <p:txBody>
          <a:bodyPr wrap="none">
            <a:spAutoFit/>
          </a:bodyPr>
          <a:lstStyle/>
          <a:p>
            <a:pPr>
              <a:lnSpc>
                <a:spcPct val="80000"/>
              </a:lnSpc>
              <a:spcBef>
                <a:spcPct val="50000"/>
              </a:spcBef>
              <a:buClr>
                <a:schemeClr val="folHlink"/>
              </a:buClr>
              <a:buSzPct val="60000"/>
              <a:buFont typeface="Wingdings" pitchFamily="2" charset="2"/>
              <a:buNone/>
            </a:pPr>
            <a:r>
              <a:rPr lang="en-US" altLang="zh-CN" sz="2000">
                <a:solidFill>
                  <a:srgbClr val="FF3300"/>
                </a:solidFill>
              </a:rPr>
              <a:t>-angular frequency</a:t>
            </a:r>
          </a:p>
        </p:txBody>
      </p:sp>
      <p:sp>
        <p:nvSpPr>
          <p:cNvPr id="598038" name="Rectangle 22"/>
          <p:cNvSpPr>
            <a:spLocks noChangeArrowheads="1"/>
          </p:cNvSpPr>
          <p:nvPr/>
        </p:nvSpPr>
        <p:spPr bwMode="auto">
          <a:xfrm>
            <a:off x="1693863" y="6021388"/>
            <a:ext cx="1495425" cy="396875"/>
          </a:xfrm>
          <a:prstGeom prst="rect">
            <a:avLst/>
          </a:prstGeom>
          <a:noFill/>
          <a:ln w="9525">
            <a:noFill/>
            <a:miter lim="800000"/>
            <a:headEnd/>
            <a:tailEnd/>
          </a:ln>
        </p:spPr>
        <p:txBody>
          <a:bodyPr wrap="none">
            <a:spAutoFit/>
          </a:bodyPr>
          <a:lstStyle/>
          <a:p>
            <a:r>
              <a:rPr lang="en-US" altLang="zh-CN" sz="2000">
                <a:solidFill>
                  <a:srgbClr val="FF3300"/>
                </a:solidFill>
              </a:rPr>
              <a:t>-wavelength</a:t>
            </a:r>
            <a:endParaRPr lang="zh-CN" altLang="en-US" sz="2000">
              <a:solidFill>
                <a:srgbClr val="FF3300"/>
              </a:solidFill>
            </a:endParaRPr>
          </a:p>
        </p:txBody>
      </p:sp>
      <p:sp>
        <p:nvSpPr>
          <p:cNvPr id="598039" name="Rectangle 23"/>
          <p:cNvSpPr>
            <a:spLocks noChangeArrowheads="1"/>
          </p:cNvSpPr>
          <p:nvPr/>
        </p:nvSpPr>
        <p:spPr bwMode="auto">
          <a:xfrm>
            <a:off x="6219825" y="1381125"/>
            <a:ext cx="2198688" cy="336550"/>
          </a:xfrm>
          <a:prstGeom prst="rect">
            <a:avLst/>
          </a:prstGeom>
          <a:noFill/>
          <a:ln w="9525">
            <a:noFill/>
            <a:miter lim="800000"/>
            <a:headEnd/>
            <a:tailEnd/>
          </a:ln>
        </p:spPr>
        <p:txBody>
          <a:bodyPr wrap="none">
            <a:spAutoFit/>
          </a:bodyPr>
          <a:lstStyle/>
          <a:p>
            <a:pPr>
              <a:lnSpc>
                <a:spcPct val="80000"/>
              </a:lnSpc>
              <a:spcBef>
                <a:spcPct val="50000"/>
              </a:spcBef>
              <a:buClr>
                <a:schemeClr val="folHlink"/>
              </a:buClr>
              <a:buSzPct val="60000"/>
              <a:buFont typeface="Wingdings" pitchFamily="2" charset="2"/>
              <a:buNone/>
            </a:pPr>
            <a:r>
              <a:rPr lang="en-US" altLang="zh-CN" sz="2000">
                <a:solidFill>
                  <a:srgbClr val="FF3300"/>
                </a:solidFill>
              </a:rPr>
              <a:t>-spatial frequency </a:t>
            </a:r>
          </a:p>
        </p:txBody>
      </p:sp>
      <p:sp>
        <p:nvSpPr>
          <p:cNvPr id="598040" name="Rectangle 24"/>
          <p:cNvSpPr>
            <a:spLocks noChangeArrowheads="1"/>
          </p:cNvSpPr>
          <p:nvPr/>
        </p:nvSpPr>
        <p:spPr bwMode="auto">
          <a:xfrm>
            <a:off x="5889625" y="2062163"/>
            <a:ext cx="2914650" cy="641350"/>
          </a:xfrm>
          <a:prstGeom prst="rect">
            <a:avLst/>
          </a:prstGeom>
          <a:noFill/>
          <a:ln w="9525">
            <a:noFill/>
            <a:miter lim="800000"/>
            <a:headEnd/>
            <a:tailEnd/>
          </a:ln>
        </p:spPr>
        <p:txBody>
          <a:bodyPr wrap="none">
            <a:spAutoFit/>
          </a:bodyPr>
          <a:lstStyle/>
          <a:p>
            <a:r>
              <a:rPr lang="en-US" altLang="zh-CN" sz="1800"/>
              <a:t> </a:t>
            </a:r>
            <a:r>
              <a:rPr lang="en-US" altLang="zh-CN" sz="1800">
                <a:solidFill>
                  <a:srgbClr val="FF3300"/>
                </a:solidFill>
              </a:rPr>
              <a:t>- Spatial angular frequency</a:t>
            </a:r>
          </a:p>
          <a:p>
            <a:r>
              <a:rPr lang="en-US" altLang="zh-CN" sz="1800">
                <a:solidFill>
                  <a:srgbClr val="FF3300"/>
                </a:solidFill>
              </a:rPr>
              <a:t>Wave vector</a:t>
            </a:r>
            <a:endParaRPr lang="zh-CN" altLang="en-US" sz="1800">
              <a:solidFill>
                <a:srgbClr val="FF3300"/>
              </a:solidFill>
            </a:endParaRPr>
          </a:p>
        </p:txBody>
      </p:sp>
      <p:sp>
        <p:nvSpPr>
          <p:cNvPr id="598041" name="Rectangle 25"/>
          <p:cNvSpPr>
            <a:spLocks noChangeArrowheads="1"/>
          </p:cNvSpPr>
          <p:nvPr/>
        </p:nvSpPr>
        <p:spPr bwMode="auto">
          <a:xfrm>
            <a:off x="6084888" y="2781300"/>
            <a:ext cx="952500" cy="396875"/>
          </a:xfrm>
          <a:prstGeom prst="rect">
            <a:avLst/>
          </a:prstGeom>
          <a:noFill/>
          <a:ln w="9525">
            <a:noFill/>
            <a:miter lim="800000"/>
            <a:headEnd/>
            <a:tailEnd/>
          </a:ln>
        </p:spPr>
        <p:txBody>
          <a:bodyPr wrap="none">
            <a:spAutoFit/>
          </a:bodyPr>
          <a:lstStyle/>
          <a:p>
            <a:r>
              <a:rPr lang="en-US" altLang="zh-CN" sz="2000">
                <a:solidFill>
                  <a:srgbClr val="FF3300"/>
                </a:solidFill>
              </a:rPr>
              <a:t>- phase</a:t>
            </a:r>
            <a:endParaRPr lang="zh-CN" altLang="en-US" sz="2000">
              <a:solidFill>
                <a:srgbClr val="FF3300"/>
              </a:solidFill>
            </a:endParaRPr>
          </a:p>
        </p:txBody>
      </p:sp>
      <p:sp>
        <p:nvSpPr>
          <p:cNvPr id="598042" name="Rectangle 26"/>
          <p:cNvSpPr>
            <a:spLocks noChangeArrowheads="1"/>
          </p:cNvSpPr>
          <p:nvPr/>
        </p:nvSpPr>
        <p:spPr bwMode="auto">
          <a:xfrm>
            <a:off x="6054725" y="3613150"/>
            <a:ext cx="2332038" cy="336550"/>
          </a:xfrm>
          <a:prstGeom prst="rect">
            <a:avLst/>
          </a:prstGeom>
          <a:noFill/>
          <a:ln w="9525">
            <a:noFill/>
            <a:miter lim="800000"/>
            <a:headEnd/>
            <a:tailEnd/>
          </a:ln>
        </p:spPr>
        <p:txBody>
          <a:bodyPr wrap="none">
            <a:spAutoFit/>
          </a:bodyPr>
          <a:lstStyle/>
          <a:p>
            <a:pPr>
              <a:lnSpc>
                <a:spcPct val="80000"/>
              </a:lnSpc>
              <a:spcBef>
                <a:spcPct val="50000"/>
              </a:spcBef>
              <a:buClr>
                <a:schemeClr val="folHlink"/>
              </a:buClr>
              <a:buSzPct val="60000"/>
              <a:buFont typeface="Wingdings" pitchFamily="2" charset="2"/>
              <a:buNone/>
            </a:pPr>
            <a:r>
              <a:rPr lang="en-US" altLang="zh-CN" sz="2000">
                <a:solidFill>
                  <a:srgbClr val="FF3300"/>
                </a:solidFill>
              </a:rPr>
              <a:t>-complex amplitude</a:t>
            </a:r>
          </a:p>
        </p:txBody>
      </p:sp>
      <p:sp>
        <p:nvSpPr>
          <p:cNvPr id="598043" name="Rectangle 27"/>
          <p:cNvSpPr>
            <a:spLocks noChangeArrowheads="1"/>
          </p:cNvSpPr>
          <p:nvPr/>
        </p:nvSpPr>
        <p:spPr bwMode="auto">
          <a:xfrm>
            <a:off x="5503863" y="4405313"/>
            <a:ext cx="2073275" cy="336550"/>
          </a:xfrm>
          <a:prstGeom prst="rect">
            <a:avLst/>
          </a:prstGeom>
          <a:noFill/>
          <a:ln w="9525">
            <a:noFill/>
            <a:miter lim="800000"/>
            <a:headEnd/>
            <a:tailEnd/>
          </a:ln>
        </p:spPr>
        <p:txBody>
          <a:bodyPr wrap="none">
            <a:spAutoFit/>
          </a:bodyPr>
          <a:lstStyle/>
          <a:p>
            <a:pPr>
              <a:lnSpc>
                <a:spcPct val="80000"/>
              </a:lnSpc>
              <a:spcBef>
                <a:spcPct val="50000"/>
              </a:spcBef>
              <a:buClr>
                <a:schemeClr val="folHlink"/>
              </a:buClr>
              <a:buSzPct val="60000"/>
              <a:buFont typeface="Wingdings" pitchFamily="2" charset="2"/>
              <a:buNone/>
            </a:pPr>
            <a:r>
              <a:rPr lang="en-US" altLang="zh-CN" sz="2000">
                <a:solidFill>
                  <a:srgbClr val="FF3300"/>
                </a:solidFill>
              </a:rPr>
              <a:t>-</a:t>
            </a:r>
            <a:r>
              <a:rPr lang="en-US" altLang="zh-CN" sz="2000">
                <a:solidFill>
                  <a:srgbClr val="FF0000"/>
                </a:solidFill>
              </a:rPr>
              <a:t>transverse wave </a:t>
            </a:r>
          </a:p>
        </p:txBody>
      </p:sp>
      <p:sp>
        <p:nvSpPr>
          <p:cNvPr id="598044" name="Rectangle 28"/>
          <p:cNvSpPr>
            <a:spLocks noChangeArrowheads="1"/>
          </p:cNvSpPr>
          <p:nvPr/>
        </p:nvSpPr>
        <p:spPr bwMode="auto">
          <a:xfrm>
            <a:off x="5578475" y="4999038"/>
            <a:ext cx="2332038" cy="457200"/>
          </a:xfrm>
          <a:prstGeom prst="rect">
            <a:avLst/>
          </a:prstGeom>
          <a:noFill/>
          <a:ln w="9525">
            <a:noFill/>
            <a:miter lim="800000"/>
            <a:headEnd/>
            <a:tailEnd/>
          </a:ln>
        </p:spPr>
        <p:txBody>
          <a:bodyPr wrap="none">
            <a:spAutoFit/>
          </a:bodyPr>
          <a:lstStyle/>
          <a:p>
            <a:r>
              <a:rPr lang="en-US" altLang="zh-CN" sz="2000">
                <a:solidFill>
                  <a:srgbClr val="FF3300"/>
                </a:solidFill>
              </a:rPr>
              <a:t>- </a:t>
            </a:r>
            <a:r>
              <a:rPr lang="en-US" altLang="zh-CN" sz="2000">
                <a:solidFill>
                  <a:srgbClr val="FF0000"/>
                </a:solidFill>
              </a:rPr>
              <a:t>longitudinal wave</a:t>
            </a:r>
            <a:r>
              <a:rPr lang="en-US" altLang="zh-CN"/>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98032"/>
                                        </p:tgtEl>
                                        <p:attrNameLst>
                                          <p:attrName>style.visibility</p:attrName>
                                        </p:attrNameLst>
                                      </p:cBhvr>
                                      <p:to>
                                        <p:strVal val="visible"/>
                                      </p:to>
                                    </p:set>
                                    <p:animEffect transition="in" filter="checkerboard(across)">
                                      <p:cBhvr>
                                        <p:cTn id="7" dur="500"/>
                                        <p:tgtEl>
                                          <p:spTgt spid="59803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98033"/>
                                        </p:tgtEl>
                                        <p:attrNameLst>
                                          <p:attrName>style.visibility</p:attrName>
                                        </p:attrNameLst>
                                      </p:cBhvr>
                                      <p:to>
                                        <p:strVal val="visible"/>
                                      </p:to>
                                    </p:set>
                                    <p:animEffect transition="in" filter="checkerboard(across)">
                                      <p:cBhvr>
                                        <p:cTn id="12" dur="500"/>
                                        <p:tgtEl>
                                          <p:spTgt spid="59803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98034"/>
                                        </p:tgtEl>
                                        <p:attrNameLst>
                                          <p:attrName>style.visibility</p:attrName>
                                        </p:attrNameLst>
                                      </p:cBhvr>
                                      <p:to>
                                        <p:strVal val="visible"/>
                                      </p:to>
                                    </p:set>
                                    <p:animEffect transition="in" filter="checkerboard(across)">
                                      <p:cBhvr>
                                        <p:cTn id="17" dur="500"/>
                                        <p:tgtEl>
                                          <p:spTgt spid="59803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98035"/>
                                        </p:tgtEl>
                                        <p:attrNameLst>
                                          <p:attrName>style.visibility</p:attrName>
                                        </p:attrNameLst>
                                      </p:cBhvr>
                                      <p:to>
                                        <p:strVal val="visible"/>
                                      </p:to>
                                    </p:set>
                                    <p:animEffect transition="in" filter="checkerboard(across)">
                                      <p:cBhvr>
                                        <p:cTn id="22" dur="500"/>
                                        <p:tgtEl>
                                          <p:spTgt spid="59803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98036"/>
                                        </p:tgtEl>
                                        <p:attrNameLst>
                                          <p:attrName>style.visibility</p:attrName>
                                        </p:attrNameLst>
                                      </p:cBhvr>
                                      <p:to>
                                        <p:strVal val="visible"/>
                                      </p:to>
                                    </p:set>
                                    <p:animEffect transition="in" filter="checkerboard(across)">
                                      <p:cBhvr>
                                        <p:cTn id="27" dur="500"/>
                                        <p:tgtEl>
                                          <p:spTgt spid="59803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98037"/>
                                        </p:tgtEl>
                                        <p:attrNameLst>
                                          <p:attrName>style.visibility</p:attrName>
                                        </p:attrNameLst>
                                      </p:cBhvr>
                                      <p:to>
                                        <p:strVal val="visible"/>
                                      </p:to>
                                    </p:set>
                                    <p:animEffect transition="in" filter="checkerboard(across)">
                                      <p:cBhvr>
                                        <p:cTn id="32" dur="500"/>
                                        <p:tgtEl>
                                          <p:spTgt spid="59803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98038"/>
                                        </p:tgtEl>
                                        <p:attrNameLst>
                                          <p:attrName>style.visibility</p:attrName>
                                        </p:attrNameLst>
                                      </p:cBhvr>
                                      <p:to>
                                        <p:strVal val="visible"/>
                                      </p:to>
                                    </p:set>
                                    <p:animEffect transition="in" filter="checkerboard(across)">
                                      <p:cBhvr>
                                        <p:cTn id="37" dur="500"/>
                                        <p:tgtEl>
                                          <p:spTgt spid="59803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98039"/>
                                        </p:tgtEl>
                                        <p:attrNameLst>
                                          <p:attrName>style.visibility</p:attrName>
                                        </p:attrNameLst>
                                      </p:cBhvr>
                                      <p:to>
                                        <p:strVal val="visible"/>
                                      </p:to>
                                    </p:set>
                                    <p:animEffect transition="in" filter="checkerboard(across)">
                                      <p:cBhvr>
                                        <p:cTn id="42" dur="500"/>
                                        <p:tgtEl>
                                          <p:spTgt spid="598039"/>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98040"/>
                                        </p:tgtEl>
                                        <p:attrNameLst>
                                          <p:attrName>style.visibility</p:attrName>
                                        </p:attrNameLst>
                                      </p:cBhvr>
                                      <p:to>
                                        <p:strVal val="visible"/>
                                      </p:to>
                                    </p:set>
                                    <p:animEffect transition="in" filter="checkerboard(across)">
                                      <p:cBhvr>
                                        <p:cTn id="47" dur="500"/>
                                        <p:tgtEl>
                                          <p:spTgt spid="598040"/>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98041"/>
                                        </p:tgtEl>
                                        <p:attrNameLst>
                                          <p:attrName>style.visibility</p:attrName>
                                        </p:attrNameLst>
                                      </p:cBhvr>
                                      <p:to>
                                        <p:strVal val="visible"/>
                                      </p:to>
                                    </p:set>
                                    <p:animEffect transition="in" filter="checkerboard(across)">
                                      <p:cBhvr>
                                        <p:cTn id="52" dur="500"/>
                                        <p:tgtEl>
                                          <p:spTgt spid="598041"/>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598042"/>
                                        </p:tgtEl>
                                        <p:attrNameLst>
                                          <p:attrName>style.visibility</p:attrName>
                                        </p:attrNameLst>
                                      </p:cBhvr>
                                      <p:to>
                                        <p:strVal val="visible"/>
                                      </p:to>
                                    </p:set>
                                    <p:animEffect transition="in" filter="checkerboard(across)">
                                      <p:cBhvr>
                                        <p:cTn id="57" dur="500"/>
                                        <p:tgtEl>
                                          <p:spTgt spid="598042"/>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598043"/>
                                        </p:tgtEl>
                                        <p:attrNameLst>
                                          <p:attrName>style.visibility</p:attrName>
                                        </p:attrNameLst>
                                      </p:cBhvr>
                                      <p:to>
                                        <p:strVal val="visible"/>
                                      </p:to>
                                    </p:set>
                                    <p:animEffect transition="in" filter="checkerboard(across)">
                                      <p:cBhvr>
                                        <p:cTn id="62" dur="500"/>
                                        <p:tgtEl>
                                          <p:spTgt spid="598043"/>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598044"/>
                                        </p:tgtEl>
                                        <p:attrNameLst>
                                          <p:attrName>style.visibility</p:attrName>
                                        </p:attrNameLst>
                                      </p:cBhvr>
                                      <p:to>
                                        <p:strVal val="visible"/>
                                      </p:to>
                                    </p:set>
                                    <p:animEffect transition="in" filter="checkerboard(across)">
                                      <p:cBhvr>
                                        <p:cTn id="67" dur="500"/>
                                        <p:tgtEl>
                                          <p:spTgt spid="598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32" grpId="0"/>
      <p:bldP spid="598033" grpId="0"/>
      <p:bldP spid="598034" grpId="0"/>
      <p:bldP spid="598035" grpId="0"/>
      <p:bldP spid="598036" grpId="0"/>
      <p:bldP spid="598037" grpId="0"/>
      <p:bldP spid="598038" grpId="0"/>
      <p:bldP spid="598039" grpId="0"/>
      <p:bldP spid="598040" grpId="0"/>
      <p:bldP spid="598041" grpId="0"/>
      <p:bldP spid="598042" grpId="0"/>
      <p:bldP spid="598043" grpId="0"/>
      <p:bldP spid="59804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smtClean="0"/>
              <a:t>Question</a:t>
            </a:r>
          </a:p>
        </p:txBody>
      </p:sp>
      <p:sp>
        <p:nvSpPr>
          <p:cNvPr id="86019" name="Rectangle 3"/>
          <p:cNvSpPr>
            <a:spLocks noGrp="1" noChangeArrowheads="1"/>
          </p:cNvSpPr>
          <p:nvPr>
            <p:ph type="body" idx="1"/>
          </p:nvPr>
        </p:nvSpPr>
        <p:spPr/>
        <p:txBody>
          <a:bodyPr/>
          <a:lstStyle/>
          <a:p>
            <a:pPr eaLnBrk="1" hangingPunct="1">
              <a:lnSpc>
                <a:spcPct val="90000"/>
              </a:lnSpc>
              <a:buFontTx/>
              <a:buNone/>
            </a:pPr>
            <a:r>
              <a:rPr lang="en-US" altLang="zh-CN" smtClean="0"/>
              <a:t>1.</a:t>
            </a:r>
            <a:r>
              <a:rPr lang="zh-CN" altLang="en-US" smtClean="0"/>
              <a:t>描述介质光学性质的常数和描述介质电磁学性质的常数如何联系起来的？</a:t>
            </a:r>
          </a:p>
          <a:p>
            <a:pPr eaLnBrk="1" hangingPunct="1">
              <a:lnSpc>
                <a:spcPct val="90000"/>
              </a:lnSpc>
              <a:buFontTx/>
              <a:buNone/>
            </a:pPr>
            <a:r>
              <a:rPr lang="en-US" altLang="zh-CN" smtClean="0"/>
              <a:t>2.</a:t>
            </a:r>
            <a:r>
              <a:rPr lang="zh-CN" altLang="en-US" smtClean="0">
                <a:latin typeface="宋体" pitchFamily="2" charset="-122"/>
              </a:rPr>
              <a:t>时谐均匀平面波的概念？</a:t>
            </a:r>
          </a:p>
          <a:p>
            <a:pPr eaLnBrk="1" hangingPunct="1">
              <a:lnSpc>
                <a:spcPct val="90000"/>
              </a:lnSpc>
              <a:buFontTx/>
              <a:buNone/>
            </a:pPr>
            <a:r>
              <a:rPr lang="en-US" altLang="zh-CN" smtClean="0">
                <a:latin typeface="宋体" pitchFamily="2" charset="-122"/>
              </a:rPr>
              <a:t>3.</a:t>
            </a:r>
            <a:r>
              <a:rPr lang="zh-CN" altLang="en-US" smtClean="0">
                <a:latin typeface="宋体" pitchFamily="2" charset="-122"/>
              </a:rPr>
              <a:t>时谐均匀平面波的时间和空间周期性分别用哪些量表征，两者之间通过什么联系起来的？</a:t>
            </a:r>
          </a:p>
          <a:p>
            <a:pPr eaLnBrk="1" hangingPunct="1">
              <a:lnSpc>
                <a:spcPct val="90000"/>
              </a:lnSpc>
              <a:buFontTx/>
              <a:buNone/>
            </a:pPr>
            <a:r>
              <a:rPr lang="en-US" altLang="zh-CN" smtClean="0">
                <a:latin typeface="宋体" pitchFamily="2" charset="-122"/>
              </a:rPr>
              <a:t>4.</a:t>
            </a:r>
            <a:r>
              <a:rPr lang="zh-CN" altLang="en-US" smtClean="0">
                <a:latin typeface="宋体" pitchFamily="2" charset="-122"/>
              </a:rPr>
              <a:t>时谐均匀平面波的三角函数表示方法？</a:t>
            </a:r>
          </a:p>
          <a:p>
            <a:pPr eaLnBrk="1" hangingPunct="1">
              <a:lnSpc>
                <a:spcPct val="90000"/>
              </a:lnSpc>
              <a:buFontTx/>
              <a:buNone/>
            </a:pPr>
            <a:r>
              <a:rPr lang="en-US" altLang="zh-CN" smtClean="0">
                <a:latin typeface="宋体" pitchFamily="2" charset="-122"/>
              </a:rPr>
              <a:t>5.</a:t>
            </a:r>
            <a:r>
              <a:rPr lang="zh-CN" altLang="en-US" smtClean="0">
                <a:latin typeface="宋体" pitchFamily="2" charset="-122"/>
              </a:rPr>
              <a:t>如何将时谐均匀平面波的三角函数表示方法转换为复数表示方法？</a:t>
            </a:r>
          </a:p>
          <a:p>
            <a:pPr eaLnBrk="1" hangingPunct="1">
              <a:lnSpc>
                <a:spcPct val="90000"/>
              </a:lnSpc>
              <a:buFontTx/>
              <a:buNone/>
            </a:pPr>
            <a:r>
              <a:rPr lang="en-US" altLang="zh-CN" smtClean="0">
                <a:latin typeface="宋体" pitchFamily="2" charset="-122"/>
              </a:rPr>
              <a:t>6.</a:t>
            </a:r>
            <a:r>
              <a:rPr lang="zh-CN" altLang="en-US" smtClean="0">
                <a:latin typeface="宋体" pitchFamily="2" charset="-122"/>
              </a:rPr>
              <a:t>复振幅的数学表示？</a:t>
            </a:r>
          </a:p>
          <a:p>
            <a:pPr eaLnBrk="1" hangingPunct="1">
              <a:lnSpc>
                <a:spcPct val="90000"/>
              </a:lnSpc>
              <a:buFontTx/>
              <a:buNone/>
            </a:pPr>
            <a:endParaRPr lang="zh-CN" altLang="en-US" smtClean="0">
              <a:latin typeface="宋体" pitchFamily="2" charset="-122"/>
            </a:endParaRPr>
          </a:p>
          <a:p>
            <a:pPr eaLnBrk="1" hangingPunct="1">
              <a:lnSpc>
                <a:spcPct val="90000"/>
              </a:lnSpc>
              <a:buFontTx/>
              <a:buNone/>
            </a:pPr>
            <a:endParaRPr lang="en-US" altLang="zh-CN" smtClean="0">
              <a:latin typeface="宋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042988" y="419100"/>
            <a:ext cx="6408737" cy="706438"/>
          </a:xfrm>
        </p:spPr>
        <p:txBody>
          <a:bodyPr/>
          <a:lstStyle/>
          <a:p>
            <a:pPr eaLnBrk="1" hangingPunct="1">
              <a:defRPr/>
            </a:pPr>
            <a:r>
              <a:rPr lang="en-US" altLang="zh-CN" sz="3200" smtClean="0">
                <a:solidFill>
                  <a:srgbClr val="990033"/>
                </a:solidFill>
                <a:effectLst>
                  <a:outerShdw blurRad="38100" dist="38100" dir="2700000" algn="tl">
                    <a:srgbClr val="C0C0C0"/>
                  </a:outerShdw>
                </a:effectLst>
                <a:latin typeface="Times New Roman" pitchFamily="18" charset="0"/>
              </a:rPr>
              <a:t>1.3 </a:t>
            </a:r>
            <a:r>
              <a:rPr lang="zh-CN" altLang="en-US" sz="3200" smtClean="0">
                <a:solidFill>
                  <a:srgbClr val="990033"/>
                </a:solidFill>
                <a:effectLst>
                  <a:outerShdw blurRad="38100" dist="38100" dir="2700000" algn="tl">
                    <a:srgbClr val="C0C0C0"/>
                  </a:outerShdw>
                </a:effectLst>
                <a:latin typeface="Times New Roman" pitchFamily="18" charset="0"/>
              </a:rPr>
              <a:t>光的偏振</a:t>
            </a:r>
            <a:r>
              <a:rPr lang="en-US" altLang="zh-CN" sz="1800" smtClean="0">
                <a:solidFill>
                  <a:srgbClr val="3333CC"/>
                </a:solidFill>
                <a:effectLst>
                  <a:outerShdw blurRad="38100" dist="38100" dir="2700000" algn="tl">
                    <a:srgbClr val="C0C0C0"/>
                  </a:outerShdw>
                </a:effectLst>
                <a:latin typeface="Tahoma" pitchFamily="34" charset="0"/>
              </a:rPr>
              <a:t>(Polarization properties of light )</a:t>
            </a:r>
            <a:br>
              <a:rPr lang="en-US" altLang="zh-CN" sz="1800" smtClean="0">
                <a:solidFill>
                  <a:srgbClr val="3333CC"/>
                </a:solidFill>
                <a:effectLst>
                  <a:outerShdw blurRad="38100" dist="38100" dir="2700000" algn="tl">
                    <a:srgbClr val="C0C0C0"/>
                  </a:outerShdw>
                </a:effectLst>
                <a:latin typeface="Tahoma" pitchFamily="34" charset="0"/>
              </a:rPr>
            </a:br>
            <a:endParaRPr lang="zh-CN" altLang="en-US" sz="1800" smtClean="0">
              <a:solidFill>
                <a:srgbClr val="3333CC"/>
              </a:solidFill>
              <a:effectLst>
                <a:outerShdw blurRad="38100" dist="38100" dir="2700000" algn="tl">
                  <a:srgbClr val="C0C0C0"/>
                </a:outerShdw>
              </a:effectLst>
              <a:latin typeface="Tahoma" pitchFamily="34" charset="0"/>
            </a:endParaRPr>
          </a:p>
        </p:txBody>
      </p:sp>
      <p:sp>
        <p:nvSpPr>
          <p:cNvPr id="181251" name="Rectangle 3"/>
          <p:cNvSpPr>
            <a:spLocks noGrp="1" noChangeArrowheads="1"/>
          </p:cNvSpPr>
          <p:nvPr>
            <p:ph type="body" idx="1"/>
          </p:nvPr>
        </p:nvSpPr>
        <p:spPr>
          <a:xfrm>
            <a:off x="468313" y="1268413"/>
            <a:ext cx="7488237" cy="4681537"/>
          </a:xfrm>
        </p:spPr>
        <p:txBody>
          <a:bodyPr/>
          <a:lstStyle/>
          <a:p>
            <a:pPr eaLnBrk="1" hangingPunct="1">
              <a:buFontTx/>
              <a:buNone/>
            </a:pPr>
            <a:r>
              <a:rPr lang="zh-CN" altLang="en-US" sz="2800" smtClean="0">
                <a:solidFill>
                  <a:srgbClr val="FF0000"/>
                </a:solidFill>
              </a:rPr>
              <a:t>光的横波性与偏振现象</a:t>
            </a:r>
          </a:p>
          <a:p>
            <a:pPr eaLnBrk="1" hangingPunct="1">
              <a:buFontTx/>
              <a:buNone/>
            </a:pPr>
            <a:r>
              <a:rPr lang="zh-CN" altLang="en-US" sz="2800" smtClean="0"/>
              <a:t>        光波是横波（</a:t>
            </a:r>
            <a:r>
              <a:rPr lang="en-US" altLang="zh-CN" sz="2800" smtClean="0"/>
              <a:t>TEM</a:t>
            </a:r>
            <a:r>
              <a:rPr lang="zh-CN" altLang="en-US" sz="2800" smtClean="0"/>
              <a:t>波），其光矢量的振动方向与光波传播方向垂直。</a:t>
            </a:r>
            <a:r>
              <a:rPr lang="zh-CN" altLang="en-US" sz="2800" smtClean="0">
                <a:solidFill>
                  <a:srgbClr val="0033CC"/>
                </a:solidFill>
              </a:rPr>
              <a:t>在垂直传播方向的平面内，电场强度矢量还可能存在各种不同的振动方向</a:t>
            </a:r>
            <a:r>
              <a:rPr lang="zh-CN" altLang="en-US" sz="2800" smtClean="0"/>
              <a:t>，称之为</a:t>
            </a:r>
            <a:r>
              <a:rPr lang="zh-CN" altLang="en-US" sz="2800" smtClean="0">
                <a:solidFill>
                  <a:srgbClr val="FF0000"/>
                </a:solidFill>
              </a:rPr>
              <a:t>光的偏振</a:t>
            </a:r>
            <a:r>
              <a:rPr lang="zh-CN" altLang="en-US" sz="2800" smtClean="0"/>
              <a:t>。</a:t>
            </a:r>
          </a:p>
          <a:p>
            <a:pPr eaLnBrk="1" hangingPunct="1">
              <a:buFontTx/>
              <a:buNone/>
            </a:pPr>
            <a:r>
              <a:rPr lang="zh-CN" altLang="en-US" sz="2800" smtClean="0"/>
              <a:t>         不同的偏振态的光波具有不同的性质。我们将光振动方向相对光传播方向</a:t>
            </a:r>
            <a:r>
              <a:rPr lang="zh-CN" altLang="en-US" sz="2800" smtClean="0">
                <a:solidFill>
                  <a:srgbClr val="3333FF"/>
                </a:solidFill>
              </a:rPr>
              <a:t>不对称</a:t>
            </a:r>
            <a:r>
              <a:rPr lang="zh-CN" altLang="en-US" sz="2800" smtClean="0"/>
              <a:t>的性质称为光波的</a:t>
            </a:r>
            <a:r>
              <a:rPr lang="zh-CN" altLang="en-US" sz="2800" smtClean="0">
                <a:solidFill>
                  <a:srgbClr val="0033CC"/>
                </a:solidFill>
              </a:rPr>
              <a:t>偏振特性</a:t>
            </a:r>
            <a:r>
              <a:rPr lang="zh-CN" altLang="en-US" sz="2800" smtClean="0"/>
              <a:t>。</a:t>
            </a:r>
          </a:p>
          <a:p>
            <a:pPr eaLnBrk="1" hangingPunct="1">
              <a:buFontTx/>
              <a:buNone/>
            </a:pPr>
            <a:r>
              <a:rPr lang="zh-CN" altLang="en-US" sz="2800" smtClean="0"/>
              <a:t>         波的偏振性是</a:t>
            </a:r>
            <a:r>
              <a:rPr lang="zh-CN" altLang="en-US" sz="2800" smtClean="0">
                <a:solidFill>
                  <a:srgbClr val="FF0000"/>
                </a:solidFill>
              </a:rPr>
              <a:t>横波</a:t>
            </a:r>
            <a:r>
              <a:rPr lang="zh-CN" altLang="en-US" sz="2800" smtClean="0"/>
              <a:t>区别于纵波的一个最明显的标志。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 calcmode="lin" valueType="num">
                                      <p:cBhvr additive="base">
                                        <p:cTn id="7" dur="500" fill="hold"/>
                                        <p:tgtEl>
                                          <p:spTgt spid="181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251">
                                            <p:txEl>
                                              <p:pRg st="1" end="1"/>
                                            </p:txEl>
                                          </p:spTgt>
                                        </p:tgtEl>
                                        <p:attrNameLst>
                                          <p:attrName>style.visibility</p:attrName>
                                        </p:attrNameLst>
                                      </p:cBhvr>
                                      <p:to>
                                        <p:strVal val="visible"/>
                                      </p:to>
                                    </p:set>
                                    <p:anim calcmode="lin" valueType="num">
                                      <p:cBhvr additive="base">
                                        <p:cTn id="13" dur="500" fill="hold"/>
                                        <p:tgtEl>
                                          <p:spTgt spid="181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1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1251">
                                            <p:txEl>
                                              <p:pRg st="2" end="2"/>
                                            </p:txEl>
                                          </p:spTgt>
                                        </p:tgtEl>
                                        <p:attrNameLst>
                                          <p:attrName>style.visibility</p:attrName>
                                        </p:attrNameLst>
                                      </p:cBhvr>
                                      <p:to>
                                        <p:strVal val="visible"/>
                                      </p:to>
                                    </p:set>
                                    <p:anim calcmode="lin" valueType="num">
                                      <p:cBhvr additive="base">
                                        <p:cTn id="19" dur="500" fill="hold"/>
                                        <p:tgtEl>
                                          <p:spTgt spid="181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1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1251">
                                            <p:txEl>
                                              <p:pRg st="3" end="3"/>
                                            </p:txEl>
                                          </p:spTgt>
                                        </p:tgtEl>
                                        <p:attrNameLst>
                                          <p:attrName>style.visibility</p:attrName>
                                        </p:attrNameLst>
                                      </p:cBhvr>
                                      <p:to>
                                        <p:strVal val="visible"/>
                                      </p:to>
                                    </p:set>
                                    <p:anim calcmode="lin" valueType="num">
                                      <p:cBhvr additive="base">
                                        <p:cTn id="25" dur="500" fill="hold"/>
                                        <p:tgtEl>
                                          <p:spTgt spid="181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1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t>光的偏振在日常生活中的应用</a:t>
            </a:r>
          </a:p>
        </p:txBody>
      </p:sp>
      <p:sp>
        <p:nvSpPr>
          <p:cNvPr id="88067" name="Rectangle 3"/>
          <p:cNvSpPr>
            <a:spLocks noGrp="1" noChangeArrowheads="1"/>
          </p:cNvSpPr>
          <p:nvPr>
            <p:ph type="body" idx="1"/>
          </p:nvPr>
        </p:nvSpPr>
        <p:spPr>
          <a:xfrm>
            <a:off x="250825" y="1196975"/>
            <a:ext cx="8497888" cy="576263"/>
          </a:xfrm>
        </p:spPr>
        <p:txBody>
          <a:bodyPr/>
          <a:lstStyle/>
          <a:p>
            <a:pPr eaLnBrk="1" hangingPunct="1">
              <a:lnSpc>
                <a:spcPct val="80000"/>
              </a:lnSpc>
              <a:buFontTx/>
              <a:buNone/>
            </a:pPr>
            <a:r>
              <a:rPr lang="en-US" altLang="zh-CN" sz="2400" smtClean="0"/>
              <a:t>1. </a:t>
            </a:r>
            <a:r>
              <a:rPr lang="zh-CN" altLang="en-US" sz="2400" smtClean="0"/>
              <a:t>在摄影镜头前加上偏振镜消除反光</a:t>
            </a:r>
            <a:br>
              <a:rPr lang="zh-CN" altLang="en-US" sz="2400" smtClean="0"/>
            </a:br>
            <a:endParaRPr lang="zh-CN" altLang="en-US" sz="2400" smtClean="0"/>
          </a:p>
        </p:txBody>
      </p:sp>
      <p:pic>
        <p:nvPicPr>
          <p:cNvPr id="88068" name="Picture 4"/>
          <p:cNvPicPr>
            <a:picLocks noChangeAspect="1" noChangeArrowheads="1"/>
          </p:cNvPicPr>
          <p:nvPr/>
        </p:nvPicPr>
        <p:blipFill>
          <a:blip r:embed="rId2" cstate="print"/>
          <a:srcRect/>
          <a:stretch>
            <a:fillRect/>
          </a:stretch>
        </p:blipFill>
        <p:spPr bwMode="auto">
          <a:xfrm>
            <a:off x="468313" y="1773238"/>
            <a:ext cx="7993062" cy="1957387"/>
          </a:xfrm>
          <a:prstGeom prst="rect">
            <a:avLst/>
          </a:prstGeom>
          <a:noFill/>
          <a:ln w="9525">
            <a:noFill/>
            <a:miter lim="800000"/>
            <a:headEnd/>
            <a:tailEnd/>
          </a:ln>
        </p:spPr>
      </p:pic>
      <p:pic>
        <p:nvPicPr>
          <p:cNvPr id="88069" name="Picture 12"/>
          <p:cNvPicPr>
            <a:picLocks noChangeAspect="1" noChangeArrowheads="1"/>
          </p:cNvPicPr>
          <p:nvPr/>
        </p:nvPicPr>
        <p:blipFill>
          <a:blip r:embed="rId3" cstate="print"/>
          <a:srcRect/>
          <a:stretch>
            <a:fillRect/>
          </a:stretch>
        </p:blipFill>
        <p:spPr bwMode="auto">
          <a:xfrm>
            <a:off x="1258888" y="4005263"/>
            <a:ext cx="7127875" cy="2633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光的偏振在日常生活中的应用</a:t>
            </a:r>
          </a:p>
        </p:txBody>
      </p:sp>
      <p:sp>
        <p:nvSpPr>
          <p:cNvPr id="89091" name="Rectangle 4"/>
          <p:cNvSpPr>
            <a:spLocks noChangeArrowheads="1"/>
          </p:cNvSpPr>
          <p:nvPr/>
        </p:nvSpPr>
        <p:spPr bwMode="auto">
          <a:xfrm>
            <a:off x="323850" y="1196975"/>
            <a:ext cx="4175125" cy="457200"/>
          </a:xfrm>
          <a:prstGeom prst="rect">
            <a:avLst/>
          </a:prstGeom>
          <a:noFill/>
          <a:ln w="9525">
            <a:noFill/>
            <a:miter lim="800000"/>
            <a:headEnd/>
            <a:tailEnd/>
          </a:ln>
        </p:spPr>
        <p:txBody>
          <a:bodyPr anchor="ctr">
            <a:spAutoFit/>
          </a:bodyPr>
          <a:lstStyle/>
          <a:p>
            <a:pPr algn="l"/>
            <a:r>
              <a:rPr lang="en-US" altLang="zh-CN"/>
              <a:t>2.</a:t>
            </a:r>
            <a:r>
              <a:rPr lang="zh-CN" altLang="en-US"/>
              <a:t>使用偏振镜看立体电影 </a:t>
            </a:r>
          </a:p>
        </p:txBody>
      </p:sp>
      <p:pic>
        <p:nvPicPr>
          <p:cNvPr id="89092" name="Picture 5" descr="20097278394081807"/>
          <p:cNvPicPr>
            <a:picLocks noChangeAspect="1" noChangeArrowheads="1"/>
          </p:cNvPicPr>
          <p:nvPr/>
        </p:nvPicPr>
        <p:blipFill>
          <a:blip r:embed="rId2" cstate="print"/>
          <a:srcRect/>
          <a:stretch>
            <a:fillRect/>
          </a:stretch>
        </p:blipFill>
        <p:spPr bwMode="auto">
          <a:xfrm>
            <a:off x="1403350" y="4437063"/>
            <a:ext cx="2735263" cy="2090737"/>
          </a:xfrm>
          <a:prstGeom prst="rect">
            <a:avLst/>
          </a:prstGeom>
          <a:noFill/>
          <a:ln w="9525">
            <a:noFill/>
            <a:miter lim="800000"/>
            <a:headEnd/>
            <a:tailEnd/>
          </a:ln>
        </p:spPr>
      </p:pic>
      <p:pic>
        <p:nvPicPr>
          <p:cNvPr id="89093" name="Picture 6" descr="000960903"/>
          <p:cNvPicPr>
            <a:picLocks noChangeAspect="1" noChangeArrowheads="1"/>
          </p:cNvPicPr>
          <p:nvPr/>
        </p:nvPicPr>
        <p:blipFill>
          <a:blip r:embed="rId3" cstate="print"/>
          <a:srcRect/>
          <a:stretch>
            <a:fillRect/>
          </a:stretch>
        </p:blipFill>
        <p:spPr bwMode="auto">
          <a:xfrm>
            <a:off x="4787900" y="4076700"/>
            <a:ext cx="2857500" cy="2314575"/>
          </a:xfrm>
          <a:prstGeom prst="rect">
            <a:avLst/>
          </a:prstGeom>
          <a:noFill/>
          <a:ln w="9525">
            <a:noFill/>
            <a:miter lim="800000"/>
            <a:headEnd/>
            <a:tailEnd/>
          </a:ln>
        </p:spPr>
      </p:pic>
      <p:pic>
        <p:nvPicPr>
          <p:cNvPr id="89094" name="Picture 7" descr="tpic_61d6ec47880ac411f5f7ac8a9241266e"/>
          <p:cNvPicPr>
            <a:picLocks noChangeAspect="1" noChangeArrowheads="1"/>
          </p:cNvPicPr>
          <p:nvPr/>
        </p:nvPicPr>
        <p:blipFill>
          <a:blip r:embed="rId4" cstate="print"/>
          <a:srcRect/>
          <a:stretch>
            <a:fillRect/>
          </a:stretch>
        </p:blipFill>
        <p:spPr bwMode="auto">
          <a:xfrm>
            <a:off x="250825" y="1628775"/>
            <a:ext cx="1997075" cy="2663825"/>
          </a:xfrm>
          <a:prstGeom prst="rect">
            <a:avLst/>
          </a:prstGeom>
          <a:noFill/>
          <a:ln w="9525">
            <a:noFill/>
            <a:miter lim="800000"/>
            <a:headEnd/>
            <a:tailEnd/>
          </a:ln>
        </p:spPr>
      </p:pic>
      <p:pic>
        <p:nvPicPr>
          <p:cNvPr id="89095" name="Picture 8" descr="200980106652901745"/>
          <p:cNvPicPr>
            <a:picLocks noChangeAspect="1" noChangeArrowheads="1"/>
          </p:cNvPicPr>
          <p:nvPr/>
        </p:nvPicPr>
        <p:blipFill>
          <a:blip r:embed="rId5" cstate="print"/>
          <a:srcRect/>
          <a:stretch>
            <a:fillRect/>
          </a:stretch>
        </p:blipFill>
        <p:spPr bwMode="auto">
          <a:xfrm>
            <a:off x="2339975" y="1700213"/>
            <a:ext cx="1751013" cy="2449512"/>
          </a:xfrm>
          <a:prstGeom prst="rect">
            <a:avLst/>
          </a:prstGeom>
          <a:noFill/>
          <a:ln w="9525">
            <a:noFill/>
            <a:miter lim="800000"/>
            <a:headEnd/>
            <a:tailEnd/>
          </a:ln>
        </p:spPr>
      </p:pic>
      <p:pic>
        <p:nvPicPr>
          <p:cNvPr id="89096" name="Picture 9" descr="872bbfaa579c8db5cbd3619160f47d36"/>
          <p:cNvPicPr>
            <a:picLocks noChangeAspect="1" noChangeArrowheads="1"/>
          </p:cNvPicPr>
          <p:nvPr/>
        </p:nvPicPr>
        <p:blipFill>
          <a:blip r:embed="rId6" cstate="print"/>
          <a:srcRect/>
          <a:stretch>
            <a:fillRect/>
          </a:stretch>
        </p:blipFill>
        <p:spPr bwMode="auto">
          <a:xfrm>
            <a:off x="6300788" y="1557338"/>
            <a:ext cx="2232025" cy="2073275"/>
          </a:xfrm>
          <a:prstGeom prst="rect">
            <a:avLst/>
          </a:prstGeom>
          <a:noFill/>
          <a:ln w="9525">
            <a:noFill/>
            <a:miter lim="800000"/>
            <a:headEnd/>
            <a:tailEnd/>
          </a:ln>
        </p:spPr>
      </p:pic>
      <p:pic>
        <p:nvPicPr>
          <p:cNvPr id="89097" name="Picture 11"/>
          <p:cNvPicPr>
            <a:picLocks noChangeAspect="1" noChangeArrowheads="1"/>
          </p:cNvPicPr>
          <p:nvPr/>
        </p:nvPicPr>
        <p:blipFill>
          <a:blip r:embed="rId7" cstate="print"/>
          <a:srcRect/>
          <a:stretch>
            <a:fillRect/>
          </a:stretch>
        </p:blipFill>
        <p:spPr bwMode="auto">
          <a:xfrm>
            <a:off x="4211638" y="1700213"/>
            <a:ext cx="1944687" cy="240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en-US" altLang="zh-CN" smtClean="0">
                <a:solidFill>
                  <a:srgbClr val="FF0000"/>
                </a:solidFill>
                <a:effectLst>
                  <a:outerShdw blurRad="38100" dist="38100" dir="2700000" algn="tl">
                    <a:srgbClr val="C0C0C0"/>
                  </a:outerShdw>
                </a:effectLst>
                <a:latin typeface="Times New Roman" pitchFamily="18" charset="0"/>
              </a:rPr>
              <a:t>1.3.1 </a:t>
            </a:r>
            <a:r>
              <a:rPr lang="zh-CN" altLang="en-US" smtClean="0">
                <a:solidFill>
                  <a:srgbClr val="FF0000"/>
                </a:solidFill>
                <a:effectLst>
                  <a:outerShdw blurRad="38100" dist="38100" dir="2700000" algn="tl">
                    <a:srgbClr val="C0C0C0"/>
                  </a:outerShdw>
                </a:effectLst>
              </a:rPr>
              <a:t>光波的偏振态</a:t>
            </a:r>
            <a:endParaRPr lang="en-US" altLang="zh-CN" smtClean="0">
              <a:solidFill>
                <a:srgbClr val="FF0000"/>
              </a:solidFill>
              <a:effectLst>
                <a:outerShdw blurRad="38100" dist="38100" dir="2700000" algn="tl">
                  <a:srgbClr val="C0C0C0"/>
                </a:outerShdw>
              </a:effectLst>
            </a:endParaRPr>
          </a:p>
        </p:txBody>
      </p:sp>
      <p:sp>
        <p:nvSpPr>
          <p:cNvPr id="90115" name="Rectangle 3"/>
          <p:cNvSpPr>
            <a:spLocks noGrp="1" noChangeArrowheads="1"/>
          </p:cNvSpPr>
          <p:nvPr>
            <p:ph type="body" idx="1"/>
          </p:nvPr>
        </p:nvSpPr>
        <p:spPr>
          <a:xfrm>
            <a:off x="250825" y="1196975"/>
            <a:ext cx="8281988" cy="4322763"/>
          </a:xfrm>
        </p:spPr>
        <p:txBody>
          <a:bodyPr/>
          <a:lstStyle/>
          <a:p>
            <a:pPr eaLnBrk="1" hangingPunct="1">
              <a:lnSpc>
                <a:spcPct val="130000"/>
              </a:lnSpc>
              <a:buClr>
                <a:schemeClr val="tx1"/>
              </a:buClr>
              <a:buSzPct val="60000"/>
              <a:buFont typeface="Wingdings" pitchFamily="2" charset="2"/>
              <a:buNone/>
            </a:pPr>
            <a:r>
              <a:rPr lang="zh-CN" altLang="en-US" b="0" smtClean="0"/>
              <a:t>       </a:t>
            </a:r>
            <a:r>
              <a:rPr lang="zh-CN" altLang="en-US" smtClean="0"/>
              <a:t>根据</a:t>
            </a:r>
            <a:r>
              <a:rPr lang="zh-CN" altLang="en-US" smtClean="0">
                <a:solidFill>
                  <a:srgbClr val="0033CC"/>
                </a:solidFill>
              </a:rPr>
              <a:t>光波</a:t>
            </a:r>
            <a:r>
              <a:rPr lang="zh-CN" altLang="en-US" smtClean="0"/>
              <a:t>在垂直于传播方向的平面内，光矢量振动方向相对光传播方向是否具有对称性，可将光波分为</a:t>
            </a:r>
            <a:r>
              <a:rPr lang="zh-CN" altLang="en-US" smtClean="0">
                <a:solidFill>
                  <a:srgbClr val="FF0000"/>
                </a:solidFill>
              </a:rPr>
              <a:t>非偏振光</a:t>
            </a:r>
            <a:r>
              <a:rPr lang="zh-CN" altLang="en-US" smtClean="0"/>
              <a:t>和</a:t>
            </a:r>
            <a:r>
              <a:rPr lang="zh-CN" altLang="en-US" smtClean="0">
                <a:solidFill>
                  <a:srgbClr val="FF0000"/>
                </a:solidFill>
              </a:rPr>
              <a:t>偏振光</a:t>
            </a:r>
            <a:r>
              <a:rPr lang="zh-CN" altLang="en-US" smtClean="0"/>
              <a:t>。</a:t>
            </a:r>
          </a:p>
          <a:p>
            <a:pPr eaLnBrk="1" hangingPunct="1">
              <a:lnSpc>
                <a:spcPct val="130000"/>
              </a:lnSpc>
              <a:buClr>
                <a:schemeClr val="tx1"/>
              </a:buClr>
              <a:buSzPct val="60000"/>
              <a:buFont typeface="Wingdings" pitchFamily="2" charset="2"/>
              <a:buNone/>
            </a:pPr>
            <a:r>
              <a:rPr lang="zh-CN" altLang="en-US" smtClean="0"/>
              <a:t>       具有不对称性的偏振光又根据</a:t>
            </a:r>
            <a:r>
              <a:rPr lang="zh-CN" altLang="en-US" smtClean="0">
                <a:solidFill>
                  <a:srgbClr val="0033CC"/>
                </a:solidFill>
              </a:rPr>
              <a:t>光波的偏振度</a:t>
            </a:r>
            <a:r>
              <a:rPr lang="zh-CN" altLang="en-US" smtClean="0"/>
              <a:t>分为</a:t>
            </a:r>
            <a:r>
              <a:rPr lang="zh-CN" altLang="en-US" smtClean="0">
                <a:solidFill>
                  <a:srgbClr val="FF0000"/>
                </a:solidFill>
              </a:rPr>
              <a:t>完全偏振光</a:t>
            </a:r>
            <a:r>
              <a:rPr lang="zh-CN" altLang="en-US" smtClean="0"/>
              <a:t>和</a:t>
            </a:r>
            <a:r>
              <a:rPr lang="zh-CN" altLang="en-US" smtClean="0">
                <a:solidFill>
                  <a:srgbClr val="FF0000"/>
                </a:solidFill>
              </a:rPr>
              <a:t>部分偏振光</a:t>
            </a:r>
            <a:r>
              <a:rPr lang="zh-CN" altLang="en-US"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11"/>
          <p:cNvSpPr>
            <a:spLocks noGrp="1" noChangeArrowheads="1"/>
          </p:cNvSpPr>
          <p:nvPr>
            <p:ph type="title"/>
          </p:nvPr>
        </p:nvSpPr>
        <p:spPr/>
        <p:txBody>
          <a:bodyPr/>
          <a:lstStyle/>
          <a:p>
            <a:pPr eaLnBrk="1" hangingPunct="1"/>
            <a:endParaRPr lang="zh-CN" altLang="en-US" smtClean="0"/>
          </a:p>
        </p:txBody>
      </p:sp>
      <p:sp>
        <p:nvSpPr>
          <p:cNvPr id="43013" name="Rectangle 3"/>
          <p:cNvSpPr>
            <a:spLocks noGrp="1" noChangeArrowheads="1"/>
          </p:cNvSpPr>
          <p:nvPr>
            <p:ph type="body" sz="half" idx="1"/>
          </p:nvPr>
        </p:nvSpPr>
        <p:spPr>
          <a:xfrm>
            <a:off x="393700" y="1701800"/>
            <a:ext cx="7634288" cy="863600"/>
          </a:xfrm>
        </p:spPr>
        <p:txBody>
          <a:bodyPr/>
          <a:lstStyle/>
          <a:p>
            <a:pPr marL="0" indent="0" eaLnBrk="1" hangingPunct="1">
              <a:buClr>
                <a:schemeClr val="tx1"/>
              </a:buClr>
              <a:buSzPct val="60000"/>
              <a:buFont typeface="Wingdings" pitchFamily="2" charset="2"/>
              <a:buNone/>
            </a:pPr>
            <a:r>
              <a:rPr lang="zh-CN" altLang="en-US" sz="2400" smtClean="0"/>
              <a:t>表征光的偏振程度。偏振度定义为在部分偏振光的总强度中</a:t>
            </a:r>
            <a:r>
              <a:rPr lang="zh-CN" altLang="en-US" sz="2400" smtClean="0">
                <a:solidFill>
                  <a:srgbClr val="0066FF"/>
                </a:solidFill>
              </a:rPr>
              <a:t>偏振光所占的比例</a:t>
            </a:r>
            <a:r>
              <a:rPr lang="zh-CN" altLang="en-US" sz="2400" smtClean="0"/>
              <a:t>，即</a:t>
            </a:r>
          </a:p>
        </p:txBody>
      </p:sp>
      <p:sp>
        <p:nvSpPr>
          <p:cNvPr id="43014" name="Rectangle 4"/>
          <p:cNvSpPr>
            <a:spLocks noChangeArrowheads="1"/>
          </p:cNvSpPr>
          <p:nvPr/>
        </p:nvSpPr>
        <p:spPr bwMode="auto">
          <a:xfrm>
            <a:off x="785813" y="1090613"/>
            <a:ext cx="2057400" cy="609600"/>
          </a:xfrm>
          <a:prstGeom prst="rect">
            <a:avLst/>
          </a:prstGeom>
          <a:noFill/>
          <a:ln w="9525">
            <a:noFill/>
            <a:miter lim="800000"/>
            <a:headEnd/>
            <a:tailEnd/>
          </a:ln>
        </p:spPr>
        <p:txBody>
          <a:bodyPr/>
          <a:lstStyle/>
          <a:p>
            <a:r>
              <a:rPr lang="en-US" altLang="zh-CN" sz="3200">
                <a:solidFill>
                  <a:srgbClr val="FF0000"/>
                </a:solidFill>
              </a:rPr>
              <a:t>1. </a:t>
            </a:r>
            <a:r>
              <a:rPr lang="zh-CN" altLang="en-US" sz="3200">
                <a:solidFill>
                  <a:srgbClr val="FF0000"/>
                </a:solidFill>
              </a:rPr>
              <a:t>偏振度</a:t>
            </a:r>
            <a:endParaRPr lang="zh-CN" altLang="en-US" sz="3200">
              <a:solidFill>
                <a:srgbClr val="FF0000"/>
              </a:solidFill>
              <a:latin typeface="Arial" pitchFamily="34" charset="0"/>
            </a:endParaRPr>
          </a:p>
        </p:txBody>
      </p:sp>
      <p:graphicFrame>
        <p:nvGraphicFramePr>
          <p:cNvPr id="183301" name="Object 5"/>
          <p:cNvGraphicFramePr>
            <a:graphicFrameLocks noChangeAspect="1"/>
          </p:cNvGraphicFramePr>
          <p:nvPr/>
        </p:nvGraphicFramePr>
        <p:xfrm>
          <a:off x="2124075" y="2708275"/>
          <a:ext cx="1362075" cy="1255713"/>
        </p:xfrm>
        <a:graphic>
          <a:graphicData uri="http://schemas.openxmlformats.org/presentationml/2006/ole">
            <p:oleObj spid="_x0000_s43010" name="Equation" r:id="rId3" imgW="482400" imgH="444240" progId="Equation.DSMT4">
              <p:embed/>
            </p:oleObj>
          </a:graphicData>
        </a:graphic>
      </p:graphicFrame>
      <p:sp>
        <p:nvSpPr>
          <p:cNvPr id="183302" name="Rectangle 6"/>
          <p:cNvSpPr>
            <a:spLocks noChangeArrowheads="1"/>
          </p:cNvSpPr>
          <p:nvPr/>
        </p:nvSpPr>
        <p:spPr bwMode="auto">
          <a:xfrm>
            <a:off x="468313" y="5448300"/>
            <a:ext cx="8229600" cy="860425"/>
          </a:xfrm>
          <a:prstGeom prst="rect">
            <a:avLst/>
          </a:prstGeom>
          <a:noFill/>
          <a:ln w="9525">
            <a:noFill/>
            <a:miter lim="800000"/>
            <a:headEnd/>
            <a:tailEnd/>
          </a:ln>
        </p:spPr>
        <p:txBody>
          <a:bodyPr>
            <a:spAutoFit/>
          </a:bodyPr>
          <a:lstStyle/>
          <a:p>
            <a:pPr algn="l">
              <a:lnSpc>
                <a:spcPct val="90000"/>
              </a:lnSpc>
              <a:spcBef>
                <a:spcPct val="50000"/>
              </a:spcBef>
              <a:buClr>
                <a:schemeClr val="tx1"/>
              </a:buClr>
              <a:buSzPct val="60000"/>
              <a:buFont typeface="Wingdings" pitchFamily="2" charset="2"/>
              <a:buChar char="l"/>
            </a:pPr>
            <a:r>
              <a:rPr lang="zh-CN" altLang="en-US" sz="2800"/>
              <a:t>式中，</a:t>
            </a:r>
            <a:r>
              <a:rPr lang="en-US" altLang="zh-CN" sz="2800" i="1"/>
              <a:t>I</a:t>
            </a:r>
            <a:r>
              <a:rPr lang="en-US" altLang="zh-CN" sz="2800" baseline="-25000"/>
              <a:t>M </a:t>
            </a:r>
            <a:r>
              <a:rPr lang="zh-CN" altLang="en-US" sz="2800"/>
              <a:t>和 </a:t>
            </a:r>
            <a:r>
              <a:rPr lang="en-US" altLang="zh-CN" sz="2800" i="1"/>
              <a:t>I</a:t>
            </a:r>
            <a:r>
              <a:rPr lang="en-US" altLang="zh-CN" sz="2800" baseline="-25000"/>
              <a:t>m </a:t>
            </a:r>
            <a:r>
              <a:rPr lang="zh-CN" altLang="en-US" sz="2800"/>
              <a:t>分别为相位不相关相互正交的两个特殊方向上所对应的最大光强和最小光强。</a:t>
            </a:r>
          </a:p>
        </p:txBody>
      </p:sp>
      <p:sp>
        <p:nvSpPr>
          <p:cNvPr id="183303" name="Rectangle 7"/>
          <p:cNvSpPr>
            <a:spLocks noChangeArrowheads="1"/>
          </p:cNvSpPr>
          <p:nvPr/>
        </p:nvSpPr>
        <p:spPr bwMode="auto">
          <a:xfrm>
            <a:off x="4140200" y="2565400"/>
            <a:ext cx="4032250" cy="1544638"/>
          </a:xfrm>
          <a:prstGeom prst="rect">
            <a:avLst/>
          </a:prstGeom>
          <a:noFill/>
          <a:ln w="9525">
            <a:noFill/>
            <a:miter lim="800000"/>
            <a:headEnd/>
            <a:tailEnd/>
          </a:ln>
        </p:spPr>
        <p:txBody>
          <a:bodyPr>
            <a:spAutoFit/>
          </a:bodyPr>
          <a:lstStyle/>
          <a:p>
            <a:pPr algn="l">
              <a:lnSpc>
                <a:spcPct val="80000"/>
              </a:lnSpc>
              <a:spcBef>
                <a:spcPct val="50000"/>
              </a:spcBef>
              <a:buClr>
                <a:schemeClr val="folHlink"/>
              </a:buClr>
              <a:buSzPct val="60000"/>
              <a:buFont typeface="Wingdings" pitchFamily="2" charset="2"/>
              <a:buNone/>
            </a:pPr>
            <a:r>
              <a:rPr lang="zh-CN" altLang="en-US" sz="2800"/>
              <a:t>非偏振光，      </a:t>
            </a:r>
            <a:r>
              <a:rPr lang="en-US" altLang="zh-CN" sz="2800" i="1"/>
              <a:t>P</a:t>
            </a:r>
            <a:r>
              <a:rPr lang="zh-CN" altLang="en-US" sz="2800"/>
              <a:t>＝</a:t>
            </a:r>
            <a:r>
              <a:rPr lang="en-US" altLang="zh-CN" sz="2800"/>
              <a:t>0</a:t>
            </a:r>
          </a:p>
          <a:p>
            <a:pPr algn="l">
              <a:lnSpc>
                <a:spcPct val="80000"/>
              </a:lnSpc>
              <a:spcBef>
                <a:spcPct val="50000"/>
              </a:spcBef>
              <a:buClr>
                <a:schemeClr val="folHlink"/>
              </a:buClr>
              <a:buSzPct val="60000"/>
              <a:buFont typeface="Wingdings" pitchFamily="2" charset="2"/>
              <a:buNone/>
            </a:pPr>
            <a:r>
              <a:rPr lang="zh-CN" altLang="en-US" sz="2800"/>
              <a:t>完全偏振光，  </a:t>
            </a:r>
            <a:r>
              <a:rPr lang="en-US" altLang="zh-CN" sz="2800" i="1"/>
              <a:t>P</a:t>
            </a:r>
            <a:r>
              <a:rPr lang="zh-CN" altLang="en-US" sz="2800"/>
              <a:t>＝</a:t>
            </a:r>
            <a:r>
              <a:rPr lang="en-US" altLang="zh-CN" sz="2800"/>
              <a:t>1</a:t>
            </a:r>
          </a:p>
          <a:p>
            <a:pPr algn="l">
              <a:lnSpc>
                <a:spcPct val="80000"/>
              </a:lnSpc>
              <a:spcBef>
                <a:spcPct val="50000"/>
              </a:spcBef>
              <a:buClr>
                <a:schemeClr val="folHlink"/>
              </a:buClr>
              <a:buSzPct val="60000"/>
              <a:buFont typeface="Wingdings" pitchFamily="2" charset="2"/>
              <a:buNone/>
            </a:pPr>
            <a:r>
              <a:rPr lang="zh-CN" altLang="en-US" sz="2800"/>
              <a:t>部分偏振光， </a:t>
            </a:r>
            <a:r>
              <a:rPr lang="en-US" altLang="zh-CN" sz="2800"/>
              <a:t>0</a:t>
            </a:r>
            <a:r>
              <a:rPr lang="zh-CN" altLang="en-US" sz="2800"/>
              <a:t>＜</a:t>
            </a:r>
            <a:r>
              <a:rPr lang="en-US" altLang="zh-CN" sz="2800" i="1"/>
              <a:t>P</a:t>
            </a:r>
            <a:r>
              <a:rPr lang="zh-CN" altLang="en-US" sz="2800" i="1"/>
              <a:t>＜</a:t>
            </a:r>
            <a:r>
              <a:rPr lang="en-US" altLang="zh-CN" sz="2800"/>
              <a:t>1</a:t>
            </a:r>
          </a:p>
        </p:txBody>
      </p:sp>
      <p:sp>
        <p:nvSpPr>
          <p:cNvPr id="43017" name="Rectangle 8"/>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1.3.1 </a:t>
            </a:r>
            <a:r>
              <a:rPr lang="zh-CN" altLang="en-US" sz="1800">
                <a:solidFill>
                  <a:srgbClr val="6600FF"/>
                </a:solidFill>
                <a:latin typeface="Arial" pitchFamily="34" charset="0"/>
              </a:rPr>
              <a:t>光波的偏振度</a:t>
            </a:r>
          </a:p>
        </p:txBody>
      </p:sp>
      <p:graphicFrame>
        <p:nvGraphicFramePr>
          <p:cNvPr id="183310" name="Object 14"/>
          <p:cNvGraphicFramePr>
            <a:graphicFrameLocks noChangeAspect="1"/>
          </p:cNvGraphicFramePr>
          <p:nvPr>
            <p:ph sz="half" idx="2"/>
          </p:nvPr>
        </p:nvGraphicFramePr>
        <p:xfrm>
          <a:off x="3203575" y="4292600"/>
          <a:ext cx="1800225" cy="1003300"/>
        </p:xfrm>
        <a:graphic>
          <a:graphicData uri="http://schemas.openxmlformats.org/presentationml/2006/ole">
            <p:oleObj spid="_x0000_s43011" name="Equation" r:id="rId4" imgW="774360" imgH="431640" progId="Equation.DSMT4">
              <p:embed/>
            </p:oleObj>
          </a:graphicData>
        </a:graphic>
      </p:graphicFrame>
      <p:sp>
        <p:nvSpPr>
          <p:cNvPr id="183312" name="Rectangle 16"/>
          <p:cNvSpPr>
            <a:spLocks noChangeArrowheads="1"/>
          </p:cNvSpPr>
          <p:nvPr/>
        </p:nvSpPr>
        <p:spPr bwMode="auto">
          <a:xfrm>
            <a:off x="1181100" y="4581525"/>
            <a:ext cx="2022475" cy="457200"/>
          </a:xfrm>
          <a:prstGeom prst="rect">
            <a:avLst/>
          </a:prstGeom>
          <a:noFill/>
          <a:ln w="9525">
            <a:noFill/>
            <a:miter lim="800000"/>
            <a:headEnd/>
            <a:tailEnd/>
          </a:ln>
        </p:spPr>
        <p:txBody>
          <a:bodyPr wrap="none">
            <a:spAutoFit/>
          </a:bodyPr>
          <a:lstStyle/>
          <a:p>
            <a:r>
              <a:rPr lang="zh-CN" altLang="en-US"/>
              <a:t>也可表示为：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3301"/>
                                        </p:tgtEl>
                                        <p:attrNameLst>
                                          <p:attrName>style.visibility</p:attrName>
                                        </p:attrNameLst>
                                      </p:cBhvr>
                                      <p:to>
                                        <p:strVal val="visible"/>
                                      </p:to>
                                    </p:set>
                                    <p:animEffect transition="in" filter="checkerboard(across)">
                                      <p:cBhvr>
                                        <p:cTn id="7" dur="500"/>
                                        <p:tgtEl>
                                          <p:spTgt spid="18330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3303">
                                            <p:txEl>
                                              <p:pRg st="0" end="0"/>
                                            </p:txEl>
                                          </p:spTgt>
                                        </p:tgtEl>
                                        <p:attrNameLst>
                                          <p:attrName>style.visibility</p:attrName>
                                        </p:attrNameLst>
                                      </p:cBhvr>
                                      <p:to>
                                        <p:strVal val="visible"/>
                                      </p:to>
                                    </p:set>
                                    <p:animEffect transition="in" filter="checkerboard(across)">
                                      <p:cBhvr>
                                        <p:cTn id="12" dur="500"/>
                                        <p:tgtEl>
                                          <p:spTgt spid="1833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3303">
                                            <p:txEl>
                                              <p:pRg st="1" end="1"/>
                                            </p:txEl>
                                          </p:spTgt>
                                        </p:tgtEl>
                                        <p:attrNameLst>
                                          <p:attrName>style.visibility</p:attrName>
                                        </p:attrNameLst>
                                      </p:cBhvr>
                                      <p:to>
                                        <p:strVal val="visible"/>
                                      </p:to>
                                    </p:set>
                                    <p:animEffect transition="in" filter="checkerboard(across)">
                                      <p:cBhvr>
                                        <p:cTn id="17" dur="500"/>
                                        <p:tgtEl>
                                          <p:spTgt spid="1833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3303">
                                            <p:txEl>
                                              <p:pRg st="2" end="2"/>
                                            </p:txEl>
                                          </p:spTgt>
                                        </p:tgtEl>
                                        <p:attrNameLst>
                                          <p:attrName>style.visibility</p:attrName>
                                        </p:attrNameLst>
                                      </p:cBhvr>
                                      <p:to>
                                        <p:strVal val="visible"/>
                                      </p:to>
                                    </p:set>
                                    <p:animEffect transition="in" filter="checkerboard(across)">
                                      <p:cBhvr>
                                        <p:cTn id="22" dur="500"/>
                                        <p:tgtEl>
                                          <p:spTgt spid="1833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3312"/>
                                        </p:tgtEl>
                                        <p:attrNameLst>
                                          <p:attrName>style.visibility</p:attrName>
                                        </p:attrNameLst>
                                      </p:cBhvr>
                                      <p:to>
                                        <p:strVal val="visible"/>
                                      </p:to>
                                    </p:set>
                                    <p:animEffect transition="in" filter="checkerboard(across)">
                                      <p:cBhvr>
                                        <p:cTn id="27" dur="500"/>
                                        <p:tgtEl>
                                          <p:spTgt spid="18331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83310"/>
                                        </p:tgtEl>
                                        <p:attrNameLst>
                                          <p:attrName>style.visibility</p:attrName>
                                        </p:attrNameLst>
                                      </p:cBhvr>
                                      <p:to>
                                        <p:strVal val="visible"/>
                                      </p:to>
                                    </p:set>
                                    <p:animEffect transition="in" filter="checkerboard(across)">
                                      <p:cBhvr>
                                        <p:cTn id="32" dur="500"/>
                                        <p:tgtEl>
                                          <p:spTgt spid="18331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3302"/>
                                        </p:tgtEl>
                                        <p:attrNameLst>
                                          <p:attrName>style.visibility</p:attrName>
                                        </p:attrNameLst>
                                      </p:cBhvr>
                                      <p:to>
                                        <p:strVal val="visible"/>
                                      </p:to>
                                    </p:set>
                                    <p:animEffect transition="in" filter="checkerboard(across)">
                                      <p:cBhvr>
                                        <p:cTn id="37"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2" grpId="0"/>
      <p:bldP spid="1833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type="body" sz="half" idx="1"/>
          </p:nvPr>
        </p:nvSpPr>
        <p:spPr>
          <a:xfrm>
            <a:off x="0" y="2349500"/>
            <a:ext cx="4608513" cy="2087563"/>
          </a:xfrm>
        </p:spPr>
        <p:txBody>
          <a:bodyPr/>
          <a:lstStyle/>
          <a:p>
            <a:pPr lvl="1" eaLnBrk="1" hangingPunct="1">
              <a:lnSpc>
                <a:spcPct val="90000"/>
              </a:lnSpc>
              <a:spcBef>
                <a:spcPct val="50000"/>
              </a:spcBef>
              <a:buClr>
                <a:schemeClr val="tx1"/>
              </a:buClr>
              <a:buSzPct val="55000"/>
              <a:buFont typeface="Wingdings" pitchFamily="2" charset="2"/>
              <a:buChar char="l"/>
            </a:pPr>
            <a:r>
              <a:rPr lang="zh-CN" altLang="en-US" sz="2400" b="1" smtClean="0"/>
              <a:t>在光的传播方向上</a:t>
            </a:r>
            <a:r>
              <a:rPr lang="en-US" altLang="zh-CN" sz="2400" b="1" smtClean="0"/>
              <a:t>,</a:t>
            </a:r>
            <a:r>
              <a:rPr lang="zh-CN" altLang="en-US" sz="2400" b="1" smtClean="0"/>
              <a:t>各点的光矢量在确定的平面内，这种光称为</a:t>
            </a:r>
            <a:r>
              <a:rPr lang="zh-CN" altLang="en-US" sz="2400" b="1" smtClean="0">
                <a:solidFill>
                  <a:srgbClr val="0033CC"/>
                </a:solidFill>
              </a:rPr>
              <a:t>平面偏振光</a:t>
            </a:r>
            <a:r>
              <a:rPr lang="zh-CN" altLang="en-US" sz="2400" b="1" smtClean="0"/>
              <a:t>。也由于在垂直于传播方向的平面内，平面偏振的光矢量端点的轨迹为一直线，又称为</a:t>
            </a:r>
            <a:r>
              <a:rPr lang="zh-CN" altLang="en-US" sz="2400" b="1" smtClean="0">
                <a:solidFill>
                  <a:srgbClr val="FF0000"/>
                </a:solidFill>
              </a:rPr>
              <a:t>线偏振光</a:t>
            </a:r>
            <a:r>
              <a:rPr lang="zh-CN" altLang="en-US" sz="2400" b="1" smtClean="0"/>
              <a:t>。</a:t>
            </a:r>
            <a:endParaRPr lang="zh-CN" altLang="en-US" sz="2400" smtClean="0"/>
          </a:p>
        </p:txBody>
      </p:sp>
      <p:sp>
        <p:nvSpPr>
          <p:cNvPr id="44039" name="Rectangle 4"/>
          <p:cNvSpPr>
            <a:spLocks noChangeArrowheads="1"/>
          </p:cNvSpPr>
          <p:nvPr/>
        </p:nvSpPr>
        <p:spPr bwMode="auto">
          <a:xfrm>
            <a:off x="1116013" y="1087438"/>
            <a:ext cx="2808287" cy="541337"/>
          </a:xfrm>
          <a:prstGeom prst="rect">
            <a:avLst/>
          </a:prstGeom>
          <a:noFill/>
          <a:ln w="9525">
            <a:noFill/>
            <a:miter lim="800000"/>
            <a:headEnd/>
            <a:tailEnd/>
          </a:ln>
        </p:spPr>
        <p:txBody>
          <a:bodyPr/>
          <a:lstStyle/>
          <a:p>
            <a:r>
              <a:rPr lang="en-US" altLang="zh-CN" sz="3200">
                <a:solidFill>
                  <a:srgbClr val="FF0000"/>
                </a:solidFill>
                <a:latin typeface="Arial" pitchFamily="34" charset="0"/>
              </a:rPr>
              <a:t>2. </a:t>
            </a:r>
            <a:r>
              <a:rPr lang="zh-CN" altLang="en-US" sz="3200">
                <a:solidFill>
                  <a:srgbClr val="FF0000"/>
                </a:solidFill>
                <a:latin typeface="Arial" pitchFamily="34" charset="0"/>
              </a:rPr>
              <a:t>完全偏振光</a:t>
            </a:r>
          </a:p>
        </p:txBody>
      </p:sp>
      <p:sp>
        <p:nvSpPr>
          <p:cNvPr id="44040" name="Rectangle 5"/>
          <p:cNvSpPr>
            <a:spLocks noChangeArrowheads="1"/>
          </p:cNvSpPr>
          <p:nvPr/>
        </p:nvSpPr>
        <p:spPr bwMode="auto">
          <a:xfrm>
            <a:off x="611188" y="1641475"/>
            <a:ext cx="6192837" cy="1066800"/>
          </a:xfrm>
          <a:prstGeom prst="rect">
            <a:avLst/>
          </a:prstGeom>
          <a:noFill/>
          <a:ln w="9525">
            <a:noFill/>
            <a:miter lim="800000"/>
            <a:headEnd/>
            <a:tailEnd/>
          </a:ln>
        </p:spPr>
        <p:txBody>
          <a:bodyPr>
            <a:spAutoFit/>
          </a:bodyPr>
          <a:lstStyle/>
          <a:p>
            <a:pPr algn="l"/>
            <a:r>
              <a:rPr lang="zh-CN" altLang="en-US" sz="3200">
                <a:solidFill>
                  <a:srgbClr val="FF00FF"/>
                </a:solidFill>
              </a:rPr>
              <a:t>线</a:t>
            </a:r>
            <a:r>
              <a:rPr lang="zh-CN" altLang="en-US" sz="3200">
                <a:solidFill>
                  <a:srgbClr val="FF00FF"/>
                </a:solidFill>
                <a:latin typeface="Tahoma" pitchFamily="34" charset="0"/>
              </a:rPr>
              <a:t>偏振</a:t>
            </a:r>
            <a:r>
              <a:rPr lang="en-US" altLang="zh-CN" sz="3200">
                <a:solidFill>
                  <a:srgbClr val="FF00FF"/>
                </a:solidFill>
                <a:latin typeface="Tahoma" pitchFamily="34" charset="0"/>
              </a:rPr>
              <a:t>-</a:t>
            </a:r>
            <a:r>
              <a:rPr kumimoji="1" lang="zh-CN" altLang="en-US"/>
              <a:t>光矢量振动方向保持不变的光</a:t>
            </a:r>
          </a:p>
          <a:p>
            <a:pPr algn="l"/>
            <a:endParaRPr lang="zh-CN" altLang="en-US" sz="3200">
              <a:solidFill>
                <a:srgbClr val="FF00FF"/>
              </a:solidFill>
              <a:latin typeface="Tahoma" pitchFamily="34" charset="0"/>
            </a:endParaRPr>
          </a:p>
        </p:txBody>
      </p:sp>
      <p:sp>
        <p:nvSpPr>
          <p:cNvPr id="44041" name="Rectangle 6"/>
          <p:cNvSpPr>
            <a:spLocks noChangeArrowheads="1"/>
          </p:cNvSpPr>
          <p:nvPr/>
        </p:nvSpPr>
        <p:spPr bwMode="auto">
          <a:xfrm>
            <a:off x="4284663" y="1125538"/>
            <a:ext cx="1079500" cy="528637"/>
          </a:xfrm>
          <a:prstGeom prst="rect">
            <a:avLst/>
          </a:prstGeom>
          <a:noFill/>
          <a:ln w="9525">
            <a:solidFill>
              <a:srgbClr val="FF66FF"/>
            </a:solidFill>
            <a:miter lim="800000"/>
            <a:headEnd/>
            <a:tailEnd/>
          </a:ln>
        </p:spPr>
        <p:txBody>
          <a:bodyPr>
            <a:spAutoFit/>
          </a:bodyPr>
          <a:lstStyle/>
          <a:p>
            <a:pPr algn="l"/>
            <a:r>
              <a:rPr lang="en-US" altLang="zh-CN" sz="2800" i="1">
                <a:solidFill>
                  <a:srgbClr val="3333FF"/>
                </a:solidFill>
              </a:rPr>
              <a:t>P</a:t>
            </a:r>
            <a:r>
              <a:rPr lang="zh-CN" altLang="en-US" sz="2800">
                <a:solidFill>
                  <a:srgbClr val="3333FF"/>
                </a:solidFill>
              </a:rPr>
              <a:t>＝</a:t>
            </a:r>
            <a:r>
              <a:rPr lang="en-US" altLang="zh-CN" sz="2800">
                <a:solidFill>
                  <a:srgbClr val="3333FF"/>
                </a:solidFill>
              </a:rPr>
              <a:t>1</a:t>
            </a:r>
          </a:p>
        </p:txBody>
      </p:sp>
      <p:pic>
        <p:nvPicPr>
          <p:cNvPr id="184327" name="Picture 7" descr="GX124"/>
          <p:cNvPicPr>
            <a:picLocks noGrp="1" noChangeAspect="1" noChangeArrowheads="1"/>
          </p:cNvPicPr>
          <p:nvPr>
            <p:ph sz="half" idx="2"/>
          </p:nvPr>
        </p:nvPicPr>
        <p:blipFill>
          <a:blip r:embed="rId3" cstate="print">
            <a:lum bright="-24000" contrast="36000"/>
          </a:blip>
          <a:srcRect/>
          <a:stretch>
            <a:fillRect/>
          </a:stretch>
        </p:blipFill>
        <p:spPr>
          <a:xfrm>
            <a:off x="468313" y="4724400"/>
            <a:ext cx="7956550" cy="1695450"/>
          </a:xfrm>
          <a:noFill/>
        </p:spPr>
      </p:pic>
      <p:sp>
        <p:nvSpPr>
          <p:cNvPr id="44043" name="Rectangle 10"/>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1.3.1 </a:t>
            </a:r>
            <a:r>
              <a:rPr lang="zh-CN" altLang="en-US" sz="1800">
                <a:solidFill>
                  <a:srgbClr val="6600FF"/>
                </a:solidFill>
                <a:latin typeface="Arial" pitchFamily="34" charset="0"/>
              </a:rPr>
              <a:t>光波的偏振度</a:t>
            </a:r>
          </a:p>
        </p:txBody>
      </p:sp>
      <p:grpSp>
        <p:nvGrpSpPr>
          <p:cNvPr id="44044" name="Group 11"/>
          <p:cNvGrpSpPr>
            <a:grpSpLocks/>
          </p:cNvGrpSpPr>
          <p:nvPr/>
        </p:nvGrpSpPr>
        <p:grpSpPr bwMode="auto">
          <a:xfrm>
            <a:off x="5148263" y="2276475"/>
            <a:ext cx="3622675" cy="2089150"/>
            <a:chOff x="2928" y="480"/>
            <a:chExt cx="2736" cy="1632"/>
          </a:xfrm>
        </p:grpSpPr>
        <p:grpSp>
          <p:nvGrpSpPr>
            <p:cNvPr id="44045" name="Group 12"/>
            <p:cNvGrpSpPr>
              <a:grpSpLocks/>
            </p:cNvGrpSpPr>
            <p:nvPr/>
          </p:nvGrpSpPr>
          <p:grpSpPr bwMode="auto">
            <a:xfrm>
              <a:off x="3072" y="640"/>
              <a:ext cx="2432" cy="1424"/>
              <a:chOff x="3072" y="576"/>
              <a:chExt cx="2432" cy="1424"/>
            </a:xfrm>
          </p:grpSpPr>
          <p:grpSp>
            <p:nvGrpSpPr>
              <p:cNvPr id="44047" name="Group 13"/>
              <p:cNvGrpSpPr>
                <a:grpSpLocks/>
              </p:cNvGrpSpPr>
              <p:nvPr/>
            </p:nvGrpSpPr>
            <p:grpSpPr bwMode="auto">
              <a:xfrm>
                <a:off x="3360" y="576"/>
                <a:ext cx="2112" cy="1424"/>
                <a:chOff x="3024" y="808"/>
                <a:chExt cx="2112" cy="1424"/>
              </a:xfrm>
            </p:grpSpPr>
            <p:sp>
              <p:nvSpPr>
                <p:cNvPr id="44049" name="Line 14"/>
                <p:cNvSpPr>
                  <a:spLocks noChangeShapeType="1"/>
                </p:cNvSpPr>
                <p:nvPr/>
              </p:nvSpPr>
              <p:spPr bwMode="auto">
                <a:xfrm>
                  <a:off x="3024" y="1488"/>
                  <a:ext cx="2112" cy="0"/>
                </a:xfrm>
                <a:prstGeom prst="line">
                  <a:avLst/>
                </a:prstGeom>
                <a:noFill/>
                <a:ln w="28575">
                  <a:solidFill>
                    <a:srgbClr val="FF0000"/>
                  </a:solidFill>
                  <a:round/>
                  <a:headEnd/>
                  <a:tailEnd type="triangle" w="med" len="med"/>
                </a:ln>
              </p:spPr>
              <p:txBody>
                <a:bodyPr/>
                <a:lstStyle/>
                <a:p>
                  <a:endParaRPr lang="zh-CN" altLang="en-US"/>
                </a:p>
              </p:txBody>
            </p:sp>
            <p:sp>
              <p:nvSpPr>
                <p:cNvPr id="44050" name="Line 15"/>
                <p:cNvSpPr>
                  <a:spLocks noChangeShapeType="1"/>
                </p:cNvSpPr>
                <p:nvPr/>
              </p:nvSpPr>
              <p:spPr bwMode="auto">
                <a:xfrm flipV="1">
                  <a:off x="3024" y="816"/>
                  <a:ext cx="0" cy="672"/>
                </a:xfrm>
                <a:prstGeom prst="line">
                  <a:avLst/>
                </a:prstGeom>
                <a:noFill/>
                <a:ln w="28575">
                  <a:solidFill>
                    <a:srgbClr val="FF0000"/>
                  </a:solidFill>
                  <a:round/>
                  <a:headEnd/>
                  <a:tailEnd type="triangle" w="med" len="med"/>
                </a:ln>
              </p:spPr>
              <p:txBody>
                <a:bodyPr/>
                <a:lstStyle/>
                <a:p>
                  <a:endParaRPr lang="zh-CN" altLang="en-US"/>
                </a:p>
              </p:txBody>
            </p:sp>
            <p:sp>
              <p:nvSpPr>
                <p:cNvPr id="44051" name="Line 16"/>
                <p:cNvSpPr>
                  <a:spLocks noChangeShapeType="1"/>
                </p:cNvSpPr>
                <p:nvPr/>
              </p:nvSpPr>
              <p:spPr bwMode="auto">
                <a:xfrm flipV="1">
                  <a:off x="3408" y="912"/>
                  <a:ext cx="0" cy="576"/>
                </a:xfrm>
                <a:prstGeom prst="line">
                  <a:avLst/>
                </a:prstGeom>
                <a:noFill/>
                <a:ln w="9525">
                  <a:solidFill>
                    <a:schemeClr val="tx1"/>
                  </a:solidFill>
                  <a:round/>
                  <a:headEnd/>
                  <a:tailEnd type="triangle" w="med" len="med"/>
                </a:ln>
              </p:spPr>
              <p:txBody>
                <a:bodyPr/>
                <a:lstStyle/>
                <a:p>
                  <a:endParaRPr lang="zh-CN" altLang="en-US"/>
                </a:p>
              </p:txBody>
            </p:sp>
            <p:sp>
              <p:nvSpPr>
                <p:cNvPr id="44052" name="Line 17"/>
                <p:cNvSpPr>
                  <a:spLocks noChangeShapeType="1"/>
                </p:cNvSpPr>
                <p:nvPr/>
              </p:nvSpPr>
              <p:spPr bwMode="auto">
                <a:xfrm flipV="1">
                  <a:off x="3408" y="912"/>
                  <a:ext cx="0" cy="576"/>
                </a:xfrm>
                <a:prstGeom prst="line">
                  <a:avLst/>
                </a:prstGeom>
                <a:noFill/>
                <a:ln w="19050">
                  <a:solidFill>
                    <a:srgbClr val="FF6600"/>
                  </a:solidFill>
                  <a:round/>
                  <a:headEnd/>
                  <a:tailEnd type="triangle" w="med" len="med"/>
                </a:ln>
              </p:spPr>
              <p:txBody>
                <a:bodyPr/>
                <a:lstStyle/>
                <a:p>
                  <a:endParaRPr lang="zh-CN" altLang="en-US"/>
                </a:p>
              </p:txBody>
            </p:sp>
            <p:sp>
              <p:nvSpPr>
                <p:cNvPr id="44053" name="Line 18"/>
                <p:cNvSpPr>
                  <a:spLocks noChangeShapeType="1"/>
                </p:cNvSpPr>
                <p:nvPr/>
              </p:nvSpPr>
              <p:spPr bwMode="auto">
                <a:xfrm flipV="1">
                  <a:off x="3600" y="816"/>
                  <a:ext cx="0" cy="672"/>
                </a:xfrm>
                <a:prstGeom prst="line">
                  <a:avLst/>
                </a:prstGeom>
                <a:noFill/>
                <a:ln w="19050">
                  <a:solidFill>
                    <a:srgbClr val="FF6600"/>
                  </a:solidFill>
                  <a:round/>
                  <a:headEnd/>
                  <a:tailEnd type="triangle" w="med" len="med"/>
                </a:ln>
              </p:spPr>
              <p:txBody>
                <a:bodyPr/>
                <a:lstStyle/>
                <a:p>
                  <a:endParaRPr lang="zh-CN" altLang="en-US"/>
                </a:p>
              </p:txBody>
            </p:sp>
            <p:sp>
              <p:nvSpPr>
                <p:cNvPr id="44054" name="Line 19"/>
                <p:cNvSpPr>
                  <a:spLocks noChangeShapeType="1"/>
                </p:cNvSpPr>
                <p:nvPr/>
              </p:nvSpPr>
              <p:spPr bwMode="auto">
                <a:xfrm flipV="1">
                  <a:off x="3744" y="912"/>
                  <a:ext cx="0" cy="576"/>
                </a:xfrm>
                <a:prstGeom prst="line">
                  <a:avLst/>
                </a:prstGeom>
                <a:noFill/>
                <a:ln w="19050">
                  <a:solidFill>
                    <a:srgbClr val="FF6600"/>
                  </a:solidFill>
                  <a:round/>
                  <a:headEnd/>
                  <a:tailEnd type="triangle" w="med" len="med"/>
                </a:ln>
              </p:spPr>
              <p:txBody>
                <a:bodyPr/>
                <a:lstStyle/>
                <a:p>
                  <a:endParaRPr lang="zh-CN" altLang="en-US"/>
                </a:p>
              </p:txBody>
            </p:sp>
            <p:sp>
              <p:nvSpPr>
                <p:cNvPr id="44055" name="Line 20"/>
                <p:cNvSpPr>
                  <a:spLocks noChangeShapeType="1"/>
                </p:cNvSpPr>
                <p:nvPr/>
              </p:nvSpPr>
              <p:spPr bwMode="auto">
                <a:xfrm flipV="1">
                  <a:off x="3264" y="1056"/>
                  <a:ext cx="0" cy="432"/>
                </a:xfrm>
                <a:prstGeom prst="line">
                  <a:avLst/>
                </a:prstGeom>
                <a:noFill/>
                <a:ln w="19050">
                  <a:solidFill>
                    <a:srgbClr val="FF6600"/>
                  </a:solidFill>
                  <a:round/>
                  <a:headEnd/>
                  <a:tailEnd type="triangle" w="med" len="med"/>
                </a:ln>
              </p:spPr>
              <p:txBody>
                <a:bodyPr/>
                <a:lstStyle/>
                <a:p>
                  <a:endParaRPr lang="zh-CN" altLang="en-US"/>
                </a:p>
              </p:txBody>
            </p:sp>
            <p:sp>
              <p:nvSpPr>
                <p:cNvPr id="44056" name="Line 21"/>
                <p:cNvSpPr>
                  <a:spLocks noChangeShapeType="1"/>
                </p:cNvSpPr>
                <p:nvPr/>
              </p:nvSpPr>
              <p:spPr bwMode="auto">
                <a:xfrm flipV="1">
                  <a:off x="3888" y="1152"/>
                  <a:ext cx="0" cy="336"/>
                </a:xfrm>
                <a:prstGeom prst="line">
                  <a:avLst/>
                </a:prstGeom>
                <a:noFill/>
                <a:ln w="19050">
                  <a:solidFill>
                    <a:srgbClr val="FF6600"/>
                  </a:solidFill>
                  <a:round/>
                  <a:headEnd/>
                  <a:tailEnd type="triangle" w="med" len="med"/>
                </a:ln>
              </p:spPr>
              <p:txBody>
                <a:bodyPr/>
                <a:lstStyle/>
                <a:p>
                  <a:endParaRPr lang="zh-CN" altLang="en-US"/>
                </a:p>
              </p:txBody>
            </p:sp>
            <p:sp>
              <p:nvSpPr>
                <p:cNvPr id="44057" name="Line 22"/>
                <p:cNvSpPr>
                  <a:spLocks noChangeShapeType="1"/>
                </p:cNvSpPr>
                <p:nvPr/>
              </p:nvSpPr>
              <p:spPr bwMode="auto">
                <a:xfrm>
                  <a:off x="4176" y="1488"/>
                  <a:ext cx="0" cy="480"/>
                </a:xfrm>
                <a:prstGeom prst="line">
                  <a:avLst/>
                </a:prstGeom>
                <a:noFill/>
                <a:ln w="19050">
                  <a:solidFill>
                    <a:srgbClr val="FF9900"/>
                  </a:solidFill>
                  <a:round/>
                  <a:headEnd/>
                  <a:tailEnd type="triangle" w="med" len="med"/>
                </a:ln>
              </p:spPr>
              <p:txBody>
                <a:bodyPr/>
                <a:lstStyle/>
                <a:p>
                  <a:endParaRPr lang="zh-CN" altLang="en-US"/>
                </a:p>
              </p:txBody>
            </p:sp>
            <p:sp>
              <p:nvSpPr>
                <p:cNvPr id="44058" name="Line 23"/>
                <p:cNvSpPr>
                  <a:spLocks noChangeShapeType="1"/>
                </p:cNvSpPr>
                <p:nvPr/>
              </p:nvSpPr>
              <p:spPr bwMode="auto">
                <a:xfrm>
                  <a:off x="4320" y="1488"/>
                  <a:ext cx="0" cy="624"/>
                </a:xfrm>
                <a:prstGeom prst="line">
                  <a:avLst/>
                </a:prstGeom>
                <a:noFill/>
                <a:ln w="19050">
                  <a:solidFill>
                    <a:srgbClr val="FF9900"/>
                  </a:solidFill>
                  <a:round/>
                  <a:headEnd/>
                  <a:tailEnd type="triangle" w="med" len="med"/>
                </a:ln>
              </p:spPr>
              <p:txBody>
                <a:bodyPr/>
                <a:lstStyle/>
                <a:p>
                  <a:endParaRPr lang="zh-CN" altLang="en-US"/>
                </a:p>
              </p:txBody>
            </p:sp>
            <p:sp>
              <p:nvSpPr>
                <p:cNvPr id="44059" name="Line 24"/>
                <p:cNvSpPr>
                  <a:spLocks noChangeShapeType="1"/>
                </p:cNvSpPr>
                <p:nvPr/>
              </p:nvSpPr>
              <p:spPr bwMode="auto">
                <a:xfrm>
                  <a:off x="4464" y="1488"/>
                  <a:ext cx="0" cy="720"/>
                </a:xfrm>
                <a:prstGeom prst="line">
                  <a:avLst/>
                </a:prstGeom>
                <a:noFill/>
                <a:ln w="19050">
                  <a:solidFill>
                    <a:srgbClr val="FF9900"/>
                  </a:solidFill>
                  <a:round/>
                  <a:headEnd/>
                  <a:tailEnd type="triangle" w="med" len="med"/>
                </a:ln>
              </p:spPr>
              <p:txBody>
                <a:bodyPr/>
                <a:lstStyle/>
                <a:p>
                  <a:endParaRPr lang="zh-CN" altLang="en-US"/>
                </a:p>
              </p:txBody>
            </p:sp>
            <p:sp>
              <p:nvSpPr>
                <p:cNvPr id="44060" name="Line 25"/>
                <p:cNvSpPr>
                  <a:spLocks noChangeShapeType="1"/>
                </p:cNvSpPr>
                <p:nvPr/>
              </p:nvSpPr>
              <p:spPr bwMode="auto">
                <a:xfrm>
                  <a:off x="4608" y="1488"/>
                  <a:ext cx="0" cy="624"/>
                </a:xfrm>
                <a:prstGeom prst="line">
                  <a:avLst/>
                </a:prstGeom>
                <a:noFill/>
                <a:ln w="19050">
                  <a:solidFill>
                    <a:srgbClr val="FF9900"/>
                  </a:solidFill>
                  <a:round/>
                  <a:headEnd/>
                  <a:tailEnd type="triangle" w="med" len="med"/>
                </a:ln>
              </p:spPr>
              <p:txBody>
                <a:bodyPr/>
                <a:lstStyle/>
                <a:p>
                  <a:endParaRPr lang="zh-CN" altLang="en-US"/>
                </a:p>
              </p:txBody>
            </p:sp>
            <p:sp>
              <p:nvSpPr>
                <p:cNvPr id="44061" name="Line 26"/>
                <p:cNvSpPr>
                  <a:spLocks noChangeShapeType="1"/>
                </p:cNvSpPr>
                <p:nvPr/>
              </p:nvSpPr>
              <p:spPr bwMode="auto">
                <a:xfrm>
                  <a:off x="4752" y="1536"/>
                  <a:ext cx="0" cy="480"/>
                </a:xfrm>
                <a:prstGeom prst="line">
                  <a:avLst/>
                </a:prstGeom>
                <a:noFill/>
                <a:ln w="19050">
                  <a:solidFill>
                    <a:srgbClr val="FF9900"/>
                  </a:solidFill>
                  <a:round/>
                  <a:headEnd/>
                  <a:tailEnd type="triangle" w="med" len="med"/>
                </a:ln>
              </p:spPr>
              <p:txBody>
                <a:bodyPr/>
                <a:lstStyle/>
                <a:p>
                  <a:endParaRPr lang="zh-CN" altLang="en-US"/>
                </a:p>
              </p:txBody>
            </p:sp>
            <p:sp>
              <p:nvSpPr>
                <p:cNvPr id="44062" name="Freeform 27"/>
                <p:cNvSpPr>
                  <a:spLocks/>
                </p:cNvSpPr>
                <p:nvPr/>
              </p:nvSpPr>
              <p:spPr bwMode="auto">
                <a:xfrm>
                  <a:off x="3024" y="808"/>
                  <a:ext cx="1968" cy="1424"/>
                </a:xfrm>
                <a:custGeom>
                  <a:avLst/>
                  <a:gdLst>
                    <a:gd name="T0" fmla="*/ 0 w 1968"/>
                    <a:gd name="T1" fmla="*/ 680 h 1424"/>
                    <a:gd name="T2" fmla="*/ 240 w 1968"/>
                    <a:gd name="T3" fmla="*/ 248 h 1424"/>
                    <a:gd name="T4" fmla="*/ 528 w 1968"/>
                    <a:gd name="T5" fmla="*/ 8 h 1424"/>
                    <a:gd name="T6" fmla="*/ 816 w 1968"/>
                    <a:gd name="T7" fmla="*/ 200 h 1424"/>
                    <a:gd name="T8" fmla="*/ 1008 w 1968"/>
                    <a:gd name="T9" fmla="*/ 872 h 1424"/>
                    <a:gd name="T10" fmla="*/ 1248 w 1968"/>
                    <a:gd name="T11" fmla="*/ 1304 h 1424"/>
                    <a:gd name="T12" fmla="*/ 1488 w 1968"/>
                    <a:gd name="T13" fmla="*/ 1400 h 1424"/>
                    <a:gd name="T14" fmla="*/ 1776 w 1968"/>
                    <a:gd name="T15" fmla="*/ 1160 h 1424"/>
                    <a:gd name="T16" fmla="*/ 1920 w 1968"/>
                    <a:gd name="T17" fmla="*/ 728 h 1424"/>
                    <a:gd name="T18" fmla="*/ 1968 w 1968"/>
                    <a:gd name="T19" fmla="*/ 776 h 1424"/>
                    <a:gd name="T20" fmla="*/ 1920 w 1968"/>
                    <a:gd name="T21" fmla="*/ 728 h 14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68"/>
                    <a:gd name="T34" fmla="*/ 0 h 1424"/>
                    <a:gd name="T35" fmla="*/ 1968 w 1968"/>
                    <a:gd name="T36" fmla="*/ 1424 h 14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68" h="1424">
                      <a:moveTo>
                        <a:pt x="0" y="680"/>
                      </a:moveTo>
                      <a:cubicBezTo>
                        <a:pt x="76" y="520"/>
                        <a:pt x="152" y="360"/>
                        <a:pt x="240" y="248"/>
                      </a:cubicBezTo>
                      <a:cubicBezTo>
                        <a:pt x="328" y="136"/>
                        <a:pt x="432" y="16"/>
                        <a:pt x="528" y="8"/>
                      </a:cubicBezTo>
                      <a:cubicBezTo>
                        <a:pt x="624" y="0"/>
                        <a:pt x="736" y="56"/>
                        <a:pt x="816" y="200"/>
                      </a:cubicBezTo>
                      <a:cubicBezTo>
                        <a:pt x="896" y="344"/>
                        <a:pt x="936" y="688"/>
                        <a:pt x="1008" y="872"/>
                      </a:cubicBezTo>
                      <a:cubicBezTo>
                        <a:pt x="1080" y="1056"/>
                        <a:pt x="1168" y="1216"/>
                        <a:pt x="1248" y="1304"/>
                      </a:cubicBezTo>
                      <a:cubicBezTo>
                        <a:pt x="1328" y="1392"/>
                        <a:pt x="1400" y="1424"/>
                        <a:pt x="1488" y="1400"/>
                      </a:cubicBezTo>
                      <a:cubicBezTo>
                        <a:pt x="1576" y="1376"/>
                        <a:pt x="1704" y="1272"/>
                        <a:pt x="1776" y="1160"/>
                      </a:cubicBezTo>
                      <a:cubicBezTo>
                        <a:pt x="1848" y="1048"/>
                        <a:pt x="1888" y="792"/>
                        <a:pt x="1920" y="728"/>
                      </a:cubicBezTo>
                      <a:cubicBezTo>
                        <a:pt x="1952" y="664"/>
                        <a:pt x="1968" y="776"/>
                        <a:pt x="1968" y="776"/>
                      </a:cubicBezTo>
                      <a:cubicBezTo>
                        <a:pt x="1968" y="776"/>
                        <a:pt x="1944" y="752"/>
                        <a:pt x="1920" y="728"/>
                      </a:cubicBezTo>
                    </a:path>
                  </a:pathLst>
                </a:custGeom>
                <a:noFill/>
                <a:ln w="28575">
                  <a:solidFill>
                    <a:srgbClr val="FF00FF"/>
                  </a:solidFill>
                  <a:round/>
                  <a:headEnd/>
                  <a:tailEnd/>
                </a:ln>
              </p:spPr>
              <p:txBody>
                <a:bodyPr/>
                <a:lstStyle/>
                <a:p>
                  <a:endParaRPr lang="zh-CN" altLang="en-US"/>
                </a:p>
              </p:txBody>
            </p:sp>
            <p:sp>
              <p:nvSpPr>
                <p:cNvPr id="44063" name="Line 28"/>
                <p:cNvSpPr>
                  <a:spLocks noChangeShapeType="1"/>
                </p:cNvSpPr>
                <p:nvPr/>
              </p:nvSpPr>
              <p:spPr bwMode="auto">
                <a:xfrm>
                  <a:off x="4032" y="912"/>
                  <a:ext cx="432" cy="0"/>
                </a:xfrm>
                <a:prstGeom prst="line">
                  <a:avLst/>
                </a:prstGeom>
                <a:noFill/>
                <a:ln w="28575">
                  <a:solidFill>
                    <a:srgbClr val="FF0000"/>
                  </a:solidFill>
                  <a:round/>
                  <a:headEnd/>
                  <a:tailEnd type="triangle" w="med" len="med"/>
                </a:ln>
              </p:spPr>
              <p:txBody>
                <a:bodyPr/>
                <a:lstStyle/>
                <a:p>
                  <a:endParaRPr lang="zh-CN" altLang="en-US"/>
                </a:p>
              </p:txBody>
            </p:sp>
            <p:graphicFrame>
              <p:nvGraphicFramePr>
                <p:cNvPr id="44037" name="Object 29"/>
                <p:cNvGraphicFramePr>
                  <a:graphicFrameLocks noChangeAspect="1"/>
                </p:cNvGraphicFramePr>
                <p:nvPr/>
              </p:nvGraphicFramePr>
              <p:xfrm>
                <a:off x="4560" y="816"/>
                <a:ext cx="171" cy="188"/>
              </p:xfrm>
              <a:graphic>
                <a:graphicData uri="http://schemas.openxmlformats.org/presentationml/2006/ole">
                  <p:oleObj spid="_x0000_s44037" name="Equation" r:id="rId4" imgW="126720" imgH="139680" progId="Equation.3">
                    <p:embed/>
                  </p:oleObj>
                </a:graphicData>
              </a:graphic>
            </p:graphicFrame>
          </p:grpSp>
          <p:sp>
            <p:nvSpPr>
              <p:cNvPr id="44048" name="Line 30"/>
              <p:cNvSpPr>
                <a:spLocks noChangeShapeType="1"/>
              </p:cNvSpPr>
              <p:nvPr/>
            </p:nvSpPr>
            <p:spPr bwMode="auto">
              <a:xfrm flipH="1">
                <a:off x="3072" y="1248"/>
                <a:ext cx="288" cy="288"/>
              </a:xfrm>
              <a:prstGeom prst="line">
                <a:avLst/>
              </a:prstGeom>
              <a:noFill/>
              <a:ln w="28575">
                <a:solidFill>
                  <a:srgbClr val="FF0000"/>
                </a:solidFill>
                <a:round/>
                <a:headEnd/>
                <a:tailEnd type="triangle" w="med" len="med"/>
              </a:ln>
            </p:spPr>
            <p:txBody>
              <a:bodyPr/>
              <a:lstStyle/>
              <a:p>
                <a:endParaRPr lang="zh-CN" altLang="en-US"/>
              </a:p>
            </p:txBody>
          </p:sp>
          <p:graphicFrame>
            <p:nvGraphicFramePr>
              <p:cNvPr id="44034" name="Object 31"/>
              <p:cNvGraphicFramePr>
                <a:graphicFrameLocks noChangeAspect="1"/>
              </p:cNvGraphicFramePr>
              <p:nvPr/>
            </p:nvGraphicFramePr>
            <p:xfrm>
              <a:off x="5328" y="1296"/>
              <a:ext cx="176" cy="176"/>
            </p:xfrm>
            <a:graphic>
              <a:graphicData uri="http://schemas.openxmlformats.org/presentationml/2006/ole">
                <p:oleObj spid="_x0000_s44034" name="Equation" r:id="rId5" imgW="126720" imgH="126720" progId="Equation.3">
                  <p:embed/>
                </p:oleObj>
              </a:graphicData>
            </a:graphic>
          </p:graphicFrame>
          <p:graphicFrame>
            <p:nvGraphicFramePr>
              <p:cNvPr id="44035" name="Object 32"/>
              <p:cNvGraphicFramePr>
                <a:graphicFrameLocks noChangeAspect="1"/>
              </p:cNvGraphicFramePr>
              <p:nvPr/>
            </p:nvGraphicFramePr>
            <p:xfrm>
              <a:off x="3072" y="576"/>
              <a:ext cx="258" cy="284"/>
            </p:xfrm>
            <a:graphic>
              <a:graphicData uri="http://schemas.openxmlformats.org/presentationml/2006/ole">
                <p:oleObj spid="_x0000_s44035" name="Equation" r:id="rId6" imgW="126720" imgH="139680" progId="Equation.3">
                  <p:embed/>
                </p:oleObj>
              </a:graphicData>
            </a:graphic>
          </p:graphicFrame>
          <p:graphicFrame>
            <p:nvGraphicFramePr>
              <p:cNvPr id="44036" name="Object 33"/>
              <p:cNvGraphicFramePr>
                <a:graphicFrameLocks noChangeAspect="1"/>
              </p:cNvGraphicFramePr>
              <p:nvPr/>
            </p:nvGraphicFramePr>
            <p:xfrm>
              <a:off x="3072" y="1488"/>
              <a:ext cx="207" cy="244"/>
            </p:xfrm>
            <a:graphic>
              <a:graphicData uri="http://schemas.openxmlformats.org/presentationml/2006/ole">
                <p:oleObj spid="_x0000_s44036" name="Equation" r:id="rId7" imgW="139680" imgH="164880" progId="Equation.3">
                  <p:embed/>
                </p:oleObj>
              </a:graphicData>
            </a:graphic>
          </p:graphicFrame>
        </p:grpSp>
        <p:sp>
          <p:nvSpPr>
            <p:cNvPr id="44046" name="Rectangle 34"/>
            <p:cNvSpPr>
              <a:spLocks noChangeArrowheads="1"/>
            </p:cNvSpPr>
            <p:nvPr/>
          </p:nvSpPr>
          <p:spPr bwMode="auto">
            <a:xfrm>
              <a:off x="2928" y="480"/>
              <a:ext cx="2736" cy="1632"/>
            </a:xfrm>
            <a:prstGeom prst="rect">
              <a:avLst/>
            </a:prstGeom>
            <a:noFill/>
            <a:ln w="38100">
              <a:solidFill>
                <a:srgbClr val="008080"/>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checkerboard(across)">
                                      <p:cBhvr>
                                        <p:cTn id="7" dur="500"/>
                                        <p:tgtEl>
                                          <p:spTgt spid="184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327"/>
                                        </p:tgtEl>
                                        <p:attrNameLst>
                                          <p:attrName>style.visibility</p:attrName>
                                        </p:attrNameLst>
                                      </p:cBhvr>
                                      <p:to>
                                        <p:strVal val="visible"/>
                                      </p:to>
                                    </p:set>
                                    <p:animEffect transition="in" filter="checkerboard(across)">
                                      <p:cBhvr>
                                        <p:cTn id="12" dur="500"/>
                                        <p:tgtEl>
                                          <p:spTgt spid="184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323850" y="1196975"/>
            <a:ext cx="8458200" cy="946150"/>
            <a:chOff x="240" y="624"/>
            <a:chExt cx="5328" cy="596"/>
          </a:xfrm>
        </p:grpSpPr>
        <p:sp>
          <p:nvSpPr>
            <p:cNvPr id="45098" name="Text Box 6"/>
            <p:cNvSpPr txBox="1">
              <a:spLocks noChangeArrowheads="1"/>
            </p:cNvSpPr>
            <p:nvPr/>
          </p:nvSpPr>
          <p:spPr bwMode="auto">
            <a:xfrm>
              <a:off x="240" y="624"/>
              <a:ext cx="5328" cy="596"/>
            </a:xfrm>
            <a:prstGeom prst="rect">
              <a:avLst/>
            </a:prstGeom>
            <a:gradFill rotWithShape="1">
              <a:gsLst>
                <a:gs pos="0">
                  <a:srgbClr val="FFFF00"/>
                </a:gs>
                <a:gs pos="100000">
                  <a:schemeClr val="bg1"/>
                </a:gs>
              </a:gsLst>
              <a:lin ang="5400000" scaled="1"/>
            </a:gradFill>
            <a:ln w="9525">
              <a:noFill/>
              <a:miter lim="800000"/>
              <a:headEnd/>
              <a:tailEnd/>
            </a:ln>
          </p:spPr>
          <p:txBody>
            <a:bodyPr>
              <a:spAutoFit/>
            </a:bodyPr>
            <a:lstStyle/>
            <a:p>
              <a:pPr algn="l"/>
              <a:r>
                <a:rPr kumimoji="1" lang="zh-CN" altLang="en-US" sz="2800">
                  <a:latin typeface="宋体" pitchFamily="2" charset="-122"/>
                </a:rPr>
                <a:t>光矢量在垂直于传播方向的平面内以圆频率  旋转，且大小不变。</a:t>
              </a:r>
            </a:p>
          </p:txBody>
        </p:sp>
        <p:graphicFrame>
          <p:nvGraphicFramePr>
            <p:cNvPr id="45058" name="Object 7"/>
            <p:cNvGraphicFramePr>
              <a:graphicFrameLocks noChangeAspect="1"/>
            </p:cNvGraphicFramePr>
            <p:nvPr/>
          </p:nvGraphicFramePr>
          <p:xfrm>
            <a:off x="4576" y="704"/>
            <a:ext cx="240" cy="220"/>
          </p:xfrm>
          <a:graphic>
            <a:graphicData uri="http://schemas.openxmlformats.org/presentationml/2006/ole">
              <p:oleObj spid="_x0000_s45058" name="Equation" r:id="rId3" imgW="152280" imgH="139680" progId="Equation.3">
                <p:embed/>
              </p:oleObj>
            </a:graphicData>
          </a:graphic>
        </p:graphicFrame>
      </p:grpSp>
      <p:grpSp>
        <p:nvGrpSpPr>
          <p:cNvPr id="3" name="Group 8"/>
          <p:cNvGrpSpPr>
            <a:grpSpLocks/>
          </p:cNvGrpSpPr>
          <p:nvPr/>
        </p:nvGrpSpPr>
        <p:grpSpPr bwMode="auto">
          <a:xfrm>
            <a:off x="381000" y="2133600"/>
            <a:ext cx="7391400" cy="2743200"/>
            <a:chOff x="240" y="1440"/>
            <a:chExt cx="4656" cy="1728"/>
          </a:xfrm>
        </p:grpSpPr>
        <p:grpSp>
          <p:nvGrpSpPr>
            <p:cNvPr id="45064" name="Group 9"/>
            <p:cNvGrpSpPr>
              <a:grpSpLocks/>
            </p:cNvGrpSpPr>
            <p:nvPr/>
          </p:nvGrpSpPr>
          <p:grpSpPr bwMode="auto">
            <a:xfrm>
              <a:off x="384" y="1536"/>
              <a:ext cx="4272" cy="1464"/>
              <a:chOff x="1200" y="1536"/>
              <a:chExt cx="4272" cy="1464"/>
            </a:xfrm>
          </p:grpSpPr>
          <p:sp>
            <p:nvSpPr>
              <p:cNvPr id="45066" name="Line 10"/>
              <p:cNvSpPr>
                <a:spLocks noChangeShapeType="1"/>
              </p:cNvSpPr>
              <p:nvPr/>
            </p:nvSpPr>
            <p:spPr bwMode="auto">
              <a:xfrm>
                <a:off x="1200" y="2304"/>
                <a:ext cx="4272" cy="0"/>
              </a:xfrm>
              <a:prstGeom prst="line">
                <a:avLst/>
              </a:prstGeom>
              <a:noFill/>
              <a:ln w="28575">
                <a:solidFill>
                  <a:srgbClr val="FF0000"/>
                </a:solidFill>
                <a:round/>
                <a:headEnd/>
                <a:tailEnd type="triangle" w="med" len="med"/>
              </a:ln>
            </p:spPr>
            <p:txBody>
              <a:bodyPr/>
              <a:lstStyle/>
              <a:p>
                <a:endParaRPr lang="zh-CN" altLang="en-US"/>
              </a:p>
            </p:txBody>
          </p:sp>
          <p:sp>
            <p:nvSpPr>
              <p:cNvPr id="45067" name="Freeform 11"/>
              <p:cNvSpPr>
                <a:spLocks/>
              </p:cNvSpPr>
              <p:nvPr/>
            </p:nvSpPr>
            <p:spPr bwMode="auto">
              <a:xfrm>
                <a:off x="1248" y="1632"/>
                <a:ext cx="1320" cy="1368"/>
              </a:xfrm>
              <a:custGeom>
                <a:avLst/>
                <a:gdLst>
                  <a:gd name="T0" fmla="*/ 0 w 1320"/>
                  <a:gd name="T1" fmla="*/ 656 h 1368"/>
                  <a:gd name="T2" fmla="*/ 144 w 1320"/>
                  <a:gd name="T3" fmla="*/ 272 h 1368"/>
                  <a:gd name="T4" fmla="*/ 480 w 1320"/>
                  <a:gd name="T5" fmla="*/ 32 h 1368"/>
                  <a:gd name="T6" fmla="*/ 912 w 1320"/>
                  <a:gd name="T7" fmla="*/ 80 h 1368"/>
                  <a:gd name="T8" fmla="*/ 1248 w 1320"/>
                  <a:gd name="T9" fmla="*/ 512 h 1368"/>
                  <a:gd name="T10" fmla="*/ 1296 w 1320"/>
                  <a:gd name="T11" fmla="*/ 800 h 1368"/>
                  <a:gd name="T12" fmla="*/ 1296 w 1320"/>
                  <a:gd name="T13" fmla="*/ 1040 h 1368"/>
                  <a:gd name="T14" fmla="*/ 1152 w 1320"/>
                  <a:gd name="T15" fmla="*/ 1280 h 1368"/>
                  <a:gd name="T16" fmla="*/ 864 w 1320"/>
                  <a:gd name="T17" fmla="*/ 1328 h 1368"/>
                  <a:gd name="T18" fmla="*/ 768 w 1320"/>
                  <a:gd name="T19" fmla="*/ 1040 h 1368"/>
                  <a:gd name="T20" fmla="*/ 816 w 1320"/>
                  <a:gd name="T21" fmla="*/ 752 h 1368"/>
                  <a:gd name="T22" fmla="*/ 912 w 1320"/>
                  <a:gd name="T23" fmla="*/ 656 h 13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0"/>
                  <a:gd name="T37" fmla="*/ 0 h 1368"/>
                  <a:gd name="T38" fmla="*/ 1320 w 1320"/>
                  <a:gd name="T39" fmla="*/ 1368 h 13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0" h="1368">
                    <a:moveTo>
                      <a:pt x="0" y="656"/>
                    </a:moveTo>
                    <a:cubicBezTo>
                      <a:pt x="32" y="516"/>
                      <a:pt x="64" y="376"/>
                      <a:pt x="144" y="272"/>
                    </a:cubicBezTo>
                    <a:cubicBezTo>
                      <a:pt x="224" y="168"/>
                      <a:pt x="352" y="64"/>
                      <a:pt x="480" y="32"/>
                    </a:cubicBezTo>
                    <a:cubicBezTo>
                      <a:pt x="608" y="0"/>
                      <a:pt x="784" y="0"/>
                      <a:pt x="912" y="80"/>
                    </a:cubicBezTo>
                    <a:cubicBezTo>
                      <a:pt x="1040" y="160"/>
                      <a:pt x="1184" y="392"/>
                      <a:pt x="1248" y="512"/>
                    </a:cubicBezTo>
                    <a:cubicBezTo>
                      <a:pt x="1312" y="632"/>
                      <a:pt x="1288" y="712"/>
                      <a:pt x="1296" y="800"/>
                    </a:cubicBezTo>
                    <a:cubicBezTo>
                      <a:pt x="1304" y="888"/>
                      <a:pt x="1320" y="960"/>
                      <a:pt x="1296" y="1040"/>
                    </a:cubicBezTo>
                    <a:cubicBezTo>
                      <a:pt x="1272" y="1120"/>
                      <a:pt x="1224" y="1232"/>
                      <a:pt x="1152" y="1280"/>
                    </a:cubicBezTo>
                    <a:cubicBezTo>
                      <a:pt x="1080" y="1328"/>
                      <a:pt x="928" y="1368"/>
                      <a:pt x="864" y="1328"/>
                    </a:cubicBezTo>
                    <a:cubicBezTo>
                      <a:pt x="800" y="1288"/>
                      <a:pt x="776" y="1136"/>
                      <a:pt x="768" y="1040"/>
                    </a:cubicBezTo>
                    <a:cubicBezTo>
                      <a:pt x="760" y="944"/>
                      <a:pt x="792" y="816"/>
                      <a:pt x="816" y="752"/>
                    </a:cubicBezTo>
                    <a:cubicBezTo>
                      <a:pt x="840" y="688"/>
                      <a:pt x="876" y="672"/>
                      <a:pt x="912" y="656"/>
                    </a:cubicBezTo>
                  </a:path>
                </a:pathLst>
              </a:custGeom>
              <a:noFill/>
              <a:ln w="28575">
                <a:solidFill>
                  <a:srgbClr val="FF6600"/>
                </a:solidFill>
                <a:round/>
                <a:headEnd/>
                <a:tailEnd/>
              </a:ln>
            </p:spPr>
            <p:txBody>
              <a:bodyPr/>
              <a:lstStyle/>
              <a:p>
                <a:endParaRPr lang="zh-CN" altLang="en-US"/>
              </a:p>
            </p:txBody>
          </p:sp>
          <p:sp>
            <p:nvSpPr>
              <p:cNvPr id="45068" name="Freeform 12"/>
              <p:cNvSpPr>
                <a:spLocks/>
              </p:cNvSpPr>
              <p:nvPr/>
            </p:nvSpPr>
            <p:spPr bwMode="auto">
              <a:xfrm>
                <a:off x="2448" y="1552"/>
                <a:ext cx="936" cy="1360"/>
              </a:xfrm>
              <a:custGeom>
                <a:avLst/>
                <a:gdLst>
                  <a:gd name="T0" fmla="*/ 0 w 936"/>
                  <a:gd name="T1" fmla="*/ 464 h 1360"/>
                  <a:gd name="T2" fmla="*/ 96 w 936"/>
                  <a:gd name="T3" fmla="*/ 224 h 1360"/>
                  <a:gd name="T4" fmla="*/ 384 w 936"/>
                  <a:gd name="T5" fmla="*/ 32 h 1360"/>
                  <a:gd name="T6" fmla="*/ 576 w 936"/>
                  <a:gd name="T7" fmla="*/ 32 h 1360"/>
                  <a:gd name="T8" fmla="*/ 816 w 936"/>
                  <a:gd name="T9" fmla="*/ 224 h 1360"/>
                  <a:gd name="T10" fmla="*/ 912 w 936"/>
                  <a:gd name="T11" fmla="*/ 512 h 1360"/>
                  <a:gd name="T12" fmla="*/ 912 w 936"/>
                  <a:gd name="T13" fmla="*/ 752 h 1360"/>
                  <a:gd name="T14" fmla="*/ 768 w 936"/>
                  <a:gd name="T15" fmla="*/ 1184 h 1360"/>
                  <a:gd name="T16" fmla="*/ 624 w 936"/>
                  <a:gd name="T17" fmla="*/ 1328 h 1360"/>
                  <a:gd name="T18" fmla="*/ 384 w 936"/>
                  <a:gd name="T19" fmla="*/ 1328 h 1360"/>
                  <a:gd name="T20" fmla="*/ 288 w 936"/>
                  <a:gd name="T21" fmla="*/ 1136 h 1360"/>
                  <a:gd name="T22" fmla="*/ 384 w 936"/>
                  <a:gd name="T23" fmla="*/ 848 h 1360"/>
                  <a:gd name="T24" fmla="*/ 480 w 936"/>
                  <a:gd name="T25" fmla="*/ 752 h 13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36"/>
                  <a:gd name="T40" fmla="*/ 0 h 1360"/>
                  <a:gd name="T41" fmla="*/ 936 w 936"/>
                  <a:gd name="T42" fmla="*/ 1360 h 13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36" h="1360">
                    <a:moveTo>
                      <a:pt x="0" y="464"/>
                    </a:moveTo>
                    <a:cubicBezTo>
                      <a:pt x="16" y="380"/>
                      <a:pt x="32" y="296"/>
                      <a:pt x="96" y="224"/>
                    </a:cubicBezTo>
                    <a:cubicBezTo>
                      <a:pt x="160" y="152"/>
                      <a:pt x="304" y="64"/>
                      <a:pt x="384" y="32"/>
                    </a:cubicBezTo>
                    <a:cubicBezTo>
                      <a:pt x="464" y="0"/>
                      <a:pt x="504" y="0"/>
                      <a:pt x="576" y="32"/>
                    </a:cubicBezTo>
                    <a:cubicBezTo>
                      <a:pt x="648" y="64"/>
                      <a:pt x="760" y="144"/>
                      <a:pt x="816" y="224"/>
                    </a:cubicBezTo>
                    <a:cubicBezTo>
                      <a:pt x="872" y="304"/>
                      <a:pt x="896" y="424"/>
                      <a:pt x="912" y="512"/>
                    </a:cubicBezTo>
                    <a:cubicBezTo>
                      <a:pt x="928" y="600"/>
                      <a:pt x="936" y="640"/>
                      <a:pt x="912" y="752"/>
                    </a:cubicBezTo>
                    <a:cubicBezTo>
                      <a:pt x="888" y="864"/>
                      <a:pt x="816" y="1088"/>
                      <a:pt x="768" y="1184"/>
                    </a:cubicBezTo>
                    <a:cubicBezTo>
                      <a:pt x="720" y="1280"/>
                      <a:pt x="688" y="1304"/>
                      <a:pt x="624" y="1328"/>
                    </a:cubicBezTo>
                    <a:cubicBezTo>
                      <a:pt x="560" y="1352"/>
                      <a:pt x="440" y="1360"/>
                      <a:pt x="384" y="1328"/>
                    </a:cubicBezTo>
                    <a:cubicBezTo>
                      <a:pt x="328" y="1296"/>
                      <a:pt x="288" y="1216"/>
                      <a:pt x="288" y="1136"/>
                    </a:cubicBezTo>
                    <a:cubicBezTo>
                      <a:pt x="288" y="1056"/>
                      <a:pt x="352" y="912"/>
                      <a:pt x="384" y="848"/>
                    </a:cubicBezTo>
                    <a:cubicBezTo>
                      <a:pt x="416" y="784"/>
                      <a:pt x="464" y="768"/>
                      <a:pt x="480" y="752"/>
                    </a:cubicBezTo>
                  </a:path>
                </a:pathLst>
              </a:custGeom>
              <a:noFill/>
              <a:ln w="28575">
                <a:solidFill>
                  <a:srgbClr val="FF6600"/>
                </a:solidFill>
                <a:round/>
                <a:headEnd/>
                <a:tailEnd/>
              </a:ln>
            </p:spPr>
            <p:txBody>
              <a:bodyPr/>
              <a:lstStyle/>
              <a:p>
                <a:endParaRPr lang="zh-CN" altLang="en-US"/>
              </a:p>
            </p:txBody>
          </p:sp>
          <p:sp>
            <p:nvSpPr>
              <p:cNvPr id="45069" name="Oval 13"/>
              <p:cNvSpPr>
                <a:spLocks noChangeArrowheads="1"/>
              </p:cNvSpPr>
              <p:nvPr/>
            </p:nvSpPr>
            <p:spPr bwMode="auto">
              <a:xfrm>
                <a:off x="3648" y="1536"/>
                <a:ext cx="288" cy="1344"/>
              </a:xfrm>
              <a:prstGeom prst="ellipse">
                <a:avLst/>
              </a:prstGeom>
              <a:solidFill>
                <a:srgbClr val="FFCC99"/>
              </a:solidFill>
              <a:ln w="28575">
                <a:solidFill>
                  <a:srgbClr val="FF0000"/>
                </a:solidFill>
                <a:round/>
                <a:headEnd/>
                <a:tailEnd/>
              </a:ln>
            </p:spPr>
            <p:txBody>
              <a:bodyPr wrap="none" anchor="ctr"/>
              <a:lstStyle/>
              <a:p>
                <a:endParaRPr lang="zh-CN" altLang="en-US"/>
              </a:p>
            </p:txBody>
          </p:sp>
          <p:sp>
            <p:nvSpPr>
              <p:cNvPr id="45070" name="Line 14"/>
              <p:cNvSpPr>
                <a:spLocks noChangeShapeType="1"/>
              </p:cNvSpPr>
              <p:nvPr/>
            </p:nvSpPr>
            <p:spPr bwMode="auto">
              <a:xfrm>
                <a:off x="3888" y="1728"/>
                <a:ext cx="48" cy="240"/>
              </a:xfrm>
              <a:prstGeom prst="line">
                <a:avLst/>
              </a:prstGeom>
              <a:noFill/>
              <a:ln w="28575">
                <a:solidFill>
                  <a:srgbClr val="FF0000"/>
                </a:solidFill>
                <a:round/>
                <a:headEnd/>
                <a:tailEnd type="triangle" w="med" len="lg"/>
              </a:ln>
            </p:spPr>
            <p:txBody>
              <a:bodyPr/>
              <a:lstStyle/>
              <a:p>
                <a:endParaRPr lang="zh-CN" altLang="en-US"/>
              </a:p>
            </p:txBody>
          </p:sp>
          <p:sp>
            <p:nvSpPr>
              <p:cNvPr id="45071" name="Line 15"/>
              <p:cNvSpPr>
                <a:spLocks noChangeShapeType="1"/>
              </p:cNvSpPr>
              <p:nvPr/>
            </p:nvSpPr>
            <p:spPr bwMode="auto">
              <a:xfrm>
                <a:off x="1296" y="2208"/>
                <a:ext cx="48" cy="96"/>
              </a:xfrm>
              <a:prstGeom prst="line">
                <a:avLst/>
              </a:prstGeom>
              <a:noFill/>
              <a:ln w="28575">
                <a:solidFill>
                  <a:srgbClr val="FF6600"/>
                </a:solidFill>
                <a:round/>
                <a:headEnd/>
                <a:tailEnd/>
              </a:ln>
            </p:spPr>
            <p:txBody>
              <a:bodyPr/>
              <a:lstStyle/>
              <a:p>
                <a:endParaRPr lang="zh-CN" altLang="en-US"/>
              </a:p>
            </p:txBody>
          </p:sp>
          <p:sp>
            <p:nvSpPr>
              <p:cNvPr id="45072" name="Line 16"/>
              <p:cNvSpPr>
                <a:spLocks noChangeShapeType="1"/>
              </p:cNvSpPr>
              <p:nvPr/>
            </p:nvSpPr>
            <p:spPr bwMode="auto">
              <a:xfrm flipH="1" flipV="1">
                <a:off x="1344" y="2064"/>
                <a:ext cx="48" cy="240"/>
              </a:xfrm>
              <a:prstGeom prst="line">
                <a:avLst/>
              </a:prstGeom>
              <a:noFill/>
              <a:ln w="28575">
                <a:solidFill>
                  <a:srgbClr val="FF6600"/>
                </a:solidFill>
                <a:round/>
                <a:headEnd/>
                <a:tailEnd/>
              </a:ln>
            </p:spPr>
            <p:txBody>
              <a:bodyPr/>
              <a:lstStyle/>
              <a:p>
                <a:endParaRPr lang="zh-CN" altLang="en-US"/>
              </a:p>
            </p:txBody>
          </p:sp>
          <p:sp>
            <p:nvSpPr>
              <p:cNvPr id="45073" name="Line 17"/>
              <p:cNvSpPr>
                <a:spLocks noChangeShapeType="1"/>
              </p:cNvSpPr>
              <p:nvPr/>
            </p:nvSpPr>
            <p:spPr bwMode="auto">
              <a:xfrm flipV="1">
                <a:off x="1680" y="1680"/>
                <a:ext cx="0" cy="624"/>
              </a:xfrm>
              <a:prstGeom prst="line">
                <a:avLst/>
              </a:prstGeom>
              <a:noFill/>
              <a:ln w="28575">
                <a:solidFill>
                  <a:srgbClr val="FF6600"/>
                </a:solidFill>
                <a:round/>
                <a:headEnd/>
                <a:tailEnd/>
              </a:ln>
            </p:spPr>
            <p:txBody>
              <a:bodyPr/>
              <a:lstStyle/>
              <a:p>
                <a:endParaRPr lang="zh-CN" altLang="en-US"/>
              </a:p>
            </p:txBody>
          </p:sp>
          <p:sp>
            <p:nvSpPr>
              <p:cNvPr id="45074" name="Line 18"/>
              <p:cNvSpPr>
                <a:spLocks noChangeShapeType="1"/>
              </p:cNvSpPr>
              <p:nvPr/>
            </p:nvSpPr>
            <p:spPr bwMode="auto">
              <a:xfrm>
                <a:off x="1440" y="1872"/>
                <a:ext cx="96" cy="432"/>
              </a:xfrm>
              <a:prstGeom prst="line">
                <a:avLst/>
              </a:prstGeom>
              <a:noFill/>
              <a:ln w="28575">
                <a:solidFill>
                  <a:srgbClr val="FF6600"/>
                </a:solidFill>
                <a:round/>
                <a:headEnd/>
                <a:tailEnd/>
              </a:ln>
            </p:spPr>
            <p:txBody>
              <a:bodyPr/>
              <a:lstStyle/>
              <a:p>
                <a:endParaRPr lang="zh-CN" altLang="en-US"/>
              </a:p>
            </p:txBody>
          </p:sp>
          <p:sp>
            <p:nvSpPr>
              <p:cNvPr id="45075" name="Line 19"/>
              <p:cNvSpPr>
                <a:spLocks noChangeShapeType="1"/>
              </p:cNvSpPr>
              <p:nvPr/>
            </p:nvSpPr>
            <p:spPr bwMode="auto">
              <a:xfrm flipV="1">
                <a:off x="1824" y="1632"/>
                <a:ext cx="96" cy="672"/>
              </a:xfrm>
              <a:prstGeom prst="line">
                <a:avLst/>
              </a:prstGeom>
              <a:noFill/>
              <a:ln w="28575">
                <a:solidFill>
                  <a:srgbClr val="FF6600"/>
                </a:solidFill>
                <a:round/>
                <a:headEnd/>
                <a:tailEnd/>
              </a:ln>
            </p:spPr>
            <p:txBody>
              <a:bodyPr/>
              <a:lstStyle/>
              <a:p>
                <a:endParaRPr lang="zh-CN" altLang="en-US"/>
              </a:p>
            </p:txBody>
          </p:sp>
          <p:sp>
            <p:nvSpPr>
              <p:cNvPr id="45076" name="Line 20"/>
              <p:cNvSpPr>
                <a:spLocks noChangeShapeType="1"/>
              </p:cNvSpPr>
              <p:nvPr/>
            </p:nvSpPr>
            <p:spPr bwMode="auto">
              <a:xfrm flipV="1">
                <a:off x="1920" y="1728"/>
                <a:ext cx="240" cy="576"/>
              </a:xfrm>
              <a:prstGeom prst="line">
                <a:avLst/>
              </a:prstGeom>
              <a:noFill/>
              <a:ln w="28575">
                <a:solidFill>
                  <a:srgbClr val="FF6600"/>
                </a:solidFill>
                <a:round/>
                <a:headEnd/>
                <a:tailEnd/>
              </a:ln>
            </p:spPr>
            <p:txBody>
              <a:bodyPr/>
              <a:lstStyle/>
              <a:p>
                <a:endParaRPr lang="zh-CN" altLang="en-US"/>
              </a:p>
            </p:txBody>
          </p:sp>
          <p:sp>
            <p:nvSpPr>
              <p:cNvPr id="45077" name="Line 21"/>
              <p:cNvSpPr>
                <a:spLocks noChangeShapeType="1"/>
              </p:cNvSpPr>
              <p:nvPr/>
            </p:nvSpPr>
            <p:spPr bwMode="auto">
              <a:xfrm flipV="1">
                <a:off x="2064" y="2064"/>
                <a:ext cx="384" cy="240"/>
              </a:xfrm>
              <a:prstGeom prst="line">
                <a:avLst/>
              </a:prstGeom>
              <a:noFill/>
              <a:ln w="28575">
                <a:solidFill>
                  <a:srgbClr val="FF6600"/>
                </a:solidFill>
                <a:round/>
                <a:headEnd/>
                <a:tailEnd/>
              </a:ln>
            </p:spPr>
            <p:txBody>
              <a:bodyPr/>
              <a:lstStyle/>
              <a:p>
                <a:endParaRPr lang="zh-CN" altLang="en-US"/>
              </a:p>
            </p:txBody>
          </p:sp>
          <p:sp>
            <p:nvSpPr>
              <p:cNvPr id="45078" name="Line 22"/>
              <p:cNvSpPr>
                <a:spLocks noChangeShapeType="1"/>
              </p:cNvSpPr>
              <p:nvPr/>
            </p:nvSpPr>
            <p:spPr bwMode="auto">
              <a:xfrm>
                <a:off x="2160" y="2304"/>
                <a:ext cx="384" cy="144"/>
              </a:xfrm>
              <a:prstGeom prst="line">
                <a:avLst/>
              </a:prstGeom>
              <a:noFill/>
              <a:ln w="28575">
                <a:solidFill>
                  <a:srgbClr val="FF6600"/>
                </a:solidFill>
                <a:round/>
                <a:headEnd/>
                <a:tailEnd/>
              </a:ln>
            </p:spPr>
            <p:txBody>
              <a:bodyPr/>
              <a:lstStyle/>
              <a:p>
                <a:endParaRPr lang="zh-CN" altLang="en-US"/>
              </a:p>
            </p:txBody>
          </p:sp>
          <p:sp>
            <p:nvSpPr>
              <p:cNvPr id="45079" name="Line 23"/>
              <p:cNvSpPr>
                <a:spLocks noChangeShapeType="1"/>
              </p:cNvSpPr>
              <p:nvPr/>
            </p:nvSpPr>
            <p:spPr bwMode="auto">
              <a:xfrm>
                <a:off x="2160" y="2304"/>
                <a:ext cx="384" cy="384"/>
              </a:xfrm>
              <a:prstGeom prst="line">
                <a:avLst/>
              </a:prstGeom>
              <a:noFill/>
              <a:ln w="28575">
                <a:solidFill>
                  <a:srgbClr val="FF6600"/>
                </a:solidFill>
                <a:round/>
                <a:headEnd/>
                <a:tailEnd/>
              </a:ln>
            </p:spPr>
            <p:txBody>
              <a:bodyPr/>
              <a:lstStyle/>
              <a:p>
                <a:endParaRPr lang="zh-CN" altLang="en-US"/>
              </a:p>
            </p:txBody>
          </p:sp>
          <p:sp>
            <p:nvSpPr>
              <p:cNvPr id="45080" name="Line 24"/>
              <p:cNvSpPr>
                <a:spLocks noChangeShapeType="1"/>
              </p:cNvSpPr>
              <p:nvPr/>
            </p:nvSpPr>
            <p:spPr bwMode="auto">
              <a:xfrm>
                <a:off x="2160" y="2304"/>
                <a:ext cx="240" cy="624"/>
              </a:xfrm>
              <a:prstGeom prst="line">
                <a:avLst/>
              </a:prstGeom>
              <a:noFill/>
              <a:ln w="28575">
                <a:solidFill>
                  <a:srgbClr val="FF6600"/>
                </a:solidFill>
                <a:round/>
                <a:headEnd/>
                <a:tailEnd/>
              </a:ln>
            </p:spPr>
            <p:txBody>
              <a:bodyPr/>
              <a:lstStyle/>
              <a:p>
                <a:endParaRPr lang="zh-CN" altLang="en-US"/>
              </a:p>
            </p:txBody>
          </p:sp>
          <p:sp>
            <p:nvSpPr>
              <p:cNvPr id="45081" name="Line 25"/>
              <p:cNvSpPr>
                <a:spLocks noChangeShapeType="1"/>
              </p:cNvSpPr>
              <p:nvPr/>
            </p:nvSpPr>
            <p:spPr bwMode="auto">
              <a:xfrm>
                <a:off x="2160" y="2304"/>
                <a:ext cx="48" cy="672"/>
              </a:xfrm>
              <a:prstGeom prst="line">
                <a:avLst/>
              </a:prstGeom>
              <a:noFill/>
              <a:ln w="28575">
                <a:solidFill>
                  <a:srgbClr val="FF6600"/>
                </a:solidFill>
                <a:round/>
                <a:headEnd/>
                <a:tailEnd/>
              </a:ln>
            </p:spPr>
            <p:txBody>
              <a:bodyPr/>
              <a:lstStyle/>
              <a:p>
                <a:endParaRPr lang="zh-CN" altLang="en-US"/>
              </a:p>
            </p:txBody>
          </p:sp>
          <p:sp>
            <p:nvSpPr>
              <p:cNvPr id="45082" name="Line 26"/>
              <p:cNvSpPr>
                <a:spLocks noChangeShapeType="1"/>
              </p:cNvSpPr>
              <p:nvPr/>
            </p:nvSpPr>
            <p:spPr bwMode="auto">
              <a:xfrm flipH="1">
                <a:off x="2078" y="2648"/>
                <a:ext cx="96" cy="240"/>
              </a:xfrm>
              <a:prstGeom prst="line">
                <a:avLst/>
              </a:prstGeom>
              <a:noFill/>
              <a:ln w="28575">
                <a:solidFill>
                  <a:srgbClr val="FF6600"/>
                </a:solidFill>
                <a:round/>
                <a:headEnd/>
                <a:tailEnd/>
              </a:ln>
            </p:spPr>
            <p:txBody>
              <a:bodyPr/>
              <a:lstStyle/>
              <a:p>
                <a:endParaRPr lang="zh-CN" altLang="en-US"/>
              </a:p>
            </p:txBody>
          </p:sp>
          <p:sp>
            <p:nvSpPr>
              <p:cNvPr id="45083" name="Line 27"/>
              <p:cNvSpPr>
                <a:spLocks noChangeShapeType="1"/>
              </p:cNvSpPr>
              <p:nvPr/>
            </p:nvSpPr>
            <p:spPr bwMode="auto">
              <a:xfrm flipH="1">
                <a:off x="2016" y="2544"/>
                <a:ext cx="144" cy="96"/>
              </a:xfrm>
              <a:prstGeom prst="line">
                <a:avLst/>
              </a:prstGeom>
              <a:noFill/>
              <a:ln w="28575">
                <a:solidFill>
                  <a:srgbClr val="FF6600"/>
                </a:solidFill>
                <a:round/>
                <a:headEnd/>
                <a:tailEnd/>
              </a:ln>
            </p:spPr>
            <p:txBody>
              <a:bodyPr/>
              <a:lstStyle/>
              <a:p>
                <a:endParaRPr lang="zh-CN" altLang="en-US"/>
              </a:p>
            </p:txBody>
          </p:sp>
          <p:sp>
            <p:nvSpPr>
              <p:cNvPr id="45084" name="Line 28"/>
              <p:cNvSpPr>
                <a:spLocks noChangeShapeType="1"/>
              </p:cNvSpPr>
              <p:nvPr/>
            </p:nvSpPr>
            <p:spPr bwMode="auto">
              <a:xfrm flipH="1">
                <a:off x="2064" y="2400"/>
                <a:ext cx="96" cy="0"/>
              </a:xfrm>
              <a:prstGeom prst="line">
                <a:avLst/>
              </a:prstGeom>
              <a:noFill/>
              <a:ln w="28575">
                <a:solidFill>
                  <a:srgbClr val="FF6600"/>
                </a:solidFill>
                <a:round/>
                <a:headEnd/>
                <a:tailEnd/>
              </a:ln>
            </p:spPr>
            <p:txBody>
              <a:bodyPr/>
              <a:lstStyle/>
              <a:p>
                <a:endParaRPr lang="zh-CN" altLang="en-US"/>
              </a:p>
            </p:txBody>
          </p:sp>
          <p:sp>
            <p:nvSpPr>
              <p:cNvPr id="45085" name="Line 29"/>
              <p:cNvSpPr>
                <a:spLocks noChangeShapeType="1"/>
              </p:cNvSpPr>
              <p:nvPr/>
            </p:nvSpPr>
            <p:spPr bwMode="auto">
              <a:xfrm>
                <a:off x="2448" y="2016"/>
                <a:ext cx="240" cy="288"/>
              </a:xfrm>
              <a:prstGeom prst="line">
                <a:avLst/>
              </a:prstGeom>
              <a:noFill/>
              <a:ln w="28575">
                <a:solidFill>
                  <a:srgbClr val="FF6600"/>
                </a:solidFill>
                <a:round/>
                <a:headEnd/>
                <a:tailEnd/>
              </a:ln>
            </p:spPr>
            <p:txBody>
              <a:bodyPr/>
              <a:lstStyle/>
              <a:p>
                <a:endParaRPr lang="zh-CN" altLang="en-US"/>
              </a:p>
            </p:txBody>
          </p:sp>
          <p:sp>
            <p:nvSpPr>
              <p:cNvPr id="45086" name="Line 30"/>
              <p:cNvSpPr>
                <a:spLocks noChangeShapeType="1"/>
              </p:cNvSpPr>
              <p:nvPr/>
            </p:nvSpPr>
            <p:spPr bwMode="auto">
              <a:xfrm>
                <a:off x="2592" y="1728"/>
                <a:ext cx="192" cy="576"/>
              </a:xfrm>
              <a:prstGeom prst="line">
                <a:avLst/>
              </a:prstGeom>
              <a:noFill/>
              <a:ln w="28575">
                <a:solidFill>
                  <a:srgbClr val="FF6600"/>
                </a:solidFill>
                <a:round/>
                <a:headEnd/>
                <a:tailEnd/>
              </a:ln>
            </p:spPr>
            <p:txBody>
              <a:bodyPr/>
              <a:lstStyle/>
              <a:p>
                <a:endParaRPr lang="zh-CN" altLang="en-US"/>
              </a:p>
            </p:txBody>
          </p:sp>
          <p:sp>
            <p:nvSpPr>
              <p:cNvPr id="45087" name="Line 31"/>
              <p:cNvSpPr>
                <a:spLocks noChangeShapeType="1"/>
              </p:cNvSpPr>
              <p:nvPr/>
            </p:nvSpPr>
            <p:spPr bwMode="auto">
              <a:xfrm>
                <a:off x="2784" y="1632"/>
                <a:ext cx="96" cy="672"/>
              </a:xfrm>
              <a:prstGeom prst="line">
                <a:avLst/>
              </a:prstGeom>
              <a:noFill/>
              <a:ln w="28575">
                <a:solidFill>
                  <a:srgbClr val="FF6600"/>
                </a:solidFill>
                <a:round/>
                <a:headEnd/>
                <a:tailEnd/>
              </a:ln>
            </p:spPr>
            <p:txBody>
              <a:bodyPr/>
              <a:lstStyle/>
              <a:p>
                <a:endParaRPr lang="zh-CN" altLang="en-US"/>
              </a:p>
            </p:txBody>
          </p:sp>
          <p:sp>
            <p:nvSpPr>
              <p:cNvPr id="45088" name="Line 32"/>
              <p:cNvSpPr>
                <a:spLocks noChangeShapeType="1"/>
              </p:cNvSpPr>
              <p:nvPr/>
            </p:nvSpPr>
            <p:spPr bwMode="auto">
              <a:xfrm>
                <a:off x="2976" y="1584"/>
                <a:ext cx="0" cy="720"/>
              </a:xfrm>
              <a:prstGeom prst="line">
                <a:avLst/>
              </a:prstGeom>
              <a:noFill/>
              <a:ln w="28575">
                <a:solidFill>
                  <a:srgbClr val="FF6600"/>
                </a:solidFill>
                <a:round/>
                <a:headEnd/>
                <a:tailEnd/>
              </a:ln>
            </p:spPr>
            <p:txBody>
              <a:bodyPr/>
              <a:lstStyle/>
              <a:p>
                <a:endParaRPr lang="zh-CN" altLang="en-US"/>
              </a:p>
            </p:txBody>
          </p:sp>
          <p:sp>
            <p:nvSpPr>
              <p:cNvPr id="45089" name="Line 33"/>
              <p:cNvSpPr>
                <a:spLocks noChangeShapeType="1"/>
              </p:cNvSpPr>
              <p:nvPr/>
            </p:nvSpPr>
            <p:spPr bwMode="auto">
              <a:xfrm flipH="1">
                <a:off x="3024" y="1728"/>
                <a:ext cx="192" cy="576"/>
              </a:xfrm>
              <a:prstGeom prst="line">
                <a:avLst/>
              </a:prstGeom>
              <a:noFill/>
              <a:ln w="28575">
                <a:solidFill>
                  <a:srgbClr val="FF6600"/>
                </a:solidFill>
                <a:round/>
                <a:headEnd/>
                <a:tailEnd/>
              </a:ln>
            </p:spPr>
            <p:txBody>
              <a:bodyPr/>
              <a:lstStyle/>
              <a:p>
                <a:endParaRPr lang="zh-CN" altLang="en-US"/>
              </a:p>
            </p:txBody>
          </p:sp>
          <p:sp>
            <p:nvSpPr>
              <p:cNvPr id="45090" name="Line 34"/>
              <p:cNvSpPr>
                <a:spLocks noChangeShapeType="1"/>
              </p:cNvSpPr>
              <p:nvPr/>
            </p:nvSpPr>
            <p:spPr bwMode="auto">
              <a:xfrm flipV="1">
                <a:off x="3072" y="1968"/>
                <a:ext cx="288" cy="336"/>
              </a:xfrm>
              <a:prstGeom prst="line">
                <a:avLst/>
              </a:prstGeom>
              <a:noFill/>
              <a:ln w="28575">
                <a:solidFill>
                  <a:srgbClr val="FF6600"/>
                </a:solidFill>
                <a:round/>
                <a:headEnd/>
                <a:tailEnd/>
              </a:ln>
            </p:spPr>
            <p:txBody>
              <a:bodyPr/>
              <a:lstStyle/>
              <a:p>
                <a:endParaRPr lang="zh-CN" altLang="en-US"/>
              </a:p>
            </p:txBody>
          </p:sp>
          <p:sp>
            <p:nvSpPr>
              <p:cNvPr id="45091" name="Line 35"/>
              <p:cNvSpPr>
                <a:spLocks noChangeShapeType="1"/>
              </p:cNvSpPr>
              <p:nvPr/>
            </p:nvSpPr>
            <p:spPr bwMode="auto">
              <a:xfrm>
                <a:off x="3072" y="2304"/>
                <a:ext cx="240" cy="144"/>
              </a:xfrm>
              <a:prstGeom prst="line">
                <a:avLst/>
              </a:prstGeom>
              <a:noFill/>
              <a:ln w="28575">
                <a:solidFill>
                  <a:srgbClr val="FF6600"/>
                </a:solidFill>
                <a:round/>
                <a:headEnd/>
                <a:tailEnd/>
              </a:ln>
            </p:spPr>
            <p:txBody>
              <a:bodyPr/>
              <a:lstStyle/>
              <a:p>
                <a:endParaRPr lang="zh-CN" altLang="en-US"/>
              </a:p>
            </p:txBody>
          </p:sp>
          <p:sp>
            <p:nvSpPr>
              <p:cNvPr id="45092" name="Line 36"/>
              <p:cNvSpPr>
                <a:spLocks noChangeShapeType="1"/>
              </p:cNvSpPr>
              <p:nvPr/>
            </p:nvSpPr>
            <p:spPr bwMode="auto">
              <a:xfrm>
                <a:off x="3024" y="2304"/>
                <a:ext cx="240" cy="336"/>
              </a:xfrm>
              <a:prstGeom prst="line">
                <a:avLst/>
              </a:prstGeom>
              <a:noFill/>
              <a:ln w="28575">
                <a:solidFill>
                  <a:srgbClr val="FF6600"/>
                </a:solidFill>
                <a:round/>
                <a:headEnd/>
                <a:tailEnd/>
              </a:ln>
            </p:spPr>
            <p:txBody>
              <a:bodyPr/>
              <a:lstStyle/>
              <a:p>
                <a:endParaRPr lang="zh-CN" altLang="en-US"/>
              </a:p>
            </p:txBody>
          </p:sp>
          <p:sp>
            <p:nvSpPr>
              <p:cNvPr id="45093" name="Line 37"/>
              <p:cNvSpPr>
                <a:spLocks noChangeShapeType="1"/>
              </p:cNvSpPr>
              <p:nvPr/>
            </p:nvSpPr>
            <p:spPr bwMode="auto">
              <a:xfrm>
                <a:off x="3024" y="2304"/>
                <a:ext cx="48" cy="576"/>
              </a:xfrm>
              <a:prstGeom prst="line">
                <a:avLst/>
              </a:prstGeom>
              <a:noFill/>
              <a:ln w="28575">
                <a:solidFill>
                  <a:srgbClr val="FF6600"/>
                </a:solidFill>
                <a:round/>
                <a:headEnd/>
                <a:tailEnd/>
              </a:ln>
            </p:spPr>
            <p:txBody>
              <a:bodyPr/>
              <a:lstStyle/>
              <a:p>
                <a:endParaRPr lang="zh-CN" altLang="en-US"/>
              </a:p>
            </p:txBody>
          </p:sp>
          <p:sp>
            <p:nvSpPr>
              <p:cNvPr id="45094" name="Line 38"/>
              <p:cNvSpPr>
                <a:spLocks noChangeShapeType="1"/>
              </p:cNvSpPr>
              <p:nvPr/>
            </p:nvSpPr>
            <p:spPr bwMode="auto">
              <a:xfrm flipH="1">
                <a:off x="2976" y="2304"/>
                <a:ext cx="48" cy="576"/>
              </a:xfrm>
              <a:prstGeom prst="line">
                <a:avLst/>
              </a:prstGeom>
              <a:noFill/>
              <a:ln w="28575">
                <a:solidFill>
                  <a:srgbClr val="FF6600"/>
                </a:solidFill>
                <a:round/>
                <a:headEnd/>
                <a:tailEnd/>
              </a:ln>
            </p:spPr>
            <p:txBody>
              <a:bodyPr/>
              <a:lstStyle/>
              <a:p>
                <a:endParaRPr lang="zh-CN" altLang="en-US"/>
              </a:p>
            </p:txBody>
          </p:sp>
          <p:sp>
            <p:nvSpPr>
              <p:cNvPr id="45095" name="Line 39"/>
              <p:cNvSpPr>
                <a:spLocks noChangeShapeType="1"/>
              </p:cNvSpPr>
              <p:nvPr/>
            </p:nvSpPr>
            <p:spPr bwMode="auto">
              <a:xfrm flipV="1">
                <a:off x="2760" y="2640"/>
                <a:ext cx="216" cy="48"/>
              </a:xfrm>
              <a:prstGeom prst="line">
                <a:avLst/>
              </a:prstGeom>
              <a:noFill/>
              <a:ln w="28575">
                <a:solidFill>
                  <a:srgbClr val="FF6600"/>
                </a:solidFill>
                <a:round/>
                <a:headEnd/>
                <a:tailEnd/>
              </a:ln>
            </p:spPr>
            <p:txBody>
              <a:bodyPr/>
              <a:lstStyle/>
              <a:p>
                <a:endParaRPr lang="zh-CN" altLang="en-US"/>
              </a:p>
            </p:txBody>
          </p:sp>
          <p:sp>
            <p:nvSpPr>
              <p:cNvPr id="45096" name="Line 40"/>
              <p:cNvSpPr>
                <a:spLocks noChangeShapeType="1"/>
              </p:cNvSpPr>
              <p:nvPr/>
            </p:nvSpPr>
            <p:spPr bwMode="auto">
              <a:xfrm>
                <a:off x="2880" y="2352"/>
                <a:ext cx="96" cy="144"/>
              </a:xfrm>
              <a:prstGeom prst="line">
                <a:avLst/>
              </a:prstGeom>
              <a:noFill/>
              <a:ln w="28575">
                <a:solidFill>
                  <a:srgbClr val="FF6600"/>
                </a:solidFill>
                <a:round/>
                <a:headEnd/>
                <a:tailEnd/>
              </a:ln>
            </p:spPr>
            <p:txBody>
              <a:bodyPr/>
              <a:lstStyle/>
              <a:p>
                <a:endParaRPr lang="zh-CN" altLang="en-US"/>
              </a:p>
            </p:txBody>
          </p:sp>
          <p:sp>
            <p:nvSpPr>
              <p:cNvPr id="45097" name="Line 41"/>
              <p:cNvSpPr>
                <a:spLocks noChangeShapeType="1"/>
              </p:cNvSpPr>
              <p:nvPr/>
            </p:nvSpPr>
            <p:spPr bwMode="auto">
              <a:xfrm>
                <a:off x="2784" y="2544"/>
                <a:ext cx="192" cy="0"/>
              </a:xfrm>
              <a:prstGeom prst="line">
                <a:avLst/>
              </a:prstGeom>
              <a:noFill/>
              <a:ln w="28575">
                <a:solidFill>
                  <a:srgbClr val="FF6600"/>
                </a:solidFill>
                <a:round/>
                <a:headEnd/>
                <a:tailEnd/>
              </a:ln>
            </p:spPr>
            <p:txBody>
              <a:bodyPr/>
              <a:lstStyle/>
              <a:p>
                <a:endParaRPr lang="zh-CN" altLang="en-US"/>
              </a:p>
            </p:txBody>
          </p:sp>
        </p:grpSp>
        <p:sp>
          <p:nvSpPr>
            <p:cNvPr id="45065" name="Rectangle 42"/>
            <p:cNvSpPr>
              <a:spLocks noChangeArrowheads="1"/>
            </p:cNvSpPr>
            <p:nvPr/>
          </p:nvSpPr>
          <p:spPr bwMode="auto">
            <a:xfrm>
              <a:off x="240" y="1440"/>
              <a:ext cx="4656" cy="1728"/>
            </a:xfrm>
            <a:prstGeom prst="rect">
              <a:avLst/>
            </a:prstGeom>
            <a:noFill/>
            <a:ln w="38100">
              <a:solidFill>
                <a:srgbClr val="008080"/>
              </a:solidFill>
              <a:miter lim="800000"/>
              <a:headEnd/>
              <a:tailEnd/>
            </a:ln>
          </p:spPr>
          <p:txBody>
            <a:bodyPr wrap="none" anchor="ctr"/>
            <a:lstStyle/>
            <a:p>
              <a:endParaRPr lang="zh-CN" altLang="en-US"/>
            </a:p>
          </p:txBody>
        </p:sp>
      </p:grpSp>
      <p:sp>
        <p:nvSpPr>
          <p:cNvPr id="506925" name="Text Box 45"/>
          <p:cNvSpPr txBox="1">
            <a:spLocks noChangeArrowheads="1"/>
          </p:cNvSpPr>
          <p:nvPr/>
        </p:nvSpPr>
        <p:spPr bwMode="auto">
          <a:xfrm>
            <a:off x="611188" y="4941888"/>
            <a:ext cx="5040312" cy="457200"/>
          </a:xfrm>
          <a:prstGeom prst="rect">
            <a:avLst/>
          </a:prstGeom>
          <a:noFill/>
          <a:ln w="9525">
            <a:noFill/>
            <a:miter lim="800000"/>
            <a:headEnd/>
            <a:tailEnd/>
          </a:ln>
        </p:spPr>
        <p:txBody>
          <a:bodyPr>
            <a:spAutoFit/>
          </a:bodyPr>
          <a:lstStyle/>
          <a:p>
            <a:pPr algn="l"/>
            <a:r>
              <a:rPr kumimoji="1" lang="zh-CN" altLang="en-US">
                <a:ea typeface="楷体_GB2312" pitchFamily="49" charset="-122"/>
              </a:rPr>
              <a:t>光矢量在</a:t>
            </a:r>
            <a:r>
              <a:rPr kumimoji="1" lang="en-US" altLang="zh-CN"/>
              <a:t>X-Y</a:t>
            </a:r>
            <a:r>
              <a:rPr kumimoji="1" lang="zh-CN" altLang="en-US">
                <a:ea typeface="楷体_GB2312" pitchFamily="49" charset="-122"/>
              </a:rPr>
              <a:t>平面内投影仍是圆</a:t>
            </a:r>
          </a:p>
        </p:txBody>
      </p:sp>
      <p:sp>
        <p:nvSpPr>
          <p:cNvPr id="506926" name="Text Box 46"/>
          <p:cNvSpPr txBox="1">
            <a:spLocks noChangeArrowheads="1"/>
          </p:cNvSpPr>
          <p:nvPr/>
        </p:nvSpPr>
        <p:spPr bwMode="auto">
          <a:xfrm>
            <a:off x="611188" y="5373688"/>
            <a:ext cx="6294437" cy="971550"/>
          </a:xfrm>
          <a:prstGeom prst="rect">
            <a:avLst/>
          </a:prstGeom>
          <a:noFill/>
          <a:ln w="25400">
            <a:solidFill>
              <a:srgbClr val="3366FF"/>
            </a:solidFill>
            <a:miter lim="800000"/>
            <a:headEnd/>
            <a:tailEnd/>
          </a:ln>
          <a:effectLst>
            <a:prstShdw prst="shdw17" dist="17961" dir="2700000">
              <a:srgbClr val="1F3D99"/>
            </a:prstShdw>
          </a:effectLst>
        </p:spPr>
        <p:txBody>
          <a:bodyPr wrap="none">
            <a:spAutoFit/>
          </a:bodyPr>
          <a:lstStyle/>
          <a:p>
            <a:pPr algn="l"/>
            <a:r>
              <a:rPr kumimoji="1" lang="zh-CN" altLang="en-US" sz="2800">
                <a:latin typeface="楷体_GB2312" pitchFamily="49" charset="-122"/>
                <a:ea typeface="楷体_GB2312" pitchFamily="49" charset="-122"/>
              </a:rPr>
              <a:t>迎着光的方向看，</a:t>
            </a:r>
            <a:r>
              <a:rPr kumimoji="1" lang="zh-CN" altLang="en-US" sz="2800">
                <a:solidFill>
                  <a:srgbClr val="0000FF"/>
                </a:solidFill>
                <a:latin typeface="楷体_GB2312" pitchFamily="49" charset="-122"/>
                <a:ea typeface="楷体_GB2312" pitchFamily="49" charset="-122"/>
              </a:rPr>
              <a:t>顺时针为右旋偏振光</a:t>
            </a:r>
          </a:p>
          <a:p>
            <a:pPr algn="l"/>
            <a:r>
              <a:rPr kumimoji="1" lang="zh-CN" altLang="en-US" sz="2800">
                <a:solidFill>
                  <a:srgbClr val="0000FF"/>
                </a:solidFill>
                <a:latin typeface="楷体_GB2312" pitchFamily="49" charset="-122"/>
                <a:ea typeface="楷体_GB2312" pitchFamily="49" charset="-122"/>
              </a:rPr>
              <a:t>                逆时针为左旋偏振光</a:t>
            </a:r>
          </a:p>
        </p:txBody>
      </p:sp>
      <p:sp>
        <p:nvSpPr>
          <p:cNvPr id="45063" name="Rectangle 47"/>
          <p:cNvSpPr>
            <a:spLocks noChangeArrowheads="1"/>
          </p:cNvSpPr>
          <p:nvPr/>
        </p:nvSpPr>
        <p:spPr bwMode="auto">
          <a:xfrm>
            <a:off x="1187450" y="404813"/>
            <a:ext cx="1612900" cy="519112"/>
          </a:xfrm>
          <a:prstGeom prst="rect">
            <a:avLst/>
          </a:prstGeom>
          <a:noFill/>
          <a:ln w="9525">
            <a:noFill/>
            <a:miter lim="800000"/>
            <a:headEnd/>
            <a:tailEnd/>
          </a:ln>
        </p:spPr>
        <p:txBody>
          <a:bodyPr wrap="none">
            <a:spAutoFit/>
          </a:bodyPr>
          <a:lstStyle/>
          <a:p>
            <a:r>
              <a:rPr lang="zh-CN" altLang="en-US" sz="2800">
                <a:solidFill>
                  <a:srgbClr val="0033CC"/>
                </a:solidFill>
              </a:rPr>
              <a:t>圆偏振光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06925"/>
                                        </p:tgtEl>
                                        <p:attrNameLst>
                                          <p:attrName>style.visibility</p:attrName>
                                        </p:attrNameLst>
                                      </p:cBhvr>
                                      <p:to>
                                        <p:strVal val="visible"/>
                                      </p:to>
                                    </p:set>
                                    <p:animEffect transition="in" filter="slide(fromBottom)">
                                      <p:cBhvr>
                                        <p:cTn id="17" dur="500"/>
                                        <p:tgtEl>
                                          <p:spTgt spid="5069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6926"/>
                                        </p:tgtEl>
                                        <p:attrNameLst>
                                          <p:attrName>style.visibility</p:attrName>
                                        </p:attrNameLst>
                                      </p:cBhvr>
                                      <p:to>
                                        <p:strVal val="visible"/>
                                      </p:to>
                                    </p:set>
                                    <p:animEffect transition="in" filter="wipe(left)">
                                      <p:cBhvr>
                                        <p:cTn id="22" dur="500"/>
                                        <p:tgtEl>
                                          <p:spTgt spid="506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25" grpId="0" autoUpdateAnimBg="0"/>
      <p:bldP spid="50692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body" sz="half" idx="1"/>
          </p:nvPr>
        </p:nvSpPr>
        <p:spPr>
          <a:xfrm>
            <a:off x="755650" y="1341438"/>
            <a:ext cx="7632700" cy="1562100"/>
          </a:xfrm>
          <a:noFill/>
        </p:spPr>
        <p:txBody>
          <a:bodyPr/>
          <a:lstStyle/>
          <a:p>
            <a:pPr marL="0" indent="0" eaLnBrk="1" hangingPunct="1">
              <a:buFontTx/>
              <a:buNone/>
            </a:pPr>
            <a:r>
              <a:rPr lang="zh-CN" altLang="en-US" smtClean="0">
                <a:solidFill>
                  <a:srgbClr val="FF0000"/>
                </a:solidFill>
              </a:rPr>
              <a:t>电磁波谱</a:t>
            </a:r>
          </a:p>
          <a:p>
            <a:pPr lvl="1" eaLnBrk="1" hangingPunct="1"/>
            <a:r>
              <a:rPr lang="zh-CN" altLang="en-US" sz="2400" b="1" smtClean="0"/>
              <a:t>电磁波按其频率或波长排列构成波谱，它覆盖了从 </a:t>
            </a:r>
            <a:r>
              <a:rPr lang="zh-CN" altLang="en-US" sz="2400" b="1" i="1" smtClean="0">
                <a:sym typeface="Symbol" pitchFamily="18" charset="2"/>
              </a:rPr>
              <a:t></a:t>
            </a:r>
            <a:r>
              <a:rPr lang="zh-CN" altLang="en-US" sz="2400" b="1" smtClean="0"/>
              <a:t> 射线到无线电波的一个相当广阔的频率范围。</a:t>
            </a:r>
          </a:p>
          <a:p>
            <a:pPr marL="0" indent="0" eaLnBrk="1" hangingPunct="1">
              <a:buFontTx/>
              <a:buNone/>
            </a:pPr>
            <a:endParaRPr lang="zh-CN" altLang="en-US" sz="2400" b="0" smtClean="0"/>
          </a:p>
        </p:txBody>
      </p:sp>
      <p:pic>
        <p:nvPicPr>
          <p:cNvPr id="71683" name="Picture 6" descr="GX120"/>
          <p:cNvPicPr>
            <a:picLocks noChangeAspect="1" noChangeArrowheads="1"/>
          </p:cNvPicPr>
          <p:nvPr/>
        </p:nvPicPr>
        <p:blipFill>
          <a:blip r:embed="rId2" cstate="print">
            <a:lum bright="-30000" contrast="54000"/>
          </a:blip>
          <a:srcRect/>
          <a:stretch>
            <a:fillRect/>
          </a:stretch>
        </p:blipFill>
        <p:spPr bwMode="auto">
          <a:xfrm>
            <a:off x="1258888" y="2997200"/>
            <a:ext cx="6265862"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title"/>
          </p:nvPr>
        </p:nvSpPr>
        <p:spPr/>
        <p:txBody>
          <a:bodyPr/>
          <a:lstStyle/>
          <a:p>
            <a:pPr eaLnBrk="1" hangingPunct="1"/>
            <a:endParaRPr lang="zh-CN" altLang="en-US" smtClean="0"/>
          </a:p>
        </p:txBody>
      </p:sp>
      <p:pic>
        <p:nvPicPr>
          <p:cNvPr id="185349" name="Picture 5"/>
          <p:cNvPicPr>
            <a:picLocks noChangeAspect="1" noChangeArrowheads="1"/>
          </p:cNvPicPr>
          <p:nvPr/>
        </p:nvPicPr>
        <p:blipFill>
          <a:blip r:embed="rId2" cstate="print"/>
          <a:srcRect b="8972"/>
          <a:stretch>
            <a:fillRect/>
          </a:stretch>
        </p:blipFill>
        <p:spPr bwMode="auto">
          <a:xfrm>
            <a:off x="1763713" y="2420938"/>
            <a:ext cx="5400675" cy="2909887"/>
          </a:xfrm>
          <a:prstGeom prst="rect">
            <a:avLst/>
          </a:prstGeom>
          <a:noFill/>
          <a:ln w="9525">
            <a:noFill/>
            <a:miter lim="800000"/>
            <a:headEnd/>
            <a:tailEnd/>
          </a:ln>
        </p:spPr>
      </p:pic>
      <p:sp>
        <p:nvSpPr>
          <p:cNvPr id="91140" name="Rectangle 7"/>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1.3.1 </a:t>
            </a:r>
            <a:r>
              <a:rPr lang="zh-CN" altLang="en-US" sz="1800">
                <a:solidFill>
                  <a:srgbClr val="6600FF"/>
                </a:solidFill>
                <a:latin typeface="Arial" pitchFamily="34" charset="0"/>
              </a:rPr>
              <a:t>光波的偏振度</a:t>
            </a:r>
          </a:p>
        </p:txBody>
      </p:sp>
      <p:sp>
        <p:nvSpPr>
          <p:cNvPr id="185352" name="Text Box 8"/>
          <p:cNvSpPr txBox="1">
            <a:spLocks noChangeArrowheads="1"/>
          </p:cNvSpPr>
          <p:nvPr/>
        </p:nvSpPr>
        <p:spPr bwMode="auto">
          <a:xfrm>
            <a:off x="179388" y="1341438"/>
            <a:ext cx="8569325" cy="1006475"/>
          </a:xfrm>
          <a:prstGeom prst="rect">
            <a:avLst/>
          </a:prstGeom>
          <a:noFill/>
          <a:ln w="9525">
            <a:noFill/>
            <a:miter lim="800000"/>
            <a:headEnd/>
            <a:tailEnd/>
          </a:ln>
        </p:spPr>
        <p:txBody>
          <a:bodyPr>
            <a:spAutoFit/>
          </a:bodyPr>
          <a:lstStyle/>
          <a:p>
            <a:pPr algn="l"/>
            <a:r>
              <a:rPr lang="zh-CN" altLang="en-US" sz="3200">
                <a:solidFill>
                  <a:srgbClr val="FF0000"/>
                </a:solidFill>
              </a:rPr>
              <a:t>椭圆偏振光</a:t>
            </a:r>
            <a:r>
              <a:rPr kumimoji="1" lang="en-US" altLang="zh-CN" sz="2800"/>
              <a:t>—</a:t>
            </a:r>
            <a:r>
              <a:rPr kumimoji="1" lang="zh-CN" altLang="en-US" sz="2800">
                <a:ea typeface="楷体_GB2312" pitchFamily="49" charset="-122"/>
              </a:rPr>
              <a:t>光矢量在前进的</a:t>
            </a:r>
            <a:r>
              <a:rPr kumimoji="1" lang="en-US" altLang="zh-CN" sz="2800"/>
              <a:t>X-Y</a:t>
            </a:r>
            <a:r>
              <a:rPr kumimoji="1" lang="zh-CN" altLang="en-US" sz="2800">
                <a:ea typeface="楷体_GB2312" pitchFamily="49" charset="-122"/>
              </a:rPr>
              <a:t>平面上扫描出一个椭圆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52"/>
                                        </p:tgtEl>
                                        <p:attrNameLst>
                                          <p:attrName>style.visibility</p:attrName>
                                        </p:attrNameLst>
                                      </p:cBhvr>
                                      <p:to>
                                        <p:strVal val="visible"/>
                                      </p:to>
                                    </p:set>
                                    <p:anim calcmode="lin" valueType="num">
                                      <p:cBhvr additive="base">
                                        <p:cTn id="7" dur="500" fill="hold"/>
                                        <p:tgtEl>
                                          <p:spTgt spid="185352"/>
                                        </p:tgtEl>
                                        <p:attrNameLst>
                                          <p:attrName>ppt_x</p:attrName>
                                        </p:attrNameLst>
                                      </p:cBhvr>
                                      <p:tavLst>
                                        <p:tav tm="0">
                                          <p:val>
                                            <p:strVal val="#ppt_x"/>
                                          </p:val>
                                        </p:tav>
                                        <p:tav tm="100000">
                                          <p:val>
                                            <p:strVal val="#ppt_x"/>
                                          </p:val>
                                        </p:tav>
                                      </p:tavLst>
                                    </p:anim>
                                    <p:anim calcmode="lin" valueType="num">
                                      <p:cBhvr additive="base">
                                        <p:cTn id="8" dur="500" fill="hold"/>
                                        <p:tgtEl>
                                          <p:spTgt spid="1853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85349"/>
                                        </p:tgtEl>
                                        <p:attrNameLst>
                                          <p:attrName>style.visibility</p:attrName>
                                        </p:attrNameLst>
                                      </p:cBhvr>
                                      <p:to>
                                        <p:strVal val="visible"/>
                                      </p:to>
                                    </p:set>
                                    <p:animEffect transition="in" filter="checkerboard(across)">
                                      <p:cBhvr>
                                        <p:cTn id="13" dur="500"/>
                                        <p:tgtEl>
                                          <p:spTgt spid="185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ChangeArrowheads="1"/>
          </p:cNvSpPr>
          <p:nvPr/>
        </p:nvSpPr>
        <p:spPr bwMode="auto">
          <a:xfrm>
            <a:off x="528638" y="1196975"/>
            <a:ext cx="3467100" cy="546100"/>
          </a:xfrm>
          <a:prstGeom prst="rect">
            <a:avLst/>
          </a:prstGeom>
          <a:noFill/>
          <a:ln w="9525">
            <a:noFill/>
            <a:miter lim="800000"/>
            <a:headEnd/>
            <a:tailEnd/>
          </a:ln>
        </p:spPr>
        <p:txBody>
          <a:bodyPr/>
          <a:lstStyle/>
          <a:p>
            <a:r>
              <a:rPr lang="en-US" altLang="zh-CN" sz="3200">
                <a:solidFill>
                  <a:srgbClr val="FF0000"/>
                </a:solidFill>
                <a:latin typeface="Arial" pitchFamily="34" charset="0"/>
              </a:rPr>
              <a:t>3. </a:t>
            </a:r>
            <a:r>
              <a:rPr lang="zh-CN" altLang="en-US" sz="3200">
                <a:solidFill>
                  <a:srgbClr val="FF0000"/>
                </a:solidFill>
                <a:latin typeface="Arial" pitchFamily="34" charset="0"/>
              </a:rPr>
              <a:t>非偏振</a:t>
            </a:r>
            <a:r>
              <a:rPr lang="en-US" altLang="zh-CN" sz="3200">
                <a:solidFill>
                  <a:srgbClr val="FF0000"/>
                </a:solidFill>
                <a:latin typeface="Arial" pitchFamily="34" charset="0"/>
              </a:rPr>
              <a:t>(</a:t>
            </a:r>
            <a:r>
              <a:rPr lang="zh-CN" altLang="en-US" sz="3200">
                <a:solidFill>
                  <a:srgbClr val="FF0000"/>
                </a:solidFill>
                <a:latin typeface="Arial" pitchFamily="34" charset="0"/>
              </a:rPr>
              <a:t>自然光</a:t>
            </a:r>
            <a:r>
              <a:rPr lang="en-US" altLang="zh-CN" sz="3200">
                <a:solidFill>
                  <a:srgbClr val="FF0000"/>
                </a:solidFill>
                <a:latin typeface="Arial" pitchFamily="34" charset="0"/>
              </a:rPr>
              <a:t>)</a:t>
            </a:r>
          </a:p>
        </p:txBody>
      </p:sp>
      <p:sp>
        <p:nvSpPr>
          <p:cNvPr id="92163" name="Rectangle 7"/>
          <p:cNvSpPr>
            <a:spLocks noChangeArrowheads="1"/>
          </p:cNvSpPr>
          <p:nvPr/>
        </p:nvSpPr>
        <p:spPr bwMode="auto">
          <a:xfrm>
            <a:off x="4427538" y="1268413"/>
            <a:ext cx="1296987" cy="442912"/>
          </a:xfrm>
          <a:prstGeom prst="rect">
            <a:avLst/>
          </a:prstGeom>
          <a:noFill/>
          <a:ln w="9525">
            <a:solidFill>
              <a:srgbClr val="FF66FF"/>
            </a:solidFill>
            <a:miter lim="800000"/>
            <a:headEnd/>
            <a:tailEnd/>
          </a:ln>
        </p:spPr>
        <p:txBody>
          <a:bodyPr>
            <a:spAutoFit/>
          </a:bodyPr>
          <a:lstStyle/>
          <a:p>
            <a:pPr algn="l">
              <a:lnSpc>
                <a:spcPct val="80000"/>
              </a:lnSpc>
              <a:spcBef>
                <a:spcPct val="50000"/>
              </a:spcBef>
              <a:buClr>
                <a:schemeClr val="folHlink"/>
              </a:buClr>
              <a:buSzPct val="60000"/>
              <a:buFont typeface="Wingdings" pitchFamily="2" charset="2"/>
              <a:buNone/>
            </a:pPr>
            <a:r>
              <a:rPr lang="en-US" altLang="zh-CN" sz="2800" i="1">
                <a:solidFill>
                  <a:srgbClr val="3333FF"/>
                </a:solidFill>
              </a:rPr>
              <a:t>P</a:t>
            </a:r>
            <a:r>
              <a:rPr lang="zh-CN" altLang="en-US" sz="2800">
                <a:solidFill>
                  <a:srgbClr val="3333FF"/>
                </a:solidFill>
              </a:rPr>
              <a:t>＝</a:t>
            </a:r>
            <a:r>
              <a:rPr lang="en-US" altLang="zh-CN" sz="2800">
                <a:solidFill>
                  <a:srgbClr val="3333FF"/>
                </a:solidFill>
              </a:rPr>
              <a:t>0</a:t>
            </a:r>
          </a:p>
        </p:txBody>
      </p:sp>
      <p:sp>
        <p:nvSpPr>
          <p:cNvPr id="92164" name="Rectangle 9"/>
          <p:cNvSpPr>
            <a:spLocks noChangeArrowheads="1"/>
          </p:cNvSpPr>
          <p:nvPr/>
        </p:nvSpPr>
        <p:spPr bwMode="auto">
          <a:xfrm>
            <a:off x="323850" y="1700213"/>
            <a:ext cx="7935913" cy="2227262"/>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2800">
                <a:latin typeface="Tahoma" pitchFamily="34" charset="0"/>
              </a:rPr>
              <a:t>由普通光源发出的光波都不是单一的平面偏振光，而是许多光波的总和：它们具有一切可能的振动方向，在各个振动方向上振幅在观察时间内的平均值相等，</a:t>
            </a:r>
            <a:r>
              <a:rPr lang="zh-CN" altLang="en-US" sz="2800">
                <a:solidFill>
                  <a:srgbClr val="0033CC"/>
                </a:solidFill>
                <a:latin typeface="Tahoma" pitchFamily="34" charset="0"/>
              </a:rPr>
              <a:t>初相位完全无关</a:t>
            </a:r>
            <a:r>
              <a:rPr lang="zh-CN" altLang="en-US" sz="2800">
                <a:latin typeface="Tahoma" pitchFamily="34" charset="0"/>
              </a:rPr>
              <a:t>，这种光称为</a:t>
            </a:r>
            <a:r>
              <a:rPr lang="zh-CN" altLang="en-US" sz="2800">
                <a:solidFill>
                  <a:srgbClr val="0033CC"/>
                </a:solidFill>
                <a:latin typeface="Tahoma" pitchFamily="34" charset="0"/>
              </a:rPr>
              <a:t>非偏振光</a:t>
            </a:r>
            <a:r>
              <a:rPr lang="zh-CN" altLang="en-US" sz="2800">
                <a:latin typeface="Tahoma" pitchFamily="34" charset="0"/>
              </a:rPr>
              <a:t>，或称</a:t>
            </a:r>
            <a:r>
              <a:rPr lang="zh-CN" altLang="en-US" sz="2800">
                <a:solidFill>
                  <a:srgbClr val="FF0000"/>
                </a:solidFill>
                <a:latin typeface="Tahoma" pitchFamily="34" charset="0"/>
              </a:rPr>
              <a:t>自然光</a:t>
            </a:r>
            <a:r>
              <a:rPr lang="zh-CN" altLang="en-US" sz="2800">
                <a:latin typeface="Tahoma" pitchFamily="34" charset="0"/>
              </a:rPr>
              <a:t>。</a:t>
            </a:r>
          </a:p>
        </p:txBody>
      </p:sp>
      <p:pic>
        <p:nvPicPr>
          <p:cNvPr id="186378" name="Picture 10" descr="GX125"/>
          <p:cNvPicPr>
            <a:picLocks noChangeAspect="1" noChangeArrowheads="1"/>
          </p:cNvPicPr>
          <p:nvPr/>
        </p:nvPicPr>
        <p:blipFill>
          <a:blip r:embed="rId2" cstate="print">
            <a:lum bright="-30000" contrast="42000"/>
          </a:blip>
          <a:srcRect/>
          <a:stretch>
            <a:fillRect/>
          </a:stretch>
        </p:blipFill>
        <p:spPr bwMode="auto">
          <a:xfrm>
            <a:off x="1619250" y="3933825"/>
            <a:ext cx="5832475" cy="2374900"/>
          </a:xfrm>
          <a:prstGeom prst="rect">
            <a:avLst/>
          </a:prstGeom>
          <a:noFill/>
          <a:ln w="9525">
            <a:noFill/>
            <a:miter lim="800000"/>
            <a:headEnd/>
            <a:tailEnd/>
          </a:ln>
        </p:spPr>
      </p:pic>
      <p:sp>
        <p:nvSpPr>
          <p:cNvPr id="92166" name="Rectangle 13"/>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1.3.1 </a:t>
            </a:r>
            <a:r>
              <a:rPr lang="zh-CN" altLang="en-US" sz="1800">
                <a:solidFill>
                  <a:srgbClr val="6600FF"/>
                </a:solidFill>
                <a:latin typeface="Arial" pitchFamily="34" charset="0"/>
              </a:rPr>
              <a:t>光波的偏振度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6378"/>
                                        </p:tgtEl>
                                        <p:attrNameLst>
                                          <p:attrName>style.visibility</p:attrName>
                                        </p:attrNameLst>
                                      </p:cBhvr>
                                      <p:to>
                                        <p:strVal val="visible"/>
                                      </p:to>
                                    </p:set>
                                    <p:anim calcmode="lin" valueType="num">
                                      <p:cBhvr additive="base">
                                        <p:cTn id="7" dur="500" fill="hold"/>
                                        <p:tgtEl>
                                          <p:spTgt spid="186378"/>
                                        </p:tgtEl>
                                        <p:attrNameLst>
                                          <p:attrName>ppt_x</p:attrName>
                                        </p:attrNameLst>
                                      </p:cBhvr>
                                      <p:tavLst>
                                        <p:tav tm="0">
                                          <p:val>
                                            <p:strVal val="#ppt_x"/>
                                          </p:val>
                                        </p:tav>
                                        <p:tav tm="100000">
                                          <p:val>
                                            <p:strVal val="#ppt_x"/>
                                          </p:val>
                                        </p:tav>
                                      </p:tavLst>
                                    </p:anim>
                                    <p:anim calcmode="lin" valueType="num">
                                      <p:cBhvr additive="base">
                                        <p:cTn id="8" dur="500" fill="hold"/>
                                        <p:tgtEl>
                                          <p:spTgt spid="186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9"/>
          <p:cNvSpPr>
            <a:spLocks noGrp="1" noChangeArrowheads="1"/>
          </p:cNvSpPr>
          <p:nvPr>
            <p:ph type="title"/>
          </p:nvPr>
        </p:nvSpPr>
        <p:spPr/>
        <p:txBody>
          <a:bodyPr/>
          <a:lstStyle/>
          <a:p>
            <a:pPr eaLnBrk="1" hangingPunct="1"/>
            <a:endParaRPr lang="zh-CN" altLang="en-US" smtClean="0"/>
          </a:p>
        </p:txBody>
      </p:sp>
      <p:sp>
        <p:nvSpPr>
          <p:cNvPr id="527363" name="Rectangle 3"/>
          <p:cNvSpPr>
            <a:spLocks noGrp="1" noChangeArrowheads="1"/>
          </p:cNvSpPr>
          <p:nvPr>
            <p:ph type="body" sz="half" idx="1"/>
          </p:nvPr>
        </p:nvSpPr>
        <p:spPr>
          <a:xfrm>
            <a:off x="250825" y="1196975"/>
            <a:ext cx="8066088" cy="2808288"/>
          </a:xfrm>
        </p:spPr>
        <p:txBody>
          <a:bodyPr/>
          <a:lstStyle/>
          <a:p>
            <a:pPr marL="0" indent="0" eaLnBrk="1" hangingPunct="1">
              <a:buFontTx/>
              <a:buNone/>
            </a:pPr>
            <a:r>
              <a:rPr kumimoji="1" lang="zh-CN" altLang="en-US" sz="2800" smtClean="0">
                <a:solidFill>
                  <a:srgbClr val="FF3300"/>
                </a:solidFill>
              </a:rPr>
              <a:t>特点：</a:t>
            </a:r>
            <a:endParaRPr kumimoji="1" lang="zh-CN" altLang="en-US" sz="2800" smtClean="0"/>
          </a:p>
          <a:p>
            <a:pPr marL="0" indent="0" eaLnBrk="1" hangingPunct="1">
              <a:buFontTx/>
              <a:buNone/>
            </a:pPr>
            <a:r>
              <a:rPr kumimoji="1" lang="en-US" altLang="zh-CN" sz="2800" smtClean="0"/>
              <a:t>1.</a:t>
            </a:r>
            <a:r>
              <a:rPr kumimoji="1" lang="zh-CN" altLang="en-US" sz="2800" smtClean="0"/>
              <a:t>在所有可能的方向上，光矢量的振幅都相等；</a:t>
            </a:r>
          </a:p>
          <a:p>
            <a:pPr marL="0" indent="0" eaLnBrk="1" hangingPunct="1">
              <a:buFontTx/>
              <a:buNone/>
            </a:pPr>
            <a:r>
              <a:rPr kumimoji="1" lang="en-US" altLang="zh-CN" sz="2800" smtClean="0"/>
              <a:t>2.</a:t>
            </a:r>
            <a:r>
              <a:rPr kumimoji="1" lang="zh-CN" altLang="en-US" sz="2800" smtClean="0"/>
              <a:t>自然光可分解为振动方向相互垂直但取向任意的两个线偏振光，它们振幅相等，没有确定的相位关系，各占总光强的一半。</a:t>
            </a:r>
          </a:p>
          <a:p>
            <a:pPr marL="0" indent="0" eaLnBrk="1" hangingPunct="1">
              <a:buFontTx/>
              <a:buNone/>
            </a:pPr>
            <a:endParaRPr kumimoji="1" lang="zh-CN" altLang="en-US" sz="2800" b="0" smtClean="0"/>
          </a:p>
          <a:p>
            <a:pPr marL="0" indent="0" eaLnBrk="1" hangingPunct="1">
              <a:buFontTx/>
              <a:buNone/>
            </a:pPr>
            <a:endParaRPr lang="zh-CN" altLang="en-US" sz="2800" smtClean="0"/>
          </a:p>
        </p:txBody>
      </p:sp>
      <p:graphicFrame>
        <p:nvGraphicFramePr>
          <p:cNvPr id="527378" name="Object 18"/>
          <p:cNvGraphicFramePr>
            <a:graphicFrameLocks noChangeAspect="1"/>
          </p:cNvGraphicFramePr>
          <p:nvPr>
            <p:ph sz="half" idx="2"/>
          </p:nvPr>
        </p:nvGraphicFramePr>
        <p:xfrm>
          <a:off x="1619250" y="4221163"/>
          <a:ext cx="5543550" cy="1319212"/>
        </p:xfrm>
        <a:graphic>
          <a:graphicData uri="http://schemas.openxmlformats.org/presentationml/2006/ole">
            <p:oleObj spid="_x0000_s46082" name="Equation" r:id="rId3" imgW="181584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animEffect transition="in" filter="checkerboard(across)">
                                      <p:cBhvr>
                                        <p:cTn id="7" dur="500"/>
                                        <p:tgtEl>
                                          <p:spTgt spid="527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7363">
                                            <p:txEl>
                                              <p:pRg st="2" end="2"/>
                                            </p:txEl>
                                          </p:spTgt>
                                        </p:tgtEl>
                                        <p:attrNameLst>
                                          <p:attrName>style.visibility</p:attrName>
                                        </p:attrNameLst>
                                      </p:cBhvr>
                                      <p:to>
                                        <p:strVal val="visible"/>
                                      </p:to>
                                    </p:set>
                                    <p:animEffect transition="in" filter="checkerboard(across)">
                                      <p:cBhvr>
                                        <p:cTn id="12" dur="500"/>
                                        <p:tgtEl>
                                          <p:spTgt spid="527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27378"/>
                                        </p:tgtEl>
                                        <p:attrNameLst>
                                          <p:attrName>style.visibility</p:attrName>
                                        </p:attrNameLst>
                                      </p:cBhvr>
                                      <p:to>
                                        <p:strVal val="visible"/>
                                      </p:to>
                                    </p:set>
                                    <p:animEffect transition="in" filter="checkerboard(across)">
                                      <p:cBhvr>
                                        <p:cTn id="17" dur="500"/>
                                        <p:tgtEl>
                                          <p:spTgt spid="527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Rectangle 5"/>
          <p:cNvSpPr>
            <a:spLocks noChangeArrowheads="1"/>
          </p:cNvSpPr>
          <p:nvPr/>
        </p:nvSpPr>
        <p:spPr bwMode="auto">
          <a:xfrm>
            <a:off x="452438" y="1200150"/>
            <a:ext cx="2390775" cy="573088"/>
          </a:xfrm>
          <a:prstGeom prst="rect">
            <a:avLst/>
          </a:prstGeom>
          <a:noFill/>
          <a:ln w="9525">
            <a:noFill/>
            <a:miter lim="800000"/>
            <a:headEnd/>
            <a:tailEnd/>
          </a:ln>
        </p:spPr>
        <p:txBody>
          <a:bodyPr/>
          <a:lstStyle/>
          <a:p>
            <a:r>
              <a:rPr lang="en-US" altLang="zh-CN" sz="3200">
                <a:solidFill>
                  <a:srgbClr val="FF0000"/>
                </a:solidFill>
                <a:latin typeface="Arial" pitchFamily="34" charset="0"/>
              </a:rPr>
              <a:t>4. </a:t>
            </a:r>
            <a:r>
              <a:rPr lang="zh-CN" altLang="en-US" sz="3200">
                <a:solidFill>
                  <a:srgbClr val="FF0000"/>
                </a:solidFill>
                <a:latin typeface="Arial" pitchFamily="34" charset="0"/>
              </a:rPr>
              <a:t>部分偏振</a:t>
            </a:r>
          </a:p>
        </p:txBody>
      </p:sp>
      <p:sp>
        <p:nvSpPr>
          <p:cNvPr id="47112" name="Rectangle 7"/>
          <p:cNvSpPr>
            <a:spLocks noChangeArrowheads="1"/>
          </p:cNvSpPr>
          <p:nvPr/>
        </p:nvSpPr>
        <p:spPr bwMode="auto">
          <a:xfrm>
            <a:off x="381000" y="1784350"/>
            <a:ext cx="7935913" cy="2076450"/>
          </a:xfrm>
          <a:prstGeom prst="rect">
            <a:avLst/>
          </a:prstGeom>
          <a:noFill/>
          <a:ln w="9525">
            <a:noFill/>
            <a:miter lim="800000"/>
            <a:headEnd/>
            <a:tailEnd/>
          </a:ln>
        </p:spPr>
        <p:txBody>
          <a:bodyPr>
            <a:spAutoFit/>
          </a:bodyPr>
          <a:lstStyle/>
          <a:p>
            <a:pPr algn="l"/>
            <a:r>
              <a:rPr lang="zh-CN" altLang="en-US" sz="2600">
                <a:latin typeface="Tahoma" pitchFamily="34" charset="0"/>
              </a:rPr>
              <a:t>如果由于某种外界作用，使自然光的某个振动方向上的振动比其它方向占优势，就变成部分偏振光。部分偏振光可以看作是完全偏振光和自然光的混合。部分偏振光可以用相互垂直的两个光矢量表示，这两个光矢量的振幅不相等，相位关系也不确定的。</a:t>
            </a:r>
          </a:p>
        </p:txBody>
      </p:sp>
      <p:sp>
        <p:nvSpPr>
          <p:cNvPr id="187400" name="Rectangle 8"/>
          <p:cNvSpPr>
            <a:spLocks noChangeArrowheads="1"/>
          </p:cNvSpPr>
          <p:nvPr/>
        </p:nvSpPr>
        <p:spPr bwMode="auto">
          <a:xfrm>
            <a:off x="6588125" y="5300663"/>
            <a:ext cx="2052638" cy="604837"/>
          </a:xfrm>
          <a:prstGeom prst="rect">
            <a:avLst/>
          </a:prstGeom>
          <a:noFill/>
          <a:ln w="9525">
            <a:noFill/>
            <a:miter lim="800000"/>
            <a:headEnd/>
            <a:tailEnd/>
          </a:ln>
        </p:spPr>
        <p:txBody>
          <a:bodyPr>
            <a:spAutoFit/>
          </a:bodyPr>
          <a:lstStyle/>
          <a:p>
            <a:pPr algn="l">
              <a:lnSpc>
                <a:spcPct val="120000"/>
              </a:lnSpc>
              <a:spcBef>
                <a:spcPct val="50000"/>
              </a:spcBef>
              <a:buClr>
                <a:schemeClr val="folHlink"/>
              </a:buClr>
              <a:buSzPct val="60000"/>
              <a:buFont typeface="Wingdings" pitchFamily="2" charset="2"/>
              <a:buNone/>
            </a:pPr>
            <a:r>
              <a:rPr lang="en-US" altLang="zh-CN" sz="2800">
                <a:solidFill>
                  <a:srgbClr val="3333FF"/>
                </a:solidFill>
              </a:rPr>
              <a:t>0</a:t>
            </a:r>
            <a:r>
              <a:rPr lang="zh-CN" altLang="en-US" sz="2800">
                <a:solidFill>
                  <a:srgbClr val="3333FF"/>
                </a:solidFill>
              </a:rPr>
              <a:t>＜</a:t>
            </a:r>
            <a:r>
              <a:rPr lang="en-US" altLang="zh-CN" sz="2800" i="1">
                <a:solidFill>
                  <a:srgbClr val="3333FF"/>
                </a:solidFill>
              </a:rPr>
              <a:t>P</a:t>
            </a:r>
            <a:r>
              <a:rPr lang="zh-CN" altLang="en-US" sz="2800" i="1">
                <a:solidFill>
                  <a:srgbClr val="3333FF"/>
                </a:solidFill>
              </a:rPr>
              <a:t>＜</a:t>
            </a:r>
            <a:r>
              <a:rPr lang="en-US" altLang="zh-CN" sz="2800">
                <a:solidFill>
                  <a:srgbClr val="3333FF"/>
                </a:solidFill>
              </a:rPr>
              <a:t>1</a:t>
            </a:r>
          </a:p>
        </p:txBody>
      </p:sp>
      <p:sp>
        <p:nvSpPr>
          <p:cNvPr id="47114" name="Rectangle 10"/>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1.3.1 </a:t>
            </a:r>
            <a:r>
              <a:rPr lang="zh-CN" altLang="en-US" sz="1800">
                <a:solidFill>
                  <a:srgbClr val="6600FF"/>
                </a:solidFill>
                <a:latin typeface="Arial" pitchFamily="34" charset="0"/>
              </a:rPr>
              <a:t>光波的偏振度</a:t>
            </a:r>
          </a:p>
        </p:txBody>
      </p:sp>
      <p:grpSp>
        <p:nvGrpSpPr>
          <p:cNvPr id="47115" name="Group 38"/>
          <p:cNvGrpSpPr>
            <a:grpSpLocks/>
          </p:cNvGrpSpPr>
          <p:nvPr/>
        </p:nvGrpSpPr>
        <p:grpSpPr bwMode="auto">
          <a:xfrm>
            <a:off x="6659563" y="2455863"/>
            <a:ext cx="6350" cy="9525"/>
            <a:chOff x="1066" y="2024"/>
            <a:chExt cx="3311" cy="1575"/>
          </a:xfrm>
        </p:grpSpPr>
        <p:pic>
          <p:nvPicPr>
            <p:cNvPr id="47122" name="Picture 39" descr="GX126"/>
            <p:cNvPicPr>
              <a:picLocks noChangeAspect="1" noChangeArrowheads="1"/>
            </p:cNvPicPr>
            <p:nvPr/>
          </p:nvPicPr>
          <p:blipFill>
            <a:blip r:embed="rId3" cstate="print">
              <a:lum bright="-30000" contrast="42000"/>
            </a:blip>
            <a:srcRect r="58937"/>
            <a:stretch>
              <a:fillRect/>
            </a:stretch>
          </p:blipFill>
          <p:spPr bwMode="auto">
            <a:xfrm>
              <a:off x="1066" y="2069"/>
              <a:ext cx="1360" cy="1530"/>
            </a:xfrm>
            <a:prstGeom prst="rect">
              <a:avLst/>
            </a:prstGeom>
            <a:noFill/>
            <a:ln w="9525">
              <a:noFill/>
              <a:miter lim="800000"/>
              <a:headEnd/>
              <a:tailEnd/>
            </a:ln>
          </p:spPr>
        </p:pic>
        <p:pic>
          <p:nvPicPr>
            <p:cNvPr id="47123" name="Picture 40" descr="GX126"/>
            <p:cNvPicPr>
              <a:picLocks noChangeAspect="1" noChangeArrowheads="1"/>
            </p:cNvPicPr>
            <p:nvPr/>
          </p:nvPicPr>
          <p:blipFill>
            <a:blip r:embed="rId3" cstate="print">
              <a:lum bright="-30000" contrast="42000"/>
            </a:blip>
            <a:srcRect l="54800" t="38562" b="40654"/>
            <a:stretch>
              <a:fillRect/>
            </a:stretch>
          </p:blipFill>
          <p:spPr bwMode="auto">
            <a:xfrm>
              <a:off x="2835" y="2386"/>
              <a:ext cx="1497" cy="318"/>
            </a:xfrm>
            <a:prstGeom prst="rect">
              <a:avLst/>
            </a:prstGeom>
            <a:noFill/>
            <a:ln w="9525">
              <a:noFill/>
              <a:miter lim="800000"/>
              <a:headEnd/>
              <a:tailEnd/>
            </a:ln>
          </p:spPr>
        </p:pic>
        <p:pic>
          <p:nvPicPr>
            <p:cNvPr id="47124" name="Picture 41" descr="GX126"/>
            <p:cNvPicPr>
              <a:picLocks noChangeAspect="1" noChangeArrowheads="1"/>
            </p:cNvPicPr>
            <p:nvPr/>
          </p:nvPicPr>
          <p:blipFill>
            <a:blip r:embed="rId3" cstate="print">
              <a:lum bright="-30000" contrast="42000"/>
            </a:blip>
            <a:srcRect l="45200" t="11830" b="58496"/>
            <a:stretch>
              <a:fillRect/>
            </a:stretch>
          </p:blipFill>
          <p:spPr bwMode="auto">
            <a:xfrm>
              <a:off x="2562" y="2024"/>
              <a:ext cx="1815" cy="454"/>
            </a:xfrm>
            <a:prstGeom prst="rect">
              <a:avLst/>
            </a:prstGeom>
            <a:noFill/>
            <a:ln w="9525">
              <a:noFill/>
              <a:miter lim="800000"/>
              <a:headEnd/>
              <a:tailEnd/>
            </a:ln>
          </p:spPr>
        </p:pic>
        <p:pic>
          <p:nvPicPr>
            <p:cNvPr id="47125" name="Picture 42" descr="GX126"/>
            <p:cNvPicPr>
              <a:picLocks noChangeAspect="1" noChangeArrowheads="1"/>
            </p:cNvPicPr>
            <p:nvPr/>
          </p:nvPicPr>
          <p:blipFill>
            <a:blip r:embed="rId3" cstate="print">
              <a:lum bright="-30000" contrast="42000"/>
            </a:blip>
            <a:srcRect l="54800" t="86014"/>
            <a:stretch>
              <a:fillRect/>
            </a:stretch>
          </p:blipFill>
          <p:spPr bwMode="auto">
            <a:xfrm>
              <a:off x="2835" y="3203"/>
              <a:ext cx="1497" cy="214"/>
            </a:xfrm>
            <a:prstGeom prst="rect">
              <a:avLst/>
            </a:prstGeom>
            <a:noFill/>
            <a:ln w="9525">
              <a:noFill/>
              <a:miter lim="800000"/>
              <a:headEnd/>
              <a:tailEnd/>
            </a:ln>
          </p:spPr>
        </p:pic>
        <p:pic>
          <p:nvPicPr>
            <p:cNvPr id="47126" name="Picture 43" descr="GX126"/>
            <p:cNvPicPr>
              <a:picLocks noChangeAspect="1" noChangeArrowheads="1"/>
            </p:cNvPicPr>
            <p:nvPr/>
          </p:nvPicPr>
          <p:blipFill>
            <a:blip r:embed="rId3" cstate="print">
              <a:lum bright="-30000" contrast="42000"/>
            </a:blip>
            <a:srcRect l="45200" t="56340" b="11046"/>
            <a:stretch>
              <a:fillRect/>
            </a:stretch>
          </p:blipFill>
          <p:spPr bwMode="auto">
            <a:xfrm>
              <a:off x="2517" y="2750"/>
              <a:ext cx="1815" cy="499"/>
            </a:xfrm>
            <a:prstGeom prst="rect">
              <a:avLst/>
            </a:prstGeom>
            <a:noFill/>
            <a:ln w="9525">
              <a:noFill/>
              <a:miter lim="800000"/>
              <a:headEnd/>
              <a:tailEnd/>
            </a:ln>
          </p:spPr>
        </p:pic>
        <p:graphicFrame>
          <p:nvGraphicFramePr>
            <p:cNvPr id="47109" name="Object 44"/>
            <p:cNvGraphicFramePr>
              <a:graphicFrameLocks noChangeAspect="1"/>
            </p:cNvGraphicFramePr>
            <p:nvPr/>
          </p:nvGraphicFramePr>
          <p:xfrm>
            <a:off x="2715" y="3249"/>
            <a:ext cx="146" cy="226"/>
          </p:xfrm>
          <a:graphic>
            <a:graphicData uri="http://schemas.openxmlformats.org/presentationml/2006/ole">
              <p:oleObj spid="_x0000_s47109" name="Equation" r:id="rId4" imgW="139680" imgH="215640" progId="Equation.DSMT4">
                <p:embed/>
              </p:oleObj>
            </a:graphicData>
          </a:graphic>
        </p:graphicFrame>
        <p:graphicFrame>
          <p:nvGraphicFramePr>
            <p:cNvPr id="47110" name="Object 45"/>
            <p:cNvGraphicFramePr>
              <a:graphicFrameLocks noChangeAspect="1"/>
            </p:cNvGraphicFramePr>
            <p:nvPr/>
          </p:nvGraphicFramePr>
          <p:xfrm>
            <a:off x="2689" y="2478"/>
            <a:ext cx="146" cy="226"/>
          </p:xfrm>
          <a:graphic>
            <a:graphicData uri="http://schemas.openxmlformats.org/presentationml/2006/ole">
              <p:oleObj spid="_x0000_s47110" name="Equation" r:id="rId5" imgW="139680" imgH="215640" progId="Equation.DSMT4">
                <p:embed/>
              </p:oleObj>
            </a:graphicData>
          </a:graphic>
        </p:graphicFrame>
      </p:grpSp>
      <p:graphicFrame>
        <p:nvGraphicFramePr>
          <p:cNvPr id="187441" name="Object 49"/>
          <p:cNvGraphicFramePr>
            <a:graphicFrameLocks noChangeAspect="1"/>
          </p:cNvGraphicFramePr>
          <p:nvPr>
            <p:ph sz="quarter" idx="3"/>
          </p:nvPr>
        </p:nvGraphicFramePr>
        <p:xfrm>
          <a:off x="6227763" y="3860800"/>
          <a:ext cx="2160587" cy="1203325"/>
        </p:xfrm>
        <a:graphic>
          <a:graphicData uri="http://schemas.openxmlformats.org/presentationml/2006/ole">
            <p:oleObj spid="_x0000_s47106" name="Equation" r:id="rId6" imgW="774360" imgH="431640" progId="Equation.DSMT4">
              <p:embed/>
            </p:oleObj>
          </a:graphicData>
        </a:graphic>
      </p:graphicFrame>
      <p:grpSp>
        <p:nvGrpSpPr>
          <p:cNvPr id="3" name="Group 52"/>
          <p:cNvGrpSpPr>
            <a:grpSpLocks/>
          </p:cNvGrpSpPr>
          <p:nvPr/>
        </p:nvGrpSpPr>
        <p:grpSpPr bwMode="auto">
          <a:xfrm>
            <a:off x="684213" y="4005263"/>
            <a:ext cx="5256212" cy="2500312"/>
            <a:chOff x="1066" y="2024"/>
            <a:chExt cx="3311" cy="1575"/>
          </a:xfrm>
        </p:grpSpPr>
        <p:pic>
          <p:nvPicPr>
            <p:cNvPr id="47117" name="Picture 53" descr="GX126"/>
            <p:cNvPicPr>
              <a:picLocks noChangeAspect="1" noChangeArrowheads="1"/>
            </p:cNvPicPr>
            <p:nvPr/>
          </p:nvPicPr>
          <p:blipFill>
            <a:blip r:embed="rId7" cstate="print">
              <a:lum bright="-30000" contrast="42000"/>
            </a:blip>
            <a:srcRect r="58937"/>
            <a:stretch>
              <a:fillRect/>
            </a:stretch>
          </p:blipFill>
          <p:spPr bwMode="auto">
            <a:xfrm>
              <a:off x="1066" y="2069"/>
              <a:ext cx="1360" cy="1530"/>
            </a:xfrm>
            <a:prstGeom prst="rect">
              <a:avLst/>
            </a:prstGeom>
            <a:noFill/>
            <a:ln w="9525">
              <a:noFill/>
              <a:miter lim="800000"/>
              <a:headEnd/>
              <a:tailEnd/>
            </a:ln>
          </p:spPr>
        </p:pic>
        <p:pic>
          <p:nvPicPr>
            <p:cNvPr id="47118" name="Picture 54" descr="GX126"/>
            <p:cNvPicPr>
              <a:picLocks noChangeAspect="1" noChangeArrowheads="1"/>
            </p:cNvPicPr>
            <p:nvPr/>
          </p:nvPicPr>
          <p:blipFill>
            <a:blip r:embed="rId7" cstate="print">
              <a:lum bright="-30000" contrast="42000"/>
            </a:blip>
            <a:srcRect l="54800" t="38562" b="40654"/>
            <a:stretch>
              <a:fillRect/>
            </a:stretch>
          </p:blipFill>
          <p:spPr bwMode="auto">
            <a:xfrm>
              <a:off x="2835" y="2386"/>
              <a:ext cx="1497" cy="318"/>
            </a:xfrm>
            <a:prstGeom prst="rect">
              <a:avLst/>
            </a:prstGeom>
            <a:noFill/>
            <a:ln w="9525">
              <a:noFill/>
              <a:miter lim="800000"/>
              <a:headEnd/>
              <a:tailEnd/>
            </a:ln>
          </p:spPr>
        </p:pic>
        <p:pic>
          <p:nvPicPr>
            <p:cNvPr id="47119" name="Picture 55" descr="GX126"/>
            <p:cNvPicPr>
              <a:picLocks noChangeAspect="1" noChangeArrowheads="1"/>
            </p:cNvPicPr>
            <p:nvPr/>
          </p:nvPicPr>
          <p:blipFill>
            <a:blip r:embed="rId7" cstate="print">
              <a:lum bright="-30000" contrast="42000"/>
            </a:blip>
            <a:srcRect l="45200" t="11830" b="58496"/>
            <a:stretch>
              <a:fillRect/>
            </a:stretch>
          </p:blipFill>
          <p:spPr bwMode="auto">
            <a:xfrm>
              <a:off x="2562" y="2024"/>
              <a:ext cx="1815" cy="454"/>
            </a:xfrm>
            <a:prstGeom prst="rect">
              <a:avLst/>
            </a:prstGeom>
            <a:noFill/>
            <a:ln w="9525">
              <a:noFill/>
              <a:miter lim="800000"/>
              <a:headEnd/>
              <a:tailEnd/>
            </a:ln>
          </p:spPr>
        </p:pic>
        <p:pic>
          <p:nvPicPr>
            <p:cNvPr id="47120" name="Picture 56" descr="GX126"/>
            <p:cNvPicPr>
              <a:picLocks noChangeAspect="1" noChangeArrowheads="1"/>
            </p:cNvPicPr>
            <p:nvPr/>
          </p:nvPicPr>
          <p:blipFill>
            <a:blip r:embed="rId7" cstate="print">
              <a:lum bright="-30000" contrast="42000"/>
            </a:blip>
            <a:srcRect l="54800" t="86014"/>
            <a:stretch>
              <a:fillRect/>
            </a:stretch>
          </p:blipFill>
          <p:spPr bwMode="auto">
            <a:xfrm>
              <a:off x="2835" y="3203"/>
              <a:ext cx="1497" cy="214"/>
            </a:xfrm>
            <a:prstGeom prst="rect">
              <a:avLst/>
            </a:prstGeom>
            <a:noFill/>
            <a:ln w="9525">
              <a:noFill/>
              <a:miter lim="800000"/>
              <a:headEnd/>
              <a:tailEnd/>
            </a:ln>
          </p:spPr>
        </p:pic>
        <p:pic>
          <p:nvPicPr>
            <p:cNvPr id="47121" name="Picture 57" descr="GX126"/>
            <p:cNvPicPr>
              <a:picLocks noChangeAspect="1" noChangeArrowheads="1"/>
            </p:cNvPicPr>
            <p:nvPr/>
          </p:nvPicPr>
          <p:blipFill>
            <a:blip r:embed="rId7" cstate="print">
              <a:lum bright="-30000" contrast="42000"/>
            </a:blip>
            <a:srcRect l="45200" t="56340" b="11046"/>
            <a:stretch>
              <a:fillRect/>
            </a:stretch>
          </p:blipFill>
          <p:spPr bwMode="auto">
            <a:xfrm>
              <a:off x="2517" y="2750"/>
              <a:ext cx="1815" cy="499"/>
            </a:xfrm>
            <a:prstGeom prst="rect">
              <a:avLst/>
            </a:prstGeom>
            <a:noFill/>
            <a:ln w="9525">
              <a:noFill/>
              <a:miter lim="800000"/>
              <a:headEnd/>
              <a:tailEnd/>
            </a:ln>
          </p:spPr>
        </p:pic>
        <p:graphicFrame>
          <p:nvGraphicFramePr>
            <p:cNvPr id="47107" name="Object 58"/>
            <p:cNvGraphicFramePr>
              <a:graphicFrameLocks noChangeAspect="1"/>
            </p:cNvGraphicFramePr>
            <p:nvPr/>
          </p:nvGraphicFramePr>
          <p:xfrm>
            <a:off x="2715" y="3249"/>
            <a:ext cx="146" cy="226"/>
          </p:xfrm>
          <a:graphic>
            <a:graphicData uri="http://schemas.openxmlformats.org/presentationml/2006/ole">
              <p:oleObj spid="_x0000_s47107" name="Equation" r:id="rId8" imgW="139680" imgH="215640" progId="Equation.DSMT4">
                <p:embed/>
              </p:oleObj>
            </a:graphicData>
          </a:graphic>
        </p:graphicFrame>
        <p:graphicFrame>
          <p:nvGraphicFramePr>
            <p:cNvPr id="47108" name="Object 59"/>
            <p:cNvGraphicFramePr>
              <a:graphicFrameLocks noChangeAspect="1"/>
            </p:cNvGraphicFramePr>
            <p:nvPr/>
          </p:nvGraphicFramePr>
          <p:xfrm>
            <a:off x="2689" y="2478"/>
            <a:ext cx="146" cy="226"/>
          </p:xfrm>
          <a:graphic>
            <a:graphicData uri="http://schemas.openxmlformats.org/presentationml/2006/ole">
              <p:oleObj spid="_x0000_s47108" name="Equation" r:id="rId9" imgW="139680" imgH="2156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7441"/>
                                        </p:tgtEl>
                                        <p:attrNameLst>
                                          <p:attrName>style.visibility</p:attrName>
                                        </p:attrNameLst>
                                      </p:cBhvr>
                                      <p:to>
                                        <p:strVal val="visible"/>
                                      </p:to>
                                    </p:set>
                                    <p:animEffect transition="in" filter="checkerboard(across)">
                                      <p:cBhvr>
                                        <p:cTn id="12" dur="500"/>
                                        <p:tgtEl>
                                          <p:spTgt spid="18744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87400"/>
                                        </p:tgtEl>
                                        <p:attrNameLst>
                                          <p:attrName>style.visibility</p:attrName>
                                        </p:attrNameLst>
                                      </p:cBhvr>
                                      <p:to>
                                        <p:strVal val="visible"/>
                                      </p:to>
                                    </p:set>
                                    <p:animEffect transition="in" filter="checkerboard(across)">
                                      <p:cBhvr>
                                        <p:cTn id="15" dur="500"/>
                                        <p:tgtEl>
                                          <p:spTgt spid="187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en-US" altLang="zh-CN" smtClean="0">
                <a:solidFill>
                  <a:srgbClr val="FF3300"/>
                </a:solidFill>
                <a:effectLst>
                  <a:outerShdw blurRad="38100" dist="38100" dir="2700000" algn="tl">
                    <a:srgbClr val="C0C0C0"/>
                  </a:outerShdw>
                </a:effectLst>
                <a:latin typeface="Times New Roman" pitchFamily="18" charset="0"/>
              </a:rPr>
              <a:t>1.3.2  </a:t>
            </a:r>
            <a:r>
              <a:rPr lang="zh-CN" altLang="en-US" smtClean="0">
                <a:solidFill>
                  <a:srgbClr val="FF3300"/>
                </a:solidFill>
                <a:effectLst>
                  <a:outerShdw blurRad="38100" dist="38100" dir="2700000" algn="tl">
                    <a:srgbClr val="C0C0C0"/>
                  </a:outerShdw>
                </a:effectLst>
              </a:rPr>
              <a:t>偏振光的偏振态</a:t>
            </a:r>
            <a:endParaRPr lang="zh-CN" altLang="en-US" smtClean="0">
              <a:solidFill>
                <a:srgbClr val="FF3300"/>
              </a:solidFill>
              <a:effectLst>
                <a:outerShdw blurRad="38100" dist="38100" dir="2700000" algn="tl">
                  <a:srgbClr val="C0C0C0"/>
                </a:outerShdw>
              </a:effectLst>
              <a:latin typeface="Times New Roman" pitchFamily="18" charset="0"/>
            </a:endParaRPr>
          </a:p>
        </p:txBody>
      </p:sp>
      <p:graphicFrame>
        <p:nvGraphicFramePr>
          <p:cNvPr id="188420" name="Object 4"/>
          <p:cNvGraphicFramePr>
            <a:graphicFrameLocks noChangeAspect="1"/>
          </p:cNvGraphicFramePr>
          <p:nvPr/>
        </p:nvGraphicFramePr>
        <p:xfrm>
          <a:off x="2917825" y="2967038"/>
          <a:ext cx="3382963" cy="822325"/>
        </p:xfrm>
        <a:graphic>
          <a:graphicData uri="http://schemas.openxmlformats.org/presentationml/2006/ole">
            <p:oleObj spid="_x0000_s48130" name="Equation" r:id="rId3" imgW="977760" imgH="241200" progId="Equation.DSMT4">
              <p:embed/>
            </p:oleObj>
          </a:graphicData>
        </a:graphic>
      </p:graphicFrame>
      <p:graphicFrame>
        <p:nvGraphicFramePr>
          <p:cNvPr id="188421" name="Object 5"/>
          <p:cNvGraphicFramePr>
            <a:graphicFrameLocks noChangeAspect="1"/>
          </p:cNvGraphicFramePr>
          <p:nvPr/>
        </p:nvGraphicFramePr>
        <p:xfrm>
          <a:off x="1763713" y="3644900"/>
          <a:ext cx="6624637" cy="1800225"/>
        </p:xfrm>
        <a:graphic>
          <a:graphicData uri="http://schemas.openxmlformats.org/presentationml/2006/ole">
            <p:oleObj spid="_x0000_s48131" name="Equation" r:id="rId4" imgW="1638000" imgH="533160" progId="Equation.DSMT4">
              <p:embed/>
            </p:oleObj>
          </a:graphicData>
        </a:graphic>
      </p:graphicFrame>
      <p:sp>
        <p:nvSpPr>
          <p:cNvPr id="188422" name="Rectangle 6"/>
          <p:cNvSpPr>
            <a:spLocks noChangeArrowheads="1"/>
          </p:cNvSpPr>
          <p:nvPr/>
        </p:nvSpPr>
        <p:spPr bwMode="auto">
          <a:xfrm>
            <a:off x="468313" y="1989138"/>
            <a:ext cx="8135937" cy="1066800"/>
          </a:xfrm>
          <a:prstGeom prst="rect">
            <a:avLst/>
          </a:prstGeom>
          <a:noFill/>
          <a:ln w="9525">
            <a:noFill/>
            <a:miter lim="800000"/>
            <a:headEnd/>
            <a:tailEnd/>
          </a:ln>
        </p:spPr>
        <p:txBody>
          <a:bodyPr>
            <a:spAutoFit/>
          </a:bodyPr>
          <a:lstStyle/>
          <a:p>
            <a:pPr algn="l">
              <a:spcBef>
                <a:spcPct val="20000"/>
              </a:spcBef>
              <a:buClr>
                <a:schemeClr val="tx1"/>
              </a:buClr>
              <a:buSzPct val="60000"/>
              <a:buFont typeface="Wingdings" pitchFamily="2" charset="2"/>
              <a:buNone/>
            </a:pPr>
            <a:r>
              <a:rPr lang="zh-CN" altLang="en-US" sz="3200"/>
              <a:t>沿</a:t>
            </a:r>
            <a:r>
              <a:rPr lang="en-US" altLang="zh-CN" sz="3200" i="1"/>
              <a:t>z</a:t>
            </a:r>
            <a:r>
              <a:rPr lang="zh-CN" altLang="en-US" sz="3200"/>
              <a:t>方向传播的完全</a:t>
            </a:r>
            <a:r>
              <a:rPr lang="zh-CN" altLang="en-US" sz="3200">
                <a:latin typeface="Tahoma" pitchFamily="34" charset="0"/>
              </a:rPr>
              <a:t>偏振光</a:t>
            </a:r>
            <a:r>
              <a:rPr lang="zh-CN" altLang="en-US" sz="3200"/>
              <a:t>可表示为沿</a:t>
            </a:r>
            <a:r>
              <a:rPr lang="en-US" altLang="zh-CN" sz="3200" i="1"/>
              <a:t>x</a:t>
            </a:r>
            <a:r>
              <a:rPr lang="zh-CN" altLang="en-US" sz="3200"/>
              <a:t>、</a:t>
            </a:r>
            <a:r>
              <a:rPr lang="en-US" altLang="zh-CN" sz="3200" i="1"/>
              <a:t>y</a:t>
            </a:r>
            <a:r>
              <a:rPr lang="zh-CN" altLang="en-US" sz="3200"/>
              <a:t>方向振动的两个独立场分量的线性组合，即</a:t>
            </a:r>
            <a:r>
              <a:rPr lang="en-US" altLang="zh-CN" sz="3200"/>
              <a:t>:</a:t>
            </a:r>
          </a:p>
        </p:txBody>
      </p:sp>
      <p:sp>
        <p:nvSpPr>
          <p:cNvPr id="188423" name="Rectangle 7"/>
          <p:cNvSpPr>
            <a:spLocks noChangeArrowheads="1"/>
          </p:cNvSpPr>
          <p:nvPr/>
        </p:nvSpPr>
        <p:spPr bwMode="auto">
          <a:xfrm>
            <a:off x="539750" y="3713163"/>
            <a:ext cx="1728788" cy="579437"/>
          </a:xfrm>
          <a:prstGeom prst="rect">
            <a:avLst/>
          </a:prstGeom>
          <a:noFill/>
          <a:ln w="9525">
            <a:noFill/>
            <a:miter lim="800000"/>
            <a:headEnd/>
            <a:tailEnd/>
          </a:ln>
        </p:spPr>
        <p:txBody>
          <a:bodyPr>
            <a:spAutoFit/>
          </a:bodyPr>
          <a:lstStyle/>
          <a:p>
            <a:pPr algn="l"/>
            <a:r>
              <a:rPr lang="zh-CN" altLang="en-US" sz="3200"/>
              <a:t>其中，</a:t>
            </a:r>
          </a:p>
        </p:txBody>
      </p:sp>
      <p:sp>
        <p:nvSpPr>
          <p:cNvPr id="188424" name="Rectangle 8"/>
          <p:cNvSpPr>
            <a:spLocks noChangeArrowheads="1"/>
          </p:cNvSpPr>
          <p:nvPr/>
        </p:nvSpPr>
        <p:spPr bwMode="auto">
          <a:xfrm>
            <a:off x="684213" y="5314950"/>
            <a:ext cx="7696200" cy="1066800"/>
          </a:xfrm>
          <a:prstGeom prst="rect">
            <a:avLst/>
          </a:prstGeom>
          <a:noFill/>
          <a:ln w="9525">
            <a:noFill/>
            <a:miter lim="800000"/>
            <a:headEnd/>
            <a:tailEnd/>
          </a:ln>
        </p:spPr>
        <p:txBody>
          <a:bodyPr>
            <a:spAutoFit/>
          </a:bodyPr>
          <a:lstStyle/>
          <a:p>
            <a:pPr algn="l">
              <a:spcBef>
                <a:spcPct val="20000"/>
              </a:spcBef>
              <a:buClr>
                <a:schemeClr val="folHlink"/>
              </a:buClr>
              <a:buSzPct val="60000"/>
              <a:buFont typeface="Wingdings" pitchFamily="2" charset="2"/>
              <a:buNone/>
            </a:pPr>
            <a:r>
              <a:rPr lang="zh-CN" altLang="en-US" sz="3200">
                <a:latin typeface="Tahoma" pitchFamily="34" charset="0"/>
              </a:rPr>
              <a:t>表示传播方向相同、振动方向相互垂直、有固定相位差的两束线偏振光。</a:t>
            </a:r>
          </a:p>
        </p:txBody>
      </p:sp>
      <p:sp>
        <p:nvSpPr>
          <p:cNvPr id="48136" name="Rectangle 10"/>
          <p:cNvSpPr>
            <a:spLocks noChangeArrowheads="1"/>
          </p:cNvSpPr>
          <p:nvPr/>
        </p:nvSpPr>
        <p:spPr bwMode="auto">
          <a:xfrm>
            <a:off x="539750" y="1336675"/>
            <a:ext cx="6911975" cy="579438"/>
          </a:xfrm>
          <a:prstGeom prst="rect">
            <a:avLst/>
          </a:prstGeom>
          <a:noFill/>
          <a:ln w="9525">
            <a:noFill/>
            <a:miter lim="800000"/>
            <a:headEnd/>
            <a:tailEnd/>
          </a:ln>
        </p:spPr>
        <p:txBody>
          <a:bodyPr>
            <a:spAutoFit/>
          </a:bodyPr>
          <a:lstStyle/>
          <a:p>
            <a:pPr algn="l"/>
            <a:r>
              <a:rPr lang="en-US" altLang="zh-CN" sz="3200">
                <a:solidFill>
                  <a:srgbClr val="FF0000"/>
                </a:solidFill>
                <a:latin typeface="Tahoma" pitchFamily="34" charset="0"/>
              </a:rPr>
              <a:t>5.</a:t>
            </a:r>
            <a:r>
              <a:rPr lang="zh-CN" altLang="en-US" sz="3200">
                <a:solidFill>
                  <a:srgbClr val="FF0000"/>
                </a:solidFill>
                <a:latin typeface="Tahoma" pitchFamily="34" charset="0"/>
              </a:rPr>
              <a:t>完全偏振光的数学表示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8422"/>
                                        </p:tgtEl>
                                        <p:attrNameLst>
                                          <p:attrName>style.visibility</p:attrName>
                                        </p:attrNameLst>
                                      </p:cBhvr>
                                      <p:to>
                                        <p:strVal val="visible"/>
                                      </p:to>
                                    </p:set>
                                    <p:animEffect transition="in" filter="checkerboard(across)">
                                      <p:cBhvr>
                                        <p:cTn id="7" dur="500"/>
                                        <p:tgtEl>
                                          <p:spTgt spid="18842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8420"/>
                                        </p:tgtEl>
                                        <p:attrNameLst>
                                          <p:attrName>style.visibility</p:attrName>
                                        </p:attrNameLst>
                                      </p:cBhvr>
                                      <p:to>
                                        <p:strVal val="visible"/>
                                      </p:to>
                                    </p:set>
                                    <p:animEffect transition="in" filter="checkerboard(across)">
                                      <p:cBhvr>
                                        <p:cTn id="12" dur="500"/>
                                        <p:tgtEl>
                                          <p:spTgt spid="1884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8423"/>
                                        </p:tgtEl>
                                        <p:attrNameLst>
                                          <p:attrName>style.visibility</p:attrName>
                                        </p:attrNameLst>
                                      </p:cBhvr>
                                      <p:to>
                                        <p:strVal val="visible"/>
                                      </p:to>
                                    </p:set>
                                    <p:animEffect transition="in" filter="checkerboard(across)">
                                      <p:cBhvr>
                                        <p:cTn id="17" dur="500"/>
                                        <p:tgtEl>
                                          <p:spTgt spid="18842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8421"/>
                                        </p:tgtEl>
                                        <p:attrNameLst>
                                          <p:attrName>style.visibility</p:attrName>
                                        </p:attrNameLst>
                                      </p:cBhvr>
                                      <p:to>
                                        <p:strVal val="visible"/>
                                      </p:to>
                                    </p:set>
                                    <p:animEffect transition="in" filter="checkerboard(across)">
                                      <p:cBhvr>
                                        <p:cTn id="22" dur="500"/>
                                        <p:tgtEl>
                                          <p:spTgt spid="18842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8424"/>
                                        </p:tgtEl>
                                        <p:attrNameLst>
                                          <p:attrName>style.visibility</p:attrName>
                                        </p:attrNameLst>
                                      </p:cBhvr>
                                      <p:to>
                                        <p:strVal val="visible"/>
                                      </p:to>
                                    </p:set>
                                    <p:animEffect transition="in" filter="checkerboard(across)">
                                      <p:cBhvr>
                                        <p:cTn id="27" dur="500"/>
                                        <p:tgtEl>
                                          <p:spTgt spid="188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p:bldP spid="188423" grpId="0"/>
      <p:bldP spid="18842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9445" name="Object 5"/>
          <p:cNvGraphicFramePr>
            <a:graphicFrameLocks noChangeAspect="1"/>
          </p:cNvGraphicFramePr>
          <p:nvPr/>
        </p:nvGraphicFramePr>
        <p:xfrm>
          <a:off x="611188" y="2060575"/>
          <a:ext cx="6840537" cy="1592263"/>
        </p:xfrm>
        <a:graphic>
          <a:graphicData uri="http://schemas.openxmlformats.org/presentationml/2006/ole">
            <p:oleObj spid="_x0000_s49154" name="Equation" r:id="rId3" imgW="2946240" imgH="545760" progId="Equation.DSMT4">
              <p:embed/>
            </p:oleObj>
          </a:graphicData>
        </a:graphic>
      </p:graphicFrame>
      <p:graphicFrame>
        <p:nvGraphicFramePr>
          <p:cNvPr id="189447" name="Object 7"/>
          <p:cNvGraphicFramePr>
            <a:graphicFrameLocks noChangeAspect="1"/>
          </p:cNvGraphicFramePr>
          <p:nvPr/>
        </p:nvGraphicFramePr>
        <p:xfrm>
          <a:off x="1763713" y="3789363"/>
          <a:ext cx="2303462" cy="768350"/>
        </p:xfrm>
        <a:graphic>
          <a:graphicData uri="http://schemas.openxmlformats.org/presentationml/2006/ole">
            <p:oleObj spid="_x0000_s49155" name="Equation" r:id="rId4" imgW="711000" imgH="241200" progId="Equation.DSMT4">
              <p:embed/>
            </p:oleObj>
          </a:graphicData>
        </a:graphic>
      </p:graphicFrame>
      <p:sp>
        <p:nvSpPr>
          <p:cNvPr id="49156" name="Rectangle 9"/>
          <p:cNvSpPr>
            <a:spLocks noChangeArrowheads="1"/>
          </p:cNvSpPr>
          <p:nvPr/>
        </p:nvSpPr>
        <p:spPr bwMode="auto">
          <a:xfrm>
            <a:off x="323850" y="1484313"/>
            <a:ext cx="7032625" cy="579437"/>
          </a:xfrm>
          <a:prstGeom prst="rect">
            <a:avLst/>
          </a:prstGeom>
          <a:noFill/>
          <a:ln w="9525">
            <a:noFill/>
            <a:miter lim="800000"/>
            <a:headEnd/>
            <a:tailEnd/>
          </a:ln>
        </p:spPr>
        <p:txBody>
          <a:bodyPr wrap="none">
            <a:spAutoFit/>
          </a:bodyPr>
          <a:lstStyle/>
          <a:p>
            <a:pPr algn="l"/>
            <a:r>
              <a:rPr lang="zh-CN" altLang="en-US" sz="3200"/>
              <a:t>将上二式中消去</a:t>
            </a:r>
            <a:r>
              <a:rPr lang="en-US" altLang="zh-CN" sz="3200"/>
              <a:t>(</a:t>
            </a:r>
            <a:r>
              <a:rPr lang="en-US" altLang="zh-CN" sz="3200" i="1">
                <a:sym typeface="Symbol" pitchFamily="18" charset="2"/>
              </a:rPr>
              <a:t></a:t>
            </a:r>
            <a:r>
              <a:rPr lang="en-US" altLang="zh-CN" sz="3200" i="1"/>
              <a:t>t-kz</a:t>
            </a:r>
            <a:r>
              <a:rPr lang="en-US" altLang="zh-CN" sz="3200"/>
              <a:t>)</a:t>
            </a:r>
            <a:r>
              <a:rPr lang="zh-CN" altLang="en-US" sz="3200"/>
              <a:t>，经过运算可得</a:t>
            </a:r>
          </a:p>
        </p:txBody>
      </p:sp>
      <p:sp>
        <p:nvSpPr>
          <p:cNvPr id="189450" name="Rectangle 10"/>
          <p:cNvSpPr>
            <a:spLocks noChangeArrowheads="1"/>
          </p:cNvSpPr>
          <p:nvPr/>
        </p:nvSpPr>
        <p:spPr bwMode="auto">
          <a:xfrm>
            <a:off x="468313" y="3860800"/>
            <a:ext cx="1727200" cy="579438"/>
          </a:xfrm>
          <a:prstGeom prst="rect">
            <a:avLst/>
          </a:prstGeom>
          <a:noFill/>
          <a:ln w="9525">
            <a:noFill/>
            <a:miter lim="800000"/>
            <a:headEnd/>
            <a:tailEnd/>
          </a:ln>
        </p:spPr>
        <p:txBody>
          <a:bodyPr>
            <a:spAutoFit/>
          </a:bodyPr>
          <a:lstStyle/>
          <a:p>
            <a:pPr algn="l"/>
            <a:r>
              <a:rPr lang="zh-CN" altLang="en-US" sz="3200"/>
              <a:t>其中，</a:t>
            </a:r>
          </a:p>
        </p:txBody>
      </p:sp>
      <p:sp>
        <p:nvSpPr>
          <p:cNvPr id="189451" name="Rectangle 11"/>
          <p:cNvSpPr>
            <a:spLocks noChangeArrowheads="1"/>
          </p:cNvSpPr>
          <p:nvPr/>
        </p:nvSpPr>
        <p:spPr bwMode="auto">
          <a:xfrm>
            <a:off x="611188" y="4652963"/>
            <a:ext cx="4319587" cy="1844675"/>
          </a:xfrm>
          <a:prstGeom prst="rect">
            <a:avLst/>
          </a:prstGeom>
          <a:noFill/>
          <a:ln w="9525">
            <a:noFill/>
            <a:miter lim="800000"/>
            <a:headEnd/>
            <a:tailEnd/>
          </a:ln>
        </p:spPr>
        <p:txBody>
          <a:bodyPr>
            <a:spAutoFit/>
          </a:bodyPr>
          <a:lstStyle/>
          <a:p>
            <a:pPr algn="l">
              <a:lnSpc>
                <a:spcPct val="90000"/>
              </a:lnSpc>
              <a:spcBef>
                <a:spcPct val="20000"/>
              </a:spcBef>
              <a:buClr>
                <a:schemeClr val="folHlink"/>
              </a:buClr>
              <a:buSzPct val="60000"/>
              <a:buFont typeface="Wingdings" pitchFamily="2" charset="2"/>
              <a:buNone/>
            </a:pPr>
            <a:r>
              <a:rPr lang="zh-CN" altLang="en-US" sz="3200">
                <a:latin typeface="Tahoma" pitchFamily="34" charset="0"/>
              </a:rPr>
              <a:t>一般情况下表示的几何图形是椭圆，</a:t>
            </a:r>
            <a:r>
              <a:rPr lang="zh-CN" altLang="en-US" sz="3200"/>
              <a:t>特殊情况下</a:t>
            </a:r>
            <a:r>
              <a:rPr lang="zh-CN" altLang="en-US" sz="3200">
                <a:latin typeface="Tahoma" pitchFamily="34" charset="0"/>
              </a:rPr>
              <a:t>表示</a:t>
            </a:r>
            <a:r>
              <a:rPr lang="zh-CN" altLang="en-US" sz="3200"/>
              <a:t>线偏振</a:t>
            </a:r>
            <a:r>
              <a:rPr lang="zh-CN" altLang="en-US" sz="3200">
                <a:latin typeface="Tahoma" pitchFamily="34" charset="0"/>
              </a:rPr>
              <a:t>光</a:t>
            </a:r>
            <a:r>
              <a:rPr lang="zh-CN" altLang="en-US" sz="3200"/>
              <a:t>或圆偏振</a:t>
            </a:r>
            <a:r>
              <a:rPr lang="zh-CN" altLang="en-US" sz="3200">
                <a:latin typeface="Tahoma" pitchFamily="34" charset="0"/>
              </a:rPr>
              <a:t>光</a:t>
            </a:r>
            <a:r>
              <a:rPr lang="zh-CN" altLang="en-US" sz="3200"/>
              <a:t>。</a:t>
            </a:r>
          </a:p>
        </p:txBody>
      </p:sp>
      <p:sp>
        <p:nvSpPr>
          <p:cNvPr id="49159" name="Rectangle 13"/>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1.3.2 </a:t>
            </a:r>
            <a:r>
              <a:rPr lang="zh-CN" altLang="en-US" sz="1800">
                <a:solidFill>
                  <a:srgbClr val="6600FF"/>
                </a:solidFill>
                <a:latin typeface="Arial" pitchFamily="34" charset="0"/>
              </a:rPr>
              <a:t>偏振光的偏振态</a:t>
            </a:r>
          </a:p>
        </p:txBody>
      </p:sp>
      <p:pic>
        <p:nvPicPr>
          <p:cNvPr id="189455" name="Picture 15" descr="GX127"/>
          <p:cNvPicPr>
            <a:picLocks noChangeAspect="1" noChangeArrowheads="1"/>
          </p:cNvPicPr>
          <p:nvPr/>
        </p:nvPicPr>
        <p:blipFill>
          <a:blip r:embed="rId5" cstate="print"/>
          <a:srcRect/>
          <a:stretch>
            <a:fillRect/>
          </a:stretch>
        </p:blipFill>
        <p:spPr bwMode="auto">
          <a:xfrm>
            <a:off x="5580063" y="3284538"/>
            <a:ext cx="3240087" cy="28527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checkerboard(across)">
                                      <p:cBhvr>
                                        <p:cTn id="7" dur="500"/>
                                        <p:tgtEl>
                                          <p:spTgt spid="1894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9450"/>
                                        </p:tgtEl>
                                        <p:attrNameLst>
                                          <p:attrName>style.visibility</p:attrName>
                                        </p:attrNameLst>
                                      </p:cBhvr>
                                      <p:to>
                                        <p:strVal val="visible"/>
                                      </p:to>
                                    </p:set>
                                    <p:animEffect transition="in" filter="checkerboard(across)">
                                      <p:cBhvr>
                                        <p:cTn id="12" dur="500"/>
                                        <p:tgtEl>
                                          <p:spTgt spid="189450"/>
                                        </p:tgtEl>
                                      </p:cBhvr>
                                    </p:animEffect>
                                  </p:childTnLst>
                                </p:cTn>
                              </p:par>
                              <p:par>
                                <p:cTn id="13" presetID="5" presetClass="entr" presetSubtype="10" fill="hold" nodeType="withEffect">
                                  <p:stCondLst>
                                    <p:cond delay="0"/>
                                  </p:stCondLst>
                                  <p:childTnLst>
                                    <p:set>
                                      <p:cBhvr>
                                        <p:cTn id="14" dur="1" fill="hold">
                                          <p:stCondLst>
                                            <p:cond delay="0"/>
                                          </p:stCondLst>
                                        </p:cTn>
                                        <p:tgtEl>
                                          <p:spTgt spid="189447"/>
                                        </p:tgtEl>
                                        <p:attrNameLst>
                                          <p:attrName>style.visibility</p:attrName>
                                        </p:attrNameLst>
                                      </p:cBhvr>
                                      <p:to>
                                        <p:strVal val="visible"/>
                                      </p:to>
                                    </p:set>
                                    <p:animEffect transition="in" filter="checkerboard(across)">
                                      <p:cBhvr>
                                        <p:cTn id="15" dur="500"/>
                                        <p:tgtEl>
                                          <p:spTgt spid="18944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89451"/>
                                        </p:tgtEl>
                                        <p:attrNameLst>
                                          <p:attrName>style.visibility</p:attrName>
                                        </p:attrNameLst>
                                      </p:cBhvr>
                                      <p:to>
                                        <p:strVal val="visible"/>
                                      </p:to>
                                    </p:set>
                                    <p:animEffect transition="in" filter="checkerboard(across)">
                                      <p:cBhvr>
                                        <p:cTn id="20" dur="500"/>
                                        <p:tgtEl>
                                          <p:spTgt spid="189451"/>
                                        </p:tgtEl>
                                      </p:cBhvr>
                                    </p:animEffect>
                                  </p:childTnLst>
                                </p:cTn>
                              </p:par>
                              <p:par>
                                <p:cTn id="21" presetID="5" presetClass="entr" presetSubtype="10" fill="hold" nodeType="withEffect">
                                  <p:stCondLst>
                                    <p:cond delay="0"/>
                                  </p:stCondLst>
                                  <p:childTnLst>
                                    <p:set>
                                      <p:cBhvr>
                                        <p:cTn id="22" dur="1" fill="hold">
                                          <p:stCondLst>
                                            <p:cond delay="0"/>
                                          </p:stCondLst>
                                        </p:cTn>
                                        <p:tgtEl>
                                          <p:spTgt spid="189455"/>
                                        </p:tgtEl>
                                        <p:attrNameLst>
                                          <p:attrName>style.visibility</p:attrName>
                                        </p:attrNameLst>
                                      </p:cBhvr>
                                      <p:to>
                                        <p:strVal val="visible"/>
                                      </p:to>
                                    </p:set>
                                    <p:animEffect transition="in" filter="checkerboard(across)">
                                      <p:cBhvr>
                                        <p:cTn id="23" dur="500"/>
                                        <p:tgtEl>
                                          <p:spTgt spid="189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0" grpId="0"/>
      <p:bldP spid="18945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5"/>
          <p:cNvSpPr>
            <a:spLocks noChangeArrowheads="1"/>
          </p:cNvSpPr>
          <p:nvPr/>
        </p:nvSpPr>
        <p:spPr bwMode="auto">
          <a:xfrm>
            <a:off x="395288" y="1163638"/>
            <a:ext cx="4824412" cy="609600"/>
          </a:xfrm>
          <a:prstGeom prst="rect">
            <a:avLst/>
          </a:prstGeom>
          <a:noFill/>
          <a:ln w="9525">
            <a:noFill/>
            <a:miter lim="800000"/>
            <a:headEnd/>
            <a:tailEnd/>
          </a:ln>
        </p:spPr>
        <p:txBody>
          <a:bodyPr/>
          <a:lstStyle/>
          <a:p>
            <a:pPr algn="l"/>
            <a:r>
              <a:rPr lang="en-US" altLang="zh-CN" sz="2800">
                <a:solidFill>
                  <a:srgbClr val="FF0000"/>
                </a:solidFill>
                <a:sym typeface="Symbol" pitchFamily="18" charset="2"/>
              </a:rPr>
              <a:t>6</a:t>
            </a:r>
            <a:r>
              <a:rPr lang="zh-CN" altLang="en-US" sz="2800" i="1">
                <a:solidFill>
                  <a:srgbClr val="FF0000"/>
                </a:solidFill>
                <a:sym typeface="Symbol" pitchFamily="18" charset="2"/>
              </a:rPr>
              <a:t>、</a:t>
            </a:r>
            <a:r>
              <a:rPr lang="zh-CN" altLang="en-US" sz="2800" i="1">
                <a:solidFill>
                  <a:srgbClr val="FF0000"/>
                </a:solidFill>
              </a:rPr>
              <a:t> </a:t>
            </a:r>
            <a:r>
              <a:rPr lang="zh-CN" altLang="en-US" sz="2800">
                <a:solidFill>
                  <a:srgbClr val="FF0000"/>
                </a:solidFill>
              </a:rPr>
              <a:t>和 </a:t>
            </a:r>
            <a:r>
              <a:rPr lang="en-US" altLang="zh-CN" sz="2800" i="1">
                <a:solidFill>
                  <a:srgbClr val="FF0000"/>
                </a:solidFill>
              </a:rPr>
              <a:t>E</a:t>
            </a:r>
            <a:r>
              <a:rPr lang="en-US" altLang="zh-CN" sz="2800" baseline="-25000">
                <a:solidFill>
                  <a:srgbClr val="FF0000"/>
                </a:solidFill>
              </a:rPr>
              <a:t>0x</a:t>
            </a:r>
            <a:r>
              <a:rPr lang="zh-CN" altLang="en-US" sz="2800">
                <a:solidFill>
                  <a:srgbClr val="FF0000"/>
                </a:solidFill>
              </a:rPr>
              <a:t>／</a:t>
            </a:r>
            <a:r>
              <a:rPr lang="en-US" altLang="zh-CN" sz="2800" i="1">
                <a:solidFill>
                  <a:srgbClr val="FF0000"/>
                </a:solidFill>
              </a:rPr>
              <a:t>E</a:t>
            </a:r>
            <a:r>
              <a:rPr lang="en-US" altLang="zh-CN" sz="2800" baseline="-25000">
                <a:solidFill>
                  <a:srgbClr val="FF0000"/>
                </a:solidFill>
              </a:rPr>
              <a:t>0y </a:t>
            </a:r>
            <a:r>
              <a:rPr lang="zh-CN" altLang="en-US" sz="2800">
                <a:solidFill>
                  <a:srgbClr val="FF0000"/>
                </a:solidFill>
              </a:rPr>
              <a:t>决定偏振态</a:t>
            </a:r>
          </a:p>
        </p:txBody>
      </p:sp>
      <p:sp>
        <p:nvSpPr>
          <p:cNvPr id="190470" name="Rectangle 6"/>
          <p:cNvSpPr>
            <a:spLocks noChangeArrowheads="1"/>
          </p:cNvSpPr>
          <p:nvPr/>
        </p:nvSpPr>
        <p:spPr bwMode="auto">
          <a:xfrm>
            <a:off x="684213" y="4076700"/>
            <a:ext cx="7875587" cy="519113"/>
          </a:xfrm>
          <a:prstGeom prst="rect">
            <a:avLst/>
          </a:prstGeom>
          <a:noFill/>
          <a:ln w="9525">
            <a:noFill/>
            <a:miter lim="800000"/>
            <a:headEnd/>
            <a:tailEnd/>
          </a:ln>
        </p:spPr>
        <p:txBody>
          <a:bodyPr>
            <a:spAutoFit/>
          </a:bodyPr>
          <a:lstStyle/>
          <a:p>
            <a:pPr algn="l"/>
            <a:r>
              <a:rPr lang="zh-CN" altLang="en-US" sz="2800"/>
              <a:t>相位差</a:t>
            </a:r>
            <a:r>
              <a:rPr lang="zh-CN" altLang="en-US" sz="2800" i="1">
                <a:sym typeface="Symbol" pitchFamily="18" charset="2"/>
              </a:rPr>
              <a:t></a:t>
            </a:r>
            <a:r>
              <a:rPr lang="zh-CN" altLang="en-US" sz="2800" i="1"/>
              <a:t> </a:t>
            </a:r>
            <a:r>
              <a:rPr lang="zh-CN" altLang="en-US" sz="2800"/>
              <a:t>和振幅比</a:t>
            </a:r>
            <a:r>
              <a:rPr lang="en-US" altLang="zh-CN" sz="2800" i="1"/>
              <a:t>E</a:t>
            </a:r>
            <a:r>
              <a:rPr lang="en-US" altLang="zh-CN" sz="2800" baseline="-25000"/>
              <a:t>0x</a:t>
            </a:r>
            <a:r>
              <a:rPr lang="zh-CN" altLang="en-US" sz="2800"/>
              <a:t>／</a:t>
            </a:r>
            <a:r>
              <a:rPr lang="en-US" altLang="zh-CN" sz="2800" i="1"/>
              <a:t>E</a:t>
            </a:r>
            <a:r>
              <a:rPr lang="en-US" altLang="zh-CN" sz="2800" baseline="-25000"/>
              <a:t>0y</a:t>
            </a:r>
            <a:r>
              <a:rPr lang="zh-CN" altLang="en-US" sz="2800"/>
              <a:t>决定了光的不同偏振态</a:t>
            </a:r>
          </a:p>
        </p:txBody>
      </p:sp>
      <p:sp>
        <p:nvSpPr>
          <p:cNvPr id="50181" name="Rectangle 8"/>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1.3.2 </a:t>
            </a:r>
            <a:r>
              <a:rPr lang="zh-CN" altLang="en-US" sz="1800">
                <a:solidFill>
                  <a:srgbClr val="6600FF"/>
                </a:solidFill>
                <a:latin typeface="Arial" pitchFamily="34" charset="0"/>
              </a:rPr>
              <a:t>偏振光的偏振态</a:t>
            </a:r>
          </a:p>
        </p:txBody>
      </p:sp>
      <p:graphicFrame>
        <p:nvGraphicFramePr>
          <p:cNvPr id="50178" name="Object 9"/>
          <p:cNvGraphicFramePr>
            <a:graphicFrameLocks noChangeAspect="1"/>
          </p:cNvGraphicFramePr>
          <p:nvPr>
            <p:ph/>
          </p:nvPr>
        </p:nvGraphicFramePr>
        <p:xfrm>
          <a:off x="1547813" y="2060575"/>
          <a:ext cx="6192837" cy="1454150"/>
        </p:xfrm>
        <a:graphic>
          <a:graphicData uri="http://schemas.openxmlformats.org/presentationml/2006/ole">
            <p:oleObj spid="_x0000_s50178" name="Equation" r:id="rId3" imgW="2946240" imgH="5457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0470"/>
                                        </p:tgtEl>
                                        <p:attrNameLst>
                                          <p:attrName>style.visibility</p:attrName>
                                        </p:attrNameLst>
                                      </p:cBhvr>
                                      <p:to>
                                        <p:strVal val="visible"/>
                                      </p:to>
                                    </p:set>
                                    <p:animEffect transition="in" filter="checkerboard(across)">
                                      <p:cBhvr>
                                        <p:cTn id="7" dur="500"/>
                                        <p:tgtEl>
                                          <p:spTgt spid="190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ChangeArrowheads="1"/>
          </p:cNvSpPr>
          <p:nvPr/>
        </p:nvSpPr>
        <p:spPr bwMode="auto">
          <a:xfrm>
            <a:off x="323850" y="1052513"/>
            <a:ext cx="3683000" cy="563562"/>
          </a:xfrm>
          <a:prstGeom prst="rect">
            <a:avLst/>
          </a:prstGeom>
          <a:noFill/>
          <a:ln w="9525">
            <a:noFill/>
            <a:miter lim="800000"/>
            <a:headEnd/>
            <a:tailEnd/>
          </a:ln>
        </p:spPr>
        <p:txBody>
          <a:bodyPr/>
          <a:lstStyle/>
          <a:p>
            <a:r>
              <a:rPr lang="zh-CN" altLang="en-US" sz="3200">
                <a:solidFill>
                  <a:srgbClr val="FF0000"/>
                </a:solidFill>
                <a:latin typeface="Arial" pitchFamily="34" charset="0"/>
              </a:rPr>
              <a:t>（</a:t>
            </a:r>
            <a:r>
              <a:rPr lang="en-US" altLang="zh-CN" sz="3200">
                <a:solidFill>
                  <a:srgbClr val="FF0000"/>
                </a:solidFill>
                <a:latin typeface="Arial" pitchFamily="34" charset="0"/>
              </a:rPr>
              <a:t>1</a:t>
            </a:r>
            <a:r>
              <a:rPr lang="zh-CN" altLang="en-US" sz="3200">
                <a:solidFill>
                  <a:srgbClr val="FF0000"/>
                </a:solidFill>
                <a:latin typeface="Arial" pitchFamily="34" charset="0"/>
              </a:rPr>
              <a:t>）线偏振光</a:t>
            </a:r>
          </a:p>
        </p:txBody>
      </p:sp>
      <p:sp>
        <p:nvSpPr>
          <p:cNvPr id="191493" name="Rectangle 5"/>
          <p:cNvSpPr>
            <a:spLocks noGrp="1" noChangeArrowheads="1"/>
          </p:cNvSpPr>
          <p:nvPr>
            <p:ph type="body" idx="1"/>
          </p:nvPr>
        </p:nvSpPr>
        <p:spPr>
          <a:xfrm>
            <a:off x="684213" y="3284538"/>
            <a:ext cx="8459787" cy="2879725"/>
          </a:xfrm>
          <a:noFill/>
        </p:spPr>
        <p:txBody>
          <a:bodyPr/>
          <a:lstStyle/>
          <a:p>
            <a:pPr eaLnBrk="1" hangingPunct="1">
              <a:lnSpc>
                <a:spcPct val="90000"/>
              </a:lnSpc>
              <a:buFontTx/>
              <a:buNone/>
            </a:pPr>
            <a:r>
              <a:rPr lang="zh-CN" altLang="en-US" sz="2800" b="0" i="1" smtClean="0">
                <a:sym typeface="Symbol" pitchFamily="18" charset="2"/>
              </a:rPr>
              <a:t></a:t>
            </a:r>
            <a:r>
              <a:rPr lang="zh-CN" altLang="en-US" sz="2800" b="0" smtClean="0"/>
              <a:t>＝</a:t>
            </a:r>
            <a:r>
              <a:rPr lang="en-US" altLang="zh-CN" sz="2800" b="0" i="1" smtClean="0"/>
              <a:t>m</a:t>
            </a:r>
            <a:r>
              <a:rPr lang="en-US" altLang="zh-CN" sz="2800" b="0" i="1" smtClean="0">
                <a:sym typeface="Symbol" pitchFamily="18" charset="2"/>
              </a:rPr>
              <a:t></a:t>
            </a:r>
            <a:r>
              <a:rPr lang="en-US" altLang="zh-CN" sz="2800" b="0" smtClean="0"/>
              <a:t> (</a:t>
            </a:r>
            <a:r>
              <a:rPr lang="en-US" altLang="zh-CN" sz="2800" b="0" i="1" smtClean="0"/>
              <a:t>m</a:t>
            </a:r>
            <a:r>
              <a:rPr lang="zh-CN" altLang="en-US" sz="2800" b="0" smtClean="0"/>
              <a:t>＝</a:t>
            </a:r>
            <a:r>
              <a:rPr lang="en-US" altLang="zh-CN" sz="2800" b="0" smtClean="0"/>
              <a:t>0</a:t>
            </a:r>
            <a:r>
              <a:rPr lang="zh-CN" altLang="en-US" sz="2800" b="0" smtClean="0"/>
              <a:t>，</a:t>
            </a:r>
            <a:r>
              <a:rPr lang="zh-CN" altLang="en-US" sz="2800" b="0" smtClean="0">
                <a:sym typeface="Symbol" pitchFamily="18" charset="2"/>
              </a:rPr>
              <a:t></a:t>
            </a:r>
            <a:r>
              <a:rPr lang="en-US" altLang="zh-CN" sz="2800" b="0" smtClean="0"/>
              <a:t>l</a:t>
            </a:r>
            <a:r>
              <a:rPr lang="zh-CN" altLang="en-US" sz="2800" b="0" smtClean="0"/>
              <a:t>，</a:t>
            </a:r>
            <a:r>
              <a:rPr lang="zh-CN" altLang="en-US" sz="2800" b="0" smtClean="0">
                <a:sym typeface="Symbol" pitchFamily="18" charset="2"/>
              </a:rPr>
              <a:t></a:t>
            </a:r>
            <a:r>
              <a:rPr lang="en-US" altLang="zh-CN" sz="2800" b="0" smtClean="0"/>
              <a:t>2</a:t>
            </a:r>
            <a:r>
              <a:rPr lang="zh-CN" altLang="en-US" sz="2800" b="0" smtClean="0"/>
              <a:t>，</a:t>
            </a:r>
            <a:r>
              <a:rPr lang="en-US" altLang="zh-CN" sz="2800" b="0" smtClean="0"/>
              <a:t>…)</a:t>
            </a:r>
            <a:r>
              <a:rPr lang="zh-CN" altLang="en-US" sz="2800" b="0" smtClean="0"/>
              <a:t>时，</a:t>
            </a:r>
          </a:p>
          <a:p>
            <a:pPr eaLnBrk="1" hangingPunct="1">
              <a:lnSpc>
                <a:spcPct val="90000"/>
              </a:lnSpc>
              <a:buClr>
                <a:schemeClr val="tx1"/>
              </a:buClr>
              <a:buFontTx/>
              <a:buNone/>
            </a:pPr>
            <a:r>
              <a:rPr lang="zh-CN" altLang="en-US" sz="2800" b="0" smtClean="0"/>
              <a:t>                                                  </a:t>
            </a:r>
          </a:p>
          <a:p>
            <a:pPr eaLnBrk="1" hangingPunct="1">
              <a:lnSpc>
                <a:spcPct val="90000"/>
              </a:lnSpc>
              <a:buFontTx/>
              <a:buNone/>
            </a:pPr>
            <a:r>
              <a:rPr lang="zh-CN" altLang="en-US" sz="2800" b="0" smtClean="0"/>
              <a:t>                                                </a:t>
            </a:r>
            <a:r>
              <a:rPr lang="zh-CN" altLang="en-US" sz="2800" b="0" smtClean="0">
                <a:solidFill>
                  <a:srgbClr val="FF0000"/>
                </a:solidFill>
              </a:rPr>
              <a:t>线偏振光</a:t>
            </a:r>
            <a:endParaRPr lang="en-US" altLang="zh-CN" sz="2800" b="0" i="1" smtClean="0">
              <a:solidFill>
                <a:srgbClr val="FF0000"/>
              </a:solidFill>
            </a:endParaRPr>
          </a:p>
          <a:p>
            <a:pPr eaLnBrk="1" hangingPunct="1">
              <a:lnSpc>
                <a:spcPct val="90000"/>
              </a:lnSpc>
              <a:buFontTx/>
              <a:buNone/>
            </a:pPr>
            <a:endParaRPr lang="en-US" altLang="zh-CN" sz="2800" b="0" i="1" smtClean="0"/>
          </a:p>
          <a:p>
            <a:pPr eaLnBrk="1" hangingPunct="1">
              <a:lnSpc>
                <a:spcPct val="90000"/>
              </a:lnSpc>
              <a:buFontTx/>
              <a:buNone/>
            </a:pPr>
            <a:r>
              <a:rPr lang="en-US" altLang="zh-CN" sz="2800" b="0" i="1" smtClean="0"/>
              <a:t>m</a:t>
            </a:r>
            <a:r>
              <a:rPr lang="zh-CN" altLang="en-US" sz="2800" b="0" smtClean="0"/>
              <a:t>为零或偶数时，光振动方向在</a:t>
            </a:r>
            <a:r>
              <a:rPr lang="en-US" altLang="zh-CN" sz="2800" b="0" smtClean="0"/>
              <a:t>I</a:t>
            </a:r>
            <a:r>
              <a:rPr lang="zh-CN" altLang="en-US" sz="2800" b="0" smtClean="0"/>
              <a:t>、</a:t>
            </a:r>
            <a:r>
              <a:rPr lang="en-US" altLang="zh-CN" sz="2800" b="0" smtClean="0"/>
              <a:t>III</a:t>
            </a:r>
            <a:r>
              <a:rPr lang="zh-CN" altLang="en-US" sz="2800" b="0" smtClean="0"/>
              <a:t>象限内</a:t>
            </a:r>
            <a:r>
              <a:rPr lang="en-US" altLang="zh-CN" sz="2800" b="0" smtClean="0"/>
              <a:t>;</a:t>
            </a:r>
          </a:p>
          <a:p>
            <a:pPr eaLnBrk="1" hangingPunct="1">
              <a:lnSpc>
                <a:spcPct val="90000"/>
              </a:lnSpc>
              <a:buFontTx/>
              <a:buNone/>
            </a:pPr>
            <a:r>
              <a:rPr lang="en-US" altLang="zh-CN" sz="2800" b="0" i="1" smtClean="0"/>
              <a:t>m</a:t>
            </a:r>
            <a:r>
              <a:rPr lang="zh-CN" altLang="en-US" sz="2800" b="0" smtClean="0"/>
              <a:t>为奇数时，光振动方向在</a:t>
            </a:r>
            <a:r>
              <a:rPr lang="en-US" altLang="zh-CN" sz="2800" b="0" smtClean="0"/>
              <a:t>II</a:t>
            </a:r>
            <a:r>
              <a:rPr lang="zh-CN" altLang="en-US" sz="2800" b="0" smtClean="0"/>
              <a:t>、</a:t>
            </a:r>
            <a:r>
              <a:rPr lang="en-US" altLang="zh-CN" sz="2800" b="0" smtClean="0"/>
              <a:t>IV</a:t>
            </a:r>
            <a:r>
              <a:rPr lang="zh-CN" altLang="en-US" sz="2800" b="0" smtClean="0"/>
              <a:t>象限内。</a:t>
            </a:r>
          </a:p>
        </p:txBody>
      </p:sp>
      <p:sp>
        <p:nvSpPr>
          <p:cNvPr id="51206" name="Rectangle 6"/>
          <p:cNvSpPr>
            <a:spLocks noChangeArrowheads="1"/>
          </p:cNvSpPr>
          <p:nvPr/>
        </p:nvSpPr>
        <p:spPr bwMode="auto">
          <a:xfrm>
            <a:off x="0" y="4103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02" name="Object 7"/>
          <p:cNvGraphicFramePr>
            <a:graphicFrameLocks noChangeAspect="1"/>
          </p:cNvGraphicFramePr>
          <p:nvPr/>
        </p:nvGraphicFramePr>
        <p:xfrm>
          <a:off x="2339975" y="3717925"/>
          <a:ext cx="2447925" cy="1511300"/>
        </p:xfrm>
        <a:graphic>
          <a:graphicData uri="http://schemas.openxmlformats.org/presentationml/2006/ole">
            <p:oleObj spid="_x0000_s51202" name="Equation" r:id="rId3" imgW="749160" imgH="457200" progId="Equation.DSMT4">
              <p:embed/>
            </p:oleObj>
          </a:graphicData>
        </a:graphic>
      </p:graphicFrame>
      <p:graphicFrame>
        <p:nvGraphicFramePr>
          <p:cNvPr id="51203" name="Object 8"/>
          <p:cNvGraphicFramePr>
            <a:graphicFrameLocks noChangeAspect="1"/>
          </p:cNvGraphicFramePr>
          <p:nvPr/>
        </p:nvGraphicFramePr>
        <p:xfrm>
          <a:off x="684213" y="1484313"/>
          <a:ext cx="7112000" cy="1604962"/>
        </p:xfrm>
        <a:graphic>
          <a:graphicData uri="http://schemas.openxmlformats.org/presentationml/2006/ole">
            <p:oleObj spid="_x0000_s51203" name="Equation" r:id="rId4" imgW="2946240" imgH="545760" progId="Equation.DSMT4">
              <p:embed/>
            </p:oleObj>
          </a:graphicData>
        </a:graphic>
      </p:graphicFrame>
      <p:pic>
        <p:nvPicPr>
          <p:cNvPr id="51207" name="Picture 13" descr="未标题-1"/>
          <p:cNvPicPr>
            <a:picLocks noChangeAspect="1" noChangeArrowheads="1"/>
          </p:cNvPicPr>
          <p:nvPr/>
        </p:nvPicPr>
        <p:blipFill>
          <a:blip r:embed="rId5" cstate="print"/>
          <a:srcRect/>
          <a:stretch>
            <a:fillRect/>
          </a:stretch>
        </p:blipFill>
        <p:spPr bwMode="auto">
          <a:xfrm>
            <a:off x="6156325" y="2636838"/>
            <a:ext cx="2160588" cy="1512887"/>
          </a:xfrm>
          <a:prstGeom prst="rect">
            <a:avLst/>
          </a:prstGeom>
          <a:noFill/>
          <a:ln w="9525">
            <a:noFill/>
            <a:miter lim="800000"/>
            <a:headEnd/>
            <a:tailEnd/>
          </a:ln>
        </p:spPr>
      </p:pic>
      <p:sp>
        <p:nvSpPr>
          <p:cNvPr id="51208" name="Rectangle 15"/>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1.3.2 </a:t>
            </a:r>
            <a:r>
              <a:rPr lang="zh-CN" altLang="en-US" sz="1800">
                <a:solidFill>
                  <a:srgbClr val="6600FF"/>
                </a:solidFill>
                <a:latin typeface="Arial" pitchFamily="34" charset="0"/>
              </a:rPr>
              <a:t>偏振光的偏振态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1493">
                                            <p:txEl>
                                              <p:pRg st="4" end="4"/>
                                            </p:txEl>
                                          </p:spTgt>
                                        </p:tgtEl>
                                        <p:attrNameLst>
                                          <p:attrName>style.visibility</p:attrName>
                                        </p:attrNameLst>
                                      </p:cBhvr>
                                      <p:to>
                                        <p:strVal val="visible"/>
                                      </p:to>
                                    </p:set>
                                    <p:animEffect transition="in" filter="checkerboard(across)">
                                      <p:cBhvr>
                                        <p:cTn id="7" dur="500"/>
                                        <p:tgtEl>
                                          <p:spTgt spid="191493">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91493">
                                            <p:txEl>
                                              <p:pRg st="5" end="5"/>
                                            </p:txEl>
                                          </p:spTgt>
                                        </p:tgtEl>
                                        <p:attrNameLst>
                                          <p:attrName>style.visibility</p:attrName>
                                        </p:attrNameLst>
                                      </p:cBhvr>
                                      <p:to>
                                        <p:strVal val="visible"/>
                                      </p:to>
                                    </p:set>
                                    <p:animEffect transition="in" filter="checkerboard(across)">
                                      <p:cBhvr>
                                        <p:cTn id="10" dur="500"/>
                                        <p:tgtEl>
                                          <p:spTgt spid="1914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smtClean="0"/>
              <a:t>例题</a:t>
            </a:r>
          </a:p>
        </p:txBody>
      </p:sp>
      <p:graphicFrame>
        <p:nvGraphicFramePr>
          <p:cNvPr id="52226" name="Object 4"/>
          <p:cNvGraphicFramePr>
            <a:graphicFrameLocks noChangeAspect="1"/>
          </p:cNvGraphicFramePr>
          <p:nvPr>
            <p:ph idx="1"/>
          </p:nvPr>
        </p:nvGraphicFramePr>
        <p:xfrm>
          <a:off x="1258888" y="1844675"/>
          <a:ext cx="5834062" cy="993775"/>
        </p:xfrm>
        <a:graphic>
          <a:graphicData uri="http://schemas.openxmlformats.org/presentationml/2006/ole">
            <p:oleObj spid="_x0000_s52226" name="Equation" r:id="rId3" imgW="2831760" imgH="482400" progId="Equation.DSMT4">
              <p:embed/>
            </p:oleObj>
          </a:graphicData>
        </a:graphic>
      </p:graphicFrame>
      <p:sp>
        <p:nvSpPr>
          <p:cNvPr id="52228" name="Rectangle 6"/>
          <p:cNvSpPr>
            <a:spLocks noChangeArrowheads="1"/>
          </p:cNvSpPr>
          <p:nvPr/>
        </p:nvSpPr>
        <p:spPr bwMode="auto">
          <a:xfrm>
            <a:off x="250825" y="1125538"/>
            <a:ext cx="8748713" cy="2057400"/>
          </a:xfrm>
          <a:prstGeom prst="rect">
            <a:avLst/>
          </a:prstGeom>
          <a:noFill/>
          <a:ln w="9525">
            <a:noFill/>
            <a:miter lim="800000"/>
            <a:headEnd/>
            <a:tailEnd/>
          </a:ln>
        </p:spPr>
        <p:txBody>
          <a:bodyPr/>
          <a:lstStyle/>
          <a:p>
            <a:pPr marL="742950" lvl="1" indent="-285750" algn="l">
              <a:spcBef>
                <a:spcPct val="20000"/>
              </a:spcBef>
            </a:pPr>
            <a:r>
              <a:rPr lang="zh-CN" altLang="en-US" sz="2800">
                <a:latin typeface="Arial" pitchFamily="34" charset="0"/>
              </a:rPr>
              <a:t>试确定下列各组光波所代表的偏振态</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descr="未标题-2"/>
          <p:cNvPicPr>
            <a:picLocks noGrp="1" noChangeAspect="1" noChangeArrowheads="1"/>
          </p:cNvPicPr>
          <p:nvPr>
            <p:ph idx="1"/>
          </p:nvPr>
        </p:nvPicPr>
        <p:blipFill>
          <a:blip r:embed="rId3" cstate="print"/>
          <a:srcRect/>
          <a:stretch>
            <a:fillRect/>
          </a:stretch>
        </p:blipFill>
        <p:spPr>
          <a:xfrm>
            <a:off x="5651500" y="2636838"/>
            <a:ext cx="2952750" cy="1428750"/>
          </a:xfrm>
          <a:noFill/>
        </p:spPr>
      </p:pic>
      <p:sp>
        <p:nvSpPr>
          <p:cNvPr id="53253" name="Rectangle 6"/>
          <p:cNvSpPr>
            <a:spLocks noChangeArrowheads="1"/>
          </p:cNvSpPr>
          <p:nvPr/>
        </p:nvSpPr>
        <p:spPr bwMode="auto">
          <a:xfrm>
            <a:off x="638175" y="1052513"/>
            <a:ext cx="2278063" cy="571500"/>
          </a:xfrm>
          <a:prstGeom prst="rect">
            <a:avLst/>
          </a:prstGeom>
          <a:noFill/>
          <a:ln w="9525">
            <a:noFill/>
            <a:miter lim="800000"/>
            <a:headEnd/>
            <a:tailEnd/>
          </a:ln>
        </p:spPr>
        <p:txBody>
          <a:bodyPr/>
          <a:lstStyle/>
          <a:p>
            <a:r>
              <a:rPr lang="en-US" altLang="zh-CN" sz="3200">
                <a:solidFill>
                  <a:srgbClr val="FF0000"/>
                </a:solidFill>
                <a:latin typeface="Arial" pitchFamily="34" charset="0"/>
              </a:rPr>
              <a:t>8.</a:t>
            </a:r>
            <a:r>
              <a:rPr lang="zh-CN" altLang="en-US" sz="3200">
                <a:solidFill>
                  <a:srgbClr val="FF0000"/>
                </a:solidFill>
                <a:latin typeface="Arial" pitchFamily="34" charset="0"/>
              </a:rPr>
              <a:t>圆偏振光</a:t>
            </a:r>
          </a:p>
        </p:txBody>
      </p:sp>
      <p:sp>
        <p:nvSpPr>
          <p:cNvPr id="192519" name="Rectangle 7"/>
          <p:cNvSpPr>
            <a:spLocks noChangeArrowheads="1"/>
          </p:cNvSpPr>
          <p:nvPr/>
        </p:nvSpPr>
        <p:spPr bwMode="auto">
          <a:xfrm>
            <a:off x="687388" y="3429000"/>
            <a:ext cx="8348662" cy="3024188"/>
          </a:xfrm>
          <a:prstGeom prst="rect">
            <a:avLst/>
          </a:prstGeom>
          <a:noFill/>
          <a:ln w="9525">
            <a:noFill/>
            <a:miter lim="800000"/>
            <a:headEnd/>
            <a:tailEnd/>
          </a:ln>
        </p:spPr>
        <p:txBody>
          <a:bodyPr/>
          <a:lstStyle/>
          <a:p>
            <a:pPr marL="342900" indent="-342900" algn="l">
              <a:spcBef>
                <a:spcPct val="20000"/>
              </a:spcBef>
            </a:pPr>
            <a:r>
              <a:rPr lang="zh-CN" altLang="en-US" b="0" i="1" dirty="0"/>
              <a:t>   </a:t>
            </a:r>
            <a:r>
              <a:rPr lang="en-US" altLang="zh-CN" sz="2800" b="0" i="1" dirty="0">
                <a:solidFill>
                  <a:srgbClr val="FF0000"/>
                </a:solidFill>
              </a:rPr>
              <a:t>E</a:t>
            </a:r>
            <a:r>
              <a:rPr lang="en-US" altLang="zh-CN" sz="2800" b="0" baseline="-25000" dirty="0">
                <a:solidFill>
                  <a:srgbClr val="FF0000"/>
                </a:solidFill>
              </a:rPr>
              <a:t>0x</a:t>
            </a:r>
            <a:r>
              <a:rPr lang="zh-CN" altLang="en-US" sz="2800" b="0" dirty="0">
                <a:solidFill>
                  <a:srgbClr val="FF0000"/>
                </a:solidFill>
              </a:rPr>
              <a:t>＝</a:t>
            </a:r>
            <a:r>
              <a:rPr lang="en-US" altLang="zh-CN" sz="2800" b="0" i="1" dirty="0">
                <a:solidFill>
                  <a:srgbClr val="FF0000"/>
                </a:solidFill>
              </a:rPr>
              <a:t>E</a:t>
            </a:r>
            <a:r>
              <a:rPr lang="en-US" altLang="zh-CN" sz="2800" b="0" baseline="-25000" dirty="0">
                <a:solidFill>
                  <a:srgbClr val="FF0000"/>
                </a:solidFill>
              </a:rPr>
              <a:t>0y</a:t>
            </a:r>
            <a:r>
              <a:rPr lang="zh-CN" altLang="en-US" sz="2800" b="0" dirty="0">
                <a:solidFill>
                  <a:srgbClr val="FF0000"/>
                </a:solidFill>
              </a:rPr>
              <a:t>＝</a:t>
            </a:r>
            <a:r>
              <a:rPr lang="en-US" altLang="zh-CN" sz="2800" b="0" i="1" dirty="0">
                <a:solidFill>
                  <a:srgbClr val="FF0000"/>
                </a:solidFill>
              </a:rPr>
              <a:t>E</a:t>
            </a:r>
            <a:r>
              <a:rPr lang="en-US" altLang="zh-CN" sz="2800" b="0" baseline="-25000" dirty="0">
                <a:solidFill>
                  <a:srgbClr val="FF0000"/>
                </a:solidFill>
              </a:rPr>
              <a:t>0</a:t>
            </a:r>
            <a:endParaRPr lang="zh-CN" altLang="en-US" sz="2800" b="0" dirty="0">
              <a:solidFill>
                <a:srgbClr val="FF0000"/>
              </a:solidFill>
            </a:endParaRPr>
          </a:p>
          <a:p>
            <a:pPr marL="342900" indent="-342900" algn="l">
              <a:lnSpc>
                <a:spcPct val="150000"/>
              </a:lnSpc>
              <a:spcBef>
                <a:spcPct val="20000"/>
              </a:spcBef>
            </a:pPr>
            <a:r>
              <a:rPr lang="zh-CN" altLang="en-US" sz="2800" b="0" i="1" dirty="0">
                <a:solidFill>
                  <a:srgbClr val="FF0000"/>
                </a:solidFill>
                <a:sym typeface="Symbol" pitchFamily="18" charset="2"/>
              </a:rPr>
              <a:t>   </a:t>
            </a:r>
            <a:r>
              <a:rPr lang="en-US" altLang="zh-CN" sz="2800" b="0" i="1" dirty="0">
                <a:solidFill>
                  <a:srgbClr val="FF0000"/>
                </a:solidFill>
              </a:rPr>
              <a:t>=</a:t>
            </a:r>
            <a:r>
              <a:rPr lang="en-US" altLang="zh-CN" sz="2800" b="0" dirty="0">
                <a:solidFill>
                  <a:srgbClr val="FF0000"/>
                </a:solidFill>
              </a:rPr>
              <a:t>(2</a:t>
            </a:r>
            <a:r>
              <a:rPr lang="en-US" altLang="zh-CN" sz="2800" b="0" i="1" dirty="0">
                <a:solidFill>
                  <a:srgbClr val="FF0000"/>
                </a:solidFill>
              </a:rPr>
              <a:t>m</a:t>
            </a:r>
            <a:r>
              <a:rPr lang="en-US" altLang="zh-CN" sz="2800" b="0" dirty="0">
                <a:solidFill>
                  <a:srgbClr val="FF0000"/>
                </a:solidFill>
                <a:sym typeface="Symbol" pitchFamily="18" charset="2"/>
              </a:rPr>
              <a:t></a:t>
            </a:r>
            <a:r>
              <a:rPr lang="en-US" altLang="zh-CN" sz="2800" b="0" dirty="0">
                <a:solidFill>
                  <a:srgbClr val="FF0000"/>
                </a:solidFill>
              </a:rPr>
              <a:t>1/2)</a:t>
            </a:r>
            <a:r>
              <a:rPr lang="en-US" altLang="zh-CN" sz="2800" b="0" dirty="0">
                <a:solidFill>
                  <a:srgbClr val="FF0000"/>
                </a:solidFill>
                <a:sym typeface="Symbol" pitchFamily="18" charset="2"/>
              </a:rPr>
              <a:t></a:t>
            </a:r>
            <a:r>
              <a:rPr lang="en-US" altLang="zh-CN" sz="2800" b="0" dirty="0"/>
              <a:t>     </a:t>
            </a:r>
            <a:r>
              <a:rPr lang="en-US" altLang="zh-CN" sz="2800" b="0" dirty="0">
                <a:solidFill>
                  <a:srgbClr val="FF0000"/>
                </a:solidFill>
              </a:rPr>
              <a:t>(</a:t>
            </a:r>
            <a:r>
              <a:rPr lang="en-US" altLang="zh-CN" sz="2800" b="0" i="1" dirty="0">
                <a:solidFill>
                  <a:srgbClr val="FF0000"/>
                </a:solidFill>
              </a:rPr>
              <a:t>m</a:t>
            </a:r>
            <a:r>
              <a:rPr lang="zh-CN" altLang="en-US" sz="2800" b="0" dirty="0">
                <a:solidFill>
                  <a:srgbClr val="FF0000"/>
                </a:solidFill>
              </a:rPr>
              <a:t>＝</a:t>
            </a:r>
            <a:r>
              <a:rPr lang="en-US" altLang="zh-CN" sz="2800" b="0" dirty="0">
                <a:solidFill>
                  <a:srgbClr val="FF0000"/>
                </a:solidFill>
              </a:rPr>
              <a:t>0</a:t>
            </a:r>
            <a:r>
              <a:rPr lang="zh-CN" altLang="en-US" sz="2800" b="0" dirty="0">
                <a:solidFill>
                  <a:srgbClr val="FF0000"/>
                </a:solidFill>
              </a:rPr>
              <a:t>，</a:t>
            </a:r>
            <a:r>
              <a:rPr lang="zh-CN" altLang="en-US" sz="2800" b="0" dirty="0">
                <a:solidFill>
                  <a:srgbClr val="FF0000"/>
                </a:solidFill>
                <a:sym typeface="Symbol" pitchFamily="18" charset="2"/>
              </a:rPr>
              <a:t></a:t>
            </a:r>
            <a:r>
              <a:rPr lang="en-US" altLang="zh-CN" sz="2800" b="0" dirty="0">
                <a:solidFill>
                  <a:srgbClr val="FF0000"/>
                </a:solidFill>
              </a:rPr>
              <a:t>1</a:t>
            </a:r>
            <a:r>
              <a:rPr lang="zh-CN" altLang="en-US" sz="2800" b="0" dirty="0">
                <a:solidFill>
                  <a:srgbClr val="FF0000"/>
                </a:solidFill>
              </a:rPr>
              <a:t>，</a:t>
            </a:r>
            <a:r>
              <a:rPr lang="zh-CN" altLang="en-US" sz="2800" b="0" dirty="0">
                <a:solidFill>
                  <a:srgbClr val="FF0000"/>
                </a:solidFill>
                <a:sym typeface="Symbol" pitchFamily="18" charset="2"/>
              </a:rPr>
              <a:t></a:t>
            </a:r>
            <a:r>
              <a:rPr lang="en-US" altLang="zh-CN" sz="2800" b="0" dirty="0">
                <a:solidFill>
                  <a:srgbClr val="FF0000"/>
                </a:solidFill>
              </a:rPr>
              <a:t>2</a:t>
            </a:r>
            <a:r>
              <a:rPr lang="zh-CN" altLang="en-US" sz="2800" b="0" dirty="0">
                <a:solidFill>
                  <a:srgbClr val="FF0000"/>
                </a:solidFill>
              </a:rPr>
              <a:t>，</a:t>
            </a:r>
            <a:r>
              <a:rPr lang="zh-CN" altLang="en-US" sz="2800" b="0" dirty="0">
                <a:solidFill>
                  <a:srgbClr val="FF0000"/>
                </a:solidFill>
                <a:sym typeface="Symbol" pitchFamily="18" charset="2"/>
              </a:rPr>
              <a:t></a:t>
            </a:r>
            <a:r>
              <a:rPr lang="en-US" altLang="zh-CN" sz="2800" b="0" dirty="0">
                <a:solidFill>
                  <a:srgbClr val="FF0000"/>
                </a:solidFill>
              </a:rPr>
              <a:t>3…)</a:t>
            </a:r>
            <a:r>
              <a:rPr lang="zh-CN" altLang="en-US" sz="2800" b="0" dirty="0">
                <a:solidFill>
                  <a:srgbClr val="FF0000"/>
                </a:solidFill>
              </a:rPr>
              <a:t>时：</a:t>
            </a:r>
          </a:p>
          <a:p>
            <a:pPr marL="342900" indent="-342900" algn="l">
              <a:lnSpc>
                <a:spcPct val="150000"/>
              </a:lnSpc>
              <a:spcBef>
                <a:spcPct val="20000"/>
              </a:spcBef>
            </a:pPr>
            <a:r>
              <a:rPr lang="zh-CN" altLang="en-US" sz="2800" b="0" dirty="0">
                <a:latin typeface="Arial" pitchFamily="34" charset="0"/>
              </a:rPr>
              <a:t>                                                   </a:t>
            </a:r>
            <a:r>
              <a:rPr lang="zh-CN" altLang="en-US" sz="2800" b="0" dirty="0">
                <a:solidFill>
                  <a:srgbClr val="FF0000"/>
                </a:solidFill>
                <a:latin typeface="Arial" pitchFamily="34" charset="0"/>
              </a:rPr>
              <a:t>圆偏振光</a:t>
            </a:r>
            <a:endParaRPr lang="zh-CN" altLang="en-US" sz="2800" b="0" dirty="0">
              <a:solidFill>
                <a:srgbClr val="FF0000"/>
              </a:solidFill>
            </a:endParaRPr>
          </a:p>
          <a:p>
            <a:pPr marL="342900" indent="-342900" algn="l">
              <a:spcBef>
                <a:spcPct val="20000"/>
              </a:spcBef>
            </a:pPr>
            <a:r>
              <a:rPr lang="zh-CN" altLang="en-US" sz="2800" b="0" dirty="0"/>
              <a:t>	当 </a:t>
            </a:r>
            <a:r>
              <a:rPr lang="zh-CN" altLang="en-US" sz="2800" b="0" i="1" dirty="0">
                <a:sym typeface="Symbol" pitchFamily="18" charset="2"/>
              </a:rPr>
              <a:t></a:t>
            </a:r>
            <a:r>
              <a:rPr lang="zh-CN" altLang="en-US" sz="2800" b="0" dirty="0"/>
              <a:t>＝</a:t>
            </a:r>
            <a:r>
              <a:rPr lang="en-US" altLang="zh-CN" sz="2800" b="0" dirty="0"/>
              <a:t>(2</a:t>
            </a:r>
            <a:r>
              <a:rPr lang="en-US" altLang="zh-CN" sz="2800" b="0" i="1" dirty="0"/>
              <a:t>m</a:t>
            </a:r>
            <a:r>
              <a:rPr lang="en-US" altLang="zh-CN" sz="2800" b="0" dirty="0"/>
              <a:t>+1/2)</a:t>
            </a:r>
            <a:r>
              <a:rPr lang="en-US" altLang="zh-CN" sz="2800" b="0" dirty="0">
                <a:sym typeface="Symbol" pitchFamily="18" charset="2"/>
              </a:rPr>
              <a:t></a:t>
            </a:r>
            <a:r>
              <a:rPr lang="en-US" altLang="zh-CN" sz="2800" b="0" i="1" dirty="0"/>
              <a:t> </a:t>
            </a:r>
            <a:r>
              <a:rPr lang="zh-CN" altLang="en-US" sz="2800" b="0" dirty="0"/>
              <a:t>时</a:t>
            </a:r>
            <a:r>
              <a:rPr lang="en-US" altLang="zh-CN" sz="2800" b="0" dirty="0"/>
              <a:t>,  </a:t>
            </a:r>
            <a:r>
              <a:rPr lang="zh-CN" altLang="en-US" sz="2800" b="0" dirty="0"/>
              <a:t>为右旋圆偏振光，</a:t>
            </a:r>
          </a:p>
          <a:p>
            <a:pPr marL="342900" indent="-342900" algn="l">
              <a:spcBef>
                <a:spcPct val="20000"/>
              </a:spcBef>
            </a:pPr>
            <a:r>
              <a:rPr lang="zh-CN" altLang="en-US" sz="2800" b="0" dirty="0"/>
              <a:t>	而当 </a:t>
            </a:r>
            <a:r>
              <a:rPr lang="zh-CN" altLang="en-US" sz="2800" b="0" i="1" dirty="0">
                <a:sym typeface="Symbol" pitchFamily="18" charset="2"/>
              </a:rPr>
              <a:t></a:t>
            </a:r>
            <a:r>
              <a:rPr lang="zh-CN" altLang="en-US" sz="2800" b="0" dirty="0"/>
              <a:t>＝</a:t>
            </a:r>
            <a:r>
              <a:rPr lang="en-US" altLang="zh-CN" sz="2800" b="0" dirty="0"/>
              <a:t>(2</a:t>
            </a:r>
            <a:r>
              <a:rPr lang="en-US" altLang="zh-CN" sz="2800" b="0" i="1" dirty="0"/>
              <a:t>m</a:t>
            </a:r>
            <a:r>
              <a:rPr lang="en-US" altLang="zh-CN" sz="2800" b="0" dirty="0"/>
              <a:t>-1/2 )</a:t>
            </a:r>
            <a:r>
              <a:rPr lang="en-US" altLang="zh-CN" sz="2800" b="0" dirty="0">
                <a:sym typeface="Symbol" pitchFamily="18" charset="2"/>
              </a:rPr>
              <a:t></a:t>
            </a:r>
            <a:r>
              <a:rPr lang="zh-CN" altLang="en-US" sz="2800" b="0" dirty="0"/>
              <a:t>时</a:t>
            </a:r>
            <a:r>
              <a:rPr lang="en-US" altLang="zh-CN" sz="2800" b="0" dirty="0"/>
              <a:t>,   </a:t>
            </a:r>
            <a:r>
              <a:rPr lang="zh-CN" altLang="en-US" sz="2800" b="0" dirty="0"/>
              <a:t>为左旋圆偏振光。</a:t>
            </a:r>
            <a:endParaRPr lang="zh-CN" altLang="en-US" sz="2800" b="0" dirty="0">
              <a:latin typeface="Arial" pitchFamily="34" charset="0"/>
            </a:endParaRPr>
          </a:p>
        </p:txBody>
      </p:sp>
      <p:graphicFrame>
        <p:nvGraphicFramePr>
          <p:cNvPr id="192521" name="Object 9"/>
          <p:cNvGraphicFramePr>
            <a:graphicFrameLocks noChangeAspect="1"/>
          </p:cNvGraphicFramePr>
          <p:nvPr/>
        </p:nvGraphicFramePr>
        <p:xfrm>
          <a:off x="1979613" y="4652963"/>
          <a:ext cx="2447925" cy="750887"/>
        </p:xfrm>
        <a:graphic>
          <a:graphicData uri="http://schemas.openxmlformats.org/presentationml/2006/ole">
            <p:oleObj spid="_x0000_s53250" name="Equation" r:id="rId4" imgW="838080" imgH="253800" progId="Equation.DSMT4">
              <p:embed/>
            </p:oleObj>
          </a:graphicData>
        </a:graphic>
      </p:graphicFrame>
      <p:graphicFrame>
        <p:nvGraphicFramePr>
          <p:cNvPr id="53251" name="Object 10"/>
          <p:cNvGraphicFramePr>
            <a:graphicFrameLocks noChangeAspect="1"/>
          </p:cNvGraphicFramePr>
          <p:nvPr/>
        </p:nvGraphicFramePr>
        <p:xfrm>
          <a:off x="395288" y="1412875"/>
          <a:ext cx="7099300" cy="1684338"/>
        </p:xfrm>
        <a:graphic>
          <a:graphicData uri="http://schemas.openxmlformats.org/presentationml/2006/ole">
            <p:oleObj spid="_x0000_s53251" name="Equation" r:id="rId5" imgW="2946240" imgH="545760" progId="Equation.DSMT4">
              <p:embed/>
            </p:oleObj>
          </a:graphicData>
        </a:graphic>
      </p:graphicFrame>
      <p:sp>
        <p:nvSpPr>
          <p:cNvPr id="53255" name="Rectangle 12"/>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1.3.2 </a:t>
            </a:r>
            <a:r>
              <a:rPr lang="zh-CN" altLang="en-US" sz="1800">
                <a:solidFill>
                  <a:srgbClr val="6600FF"/>
                </a:solidFill>
                <a:latin typeface="Arial" pitchFamily="34" charset="0"/>
              </a:rPr>
              <a:t>偏振光的偏振态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2519">
                                            <p:txEl>
                                              <p:pRg st="0" end="0"/>
                                            </p:txEl>
                                          </p:spTgt>
                                        </p:tgtEl>
                                        <p:attrNameLst>
                                          <p:attrName>style.visibility</p:attrName>
                                        </p:attrNameLst>
                                      </p:cBhvr>
                                      <p:to>
                                        <p:strVal val="visible"/>
                                      </p:to>
                                    </p:set>
                                    <p:animEffect transition="in" filter="checkerboard(across)">
                                      <p:cBhvr>
                                        <p:cTn id="7" dur="500"/>
                                        <p:tgtEl>
                                          <p:spTgt spid="1925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2519">
                                            <p:txEl>
                                              <p:pRg st="1" end="1"/>
                                            </p:txEl>
                                          </p:spTgt>
                                        </p:tgtEl>
                                        <p:attrNameLst>
                                          <p:attrName>style.visibility</p:attrName>
                                        </p:attrNameLst>
                                      </p:cBhvr>
                                      <p:to>
                                        <p:strVal val="visible"/>
                                      </p:to>
                                    </p:set>
                                    <p:animEffect transition="in" filter="checkerboard(across)">
                                      <p:cBhvr>
                                        <p:cTn id="12" dur="500"/>
                                        <p:tgtEl>
                                          <p:spTgt spid="1925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2521"/>
                                        </p:tgtEl>
                                        <p:attrNameLst>
                                          <p:attrName>style.visibility</p:attrName>
                                        </p:attrNameLst>
                                      </p:cBhvr>
                                      <p:to>
                                        <p:strVal val="visible"/>
                                      </p:to>
                                    </p:set>
                                    <p:animEffect transition="in" filter="checkerboard(across)">
                                      <p:cBhvr>
                                        <p:cTn id="17" dur="500"/>
                                        <p:tgtEl>
                                          <p:spTgt spid="19252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92519">
                                            <p:txEl>
                                              <p:pRg st="2" end="2"/>
                                            </p:txEl>
                                          </p:spTgt>
                                        </p:tgtEl>
                                        <p:attrNameLst>
                                          <p:attrName>style.visibility</p:attrName>
                                        </p:attrNameLst>
                                      </p:cBhvr>
                                      <p:to>
                                        <p:strVal val="visible"/>
                                      </p:to>
                                    </p:set>
                                    <p:animEffect transition="in" filter="checkerboard(across)">
                                      <p:cBhvr>
                                        <p:cTn id="22" dur="500"/>
                                        <p:tgtEl>
                                          <p:spTgt spid="1925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92519">
                                            <p:txEl>
                                              <p:pRg st="3" end="3"/>
                                            </p:txEl>
                                          </p:spTgt>
                                        </p:tgtEl>
                                        <p:attrNameLst>
                                          <p:attrName>style.visibility</p:attrName>
                                        </p:attrNameLst>
                                      </p:cBhvr>
                                      <p:to>
                                        <p:strVal val="visible"/>
                                      </p:to>
                                    </p:set>
                                    <p:animEffect transition="in" filter="checkerboard(across)">
                                      <p:cBhvr>
                                        <p:cTn id="27" dur="500"/>
                                        <p:tgtEl>
                                          <p:spTgt spid="1925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92519">
                                            <p:txEl>
                                              <p:pRg st="4" end="4"/>
                                            </p:txEl>
                                          </p:spTgt>
                                        </p:tgtEl>
                                        <p:attrNameLst>
                                          <p:attrName>style.visibility</p:attrName>
                                        </p:attrNameLst>
                                      </p:cBhvr>
                                      <p:to>
                                        <p:strVal val="visible"/>
                                      </p:to>
                                    </p:set>
                                    <p:animEffect transition="in" filter="checkerboard(across)">
                                      <p:cBhvr>
                                        <p:cTn id="32" dur="500"/>
                                        <p:tgtEl>
                                          <p:spTgt spid="1925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body" sz="half" idx="1"/>
          </p:nvPr>
        </p:nvSpPr>
        <p:spPr>
          <a:xfrm>
            <a:off x="323850" y="1268413"/>
            <a:ext cx="8207375" cy="3744912"/>
          </a:xfrm>
          <a:noFill/>
        </p:spPr>
        <p:txBody>
          <a:bodyPr/>
          <a:lstStyle/>
          <a:p>
            <a:pPr marL="0" indent="0" eaLnBrk="1" hangingPunct="1">
              <a:buFontTx/>
              <a:buNone/>
            </a:pPr>
            <a:r>
              <a:rPr lang="zh-CN" altLang="en-US" sz="2800" b="0" smtClean="0"/>
              <a:t>     </a:t>
            </a:r>
            <a:r>
              <a:rPr lang="zh-CN" altLang="en-US" sz="2800" smtClean="0"/>
              <a:t>光是</a:t>
            </a:r>
            <a:r>
              <a:rPr lang="zh-CN" altLang="en-US" sz="2800" smtClean="0">
                <a:solidFill>
                  <a:srgbClr val="FF00FF"/>
                </a:solidFill>
              </a:rPr>
              <a:t>特定波段</a:t>
            </a:r>
            <a:r>
              <a:rPr lang="zh-CN" altLang="en-US" sz="2800" smtClean="0"/>
              <a:t>的</a:t>
            </a:r>
            <a:r>
              <a:rPr lang="zh-CN" altLang="en-US" sz="2800" smtClean="0">
                <a:solidFill>
                  <a:srgbClr val="009900"/>
                </a:solidFill>
              </a:rPr>
              <a:t>电磁波</a:t>
            </a:r>
          </a:p>
          <a:p>
            <a:pPr lvl="1" eaLnBrk="1" hangingPunct="1"/>
            <a:r>
              <a:rPr lang="zh-CN" altLang="en-US" b="1" smtClean="0"/>
              <a:t> 真空中的</a:t>
            </a:r>
            <a:r>
              <a:rPr lang="zh-CN" altLang="en-US" b="1" smtClean="0">
                <a:solidFill>
                  <a:srgbClr val="FF0000"/>
                </a:solidFill>
              </a:rPr>
              <a:t>可见光波长范围</a:t>
            </a:r>
            <a:r>
              <a:rPr lang="zh-CN" altLang="en-US" b="1" smtClean="0"/>
              <a:t>约为</a:t>
            </a:r>
            <a:r>
              <a:rPr lang="en-US" altLang="zh-CN" b="1" smtClean="0">
                <a:solidFill>
                  <a:srgbClr val="FF0000"/>
                </a:solidFill>
              </a:rPr>
              <a:t>390</a:t>
            </a:r>
            <a:r>
              <a:rPr lang="en-US" altLang="zh-CN" b="1" smtClean="0">
                <a:solidFill>
                  <a:srgbClr val="FF0000"/>
                </a:solidFill>
                <a:sym typeface="Symbol" pitchFamily="18" charset="2"/>
              </a:rPr>
              <a:t></a:t>
            </a:r>
            <a:r>
              <a:rPr lang="en-US" altLang="zh-CN" b="1" smtClean="0">
                <a:solidFill>
                  <a:srgbClr val="FF0000"/>
                </a:solidFill>
              </a:rPr>
              <a:t>760 nm</a:t>
            </a:r>
            <a:r>
              <a:rPr lang="en-US" altLang="zh-CN" b="1" smtClean="0"/>
              <a:t>(</a:t>
            </a:r>
            <a:r>
              <a:rPr lang="zh-CN" altLang="en-US" b="1" smtClean="0">
                <a:solidFill>
                  <a:srgbClr val="3333FF"/>
                </a:solidFill>
              </a:rPr>
              <a:t>注意相对性</a:t>
            </a:r>
            <a:r>
              <a:rPr lang="en-US" altLang="zh-CN" b="1" smtClean="0"/>
              <a:t>)</a:t>
            </a:r>
            <a:r>
              <a:rPr lang="zh-CN" altLang="en-US" b="1" smtClean="0"/>
              <a:t>，相应的频率范围约为</a:t>
            </a:r>
            <a:r>
              <a:rPr lang="en-US" altLang="zh-CN" b="1" smtClean="0"/>
              <a:t>8×      </a:t>
            </a:r>
            <a:r>
              <a:rPr lang="en-US" altLang="zh-CN" b="1" smtClean="0">
                <a:sym typeface="Symbol" pitchFamily="18" charset="2"/>
              </a:rPr>
              <a:t></a:t>
            </a:r>
            <a:r>
              <a:rPr lang="en-US" altLang="zh-CN" b="1" smtClean="0"/>
              <a:t>4×            Hz</a:t>
            </a:r>
            <a:r>
              <a:rPr lang="zh-CN" altLang="en-US" b="1" smtClean="0"/>
              <a:t>。</a:t>
            </a:r>
          </a:p>
          <a:p>
            <a:pPr lvl="1" eaLnBrk="1" hangingPunct="1"/>
            <a:r>
              <a:rPr lang="zh-CN" altLang="en-US" b="1" smtClean="0"/>
              <a:t>所谓的</a:t>
            </a:r>
            <a:r>
              <a:rPr lang="zh-CN" altLang="en-US" b="1" smtClean="0">
                <a:solidFill>
                  <a:srgbClr val="FF0000"/>
                </a:solidFill>
              </a:rPr>
              <a:t>光学波段</a:t>
            </a:r>
            <a:r>
              <a:rPr lang="zh-CN" altLang="en-US" b="1" smtClean="0"/>
              <a:t>，除可见光外，还包括波长小于紫外光的紫外线和波长大于红光波的红外线，其波长范围大致从</a:t>
            </a:r>
            <a:r>
              <a:rPr lang="en-US" altLang="zh-CN" b="1" smtClean="0">
                <a:solidFill>
                  <a:srgbClr val="FF0000"/>
                </a:solidFill>
              </a:rPr>
              <a:t>1nm</a:t>
            </a:r>
            <a:r>
              <a:rPr lang="zh-CN" altLang="en-US" b="1" smtClean="0">
                <a:solidFill>
                  <a:srgbClr val="FF0000"/>
                </a:solidFill>
              </a:rPr>
              <a:t>到</a:t>
            </a:r>
            <a:r>
              <a:rPr lang="en-US" altLang="zh-CN" b="1" smtClean="0">
                <a:solidFill>
                  <a:srgbClr val="FF0000"/>
                </a:solidFill>
              </a:rPr>
              <a:t>1mm</a:t>
            </a:r>
          </a:p>
        </p:txBody>
      </p:sp>
      <p:sp>
        <p:nvSpPr>
          <p:cNvPr id="1029" name="Rectangle 8"/>
          <p:cNvSpPr>
            <a:spLocks noChangeArrowheads="1"/>
          </p:cNvSpPr>
          <p:nvPr/>
        </p:nvSpPr>
        <p:spPr bwMode="auto">
          <a:xfrm>
            <a:off x="5795963" y="476250"/>
            <a:ext cx="1728787"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1.1.1 </a:t>
            </a:r>
            <a:r>
              <a:rPr lang="zh-CN" altLang="en-US" sz="1800">
                <a:solidFill>
                  <a:srgbClr val="6600FF"/>
                </a:solidFill>
                <a:latin typeface="Arial" pitchFamily="34" charset="0"/>
              </a:rPr>
              <a:t>电磁波谱</a:t>
            </a:r>
          </a:p>
        </p:txBody>
      </p:sp>
      <p:graphicFrame>
        <p:nvGraphicFramePr>
          <p:cNvPr id="1026" name="Object 13"/>
          <p:cNvGraphicFramePr>
            <a:graphicFrameLocks noChangeAspect="1"/>
          </p:cNvGraphicFramePr>
          <p:nvPr/>
        </p:nvGraphicFramePr>
        <p:xfrm>
          <a:off x="6746875" y="2133600"/>
          <a:ext cx="704850" cy="596900"/>
        </p:xfrm>
        <a:graphic>
          <a:graphicData uri="http://schemas.openxmlformats.org/presentationml/2006/ole">
            <p:oleObj spid="_x0000_s1026" name="Equation" r:id="rId3" imgW="266400" imgH="203040" progId="Equation.DSMT4">
              <p:embed/>
            </p:oleObj>
          </a:graphicData>
        </a:graphic>
      </p:graphicFrame>
      <p:graphicFrame>
        <p:nvGraphicFramePr>
          <p:cNvPr id="1027" name="Object 17"/>
          <p:cNvGraphicFramePr>
            <a:graphicFrameLocks noChangeAspect="1"/>
          </p:cNvGraphicFramePr>
          <p:nvPr/>
        </p:nvGraphicFramePr>
        <p:xfrm>
          <a:off x="8115300" y="2133600"/>
          <a:ext cx="704850" cy="596900"/>
        </p:xfrm>
        <a:graphic>
          <a:graphicData uri="http://schemas.openxmlformats.org/presentationml/2006/ole">
            <p:oleObj spid="_x0000_s1027" name="Equation" r:id="rId4" imgW="266400" imgH="203040" progId="Equation.DSMT4">
              <p:embed/>
            </p:oleObj>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smtClean="0"/>
              <a:t>例题</a:t>
            </a:r>
          </a:p>
        </p:txBody>
      </p:sp>
      <p:graphicFrame>
        <p:nvGraphicFramePr>
          <p:cNvPr id="54274" name="Object 3"/>
          <p:cNvGraphicFramePr>
            <a:graphicFrameLocks noChangeAspect="1"/>
          </p:cNvGraphicFramePr>
          <p:nvPr>
            <p:ph idx="1"/>
          </p:nvPr>
        </p:nvGraphicFramePr>
        <p:xfrm>
          <a:off x="611188" y="2276475"/>
          <a:ext cx="7704137" cy="1808163"/>
        </p:xfrm>
        <a:graphic>
          <a:graphicData uri="http://schemas.openxmlformats.org/presentationml/2006/ole">
            <p:oleObj spid="_x0000_s54274" name="Equation" r:id="rId3" imgW="3136680" imgH="736560" progId="Equation.DSMT4">
              <p:embed/>
            </p:oleObj>
          </a:graphicData>
        </a:graphic>
      </p:graphicFrame>
      <p:sp>
        <p:nvSpPr>
          <p:cNvPr id="54276" name="Rectangle 4"/>
          <p:cNvSpPr>
            <a:spLocks noChangeArrowheads="1"/>
          </p:cNvSpPr>
          <p:nvPr/>
        </p:nvSpPr>
        <p:spPr bwMode="auto">
          <a:xfrm>
            <a:off x="250825" y="1125538"/>
            <a:ext cx="8748713" cy="2057400"/>
          </a:xfrm>
          <a:prstGeom prst="rect">
            <a:avLst/>
          </a:prstGeom>
          <a:noFill/>
          <a:ln w="9525">
            <a:noFill/>
            <a:miter lim="800000"/>
            <a:headEnd/>
            <a:tailEnd/>
          </a:ln>
        </p:spPr>
        <p:txBody>
          <a:bodyPr/>
          <a:lstStyle/>
          <a:p>
            <a:pPr marL="742950" lvl="1" indent="-285750" algn="l">
              <a:spcBef>
                <a:spcPct val="20000"/>
              </a:spcBef>
            </a:pPr>
            <a:r>
              <a:rPr lang="zh-CN" altLang="en-US" sz="2800">
                <a:latin typeface="Arial" pitchFamily="34" charset="0"/>
              </a:rPr>
              <a:t>试确定下列各组光波所代表的偏振态</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ChangeArrowheads="1"/>
          </p:cNvSpPr>
          <p:nvPr/>
        </p:nvSpPr>
        <p:spPr bwMode="auto">
          <a:xfrm>
            <a:off x="539750" y="1196975"/>
            <a:ext cx="2160588" cy="1077913"/>
          </a:xfrm>
          <a:prstGeom prst="rect">
            <a:avLst/>
          </a:prstGeom>
          <a:noFill/>
          <a:ln w="9525">
            <a:noFill/>
            <a:miter lim="800000"/>
            <a:headEnd/>
            <a:tailEnd/>
          </a:ln>
        </p:spPr>
        <p:txBody>
          <a:bodyPr/>
          <a:lstStyle/>
          <a:p>
            <a:pPr marL="685800" indent="-685800" algn="l">
              <a:buFontTx/>
              <a:buAutoNum type="arabicPeriod" startAt="10"/>
            </a:pPr>
            <a:r>
              <a:rPr lang="zh-CN" altLang="en-US" sz="3200">
                <a:solidFill>
                  <a:srgbClr val="FF0000"/>
                </a:solidFill>
              </a:rPr>
              <a:t>椭圆偏振光的左右旋</a:t>
            </a:r>
            <a:r>
              <a:rPr lang="en-US" altLang="zh-CN" sz="3200">
                <a:solidFill>
                  <a:srgbClr val="FF0000"/>
                </a:solidFill>
              </a:rPr>
              <a:t/>
            </a:r>
            <a:br>
              <a:rPr lang="en-US" altLang="zh-CN" sz="3200">
                <a:solidFill>
                  <a:srgbClr val="FF0000"/>
                </a:solidFill>
              </a:rPr>
            </a:br>
            <a:r>
              <a:rPr lang="en-US" altLang="zh-CN" sz="3200">
                <a:solidFill>
                  <a:srgbClr val="FF0000"/>
                </a:solidFill>
              </a:rPr>
              <a:t>    --</a:t>
            </a:r>
            <a:r>
              <a:rPr lang="en-US" altLang="zh-CN" sz="3200" i="1">
                <a:solidFill>
                  <a:srgbClr val="FF0000"/>
                </a:solidFill>
                <a:sym typeface="Symbol" pitchFamily="18" charset="2"/>
              </a:rPr>
              <a:t></a:t>
            </a:r>
            <a:r>
              <a:rPr lang="en-US" altLang="zh-CN" sz="3200">
                <a:solidFill>
                  <a:srgbClr val="FF0000"/>
                </a:solidFill>
              </a:rPr>
              <a:t> </a:t>
            </a:r>
          </a:p>
        </p:txBody>
      </p:sp>
      <p:sp>
        <p:nvSpPr>
          <p:cNvPr id="93187" name="Rectangle 5"/>
          <p:cNvSpPr>
            <a:spLocks noGrp="1" noChangeArrowheads="1"/>
          </p:cNvSpPr>
          <p:nvPr>
            <p:ph type="body" idx="1"/>
          </p:nvPr>
        </p:nvSpPr>
        <p:spPr>
          <a:xfrm>
            <a:off x="34925" y="4540250"/>
            <a:ext cx="8748713" cy="2057400"/>
          </a:xfrm>
          <a:noFill/>
        </p:spPr>
        <p:txBody>
          <a:bodyPr/>
          <a:lstStyle/>
          <a:p>
            <a:pPr lvl="1" eaLnBrk="1" hangingPunct="1"/>
            <a:r>
              <a:rPr lang="zh-CN" altLang="en-US" b="1" smtClean="0"/>
              <a:t>逆着光传播的方向看，</a:t>
            </a:r>
            <a:r>
              <a:rPr lang="en-US" altLang="zh-CN" b="1" i="1" smtClean="0"/>
              <a:t>E</a:t>
            </a:r>
            <a:r>
              <a:rPr lang="zh-CN" altLang="en-US" b="1" smtClean="0"/>
              <a:t>顺时针方向旋转时，称为右旋椭圆偏振光，反之，称为左旋椭圆偏振光。</a:t>
            </a:r>
          </a:p>
          <a:p>
            <a:pPr lvl="1" eaLnBrk="1" hangingPunct="1"/>
            <a:r>
              <a:rPr lang="zh-CN" altLang="en-US" b="1" smtClean="0"/>
              <a:t>	</a:t>
            </a:r>
            <a:r>
              <a:rPr lang="en-US" altLang="zh-CN" b="1" smtClean="0"/>
              <a:t>2</a:t>
            </a:r>
            <a:r>
              <a:rPr lang="en-US" altLang="zh-CN" b="1" i="1" smtClean="0"/>
              <a:t>m</a:t>
            </a:r>
            <a:r>
              <a:rPr lang="en-US" altLang="zh-CN" b="1" smtClean="0">
                <a:sym typeface="Symbol" pitchFamily="18" charset="2"/>
              </a:rPr>
              <a:t></a:t>
            </a:r>
            <a:r>
              <a:rPr lang="zh-CN" altLang="en-US" b="1" smtClean="0"/>
              <a:t>＜</a:t>
            </a:r>
            <a:r>
              <a:rPr lang="zh-CN" altLang="en-US" b="1" i="1" smtClean="0">
                <a:sym typeface="Symbol" pitchFamily="18" charset="2"/>
              </a:rPr>
              <a:t></a:t>
            </a:r>
            <a:r>
              <a:rPr lang="zh-CN" altLang="en-US" b="1" smtClean="0"/>
              <a:t> ＜</a:t>
            </a:r>
            <a:r>
              <a:rPr lang="en-US" altLang="zh-CN" b="1" smtClean="0"/>
              <a:t>(2</a:t>
            </a:r>
            <a:r>
              <a:rPr lang="en-US" altLang="zh-CN" b="1" i="1" smtClean="0"/>
              <a:t>m</a:t>
            </a:r>
            <a:r>
              <a:rPr lang="en-US" altLang="zh-CN" b="1" smtClean="0"/>
              <a:t>+1)</a:t>
            </a:r>
            <a:r>
              <a:rPr lang="en-US" altLang="zh-CN" b="1" smtClean="0">
                <a:sym typeface="Symbol" pitchFamily="18" charset="2"/>
              </a:rPr>
              <a:t></a:t>
            </a:r>
            <a:r>
              <a:rPr lang="zh-CN" altLang="en-US" b="1" smtClean="0"/>
              <a:t>时</a:t>
            </a:r>
            <a:r>
              <a:rPr lang="en-US" altLang="zh-CN" b="1" smtClean="0"/>
              <a:t>(</a:t>
            </a:r>
            <a:r>
              <a:rPr lang="en-US" altLang="zh-CN" b="1" i="1" smtClean="0"/>
              <a:t>m</a:t>
            </a:r>
            <a:r>
              <a:rPr lang="zh-CN" altLang="en-US" b="1" smtClean="0"/>
              <a:t>＝</a:t>
            </a:r>
            <a:r>
              <a:rPr lang="en-US" altLang="zh-CN" b="1" smtClean="0"/>
              <a:t>0</a:t>
            </a:r>
            <a:r>
              <a:rPr lang="zh-CN" altLang="en-US" b="1" smtClean="0"/>
              <a:t>，</a:t>
            </a:r>
            <a:r>
              <a:rPr lang="zh-CN" altLang="en-US" b="1" smtClean="0">
                <a:sym typeface="Symbol" pitchFamily="18" charset="2"/>
              </a:rPr>
              <a:t></a:t>
            </a:r>
            <a:r>
              <a:rPr lang="en-US" altLang="zh-CN" b="1" smtClean="0"/>
              <a:t>l</a:t>
            </a:r>
            <a:r>
              <a:rPr lang="zh-CN" altLang="en-US" b="1" smtClean="0"/>
              <a:t>，</a:t>
            </a:r>
            <a:r>
              <a:rPr lang="zh-CN" altLang="en-US" b="1" smtClean="0">
                <a:sym typeface="Symbol" pitchFamily="18" charset="2"/>
              </a:rPr>
              <a:t></a:t>
            </a:r>
            <a:r>
              <a:rPr lang="en-US" altLang="zh-CN" b="1" smtClean="0"/>
              <a:t>2…)</a:t>
            </a:r>
            <a:r>
              <a:rPr lang="zh-CN" altLang="en-US" b="1" smtClean="0"/>
              <a:t>，右旋</a:t>
            </a:r>
          </a:p>
          <a:p>
            <a:pPr lvl="1" eaLnBrk="1" hangingPunct="1"/>
            <a:r>
              <a:rPr lang="zh-CN" altLang="en-US" b="1" smtClean="0"/>
              <a:t>   </a:t>
            </a:r>
            <a:r>
              <a:rPr lang="en-US" altLang="zh-CN" b="1" smtClean="0"/>
              <a:t>(2</a:t>
            </a:r>
            <a:r>
              <a:rPr lang="en-US" altLang="zh-CN" b="1" i="1" smtClean="0"/>
              <a:t>m</a:t>
            </a:r>
            <a:r>
              <a:rPr lang="en-US" altLang="zh-CN" b="1" smtClean="0"/>
              <a:t>-1)</a:t>
            </a:r>
            <a:r>
              <a:rPr lang="en-US" altLang="zh-CN" b="1" i="1" smtClean="0"/>
              <a:t> </a:t>
            </a:r>
            <a:r>
              <a:rPr lang="en-US" altLang="zh-CN" b="1" smtClean="0">
                <a:sym typeface="Symbol" pitchFamily="18" charset="2"/>
              </a:rPr>
              <a:t></a:t>
            </a:r>
            <a:r>
              <a:rPr lang="zh-CN" altLang="en-US" b="1" smtClean="0"/>
              <a:t>＜</a:t>
            </a:r>
            <a:r>
              <a:rPr lang="zh-CN" altLang="en-US" b="1" i="1" smtClean="0">
                <a:sym typeface="Symbol" pitchFamily="18" charset="2"/>
              </a:rPr>
              <a:t></a:t>
            </a:r>
            <a:r>
              <a:rPr lang="zh-CN" altLang="en-US" b="1" smtClean="0"/>
              <a:t> </a:t>
            </a:r>
            <a:r>
              <a:rPr lang="en-US" altLang="zh-CN" b="1" smtClean="0"/>
              <a:t>&lt;2</a:t>
            </a:r>
            <a:r>
              <a:rPr lang="en-US" altLang="zh-CN" b="1" i="1" smtClean="0"/>
              <a:t>m</a:t>
            </a:r>
            <a:r>
              <a:rPr lang="en-US" altLang="zh-CN" b="1" smtClean="0">
                <a:sym typeface="Symbol" pitchFamily="18" charset="2"/>
              </a:rPr>
              <a:t></a:t>
            </a:r>
            <a:r>
              <a:rPr lang="zh-CN" altLang="en-US" b="1" smtClean="0"/>
              <a:t>时，左旋</a:t>
            </a:r>
          </a:p>
        </p:txBody>
      </p:sp>
      <p:pic>
        <p:nvPicPr>
          <p:cNvPr id="93188" name="Picture 6" descr="GX129"/>
          <p:cNvPicPr>
            <a:picLocks noChangeAspect="1" noChangeArrowheads="1"/>
          </p:cNvPicPr>
          <p:nvPr/>
        </p:nvPicPr>
        <p:blipFill>
          <a:blip r:embed="rId2" cstate="print"/>
          <a:srcRect/>
          <a:stretch>
            <a:fillRect/>
          </a:stretch>
        </p:blipFill>
        <p:spPr bwMode="auto">
          <a:xfrm>
            <a:off x="2987675" y="1196975"/>
            <a:ext cx="4679950" cy="3208338"/>
          </a:xfrm>
          <a:prstGeom prst="rect">
            <a:avLst/>
          </a:prstGeom>
          <a:noFill/>
          <a:ln w="9525">
            <a:noFill/>
            <a:miter lim="800000"/>
            <a:headEnd/>
            <a:tailEnd/>
          </a:ln>
        </p:spPr>
      </p:pic>
      <p:sp>
        <p:nvSpPr>
          <p:cNvPr id="93189" name="Rectangle 8"/>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1.3.2 </a:t>
            </a:r>
            <a:r>
              <a:rPr lang="zh-CN" altLang="en-US" sz="1800">
                <a:solidFill>
                  <a:srgbClr val="6600FF"/>
                </a:solidFill>
                <a:latin typeface="Arial" pitchFamily="34" charset="0"/>
              </a:rPr>
              <a:t>偏振光的偏振态</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ChangeArrowheads="1"/>
          </p:cNvSpPr>
          <p:nvPr/>
        </p:nvSpPr>
        <p:spPr bwMode="auto">
          <a:xfrm>
            <a:off x="468313" y="1049338"/>
            <a:ext cx="3778250" cy="579437"/>
          </a:xfrm>
          <a:prstGeom prst="rect">
            <a:avLst/>
          </a:prstGeom>
          <a:noFill/>
          <a:ln w="9525">
            <a:noFill/>
            <a:miter lim="800000"/>
            <a:headEnd/>
            <a:tailEnd/>
          </a:ln>
        </p:spPr>
        <p:txBody>
          <a:bodyPr>
            <a:spAutoFit/>
          </a:bodyPr>
          <a:lstStyle/>
          <a:p>
            <a:r>
              <a:rPr lang="zh-CN" altLang="en-US" sz="3200">
                <a:solidFill>
                  <a:srgbClr val="FF0000"/>
                </a:solidFill>
              </a:rPr>
              <a:t>偏振态的总结</a:t>
            </a:r>
            <a:endParaRPr lang="en-US" altLang="zh-CN" sz="3200">
              <a:solidFill>
                <a:srgbClr val="FF0000"/>
              </a:solidFill>
            </a:endParaRPr>
          </a:p>
        </p:txBody>
      </p:sp>
      <p:sp>
        <p:nvSpPr>
          <p:cNvPr id="94211" name="Rectangle 4"/>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1.3.2 </a:t>
            </a:r>
            <a:r>
              <a:rPr lang="zh-CN" altLang="en-US" sz="1800">
                <a:solidFill>
                  <a:srgbClr val="6600FF"/>
                </a:solidFill>
                <a:latin typeface="Arial" pitchFamily="34" charset="0"/>
              </a:rPr>
              <a:t>偏振光的偏振态</a:t>
            </a:r>
          </a:p>
        </p:txBody>
      </p:sp>
      <p:sp>
        <p:nvSpPr>
          <p:cNvPr id="94212" name="Rectangle 5"/>
          <p:cNvSpPr>
            <a:spLocks noChangeArrowheads="1"/>
          </p:cNvSpPr>
          <p:nvPr/>
        </p:nvSpPr>
        <p:spPr bwMode="auto">
          <a:xfrm>
            <a:off x="179388" y="3068638"/>
            <a:ext cx="1150937" cy="504825"/>
          </a:xfrm>
          <a:prstGeom prst="rect">
            <a:avLst/>
          </a:prstGeom>
          <a:noFill/>
          <a:ln w="9525">
            <a:solidFill>
              <a:schemeClr val="tx1"/>
            </a:solidFill>
            <a:miter lim="800000"/>
            <a:headEnd/>
            <a:tailEnd/>
          </a:ln>
        </p:spPr>
        <p:txBody>
          <a:bodyPr wrap="none" anchor="ctr"/>
          <a:lstStyle/>
          <a:p>
            <a:r>
              <a:rPr lang="zh-CN" altLang="en-US"/>
              <a:t>光波</a:t>
            </a:r>
          </a:p>
        </p:txBody>
      </p:sp>
      <p:sp>
        <p:nvSpPr>
          <p:cNvPr id="600071" name="Line 7"/>
          <p:cNvSpPr>
            <a:spLocks noChangeShapeType="1"/>
          </p:cNvSpPr>
          <p:nvPr/>
        </p:nvSpPr>
        <p:spPr bwMode="auto">
          <a:xfrm flipV="1">
            <a:off x="1330325" y="2781300"/>
            <a:ext cx="865188" cy="503238"/>
          </a:xfrm>
          <a:prstGeom prst="line">
            <a:avLst/>
          </a:prstGeom>
          <a:noFill/>
          <a:ln w="9525">
            <a:solidFill>
              <a:schemeClr val="tx1"/>
            </a:solidFill>
            <a:round/>
            <a:headEnd/>
            <a:tailEnd type="triangle" w="med" len="med"/>
          </a:ln>
        </p:spPr>
        <p:txBody>
          <a:bodyPr/>
          <a:lstStyle/>
          <a:p>
            <a:endParaRPr lang="zh-CN" altLang="en-US"/>
          </a:p>
        </p:txBody>
      </p:sp>
      <p:sp>
        <p:nvSpPr>
          <p:cNvPr id="600072" name="Line 8"/>
          <p:cNvSpPr>
            <a:spLocks noChangeShapeType="1"/>
          </p:cNvSpPr>
          <p:nvPr/>
        </p:nvSpPr>
        <p:spPr bwMode="auto">
          <a:xfrm>
            <a:off x="1330325" y="3357563"/>
            <a:ext cx="936625" cy="0"/>
          </a:xfrm>
          <a:prstGeom prst="line">
            <a:avLst/>
          </a:prstGeom>
          <a:noFill/>
          <a:ln w="9525">
            <a:solidFill>
              <a:schemeClr val="tx1"/>
            </a:solidFill>
            <a:round/>
            <a:headEnd/>
            <a:tailEnd type="triangle" w="med" len="med"/>
          </a:ln>
        </p:spPr>
        <p:txBody>
          <a:bodyPr/>
          <a:lstStyle/>
          <a:p>
            <a:endParaRPr lang="zh-CN" altLang="en-US"/>
          </a:p>
        </p:txBody>
      </p:sp>
      <p:sp>
        <p:nvSpPr>
          <p:cNvPr id="600073" name="Rectangle 9"/>
          <p:cNvSpPr>
            <a:spLocks noChangeArrowheads="1"/>
          </p:cNvSpPr>
          <p:nvPr/>
        </p:nvSpPr>
        <p:spPr bwMode="auto">
          <a:xfrm>
            <a:off x="2266950" y="2276475"/>
            <a:ext cx="1366838" cy="504825"/>
          </a:xfrm>
          <a:prstGeom prst="rect">
            <a:avLst/>
          </a:prstGeom>
          <a:noFill/>
          <a:ln w="9525">
            <a:solidFill>
              <a:schemeClr val="tx1"/>
            </a:solidFill>
            <a:miter lim="800000"/>
            <a:headEnd/>
            <a:tailEnd/>
          </a:ln>
        </p:spPr>
        <p:txBody>
          <a:bodyPr wrap="none" anchor="ctr"/>
          <a:lstStyle/>
          <a:p>
            <a:r>
              <a:rPr lang="zh-CN" altLang="en-US"/>
              <a:t>非偏振光</a:t>
            </a:r>
          </a:p>
        </p:txBody>
      </p:sp>
      <p:sp>
        <p:nvSpPr>
          <p:cNvPr id="600074" name="Line 10"/>
          <p:cNvSpPr>
            <a:spLocks noChangeShapeType="1"/>
          </p:cNvSpPr>
          <p:nvPr/>
        </p:nvSpPr>
        <p:spPr bwMode="auto">
          <a:xfrm>
            <a:off x="1330325" y="3429000"/>
            <a:ext cx="936625" cy="576263"/>
          </a:xfrm>
          <a:prstGeom prst="line">
            <a:avLst/>
          </a:prstGeom>
          <a:noFill/>
          <a:ln w="9525">
            <a:solidFill>
              <a:schemeClr val="tx1"/>
            </a:solidFill>
            <a:round/>
            <a:headEnd/>
            <a:tailEnd type="triangle" w="med" len="med"/>
          </a:ln>
        </p:spPr>
        <p:txBody>
          <a:bodyPr/>
          <a:lstStyle/>
          <a:p>
            <a:endParaRPr lang="zh-CN" altLang="en-US"/>
          </a:p>
        </p:txBody>
      </p:sp>
      <p:sp>
        <p:nvSpPr>
          <p:cNvPr id="600075" name="Rectangle 11"/>
          <p:cNvSpPr>
            <a:spLocks noChangeArrowheads="1"/>
          </p:cNvSpPr>
          <p:nvPr/>
        </p:nvSpPr>
        <p:spPr bwMode="auto">
          <a:xfrm>
            <a:off x="2266950" y="3141663"/>
            <a:ext cx="1584325" cy="504825"/>
          </a:xfrm>
          <a:prstGeom prst="rect">
            <a:avLst/>
          </a:prstGeom>
          <a:noFill/>
          <a:ln w="9525">
            <a:solidFill>
              <a:schemeClr val="tx1"/>
            </a:solidFill>
            <a:miter lim="800000"/>
            <a:headEnd/>
            <a:tailEnd/>
          </a:ln>
        </p:spPr>
        <p:txBody>
          <a:bodyPr wrap="none" anchor="ctr"/>
          <a:lstStyle/>
          <a:p>
            <a:r>
              <a:rPr lang="zh-CN" altLang="en-US"/>
              <a:t>部分偏振光</a:t>
            </a:r>
          </a:p>
        </p:txBody>
      </p:sp>
      <p:sp>
        <p:nvSpPr>
          <p:cNvPr id="600076" name="Rectangle 12"/>
          <p:cNvSpPr>
            <a:spLocks noChangeArrowheads="1"/>
          </p:cNvSpPr>
          <p:nvPr/>
        </p:nvSpPr>
        <p:spPr bwMode="auto">
          <a:xfrm>
            <a:off x="2266950" y="4076700"/>
            <a:ext cx="1655763" cy="504825"/>
          </a:xfrm>
          <a:prstGeom prst="rect">
            <a:avLst/>
          </a:prstGeom>
          <a:noFill/>
          <a:ln w="9525">
            <a:solidFill>
              <a:schemeClr val="tx1"/>
            </a:solidFill>
            <a:miter lim="800000"/>
            <a:headEnd/>
            <a:tailEnd/>
          </a:ln>
        </p:spPr>
        <p:txBody>
          <a:bodyPr wrap="none" anchor="ctr"/>
          <a:lstStyle/>
          <a:p>
            <a:r>
              <a:rPr lang="zh-CN" altLang="en-US"/>
              <a:t>完全偏振光</a:t>
            </a:r>
          </a:p>
        </p:txBody>
      </p:sp>
      <p:sp>
        <p:nvSpPr>
          <p:cNvPr id="600077" name="Line 13"/>
          <p:cNvSpPr>
            <a:spLocks noChangeShapeType="1"/>
          </p:cNvSpPr>
          <p:nvPr/>
        </p:nvSpPr>
        <p:spPr bwMode="auto">
          <a:xfrm flipV="1">
            <a:off x="3922713" y="3789363"/>
            <a:ext cx="793750" cy="431800"/>
          </a:xfrm>
          <a:prstGeom prst="line">
            <a:avLst/>
          </a:prstGeom>
          <a:noFill/>
          <a:ln w="9525">
            <a:solidFill>
              <a:schemeClr val="tx1"/>
            </a:solidFill>
            <a:round/>
            <a:headEnd/>
            <a:tailEnd type="triangle" w="med" len="med"/>
          </a:ln>
        </p:spPr>
        <p:txBody>
          <a:bodyPr/>
          <a:lstStyle/>
          <a:p>
            <a:endParaRPr lang="zh-CN" altLang="en-US"/>
          </a:p>
        </p:txBody>
      </p:sp>
      <p:sp>
        <p:nvSpPr>
          <p:cNvPr id="600078" name="Line 14"/>
          <p:cNvSpPr>
            <a:spLocks noChangeShapeType="1"/>
          </p:cNvSpPr>
          <p:nvPr/>
        </p:nvSpPr>
        <p:spPr bwMode="auto">
          <a:xfrm flipV="1">
            <a:off x="3922713" y="4364038"/>
            <a:ext cx="793750" cy="1587"/>
          </a:xfrm>
          <a:prstGeom prst="line">
            <a:avLst/>
          </a:prstGeom>
          <a:noFill/>
          <a:ln w="9525">
            <a:solidFill>
              <a:schemeClr val="tx1"/>
            </a:solidFill>
            <a:round/>
            <a:headEnd/>
            <a:tailEnd type="triangle" w="med" len="med"/>
          </a:ln>
        </p:spPr>
        <p:txBody>
          <a:bodyPr/>
          <a:lstStyle/>
          <a:p>
            <a:endParaRPr lang="zh-CN" altLang="en-US"/>
          </a:p>
        </p:txBody>
      </p:sp>
      <p:sp>
        <p:nvSpPr>
          <p:cNvPr id="600079" name="Rectangle 15"/>
          <p:cNvSpPr>
            <a:spLocks noChangeArrowheads="1"/>
          </p:cNvSpPr>
          <p:nvPr/>
        </p:nvSpPr>
        <p:spPr bwMode="auto">
          <a:xfrm>
            <a:off x="4787900" y="3429000"/>
            <a:ext cx="1366838" cy="504825"/>
          </a:xfrm>
          <a:prstGeom prst="rect">
            <a:avLst/>
          </a:prstGeom>
          <a:noFill/>
          <a:ln w="9525">
            <a:solidFill>
              <a:schemeClr val="tx1"/>
            </a:solidFill>
            <a:miter lim="800000"/>
            <a:headEnd/>
            <a:tailEnd/>
          </a:ln>
        </p:spPr>
        <p:txBody>
          <a:bodyPr wrap="none" anchor="ctr"/>
          <a:lstStyle/>
          <a:p>
            <a:r>
              <a:rPr lang="zh-CN" altLang="en-US" sz="2000"/>
              <a:t>线偏振光</a:t>
            </a:r>
          </a:p>
        </p:txBody>
      </p:sp>
      <p:sp>
        <p:nvSpPr>
          <p:cNvPr id="600080" name="Line 16"/>
          <p:cNvSpPr>
            <a:spLocks noChangeShapeType="1"/>
          </p:cNvSpPr>
          <p:nvPr/>
        </p:nvSpPr>
        <p:spPr bwMode="auto">
          <a:xfrm>
            <a:off x="3922713" y="4437063"/>
            <a:ext cx="793750" cy="431800"/>
          </a:xfrm>
          <a:prstGeom prst="line">
            <a:avLst/>
          </a:prstGeom>
          <a:noFill/>
          <a:ln w="9525">
            <a:solidFill>
              <a:schemeClr val="tx1"/>
            </a:solidFill>
            <a:round/>
            <a:headEnd/>
            <a:tailEnd type="triangle" w="med" len="med"/>
          </a:ln>
        </p:spPr>
        <p:txBody>
          <a:bodyPr/>
          <a:lstStyle/>
          <a:p>
            <a:endParaRPr lang="zh-CN" altLang="en-US"/>
          </a:p>
        </p:txBody>
      </p:sp>
      <p:sp>
        <p:nvSpPr>
          <p:cNvPr id="600081" name="Rectangle 17"/>
          <p:cNvSpPr>
            <a:spLocks noChangeArrowheads="1"/>
          </p:cNvSpPr>
          <p:nvPr/>
        </p:nvSpPr>
        <p:spPr bwMode="auto">
          <a:xfrm>
            <a:off x="4716463" y="4149725"/>
            <a:ext cx="1368425" cy="504825"/>
          </a:xfrm>
          <a:prstGeom prst="rect">
            <a:avLst/>
          </a:prstGeom>
          <a:noFill/>
          <a:ln w="9525">
            <a:solidFill>
              <a:schemeClr val="tx1"/>
            </a:solidFill>
            <a:miter lim="800000"/>
            <a:headEnd/>
            <a:tailEnd/>
          </a:ln>
        </p:spPr>
        <p:txBody>
          <a:bodyPr wrap="none" anchor="ctr"/>
          <a:lstStyle/>
          <a:p>
            <a:r>
              <a:rPr lang="zh-CN" altLang="en-US" sz="2000"/>
              <a:t>圆偏振光</a:t>
            </a:r>
          </a:p>
        </p:txBody>
      </p:sp>
      <p:sp>
        <p:nvSpPr>
          <p:cNvPr id="600082" name="Rectangle 18"/>
          <p:cNvSpPr>
            <a:spLocks noChangeArrowheads="1"/>
          </p:cNvSpPr>
          <p:nvPr/>
        </p:nvSpPr>
        <p:spPr bwMode="auto">
          <a:xfrm>
            <a:off x="4787900" y="4868863"/>
            <a:ext cx="1655763" cy="504825"/>
          </a:xfrm>
          <a:prstGeom prst="rect">
            <a:avLst/>
          </a:prstGeom>
          <a:noFill/>
          <a:ln w="9525">
            <a:solidFill>
              <a:schemeClr val="tx1"/>
            </a:solidFill>
            <a:miter lim="800000"/>
            <a:headEnd/>
            <a:tailEnd/>
          </a:ln>
        </p:spPr>
        <p:txBody>
          <a:bodyPr wrap="none" anchor="ctr"/>
          <a:lstStyle/>
          <a:p>
            <a:r>
              <a:rPr lang="zh-CN" altLang="en-US" sz="2000"/>
              <a:t>椭圆偏振光</a:t>
            </a:r>
          </a:p>
        </p:txBody>
      </p:sp>
      <p:sp>
        <p:nvSpPr>
          <p:cNvPr id="600083" name="Rectangle 19"/>
          <p:cNvSpPr>
            <a:spLocks noChangeArrowheads="1"/>
          </p:cNvSpPr>
          <p:nvPr/>
        </p:nvSpPr>
        <p:spPr bwMode="auto">
          <a:xfrm>
            <a:off x="6156325" y="3357563"/>
            <a:ext cx="977900" cy="701675"/>
          </a:xfrm>
          <a:prstGeom prst="rect">
            <a:avLst/>
          </a:prstGeom>
          <a:noFill/>
          <a:ln w="9525">
            <a:noFill/>
            <a:miter lim="800000"/>
            <a:headEnd/>
            <a:tailEnd/>
          </a:ln>
        </p:spPr>
        <p:txBody>
          <a:bodyPr>
            <a:spAutoFit/>
          </a:bodyPr>
          <a:lstStyle/>
          <a:p>
            <a:r>
              <a:rPr lang="zh-CN" altLang="en-US" sz="2000" b="0" i="1">
                <a:sym typeface="Symbol" pitchFamily="18" charset="2"/>
              </a:rPr>
              <a:t></a:t>
            </a:r>
            <a:r>
              <a:rPr lang="zh-CN" altLang="en-US" sz="2000" b="0"/>
              <a:t>＝</a:t>
            </a:r>
            <a:r>
              <a:rPr lang="en-US" altLang="zh-CN" sz="2000" b="0" i="1"/>
              <a:t>m</a:t>
            </a:r>
            <a:r>
              <a:rPr lang="en-US" altLang="zh-CN" sz="2000" b="0" i="1">
                <a:sym typeface="Symbol" pitchFamily="18" charset="2"/>
              </a:rPr>
              <a:t></a:t>
            </a:r>
            <a:r>
              <a:rPr lang="en-US" altLang="zh-CN" sz="2000" b="0"/>
              <a:t> </a:t>
            </a:r>
          </a:p>
          <a:p>
            <a:endParaRPr lang="zh-CN" altLang="en-US" sz="2000" b="0"/>
          </a:p>
        </p:txBody>
      </p:sp>
      <p:sp>
        <p:nvSpPr>
          <p:cNvPr id="600084" name="Rectangle 20"/>
          <p:cNvSpPr>
            <a:spLocks noChangeArrowheads="1"/>
          </p:cNvSpPr>
          <p:nvPr/>
        </p:nvSpPr>
        <p:spPr bwMode="auto">
          <a:xfrm>
            <a:off x="6300192" y="3933056"/>
            <a:ext cx="2447925" cy="1015663"/>
          </a:xfrm>
          <a:prstGeom prst="rect">
            <a:avLst/>
          </a:prstGeom>
          <a:noFill/>
          <a:ln w="9525">
            <a:solidFill>
              <a:schemeClr val="tx1"/>
            </a:solidFill>
            <a:miter lim="800000"/>
            <a:headEnd/>
            <a:tailEnd/>
          </a:ln>
        </p:spPr>
        <p:txBody>
          <a:bodyPr>
            <a:spAutoFit/>
          </a:bodyPr>
          <a:lstStyle/>
          <a:p>
            <a:r>
              <a:rPr lang="en-US" altLang="zh-CN" sz="2000" b="0" i="1" dirty="0" smtClean="0">
                <a:sym typeface="Symbol" pitchFamily="18" charset="2"/>
              </a:rPr>
              <a:t>E</a:t>
            </a:r>
            <a:r>
              <a:rPr lang="en-US" altLang="zh-CN" sz="2000" b="0" i="1" baseline="-25000" dirty="0" smtClean="0">
                <a:sym typeface="Symbol" pitchFamily="18" charset="2"/>
              </a:rPr>
              <a:t>0x</a:t>
            </a:r>
            <a:r>
              <a:rPr lang="en-US" altLang="zh-CN" sz="2000" b="0" i="1" dirty="0" smtClean="0">
                <a:sym typeface="Symbol" pitchFamily="18" charset="2"/>
              </a:rPr>
              <a:t>=E</a:t>
            </a:r>
            <a:r>
              <a:rPr lang="en-US" altLang="zh-CN" sz="2000" b="0" i="1" baseline="-25000" dirty="0" smtClean="0">
                <a:sym typeface="Symbol" pitchFamily="18" charset="2"/>
              </a:rPr>
              <a:t>0y</a:t>
            </a:r>
          </a:p>
          <a:p>
            <a:r>
              <a:rPr lang="zh-CN" altLang="en-US" sz="2000" b="0" i="1" dirty="0" smtClean="0">
                <a:sym typeface="Symbol" pitchFamily="18" charset="2"/>
              </a:rPr>
              <a:t></a:t>
            </a:r>
            <a:r>
              <a:rPr lang="en-US" altLang="zh-CN" sz="2000" b="0" i="1" dirty="0"/>
              <a:t>=</a:t>
            </a:r>
            <a:r>
              <a:rPr lang="en-US" altLang="zh-CN" sz="2000" b="0" dirty="0"/>
              <a:t>(2</a:t>
            </a:r>
            <a:r>
              <a:rPr lang="en-US" altLang="zh-CN" sz="2000" b="0" i="1" dirty="0"/>
              <a:t>m</a:t>
            </a:r>
            <a:r>
              <a:rPr lang="en-US" altLang="zh-CN" sz="2000" b="0" dirty="0">
                <a:sym typeface="Symbol" pitchFamily="18" charset="2"/>
              </a:rPr>
              <a:t>+</a:t>
            </a:r>
            <a:r>
              <a:rPr lang="en-US" altLang="zh-CN" sz="2000" b="0" dirty="0"/>
              <a:t>1/2)</a:t>
            </a:r>
            <a:r>
              <a:rPr lang="en-US" altLang="zh-CN" sz="2000" b="0" dirty="0">
                <a:sym typeface="Symbol" pitchFamily="18" charset="2"/>
              </a:rPr>
              <a:t></a:t>
            </a:r>
            <a:r>
              <a:rPr lang="en-US" altLang="zh-CN" sz="2000" b="0" dirty="0"/>
              <a:t>  </a:t>
            </a:r>
            <a:r>
              <a:rPr lang="zh-CN" altLang="en-US" sz="2000" b="0" dirty="0"/>
              <a:t>右旋   </a:t>
            </a:r>
          </a:p>
          <a:p>
            <a:r>
              <a:rPr lang="zh-CN" altLang="en-US" sz="2000" b="0" i="1" dirty="0">
                <a:sym typeface="Symbol" pitchFamily="18" charset="2"/>
              </a:rPr>
              <a:t></a:t>
            </a:r>
            <a:r>
              <a:rPr lang="en-US" altLang="zh-CN" sz="2000" b="0" i="1" dirty="0"/>
              <a:t>=</a:t>
            </a:r>
            <a:r>
              <a:rPr lang="en-US" altLang="zh-CN" sz="2000" b="0" dirty="0"/>
              <a:t>(2</a:t>
            </a:r>
            <a:r>
              <a:rPr lang="en-US" altLang="zh-CN" sz="2000" b="0" i="1" dirty="0"/>
              <a:t>m</a:t>
            </a:r>
            <a:r>
              <a:rPr lang="en-US" altLang="zh-CN" sz="2000" b="0" dirty="0">
                <a:sym typeface="Symbol" pitchFamily="18" charset="2"/>
              </a:rPr>
              <a:t>-</a:t>
            </a:r>
            <a:r>
              <a:rPr lang="en-US" altLang="zh-CN" sz="2000" b="0" dirty="0"/>
              <a:t>1/2)</a:t>
            </a:r>
            <a:r>
              <a:rPr lang="en-US" altLang="zh-CN" sz="2000" b="0" dirty="0">
                <a:sym typeface="Symbol" pitchFamily="18" charset="2"/>
              </a:rPr>
              <a:t> </a:t>
            </a:r>
            <a:r>
              <a:rPr lang="zh-CN" altLang="en-US" sz="2000" b="0" dirty="0">
                <a:sym typeface="Symbol" pitchFamily="18" charset="2"/>
              </a:rPr>
              <a:t>左旋</a:t>
            </a:r>
          </a:p>
        </p:txBody>
      </p:sp>
      <p:sp>
        <p:nvSpPr>
          <p:cNvPr id="600086" name="Rectangle 22"/>
          <p:cNvSpPr>
            <a:spLocks noChangeArrowheads="1"/>
          </p:cNvSpPr>
          <p:nvPr/>
        </p:nvSpPr>
        <p:spPr bwMode="auto">
          <a:xfrm>
            <a:off x="3419475" y="5446713"/>
            <a:ext cx="5473700" cy="711200"/>
          </a:xfrm>
          <a:prstGeom prst="rect">
            <a:avLst/>
          </a:prstGeom>
          <a:noFill/>
          <a:ln w="9525">
            <a:solidFill>
              <a:schemeClr val="tx1"/>
            </a:solidFill>
            <a:miter lim="800000"/>
            <a:headEnd/>
            <a:tailEnd/>
          </a:ln>
        </p:spPr>
        <p:txBody>
          <a:bodyPr>
            <a:spAutoFit/>
          </a:bodyPr>
          <a:lstStyle/>
          <a:p>
            <a:pPr lvl="1" algn="l"/>
            <a:r>
              <a:rPr lang="en-US" altLang="zh-CN" sz="2000"/>
              <a:t>2</a:t>
            </a:r>
            <a:r>
              <a:rPr lang="en-US" altLang="zh-CN" sz="2000" i="1"/>
              <a:t>m</a:t>
            </a:r>
            <a:r>
              <a:rPr lang="en-US" altLang="zh-CN" sz="2000">
                <a:sym typeface="Symbol" pitchFamily="18" charset="2"/>
              </a:rPr>
              <a:t></a:t>
            </a:r>
            <a:r>
              <a:rPr lang="zh-CN" altLang="en-US" sz="2000"/>
              <a:t>＜</a:t>
            </a:r>
            <a:r>
              <a:rPr lang="zh-CN" altLang="en-US" sz="2000" i="1">
                <a:sym typeface="Symbol" pitchFamily="18" charset="2"/>
              </a:rPr>
              <a:t></a:t>
            </a:r>
            <a:r>
              <a:rPr lang="zh-CN" altLang="en-US" sz="2000"/>
              <a:t> ＜</a:t>
            </a:r>
            <a:r>
              <a:rPr lang="en-US" altLang="zh-CN" sz="2000"/>
              <a:t>(2</a:t>
            </a:r>
            <a:r>
              <a:rPr lang="en-US" altLang="zh-CN" sz="2000" i="1"/>
              <a:t>m</a:t>
            </a:r>
            <a:r>
              <a:rPr lang="en-US" altLang="zh-CN" sz="2000"/>
              <a:t>+1)</a:t>
            </a:r>
            <a:r>
              <a:rPr lang="en-US" altLang="zh-CN" sz="2000">
                <a:sym typeface="Symbol" pitchFamily="18" charset="2"/>
              </a:rPr>
              <a:t></a:t>
            </a:r>
            <a:r>
              <a:rPr lang="zh-CN" altLang="en-US" sz="2000"/>
              <a:t>时</a:t>
            </a:r>
            <a:r>
              <a:rPr lang="en-US" altLang="zh-CN" sz="2000"/>
              <a:t>(</a:t>
            </a:r>
            <a:r>
              <a:rPr lang="en-US" altLang="zh-CN" sz="2000" i="1"/>
              <a:t>m</a:t>
            </a:r>
            <a:r>
              <a:rPr lang="zh-CN" altLang="en-US" sz="2000"/>
              <a:t>＝</a:t>
            </a:r>
            <a:r>
              <a:rPr lang="en-US" altLang="zh-CN" sz="2000"/>
              <a:t>0</a:t>
            </a:r>
            <a:r>
              <a:rPr lang="zh-CN" altLang="en-US" sz="2000"/>
              <a:t>，</a:t>
            </a:r>
            <a:r>
              <a:rPr lang="zh-CN" altLang="en-US" sz="2000">
                <a:sym typeface="Symbol" pitchFamily="18" charset="2"/>
              </a:rPr>
              <a:t></a:t>
            </a:r>
            <a:r>
              <a:rPr lang="en-US" altLang="zh-CN" sz="2000"/>
              <a:t>l</a:t>
            </a:r>
            <a:r>
              <a:rPr lang="zh-CN" altLang="en-US" sz="2000"/>
              <a:t>，</a:t>
            </a:r>
            <a:r>
              <a:rPr lang="zh-CN" altLang="en-US" sz="2000">
                <a:sym typeface="Symbol" pitchFamily="18" charset="2"/>
              </a:rPr>
              <a:t></a:t>
            </a:r>
            <a:r>
              <a:rPr lang="en-US" altLang="zh-CN" sz="2000"/>
              <a:t>2</a:t>
            </a:r>
            <a:r>
              <a:rPr lang="en-US" altLang="zh-CN" sz="2000">
                <a:latin typeface="Arial" pitchFamily="34" charset="0"/>
              </a:rPr>
              <a:t>…</a:t>
            </a:r>
            <a:r>
              <a:rPr lang="en-US" altLang="zh-CN" sz="2000"/>
              <a:t>)</a:t>
            </a:r>
            <a:r>
              <a:rPr lang="zh-CN" altLang="en-US" sz="2000"/>
              <a:t>，右旋</a:t>
            </a:r>
            <a:r>
              <a:rPr lang="en-US" altLang="zh-CN" sz="2000"/>
              <a:t>; (2</a:t>
            </a:r>
            <a:r>
              <a:rPr lang="en-US" altLang="zh-CN" sz="2000" i="1"/>
              <a:t>m</a:t>
            </a:r>
            <a:r>
              <a:rPr lang="en-US" altLang="zh-CN" sz="2000"/>
              <a:t>-1)</a:t>
            </a:r>
            <a:r>
              <a:rPr lang="en-US" altLang="zh-CN" sz="2000" i="1"/>
              <a:t> </a:t>
            </a:r>
            <a:r>
              <a:rPr lang="en-US" altLang="zh-CN" sz="2000">
                <a:sym typeface="Symbol" pitchFamily="18" charset="2"/>
              </a:rPr>
              <a:t></a:t>
            </a:r>
            <a:r>
              <a:rPr lang="zh-CN" altLang="en-US" sz="2000"/>
              <a:t>＜</a:t>
            </a:r>
            <a:r>
              <a:rPr lang="zh-CN" altLang="en-US" sz="2000" i="1">
                <a:sym typeface="Symbol" pitchFamily="18" charset="2"/>
              </a:rPr>
              <a:t></a:t>
            </a:r>
            <a:r>
              <a:rPr lang="zh-CN" altLang="en-US" sz="2000"/>
              <a:t> </a:t>
            </a:r>
            <a:r>
              <a:rPr lang="en-US" altLang="zh-CN" sz="2000"/>
              <a:t>&lt;2</a:t>
            </a:r>
            <a:r>
              <a:rPr lang="en-US" altLang="zh-CN" sz="2000" i="1"/>
              <a:t>m</a:t>
            </a:r>
            <a:r>
              <a:rPr lang="en-US" altLang="zh-CN" sz="2000">
                <a:sym typeface="Symbol" pitchFamily="18" charset="2"/>
              </a:rPr>
              <a:t></a:t>
            </a:r>
            <a:r>
              <a:rPr lang="zh-CN" altLang="en-US" sz="2000"/>
              <a:t>时，左旋</a:t>
            </a:r>
          </a:p>
        </p:txBody>
      </p:sp>
      <p:sp>
        <p:nvSpPr>
          <p:cNvPr id="600087" name="Rectangle 23"/>
          <p:cNvSpPr>
            <a:spLocks noChangeArrowheads="1"/>
          </p:cNvSpPr>
          <p:nvPr/>
        </p:nvSpPr>
        <p:spPr bwMode="auto">
          <a:xfrm>
            <a:off x="7235825" y="2420888"/>
            <a:ext cx="1908175" cy="1616075"/>
          </a:xfrm>
          <a:prstGeom prst="rect">
            <a:avLst/>
          </a:prstGeom>
          <a:noFill/>
          <a:ln w="9525">
            <a:noFill/>
            <a:miter lim="800000"/>
            <a:headEnd/>
            <a:tailEnd/>
          </a:ln>
        </p:spPr>
        <p:txBody>
          <a:bodyPr>
            <a:spAutoFit/>
          </a:bodyPr>
          <a:lstStyle/>
          <a:p>
            <a:pPr algn="l"/>
            <a:r>
              <a:rPr lang="en-US" altLang="zh-CN" sz="2000" i="1">
                <a:solidFill>
                  <a:srgbClr val="FF0000"/>
                </a:solidFill>
              </a:rPr>
              <a:t>m</a:t>
            </a:r>
            <a:r>
              <a:rPr lang="zh-CN" altLang="en-US" sz="2000">
                <a:solidFill>
                  <a:srgbClr val="FF0000"/>
                </a:solidFill>
              </a:rPr>
              <a:t>为</a:t>
            </a:r>
            <a:r>
              <a:rPr lang="en-US" altLang="zh-CN" sz="2000">
                <a:solidFill>
                  <a:srgbClr val="FF0000"/>
                </a:solidFill>
              </a:rPr>
              <a:t>0</a:t>
            </a:r>
            <a:r>
              <a:rPr lang="zh-CN" altLang="en-US" sz="2000">
                <a:solidFill>
                  <a:srgbClr val="FF0000"/>
                </a:solidFill>
              </a:rPr>
              <a:t>和偶数： </a:t>
            </a:r>
            <a:r>
              <a:rPr lang="en-US" altLang="zh-CN" sz="2000">
                <a:solidFill>
                  <a:srgbClr val="FF0000"/>
                </a:solidFill>
              </a:rPr>
              <a:t>1</a:t>
            </a:r>
            <a:r>
              <a:rPr lang="zh-CN" altLang="en-US" sz="2000">
                <a:solidFill>
                  <a:srgbClr val="FF0000"/>
                </a:solidFill>
              </a:rPr>
              <a:t>，</a:t>
            </a:r>
            <a:r>
              <a:rPr lang="en-US" altLang="zh-CN" sz="2000">
                <a:solidFill>
                  <a:srgbClr val="FF0000"/>
                </a:solidFill>
              </a:rPr>
              <a:t>3</a:t>
            </a:r>
            <a:r>
              <a:rPr lang="zh-CN" altLang="en-US" sz="2000">
                <a:solidFill>
                  <a:srgbClr val="FF0000"/>
                </a:solidFill>
              </a:rPr>
              <a:t>象限</a:t>
            </a:r>
          </a:p>
          <a:p>
            <a:pPr algn="l"/>
            <a:r>
              <a:rPr lang="en-US" altLang="zh-CN" sz="2000" i="1">
                <a:solidFill>
                  <a:srgbClr val="FF0000"/>
                </a:solidFill>
              </a:rPr>
              <a:t>m</a:t>
            </a:r>
            <a:r>
              <a:rPr lang="zh-CN" altLang="en-US" sz="2000">
                <a:solidFill>
                  <a:srgbClr val="FF0000"/>
                </a:solidFill>
              </a:rPr>
              <a:t>为奇数： </a:t>
            </a:r>
            <a:r>
              <a:rPr lang="en-US" altLang="zh-CN" sz="2000">
                <a:solidFill>
                  <a:srgbClr val="FF0000"/>
                </a:solidFill>
              </a:rPr>
              <a:t>2</a:t>
            </a:r>
            <a:r>
              <a:rPr lang="zh-CN" altLang="en-US" sz="2000">
                <a:solidFill>
                  <a:srgbClr val="FF0000"/>
                </a:solidFill>
              </a:rPr>
              <a:t>，</a:t>
            </a:r>
            <a:r>
              <a:rPr lang="en-US" altLang="zh-CN" sz="2000">
                <a:solidFill>
                  <a:srgbClr val="FF0000"/>
                </a:solidFill>
              </a:rPr>
              <a:t>4</a:t>
            </a:r>
            <a:r>
              <a:rPr lang="zh-CN" altLang="en-US" sz="2000">
                <a:solidFill>
                  <a:srgbClr val="FF0000"/>
                </a:solidFill>
              </a:rPr>
              <a:t>象限</a:t>
            </a:r>
          </a:p>
          <a:p>
            <a:endParaRPr lang="zh-CN" alt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0071"/>
                                        </p:tgtEl>
                                        <p:attrNameLst>
                                          <p:attrName>style.visibility</p:attrName>
                                        </p:attrNameLst>
                                      </p:cBhvr>
                                      <p:to>
                                        <p:strVal val="visible"/>
                                      </p:to>
                                    </p:set>
                                    <p:animEffect transition="in" filter="checkerboard(across)">
                                      <p:cBhvr>
                                        <p:cTn id="7" dur="500"/>
                                        <p:tgtEl>
                                          <p:spTgt spid="60007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00072"/>
                                        </p:tgtEl>
                                        <p:attrNameLst>
                                          <p:attrName>style.visibility</p:attrName>
                                        </p:attrNameLst>
                                      </p:cBhvr>
                                      <p:to>
                                        <p:strVal val="visible"/>
                                      </p:to>
                                    </p:set>
                                    <p:animEffect transition="in" filter="checkerboard(across)">
                                      <p:cBhvr>
                                        <p:cTn id="10" dur="500"/>
                                        <p:tgtEl>
                                          <p:spTgt spid="60007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00074"/>
                                        </p:tgtEl>
                                        <p:attrNameLst>
                                          <p:attrName>style.visibility</p:attrName>
                                        </p:attrNameLst>
                                      </p:cBhvr>
                                      <p:to>
                                        <p:strVal val="visible"/>
                                      </p:to>
                                    </p:set>
                                    <p:animEffect transition="in" filter="checkerboard(across)">
                                      <p:cBhvr>
                                        <p:cTn id="13" dur="500"/>
                                        <p:tgtEl>
                                          <p:spTgt spid="60007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00073"/>
                                        </p:tgtEl>
                                        <p:attrNameLst>
                                          <p:attrName>style.visibility</p:attrName>
                                        </p:attrNameLst>
                                      </p:cBhvr>
                                      <p:to>
                                        <p:strVal val="visible"/>
                                      </p:to>
                                    </p:set>
                                    <p:animEffect transition="in" filter="checkerboard(across)">
                                      <p:cBhvr>
                                        <p:cTn id="16" dur="500"/>
                                        <p:tgtEl>
                                          <p:spTgt spid="600073"/>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00075"/>
                                        </p:tgtEl>
                                        <p:attrNameLst>
                                          <p:attrName>style.visibility</p:attrName>
                                        </p:attrNameLst>
                                      </p:cBhvr>
                                      <p:to>
                                        <p:strVal val="visible"/>
                                      </p:to>
                                    </p:set>
                                    <p:animEffect transition="in" filter="checkerboard(across)">
                                      <p:cBhvr>
                                        <p:cTn id="19" dur="500"/>
                                        <p:tgtEl>
                                          <p:spTgt spid="60007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600076"/>
                                        </p:tgtEl>
                                        <p:attrNameLst>
                                          <p:attrName>style.visibility</p:attrName>
                                        </p:attrNameLst>
                                      </p:cBhvr>
                                      <p:to>
                                        <p:strVal val="visible"/>
                                      </p:to>
                                    </p:set>
                                    <p:animEffect transition="in" filter="checkerboard(across)">
                                      <p:cBhvr>
                                        <p:cTn id="22" dur="500"/>
                                        <p:tgtEl>
                                          <p:spTgt spid="60007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00077"/>
                                        </p:tgtEl>
                                        <p:attrNameLst>
                                          <p:attrName>style.visibility</p:attrName>
                                        </p:attrNameLst>
                                      </p:cBhvr>
                                      <p:to>
                                        <p:strVal val="visible"/>
                                      </p:to>
                                    </p:set>
                                    <p:animEffect transition="in" filter="checkerboard(across)">
                                      <p:cBhvr>
                                        <p:cTn id="27" dur="500"/>
                                        <p:tgtEl>
                                          <p:spTgt spid="600077"/>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600078"/>
                                        </p:tgtEl>
                                        <p:attrNameLst>
                                          <p:attrName>style.visibility</p:attrName>
                                        </p:attrNameLst>
                                      </p:cBhvr>
                                      <p:to>
                                        <p:strVal val="visible"/>
                                      </p:to>
                                    </p:set>
                                    <p:animEffect transition="in" filter="checkerboard(across)">
                                      <p:cBhvr>
                                        <p:cTn id="30" dur="500"/>
                                        <p:tgtEl>
                                          <p:spTgt spid="600078"/>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600080"/>
                                        </p:tgtEl>
                                        <p:attrNameLst>
                                          <p:attrName>style.visibility</p:attrName>
                                        </p:attrNameLst>
                                      </p:cBhvr>
                                      <p:to>
                                        <p:strVal val="visible"/>
                                      </p:to>
                                    </p:set>
                                    <p:animEffect transition="in" filter="checkerboard(across)">
                                      <p:cBhvr>
                                        <p:cTn id="33" dur="500"/>
                                        <p:tgtEl>
                                          <p:spTgt spid="600080"/>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600079"/>
                                        </p:tgtEl>
                                        <p:attrNameLst>
                                          <p:attrName>style.visibility</p:attrName>
                                        </p:attrNameLst>
                                      </p:cBhvr>
                                      <p:to>
                                        <p:strVal val="visible"/>
                                      </p:to>
                                    </p:set>
                                    <p:animEffect transition="in" filter="checkerboard(across)">
                                      <p:cBhvr>
                                        <p:cTn id="36" dur="500"/>
                                        <p:tgtEl>
                                          <p:spTgt spid="600079"/>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600081"/>
                                        </p:tgtEl>
                                        <p:attrNameLst>
                                          <p:attrName>style.visibility</p:attrName>
                                        </p:attrNameLst>
                                      </p:cBhvr>
                                      <p:to>
                                        <p:strVal val="visible"/>
                                      </p:to>
                                    </p:set>
                                    <p:animEffect transition="in" filter="checkerboard(across)">
                                      <p:cBhvr>
                                        <p:cTn id="39" dur="500"/>
                                        <p:tgtEl>
                                          <p:spTgt spid="600081"/>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600082"/>
                                        </p:tgtEl>
                                        <p:attrNameLst>
                                          <p:attrName>style.visibility</p:attrName>
                                        </p:attrNameLst>
                                      </p:cBhvr>
                                      <p:to>
                                        <p:strVal val="visible"/>
                                      </p:to>
                                    </p:set>
                                    <p:animEffect transition="in" filter="checkerboard(across)">
                                      <p:cBhvr>
                                        <p:cTn id="42" dur="500"/>
                                        <p:tgtEl>
                                          <p:spTgt spid="60008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600083"/>
                                        </p:tgtEl>
                                        <p:attrNameLst>
                                          <p:attrName>style.visibility</p:attrName>
                                        </p:attrNameLst>
                                      </p:cBhvr>
                                      <p:to>
                                        <p:strVal val="visible"/>
                                      </p:to>
                                    </p:set>
                                    <p:animEffect transition="in" filter="checkerboard(across)">
                                      <p:cBhvr>
                                        <p:cTn id="47" dur="500"/>
                                        <p:tgtEl>
                                          <p:spTgt spid="60008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600087"/>
                                        </p:tgtEl>
                                        <p:attrNameLst>
                                          <p:attrName>style.visibility</p:attrName>
                                        </p:attrNameLst>
                                      </p:cBhvr>
                                      <p:to>
                                        <p:strVal val="visible"/>
                                      </p:to>
                                    </p:set>
                                    <p:animEffect transition="in" filter="checkerboard(across)">
                                      <p:cBhvr>
                                        <p:cTn id="52" dur="500"/>
                                        <p:tgtEl>
                                          <p:spTgt spid="600087"/>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600084"/>
                                        </p:tgtEl>
                                        <p:attrNameLst>
                                          <p:attrName>style.visibility</p:attrName>
                                        </p:attrNameLst>
                                      </p:cBhvr>
                                      <p:to>
                                        <p:strVal val="visible"/>
                                      </p:to>
                                    </p:set>
                                    <p:animEffect transition="in" filter="checkerboard(across)">
                                      <p:cBhvr>
                                        <p:cTn id="57" dur="500"/>
                                        <p:tgtEl>
                                          <p:spTgt spid="600084"/>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600086"/>
                                        </p:tgtEl>
                                        <p:attrNameLst>
                                          <p:attrName>style.visibility</p:attrName>
                                        </p:attrNameLst>
                                      </p:cBhvr>
                                      <p:to>
                                        <p:strVal val="visible"/>
                                      </p:to>
                                    </p:set>
                                    <p:animEffect transition="in" filter="checkerboard(across)">
                                      <p:cBhvr>
                                        <p:cTn id="62" dur="500"/>
                                        <p:tgtEl>
                                          <p:spTgt spid="600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1" grpId="0" animBg="1"/>
      <p:bldP spid="600072" grpId="0" animBg="1"/>
      <p:bldP spid="600073" grpId="0" animBg="1"/>
      <p:bldP spid="600074" grpId="0" animBg="1"/>
      <p:bldP spid="600075" grpId="0" animBg="1"/>
      <p:bldP spid="600076" grpId="0" animBg="1"/>
      <p:bldP spid="600077" grpId="0" animBg="1"/>
      <p:bldP spid="600078" grpId="0" animBg="1"/>
      <p:bldP spid="600079" grpId="0" animBg="1"/>
      <p:bldP spid="600080" grpId="0" animBg="1"/>
      <p:bldP spid="600081" grpId="0" animBg="1"/>
      <p:bldP spid="600082" grpId="0" animBg="1"/>
      <p:bldP spid="600083" grpId="0"/>
      <p:bldP spid="600084" grpId="0" animBg="1"/>
      <p:bldP spid="600086" grpId="0" animBg="1"/>
      <p:bldP spid="60008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8"/>
          <p:cNvSpPr>
            <a:spLocks noChangeArrowheads="1"/>
          </p:cNvSpPr>
          <p:nvPr/>
        </p:nvSpPr>
        <p:spPr bwMode="auto">
          <a:xfrm>
            <a:off x="468313" y="1049338"/>
            <a:ext cx="3778250" cy="579437"/>
          </a:xfrm>
          <a:prstGeom prst="rect">
            <a:avLst/>
          </a:prstGeom>
          <a:noFill/>
          <a:ln w="9525">
            <a:noFill/>
            <a:miter lim="800000"/>
            <a:headEnd/>
            <a:tailEnd/>
          </a:ln>
        </p:spPr>
        <p:txBody>
          <a:bodyPr>
            <a:spAutoFit/>
          </a:bodyPr>
          <a:lstStyle/>
          <a:p>
            <a:r>
              <a:rPr lang="en-US" altLang="zh-CN" sz="3200">
                <a:solidFill>
                  <a:srgbClr val="FF0000"/>
                </a:solidFill>
              </a:rPr>
              <a:t>11.</a:t>
            </a:r>
            <a:r>
              <a:rPr lang="zh-CN" altLang="en-US" sz="3200">
                <a:solidFill>
                  <a:srgbClr val="FF0000"/>
                </a:solidFill>
              </a:rPr>
              <a:t>偏振态的测量</a:t>
            </a:r>
          </a:p>
        </p:txBody>
      </p:sp>
      <p:sp>
        <p:nvSpPr>
          <p:cNvPr id="55301" name="Rectangle 10"/>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1.3.2 </a:t>
            </a:r>
            <a:r>
              <a:rPr lang="zh-CN" altLang="en-US" sz="1800">
                <a:solidFill>
                  <a:srgbClr val="6600FF"/>
                </a:solidFill>
                <a:latin typeface="Arial" pitchFamily="34" charset="0"/>
              </a:rPr>
              <a:t>偏振光的偏振态</a:t>
            </a:r>
          </a:p>
        </p:txBody>
      </p:sp>
      <p:pic>
        <p:nvPicPr>
          <p:cNvPr id="55302" name="Picture 11" descr="GX127"/>
          <p:cNvPicPr>
            <a:picLocks noChangeAspect="1" noChangeArrowheads="1"/>
          </p:cNvPicPr>
          <p:nvPr/>
        </p:nvPicPr>
        <p:blipFill>
          <a:blip r:embed="rId3" cstate="print"/>
          <a:srcRect/>
          <a:stretch>
            <a:fillRect/>
          </a:stretch>
        </p:blipFill>
        <p:spPr bwMode="auto">
          <a:xfrm>
            <a:off x="2051050" y="1619250"/>
            <a:ext cx="5867400" cy="4905375"/>
          </a:xfrm>
          <a:prstGeom prst="rect">
            <a:avLst/>
          </a:prstGeom>
          <a:noFill/>
          <a:ln w="9525">
            <a:noFill/>
            <a:miter lim="800000"/>
            <a:headEnd/>
            <a:tailEnd/>
          </a:ln>
        </p:spPr>
      </p:pic>
      <p:sp>
        <p:nvSpPr>
          <p:cNvPr id="55303" name="Line 12"/>
          <p:cNvSpPr>
            <a:spLocks noChangeShapeType="1"/>
          </p:cNvSpPr>
          <p:nvPr/>
        </p:nvSpPr>
        <p:spPr bwMode="auto">
          <a:xfrm flipH="1">
            <a:off x="3276600" y="3068638"/>
            <a:ext cx="1582738" cy="1296987"/>
          </a:xfrm>
          <a:prstGeom prst="line">
            <a:avLst/>
          </a:prstGeom>
          <a:noFill/>
          <a:ln w="28575">
            <a:solidFill>
              <a:schemeClr val="tx1"/>
            </a:solidFill>
            <a:round/>
            <a:headEnd/>
            <a:tailEnd/>
          </a:ln>
        </p:spPr>
        <p:txBody>
          <a:bodyPr/>
          <a:lstStyle/>
          <a:p>
            <a:endParaRPr lang="zh-CN" altLang="en-US"/>
          </a:p>
        </p:txBody>
      </p:sp>
      <p:sp>
        <p:nvSpPr>
          <p:cNvPr id="55304" name="Freeform 13"/>
          <p:cNvSpPr>
            <a:spLocks/>
          </p:cNvSpPr>
          <p:nvPr/>
        </p:nvSpPr>
        <p:spPr bwMode="auto">
          <a:xfrm>
            <a:off x="3563938" y="4149725"/>
            <a:ext cx="168275" cy="215900"/>
          </a:xfrm>
          <a:custGeom>
            <a:avLst/>
            <a:gdLst>
              <a:gd name="T0" fmla="*/ 0 w 106"/>
              <a:gd name="T1" fmla="*/ 0 h 136"/>
              <a:gd name="T2" fmla="*/ 2147483647 w 106"/>
              <a:gd name="T3" fmla="*/ 2147483647 h 136"/>
              <a:gd name="T4" fmla="*/ 2147483647 w 106"/>
              <a:gd name="T5" fmla="*/ 2147483647 h 136"/>
              <a:gd name="T6" fmla="*/ 0 60000 65536"/>
              <a:gd name="T7" fmla="*/ 0 60000 65536"/>
              <a:gd name="T8" fmla="*/ 0 60000 65536"/>
              <a:gd name="T9" fmla="*/ 0 w 106"/>
              <a:gd name="T10" fmla="*/ 0 h 136"/>
              <a:gd name="T11" fmla="*/ 106 w 106"/>
              <a:gd name="T12" fmla="*/ 136 h 136"/>
            </a:gdLst>
            <a:ahLst/>
            <a:cxnLst>
              <a:cxn ang="T6">
                <a:pos x="T0" y="T1"/>
              </a:cxn>
              <a:cxn ang="T7">
                <a:pos x="T2" y="T3"/>
              </a:cxn>
              <a:cxn ang="T8">
                <a:pos x="T4" y="T5"/>
              </a:cxn>
            </a:cxnLst>
            <a:rect l="T9" t="T10" r="T11" b="T12"/>
            <a:pathLst>
              <a:path w="106" h="136">
                <a:moveTo>
                  <a:pt x="0" y="0"/>
                </a:moveTo>
                <a:cubicBezTo>
                  <a:pt x="38" y="11"/>
                  <a:pt x="76" y="22"/>
                  <a:pt x="91" y="45"/>
                </a:cubicBezTo>
                <a:cubicBezTo>
                  <a:pt x="106" y="68"/>
                  <a:pt x="53" y="128"/>
                  <a:pt x="91" y="136"/>
                </a:cubicBezTo>
              </a:path>
            </a:pathLst>
          </a:custGeom>
          <a:noFill/>
          <a:ln w="28575">
            <a:solidFill>
              <a:schemeClr val="tx1"/>
            </a:solidFill>
            <a:round/>
            <a:headEnd/>
            <a:tailEnd/>
          </a:ln>
        </p:spPr>
        <p:txBody>
          <a:bodyPr/>
          <a:lstStyle/>
          <a:p>
            <a:endParaRPr lang="zh-CN" altLang="en-US"/>
          </a:p>
        </p:txBody>
      </p:sp>
      <p:graphicFrame>
        <p:nvGraphicFramePr>
          <p:cNvPr id="55298" name="Object 14"/>
          <p:cNvGraphicFramePr>
            <a:graphicFrameLocks noChangeAspect="1"/>
          </p:cNvGraphicFramePr>
          <p:nvPr/>
        </p:nvGraphicFramePr>
        <p:xfrm>
          <a:off x="3708400" y="4040188"/>
          <a:ext cx="433388" cy="396875"/>
        </p:xfrm>
        <a:graphic>
          <a:graphicData uri="http://schemas.openxmlformats.org/presentationml/2006/ole">
            <p:oleObj spid="_x0000_s55298" name="Equation" r:id="rId4" imgW="152280" imgH="139680" progId="Equation.DSMT4">
              <p:embed/>
            </p:oleObj>
          </a:graphicData>
        </a:graphic>
      </p:graphicFrame>
      <p:sp>
        <p:nvSpPr>
          <p:cNvPr id="55305" name="Line 15"/>
          <p:cNvSpPr>
            <a:spLocks noChangeShapeType="1"/>
          </p:cNvSpPr>
          <p:nvPr/>
        </p:nvSpPr>
        <p:spPr bwMode="auto">
          <a:xfrm flipH="1">
            <a:off x="3276600" y="3284538"/>
            <a:ext cx="1006475" cy="1873250"/>
          </a:xfrm>
          <a:prstGeom prst="line">
            <a:avLst/>
          </a:prstGeom>
          <a:noFill/>
          <a:ln w="28575">
            <a:solidFill>
              <a:schemeClr val="tx1"/>
            </a:solidFill>
            <a:round/>
            <a:headEnd/>
            <a:tailEnd/>
          </a:ln>
        </p:spPr>
        <p:txBody>
          <a:bodyPr/>
          <a:lstStyle/>
          <a:p>
            <a:endParaRPr lang="zh-CN" altLang="en-US"/>
          </a:p>
        </p:txBody>
      </p:sp>
      <p:sp>
        <p:nvSpPr>
          <p:cNvPr id="55306" name="Freeform 16"/>
          <p:cNvSpPr>
            <a:spLocks/>
          </p:cNvSpPr>
          <p:nvPr/>
        </p:nvSpPr>
        <p:spPr bwMode="auto">
          <a:xfrm>
            <a:off x="3419475" y="4868863"/>
            <a:ext cx="168275" cy="215900"/>
          </a:xfrm>
          <a:custGeom>
            <a:avLst/>
            <a:gdLst>
              <a:gd name="T0" fmla="*/ 0 w 106"/>
              <a:gd name="T1" fmla="*/ 0 h 136"/>
              <a:gd name="T2" fmla="*/ 2147483647 w 106"/>
              <a:gd name="T3" fmla="*/ 2147483647 h 136"/>
              <a:gd name="T4" fmla="*/ 2147483647 w 106"/>
              <a:gd name="T5" fmla="*/ 2147483647 h 136"/>
              <a:gd name="T6" fmla="*/ 0 60000 65536"/>
              <a:gd name="T7" fmla="*/ 0 60000 65536"/>
              <a:gd name="T8" fmla="*/ 0 60000 65536"/>
              <a:gd name="T9" fmla="*/ 0 w 106"/>
              <a:gd name="T10" fmla="*/ 0 h 136"/>
              <a:gd name="T11" fmla="*/ 106 w 106"/>
              <a:gd name="T12" fmla="*/ 136 h 136"/>
            </a:gdLst>
            <a:ahLst/>
            <a:cxnLst>
              <a:cxn ang="T6">
                <a:pos x="T0" y="T1"/>
              </a:cxn>
              <a:cxn ang="T7">
                <a:pos x="T2" y="T3"/>
              </a:cxn>
              <a:cxn ang="T8">
                <a:pos x="T4" y="T5"/>
              </a:cxn>
            </a:cxnLst>
            <a:rect l="T9" t="T10" r="T11" b="T12"/>
            <a:pathLst>
              <a:path w="106" h="136">
                <a:moveTo>
                  <a:pt x="0" y="0"/>
                </a:moveTo>
                <a:cubicBezTo>
                  <a:pt x="38" y="11"/>
                  <a:pt x="76" y="22"/>
                  <a:pt x="91" y="45"/>
                </a:cubicBezTo>
                <a:cubicBezTo>
                  <a:pt x="106" y="68"/>
                  <a:pt x="53" y="128"/>
                  <a:pt x="91" y="136"/>
                </a:cubicBezTo>
              </a:path>
            </a:pathLst>
          </a:custGeom>
          <a:noFill/>
          <a:ln w="28575">
            <a:solidFill>
              <a:schemeClr val="tx1"/>
            </a:solidFill>
            <a:round/>
            <a:headEnd/>
            <a:tailEnd/>
          </a:ln>
        </p:spPr>
        <p:txBody>
          <a:bodyPr/>
          <a:lstStyle/>
          <a:p>
            <a:endParaRPr lang="zh-CN" altLang="en-US"/>
          </a:p>
        </p:txBody>
      </p:sp>
      <p:graphicFrame>
        <p:nvGraphicFramePr>
          <p:cNvPr id="55299" name="Object 17"/>
          <p:cNvGraphicFramePr>
            <a:graphicFrameLocks noChangeAspect="1"/>
          </p:cNvGraphicFramePr>
          <p:nvPr/>
        </p:nvGraphicFramePr>
        <p:xfrm>
          <a:off x="3492500" y="4941888"/>
          <a:ext cx="433388" cy="468312"/>
        </p:xfrm>
        <a:graphic>
          <a:graphicData uri="http://schemas.openxmlformats.org/presentationml/2006/ole">
            <p:oleObj spid="_x0000_s55299" name="Equation" r:id="rId5" imgW="152280" imgH="164880" progId="Equation.DSMT4">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7" name="Group 17"/>
          <p:cNvGrpSpPr>
            <a:grpSpLocks/>
          </p:cNvGrpSpPr>
          <p:nvPr/>
        </p:nvGrpSpPr>
        <p:grpSpPr bwMode="auto">
          <a:xfrm>
            <a:off x="468313" y="3125788"/>
            <a:ext cx="6732587" cy="1311275"/>
            <a:chOff x="272" y="2332"/>
            <a:chExt cx="4241" cy="826"/>
          </a:xfrm>
        </p:grpSpPr>
        <p:sp>
          <p:nvSpPr>
            <p:cNvPr id="56331" name="Text Box 5"/>
            <p:cNvSpPr txBox="1">
              <a:spLocks noChangeArrowheads="1"/>
            </p:cNvSpPr>
            <p:nvPr/>
          </p:nvSpPr>
          <p:spPr bwMode="auto">
            <a:xfrm>
              <a:off x="272" y="2559"/>
              <a:ext cx="340" cy="327"/>
            </a:xfrm>
            <a:prstGeom prst="rect">
              <a:avLst/>
            </a:prstGeom>
            <a:noFill/>
            <a:ln w="9525">
              <a:noFill/>
              <a:miter lim="800000"/>
              <a:headEnd/>
              <a:tailEnd/>
            </a:ln>
          </p:spPr>
          <p:txBody>
            <a:bodyPr wrap="none">
              <a:spAutoFit/>
            </a:bodyPr>
            <a:lstStyle/>
            <a:p>
              <a:r>
                <a:rPr kumimoji="1" lang="zh-CN" altLang="en-US" sz="2800">
                  <a:latin typeface="Arial Black" pitchFamily="34" charset="0"/>
                </a:rPr>
                <a:t>由</a:t>
              </a:r>
            </a:p>
          </p:txBody>
        </p:sp>
        <p:graphicFrame>
          <p:nvGraphicFramePr>
            <p:cNvPr id="56326" name="Object 6"/>
            <p:cNvGraphicFramePr>
              <a:graphicFrameLocks noChangeAspect="1"/>
            </p:cNvGraphicFramePr>
            <p:nvPr/>
          </p:nvGraphicFramePr>
          <p:xfrm>
            <a:off x="769" y="2332"/>
            <a:ext cx="3744" cy="826"/>
          </p:xfrm>
          <a:graphic>
            <a:graphicData uri="http://schemas.openxmlformats.org/presentationml/2006/ole">
              <p:oleObj spid="_x0000_s56326" name="Equation" r:id="rId3" imgW="2793960" imgH="558720" progId="Equation.DSMT4">
                <p:embed/>
              </p:oleObj>
            </a:graphicData>
          </a:graphic>
        </p:graphicFrame>
      </p:grpSp>
      <p:grpSp>
        <p:nvGrpSpPr>
          <p:cNvPr id="56328" name="Group 18"/>
          <p:cNvGrpSpPr>
            <a:grpSpLocks/>
          </p:cNvGrpSpPr>
          <p:nvPr/>
        </p:nvGrpSpPr>
        <p:grpSpPr bwMode="auto">
          <a:xfrm>
            <a:off x="611188" y="4365625"/>
            <a:ext cx="7251700" cy="647700"/>
            <a:chOff x="521" y="3113"/>
            <a:chExt cx="4568" cy="408"/>
          </a:xfrm>
        </p:grpSpPr>
        <p:graphicFrame>
          <p:nvGraphicFramePr>
            <p:cNvPr id="56324" name="Object 7"/>
            <p:cNvGraphicFramePr>
              <a:graphicFrameLocks noChangeAspect="1"/>
            </p:cNvGraphicFramePr>
            <p:nvPr/>
          </p:nvGraphicFramePr>
          <p:xfrm>
            <a:off x="521" y="3113"/>
            <a:ext cx="3406" cy="408"/>
          </p:xfrm>
          <a:graphic>
            <a:graphicData uri="http://schemas.openxmlformats.org/presentationml/2006/ole">
              <p:oleObj spid="_x0000_s56324" name="Equation" r:id="rId4" imgW="1663560" imgH="228600" progId="Equation.DSMT4">
                <p:embed/>
              </p:oleObj>
            </a:graphicData>
          </a:graphic>
        </p:graphicFrame>
        <p:graphicFrame>
          <p:nvGraphicFramePr>
            <p:cNvPr id="56325" name="Object 8"/>
            <p:cNvGraphicFramePr>
              <a:graphicFrameLocks noChangeAspect="1"/>
            </p:cNvGraphicFramePr>
            <p:nvPr/>
          </p:nvGraphicFramePr>
          <p:xfrm>
            <a:off x="3969" y="3167"/>
            <a:ext cx="1120" cy="308"/>
          </p:xfrm>
          <a:graphic>
            <a:graphicData uri="http://schemas.openxmlformats.org/presentationml/2006/ole">
              <p:oleObj spid="_x0000_s56325" name="Equation" r:id="rId5" imgW="647640" imgH="190440" progId="Equation.DSMT4">
                <p:embed/>
              </p:oleObj>
            </a:graphicData>
          </a:graphic>
        </p:graphicFrame>
      </p:grpSp>
      <p:graphicFrame>
        <p:nvGraphicFramePr>
          <p:cNvPr id="56322" name="Object 10"/>
          <p:cNvGraphicFramePr>
            <a:graphicFrameLocks noChangeAspect="1"/>
          </p:cNvGraphicFramePr>
          <p:nvPr/>
        </p:nvGraphicFramePr>
        <p:xfrm>
          <a:off x="539750" y="5038725"/>
          <a:ext cx="6696075" cy="911225"/>
        </p:xfrm>
        <a:graphic>
          <a:graphicData uri="http://schemas.openxmlformats.org/presentationml/2006/ole">
            <p:oleObj spid="_x0000_s56322" name="Equation" r:id="rId6" imgW="2438280" imgH="355320" progId="Equation.DSMT4">
              <p:embed/>
            </p:oleObj>
          </a:graphicData>
        </a:graphic>
      </p:graphicFrame>
      <p:graphicFrame>
        <p:nvGraphicFramePr>
          <p:cNvPr id="56323" name="Object 19"/>
          <p:cNvGraphicFramePr>
            <a:graphicFrameLocks noChangeAspect="1"/>
          </p:cNvGraphicFramePr>
          <p:nvPr/>
        </p:nvGraphicFramePr>
        <p:xfrm>
          <a:off x="606425" y="2060575"/>
          <a:ext cx="4257675" cy="638175"/>
        </p:xfrm>
        <a:graphic>
          <a:graphicData uri="http://schemas.openxmlformats.org/presentationml/2006/ole">
            <p:oleObj spid="_x0000_s56323" name="Equation" r:id="rId7" imgW="1587240" imgH="241200" progId="Equation.DSMT4">
              <p:embed/>
            </p:oleObj>
          </a:graphicData>
        </a:graphic>
      </p:graphicFrame>
      <p:sp>
        <p:nvSpPr>
          <p:cNvPr id="56329" name="Rectangle 22"/>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1.3.2 </a:t>
            </a:r>
            <a:r>
              <a:rPr lang="zh-CN" altLang="en-US" sz="1800">
                <a:solidFill>
                  <a:srgbClr val="6600FF"/>
                </a:solidFill>
                <a:latin typeface="Arial" pitchFamily="34" charset="0"/>
              </a:rPr>
              <a:t>偏振光的偏振态</a:t>
            </a:r>
          </a:p>
        </p:txBody>
      </p:sp>
      <p:pic>
        <p:nvPicPr>
          <p:cNvPr id="56330" name="Picture 23" descr="GX127"/>
          <p:cNvPicPr>
            <a:picLocks noChangeAspect="1" noChangeArrowheads="1"/>
          </p:cNvPicPr>
          <p:nvPr/>
        </p:nvPicPr>
        <p:blipFill>
          <a:blip r:embed="rId8" cstate="print"/>
          <a:srcRect/>
          <a:stretch>
            <a:fillRect/>
          </a:stretch>
        </p:blipFill>
        <p:spPr bwMode="auto">
          <a:xfrm>
            <a:off x="5435600" y="1262063"/>
            <a:ext cx="2592388" cy="2166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4"/>
          <p:cNvGraphicFramePr>
            <a:graphicFrameLocks noChangeAspect="1"/>
          </p:cNvGraphicFramePr>
          <p:nvPr/>
        </p:nvGraphicFramePr>
        <p:xfrm>
          <a:off x="900113" y="1484313"/>
          <a:ext cx="2438400" cy="2362200"/>
        </p:xfrm>
        <a:graphic>
          <a:graphicData uri="http://schemas.openxmlformats.org/presentationml/2006/ole">
            <p:oleObj spid="_x0000_s57346" name="Equation" r:id="rId3" imgW="749160" imgH="863280" progId="Equation.DSMT4">
              <p:embed/>
            </p:oleObj>
          </a:graphicData>
        </a:graphic>
      </p:graphicFrame>
      <p:graphicFrame>
        <p:nvGraphicFramePr>
          <p:cNvPr id="57347" name="Object 5"/>
          <p:cNvGraphicFramePr>
            <a:graphicFrameLocks noChangeAspect="1"/>
          </p:cNvGraphicFramePr>
          <p:nvPr/>
        </p:nvGraphicFramePr>
        <p:xfrm>
          <a:off x="3635375" y="1758950"/>
          <a:ext cx="4724400" cy="1905000"/>
        </p:xfrm>
        <a:graphic>
          <a:graphicData uri="http://schemas.openxmlformats.org/presentationml/2006/ole">
            <p:oleObj spid="_x0000_s57347" name="Equation" r:id="rId4" imgW="1422360" imgH="698400" progId="Equation.DSMT4">
              <p:embed/>
            </p:oleObj>
          </a:graphicData>
        </a:graphic>
      </p:graphicFrame>
      <p:sp>
        <p:nvSpPr>
          <p:cNvPr id="197638" name="Text Box 6"/>
          <p:cNvSpPr txBox="1">
            <a:spLocks noChangeArrowheads="1"/>
          </p:cNvSpPr>
          <p:nvPr/>
        </p:nvSpPr>
        <p:spPr bwMode="auto">
          <a:xfrm>
            <a:off x="666750" y="4508500"/>
            <a:ext cx="3041650" cy="519113"/>
          </a:xfrm>
          <a:prstGeom prst="rect">
            <a:avLst/>
          </a:prstGeom>
          <a:noFill/>
          <a:ln w="9525">
            <a:noFill/>
            <a:miter lim="800000"/>
            <a:headEnd/>
            <a:tailEnd/>
          </a:ln>
        </p:spPr>
        <p:txBody>
          <a:bodyPr wrap="none">
            <a:spAutoFit/>
          </a:bodyPr>
          <a:lstStyle/>
          <a:p>
            <a:r>
              <a:rPr kumimoji="1" lang="zh-CN" altLang="en-US" sz="2800">
                <a:latin typeface="Arial Black" pitchFamily="34" charset="0"/>
              </a:rPr>
              <a:t>五个方程联立求解</a:t>
            </a:r>
          </a:p>
        </p:txBody>
      </p:sp>
      <p:graphicFrame>
        <p:nvGraphicFramePr>
          <p:cNvPr id="197639" name="Object 7"/>
          <p:cNvGraphicFramePr>
            <a:graphicFrameLocks noChangeAspect="1"/>
          </p:cNvGraphicFramePr>
          <p:nvPr/>
        </p:nvGraphicFramePr>
        <p:xfrm>
          <a:off x="742950" y="5281613"/>
          <a:ext cx="6405563" cy="723900"/>
        </p:xfrm>
        <a:graphic>
          <a:graphicData uri="http://schemas.openxmlformats.org/presentationml/2006/ole">
            <p:oleObj spid="_x0000_s57348" name="Equation" r:id="rId5" imgW="2234880" imgH="241200" progId="Equation.DSMT4">
              <p:embed/>
            </p:oleObj>
          </a:graphicData>
        </a:graphic>
      </p:graphicFrame>
      <p:sp>
        <p:nvSpPr>
          <p:cNvPr id="57350" name="Rectangle 10"/>
          <p:cNvSpPr>
            <a:spLocks noChangeArrowheads="1"/>
          </p:cNvSpPr>
          <p:nvPr/>
        </p:nvSpPr>
        <p:spPr bwMode="auto">
          <a:xfrm>
            <a:off x="5148263" y="476250"/>
            <a:ext cx="2879725" cy="288925"/>
          </a:xfrm>
          <a:prstGeom prst="rect">
            <a:avLst/>
          </a:prstGeom>
          <a:noFill/>
          <a:ln w="9525">
            <a:noFill/>
            <a:miter lim="800000"/>
            <a:headEnd/>
            <a:tailEnd/>
          </a:ln>
        </p:spPr>
        <p:txBody>
          <a:bodyPr/>
          <a:lstStyle/>
          <a:p>
            <a:pPr algn="just">
              <a:spcBef>
                <a:spcPct val="20000"/>
              </a:spcBef>
            </a:pPr>
            <a:r>
              <a:rPr lang="en-US" altLang="zh-CN" sz="1800">
                <a:solidFill>
                  <a:srgbClr val="6600FF"/>
                </a:solidFill>
                <a:latin typeface="Arial" pitchFamily="34" charset="0"/>
              </a:rPr>
              <a:t>1.3.2 </a:t>
            </a:r>
            <a:r>
              <a:rPr lang="zh-CN" altLang="en-US" sz="1800">
                <a:solidFill>
                  <a:srgbClr val="6600FF"/>
                </a:solidFill>
                <a:latin typeface="Arial" pitchFamily="34" charset="0"/>
              </a:rPr>
              <a:t>偏振光的偏振态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7639"/>
                                        </p:tgtEl>
                                        <p:attrNameLst>
                                          <p:attrName>style.visibility</p:attrName>
                                        </p:attrNameLst>
                                      </p:cBhvr>
                                      <p:to>
                                        <p:strVal val="visible"/>
                                      </p:to>
                                    </p:set>
                                    <p:anim calcmode="lin" valueType="num">
                                      <p:cBhvr additive="base">
                                        <p:cTn id="7" dur="500" fill="hold"/>
                                        <p:tgtEl>
                                          <p:spTgt spid="197639"/>
                                        </p:tgtEl>
                                        <p:attrNameLst>
                                          <p:attrName>ppt_x</p:attrName>
                                        </p:attrNameLst>
                                      </p:cBhvr>
                                      <p:tavLst>
                                        <p:tav tm="0">
                                          <p:val>
                                            <p:strVal val="#ppt_x"/>
                                          </p:val>
                                        </p:tav>
                                        <p:tav tm="100000">
                                          <p:val>
                                            <p:strVal val="#ppt_x"/>
                                          </p:val>
                                        </p:tav>
                                      </p:tavLst>
                                    </p:anim>
                                    <p:anim calcmode="lin" valueType="num">
                                      <p:cBhvr additive="base">
                                        <p:cTn id="8" dur="500" fill="hold"/>
                                        <p:tgtEl>
                                          <p:spTgt spid="19763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7638"/>
                                        </p:tgtEl>
                                        <p:attrNameLst>
                                          <p:attrName>style.visibility</p:attrName>
                                        </p:attrNameLst>
                                      </p:cBhvr>
                                      <p:to>
                                        <p:strVal val="visible"/>
                                      </p:to>
                                    </p:set>
                                    <p:anim calcmode="lin" valueType="num">
                                      <p:cBhvr additive="base">
                                        <p:cTn id="11" dur="500" fill="hold"/>
                                        <p:tgtEl>
                                          <p:spTgt spid="197638"/>
                                        </p:tgtEl>
                                        <p:attrNameLst>
                                          <p:attrName>ppt_x</p:attrName>
                                        </p:attrNameLst>
                                      </p:cBhvr>
                                      <p:tavLst>
                                        <p:tav tm="0">
                                          <p:val>
                                            <p:strVal val="#ppt_x"/>
                                          </p:val>
                                        </p:tav>
                                        <p:tav tm="100000">
                                          <p:val>
                                            <p:strVal val="#ppt_x"/>
                                          </p:val>
                                        </p:tav>
                                      </p:tavLst>
                                    </p:anim>
                                    <p:anim calcmode="lin" valueType="num">
                                      <p:cBhvr additive="base">
                                        <p:cTn id="12" dur="500" fill="hold"/>
                                        <p:tgtEl>
                                          <p:spTgt spid="1976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smtClean="0"/>
              <a:t>Question</a:t>
            </a:r>
          </a:p>
        </p:txBody>
      </p:sp>
      <p:sp>
        <p:nvSpPr>
          <p:cNvPr id="95235" name="Rectangle 3"/>
          <p:cNvSpPr>
            <a:spLocks noGrp="1" noChangeArrowheads="1"/>
          </p:cNvSpPr>
          <p:nvPr>
            <p:ph type="body" idx="1"/>
          </p:nvPr>
        </p:nvSpPr>
        <p:spPr/>
        <p:txBody>
          <a:bodyPr/>
          <a:lstStyle/>
          <a:p>
            <a:pPr marL="609600" indent="-609600" eaLnBrk="1" hangingPunct="1">
              <a:lnSpc>
                <a:spcPct val="90000"/>
              </a:lnSpc>
              <a:buFontTx/>
              <a:buNone/>
            </a:pPr>
            <a:r>
              <a:rPr lang="en-US" altLang="zh-CN" smtClean="0"/>
              <a:t>1.</a:t>
            </a:r>
            <a:r>
              <a:rPr lang="zh-CN" altLang="en-US" smtClean="0"/>
              <a:t>光可以分为哪三种偏振态？</a:t>
            </a:r>
          </a:p>
          <a:p>
            <a:pPr marL="609600" indent="-609600" eaLnBrk="1" hangingPunct="1">
              <a:lnSpc>
                <a:spcPct val="90000"/>
              </a:lnSpc>
              <a:buFontTx/>
              <a:buNone/>
            </a:pPr>
            <a:r>
              <a:rPr lang="en-US" altLang="zh-CN" smtClean="0"/>
              <a:t>2.</a:t>
            </a:r>
            <a:r>
              <a:rPr lang="zh-CN" altLang="en-US" smtClean="0"/>
              <a:t>完全偏振光有哪三种？</a:t>
            </a:r>
          </a:p>
          <a:p>
            <a:pPr marL="609600" indent="-609600" eaLnBrk="1" hangingPunct="1">
              <a:lnSpc>
                <a:spcPct val="90000"/>
              </a:lnSpc>
              <a:buFontTx/>
              <a:buNone/>
            </a:pPr>
            <a:r>
              <a:rPr lang="en-US" altLang="zh-CN" smtClean="0"/>
              <a:t>3.</a:t>
            </a:r>
            <a:r>
              <a:rPr lang="zh-CN" altLang="en-US" smtClean="0"/>
              <a:t>偏振光可以分解为两个相互垂直的线偏振光，那么满足什么条件时分别是线偏振光，圆偏振光和椭圆偏振光？</a:t>
            </a:r>
          </a:p>
          <a:p>
            <a:pPr marL="609600" indent="-609600" eaLnBrk="1" hangingPunct="1">
              <a:lnSpc>
                <a:spcPct val="90000"/>
              </a:lnSpc>
              <a:buFontTx/>
              <a:buNone/>
            </a:pPr>
            <a:endParaRPr lang="zh-CN" alt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body" idx="1"/>
          </p:nvPr>
        </p:nvSpPr>
        <p:spPr>
          <a:xfrm>
            <a:off x="1908175" y="1628775"/>
            <a:ext cx="5329238" cy="3455988"/>
          </a:xfrm>
        </p:spPr>
        <p:txBody>
          <a:bodyPr/>
          <a:lstStyle/>
          <a:p>
            <a:pPr eaLnBrk="1" hangingPunct="1">
              <a:buFontTx/>
              <a:buNone/>
            </a:pPr>
            <a:r>
              <a:rPr lang="en-US" altLang="zh-CN" sz="8800" smtClean="0">
                <a:solidFill>
                  <a:srgbClr val="3333FF"/>
                </a:solidFill>
                <a:latin typeface="Times New Roman" pitchFamily="18" charset="0"/>
              </a:rPr>
              <a:t>THANKS  </a:t>
            </a:r>
          </a:p>
          <a:p>
            <a:pPr eaLnBrk="1" hangingPunct="1">
              <a:buFontTx/>
              <a:buNone/>
            </a:pPr>
            <a:r>
              <a:rPr lang="en-US" altLang="zh-CN" sz="8800" smtClean="0">
                <a:solidFill>
                  <a:srgbClr val="3333FF"/>
                </a:solidFill>
                <a:latin typeface="Times New Roman" pitchFamily="18" charset="0"/>
              </a:rPr>
              <a:t> A  LOT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p:spPr>
        <p:txBody>
          <a:bodyPr/>
          <a:lstStyle/>
          <a:p>
            <a:pPr eaLnBrk="1" hangingPunct="1"/>
            <a:r>
              <a:rPr lang="en-US" altLang="zh-CN" smtClean="0">
                <a:solidFill>
                  <a:srgbClr val="FF3300"/>
                </a:solidFill>
              </a:rPr>
              <a:t>1.1.2 </a:t>
            </a:r>
            <a:r>
              <a:rPr lang="zh-CN" altLang="en-US" smtClean="0">
                <a:solidFill>
                  <a:srgbClr val="FF3300"/>
                </a:solidFill>
              </a:rPr>
              <a:t>电磁场基本方程</a:t>
            </a:r>
          </a:p>
        </p:txBody>
      </p:sp>
      <p:sp>
        <p:nvSpPr>
          <p:cNvPr id="72707" name="Rectangle 16"/>
          <p:cNvSpPr>
            <a:spLocks noChangeArrowheads="1"/>
          </p:cNvSpPr>
          <p:nvPr/>
        </p:nvSpPr>
        <p:spPr bwMode="auto">
          <a:xfrm>
            <a:off x="285750" y="2428875"/>
            <a:ext cx="1819275" cy="1223963"/>
          </a:xfrm>
          <a:prstGeom prst="rect">
            <a:avLst/>
          </a:prstGeom>
          <a:noFill/>
          <a:ln w="9525">
            <a:noFill/>
            <a:miter lim="800000"/>
            <a:headEnd/>
            <a:tailEnd/>
          </a:ln>
        </p:spPr>
        <p:txBody>
          <a:bodyPr/>
          <a:lstStyle/>
          <a:p>
            <a:pPr algn="l">
              <a:spcBef>
                <a:spcPct val="20000"/>
              </a:spcBef>
            </a:pPr>
            <a:r>
              <a:rPr lang="zh-CN" altLang="en-US" sz="3200">
                <a:solidFill>
                  <a:srgbClr val="FF0000"/>
                </a:solidFill>
                <a:latin typeface="Arial" pitchFamily="34" charset="0"/>
              </a:rPr>
              <a:t>电磁波的数学描述</a:t>
            </a:r>
          </a:p>
        </p:txBody>
      </p:sp>
      <p:sp>
        <p:nvSpPr>
          <p:cNvPr id="72716" name="矩形 11"/>
          <p:cNvSpPr>
            <a:spLocks noChangeArrowheads="1"/>
          </p:cNvSpPr>
          <p:nvPr/>
        </p:nvSpPr>
        <p:spPr bwMode="auto">
          <a:xfrm>
            <a:off x="4071938" y="2643188"/>
            <a:ext cx="3714750" cy="646112"/>
          </a:xfrm>
          <a:prstGeom prst="rect">
            <a:avLst/>
          </a:prstGeom>
          <a:noFill/>
          <a:ln w="9525">
            <a:noFill/>
            <a:miter lim="800000"/>
            <a:headEnd/>
            <a:tailEnd/>
          </a:ln>
        </p:spPr>
        <p:txBody>
          <a:bodyPr>
            <a:spAutoFit/>
          </a:bodyPr>
          <a:lstStyle/>
          <a:p>
            <a:pPr algn="l">
              <a:spcBef>
                <a:spcPct val="20000"/>
              </a:spcBef>
            </a:pPr>
            <a:r>
              <a:rPr lang="zh-CN" altLang="en-US" sz="3600">
                <a:solidFill>
                  <a:srgbClr val="FF0000"/>
                </a:solidFill>
                <a:latin typeface="Arial" pitchFamily="34" charset="0"/>
              </a:rPr>
              <a:t>麦克斯韦方程组</a:t>
            </a:r>
          </a:p>
        </p:txBody>
      </p:sp>
      <p:sp>
        <p:nvSpPr>
          <p:cNvPr id="14" name="右箭头 13"/>
          <p:cNvSpPr>
            <a:spLocks noChangeArrowheads="1"/>
          </p:cNvSpPr>
          <p:nvPr/>
        </p:nvSpPr>
        <p:spPr bwMode="auto">
          <a:xfrm rot="10800000">
            <a:off x="2500313" y="2714625"/>
            <a:ext cx="1428750" cy="500063"/>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2716"/>
                                        </p:tgtEl>
                                        <p:attrNameLst>
                                          <p:attrName>style.visibility</p:attrName>
                                        </p:attrNameLst>
                                      </p:cBhvr>
                                      <p:to>
                                        <p:strVal val="visible"/>
                                      </p:to>
                                    </p:set>
                                    <p:animEffect transition="in" filter="checkerboard(across)">
                                      <p:cBhvr>
                                        <p:cTn id="10" dur="500"/>
                                        <p:tgtEl>
                                          <p:spTgt spid="72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6" grpId="0"/>
      <p:bldP spid="14" grpId="0" animBg="1"/>
    </p:bldLst>
  </p:timing>
</p:sld>
</file>

<file path=ppt/theme/theme1.xml><?xml version="1.0" encoding="utf-8"?>
<a:theme xmlns:a="http://schemas.openxmlformats.org/drawingml/2006/main" name="封面">
  <a:themeElements>
    <a:clrScheme name="封面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封面">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封面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封面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封面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封面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封面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封面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封面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封面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封面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封面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封面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封面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模板1">
  <a:themeElements>
    <a:clrScheme name="模板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板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板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板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板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板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板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板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板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板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板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板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板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板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模板2">
  <a:themeElements>
    <a:clrScheme name="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板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模板3">
  <a:themeElements>
    <a:clrScheme name="模板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板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板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板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板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板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板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板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板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板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板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板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板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板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模板4">
  <a:themeElements>
    <a:clrScheme name="模板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板4">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板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板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板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板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板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板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板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板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板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板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板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板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模板">
  <a:themeElements>
    <a:clrScheme name="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6732</TotalTime>
  <Words>3952</Words>
  <Application>Microsoft Office PowerPoint</Application>
  <PresentationFormat>全屏显示(4:3)</PresentationFormat>
  <Paragraphs>443</Paragraphs>
  <Slides>87</Slides>
  <Notes>0</Notes>
  <HiddenSlides>0</HiddenSlides>
  <MMClips>1</MMClips>
  <ScaleCrop>false</ScaleCrop>
  <HeadingPairs>
    <vt:vector size="6" baseType="variant">
      <vt:variant>
        <vt:lpstr>主题</vt:lpstr>
      </vt:variant>
      <vt:variant>
        <vt:i4>9</vt:i4>
      </vt:variant>
      <vt:variant>
        <vt:lpstr>嵌入 OLE 服务器</vt:lpstr>
      </vt:variant>
      <vt:variant>
        <vt:i4>3</vt:i4>
      </vt:variant>
      <vt:variant>
        <vt:lpstr>幻灯片标题</vt:lpstr>
      </vt:variant>
      <vt:variant>
        <vt:i4>87</vt:i4>
      </vt:variant>
    </vt:vector>
  </HeadingPairs>
  <TitlesOfParts>
    <vt:vector size="99" baseType="lpstr">
      <vt:lpstr>封面</vt:lpstr>
      <vt:lpstr>模板1</vt:lpstr>
      <vt:lpstr>模板2</vt:lpstr>
      <vt:lpstr>模板3</vt:lpstr>
      <vt:lpstr>模板4</vt:lpstr>
      <vt:lpstr>模板</vt:lpstr>
      <vt:lpstr>自定义设计方案</vt:lpstr>
      <vt:lpstr>1_自定义设计方案</vt:lpstr>
      <vt:lpstr>2_自定义设计方案</vt:lpstr>
      <vt:lpstr>Equation</vt:lpstr>
      <vt:lpstr>公式</vt:lpstr>
      <vt:lpstr>Visio</vt:lpstr>
      <vt:lpstr>物理光学</vt:lpstr>
      <vt:lpstr>第1章 光的电磁理论</vt:lpstr>
      <vt:lpstr>第1章 光的电磁理论</vt:lpstr>
      <vt:lpstr>第1章 光的电磁理论</vt:lpstr>
      <vt:lpstr>参考资料</vt:lpstr>
      <vt:lpstr>1.1 电磁波谱 电磁场基本方程</vt:lpstr>
      <vt:lpstr>幻灯片 7</vt:lpstr>
      <vt:lpstr>幻灯片 8</vt:lpstr>
      <vt:lpstr>1.1.2 电磁场基本方程</vt:lpstr>
      <vt:lpstr>1.1.2 电磁场基本方程</vt:lpstr>
      <vt:lpstr>1.1.2 电磁场基本方程</vt:lpstr>
      <vt:lpstr>1.1.2 电磁场基本方程</vt:lpstr>
      <vt:lpstr>1.1.2 电磁场基本方程</vt:lpstr>
      <vt:lpstr>1.1.2 电磁场基本方程</vt:lpstr>
      <vt:lpstr>1.1.2 电磁场基本方程</vt:lpstr>
      <vt:lpstr>1.1.2 电磁场基本方程</vt:lpstr>
      <vt:lpstr>1.1.2 电磁场基本方程</vt:lpstr>
      <vt:lpstr>幻灯片 18</vt:lpstr>
      <vt:lpstr>人物传记－麦克斯韦 </vt:lpstr>
      <vt:lpstr>幻灯片 20</vt:lpstr>
      <vt:lpstr>Question</vt:lpstr>
      <vt:lpstr>1.1.2 电磁场基本方程</vt:lpstr>
      <vt:lpstr>1.1.2 电磁场基本方程</vt:lpstr>
      <vt:lpstr>1.1.2 电磁场基本方程</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1.2.2 时谐均匀平面波</vt:lpstr>
      <vt:lpstr>幻灯片 42</vt:lpstr>
      <vt:lpstr>幻灯片 43</vt:lpstr>
      <vt:lpstr>幻灯片 44</vt:lpstr>
      <vt:lpstr>幻灯片 45</vt:lpstr>
      <vt:lpstr>幻灯片 46</vt:lpstr>
      <vt:lpstr>例题</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Question</vt:lpstr>
      <vt:lpstr>1.3 光的偏振(Polarization properties of light ) </vt:lpstr>
      <vt:lpstr>光的偏振在日常生活中的应用</vt:lpstr>
      <vt:lpstr>光的偏振在日常生活中的应用</vt:lpstr>
      <vt:lpstr>1.3.1 光波的偏振态</vt:lpstr>
      <vt:lpstr>幻灯片 67</vt:lpstr>
      <vt:lpstr>幻灯片 68</vt:lpstr>
      <vt:lpstr>幻灯片 69</vt:lpstr>
      <vt:lpstr>幻灯片 70</vt:lpstr>
      <vt:lpstr>幻灯片 71</vt:lpstr>
      <vt:lpstr>幻灯片 72</vt:lpstr>
      <vt:lpstr>幻灯片 73</vt:lpstr>
      <vt:lpstr>1.3.2  偏振光的偏振态</vt:lpstr>
      <vt:lpstr>幻灯片 75</vt:lpstr>
      <vt:lpstr>幻灯片 76</vt:lpstr>
      <vt:lpstr>幻灯片 77</vt:lpstr>
      <vt:lpstr>例题</vt:lpstr>
      <vt:lpstr>幻灯片 79</vt:lpstr>
      <vt:lpstr>例题</vt:lpstr>
      <vt:lpstr>幻灯片 81</vt:lpstr>
      <vt:lpstr>幻灯片 82</vt:lpstr>
      <vt:lpstr>幻灯片 83</vt:lpstr>
      <vt:lpstr>幻灯片 84</vt:lpstr>
      <vt:lpstr>幻灯片 85</vt:lpstr>
      <vt:lpstr>Question</vt:lpstr>
      <vt:lpstr>幻灯片 87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物理光学</dc:title>
  <dc:creator>kgz</dc:creator>
  <cp:lastModifiedBy>apple</cp:lastModifiedBy>
  <cp:revision>300</cp:revision>
  <dcterms:created xsi:type="dcterms:W3CDTF">1601-01-01T00:00:00Z</dcterms:created>
  <dcterms:modified xsi:type="dcterms:W3CDTF">2018-09-15T10:01:34Z</dcterms:modified>
</cp:coreProperties>
</file>