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29" r:id="rId3"/>
    <p:sldId id="520" r:id="rId4"/>
    <p:sldId id="541" r:id="rId5"/>
    <p:sldId id="437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51" r:id="rId15"/>
    <p:sldId id="449" r:id="rId16"/>
    <p:sldId id="450" r:id="rId17"/>
    <p:sldId id="527" r:id="rId18"/>
    <p:sldId id="452" r:id="rId19"/>
    <p:sldId id="453" r:id="rId20"/>
    <p:sldId id="454" r:id="rId21"/>
    <p:sldId id="521" r:id="rId22"/>
    <p:sldId id="455" r:id="rId23"/>
    <p:sldId id="457" r:id="rId24"/>
    <p:sldId id="459" r:id="rId25"/>
    <p:sldId id="460" r:id="rId26"/>
    <p:sldId id="461" r:id="rId27"/>
    <p:sldId id="514" r:id="rId28"/>
    <p:sldId id="515" r:id="rId29"/>
    <p:sldId id="516" r:id="rId30"/>
    <p:sldId id="543" r:id="rId31"/>
    <p:sldId id="463" r:id="rId32"/>
    <p:sldId id="471" r:id="rId33"/>
    <p:sldId id="472" r:id="rId34"/>
    <p:sldId id="524" r:id="rId35"/>
    <p:sldId id="465" r:id="rId36"/>
    <p:sldId id="464" r:id="rId37"/>
    <p:sldId id="542" r:id="rId38"/>
    <p:sldId id="528" r:id="rId39"/>
    <p:sldId id="537" r:id="rId40"/>
    <p:sldId id="538" r:id="rId41"/>
    <p:sldId id="517" r:id="rId42"/>
    <p:sldId id="522" r:id="rId43"/>
    <p:sldId id="519" r:id="rId44"/>
    <p:sldId id="550" r:id="rId45"/>
    <p:sldId id="466" r:id="rId46"/>
    <p:sldId id="473" r:id="rId47"/>
    <p:sldId id="475" r:id="rId48"/>
    <p:sldId id="474" r:id="rId49"/>
    <p:sldId id="476" r:id="rId50"/>
    <p:sldId id="478" r:id="rId51"/>
    <p:sldId id="544" r:id="rId52"/>
    <p:sldId id="530" r:id="rId53"/>
    <p:sldId id="531" r:id="rId54"/>
    <p:sldId id="539" r:id="rId55"/>
    <p:sldId id="540" r:id="rId56"/>
    <p:sldId id="477" r:id="rId57"/>
    <p:sldId id="545" r:id="rId58"/>
    <p:sldId id="480" r:id="rId59"/>
    <p:sldId id="525" r:id="rId60"/>
    <p:sldId id="479" r:id="rId61"/>
    <p:sldId id="481" r:id="rId62"/>
    <p:sldId id="482" r:id="rId63"/>
    <p:sldId id="483" r:id="rId64"/>
    <p:sldId id="484" r:id="rId65"/>
    <p:sldId id="546" r:id="rId66"/>
    <p:sldId id="485" r:id="rId67"/>
    <p:sldId id="486" r:id="rId68"/>
    <p:sldId id="547" r:id="rId69"/>
    <p:sldId id="548" r:id="rId70"/>
    <p:sldId id="490" r:id="rId71"/>
    <p:sldId id="489" r:id="rId72"/>
    <p:sldId id="492" r:id="rId73"/>
    <p:sldId id="532" r:id="rId74"/>
    <p:sldId id="491" r:id="rId75"/>
    <p:sldId id="493" r:id="rId76"/>
    <p:sldId id="494" r:id="rId77"/>
    <p:sldId id="495" r:id="rId78"/>
    <p:sldId id="496" r:id="rId79"/>
    <p:sldId id="497" r:id="rId80"/>
    <p:sldId id="498" r:id="rId81"/>
    <p:sldId id="499" r:id="rId82"/>
    <p:sldId id="500" r:id="rId83"/>
    <p:sldId id="507" r:id="rId84"/>
    <p:sldId id="508" r:id="rId85"/>
    <p:sldId id="533" r:id="rId86"/>
    <p:sldId id="551" r:id="rId87"/>
    <p:sldId id="534" r:id="rId88"/>
    <p:sldId id="510" r:id="rId89"/>
    <p:sldId id="511" r:id="rId90"/>
    <p:sldId id="523" r:id="rId91"/>
    <p:sldId id="535" r:id="rId9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34" autoAdjust="0"/>
  </p:normalViewPr>
  <p:slideViewPr>
    <p:cSldViewPr>
      <p:cViewPr varScale="1">
        <p:scale>
          <a:sx n="64" d="100"/>
          <a:sy n="64" d="100"/>
        </p:scale>
        <p:origin x="9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6.wmf"/><Relationship Id="rId3" Type="http://schemas.openxmlformats.org/officeDocument/2006/relationships/image" Target="../media/image58.wmf"/><Relationship Id="rId7" Type="http://schemas.openxmlformats.org/officeDocument/2006/relationships/image" Target="../media/image61.wmf"/><Relationship Id="rId12" Type="http://schemas.openxmlformats.org/officeDocument/2006/relationships/image" Target="../media/image65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11" Type="http://schemas.openxmlformats.org/officeDocument/2006/relationships/image" Target="../media/image64.wmf"/><Relationship Id="rId5" Type="http://schemas.openxmlformats.org/officeDocument/2006/relationships/image" Target="../media/image59.wmf"/><Relationship Id="rId10" Type="http://schemas.openxmlformats.org/officeDocument/2006/relationships/image" Target="../media/image63.wmf"/><Relationship Id="rId4" Type="http://schemas.openxmlformats.org/officeDocument/2006/relationships/image" Target="../media/image44.wmf"/><Relationship Id="rId9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e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e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11" Type="http://schemas.openxmlformats.org/officeDocument/2006/relationships/image" Target="../media/image217.wmf"/><Relationship Id="rId5" Type="http://schemas.openxmlformats.org/officeDocument/2006/relationships/image" Target="../media/image21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4" Type="http://schemas.openxmlformats.org/officeDocument/2006/relationships/image" Target="../media/image24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4" Type="http://schemas.openxmlformats.org/officeDocument/2006/relationships/image" Target="../media/image25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emf"/><Relationship Id="rId7" Type="http://schemas.openxmlformats.org/officeDocument/2006/relationships/image" Target="../media/image267.emf"/><Relationship Id="rId2" Type="http://schemas.openxmlformats.org/officeDocument/2006/relationships/image" Target="../media/image262.wmf"/><Relationship Id="rId1" Type="http://schemas.openxmlformats.org/officeDocument/2006/relationships/image" Target="../media/image261.emf"/><Relationship Id="rId6" Type="http://schemas.openxmlformats.org/officeDocument/2006/relationships/image" Target="../media/image266.emf"/><Relationship Id="rId5" Type="http://schemas.openxmlformats.org/officeDocument/2006/relationships/image" Target="../media/image265.emf"/><Relationship Id="rId4" Type="http://schemas.openxmlformats.org/officeDocument/2006/relationships/image" Target="../media/image264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image" Target="../media/image269.e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5.wmf"/><Relationship Id="rId1" Type="http://schemas.openxmlformats.org/officeDocument/2006/relationships/image" Target="../media/image274.e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12" Type="http://schemas.openxmlformats.org/officeDocument/2006/relationships/image" Target="../media/image288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11" Type="http://schemas.openxmlformats.org/officeDocument/2006/relationships/image" Target="../media/image287.wmf"/><Relationship Id="rId5" Type="http://schemas.openxmlformats.org/officeDocument/2006/relationships/image" Target="../media/image281.wmf"/><Relationship Id="rId10" Type="http://schemas.openxmlformats.org/officeDocument/2006/relationships/image" Target="../media/image286.wmf"/><Relationship Id="rId4" Type="http://schemas.openxmlformats.org/officeDocument/2006/relationships/image" Target="../media/image280.wmf"/><Relationship Id="rId9" Type="http://schemas.openxmlformats.org/officeDocument/2006/relationships/image" Target="../media/image285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3" Type="http://schemas.openxmlformats.org/officeDocument/2006/relationships/image" Target="../media/image291.emf"/><Relationship Id="rId7" Type="http://schemas.openxmlformats.org/officeDocument/2006/relationships/image" Target="../media/image295.emf"/><Relationship Id="rId2" Type="http://schemas.openxmlformats.org/officeDocument/2006/relationships/image" Target="../media/image290.wmf"/><Relationship Id="rId1" Type="http://schemas.openxmlformats.org/officeDocument/2006/relationships/image" Target="../media/image289.e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1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08.emf"/><Relationship Id="rId5" Type="http://schemas.openxmlformats.org/officeDocument/2006/relationships/image" Target="../media/image307.wmf"/><Relationship Id="rId4" Type="http://schemas.openxmlformats.org/officeDocument/2006/relationships/image" Target="../media/image306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e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313.emf"/><Relationship Id="rId1" Type="http://schemas.openxmlformats.org/officeDocument/2006/relationships/image" Target="../media/image312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2" Type="http://schemas.openxmlformats.org/officeDocument/2006/relationships/image" Target="../media/image316.emf"/><Relationship Id="rId1" Type="http://schemas.openxmlformats.org/officeDocument/2006/relationships/image" Target="../media/image315.emf"/><Relationship Id="rId4" Type="http://schemas.openxmlformats.org/officeDocument/2006/relationships/image" Target="../media/image318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emf"/><Relationship Id="rId1" Type="http://schemas.openxmlformats.org/officeDocument/2006/relationships/image" Target="../media/image319.e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emf"/><Relationship Id="rId2" Type="http://schemas.openxmlformats.org/officeDocument/2006/relationships/image" Target="../media/image323.emf"/><Relationship Id="rId1" Type="http://schemas.openxmlformats.org/officeDocument/2006/relationships/image" Target="../media/image322.emf"/><Relationship Id="rId4" Type="http://schemas.openxmlformats.org/officeDocument/2006/relationships/image" Target="../media/image325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6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5" Type="http://schemas.openxmlformats.org/officeDocument/2006/relationships/image" Target="../media/image331.wmf"/><Relationship Id="rId4" Type="http://schemas.openxmlformats.org/officeDocument/2006/relationships/image" Target="../media/image3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110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5" Type="http://schemas.openxmlformats.org/officeDocument/2006/relationships/image" Target="../media/image347.wmf"/><Relationship Id="rId4" Type="http://schemas.openxmlformats.org/officeDocument/2006/relationships/image" Target="../media/image346.w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wmf"/><Relationship Id="rId1" Type="http://schemas.openxmlformats.org/officeDocument/2006/relationships/image" Target="../media/image349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Relationship Id="rId4" Type="http://schemas.openxmlformats.org/officeDocument/2006/relationships/image" Target="../media/image354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3B9E14A-D854-4EA8-85D1-1018896C2224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936D30B-7D64-4657-B5BD-B78E9B7557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6D30B-7D64-4657-B5BD-B78E9B75579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2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6D30B-7D64-4657-B5BD-B78E9B75579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6D30B-7D64-4657-B5BD-B78E9B75579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3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DFFD-28AB-4F72-9916-FF82A4148C50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3A83C-B980-4219-AF07-6306FE7B72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DCEE3-D701-47D3-8BEC-6FDC1D56B4E4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D5A23-976A-4911-B438-D0B34E6DA7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B345D-6690-4799-BAC3-69ADFAD770CC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F3BD6-992D-410E-BA6B-D82EC9A04F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0AFA6-91B2-4CD9-B695-A46444128FB5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D9FB1-3A3D-403C-991D-6DC9712C0D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8732-401D-4DA9-A215-7365E26408EE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2985-0E31-4FB8-8747-9BF4975D1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4F0FE-D229-45FB-B9CC-1BEFEEE801A5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EF56C-CF1D-443A-8928-260E1915BE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35AB6-7780-4E6A-9FCA-CE493F423D8E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9A55E-509A-4A8F-8729-0C79445AB8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BA6A0-65DC-497F-B975-B2433F23FC0E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78242-5164-4847-8EC5-BD19C5F650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3560-D422-470E-8035-29CAEA272351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0C079-228F-4B27-A02C-073D42F055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99FF1-6416-4C8C-AD04-1386E56FC6AD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59C99-6CCF-40A6-ACDD-36B0A9826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918DD-C65B-4FE0-B10B-BE0E99AF06D4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88A5B-F039-4046-8676-6CED4BB81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7A0F02-98EC-46D7-8D3F-FE1137D5AA83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A23C070-ADBE-4EA2-AA8B-9FF768F88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0.jpeg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7.emf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49.bin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61.wmf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52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60.wmf"/><Relationship Id="rId23" Type="http://schemas.openxmlformats.org/officeDocument/2006/relationships/image" Target="../media/image63.wmf"/><Relationship Id="rId28" Type="http://schemas.openxmlformats.org/officeDocument/2006/relationships/image" Target="../media/image65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6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71.wmf"/><Relationship Id="rId3" Type="http://schemas.openxmlformats.org/officeDocument/2006/relationships/image" Target="../media/image72.png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6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0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image" Target="../media/image136.wmf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44.wmf"/><Relationship Id="rId5" Type="http://schemas.openxmlformats.org/officeDocument/2006/relationships/image" Target="../media/image145.png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oleObject" Target="../embeddings/oleObject129.bin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35.wmf"/><Relationship Id="rId9" Type="http://schemas.openxmlformats.org/officeDocument/2006/relationships/image" Target="../media/image137.wmf"/><Relationship Id="rId14" Type="http://schemas.openxmlformats.org/officeDocument/2006/relationships/image" Target="../media/image139.wmf"/><Relationship Id="rId22" Type="http://schemas.openxmlformats.org/officeDocument/2006/relationships/image" Target="../media/image14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53.wmf"/><Relationship Id="rId26" Type="http://schemas.openxmlformats.org/officeDocument/2006/relationships/image" Target="../media/image157.w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2.wmf"/><Relationship Id="rId20" Type="http://schemas.openxmlformats.org/officeDocument/2006/relationships/image" Target="../media/image154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56.e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51.wmf"/><Relationship Id="rId22" Type="http://schemas.openxmlformats.org/officeDocument/2006/relationships/image" Target="../media/image15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7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9.wmf"/><Relationship Id="rId17" Type="http://schemas.openxmlformats.org/officeDocument/2006/relationships/image" Target="../media/image18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1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8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8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9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9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9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98.e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200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02.e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206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14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3.wmf"/><Relationship Id="rId20" Type="http://schemas.openxmlformats.org/officeDocument/2006/relationships/image" Target="../media/image215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217.wmf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10" Type="http://schemas.openxmlformats.org/officeDocument/2006/relationships/image" Target="../media/image210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12.wmf"/><Relationship Id="rId22" Type="http://schemas.openxmlformats.org/officeDocument/2006/relationships/image" Target="../media/image21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2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223.wmf"/><Relationship Id="rId3" Type="http://schemas.openxmlformats.org/officeDocument/2006/relationships/oleObject" Target="../embeddings/oleObject209.bin"/><Relationship Id="rId7" Type="http://schemas.openxmlformats.org/officeDocument/2006/relationships/image" Target="../media/image220.wmf"/><Relationship Id="rId12" Type="http://schemas.openxmlformats.org/officeDocument/2006/relationships/oleObject" Target="../embeddings/oleObject2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222.wmf"/><Relationship Id="rId5" Type="http://schemas.openxmlformats.org/officeDocument/2006/relationships/image" Target="../media/image225.png"/><Relationship Id="rId15" Type="http://schemas.openxmlformats.org/officeDocument/2006/relationships/image" Target="../media/image224.wmf"/><Relationship Id="rId10" Type="http://schemas.openxmlformats.org/officeDocument/2006/relationships/oleObject" Target="../embeddings/oleObject212.bin"/><Relationship Id="rId4" Type="http://schemas.openxmlformats.org/officeDocument/2006/relationships/image" Target="../media/image219.wmf"/><Relationship Id="rId9" Type="http://schemas.openxmlformats.org/officeDocument/2006/relationships/image" Target="../media/image221.wmf"/><Relationship Id="rId14" Type="http://schemas.openxmlformats.org/officeDocument/2006/relationships/oleObject" Target="../embeddings/oleObject21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26.wmf"/><Relationship Id="rId9" Type="http://schemas.openxmlformats.org/officeDocument/2006/relationships/image" Target="../media/image22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2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8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37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9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43.wmf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3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5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38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254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43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oleObject" Target="../embeddings/oleObject249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5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258.wmf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6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emf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6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7.e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264.emf"/><Relationship Id="rId4" Type="http://schemas.openxmlformats.org/officeDocument/2006/relationships/image" Target="../media/image261.e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66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oleObject" Target="../embeddings/oleObject262.bin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7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69.e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0" Type="http://schemas.openxmlformats.org/officeDocument/2006/relationships/image" Target="../media/image271.emf"/><Relationship Id="rId4" Type="http://schemas.openxmlformats.org/officeDocument/2006/relationships/image" Target="../media/image268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7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7" Type="http://schemas.openxmlformats.org/officeDocument/2006/relationships/image" Target="../media/image27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64.bin"/><Relationship Id="rId5" Type="http://schemas.openxmlformats.org/officeDocument/2006/relationships/image" Target="../media/image274.emf"/><Relationship Id="rId4" Type="http://schemas.openxmlformats.org/officeDocument/2006/relationships/oleObject" Target="../embeddings/oleObject263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284.wmf"/><Relationship Id="rId26" Type="http://schemas.openxmlformats.org/officeDocument/2006/relationships/image" Target="../media/image288.wmf"/><Relationship Id="rId3" Type="http://schemas.openxmlformats.org/officeDocument/2006/relationships/oleObject" Target="../embeddings/oleObject265.bin"/><Relationship Id="rId21" Type="http://schemas.openxmlformats.org/officeDocument/2006/relationships/oleObject" Target="../embeddings/oleObject274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272.bin"/><Relationship Id="rId25" Type="http://schemas.openxmlformats.org/officeDocument/2006/relationships/oleObject" Target="../embeddings/oleObject2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3.wmf"/><Relationship Id="rId20" Type="http://schemas.openxmlformats.org/officeDocument/2006/relationships/image" Target="../media/image285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69.bin"/><Relationship Id="rId24" Type="http://schemas.openxmlformats.org/officeDocument/2006/relationships/image" Target="../media/image287.wmf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23" Type="http://schemas.openxmlformats.org/officeDocument/2006/relationships/oleObject" Target="../embeddings/oleObject275.bin"/><Relationship Id="rId10" Type="http://schemas.openxmlformats.org/officeDocument/2006/relationships/image" Target="../media/image280.wmf"/><Relationship Id="rId19" Type="http://schemas.openxmlformats.org/officeDocument/2006/relationships/oleObject" Target="../embeddings/oleObject273.bin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82.wmf"/><Relationship Id="rId22" Type="http://schemas.openxmlformats.org/officeDocument/2006/relationships/image" Target="../media/image286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e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96.e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2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5.emf"/><Relationship Id="rId20" Type="http://schemas.openxmlformats.org/officeDocument/2006/relationships/image" Target="../media/image297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285.bin"/><Relationship Id="rId4" Type="http://schemas.openxmlformats.org/officeDocument/2006/relationships/image" Target="../media/image289.e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94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99.w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98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301.wmf"/><Relationship Id="rId4" Type="http://schemas.openxmlformats.org/officeDocument/2006/relationships/oleObject" Target="../embeddings/oleObject289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oleObject" Target="../embeddings/oleObject295.bin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30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04.wmf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91.bin"/><Relationship Id="rId10" Type="http://schemas.openxmlformats.org/officeDocument/2006/relationships/image" Target="../media/image306.wmf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308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10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309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13.e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3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16.emf"/><Relationship Id="rId5" Type="http://schemas.openxmlformats.org/officeDocument/2006/relationships/oleObject" Target="../embeddings/oleObject303.bin"/><Relationship Id="rId10" Type="http://schemas.openxmlformats.org/officeDocument/2006/relationships/image" Target="../media/image318.wmf"/><Relationship Id="rId4" Type="http://schemas.openxmlformats.org/officeDocument/2006/relationships/image" Target="../media/image315.emf"/><Relationship Id="rId9" Type="http://schemas.openxmlformats.org/officeDocument/2006/relationships/oleObject" Target="../embeddings/oleObject305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7" Type="http://schemas.openxmlformats.org/officeDocument/2006/relationships/image" Target="../media/image3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07.bin"/><Relationship Id="rId5" Type="http://schemas.openxmlformats.org/officeDocument/2006/relationships/image" Target="../media/image319.emf"/><Relationship Id="rId4" Type="http://schemas.openxmlformats.org/officeDocument/2006/relationships/oleObject" Target="../embeddings/oleObject306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23.emf"/><Relationship Id="rId5" Type="http://schemas.openxmlformats.org/officeDocument/2006/relationships/oleObject" Target="../embeddings/oleObject309.bin"/><Relationship Id="rId10" Type="http://schemas.openxmlformats.org/officeDocument/2006/relationships/image" Target="../media/image325.emf"/><Relationship Id="rId4" Type="http://schemas.openxmlformats.org/officeDocument/2006/relationships/image" Target="../media/image322.emf"/><Relationship Id="rId9" Type="http://schemas.openxmlformats.org/officeDocument/2006/relationships/oleObject" Target="../embeddings/oleObject311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326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3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17.bin"/><Relationship Id="rId5" Type="http://schemas.openxmlformats.org/officeDocument/2006/relationships/oleObject" Target="../embeddings/oleObject314.bin"/><Relationship Id="rId10" Type="http://schemas.openxmlformats.org/officeDocument/2006/relationships/image" Target="../media/image330.wmf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1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332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36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35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13" Type="http://schemas.openxmlformats.org/officeDocument/2006/relationships/image" Target="../media/image341.wmf"/><Relationship Id="rId3" Type="http://schemas.openxmlformats.org/officeDocument/2006/relationships/image" Target="../media/image342.jpeg"/><Relationship Id="rId7" Type="http://schemas.openxmlformats.org/officeDocument/2006/relationships/image" Target="../media/image338.wmf"/><Relationship Id="rId12" Type="http://schemas.openxmlformats.org/officeDocument/2006/relationships/oleObject" Target="../embeddings/oleObject3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340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327.bin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339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image" Target="../media/image347.wmf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1.bin"/><Relationship Id="rId12" Type="http://schemas.openxmlformats.org/officeDocument/2006/relationships/oleObject" Target="../embeddings/oleObject3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44.wmf"/><Relationship Id="rId11" Type="http://schemas.openxmlformats.org/officeDocument/2006/relationships/image" Target="../media/image348.jpeg"/><Relationship Id="rId5" Type="http://schemas.openxmlformats.org/officeDocument/2006/relationships/oleObject" Target="../embeddings/oleObject330.bin"/><Relationship Id="rId10" Type="http://schemas.openxmlformats.org/officeDocument/2006/relationships/image" Target="../media/image346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32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50.wmf"/><Relationship Id="rId5" Type="http://schemas.openxmlformats.org/officeDocument/2006/relationships/oleObject" Target="../embeddings/oleObject335.bin"/><Relationship Id="rId4" Type="http://schemas.openxmlformats.org/officeDocument/2006/relationships/image" Target="../media/image34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52.wmf"/><Relationship Id="rId5" Type="http://schemas.openxmlformats.org/officeDocument/2006/relationships/oleObject" Target="../embeddings/oleObject337.bin"/><Relationship Id="rId10" Type="http://schemas.openxmlformats.org/officeDocument/2006/relationships/image" Target="../media/image354.wmf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339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3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t3.gstatic.com/images?q=tbn:ANd9GcR2BUtRNHQPxKdmWPZwkc9JXzkgneWbfE99WE7YGjllwoWSkJJzD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643063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75" y="1714500"/>
            <a:ext cx="7772400" cy="27860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量子力学与统计物理</a:t>
            </a:r>
            <a:r>
              <a:rPr lang="en-US" altLang="zh-CN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Quantum mechanics and statistical physics</a:t>
            </a:r>
            <a:endParaRPr lang="zh-CN" alt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313" y="4500563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光电信息学院   李小飞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>
            <a:off x="357188" y="142852"/>
            <a:ext cx="75009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、康普顿效应实验</a:t>
            </a:r>
            <a:endParaRPr kumimoji="1" lang="zh-CN" altLang="en-US" sz="40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" name="Picture 2" descr="http://a0.att.hudong.com/85/29/0120000003075413632329396226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285852"/>
            <a:ext cx="4357688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57250" y="4214789"/>
            <a:ext cx="4143375" cy="1384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射线通过实物发生散射时，其波长会发生改变的现象称为康普顿效应。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     </a:t>
            </a:r>
          </a:p>
        </p:txBody>
      </p:sp>
      <p:pic>
        <p:nvPicPr>
          <p:cNvPr id="5" name="Picture 6" descr="http://www.wljx.sdu.edu.cn/wlwz/pcai/p06/ch01/pch01/gif/17-0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25" y="1285852"/>
            <a:ext cx="314325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C:\Users\Administrator\AppData\Roaming\Tencent\Users\88402199\QQ\WinTemp\RichOle\IH%GP1((06VVF7@BJRT3X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714625"/>
            <a:ext cx="850106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142875" y="5500702"/>
            <a:ext cx="70723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       康普顿效应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比光电效应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更进一步：不但证明了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光具有粒子性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，更说明具有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量子化动量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动量守恒定律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在微观过程中也成立。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" name="Picture 4" descr="康普顿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13" y="4429132"/>
            <a:ext cx="2071687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4450" y="4429125"/>
          <a:ext cx="68532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12" name="Equation" r:id="rId5" imgW="3340080" imgH="431640" progId="Equation.DSMT4">
                  <p:embed/>
                </p:oleObj>
              </mc:Choice>
              <mc:Fallback>
                <p:oleObj name="Equation" r:id="rId5" imgW="33400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4429125"/>
                        <a:ext cx="6853238" cy="92868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85750" y="3929066"/>
            <a:ext cx="2709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康普顿频移公式</a:t>
            </a:r>
          </a:p>
        </p:txBody>
      </p:sp>
      <p:pic>
        <p:nvPicPr>
          <p:cNvPr id="8" name="Picture 9" descr="C:\Users\Administrator\AppData\Roaming\Tencent\Users\88402199\QQ\WinTemp\RichOle\$X6P`AQ3H~0Z8_CKC$4MC~Y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00500" y="285750"/>
            <a:ext cx="464343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C:\Users\Administrator\AppData\Roaming\Tencent\Users\88402199\QQ\WinTemp\RichOle\MLPCYAZJIQDQK$4R_6TF82N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0" y="1785938"/>
            <a:ext cx="233362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9"/>
          <p:cNvGrpSpPr>
            <a:grpSpLocks/>
          </p:cNvGrpSpPr>
          <p:nvPr/>
        </p:nvGrpSpPr>
        <p:grpSpPr bwMode="auto">
          <a:xfrm>
            <a:off x="0" y="0"/>
            <a:ext cx="4000500" cy="2571750"/>
            <a:chOff x="0" y="0"/>
            <a:chExt cx="4000496" cy="2571744"/>
          </a:xfrm>
        </p:grpSpPr>
        <p:pic>
          <p:nvPicPr>
            <p:cNvPr id="12" name="Picture 13" descr="http://img.zwbk.org/baike/bpic/2012/03/06/20120306144028054_5068.jpg"/>
            <p:cNvPicPr>
              <a:picLocks noChangeAspect="1" noChangeArrowheads="1"/>
            </p:cNvPicPr>
            <p:nvPr/>
          </p:nvPicPr>
          <p:blipFill>
            <a:blip r:embed="rId9"/>
            <a:srcRect l="8195" r="11475"/>
            <a:stretch>
              <a:fillRect/>
            </a:stretch>
          </p:blipFill>
          <p:spPr bwMode="auto">
            <a:xfrm>
              <a:off x="0" y="0"/>
              <a:ext cx="4000496" cy="2571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7"/>
            <p:cNvSpPr>
              <a:spLocks noChangeArrowheads="1"/>
            </p:cNvSpPr>
            <p:nvPr/>
          </p:nvSpPr>
          <p:spPr bwMode="auto">
            <a:xfrm>
              <a:off x="142844" y="681319"/>
              <a:ext cx="987771" cy="4616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隶书" pitchFamily="49" charset="-122"/>
                  <a:ea typeface="隶书" pitchFamily="49" charset="-122"/>
                </a:rPr>
                <a:t>  </a:t>
              </a: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p</a:t>
              </a:r>
              <a:r>
                <a:rPr lang="en-US" altLang="zh-CN" sz="2400" b="1" baseline="-25000">
                  <a:latin typeface="隶书" pitchFamily="49" charset="-122"/>
                  <a:ea typeface="隶书" pitchFamily="49" charset="-122"/>
                </a:rPr>
                <a:t>0  </a:t>
              </a:r>
              <a:endParaRPr lang="zh-CN" altLang="en-US" sz="2400" baseline="-25000"/>
            </a:p>
          </p:txBody>
        </p:sp>
        <p:sp>
          <p:nvSpPr>
            <p:cNvPr id="14" name="矩形 18"/>
            <p:cNvSpPr>
              <a:spLocks noChangeArrowheads="1"/>
            </p:cNvSpPr>
            <p:nvPr/>
          </p:nvSpPr>
          <p:spPr bwMode="auto">
            <a:xfrm>
              <a:off x="3143240" y="0"/>
              <a:ext cx="728084" cy="4616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p</a:t>
              </a:r>
              <a:r>
                <a:rPr lang="en-US" altLang="zh-CN" sz="2400" b="1" baseline="-25000">
                  <a:latin typeface="隶书" pitchFamily="49" charset="-122"/>
                  <a:ea typeface="隶书" pitchFamily="49" charset="-122"/>
                </a:rPr>
                <a:t>  </a:t>
              </a:r>
              <a:endParaRPr lang="zh-CN" altLang="en-US" sz="2400" baseline="-250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kumimoji="1" lang="zh-CN" altLang="en-US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、氢原子光谱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85786" y="5429264"/>
            <a:ext cx="403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H </a:t>
            </a:r>
            <a:r>
              <a:rPr lang="zh-CN" altLang="en-US" sz="2800" dirty="0" smtClean="0"/>
              <a:t>里德伯常量 </a:t>
            </a:r>
            <a:endParaRPr lang="zh-CN" altLang="en-US" sz="2800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519113" y="4059253"/>
            <a:ext cx="722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(2)</a:t>
            </a:r>
            <a:r>
              <a:rPr lang="zh-CN" altLang="en-US" sz="2800" dirty="0"/>
              <a:t>谱线的波数可表示为</a:t>
            </a:r>
          </a:p>
        </p:txBody>
      </p:sp>
      <p:pic>
        <p:nvPicPr>
          <p:cNvPr id="14" name="Picture 32" descr="氢光谱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139840"/>
            <a:ext cx="7848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547688" y="3409965"/>
            <a:ext cx="396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(1) </a:t>
            </a:r>
            <a:r>
              <a:rPr lang="zh-CN" altLang="en-US" sz="2800" dirty="0"/>
              <a:t>分立线状光谱</a:t>
            </a:r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2895600" y="2835290"/>
            <a:ext cx="272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楷体_GB2312"/>
                <a:cs typeface="楷体_GB2312"/>
              </a:rPr>
              <a:t>氢原子的巴耳末线系照片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3560763" y="4572015"/>
          <a:ext cx="28067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37" name="Equation" r:id="rId4" imgW="1104840" imgH="393480" progId="Equation.DSMT4">
                  <p:embed/>
                </p:oleObj>
              </mc:Choice>
              <mc:Fallback>
                <p:oleObj name="Equation" r:id="rId4" imgW="11048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4572015"/>
                        <a:ext cx="28067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357188" y="357188"/>
            <a:ext cx="5815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玻尔的氢原子理论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57200" y="4090988"/>
            <a:ext cx="8362950" cy="2624160"/>
            <a:chOff x="457200" y="4090988"/>
            <a:chExt cx="8362950" cy="2624160"/>
          </a:xfrm>
        </p:grpSpPr>
        <p:graphicFrame>
          <p:nvGraphicFramePr>
            <p:cNvPr id="2" name="Objec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65304008"/>
                </p:ext>
              </p:extLst>
            </p:nvPr>
          </p:nvGraphicFramePr>
          <p:xfrm>
            <a:off x="2214561" y="5772173"/>
            <a:ext cx="2143125" cy="942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47" name="Equation" r:id="rId3" imgW="863280" imgH="393480" progId="Equation.DSMT4">
                    <p:embed/>
                  </p:oleObj>
                </mc:Choice>
                <mc:Fallback>
                  <p:oleObj name="Equation" r:id="rId3" imgW="863280" imgH="393480" progId="Equation.DSMT4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61" y="5772173"/>
                          <a:ext cx="2143125" cy="942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17"/>
            <p:cNvSpPr>
              <a:spLocks noChangeArrowheads="1"/>
            </p:cNvSpPr>
            <p:nvPr/>
          </p:nvSpPr>
          <p:spPr bwMode="auto">
            <a:xfrm>
              <a:off x="457200" y="4090988"/>
              <a:ext cx="55546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2. </a:t>
              </a:r>
              <a:r>
                <a:rPr lang="zh-CN" altLang="en-US" sz="2400" dirty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跃迁假设</a:t>
              </a:r>
            </a:p>
          </p:txBody>
        </p: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5715000" y="4643438"/>
              <a:ext cx="2255838" cy="1571625"/>
              <a:chOff x="3600" y="2847"/>
              <a:chExt cx="1421" cy="990"/>
            </a:xfrm>
          </p:grpSpPr>
          <p:sp>
            <p:nvSpPr>
              <p:cNvPr id="5" name="Line 19"/>
              <p:cNvSpPr>
                <a:spLocks noChangeShapeType="1"/>
              </p:cNvSpPr>
              <p:nvPr/>
            </p:nvSpPr>
            <p:spPr bwMode="auto">
              <a:xfrm>
                <a:off x="4013" y="2912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20"/>
              <p:cNvSpPr>
                <a:spLocks noChangeShapeType="1"/>
              </p:cNvSpPr>
              <p:nvPr/>
            </p:nvSpPr>
            <p:spPr bwMode="auto">
              <a:xfrm>
                <a:off x="4013" y="3680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" name="Object 5"/>
              <p:cNvGraphicFramePr>
                <a:graphicFrameLocks/>
              </p:cNvGraphicFramePr>
              <p:nvPr/>
            </p:nvGraphicFramePr>
            <p:xfrm>
              <a:off x="3600" y="2847"/>
              <a:ext cx="308" cy="9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748" name="Equation" r:id="rId5" imgW="190440" imgH="533160" progId="Equation.DSMT4">
                      <p:embed/>
                    </p:oleObj>
                  </mc:Choice>
                  <mc:Fallback>
                    <p:oleObj name="Equation" r:id="rId5" imgW="190440" imgH="533160" progId="Equation.DSMT4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847"/>
                            <a:ext cx="308" cy="9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6996113" y="4979988"/>
              <a:ext cx="0" cy="838200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7307263" y="5208588"/>
              <a:ext cx="1152525" cy="288925"/>
              <a:chOff x="2562" y="1570"/>
              <a:chExt cx="3539" cy="1815"/>
            </a:xfrm>
          </p:grpSpPr>
          <p:sp>
            <p:nvSpPr>
              <p:cNvPr id="10" name="Freeform 24"/>
              <p:cNvSpPr>
                <a:spLocks/>
              </p:cNvSpPr>
              <p:nvPr/>
            </p:nvSpPr>
            <p:spPr bwMode="auto">
              <a:xfrm rot="10773799">
                <a:off x="2562" y="1570"/>
                <a:ext cx="2569" cy="1815"/>
              </a:xfrm>
              <a:custGeom>
                <a:avLst/>
                <a:gdLst>
                  <a:gd name="T0" fmla="*/ 2544 w 2544"/>
                  <a:gd name="T1" fmla="*/ 816 h 880"/>
                  <a:gd name="T2" fmla="*/ 2304 w 2544"/>
                  <a:gd name="T3" fmla="*/ 48 h 880"/>
                  <a:gd name="T4" fmla="*/ 2016 w 2544"/>
                  <a:gd name="T5" fmla="*/ 816 h 880"/>
                  <a:gd name="T6" fmla="*/ 1680 w 2544"/>
                  <a:gd name="T7" fmla="*/ 48 h 880"/>
                  <a:gd name="T8" fmla="*/ 1344 w 2544"/>
                  <a:gd name="T9" fmla="*/ 816 h 880"/>
                  <a:gd name="T10" fmla="*/ 1104 w 2544"/>
                  <a:gd name="T11" fmla="*/ 48 h 880"/>
                  <a:gd name="T12" fmla="*/ 816 w 2544"/>
                  <a:gd name="T13" fmla="*/ 816 h 880"/>
                  <a:gd name="T14" fmla="*/ 528 w 2544"/>
                  <a:gd name="T15" fmla="*/ 0 h 880"/>
                  <a:gd name="T16" fmla="*/ 192 w 2544"/>
                  <a:gd name="T17" fmla="*/ 816 h 880"/>
                  <a:gd name="T18" fmla="*/ 0 w 2544"/>
                  <a:gd name="T19" fmla="*/ 384 h 8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44"/>
                  <a:gd name="T31" fmla="*/ 0 h 880"/>
                  <a:gd name="T32" fmla="*/ 2544 w 2544"/>
                  <a:gd name="T33" fmla="*/ 880 h 8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44" h="880">
                    <a:moveTo>
                      <a:pt x="2544" y="816"/>
                    </a:moveTo>
                    <a:cubicBezTo>
                      <a:pt x="2468" y="432"/>
                      <a:pt x="2392" y="48"/>
                      <a:pt x="2304" y="48"/>
                    </a:cubicBezTo>
                    <a:cubicBezTo>
                      <a:pt x="2216" y="48"/>
                      <a:pt x="2120" y="816"/>
                      <a:pt x="2016" y="816"/>
                    </a:cubicBezTo>
                    <a:cubicBezTo>
                      <a:pt x="1912" y="816"/>
                      <a:pt x="1792" y="48"/>
                      <a:pt x="1680" y="48"/>
                    </a:cubicBezTo>
                    <a:cubicBezTo>
                      <a:pt x="1568" y="48"/>
                      <a:pt x="1440" y="816"/>
                      <a:pt x="1344" y="816"/>
                    </a:cubicBezTo>
                    <a:cubicBezTo>
                      <a:pt x="1248" y="816"/>
                      <a:pt x="1192" y="48"/>
                      <a:pt x="1104" y="48"/>
                    </a:cubicBezTo>
                    <a:cubicBezTo>
                      <a:pt x="1016" y="48"/>
                      <a:pt x="912" y="824"/>
                      <a:pt x="816" y="816"/>
                    </a:cubicBezTo>
                    <a:cubicBezTo>
                      <a:pt x="720" y="808"/>
                      <a:pt x="632" y="0"/>
                      <a:pt x="528" y="0"/>
                    </a:cubicBezTo>
                    <a:cubicBezTo>
                      <a:pt x="424" y="0"/>
                      <a:pt x="280" y="752"/>
                      <a:pt x="192" y="816"/>
                    </a:cubicBezTo>
                    <a:cubicBezTo>
                      <a:pt x="104" y="880"/>
                      <a:pt x="32" y="456"/>
                      <a:pt x="0" y="384"/>
                    </a:cubicBezTo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1" name="Line 25"/>
              <p:cNvSpPr>
                <a:spLocks noChangeShapeType="1"/>
              </p:cNvSpPr>
              <p:nvPr/>
            </p:nvSpPr>
            <p:spPr bwMode="auto">
              <a:xfrm>
                <a:off x="5138" y="2568"/>
                <a:ext cx="963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762000" y="4548188"/>
              <a:ext cx="4814888" cy="1532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       电子从</a:t>
              </a: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一个定态跃迁到另一定态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，原子会</a:t>
              </a: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发射或吸收一个光子，频率</a:t>
              </a:r>
            </a:p>
          </p:txBody>
        </p:sp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8210550" y="5281613"/>
              <a:ext cx="609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华文新魏" pitchFamily="2" charset="-122"/>
                  <a:ea typeface="华文新魏" pitchFamily="2" charset="-122"/>
                </a:rPr>
                <a:t>hv</a:t>
              </a:r>
            </a:p>
          </p:txBody>
        </p:sp>
      </p:grpSp>
      <p:sp>
        <p:nvSpPr>
          <p:cNvPr id="18" name="Text Box 50"/>
          <p:cNvSpPr txBox="1">
            <a:spLocks noChangeArrowheads="1"/>
          </p:cNvSpPr>
          <p:nvPr/>
        </p:nvSpPr>
        <p:spPr bwMode="auto">
          <a:xfrm>
            <a:off x="4090988" y="381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40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9" name="Picture 6" descr="C:\Users\Administrator\AppData\Roaming\Tencent\Users\88402199\QQ\WinTemp\RichOle\@B]E_844ML}IA7FRJF{(H75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285728"/>
            <a:ext cx="3357562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组合 21"/>
          <p:cNvGrpSpPr/>
          <p:nvPr/>
        </p:nvGrpSpPr>
        <p:grpSpPr>
          <a:xfrm>
            <a:off x="457200" y="1357313"/>
            <a:ext cx="5329246" cy="2676227"/>
            <a:chOff x="457200" y="1357313"/>
            <a:chExt cx="5329246" cy="2676227"/>
          </a:xfrm>
        </p:grpSpPr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457200" y="1357313"/>
              <a:ext cx="4546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/>
              <a:r>
                <a:rPr lang="en-US" altLang="zh-CN" sz="2400" dirty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1. 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定态假设</a:t>
              </a:r>
              <a:endParaRPr lang="zh-CN" altLang="en-US" sz="24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5" name="Rectangle 41"/>
            <p:cNvSpPr>
              <a:spLocks noChangeArrowheads="1"/>
            </p:cNvSpPr>
            <p:nvPr/>
          </p:nvSpPr>
          <p:spPr bwMode="auto">
            <a:xfrm>
              <a:off x="1017587" y="2357438"/>
              <a:ext cx="45354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zh-CN" sz="2400" dirty="0"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符合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量子化条件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的轨道是定态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017587" y="1857375"/>
              <a:ext cx="44624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altLang="zh-CN" sz="2400" dirty="0"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电子在核外作</a:t>
              </a: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圆周运动</a:t>
              </a:r>
            </a:p>
          </p:txBody>
        </p:sp>
        <p:sp>
          <p:nvSpPr>
            <p:cNvPr id="20" name="Rectangle 41"/>
            <p:cNvSpPr>
              <a:spLocks noChangeArrowheads="1"/>
            </p:cNvSpPr>
            <p:nvPr/>
          </p:nvSpPr>
          <p:spPr bwMode="auto">
            <a:xfrm>
              <a:off x="1036637" y="3571875"/>
              <a:ext cx="47498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zh-CN" sz="2400" dirty="0"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定态轨道上的电子不</a:t>
              </a: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辐射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电磁波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925882"/>
                </p:ext>
              </p:extLst>
            </p:nvPr>
          </p:nvGraphicFramePr>
          <p:xfrm>
            <a:off x="1285874" y="2786063"/>
            <a:ext cx="4071938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49" name="Equation" r:id="rId8" imgW="2438280" imgH="393480" progId="Equation.DSMT4">
                    <p:embed/>
                  </p:oleObj>
                </mc:Choice>
                <mc:Fallback>
                  <p:oleObj name="Equation" r:id="rId8" imgW="2438280" imgH="393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74" y="2786063"/>
                          <a:ext cx="4071938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7"/>
          <p:cNvSpPr txBox="1">
            <a:spLocks noChangeArrowheads="1"/>
          </p:cNvSpPr>
          <p:nvPr/>
        </p:nvSpPr>
        <p:spPr bwMode="auto">
          <a:xfrm>
            <a:off x="642910" y="1262706"/>
            <a:ext cx="35004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德布罗意波假说：</a:t>
            </a:r>
            <a:endParaRPr lang="zh-CN" altLang="en-US" sz="2800" b="1" dirty="0">
              <a:solidFill>
                <a:srgbClr val="0033CC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167635"/>
              </p:ext>
            </p:extLst>
          </p:nvPr>
        </p:nvGraphicFramePr>
        <p:xfrm>
          <a:off x="1979712" y="3475182"/>
          <a:ext cx="3456384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8" name="Equation" r:id="rId3" imgW="495000" imgH="787320" progId="Equation.DSMT4">
                  <p:embed/>
                </p:oleObj>
              </mc:Choice>
              <mc:Fallback>
                <p:oleObj name="Equation" r:id="rId3" imgW="495000" imgH="787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75182"/>
                        <a:ext cx="3456384" cy="3000396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14348" y="1928802"/>
            <a:ext cx="7929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不仅光具有波粒二象性，实物粒子也一样。一个能量为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E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，动量为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实物粒子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与一个频率为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v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，波长为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λ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波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相当</a:t>
            </a:r>
            <a:r>
              <a:rPr lang="zh-CN" altLang="en-US" sz="28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endParaRPr lang="zh-CN" altLang="en-US" sz="2800" dirty="0">
              <a:solidFill>
                <a:srgbClr val="0066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428604"/>
            <a:ext cx="540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、物质波</a:t>
            </a:r>
            <a:r>
              <a:rPr kumimoji="1"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假说及其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实验证明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214313" y="785836"/>
            <a:ext cx="8929688" cy="5705476"/>
            <a:chOff x="135" y="54"/>
            <a:chExt cx="5625" cy="3594"/>
          </a:xfrm>
        </p:grpSpPr>
        <p:grpSp>
          <p:nvGrpSpPr>
            <p:cNvPr id="71" name="Group 68"/>
            <p:cNvGrpSpPr>
              <a:grpSpLocks/>
            </p:cNvGrpSpPr>
            <p:nvPr/>
          </p:nvGrpSpPr>
          <p:grpSpPr bwMode="auto">
            <a:xfrm>
              <a:off x="135" y="54"/>
              <a:ext cx="5625" cy="3594"/>
              <a:chOff x="135" y="54"/>
              <a:chExt cx="5625" cy="3594"/>
            </a:xfrm>
          </p:grpSpPr>
          <p:sp>
            <p:nvSpPr>
              <p:cNvPr id="73" name="Text Box 4"/>
              <p:cNvSpPr txBox="1">
                <a:spLocks noChangeArrowheads="1"/>
              </p:cNvSpPr>
              <p:nvPr/>
            </p:nvSpPr>
            <p:spPr bwMode="auto">
              <a:xfrm>
                <a:off x="135" y="54"/>
                <a:ext cx="261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sz="2800" b="1" dirty="0" smtClean="0">
                    <a:solidFill>
                      <a:srgbClr val="0000FF"/>
                    </a:solidFill>
                    <a:latin typeface="楷体_GB2312"/>
                    <a:ea typeface="楷体_GB2312"/>
                    <a:cs typeface="楷体_GB2312"/>
                  </a:rPr>
                  <a:t>（</a:t>
                </a:r>
                <a:r>
                  <a:rPr kumimoji="1" lang="en-US" altLang="zh-CN" sz="2800" b="1" dirty="0" smtClean="0">
                    <a:solidFill>
                      <a:srgbClr val="0000FF"/>
                    </a:solidFill>
                    <a:latin typeface="楷体_GB2312"/>
                    <a:ea typeface="楷体_GB2312"/>
                    <a:cs typeface="楷体_GB2312"/>
                  </a:rPr>
                  <a:t>1</a:t>
                </a:r>
                <a:r>
                  <a:rPr kumimoji="1" lang="zh-CN" altLang="en-US" sz="2800" b="1" dirty="0" smtClean="0">
                    <a:solidFill>
                      <a:srgbClr val="0000FF"/>
                    </a:solidFill>
                    <a:latin typeface="楷体_GB2312"/>
                    <a:ea typeface="楷体_GB2312"/>
                    <a:cs typeface="楷体_GB2312"/>
                  </a:rPr>
                  <a:t>）、</a:t>
                </a:r>
                <a:r>
                  <a:rPr kumimoji="1" lang="zh-CN" altLang="en-US" sz="2800" b="1" dirty="0">
                    <a:solidFill>
                      <a:srgbClr val="0000FF"/>
                    </a:solidFill>
                    <a:latin typeface="楷体_GB2312"/>
                    <a:ea typeface="楷体_GB2312"/>
                    <a:cs typeface="楷体_GB2312"/>
                  </a:rPr>
                  <a:t>戴维逊</a:t>
                </a:r>
                <a:r>
                  <a:rPr kumimoji="1" lang="en-US" altLang="zh-CN" sz="2800" b="1" dirty="0">
                    <a:solidFill>
                      <a:srgbClr val="0000FF"/>
                    </a:solidFill>
                    <a:latin typeface="楷体_GB2312"/>
                    <a:ea typeface="楷体_GB2312"/>
                    <a:cs typeface="楷体_GB2312"/>
                  </a:rPr>
                  <a:t>-</a:t>
                </a:r>
                <a:r>
                  <a:rPr kumimoji="1" lang="zh-CN" altLang="en-US" sz="2800" b="1" dirty="0">
                    <a:solidFill>
                      <a:srgbClr val="0000FF"/>
                    </a:solidFill>
                    <a:latin typeface="楷体_GB2312"/>
                    <a:ea typeface="楷体_GB2312"/>
                    <a:cs typeface="楷体_GB2312"/>
                  </a:rPr>
                  <a:t>革末实验</a:t>
                </a:r>
                <a:endParaRPr kumimoji="1" lang="zh-CN" altLang="en-US" sz="2800" b="1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74" name="Group 67"/>
              <p:cNvGrpSpPr>
                <a:grpSpLocks/>
              </p:cNvGrpSpPr>
              <p:nvPr/>
            </p:nvGrpSpPr>
            <p:grpSpPr bwMode="auto">
              <a:xfrm>
                <a:off x="180" y="782"/>
                <a:ext cx="5580" cy="2866"/>
                <a:chOff x="180" y="782"/>
                <a:chExt cx="5580" cy="2866"/>
              </a:xfrm>
            </p:grpSpPr>
            <p:grpSp>
              <p:nvGrpSpPr>
                <p:cNvPr id="75" name="Group 65"/>
                <p:cNvGrpSpPr>
                  <a:grpSpLocks/>
                </p:cNvGrpSpPr>
                <p:nvPr/>
              </p:nvGrpSpPr>
              <p:grpSpPr bwMode="auto">
                <a:xfrm>
                  <a:off x="180" y="782"/>
                  <a:ext cx="5376" cy="2402"/>
                  <a:chOff x="180" y="782"/>
                  <a:chExt cx="5376" cy="2402"/>
                </a:xfrm>
              </p:grpSpPr>
              <p:sp>
                <p:nvSpPr>
                  <p:cNvPr id="134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" y="782"/>
                    <a:ext cx="5376" cy="75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/>
                    <a:r>
                      <a:rPr kumimoji="1" lang="zh-CN" altLang="en-US" sz="2400" dirty="0">
                        <a:solidFill>
                          <a:schemeClr val="tx1"/>
                        </a:solidFill>
                        <a:ea typeface="宋体" pitchFamily="2" charset="-122"/>
                      </a:rPr>
                      <a:t>        </a:t>
                    </a:r>
                    <a:r>
                      <a:rPr kumimoji="1" lang="zh-CN" altLang="en-US" sz="2400" dirty="0" smtClean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戴维逊用</a:t>
                    </a:r>
                    <a:r>
                      <a:rPr kumimoji="1" lang="zh-CN" altLang="en-US" sz="2400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电子束垂直投射到镍单晶</a:t>
                    </a:r>
                    <a:r>
                      <a:rPr kumimoji="1" lang="zh-CN" altLang="en-US" sz="2400" dirty="0" smtClean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，发现</a:t>
                    </a:r>
                    <a:r>
                      <a:rPr kumimoji="1" lang="zh-CN" altLang="en-US" sz="2400" b="1" dirty="0" smtClean="0">
                        <a:solidFill>
                          <a:srgbClr val="FF0000"/>
                        </a:solidFill>
                        <a:latin typeface="隶书" pitchFamily="49" charset="-122"/>
                        <a:ea typeface="隶书" pitchFamily="49" charset="-122"/>
                      </a:rPr>
                      <a:t>电子束</a:t>
                    </a:r>
                    <a:r>
                      <a:rPr kumimoji="1" lang="zh-CN" altLang="en-US" sz="2400" b="1" dirty="0">
                        <a:solidFill>
                          <a:srgbClr val="FF0000"/>
                        </a:solidFill>
                        <a:latin typeface="隶书" pitchFamily="49" charset="-122"/>
                        <a:ea typeface="隶书" pitchFamily="49" charset="-122"/>
                      </a:rPr>
                      <a:t>被</a:t>
                    </a:r>
                    <a:r>
                      <a:rPr kumimoji="1" lang="zh-CN" altLang="en-US" sz="2400" b="1" dirty="0" smtClean="0">
                        <a:solidFill>
                          <a:srgbClr val="FF0000"/>
                        </a:solidFill>
                        <a:latin typeface="隶书" pitchFamily="49" charset="-122"/>
                        <a:ea typeface="隶书" pitchFamily="49" charset="-122"/>
                      </a:rPr>
                      <a:t>散射</a:t>
                    </a:r>
                    <a:r>
                      <a:rPr kumimoji="1" lang="zh-CN" altLang="en-US" sz="2400" dirty="0" smtClean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后，其</a:t>
                    </a:r>
                    <a:r>
                      <a:rPr kumimoji="1" lang="zh-CN" altLang="en-US" sz="2400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强度</a:t>
                    </a:r>
                    <a:r>
                      <a:rPr kumimoji="1" lang="zh-CN" altLang="en-US" sz="2400" dirty="0" smtClean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分布是量子化的，只能用</a:t>
                    </a:r>
                    <a:r>
                      <a:rPr kumimoji="1" lang="zh-CN" altLang="en-US" sz="2400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德布罗意关系和衍射</a:t>
                    </a:r>
                    <a:r>
                      <a:rPr kumimoji="1" lang="zh-CN" altLang="en-US" sz="2400" dirty="0" smtClean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理论才能得以解释</a:t>
                    </a:r>
                    <a:r>
                      <a:rPr kumimoji="1" lang="en-US" altLang="zh-CN" sz="2400" dirty="0" smtClean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.</a:t>
                    </a:r>
                    <a:endParaRPr kumimoji="1" lang="zh-CN" altLang="en-US" sz="2400" dirty="0">
                      <a:solidFill>
                        <a:srgbClr val="9900FF"/>
                      </a:solidFill>
                      <a:latin typeface="隶书" pitchFamily="49" charset="-122"/>
                      <a:ea typeface="隶书" pitchFamily="49" charset="-122"/>
                    </a:endParaRPr>
                  </a:p>
                </p:txBody>
              </p:sp>
              <p:sp>
                <p:nvSpPr>
                  <p:cNvPr id="135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" y="1682"/>
                    <a:ext cx="2841" cy="150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eaLnBrk="1" hangingPunct="1">
                      <a:spcBef>
                        <a:spcPct val="20000"/>
                      </a:spcBef>
                    </a:pPr>
                    <a:r>
                      <a:rPr kumimoji="1" lang="zh-CN" altLang="en-US" sz="2400" b="1" dirty="0">
                        <a:solidFill>
                          <a:srgbClr val="FF3300"/>
                        </a:solidFill>
                        <a:latin typeface="隶书" pitchFamily="49" charset="-122"/>
                        <a:ea typeface="隶书" pitchFamily="49" charset="-122"/>
                      </a:rPr>
                      <a:t>实验装置：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latin typeface="隶书" pitchFamily="49" charset="-122"/>
                      <a:ea typeface="隶书" pitchFamily="49" charset="-122"/>
                    </a:endParaRPr>
                  </a:p>
                  <a:p>
                    <a:pPr lvl="1" eaLnBrk="1" hangingPunct="1">
                      <a:spcBef>
                        <a:spcPct val="20000"/>
                      </a:spcBef>
                    </a:pPr>
                    <a:r>
                      <a:rPr kumimoji="1" lang="zh-CN" altLang="en-US" sz="2400" b="1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电子从灯丝</a:t>
                    </a:r>
                    <a:r>
                      <a:rPr kumimoji="1" lang="en-US" altLang="zh-CN" sz="2400" b="1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K</a:t>
                    </a:r>
                    <a:r>
                      <a:rPr kumimoji="1" lang="zh-CN" altLang="en-US" sz="2400" b="1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飞出，经电势差为</a:t>
                    </a:r>
                    <a:r>
                      <a:rPr kumimoji="1" lang="en-US" altLang="zh-CN" sz="2400" b="1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U</a:t>
                    </a:r>
                    <a:r>
                      <a:rPr kumimoji="1" lang="zh-CN" altLang="en-US" sz="2400" b="1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的加速电场，通过狭缝后成为很细的电子束，投射到晶体</a:t>
                    </a:r>
                    <a:r>
                      <a:rPr kumimoji="1" lang="en-US" altLang="zh-CN" sz="2400" b="1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M</a:t>
                    </a:r>
                    <a:r>
                      <a:rPr kumimoji="1" lang="zh-CN" altLang="en-US" sz="2400" b="1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上，散射后进入电子探测器，由电流计</a:t>
                    </a:r>
                    <a:r>
                      <a:rPr kumimoji="1" lang="en-US" altLang="zh-CN" sz="2400" b="1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G</a:t>
                    </a:r>
                    <a:r>
                      <a:rPr kumimoji="1" lang="zh-CN" altLang="en-US" sz="2400" b="1" dirty="0">
                        <a:solidFill>
                          <a:schemeClr val="tx1"/>
                        </a:solidFill>
                        <a:latin typeface="隶书" pitchFamily="49" charset="-122"/>
                        <a:ea typeface="隶书" pitchFamily="49" charset="-122"/>
                      </a:rPr>
                      <a:t>测量出电流。</a:t>
                    </a:r>
                  </a:p>
                </p:txBody>
              </p:sp>
            </p:grpSp>
            <p:grpSp>
              <p:nvGrpSpPr>
                <p:cNvPr id="76" name="Group 66"/>
                <p:cNvGrpSpPr>
                  <a:grpSpLocks/>
                </p:cNvGrpSpPr>
                <p:nvPr/>
              </p:nvGrpSpPr>
              <p:grpSpPr bwMode="auto">
                <a:xfrm>
                  <a:off x="3264" y="1759"/>
                  <a:ext cx="2496" cy="1889"/>
                  <a:chOff x="3264" y="1759"/>
                  <a:chExt cx="2496" cy="1889"/>
                </a:xfrm>
              </p:grpSpPr>
              <p:grpSp>
                <p:nvGrpSpPr>
                  <p:cNvPr id="77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4560" y="2400"/>
                    <a:ext cx="816" cy="816"/>
                    <a:chOff x="1872" y="2112"/>
                    <a:chExt cx="816" cy="816"/>
                  </a:xfrm>
                </p:grpSpPr>
                <p:sp>
                  <p:nvSpPr>
                    <p:cNvPr id="128" name="Line 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72" y="2208"/>
                      <a:ext cx="720" cy="7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9" name="Line 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2112"/>
                      <a:ext cx="288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" name="Line 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2160"/>
                      <a:ext cx="288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1" name="Line 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00" y="2160"/>
                      <a:ext cx="288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2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" y="2400"/>
                      <a:ext cx="48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3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125"/>
                      <a:ext cx="48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264" y="1759"/>
                    <a:ext cx="1532" cy="1288"/>
                    <a:chOff x="576" y="1510"/>
                    <a:chExt cx="1532" cy="1288"/>
                  </a:xfrm>
                </p:grpSpPr>
                <p:grpSp>
                  <p:nvGrpSpPr>
                    <p:cNvPr id="92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28" y="2064"/>
                      <a:ext cx="480" cy="48"/>
                      <a:chOff x="1680" y="2064"/>
                      <a:chExt cx="480" cy="48"/>
                    </a:xfrm>
                  </p:grpSpPr>
                  <p:sp>
                    <p:nvSpPr>
                      <p:cNvPr id="124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80" y="2064"/>
                        <a:ext cx="192" cy="0"/>
                      </a:xfrm>
                      <a:prstGeom prst="line">
                        <a:avLst/>
                      </a:prstGeom>
                      <a:noFill/>
                      <a:ln w="444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5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80" y="2112"/>
                        <a:ext cx="192" cy="0"/>
                      </a:xfrm>
                      <a:prstGeom prst="line">
                        <a:avLst/>
                      </a:prstGeom>
                      <a:noFill/>
                      <a:ln w="444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6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68" y="2064"/>
                        <a:ext cx="192" cy="0"/>
                      </a:xfrm>
                      <a:prstGeom prst="line">
                        <a:avLst/>
                      </a:prstGeom>
                      <a:noFill/>
                      <a:ln w="444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7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68" y="2112"/>
                        <a:ext cx="192" cy="0"/>
                      </a:xfrm>
                      <a:prstGeom prst="line">
                        <a:avLst/>
                      </a:prstGeom>
                      <a:noFill/>
                      <a:ln w="444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9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920"/>
                      <a:ext cx="3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92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5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920"/>
                      <a:ext cx="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2" y="2256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arrow" w="med" len="lg"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7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8" y="2112"/>
                      <a:ext cx="86" cy="528"/>
                    </a:xfrm>
                    <a:prstGeom prst="rect">
                      <a:avLst/>
                    </a:prstGeom>
                    <a:solidFill>
                      <a:srgbClr val="993300"/>
                    </a:solidFill>
                    <a:ln w="9525">
                      <a:solidFill>
                        <a:srgbClr val="9933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98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1872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9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872"/>
                      <a:ext cx="43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872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1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414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784"/>
                      <a:ext cx="43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64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4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6" y="2256"/>
                      <a:ext cx="192" cy="157"/>
                      <a:chOff x="1536" y="3360"/>
                      <a:chExt cx="192" cy="157"/>
                    </a:xfrm>
                  </p:grpSpPr>
                  <p:grpSp>
                    <p:nvGrpSpPr>
                      <p:cNvPr id="117" name="Group 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3360"/>
                        <a:ext cx="192" cy="48"/>
                        <a:chOff x="1536" y="3360"/>
                        <a:chExt cx="192" cy="48"/>
                      </a:xfrm>
                    </p:grpSpPr>
                    <p:sp>
                      <p:nvSpPr>
                        <p:cNvPr id="122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88" y="3360"/>
                          <a:ext cx="86" cy="0"/>
                        </a:xfrm>
                        <a:prstGeom prst="line">
                          <a:avLst/>
                        </a:prstGeom>
                        <a:noFill/>
                        <a:ln w="444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23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36" y="3408"/>
                          <a:ext cx="192" cy="0"/>
                        </a:xfrm>
                        <a:prstGeom prst="line">
                          <a:avLst/>
                        </a:prstGeom>
                        <a:noFill/>
                        <a:ln w="444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18" name="Group 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3469"/>
                        <a:ext cx="192" cy="48"/>
                        <a:chOff x="1536" y="3360"/>
                        <a:chExt cx="192" cy="48"/>
                      </a:xfrm>
                    </p:grpSpPr>
                    <p:sp>
                      <p:nvSpPr>
                        <p:cNvPr id="120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88" y="3360"/>
                          <a:ext cx="86" cy="0"/>
                        </a:xfrm>
                        <a:prstGeom prst="line">
                          <a:avLst/>
                        </a:prstGeom>
                        <a:noFill/>
                        <a:ln w="444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21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36" y="3408"/>
                          <a:ext cx="192" cy="0"/>
                        </a:xfrm>
                        <a:prstGeom prst="line">
                          <a:avLst/>
                        </a:prstGeom>
                        <a:noFill/>
                        <a:ln w="444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9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2" y="3408"/>
                        <a:ext cx="0" cy="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5" name="Group 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1510"/>
                      <a:ext cx="204" cy="343"/>
                      <a:chOff x="3936" y="1865"/>
                      <a:chExt cx="204" cy="343"/>
                    </a:xfrm>
                  </p:grpSpPr>
                  <p:sp>
                    <p:nvSpPr>
                      <p:cNvPr id="108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48" y="1865"/>
                        <a:ext cx="0" cy="19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9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28" y="1865"/>
                        <a:ext cx="0" cy="19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10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36" y="2049"/>
                        <a:ext cx="204" cy="159"/>
                        <a:chOff x="3408" y="2904"/>
                        <a:chExt cx="204" cy="168"/>
                      </a:xfrm>
                    </p:grpSpPr>
                    <p:grpSp>
                      <p:nvGrpSpPr>
                        <p:cNvPr id="111" name="Group 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08" y="2904"/>
                          <a:ext cx="192" cy="168"/>
                          <a:chOff x="3408" y="2856"/>
                          <a:chExt cx="192" cy="168"/>
                        </a:xfrm>
                      </p:grpSpPr>
                      <p:sp>
                        <p:nvSpPr>
                          <p:cNvPr id="115" name="Freeform 42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3408" y="2856"/>
                            <a:ext cx="192" cy="168"/>
                          </a:xfrm>
                          <a:custGeom>
                            <a:avLst/>
                            <a:gdLst>
                              <a:gd name="T0" fmla="*/ 0 w 240"/>
                              <a:gd name="T1" fmla="*/ 24 h 222"/>
                              <a:gd name="T2" fmla="*/ 54 w 240"/>
                              <a:gd name="T3" fmla="*/ 48 h 222"/>
                              <a:gd name="T4" fmla="*/ 0 60000 65536"/>
                              <a:gd name="T5" fmla="*/ 0 60000 65536"/>
                              <a:gd name="T6" fmla="*/ 0 w 240"/>
                              <a:gd name="T7" fmla="*/ 0 h 222"/>
                              <a:gd name="T8" fmla="*/ 240 w 240"/>
                              <a:gd name="T9" fmla="*/ 222 h 222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240" h="222">
                                <a:moveTo>
                                  <a:pt x="0" y="24"/>
                                </a:moveTo>
                                <a:cubicBezTo>
                                  <a:pt x="24" y="222"/>
                                  <a:pt x="240" y="0"/>
                                  <a:pt x="54" y="48"/>
                                </a:cubicBez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ea typeface="宋体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116" name="Freeform 4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522" y="2892"/>
                            <a:ext cx="44" cy="36"/>
                          </a:xfrm>
                          <a:custGeom>
                            <a:avLst/>
                            <a:gdLst>
                              <a:gd name="T0" fmla="*/ 0 w 44"/>
                              <a:gd name="T1" fmla="*/ 0 h 36"/>
                              <a:gd name="T2" fmla="*/ 42 w 44"/>
                              <a:gd name="T3" fmla="*/ 16 h 36"/>
                              <a:gd name="T4" fmla="*/ 22 w 44"/>
                              <a:gd name="T5" fmla="*/ 34 h 36"/>
                              <a:gd name="T6" fmla="*/ 0 60000 65536"/>
                              <a:gd name="T7" fmla="*/ 0 60000 65536"/>
                              <a:gd name="T8" fmla="*/ 0 60000 65536"/>
                              <a:gd name="T9" fmla="*/ 0 w 44"/>
                              <a:gd name="T10" fmla="*/ 0 h 36"/>
                              <a:gd name="T11" fmla="*/ 44 w 44"/>
                              <a:gd name="T12" fmla="*/ 36 h 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44" h="36">
                                <a:moveTo>
                                  <a:pt x="0" y="0"/>
                                </a:moveTo>
                                <a:cubicBezTo>
                                  <a:pt x="6" y="4"/>
                                  <a:pt x="38" y="8"/>
                                  <a:pt x="42" y="16"/>
                                </a:cubicBezTo>
                                <a:cubicBezTo>
                                  <a:pt x="44" y="22"/>
                                  <a:pt x="26" y="36"/>
                                  <a:pt x="22" y="34"/>
                                </a:cubicBez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ea typeface="宋体" pitchFamily="2" charset="-122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2" name="Group 44"/>
                        <p:cNvGrpSpPr>
                          <a:grpSpLocks/>
                        </p:cNvGrpSpPr>
                        <p:nvPr/>
                      </p:nvGrpSpPr>
                      <p:grpSpPr bwMode="auto">
                        <a:xfrm flipH="1">
                          <a:off x="3420" y="2904"/>
                          <a:ext cx="192" cy="168"/>
                          <a:chOff x="3408" y="2856"/>
                          <a:chExt cx="192" cy="168"/>
                        </a:xfrm>
                      </p:grpSpPr>
                      <p:sp>
                        <p:nvSpPr>
                          <p:cNvPr id="113" name="Freeform 45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3408" y="2856"/>
                            <a:ext cx="192" cy="168"/>
                          </a:xfrm>
                          <a:custGeom>
                            <a:avLst/>
                            <a:gdLst>
                              <a:gd name="T0" fmla="*/ 0 w 240"/>
                              <a:gd name="T1" fmla="*/ 24 h 222"/>
                              <a:gd name="T2" fmla="*/ 54 w 240"/>
                              <a:gd name="T3" fmla="*/ 48 h 222"/>
                              <a:gd name="T4" fmla="*/ 0 60000 65536"/>
                              <a:gd name="T5" fmla="*/ 0 60000 65536"/>
                              <a:gd name="T6" fmla="*/ 0 w 240"/>
                              <a:gd name="T7" fmla="*/ 0 h 222"/>
                              <a:gd name="T8" fmla="*/ 240 w 240"/>
                              <a:gd name="T9" fmla="*/ 222 h 222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240" h="222">
                                <a:moveTo>
                                  <a:pt x="0" y="24"/>
                                </a:moveTo>
                                <a:cubicBezTo>
                                  <a:pt x="24" y="222"/>
                                  <a:pt x="240" y="0"/>
                                  <a:pt x="54" y="48"/>
                                </a:cubicBez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ea typeface="宋体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114" name="Freeform 4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522" y="2892"/>
                            <a:ext cx="44" cy="36"/>
                          </a:xfrm>
                          <a:custGeom>
                            <a:avLst/>
                            <a:gdLst>
                              <a:gd name="T0" fmla="*/ 0 w 44"/>
                              <a:gd name="T1" fmla="*/ 0 h 36"/>
                              <a:gd name="T2" fmla="*/ 42 w 44"/>
                              <a:gd name="T3" fmla="*/ 16 h 36"/>
                              <a:gd name="T4" fmla="*/ 22 w 44"/>
                              <a:gd name="T5" fmla="*/ 34 h 36"/>
                              <a:gd name="T6" fmla="*/ 0 60000 65536"/>
                              <a:gd name="T7" fmla="*/ 0 60000 65536"/>
                              <a:gd name="T8" fmla="*/ 0 60000 65536"/>
                              <a:gd name="T9" fmla="*/ 0 w 44"/>
                              <a:gd name="T10" fmla="*/ 0 h 36"/>
                              <a:gd name="T11" fmla="*/ 44 w 44"/>
                              <a:gd name="T12" fmla="*/ 36 h 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44" h="36">
                                <a:moveTo>
                                  <a:pt x="0" y="0"/>
                                </a:moveTo>
                                <a:cubicBezTo>
                                  <a:pt x="6" y="4"/>
                                  <a:pt x="38" y="8"/>
                                  <a:pt x="42" y="16"/>
                                </a:cubicBezTo>
                                <a:cubicBezTo>
                                  <a:pt x="44" y="22"/>
                                  <a:pt x="26" y="36"/>
                                  <a:pt x="22" y="34"/>
                                </a:cubicBez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ea typeface="宋体" pitchFamily="2" charset="-122"/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106" name="Line 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1584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7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1584"/>
                      <a:ext cx="92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5350" y="2164"/>
                    <a:ext cx="410" cy="1148"/>
                    <a:chOff x="2662" y="1885"/>
                    <a:chExt cx="410" cy="1148"/>
                  </a:xfrm>
                </p:grpSpPr>
                <p:sp>
                  <p:nvSpPr>
                    <p:cNvPr id="84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62" y="1885"/>
                      <a:ext cx="24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3" y="1898"/>
                      <a:ext cx="0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3" y="2352"/>
                      <a:ext cx="336" cy="33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7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36" y="2352"/>
                      <a:ext cx="29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/>
                      <a:r>
                        <a:rPr kumimoji="1" lang="en-US" altLang="zh-CN" sz="280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G</a:t>
                      </a:r>
                      <a:endParaRPr kumimoji="1" lang="en-US" altLang="zh-CN" sz="2800" b="0">
                        <a:solidFill>
                          <a:schemeClr val="tx1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8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2688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2928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45" y="3033"/>
                      <a:ext cx="13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9" y="2976"/>
                      <a:ext cx="19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0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4224" y="3225"/>
                    <a:ext cx="672" cy="423"/>
                    <a:chOff x="1536" y="2976"/>
                    <a:chExt cx="672" cy="423"/>
                  </a:xfrm>
                </p:grpSpPr>
                <p:sp>
                  <p:nvSpPr>
                    <p:cNvPr id="82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976"/>
                      <a:ext cx="672" cy="14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3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18" y="3072"/>
                      <a:ext cx="327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/>
                      <a:r>
                        <a:rPr kumimoji="1" lang="en-US" altLang="zh-CN" sz="280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M</a:t>
                      </a:r>
                      <a:endParaRPr kumimoji="1" lang="en-US" altLang="zh-CN" sz="2800" b="0">
                        <a:solidFill>
                          <a:schemeClr val="tx1"/>
                        </a:solidFill>
                        <a:ea typeface="宋体" pitchFamily="2" charset="-122"/>
                      </a:endParaRPr>
                    </a:p>
                  </p:txBody>
                </p:sp>
              </p:grpSp>
              <p:sp>
                <p:nvSpPr>
                  <p:cNvPr id="8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08" y="1817"/>
                    <a:ext cx="26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kumimoji="1" lang="en-US" altLang="zh-CN" sz="2400">
                        <a:solidFill>
                          <a:schemeClr val="tx1"/>
                        </a:solidFill>
                        <a:ea typeface="宋体" pitchFamily="2" charset="-122"/>
                      </a:rPr>
                      <a:t>K</a:t>
                    </a:r>
                  </a:p>
                </p:txBody>
              </p:sp>
            </p:grpSp>
          </p:grpSp>
        </p:grp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4560" y="2121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438151" y="1383159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证实德布罗意波（物质波）的第一实验</a:t>
            </a:r>
            <a:endParaRPr kumimoji="1" lang="zh-CN" altLang="en-US" sz="24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692696"/>
            <a:ext cx="54152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）、汤姆逊电子自觉衍射实验</a:t>
            </a:r>
            <a:endParaRPr kumimoji="1" lang="zh-CN" altLang="en-US" sz="2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560" y="1916832"/>
            <a:ext cx="756084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1927</a:t>
            </a: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年，汤姆逊在实验中，让电子束通过薄金属膜后射到照相底片上，结果发现，与</a:t>
            </a:r>
            <a:r>
              <a:rPr kumimoji="1" lang="en-US" altLang="zh-CN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X</a:t>
            </a: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射线通过金箔时一样，也产生了清晰的电子衍射图样。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7363" y="807924"/>
            <a:ext cx="8915400" cy="1707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latin typeface="楷体_GB2312"/>
                <a:ea typeface="楷体_GB2312"/>
                <a:cs typeface="楷体_GB2312"/>
              </a:rPr>
              <a:t>  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楷体_GB2312"/>
                <a:ea typeface="楷体_GB2312"/>
                <a:cs typeface="楷体_GB2312"/>
              </a:rPr>
              <a:t>（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）、</a:t>
            </a:r>
            <a:r>
              <a:rPr kumimoji="1" lang="zh-CN" altLang="en-US" sz="2800" b="1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电子通过狭缝的衍射实验：</a:t>
            </a:r>
            <a:endParaRPr kumimoji="1" lang="zh-CN" altLang="en-US" sz="3600" b="1" dirty="0">
              <a:solidFill>
                <a:srgbClr val="FF3300"/>
              </a:solidFill>
              <a:latin typeface="隶书" pitchFamily="49" charset="-122"/>
              <a:ea typeface="隶书" pitchFamily="49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kumimoji="1" lang="en-US" altLang="zh-CN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1961</a:t>
            </a:r>
            <a:r>
              <a:rPr kumimoji="1" lang="zh-CN" altLang="en-US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年，约恩孙 </a:t>
            </a:r>
            <a:r>
              <a:rPr kumimoji="1" lang="en-US" altLang="zh-CN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Jonsson</a:t>
            </a:r>
            <a:r>
              <a:rPr kumimoji="1" lang="en-US" altLang="zh-CN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制成长为</a:t>
            </a:r>
            <a:r>
              <a:rPr kumimoji="1" lang="en-US" altLang="zh-CN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50mm</a:t>
            </a:r>
            <a:r>
              <a:rPr kumimoji="1" lang="zh-CN" altLang="en-US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，宽为</a:t>
            </a:r>
            <a:r>
              <a:rPr kumimoji="1" lang="en-US" altLang="zh-CN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0.3mm </a:t>
            </a:r>
            <a:r>
              <a:rPr kumimoji="1" lang="zh-CN" altLang="en-US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，缝间距为</a:t>
            </a:r>
            <a:r>
              <a:rPr kumimoji="1" lang="en-US" altLang="zh-CN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1.0mm</a:t>
            </a:r>
            <a:r>
              <a:rPr kumimoji="1" lang="zh-CN" altLang="en-US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的多缝。用</a:t>
            </a:r>
            <a:r>
              <a:rPr kumimoji="1" lang="en-US" altLang="zh-CN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50V</a:t>
            </a:r>
            <a:r>
              <a:rPr kumimoji="1" lang="zh-CN" altLang="zh-CN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的加速电压加速电子，使电子束分别通过单缝、双缝等，均得到衍射图样</a:t>
            </a:r>
            <a:r>
              <a:rPr kumimoji="1" lang="zh-CN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kumimoji="1" lang="zh-CN" altLang="en-US" sz="24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" name="Picture 2" descr="File:Double-slit experiment results Tanamura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076303" y="292764"/>
            <a:ext cx="2857520" cy="792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06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14282" y="817548"/>
            <a:ext cx="36150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　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　（１）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Stark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效应</a:t>
            </a:r>
            <a:endParaRPr kumimoji="1"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94030" y="1412776"/>
            <a:ext cx="829844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kumimoji="0" lang="zh-CN" altLang="en-US" sz="2400" b="1" dirty="0" smtClean="0">
                <a:latin typeface="华文楷体" pitchFamily="2" charset="-122"/>
                <a:ea typeface="华文楷体" pitchFamily="2" charset="-122"/>
              </a:rPr>
              <a:t>氢原子</a:t>
            </a:r>
            <a:r>
              <a:rPr kumimoji="0" lang="zh-CN" altLang="en-US" sz="2400" b="1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kumimoji="0"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外电场</a:t>
            </a:r>
            <a:r>
              <a:rPr kumimoji="0" lang="zh-CN" altLang="en-US" sz="2400" b="1" dirty="0">
                <a:latin typeface="华文楷体" pitchFamily="2" charset="-122"/>
                <a:ea typeface="华文楷体" pitchFamily="2" charset="-122"/>
              </a:rPr>
              <a:t>作用下产生谱线分裂现象称为 </a:t>
            </a:r>
            <a:r>
              <a:rPr kumimoji="0" lang="en-US" altLang="zh-CN" sz="2400" b="1" dirty="0">
                <a:latin typeface="华文楷体" pitchFamily="2" charset="-122"/>
                <a:ea typeface="华文楷体" pitchFamily="2" charset="-122"/>
              </a:rPr>
              <a:t>Stark </a:t>
            </a:r>
            <a:r>
              <a:rPr kumimoji="0" lang="zh-CN" altLang="en-US" sz="2400" b="1" dirty="0" smtClean="0">
                <a:latin typeface="华文楷体" pitchFamily="2" charset="-122"/>
                <a:ea typeface="华文楷体" pitchFamily="2" charset="-122"/>
              </a:rPr>
              <a:t>效应</a:t>
            </a:r>
            <a:endParaRPr kumimoji="0"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39552" y="2132856"/>
            <a:ext cx="828092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 smtClean="0">
                <a:latin typeface="方正行楷简体" pitchFamily="2" charset="-122"/>
                <a:ea typeface="方正行楷简体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方正行楷简体" pitchFamily="2" charset="-122"/>
                <a:ea typeface="方正行楷简体" pitchFamily="2" charset="-122"/>
              </a:rPr>
              <a:t>简并定态微扰理论</a:t>
            </a:r>
            <a:r>
              <a:rPr lang="zh-CN" altLang="en-US" sz="2400" dirty="0" smtClean="0">
                <a:latin typeface="方正行楷简体" pitchFamily="2" charset="-122"/>
                <a:ea typeface="方正行楷简体" pitchFamily="2" charset="-122"/>
              </a:rPr>
              <a:t>：简并能级在外电场的扰动下去简并，相应谱线发生分裂</a:t>
            </a:r>
            <a:endParaRPr lang="zh-CN" altLang="en-US" sz="2400" dirty="0">
              <a:latin typeface="方正行楷简体" pitchFamily="2" charset="-122"/>
              <a:ea typeface="方正行楷简体" pitchFamily="2" charset="-122"/>
            </a:endParaRPr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220894"/>
              </p:ext>
            </p:extLst>
          </p:nvPr>
        </p:nvGraphicFramePr>
        <p:xfrm>
          <a:off x="1476375" y="2732013"/>
          <a:ext cx="6777038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58" name="Equation" r:id="rId3" imgW="2666880" imgH="761760" progId="Equation.DSMT4">
                  <p:embed/>
                </p:oleObj>
              </mc:Choice>
              <mc:Fallback>
                <p:oleObj name="Equation" r:id="rId3" imgW="2666880" imgH="761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32013"/>
                        <a:ext cx="6777038" cy="1489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419227"/>
              </p:ext>
            </p:extLst>
          </p:nvPr>
        </p:nvGraphicFramePr>
        <p:xfrm>
          <a:off x="1378155" y="4869160"/>
          <a:ext cx="272933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59" name="Equation" r:id="rId5" imgW="977900" imgH="1028700" progId="Equation.3">
                  <p:embed/>
                </p:oleObj>
              </mc:Choice>
              <mc:Fallback>
                <p:oleObj name="Equation" r:id="rId5" imgW="977900" imgH="1028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155" y="4869160"/>
                        <a:ext cx="2729335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414281"/>
              </p:ext>
            </p:extLst>
          </p:nvPr>
        </p:nvGraphicFramePr>
        <p:xfrm>
          <a:off x="1347788" y="3954636"/>
          <a:ext cx="4972759" cy="84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60" name="Equation" r:id="rId7" imgW="1955520" imgH="419040" progId="Equation.DSMT4">
                  <p:embed/>
                </p:oleObj>
              </mc:Choice>
              <mc:Fallback>
                <p:oleObj name="Equation" r:id="rId7" imgW="195552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954636"/>
                        <a:ext cx="4972759" cy="842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45911"/>
              </p:ext>
            </p:extLst>
          </p:nvPr>
        </p:nvGraphicFramePr>
        <p:xfrm>
          <a:off x="4572000" y="5229200"/>
          <a:ext cx="4193950" cy="125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61" name="Equation" r:id="rId9" imgW="1409400" imgH="533160" progId="Equation.DSMT4">
                  <p:embed/>
                </p:oleObj>
              </mc:Choice>
              <mc:Fallback>
                <p:oleObj name="Equation" r:id="rId9" imgW="140940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29200"/>
                        <a:ext cx="4193950" cy="1250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7999" y="313492"/>
            <a:ext cx="43140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、原子与电磁场相互作用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7544" y="408321"/>
            <a:ext cx="2709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（２）塞曼效应</a:t>
            </a:r>
            <a:endParaRPr kumimoji="1" lang="zh-CN" altLang="en-US" sz="2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785786" y="1357837"/>
            <a:ext cx="73146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ea typeface="宋体" pitchFamily="2" charset="-122"/>
              </a:rPr>
              <a:t>原子光谱在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</a:rPr>
              <a:t>磁场</a:t>
            </a:r>
            <a:r>
              <a:rPr lang="zh-CN" altLang="en-US" sz="2800" b="1" dirty="0" smtClean="0">
                <a:ea typeface="宋体" pitchFamily="2" charset="-122"/>
              </a:rPr>
              <a:t>中发生分裂，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</a:rPr>
              <a:t>一分为三</a:t>
            </a:r>
            <a:endParaRPr kumimoji="1" lang="zh-CN" altLang="en-US" sz="28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060848"/>
            <a:ext cx="3216335" cy="15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78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594714"/>
              </p:ext>
            </p:extLst>
          </p:nvPr>
        </p:nvGraphicFramePr>
        <p:xfrm>
          <a:off x="785786" y="3581258"/>
          <a:ext cx="422077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00" name="Equation" r:id="rId4" imgW="1701720" imgH="419040" progId="Equation.DSMT4">
                  <p:embed/>
                </p:oleObj>
              </mc:Choice>
              <mc:Fallback>
                <p:oleObj name="Equation" r:id="rId4" imgW="17017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581258"/>
                        <a:ext cx="4220779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431662"/>
              </p:ext>
            </p:extLst>
          </p:nvPr>
        </p:nvGraphicFramePr>
        <p:xfrm>
          <a:off x="5292080" y="2927208"/>
          <a:ext cx="2704073" cy="244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01" name="Equation" r:id="rId6" imgW="876240" imgH="965160" progId="Equation.DSMT4">
                  <p:embed/>
                </p:oleObj>
              </mc:Choice>
              <mc:Fallback>
                <p:oleObj name="Equation" r:id="rId6" imgW="876240" imgH="965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927208"/>
                        <a:ext cx="2704073" cy="2444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785786" y="5381431"/>
            <a:ext cx="77552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ea typeface="宋体" pitchFamily="2" charset="-122"/>
              </a:rPr>
              <a:t>*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</a:rPr>
              <a:t>弱磁场时</a:t>
            </a:r>
            <a:r>
              <a:rPr lang="zh-CN" altLang="en-US" sz="2800" b="1" dirty="0" smtClean="0">
                <a:ea typeface="宋体" pitchFamily="2" charset="-122"/>
              </a:rPr>
              <a:t>要考虑旋轨耦合，原子光谱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一分为二，称复杂塞曼效应，</a:t>
            </a:r>
            <a:endParaRPr kumimoji="1" lang="en-US" altLang="zh-CN" sz="2800" b="1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17543" y="2214554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latin typeface="华文新魏" pitchFamily="2" charset="-122"/>
                <a:ea typeface="华文新魏" pitchFamily="2" charset="-122"/>
              </a:rPr>
              <a:t>总复习</a:t>
            </a:r>
            <a:endParaRPr lang="zh-CN" altLang="en-US" sz="72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512" y="385500"/>
            <a:ext cx="60500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　（３）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Stern-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Gerlach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实验 （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自旋）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2413" y="1124744"/>
            <a:ext cx="8891587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kumimoji="1"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1921</a:t>
            </a:r>
            <a:r>
              <a:rPr kumimoji="1" lang="zh-CN" altLang="en-US" sz="28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年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斯特</a:t>
            </a:r>
            <a:r>
              <a:rPr kumimoji="1" lang="zh-CN" altLang="en-US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恩和盖拉赫</a:t>
            </a:r>
            <a:r>
              <a:rPr kumimoji="1" lang="en-US" altLang="zh-CN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Stern-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Gerlach</a:t>
            </a:r>
            <a:r>
              <a:rPr kumimoji="1" lang="en-US" altLang="zh-CN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发现处于</a:t>
            </a:r>
            <a:r>
              <a:rPr kumimoji="1" lang="en-US" altLang="zh-CN" sz="2800" i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 </a:t>
            </a:r>
            <a:r>
              <a:rPr kumimoji="1" lang="zh-CN" altLang="en-US" sz="28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态的氢原子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射线，经过非</a:t>
            </a:r>
            <a:r>
              <a:rPr kumimoji="1" lang="zh-CN" altLang="en-US" sz="28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均匀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磁场后分为</a:t>
            </a:r>
            <a:r>
              <a:rPr kumimoji="1" lang="zh-CN" altLang="en-US" sz="28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两束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endParaRPr kumimoji="1" lang="zh-CN" altLang="en-US" sz="28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68314" y="5145101"/>
            <a:ext cx="8104189" cy="1465262"/>
            <a:chOff x="227" y="3188"/>
            <a:chExt cx="5105" cy="923"/>
          </a:xfrm>
        </p:grpSpPr>
        <p:sp>
          <p:nvSpPr>
            <p:cNvPr id="5" name="Text Box 55"/>
            <p:cNvSpPr txBox="1">
              <a:spLocks noChangeArrowheads="1"/>
            </p:cNvSpPr>
            <p:nvPr/>
          </p:nvSpPr>
          <p:spPr bwMode="auto">
            <a:xfrm>
              <a:off x="227" y="3505"/>
              <a:ext cx="45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 dirty="0" smtClean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 1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.</a:t>
              </a:r>
              <a:r>
                <a:rPr kumimoji="1" lang="en-US" altLang="zh-CN" sz="1800" b="1" dirty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 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电子有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固有的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cs typeface="e"/>
                </a:rPr>
                <a:t>自旋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（角动量）属性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,</a:t>
              </a:r>
              <a:endParaRPr kumimoji="1" lang="zh-CN" altLang="en-US" sz="2400" b="1" dirty="0">
                <a:solidFill>
                  <a:srgbClr val="006600"/>
                </a:solidFill>
                <a:latin typeface="隶书" pitchFamily="49" charset="-122"/>
                <a:cs typeface="e"/>
              </a:endParaRPr>
            </a:p>
          </p:txBody>
        </p:sp>
        <p:sp>
          <p:nvSpPr>
            <p:cNvPr id="6" name="Text Box 56"/>
            <p:cNvSpPr txBox="1">
              <a:spLocks noChangeArrowheads="1"/>
            </p:cNvSpPr>
            <p:nvPr/>
          </p:nvSpPr>
          <p:spPr bwMode="auto">
            <a:xfrm>
              <a:off x="358" y="3820"/>
              <a:ext cx="49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2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.</a:t>
              </a:r>
              <a:r>
                <a:rPr kumimoji="1" lang="zh-CN" altLang="zh-CN" sz="2400" b="1" dirty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在空间任何方向的</a:t>
              </a:r>
              <a:r>
                <a:rPr kumimoji="1" lang="zh-CN" altLang="zh-CN" sz="2400" b="1" dirty="0" smtClean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投影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只有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cs typeface="e"/>
                </a:rPr>
                <a:t>两个取值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隶书" pitchFamily="49" charset="-122"/>
                  <a:cs typeface="e"/>
                </a:rPr>
                <a:t>，</a:t>
              </a:r>
              <a:endParaRPr kumimoji="1" lang="zh-CN" altLang="en-US" sz="2400" b="1" dirty="0">
                <a:solidFill>
                  <a:schemeClr val="tx1"/>
                </a:solidFill>
                <a:cs typeface="e"/>
              </a:endParaRPr>
            </a:p>
          </p:txBody>
        </p:sp>
        <p:sp>
          <p:nvSpPr>
            <p:cNvPr id="7" name="Rectangle 57"/>
            <p:cNvSpPr>
              <a:spLocks noChangeArrowheads="1"/>
            </p:cNvSpPr>
            <p:nvPr/>
          </p:nvSpPr>
          <p:spPr bwMode="auto">
            <a:xfrm>
              <a:off x="283" y="3188"/>
              <a:ext cx="571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0000"/>
                  </a:solidFill>
                </a:rPr>
                <a:t>结论</a:t>
              </a:r>
              <a:r>
                <a:rPr kumimoji="1" lang="en-US" altLang="zh-CN" sz="2400" b="1" dirty="0">
                  <a:solidFill>
                    <a:srgbClr val="FF0000"/>
                  </a:solidFill>
                </a:rPr>
                <a:t>: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07950" y="2070100"/>
            <a:ext cx="8734425" cy="3303588"/>
            <a:chOff x="-10" y="1777"/>
            <a:chExt cx="5670" cy="2187"/>
          </a:xfrm>
        </p:grpSpPr>
        <p:sp>
          <p:nvSpPr>
            <p:cNvPr id="9" name="AutoShape 37"/>
            <p:cNvSpPr>
              <a:spLocks noChangeArrowheads="1"/>
            </p:cNvSpPr>
            <p:nvPr/>
          </p:nvSpPr>
          <p:spPr bwMode="auto">
            <a:xfrm flipH="1">
              <a:off x="52" y="2644"/>
              <a:ext cx="520" cy="280"/>
            </a:xfrm>
            <a:prstGeom prst="cube">
              <a:avLst>
                <a:gd name="adj" fmla="val 31194"/>
              </a:avLst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-10" y="1777"/>
              <a:ext cx="5670" cy="2187"/>
              <a:chOff x="-10" y="1732"/>
              <a:chExt cx="5670" cy="2187"/>
            </a:xfrm>
          </p:grpSpPr>
          <p:sp>
            <p:nvSpPr>
              <p:cNvPr id="11" name="AutoShape 2"/>
              <p:cNvSpPr>
                <a:spLocks noChangeArrowheads="1"/>
              </p:cNvSpPr>
              <p:nvPr/>
            </p:nvSpPr>
            <p:spPr bwMode="auto">
              <a:xfrm rot="5400000">
                <a:off x="4324" y="2404"/>
                <a:ext cx="2008" cy="664"/>
              </a:xfrm>
              <a:prstGeom prst="parallelogram">
                <a:avLst>
                  <a:gd name="adj" fmla="val 102497"/>
                </a:avLst>
              </a:prstGeom>
              <a:solidFill>
                <a:srgbClr val="FF99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-10" y="1984"/>
                <a:ext cx="5536" cy="1935"/>
                <a:chOff x="-10" y="2015"/>
                <a:chExt cx="5536" cy="1935"/>
              </a:xfrm>
            </p:grpSpPr>
            <p:sp>
              <p:nvSpPr>
                <p:cNvPr id="13" name="Rectangle 41"/>
                <p:cNvSpPr>
                  <a:spLocks noChangeArrowheads="1"/>
                </p:cNvSpPr>
                <p:nvPr/>
              </p:nvSpPr>
              <p:spPr bwMode="auto">
                <a:xfrm>
                  <a:off x="-10" y="2975"/>
                  <a:ext cx="713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kumimoji="1" lang="zh-CN" altLang="en-US" sz="2400">
                      <a:solidFill>
                        <a:srgbClr val="FF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itchFamily="49" charset="-122"/>
                    </a:rPr>
                    <a:t>原子炉</a:t>
                  </a:r>
                </a:p>
              </p:txBody>
            </p:sp>
            <p:grpSp>
              <p:nvGrpSpPr>
                <p:cNvPr id="14" name="Group 51"/>
                <p:cNvGrpSpPr>
                  <a:grpSpLocks/>
                </p:cNvGrpSpPr>
                <p:nvPr/>
              </p:nvGrpSpPr>
              <p:grpSpPr bwMode="auto">
                <a:xfrm>
                  <a:off x="384" y="2015"/>
                  <a:ext cx="5142" cy="1935"/>
                  <a:chOff x="384" y="2015"/>
                  <a:chExt cx="5142" cy="1935"/>
                </a:xfrm>
              </p:grpSpPr>
              <p:grpSp>
                <p:nvGrpSpPr>
                  <p:cNvPr id="15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2448" y="2064"/>
                    <a:ext cx="1912" cy="625"/>
                    <a:chOff x="2448" y="2064"/>
                    <a:chExt cx="1912" cy="625"/>
                  </a:xfrm>
                </p:grpSpPr>
                <p:sp>
                  <p:nvSpPr>
                    <p:cNvPr id="55" name="AutoShape 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456" y="2072"/>
                      <a:ext cx="1904" cy="272"/>
                    </a:xfrm>
                    <a:prstGeom prst="parallelogram">
                      <a:avLst>
                        <a:gd name="adj" fmla="val 105648"/>
                      </a:avLst>
                    </a:prstGeom>
                    <a:solidFill>
                      <a:srgbClr val="0000CC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2360"/>
                      <a:ext cx="1616" cy="176"/>
                    </a:xfrm>
                    <a:prstGeom prst="rect">
                      <a:avLst/>
                    </a:prstGeom>
                    <a:solidFill>
                      <a:srgbClr val="0000CC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" name="AutoShap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52" y="2552"/>
                      <a:ext cx="1808" cy="128"/>
                    </a:xfrm>
                    <a:prstGeom prst="parallelogram">
                      <a:avLst>
                        <a:gd name="adj" fmla="val 158122"/>
                      </a:avLst>
                    </a:prstGeom>
                    <a:solidFill>
                      <a:srgbClr val="0000CC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2448" y="2064"/>
                      <a:ext cx="289" cy="62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240"/>
                        </a:cxn>
                        <a:cxn ang="0">
                          <a:pos x="96" y="624"/>
                        </a:cxn>
                        <a:cxn ang="0">
                          <a:pos x="288" y="480"/>
                        </a:cxn>
                        <a:cxn ang="0">
                          <a:pos x="288" y="288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9" h="625">
                          <a:moveTo>
                            <a:pt x="0" y="0"/>
                          </a:moveTo>
                          <a:lnTo>
                            <a:pt x="0" y="240"/>
                          </a:lnTo>
                          <a:lnTo>
                            <a:pt x="96" y="624"/>
                          </a:lnTo>
                          <a:lnTo>
                            <a:pt x="288" y="480"/>
                          </a:lnTo>
                          <a:lnTo>
                            <a:pt x="288" y="28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CC"/>
                    </a:solidFill>
                    <a:ln w="25400" cap="rnd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52" y="2984"/>
                    <a:ext cx="1616" cy="128"/>
                  </a:xfrm>
                  <a:prstGeom prst="rect">
                    <a:avLst/>
                  </a:prstGeom>
                  <a:solidFill>
                    <a:srgbClr val="FF0066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AutoShape 1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232" y="3096"/>
                    <a:ext cx="720" cy="288"/>
                  </a:xfrm>
                  <a:prstGeom prst="parallelogram">
                    <a:avLst>
                      <a:gd name="adj" fmla="val 96481"/>
                    </a:avLst>
                  </a:prstGeom>
                  <a:solidFill>
                    <a:srgbClr val="FF0066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3176"/>
                    <a:ext cx="1616" cy="416"/>
                  </a:xfrm>
                  <a:prstGeom prst="rect">
                    <a:avLst/>
                  </a:prstGeom>
                  <a:solidFill>
                    <a:srgbClr val="FF0066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AutoShape 1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648" y="3080"/>
                    <a:ext cx="1712" cy="80"/>
                  </a:xfrm>
                  <a:prstGeom prst="parallelogram">
                    <a:avLst>
                      <a:gd name="adj" fmla="val 130381"/>
                    </a:avLst>
                  </a:prstGeom>
                  <a:solidFill>
                    <a:srgbClr val="FF0066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AutoShape 1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56" y="2888"/>
                    <a:ext cx="1712" cy="80"/>
                  </a:xfrm>
                  <a:prstGeom prst="parallelogram">
                    <a:avLst>
                      <a:gd name="adj" fmla="val 130381"/>
                    </a:avLst>
                  </a:prstGeom>
                  <a:solidFill>
                    <a:srgbClr val="FF0066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AutoShape 1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472" y="3048"/>
                    <a:ext cx="240" cy="96"/>
                  </a:xfrm>
                  <a:prstGeom prst="parallelogram">
                    <a:avLst>
                      <a:gd name="adj" fmla="val 89479"/>
                    </a:avLst>
                  </a:prstGeom>
                  <a:solidFill>
                    <a:srgbClr val="FF0066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3072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3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544" y="2640"/>
                    <a:ext cx="2832" cy="288"/>
                    <a:chOff x="2544" y="2640"/>
                    <a:chExt cx="2832" cy="288"/>
                  </a:xfrm>
                </p:grpSpPr>
                <p:sp>
                  <p:nvSpPr>
                    <p:cNvPr id="53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2640"/>
                      <a:ext cx="283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FF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2784"/>
                      <a:ext cx="279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FF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4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131" y="2595"/>
                    <a:ext cx="395" cy="359"/>
                    <a:chOff x="5131" y="2595"/>
                    <a:chExt cx="395" cy="359"/>
                  </a:xfrm>
                </p:grpSpPr>
                <p:sp>
                  <p:nvSpPr>
                    <p:cNvPr id="51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5133" y="2595"/>
                      <a:ext cx="391" cy="35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3" y="7"/>
                        </a:cxn>
                        <a:cxn ang="0">
                          <a:pos x="34" y="10"/>
                        </a:cxn>
                        <a:cxn ang="0">
                          <a:pos x="46" y="14"/>
                        </a:cxn>
                        <a:cxn ang="0">
                          <a:pos x="60" y="17"/>
                        </a:cxn>
                        <a:cxn ang="0">
                          <a:pos x="73" y="22"/>
                        </a:cxn>
                        <a:cxn ang="0">
                          <a:pos x="88" y="25"/>
                        </a:cxn>
                        <a:cxn ang="0">
                          <a:pos x="104" y="30"/>
                        </a:cxn>
                        <a:cxn ang="0">
                          <a:pos x="111" y="31"/>
                        </a:cxn>
                        <a:cxn ang="0">
                          <a:pos x="120" y="33"/>
                        </a:cxn>
                        <a:cxn ang="0">
                          <a:pos x="130" y="34"/>
                        </a:cxn>
                        <a:cxn ang="0">
                          <a:pos x="139" y="36"/>
                        </a:cxn>
                        <a:cxn ang="0">
                          <a:pos x="160" y="39"/>
                        </a:cxn>
                        <a:cxn ang="0">
                          <a:pos x="181" y="42"/>
                        </a:cxn>
                        <a:cxn ang="0">
                          <a:pos x="203" y="47"/>
                        </a:cxn>
                        <a:cxn ang="0">
                          <a:pos x="213" y="50"/>
                        </a:cxn>
                        <a:cxn ang="0">
                          <a:pos x="222" y="52"/>
                        </a:cxn>
                        <a:cxn ang="0">
                          <a:pos x="232" y="57"/>
                        </a:cxn>
                        <a:cxn ang="0">
                          <a:pos x="241" y="61"/>
                        </a:cxn>
                        <a:cxn ang="0">
                          <a:pos x="249" y="66"/>
                        </a:cxn>
                        <a:cxn ang="0">
                          <a:pos x="257" y="74"/>
                        </a:cxn>
                        <a:cxn ang="0">
                          <a:pos x="265" y="79"/>
                        </a:cxn>
                        <a:cxn ang="0">
                          <a:pos x="271" y="88"/>
                        </a:cxn>
                        <a:cxn ang="0">
                          <a:pos x="277" y="98"/>
                        </a:cxn>
                        <a:cxn ang="0">
                          <a:pos x="283" y="108"/>
                        </a:cxn>
                        <a:cxn ang="0">
                          <a:pos x="289" y="118"/>
                        </a:cxn>
                        <a:cxn ang="0">
                          <a:pos x="294" y="130"/>
                        </a:cxn>
                        <a:cxn ang="0">
                          <a:pos x="303" y="154"/>
                        </a:cxn>
                        <a:cxn ang="0">
                          <a:pos x="312" y="178"/>
                        </a:cxn>
                        <a:cxn ang="0">
                          <a:pos x="321" y="202"/>
                        </a:cxn>
                        <a:cxn ang="0">
                          <a:pos x="325" y="214"/>
                        </a:cxn>
                        <a:cxn ang="0">
                          <a:pos x="329" y="224"/>
                        </a:cxn>
                        <a:cxn ang="0">
                          <a:pos x="333" y="235"/>
                        </a:cxn>
                        <a:cxn ang="0">
                          <a:pos x="337" y="244"/>
                        </a:cxn>
                        <a:cxn ang="0">
                          <a:pos x="345" y="261"/>
                        </a:cxn>
                        <a:cxn ang="0">
                          <a:pos x="352" y="277"/>
                        </a:cxn>
                        <a:cxn ang="0">
                          <a:pos x="360" y="292"/>
                        </a:cxn>
                        <a:cxn ang="0">
                          <a:pos x="366" y="306"/>
                        </a:cxn>
                        <a:cxn ang="0">
                          <a:pos x="372" y="319"/>
                        </a:cxn>
                        <a:cxn ang="0">
                          <a:pos x="379" y="333"/>
                        </a:cxn>
                        <a:cxn ang="0">
                          <a:pos x="390" y="358"/>
                        </a:cxn>
                      </a:cxnLst>
                      <a:rect l="0" t="0" r="r" b="b"/>
                      <a:pathLst>
                        <a:path w="391" h="359">
                          <a:moveTo>
                            <a:pt x="0" y="0"/>
                          </a:moveTo>
                          <a:lnTo>
                            <a:pt x="23" y="7"/>
                          </a:lnTo>
                          <a:lnTo>
                            <a:pt x="34" y="10"/>
                          </a:lnTo>
                          <a:lnTo>
                            <a:pt x="46" y="14"/>
                          </a:lnTo>
                          <a:lnTo>
                            <a:pt x="60" y="17"/>
                          </a:lnTo>
                          <a:lnTo>
                            <a:pt x="73" y="22"/>
                          </a:lnTo>
                          <a:lnTo>
                            <a:pt x="88" y="25"/>
                          </a:lnTo>
                          <a:lnTo>
                            <a:pt x="104" y="30"/>
                          </a:lnTo>
                          <a:lnTo>
                            <a:pt x="111" y="31"/>
                          </a:lnTo>
                          <a:lnTo>
                            <a:pt x="120" y="33"/>
                          </a:lnTo>
                          <a:lnTo>
                            <a:pt x="130" y="34"/>
                          </a:lnTo>
                          <a:lnTo>
                            <a:pt x="139" y="36"/>
                          </a:lnTo>
                          <a:lnTo>
                            <a:pt x="160" y="39"/>
                          </a:lnTo>
                          <a:lnTo>
                            <a:pt x="181" y="42"/>
                          </a:lnTo>
                          <a:lnTo>
                            <a:pt x="203" y="47"/>
                          </a:lnTo>
                          <a:lnTo>
                            <a:pt x="213" y="50"/>
                          </a:lnTo>
                          <a:lnTo>
                            <a:pt x="222" y="52"/>
                          </a:lnTo>
                          <a:lnTo>
                            <a:pt x="232" y="57"/>
                          </a:lnTo>
                          <a:lnTo>
                            <a:pt x="241" y="61"/>
                          </a:lnTo>
                          <a:lnTo>
                            <a:pt x="249" y="66"/>
                          </a:lnTo>
                          <a:lnTo>
                            <a:pt x="257" y="74"/>
                          </a:lnTo>
                          <a:lnTo>
                            <a:pt x="265" y="79"/>
                          </a:lnTo>
                          <a:lnTo>
                            <a:pt x="271" y="88"/>
                          </a:lnTo>
                          <a:lnTo>
                            <a:pt x="277" y="98"/>
                          </a:lnTo>
                          <a:lnTo>
                            <a:pt x="283" y="108"/>
                          </a:lnTo>
                          <a:lnTo>
                            <a:pt x="289" y="118"/>
                          </a:lnTo>
                          <a:lnTo>
                            <a:pt x="294" y="130"/>
                          </a:lnTo>
                          <a:lnTo>
                            <a:pt x="303" y="154"/>
                          </a:lnTo>
                          <a:lnTo>
                            <a:pt x="312" y="178"/>
                          </a:lnTo>
                          <a:lnTo>
                            <a:pt x="321" y="202"/>
                          </a:lnTo>
                          <a:lnTo>
                            <a:pt x="325" y="214"/>
                          </a:lnTo>
                          <a:lnTo>
                            <a:pt x="329" y="224"/>
                          </a:lnTo>
                          <a:lnTo>
                            <a:pt x="333" y="235"/>
                          </a:lnTo>
                          <a:lnTo>
                            <a:pt x="337" y="244"/>
                          </a:lnTo>
                          <a:lnTo>
                            <a:pt x="345" y="261"/>
                          </a:lnTo>
                          <a:lnTo>
                            <a:pt x="352" y="277"/>
                          </a:lnTo>
                          <a:lnTo>
                            <a:pt x="360" y="292"/>
                          </a:lnTo>
                          <a:lnTo>
                            <a:pt x="366" y="306"/>
                          </a:lnTo>
                          <a:lnTo>
                            <a:pt x="372" y="319"/>
                          </a:lnTo>
                          <a:lnTo>
                            <a:pt x="379" y="333"/>
                          </a:lnTo>
                          <a:lnTo>
                            <a:pt x="390" y="358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rgbClr val="FF00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5131" y="2600"/>
                      <a:ext cx="395" cy="34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3" y="25"/>
                        </a:cxn>
                        <a:cxn ang="0">
                          <a:pos x="21" y="39"/>
                        </a:cxn>
                        <a:cxn ang="0">
                          <a:pos x="28" y="51"/>
                        </a:cxn>
                        <a:cxn ang="0">
                          <a:pos x="34" y="67"/>
                        </a:cxn>
                        <a:cxn ang="0">
                          <a:pos x="43" y="82"/>
                        </a:cxn>
                        <a:cxn ang="0">
                          <a:pos x="51" y="99"/>
                        </a:cxn>
                        <a:cxn ang="0">
                          <a:pos x="60" y="118"/>
                        </a:cxn>
                        <a:cxn ang="0">
                          <a:pos x="64" y="127"/>
                        </a:cxn>
                        <a:cxn ang="0">
                          <a:pos x="70" y="137"/>
                        </a:cxn>
                        <a:cxn ang="0">
                          <a:pos x="74" y="149"/>
                        </a:cxn>
                        <a:cxn ang="0">
                          <a:pos x="79" y="161"/>
                        </a:cxn>
                        <a:cxn ang="0">
                          <a:pos x="88" y="185"/>
                        </a:cxn>
                        <a:cxn ang="0">
                          <a:pos x="101" y="211"/>
                        </a:cxn>
                        <a:cxn ang="0">
                          <a:pos x="112" y="237"/>
                        </a:cxn>
                        <a:cxn ang="0">
                          <a:pos x="116" y="247"/>
                        </a:cxn>
                        <a:cxn ang="0">
                          <a:pos x="122" y="258"/>
                        </a:cxn>
                        <a:cxn ang="0">
                          <a:pos x="129" y="270"/>
                        </a:cxn>
                        <a:cxn ang="0">
                          <a:pos x="136" y="278"/>
                        </a:cxn>
                        <a:cxn ang="0">
                          <a:pos x="142" y="286"/>
                        </a:cxn>
                        <a:cxn ang="0">
                          <a:pos x="150" y="293"/>
                        </a:cxn>
                        <a:cxn ang="0">
                          <a:pos x="157" y="300"/>
                        </a:cxn>
                        <a:cxn ang="0">
                          <a:pos x="166" y="305"/>
                        </a:cxn>
                        <a:cxn ang="0">
                          <a:pos x="174" y="309"/>
                        </a:cxn>
                        <a:cxn ang="0">
                          <a:pos x="184" y="311"/>
                        </a:cxn>
                        <a:cxn ang="0">
                          <a:pos x="192" y="315"/>
                        </a:cxn>
                        <a:cxn ang="0">
                          <a:pos x="202" y="318"/>
                        </a:cxn>
                        <a:cxn ang="0">
                          <a:pos x="223" y="321"/>
                        </a:cxn>
                        <a:cxn ang="0">
                          <a:pos x="242" y="321"/>
                        </a:cxn>
                        <a:cxn ang="0">
                          <a:pos x="263" y="322"/>
                        </a:cxn>
                        <a:cxn ang="0">
                          <a:pos x="271" y="325"/>
                        </a:cxn>
                        <a:cxn ang="0">
                          <a:pos x="279" y="325"/>
                        </a:cxn>
                        <a:cxn ang="0">
                          <a:pos x="288" y="324"/>
                        </a:cxn>
                        <a:cxn ang="0">
                          <a:pos x="297" y="327"/>
                        </a:cxn>
                        <a:cxn ang="0">
                          <a:pos x="311" y="331"/>
                        </a:cxn>
                        <a:cxn ang="0">
                          <a:pos x="324" y="332"/>
                        </a:cxn>
                        <a:cxn ang="0">
                          <a:pos x="339" y="336"/>
                        </a:cxn>
                        <a:cxn ang="0">
                          <a:pos x="350" y="339"/>
                        </a:cxn>
                        <a:cxn ang="0">
                          <a:pos x="361" y="341"/>
                        </a:cxn>
                        <a:cxn ang="0">
                          <a:pos x="373" y="343"/>
                        </a:cxn>
                        <a:cxn ang="0">
                          <a:pos x="394" y="348"/>
                        </a:cxn>
                      </a:cxnLst>
                      <a:rect l="0" t="0" r="r" b="b"/>
                      <a:pathLst>
                        <a:path w="395" h="349">
                          <a:moveTo>
                            <a:pt x="0" y="0"/>
                          </a:moveTo>
                          <a:lnTo>
                            <a:pt x="13" y="25"/>
                          </a:lnTo>
                          <a:lnTo>
                            <a:pt x="21" y="39"/>
                          </a:lnTo>
                          <a:lnTo>
                            <a:pt x="28" y="51"/>
                          </a:lnTo>
                          <a:lnTo>
                            <a:pt x="34" y="67"/>
                          </a:lnTo>
                          <a:lnTo>
                            <a:pt x="43" y="82"/>
                          </a:lnTo>
                          <a:lnTo>
                            <a:pt x="51" y="99"/>
                          </a:lnTo>
                          <a:lnTo>
                            <a:pt x="60" y="118"/>
                          </a:lnTo>
                          <a:lnTo>
                            <a:pt x="64" y="127"/>
                          </a:lnTo>
                          <a:lnTo>
                            <a:pt x="70" y="137"/>
                          </a:lnTo>
                          <a:lnTo>
                            <a:pt x="74" y="149"/>
                          </a:lnTo>
                          <a:lnTo>
                            <a:pt x="79" y="161"/>
                          </a:lnTo>
                          <a:lnTo>
                            <a:pt x="88" y="185"/>
                          </a:lnTo>
                          <a:lnTo>
                            <a:pt x="101" y="211"/>
                          </a:lnTo>
                          <a:lnTo>
                            <a:pt x="112" y="237"/>
                          </a:lnTo>
                          <a:lnTo>
                            <a:pt x="116" y="247"/>
                          </a:lnTo>
                          <a:lnTo>
                            <a:pt x="122" y="258"/>
                          </a:lnTo>
                          <a:lnTo>
                            <a:pt x="129" y="270"/>
                          </a:lnTo>
                          <a:lnTo>
                            <a:pt x="136" y="278"/>
                          </a:lnTo>
                          <a:lnTo>
                            <a:pt x="142" y="286"/>
                          </a:lnTo>
                          <a:lnTo>
                            <a:pt x="150" y="293"/>
                          </a:lnTo>
                          <a:lnTo>
                            <a:pt x="157" y="300"/>
                          </a:lnTo>
                          <a:lnTo>
                            <a:pt x="166" y="305"/>
                          </a:lnTo>
                          <a:lnTo>
                            <a:pt x="174" y="309"/>
                          </a:lnTo>
                          <a:lnTo>
                            <a:pt x="184" y="311"/>
                          </a:lnTo>
                          <a:lnTo>
                            <a:pt x="192" y="315"/>
                          </a:lnTo>
                          <a:lnTo>
                            <a:pt x="202" y="318"/>
                          </a:lnTo>
                          <a:lnTo>
                            <a:pt x="223" y="321"/>
                          </a:lnTo>
                          <a:lnTo>
                            <a:pt x="242" y="321"/>
                          </a:lnTo>
                          <a:lnTo>
                            <a:pt x="263" y="322"/>
                          </a:lnTo>
                          <a:lnTo>
                            <a:pt x="271" y="325"/>
                          </a:lnTo>
                          <a:lnTo>
                            <a:pt x="279" y="325"/>
                          </a:lnTo>
                          <a:lnTo>
                            <a:pt x="288" y="324"/>
                          </a:lnTo>
                          <a:lnTo>
                            <a:pt x="297" y="327"/>
                          </a:lnTo>
                          <a:lnTo>
                            <a:pt x="311" y="331"/>
                          </a:lnTo>
                          <a:lnTo>
                            <a:pt x="324" y="332"/>
                          </a:lnTo>
                          <a:lnTo>
                            <a:pt x="339" y="336"/>
                          </a:lnTo>
                          <a:lnTo>
                            <a:pt x="350" y="339"/>
                          </a:lnTo>
                          <a:lnTo>
                            <a:pt x="361" y="341"/>
                          </a:lnTo>
                          <a:lnTo>
                            <a:pt x="373" y="343"/>
                          </a:lnTo>
                          <a:lnTo>
                            <a:pt x="394" y="348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rgbClr val="FF00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5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756" y="2644"/>
                    <a:ext cx="88" cy="88"/>
                  </a:xfrm>
                  <a:prstGeom prst="ellipse">
                    <a:avLst/>
                  </a:prstGeom>
                  <a:solidFill>
                    <a:srgbClr val="FF0066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756" y="2836"/>
                    <a:ext cx="88" cy="88"/>
                  </a:xfrm>
                  <a:prstGeom prst="ellipse">
                    <a:avLst/>
                  </a:prstGeom>
                  <a:solidFill>
                    <a:srgbClr val="FF0066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2352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66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928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66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774" y="3215"/>
                    <a:ext cx="339" cy="4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kumimoji="1" lang="en-US" altLang="zh-CN" sz="3600" b="0">
                        <a:solidFill>
                          <a:schemeClr val="tx1"/>
                        </a:solidFill>
                        <a:latin typeface="Bookman Old Style" pitchFamily="18" charset="0"/>
                        <a:ea typeface="宋体" pitchFamily="2" charset="-122"/>
                      </a:rPr>
                      <a:t>N</a:t>
                    </a:r>
                  </a:p>
                </p:txBody>
              </p:sp>
              <p:sp>
                <p:nvSpPr>
                  <p:cNvPr id="3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774" y="2015"/>
                    <a:ext cx="315" cy="4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kumimoji="1" lang="en-US" altLang="zh-CN" sz="3600" b="0">
                        <a:solidFill>
                          <a:schemeClr val="tx1"/>
                        </a:solidFill>
                        <a:latin typeface="Bookman Old Style" pitchFamily="18" charset="0"/>
                        <a:ea typeface="宋体" pitchFamily="2" charset="-122"/>
                      </a:rPr>
                      <a:t>S</a:t>
                    </a:r>
                  </a:p>
                </p:txBody>
              </p:sp>
              <p:sp>
                <p:nvSpPr>
                  <p:cNvPr id="31" name="AutoShape 2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652" y="2573"/>
                    <a:ext cx="1192" cy="374"/>
                  </a:xfrm>
                  <a:prstGeom prst="parallelogram">
                    <a:avLst>
                      <a:gd name="adj" fmla="val 108024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AutoShape 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324" y="2573"/>
                    <a:ext cx="1192" cy="374"/>
                  </a:xfrm>
                  <a:prstGeom prst="parallelogram">
                    <a:avLst>
                      <a:gd name="adj" fmla="val 108024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Oval 30"/>
                  <p:cNvSpPr>
                    <a:spLocks noChangeArrowheads="1"/>
                  </p:cNvSpPr>
                  <p:nvPr/>
                </p:nvSpPr>
                <p:spPr bwMode="auto">
                  <a:xfrm rot="20640000">
                    <a:off x="1197" y="2702"/>
                    <a:ext cx="122" cy="139"/>
                  </a:xfrm>
                  <a:prstGeom prst="ellipse">
                    <a:avLst/>
                  </a:prstGeom>
                  <a:solidFill>
                    <a:srgbClr val="3333F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Oval 31"/>
                  <p:cNvSpPr>
                    <a:spLocks noChangeArrowheads="1"/>
                  </p:cNvSpPr>
                  <p:nvPr/>
                </p:nvSpPr>
                <p:spPr bwMode="auto">
                  <a:xfrm rot="20640000">
                    <a:off x="1869" y="2702"/>
                    <a:ext cx="122" cy="139"/>
                  </a:xfrm>
                  <a:prstGeom prst="ellipse">
                    <a:avLst/>
                  </a:prstGeom>
                  <a:solidFill>
                    <a:srgbClr val="3333F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2784"/>
                    <a:ext cx="81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66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2784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66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784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66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78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66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2784"/>
                    <a:ext cx="91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66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38"/>
                  <p:cNvSpPr>
                    <a:spLocks/>
                  </p:cNvSpPr>
                  <p:nvPr/>
                </p:nvSpPr>
                <p:spPr bwMode="auto">
                  <a:xfrm>
                    <a:off x="2448" y="2880"/>
                    <a:ext cx="289" cy="721"/>
                  </a:xfrm>
                  <a:custGeom>
                    <a:avLst/>
                    <a:gdLst/>
                    <a:ahLst/>
                    <a:cxnLst>
                      <a:cxn ang="0">
                        <a:pos x="288" y="720"/>
                      </a:cxn>
                      <a:cxn ang="0">
                        <a:pos x="0" y="48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9" h="721">
                        <a:moveTo>
                          <a:pt x="288" y="720"/>
                        </a:moveTo>
                        <a:lnTo>
                          <a:pt x="0" y="48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3300"/>
                  </a:solidFill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Arc 39"/>
                  <p:cNvSpPr>
                    <a:spLocks/>
                  </p:cNvSpPr>
                  <p:nvPr/>
                </p:nvSpPr>
                <p:spPr bwMode="auto">
                  <a:xfrm>
                    <a:off x="2546" y="3120"/>
                    <a:ext cx="94" cy="144"/>
                  </a:xfrm>
                  <a:custGeom>
                    <a:avLst/>
                    <a:gdLst>
                      <a:gd name="G0" fmla="+- 21306 0 0"/>
                      <a:gd name="G1" fmla="+- 0 0 0"/>
                      <a:gd name="G2" fmla="+- 21600 0 0"/>
                      <a:gd name="T0" fmla="*/ 36738 w 36738"/>
                      <a:gd name="T1" fmla="*/ 15113 h 21600"/>
                      <a:gd name="T2" fmla="*/ 0 w 36738"/>
                      <a:gd name="T3" fmla="*/ 3551 h 21600"/>
                      <a:gd name="T4" fmla="*/ 21306 w 36738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38" h="21600" fill="none" extrusionOk="0">
                        <a:moveTo>
                          <a:pt x="36738" y="15113"/>
                        </a:moveTo>
                        <a:cubicBezTo>
                          <a:pt x="32675" y="19261"/>
                          <a:pt x="27112" y="21599"/>
                          <a:pt x="21306" y="21600"/>
                        </a:cubicBezTo>
                        <a:cubicBezTo>
                          <a:pt x="10747" y="21600"/>
                          <a:pt x="1735" y="13966"/>
                          <a:pt x="-1" y="3551"/>
                        </a:cubicBezTo>
                      </a:path>
                      <a:path w="36738" h="21600" stroke="0" extrusionOk="0">
                        <a:moveTo>
                          <a:pt x="36738" y="15113"/>
                        </a:moveTo>
                        <a:cubicBezTo>
                          <a:pt x="32675" y="19261"/>
                          <a:pt x="27112" y="21599"/>
                          <a:pt x="21306" y="21600"/>
                        </a:cubicBezTo>
                        <a:cubicBezTo>
                          <a:pt x="10747" y="21600"/>
                          <a:pt x="1735" y="13966"/>
                          <a:pt x="-1" y="3551"/>
                        </a:cubicBezTo>
                        <a:lnTo>
                          <a:pt x="21306" y="0"/>
                        </a:lnTo>
                        <a:close/>
                      </a:path>
                    </a:pathLst>
                  </a:custGeom>
                  <a:solidFill>
                    <a:srgbClr val="FF0066"/>
                  </a:solidFill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142" y="3407"/>
                    <a:ext cx="713" cy="3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kumimoji="1"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隶书" pitchFamily="49" charset="-122"/>
                      </a:rPr>
                      <a:t>准直屏</a:t>
                    </a:r>
                  </a:p>
                </p:txBody>
              </p:sp>
              <p:sp>
                <p:nvSpPr>
                  <p:cNvPr id="43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062" y="3647"/>
                    <a:ext cx="713" cy="3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kumimoji="1" lang="zh-CN" altLang="en-US" sz="2400">
                        <a:solidFill>
                          <a:schemeClr val="tx1"/>
                        </a:solidFill>
                        <a:latin typeface="隶书" pitchFamily="49" charset="-122"/>
                      </a:rPr>
                      <a:t>磁  铁</a:t>
                    </a:r>
                  </a:p>
                </p:txBody>
              </p:sp>
              <p:sp>
                <p:nvSpPr>
                  <p:cNvPr id="44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592"/>
                    <a:ext cx="624" cy="192"/>
                  </a:xfrm>
                  <a:prstGeom prst="line">
                    <a:avLst/>
                  </a:prstGeom>
                  <a:noFill/>
                  <a:ln w="12700">
                    <a:solidFill>
                      <a:srgbClr val="FF3300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784"/>
                    <a:ext cx="672" cy="240"/>
                  </a:xfrm>
                  <a:prstGeom prst="line">
                    <a:avLst/>
                  </a:prstGeom>
                  <a:noFill/>
                  <a:ln w="12700">
                    <a:solidFill>
                      <a:srgbClr val="FF3300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784"/>
                    <a:ext cx="768" cy="96"/>
                  </a:xfrm>
                  <a:prstGeom prst="line">
                    <a:avLst/>
                  </a:prstGeom>
                  <a:noFill/>
                  <a:ln w="12700">
                    <a:solidFill>
                      <a:srgbClr val="FF3300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688"/>
                    <a:ext cx="768" cy="96"/>
                  </a:xfrm>
                  <a:prstGeom prst="line">
                    <a:avLst/>
                  </a:prstGeom>
                  <a:noFill/>
                  <a:ln w="12700">
                    <a:solidFill>
                      <a:srgbClr val="FF3300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2688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3300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2880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3300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976"/>
                    <a:ext cx="0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716463" y="2053175"/>
            <a:ext cx="4176712" cy="3522663"/>
            <a:chOff x="2971" y="1408"/>
            <a:chExt cx="2631" cy="221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971" y="1417"/>
              <a:ext cx="2631" cy="2210"/>
              <a:chOff x="3295" y="859"/>
              <a:chExt cx="2106" cy="2210"/>
            </a:xfrm>
          </p:grpSpPr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3295" y="859"/>
                <a:ext cx="2106" cy="2210"/>
              </a:xfrm>
              <a:prstGeom prst="rect">
                <a:avLst/>
              </a:prstGeom>
              <a:solidFill>
                <a:srgbClr val="3220E0"/>
              </a:solidFill>
              <a:ln w="9525">
                <a:solidFill>
                  <a:srgbClr val="00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3494" y="1256"/>
                <a:ext cx="727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>
                <a:off x="3495" y="2466"/>
                <a:ext cx="727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3390" y="944"/>
                <a:ext cx="3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FFFF"/>
                    </a:solidFill>
                    <a:ea typeface="宋体" pitchFamily="2" charset="-122"/>
                  </a:rPr>
                  <a:t>3p</a:t>
                </a:r>
                <a:endParaRPr kumimoji="1"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3390" y="2455"/>
                <a:ext cx="3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FFFF"/>
                    </a:solidFill>
                    <a:ea typeface="宋体" pitchFamily="2" charset="-122"/>
                  </a:rPr>
                  <a:t>3s</a:t>
                </a:r>
                <a:endParaRPr kumimoji="1"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" name="Line 16"/>
            <p:cNvSpPr>
              <a:spLocks noChangeShapeType="1"/>
            </p:cNvSpPr>
            <p:nvPr/>
          </p:nvSpPr>
          <p:spPr bwMode="auto">
            <a:xfrm>
              <a:off x="3940" y="1822"/>
              <a:ext cx="0" cy="120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 rot="-5400000">
              <a:off x="3432" y="2198"/>
              <a:ext cx="50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FF00"/>
                  </a:solidFill>
                  <a:ea typeface="宋体" pitchFamily="2" charset="-122"/>
                </a:rPr>
                <a:t>5893Å</a:t>
              </a:r>
              <a:endParaRPr kumimoji="1" lang="en-US" altLang="zh-CN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4317" y="1383"/>
              <a:ext cx="1229" cy="1880"/>
              <a:chOff x="2578" y="2437"/>
              <a:chExt cx="1229" cy="1880"/>
            </a:xfrm>
          </p:grpSpPr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2865" y="2911"/>
                <a:ext cx="538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2853" y="2748"/>
                <a:ext cx="538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V="1">
                <a:off x="2588" y="2737"/>
                <a:ext cx="274" cy="95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>
                <a:off x="2578" y="2832"/>
                <a:ext cx="283" cy="85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23"/>
              <p:cNvSpPr txBox="1">
                <a:spLocks noChangeArrowheads="1"/>
              </p:cNvSpPr>
              <p:nvPr/>
            </p:nvSpPr>
            <p:spPr bwMode="auto">
              <a:xfrm>
                <a:off x="3145" y="2437"/>
                <a:ext cx="548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FFFF"/>
                    </a:solidFill>
                    <a:ea typeface="宋体" pitchFamily="2" charset="-122"/>
                  </a:rPr>
                  <a:t>3p</a:t>
                </a:r>
                <a:r>
                  <a:rPr kumimoji="1" lang="en-US" altLang="zh-CN" sz="2400" baseline="-25000">
                    <a:solidFill>
                      <a:srgbClr val="FFFFFF"/>
                    </a:solidFill>
                    <a:ea typeface="宋体" pitchFamily="2" charset="-122"/>
                  </a:rPr>
                  <a:t>3/2</a:t>
                </a:r>
                <a:endParaRPr kumimoji="1"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8" name="Text Box 24"/>
              <p:cNvSpPr txBox="1">
                <a:spLocks noChangeArrowheads="1"/>
              </p:cNvSpPr>
              <p:nvPr/>
            </p:nvSpPr>
            <p:spPr bwMode="auto">
              <a:xfrm>
                <a:off x="3242" y="2910"/>
                <a:ext cx="548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FFFF"/>
                    </a:solidFill>
                    <a:ea typeface="宋体" pitchFamily="2" charset="-122"/>
                  </a:rPr>
                  <a:t>3p</a:t>
                </a:r>
                <a:r>
                  <a:rPr kumimoji="1" lang="en-US" altLang="zh-CN" sz="2400" baseline="-25000">
                    <a:solidFill>
                      <a:srgbClr val="FFFFFF"/>
                    </a:solidFill>
                    <a:ea typeface="宋体" pitchFamily="2" charset="-122"/>
                  </a:rPr>
                  <a:t>1/2</a:t>
                </a:r>
                <a:endParaRPr kumimoji="1"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19" name="Group 25"/>
              <p:cNvGrpSpPr>
                <a:grpSpLocks/>
              </p:cNvGrpSpPr>
              <p:nvPr/>
            </p:nvGrpSpPr>
            <p:grpSpPr bwMode="auto">
              <a:xfrm>
                <a:off x="2587" y="4032"/>
                <a:ext cx="1220" cy="285"/>
                <a:chOff x="4211" y="2456"/>
                <a:chExt cx="1220" cy="285"/>
              </a:xfrm>
            </p:grpSpPr>
            <p:sp>
              <p:nvSpPr>
                <p:cNvPr id="20" name="Line 26"/>
                <p:cNvSpPr>
                  <a:spLocks noChangeShapeType="1"/>
                </p:cNvSpPr>
                <p:nvPr/>
              </p:nvSpPr>
              <p:spPr bwMode="auto">
                <a:xfrm>
                  <a:off x="4463" y="2460"/>
                  <a:ext cx="538" cy="0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2" y="2456"/>
                  <a:ext cx="529" cy="2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ea typeface="宋体" pitchFamily="2" charset="-122"/>
                    </a:rPr>
                    <a:t>3s</a:t>
                  </a:r>
                  <a:r>
                    <a:rPr kumimoji="1" lang="en-US" altLang="zh-CN" sz="2400" baseline="-25000">
                      <a:solidFill>
                        <a:srgbClr val="FFFFFF"/>
                      </a:solidFill>
                      <a:ea typeface="宋体" pitchFamily="2" charset="-122"/>
                    </a:rPr>
                    <a:t>1/2</a:t>
                  </a:r>
                  <a:endParaRPr kumimoji="1" lang="en-US" altLang="zh-CN" sz="24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2" name="Line 28"/>
                <p:cNvSpPr>
                  <a:spLocks noChangeShapeType="1"/>
                </p:cNvSpPr>
                <p:nvPr/>
              </p:nvSpPr>
              <p:spPr bwMode="auto">
                <a:xfrm>
                  <a:off x="4211" y="2465"/>
                  <a:ext cx="246" cy="0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" name="Line 30"/>
            <p:cNvSpPr>
              <a:spLocks noChangeShapeType="1"/>
            </p:cNvSpPr>
            <p:nvPr/>
          </p:nvSpPr>
          <p:spPr bwMode="auto">
            <a:xfrm>
              <a:off x="4752" y="1886"/>
              <a:ext cx="0" cy="11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32"/>
            <p:cNvSpPr>
              <a:spLocks noChangeShapeType="1"/>
            </p:cNvSpPr>
            <p:nvPr/>
          </p:nvSpPr>
          <p:spPr bwMode="auto">
            <a:xfrm>
              <a:off x="5006" y="1719"/>
              <a:ext cx="2" cy="129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3990" y="1974"/>
              <a:ext cx="8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FF00"/>
                  </a:solidFill>
                  <a:ea typeface="宋体" pitchFamily="2" charset="-122"/>
                </a:rPr>
                <a:t>D</a:t>
              </a:r>
              <a:r>
                <a:rPr kumimoji="1" lang="en-US" altLang="zh-CN" sz="2400" baseline="-25000">
                  <a:solidFill>
                    <a:srgbClr val="FFFF00"/>
                  </a:solidFill>
                  <a:ea typeface="宋体" pitchFamily="2" charset="-122"/>
                </a:rPr>
                <a:t>1</a:t>
              </a:r>
              <a:endParaRPr kumimoji="1"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4549" y="2108"/>
              <a:ext cx="8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FF00"/>
                  </a:solidFill>
                  <a:ea typeface="宋体" pitchFamily="2" charset="-122"/>
                </a:rPr>
                <a:t>D</a:t>
              </a:r>
              <a:r>
                <a:rPr kumimoji="1" lang="en-US" altLang="zh-CN" sz="2400" baseline="-25000">
                  <a:solidFill>
                    <a:srgbClr val="FFFF00"/>
                  </a:solidFill>
                  <a:ea typeface="宋体" pitchFamily="2" charset="-122"/>
                </a:rPr>
                <a:t>2</a:t>
              </a:r>
              <a:endParaRPr kumimoji="1"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 rot="-5400000">
              <a:off x="4354" y="2245"/>
              <a:ext cx="308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FF00"/>
                  </a:solidFill>
                  <a:ea typeface="宋体" pitchFamily="2" charset="-122"/>
                </a:rPr>
                <a:t>5896Å</a:t>
              </a:r>
              <a:endParaRPr kumimoji="1"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 rot="-5400000">
              <a:off x="4830" y="2248"/>
              <a:ext cx="308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FF00"/>
                  </a:solidFill>
                  <a:ea typeface="宋体" pitchFamily="2" charset="-122"/>
                </a:rPr>
                <a:t>5890Å</a:t>
              </a:r>
              <a:endParaRPr kumimoji="1"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682920" y="2119496"/>
            <a:ext cx="371477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e"/>
              </a:rPr>
              <a:t>钠原子光谱中的一条亮黄线 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e"/>
                <a:sym typeface="Symbol" pitchFamily="18" charset="2"/>
              </a:rPr>
              <a:t>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e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e"/>
                <a:sym typeface="Symbol" pitchFamily="18" charset="2"/>
              </a:rPr>
              <a:t>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e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e"/>
              </a:rPr>
              <a:t>5893</a:t>
            </a:r>
            <a:r>
              <a:rPr kumimoji="1" lang="en-US" altLang="zh-CN" sz="2800" dirty="0">
                <a:solidFill>
                  <a:srgbClr val="000000"/>
                </a:solidFill>
                <a:latin typeface="+mn-ea"/>
                <a:cs typeface="e"/>
              </a:rPr>
              <a:t>Å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e"/>
              </a:rPr>
              <a:t>，用高分辨率的光谱仪观测，可以看到该谱线其实是由靠的很近的</a:t>
            </a:r>
            <a:r>
              <a:rPr kumimoji="1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e"/>
              </a:rPr>
              <a:t>两条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e"/>
              </a:rPr>
              <a:t>谱线组成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e"/>
              </a:rPr>
              <a:t>。称为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e"/>
              </a:rPr>
              <a:t>光谱线精细结构</a:t>
            </a:r>
            <a:endParaRPr kumimoji="1"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  <a:cs typeface="e"/>
              <a:sym typeface="Symbol" pitchFamily="18" charset="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3128" y="620687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（４）光谱线精细结构：（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旋轨耦合）</a:t>
            </a:r>
            <a:endParaRPr lang="zh-CN" altLang="en-US" sz="32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6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-180528" y="745540"/>
            <a:ext cx="7643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　　当</a:t>
            </a:r>
            <a:r>
              <a:rPr lang="zh-CN" altLang="en-US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自旋与轨道有耦合时，</a:t>
            </a:r>
            <a:endParaRPr lang="en-US" altLang="zh-CN" sz="2800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414743"/>
              </p:ext>
            </p:extLst>
          </p:nvPr>
        </p:nvGraphicFramePr>
        <p:xfrm>
          <a:off x="1691680" y="2204864"/>
          <a:ext cx="4864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46" name="Equation" r:id="rId3" imgW="2323800" imgH="431640" progId="Equation.DSMT4">
                  <p:embed/>
                </p:oleObj>
              </mc:Choice>
              <mc:Fallback>
                <p:oleObj name="Equation" r:id="rId3" imgW="23238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204864"/>
                        <a:ext cx="48641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67658"/>
              </p:ext>
            </p:extLst>
          </p:nvPr>
        </p:nvGraphicFramePr>
        <p:xfrm>
          <a:off x="1619672" y="4212538"/>
          <a:ext cx="6489426" cy="192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47" name="Equation" r:id="rId5" imgW="2768400" imgH="838080" progId="Equation.DSMT4">
                  <p:embed/>
                </p:oleObj>
              </mc:Choice>
              <mc:Fallback>
                <p:oleObj name="Equation" r:id="rId5" imgW="2768400" imgH="838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12538"/>
                        <a:ext cx="6489426" cy="1926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Rot="1" noChangeArrowheads="1"/>
          </p:cNvSpPr>
          <p:nvPr/>
        </p:nvSpPr>
        <p:spPr bwMode="auto">
          <a:xfrm>
            <a:off x="428596" y="3602938"/>
            <a:ext cx="8358246" cy="609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电子的哈密顿量应写成：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2910" y="1401043"/>
            <a:ext cx="7643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耦合的能量可看成微扰：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875382"/>
              </p:ext>
            </p:extLst>
          </p:nvPr>
        </p:nvGraphicFramePr>
        <p:xfrm>
          <a:off x="500033" y="571480"/>
          <a:ext cx="8010572" cy="28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28" name="Equation" r:id="rId3" imgW="2933700" imgH="1231900" progId="Equation.DSMT4">
                  <p:embed/>
                </p:oleObj>
              </mc:Choice>
              <mc:Fallback>
                <p:oleObj name="Equation" r:id="rId3" imgW="2933700" imgH="1231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3" y="571480"/>
                        <a:ext cx="8010572" cy="2857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37503" y="4149080"/>
            <a:ext cx="3744416" cy="2160240"/>
            <a:chOff x="3792" y="2688"/>
            <a:chExt cx="1584" cy="778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4656" y="2976"/>
              <a:ext cx="597" cy="0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4656" y="3168"/>
              <a:ext cx="597" cy="0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792" y="3072"/>
              <a:ext cx="597" cy="0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4368" y="2976"/>
              <a:ext cx="288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368" y="3072"/>
              <a:ext cx="288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792" y="2784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n, </a:t>
              </a:r>
              <a:r>
                <a:rPr lang="en-US" altLang="zh-CN" sz="2000" b="1">
                  <a:sym typeface="MT Extra" pitchFamily="18" charset="2"/>
                </a:rPr>
                <a:t></a:t>
              </a: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4656" y="2688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j=</a:t>
              </a:r>
              <a:r>
                <a:rPr lang="en-US" altLang="zh-CN" sz="2000" b="1">
                  <a:sym typeface="MT Extra" pitchFamily="18" charset="2"/>
                </a:rPr>
                <a:t></a:t>
              </a:r>
              <a:r>
                <a:rPr lang="en-US" altLang="zh-CN" sz="2000" b="1"/>
                <a:t>+1/2</a:t>
              </a:r>
              <a:endParaRPr lang="en-US" altLang="zh-CN" sz="2000" b="1">
                <a:sym typeface="MT Extra" pitchFamily="18" charset="2"/>
              </a:endParaRP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4656" y="3216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j=</a:t>
              </a:r>
              <a:r>
                <a:rPr lang="en-US" altLang="zh-CN" sz="2000" b="1">
                  <a:sym typeface="MT Extra" pitchFamily="18" charset="2"/>
                </a:rPr>
                <a:t></a:t>
              </a:r>
              <a:r>
                <a:rPr lang="en-US" altLang="zh-CN" sz="2000" b="1"/>
                <a:t>–1/2</a:t>
              </a:r>
              <a:endParaRPr lang="en-US" altLang="zh-CN" sz="2000" b="1">
                <a:sym typeface="MT Extra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500314"/>
            <a:ext cx="8229600" cy="1143000"/>
          </a:xfrm>
        </p:spPr>
        <p:txBody>
          <a:bodyPr/>
          <a:lstStyle/>
          <a:p>
            <a:pPr eaLnBrk="1" hangingPunct="1"/>
            <a:r>
              <a:rPr lang="zh-CN" sz="4400" b="1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行楷"/>
                <a:ea typeface="华文行楷"/>
                <a:cs typeface="+mn-cs"/>
              </a:rPr>
              <a:t>一：</a:t>
            </a:r>
            <a:r>
              <a:rPr lang="zh-CN" altLang="en-US" sz="4400" b="1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行楷"/>
                <a:ea typeface="华文行楷"/>
                <a:cs typeface="+mn-cs"/>
              </a:rPr>
              <a:t>基本实验</a:t>
            </a:r>
            <a:r>
              <a:rPr lang="en-US" altLang="zh-CN" sz="4400" b="1" i="0" kern="1200" spc="0" baseline="0" dirty="0" smtClean="0">
                <a:solidFill>
                  <a:schemeClr val="tx1"/>
                </a:solidFill>
                <a:latin typeface="华文行楷"/>
                <a:ea typeface="华文行楷"/>
                <a:cs typeface="+mn-cs"/>
              </a:rPr>
              <a:t/>
            </a:r>
            <a:br>
              <a:rPr lang="en-US" altLang="zh-CN" sz="4400" b="1" i="0" kern="1200" spc="0" baseline="0" dirty="0" smtClean="0">
                <a:solidFill>
                  <a:schemeClr val="tx1"/>
                </a:solidFill>
                <a:latin typeface="华文行楷"/>
                <a:ea typeface="华文行楷"/>
                <a:cs typeface="+mn-cs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华文行楷"/>
                <a:ea typeface="华文行楷"/>
                <a:cs typeface="+mn-cs"/>
              </a:rPr>
              <a:t>二：基本理论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/>
            </a:r>
            <a:br>
              <a:rPr lang="en-US" altLang="zh-CN" b="1" dirty="0" smtClean="0">
                <a:latin typeface="华文行楷"/>
                <a:ea typeface="华文行楷"/>
                <a:cs typeface="+mn-cs"/>
              </a:rPr>
            </a:br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三：基本计算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/>
            </a:r>
            <a:br>
              <a:rPr lang="en-US" altLang="zh-CN" b="1" dirty="0" smtClean="0">
                <a:latin typeface="华文行楷"/>
                <a:ea typeface="华文行楷"/>
                <a:cs typeface="+mn-cs"/>
              </a:rPr>
            </a:br>
            <a:endParaRPr lang="zh-CN" altLang="en-US" b="1" dirty="0">
              <a:latin typeface="华文行楷"/>
              <a:ea typeface="华文行楷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8992" y="2152600"/>
            <a:ext cx="8715436" cy="954107"/>
            <a:chOff x="148992" y="2152600"/>
            <a:chExt cx="8715436" cy="954107"/>
          </a:xfrm>
        </p:grpSpPr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148992" y="2152600"/>
              <a:ext cx="8715436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　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原理</a:t>
              </a:r>
              <a:r>
                <a:rPr kumimoji="1" lang="en-US" altLang="zh-CN" sz="28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2</a:t>
              </a: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、系统的力学量（</a:t>
              </a:r>
              <a:r>
                <a:rPr kumimoji="1" lang="en-US" altLang="zh-CN" sz="2800" dirty="0" smtClean="0">
                  <a:latin typeface="隶书" pitchFamily="49" charset="-122"/>
                  <a:ea typeface="隶书" pitchFamily="49" charset="-122"/>
                </a:rPr>
                <a:t>F</a:t>
              </a: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）用希尔伯特空间中的线</a:t>
              </a:r>
              <a:r>
                <a:rPr kumimoji="1" lang="en-US" altLang="zh-CN" sz="2800" dirty="0" smtClean="0">
                  <a:latin typeface="隶书" pitchFamily="49" charset="-122"/>
                  <a:ea typeface="隶书" pitchFamily="49" charset="-122"/>
                </a:rPr>
                <a:t/>
              </a:r>
              <a:br>
                <a:rPr kumimoji="1" lang="en-US" altLang="zh-CN" sz="2800" dirty="0" smtClean="0">
                  <a:latin typeface="隶书" pitchFamily="49" charset="-122"/>
                  <a:ea typeface="隶书" pitchFamily="49" charset="-122"/>
                </a:rPr>
              </a:b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　性厄密算符     描述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5404904"/>
                </p:ext>
              </p:extLst>
            </p:nvPr>
          </p:nvGraphicFramePr>
          <p:xfrm>
            <a:off x="2558165" y="2652818"/>
            <a:ext cx="501667" cy="453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77" name="Equation" r:id="rId3" imgW="266400" imgH="241200" progId="Equation.DSMT4">
                    <p:embed/>
                  </p:oleObj>
                </mc:Choice>
                <mc:Fallback>
                  <p:oleObj name="Equation" r:id="rId3" imgW="266400" imgH="241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8165" y="2652818"/>
                          <a:ext cx="501667" cy="4538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42844" y="1196752"/>
            <a:ext cx="8715436" cy="954107"/>
            <a:chOff x="142844" y="1196752"/>
            <a:chExt cx="8715436" cy="954107"/>
          </a:xfrm>
        </p:grpSpPr>
        <p:sp>
          <p:nvSpPr>
            <p:cNvPr id="4" name="Text Box 24"/>
            <p:cNvSpPr txBox="1">
              <a:spLocks noChangeArrowheads="1"/>
            </p:cNvSpPr>
            <p:nvPr/>
          </p:nvSpPr>
          <p:spPr bwMode="auto">
            <a:xfrm>
              <a:off x="142844" y="1196752"/>
              <a:ext cx="8715436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　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原理</a:t>
              </a:r>
              <a:r>
                <a:rPr kumimoji="1" lang="en-US" altLang="zh-CN" sz="28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1</a:t>
              </a: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、系统</a:t>
              </a:r>
              <a:r>
                <a:rPr kumimoji="1" lang="zh-CN" altLang="en-US" sz="2800" dirty="0">
                  <a:latin typeface="隶书" pitchFamily="49" charset="-122"/>
                  <a:ea typeface="隶书" pitchFamily="49" charset="-122"/>
                </a:rPr>
                <a:t>的微观</a:t>
              </a: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状态</a:t>
              </a:r>
              <a:r>
                <a:rPr kumimoji="1" lang="zh-CN" altLang="en-US" sz="2800" dirty="0">
                  <a:latin typeface="隶书" pitchFamily="49" charset="-122"/>
                  <a:ea typeface="隶书" pitchFamily="49" charset="-122"/>
                </a:rPr>
                <a:t>被</a:t>
              </a: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希尔伯特空间中的矢量</a:t>
              </a:r>
              <a:r>
                <a:rPr kumimoji="1" lang="zh-CN" altLang="en-US" sz="2800" dirty="0">
                  <a:latin typeface="隶书" pitchFamily="49" charset="-122"/>
                  <a:ea typeface="隶书" pitchFamily="49" charset="-122"/>
                </a:rPr>
                <a:t>（</a:t>
              </a: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波函数、态</a:t>
              </a:r>
              <a:r>
                <a:rPr kumimoji="1" lang="zh-CN" altLang="en-US" sz="2800" dirty="0">
                  <a:latin typeface="隶书" pitchFamily="49" charset="-122"/>
                  <a:ea typeface="隶书" pitchFamily="49" charset="-122"/>
                </a:rPr>
                <a:t>矢   </a:t>
              </a: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）描述</a:t>
              </a:r>
            </a:p>
          </p:txBody>
        </p:sp>
        <p:graphicFrame>
          <p:nvGraphicFramePr>
            <p:cNvPr id="22221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5559749"/>
                </p:ext>
              </p:extLst>
            </p:nvPr>
          </p:nvGraphicFramePr>
          <p:xfrm>
            <a:off x="2771800" y="1673022"/>
            <a:ext cx="477837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78" name="Equation" r:id="rId5" imgW="253800" imgH="253800" progId="Equation.DSMT4">
                    <p:embed/>
                  </p:oleObj>
                </mc:Choice>
                <mc:Fallback>
                  <p:oleObj name="Equation" r:id="rId5" imgW="253800" imgH="2538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1673022"/>
                          <a:ext cx="477837" cy="477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矩形 21"/>
          <p:cNvSpPr/>
          <p:nvPr/>
        </p:nvSpPr>
        <p:spPr>
          <a:xfrm>
            <a:off x="16326" y="404664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１、量子力学基本原理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406" y="3082370"/>
            <a:ext cx="8715436" cy="3544599"/>
            <a:chOff x="71406" y="3130192"/>
            <a:chExt cx="8715436" cy="3544599"/>
          </a:xfrm>
        </p:grpSpPr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71406" y="3130192"/>
              <a:ext cx="8715436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　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原理</a:t>
              </a:r>
              <a:r>
                <a:rPr kumimoji="1" lang="en-US" altLang="zh-CN" sz="28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3</a:t>
              </a:r>
              <a:r>
                <a:rPr kumimoji="1" lang="zh-CN" altLang="en-US" sz="2800" b="1" dirty="0" smtClean="0">
                  <a:latin typeface="隶书" pitchFamily="49" charset="-122"/>
                  <a:ea typeface="隶书" pitchFamily="49" charset="-122"/>
                </a:rPr>
                <a:t>、</a:t>
              </a: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系统中每个粒子的位置算符与相应的（正则）</a:t>
              </a:r>
              <a:r>
                <a:rPr kumimoji="1" lang="en-US" altLang="zh-CN" sz="2800" dirty="0" smtClean="0">
                  <a:latin typeface="隶书" pitchFamily="49" charset="-122"/>
                  <a:ea typeface="隶书" pitchFamily="49" charset="-122"/>
                </a:rPr>
                <a:t/>
              </a:r>
              <a:br>
                <a:rPr kumimoji="1" lang="en-US" altLang="zh-CN" sz="2800" dirty="0" smtClean="0">
                  <a:latin typeface="隶书" pitchFamily="49" charset="-122"/>
                  <a:ea typeface="隶书" pitchFamily="49" charset="-122"/>
                </a:rPr>
              </a:b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　动量算符有如下对易关系</a:t>
              </a:r>
              <a:r>
                <a:rPr kumimoji="1" lang="en-US" altLang="zh-CN" sz="2800" dirty="0" smtClean="0">
                  <a:latin typeface="隶书" pitchFamily="49" charset="-122"/>
                  <a:ea typeface="隶书" pitchFamily="49" charset="-122"/>
                </a:rPr>
                <a:t>(</a:t>
              </a: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基本对易关系</a:t>
              </a:r>
              <a:r>
                <a:rPr kumimoji="1" lang="en-US" altLang="zh-CN" sz="2800" dirty="0" smtClean="0">
                  <a:latin typeface="隶书" pitchFamily="49" charset="-122"/>
                  <a:ea typeface="隶书" pitchFamily="49" charset="-122"/>
                </a:rPr>
                <a:t>)</a:t>
              </a: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：</a:t>
              </a:r>
            </a:p>
          </p:txBody>
        </p:sp>
        <p:graphicFrame>
          <p:nvGraphicFramePr>
            <p:cNvPr id="2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3831743"/>
                </p:ext>
              </p:extLst>
            </p:nvPr>
          </p:nvGraphicFramePr>
          <p:xfrm>
            <a:off x="2628354" y="4273201"/>
            <a:ext cx="4679950" cy="193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79" name="Equation" r:id="rId7" imgW="1930320" imgH="799920" progId="Equation.DSMT4">
                    <p:embed/>
                  </p:oleObj>
                </mc:Choice>
                <mc:Fallback>
                  <p:oleObj name="Equation" r:id="rId7" imgW="1930320" imgH="799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354" y="4273201"/>
                          <a:ext cx="4679950" cy="1939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043608" y="6213126"/>
              <a:ext cx="65527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 smtClean="0">
                  <a:latin typeface="方正行楷简体" pitchFamily="2" charset="-122"/>
                  <a:ea typeface="方正行楷简体" pitchFamily="2" charset="-122"/>
                </a:rPr>
                <a:t>　 不同粒子之间的所有算符都相互对易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512" y="980728"/>
            <a:ext cx="8715436" cy="1944216"/>
            <a:chOff x="179512" y="476672"/>
            <a:chExt cx="8715436" cy="1944216"/>
          </a:xfrm>
        </p:grpSpPr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179512" y="476672"/>
              <a:ext cx="871543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　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原理</a:t>
              </a:r>
              <a:r>
                <a:rPr kumimoji="1" lang="en-US" altLang="zh-CN" sz="28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4</a:t>
              </a:r>
              <a:r>
                <a:rPr kumimoji="1" lang="zh-CN" altLang="en-US" sz="2800" dirty="0" smtClean="0">
                  <a:latin typeface="隶书" pitchFamily="49" charset="-122"/>
                  <a:ea typeface="隶书" pitchFamily="49" charset="-122"/>
                </a:rPr>
                <a:t>、系统的状态随时间的演化服从薛定谔方程</a:t>
              </a:r>
            </a:p>
          </p:txBody>
        </p:sp>
        <p:graphicFrame>
          <p:nvGraphicFramePr>
            <p:cNvPr id="22323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9579709"/>
                </p:ext>
              </p:extLst>
            </p:nvPr>
          </p:nvGraphicFramePr>
          <p:xfrm>
            <a:off x="2051720" y="1292426"/>
            <a:ext cx="3935090" cy="112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485" name="Equation" r:id="rId3" imgW="1371600" imgH="393480" progId="Equation.DSMT4">
                    <p:embed/>
                  </p:oleObj>
                </mc:Choice>
                <mc:Fallback>
                  <p:oleObj name="Equation" r:id="rId3" imgW="1371600" imgH="3934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1292426"/>
                          <a:ext cx="3935090" cy="11284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323528" y="3772197"/>
            <a:ext cx="842493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隶书" pitchFamily="49" charset="-122"/>
                <a:ea typeface="隶书" pitchFamily="49" charset="-122"/>
              </a:rPr>
              <a:t>　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原理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kumimoji="1" lang="zh-CN" altLang="en-US" sz="2800" dirty="0" smtClean="0">
                <a:latin typeface="隶书" pitchFamily="49" charset="-122"/>
                <a:ea typeface="隶书" pitchFamily="49" charset="-122"/>
              </a:rPr>
              <a:t>、描写全同粒子系统的态函数，要么交换对称要么交换反对称，玻色子体系的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态函数</a:t>
            </a:r>
            <a:r>
              <a:rPr kumimoji="1"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交换对称</a:t>
            </a:r>
            <a:r>
              <a:rPr kumimoji="1" lang="zh-CN" altLang="en-US" sz="2800" dirty="0" smtClean="0">
                <a:latin typeface="隶书" pitchFamily="49" charset="-122"/>
                <a:ea typeface="隶书" pitchFamily="49" charset="-122"/>
              </a:rPr>
              <a:t>，费米子体系的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态函数</a:t>
            </a:r>
            <a:r>
              <a:rPr kumimoji="1"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交换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反对称</a:t>
            </a:r>
            <a:r>
              <a:rPr kumimoji="1" lang="zh-CN" altLang="en-US" sz="2800" dirty="0" smtClean="0">
                <a:latin typeface="隶书" pitchFamily="49" charset="-122"/>
                <a:ea typeface="隶书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262389"/>
            <a:ext cx="3156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、几点说明：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107504" y="908720"/>
            <a:ext cx="87154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　（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）波函数的统计解释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1456160"/>
            <a:ext cx="8235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　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玻恩：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德布罗意波是概率波（幅）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7" name="Picture 4" descr="bor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22987" y="32671"/>
            <a:ext cx="3021013" cy="3571900"/>
          </a:xfrm>
          <a:prstGeom prst="rect">
            <a:avLst/>
          </a:prstGeom>
          <a:noFill/>
          <a:ln/>
        </p:spPr>
      </p:pic>
      <p:grpSp>
        <p:nvGrpSpPr>
          <p:cNvPr id="2" name="组合 1"/>
          <p:cNvGrpSpPr/>
          <p:nvPr/>
        </p:nvGrpSpPr>
        <p:grpSpPr>
          <a:xfrm>
            <a:off x="714348" y="1988840"/>
            <a:ext cx="4929222" cy="3508653"/>
            <a:chOff x="714348" y="2570018"/>
            <a:chExt cx="4929222" cy="3508653"/>
          </a:xfrm>
        </p:grpSpPr>
        <p:sp>
          <p:nvSpPr>
            <p:cNvPr id="6" name="矩形 5"/>
            <p:cNvSpPr/>
            <p:nvPr/>
          </p:nvSpPr>
          <p:spPr>
            <a:xfrm>
              <a:off x="714348" y="2570018"/>
              <a:ext cx="4929222" cy="26776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德布罗意波的强度（模方：即振幅绝对值的平方）与粒子在相应位置出现的概率成比例 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。</a:t>
              </a:r>
              <a:endParaRPr lang="en-US" altLang="zh-CN" sz="2800" dirty="0" smtClean="0">
                <a:latin typeface="华文新魏" pitchFamily="2" charset="-122"/>
                <a:ea typeface="华文新魏" pitchFamily="2" charset="-122"/>
              </a:endParaRPr>
            </a:p>
            <a:p>
              <a:r>
                <a:rPr lang="en-US" altLang="zh-CN" sz="2800" dirty="0" smtClean="0">
                  <a:latin typeface="华文新魏" pitchFamily="2" charset="-122"/>
                  <a:ea typeface="华文新魏" pitchFamily="2" charset="-122"/>
                </a:rPr>
                <a:t>    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既然波函数是一种概率幅，它</a:t>
              </a:r>
              <a:r>
                <a:rPr lang="zh-CN" altLang="en-US" sz="2800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不对应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什么实际物理量的空间分布。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14348" y="5247674"/>
              <a:ext cx="48148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根据统计解释，标准化的波函数必须：</a:t>
              </a:r>
              <a:r>
                <a:rPr lang="zh-CN" altLang="zh-CN" sz="2400" b="1" dirty="0">
                  <a:solidFill>
                    <a:srgbClr val="0000FF"/>
                  </a:solidFill>
                </a:rPr>
                <a:t>单值、连续、</a:t>
              </a:r>
              <a:r>
                <a:rPr lang="zh-CN" altLang="zh-CN" sz="2400" b="1" dirty="0" smtClean="0">
                  <a:solidFill>
                    <a:srgbClr val="0000FF"/>
                  </a:solidFill>
                </a:rPr>
                <a:t>有限</a:t>
              </a:r>
              <a:endParaRPr lang="zh-CN" altLang="en-US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500034" y="5568774"/>
            <a:ext cx="8323263" cy="1130304"/>
            <a:chOff x="336" y="3648"/>
            <a:chExt cx="5243" cy="712"/>
          </a:xfrm>
        </p:grpSpPr>
        <p:graphicFrame>
          <p:nvGraphicFramePr>
            <p:cNvPr id="1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623916"/>
                </p:ext>
              </p:extLst>
            </p:nvPr>
          </p:nvGraphicFramePr>
          <p:xfrm>
            <a:off x="629" y="3978"/>
            <a:ext cx="363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618" name="Equation" r:id="rId4" imgW="2171520" imgH="228600" progId="Equation.DSMT4">
                    <p:embed/>
                  </p:oleObj>
                </mc:Choice>
                <mc:Fallback>
                  <p:oleObj name="Equation" r:id="rId4" imgW="2171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3978"/>
                          <a:ext cx="3633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336" y="3648"/>
              <a:ext cx="5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华文新魏" pitchFamily="2" charset="-122"/>
                  <a:ea typeface="华文新魏" pitchFamily="2" charset="-122"/>
                </a:rPr>
                <a:t>数学形式：在</a:t>
              </a:r>
              <a:r>
                <a:rPr lang="en-US" altLang="zh-CN" sz="2800" b="1" dirty="0" smtClean="0">
                  <a:latin typeface="华文新魏" pitchFamily="2" charset="-122"/>
                  <a:ea typeface="华文新魏" pitchFamily="2" charset="-122"/>
                </a:rPr>
                <a:t>(</a:t>
              </a:r>
              <a:r>
                <a:rPr lang="en-US" altLang="zh-CN" sz="2800" b="1" dirty="0" err="1" smtClean="0">
                  <a:latin typeface="华文新魏" pitchFamily="2" charset="-122"/>
                  <a:ea typeface="华文新魏" pitchFamily="2" charset="-122"/>
                </a:rPr>
                <a:t>x,y,z</a:t>
              </a:r>
              <a:r>
                <a:rPr lang="en-US" altLang="zh-CN" sz="2800" b="1" dirty="0" smtClean="0">
                  <a:latin typeface="华文新魏" pitchFamily="2" charset="-122"/>
                  <a:ea typeface="华文新魏" pitchFamily="2" charset="-122"/>
                </a:rPr>
                <a:t>)~(</a:t>
              </a:r>
              <a:r>
                <a:rPr lang="en-US" altLang="zh-CN" sz="2800" b="1" dirty="0" err="1" smtClean="0">
                  <a:latin typeface="华文新魏" pitchFamily="2" charset="-122"/>
                  <a:ea typeface="华文新魏" pitchFamily="2" charset="-122"/>
                </a:rPr>
                <a:t>x+dx.y+dy,z+dz</a:t>
              </a:r>
              <a:r>
                <a:rPr lang="en-US" altLang="zh-CN" sz="2800" b="1" dirty="0" smtClean="0">
                  <a:latin typeface="华文新魏" pitchFamily="2" charset="-122"/>
                  <a:ea typeface="华文新魏" pitchFamily="2" charset="-122"/>
                </a:rPr>
                <a:t>)</a:t>
              </a:r>
              <a:r>
                <a:rPr lang="zh-CN" altLang="en-US" sz="2800" b="1" dirty="0" smtClean="0">
                  <a:latin typeface="华文新魏" pitchFamily="2" charset="-122"/>
                  <a:ea typeface="华文新魏" pitchFamily="2" charset="-122"/>
                </a:rPr>
                <a:t>区域的概率 </a:t>
              </a:r>
              <a:endParaRPr lang="zh-CN" altLang="en-US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06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71406" y="214290"/>
            <a:ext cx="87154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　（２）算符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14282" y="2073929"/>
            <a:ext cx="8715436" cy="2569517"/>
            <a:chOff x="214282" y="2073929"/>
            <a:chExt cx="8715436" cy="2569517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485804" y="2748175"/>
              <a:ext cx="8229600" cy="824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zh-CN" altLang="en-US" sz="2000" b="0" dirty="0">
                  <a:latin typeface="华文新魏" pitchFamily="2" charset="-122"/>
                  <a:ea typeface="华文新魏" pitchFamily="2" charset="-122"/>
                </a:rPr>
                <a:t>    </a:t>
              </a:r>
              <a:r>
                <a:rPr lang="zh-CN" altLang="en-US" sz="2800" b="0" dirty="0" smtClean="0">
                  <a:latin typeface="华文新魏" pitchFamily="2" charset="-122"/>
                  <a:ea typeface="华文新魏" pitchFamily="2" charset="-122"/>
                </a:rPr>
                <a:t>      将物理量的经典式</a:t>
              </a:r>
              <a:r>
                <a:rPr lang="en-US" altLang="zh-CN" sz="2800" b="0" dirty="0" smtClean="0">
                  <a:latin typeface="华文新魏" pitchFamily="2" charset="-122"/>
                  <a:ea typeface="华文新魏" pitchFamily="2" charset="-122"/>
                </a:rPr>
                <a:t>A</a:t>
              </a:r>
              <a:r>
                <a:rPr lang="zh-CN" altLang="en-US" sz="2800" b="0" dirty="0" smtClean="0">
                  <a:latin typeface="华文新魏" pitchFamily="2" charset="-122"/>
                  <a:ea typeface="华文新魏" pitchFamily="2" charset="-122"/>
                </a:rPr>
                <a:t>（</a:t>
              </a:r>
              <a:r>
                <a:rPr lang="en-US" altLang="zh-CN" sz="2800" b="0" dirty="0" err="1" smtClean="0">
                  <a:latin typeface="华文新魏" pitchFamily="2" charset="-122"/>
                  <a:ea typeface="华文新魏" pitchFamily="2" charset="-122"/>
                </a:rPr>
                <a:t>x,p</a:t>
              </a:r>
              <a:r>
                <a:rPr lang="en-US" altLang="zh-CN" sz="2800" b="0" dirty="0" smtClean="0">
                  <a:latin typeface="华文新魏" pitchFamily="2" charset="-122"/>
                  <a:ea typeface="华文新魏" pitchFamily="2" charset="-122"/>
                </a:rPr>
                <a:t>)</a:t>
              </a:r>
              <a:r>
                <a:rPr lang="zh-CN" altLang="en-US" sz="2800" b="0" dirty="0" smtClean="0">
                  <a:latin typeface="华文新魏" pitchFamily="2" charset="-122"/>
                  <a:ea typeface="华文新魏" pitchFamily="2" charset="-122"/>
                </a:rPr>
                <a:t>写成</a:t>
              </a:r>
              <a:r>
                <a:rPr lang="en-US" altLang="zh-CN" sz="2800" b="0" dirty="0" smtClean="0">
                  <a:latin typeface="华文新魏" pitchFamily="2" charset="-122"/>
                  <a:ea typeface="华文新魏" pitchFamily="2" charset="-122"/>
                </a:rPr>
                <a:t>x</a:t>
              </a:r>
              <a:r>
                <a:rPr lang="zh-CN" altLang="en-US" sz="2800" b="0" dirty="0" smtClean="0">
                  <a:latin typeface="华文新魏" pitchFamily="2" charset="-122"/>
                  <a:ea typeface="华文新魏" pitchFamily="2" charset="-122"/>
                </a:rPr>
                <a:t>和</a:t>
              </a:r>
              <a:r>
                <a:rPr lang="en-US" altLang="zh-CN" sz="2800" b="0" dirty="0" smtClean="0">
                  <a:latin typeface="华文新魏" pitchFamily="2" charset="-122"/>
                  <a:ea typeface="华文新魏" pitchFamily="2" charset="-122"/>
                </a:rPr>
                <a:t>p</a:t>
              </a:r>
              <a:r>
                <a:rPr lang="zh-CN" altLang="en-US" sz="2800" b="0" dirty="0" smtClean="0">
                  <a:latin typeface="华文新魏" pitchFamily="2" charset="-122"/>
                  <a:ea typeface="华文新魏" pitchFamily="2" charset="-122"/>
                </a:rPr>
                <a:t>的多项式，若有写成</a:t>
              </a:r>
              <a:r>
                <a:rPr lang="en-US" altLang="zh-CN" sz="2800" b="0" dirty="0" smtClean="0">
                  <a:latin typeface="华文新魏" pitchFamily="2" charset="-122"/>
                  <a:ea typeface="华文新魏" pitchFamily="2" charset="-122"/>
                </a:rPr>
                <a:t>f(x)g(p)</a:t>
              </a:r>
              <a:r>
                <a:rPr lang="zh-CN" altLang="en-US" sz="2800" b="0" dirty="0" smtClean="0">
                  <a:latin typeface="华文新魏" pitchFamily="2" charset="-122"/>
                  <a:ea typeface="华文新魏" pitchFamily="2" charset="-122"/>
                </a:rPr>
                <a:t>的项，则这一项对应的算符形式为：</a:t>
              </a:r>
              <a:endParaRPr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6518663"/>
                </p:ext>
              </p:extLst>
            </p:nvPr>
          </p:nvGraphicFramePr>
          <p:xfrm>
            <a:off x="2000232" y="3589150"/>
            <a:ext cx="5072098" cy="1054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09" name="Equation" r:id="rId3" imgW="1612800" imgH="393480" progId="Equation.DSMT4">
                    <p:embed/>
                  </p:oleObj>
                </mc:Choice>
                <mc:Fallback>
                  <p:oleObj name="Equation" r:id="rId3" imgW="16128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3589150"/>
                          <a:ext cx="5072098" cy="105429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214282" y="2073929"/>
              <a:ext cx="871543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　  算符与经典物理量的对应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4282" y="4717135"/>
            <a:ext cx="8715436" cy="1401104"/>
            <a:chOff x="214282" y="4717135"/>
            <a:chExt cx="8715436" cy="1401104"/>
          </a:xfrm>
        </p:grpSpPr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214282" y="4717135"/>
              <a:ext cx="8715436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　  线性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算符（</a:t>
              </a:r>
              <a:r>
                <a:rPr kumimoji="1"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定义、证明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）</a:t>
              </a:r>
            </a:p>
            <a:p>
              <a:pPr>
                <a:spcBef>
                  <a:spcPct val="50000"/>
                </a:spcBef>
              </a:pPr>
              <a:endParaRPr kumimoji="1"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graphicFrame>
          <p:nvGraphicFramePr>
            <p:cNvPr id="22733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9064014"/>
                </p:ext>
              </p:extLst>
            </p:nvPr>
          </p:nvGraphicFramePr>
          <p:xfrm>
            <a:off x="1907704" y="5429264"/>
            <a:ext cx="582771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10" name="Equation" r:id="rId5" imgW="2374560" imgH="253800" progId="Equation.DSMT4">
                    <p:embed/>
                  </p:oleObj>
                </mc:Choice>
                <mc:Fallback>
                  <p:oleObj name="Equation" r:id="rId5" imgW="23745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5429264"/>
                          <a:ext cx="5827712" cy="688975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33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428564" y="857232"/>
            <a:ext cx="8715436" cy="1203616"/>
            <a:chOff x="428564" y="857232"/>
            <a:chExt cx="8715436" cy="1203616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428564" y="857232"/>
              <a:ext cx="871543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　 算符的定义</a:t>
              </a:r>
            </a:p>
          </p:txBody>
        </p:sp>
        <p:graphicFrame>
          <p:nvGraphicFramePr>
            <p:cNvPr id="2273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1337440"/>
                </p:ext>
              </p:extLst>
            </p:nvPr>
          </p:nvGraphicFramePr>
          <p:xfrm>
            <a:off x="2071670" y="1406798"/>
            <a:ext cx="1339850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11" name="Equation" r:id="rId7" imgW="545760" imgH="241200" progId="Equation.DSMT4">
                    <p:embed/>
                  </p:oleObj>
                </mc:Choice>
                <mc:Fallback>
                  <p:oleObj name="Equation" r:id="rId7" imgW="5457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1406798"/>
                          <a:ext cx="1339850" cy="65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33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8075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96" y="313492"/>
            <a:ext cx="8715436" cy="2324923"/>
            <a:chOff x="35496" y="313492"/>
            <a:chExt cx="8715436" cy="2324923"/>
          </a:xfrm>
        </p:grpSpPr>
        <p:sp>
          <p:nvSpPr>
            <p:cNvPr id="3" name="Text Box 24"/>
            <p:cNvSpPr txBox="1">
              <a:spLocks noChangeArrowheads="1"/>
            </p:cNvSpPr>
            <p:nvPr/>
          </p:nvSpPr>
          <p:spPr bwMode="auto">
            <a:xfrm>
              <a:off x="35496" y="313492"/>
              <a:ext cx="871543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　  厄密算符（</a:t>
              </a:r>
              <a:r>
                <a:rPr kumimoji="1"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定义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、</a:t>
              </a:r>
              <a:r>
                <a:rPr kumimoji="1"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证明</a:t>
              </a:r>
              <a:r>
                <a:rPr kumimoji="1"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）</a:t>
              </a:r>
            </a:p>
          </p:txBody>
        </p:sp>
        <p:graphicFrame>
          <p:nvGraphicFramePr>
            <p:cNvPr id="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9367186"/>
                </p:ext>
              </p:extLst>
            </p:nvPr>
          </p:nvGraphicFramePr>
          <p:xfrm>
            <a:off x="2000232" y="928670"/>
            <a:ext cx="5281612" cy="87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579" name="Equation" r:id="rId3" imgW="1473120" imgH="279360" progId="Equation.DSMT4">
                    <p:embed/>
                  </p:oleObj>
                </mc:Choice>
                <mc:Fallback>
                  <p:oleObj name="Equation" r:id="rId3" imgW="14731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928670"/>
                          <a:ext cx="5281612" cy="879475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组合 4"/>
            <p:cNvGrpSpPr/>
            <p:nvPr/>
          </p:nvGrpSpPr>
          <p:grpSpPr>
            <a:xfrm>
              <a:off x="785786" y="2000240"/>
              <a:ext cx="5286388" cy="638175"/>
              <a:chOff x="357158" y="6076973"/>
              <a:chExt cx="5286388" cy="638175"/>
            </a:xfrm>
          </p:grpSpPr>
          <p:graphicFrame>
            <p:nvGraphicFramePr>
              <p:cNvPr id="6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2564647"/>
                  </p:ext>
                </p:extLst>
              </p:nvPr>
            </p:nvGraphicFramePr>
            <p:xfrm>
              <a:off x="2214546" y="6076973"/>
              <a:ext cx="3429000" cy="638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7580" name="Equation" r:id="rId5" imgW="1218960" imgH="241200" progId="Equation.DSMT4">
                      <p:embed/>
                    </p:oleObj>
                  </mc:Choice>
                  <mc:Fallback>
                    <p:oleObj name="Equation" r:id="rId5" imgW="121896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6076973"/>
                            <a:ext cx="3429000" cy="638175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>
                <a:off x="357158" y="6143644"/>
                <a:ext cx="2031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用内积形式：</a:t>
                </a:r>
                <a:endParaRPr lang="zh-CN" altLang="en-US" sz="2400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817540" y="2852936"/>
            <a:ext cx="7933392" cy="1406897"/>
            <a:chOff x="817540" y="2852936"/>
            <a:chExt cx="7933392" cy="1406897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817540" y="2852936"/>
              <a:ext cx="79333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算符的本征方程（求本征值和本征矢）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2174922"/>
                </p:ext>
              </p:extLst>
            </p:nvPr>
          </p:nvGraphicFramePr>
          <p:xfrm>
            <a:off x="2051720" y="3501008"/>
            <a:ext cx="2276475" cy="758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581" name="Equation" r:id="rId7" imgW="761760" imgH="253800" progId="Equation.DSMT4">
                    <p:embed/>
                  </p:oleObj>
                </mc:Choice>
                <mc:Fallback>
                  <p:oleObj name="Equation" r:id="rId7" imgW="7617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51720" y="3501008"/>
                          <a:ext cx="2276475" cy="75882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639250"/>
              </p:ext>
            </p:extLst>
          </p:nvPr>
        </p:nvGraphicFramePr>
        <p:xfrm>
          <a:off x="1458913" y="4581525"/>
          <a:ext cx="635476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82" name="Equation" r:id="rId9" imgW="2361960" imgH="609480" progId="Equation.DSMT4">
                  <p:embed/>
                </p:oleObj>
              </mc:Choice>
              <mc:Fallback>
                <p:oleObj name="Equation" r:id="rId9" imgW="23619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581525"/>
                        <a:ext cx="6354762" cy="17272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3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7056" y="1844824"/>
            <a:ext cx="7920880" cy="1143000"/>
          </a:xfrm>
        </p:spPr>
        <p:txBody>
          <a:bodyPr/>
          <a:lstStyle/>
          <a:p>
            <a:pPr algn="l" eaLnBrk="1" hangingPunct="1"/>
            <a:r>
              <a:rPr lang="zh-CN" sz="4400" b="1" i="0" kern="1200" spc="0" baseline="0" dirty="0" smtClean="0">
                <a:solidFill>
                  <a:srgbClr val="FF0000"/>
                </a:solidFill>
                <a:latin typeface="华文行楷"/>
                <a:ea typeface="华文行楷"/>
                <a:cs typeface="+mn-cs"/>
              </a:rPr>
              <a:t>一：</a:t>
            </a:r>
            <a:r>
              <a:rPr lang="zh-CN" altLang="en-US" sz="4400" b="1" i="0" kern="1200" spc="0" baseline="0" dirty="0" smtClean="0">
                <a:solidFill>
                  <a:srgbClr val="FF0000"/>
                </a:solidFill>
                <a:latin typeface="华文行楷"/>
                <a:ea typeface="华文行楷"/>
                <a:cs typeface="+mn-cs"/>
              </a:rPr>
              <a:t>基本实验</a:t>
            </a:r>
            <a:r>
              <a:rPr lang="en-US" altLang="zh-CN" sz="4400" b="1" i="0" kern="1200" spc="0" baseline="0" dirty="0" smtClean="0">
                <a:solidFill>
                  <a:srgbClr val="FF0000"/>
                </a:solidFill>
                <a:latin typeface="华文行楷"/>
                <a:ea typeface="华文行楷"/>
                <a:cs typeface="+mn-cs"/>
              </a:rPr>
              <a:t/>
            </a:r>
            <a:br>
              <a:rPr lang="en-US" altLang="zh-CN" sz="4400" b="1" i="0" kern="1200" spc="0" baseline="0" dirty="0" smtClean="0">
                <a:solidFill>
                  <a:srgbClr val="FF0000"/>
                </a:solidFill>
                <a:latin typeface="华文行楷"/>
                <a:ea typeface="华文行楷"/>
                <a:cs typeface="+mn-cs"/>
              </a:rPr>
            </a:br>
            <a:r>
              <a:rPr lang="zh-CN" altLang="en-US" b="1" dirty="0">
                <a:solidFill>
                  <a:srgbClr val="FF0000"/>
                </a:solidFill>
                <a:latin typeface="华文行楷"/>
                <a:ea typeface="华文行楷"/>
                <a:cs typeface="+mn-cs"/>
              </a:rPr>
              <a:t>　</a:t>
            </a:r>
            <a:r>
              <a:rPr lang="zh-CN" altLang="en-US" b="1" dirty="0" smtClean="0">
                <a:solidFill>
                  <a:srgbClr val="FF0000"/>
                </a:solidFill>
                <a:latin typeface="华文行楷"/>
                <a:ea typeface="华文行楷"/>
                <a:cs typeface="+mn-cs"/>
              </a:rPr>
              <a:t>　</a:t>
            </a:r>
            <a:r>
              <a:rPr lang="zh-CN" altLang="en-US" sz="4400" b="1" i="0" kern="1200" spc="0" baseline="0" dirty="0" smtClean="0">
                <a:solidFill>
                  <a:srgbClr val="FF0000"/>
                </a:solidFill>
                <a:latin typeface="华文行楷"/>
                <a:ea typeface="华文行楷"/>
                <a:cs typeface="+mn-cs"/>
              </a:rPr>
              <a:t>及其解释　</a:t>
            </a:r>
            <a:r>
              <a:rPr lang="en-US" altLang="zh-CN" sz="4400" b="1" i="0" kern="1200" spc="0" baseline="0" dirty="0" smtClean="0">
                <a:solidFill>
                  <a:srgbClr val="FF0000"/>
                </a:solidFill>
                <a:latin typeface="华文行楷"/>
                <a:ea typeface="华文行楷"/>
                <a:cs typeface="+mn-cs"/>
              </a:rPr>
              <a:t>~10</a:t>
            </a:r>
            <a:r>
              <a:rPr lang="zh-CN" altLang="en-US" sz="4400" b="1" i="0" kern="1200" spc="0" baseline="0" dirty="0" smtClean="0">
                <a:solidFill>
                  <a:srgbClr val="FF0000"/>
                </a:solidFill>
                <a:latin typeface="华文行楷"/>
                <a:ea typeface="华文行楷"/>
                <a:cs typeface="+mn-cs"/>
              </a:rPr>
              <a:t>分</a:t>
            </a:r>
            <a:r>
              <a:rPr lang="en-US" altLang="zh-CN" sz="4400" b="1" i="0" kern="1200" spc="0" baseline="0" dirty="0" smtClean="0">
                <a:solidFill>
                  <a:schemeClr val="tx1"/>
                </a:solidFill>
                <a:latin typeface="华文行楷"/>
                <a:ea typeface="华文行楷"/>
                <a:cs typeface="+mn-cs"/>
              </a:rPr>
              <a:t/>
            </a:r>
            <a:br>
              <a:rPr lang="en-US" altLang="zh-CN" sz="4400" b="1" i="0" kern="1200" spc="0" baseline="0" dirty="0" smtClean="0">
                <a:solidFill>
                  <a:schemeClr val="tx1"/>
                </a:solidFill>
                <a:latin typeface="华文行楷"/>
                <a:ea typeface="华文行楷"/>
                <a:cs typeface="+mn-cs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华文行楷"/>
                <a:ea typeface="华文行楷"/>
                <a:cs typeface="+mn-cs"/>
              </a:rPr>
              <a:t>二：基本理论　</a:t>
            </a:r>
            <a:r>
              <a:rPr lang="en-US" altLang="zh-CN" b="1" dirty="0" smtClean="0">
                <a:solidFill>
                  <a:srgbClr val="0000FF"/>
                </a:solidFill>
                <a:latin typeface="华文行楷"/>
                <a:ea typeface="华文行楷"/>
                <a:cs typeface="+mn-cs"/>
              </a:rPr>
              <a:t>~50</a:t>
            </a:r>
            <a:r>
              <a:rPr lang="zh-CN" altLang="en-US" b="1" dirty="0" smtClean="0">
                <a:solidFill>
                  <a:srgbClr val="0000FF"/>
                </a:solidFill>
                <a:latin typeface="华文行楷"/>
                <a:ea typeface="华文行楷"/>
                <a:cs typeface="+mn-cs"/>
              </a:rPr>
              <a:t>分</a:t>
            </a:r>
            <a:r>
              <a:rPr lang="en-US" altLang="zh-CN" b="1" dirty="0">
                <a:latin typeface="华文行楷"/>
                <a:ea typeface="华文行楷"/>
                <a:cs typeface="+mn-cs"/>
              </a:rPr>
              <a:t/>
            </a:r>
            <a:br>
              <a:rPr lang="en-US" altLang="zh-CN" b="1" dirty="0">
                <a:latin typeface="华文行楷"/>
                <a:ea typeface="华文行楷"/>
                <a:cs typeface="+mn-cs"/>
              </a:rPr>
            </a:br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三：基本计算　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>~40</a:t>
            </a:r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分　　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/>
            </a:r>
            <a:br>
              <a:rPr lang="en-US" altLang="zh-CN" b="1" dirty="0" smtClean="0">
                <a:latin typeface="华文行楷"/>
                <a:ea typeface="华文行楷"/>
                <a:cs typeface="+mn-cs"/>
              </a:rPr>
            </a:br>
            <a:endParaRPr lang="zh-CN" altLang="en-US" b="1" dirty="0">
              <a:latin typeface="华文行楷"/>
              <a:ea typeface="华文行楷"/>
              <a:cs typeface="+mn-cs"/>
            </a:endParaRPr>
          </a:p>
        </p:txBody>
      </p:sp>
      <p:sp>
        <p:nvSpPr>
          <p:cNvPr id="3" name="标题 3"/>
          <p:cNvSpPr txBox="1">
            <a:spLocks/>
          </p:cNvSpPr>
          <p:nvPr/>
        </p:nvSpPr>
        <p:spPr bwMode="auto">
          <a:xfrm>
            <a:off x="1835696" y="4725144"/>
            <a:ext cx="47675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填空（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>1</a:t>
            </a:r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*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>23=23</a:t>
            </a:r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分）</a:t>
            </a:r>
            <a:endParaRPr lang="en-US" altLang="zh-CN" b="1" dirty="0" smtClean="0">
              <a:latin typeface="华文行楷"/>
              <a:ea typeface="华文行楷"/>
              <a:cs typeface="+mn-cs"/>
            </a:endParaRPr>
          </a:p>
          <a:p>
            <a:pPr algn="l" eaLnBrk="1" hangingPunct="1"/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证明（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>3</a:t>
            </a:r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*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>5=15</a:t>
            </a:r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分）</a:t>
            </a:r>
            <a:endParaRPr lang="en-US" altLang="zh-CN" b="1" dirty="0" smtClean="0">
              <a:latin typeface="华文行楷"/>
              <a:ea typeface="华文行楷"/>
              <a:cs typeface="+mn-cs"/>
            </a:endParaRPr>
          </a:p>
          <a:p>
            <a:pPr algn="l" eaLnBrk="1" hangingPunct="1"/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简答（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>5</a:t>
            </a:r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*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>6=30</a:t>
            </a:r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分）</a:t>
            </a:r>
            <a:endParaRPr lang="en-US" altLang="zh-CN" b="1" dirty="0" smtClean="0">
              <a:latin typeface="华文行楷"/>
              <a:ea typeface="华文行楷"/>
              <a:cs typeface="+mn-cs"/>
            </a:endParaRPr>
          </a:p>
          <a:p>
            <a:pPr algn="l" eaLnBrk="1" hangingPunct="1"/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计算（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>4</a:t>
            </a:r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*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>8=32</a:t>
            </a:r>
            <a:r>
              <a:rPr lang="zh-CN" altLang="en-US" b="1" dirty="0" smtClean="0">
                <a:latin typeface="华文行楷"/>
                <a:ea typeface="华文行楷"/>
                <a:cs typeface="+mn-cs"/>
              </a:rPr>
              <a:t>分）　　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/>
            </a:r>
            <a:br>
              <a:rPr lang="en-US" altLang="zh-CN" b="1" dirty="0" smtClean="0">
                <a:latin typeface="华文行楷"/>
                <a:ea typeface="华文行楷"/>
                <a:cs typeface="+mn-cs"/>
              </a:rPr>
            </a:br>
            <a:endParaRPr lang="zh-CN" altLang="en-US" b="1" dirty="0">
              <a:latin typeface="华文行楷"/>
              <a:ea typeface="华文行楷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1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539552" y="1916832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　  宇称算符：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3707904" y="1916832"/>
            <a:ext cx="31708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　  幺正算符：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76064" y="3141219"/>
            <a:ext cx="31318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　  </a:t>
            </a:r>
            <a:r>
              <a:rPr kumimoji="1"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投影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算符：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851920" y="312652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　  测量算符：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76064" y="4378505"/>
            <a:ext cx="3779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　  密度矩阵：</a:t>
            </a:r>
          </a:p>
        </p:txBody>
      </p:sp>
    </p:spTree>
    <p:extLst>
      <p:ext uri="{BB962C8B-B14F-4D97-AF65-F5344CB8AC3E}">
        <p14:creationId xmlns:p14="http://schemas.microsoft.com/office/powerpoint/2010/main" val="40415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8564" y="1772816"/>
            <a:ext cx="87154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方正行楷简体" pitchFamily="2" charset="-122"/>
                <a:ea typeface="方正行楷简体" pitchFamily="2" charset="-122"/>
              </a:rPr>
              <a:t>　反映量子叠加不是概率叠加而是态叠加。叠加后的态是一个新的态，因为：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57200" y="692127"/>
            <a:ext cx="8229600" cy="1130769"/>
            <a:chOff x="457200" y="1337821"/>
            <a:chExt cx="8229600" cy="1130769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951710"/>
                </p:ext>
              </p:extLst>
            </p:nvPr>
          </p:nvGraphicFramePr>
          <p:xfrm>
            <a:off x="3643950" y="1888633"/>
            <a:ext cx="3663143" cy="579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993" name="Equation" r:id="rId3" imgW="952200" imgH="228600" progId="Equation.DSMT4">
                    <p:embed/>
                  </p:oleObj>
                </mc:Choice>
                <mc:Fallback>
                  <p:oleObj name="Equation" r:id="rId3" imgW="95220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950" y="1888633"/>
                          <a:ext cx="3663143" cy="579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457200" y="1337821"/>
              <a:ext cx="8229600" cy="865187"/>
              <a:chOff x="288" y="1712"/>
              <a:chExt cx="5184" cy="545"/>
            </a:xfrm>
          </p:grpSpPr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8" y="1732"/>
                <a:ext cx="5184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5000"/>
                  </a:lnSpc>
                </a:pPr>
                <a:r>
                  <a:rPr lang="zh-CN" altLang="en-US" sz="2000" b="0" dirty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    </a:t>
                </a:r>
                <a:r>
                  <a:rPr lang="zh-CN" altLang="en-US" sz="2800" dirty="0" smtClean="0">
                    <a:solidFill>
                      <a:srgbClr val="0000CC"/>
                    </a:solidFill>
                    <a:latin typeface="华文新魏" pitchFamily="2" charset="-122"/>
                    <a:ea typeface="华文新魏" pitchFamily="2" charset="-122"/>
                  </a:rPr>
                  <a:t>若              是</a:t>
                </a:r>
                <a:r>
                  <a:rPr lang="zh-CN" altLang="en-US" sz="2800" dirty="0">
                    <a:solidFill>
                      <a:srgbClr val="0000CC"/>
                    </a:solidFill>
                    <a:latin typeface="华文新魏" pitchFamily="2" charset="-122"/>
                    <a:ea typeface="华文新魏" pitchFamily="2" charset="-122"/>
                  </a:rPr>
                  <a:t>粒子的可能状态</a:t>
                </a:r>
                <a:r>
                  <a:rPr lang="zh-CN" altLang="en-US" sz="2800" dirty="0" smtClean="0">
                    <a:solidFill>
                      <a:srgbClr val="0000CC"/>
                    </a:solidFill>
                    <a:latin typeface="华文新魏" pitchFamily="2" charset="-122"/>
                    <a:ea typeface="华文新魏" pitchFamily="2" charset="-122"/>
                  </a:rPr>
                  <a:t>，它们</a:t>
                </a:r>
                <a:r>
                  <a:rPr lang="zh-CN" altLang="en-US" sz="2800" dirty="0">
                    <a:solidFill>
                      <a:srgbClr val="0000CC"/>
                    </a:solidFill>
                    <a:latin typeface="华文新魏" pitchFamily="2" charset="-122"/>
                    <a:ea typeface="华文新魏" pitchFamily="2" charset="-122"/>
                  </a:rPr>
                  <a:t>的</a:t>
                </a:r>
                <a:r>
                  <a:rPr lang="zh-CN" altLang="en-US" sz="2800" dirty="0" smtClean="0">
                    <a:solidFill>
                      <a:srgbClr val="0000CC"/>
                    </a:solidFill>
                    <a:latin typeface="华文新魏" pitchFamily="2" charset="-122"/>
                    <a:ea typeface="华文新魏" pitchFamily="2" charset="-122"/>
                  </a:rPr>
                  <a:t>线性叠加也是粒子的可能状态</a:t>
                </a:r>
                <a:endParaRPr lang="zh-CN" altLang="en-US" sz="2800" dirty="0">
                  <a:solidFill>
                    <a:srgbClr val="0000CC"/>
                  </a:solidFill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9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2208809"/>
                  </p:ext>
                </p:extLst>
              </p:nvPr>
            </p:nvGraphicFramePr>
            <p:xfrm>
              <a:off x="765" y="1712"/>
              <a:ext cx="656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994" name="Equation" r:id="rId5" imgW="393480" imgH="228600" progId="Equation.DSMT4">
                      <p:embed/>
                    </p:oleObj>
                  </mc:Choice>
                  <mc:Fallback>
                    <p:oleObj name="Equation" r:id="rId5" imgW="393480" imgH="2286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5" y="1712"/>
                            <a:ext cx="656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56209" y="116632"/>
            <a:ext cx="87154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隶书" pitchFamily="49" charset="-122"/>
                <a:ea typeface="隶书" pitchFamily="49" charset="-122"/>
              </a:rPr>
              <a:t>　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（３）态叠加原理</a:t>
            </a:r>
            <a:endParaRPr kumimoji="1" lang="zh-CN" altLang="en-US" sz="2800" dirty="0" smtClean="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168975"/>
              </p:ext>
            </p:extLst>
          </p:nvPr>
        </p:nvGraphicFramePr>
        <p:xfrm>
          <a:off x="2051720" y="3754117"/>
          <a:ext cx="3349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95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754117"/>
                        <a:ext cx="334962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60325" y="3263007"/>
            <a:ext cx="8715436" cy="2182217"/>
            <a:chOff x="160325" y="3263007"/>
            <a:chExt cx="8715436" cy="218221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0325" y="3290909"/>
              <a:ext cx="8715436" cy="2154315"/>
              <a:chOff x="160325" y="4010731"/>
              <a:chExt cx="8715436" cy="2154315"/>
            </a:xfrm>
          </p:grpSpPr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160325" y="4010731"/>
                <a:ext cx="8715436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latin typeface="方正行楷简体" pitchFamily="2" charset="-122"/>
                    <a:ea typeface="方正行楷简体" pitchFamily="2" charset="-122"/>
                  </a:rPr>
                  <a:t>　  </a:t>
                </a:r>
                <a:r>
                  <a:rPr kumimoji="1" lang="zh-CN" altLang="en-US" sz="2400" dirty="0" smtClean="0">
                    <a:latin typeface="方正行楷简体" pitchFamily="2" charset="-122"/>
                    <a:ea typeface="方正行楷简体" pitchFamily="2" charset="-122"/>
                  </a:rPr>
                  <a:t>对物理量（Ｆ）的测量，其值是对应算符 　的本征值</a:t>
                </a:r>
                <a:endParaRPr kumimoji="1" lang="en-US" altLang="zh-CN" sz="2400" dirty="0" smtClean="0">
                  <a:latin typeface="方正行楷简体" pitchFamily="2" charset="-122"/>
                  <a:ea typeface="方正行楷简体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 smtClean="0">
                    <a:latin typeface="方正行楷简体" pitchFamily="2" charset="-122"/>
                    <a:ea typeface="方正行楷简体" pitchFamily="2" charset="-122"/>
                  </a:rPr>
                  <a:t>    </a:t>
                </a:r>
                <a:r>
                  <a:rPr kumimoji="1" lang="zh-CN" altLang="en-US" sz="2400" dirty="0">
                    <a:latin typeface="方正行楷简体" pitchFamily="2" charset="-122"/>
                    <a:ea typeface="方正行楷简体" pitchFamily="2" charset="-122"/>
                  </a:rPr>
                  <a:t> </a:t>
                </a:r>
                <a:r>
                  <a:rPr kumimoji="1" lang="zh-CN" altLang="en-US" sz="2400" dirty="0" smtClean="0">
                    <a:latin typeface="方正行楷简体" pitchFamily="2" charset="-122"/>
                    <a:ea typeface="方正行楷简体" pitchFamily="2" charset="-122"/>
                  </a:rPr>
                  <a:t> 取本征值    的概率是粒子所处态矢量    在　 </a:t>
                </a:r>
                <a:r>
                  <a:rPr kumimoji="1" lang="en-US" altLang="zh-CN" sz="2400" dirty="0" smtClean="0">
                    <a:latin typeface="方正行楷简体" pitchFamily="2" charset="-122"/>
                    <a:ea typeface="方正行楷简体" pitchFamily="2" charset="-122"/>
                  </a:rPr>
                  <a:t> </a:t>
                </a:r>
                <a:r>
                  <a:rPr kumimoji="1" lang="zh-CN" altLang="en-US" sz="2400" dirty="0" smtClean="0">
                    <a:latin typeface="方正行楷简体" pitchFamily="2" charset="-122"/>
                    <a:ea typeface="方正行楷简体" pitchFamily="2" charset="-122"/>
                  </a:rPr>
                  <a:t>本征函数系上展开时在对应本征函数    上的展开系数   的复平方成比例</a:t>
                </a:r>
              </a:p>
            </p:txBody>
          </p:sp>
          <p:graphicFrame>
            <p:nvGraphicFramePr>
              <p:cNvPr id="13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9329334"/>
                  </p:ext>
                </p:extLst>
              </p:nvPr>
            </p:nvGraphicFramePr>
            <p:xfrm>
              <a:off x="7884368" y="4019859"/>
              <a:ext cx="334962" cy="430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996" name="Equation" r:id="rId9" imgW="177480" imgH="228600" progId="Equation.DSMT4">
                      <p:embed/>
                    </p:oleObj>
                  </mc:Choice>
                  <mc:Fallback>
                    <p:oleObj name="Equation" r:id="rId9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84368" y="4019859"/>
                            <a:ext cx="334962" cy="430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9289860"/>
                  </p:ext>
                </p:extLst>
              </p:nvPr>
            </p:nvGraphicFramePr>
            <p:xfrm>
              <a:off x="5652120" y="4627618"/>
              <a:ext cx="477837" cy="4778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997" name="Equation" r:id="rId10" imgW="253800" imgH="253800" progId="Equation.DSMT4">
                      <p:embed/>
                    </p:oleObj>
                  </mc:Choice>
                  <mc:Fallback>
                    <p:oleObj name="Equation" r:id="rId10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52120" y="4627618"/>
                            <a:ext cx="477837" cy="4778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1810640"/>
                  </p:ext>
                </p:extLst>
              </p:nvPr>
            </p:nvGraphicFramePr>
            <p:xfrm>
              <a:off x="3203848" y="4979444"/>
              <a:ext cx="404812" cy="4778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998" name="Equation" r:id="rId12" imgW="215640" imgH="253800" progId="Equation.DSMT4">
                      <p:embed/>
                    </p:oleObj>
                  </mc:Choice>
                  <mc:Fallback>
                    <p:oleObj name="Equation" r:id="rId12" imgW="21564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3848" y="4979444"/>
                            <a:ext cx="404812" cy="4778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203627"/>
                  </p:ext>
                </p:extLst>
              </p:nvPr>
            </p:nvGraphicFramePr>
            <p:xfrm>
              <a:off x="5436096" y="4980402"/>
              <a:ext cx="311150" cy="430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999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6096" y="4980402"/>
                            <a:ext cx="311150" cy="430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2613998"/>
                  </p:ext>
                </p:extLst>
              </p:nvPr>
            </p:nvGraphicFramePr>
            <p:xfrm>
              <a:off x="2520670" y="5520521"/>
              <a:ext cx="1792287" cy="644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4000" name="Equation" r:id="rId16" imgW="952200" imgH="342720" progId="Equation.DSMT4">
                      <p:embed/>
                    </p:oleObj>
                  </mc:Choice>
                  <mc:Fallback>
                    <p:oleObj name="Equation" r:id="rId16" imgW="952200" imgH="342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0670" y="5520521"/>
                            <a:ext cx="1792287" cy="6445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143120"/>
                  </p:ext>
                </p:extLst>
              </p:nvPr>
            </p:nvGraphicFramePr>
            <p:xfrm>
              <a:off x="4806686" y="5376505"/>
              <a:ext cx="1493506" cy="714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4001" name="Equation" r:id="rId18" imgW="583920" imgH="279360" progId="Equation.DSMT4">
                      <p:embed/>
                    </p:oleObj>
                  </mc:Choice>
                  <mc:Fallback>
                    <p:oleObj name="Equation" r:id="rId18" imgW="58392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6686" y="5376505"/>
                            <a:ext cx="1493506" cy="7143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0045161"/>
                </p:ext>
              </p:extLst>
            </p:nvPr>
          </p:nvGraphicFramePr>
          <p:xfrm>
            <a:off x="6230590" y="3263007"/>
            <a:ext cx="50165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02" name="Equation" r:id="rId20" imgW="266469" imgH="241091" progId="Equation.DSMT4">
                    <p:embed/>
                  </p:oleObj>
                </mc:Choice>
                <mc:Fallback>
                  <p:oleObj name="Equation" r:id="rId20" imgW="266469" imgH="241091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0590" y="3263007"/>
                          <a:ext cx="501650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477633"/>
              </p:ext>
            </p:extLst>
          </p:nvPr>
        </p:nvGraphicFramePr>
        <p:xfrm>
          <a:off x="6467475" y="3740020"/>
          <a:ext cx="3095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03" name="Equation" r:id="rId22" imgW="164880" imgH="203040" progId="Equation.DSMT4">
                  <p:embed/>
                </p:oleObj>
              </mc:Choice>
              <mc:Fallback>
                <p:oleObj name="Equation" r:id="rId22" imgW="16488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3740020"/>
                        <a:ext cx="3095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249052" y="5295925"/>
            <a:ext cx="8715436" cy="1661467"/>
            <a:chOff x="160325" y="1026031"/>
            <a:chExt cx="8715436" cy="1661467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0325" y="1052736"/>
              <a:ext cx="871543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defRPr kumimoji="1" sz="2800">
                  <a:latin typeface="方正行楷简体" pitchFamily="2" charset="-122"/>
                  <a:ea typeface="方正行楷简体" pitchFamily="2" charset="-122"/>
                </a:defRPr>
              </a:lvl1pPr>
            </a:lstStyle>
            <a:p>
              <a:r>
                <a:rPr lang="zh-CN" altLang="en-US" sz="2400" dirty="0"/>
                <a:t>　 若</a:t>
              </a:r>
              <a:r>
                <a:rPr lang="zh-CN" altLang="en-US" sz="2400" dirty="0" smtClean="0"/>
                <a:t>本征值    </a:t>
              </a:r>
              <a:r>
                <a:rPr lang="zh-CN" altLang="en-US" sz="2400" dirty="0"/>
                <a:t>是简并的，则测得的概率与各简并态矢</a:t>
              </a:r>
              <a:r>
                <a:rPr lang="zh-CN" altLang="en-US" sz="2400" dirty="0" smtClean="0"/>
                <a:t>前展开</a:t>
              </a:r>
              <a:r>
                <a:rPr lang="zh-CN" altLang="en-US" sz="2400" dirty="0"/>
                <a:t>系数的复平方成和成比例</a:t>
              </a:r>
            </a:p>
          </p:txBody>
        </p:sp>
        <p:graphicFrame>
          <p:nvGraphicFramePr>
            <p:cNvPr id="2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9442828"/>
                </p:ext>
              </p:extLst>
            </p:nvPr>
          </p:nvGraphicFramePr>
          <p:xfrm>
            <a:off x="1907704" y="1026031"/>
            <a:ext cx="33496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04" name="Equation" r:id="rId24" imgW="177480" imgH="228600" progId="Equation.DSMT4">
                    <p:embed/>
                  </p:oleObj>
                </mc:Choice>
                <mc:Fallback>
                  <p:oleObj name="Equation" r:id="rId24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1026031"/>
                          <a:ext cx="334963" cy="430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24476"/>
                </p:ext>
              </p:extLst>
            </p:nvPr>
          </p:nvGraphicFramePr>
          <p:xfrm>
            <a:off x="1835696" y="1895410"/>
            <a:ext cx="2317750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05" name="Equation" r:id="rId25" imgW="1231560" imgH="342720" progId="Equation.DSMT4">
                    <p:embed/>
                  </p:oleObj>
                </mc:Choice>
                <mc:Fallback>
                  <p:oleObj name="Equation" r:id="rId25" imgW="123156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1895410"/>
                          <a:ext cx="2317750" cy="644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7099137"/>
                </p:ext>
              </p:extLst>
            </p:nvPr>
          </p:nvGraphicFramePr>
          <p:xfrm>
            <a:off x="4355976" y="1746111"/>
            <a:ext cx="2143125" cy="941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06" name="Equation" r:id="rId27" imgW="838080" imgH="368280" progId="Equation.DSMT4">
                    <p:embed/>
                  </p:oleObj>
                </mc:Choice>
                <mc:Fallback>
                  <p:oleObj name="Equation" r:id="rId27" imgW="83808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1746111"/>
                          <a:ext cx="2143125" cy="941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926290"/>
              </p:ext>
            </p:extLst>
          </p:nvPr>
        </p:nvGraphicFramePr>
        <p:xfrm>
          <a:off x="663944" y="2546594"/>
          <a:ext cx="7391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07" name="Equation" r:id="rId29" imgW="3225600" imgH="279360" progId="Equation.DSMT4">
                  <p:embed/>
                </p:oleObj>
              </mc:Choice>
              <mc:Fallback>
                <p:oleObj name="Equation" r:id="rId29" imgW="3225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944" y="2546594"/>
                        <a:ext cx="73914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-180528" y="188640"/>
            <a:ext cx="87154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　（４）不确定性原理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90398" y="2924944"/>
            <a:ext cx="8715436" cy="3746649"/>
            <a:chOff x="-36512" y="1527175"/>
            <a:chExt cx="8715436" cy="374664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/>
            <a:srcRect b="32381"/>
            <a:stretch>
              <a:fillRect/>
            </a:stretch>
          </p:blipFill>
          <p:spPr bwMode="auto">
            <a:xfrm>
              <a:off x="1619672" y="1844824"/>
              <a:ext cx="4643470" cy="2786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t="65885" b="16859"/>
            <a:stretch/>
          </p:blipFill>
          <p:spPr bwMode="auto">
            <a:xfrm>
              <a:off x="1641144" y="4562826"/>
              <a:ext cx="4643470" cy="710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-36512" y="1527175"/>
              <a:ext cx="871543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 smtClean="0">
                  <a:latin typeface="方正行楷简体" pitchFamily="2" charset="-122"/>
                  <a:ea typeface="方正行楷简体" pitchFamily="2" charset="-122"/>
                </a:rPr>
                <a:t>　     </a:t>
              </a:r>
              <a:r>
                <a:rPr lang="zh-CN" altLang="en-US" sz="2400" dirty="0">
                  <a:solidFill>
                    <a:srgbClr val="0000FF"/>
                  </a:solidFill>
                  <a:latin typeface="华文隶书" pitchFamily="2" charset="-122"/>
                  <a:ea typeface="华文隶书" pitchFamily="2" charset="-122"/>
                </a:rPr>
                <a:t>运算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华文隶书" pitchFamily="2" charset="-122"/>
                  <a:ea typeface="华文隶书" pitchFamily="2" charset="-122"/>
                </a:rPr>
                <a:t>法则　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（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证明对易式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）</a:t>
              </a:r>
              <a:endPara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83568" y="908720"/>
            <a:ext cx="4098926" cy="582613"/>
            <a:chOff x="638" y="2316"/>
            <a:chExt cx="2582" cy="367"/>
          </a:xfrm>
        </p:grpSpPr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38" y="2316"/>
              <a:ext cx="19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400" dirty="0" smtClean="0">
                  <a:solidFill>
                    <a:srgbClr val="0000FF"/>
                  </a:solidFill>
                  <a:latin typeface="华文隶书" pitchFamily="2" charset="-122"/>
                  <a:ea typeface="华文隶书" pitchFamily="2" charset="-122"/>
                </a:rPr>
                <a:t>对易</a:t>
              </a:r>
              <a:r>
                <a:rPr lang="zh-CN" altLang="en-US" sz="2400" dirty="0">
                  <a:solidFill>
                    <a:srgbClr val="0000FF"/>
                  </a:solidFill>
                  <a:latin typeface="华文隶书" pitchFamily="2" charset="-122"/>
                  <a:ea typeface="华文隶书" pitchFamily="2" charset="-122"/>
                </a:rPr>
                <a:t>子：</a:t>
              </a:r>
            </a:p>
          </p:txBody>
        </p:sp>
        <p:graphicFrame>
          <p:nvGraphicFramePr>
            <p:cNvPr id="9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764947"/>
                </p:ext>
              </p:extLst>
            </p:nvPr>
          </p:nvGraphicFramePr>
          <p:xfrm>
            <a:off x="1636" y="2316"/>
            <a:ext cx="158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756" name="Equation" r:id="rId4" imgW="1143000" imgH="241300" progId="Equation.3">
                    <p:embed/>
                  </p:oleObj>
                </mc:Choice>
                <mc:Fallback>
                  <p:oleObj name="Equation" r:id="rId4" imgW="11430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2316"/>
                          <a:ext cx="1584" cy="367"/>
                        </a:xfrm>
                        <a:prstGeom prst="rect">
                          <a:avLst/>
                        </a:prstGeom>
                        <a:solidFill>
                          <a:srgbClr val="FFFFBD"/>
                        </a:solidFill>
                        <a:ln w="95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1449164" y="1524840"/>
            <a:ext cx="5299075" cy="533400"/>
            <a:chOff x="1030" y="2778"/>
            <a:chExt cx="3338" cy="336"/>
          </a:xfrm>
        </p:grpSpPr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1030" y="2778"/>
              <a:ext cx="1805" cy="336"/>
              <a:chOff x="1030" y="2778"/>
              <a:chExt cx="1805" cy="336"/>
            </a:xfrm>
          </p:grpSpPr>
          <p:sp>
            <p:nvSpPr>
              <p:cNvPr id="16" name="Text Box 27"/>
              <p:cNvSpPr txBox="1">
                <a:spLocks noChangeArrowheads="1"/>
              </p:cNvSpPr>
              <p:nvPr/>
            </p:nvSpPr>
            <p:spPr bwMode="auto">
              <a:xfrm>
                <a:off x="1030" y="2784"/>
                <a:ext cx="180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若                     </a:t>
                </a:r>
                <a:r>
                  <a:rPr lang="zh-CN" altLang="en-US" sz="2400" dirty="0">
                    <a:latin typeface="华文新魏" pitchFamily="2" charset="-122"/>
                    <a:ea typeface="华文新魏" pitchFamily="2" charset="-122"/>
                  </a:rPr>
                  <a:t>，</a:t>
                </a:r>
              </a:p>
            </p:txBody>
          </p:sp>
          <p:graphicFrame>
            <p:nvGraphicFramePr>
              <p:cNvPr id="17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0051461"/>
                  </p:ext>
                </p:extLst>
              </p:nvPr>
            </p:nvGraphicFramePr>
            <p:xfrm>
              <a:off x="1319" y="2778"/>
              <a:ext cx="91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757" r:id="rId6" imgW="647700" imgH="241300" progId="Equation.3">
                      <p:embed/>
                    </p:oleObj>
                  </mc:Choice>
                  <mc:Fallback>
                    <p:oleObj r:id="rId6" imgW="6477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9" y="2778"/>
                            <a:ext cx="912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2304" y="2778"/>
              <a:ext cx="2064" cy="315"/>
              <a:chOff x="2517" y="1818"/>
              <a:chExt cx="2064" cy="315"/>
            </a:xfrm>
          </p:grpSpPr>
          <p:sp>
            <p:nvSpPr>
              <p:cNvPr id="13" name="Text Box 30"/>
              <p:cNvSpPr txBox="1">
                <a:spLocks noChangeArrowheads="1"/>
              </p:cNvSpPr>
              <p:nvPr/>
            </p:nvSpPr>
            <p:spPr bwMode="auto">
              <a:xfrm>
                <a:off x="2517" y="1833"/>
                <a:ext cx="206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dirty="0">
                    <a:latin typeface="华文新魏" pitchFamily="2" charset="-122"/>
                    <a:ea typeface="华文新魏" pitchFamily="2" charset="-122"/>
                  </a:rPr>
                  <a:t>  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则　  与 　  </a:t>
                </a:r>
                <a:r>
                  <a:rPr lang="zh-CN" altLang="en-US" sz="2400" dirty="0">
                    <a:latin typeface="华文新魏" pitchFamily="2" charset="-122"/>
                    <a:ea typeface="华文新魏" pitchFamily="2" charset="-122"/>
                  </a:rPr>
                  <a:t>对易</a:t>
                </a:r>
              </a:p>
            </p:txBody>
          </p:sp>
          <p:graphicFrame>
            <p:nvGraphicFramePr>
              <p:cNvPr id="14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7556412"/>
                  </p:ext>
                </p:extLst>
              </p:nvPr>
            </p:nvGraphicFramePr>
            <p:xfrm>
              <a:off x="3433" y="1828"/>
              <a:ext cx="231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758" r:id="rId8" imgW="164885" imgH="215619" progId="Equation.3">
                      <p:embed/>
                    </p:oleObj>
                  </mc:Choice>
                  <mc:Fallback>
                    <p:oleObj r:id="rId8" imgW="164885" imgH="2156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3" y="1828"/>
                            <a:ext cx="231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425748"/>
                  </p:ext>
                </p:extLst>
              </p:nvPr>
            </p:nvGraphicFramePr>
            <p:xfrm>
              <a:off x="2870" y="1818"/>
              <a:ext cx="204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759" r:id="rId10" imgW="164957" imgH="203024" progId="Equation.3">
                      <p:embed/>
                    </p:oleObj>
                  </mc:Choice>
                  <mc:Fallback>
                    <p:oleObj r:id="rId10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818"/>
                            <a:ext cx="204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Group 33"/>
          <p:cNvGrpSpPr>
            <a:grpSpLocks/>
          </p:cNvGrpSpPr>
          <p:nvPr/>
        </p:nvGrpSpPr>
        <p:grpSpPr bwMode="auto">
          <a:xfrm>
            <a:off x="1403648" y="2172915"/>
            <a:ext cx="6334125" cy="608013"/>
            <a:chOff x="1066" y="3151"/>
            <a:chExt cx="3990" cy="383"/>
          </a:xfrm>
        </p:grpSpPr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1066" y="3158"/>
              <a:ext cx="1859" cy="376"/>
              <a:chOff x="1066" y="3158"/>
              <a:chExt cx="1859" cy="376"/>
            </a:xfrm>
          </p:grpSpPr>
          <p:sp>
            <p:nvSpPr>
              <p:cNvPr id="24" name="Text Box 35"/>
              <p:cNvSpPr txBox="1">
                <a:spLocks noChangeArrowheads="1"/>
              </p:cNvSpPr>
              <p:nvPr/>
            </p:nvSpPr>
            <p:spPr bwMode="auto">
              <a:xfrm>
                <a:off x="1066" y="3158"/>
                <a:ext cx="185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latin typeface="华文新魏" pitchFamily="2" charset="-122"/>
                    <a:ea typeface="华文新魏" pitchFamily="2" charset="-122"/>
                  </a:rPr>
                  <a:t>若           ，</a:t>
                </a:r>
              </a:p>
            </p:txBody>
          </p:sp>
          <p:graphicFrame>
            <p:nvGraphicFramePr>
              <p:cNvPr id="25" name="Object 36"/>
              <p:cNvGraphicFramePr>
                <a:graphicFrameLocks noChangeAspect="1"/>
              </p:cNvGraphicFramePr>
              <p:nvPr/>
            </p:nvGraphicFramePr>
            <p:xfrm>
              <a:off x="1376" y="3180"/>
              <a:ext cx="960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760" r:id="rId12" imgW="647700" imgH="241300" progId="Equation.3">
                      <p:embed/>
                    </p:oleObj>
                  </mc:Choice>
                  <mc:Fallback>
                    <p:oleObj r:id="rId12" imgW="6477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6" y="3180"/>
                            <a:ext cx="960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" name="Group 37"/>
            <p:cNvGrpSpPr>
              <a:grpSpLocks/>
            </p:cNvGrpSpPr>
            <p:nvPr/>
          </p:nvGrpSpPr>
          <p:grpSpPr bwMode="auto">
            <a:xfrm>
              <a:off x="2320" y="3151"/>
              <a:ext cx="2736" cy="315"/>
              <a:chOff x="2688" y="2441"/>
              <a:chExt cx="2736" cy="315"/>
            </a:xfrm>
          </p:grpSpPr>
          <p:sp>
            <p:nvSpPr>
              <p:cNvPr id="21" name="Text Box 38"/>
              <p:cNvSpPr txBox="1">
                <a:spLocks noChangeArrowheads="1"/>
              </p:cNvSpPr>
              <p:nvPr/>
            </p:nvSpPr>
            <p:spPr bwMode="auto">
              <a:xfrm>
                <a:off x="2688" y="2448"/>
                <a:ext cx="27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dirty="0">
                    <a:latin typeface="华文新魏" pitchFamily="2" charset="-122"/>
                    <a:ea typeface="华文新魏" pitchFamily="2" charset="-122"/>
                  </a:rPr>
                  <a:t>  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则　  与　   </a:t>
                </a:r>
                <a:r>
                  <a:rPr lang="zh-CN" altLang="en-US" sz="2400" dirty="0">
                    <a:latin typeface="华文新魏" pitchFamily="2" charset="-122"/>
                    <a:ea typeface="华文新魏" pitchFamily="2" charset="-122"/>
                  </a:rPr>
                  <a:t>不对易</a:t>
                </a:r>
              </a:p>
            </p:txBody>
          </p:sp>
          <p:graphicFrame>
            <p:nvGraphicFramePr>
              <p:cNvPr id="22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3418842"/>
                  </p:ext>
                </p:extLst>
              </p:nvPr>
            </p:nvGraphicFramePr>
            <p:xfrm>
              <a:off x="3598" y="2468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761" r:id="rId14" imgW="164885" imgH="215619" progId="Equation.3">
                      <p:embed/>
                    </p:oleObj>
                  </mc:Choice>
                  <mc:Fallback>
                    <p:oleObj r:id="rId14" imgW="164885" imgH="2156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8" y="2468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0236632"/>
                  </p:ext>
                </p:extLst>
              </p:nvPr>
            </p:nvGraphicFramePr>
            <p:xfrm>
              <a:off x="3090" y="2441"/>
              <a:ext cx="204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762" r:id="rId15" imgW="164957" imgH="203024" progId="Equation.3">
                      <p:embed/>
                    </p:oleObj>
                  </mc:Choice>
                  <mc:Fallback>
                    <p:oleObj r:id="rId15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0" y="2441"/>
                            <a:ext cx="204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1357298"/>
            <a:ext cx="81439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en-US" altLang="zh-CN" sz="2800" dirty="0" smtClean="0">
                <a:latin typeface="华文行楷" pitchFamily="2" charset="-122"/>
                <a:ea typeface="华文行楷" pitchFamily="2" charset="-122"/>
              </a:rPr>
              <a:t>1.</a:t>
            </a:r>
            <a:r>
              <a:rPr kumimoji="1" lang="zh-CN" altLang="en-US" sz="2800" dirty="0" smtClean="0">
                <a:latin typeface="华文行楷" pitchFamily="2" charset="-122"/>
                <a:ea typeface="华文行楷" pitchFamily="2" charset="-122"/>
              </a:rPr>
              <a:t>    若一组力学量彼此相互对易，则它们具有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共同本征函数系</a:t>
            </a:r>
            <a:r>
              <a:rPr kumimoji="1" lang="zh-CN" altLang="en-US" sz="2800" dirty="0" smtClean="0">
                <a:latin typeface="华文行楷" pitchFamily="2" charset="-122"/>
                <a:ea typeface="华文行楷" pitchFamily="2" charset="-122"/>
              </a:rPr>
              <a:t>；但只有当体系处于它们的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共同本征态时，它们才同时具有确定值</a:t>
            </a:r>
            <a:r>
              <a:rPr kumimoji="1" lang="zh-CN" altLang="en-US" sz="2800" dirty="0" smtClean="0"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500034" y="3140968"/>
            <a:ext cx="82868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en-US" altLang="zh-CN" sz="2800" dirty="0" smtClean="0">
                <a:latin typeface="华文行楷" pitchFamily="2" charset="-122"/>
                <a:ea typeface="华文行楷" pitchFamily="2" charset="-122"/>
              </a:rPr>
              <a:t>2.  </a:t>
            </a:r>
            <a:r>
              <a:rPr kumimoji="1" lang="zh-CN" altLang="en-US" sz="2800" dirty="0" smtClean="0">
                <a:latin typeface="华文行楷" pitchFamily="2" charset="-122"/>
                <a:ea typeface="华文行楷" pitchFamily="2" charset="-122"/>
              </a:rPr>
              <a:t> 若一组相互对易的力学量能完全地确定一个量子体系的状态，则它们构成一组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力学量完全集</a:t>
            </a:r>
            <a:r>
              <a:rPr kumimoji="1" lang="zh-CN" altLang="en-US" sz="2800" dirty="0" smtClean="0">
                <a:latin typeface="华文行楷" pitchFamily="2" charset="-122"/>
                <a:ea typeface="华文行楷" pitchFamily="2" charset="-122"/>
              </a:rPr>
              <a:t>；</a:t>
            </a:r>
            <a:endParaRPr kumimoji="1" lang="en-US" altLang="zh-CN" sz="28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kumimoji="1" lang="en-US" altLang="zh-CN" sz="2800" dirty="0" smtClean="0">
                <a:latin typeface="华文行楷" pitchFamily="2" charset="-122"/>
                <a:ea typeface="华文行楷" pitchFamily="2" charset="-122"/>
              </a:rPr>
              <a:t>       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构成完全集的力学量数目与体系的自由度数目相同。</a:t>
            </a:r>
            <a:endParaRPr kumimoji="1" lang="en-US" altLang="zh-CN" sz="2800" dirty="0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0" y="500042"/>
            <a:ext cx="87154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　 对易的物理含义：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539552" y="439385"/>
            <a:ext cx="87154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守恒量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56819" y="1215919"/>
            <a:ext cx="79036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定义：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在任意态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下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平均值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不随时间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变化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力学量　　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　　　称为守恒量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39552" y="234625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运动方程：</a:t>
            </a:r>
            <a:endParaRPr lang="zh-CN" altLang="en-US" sz="2800" dirty="0">
              <a:solidFill>
                <a:schemeClr val="hlink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90230"/>
              </p:ext>
            </p:extLst>
          </p:nvPr>
        </p:nvGraphicFramePr>
        <p:xfrm>
          <a:off x="1863725" y="2852936"/>
          <a:ext cx="31305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7" name="Equation" r:id="rId3" imgW="1307880" imgH="419040" progId="Equation.DSMT4">
                  <p:embed/>
                </p:oleObj>
              </mc:Choice>
              <mc:Fallback>
                <p:oleObj name="Equation" r:id="rId3" imgW="1307880" imgH="4190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2852936"/>
                        <a:ext cx="313055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80383"/>
              </p:ext>
            </p:extLst>
          </p:nvPr>
        </p:nvGraphicFramePr>
        <p:xfrm>
          <a:off x="2051720" y="4685313"/>
          <a:ext cx="208823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8" name="Equation" r:id="rId5" imgW="749160" imgH="711000" progId="Equation.DSMT4">
                  <p:embed/>
                </p:oleObj>
              </mc:Choice>
              <mc:Fallback>
                <p:oleObj name="Equation" r:id="rId5" imgW="749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685313"/>
                        <a:ext cx="2088232" cy="1874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87581" y="4046818"/>
            <a:ext cx="20681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守恒条件：</a:t>
            </a:r>
            <a:endParaRPr lang="zh-CN" altLang="en-US" sz="2800" dirty="0">
              <a:solidFill>
                <a:schemeClr val="hlink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43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1273865"/>
            <a:ext cx="8229600" cy="3022366"/>
            <a:chOff x="500034" y="1273865"/>
            <a:chExt cx="8229600" cy="3022366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00034" y="1273865"/>
              <a:ext cx="8229600" cy="3022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0" dirty="0" smtClean="0">
                  <a:latin typeface="华文新魏" pitchFamily="2" charset="-122"/>
                  <a:ea typeface="华文新魏" pitchFamily="2" charset="-122"/>
                </a:rPr>
                <a:t>       若两物理量不对易，则它们</a:t>
              </a:r>
              <a:r>
                <a:rPr lang="zh-CN" altLang="en-US" sz="2800" b="0" dirty="0" smtClean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一般</a:t>
              </a:r>
              <a:r>
                <a:rPr lang="zh-CN" altLang="en-US" sz="2800" b="0" dirty="0" smtClean="0">
                  <a:latin typeface="华文新魏" pitchFamily="2" charset="-122"/>
                  <a:ea typeface="华文新魏" pitchFamily="2" charset="-122"/>
                </a:rPr>
                <a:t>不能同时具有确定值。在同一状态下，其不确定度通过如下不等式相联系：</a:t>
              </a:r>
              <a:endParaRPr lang="en-US" altLang="zh-CN" sz="2800" b="0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2800" dirty="0">
                <a:latin typeface="华文新魏" pitchFamily="2" charset="-122"/>
                <a:ea typeface="华文新魏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2800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2800" dirty="0">
                <a:latin typeface="华文新魏" pitchFamily="2" charset="-122"/>
                <a:ea typeface="华文新魏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2800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lnSpc>
                  <a:spcPct val="85000"/>
                </a:lnSpc>
              </a:pP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这个不等式称为不确定性原理，也称测不准原理</a:t>
              </a:r>
              <a:endParaRPr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2630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663841"/>
                </p:ext>
              </p:extLst>
            </p:nvPr>
          </p:nvGraphicFramePr>
          <p:xfrm>
            <a:off x="1711325" y="2565400"/>
            <a:ext cx="3609975" cy="1108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40" name="Equation" r:id="rId3" imgW="1091880" imgH="393480" progId="Equation.DSMT4">
                    <p:embed/>
                  </p:oleObj>
                </mc:Choice>
                <mc:Fallback>
                  <p:oleObj name="Equation" r:id="rId3" imgW="1091880" imgH="3934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325" y="2565400"/>
                          <a:ext cx="3609975" cy="1108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857224" y="4581128"/>
            <a:ext cx="5846235" cy="1608141"/>
            <a:chOff x="857224" y="3621059"/>
            <a:chExt cx="5846235" cy="1608141"/>
          </a:xfrm>
        </p:grpSpPr>
        <p:graphicFrame>
          <p:nvGraphicFramePr>
            <p:cNvPr id="2263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923848"/>
                </p:ext>
              </p:extLst>
            </p:nvPr>
          </p:nvGraphicFramePr>
          <p:xfrm>
            <a:off x="1714480" y="4121125"/>
            <a:ext cx="2098675" cy="1108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41" name="Equation" r:id="rId5" imgW="634680" imgH="393480" progId="Equation.DSMT4">
                    <p:embed/>
                  </p:oleObj>
                </mc:Choice>
                <mc:Fallback>
                  <p:oleObj name="Equation" r:id="rId5" imgW="634680" imgH="3934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4121125"/>
                          <a:ext cx="2098675" cy="1108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857224" y="3621059"/>
              <a:ext cx="5086360" cy="46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zh-CN" altLang="en-US" sz="2800" b="0" dirty="0" smtClean="0">
                  <a:latin typeface="华文楷体" pitchFamily="2" charset="-122"/>
                  <a:ea typeface="华文楷体" pitchFamily="2" charset="-122"/>
                </a:rPr>
                <a:t>比如：</a:t>
              </a:r>
              <a:endParaRPr lang="zh-CN" altLang="en-US" sz="2800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2263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5700864"/>
                </p:ext>
              </p:extLst>
            </p:nvPr>
          </p:nvGraphicFramePr>
          <p:xfrm>
            <a:off x="4604784" y="4074358"/>
            <a:ext cx="2098675" cy="1108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42" name="Equation" r:id="rId7" imgW="634680" imgH="393480" progId="Equation.DSMT4">
                    <p:embed/>
                  </p:oleObj>
                </mc:Choice>
                <mc:Fallback>
                  <p:oleObj name="Equation" r:id="rId7" imgW="634680" imgH="3934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784" y="4074358"/>
                          <a:ext cx="2098675" cy="1108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0" y="428604"/>
            <a:ext cx="87154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　不对易的意义：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不确定性原理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3285" y="2852936"/>
            <a:ext cx="8229600" cy="1344407"/>
            <a:chOff x="557242" y="3272217"/>
            <a:chExt cx="8229600" cy="1344407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557242" y="3272217"/>
              <a:ext cx="8229600" cy="46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zh-CN" altLang="en-US" sz="2800" dirty="0" smtClean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涨落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（均方差，方差）定义：</a:t>
              </a:r>
              <a:endPara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1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523817"/>
                </p:ext>
              </p:extLst>
            </p:nvPr>
          </p:nvGraphicFramePr>
          <p:xfrm>
            <a:off x="1187624" y="3867324"/>
            <a:ext cx="55832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59" name="Equation" r:id="rId3" imgW="1688760" imgH="266400" progId="Equation.DSMT4">
                    <p:embed/>
                  </p:oleObj>
                </mc:Choice>
                <mc:Fallback>
                  <p:oleObj name="Equation" r:id="rId3" imgW="1688760" imgH="2664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3867324"/>
                          <a:ext cx="5583237" cy="74930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515817" y="836712"/>
            <a:ext cx="8229600" cy="1346571"/>
            <a:chOff x="521960" y="4890741"/>
            <a:chExt cx="8229600" cy="1346571"/>
          </a:xfrm>
        </p:grpSpPr>
        <p:graphicFrame>
          <p:nvGraphicFramePr>
            <p:cNvPr id="1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1763139"/>
                </p:ext>
              </p:extLst>
            </p:nvPr>
          </p:nvGraphicFramePr>
          <p:xfrm>
            <a:off x="1389434" y="5451500"/>
            <a:ext cx="3316287" cy="785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60" name="Equation" r:id="rId5" imgW="1002960" imgH="279360" progId="Equation.DSMT4">
                    <p:embed/>
                  </p:oleObj>
                </mc:Choice>
                <mc:Fallback>
                  <p:oleObj name="Equation" r:id="rId5" imgW="1002960" imgH="2793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434" y="5451500"/>
                          <a:ext cx="3316287" cy="78581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21960" y="4890741"/>
              <a:ext cx="8229600" cy="458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zh-CN" altLang="en-US" sz="2800" dirty="0" smtClean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不确定度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定义：</a:t>
              </a:r>
              <a:endPara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0367" y="4725144"/>
            <a:ext cx="8715436" cy="2035196"/>
            <a:chOff x="250367" y="4725144"/>
            <a:chExt cx="8715436" cy="2035196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250367" y="4725144"/>
              <a:ext cx="871543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　均方差</a:t>
              </a:r>
              <a:r>
                <a:rPr kumimoji="1"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描述</a:t>
              </a:r>
              <a:r>
                <a:rPr kumimoji="1" lang="zh-CN" altLang="en-US" sz="2800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不确定性原理</a:t>
              </a:r>
              <a:endParaRPr kumimoji="1" lang="zh-CN" altLang="en-US" sz="28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graphicFrame>
          <p:nvGraphicFramePr>
            <p:cNvPr id="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2260283"/>
                </p:ext>
              </p:extLst>
            </p:nvPr>
          </p:nvGraphicFramePr>
          <p:xfrm>
            <a:off x="1373910" y="5461767"/>
            <a:ext cx="5757865" cy="1298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61" name="Equation" r:id="rId7" imgW="1650960" imgH="406080" progId="Equation.DSMT4">
                    <p:embed/>
                  </p:oleObj>
                </mc:Choice>
                <mc:Fallback>
                  <p:oleObj name="Equation" r:id="rId7" imgW="16509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910" y="5461767"/>
                          <a:ext cx="5757865" cy="1298573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-108520" y="385500"/>
            <a:ext cx="87154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　（</a:t>
            </a:r>
            <a:r>
              <a:rPr kumimoji="1"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）定态，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[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束缚态，扩展态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]</a:t>
            </a:r>
            <a:endParaRPr kumimoji="1" lang="zh-CN" altLang="en-US" sz="28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7190" y="955174"/>
            <a:ext cx="8229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　若体系的哈密顿量</a:t>
            </a:r>
            <a:r>
              <a:rPr lang="zh-CN" altLang="en-US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Ｈ不显含时间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，则处于能量具有确定值的态，称为定态，定态波函数满足定态薛定谔方程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887888"/>
              </p:ext>
            </p:extLst>
          </p:nvPr>
        </p:nvGraphicFramePr>
        <p:xfrm>
          <a:off x="1820863" y="2708275"/>
          <a:ext cx="42243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68" name="Equation" r:id="rId3" imgW="1155600" imgH="253800" progId="Equation.DSMT4">
                  <p:embed/>
                </p:oleObj>
              </mc:Choice>
              <mc:Fallback>
                <p:oleObj name="Equation" r:id="rId3" imgW="11556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2708275"/>
                        <a:ext cx="4224337" cy="9286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80993"/>
              </p:ext>
            </p:extLst>
          </p:nvPr>
        </p:nvGraphicFramePr>
        <p:xfrm>
          <a:off x="584200" y="4377879"/>
          <a:ext cx="3460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69" name="Equation" r:id="rId5" imgW="1384200" imgH="253800" progId="Equation.DSMT4">
                  <p:embed/>
                </p:oleObj>
              </mc:Choice>
              <mc:Fallback>
                <p:oleObj name="Equation" r:id="rId5" imgW="13842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377879"/>
                        <a:ext cx="34607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895836"/>
              </p:ext>
            </p:extLst>
          </p:nvPr>
        </p:nvGraphicFramePr>
        <p:xfrm>
          <a:off x="4077692" y="4378176"/>
          <a:ext cx="2222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70" name="Equation" r:id="rId7" imgW="888614" imgH="253890" progId="Equation.DSMT4">
                  <p:embed/>
                </p:oleObj>
              </mc:Choice>
              <mc:Fallback>
                <p:oleObj name="Equation" r:id="rId7" imgW="888614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92" y="4378176"/>
                        <a:ext cx="2222500" cy="635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9552" y="3645024"/>
            <a:ext cx="8229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　若体系的初态是定态解，则</a:t>
            </a:r>
            <a:r>
              <a:rPr lang="en-US" altLang="zh-CN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zh-CN" altLang="en-US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时刻的波函数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为：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151" y="5445224"/>
            <a:ext cx="84433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束缚态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：体系波函数在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无穷远处为零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时，称束缚态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，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　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　　　不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为零则称为扩展态</a:t>
            </a:r>
          </a:p>
        </p:txBody>
      </p:sp>
    </p:spTree>
    <p:extLst>
      <p:ext uri="{BB962C8B-B14F-4D97-AF65-F5344CB8AC3E}">
        <p14:creationId xmlns:p14="http://schemas.microsoft.com/office/powerpoint/2010/main" val="183521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7190" y="955174"/>
            <a:ext cx="8229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　量子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统计的物理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基础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2800" b="0" dirty="0" smtClean="0">
                <a:latin typeface="华文新魏" pitchFamily="2" charset="-122"/>
                <a:ea typeface="华文新魏" pitchFamily="2" charset="-122"/>
              </a:rPr>
              <a:t>不确定性原理。宏观物理量的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测量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值是对</a:t>
            </a:r>
            <a:r>
              <a:rPr lang="zh-CN" altLang="en-US" sz="2800" b="0" dirty="0" smtClean="0">
                <a:latin typeface="华文新魏" pitchFamily="2" charset="-122"/>
                <a:ea typeface="华文新魏" pitchFamily="2" charset="-122"/>
              </a:rPr>
              <a:t>参与测量的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微观态对应微观物理量</a:t>
            </a:r>
            <a:r>
              <a:rPr lang="zh-CN" altLang="en-US" sz="2800" b="0" dirty="0" smtClean="0">
                <a:latin typeface="华文新魏" pitchFamily="2" charset="-122"/>
                <a:ea typeface="华文新魏" pitchFamily="2" charset="-122"/>
              </a:rPr>
              <a:t>的统计平均：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67241"/>
              </p:ext>
            </p:extLst>
          </p:nvPr>
        </p:nvGraphicFramePr>
        <p:xfrm>
          <a:off x="1619672" y="3429000"/>
          <a:ext cx="48196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20" name="Equation" r:id="rId3" imgW="1511280" imgH="355320" progId="Equation.DSMT4">
                  <p:embed/>
                </p:oleObj>
              </mc:Choice>
              <mc:Fallback>
                <p:oleObj name="Equation" r:id="rId3" imgW="1511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429000"/>
                        <a:ext cx="48196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-108520" y="385500"/>
            <a:ext cx="87154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　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）量子统计理论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6856" y="4725144"/>
            <a:ext cx="8229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量子统计第一要务</a:t>
            </a:r>
            <a:r>
              <a:rPr lang="zh-CN" altLang="en-US" sz="2800" b="0" dirty="0" smtClean="0">
                <a:latin typeface="华文新魏" pitchFamily="2" charset="-122"/>
                <a:ea typeface="华文新魏" pitchFamily="2" charset="-122"/>
              </a:rPr>
              <a:t>：求微观态的参与概率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03978" y="1700808"/>
            <a:ext cx="4190311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单粒子态和能量　　　　</a:t>
            </a:r>
            <a:r>
              <a:rPr lang="zh-CN" altLang="en-US" sz="2800" dirty="0" smtClean="0"/>
              <a:t>　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　　　　　　　</a:t>
            </a:r>
            <a:r>
              <a:rPr lang="en-US" altLang="zh-CN" sz="2800" b="1" dirty="0" smtClean="0"/>
              <a:t>…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79512" y="694437"/>
            <a:ext cx="74168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Ｎ个全同粒子分配到</a:t>
            </a:r>
            <a:r>
              <a:rPr lang="en-US" altLang="zh-CN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</a:t>
            </a:r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个单粒子态</a:t>
            </a:r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294890" y="4917207"/>
            <a:ext cx="16805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94890" y="4053111"/>
            <a:ext cx="16805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347864" y="2492797"/>
            <a:ext cx="16805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37023"/>
              </p:ext>
            </p:extLst>
          </p:nvPr>
        </p:nvGraphicFramePr>
        <p:xfrm>
          <a:off x="1130595" y="4557167"/>
          <a:ext cx="2306093" cy="683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10" name="Equation" r:id="rId3" imgW="317160" imgH="228600" progId="Equation.DSMT4">
                  <p:embed/>
                </p:oleObj>
              </mc:Choice>
              <mc:Fallback>
                <p:oleObj name="Equation" r:id="rId3" imgW="317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0595" y="4557167"/>
                        <a:ext cx="2306093" cy="683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549771"/>
              </p:ext>
            </p:extLst>
          </p:nvPr>
        </p:nvGraphicFramePr>
        <p:xfrm>
          <a:off x="1187624" y="3590578"/>
          <a:ext cx="222607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11" name="Equation" r:id="rId5" imgW="355320" imgH="228600" progId="Equation.DSMT4">
                  <p:embed/>
                </p:oleObj>
              </mc:Choice>
              <mc:Fallback>
                <p:oleObj name="Equation" r:id="rId5" imgW="35532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90578"/>
                        <a:ext cx="2226077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850618"/>
              </p:ext>
            </p:extLst>
          </p:nvPr>
        </p:nvGraphicFramePr>
        <p:xfrm>
          <a:off x="1259632" y="2900983"/>
          <a:ext cx="1840175" cy="72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12" name="Equation" r:id="rId7" imgW="342720" imgH="228600" progId="Equation.DSMT4">
                  <p:embed/>
                </p:oleObj>
              </mc:Choice>
              <mc:Fallback>
                <p:oleObj name="Equation" r:id="rId7" imgW="34272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00983"/>
                        <a:ext cx="1840175" cy="72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054733"/>
              </p:ext>
            </p:extLst>
          </p:nvPr>
        </p:nvGraphicFramePr>
        <p:xfrm>
          <a:off x="1278666" y="2156445"/>
          <a:ext cx="2016224" cy="67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13" name="Equation" r:id="rId9" imgW="355320" imgH="228600" progId="Equation.DSMT4">
                  <p:embed/>
                </p:oleObj>
              </mc:Choice>
              <mc:Fallback>
                <p:oleObj name="Equation" r:id="rId9" imgW="35532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666" y="2156445"/>
                        <a:ext cx="2016224" cy="672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5436096" y="1700808"/>
            <a:ext cx="1512168" cy="3548752"/>
            <a:chOff x="5436096" y="1940793"/>
            <a:chExt cx="1512168" cy="3548752"/>
          </a:xfrm>
        </p:grpSpPr>
        <p:sp>
          <p:nvSpPr>
            <p:cNvPr id="18" name="TextBox 17"/>
            <p:cNvSpPr txBox="1"/>
            <p:nvPr/>
          </p:nvSpPr>
          <p:spPr>
            <a:xfrm>
              <a:off x="5436096" y="1940793"/>
              <a:ext cx="1512168" cy="35394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占据数</a:t>
              </a:r>
              <a:r>
                <a:rPr lang="zh-CN" altLang="en-US" sz="2800" dirty="0" smtClean="0"/>
                <a:t>　</a:t>
              </a:r>
              <a:endParaRPr lang="en-US" altLang="zh-CN" sz="2800" dirty="0" smtClean="0"/>
            </a:p>
            <a:p>
              <a:endParaRPr lang="en-US" altLang="zh-CN" sz="2800" dirty="0"/>
            </a:p>
            <a:p>
              <a:r>
                <a:rPr lang="zh-CN" altLang="en-US" sz="2800" dirty="0" smtClean="0"/>
                <a:t>　</a:t>
              </a:r>
              <a:r>
                <a:rPr lang="en-US" altLang="zh-CN" sz="2800" b="1" dirty="0" smtClean="0"/>
                <a:t>…</a:t>
              </a:r>
            </a:p>
            <a:p>
              <a:endParaRPr lang="en-US" altLang="zh-CN" sz="2800" dirty="0"/>
            </a:p>
            <a:p>
              <a:endParaRPr lang="en-US" altLang="zh-CN" sz="2800" dirty="0" smtClean="0"/>
            </a:p>
            <a:p>
              <a:endParaRPr lang="en-US" altLang="zh-CN" sz="2800" dirty="0"/>
            </a:p>
            <a:p>
              <a:endParaRPr lang="en-US" altLang="zh-CN" sz="2800" dirty="0" smtClean="0"/>
            </a:p>
            <a:p>
              <a:endParaRPr lang="zh-CN" altLang="en-US" sz="2800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653892"/>
                </p:ext>
              </p:extLst>
            </p:nvPr>
          </p:nvGraphicFramePr>
          <p:xfrm>
            <a:off x="5712466" y="4904779"/>
            <a:ext cx="947765" cy="58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14" name="Equation" r:id="rId11" imgW="152280" imgH="228600" progId="Equation.DSMT4">
                    <p:embed/>
                  </p:oleObj>
                </mc:Choice>
                <mc:Fallback>
                  <p:oleObj name="Equation" r:id="rId11" imgW="15228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2466" y="4904779"/>
                          <a:ext cx="947765" cy="5847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7293811"/>
                </p:ext>
              </p:extLst>
            </p:nvPr>
          </p:nvGraphicFramePr>
          <p:xfrm>
            <a:off x="5661168" y="4148311"/>
            <a:ext cx="1012520" cy="576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15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1168" y="4148311"/>
                          <a:ext cx="1012520" cy="576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7820926"/>
                </p:ext>
              </p:extLst>
            </p:nvPr>
          </p:nvGraphicFramePr>
          <p:xfrm>
            <a:off x="5702100" y="3356223"/>
            <a:ext cx="1012520" cy="576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16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2100" y="3356223"/>
                          <a:ext cx="1012520" cy="576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046006"/>
                </p:ext>
              </p:extLst>
            </p:nvPr>
          </p:nvGraphicFramePr>
          <p:xfrm>
            <a:off x="5775378" y="2393057"/>
            <a:ext cx="1028870" cy="544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17" name="Equation" r:id="rId17" imgW="177480" imgH="228600" progId="Equation.DSMT4">
                    <p:embed/>
                  </p:oleObj>
                </mc:Choice>
                <mc:Fallback>
                  <p:oleObj name="Equation" r:id="rId17" imgW="177480" imgH="2286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5378" y="2393057"/>
                          <a:ext cx="1028870" cy="544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42749"/>
              </p:ext>
            </p:extLst>
          </p:nvPr>
        </p:nvGraphicFramePr>
        <p:xfrm>
          <a:off x="5436096" y="5265350"/>
          <a:ext cx="2016224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18" name="Equation" r:id="rId19" imgW="647640" imgH="253800" progId="Equation.DSMT4">
                  <p:embed/>
                </p:oleObj>
              </mc:Choice>
              <mc:Fallback>
                <p:oleObj name="Equation" r:id="rId19" imgW="647640" imgH="253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265350"/>
                        <a:ext cx="2016224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3294890" y="3333031"/>
            <a:ext cx="16805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48264" y="1916250"/>
            <a:ext cx="504056" cy="310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泡利不相容原理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1143" y="5949280"/>
            <a:ext cx="760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一个占据数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分布</a:t>
            </a:r>
            <a:r>
              <a:rPr lang="zh-CN" altLang="en-US" sz="2400" b="1" dirty="0" smtClean="0"/>
              <a:t>对应一个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微观态</a:t>
            </a:r>
            <a:r>
              <a:rPr lang="zh-CN" altLang="en-US" sz="2400" b="1" dirty="0" smtClean="0"/>
              <a:t>，确定一个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体系波函数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836712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重要参数：</a:t>
            </a:r>
            <a:endParaRPr lang="en-US" altLang="zh-CN" sz="2800" b="1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P161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016428"/>
              </p:ext>
            </p:extLst>
          </p:nvPr>
        </p:nvGraphicFramePr>
        <p:xfrm>
          <a:off x="3452813" y="571500"/>
          <a:ext cx="5189537" cy="592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80" name="Equation" r:id="rId3" imgW="1676160" imgH="2361960" progId="Equation.DSMT4">
                  <p:embed/>
                </p:oleObj>
              </mc:Choice>
              <mc:Fallback>
                <p:oleObj name="Equation" r:id="rId3" imgW="1676160" imgH="236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2813" y="571500"/>
                        <a:ext cx="5189537" cy="592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57357"/>
              </p:ext>
            </p:extLst>
          </p:nvPr>
        </p:nvGraphicFramePr>
        <p:xfrm>
          <a:off x="549099" y="5733256"/>
          <a:ext cx="240156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50" name="Equation" r:id="rId3" imgW="838080" imgH="241200" progId="Equation.DSMT4">
                  <p:embed/>
                </p:oleObj>
              </mc:Choice>
              <mc:Fallback>
                <p:oleObj name="Equation" r:id="rId3" imgW="838080" imgH="2412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99" y="5733256"/>
                        <a:ext cx="240156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486916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体系能级，简并度</a:t>
            </a:r>
            <a:endParaRPr lang="zh-CN" altLang="en-US" sz="28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87007" y="5389854"/>
            <a:ext cx="3050133" cy="549424"/>
            <a:chOff x="297731" y="5399856"/>
            <a:chExt cx="3050133" cy="549424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297261"/>
                </p:ext>
              </p:extLst>
            </p:nvPr>
          </p:nvGraphicFramePr>
          <p:xfrm>
            <a:off x="297731" y="5399856"/>
            <a:ext cx="43338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051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31" y="5399856"/>
                          <a:ext cx="433388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0644028"/>
                </p:ext>
              </p:extLst>
            </p:nvPr>
          </p:nvGraphicFramePr>
          <p:xfrm>
            <a:off x="884639" y="5399856"/>
            <a:ext cx="4651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052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639" y="5399856"/>
                          <a:ext cx="465138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3433540"/>
                </p:ext>
              </p:extLst>
            </p:nvPr>
          </p:nvGraphicFramePr>
          <p:xfrm>
            <a:off x="1532657" y="5399856"/>
            <a:ext cx="4651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053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657" y="5399856"/>
                          <a:ext cx="465138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643955"/>
                </p:ext>
              </p:extLst>
            </p:nvPr>
          </p:nvGraphicFramePr>
          <p:xfrm>
            <a:off x="2323927" y="5400005"/>
            <a:ext cx="1023937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054" name="Equation" r:id="rId11" imgW="419040" imgH="228600" progId="Equation.DSMT4">
                    <p:embed/>
                  </p:oleObj>
                </mc:Choice>
                <mc:Fallback>
                  <p:oleObj name="Equation" r:id="rId11" imgW="419040" imgH="2286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927" y="5400005"/>
                          <a:ext cx="1023937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376648"/>
              </p:ext>
            </p:extLst>
          </p:nvPr>
        </p:nvGraphicFramePr>
        <p:xfrm>
          <a:off x="158750" y="1223541"/>
          <a:ext cx="30353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55" name="Equation" r:id="rId13" imgW="1244520" imgH="228600" progId="Equation.DSMT4">
                  <p:embed/>
                </p:oleObj>
              </mc:Choice>
              <mc:Fallback>
                <p:oleObj name="Equation" r:id="rId13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223541"/>
                        <a:ext cx="30353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334976"/>
              </p:ext>
            </p:extLst>
          </p:nvPr>
        </p:nvGraphicFramePr>
        <p:xfrm>
          <a:off x="3095625" y="17463"/>
          <a:ext cx="6084888" cy="478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56" name="Equation" r:id="rId15" imgW="2743200" imgH="2311200" progId="Equation.DSMT4">
                  <p:embed/>
                </p:oleObj>
              </mc:Choice>
              <mc:Fallback>
                <p:oleObj name="Equation" r:id="rId15" imgW="27432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7463"/>
                        <a:ext cx="6084888" cy="478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728287"/>
              </p:ext>
            </p:extLst>
          </p:nvPr>
        </p:nvGraphicFramePr>
        <p:xfrm>
          <a:off x="323528" y="1916187"/>
          <a:ext cx="2625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57" name="Equation" r:id="rId17" imgW="685800" imgH="190440" progId="Equation.DSMT4">
                  <p:embed/>
                </p:oleObj>
              </mc:Choice>
              <mc:Fallback>
                <p:oleObj name="Equation" r:id="rId17" imgW="685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187"/>
                        <a:ext cx="26257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9512" y="2671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体系波函数</a:t>
            </a:r>
            <a:endParaRPr lang="zh-CN" altLang="en-US" sz="28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5976" y="5966067"/>
            <a:ext cx="3096990" cy="594494"/>
            <a:chOff x="266700" y="5976069"/>
            <a:chExt cx="3096990" cy="594494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864206"/>
                </p:ext>
              </p:extLst>
            </p:nvPr>
          </p:nvGraphicFramePr>
          <p:xfrm>
            <a:off x="266700" y="5976243"/>
            <a:ext cx="4016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058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" y="5976243"/>
                          <a:ext cx="401638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9621977"/>
                </p:ext>
              </p:extLst>
            </p:nvPr>
          </p:nvGraphicFramePr>
          <p:xfrm>
            <a:off x="899592" y="6021288"/>
            <a:ext cx="465137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059" name="Equation" r:id="rId21" imgW="190440" imgH="228600" progId="Equation.DSMT4">
                    <p:embed/>
                  </p:oleObj>
                </mc:Choice>
                <mc:Fallback>
                  <p:oleObj name="Equation" r:id="rId21" imgW="190440" imgH="2286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6021288"/>
                          <a:ext cx="465137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0011147"/>
                </p:ext>
              </p:extLst>
            </p:nvPr>
          </p:nvGraphicFramePr>
          <p:xfrm>
            <a:off x="1492250" y="6021288"/>
            <a:ext cx="43338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060" name="Equation" r:id="rId23" imgW="177480" imgH="228600" progId="Equation.DSMT4">
                    <p:embed/>
                  </p:oleObj>
                </mc:Choice>
                <mc:Fallback>
                  <p:oleObj name="Equation" r:id="rId23" imgW="177480" imgH="2286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250" y="6021288"/>
                          <a:ext cx="433388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6550840"/>
                </p:ext>
              </p:extLst>
            </p:nvPr>
          </p:nvGraphicFramePr>
          <p:xfrm>
            <a:off x="2339752" y="5976069"/>
            <a:ext cx="10239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061" name="Equation" r:id="rId25" imgW="419040" imgH="228600" progId="Equation.DSMT4">
                    <p:embed/>
                  </p:oleObj>
                </mc:Choice>
                <mc:Fallback>
                  <p:oleObj name="Equation" r:id="rId25" imgW="41904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5976069"/>
                          <a:ext cx="1023938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470179" y="2978949"/>
            <a:ext cx="2373629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一个波函数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对应一个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相点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6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5193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配分函数（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参与概率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052736"/>
            <a:ext cx="7945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孤立</a:t>
            </a:r>
            <a:r>
              <a:rPr kumimoji="1" lang="zh-CN" altLang="en-US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体系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（无能量，无粒子交换）微正则系综    </a:t>
            </a:r>
            <a:endParaRPr lang="zh-CN" altLang="en-US" sz="24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6862" y="2975446"/>
            <a:ext cx="8377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）封闭体系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（有能量，无粒子交换）恒温系统　正则系综</a:t>
            </a:r>
            <a:endParaRPr lang="zh-CN" altLang="en-US" sz="24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862" y="4703638"/>
            <a:ext cx="7729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）开放体系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（有能量，有粒子交换）巨正则系综</a:t>
            </a:r>
            <a:endParaRPr lang="zh-CN" altLang="en-US" sz="24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550279"/>
              </p:ext>
            </p:extLst>
          </p:nvPr>
        </p:nvGraphicFramePr>
        <p:xfrm>
          <a:off x="755576" y="3530600"/>
          <a:ext cx="7137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83" name="Equation" r:id="rId3" imgW="2717640" imgH="419040" progId="Equation.DSMT4">
                  <p:embed/>
                </p:oleObj>
              </mc:Choice>
              <mc:Fallback>
                <p:oleObj name="Equation" r:id="rId3" imgW="2717640" imgH="419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30600"/>
                        <a:ext cx="7137400" cy="1050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483768" y="1996951"/>
            <a:ext cx="5184576" cy="1000001"/>
            <a:chOff x="2483768" y="1628800"/>
            <a:chExt cx="5184576" cy="1000001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298110"/>
                </p:ext>
              </p:extLst>
            </p:nvPr>
          </p:nvGraphicFramePr>
          <p:xfrm>
            <a:off x="2483768" y="1628800"/>
            <a:ext cx="1080119" cy="886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84" name="Equation" r:id="rId5" imgW="482400" imgH="393480" progId="Equation.DSMT4">
                    <p:embed/>
                  </p:oleObj>
                </mc:Choice>
                <mc:Fallback>
                  <p:oleObj name="Equation" r:id="rId5" imgW="482400" imgH="39348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1628800"/>
                          <a:ext cx="1080119" cy="886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8124529"/>
                </p:ext>
              </p:extLst>
            </p:nvPr>
          </p:nvGraphicFramePr>
          <p:xfrm>
            <a:off x="3445594" y="1831876"/>
            <a:ext cx="4222750" cy="79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85" name="Equation" r:id="rId7" imgW="1815840" imgH="342720" progId="Equation.DSMT4">
                    <p:embed/>
                  </p:oleObj>
                </mc:Choice>
                <mc:Fallback>
                  <p:oleObj name="Equation" r:id="rId7" imgW="181584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45594" y="1831876"/>
                          <a:ext cx="4222750" cy="796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852406"/>
              </p:ext>
            </p:extLst>
          </p:nvPr>
        </p:nvGraphicFramePr>
        <p:xfrm>
          <a:off x="1844178" y="5525343"/>
          <a:ext cx="64722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86" name="Equation" r:id="rId9" imgW="2120760" imgH="419040" progId="Equation.DSMT4">
                  <p:embed/>
                </p:oleObj>
              </mc:Choice>
              <mc:Fallback>
                <p:oleObj name="Equation" r:id="rId9" imgW="21207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178" y="5525343"/>
                        <a:ext cx="6472238" cy="1216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547664" y="1599183"/>
            <a:ext cx="54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等概率原理（处于平衡态的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孤立</a:t>
            </a:r>
            <a:r>
              <a:rPr kumimoji="1"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体系）</a:t>
            </a:r>
            <a:endParaRPr lang="zh-CN" altLang="en-US" sz="24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34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168" y="40466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三种分布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9727" y="3752035"/>
            <a:ext cx="4244975" cy="1669739"/>
            <a:chOff x="377297" y="3181396"/>
            <a:chExt cx="4244975" cy="1669739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0103052"/>
                </p:ext>
              </p:extLst>
            </p:nvPr>
          </p:nvGraphicFramePr>
          <p:xfrm>
            <a:off x="377297" y="3493822"/>
            <a:ext cx="4244975" cy="1357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26" name="Equation" r:id="rId3" imgW="1231366" imgH="393529" progId="Equation.DSMT4">
                    <p:embed/>
                  </p:oleObj>
                </mc:Choice>
                <mc:Fallback>
                  <p:oleObj name="Equation" r:id="rId3" imgW="1231366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97" y="3493822"/>
                          <a:ext cx="4244975" cy="1357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457601" y="3181396"/>
              <a:ext cx="4016847" cy="46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zh-CN" altLang="en-US" sz="2800" b="1" dirty="0" smtClean="0">
                  <a:latin typeface="华文新魏" pitchFamily="2" charset="-122"/>
                  <a:ea typeface="华文新魏" pitchFamily="2" charset="-122"/>
                </a:rPr>
                <a:t>费米分布：</a:t>
              </a:r>
              <a:endParaRPr lang="zh-CN" altLang="en-US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62872" y="3682029"/>
            <a:ext cx="4705672" cy="1715351"/>
            <a:chOff x="4629200" y="3113380"/>
            <a:chExt cx="4705672" cy="1715351"/>
          </a:xfrm>
        </p:grpSpPr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629200" y="3113380"/>
              <a:ext cx="4705672" cy="46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zh-CN" altLang="en-US" sz="2800" b="1" dirty="0" smtClean="0">
                  <a:latin typeface="华文新魏" pitchFamily="2" charset="-122"/>
                  <a:ea typeface="华文新魏" pitchFamily="2" charset="-122"/>
                </a:rPr>
                <a:t>玻色分布：</a:t>
              </a:r>
              <a:endParaRPr lang="zh-CN" altLang="en-US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1011372"/>
                </p:ext>
              </p:extLst>
            </p:nvPr>
          </p:nvGraphicFramePr>
          <p:xfrm>
            <a:off x="4726360" y="3471418"/>
            <a:ext cx="4202112" cy="1357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27" name="Equation" r:id="rId5" imgW="1218671" imgH="393529" progId="Equation.DSMT4">
                    <p:embed/>
                  </p:oleObj>
                </mc:Choice>
                <mc:Fallback>
                  <p:oleObj name="Equation" r:id="rId5" imgW="1218671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360" y="3471418"/>
                          <a:ext cx="4202112" cy="1357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矩形 25"/>
          <p:cNvSpPr/>
          <p:nvPr/>
        </p:nvSpPr>
        <p:spPr>
          <a:xfrm>
            <a:off x="323528" y="2791767"/>
            <a:ext cx="5299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关键：如何求出这个分布函数？ 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9512" y="1196752"/>
            <a:ext cx="8856984" cy="1599590"/>
            <a:chOff x="-183865" y="171796"/>
            <a:chExt cx="8856984" cy="159959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4107520"/>
                </p:ext>
              </p:extLst>
            </p:nvPr>
          </p:nvGraphicFramePr>
          <p:xfrm>
            <a:off x="6660232" y="908720"/>
            <a:ext cx="2012887" cy="862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28" name="Equation" r:id="rId7" imgW="444240" imgH="190440" progId="Equation.DSMT4">
                    <p:embed/>
                  </p:oleObj>
                </mc:Choice>
                <mc:Fallback>
                  <p:oleObj name="Equation" r:id="rId7" imgW="44424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660232" y="908720"/>
                          <a:ext cx="2012887" cy="8626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-183865" y="171796"/>
              <a:ext cx="8501122" cy="138499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　　对于</a:t>
              </a:r>
              <a:r>
                <a:rPr lang="zh-CN" altLang="en-US" sz="2800" dirty="0">
                  <a:latin typeface="华文新魏" pitchFamily="2" charset="-122"/>
                  <a:ea typeface="华文新魏" pitchFamily="2" charset="-122"/>
                </a:rPr>
                <a:t>Ｎ量子粒子体系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，在零</a:t>
              </a:r>
              <a:r>
                <a:rPr lang="zh-CN" altLang="en-US" sz="2800" dirty="0">
                  <a:latin typeface="华文新魏" pitchFamily="2" charset="-122"/>
                  <a:ea typeface="华文新魏" pitchFamily="2" charset="-122"/>
                </a:rPr>
                <a:t>温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时处于基态，随着温度的升高（或光照），粒子以一定的概率被激发到高能态，因此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各单粒子态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上呈现出一种分布  　</a:t>
              </a:r>
              <a:endPara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5536" y="5431669"/>
            <a:ext cx="4016847" cy="1383469"/>
            <a:chOff x="457601" y="3181396"/>
            <a:chExt cx="4016847" cy="1383469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634477"/>
                </p:ext>
              </p:extLst>
            </p:nvPr>
          </p:nvGraphicFramePr>
          <p:xfrm>
            <a:off x="1383077" y="3777465"/>
            <a:ext cx="2232025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29" name="Equation" r:id="rId9" imgW="647640" imgH="228600" progId="Equation.DSMT4">
                    <p:embed/>
                  </p:oleObj>
                </mc:Choice>
                <mc:Fallback>
                  <p:oleObj name="Equation" r:id="rId9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077" y="3777465"/>
                          <a:ext cx="2232025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57601" y="3181396"/>
              <a:ext cx="4016847" cy="46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zh-CN" altLang="en-US" sz="2800" b="1" dirty="0">
                  <a:latin typeface="华文新魏" pitchFamily="2" charset="-122"/>
                  <a:ea typeface="华文新魏" pitchFamily="2" charset="-122"/>
                </a:rPr>
                <a:t>特点</a:t>
              </a:r>
              <a:r>
                <a:rPr lang="zh-CN" altLang="en-US" sz="2800" b="1" dirty="0" smtClean="0">
                  <a:latin typeface="华文新魏" pitchFamily="2" charset="-122"/>
                  <a:ea typeface="华文新魏" pitchFamily="2" charset="-122"/>
                </a:rPr>
                <a:t>：</a:t>
              </a:r>
              <a:endParaRPr lang="zh-CN" altLang="en-US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48995" y="5474531"/>
            <a:ext cx="4016847" cy="1339019"/>
            <a:chOff x="457601" y="3181396"/>
            <a:chExt cx="4016847" cy="1339019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966890"/>
                </p:ext>
              </p:extLst>
            </p:nvPr>
          </p:nvGraphicFramePr>
          <p:xfrm>
            <a:off x="1863356" y="3820328"/>
            <a:ext cx="1270000" cy="70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30" name="Equation" r:id="rId11" imgW="368280" imgH="203040" progId="Equation.DSMT4">
                    <p:embed/>
                  </p:oleObj>
                </mc:Choice>
                <mc:Fallback>
                  <p:oleObj name="Equation" r:id="rId11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356" y="3820328"/>
                          <a:ext cx="1270000" cy="700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57601" y="3181396"/>
              <a:ext cx="4016847" cy="46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zh-CN" altLang="en-US" sz="2800" b="1" dirty="0">
                  <a:latin typeface="华文新魏" pitchFamily="2" charset="-122"/>
                  <a:ea typeface="华文新魏" pitchFamily="2" charset="-122"/>
                </a:rPr>
                <a:t>特点</a:t>
              </a:r>
              <a:r>
                <a:rPr lang="zh-CN" altLang="en-US" sz="2800" b="1" dirty="0" smtClean="0">
                  <a:latin typeface="华文新魏" pitchFamily="2" charset="-122"/>
                  <a:ea typeface="华文新魏" pitchFamily="2" charset="-122"/>
                </a:rPr>
                <a:t>：</a:t>
              </a:r>
              <a:endParaRPr lang="zh-CN" altLang="en-US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6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51520" y="601524"/>
            <a:ext cx="2339102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玻尔兹曼分布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859" y="1467941"/>
            <a:ext cx="8425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     当各单态能级上的平均占据数都远远小于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时，能级非简并（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非简并理想气体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），此时，费米分布和玻色分布都趋同：玻尔兹曼分布：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65852"/>
              </p:ext>
            </p:extLst>
          </p:nvPr>
        </p:nvGraphicFramePr>
        <p:xfrm>
          <a:off x="463115" y="2924944"/>
          <a:ext cx="8097838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52" name="Equation" r:id="rId4" imgW="2349360" imgH="393480" progId="Equation.DSMT4">
                  <p:embed/>
                </p:oleObj>
              </mc:Choice>
              <mc:Fallback>
                <p:oleObj name="Equation" r:id="rId4" imgW="2349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15" y="2924944"/>
                        <a:ext cx="8097838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892165"/>
              </p:ext>
            </p:extLst>
          </p:nvPr>
        </p:nvGraphicFramePr>
        <p:xfrm>
          <a:off x="611560" y="5597951"/>
          <a:ext cx="6696744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53" name="Equation" r:id="rId6" imgW="3060360" imgH="533160" progId="Equation.DSMT4">
                  <p:embed/>
                </p:oleObj>
              </mc:Choice>
              <mc:Fallback>
                <p:oleObj name="Equation" r:id="rId6" imgW="30603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97951"/>
                        <a:ext cx="6696744" cy="109537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32859" y="4463050"/>
            <a:ext cx="78975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适用条件（非简并条件）：粒子质量大，温度高，粒子数密度小的体系。</a:t>
            </a:r>
          </a:p>
        </p:txBody>
      </p:sp>
    </p:spTree>
    <p:extLst>
      <p:ext uri="{BB962C8B-B14F-4D97-AF65-F5344CB8AC3E}">
        <p14:creationId xmlns:p14="http://schemas.microsoft.com/office/powerpoint/2010/main" val="12731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353458" y="239948"/>
            <a:ext cx="37862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32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热力学统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解释：</a:t>
            </a:r>
            <a:endParaRPr lang="en-US" altLang="zh-CN" sz="32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971600" y="908720"/>
          <a:ext cx="31670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82" name="Equation" r:id="rId3" imgW="1244520" imgH="609480" progId="Equation.DSMT4">
                  <p:embed/>
                </p:oleObj>
              </mc:Choice>
              <mc:Fallback>
                <p:oleObj name="Equation" r:id="rId3" imgW="12445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908720"/>
                        <a:ext cx="3167062" cy="1552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971600" y="2529265"/>
          <a:ext cx="3521075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83" name="Equation" r:id="rId5" imgW="1587240" imgH="939600" progId="Equation.DSMT4">
                  <p:embed/>
                </p:oleObj>
              </mc:Choice>
              <mc:Fallback>
                <p:oleObj name="Equation" r:id="rId5" imgW="15872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29265"/>
                        <a:ext cx="3521075" cy="19827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986391" y="4564665"/>
          <a:ext cx="3137479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84" name="Equation" r:id="rId7" imgW="927000" imgH="355320" progId="Equation.DSMT4">
                  <p:embed/>
                </p:oleObj>
              </mc:Choice>
              <mc:Fallback>
                <p:oleObj name="Equation" r:id="rId7" imgW="927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391" y="4564665"/>
                        <a:ext cx="3137479" cy="114300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986391" y="5791670"/>
          <a:ext cx="40973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85" name="Equation" r:id="rId9" imgW="1041120" imgH="228600" progId="Equation.DSMT4">
                  <p:embed/>
                </p:oleObj>
              </mc:Choice>
              <mc:Fallback>
                <p:oleObj name="Equation" r:id="rId9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391" y="5791670"/>
                        <a:ext cx="4097338" cy="85725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9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71414"/>
            <a:ext cx="3190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、表象理论：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2" y="905516"/>
            <a:ext cx="3609652" cy="1158886"/>
            <a:chOff x="-32" y="905516"/>
            <a:chExt cx="3609652" cy="1158886"/>
          </a:xfrm>
        </p:grpSpPr>
        <p:sp>
          <p:nvSpPr>
            <p:cNvPr id="4" name="Rectangle 19"/>
            <p:cNvSpPr>
              <a:spLocks noChangeArrowheads="1"/>
            </p:cNvSpPr>
            <p:nvPr/>
          </p:nvSpPr>
          <p:spPr bwMode="auto">
            <a:xfrm>
              <a:off x="-32" y="905516"/>
              <a:ext cx="1763624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（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）动量</a:t>
              </a:r>
              <a:endPara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11490"/>
                </p:ext>
              </p:extLst>
            </p:nvPr>
          </p:nvGraphicFramePr>
          <p:xfrm>
            <a:off x="1785918" y="1357298"/>
            <a:ext cx="1823702" cy="707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70" name="Equation" r:id="rId3" imgW="622080" imgH="241200" progId="Equation.DSMT4">
                    <p:embed/>
                  </p:oleObj>
                </mc:Choice>
                <mc:Fallback>
                  <p:oleObj name="Equation" r:id="rId3" imgW="622080" imgH="241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1357298"/>
                          <a:ext cx="1823702" cy="707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0" y="4786322"/>
            <a:ext cx="6465231" cy="468325"/>
            <a:chOff x="246901" y="2643182"/>
            <a:chExt cx="6465231" cy="468325"/>
          </a:xfrm>
        </p:grpSpPr>
        <p:sp>
          <p:nvSpPr>
            <p:cNvPr id="7" name="矩形 6"/>
            <p:cNvSpPr/>
            <p:nvPr/>
          </p:nvSpPr>
          <p:spPr>
            <a:xfrm>
              <a:off x="246901" y="2643182"/>
              <a:ext cx="64652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本征值谱为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连续谱，区间                  内所有实数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3694277" y="2689232"/>
            <a:ext cx="12414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71" name="Equation" r:id="rId5" imgW="596880" imgH="203040" progId="Equation.DSMT4">
                    <p:embed/>
                  </p:oleObj>
                </mc:Choice>
                <mc:Fallback>
                  <p:oleObj name="Equation" r:id="rId5" imgW="596880" imgH="203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277" y="2689232"/>
                          <a:ext cx="1241425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214282" y="3000372"/>
            <a:ext cx="4285710" cy="1714512"/>
            <a:chOff x="214282" y="2974974"/>
            <a:chExt cx="4285710" cy="1714512"/>
          </a:xfrm>
        </p:grpSpPr>
        <p:sp>
          <p:nvSpPr>
            <p:cNvPr id="10" name="矩形 9"/>
            <p:cNvSpPr/>
            <p:nvPr/>
          </p:nvSpPr>
          <p:spPr>
            <a:xfrm>
              <a:off x="214282" y="2974974"/>
              <a:ext cx="33313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本征值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为     的</a:t>
              </a:r>
              <a:r>
                <a:rPr lang="zh-CN" altLang="en-US" sz="2400" b="1" dirty="0" smtClean="0">
                  <a:solidFill>
                    <a:srgbClr val="0000CC"/>
                  </a:solidFill>
                  <a:latin typeface="华文新魏" pitchFamily="2" charset="-122"/>
                  <a:ea typeface="华文新魏" pitchFamily="2" charset="-122"/>
                </a:rPr>
                <a:t>本征函数</a:t>
              </a:r>
              <a:endParaRPr lang="zh-CN" altLang="en-US" sz="24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1512180" y="3051177"/>
            <a:ext cx="319088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72" name="Equation" r:id="rId7" imgW="152280" imgH="203040" progId="Equation.DSMT4">
                    <p:embed/>
                  </p:oleObj>
                </mc:Choice>
                <mc:Fallback>
                  <p:oleObj name="Equation" r:id="rId7" imgW="15228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180" y="3051177"/>
                          <a:ext cx="319088" cy="423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1264367"/>
                </p:ext>
              </p:extLst>
            </p:nvPr>
          </p:nvGraphicFramePr>
          <p:xfrm>
            <a:off x="611560" y="3521081"/>
            <a:ext cx="3888432" cy="1168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73" name="Equation" r:id="rId9" imgW="1371600" imgH="495000" progId="Equation.DSMT4">
                    <p:embed/>
                  </p:oleObj>
                </mc:Choice>
                <mc:Fallback>
                  <p:oleObj name="Equation" r:id="rId9" imgW="1371600" imgH="4950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3521081"/>
                          <a:ext cx="3888432" cy="1168405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253984" y="2181229"/>
            <a:ext cx="3783029" cy="711200"/>
            <a:chOff x="253984" y="1609725"/>
            <a:chExt cx="3783029" cy="711200"/>
          </a:xfrm>
        </p:grpSpPr>
        <p:sp>
          <p:nvSpPr>
            <p:cNvPr id="14" name="矩形 13"/>
            <p:cNvSpPr/>
            <p:nvPr/>
          </p:nvSpPr>
          <p:spPr>
            <a:xfrm>
              <a:off x="253984" y="1643050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本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征方程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2074863" y="1609725"/>
            <a:ext cx="196215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74" name="Equation" r:id="rId11" imgW="736560" imgH="266400" progId="Equation.DSMT4">
                    <p:embed/>
                  </p:oleObj>
                </mc:Choice>
                <mc:Fallback>
                  <p:oleObj name="Equation" r:id="rId11" imgW="736560" imgH="2664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863" y="1609725"/>
                          <a:ext cx="1962150" cy="711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512055"/>
              </p:ext>
            </p:extLst>
          </p:nvPr>
        </p:nvGraphicFramePr>
        <p:xfrm>
          <a:off x="6359315" y="1854998"/>
          <a:ext cx="2816225" cy="44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75" name="Equation" r:id="rId13" imgW="1193760" imgH="1879560" progId="Equation.DSMT4">
                  <p:embed/>
                </p:oleObj>
              </mc:Choice>
              <mc:Fallback>
                <p:oleObj name="Equation" r:id="rId13" imgW="1193760" imgH="1879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315" y="1854998"/>
                        <a:ext cx="2816225" cy="4433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左箭头 21"/>
          <p:cNvSpPr/>
          <p:nvPr/>
        </p:nvSpPr>
        <p:spPr>
          <a:xfrm>
            <a:off x="5000628" y="3929066"/>
            <a:ext cx="785818" cy="28575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072066" y="2285992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66921"/>
              </p:ext>
            </p:extLst>
          </p:nvPr>
        </p:nvGraphicFramePr>
        <p:xfrm>
          <a:off x="5208588" y="324646"/>
          <a:ext cx="39354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76" name="Equation" r:id="rId15" imgW="1244520" imgH="393480" progId="Equation.DSMT4">
                  <p:embed/>
                </p:oleObj>
              </mc:Choice>
              <mc:Fallback>
                <p:oleObj name="Equation" r:id="rId15" imgW="1244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8588" y="324646"/>
                        <a:ext cx="3935412" cy="1244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107504" y="332656"/>
            <a:ext cx="269629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）位置</a:t>
            </a:r>
            <a:endParaRPr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493528"/>
              </p:ext>
            </p:extLst>
          </p:nvPr>
        </p:nvGraphicFramePr>
        <p:xfrm>
          <a:off x="4788024" y="393371"/>
          <a:ext cx="4178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0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93371"/>
                        <a:ext cx="4178300" cy="1562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414327" y="2928934"/>
            <a:ext cx="3087823" cy="488953"/>
            <a:chOff x="2128707" y="3314700"/>
            <a:chExt cx="3087823" cy="488953"/>
          </a:xfrm>
        </p:grpSpPr>
        <p:sp>
          <p:nvSpPr>
            <p:cNvPr id="6" name="矩形 5"/>
            <p:cNvSpPr/>
            <p:nvPr/>
          </p:nvSpPr>
          <p:spPr>
            <a:xfrm>
              <a:off x="2128707" y="3314700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即：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2857505" y="3327403"/>
            <a:ext cx="235902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1" name="Equation" r:id="rId5" imgW="1130040" imgH="228600" progId="Equation.DSMT4">
                    <p:embed/>
                  </p:oleObj>
                </mc:Choice>
                <mc:Fallback>
                  <p:oleObj name="Equation" r:id="rId5" imgW="113004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505" y="3327403"/>
                          <a:ext cx="2359025" cy="476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571472" y="1142976"/>
            <a:ext cx="3189482" cy="561992"/>
            <a:chOff x="1785918" y="2143117"/>
            <a:chExt cx="3189482" cy="561992"/>
          </a:xfrm>
        </p:grpSpPr>
        <p:sp>
          <p:nvSpPr>
            <p:cNvPr id="15" name="矩形 14"/>
            <p:cNvSpPr/>
            <p:nvPr/>
          </p:nvSpPr>
          <p:spPr>
            <a:xfrm>
              <a:off x="1785918" y="2214554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本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征方程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3428992" y="2143117"/>
            <a:ext cx="1546408" cy="561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2" name="Equation" r:id="rId7" imgW="634680" imgH="228600" progId="Equation.DSMT4">
                    <p:embed/>
                  </p:oleObj>
                </mc:Choice>
                <mc:Fallback>
                  <p:oleObj name="Equation" r:id="rId7" imgW="63468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992" y="2143117"/>
                          <a:ext cx="1546408" cy="5619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2187575" y="1673225"/>
          <a:ext cx="15001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3" name="Equation" r:id="rId9" imgW="634680" imgH="228600" progId="Equation.DSMT4">
                  <p:embed/>
                </p:oleObj>
              </mc:Choice>
              <mc:Fallback>
                <p:oleObj name="Equation" r:id="rId9" imgW="6346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673225"/>
                        <a:ext cx="1500188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285720" y="2285992"/>
            <a:ext cx="8602693" cy="555633"/>
            <a:chOff x="285720" y="2285992"/>
            <a:chExt cx="8602693" cy="555633"/>
          </a:xfrm>
        </p:grpSpPr>
        <p:sp>
          <p:nvSpPr>
            <p:cNvPr id="19" name="矩形 18"/>
            <p:cNvSpPr/>
            <p:nvPr/>
          </p:nvSpPr>
          <p:spPr>
            <a:xfrm>
              <a:off x="285720" y="2285992"/>
              <a:ext cx="7830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因为</a:t>
              </a:r>
              <a:r>
                <a:rPr lang="en-US" altLang="zh-CN" sz="2400" dirty="0" smtClean="0">
                  <a:latin typeface="华文新魏" pitchFamily="2" charset="-122"/>
                  <a:ea typeface="华文新魏" pitchFamily="2" charset="-122"/>
                </a:rPr>
                <a:t>λ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是常数，除了</a:t>
              </a:r>
              <a:r>
                <a:rPr lang="en-US" altLang="zh-CN" sz="2400" dirty="0" smtClean="0">
                  <a:latin typeface="华文新魏" pitchFamily="2" charset="-122"/>
                  <a:ea typeface="华文新魏" pitchFamily="2" charset="-122"/>
                </a:rPr>
                <a:t>x=λ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这一点外，</a:t>
              </a:r>
              <a:r>
                <a:rPr lang="en-US" altLang="zh-CN" sz="2400" dirty="0" smtClean="0">
                  <a:latin typeface="华文新魏" pitchFamily="2" charset="-122"/>
                  <a:ea typeface="华文新魏" pitchFamily="2" charset="-122"/>
                </a:rPr>
                <a:t>x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取其他任何值都有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0" name="Object 11"/>
            <p:cNvGraphicFramePr>
              <a:graphicFrameLocks noChangeAspect="1"/>
            </p:cNvGraphicFramePr>
            <p:nvPr/>
          </p:nvGraphicFramePr>
          <p:xfrm>
            <a:off x="7927975" y="2301875"/>
            <a:ext cx="960438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4" name="Equation" r:id="rId11" imgW="406080" imgH="228600" progId="Equation.DSMT4">
                    <p:embed/>
                  </p:oleObj>
                </mc:Choice>
                <mc:Fallback>
                  <p:oleObj name="Equation" r:id="rId11" imgW="40608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7975" y="2301875"/>
                          <a:ext cx="960438" cy="539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5214942" y="2928934"/>
            <a:ext cx="2928958" cy="461665"/>
            <a:chOff x="5776922" y="3233738"/>
            <a:chExt cx="2123474" cy="461665"/>
          </a:xfrm>
        </p:grpSpPr>
        <p:sp>
          <p:nvSpPr>
            <p:cNvPr id="22" name="矩形 21"/>
            <p:cNvSpPr/>
            <p:nvPr/>
          </p:nvSpPr>
          <p:spPr>
            <a:xfrm>
              <a:off x="5776922" y="3233738"/>
              <a:ext cx="14726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归一化常数：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7157446" y="3319466"/>
            <a:ext cx="7429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5" name="Equation" r:id="rId13" imgW="355320" imgH="164880" progId="Equation.DSMT4">
                    <p:embed/>
                  </p:oleObj>
                </mc:Choice>
                <mc:Fallback>
                  <p:oleObj name="Equation" r:id="rId13" imgW="355320" imgH="1648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7446" y="3319466"/>
                          <a:ext cx="74295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5"/>
          <p:cNvGrpSpPr/>
          <p:nvPr/>
        </p:nvGrpSpPr>
        <p:grpSpPr>
          <a:xfrm>
            <a:off x="214282" y="3500438"/>
            <a:ext cx="4657808" cy="1214446"/>
            <a:chOff x="1428728" y="3673472"/>
            <a:chExt cx="4657808" cy="1214446"/>
          </a:xfrm>
        </p:grpSpPr>
        <p:sp>
          <p:nvSpPr>
            <p:cNvPr id="25" name="矩形 24"/>
            <p:cNvSpPr/>
            <p:nvPr/>
          </p:nvSpPr>
          <p:spPr>
            <a:xfrm>
              <a:off x="1428728" y="3673472"/>
              <a:ext cx="40286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属于本征值</a:t>
              </a:r>
              <a:r>
                <a:rPr lang="en-US" altLang="zh-CN" sz="2400" dirty="0" smtClean="0">
                  <a:latin typeface="华文新魏" pitchFamily="2" charset="-122"/>
                  <a:ea typeface="华文新魏" pitchFamily="2" charset="-122"/>
                </a:rPr>
                <a:t>λ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的</a:t>
              </a:r>
              <a:r>
                <a:rPr lang="zh-CN" altLang="en-US" sz="2400" b="1" dirty="0" smtClean="0">
                  <a:solidFill>
                    <a:srgbClr val="0000CC"/>
                  </a:solidFill>
                  <a:latin typeface="华文新魏" pitchFamily="2" charset="-122"/>
                  <a:ea typeface="华文新魏" pitchFamily="2" charset="-122"/>
                </a:rPr>
                <a:t>本征函数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7314133"/>
                </p:ext>
              </p:extLst>
            </p:nvPr>
          </p:nvGraphicFramePr>
          <p:xfrm>
            <a:off x="3500430" y="4316414"/>
            <a:ext cx="2586106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6" name="Equation" r:id="rId15" imgW="1028520" imgH="228600" progId="Equation.DSMT4">
                    <p:embed/>
                  </p:oleObj>
                </mc:Choice>
                <mc:Fallback>
                  <p:oleObj name="Equation" r:id="rId15" imgW="1028520" imgH="2286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0" y="4316414"/>
                          <a:ext cx="2586106" cy="5715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214282" y="4957790"/>
            <a:ext cx="6465231" cy="468325"/>
            <a:chOff x="246901" y="2643182"/>
            <a:chExt cx="6465231" cy="468325"/>
          </a:xfrm>
        </p:grpSpPr>
        <p:sp>
          <p:nvSpPr>
            <p:cNvPr id="28" name="矩形 27"/>
            <p:cNvSpPr/>
            <p:nvPr/>
          </p:nvSpPr>
          <p:spPr>
            <a:xfrm>
              <a:off x="246901" y="2643182"/>
              <a:ext cx="64652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本征值谱为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连续谱，区间                  内所有实数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9" name="Object 3"/>
            <p:cNvGraphicFramePr>
              <a:graphicFrameLocks noChangeAspect="1"/>
            </p:cNvGraphicFramePr>
            <p:nvPr/>
          </p:nvGraphicFramePr>
          <p:xfrm>
            <a:off x="3694277" y="2689232"/>
            <a:ext cx="12414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7" name="Equation" r:id="rId17" imgW="596880" imgH="203040" progId="Equation.DSMT4">
                    <p:embed/>
                  </p:oleObj>
                </mc:Choice>
                <mc:Fallback>
                  <p:oleObj name="Equation" r:id="rId17" imgW="596880" imgH="2030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277" y="2689232"/>
                          <a:ext cx="1241425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411760" y="5384085"/>
            <a:ext cx="1348576" cy="5083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123247" y="2999986"/>
            <a:ext cx="2253737" cy="619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29288" y="1229456"/>
            <a:ext cx="3714712" cy="15770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728955"/>
              </p:ext>
            </p:extLst>
          </p:nvPr>
        </p:nvGraphicFramePr>
        <p:xfrm>
          <a:off x="2817143" y="169476"/>
          <a:ext cx="63674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51" name="Equation" r:id="rId3" imgW="2603160" imgH="444240" progId="Equation.DSMT4">
                  <p:embed/>
                </p:oleObj>
              </mc:Choice>
              <mc:Fallback>
                <p:oleObj name="Equation" r:id="rId3" imgW="260316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143" y="169476"/>
                        <a:ext cx="6367462" cy="9286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0141" y="1016211"/>
            <a:ext cx="5858003" cy="1537967"/>
            <a:chOff x="344964" y="1000108"/>
            <a:chExt cx="5858003" cy="1537967"/>
          </a:xfrm>
        </p:grpSpPr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344964" y="1000108"/>
              <a:ext cx="2401619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         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本征方程：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grpSp>
          <p:nvGrpSpPr>
            <p:cNvPr id="6" name="组合 7"/>
            <p:cNvGrpSpPr/>
            <p:nvPr/>
          </p:nvGrpSpPr>
          <p:grpSpPr>
            <a:xfrm>
              <a:off x="982863" y="1419217"/>
              <a:ext cx="5220104" cy="1118858"/>
              <a:chOff x="1125739" y="2276473"/>
              <a:chExt cx="5220104" cy="1118858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 r="45701" b="59581"/>
              <a:stretch>
                <a:fillRect/>
              </a:stretch>
            </p:blipFill>
            <p:spPr bwMode="auto">
              <a:xfrm>
                <a:off x="1125739" y="2357430"/>
                <a:ext cx="4572032" cy="6429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aphicFrame>
            <p:nvGraphicFramePr>
              <p:cNvPr id="10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3136234"/>
                  </p:ext>
                </p:extLst>
              </p:nvPr>
            </p:nvGraphicFramePr>
            <p:xfrm>
              <a:off x="5942618" y="2276473"/>
              <a:ext cx="403225" cy="11188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952" name="Equation" r:id="rId6" imgW="164880" imgH="380880" progId="Equation.DSMT4">
                      <p:embed/>
                    </p:oleObj>
                  </mc:Choice>
                  <mc:Fallback>
                    <p:oleObj name="Equation" r:id="rId6" imgW="164880" imgH="38088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42618" y="2276473"/>
                            <a:ext cx="403225" cy="111885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组合 10"/>
          <p:cNvGrpSpPr/>
          <p:nvPr/>
        </p:nvGrpSpPr>
        <p:grpSpPr>
          <a:xfrm>
            <a:off x="-357158" y="2169375"/>
            <a:ext cx="4286248" cy="642942"/>
            <a:chOff x="-428628" y="2214554"/>
            <a:chExt cx="4286248" cy="642942"/>
          </a:xfrm>
        </p:grpSpPr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-428628" y="2395831"/>
              <a:ext cx="2545890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               本征值：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/>
            <a:srcRect l="23756" r="60972" b="59581"/>
            <a:stretch>
              <a:fillRect/>
            </a:stretch>
          </p:blipFill>
          <p:spPr bwMode="auto">
            <a:xfrm>
              <a:off x="2571736" y="2214554"/>
              <a:ext cx="1285884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7" name="组合 16"/>
          <p:cNvGrpSpPr/>
          <p:nvPr/>
        </p:nvGrpSpPr>
        <p:grpSpPr>
          <a:xfrm>
            <a:off x="-357190" y="5384085"/>
            <a:ext cx="3767144" cy="500066"/>
            <a:chOff x="-428660" y="5286388"/>
            <a:chExt cx="3767144" cy="500066"/>
          </a:xfrm>
        </p:grpSpPr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-428660" y="5286388"/>
              <a:ext cx="2545890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               简并度：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2500284" y="5367354"/>
            <a:ext cx="838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53" name="Equation" r:id="rId8" imgW="355320" imgH="177480" progId="Equation.DSMT4">
                    <p:embed/>
                  </p:oleObj>
                </mc:Choice>
                <mc:Fallback>
                  <p:oleObj name="Equation" r:id="rId8" imgW="355320" imgH="1774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84" y="5367354"/>
                          <a:ext cx="838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642942" y="5839503"/>
            <a:ext cx="8215370" cy="973873"/>
            <a:chOff x="857224" y="5715016"/>
            <a:chExt cx="8215370" cy="973873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/>
            <a:srcRect l="66063" t="58384" b="5688"/>
            <a:stretch>
              <a:fillRect/>
            </a:stretch>
          </p:blipFill>
          <p:spPr bwMode="auto">
            <a:xfrm>
              <a:off x="1785918" y="6072206"/>
              <a:ext cx="2857488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857224" y="5857892"/>
              <a:ext cx="7683514" cy="8309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  即：对于同一个本征值        ，     ，有           个本征函数</a:t>
              </a:r>
              <a:endParaRPr lang="en-US" altLang="zh-CN" sz="2400" dirty="0" smtClean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（因为                                   ）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/>
            <a:srcRect l="23756" r="60972" b="59581"/>
            <a:stretch>
              <a:fillRect/>
            </a:stretch>
          </p:blipFill>
          <p:spPr bwMode="auto">
            <a:xfrm>
              <a:off x="4143372" y="5715016"/>
              <a:ext cx="1285884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4" name="Object 7"/>
            <p:cNvGraphicFramePr>
              <a:graphicFrameLocks noChangeAspect="1"/>
            </p:cNvGraphicFramePr>
            <p:nvPr/>
          </p:nvGraphicFramePr>
          <p:xfrm>
            <a:off x="6019816" y="5857892"/>
            <a:ext cx="838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54" name="Equation" r:id="rId10" imgW="355320" imgH="177480" progId="Equation.DSMT4">
                    <p:embed/>
                  </p:oleObj>
                </mc:Choice>
                <mc:Fallback>
                  <p:oleObj name="Equation" r:id="rId10" imgW="355320" imgH="1774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16" y="5857892"/>
                          <a:ext cx="838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/>
            <a:srcRect l="39027" r="55882" b="46108"/>
            <a:stretch>
              <a:fillRect/>
            </a:stretch>
          </p:blipFill>
          <p:spPr bwMode="auto">
            <a:xfrm>
              <a:off x="8429652" y="5715016"/>
              <a:ext cx="642942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71470" y="-4517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71470" y="-4517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-357158" y="3526697"/>
            <a:ext cx="9501222" cy="2119329"/>
            <a:chOff x="-428628" y="3571876"/>
            <a:chExt cx="9501222" cy="2119329"/>
          </a:xfrm>
        </p:grpSpPr>
        <p:graphicFrame>
          <p:nvGraphicFramePr>
            <p:cNvPr id="29" name="Object 8"/>
            <p:cNvGraphicFramePr>
              <a:graphicFrameLocks noChangeAspect="1"/>
            </p:cNvGraphicFramePr>
            <p:nvPr/>
          </p:nvGraphicFramePr>
          <p:xfrm>
            <a:off x="2490773" y="4357694"/>
            <a:ext cx="3581425" cy="857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55" name="Equation" r:id="rId11" imgW="1790640" imgH="431640" progId="Equation.DSMT4">
                    <p:embed/>
                  </p:oleObj>
                </mc:Choice>
                <mc:Fallback>
                  <p:oleObj name="Equation" r:id="rId11" imgW="1790640" imgH="4316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773" y="4357694"/>
                          <a:ext cx="3581425" cy="857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组合 33"/>
            <p:cNvGrpSpPr/>
            <p:nvPr/>
          </p:nvGrpSpPr>
          <p:grpSpPr>
            <a:xfrm>
              <a:off x="-428628" y="3571876"/>
              <a:ext cx="9501222" cy="2119329"/>
              <a:chOff x="-428628" y="3667125"/>
              <a:chExt cx="9501222" cy="2119329"/>
            </a:xfrm>
          </p:grpSpPr>
          <p:grpSp>
            <p:nvGrpSpPr>
              <p:cNvPr id="31" name="组合 27"/>
              <p:cNvGrpSpPr/>
              <p:nvPr/>
            </p:nvGrpSpPr>
            <p:grpSpPr>
              <a:xfrm>
                <a:off x="-428628" y="3667125"/>
                <a:ext cx="9501222" cy="1333511"/>
                <a:chOff x="-428628" y="3667125"/>
                <a:chExt cx="9501222" cy="1333511"/>
              </a:xfrm>
            </p:grpSpPr>
            <p:sp>
              <p:nvSpPr>
                <p:cNvPr id="33" name="Rectangle 19"/>
                <p:cNvSpPr>
                  <a:spLocks noChangeArrowheads="1"/>
                </p:cNvSpPr>
                <p:nvPr/>
              </p:nvSpPr>
              <p:spPr bwMode="auto">
                <a:xfrm>
                  <a:off x="-428628" y="4538971"/>
                  <a:ext cx="2545890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 smtClean="0">
                      <a:latin typeface="华文新魏" pitchFamily="2" charset="-122"/>
                      <a:ea typeface="华文新魏" pitchFamily="2" charset="-122"/>
                      <a:cs typeface="宋体" pitchFamily="2" charset="-122"/>
                      <a:sym typeface="Wingdings" pitchFamily="2" charset="2"/>
                    </a:rPr>
                    <a:t>               完备性：</a:t>
                  </a:r>
                  <a:endParaRPr lang="zh-CN" altLang="en-US" sz="2400" dirty="0"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endParaRPr>
                </a:p>
              </p:txBody>
            </p:sp>
            <p:graphicFrame>
              <p:nvGraphicFramePr>
                <p:cNvPr id="34" name="Object 4"/>
                <p:cNvGraphicFramePr>
                  <a:graphicFrameLocks noChangeAspect="1"/>
                </p:cNvGraphicFramePr>
                <p:nvPr/>
              </p:nvGraphicFramePr>
              <p:xfrm>
                <a:off x="2422557" y="3667125"/>
                <a:ext cx="6650037" cy="7794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9956" name="Equation" r:id="rId13" imgW="2819160" imgH="330120" progId="Equation.DSMT4">
                        <p:embed/>
                      </p:oleObj>
                    </mc:Choice>
                    <mc:Fallback>
                      <p:oleObj name="Equation" r:id="rId13" imgW="2819160" imgH="330120" progId="Equation.DSMT4">
                        <p:embed/>
                        <p:pic>
                          <p:nvPicPr>
                            <p:cNvPr id="0" name="Picture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2557" y="3667125"/>
                              <a:ext cx="6650037" cy="7794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" name="矩形 34"/>
                <p:cNvSpPr/>
                <p:nvPr/>
              </p:nvSpPr>
              <p:spPr>
                <a:xfrm>
                  <a:off x="714348" y="3857628"/>
                  <a:ext cx="20313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latin typeface="华文新魏" pitchFamily="2" charset="-122"/>
                      <a:ea typeface="华文新魏" pitchFamily="2" charset="-122"/>
                    </a:rPr>
                    <a:t>正交归一</a:t>
                  </a:r>
                  <a:r>
                    <a:rPr lang="zh-CN" altLang="en-US" sz="2400" dirty="0" smtClean="0">
                      <a:latin typeface="华文新魏" pitchFamily="2" charset="-122"/>
                      <a:ea typeface="华文新魏" pitchFamily="2" charset="-122"/>
                    </a:rPr>
                    <a:t>性：</a:t>
                  </a:r>
                  <a:endParaRPr lang="zh-CN" altLang="en-US" sz="2400" dirty="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</p:grpSp>
          <p:graphicFrame>
            <p:nvGraphicFramePr>
              <p:cNvPr id="32" name="Object 10"/>
              <p:cNvGraphicFramePr>
                <a:graphicFrameLocks noChangeAspect="1"/>
              </p:cNvGraphicFramePr>
              <p:nvPr/>
            </p:nvGraphicFramePr>
            <p:xfrm>
              <a:off x="4429124" y="5214950"/>
              <a:ext cx="4180144" cy="571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957" name="Equation" r:id="rId15" imgW="2438400" imgH="330200" progId="Equation.DSMT4">
                      <p:embed/>
                    </p:oleObj>
                  </mc:Choice>
                  <mc:Fallback>
                    <p:oleObj name="Equation" r:id="rId15" imgW="2438400" imgH="33020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9124" y="5214950"/>
                            <a:ext cx="4180144" cy="5715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" name="组合 1"/>
          <p:cNvGrpSpPr/>
          <p:nvPr/>
        </p:nvGrpSpPr>
        <p:grpSpPr>
          <a:xfrm>
            <a:off x="-320615" y="3000372"/>
            <a:ext cx="6697599" cy="571500"/>
            <a:chOff x="-320615" y="3000372"/>
            <a:chExt cx="6697599" cy="571500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-320615" y="3071810"/>
              <a:ext cx="4392549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               本征函数：是球谐函数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graphicFrame>
          <p:nvGraphicFramePr>
            <p:cNvPr id="2324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091138"/>
                </p:ext>
              </p:extLst>
            </p:nvPr>
          </p:nvGraphicFramePr>
          <p:xfrm>
            <a:off x="4143372" y="3000372"/>
            <a:ext cx="2233612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58" name="Equation" r:id="rId17" imgW="965160" imgH="253800" progId="Equation.DSMT4">
                    <p:embed/>
                  </p:oleObj>
                </mc:Choice>
                <mc:Fallback>
                  <p:oleObj name="Equation" r:id="rId17" imgW="965160" imgH="2538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3000372"/>
                          <a:ext cx="2233612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-59551" y="169476"/>
            <a:ext cx="290335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）轨道角动量</a:t>
            </a:r>
            <a:endParaRPr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187464"/>
              </p:ext>
            </p:extLst>
          </p:nvPr>
        </p:nvGraphicFramePr>
        <p:xfrm>
          <a:off x="5747345" y="1227138"/>
          <a:ext cx="1704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59" name="Equation" r:id="rId19" imgW="736560" imgH="203040" progId="Equation.DSMT4">
                  <p:embed/>
                </p:oleObj>
              </mc:Choice>
              <mc:Fallback>
                <p:oleObj name="Equation" r:id="rId19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345" y="1227138"/>
                        <a:ext cx="1704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170865"/>
              </p:ext>
            </p:extLst>
          </p:nvPr>
        </p:nvGraphicFramePr>
        <p:xfrm>
          <a:off x="5753298" y="1747664"/>
          <a:ext cx="2851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60" name="Equation" r:id="rId21" imgW="1231560" imgH="203040" progId="Equation.DSMT4">
                  <p:embed/>
                </p:oleObj>
              </mc:Choice>
              <mc:Fallback>
                <p:oleObj name="Equation" r:id="rId21" imgW="1231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298" y="1747664"/>
                        <a:ext cx="2851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061827"/>
              </p:ext>
            </p:extLst>
          </p:nvPr>
        </p:nvGraphicFramePr>
        <p:xfrm>
          <a:off x="5805239" y="2251075"/>
          <a:ext cx="294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61" name="Equation" r:id="rId23" imgW="1371600" imgH="203040" progId="Equation.DSMT4">
                  <p:embed/>
                </p:oleObj>
              </mc:Choice>
              <mc:Fallback>
                <p:oleObj name="Equation" r:id="rId23" imgW="137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239" y="2251075"/>
                        <a:ext cx="2943225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923207"/>
              </p:ext>
            </p:extLst>
          </p:nvPr>
        </p:nvGraphicFramePr>
        <p:xfrm>
          <a:off x="755576" y="260648"/>
          <a:ext cx="29178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26" name="Equation" r:id="rId3" imgW="774360" imgH="419040" progId="Equation.DSMT4">
                  <p:embed/>
                </p:oleObj>
              </mc:Choice>
              <mc:Fallback>
                <p:oleObj name="Equation" r:id="rId3" imgW="774360" imgH="419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0648"/>
                        <a:ext cx="2917825" cy="1035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526114"/>
              </p:ext>
            </p:extLst>
          </p:nvPr>
        </p:nvGraphicFramePr>
        <p:xfrm>
          <a:off x="3491880" y="6241876"/>
          <a:ext cx="36147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27" name="Equation" r:id="rId5" imgW="1562100" imgH="254000" progId="Equation.DSMT4">
                  <p:embed/>
                </p:oleObj>
              </mc:Choice>
              <mc:Fallback>
                <p:oleObj name="Equation" r:id="rId5" imgW="1562100" imgH="254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6241876"/>
                        <a:ext cx="36147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-180528" y="5463653"/>
            <a:ext cx="7335738" cy="509587"/>
            <a:chOff x="-1909918" y="3607534"/>
            <a:chExt cx="7335738" cy="509587"/>
          </a:xfrm>
        </p:grpSpPr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-1909918" y="3631496"/>
              <a:ext cx="2545890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               本征值：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graphicFrame>
          <p:nvGraphicFramePr>
            <p:cNvPr id="2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010607"/>
                </p:ext>
              </p:extLst>
            </p:nvPr>
          </p:nvGraphicFramePr>
          <p:xfrm>
            <a:off x="682370" y="3607534"/>
            <a:ext cx="4743450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028" name="Equation" r:id="rId7" imgW="1892160" imgH="203040" progId="Equation.DSMT4">
                    <p:embed/>
                  </p:oleObj>
                </mc:Choice>
                <mc:Fallback>
                  <p:oleObj name="Equation" r:id="rId7" imgW="1892160" imgH="2030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370" y="3607534"/>
                          <a:ext cx="4743450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-252536" y="4581128"/>
            <a:ext cx="7271791" cy="938213"/>
            <a:chOff x="-428660" y="4133826"/>
            <a:chExt cx="7271791" cy="938213"/>
          </a:xfrm>
        </p:grpSpPr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-428660" y="4294497"/>
              <a:ext cx="2853666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               本征函数：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graphicFrame>
          <p:nvGraphicFramePr>
            <p:cNvPr id="2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036969"/>
                </p:ext>
              </p:extLst>
            </p:nvPr>
          </p:nvGraphicFramePr>
          <p:xfrm>
            <a:off x="2307644" y="4133826"/>
            <a:ext cx="4535487" cy="938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029" name="Equation" r:id="rId9" imgW="1523880" imgH="419040" progId="Equation.DSMT4">
                    <p:embed/>
                  </p:oleObj>
                </mc:Choice>
                <mc:Fallback>
                  <p:oleObj name="Equation" r:id="rId9" imgW="1523880" imgH="4190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7644" y="4133826"/>
                          <a:ext cx="4535487" cy="938213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11"/>
          <p:cNvGrpSpPr/>
          <p:nvPr/>
        </p:nvGrpSpPr>
        <p:grpSpPr>
          <a:xfrm>
            <a:off x="844317" y="1563835"/>
            <a:ext cx="2683108" cy="1246790"/>
            <a:chOff x="857224" y="3144823"/>
            <a:chExt cx="2683108" cy="1246790"/>
          </a:xfrm>
        </p:grpSpPr>
        <p:graphicFrame>
          <p:nvGraphicFramePr>
            <p:cNvPr id="3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1842487"/>
                </p:ext>
              </p:extLst>
            </p:nvPr>
          </p:nvGraphicFramePr>
          <p:xfrm>
            <a:off x="1011080" y="3791538"/>
            <a:ext cx="2486025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030" name="Equation" r:id="rId11" imgW="1054080" imgH="253800" progId="Equation.DSMT4">
                    <p:embed/>
                  </p:oleObj>
                </mc:Choice>
                <mc:Fallback>
                  <p:oleObj name="Equation" r:id="rId11" imgW="10540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080" y="3791538"/>
                          <a:ext cx="2486025" cy="600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" name="组合 11"/>
            <p:cNvGrpSpPr/>
            <p:nvPr/>
          </p:nvGrpSpPr>
          <p:grpSpPr>
            <a:xfrm>
              <a:off x="857224" y="3144823"/>
              <a:ext cx="2683108" cy="467700"/>
              <a:chOff x="285720" y="6072206"/>
              <a:chExt cx="2683108" cy="467700"/>
            </a:xfrm>
          </p:grpSpPr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285720" y="6072206"/>
                <a:ext cx="179889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本征方程：</a:t>
                </a:r>
                <a:r>
                  <a:rPr kumimoji="0" 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 </a:t>
                </a:r>
              </a:p>
            </p:txBody>
          </p:sp>
          <p:graphicFrame>
            <p:nvGraphicFramePr>
              <p:cNvPr id="40" name="对象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7414552"/>
                  </p:ext>
                </p:extLst>
              </p:nvPr>
            </p:nvGraphicFramePr>
            <p:xfrm>
              <a:off x="2616403" y="6101756"/>
              <a:ext cx="352425" cy="438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5031" name="Equation" r:id="rId13" imgW="114120" imgH="177480" progId="Equation.DSMT4">
                      <p:embed/>
                    </p:oleObj>
                  </mc:Choice>
                  <mc:Fallback>
                    <p:oleObj name="Equation" r:id="rId13" imgW="1141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6403" y="6101756"/>
                            <a:ext cx="352425" cy="438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36177"/>
              </p:ext>
            </p:extLst>
          </p:nvPr>
        </p:nvGraphicFramePr>
        <p:xfrm>
          <a:off x="1030463" y="2996952"/>
          <a:ext cx="3091836" cy="9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32" name="Equation" r:id="rId15" imgW="1257120" imgH="419040" progId="Equation.DSMT4">
                  <p:embed/>
                </p:oleObj>
              </mc:Choice>
              <mc:Fallback>
                <p:oleObj name="Equation" r:id="rId15" imgW="1257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463" y="2996952"/>
                        <a:ext cx="3091836" cy="9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652350"/>
              </p:ext>
            </p:extLst>
          </p:nvPr>
        </p:nvGraphicFramePr>
        <p:xfrm>
          <a:off x="5083079" y="764704"/>
          <a:ext cx="280128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33" name="Equation" r:id="rId17" imgW="914400" imgH="228600" progId="Equation.DSMT4">
                  <p:embed/>
                </p:oleObj>
              </mc:Choice>
              <mc:Fallback>
                <p:oleObj name="Equation" r:id="rId17" imgW="914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079" y="764704"/>
                        <a:ext cx="2801289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963549" y="1563835"/>
            <a:ext cx="3057247" cy="1128233"/>
            <a:chOff x="4963549" y="1563835"/>
            <a:chExt cx="3057247" cy="1128233"/>
          </a:xfrm>
        </p:grpSpPr>
        <p:graphicFrame>
          <p:nvGraphicFramePr>
            <p:cNvPr id="4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5480137"/>
                </p:ext>
              </p:extLst>
            </p:nvPr>
          </p:nvGraphicFramePr>
          <p:xfrm>
            <a:off x="5179573" y="2263440"/>
            <a:ext cx="2348136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034" name="Equation" r:id="rId19" imgW="1155600" imgH="203040" progId="Equation.DSMT4">
                    <p:embed/>
                  </p:oleObj>
                </mc:Choice>
                <mc:Fallback>
                  <p:oleObj name="Equation" r:id="rId19" imgW="1155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9573" y="2263440"/>
                          <a:ext cx="2348136" cy="428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4963549" y="1563835"/>
              <a:ext cx="305724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0000CC"/>
                  </a:solidFill>
                  <a:latin typeface="华文新魏" pitchFamily="2" charset="-122"/>
                  <a:ea typeface="华文新魏" pitchFamily="2" charset="-122"/>
                </a:rPr>
                <a:t>周期性边界条件：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930359"/>
              </p:ext>
            </p:extLst>
          </p:nvPr>
        </p:nvGraphicFramePr>
        <p:xfrm>
          <a:off x="5084366" y="3601886"/>
          <a:ext cx="2936430" cy="6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35" name="Equation" r:id="rId21" imgW="1041120" imgH="228600" progId="Equation.DSMT4">
                  <p:embed/>
                </p:oleObj>
              </mc:Choice>
              <mc:Fallback>
                <p:oleObj name="Equation" r:id="rId21" imgW="104112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366" y="3601886"/>
                        <a:ext cx="2936430" cy="691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41753"/>
              </p:ext>
            </p:extLst>
          </p:nvPr>
        </p:nvGraphicFramePr>
        <p:xfrm>
          <a:off x="4974721" y="2735342"/>
          <a:ext cx="35591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36" name="Equation" r:id="rId23" imgW="36599400" imgH="7304400" progId="Equation.DSMT4">
                  <p:embed/>
                </p:oleObj>
              </mc:Choice>
              <mc:Fallback>
                <p:oleObj name="Equation" r:id="rId23" imgW="36599400" imgH="730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721" y="2735342"/>
                        <a:ext cx="35591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51580"/>
              </p:ext>
            </p:extLst>
          </p:nvPr>
        </p:nvGraphicFramePr>
        <p:xfrm>
          <a:off x="683568" y="6212730"/>
          <a:ext cx="25812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37" name="Equation" r:id="rId25" imgW="812520" imgH="253800" progId="Equation.DSMT4">
                  <p:embed/>
                </p:oleObj>
              </mc:Choice>
              <mc:Fallback>
                <p:oleObj name="Equation" r:id="rId25" imgW="81252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212730"/>
                        <a:ext cx="25812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241484"/>
            <a:ext cx="182614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）自旋</a:t>
            </a:r>
            <a:endParaRPr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90765"/>
              </p:ext>
            </p:extLst>
          </p:nvPr>
        </p:nvGraphicFramePr>
        <p:xfrm>
          <a:off x="913070" y="915540"/>
          <a:ext cx="29892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42" name="Equation" r:id="rId3" imgW="736560" imgH="241200" progId="Equation.DSMT4">
                  <p:embed/>
                </p:oleObj>
              </mc:Choice>
              <mc:Fallback>
                <p:oleObj name="Equation" r:id="rId3" imgW="73656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070" y="915540"/>
                        <a:ext cx="2989262" cy="642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-610726" y="3366889"/>
            <a:ext cx="5038710" cy="638175"/>
            <a:chOff x="-428628" y="3467407"/>
            <a:chExt cx="5038710" cy="638175"/>
          </a:xfrm>
        </p:grpSpPr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-428628" y="3570593"/>
              <a:ext cx="2545890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               本征值：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2000232" y="3467407"/>
            <a:ext cx="2609850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43" name="Equation" r:id="rId5" imgW="1041120" imgH="253800" progId="Equation.DSMT4">
                    <p:embed/>
                  </p:oleObj>
                </mc:Choice>
                <mc:Fallback>
                  <p:oleObj name="Equation" r:id="rId5" imgW="1041120" imgH="2538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3467407"/>
                          <a:ext cx="2609850" cy="638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-500098" y="1571612"/>
            <a:ext cx="9472653" cy="1439858"/>
            <a:chOff x="0" y="1131864"/>
            <a:chExt cx="9472653" cy="1439858"/>
          </a:xfrm>
        </p:grpSpPr>
        <p:grpSp>
          <p:nvGrpSpPr>
            <p:cNvPr id="19" name="组合 1"/>
            <p:cNvGrpSpPr/>
            <p:nvPr/>
          </p:nvGrpSpPr>
          <p:grpSpPr>
            <a:xfrm>
              <a:off x="0" y="1131864"/>
              <a:ext cx="9144064" cy="1276350"/>
              <a:chOff x="0" y="838189"/>
              <a:chExt cx="9144064" cy="1276350"/>
            </a:xfrm>
          </p:grpSpPr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0" y="1000108"/>
                <a:ext cx="2401619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         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本征方程：</a:t>
                </a:r>
                <a:endParaRPr lang="zh-CN" altLang="en-US" sz="2400" dirty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endParaRPr>
              </a:p>
            </p:txBody>
          </p:sp>
          <p:graphicFrame>
            <p:nvGraphicFramePr>
              <p:cNvPr id="22" name="Object 3"/>
              <p:cNvGraphicFramePr>
                <a:graphicFrameLocks noChangeAspect="1"/>
              </p:cNvGraphicFramePr>
              <p:nvPr/>
            </p:nvGraphicFramePr>
            <p:xfrm>
              <a:off x="2320989" y="838189"/>
              <a:ext cx="6823075" cy="1276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844" name="Equation" r:id="rId7" imgW="2793960" imgH="583920" progId="Equation.DSMT4">
                      <p:embed/>
                    </p:oleObj>
                  </mc:Choice>
                  <mc:Fallback>
                    <p:oleObj name="Equation" r:id="rId7" imgW="2793960" imgH="58392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0989" y="838189"/>
                            <a:ext cx="6823075" cy="1276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" name="Object 9"/>
            <p:cNvGraphicFramePr>
              <a:graphicFrameLocks noChangeAspect="1"/>
            </p:cNvGraphicFramePr>
            <p:nvPr/>
          </p:nvGraphicFramePr>
          <p:xfrm>
            <a:off x="5715040" y="1998635"/>
            <a:ext cx="3757613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45" name="Equation" r:id="rId9" imgW="1498320" imgH="228600" progId="Equation.DSMT4">
                    <p:embed/>
                  </p:oleObj>
                </mc:Choice>
                <mc:Fallback>
                  <p:oleObj name="Equation" r:id="rId9" imgW="1498320" imgH="2286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40" y="1998635"/>
                          <a:ext cx="3757613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-500098" y="4071942"/>
            <a:ext cx="4643470" cy="860425"/>
            <a:chOff x="-500098" y="4071942"/>
            <a:chExt cx="4643470" cy="860425"/>
          </a:xfrm>
        </p:grpSpPr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-500098" y="4286256"/>
              <a:ext cx="1930337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               若：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graphicFrame>
          <p:nvGraphicFramePr>
            <p:cNvPr id="32" name="Object 3"/>
            <p:cNvGraphicFramePr>
              <a:graphicFrameLocks noChangeAspect="1"/>
            </p:cNvGraphicFramePr>
            <p:nvPr/>
          </p:nvGraphicFramePr>
          <p:xfrm>
            <a:off x="1312859" y="4071942"/>
            <a:ext cx="2830513" cy="860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46" name="Equation" r:id="rId11" imgW="1155600" imgH="393480" progId="Equation.DSMT4">
                    <p:embed/>
                  </p:oleObj>
                </mc:Choice>
                <mc:Fallback>
                  <p:oleObj name="Equation" r:id="rId11" imgW="1155600" imgH="3934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859" y="4071942"/>
                          <a:ext cx="2830513" cy="860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500034" y="5211781"/>
          <a:ext cx="4683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47" name="Equation" r:id="rId13" imgW="1917360" imgH="393480" progId="Equation.DSMT4">
                  <p:embed/>
                </p:oleObj>
              </mc:Choice>
              <mc:Fallback>
                <p:oleObj name="Equation" r:id="rId13" imgW="1917360" imgH="393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211781"/>
                        <a:ext cx="4683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3707904" y="3290689"/>
            <a:ext cx="4887931" cy="714375"/>
            <a:chOff x="4000496" y="3143248"/>
            <a:chExt cx="4887931" cy="714375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000496" y="3286124"/>
              <a:ext cx="2853666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               本征函数：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graphicFrame>
          <p:nvGraphicFramePr>
            <p:cNvPr id="233490" name="Object 18"/>
            <p:cNvGraphicFramePr>
              <a:graphicFrameLocks noChangeAspect="1"/>
            </p:cNvGraphicFramePr>
            <p:nvPr/>
          </p:nvGraphicFramePr>
          <p:xfrm>
            <a:off x="6715140" y="3143248"/>
            <a:ext cx="2173287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48" name="Equation" r:id="rId15" imgW="787320" imgH="253800" progId="Equation.DSMT4">
                    <p:embed/>
                  </p:oleObj>
                </mc:Choice>
                <mc:Fallback>
                  <p:oleObj name="Equation" r:id="rId15" imgW="787320" imgH="2538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40" y="3143248"/>
                          <a:ext cx="2173287" cy="714375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34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763420"/>
              </p:ext>
            </p:extLst>
          </p:nvPr>
        </p:nvGraphicFramePr>
        <p:xfrm>
          <a:off x="5796136" y="4140340"/>
          <a:ext cx="27717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49" name="Equation" r:id="rId17" imgW="1079280" imgH="457200" progId="Equation.DSMT4">
                  <p:embed/>
                </p:oleObj>
              </mc:Choice>
              <mc:Fallback>
                <p:oleObj name="Equation" r:id="rId17" imgW="1079280" imgH="457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140340"/>
                        <a:ext cx="2771775" cy="11699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310346"/>
              </p:ext>
            </p:extLst>
          </p:nvPr>
        </p:nvGraphicFramePr>
        <p:xfrm>
          <a:off x="5818366" y="5350594"/>
          <a:ext cx="26908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50" name="公式" r:id="rId19" imgW="990600" imgH="457200" progId="Equation.3">
                  <p:embed/>
                </p:oleObj>
              </mc:Choice>
              <mc:Fallback>
                <p:oleObj name="公式" r:id="rId19" imgW="990600" imgH="457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366" y="5350594"/>
                        <a:ext cx="2690812" cy="1174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FF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922186" y="758502"/>
            <a:ext cx="350043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rPr>
              <a:t>构成一组力学量完全集，其同共本征函数系为</a:t>
            </a:r>
            <a:endParaRPr lang="zh-CN" altLang="en-US" sz="2400" b="1" dirty="0">
              <a:latin typeface="华文新魏" pitchFamily="2" charset="-122"/>
              <a:ea typeface="华文新魏" pitchFamily="2" charset="-122"/>
              <a:cs typeface="宋体" pitchFamily="2" charset="-122"/>
              <a:sym typeface="Wingdings" pitchFamily="2" charset="2"/>
            </a:endParaRPr>
          </a:p>
        </p:txBody>
      </p:sp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70260"/>
              </p:ext>
            </p:extLst>
          </p:nvPr>
        </p:nvGraphicFramePr>
        <p:xfrm>
          <a:off x="7452320" y="955865"/>
          <a:ext cx="11699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51" name="Equation" r:id="rId21" imgW="368280" imgH="253800" progId="Equation.DSMT4">
                  <p:embed/>
                </p:oleObj>
              </mc:Choice>
              <mc:Fallback>
                <p:oleObj name="Equation" r:id="rId21" imgW="368280" imgH="253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955865"/>
                        <a:ext cx="1169988" cy="52863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5750" y="214313"/>
            <a:ext cx="3348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1.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黑体辐射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实验</a:t>
            </a:r>
          </a:p>
        </p:txBody>
      </p:sp>
      <p:pic>
        <p:nvPicPr>
          <p:cNvPr id="9" name="Picture 2" descr="http://www.jpkc.swust.edu.cn/c312/phys_web/pcai/p06/ch01/pch01/GIF/h-ti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88" y="1071563"/>
            <a:ext cx="33686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http://www.phy.ntnu.edu.tw/neditor/popups/pics/20100204_sun600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3" y="1000125"/>
            <a:ext cx="5991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85750" y="4929188"/>
            <a:ext cx="88582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绝对零度以上的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物体都会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向周围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发出辐射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，温度越高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能量越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强，其随波长的辐射能谱如图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随温度的升高，光谱的最大值对应的波长向短波方向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移动</a:t>
            </a: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4071934" y="428604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>
                <a:latin typeface="隶书" pitchFamily="49" charset="-122"/>
                <a:ea typeface="隶书" pitchFamily="49" charset="-122"/>
              </a:rPr>
              <a:t>黑体：能</a:t>
            </a:r>
            <a:r>
              <a:rPr kumimoji="1" lang="zh-CN" altLang="en-US" dirty="0" smtClean="0">
                <a:latin typeface="隶书" pitchFamily="49" charset="-122"/>
                <a:ea typeface="隶书" pitchFamily="49" charset="-122"/>
              </a:rPr>
              <a:t>吸收照射</a:t>
            </a:r>
            <a:r>
              <a:rPr kumimoji="1" lang="zh-CN" altLang="en-US" dirty="0">
                <a:latin typeface="隶书" pitchFamily="49" charset="-122"/>
                <a:ea typeface="隶书" pitchFamily="49" charset="-122"/>
              </a:rPr>
              <a:t>到其上的全部辐射的</a:t>
            </a:r>
            <a:r>
              <a:rPr kumimoji="1" lang="zh-CN" altLang="en-US" dirty="0" smtClean="0">
                <a:latin typeface="隶书" pitchFamily="49" charset="-122"/>
                <a:ea typeface="隶书" pitchFamily="49" charset="-122"/>
              </a:rPr>
              <a:t>物体。</a:t>
            </a:r>
            <a:endParaRPr kumimoji="1"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6199" y="4229068"/>
            <a:ext cx="7642225" cy="2087570"/>
            <a:chOff x="539552" y="4229068"/>
            <a:chExt cx="7642225" cy="2087570"/>
          </a:xfrm>
        </p:grpSpPr>
        <p:graphicFrame>
          <p:nvGraphicFramePr>
            <p:cNvPr id="23449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6433920"/>
                </p:ext>
              </p:extLst>
            </p:nvPr>
          </p:nvGraphicFramePr>
          <p:xfrm>
            <a:off x="539552" y="4229068"/>
            <a:ext cx="7634288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81" name="Equation" r:id="rId3" imgW="2793960" imgH="393480" progId="Equation.DSMT4">
                    <p:embed/>
                  </p:oleObj>
                </mc:Choice>
                <mc:Fallback>
                  <p:oleObj name="Equation" r:id="rId3" imgW="2793960" imgH="3934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4229068"/>
                          <a:ext cx="7634288" cy="9937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49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981460"/>
                </p:ext>
              </p:extLst>
            </p:nvPr>
          </p:nvGraphicFramePr>
          <p:xfrm>
            <a:off x="539552" y="5229200"/>
            <a:ext cx="7642225" cy="1087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82" name="Equation" r:id="rId5" imgW="2425680" imgH="393480" progId="Equation.DSMT4">
                    <p:embed/>
                  </p:oleObj>
                </mc:Choice>
                <mc:Fallback>
                  <p:oleObj name="Equation" r:id="rId5" imgW="2425680" imgH="3934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5229200"/>
                          <a:ext cx="7642225" cy="10874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755576" y="1844824"/>
            <a:ext cx="7135813" cy="2066933"/>
            <a:chOff x="755576" y="1844824"/>
            <a:chExt cx="7135813" cy="2066933"/>
          </a:xfrm>
        </p:grpSpPr>
        <p:graphicFrame>
          <p:nvGraphicFramePr>
            <p:cNvPr id="23450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3423860"/>
                </p:ext>
              </p:extLst>
            </p:nvPr>
          </p:nvGraphicFramePr>
          <p:xfrm>
            <a:off x="755576" y="1844824"/>
            <a:ext cx="5476876" cy="995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83" name="Equation" r:id="rId7" imgW="2425680" imgH="444240" progId="Equation.DSMT4">
                    <p:embed/>
                  </p:oleObj>
                </mc:Choice>
                <mc:Fallback>
                  <p:oleObj name="Equation" r:id="rId7" imgW="2425680" imgH="4442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844824"/>
                          <a:ext cx="5476876" cy="9953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50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318421"/>
                </p:ext>
              </p:extLst>
            </p:nvPr>
          </p:nvGraphicFramePr>
          <p:xfrm>
            <a:off x="755576" y="2916394"/>
            <a:ext cx="7135813" cy="995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84" name="Equation" r:id="rId9" imgW="2577960" imgH="444240" progId="Equation.DSMT4">
                    <p:embed/>
                  </p:oleObj>
                </mc:Choice>
                <mc:Fallback>
                  <p:oleObj name="Equation" r:id="rId9" imgW="2577960" imgH="4442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2916394"/>
                          <a:ext cx="7135813" cy="9953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899592" y="289029"/>
            <a:ext cx="4262347" cy="1176248"/>
            <a:chOff x="722552" y="347677"/>
            <a:chExt cx="4262347" cy="1176248"/>
          </a:xfrm>
        </p:grpSpPr>
        <p:graphicFrame>
          <p:nvGraphicFramePr>
            <p:cNvPr id="2345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340212"/>
                </p:ext>
              </p:extLst>
            </p:nvPr>
          </p:nvGraphicFramePr>
          <p:xfrm>
            <a:off x="722552" y="385688"/>
            <a:ext cx="1968500" cy="1138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85" name="Equation" r:id="rId11" imgW="952200" imgH="457200" progId="Equation.DSMT4">
                    <p:embed/>
                  </p:oleObj>
                </mc:Choice>
                <mc:Fallback>
                  <p:oleObj name="Equation" r:id="rId11" imgW="952200" imgH="457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552" y="385688"/>
                          <a:ext cx="1968500" cy="11382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5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8058726"/>
                </p:ext>
              </p:extLst>
            </p:nvPr>
          </p:nvGraphicFramePr>
          <p:xfrm>
            <a:off x="2987824" y="347677"/>
            <a:ext cx="1997075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86" name="Equation" r:id="rId13" imgW="965160" imgH="457200" progId="Equation.DSMT4">
                    <p:embed/>
                  </p:oleObj>
                </mc:Choice>
                <mc:Fallback>
                  <p:oleObj name="Equation" r:id="rId13" imgW="965160" imgH="457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347677"/>
                          <a:ext cx="1997075" cy="1117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256139"/>
              </p:ext>
            </p:extLst>
          </p:nvPr>
        </p:nvGraphicFramePr>
        <p:xfrm>
          <a:off x="5436096" y="263540"/>
          <a:ext cx="267493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87" name="Equation" r:id="rId15" imgW="1041120" imgH="469800" progId="Equation.DSMT4">
                  <p:embed/>
                </p:oleObj>
              </mc:Choice>
              <mc:Fallback>
                <p:oleObj name="Equation" r:id="rId15" imgW="1041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63540"/>
                        <a:ext cx="2674938" cy="1201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6959" y="620688"/>
            <a:ext cx="8858280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为简便起见，可定义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泡利算符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σ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，它的本征值是“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±1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”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772106" y="2575450"/>
            <a:ext cx="1731965" cy="3482975"/>
            <a:chOff x="785786" y="3011488"/>
            <a:chExt cx="1731965" cy="348297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1071538" y="3011488"/>
            <a:ext cx="1443037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75" name="Equation" r:id="rId3" imgW="698400" imgH="393480" progId="Equation.DSMT4">
                    <p:embed/>
                  </p:oleObj>
                </mc:Choice>
                <mc:Fallback>
                  <p:oleObj name="Equation" r:id="rId3" imgW="6984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3011488"/>
                          <a:ext cx="1443037" cy="981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1160448" y="4244975"/>
            <a:ext cx="1339850" cy="96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76" name="Equation" r:id="rId5" imgW="672840" imgH="393480" progId="Equation.DSMT4">
                    <p:embed/>
                  </p:oleObj>
                </mc:Choice>
                <mc:Fallback>
                  <p:oleObj name="Equation" r:id="rId5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448" y="4244975"/>
                          <a:ext cx="1339850" cy="963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1142976" y="5532438"/>
            <a:ext cx="1374775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77" name="Equation" r:id="rId7" imgW="660240" imgH="393480" progId="Equation.DSMT4">
                    <p:embed/>
                  </p:oleObj>
                </mc:Choice>
                <mc:Fallback>
                  <p:oleObj name="Equation" r:id="rId7" imgW="6602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5532438"/>
                          <a:ext cx="1374775" cy="962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>
                                  <a:alpha val="89999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左大括号 7"/>
            <p:cNvSpPr/>
            <p:nvPr/>
          </p:nvSpPr>
          <p:spPr>
            <a:xfrm>
              <a:off x="785786" y="3500438"/>
              <a:ext cx="357190" cy="250033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91814" y="2250156"/>
            <a:ext cx="2857520" cy="1726806"/>
            <a:chOff x="5848370" y="2271194"/>
            <a:chExt cx="2857520" cy="1726806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5869432"/>
                </p:ext>
              </p:extLst>
            </p:nvPr>
          </p:nvGraphicFramePr>
          <p:xfrm>
            <a:off x="5953133" y="3396338"/>
            <a:ext cx="2447831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78" name="Equation" r:id="rId9" imgW="990360" imgH="241200" progId="Equation.DSMT4">
                    <p:embed/>
                  </p:oleObj>
                </mc:Choice>
                <mc:Fallback>
                  <p:oleObj name="Equation" r:id="rId9" imgW="990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133" y="3396338"/>
                          <a:ext cx="2447831" cy="6016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848370" y="2271194"/>
              <a:ext cx="2857520" cy="10402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泡利算符有（反）对易关系</a:t>
              </a:r>
              <a:endParaRPr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43808" y="2492896"/>
            <a:ext cx="2357454" cy="3786214"/>
            <a:chOff x="2857488" y="2857496"/>
            <a:chExt cx="2357454" cy="3786214"/>
          </a:xfrm>
        </p:grpSpPr>
        <p:sp>
          <p:nvSpPr>
            <p:cNvPr id="13" name="矩形 12"/>
            <p:cNvSpPr/>
            <p:nvPr/>
          </p:nvSpPr>
          <p:spPr>
            <a:xfrm>
              <a:off x="2857488" y="2857496"/>
              <a:ext cx="2357454" cy="3786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928926" y="3000372"/>
              <a:ext cx="2214578" cy="3475054"/>
              <a:chOff x="2928926" y="3000372"/>
              <a:chExt cx="2214578" cy="3475054"/>
            </a:xfrm>
          </p:grpSpPr>
          <p:graphicFrame>
            <p:nvGraphicFramePr>
              <p:cNvPr id="15" name="Object 5"/>
              <p:cNvGraphicFramePr>
                <a:graphicFrameLocks noChangeAspect="1"/>
              </p:cNvGraphicFramePr>
              <p:nvPr/>
            </p:nvGraphicFramePr>
            <p:xfrm>
              <a:off x="3348040" y="3000372"/>
              <a:ext cx="1652588" cy="1138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8779" name="Equation" r:id="rId11" imgW="799920" imgH="457200" progId="Equation.DSMT4">
                      <p:embed/>
                    </p:oleObj>
                  </mc:Choice>
                  <mc:Fallback>
                    <p:oleObj name="Equation" r:id="rId11" imgW="799920" imgH="457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8040" y="3000372"/>
                            <a:ext cx="1652588" cy="1138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6"/>
              <p:cNvGraphicFramePr>
                <a:graphicFrameLocks noChangeAspect="1"/>
              </p:cNvGraphicFramePr>
              <p:nvPr/>
            </p:nvGraphicFramePr>
            <p:xfrm>
              <a:off x="3352803" y="4214818"/>
              <a:ext cx="1719263" cy="1117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8780" name="Equation" r:id="rId13" imgW="863280" imgH="457200" progId="Equation.DSMT4">
                      <p:embed/>
                    </p:oleObj>
                  </mc:Choice>
                  <mc:Fallback>
                    <p:oleObj name="Equation" r:id="rId13" imgW="863280" imgH="457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2803" y="4214818"/>
                            <a:ext cx="1719263" cy="1117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9"/>
              <p:cNvGraphicFramePr>
                <a:graphicFrameLocks noChangeAspect="1"/>
              </p:cNvGraphicFramePr>
              <p:nvPr/>
            </p:nvGraphicFramePr>
            <p:xfrm>
              <a:off x="3344867" y="5357826"/>
              <a:ext cx="1798637" cy="1117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8781" name="Equation" r:id="rId15" imgW="863280" imgH="457200" progId="Equation.DSMT4">
                      <p:embed/>
                    </p:oleObj>
                  </mc:Choice>
                  <mc:Fallback>
                    <p:oleObj name="Equation" r:id="rId15" imgW="863280" imgH="457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4867" y="5357826"/>
                            <a:ext cx="1798637" cy="1117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>
                                    <a:alpha val="89999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左大括号 17"/>
              <p:cNvSpPr/>
              <p:nvPr/>
            </p:nvSpPr>
            <p:spPr>
              <a:xfrm>
                <a:off x="2928926" y="3571876"/>
                <a:ext cx="357190" cy="2500330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687033" y="4967818"/>
            <a:ext cx="2857520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泡利算符在信息学中有重要应用</a:t>
            </a:r>
            <a:endParaRPr lang="zh-CN" altLang="en-US" sz="2800" b="1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06" y="1465370"/>
            <a:ext cx="2102842" cy="50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7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Rot="1" noChangeArrowheads="1"/>
          </p:cNvSpPr>
          <p:nvPr/>
        </p:nvSpPr>
        <p:spPr bwMode="auto">
          <a:xfrm>
            <a:off x="35496" y="44624"/>
            <a:ext cx="2894357" cy="609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电子全波函数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637303"/>
              </p:ext>
            </p:extLst>
          </p:nvPr>
        </p:nvGraphicFramePr>
        <p:xfrm>
          <a:off x="690339" y="793935"/>
          <a:ext cx="5688632" cy="69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57" name="Equation" r:id="rId3" imgW="2273040" imgH="228600" progId="Equation.DSMT4">
                  <p:embed/>
                </p:oleObj>
              </mc:Choice>
              <mc:Fallback>
                <p:oleObj name="Equation" r:id="rId3" imgW="22730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39" y="793935"/>
                        <a:ext cx="5688632" cy="696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323275"/>
              </p:ext>
            </p:extLst>
          </p:nvPr>
        </p:nvGraphicFramePr>
        <p:xfrm>
          <a:off x="789110" y="1490376"/>
          <a:ext cx="258289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58" name="Equation" r:id="rId5" imgW="901309" imgH="241195" progId="Equation.DSMT4">
                  <p:embed/>
                </p:oleObj>
              </mc:Choice>
              <mc:Fallback>
                <p:oleObj name="Equation" r:id="rId5" imgW="901309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10" y="1490376"/>
                        <a:ext cx="2582894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29798"/>
              </p:ext>
            </p:extLst>
          </p:nvPr>
        </p:nvGraphicFramePr>
        <p:xfrm>
          <a:off x="683568" y="2222276"/>
          <a:ext cx="7272808" cy="120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59" name="Equation" r:id="rId7" imgW="3543300" imgH="482600" progId="Equation.DSMT4">
                  <p:embed/>
                </p:oleObj>
              </mc:Choice>
              <mc:Fallback>
                <p:oleObj name="Equation" r:id="rId7" imgW="35433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22276"/>
                        <a:ext cx="7272808" cy="1206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27515"/>
              </p:ext>
            </p:extLst>
          </p:nvPr>
        </p:nvGraphicFramePr>
        <p:xfrm>
          <a:off x="611560" y="3356992"/>
          <a:ext cx="8096250" cy="123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60" name="Equation" r:id="rId9" imgW="3238200" imgH="482400" progId="Equation.DSMT4">
                  <p:embed/>
                </p:oleObj>
              </mc:Choice>
              <mc:Fallback>
                <p:oleObj name="Equation" r:id="rId9" imgW="3238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56992"/>
                        <a:ext cx="8096250" cy="1239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92150" y="5283200"/>
            <a:ext cx="8416354" cy="1606550"/>
            <a:chOff x="836166" y="4995168"/>
            <a:chExt cx="8416354" cy="160655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085222"/>
                </p:ext>
              </p:extLst>
            </p:nvPr>
          </p:nvGraphicFramePr>
          <p:xfrm>
            <a:off x="836166" y="4995168"/>
            <a:ext cx="4835525" cy="160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61" name="Equation" r:id="rId11" imgW="1904760" imgH="507960" progId="Equation.DSMT4">
                    <p:embed/>
                  </p:oleObj>
                </mc:Choice>
                <mc:Fallback>
                  <p:oleObj name="Equation" r:id="rId11" imgW="1904760" imgH="5079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166" y="4995168"/>
                          <a:ext cx="4835525" cy="160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2"/>
            <p:cNvSpPr>
              <a:spLocks noRot="1" noChangeArrowheads="1"/>
            </p:cNvSpPr>
            <p:nvPr/>
          </p:nvSpPr>
          <p:spPr bwMode="auto">
            <a:xfrm>
              <a:off x="6084167" y="5157192"/>
              <a:ext cx="3168353" cy="1368152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　计算电子自旋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向下（上）时的能量可能值及平均值</a:t>
              </a: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534168"/>
              </p:ext>
            </p:extLst>
          </p:nvPr>
        </p:nvGraphicFramePr>
        <p:xfrm>
          <a:off x="611560" y="4509120"/>
          <a:ext cx="4191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62" name="Equation" r:id="rId13" imgW="1676160" imgH="279360" progId="Equation.DSMT4">
                  <p:embed/>
                </p:oleObj>
              </mc:Choice>
              <mc:Fallback>
                <p:oleObj name="Equation" r:id="rId13" imgW="167616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09120"/>
                        <a:ext cx="41910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弧形箭头 8"/>
          <p:cNvSpPr/>
          <p:nvPr/>
        </p:nvSpPr>
        <p:spPr>
          <a:xfrm rot="16477277" flipH="1">
            <a:off x="7154943" y="3653558"/>
            <a:ext cx="2520281" cy="1061428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7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437702"/>
              </p:ext>
            </p:extLst>
          </p:nvPr>
        </p:nvGraphicFramePr>
        <p:xfrm>
          <a:off x="801445" y="3752859"/>
          <a:ext cx="77152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69" name="Equation" r:id="rId3" imgW="2247840" imgH="228600" progId="Equation.DSMT4">
                  <p:embed/>
                </p:oleObj>
              </mc:Choice>
              <mc:Fallback>
                <p:oleObj name="Equation" r:id="rId3" imgW="2247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445" y="3752859"/>
                        <a:ext cx="771525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611560" y="3068960"/>
            <a:ext cx="34178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全波函数可分离变量：</a:t>
            </a:r>
            <a:endParaRPr kumimoji="1"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" name="组合 12"/>
          <p:cNvGrpSpPr/>
          <p:nvPr/>
        </p:nvGrpSpPr>
        <p:grpSpPr>
          <a:xfrm>
            <a:off x="729505" y="4680877"/>
            <a:ext cx="4346551" cy="548323"/>
            <a:chOff x="285720" y="3332459"/>
            <a:chExt cx="4346551" cy="548323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85720" y="3352614"/>
              <a:ext cx="43465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0" dirty="0" smtClean="0">
                  <a:latin typeface="华文新魏" pitchFamily="2" charset="-122"/>
                  <a:ea typeface="华文新魏" pitchFamily="2" charset="-122"/>
                </a:rPr>
                <a:t>     　　　称为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自旋波函数</a:t>
              </a:r>
              <a:endParaRPr kumimoji="1"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343378" y="3332459"/>
            <a:ext cx="1502811" cy="548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70" name="Equation" r:id="rId5" imgW="507960" imgH="228600" progId="Equation.DSMT4">
                    <p:embed/>
                  </p:oleObj>
                </mc:Choice>
                <mc:Fallback>
                  <p:oleObj name="Equation" r:id="rId5" imgW="507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78" y="3332459"/>
                          <a:ext cx="1502811" cy="548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2"/>
          <p:cNvSpPr>
            <a:spLocks noRot="1" noChangeArrowheads="1"/>
          </p:cNvSpPr>
          <p:nvPr/>
        </p:nvSpPr>
        <p:spPr bwMode="auto">
          <a:xfrm>
            <a:off x="323528" y="1019200"/>
            <a:ext cx="8358246" cy="609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当自旋与轨道没有耦合，</a:t>
            </a:r>
            <a:endParaRPr lang="en-US" altLang="zh-CN" sz="2800" dirty="0" smtClean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　电子的哈密顿量可写成：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71753"/>
              </p:ext>
            </p:extLst>
          </p:nvPr>
        </p:nvGraphicFramePr>
        <p:xfrm>
          <a:off x="683568" y="2276872"/>
          <a:ext cx="6261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71" name="Equation" r:id="rId7" imgW="2031840" imgH="228600" progId="Equation.DSMT4">
                  <p:embed/>
                </p:oleObj>
              </mc:Choice>
              <mc:Fallback>
                <p:oleObj name="Equation" r:id="rId7" imgW="2031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76872"/>
                        <a:ext cx="6261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Rot="1" noChangeArrowheads="1"/>
          </p:cNvSpPr>
          <p:nvPr/>
        </p:nvSpPr>
        <p:spPr bwMode="auto">
          <a:xfrm>
            <a:off x="165475" y="371128"/>
            <a:ext cx="2894357" cy="609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自旋波函数</a:t>
            </a:r>
          </a:p>
        </p:txBody>
      </p:sp>
    </p:spTree>
    <p:extLst>
      <p:ext uri="{BB962C8B-B14F-4D97-AF65-F5344CB8AC3E}">
        <p14:creationId xmlns:p14="http://schemas.microsoft.com/office/powerpoint/2010/main" val="3546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12236"/>
              </p:ext>
            </p:extLst>
          </p:nvPr>
        </p:nvGraphicFramePr>
        <p:xfrm>
          <a:off x="611560" y="1011758"/>
          <a:ext cx="5616624" cy="284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42" name="Equation" r:id="rId3" imgW="1752480" imgH="1091880" progId="Equation.DSMT4">
                  <p:embed/>
                </p:oleObj>
              </mc:Choice>
              <mc:Fallback>
                <p:oleObj name="Equation" r:id="rId3" imgW="175248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011758"/>
                        <a:ext cx="5616624" cy="284929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Rot="1" noChangeArrowheads="1"/>
          </p:cNvSpPr>
          <p:nvPr/>
        </p:nvSpPr>
        <p:spPr bwMode="auto">
          <a:xfrm>
            <a:off x="35496" y="260648"/>
            <a:ext cx="5760640" cy="609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例：</a:t>
            </a:r>
            <a:r>
              <a:rPr lang="zh-CN" altLang="en-US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中心力场中的电子全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波函数：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60622"/>
              </p:ext>
            </p:extLst>
          </p:nvPr>
        </p:nvGraphicFramePr>
        <p:xfrm>
          <a:off x="1259632" y="4437112"/>
          <a:ext cx="3731907" cy="22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43" name="Equation" r:id="rId5" imgW="1155600" imgH="1066680" progId="Equation.DSMT4">
                  <p:embed/>
                </p:oleObj>
              </mc:Choice>
              <mc:Fallback>
                <p:oleObj name="Equation" r:id="rId5" imgW="11556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437112"/>
                        <a:ext cx="3731907" cy="22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Rot="1" noChangeArrowheads="1"/>
          </p:cNvSpPr>
          <p:nvPr/>
        </p:nvSpPr>
        <p:spPr bwMode="auto">
          <a:xfrm>
            <a:off x="323528" y="3933056"/>
            <a:ext cx="3828933" cy="609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简并度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: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　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baseline="300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　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or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　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2n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endParaRPr lang="zh-CN" altLang="en-US" sz="2400" b="1" baseline="30000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7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Rot="1" noChangeArrowheads="1"/>
          </p:cNvSpPr>
          <p:nvPr/>
        </p:nvSpPr>
        <p:spPr bwMode="auto">
          <a:xfrm>
            <a:off x="21334" y="443136"/>
            <a:ext cx="3132642" cy="609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概率计算</a:t>
            </a:r>
            <a:endParaRPr lang="zh-CN" altLang="en-US" sz="2800" b="1" baseline="30000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16891"/>
              </p:ext>
            </p:extLst>
          </p:nvPr>
        </p:nvGraphicFramePr>
        <p:xfrm>
          <a:off x="830263" y="1052513"/>
          <a:ext cx="7481887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65" name="Equation" r:id="rId3" imgW="2539800" imgH="1650960" progId="Equation.DSMT4">
                  <p:embed/>
                </p:oleObj>
              </mc:Choice>
              <mc:Fallback>
                <p:oleObj name="Equation" r:id="rId3" imgW="25398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052513"/>
                        <a:ext cx="7481887" cy="4600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59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0" y="241484"/>
            <a:ext cx="268535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sz="2800" b="1" i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 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耦合</a:t>
            </a:r>
            <a:endParaRPr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600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812410"/>
              </p:ext>
            </p:extLst>
          </p:nvPr>
        </p:nvGraphicFramePr>
        <p:xfrm>
          <a:off x="469645" y="2084043"/>
          <a:ext cx="4104455" cy="66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8" name="Equation" r:id="rId3" imgW="1955520" imgH="279360" progId="Equation.DSMT4">
                  <p:embed/>
                </p:oleObj>
              </mc:Choice>
              <mc:Fallback>
                <p:oleObj name="Equation" r:id="rId3" imgW="195552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45" y="2084043"/>
                        <a:ext cx="4104455" cy="6631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393358"/>
              </p:ext>
            </p:extLst>
          </p:nvPr>
        </p:nvGraphicFramePr>
        <p:xfrm>
          <a:off x="971600" y="861208"/>
          <a:ext cx="6085828" cy="911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9" name="公式" r:id="rId5" imgW="2908300" imgH="444500" progId="Equation.3">
                  <p:embed/>
                </p:oleObj>
              </mc:Choice>
              <mc:Fallback>
                <p:oleObj name="公式" r:id="rId5" imgW="29083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861208"/>
                        <a:ext cx="6085828" cy="91160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57158" y="2852936"/>
            <a:ext cx="8564193" cy="3628461"/>
            <a:chOff x="357158" y="2852936"/>
            <a:chExt cx="8564193" cy="3628461"/>
          </a:xfrm>
        </p:grpSpPr>
        <p:graphicFrame>
          <p:nvGraphicFramePr>
            <p:cNvPr id="2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972227"/>
                </p:ext>
              </p:extLst>
            </p:nvPr>
          </p:nvGraphicFramePr>
          <p:xfrm>
            <a:off x="700976" y="3417219"/>
            <a:ext cx="3968750" cy="195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90" name="Equation" r:id="rId7" imgW="1523880" imgH="1117440" progId="Equation.DSMT4">
                    <p:embed/>
                  </p:oleObj>
                </mc:Choice>
                <mc:Fallback>
                  <p:oleObj name="Equation" r:id="rId7" imgW="1523880" imgH="1117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976" y="3417219"/>
                          <a:ext cx="3968750" cy="1952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357158" y="2852936"/>
              <a:ext cx="27860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有对易关系：</a:t>
              </a:r>
              <a:endParaRPr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643660"/>
                </p:ext>
              </p:extLst>
            </p:nvPr>
          </p:nvGraphicFramePr>
          <p:xfrm>
            <a:off x="602698" y="5471657"/>
            <a:ext cx="3216929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91" name="Equation" r:id="rId9" imgW="1511280" imgH="431640" progId="Equation.DSMT4">
                    <p:embed/>
                  </p:oleObj>
                </mc:Choice>
                <mc:Fallback>
                  <p:oleObj name="Equation" r:id="rId9" imgW="15112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698" y="5471657"/>
                          <a:ext cx="3216929" cy="9017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485128"/>
                </p:ext>
              </p:extLst>
            </p:nvPr>
          </p:nvGraphicFramePr>
          <p:xfrm>
            <a:off x="5286611" y="4048356"/>
            <a:ext cx="3634740" cy="989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92" name="Equation" r:id="rId11" imgW="1981080" imgH="431640" progId="Equation.DSMT4">
                    <p:embed/>
                  </p:oleObj>
                </mc:Choice>
                <mc:Fallback>
                  <p:oleObj name="Equation" r:id="rId11" imgW="1981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611" y="4048356"/>
                          <a:ext cx="3634740" cy="98900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1067366"/>
                </p:ext>
              </p:extLst>
            </p:nvPr>
          </p:nvGraphicFramePr>
          <p:xfrm>
            <a:off x="5240058" y="5657484"/>
            <a:ext cx="3673475" cy="823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93" name="Equation" r:id="rId13" imgW="1942920" imgH="431640" progId="Equation.DSMT4">
                    <p:embed/>
                  </p:oleObj>
                </mc:Choice>
                <mc:Fallback>
                  <p:oleObj name="Equation" r:id="rId13" imgW="19429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0058" y="5657484"/>
                          <a:ext cx="3673475" cy="8239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8906"/>
              </p:ext>
            </p:extLst>
          </p:nvPr>
        </p:nvGraphicFramePr>
        <p:xfrm>
          <a:off x="1366663" y="990997"/>
          <a:ext cx="658971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78" name="Equation" r:id="rId3" imgW="2603160" imgH="507960" progId="Equation.DSMT4">
                  <p:embed/>
                </p:oleObj>
              </mc:Choice>
              <mc:Fallback>
                <p:oleObj name="Equation" r:id="rId3" imgW="2603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663" y="990997"/>
                        <a:ext cx="6589713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884470"/>
              </p:ext>
            </p:extLst>
          </p:nvPr>
        </p:nvGraphicFramePr>
        <p:xfrm>
          <a:off x="1547664" y="4164678"/>
          <a:ext cx="4669485" cy="835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79" name="Equation" r:id="rId5" imgW="2044440" imgH="330120" progId="Equation.DSMT4">
                  <p:embed/>
                </p:oleObj>
              </mc:Choice>
              <mc:Fallback>
                <p:oleObj name="Equation" r:id="rId5" imgW="2044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64678"/>
                        <a:ext cx="4669485" cy="8359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07504" y="404664"/>
            <a:ext cx="8858280" cy="588967"/>
            <a:chOff x="285720" y="2786058"/>
            <a:chExt cx="8858280" cy="588967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85720" y="2786058"/>
              <a:ext cx="8858280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A0ABC"/>
                  </a:solidFill>
                  <a:latin typeface="华文新魏" pitchFamily="2" charset="-122"/>
                  <a:ea typeface="华文新魏" pitchFamily="2" charset="-122"/>
                </a:rPr>
                <a:t>耦合表象：                        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相互对易，共同本征函数系为：</a:t>
              </a:r>
              <a:r>
                <a:rPr lang="en-US" altLang="zh-CN" sz="2800" dirty="0" smtClean="0">
                  <a:latin typeface="华文新魏" pitchFamily="2" charset="-122"/>
                  <a:ea typeface="华文新魏" pitchFamily="2" charset="-122"/>
                </a:rPr>
                <a:t>                                               </a:t>
              </a:r>
              <a:endParaRPr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35529" name="Object 9"/>
            <p:cNvGraphicFramePr>
              <a:graphicFrameLocks noChangeAspect="1"/>
            </p:cNvGraphicFramePr>
            <p:nvPr/>
          </p:nvGraphicFramePr>
          <p:xfrm>
            <a:off x="2051051" y="2813735"/>
            <a:ext cx="2092321" cy="561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80" name="Equation" r:id="rId7" imgW="711000" imgH="253800" progId="Equation.DSMT4">
                    <p:embed/>
                  </p:oleObj>
                </mc:Choice>
                <mc:Fallback>
                  <p:oleObj name="Equation" r:id="rId7" imgW="7110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051" y="2813735"/>
                          <a:ext cx="2092321" cy="561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35496" y="3471363"/>
            <a:ext cx="9036496" cy="561975"/>
            <a:chOff x="305955" y="5429250"/>
            <a:chExt cx="9036496" cy="561975"/>
          </a:xfrm>
        </p:grpSpPr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05955" y="5429264"/>
              <a:ext cx="9036496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A0ABC"/>
                  </a:solidFill>
                  <a:latin typeface="华文新魏" pitchFamily="2" charset="-122"/>
                  <a:ea typeface="华文新魏" pitchFamily="2" charset="-122"/>
                </a:rPr>
                <a:t>无耦合表象 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：                           相互对易，共同本征函数系</a:t>
              </a:r>
              <a:endParaRPr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2425702" y="5429250"/>
            <a:ext cx="2503488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81" name="Equation" r:id="rId9" imgW="850680" imgH="253800" progId="Equation.DSMT4">
                    <p:embed/>
                  </p:oleObj>
                </mc:Choice>
                <mc:Fallback>
                  <p:oleObj name="Equation" r:id="rId9" imgW="8506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702" y="5429250"/>
                          <a:ext cx="2503488" cy="561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418655" y="5922765"/>
            <a:ext cx="5976664" cy="46166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</a:rPr>
              <a:t>解释：精细光谱结构和复杂赛曼效应</a:t>
            </a: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595048"/>
              </p:ext>
            </p:extLst>
          </p:nvPr>
        </p:nvGraphicFramePr>
        <p:xfrm>
          <a:off x="1361606" y="4848254"/>
          <a:ext cx="49530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2" name="Equation" r:id="rId11" imgW="1993680" imgH="431640" progId="Equation.DSMT4">
                  <p:embed/>
                </p:oleObj>
              </mc:Choice>
              <mc:Fallback>
                <p:oleObj name="Equation" r:id="rId11" imgW="1993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06" y="4848254"/>
                        <a:ext cx="4953000" cy="92868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085863"/>
              </p:ext>
            </p:extLst>
          </p:nvPr>
        </p:nvGraphicFramePr>
        <p:xfrm>
          <a:off x="1366663" y="2555966"/>
          <a:ext cx="41433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3" name="Equation" r:id="rId13" imgW="1574640" imgH="355320" progId="Equation.DSMT4">
                  <p:embed/>
                </p:oleObj>
              </mc:Choice>
              <mc:Fallback>
                <p:oleObj name="Equation" r:id="rId13" imgW="1574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663" y="2555966"/>
                        <a:ext cx="4143375" cy="76993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3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0" y="285728"/>
            <a:ext cx="254428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）表象变换</a:t>
            </a:r>
            <a:endParaRPr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35047" y="1000108"/>
            <a:ext cx="8123238" cy="985839"/>
            <a:chOff x="295" y="3173"/>
            <a:chExt cx="5117" cy="62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95" y="3193"/>
              <a:ext cx="5117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33CC"/>
                  </a:solidFill>
                  <a:latin typeface="隶书" pitchFamily="49" charset="-122"/>
                  <a:ea typeface="隶书" pitchFamily="49" charset="-122"/>
                </a:rPr>
                <a:t>  </a:t>
              </a:r>
              <a:r>
                <a:rPr lang="en-US" altLang="zh-CN" sz="2800" b="1" dirty="0" smtClean="0">
                  <a:solidFill>
                    <a:srgbClr val="0033CC"/>
                  </a:solidFill>
                  <a:latin typeface="隶书" pitchFamily="49" charset="-122"/>
                  <a:ea typeface="隶书" pitchFamily="49" charset="-122"/>
                </a:rPr>
                <a:t>A</a:t>
              </a:r>
              <a:r>
                <a:rPr lang="zh-CN" altLang="en-US" sz="2800" b="1" dirty="0" smtClean="0">
                  <a:solidFill>
                    <a:srgbClr val="0033CC"/>
                  </a:solidFill>
                  <a:latin typeface="隶书" pitchFamily="49" charset="-122"/>
                  <a:ea typeface="隶书" pitchFamily="49" charset="-122"/>
                </a:rPr>
                <a:t>的本征函数系      与</a:t>
              </a:r>
              <a:r>
                <a:rPr lang="en-US" altLang="zh-CN" sz="2800" b="1" dirty="0" smtClean="0">
                  <a:solidFill>
                    <a:srgbClr val="0033CC"/>
                  </a:solidFill>
                  <a:latin typeface="隶书" pitchFamily="49" charset="-122"/>
                  <a:ea typeface="隶书" pitchFamily="49" charset="-122"/>
                </a:rPr>
                <a:t>B</a:t>
              </a:r>
              <a:r>
                <a:rPr lang="zh-CN" altLang="en-US" sz="2800" b="1" dirty="0" smtClean="0">
                  <a:solidFill>
                    <a:srgbClr val="0033CC"/>
                  </a:solidFill>
                  <a:latin typeface="隶书" pitchFamily="49" charset="-122"/>
                  <a:ea typeface="隶书" pitchFamily="49" charset="-122"/>
                </a:rPr>
                <a:t>的本征函数集      之间的幺正变换矩阵：</a:t>
              </a:r>
              <a:endParaRPr lang="zh-CN" altLang="en-US" sz="2800" b="1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2050" y="3173"/>
            <a:ext cx="69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970" name="Equation" r:id="rId3" imgW="533160" imgH="228600" progId="Equation.DSMT4">
                    <p:embed/>
                  </p:oleObj>
                </mc:Choice>
                <mc:Fallback>
                  <p:oleObj name="Equation" r:id="rId3" imgW="53316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" y="3173"/>
                          <a:ext cx="698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4435" y="3175"/>
            <a:ext cx="665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971" name="Equation" r:id="rId5" imgW="520560" imgH="253800" progId="Equation.DSMT4">
                    <p:embed/>
                  </p:oleObj>
                </mc:Choice>
                <mc:Fallback>
                  <p:oleObj name="Equation" r:id="rId5" imgW="520560" imgH="253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5" y="3175"/>
                          <a:ext cx="665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21"/>
          <p:cNvGrpSpPr/>
          <p:nvPr/>
        </p:nvGrpSpPr>
        <p:grpSpPr>
          <a:xfrm>
            <a:off x="928662" y="1857364"/>
            <a:ext cx="4357718" cy="1643074"/>
            <a:chOff x="214302" y="6459578"/>
            <a:chExt cx="4016390" cy="1490249"/>
          </a:xfrm>
        </p:grpSpPr>
        <p:graphicFrame>
          <p:nvGraphicFramePr>
            <p:cNvPr id="9" name="Object 23"/>
            <p:cNvGraphicFramePr>
              <a:graphicFrameLocks noChangeAspect="1"/>
            </p:cNvGraphicFramePr>
            <p:nvPr/>
          </p:nvGraphicFramePr>
          <p:xfrm>
            <a:off x="2214566" y="7102520"/>
            <a:ext cx="2016126" cy="847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972" name="Equation" r:id="rId7" imgW="571320" imgH="241200" progId="Equation.DSMT4">
                    <p:embed/>
                  </p:oleObj>
                </mc:Choice>
                <mc:Fallback>
                  <p:oleObj name="Equation" r:id="rId7" imgW="571320" imgH="241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66" y="7102520"/>
                          <a:ext cx="2016126" cy="847307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214302" y="6459578"/>
              <a:ext cx="28575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 b="1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4143372" y="1693150"/>
          <a:ext cx="4007607" cy="80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73" name="Equation" r:id="rId9" imgW="1447560" imgH="279360" progId="Equation.DSMT4">
                  <p:embed/>
                </p:oleObj>
              </mc:Choice>
              <mc:Fallback>
                <p:oleObj name="Equation" r:id="rId9" imgW="14475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1693150"/>
                        <a:ext cx="4007607" cy="807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95536" y="3608561"/>
            <a:ext cx="8496944" cy="3192308"/>
            <a:chOff x="395536" y="3608561"/>
            <a:chExt cx="8496944" cy="3192308"/>
          </a:xfrm>
        </p:grpSpPr>
        <p:grpSp>
          <p:nvGrpSpPr>
            <p:cNvPr id="17" name="组合 15"/>
            <p:cNvGrpSpPr/>
            <p:nvPr/>
          </p:nvGrpSpPr>
          <p:grpSpPr>
            <a:xfrm>
              <a:off x="463486" y="4782430"/>
              <a:ext cx="8428994" cy="1060462"/>
              <a:chOff x="500724" y="1785926"/>
              <a:chExt cx="8428994" cy="1060462"/>
            </a:xfrm>
          </p:grpSpPr>
          <p:grpSp>
            <p:nvGrpSpPr>
              <p:cNvPr id="18" name="Group 11"/>
              <p:cNvGrpSpPr>
                <a:grpSpLocks/>
              </p:cNvGrpSpPr>
              <p:nvPr/>
            </p:nvGrpSpPr>
            <p:grpSpPr bwMode="auto">
              <a:xfrm>
                <a:off x="500724" y="1805257"/>
                <a:ext cx="8428994" cy="953444"/>
                <a:chOff x="329" y="1616"/>
                <a:chExt cx="2841" cy="614"/>
              </a:xfrm>
            </p:grpSpPr>
            <p:sp>
              <p:nvSpPr>
                <p:cNvPr id="2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9" y="1616"/>
                  <a:ext cx="2841" cy="61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 dirty="0" smtClean="0">
                      <a:solidFill>
                        <a:srgbClr val="0033CC"/>
                      </a:solidFill>
                      <a:latin typeface="隶书" pitchFamily="49" charset="-122"/>
                      <a:ea typeface="隶书" pitchFamily="49" charset="-122"/>
                    </a:rPr>
                    <a:t>算符   在 </a:t>
                  </a:r>
                  <a:r>
                    <a:rPr lang="en-US" altLang="zh-CN" sz="2800" b="1" dirty="0" smtClean="0">
                      <a:solidFill>
                        <a:srgbClr val="0033CC"/>
                      </a:solidFill>
                      <a:latin typeface="隶书" pitchFamily="49" charset="-122"/>
                      <a:ea typeface="隶书" pitchFamily="49" charset="-122"/>
                    </a:rPr>
                    <a:t>A </a:t>
                  </a:r>
                  <a:r>
                    <a:rPr lang="zh-CN" altLang="en-US" sz="2800" b="1" dirty="0" smtClean="0">
                      <a:solidFill>
                        <a:srgbClr val="0033CC"/>
                      </a:solidFill>
                      <a:latin typeface="隶书" pitchFamily="49" charset="-122"/>
                      <a:ea typeface="隶书" pitchFamily="49" charset="-122"/>
                    </a:rPr>
                    <a:t>表象中的矩阵表示为    </a:t>
                  </a:r>
                  <a:r>
                    <a:rPr lang="en-US" altLang="zh-CN" sz="2800" b="1" dirty="0" smtClean="0">
                      <a:solidFill>
                        <a:srgbClr val="0033CC"/>
                      </a:solidFill>
                      <a:latin typeface="隶书" pitchFamily="49" charset="-122"/>
                      <a:ea typeface="隶书" pitchFamily="49" charset="-122"/>
                    </a:rPr>
                    <a:t>,</a:t>
                  </a:r>
                  <a:r>
                    <a:rPr lang="zh-CN" altLang="en-US" sz="2800" b="1" dirty="0" smtClean="0">
                      <a:solidFill>
                        <a:srgbClr val="0033CC"/>
                      </a:solidFill>
                      <a:latin typeface="隶书" pitchFamily="49" charset="-122"/>
                      <a:ea typeface="隶书" pitchFamily="49" charset="-122"/>
                    </a:rPr>
                    <a:t>在 </a:t>
                  </a:r>
                  <a:r>
                    <a:rPr lang="en-US" altLang="zh-CN" sz="2800" b="1" dirty="0" smtClean="0">
                      <a:solidFill>
                        <a:srgbClr val="0033CC"/>
                      </a:solidFill>
                      <a:latin typeface="隶书" pitchFamily="49" charset="-122"/>
                      <a:ea typeface="隶书" pitchFamily="49" charset="-122"/>
                    </a:rPr>
                    <a:t>A’</a:t>
                  </a:r>
                  <a:r>
                    <a:rPr lang="zh-CN" altLang="en-US" sz="2800" b="1" dirty="0" smtClean="0">
                      <a:solidFill>
                        <a:srgbClr val="0033CC"/>
                      </a:solidFill>
                      <a:latin typeface="隶书" pitchFamily="49" charset="-122"/>
                      <a:ea typeface="隶书" pitchFamily="49" charset="-122"/>
                    </a:rPr>
                    <a:t>（</a:t>
                  </a:r>
                  <a:r>
                    <a:rPr lang="en-US" altLang="zh-CN" sz="2800" b="1" dirty="0" smtClean="0">
                      <a:solidFill>
                        <a:srgbClr val="0033CC"/>
                      </a:solidFill>
                      <a:latin typeface="隶书" pitchFamily="49" charset="-122"/>
                      <a:ea typeface="隶书" pitchFamily="49" charset="-122"/>
                    </a:rPr>
                    <a:t>B</a:t>
                  </a:r>
                  <a:r>
                    <a:rPr lang="zh-CN" altLang="en-US" sz="2800" b="1" dirty="0" smtClean="0">
                      <a:solidFill>
                        <a:srgbClr val="0033CC"/>
                      </a:solidFill>
                      <a:latin typeface="隶书" pitchFamily="49" charset="-122"/>
                      <a:ea typeface="隶书" pitchFamily="49" charset="-122"/>
                    </a:rPr>
                    <a:t>）表象中的矩阵表示为      </a:t>
                  </a:r>
                  <a:endParaRPr lang="zh-CN" altLang="en-US" sz="2800" b="1" dirty="0">
                    <a:solidFill>
                      <a:srgbClr val="0033CC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  <p:graphicFrame>
              <p:nvGraphicFramePr>
                <p:cNvPr id="22" name="Object 13"/>
                <p:cNvGraphicFramePr>
                  <a:graphicFrameLocks noChangeAspect="1"/>
                </p:cNvGraphicFramePr>
                <p:nvPr/>
              </p:nvGraphicFramePr>
              <p:xfrm>
                <a:off x="625" y="1624"/>
                <a:ext cx="261" cy="3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6974" name="Equation" r:id="rId11" imgW="164880" imgH="203040" progId="Equation.DSMT4">
                        <p:embed/>
                      </p:oleObj>
                    </mc:Choice>
                    <mc:Fallback>
                      <p:oleObj name="Equation" r:id="rId11" imgW="164880" imgH="20304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5" y="1624"/>
                              <a:ext cx="261" cy="3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" name="Object 13"/>
              <p:cNvGraphicFramePr>
                <a:graphicFrameLocks noChangeAspect="1"/>
              </p:cNvGraphicFramePr>
              <p:nvPr/>
            </p:nvGraphicFramePr>
            <p:xfrm>
              <a:off x="4062414" y="2286000"/>
              <a:ext cx="795338" cy="560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6975" name="Equation" r:id="rId13" imgW="317160" imgH="228600" progId="Equation.DSMT4">
                      <p:embed/>
                    </p:oleObj>
                  </mc:Choice>
                  <mc:Fallback>
                    <p:oleObj name="Equation" r:id="rId13" imgW="317160" imgH="22860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2414" y="2286000"/>
                            <a:ext cx="795338" cy="560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4"/>
              <p:cNvGraphicFramePr>
                <a:graphicFrameLocks noChangeAspect="1"/>
              </p:cNvGraphicFramePr>
              <p:nvPr/>
            </p:nvGraphicFramePr>
            <p:xfrm>
              <a:off x="6072198" y="1785926"/>
              <a:ext cx="604837" cy="622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6976" name="Equation" r:id="rId15" imgW="241200" imgH="253800" progId="Equation.DSMT4">
                      <p:embed/>
                    </p:oleObj>
                  </mc:Choice>
                  <mc:Fallback>
                    <p:oleObj name="Equation" r:id="rId15" imgW="241200" imgH="25380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72198" y="1785926"/>
                            <a:ext cx="604837" cy="622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557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5349805"/>
                </p:ext>
              </p:extLst>
            </p:nvPr>
          </p:nvGraphicFramePr>
          <p:xfrm>
            <a:off x="2071670" y="6072206"/>
            <a:ext cx="2185988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977" name="Equation" r:id="rId17" imgW="698400" imgH="203040" progId="Equation.DSMT4">
                    <p:embed/>
                  </p:oleObj>
                </mc:Choice>
                <mc:Fallback>
                  <p:oleObj name="Equation" r:id="rId17" imgW="69840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6072206"/>
                          <a:ext cx="2185988" cy="70485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5359124"/>
                </p:ext>
              </p:extLst>
            </p:nvPr>
          </p:nvGraphicFramePr>
          <p:xfrm>
            <a:off x="5214942" y="6000768"/>
            <a:ext cx="2000264" cy="800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978" name="Equation" r:id="rId19" imgW="558720" imgH="203040" progId="Equation.DSMT4">
                    <p:embed/>
                  </p:oleObj>
                </mc:Choice>
                <mc:Fallback>
                  <p:oleObj name="Equation" r:id="rId19" imgW="558720" imgH="2030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942" y="6000768"/>
                          <a:ext cx="2000264" cy="800101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组合 15"/>
            <p:cNvGrpSpPr/>
            <p:nvPr/>
          </p:nvGrpSpPr>
          <p:grpSpPr>
            <a:xfrm>
              <a:off x="395536" y="3608561"/>
              <a:ext cx="8428994" cy="1044575"/>
              <a:chOff x="500724" y="1801796"/>
              <a:chExt cx="8428994" cy="1044575"/>
            </a:xfrm>
          </p:grpSpPr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500724" y="1805257"/>
                <a:ext cx="8428994" cy="953444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 smtClean="0">
                    <a:solidFill>
                      <a:srgbClr val="0033CC"/>
                    </a:solidFill>
                    <a:latin typeface="隶书" pitchFamily="49" charset="-122"/>
                    <a:ea typeface="隶书" pitchFamily="49" charset="-122"/>
                  </a:rPr>
                  <a:t>态函数在 </a:t>
                </a:r>
                <a:r>
                  <a:rPr lang="en-US" altLang="zh-CN" sz="2800" b="1" dirty="0" smtClean="0">
                    <a:solidFill>
                      <a:srgbClr val="0033CC"/>
                    </a:solidFill>
                    <a:latin typeface="隶书" pitchFamily="49" charset="-122"/>
                    <a:ea typeface="隶书" pitchFamily="49" charset="-122"/>
                  </a:rPr>
                  <a:t>A </a:t>
                </a:r>
                <a:r>
                  <a:rPr lang="zh-CN" altLang="en-US" sz="2800" b="1" dirty="0" smtClean="0">
                    <a:solidFill>
                      <a:srgbClr val="0033CC"/>
                    </a:solidFill>
                    <a:latin typeface="隶书" pitchFamily="49" charset="-122"/>
                    <a:ea typeface="隶书" pitchFamily="49" charset="-122"/>
                  </a:rPr>
                  <a:t>表象中的矩阵表示为     </a:t>
                </a:r>
                <a:r>
                  <a:rPr lang="en-US" altLang="zh-CN" sz="2800" b="1" dirty="0" smtClean="0">
                    <a:solidFill>
                      <a:srgbClr val="0033CC"/>
                    </a:solidFill>
                    <a:latin typeface="隶书" pitchFamily="49" charset="-122"/>
                    <a:ea typeface="隶书" pitchFamily="49" charset="-122"/>
                  </a:rPr>
                  <a:t>,</a:t>
                </a:r>
                <a:r>
                  <a:rPr lang="zh-CN" altLang="en-US" sz="2800" b="1" dirty="0" smtClean="0">
                    <a:solidFill>
                      <a:srgbClr val="0033CC"/>
                    </a:solidFill>
                    <a:latin typeface="隶书" pitchFamily="49" charset="-122"/>
                    <a:ea typeface="隶书" pitchFamily="49" charset="-122"/>
                  </a:rPr>
                  <a:t>在 </a:t>
                </a:r>
                <a:r>
                  <a:rPr lang="en-US" altLang="zh-CN" sz="2800" b="1" dirty="0" smtClean="0">
                    <a:solidFill>
                      <a:srgbClr val="0033CC"/>
                    </a:solidFill>
                    <a:latin typeface="隶书" pitchFamily="49" charset="-122"/>
                    <a:ea typeface="隶书" pitchFamily="49" charset="-122"/>
                  </a:rPr>
                  <a:t>B</a:t>
                </a:r>
                <a:r>
                  <a:rPr lang="zh-CN" altLang="en-US" sz="2800" b="1" dirty="0" smtClean="0">
                    <a:solidFill>
                      <a:srgbClr val="0033CC"/>
                    </a:solidFill>
                    <a:latin typeface="隶书" pitchFamily="49" charset="-122"/>
                    <a:ea typeface="隶书" pitchFamily="49" charset="-122"/>
                  </a:rPr>
                  <a:t>表象中的矩阵表示为      </a:t>
                </a:r>
                <a:endParaRPr lang="zh-CN" altLang="en-US" sz="2800" b="1" dirty="0">
                  <a:solidFill>
                    <a:srgbClr val="0033CC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graphicFrame>
            <p:nvGraphicFramePr>
              <p:cNvPr id="28" name="Object 13"/>
              <p:cNvGraphicFramePr>
                <a:graphicFrameLocks noChangeAspect="1"/>
              </p:cNvGraphicFramePr>
              <p:nvPr/>
            </p:nvGraphicFramePr>
            <p:xfrm>
              <a:off x="2807383" y="2285983"/>
              <a:ext cx="765175" cy="560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6979" name="Equation" r:id="rId21" imgW="304560" imgH="228600" progId="Equation.DSMT4">
                      <p:embed/>
                    </p:oleObj>
                  </mc:Choice>
                  <mc:Fallback>
                    <p:oleObj name="Equation" r:id="rId21" imgW="304560" imgH="22860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7383" y="2285983"/>
                            <a:ext cx="765175" cy="560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4"/>
              <p:cNvGraphicFramePr>
                <a:graphicFrameLocks noChangeAspect="1"/>
              </p:cNvGraphicFramePr>
              <p:nvPr/>
            </p:nvGraphicFramePr>
            <p:xfrm>
              <a:off x="5807779" y="1801796"/>
              <a:ext cx="765175" cy="590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6980" name="Equation" r:id="rId23" imgW="304560" imgH="241200" progId="Equation.DSMT4">
                      <p:embed/>
                    </p:oleObj>
                  </mc:Choice>
                  <mc:Fallback>
                    <p:oleObj name="Equation" r:id="rId23" imgW="304560" imgH="24120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7779" y="1801796"/>
                            <a:ext cx="765175" cy="590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568" y="4437112"/>
            <a:ext cx="78581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　　若知道一算符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的具体形式，解其本征方程，把对应不同本征值的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本征函数按列序排好，就是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矩阵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963720"/>
              </p:ext>
            </p:extLst>
          </p:nvPr>
        </p:nvGraphicFramePr>
        <p:xfrm>
          <a:off x="683568" y="1916832"/>
          <a:ext cx="7887814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86" name="Equation" r:id="rId3" imgW="2273040" imgH="596880" progId="Equation.DSMT4">
                  <p:embed/>
                </p:oleObj>
              </mc:Choice>
              <mc:Fallback>
                <p:oleObj name="Equation" r:id="rId3" imgW="227304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16832"/>
                        <a:ext cx="7887814" cy="2071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137314" y="901362"/>
            <a:ext cx="414728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如何求</a:t>
            </a:r>
            <a:r>
              <a:rPr lang="zh-CN" altLang="en-US" sz="2800" b="1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幺正变换</a:t>
            </a:r>
            <a:r>
              <a:rPr lang="zh-CN" altLang="en-US" sz="2800" b="1" dirty="0" smtClean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矩阵Ｓ</a:t>
            </a:r>
            <a:r>
              <a:rPr lang="en-US" altLang="zh-CN" sz="2800" b="1" dirty="0" smtClean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…</a:t>
            </a:r>
            <a:endParaRPr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1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533400" y="476250"/>
            <a:ext cx="3174504" cy="523220"/>
          </a:xfrm>
          <a:prstGeom prst="rect">
            <a:avLst/>
          </a:prstGeom>
          <a:solidFill>
            <a:srgbClr val="E8E7C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普朗克能量子假说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1" lang="zh-CN" altLang="en-US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4800" y="1285860"/>
            <a:ext cx="8410604" cy="3194721"/>
            <a:chOff x="304800" y="1600200"/>
            <a:chExt cx="8410604" cy="3194721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304800" y="1600200"/>
              <a:ext cx="8410604" cy="31947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（</a:t>
              </a:r>
              <a:r>
                <a:rPr lang="en-US" altLang="zh-CN" sz="2800" dirty="0" smtClean="0">
                  <a:latin typeface="隶书" pitchFamily="49" charset="-122"/>
                  <a:ea typeface="隶书" pitchFamily="49" charset="-122"/>
                </a:rPr>
                <a:t>1</a:t>
              </a:r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） 电磁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辐射和吸收的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能量是量子化的</a:t>
              </a:r>
              <a:endParaRPr lang="en-US" altLang="zh-CN" sz="28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lnSpc>
                  <a:spcPct val="90000"/>
                </a:lnSpc>
              </a:pPr>
              <a:endPara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lnSpc>
                  <a:spcPct val="90000"/>
                </a:lnSpc>
              </a:pPr>
              <a:endParaRPr lang="en-US" altLang="zh-CN" sz="2800" dirty="0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（</a:t>
              </a:r>
              <a:r>
                <a:rPr lang="en-US" altLang="zh-CN" sz="2800" dirty="0" smtClean="0">
                  <a:latin typeface="隶书" pitchFamily="49" charset="-122"/>
                  <a:ea typeface="隶书" pitchFamily="49" charset="-122"/>
                </a:rPr>
                <a:t>2</a:t>
              </a:r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） 电磁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辐射和吸收的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能量子与频率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有定量关系</a:t>
              </a:r>
              <a:endPara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lnSpc>
                  <a:spcPct val="90000"/>
                </a:lnSpc>
              </a:pPr>
              <a:endPara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lnSpc>
                  <a:spcPct val="90000"/>
                </a:lnSpc>
              </a:pPr>
              <a:endPara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lnSpc>
                  <a:spcPct val="90000"/>
                </a:lnSpc>
              </a:pPr>
              <a:endPara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（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） 基于能量子的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Planck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公式与实验全波段相符</a:t>
              </a:r>
              <a:endParaRPr lang="zh-CN" altLang="en-US" sz="2800" dirty="0">
                <a:latin typeface="隶书" pitchFamily="49" charset="-122"/>
                <a:ea typeface="隶书" pitchFamily="49" charset="-122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941513" y="1989138"/>
            <a:ext cx="4133850" cy="871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15" name="Equation" r:id="rId3" imgW="1346040" imgH="266400" progId="Equation.DSMT4">
                    <p:embed/>
                  </p:oleObj>
                </mc:Choice>
                <mc:Fallback>
                  <p:oleObj name="Equation" r:id="rId3" imgW="1346040" imgH="266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513" y="1989138"/>
                          <a:ext cx="4133850" cy="871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59818"/>
              </p:ext>
            </p:extLst>
          </p:nvPr>
        </p:nvGraphicFramePr>
        <p:xfrm>
          <a:off x="899592" y="4497402"/>
          <a:ext cx="402959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6" name="Equation" r:id="rId5" imgW="1625400" imgH="419040" progId="Equation.DSMT4">
                  <p:embed/>
                </p:oleObj>
              </mc:Choice>
              <mc:Fallback>
                <p:oleObj name="Equation" r:id="rId5" imgW="162540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97402"/>
                        <a:ext cx="4029598" cy="1074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5143504" y="4432047"/>
          <a:ext cx="3376610" cy="117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7" name="Equation" r:id="rId7" imgW="1143000" imgH="520560" progId="Equation.DSMT4">
                  <p:embed/>
                </p:oleObj>
              </mc:Choice>
              <mc:Fallback>
                <p:oleObj name="Equation" r:id="rId7" imgW="1143000" imgH="520560" progId="Equation.DSMT4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432047"/>
                        <a:ext cx="3376610" cy="117147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352550" y="3267080"/>
          <a:ext cx="7505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8" name="Equation" r:id="rId9" imgW="3390840" imgH="393480" progId="Equation.DSMT4">
                  <p:embed/>
                </p:oleObj>
              </mc:Choice>
              <mc:Fallback>
                <p:oleObj name="Equation" r:id="rId9" imgW="339084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267080"/>
                        <a:ext cx="7505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5" name="Object 2"/>
          <p:cNvGraphicFramePr>
            <a:graphicFrameLocks noChangeAspect="1"/>
          </p:cNvGraphicFramePr>
          <p:nvPr/>
        </p:nvGraphicFramePr>
        <p:xfrm>
          <a:off x="2000232" y="2857496"/>
          <a:ext cx="2160285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9" name="Equation" r:id="rId11" imgW="774360" imgH="177480" progId="Equation.DSMT4">
                  <p:embed/>
                </p:oleObj>
              </mc:Choice>
              <mc:Fallback>
                <p:oleObj name="Equation" r:id="rId11" imgW="77436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857496"/>
                        <a:ext cx="2160285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500314"/>
            <a:ext cx="8229600" cy="1143000"/>
          </a:xfrm>
        </p:spPr>
        <p:txBody>
          <a:bodyPr/>
          <a:lstStyle/>
          <a:p>
            <a:pPr eaLnBrk="1" hangingPunct="1"/>
            <a:r>
              <a:rPr lang="zh-CN" sz="4400" b="1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行楷"/>
                <a:ea typeface="华文行楷"/>
                <a:cs typeface="+mn-cs"/>
              </a:rPr>
              <a:t>一：</a:t>
            </a:r>
            <a:r>
              <a:rPr lang="zh-CN" altLang="en-US" sz="4400" b="1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行楷"/>
                <a:ea typeface="华文行楷"/>
                <a:cs typeface="+mn-cs"/>
              </a:rPr>
              <a:t>基本实验</a:t>
            </a:r>
            <a:r>
              <a:rPr lang="en-US" altLang="zh-CN" sz="4400" b="1" i="0" kern="1200" spc="0" baseline="0" dirty="0" smtClean="0">
                <a:solidFill>
                  <a:schemeClr val="tx1"/>
                </a:solidFill>
                <a:latin typeface="华文行楷"/>
                <a:ea typeface="华文行楷"/>
                <a:cs typeface="+mn-cs"/>
              </a:rPr>
              <a:t/>
            </a:r>
            <a:br>
              <a:rPr lang="en-US" altLang="zh-CN" sz="4400" b="1" i="0" kern="1200" spc="0" baseline="0" dirty="0" smtClean="0">
                <a:solidFill>
                  <a:schemeClr val="tx1"/>
                </a:solidFill>
                <a:latin typeface="华文行楷"/>
                <a:ea typeface="华文行楷"/>
                <a:cs typeface="+mn-cs"/>
              </a:rPr>
            </a:b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行楷"/>
                <a:ea typeface="华文行楷"/>
                <a:cs typeface="+mn-cs"/>
              </a:rPr>
              <a:t>二：基本理论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/>
            </a:r>
            <a:br>
              <a:rPr lang="en-US" altLang="zh-CN" b="1" dirty="0" smtClean="0">
                <a:latin typeface="华文行楷"/>
                <a:ea typeface="华文行楷"/>
                <a:cs typeface="+mn-cs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华文行楷"/>
                <a:ea typeface="华文行楷"/>
                <a:cs typeface="+mn-cs"/>
              </a:rPr>
              <a:t>三：基本计算</a:t>
            </a: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/>
            </a:r>
            <a:br>
              <a:rPr lang="en-US" altLang="zh-CN" b="1" dirty="0" smtClean="0">
                <a:latin typeface="华文行楷"/>
                <a:ea typeface="华文行楷"/>
                <a:cs typeface="+mn-cs"/>
              </a:rPr>
            </a:br>
            <a:r>
              <a:rPr lang="en-US" altLang="zh-CN" b="1" dirty="0" smtClean="0">
                <a:latin typeface="华文行楷"/>
                <a:ea typeface="华文行楷"/>
                <a:cs typeface="+mn-cs"/>
              </a:rPr>
              <a:t/>
            </a:r>
            <a:br>
              <a:rPr lang="en-US" altLang="zh-CN" b="1" dirty="0" smtClean="0">
                <a:latin typeface="华文行楷"/>
                <a:ea typeface="华文行楷"/>
                <a:cs typeface="+mn-cs"/>
              </a:rPr>
            </a:br>
            <a:endParaRPr lang="zh-CN" altLang="en-US" b="1" dirty="0">
              <a:latin typeface="华文行楷"/>
              <a:ea typeface="华文行楷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9463"/>
            <a:ext cx="3079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1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、定态计算：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2857488" y="714363"/>
          <a:ext cx="28781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44" name="Equation" r:id="rId3" imgW="787320" imgH="253800" progId="Equation.DSMT4">
                  <p:embed/>
                </p:oleObj>
              </mc:Choice>
              <mc:Fallback>
                <p:oleObj name="Equation" r:id="rId3" imgW="78732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714363"/>
                        <a:ext cx="2878137" cy="9286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7504" y="1571612"/>
            <a:ext cx="6893388" cy="3214710"/>
            <a:chOff x="107504" y="1571612"/>
            <a:chExt cx="6893388" cy="3214710"/>
          </a:xfrm>
        </p:grpSpPr>
        <p:sp>
          <p:nvSpPr>
            <p:cNvPr id="4" name="Rectangle 19"/>
            <p:cNvSpPr>
              <a:spLocks noChangeArrowheads="1"/>
            </p:cNvSpPr>
            <p:nvPr/>
          </p:nvSpPr>
          <p:spPr bwMode="auto">
            <a:xfrm>
              <a:off x="107504" y="1628800"/>
              <a:ext cx="3558988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A0ABC"/>
                  </a:solidFill>
                  <a:latin typeface="华文新魏" pitchFamily="2" charset="-122"/>
                  <a:ea typeface="华文新魏" pitchFamily="2" charset="-122"/>
                </a:rPr>
                <a:t>（</a:t>
              </a:r>
              <a:r>
                <a:rPr lang="en-US" altLang="zh-CN" sz="2800" b="1" dirty="0" smtClean="0">
                  <a:solidFill>
                    <a:srgbClr val="0A0ABC"/>
                  </a:solidFill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lang="zh-CN" altLang="en-US" sz="2800" b="1" dirty="0" smtClean="0">
                  <a:solidFill>
                    <a:srgbClr val="0A0ABC"/>
                  </a:solidFill>
                  <a:latin typeface="华文新魏" pitchFamily="2" charset="-122"/>
                  <a:ea typeface="华文新魏" pitchFamily="2" charset="-122"/>
                </a:rPr>
                <a:t>）一维无限深势阱</a:t>
              </a:r>
              <a:endParaRPr lang="zh-CN" altLang="en-US" sz="2800" b="1" dirty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6" name="组合 49"/>
            <p:cNvGrpSpPr/>
            <p:nvPr/>
          </p:nvGrpSpPr>
          <p:grpSpPr>
            <a:xfrm>
              <a:off x="642910" y="2193934"/>
              <a:ext cx="3276600" cy="2592388"/>
              <a:chOff x="71407" y="1"/>
              <a:chExt cx="3276600" cy="2592388"/>
            </a:xfrm>
          </p:grpSpPr>
          <p:grpSp>
            <p:nvGrpSpPr>
              <p:cNvPr id="29" name="Group 15"/>
              <p:cNvGrpSpPr>
                <a:grpSpLocks/>
              </p:cNvGrpSpPr>
              <p:nvPr/>
            </p:nvGrpSpPr>
            <p:grpSpPr bwMode="auto">
              <a:xfrm>
                <a:off x="71407" y="1"/>
                <a:ext cx="3276600" cy="2592388"/>
                <a:chOff x="3356" y="1026"/>
                <a:chExt cx="2064" cy="1478"/>
              </a:xfrm>
            </p:grpSpPr>
            <p:grpSp>
              <p:nvGrpSpPr>
                <p:cNvPr id="30" name="Group 16"/>
                <p:cNvGrpSpPr>
                  <a:grpSpLocks/>
                </p:cNvGrpSpPr>
                <p:nvPr/>
              </p:nvGrpSpPr>
              <p:grpSpPr bwMode="auto">
                <a:xfrm>
                  <a:off x="3356" y="1117"/>
                  <a:ext cx="2064" cy="1387"/>
                  <a:chOff x="3356" y="1117"/>
                  <a:chExt cx="2064" cy="1387"/>
                </a:xfrm>
              </p:grpSpPr>
              <p:pic>
                <p:nvPicPr>
                  <p:cNvPr id="33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-54000" contrast="72000"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56" y="1298"/>
                    <a:ext cx="2064" cy="1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3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3" y="2292"/>
                    <a:ext cx="272" cy="20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i="1">
                        <a:solidFill>
                          <a:schemeClr val="tx1"/>
                        </a:solidFill>
                        <a:ea typeface="宋体" pitchFamily="2" charset="-122"/>
                      </a:rPr>
                      <a:t>-a</a:t>
                    </a:r>
                  </a:p>
                </p:txBody>
              </p:sp>
              <p:sp>
                <p:nvSpPr>
                  <p:cNvPr id="3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9" y="2292"/>
                    <a:ext cx="272" cy="20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i="1" dirty="0">
                        <a:solidFill>
                          <a:schemeClr val="tx1"/>
                        </a:solidFill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44" y="1117"/>
                    <a:ext cx="0" cy="1134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arrow" w="lg" len="lg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1" y="2296"/>
                    <a:ext cx="227" cy="2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>
                        <a:solidFill>
                          <a:schemeClr val="tx1"/>
                        </a:solidFill>
                        <a:ea typeface="宋体" pitchFamily="2" charset="-122"/>
                      </a:rPr>
                      <a:t>0</a:t>
                    </a:r>
                  </a:p>
                </p:txBody>
              </p:sp>
            </p:grpSp>
            <p:sp>
              <p:nvSpPr>
                <p:cNvPr id="31" name="Rectangle 22"/>
                <p:cNvSpPr>
                  <a:spLocks noChangeArrowheads="1"/>
                </p:cNvSpPr>
                <p:nvPr/>
              </p:nvSpPr>
              <p:spPr bwMode="auto">
                <a:xfrm>
                  <a:off x="3651" y="1616"/>
                  <a:ext cx="272" cy="27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69" y="1026"/>
                  <a:ext cx="499" cy="2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>
                      <a:solidFill>
                        <a:schemeClr val="tx1"/>
                      </a:solidFill>
                      <a:ea typeface="宋体" pitchFamily="2" charset="-122"/>
                    </a:rPr>
                    <a:t>U(x)</a:t>
                  </a:r>
                </a:p>
              </p:txBody>
            </p:sp>
          </p:grpSp>
          <p:grpSp>
            <p:nvGrpSpPr>
              <p:cNvPr id="8" name="组合 38"/>
              <p:cNvGrpSpPr/>
              <p:nvPr/>
            </p:nvGrpSpPr>
            <p:grpSpPr>
              <a:xfrm>
                <a:off x="285720" y="857232"/>
                <a:ext cx="785818" cy="1285884"/>
                <a:chOff x="285720" y="857232"/>
                <a:chExt cx="785818" cy="1285884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>
                  <a:off x="285720" y="857232"/>
                  <a:ext cx="785818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rot="5400000">
                  <a:off x="250001" y="892951"/>
                  <a:ext cx="214314" cy="142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 rot="5400000">
                  <a:off x="178563" y="964389"/>
                  <a:ext cx="500066" cy="2857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rot="5400000">
                  <a:off x="107125" y="1035827"/>
                  <a:ext cx="785818" cy="4286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rot="5400000">
                  <a:off x="107125" y="1107265"/>
                  <a:ext cx="1000132" cy="500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rot="5400000">
                  <a:off x="107125" y="1178703"/>
                  <a:ext cx="1214446" cy="5715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rot="5400000">
                  <a:off x="285720" y="1357298"/>
                  <a:ext cx="1071570" cy="500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rot="5400000">
                  <a:off x="535753" y="1607331"/>
                  <a:ext cx="714380" cy="3571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rot="5400000">
                  <a:off x="857224" y="1928802"/>
                  <a:ext cx="214314" cy="71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39"/>
              <p:cNvGrpSpPr/>
              <p:nvPr/>
            </p:nvGrpSpPr>
            <p:grpSpPr>
              <a:xfrm flipH="1">
                <a:off x="2285984" y="857232"/>
                <a:ext cx="785818" cy="1285884"/>
                <a:chOff x="285720" y="857232"/>
                <a:chExt cx="785818" cy="1285884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>
                  <a:off x="285720" y="857232"/>
                  <a:ext cx="785818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 rot="5400000">
                  <a:off x="250001" y="892951"/>
                  <a:ext cx="214314" cy="142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 rot="5400000">
                  <a:off x="178563" y="964389"/>
                  <a:ext cx="500066" cy="2857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 rot="5400000">
                  <a:off x="107125" y="1035827"/>
                  <a:ext cx="785818" cy="4286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rot="5400000">
                  <a:off x="107125" y="1107265"/>
                  <a:ext cx="1000132" cy="500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 rot="5400000">
                  <a:off x="107125" y="1178703"/>
                  <a:ext cx="1214446" cy="5715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rot="5400000">
                  <a:off x="285720" y="1357298"/>
                  <a:ext cx="1071570" cy="500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rot="5400000">
                  <a:off x="535753" y="1607331"/>
                  <a:ext cx="714380" cy="3571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rot="5400000">
                  <a:off x="857224" y="1928802"/>
                  <a:ext cx="214314" cy="71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3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322181"/>
                </p:ext>
              </p:extLst>
            </p:nvPr>
          </p:nvGraphicFramePr>
          <p:xfrm>
            <a:off x="4286248" y="1571612"/>
            <a:ext cx="2714644" cy="1228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645" name="公式" r:id="rId6" imgW="1168200" imgH="533160" progId="Equation.3">
                    <p:embed/>
                  </p:oleObj>
                </mc:Choice>
                <mc:Fallback>
                  <p:oleObj name="公式" r:id="rId6" imgW="1168200" imgH="5331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1571612"/>
                          <a:ext cx="2714644" cy="1228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3FB8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9396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4"/>
          <p:cNvGraphicFramePr>
            <a:graphicFrameLocks noChangeAspect="1"/>
          </p:cNvGraphicFramePr>
          <p:nvPr/>
        </p:nvGraphicFramePr>
        <p:xfrm>
          <a:off x="4286248" y="2942541"/>
          <a:ext cx="274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46" name="公式" r:id="rId8" imgW="1371600" imgH="444500" progId="Equation.3">
                  <p:embed/>
                </p:oleObj>
              </mc:Choice>
              <mc:Fallback>
                <p:oleObj name="公式" r:id="rId8" imgW="1371600" imgH="444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2942541"/>
                        <a:ext cx="2743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5" name="Object 5"/>
          <p:cNvGraphicFramePr>
            <a:graphicFrameLocks noChangeAspect="1"/>
          </p:cNvGraphicFramePr>
          <p:nvPr/>
        </p:nvGraphicFramePr>
        <p:xfrm>
          <a:off x="4214810" y="4156986"/>
          <a:ext cx="4286280" cy="10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47" name="公式" r:id="rId10" imgW="2095500" imgH="482600" progId="Equation.3">
                  <p:embed/>
                </p:oleObj>
              </mc:Choice>
              <mc:Fallback>
                <p:oleObj name="公式" r:id="rId10" imgW="2095500" imgH="482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156986"/>
                        <a:ext cx="4286280" cy="108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2"/>
          <p:cNvGraphicFramePr>
            <a:graphicFrameLocks noChangeAspect="1"/>
          </p:cNvGraphicFramePr>
          <p:nvPr/>
        </p:nvGraphicFramePr>
        <p:xfrm>
          <a:off x="142844" y="5143512"/>
          <a:ext cx="5422900" cy="1571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48" name="Equation" r:id="rId12" imgW="2463480" imgH="634680" progId="Equation.DSMT4">
                  <p:embed/>
                </p:oleObj>
              </mc:Choice>
              <mc:Fallback>
                <p:oleObj name="Equation" r:id="rId12" imgW="2463480" imgH="634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5143512"/>
                        <a:ext cx="5422900" cy="157162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040999"/>
              </p:ext>
            </p:extLst>
          </p:nvPr>
        </p:nvGraphicFramePr>
        <p:xfrm>
          <a:off x="5752824" y="5381056"/>
          <a:ext cx="31559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49" name="Equation" r:id="rId14" imgW="1282680" imgH="444240" progId="Equation.DSMT4">
                  <p:embed/>
                </p:oleObj>
              </mc:Choice>
              <mc:Fallback>
                <p:oleObj name="Equation" r:id="rId14" imgW="128268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824" y="5381056"/>
                        <a:ext cx="3155950" cy="11430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5720" y="1724748"/>
            <a:ext cx="6803743" cy="1984635"/>
            <a:chOff x="285720" y="1724748"/>
            <a:chExt cx="6803743" cy="1984635"/>
          </a:xfrm>
        </p:grpSpPr>
        <p:sp>
          <p:nvSpPr>
            <p:cNvPr id="4" name="Rectangle 19"/>
            <p:cNvSpPr>
              <a:spLocks noChangeArrowheads="1"/>
            </p:cNvSpPr>
            <p:nvPr/>
          </p:nvSpPr>
          <p:spPr bwMode="auto">
            <a:xfrm>
              <a:off x="285720" y="1724748"/>
              <a:ext cx="4493538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A0ABC"/>
                  </a:solidFill>
                  <a:latin typeface="华文新魏" pitchFamily="2" charset="-122"/>
                  <a:ea typeface="华文新魏" pitchFamily="2" charset="-122"/>
                </a:rPr>
                <a:t>（３）势阱变成二维或三维</a:t>
              </a:r>
              <a:endParaRPr lang="zh-CN" altLang="en-US" sz="2800" b="1" dirty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6726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095033"/>
                </p:ext>
              </p:extLst>
            </p:nvPr>
          </p:nvGraphicFramePr>
          <p:xfrm>
            <a:off x="375926" y="2566383"/>
            <a:ext cx="6713537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92" name="Equation" r:id="rId3" imgW="3302000" imgH="457200" progId="Equation.DSMT4">
                    <p:embed/>
                  </p:oleObj>
                </mc:Choice>
                <mc:Fallback>
                  <p:oleObj name="Equation" r:id="rId3" imgW="33020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26" y="2566383"/>
                          <a:ext cx="6713537" cy="1143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7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64698"/>
              </p:ext>
            </p:extLst>
          </p:nvPr>
        </p:nvGraphicFramePr>
        <p:xfrm>
          <a:off x="340937" y="5153783"/>
          <a:ext cx="8789699" cy="1659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93" name="Equation" r:id="rId5" imgW="4152600" imgH="787320" progId="Equation.DSMT4">
                  <p:embed/>
                </p:oleObj>
              </mc:Choice>
              <mc:Fallback>
                <p:oleObj name="Equation" r:id="rId5" imgW="4152600" imgH="787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37" y="5153783"/>
                        <a:ext cx="8789699" cy="1659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02590"/>
              </p:ext>
            </p:extLst>
          </p:nvPr>
        </p:nvGraphicFramePr>
        <p:xfrm>
          <a:off x="285720" y="3861048"/>
          <a:ext cx="44434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94" name="Equation" r:id="rId7" imgW="1904760" imgH="457200" progId="Equation.DSMT4">
                  <p:embed/>
                </p:oleObj>
              </mc:Choice>
              <mc:Fallback>
                <p:oleObj name="Equation" r:id="rId7" imgW="190476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861048"/>
                        <a:ext cx="4443412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51520" y="301264"/>
            <a:ext cx="557075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（２）势阱发生平移，变宽（窄）</a:t>
            </a:r>
            <a:endParaRPr lang="zh-CN" altLang="en-US" sz="2800" b="1" dirty="0">
              <a:solidFill>
                <a:srgbClr val="0A0ABC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42793" y="-171400"/>
            <a:ext cx="3801207" cy="2675969"/>
            <a:chOff x="118303" y="2115615"/>
            <a:chExt cx="3801207" cy="2675969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118303" y="2115615"/>
              <a:ext cx="184731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11" name="组合 49"/>
            <p:cNvGrpSpPr/>
            <p:nvPr/>
          </p:nvGrpSpPr>
          <p:grpSpPr>
            <a:xfrm>
              <a:off x="642910" y="2193934"/>
              <a:ext cx="3276600" cy="2597650"/>
              <a:chOff x="71407" y="1"/>
              <a:chExt cx="3276600" cy="2597650"/>
            </a:xfrm>
          </p:grpSpPr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71407" y="1"/>
                <a:ext cx="3276600" cy="2597650"/>
                <a:chOff x="3356" y="1026"/>
                <a:chExt cx="2064" cy="1481"/>
              </a:xfrm>
            </p:grpSpPr>
            <p:grpSp>
              <p:nvGrpSpPr>
                <p:cNvPr id="34" name="Group 16"/>
                <p:cNvGrpSpPr>
                  <a:grpSpLocks/>
                </p:cNvGrpSpPr>
                <p:nvPr/>
              </p:nvGrpSpPr>
              <p:grpSpPr bwMode="auto">
                <a:xfrm>
                  <a:off x="3356" y="1117"/>
                  <a:ext cx="2064" cy="1390"/>
                  <a:chOff x="3356" y="1117"/>
                  <a:chExt cx="2064" cy="1390"/>
                </a:xfrm>
              </p:grpSpPr>
              <p:pic>
                <p:nvPicPr>
                  <p:cNvPr id="37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lum bright="-54000" contrast="72000"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56" y="1298"/>
                    <a:ext cx="2064" cy="1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3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3" y="2292"/>
                    <a:ext cx="272" cy="21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1800" i="1" dirty="0" smtClean="0">
                        <a:solidFill>
                          <a:schemeClr val="tx1"/>
                        </a:solidFill>
                        <a:ea typeface="宋体" pitchFamily="2" charset="-122"/>
                      </a:rPr>
                      <a:t>０</a:t>
                    </a:r>
                    <a:endParaRPr lang="en-US" altLang="zh-CN" sz="1800" i="1" dirty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1" y="2292"/>
                    <a:ext cx="340" cy="21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1800" i="1" dirty="0" smtClean="0">
                        <a:solidFill>
                          <a:schemeClr val="tx1"/>
                        </a:solidFill>
                        <a:ea typeface="宋体" pitchFamily="2" charset="-122"/>
                      </a:rPr>
                      <a:t>２</a:t>
                    </a:r>
                    <a:r>
                      <a:rPr lang="en-US" altLang="zh-CN" sz="1800" i="1" dirty="0" smtClean="0">
                        <a:solidFill>
                          <a:schemeClr val="tx1"/>
                        </a:solidFill>
                        <a:ea typeface="宋体" pitchFamily="2" charset="-122"/>
                      </a:rPr>
                      <a:t>a</a:t>
                    </a:r>
                    <a:endParaRPr lang="en-US" altLang="zh-CN" sz="1800" i="1" dirty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40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91" y="1117"/>
                    <a:ext cx="0" cy="1134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arrow" w="lg" len="lg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1" y="2296"/>
                    <a:ext cx="227" cy="2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lang="en-US" altLang="zh-CN" sz="1800" dirty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5" name="Rectangle 22"/>
                <p:cNvSpPr>
                  <a:spLocks noChangeArrowheads="1"/>
                </p:cNvSpPr>
                <p:nvPr/>
              </p:nvSpPr>
              <p:spPr bwMode="auto">
                <a:xfrm>
                  <a:off x="3651" y="1616"/>
                  <a:ext cx="272" cy="27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69" y="1026"/>
                  <a:ext cx="499" cy="2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>
                      <a:solidFill>
                        <a:schemeClr val="tx1"/>
                      </a:solidFill>
                      <a:ea typeface="宋体" pitchFamily="2" charset="-122"/>
                    </a:rPr>
                    <a:t>U(x)</a:t>
                  </a:r>
                </a:p>
              </p:txBody>
            </p:sp>
          </p:grpSp>
          <p:grpSp>
            <p:nvGrpSpPr>
              <p:cNvPr id="14" name="组合 38"/>
              <p:cNvGrpSpPr/>
              <p:nvPr/>
            </p:nvGrpSpPr>
            <p:grpSpPr>
              <a:xfrm>
                <a:off x="285720" y="857232"/>
                <a:ext cx="794543" cy="1285884"/>
                <a:chOff x="285720" y="857232"/>
                <a:chExt cx="794543" cy="1285884"/>
              </a:xfrm>
            </p:grpSpPr>
            <p:cxnSp>
              <p:nvCxnSpPr>
                <p:cNvPr id="25" name="直接连接符 24"/>
                <p:cNvCxnSpPr/>
                <p:nvPr/>
              </p:nvCxnSpPr>
              <p:spPr>
                <a:xfrm>
                  <a:off x="285720" y="857232"/>
                  <a:ext cx="785818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rot="5400000">
                  <a:off x="250001" y="892951"/>
                  <a:ext cx="214314" cy="142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rot="5400000">
                  <a:off x="178563" y="964389"/>
                  <a:ext cx="500066" cy="2857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rot="5400000">
                  <a:off x="107125" y="1035827"/>
                  <a:ext cx="785818" cy="4286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 rot="5400000">
                  <a:off x="107125" y="1107265"/>
                  <a:ext cx="1000132" cy="500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 rot="5400000">
                  <a:off x="107125" y="1178703"/>
                  <a:ext cx="1214446" cy="5715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rot="5400000">
                  <a:off x="294445" y="1357298"/>
                  <a:ext cx="1071570" cy="500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rot="5400000">
                  <a:off x="535753" y="1607331"/>
                  <a:ext cx="714380" cy="3571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rot="5400000">
                  <a:off x="857224" y="1928802"/>
                  <a:ext cx="214314" cy="71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39"/>
              <p:cNvGrpSpPr/>
              <p:nvPr/>
            </p:nvGrpSpPr>
            <p:grpSpPr>
              <a:xfrm flipH="1">
                <a:off x="2285984" y="857232"/>
                <a:ext cx="785818" cy="1285884"/>
                <a:chOff x="285720" y="857232"/>
                <a:chExt cx="785818" cy="1285884"/>
              </a:xfrm>
            </p:grpSpPr>
            <p:cxnSp>
              <p:nvCxnSpPr>
                <p:cNvPr id="16" name="直接连接符 15"/>
                <p:cNvCxnSpPr/>
                <p:nvPr/>
              </p:nvCxnSpPr>
              <p:spPr>
                <a:xfrm>
                  <a:off x="285720" y="857232"/>
                  <a:ext cx="785818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rot="5400000">
                  <a:off x="250001" y="892951"/>
                  <a:ext cx="214314" cy="142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rot="5400000">
                  <a:off x="178563" y="964389"/>
                  <a:ext cx="500066" cy="2857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 rot="5400000">
                  <a:off x="107125" y="1035827"/>
                  <a:ext cx="785818" cy="4286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rot="5400000">
                  <a:off x="107125" y="1107265"/>
                  <a:ext cx="1000132" cy="500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 rot="5400000">
                  <a:off x="107125" y="1178703"/>
                  <a:ext cx="1214446" cy="5715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rot="5400000">
                  <a:off x="285720" y="1357298"/>
                  <a:ext cx="1071570" cy="500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rot="5400000">
                  <a:off x="535753" y="1607331"/>
                  <a:ext cx="714380" cy="3571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rot="5400000">
                  <a:off x="857224" y="1928802"/>
                  <a:ext cx="214314" cy="71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1331640" y="980728"/>
            <a:ext cx="324036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写出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能级及波函数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019"/>
              </p:ext>
            </p:extLst>
          </p:nvPr>
        </p:nvGraphicFramePr>
        <p:xfrm>
          <a:off x="395536" y="908720"/>
          <a:ext cx="40036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16" name="Equation" r:id="rId3" imgW="1485720" imgH="215640" progId="Equation.DSMT4">
                  <p:embed/>
                </p:oleObj>
              </mc:Choice>
              <mc:Fallback>
                <p:oleObj name="Equation" r:id="rId3" imgW="148572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08720"/>
                        <a:ext cx="400367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092987"/>
              </p:ext>
            </p:extLst>
          </p:nvPr>
        </p:nvGraphicFramePr>
        <p:xfrm>
          <a:off x="674688" y="1730375"/>
          <a:ext cx="6253162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17" name="Equation" r:id="rId5" imgW="1663560" imgH="444240" progId="Equation.DSMT4">
                  <p:embed/>
                </p:oleObj>
              </mc:Choice>
              <mc:Fallback>
                <p:oleObj name="Equation" r:id="rId5" imgW="166356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730375"/>
                        <a:ext cx="6253162" cy="167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52010"/>
              </p:ext>
            </p:extLst>
          </p:nvPr>
        </p:nvGraphicFramePr>
        <p:xfrm>
          <a:off x="557213" y="3573463"/>
          <a:ext cx="7021512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18" name="Equation" r:id="rId7" imgW="2463480" imgH="736560" progId="Equation.DSMT4">
                  <p:embed/>
                </p:oleObj>
              </mc:Choice>
              <mc:Fallback>
                <p:oleObj name="Equation" r:id="rId7" imgW="24634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573463"/>
                        <a:ext cx="7021512" cy="211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285720" y="428604"/>
            <a:ext cx="290335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）一维谐振子</a:t>
            </a:r>
            <a:endParaRPr lang="zh-CN" altLang="en-US" sz="2800" b="1" dirty="0">
              <a:solidFill>
                <a:srgbClr val="0A0ABC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" name="Object 31"/>
          <p:cNvGraphicFramePr>
            <a:graphicFrameLocks noChangeAspect="1"/>
          </p:cNvGraphicFramePr>
          <p:nvPr/>
        </p:nvGraphicFramePr>
        <p:xfrm>
          <a:off x="1500166" y="1000108"/>
          <a:ext cx="2286016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86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000108"/>
                        <a:ext cx="2286016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76232"/>
              </p:ext>
            </p:extLst>
          </p:nvPr>
        </p:nvGraphicFramePr>
        <p:xfrm>
          <a:off x="4279900" y="928688"/>
          <a:ext cx="31464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87" name="Equation" r:id="rId5" imgW="1536480" imgH="444240" progId="Equation.DSMT4">
                  <p:embed/>
                </p:oleObj>
              </mc:Choice>
              <mc:Fallback>
                <p:oleObj name="Equation" r:id="rId5" imgW="153648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928688"/>
                        <a:ext cx="31464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428728" y="1928802"/>
          <a:ext cx="480060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88" name="公式" r:id="rId7" imgW="2336800" imgH="482600" progId="Equation.3">
                  <p:embed/>
                </p:oleObj>
              </mc:Choice>
              <mc:Fallback>
                <p:oleObj name="公式" r:id="rId7" imgW="2336800" imgH="482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928802"/>
                        <a:ext cx="4800603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357290" y="3071810"/>
            <a:ext cx="7583532" cy="3202818"/>
            <a:chOff x="1357290" y="3071810"/>
            <a:chExt cx="7583532" cy="3202818"/>
          </a:xfrm>
        </p:grpSpPr>
        <p:graphicFrame>
          <p:nvGraphicFramePr>
            <p:cNvPr id="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766652"/>
                </p:ext>
              </p:extLst>
            </p:nvPr>
          </p:nvGraphicFramePr>
          <p:xfrm>
            <a:off x="1357290" y="3071810"/>
            <a:ext cx="6281614" cy="171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89" name="Equation" r:id="rId9" imgW="2234880" imgH="507960" progId="Equation.DSMT4">
                    <p:embed/>
                  </p:oleObj>
                </mc:Choice>
                <mc:Fallback>
                  <p:oleObj name="Equation" r:id="rId9" imgW="2234880" imgH="5079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3071810"/>
                          <a:ext cx="6281614" cy="171451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4145091"/>
                </p:ext>
              </p:extLst>
            </p:nvPr>
          </p:nvGraphicFramePr>
          <p:xfrm>
            <a:off x="7715272" y="3429000"/>
            <a:ext cx="1225550" cy="896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90" name="Equation" r:id="rId11" imgW="647640" imgH="444240" progId="Equation.DSMT4">
                    <p:embed/>
                  </p:oleObj>
                </mc:Choice>
                <mc:Fallback>
                  <p:oleObj name="Equation" r:id="rId11" imgW="647640" imgH="4442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72" y="3429000"/>
                          <a:ext cx="1225550" cy="896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5661548"/>
                </p:ext>
              </p:extLst>
            </p:nvPr>
          </p:nvGraphicFramePr>
          <p:xfrm>
            <a:off x="4643438" y="5286388"/>
            <a:ext cx="32004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91" name="Equation" r:id="rId13" imgW="990360" imgH="203040" progId="Equation.DSMT4">
                    <p:embed/>
                  </p:oleObj>
                </mc:Choice>
                <mc:Fallback>
                  <p:oleObj name="Equation" r:id="rId13" imgW="990360" imgH="203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438" y="5286388"/>
                          <a:ext cx="3200400" cy="498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785330"/>
                </p:ext>
              </p:extLst>
            </p:nvPr>
          </p:nvGraphicFramePr>
          <p:xfrm>
            <a:off x="1357290" y="4929198"/>
            <a:ext cx="3000396" cy="1345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92" name="Equation" r:id="rId15" imgW="1028520" imgH="431640" progId="Equation.DSMT4">
                    <p:embed/>
                  </p:oleObj>
                </mc:Choice>
                <mc:Fallback>
                  <p:oleObj name="Equation" r:id="rId15" imgW="1028520" imgH="4316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4929198"/>
                          <a:ext cx="3000396" cy="134543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024484"/>
              </p:ext>
            </p:extLst>
          </p:nvPr>
        </p:nvGraphicFramePr>
        <p:xfrm>
          <a:off x="195263" y="623670"/>
          <a:ext cx="7812087" cy="3681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53" name="Equation" r:id="rId3" imgW="2158920" imgH="1269720" progId="Equation.DSMT4">
                  <p:embed/>
                </p:oleObj>
              </mc:Choice>
              <mc:Fallback>
                <p:oleObj name="Equation" r:id="rId3" imgW="215892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623670"/>
                        <a:ext cx="7812087" cy="36817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7584" y="242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967041"/>
              </p:ext>
            </p:extLst>
          </p:nvPr>
        </p:nvGraphicFramePr>
        <p:xfrm>
          <a:off x="2077805" y="4357512"/>
          <a:ext cx="6526643" cy="1231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54" name="Equation" r:id="rId5" imgW="1968480" imgH="457200" progId="Equation.DSMT4">
                  <p:embed/>
                </p:oleObj>
              </mc:Choice>
              <mc:Fallback>
                <p:oleObj name="Equation" r:id="rId5" imgW="19684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805" y="4357512"/>
                        <a:ext cx="6526643" cy="1231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097391"/>
              </p:ext>
            </p:extLst>
          </p:nvPr>
        </p:nvGraphicFramePr>
        <p:xfrm>
          <a:off x="195263" y="5636998"/>
          <a:ext cx="35861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55" name="Equation" r:id="rId7" imgW="990360" imgH="203040" progId="Equation.DSMT4">
                  <p:embed/>
                </p:oleObj>
              </mc:Choice>
              <mc:Fallback>
                <p:oleObj name="Equation" r:id="rId7" imgW="990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5636998"/>
                        <a:ext cx="3586163" cy="617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6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285720" y="428604"/>
            <a:ext cx="254428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）势垒贯穿</a:t>
            </a:r>
            <a:endParaRPr lang="zh-CN" altLang="en-US" sz="2800" b="1" dirty="0">
              <a:solidFill>
                <a:srgbClr val="0A0ABC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57818" y="214290"/>
            <a:ext cx="3589338" cy="2354263"/>
            <a:chOff x="5072066" y="752456"/>
            <a:chExt cx="3589338" cy="2354263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5072066" y="752459"/>
              <a:ext cx="3589338" cy="2354265"/>
              <a:chOff x="3067" y="1968"/>
              <a:chExt cx="2261" cy="1483"/>
            </a:xfrm>
          </p:grpSpPr>
          <p:grpSp>
            <p:nvGrpSpPr>
              <p:cNvPr id="9" name="Group 18"/>
              <p:cNvGrpSpPr>
                <a:grpSpLocks/>
              </p:cNvGrpSpPr>
              <p:nvPr/>
            </p:nvGrpSpPr>
            <p:grpSpPr bwMode="auto">
              <a:xfrm>
                <a:off x="3400" y="1968"/>
                <a:ext cx="1928" cy="1483"/>
                <a:chOff x="3400" y="1968"/>
                <a:chExt cx="1928" cy="1483"/>
              </a:xfrm>
            </p:grpSpPr>
            <p:grpSp>
              <p:nvGrpSpPr>
                <p:cNvPr id="11" name="Group 19"/>
                <p:cNvGrpSpPr>
                  <a:grpSpLocks/>
                </p:cNvGrpSpPr>
                <p:nvPr/>
              </p:nvGrpSpPr>
              <p:grpSpPr bwMode="auto">
                <a:xfrm>
                  <a:off x="3400" y="1968"/>
                  <a:ext cx="1928" cy="1483"/>
                  <a:chOff x="3400" y="1960"/>
                  <a:chExt cx="1928" cy="1483"/>
                </a:xfrm>
              </p:grpSpPr>
              <p:sp>
                <p:nvSpPr>
                  <p:cNvPr id="1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400" y="3155"/>
                    <a:ext cx="19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14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12" y="2155"/>
                    <a:ext cx="0" cy="11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1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112" y="2341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1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341"/>
                    <a:ext cx="0" cy="8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1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507" y="2744"/>
                    <a:ext cx="4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1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523" y="2744"/>
                    <a:ext cx="48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19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23" y="2889"/>
                    <a:ext cx="48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2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94" y="3155"/>
                    <a:ext cx="86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 b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  <a:cs typeface=""/>
                      </a:rPr>
                      <a:t>0       </a:t>
                    </a:r>
                    <a:r>
                      <a:rPr kumimoji="1" lang="en-US" altLang="zh-CN" sz="2400" b="0" i="1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  <a:cs typeface=""/>
                      </a:rPr>
                      <a:t>a</a:t>
                    </a:r>
                    <a:endParaRPr kumimoji="1" lang="en-US" altLang="zh-CN" sz="2400" b="0" i="1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2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6" y="1960"/>
                    <a:ext cx="1071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pPr eaLnBrk="1" hangingPunct="1"/>
                    <a:r>
                      <a:rPr kumimoji="1" lang="en-US" altLang="zh-CN" sz="2400" b="0" dirty="0" smtClean="0">
                        <a:solidFill>
                          <a:schemeClr val="tx1"/>
                        </a:solidFill>
                        <a:ea typeface="华文新魏" pitchFamily="2" charset="-122"/>
                        <a:cs typeface=""/>
                      </a:rPr>
                      <a:t>U(</a:t>
                    </a:r>
                    <a:r>
                      <a:rPr kumimoji="1" lang="en-US" altLang="zh-CN" sz="2400" b="0" i="1" dirty="0" smtClean="0">
                        <a:solidFill>
                          <a:schemeClr val="tx1"/>
                        </a:solidFill>
                        <a:ea typeface="华文新魏" pitchFamily="2" charset="-122"/>
                        <a:cs typeface=""/>
                      </a:rPr>
                      <a:t>x)      </a:t>
                    </a:r>
                    <a:r>
                      <a:rPr kumimoji="1" lang="en-US" altLang="zh-CN" sz="2400" i="1" dirty="0" smtClean="0">
                        <a:ea typeface="华文新魏" pitchFamily="2" charset="-122"/>
                        <a:cs typeface=""/>
                      </a:rPr>
                      <a:t> </a:t>
                    </a:r>
                    <a:r>
                      <a:rPr kumimoji="1" lang="en-US" altLang="zh-CN" sz="2400" b="0" dirty="0" smtClean="0">
                        <a:solidFill>
                          <a:schemeClr val="tx1"/>
                        </a:solidFill>
                        <a:ea typeface="华文新魏" pitchFamily="2" charset="-122"/>
                        <a:cs typeface=""/>
                      </a:rPr>
                      <a:t>U</a:t>
                    </a:r>
                    <a:r>
                      <a:rPr kumimoji="1" lang="en-US" altLang="zh-CN" sz="2400" b="0" baseline="-25000" dirty="0" smtClean="0">
                        <a:solidFill>
                          <a:schemeClr val="tx1"/>
                        </a:solidFill>
                        <a:ea typeface="华文新魏" pitchFamily="2" charset="-122"/>
                        <a:cs typeface=""/>
                      </a:rPr>
                      <a:t>0</a:t>
                    </a:r>
                    <a:endParaRPr kumimoji="1" lang="en-US" altLang="zh-CN" sz="2400" b="0" dirty="0">
                      <a:solidFill>
                        <a:schemeClr val="tx1"/>
                      </a:solidFill>
                      <a:ea typeface="华文新魏" pitchFamily="2" charset="-122"/>
                    </a:endParaRPr>
                  </a:p>
                </p:txBody>
              </p:sp>
            </p:grpSp>
            <p:sp>
              <p:nvSpPr>
                <p:cNvPr id="1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3" y="2886"/>
                  <a:ext cx="131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  <a:cs typeface=""/>
                    </a:rPr>
                    <a:t>I          II        III</a:t>
                  </a:r>
                  <a:endParaRPr kumimoji="1" lang="en-US" altLang="zh-CN" sz="2400" b="0" dirty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</p:grpSp>
          <p:sp>
            <p:nvSpPr>
              <p:cNvPr id="10" name="Text Box 31"/>
              <p:cNvSpPr txBox="1">
                <a:spLocks noChangeArrowheads="1"/>
              </p:cNvSpPr>
              <p:nvPr/>
            </p:nvSpPr>
            <p:spPr bwMode="auto">
              <a:xfrm>
                <a:off x="3067" y="2511"/>
                <a:ext cx="5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400" b="0" i="1" dirty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072198" y="1609712"/>
              <a:ext cx="1285884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643570" y="139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Ｅ</a:t>
              </a:r>
              <a:endParaRPr lang="zh-CN" altLang="en-US" dirty="0"/>
            </a:p>
          </p:txBody>
        </p:sp>
      </p:grpSp>
      <p:graphicFrame>
        <p:nvGraphicFramePr>
          <p:cNvPr id="270339" name="Object 3"/>
          <p:cNvGraphicFramePr>
            <a:graphicFrameLocks noChangeAspect="1"/>
          </p:cNvGraphicFramePr>
          <p:nvPr/>
        </p:nvGraphicFramePr>
        <p:xfrm>
          <a:off x="693742" y="1071546"/>
          <a:ext cx="44497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43" name="Equation" r:id="rId3" imgW="2539800" imgH="482400" progId="Equation.DSMT4">
                  <p:embed/>
                </p:oleObj>
              </mc:Choice>
              <mc:Fallback>
                <p:oleObj name="Equation" r:id="rId3" imgW="25398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42" y="1071546"/>
                        <a:ext cx="44497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8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457200" y="2544774"/>
            <a:ext cx="8991600" cy="1152525"/>
            <a:chOff x="457200" y="1916113"/>
            <a:chExt cx="8991600" cy="1152525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57200" y="1989138"/>
              <a:ext cx="990600" cy="955675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rgbClr val="CCCC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透射系数</a:t>
              </a:r>
              <a:endParaRPr lang="en-US" altLang="zh-CN" sz="20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grpSp>
          <p:nvGrpSpPr>
            <p:cNvPr id="25" name="Group 5"/>
            <p:cNvGrpSpPr>
              <a:grpSpLocks/>
            </p:cNvGrpSpPr>
            <p:nvPr/>
          </p:nvGrpSpPr>
          <p:grpSpPr bwMode="auto">
            <a:xfrm>
              <a:off x="1676400" y="1916113"/>
              <a:ext cx="7772400" cy="1152525"/>
              <a:chOff x="1056" y="2256"/>
              <a:chExt cx="4896" cy="726"/>
            </a:xfrm>
          </p:grpSpPr>
          <p:graphicFrame>
            <p:nvGraphicFramePr>
              <p:cNvPr id="26" name="Object 6"/>
              <p:cNvGraphicFramePr>
                <a:graphicFrameLocks noChangeAspect="1"/>
              </p:cNvGraphicFramePr>
              <p:nvPr/>
            </p:nvGraphicFramePr>
            <p:xfrm>
              <a:off x="1056" y="2256"/>
              <a:ext cx="3792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344" name="公式" r:id="rId5" imgW="2895600" imgH="457200" progId="Equation.3">
                      <p:embed/>
                    </p:oleObj>
                  </mc:Choice>
                  <mc:Fallback>
                    <p:oleObj name="公式" r:id="rId5" imgW="2895600" imgH="45720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256"/>
                            <a:ext cx="3792" cy="726"/>
                          </a:xfrm>
                          <a:prstGeom prst="rect">
                            <a:avLst/>
                          </a:prstGeom>
                          <a:solidFill>
                            <a:srgbClr val="FFFFCC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8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0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endParaRPr lang="zh-CN" altLang="en-US" sz="2800" dirty="0">
                  <a:solidFill>
                    <a:srgbClr val="0000FF"/>
                  </a:solidFill>
                  <a:latin typeface="华文行楷" pitchFamily="2" charset="-122"/>
                  <a:ea typeface="华文行楷" pitchFamily="2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457200" y="3913199"/>
            <a:ext cx="9347200" cy="1158875"/>
            <a:chOff x="457200" y="3284538"/>
            <a:chExt cx="9347200" cy="1158875"/>
          </a:xfrm>
        </p:grpSpPr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457200" y="3284538"/>
              <a:ext cx="990600" cy="946150"/>
            </a:xfrm>
            <a:prstGeom prst="rect">
              <a:avLst/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反射系数</a:t>
              </a:r>
              <a:endParaRPr lang="en-US" altLang="zh-CN" sz="28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grpSp>
          <p:nvGrpSpPr>
            <p:cNvPr id="30" name="Group 9"/>
            <p:cNvGrpSpPr>
              <a:grpSpLocks/>
            </p:cNvGrpSpPr>
            <p:nvPr/>
          </p:nvGrpSpPr>
          <p:grpSpPr bwMode="auto">
            <a:xfrm>
              <a:off x="1676400" y="3284538"/>
              <a:ext cx="8128000" cy="1158875"/>
              <a:chOff x="1056" y="3072"/>
              <a:chExt cx="5120" cy="730"/>
            </a:xfrm>
          </p:grpSpPr>
          <p:graphicFrame>
            <p:nvGraphicFramePr>
              <p:cNvPr id="31" name="Object 10"/>
              <p:cNvGraphicFramePr>
                <a:graphicFrameLocks noChangeAspect="1"/>
              </p:cNvGraphicFramePr>
              <p:nvPr/>
            </p:nvGraphicFramePr>
            <p:xfrm>
              <a:off x="1056" y="3072"/>
              <a:ext cx="3792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345" name="Equation" r:id="rId7" imgW="2819160" imgH="457200" progId="Equation.DSMT4">
                      <p:embed/>
                    </p:oleObj>
                  </mc:Choice>
                  <mc:Fallback>
                    <p:oleObj name="Equation" r:id="rId7" imgW="281916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072"/>
                            <a:ext cx="3792" cy="730"/>
                          </a:xfrm>
                          <a:prstGeom prst="rect">
                            <a:avLst/>
                          </a:prstGeom>
                          <a:solidFill>
                            <a:srgbClr val="FFFFCC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8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4985" y="3273"/>
                <a:ext cx="11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zh-CN" altLang="en-US" sz="2800" dirty="0">
                  <a:solidFill>
                    <a:srgbClr val="0000FF"/>
                  </a:solidFill>
                  <a:latin typeface="华文行楷" pitchFamily="2" charset="-122"/>
                  <a:ea typeface="华文行楷" pitchFamily="2" charset="-122"/>
                </a:endParaRPr>
              </a:p>
            </p:txBody>
          </p:sp>
        </p:grpSp>
      </p:grpSp>
      <p:graphicFrame>
        <p:nvGraphicFramePr>
          <p:cNvPr id="270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240389"/>
              </p:ext>
            </p:extLst>
          </p:nvPr>
        </p:nvGraphicFramePr>
        <p:xfrm>
          <a:off x="532135" y="5373216"/>
          <a:ext cx="36798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46" name="公式" r:id="rId9" imgW="1434960" imgH="342720" progId="Equation.3">
                  <p:embed/>
                </p:oleObj>
              </mc:Choice>
              <mc:Fallback>
                <p:oleObj name="公式" r:id="rId9" imgW="1434960" imgH="342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5" y="5373216"/>
                        <a:ext cx="3679825" cy="877887"/>
                      </a:xfrm>
                      <a:prstGeom prst="rect">
                        <a:avLst/>
                      </a:prstGeom>
                      <a:solidFill>
                        <a:srgbClr val="FDF3AB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285720" y="428604"/>
            <a:ext cx="577594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）氢原子（库能场，二体问题）</a:t>
            </a:r>
            <a:endParaRPr lang="zh-CN" altLang="en-US" sz="2800" b="1" dirty="0">
              <a:solidFill>
                <a:srgbClr val="0A0ABC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71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253538"/>
              </p:ext>
            </p:extLst>
          </p:nvPr>
        </p:nvGraphicFramePr>
        <p:xfrm>
          <a:off x="354172" y="3185936"/>
          <a:ext cx="573405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61" name="Equation" r:id="rId3" imgW="2222280" imgH="457200" progId="Equation.DSMT4">
                  <p:embed/>
                </p:oleObj>
              </mc:Choice>
              <mc:Fallback>
                <p:oleObj name="Equation" r:id="rId3" imgW="222228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2" y="3185936"/>
                        <a:ext cx="5734050" cy="117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02803"/>
              </p:ext>
            </p:extLst>
          </p:nvPr>
        </p:nvGraphicFramePr>
        <p:xfrm>
          <a:off x="645914" y="1649034"/>
          <a:ext cx="428466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62" name="Equation" r:id="rId5" imgW="1790640" imgH="482400" progId="Equation.DSMT4">
                  <p:embed/>
                </p:oleObj>
              </mc:Choice>
              <mc:Fallback>
                <p:oleObj name="Equation" r:id="rId5" imgW="1790640" imgH="482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14" y="1649034"/>
                        <a:ext cx="4284663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5722944" y="-35842"/>
            <a:ext cx="3421056" cy="3384551"/>
            <a:chOff x="3976" y="2723"/>
            <a:chExt cx="1594" cy="1478"/>
          </a:xfrm>
        </p:grpSpPr>
        <p:sp>
          <p:nvSpPr>
            <p:cNvPr id="26" name="Rectangle 43"/>
            <p:cNvSpPr>
              <a:spLocks noChangeArrowheads="1"/>
            </p:cNvSpPr>
            <p:nvPr/>
          </p:nvSpPr>
          <p:spPr bwMode="auto">
            <a:xfrm>
              <a:off x="3976" y="2723"/>
              <a:ext cx="1594" cy="1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3996" y="2924"/>
              <a:ext cx="1449" cy="1104"/>
              <a:chOff x="3996" y="2924"/>
              <a:chExt cx="1449" cy="1104"/>
            </a:xfrm>
          </p:grpSpPr>
          <p:sp>
            <p:nvSpPr>
              <p:cNvPr id="28" name="Text Box 42"/>
              <p:cNvSpPr txBox="1">
                <a:spLocks noChangeArrowheads="1"/>
              </p:cNvSpPr>
              <p:nvPr/>
            </p:nvSpPr>
            <p:spPr bwMode="auto">
              <a:xfrm>
                <a:off x="4812" y="2924"/>
                <a:ext cx="259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 smtClean="0">
                    <a:solidFill>
                      <a:srgbClr val="FF3300"/>
                    </a:solidFill>
                    <a:latin typeface="华文新魏" pitchFamily="2" charset="-122"/>
                    <a:ea typeface="华文新魏" pitchFamily="2" charset="-122"/>
                    <a:cs typeface=""/>
                    <a:sym typeface="Symbol" pitchFamily="18" charset="2"/>
                  </a:rPr>
                  <a:t>m</a:t>
                </a:r>
                <a:r>
                  <a:rPr lang="en-US" altLang="zh-CN" sz="2000" b="1" baseline="-25000" dirty="0" smtClean="0">
                    <a:solidFill>
                      <a:srgbClr val="FF3300"/>
                    </a:solidFill>
                    <a:latin typeface="华文新魏" pitchFamily="2" charset="-122"/>
                    <a:ea typeface="华文新魏" pitchFamily="2" charset="-122"/>
                    <a:cs typeface=""/>
                  </a:rPr>
                  <a:t>1</a:t>
                </a:r>
                <a:endParaRPr lang="en-US" altLang="zh-CN" sz="2000" b="1" dirty="0">
                  <a:solidFill>
                    <a:srgbClr val="FF3300"/>
                  </a:solidFill>
                  <a:latin typeface="华文新魏" pitchFamily="2" charset="-122"/>
                  <a:ea typeface="华文新魏" pitchFamily="2" charset="-122"/>
                  <a:cs typeface=""/>
                  <a:sym typeface="Symbol" pitchFamily="18" charset="2"/>
                </a:endParaRPr>
              </a:p>
            </p:txBody>
          </p:sp>
          <p:sp>
            <p:nvSpPr>
              <p:cNvPr id="29" name="Text Box 41"/>
              <p:cNvSpPr txBox="1">
                <a:spLocks noChangeArrowheads="1"/>
              </p:cNvSpPr>
              <p:nvPr/>
            </p:nvSpPr>
            <p:spPr bwMode="auto">
              <a:xfrm>
                <a:off x="3996" y="3741"/>
                <a:ext cx="336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华文新魏" pitchFamily="2" charset="-122"/>
                    <a:ea typeface="华文新魏" pitchFamily="2" charset="-122"/>
                    <a:cs typeface=""/>
                  </a:rPr>
                  <a:t>x</a:t>
                </a:r>
                <a:endParaRPr lang="en-US" altLang="zh-CN" sz="2800">
                  <a:latin typeface="华文新魏" pitchFamily="2" charset="-122"/>
                  <a:ea typeface="华文新魏" pitchFamily="2" charset="-122"/>
                </a:endParaRPr>
              </a:p>
            </p:txBody>
          </p:sp>
          <p:grpSp>
            <p:nvGrpSpPr>
              <p:cNvPr id="30" name="Group 22"/>
              <p:cNvGrpSpPr>
                <a:grpSpLocks/>
              </p:cNvGrpSpPr>
              <p:nvPr/>
            </p:nvGrpSpPr>
            <p:grpSpPr bwMode="auto">
              <a:xfrm>
                <a:off x="4130" y="2933"/>
                <a:ext cx="1315" cy="1095"/>
                <a:chOff x="4130" y="2933"/>
                <a:chExt cx="1315" cy="1095"/>
              </a:xfrm>
            </p:grpSpPr>
            <p:sp>
              <p:nvSpPr>
                <p:cNvPr id="31" name="Line 40"/>
                <p:cNvSpPr>
                  <a:spLocks noChangeShapeType="1"/>
                </p:cNvSpPr>
                <p:nvPr/>
              </p:nvSpPr>
              <p:spPr bwMode="auto">
                <a:xfrm>
                  <a:off x="4456" y="3778"/>
                  <a:ext cx="87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130" y="3778"/>
                  <a:ext cx="326" cy="2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3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456" y="2962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34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456" y="3567"/>
                  <a:ext cx="528" cy="21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35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456" y="3068"/>
                  <a:ext cx="298" cy="72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984" y="3480"/>
                  <a:ext cx="125" cy="144"/>
                </a:xfrm>
                <a:prstGeom prst="ellipse">
                  <a:avLst/>
                </a:prstGeom>
                <a:solidFill>
                  <a:srgbClr val="3333FF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latin typeface="华文新魏" pitchFamily="2" charset="-122"/>
                      <a:ea typeface="华文新魏" pitchFamily="2" charset="-122"/>
                      <a:cs typeface=""/>
                    </a:rPr>
                    <a:t>+</a:t>
                  </a:r>
                  <a:endParaRPr lang="en-US" altLang="zh-CN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37" name="Oval 34"/>
                <p:cNvSpPr>
                  <a:spLocks noChangeArrowheads="1"/>
                </p:cNvSpPr>
                <p:nvPr/>
              </p:nvSpPr>
              <p:spPr bwMode="auto">
                <a:xfrm>
                  <a:off x="4734" y="3010"/>
                  <a:ext cx="47" cy="6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4783" y="3068"/>
                  <a:ext cx="230" cy="42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3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466" y="3385"/>
                  <a:ext cx="499" cy="39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98" y="3067"/>
                  <a:ext cx="317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  <a:cs typeface="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  <a:cs typeface=""/>
                    </a:rPr>
                    <a:t>1</a:t>
                  </a:r>
                  <a:endParaRPr lang="en-US" altLang="zh-CN" sz="2400" dirty="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772" y="3547"/>
                  <a:ext cx="317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  <a:cs typeface="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  <a:cs typeface=""/>
                    </a:rPr>
                    <a:t>2</a:t>
                  </a:r>
                  <a:endParaRPr lang="en-US" altLang="zh-CN" sz="2400" dirty="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868" y="3096"/>
                  <a:ext cx="317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  <a:cs typeface=""/>
                    </a:rPr>
                    <a:t>r</a:t>
                  </a:r>
                  <a:endParaRPr lang="en-US" altLang="zh-CN" sz="2400" dirty="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581" y="3308"/>
                  <a:ext cx="317" cy="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dirty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  <a:cs typeface=""/>
                    </a:rPr>
                    <a:t>R </a:t>
                  </a:r>
                  <a:endParaRPr lang="en-US" altLang="zh-CN" sz="2000" dirty="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071" y="3491"/>
                  <a:ext cx="259" cy="1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dirty="0" smtClean="0">
                      <a:solidFill>
                        <a:srgbClr val="FF3300"/>
                      </a:solidFill>
                      <a:latin typeface="华文新魏" pitchFamily="2" charset="-122"/>
                      <a:ea typeface="华文新魏" pitchFamily="2" charset="-122"/>
                      <a:cs typeface=""/>
                      <a:sym typeface="Symbol" pitchFamily="18" charset="2"/>
                    </a:rPr>
                    <a:t>m</a:t>
                  </a:r>
                  <a:r>
                    <a:rPr lang="en-US" altLang="zh-CN" b="1" baseline="-25000" dirty="0" smtClean="0">
                      <a:solidFill>
                        <a:srgbClr val="FF3300"/>
                      </a:solidFill>
                      <a:latin typeface="华文新魏" pitchFamily="2" charset="-122"/>
                      <a:ea typeface="华文新魏" pitchFamily="2" charset="-122"/>
                      <a:cs typeface=""/>
                    </a:rPr>
                    <a:t>2</a:t>
                  </a:r>
                  <a:endParaRPr lang="en-US" altLang="zh-CN" b="1" dirty="0">
                    <a:solidFill>
                      <a:srgbClr val="FF3300"/>
                    </a:solidFill>
                    <a:latin typeface="华文新魏" pitchFamily="2" charset="-122"/>
                    <a:ea typeface="华文新魏" pitchFamily="2" charset="-122"/>
                    <a:cs typeface=""/>
                    <a:sym typeface="Symbol" pitchFamily="18" charset="2"/>
                  </a:endParaRPr>
                </a:p>
              </p:txBody>
            </p:sp>
            <p:sp>
              <p:nvSpPr>
                <p:cNvPr id="45" name="Oval 26"/>
                <p:cNvSpPr>
                  <a:spLocks noChangeArrowheads="1"/>
                </p:cNvSpPr>
                <p:nvPr/>
              </p:nvSpPr>
              <p:spPr bwMode="auto">
                <a:xfrm>
                  <a:off x="4936" y="3356"/>
                  <a:ext cx="56" cy="5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70" y="3760"/>
                  <a:ext cx="259" cy="2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  <a:latin typeface="华文新魏" pitchFamily="2" charset="-122"/>
                      <a:ea typeface="华文新魏" pitchFamily="2" charset="-122"/>
                      <a:cs typeface=""/>
                    </a:rPr>
                    <a:t>O</a:t>
                  </a:r>
                  <a:endParaRPr lang="en-US" altLang="zh-CN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109" y="3740"/>
                  <a:ext cx="336" cy="2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  <a:latin typeface="华文新魏" pitchFamily="2" charset="-122"/>
                      <a:ea typeface="华文新魏" pitchFamily="2" charset="-122"/>
                      <a:cs typeface=""/>
                    </a:rPr>
                    <a:t>y</a:t>
                  </a:r>
                  <a:endParaRPr lang="en-US" altLang="zh-CN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78" y="2933"/>
                  <a:ext cx="336" cy="2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  <a:latin typeface="华文新魏" pitchFamily="2" charset="-122"/>
                      <a:ea typeface="华文新魏" pitchFamily="2" charset="-122"/>
                      <a:cs typeface=""/>
                    </a:rPr>
                    <a:t>z</a:t>
                  </a:r>
                  <a:endParaRPr lang="en-US" altLang="zh-CN" sz="2800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-139632" y="4289837"/>
            <a:ext cx="9283632" cy="2676614"/>
            <a:chOff x="-139632" y="4289837"/>
            <a:chExt cx="9800099" cy="2676614"/>
          </a:xfrm>
        </p:grpSpPr>
        <p:grpSp>
          <p:nvGrpSpPr>
            <p:cNvPr id="2" name="组合 1"/>
            <p:cNvGrpSpPr/>
            <p:nvPr/>
          </p:nvGrpSpPr>
          <p:grpSpPr>
            <a:xfrm>
              <a:off x="-139632" y="4293096"/>
              <a:ext cx="5905500" cy="2149324"/>
              <a:chOff x="-139632" y="4293096"/>
              <a:chExt cx="5905500" cy="2149324"/>
            </a:xfrm>
          </p:grpSpPr>
          <p:grpSp>
            <p:nvGrpSpPr>
              <p:cNvPr id="49" name="组合 16"/>
              <p:cNvGrpSpPr/>
              <p:nvPr/>
            </p:nvGrpSpPr>
            <p:grpSpPr>
              <a:xfrm>
                <a:off x="-139632" y="5135907"/>
                <a:ext cx="5905500" cy="1306513"/>
                <a:chOff x="1238268" y="1558925"/>
                <a:chExt cx="5905500" cy="1306513"/>
              </a:xfrm>
            </p:grpSpPr>
            <p:sp>
              <p:nvSpPr>
                <p:cNvPr id="5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238268" y="1558925"/>
                  <a:ext cx="5905500" cy="1169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dirty="0" smtClean="0">
                      <a:latin typeface="华文新魏" pitchFamily="2" charset="-122"/>
                      <a:ea typeface="华文新魏" pitchFamily="2" charset="-122"/>
                    </a:rPr>
                    <a:t>　                        体系</a:t>
                  </a:r>
                  <a:r>
                    <a:rPr lang="zh-CN" altLang="en-US" sz="2800" dirty="0">
                      <a:latin typeface="华文新魏" pitchFamily="2" charset="-122"/>
                      <a:ea typeface="华文新魏" pitchFamily="2" charset="-122"/>
                    </a:rPr>
                    <a:t>的总</a:t>
                  </a:r>
                  <a:r>
                    <a:rPr lang="zh-CN" altLang="en-US" sz="2800" dirty="0" smtClean="0">
                      <a:latin typeface="华文新魏" pitchFamily="2" charset="-122"/>
                      <a:ea typeface="华文新魏" pitchFamily="2" charset="-122"/>
                    </a:rPr>
                    <a:t>质量</a:t>
                  </a:r>
                  <a:endParaRPr lang="zh-CN" altLang="en-US" sz="2800" dirty="0">
                    <a:latin typeface="华文新魏" pitchFamily="2" charset="-122"/>
                    <a:ea typeface="华文新魏" pitchFamily="2" charset="-122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lang="zh-CN" altLang="en-US" sz="2800" dirty="0">
                      <a:latin typeface="华文新魏" pitchFamily="2" charset="-122"/>
                      <a:ea typeface="华文新魏" pitchFamily="2" charset="-122"/>
                    </a:rPr>
                    <a:t>  </a:t>
                  </a:r>
                  <a:r>
                    <a:rPr lang="zh-CN" altLang="en-US" sz="2800" dirty="0" smtClean="0">
                      <a:latin typeface="华文新魏" pitchFamily="2" charset="-122"/>
                      <a:ea typeface="华文新魏" pitchFamily="2" charset="-122"/>
                    </a:rPr>
                    <a:t>                         折合</a:t>
                  </a:r>
                  <a:r>
                    <a:rPr lang="zh-CN" altLang="en-US" sz="2800" dirty="0">
                      <a:latin typeface="华文新魏" pitchFamily="2" charset="-122"/>
                      <a:ea typeface="华文新魏" pitchFamily="2" charset="-122"/>
                    </a:rPr>
                    <a:t>质量。</a:t>
                  </a:r>
                </a:p>
              </p:txBody>
            </p:sp>
            <p:graphicFrame>
              <p:nvGraphicFramePr>
                <p:cNvPr id="51" name="Object 4"/>
                <p:cNvGraphicFramePr>
                  <a:graphicFrameLocks noGrp="1" noChangeAspect="1"/>
                </p:cNvGraphicFramePr>
                <p:nvPr>
                  <p:ph sz="half" idx="1"/>
                </p:nvPr>
              </p:nvGraphicFramePr>
              <p:xfrm>
                <a:off x="1809772" y="1579554"/>
                <a:ext cx="1676400" cy="4730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1863" name="Equation" r:id="rId7" imgW="799920" imgH="228600" progId="Equation.DSMT4">
                        <p:embed/>
                      </p:oleObj>
                    </mc:Choice>
                    <mc:Fallback>
                      <p:oleObj name="Equation" r:id="rId7" imgW="79992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09772" y="1579554"/>
                              <a:ext cx="1676400" cy="4730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Object 6"/>
                <p:cNvGraphicFramePr>
                  <a:graphicFrameLocks noGrp="1" noChangeAspect="1"/>
                </p:cNvGraphicFramePr>
                <p:nvPr>
                  <p:ph sz="half" idx="2"/>
                </p:nvPr>
              </p:nvGraphicFramePr>
              <p:xfrm>
                <a:off x="1835150" y="1989138"/>
                <a:ext cx="1616075" cy="876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1864" name="Equation" r:id="rId9" imgW="787320" imgH="431640" progId="Equation.DSMT4">
                        <p:embed/>
                      </p:oleObj>
                    </mc:Choice>
                    <mc:Fallback>
                      <p:oleObj name="Equation" r:id="rId9" imgW="78732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5150" y="1989138"/>
                              <a:ext cx="1616075" cy="8763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3" name="Text Box 20"/>
              <p:cNvSpPr txBox="1">
                <a:spLocks noChangeArrowheads="1"/>
              </p:cNvSpPr>
              <p:nvPr/>
            </p:nvSpPr>
            <p:spPr bwMode="auto">
              <a:xfrm>
                <a:off x="229982" y="4293096"/>
                <a:ext cx="385762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华文新魏" pitchFamily="2" charset="-122"/>
                    <a:ea typeface="华文新魏" pitchFamily="2" charset="-122"/>
                  </a:rPr>
                  <a:t>引入折合质量</a:t>
                </a:r>
                <a:endParaRPr lang="zh-CN" altLang="en-US" sz="2800" dirty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4588369" y="4289837"/>
              <a:ext cx="507209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引入相对坐标和质心坐标</a:t>
              </a:r>
              <a:endPara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5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6952277"/>
                </p:ext>
              </p:extLst>
            </p:nvPr>
          </p:nvGraphicFramePr>
          <p:xfrm>
            <a:off x="4773162" y="4959851"/>
            <a:ext cx="3338512" cy="200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65" name="Equation" r:id="rId11" imgW="1295280" imgH="685800" progId="Equation.DSMT4">
                    <p:embed/>
                  </p:oleObj>
                </mc:Choice>
                <mc:Fallback>
                  <p:oleObj name="Equation" r:id="rId11" imgW="12952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162" y="4959851"/>
                          <a:ext cx="3338512" cy="2006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7452320" y="4884267"/>
              <a:ext cx="169065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相对坐标</a:t>
              </a:r>
              <a:endParaRPr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7524328" y="5884399"/>
              <a:ext cx="169065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质心坐标</a:t>
              </a:r>
              <a:endParaRPr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126045"/>
              </p:ext>
            </p:extLst>
          </p:nvPr>
        </p:nvGraphicFramePr>
        <p:xfrm>
          <a:off x="686511" y="404664"/>
          <a:ext cx="75215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2" name="Equation" r:id="rId3" imgW="2933640" imgH="419040" progId="Equation.DSMT4">
                  <p:embed/>
                </p:oleObj>
              </mc:Choice>
              <mc:Fallback>
                <p:oleObj name="Equation" r:id="rId3" imgW="2933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11" y="404664"/>
                        <a:ext cx="7521575" cy="1071563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290581"/>
              </p:ext>
            </p:extLst>
          </p:nvPr>
        </p:nvGraphicFramePr>
        <p:xfrm>
          <a:off x="683568" y="1844824"/>
          <a:ext cx="7521575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3" name="Equation" r:id="rId5" imgW="2552400" imgH="838080" progId="Equation.DSMT4">
                  <p:embed/>
                </p:oleObj>
              </mc:Choice>
              <mc:Fallback>
                <p:oleObj name="Equation" r:id="rId5" imgW="2552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7521575" cy="244827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755576" y="4493346"/>
            <a:ext cx="7129462" cy="1014413"/>
            <a:chOff x="521" y="2568"/>
            <a:chExt cx="4491" cy="639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521" y="2568"/>
              <a:ext cx="4491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华文新魏" pitchFamily="2" charset="-122"/>
                  <a:ea typeface="华文新魏" pitchFamily="2" charset="-122"/>
                </a:rPr>
                <a:t>方程</a:t>
              </a:r>
              <a:r>
                <a:rPr lang="en-US" altLang="zh-CN" sz="2800" dirty="0" smtClean="0">
                  <a:latin typeface="华文新魏" pitchFamily="2" charset="-122"/>
                  <a:ea typeface="华文新魏" pitchFamily="2" charset="-122"/>
                </a:rPr>
                <a:t>(1)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是</a:t>
              </a:r>
              <a:r>
                <a:rPr lang="zh-CN" altLang="en-US" sz="2800" dirty="0">
                  <a:latin typeface="华文新魏" pitchFamily="2" charset="-122"/>
                  <a:ea typeface="华文新魏" pitchFamily="2" charset="-122"/>
                </a:rPr>
                <a:t>描写质心运动状态的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波函数其解为平面波！</a:t>
              </a:r>
              <a:endParaRPr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694" y="2981"/>
            <a:ext cx="14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94" name="Equation" r:id="rId7" imgW="114120" imgH="177480" progId="Equation.DSMT4">
                    <p:embed/>
                  </p:oleObj>
                </mc:Choice>
                <mc:Fallback>
                  <p:oleObj name="Equation" r:id="rId7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2981"/>
                          <a:ext cx="14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3568" y="5445224"/>
            <a:ext cx="741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方程（２）描述的是氢原子中电子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相对于核的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运动，</a:t>
            </a:r>
            <a:r>
              <a:rPr lang="zh-CN" altLang="en-US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根据势函数         的具体形式求解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！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062142"/>
              </p:ext>
            </p:extLst>
          </p:nvPr>
        </p:nvGraphicFramePr>
        <p:xfrm>
          <a:off x="3779912" y="6005513"/>
          <a:ext cx="5842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5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6005513"/>
                        <a:ext cx="584200" cy="346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3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7544" y="404664"/>
            <a:ext cx="7416800" cy="1728772"/>
            <a:chOff x="467544" y="404664"/>
            <a:chExt cx="7416800" cy="1728772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467544" y="532998"/>
              <a:ext cx="7416800" cy="160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对于氢原子，有            </a:t>
              </a:r>
              <a:endParaRPr lang="en-US" altLang="zh-CN" sz="2800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方程（２）描述的是一个折合质量</a:t>
              </a:r>
              <a:r>
                <a:rPr lang="zh-CN" altLang="en-US" sz="2800" dirty="0">
                  <a:latin typeface="华文新魏" pitchFamily="2" charset="-122"/>
                  <a:ea typeface="华文新魏" pitchFamily="2" charset="-122"/>
                </a:rPr>
                <a:t>为   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 的粒子（电子）在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库仑场 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中</a:t>
              </a:r>
              <a:r>
                <a:rPr lang="zh-CN" altLang="en-US" sz="2800" dirty="0">
                  <a:latin typeface="华文新魏" pitchFamily="2" charset="-122"/>
                  <a:ea typeface="华文新魏" pitchFamily="2" charset="-122"/>
                </a:rPr>
                <a:t>的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运动！</a:t>
              </a:r>
              <a:endParaRPr lang="en-US" altLang="zh-CN" sz="28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569796"/>
                </p:ext>
              </p:extLst>
            </p:nvPr>
          </p:nvGraphicFramePr>
          <p:xfrm>
            <a:off x="3225738" y="404664"/>
            <a:ext cx="1274254" cy="71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40" name="Equation" r:id="rId3" imgW="749160" imgH="419040" progId="Equation.DSMT4">
                    <p:embed/>
                  </p:oleObj>
                </mc:Choice>
                <mc:Fallback>
                  <p:oleObj name="Equation" r:id="rId3" imgW="7491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738" y="404664"/>
                          <a:ext cx="1274254" cy="711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3431265"/>
                </p:ext>
              </p:extLst>
            </p:nvPr>
          </p:nvGraphicFramePr>
          <p:xfrm>
            <a:off x="6228184" y="1323060"/>
            <a:ext cx="44926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41" name="Equation" r:id="rId5" imgW="164880" imgH="139680" progId="Equation.DSMT4">
                    <p:embed/>
                  </p:oleObj>
                </mc:Choice>
                <mc:Fallback>
                  <p:oleObj name="Equation" r:id="rId5" imgW="1648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1323060"/>
                          <a:ext cx="449263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971600" y="2261770"/>
            <a:ext cx="5722554" cy="2035188"/>
            <a:chOff x="778236" y="3929063"/>
            <a:chExt cx="5722554" cy="2035188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1357290" y="5286388"/>
            <a:ext cx="5143500" cy="677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42" name="Equation" r:id="rId7" imgW="1790640" imgH="228600" progId="Equation.DSMT4">
                    <p:embed/>
                  </p:oleObj>
                </mc:Choice>
                <mc:Fallback>
                  <p:oleObj name="Equation" r:id="rId7" imgW="1790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5286388"/>
                          <a:ext cx="5143500" cy="677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2171108"/>
                </p:ext>
              </p:extLst>
            </p:nvPr>
          </p:nvGraphicFramePr>
          <p:xfrm>
            <a:off x="1315764" y="3929063"/>
            <a:ext cx="5064125" cy="1095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43" name="Equation" r:id="rId9" imgW="2031840" imgH="457200" progId="Equation.DSMT4">
                    <p:embed/>
                  </p:oleObj>
                </mc:Choice>
                <mc:Fallback>
                  <p:oleObj name="Equation" r:id="rId9" imgW="20318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764" y="3929063"/>
                          <a:ext cx="5064125" cy="1095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左大括号 9"/>
            <p:cNvSpPr/>
            <p:nvPr/>
          </p:nvSpPr>
          <p:spPr>
            <a:xfrm>
              <a:off x="778236" y="4448221"/>
              <a:ext cx="537528" cy="136815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7584" y="4739815"/>
            <a:ext cx="7980734" cy="1785529"/>
            <a:chOff x="778236" y="4322738"/>
            <a:chExt cx="7980734" cy="1785529"/>
          </a:xfrm>
        </p:grpSpPr>
        <p:graphicFrame>
          <p:nvGraphicFramePr>
            <p:cNvPr id="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750201"/>
                </p:ext>
              </p:extLst>
            </p:nvPr>
          </p:nvGraphicFramePr>
          <p:xfrm>
            <a:off x="1426308" y="5393892"/>
            <a:ext cx="733266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44" name="Equation" r:id="rId11" imgW="2552400" imgH="241200" progId="Equation.DSMT4">
                    <p:embed/>
                  </p:oleObj>
                </mc:Choice>
                <mc:Fallback>
                  <p:oleObj name="Equation" r:id="rId11" imgW="2552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308" y="5393892"/>
                          <a:ext cx="7332662" cy="714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294530"/>
                </p:ext>
              </p:extLst>
            </p:nvPr>
          </p:nvGraphicFramePr>
          <p:xfrm>
            <a:off x="1426308" y="4322738"/>
            <a:ext cx="2468562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45" name="Equation" r:id="rId13" imgW="990360" imgH="228600" progId="Equation.DSMT4">
                    <p:embed/>
                  </p:oleObj>
                </mc:Choice>
                <mc:Fallback>
                  <p:oleObj name="Equation" r:id="rId13" imgW="990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308" y="4322738"/>
                          <a:ext cx="2468562" cy="547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左大括号 15"/>
            <p:cNvSpPr/>
            <p:nvPr/>
          </p:nvSpPr>
          <p:spPr>
            <a:xfrm>
              <a:off x="778236" y="4448221"/>
              <a:ext cx="537528" cy="136815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41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285720" y="68025"/>
            <a:ext cx="36792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、光电效应</a:t>
            </a:r>
            <a:r>
              <a:rPr lang="zh-CN" altLang="en-US" sz="3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实验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36551" y="2617769"/>
            <a:ext cx="62642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/>
              <a:buNone/>
            </a:pPr>
            <a:r>
              <a:rPr lang="zh-CN" altLang="en-US" sz="3200" b="1" dirty="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实验结果：</a:t>
            </a:r>
            <a:endParaRPr kumimoji="1" lang="zh-CN" altLang="en-US" sz="3200" b="1" dirty="0">
              <a:solidFill>
                <a:srgbClr val="0066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8596" y="4233170"/>
            <a:ext cx="8001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CN" sz="2800" b="1" dirty="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8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临界频率</a:t>
            </a:r>
            <a:r>
              <a:rPr lang="en-US" altLang="zh-CN" sz="28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0</a:t>
            </a:r>
            <a:r>
              <a:rPr lang="en-US" altLang="zh-CN" sz="2800" b="1" baseline="-25000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光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频率小于该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值，不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产生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光电子。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18663" y="4984501"/>
            <a:ext cx="654691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CN" sz="2800" b="1" dirty="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光电子的能量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只与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光的频率有关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                      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光强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只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决定打出电子的数目。</a:t>
            </a:r>
            <a:endParaRPr lang="en-US" altLang="zh-CN" sz="2800" b="1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3306736"/>
            <a:ext cx="80010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CN" sz="2800" b="1" dirty="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瞬时性：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只若有光电子发出，则是瞬时的。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不需要时间的积累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1538" y="827300"/>
            <a:ext cx="3168650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光的照射下，金属中的电子吸收光能而逸出金属表面的现象称为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光电效应     </a:t>
            </a:r>
            <a:endParaRPr kumimoji="1"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8" name="Group 133"/>
          <p:cNvGrpSpPr>
            <a:grpSpLocks/>
          </p:cNvGrpSpPr>
          <p:nvPr/>
        </p:nvGrpSpPr>
        <p:grpSpPr bwMode="auto">
          <a:xfrm>
            <a:off x="4983163" y="-285776"/>
            <a:ext cx="3030537" cy="3529013"/>
            <a:chOff x="3139" y="1185"/>
            <a:chExt cx="1909" cy="2223"/>
          </a:xfrm>
        </p:grpSpPr>
        <p:grpSp>
          <p:nvGrpSpPr>
            <p:cNvPr id="9" name="Group 82"/>
            <p:cNvGrpSpPr>
              <a:grpSpLocks/>
            </p:cNvGrpSpPr>
            <p:nvPr/>
          </p:nvGrpSpPr>
          <p:grpSpPr bwMode="auto">
            <a:xfrm>
              <a:off x="3139" y="1185"/>
              <a:ext cx="1876" cy="1982"/>
              <a:chOff x="192" y="1683"/>
              <a:chExt cx="2185" cy="2232"/>
            </a:xfrm>
          </p:grpSpPr>
          <p:grpSp>
            <p:nvGrpSpPr>
              <p:cNvPr id="12" name="Group 83"/>
              <p:cNvGrpSpPr>
                <a:grpSpLocks/>
              </p:cNvGrpSpPr>
              <p:nvPr/>
            </p:nvGrpSpPr>
            <p:grpSpPr bwMode="auto">
              <a:xfrm>
                <a:off x="192" y="1987"/>
                <a:ext cx="2185" cy="1928"/>
                <a:chOff x="137" y="1137"/>
                <a:chExt cx="2303" cy="1928"/>
              </a:xfrm>
            </p:grpSpPr>
            <p:sp>
              <p:nvSpPr>
                <p:cNvPr id="14" name="Line 84"/>
                <p:cNvSpPr>
                  <a:spLocks noChangeShapeType="1"/>
                </p:cNvSpPr>
                <p:nvPr/>
              </p:nvSpPr>
              <p:spPr bwMode="auto">
                <a:xfrm>
                  <a:off x="229" y="2216"/>
                  <a:ext cx="5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Oval 85"/>
                <p:cNvSpPr>
                  <a:spLocks noChangeArrowheads="1"/>
                </p:cNvSpPr>
                <p:nvPr/>
              </p:nvSpPr>
              <p:spPr bwMode="auto">
                <a:xfrm>
                  <a:off x="774" y="2139"/>
                  <a:ext cx="195" cy="185"/>
                </a:xfrm>
                <a:prstGeom prst="ellipse">
                  <a:avLst/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kumimoji="1" lang="en-US" altLang="zh-CN" sz="2000">
                      <a:latin typeface="楷体_GB2312"/>
                      <a:ea typeface="楷体_GB2312"/>
                      <a:cs typeface="楷体_GB2312"/>
                    </a:rPr>
                    <a:t>U</a:t>
                  </a:r>
                </a:p>
              </p:txBody>
            </p:sp>
            <p:sp>
              <p:nvSpPr>
                <p:cNvPr id="16" name="Line 86"/>
                <p:cNvSpPr>
                  <a:spLocks noChangeShapeType="1"/>
                </p:cNvSpPr>
                <p:nvPr/>
              </p:nvSpPr>
              <p:spPr bwMode="auto">
                <a:xfrm>
                  <a:off x="969" y="2216"/>
                  <a:ext cx="14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87"/>
                <p:cNvSpPr>
                  <a:spLocks noChangeShapeType="1"/>
                </p:cNvSpPr>
                <p:nvPr/>
              </p:nvSpPr>
              <p:spPr bwMode="auto">
                <a:xfrm>
                  <a:off x="238" y="2547"/>
                  <a:ext cx="0" cy="4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88"/>
                <p:cNvSpPr>
                  <a:spLocks noChangeShapeType="1"/>
                </p:cNvSpPr>
                <p:nvPr/>
              </p:nvSpPr>
              <p:spPr bwMode="auto">
                <a:xfrm>
                  <a:off x="891" y="2954"/>
                  <a:ext cx="77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89"/>
                <p:cNvSpPr>
                  <a:spLocks noChangeShapeType="1"/>
                </p:cNvSpPr>
                <p:nvPr/>
              </p:nvSpPr>
              <p:spPr bwMode="auto">
                <a:xfrm>
                  <a:off x="1742" y="2954"/>
                  <a:ext cx="6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90"/>
                <p:cNvSpPr>
                  <a:spLocks noChangeShapeType="1"/>
                </p:cNvSpPr>
                <p:nvPr/>
              </p:nvSpPr>
              <p:spPr bwMode="auto">
                <a:xfrm>
                  <a:off x="2403" y="2547"/>
                  <a:ext cx="0" cy="4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91"/>
                <p:cNvSpPr>
                  <a:spLocks noChangeArrowheads="1"/>
                </p:cNvSpPr>
                <p:nvPr/>
              </p:nvSpPr>
              <p:spPr bwMode="auto">
                <a:xfrm>
                  <a:off x="852" y="2510"/>
                  <a:ext cx="1052" cy="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92"/>
                <p:cNvSpPr>
                  <a:spLocks noChangeShapeType="1"/>
                </p:cNvSpPr>
                <p:nvPr/>
              </p:nvSpPr>
              <p:spPr bwMode="auto">
                <a:xfrm>
                  <a:off x="1358" y="2362"/>
                  <a:ext cx="0" cy="1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lg"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93"/>
                <p:cNvSpPr>
                  <a:spLocks noChangeShapeType="1"/>
                </p:cNvSpPr>
                <p:nvPr/>
              </p:nvSpPr>
              <p:spPr bwMode="auto">
                <a:xfrm>
                  <a:off x="1349" y="2362"/>
                  <a:ext cx="109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94"/>
                <p:cNvSpPr>
                  <a:spLocks noChangeShapeType="1"/>
                </p:cNvSpPr>
                <p:nvPr/>
              </p:nvSpPr>
              <p:spPr bwMode="auto">
                <a:xfrm>
                  <a:off x="813" y="2843"/>
                  <a:ext cx="0" cy="2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95"/>
                <p:cNvSpPr>
                  <a:spLocks noChangeShapeType="1"/>
                </p:cNvSpPr>
                <p:nvPr/>
              </p:nvSpPr>
              <p:spPr bwMode="auto">
                <a:xfrm>
                  <a:off x="696" y="2843"/>
                  <a:ext cx="0" cy="2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96"/>
                <p:cNvSpPr>
                  <a:spLocks noChangeShapeType="1"/>
                </p:cNvSpPr>
                <p:nvPr/>
              </p:nvSpPr>
              <p:spPr bwMode="auto">
                <a:xfrm>
                  <a:off x="891" y="2917"/>
                  <a:ext cx="0" cy="7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97"/>
                <p:cNvSpPr>
                  <a:spLocks noChangeShapeType="1"/>
                </p:cNvSpPr>
                <p:nvPr/>
              </p:nvSpPr>
              <p:spPr bwMode="auto">
                <a:xfrm>
                  <a:off x="756" y="2917"/>
                  <a:ext cx="0" cy="7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98"/>
                <p:cNvSpPr>
                  <a:spLocks noChangeShapeType="1"/>
                </p:cNvSpPr>
                <p:nvPr/>
              </p:nvSpPr>
              <p:spPr bwMode="auto">
                <a:xfrm>
                  <a:off x="229" y="2954"/>
                  <a:ext cx="46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670" y="2880"/>
                  <a:ext cx="156" cy="7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00"/>
                <p:cNvSpPr>
                  <a:spLocks noChangeShapeType="1"/>
                </p:cNvSpPr>
                <p:nvPr/>
              </p:nvSpPr>
              <p:spPr bwMode="auto">
                <a:xfrm>
                  <a:off x="229" y="2547"/>
                  <a:ext cx="62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01"/>
                <p:cNvSpPr>
                  <a:spLocks noChangeShapeType="1"/>
                </p:cNvSpPr>
                <p:nvPr/>
              </p:nvSpPr>
              <p:spPr bwMode="auto">
                <a:xfrm>
                  <a:off x="1904" y="2547"/>
                  <a:ext cx="50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38" y="2103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03"/>
                <p:cNvSpPr>
                  <a:spLocks noChangeShapeType="1"/>
                </p:cNvSpPr>
                <p:nvPr/>
              </p:nvSpPr>
              <p:spPr bwMode="auto">
                <a:xfrm>
                  <a:off x="229" y="2068"/>
                  <a:ext cx="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238" y="2062"/>
                  <a:ext cx="0" cy="1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Oval 105"/>
                <p:cNvSpPr>
                  <a:spLocks noChangeArrowheads="1"/>
                </p:cNvSpPr>
                <p:nvPr/>
              </p:nvSpPr>
              <p:spPr bwMode="auto">
                <a:xfrm>
                  <a:off x="137" y="1877"/>
                  <a:ext cx="195" cy="185"/>
                </a:xfrm>
                <a:prstGeom prst="ellipse">
                  <a:avLst/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kumimoji="1" lang="en-US" altLang="zh-CN" sz="2000">
                      <a:latin typeface="楷体_GB2312"/>
                      <a:ea typeface="楷体_GB2312"/>
                      <a:cs typeface="楷体_GB2312"/>
                    </a:rPr>
                    <a:t>G</a:t>
                  </a:r>
                </a:p>
              </p:txBody>
            </p:sp>
            <p:sp>
              <p:nvSpPr>
                <p:cNvPr id="36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38" y="1729"/>
                  <a:ext cx="0" cy="1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107"/>
                <p:cNvSpPr>
                  <a:spLocks noChangeShapeType="1"/>
                </p:cNvSpPr>
                <p:nvPr/>
              </p:nvSpPr>
              <p:spPr bwMode="auto">
                <a:xfrm>
                  <a:off x="238" y="1729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108"/>
                <p:cNvSpPr>
                  <a:spLocks noChangeShapeType="1"/>
                </p:cNvSpPr>
                <p:nvPr/>
              </p:nvSpPr>
              <p:spPr bwMode="auto">
                <a:xfrm>
                  <a:off x="393" y="1729"/>
                  <a:ext cx="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109"/>
                <p:cNvSpPr>
                  <a:spLocks noChangeShapeType="1"/>
                </p:cNvSpPr>
                <p:nvPr/>
              </p:nvSpPr>
              <p:spPr bwMode="auto">
                <a:xfrm>
                  <a:off x="705" y="1655"/>
                  <a:ext cx="0" cy="1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110"/>
                <p:cNvSpPr>
                  <a:spLocks noChangeShapeType="1"/>
                </p:cNvSpPr>
                <p:nvPr/>
              </p:nvSpPr>
              <p:spPr bwMode="auto">
                <a:xfrm>
                  <a:off x="1757" y="1766"/>
                  <a:ext cx="6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111"/>
                <p:cNvSpPr>
                  <a:spLocks noChangeShapeType="1"/>
                </p:cNvSpPr>
                <p:nvPr/>
              </p:nvSpPr>
              <p:spPr bwMode="auto">
                <a:xfrm>
                  <a:off x="2419" y="1766"/>
                  <a:ext cx="0" cy="58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112"/>
                <p:cNvSpPr>
                  <a:spLocks noChangeShapeType="1"/>
                </p:cNvSpPr>
                <p:nvPr/>
              </p:nvSpPr>
              <p:spPr bwMode="auto">
                <a:xfrm>
                  <a:off x="1757" y="1692"/>
                  <a:ext cx="0" cy="1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113"/>
                <p:cNvSpPr>
                  <a:spLocks noChangeShapeType="1"/>
                </p:cNvSpPr>
                <p:nvPr/>
              </p:nvSpPr>
              <p:spPr bwMode="auto">
                <a:xfrm rot="492594">
                  <a:off x="588" y="1211"/>
                  <a:ext cx="195" cy="111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lg"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114"/>
                <p:cNvSpPr>
                  <a:spLocks noChangeShapeType="1"/>
                </p:cNvSpPr>
                <p:nvPr/>
              </p:nvSpPr>
              <p:spPr bwMode="auto">
                <a:xfrm>
                  <a:off x="1017" y="1470"/>
                  <a:ext cx="467" cy="259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lg"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115"/>
                <p:cNvSpPr>
                  <a:spLocks noChangeShapeType="1"/>
                </p:cNvSpPr>
                <p:nvPr/>
              </p:nvSpPr>
              <p:spPr bwMode="auto">
                <a:xfrm>
                  <a:off x="666" y="1137"/>
                  <a:ext cx="195" cy="14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lg"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116"/>
                <p:cNvSpPr>
                  <a:spLocks noChangeShapeType="1"/>
                </p:cNvSpPr>
                <p:nvPr/>
              </p:nvSpPr>
              <p:spPr bwMode="auto">
                <a:xfrm>
                  <a:off x="627" y="1581"/>
                  <a:ext cx="42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117"/>
                <p:cNvSpPr>
                  <a:spLocks noChangeShapeType="1"/>
                </p:cNvSpPr>
                <p:nvPr/>
              </p:nvSpPr>
              <p:spPr bwMode="auto">
                <a:xfrm>
                  <a:off x="1562" y="1581"/>
                  <a:ext cx="27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18"/>
                <p:cNvSpPr>
                  <a:spLocks/>
                </p:cNvSpPr>
                <p:nvPr/>
              </p:nvSpPr>
              <p:spPr bwMode="auto">
                <a:xfrm flipH="1">
                  <a:off x="1796" y="1581"/>
                  <a:ext cx="139" cy="296"/>
                </a:xfrm>
                <a:custGeom>
                  <a:avLst/>
                  <a:gdLst>
                    <a:gd name="T0" fmla="*/ 123 w 171"/>
                    <a:gd name="T1" fmla="*/ 0 h 384"/>
                    <a:gd name="T2" fmla="*/ 27 w 171"/>
                    <a:gd name="T3" fmla="*/ 96 h 384"/>
                    <a:gd name="T4" fmla="*/ 3 w 171"/>
                    <a:gd name="T5" fmla="*/ 225 h 384"/>
                    <a:gd name="T6" fmla="*/ 45 w 171"/>
                    <a:gd name="T7" fmla="*/ 309 h 384"/>
                    <a:gd name="T8" fmla="*/ 114 w 171"/>
                    <a:gd name="T9" fmla="*/ 365 h 384"/>
                    <a:gd name="T10" fmla="*/ 171 w 171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1"/>
                    <a:gd name="T19" fmla="*/ 0 h 384"/>
                    <a:gd name="T20" fmla="*/ 171 w 171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1" h="384">
                      <a:moveTo>
                        <a:pt x="123" y="0"/>
                      </a:moveTo>
                      <a:cubicBezTo>
                        <a:pt x="83" y="32"/>
                        <a:pt x="47" y="58"/>
                        <a:pt x="27" y="96"/>
                      </a:cubicBezTo>
                      <a:cubicBezTo>
                        <a:pt x="7" y="134"/>
                        <a:pt x="0" y="190"/>
                        <a:pt x="3" y="225"/>
                      </a:cubicBezTo>
                      <a:cubicBezTo>
                        <a:pt x="6" y="260"/>
                        <a:pt x="27" y="286"/>
                        <a:pt x="45" y="309"/>
                      </a:cubicBezTo>
                      <a:cubicBezTo>
                        <a:pt x="63" y="332"/>
                        <a:pt x="93" y="353"/>
                        <a:pt x="114" y="365"/>
                      </a:cubicBezTo>
                      <a:cubicBezTo>
                        <a:pt x="135" y="377"/>
                        <a:pt x="159" y="380"/>
                        <a:pt x="171" y="384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19"/>
                <p:cNvSpPr>
                  <a:spLocks/>
                </p:cNvSpPr>
                <p:nvPr/>
              </p:nvSpPr>
              <p:spPr bwMode="auto">
                <a:xfrm>
                  <a:off x="527" y="1581"/>
                  <a:ext cx="139" cy="296"/>
                </a:xfrm>
                <a:custGeom>
                  <a:avLst/>
                  <a:gdLst>
                    <a:gd name="T0" fmla="*/ 123 w 171"/>
                    <a:gd name="T1" fmla="*/ 0 h 384"/>
                    <a:gd name="T2" fmla="*/ 27 w 171"/>
                    <a:gd name="T3" fmla="*/ 96 h 384"/>
                    <a:gd name="T4" fmla="*/ 3 w 171"/>
                    <a:gd name="T5" fmla="*/ 225 h 384"/>
                    <a:gd name="T6" fmla="*/ 45 w 171"/>
                    <a:gd name="T7" fmla="*/ 309 h 384"/>
                    <a:gd name="T8" fmla="*/ 114 w 171"/>
                    <a:gd name="T9" fmla="*/ 365 h 384"/>
                    <a:gd name="T10" fmla="*/ 171 w 171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1"/>
                    <a:gd name="T19" fmla="*/ 0 h 384"/>
                    <a:gd name="T20" fmla="*/ 171 w 171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1" h="384">
                      <a:moveTo>
                        <a:pt x="123" y="0"/>
                      </a:moveTo>
                      <a:cubicBezTo>
                        <a:pt x="83" y="32"/>
                        <a:pt x="47" y="58"/>
                        <a:pt x="27" y="96"/>
                      </a:cubicBezTo>
                      <a:cubicBezTo>
                        <a:pt x="7" y="134"/>
                        <a:pt x="0" y="190"/>
                        <a:pt x="3" y="225"/>
                      </a:cubicBezTo>
                      <a:cubicBezTo>
                        <a:pt x="6" y="260"/>
                        <a:pt x="27" y="286"/>
                        <a:pt x="45" y="309"/>
                      </a:cubicBezTo>
                      <a:cubicBezTo>
                        <a:pt x="63" y="332"/>
                        <a:pt x="93" y="353"/>
                        <a:pt x="114" y="365"/>
                      </a:cubicBezTo>
                      <a:cubicBezTo>
                        <a:pt x="135" y="377"/>
                        <a:pt x="159" y="380"/>
                        <a:pt x="171" y="384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120"/>
                <p:cNvSpPr>
                  <a:spLocks noChangeShapeType="1"/>
                </p:cNvSpPr>
                <p:nvPr/>
              </p:nvSpPr>
              <p:spPr bwMode="auto">
                <a:xfrm>
                  <a:off x="666" y="1877"/>
                  <a:ext cx="113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121"/>
                <p:cNvSpPr>
                  <a:spLocks noChangeShapeType="1"/>
                </p:cNvSpPr>
                <p:nvPr/>
              </p:nvSpPr>
              <p:spPr bwMode="auto">
                <a:xfrm>
                  <a:off x="1056" y="1322"/>
                  <a:ext cx="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861" y="1470"/>
                  <a:ext cx="195" cy="11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1095" y="1322"/>
                  <a:ext cx="467" cy="25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124"/>
                <p:cNvSpPr>
                  <a:spLocks noChangeShapeType="1"/>
                </p:cNvSpPr>
                <p:nvPr/>
              </p:nvSpPr>
              <p:spPr bwMode="auto">
                <a:xfrm rot="206706" flipH="1">
                  <a:off x="822" y="1285"/>
                  <a:ext cx="312" cy="2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125"/>
                <p:cNvSpPr>
                  <a:spLocks noChangeShapeType="1"/>
                </p:cNvSpPr>
                <p:nvPr/>
              </p:nvSpPr>
              <p:spPr bwMode="auto">
                <a:xfrm>
                  <a:off x="1072" y="1396"/>
                  <a:ext cx="467" cy="259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lg"/>
                </a:ln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719" y="1675"/>
                  <a:ext cx="99" cy="3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rIns="0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993366"/>
                      </a:solidFill>
                      <a:latin typeface="楷体_GB2312"/>
                      <a:ea typeface="楷体_GB2312"/>
                      <a:cs typeface="楷体_GB2312"/>
                    </a:rPr>
                    <a:t>A</a:t>
                  </a:r>
                </a:p>
              </p:txBody>
            </p:sp>
            <p:sp>
              <p:nvSpPr>
                <p:cNvPr id="5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535" y="1645"/>
                  <a:ext cx="183" cy="3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993366"/>
                      </a:solidFill>
                      <a:latin typeface="楷体_GB2312"/>
                      <a:ea typeface="楷体_GB2312"/>
                      <a:cs typeface="楷体_GB2312"/>
                    </a:rPr>
                    <a:t>K</a:t>
                  </a:r>
                </a:p>
              </p:txBody>
            </p:sp>
          </p:grpSp>
          <p:sp>
            <p:nvSpPr>
              <p:cNvPr id="13" name="Text Box 128"/>
              <p:cNvSpPr txBox="1">
                <a:spLocks noChangeArrowheads="1"/>
              </p:cNvSpPr>
              <p:nvPr/>
            </p:nvSpPr>
            <p:spPr bwMode="auto">
              <a:xfrm>
                <a:off x="1408" y="1683"/>
                <a:ext cx="1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endParaRPr lang="zh-CN" altLang="en-US" sz="2000">
                  <a:solidFill>
                    <a:srgbClr val="008000"/>
                  </a:solidFill>
                  <a:latin typeface="楷体_GB2312"/>
                  <a:ea typeface="楷体_GB2312"/>
                  <a:cs typeface="楷体_GB2312"/>
                </a:endParaRPr>
              </a:p>
            </p:txBody>
          </p:sp>
        </p:grpSp>
        <p:sp>
          <p:nvSpPr>
            <p:cNvPr id="11" name="Rectangle 130"/>
            <p:cNvSpPr>
              <a:spLocks noChangeArrowheads="1"/>
            </p:cNvSpPr>
            <p:nvPr/>
          </p:nvSpPr>
          <p:spPr bwMode="auto">
            <a:xfrm>
              <a:off x="3204" y="3120"/>
              <a:ext cx="18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6600"/>
                  </a:solidFill>
                  <a:ea typeface="隶书" pitchFamily="49" charset="-122"/>
                </a:rPr>
                <a:t>光电效应实验装置图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285720" y="428604"/>
            <a:ext cx="254428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）刚性转子</a:t>
            </a:r>
            <a:endParaRPr lang="zh-CN" altLang="en-US" sz="2800" b="1" dirty="0">
              <a:solidFill>
                <a:srgbClr val="0A0ABC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76482" name="Object 4"/>
          <p:cNvGraphicFramePr>
            <a:graphicFrameLocks noChangeAspect="1"/>
          </p:cNvGraphicFramePr>
          <p:nvPr/>
        </p:nvGraphicFramePr>
        <p:xfrm>
          <a:off x="3071802" y="285728"/>
          <a:ext cx="1143008" cy="114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62" name="Equation" r:id="rId3" imgW="507960" imgH="507960" progId="Equation.DSMT4">
                  <p:embed/>
                </p:oleObj>
              </mc:Choice>
              <mc:Fallback>
                <p:oleObj name="Equation" r:id="rId3" imgW="50796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85728"/>
                        <a:ext cx="1143008" cy="1143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571895"/>
              </p:ext>
            </p:extLst>
          </p:nvPr>
        </p:nvGraphicFramePr>
        <p:xfrm>
          <a:off x="683568" y="1700808"/>
          <a:ext cx="33512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63" name="Equation" r:id="rId5" imgW="1676160" imgH="419040" progId="Equation.DSMT4">
                  <p:embed/>
                </p:oleObj>
              </mc:Choice>
              <mc:Fallback>
                <p:oleObj name="Equation" r:id="rId5" imgW="16761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3351212" cy="9096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3691"/>
              </p:ext>
            </p:extLst>
          </p:nvPr>
        </p:nvGraphicFramePr>
        <p:xfrm>
          <a:off x="1567316" y="2636912"/>
          <a:ext cx="5092916" cy="86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64" name="Equation" r:id="rId7" imgW="2082600" imgH="419040" progId="Equation.DSMT4">
                  <p:embed/>
                </p:oleObj>
              </mc:Choice>
              <mc:Fallback>
                <p:oleObj name="Equation" r:id="rId7" imgW="2082600" imgH="419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316" y="2636912"/>
                        <a:ext cx="5092916" cy="8641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446972"/>
              </p:ext>
            </p:extLst>
          </p:nvPr>
        </p:nvGraphicFramePr>
        <p:xfrm>
          <a:off x="1475656" y="3573016"/>
          <a:ext cx="4699843" cy="862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65" name="Equation" r:id="rId9" imgW="2158920" imgH="419040" progId="Equation.DSMT4">
                  <p:embed/>
                </p:oleObj>
              </mc:Choice>
              <mc:Fallback>
                <p:oleObj name="Equation" r:id="rId9" imgW="215892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573016"/>
                        <a:ext cx="4699843" cy="8624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095372"/>
              </p:ext>
            </p:extLst>
          </p:nvPr>
        </p:nvGraphicFramePr>
        <p:xfrm>
          <a:off x="613025" y="4437113"/>
          <a:ext cx="2673091" cy="7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66" name="Equation" r:id="rId11" imgW="1155600" imgH="317160" progId="Equation.DSMT4">
                  <p:embed/>
                </p:oleObj>
              </mc:Choice>
              <mc:Fallback>
                <p:oleObj name="Equation" r:id="rId11" imgW="115560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25" y="4437113"/>
                        <a:ext cx="2673091" cy="731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345005"/>
              </p:ext>
            </p:extLst>
          </p:nvPr>
        </p:nvGraphicFramePr>
        <p:xfrm>
          <a:off x="1749604" y="5229200"/>
          <a:ext cx="1536512" cy="628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67" name="Equation" r:id="rId13" imgW="558720" imgH="228600" progId="Equation.DSMT4">
                  <p:embed/>
                </p:oleObj>
              </mc:Choice>
              <mc:Fallback>
                <p:oleObj name="Equation" r:id="rId13" imgW="55872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604" y="5229200"/>
                        <a:ext cx="1536512" cy="6286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28757"/>
              </p:ext>
            </p:extLst>
          </p:nvPr>
        </p:nvGraphicFramePr>
        <p:xfrm>
          <a:off x="1763688" y="5805264"/>
          <a:ext cx="4755334" cy="90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68" name="Equation" r:id="rId15" imgW="1917360" imgH="419040" progId="Equation.DSMT4">
                  <p:embed/>
                </p:oleObj>
              </mc:Choice>
              <mc:Fallback>
                <p:oleObj name="Equation" r:id="rId15" imgW="191736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805264"/>
                        <a:ext cx="4755334" cy="9091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9463"/>
            <a:ext cx="3156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、定态微扰：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274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883783"/>
              </p:ext>
            </p:extLst>
          </p:nvPr>
        </p:nvGraphicFramePr>
        <p:xfrm>
          <a:off x="1673044" y="595439"/>
          <a:ext cx="2357454" cy="94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1" name="Equation" r:id="rId3" imgW="1079280" imgH="431640" progId="Equation.DSMT4">
                  <p:embed/>
                </p:oleObj>
              </mc:Choice>
              <mc:Fallback>
                <p:oleObj name="Equation" r:id="rId3" imgW="10792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044" y="595439"/>
                        <a:ext cx="2357454" cy="942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824015"/>
              </p:ext>
            </p:extLst>
          </p:nvPr>
        </p:nvGraphicFramePr>
        <p:xfrm>
          <a:off x="485139" y="1328540"/>
          <a:ext cx="6665459" cy="194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2" name="Equation" r:id="rId5" imgW="3187440" imgH="888840" progId="Equation.DSMT4">
                  <p:embed/>
                </p:oleObj>
              </mc:Choice>
              <mc:Fallback>
                <p:oleObj name="Equation" r:id="rId5" imgW="3187440" imgH="888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39" y="1328540"/>
                        <a:ext cx="6665459" cy="194250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3903439"/>
            <a:ext cx="250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实例</a:t>
            </a:r>
            <a:r>
              <a:rPr lang="en-US" altLang="zh-CN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：电谐振子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994909"/>
              </p:ext>
            </p:extLst>
          </p:nvPr>
        </p:nvGraphicFramePr>
        <p:xfrm>
          <a:off x="1643042" y="4426495"/>
          <a:ext cx="48244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3" name="公式" r:id="rId7" imgW="1892160" imgH="444240" progId="Equation.3">
                  <p:embed/>
                </p:oleObj>
              </mc:Choice>
              <mc:Fallback>
                <p:oleObj name="公式" r:id="rId7" imgW="18921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426495"/>
                        <a:ext cx="4824413" cy="87471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85139" y="80532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非简并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5254492"/>
            <a:ext cx="5910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实例</a:t>
            </a:r>
            <a:r>
              <a:rPr lang="en-US" altLang="zh-CN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：处于电场</a:t>
            </a:r>
            <a:r>
              <a:rPr lang="en-US" altLang="zh-CN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E</a:t>
            </a:r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中的电矩为</a:t>
            </a:r>
            <a:r>
              <a:rPr lang="en-US" altLang="zh-CN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D</a:t>
            </a:r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的平面转子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744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43281"/>
              </p:ext>
            </p:extLst>
          </p:nvPr>
        </p:nvGraphicFramePr>
        <p:xfrm>
          <a:off x="1619672" y="5692329"/>
          <a:ext cx="4794344" cy="112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4" name="Equation" r:id="rId9" imgW="2361960" imgH="507960" progId="Equation.DSMT4">
                  <p:embed/>
                </p:oleObj>
              </mc:Choice>
              <mc:Fallback>
                <p:oleObj name="Equation" r:id="rId9" imgW="236196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692329"/>
                        <a:ext cx="4794344" cy="112104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968171"/>
              </p:ext>
            </p:extLst>
          </p:nvPr>
        </p:nvGraphicFramePr>
        <p:xfrm>
          <a:off x="6805642" y="4430241"/>
          <a:ext cx="20526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5" name="Equation" r:id="rId11" imgW="939600" imgH="431640" progId="Equation.DSMT4">
                  <p:embed/>
                </p:oleObj>
              </mc:Choice>
              <mc:Fallback>
                <p:oleObj name="Equation" r:id="rId11" imgW="93960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42" y="4430241"/>
                        <a:ext cx="205263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39552" y="335699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适用条件：</a:t>
            </a:r>
            <a:endParaRPr lang="zh-CN" altLang="en-US" sz="2800" b="1" dirty="0"/>
          </a:p>
        </p:txBody>
      </p:sp>
      <p:sp>
        <p:nvSpPr>
          <p:cNvPr id="2" name="Rectangle 7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510964"/>
              </p:ext>
            </p:extLst>
          </p:nvPr>
        </p:nvGraphicFramePr>
        <p:xfrm>
          <a:off x="2699792" y="3251095"/>
          <a:ext cx="5341018" cy="88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6" name="Equation" r:id="rId13" imgW="2946240" imgH="482400" progId="Equation.DSMT4">
                  <p:embed/>
                </p:oleObj>
              </mc:Choice>
              <mc:Fallback>
                <p:oleObj name="Equation" r:id="rId13" imgW="2946240" imgH="482400" progId="Equation.DSMT4">
                  <p:embed/>
                  <p:pic>
                    <p:nvPicPr>
                      <p:cNvPr id="0" name="Object 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251095"/>
                        <a:ext cx="5341018" cy="883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4348" y="428604"/>
            <a:ext cx="6053324" cy="1416220"/>
            <a:chOff x="714348" y="428604"/>
            <a:chExt cx="6053324" cy="1416220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5984" y="1000108"/>
              <a:ext cx="4481688" cy="844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矩形 3"/>
            <p:cNvSpPr/>
            <p:nvPr/>
          </p:nvSpPr>
          <p:spPr>
            <a:xfrm>
              <a:off x="714348" y="428604"/>
              <a:ext cx="5908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实例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3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：无限深势阱中的粒子受到如下微扰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4348" y="2000240"/>
            <a:ext cx="7612982" cy="1643074"/>
            <a:chOff x="714348" y="2000240"/>
            <a:chExt cx="7612982" cy="1643074"/>
          </a:xfrm>
        </p:grpSpPr>
        <p:sp>
          <p:nvSpPr>
            <p:cNvPr id="5" name="矩形 4"/>
            <p:cNvSpPr/>
            <p:nvPr/>
          </p:nvSpPr>
          <p:spPr>
            <a:xfrm>
              <a:off x="714348" y="2000240"/>
              <a:ext cx="76129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实例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4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：处于电磁场中的，电矩为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D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磁矩为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M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的平面转子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4627013"/>
                </p:ext>
              </p:extLst>
            </p:nvPr>
          </p:nvGraphicFramePr>
          <p:xfrm>
            <a:off x="1357290" y="2643189"/>
            <a:ext cx="5913438" cy="1000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16" name="Equation" r:id="rId4" imgW="3429000" imgH="533160" progId="Equation.DSMT4">
                    <p:embed/>
                  </p:oleObj>
                </mc:Choice>
                <mc:Fallback>
                  <p:oleObj name="Equation" r:id="rId4" imgW="3429000" imgH="5331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2643189"/>
                          <a:ext cx="5913438" cy="1000125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780428" y="3967467"/>
            <a:ext cx="6743900" cy="2125829"/>
            <a:chOff x="780428" y="3967467"/>
            <a:chExt cx="6743900" cy="2125829"/>
          </a:xfrm>
        </p:grpSpPr>
        <p:graphicFrame>
          <p:nvGraphicFramePr>
            <p:cNvPr id="27853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4010408"/>
                </p:ext>
              </p:extLst>
            </p:nvPr>
          </p:nvGraphicFramePr>
          <p:xfrm>
            <a:off x="848890" y="4672483"/>
            <a:ext cx="6675438" cy="1420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17" name="Equation" r:id="rId6" imgW="3390840" imgH="711000" progId="Equation.DSMT4">
                    <p:embed/>
                  </p:oleObj>
                </mc:Choice>
                <mc:Fallback>
                  <p:oleObj name="Equation" r:id="rId6" imgW="3390840" imgH="7110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890" y="4672483"/>
                          <a:ext cx="6675438" cy="1420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780428" y="3967467"/>
              <a:ext cx="45175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实例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：已知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H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的矩阵对称化形式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39" name="组合 38"/>
          <p:cNvGrpSpPr/>
          <p:nvPr/>
        </p:nvGrpSpPr>
        <p:grpSpPr>
          <a:xfrm>
            <a:off x="-684584" y="2348880"/>
            <a:ext cx="8064896" cy="1152957"/>
            <a:chOff x="-684584" y="2462823"/>
            <a:chExt cx="8064896" cy="1152957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0990504"/>
                </p:ext>
              </p:extLst>
            </p:nvPr>
          </p:nvGraphicFramePr>
          <p:xfrm>
            <a:off x="1346741" y="2796803"/>
            <a:ext cx="1638182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18" name="Equation" r:id="rId3" imgW="863225" imgH="228501" progId="Equation.DSMT4">
                    <p:embed/>
                  </p:oleObj>
                </mc:Choice>
                <mc:Fallback>
                  <p:oleObj name="Equation" r:id="rId3" imgW="86322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741" y="2796803"/>
                          <a:ext cx="1638182" cy="432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9528130"/>
                </p:ext>
              </p:extLst>
            </p:nvPr>
          </p:nvGraphicFramePr>
          <p:xfrm>
            <a:off x="3357563" y="2475955"/>
            <a:ext cx="2060575" cy="1139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19" name="Equation" r:id="rId5" imgW="1295280" imgH="711000" progId="Equation.DSMT4">
                    <p:embed/>
                  </p:oleObj>
                </mc:Choice>
                <mc:Fallback>
                  <p:oleObj name="Equation" r:id="rId5" imgW="129528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563" y="2475955"/>
                          <a:ext cx="2060575" cy="11398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7333250"/>
                </p:ext>
              </p:extLst>
            </p:nvPr>
          </p:nvGraphicFramePr>
          <p:xfrm>
            <a:off x="5796136" y="2462823"/>
            <a:ext cx="1584176" cy="1070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20" name="Equation" r:id="rId7" imgW="1054100" imgH="711200" progId="Equation.DSMT4">
                    <p:embed/>
                  </p:oleObj>
                </mc:Choice>
                <mc:Fallback>
                  <p:oleObj name="Equation" r:id="rId7" imgW="1054100" imgH="71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136" y="2462823"/>
                          <a:ext cx="1584176" cy="10703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684584" y="2767186"/>
              <a:ext cx="2031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12192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解：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itchFamily="2" charset="-122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-180528" y="3501464"/>
            <a:ext cx="586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19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itchFamily="2" charset="-122"/>
              </a:rPr>
              <a:t>Ｈ</a:t>
            </a:r>
            <a:r>
              <a:rPr lang="en-US" altLang="zh-CN" sz="2400" b="1" baseline="-25000" dirty="0">
                <a:cs typeface="宋体" pitchFamily="2" charset="-122"/>
              </a:rPr>
              <a:t>0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itchFamily="2" charset="-122"/>
              </a:rPr>
              <a:t>没有对角化啊？先要对角化！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03036"/>
              </p:ext>
            </p:extLst>
          </p:nvPr>
        </p:nvGraphicFramePr>
        <p:xfrm>
          <a:off x="1187625" y="4150603"/>
          <a:ext cx="3024336" cy="118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21" name="Equation" r:id="rId9" imgW="1828800" imgH="711000" progId="Equation.DSMT4">
                  <p:embed/>
                </p:oleObj>
              </mc:Choice>
              <mc:Fallback>
                <p:oleObj name="Equation" r:id="rId9" imgW="1828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4150603"/>
                        <a:ext cx="3024336" cy="1181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38" name="组合 37"/>
          <p:cNvGrpSpPr/>
          <p:nvPr/>
        </p:nvGrpSpPr>
        <p:grpSpPr>
          <a:xfrm>
            <a:off x="0" y="18093"/>
            <a:ext cx="8553412" cy="2302237"/>
            <a:chOff x="0" y="90101"/>
            <a:chExt cx="8553412" cy="230223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4389480"/>
                </p:ext>
              </p:extLst>
            </p:nvPr>
          </p:nvGraphicFramePr>
          <p:xfrm>
            <a:off x="1557338" y="768350"/>
            <a:ext cx="2339975" cy="1135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22" name="Equation" r:id="rId11" imgW="1473120" imgH="711000" progId="Equation.DSMT4">
                    <p:embed/>
                  </p:oleObj>
                </mc:Choice>
                <mc:Fallback>
                  <p:oleObj name="Equation" r:id="rId11" imgW="147312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338" y="768350"/>
                          <a:ext cx="2339975" cy="11350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073219"/>
                </p:ext>
              </p:extLst>
            </p:nvPr>
          </p:nvGraphicFramePr>
          <p:xfrm>
            <a:off x="4173096" y="1110751"/>
            <a:ext cx="902960" cy="350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23" name="Equation" r:id="rId13" imgW="469696" imgH="177723" progId="Equation.DSMT4">
                    <p:embed/>
                  </p:oleObj>
                </mc:Choice>
                <mc:Fallback>
                  <p:oleObj name="Equation" r:id="rId13" imgW="469696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096" y="1110751"/>
                          <a:ext cx="902960" cy="3501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88068" y="188640"/>
              <a:ext cx="6372257" cy="46166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实例６</a:t>
              </a:r>
              <a:r>
                <a:rPr lang="zh-CN" sz="2400" b="1" dirty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、已知系统的</a:t>
              </a:r>
              <a:r>
                <a:rPr 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哈密顿量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的非对称化形式</a:t>
              </a:r>
              <a:endParaRPr lang="zh-CN" altLang="en-US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67544" y="1930673"/>
              <a:ext cx="80858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   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求系统的能量（至二级近似）和波函数（至一级近似）。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804476"/>
              <a:ext cx="44435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      </a:t>
              </a:r>
              <a:endPara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0" y="1449070"/>
              <a:ext cx="213520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0" y="90101"/>
              <a:ext cx="401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     </a:t>
              </a:r>
              <a:endPara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0" y="318701"/>
              <a:ext cx="44435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      </a:t>
              </a:r>
              <a:endPara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0" y="587603"/>
              <a:ext cx="213520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0" y="575876"/>
              <a:ext cx="31451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   </a:t>
              </a:r>
              <a:endPara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0" y="1290251"/>
              <a:ext cx="35779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    </a:t>
              </a:r>
              <a:endPara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572001" y="4107145"/>
            <a:ext cx="4104455" cy="1348953"/>
            <a:chOff x="4572001" y="4221088"/>
            <a:chExt cx="4104455" cy="1348953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3067843"/>
                </p:ext>
              </p:extLst>
            </p:nvPr>
          </p:nvGraphicFramePr>
          <p:xfrm>
            <a:off x="4572001" y="4291684"/>
            <a:ext cx="1224136" cy="124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24" name="Equation" r:id="rId15" imgW="698400" imgH="711000" progId="Equation.DSMT4">
                    <p:embed/>
                  </p:oleObj>
                </mc:Choice>
                <mc:Fallback>
                  <p:oleObj name="Equation" r:id="rId15" imgW="69840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1" y="4291684"/>
                          <a:ext cx="1224136" cy="1248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6319407"/>
                </p:ext>
              </p:extLst>
            </p:nvPr>
          </p:nvGraphicFramePr>
          <p:xfrm>
            <a:off x="5847472" y="4221088"/>
            <a:ext cx="1316816" cy="1273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25" name="Equation" r:id="rId17" imgW="736560" imgH="711000" progId="Equation.DSMT4">
                    <p:embed/>
                  </p:oleObj>
                </mc:Choice>
                <mc:Fallback>
                  <p:oleObj name="Equation" r:id="rId17" imgW="7365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7472" y="4221088"/>
                          <a:ext cx="1316816" cy="12739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3345001"/>
                </p:ext>
              </p:extLst>
            </p:nvPr>
          </p:nvGraphicFramePr>
          <p:xfrm>
            <a:off x="7307002" y="4221088"/>
            <a:ext cx="1369454" cy="1348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26" name="Equation" r:id="rId19" imgW="723600" imgH="711000" progId="Equation.DSMT4">
                    <p:embed/>
                  </p:oleObj>
                </mc:Choice>
                <mc:Fallback>
                  <p:oleObj name="Equation" r:id="rId19" imgW="72360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7002" y="4221088"/>
                          <a:ext cx="1369454" cy="13489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78376"/>
              </p:ext>
            </p:extLst>
          </p:nvPr>
        </p:nvGraphicFramePr>
        <p:xfrm>
          <a:off x="1376363" y="5586770"/>
          <a:ext cx="19986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27" name="Equation" r:id="rId21" imgW="1257120" imgH="711000" progId="Equation.DSMT4">
                  <p:embed/>
                </p:oleObj>
              </mc:Choice>
              <mc:Fallback>
                <p:oleObj name="Equation" r:id="rId21" imgW="12571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586770"/>
                        <a:ext cx="1998662" cy="1139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19157"/>
              </p:ext>
            </p:extLst>
          </p:nvPr>
        </p:nvGraphicFramePr>
        <p:xfrm>
          <a:off x="3779912" y="5835337"/>
          <a:ext cx="19859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28" name="Equation" r:id="rId23" imgW="634680" imgH="203040" progId="Equation.DSMT4">
                  <p:embed/>
                </p:oleObj>
              </mc:Choice>
              <mc:Fallback>
                <p:oleObj name="Equation" r:id="rId23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835337"/>
                        <a:ext cx="1985963" cy="70485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710506"/>
              </p:ext>
            </p:extLst>
          </p:nvPr>
        </p:nvGraphicFramePr>
        <p:xfrm>
          <a:off x="6660232" y="5683241"/>
          <a:ext cx="1485571" cy="51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29" name="Equation" r:id="rId25" imgW="660240" imgH="228600" progId="Equation.DSMT4">
                  <p:embed/>
                </p:oleObj>
              </mc:Choice>
              <mc:Fallback>
                <p:oleObj name="Equation" r:id="rId25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683241"/>
                        <a:ext cx="1485571" cy="51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436096" y="6165760"/>
            <a:ext cx="3264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19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itchFamily="2" charset="-122"/>
              </a:rPr>
              <a:t>h</a:t>
            </a:r>
            <a:r>
              <a:rPr lang="en-US" altLang="zh-CN" sz="2400" b="1" baseline="-25000" dirty="0" smtClean="0">
                <a:cs typeface="宋体" pitchFamily="2" charset="-122"/>
              </a:rPr>
              <a:t>0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itchFamily="2" charset="-122"/>
              </a:rPr>
              <a:t>对角化</a:t>
            </a:r>
            <a:r>
              <a:rPr lang="zh-CN" altLang="en-US" sz="2400" b="1" dirty="0" smtClean="0">
                <a:cs typeface="宋体" pitchFamily="2" charset="-122"/>
              </a:rPr>
              <a:t>了！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90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473" y="40545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简并：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572132" y="2643158"/>
          <a:ext cx="3184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17" name="Equation" r:id="rId3" imgW="1358640" imgH="431640" progId="Equation.DSMT4">
                  <p:embed/>
                </p:oleObj>
              </mc:Choice>
              <mc:Fallback>
                <p:oleObj name="Equation" r:id="rId3" imgW="13586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2643158"/>
                        <a:ext cx="3184525" cy="10160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57190" y="3714728"/>
          <a:ext cx="5000660" cy="104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18"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90" y="3714728"/>
                        <a:ext cx="5000660" cy="104886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57190" y="1714464"/>
          <a:ext cx="4857785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19" name="Equation" r:id="rId7" imgW="2628720" imgH="965160" progId="Equation.DSMT4">
                  <p:embed/>
                </p:oleObj>
              </mc:Choice>
              <mc:Fallback>
                <p:oleObj name="Equation" r:id="rId7" imgW="2628720" imgH="965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90" y="1714464"/>
                        <a:ext cx="4857785" cy="185738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929222" y="642894"/>
          <a:ext cx="30321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0" name="Equation" r:id="rId9" imgW="1257120" imgH="266400" progId="Equation.DSMT4">
                  <p:embed/>
                </p:oleObj>
              </mc:Choice>
              <mc:Fallback>
                <p:oleObj name="Equation" r:id="rId9" imgW="1257120" imgH="266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222" y="642894"/>
                        <a:ext cx="3032125" cy="64293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643074" y="642894"/>
          <a:ext cx="3143272" cy="104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1" name="Equation" r:id="rId11" imgW="1320480" imgH="457200" progId="Equation.DSMT4">
                  <p:embed/>
                </p:oleObj>
              </mc:Choice>
              <mc:Fallback>
                <p:oleObj name="Equation" r:id="rId11" imgW="132048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74" y="642894"/>
                        <a:ext cx="3143272" cy="10409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14512" y="71414"/>
          <a:ext cx="22050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2" name="Equation" r:id="rId13" imgW="914400" imgH="203040" progId="Equation.DSMT4">
                  <p:embed/>
                </p:oleObj>
              </mc:Choice>
              <mc:Fallback>
                <p:oleObj name="Equation" r:id="rId13" imgW="91440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12" y="71414"/>
                        <a:ext cx="2205037" cy="49053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73108" y="4919913"/>
          <a:ext cx="7370758" cy="193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3" name="Equation" r:id="rId15" imgW="3174840" imgH="838080" progId="Equation.DSMT4">
                  <p:embed/>
                </p:oleObj>
              </mc:Choice>
              <mc:Fallback>
                <p:oleObj name="Equation" r:id="rId15" imgW="3174840" imgH="838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08" y="4919913"/>
                        <a:ext cx="7370758" cy="193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5572132" y="3786166"/>
          <a:ext cx="22304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4" name="Equation" r:id="rId17" imgW="952200" imgH="241200" progId="Equation.DSMT4">
                  <p:embed/>
                </p:oleObj>
              </mc:Choice>
              <mc:Fallback>
                <p:oleObj name="Equation" r:id="rId17" imgW="95220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3786166"/>
                        <a:ext cx="2230438" cy="5667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5572132" y="4500546"/>
          <a:ext cx="34925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5" name="Equation" r:id="rId19" imgW="1447560" imgH="253800" progId="Equation.DSMT4">
                  <p:embed/>
                </p:oleObj>
              </mc:Choice>
              <mc:Fallback>
                <p:oleObj name="Equation" r:id="rId19" imgW="144756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4500546"/>
                        <a:ext cx="3492500" cy="61277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51520" y="428604"/>
            <a:ext cx="42672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实例</a:t>
            </a:r>
            <a:r>
              <a:rPr lang="en-US" altLang="zh-CN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：外电场中的氢原子</a:t>
            </a:r>
          </a:p>
        </p:txBody>
      </p:sp>
      <p:graphicFrame>
        <p:nvGraphicFramePr>
          <p:cNvPr id="279554" name="Object 2"/>
          <p:cNvGraphicFramePr>
            <a:graphicFrameLocks noChangeAspect="1"/>
          </p:cNvGraphicFramePr>
          <p:nvPr/>
        </p:nvGraphicFramePr>
        <p:xfrm>
          <a:off x="1285852" y="1000108"/>
          <a:ext cx="59118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83" name="Equation" r:id="rId3" imgW="2666880" imgH="660240" progId="Equation.DSMT4">
                  <p:embed/>
                </p:oleObj>
              </mc:Choice>
              <mc:Fallback>
                <p:oleObj name="Equation" r:id="rId3" imgW="266688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000108"/>
                        <a:ext cx="591185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85720" y="4357694"/>
            <a:ext cx="6373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实例</a:t>
            </a:r>
            <a:r>
              <a:rPr lang="en-US" altLang="zh-CN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：已知</a:t>
            </a:r>
            <a:r>
              <a:rPr lang="en-US" altLang="zh-CN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H</a:t>
            </a:r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的矩阵的对称化或非对角化形式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1497006" y="5143512"/>
          <a:ext cx="2843738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84" name="Equation" r:id="rId5" imgW="1968480" imgH="711000" progId="Equation.DSMT4">
                  <p:embed/>
                </p:oleObj>
              </mc:Choice>
              <mc:Fallback>
                <p:oleObj name="Equation" r:id="rId5" imgW="196848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06" y="5143512"/>
                        <a:ext cx="2843738" cy="128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4282" y="2500306"/>
            <a:ext cx="42672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实例</a:t>
            </a:r>
            <a:r>
              <a:rPr lang="en-US" altLang="zh-CN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：外磁场中的氢原子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1328738" y="2849563"/>
          <a:ext cx="557371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85" name="Equation" r:id="rId7" imgW="2514600" imgH="838080" progId="Equation.DSMT4">
                  <p:embed/>
                </p:oleObj>
              </mc:Choice>
              <mc:Fallback>
                <p:oleObj name="Equation" r:id="rId7" imgW="2514600" imgH="838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849563"/>
                        <a:ext cx="5573712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/>
      <p:bldP spid="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9463"/>
            <a:ext cx="4575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、变分法：（不考）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 l="6039" t="30273" r="3916" b="24805"/>
          <a:stretch>
            <a:fillRect/>
          </a:stretch>
        </p:blipFill>
        <p:spPr bwMode="auto">
          <a:xfrm>
            <a:off x="357158" y="1000108"/>
            <a:ext cx="857256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"/>
          <p:cNvGrpSpPr/>
          <p:nvPr/>
        </p:nvGrpSpPr>
        <p:grpSpPr>
          <a:xfrm>
            <a:off x="285720" y="4357694"/>
            <a:ext cx="8695009" cy="1857388"/>
            <a:chOff x="285720" y="4357694"/>
            <a:chExt cx="8695009" cy="1857388"/>
          </a:xfrm>
        </p:grpSpPr>
        <p:sp>
          <p:nvSpPr>
            <p:cNvPr id="10" name="矩形 9"/>
            <p:cNvSpPr/>
            <p:nvPr/>
          </p:nvSpPr>
          <p:spPr>
            <a:xfrm>
              <a:off x="285720" y="4357694"/>
              <a:ext cx="4671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实例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1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：变分法求氦原子基态能量</a:t>
              </a:r>
              <a:endParaRPr lang="zh-CN" altLang="en-US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5720" y="4824723"/>
              <a:ext cx="52902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实例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2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：变分法求线性谐振子基态能量</a:t>
              </a:r>
              <a:endParaRPr lang="zh-CN" altLang="en-US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5720" y="5286388"/>
              <a:ext cx="4671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实例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3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：变分法求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宋体" pitchFamily="2" charset="-122"/>
                  <a:ea typeface="隶书" pitchFamily="49" charset="-122"/>
                </a:rPr>
                <a:t>氢原子基态能量</a:t>
              </a:r>
              <a:endParaRPr lang="zh-CN" altLang="en-US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5720" y="5753417"/>
              <a:ext cx="86950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实例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3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：变分法求处于强电场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E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中的电矩为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D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的平面转子基态能量</a:t>
              </a:r>
              <a:endParaRPr lang="zh-CN" altLang="en-US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280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79833"/>
              </p:ext>
            </p:extLst>
          </p:nvPr>
        </p:nvGraphicFramePr>
        <p:xfrm>
          <a:off x="2728632" y="3714752"/>
          <a:ext cx="30273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23" name="Equation" r:id="rId4" imgW="850680" imgH="253800" progId="Equation.DSMT4">
                  <p:embed/>
                </p:oleObj>
              </mc:Choice>
              <mc:Fallback>
                <p:oleObj name="Equation" r:id="rId4" imgW="85068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632" y="3714752"/>
                        <a:ext cx="302736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9463"/>
            <a:ext cx="5460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、含时微扰与量子跃迁：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8596" y="1571612"/>
            <a:ext cx="8072494" cy="2000264"/>
            <a:chOff x="971551" y="3128973"/>
            <a:chExt cx="8072494" cy="2000264"/>
          </a:xfrm>
          <a:solidFill>
            <a:srgbClr val="FFC000"/>
          </a:solidFill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971551" y="3128973"/>
              <a:ext cx="8072494" cy="2000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en-US" altLang="zh-CN" sz="2400" dirty="0">
                <a:latin typeface="华文新魏" pitchFamily="2" charset="-122"/>
                <a:ea typeface="华文新魏" pitchFamily="2" charset="-122"/>
              </a:endParaRPr>
            </a:p>
            <a:p>
              <a:endParaRPr kumimoji="0" lang="zh-CN" altLang="en-US" sz="2400" dirty="0">
                <a:latin typeface="华文新魏" pitchFamily="2" charset="-122"/>
                <a:ea typeface="华文新魏" pitchFamily="2" charset="-122"/>
              </a:endParaRPr>
            </a:p>
            <a:p>
              <a:endParaRPr kumimoji="0" lang="zh-CN" altLang="en-US" sz="2400" dirty="0">
                <a:latin typeface="华文新魏" pitchFamily="2" charset="-122"/>
                <a:ea typeface="华文新魏" pitchFamily="2" charset="-122"/>
              </a:endParaRPr>
            </a:p>
            <a:p>
              <a:endParaRPr kumimoji="0"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6" name="Object 19"/>
            <p:cNvGraphicFramePr>
              <a:graphicFrameLocks noChangeAspect="1"/>
            </p:cNvGraphicFramePr>
            <p:nvPr/>
          </p:nvGraphicFramePr>
          <p:xfrm>
            <a:off x="1400179" y="3271849"/>
            <a:ext cx="6715125" cy="183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692" name="Equation" r:id="rId3" imgW="2692080" imgH="736560" progId="Equation.DSMT4">
                    <p:embed/>
                  </p:oleObj>
                </mc:Choice>
                <mc:Fallback>
                  <p:oleObj name="Equation" r:id="rId3" imgW="2692080" imgH="73656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179" y="3271849"/>
                          <a:ext cx="6715125" cy="1838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428596" y="976954"/>
            <a:ext cx="5572164" cy="52322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"/>
                <a:cs typeface="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"/>
                <a:cs typeface=""/>
              </a:rPr>
              <a:t>、Ｈ不显含时间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"/>
              <a:cs typeface=""/>
            </a:endParaRP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34235"/>
              </p:ext>
            </p:extLst>
          </p:nvPr>
        </p:nvGraphicFramePr>
        <p:xfrm>
          <a:off x="428596" y="3643314"/>
          <a:ext cx="31273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93" name="Equation" r:id="rId5" imgW="1346040" imgH="253800" progId="Equation.DSMT4">
                  <p:embed/>
                </p:oleObj>
              </mc:Choice>
              <mc:Fallback>
                <p:oleObj name="Equation" r:id="rId5" imgW="13460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643314"/>
                        <a:ext cx="31273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13188"/>
              </p:ext>
            </p:extLst>
          </p:nvPr>
        </p:nvGraphicFramePr>
        <p:xfrm>
          <a:off x="6235745" y="3668728"/>
          <a:ext cx="23590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94" name="Equation" r:id="rId7" imgW="1002960" imgH="342720" progId="Equation.DSMT4">
                  <p:embed/>
                </p:oleObj>
              </mc:Choice>
              <mc:Fallback>
                <p:oleObj name="Equation" r:id="rId7" imgW="100296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45" y="3668728"/>
                        <a:ext cx="2359025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4727"/>
              </p:ext>
            </p:extLst>
          </p:nvPr>
        </p:nvGraphicFramePr>
        <p:xfrm>
          <a:off x="4214786" y="3781414"/>
          <a:ext cx="1809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95" name="Equation" r:id="rId9" imgW="749160" imgH="253800" progId="Equation.DSMT4">
                  <p:embed/>
                </p:oleObj>
              </mc:Choice>
              <mc:Fallback>
                <p:oleObj name="Equation" r:id="rId9" imgW="74916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786" y="3781414"/>
                        <a:ext cx="180975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6" name="Object 8"/>
          <p:cNvGraphicFramePr>
            <a:graphicFrameLocks noChangeAspect="1"/>
          </p:cNvGraphicFramePr>
          <p:nvPr/>
        </p:nvGraphicFramePr>
        <p:xfrm>
          <a:off x="857224" y="4576776"/>
          <a:ext cx="3286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96" name="Equation" r:id="rId11" imgW="1434960" imgH="342720" progId="Equation.DSMT4">
                  <p:embed/>
                </p:oleObj>
              </mc:Choice>
              <mc:Fallback>
                <p:oleObj name="Equation" r:id="rId11" imgW="143496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576776"/>
                        <a:ext cx="3286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812826" y="5454678"/>
            <a:ext cx="7191349" cy="1189010"/>
            <a:chOff x="827088" y="2779714"/>
            <a:chExt cx="7191349" cy="118901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27088" y="2779714"/>
              <a:ext cx="6602432" cy="11493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1338237" y="2857474"/>
            <a:ext cx="6680200" cy="111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697" name="Equation" r:id="rId13" imgW="2260440" imgH="419040" progId="Equation.DSMT4">
                    <p:embed/>
                  </p:oleObj>
                </mc:Choice>
                <mc:Fallback>
                  <p:oleObj name="Equation" r:id="rId13" imgW="2260440" imgH="419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237" y="2857474"/>
                          <a:ext cx="6680200" cy="1111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0034" y="1785926"/>
            <a:ext cx="4334068" cy="2214578"/>
            <a:chOff x="2214546" y="2714620"/>
            <a:chExt cx="4334068" cy="221457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14546" y="2714620"/>
              <a:ext cx="1928826" cy="12747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zh-CN" altLang="en-US" sz="2800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一级</a:t>
              </a:r>
              <a:r>
                <a:rPr kumimoji="0" lang="zh-CN" altLang="en-US" sz="2800" dirty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近似公式</a:t>
              </a:r>
            </a:p>
            <a:p>
              <a:endParaRPr kumimoji="0" lang="zh-CN" altLang="en-US" sz="2800" dirty="0">
                <a:solidFill>
                  <a:srgbClr val="080808"/>
                </a:solidFill>
              </a:endParaRP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2285984" y="3500438"/>
            <a:ext cx="4262630" cy="1428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353" name="Equation" r:id="rId3" imgW="1409400" imgH="469800" progId="Equation.DSMT4">
                    <p:embed/>
                  </p:oleObj>
                </mc:Choice>
                <mc:Fallback>
                  <p:oleObj name="Equation" r:id="rId3" imgW="1409400" imgH="469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3500438"/>
                          <a:ext cx="4262630" cy="142876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571472" y="0"/>
            <a:ext cx="3643338" cy="1628758"/>
            <a:chOff x="571472" y="0"/>
            <a:chExt cx="3643338" cy="1628758"/>
          </a:xfrm>
        </p:grpSpPr>
        <p:graphicFrame>
          <p:nvGraphicFramePr>
            <p:cNvPr id="282626" name="Object 10"/>
            <p:cNvGraphicFramePr>
              <a:graphicFrameLocks noChangeAspect="1"/>
            </p:cNvGraphicFramePr>
            <p:nvPr/>
          </p:nvGraphicFramePr>
          <p:xfrm>
            <a:off x="617531" y="1000108"/>
            <a:ext cx="3097213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354" name="Equation" r:id="rId5" imgW="1130040" imgH="228600" progId="Equation.DSMT4">
                    <p:embed/>
                  </p:oleObj>
                </mc:Choice>
                <mc:Fallback>
                  <p:oleObj name="Equation" r:id="rId5" imgW="113004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531" y="1000108"/>
                          <a:ext cx="3097213" cy="62865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71472" y="0"/>
              <a:ext cx="3643338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zh-CN" altLang="en-US" sz="2800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零级</a:t>
              </a:r>
              <a:r>
                <a:rPr kumimoji="0" lang="zh-CN" altLang="en-US" sz="2800" dirty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近似</a:t>
              </a:r>
              <a:r>
                <a:rPr kumimoji="0" lang="zh-CN" altLang="en-US" sz="2800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公式</a:t>
              </a:r>
              <a:endParaRPr kumimoji="0" lang="zh-CN" alt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9293" y="4286256"/>
            <a:ext cx="8480425" cy="1989142"/>
            <a:chOff x="449293" y="4286256"/>
            <a:chExt cx="8480425" cy="1989142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449293" y="4286256"/>
              <a:ext cx="8480425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跃迁概率</a:t>
              </a:r>
              <a:endPara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r>
                <a:rPr kumimoji="0" lang="zh-CN" altLang="en-US" sz="1100" b="1" dirty="0" smtClean="0">
                  <a:solidFill>
                    <a:srgbClr val="080808"/>
                  </a:solidFill>
                  <a:latin typeface="华文新魏" pitchFamily="2" charset="-122"/>
                  <a:ea typeface="华文新魏" pitchFamily="2" charset="-122"/>
                </a:rPr>
                <a:t>　　</a:t>
              </a:r>
              <a:r>
                <a:rPr kumimoji="0" lang="zh-CN" altLang="en-US" sz="1100" b="1" dirty="0">
                  <a:solidFill>
                    <a:srgbClr val="080808"/>
                  </a:solidFill>
                  <a:latin typeface="华文新魏" pitchFamily="2" charset="-122"/>
                  <a:ea typeface="华文新魏" pitchFamily="2" charset="-122"/>
                </a:rPr>
                <a:t>　</a:t>
              </a:r>
              <a:r>
                <a:rPr kumimoji="0" lang="zh-CN" altLang="en-US" sz="1100" b="1" dirty="0" smtClean="0">
                  <a:solidFill>
                    <a:srgbClr val="080808"/>
                  </a:solidFill>
                  <a:latin typeface="华文新魏" pitchFamily="2" charset="-122"/>
                  <a:ea typeface="华文新魏" pitchFamily="2" charset="-122"/>
                </a:rPr>
                <a:t>　</a:t>
              </a:r>
              <a:endParaRPr kumimoji="0" lang="en-US" altLang="zh-CN" sz="1100" b="1" dirty="0" smtClean="0">
                <a:solidFill>
                  <a:srgbClr val="080808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71472" y="5000636"/>
              <a:ext cx="6480175" cy="1274762"/>
              <a:chOff x="1142976" y="4857760"/>
              <a:chExt cx="6480175" cy="1274762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142976" y="4857760"/>
                <a:ext cx="6480175" cy="127476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15" name="Object 7"/>
              <p:cNvGraphicFramePr>
                <a:graphicFrameLocks noChangeAspect="1"/>
              </p:cNvGraphicFramePr>
              <p:nvPr/>
            </p:nvGraphicFramePr>
            <p:xfrm>
              <a:off x="1428728" y="4857760"/>
              <a:ext cx="6019800" cy="1066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355" name="公式" r:id="rId7" imgW="2565400" imgH="482600" progId="Equation.3">
                      <p:embed/>
                    </p:oleObj>
                  </mc:Choice>
                  <mc:Fallback>
                    <p:oleObj name="公式" r:id="rId7" imgW="2565400" imgH="4826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8728" y="4857760"/>
                            <a:ext cx="6019800" cy="1066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98492" y="928670"/>
            <a:ext cx="542928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实例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1. 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常微扰导致的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跃迁</a:t>
            </a:r>
            <a:endParaRPr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698756" y="1571612"/>
          <a:ext cx="365442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376" name="公式" r:id="rId3" imgW="1752480" imgH="761760" progId="Equation.3">
                  <p:embed/>
                </p:oleObj>
              </mc:Choice>
              <mc:Fallback>
                <p:oleObj name="公式" r:id="rId3" imgW="1752480" imgH="761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6" y="1571612"/>
                        <a:ext cx="3654425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1793916" y="3389319"/>
          <a:ext cx="583406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377" name="公式" r:id="rId5" imgW="2108200" imgH="406400" progId="Equation.3">
                  <p:embed/>
                </p:oleObj>
              </mc:Choice>
              <mc:Fallback>
                <p:oleObj name="公式" r:id="rId5" imgW="21082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916" y="3389319"/>
                        <a:ext cx="5834062" cy="1039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511282"/>
              </p:ext>
            </p:extLst>
          </p:nvPr>
        </p:nvGraphicFramePr>
        <p:xfrm>
          <a:off x="1679597" y="4683130"/>
          <a:ext cx="60356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378" name="Equation" r:id="rId7" imgW="2108160" imgH="393480" progId="Equation.DSMT4">
                  <p:embed/>
                </p:oleObj>
              </mc:Choice>
              <mc:Fallback>
                <p:oleObj name="Equation" r:id="rId7" imgW="21081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97" y="4683130"/>
                        <a:ext cx="6035675" cy="944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57158" y="285728"/>
            <a:ext cx="559480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爱因斯坦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光量子说和</a:t>
            </a:r>
            <a:r>
              <a:rPr kumimoji="1"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光电效应理论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57158" y="857232"/>
            <a:ext cx="7772400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40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40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40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）光量子说</a:t>
            </a:r>
            <a:endParaRPr lang="zh-CN" altLang="en-US" sz="40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1241" y="3004504"/>
            <a:ext cx="8497887" cy="6429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光子所具有的能量和动量为：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</a:pP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endParaRPr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95288" y="1643050"/>
            <a:ext cx="8497887" cy="12185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光不仅具有波动性，也具有粒子性，可称之为光量子（光子）。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20033"/>
              </p:ext>
            </p:extLst>
          </p:nvPr>
        </p:nvGraphicFramePr>
        <p:xfrm>
          <a:off x="6603112" y="3646637"/>
          <a:ext cx="2269872" cy="1786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61" name="Equation" r:id="rId4" imgW="647640" imgH="558720" progId="Equation.DSMT4">
                  <p:embed/>
                </p:oleObj>
              </mc:Choice>
              <mc:Fallback>
                <p:oleObj name="Equation" r:id="rId4" imgW="647640" imgH="55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3112" y="3646637"/>
                        <a:ext cx="2269872" cy="1786759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7929586" y="1650976"/>
          <a:ext cx="8540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62" name="Equation" r:id="rId6" imgW="304560" imgH="203040" progId="Equation.DSMT4">
                  <p:embed/>
                </p:oleObj>
              </mc:Choice>
              <mc:Fallback>
                <p:oleObj name="Equation" r:id="rId6" imgW="3045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1650976"/>
                        <a:ext cx="85407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37923"/>
              </p:ext>
            </p:extLst>
          </p:nvPr>
        </p:nvGraphicFramePr>
        <p:xfrm>
          <a:off x="602320" y="4076074"/>
          <a:ext cx="5200395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63" name="Equation" r:id="rId8" imgW="2070000" imgH="291960" progId="Equation.DSMT4">
                  <p:embed/>
                </p:oleObj>
              </mc:Choice>
              <mc:Fallback>
                <p:oleObj name="Equation" r:id="rId8" imgW="207000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20" y="4076074"/>
                        <a:ext cx="5200395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225447"/>
              </p:ext>
            </p:extLst>
          </p:nvPr>
        </p:nvGraphicFramePr>
        <p:xfrm>
          <a:off x="602320" y="4647578"/>
          <a:ext cx="30765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64" name="Equation" r:id="rId10" imgW="1346040" imgH="393480" progId="Equation.DSMT4">
                  <p:embed/>
                </p:oleObj>
              </mc:Choice>
              <mc:Fallback>
                <p:oleObj name="Equation" r:id="rId10" imgW="134604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20" y="4647578"/>
                        <a:ext cx="30765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637718"/>
              </p:ext>
            </p:extLst>
          </p:nvPr>
        </p:nvGraphicFramePr>
        <p:xfrm>
          <a:off x="673759" y="3616554"/>
          <a:ext cx="1214446" cy="45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65" name="Equation" r:id="rId12" imgW="469800" imgH="177480" progId="Equation.DSMT4">
                  <p:embed/>
                </p:oleObj>
              </mc:Choice>
              <mc:Fallback>
                <p:oleObj name="Equation" r:id="rId12" imgW="46980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59" y="3616554"/>
                        <a:ext cx="1214446" cy="459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6031608" y="4433264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457508"/>
            <a:ext cx="542928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实例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简谐微扰 导致的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跃迁</a:t>
            </a:r>
            <a:endParaRPr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071538" y="1142984"/>
          <a:ext cx="6653213" cy="111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44" name="Equation" r:id="rId3" imgW="2654280" imgH="482400" progId="Equation.DSMT4">
                  <p:embed/>
                </p:oleObj>
              </mc:Choice>
              <mc:Fallback>
                <p:oleObj name="Equation" r:id="rId3" imgW="26542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142984"/>
                        <a:ext cx="6653213" cy="1117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142976" y="2714620"/>
          <a:ext cx="590154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45" name="Equation" r:id="rId5" imgW="2413000" imgH="406400" progId="Equation.DSMT4">
                  <p:embed/>
                </p:oleObj>
              </mc:Choice>
              <mc:Fallback>
                <p:oleObj name="Equation" r:id="rId5" imgW="2413000" imgH="40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714620"/>
                        <a:ext cx="5901540" cy="1081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451107"/>
              </p:ext>
            </p:extLst>
          </p:nvPr>
        </p:nvGraphicFramePr>
        <p:xfrm>
          <a:off x="1195393" y="4198945"/>
          <a:ext cx="59261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46" name="Equation" r:id="rId7" imgW="2070000" imgH="393480" progId="Equation.DSMT4">
                  <p:embed/>
                </p:oleObj>
              </mc:Choice>
              <mc:Fallback>
                <p:oleObj name="Equation" r:id="rId7" imgW="20700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93" y="4198945"/>
                        <a:ext cx="5926137" cy="9445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9" name="Object 7"/>
          <p:cNvGraphicFramePr>
            <a:graphicFrameLocks noChangeAspect="1"/>
          </p:cNvGraphicFramePr>
          <p:nvPr/>
        </p:nvGraphicFramePr>
        <p:xfrm>
          <a:off x="7159652" y="4786324"/>
          <a:ext cx="1270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47" name="Equation" r:id="rId9" imgW="812520" imgH="228600" progId="Equation.DSMT4">
                  <p:embed/>
                </p:oleObj>
              </mc:Choice>
              <mc:Fallback>
                <p:oleObj name="Equation" r:id="rId9" imgW="8125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52" y="4786324"/>
                        <a:ext cx="1270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8501122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实例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处于基态的电谐振子在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方向的电场作用下，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发生的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跃迁</a:t>
            </a:r>
            <a:endParaRPr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t="45455"/>
          <a:stretch>
            <a:fillRect/>
          </a:stretch>
        </p:blipFill>
        <p:spPr bwMode="auto">
          <a:xfrm>
            <a:off x="714348" y="1357298"/>
            <a:ext cx="71438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14282" y="2474893"/>
            <a:ext cx="8501122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实例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4.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处于基态的氢原子在单色光的作用下，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发生的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跃迁</a:t>
            </a:r>
            <a:endParaRPr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4282" y="4117967"/>
            <a:ext cx="85011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实例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5. 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原子对光的</a:t>
            </a:r>
            <a:r>
              <a:rPr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偶极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吸收和</a:t>
            </a:r>
            <a:r>
              <a:rPr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偶极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受激发射</a:t>
            </a:r>
            <a:endParaRPr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34533" name="Object 5"/>
          <p:cNvGraphicFramePr>
            <a:graphicFrameLocks noChangeAspect="1"/>
          </p:cNvGraphicFramePr>
          <p:nvPr/>
        </p:nvGraphicFramePr>
        <p:xfrm>
          <a:off x="1571604" y="4857760"/>
          <a:ext cx="39766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82" name="Equation" r:id="rId4" imgW="1650960" imgH="419040" progId="Equation.DSMT4">
                  <p:embed/>
                </p:oleObj>
              </mc:Choice>
              <mc:Fallback>
                <p:oleObj name="Equation" r:id="rId4" imgW="16509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857760"/>
                        <a:ext cx="3976687" cy="9286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4" name="Object 6"/>
          <p:cNvGraphicFramePr>
            <a:graphicFrameLocks noChangeAspect="1"/>
          </p:cNvGraphicFramePr>
          <p:nvPr/>
        </p:nvGraphicFramePr>
        <p:xfrm>
          <a:off x="1571604" y="5857892"/>
          <a:ext cx="3968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83" name="Equation" r:id="rId6" imgW="1625400" imgH="419040" progId="Equation.DSMT4">
                  <p:embed/>
                </p:oleObj>
              </mc:Choice>
              <mc:Fallback>
                <p:oleObj name="Equation" r:id="rId6" imgW="16254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857892"/>
                        <a:ext cx="3968750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9657" name="Object 9"/>
          <p:cNvGraphicFramePr>
            <a:graphicFrameLocks noChangeAspect="1"/>
          </p:cNvGraphicFramePr>
          <p:nvPr/>
        </p:nvGraphicFramePr>
        <p:xfrm>
          <a:off x="1714480" y="866769"/>
          <a:ext cx="5303837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0" name="公式" r:id="rId3" imgW="1676400" imgH="698500" progId="Equation.3">
                  <p:embed/>
                </p:oleObj>
              </mc:Choice>
              <mc:Fallback>
                <p:oleObj name="公式" r:id="rId3" imgW="1676400" imgH="698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866769"/>
                        <a:ext cx="5303837" cy="1704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60648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偶极跃迁选择定则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158" y="2571744"/>
            <a:ext cx="57759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实例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、爱因斯坦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原子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自发发射理论</a:t>
            </a:r>
            <a:endParaRPr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41705" name="Object 9"/>
          <p:cNvGraphicFramePr>
            <a:graphicFrameLocks noChangeAspect="1"/>
          </p:cNvGraphicFramePr>
          <p:nvPr/>
        </p:nvGraphicFramePr>
        <p:xfrm>
          <a:off x="1714480" y="3286124"/>
          <a:ext cx="337026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1" name="公式" r:id="rId5" imgW="1536033" imgH="444307" progId="Equation.3">
                  <p:embed/>
                </p:oleObj>
              </mc:Choice>
              <mc:Fallback>
                <p:oleObj name="公式" r:id="rId5" imgW="1536033" imgH="44430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286124"/>
                        <a:ext cx="3370262" cy="96678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572132" y="3286124"/>
          <a:ext cx="220176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2" name="公式" r:id="rId7" imgW="939392" imgH="444307" progId="Equation.3">
                  <p:embed/>
                </p:oleObj>
              </mc:Choice>
              <mc:Fallback>
                <p:oleObj name="公式" r:id="rId7" imgW="93939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3286124"/>
                        <a:ext cx="2201768" cy="8382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71" name="Object 3"/>
          <p:cNvGraphicFramePr>
            <a:graphicFrameLocks noChangeAspect="1"/>
          </p:cNvGraphicFramePr>
          <p:nvPr/>
        </p:nvGraphicFramePr>
        <p:xfrm>
          <a:off x="1714480" y="4429123"/>
          <a:ext cx="6972385" cy="171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3" name="Equation" r:id="rId9" imgW="2933640" imgH="672840" progId="Equation.DSMT4">
                  <p:embed/>
                </p:oleObj>
              </mc:Choice>
              <mc:Fallback>
                <p:oleObj name="Equation" r:id="rId9" imgW="2933640" imgH="672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429123"/>
                        <a:ext cx="6972385" cy="171452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536" y="6218148"/>
            <a:ext cx="72122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实例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7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、激光（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受激发射与自发发射的关系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334397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华文行楷"/>
                <a:ea typeface="华文行楷"/>
              </a:rPr>
              <a:t>５、统计计算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290" y="1367358"/>
            <a:ext cx="69500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（１）占据数</a:t>
            </a: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分布，体系波函数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6290" y="2068274"/>
            <a:ext cx="69500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（２）体系能级，简并度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290" y="3508433"/>
            <a:ext cx="69500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（３）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巨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配分函数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2777901"/>
            <a:ext cx="85689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实例：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全同粒子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. </a:t>
            </a:r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ppt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，两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费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米（三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玻色子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占据三单粒子态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536" y="4911551"/>
            <a:ext cx="82089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实例：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统计热力学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. </a:t>
            </a:r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ppt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05159" y="5183782"/>
            <a:ext cx="8208912" cy="1125538"/>
            <a:chOff x="395536" y="4221088"/>
            <a:chExt cx="8208912" cy="1125538"/>
          </a:xfrm>
        </p:grpSpPr>
        <p:sp>
          <p:nvSpPr>
            <p:cNvPr id="27" name="TextBox 26"/>
            <p:cNvSpPr txBox="1"/>
            <p:nvPr/>
          </p:nvSpPr>
          <p:spPr>
            <a:xfrm>
              <a:off x="395536" y="4553025"/>
              <a:ext cx="82089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华文楷体" pitchFamily="2" charset="-122"/>
                  <a:ea typeface="华文楷体" pitchFamily="2" charset="-122"/>
                </a:rPr>
                <a:t>注意：对于非简并理想气体，有</a:t>
              </a:r>
              <a:endParaRPr lang="en-US" altLang="zh-CN" sz="2400" b="1" dirty="0" smtClean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9694426"/>
                </p:ext>
              </p:extLst>
            </p:nvPr>
          </p:nvGraphicFramePr>
          <p:xfrm>
            <a:off x="4994425" y="4221088"/>
            <a:ext cx="2576512" cy="1125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48" name="Equation" r:id="rId3" imgW="901440" imgH="393480" progId="Equation.DSMT4">
                    <p:embed/>
                  </p:oleObj>
                </mc:Choice>
                <mc:Fallback>
                  <p:oleObj name="Equation" r:id="rId3" imgW="90144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4425" y="4221088"/>
                          <a:ext cx="2576512" cy="1125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935088" y="4119463"/>
            <a:ext cx="82089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（吉普斯）玻尔兹曼因子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求和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子系统（巨）配分函数求积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54" name="Object 5"/>
          <p:cNvGraphicFramePr>
            <a:graphicFrameLocks noChangeAspect="1"/>
          </p:cNvGraphicFramePr>
          <p:nvPr/>
        </p:nvGraphicFramePr>
        <p:xfrm>
          <a:off x="1285875" y="1169988"/>
          <a:ext cx="28575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84" name="Equation" r:id="rId3" imgW="1091880" imgH="482400" progId="Equation.DSMT4">
                  <p:embed/>
                </p:oleObj>
              </mc:Choice>
              <mc:Fallback>
                <p:oleObj name="Equation" r:id="rId3" imgW="10918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169988"/>
                        <a:ext cx="2857500" cy="1311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4857750" y="1098551"/>
          <a:ext cx="264318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85" name="Equation" r:id="rId5" imgW="927000" imgH="583920" progId="Equation.DSMT4">
                  <p:embed/>
                </p:oleObj>
              </mc:Choice>
              <mc:Fallback>
                <p:oleObj name="Equation" r:id="rId5" imgW="927000" imgH="5839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098551"/>
                        <a:ext cx="2643188" cy="1428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6" name="Object 4"/>
          <p:cNvGraphicFramePr>
            <a:graphicFrameLocks noChangeAspect="1"/>
          </p:cNvGraphicFramePr>
          <p:nvPr/>
        </p:nvGraphicFramePr>
        <p:xfrm>
          <a:off x="411163" y="2955925"/>
          <a:ext cx="4537075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86" name="Equation" r:id="rId7" imgW="1447560" imgH="583920" progId="Equation.DSMT4">
                  <p:embed/>
                </p:oleObj>
              </mc:Choice>
              <mc:Fallback>
                <p:oleObj name="Equation" r:id="rId7" imgW="1447560" imgH="583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955925"/>
                        <a:ext cx="4537075" cy="1830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5314271" y="2962284"/>
          <a:ext cx="2972505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87" name="Equation" r:id="rId9" imgW="952200" imgH="583920" progId="Equation.DSMT4">
                  <p:embed/>
                </p:oleObj>
              </mc:Choice>
              <mc:Fallback>
                <p:oleObj name="Equation" r:id="rId9" imgW="952200" imgH="5839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271" y="2962284"/>
                        <a:ext cx="2972505" cy="1824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/>
          <p:cNvGraphicFramePr>
            <a:graphicFrameLocks noChangeAspect="1"/>
          </p:cNvGraphicFramePr>
          <p:nvPr/>
        </p:nvGraphicFramePr>
        <p:xfrm>
          <a:off x="3214688" y="4900613"/>
          <a:ext cx="2643187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88" name="Equation" r:id="rId11" imgW="939600" imgH="609480" progId="Equation.DSMT4">
                  <p:embed/>
                </p:oleObj>
              </mc:Choice>
              <mc:Fallback>
                <p:oleObj name="Equation" r:id="rId11" imgW="939600" imgH="609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900613"/>
                        <a:ext cx="2643187" cy="1716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260648"/>
            <a:ext cx="51125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（４）基于配分函数的计算</a:t>
            </a:r>
            <a:endParaRPr lang="en-US" altLang="zh-CN" sz="28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02898"/>
              </p:ext>
            </p:extLst>
          </p:nvPr>
        </p:nvGraphicFramePr>
        <p:xfrm>
          <a:off x="2976578" y="2154930"/>
          <a:ext cx="40528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1" name="Equation" r:id="rId3" imgW="1218960" imgH="279360" progId="Equation.DSMT4">
                  <p:embed/>
                </p:oleObj>
              </mc:Choice>
              <mc:Fallback>
                <p:oleObj name="Equation" r:id="rId3" imgW="1218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78" y="2154930"/>
                        <a:ext cx="4052888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730" y="980728"/>
            <a:ext cx="37862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６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) 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基于分布</a:t>
            </a: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函数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的计算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8674" y="3703398"/>
            <a:ext cx="326243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分布函数：平均占据数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6392" y="3703398"/>
            <a:ext cx="350608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l-GR" altLang="zh-CN" sz="2400" b="1" dirty="0" smtClean="0">
                <a:latin typeface="华文楷体" pitchFamily="2" charset="-122"/>
                <a:ea typeface="华文楷体" pitchFamily="2" charset="-122"/>
              </a:rPr>
              <a:t>ε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l-GR" altLang="zh-CN" sz="2400" b="1" dirty="0" smtClean="0">
                <a:latin typeface="华文楷体" pitchFamily="2" charset="-122"/>
                <a:ea typeface="华文楷体" pitchFamily="2" charset="-122"/>
              </a:rPr>
              <a:t> ε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+d</a:t>
            </a:r>
            <a:r>
              <a:rPr lang="el-GR" altLang="zh-CN" sz="2400" b="1" dirty="0" smtClean="0">
                <a:latin typeface="华文楷体" pitchFamily="2" charset="-122"/>
                <a:ea typeface="华文楷体" pitchFamily="2" charset="-122"/>
              </a:rPr>
              <a:t> ε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区间内态的数目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14822" y="3083610"/>
            <a:ext cx="92869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29268" y="3083610"/>
            <a:ext cx="157163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4243384" y="3226486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 flipH="1" flipV="1">
            <a:off x="5851533" y="340428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928029"/>
              </p:ext>
            </p:extLst>
          </p:nvPr>
        </p:nvGraphicFramePr>
        <p:xfrm>
          <a:off x="1060674" y="4936578"/>
          <a:ext cx="73421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2" name="Equation" r:id="rId5" imgW="2209680" imgH="279360" progId="Equation.DSMT4">
                  <p:embed/>
                </p:oleObj>
              </mc:Choice>
              <mc:Fallback>
                <p:oleObj name="Equation" r:id="rId5" imgW="2209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674" y="4936578"/>
                        <a:ext cx="7342188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71600" y="4437112"/>
            <a:ext cx="33575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总能计算：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6252" y="6365345"/>
            <a:ext cx="141577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粒子能量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59392" y="6365345"/>
            <a:ext cx="141577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粒子数目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16450" y="5865279"/>
            <a:ext cx="42862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87954" y="5865279"/>
            <a:ext cx="64294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3045012" y="6008155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3724467" y="611451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95308"/>
              </p:ext>
            </p:extLst>
          </p:nvPr>
        </p:nvGraphicFramePr>
        <p:xfrm>
          <a:off x="4467278" y="1009394"/>
          <a:ext cx="44719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3" name="Equation" r:id="rId7" imgW="1942920" imgH="393480" progId="Equation.DSMT4">
                  <p:embed/>
                </p:oleObj>
              </mc:Choice>
              <mc:Fallback>
                <p:oleObj name="Equation" r:id="rId7" imgW="1942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78" y="1009394"/>
                        <a:ext cx="4471987" cy="9064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71600" y="1788799"/>
            <a:ext cx="37862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总粒子数目计算：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96" y="260648"/>
            <a:ext cx="69500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（５）求三种系统的分布函数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88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3" grpId="0"/>
      <p:bldP spid="14" grpId="0" animBg="1"/>
      <p:bldP spid="15" grpId="0" animBg="1"/>
      <p:bldP spid="22" grpId="0"/>
      <p:bldP spid="2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446262"/>
              </p:ext>
            </p:extLst>
          </p:nvPr>
        </p:nvGraphicFramePr>
        <p:xfrm>
          <a:off x="1331640" y="1196752"/>
          <a:ext cx="30956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91" name="Equation" r:id="rId3" imgW="1257120" imgH="241200" progId="Equation.DSMT4">
                  <p:embed/>
                </p:oleObj>
              </mc:Choice>
              <mc:Fallback>
                <p:oleObj name="Equation" r:id="rId3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96752"/>
                        <a:ext cx="3095625" cy="593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1"/>
          <p:cNvSpPr txBox="1"/>
          <p:nvPr/>
        </p:nvSpPr>
        <p:spPr>
          <a:xfrm>
            <a:off x="827584" y="548680"/>
            <a:ext cx="37862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例：物态方程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76872"/>
            <a:ext cx="2412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Maxwell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分布函数</a:t>
            </a:r>
            <a:endParaRPr lang="zh-CN" altLang="en-US" sz="24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07891"/>
              </p:ext>
            </p:extLst>
          </p:nvPr>
        </p:nvGraphicFramePr>
        <p:xfrm>
          <a:off x="1331640" y="2852936"/>
          <a:ext cx="40322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92" name="Equation" r:id="rId5" imgW="1447560" imgH="469800" progId="Equation.DSMT4">
                  <p:embed/>
                </p:oleObj>
              </mc:Choice>
              <mc:Fallback>
                <p:oleObj name="Equation" r:id="rId5" imgW="1447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852936"/>
                        <a:ext cx="4032250" cy="131127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331640" y="435029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能量均分定理</a:t>
            </a:r>
            <a:endParaRPr lang="zh-CN" altLang="en-US" sz="24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6818" y="4998044"/>
            <a:ext cx="752763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对于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处在温度为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的平衡状态的经典系统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，粒子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能量中每一个平方项的平均值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等于     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301729"/>
              </p:ext>
            </p:extLst>
          </p:nvPr>
        </p:nvGraphicFramePr>
        <p:xfrm>
          <a:off x="5796136" y="5348032"/>
          <a:ext cx="753938" cy="75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93" name="Equation" r:id="rId7" imgW="393480" imgH="393480" progId="Equation.DSMT4">
                  <p:embed/>
                </p:oleObj>
              </mc:Choice>
              <mc:Fallback>
                <p:oleObj name="Equation" r:id="rId7" imgW="39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348032"/>
                        <a:ext cx="753938" cy="753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5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case.ntu.edu.tw/hs/phpBB/attachments/month_1011/101130090374cb70351f71acfa.jpg"/>
          <p:cNvPicPr>
            <a:picLocks noChangeAspect="1" noChangeArrowheads="1"/>
          </p:cNvPicPr>
          <p:nvPr/>
        </p:nvPicPr>
        <p:blipFill>
          <a:blip r:embed="rId3"/>
          <a:srcRect l="14516" b="10305"/>
          <a:stretch>
            <a:fillRect/>
          </a:stretch>
        </p:blipFill>
        <p:spPr bwMode="auto">
          <a:xfrm>
            <a:off x="5072066" y="791518"/>
            <a:ext cx="3786182" cy="3357562"/>
          </a:xfrm>
          <a:prstGeom prst="rect">
            <a:avLst/>
          </a:prstGeom>
          <a:noFill/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36558" y="1489957"/>
            <a:ext cx="2696572" cy="46166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lvl="0" indent="-342900"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solidFill>
                  <a:srgbClr val="0000FF"/>
                </a:solidFill>
              </a:rPr>
              <a:t>　费米能级定义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2431"/>
              </p:ext>
            </p:extLst>
          </p:nvPr>
        </p:nvGraphicFramePr>
        <p:xfrm>
          <a:off x="5786414" y="195186"/>
          <a:ext cx="3357586" cy="1073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0" name="Equation" r:id="rId4" imgW="1231560" imgH="393480" progId="Equation.DSMT4">
                  <p:embed/>
                </p:oleObj>
              </mc:Choice>
              <mc:Fallback>
                <p:oleObj name="Equation" r:id="rId4" imgW="123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14" y="195186"/>
                        <a:ext cx="3357586" cy="10735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02715"/>
              </p:ext>
            </p:extLst>
          </p:nvPr>
        </p:nvGraphicFramePr>
        <p:xfrm>
          <a:off x="539552" y="2276872"/>
          <a:ext cx="3384376" cy="52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1" name="Equation" r:id="rId6" imgW="1562040" imgH="241200" progId="Equation.DSMT4">
                  <p:embed/>
                </p:oleObj>
              </mc:Choice>
              <mc:Fallback>
                <p:oleObj name="Equation" r:id="rId6" imgW="1562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6872"/>
                        <a:ext cx="3384376" cy="521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660143"/>
              </p:ext>
            </p:extLst>
          </p:nvPr>
        </p:nvGraphicFramePr>
        <p:xfrm>
          <a:off x="429535" y="2820839"/>
          <a:ext cx="4502505" cy="119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2" name="Equation" r:id="rId8" imgW="2286000" imgH="609480" progId="Equation.DSMT4">
                  <p:embed/>
                </p:oleObj>
              </mc:Choice>
              <mc:Fallback>
                <p:oleObj name="Equation" r:id="rId8" imgW="22860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35" y="2820839"/>
                        <a:ext cx="4502505" cy="11986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268310"/>
              </p:ext>
            </p:extLst>
          </p:nvPr>
        </p:nvGraphicFramePr>
        <p:xfrm>
          <a:off x="379441" y="4105936"/>
          <a:ext cx="82645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3" name="Equation" r:id="rId10" imgW="3593880" imgH="355320" progId="Equation.DSMT4">
                  <p:embed/>
                </p:oleObj>
              </mc:Choice>
              <mc:Fallback>
                <p:oleObj name="Equation" r:id="rId10" imgW="3593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41" y="4105936"/>
                        <a:ext cx="8264525" cy="814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057850"/>
              </p:ext>
            </p:extLst>
          </p:nvPr>
        </p:nvGraphicFramePr>
        <p:xfrm>
          <a:off x="467544" y="4981078"/>
          <a:ext cx="7718426" cy="137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4" name="Equation" r:id="rId12" imgW="3695400" imgH="660240" progId="Equation.DSMT4">
                  <p:embed/>
                </p:oleObj>
              </mc:Choice>
              <mc:Fallback>
                <p:oleObj name="Equation" r:id="rId12" imgW="36954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981078"/>
                        <a:ext cx="7718426" cy="1375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7728" y="529516"/>
            <a:ext cx="38542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）实验与其他</a:t>
            </a:r>
            <a:endParaRPr lang="en-US" altLang="zh-CN" sz="28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8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1315" y="666794"/>
            <a:ext cx="70439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latin typeface="楷体_GB2312" pitchFamily="49" charset="-122"/>
                <a:ea typeface="楷体_GB2312" pitchFamily="49" charset="-122"/>
              </a:rPr>
              <a:t>此时的费米能级，定义为        时的能量</a:t>
            </a:r>
            <a:endParaRPr kumimoji="1"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92928"/>
              </p:ext>
            </p:extLst>
          </p:nvPr>
        </p:nvGraphicFramePr>
        <p:xfrm>
          <a:off x="785786" y="2244367"/>
          <a:ext cx="2980512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15" name="Equation" r:id="rId3" imgW="1117440" imgH="406080" progId="Equation.DSMT4">
                  <p:embed/>
                </p:oleObj>
              </mc:Choice>
              <mc:Fallback>
                <p:oleObj name="Equation" r:id="rId3" imgW="111744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244367"/>
                        <a:ext cx="2980512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8"/>
          <p:cNvSpPr>
            <a:spLocks/>
          </p:cNvSpPr>
          <p:nvPr/>
        </p:nvSpPr>
        <p:spPr bwMode="auto">
          <a:xfrm>
            <a:off x="4140200" y="2047529"/>
            <a:ext cx="144463" cy="1655763"/>
          </a:xfrm>
          <a:prstGeom prst="leftBrace">
            <a:avLst>
              <a:gd name="adj1" fmla="val 95513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160503"/>
              </p:ext>
            </p:extLst>
          </p:nvPr>
        </p:nvGraphicFramePr>
        <p:xfrm>
          <a:off x="4451365" y="1726854"/>
          <a:ext cx="23352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16" name="Equation" r:id="rId5" imgW="1168200" imgH="393480" progId="Equation.DSMT4">
                  <p:embed/>
                </p:oleObj>
              </mc:Choice>
              <mc:Fallback>
                <p:oleObj name="Equation" r:id="rId5" imgW="116820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65" y="1726854"/>
                        <a:ext cx="233521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69761"/>
              </p:ext>
            </p:extLst>
          </p:nvPr>
        </p:nvGraphicFramePr>
        <p:xfrm>
          <a:off x="4413265" y="2520604"/>
          <a:ext cx="2336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17" name="Equation" r:id="rId7" imgW="1168200" imgH="393480" progId="Equation.DSMT4">
                  <p:embed/>
                </p:oleObj>
              </mc:Choice>
              <mc:Fallback>
                <p:oleObj name="Equation" r:id="rId7" imgW="116820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65" y="2520604"/>
                        <a:ext cx="23368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93498"/>
              </p:ext>
            </p:extLst>
          </p:nvPr>
        </p:nvGraphicFramePr>
        <p:xfrm>
          <a:off x="4451365" y="3271492"/>
          <a:ext cx="233521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18" name="Equation" r:id="rId9" imgW="1168200" imgH="393480" progId="Equation.DSMT4">
                  <p:embed/>
                </p:oleObj>
              </mc:Choice>
              <mc:Fallback>
                <p:oleObj name="Equation" r:id="rId9" imgW="116820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65" y="3271492"/>
                        <a:ext cx="2335213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7" descr="有限温度的费米分布图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749405" y="4049367"/>
            <a:ext cx="5000660" cy="2714644"/>
          </a:xfrm>
          <a:prstGeom prst="rect">
            <a:avLst/>
          </a:prstGeom>
          <a:noFill/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111906"/>
              </p:ext>
            </p:extLst>
          </p:nvPr>
        </p:nvGraphicFramePr>
        <p:xfrm>
          <a:off x="4503414" y="439692"/>
          <a:ext cx="1292722" cy="97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19" name="Equation" r:id="rId12" imgW="520560" imgH="393480" progId="Equation.DSMT4">
                  <p:embed/>
                </p:oleObj>
              </mc:Choice>
              <mc:Fallback>
                <p:oleObj name="Equation" r:id="rId12" imgW="520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03414" y="439692"/>
                        <a:ext cx="1292722" cy="977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03035" y="2420888"/>
            <a:ext cx="2052741" cy="523220"/>
          </a:xfrm>
          <a:prstGeom prst="rect">
            <a:avLst/>
          </a:prstGeom>
          <a:solidFill>
            <a:srgbClr val="FFC000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 smtClean="0"/>
              <a:t> 转变温度</a:t>
            </a:r>
            <a:r>
              <a:rPr lang="en-US" altLang="zh-CN" sz="2800" b="1" dirty="0" err="1" smtClean="0"/>
              <a:t>T</a:t>
            </a:r>
            <a:r>
              <a:rPr lang="en-US" altLang="zh-CN" sz="2800" b="1" baseline="-25000" dirty="0" err="1" smtClean="0"/>
              <a:t>c</a:t>
            </a:r>
            <a:endParaRPr lang="zh-CN" altLang="en-US" sz="2800" b="1" baseline="-25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8596" y="1148551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 玻色理想气体，在体系</a:t>
            </a:r>
            <a:r>
              <a:rPr lang="zh-CN" altLang="en-US" sz="2400" dirty="0"/>
              <a:t>温度还</a:t>
            </a:r>
            <a:r>
              <a:rPr lang="zh-CN" altLang="en-US" sz="2400" dirty="0" smtClean="0"/>
              <a:t>没有到绝对零度时，就有宏观数量的粒子聚焦到</a:t>
            </a:r>
            <a:r>
              <a:rPr lang="zh-CN" altLang="en-US" sz="2400" b="1" dirty="0" smtClean="0"/>
              <a:t>基态</a:t>
            </a:r>
            <a:r>
              <a:rPr lang="zh-CN" altLang="en-US" sz="2400" dirty="0" smtClean="0"/>
              <a:t>的现象，称为玻色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爱因斯坦凝聚。</a:t>
            </a:r>
            <a:endParaRPr lang="en-US" altLang="zh-CN" sz="2400" dirty="0" smtClean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2490" y="357166"/>
            <a:ext cx="3892412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lvl="0" indent="-457200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玻色－爱因斯坦凝聚</a:t>
            </a:r>
            <a:endParaRPr lang="zh-CN" altLang="en-US" sz="2800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308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240477"/>
              </p:ext>
            </p:extLst>
          </p:nvPr>
        </p:nvGraphicFramePr>
        <p:xfrm>
          <a:off x="1714480" y="3063830"/>
          <a:ext cx="32146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5" name="Equation" r:id="rId3" imgW="1434960" imgH="469800" progId="Equation.DSMT4">
                  <p:embed/>
                </p:oleObj>
              </mc:Choice>
              <mc:Fallback>
                <p:oleObj name="Equation" r:id="rId3" imgW="1434960" imgH="46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063830"/>
                        <a:ext cx="3214688" cy="10509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95088" y="4349714"/>
            <a:ext cx="2348720" cy="523220"/>
          </a:xfrm>
          <a:prstGeom prst="rect">
            <a:avLst/>
          </a:prstGeom>
          <a:solidFill>
            <a:srgbClr val="FFC000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 smtClean="0"/>
              <a:t>凝聚的粒子数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042667"/>
              </p:ext>
            </p:extLst>
          </p:nvPr>
        </p:nvGraphicFramePr>
        <p:xfrm>
          <a:off x="1669448" y="5085184"/>
          <a:ext cx="35020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6" name="Equation" r:id="rId5" imgW="1447800" imgH="609600" progId="Equation.DSMT4">
                  <p:embed/>
                </p:oleObj>
              </mc:Choice>
              <mc:Fallback>
                <p:oleObj name="Equation" r:id="rId5" imgW="1447800" imgH="60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448" y="5085184"/>
                        <a:ext cx="3502025" cy="14732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701800"/>
            <a:ext cx="82946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zh-CN" altLang="en-US" sz="2000" dirty="0">
                <a:ea typeface="隶书" pitchFamily="49" charset="-122"/>
              </a:rPr>
              <a:t>当光量子射到金属表面时，一个光子的能量可能立即被一个电子吸收。但只当入射光频率足够大，即每一个光子的能量足够大时，电子才可能克服脱出功而逸出金属表面。逸出表面后，电子的动能为：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46138" y="3330575"/>
            <a:ext cx="7397750" cy="1106488"/>
            <a:chOff x="428" y="1488"/>
            <a:chExt cx="4660" cy="697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428" y="1488"/>
              <a:ext cx="3730" cy="697"/>
              <a:chOff x="370" y="3168"/>
              <a:chExt cx="3730" cy="697"/>
            </a:xfrm>
          </p:grpSpPr>
          <p:graphicFrame>
            <p:nvGraphicFramePr>
              <p:cNvPr id="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1481610"/>
                  </p:ext>
                </p:extLst>
              </p:nvPr>
            </p:nvGraphicFramePr>
            <p:xfrm>
              <a:off x="370" y="3168"/>
              <a:ext cx="2045" cy="6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454" name="Equation" r:id="rId3" imgW="1041120" imgH="393480" progId="Equation.DSMT4">
                      <p:embed/>
                    </p:oleObj>
                  </mc:Choice>
                  <mc:Fallback>
                    <p:oleObj name="Equation" r:id="rId3" imgW="1041120" imgH="39348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" y="3168"/>
                            <a:ext cx="2045" cy="697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544" y="3172"/>
                <a:ext cx="15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en-US" sz="2000" i="1" dirty="0">
                    <a:latin typeface="隶书" pitchFamily="49" charset="-122"/>
                    <a:ea typeface="隶书" pitchFamily="49" charset="-122"/>
                  </a:rPr>
                  <a:t>W </a:t>
                </a:r>
                <a:r>
                  <a:rPr kumimoji="1" lang="zh-CN" altLang="en-US" sz="2000" dirty="0">
                    <a:latin typeface="隶书" pitchFamily="49" charset="-122"/>
                    <a:ea typeface="隶书" pitchFamily="49" charset="-122"/>
                  </a:rPr>
                  <a:t>称为</a:t>
                </a:r>
                <a:r>
                  <a:rPr kumimoji="1" lang="zh-CN" altLang="en-US" sz="2000" dirty="0">
                    <a:solidFill>
                      <a:srgbClr val="FF6600"/>
                    </a:solidFill>
                    <a:latin typeface="隶书" pitchFamily="49" charset="-122"/>
                    <a:ea typeface="隶书" pitchFamily="49" charset="-122"/>
                  </a:rPr>
                  <a:t>逸出功</a:t>
                </a:r>
                <a:r>
                  <a:rPr kumimoji="1" lang="zh-CN" altLang="en-US" sz="2000" dirty="0">
                    <a:latin typeface="隶书" pitchFamily="49" charset="-122"/>
                    <a:ea typeface="隶书" pitchFamily="49" charset="-122"/>
                  </a:rPr>
                  <a:t>。只与</a:t>
                </a:r>
              </a:p>
              <a:p>
                <a:r>
                  <a:rPr kumimoji="1" lang="zh-CN" altLang="en-US" sz="2000" dirty="0">
                    <a:latin typeface="隶书" pitchFamily="49" charset="-122"/>
                    <a:ea typeface="隶书" pitchFamily="49" charset="-122"/>
                  </a:rPr>
                  <a:t>金属性质有关。与光</a:t>
                </a:r>
              </a:p>
              <a:p>
                <a:r>
                  <a:rPr kumimoji="1" lang="zh-CN" altLang="en-US" sz="2000" dirty="0">
                    <a:latin typeface="隶书" pitchFamily="49" charset="-122"/>
                    <a:ea typeface="隶书" pitchFamily="49" charset="-122"/>
                  </a:rPr>
                  <a:t>的频率无关。</a:t>
                </a:r>
              </a:p>
            </p:txBody>
          </p:sp>
        </p:grp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4512" y="168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fontAlgn="b">
                <a:spcBef>
                  <a:spcPct val="50000"/>
                </a:spcBef>
              </a:pPr>
              <a:endParaRPr kumimoji="1" lang="zh-CN" altLang="en-US" sz="2400">
                <a:ea typeface="楷体_GB2312"/>
                <a:cs typeface="楷体_GB2312"/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33400" y="4532313"/>
            <a:ext cx="7543800" cy="776287"/>
            <a:chOff x="336" y="2310"/>
            <a:chExt cx="4752" cy="489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36" y="2352"/>
              <a:ext cx="4752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fontAlgn="b">
                <a:spcBef>
                  <a:spcPct val="50000"/>
                </a:spcBef>
              </a:pPr>
              <a:r>
                <a:rPr kumimoji="1" lang="zh-CN" altLang="en-US" sz="2000">
                  <a:latin typeface="华文隶书" pitchFamily="2" charset="-122"/>
                  <a:ea typeface="华文隶书" pitchFamily="2" charset="-122"/>
                </a:rPr>
                <a:t>         当                                     （临界频率）时，电子无法克服金属表面的引力而从金属中逸出，因而没有光电子发出。</a:t>
              </a:r>
            </a:p>
          </p:txBody>
        </p:sp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962" y="2310"/>
            <a:ext cx="130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55" name="Equation" r:id="rId5" imgW="876240" imgH="228600" progId="Equation.DSMT4">
                    <p:embed/>
                  </p:oleObj>
                </mc:Choice>
                <mc:Fallback>
                  <p:oleObj name="Equation" r:id="rId5" imgW="87624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2310"/>
                          <a:ext cx="1305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57200" y="1000125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用光子的概念，</a:t>
            </a:r>
            <a:r>
              <a:rPr kumimoji="1" lang="en-US" altLang="zh-CN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Einstein </a:t>
            </a:r>
            <a:r>
              <a:rPr kumimoji="1" lang="zh-CN" altLang="en-US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成功地解释了光电效应的规律。</a:t>
            </a:r>
            <a:endParaRPr kumimoji="1" lang="zh-CN" altLang="en-US" sz="24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42938" y="214313"/>
            <a:ext cx="7772400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4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）光电效应理论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37478" y="342922"/>
            <a:ext cx="2810385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lvl="0" indent="-457200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光子气体计算</a:t>
            </a:r>
            <a:endParaRPr lang="zh-CN" altLang="en-US" sz="2800" b="1" baseline="-25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75824"/>
              </p:ext>
            </p:extLst>
          </p:nvPr>
        </p:nvGraphicFramePr>
        <p:xfrm>
          <a:off x="806251" y="3411909"/>
          <a:ext cx="43418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0" name="Equation" r:id="rId3" imgW="1346200" imgH="228600" progId="Equation.DSMT4">
                  <p:embed/>
                </p:oleObj>
              </mc:Choice>
              <mc:Fallback>
                <p:oleObj name="Equation" r:id="rId3" imgW="1346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51" y="3411909"/>
                        <a:ext cx="4341813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009798"/>
              </p:ext>
            </p:extLst>
          </p:nvPr>
        </p:nvGraphicFramePr>
        <p:xfrm>
          <a:off x="747376" y="4149080"/>
          <a:ext cx="55435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1" name="Equation" r:id="rId5" imgW="1968500" imgH="457200" progId="Equation.DSMT4">
                  <p:embed/>
                </p:oleObj>
              </mc:Choice>
              <mc:Fallback>
                <p:oleObj name="Equation" r:id="rId5" imgW="19685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76" y="4149080"/>
                        <a:ext cx="5543550" cy="1285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566124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这就是著名的普朗克公式！</a:t>
            </a:r>
            <a:endParaRPr lang="en-US" altLang="zh-CN" sz="3600" dirty="0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7376" y="1630541"/>
            <a:ext cx="8001088" cy="1582435"/>
            <a:chOff x="747376" y="980728"/>
            <a:chExt cx="8001088" cy="1582435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953836"/>
                </p:ext>
              </p:extLst>
            </p:nvPr>
          </p:nvGraphicFramePr>
          <p:xfrm>
            <a:off x="1691680" y="1656701"/>
            <a:ext cx="3246437" cy="906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02" name="Equation" r:id="rId7" imgW="1409088" imgH="393529" progId="Equation.DSMT4">
                    <p:embed/>
                  </p:oleObj>
                </mc:Choice>
                <mc:Fallback>
                  <p:oleObj name="Equation" r:id="rId7" imgW="1409088" imgH="393529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1656701"/>
                          <a:ext cx="3246437" cy="906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747376" y="980728"/>
              <a:ext cx="8001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光子气体在</a:t>
              </a:r>
              <a:r>
                <a:rPr lang="en-US" altLang="zh-CN" sz="2800" dirty="0" smtClean="0">
                  <a:latin typeface="华文新魏" pitchFamily="2" charset="-122"/>
                  <a:ea typeface="华文新魏" pitchFamily="2" charset="-122"/>
                </a:rPr>
                <a:t>ω~ </a:t>
              </a:r>
              <a:r>
                <a:rPr lang="en-US" altLang="zh-CN" sz="2800" dirty="0" err="1" smtClean="0">
                  <a:latin typeface="华文新魏" pitchFamily="2" charset="-122"/>
                  <a:ea typeface="华文新魏" pitchFamily="2" charset="-122"/>
                </a:rPr>
                <a:t>ω+dω</a:t>
              </a:r>
              <a:r>
                <a:rPr lang="en-US" altLang="zh-CN" sz="2800" dirty="0" smtClean="0"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范围内的单粒子状态数</a:t>
              </a:r>
              <a:endParaRPr lang="en-US" altLang="zh-CN" sz="2800" dirty="0" smtClean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369931"/>
              </p:ext>
            </p:extLst>
          </p:nvPr>
        </p:nvGraphicFramePr>
        <p:xfrm>
          <a:off x="1392849" y="899112"/>
          <a:ext cx="34813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3" name="Equation" r:id="rId9" imgW="1079280" imgH="228600" progId="Equation.DSMT4">
                  <p:embed/>
                </p:oleObj>
              </mc:Choice>
              <mc:Fallback>
                <p:oleObj name="Equation" r:id="rId9" imgW="10792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849" y="899112"/>
                        <a:ext cx="348138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4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801208"/>
              </p:ext>
            </p:extLst>
          </p:nvPr>
        </p:nvGraphicFramePr>
        <p:xfrm>
          <a:off x="1619672" y="1988840"/>
          <a:ext cx="5739341" cy="1553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27" name="Equation" r:id="rId3" imgW="749160" imgH="203040" progId="Equation.DSMT4">
                  <p:embed/>
                </p:oleObj>
              </mc:Choice>
              <mc:Fallback>
                <p:oleObj name="Equation" r:id="rId3" imgW="74916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88840"/>
                        <a:ext cx="5739341" cy="155350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47625" cmpd="thickThin">
                        <a:solidFill>
                          <a:srgbClr val="0000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9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8631</TotalTime>
  <Words>2598</Words>
  <Application>Microsoft Office PowerPoint</Application>
  <PresentationFormat>全屏显示(4:3)</PresentationFormat>
  <Paragraphs>399</Paragraphs>
  <Slides>91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91</vt:i4>
      </vt:variant>
    </vt:vector>
  </HeadingPairs>
  <TitlesOfParts>
    <vt:vector size="113" baseType="lpstr">
      <vt:lpstr>e</vt:lpstr>
      <vt:lpstr>Monotype Sorts</vt:lpstr>
      <vt:lpstr>方正行楷简体</vt:lpstr>
      <vt:lpstr>黑体</vt:lpstr>
      <vt:lpstr>华文行楷</vt:lpstr>
      <vt:lpstr>华文楷体</vt:lpstr>
      <vt:lpstr>华文隶书</vt:lpstr>
      <vt:lpstr>华文新魏</vt:lpstr>
      <vt:lpstr>楷体_GB2312</vt:lpstr>
      <vt:lpstr>隶书</vt:lpstr>
      <vt:lpstr>宋体</vt:lpstr>
      <vt:lpstr>Arial</vt:lpstr>
      <vt:lpstr>Bookman Old Style</vt:lpstr>
      <vt:lpstr>Calibri</vt:lpstr>
      <vt:lpstr>MT Extra</vt:lpstr>
      <vt:lpstr>Symbol</vt:lpstr>
      <vt:lpstr>Times New Roman</vt:lpstr>
      <vt:lpstr>Wingdings</vt:lpstr>
      <vt:lpstr>Office 主题</vt:lpstr>
      <vt:lpstr>Equation</vt:lpstr>
      <vt:lpstr>Equation.3</vt:lpstr>
      <vt:lpstr>公式</vt:lpstr>
      <vt:lpstr>量子力学与统计物理 Quantum mechanics and statistical physics</vt:lpstr>
      <vt:lpstr>PowerPoint 演示文稿</vt:lpstr>
      <vt:lpstr>一：基本实验 　　及其解释　~10分 二：基本理论　~50分 三：基本计算　~40分　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一：基本实验 二：基本理论 三：基本计算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一：基本实验 二：基本理论 三：基本计算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量子力学与统计物理</dc:title>
  <dc:creator>dbc</dc:creator>
  <cp:lastModifiedBy>xfli</cp:lastModifiedBy>
  <cp:revision>759</cp:revision>
  <dcterms:created xsi:type="dcterms:W3CDTF">2013-11-03T19:13:28Z</dcterms:created>
  <dcterms:modified xsi:type="dcterms:W3CDTF">2017-06-23T02:03:52Z</dcterms:modified>
</cp:coreProperties>
</file>