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67"/>
  </p:notesMasterIdLst>
  <p:sldIdLst>
    <p:sldId id="630" r:id="rId2"/>
    <p:sldId id="625" r:id="rId3"/>
    <p:sldId id="565" r:id="rId4"/>
    <p:sldId id="635" r:id="rId5"/>
    <p:sldId id="636" r:id="rId6"/>
    <p:sldId id="472" r:id="rId7"/>
    <p:sldId id="473" r:id="rId8"/>
    <p:sldId id="573" r:id="rId9"/>
    <p:sldId id="475" r:id="rId10"/>
    <p:sldId id="476" r:id="rId11"/>
    <p:sldId id="477" r:id="rId12"/>
    <p:sldId id="574" r:id="rId13"/>
    <p:sldId id="481" r:id="rId14"/>
    <p:sldId id="482" r:id="rId15"/>
    <p:sldId id="633" r:id="rId16"/>
    <p:sldId id="483" r:id="rId17"/>
    <p:sldId id="484" r:id="rId18"/>
    <p:sldId id="485" r:id="rId19"/>
    <p:sldId id="486" r:id="rId20"/>
    <p:sldId id="487" r:id="rId21"/>
    <p:sldId id="575" r:id="rId22"/>
    <p:sldId id="576" r:id="rId23"/>
    <p:sldId id="489" r:id="rId24"/>
    <p:sldId id="490" r:id="rId25"/>
    <p:sldId id="491" r:id="rId26"/>
    <p:sldId id="577" r:id="rId27"/>
    <p:sldId id="578" r:id="rId28"/>
    <p:sldId id="579" r:id="rId29"/>
    <p:sldId id="580" r:id="rId30"/>
    <p:sldId id="495" r:id="rId31"/>
    <p:sldId id="581" r:id="rId32"/>
    <p:sldId id="496" r:id="rId33"/>
    <p:sldId id="497" r:id="rId34"/>
    <p:sldId id="498" r:id="rId35"/>
    <p:sldId id="499" r:id="rId36"/>
    <p:sldId id="500" r:id="rId37"/>
    <p:sldId id="501" r:id="rId38"/>
    <p:sldId id="502" r:id="rId39"/>
    <p:sldId id="503" r:id="rId40"/>
    <p:sldId id="504" r:id="rId41"/>
    <p:sldId id="506" r:id="rId42"/>
    <p:sldId id="507" r:id="rId43"/>
    <p:sldId id="508" r:id="rId44"/>
    <p:sldId id="626" r:id="rId45"/>
    <p:sldId id="627" r:id="rId46"/>
    <p:sldId id="628" r:id="rId47"/>
    <p:sldId id="587" r:id="rId48"/>
    <p:sldId id="588" r:id="rId49"/>
    <p:sldId id="589" r:id="rId50"/>
    <p:sldId id="597" r:id="rId51"/>
    <p:sldId id="601" r:id="rId52"/>
    <p:sldId id="599" r:id="rId53"/>
    <p:sldId id="603" r:id="rId54"/>
    <p:sldId id="602" r:id="rId55"/>
    <p:sldId id="632" r:id="rId56"/>
    <p:sldId id="604" r:id="rId57"/>
    <p:sldId id="605" r:id="rId58"/>
    <p:sldId id="606" r:id="rId59"/>
    <p:sldId id="607" r:id="rId60"/>
    <p:sldId id="608" r:id="rId61"/>
    <p:sldId id="609" r:id="rId62"/>
    <p:sldId id="611" r:id="rId63"/>
    <p:sldId id="612" r:id="rId64"/>
    <p:sldId id="613" r:id="rId65"/>
    <p:sldId id="624" r:id="rId66"/>
  </p:sldIdLst>
  <p:sldSz cx="24379238" cy="13717588"/>
  <p:notesSz cx="9144000" cy="6858000"/>
  <p:defaultTextStyle>
    <a:defPPr>
      <a:defRPr lang="zh-CN"/>
    </a:defPPr>
    <a:lvl1pPr algn="l" rtl="0" fontAlgn="base">
      <a:spcBef>
        <a:spcPct val="0"/>
      </a:spcBef>
      <a:spcAft>
        <a:spcPct val="0"/>
      </a:spcAft>
      <a:defRPr sz="8600" b="1" kern="1200">
        <a:solidFill>
          <a:schemeClr val="tx1"/>
        </a:solidFill>
        <a:latin typeface="Arial" charset="0"/>
        <a:ea typeface="宋体" pitchFamily="2" charset="-122"/>
        <a:cs typeface="+mn-cs"/>
      </a:defRPr>
    </a:lvl1pPr>
    <a:lvl2pPr marL="1088456" algn="l" rtl="0" fontAlgn="base">
      <a:spcBef>
        <a:spcPct val="0"/>
      </a:spcBef>
      <a:spcAft>
        <a:spcPct val="0"/>
      </a:spcAft>
      <a:defRPr sz="8600" b="1" kern="1200">
        <a:solidFill>
          <a:schemeClr val="tx1"/>
        </a:solidFill>
        <a:latin typeface="Arial" charset="0"/>
        <a:ea typeface="宋体" pitchFamily="2" charset="-122"/>
        <a:cs typeface="+mn-cs"/>
      </a:defRPr>
    </a:lvl2pPr>
    <a:lvl3pPr marL="2176912" algn="l" rtl="0" fontAlgn="base">
      <a:spcBef>
        <a:spcPct val="0"/>
      </a:spcBef>
      <a:spcAft>
        <a:spcPct val="0"/>
      </a:spcAft>
      <a:defRPr sz="8600" b="1" kern="1200">
        <a:solidFill>
          <a:schemeClr val="tx1"/>
        </a:solidFill>
        <a:latin typeface="Arial" charset="0"/>
        <a:ea typeface="宋体" pitchFamily="2" charset="-122"/>
        <a:cs typeface="+mn-cs"/>
      </a:defRPr>
    </a:lvl3pPr>
    <a:lvl4pPr marL="3265368" algn="l" rtl="0" fontAlgn="base">
      <a:spcBef>
        <a:spcPct val="0"/>
      </a:spcBef>
      <a:spcAft>
        <a:spcPct val="0"/>
      </a:spcAft>
      <a:defRPr sz="8600" b="1" kern="1200">
        <a:solidFill>
          <a:schemeClr val="tx1"/>
        </a:solidFill>
        <a:latin typeface="Arial" charset="0"/>
        <a:ea typeface="宋体" pitchFamily="2" charset="-122"/>
        <a:cs typeface="+mn-cs"/>
      </a:defRPr>
    </a:lvl4pPr>
    <a:lvl5pPr marL="4353824" algn="l" rtl="0" fontAlgn="base">
      <a:spcBef>
        <a:spcPct val="0"/>
      </a:spcBef>
      <a:spcAft>
        <a:spcPct val="0"/>
      </a:spcAft>
      <a:defRPr sz="8600" b="1" kern="1200">
        <a:solidFill>
          <a:schemeClr val="tx1"/>
        </a:solidFill>
        <a:latin typeface="Arial" charset="0"/>
        <a:ea typeface="宋体" pitchFamily="2" charset="-122"/>
        <a:cs typeface="+mn-cs"/>
      </a:defRPr>
    </a:lvl5pPr>
    <a:lvl6pPr marL="5442280" algn="l" defTabSz="2176912" rtl="0" eaLnBrk="1" latinLnBrk="0" hangingPunct="1">
      <a:defRPr sz="8600" b="1" kern="1200">
        <a:solidFill>
          <a:schemeClr val="tx1"/>
        </a:solidFill>
        <a:latin typeface="Arial" charset="0"/>
        <a:ea typeface="宋体" pitchFamily="2" charset="-122"/>
        <a:cs typeface="+mn-cs"/>
      </a:defRPr>
    </a:lvl6pPr>
    <a:lvl7pPr marL="6530736" algn="l" defTabSz="2176912" rtl="0" eaLnBrk="1" latinLnBrk="0" hangingPunct="1">
      <a:defRPr sz="8600" b="1" kern="1200">
        <a:solidFill>
          <a:schemeClr val="tx1"/>
        </a:solidFill>
        <a:latin typeface="Arial" charset="0"/>
        <a:ea typeface="宋体" pitchFamily="2" charset="-122"/>
        <a:cs typeface="+mn-cs"/>
      </a:defRPr>
    </a:lvl7pPr>
    <a:lvl8pPr marL="7619192" algn="l" defTabSz="2176912" rtl="0" eaLnBrk="1" latinLnBrk="0" hangingPunct="1">
      <a:defRPr sz="8600" b="1" kern="1200">
        <a:solidFill>
          <a:schemeClr val="tx1"/>
        </a:solidFill>
        <a:latin typeface="Arial" charset="0"/>
        <a:ea typeface="宋体" pitchFamily="2" charset="-122"/>
        <a:cs typeface="+mn-cs"/>
      </a:defRPr>
    </a:lvl8pPr>
    <a:lvl9pPr marL="8707648" algn="l" defTabSz="2176912" rtl="0" eaLnBrk="1" latinLnBrk="0" hangingPunct="1">
      <a:defRPr sz="8600" b="1"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a:srgbClr val="CC66FF"/>
    <a:srgbClr val="003300"/>
    <a:srgbClr val="FF0000"/>
    <a:srgbClr val="FFFF00"/>
    <a:srgbClr val="33CC33"/>
    <a:srgbClr val="00CC66"/>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737" autoAdjust="0"/>
  </p:normalViewPr>
  <p:slideViewPr>
    <p:cSldViewPr>
      <p:cViewPr varScale="1">
        <p:scale>
          <a:sx n="31" d="100"/>
          <a:sy n="31" d="100"/>
        </p:scale>
        <p:origin x="-126" y="-162"/>
      </p:cViewPr>
      <p:guideLst>
        <p:guide orient="horz" pos="4321"/>
        <p:guide pos="767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NULL"/><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effectLst/>
                <a:latin typeface="Arial" charset="0"/>
              </a:defRPr>
            </a:lvl1pPr>
          </a:lstStyle>
          <a:p>
            <a:pPr>
              <a:defRPr/>
            </a:pPr>
            <a:endParaRPr lang="en-US" altLang="zh-CN"/>
          </a:p>
        </p:txBody>
      </p:sp>
      <p:sp>
        <p:nvSpPr>
          <p:cNvPr id="9219" name="Rectangle 3"/>
          <p:cNvSpPr>
            <a:spLocks noGrp="1" noChangeArrowheads="1"/>
          </p:cNvSpPr>
          <p:nvPr>
            <p:ph type="dt" idx="1"/>
          </p:nvPr>
        </p:nvSpPr>
        <p:spPr bwMode="auto">
          <a:xfrm>
            <a:off x="5179484"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effectLst/>
                <a:latin typeface="Arial" charset="0"/>
              </a:defRPr>
            </a:lvl1pPr>
          </a:lstStyle>
          <a:p>
            <a:pPr>
              <a:defRPr/>
            </a:pPr>
            <a:endParaRPr lang="en-US" altLang="zh-CN"/>
          </a:p>
        </p:txBody>
      </p:sp>
      <p:sp>
        <p:nvSpPr>
          <p:cNvPr id="68612" name="Rectangle 4"/>
          <p:cNvSpPr>
            <a:spLocks noRot="1" noChangeArrowheads="1" noTextEdit="1"/>
          </p:cNvSpPr>
          <p:nvPr>
            <p:ph type="sldImg" idx="2"/>
          </p:nvPr>
        </p:nvSpPr>
        <p:spPr bwMode="auto">
          <a:xfrm>
            <a:off x="2286000" y="514350"/>
            <a:ext cx="45720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914400" y="3257550"/>
            <a:ext cx="73152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222" name="Rectangle 6"/>
          <p:cNvSpPr>
            <a:spLocks noGrp="1" noChangeArrowheads="1"/>
          </p:cNvSpPr>
          <p:nvPr>
            <p:ph type="ftr" sz="quarter" idx="4"/>
          </p:nvPr>
        </p:nvSpPr>
        <p:spPr bwMode="auto">
          <a:xfrm>
            <a:off x="0"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effectLst/>
                <a:latin typeface="Arial" charset="0"/>
              </a:defRPr>
            </a:lvl1pPr>
          </a:lstStyle>
          <a:p>
            <a:pPr>
              <a:defRPr/>
            </a:pPr>
            <a:endParaRPr lang="en-US" altLang="zh-CN"/>
          </a:p>
        </p:txBody>
      </p:sp>
      <p:sp>
        <p:nvSpPr>
          <p:cNvPr id="9223" name="Rectangle 7"/>
          <p:cNvSpPr>
            <a:spLocks noGrp="1" noChangeArrowheads="1"/>
          </p:cNvSpPr>
          <p:nvPr>
            <p:ph type="sldNum" sz="quarter" idx="5"/>
          </p:nvPr>
        </p:nvSpPr>
        <p:spPr bwMode="auto">
          <a:xfrm>
            <a:off x="5179484"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effectLst/>
                <a:latin typeface="Arial" charset="0"/>
              </a:defRPr>
            </a:lvl1pPr>
          </a:lstStyle>
          <a:p>
            <a:pPr>
              <a:defRPr/>
            </a:pPr>
            <a:fld id="{DA728236-2FB5-4CF6-B74B-545D46E268AF}" type="slidenum">
              <a:rPr lang="en-US" altLang="zh-CN"/>
              <a:pPr>
                <a:defRPr/>
              </a:pPr>
              <a:t>‹#›</a:t>
            </a:fld>
            <a:endParaRPr lang="en-US" altLang="zh-CN"/>
          </a:p>
        </p:txBody>
      </p:sp>
    </p:spTree>
    <p:extLst>
      <p:ext uri="{BB962C8B-B14F-4D97-AF65-F5344CB8AC3E}">
        <p14:creationId xmlns:p14="http://schemas.microsoft.com/office/powerpoint/2010/main" val="9686142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2900" kern="1200">
        <a:solidFill>
          <a:schemeClr val="tx1"/>
        </a:solidFill>
        <a:latin typeface="Arial" charset="0"/>
        <a:ea typeface="宋体" pitchFamily="2" charset="-122"/>
        <a:cs typeface="+mn-cs"/>
      </a:defRPr>
    </a:lvl1pPr>
    <a:lvl2pPr marL="1088456" algn="l" rtl="0" eaLnBrk="0" fontAlgn="base" hangingPunct="0">
      <a:spcBef>
        <a:spcPct val="30000"/>
      </a:spcBef>
      <a:spcAft>
        <a:spcPct val="0"/>
      </a:spcAft>
      <a:defRPr sz="2900" kern="1200">
        <a:solidFill>
          <a:schemeClr val="tx1"/>
        </a:solidFill>
        <a:latin typeface="Arial" charset="0"/>
        <a:ea typeface="宋体" pitchFamily="2" charset="-122"/>
        <a:cs typeface="+mn-cs"/>
      </a:defRPr>
    </a:lvl2pPr>
    <a:lvl3pPr marL="2176912" algn="l" rtl="0" eaLnBrk="0" fontAlgn="base" hangingPunct="0">
      <a:spcBef>
        <a:spcPct val="30000"/>
      </a:spcBef>
      <a:spcAft>
        <a:spcPct val="0"/>
      </a:spcAft>
      <a:defRPr sz="2900" kern="1200">
        <a:solidFill>
          <a:schemeClr val="tx1"/>
        </a:solidFill>
        <a:latin typeface="Arial" charset="0"/>
        <a:ea typeface="宋体" pitchFamily="2" charset="-122"/>
        <a:cs typeface="+mn-cs"/>
      </a:defRPr>
    </a:lvl3pPr>
    <a:lvl4pPr marL="3265368" algn="l" rtl="0" eaLnBrk="0" fontAlgn="base" hangingPunct="0">
      <a:spcBef>
        <a:spcPct val="30000"/>
      </a:spcBef>
      <a:spcAft>
        <a:spcPct val="0"/>
      </a:spcAft>
      <a:defRPr sz="2900" kern="1200">
        <a:solidFill>
          <a:schemeClr val="tx1"/>
        </a:solidFill>
        <a:latin typeface="Arial" charset="0"/>
        <a:ea typeface="宋体" pitchFamily="2" charset="-122"/>
        <a:cs typeface="+mn-cs"/>
      </a:defRPr>
    </a:lvl4pPr>
    <a:lvl5pPr marL="4353824" algn="l" rtl="0" eaLnBrk="0" fontAlgn="base" hangingPunct="0">
      <a:spcBef>
        <a:spcPct val="30000"/>
      </a:spcBef>
      <a:spcAft>
        <a:spcPct val="0"/>
      </a:spcAft>
      <a:defRPr sz="2900" kern="1200">
        <a:solidFill>
          <a:schemeClr val="tx1"/>
        </a:solidFill>
        <a:latin typeface="Arial" charset="0"/>
        <a:ea typeface="宋体" pitchFamily="2" charset="-122"/>
        <a:cs typeface="+mn-cs"/>
      </a:defRPr>
    </a:lvl5pPr>
    <a:lvl6pPr marL="5442280" algn="l" defTabSz="2176912" rtl="0" eaLnBrk="1" latinLnBrk="0" hangingPunct="1">
      <a:defRPr sz="2900" kern="1200">
        <a:solidFill>
          <a:schemeClr val="tx1"/>
        </a:solidFill>
        <a:latin typeface="+mn-lt"/>
        <a:ea typeface="+mn-ea"/>
        <a:cs typeface="+mn-cs"/>
      </a:defRPr>
    </a:lvl6pPr>
    <a:lvl7pPr marL="6530736" algn="l" defTabSz="2176912" rtl="0" eaLnBrk="1" latinLnBrk="0" hangingPunct="1">
      <a:defRPr sz="2900" kern="1200">
        <a:solidFill>
          <a:schemeClr val="tx1"/>
        </a:solidFill>
        <a:latin typeface="+mn-lt"/>
        <a:ea typeface="+mn-ea"/>
        <a:cs typeface="+mn-cs"/>
      </a:defRPr>
    </a:lvl7pPr>
    <a:lvl8pPr marL="7619192" algn="l" defTabSz="2176912" rtl="0" eaLnBrk="1" latinLnBrk="0" hangingPunct="1">
      <a:defRPr sz="2900" kern="1200">
        <a:solidFill>
          <a:schemeClr val="tx1"/>
        </a:solidFill>
        <a:latin typeface="+mn-lt"/>
        <a:ea typeface="+mn-ea"/>
        <a:cs typeface="+mn-cs"/>
      </a:defRPr>
    </a:lvl8pPr>
    <a:lvl9pPr marL="8707648" algn="l" defTabSz="2176912" rtl="0" eaLnBrk="1" latinLnBrk="0" hangingPunct="1">
      <a:defRPr sz="2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828443" y="4261345"/>
            <a:ext cx="20722352" cy="2940390"/>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3656886" y="7773300"/>
            <a:ext cx="17065467" cy="3505606"/>
          </a:xfrm>
        </p:spPr>
        <p:txBody>
          <a:bodyPr/>
          <a:lstStyle>
            <a:lvl1pPr marL="0" indent="0" algn="ctr">
              <a:buNone/>
              <a:defRPr/>
            </a:lvl1pPr>
            <a:lvl2pPr marL="1088456" indent="0" algn="ctr">
              <a:buNone/>
              <a:defRPr/>
            </a:lvl2pPr>
            <a:lvl3pPr marL="2176912" indent="0" algn="ctr">
              <a:buNone/>
              <a:defRPr/>
            </a:lvl3pPr>
            <a:lvl4pPr marL="3265368" indent="0" algn="ctr">
              <a:buNone/>
              <a:defRPr/>
            </a:lvl4pPr>
            <a:lvl5pPr marL="4353824" indent="0" algn="ctr">
              <a:buNone/>
              <a:defRPr/>
            </a:lvl5pPr>
            <a:lvl6pPr marL="5442280" indent="0" algn="ctr">
              <a:buNone/>
              <a:defRPr/>
            </a:lvl6pPr>
            <a:lvl7pPr marL="6530736" indent="0" algn="ctr">
              <a:buNone/>
              <a:defRPr/>
            </a:lvl7pPr>
            <a:lvl8pPr marL="7619192" indent="0" algn="ctr">
              <a:buNone/>
              <a:defRPr/>
            </a:lvl8pPr>
            <a:lvl9pPr marL="8707648"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sldNum" sz="quarter" idx="10"/>
          </p:nvPr>
        </p:nvSpPr>
        <p:spPr>
          <a:ln/>
        </p:spPr>
        <p:txBody>
          <a:bodyPr/>
          <a:lstStyle>
            <a:lvl1pPr>
              <a:defRPr/>
            </a:lvl1pPr>
          </a:lstStyle>
          <a:p>
            <a:pPr>
              <a:defRPr/>
            </a:pPr>
            <a:fld id="{EE1F6CA0-AB60-4D92-AD58-A615C5607EF8}" type="slidenum">
              <a:rPr lang="en-US" altLang="zh-CN"/>
              <a:pPr>
                <a:defRPr/>
              </a:pPr>
              <a:t>‹#›</a:t>
            </a:fld>
            <a:endParaRPr lang="en-US" altLang="zh-CN"/>
          </a:p>
        </p:txBody>
      </p:sp>
    </p:spTree>
    <p:extLst>
      <p:ext uri="{BB962C8B-B14F-4D97-AF65-F5344CB8AC3E}">
        <p14:creationId xmlns:p14="http://schemas.microsoft.com/office/powerpoint/2010/main" val="1410007557"/>
      </p:ext>
    </p:extLst>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sz="quarter" idx="10"/>
          </p:nvPr>
        </p:nvSpPr>
        <p:spPr>
          <a:ln/>
        </p:spPr>
        <p:txBody>
          <a:bodyPr/>
          <a:lstStyle>
            <a:lvl1pPr>
              <a:defRPr/>
            </a:lvl1pPr>
          </a:lstStyle>
          <a:p>
            <a:pPr>
              <a:defRPr/>
            </a:pPr>
            <a:fld id="{EC181C1D-33B8-4A8E-ABB0-14408FD575A9}" type="slidenum">
              <a:rPr lang="en-US" altLang="zh-CN"/>
              <a:pPr>
                <a:defRPr/>
              </a:pPr>
              <a:t>‹#›</a:t>
            </a:fld>
            <a:endParaRPr lang="en-US" altLang="zh-CN"/>
          </a:p>
        </p:txBody>
      </p:sp>
    </p:spTree>
    <p:extLst>
      <p:ext uri="{BB962C8B-B14F-4D97-AF65-F5344CB8AC3E}">
        <p14:creationId xmlns:p14="http://schemas.microsoft.com/office/powerpoint/2010/main" val="1436888371"/>
      </p:ext>
    </p:extLst>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7996618" y="0"/>
            <a:ext cx="5997463" cy="1290787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0"/>
            <a:ext cx="17590297" cy="1290787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sz="quarter" idx="10"/>
          </p:nvPr>
        </p:nvSpPr>
        <p:spPr>
          <a:ln/>
        </p:spPr>
        <p:txBody>
          <a:bodyPr/>
          <a:lstStyle>
            <a:lvl1pPr>
              <a:defRPr/>
            </a:lvl1pPr>
          </a:lstStyle>
          <a:p>
            <a:pPr>
              <a:defRPr/>
            </a:pPr>
            <a:fld id="{5770CFC7-C7EE-41AB-B792-B1D4E610F08E}" type="slidenum">
              <a:rPr lang="en-US" altLang="zh-CN"/>
              <a:pPr>
                <a:defRPr/>
              </a:pPr>
              <a:t>‹#›</a:t>
            </a:fld>
            <a:endParaRPr lang="en-US" altLang="zh-CN"/>
          </a:p>
        </p:txBody>
      </p:sp>
    </p:spTree>
    <p:extLst>
      <p:ext uri="{BB962C8B-B14F-4D97-AF65-F5344CB8AC3E}">
        <p14:creationId xmlns:p14="http://schemas.microsoft.com/office/powerpoint/2010/main" val="2577780729"/>
      </p:ext>
    </p:extLst>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0" y="0"/>
            <a:ext cx="23994081" cy="1290787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5"/>
          <p:cNvSpPr>
            <a:spLocks noGrp="1" noChangeArrowheads="1"/>
          </p:cNvSpPr>
          <p:nvPr>
            <p:ph type="sldNum" sz="quarter" idx="10"/>
          </p:nvPr>
        </p:nvSpPr>
        <p:spPr>
          <a:ln/>
        </p:spPr>
        <p:txBody>
          <a:bodyPr/>
          <a:lstStyle>
            <a:lvl1pPr>
              <a:defRPr/>
            </a:lvl1pPr>
          </a:lstStyle>
          <a:p>
            <a:pPr>
              <a:defRPr/>
            </a:pPr>
            <a:fld id="{6BB6D3FC-FA5B-49D2-A934-CDBA07207CF8}" type="slidenum">
              <a:rPr lang="en-US" altLang="zh-CN"/>
              <a:pPr>
                <a:defRPr/>
              </a:pPr>
              <a:t>‹#›</a:t>
            </a:fld>
            <a:endParaRPr lang="en-US" altLang="zh-CN"/>
          </a:p>
        </p:txBody>
      </p:sp>
    </p:spTree>
    <p:extLst>
      <p:ext uri="{BB962C8B-B14F-4D97-AF65-F5344CB8AC3E}">
        <p14:creationId xmlns:p14="http://schemas.microsoft.com/office/powerpoint/2010/main" val="3634309392"/>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22770885" cy="167342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78274" y="2394228"/>
            <a:ext cx="23515807" cy="510281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8274" y="7801879"/>
            <a:ext cx="23515807" cy="510599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sldNum" sz="quarter" idx="10"/>
          </p:nvPr>
        </p:nvSpPr>
        <p:spPr>
          <a:ln/>
        </p:spPr>
        <p:txBody>
          <a:bodyPr/>
          <a:lstStyle>
            <a:lvl1pPr>
              <a:defRPr/>
            </a:lvl1pPr>
          </a:lstStyle>
          <a:p>
            <a:pPr>
              <a:defRPr/>
            </a:pPr>
            <a:fld id="{649E7022-2376-42CA-931D-10000B4BB61C}" type="slidenum">
              <a:rPr lang="en-US" altLang="zh-CN"/>
              <a:pPr>
                <a:defRPr/>
              </a:pPr>
              <a:t>‹#›</a:t>
            </a:fld>
            <a:endParaRPr lang="en-US" altLang="zh-CN"/>
          </a:p>
        </p:txBody>
      </p:sp>
    </p:spTree>
    <p:extLst>
      <p:ext uri="{BB962C8B-B14F-4D97-AF65-F5344CB8AC3E}">
        <p14:creationId xmlns:p14="http://schemas.microsoft.com/office/powerpoint/2010/main" val="2400077673"/>
      </p:ext>
    </p:extLst>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22770885" cy="167342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78276" y="2394228"/>
            <a:ext cx="11554743" cy="1051364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12439340" y="2394228"/>
            <a:ext cx="11554743" cy="510281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12439340" y="7801879"/>
            <a:ext cx="11554743" cy="510599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5"/>
          <p:cNvSpPr>
            <a:spLocks noGrp="1" noChangeArrowheads="1"/>
          </p:cNvSpPr>
          <p:nvPr>
            <p:ph type="sldNum" sz="quarter" idx="10"/>
          </p:nvPr>
        </p:nvSpPr>
        <p:spPr>
          <a:ln/>
        </p:spPr>
        <p:txBody>
          <a:bodyPr/>
          <a:lstStyle>
            <a:lvl1pPr>
              <a:defRPr/>
            </a:lvl1pPr>
          </a:lstStyle>
          <a:p>
            <a:pPr>
              <a:defRPr/>
            </a:pPr>
            <a:fld id="{64695C26-0264-4B85-B863-360CF1E1494A}" type="slidenum">
              <a:rPr lang="en-US" altLang="zh-CN"/>
              <a:pPr>
                <a:defRPr/>
              </a:pPr>
              <a:t>‹#›</a:t>
            </a:fld>
            <a:endParaRPr lang="en-US" altLang="zh-CN"/>
          </a:p>
        </p:txBody>
      </p:sp>
    </p:spTree>
    <p:extLst>
      <p:ext uri="{BB962C8B-B14F-4D97-AF65-F5344CB8AC3E}">
        <p14:creationId xmlns:p14="http://schemas.microsoft.com/office/powerpoint/2010/main" val="3205751215"/>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sz="quarter" idx="10"/>
          </p:nvPr>
        </p:nvSpPr>
        <p:spPr>
          <a:ln/>
        </p:spPr>
        <p:txBody>
          <a:bodyPr/>
          <a:lstStyle>
            <a:lvl1pPr>
              <a:defRPr/>
            </a:lvl1pPr>
          </a:lstStyle>
          <a:p>
            <a:pPr>
              <a:defRPr/>
            </a:pPr>
            <a:fld id="{BA595B31-12DA-4B51-BC84-81C0F7C7FF48}" type="slidenum">
              <a:rPr lang="en-US" altLang="zh-CN"/>
              <a:pPr>
                <a:defRPr/>
              </a:pPr>
              <a:t>‹#›</a:t>
            </a:fld>
            <a:endParaRPr lang="en-US" altLang="zh-CN"/>
          </a:p>
        </p:txBody>
      </p:sp>
    </p:spTree>
    <p:extLst>
      <p:ext uri="{BB962C8B-B14F-4D97-AF65-F5344CB8AC3E}">
        <p14:creationId xmlns:p14="http://schemas.microsoft.com/office/powerpoint/2010/main" val="4129486815"/>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925792" y="8814822"/>
            <a:ext cx="20722352" cy="2724465"/>
          </a:xfrm>
        </p:spPr>
        <p:txBody>
          <a:bodyPr anchor="t"/>
          <a:lstStyle>
            <a:lvl1pPr algn="l">
              <a:defRPr sz="95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925792" y="5814100"/>
            <a:ext cx="20722352" cy="3000721"/>
          </a:xfrm>
        </p:spPr>
        <p:txBody>
          <a:bodyPr anchor="b"/>
          <a:lstStyle>
            <a:lvl1pPr marL="0" indent="0">
              <a:buNone/>
              <a:defRPr sz="4800"/>
            </a:lvl1pPr>
            <a:lvl2pPr marL="1088456" indent="0">
              <a:buNone/>
              <a:defRPr sz="4300"/>
            </a:lvl2pPr>
            <a:lvl3pPr marL="2176912" indent="0">
              <a:buNone/>
              <a:defRPr sz="3800"/>
            </a:lvl3pPr>
            <a:lvl4pPr marL="3265368" indent="0">
              <a:buNone/>
              <a:defRPr sz="3300"/>
            </a:lvl4pPr>
            <a:lvl5pPr marL="4353824" indent="0">
              <a:buNone/>
              <a:defRPr sz="3300"/>
            </a:lvl5pPr>
            <a:lvl6pPr marL="5442280" indent="0">
              <a:buNone/>
              <a:defRPr sz="3300"/>
            </a:lvl6pPr>
            <a:lvl7pPr marL="6530736" indent="0">
              <a:buNone/>
              <a:defRPr sz="3300"/>
            </a:lvl7pPr>
            <a:lvl8pPr marL="7619192" indent="0">
              <a:buNone/>
              <a:defRPr sz="3300"/>
            </a:lvl8pPr>
            <a:lvl9pPr marL="8707648" indent="0">
              <a:buNone/>
              <a:defRPr sz="3300"/>
            </a:lvl9pPr>
          </a:lstStyle>
          <a:p>
            <a:pPr lvl="0"/>
            <a:r>
              <a:rPr lang="zh-CN" altLang="en-US" smtClean="0"/>
              <a:t>单击此处编辑母版文本样式</a:t>
            </a:r>
          </a:p>
        </p:txBody>
      </p:sp>
      <p:sp>
        <p:nvSpPr>
          <p:cNvPr id="4" name="Rectangle 5"/>
          <p:cNvSpPr>
            <a:spLocks noGrp="1" noChangeArrowheads="1"/>
          </p:cNvSpPr>
          <p:nvPr>
            <p:ph type="sldNum" sz="quarter" idx="10"/>
          </p:nvPr>
        </p:nvSpPr>
        <p:spPr>
          <a:ln/>
        </p:spPr>
        <p:txBody>
          <a:bodyPr/>
          <a:lstStyle>
            <a:lvl1pPr>
              <a:defRPr/>
            </a:lvl1pPr>
          </a:lstStyle>
          <a:p>
            <a:pPr>
              <a:defRPr/>
            </a:pPr>
            <a:fld id="{4BE39ED5-EA4F-4A90-B549-CBF8D5EDA6F5}" type="slidenum">
              <a:rPr lang="en-US" altLang="zh-CN"/>
              <a:pPr>
                <a:defRPr/>
              </a:pPr>
              <a:t>‹#›</a:t>
            </a:fld>
            <a:endParaRPr lang="en-US" altLang="zh-CN"/>
          </a:p>
        </p:txBody>
      </p:sp>
    </p:spTree>
    <p:extLst>
      <p:ext uri="{BB962C8B-B14F-4D97-AF65-F5344CB8AC3E}">
        <p14:creationId xmlns:p14="http://schemas.microsoft.com/office/powerpoint/2010/main" val="904035332"/>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78276" y="2394228"/>
            <a:ext cx="11554743" cy="10513643"/>
          </a:xfrm>
        </p:spPr>
        <p:txBody>
          <a:bodyPr/>
          <a:lstStyle>
            <a:lvl1pPr>
              <a:defRPr sz="6700"/>
            </a:lvl1pPr>
            <a:lvl2pPr>
              <a:defRPr sz="5700"/>
            </a:lvl2pPr>
            <a:lvl3pPr>
              <a:defRPr sz="4800"/>
            </a:lvl3pPr>
            <a:lvl4pPr>
              <a:defRPr sz="4300"/>
            </a:lvl4pPr>
            <a:lvl5pPr>
              <a:defRPr sz="4300"/>
            </a:lvl5pPr>
            <a:lvl6pPr>
              <a:defRPr sz="4300"/>
            </a:lvl6pPr>
            <a:lvl7pPr>
              <a:defRPr sz="4300"/>
            </a:lvl7pPr>
            <a:lvl8pPr>
              <a:defRPr sz="4300"/>
            </a:lvl8pPr>
            <a:lvl9pPr>
              <a:defRPr sz="4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12439340" y="2394228"/>
            <a:ext cx="11554743" cy="10513643"/>
          </a:xfrm>
        </p:spPr>
        <p:txBody>
          <a:bodyPr/>
          <a:lstStyle>
            <a:lvl1pPr>
              <a:defRPr sz="6700"/>
            </a:lvl1pPr>
            <a:lvl2pPr>
              <a:defRPr sz="5700"/>
            </a:lvl2pPr>
            <a:lvl3pPr>
              <a:defRPr sz="4800"/>
            </a:lvl3pPr>
            <a:lvl4pPr>
              <a:defRPr sz="4300"/>
            </a:lvl4pPr>
            <a:lvl5pPr>
              <a:defRPr sz="4300"/>
            </a:lvl5pPr>
            <a:lvl6pPr>
              <a:defRPr sz="4300"/>
            </a:lvl6pPr>
            <a:lvl7pPr>
              <a:defRPr sz="4300"/>
            </a:lvl7pPr>
            <a:lvl8pPr>
              <a:defRPr sz="4300"/>
            </a:lvl8pPr>
            <a:lvl9pPr>
              <a:defRPr sz="4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sldNum" sz="quarter" idx="10"/>
          </p:nvPr>
        </p:nvSpPr>
        <p:spPr>
          <a:ln/>
        </p:spPr>
        <p:txBody>
          <a:bodyPr/>
          <a:lstStyle>
            <a:lvl1pPr>
              <a:defRPr/>
            </a:lvl1pPr>
          </a:lstStyle>
          <a:p>
            <a:pPr>
              <a:defRPr/>
            </a:pPr>
            <a:fld id="{A25610D5-8724-4204-B8AD-E2A003733FDC}" type="slidenum">
              <a:rPr lang="en-US" altLang="zh-CN"/>
              <a:pPr>
                <a:defRPr/>
              </a:pPr>
              <a:t>‹#›</a:t>
            </a:fld>
            <a:endParaRPr lang="en-US" altLang="zh-CN"/>
          </a:p>
        </p:txBody>
      </p:sp>
    </p:spTree>
    <p:extLst>
      <p:ext uri="{BB962C8B-B14F-4D97-AF65-F5344CB8AC3E}">
        <p14:creationId xmlns:p14="http://schemas.microsoft.com/office/powerpoint/2010/main" val="114858948"/>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218962" y="549339"/>
            <a:ext cx="21941314" cy="2286265"/>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218962" y="3070582"/>
            <a:ext cx="10771731" cy="1279672"/>
          </a:xfrm>
        </p:spPr>
        <p:txBody>
          <a:bodyPr anchor="b"/>
          <a:lstStyle>
            <a:lvl1pPr marL="0" indent="0">
              <a:buNone/>
              <a:defRPr sz="5700" b="1"/>
            </a:lvl1pPr>
            <a:lvl2pPr marL="1088456" indent="0">
              <a:buNone/>
              <a:defRPr sz="4800" b="1"/>
            </a:lvl2pPr>
            <a:lvl3pPr marL="2176912" indent="0">
              <a:buNone/>
              <a:defRPr sz="4300" b="1"/>
            </a:lvl3pPr>
            <a:lvl4pPr marL="3265368" indent="0">
              <a:buNone/>
              <a:defRPr sz="3800" b="1"/>
            </a:lvl4pPr>
            <a:lvl5pPr marL="4353824" indent="0">
              <a:buNone/>
              <a:defRPr sz="3800" b="1"/>
            </a:lvl5pPr>
            <a:lvl6pPr marL="5442280" indent="0">
              <a:buNone/>
              <a:defRPr sz="3800" b="1"/>
            </a:lvl6pPr>
            <a:lvl7pPr marL="6530736" indent="0">
              <a:buNone/>
              <a:defRPr sz="3800" b="1"/>
            </a:lvl7pPr>
            <a:lvl8pPr marL="7619192" indent="0">
              <a:buNone/>
              <a:defRPr sz="3800" b="1"/>
            </a:lvl8pPr>
            <a:lvl9pPr marL="8707648" indent="0">
              <a:buNone/>
              <a:defRPr sz="3800" b="1"/>
            </a:lvl9pPr>
          </a:lstStyle>
          <a:p>
            <a:pPr lvl="0"/>
            <a:r>
              <a:rPr lang="zh-CN" altLang="en-US" smtClean="0"/>
              <a:t>单击此处编辑母版文本样式</a:t>
            </a:r>
          </a:p>
        </p:txBody>
      </p:sp>
      <p:sp>
        <p:nvSpPr>
          <p:cNvPr id="4" name="内容占位符 3"/>
          <p:cNvSpPr>
            <a:spLocks noGrp="1"/>
          </p:cNvSpPr>
          <p:nvPr>
            <p:ph sz="half" idx="2"/>
          </p:nvPr>
        </p:nvSpPr>
        <p:spPr>
          <a:xfrm>
            <a:off x="1218962" y="4350254"/>
            <a:ext cx="10771731" cy="7903491"/>
          </a:xfrm>
        </p:spPr>
        <p:txBody>
          <a:bodyPr/>
          <a:lstStyle>
            <a:lvl1pPr>
              <a:defRPr sz="5700"/>
            </a:lvl1pPr>
            <a:lvl2pPr>
              <a:defRPr sz="4800"/>
            </a:lvl2pPr>
            <a:lvl3pPr>
              <a:defRPr sz="4300"/>
            </a:lvl3pPr>
            <a:lvl4pPr>
              <a:defRPr sz="3800"/>
            </a:lvl4pPr>
            <a:lvl5pPr>
              <a:defRPr sz="3800"/>
            </a:lvl5pPr>
            <a:lvl6pPr>
              <a:defRPr sz="3800"/>
            </a:lvl6pPr>
            <a:lvl7pPr>
              <a:defRPr sz="3800"/>
            </a:lvl7pPr>
            <a:lvl8pPr>
              <a:defRPr sz="3800"/>
            </a:lvl8pPr>
            <a:lvl9pPr>
              <a:defRPr sz="3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12384316" y="3070582"/>
            <a:ext cx="10775962" cy="1279672"/>
          </a:xfrm>
        </p:spPr>
        <p:txBody>
          <a:bodyPr anchor="b"/>
          <a:lstStyle>
            <a:lvl1pPr marL="0" indent="0">
              <a:buNone/>
              <a:defRPr sz="5700" b="1"/>
            </a:lvl1pPr>
            <a:lvl2pPr marL="1088456" indent="0">
              <a:buNone/>
              <a:defRPr sz="4800" b="1"/>
            </a:lvl2pPr>
            <a:lvl3pPr marL="2176912" indent="0">
              <a:buNone/>
              <a:defRPr sz="4300" b="1"/>
            </a:lvl3pPr>
            <a:lvl4pPr marL="3265368" indent="0">
              <a:buNone/>
              <a:defRPr sz="3800" b="1"/>
            </a:lvl4pPr>
            <a:lvl5pPr marL="4353824" indent="0">
              <a:buNone/>
              <a:defRPr sz="3800" b="1"/>
            </a:lvl5pPr>
            <a:lvl6pPr marL="5442280" indent="0">
              <a:buNone/>
              <a:defRPr sz="3800" b="1"/>
            </a:lvl6pPr>
            <a:lvl7pPr marL="6530736" indent="0">
              <a:buNone/>
              <a:defRPr sz="3800" b="1"/>
            </a:lvl7pPr>
            <a:lvl8pPr marL="7619192" indent="0">
              <a:buNone/>
              <a:defRPr sz="3800" b="1"/>
            </a:lvl8pPr>
            <a:lvl9pPr marL="8707648" indent="0">
              <a:buNone/>
              <a:defRPr sz="3800" b="1"/>
            </a:lvl9pPr>
          </a:lstStyle>
          <a:p>
            <a:pPr lvl="0"/>
            <a:r>
              <a:rPr lang="zh-CN" altLang="en-US" smtClean="0"/>
              <a:t>单击此处编辑母版文本样式</a:t>
            </a:r>
          </a:p>
        </p:txBody>
      </p:sp>
      <p:sp>
        <p:nvSpPr>
          <p:cNvPr id="6" name="内容占位符 5"/>
          <p:cNvSpPr>
            <a:spLocks noGrp="1"/>
          </p:cNvSpPr>
          <p:nvPr>
            <p:ph sz="quarter" idx="4"/>
          </p:nvPr>
        </p:nvSpPr>
        <p:spPr>
          <a:xfrm>
            <a:off x="12384316" y="4350254"/>
            <a:ext cx="10775962" cy="7903491"/>
          </a:xfrm>
        </p:spPr>
        <p:txBody>
          <a:bodyPr/>
          <a:lstStyle>
            <a:lvl1pPr>
              <a:defRPr sz="5700"/>
            </a:lvl1pPr>
            <a:lvl2pPr>
              <a:defRPr sz="4800"/>
            </a:lvl2pPr>
            <a:lvl3pPr>
              <a:defRPr sz="4300"/>
            </a:lvl3pPr>
            <a:lvl4pPr>
              <a:defRPr sz="3800"/>
            </a:lvl4pPr>
            <a:lvl5pPr>
              <a:defRPr sz="3800"/>
            </a:lvl5pPr>
            <a:lvl6pPr>
              <a:defRPr sz="3800"/>
            </a:lvl6pPr>
            <a:lvl7pPr>
              <a:defRPr sz="3800"/>
            </a:lvl7pPr>
            <a:lvl8pPr>
              <a:defRPr sz="3800"/>
            </a:lvl8pPr>
            <a:lvl9pPr>
              <a:defRPr sz="3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sldNum" sz="quarter" idx="10"/>
          </p:nvPr>
        </p:nvSpPr>
        <p:spPr>
          <a:ln/>
        </p:spPr>
        <p:txBody>
          <a:bodyPr/>
          <a:lstStyle>
            <a:lvl1pPr>
              <a:defRPr/>
            </a:lvl1pPr>
          </a:lstStyle>
          <a:p>
            <a:pPr>
              <a:defRPr/>
            </a:pPr>
            <a:fld id="{EB00A152-398D-48BB-8845-F75CA7F8E8E8}" type="slidenum">
              <a:rPr lang="en-US" altLang="zh-CN"/>
              <a:pPr>
                <a:defRPr/>
              </a:pPr>
              <a:t>‹#›</a:t>
            </a:fld>
            <a:endParaRPr lang="en-US" altLang="zh-CN"/>
          </a:p>
        </p:txBody>
      </p:sp>
    </p:spTree>
    <p:extLst>
      <p:ext uri="{BB962C8B-B14F-4D97-AF65-F5344CB8AC3E}">
        <p14:creationId xmlns:p14="http://schemas.microsoft.com/office/powerpoint/2010/main" val="58828337"/>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sldNum" sz="quarter" idx="10"/>
          </p:nvPr>
        </p:nvSpPr>
        <p:spPr>
          <a:ln/>
        </p:spPr>
        <p:txBody>
          <a:bodyPr/>
          <a:lstStyle>
            <a:lvl1pPr>
              <a:defRPr/>
            </a:lvl1pPr>
          </a:lstStyle>
          <a:p>
            <a:pPr>
              <a:defRPr/>
            </a:pPr>
            <a:fld id="{6A54AA66-044D-432B-9DF3-D59DDA0683E5}" type="slidenum">
              <a:rPr lang="en-US" altLang="zh-CN"/>
              <a:pPr>
                <a:defRPr/>
              </a:pPr>
              <a:t>‹#›</a:t>
            </a:fld>
            <a:endParaRPr lang="en-US" altLang="zh-CN"/>
          </a:p>
        </p:txBody>
      </p:sp>
    </p:spTree>
    <p:extLst>
      <p:ext uri="{BB962C8B-B14F-4D97-AF65-F5344CB8AC3E}">
        <p14:creationId xmlns:p14="http://schemas.microsoft.com/office/powerpoint/2010/main" val="137309315"/>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B0AFCD44-24F8-49A0-B639-B5F31D9B96BC}" type="slidenum">
              <a:rPr lang="en-US" altLang="zh-CN"/>
              <a:pPr>
                <a:defRPr/>
              </a:pPr>
              <a:t>‹#›</a:t>
            </a:fld>
            <a:endParaRPr lang="en-US" altLang="zh-CN"/>
          </a:p>
        </p:txBody>
      </p:sp>
    </p:spTree>
    <p:extLst>
      <p:ext uri="{BB962C8B-B14F-4D97-AF65-F5344CB8AC3E}">
        <p14:creationId xmlns:p14="http://schemas.microsoft.com/office/powerpoint/2010/main" val="4150463309"/>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218963" y="546163"/>
            <a:ext cx="8020601" cy="2324369"/>
          </a:xfrm>
        </p:spPr>
        <p:txBody>
          <a:bodyPr anchor="b"/>
          <a:lstStyle>
            <a:lvl1pPr algn="l">
              <a:defRPr sz="48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9531605" y="546164"/>
            <a:ext cx="13628671" cy="11707581"/>
          </a:xfrm>
        </p:spPr>
        <p:txBody>
          <a:bodyPr/>
          <a:lstStyle>
            <a:lvl1pPr>
              <a:defRPr sz="7600"/>
            </a:lvl1pPr>
            <a:lvl2pPr>
              <a:defRPr sz="6700"/>
            </a:lvl2pPr>
            <a:lvl3pPr>
              <a:defRPr sz="5700"/>
            </a:lvl3pPr>
            <a:lvl4pPr>
              <a:defRPr sz="4800"/>
            </a:lvl4pPr>
            <a:lvl5pPr>
              <a:defRPr sz="4800"/>
            </a:lvl5pPr>
            <a:lvl6pPr>
              <a:defRPr sz="4800"/>
            </a:lvl6pPr>
            <a:lvl7pPr>
              <a:defRPr sz="4800"/>
            </a:lvl7pPr>
            <a:lvl8pPr>
              <a:defRPr sz="4800"/>
            </a:lvl8pPr>
            <a:lvl9pPr>
              <a:defRPr sz="4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1218963" y="2870533"/>
            <a:ext cx="8020601" cy="9383212"/>
          </a:xfrm>
        </p:spPr>
        <p:txBody>
          <a:bodyPr/>
          <a:lstStyle>
            <a:lvl1pPr marL="0" indent="0">
              <a:buNone/>
              <a:defRPr sz="3300"/>
            </a:lvl1pPr>
            <a:lvl2pPr marL="1088456" indent="0">
              <a:buNone/>
              <a:defRPr sz="2900"/>
            </a:lvl2pPr>
            <a:lvl3pPr marL="2176912" indent="0">
              <a:buNone/>
              <a:defRPr sz="2400"/>
            </a:lvl3pPr>
            <a:lvl4pPr marL="3265368" indent="0">
              <a:buNone/>
              <a:defRPr sz="2100"/>
            </a:lvl4pPr>
            <a:lvl5pPr marL="4353824" indent="0">
              <a:buNone/>
              <a:defRPr sz="2100"/>
            </a:lvl5pPr>
            <a:lvl6pPr marL="5442280" indent="0">
              <a:buNone/>
              <a:defRPr sz="2100"/>
            </a:lvl6pPr>
            <a:lvl7pPr marL="6530736" indent="0">
              <a:buNone/>
              <a:defRPr sz="2100"/>
            </a:lvl7pPr>
            <a:lvl8pPr marL="7619192" indent="0">
              <a:buNone/>
              <a:defRPr sz="2100"/>
            </a:lvl8pPr>
            <a:lvl9pPr marL="8707648" indent="0">
              <a:buNone/>
              <a:defRPr sz="2100"/>
            </a:lvl9pPr>
          </a:lstStyle>
          <a:p>
            <a:pPr lvl="0"/>
            <a:r>
              <a:rPr lang="zh-CN" altLang="en-US" smtClean="0"/>
              <a:t>单击此处编辑母版文本样式</a:t>
            </a:r>
          </a:p>
        </p:txBody>
      </p:sp>
      <p:sp>
        <p:nvSpPr>
          <p:cNvPr id="5" name="Rectangle 5"/>
          <p:cNvSpPr>
            <a:spLocks noGrp="1" noChangeArrowheads="1"/>
          </p:cNvSpPr>
          <p:nvPr>
            <p:ph type="sldNum" sz="quarter" idx="10"/>
          </p:nvPr>
        </p:nvSpPr>
        <p:spPr>
          <a:ln/>
        </p:spPr>
        <p:txBody>
          <a:bodyPr/>
          <a:lstStyle>
            <a:lvl1pPr>
              <a:defRPr/>
            </a:lvl1pPr>
          </a:lstStyle>
          <a:p>
            <a:pPr>
              <a:defRPr/>
            </a:pPr>
            <a:fld id="{F143ACDB-6DE1-48E9-8D17-EB341F6FC45E}" type="slidenum">
              <a:rPr lang="en-US" altLang="zh-CN"/>
              <a:pPr>
                <a:defRPr/>
              </a:pPr>
              <a:t>‹#›</a:t>
            </a:fld>
            <a:endParaRPr lang="en-US" altLang="zh-CN"/>
          </a:p>
        </p:txBody>
      </p:sp>
    </p:spTree>
    <p:extLst>
      <p:ext uri="{BB962C8B-B14F-4D97-AF65-F5344CB8AC3E}">
        <p14:creationId xmlns:p14="http://schemas.microsoft.com/office/powerpoint/2010/main" val="277696059"/>
      </p:ext>
    </p:extLst>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4778501" y="9602312"/>
            <a:ext cx="14627543" cy="1133607"/>
          </a:xfrm>
        </p:spPr>
        <p:txBody>
          <a:bodyPr anchor="b"/>
          <a:lstStyle>
            <a:lvl1pPr algn="l">
              <a:defRPr sz="48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4778501" y="1225692"/>
            <a:ext cx="14627543" cy="8230553"/>
          </a:xfrm>
        </p:spPr>
        <p:txBody>
          <a:bodyPr/>
          <a:lstStyle>
            <a:lvl1pPr marL="0" indent="0">
              <a:buNone/>
              <a:defRPr sz="7600"/>
            </a:lvl1pPr>
            <a:lvl2pPr marL="1088456" indent="0">
              <a:buNone/>
              <a:defRPr sz="6700"/>
            </a:lvl2pPr>
            <a:lvl3pPr marL="2176912" indent="0">
              <a:buNone/>
              <a:defRPr sz="5700"/>
            </a:lvl3pPr>
            <a:lvl4pPr marL="3265368" indent="0">
              <a:buNone/>
              <a:defRPr sz="4800"/>
            </a:lvl4pPr>
            <a:lvl5pPr marL="4353824" indent="0">
              <a:buNone/>
              <a:defRPr sz="4800"/>
            </a:lvl5pPr>
            <a:lvl6pPr marL="5442280" indent="0">
              <a:buNone/>
              <a:defRPr sz="4800"/>
            </a:lvl6pPr>
            <a:lvl7pPr marL="6530736" indent="0">
              <a:buNone/>
              <a:defRPr sz="4800"/>
            </a:lvl7pPr>
            <a:lvl8pPr marL="7619192" indent="0">
              <a:buNone/>
              <a:defRPr sz="4800"/>
            </a:lvl8pPr>
            <a:lvl9pPr marL="8707648" indent="0">
              <a:buNone/>
              <a:defRPr sz="4800"/>
            </a:lvl9pPr>
          </a:lstStyle>
          <a:p>
            <a:pPr lvl="0"/>
            <a:endParaRPr lang="zh-CN" altLang="en-US" noProof="0" smtClean="0"/>
          </a:p>
        </p:txBody>
      </p:sp>
      <p:sp>
        <p:nvSpPr>
          <p:cNvPr id="4" name="文本占位符 3"/>
          <p:cNvSpPr>
            <a:spLocks noGrp="1"/>
          </p:cNvSpPr>
          <p:nvPr>
            <p:ph type="body" sz="half" idx="2"/>
          </p:nvPr>
        </p:nvSpPr>
        <p:spPr>
          <a:xfrm>
            <a:off x="4778501" y="10735919"/>
            <a:ext cx="14627543" cy="1609910"/>
          </a:xfrm>
        </p:spPr>
        <p:txBody>
          <a:bodyPr/>
          <a:lstStyle>
            <a:lvl1pPr marL="0" indent="0">
              <a:buNone/>
              <a:defRPr sz="3300"/>
            </a:lvl1pPr>
            <a:lvl2pPr marL="1088456" indent="0">
              <a:buNone/>
              <a:defRPr sz="2900"/>
            </a:lvl2pPr>
            <a:lvl3pPr marL="2176912" indent="0">
              <a:buNone/>
              <a:defRPr sz="2400"/>
            </a:lvl3pPr>
            <a:lvl4pPr marL="3265368" indent="0">
              <a:buNone/>
              <a:defRPr sz="2100"/>
            </a:lvl4pPr>
            <a:lvl5pPr marL="4353824" indent="0">
              <a:buNone/>
              <a:defRPr sz="2100"/>
            </a:lvl5pPr>
            <a:lvl6pPr marL="5442280" indent="0">
              <a:buNone/>
              <a:defRPr sz="2100"/>
            </a:lvl6pPr>
            <a:lvl7pPr marL="6530736" indent="0">
              <a:buNone/>
              <a:defRPr sz="2100"/>
            </a:lvl7pPr>
            <a:lvl8pPr marL="7619192" indent="0">
              <a:buNone/>
              <a:defRPr sz="2100"/>
            </a:lvl8pPr>
            <a:lvl9pPr marL="8707648" indent="0">
              <a:buNone/>
              <a:defRPr sz="2100"/>
            </a:lvl9pPr>
          </a:lstStyle>
          <a:p>
            <a:pPr lvl="0"/>
            <a:r>
              <a:rPr lang="zh-CN" altLang="en-US" smtClean="0"/>
              <a:t>单击此处编辑母版文本样式</a:t>
            </a:r>
          </a:p>
        </p:txBody>
      </p:sp>
      <p:sp>
        <p:nvSpPr>
          <p:cNvPr id="5" name="Rectangle 5"/>
          <p:cNvSpPr>
            <a:spLocks noGrp="1" noChangeArrowheads="1"/>
          </p:cNvSpPr>
          <p:nvPr>
            <p:ph type="sldNum" sz="quarter" idx="10"/>
          </p:nvPr>
        </p:nvSpPr>
        <p:spPr>
          <a:ln/>
        </p:spPr>
        <p:txBody>
          <a:bodyPr/>
          <a:lstStyle>
            <a:lvl1pPr>
              <a:defRPr/>
            </a:lvl1pPr>
          </a:lstStyle>
          <a:p>
            <a:pPr>
              <a:defRPr/>
            </a:pPr>
            <a:fld id="{82CF8BF7-AA73-4B5C-9495-D866086D798D}" type="slidenum">
              <a:rPr lang="en-US" altLang="zh-CN"/>
              <a:pPr>
                <a:defRPr/>
              </a:pPr>
              <a:t>‹#›</a:t>
            </a:fld>
            <a:endParaRPr lang="en-US" altLang="zh-CN"/>
          </a:p>
        </p:txBody>
      </p:sp>
    </p:spTree>
    <p:extLst>
      <p:ext uri="{BB962C8B-B14F-4D97-AF65-F5344CB8AC3E}">
        <p14:creationId xmlns:p14="http://schemas.microsoft.com/office/powerpoint/2010/main" val="1639167097"/>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5922" name="Rectangle 2"/>
          <p:cNvSpPr>
            <a:spLocks noChangeArrowheads="1"/>
          </p:cNvSpPr>
          <p:nvPr/>
        </p:nvSpPr>
        <p:spPr bwMode="auto">
          <a:xfrm>
            <a:off x="0" y="13107918"/>
            <a:ext cx="24379238" cy="727649"/>
          </a:xfrm>
          <a:prstGeom prst="rect">
            <a:avLst/>
          </a:prstGeom>
          <a:solidFill>
            <a:schemeClr val="tx1"/>
          </a:solidFill>
          <a:ln w="9525">
            <a:solidFill>
              <a:schemeClr val="tx1"/>
            </a:solidFill>
            <a:miter lim="800000"/>
            <a:headEnd/>
            <a:tailEnd/>
          </a:ln>
          <a:effectLst/>
        </p:spPr>
        <p:txBody>
          <a:bodyPr lIns="217691" tIns="108846" rIns="217691" bIns="108846">
            <a:spAutoFit/>
          </a:bodyPr>
          <a:lstStyle/>
          <a:p>
            <a:pPr algn="ctr">
              <a:spcBef>
                <a:spcPct val="50000"/>
              </a:spcBef>
              <a:defRPr/>
            </a:pPr>
            <a:r>
              <a:rPr lang="zh-CN" altLang="en-US" sz="3300">
                <a:solidFill>
                  <a:srgbClr val="CC0066"/>
                </a:solidFill>
                <a:effectLst>
                  <a:outerShdw blurRad="38100" dist="38100" dir="2700000" algn="tl">
                    <a:srgbClr val="000000"/>
                  </a:outerShdw>
                </a:effectLst>
                <a:latin typeface="Tahoma" pitchFamily="34" charset="0"/>
              </a:rPr>
              <a:t>电子科技大学    敏感材料与传感器   课程组     制作</a:t>
            </a:r>
          </a:p>
        </p:txBody>
      </p:sp>
      <p:sp>
        <p:nvSpPr>
          <p:cNvPr id="10243" name="Rectangle 3"/>
          <p:cNvSpPr>
            <a:spLocks noGrp="1" noRot="1" noChangeArrowheads="1"/>
          </p:cNvSpPr>
          <p:nvPr>
            <p:ph type="title"/>
          </p:nvPr>
        </p:nvSpPr>
        <p:spPr bwMode="auto">
          <a:xfrm>
            <a:off x="0" y="1"/>
            <a:ext cx="22770885" cy="1673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17691" tIns="108846" rIns="217691" bIns="108846" numCol="1" anchor="ctr" anchorCtr="0" compatLnSpc="1">
            <a:prstTxWarp prst="textNoShape">
              <a:avLst/>
            </a:prstTxWarp>
          </a:bodyPr>
          <a:lstStyle/>
          <a:p>
            <a:pPr lvl="0"/>
            <a:r>
              <a:rPr lang="zh-CN" altLang="en-US" smtClean="0"/>
              <a:t>单击此处编辑母版标题样式</a:t>
            </a:r>
          </a:p>
        </p:txBody>
      </p:sp>
      <p:sp>
        <p:nvSpPr>
          <p:cNvPr id="10244" name="Rectangle 4"/>
          <p:cNvSpPr>
            <a:spLocks noGrp="1" noRot="1" noChangeArrowheads="1"/>
          </p:cNvSpPr>
          <p:nvPr>
            <p:ph type="body" idx="1"/>
          </p:nvPr>
        </p:nvSpPr>
        <p:spPr bwMode="auto">
          <a:xfrm>
            <a:off x="478274" y="2394228"/>
            <a:ext cx="23515807" cy="10513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17691" tIns="108846" rIns="217691" bIns="108846"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65925" name="Rectangle 5"/>
          <p:cNvSpPr>
            <a:spLocks noGrp="1" noChangeArrowheads="1"/>
          </p:cNvSpPr>
          <p:nvPr>
            <p:ph type="sldNum" sz="quarter" idx="4"/>
          </p:nvPr>
        </p:nvSpPr>
        <p:spPr bwMode="auto">
          <a:xfrm>
            <a:off x="17179747" y="13241284"/>
            <a:ext cx="6103275" cy="476305"/>
          </a:xfrm>
          <a:prstGeom prst="rect">
            <a:avLst/>
          </a:prstGeom>
          <a:noFill/>
          <a:ln w="9525">
            <a:noFill/>
            <a:miter lim="800000"/>
            <a:headEnd/>
            <a:tailEnd/>
          </a:ln>
          <a:effectLst/>
        </p:spPr>
        <p:txBody>
          <a:bodyPr vert="horz" wrap="square" lIns="217691" tIns="108846" rIns="217691" bIns="108846" numCol="1" anchor="t" anchorCtr="0" compatLnSpc="1">
            <a:prstTxWarp prst="textNoShape">
              <a:avLst/>
            </a:prstTxWarp>
          </a:bodyPr>
          <a:lstStyle>
            <a:lvl1pPr algn="r">
              <a:defRPr sz="3300" b="0">
                <a:solidFill>
                  <a:srgbClr val="FF5050"/>
                </a:solidFill>
                <a:effectLst/>
                <a:latin typeface="Arial" charset="0"/>
              </a:defRPr>
            </a:lvl1pPr>
          </a:lstStyle>
          <a:p>
            <a:pPr>
              <a:defRPr/>
            </a:pPr>
            <a:fld id="{6FF23D7F-E478-4A29-BC73-65DFB6E2C753}" type="slidenum">
              <a:rPr lang="en-US" altLang="zh-CN"/>
              <a:pPr>
                <a:defRPr/>
              </a:pPr>
              <a:t>‹#›</a:t>
            </a:fld>
            <a:endParaRPr lang="en-US" altLang="zh-CN"/>
          </a:p>
        </p:txBody>
      </p:sp>
      <p:sp>
        <p:nvSpPr>
          <p:cNvPr id="465926" name="Rectangle 6"/>
          <p:cNvSpPr>
            <a:spLocks noChangeArrowheads="1"/>
          </p:cNvSpPr>
          <p:nvPr/>
        </p:nvSpPr>
        <p:spPr bwMode="auto">
          <a:xfrm>
            <a:off x="0" y="1673420"/>
            <a:ext cx="24379238" cy="304835"/>
          </a:xfrm>
          <a:prstGeom prst="rect">
            <a:avLst/>
          </a:prstGeom>
          <a:gradFill rotWithShape="0">
            <a:gsLst>
              <a:gs pos="0">
                <a:srgbClr val="0000FF"/>
              </a:gs>
              <a:gs pos="100000">
                <a:schemeClr val="bg1"/>
              </a:gs>
            </a:gsLst>
            <a:lin ang="0" scaled="1"/>
          </a:gradFill>
          <a:ln w="9525">
            <a:noFill/>
            <a:miter lim="800000"/>
            <a:headEnd/>
            <a:tailEnd/>
          </a:ln>
          <a:effectLst/>
        </p:spPr>
        <p:txBody>
          <a:bodyPr wrap="none" lIns="217691" tIns="108846" rIns="217691" bIns="108846" anchor="ctr"/>
          <a:lstStyle/>
          <a:p>
            <a:pPr>
              <a:defRPr/>
            </a:pPr>
            <a:endParaRPr lang="zh-CN" altLang="en-US"/>
          </a:p>
        </p:txBody>
      </p:sp>
      <p:pic>
        <p:nvPicPr>
          <p:cNvPr id="10247" name="Picture 7" descr="未标题-1 拷贝"/>
          <p:cNvPicPr>
            <a:picLocks noChangeAspect="1" noChangeArrowheads="1"/>
          </p:cNvPicPr>
          <p:nvPr/>
        </p:nvPicPr>
        <p:blipFill>
          <a:blip r:embed="rId16">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21941314" y="0"/>
            <a:ext cx="2437924" cy="182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p:transition>
    <p:zoom/>
  </p:transition>
  <p:timing>
    <p:tnLst>
      <p:par>
        <p:cTn id="1" dur="indefinite" restart="never" nodeType="tmRoot"/>
      </p:par>
    </p:tnLst>
  </p:timing>
  <p:txStyles>
    <p:titleStyle>
      <a:lvl1pPr algn="l" rtl="0" eaLnBrk="0" fontAlgn="base" hangingPunct="0">
        <a:spcBef>
          <a:spcPct val="0"/>
        </a:spcBef>
        <a:spcAft>
          <a:spcPct val="0"/>
        </a:spcAft>
        <a:defRPr sz="7600" b="1">
          <a:solidFill>
            <a:schemeClr val="hlink"/>
          </a:solidFill>
          <a:latin typeface="+mj-lt"/>
          <a:ea typeface="+mj-ea"/>
          <a:cs typeface="+mj-cs"/>
        </a:defRPr>
      </a:lvl1pPr>
      <a:lvl2pPr algn="l" rtl="0" eaLnBrk="0" fontAlgn="base" hangingPunct="0">
        <a:spcBef>
          <a:spcPct val="0"/>
        </a:spcBef>
        <a:spcAft>
          <a:spcPct val="0"/>
        </a:spcAft>
        <a:defRPr sz="7600" b="1">
          <a:solidFill>
            <a:schemeClr val="hlink"/>
          </a:solidFill>
          <a:latin typeface="Arial" charset="0"/>
          <a:ea typeface="宋体" pitchFamily="2" charset="-122"/>
        </a:defRPr>
      </a:lvl2pPr>
      <a:lvl3pPr algn="l" rtl="0" eaLnBrk="0" fontAlgn="base" hangingPunct="0">
        <a:spcBef>
          <a:spcPct val="0"/>
        </a:spcBef>
        <a:spcAft>
          <a:spcPct val="0"/>
        </a:spcAft>
        <a:defRPr sz="7600" b="1">
          <a:solidFill>
            <a:schemeClr val="hlink"/>
          </a:solidFill>
          <a:latin typeface="Arial" charset="0"/>
          <a:ea typeface="宋体" pitchFamily="2" charset="-122"/>
        </a:defRPr>
      </a:lvl3pPr>
      <a:lvl4pPr algn="l" rtl="0" eaLnBrk="0" fontAlgn="base" hangingPunct="0">
        <a:spcBef>
          <a:spcPct val="0"/>
        </a:spcBef>
        <a:spcAft>
          <a:spcPct val="0"/>
        </a:spcAft>
        <a:defRPr sz="7600" b="1">
          <a:solidFill>
            <a:schemeClr val="hlink"/>
          </a:solidFill>
          <a:latin typeface="Arial" charset="0"/>
          <a:ea typeface="宋体" pitchFamily="2" charset="-122"/>
        </a:defRPr>
      </a:lvl4pPr>
      <a:lvl5pPr algn="l" rtl="0" eaLnBrk="0" fontAlgn="base" hangingPunct="0">
        <a:spcBef>
          <a:spcPct val="0"/>
        </a:spcBef>
        <a:spcAft>
          <a:spcPct val="0"/>
        </a:spcAft>
        <a:defRPr sz="7600" b="1">
          <a:solidFill>
            <a:schemeClr val="hlink"/>
          </a:solidFill>
          <a:latin typeface="Arial" charset="0"/>
          <a:ea typeface="宋体" pitchFamily="2" charset="-122"/>
        </a:defRPr>
      </a:lvl5pPr>
      <a:lvl6pPr marL="1088456" algn="l" rtl="0" fontAlgn="base">
        <a:spcBef>
          <a:spcPct val="0"/>
        </a:spcBef>
        <a:spcAft>
          <a:spcPct val="0"/>
        </a:spcAft>
        <a:defRPr sz="7600" b="1">
          <a:solidFill>
            <a:schemeClr val="hlink"/>
          </a:solidFill>
          <a:latin typeface="Arial" charset="0"/>
          <a:ea typeface="宋体" pitchFamily="2" charset="-122"/>
        </a:defRPr>
      </a:lvl6pPr>
      <a:lvl7pPr marL="2176912" algn="l" rtl="0" fontAlgn="base">
        <a:spcBef>
          <a:spcPct val="0"/>
        </a:spcBef>
        <a:spcAft>
          <a:spcPct val="0"/>
        </a:spcAft>
        <a:defRPr sz="7600" b="1">
          <a:solidFill>
            <a:schemeClr val="hlink"/>
          </a:solidFill>
          <a:latin typeface="Arial" charset="0"/>
          <a:ea typeface="宋体" pitchFamily="2" charset="-122"/>
        </a:defRPr>
      </a:lvl7pPr>
      <a:lvl8pPr marL="3265368" algn="l" rtl="0" fontAlgn="base">
        <a:spcBef>
          <a:spcPct val="0"/>
        </a:spcBef>
        <a:spcAft>
          <a:spcPct val="0"/>
        </a:spcAft>
        <a:defRPr sz="7600" b="1">
          <a:solidFill>
            <a:schemeClr val="hlink"/>
          </a:solidFill>
          <a:latin typeface="Arial" charset="0"/>
          <a:ea typeface="宋体" pitchFamily="2" charset="-122"/>
        </a:defRPr>
      </a:lvl8pPr>
      <a:lvl9pPr marL="4353824" algn="l" rtl="0" fontAlgn="base">
        <a:spcBef>
          <a:spcPct val="0"/>
        </a:spcBef>
        <a:spcAft>
          <a:spcPct val="0"/>
        </a:spcAft>
        <a:defRPr sz="7600" b="1">
          <a:solidFill>
            <a:schemeClr val="hlink"/>
          </a:solidFill>
          <a:latin typeface="Arial" charset="0"/>
          <a:ea typeface="宋体" pitchFamily="2" charset="-122"/>
        </a:defRPr>
      </a:lvl9pPr>
    </p:titleStyle>
    <p:bodyStyle>
      <a:lvl1pPr marL="816342" indent="-816342" algn="l" rtl="0" eaLnBrk="0" fontAlgn="base" hangingPunct="0">
        <a:spcBef>
          <a:spcPct val="20000"/>
        </a:spcBef>
        <a:spcAft>
          <a:spcPct val="0"/>
        </a:spcAft>
        <a:buClr>
          <a:schemeClr val="hlink"/>
        </a:buClr>
        <a:buSzPct val="70000"/>
        <a:buFont typeface="Wingdings" pitchFamily="2" charset="2"/>
        <a:buChar char="v"/>
        <a:defRPr sz="7600">
          <a:solidFill>
            <a:schemeClr val="tx1"/>
          </a:solidFill>
          <a:latin typeface="+mn-lt"/>
          <a:ea typeface="+mn-ea"/>
          <a:cs typeface="+mn-cs"/>
        </a:defRPr>
      </a:lvl1pPr>
      <a:lvl2pPr marL="1768741" indent="-680285" algn="l" rtl="0" eaLnBrk="0" fontAlgn="base" hangingPunct="0">
        <a:spcBef>
          <a:spcPct val="20000"/>
        </a:spcBef>
        <a:spcAft>
          <a:spcPct val="0"/>
        </a:spcAft>
        <a:buClr>
          <a:schemeClr val="accent2"/>
        </a:buClr>
        <a:buSzPct val="85000"/>
        <a:buFont typeface="Wingdings" pitchFamily="2" charset="2"/>
        <a:buChar char=""/>
        <a:defRPr sz="6700">
          <a:solidFill>
            <a:schemeClr val="tx1"/>
          </a:solidFill>
          <a:latin typeface="+mn-lt"/>
          <a:ea typeface="+mn-ea"/>
        </a:defRPr>
      </a:lvl2pPr>
      <a:lvl3pPr marL="2721140" indent="-544228" algn="l" rtl="0" eaLnBrk="0" fontAlgn="base" hangingPunct="0">
        <a:spcBef>
          <a:spcPct val="20000"/>
        </a:spcBef>
        <a:spcAft>
          <a:spcPct val="0"/>
        </a:spcAft>
        <a:buClr>
          <a:schemeClr val="hlink"/>
        </a:buClr>
        <a:buSzPct val="80000"/>
        <a:buFont typeface="Wingdings" pitchFamily="2" charset="2"/>
        <a:buChar char="v"/>
        <a:defRPr sz="5700">
          <a:solidFill>
            <a:schemeClr val="tx1"/>
          </a:solidFill>
          <a:latin typeface="+mn-lt"/>
          <a:ea typeface="+mn-ea"/>
        </a:defRPr>
      </a:lvl3pPr>
      <a:lvl4pPr marL="3809596" indent="-544228" algn="l" rtl="0" eaLnBrk="0" fontAlgn="base" hangingPunct="0">
        <a:spcBef>
          <a:spcPct val="20000"/>
        </a:spcBef>
        <a:spcAft>
          <a:spcPct val="0"/>
        </a:spcAft>
        <a:buClr>
          <a:schemeClr val="accent2"/>
        </a:buClr>
        <a:buSzPct val="90000"/>
        <a:buFont typeface="Wingdings" pitchFamily="2" charset="2"/>
        <a:buChar char=""/>
        <a:defRPr sz="4800">
          <a:solidFill>
            <a:schemeClr val="tx1"/>
          </a:solidFill>
          <a:latin typeface="+mn-lt"/>
          <a:ea typeface="+mn-ea"/>
        </a:defRPr>
      </a:lvl4pPr>
      <a:lvl5pPr marL="4898052" indent="-544228" algn="l" rtl="0" eaLnBrk="0" fontAlgn="base" hangingPunct="0">
        <a:spcBef>
          <a:spcPct val="20000"/>
        </a:spcBef>
        <a:spcAft>
          <a:spcPct val="0"/>
        </a:spcAft>
        <a:buClr>
          <a:schemeClr val="hlink"/>
        </a:buClr>
        <a:buSzPct val="85000"/>
        <a:buFont typeface="Wingdings" pitchFamily="2" charset="2"/>
        <a:buChar char="v"/>
        <a:defRPr sz="4800">
          <a:solidFill>
            <a:schemeClr val="tx1"/>
          </a:solidFill>
          <a:latin typeface="+mn-lt"/>
          <a:ea typeface="+mn-ea"/>
        </a:defRPr>
      </a:lvl5pPr>
      <a:lvl6pPr marL="5986508" indent="-544228" algn="l" rtl="0" fontAlgn="base">
        <a:spcBef>
          <a:spcPct val="20000"/>
        </a:spcBef>
        <a:spcAft>
          <a:spcPct val="0"/>
        </a:spcAft>
        <a:buClr>
          <a:schemeClr val="hlink"/>
        </a:buClr>
        <a:buSzPct val="85000"/>
        <a:buFont typeface="Wingdings" pitchFamily="2" charset="2"/>
        <a:buChar char="v"/>
        <a:defRPr sz="4800">
          <a:solidFill>
            <a:schemeClr val="tx1"/>
          </a:solidFill>
          <a:latin typeface="+mn-lt"/>
          <a:ea typeface="+mn-ea"/>
        </a:defRPr>
      </a:lvl6pPr>
      <a:lvl7pPr marL="7074964" indent="-544228" algn="l" rtl="0" fontAlgn="base">
        <a:spcBef>
          <a:spcPct val="20000"/>
        </a:spcBef>
        <a:spcAft>
          <a:spcPct val="0"/>
        </a:spcAft>
        <a:buClr>
          <a:schemeClr val="hlink"/>
        </a:buClr>
        <a:buSzPct val="85000"/>
        <a:buFont typeface="Wingdings" pitchFamily="2" charset="2"/>
        <a:buChar char="v"/>
        <a:defRPr sz="4800">
          <a:solidFill>
            <a:schemeClr val="tx1"/>
          </a:solidFill>
          <a:latin typeface="+mn-lt"/>
          <a:ea typeface="+mn-ea"/>
        </a:defRPr>
      </a:lvl7pPr>
      <a:lvl8pPr marL="8163420" indent="-544228" algn="l" rtl="0" fontAlgn="base">
        <a:spcBef>
          <a:spcPct val="20000"/>
        </a:spcBef>
        <a:spcAft>
          <a:spcPct val="0"/>
        </a:spcAft>
        <a:buClr>
          <a:schemeClr val="hlink"/>
        </a:buClr>
        <a:buSzPct val="85000"/>
        <a:buFont typeface="Wingdings" pitchFamily="2" charset="2"/>
        <a:buChar char="v"/>
        <a:defRPr sz="4800">
          <a:solidFill>
            <a:schemeClr val="tx1"/>
          </a:solidFill>
          <a:latin typeface="+mn-lt"/>
          <a:ea typeface="+mn-ea"/>
        </a:defRPr>
      </a:lvl8pPr>
      <a:lvl9pPr marL="9251876" indent="-544228" algn="l" rtl="0" fontAlgn="base">
        <a:spcBef>
          <a:spcPct val="20000"/>
        </a:spcBef>
        <a:spcAft>
          <a:spcPct val="0"/>
        </a:spcAft>
        <a:buClr>
          <a:schemeClr val="hlink"/>
        </a:buClr>
        <a:buSzPct val="85000"/>
        <a:buFont typeface="Wingdings" pitchFamily="2" charset="2"/>
        <a:buChar char="v"/>
        <a:defRPr sz="4800">
          <a:solidFill>
            <a:schemeClr val="tx1"/>
          </a:solidFill>
          <a:latin typeface="+mn-lt"/>
          <a:ea typeface="+mn-ea"/>
        </a:defRPr>
      </a:lvl9pPr>
    </p:bodyStyle>
    <p:otherStyle>
      <a:defPPr>
        <a:defRPr lang="zh-CN"/>
      </a:defPPr>
      <a:lvl1pPr marL="0" algn="l" defTabSz="2176912" rtl="0" eaLnBrk="1" latinLnBrk="0" hangingPunct="1">
        <a:defRPr sz="4300" kern="1200">
          <a:solidFill>
            <a:schemeClr val="tx1"/>
          </a:solidFill>
          <a:latin typeface="+mn-lt"/>
          <a:ea typeface="+mn-ea"/>
          <a:cs typeface="+mn-cs"/>
        </a:defRPr>
      </a:lvl1pPr>
      <a:lvl2pPr marL="1088456" algn="l" defTabSz="2176912" rtl="0" eaLnBrk="1" latinLnBrk="0" hangingPunct="1">
        <a:defRPr sz="4300" kern="1200">
          <a:solidFill>
            <a:schemeClr val="tx1"/>
          </a:solidFill>
          <a:latin typeface="+mn-lt"/>
          <a:ea typeface="+mn-ea"/>
          <a:cs typeface="+mn-cs"/>
        </a:defRPr>
      </a:lvl2pPr>
      <a:lvl3pPr marL="2176912" algn="l" defTabSz="2176912" rtl="0" eaLnBrk="1" latinLnBrk="0" hangingPunct="1">
        <a:defRPr sz="4300" kern="1200">
          <a:solidFill>
            <a:schemeClr val="tx1"/>
          </a:solidFill>
          <a:latin typeface="+mn-lt"/>
          <a:ea typeface="+mn-ea"/>
          <a:cs typeface="+mn-cs"/>
        </a:defRPr>
      </a:lvl3pPr>
      <a:lvl4pPr marL="3265368" algn="l" defTabSz="2176912" rtl="0" eaLnBrk="1" latinLnBrk="0" hangingPunct="1">
        <a:defRPr sz="4300" kern="1200">
          <a:solidFill>
            <a:schemeClr val="tx1"/>
          </a:solidFill>
          <a:latin typeface="+mn-lt"/>
          <a:ea typeface="+mn-ea"/>
          <a:cs typeface="+mn-cs"/>
        </a:defRPr>
      </a:lvl4pPr>
      <a:lvl5pPr marL="4353824" algn="l" defTabSz="2176912" rtl="0" eaLnBrk="1" latinLnBrk="0" hangingPunct="1">
        <a:defRPr sz="4300" kern="1200">
          <a:solidFill>
            <a:schemeClr val="tx1"/>
          </a:solidFill>
          <a:latin typeface="+mn-lt"/>
          <a:ea typeface="+mn-ea"/>
          <a:cs typeface="+mn-cs"/>
        </a:defRPr>
      </a:lvl5pPr>
      <a:lvl6pPr marL="5442280" algn="l" defTabSz="2176912" rtl="0" eaLnBrk="1" latinLnBrk="0" hangingPunct="1">
        <a:defRPr sz="4300" kern="1200">
          <a:solidFill>
            <a:schemeClr val="tx1"/>
          </a:solidFill>
          <a:latin typeface="+mn-lt"/>
          <a:ea typeface="+mn-ea"/>
          <a:cs typeface="+mn-cs"/>
        </a:defRPr>
      </a:lvl6pPr>
      <a:lvl7pPr marL="6530736" algn="l" defTabSz="2176912" rtl="0" eaLnBrk="1" latinLnBrk="0" hangingPunct="1">
        <a:defRPr sz="4300" kern="1200">
          <a:solidFill>
            <a:schemeClr val="tx1"/>
          </a:solidFill>
          <a:latin typeface="+mn-lt"/>
          <a:ea typeface="+mn-ea"/>
          <a:cs typeface="+mn-cs"/>
        </a:defRPr>
      </a:lvl7pPr>
      <a:lvl8pPr marL="7619192" algn="l" defTabSz="2176912" rtl="0" eaLnBrk="1" latinLnBrk="0" hangingPunct="1">
        <a:defRPr sz="4300" kern="1200">
          <a:solidFill>
            <a:schemeClr val="tx1"/>
          </a:solidFill>
          <a:latin typeface="+mn-lt"/>
          <a:ea typeface="+mn-ea"/>
          <a:cs typeface="+mn-cs"/>
        </a:defRPr>
      </a:lvl8pPr>
      <a:lvl9pPr marL="8707648" algn="l" defTabSz="2176912" rtl="0" eaLnBrk="1" latinLnBrk="0" hangingPunct="1">
        <a:defRPr sz="4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0.wmf"/></Relationships>
</file>

<file path=ppt/slides/_rels/slide21.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16.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image" Target="../media/image15.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7.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8.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9.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1.wmf"/><Relationship Id="rId5" Type="http://schemas.openxmlformats.org/officeDocument/2006/relationships/oleObject" Target="../embeddings/oleObject9.bin"/><Relationship Id="rId4" Type="http://schemas.openxmlformats.org/officeDocument/2006/relationships/image" Target="../media/image20.wmf"/></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3.xml"/><Relationship Id="rId1" Type="http://schemas.openxmlformats.org/officeDocument/2006/relationships/vmlDrawing" Target="../drawings/vmlDrawing7.vml"/><Relationship Id="rId4" Type="http://schemas.openxmlformats.org/officeDocument/2006/relationships/image" Target="../media/image26.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3.xml"/><Relationship Id="rId1" Type="http://schemas.openxmlformats.org/officeDocument/2006/relationships/vmlDrawing" Target="../drawings/vmlDrawing8.vml"/><Relationship Id="rId4" Type="http://schemas.openxmlformats.org/officeDocument/2006/relationships/image" Target="../media/image27.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9.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
          <p:cNvSpPr>
            <a:spLocks noChangeArrowheads="1"/>
          </p:cNvSpPr>
          <p:nvPr/>
        </p:nvSpPr>
        <p:spPr bwMode="auto">
          <a:xfrm>
            <a:off x="2399833" y="3832670"/>
            <a:ext cx="18432565" cy="5903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691" tIns="108846" rIns="217691" bIns="108846" anchor="ctr"/>
          <a:lstStyle/>
          <a:p>
            <a:pPr algn="ctr"/>
            <a:r>
              <a:rPr lang="zh-CN" altLang="en-US" sz="9500">
                <a:solidFill>
                  <a:schemeClr val="hlink"/>
                </a:solidFill>
              </a:rPr>
              <a:t>第七章    红外传感器</a:t>
            </a:r>
            <a:endParaRPr lang="en-US" altLang="zh-CN" sz="9500">
              <a:solidFill>
                <a:schemeClr val="hlink"/>
              </a:solidFill>
            </a:endParaRPr>
          </a:p>
          <a:p>
            <a:pPr algn="ctr"/>
            <a:r>
              <a:rPr lang="en-US" altLang="zh-CN" sz="9500">
                <a:solidFill>
                  <a:schemeClr val="hlink"/>
                </a:solidFill>
              </a:rPr>
              <a:t>(infrared sensor)</a:t>
            </a:r>
            <a:endParaRPr lang="zh-CN" altLang="en-US" sz="9500">
              <a:solidFill>
                <a:schemeClr val="hlink"/>
              </a:solidFill>
            </a:endParaRPr>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8"/>
          <p:cNvSpPr>
            <a:spLocks noChangeArrowheads="1"/>
          </p:cNvSpPr>
          <p:nvPr/>
        </p:nvSpPr>
        <p:spPr bwMode="auto">
          <a:xfrm>
            <a:off x="668738" y="2251337"/>
            <a:ext cx="15165072" cy="130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217691" tIns="108846" rIns="217691" bIns="108846" anchor="ctr"/>
          <a:lstStyle/>
          <a:p>
            <a:r>
              <a:rPr lang="zh-CN" altLang="en-US" sz="7600">
                <a:solidFill>
                  <a:schemeClr val="hlink"/>
                </a:solidFill>
                <a:latin typeface="华文新魏" pitchFamily="2" charset="-122"/>
                <a:ea typeface="华文新魏" pitchFamily="2" charset="-122"/>
              </a:rPr>
              <a:t>红外辐射的物理本质</a:t>
            </a:r>
          </a:p>
        </p:txBody>
      </p:sp>
      <p:sp>
        <p:nvSpPr>
          <p:cNvPr id="21507" name="Rectangle 9"/>
          <p:cNvSpPr>
            <a:spLocks noChangeArrowheads="1"/>
          </p:cNvSpPr>
          <p:nvPr/>
        </p:nvSpPr>
        <p:spPr bwMode="auto">
          <a:xfrm>
            <a:off x="952317" y="3689777"/>
            <a:ext cx="22474610" cy="814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691" tIns="108846" rIns="217691" bIns="108846"/>
          <a:lstStyle/>
          <a:p>
            <a:pPr marL="816342" indent="-816342" algn="just">
              <a:spcBef>
                <a:spcPct val="20000"/>
              </a:spcBef>
              <a:buClr>
                <a:srgbClr val="FF0000"/>
              </a:buClr>
              <a:buSzPct val="80000"/>
              <a:buFont typeface="Wingdings" pitchFamily="2" charset="2"/>
              <a:buChar char="p"/>
            </a:pPr>
            <a:r>
              <a:rPr lang="zh-CN" altLang="en-US" sz="6700">
                <a:solidFill>
                  <a:srgbClr val="FF0000"/>
                </a:solidFill>
                <a:latin typeface="Times New Roman" pitchFamily="18" charset="0"/>
                <a:ea typeface="楷体_GB2312" pitchFamily="49" charset="-122"/>
                <a:cs typeface="Times New Roman" pitchFamily="18" charset="0"/>
              </a:rPr>
              <a:t>红外辐射的物理本质是热辐射</a:t>
            </a:r>
            <a:r>
              <a:rPr lang="zh-CN" altLang="en-US" sz="6700">
                <a:latin typeface="Times New Roman" pitchFamily="18" charset="0"/>
                <a:ea typeface="楷体_GB2312" pitchFamily="49" charset="-122"/>
                <a:cs typeface="Times New Roman" pitchFamily="18" charset="0"/>
              </a:rPr>
              <a:t>。物体的温度越高，辐射出来的红外线越多，红外辐射的能量就越强。研究发现，</a:t>
            </a:r>
            <a:r>
              <a:rPr lang="zh-CN" altLang="en-US" sz="6700">
                <a:solidFill>
                  <a:srgbClr val="FF0000"/>
                </a:solidFill>
                <a:latin typeface="Times New Roman" pitchFamily="18" charset="0"/>
                <a:ea typeface="楷体_GB2312" pitchFamily="49" charset="-122"/>
                <a:cs typeface="Times New Roman" pitchFamily="18" charset="0"/>
              </a:rPr>
              <a:t>太阳光谱各种单色光的热效应从紫色光到红色光是逐渐增大的</a:t>
            </a:r>
            <a:r>
              <a:rPr lang="zh-CN" altLang="en-US" sz="6700">
                <a:latin typeface="Times New Roman" pitchFamily="18" charset="0"/>
                <a:ea typeface="楷体_GB2312" pitchFamily="49" charset="-122"/>
                <a:cs typeface="Times New Roman" pitchFamily="18" charset="0"/>
              </a:rPr>
              <a:t>，而且</a:t>
            </a:r>
            <a:r>
              <a:rPr lang="zh-CN" altLang="en-US" sz="6700">
                <a:solidFill>
                  <a:srgbClr val="FF0000"/>
                </a:solidFill>
                <a:latin typeface="Times New Roman" pitchFamily="18" charset="0"/>
                <a:ea typeface="楷体_GB2312" pitchFamily="49" charset="-122"/>
                <a:cs typeface="Times New Roman" pitchFamily="18" charset="0"/>
              </a:rPr>
              <a:t>最大的热效应出现在红外辐射的频率范围内</a:t>
            </a:r>
            <a:r>
              <a:rPr lang="zh-CN" altLang="en-US" sz="6700">
                <a:latin typeface="Times New Roman" pitchFamily="18" charset="0"/>
                <a:ea typeface="楷体_GB2312" pitchFamily="49" charset="-122"/>
                <a:cs typeface="Times New Roman" pitchFamily="18" charset="0"/>
              </a:rPr>
              <a:t>，因此人们又将红外辐射称为热辐射或热射线。</a:t>
            </a:r>
          </a:p>
        </p:txBody>
      </p:sp>
    </p:spTree>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9"/>
          <p:cNvSpPr>
            <a:spLocks noChangeArrowheads="1"/>
          </p:cNvSpPr>
          <p:nvPr/>
        </p:nvSpPr>
        <p:spPr bwMode="auto">
          <a:xfrm>
            <a:off x="1" y="2105270"/>
            <a:ext cx="14009597" cy="1155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217691" tIns="108846" rIns="217691" bIns="108846" anchor="ctr"/>
          <a:lstStyle/>
          <a:p>
            <a:r>
              <a:rPr lang="zh-CN" altLang="en-US" sz="7600">
                <a:solidFill>
                  <a:schemeClr val="hlink"/>
                </a:solidFill>
                <a:latin typeface="华文新魏" pitchFamily="2" charset="-122"/>
                <a:ea typeface="华文新魏" pitchFamily="2" charset="-122"/>
              </a:rPr>
              <a:t>红外吸收及红外窗口</a:t>
            </a:r>
          </a:p>
        </p:txBody>
      </p:sp>
      <p:sp>
        <p:nvSpPr>
          <p:cNvPr id="22531" name="Rectangle 10"/>
          <p:cNvSpPr>
            <a:spLocks noChangeArrowheads="1"/>
          </p:cNvSpPr>
          <p:nvPr/>
        </p:nvSpPr>
        <p:spPr bwMode="auto">
          <a:xfrm>
            <a:off x="478276" y="3257928"/>
            <a:ext cx="23333808" cy="964994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217691" tIns="108846" rIns="217691" bIns="108846"/>
          <a:lstStyle/>
          <a:p>
            <a:pPr marL="816342" indent="-816342" algn="just">
              <a:lnSpc>
                <a:spcPct val="110000"/>
              </a:lnSpc>
              <a:buClr>
                <a:srgbClr val="FF0000"/>
              </a:buClr>
              <a:buSzPct val="80000"/>
              <a:buFont typeface="Wingdings" pitchFamily="2" charset="2"/>
              <a:buChar char="p"/>
            </a:pPr>
            <a:r>
              <a:rPr lang="zh-CN" altLang="en-US" sz="5700">
                <a:latin typeface="Times New Roman" pitchFamily="18" charset="0"/>
                <a:ea typeface="楷体_GB2312" pitchFamily="49" charset="-122"/>
                <a:cs typeface="Times New Roman" pitchFamily="18" charset="0"/>
              </a:rPr>
              <a:t>红外辐射在大气中传播时，由于大气中的气体分子、水蒸汽以及固体微粒、尘埃等物质的吸收和散射作用，使辐射能在传输过程中逐渐衰减。空气中对称的</a:t>
            </a:r>
            <a:r>
              <a:rPr lang="zh-CN" altLang="en-US" sz="5700">
                <a:solidFill>
                  <a:srgbClr val="FF0000"/>
                </a:solidFill>
                <a:latin typeface="Times New Roman" pitchFamily="18" charset="0"/>
                <a:ea typeface="楷体_GB2312" pitchFamily="49" charset="-122"/>
                <a:cs typeface="Times New Roman" pitchFamily="18" charset="0"/>
              </a:rPr>
              <a:t>双原子分子，如</a:t>
            </a:r>
            <a:r>
              <a:rPr lang="en-US" altLang="zh-CN" sz="5700">
                <a:solidFill>
                  <a:srgbClr val="FF0000"/>
                </a:solidFill>
                <a:latin typeface="Times New Roman" pitchFamily="18" charset="0"/>
                <a:ea typeface="楷体_GB2312" pitchFamily="49" charset="-122"/>
                <a:cs typeface="Times New Roman" pitchFamily="18" charset="0"/>
              </a:rPr>
              <a:t>N</a:t>
            </a:r>
            <a:r>
              <a:rPr lang="en-US" altLang="zh-CN" sz="5700" baseline="-25000">
                <a:solidFill>
                  <a:srgbClr val="FF0000"/>
                </a:solidFill>
                <a:latin typeface="Times New Roman" pitchFamily="18" charset="0"/>
                <a:ea typeface="楷体_GB2312" pitchFamily="49" charset="-122"/>
                <a:cs typeface="Times New Roman" pitchFamily="18" charset="0"/>
              </a:rPr>
              <a:t>2</a:t>
            </a:r>
            <a:r>
              <a:rPr lang="zh-CN" altLang="en-US" sz="5700">
                <a:solidFill>
                  <a:srgbClr val="FF0000"/>
                </a:solidFill>
                <a:latin typeface="Times New Roman" pitchFamily="18" charset="0"/>
                <a:ea typeface="楷体_GB2312" pitchFamily="49" charset="-122"/>
                <a:cs typeface="Times New Roman" pitchFamily="18" charset="0"/>
              </a:rPr>
              <a:t>，</a:t>
            </a:r>
            <a:r>
              <a:rPr lang="en-US" altLang="zh-CN" sz="5700">
                <a:solidFill>
                  <a:srgbClr val="FF0000"/>
                </a:solidFill>
                <a:latin typeface="Times New Roman" pitchFamily="18" charset="0"/>
                <a:ea typeface="楷体_GB2312" pitchFamily="49" charset="-122"/>
                <a:cs typeface="Times New Roman" pitchFamily="18" charset="0"/>
              </a:rPr>
              <a:t>H</a:t>
            </a:r>
            <a:r>
              <a:rPr lang="en-US" altLang="zh-CN" sz="5700" baseline="-25000">
                <a:solidFill>
                  <a:srgbClr val="FF0000"/>
                </a:solidFill>
                <a:latin typeface="Times New Roman" pitchFamily="18" charset="0"/>
                <a:ea typeface="楷体_GB2312" pitchFamily="49" charset="-122"/>
                <a:cs typeface="Times New Roman" pitchFamily="18" charset="0"/>
              </a:rPr>
              <a:t>2</a:t>
            </a:r>
            <a:r>
              <a:rPr lang="zh-CN" altLang="en-US" sz="5700">
                <a:solidFill>
                  <a:srgbClr val="FF0000"/>
                </a:solidFill>
                <a:latin typeface="Times New Roman" pitchFamily="18" charset="0"/>
                <a:ea typeface="楷体_GB2312" pitchFamily="49" charset="-122"/>
                <a:cs typeface="Times New Roman" pitchFamily="18" charset="0"/>
              </a:rPr>
              <a:t>，</a:t>
            </a:r>
            <a:r>
              <a:rPr lang="en-US" altLang="zh-CN" sz="5700">
                <a:solidFill>
                  <a:srgbClr val="FF0000"/>
                </a:solidFill>
                <a:latin typeface="Times New Roman" pitchFamily="18" charset="0"/>
                <a:ea typeface="楷体_GB2312" pitchFamily="49" charset="-122"/>
                <a:cs typeface="Times New Roman" pitchFamily="18" charset="0"/>
              </a:rPr>
              <a:t>O</a:t>
            </a:r>
            <a:r>
              <a:rPr lang="en-US" altLang="zh-CN" sz="5700" baseline="-25000">
                <a:solidFill>
                  <a:srgbClr val="FF0000"/>
                </a:solidFill>
                <a:latin typeface="Times New Roman" pitchFamily="18" charset="0"/>
                <a:ea typeface="楷体_GB2312" pitchFamily="49" charset="-122"/>
                <a:cs typeface="Times New Roman" pitchFamily="18" charset="0"/>
              </a:rPr>
              <a:t>2</a:t>
            </a:r>
            <a:r>
              <a:rPr lang="zh-CN" altLang="en-US" sz="5700">
                <a:solidFill>
                  <a:srgbClr val="FF0000"/>
                </a:solidFill>
                <a:latin typeface="Times New Roman" pitchFamily="18" charset="0"/>
                <a:ea typeface="楷体_GB2312" pitchFamily="49" charset="-122"/>
                <a:cs typeface="Times New Roman" pitchFamily="18" charset="0"/>
              </a:rPr>
              <a:t>不吸收红外辐射</a:t>
            </a:r>
            <a:r>
              <a:rPr lang="zh-CN" altLang="en-US" sz="5700">
                <a:latin typeface="Times New Roman" pitchFamily="18" charset="0"/>
                <a:ea typeface="楷体_GB2312" pitchFamily="49" charset="-122"/>
                <a:cs typeface="Times New Roman" pitchFamily="18" charset="0"/>
              </a:rPr>
              <a:t>，因而不会造成红外辐射在传输过程中衰减。</a:t>
            </a:r>
          </a:p>
          <a:p>
            <a:pPr marL="816342" indent="-816342" algn="just">
              <a:lnSpc>
                <a:spcPct val="110000"/>
              </a:lnSpc>
              <a:buClr>
                <a:srgbClr val="FF0000"/>
              </a:buClr>
              <a:buSzPct val="80000"/>
              <a:buFont typeface="Wingdings" pitchFamily="2" charset="2"/>
              <a:buChar char="p"/>
            </a:pPr>
            <a:r>
              <a:rPr lang="zh-CN" altLang="en-US" sz="5700">
                <a:latin typeface="Times New Roman" pitchFamily="18" charset="0"/>
                <a:ea typeface="楷体_GB2312" pitchFamily="49" charset="-122"/>
                <a:cs typeface="Times New Roman" pitchFamily="18" charset="0"/>
              </a:rPr>
              <a:t>红外辐射在通过大气层时被分割成三个波段，即</a:t>
            </a:r>
            <a:r>
              <a:rPr lang="en-US" altLang="zh-CN" sz="5700">
                <a:solidFill>
                  <a:srgbClr val="FF0000"/>
                </a:solidFill>
                <a:latin typeface="Times New Roman" pitchFamily="18" charset="0"/>
                <a:ea typeface="楷体_GB2312" pitchFamily="49" charset="-122"/>
                <a:cs typeface="Times New Roman" pitchFamily="18" charset="0"/>
              </a:rPr>
              <a:t>2-2.6μm</a:t>
            </a:r>
            <a:r>
              <a:rPr lang="zh-CN" altLang="en-US" sz="5700">
                <a:latin typeface="Times New Roman" pitchFamily="18" charset="0"/>
                <a:ea typeface="楷体_GB2312" pitchFamily="49" charset="-122"/>
                <a:cs typeface="Times New Roman" pitchFamily="18" charset="0"/>
              </a:rPr>
              <a:t>，</a:t>
            </a:r>
            <a:r>
              <a:rPr lang="en-US" altLang="zh-CN" sz="5700">
                <a:solidFill>
                  <a:srgbClr val="FF0000"/>
                </a:solidFill>
                <a:latin typeface="Times New Roman" pitchFamily="18" charset="0"/>
                <a:ea typeface="楷体_GB2312" pitchFamily="49" charset="-122"/>
                <a:cs typeface="Times New Roman" pitchFamily="18" charset="0"/>
              </a:rPr>
              <a:t>3-5μm</a:t>
            </a:r>
            <a:r>
              <a:rPr lang="zh-CN" altLang="en-US" sz="5700">
                <a:latin typeface="Times New Roman" pitchFamily="18" charset="0"/>
                <a:ea typeface="楷体_GB2312" pitchFamily="49" charset="-122"/>
                <a:cs typeface="Times New Roman" pitchFamily="18" charset="0"/>
              </a:rPr>
              <a:t>和</a:t>
            </a:r>
            <a:r>
              <a:rPr lang="en-US" altLang="zh-CN" sz="5700">
                <a:solidFill>
                  <a:srgbClr val="FF0000"/>
                </a:solidFill>
                <a:latin typeface="Times New Roman" pitchFamily="18" charset="0"/>
                <a:ea typeface="楷体_GB2312" pitchFamily="49" charset="-122"/>
                <a:cs typeface="Times New Roman" pitchFamily="18" charset="0"/>
              </a:rPr>
              <a:t>8-14μm</a:t>
            </a:r>
            <a:r>
              <a:rPr lang="zh-CN" altLang="en-US" sz="5700">
                <a:latin typeface="Times New Roman" pitchFamily="18" charset="0"/>
                <a:ea typeface="楷体_GB2312" pitchFamily="49" charset="-122"/>
                <a:cs typeface="Times New Roman" pitchFamily="18" charset="0"/>
              </a:rPr>
              <a:t>，统称为“</a:t>
            </a:r>
            <a:r>
              <a:rPr lang="zh-CN" altLang="en-US" sz="5700">
                <a:solidFill>
                  <a:srgbClr val="FF0000"/>
                </a:solidFill>
                <a:latin typeface="Times New Roman" pitchFamily="18" charset="0"/>
                <a:ea typeface="楷体_GB2312" pitchFamily="49" charset="-122"/>
                <a:cs typeface="Times New Roman" pitchFamily="18" charset="0"/>
              </a:rPr>
              <a:t>大气窗口</a:t>
            </a:r>
            <a:r>
              <a:rPr lang="zh-CN" altLang="en-US" sz="5700">
                <a:latin typeface="Times New Roman" pitchFamily="18" charset="0"/>
                <a:ea typeface="楷体_GB2312" pitchFamily="49" charset="-122"/>
                <a:cs typeface="Times New Roman" pitchFamily="18" charset="0"/>
              </a:rPr>
              <a:t>” </a:t>
            </a:r>
            <a:r>
              <a:rPr lang="en-US" altLang="zh-CN" sz="5700">
                <a:latin typeface="Times New Roman" pitchFamily="18" charset="0"/>
                <a:ea typeface="楷体_GB2312" pitchFamily="49" charset="-122"/>
                <a:cs typeface="Times New Roman" pitchFamily="18" charset="0"/>
              </a:rPr>
              <a:t>(</a:t>
            </a:r>
            <a:r>
              <a:rPr lang="zh-CN" altLang="en-US" sz="5700">
                <a:latin typeface="Times New Roman" pitchFamily="18" charset="0"/>
                <a:ea typeface="楷体_GB2312" pitchFamily="49" charset="-122"/>
                <a:cs typeface="Times New Roman" pitchFamily="18" charset="0"/>
              </a:rPr>
              <a:t>通常把太阳光透过大气层时透过率较高的光谱段称为大气窗口</a:t>
            </a:r>
            <a:r>
              <a:rPr lang="en-US" altLang="zh-CN" sz="5700">
                <a:latin typeface="Times New Roman" pitchFamily="18" charset="0"/>
                <a:ea typeface="楷体_GB2312" pitchFamily="49" charset="-122"/>
                <a:cs typeface="Times New Roman" pitchFamily="18" charset="0"/>
              </a:rPr>
              <a:t>)</a:t>
            </a:r>
            <a:r>
              <a:rPr lang="zh-CN" altLang="en-US" sz="5700">
                <a:latin typeface="Times New Roman" pitchFamily="18" charset="0"/>
                <a:ea typeface="楷体_GB2312" pitchFamily="49" charset="-122"/>
                <a:cs typeface="Times New Roman" pitchFamily="18" charset="0"/>
              </a:rPr>
              <a:t>。这三个大气窗口对红外技术应用特别重要，因为一般红外仪器都工作在这三个窗口之内。</a:t>
            </a:r>
          </a:p>
        </p:txBody>
      </p:sp>
    </p:spTree>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title"/>
          </p:nvPr>
        </p:nvSpPr>
        <p:spPr>
          <a:xfrm>
            <a:off x="0" y="377871"/>
            <a:ext cx="21128673" cy="1136782"/>
          </a:xfrm>
        </p:spPr>
        <p:txBody>
          <a:bodyPr/>
          <a:lstStyle/>
          <a:p>
            <a:r>
              <a:rPr lang="zh-CN" altLang="en-US" sz="6000">
                <a:latin typeface="隶书" pitchFamily="49" charset="-122"/>
                <a:ea typeface="隶书" pitchFamily="49" charset="-122"/>
              </a:rPr>
              <a:t>通过一海里长度的大气透过率曲线</a:t>
            </a:r>
          </a:p>
        </p:txBody>
      </p:sp>
      <p:grpSp>
        <p:nvGrpSpPr>
          <p:cNvPr id="23555" name="Group 3"/>
          <p:cNvGrpSpPr>
            <a:grpSpLocks/>
          </p:cNvGrpSpPr>
          <p:nvPr/>
        </p:nvGrpSpPr>
        <p:grpSpPr bwMode="auto">
          <a:xfrm>
            <a:off x="1629516" y="2537120"/>
            <a:ext cx="22364565" cy="8081310"/>
            <a:chOff x="476" y="1389"/>
            <a:chExt cx="5284" cy="2545"/>
          </a:xfrm>
        </p:grpSpPr>
        <p:pic>
          <p:nvPicPr>
            <p:cNvPr id="23557" name="Picture 4" descr="Atmosfaerisk_spred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 y="1389"/>
              <a:ext cx="4989" cy="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5" name="Oval 5"/>
            <p:cNvSpPr>
              <a:spLocks noChangeArrowheads="1"/>
            </p:cNvSpPr>
            <p:nvPr/>
          </p:nvSpPr>
          <p:spPr bwMode="auto">
            <a:xfrm>
              <a:off x="3198" y="1643"/>
              <a:ext cx="1542" cy="627"/>
            </a:xfrm>
            <a:prstGeom prst="ellipse">
              <a:avLst/>
            </a:prstGeom>
            <a:noFill/>
            <a:ln w="25400" algn="ctr">
              <a:solidFill>
                <a:srgbClr val="FF0000"/>
              </a:solidFill>
              <a:miter lim="800000"/>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56326" name="Line 6"/>
            <p:cNvSpPr>
              <a:spLocks noChangeShapeType="1"/>
            </p:cNvSpPr>
            <p:nvPr/>
          </p:nvSpPr>
          <p:spPr bwMode="auto">
            <a:xfrm>
              <a:off x="4740" y="1979"/>
              <a:ext cx="318" cy="136"/>
            </a:xfrm>
            <a:prstGeom prst="line">
              <a:avLst/>
            </a:prstGeom>
            <a:noFill/>
            <a:ln w="25400">
              <a:solidFill>
                <a:schemeClr val="tx1"/>
              </a:solidFill>
              <a:miter lim="800000"/>
              <a:headEnd/>
              <a:tailEnd type="triangle" w="med" len="med"/>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23560" name="Text Box 7"/>
            <p:cNvSpPr txBox="1">
              <a:spLocks noChangeArrowheads="1"/>
            </p:cNvSpPr>
            <p:nvPr/>
          </p:nvSpPr>
          <p:spPr bwMode="auto">
            <a:xfrm>
              <a:off x="4377" y="2115"/>
              <a:ext cx="1383"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3600" b="1">
                  <a:solidFill>
                    <a:schemeClr val="tx1"/>
                  </a:solidFill>
                  <a:latin typeface="Arial" charset="0"/>
                  <a:ea typeface="宋体" pitchFamily="2" charset="-122"/>
                </a:defRPr>
              </a:lvl1pPr>
              <a:lvl2pPr marL="742950" indent="-285750" eaLnBrk="0" hangingPunct="0">
                <a:defRPr sz="3600" b="1">
                  <a:solidFill>
                    <a:schemeClr val="tx1"/>
                  </a:solidFill>
                  <a:latin typeface="Arial" charset="0"/>
                  <a:ea typeface="宋体" pitchFamily="2" charset="-122"/>
                </a:defRPr>
              </a:lvl2pPr>
              <a:lvl3pPr marL="1143000" indent="-228600" eaLnBrk="0" hangingPunct="0">
                <a:defRPr sz="3600" b="1">
                  <a:solidFill>
                    <a:schemeClr val="tx1"/>
                  </a:solidFill>
                  <a:latin typeface="Arial" charset="0"/>
                  <a:ea typeface="宋体" pitchFamily="2" charset="-122"/>
                </a:defRPr>
              </a:lvl3pPr>
              <a:lvl4pPr marL="1600200" indent="-228600" eaLnBrk="0" hangingPunct="0">
                <a:defRPr sz="3600" b="1">
                  <a:solidFill>
                    <a:schemeClr val="tx1"/>
                  </a:solidFill>
                  <a:latin typeface="Arial" charset="0"/>
                  <a:ea typeface="宋体" pitchFamily="2" charset="-122"/>
                </a:defRPr>
              </a:lvl4pPr>
              <a:lvl5pPr marL="2057400" indent="-228600" eaLnBrk="0" hangingPunct="0">
                <a:defRPr sz="3600" b="1">
                  <a:solidFill>
                    <a:schemeClr val="tx1"/>
                  </a:solidFill>
                  <a:latin typeface="Arial" charset="0"/>
                  <a:ea typeface="宋体" pitchFamily="2" charset="-122"/>
                </a:defRPr>
              </a:lvl5pPr>
              <a:lvl6pPr marL="2514600" indent="-228600" eaLnBrk="0" fontAlgn="base" hangingPunct="0">
                <a:spcBef>
                  <a:spcPct val="0"/>
                </a:spcBef>
                <a:spcAft>
                  <a:spcPct val="0"/>
                </a:spcAft>
                <a:defRPr sz="3600" b="1">
                  <a:solidFill>
                    <a:schemeClr val="tx1"/>
                  </a:solidFill>
                  <a:latin typeface="Arial" charset="0"/>
                  <a:ea typeface="宋体" pitchFamily="2" charset="-122"/>
                </a:defRPr>
              </a:lvl6pPr>
              <a:lvl7pPr marL="2971800" indent="-228600" eaLnBrk="0" fontAlgn="base" hangingPunct="0">
                <a:spcBef>
                  <a:spcPct val="0"/>
                </a:spcBef>
                <a:spcAft>
                  <a:spcPct val="0"/>
                </a:spcAft>
                <a:defRPr sz="3600" b="1">
                  <a:solidFill>
                    <a:schemeClr val="tx1"/>
                  </a:solidFill>
                  <a:latin typeface="Arial" charset="0"/>
                  <a:ea typeface="宋体" pitchFamily="2" charset="-122"/>
                </a:defRPr>
              </a:lvl7pPr>
              <a:lvl8pPr marL="3429000" indent="-228600" eaLnBrk="0" fontAlgn="base" hangingPunct="0">
                <a:spcBef>
                  <a:spcPct val="0"/>
                </a:spcBef>
                <a:spcAft>
                  <a:spcPct val="0"/>
                </a:spcAft>
                <a:defRPr sz="3600" b="1">
                  <a:solidFill>
                    <a:schemeClr val="tx1"/>
                  </a:solidFill>
                  <a:latin typeface="Arial" charset="0"/>
                  <a:ea typeface="宋体" pitchFamily="2" charset="-122"/>
                </a:defRPr>
              </a:lvl8pPr>
              <a:lvl9pPr marL="3886200" indent="-228600" eaLnBrk="0" fontAlgn="base" hangingPunct="0">
                <a:spcBef>
                  <a:spcPct val="0"/>
                </a:spcBef>
                <a:spcAft>
                  <a:spcPct val="0"/>
                </a:spcAft>
                <a:defRPr sz="3600" b="1">
                  <a:solidFill>
                    <a:schemeClr val="tx1"/>
                  </a:solidFill>
                  <a:latin typeface="Arial" charset="0"/>
                  <a:ea typeface="宋体" pitchFamily="2" charset="-122"/>
                </a:defRPr>
              </a:lvl9pPr>
            </a:lstStyle>
            <a:p>
              <a:pPr eaLnBrk="1" hangingPunct="1">
                <a:spcBef>
                  <a:spcPct val="50000"/>
                </a:spcBef>
              </a:pPr>
              <a:r>
                <a:rPr lang="zh-CN" altLang="en-US" sz="6700"/>
                <a:t>“生命光波”</a:t>
              </a:r>
            </a:p>
          </p:txBody>
        </p:sp>
      </p:grpSp>
      <p:sp>
        <p:nvSpPr>
          <p:cNvPr id="23556" name="Text Box 8"/>
          <p:cNvSpPr txBox="1">
            <a:spLocks noChangeArrowheads="1"/>
          </p:cNvSpPr>
          <p:nvPr/>
        </p:nvSpPr>
        <p:spPr bwMode="auto">
          <a:xfrm>
            <a:off x="1824211" y="11034405"/>
            <a:ext cx="20925513" cy="169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217691" tIns="108846" rIns="217691" bIns="108846">
            <a:spAutoFit/>
          </a:bodyPr>
          <a:lstStyle>
            <a:lvl1pPr eaLnBrk="0" hangingPunct="0">
              <a:defRPr sz="3600" b="1">
                <a:solidFill>
                  <a:schemeClr val="tx1"/>
                </a:solidFill>
                <a:latin typeface="Arial" charset="0"/>
                <a:ea typeface="宋体" pitchFamily="2" charset="-122"/>
              </a:defRPr>
            </a:lvl1pPr>
            <a:lvl2pPr marL="742950" indent="-285750" eaLnBrk="0" hangingPunct="0">
              <a:defRPr sz="3600" b="1">
                <a:solidFill>
                  <a:schemeClr val="tx1"/>
                </a:solidFill>
                <a:latin typeface="Arial" charset="0"/>
                <a:ea typeface="宋体" pitchFamily="2" charset="-122"/>
              </a:defRPr>
            </a:lvl2pPr>
            <a:lvl3pPr marL="1143000" indent="-228600" eaLnBrk="0" hangingPunct="0">
              <a:defRPr sz="3600" b="1">
                <a:solidFill>
                  <a:schemeClr val="tx1"/>
                </a:solidFill>
                <a:latin typeface="Arial" charset="0"/>
                <a:ea typeface="宋体" pitchFamily="2" charset="-122"/>
              </a:defRPr>
            </a:lvl3pPr>
            <a:lvl4pPr marL="1600200" indent="-228600" eaLnBrk="0" hangingPunct="0">
              <a:defRPr sz="3600" b="1">
                <a:solidFill>
                  <a:schemeClr val="tx1"/>
                </a:solidFill>
                <a:latin typeface="Arial" charset="0"/>
                <a:ea typeface="宋体" pitchFamily="2" charset="-122"/>
              </a:defRPr>
            </a:lvl4pPr>
            <a:lvl5pPr marL="2057400" indent="-228600" eaLnBrk="0" hangingPunct="0">
              <a:defRPr sz="3600" b="1">
                <a:solidFill>
                  <a:schemeClr val="tx1"/>
                </a:solidFill>
                <a:latin typeface="Arial" charset="0"/>
                <a:ea typeface="宋体" pitchFamily="2" charset="-122"/>
              </a:defRPr>
            </a:lvl5pPr>
            <a:lvl6pPr marL="2514600" indent="-228600" eaLnBrk="0" fontAlgn="base" hangingPunct="0">
              <a:spcBef>
                <a:spcPct val="0"/>
              </a:spcBef>
              <a:spcAft>
                <a:spcPct val="0"/>
              </a:spcAft>
              <a:defRPr sz="3600" b="1">
                <a:solidFill>
                  <a:schemeClr val="tx1"/>
                </a:solidFill>
                <a:latin typeface="Arial" charset="0"/>
                <a:ea typeface="宋体" pitchFamily="2" charset="-122"/>
              </a:defRPr>
            </a:lvl6pPr>
            <a:lvl7pPr marL="2971800" indent="-228600" eaLnBrk="0" fontAlgn="base" hangingPunct="0">
              <a:spcBef>
                <a:spcPct val="0"/>
              </a:spcBef>
              <a:spcAft>
                <a:spcPct val="0"/>
              </a:spcAft>
              <a:defRPr sz="3600" b="1">
                <a:solidFill>
                  <a:schemeClr val="tx1"/>
                </a:solidFill>
                <a:latin typeface="Arial" charset="0"/>
                <a:ea typeface="宋体" pitchFamily="2" charset="-122"/>
              </a:defRPr>
            </a:lvl7pPr>
            <a:lvl8pPr marL="3429000" indent="-228600" eaLnBrk="0" fontAlgn="base" hangingPunct="0">
              <a:spcBef>
                <a:spcPct val="0"/>
              </a:spcBef>
              <a:spcAft>
                <a:spcPct val="0"/>
              </a:spcAft>
              <a:defRPr sz="3600" b="1">
                <a:solidFill>
                  <a:schemeClr val="tx1"/>
                </a:solidFill>
                <a:latin typeface="Arial" charset="0"/>
                <a:ea typeface="宋体" pitchFamily="2" charset="-122"/>
              </a:defRPr>
            </a:lvl8pPr>
            <a:lvl9pPr marL="3886200" indent="-228600" eaLnBrk="0" fontAlgn="base" hangingPunct="0">
              <a:spcBef>
                <a:spcPct val="0"/>
              </a:spcBef>
              <a:spcAft>
                <a:spcPct val="0"/>
              </a:spcAft>
              <a:defRPr sz="3600" b="1">
                <a:solidFill>
                  <a:schemeClr val="tx1"/>
                </a:solidFill>
                <a:latin typeface="Arial" charset="0"/>
                <a:ea typeface="宋体" pitchFamily="2" charset="-122"/>
              </a:defRPr>
            </a:lvl9pPr>
          </a:lstStyle>
          <a:p>
            <a:pPr eaLnBrk="1" hangingPunct="1">
              <a:spcBef>
                <a:spcPct val="50000"/>
              </a:spcBef>
            </a:pPr>
            <a:r>
              <a:rPr lang="en-US" altLang="zh-CN" sz="4800"/>
              <a:t>8-14</a:t>
            </a:r>
            <a:r>
              <a:rPr lang="en-US" altLang="zh-CN" sz="4800" u="sng">
                <a:solidFill>
                  <a:schemeClr val="hlink"/>
                </a:solidFill>
              </a:rPr>
              <a:t>μm</a:t>
            </a:r>
            <a:r>
              <a:rPr lang="zh-CN" altLang="en-US" sz="4800" u="sng">
                <a:solidFill>
                  <a:schemeClr val="hlink"/>
                </a:solidFill>
              </a:rPr>
              <a:t>波段的光线与人体发射出来的远红外线的波长相近，能与生物体内细胞的水分子产生最有效的共振，同时具备渗透功能。</a:t>
            </a:r>
          </a:p>
        </p:txBody>
      </p:sp>
    </p:spTree>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
          <p:cNvSpPr>
            <a:spLocks noChangeArrowheads="1"/>
          </p:cNvSpPr>
          <p:nvPr/>
        </p:nvSpPr>
        <p:spPr bwMode="auto">
          <a:xfrm>
            <a:off x="1053895" y="2394227"/>
            <a:ext cx="11901809" cy="1247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217691" tIns="108846" rIns="217691" bIns="108846" anchor="ctr"/>
          <a:lstStyle/>
          <a:p>
            <a:r>
              <a:rPr lang="en-US" altLang="zh-CN" sz="6700">
                <a:solidFill>
                  <a:schemeClr val="hlink"/>
                </a:solidFill>
                <a:ea typeface="华文新魏" pitchFamily="2" charset="-122"/>
              </a:rPr>
              <a:t>2</a:t>
            </a:r>
            <a:r>
              <a:rPr lang="zh-CN" altLang="en-US" sz="6700">
                <a:solidFill>
                  <a:schemeClr val="hlink"/>
                </a:solidFill>
                <a:ea typeface="华文新魏" pitchFamily="2" charset="-122"/>
              </a:rPr>
              <a:t>、红外幅射源</a:t>
            </a:r>
          </a:p>
        </p:txBody>
      </p:sp>
      <p:sp>
        <p:nvSpPr>
          <p:cNvPr id="24579" name="Rectangle 11"/>
          <p:cNvSpPr>
            <a:spLocks noChangeArrowheads="1"/>
          </p:cNvSpPr>
          <p:nvPr/>
        </p:nvSpPr>
        <p:spPr bwMode="auto">
          <a:xfrm>
            <a:off x="1439053" y="4121627"/>
            <a:ext cx="21695829" cy="7344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691" tIns="108846" rIns="217691" bIns="108846"/>
          <a:lstStyle/>
          <a:p>
            <a:pPr marL="816342" indent="-816342">
              <a:spcBef>
                <a:spcPct val="20000"/>
              </a:spcBef>
              <a:buClr>
                <a:srgbClr val="FF0000"/>
              </a:buClr>
              <a:buSzPct val="80000"/>
              <a:buFont typeface="Wingdings" pitchFamily="2" charset="2"/>
              <a:buChar char="p"/>
            </a:pPr>
            <a:r>
              <a:rPr lang="zh-CN" altLang="en-US" sz="6700">
                <a:latin typeface="楷体_GB2312" pitchFamily="49" charset="-122"/>
                <a:ea typeface="楷体_GB2312" pitchFamily="49" charset="-122"/>
              </a:rPr>
              <a:t>当物体温度高于绝对零度时，都有红外线向周围空间辐射出来。</a:t>
            </a:r>
          </a:p>
          <a:p>
            <a:pPr marL="816342" indent="-816342">
              <a:spcBef>
                <a:spcPct val="20000"/>
              </a:spcBef>
              <a:buClr>
                <a:srgbClr val="FF0000"/>
              </a:buClr>
              <a:buSzPct val="80000"/>
              <a:buFont typeface="Wingdings" pitchFamily="2" charset="2"/>
              <a:buChar char="p"/>
            </a:pPr>
            <a:r>
              <a:rPr lang="zh-CN" altLang="en-US" sz="6700">
                <a:latin typeface="楷体_GB2312" pitchFamily="49" charset="-122"/>
                <a:ea typeface="楷体_GB2312" pitchFamily="49" charset="-122"/>
              </a:rPr>
              <a:t>根据辐射源几何尺寸的大小和距探测器的远近，又分为点源和面源。</a:t>
            </a:r>
          </a:p>
          <a:p>
            <a:pPr marL="816342" indent="-816342">
              <a:spcBef>
                <a:spcPct val="20000"/>
              </a:spcBef>
              <a:buClr>
                <a:srgbClr val="FF0000"/>
              </a:buClr>
              <a:buSzPct val="80000"/>
              <a:buFont typeface="Wingdings" pitchFamily="2" charset="2"/>
              <a:buChar char="p"/>
            </a:pPr>
            <a:r>
              <a:rPr lang="zh-CN" altLang="en-US" sz="6700">
                <a:latin typeface="楷体_GB2312" pitchFamily="49" charset="-122"/>
                <a:ea typeface="楷体_GB2312" pitchFamily="49" charset="-122"/>
              </a:rPr>
              <a:t>点源：没有充满红外光学系统瞬时现场的大面源叫做点源。</a:t>
            </a:r>
          </a:p>
          <a:p>
            <a:pPr marL="816342" indent="-816342">
              <a:spcBef>
                <a:spcPct val="20000"/>
              </a:spcBef>
              <a:buClr>
                <a:srgbClr val="FF0000"/>
              </a:buClr>
              <a:buSzPct val="80000"/>
              <a:buFont typeface="Wingdings" pitchFamily="2" charset="2"/>
              <a:buChar char="p"/>
            </a:pPr>
            <a:r>
              <a:rPr lang="zh-CN" altLang="en-US" sz="6700">
                <a:latin typeface="楷体_GB2312" pitchFamily="49" charset="-122"/>
                <a:ea typeface="楷体_GB2312" pitchFamily="49" charset="-122"/>
              </a:rPr>
              <a:t>面源：一般情况下，把充满红外光学系统瞬时视场的大面辐射源叫做面源。</a:t>
            </a:r>
          </a:p>
        </p:txBody>
      </p:sp>
    </p:spTree>
  </p:cSld>
  <p:clrMapOvr>
    <a:masterClrMapping/>
  </p:clrMapOvr>
  <p:transition>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a:spLocks noChangeArrowheads="1"/>
          </p:cNvSpPr>
          <p:nvPr/>
        </p:nvSpPr>
        <p:spPr bwMode="auto">
          <a:xfrm>
            <a:off x="6238716" y="2714941"/>
            <a:ext cx="12286968" cy="1603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691" tIns="108846" rIns="217691" bIns="108846" anchor="ctr"/>
          <a:lstStyle/>
          <a:p>
            <a:r>
              <a:rPr lang="zh-CN" altLang="en-US" sz="7600">
                <a:solidFill>
                  <a:schemeClr val="hlink"/>
                </a:solidFill>
                <a:ea typeface="华文新魏" pitchFamily="2" charset="-122"/>
              </a:rPr>
              <a:t>二、红外传感器</a:t>
            </a:r>
          </a:p>
        </p:txBody>
      </p:sp>
      <p:sp>
        <p:nvSpPr>
          <p:cNvPr id="25603" name="Rectangle 12"/>
          <p:cNvSpPr>
            <a:spLocks noChangeArrowheads="1"/>
          </p:cNvSpPr>
          <p:nvPr/>
        </p:nvSpPr>
        <p:spPr bwMode="auto">
          <a:xfrm>
            <a:off x="2399833" y="4286746"/>
            <a:ext cx="20180591" cy="7608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691" tIns="108846" rIns="217691" bIns="108846"/>
          <a:lstStyle/>
          <a:p>
            <a:pPr marL="816342" indent="-816342">
              <a:lnSpc>
                <a:spcPct val="180000"/>
              </a:lnSpc>
              <a:spcBef>
                <a:spcPct val="20000"/>
              </a:spcBef>
              <a:buClr>
                <a:schemeClr val="hlink"/>
              </a:buClr>
              <a:buSzPct val="70000"/>
            </a:pPr>
            <a:r>
              <a:rPr lang="zh-CN" altLang="en-US" sz="6700">
                <a:latin typeface="楷体_GB2312" pitchFamily="49" charset="-122"/>
                <a:ea typeface="楷体_GB2312" pitchFamily="49" charset="-122"/>
              </a:rPr>
              <a:t>本小节的主要内容：</a:t>
            </a:r>
          </a:p>
          <a:p>
            <a:pPr marL="2721140" lvl="2" indent="-544228">
              <a:lnSpc>
                <a:spcPct val="180000"/>
              </a:lnSpc>
              <a:spcBef>
                <a:spcPct val="20000"/>
              </a:spcBef>
              <a:buClr>
                <a:schemeClr val="hlink"/>
              </a:buClr>
              <a:buSzPct val="80000"/>
            </a:pPr>
            <a:r>
              <a:rPr lang="en-US" altLang="zh-CN" sz="6700">
                <a:latin typeface="楷体_GB2312" pitchFamily="49" charset="-122"/>
                <a:ea typeface="楷体_GB2312" pitchFamily="49" charset="-122"/>
              </a:rPr>
              <a:t>1</a:t>
            </a:r>
            <a:r>
              <a:rPr lang="zh-CN" altLang="en-US" sz="6700">
                <a:latin typeface="楷体_GB2312" pitchFamily="49" charset="-122"/>
                <a:ea typeface="楷体_GB2312" pitchFamily="49" charset="-122"/>
              </a:rPr>
              <a:t>、常见红外传感器</a:t>
            </a:r>
          </a:p>
          <a:p>
            <a:pPr marL="2721140" lvl="2" indent="-544228">
              <a:lnSpc>
                <a:spcPct val="180000"/>
              </a:lnSpc>
              <a:spcBef>
                <a:spcPct val="20000"/>
              </a:spcBef>
              <a:buClr>
                <a:schemeClr val="hlink"/>
              </a:buClr>
              <a:buSzPct val="80000"/>
            </a:pPr>
            <a:r>
              <a:rPr lang="en-US" altLang="zh-CN" sz="6700">
                <a:latin typeface="楷体_GB2312" pitchFamily="49" charset="-122"/>
                <a:ea typeface="楷体_GB2312" pitchFamily="49" charset="-122"/>
              </a:rPr>
              <a:t>2</a:t>
            </a:r>
            <a:r>
              <a:rPr lang="zh-CN" altLang="en-US" sz="6700">
                <a:latin typeface="楷体_GB2312" pitchFamily="49" charset="-122"/>
                <a:ea typeface="楷体_GB2312" pitchFamily="49" charset="-122"/>
              </a:rPr>
              <a:t>、红外传感器的性能参数</a:t>
            </a:r>
          </a:p>
          <a:p>
            <a:pPr marL="2721140" lvl="2" indent="-544228">
              <a:lnSpc>
                <a:spcPct val="180000"/>
              </a:lnSpc>
              <a:spcBef>
                <a:spcPct val="20000"/>
              </a:spcBef>
              <a:buClr>
                <a:schemeClr val="hlink"/>
              </a:buClr>
              <a:buSzPct val="80000"/>
            </a:pPr>
            <a:r>
              <a:rPr lang="en-US" altLang="zh-CN" sz="6700">
                <a:latin typeface="楷体_GB2312" pitchFamily="49" charset="-122"/>
                <a:ea typeface="楷体_GB2312" pitchFamily="49" charset="-122"/>
              </a:rPr>
              <a:t>3</a:t>
            </a:r>
            <a:r>
              <a:rPr lang="zh-CN" altLang="en-US" sz="6700">
                <a:latin typeface="楷体_GB2312" pitchFamily="49" charset="-122"/>
                <a:ea typeface="楷体_GB2312" pitchFamily="49" charset="-122"/>
              </a:rPr>
              <a:t>、红外传感器使用中应注意的问题</a:t>
            </a:r>
          </a:p>
        </p:txBody>
      </p:sp>
    </p:spTree>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
          <p:cNvSpPr txBox="1">
            <a:spLocks noGrp="1" noChangeArrowheads="1"/>
          </p:cNvSpPr>
          <p:nvPr/>
        </p:nvSpPr>
        <p:spPr bwMode="auto">
          <a:xfrm>
            <a:off x="21213559" y="11373446"/>
            <a:ext cx="2619544" cy="952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772" tIns="121887" rIns="243772" bIns="121887"/>
          <a:lstStyle>
            <a:lvl1pPr>
              <a:defRPr sz="7500" b="1">
                <a:solidFill>
                  <a:schemeClr val="tx1"/>
                </a:solidFill>
                <a:latin typeface="Arial" pitchFamily="34" charset="0"/>
                <a:ea typeface="宋体" pitchFamily="2" charset="-122"/>
              </a:defRPr>
            </a:lvl1pPr>
            <a:lvl2pPr marL="742950" indent="-285750">
              <a:defRPr sz="7500" b="1">
                <a:solidFill>
                  <a:schemeClr val="tx1"/>
                </a:solidFill>
                <a:latin typeface="Arial" pitchFamily="34" charset="0"/>
                <a:ea typeface="宋体" pitchFamily="2" charset="-122"/>
              </a:defRPr>
            </a:lvl2pPr>
            <a:lvl3pPr marL="1143000" indent="-228600">
              <a:defRPr sz="7500" b="1">
                <a:solidFill>
                  <a:schemeClr val="tx1"/>
                </a:solidFill>
                <a:latin typeface="Arial" pitchFamily="34" charset="0"/>
                <a:ea typeface="宋体" pitchFamily="2" charset="-122"/>
              </a:defRPr>
            </a:lvl3pPr>
            <a:lvl4pPr marL="1600200" indent="-228600">
              <a:defRPr sz="7500" b="1">
                <a:solidFill>
                  <a:schemeClr val="tx1"/>
                </a:solidFill>
                <a:latin typeface="Arial" pitchFamily="34" charset="0"/>
                <a:ea typeface="宋体" pitchFamily="2" charset="-122"/>
              </a:defRPr>
            </a:lvl4pPr>
            <a:lvl5pPr marL="2057400" indent="-228600">
              <a:defRPr sz="75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75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75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75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7500" b="1">
                <a:solidFill>
                  <a:schemeClr val="tx1"/>
                </a:solidFill>
                <a:latin typeface="Arial" pitchFamily="34" charset="0"/>
                <a:ea typeface="宋体" pitchFamily="2" charset="-122"/>
              </a:defRPr>
            </a:lvl9pPr>
          </a:lstStyle>
          <a:p>
            <a:pPr algn="r"/>
            <a:fld id="{8EDEF7E2-4818-43E8-99CB-791F4FFDB886}" type="slidenum">
              <a:rPr lang="zh-CN" altLang="en-US" sz="3800">
                <a:solidFill>
                  <a:srgbClr val="F010A5"/>
                </a:solidFill>
              </a:rPr>
              <a:pPr algn="r"/>
              <a:t>15</a:t>
            </a:fld>
            <a:endParaRPr lang="en-US" altLang="zh-CN" sz="3800">
              <a:solidFill>
                <a:srgbClr val="F010A5"/>
              </a:solidFill>
            </a:endParaRPr>
          </a:p>
        </p:txBody>
      </p:sp>
      <p:grpSp>
        <p:nvGrpSpPr>
          <p:cNvPr id="33795" name="组合 51"/>
          <p:cNvGrpSpPr>
            <a:grpSpLocks/>
          </p:cNvGrpSpPr>
          <p:nvPr/>
        </p:nvGrpSpPr>
        <p:grpSpPr bwMode="auto">
          <a:xfrm>
            <a:off x="-1589" y="2168057"/>
            <a:ext cx="23868031" cy="10056389"/>
            <a:chOff x="71406" y="1210235"/>
            <a:chExt cx="8951570" cy="5025844"/>
          </a:xfrm>
        </p:grpSpPr>
        <p:sp>
          <p:nvSpPr>
            <p:cNvPr id="40" name="任意多边形 39"/>
            <p:cNvSpPr/>
            <p:nvPr/>
          </p:nvSpPr>
          <p:spPr bwMode="auto">
            <a:xfrm>
              <a:off x="5365376" y="1226437"/>
              <a:ext cx="3657600" cy="776773"/>
            </a:xfrm>
            <a:custGeom>
              <a:avLst/>
              <a:gdLst>
                <a:gd name="connsiteX0" fmla="*/ 2191871 w 3657600"/>
                <a:gd name="connsiteY0" fmla="*/ 145163 h 5187810"/>
                <a:gd name="connsiteX1" fmla="*/ 2770095 w 3657600"/>
                <a:gd name="connsiteY1" fmla="*/ 158610 h 5187810"/>
                <a:gd name="connsiteX2" fmla="*/ 2823883 w 3657600"/>
                <a:gd name="connsiteY2" fmla="*/ 172057 h 5187810"/>
                <a:gd name="connsiteX3" fmla="*/ 2958353 w 3657600"/>
                <a:gd name="connsiteY3" fmla="*/ 185504 h 5187810"/>
                <a:gd name="connsiteX4" fmla="*/ 2998695 w 3657600"/>
                <a:gd name="connsiteY4" fmla="*/ 198951 h 5187810"/>
                <a:gd name="connsiteX5" fmla="*/ 3079377 w 3657600"/>
                <a:gd name="connsiteY5" fmla="*/ 239292 h 5187810"/>
                <a:gd name="connsiteX6" fmla="*/ 3106271 w 3657600"/>
                <a:gd name="connsiteY6" fmla="*/ 279634 h 5187810"/>
                <a:gd name="connsiteX7" fmla="*/ 3146612 w 3657600"/>
                <a:gd name="connsiteY7" fmla="*/ 306528 h 5187810"/>
                <a:gd name="connsiteX8" fmla="*/ 3160059 w 3657600"/>
                <a:gd name="connsiteY8" fmla="*/ 346869 h 5187810"/>
                <a:gd name="connsiteX9" fmla="*/ 3173506 w 3657600"/>
                <a:gd name="connsiteY9" fmla="*/ 440998 h 5187810"/>
                <a:gd name="connsiteX10" fmla="*/ 3213848 w 3657600"/>
                <a:gd name="connsiteY10" fmla="*/ 481339 h 5187810"/>
                <a:gd name="connsiteX11" fmla="*/ 3254189 w 3657600"/>
                <a:gd name="connsiteY11" fmla="*/ 562022 h 5187810"/>
                <a:gd name="connsiteX12" fmla="*/ 3294530 w 3657600"/>
                <a:gd name="connsiteY12" fmla="*/ 602363 h 5187810"/>
                <a:gd name="connsiteX13" fmla="*/ 3334871 w 3657600"/>
                <a:gd name="connsiteY13" fmla="*/ 683045 h 5187810"/>
                <a:gd name="connsiteX14" fmla="*/ 3348318 w 3657600"/>
                <a:gd name="connsiteY14" fmla="*/ 804069 h 5187810"/>
                <a:gd name="connsiteX15" fmla="*/ 3375212 w 3657600"/>
                <a:gd name="connsiteY15" fmla="*/ 898198 h 5187810"/>
                <a:gd name="connsiteX16" fmla="*/ 3415553 w 3657600"/>
                <a:gd name="connsiteY16" fmla="*/ 1046116 h 5187810"/>
                <a:gd name="connsiteX17" fmla="*/ 3429000 w 3657600"/>
                <a:gd name="connsiteY17" fmla="*/ 1180587 h 5187810"/>
                <a:gd name="connsiteX18" fmla="*/ 3455895 w 3657600"/>
                <a:gd name="connsiteY18" fmla="*/ 1220928 h 5187810"/>
                <a:gd name="connsiteX19" fmla="*/ 3469342 w 3657600"/>
                <a:gd name="connsiteY19" fmla="*/ 1341951 h 5187810"/>
                <a:gd name="connsiteX20" fmla="*/ 3482789 w 3657600"/>
                <a:gd name="connsiteY20" fmla="*/ 1382292 h 5187810"/>
                <a:gd name="connsiteX21" fmla="*/ 3523130 w 3657600"/>
                <a:gd name="connsiteY21" fmla="*/ 1503316 h 5187810"/>
                <a:gd name="connsiteX22" fmla="*/ 3550024 w 3657600"/>
                <a:gd name="connsiteY22" fmla="*/ 1583998 h 5187810"/>
                <a:gd name="connsiteX23" fmla="*/ 3576918 w 3657600"/>
                <a:gd name="connsiteY23" fmla="*/ 1758810 h 5187810"/>
                <a:gd name="connsiteX24" fmla="*/ 3590365 w 3657600"/>
                <a:gd name="connsiteY24" fmla="*/ 1812598 h 5187810"/>
                <a:gd name="connsiteX25" fmla="*/ 3617259 w 3657600"/>
                <a:gd name="connsiteY25" fmla="*/ 1852939 h 5187810"/>
                <a:gd name="connsiteX26" fmla="*/ 3630706 w 3657600"/>
                <a:gd name="connsiteY26" fmla="*/ 1960516 h 5187810"/>
                <a:gd name="connsiteX27" fmla="*/ 3644153 w 3657600"/>
                <a:gd name="connsiteY27" fmla="*/ 2000857 h 5187810"/>
                <a:gd name="connsiteX28" fmla="*/ 3657600 w 3657600"/>
                <a:gd name="connsiteY28" fmla="*/ 2753892 h 5187810"/>
                <a:gd name="connsiteX29" fmla="*/ 3644153 w 3657600"/>
                <a:gd name="connsiteY29" fmla="*/ 3237987 h 5187810"/>
                <a:gd name="connsiteX30" fmla="*/ 3630706 w 3657600"/>
                <a:gd name="connsiteY30" fmla="*/ 3278328 h 5187810"/>
                <a:gd name="connsiteX31" fmla="*/ 3617259 w 3657600"/>
                <a:gd name="connsiteY31" fmla="*/ 3332116 h 5187810"/>
                <a:gd name="connsiteX32" fmla="*/ 3590365 w 3657600"/>
                <a:gd name="connsiteY32" fmla="*/ 3372457 h 5187810"/>
                <a:gd name="connsiteX33" fmla="*/ 3523130 w 3657600"/>
                <a:gd name="connsiteY33" fmla="*/ 3520375 h 5187810"/>
                <a:gd name="connsiteX34" fmla="*/ 3482789 w 3657600"/>
                <a:gd name="connsiteY34" fmla="*/ 3560716 h 5187810"/>
                <a:gd name="connsiteX35" fmla="*/ 3469342 w 3657600"/>
                <a:gd name="connsiteY35" fmla="*/ 3789316 h 5187810"/>
                <a:gd name="connsiteX36" fmla="*/ 3429000 w 3657600"/>
                <a:gd name="connsiteY36" fmla="*/ 3802763 h 5187810"/>
                <a:gd name="connsiteX37" fmla="*/ 3415553 w 3657600"/>
                <a:gd name="connsiteY37" fmla="*/ 3856551 h 5187810"/>
                <a:gd name="connsiteX38" fmla="*/ 3402106 w 3657600"/>
                <a:gd name="connsiteY38" fmla="*/ 3923787 h 5187810"/>
                <a:gd name="connsiteX39" fmla="*/ 3267636 w 3657600"/>
                <a:gd name="connsiteY39" fmla="*/ 4112045 h 5187810"/>
                <a:gd name="connsiteX40" fmla="*/ 3200400 w 3657600"/>
                <a:gd name="connsiteY40" fmla="*/ 4179281 h 5187810"/>
                <a:gd name="connsiteX41" fmla="*/ 3146612 w 3657600"/>
                <a:gd name="connsiteY41" fmla="*/ 4246516 h 5187810"/>
                <a:gd name="connsiteX42" fmla="*/ 3052483 w 3657600"/>
                <a:gd name="connsiteY42" fmla="*/ 4354092 h 5187810"/>
                <a:gd name="connsiteX43" fmla="*/ 3025589 w 3657600"/>
                <a:gd name="connsiteY43" fmla="*/ 4434775 h 5187810"/>
                <a:gd name="connsiteX44" fmla="*/ 2985248 w 3657600"/>
                <a:gd name="connsiteY44" fmla="*/ 4488563 h 5187810"/>
                <a:gd name="connsiteX45" fmla="*/ 2958353 w 3657600"/>
                <a:gd name="connsiteY45" fmla="*/ 4515457 h 5187810"/>
                <a:gd name="connsiteX46" fmla="*/ 2931459 w 3657600"/>
                <a:gd name="connsiteY46" fmla="*/ 4555798 h 5187810"/>
                <a:gd name="connsiteX47" fmla="*/ 2918012 w 3657600"/>
                <a:gd name="connsiteY47" fmla="*/ 4609587 h 5187810"/>
                <a:gd name="connsiteX48" fmla="*/ 2810436 w 3657600"/>
                <a:gd name="connsiteY48" fmla="*/ 4730610 h 5187810"/>
                <a:gd name="connsiteX49" fmla="*/ 2729753 w 3657600"/>
                <a:gd name="connsiteY49" fmla="*/ 4784398 h 5187810"/>
                <a:gd name="connsiteX50" fmla="*/ 2662518 w 3657600"/>
                <a:gd name="connsiteY50" fmla="*/ 4851634 h 5187810"/>
                <a:gd name="connsiteX51" fmla="*/ 2541495 w 3657600"/>
                <a:gd name="connsiteY51" fmla="*/ 4905422 h 5187810"/>
                <a:gd name="connsiteX52" fmla="*/ 2514600 w 3657600"/>
                <a:gd name="connsiteY52" fmla="*/ 4945763 h 5187810"/>
                <a:gd name="connsiteX53" fmla="*/ 2366683 w 3657600"/>
                <a:gd name="connsiteY53" fmla="*/ 4959210 h 5187810"/>
                <a:gd name="connsiteX54" fmla="*/ 2205318 w 3657600"/>
                <a:gd name="connsiteY54" fmla="*/ 4972657 h 5187810"/>
                <a:gd name="connsiteX55" fmla="*/ 2003612 w 3657600"/>
                <a:gd name="connsiteY55" fmla="*/ 4986104 h 5187810"/>
                <a:gd name="connsiteX56" fmla="*/ 1882589 w 3657600"/>
                <a:gd name="connsiteY56" fmla="*/ 5039892 h 5187810"/>
                <a:gd name="connsiteX57" fmla="*/ 1842248 w 3657600"/>
                <a:gd name="connsiteY57" fmla="*/ 5053339 h 5187810"/>
                <a:gd name="connsiteX58" fmla="*/ 1828800 w 3657600"/>
                <a:gd name="connsiteY58" fmla="*/ 5093681 h 5187810"/>
                <a:gd name="connsiteX59" fmla="*/ 1707777 w 3657600"/>
                <a:gd name="connsiteY59" fmla="*/ 5160916 h 5187810"/>
                <a:gd name="connsiteX60" fmla="*/ 1667436 w 3657600"/>
                <a:gd name="connsiteY60" fmla="*/ 5187810 h 5187810"/>
                <a:gd name="connsiteX61" fmla="*/ 322730 w 3657600"/>
                <a:gd name="connsiteY61" fmla="*/ 5174363 h 5187810"/>
                <a:gd name="connsiteX62" fmla="*/ 201706 w 3657600"/>
                <a:gd name="connsiteY62" fmla="*/ 5120575 h 5187810"/>
                <a:gd name="connsiteX63" fmla="*/ 161365 w 3657600"/>
                <a:gd name="connsiteY63" fmla="*/ 5080234 h 5187810"/>
                <a:gd name="connsiteX64" fmla="*/ 147918 w 3657600"/>
                <a:gd name="connsiteY64" fmla="*/ 5026445 h 5187810"/>
                <a:gd name="connsiteX65" fmla="*/ 107577 w 3657600"/>
                <a:gd name="connsiteY65" fmla="*/ 5012998 h 5187810"/>
                <a:gd name="connsiteX66" fmla="*/ 80683 w 3657600"/>
                <a:gd name="connsiteY66" fmla="*/ 4972657 h 5187810"/>
                <a:gd name="connsiteX67" fmla="*/ 67236 w 3657600"/>
                <a:gd name="connsiteY67" fmla="*/ 4905422 h 5187810"/>
                <a:gd name="connsiteX68" fmla="*/ 40342 w 3657600"/>
                <a:gd name="connsiteY68" fmla="*/ 4865081 h 5187810"/>
                <a:gd name="connsiteX69" fmla="*/ 26895 w 3657600"/>
                <a:gd name="connsiteY69" fmla="*/ 4824739 h 5187810"/>
                <a:gd name="connsiteX70" fmla="*/ 0 w 3657600"/>
                <a:gd name="connsiteY70" fmla="*/ 4488563 h 5187810"/>
                <a:gd name="connsiteX71" fmla="*/ 13448 w 3657600"/>
                <a:gd name="connsiteY71" fmla="*/ 4273410 h 5187810"/>
                <a:gd name="connsiteX72" fmla="*/ 26895 w 3657600"/>
                <a:gd name="connsiteY72" fmla="*/ 4219622 h 5187810"/>
                <a:gd name="connsiteX73" fmla="*/ 67236 w 3657600"/>
                <a:gd name="connsiteY73" fmla="*/ 4179281 h 5187810"/>
                <a:gd name="connsiteX74" fmla="*/ 107577 w 3657600"/>
                <a:gd name="connsiteY74" fmla="*/ 4085151 h 5187810"/>
                <a:gd name="connsiteX75" fmla="*/ 188259 w 3657600"/>
                <a:gd name="connsiteY75" fmla="*/ 4031363 h 5187810"/>
                <a:gd name="connsiteX76" fmla="*/ 389965 w 3657600"/>
                <a:gd name="connsiteY76" fmla="*/ 3991022 h 5187810"/>
                <a:gd name="connsiteX77" fmla="*/ 806824 w 3657600"/>
                <a:gd name="connsiteY77" fmla="*/ 3964128 h 5187810"/>
                <a:gd name="connsiteX78" fmla="*/ 847165 w 3657600"/>
                <a:gd name="connsiteY78" fmla="*/ 3950681 h 5187810"/>
                <a:gd name="connsiteX79" fmla="*/ 900953 w 3657600"/>
                <a:gd name="connsiteY79" fmla="*/ 3937234 h 5187810"/>
                <a:gd name="connsiteX80" fmla="*/ 954742 w 3657600"/>
                <a:gd name="connsiteY80" fmla="*/ 3910339 h 5187810"/>
                <a:gd name="connsiteX81" fmla="*/ 1048871 w 3657600"/>
                <a:gd name="connsiteY81" fmla="*/ 3883445 h 5187810"/>
                <a:gd name="connsiteX82" fmla="*/ 1089212 w 3657600"/>
                <a:gd name="connsiteY82" fmla="*/ 3843104 h 5187810"/>
                <a:gd name="connsiteX83" fmla="*/ 1169895 w 3657600"/>
                <a:gd name="connsiteY83" fmla="*/ 3789316 h 5187810"/>
                <a:gd name="connsiteX84" fmla="*/ 1237130 w 3657600"/>
                <a:gd name="connsiteY84" fmla="*/ 3722081 h 5187810"/>
                <a:gd name="connsiteX85" fmla="*/ 1264024 w 3657600"/>
                <a:gd name="connsiteY85" fmla="*/ 3681739 h 5187810"/>
                <a:gd name="connsiteX86" fmla="*/ 1304365 w 3657600"/>
                <a:gd name="connsiteY86" fmla="*/ 3641398 h 5187810"/>
                <a:gd name="connsiteX87" fmla="*/ 1371600 w 3657600"/>
                <a:gd name="connsiteY87" fmla="*/ 3560716 h 5187810"/>
                <a:gd name="connsiteX88" fmla="*/ 1438836 w 3657600"/>
                <a:gd name="connsiteY88" fmla="*/ 3426245 h 5187810"/>
                <a:gd name="connsiteX89" fmla="*/ 1479177 w 3657600"/>
                <a:gd name="connsiteY89" fmla="*/ 3385904 h 5187810"/>
                <a:gd name="connsiteX90" fmla="*/ 1532965 w 3657600"/>
                <a:gd name="connsiteY90" fmla="*/ 3278328 h 5187810"/>
                <a:gd name="connsiteX91" fmla="*/ 1586753 w 3657600"/>
                <a:gd name="connsiteY91" fmla="*/ 3184198 h 5187810"/>
                <a:gd name="connsiteX92" fmla="*/ 1613648 w 3657600"/>
                <a:gd name="connsiteY92" fmla="*/ 3157304 h 5187810"/>
                <a:gd name="connsiteX93" fmla="*/ 1627095 w 3657600"/>
                <a:gd name="connsiteY93" fmla="*/ 3116963 h 5187810"/>
                <a:gd name="connsiteX94" fmla="*/ 1653989 w 3657600"/>
                <a:gd name="connsiteY94" fmla="*/ 2982492 h 5187810"/>
                <a:gd name="connsiteX95" fmla="*/ 1680883 w 3657600"/>
                <a:gd name="connsiteY95" fmla="*/ 2901810 h 5187810"/>
                <a:gd name="connsiteX96" fmla="*/ 1721224 w 3657600"/>
                <a:gd name="connsiteY96" fmla="*/ 2673210 h 5187810"/>
                <a:gd name="connsiteX97" fmla="*/ 1707777 w 3657600"/>
                <a:gd name="connsiteY97" fmla="*/ 2216010 h 5187810"/>
                <a:gd name="connsiteX98" fmla="*/ 1680883 w 3657600"/>
                <a:gd name="connsiteY98" fmla="*/ 1866387 h 5187810"/>
                <a:gd name="connsiteX99" fmla="*/ 1653989 w 3657600"/>
                <a:gd name="connsiteY99" fmla="*/ 1785704 h 5187810"/>
                <a:gd name="connsiteX100" fmla="*/ 1640542 w 3657600"/>
                <a:gd name="connsiteY100" fmla="*/ 1745363 h 5187810"/>
                <a:gd name="connsiteX101" fmla="*/ 1586753 w 3657600"/>
                <a:gd name="connsiteY101" fmla="*/ 1678128 h 5187810"/>
                <a:gd name="connsiteX102" fmla="*/ 1532965 w 3657600"/>
                <a:gd name="connsiteY102" fmla="*/ 1597445 h 5187810"/>
                <a:gd name="connsiteX103" fmla="*/ 1519518 w 3657600"/>
                <a:gd name="connsiteY103" fmla="*/ 1557104 h 5187810"/>
                <a:gd name="connsiteX104" fmla="*/ 1492624 w 3657600"/>
                <a:gd name="connsiteY104" fmla="*/ 1449528 h 5187810"/>
                <a:gd name="connsiteX105" fmla="*/ 1425389 w 3657600"/>
                <a:gd name="connsiteY105" fmla="*/ 1382292 h 5187810"/>
                <a:gd name="connsiteX106" fmla="*/ 1411942 w 3657600"/>
                <a:gd name="connsiteY106" fmla="*/ 1328504 h 5187810"/>
                <a:gd name="connsiteX107" fmla="*/ 1277471 w 3657600"/>
                <a:gd name="connsiteY107" fmla="*/ 1247822 h 5187810"/>
                <a:gd name="connsiteX108" fmla="*/ 1237130 w 3657600"/>
                <a:gd name="connsiteY108" fmla="*/ 1234375 h 5187810"/>
                <a:gd name="connsiteX109" fmla="*/ 1183342 w 3657600"/>
                <a:gd name="connsiteY109" fmla="*/ 1153692 h 5187810"/>
                <a:gd name="connsiteX110" fmla="*/ 1156448 w 3657600"/>
                <a:gd name="connsiteY110" fmla="*/ 1113351 h 5187810"/>
                <a:gd name="connsiteX111" fmla="*/ 1143000 w 3657600"/>
                <a:gd name="connsiteY111" fmla="*/ 1059563 h 5187810"/>
                <a:gd name="connsiteX112" fmla="*/ 1116106 w 3657600"/>
                <a:gd name="connsiteY112" fmla="*/ 978881 h 5187810"/>
                <a:gd name="connsiteX113" fmla="*/ 1102659 w 3657600"/>
                <a:gd name="connsiteY113" fmla="*/ 925092 h 5187810"/>
                <a:gd name="connsiteX114" fmla="*/ 1062318 w 3657600"/>
                <a:gd name="connsiteY114" fmla="*/ 898198 h 5187810"/>
                <a:gd name="connsiteX115" fmla="*/ 1021977 w 3657600"/>
                <a:gd name="connsiteY115" fmla="*/ 723387 h 5187810"/>
                <a:gd name="connsiteX116" fmla="*/ 1008530 w 3657600"/>
                <a:gd name="connsiteY116" fmla="*/ 683045 h 5187810"/>
                <a:gd name="connsiteX117" fmla="*/ 995083 w 3657600"/>
                <a:gd name="connsiteY117" fmla="*/ 642704 h 5187810"/>
                <a:gd name="connsiteX118" fmla="*/ 1008530 w 3657600"/>
                <a:gd name="connsiteY118" fmla="*/ 279634 h 5187810"/>
                <a:gd name="connsiteX119" fmla="*/ 1021977 w 3657600"/>
                <a:gd name="connsiteY119" fmla="*/ 239292 h 5187810"/>
                <a:gd name="connsiteX120" fmla="*/ 1048871 w 3657600"/>
                <a:gd name="connsiteY120" fmla="*/ 198951 h 5187810"/>
                <a:gd name="connsiteX121" fmla="*/ 1089212 w 3657600"/>
                <a:gd name="connsiteY121" fmla="*/ 172057 h 5187810"/>
                <a:gd name="connsiteX122" fmla="*/ 1183342 w 3657600"/>
                <a:gd name="connsiteY122" fmla="*/ 145163 h 5187810"/>
                <a:gd name="connsiteX123" fmla="*/ 1210236 w 3657600"/>
                <a:gd name="connsiteY123" fmla="*/ 104822 h 5187810"/>
                <a:gd name="connsiteX124" fmla="*/ 1465730 w 3657600"/>
                <a:gd name="connsiteY124" fmla="*/ 64481 h 5187810"/>
                <a:gd name="connsiteX125" fmla="*/ 1949824 w 3657600"/>
                <a:gd name="connsiteY125" fmla="*/ 51034 h 5187810"/>
                <a:gd name="connsiteX126" fmla="*/ 2259106 w 3657600"/>
                <a:gd name="connsiteY126" fmla="*/ 37587 h 5187810"/>
                <a:gd name="connsiteX127" fmla="*/ 2326342 w 3657600"/>
                <a:gd name="connsiteY127" fmla="*/ 104822 h 5187810"/>
                <a:gd name="connsiteX128" fmla="*/ 2366683 w 3657600"/>
                <a:gd name="connsiteY128" fmla="*/ 145163 h 5187810"/>
                <a:gd name="connsiteX129" fmla="*/ 2353236 w 3657600"/>
                <a:gd name="connsiteY129" fmla="*/ 172057 h 5187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3657600" h="5187810">
                  <a:moveTo>
                    <a:pt x="2191871" y="145163"/>
                  </a:moveTo>
                  <a:lnTo>
                    <a:pt x="2770095" y="158610"/>
                  </a:lnTo>
                  <a:cubicBezTo>
                    <a:pt x="2788559" y="159396"/>
                    <a:pt x="2805588" y="169443"/>
                    <a:pt x="2823883" y="172057"/>
                  </a:cubicBezTo>
                  <a:cubicBezTo>
                    <a:pt x="2868477" y="178428"/>
                    <a:pt x="2913530" y="181022"/>
                    <a:pt x="2958353" y="185504"/>
                  </a:cubicBezTo>
                  <a:cubicBezTo>
                    <a:pt x="2971800" y="189986"/>
                    <a:pt x="2986017" y="192612"/>
                    <a:pt x="2998695" y="198951"/>
                  </a:cubicBezTo>
                  <a:cubicBezTo>
                    <a:pt x="3102968" y="251087"/>
                    <a:pt x="2977975" y="205491"/>
                    <a:pt x="3079377" y="239292"/>
                  </a:cubicBezTo>
                  <a:cubicBezTo>
                    <a:pt x="3088342" y="252739"/>
                    <a:pt x="3094843" y="268206"/>
                    <a:pt x="3106271" y="279634"/>
                  </a:cubicBezTo>
                  <a:cubicBezTo>
                    <a:pt x="3117699" y="291062"/>
                    <a:pt x="3136516" y="293908"/>
                    <a:pt x="3146612" y="306528"/>
                  </a:cubicBezTo>
                  <a:cubicBezTo>
                    <a:pt x="3155467" y="317596"/>
                    <a:pt x="3155577" y="333422"/>
                    <a:pt x="3160059" y="346869"/>
                  </a:cubicBezTo>
                  <a:cubicBezTo>
                    <a:pt x="3164541" y="378245"/>
                    <a:pt x="3161735" y="411570"/>
                    <a:pt x="3173506" y="440998"/>
                  </a:cubicBezTo>
                  <a:cubicBezTo>
                    <a:pt x="3180569" y="458655"/>
                    <a:pt x="3201673" y="466730"/>
                    <a:pt x="3213848" y="481339"/>
                  </a:cubicBezTo>
                  <a:cubicBezTo>
                    <a:pt x="3319640" y="608289"/>
                    <a:pt x="3173330" y="440734"/>
                    <a:pt x="3254189" y="562022"/>
                  </a:cubicBezTo>
                  <a:cubicBezTo>
                    <a:pt x="3264738" y="577845"/>
                    <a:pt x="3282356" y="587754"/>
                    <a:pt x="3294530" y="602363"/>
                  </a:cubicBezTo>
                  <a:cubicBezTo>
                    <a:pt x="3323494" y="637120"/>
                    <a:pt x="3321394" y="642614"/>
                    <a:pt x="3334871" y="683045"/>
                  </a:cubicBezTo>
                  <a:cubicBezTo>
                    <a:pt x="3339353" y="723386"/>
                    <a:pt x="3342146" y="763951"/>
                    <a:pt x="3348318" y="804069"/>
                  </a:cubicBezTo>
                  <a:cubicBezTo>
                    <a:pt x="3356223" y="855450"/>
                    <a:pt x="3362808" y="852717"/>
                    <a:pt x="3375212" y="898198"/>
                  </a:cubicBezTo>
                  <a:cubicBezTo>
                    <a:pt x="3420710" y="1065024"/>
                    <a:pt x="3384602" y="953262"/>
                    <a:pt x="3415553" y="1046116"/>
                  </a:cubicBezTo>
                  <a:cubicBezTo>
                    <a:pt x="3420035" y="1090940"/>
                    <a:pt x="3418871" y="1136693"/>
                    <a:pt x="3429000" y="1180587"/>
                  </a:cubicBezTo>
                  <a:cubicBezTo>
                    <a:pt x="3432634" y="1196335"/>
                    <a:pt x="3451975" y="1205249"/>
                    <a:pt x="3455895" y="1220928"/>
                  </a:cubicBezTo>
                  <a:cubicBezTo>
                    <a:pt x="3465740" y="1260305"/>
                    <a:pt x="3462669" y="1301914"/>
                    <a:pt x="3469342" y="1341951"/>
                  </a:cubicBezTo>
                  <a:cubicBezTo>
                    <a:pt x="3471672" y="1355933"/>
                    <a:pt x="3479351" y="1368541"/>
                    <a:pt x="3482789" y="1382292"/>
                  </a:cubicBezTo>
                  <a:cubicBezTo>
                    <a:pt x="3525859" y="1554572"/>
                    <a:pt x="3463482" y="1354196"/>
                    <a:pt x="3523130" y="1503316"/>
                  </a:cubicBezTo>
                  <a:cubicBezTo>
                    <a:pt x="3533658" y="1529637"/>
                    <a:pt x="3550024" y="1583998"/>
                    <a:pt x="3550024" y="1583998"/>
                  </a:cubicBezTo>
                  <a:cubicBezTo>
                    <a:pt x="3561668" y="1677148"/>
                    <a:pt x="3559317" y="1679606"/>
                    <a:pt x="3576918" y="1758810"/>
                  </a:cubicBezTo>
                  <a:cubicBezTo>
                    <a:pt x="3580927" y="1776851"/>
                    <a:pt x="3583085" y="1795611"/>
                    <a:pt x="3590365" y="1812598"/>
                  </a:cubicBezTo>
                  <a:cubicBezTo>
                    <a:pt x="3596731" y="1827453"/>
                    <a:pt x="3608294" y="1839492"/>
                    <a:pt x="3617259" y="1852939"/>
                  </a:cubicBezTo>
                  <a:cubicBezTo>
                    <a:pt x="3621741" y="1888798"/>
                    <a:pt x="3624241" y="1924961"/>
                    <a:pt x="3630706" y="1960516"/>
                  </a:cubicBezTo>
                  <a:cubicBezTo>
                    <a:pt x="3633242" y="1974462"/>
                    <a:pt x="3643673" y="1986691"/>
                    <a:pt x="3644153" y="2000857"/>
                  </a:cubicBezTo>
                  <a:cubicBezTo>
                    <a:pt x="3652658" y="2251765"/>
                    <a:pt x="3653118" y="2502880"/>
                    <a:pt x="3657600" y="2753892"/>
                  </a:cubicBezTo>
                  <a:cubicBezTo>
                    <a:pt x="3653118" y="2915257"/>
                    <a:pt x="3652420" y="3076772"/>
                    <a:pt x="3644153" y="3237987"/>
                  </a:cubicBezTo>
                  <a:cubicBezTo>
                    <a:pt x="3643427" y="3252143"/>
                    <a:pt x="3634600" y="3264699"/>
                    <a:pt x="3630706" y="3278328"/>
                  </a:cubicBezTo>
                  <a:cubicBezTo>
                    <a:pt x="3625629" y="3296098"/>
                    <a:pt x="3624539" y="3315129"/>
                    <a:pt x="3617259" y="3332116"/>
                  </a:cubicBezTo>
                  <a:cubicBezTo>
                    <a:pt x="3610893" y="3346971"/>
                    <a:pt x="3597593" y="3358002"/>
                    <a:pt x="3590365" y="3372457"/>
                  </a:cubicBezTo>
                  <a:cubicBezTo>
                    <a:pt x="3559373" y="3434441"/>
                    <a:pt x="3597022" y="3446483"/>
                    <a:pt x="3523130" y="3520375"/>
                  </a:cubicBezTo>
                  <a:lnTo>
                    <a:pt x="3482789" y="3560716"/>
                  </a:lnTo>
                  <a:cubicBezTo>
                    <a:pt x="3478307" y="3636916"/>
                    <a:pt x="3485901" y="3714802"/>
                    <a:pt x="3469342" y="3789316"/>
                  </a:cubicBezTo>
                  <a:cubicBezTo>
                    <a:pt x="3466267" y="3803153"/>
                    <a:pt x="3437855" y="3791695"/>
                    <a:pt x="3429000" y="3802763"/>
                  </a:cubicBezTo>
                  <a:cubicBezTo>
                    <a:pt x="3417455" y="3817194"/>
                    <a:pt x="3419562" y="3838510"/>
                    <a:pt x="3415553" y="3856551"/>
                  </a:cubicBezTo>
                  <a:cubicBezTo>
                    <a:pt x="3410595" y="3878863"/>
                    <a:pt x="3410311" y="3902455"/>
                    <a:pt x="3402106" y="3923787"/>
                  </a:cubicBezTo>
                  <a:cubicBezTo>
                    <a:pt x="3317682" y="4143291"/>
                    <a:pt x="3389594" y="3929103"/>
                    <a:pt x="3267636" y="4112045"/>
                  </a:cubicBezTo>
                  <a:cubicBezTo>
                    <a:pt x="3231777" y="4165834"/>
                    <a:pt x="3254189" y="4143422"/>
                    <a:pt x="3200400" y="4179281"/>
                  </a:cubicBezTo>
                  <a:cubicBezTo>
                    <a:pt x="3170118" y="4270127"/>
                    <a:pt x="3212115" y="4171656"/>
                    <a:pt x="3146612" y="4246516"/>
                  </a:cubicBezTo>
                  <a:cubicBezTo>
                    <a:pt x="3036795" y="4372021"/>
                    <a:pt x="3143250" y="4293581"/>
                    <a:pt x="3052483" y="4354092"/>
                  </a:cubicBezTo>
                  <a:cubicBezTo>
                    <a:pt x="3043518" y="4380986"/>
                    <a:pt x="3042598" y="4412096"/>
                    <a:pt x="3025589" y="4434775"/>
                  </a:cubicBezTo>
                  <a:cubicBezTo>
                    <a:pt x="3012142" y="4452704"/>
                    <a:pt x="2999596" y="4471346"/>
                    <a:pt x="2985248" y="4488563"/>
                  </a:cubicBezTo>
                  <a:cubicBezTo>
                    <a:pt x="2977132" y="4498303"/>
                    <a:pt x="2966273" y="4505557"/>
                    <a:pt x="2958353" y="4515457"/>
                  </a:cubicBezTo>
                  <a:cubicBezTo>
                    <a:pt x="2948257" y="4528077"/>
                    <a:pt x="2940424" y="4542351"/>
                    <a:pt x="2931459" y="4555798"/>
                  </a:cubicBezTo>
                  <a:cubicBezTo>
                    <a:pt x="2926977" y="4573728"/>
                    <a:pt x="2926277" y="4593057"/>
                    <a:pt x="2918012" y="4609587"/>
                  </a:cubicBezTo>
                  <a:cubicBezTo>
                    <a:pt x="2881680" y="4682251"/>
                    <a:pt x="2869359" y="4689365"/>
                    <a:pt x="2810436" y="4730610"/>
                  </a:cubicBezTo>
                  <a:cubicBezTo>
                    <a:pt x="2783956" y="4749146"/>
                    <a:pt x="2752609" y="4761542"/>
                    <a:pt x="2729753" y="4784398"/>
                  </a:cubicBezTo>
                  <a:cubicBezTo>
                    <a:pt x="2707341" y="4806810"/>
                    <a:pt x="2692587" y="4841611"/>
                    <a:pt x="2662518" y="4851634"/>
                  </a:cubicBezTo>
                  <a:cubicBezTo>
                    <a:pt x="2566504" y="4883639"/>
                    <a:pt x="2605424" y="4862803"/>
                    <a:pt x="2541495" y="4905422"/>
                  </a:cubicBezTo>
                  <a:cubicBezTo>
                    <a:pt x="2532530" y="4918869"/>
                    <a:pt x="2526028" y="4934335"/>
                    <a:pt x="2514600" y="4945763"/>
                  </a:cubicBezTo>
                  <a:cubicBezTo>
                    <a:pt x="2465052" y="4995310"/>
                    <a:pt x="2443648" y="4968831"/>
                    <a:pt x="2366683" y="4959210"/>
                  </a:cubicBezTo>
                  <a:lnTo>
                    <a:pt x="2205318" y="4972657"/>
                  </a:lnTo>
                  <a:cubicBezTo>
                    <a:pt x="2138118" y="4977635"/>
                    <a:pt x="2070319" y="4976574"/>
                    <a:pt x="2003612" y="4986104"/>
                  </a:cubicBezTo>
                  <a:cubicBezTo>
                    <a:pt x="1906474" y="4999981"/>
                    <a:pt x="1947158" y="5007607"/>
                    <a:pt x="1882589" y="5039892"/>
                  </a:cubicBezTo>
                  <a:cubicBezTo>
                    <a:pt x="1869911" y="5046231"/>
                    <a:pt x="1855695" y="5048857"/>
                    <a:pt x="1842248" y="5053339"/>
                  </a:cubicBezTo>
                  <a:cubicBezTo>
                    <a:pt x="1837765" y="5066786"/>
                    <a:pt x="1838823" y="5083658"/>
                    <a:pt x="1828800" y="5093681"/>
                  </a:cubicBezTo>
                  <a:cubicBezTo>
                    <a:pt x="1744003" y="5178478"/>
                    <a:pt x="1775415" y="5127097"/>
                    <a:pt x="1707777" y="5160916"/>
                  </a:cubicBezTo>
                  <a:cubicBezTo>
                    <a:pt x="1693322" y="5168144"/>
                    <a:pt x="1680883" y="5178845"/>
                    <a:pt x="1667436" y="5187810"/>
                  </a:cubicBezTo>
                  <a:lnTo>
                    <a:pt x="322730" y="5174363"/>
                  </a:lnTo>
                  <a:cubicBezTo>
                    <a:pt x="286314" y="5173332"/>
                    <a:pt x="231659" y="5145536"/>
                    <a:pt x="201706" y="5120575"/>
                  </a:cubicBezTo>
                  <a:cubicBezTo>
                    <a:pt x="187097" y="5108401"/>
                    <a:pt x="174812" y="5093681"/>
                    <a:pt x="161365" y="5080234"/>
                  </a:cubicBezTo>
                  <a:cubicBezTo>
                    <a:pt x="156883" y="5062304"/>
                    <a:pt x="159463" y="5040877"/>
                    <a:pt x="147918" y="5026445"/>
                  </a:cubicBezTo>
                  <a:cubicBezTo>
                    <a:pt x="139063" y="5015377"/>
                    <a:pt x="118645" y="5021853"/>
                    <a:pt x="107577" y="5012998"/>
                  </a:cubicBezTo>
                  <a:cubicBezTo>
                    <a:pt x="94957" y="5002902"/>
                    <a:pt x="89648" y="4986104"/>
                    <a:pt x="80683" y="4972657"/>
                  </a:cubicBezTo>
                  <a:cubicBezTo>
                    <a:pt x="76201" y="4950245"/>
                    <a:pt x="75261" y="4926822"/>
                    <a:pt x="67236" y="4905422"/>
                  </a:cubicBezTo>
                  <a:cubicBezTo>
                    <a:pt x="61561" y="4890290"/>
                    <a:pt x="47569" y="4879536"/>
                    <a:pt x="40342" y="4865081"/>
                  </a:cubicBezTo>
                  <a:cubicBezTo>
                    <a:pt x="34003" y="4852403"/>
                    <a:pt x="31377" y="4838186"/>
                    <a:pt x="26895" y="4824739"/>
                  </a:cubicBezTo>
                  <a:cubicBezTo>
                    <a:pt x="14539" y="4713536"/>
                    <a:pt x="0" y="4600406"/>
                    <a:pt x="0" y="4488563"/>
                  </a:cubicBezTo>
                  <a:cubicBezTo>
                    <a:pt x="0" y="4416705"/>
                    <a:pt x="6298" y="4344911"/>
                    <a:pt x="13448" y="4273410"/>
                  </a:cubicBezTo>
                  <a:cubicBezTo>
                    <a:pt x="15287" y="4255021"/>
                    <a:pt x="17726" y="4235668"/>
                    <a:pt x="26895" y="4219622"/>
                  </a:cubicBezTo>
                  <a:cubicBezTo>
                    <a:pt x="36330" y="4203111"/>
                    <a:pt x="53789" y="4192728"/>
                    <a:pt x="67236" y="4179281"/>
                  </a:cubicBezTo>
                  <a:cubicBezTo>
                    <a:pt x="75272" y="4155171"/>
                    <a:pt x="90960" y="4101768"/>
                    <a:pt x="107577" y="4085151"/>
                  </a:cubicBezTo>
                  <a:cubicBezTo>
                    <a:pt x="130433" y="4062295"/>
                    <a:pt x="161365" y="4049292"/>
                    <a:pt x="188259" y="4031363"/>
                  </a:cubicBezTo>
                  <a:cubicBezTo>
                    <a:pt x="273510" y="3974529"/>
                    <a:pt x="212495" y="4005811"/>
                    <a:pt x="389965" y="3991022"/>
                  </a:cubicBezTo>
                  <a:cubicBezTo>
                    <a:pt x="554172" y="3936286"/>
                    <a:pt x="374282" y="3992034"/>
                    <a:pt x="806824" y="3964128"/>
                  </a:cubicBezTo>
                  <a:cubicBezTo>
                    <a:pt x="820969" y="3963215"/>
                    <a:pt x="833536" y="3954575"/>
                    <a:pt x="847165" y="3950681"/>
                  </a:cubicBezTo>
                  <a:cubicBezTo>
                    <a:pt x="864935" y="3945604"/>
                    <a:pt x="883024" y="3941716"/>
                    <a:pt x="900953" y="3937234"/>
                  </a:cubicBezTo>
                  <a:cubicBezTo>
                    <a:pt x="918883" y="3928269"/>
                    <a:pt x="936317" y="3918236"/>
                    <a:pt x="954742" y="3910339"/>
                  </a:cubicBezTo>
                  <a:cubicBezTo>
                    <a:pt x="981749" y="3898764"/>
                    <a:pt x="1021577" y="3890268"/>
                    <a:pt x="1048871" y="3883445"/>
                  </a:cubicBezTo>
                  <a:cubicBezTo>
                    <a:pt x="1062318" y="3869998"/>
                    <a:pt x="1074201" y="3854779"/>
                    <a:pt x="1089212" y="3843104"/>
                  </a:cubicBezTo>
                  <a:cubicBezTo>
                    <a:pt x="1114726" y="3823260"/>
                    <a:pt x="1169895" y="3789316"/>
                    <a:pt x="1169895" y="3789316"/>
                  </a:cubicBezTo>
                  <a:cubicBezTo>
                    <a:pt x="1241615" y="3681736"/>
                    <a:pt x="1147481" y="3811732"/>
                    <a:pt x="1237130" y="3722081"/>
                  </a:cubicBezTo>
                  <a:cubicBezTo>
                    <a:pt x="1248558" y="3710653"/>
                    <a:pt x="1253678" y="3694155"/>
                    <a:pt x="1264024" y="3681739"/>
                  </a:cubicBezTo>
                  <a:cubicBezTo>
                    <a:pt x="1276198" y="3667130"/>
                    <a:pt x="1292191" y="3656007"/>
                    <a:pt x="1304365" y="3641398"/>
                  </a:cubicBezTo>
                  <a:cubicBezTo>
                    <a:pt x="1397972" y="3529070"/>
                    <a:pt x="1253743" y="3678573"/>
                    <a:pt x="1371600" y="3560716"/>
                  </a:cubicBezTo>
                  <a:cubicBezTo>
                    <a:pt x="1398987" y="3478559"/>
                    <a:pt x="1386700" y="3487071"/>
                    <a:pt x="1438836" y="3426245"/>
                  </a:cubicBezTo>
                  <a:cubicBezTo>
                    <a:pt x="1451212" y="3411806"/>
                    <a:pt x="1468967" y="3401948"/>
                    <a:pt x="1479177" y="3385904"/>
                  </a:cubicBezTo>
                  <a:cubicBezTo>
                    <a:pt x="1500701" y="3352081"/>
                    <a:pt x="1515036" y="3314187"/>
                    <a:pt x="1532965" y="3278328"/>
                  </a:cubicBezTo>
                  <a:cubicBezTo>
                    <a:pt x="1551370" y="3241518"/>
                    <a:pt x="1561410" y="3215876"/>
                    <a:pt x="1586753" y="3184198"/>
                  </a:cubicBezTo>
                  <a:cubicBezTo>
                    <a:pt x="1594673" y="3174298"/>
                    <a:pt x="1604683" y="3166269"/>
                    <a:pt x="1613648" y="3157304"/>
                  </a:cubicBezTo>
                  <a:cubicBezTo>
                    <a:pt x="1618130" y="3143857"/>
                    <a:pt x="1624020" y="3130800"/>
                    <a:pt x="1627095" y="3116963"/>
                  </a:cubicBezTo>
                  <a:cubicBezTo>
                    <a:pt x="1647864" y="3023502"/>
                    <a:pt x="1631026" y="3059037"/>
                    <a:pt x="1653989" y="2982492"/>
                  </a:cubicBezTo>
                  <a:cubicBezTo>
                    <a:pt x="1662135" y="2955339"/>
                    <a:pt x="1680883" y="2901810"/>
                    <a:pt x="1680883" y="2901810"/>
                  </a:cubicBezTo>
                  <a:cubicBezTo>
                    <a:pt x="1709782" y="2699519"/>
                    <a:pt x="1687731" y="2773688"/>
                    <a:pt x="1721224" y="2673210"/>
                  </a:cubicBezTo>
                  <a:cubicBezTo>
                    <a:pt x="1716742" y="2520810"/>
                    <a:pt x="1713420" y="2368371"/>
                    <a:pt x="1707777" y="2216010"/>
                  </a:cubicBezTo>
                  <a:cubicBezTo>
                    <a:pt x="1705549" y="2155854"/>
                    <a:pt x="1705265" y="1963915"/>
                    <a:pt x="1680883" y="1866387"/>
                  </a:cubicBezTo>
                  <a:cubicBezTo>
                    <a:pt x="1674007" y="1838884"/>
                    <a:pt x="1662954" y="1812598"/>
                    <a:pt x="1653989" y="1785704"/>
                  </a:cubicBezTo>
                  <a:cubicBezTo>
                    <a:pt x="1649507" y="1772257"/>
                    <a:pt x="1648405" y="1757157"/>
                    <a:pt x="1640542" y="1745363"/>
                  </a:cubicBezTo>
                  <a:cubicBezTo>
                    <a:pt x="1606615" y="1694473"/>
                    <a:pt x="1625076" y="1716450"/>
                    <a:pt x="1586753" y="1678128"/>
                  </a:cubicBezTo>
                  <a:cubicBezTo>
                    <a:pt x="1553858" y="1513650"/>
                    <a:pt x="1605326" y="1669806"/>
                    <a:pt x="1532965" y="1597445"/>
                  </a:cubicBezTo>
                  <a:cubicBezTo>
                    <a:pt x="1522942" y="1587422"/>
                    <a:pt x="1522956" y="1570855"/>
                    <a:pt x="1519518" y="1557104"/>
                  </a:cubicBezTo>
                  <a:cubicBezTo>
                    <a:pt x="1518041" y="1551198"/>
                    <a:pt x="1504151" y="1464897"/>
                    <a:pt x="1492624" y="1449528"/>
                  </a:cubicBezTo>
                  <a:cubicBezTo>
                    <a:pt x="1473607" y="1424172"/>
                    <a:pt x="1425389" y="1382292"/>
                    <a:pt x="1425389" y="1382292"/>
                  </a:cubicBezTo>
                  <a:cubicBezTo>
                    <a:pt x="1420907" y="1364363"/>
                    <a:pt x="1424112" y="1342412"/>
                    <a:pt x="1411942" y="1328504"/>
                  </a:cubicBezTo>
                  <a:cubicBezTo>
                    <a:pt x="1392824" y="1306655"/>
                    <a:pt x="1311645" y="1262468"/>
                    <a:pt x="1277471" y="1247822"/>
                  </a:cubicBezTo>
                  <a:cubicBezTo>
                    <a:pt x="1264443" y="1242238"/>
                    <a:pt x="1250577" y="1238857"/>
                    <a:pt x="1237130" y="1234375"/>
                  </a:cubicBezTo>
                  <a:lnTo>
                    <a:pt x="1183342" y="1153692"/>
                  </a:lnTo>
                  <a:lnTo>
                    <a:pt x="1156448" y="1113351"/>
                  </a:lnTo>
                  <a:cubicBezTo>
                    <a:pt x="1151965" y="1095422"/>
                    <a:pt x="1148311" y="1077265"/>
                    <a:pt x="1143000" y="1059563"/>
                  </a:cubicBezTo>
                  <a:cubicBezTo>
                    <a:pt x="1134854" y="1032410"/>
                    <a:pt x="1122981" y="1006383"/>
                    <a:pt x="1116106" y="978881"/>
                  </a:cubicBezTo>
                  <a:cubicBezTo>
                    <a:pt x="1111624" y="960951"/>
                    <a:pt x="1112911" y="940470"/>
                    <a:pt x="1102659" y="925092"/>
                  </a:cubicBezTo>
                  <a:cubicBezTo>
                    <a:pt x="1093694" y="911645"/>
                    <a:pt x="1075765" y="907163"/>
                    <a:pt x="1062318" y="898198"/>
                  </a:cubicBezTo>
                  <a:cubicBezTo>
                    <a:pt x="1044862" y="776003"/>
                    <a:pt x="1058894" y="834139"/>
                    <a:pt x="1021977" y="723387"/>
                  </a:cubicBezTo>
                  <a:lnTo>
                    <a:pt x="1008530" y="683045"/>
                  </a:lnTo>
                  <a:lnTo>
                    <a:pt x="995083" y="642704"/>
                  </a:lnTo>
                  <a:cubicBezTo>
                    <a:pt x="999565" y="521681"/>
                    <a:pt x="1000474" y="400472"/>
                    <a:pt x="1008530" y="279634"/>
                  </a:cubicBezTo>
                  <a:cubicBezTo>
                    <a:pt x="1009473" y="265491"/>
                    <a:pt x="1015638" y="251970"/>
                    <a:pt x="1021977" y="239292"/>
                  </a:cubicBezTo>
                  <a:cubicBezTo>
                    <a:pt x="1029204" y="224837"/>
                    <a:pt x="1037443" y="210379"/>
                    <a:pt x="1048871" y="198951"/>
                  </a:cubicBezTo>
                  <a:cubicBezTo>
                    <a:pt x="1060299" y="187523"/>
                    <a:pt x="1074757" y="179285"/>
                    <a:pt x="1089212" y="172057"/>
                  </a:cubicBezTo>
                  <a:cubicBezTo>
                    <a:pt x="1108504" y="162411"/>
                    <a:pt x="1166107" y="149472"/>
                    <a:pt x="1183342" y="145163"/>
                  </a:cubicBezTo>
                  <a:cubicBezTo>
                    <a:pt x="1192307" y="131716"/>
                    <a:pt x="1198808" y="116250"/>
                    <a:pt x="1210236" y="104822"/>
                  </a:cubicBezTo>
                  <a:cubicBezTo>
                    <a:pt x="1274354" y="40704"/>
                    <a:pt x="1394568" y="67218"/>
                    <a:pt x="1465730" y="64481"/>
                  </a:cubicBezTo>
                  <a:cubicBezTo>
                    <a:pt x="1627038" y="58277"/>
                    <a:pt x="1788459" y="55516"/>
                    <a:pt x="1949824" y="51034"/>
                  </a:cubicBezTo>
                  <a:cubicBezTo>
                    <a:pt x="2102920" y="0"/>
                    <a:pt x="2002206" y="22474"/>
                    <a:pt x="2259106" y="37587"/>
                  </a:cubicBezTo>
                  <a:cubicBezTo>
                    <a:pt x="2333065" y="86892"/>
                    <a:pt x="2270313" y="37587"/>
                    <a:pt x="2326342" y="104822"/>
                  </a:cubicBezTo>
                  <a:cubicBezTo>
                    <a:pt x="2338516" y="119431"/>
                    <a:pt x="2366683" y="145163"/>
                    <a:pt x="2366683" y="145163"/>
                  </a:cubicBezTo>
                  <a:lnTo>
                    <a:pt x="2353236" y="172057"/>
                  </a:lnTo>
                </a:path>
              </a:pathLst>
            </a:custGeom>
            <a:solidFill>
              <a:schemeClr val="accent1"/>
            </a:solidFill>
            <a:ln w="9525" cap="flat" cmpd="sng" algn="ctr">
              <a:solidFill>
                <a:schemeClr val="tx1"/>
              </a:solidFill>
              <a:prstDash val="solid"/>
              <a:miter lim="800000"/>
              <a:headEnd type="none" w="med" len="med"/>
              <a:tailEnd type="none" w="med" len="med"/>
            </a:ln>
            <a:effectLst>
              <a:glow rad="228600">
                <a:schemeClr val="accent4">
                  <a:satMod val="175000"/>
                  <a:alpha val="40000"/>
                </a:schemeClr>
              </a:glow>
              <a:innerShdw blurRad="63500" dist="50800">
                <a:prstClr val="black">
                  <a:alpha val="50000"/>
                </a:prstClr>
              </a:innerShdw>
            </a:effectLst>
          </p:spPr>
          <p:txBody>
            <a:bodyPr>
              <a:spAutoFit/>
            </a:bodyPr>
            <a:lstStyle/>
            <a:p>
              <a:pPr eaLnBrk="1" hangingPunct="1">
                <a:defRPr/>
              </a:pPr>
              <a:endParaRPr lang="zh-CN" altLang="en-US" sz="9500"/>
            </a:p>
          </p:txBody>
        </p:sp>
        <p:sp>
          <p:nvSpPr>
            <p:cNvPr id="34" name="任意多边形 33"/>
            <p:cNvSpPr/>
            <p:nvPr/>
          </p:nvSpPr>
          <p:spPr bwMode="auto">
            <a:xfrm>
              <a:off x="71406" y="1210235"/>
              <a:ext cx="3566892" cy="776773"/>
            </a:xfrm>
            <a:custGeom>
              <a:avLst/>
              <a:gdLst>
                <a:gd name="connsiteX0" fmla="*/ 1479176 w 3566892"/>
                <a:gd name="connsiteY0" fmla="*/ 174812 h 5340897"/>
                <a:gd name="connsiteX1" fmla="*/ 1237129 w 3566892"/>
                <a:gd name="connsiteY1" fmla="*/ 188259 h 5340897"/>
                <a:gd name="connsiteX2" fmla="*/ 995082 w 3566892"/>
                <a:gd name="connsiteY2" fmla="*/ 215153 h 5340897"/>
                <a:gd name="connsiteX3" fmla="*/ 981635 w 3566892"/>
                <a:gd name="connsiteY3" fmla="*/ 255494 h 5340897"/>
                <a:gd name="connsiteX4" fmla="*/ 941294 w 3566892"/>
                <a:gd name="connsiteY4" fmla="*/ 268941 h 5340897"/>
                <a:gd name="connsiteX5" fmla="*/ 914400 w 3566892"/>
                <a:gd name="connsiteY5" fmla="*/ 295836 h 5340897"/>
                <a:gd name="connsiteX6" fmla="*/ 793376 w 3566892"/>
                <a:gd name="connsiteY6" fmla="*/ 349624 h 5340897"/>
                <a:gd name="connsiteX7" fmla="*/ 726141 w 3566892"/>
                <a:gd name="connsiteY7" fmla="*/ 430306 h 5340897"/>
                <a:gd name="connsiteX8" fmla="*/ 685800 w 3566892"/>
                <a:gd name="connsiteY8" fmla="*/ 470647 h 5340897"/>
                <a:gd name="connsiteX9" fmla="*/ 618565 w 3566892"/>
                <a:gd name="connsiteY9" fmla="*/ 524436 h 5340897"/>
                <a:gd name="connsiteX10" fmla="*/ 591670 w 3566892"/>
                <a:gd name="connsiteY10" fmla="*/ 564777 h 5340897"/>
                <a:gd name="connsiteX11" fmla="*/ 470647 w 3566892"/>
                <a:gd name="connsiteY11" fmla="*/ 672353 h 5340897"/>
                <a:gd name="connsiteX12" fmla="*/ 443753 w 3566892"/>
                <a:gd name="connsiteY12" fmla="*/ 712694 h 5340897"/>
                <a:gd name="connsiteX13" fmla="*/ 416859 w 3566892"/>
                <a:gd name="connsiteY13" fmla="*/ 739589 h 5340897"/>
                <a:gd name="connsiteX14" fmla="*/ 403412 w 3566892"/>
                <a:gd name="connsiteY14" fmla="*/ 779930 h 5340897"/>
                <a:gd name="connsiteX15" fmla="*/ 376518 w 3566892"/>
                <a:gd name="connsiteY15" fmla="*/ 820271 h 5340897"/>
                <a:gd name="connsiteX16" fmla="*/ 349623 w 3566892"/>
                <a:gd name="connsiteY16" fmla="*/ 914400 h 5340897"/>
                <a:gd name="connsiteX17" fmla="*/ 336176 w 3566892"/>
                <a:gd name="connsiteY17" fmla="*/ 954741 h 5340897"/>
                <a:gd name="connsiteX18" fmla="*/ 282388 w 3566892"/>
                <a:gd name="connsiteY18" fmla="*/ 1035424 h 5340897"/>
                <a:gd name="connsiteX19" fmla="*/ 268941 w 3566892"/>
                <a:gd name="connsiteY19" fmla="*/ 1075765 h 5340897"/>
                <a:gd name="connsiteX20" fmla="*/ 255494 w 3566892"/>
                <a:gd name="connsiteY20" fmla="*/ 1129553 h 5340897"/>
                <a:gd name="connsiteX21" fmla="*/ 228600 w 3566892"/>
                <a:gd name="connsiteY21" fmla="*/ 1169894 h 5340897"/>
                <a:gd name="connsiteX22" fmla="*/ 215153 w 3566892"/>
                <a:gd name="connsiteY22" fmla="*/ 1210236 h 5340897"/>
                <a:gd name="connsiteX23" fmla="*/ 188259 w 3566892"/>
                <a:gd name="connsiteY23" fmla="*/ 1304365 h 5340897"/>
                <a:gd name="connsiteX24" fmla="*/ 134470 w 3566892"/>
                <a:gd name="connsiteY24" fmla="*/ 1371600 h 5340897"/>
                <a:gd name="connsiteX25" fmla="*/ 121023 w 3566892"/>
                <a:gd name="connsiteY25" fmla="*/ 1425389 h 5340897"/>
                <a:gd name="connsiteX26" fmla="*/ 94129 w 3566892"/>
                <a:gd name="connsiteY26" fmla="*/ 1479177 h 5340897"/>
                <a:gd name="connsiteX27" fmla="*/ 80682 w 3566892"/>
                <a:gd name="connsiteY27" fmla="*/ 1519518 h 5340897"/>
                <a:gd name="connsiteX28" fmla="*/ 53788 w 3566892"/>
                <a:gd name="connsiteY28" fmla="*/ 2097741 h 5340897"/>
                <a:gd name="connsiteX29" fmla="*/ 40341 w 3566892"/>
                <a:gd name="connsiteY29" fmla="*/ 2138083 h 5340897"/>
                <a:gd name="connsiteX30" fmla="*/ 26894 w 3566892"/>
                <a:gd name="connsiteY30" fmla="*/ 2353236 h 5340897"/>
                <a:gd name="connsiteX31" fmla="*/ 13447 w 3566892"/>
                <a:gd name="connsiteY31" fmla="*/ 2393577 h 5340897"/>
                <a:gd name="connsiteX32" fmla="*/ 0 w 3566892"/>
                <a:gd name="connsiteY32" fmla="*/ 2581836 h 5340897"/>
                <a:gd name="connsiteX33" fmla="*/ 13447 w 3566892"/>
                <a:gd name="connsiteY33" fmla="*/ 2622177 h 5340897"/>
                <a:gd name="connsiteX34" fmla="*/ 40341 w 3566892"/>
                <a:gd name="connsiteY34" fmla="*/ 2662518 h 5340897"/>
                <a:gd name="connsiteX35" fmla="*/ 53788 w 3566892"/>
                <a:gd name="connsiteY35" fmla="*/ 2783541 h 5340897"/>
                <a:gd name="connsiteX36" fmla="*/ 67235 w 3566892"/>
                <a:gd name="connsiteY36" fmla="*/ 3012141 h 5340897"/>
                <a:gd name="connsiteX37" fmla="*/ 80682 w 3566892"/>
                <a:gd name="connsiteY37" fmla="*/ 3052483 h 5340897"/>
                <a:gd name="connsiteX38" fmla="*/ 121023 w 3566892"/>
                <a:gd name="connsiteY38" fmla="*/ 3079377 h 5340897"/>
                <a:gd name="connsiteX39" fmla="*/ 147918 w 3566892"/>
                <a:gd name="connsiteY39" fmla="*/ 3106271 h 5340897"/>
                <a:gd name="connsiteX40" fmla="*/ 161365 w 3566892"/>
                <a:gd name="connsiteY40" fmla="*/ 3348318 h 5340897"/>
                <a:gd name="connsiteX41" fmla="*/ 174812 w 3566892"/>
                <a:gd name="connsiteY41" fmla="*/ 3671047 h 5340897"/>
                <a:gd name="connsiteX42" fmla="*/ 201706 w 3566892"/>
                <a:gd name="connsiteY42" fmla="*/ 3751730 h 5340897"/>
                <a:gd name="connsiteX43" fmla="*/ 215153 w 3566892"/>
                <a:gd name="connsiteY43" fmla="*/ 4020671 h 5340897"/>
                <a:gd name="connsiteX44" fmla="*/ 242047 w 3566892"/>
                <a:gd name="connsiteY44" fmla="*/ 4074459 h 5340897"/>
                <a:gd name="connsiteX45" fmla="*/ 282388 w 3566892"/>
                <a:gd name="connsiteY45" fmla="*/ 4195483 h 5340897"/>
                <a:gd name="connsiteX46" fmla="*/ 295835 w 3566892"/>
                <a:gd name="connsiteY46" fmla="*/ 4235824 h 5340897"/>
                <a:gd name="connsiteX47" fmla="*/ 322729 w 3566892"/>
                <a:gd name="connsiteY47" fmla="*/ 4289612 h 5340897"/>
                <a:gd name="connsiteX48" fmla="*/ 336176 w 3566892"/>
                <a:gd name="connsiteY48" fmla="*/ 4329953 h 5340897"/>
                <a:gd name="connsiteX49" fmla="*/ 376518 w 3566892"/>
                <a:gd name="connsiteY49" fmla="*/ 4356847 h 5340897"/>
                <a:gd name="connsiteX50" fmla="*/ 403412 w 3566892"/>
                <a:gd name="connsiteY50" fmla="*/ 4397189 h 5340897"/>
                <a:gd name="connsiteX51" fmla="*/ 443753 w 3566892"/>
                <a:gd name="connsiteY51" fmla="*/ 4424083 h 5340897"/>
                <a:gd name="connsiteX52" fmla="*/ 457200 w 3566892"/>
                <a:gd name="connsiteY52" fmla="*/ 4477871 h 5340897"/>
                <a:gd name="connsiteX53" fmla="*/ 537882 w 3566892"/>
                <a:gd name="connsiteY53" fmla="*/ 4545106 h 5340897"/>
                <a:gd name="connsiteX54" fmla="*/ 564776 w 3566892"/>
                <a:gd name="connsiteY54" fmla="*/ 4585447 h 5340897"/>
                <a:gd name="connsiteX55" fmla="*/ 658906 w 3566892"/>
                <a:gd name="connsiteY55" fmla="*/ 4625789 h 5340897"/>
                <a:gd name="connsiteX56" fmla="*/ 726141 w 3566892"/>
                <a:gd name="connsiteY56" fmla="*/ 4719918 h 5340897"/>
                <a:gd name="connsiteX57" fmla="*/ 766482 w 3566892"/>
                <a:gd name="connsiteY57" fmla="*/ 4760259 h 5340897"/>
                <a:gd name="connsiteX58" fmla="*/ 833718 w 3566892"/>
                <a:gd name="connsiteY58" fmla="*/ 4773706 h 5340897"/>
                <a:gd name="connsiteX59" fmla="*/ 914400 w 3566892"/>
                <a:gd name="connsiteY59" fmla="*/ 4800600 h 5340897"/>
                <a:gd name="connsiteX60" fmla="*/ 941294 w 3566892"/>
                <a:gd name="connsiteY60" fmla="*/ 4840941 h 5340897"/>
                <a:gd name="connsiteX61" fmla="*/ 995082 w 3566892"/>
                <a:gd name="connsiteY61" fmla="*/ 4854389 h 5340897"/>
                <a:gd name="connsiteX62" fmla="*/ 1035423 w 3566892"/>
                <a:gd name="connsiteY62" fmla="*/ 4881283 h 5340897"/>
                <a:gd name="connsiteX63" fmla="*/ 1102659 w 3566892"/>
                <a:gd name="connsiteY63" fmla="*/ 4935071 h 5340897"/>
                <a:gd name="connsiteX64" fmla="*/ 1143000 w 3566892"/>
                <a:gd name="connsiteY64" fmla="*/ 4948518 h 5340897"/>
                <a:gd name="connsiteX65" fmla="*/ 1196788 w 3566892"/>
                <a:gd name="connsiteY65" fmla="*/ 4975412 h 5340897"/>
                <a:gd name="connsiteX66" fmla="*/ 1277470 w 3566892"/>
                <a:gd name="connsiteY66" fmla="*/ 5015753 h 5340897"/>
                <a:gd name="connsiteX67" fmla="*/ 1358153 w 3566892"/>
                <a:gd name="connsiteY67" fmla="*/ 5056094 h 5340897"/>
                <a:gd name="connsiteX68" fmla="*/ 1411941 w 3566892"/>
                <a:gd name="connsiteY68" fmla="*/ 5082989 h 5340897"/>
                <a:gd name="connsiteX69" fmla="*/ 1452282 w 3566892"/>
                <a:gd name="connsiteY69" fmla="*/ 5096436 h 5340897"/>
                <a:gd name="connsiteX70" fmla="*/ 1532965 w 3566892"/>
                <a:gd name="connsiteY70" fmla="*/ 5136777 h 5340897"/>
                <a:gd name="connsiteX71" fmla="*/ 1573306 w 3566892"/>
                <a:gd name="connsiteY71" fmla="*/ 5163671 h 5340897"/>
                <a:gd name="connsiteX72" fmla="*/ 1680882 w 3566892"/>
                <a:gd name="connsiteY72" fmla="*/ 5190565 h 5340897"/>
                <a:gd name="connsiteX73" fmla="*/ 1761565 w 3566892"/>
                <a:gd name="connsiteY73" fmla="*/ 5230906 h 5340897"/>
                <a:gd name="connsiteX74" fmla="*/ 2259106 w 3566892"/>
                <a:gd name="connsiteY74" fmla="*/ 5271247 h 5340897"/>
                <a:gd name="connsiteX75" fmla="*/ 2541494 w 3566892"/>
                <a:gd name="connsiteY75" fmla="*/ 5257800 h 5340897"/>
                <a:gd name="connsiteX76" fmla="*/ 3186953 w 3566892"/>
                <a:gd name="connsiteY76" fmla="*/ 5257800 h 5340897"/>
                <a:gd name="connsiteX77" fmla="*/ 3267635 w 3566892"/>
                <a:gd name="connsiteY77" fmla="*/ 5230906 h 5340897"/>
                <a:gd name="connsiteX78" fmla="*/ 3321423 w 3566892"/>
                <a:gd name="connsiteY78" fmla="*/ 5217459 h 5340897"/>
                <a:gd name="connsiteX79" fmla="*/ 3348318 w 3566892"/>
                <a:gd name="connsiteY79" fmla="*/ 5136777 h 5340897"/>
                <a:gd name="connsiteX80" fmla="*/ 3469341 w 3566892"/>
                <a:gd name="connsiteY80" fmla="*/ 5042647 h 5340897"/>
                <a:gd name="connsiteX81" fmla="*/ 3509682 w 3566892"/>
                <a:gd name="connsiteY81" fmla="*/ 4961965 h 5340897"/>
                <a:gd name="connsiteX82" fmla="*/ 3536576 w 3566892"/>
                <a:gd name="connsiteY82" fmla="*/ 4921624 h 5340897"/>
                <a:gd name="connsiteX83" fmla="*/ 3563470 w 3566892"/>
                <a:gd name="connsiteY83" fmla="*/ 4827494 h 5340897"/>
                <a:gd name="connsiteX84" fmla="*/ 3550023 w 3566892"/>
                <a:gd name="connsiteY84" fmla="*/ 4356847 h 5340897"/>
                <a:gd name="connsiteX85" fmla="*/ 3509682 w 3566892"/>
                <a:gd name="connsiteY85" fmla="*/ 4329953 h 5340897"/>
                <a:gd name="connsiteX86" fmla="*/ 3429000 w 3566892"/>
                <a:gd name="connsiteY86" fmla="*/ 4276165 h 5340897"/>
                <a:gd name="connsiteX87" fmla="*/ 3348318 w 3566892"/>
                <a:gd name="connsiteY87" fmla="*/ 4222377 h 5340897"/>
                <a:gd name="connsiteX88" fmla="*/ 3321423 w 3566892"/>
                <a:gd name="connsiteY88" fmla="*/ 4182036 h 5340897"/>
                <a:gd name="connsiteX89" fmla="*/ 3240741 w 3566892"/>
                <a:gd name="connsiteY89" fmla="*/ 4114800 h 5340897"/>
                <a:gd name="connsiteX90" fmla="*/ 3200400 w 3566892"/>
                <a:gd name="connsiteY90" fmla="*/ 4101353 h 5340897"/>
                <a:gd name="connsiteX91" fmla="*/ 3133165 w 3566892"/>
                <a:gd name="connsiteY91" fmla="*/ 4020671 h 5340897"/>
                <a:gd name="connsiteX92" fmla="*/ 3092823 w 3566892"/>
                <a:gd name="connsiteY92" fmla="*/ 3993777 h 5340897"/>
                <a:gd name="connsiteX93" fmla="*/ 3052482 w 3566892"/>
                <a:gd name="connsiteY93" fmla="*/ 3953436 h 5340897"/>
                <a:gd name="connsiteX94" fmla="*/ 3025588 w 3566892"/>
                <a:gd name="connsiteY94" fmla="*/ 3913094 h 5340897"/>
                <a:gd name="connsiteX95" fmla="*/ 2985247 w 3566892"/>
                <a:gd name="connsiteY95" fmla="*/ 3899647 h 5340897"/>
                <a:gd name="connsiteX96" fmla="*/ 2904565 w 3566892"/>
                <a:gd name="connsiteY96" fmla="*/ 3859306 h 5340897"/>
                <a:gd name="connsiteX97" fmla="*/ 2837329 w 3566892"/>
                <a:gd name="connsiteY97" fmla="*/ 3805518 h 5340897"/>
                <a:gd name="connsiteX98" fmla="*/ 2796988 w 3566892"/>
                <a:gd name="connsiteY98" fmla="*/ 3792071 h 5340897"/>
                <a:gd name="connsiteX99" fmla="*/ 2743200 w 3566892"/>
                <a:gd name="connsiteY99" fmla="*/ 3711389 h 5340897"/>
                <a:gd name="connsiteX100" fmla="*/ 2729753 w 3566892"/>
                <a:gd name="connsiteY100" fmla="*/ 3671047 h 5340897"/>
                <a:gd name="connsiteX101" fmla="*/ 2689412 w 3566892"/>
                <a:gd name="connsiteY101" fmla="*/ 3657600 h 5340897"/>
                <a:gd name="connsiteX102" fmla="*/ 2662518 w 3566892"/>
                <a:gd name="connsiteY102" fmla="*/ 3617259 h 5340897"/>
                <a:gd name="connsiteX103" fmla="*/ 2635623 w 3566892"/>
                <a:gd name="connsiteY103" fmla="*/ 3590365 h 5340897"/>
                <a:gd name="connsiteX104" fmla="*/ 2595282 w 3566892"/>
                <a:gd name="connsiteY104" fmla="*/ 3496236 h 5340897"/>
                <a:gd name="connsiteX105" fmla="*/ 2554941 w 3566892"/>
                <a:gd name="connsiteY105" fmla="*/ 3469341 h 5340897"/>
                <a:gd name="connsiteX106" fmla="*/ 2514600 w 3566892"/>
                <a:gd name="connsiteY106" fmla="*/ 3375212 h 5340897"/>
                <a:gd name="connsiteX107" fmla="*/ 2501153 w 3566892"/>
                <a:gd name="connsiteY107" fmla="*/ 3334871 h 5340897"/>
                <a:gd name="connsiteX108" fmla="*/ 2460812 w 3566892"/>
                <a:gd name="connsiteY108" fmla="*/ 3307977 h 5340897"/>
                <a:gd name="connsiteX109" fmla="*/ 2433918 w 3566892"/>
                <a:gd name="connsiteY109" fmla="*/ 3267636 h 5340897"/>
                <a:gd name="connsiteX110" fmla="*/ 2420470 w 3566892"/>
                <a:gd name="connsiteY110" fmla="*/ 3200400 h 5340897"/>
                <a:gd name="connsiteX111" fmla="*/ 2407023 w 3566892"/>
                <a:gd name="connsiteY111" fmla="*/ 3160059 h 5340897"/>
                <a:gd name="connsiteX112" fmla="*/ 2393576 w 3566892"/>
                <a:gd name="connsiteY112" fmla="*/ 3106271 h 5340897"/>
                <a:gd name="connsiteX113" fmla="*/ 2366682 w 3566892"/>
                <a:gd name="connsiteY113" fmla="*/ 3025589 h 5340897"/>
                <a:gd name="connsiteX114" fmla="*/ 2339788 w 3566892"/>
                <a:gd name="connsiteY114" fmla="*/ 2998694 h 5340897"/>
                <a:gd name="connsiteX115" fmla="*/ 2312894 w 3566892"/>
                <a:gd name="connsiteY115" fmla="*/ 2891118 h 5340897"/>
                <a:gd name="connsiteX116" fmla="*/ 2299447 w 3566892"/>
                <a:gd name="connsiteY116" fmla="*/ 2850777 h 5340897"/>
                <a:gd name="connsiteX117" fmla="*/ 2286000 w 3566892"/>
                <a:gd name="connsiteY117" fmla="*/ 2796989 h 5340897"/>
                <a:gd name="connsiteX118" fmla="*/ 2259106 w 3566892"/>
                <a:gd name="connsiteY118" fmla="*/ 2770094 h 5340897"/>
                <a:gd name="connsiteX119" fmla="*/ 2232212 w 3566892"/>
                <a:gd name="connsiteY119" fmla="*/ 2675965 h 5340897"/>
                <a:gd name="connsiteX120" fmla="*/ 2205318 w 3566892"/>
                <a:gd name="connsiteY120" fmla="*/ 2635624 h 5340897"/>
                <a:gd name="connsiteX121" fmla="*/ 2232212 w 3566892"/>
                <a:gd name="connsiteY121" fmla="*/ 2057400 h 5340897"/>
                <a:gd name="connsiteX122" fmla="*/ 2245659 w 3566892"/>
                <a:gd name="connsiteY122" fmla="*/ 2003612 h 5340897"/>
                <a:gd name="connsiteX123" fmla="*/ 2272553 w 3566892"/>
                <a:gd name="connsiteY123" fmla="*/ 1949824 h 5340897"/>
                <a:gd name="connsiteX124" fmla="*/ 2299447 w 3566892"/>
                <a:gd name="connsiteY124" fmla="*/ 1855694 h 5340897"/>
                <a:gd name="connsiteX125" fmla="*/ 2393576 w 3566892"/>
                <a:gd name="connsiteY125" fmla="*/ 1734671 h 5340897"/>
                <a:gd name="connsiteX126" fmla="*/ 2433918 w 3566892"/>
                <a:gd name="connsiteY126" fmla="*/ 1653989 h 5340897"/>
                <a:gd name="connsiteX127" fmla="*/ 2460812 w 3566892"/>
                <a:gd name="connsiteY127" fmla="*/ 1627094 h 5340897"/>
                <a:gd name="connsiteX128" fmla="*/ 2487706 w 3566892"/>
                <a:gd name="connsiteY128" fmla="*/ 1586753 h 5340897"/>
                <a:gd name="connsiteX129" fmla="*/ 2514600 w 3566892"/>
                <a:gd name="connsiteY129" fmla="*/ 1532965 h 5340897"/>
                <a:gd name="connsiteX130" fmla="*/ 2554941 w 3566892"/>
                <a:gd name="connsiteY130" fmla="*/ 1506071 h 5340897"/>
                <a:gd name="connsiteX131" fmla="*/ 2581835 w 3566892"/>
                <a:gd name="connsiteY131" fmla="*/ 1465730 h 5340897"/>
                <a:gd name="connsiteX132" fmla="*/ 2622176 w 3566892"/>
                <a:gd name="connsiteY132" fmla="*/ 1385047 h 5340897"/>
                <a:gd name="connsiteX133" fmla="*/ 2662518 w 3566892"/>
                <a:gd name="connsiteY133" fmla="*/ 1371600 h 5340897"/>
                <a:gd name="connsiteX134" fmla="*/ 2675965 w 3566892"/>
                <a:gd name="connsiteY134" fmla="*/ 1331259 h 5340897"/>
                <a:gd name="connsiteX135" fmla="*/ 2729753 w 3566892"/>
                <a:gd name="connsiteY135" fmla="*/ 1250577 h 5340897"/>
                <a:gd name="connsiteX136" fmla="*/ 2743200 w 3566892"/>
                <a:gd name="connsiteY136" fmla="*/ 1196789 h 5340897"/>
                <a:gd name="connsiteX137" fmla="*/ 2756647 w 3566892"/>
                <a:gd name="connsiteY137" fmla="*/ 1156447 h 5340897"/>
                <a:gd name="connsiteX138" fmla="*/ 2783541 w 3566892"/>
                <a:gd name="connsiteY138" fmla="*/ 1021977 h 5340897"/>
                <a:gd name="connsiteX139" fmla="*/ 2810435 w 3566892"/>
                <a:gd name="connsiteY139" fmla="*/ 941294 h 5340897"/>
                <a:gd name="connsiteX140" fmla="*/ 2810435 w 3566892"/>
                <a:gd name="connsiteY140" fmla="*/ 376518 h 5340897"/>
                <a:gd name="connsiteX141" fmla="*/ 2783541 w 3566892"/>
                <a:gd name="connsiteY141" fmla="*/ 336177 h 5340897"/>
                <a:gd name="connsiteX142" fmla="*/ 2702859 w 3566892"/>
                <a:gd name="connsiteY142" fmla="*/ 255494 h 5340897"/>
                <a:gd name="connsiteX143" fmla="*/ 2675965 w 3566892"/>
                <a:gd name="connsiteY143" fmla="*/ 215153 h 5340897"/>
                <a:gd name="connsiteX144" fmla="*/ 2595282 w 3566892"/>
                <a:gd name="connsiteY144" fmla="*/ 147918 h 5340897"/>
                <a:gd name="connsiteX145" fmla="*/ 2554941 w 3566892"/>
                <a:gd name="connsiteY145" fmla="*/ 134471 h 5340897"/>
                <a:gd name="connsiteX146" fmla="*/ 2460812 w 3566892"/>
                <a:gd name="connsiteY146" fmla="*/ 80683 h 5340897"/>
                <a:gd name="connsiteX147" fmla="*/ 2366682 w 3566892"/>
                <a:gd name="connsiteY147" fmla="*/ 40341 h 5340897"/>
                <a:gd name="connsiteX148" fmla="*/ 2326341 w 3566892"/>
                <a:gd name="connsiteY148" fmla="*/ 13447 h 5340897"/>
                <a:gd name="connsiteX149" fmla="*/ 2286000 w 3566892"/>
                <a:gd name="connsiteY149" fmla="*/ 0 h 5340897"/>
                <a:gd name="connsiteX150" fmla="*/ 1761565 w 3566892"/>
                <a:gd name="connsiteY150" fmla="*/ 13447 h 5340897"/>
                <a:gd name="connsiteX151" fmla="*/ 1573306 w 3566892"/>
                <a:gd name="connsiteY151" fmla="*/ 67236 h 5340897"/>
                <a:gd name="connsiteX152" fmla="*/ 1532965 w 3566892"/>
                <a:gd name="connsiteY152" fmla="*/ 80683 h 5340897"/>
                <a:gd name="connsiteX153" fmla="*/ 1425388 w 3566892"/>
                <a:gd name="connsiteY153" fmla="*/ 134471 h 5340897"/>
                <a:gd name="connsiteX154" fmla="*/ 1425388 w 3566892"/>
                <a:gd name="connsiteY154" fmla="*/ 134471 h 5340897"/>
                <a:gd name="connsiteX155" fmla="*/ 1425388 w 3566892"/>
                <a:gd name="connsiteY155" fmla="*/ 134471 h 534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3566892" h="5340897">
                  <a:moveTo>
                    <a:pt x="1479176" y="174812"/>
                  </a:moveTo>
                  <a:lnTo>
                    <a:pt x="1237129" y="188259"/>
                  </a:lnTo>
                  <a:cubicBezTo>
                    <a:pt x="1026077" y="201050"/>
                    <a:pt x="1098341" y="180733"/>
                    <a:pt x="995082" y="215153"/>
                  </a:cubicBezTo>
                  <a:cubicBezTo>
                    <a:pt x="990600" y="228600"/>
                    <a:pt x="991658" y="245471"/>
                    <a:pt x="981635" y="255494"/>
                  </a:cubicBezTo>
                  <a:cubicBezTo>
                    <a:pt x="971612" y="265517"/>
                    <a:pt x="953448" y="261648"/>
                    <a:pt x="941294" y="268941"/>
                  </a:cubicBezTo>
                  <a:cubicBezTo>
                    <a:pt x="930423" y="275464"/>
                    <a:pt x="925740" y="290166"/>
                    <a:pt x="914400" y="295836"/>
                  </a:cubicBezTo>
                  <a:cubicBezTo>
                    <a:pt x="826448" y="339813"/>
                    <a:pt x="852710" y="300180"/>
                    <a:pt x="793376" y="349624"/>
                  </a:cubicBezTo>
                  <a:cubicBezTo>
                    <a:pt x="729092" y="403193"/>
                    <a:pt x="774219" y="372612"/>
                    <a:pt x="726141" y="430306"/>
                  </a:cubicBezTo>
                  <a:cubicBezTo>
                    <a:pt x="713967" y="444915"/>
                    <a:pt x="700409" y="458473"/>
                    <a:pt x="685800" y="470647"/>
                  </a:cubicBezTo>
                  <a:cubicBezTo>
                    <a:pt x="643859" y="505598"/>
                    <a:pt x="649866" y="485310"/>
                    <a:pt x="618565" y="524436"/>
                  </a:cubicBezTo>
                  <a:cubicBezTo>
                    <a:pt x="608469" y="537056"/>
                    <a:pt x="602407" y="552698"/>
                    <a:pt x="591670" y="564777"/>
                  </a:cubicBezTo>
                  <a:cubicBezTo>
                    <a:pt x="524680" y="640141"/>
                    <a:pt x="531960" y="631477"/>
                    <a:pt x="470647" y="672353"/>
                  </a:cubicBezTo>
                  <a:cubicBezTo>
                    <a:pt x="461682" y="685800"/>
                    <a:pt x="453849" y="700074"/>
                    <a:pt x="443753" y="712694"/>
                  </a:cubicBezTo>
                  <a:cubicBezTo>
                    <a:pt x="435833" y="722594"/>
                    <a:pt x="423382" y="728717"/>
                    <a:pt x="416859" y="739589"/>
                  </a:cubicBezTo>
                  <a:cubicBezTo>
                    <a:pt x="409566" y="751743"/>
                    <a:pt x="409751" y="767252"/>
                    <a:pt x="403412" y="779930"/>
                  </a:cubicBezTo>
                  <a:cubicBezTo>
                    <a:pt x="396184" y="794385"/>
                    <a:pt x="383746" y="805816"/>
                    <a:pt x="376518" y="820271"/>
                  </a:cubicBezTo>
                  <a:cubicBezTo>
                    <a:pt x="365768" y="841771"/>
                    <a:pt x="355370" y="894286"/>
                    <a:pt x="349623" y="914400"/>
                  </a:cubicBezTo>
                  <a:cubicBezTo>
                    <a:pt x="345729" y="928029"/>
                    <a:pt x="343060" y="942350"/>
                    <a:pt x="336176" y="954741"/>
                  </a:cubicBezTo>
                  <a:cubicBezTo>
                    <a:pt x="320479" y="982996"/>
                    <a:pt x="292609" y="1004760"/>
                    <a:pt x="282388" y="1035424"/>
                  </a:cubicBezTo>
                  <a:cubicBezTo>
                    <a:pt x="277906" y="1048871"/>
                    <a:pt x="272835" y="1062136"/>
                    <a:pt x="268941" y="1075765"/>
                  </a:cubicBezTo>
                  <a:cubicBezTo>
                    <a:pt x="263864" y="1093535"/>
                    <a:pt x="262774" y="1112566"/>
                    <a:pt x="255494" y="1129553"/>
                  </a:cubicBezTo>
                  <a:cubicBezTo>
                    <a:pt x="249128" y="1144408"/>
                    <a:pt x="237565" y="1156447"/>
                    <a:pt x="228600" y="1169894"/>
                  </a:cubicBezTo>
                  <a:cubicBezTo>
                    <a:pt x="224118" y="1183341"/>
                    <a:pt x="219047" y="1196607"/>
                    <a:pt x="215153" y="1210236"/>
                  </a:cubicBezTo>
                  <a:cubicBezTo>
                    <a:pt x="209409" y="1230342"/>
                    <a:pt x="199006" y="1282871"/>
                    <a:pt x="188259" y="1304365"/>
                  </a:cubicBezTo>
                  <a:cubicBezTo>
                    <a:pt x="171295" y="1338293"/>
                    <a:pt x="159486" y="1346585"/>
                    <a:pt x="134470" y="1371600"/>
                  </a:cubicBezTo>
                  <a:cubicBezTo>
                    <a:pt x="129988" y="1389530"/>
                    <a:pt x="127512" y="1408084"/>
                    <a:pt x="121023" y="1425389"/>
                  </a:cubicBezTo>
                  <a:cubicBezTo>
                    <a:pt x="113985" y="1444158"/>
                    <a:pt x="102025" y="1460752"/>
                    <a:pt x="94129" y="1479177"/>
                  </a:cubicBezTo>
                  <a:cubicBezTo>
                    <a:pt x="88545" y="1492205"/>
                    <a:pt x="85164" y="1506071"/>
                    <a:pt x="80682" y="1519518"/>
                  </a:cubicBezTo>
                  <a:cubicBezTo>
                    <a:pt x="74205" y="1772125"/>
                    <a:pt x="108860" y="1904986"/>
                    <a:pt x="53788" y="2097741"/>
                  </a:cubicBezTo>
                  <a:cubicBezTo>
                    <a:pt x="49894" y="2111370"/>
                    <a:pt x="44823" y="2124636"/>
                    <a:pt x="40341" y="2138083"/>
                  </a:cubicBezTo>
                  <a:cubicBezTo>
                    <a:pt x="35859" y="2209801"/>
                    <a:pt x="34416" y="2281773"/>
                    <a:pt x="26894" y="2353236"/>
                  </a:cubicBezTo>
                  <a:cubicBezTo>
                    <a:pt x="25410" y="2367333"/>
                    <a:pt x="15103" y="2379500"/>
                    <a:pt x="13447" y="2393577"/>
                  </a:cubicBezTo>
                  <a:cubicBezTo>
                    <a:pt x="6096" y="2456059"/>
                    <a:pt x="4482" y="2519083"/>
                    <a:pt x="0" y="2581836"/>
                  </a:cubicBezTo>
                  <a:cubicBezTo>
                    <a:pt x="4482" y="2595283"/>
                    <a:pt x="7108" y="2609499"/>
                    <a:pt x="13447" y="2622177"/>
                  </a:cubicBezTo>
                  <a:cubicBezTo>
                    <a:pt x="20675" y="2636632"/>
                    <a:pt x="36421" y="2646839"/>
                    <a:pt x="40341" y="2662518"/>
                  </a:cubicBezTo>
                  <a:cubicBezTo>
                    <a:pt x="50185" y="2701895"/>
                    <a:pt x="50675" y="2743071"/>
                    <a:pt x="53788" y="2783541"/>
                  </a:cubicBezTo>
                  <a:cubicBezTo>
                    <a:pt x="59642" y="2859648"/>
                    <a:pt x="59640" y="2936188"/>
                    <a:pt x="67235" y="3012141"/>
                  </a:cubicBezTo>
                  <a:cubicBezTo>
                    <a:pt x="68645" y="3026245"/>
                    <a:pt x="71827" y="3041414"/>
                    <a:pt x="80682" y="3052483"/>
                  </a:cubicBezTo>
                  <a:cubicBezTo>
                    <a:pt x="90778" y="3065103"/>
                    <a:pt x="108403" y="3069281"/>
                    <a:pt x="121023" y="3079377"/>
                  </a:cubicBezTo>
                  <a:cubicBezTo>
                    <a:pt x="130923" y="3087297"/>
                    <a:pt x="138953" y="3097306"/>
                    <a:pt x="147918" y="3106271"/>
                  </a:cubicBezTo>
                  <a:cubicBezTo>
                    <a:pt x="152400" y="3186953"/>
                    <a:pt x="157521" y="3267603"/>
                    <a:pt x="161365" y="3348318"/>
                  </a:cubicBezTo>
                  <a:cubicBezTo>
                    <a:pt x="166486" y="3455866"/>
                    <a:pt x="164099" y="3563912"/>
                    <a:pt x="174812" y="3671047"/>
                  </a:cubicBezTo>
                  <a:cubicBezTo>
                    <a:pt x="177633" y="3699255"/>
                    <a:pt x="201706" y="3751730"/>
                    <a:pt x="201706" y="3751730"/>
                  </a:cubicBezTo>
                  <a:cubicBezTo>
                    <a:pt x="206188" y="3841377"/>
                    <a:pt x="204020" y="3931605"/>
                    <a:pt x="215153" y="4020671"/>
                  </a:cubicBezTo>
                  <a:cubicBezTo>
                    <a:pt x="217639" y="4040562"/>
                    <a:pt x="234602" y="4055847"/>
                    <a:pt x="242047" y="4074459"/>
                  </a:cubicBezTo>
                  <a:cubicBezTo>
                    <a:pt x="242053" y="4074473"/>
                    <a:pt x="275662" y="4175306"/>
                    <a:pt x="282388" y="4195483"/>
                  </a:cubicBezTo>
                  <a:cubicBezTo>
                    <a:pt x="286870" y="4208930"/>
                    <a:pt x="289496" y="4223146"/>
                    <a:pt x="295835" y="4235824"/>
                  </a:cubicBezTo>
                  <a:cubicBezTo>
                    <a:pt x="304800" y="4253753"/>
                    <a:pt x="314833" y="4271187"/>
                    <a:pt x="322729" y="4289612"/>
                  </a:cubicBezTo>
                  <a:cubicBezTo>
                    <a:pt x="328313" y="4302640"/>
                    <a:pt x="327321" y="4318885"/>
                    <a:pt x="336176" y="4329953"/>
                  </a:cubicBezTo>
                  <a:cubicBezTo>
                    <a:pt x="346272" y="4342573"/>
                    <a:pt x="363071" y="4347882"/>
                    <a:pt x="376518" y="4356847"/>
                  </a:cubicBezTo>
                  <a:cubicBezTo>
                    <a:pt x="385483" y="4370294"/>
                    <a:pt x="391984" y="4385761"/>
                    <a:pt x="403412" y="4397189"/>
                  </a:cubicBezTo>
                  <a:cubicBezTo>
                    <a:pt x="414840" y="4408617"/>
                    <a:pt x="434788" y="4410636"/>
                    <a:pt x="443753" y="4424083"/>
                  </a:cubicBezTo>
                  <a:cubicBezTo>
                    <a:pt x="454004" y="4439460"/>
                    <a:pt x="448031" y="4461825"/>
                    <a:pt x="457200" y="4477871"/>
                  </a:cubicBezTo>
                  <a:cubicBezTo>
                    <a:pt x="473129" y="4505746"/>
                    <a:pt x="512176" y="4527969"/>
                    <a:pt x="537882" y="4545106"/>
                  </a:cubicBezTo>
                  <a:cubicBezTo>
                    <a:pt x="546847" y="4558553"/>
                    <a:pt x="553348" y="4574019"/>
                    <a:pt x="564776" y="4585447"/>
                  </a:cubicBezTo>
                  <a:cubicBezTo>
                    <a:pt x="595730" y="4616401"/>
                    <a:pt x="617759" y="4615501"/>
                    <a:pt x="658906" y="4625789"/>
                  </a:cubicBezTo>
                  <a:cubicBezTo>
                    <a:pt x="680190" y="4657716"/>
                    <a:pt x="701122" y="4690729"/>
                    <a:pt x="726141" y="4719918"/>
                  </a:cubicBezTo>
                  <a:cubicBezTo>
                    <a:pt x="738517" y="4734357"/>
                    <a:pt x="749473" y="4751754"/>
                    <a:pt x="766482" y="4760259"/>
                  </a:cubicBezTo>
                  <a:cubicBezTo>
                    <a:pt x="786925" y="4770480"/>
                    <a:pt x="811668" y="4767692"/>
                    <a:pt x="833718" y="4773706"/>
                  </a:cubicBezTo>
                  <a:cubicBezTo>
                    <a:pt x="861068" y="4781165"/>
                    <a:pt x="914400" y="4800600"/>
                    <a:pt x="914400" y="4800600"/>
                  </a:cubicBezTo>
                  <a:cubicBezTo>
                    <a:pt x="923365" y="4814047"/>
                    <a:pt x="927847" y="4831976"/>
                    <a:pt x="941294" y="4840941"/>
                  </a:cubicBezTo>
                  <a:cubicBezTo>
                    <a:pt x="956671" y="4851193"/>
                    <a:pt x="978095" y="4847109"/>
                    <a:pt x="995082" y="4854389"/>
                  </a:cubicBezTo>
                  <a:cubicBezTo>
                    <a:pt x="1009937" y="4860755"/>
                    <a:pt x="1022803" y="4871187"/>
                    <a:pt x="1035423" y="4881283"/>
                  </a:cubicBezTo>
                  <a:cubicBezTo>
                    <a:pt x="1077113" y="4914634"/>
                    <a:pt x="1047478" y="4907480"/>
                    <a:pt x="1102659" y="4935071"/>
                  </a:cubicBezTo>
                  <a:cubicBezTo>
                    <a:pt x="1115337" y="4941410"/>
                    <a:pt x="1129972" y="4942934"/>
                    <a:pt x="1143000" y="4948518"/>
                  </a:cubicBezTo>
                  <a:cubicBezTo>
                    <a:pt x="1161425" y="4956414"/>
                    <a:pt x="1179384" y="4965467"/>
                    <a:pt x="1196788" y="4975412"/>
                  </a:cubicBezTo>
                  <a:cubicBezTo>
                    <a:pt x="1269777" y="5017120"/>
                    <a:pt x="1203507" y="4991099"/>
                    <a:pt x="1277470" y="5015753"/>
                  </a:cubicBezTo>
                  <a:cubicBezTo>
                    <a:pt x="1326502" y="5064783"/>
                    <a:pt x="1278846" y="5026353"/>
                    <a:pt x="1358153" y="5056094"/>
                  </a:cubicBezTo>
                  <a:cubicBezTo>
                    <a:pt x="1376922" y="5063133"/>
                    <a:pt x="1393516" y="5075092"/>
                    <a:pt x="1411941" y="5082989"/>
                  </a:cubicBezTo>
                  <a:cubicBezTo>
                    <a:pt x="1424969" y="5088573"/>
                    <a:pt x="1439604" y="5090097"/>
                    <a:pt x="1452282" y="5096436"/>
                  </a:cubicBezTo>
                  <a:cubicBezTo>
                    <a:pt x="1556550" y="5148570"/>
                    <a:pt x="1431567" y="5102978"/>
                    <a:pt x="1532965" y="5136777"/>
                  </a:cubicBezTo>
                  <a:cubicBezTo>
                    <a:pt x="1546412" y="5145742"/>
                    <a:pt x="1558174" y="5157996"/>
                    <a:pt x="1573306" y="5163671"/>
                  </a:cubicBezTo>
                  <a:cubicBezTo>
                    <a:pt x="1634681" y="5186687"/>
                    <a:pt x="1631112" y="5165680"/>
                    <a:pt x="1680882" y="5190565"/>
                  </a:cubicBezTo>
                  <a:cubicBezTo>
                    <a:pt x="1785150" y="5242699"/>
                    <a:pt x="1660167" y="5197107"/>
                    <a:pt x="1761565" y="5230906"/>
                  </a:cubicBezTo>
                  <a:cubicBezTo>
                    <a:pt x="1926552" y="5340897"/>
                    <a:pt x="1806635" y="5271247"/>
                    <a:pt x="2259106" y="5271247"/>
                  </a:cubicBezTo>
                  <a:cubicBezTo>
                    <a:pt x="2353342" y="5271247"/>
                    <a:pt x="2447365" y="5262282"/>
                    <a:pt x="2541494" y="5257800"/>
                  </a:cubicBezTo>
                  <a:cubicBezTo>
                    <a:pt x="2809262" y="5271188"/>
                    <a:pt x="2897868" y="5283307"/>
                    <a:pt x="3186953" y="5257800"/>
                  </a:cubicBezTo>
                  <a:cubicBezTo>
                    <a:pt x="3215192" y="5255308"/>
                    <a:pt x="3240133" y="5237782"/>
                    <a:pt x="3267635" y="5230906"/>
                  </a:cubicBezTo>
                  <a:lnTo>
                    <a:pt x="3321423" y="5217459"/>
                  </a:lnTo>
                  <a:cubicBezTo>
                    <a:pt x="3330388" y="5190565"/>
                    <a:pt x="3324730" y="5152502"/>
                    <a:pt x="3348318" y="5136777"/>
                  </a:cubicBezTo>
                  <a:cubicBezTo>
                    <a:pt x="3404547" y="5099291"/>
                    <a:pt x="3429842" y="5090047"/>
                    <a:pt x="3469341" y="5042647"/>
                  </a:cubicBezTo>
                  <a:cubicBezTo>
                    <a:pt x="3517513" y="4984839"/>
                    <a:pt x="3479358" y="5022613"/>
                    <a:pt x="3509682" y="4961965"/>
                  </a:cubicBezTo>
                  <a:cubicBezTo>
                    <a:pt x="3516910" y="4947510"/>
                    <a:pt x="3529348" y="4936079"/>
                    <a:pt x="3536576" y="4921624"/>
                  </a:cubicBezTo>
                  <a:cubicBezTo>
                    <a:pt x="3546222" y="4902332"/>
                    <a:pt x="3559161" y="4844729"/>
                    <a:pt x="3563470" y="4827494"/>
                  </a:cubicBezTo>
                  <a:cubicBezTo>
                    <a:pt x="3558988" y="4670612"/>
                    <a:pt x="3566892" y="4512884"/>
                    <a:pt x="3550023" y="4356847"/>
                  </a:cubicBezTo>
                  <a:cubicBezTo>
                    <a:pt x="3548286" y="4340779"/>
                    <a:pt x="3522097" y="4340299"/>
                    <a:pt x="3509682" y="4329953"/>
                  </a:cubicBezTo>
                  <a:cubicBezTo>
                    <a:pt x="3366438" y="4210583"/>
                    <a:pt x="3556611" y="4347060"/>
                    <a:pt x="3429000" y="4276165"/>
                  </a:cubicBezTo>
                  <a:cubicBezTo>
                    <a:pt x="3400745" y="4260468"/>
                    <a:pt x="3348318" y="4222377"/>
                    <a:pt x="3348318" y="4222377"/>
                  </a:cubicBezTo>
                  <a:cubicBezTo>
                    <a:pt x="3339353" y="4208930"/>
                    <a:pt x="3331769" y="4194452"/>
                    <a:pt x="3321423" y="4182036"/>
                  </a:cubicBezTo>
                  <a:cubicBezTo>
                    <a:pt x="3300179" y="4156543"/>
                    <a:pt x="3270965" y="4129912"/>
                    <a:pt x="3240741" y="4114800"/>
                  </a:cubicBezTo>
                  <a:cubicBezTo>
                    <a:pt x="3228063" y="4108461"/>
                    <a:pt x="3213847" y="4105835"/>
                    <a:pt x="3200400" y="4101353"/>
                  </a:cubicBezTo>
                  <a:cubicBezTo>
                    <a:pt x="3173957" y="4061688"/>
                    <a:pt x="3171991" y="4053026"/>
                    <a:pt x="3133165" y="4020671"/>
                  </a:cubicBezTo>
                  <a:cubicBezTo>
                    <a:pt x="3120749" y="4010325"/>
                    <a:pt x="3105239" y="4004123"/>
                    <a:pt x="3092823" y="3993777"/>
                  </a:cubicBezTo>
                  <a:cubicBezTo>
                    <a:pt x="3078214" y="3981603"/>
                    <a:pt x="3064656" y="3968045"/>
                    <a:pt x="3052482" y="3953436"/>
                  </a:cubicBezTo>
                  <a:cubicBezTo>
                    <a:pt x="3042136" y="3941020"/>
                    <a:pt x="3038208" y="3923190"/>
                    <a:pt x="3025588" y="3913094"/>
                  </a:cubicBezTo>
                  <a:cubicBezTo>
                    <a:pt x="3014520" y="3904239"/>
                    <a:pt x="2997925" y="3905986"/>
                    <a:pt x="2985247" y="3899647"/>
                  </a:cubicBezTo>
                  <a:cubicBezTo>
                    <a:pt x="2880977" y="3847512"/>
                    <a:pt x="3005963" y="3893105"/>
                    <a:pt x="2904565" y="3859306"/>
                  </a:cubicBezTo>
                  <a:cubicBezTo>
                    <a:pt x="2879550" y="3834292"/>
                    <a:pt x="2871254" y="3822481"/>
                    <a:pt x="2837329" y="3805518"/>
                  </a:cubicBezTo>
                  <a:cubicBezTo>
                    <a:pt x="2824651" y="3799179"/>
                    <a:pt x="2810435" y="3796553"/>
                    <a:pt x="2796988" y="3792071"/>
                  </a:cubicBezTo>
                  <a:cubicBezTo>
                    <a:pt x="2779059" y="3765177"/>
                    <a:pt x="2753421" y="3742053"/>
                    <a:pt x="2743200" y="3711389"/>
                  </a:cubicBezTo>
                  <a:cubicBezTo>
                    <a:pt x="2738718" y="3697942"/>
                    <a:pt x="2739776" y="3681070"/>
                    <a:pt x="2729753" y="3671047"/>
                  </a:cubicBezTo>
                  <a:cubicBezTo>
                    <a:pt x="2719730" y="3661024"/>
                    <a:pt x="2702859" y="3662082"/>
                    <a:pt x="2689412" y="3657600"/>
                  </a:cubicBezTo>
                  <a:cubicBezTo>
                    <a:pt x="2680447" y="3644153"/>
                    <a:pt x="2672614" y="3629879"/>
                    <a:pt x="2662518" y="3617259"/>
                  </a:cubicBezTo>
                  <a:cubicBezTo>
                    <a:pt x="2654598" y="3607359"/>
                    <a:pt x="2642146" y="3601236"/>
                    <a:pt x="2635623" y="3590365"/>
                  </a:cubicBezTo>
                  <a:cubicBezTo>
                    <a:pt x="2599586" y="3530304"/>
                    <a:pt x="2651498" y="3563696"/>
                    <a:pt x="2595282" y="3496236"/>
                  </a:cubicBezTo>
                  <a:cubicBezTo>
                    <a:pt x="2584936" y="3483820"/>
                    <a:pt x="2568388" y="3478306"/>
                    <a:pt x="2554941" y="3469341"/>
                  </a:cubicBezTo>
                  <a:cubicBezTo>
                    <a:pt x="2526955" y="3357397"/>
                    <a:pt x="2561032" y="3468076"/>
                    <a:pt x="2514600" y="3375212"/>
                  </a:cubicBezTo>
                  <a:cubicBezTo>
                    <a:pt x="2508261" y="3362534"/>
                    <a:pt x="2510008" y="3345939"/>
                    <a:pt x="2501153" y="3334871"/>
                  </a:cubicBezTo>
                  <a:cubicBezTo>
                    <a:pt x="2491057" y="3322251"/>
                    <a:pt x="2474259" y="3316942"/>
                    <a:pt x="2460812" y="3307977"/>
                  </a:cubicBezTo>
                  <a:cubicBezTo>
                    <a:pt x="2451847" y="3294530"/>
                    <a:pt x="2439593" y="3282768"/>
                    <a:pt x="2433918" y="3267636"/>
                  </a:cubicBezTo>
                  <a:cubicBezTo>
                    <a:pt x="2425893" y="3246235"/>
                    <a:pt x="2426014" y="3222573"/>
                    <a:pt x="2420470" y="3200400"/>
                  </a:cubicBezTo>
                  <a:cubicBezTo>
                    <a:pt x="2417032" y="3186649"/>
                    <a:pt x="2410917" y="3173688"/>
                    <a:pt x="2407023" y="3160059"/>
                  </a:cubicBezTo>
                  <a:cubicBezTo>
                    <a:pt x="2401946" y="3142289"/>
                    <a:pt x="2398887" y="3123973"/>
                    <a:pt x="2393576" y="3106271"/>
                  </a:cubicBezTo>
                  <a:cubicBezTo>
                    <a:pt x="2385430" y="3079118"/>
                    <a:pt x="2386727" y="3045635"/>
                    <a:pt x="2366682" y="3025589"/>
                  </a:cubicBezTo>
                  <a:lnTo>
                    <a:pt x="2339788" y="2998694"/>
                  </a:lnTo>
                  <a:cubicBezTo>
                    <a:pt x="2309050" y="2906480"/>
                    <a:pt x="2345348" y="3020933"/>
                    <a:pt x="2312894" y="2891118"/>
                  </a:cubicBezTo>
                  <a:cubicBezTo>
                    <a:pt x="2309456" y="2877367"/>
                    <a:pt x="2303341" y="2864406"/>
                    <a:pt x="2299447" y="2850777"/>
                  </a:cubicBezTo>
                  <a:cubicBezTo>
                    <a:pt x="2294370" y="2833007"/>
                    <a:pt x="2294265" y="2813519"/>
                    <a:pt x="2286000" y="2796989"/>
                  </a:cubicBezTo>
                  <a:cubicBezTo>
                    <a:pt x="2280330" y="2785649"/>
                    <a:pt x="2268071" y="2779059"/>
                    <a:pt x="2259106" y="2770094"/>
                  </a:cubicBezTo>
                  <a:cubicBezTo>
                    <a:pt x="2254798" y="2752860"/>
                    <a:pt x="2241858" y="2695256"/>
                    <a:pt x="2232212" y="2675965"/>
                  </a:cubicBezTo>
                  <a:cubicBezTo>
                    <a:pt x="2224984" y="2661510"/>
                    <a:pt x="2214283" y="2649071"/>
                    <a:pt x="2205318" y="2635624"/>
                  </a:cubicBezTo>
                  <a:cubicBezTo>
                    <a:pt x="2210558" y="2446966"/>
                    <a:pt x="2197720" y="2247107"/>
                    <a:pt x="2232212" y="2057400"/>
                  </a:cubicBezTo>
                  <a:cubicBezTo>
                    <a:pt x="2235518" y="2039217"/>
                    <a:pt x="2239170" y="2020916"/>
                    <a:pt x="2245659" y="2003612"/>
                  </a:cubicBezTo>
                  <a:cubicBezTo>
                    <a:pt x="2252697" y="1984843"/>
                    <a:pt x="2265515" y="1968593"/>
                    <a:pt x="2272553" y="1949824"/>
                  </a:cubicBezTo>
                  <a:cubicBezTo>
                    <a:pt x="2280587" y="1928400"/>
                    <a:pt x="2286944" y="1878199"/>
                    <a:pt x="2299447" y="1855694"/>
                  </a:cubicBezTo>
                  <a:cubicBezTo>
                    <a:pt x="2339657" y="1783316"/>
                    <a:pt x="2344575" y="1783672"/>
                    <a:pt x="2393576" y="1734671"/>
                  </a:cubicBezTo>
                  <a:cubicBezTo>
                    <a:pt x="2407780" y="1692060"/>
                    <a:pt x="2404125" y="1691231"/>
                    <a:pt x="2433918" y="1653989"/>
                  </a:cubicBezTo>
                  <a:cubicBezTo>
                    <a:pt x="2441838" y="1644089"/>
                    <a:pt x="2452892" y="1636994"/>
                    <a:pt x="2460812" y="1627094"/>
                  </a:cubicBezTo>
                  <a:cubicBezTo>
                    <a:pt x="2470908" y="1614474"/>
                    <a:pt x="2479688" y="1600785"/>
                    <a:pt x="2487706" y="1586753"/>
                  </a:cubicBezTo>
                  <a:cubicBezTo>
                    <a:pt x="2497651" y="1569349"/>
                    <a:pt x="2501767" y="1548364"/>
                    <a:pt x="2514600" y="1532965"/>
                  </a:cubicBezTo>
                  <a:cubicBezTo>
                    <a:pt x="2524946" y="1520550"/>
                    <a:pt x="2541494" y="1515036"/>
                    <a:pt x="2554941" y="1506071"/>
                  </a:cubicBezTo>
                  <a:cubicBezTo>
                    <a:pt x="2563906" y="1492624"/>
                    <a:pt x="2574607" y="1480185"/>
                    <a:pt x="2581835" y="1465730"/>
                  </a:cubicBezTo>
                  <a:cubicBezTo>
                    <a:pt x="2598075" y="1433250"/>
                    <a:pt x="2590062" y="1410738"/>
                    <a:pt x="2622176" y="1385047"/>
                  </a:cubicBezTo>
                  <a:cubicBezTo>
                    <a:pt x="2633245" y="1376192"/>
                    <a:pt x="2649071" y="1376082"/>
                    <a:pt x="2662518" y="1371600"/>
                  </a:cubicBezTo>
                  <a:cubicBezTo>
                    <a:pt x="2667000" y="1358153"/>
                    <a:pt x="2669081" y="1343650"/>
                    <a:pt x="2675965" y="1331259"/>
                  </a:cubicBezTo>
                  <a:cubicBezTo>
                    <a:pt x="2691662" y="1303004"/>
                    <a:pt x="2729753" y="1250577"/>
                    <a:pt x="2729753" y="1250577"/>
                  </a:cubicBezTo>
                  <a:cubicBezTo>
                    <a:pt x="2734235" y="1232648"/>
                    <a:pt x="2738123" y="1214559"/>
                    <a:pt x="2743200" y="1196789"/>
                  </a:cubicBezTo>
                  <a:cubicBezTo>
                    <a:pt x="2747094" y="1183160"/>
                    <a:pt x="2753572" y="1170284"/>
                    <a:pt x="2756647" y="1156447"/>
                  </a:cubicBezTo>
                  <a:cubicBezTo>
                    <a:pt x="2777417" y="1062982"/>
                    <a:pt x="2760577" y="1098524"/>
                    <a:pt x="2783541" y="1021977"/>
                  </a:cubicBezTo>
                  <a:cubicBezTo>
                    <a:pt x="2791687" y="994823"/>
                    <a:pt x="2810435" y="941294"/>
                    <a:pt x="2810435" y="941294"/>
                  </a:cubicBezTo>
                  <a:cubicBezTo>
                    <a:pt x="2833786" y="707789"/>
                    <a:pt x="2839229" y="712449"/>
                    <a:pt x="2810435" y="376518"/>
                  </a:cubicBezTo>
                  <a:cubicBezTo>
                    <a:pt x="2809055" y="360416"/>
                    <a:pt x="2794278" y="348256"/>
                    <a:pt x="2783541" y="336177"/>
                  </a:cubicBezTo>
                  <a:cubicBezTo>
                    <a:pt x="2758273" y="307750"/>
                    <a:pt x="2723957" y="287140"/>
                    <a:pt x="2702859" y="255494"/>
                  </a:cubicBezTo>
                  <a:cubicBezTo>
                    <a:pt x="2693894" y="242047"/>
                    <a:pt x="2686311" y="227568"/>
                    <a:pt x="2675965" y="215153"/>
                  </a:cubicBezTo>
                  <a:cubicBezTo>
                    <a:pt x="2654723" y="189663"/>
                    <a:pt x="2625503" y="163028"/>
                    <a:pt x="2595282" y="147918"/>
                  </a:cubicBezTo>
                  <a:cubicBezTo>
                    <a:pt x="2582604" y="141579"/>
                    <a:pt x="2568388" y="138953"/>
                    <a:pt x="2554941" y="134471"/>
                  </a:cubicBezTo>
                  <a:cubicBezTo>
                    <a:pt x="2478304" y="57834"/>
                    <a:pt x="2555622" y="121316"/>
                    <a:pt x="2460812" y="80683"/>
                  </a:cubicBezTo>
                  <a:cubicBezTo>
                    <a:pt x="2330794" y="24962"/>
                    <a:pt x="2521111" y="78951"/>
                    <a:pt x="2366682" y="40341"/>
                  </a:cubicBezTo>
                  <a:cubicBezTo>
                    <a:pt x="2353235" y="31376"/>
                    <a:pt x="2340796" y="20675"/>
                    <a:pt x="2326341" y="13447"/>
                  </a:cubicBezTo>
                  <a:cubicBezTo>
                    <a:pt x="2313663" y="7108"/>
                    <a:pt x="2300174" y="0"/>
                    <a:pt x="2286000" y="0"/>
                  </a:cubicBezTo>
                  <a:cubicBezTo>
                    <a:pt x="2111131" y="0"/>
                    <a:pt x="1936377" y="8965"/>
                    <a:pt x="1761565" y="13447"/>
                  </a:cubicBezTo>
                  <a:cubicBezTo>
                    <a:pt x="1626478" y="47218"/>
                    <a:pt x="1689059" y="28651"/>
                    <a:pt x="1573306" y="67236"/>
                  </a:cubicBezTo>
                  <a:cubicBezTo>
                    <a:pt x="1559859" y="71718"/>
                    <a:pt x="1544759" y="72821"/>
                    <a:pt x="1532965" y="80683"/>
                  </a:cubicBezTo>
                  <a:cubicBezTo>
                    <a:pt x="1444823" y="139444"/>
                    <a:pt x="1484605" y="134471"/>
                    <a:pt x="1425388" y="134471"/>
                  </a:cubicBezTo>
                  <a:lnTo>
                    <a:pt x="1425388" y="134471"/>
                  </a:lnTo>
                  <a:lnTo>
                    <a:pt x="1425388" y="134471"/>
                  </a:lnTo>
                </a:path>
              </a:pathLst>
            </a:custGeom>
            <a:solidFill>
              <a:schemeClr val="accent1"/>
            </a:solidFill>
            <a:ln w="9525" cap="flat" cmpd="sng" algn="ctr">
              <a:solidFill>
                <a:schemeClr val="tx1"/>
              </a:solidFill>
              <a:prstDash val="solid"/>
              <a:miter lim="800000"/>
              <a:headEnd type="none" w="med" len="med"/>
              <a:tailEnd type="none" w="med" len="med"/>
            </a:ln>
            <a:effectLst>
              <a:glow rad="228600">
                <a:schemeClr val="accent4">
                  <a:satMod val="175000"/>
                  <a:alpha val="40000"/>
                </a:schemeClr>
              </a:glow>
              <a:innerShdw blurRad="63500" dist="50800" dir="10800000">
                <a:prstClr val="black">
                  <a:alpha val="50000"/>
                </a:prstClr>
              </a:innerShdw>
            </a:effectLst>
          </p:spPr>
          <p:txBody>
            <a:bodyPr>
              <a:spAutoFit/>
            </a:bodyPr>
            <a:lstStyle/>
            <a:p>
              <a:pPr eaLnBrk="1" hangingPunct="1">
                <a:defRPr/>
              </a:pPr>
              <a:endParaRPr lang="zh-CN" altLang="en-US" sz="9500"/>
            </a:p>
          </p:txBody>
        </p:sp>
        <p:sp>
          <p:nvSpPr>
            <p:cNvPr id="4" name="AutoShape 8"/>
            <p:cNvSpPr>
              <a:spLocks noChangeArrowheads="1"/>
            </p:cNvSpPr>
            <p:nvPr/>
          </p:nvSpPr>
          <p:spPr bwMode="auto">
            <a:xfrm>
              <a:off x="4802031" y="3519607"/>
              <a:ext cx="1851166" cy="674501"/>
            </a:xfrm>
            <a:prstGeom prst="bevel">
              <a:avLst>
                <a:gd name="adj" fmla="val 12500"/>
              </a:avLst>
            </a:prstGeom>
            <a:solidFill>
              <a:srgbClr val="FFFF00"/>
            </a:solidFill>
            <a:ln w="9525" cmpd="sng">
              <a:solidFill>
                <a:schemeClr val="tx1"/>
              </a:solidFill>
              <a:miter lim="800000"/>
              <a:headEnd/>
              <a:tailEnd/>
            </a:ln>
          </p:spPr>
          <p:txBody>
            <a:bodyPr anchor="ctr">
              <a:spAutoFit/>
            </a:bodyPr>
            <a:lstStyle/>
            <a:p>
              <a:pPr eaLnBrk="1" hangingPunct="1">
                <a:defRPr/>
              </a:pPr>
              <a:r>
                <a:rPr kumimoji="1" lang="zh-CN" altLang="en-US" sz="6000">
                  <a:latin typeface="楷体_GB2312" pitchFamily="49" charset="-122"/>
                  <a:ea typeface="楷体_GB2312" pitchFamily="49" charset="-122"/>
                </a:rPr>
                <a:t>光子探测器</a:t>
              </a:r>
              <a:endParaRPr lang="zh-CN" altLang="en-US" sz="6000">
                <a:effectLst>
                  <a:outerShdw blurRad="38100" dist="38100" dir="2700000" algn="tl">
                    <a:srgbClr val="000000"/>
                  </a:outerShdw>
                </a:effectLst>
                <a:latin typeface="华文楷体" pitchFamily="2" charset="-122"/>
                <a:ea typeface="华文楷体" pitchFamily="2" charset="-122"/>
              </a:endParaRPr>
            </a:p>
          </p:txBody>
        </p:sp>
        <p:sp>
          <p:nvSpPr>
            <p:cNvPr id="5" name="AutoShape 8"/>
            <p:cNvSpPr>
              <a:spLocks noChangeArrowheads="1"/>
            </p:cNvSpPr>
            <p:nvPr/>
          </p:nvSpPr>
          <p:spPr bwMode="auto">
            <a:xfrm>
              <a:off x="730538" y="4979221"/>
              <a:ext cx="1434966" cy="552256"/>
            </a:xfrm>
            <a:prstGeom prst="bevel">
              <a:avLst>
                <a:gd name="adj" fmla="val 12500"/>
              </a:avLst>
            </a:prstGeom>
            <a:solidFill>
              <a:schemeClr val="accent1"/>
            </a:solidFill>
            <a:ln w="9525" cmpd="sng">
              <a:solidFill>
                <a:schemeClr val="tx1"/>
              </a:solidFill>
              <a:miter lim="800000"/>
              <a:headEnd/>
              <a:tailEnd/>
            </a:ln>
          </p:spPr>
          <p:txBody>
            <a:bodyPr anchor="ctr">
              <a:spAutoFit/>
            </a:bodyPr>
            <a:lstStyle/>
            <a:p>
              <a:pPr eaLnBrk="1" hangingPunct="1">
                <a:defRPr/>
              </a:pPr>
              <a:r>
                <a:rPr lang="zh-CN" altLang="en-US" sz="4800">
                  <a:solidFill>
                    <a:srgbClr val="C00000"/>
                  </a:solidFill>
                  <a:effectLst>
                    <a:outerShdw blurRad="38100" dist="38100" dir="2700000" algn="tl">
                      <a:srgbClr val="000000"/>
                    </a:outerShdw>
                  </a:effectLst>
                  <a:latin typeface="华文楷体" pitchFamily="2" charset="-122"/>
                  <a:ea typeface="华文楷体" pitchFamily="2" charset="-122"/>
                </a:rPr>
                <a:t>温差电</a:t>
              </a:r>
            </a:p>
          </p:txBody>
        </p:sp>
        <p:sp>
          <p:nvSpPr>
            <p:cNvPr id="6" name="AutoShape 8"/>
            <p:cNvSpPr>
              <a:spLocks noChangeArrowheads="1"/>
            </p:cNvSpPr>
            <p:nvPr/>
          </p:nvSpPr>
          <p:spPr bwMode="auto">
            <a:xfrm>
              <a:off x="2587658" y="3519607"/>
              <a:ext cx="1779715" cy="674501"/>
            </a:xfrm>
            <a:prstGeom prst="bevel">
              <a:avLst>
                <a:gd name="adj" fmla="val 12500"/>
              </a:avLst>
            </a:prstGeom>
            <a:solidFill>
              <a:srgbClr val="FFC000"/>
            </a:solidFill>
            <a:ln w="9525" cmpd="sng">
              <a:solidFill>
                <a:schemeClr val="tx1"/>
              </a:solidFill>
              <a:miter lim="800000"/>
              <a:headEnd/>
              <a:tailEnd/>
            </a:ln>
          </p:spPr>
          <p:txBody>
            <a:bodyPr anchor="ctr">
              <a:spAutoFit/>
            </a:bodyPr>
            <a:lstStyle/>
            <a:p>
              <a:pPr eaLnBrk="1" hangingPunct="1">
                <a:defRPr/>
              </a:pPr>
              <a:r>
                <a:rPr kumimoji="1" lang="zh-CN" altLang="en-US" sz="6000">
                  <a:latin typeface="楷体_GB2312" pitchFamily="49" charset="-122"/>
                  <a:ea typeface="楷体_GB2312" pitchFamily="49" charset="-122"/>
                </a:rPr>
                <a:t> 热探测器</a:t>
              </a:r>
              <a:endParaRPr lang="zh-CN" altLang="en-US" sz="6000">
                <a:effectLst>
                  <a:outerShdw blurRad="38100" dist="38100" dir="2700000" algn="tl">
                    <a:srgbClr val="000000"/>
                  </a:outerShdw>
                </a:effectLst>
                <a:latin typeface="华文楷体" pitchFamily="2" charset="-122"/>
                <a:ea typeface="华文楷体" pitchFamily="2" charset="-122"/>
              </a:endParaRPr>
            </a:p>
          </p:txBody>
        </p:sp>
        <p:sp>
          <p:nvSpPr>
            <p:cNvPr id="7" name="AutoShape 8"/>
            <p:cNvSpPr>
              <a:spLocks noChangeArrowheads="1"/>
            </p:cNvSpPr>
            <p:nvPr/>
          </p:nvSpPr>
          <p:spPr bwMode="auto">
            <a:xfrm>
              <a:off x="801989" y="1896587"/>
              <a:ext cx="1434966" cy="552256"/>
            </a:xfrm>
            <a:prstGeom prst="bevel">
              <a:avLst>
                <a:gd name="adj" fmla="val 12500"/>
              </a:avLst>
            </a:prstGeom>
            <a:solidFill>
              <a:schemeClr val="accent1"/>
            </a:solidFill>
            <a:ln w="9525" cmpd="sng">
              <a:solidFill>
                <a:schemeClr val="tx1"/>
              </a:solidFill>
              <a:miter lim="800000"/>
              <a:headEnd/>
              <a:tailEnd/>
            </a:ln>
          </p:spPr>
          <p:txBody>
            <a:bodyPr anchor="ctr">
              <a:spAutoFit/>
            </a:bodyPr>
            <a:lstStyle/>
            <a:p>
              <a:pPr eaLnBrk="1" hangingPunct="1">
                <a:defRPr/>
              </a:pPr>
              <a:r>
                <a:rPr lang="zh-CN" altLang="en-US" sz="4800" dirty="0">
                  <a:solidFill>
                    <a:srgbClr val="C00000"/>
                  </a:solidFill>
                  <a:effectLst>
                    <a:outerShdw blurRad="38100" dist="38100" dir="2700000" algn="tl">
                      <a:srgbClr val="000000"/>
                    </a:outerShdw>
                  </a:effectLst>
                  <a:latin typeface="+mn-ea"/>
                  <a:ea typeface="楷体_GB2312"/>
                </a:rPr>
                <a:t>  热释电</a:t>
              </a:r>
            </a:p>
          </p:txBody>
        </p:sp>
        <p:sp>
          <p:nvSpPr>
            <p:cNvPr id="8" name="AutoShape 8"/>
            <p:cNvSpPr>
              <a:spLocks noChangeArrowheads="1"/>
            </p:cNvSpPr>
            <p:nvPr/>
          </p:nvSpPr>
          <p:spPr bwMode="auto">
            <a:xfrm>
              <a:off x="230384" y="3479561"/>
              <a:ext cx="1434966" cy="551462"/>
            </a:xfrm>
            <a:prstGeom prst="bevel">
              <a:avLst>
                <a:gd name="adj" fmla="val 12500"/>
              </a:avLst>
            </a:prstGeom>
            <a:solidFill>
              <a:schemeClr val="accent1"/>
            </a:solidFill>
            <a:ln w="9525" cmpd="sng">
              <a:solidFill>
                <a:schemeClr val="tx1"/>
              </a:solidFill>
              <a:miter lim="800000"/>
              <a:headEnd/>
              <a:tailEnd/>
            </a:ln>
          </p:spPr>
          <p:txBody>
            <a:bodyPr anchor="ctr">
              <a:spAutoFit/>
            </a:bodyPr>
            <a:lstStyle/>
            <a:p>
              <a:pPr eaLnBrk="1" hangingPunct="1">
                <a:defRPr/>
              </a:pPr>
              <a:r>
                <a:rPr lang="zh-CN" altLang="en-US" sz="4800">
                  <a:solidFill>
                    <a:srgbClr val="C00000"/>
                  </a:solidFill>
                  <a:effectLst>
                    <a:outerShdw blurRad="38100" dist="38100" dir="2700000" algn="tl">
                      <a:srgbClr val="000000"/>
                    </a:outerShdw>
                  </a:effectLst>
                  <a:latin typeface="华文楷体" pitchFamily="2" charset="-122"/>
                  <a:ea typeface="华文楷体" pitchFamily="2" charset="-122"/>
                </a:rPr>
                <a:t>热敏电阻</a:t>
              </a:r>
            </a:p>
          </p:txBody>
        </p:sp>
        <p:sp>
          <p:nvSpPr>
            <p:cNvPr id="9" name="AutoShape 8"/>
            <p:cNvSpPr>
              <a:spLocks noChangeArrowheads="1"/>
            </p:cNvSpPr>
            <p:nvPr/>
          </p:nvSpPr>
          <p:spPr bwMode="auto">
            <a:xfrm>
              <a:off x="6943763" y="4950376"/>
              <a:ext cx="1414126" cy="449667"/>
            </a:xfrm>
            <a:prstGeom prst="bevel">
              <a:avLst>
                <a:gd name="adj" fmla="val 12500"/>
              </a:avLst>
            </a:prstGeom>
            <a:solidFill>
              <a:schemeClr val="accent1"/>
            </a:solidFill>
            <a:ln w="9525" cmpd="sng">
              <a:solidFill>
                <a:schemeClr val="tx1"/>
              </a:solidFill>
              <a:miter lim="800000"/>
              <a:headEnd/>
              <a:tailEnd/>
            </a:ln>
          </p:spPr>
          <p:txBody>
            <a:bodyPr anchor="ctr">
              <a:spAutoFit/>
            </a:bodyPr>
            <a:lstStyle/>
            <a:p>
              <a:pPr algn="ctr" defTabSz="2881006">
                <a:defRPr/>
              </a:pPr>
              <a:r>
                <a:rPr lang="zh-CN" altLang="en-US" sz="3800">
                  <a:solidFill>
                    <a:srgbClr val="C00000"/>
                  </a:solidFill>
                  <a:effectLst>
                    <a:outerShdw blurRad="38100" dist="38100" dir="2700000" algn="tl">
                      <a:srgbClr val="000000"/>
                    </a:outerShdw>
                  </a:effectLst>
                  <a:latin typeface="华文楷体" pitchFamily="2" charset="-122"/>
                  <a:ea typeface="华文楷体" pitchFamily="2" charset="-122"/>
                </a:rPr>
                <a:t>光发射探测器</a:t>
              </a:r>
            </a:p>
          </p:txBody>
        </p:sp>
        <p:sp>
          <p:nvSpPr>
            <p:cNvPr id="10" name="AutoShape 8"/>
            <p:cNvSpPr>
              <a:spLocks noChangeArrowheads="1"/>
            </p:cNvSpPr>
            <p:nvPr/>
          </p:nvSpPr>
          <p:spPr bwMode="auto">
            <a:xfrm>
              <a:off x="6648434" y="1826762"/>
              <a:ext cx="1434966" cy="552256"/>
            </a:xfrm>
            <a:prstGeom prst="bevel">
              <a:avLst>
                <a:gd name="adj" fmla="val 12500"/>
              </a:avLst>
            </a:prstGeom>
            <a:solidFill>
              <a:schemeClr val="accent1"/>
            </a:solidFill>
            <a:ln w="9525" cmpd="sng">
              <a:solidFill>
                <a:schemeClr val="tx1"/>
              </a:solidFill>
              <a:miter lim="800000"/>
              <a:headEnd/>
              <a:tailEnd/>
            </a:ln>
          </p:spPr>
          <p:txBody>
            <a:bodyPr anchor="ctr">
              <a:spAutoFit/>
            </a:bodyPr>
            <a:lstStyle/>
            <a:p>
              <a:pPr algn="ctr" eaLnBrk="1" hangingPunct="1">
                <a:defRPr/>
              </a:pPr>
              <a:r>
                <a:rPr lang="zh-CN" altLang="en-US" sz="4800">
                  <a:solidFill>
                    <a:srgbClr val="C00000"/>
                  </a:solidFill>
                  <a:effectLst>
                    <a:outerShdw blurRad="38100" dist="38100" dir="2700000" algn="tl">
                      <a:srgbClr val="000000"/>
                    </a:outerShdw>
                  </a:effectLst>
                  <a:latin typeface="华文楷体" pitchFamily="2" charset="-122"/>
                  <a:ea typeface="华文楷体" pitchFamily="2" charset="-122"/>
                </a:rPr>
                <a:t>光敏电阻</a:t>
              </a:r>
            </a:p>
          </p:txBody>
        </p:sp>
        <p:sp>
          <p:nvSpPr>
            <p:cNvPr id="11" name="AutoShape 8"/>
            <p:cNvSpPr>
              <a:spLocks noChangeArrowheads="1"/>
            </p:cNvSpPr>
            <p:nvPr/>
          </p:nvSpPr>
          <p:spPr bwMode="auto">
            <a:xfrm>
              <a:off x="7433795" y="3577116"/>
              <a:ext cx="1434966" cy="500766"/>
            </a:xfrm>
            <a:prstGeom prst="bevel">
              <a:avLst>
                <a:gd name="adj" fmla="val 12500"/>
              </a:avLst>
            </a:prstGeom>
            <a:solidFill>
              <a:schemeClr val="accent1"/>
            </a:solidFill>
            <a:ln w="9525" cmpd="sng">
              <a:solidFill>
                <a:schemeClr val="tx1"/>
              </a:solidFill>
              <a:miter lim="800000"/>
              <a:headEnd/>
              <a:tailEnd/>
            </a:ln>
          </p:spPr>
          <p:txBody>
            <a:bodyPr anchor="ctr">
              <a:spAutoFit/>
            </a:bodyPr>
            <a:lstStyle/>
            <a:p>
              <a:pPr algn="ctr" eaLnBrk="1" hangingPunct="1">
                <a:defRPr/>
              </a:pPr>
              <a:r>
                <a:rPr lang="zh-CN" altLang="en-US" sz="4300">
                  <a:solidFill>
                    <a:srgbClr val="C00000"/>
                  </a:solidFill>
                  <a:effectLst>
                    <a:outerShdw blurRad="38100" dist="38100" dir="2700000" algn="tl">
                      <a:srgbClr val="000000"/>
                    </a:outerShdw>
                  </a:effectLst>
                  <a:latin typeface="华文楷体" pitchFamily="2" charset="-122"/>
                  <a:ea typeface="华文楷体" pitchFamily="2" charset="-122"/>
                </a:rPr>
                <a:t>光伏探测器</a:t>
              </a:r>
            </a:p>
          </p:txBody>
        </p:sp>
        <p:sp>
          <p:nvSpPr>
            <p:cNvPr id="12" name="椭圆 11"/>
            <p:cNvSpPr/>
            <p:nvPr/>
          </p:nvSpPr>
          <p:spPr bwMode="auto">
            <a:xfrm>
              <a:off x="3441568" y="1285860"/>
              <a:ext cx="2071702" cy="1557324"/>
            </a:xfrm>
            <a:prstGeom prst="ellipse">
              <a:avLst/>
            </a:prstGeom>
            <a:blipFill>
              <a:blip r:embed="rId2" cstate="print"/>
              <a:tile tx="0" ty="0" sx="100000" sy="100000" flip="none" algn="tl"/>
            </a:blipFill>
            <a:ln w="9525" cap="flat" cmpd="sng" algn="ctr">
              <a:noFill/>
              <a:prstDash val="solid"/>
              <a:miter lim="800000"/>
              <a:headEnd type="none" w="med" len="med"/>
              <a:tailEnd type="none" w="med" len="med"/>
            </a:ln>
            <a:effectLst>
              <a:glow rad="228600">
                <a:schemeClr val="accent4">
                  <a:satMod val="175000"/>
                  <a:alpha val="40000"/>
                </a:schemeClr>
              </a:glow>
              <a:innerShdw blurRad="63500" dist="50800" dir="13500000">
                <a:prstClr val="black">
                  <a:alpha val="50000"/>
                </a:prstClr>
              </a:innerShdw>
            </a:effectLst>
          </p:spPr>
          <p:txBody>
            <a:bodyPr>
              <a:spAutoFit/>
            </a:bodyPr>
            <a:lstStyle/>
            <a:p>
              <a:pPr eaLnBrk="1" hangingPunct="1">
                <a:defRPr/>
              </a:pPr>
              <a:r>
                <a:rPr lang="zh-CN" altLang="en-US" sz="6900" dirty="0">
                  <a:solidFill>
                    <a:srgbClr val="C00000"/>
                  </a:solidFill>
                  <a:latin typeface="黑体" pitchFamily="2" charset="-122"/>
                  <a:ea typeface="黑体" pitchFamily="2" charset="-122"/>
                  <a:cs typeface="Times New Roman" pitchFamily="18" charset="0"/>
                </a:rPr>
                <a:t> 红外传  </a:t>
              </a:r>
              <a:endParaRPr lang="en-US" altLang="zh-CN" sz="6900" dirty="0">
                <a:solidFill>
                  <a:srgbClr val="C00000"/>
                </a:solidFill>
                <a:latin typeface="黑体" pitchFamily="2" charset="-122"/>
                <a:ea typeface="黑体" pitchFamily="2" charset="-122"/>
                <a:cs typeface="Times New Roman" pitchFamily="18" charset="0"/>
              </a:endParaRPr>
            </a:p>
            <a:p>
              <a:pPr eaLnBrk="1" hangingPunct="1">
                <a:defRPr/>
              </a:pPr>
              <a:r>
                <a:rPr lang="en-US" altLang="zh-CN" sz="6900" dirty="0">
                  <a:solidFill>
                    <a:srgbClr val="C00000"/>
                  </a:solidFill>
                  <a:latin typeface="黑体" pitchFamily="2" charset="-122"/>
                  <a:ea typeface="黑体" pitchFamily="2" charset="-122"/>
                  <a:cs typeface="Times New Roman" pitchFamily="18" charset="0"/>
                </a:rPr>
                <a:t>  </a:t>
              </a:r>
              <a:r>
                <a:rPr lang="zh-CN" altLang="en-US" sz="6900" dirty="0">
                  <a:solidFill>
                    <a:srgbClr val="C00000"/>
                  </a:solidFill>
                  <a:latin typeface="黑体" pitchFamily="2" charset="-122"/>
                  <a:ea typeface="黑体" pitchFamily="2" charset="-122"/>
                  <a:cs typeface="Times New Roman" pitchFamily="18" charset="0"/>
                </a:rPr>
                <a:t>感器</a:t>
              </a:r>
              <a:endParaRPr lang="zh-CN" altLang="en-US" sz="6900" dirty="0">
                <a:ln w="18000">
                  <a:solidFill>
                    <a:schemeClr val="accent2">
                      <a:satMod val="140000"/>
                    </a:schemeClr>
                  </a:solidFill>
                  <a:prstDash val="solid"/>
                  <a:miter lim="800000"/>
                </a:ln>
                <a:solidFill>
                  <a:srgbClr val="C00000"/>
                </a:solidFill>
                <a:effectLst>
                  <a:outerShdw blurRad="25500" dist="23000" dir="7020000" algn="tl">
                    <a:srgbClr val="000000">
                      <a:alpha val="50000"/>
                    </a:srgbClr>
                  </a:outerShdw>
                </a:effectLst>
              </a:endParaRPr>
            </a:p>
          </p:txBody>
        </p:sp>
        <p:sp>
          <p:nvSpPr>
            <p:cNvPr id="13" name="AutoShape 8"/>
            <p:cNvSpPr>
              <a:spLocks noChangeArrowheads="1"/>
            </p:cNvSpPr>
            <p:nvPr/>
          </p:nvSpPr>
          <p:spPr bwMode="auto">
            <a:xfrm>
              <a:off x="2016649" y="5683823"/>
              <a:ext cx="1434966" cy="552256"/>
            </a:xfrm>
            <a:prstGeom prst="bevel">
              <a:avLst>
                <a:gd name="adj" fmla="val 12500"/>
              </a:avLst>
            </a:prstGeom>
            <a:solidFill>
              <a:schemeClr val="accent1"/>
            </a:solidFill>
            <a:ln w="9525" cmpd="sng">
              <a:solidFill>
                <a:schemeClr val="tx1"/>
              </a:solidFill>
              <a:miter lim="800000"/>
              <a:headEnd/>
              <a:tailEnd/>
            </a:ln>
          </p:spPr>
          <p:txBody>
            <a:bodyPr anchor="ctr">
              <a:spAutoFit/>
            </a:bodyPr>
            <a:lstStyle/>
            <a:p>
              <a:pPr algn="ctr" eaLnBrk="1" hangingPunct="1">
                <a:defRPr/>
              </a:pPr>
              <a:r>
                <a:rPr lang="zh-CN" altLang="en-US" sz="4800">
                  <a:solidFill>
                    <a:srgbClr val="C00000"/>
                  </a:solidFill>
                  <a:effectLst>
                    <a:outerShdw blurRad="38100" dist="38100" dir="2700000" algn="tl">
                      <a:srgbClr val="000000"/>
                    </a:outerShdw>
                  </a:effectLst>
                  <a:latin typeface="华文楷体" pitchFamily="2" charset="-122"/>
                  <a:ea typeface="华文楷体" pitchFamily="2" charset="-122"/>
                </a:rPr>
                <a:t>气动型</a:t>
              </a:r>
            </a:p>
          </p:txBody>
        </p:sp>
        <p:sp>
          <p:nvSpPr>
            <p:cNvPr id="14" name="AutoShape 8"/>
            <p:cNvSpPr>
              <a:spLocks noChangeArrowheads="1"/>
            </p:cNvSpPr>
            <p:nvPr/>
          </p:nvSpPr>
          <p:spPr bwMode="auto">
            <a:xfrm>
              <a:off x="5719576" y="5684019"/>
              <a:ext cx="1708265" cy="551864"/>
            </a:xfrm>
            <a:prstGeom prst="bevel">
              <a:avLst>
                <a:gd name="adj" fmla="val 12500"/>
              </a:avLst>
            </a:prstGeom>
            <a:solidFill>
              <a:schemeClr val="accent1"/>
            </a:solidFill>
            <a:ln w="9525" cmpd="sng">
              <a:solidFill>
                <a:schemeClr val="tx1"/>
              </a:solidFill>
              <a:miter lim="800000"/>
              <a:headEnd/>
              <a:tailEnd/>
            </a:ln>
          </p:spPr>
          <p:txBody>
            <a:bodyPr anchor="ctr">
              <a:spAutoFit/>
            </a:bodyPr>
            <a:lstStyle/>
            <a:p>
              <a:pPr algn="ctr" eaLnBrk="1" hangingPunct="1">
                <a:defRPr/>
              </a:pPr>
              <a:r>
                <a:rPr lang="zh-CN" altLang="en-US" sz="4800">
                  <a:solidFill>
                    <a:srgbClr val="C00000"/>
                  </a:solidFill>
                  <a:effectLst>
                    <a:outerShdw blurRad="38100" dist="38100" dir="2700000" algn="tl">
                      <a:srgbClr val="000000"/>
                    </a:outerShdw>
                  </a:effectLst>
                  <a:latin typeface="华文楷体" pitchFamily="2" charset="-122"/>
                  <a:ea typeface="华文楷体" pitchFamily="2" charset="-122"/>
                </a:rPr>
                <a:t>量子阱探测器</a:t>
              </a:r>
              <a:endParaRPr lang="en-US" altLang="zh-CN" sz="4800">
                <a:solidFill>
                  <a:srgbClr val="C00000"/>
                </a:solidFill>
                <a:effectLst>
                  <a:outerShdw blurRad="38100" dist="38100" dir="2700000" algn="tl">
                    <a:srgbClr val="000000"/>
                  </a:outerShdw>
                </a:effectLst>
                <a:latin typeface="华文楷体" pitchFamily="2" charset="-122"/>
                <a:ea typeface="华文楷体" pitchFamily="2" charset="-122"/>
              </a:endParaRPr>
            </a:p>
          </p:txBody>
        </p:sp>
        <p:cxnSp>
          <p:nvCxnSpPr>
            <p:cNvPr id="33817" name="直接箭头连接符 15"/>
            <p:cNvCxnSpPr>
              <a:cxnSpLocks noChangeShapeType="1"/>
            </p:cNvCxnSpPr>
            <p:nvPr/>
          </p:nvCxnSpPr>
          <p:spPr bwMode="auto">
            <a:xfrm rot="5400000">
              <a:off x="3441287" y="2858556"/>
              <a:ext cx="714917" cy="428704"/>
            </a:xfrm>
            <a:prstGeom prst="straightConnector1">
              <a:avLst/>
            </a:prstGeom>
            <a:noFill/>
            <a:ln w="38100">
              <a:solidFill>
                <a:srgbClr val="C00000"/>
              </a:solidFill>
              <a:round/>
              <a:headEnd/>
              <a:tailEnd type="arrow" w="med" len="med"/>
            </a:ln>
            <a:effectLst>
              <a:outerShdw dist="23000" dir="5400000" rotWithShape="0">
                <a:srgbClr val="808080">
                  <a:alpha val="34998"/>
                </a:srgbClr>
              </a:outerShdw>
            </a:effectLst>
            <a:extLst>
              <a:ext uri="{909E8E84-426E-40DD-AFC4-6F175D3DCCD1}">
                <a14:hiddenFill xmlns:a14="http://schemas.microsoft.com/office/drawing/2010/main">
                  <a:noFill/>
                </a14:hiddenFill>
              </a:ext>
            </a:extLst>
          </p:spPr>
        </p:cxnSp>
        <p:cxnSp>
          <p:nvCxnSpPr>
            <p:cNvPr id="33818" name="直接箭头连接符 17"/>
            <p:cNvCxnSpPr>
              <a:cxnSpLocks noChangeShapeType="1"/>
            </p:cNvCxnSpPr>
            <p:nvPr/>
          </p:nvCxnSpPr>
          <p:spPr bwMode="auto">
            <a:xfrm rot="16200000" flipH="1">
              <a:off x="4870300" y="2858556"/>
              <a:ext cx="714917" cy="428704"/>
            </a:xfrm>
            <a:prstGeom prst="straightConnector1">
              <a:avLst/>
            </a:prstGeom>
            <a:noFill/>
            <a:ln w="38100">
              <a:solidFill>
                <a:srgbClr val="C00000"/>
              </a:solidFill>
              <a:round/>
              <a:headEnd/>
              <a:tailEnd type="arrow" w="med" len="med"/>
            </a:ln>
            <a:effectLst>
              <a:outerShdw dist="23000" dir="5400000" rotWithShape="0">
                <a:srgbClr val="808080">
                  <a:alpha val="34998"/>
                </a:srgbClr>
              </a:outerShdw>
            </a:effectLst>
            <a:extLst>
              <a:ext uri="{909E8E84-426E-40DD-AFC4-6F175D3DCCD1}">
                <a14:hiddenFill xmlns:a14="http://schemas.microsoft.com/office/drawing/2010/main">
                  <a:noFill/>
                </a14:hiddenFill>
              </a:ext>
            </a:extLst>
          </p:spPr>
        </p:cxnSp>
        <p:cxnSp>
          <p:nvCxnSpPr>
            <p:cNvPr id="33819" name="直接箭头连接符 20"/>
            <p:cNvCxnSpPr>
              <a:cxnSpLocks noChangeShapeType="1"/>
            </p:cNvCxnSpPr>
            <p:nvPr/>
          </p:nvCxnSpPr>
          <p:spPr bwMode="auto">
            <a:xfrm rot="16200000" flipV="1">
              <a:off x="1656865" y="2715277"/>
              <a:ext cx="926774" cy="643055"/>
            </a:xfrm>
            <a:prstGeom prst="straightConnector1">
              <a:avLst/>
            </a:prstGeom>
            <a:noFill/>
            <a:ln w="38100">
              <a:solidFill>
                <a:srgbClr val="FF0000"/>
              </a:solidFill>
              <a:round/>
              <a:headEnd/>
              <a:tailEnd type="arrow" w="med" len="med"/>
            </a:ln>
            <a:effectLst>
              <a:outerShdw dist="23000" dir="5400000" rotWithShape="0">
                <a:srgbClr val="808080">
                  <a:alpha val="34998"/>
                </a:srgbClr>
              </a:outerShdw>
            </a:effectLst>
            <a:extLst>
              <a:ext uri="{909E8E84-426E-40DD-AFC4-6F175D3DCCD1}">
                <a14:hiddenFill xmlns:a14="http://schemas.microsoft.com/office/drawing/2010/main">
                  <a:noFill/>
                </a14:hiddenFill>
              </a:ext>
            </a:extLst>
          </p:spPr>
        </p:cxnSp>
        <p:cxnSp>
          <p:nvCxnSpPr>
            <p:cNvPr id="33820" name="直接箭头连接符 22"/>
            <p:cNvCxnSpPr>
              <a:cxnSpLocks noChangeShapeType="1"/>
            </p:cNvCxnSpPr>
            <p:nvPr/>
          </p:nvCxnSpPr>
          <p:spPr bwMode="auto">
            <a:xfrm rot="5400000" flipH="1" flipV="1">
              <a:off x="6441675" y="2644300"/>
              <a:ext cx="929154" cy="500154"/>
            </a:xfrm>
            <a:prstGeom prst="straightConnector1">
              <a:avLst/>
            </a:prstGeom>
            <a:noFill/>
            <a:ln w="38100">
              <a:solidFill>
                <a:srgbClr val="FF0000"/>
              </a:solidFill>
              <a:round/>
              <a:headEnd/>
              <a:tailEnd type="arrow" w="med" len="med"/>
            </a:ln>
            <a:effectLst>
              <a:outerShdw dist="23000" dir="5400000" rotWithShape="0">
                <a:srgbClr val="808080">
                  <a:alpha val="34998"/>
                </a:srgbClr>
              </a:outerShdw>
            </a:effectLst>
            <a:extLst>
              <a:ext uri="{909E8E84-426E-40DD-AFC4-6F175D3DCCD1}">
                <a14:hiddenFill xmlns:a14="http://schemas.microsoft.com/office/drawing/2010/main">
                  <a:noFill/>
                </a14:hiddenFill>
              </a:ext>
            </a:extLst>
          </p:spPr>
        </p:cxnSp>
        <p:cxnSp>
          <p:nvCxnSpPr>
            <p:cNvPr id="33821" name="直接箭头连接符 24"/>
            <p:cNvCxnSpPr>
              <a:cxnSpLocks noChangeShapeType="1"/>
            </p:cNvCxnSpPr>
            <p:nvPr/>
          </p:nvCxnSpPr>
          <p:spPr bwMode="auto">
            <a:xfrm rot="10800000">
              <a:off x="1798724" y="3785841"/>
              <a:ext cx="702002" cy="2381"/>
            </a:xfrm>
            <a:prstGeom prst="straightConnector1">
              <a:avLst/>
            </a:prstGeom>
            <a:noFill/>
            <a:ln w="38100">
              <a:solidFill>
                <a:srgbClr val="FF0000"/>
              </a:solidFill>
              <a:round/>
              <a:headEnd/>
              <a:tailEnd type="arrow" w="med" len="med"/>
            </a:ln>
            <a:effectLst>
              <a:outerShdw dist="23000" dir="5400000" rotWithShape="0">
                <a:srgbClr val="808080">
                  <a:alpha val="34998"/>
                </a:srgbClr>
              </a:outerShdw>
            </a:effectLst>
            <a:extLst>
              <a:ext uri="{909E8E84-426E-40DD-AFC4-6F175D3DCCD1}">
                <a14:hiddenFill xmlns:a14="http://schemas.microsoft.com/office/drawing/2010/main">
                  <a:noFill/>
                </a14:hiddenFill>
              </a:ext>
            </a:extLst>
          </p:spPr>
        </p:cxnSp>
        <p:cxnSp>
          <p:nvCxnSpPr>
            <p:cNvPr id="33822" name="直接箭头连接符 26"/>
            <p:cNvCxnSpPr>
              <a:cxnSpLocks noChangeShapeType="1"/>
            </p:cNvCxnSpPr>
            <p:nvPr/>
          </p:nvCxnSpPr>
          <p:spPr bwMode="auto">
            <a:xfrm>
              <a:off x="6727625" y="3785841"/>
              <a:ext cx="571605" cy="2381"/>
            </a:xfrm>
            <a:prstGeom prst="straightConnector1">
              <a:avLst/>
            </a:prstGeom>
            <a:noFill/>
            <a:ln w="38100">
              <a:solidFill>
                <a:srgbClr val="FF0000"/>
              </a:solidFill>
              <a:round/>
              <a:headEnd/>
              <a:tailEnd type="arrow" w="med" len="med"/>
            </a:ln>
            <a:effectLst>
              <a:outerShdw dist="23000" dir="5400000" rotWithShape="0">
                <a:srgbClr val="808080">
                  <a:alpha val="34998"/>
                </a:srgbClr>
              </a:outerShdw>
            </a:effectLst>
            <a:extLst>
              <a:ext uri="{909E8E84-426E-40DD-AFC4-6F175D3DCCD1}">
                <a14:hiddenFill xmlns:a14="http://schemas.microsoft.com/office/drawing/2010/main">
                  <a:noFill/>
                </a14:hiddenFill>
              </a:ext>
            </a:extLst>
          </p:spPr>
        </p:cxnSp>
        <p:cxnSp>
          <p:nvCxnSpPr>
            <p:cNvPr id="33823" name="直接箭头连接符 28"/>
            <p:cNvCxnSpPr>
              <a:cxnSpLocks noChangeShapeType="1"/>
            </p:cNvCxnSpPr>
            <p:nvPr/>
          </p:nvCxnSpPr>
          <p:spPr bwMode="auto">
            <a:xfrm rot="5400000">
              <a:off x="2156943" y="4429250"/>
              <a:ext cx="641124" cy="357253"/>
            </a:xfrm>
            <a:prstGeom prst="straightConnector1">
              <a:avLst/>
            </a:prstGeom>
            <a:noFill/>
            <a:ln w="38100">
              <a:solidFill>
                <a:srgbClr val="FF0000"/>
              </a:solidFill>
              <a:round/>
              <a:headEnd/>
              <a:tailEnd type="arrow" w="med" len="med"/>
            </a:ln>
            <a:effectLst>
              <a:outerShdw dist="23000" dir="5400000" rotWithShape="0">
                <a:srgbClr val="808080">
                  <a:alpha val="34998"/>
                </a:srgbClr>
              </a:outerShdw>
            </a:effectLst>
            <a:extLst>
              <a:ext uri="{909E8E84-426E-40DD-AFC4-6F175D3DCCD1}">
                <a14:hiddenFill xmlns:a14="http://schemas.microsoft.com/office/drawing/2010/main">
                  <a:noFill/>
                </a14:hiddenFill>
              </a:ext>
            </a:extLst>
          </p:spPr>
        </p:cxnSp>
        <p:cxnSp>
          <p:nvCxnSpPr>
            <p:cNvPr id="33824" name="直接箭头连接符 30"/>
            <p:cNvCxnSpPr>
              <a:cxnSpLocks noChangeShapeType="1"/>
            </p:cNvCxnSpPr>
            <p:nvPr/>
          </p:nvCxnSpPr>
          <p:spPr bwMode="auto">
            <a:xfrm rot="16200000" flipH="1">
              <a:off x="6441995" y="4287181"/>
              <a:ext cx="642711" cy="500154"/>
            </a:xfrm>
            <a:prstGeom prst="straightConnector1">
              <a:avLst/>
            </a:prstGeom>
            <a:noFill/>
            <a:ln w="38100">
              <a:solidFill>
                <a:srgbClr val="FF0000"/>
              </a:solidFill>
              <a:round/>
              <a:headEnd/>
              <a:tailEnd type="arrow" w="med" len="med"/>
            </a:ln>
            <a:effectLst>
              <a:outerShdw dist="23000" dir="5400000" rotWithShape="0">
                <a:srgbClr val="808080">
                  <a:alpha val="34998"/>
                </a:srgbClr>
              </a:outerShdw>
            </a:effectLst>
            <a:extLst>
              <a:ext uri="{909E8E84-426E-40DD-AFC4-6F175D3DCCD1}">
                <a14:hiddenFill xmlns:a14="http://schemas.microsoft.com/office/drawing/2010/main">
                  <a:noFill/>
                </a14:hiddenFill>
              </a:ext>
            </a:extLst>
          </p:spPr>
        </p:cxnSp>
        <p:sp>
          <p:nvSpPr>
            <p:cNvPr id="33825" name="矩形 41"/>
            <p:cNvSpPr>
              <a:spLocks noChangeArrowheads="1"/>
            </p:cNvSpPr>
            <p:nvPr/>
          </p:nvSpPr>
          <p:spPr bwMode="auto">
            <a:xfrm>
              <a:off x="2814828" y="2702725"/>
              <a:ext cx="997506" cy="415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kumimoji="1" lang="zh-CN" altLang="en-US" sz="4800">
                  <a:solidFill>
                    <a:srgbClr val="FF0000"/>
                  </a:solidFill>
                  <a:latin typeface="楷体_GB2312" pitchFamily="49" charset="-122"/>
                  <a:ea typeface="楷体_GB2312" pitchFamily="49" charset="-122"/>
                </a:rPr>
                <a:t>热电效应</a:t>
              </a:r>
              <a:endParaRPr lang="zh-CN" altLang="en-US" sz="4800">
                <a:solidFill>
                  <a:srgbClr val="FF0000"/>
                </a:solidFill>
              </a:endParaRPr>
            </a:p>
          </p:txBody>
        </p:sp>
        <p:sp>
          <p:nvSpPr>
            <p:cNvPr id="33826" name="矩形 42"/>
            <p:cNvSpPr>
              <a:spLocks noChangeArrowheads="1"/>
            </p:cNvSpPr>
            <p:nvPr/>
          </p:nvSpPr>
          <p:spPr bwMode="auto">
            <a:xfrm>
              <a:off x="5100414" y="2702163"/>
              <a:ext cx="997506" cy="415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kumimoji="1" lang="zh-CN" altLang="en-US" sz="4800">
                  <a:solidFill>
                    <a:srgbClr val="FF0000"/>
                  </a:solidFill>
                  <a:latin typeface="楷体_GB2312" pitchFamily="49" charset="-122"/>
                  <a:ea typeface="楷体_GB2312" pitchFamily="49" charset="-122"/>
                </a:rPr>
                <a:t>光子效应</a:t>
              </a:r>
              <a:endParaRPr lang="zh-CN" altLang="en-US" sz="4800">
                <a:solidFill>
                  <a:srgbClr val="FF0000"/>
                </a:solidFill>
              </a:endParaRPr>
            </a:p>
          </p:txBody>
        </p:sp>
        <p:cxnSp>
          <p:nvCxnSpPr>
            <p:cNvPr id="33827" name="直接箭头连接符 44"/>
            <p:cNvCxnSpPr>
              <a:cxnSpLocks noChangeShapeType="1"/>
            </p:cNvCxnSpPr>
            <p:nvPr/>
          </p:nvCxnSpPr>
          <p:spPr bwMode="auto">
            <a:xfrm rot="5400000">
              <a:off x="2465146" y="4751003"/>
              <a:ext cx="1284629" cy="357253"/>
            </a:xfrm>
            <a:prstGeom prst="straightConnector1">
              <a:avLst/>
            </a:prstGeom>
            <a:noFill/>
            <a:ln w="38100">
              <a:solidFill>
                <a:srgbClr val="FF0000"/>
              </a:solidFill>
              <a:round/>
              <a:headEnd/>
              <a:tailEnd type="arrow" w="med" len="med"/>
            </a:ln>
            <a:effectLst>
              <a:outerShdw dist="23000" dir="5400000" rotWithShape="0">
                <a:srgbClr val="808080">
                  <a:alpha val="34998"/>
                </a:srgbClr>
              </a:outerShdw>
            </a:effectLst>
            <a:extLst>
              <a:ext uri="{909E8E84-426E-40DD-AFC4-6F175D3DCCD1}">
                <a14:hiddenFill xmlns:a14="http://schemas.microsoft.com/office/drawing/2010/main">
                  <a:noFill/>
                </a14:hiddenFill>
              </a:ext>
            </a:extLst>
          </p:spPr>
        </p:cxnSp>
        <p:cxnSp>
          <p:nvCxnSpPr>
            <p:cNvPr id="33828" name="直接箭头连接符 47"/>
            <p:cNvCxnSpPr>
              <a:cxnSpLocks noChangeShapeType="1"/>
            </p:cNvCxnSpPr>
            <p:nvPr/>
          </p:nvCxnSpPr>
          <p:spPr bwMode="auto">
            <a:xfrm rot="16200000" flipH="1">
              <a:off x="5286850" y="4643827"/>
              <a:ext cx="1284629" cy="571605"/>
            </a:xfrm>
            <a:prstGeom prst="straightConnector1">
              <a:avLst/>
            </a:prstGeom>
            <a:noFill/>
            <a:ln w="38100">
              <a:solidFill>
                <a:srgbClr val="FF0000"/>
              </a:solidFill>
              <a:round/>
              <a:headEnd/>
              <a:tailEnd type="arrow" w="med" len="med"/>
            </a:ln>
            <a:effectLst>
              <a:outerShdw dist="23000" dir="5400000" rotWithShape="0">
                <a:srgbClr val="808080">
                  <a:alpha val="34998"/>
                </a:srgbClr>
              </a:outerShdw>
            </a:effectLst>
            <a:extLst>
              <a:ext uri="{909E8E84-426E-40DD-AFC4-6F175D3DCCD1}">
                <a14:hiddenFill xmlns:a14="http://schemas.microsoft.com/office/drawing/2010/main">
                  <a:noFill/>
                </a14:hiddenFill>
              </a:ext>
            </a:extLst>
          </p:spPr>
        </p:cxnSp>
      </p:grpSp>
      <p:sp>
        <p:nvSpPr>
          <p:cNvPr id="33796" name="文本框 1"/>
          <p:cNvSpPr txBox="1">
            <a:spLocks noChangeArrowheads="1"/>
          </p:cNvSpPr>
          <p:nvPr/>
        </p:nvSpPr>
        <p:spPr bwMode="auto">
          <a:xfrm>
            <a:off x="10649645" y="7951989"/>
            <a:ext cx="4227788" cy="22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772" tIns="121887" rIns="243772" bIns="121887">
            <a:spAutoFit/>
          </a:bodyPr>
          <a:lstStyle>
            <a:lvl1pPr>
              <a:defRPr sz="7500" b="1">
                <a:solidFill>
                  <a:schemeClr val="tx1"/>
                </a:solidFill>
                <a:latin typeface="Arial" pitchFamily="34" charset="0"/>
                <a:ea typeface="宋体" pitchFamily="2" charset="-122"/>
              </a:defRPr>
            </a:lvl1pPr>
            <a:lvl2pPr marL="742950" indent="-285750">
              <a:defRPr sz="7500" b="1">
                <a:solidFill>
                  <a:schemeClr val="tx1"/>
                </a:solidFill>
                <a:latin typeface="Arial" pitchFamily="34" charset="0"/>
                <a:ea typeface="宋体" pitchFamily="2" charset="-122"/>
              </a:defRPr>
            </a:lvl2pPr>
            <a:lvl3pPr marL="1143000" indent="-228600">
              <a:defRPr sz="7500" b="1">
                <a:solidFill>
                  <a:schemeClr val="tx1"/>
                </a:solidFill>
                <a:latin typeface="Arial" pitchFamily="34" charset="0"/>
                <a:ea typeface="宋体" pitchFamily="2" charset="-122"/>
              </a:defRPr>
            </a:lvl3pPr>
            <a:lvl4pPr marL="1600200" indent="-228600">
              <a:defRPr sz="7500" b="1">
                <a:solidFill>
                  <a:schemeClr val="tx1"/>
                </a:solidFill>
                <a:latin typeface="Arial" pitchFamily="34" charset="0"/>
                <a:ea typeface="宋体" pitchFamily="2" charset="-122"/>
              </a:defRPr>
            </a:lvl4pPr>
            <a:lvl5pPr marL="2057400" indent="-228600">
              <a:defRPr sz="75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75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75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75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7500" b="1">
                <a:solidFill>
                  <a:schemeClr val="tx1"/>
                </a:solidFill>
                <a:latin typeface="Arial" pitchFamily="34" charset="0"/>
                <a:ea typeface="宋体" pitchFamily="2" charset="-122"/>
              </a:defRPr>
            </a:lvl9pPr>
          </a:lstStyle>
          <a:p>
            <a:pPr eaLnBrk="1" hangingPunct="1"/>
            <a:r>
              <a:rPr lang="zh-CN" altLang="en-US" sz="6400">
                <a:solidFill>
                  <a:srgbClr val="FF0000"/>
                </a:solidFill>
              </a:rPr>
              <a:t>制冷？</a:t>
            </a:r>
            <a:endParaRPr lang="en-US" altLang="zh-CN" sz="6400">
              <a:solidFill>
                <a:srgbClr val="FF0000"/>
              </a:solidFill>
            </a:endParaRPr>
          </a:p>
          <a:p>
            <a:pPr eaLnBrk="1" hangingPunct="1"/>
            <a:r>
              <a:rPr lang="zh-CN" altLang="en-US" sz="6400">
                <a:solidFill>
                  <a:srgbClr val="FF0000"/>
                </a:solidFill>
              </a:rPr>
              <a:t>非制冷？</a:t>
            </a:r>
          </a:p>
        </p:txBody>
      </p:sp>
      <p:sp>
        <p:nvSpPr>
          <p:cNvPr id="33797" name="文本框 31"/>
          <p:cNvSpPr txBox="1">
            <a:spLocks noChangeArrowheads="1"/>
          </p:cNvSpPr>
          <p:nvPr/>
        </p:nvSpPr>
        <p:spPr bwMode="auto">
          <a:xfrm>
            <a:off x="10738551" y="10187448"/>
            <a:ext cx="4138882" cy="22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772" tIns="121887" rIns="243772" bIns="121887">
            <a:spAutoFit/>
          </a:bodyPr>
          <a:lstStyle>
            <a:lvl1pPr>
              <a:defRPr sz="7500" b="1">
                <a:solidFill>
                  <a:schemeClr val="tx1"/>
                </a:solidFill>
                <a:latin typeface="Arial" pitchFamily="34" charset="0"/>
                <a:ea typeface="宋体" pitchFamily="2" charset="-122"/>
              </a:defRPr>
            </a:lvl1pPr>
            <a:lvl2pPr marL="742950" indent="-285750">
              <a:defRPr sz="7500" b="1">
                <a:solidFill>
                  <a:schemeClr val="tx1"/>
                </a:solidFill>
                <a:latin typeface="Arial" pitchFamily="34" charset="0"/>
                <a:ea typeface="宋体" pitchFamily="2" charset="-122"/>
              </a:defRPr>
            </a:lvl2pPr>
            <a:lvl3pPr marL="1143000" indent="-228600">
              <a:defRPr sz="7500" b="1">
                <a:solidFill>
                  <a:schemeClr val="tx1"/>
                </a:solidFill>
                <a:latin typeface="Arial" pitchFamily="34" charset="0"/>
                <a:ea typeface="宋体" pitchFamily="2" charset="-122"/>
              </a:defRPr>
            </a:lvl3pPr>
            <a:lvl4pPr marL="1600200" indent="-228600">
              <a:defRPr sz="7500" b="1">
                <a:solidFill>
                  <a:schemeClr val="tx1"/>
                </a:solidFill>
                <a:latin typeface="Arial" pitchFamily="34" charset="0"/>
                <a:ea typeface="宋体" pitchFamily="2" charset="-122"/>
              </a:defRPr>
            </a:lvl4pPr>
            <a:lvl5pPr marL="2057400" indent="-228600">
              <a:defRPr sz="75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75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75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75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7500" b="1">
                <a:solidFill>
                  <a:schemeClr val="tx1"/>
                </a:solidFill>
                <a:latin typeface="Arial" pitchFamily="34" charset="0"/>
                <a:ea typeface="宋体" pitchFamily="2" charset="-122"/>
              </a:defRPr>
            </a:lvl9pPr>
          </a:lstStyle>
          <a:p>
            <a:pPr eaLnBrk="1" hangingPunct="1"/>
            <a:r>
              <a:rPr lang="zh-CN" altLang="en-US" sz="6400">
                <a:solidFill>
                  <a:srgbClr val="FF0000"/>
                </a:solidFill>
              </a:rPr>
              <a:t>单元？</a:t>
            </a:r>
            <a:endParaRPr lang="en-US" altLang="zh-CN" sz="6400">
              <a:solidFill>
                <a:srgbClr val="FF0000"/>
              </a:solidFill>
            </a:endParaRPr>
          </a:p>
          <a:p>
            <a:pPr eaLnBrk="1" hangingPunct="1"/>
            <a:r>
              <a:rPr lang="zh-CN" altLang="en-US" sz="6400">
                <a:solidFill>
                  <a:srgbClr val="FF0000"/>
                </a:solidFill>
              </a:rPr>
              <a:t>焦平面？</a:t>
            </a:r>
          </a:p>
        </p:txBody>
      </p:sp>
      <p:sp>
        <p:nvSpPr>
          <p:cNvPr id="33798" name="Rectangle 37"/>
          <p:cNvSpPr>
            <a:spLocks noChangeArrowheads="1"/>
          </p:cNvSpPr>
          <p:nvPr/>
        </p:nvSpPr>
        <p:spPr bwMode="auto">
          <a:xfrm>
            <a:off x="863656" y="666106"/>
            <a:ext cx="7083853" cy="1231040"/>
          </a:xfrm>
          <a:prstGeom prst="rect">
            <a:avLst/>
          </a:prstGeom>
          <a:noFill/>
          <a:ln>
            <a:noFill/>
          </a:ln>
          <a:effectLst>
            <a:prstShdw prst="shdw17" dist="17961" dir="2700000">
              <a:srgbClr val="7A8E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43772" tIns="121887" rIns="243772" bIns="121887">
            <a:spAutoFit/>
          </a:bodyPr>
          <a:lstStyle/>
          <a:p>
            <a:r>
              <a:rPr lang="zh-CN" altLang="en-US" sz="6400" dirty="0" smtClean="0">
                <a:solidFill>
                  <a:srgbClr val="F010A5"/>
                </a:solidFill>
              </a:rPr>
              <a:t>红外</a:t>
            </a:r>
            <a:r>
              <a:rPr lang="zh-CN" altLang="en-US" sz="6400" dirty="0">
                <a:solidFill>
                  <a:srgbClr val="F010A5"/>
                </a:solidFill>
              </a:rPr>
              <a:t>传感器的分类</a:t>
            </a:r>
          </a:p>
        </p:txBody>
      </p:sp>
    </p:spTree>
    <p:extLst>
      <p:ext uri="{BB962C8B-B14F-4D97-AF65-F5344CB8AC3E}">
        <p14:creationId xmlns:p14="http://schemas.microsoft.com/office/powerpoint/2010/main" val="4256383437"/>
      </p:ext>
    </p:extLst>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
          <p:cNvSpPr>
            <a:spLocks noChangeArrowheads="1"/>
          </p:cNvSpPr>
          <p:nvPr/>
        </p:nvSpPr>
        <p:spPr bwMode="auto">
          <a:xfrm>
            <a:off x="1142778" y="3000724"/>
            <a:ext cx="22373030" cy="4143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691" tIns="108846" rIns="217691" bIns="108846" anchor="ctr"/>
          <a:lstStyle/>
          <a:p>
            <a:pPr>
              <a:lnSpc>
                <a:spcPct val="200000"/>
              </a:lnSpc>
            </a:pPr>
            <a:r>
              <a:rPr lang="en-US" altLang="zh-CN" sz="6700">
                <a:solidFill>
                  <a:schemeClr val="hlink"/>
                </a:solidFill>
                <a:latin typeface="华文新魏" pitchFamily="2" charset="-122"/>
                <a:ea typeface="华文新魏" pitchFamily="2" charset="-122"/>
              </a:rPr>
              <a:t> </a:t>
            </a:r>
            <a:r>
              <a:rPr lang="zh-CN" altLang="en-US" sz="6700">
                <a:solidFill>
                  <a:schemeClr val="hlink"/>
                </a:solidFill>
                <a:latin typeface="华文新魏" pitchFamily="2" charset="-122"/>
                <a:ea typeface="华文新魏" pitchFamily="2" charset="-122"/>
              </a:rPr>
              <a:t>定义：</a:t>
            </a:r>
            <a:r>
              <a:rPr lang="zh-CN" altLang="en-US" sz="6700">
                <a:latin typeface="楷体_GB2312" pitchFamily="49" charset="-122"/>
                <a:ea typeface="楷体_GB2312" pitchFamily="49" charset="-122"/>
              </a:rPr>
              <a:t>红外</a:t>
            </a:r>
            <a:r>
              <a:rPr lang="zh-CN" altLang="en-US" sz="6700">
                <a:solidFill>
                  <a:srgbClr val="FF0000"/>
                </a:solidFill>
                <a:latin typeface="楷体_GB2312" pitchFamily="49" charset="-122"/>
                <a:ea typeface="楷体_GB2312" pitchFamily="49" charset="-122"/>
              </a:rPr>
              <a:t>传感器</a:t>
            </a:r>
            <a:r>
              <a:rPr lang="zh-CN" altLang="en-US" sz="6700">
                <a:latin typeface="楷体_GB2312" pitchFamily="49" charset="-122"/>
                <a:ea typeface="楷体_GB2312" pitchFamily="49" charset="-122"/>
              </a:rPr>
              <a:t>（也称为红外</a:t>
            </a:r>
            <a:r>
              <a:rPr lang="zh-CN" altLang="en-US" sz="6700">
                <a:solidFill>
                  <a:srgbClr val="FF0000"/>
                </a:solidFill>
                <a:latin typeface="楷体_GB2312" pitchFamily="49" charset="-122"/>
                <a:ea typeface="楷体_GB2312" pitchFamily="49" charset="-122"/>
              </a:rPr>
              <a:t>探测器</a:t>
            </a:r>
            <a:r>
              <a:rPr lang="zh-CN" altLang="en-US" sz="6700">
                <a:latin typeface="楷体_GB2312" pitchFamily="49" charset="-122"/>
                <a:ea typeface="楷体_GB2312" pitchFamily="49" charset="-122"/>
              </a:rPr>
              <a:t>）是能将红外辐射能转换成电能的</a:t>
            </a:r>
            <a:r>
              <a:rPr lang="zh-CN" altLang="en-US" sz="6700">
                <a:solidFill>
                  <a:srgbClr val="FF0000"/>
                </a:solidFill>
                <a:latin typeface="楷体_GB2312" pitchFamily="49" charset="-122"/>
                <a:ea typeface="楷体_GB2312" pitchFamily="49" charset="-122"/>
              </a:rPr>
              <a:t>光敏器件</a:t>
            </a:r>
            <a:r>
              <a:rPr lang="zh-CN" altLang="en-US" sz="6700">
                <a:latin typeface="楷体_GB2312" pitchFamily="49" charset="-122"/>
                <a:ea typeface="楷体_GB2312" pitchFamily="49" charset="-122"/>
              </a:rPr>
              <a:t>，它是红外探测系统的关键部件，其性能好坏，将直接影响系统性能的优劣。</a:t>
            </a:r>
            <a:endParaRPr lang="zh-CN" altLang="en-US" sz="6700">
              <a:solidFill>
                <a:schemeClr val="hlink"/>
              </a:solidFill>
              <a:latin typeface="华文新魏" pitchFamily="2" charset="-122"/>
              <a:ea typeface="华文新魏" pitchFamily="2" charset="-122"/>
            </a:endParaRPr>
          </a:p>
        </p:txBody>
      </p:sp>
      <p:sp>
        <p:nvSpPr>
          <p:cNvPr id="26627" name="Rectangle 11"/>
          <p:cNvSpPr>
            <a:spLocks noChangeArrowheads="1"/>
          </p:cNvSpPr>
          <p:nvPr/>
        </p:nvSpPr>
        <p:spPr bwMode="auto">
          <a:xfrm>
            <a:off x="761852" y="8144819"/>
            <a:ext cx="22779351" cy="3429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691" tIns="108846" rIns="217691" bIns="108846"/>
          <a:lstStyle/>
          <a:p>
            <a:pPr marL="816342" indent="-816342" algn="just">
              <a:lnSpc>
                <a:spcPct val="150000"/>
              </a:lnSpc>
              <a:spcBef>
                <a:spcPct val="20000"/>
              </a:spcBef>
              <a:buClr>
                <a:schemeClr val="hlink"/>
              </a:buClr>
              <a:buSzPct val="70000"/>
            </a:pPr>
            <a:r>
              <a:rPr lang="en-US" altLang="zh-CN" sz="6700"/>
              <a:t>           </a:t>
            </a:r>
            <a:endParaRPr lang="en-US" altLang="zh-CN" sz="6700">
              <a:latin typeface="楷体_GB2312" pitchFamily="49" charset="-122"/>
              <a:ea typeface="楷体_GB2312" pitchFamily="49" charset="-122"/>
            </a:endParaRPr>
          </a:p>
          <a:p>
            <a:pPr marL="816342" indent="-816342" algn="just">
              <a:lnSpc>
                <a:spcPct val="150000"/>
              </a:lnSpc>
              <a:spcBef>
                <a:spcPct val="20000"/>
              </a:spcBef>
              <a:buClr>
                <a:schemeClr val="hlink"/>
              </a:buClr>
              <a:buSzPct val="70000"/>
            </a:pPr>
            <a:r>
              <a:rPr lang="zh-CN" altLang="en-US" sz="6700">
                <a:latin typeface="楷体_GB2312" pitchFamily="49" charset="-122"/>
                <a:ea typeface="楷体_GB2312" pitchFamily="49" charset="-122"/>
              </a:rPr>
              <a:t>因此，选择合适的、性能良好的红外传感器，对于红外探测系统是十分重要的。</a:t>
            </a:r>
          </a:p>
        </p:txBody>
      </p:sp>
    </p:spTree>
  </p:cSld>
  <p:clrMapOvr>
    <a:masterClrMapping/>
  </p:clrMapOvr>
  <p:transition>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5"/>
          <p:cNvSpPr>
            <a:spLocks noChangeArrowheads="1"/>
          </p:cNvSpPr>
          <p:nvPr/>
        </p:nvSpPr>
        <p:spPr bwMode="auto">
          <a:xfrm>
            <a:off x="1904630" y="2857831"/>
            <a:ext cx="14398987" cy="2768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691" tIns="108846" rIns="217691" bIns="108846" anchor="ctr"/>
          <a:lstStyle/>
          <a:p>
            <a:r>
              <a:rPr lang="en-US" altLang="zh-CN" sz="7600">
                <a:solidFill>
                  <a:schemeClr val="hlink"/>
                </a:solidFill>
              </a:rPr>
              <a:t>1</a:t>
            </a:r>
            <a:r>
              <a:rPr lang="zh-CN" altLang="en-US" sz="7600">
                <a:solidFill>
                  <a:schemeClr val="hlink"/>
                </a:solidFill>
              </a:rPr>
              <a:t>、常见红外传感器</a:t>
            </a:r>
          </a:p>
        </p:txBody>
      </p:sp>
      <p:sp>
        <p:nvSpPr>
          <p:cNvPr id="27651" name="Rectangle 16"/>
          <p:cNvSpPr>
            <a:spLocks noChangeArrowheads="1"/>
          </p:cNvSpPr>
          <p:nvPr/>
        </p:nvSpPr>
        <p:spPr bwMode="auto">
          <a:xfrm>
            <a:off x="2590295" y="5286988"/>
            <a:ext cx="11982228" cy="464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691" tIns="108846" rIns="217691" bIns="108846"/>
          <a:lstStyle/>
          <a:p>
            <a:pPr marL="816342" indent="-816342">
              <a:lnSpc>
                <a:spcPct val="200000"/>
              </a:lnSpc>
              <a:spcBef>
                <a:spcPct val="20000"/>
              </a:spcBef>
              <a:buClr>
                <a:schemeClr val="hlink"/>
              </a:buClr>
              <a:buSzPct val="70000"/>
            </a:pPr>
            <a:r>
              <a:rPr lang="zh-CN" altLang="en-US" sz="7600"/>
              <a:t>（</a:t>
            </a:r>
            <a:r>
              <a:rPr lang="en-US" altLang="zh-CN" sz="7600"/>
              <a:t>1</a:t>
            </a:r>
            <a:r>
              <a:rPr lang="zh-CN" altLang="en-US" sz="7600"/>
              <a:t>）热传感器</a:t>
            </a:r>
          </a:p>
          <a:p>
            <a:pPr marL="816342" indent="-816342">
              <a:lnSpc>
                <a:spcPct val="200000"/>
              </a:lnSpc>
              <a:spcBef>
                <a:spcPct val="20000"/>
              </a:spcBef>
              <a:buClr>
                <a:schemeClr val="hlink"/>
              </a:buClr>
              <a:buSzPct val="70000"/>
            </a:pPr>
            <a:r>
              <a:rPr lang="zh-CN" altLang="en-US" sz="7600"/>
              <a:t>（</a:t>
            </a:r>
            <a:r>
              <a:rPr lang="en-US" altLang="zh-CN" sz="7600"/>
              <a:t>2</a:t>
            </a:r>
            <a:r>
              <a:rPr lang="zh-CN" altLang="en-US" sz="7600"/>
              <a:t>）光子传感器</a:t>
            </a:r>
          </a:p>
        </p:txBody>
      </p:sp>
      <p:grpSp>
        <p:nvGrpSpPr>
          <p:cNvPr id="2" name="Group 5"/>
          <p:cNvGrpSpPr>
            <a:grpSpLocks/>
          </p:cNvGrpSpPr>
          <p:nvPr/>
        </p:nvGrpSpPr>
        <p:grpSpPr bwMode="auto">
          <a:xfrm>
            <a:off x="10653222" y="5144095"/>
            <a:ext cx="7487303" cy="2921338"/>
            <a:chOff x="3016" y="1706"/>
            <a:chExt cx="1769" cy="920"/>
          </a:xfrm>
        </p:grpSpPr>
        <p:sp>
          <p:nvSpPr>
            <p:cNvPr id="27656" name="Rectangle 6"/>
            <p:cNvSpPr>
              <a:spLocks noRot="1" noChangeArrowheads="1"/>
            </p:cNvSpPr>
            <p:nvPr/>
          </p:nvSpPr>
          <p:spPr bwMode="auto">
            <a:xfrm>
              <a:off x="3475" y="1706"/>
              <a:ext cx="1310"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816342" indent="-816342" eaLnBrk="0" hangingPunct="0">
                <a:lnSpc>
                  <a:spcPct val="200000"/>
                </a:lnSpc>
                <a:spcBef>
                  <a:spcPct val="20000"/>
                </a:spcBef>
                <a:buClr>
                  <a:schemeClr val="hlink"/>
                </a:buClr>
                <a:buSzPct val="70000"/>
              </a:pPr>
              <a:r>
                <a:rPr lang="zh-CN" altLang="en-US" sz="7600" u="sng"/>
                <a:t>热效应</a:t>
              </a:r>
              <a:endParaRPr lang="en-US" altLang="zh-CN" sz="7600" u="sng"/>
            </a:p>
          </p:txBody>
        </p:sp>
        <p:sp>
          <p:nvSpPr>
            <p:cNvPr id="23559" name="AutoShape 7"/>
            <p:cNvSpPr>
              <a:spLocks noChangeArrowheads="1"/>
            </p:cNvSpPr>
            <p:nvPr/>
          </p:nvSpPr>
          <p:spPr bwMode="auto">
            <a:xfrm>
              <a:off x="3016" y="1740"/>
              <a:ext cx="80" cy="886"/>
            </a:xfrm>
            <a:prstGeom prst="rightArrow">
              <a:avLst>
                <a:gd name="adj1" fmla="val 50000"/>
                <a:gd name="adj2" fmla="val 91728"/>
              </a:avLst>
            </a:prstGeom>
            <a:solidFill>
              <a:schemeClr val="accent1"/>
            </a:solidFill>
            <a:ln w="9525">
              <a:solidFill>
                <a:schemeClr val="tx1"/>
              </a:solid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pSp>
      <p:grpSp>
        <p:nvGrpSpPr>
          <p:cNvPr id="3" name="Group 8"/>
          <p:cNvGrpSpPr>
            <a:grpSpLocks/>
          </p:cNvGrpSpPr>
          <p:nvPr/>
        </p:nvGrpSpPr>
        <p:grpSpPr bwMode="auto">
          <a:xfrm>
            <a:off x="11613998" y="7306523"/>
            <a:ext cx="8638547" cy="2918163"/>
            <a:chOff x="2971" y="2387"/>
            <a:chExt cx="2041" cy="919"/>
          </a:xfrm>
        </p:grpSpPr>
        <p:sp>
          <p:nvSpPr>
            <p:cNvPr id="27654" name="Rectangle 9"/>
            <p:cNvSpPr>
              <a:spLocks noChangeArrowheads="1"/>
            </p:cNvSpPr>
            <p:nvPr/>
          </p:nvSpPr>
          <p:spPr bwMode="auto">
            <a:xfrm>
              <a:off x="3515" y="2387"/>
              <a:ext cx="1497" cy="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marL="816342" indent="-816342">
                <a:lnSpc>
                  <a:spcPct val="200000"/>
                </a:lnSpc>
                <a:spcBef>
                  <a:spcPct val="20000"/>
                </a:spcBef>
                <a:buClr>
                  <a:schemeClr val="hlink"/>
                </a:buClr>
                <a:buSzPct val="70000"/>
              </a:pPr>
              <a:r>
                <a:rPr lang="zh-CN" altLang="en-US" sz="7600" u="sng">
                  <a:hlinkClick r:id="rId2" action="ppaction://hlinksldjump"/>
                </a:rPr>
                <a:t>光电效应</a:t>
              </a:r>
              <a:endParaRPr lang="zh-CN" altLang="en-US" sz="7600" u="sng"/>
            </a:p>
          </p:txBody>
        </p:sp>
        <p:sp>
          <p:nvSpPr>
            <p:cNvPr id="23562" name="AutoShape 10"/>
            <p:cNvSpPr>
              <a:spLocks noChangeArrowheads="1"/>
            </p:cNvSpPr>
            <p:nvPr/>
          </p:nvSpPr>
          <p:spPr bwMode="auto">
            <a:xfrm>
              <a:off x="2971" y="2420"/>
              <a:ext cx="80" cy="886"/>
            </a:xfrm>
            <a:prstGeom prst="rightArrow">
              <a:avLst>
                <a:gd name="adj1" fmla="val 50000"/>
                <a:gd name="adj2" fmla="val 91728"/>
              </a:avLst>
            </a:prstGeom>
            <a:solidFill>
              <a:schemeClr val="accent1"/>
            </a:solidFill>
            <a:ln w="9525">
              <a:solidFill>
                <a:schemeClr val="tx1"/>
              </a:solid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9"/>
          <p:cNvSpPr>
            <a:spLocks noChangeArrowheads="1"/>
          </p:cNvSpPr>
          <p:nvPr/>
        </p:nvSpPr>
        <p:spPr bwMode="auto">
          <a:xfrm>
            <a:off x="863433" y="2394228"/>
            <a:ext cx="11707113" cy="1390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691" tIns="108846" rIns="217691" bIns="108846" anchor="ctr"/>
          <a:lstStyle/>
          <a:p>
            <a:r>
              <a:rPr lang="zh-CN" altLang="en-US" sz="6700">
                <a:solidFill>
                  <a:schemeClr val="hlink"/>
                </a:solidFill>
                <a:ea typeface="华文新魏" pitchFamily="2" charset="-122"/>
              </a:rPr>
              <a:t>（</a:t>
            </a:r>
            <a:r>
              <a:rPr lang="en-US" altLang="zh-CN" sz="6700">
                <a:solidFill>
                  <a:schemeClr val="hlink"/>
                </a:solidFill>
                <a:ea typeface="华文新魏" pitchFamily="2" charset="-122"/>
              </a:rPr>
              <a:t>1</a:t>
            </a:r>
            <a:r>
              <a:rPr lang="zh-CN" altLang="en-US" sz="6700">
                <a:solidFill>
                  <a:schemeClr val="hlink"/>
                </a:solidFill>
                <a:ea typeface="华文新魏" pitchFamily="2" charset="-122"/>
              </a:rPr>
              <a:t>）热传感器</a:t>
            </a:r>
          </a:p>
        </p:txBody>
      </p:sp>
      <p:sp>
        <p:nvSpPr>
          <p:cNvPr id="28675" name="Rectangle 10"/>
          <p:cNvSpPr>
            <a:spLocks noChangeArrowheads="1"/>
          </p:cNvSpPr>
          <p:nvPr/>
        </p:nvSpPr>
        <p:spPr bwMode="auto">
          <a:xfrm>
            <a:off x="668736" y="3832670"/>
            <a:ext cx="22550795" cy="8240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691" tIns="108846" rIns="217691" bIns="108846"/>
          <a:lstStyle/>
          <a:p>
            <a:pPr marL="816342" indent="-816342" algn="just">
              <a:lnSpc>
                <a:spcPct val="125000"/>
              </a:lnSpc>
              <a:spcBef>
                <a:spcPct val="20000"/>
              </a:spcBef>
              <a:buClr>
                <a:srgbClr val="FF0000"/>
              </a:buClr>
              <a:buSzPct val="80000"/>
              <a:buFont typeface="Wingdings" pitchFamily="2" charset="2"/>
              <a:buChar char="p"/>
            </a:pPr>
            <a:r>
              <a:rPr lang="zh-CN" altLang="en-US" sz="5700">
                <a:latin typeface="楷体_GB2312" pitchFamily="49" charset="-122"/>
                <a:ea typeface="楷体_GB2312" pitchFamily="49" charset="-122"/>
              </a:rPr>
              <a:t>热传感器是利用</a:t>
            </a:r>
            <a:r>
              <a:rPr lang="zh-CN" altLang="en-US" sz="5700">
                <a:solidFill>
                  <a:srgbClr val="FF0000"/>
                </a:solidFill>
                <a:latin typeface="楷体_GB2312" pitchFamily="49" charset="-122"/>
                <a:ea typeface="楷体_GB2312" pitchFamily="49" charset="-122"/>
              </a:rPr>
              <a:t>入射红外辐射引起传感器的温度变化</a:t>
            </a:r>
            <a:r>
              <a:rPr lang="zh-CN" altLang="en-US" sz="5700">
                <a:latin typeface="楷体_GB2312" pitchFamily="49" charset="-122"/>
                <a:ea typeface="楷体_GB2312" pitchFamily="49" charset="-122"/>
              </a:rPr>
              <a:t>，进而使相关</a:t>
            </a:r>
            <a:r>
              <a:rPr lang="zh-CN" altLang="en-US" sz="5700">
                <a:solidFill>
                  <a:srgbClr val="FF0000"/>
                </a:solidFill>
                <a:latin typeface="楷体_GB2312" pitchFamily="49" charset="-122"/>
                <a:ea typeface="楷体_GB2312" pitchFamily="49" charset="-122"/>
              </a:rPr>
              <a:t>物理参数发生相应的变化</a:t>
            </a:r>
            <a:r>
              <a:rPr lang="zh-CN" altLang="en-US" sz="5700">
                <a:latin typeface="楷体_GB2312" pitchFamily="49" charset="-122"/>
                <a:ea typeface="楷体_GB2312" pitchFamily="49" charset="-122"/>
              </a:rPr>
              <a:t>，通过测量有关物理参数的变化来确定红外传感器所吸收的红外辐射。</a:t>
            </a:r>
          </a:p>
          <a:p>
            <a:pPr marL="816342" indent="-816342" algn="just">
              <a:lnSpc>
                <a:spcPct val="125000"/>
              </a:lnSpc>
              <a:spcBef>
                <a:spcPct val="20000"/>
              </a:spcBef>
              <a:buClr>
                <a:srgbClr val="FF0000"/>
              </a:buClr>
              <a:buSzPct val="80000"/>
              <a:buFont typeface="Wingdings" pitchFamily="2" charset="2"/>
              <a:buChar char="p"/>
            </a:pPr>
            <a:r>
              <a:rPr lang="zh-CN" altLang="en-US" sz="5700">
                <a:latin typeface="楷体_GB2312" pitchFamily="49" charset="-122"/>
                <a:ea typeface="楷体_GB2312" pitchFamily="49" charset="-122"/>
              </a:rPr>
              <a:t>热传感器的主要优点是：</a:t>
            </a:r>
            <a:r>
              <a:rPr lang="zh-CN" altLang="en-US" sz="5700">
                <a:solidFill>
                  <a:srgbClr val="FF0000"/>
                </a:solidFill>
                <a:latin typeface="楷体_GB2312" pitchFamily="49" charset="-122"/>
                <a:ea typeface="楷体_GB2312" pitchFamily="49" charset="-122"/>
              </a:rPr>
              <a:t>响应波段宽、可以在室温下工作</a:t>
            </a:r>
            <a:r>
              <a:rPr lang="zh-CN" altLang="en-US" sz="5700">
                <a:latin typeface="楷体_GB2312" pitchFamily="49" charset="-122"/>
                <a:ea typeface="楷体_GB2312" pitchFamily="49" charset="-122"/>
              </a:rPr>
              <a:t>、使用简单。但是，热传感器</a:t>
            </a:r>
            <a:r>
              <a:rPr lang="zh-CN" altLang="en-US" sz="5700">
                <a:solidFill>
                  <a:srgbClr val="FF0000"/>
                </a:solidFill>
                <a:latin typeface="楷体_GB2312" pitchFamily="49" charset="-122"/>
                <a:ea typeface="楷体_GB2312" pitchFamily="49" charset="-122"/>
              </a:rPr>
              <a:t>响应时间较长、灵敏度较低</a:t>
            </a:r>
            <a:r>
              <a:rPr lang="zh-CN" altLang="en-US" sz="5700">
                <a:latin typeface="楷体_GB2312" pitchFamily="49" charset="-122"/>
                <a:ea typeface="楷体_GB2312" pitchFamily="49" charset="-122"/>
              </a:rPr>
              <a:t>，一般用于低频调制的场合。</a:t>
            </a:r>
          </a:p>
          <a:p>
            <a:pPr marL="816342" indent="-816342">
              <a:lnSpc>
                <a:spcPct val="125000"/>
              </a:lnSpc>
              <a:spcBef>
                <a:spcPct val="20000"/>
              </a:spcBef>
              <a:buClr>
                <a:srgbClr val="FF0000"/>
              </a:buClr>
              <a:buSzPct val="80000"/>
              <a:buFont typeface="Wingdings" pitchFamily="2" charset="2"/>
              <a:buChar char="p"/>
            </a:pPr>
            <a:r>
              <a:rPr lang="zh-CN" altLang="en-US" sz="5700">
                <a:latin typeface="楷体_GB2312" pitchFamily="49" charset="-122"/>
                <a:ea typeface="楷体_GB2312" pitchFamily="49" charset="-122"/>
              </a:rPr>
              <a:t>热传感器主要类型有：</a:t>
            </a:r>
            <a:r>
              <a:rPr lang="zh-CN" altLang="en-US" sz="5700" i="1">
                <a:solidFill>
                  <a:srgbClr val="FF0000"/>
                </a:solidFill>
                <a:latin typeface="楷体_GB2312" pitchFamily="49" charset="-122"/>
                <a:ea typeface="楷体_GB2312" pitchFamily="49" charset="-122"/>
              </a:rPr>
              <a:t>热敏电阻型</a:t>
            </a:r>
            <a:r>
              <a:rPr lang="zh-CN" altLang="en-US" sz="5700">
                <a:latin typeface="楷体_GB2312" pitchFamily="49" charset="-122"/>
                <a:ea typeface="楷体_GB2312" pitchFamily="49" charset="-122"/>
              </a:rPr>
              <a:t>、</a:t>
            </a:r>
            <a:r>
              <a:rPr lang="zh-CN" altLang="en-US" sz="5700" i="1">
                <a:solidFill>
                  <a:srgbClr val="FF0000"/>
                </a:solidFill>
                <a:latin typeface="楷体_GB2312" pitchFamily="49" charset="-122"/>
                <a:ea typeface="楷体_GB2312" pitchFamily="49" charset="-122"/>
              </a:rPr>
              <a:t>热电偶型</a:t>
            </a:r>
            <a:r>
              <a:rPr lang="zh-CN" altLang="en-US" sz="5700">
                <a:latin typeface="楷体_GB2312" pitchFamily="49" charset="-122"/>
                <a:ea typeface="楷体_GB2312" pitchFamily="49" charset="-122"/>
              </a:rPr>
              <a:t>、</a:t>
            </a:r>
            <a:r>
              <a:rPr lang="zh-CN" altLang="en-US" sz="5700" i="1">
                <a:solidFill>
                  <a:srgbClr val="FF0000"/>
                </a:solidFill>
                <a:latin typeface="楷体_GB2312" pitchFamily="49" charset="-122"/>
                <a:ea typeface="楷体_GB2312" pitchFamily="49" charset="-122"/>
              </a:rPr>
              <a:t>高莱气动型</a:t>
            </a:r>
            <a:r>
              <a:rPr lang="zh-CN" altLang="en-US" sz="5700">
                <a:latin typeface="楷体_GB2312" pitchFamily="49" charset="-122"/>
                <a:ea typeface="楷体_GB2312" pitchFamily="49" charset="-122"/>
              </a:rPr>
              <a:t>和</a:t>
            </a:r>
            <a:r>
              <a:rPr lang="zh-CN" altLang="en-US" sz="5700" i="1">
                <a:solidFill>
                  <a:srgbClr val="FF0000"/>
                </a:solidFill>
                <a:latin typeface="楷体_GB2312" pitchFamily="49" charset="-122"/>
                <a:ea typeface="楷体_GB2312" pitchFamily="49" charset="-122"/>
              </a:rPr>
              <a:t>热释电型</a:t>
            </a:r>
            <a:r>
              <a:rPr lang="zh-CN" altLang="en-US" sz="5700">
                <a:latin typeface="楷体_GB2312" pitchFamily="49" charset="-122"/>
                <a:ea typeface="楷体_GB2312" pitchFamily="49" charset="-122"/>
              </a:rPr>
              <a:t>四种。</a:t>
            </a:r>
          </a:p>
        </p:txBody>
      </p:sp>
    </p:spTree>
  </p:cSld>
  <p:clrMapOvr>
    <a:masterClrMapping/>
  </p:clrMapOvr>
  <p:transition>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8"/>
          <p:cNvSpPr>
            <a:spLocks noChangeArrowheads="1"/>
          </p:cNvSpPr>
          <p:nvPr/>
        </p:nvSpPr>
        <p:spPr bwMode="auto">
          <a:xfrm>
            <a:off x="287810" y="1384461"/>
            <a:ext cx="15812645" cy="1784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691" tIns="108846" rIns="217691" bIns="108846" anchor="ctr"/>
          <a:lstStyle/>
          <a:p>
            <a:pPr>
              <a:lnSpc>
                <a:spcPct val="150000"/>
              </a:lnSpc>
            </a:pPr>
            <a:r>
              <a:rPr lang="en-US" altLang="zh-CN" sz="6700">
                <a:solidFill>
                  <a:schemeClr val="hlink"/>
                </a:solidFill>
                <a:latin typeface="华文新魏" pitchFamily="2" charset="-122"/>
                <a:ea typeface="华文新魏" pitchFamily="2" charset="-122"/>
              </a:rPr>
              <a:t> (1.1) </a:t>
            </a:r>
            <a:r>
              <a:rPr lang="zh-CN" altLang="en-US" sz="6700">
                <a:solidFill>
                  <a:schemeClr val="hlink"/>
                </a:solidFill>
                <a:latin typeface="华文新魏" pitchFamily="2" charset="-122"/>
                <a:ea typeface="华文新魏" pitchFamily="2" charset="-122"/>
              </a:rPr>
              <a:t>热敏电阻型传感器</a:t>
            </a:r>
          </a:p>
        </p:txBody>
      </p:sp>
      <p:sp>
        <p:nvSpPr>
          <p:cNvPr id="29699" name="Rectangle 9"/>
          <p:cNvSpPr>
            <a:spLocks noChangeArrowheads="1"/>
          </p:cNvSpPr>
          <p:nvPr/>
        </p:nvSpPr>
        <p:spPr bwMode="auto">
          <a:xfrm>
            <a:off x="571391" y="2968970"/>
            <a:ext cx="23807848" cy="9938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691" tIns="108846" rIns="217691" bIns="108846"/>
          <a:lstStyle/>
          <a:p>
            <a:pPr marL="816342" indent="-816342" algn="just">
              <a:lnSpc>
                <a:spcPct val="150000"/>
              </a:lnSpc>
              <a:spcBef>
                <a:spcPct val="20000"/>
              </a:spcBef>
              <a:buClr>
                <a:srgbClr val="FF0000"/>
              </a:buClr>
              <a:buSzPct val="80000"/>
              <a:buFont typeface="Wingdings" pitchFamily="2" charset="2"/>
              <a:buChar char="p"/>
            </a:pPr>
            <a:r>
              <a:rPr lang="zh-CN" altLang="en-US" sz="6700" dirty="0">
                <a:ea typeface="楷体_GB2312" pitchFamily="49" charset="-122"/>
              </a:rPr>
              <a:t>热敏电阻是由</a:t>
            </a:r>
            <a:r>
              <a:rPr lang="zh-CN" altLang="en-US" sz="6700" dirty="0">
                <a:solidFill>
                  <a:srgbClr val="FF0000"/>
                </a:solidFill>
                <a:ea typeface="楷体_GB2312" pitchFamily="49" charset="-122"/>
              </a:rPr>
              <a:t>锰、镍、钴的氧化物</a:t>
            </a:r>
            <a:r>
              <a:rPr lang="zh-CN" altLang="en-US" sz="6700" dirty="0">
                <a:ea typeface="楷体_GB2312" pitchFamily="49" charset="-122"/>
              </a:rPr>
              <a:t>混合后烧结而成。</a:t>
            </a:r>
          </a:p>
          <a:p>
            <a:pPr marL="816342" indent="-816342" algn="just">
              <a:lnSpc>
                <a:spcPct val="150000"/>
              </a:lnSpc>
              <a:spcBef>
                <a:spcPct val="20000"/>
              </a:spcBef>
              <a:buClr>
                <a:srgbClr val="FF0000"/>
              </a:buClr>
              <a:buSzPct val="80000"/>
            </a:pPr>
            <a:r>
              <a:rPr lang="zh-CN" altLang="en-US" dirty="0"/>
              <a:t> </a:t>
            </a:r>
            <a:r>
              <a:rPr lang="en-US" altLang="zh-CN" sz="6700" dirty="0">
                <a:solidFill>
                  <a:schemeClr val="hlink"/>
                </a:solidFill>
                <a:ea typeface="楷体_GB2312" pitchFamily="49" charset="-122"/>
              </a:rPr>
              <a:t>Q</a:t>
            </a:r>
            <a:r>
              <a:rPr lang="zh-CN" altLang="en-US" sz="6700" dirty="0">
                <a:solidFill>
                  <a:schemeClr val="hlink"/>
                </a:solidFill>
                <a:ea typeface="楷体_GB2312" pitchFamily="49" charset="-122"/>
              </a:rPr>
              <a:t>：同热敏电阻温度传感器有何区别呢？</a:t>
            </a:r>
          </a:p>
          <a:p>
            <a:pPr marL="816342" indent="-816342" algn="just">
              <a:spcBef>
                <a:spcPct val="20000"/>
              </a:spcBef>
              <a:buClr>
                <a:srgbClr val="FF0000"/>
              </a:buClr>
              <a:buSzPct val="80000"/>
              <a:buFont typeface="Wingdings" pitchFamily="2" charset="2"/>
              <a:buChar char="p"/>
            </a:pPr>
            <a:r>
              <a:rPr lang="zh-CN" altLang="en-US" sz="6700" dirty="0">
                <a:ea typeface="楷体_GB2312" pitchFamily="49" charset="-122"/>
              </a:rPr>
              <a:t>热敏电阻一般制成薄片状，当红外辐射照射在热敏电阻片上，其温度升高，电阻值减小。测量热敏电阻值变化的大小，即可得知入射红外辐射的强弱，从而可以判断产生红外辐射物体的温度。</a:t>
            </a:r>
          </a:p>
          <a:p>
            <a:pPr marL="816342" indent="-816342" algn="just">
              <a:lnSpc>
                <a:spcPct val="150000"/>
              </a:lnSpc>
              <a:spcBef>
                <a:spcPct val="20000"/>
              </a:spcBef>
              <a:buClr>
                <a:srgbClr val="FF0000"/>
              </a:buClr>
              <a:buSzPct val="80000"/>
              <a:buFont typeface="Wingdings" pitchFamily="2" charset="2"/>
              <a:buChar char="p"/>
            </a:pPr>
            <a:r>
              <a:rPr lang="zh-CN" altLang="en-US" sz="6700" i="1" dirty="0">
                <a:solidFill>
                  <a:srgbClr val="FF0000"/>
                </a:solidFill>
                <a:ea typeface="楷体_GB2312" pitchFamily="49" charset="-122"/>
              </a:rPr>
              <a:t>热敏电阻型红外传感器</a:t>
            </a:r>
            <a:r>
              <a:rPr lang="zh-CN" altLang="en-US" sz="6700" dirty="0">
                <a:ea typeface="楷体_GB2312" pitchFamily="49" charset="-122"/>
              </a:rPr>
              <a:t>结构如下图所示。</a:t>
            </a:r>
          </a:p>
        </p:txBody>
      </p:sp>
    </p:spTree>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600" b="1">
                <a:solidFill>
                  <a:schemeClr val="tx1"/>
                </a:solidFill>
                <a:latin typeface="Arial" charset="0"/>
                <a:ea typeface="宋体" pitchFamily="2" charset="-122"/>
              </a:defRPr>
            </a:lvl1pPr>
            <a:lvl2pPr marL="1768741" indent="-680285" eaLnBrk="0" hangingPunct="0">
              <a:defRPr sz="8600" b="1">
                <a:solidFill>
                  <a:schemeClr val="tx1"/>
                </a:solidFill>
                <a:latin typeface="Arial" charset="0"/>
                <a:ea typeface="宋体" pitchFamily="2" charset="-122"/>
              </a:defRPr>
            </a:lvl2pPr>
            <a:lvl3pPr marL="2721140" indent="-544228" eaLnBrk="0" hangingPunct="0">
              <a:defRPr sz="8600" b="1">
                <a:solidFill>
                  <a:schemeClr val="tx1"/>
                </a:solidFill>
                <a:latin typeface="Arial" charset="0"/>
                <a:ea typeface="宋体" pitchFamily="2" charset="-122"/>
              </a:defRPr>
            </a:lvl3pPr>
            <a:lvl4pPr marL="3809596" indent="-544228" eaLnBrk="0" hangingPunct="0">
              <a:defRPr sz="8600" b="1">
                <a:solidFill>
                  <a:schemeClr val="tx1"/>
                </a:solidFill>
                <a:latin typeface="Arial" charset="0"/>
                <a:ea typeface="宋体" pitchFamily="2" charset="-122"/>
              </a:defRPr>
            </a:lvl4pPr>
            <a:lvl5pPr marL="4898052" indent="-544228" eaLnBrk="0" hangingPunct="0">
              <a:defRPr sz="8600" b="1">
                <a:solidFill>
                  <a:schemeClr val="tx1"/>
                </a:solidFill>
                <a:latin typeface="Arial" charset="0"/>
                <a:ea typeface="宋体" pitchFamily="2" charset="-122"/>
              </a:defRPr>
            </a:lvl5pPr>
            <a:lvl6pPr marL="5986508" indent="-544228" eaLnBrk="0" fontAlgn="base" hangingPunct="0">
              <a:spcBef>
                <a:spcPct val="0"/>
              </a:spcBef>
              <a:spcAft>
                <a:spcPct val="0"/>
              </a:spcAft>
              <a:defRPr sz="8600" b="1">
                <a:solidFill>
                  <a:schemeClr val="tx1"/>
                </a:solidFill>
                <a:latin typeface="Arial" charset="0"/>
                <a:ea typeface="宋体" pitchFamily="2" charset="-122"/>
              </a:defRPr>
            </a:lvl6pPr>
            <a:lvl7pPr marL="7074964" indent="-544228" eaLnBrk="0" fontAlgn="base" hangingPunct="0">
              <a:spcBef>
                <a:spcPct val="0"/>
              </a:spcBef>
              <a:spcAft>
                <a:spcPct val="0"/>
              </a:spcAft>
              <a:defRPr sz="8600" b="1">
                <a:solidFill>
                  <a:schemeClr val="tx1"/>
                </a:solidFill>
                <a:latin typeface="Arial" charset="0"/>
                <a:ea typeface="宋体" pitchFamily="2" charset="-122"/>
              </a:defRPr>
            </a:lvl7pPr>
            <a:lvl8pPr marL="8163420" indent="-544228" eaLnBrk="0" fontAlgn="base" hangingPunct="0">
              <a:spcBef>
                <a:spcPct val="0"/>
              </a:spcBef>
              <a:spcAft>
                <a:spcPct val="0"/>
              </a:spcAft>
              <a:defRPr sz="8600" b="1">
                <a:solidFill>
                  <a:schemeClr val="tx1"/>
                </a:solidFill>
                <a:latin typeface="Arial" charset="0"/>
                <a:ea typeface="宋体" pitchFamily="2" charset="-122"/>
              </a:defRPr>
            </a:lvl8pPr>
            <a:lvl9pPr marL="9251876" indent="-544228" eaLnBrk="0" fontAlgn="base" hangingPunct="0">
              <a:spcBef>
                <a:spcPct val="0"/>
              </a:spcBef>
              <a:spcAft>
                <a:spcPct val="0"/>
              </a:spcAft>
              <a:defRPr sz="8600" b="1">
                <a:solidFill>
                  <a:schemeClr val="tx1"/>
                </a:solidFill>
                <a:latin typeface="Arial" charset="0"/>
                <a:ea typeface="宋体" pitchFamily="2" charset="-122"/>
              </a:defRPr>
            </a:lvl9pPr>
          </a:lstStyle>
          <a:p>
            <a:pPr eaLnBrk="1" hangingPunct="1"/>
            <a:fld id="{7BB59E5E-3DA8-423F-B551-84900225D879}" type="slidenum">
              <a:rPr lang="zh-CN" altLang="en-US" sz="3300" b="0">
                <a:solidFill>
                  <a:srgbClr val="FF5050"/>
                </a:solidFill>
              </a:rPr>
              <a:pPr eaLnBrk="1" hangingPunct="1"/>
              <a:t>2</a:t>
            </a:fld>
            <a:endParaRPr lang="en-US" altLang="zh-CN" sz="3300" b="0">
              <a:solidFill>
                <a:srgbClr val="FF5050"/>
              </a:solidFill>
            </a:endParaRPr>
          </a:p>
        </p:txBody>
      </p:sp>
      <p:sp>
        <p:nvSpPr>
          <p:cNvPr id="180226" name="Rectangle 2"/>
          <p:cNvSpPr>
            <a:spLocks noChangeArrowheads="1"/>
          </p:cNvSpPr>
          <p:nvPr/>
        </p:nvSpPr>
        <p:spPr bwMode="auto">
          <a:xfrm>
            <a:off x="478276" y="4298992"/>
            <a:ext cx="23998312" cy="4719511"/>
          </a:xfrm>
          <a:prstGeom prst="rect">
            <a:avLst/>
          </a:prstGeom>
          <a:noFill/>
          <a:ln w="9525" algn="ctr">
            <a:noFill/>
            <a:miter lim="800000"/>
            <a:headEnd/>
            <a:tailEnd/>
          </a:ln>
          <a:effectLst/>
        </p:spPr>
        <p:txBody>
          <a:bodyPr lIns="217691" tIns="108846" rIns="217691" bIns="108846" anchor="ctr">
            <a:spAutoFit/>
          </a:bodyPr>
          <a:lstStyle/>
          <a:p>
            <a:pPr eaLnBrk="0" hangingPunct="0">
              <a:lnSpc>
                <a:spcPct val="170000"/>
              </a:lnSpc>
              <a:defRPr/>
            </a:pPr>
            <a:r>
              <a:rPr lang="en-US" altLang="zh-CN" dirty="0">
                <a:effectLst>
                  <a:outerShdw blurRad="38100" dist="38100" dir="2700000" algn="tl">
                    <a:srgbClr val="000000">
                      <a:alpha val="43137"/>
                    </a:srgbClr>
                  </a:outerShdw>
                </a:effectLst>
              </a:rPr>
              <a:t>Man must look just as ridiculous to the crab when it sees him walk forward.</a:t>
            </a:r>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9"/>
          <p:cNvSpPr>
            <a:spLocks noChangeArrowheads="1"/>
          </p:cNvSpPr>
          <p:nvPr/>
        </p:nvSpPr>
        <p:spPr bwMode="auto">
          <a:xfrm>
            <a:off x="1659143" y="9595961"/>
            <a:ext cx="8418457" cy="246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691" tIns="108846" rIns="217691" bIns="108846" anchor="ctr"/>
          <a:lstStyle/>
          <a:p>
            <a:pPr algn="ctr"/>
            <a:r>
              <a:rPr lang="zh-CN" altLang="en-US" sz="5700">
                <a:latin typeface="华文隶书" pitchFamily="2" charset="-122"/>
                <a:ea typeface="华文隶书" pitchFamily="2" charset="-122"/>
              </a:rPr>
              <a:t>热敏电阻型</a:t>
            </a:r>
            <a:br>
              <a:rPr lang="zh-CN" altLang="en-US" sz="5700">
                <a:latin typeface="华文隶书" pitchFamily="2" charset="-122"/>
                <a:ea typeface="华文隶书" pitchFamily="2" charset="-122"/>
              </a:rPr>
            </a:br>
            <a:r>
              <a:rPr lang="zh-CN" altLang="en-US" sz="5700">
                <a:latin typeface="华文隶书" pitchFamily="2" charset="-122"/>
                <a:ea typeface="华文隶书" pitchFamily="2" charset="-122"/>
              </a:rPr>
              <a:t>红外传感器结构</a:t>
            </a:r>
          </a:p>
        </p:txBody>
      </p:sp>
      <p:sp>
        <p:nvSpPr>
          <p:cNvPr id="1028" name="Rectangle 11"/>
          <p:cNvSpPr>
            <a:spLocks noChangeArrowheads="1"/>
          </p:cNvSpPr>
          <p:nvPr/>
        </p:nvSpPr>
        <p:spPr bwMode="auto">
          <a:xfrm>
            <a:off x="11423537" y="2826077"/>
            <a:ext cx="11728274" cy="8932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691" tIns="108846" rIns="217691" bIns="108846"/>
          <a:lstStyle/>
          <a:p>
            <a:pPr marL="816342" indent="-816342" algn="just">
              <a:lnSpc>
                <a:spcPct val="130000"/>
              </a:lnSpc>
              <a:spcBef>
                <a:spcPct val="20000"/>
              </a:spcBef>
              <a:buClr>
                <a:srgbClr val="FF0000"/>
              </a:buClr>
              <a:buSzPct val="70000"/>
              <a:buFont typeface="Wingdings" pitchFamily="2" charset="2"/>
              <a:buChar char="p"/>
            </a:pPr>
            <a:r>
              <a:rPr lang="zh-CN" altLang="en-US" sz="5700">
                <a:ea typeface="楷体_GB2312" pitchFamily="49" charset="-122"/>
              </a:rPr>
              <a:t>热敏电阻型红外传感器由锰、镍、钴的氧化物混合后烧结而制成。</a:t>
            </a:r>
          </a:p>
          <a:p>
            <a:pPr marL="816342" indent="-816342" algn="just">
              <a:lnSpc>
                <a:spcPct val="130000"/>
              </a:lnSpc>
              <a:spcBef>
                <a:spcPct val="20000"/>
              </a:spcBef>
              <a:buClr>
                <a:srgbClr val="FF0000"/>
              </a:buClr>
              <a:buSzPct val="70000"/>
              <a:buFont typeface="Wingdings" pitchFamily="2" charset="2"/>
              <a:buChar char="p"/>
            </a:pPr>
            <a:r>
              <a:rPr lang="zh-CN" altLang="en-US" sz="5700">
                <a:ea typeface="楷体_GB2312" pitchFamily="49" charset="-122"/>
              </a:rPr>
              <a:t>热敏电阻一般制成薄片状，当红外辐射照射在热敏电阻上时，其温度升高、内部粒子的无规律运动加剧、自由电子的数目随温度升高而增加、电阻减小。</a:t>
            </a:r>
          </a:p>
        </p:txBody>
      </p:sp>
      <p:sp>
        <p:nvSpPr>
          <p:cNvPr id="1029" name="Rectangle 6"/>
          <p:cNvSpPr>
            <a:spLocks noChangeArrowheads="1"/>
          </p:cNvSpPr>
          <p:nvPr/>
        </p:nvSpPr>
        <p:spPr bwMode="auto">
          <a:xfrm>
            <a:off x="0" y="-771628"/>
            <a:ext cx="439698" cy="1543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217691" tIns="108846" rIns="217691" bIns="108846" anchor="ctr">
            <a:spAutoFit/>
          </a:bodyPr>
          <a:lstStyle/>
          <a:p>
            <a:endParaRPr lang="zh-CN" altLang="en-US"/>
          </a:p>
        </p:txBody>
      </p:sp>
      <p:graphicFrame>
        <p:nvGraphicFramePr>
          <p:cNvPr id="1026" name="Object 5"/>
          <p:cNvGraphicFramePr>
            <a:graphicFrameLocks noChangeAspect="1"/>
          </p:cNvGraphicFramePr>
          <p:nvPr/>
        </p:nvGraphicFramePr>
        <p:xfrm>
          <a:off x="300509" y="4121627"/>
          <a:ext cx="11123027" cy="5042484"/>
        </p:xfrm>
        <a:graphic>
          <a:graphicData uri="http://schemas.openxmlformats.org/presentationml/2006/ole">
            <mc:AlternateContent xmlns:mc="http://schemas.openxmlformats.org/markup-compatibility/2006">
              <mc:Choice xmlns:v="urn:schemas-microsoft-com:vml" Requires="v">
                <p:oleObj spid="_x0000_s1033" name="Picture" r:id="rId3" imgW="2282952" imgH="1414272" progId="Word.Picture.8">
                  <p:embed/>
                </p:oleObj>
              </mc:Choice>
              <mc:Fallback>
                <p:oleObj name="Picture" r:id="rId3" imgW="2282952" imgH="1414272"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509" y="4121627"/>
                        <a:ext cx="11123027" cy="50424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a:xfrm>
            <a:off x="2" y="377870"/>
            <a:ext cx="13218119" cy="1041521"/>
          </a:xfrm>
        </p:spPr>
        <p:txBody>
          <a:bodyPr/>
          <a:lstStyle/>
          <a:p>
            <a:r>
              <a:rPr lang="zh-CN" altLang="en-US" sz="7100">
                <a:latin typeface="隶书" pitchFamily="49" charset="-122"/>
                <a:ea typeface="隶书" pitchFamily="49" charset="-122"/>
                <a:hlinkClick r:id="rId2" action="ppaction://hlinksldjump"/>
              </a:rPr>
              <a:t> （</a:t>
            </a:r>
            <a:r>
              <a:rPr lang="en-US" altLang="zh-CN" sz="7100">
                <a:latin typeface="隶书" pitchFamily="49" charset="-122"/>
                <a:ea typeface="隶书" pitchFamily="49" charset="-122"/>
                <a:hlinkClick r:id="rId2" action="ppaction://hlinksldjump"/>
              </a:rPr>
              <a:t>1.2</a:t>
            </a:r>
            <a:r>
              <a:rPr lang="zh-CN" altLang="en-US" sz="7100">
                <a:latin typeface="隶书" pitchFamily="49" charset="-122"/>
                <a:ea typeface="隶书" pitchFamily="49" charset="-122"/>
                <a:hlinkClick r:id="rId2" action="ppaction://hlinksldjump"/>
              </a:rPr>
              <a:t>）热电偶型传感器</a:t>
            </a:r>
            <a:endParaRPr lang="zh-CN" altLang="en-US" sz="7100">
              <a:latin typeface="隶书" pitchFamily="49" charset="-122"/>
              <a:ea typeface="隶书" pitchFamily="49" charset="-122"/>
            </a:endParaRPr>
          </a:p>
        </p:txBody>
      </p:sp>
      <p:sp>
        <p:nvSpPr>
          <p:cNvPr id="30723" name="Rectangle 3"/>
          <p:cNvSpPr>
            <a:spLocks noGrp="1" noRot="1" noChangeArrowheads="1"/>
          </p:cNvSpPr>
          <p:nvPr>
            <p:ph idx="1"/>
          </p:nvPr>
        </p:nvSpPr>
        <p:spPr>
          <a:xfrm>
            <a:off x="478276" y="2537119"/>
            <a:ext cx="22897861" cy="9688046"/>
          </a:xfrm>
        </p:spPr>
        <p:txBody>
          <a:bodyPr/>
          <a:lstStyle/>
          <a:p>
            <a:pPr algn="just">
              <a:lnSpc>
                <a:spcPct val="120000"/>
              </a:lnSpc>
            </a:pPr>
            <a:r>
              <a:rPr lang="zh-CN" altLang="en-US" sz="5700" b="1">
                <a:solidFill>
                  <a:schemeClr val="hlink"/>
                </a:solidFill>
              </a:rPr>
              <a:t>材料</a:t>
            </a:r>
            <a:r>
              <a:rPr lang="zh-CN" altLang="en-US" sz="5700" b="1"/>
              <a:t>：</a:t>
            </a:r>
            <a:r>
              <a:rPr lang="zh-CN" altLang="en-US" sz="5700" b="1" i="1" u="sng"/>
              <a:t>热电偶</a:t>
            </a:r>
            <a:r>
              <a:rPr lang="zh-CN" altLang="en-US" sz="5700" b="1"/>
              <a:t>是由</a:t>
            </a:r>
            <a:r>
              <a:rPr lang="zh-CN" altLang="en-US" sz="5700" b="1">
                <a:solidFill>
                  <a:schemeClr val="hlink"/>
                </a:solidFill>
              </a:rPr>
              <a:t>热电功率差别较大</a:t>
            </a:r>
            <a:r>
              <a:rPr lang="zh-CN" altLang="en-US" sz="5700" b="1"/>
              <a:t>的两种金属材料（如铋</a:t>
            </a:r>
            <a:r>
              <a:rPr lang="en-US" altLang="zh-CN" sz="5700" b="1"/>
              <a:t>/</a:t>
            </a:r>
            <a:r>
              <a:rPr lang="zh-CN" altLang="en-US" sz="5700" b="1"/>
              <a:t>银、铜</a:t>
            </a:r>
            <a:r>
              <a:rPr lang="en-US" altLang="zh-CN" sz="5700" b="1"/>
              <a:t>/</a:t>
            </a:r>
            <a:r>
              <a:rPr lang="zh-CN" altLang="en-US" sz="5700" b="1"/>
              <a:t>康铜、铋</a:t>
            </a:r>
            <a:r>
              <a:rPr lang="en-US" altLang="zh-CN" sz="5700" b="1"/>
              <a:t>/</a:t>
            </a:r>
            <a:r>
              <a:rPr lang="zh-CN" altLang="en-US" sz="5700" b="1"/>
              <a:t>铋锡合金等）构成。</a:t>
            </a:r>
          </a:p>
          <a:p>
            <a:pPr algn="just">
              <a:lnSpc>
                <a:spcPct val="120000"/>
              </a:lnSpc>
            </a:pPr>
            <a:r>
              <a:rPr lang="zh-CN" altLang="en-US" sz="5700" b="1">
                <a:solidFill>
                  <a:schemeClr val="hlink"/>
                </a:solidFill>
              </a:rPr>
              <a:t>原理</a:t>
            </a:r>
            <a:r>
              <a:rPr lang="zh-CN" altLang="en-US" sz="5700" b="1"/>
              <a:t>：当红外辐射入射到热电偶回路的测温接点上时，该接点温度升高，而另一个没有被红外辐射辐照的接点处于较低的温度，此时，在闭合回路中将产生温差电流，同时回路中产生温差电势。温差电势的大小，反映了接点吸收红外辐射的强弱。</a:t>
            </a:r>
          </a:p>
          <a:p>
            <a:pPr algn="just">
              <a:lnSpc>
                <a:spcPct val="120000"/>
              </a:lnSpc>
            </a:pPr>
            <a:r>
              <a:rPr lang="zh-CN" altLang="en-US" sz="5700" b="1">
                <a:solidFill>
                  <a:schemeClr val="hlink"/>
                </a:solidFill>
              </a:rPr>
              <a:t>利用温差电势现象制成的红外传感器称为热电偶型红外传感器</a:t>
            </a:r>
            <a:r>
              <a:rPr lang="zh-CN" altLang="en-US" sz="5700" b="1"/>
              <a:t>，因其时间常数较大，响应时间较长，动态特性较差，调制频率应限制在10 </a:t>
            </a:r>
            <a:r>
              <a:rPr lang="en-US" altLang="zh-CN" sz="5700" b="1"/>
              <a:t>Hz</a:t>
            </a:r>
            <a:r>
              <a:rPr lang="zh-CN" altLang="en-US" sz="5700" b="1"/>
              <a:t>以下。</a:t>
            </a:r>
          </a:p>
          <a:p>
            <a:pPr algn="just">
              <a:buFont typeface="Wingdings" pitchFamily="2" charset="2"/>
              <a:buNone/>
            </a:pPr>
            <a:endParaRPr lang="zh-CN" altLang="en-US" sz="5700" b="1"/>
          </a:p>
        </p:txBody>
      </p:sp>
    </p:spTree>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a:xfrm>
            <a:off x="2" y="377870"/>
            <a:ext cx="13218119" cy="1041521"/>
          </a:xfrm>
        </p:spPr>
        <p:txBody>
          <a:bodyPr/>
          <a:lstStyle/>
          <a:p>
            <a:r>
              <a:rPr lang="zh-CN" altLang="en-US" sz="7100">
                <a:latin typeface="隶书" pitchFamily="49" charset="-122"/>
                <a:ea typeface="隶书" pitchFamily="49" charset="-122"/>
                <a:hlinkClick r:id="rId2" action="ppaction://hlinksldjump"/>
              </a:rPr>
              <a:t> （2）热电偶型传感器</a:t>
            </a:r>
            <a:endParaRPr lang="zh-CN" altLang="en-US" sz="7100">
              <a:latin typeface="隶书" pitchFamily="49" charset="-122"/>
              <a:ea typeface="隶书" pitchFamily="49" charset="-122"/>
            </a:endParaRPr>
          </a:p>
        </p:txBody>
      </p:sp>
      <p:sp>
        <p:nvSpPr>
          <p:cNvPr id="31747" name="Rectangle 3"/>
          <p:cNvSpPr>
            <a:spLocks noGrp="1" noRot="1" noChangeArrowheads="1"/>
          </p:cNvSpPr>
          <p:nvPr>
            <p:ph idx="1"/>
          </p:nvPr>
        </p:nvSpPr>
        <p:spPr>
          <a:xfrm>
            <a:off x="287812" y="1962378"/>
            <a:ext cx="22897861" cy="9688048"/>
          </a:xfrm>
        </p:spPr>
        <p:txBody>
          <a:bodyPr/>
          <a:lstStyle/>
          <a:p>
            <a:pPr algn="just">
              <a:buFont typeface="Wingdings" pitchFamily="2" charset="2"/>
              <a:buNone/>
            </a:pPr>
            <a:endParaRPr lang="zh-CN" altLang="en-US" sz="5700" b="1"/>
          </a:p>
          <a:p>
            <a:pPr algn="just"/>
            <a:r>
              <a:rPr lang="zh-CN" altLang="en-US" sz="5700" b="1"/>
              <a:t>在实际应用中，往往将</a:t>
            </a:r>
            <a:r>
              <a:rPr lang="zh-CN" altLang="en-US" sz="5700" b="1" u="sng"/>
              <a:t>几个热电偶串联起来组成</a:t>
            </a:r>
            <a:r>
              <a:rPr lang="zh-CN" altLang="en-US" sz="5700" b="1" u="sng">
                <a:solidFill>
                  <a:schemeClr val="hlink"/>
                </a:solidFill>
              </a:rPr>
              <a:t>热电堆</a:t>
            </a:r>
            <a:r>
              <a:rPr lang="zh-CN" altLang="en-US" sz="5700" b="1"/>
              <a:t>来检测红外辐射的强弱。</a:t>
            </a:r>
          </a:p>
        </p:txBody>
      </p:sp>
      <p:pic>
        <p:nvPicPr>
          <p:cNvPr id="317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68061" y="5274286"/>
            <a:ext cx="10750567" cy="636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9518" y="4553478"/>
            <a:ext cx="8253388" cy="4934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8"/>
          <p:cNvSpPr>
            <a:spLocks noChangeArrowheads="1"/>
          </p:cNvSpPr>
          <p:nvPr/>
        </p:nvSpPr>
        <p:spPr bwMode="auto">
          <a:xfrm>
            <a:off x="1362867" y="3835844"/>
            <a:ext cx="17928898" cy="172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691" tIns="108846" rIns="217691" bIns="108846" anchor="ctr"/>
          <a:lstStyle/>
          <a:p>
            <a:r>
              <a:rPr lang="zh-CN" altLang="en-US" sz="7600">
                <a:solidFill>
                  <a:schemeClr val="hlink"/>
                </a:solidFill>
              </a:rPr>
              <a:t>（</a:t>
            </a:r>
            <a:r>
              <a:rPr lang="en-US" altLang="zh-CN" sz="7600">
                <a:solidFill>
                  <a:schemeClr val="hlink"/>
                </a:solidFill>
              </a:rPr>
              <a:t>1.3</a:t>
            </a:r>
            <a:r>
              <a:rPr lang="zh-CN" altLang="en-US" sz="7600">
                <a:solidFill>
                  <a:schemeClr val="hlink"/>
                </a:solidFill>
              </a:rPr>
              <a:t>）高莱气动型传感器（了解）</a:t>
            </a:r>
          </a:p>
        </p:txBody>
      </p:sp>
      <p:sp>
        <p:nvSpPr>
          <p:cNvPr id="32771" name="Rectangle 9"/>
          <p:cNvSpPr>
            <a:spLocks noChangeArrowheads="1"/>
          </p:cNvSpPr>
          <p:nvPr/>
        </p:nvSpPr>
        <p:spPr bwMode="auto">
          <a:xfrm>
            <a:off x="9311514" y="5706136"/>
            <a:ext cx="6331830" cy="4877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691" tIns="108846" rIns="217691" bIns="108846"/>
          <a:lstStyle/>
          <a:p>
            <a:pPr marL="816342" indent="-816342" algn="just">
              <a:lnSpc>
                <a:spcPct val="200000"/>
              </a:lnSpc>
              <a:spcBef>
                <a:spcPct val="20000"/>
              </a:spcBef>
              <a:buClr>
                <a:srgbClr val="FF0000"/>
              </a:buClr>
              <a:buSzPct val="80000"/>
              <a:buFont typeface="Wingdings" pitchFamily="2" charset="2"/>
              <a:buChar char="p"/>
            </a:pPr>
            <a:r>
              <a:rPr lang="en-US" altLang="zh-CN"/>
              <a:t> </a:t>
            </a:r>
            <a:r>
              <a:rPr lang="zh-CN" altLang="en-US"/>
              <a:t>结 构</a:t>
            </a:r>
          </a:p>
          <a:p>
            <a:pPr marL="816342" indent="-816342" algn="just">
              <a:lnSpc>
                <a:spcPct val="200000"/>
              </a:lnSpc>
              <a:spcBef>
                <a:spcPct val="20000"/>
              </a:spcBef>
              <a:buClr>
                <a:srgbClr val="FF0000"/>
              </a:buClr>
              <a:buSzPct val="80000"/>
              <a:buFont typeface="Wingdings" pitchFamily="2" charset="2"/>
              <a:buChar char="p"/>
            </a:pPr>
            <a:r>
              <a:rPr lang="zh-CN" altLang="en-US"/>
              <a:t> 原 理</a:t>
            </a:r>
          </a:p>
        </p:txBody>
      </p:sp>
    </p:spTree>
  </p:cSld>
  <p:clrMapOvr>
    <a:masterClrMapping/>
  </p:clrMapOvr>
  <p:transition>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
          <p:cNvSpPr>
            <a:spLocks noChangeArrowheads="1"/>
          </p:cNvSpPr>
          <p:nvPr/>
        </p:nvSpPr>
        <p:spPr bwMode="auto">
          <a:xfrm>
            <a:off x="2285554" y="428677"/>
            <a:ext cx="15000003" cy="968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691" tIns="108846" rIns="217691" bIns="108846" anchor="ctr"/>
          <a:lstStyle/>
          <a:p>
            <a:r>
              <a:rPr lang="zh-CN" altLang="en-US" sz="7600">
                <a:solidFill>
                  <a:schemeClr val="hlink"/>
                </a:solidFill>
                <a:ea typeface="华文新魏" pitchFamily="2" charset="-122"/>
              </a:rPr>
              <a:t>高莱气动型传感器结构</a:t>
            </a:r>
          </a:p>
        </p:txBody>
      </p:sp>
      <p:sp>
        <p:nvSpPr>
          <p:cNvPr id="33795" name="Rectangle 11"/>
          <p:cNvSpPr>
            <a:spLocks noChangeArrowheads="1"/>
          </p:cNvSpPr>
          <p:nvPr/>
        </p:nvSpPr>
        <p:spPr bwMode="auto">
          <a:xfrm>
            <a:off x="287812" y="2105270"/>
            <a:ext cx="23236461" cy="400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691" tIns="108846" rIns="217691" bIns="108846"/>
          <a:lstStyle/>
          <a:p>
            <a:pPr marL="816342" indent="-816342" algn="just">
              <a:spcBef>
                <a:spcPct val="20000"/>
              </a:spcBef>
              <a:buClr>
                <a:srgbClr val="FF0000"/>
              </a:buClr>
              <a:buSzPct val="70000"/>
              <a:buFont typeface="Wingdings" pitchFamily="2" charset="2"/>
              <a:buChar char="Ø"/>
            </a:pPr>
            <a:r>
              <a:rPr lang="zh-CN" altLang="en-US" sz="5700">
                <a:latin typeface="楷体_GB2312" pitchFamily="49" charset="-122"/>
                <a:ea typeface="楷体_GB2312" pitchFamily="49" charset="-122"/>
              </a:rPr>
              <a:t>它有一个气室，以一个小管道与一块柔性薄片相连。薄片的背向管道一面是反射镜。气室的前面附有吸收膜</a:t>
            </a:r>
            <a:r>
              <a:rPr lang="en-US" altLang="zh-CN" sz="5700">
                <a:latin typeface="楷体_GB2312" pitchFamily="49" charset="-122"/>
                <a:ea typeface="楷体_GB2312" pitchFamily="49" charset="-122"/>
              </a:rPr>
              <a:t>,</a:t>
            </a:r>
            <a:r>
              <a:rPr lang="zh-CN" altLang="en-US" sz="5700">
                <a:latin typeface="楷体_GB2312" pitchFamily="49" charset="-122"/>
                <a:ea typeface="楷体_GB2312" pitchFamily="49" charset="-122"/>
              </a:rPr>
              <a:t>它是</a:t>
            </a:r>
            <a:r>
              <a:rPr lang="zh-CN" altLang="en-US" sz="5700">
                <a:solidFill>
                  <a:schemeClr val="hlink"/>
                </a:solidFill>
                <a:latin typeface="楷体_GB2312" pitchFamily="49" charset="-122"/>
                <a:ea typeface="楷体_GB2312" pitchFamily="49" charset="-122"/>
              </a:rPr>
              <a:t>低热容量</a:t>
            </a:r>
            <a:r>
              <a:rPr lang="en-US" altLang="zh-CN" sz="5700">
                <a:solidFill>
                  <a:schemeClr val="hlink"/>
                </a:solidFill>
                <a:latin typeface="楷体_GB2312" pitchFamily="49" charset="-122"/>
                <a:ea typeface="楷体_GB2312" pitchFamily="49" charset="-122"/>
              </a:rPr>
              <a:t>(</a:t>
            </a:r>
            <a:r>
              <a:rPr lang="zh-CN" altLang="en-US" sz="5700">
                <a:solidFill>
                  <a:schemeClr val="hlink"/>
                </a:solidFill>
                <a:latin typeface="楷体_GB2312" pitchFamily="49" charset="-122"/>
                <a:ea typeface="楷体_GB2312" pitchFamily="49" charset="-122"/>
              </a:rPr>
              <a:t>保证将吸收的热能传给气体</a:t>
            </a:r>
            <a:r>
              <a:rPr lang="en-US" altLang="zh-CN" sz="5700">
                <a:solidFill>
                  <a:schemeClr val="hlink"/>
                </a:solidFill>
                <a:latin typeface="楷体_GB2312" pitchFamily="49" charset="-122"/>
                <a:ea typeface="楷体_GB2312" pitchFamily="49" charset="-122"/>
              </a:rPr>
              <a:t>)</a:t>
            </a:r>
            <a:r>
              <a:rPr lang="zh-CN" altLang="en-US" sz="5700">
                <a:latin typeface="楷体_GB2312" pitchFamily="49" charset="-122"/>
                <a:ea typeface="楷体_GB2312" pitchFamily="49" charset="-122"/>
              </a:rPr>
              <a:t>的薄膜。</a:t>
            </a:r>
          </a:p>
          <a:p>
            <a:pPr marL="816342" indent="-816342" algn="just">
              <a:spcBef>
                <a:spcPct val="20000"/>
              </a:spcBef>
              <a:buClr>
                <a:srgbClr val="FF0000"/>
              </a:buClr>
              <a:buSzPct val="70000"/>
              <a:buFont typeface="Wingdings" pitchFamily="2" charset="2"/>
              <a:buChar char="Ø"/>
            </a:pPr>
            <a:r>
              <a:rPr lang="zh-CN" altLang="en-US" sz="5700">
                <a:latin typeface="楷体_GB2312" pitchFamily="49" charset="-122"/>
                <a:ea typeface="楷体_GB2312" pitchFamily="49" charset="-122"/>
              </a:rPr>
              <a:t>在室的另一边，一束可见光通过栅状光阑聚焦在柔镜上，经柔镜反射回来的栅状图像又经过栅状光阑投射到光电管上。</a:t>
            </a:r>
          </a:p>
        </p:txBody>
      </p:sp>
      <p:pic>
        <p:nvPicPr>
          <p:cNvPr id="33796" name="图片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1536" y="6569837"/>
            <a:ext cx="18237872" cy="6061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9"/>
          <p:cNvSpPr>
            <a:spLocks noChangeArrowheads="1"/>
          </p:cNvSpPr>
          <p:nvPr/>
        </p:nvSpPr>
        <p:spPr bwMode="auto">
          <a:xfrm>
            <a:off x="2" y="520761"/>
            <a:ext cx="14382057" cy="139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691" tIns="108846" rIns="217691" bIns="108846" anchor="ctr"/>
          <a:lstStyle/>
          <a:p>
            <a:r>
              <a:rPr lang="zh-CN" altLang="en-US" sz="4800">
                <a:solidFill>
                  <a:schemeClr val="hlink"/>
                </a:solidFill>
              </a:rPr>
              <a:t>高莱气动型传感器原理</a:t>
            </a:r>
          </a:p>
        </p:txBody>
      </p:sp>
      <p:sp>
        <p:nvSpPr>
          <p:cNvPr id="34819" name="Rectangle 10"/>
          <p:cNvSpPr>
            <a:spLocks noChangeArrowheads="1"/>
          </p:cNvSpPr>
          <p:nvPr/>
        </p:nvSpPr>
        <p:spPr bwMode="auto">
          <a:xfrm>
            <a:off x="668736" y="2683186"/>
            <a:ext cx="22347635" cy="9360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691" tIns="108846" rIns="217691" bIns="108846"/>
          <a:lstStyle/>
          <a:p>
            <a:pPr marL="816342" indent="-816342" algn="just">
              <a:lnSpc>
                <a:spcPct val="130000"/>
              </a:lnSpc>
              <a:spcBef>
                <a:spcPct val="20000"/>
              </a:spcBef>
              <a:buClr>
                <a:srgbClr val="FF0000"/>
              </a:buClr>
              <a:buSzPct val="75000"/>
              <a:buFont typeface="Wingdings" pitchFamily="2" charset="2"/>
              <a:buChar char="p"/>
            </a:pPr>
            <a:r>
              <a:rPr lang="zh-CN" altLang="en-US" sz="4800" u="sng">
                <a:ea typeface="楷体_GB2312" pitchFamily="49" charset="-122"/>
              </a:rPr>
              <a:t>高莱气动型传感器是利用气体吸收红外辐射后，温度升高，体积增大的特性，来反映红外辐射的强弱。</a:t>
            </a:r>
            <a:endParaRPr lang="zh-CN" altLang="en-US" sz="4800">
              <a:ea typeface="楷体_GB2312" pitchFamily="49" charset="-122"/>
            </a:endParaRPr>
          </a:p>
          <a:p>
            <a:pPr marL="816342" indent="-816342" algn="just">
              <a:lnSpc>
                <a:spcPct val="130000"/>
              </a:lnSpc>
              <a:spcBef>
                <a:spcPct val="20000"/>
              </a:spcBef>
              <a:buClr>
                <a:srgbClr val="FF0000"/>
              </a:buClr>
              <a:buSzPct val="75000"/>
              <a:buFont typeface="Wingdings" pitchFamily="2" charset="2"/>
              <a:buChar char="p"/>
            </a:pPr>
            <a:r>
              <a:rPr lang="zh-CN" altLang="en-US" sz="4800">
                <a:ea typeface="楷体_GB2312" pitchFamily="49" charset="-122"/>
              </a:rPr>
              <a:t>红外辐射通过窗口入射到吸收膜上，</a:t>
            </a:r>
            <a:r>
              <a:rPr lang="zh-CN" altLang="en-US" sz="4800">
                <a:solidFill>
                  <a:srgbClr val="FF0000"/>
                </a:solidFill>
                <a:ea typeface="楷体_GB2312" pitchFamily="49" charset="-122"/>
              </a:rPr>
              <a:t>吸收膜将吸收的热能传给气体，</a:t>
            </a:r>
            <a:r>
              <a:rPr lang="zh-CN" altLang="en-US" sz="4800">
                <a:ea typeface="楷体_GB2312" pitchFamily="49" charset="-122"/>
              </a:rPr>
              <a:t>使气体温度升高气压增大，从而使柔镜移动。</a:t>
            </a:r>
          </a:p>
          <a:p>
            <a:pPr marL="816342" indent="-816342" algn="just">
              <a:lnSpc>
                <a:spcPct val="130000"/>
              </a:lnSpc>
              <a:spcBef>
                <a:spcPct val="20000"/>
              </a:spcBef>
              <a:buClr>
                <a:srgbClr val="FF0000"/>
              </a:buClr>
              <a:buSzPct val="75000"/>
              <a:buFont typeface="Wingdings" pitchFamily="2" charset="2"/>
              <a:buChar char="p"/>
            </a:pPr>
            <a:r>
              <a:rPr lang="zh-CN" altLang="en-US" sz="4800">
                <a:ea typeface="楷体_GB2312" pitchFamily="49" charset="-122"/>
              </a:rPr>
              <a:t>在室的另一边，一束可见光通过栅状光阑聚焦在柔镜上，经柔镜反射回来的栅状图像又经过栅状光阑投射到光电管上。</a:t>
            </a:r>
          </a:p>
          <a:p>
            <a:pPr marL="816342" indent="-816342" algn="just">
              <a:lnSpc>
                <a:spcPct val="130000"/>
              </a:lnSpc>
              <a:spcBef>
                <a:spcPct val="20000"/>
              </a:spcBef>
              <a:buClr>
                <a:srgbClr val="FF0000"/>
              </a:buClr>
              <a:buSzPct val="75000"/>
              <a:buFont typeface="Wingdings" pitchFamily="2" charset="2"/>
              <a:buChar char="p"/>
            </a:pPr>
            <a:r>
              <a:rPr lang="zh-CN" altLang="en-US" sz="4800">
                <a:ea typeface="楷体_GB2312" pitchFamily="49" charset="-122"/>
              </a:rPr>
              <a:t>当柔镜因压力变化而移动时，栅状图像与栅状光栏发生相对位移，使落到</a:t>
            </a:r>
            <a:r>
              <a:rPr lang="zh-CN" altLang="en-US" sz="4800">
                <a:solidFill>
                  <a:srgbClr val="FF0000"/>
                </a:solidFill>
                <a:ea typeface="楷体_GB2312" pitchFamily="49" charset="-122"/>
              </a:rPr>
              <a:t>光电管上的光量</a:t>
            </a:r>
            <a:r>
              <a:rPr lang="zh-CN" altLang="en-US" sz="4800">
                <a:ea typeface="楷体_GB2312" pitchFamily="49" charset="-122"/>
              </a:rPr>
              <a:t>发生改变，光电管的输出信号也发生改变。这个变化量就反映出入射红外辐射的强弱。这种传感器的恃点是灵敏度高，性能稳定。但响应时间长，结构复杂、强度较差，只适合于实验室内使用。</a:t>
            </a:r>
          </a:p>
        </p:txBody>
      </p:sp>
    </p:spTree>
  </p:cSld>
  <p:clrMapOvr>
    <a:masterClrMapping/>
  </p:clrMapOvr>
  <p:transition>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a:xfrm>
            <a:off x="-97348" y="520760"/>
            <a:ext cx="17471790" cy="1082801"/>
          </a:xfrm>
        </p:spPr>
        <p:txBody>
          <a:bodyPr/>
          <a:lstStyle/>
          <a:p>
            <a:r>
              <a:rPr lang="zh-CN" altLang="en-US" sz="6700">
                <a:latin typeface="隶书" pitchFamily="49" charset="-122"/>
                <a:ea typeface="隶书" pitchFamily="49" charset="-122"/>
              </a:rPr>
              <a:t>（</a:t>
            </a:r>
            <a:r>
              <a:rPr lang="en-US" altLang="zh-CN" sz="6700">
                <a:latin typeface="隶书" pitchFamily="49" charset="-122"/>
                <a:ea typeface="隶书" pitchFamily="49" charset="-122"/>
              </a:rPr>
              <a:t>1.</a:t>
            </a:r>
            <a:r>
              <a:rPr lang="en-US" altLang="zh-CN" sz="6700">
                <a:latin typeface="隶书" pitchFamily="49" charset="-122"/>
                <a:ea typeface="隶书" pitchFamily="49" charset="-122"/>
                <a:hlinkClick r:id="rId2" action="ppaction://hlinksldjump"/>
              </a:rPr>
              <a:t>4</a:t>
            </a:r>
            <a:r>
              <a:rPr lang="zh-CN" altLang="en-US" sz="6700">
                <a:latin typeface="隶书" pitchFamily="49" charset="-122"/>
                <a:ea typeface="隶书" pitchFamily="49" charset="-122"/>
                <a:hlinkClick r:id="rId2" action="ppaction://hlinksldjump"/>
              </a:rPr>
              <a:t>）热释电型传感器</a:t>
            </a:r>
            <a:r>
              <a:rPr lang="zh-CN" altLang="en-US" sz="6700">
                <a:latin typeface="隶书" pitchFamily="49" charset="-122"/>
                <a:ea typeface="隶书" pitchFamily="49" charset="-122"/>
              </a:rPr>
              <a:t> </a:t>
            </a:r>
            <a:r>
              <a:rPr lang="en-US" altLang="zh-CN" sz="6700">
                <a:latin typeface="Times New Roman" pitchFamily="18" charset="0"/>
                <a:ea typeface="隶书" pitchFamily="49" charset="-122"/>
              </a:rPr>
              <a:t>(</a:t>
            </a:r>
            <a:r>
              <a:rPr lang="en-US" altLang="zh-CN" smtClean="0">
                <a:latin typeface="Times New Roman" pitchFamily="18" charset="0"/>
              </a:rPr>
              <a:t>pyroelectric</a:t>
            </a:r>
            <a:r>
              <a:rPr lang="en-US" altLang="zh-CN" sz="6700">
                <a:latin typeface="Times New Roman" pitchFamily="18" charset="0"/>
                <a:ea typeface="隶书" pitchFamily="49" charset="-122"/>
              </a:rPr>
              <a:t>)</a:t>
            </a:r>
          </a:p>
        </p:txBody>
      </p:sp>
      <p:sp>
        <p:nvSpPr>
          <p:cNvPr id="37891" name="Rectangle 3"/>
          <p:cNvSpPr>
            <a:spLocks noGrp="1" noRot="1" noChangeArrowheads="1"/>
          </p:cNvSpPr>
          <p:nvPr>
            <p:ph idx="1"/>
          </p:nvPr>
        </p:nvSpPr>
        <p:spPr>
          <a:xfrm>
            <a:off x="93117" y="2105270"/>
            <a:ext cx="23900966" cy="10224684"/>
          </a:xfrm>
        </p:spPr>
        <p:txBody>
          <a:bodyPr/>
          <a:lstStyle/>
          <a:p>
            <a:pPr algn="just">
              <a:lnSpc>
                <a:spcPct val="150000"/>
              </a:lnSpc>
            </a:pPr>
            <a:r>
              <a:rPr lang="zh-CN" altLang="en-US" sz="4800" b="1"/>
              <a:t>热释电型传感器用具有热释电效应的材料制作的敏感元件。</a:t>
            </a:r>
          </a:p>
          <a:p>
            <a:pPr algn="just">
              <a:lnSpc>
                <a:spcPct val="150000"/>
              </a:lnSpc>
            </a:pPr>
            <a:r>
              <a:rPr lang="zh-CN" altLang="en-US" sz="4800" b="1"/>
              <a:t>热释电材料是一种具有</a:t>
            </a:r>
            <a:r>
              <a:rPr lang="zh-CN" altLang="en-US" sz="4800" b="1">
                <a:solidFill>
                  <a:schemeClr val="hlink"/>
                </a:solidFill>
              </a:rPr>
              <a:t>自发极化特性</a:t>
            </a:r>
            <a:r>
              <a:rPr lang="zh-CN" altLang="en-US" sz="4800" b="1"/>
              <a:t>的晶体材料。</a:t>
            </a:r>
          </a:p>
          <a:p>
            <a:pPr algn="just">
              <a:lnSpc>
                <a:spcPct val="150000"/>
              </a:lnSpc>
            </a:pPr>
            <a:r>
              <a:rPr lang="zh-CN" altLang="en-US" sz="4800" b="1"/>
              <a:t>自发极化是指由于物质本身的结构在某个方向上</a:t>
            </a:r>
            <a:r>
              <a:rPr lang="zh-CN" altLang="en-US" sz="4800" b="1">
                <a:solidFill>
                  <a:schemeClr val="hlink"/>
                </a:solidFill>
              </a:rPr>
              <a:t>正负电荷中心不重合</a:t>
            </a:r>
            <a:r>
              <a:rPr lang="zh-CN" altLang="en-US" sz="4800" b="1"/>
              <a:t>而固有的极化。一般情况下，晶体自发极化所产生的表面束缚电荷被吸附在晶体表面上的自由电荷所屏蔽；</a:t>
            </a:r>
            <a:r>
              <a:rPr lang="zh-CN" altLang="en-US" sz="4800" b="1">
                <a:solidFill>
                  <a:schemeClr val="hlink"/>
                </a:solidFill>
              </a:rPr>
              <a:t>当温度变化时，自发极化发生改变，从而释放出表面吸附的部分电荷</a:t>
            </a:r>
            <a:r>
              <a:rPr lang="zh-CN" altLang="en-US" sz="4800" b="1"/>
              <a:t>。</a:t>
            </a:r>
            <a:r>
              <a:rPr lang="zh-CN" altLang="en-US" sz="4800"/>
              <a:t> </a:t>
            </a:r>
            <a:endParaRPr lang="zh-CN" altLang="en-US" sz="4800" b="1"/>
          </a:p>
        </p:txBody>
      </p:sp>
      <p:pic>
        <p:nvPicPr>
          <p:cNvPr id="35844" name="图片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3094" y="8154344"/>
            <a:ext cx="12871054" cy="4178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a:xfrm>
            <a:off x="2" y="520761"/>
            <a:ext cx="13184259" cy="1009767"/>
          </a:xfrm>
        </p:spPr>
        <p:txBody>
          <a:bodyPr/>
          <a:lstStyle/>
          <a:p>
            <a:r>
              <a:rPr lang="zh-CN" altLang="en-US" sz="6700" b="0">
                <a:latin typeface="隶书" pitchFamily="49" charset="-122"/>
                <a:ea typeface="隶书" pitchFamily="49" charset="-122"/>
              </a:rPr>
              <a:t>热释电型传感器原理</a:t>
            </a:r>
          </a:p>
        </p:txBody>
      </p:sp>
      <p:sp>
        <p:nvSpPr>
          <p:cNvPr id="36867" name="Rectangle 3"/>
          <p:cNvSpPr>
            <a:spLocks noGrp="1" noRot="1" noChangeArrowheads="1"/>
          </p:cNvSpPr>
          <p:nvPr>
            <p:ph idx="1"/>
          </p:nvPr>
        </p:nvSpPr>
        <p:spPr>
          <a:xfrm>
            <a:off x="287810" y="2394227"/>
            <a:ext cx="23130650" cy="9348282"/>
          </a:xfrm>
        </p:spPr>
        <p:txBody>
          <a:bodyPr/>
          <a:lstStyle/>
          <a:p>
            <a:pPr algn="just">
              <a:lnSpc>
                <a:spcPct val="125000"/>
              </a:lnSpc>
              <a:buFont typeface="Wingdings" pitchFamily="2" charset="2"/>
              <a:buChar char="Ø"/>
            </a:pPr>
            <a:r>
              <a:rPr lang="zh-CN" altLang="en-US" sz="6700"/>
              <a:t> </a:t>
            </a:r>
            <a:r>
              <a:rPr lang="zh-CN" altLang="en-US" sz="6700" b="1"/>
              <a:t>当红外辐射照射到已经极化的铁电体薄片表面上时，引起</a:t>
            </a:r>
            <a:r>
              <a:rPr lang="zh-CN" altLang="en-US" sz="6700" b="1">
                <a:solidFill>
                  <a:schemeClr val="hlink"/>
                </a:solidFill>
              </a:rPr>
              <a:t>薄片温度升高，使其极化强度降低（热运动加剧，破坏了极化）</a:t>
            </a:r>
            <a:r>
              <a:rPr lang="zh-CN" altLang="en-US" sz="6700" b="1"/>
              <a:t>、表面电荷减少，这相当于释放一部分电荷，所以叫</a:t>
            </a:r>
            <a:r>
              <a:rPr lang="zh-CN" altLang="en-US" sz="6700" b="1">
                <a:solidFill>
                  <a:schemeClr val="hlink"/>
                </a:solidFill>
              </a:rPr>
              <a:t>热释电</a:t>
            </a:r>
            <a:r>
              <a:rPr lang="zh-CN" altLang="en-US" sz="6700" b="1"/>
              <a:t>型传感器。</a:t>
            </a:r>
          </a:p>
          <a:p>
            <a:pPr algn="just">
              <a:lnSpc>
                <a:spcPct val="125000"/>
              </a:lnSpc>
              <a:buFont typeface="Wingdings" pitchFamily="2" charset="2"/>
              <a:buChar char="Ø"/>
            </a:pPr>
            <a:r>
              <a:rPr lang="zh-CN" altLang="en-US" sz="6700" b="1"/>
              <a:t> 将负载电阻与铁电体薄片相连，则负载电阻上便产生一个电信号输出。</a:t>
            </a:r>
            <a:r>
              <a:rPr lang="zh-CN" altLang="en-US" sz="6700" b="1">
                <a:solidFill>
                  <a:srgbClr val="008000"/>
                </a:solidFill>
              </a:rPr>
              <a:t>输出信号的大小，取决于薄片温度变化的快慢，从而反映出入射的红外辐射的强弱。</a:t>
            </a:r>
            <a:r>
              <a:rPr lang="zh-CN" altLang="en-US" sz="6700" b="1"/>
              <a:t>由此可见，热释电型红外传感器的电压响应率正比于入射辐射变化的速率。</a:t>
            </a:r>
          </a:p>
        </p:txBody>
      </p:sp>
    </p:spTree>
  </p:cSld>
  <p:clrMapOvr>
    <a:masterClrMapping/>
  </p:clrMapOvr>
  <p:transition>
    <p:zo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rrowheads="1"/>
          </p:cNvSpPr>
          <p:nvPr>
            <p:ph type="title"/>
          </p:nvPr>
        </p:nvSpPr>
        <p:spPr>
          <a:xfrm>
            <a:off x="863432" y="377870"/>
            <a:ext cx="9209934" cy="949434"/>
          </a:xfrm>
        </p:spPr>
        <p:txBody>
          <a:bodyPr/>
          <a:lstStyle/>
          <a:p>
            <a:r>
              <a:rPr lang="zh-CN" altLang="en-US" sz="8100">
                <a:latin typeface="隶书" pitchFamily="49" charset="-122"/>
                <a:ea typeface="隶书" pitchFamily="49" charset="-122"/>
              </a:rPr>
              <a:t>几点注意</a:t>
            </a:r>
          </a:p>
        </p:txBody>
      </p:sp>
      <p:sp>
        <p:nvSpPr>
          <p:cNvPr id="37891" name="Rectangle 3"/>
          <p:cNvSpPr>
            <a:spLocks noGrp="1" noRot="1" noChangeArrowheads="1"/>
          </p:cNvSpPr>
          <p:nvPr>
            <p:ph idx="1"/>
          </p:nvPr>
        </p:nvSpPr>
        <p:spPr>
          <a:xfrm>
            <a:off x="478276" y="2537120"/>
            <a:ext cx="23050231" cy="8929134"/>
          </a:xfrm>
        </p:spPr>
        <p:txBody>
          <a:bodyPr/>
          <a:lstStyle/>
          <a:p>
            <a:pPr algn="just">
              <a:lnSpc>
                <a:spcPct val="160000"/>
              </a:lnSpc>
            </a:pPr>
            <a:r>
              <a:rPr lang="zh-CN" altLang="en-US" sz="6700" b="1" u="sng"/>
              <a:t>当恒定的红外辐射照射在热释电传感器上时，传感器没有电信号输出；只有铁电体温度处于变化过程中，才有电信号输出。</a:t>
            </a:r>
          </a:p>
          <a:p>
            <a:pPr algn="just">
              <a:lnSpc>
                <a:spcPct val="160000"/>
              </a:lnSpc>
            </a:pPr>
            <a:r>
              <a:rPr lang="zh-CN" altLang="en-US" sz="6700" b="1" u="sng"/>
              <a:t>必须对红外辐射进行调制（或称斩光），使恒定的辐射变成交变辐射，不断引起传感器的温度变化，才能导致热释电产生，并输出交变的信号。</a:t>
            </a:r>
          </a:p>
        </p:txBody>
      </p:sp>
    </p:spTree>
  </p:cSld>
  <p:clrMapOvr>
    <a:masterClrMapping/>
  </p:clrMapOvr>
  <p:transition>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478276" y="1539954"/>
            <a:ext cx="23422692" cy="1039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217691" tIns="108846" rIns="217691" bIns="108846" anchor="ctr">
            <a:spAutoFit/>
          </a:bodyPr>
          <a:lstStyle/>
          <a:p>
            <a:pPr eaLnBrk="0" hangingPunct="0">
              <a:lnSpc>
                <a:spcPct val="150000"/>
              </a:lnSpc>
            </a:pPr>
            <a:r>
              <a:rPr lang="zh-CN" altLang="en-US" sz="7100">
                <a:latin typeface="宋体" pitchFamily="2" charset="-122"/>
              </a:rPr>
              <a:t>热释电型与其它热敏型红外探测器的根本区别：</a:t>
            </a:r>
          </a:p>
          <a:p>
            <a:pPr eaLnBrk="0" hangingPunct="0">
              <a:lnSpc>
                <a:spcPct val="150000"/>
              </a:lnSpc>
              <a:buClr>
                <a:schemeClr val="hlink"/>
              </a:buClr>
              <a:buSzPct val="80000"/>
              <a:buFont typeface="Wingdings" pitchFamily="2" charset="2"/>
              <a:buChar char="Ø"/>
            </a:pPr>
            <a:r>
              <a:rPr lang="zh-CN" altLang="en-US" sz="7100">
                <a:latin typeface="宋体" pitchFamily="2" charset="-122"/>
              </a:rPr>
              <a:t> 后者利用响应元的温度升高值来测量</a:t>
            </a:r>
            <a:r>
              <a:rPr lang="zh-CN" altLang="en-US" sz="7100">
                <a:solidFill>
                  <a:schemeClr val="hlink"/>
                </a:solidFill>
                <a:latin typeface="宋体" pitchFamily="2" charset="-122"/>
              </a:rPr>
              <a:t>红外辐射</a:t>
            </a:r>
            <a:r>
              <a:rPr lang="zh-CN" altLang="en-US" sz="7100">
                <a:latin typeface="宋体" pitchFamily="2" charset="-122"/>
              </a:rPr>
              <a:t>，响应时间取决于新的平衡温度的建立过程，时间比较长，不能测量快速变化的辐射信号；</a:t>
            </a:r>
          </a:p>
          <a:p>
            <a:pPr eaLnBrk="0" hangingPunct="0">
              <a:lnSpc>
                <a:spcPct val="150000"/>
              </a:lnSpc>
              <a:buClr>
                <a:schemeClr val="hlink"/>
              </a:buClr>
              <a:buSzPct val="80000"/>
              <a:buFont typeface="Wingdings" pitchFamily="2" charset="2"/>
              <a:buChar char="Ø"/>
            </a:pPr>
            <a:r>
              <a:rPr lang="zh-CN" altLang="en-US" sz="7100">
                <a:latin typeface="宋体" pitchFamily="2" charset="-122"/>
              </a:rPr>
              <a:t> 热释电型探测器所利用的是</a:t>
            </a:r>
            <a:r>
              <a:rPr lang="zh-CN" altLang="en-US" sz="7100">
                <a:solidFill>
                  <a:schemeClr val="hlink"/>
                </a:solidFill>
                <a:latin typeface="宋体" pitchFamily="2" charset="-122"/>
              </a:rPr>
              <a:t>温度变化率</a:t>
            </a:r>
            <a:r>
              <a:rPr lang="zh-CN" altLang="en-US" sz="7100">
                <a:latin typeface="宋体" pitchFamily="2" charset="-122"/>
              </a:rPr>
              <a:t>，因而能探测快速变化的辐射信号</a:t>
            </a:r>
            <a:r>
              <a:rPr lang="zh-CN" altLang="en-US">
                <a:latin typeface="宋体" pitchFamily="2" charset="-122"/>
              </a:rPr>
              <a:t>。</a:t>
            </a:r>
          </a:p>
        </p:txBody>
      </p:sp>
    </p:spTree>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ChangeArrowheads="1"/>
          </p:cNvSpPr>
          <p:nvPr/>
        </p:nvSpPr>
        <p:spPr bwMode="auto">
          <a:xfrm>
            <a:off x="5277938" y="3400820"/>
            <a:ext cx="12672125" cy="7633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691" tIns="108846" rIns="217691" bIns="108846"/>
          <a:lstStyle/>
          <a:p>
            <a:pPr marL="816342" indent="-816342">
              <a:lnSpc>
                <a:spcPct val="150000"/>
              </a:lnSpc>
              <a:spcBef>
                <a:spcPct val="20000"/>
              </a:spcBef>
              <a:buClr>
                <a:srgbClr val="FF0000"/>
              </a:buClr>
              <a:buSzPct val="80000"/>
            </a:pPr>
            <a:r>
              <a:rPr lang="zh-CN" altLang="en-US" sz="7200" dirty="0">
                <a:latin typeface="楷体_GB2312" pitchFamily="49" charset="-122"/>
                <a:ea typeface="楷体_GB2312" pitchFamily="49" charset="-122"/>
              </a:rPr>
              <a:t>一、红外辐射的基本知识</a:t>
            </a:r>
          </a:p>
          <a:p>
            <a:pPr marL="816342" indent="-816342">
              <a:lnSpc>
                <a:spcPct val="150000"/>
              </a:lnSpc>
              <a:spcBef>
                <a:spcPct val="20000"/>
              </a:spcBef>
              <a:buClr>
                <a:srgbClr val="FF0000"/>
              </a:buClr>
              <a:buSzPct val="80000"/>
            </a:pPr>
            <a:r>
              <a:rPr lang="zh-CN" altLang="en-US" sz="7200" dirty="0">
                <a:latin typeface="楷体_GB2312" pitchFamily="49" charset="-122"/>
                <a:ea typeface="楷体_GB2312" pitchFamily="49" charset="-122"/>
              </a:rPr>
              <a:t>二、红外传感器</a:t>
            </a:r>
          </a:p>
          <a:p>
            <a:pPr marL="816342" indent="-816342">
              <a:lnSpc>
                <a:spcPct val="150000"/>
              </a:lnSpc>
              <a:spcBef>
                <a:spcPct val="20000"/>
              </a:spcBef>
              <a:buClr>
                <a:srgbClr val="FF0000"/>
              </a:buClr>
              <a:buSzPct val="80000"/>
            </a:pPr>
            <a:r>
              <a:rPr lang="zh-CN" altLang="en-US" sz="7200" dirty="0">
                <a:latin typeface="楷体_GB2312" pitchFamily="49" charset="-122"/>
                <a:ea typeface="楷体_GB2312" pitchFamily="49" charset="-122"/>
              </a:rPr>
              <a:t>三、非致冷红外传感器</a:t>
            </a:r>
          </a:p>
          <a:p>
            <a:pPr marL="816342" indent="-816342">
              <a:lnSpc>
                <a:spcPct val="150000"/>
              </a:lnSpc>
              <a:spcBef>
                <a:spcPct val="20000"/>
              </a:spcBef>
              <a:buClr>
                <a:srgbClr val="FF0000"/>
              </a:buClr>
              <a:buSzPct val="80000"/>
            </a:pPr>
            <a:r>
              <a:rPr lang="zh-CN" altLang="en-US" sz="7200" dirty="0">
                <a:latin typeface="楷体_GB2312" pitchFamily="49" charset="-122"/>
                <a:ea typeface="楷体_GB2312" pitchFamily="49" charset="-122"/>
              </a:rPr>
              <a:t>四、红外技术应用举例</a:t>
            </a:r>
          </a:p>
        </p:txBody>
      </p:sp>
      <p:sp>
        <p:nvSpPr>
          <p:cNvPr id="13315" name="Text Box 8"/>
          <p:cNvSpPr txBox="1">
            <a:spLocks noChangeArrowheads="1"/>
          </p:cNvSpPr>
          <p:nvPr/>
        </p:nvSpPr>
        <p:spPr bwMode="auto">
          <a:xfrm>
            <a:off x="2975453" y="0"/>
            <a:ext cx="16591426" cy="1835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691" tIns="108846" rIns="217691" bIns="108846">
            <a:spAutoFit/>
          </a:bodyPr>
          <a:lstStyle>
            <a:lvl1pPr eaLnBrk="0" hangingPunct="0">
              <a:defRPr sz="3600" b="1">
                <a:solidFill>
                  <a:schemeClr val="tx1"/>
                </a:solidFill>
                <a:latin typeface="Arial" charset="0"/>
                <a:ea typeface="宋体" pitchFamily="2" charset="-122"/>
              </a:defRPr>
            </a:lvl1pPr>
            <a:lvl2pPr marL="742950" indent="-285750" eaLnBrk="0" hangingPunct="0">
              <a:defRPr sz="3600" b="1">
                <a:solidFill>
                  <a:schemeClr val="tx1"/>
                </a:solidFill>
                <a:latin typeface="Arial" charset="0"/>
                <a:ea typeface="宋体" pitchFamily="2" charset="-122"/>
              </a:defRPr>
            </a:lvl2pPr>
            <a:lvl3pPr marL="1143000" indent="-228600" eaLnBrk="0" hangingPunct="0">
              <a:defRPr sz="3600" b="1">
                <a:solidFill>
                  <a:schemeClr val="tx1"/>
                </a:solidFill>
                <a:latin typeface="Arial" charset="0"/>
                <a:ea typeface="宋体" pitchFamily="2" charset="-122"/>
              </a:defRPr>
            </a:lvl3pPr>
            <a:lvl4pPr marL="1600200" indent="-228600" eaLnBrk="0" hangingPunct="0">
              <a:defRPr sz="3600" b="1">
                <a:solidFill>
                  <a:schemeClr val="tx1"/>
                </a:solidFill>
                <a:latin typeface="Arial" charset="0"/>
                <a:ea typeface="宋体" pitchFamily="2" charset="-122"/>
              </a:defRPr>
            </a:lvl4pPr>
            <a:lvl5pPr marL="2057400" indent="-228600" eaLnBrk="0" hangingPunct="0">
              <a:defRPr sz="3600" b="1">
                <a:solidFill>
                  <a:schemeClr val="tx1"/>
                </a:solidFill>
                <a:latin typeface="Arial" charset="0"/>
                <a:ea typeface="宋体" pitchFamily="2" charset="-122"/>
              </a:defRPr>
            </a:lvl5pPr>
            <a:lvl6pPr marL="2514600" indent="-228600" eaLnBrk="0" fontAlgn="base" hangingPunct="0">
              <a:spcBef>
                <a:spcPct val="0"/>
              </a:spcBef>
              <a:spcAft>
                <a:spcPct val="0"/>
              </a:spcAft>
              <a:defRPr sz="3600" b="1">
                <a:solidFill>
                  <a:schemeClr val="tx1"/>
                </a:solidFill>
                <a:latin typeface="Arial" charset="0"/>
                <a:ea typeface="宋体" pitchFamily="2" charset="-122"/>
              </a:defRPr>
            </a:lvl6pPr>
            <a:lvl7pPr marL="2971800" indent="-228600" eaLnBrk="0" fontAlgn="base" hangingPunct="0">
              <a:spcBef>
                <a:spcPct val="0"/>
              </a:spcBef>
              <a:spcAft>
                <a:spcPct val="0"/>
              </a:spcAft>
              <a:defRPr sz="3600" b="1">
                <a:solidFill>
                  <a:schemeClr val="tx1"/>
                </a:solidFill>
                <a:latin typeface="Arial" charset="0"/>
                <a:ea typeface="宋体" pitchFamily="2" charset="-122"/>
              </a:defRPr>
            </a:lvl7pPr>
            <a:lvl8pPr marL="3429000" indent="-228600" eaLnBrk="0" fontAlgn="base" hangingPunct="0">
              <a:spcBef>
                <a:spcPct val="0"/>
              </a:spcBef>
              <a:spcAft>
                <a:spcPct val="0"/>
              </a:spcAft>
              <a:defRPr sz="3600" b="1">
                <a:solidFill>
                  <a:schemeClr val="tx1"/>
                </a:solidFill>
                <a:latin typeface="Arial" charset="0"/>
                <a:ea typeface="宋体" pitchFamily="2" charset="-122"/>
              </a:defRPr>
            </a:lvl8pPr>
            <a:lvl9pPr marL="3886200" indent="-228600" eaLnBrk="0" fontAlgn="base" hangingPunct="0">
              <a:spcBef>
                <a:spcPct val="0"/>
              </a:spcBef>
              <a:spcAft>
                <a:spcPct val="0"/>
              </a:spcAft>
              <a:defRPr sz="3600" b="1">
                <a:solidFill>
                  <a:schemeClr val="tx1"/>
                </a:solidFill>
                <a:latin typeface="Arial" charset="0"/>
                <a:ea typeface="宋体" pitchFamily="2" charset="-122"/>
              </a:defRPr>
            </a:lvl9pPr>
          </a:lstStyle>
          <a:p>
            <a:pPr algn="ctr" eaLnBrk="1" hangingPunct="1">
              <a:spcBef>
                <a:spcPct val="50000"/>
              </a:spcBef>
            </a:pPr>
            <a:r>
              <a:rPr lang="zh-CN" altLang="en-US" sz="10500">
                <a:latin typeface="隶书" pitchFamily="49" charset="-122"/>
                <a:ea typeface="隶书" pitchFamily="49" charset="-122"/>
              </a:rPr>
              <a:t>目  录</a:t>
            </a:r>
          </a:p>
        </p:txBody>
      </p:sp>
    </p:spTree>
  </p:cSld>
  <p:clrMapOvr>
    <a:masterClrMapping/>
  </p:clrMapOvr>
  <p:transition>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1"/>
          <p:cNvSpPr>
            <a:spLocks noChangeArrowheads="1"/>
          </p:cNvSpPr>
          <p:nvPr/>
        </p:nvSpPr>
        <p:spPr bwMode="auto">
          <a:xfrm>
            <a:off x="478275" y="231803"/>
            <a:ext cx="12443569" cy="1597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691" tIns="108846" rIns="217691" bIns="108846" anchor="ctr"/>
          <a:lstStyle/>
          <a:p>
            <a:r>
              <a:rPr lang="en-US" altLang="zh-CN" sz="5700">
                <a:solidFill>
                  <a:schemeClr val="hlink"/>
                </a:solidFill>
              </a:rPr>
              <a:t> </a:t>
            </a:r>
            <a:r>
              <a:rPr lang="zh-CN" altLang="en-US" sz="5700">
                <a:solidFill>
                  <a:schemeClr val="hlink"/>
                </a:solidFill>
              </a:rPr>
              <a:t>（</a:t>
            </a:r>
            <a:r>
              <a:rPr lang="en-US" altLang="zh-CN" sz="5700">
                <a:solidFill>
                  <a:schemeClr val="hlink"/>
                </a:solidFill>
              </a:rPr>
              <a:t>2</a:t>
            </a:r>
            <a:r>
              <a:rPr lang="zh-CN" altLang="en-US" sz="5700">
                <a:solidFill>
                  <a:schemeClr val="hlink"/>
                </a:solidFill>
              </a:rPr>
              <a:t>）光子传感器</a:t>
            </a:r>
          </a:p>
        </p:txBody>
      </p:sp>
      <p:sp>
        <p:nvSpPr>
          <p:cNvPr id="39939" name="Rectangle 12"/>
          <p:cNvSpPr>
            <a:spLocks noChangeArrowheads="1"/>
          </p:cNvSpPr>
          <p:nvPr/>
        </p:nvSpPr>
        <p:spPr bwMode="auto">
          <a:xfrm>
            <a:off x="863432" y="2394227"/>
            <a:ext cx="22808979" cy="8043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691" tIns="108846" rIns="217691" bIns="108846"/>
          <a:lstStyle/>
          <a:p>
            <a:pPr marL="816342" indent="-816342">
              <a:lnSpc>
                <a:spcPct val="110000"/>
              </a:lnSpc>
              <a:spcBef>
                <a:spcPct val="20000"/>
              </a:spcBef>
              <a:buClr>
                <a:srgbClr val="FF0000"/>
              </a:buClr>
              <a:buSzPct val="75000"/>
              <a:buFont typeface="Wingdings" pitchFamily="2" charset="2"/>
              <a:buChar char="p"/>
            </a:pPr>
            <a:r>
              <a:rPr lang="zh-CN" altLang="en-US" sz="5700">
                <a:ea typeface="楷体_GB2312" pitchFamily="49" charset="-122"/>
              </a:rPr>
              <a:t>光子传感器是利用某些半导体材料在入射光的照射下，产生光子效应，使材料电学性质发生变化。通过测量电学性质的变化，可以知道红外辐射的强弱。</a:t>
            </a:r>
            <a:r>
              <a:rPr lang="zh-CN" altLang="en-US" sz="5700" i="1">
                <a:solidFill>
                  <a:srgbClr val="FF0000"/>
                </a:solidFill>
                <a:ea typeface="楷体_GB2312" pitchFamily="49" charset="-122"/>
              </a:rPr>
              <a:t>利用光子效应所制成的红外传感器，统称光子传感器</a:t>
            </a:r>
            <a:r>
              <a:rPr lang="zh-CN" altLang="en-US" sz="5700">
                <a:ea typeface="楷体_GB2312" pitchFamily="49" charset="-122"/>
              </a:rPr>
              <a:t>。</a:t>
            </a:r>
          </a:p>
          <a:p>
            <a:pPr marL="816342" indent="-816342">
              <a:lnSpc>
                <a:spcPct val="110000"/>
              </a:lnSpc>
              <a:spcBef>
                <a:spcPct val="20000"/>
              </a:spcBef>
              <a:buClr>
                <a:srgbClr val="FF0000"/>
              </a:buClr>
              <a:buSzPct val="75000"/>
              <a:buFont typeface="Wingdings" pitchFamily="2" charset="2"/>
              <a:buChar char="p"/>
            </a:pPr>
            <a:r>
              <a:rPr lang="zh-CN" altLang="en-US" sz="5700">
                <a:ea typeface="楷体_GB2312" pitchFamily="49" charset="-122"/>
              </a:rPr>
              <a:t>光子传感器的主要特点是：灵敏度高、响应速度快、具有较高的响应频率。</a:t>
            </a:r>
            <a:r>
              <a:rPr lang="zh-CN" altLang="en-US" sz="5700" i="1">
                <a:solidFill>
                  <a:srgbClr val="FF0000"/>
                </a:solidFill>
                <a:ea typeface="楷体_GB2312" pitchFamily="49" charset="-122"/>
              </a:rPr>
              <a:t>但一般需在低温下工作，探测波段较窄。</a:t>
            </a:r>
          </a:p>
          <a:p>
            <a:pPr marL="816342" indent="-816342">
              <a:lnSpc>
                <a:spcPct val="110000"/>
              </a:lnSpc>
              <a:spcBef>
                <a:spcPct val="20000"/>
              </a:spcBef>
              <a:buClr>
                <a:srgbClr val="FF0000"/>
              </a:buClr>
              <a:buSzPct val="75000"/>
              <a:buFont typeface="Wingdings" pitchFamily="2" charset="2"/>
              <a:buChar char="p"/>
            </a:pPr>
            <a:r>
              <a:rPr lang="zh-CN" altLang="en-US" sz="5700">
                <a:ea typeface="楷体_GB2312" pitchFamily="49" charset="-122"/>
              </a:rPr>
              <a:t>按照光子传感器的工作原理，一般可分为</a:t>
            </a:r>
            <a:r>
              <a:rPr lang="zh-CN" altLang="en-US" sz="5700" i="1">
                <a:solidFill>
                  <a:srgbClr val="FF0000"/>
                </a:solidFill>
                <a:ea typeface="楷体_GB2312" pitchFamily="49" charset="-122"/>
              </a:rPr>
              <a:t>内光电和外光电</a:t>
            </a:r>
            <a:r>
              <a:rPr lang="zh-CN" altLang="en-US" sz="5700">
                <a:ea typeface="楷体_GB2312" pitchFamily="49" charset="-122"/>
              </a:rPr>
              <a:t>传感器两种，前者又分为</a:t>
            </a:r>
            <a:r>
              <a:rPr lang="zh-CN" altLang="en-US" sz="5700" i="1">
                <a:solidFill>
                  <a:srgbClr val="FF0000"/>
                </a:solidFill>
                <a:ea typeface="楷体_GB2312" pitchFamily="49" charset="-122"/>
              </a:rPr>
              <a:t>光电导</a:t>
            </a:r>
            <a:r>
              <a:rPr lang="zh-CN" altLang="en-US" sz="5700">
                <a:ea typeface="楷体_GB2312" pitchFamily="49" charset="-122"/>
              </a:rPr>
              <a:t>传感器、</a:t>
            </a:r>
            <a:r>
              <a:rPr lang="zh-CN" altLang="en-US" sz="5700" i="1">
                <a:solidFill>
                  <a:srgbClr val="FF0000"/>
                </a:solidFill>
                <a:ea typeface="楷体_GB2312" pitchFamily="49" charset="-122"/>
              </a:rPr>
              <a:t>光生伏特</a:t>
            </a:r>
            <a:r>
              <a:rPr lang="zh-CN" altLang="en-US" sz="5700">
                <a:ea typeface="楷体_GB2312" pitchFamily="49" charset="-122"/>
              </a:rPr>
              <a:t>传感器和</a:t>
            </a:r>
            <a:r>
              <a:rPr lang="zh-CN" altLang="en-US" sz="5700" i="1">
                <a:solidFill>
                  <a:srgbClr val="FF0000"/>
                </a:solidFill>
                <a:ea typeface="楷体_GB2312" pitchFamily="49" charset="-122"/>
              </a:rPr>
              <a:t>光磁电</a:t>
            </a:r>
            <a:r>
              <a:rPr lang="zh-CN" altLang="en-US" sz="5700">
                <a:ea typeface="楷体_GB2312" pitchFamily="49" charset="-122"/>
              </a:rPr>
              <a:t>传感器等三种。</a:t>
            </a:r>
          </a:p>
        </p:txBody>
      </p:sp>
    </p:spTree>
  </p:cSld>
  <p:clrMapOvr>
    <a:masterClrMapping/>
  </p:clrMapOvr>
  <p:transition>
    <p:zo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1" y="0"/>
            <a:ext cx="14877262" cy="228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691" tIns="108846" rIns="217691" bIns="108846" anchor="ctr"/>
          <a:lstStyle/>
          <a:p>
            <a:r>
              <a:rPr lang="zh-CN" altLang="en-US" b="0"/>
              <a:t>⑤ </a:t>
            </a:r>
            <a:r>
              <a:rPr lang="zh-CN" altLang="en-US" sz="9500" b="0">
                <a:solidFill>
                  <a:schemeClr val="hlink"/>
                </a:solidFill>
                <a:latin typeface="隶书" pitchFamily="49" charset="-122"/>
                <a:ea typeface="隶书" pitchFamily="49" charset="-122"/>
                <a:hlinkClick r:id="rId2" action="ppaction://hlinksldjump"/>
              </a:rPr>
              <a:t>温度特性</a:t>
            </a:r>
            <a:r>
              <a:rPr lang="zh-CN" altLang="en-US" sz="9500" b="0">
                <a:solidFill>
                  <a:schemeClr val="hlink"/>
                </a:solidFill>
                <a:latin typeface="隶书" pitchFamily="49" charset="-122"/>
                <a:ea typeface="隶书" pitchFamily="49" charset="-122"/>
              </a:rPr>
              <a:t> （复习）</a:t>
            </a:r>
          </a:p>
        </p:txBody>
      </p:sp>
      <p:sp>
        <p:nvSpPr>
          <p:cNvPr id="40963" name="Rectangle 3"/>
          <p:cNvSpPr>
            <a:spLocks noChangeArrowheads="1"/>
          </p:cNvSpPr>
          <p:nvPr/>
        </p:nvSpPr>
        <p:spPr bwMode="auto">
          <a:xfrm>
            <a:off x="1015802" y="7770126"/>
            <a:ext cx="23363436" cy="7129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691" tIns="108846" rIns="217691" bIns="108846">
            <a:spAutoFit/>
          </a:bodyPr>
          <a:lstStyle/>
          <a:p>
            <a:pPr>
              <a:lnSpc>
                <a:spcPct val="120000"/>
              </a:lnSpc>
              <a:spcBef>
                <a:spcPct val="20000"/>
              </a:spcBef>
              <a:buClr>
                <a:srgbClr val="7030A0"/>
              </a:buClr>
              <a:buFont typeface="Wingdings" pitchFamily="2" charset="2"/>
              <a:buChar char="l"/>
            </a:pPr>
            <a:r>
              <a:rPr lang="zh-CN" altLang="en-US" sz="4800" u="sng">
                <a:solidFill>
                  <a:srgbClr val="990000"/>
                </a:solidFill>
                <a:latin typeface="楷体_GB2312" pitchFamily="49" charset="-122"/>
                <a:ea typeface="楷体_GB2312" pitchFamily="49" charset="-122"/>
              </a:rPr>
              <a:t>光敏电阻性能</a:t>
            </a:r>
            <a:r>
              <a:rPr lang="en-US" altLang="zh-CN" sz="4800" u="sng">
                <a:solidFill>
                  <a:srgbClr val="990000"/>
                </a:solidFill>
                <a:latin typeface="楷体_GB2312" pitchFamily="49" charset="-122"/>
                <a:ea typeface="楷体_GB2312" pitchFamily="49" charset="-122"/>
              </a:rPr>
              <a:t>(</a:t>
            </a:r>
            <a:r>
              <a:rPr lang="zh-CN" altLang="en-US" sz="4800" u="sng">
                <a:solidFill>
                  <a:srgbClr val="990000"/>
                </a:solidFill>
                <a:latin typeface="楷体_GB2312" pitchFamily="49" charset="-122"/>
                <a:ea typeface="楷体_GB2312" pitchFamily="49" charset="-122"/>
              </a:rPr>
              <a:t>灵敏度、暗电阻</a:t>
            </a:r>
            <a:r>
              <a:rPr lang="en-US" altLang="zh-CN" sz="4800" u="sng">
                <a:solidFill>
                  <a:srgbClr val="990000"/>
                </a:solidFill>
                <a:latin typeface="楷体_GB2312" pitchFamily="49" charset="-122"/>
                <a:ea typeface="楷体_GB2312" pitchFamily="49" charset="-122"/>
              </a:rPr>
              <a:t>)</a:t>
            </a:r>
            <a:r>
              <a:rPr lang="zh-CN" altLang="en-US" sz="4800" u="sng">
                <a:solidFill>
                  <a:srgbClr val="990000"/>
                </a:solidFill>
                <a:latin typeface="楷体_GB2312" pitchFamily="49" charset="-122"/>
                <a:ea typeface="楷体_GB2312" pitchFamily="49" charset="-122"/>
              </a:rPr>
              <a:t>受温度的影响较大。</a:t>
            </a:r>
            <a:r>
              <a:rPr lang="zh-CN" altLang="en-US" sz="4800">
                <a:solidFill>
                  <a:srgbClr val="000000"/>
                </a:solidFill>
                <a:latin typeface="楷体_GB2312" pitchFamily="49" charset="-122"/>
                <a:ea typeface="楷体_GB2312" pitchFamily="49" charset="-122"/>
              </a:rPr>
              <a:t>随着温度升高，其暗电阻和灵敏度下降，光谱特性曲线的峰值向波长短的方向移动。</a:t>
            </a:r>
            <a:r>
              <a:rPr lang="zh-CN" altLang="en-US" sz="4800">
                <a:solidFill>
                  <a:srgbClr val="6600FF"/>
                </a:solidFill>
                <a:latin typeface="楷体_GB2312" pitchFamily="49" charset="-122"/>
                <a:ea typeface="楷体_GB2312" pitchFamily="49" charset="-122"/>
              </a:rPr>
              <a:t>有时为了提高灵敏度，或为了能够接收较长波段的辐射，将元件降温使用。</a:t>
            </a:r>
            <a:r>
              <a:rPr lang="zh-CN" altLang="en-US" sz="4800">
                <a:solidFill>
                  <a:srgbClr val="000000"/>
                </a:solidFill>
                <a:latin typeface="楷体_GB2312" pitchFamily="49" charset="-122"/>
                <a:ea typeface="楷体_GB2312" pitchFamily="49" charset="-122"/>
              </a:rPr>
              <a:t>例如，可利用制冷器使光敏电阻的温度降低。</a:t>
            </a:r>
            <a:endParaRPr lang="en-US" altLang="zh-CN" sz="4800">
              <a:solidFill>
                <a:srgbClr val="000000"/>
              </a:solidFill>
              <a:latin typeface="楷体_GB2312" pitchFamily="49" charset="-122"/>
              <a:ea typeface="楷体_GB2312" pitchFamily="49" charset="-122"/>
            </a:endParaRPr>
          </a:p>
          <a:p>
            <a:pPr>
              <a:lnSpc>
                <a:spcPct val="120000"/>
              </a:lnSpc>
              <a:spcBef>
                <a:spcPct val="20000"/>
              </a:spcBef>
              <a:buClr>
                <a:srgbClr val="7030A0"/>
              </a:buClr>
              <a:buFont typeface="Wingdings" pitchFamily="2" charset="2"/>
              <a:buChar char="l"/>
            </a:pPr>
            <a:r>
              <a:rPr lang="zh-CN" altLang="en-US" sz="4800">
                <a:solidFill>
                  <a:srgbClr val="000000"/>
                </a:solidFill>
                <a:latin typeface="楷体_GB2312" pitchFamily="49" charset="-122"/>
                <a:ea typeface="楷体_GB2312" pitchFamily="49" charset="-122"/>
              </a:rPr>
              <a:t>由于红外光子能量低，所以探测器的半导体带隙很小，容易被热激发而产生噪音，因此需要低温工作，以获得高的探测率和低的背景噪声。</a:t>
            </a:r>
          </a:p>
          <a:p>
            <a:pPr>
              <a:lnSpc>
                <a:spcPct val="120000"/>
              </a:lnSpc>
              <a:spcBef>
                <a:spcPct val="20000"/>
              </a:spcBef>
            </a:pPr>
            <a:endParaRPr kumimoji="1" lang="zh-CN" altLang="en-US" sz="6700" b="0">
              <a:latin typeface="Times New Roman" pitchFamily="18" charset="0"/>
              <a:ea typeface="楷体_GB2312" pitchFamily="49" charset="-122"/>
            </a:endParaRPr>
          </a:p>
        </p:txBody>
      </p:sp>
      <p:grpSp>
        <p:nvGrpSpPr>
          <p:cNvPr id="40964" name="Group 4"/>
          <p:cNvGrpSpPr>
            <a:grpSpLocks/>
          </p:cNvGrpSpPr>
          <p:nvPr/>
        </p:nvGrpSpPr>
        <p:grpSpPr bwMode="auto">
          <a:xfrm>
            <a:off x="2784991" y="2251337"/>
            <a:ext cx="7292610" cy="4750350"/>
            <a:chOff x="240" y="2112"/>
            <a:chExt cx="2112" cy="1776"/>
          </a:xfrm>
        </p:grpSpPr>
        <p:grpSp>
          <p:nvGrpSpPr>
            <p:cNvPr id="40986" name="Group 5"/>
            <p:cNvGrpSpPr>
              <a:grpSpLocks/>
            </p:cNvGrpSpPr>
            <p:nvPr/>
          </p:nvGrpSpPr>
          <p:grpSpPr bwMode="auto">
            <a:xfrm>
              <a:off x="582" y="2358"/>
              <a:ext cx="1391" cy="1141"/>
              <a:chOff x="2556" y="9872"/>
              <a:chExt cx="1512" cy="1240"/>
            </a:xfrm>
          </p:grpSpPr>
          <p:sp>
            <p:nvSpPr>
              <p:cNvPr id="63494" name="Rectangle 6"/>
              <p:cNvSpPr>
                <a:spLocks noChangeArrowheads="1"/>
              </p:cNvSpPr>
              <p:nvPr/>
            </p:nvSpPr>
            <p:spPr bwMode="auto">
              <a:xfrm>
                <a:off x="2556" y="9872"/>
                <a:ext cx="1512" cy="1240"/>
              </a:xfrm>
              <a:prstGeom prst="rect">
                <a:avLst/>
              </a:prstGeom>
              <a:noFill/>
              <a:ln w="9525">
                <a:solidFill>
                  <a:srgbClr val="00FF00"/>
                </a:solidFill>
                <a:miter lim="800000"/>
                <a:headEnd/>
                <a:tailEnd/>
              </a:ln>
            </p:spPr>
            <p:txBody>
              <a:bodyPr/>
              <a:lstStyle/>
              <a:p>
                <a:pPr>
                  <a:defRPr/>
                </a:pPr>
                <a:endParaRPr lang="zh-CN" altLang="en-US" sz="3800">
                  <a:effectLst>
                    <a:outerShdw blurRad="38100" dist="38100" dir="2700000" algn="tl">
                      <a:srgbClr val="000000">
                        <a:alpha val="43137"/>
                      </a:srgbClr>
                    </a:outerShdw>
                  </a:effectLst>
                </a:endParaRPr>
              </a:p>
            </p:txBody>
          </p:sp>
          <p:sp>
            <p:nvSpPr>
              <p:cNvPr id="63495" name="Line 7"/>
              <p:cNvSpPr>
                <a:spLocks noChangeShapeType="1"/>
              </p:cNvSpPr>
              <p:nvPr/>
            </p:nvSpPr>
            <p:spPr bwMode="auto">
              <a:xfrm>
                <a:off x="2808" y="9872"/>
                <a:ext cx="0" cy="1240"/>
              </a:xfrm>
              <a:prstGeom prst="line">
                <a:avLst/>
              </a:prstGeom>
              <a:noFill/>
              <a:ln w="9525">
                <a:solidFill>
                  <a:srgbClr val="00FF00"/>
                </a:solidFill>
                <a:round/>
                <a:headEnd/>
                <a:tailEnd/>
              </a:ln>
            </p:spPr>
            <p:txBody>
              <a:bodyPr/>
              <a:lstStyle/>
              <a:p>
                <a:pPr>
                  <a:defRPr/>
                </a:pPr>
                <a:endParaRPr lang="zh-CN" altLang="en-US" sz="3800">
                  <a:effectLst>
                    <a:outerShdw blurRad="38100" dist="38100" dir="2700000" algn="tl">
                      <a:srgbClr val="000000">
                        <a:alpha val="43137"/>
                      </a:srgbClr>
                    </a:outerShdw>
                  </a:effectLst>
                </a:endParaRPr>
              </a:p>
            </p:txBody>
          </p:sp>
          <p:sp>
            <p:nvSpPr>
              <p:cNvPr id="63496" name="Line 8"/>
              <p:cNvSpPr>
                <a:spLocks noChangeShapeType="1"/>
              </p:cNvSpPr>
              <p:nvPr/>
            </p:nvSpPr>
            <p:spPr bwMode="auto">
              <a:xfrm>
                <a:off x="3060" y="9872"/>
                <a:ext cx="0" cy="1240"/>
              </a:xfrm>
              <a:prstGeom prst="line">
                <a:avLst/>
              </a:prstGeom>
              <a:noFill/>
              <a:ln w="9525">
                <a:solidFill>
                  <a:srgbClr val="00FF00"/>
                </a:solidFill>
                <a:round/>
                <a:headEnd/>
                <a:tailEnd/>
              </a:ln>
            </p:spPr>
            <p:txBody>
              <a:bodyPr/>
              <a:lstStyle/>
              <a:p>
                <a:pPr>
                  <a:defRPr/>
                </a:pPr>
                <a:endParaRPr lang="zh-CN" altLang="en-US" sz="3800">
                  <a:effectLst>
                    <a:outerShdw blurRad="38100" dist="38100" dir="2700000" algn="tl">
                      <a:srgbClr val="000000">
                        <a:alpha val="43137"/>
                      </a:srgbClr>
                    </a:outerShdw>
                  </a:effectLst>
                </a:endParaRPr>
              </a:p>
            </p:txBody>
          </p:sp>
          <p:sp>
            <p:nvSpPr>
              <p:cNvPr id="63497" name="Line 9"/>
              <p:cNvSpPr>
                <a:spLocks noChangeShapeType="1"/>
              </p:cNvSpPr>
              <p:nvPr/>
            </p:nvSpPr>
            <p:spPr bwMode="auto">
              <a:xfrm>
                <a:off x="3313" y="9872"/>
                <a:ext cx="0" cy="1240"/>
              </a:xfrm>
              <a:prstGeom prst="line">
                <a:avLst/>
              </a:prstGeom>
              <a:noFill/>
              <a:ln w="9525">
                <a:solidFill>
                  <a:srgbClr val="00FF00"/>
                </a:solidFill>
                <a:round/>
                <a:headEnd/>
                <a:tailEnd/>
              </a:ln>
            </p:spPr>
            <p:txBody>
              <a:bodyPr/>
              <a:lstStyle/>
              <a:p>
                <a:pPr>
                  <a:defRPr/>
                </a:pPr>
                <a:endParaRPr lang="zh-CN" altLang="en-US" sz="3800">
                  <a:effectLst>
                    <a:outerShdw blurRad="38100" dist="38100" dir="2700000" algn="tl">
                      <a:srgbClr val="000000">
                        <a:alpha val="43137"/>
                      </a:srgbClr>
                    </a:outerShdw>
                  </a:effectLst>
                </a:endParaRPr>
              </a:p>
            </p:txBody>
          </p:sp>
          <p:sp>
            <p:nvSpPr>
              <p:cNvPr id="63498" name="Line 10"/>
              <p:cNvSpPr>
                <a:spLocks noChangeShapeType="1"/>
              </p:cNvSpPr>
              <p:nvPr/>
            </p:nvSpPr>
            <p:spPr bwMode="auto">
              <a:xfrm>
                <a:off x="3565" y="9872"/>
                <a:ext cx="0" cy="1240"/>
              </a:xfrm>
              <a:prstGeom prst="line">
                <a:avLst/>
              </a:prstGeom>
              <a:noFill/>
              <a:ln w="9525">
                <a:solidFill>
                  <a:srgbClr val="00FF00"/>
                </a:solidFill>
                <a:round/>
                <a:headEnd/>
                <a:tailEnd/>
              </a:ln>
            </p:spPr>
            <p:txBody>
              <a:bodyPr/>
              <a:lstStyle/>
              <a:p>
                <a:pPr>
                  <a:defRPr/>
                </a:pPr>
                <a:endParaRPr lang="zh-CN" altLang="en-US" sz="3800">
                  <a:effectLst>
                    <a:outerShdw blurRad="38100" dist="38100" dir="2700000" algn="tl">
                      <a:srgbClr val="000000">
                        <a:alpha val="43137"/>
                      </a:srgbClr>
                    </a:outerShdw>
                  </a:effectLst>
                </a:endParaRPr>
              </a:p>
            </p:txBody>
          </p:sp>
          <p:sp>
            <p:nvSpPr>
              <p:cNvPr id="63499" name="Line 11"/>
              <p:cNvSpPr>
                <a:spLocks noChangeShapeType="1"/>
              </p:cNvSpPr>
              <p:nvPr/>
            </p:nvSpPr>
            <p:spPr bwMode="auto">
              <a:xfrm>
                <a:off x="3816" y="9872"/>
                <a:ext cx="0" cy="1240"/>
              </a:xfrm>
              <a:prstGeom prst="line">
                <a:avLst/>
              </a:prstGeom>
              <a:noFill/>
              <a:ln w="9525">
                <a:solidFill>
                  <a:srgbClr val="00FF00"/>
                </a:solidFill>
                <a:round/>
                <a:headEnd/>
                <a:tailEnd/>
              </a:ln>
            </p:spPr>
            <p:txBody>
              <a:bodyPr/>
              <a:lstStyle/>
              <a:p>
                <a:pPr>
                  <a:defRPr/>
                </a:pPr>
                <a:endParaRPr lang="zh-CN" altLang="en-US" sz="3800">
                  <a:effectLst>
                    <a:outerShdw blurRad="38100" dist="38100" dir="2700000" algn="tl">
                      <a:srgbClr val="000000">
                        <a:alpha val="43137"/>
                      </a:srgbClr>
                    </a:outerShdw>
                  </a:effectLst>
                </a:endParaRPr>
              </a:p>
            </p:txBody>
          </p:sp>
          <p:sp>
            <p:nvSpPr>
              <p:cNvPr id="63500" name="Line 12"/>
              <p:cNvSpPr>
                <a:spLocks noChangeShapeType="1"/>
              </p:cNvSpPr>
              <p:nvPr/>
            </p:nvSpPr>
            <p:spPr bwMode="auto">
              <a:xfrm>
                <a:off x="2556" y="10118"/>
                <a:ext cx="1512" cy="0"/>
              </a:xfrm>
              <a:prstGeom prst="line">
                <a:avLst/>
              </a:prstGeom>
              <a:noFill/>
              <a:ln w="9525">
                <a:solidFill>
                  <a:srgbClr val="00FF00"/>
                </a:solidFill>
                <a:round/>
                <a:headEnd/>
                <a:tailEnd/>
              </a:ln>
            </p:spPr>
            <p:txBody>
              <a:bodyPr/>
              <a:lstStyle/>
              <a:p>
                <a:pPr>
                  <a:defRPr/>
                </a:pPr>
                <a:endParaRPr lang="zh-CN" altLang="en-US" sz="3800">
                  <a:effectLst>
                    <a:outerShdw blurRad="38100" dist="38100" dir="2700000" algn="tl">
                      <a:srgbClr val="000000">
                        <a:alpha val="43137"/>
                      </a:srgbClr>
                    </a:outerShdw>
                  </a:effectLst>
                </a:endParaRPr>
              </a:p>
            </p:txBody>
          </p:sp>
          <p:sp>
            <p:nvSpPr>
              <p:cNvPr id="63501" name="Line 13"/>
              <p:cNvSpPr>
                <a:spLocks noChangeShapeType="1"/>
              </p:cNvSpPr>
              <p:nvPr/>
            </p:nvSpPr>
            <p:spPr bwMode="auto">
              <a:xfrm>
                <a:off x="2556" y="10367"/>
                <a:ext cx="1512" cy="0"/>
              </a:xfrm>
              <a:prstGeom prst="line">
                <a:avLst/>
              </a:prstGeom>
              <a:noFill/>
              <a:ln w="9525">
                <a:solidFill>
                  <a:srgbClr val="00FF00"/>
                </a:solidFill>
                <a:round/>
                <a:headEnd/>
                <a:tailEnd/>
              </a:ln>
            </p:spPr>
            <p:txBody>
              <a:bodyPr/>
              <a:lstStyle/>
              <a:p>
                <a:pPr>
                  <a:defRPr/>
                </a:pPr>
                <a:endParaRPr lang="zh-CN" altLang="en-US" sz="3800">
                  <a:effectLst>
                    <a:outerShdw blurRad="38100" dist="38100" dir="2700000" algn="tl">
                      <a:srgbClr val="000000">
                        <a:alpha val="43137"/>
                      </a:srgbClr>
                    </a:outerShdw>
                  </a:effectLst>
                </a:endParaRPr>
              </a:p>
            </p:txBody>
          </p:sp>
          <p:sp>
            <p:nvSpPr>
              <p:cNvPr id="63502" name="Line 14"/>
              <p:cNvSpPr>
                <a:spLocks noChangeShapeType="1"/>
              </p:cNvSpPr>
              <p:nvPr/>
            </p:nvSpPr>
            <p:spPr bwMode="auto">
              <a:xfrm>
                <a:off x="2556" y="10616"/>
                <a:ext cx="1512" cy="0"/>
              </a:xfrm>
              <a:prstGeom prst="line">
                <a:avLst/>
              </a:prstGeom>
              <a:noFill/>
              <a:ln w="9525">
                <a:solidFill>
                  <a:srgbClr val="00FF00"/>
                </a:solidFill>
                <a:round/>
                <a:headEnd/>
                <a:tailEnd/>
              </a:ln>
            </p:spPr>
            <p:txBody>
              <a:bodyPr/>
              <a:lstStyle/>
              <a:p>
                <a:pPr>
                  <a:defRPr/>
                </a:pPr>
                <a:endParaRPr lang="zh-CN" altLang="en-US" sz="3800">
                  <a:effectLst>
                    <a:outerShdw blurRad="38100" dist="38100" dir="2700000" algn="tl">
                      <a:srgbClr val="000000">
                        <a:alpha val="43137"/>
                      </a:srgbClr>
                    </a:outerShdw>
                  </a:effectLst>
                </a:endParaRPr>
              </a:p>
            </p:txBody>
          </p:sp>
          <p:sp>
            <p:nvSpPr>
              <p:cNvPr id="63503" name="Line 15"/>
              <p:cNvSpPr>
                <a:spLocks noChangeShapeType="1"/>
              </p:cNvSpPr>
              <p:nvPr/>
            </p:nvSpPr>
            <p:spPr bwMode="auto">
              <a:xfrm>
                <a:off x="2556" y="10864"/>
                <a:ext cx="1512" cy="0"/>
              </a:xfrm>
              <a:prstGeom prst="line">
                <a:avLst/>
              </a:prstGeom>
              <a:noFill/>
              <a:ln w="9525">
                <a:solidFill>
                  <a:srgbClr val="00FF00"/>
                </a:solidFill>
                <a:round/>
                <a:headEnd/>
                <a:tailEnd/>
              </a:ln>
            </p:spPr>
            <p:txBody>
              <a:bodyPr/>
              <a:lstStyle/>
              <a:p>
                <a:pPr>
                  <a:defRPr/>
                </a:pPr>
                <a:endParaRPr lang="zh-CN" altLang="en-US" sz="3800">
                  <a:effectLst>
                    <a:outerShdw blurRad="38100" dist="38100" dir="2700000" algn="tl">
                      <a:srgbClr val="000000">
                        <a:alpha val="43137"/>
                      </a:srgbClr>
                    </a:outerShdw>
                  </a:effectLst>
                </a:endParaRPr>
              </a:p>
            </p:txBody>
          </p:sp>
        </p:grpSp>
        <p:sp>
          <p:nvSpPr>
            <p:cNvPr id="63504" name="Freeform 16"/>
            <p:cNvSpPr>
              <a:spLocks/>
            </p:cNvSpPr>
            <p:nvPr/>
          </p:nvSpPr>
          <p:spPr bwMode="auto">
            <a:xfrm>
              <a:off x="582" y="2599"/>
              <a:ext cx="1314" cy="628"/>
            </a:xfrm>
            <a:custGeom>
              <a:avLst/>
              <a:gdLst/>
              <a:ahLst/>
              <a:cxnLst>
                <a:cxn ang="0">
                  <a:pos x="0" y="0"/>
                </a:cxn>
                <a:cxn ang="0">
                  <a:pos x="756" y="496"/>
                </a:cxn>
                <a:cxn ang="0">
                  <a:pos x="1428" y="682"/>
                </a:cxn>
              </a:cxnLst>
              <a:rect l="0" t="0" r="r" b="b"/>
              <a:pathLst>
                <a:path w="1428" h="682">
                  <a:moveTo>
                    <a:pt x="0" y="0"/>
                  </a:moveTo>
                  <a:cubicBezTo>
                    <a:pt x="259" y="191"/>
                    <a:pt x="518" y="382"/>
                    <a:pt x="756" y="496"/>
                  </a:cubicBezTo>
                  <a:cubicBezTo>
                    <a:pt x="994" y="610"/>
                    <a:pt x="1211" y="646"/>
                    <a:pt x="1428" y="682"/>
                  </a:cubicBezTo>
                </a:path>
              </a:pathLst>
            </a:custGeom>
            <a:noFill/>
            <a:ln w="31750">
              <a:solidFill>
                <a:srgbClr val="00FF00"/>
              </a:solidFill>
              <a:round/>
              <a:headEnd/>
              <a:tailEnd/>
            </a:ln>
          </p:spPr>
          <p:txBody>
            <a:bodyPr/>
            <a:lstStyle/>
            <a:p>
              <a:pPr>
                <a:defRPr/>
              </a:pPr>
              <a:endParaRPr lang="zh-CN" altLang="en-US" sz="3800">
                <a:effectLst>
                  <a:outerShdw blurRad="38100" dist="38100" dir="2700000" algn="tl">
                    <a:srgbClr val="000000">
                      <a:alpha val="43137"/>
                    </a:srgbClr>
                  </a:outerShdw>
                </a:effectLst>
              </a:endParaRPr>
            </a:p>
          </p:txBody>
        </p:sp>
        <p:sp>
          <p:nvSpPr>
            <p:cNvPr id="40988" name="Rectangle 17"/>
            <p:cNvSpPr>
              <a:spLocks noChangeArrowheads="1"/>
            </p:cNvSpPr>
            <p:nvPr/>
          </p:nvSpPr>
          <p:spPr bwMode="auto">
            <a:xfrm>
              <a:off x="288" y="2112"/>
              <a:ext cx="869"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en-US" altLang="zh-CN" sz="3800" b="0" i="1">
                  <a:solidFill>
                    <a:srgbClr val="000000"/>
                  </a:solidFill>
                  <a:latin typeface="Times New Roman" pitchFamily="18" charset="0"/>
                </a:rPr>
                <a:t>I </a:t>
              </a:r>
              <a:r>
                <a:rPr kumimoji="1" lang="en-US" altLang="zh-CN" sz="3800" b="0">
                  <a:solidFill>
                    <a:srgbClr val="000000"/>
                  </a:solidFill>
                  <a:latin typeface="Times New Roman" pitchFamily="18" charset="0"/>
                </a:rPr>
                <a:t>/ μA</a:t>
              </a:r>
            </a:p>
            <a:p>
              <a:pPr eaLnBrk="0" hangingPunct="0"/>
              <a:endParaRPr kumimoji="1" lang="zh-CN" altLang="en-US" sz="3800" b="0">
                <a:solidFill>
                  <a:srgbClr val="000000"/>
                </a:solidFill>
                <a:latin typeface="Times New Roman" pitchFamily="18" charset="0"/>
              </a:endParaRPr>
            </a:p>
          </p:txBody>
        </p:sp>
        <p:sp>
          <p:nvSpPr>
            <p:cNvPr id="40989" name="Rectangle 18"/>
            <p:cNvSpPr>
              <a:spLocks noChangeArrowheads="1"/>
            </p:cNvSpPr>
            <p:nvPr/>
          </p:nvSpPr>
          <p:spPr bwMode="auto">
            <a:xfrm>
              <a:off x="240" y="2971"/>
              <a:ext cx="432"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en-US" altLang="zh-CN" sz="3800" b="0">
                  <a:solidFill>
                    <a:srgbClr val="000000"/>
                  </a:solidFill>
                  <a:latin typeface="Times New Roman" pitchFamily="18" charset="0"/>
                </a:rPr>
                <a:t>100</a:t>
              </a:r>
            </a:p>
            <a:p>
              <a:pPr eaLnBrk="0" hangingPunct="0"/>
              <a:endParaRPr kumimoji="1" lang="zh-CN" altLang="en-US" sz="3800" b="0">
                <a:solidFill>
                  <a:srgbClr val="000000"/>
                </a:solidFill>
                <a:latin typeface="Times New Roman" pitchFamily="18" charset="0"/>
              </a:endParaRPr>
            </a:p>
          </p:txBody>
        </p:sp>
        <p:sp>
          <p:nvSpPr>
            <p:cNvPr id="40990" name="Rectangle 19"/>
            <p:cNvSpPr>
              <a:spLocks noChangeArrowheads="1"/>
            </p:cNvSpPr>
            <p:nvPr/>
          </p:nvSpPr>
          <p:spPr bwMode="auto">
            <a:xfrm>
              <a:off x="240" y="2743"/>
              <a:ext cx="528"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en-US" altLang="zh-CN" sz="3800" b="0">
                  <a:solidFill>
                    <a:srgbClr val="000000"/>
                  </a:solidFill>
                  <a:latin typeface="Times New Roman" pitchFamily="18" charset="0"/>
                </a:rPr>
                <a:t>150</a:t>
              </a:r>
            </a:p>
          </p:txBody>
        </p:sp>
        <p:sp>
          <p:nvSpPr>
            <p:cNvPr id="40991" name="Rectangle 20"/>
            <p:cNvSpPr>
              <a:spLocks noChangeArrowheads="1"/>
            </p:cNvSpPr>
            <p:nvPr/>
          </p:nvSpPr>
          <p:spPr bwMode="auto">
            <a:xfrm>
              <a:off x="240" y="2496"/>
              <a:ext cx="48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en-US" altLang="zh-CN" sz="3800" b="0">
                  <a:solidFill>
                    <a:srgbClr val="000000"/>
                  </a:solidFill>
                  <a:latin typeface="Times New Roman" pitchFamily="18" charset="0"/>
                </a:rPr>
                <a:t>200</a:t>
              </a:r>
            </a:p>
            <a:p>
              <a:pPr eaLnBrk="0" hangingPunct="0"/>
              <a:endParaRPr kumimoji="1" lang="zh-CN" altLang="en-US" sz="3800" b="0">
                <a:solidFill>
                  <a:srgbClr val="000000"/>
                </a:solidFill>
                <a:latin typeface="Times New Roman" pitchFamily="18" charset="0"/>
              </a:endParaRPr>
            </a:p>
          </p:txBody>
        </p:sp>
        <p:sp>
          <p:nvSpPr>
            <p:cNvPr id="40992" name="Rectangle 21"/>
            <p:cNvSpPr>
              <a:spLocks noChangeArrowheads="1"/>
            </p:cNvSpPr>
            <p:nvPr/>
          </p:nvSpPr>
          <p:spPr bwMode="auto">
            <a:xfrm>
              <a:off x="359" y="3529"/>
              <a:ext cx="457"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en-US" altLang="zh-CN" sz="3800" b="0">
                  <a:solidFill>
                    <a:srgbClr val="000000"/>
                  </a:solidFill>
                  <a:latin typeface="Times New Roman" pitchFamily="18" charset="0"/>
                </a:rPr>
                <a:t>-50</a:t>
              </a:r>
            </a:p>
            <a:p>
              <a:pPr eaLnBrk="0" hangingPunct="0"/>
              <a:endParaRPr kumimoji="1" lang="zh-CN" altLang="en-US" sz="3800" b="0">
                <a:solidFill>
                  <a:srgbClr val="000000"/>
                </a:solidFill>
                <a:latin typeface="Times New Roman" pitchFamily="18" charset="0"/>
              </a:endParaRPr>
            </a:p>
          </p:txBody>
        </p:sp>
        <p:sp>
          <p:nvSpPr>
            <p:cNvPr id="40993" name="Rectangle 22"/>
            <p:cNvSpPr>
              <a:spLocks noChangeArrowheads="1"/>
            </p:cNvSpPr>
            <p:nvPr/>
          </p:nvSpPr>
          <p:spPr bwMode="auto">
            <a:xfrm>
              <a:off x="836" y="3529"/>
              <a:ext cx="508"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en-US" altLang="zh-CN" sz="3800" b="0">
                  <a:solidFill>
                    <a:srgbClr val="000000"/>
                  </a:solidFill>
                  <a:latin typeface="Times New Roman" pitchFamily="18" charset="0"/>
                </a:rPr>
                <a:t>-10</a:t>
              </a:r>
            </a:p>
            <a:p>
              <a:pPr eaLnBrk="0" hangingPunct="0"/>
              <a:endParaRPr kumimoji="1" lang="zh-CN" altLang="en-US" sz="3800" b="0">
                <a:solidFill>
                  <a:srgbClr val="000000"/>
                </a:solidFill>
                <a:latin typeface="Times New Roman" pitchFamily="18" charset="0"/>
              </a:endParaRPr>
            </a:p>
          </p:txBody>
        </p:sp>
        <p:sp>
          <p:nvSpPr>
            <p:cNvPr id="40994" name="Rectangle 23"/>
            <p:cNvSpPr>
              <a:spLocks noChangeArrowheads="1"/>
            </p:cNvSpPr>
            <p:nvPr/>
          </p:nvSpPr>
          <p:spPr bwMode="auto">
            <a:xfrm>
              <a:off x="1364" y="3529"/>
              <a:ext cx="460"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en-US" altLang="zh-CN" sz="3800" b="0">
                  <a:solidFill>
                    <a:srgbClr val="000000"/>
                  </a:solidFill>
                  <a:latin typeface="Times New Roman" pitchFamily="18" charset="0"/>
                </a:rPr>
                <a:t>30</a:t>
              </a:r>
            </a:p>
            <a:p>
              <a:pPr eaLnBrk="0" hangingPunct="0"/>
              <a:endParaRPr kumimoji="1" lang="zh-CN" altLang="en-US" sz="3800" b="0">
                <a:solidFill>
                  <a:srgbClr val="000000"/>
                </a:solidFill>
                <a:latin typeface="Times New Roman" pitchFamily="18" charset="0"/>
              </a:endParaRPr>
            </a:p>
          </p:txBody>
        </p:sp>
        <p:sp>
          <p:nvSpPr>
            <p:cNvPr id="40995" name="Rectangle 24"/>
            <p:cNvSpPr>
              <a:spLocks noChangeArrowheads="1"/>
            </p:cNvSpPr>
            <p:nvPr/>
          </p:nvSpPr>
          <p:spPr bwMode="auto">
            <a:xfrm>
              <a:off x="1619" y="3529"/>
              <a:ext cx="493"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en-US" altLang="zh-CN" sz="3800" b="0">
                  <a:solidFill>
                    <a:srgbClr val="000000"/>
                  </a:solidFill>
                  <a:latin typeface="Times New Roman" pitchFamily="18" charset="0"/>
                </a:rPr>
                <a:t>50</a:t>
              </a:r>
            </a:p>
            <a:p>
              <a:pPr eaLnBrk="0" hangingPunct="0"/>
              <a:endParaRPr kumimoji="1" lang="zh-CN" altLang="en-US" sz="3800" b="0">
                <a:solidFill>
                  <a:srgbClr val="000000"/>
                </a:solidFill>
                <a:latin typeface="Times New Roman" pitchFamily="18" charset="0"/>
              </a:endParaRPr>
            </a:p>
          </p:txBody>
        </p:sp>
        <p:sp>
          <p:nvSpPr>
            <p:cNvPr id="40996" name="Rectangle 25"/>
            <p:cNvSpPr>
              <a:spLocks noChangeArrowheads="1"/>
            </p:cNvSpPr>
            <p:nvPr/>
          </p:nvSpPr>
          <p:spPr bwMode="auto">
            <a:xfrm>
              <a:off x="1085" y="3529"/>
              <a:ext cx="355"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en-US" altLang="zh-CN" sz="3800" b="0">
                  <a:solidFill>
                    <a:srgbClr val="000000"/>
                  </a:solidFill>
                  <a:latin typeface="Times New Roman" pitchFamily="18" charset="0"/>
                </a:rPr>
                <a:t>10</a:t>
              </a:r>
            </a:p>
            <a:p>
              <a:pPr eaLnBrk="0" hangingPunct="0"/>
              <a:endParaRPr kumimoji="1" lang="zh-CN" altLang="en-US" sz="3800" b="0">
                <a:solidFill>
                  <a:srgbClr val="000000"/>
                </a:solidFill>
                <a:latin typeface="Times New Roman" pitchFamily="18" charset="0"/>
              </a:endParaRPr>
            </a:p>
          </p:txBody>
        </p:sp>
        <p:sp>
          <p:nvSpPr>
            <p:cNvPr id="40997" name="Rectangle 26"/>
            <p:cNvSpPr>
              <a:spLocks noChangeArrowheads="1"/>
            </p:cNvSpPr>
            <p:nvPr/>
          </p:nvSpPr>
          <p:spPr bwMode="auto">
            <a:xfrm>
              <a:off x="617" y="3529"/>
              <a:ext cx="343"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en-US" altLang="zh-CN" sz="3800" b="0">
                  <a:solidFill>
                    <a:srgbClr val="000000"/>
                  </a:solidFill>
                  <a:latin typeface="Times New Roman" pitchFamily="18" charset="0"/>
                </a:rPr>
                <a:t>-30</a:t>
              </a:r>
            </a:p>
            <a:p>
              <a:pPr eaLnBrk="0" hangingPunct="0"/>
              <a:endParaRPr kumimoji="1" lang="zh-CN" altLang="en-US" sz="3800" b="0">
                <a:solidFill>
                  <a:srgbClr val="000000"/>
                </a:solidFill>
                <a:latin typeface="Times New Roman" pitchFamily="18" charset="0"/>
              </a:endParaRPr>
            </a:p>
          </p:txBody>
        </p:sp>
        <p:sp>
          <p:nvSpPr>
            <p:cNvPr id="40998" name="Rectangle 27"/>
            <p:cNvSpPr>
              <a:spLocks noChangeArrowheads="1"/>
            </p:cNvSpPr>
            <p:nvPr/>
          </p:nvSpPr>
          <p:spPr bwMode="auto">
            <a:xfrm>
              <a:off x="1787" y="3495"/>
              <a:ext cx="565"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en-US" altLang="zh-CN" sz="3800" b="0" i="1">
                  <a:solidFill>
                    <a:srgbClr val="000000"/>
                  </a:solidFill>
                  <a:latin typeface="Times New Roman" pitchFamily="18" charset="0"/>
                </a:rPr>
                <a:t>T </a:t>
              </a:r>
              <a:r>
                <a:rPr kumimoji="1" lang="en-US" altLang="zh-CN" sz="3800" b="0">
                  <a:solidFill>
                    <a:srgbClr val="000000"/>
                  </a:solidFill>
                  <a:latin typeface="Times New Roman" pitchFamily="18" charset="0"/>
                </a:rPr>
                <a:t>/ ºC</a:t>
              </a:r>
            </a:p>
            <a:p>
              <a:pPr eaLnBrk="0" hangingPunct="0"/>
              <a:endParaRPr kumimoji="1" lang="zh-CN" altLang="en-US" sz="3800" b="0">
                <a:solidFill>
                  <a:srgbClr val="000000"/>
                </a:solidFill>
                <a:latin typeface="Times New Roman" pitchFamily="18" charset="0"/>
              </a:endParaRPr>
            </a:p>
          </p:txBody>
        </p:sp>
      </p:grpSp>
      <p:grpSp>
        <p:nvGrpSpPr>
          <p:cNvPr id="40965" name="Group 28"/>
          <p:cNvGrpSpPr>
            <a:grpSpLocks/>
          </p:cNvGrpSpPr>
          <p:nvPr/>
        </p:nvGrpSpPr>
        <p:grpSpPr bwMode="auto">
          <a:xfrm>
            <a:off x="11423538" y="1816310"/>
            <a:ext cx="10365407" cy="5042484"/>
            <a:chOff x="2400" y="2016"/>
            <a:chExt cx="2626" cy="1788"/>
          </a:xfrm>
        </p:grpSpPr>
        <p:sp>
          <p:nvSpPr>
            <p:cNvPr id="63517" name="Line 29"/>
            <p:cNvSpPr>
              <a:spLocks noChangeShapeType="1"/>
            </p:cNvSpPr>
            <p:nvPr/>
          </p:nvSpPr>
          <p:spPr bwMode="auto">
            <a:xfrm>
              <a:off x="2784" y="2194"/>
              <a:ext cx="0" cy="1386"/>
            </a:xfrm>
            <a:prstGeom prst="line">
              <a:avLst/>
            </a:prstGeom>
            <a:noFill/>
            <a:ln w="19050">
              <a:solidFill>
                <a:schemeClr val="tx1"/>
              </a:solidFill>
              <a:round/>
              <a:headEnd type="triangle" w="med" len="lg"/>
              <a:tailEnd type="none" w="med" len="lg"/>
            </a:ln>
          </p:spPr>
          <p:txBody>
            <a:bodyPr/>
            <a:lstStyle/>
            <a:p>
              <a:pPr>
                <a:defRPr/>
              </a:pPr>
              <a:endParaRPr lang="zh-CN" altLang="en-US" sz="3800">
                <a:effectLst>
                  <a:outerShdw blurRad="38100" dist="38100" dir="2700000" algn="tl">
                    <a:srgbClr val="000000">
                      <a:alpha val="43137"/>
                    </a:srgbClr>
                  </a:outerShdw>
                </a:effectLst>
              </a:endParaRPr>
            </a:p>
          </p:txBody>
        </p:sp>
        <p:sp>
          <p:nvSpPr>
            <p:cNvPr id="63518" name="Line 30"/>
            <p:cNvSpPr>
              <a:spLocks noChangeShapeType="1"/>
            </p:cNvSpPr>
            <p:nvPr/>
          </p:nvSpPr>
          <p:spPr bwMode="auto">
            <a:xfrm flipV="1">
              <a:off x="2784" y="3550"/>
              <a:ext cx="2017" cy="2"/>
            </a:xfrm>
            <a:prstGeom prst="line">
              <a:avLst/>
            </a:prstGeom>
            <a:noFill/>
            <a:ln w="19050">
              <a:solidFill>
                <a:schemeClr val="tx1"/>
              </a:solidFill>
              <a:round/>
              <a:headEnd/>
              <a:tailEnd type="triangle" w="med" len="lg"/>
            </a:ln>
          </p:spPr>
          <p:txBody>
            <a:bodyPr/>
            <a:lstStyle/>
            <a:p>
              <a:pPr>
                <a:defRPr/>
              </a:pPr>
              <a:endParaRPr lang="zh-CN" altLang="en-US" sz="3800">
                <a:effectLst>
                  <a:outerShdw blurRad="38100" dist="38100" dir="2700000" algn="tl">
                    <a:srgbClr val="000000">
                      <a:alpha val="43137"/>
                    </a:srgbClr>
                  </a:outerShdw>
                </a:effectLst>
              </a:endParaRPr>
            </a:p>
          </p:txBody>
        </p:sp>
        <p:sp>
          <p:nvSpPr>
            <p:cNvPr id="63519" name="Freeform 31"/>
            <p:cNvSpPr>
              <a:spLocks/>
            </p:cNvSpPr>
            <p:nvPr/>
          </p:nvSpPr>
          <p:spPr bwMode="auto">
            <a:xfrm>
              <a:off x="3264" y="2400"/>
              <a:ext cx="849" cy="766"/>
            </a:xfrm>
            <a:custGeom>
              <a:avLst/>
              <a:gdLst/>
              <a:ahLst/>
              <a:cxnLst>
                <a:cxn ang="0">
                  <a:pos x="0" y="742"/>
                </a:cxn>
                <a:cxn ang="0">
                  <a:pos x="204" y="298"/>
                </a:cxn>
                <a:cxn ang="0">
                  <a:pos x="470" y="6"/>
                </a:cxn>
                <a:cxn ang="0">
                  <a:pos x="672" y="262"/>
                </a:cxn>
                <a:cxn ang="0">
                  <a:pos x="804" y="598"/>
                </a:cxn>
                <a:cxn ang="0">
                  <a:pos x="852" y="766"/>
                </a:cxn>
              </a:cxnLst>
              <a:rect l="0" t="0" r="r" b="b"/>
              <a:pathLst>
                <a:path w="852" h="766">
                  <a:moveTo>
                    <a:pt x="0" y="742"/>
                  </a:moveTo>
                  <a:cubicBezTo>
                    <a:pt x="34" y="666"/>
                    <a:pt x="126" y="421"/>
                    <a:pt x="204" y="298"/>
                  </a:cubicBezTo>
                  <a:cubicBezTo>
                    <a:pt x="282" y="175"/>
                    <a:pt x="392" y="12"/>
                    <a:pt x="470" y="6"/>
                  </a:cubicBezTo>
                  <a:cubicBezTo>
                    <a:pt x="548" y="0"/>
                    <a:pt x="616" y="163"/>
                    <a:pt x="672" y="262"/>
                  </a:cubicBezTo>
                  <a:cubicBezTo>
                    <a:pt x="728" y="361"/>
                    <a:pt x="774" y="514"/>
                    <a:pt x="804" y="598"/>
                  </a:cubicBezTo>
                  <a:cubicBezTo>
                    <a:pt x="834" y="682"/>
                    <a:pt x="842" y="731"/>
                    <a:pt x="852" y="766"/>
                  </a:cubicBezTo>
                </a:path>
              </a:pathLst>
            </a:custGeom>
            <a:noFill/>
            <a:ln w="31750">
              <a:solidFill>
                <a:srgbClr val="FF0000"/>
              </a:solidFill>
              <a:round/>
              <a:headEnd/>
              <a:tailEnd/>
            </a:ln>
          </p:spPr>
          <p:txBody>
            <a:bodyPr/>
            <a:lstStyle/>
            <a:p>
              <a:pPr>
                <a:defRPr/>
              </a:pPr>
              <a:endParaRPr lang="zh-CN" altLang="en-US" sz="3800">
                <a:effectLst>
                  <a:outerShdw blurRad="38100" dist="38100" dir="2700000" algn="tl">
                    <a:srgbClr val="000000">
                      <a:alpha val="43137"/>
                    </a:srgbClr>
                  </a:outerShdw>
                </a:effectLst>
              </a:endParaRPr>
            </a:p>
          </p:txBody>
        </p:sp>
        <p:sp>
          <p:nvSpPr>
            <p:cNvPr id="40970" name="Rectangle 32"/>
            <p:cNvSpPr>
              <a:spLocks noChangeArrowheads="1"/>
            </p:cNvSpPr>
            <p:nvPr/>
          </p:nvSpPr>
          <p:spPr bwMode="auto">
            <a:xfrm>
              <a:off x="2400" y="2016"/>
              <a:ext cx="4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lstStyle/>
            <a:p>
              <a:pPr algn="just"/>
              <a:endParaRPr kumimoji="1" lang="zh-CN" altLang="en-US" sz="3800" b="0">
                <a:solidFill>
                  <a:srgbClr val="000000"/>
                </a:solidFill>
                <a:latin typeface="Times New Roman" pitchFamily="18" charset="0"/>
              </a:endParaRPr>
            </a:p>
            <a:p>
              <a:pPr eaLnBrk="0" hangingPunct="0"/>
              <a:endParaRPr kumimoji="1" lang="zh-CN" altLang="en-US" sz="3800" b="0">
                <a:solidFill>
                  <a:srgbClr val="000000"/>
                </a:solidFill>
                <a:latin typeface="Times New Roman" pitchFamily="18" charset="0"/>
              </a:endParaRPr>
            </a:p>
          </p:txBody>
        </p:sp>
        <p:sp>
          <p:nvSpPr>
            <p:cNvPr id="40971" name="Rectangle 33"/>
            <p:cNvSpPr>
              <a:spLocks noChangeArrowheads="1"/>
            </p:cNvSpPr>
            <p:nvPr/>
          </p:nvSpPr>
          <p:spPr bwMode="auto">
            <a:xfrm>
              <a:off x="2536" y="3226"/>
              <a:ext cx="29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lstStyle/>
            <a:p>
              <a:pPr algn="just"/>
              <a:r>
                <a:rPr kumimoji="1" lang="en-US" altLang="zh-CN" sz="3800">
                  <a:solidFill>
                    <a:srgbClr val="000000"/>
                  </a:solidFill>
                  <a:latin typeface="Times New Roman" pitchFamily="18" charset="0"/>
                </a:rPr>
                <a:t>20</a:t>
              </a:r>
            </a:p>
            <a:p>
              <a:pPr eaLnBrk="0" hangingPunct="0"/>
              <a:endParaRPr kumimoji="1" lang="zh-CN" altLang="en-US" sz="3800">
                <a:solidFill>
                  <a:srgbClr val="000000"/>
                </a:solidFill>
                <a:latin typeface="Times New Roman" pitchFamily="18" charset="0"/>
              </a:endParaRPr>
            </a:p>
          </p:txBody>
        </p:sp>
        <p:sp>
          <p:nvSpPr>
            <p:cNvPr id="40972" name="Rectangle 34"/>
            <p:cNvSpPr>
              <a:spLocks noChangeArrowheads="1"/>
            </p:cNvSpPr>
            <p:nvPr/>
          </p:nvSpPr>
          <p:spPr bwMode="auto">
            <a:xfrm>
              <a:off x="2548" y="2988"/>
              <a:ext cx="284"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lstStyle/>
            <a:p>
              <a:pPr algn="just"/>
              <a:r>
                <a:rPr kumimoji="1" lang="en-US" altLang="zh-CN" sz="3800">
                  <a:solidFill>
                    <a:srgbClr val="000000"/>
                  </a:solidFill>
                  <a:latin typeface="Times New Roman" pitchFamily="18" charset="0"/>
                </a:rPr>
                <a:t>40</a:t>
              </a:r>
            </a:p>
            <a:p>
              <a:pPr eaLnBrk="0" hangingPunct="0"/>
              <a:endParaRPr kumimoji="1" lang="zh-CN" altLang="en-US" sz="3800">
                <a:solidFill>
                  <a:srgbClr val="000000"/>
                </a:solidFill>
                <a:latin typeface="Times New Roman" pitchFamily="18" charset="0"/>
              </a:endParaRPr>
            </a:p>
          </p:txBody>
        </p:sp>
        <p:sp>
          <p:nvSpPr>
            <p:cNvPr id="40973" name="Rectangle 35"/>
            <p:cNvSpPr>
              <a:spLocks noChangeArrowheads="1"/>
            </p:cNvSpPr>
            <p:nvPr/>
          </p:nvSpPr>
          <p:spPr bwMode="auto">
            <a:xfrm>
              <a:off x="2548" y="2770"/>
              <a:ext cx="284"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lstStyle/>
            <a:p>
              <a:pPr algn="just"/>
              <a:r>
                <a:rPr kumimoji="1" lang="en-US" altLang="zh-CN" sz="3800">
                  <a:solidFill>
                    <a:srgbClr val="000000"/>
                  </a:solidFill>
                  <a:latin typeface="Times New Roman" pitchFamily="18" charset="0"/>
                </a:rPr>
                <a:t>60</a:t>
              </a:r>
            </a:p>
            <a:p>
              <a:pPr eaLnBrk="0" hangingPunct="0"/>
              <a:endParaRPr kumimoji="1" lang="zh-CN" altLang="en-US" sz="3800">
                <a:solidFill>
                  <a:srgbClr val="000000"/>
                </a:solidFill>
                <a:latin typeface="Times New Roman" pitchFamily="18" charset="0"/>
              </a:endParaRPr>
            </a:p>
          </p:txBody>
        </p:sp>
        <p:sp>
          <p:nvSpPr>
            <p:cNvPr id="40974" name="Rectangle 36"/>
            <p:cNvSpPr>
              <a:spLocks noChangeArrowheads="1"/>
            </p:cNvSpPr>
            <p:nvPr/>
          </p:nvSpPr>
          <p:spPr bwMode="auto">
            <a:xfrm>
              <a:off x="2548" y="2538"/>
              <a:ext cx="28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lstStyle/>
            <a:p>
              <a:pPr algn="just"/>
              <a:r>
                <a:rPr kumimoji="1" lang="en-US" altLang="zh-CN" sz="3800">
                  <a:solidFill>
                    <a:srgbClr val="000000"/>
                  </a:solidFill>
                  <a:latin typeface="Times New Roman" pitchFamily="18" charset="0"/>
                </a:rPr>
                <a:t>80</a:t>
              </a:r>
            </a:p>
            <a:p>
              <a:pPr eaLnBrk="0" hangingPunct="0"/>
              <a:endParaRPr kumimoji="1" lang="zh-CN" altLang="en-US" sz="3800">
                <a:solidFill>
                  <a:srgbClr val="000000"/>
                </a:solidFill>
                <a:latin typeface="Times New Roman" pitchFamily="18" charset="0"/>
              </a:endParaRPr>
            </a:p>
          </p:txBody>
        </p:sp>
        <p:sp>
          <p:nvSpPr>
            <p:cNvPr id="40975" name="Rectangle 37"/>
            <p:cNvSpPr>
              <a:spLocks noChangeArrowheads="1"/>
            </p:cNvSpPr>
            <p:nvPr/>
          </p:nvSpPr>
          <p:spPr bwMode="auto">
            <a:xfrm>
              <a:off x="2460" y="2302"/>
              <a:ext cx="37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lstStyle/>
            <a:p>
              <a:pPr algn="just"/>
              <a:r>
                <a:rPr kumimoji="1" lang="en-US" altLang="zh-CN" sz="3800">
                  <a:solidFill>
                    <a:srgbClr val="000000"/>
                  </a:solidFill>
                  <a:latin typeface="Times New Roman" pitchFamily="18" charset="0"/>
                </a:rPr>
                <a:t>100</a:t>
              </a:r>
            </a:p>
            <a:p>
              <a:pPr eaLnBrk="0" hangingPunct="0"/>
              <a:endParaRPr kumimoji="1" lang="zh-CN" altLang="en-US" sz="3800">
                <a:solidFill>
                  <a:srgbClr val="000000"/>
                </a:solidFill>
                <a:latin typeface="Times New Roman" pitchFamily="18" charset="0"/>
              </a:endParaRPr>
            </a:p>
          </p:txBody>
        </p:sp>
        <p:sp>
          <p:nvSpPr>
            <p:cNvPr id="40976" name="Rectangle 38"/>
            <p:cNvSpPr>
              <a:spLocks noChangeArrowheads="1"/>
            </p:cNvSpPr>
            <p:nvPr/>
          </p:nvSpPr>
          <p:spPr bwMode="auto">
            <a:xfrm>
              <a:off x="2675" y="3570"/>
              <a:ext cx="301"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lstStyle/>
            <a:p>
              <a:pPr algn="just"/>
              <a:r>
                <a:rPr kumimoji="1" lang="en-US" altLang="zh-CN" sz="3800">
                  <a:solidFill>
                    <a:srgbClr val="000000"/>
                  </a:solidFill>
                  <a:latin typeface="Times New Roman" pitchFamily="18" charset="0"/>
                </a:rPr>
                <a:t>0</a:t>
              </a:r>
            </a:p>
            <a:p>
              <a:pPr eaLnBrk="0" hangingPunct="0"/>
              <a:endParaRPr kumimoji="1" lang="zh-CN" altLang="en-US" sz="3800">
                <a:solidFill>
                  <a:srgbClr val="000000"/>
                </a:solidFill>
                <a:latin typeface="Times New Roman" pitchFamily="18" charset="0"/>
              </a:endParaRPr>
            </a:p>
          </p:txBody>
        </p:sp>
        <p:sp>
          <p:nvSpPr>
            <p:cNvPr id="40977" name="Rectangle 39"/>
            <p:cNvSpPr>
              <a:spLocks noChangeArrowheads="1"/>
            </p:cNvSpPr>
            <p:nvPr/>
          </p:nvSpPr>
          <p:spPr bwMode="auto">
            <a:xfrm>
              <a:off x="3046" y="3570"/>
              <a:ext cx="35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lstStyle/>
            <a:p>
              <a:pPr algn="just"/>
              <a:r>
                <a:rPr kumimoji="1" lang="en-US" altLang="zh-CN" sz="3800">
                  <a:solidFill>
                    <a:srgbClr val="000000"/>
                  </a:solidFill>
                  <a:latin typeface="Times New Roman" pitchFamily="18" charset="0"/>
                </a:rPr>
                <a:t>1.0</a:t>
              </a:r>
            </a:p>
          </p:txBody>
        </p:sp>
        <p:sp>
          <p:nvSpPr>
            <p:cNvPr id="40978" name="Rectangle 40"/>
            <p:cNvSpPr>
              <a:spLocks noChangeArrowheads="1"/>
            </p:cNvSpPr>
            <p:nvPr/>
          </p:nvSpPr>
          <p:spPr bwMode="auto">
            <a:xfrm>
              <a:off x="3510" y="3570"/>
              <a:ext cx="378"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lstStyle/>
            <a:p>
              <a:pPr algn="just"/>
              <a:r>
                <a:rPr kumimoji="1" lang="en-US" altLang="zh-CN" sz="3800">
                  <a:solidFill>
                    <a:srgbClr val="000000"/>
                  </a:solidFill>
                  <a:latin typeface="Times New Roman" pitchFamily="18" charset="0"/>
                </a:rPr>
                <a:t>2.0</a:t>
              </a:r>
            </a:p>
            <a:p>
              <a:pPr eaLnBrk="0" hangingPunct="0"/>
              <a:endParaRPr kumimoji="1" lang="zh-CN" altLang="en-US" sz="3800">
                <a:solidFill>
                  <a:srgbClr val="000000"/>
                </a:solidFill>
                <a:latin typeface="Times New Roman" pitchFamily="18" charset="0"/>
              </a:endParaRPr>
            </a:p>
          </p:txBody>
        </p:sp>
        <p:sp>
          <p:nvSpPr>
            <p:cNvPr id="40979" name="Rectangle 41"/>
            <p:cNvSpPr>
              <a:spLocks noChangeArrowheads="1"/>
            </p:cNvSpPr>
            <p:nvPr/>
          </p:nvSpPr>
          <p:spPr bwMode="auto">
            <a:xfrm>
              <a:off x="3977" y="3570"/>
              <a:ext cx="343"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lstStyle/>
            <a:p>
              <a:pPr algn="just"/>
              <a:r>
                <a:rPr kumimoji="1" lang="en-US" altLang="zh-CN" sz="3800">
                  <a:solidFill>
                    <a:srgbClr val="000000"/>
                  </a:solidFill>
                  <a:latin typeface="Times New Roman" pitchFamily="18" charset="0"/>
                </a:rPr>
                <a:t>3.0</a:t>
              </a:r>
            </a:p>
            <a:p>
              <a:pPr eaLnBrk="0" hangingPunct="0"/>
              <a:endParaRPr kumimoji="1" lang="zh-CN" altLang="en-US" sz="3800">
                <a:solidFill>
                  <a:srgbClr val="000000"/>
                </a:solidFill>
                <a:latin typeface="Times New Roman" pitchFamily="18" charset="0"/>
              </a:endParaRPr>
            </a:p>
          </p:txBody>
        </p:sp>
        <p:sp>
          <p:nvSpPr>
            <p:cNvPr id="40980" name="Rectangle 42"/>
            <p:cNvSpPr>
              <a:spLocks noChangeArrowheads="1"/>
            </p:cNvSpPr>
            <p:nvPr/>
          </p:nvSpPr>
          <p:spPr bwMode="auto">
            <a:xfrm>
              <a:off x="4431" y="3570"/>
              <a:ext cx="369"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lstStyle/>
            <a:p>
              <a:pPr algn="just"/>
              <a:r>
                <a:rPr kumimoji="1" lang="en-US" altLang="zh-CN" sz="3800">
                  <a:solidFill>
                    <a:srgbClr val="000000"/>
                  </a:solidFill>
                  <a:latin typeface="Times New Roman" pitchFamily="18" charset="0"/>
                </a:rPr>
                <a:t>4.0</a:t>
              </a:r>
            </a:p>
            <a:p>
              <a:pPr eaLnBrk="0" hangingPunct="0"/>
              <a:endParaRPr kumimoji="1" lang="zh-CN" altLang="en-US" sz="3800">
                <a:solidFill>
                  <a:srgbClr val="000000"/>
                </a:solidFill>
                <a:latin typeface="Times New Roman" pitchFamily="18" charset="0"/>
              </a:endParaRPr>
            </a:p>
          </p:txBody>
        </p:sp>
        <p:sp>
          <p:nvSpPr>
            <p:cNvPr id="40981" name="Rectangle 43"/>
            <p:cNvSpPr>
              <a:spLocks noChangeArrowheads="1"/>
            </p:cNvSpPr>
            <p:nvPr/>
          </p:nvSpPr>
          <p:spPr bwMode="auto">
            <a:xfrm>
              <a:off x="4272" y="3312"/>
              <a:ext cx="7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lstStyle/>
            <a:p>
              <a:pPr algn="just"/>
              <a:r>
                <a:rPr kumimoji="1" lang="en-US" altLang="zh-CN" sz="3800">
                  <a:solidFill>
                    <a:srgbClr val="000000"/>
                  </a:solidFill>
                  <a:latin typeface="Times New Roman" pitchFamily="18" charset="0"/>
                </a:rPr>
                <a:t>λ/μm</a:t>
              </a:r>
            </a:p>
            <a:p>
              <a:pPr eaLnBrk="0" hangingPunct="0"/>
              <a:endParaRPr kumimoji="1" lang="zh-CN" altLang="en-US" sz="3800">
                <a:solidFill>
                  <a:srgbClr val="000000"/>
                </a:solidFill>
                <a:latin typeface="Times New Roman" pitchFamily="18" charset="0"/>
              </a:endParaRPr>
            </a:p>
          </p:txBody>
        </p:sp>
        <p:sp>
          <p:nvSpPr>
            <p:cNvPr id="63532" name="Freeform 44"/>
            <p:cNvSpPr>
              <a:spLocks/>
            </p:cNvSpPr>
            <p:nvPr/>
          </p:nvSpPr>
          <p:spPr bwMode="auto">
            <a:xfrm>
              <a:off x="3552" y="2496"/>
              <a:ext cx="852" cy="768"/>
            </a:xfrm>
            <a:custGeom>
              <a:avLst/>
              <a:gdLst/>
              <a:ahLst/>
              <a:cxnLst>
                <a:cxn ang="0">
                  <a:pos x="0" y="742"/>
                </a:cxn>
                <a:cxn ang="0">
                  <a:pos x="204" y="298"/>
                </a:cxn>
                <a:cxn ang="0">
                  <a:pos x="470" y="6"/>
                </a:cxn>
                <a:cxn ang="0">
                  <a:pos x="672" y="262"/>
                </a:cxn>
                <a:cxn ang="0">
                  <a:pos x="804" y="598"/>
                </a:cxn>
                <a:cxn ang="0">
                  <a:pos x="852" y="766"/>
                </a:cxn>
              </a:cxnLst>
              <a:rect l="0" t="0" r="r" b="b"/>
              <a:pathLst>
                <a:path w="852" h="766">
                  <a:moveTo>
                    <a:pt x="0" y="742"/>
                  </a:moveTo>
                  <a:cubicBezTo>
                    <a:pt x="34" y="666"/>
                    <a:pt x="126" y="421"/>
                    <a:pt x="204" y="298"/>
                  </a:cubicBezTo>
                  <a:cubicBezTo>
                    <a:pt x="282" y="175"/>
                    <a:pt x="392" y="12"/>
                    <a:pt x="470" y="6"/>
                  </a:cubicBezTo>
                  <a:cubicBezTo>
                    <a:pt x="548" y="0"/>
                    <a:pt x="616" y="163"/>
                    <a:pt x="672" y="262"/>
                  </a:cubicBezTo>
                  <a:cubicBezTo>
                    <a:pt x="728" y="361"/>
                    <a:pt x="774" y="514"/>
                    <a:pt x="804" y="598"/>
                  </a:cubicBezTo>
                  <a:cubicBezTo>
                    <a:pt x="834" y="682"/>
                    <a:pt x="842" y="731"/>
                    <a:pt x="852" y="766"/>
                  </a:cubicBezTo>
                </a:path>
              </a:pathLst>
            </a:custGeom>
            <a:noFill/>
            <a:ln w="31750">
              <a:solidFill>
                <a:srgbClr val="FFFF00"/>
              </a:solidFill>
              <a:round/>
              <a:headEnd/>
              <a:tailEnd/>
            </a:ln>
          </p:spPr>
          <p:txBody>
            <a:bodyPr/>
            <a:lstStyle/>
            <a:p>
              <a:pPr>
                <a:defRPr/>
              </a:pPr>
              <a:endParaRPr lang="zh-CN" altLang="en-US" sz="3800">
                <a:effectLst>
                  <a:outerShdw blurRad="38100" dist="38100" dir="2700000" algn="tl">
                    <a:srgbClr val="000000">
                      <a:alpha val="43137"/>
                    </a:srgbClr>
                  </a:outerShdw>
                </a:effectLst>
              </a:endParaRPr>
            </a:p>
          </p:txBody>
        </p:sp>
        <p:sp>
          <p:nvSpPr>
            <p:cNvPr id="40983" name="Rectangle 45"/>
            <p:cNvSpPr>
              <a:spLocks noChangeArrowheads="1"/>
            </p:cNvSpPr>
            <p:nvPr/>
          </p:nvSpPr>
          <p:spPr bwMode="auto">
            <a:xfrm>
              <a:off x="2778" y="2058"/>
              <a:ext cx="7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lstStyle/>
            <a:p>
              <a:pPr algn="just"/>
              <a:r>
                <a:rPr kumimoji="1" lang="en-US" altLang="zh-CN" sz="3800" i="1">
                  <a:solidFill>
                    <a:srgbClr val="000000"/>
                  </a:solidFill>
                  <a:latin typeface="Times New Roman" pitchFamily="18" charset="0"/>
                </a:rPr>
                <a:t>I</a:t>
              </a:r>
              <a:r>
                <a:rPr kumimoji="1" lang="en-US" altLang="zh-CN" sz="3800">
                  <a:solidFill>
                    <a:srgbClr val="000000"/>
                  </a:solidFill>
                  <a:latin typeface="Times New Roman" pitchFamily="18" charset="0"/>
                </a:rPr>
                <a:t>/mA</a:t>
              </a:r>
            </a:p>
            <a:p>
              <a:pPr eaLnBrk="0" hangingPunct="0"/>
              <a:endParaRPr kumimoji="1" lang="zh-CN" altLang="en-US" sz="3800">
                <a:solidFill>
                  <a:srgbClr val="000000"/>
                </a:solidFill>
                <a:latin typeface="Times New Roman" pitchFamily="18" charset="0"/>
              </a:endParaRPr>
            </a:p>
          </p:txBody>
        </p:sp>
        <p:sp>
          <p:nvSpPr>
            <p:cNvPr id="40984" name="Rectangle 46"/>
            <p:cNvSpPr>
              <a:spLocks noChangeArrowheads="1"/>
            </p:cNvSpPr>
            <p:nvPr/>
          </p:nvSpPr>
          <p:spPr bwMode="auto">
            <a:xfrm>
              <a:off x="2928" y="2544"/>
              <a:ext cx="61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lstStyle/>
            <a:p>
              <a:pPr algn="just"/>
              <a:r>
                <a:rPr kumimoji="1" lang="en-US" altLang="zh-CN" sz="3800">
                  <a:solidFill>
                    <a:srgbClr val="000000"/>
                  </a:solidFill>
                  <a:latin typeface="Times New Roman" pitchFamily="18" charset="0"/>
                </a:rPr>
                <a:t>+20 ºC</a:t>
              </a:r>
            </a:p>
            <a:p>
              <a:pPr eaLnBrk="0" hangingPunct="0"/>
              <a:endParaRPr kumimoji="1" lang="zh-CN" altLang="en-US" sz="3800">
                <a:solidFill>
                  <a:srgbClr val="000000"/>
                </a:solidFill>
                <a:latin typeface="Times New Roman" pitchFamily="18" charset="0"/>
              </a:endParaRPr>
            </a:p>
          </p:txBody>
        </p:sp>
        <p:sp>
          <p:nvSpPr>
            <p:cNvPr id="40985" name="Rectangle 47"/>
            <p:cNvSpPr>
              <a:spLocks noChangeArrowheads="1"/>
            </p:cNvSpPr>
            <p:nvPr/>
          </p:nvSpPr>
          <p:spPr bwMode="auto">
            <a:xfrm>
              <a:off x="4248" y="2688"/>
              <a:ext cx="61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lstStyle/>
            <a:p>
              <a:pPr algn="just"/>
              <a:r>
                <a:rPr kumimoji="1" lang="en-US" altLang="zh-CN" sz="3800">
                  <a:solidFill>
                    <a:srgbClr val="000000"/>
                  </a:solidFill>
                  <a:latin typeface="宋体" pitchFamily="2" charset="-122"/>
                </a:rPr>
                <a:t>-</a:t>
              </a:r>
              <a:r>
                <a:rPr kumimoji="1" lang="en-US" altLang="zh-CN" sz="3800">
                  <a:solidFill>
                    <a:srgbClr val="000000"/>
                  </a:solidFill>
                  <a:latin typeface="Times New Roman" pitchFamily="18" charset="0"/>
                </a:rPr>
                <a:t>20 ºC</a:t>
              </a:r>
            </a:p>
            <a:p>
              <a:pPr eaLnBrk="0" hangingPunct="0"/>
              <a:endParaRPr kumimoji="1" lang="zh-CN" altLang="en-US" sz="3800">
                <a:solidFill>
                  <a:srgbClr val="000000"/>
                </a:solidFill>
                <a:latin typeface="Times New Roman" pitchFamily="18" charset="0"/>
              </a:endParaRPr>
            </a:p>
          </p:txBody>
        </p:sp>
      </p:grpSp>
      <p:sp>
        <p:nvSpPr>
          <p:cNvPr id="40966" name="Rectangle 48"/>
          <p:cNvSpPr>
            <a:spLocks noChangeArrowheads="1"/>
          </p:cNvSpPr>
          <p:nvPr/>
        </p:nvSpPr>
        <p:spPr bwMode="auto">
          <a:xfrm>
            <a:off x="6052485" y="6858794"/>
            <a:ext cx="10361176" cy="1106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217691" tIns="108846" rIns="217691" bIns="108846">
            <a:spAutoFit/>
          </a:bodyPr>
          <a:lstStyle/>
          <a:p>
            <a:pPr eaLnBrk="0" hangingPunct="0">
              <a:lnSpc>
                <a:spcPct val="120000"/>
              </a:lnSpc>
              <a:spcBef>
                <a:spcPct val="20000"/>
              </a:spcBef>
              <a:buClr>
                <a:schemeClr val="hlink"/>
              </a:buClr>
              <a:buSzPct val="70000"/>
              <a:buFont typeface="Wingdings" pitchFamily="2" charset="2"/>
              <a:buNone/>
            </a:pPr>
            <a:r>
              <a:rPr lang="zh-CN" altLang="en-US" sz="4800">
                <a:solidFill>
                  <a:srgbClr val="990000"/>
                </a:solidFill>
                <a:ea typeface="楷体_GB2312" pitchFamily="49" charset="-122"/>
              </a:rPr>
              <a:t>硫化镉</a:t>
            </a:r>
            <a:r>
              <a:rPr lang="zh-CN" altLang="en-US" sz="4800">
                <a:solidFill>
                  <a:srgbClr val="990000"/>
                </a:solidFill>
                <a:latin typeface="Times New Roman" pitchFamily="18" charset="0"/>
                <a:ea typeface="楷体_GB2312" pitchFamily="49" charset="-122"/>
              </a:rPr>
              <a:t>光敏电阻的温度特性曲线</a:t>
            </a:r>
          </a:p>
        </p:txBody>
      </p:sp>
    </p:spTree>
  </p:cSld>
  <p:clrMapOvr>
    <a:masterClrMapping/>
  </p:clrMapOvr>
  <p:transition>
    <p:zo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
          <p:cNvSpPr>
            <a:spLocks noChangeArrowheads="1"/>
          </p:cNvSpPr>
          <p:nvPr/>
        </p:nvSpPr>
        <p:spPr bwMode="auto">
          <a:xfrm>
            <a:off x="380926" y="2429158"/>
            <a:ext cx="19774271" cy="1263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691" tIns="108846" rIns="217691" bIns="108846" anchor="ctr"/>
          <a:lstStyle/>
          <a:p>
            <a:r>
              <a:rPr lang="en-US" altLang="zh-CN" sz="6700">
                <a:solidFill>
                  <a:schemeClr val="hlink"/>
                </a:solidFill>
                <a:latin typeface="华文新魏" pitchFamily="2" charset="-122"/>
                <a:ea typeface="华文新魏" pitchFamily="2" charset="-122"/>
              </a:rPr>
              <a:t> (2.1) </a:t>
            </a:r>
            <a:r>
              <a:rPr lang="zh-CN" altLang="en-US" sz="6700">
                <a:solidFill>
                  <a:schemeClr val="hlink"/>
                </a:solidFill>
                <a:latin typeface="华文新魏" pitchFamily="2" charset="-122"/>
                <a:ea typeface="华文新魏" pitchFamily="2" charset="-122"/>
              </a:rPr>
              <a:t>外光电传感器 （</a:t>
            </a:r>
            <a:r>
              <a:rPr lang="en-US" altLang="zh-CN" sz="6700">
                <a:solidFill>
                  <a:schemeClr val="hlink"/>
                </a:solidFill>
                <a:latin typeface="华文新魏" pitchFamily="2" charset="-122"/>
                <a:ea typeface="华文新魏" pitchFamily="2" charset="-122"/>
              </a:rPr>
              <a:t>PE</a:t>
            </a:r>
            <a:r>
              <a:rPr lang="zh-CN" altLang="en-US" sz="6700">
                <a:solidFill>
                  <a:schemeClr val="hlink"/>
                </a:solidFill>
                <a:latin typeface="华文新魏" pitchFamily="2" charset="-122"/>
                <a:ea typeface="华文新魏" pitchFamily="2" charset="-122"/>
              </a:rPr>
              <a:t>器件）</a:t>
            </a:r>
          </a:p>
        </p:txBody>
      </p:sp>
      <p:sp>
        <p:nvSpPr>
          <p:cNvPr id="41987" name="Rectangle 11"/>
          <p:cNvSpPr>
            <a:spLocks noChangeArrowheads="1"/>
          </p:cNvSpPr>
          <p:nvPr/>
        </p:nvSpPr>
        <p:spPr bwMode="auto">
          <a:xfrm>
            <a:off x="571390" y="3858074"/>
            <a:ext cx="23041766" cy="7055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691" tIns="108846" rIns="217691" bIns="108846"/>
          <a:lstStyle/>
          <a:p>
            <a:pPr marL="816342" indent="-816342">
              <a:lnSpc>
                <a:spcPct val="150000"/>
              </a:lnSpc>
              <a:spcBef>
                <a:spcPct val="20000"/>
              </a:spcBef>
              <a:buClr>
                <a:schemeClr val="hlink"/>
              </a:buClr>
              <a:buSzPct val="70000"/>
            </a:pPr>
            <a:r>
              <a:rPr lang="en-US" altLang="zh-CN" sz="5700">
                <a:latin typeface="楷体_GB2312" pitchFamily="49" charset="-122"/>
                <a:ea typeface="楷体_GB2312" pitchFamily="49" charset="-122"/>
              </a:rPr>
              <a:t>      </a:t>
            </a:r>
            <a:r>
              <a:rPr lang="zh-CN" altLang="en-US" sz="5700">
                <a:latin typeface="楷体_GB2312" pitchFamily="49" charset="-122"/>
                <a:ea typeface="楷体_GB2312" pitchFamily="49" charset="-122"/>
              </a:rPr>
              <a:t>当光辐射照在某些材料的表面上时，若入射光的光子能量足够大，就能使材料的</a:t>
            </a:r>
            <a:r>
              <a:rPr lang="zh-CN" altLang="en-US" sz="5700" i="1">
                <a:solidFill>
                  <a:srgbClr val="FF0000"/>
                </a:solidFill>
                <a:latin typeface="楷体_GB2312" pitchFamily="49" charset="-122"/>
                <a:ea typeface="楷体_GB2312" pitchFamily="49" charset="-122"/>
              </a:rPr>
              <a:t>电子逸出表面</a:t>
            </a:r>
            <a:r>
              <a:rPr lang="zh-CN" altLang="en-US" sz="5700">
                <a:latin typeface="楷体_GB2312" pitchFamily="49" charset="-122"/>
                <a:ea typeface="楷体_GB2312" pitchFamily="49" charset="-122"/>
              </a:rPr>
              <a:t>，向外发射出电子，这种现象叫</a:t>
            </a:r>
            <a:r>
              <a:rPr lang="zh-CN" altLang="en-US" sz="5700" i="1">
                <a:solidFill>
                  <a:srgbClr val="FF0000"/>
                </a:solidFill>
                <a:latin typeface="楷体_GB2312" pitchFamily="49" charset="-122"/>
                <a:ea typeface="楷体_GB2312" pitchFamily="49" charset="-122"/>
              </a:rPr>
              <a:t>外光电效应或光电子发射效应</a:t>
            </a:r>
            <a:r>
              <a:rPr lang="zh-CN" altLang="en-US" sz="5700">
                <a:latin typeface="楷体_GB2312" pitchFamily="49" charset="-122"/>
                <a:ea typeface="楷体_GB2312" pitchFamily="49" charset="-122"/>
              </a:rPr>
              <a:t>。光电二极管、光电倍增管等便属于这种类型的电子传感器。它的响应速度比较快，一般只需几个毫微秒。但电子逸出需要较大的光子能量，只适宜于近红外辐射或可见光范围内使用。</a:t>
            </a:r>
          </a:p>
        </p:txBody>
      </p:sp>
    </p:spTree>
  </p:cSld>
  <p:clrMapOvr>
    <a:masterClrMapping/>
  </p:clrMapOvr>
  <p:transition>
    <p:zo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9"/>
          <p:cNvSpPr>
            <a:spLocks noChangeArrowheads="1"/>
          </p:cNvSpPr>
          <p:nvPr/>
        </p:nvSpPr>
        <p:spPr bwMode="auto">
          <a:xfrm>
            <a:off x="668736" y="2394227"/>
            <a:ext cx="18965863" cy="1422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691" tIns="108846" rIns="217691" bIns="108846" anchor="ctr"/>
          <a:lstStyle/>
          <a:p>
            <a:r>
              <a:rPr lang="en-US" altLang="zh-CN" sz="6700">
                <a:solidFill>
                  <a:schemeClr val="hlink"/>
                </a:solidFill>
                <a:latin typeface="华文新魏" pitchFamily="2" charset="-122"/>
                <a:ea typeface="华文新魏" pitchFamily="2" charset="-122"/>
              </a:rPr>
              <a:t>(2.2) </a:t>
            </a:r>
            <a:r>
              <a:rPr lang="zh-CN" altLang="en-US" sz="6700">
                <a:solidFill>
                  <a:schemeClr val="hlink"/>
                </a:solidFill>
                <a:latin typeface="华文新魏" pitchFamily="2" charset="-122"/>
                <a:ea typeface="华文新魏" pitchFamily="2" charset="-122"/>
              </a:rPr>
              <a:t>光电导传感器 （</a:t>
            </a:r>
            <a:r>
              <a:rPr lang="en-US" altLang="zh-CN" sz="6700">
                <a:solidFill>
                  <a:schemeClr val="hlink"/>
                </a:solidFill>
                <a:latin typeface="华文新魏" pitchFamily="2" charset="-122"/>
                <a:ea typeface="华文新魏" pitchFamily="2" charset="-122"/>
              </a:rPr>
              <a:t>PC</a:t>
            </a:r>
            <a:r>
              <a:rPr lang="zh-CN" altLang="en-US" sz="6700">
                <a:solidFill>
                  <a:schemeClr val="hlink"/>
                </a:solidFill>
                <a:latin typeface="华文新魏" pitchFamily="2" charset="-122"/>
                <a:ea typeface="华文新魏" pitchFamily="2" charset="-122"/>
              </a:rPr>
              <a:t>器件）</a:t>
            </a:r>
          </a:p>
        </p:txBody>
      </p:sp>
      <p:sp>
        <p:nvSpPr>
          <p:cNvPr id="43011" name="Rectangle 10"/>
          <p:cNvSpPr>
            <a:spLocks noChangeArrowheads="1"/>
          </p:cNvSpPr>
          <p:nvPr/>
        </p:nvSpPr>
        <p:spPr bwMode="auto">
          <a:xfrm>
            <a:off x="863431" y="4121628"/>
            <a:ext cx="22550795" cy="7347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691" tIns="108846" rIns="217691" bIns="108846"/>
          <a:lstStyle/>
          <a:p>
            <a:pPr marL="816342" indent="-816342" algn="just">
              <a:lnSpc>
                <a:spcPct val="120000"/>
              </a:lnSpc>
              <a:spcBef>
                <a:spcPct val="20000"/>
              </a:spcBef>
              <a:buClr>
                <a:srgbClr val="FF0000"/>
              </a:buClr>
              <a:buSzPct val="80000"/>
              <a:buFont typeface="Wingdings" pitchFamily="2" charset="2"/>
              <a:buChar char="p"/>
            </a:pPr>
            <a:r>
              <a:rPr lang="zh-CN" altLang="en-US" sz="5700">
                <a:latin typeface="楷体_GB2312" pitchFamily="49" charset="-122"/>
                <a:ea typeface="楷体_GB2312" pitchFamily="49" charset="-122"/>
              </a:rPr>
              <a:t>当红外辐射照射在某些半导体材料表面上时，半导体材料中有些电子和空穴可以从原来不导电的束缚状态变为能导电的自由状态，使半导体的导电率增加，这种现象叫</a:t>
            </a:r>
            <a:r>
              <a:rPr lang="zh-CN" altLang="en-US" sz="5700" i="1" u="sng">
                <a:solidFill>
                  <a:srgbClr val="FF0000"/>
                </a:solidFill>
                <a:latin typeface="楷体_GB2312" pitchFamily="49" charset="-122"/>
                <a:ea typeface="楷体_GB2312" pitchFamily="49" charset="-122"/>
              </a:rPr>
              <a:t>光电导现象</a:t>
            </a:r>
            <a:r>
              <a:rPr lang="zh-CN" altLang="en-US" sz="5700">
                <a:latin typeface="楷体_GB2312" pitchFamily="49" charset="-122"/>
                <a:ea typeface="楷体_GB2312" pitchFamily="49" charset="-122"/>
              </a:rPr>
              <a:t>。利用光电导现象制成的传感器称为光电导传感器，如</a:t>
            </a:r>
            <a:r>
              <a:rPr lang="en-US" altLang="zh-CN" sz="5700">
                <a:latin typeface="楷体_GB2312" pitchFamily="49" charset="-122"/>
                <a:ea typeface="楷体_GB2312" pitchFamily="49" charset="-122"/>
              </a:rPr>
              <a:t>PbS</a:t>
            </a:r>
            <a:r>
              <a:rPr lang="zh-CN" altLang="zh-CN" sz="5700">
                <a:latin typeface="楷体_GB2312" pitchFamily="49" charset="-122"/>
                <a:ea typeface="楷体_GB2312" pitchFamily="49" charset="-122"/>
              </a:rPr>
              <a:t>、</a:t>
            </a:r>
            <a:r>
              <a:rPr lang="en-US" altLang="zh-CN" sz="5700">
                <a:latin typeface="楷体_GB2312" pitchFamily="49" charset="-122"/>
                <a:ea typeface="楷体_GB2312" pitchFamily="49" charset="-122"/>
              </a:rPr>
              <a:t>PbSe</a:t>
            </a:r>
            <a:r>
              <a:rPr lang="zh-CN" altLang="zh-CN" sz="5700">
                <a:latin typeface="楷体_GB2312" pitchFamily="49" charset="-122"/>
                <a:ea typeface="楷体_GB2312" pitchFamily="49" charset="-122"/>
              </a:rPr>
              <a:t>、</a:t>
            </a:r>
            <a:r>
              <a:rPr lang="en-US" altLang="zh-CN" sz="5700">
                <a:latin typeface="楷体_GB2312" pitchFamily="49" charset="-122"/>
                <a:ea typeface="楷体_GB2312" pitchFamily="49" charset="-122"/>
              </a:rPr>
              <a:t>InSb</a:t>
            </a:r>
            <a:r>
              <a:rPr lang="zh-CN" altLang="en-US" sz="5700">
                <a:latin typeface="楷体_GB2312" pitchFamily="49" charset="-122"/>
                <a:ea typeface="楷体_GB2312" pitchFamily="49" charset="-122"/>
              </a:rPr>
              <a:t>（</a:t>
            </a:r>
            <a:r>
              <a:rPr lang="zh-CN" altLang="en-US" sz="5700"/>
              <a:t>锑化铟）</a:t>
            </a:r>
            <a:r>
              <a:rPr lang="zh-CN" altLang="zh-CN" sz="5700">
                <a:latin typeface="楷体_GB2312" pitchFamily="49" charset="-122"/>
                <a:ea typeface="楷体_GB2312" pitchFamily="49" charset="-122"/>
              </a:rPr>
              <a:t>、</a:t>
            </a:r>
            <a:r>
              <a:rPr lang="en-US" altLang="zh-CN" sz="5700">
                <a:latin typeface="楷体_GB2312" pitchFamily="49" charset="-122"/>
                <a:ea typeface="楷体_GB2312" pitchFamily="49" charset="-122"/>
              </a:rPr>
              <a:t>HgCdTe</a:t>
            </a:r>
            <a:r>
              <a:rPr lang="zh-CN" altLang="en-US" sz="5700">
                <a:latin typeface="楷体_GB2312" pitchFamily="49" charset="-122"/>
                <a:ea typeface="楷体_GB2312" pitchFamily="49" charset="-122"/>
              </a:rPr>
              <a:t>等材料都可制造光电导传感器。</a:t>
            </a:r>
          </a:p>
          <a:p>
            <a:pPr marL="816342" indent="-816342" algn="just">
              <a:lnSpc>
                <a:spcPct val="120000"/>
              </a:lnSpc>
              <a:spcBef>
                <a:spcPct val="20000"/>
              </a:spcBef>
              <a:buClr>
                <a:srgbClr val="FF0000"/>
              </a:buClr>
              <a:buSzPct val="80000"/>
              <a:buFont typeface="Wingdings" pitchFamily="2" charset="2"/>
              <a:buChar char="p"/>
            </a:pPr>
            <a:r>
              <a:rPr lang="zh-CN" altLang="en-US" sz="5700">
                <a:latin typeface="楷体_GB2312" pitchFamily="49" charset="-122"/>
                <a:ea typeface="楷体_GB2312" pitchFamily="49" charset="-122"/>
              </a:rPr>
              <a:t>使用光电导传感器时，需要</a:t>
            </a:r>
            <a:r>
              <a:rPr lang="zh-CN" altLang="en-US" sz="5700" i="1" u="sng">
                <a:solidFill>
                  <a:srgbClr val="FF0000"/>
                </a:solidFill>
                <a:latin typeface="楷体_GB2312" pitchFamily="49" charset="-122"/>
                <a:ea typeface="楷体_GB2312" pitchFamily="49" charset="-122"/>
              </a:rPr>
              <a:t>制冷</a:t>
            </a:r>
            <a:r>
              <a:rPr lang="zh-CN" altLang="en-US" sz="5700">
                <a:latin typeface="楷体_GB2312" pitchFamily="49" charset="-122"/>
                <a:ea typeface="楷体_GB2312" pitchFamily="49" charset="-122"/>
              </a:rPr>
              <a:t>和加上一定的</a:t>
            </a:r>
            <a:r>
              <a:rPr lang="zh-CN" altLang="en-US" sz="5700" i="1" u="sng">
                <a:solidFill>
                  <a:srgbClr val="FF0000"/>
                </a:solidFill>
                <a:latin typeface="楷体_GB2312" pitchFamily="49" charset="-122"/>
                <a:ea typeface="楷体_GB2312" pitchFamily="49" charset="-122"/>
              </a:rPr>
              <a:t>偏压</a:t>
            </a:r>
            <a:r>
              <a:rPr lang="zh-CN" altLang="en-US" sz="5700">
                <a:latin typeface="楷体_GB2312" pitchFamily="49" charset="-122"/>
                <a:ea typeface="楷体_GB2312" pitchFamily="49" charset="-122"/>
              </a:rPr>
              <a:t>，否则会使响应率降低、噪声大、响应波段窄，以致使红外传感器损坏。</a:t>
            </a:r>
          </a:p>
        </p:txBody>
      </p:sp>
    </p:spTree>
  </p:cSld>
  <p:clrMapOvr>
    <a:masterClrMapping/>
  </p:clrMapOvr>
  <p:transition>
    <p:zo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9"/>
          <p:cNvSpPr>
            <a:spLocks noChangeArrowheads="1"/>
          </p:cNvSpPr>
          <p:nvPr/>
        </p:nvSpPr>
        <p:spPr bwMode="auto">
          <a:xfrm>
            <a:off x="761851" y="2429157"/>
            <a:ext cx="21911688" cy="1486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691" tIns="108846" rIns="217691" bIns="108846" anchor="ctr"/>
          <a:lstStyle/>
          <a:p>
            <a:r>
              <a:rPr lang="en-US" altLang="zh-CN" sz="7600">
                <a:solidFill>
                  <a:schemeClr val="hlink"/>
                </a:solidFill>
                <a:latin typeface="华文新魏" pitchFamily="2" charset="-122"/>
                <a:ea typeface="华文新魏" pitchFamily="2" charset="-122"/>
              </a:rPr>
              <a:t> (</a:t>
            </a:r>
            <a:r>
              <a:rPr lang="en-US" altLang="zh-CN" sz="6700">
                <a:solidFill>
                  <a:schemeClr val="hlink"/>
                </a:solidFill>
                <a:latin typeface="华文新魏" pitchFamily="2" charset="-122"/>
                <a:ea typeface="华文新魏" pitchFamily="2" charset="-122"/>
              </a:rPr>
              <a:t>2.3) </a:t>
            </a:r>
            <a:r>
              <a:rPr lang="zh-CN" altLang="en-US" sz="6700">
                <a:solidFill>
                  <a:schemeClr val="hlink"/>
                </a:solidFill>
                <a:latin typeface="华文新魏" pitchFamily="2" charset="-122"/>
                <a:ea typeface="华文新魏" pitchFamily="2" charset="-122"/>
              </a:rPr>
              <a:t>光生伏特传感器（</a:t>
            </a:r>
            <a:r>
              <a:rPr lang="en-US" altLang="zh-CN" sz="6700">
                <a:solidFill>
                  <a:schemeClr val="hlink"/>
                </a:solidFill>
                <a:latin typeface="华文新魏" pitchFamily="2" charset="-122"/>
                <a:ea typeface="华文新魏" pitchFamily="2" charset="-122"/>
              </a:rPr>
              <a:t>PU</a:t>
            </a:r>
            <a:r>
              <a:rPr lang="zh-CN" altLang="en-US" sz="6700">
                <a:solidFill>
                  <a:schemeClr val="hlink"/>
                </a:solidFill>
                <a:latin typeface="华文新魏" pitchFamily="2" charset="-122"/>
                <a:ea typeface="华文新魏" pitchFamily="2" charset="-122"/>
              </a:rPr>
              <a:t>器件）</a:t>
            </a:r>
          </a:p>
        </p:txBody>
      </p:sp>
      <p:sp>
        <p:nvSpPr>
          <p:cNvPr id="44035" name="Rectangle 10"/>
          <p:cNvSpPr>
            <a:spLocks noChangeArrowheads="1"/>
          </p:cNvSpPr>
          <p:nvPr/>
        </p:nvSpPr>
        <p:spPr bwMode="auto">
          <a:xfrm>
            <a:off x="952315" y="4143856"/>
            <a:ext cx="22123311" cy="6769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691" tIns="108846" rIns="217691" bIns="108846"/>
          <a:lstStyle/>
          <a:p>
            <a:pPr marL="816342" indent="-816342" algn="just">
              <a:lnSpc>
                <a:spcPct val="125000"/>
              </a:lnSpc>
              <a:spcBef>
                <a:spcPct val="20000"/>
              </a:spcBef>
              <a:buClr>
                <a:srgbClr val="FF0000"/>
              </a:buClr>
              <a:buSzPct val="80000"/>
              <a:buFont typeface="Wingdings" pitchFamily="2" charset="2"/>
              <a:buChar char="p"/>
            </a:pPr>
            <a:r>
              <a:rPr lang="zh-CN" altLang="en-US" sz="6200">
                <a:latin typeface="楷体_GB2312" pitchFamily="49" charset="-122"/>
                <a:ea typeface="楷体_GB2312" pitchFamily="49" charset="-122"/>
              </a:rPr>
              <a:t>当红外辐射照射在某些半导体材料的</a:t>
            </a:r>
            <a:r>
              <a:rPr lang="en-US" altLang="zh-CN" sz="6200">
                <a:latin typeface="楷体_GB2312" pitchFamily="49" charset="-122"/>
                <a:ea typeface="楷体_GB2312" pitchFamily="49" charset="-122"/>
              </a:rPr>
              <a:t>pn</a:t>
            </a:r>
            <a:r>
              <a:rPr lang="zh-CN" altLang="en-US" sz="6200">
                <a:latin typeface="楷体_GB2312" pitchFamily="49" charset="-122"/>
                <a:ea typeface="楷体_GB2312" pitchFamily="49" charset="-122"/>
              </a:rPr>
              <a:t>结上时，在结内电场的作用下，自由电子移向</a:t>
            </a:r>
            <a:r>
              <a:rPr lang="en-US" altLang="zh-CN" sz="6200">
                <a:latin typeface="楷体_GB2312" pitchFamily="49" charset="-122"/>
                <a:ea typeface="楷体_GB2312" pitchFamily="49" charset="-122"/>
              </a:rPr>
              <a:t>n</a:t>
            </a:r>
            <a:r>
              <a:rPr lang="zh-CN" altLang="en-US" sz="6200">
                <a:latin typeface="楷体_GB2312" pitchFamily="49" charset="-122"/>
                <a:ea typeface="楷体_GB2312" pitchFamily="49" charset="-122"/>
              </a:rPr>
              <a:t>区，空穴移向</a:t>
            </a:r>
            <a:r>
              <a:rPr lang="en-US" altLang="zh-CN" sz="6200">
                <a:latin typeface="楷体_GB2312" pitchFamily="49" charset="-122"/>
                <a:ea typeface="楷体_GB2312" pitchFamily="49" charset="-122"/>
              </a:rPr>
              <a:t>p</a:t>
            </a:r>
            <a:r>
              <a:rPr lang="zh-CN" altLang="en-US" sz="6200">
                <a:latin typeface="楷体_GB2312" pitchFamily="49" charset="-122"/>
                <a:ea typeface="楷体_GB2312" pitchFamily="49" charset="-122"/>
              </a:rPr>
              <a:t>区。如果</a:t>
            </a:r>
            <a:r>
              <a:rPr lang="en-US" altLang="zh-CN" sz="6200">
                <a:latin typeface="楷体_GB2312" pitchFamily="49" charset="-122"/>
                <a:ea typeface="楷体_GB2312" pitchFamily="49" charset="-122"/>
              </a:rPr>
              <a:t>pn</a:t>
            </a:r>
            <a:r>
              <a:rPr lang="zh-CN" altLang="en-US" sz="6200">
                <a:latin typeface="楷体_GB2312" pitchFamily="49" charset="-122"/>
                <a:ea typeface="楷体_GB2312" pitchFamily="49" charset="-122"/>
              </a:rPr>
              <a:t>结开路，则在</a:t>
            </a:r>
            <a:r>
              <a:rPr lang="en-US" altLang="zh-CN" sz="6200">
                <a:latin typeface="楷体_GB2312" pitchFamily="49" charset="-122"/>
                <a:ea typeface="楷体_GB2312" pitchFamily="49" charset="-122"/>
              </a:rPr>
              <a:t>pn</a:t>
            </a:r>
            <a:r>
              <a:rPr lang="zh-CN" altLang="en-US" sz="6200">
                <a:latin typeface="楷体_GB2312" pitchFamily="49" charset="-122"/>
                <a:ea typeface="楷体_GB2312" pitchFamily="49" charset="-122"/>
              </a:rPr>
              <a:t>结两端将产生一个附加电势，称为</a:t>
            </a:r>
            <a:r>
              <a:rPr lang="zh-CN" altLang="en-US" sz="6200" i="1" u="sng">
                <a:solidFill>
                  <a:srgbClr val="FF0000"/>
                </a:solidFill>
                <a:latin typeface="楷体_GB2312" pitchFamily="49" charset="-122"/>
                <a:ea typeface="楷体_GB2312" pitchFamily="49" charset="-122"/>
              </a:rPr>
              <a:t>光生电动势</a:t>
            </a:r>
            <a:r>
              <a:rPr lang="zh-CN" altLang="en-US" sz="6200">
                <a:latin typeface="楷体_GB2312" pitchFamily="49" charset="-122"/>
                <a:ea typeface="楷体_GB2312" pitchFamily="49" charset="-122"/>
              </a:rPr>
              <a:t>。利用这个效应制成的传感器称为光生伏特传感器或</a:t>
            </a:r>
            <a:r>
              <a:rPr lang="en-US" altLang="zh-CN" sz="6200">
                <a:latin typeface="楷体_GB2312" pitchFamily="49" charset="-122"/>
                <a:ea typeface="楷体_GB2312" pitchFamily="49" charset="-122"/>
              </a:rPr>
              <a:t>pn</a:t>
            </a:r>
            <a:r>
              <a:rPr lang="zh-CN" altLang="en-US" sz="6200">
                <a:latin typeface="楷体_GB2312" pitchFamily="49" charset="-122"/>
                <a:ea typeface="楷体_GB2312" pitchFamily="49" charset="-122"/>
              </a:rPr>
              <a:t>结传感器。</a:t>
            </a:r>
          </a:p>
          <a:p>
            <a:pPr marL="816342" indent="-816342" algn="just">
              <a:lnSpc>
                <a:spcPct val="125000"/>
              </a:lnSpc>
              <a:spcBef>
                <a:spcPct val="20000"/>
              </a:spcBef>
              <a:buClr>
                <a:srgbClr val="FF0000"/>
              </a:buClr>
              <a:buSzPct val="80000"/>
              <a:buFont typeface="Wingdings" pitchFamily="2" charset="2"/>
              <a:buChar char="p"/>
            </a:pPr>
            <a:r>
              <a:rPr lang="zh-CN" altLang="en-US" sz="6200">
                <a:latin typeface="楷体_GB2312" pitchFamily="49" charset="-122"/>
                <a:ea typeface="楷体_GB2312" pitchFamily="49" charset="-122"/>
              </a:rPr>
              <a:t>常用的材料为</a:t>
            </a:r>
            <a:r>
              <a:rPr lang="en-US" altLang="zh-CN" sz="6200">
                <a:latin typeface="楷体_GB2312" pitchFamily="49" charset="-122"/>
                <a:ea typeface="楷体_GB2312" pitchFamily="49" charset="-122"/>
              </a:rPr>
              <a:t>InAs</a:t>
            </a:r>
            <a:r>
              <a:rPr lang="zh-CN" altLang="en-US" sz="6200">
                <a:latin typeface="楷体_GB2312" pitchFamily="49" charset="-122"/>
                <a:ea typeface="楷体_GB2312" pitchFamily="49" charset="-122"/>
              </a:rPr>
              <a:t>、</a:t>
            </a:r>
            <a:r>
              <a:rPr lang="en-US" altLang="zh-CN" sz="6200">
                <a:latin typeface="楷体_GB2312" pitchFamily="49" charset="-122"/>
                <a:ea typeface="楷体_GB2312" pitchFamily="49" charset="-122"/>
              </a:rPr>
              <a:t>InSb</a:t>
            </a:r>
            <a:r>
              <a:rPr lang="zh-CN" altLang="zh-CN" sz="6200">
                <a:latin typeface="楷体_GB2312" pitchFamily="49" charset="-122"/>
                <a:ea typeface="楷体_GB2312" pitchFamily="49" charset="-122"/>
              </a:rPr>
              <a:t>、</a:t>
            </a:r>
            <a:r>
              <a:rPr lang="en-US" altLang="zh-CN" sz="6200">
                <a:latin typeface="楷体_GB2312" pitchFamily="49" charset="-122"/>
                <a:ea typeface="楷体_GB2312" pitchFamily="49" charset="-122"/>
              </a:rPr>
              <a:t>HgCdTe</a:t>
            </a:r>
            <a:r>
              <a:rPr lang="zh-CN" altLang="zh-CN" sz="6200">
                <a:latin typeface="楷体_GB2312" pitchFamily="49" charset="-122"/>
                <a:ea typeface="楷体_GB2312" pitchFamily="49" charset="-122"/>
              </a:rPr>
              <a:t>、</a:t>
            </a:r>
            <a:r>
              <a:rPr lang="en-US" altLang="zh-CN" sz="6200">
                <a:latin typeface="楷体_GB2312" pitchFamily="49" charset="-122"/>
                <a:ea typeface="楷体_GB2312" pitchFamily="49" charset="-122"/>
              </a:rPr>
              <a:t>PbSnTe</a:t>
            </a:r>
            <a:r>
              <a:rPr lang="zh-CN" altLang="en-US" sz="6200">
                <a:latin typeface="楷体_GB2312" pitchFamily="49" charset="-122"/>
                <a:ea typeface="楷体_GB2312" pitchFamily="49" charset="-122"/>
              </a:rPr>
              <a:t>等几种。</a:t>
            </a:r>
          </a:p>
        </p:txBody>
      </p:sp>
    </p:spTree>
  </p:cSld>
  <p:clrMapOvr>
    <a:masterClrMapping/>
  </p:clrMapOvr>
  <p:transition>
    <p:zo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9"/>
          <p:cNvSpPr>
            <a:spLocks noChangeArrowheads="1"/>
          </p:cNvSpPr>
          <p:nvPr/>
        </p:nvSpPr>
        <p:spPr bwMode="auto">
          <a:xfrm>
            <a:off x="571390" y="2143374"/>
            <a:ext cx="20722352" cy="1343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691" tIns="108846" rIns="217691" bIns="108846" anchor="ctr"/>
          <a:lstStyle/>
          <a:p>
            <a:r>
              <a:rPr lang="en-US" altLang="zh-CN" sz="6700">
                <a:solidFill>
                  <a:schemeClr val="hlink"/>
                </a:solidFill>
                <a:latin typeface="华文新魏" pitchFamily="2" charset="-122"/>
                <a:ea typeface="华文新魏" pitchFamily="2" charset="-122"/>
              </a:rPr>
              <a:t> (2.4) </a:t>
            </a:r>
            <a:r>
              <a:rPr lang="zh-CN" altLang="en-US" sz="6700">
                <a:solidFill>
                  <a:schemeClr val="hlink"/>
                </a:solidFill>
                <a:latin typeface="华文新魏" pitchFamily="2" charset="-122"/>
                <a:ea typeface="华文新魏" pitchFamily="2" charset="-122"/>
              </a:rPr>
              <a:t>光磁电传感器（</a:t>
            </a:r>
            <a:r>
              <a:rPr lang="en-US" altLang="zh-CN" sz="6700">
                <a:solidFill>
                  <a:schemeClr val="hlink"/>
                </a:solidFill>
                <a:latin typeface="华文新魏" pitchFamily="2" charset="-122"/>
                <a:ea typeface="华文新魏" pitchFamily="2" charset="-122"/>
              </a:rPr>
              <a:t>PEM</a:t>
            </a:r>
            <a:r>
              <a:rPr lang="zh-CN" altLang="en-US" sz="6700">
                <a:solidFill>
                  <a:schemeClr val="hlink"/>
                </a:solidFill>
                <a:latin typeface="华文新魏" pitchFamily="2" charset="-122"/>
                <a:ea typeface="华文新魏" pitchFamily="2" charset="-122"/>
              </a:rPr>
              <a:t>器件）</a:t>
            </a:r>
          </a:p>
        </p:txBody>
      </p:sp>
      <p:sp>
        <p:nvSpPr>
          <p:cNvPr id="45059" name="Rectangle 10"/>
          <p:cNvSpPr>
            <a:spLocks noChangeArrowheads="1"/>
          </p:cNvSpPr>
          <p:nvPr/>
        </p:nvSpPr>
        <p:spPr bwMode="auto">
          <a:xfrm>
            <a:off x="761852" y="3715180"/>
            <a:ext cx="22461914" cy="841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691" tIns="108846" rIns="217691" bIns="108846"/>
          <a:lstStyle/>
          <a:p>
            <a:pPr marL="816342" indent="-816342" algn="just">
              <a:lnSpc>
                <a:spcPct val="120000"/>
              </a:lnSpc>
              <a:spcBef>
                <a:spcPct val="20000"/>
              </a:spcBef>
              <a:buClr>
                <a:srgbClr val="FF0000"/>
              </a:buClr>
              <a:buSzPct val="80000"/>
              <a:buFont typeface="Wingdings" pitchFamily="2" charset="2"/>
              <a:buChar char="p"/>
            </a:pPr>
            <a:r>
              <a:rPr lang="zh-CN" altLang="en-US" sz="5700">
                <a:latin typeface="楷体_GB2312" pitchFamily="49" charset="-122"/>
                <a:ea typeface="楷体_GB2312" pitchFamily="49" charset="-122"/>
              </a:rPr>
              <a:t>当红外辐射照射在某些半导体材料的表面上时，材料表面的电子和空穴将向内部扩散，在扩散中若受强磁场的作用，电子与空穴则各偏向一边，因而产生开路电压，这种现象称为</a:t>
            </a:r>
            <a:r>
              <a:rPr lang="zh-CN" altLang="en-US" sz="5700" i="1">
                <a:solidFill>
                  <a:srgbClr val="FF0000"/>
                </a:solidFill>
                <a:latin typeface="楷体_GB2312" pitchFamily="49" charset="-122"/>
                <a:ea typeface="楷体_GB2312" pitchFamily="49" charset="-122"/>
              </a:rPr>
              <a:t>光磁电效应</a:t>
            </a:r>
            <a:r>
              <a:rPr lang="zh-CN" altLang="en-US" sz="5700">
                <a:latin typeface="楷体_GB2312" pitchFamily="49" charset="-122"/>
                <a:ea typeface="楷体_GB2312" pitchFamily="49" charset="-122"/>
              </a:rPr>
              <a:t>。利用此效应制成的红外传感器，叫做光磁电传感器。</a:t>
            </a:r>
          </a:p>
          <a:p>
            <a:pPr marL="816342" indent="-816342" algn="just">
              <a:lnSpc>
                <a:spcPct val="120000"/>
              </a:lnSpc>
              <a:spcBef>
                <a:spcPct val="20000"/>
              </a:spcBef>
              <a:buClr>
                <a:srgbClr val="FF0000"/>
              </a:buClr>
              <a:buSzPct val="80000"/>
              <a:buFont typeface="Wingdings" pitchFamily="2" charset="2"/>
              <a:buChar char="p"/>
            </a:pPr>
            <a:r>
              <a:rPr lang="zh-CN" altLang="en-US" sz="5700">
                <a:latin typeface="楷体_GB2312" pitchFamily="49" charset="-122"/>
                <a:ea typeface="楷体_GB2312" pitchFamily="49" charset="-122"/>
              </a:rPr>
              <a:t>光磁电传感器</a:t>
            </a:r>
            <a:r>
              <a:rPr lang="zh-CN" altLang="en-US" sz="5700" i="1">
                <a:solidFill>
                  <a:srgbClr val="FF0000"/>
                </a:solidFill>
                <a:latin typeface="楷体_GB2312" pitchFamily="49" charset="-122"/>
                <a:ea typeface="楷体_GB2312" pitchFamily="49" charset="-122"/>
              </a:rPr>
              <a:t>不需要致冷</a:t>
            </a:r>
            <a:r>
              <a:rPr lang="zh-CN" altLang="en-US" sz="5700">
                <a:latin typeface="楷体_GB2312" pitchFamily="49" charset="-122"/>
                <a:ea typeface="楷体_GB2312" pitchFamily="49" charset="-122"/>
              </a:rPr>
              <a:t>，响应波段可达</a:t>
            </a:r>
            <a:r>
              <a:rPr lang="en-US" altLang="zh-CN" sz="5700">
                <a:latin typeface="楷体_GB2312" pitchFamily="49" charset="-122"/>
                <a:ea typeface="楷体_GB2312" pitchFamily="49" charset="-122"/>
              </a:rPr>
              <a:t>7μm</a:t>
            </a:r>
            <a:r>
              <a:rPr lang="zh-CN" altLang="en-US" sz="5700">
                <a:latin typeface="楷体_GB2312" pitchFamily="49" charset="-122"/>
                <a:ea typeface="楷体_GB2312" pitchFamily="49" charset="-122"/>
              </a:rPr>
              <a:t>左右，时间常数小、响应速度快、不用加偏压、内阻极低、噪声小、有良好的稳定性和可靠性。但其灵敏度低、低噪声前置放大器制作困难，因而影响了使用。</a:t>
            </a:r>
          </a:p>
        </p:txBody>
      </p:sp>
    </p:spTree>
  </p:cSld>
  <p:clrMapOvr>
    <a:masterClrMapping/>
  </p:clrMapOvr>
  <p:transition>
    <p:zo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9"/>
          <p:cNvSpPr>
            <a:spLocks noChangeArrowheads="1"/>
          </p:cNvSpPr>
          <p:nvPr/>
        </p:nvSpPr>
        <p:spPr bwMode="auto">
          <a:xfrm>
            <a:off x="478276" y="520761"/>
            <a:ext cx="15025398" cy="1317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691" tIns="108846" rIns="217691" bIns="108846" anchor="ctr"/>
          <a:lstStyle/>
          <a:p>
            <a:r>
              <a:rPr lang="en-US" altLang="zh-CN" sz="7600">
                <a:solidFill>
                  <a:schemeClr val="hlink"/>
                </a:solidFill>
              </a:rPr>
              <a:t>2</a:t>
            </a:r>
            <a:r>
              <a:rPr lang="zh-CN" altLang="en-US" sz="7600">
                <a:solidFill>
                  <a:schemeClr val="hlink"/>
                </a:solidFill>
              </a:rPr>
              <a:t>、红外传感器的性能参数</a:t>
            </a:r>
          </a:p>
        </p:txBody>
      </p:sp>
      <p:graphicFrame>
        <p:nvGraphicFramePr>
          <p:cNvPr id="2050" name="Object 11"/>
          <p:cNvGraphicFramePr>
            <a:graphicFrameLocks noChangeAspect="1"/>
          </p:cNvGraphicFramePr>
          <p:nvPr/>
        </p:nvGraphicFramePr>
        <p:xfrm>
          <a:off x="14140807" y="4429640"/>
          <a:ext cx="8299944" cy="2429155"/>
        </p:xfrm>
        <a:graphic>
          <a:graphicData uri="http://schemas.openxmlformats.org/presentationml/2006/ole">
            <mc:AlternateContent xmlns:mc="http://schemas.openxmlformats.org/markup-compatibility/2006">
              <mc:Choice xmlns:v="urn:schemas-microsoft-com:vml" Requires="v">
                <p:oleObj spid="_x0000_s2063" name="公式" r:id="rId3" imgW="622080" imgH="431640" progId="Equation.3">
                  <p:embed/>
                </p:oleObj>
              </mc:Choice>
              <mc:Fallback>
                <p:oleObj name="公式" r:id="rId3" imgW="622080" imgH="43164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40807" y="4429640"/>
                        <a:ext cx="8299944" cy="2429155"/>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 name="AutoShape 12"/>
          <p:cNvGraphicFramePr>
            <a:graphicFrameLocks noChangeAspect="1"/>
          </p:cNvGraphicFramePr>
          <p:nvPr/>
        </p:nvGraphicFramePr>
        <p:xfrm>
          <a:off x="13916482" y="6858795"/>
          <a:ext cx="8448083" cy="5328267"/>
        </p:xfrm>
        <a:graphic>
          <a:graphicData uri="http://schemas.openxmlformats.org/presentationml/2006/ole">
            <mc:AlternateContent xmlns:mc="http://schemas.openxmlformats.org/markup-compatibility/2006">
              <mc:Choice xmlns:v="urn:schemas-microsoft-com:vml" Requires="v">
                <p:oleObj spid="_x0000_s2064" name="公式" r:id="rId5" imgW="0" imgH="0" progId="Equation.3">
                  <p:embed/>
                </p:oleObj>
              </mc:Choice>
              <mc:Fallback>
                <p:oleObj name="公式" r:id="rId5" imgW="0" imgH="0" progId="Equation.3">
                  <p:embed/>
                  <p:pic>
                    <p:nvPicPr>
                      <p:cNvPr id="0" name="AutoShape 1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3916482" y="6858795"/>
                        <a:ext cx="8448083" cy="5328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2" name="AutoShape 10"/>
          <p:cNvGraphicFramePr>
            <a:graphicFrameLocks noChangeAspect="1"/>
          </p:cNvGraphicFramePr>
          <p:nvPr/>
        </p:nvGraphicFramePr>
        <p:xfrm>
          <a:off x="668736" y="2826078"/>
          <a:ext cx="11906042" cy="7144577"/>
        </p:xfrm>
        <a:graphic>
          <a:graphicData uri="http://schemas.openxmlformats.org/presentationml/2006/ole">
            <mc:AlternateContent xmlns:mc="http://schemas.openxmlformats.org/markup-compatibility/2006">
              <mc:Choice xmlns:v="urn:schemas-microsoft-com:vml" Requires="v">
                <p:oleObj spid="_x0000_s2065" name="Equation" r:id="rId6" imgW="114120" imgH="215640" progId="Equation.3">
                  <p:embed/>
                </p:oleObj>
              </mc:Choice>
              <mc:Fallback>
                <p:oleObj name="Equation" r:id="rId6" imgW="114120" imgH="215640" progId="Equation.3">
                  <p:embed/>
                  <p:pic>
                    <p:nvPicPr>
                      <p:cNvPr id="0" name="AutoShap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8736" y="2826078"/>
                        <a:ext cx="11906042" cy="7144577"/>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zo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
          <p:cNvSpPr>
            <a:spLocks noChangeArrowheads="1"/>
          </p:cNvSpPr>
          <p:nvPr/>
        </p:nvSpPr>
        <p:spPr bwMode="auto">
          <a:xfrm>
            <a:off x="863432" y="2251337"/>
            <a:ext cx="14555592" cy="1378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691" tIns="108846" rIns="217691" bIns="108846" anchor="ctr"/>
          <a:lstStyle/>
          <a:p>
            <a:r>
              <a:rPr lang="en-US" altLang="zh-CN" sz="6700">
                <a:solidFill>
                  <a:schemeClr val="hlink"/>
                </a:solidFill>
                <a:latin typeface="华文新魏" pitchFamily="2" charset="-122"/>
                <a:ea typeface="华文新魏" pitchFamily="2" charset="-122"/>
              </a:rPr>
              <a:t>2.2  </a:t>
            </a:r>
            <a:r>
              <a:rPr lang="zh-CN" altLang="en-US" sz="6700">
                <a:solidFill>
                  <a:schemeClr val="hlink"/>
                </a:solidFill>
                <a:latin typeface="华文新魏" pitchFamily="2" charset="-122"/>
                <a:ea typeface="华文新魏" pitchFamily="2" charset="-122"/>
              </a:rPr>
              <a:t>响应波长范围</a:t>
            </a:r>
          </a:p>
        </p:txBody>
      </p:sp>
      <p:sp>
        <p:nvSpPr>
          <p:cNvPr id="46083" name="Rectangle 11"/>
          <p:cNvSpPr>
            <a:spLocks noChangeArrowheads="1"/>
          </p:cNvSpPr>
          <p:nvPr/>
        </p:nvSpPr>
        <p:spPr bwMode="auto">
          <a:xfrm>
            <a:off x="863432" y="3689777"/>
            <a:ext cx="21505367" cy="7776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691" tIns="108846" rIns="217691" bIns="108846"/>
          <a:lstStyle/>
          <a:p>
            <a:pPr marL="816342" indent="-816342" algn="just">
              <a:lnSpc>
                <a:spcPct val="160000"/>
              </a:lnSpc>
              <a:spcBef>
                <a:spcPct val="20000"/>
              </a:spcBef>
              <a:buClr>
                <a:srgbClr val="FF0000"/>
              </a:buClr>
              <a:buSzPct val="80000"/>
              <a:buFont typeface="Wingdings" pitchFamily="2" charset="2"/>
              <a:buChar char="p"/>
            </a:pPr>
            <a:r>
              <a:rPr lang="zh-CN" altLang="en-US" sz="5700">
                <a:ea typeface="楷体_GB2312" pitchFamily="49" charset="-122"/>
              </a:rPr>
              <a:t>响应波长范围（或称</a:t>
            </a:r>
            <a:r>
              <a:rPr lang="zh-CN" altLang="en-US" sz="5700" i="1">
                <a:solidFill>
                  <a:srgbClr val="FF0000"/>
                </a:solidFill>
                <a:ea typeface="楷体_GB2312" pitchFamily="49" charset="-122"/>
              </a:rPr>
              <a:t>光谱响应</a:t>
            </a:r>
            <a:r>
              <a:rPr lang="zh-CN" altLang="en-US" sz="5700">
                <a:ea typeface="楷体_GB2312" pitchFamily="49" charset="-122"/>
              </a:rPr>
              <a:t>）是表示传感器的电压响应率与入射的红外辐射波长之间的关系，一般用曲线表示（见下页图）。</a:t>
            </a:r>
          </a:p>
          <a:p>
            <a:pPr marL="816342" indent="-816342" algn="just">
              <a:lnSpc>
                <a:spcPct val="160000"/>
              </a:lnSpc>
              <a:spcBef>
                <a:spcPct val="20000"/>
              </a:spcBef>
              <a:buClr>
                <a:srgbClr val="FF0000"/>
              </a:buClr>
              <a:buSzPct val="80000"/>
              <a:buFont typeface="Wingdings" pitchFamily="2" charset="2"/>
              <a:buChar char="p"/>
            </a:pPr>
            <a:r>
              <a:rPr lang="zh-CN" altLang="en-US" sz="5700">
                <a:ea typeface="楷体_GB2312" pitchFamily="49" charset="-122"/>
              </a:rPr>
              <a:t>一般将响应率最大值所对应的波长称为</a:t>
            </a:r>
            <a:r>
              <a:rPr lang="zh-CN" altLang="en-US" sz="5700" i="1">
                <a:solidFill>
                  <a:srgbClr val="FF0000"/>
                </a:solidFill>
                <a:ea typeface="楷体_GB2312" pitchFamily="49" charset="-122"/>
              </a:rPr>
              <a:t>峰值波长</a:t>
            </a:r>
            <a:r>
              <a:rPr lang="zh-CN" altLang="en-US" sz="5700">
                <a:ea typeface="楷体_GB2312" pitchFamily="49" charset="-122"/>
              </a:rPr>
              <a:t>。</a:t>
            </a:r>
          </a:p>
          <a:p>
            <a:pPr marL="816342" indent="-816342" algn="just">
              <a:lnSpc>
                <a:spcPct val="160000"/>
              </a:lnSpc>
              <a:spcBef>
                <a:spcPct val="20000"/>
              </a:spcBef>
              <a:buClr>
                <a:srgbClr val="FF0000"/>
              </a:buClr>
              <a:buSzPct val="80000"/>
              <a:buFont typeface="Wingdings" pitchFamily="2" charset="2"/>
              <a:buChar char="p"/>
            </a:pPr>
            <a:r>
              <a:rPr lang="zh-CN" altLang="en-US" sz="5700">
                <a:ea typeface="楷体_GB2312" pitchFamily="49" charset="-122"/>
              </a:rPr>
              <a:t>把响应率</a:t>
            </a:r>
            <a:r>
              <a:rPr lang="zh-CN" altLang="en-US" sz="5700" i="1">
                <a:solidFill>
                  <a:srgbClr val="FF0000"/>
                </a:solidFill>
                <a:ea typeface="楷体_GB2312" pitchFamily="49" charset="-122"/>
              </a:rPr>
              <a:t>下降到响应值的一半</a:t>
            </a:r>
            <a:r>
              <a:rPr lang="zh-CN" altLang="en-US" sz="5700">
                <a:ea typeface="楷体_GB2312" pitchFamily="49" charset="-122"/>
              </a:rPr>
              <a:t>所对应的波长称为</a:t>
            </a:r>
            <a:r>
              <a:rPr lang="zh-CN" altLang="en-US" sz="5700" i="1">
                <a:solidFill>
                  <a:srgbClr val="FF0000"/>
                </a:solidFill>
                <a:ea typeface="楷体_GB2312" pitchFamily="49" charset="-122"/>
              </a:rPr>
              <a:t>截止波长</a:t>
            </a:r>
            <a:r>
              <a:rPr lang="zh-CN" altLang="en-US" sz="5700">
                <a:ea typeface="楷体_GB2312" pitchFamily="49" charset="-122"/>
              </a:rPr>
              <a:t>，它表示着红外传感器使用的波长范围。</a:t>
            </a:r>
          </a:p>
        </p:txBody>
      </p:sp>
    </p:spTree>
  </p:cSld>
  <p:clrMapOvr>
    <a:masterClrMapping/>
  </p:clrMapOvr>
  <p:transition>
    <p:zo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9"/>
          <p:cNvSpPr>
            <a:spLocks noChangeArrowheads="1"/>
          </p:cNvSpPr>
          <p:nvPr/>
        </p:nvSpPr>
        <p:spPr bwMode="auto">
          <a:xfrm>
            <a:off x="10856382" y="11431324"/>
            <a:ext cx="14331267" cy="1009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691" tIns="108846" rIns="217691" bIns="108846" anchor="ctr"/>
          <a:lstStyle/>
          <a:p>
            <a:pPr algn="ctr"/>
            <a:r>
              <a:rPr lang="zh-CN" altLang="en-US" sz="4300">
                <a:solidFill>
                  <a:schemeClr val="hlink"/>
                </a:solidFill>
              </a:rPr>
              <a:t>红外传感器的电压响应率曲线</a:t>
            </a:r>
          </a:p>
        </p:txBody>
      </p:sp>
      <p:sp>
        <p:nvSpPr>
          <p:cNvPr id="3076" name="Rectangle 11"/>
          <p:cNvSpPr>
            <a:spLocks noChangeArrowheads="1"/>
          </p:cNvSpPr>
          <p:nvPr/>
        </p:nvSpPr>
        <p:spPr bwMode="auto">
          <a:xfrm>
            <a:off x="1824213" y="3400820"/>
            <a:ext cx="10365407" cy="7633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691" tIns="108846" rIns="217691" bIns="108846"/>
          <a:lstStyle/>
          <a:p>
            <a:pPr marL="816342" indent="-816342" algn="just">
              <a:lnSpc>
                <a:spcPct val="125000"/>
              </a:lnSpc>
              <a:spcBef>
                <a:spcPct val="20000"/>
              </a:spcBef>
              <a:buClr>
                <a:schemeClr val="hlink"/>
              </a:buClr>
              <a:buSzPct val="70000"/>
            </a:pPr>
            <a:r>
              <a:rPr lang="zh-CN" altLang="en-US" sz="5700">
                <a:latin typeface="楷体_GB2312" pitchFamily="49" charset="-122"/>
                <a:ea typeface="楷体_GB2312" pitchFamily="49" charset="-122"/>
              </a:rPr>
              <a:t>曲线</a:t>
            </a:r>
            <a:r>
              <a:rPr lang="en-US" altLang="zh-CN" sz="5700">
                <a:latin typeface="楷体_GB2312" pitchFamily="49" charset="-122"/>
                <a:ea typeface="楷体_GB2312" pitchFamily="49" charset="-122"/>
              </a:rPr>
              <a:t>1</a:t>
            </a:r>
            <a:r>
              <a:rPr lang="zh-CN" altLang="en-US" sz="5700">
                <a:latin typeface="楷体_GB2312" pitchFamily="49" charset="-122"/>
                <a:ea typeface="楷体_GB2312" pitchFamily="49" charset="-122"/>
              </a:rPr>
              <a:t>：</a:t>
            </a:r>
          </a:p>
          <a:p>
            <a:pPr marL="816342" indent="-816342" algn="just">
              <a:lnSpc>
                <a:spcPct val="125000"/>
              </a:lnSpc>
              <a:spcBef>
                <a:spcPct val="20000"/>
              </a:spcBef>
              <a:buClr>
                <a:schemeClr val="hlink"/>
              </a:buClr>
              <a:buSzPct val="70000"/>
            </a:pPr>
            <a:r>
              <a:rPr lang="zh-CN" altLang="en-US" sz="5700">
                <a:latin typeface="楷体_GB2312" pitchFamily="49" charset="-122"/>
                <a:ea typeface="楷体_GB2312" pitchFamily="49" charset="-122"/>
              </a:rPr>
              <a:t>    热电传感器的电压响</a:t>
            </a:r>
          </a:p>
          <a:p>
            <a:pPr marL="816342" indent="-816342" algn="just">
              <a:lnSpc>
                <a:spcPct val="125000"/>
              </a:lnSpc>
              <a:spcBef>
                <a:spcPct val="20000"/>
              </a:spcBef>
              <a:buClr>
                <a:schemeClr val="hlink"/>
              </a:buClr>
              <a:buSzPct val="70000"/>
            </a:pPr>
            <a:r>
              <a:rPr lang="zh-CN" altLang="en-US" sz="5700">
                <a:latin typeface="楷体_GB2312" pitchFamily="49" charset="-122"/>
                <a:ea typeface="楷体_GB2312" pitchFamily="49" charset="-122"/>
              </a:rPr>
              <a:t>应率曲线（与波长无关）。</a:t>
            </a:r>
          </a:p>
          <a:p>
            <a:pPr marL="816342" indent="-816342" algn="just">
              <a:lnSpc>
                <a:spcPct val="125000"/>
              </a:lnSpc>
              <a:spcBef>
                <a:spcPct val="20000"/>
              </a:spcBef>
              <a:buClr>
                <a:schemeClr val="hlink"/>
              </a:buClr>
              <a:buSzPct val="70000"/>
            </a:pPr>
            <a:endParaRPr lang="zh-CN" altLang="en-US" sz="2400">
              <a:latin typeface="楷体_GB2312" pitchFamily="49" charset="-122"/>
              <a:ea typeface="楷体_GB2312" pitchFamily="49" charset="-122"/>
            </a:endParaRPr>
          </a:p>
          <a:p>
            <a:pPr marL="816342" indent="-816342" algn="just">
              <a:lnSpc>
                <a:spcPct val="125000"/>
              </a:lnSpc>
              <a:spcBef>
                <a:spcPct val="20000"/>
              </a:spcBef>
              <a:buClr>
                <a:schemeClr val="hlink"/>
              </a:buClr>
              <a:buSzPct val="70000"/>
            </a:pPr>
            <a:r>
              <a:rPr lang="zh-CN" altLang="en-US" sz="5700">
                <a:latin typeface="楷体_GB2312" pitchFamily="49" charset="-122"/>
                <a:ea typeface="楷体_GB2312" pitchFamily="49" charset="-122"/>
              </a:rPr>
              <a:t>曲线</a:t>
            </a:r>
            <a:r>
              <a:rPr lang="en-US" altLang="zh-CN" sz="5700">
                <a:latin typeface="楷体_GB2312" pitchFamily="49" charset="-122"/>
                <a:ea typeface="楷体_GB2312" pitchFamily="49" charset="-122"/>
              </a:rPr>
              <a:t>2</a:t>
            </a:r>
            <a:r>
              <a:rPr lang="zh-CN" altLang="en-US" sz="5700">
                <a:latin typeface="楷体_GB2312" pitchFamily="49" charset="-122"/>
                <a:ea typeface="楷体_GB2312" pitchFamily="49" charset="-122"/>
              </a:rPr>
              <a:t>：</a:t>
            </a:r>
          </a:p>
          <a:p>
            <a:pPr marL="816342" indent="-816342" algn="just">
              <a:lnSpc>
                <a:spcPct val="125000"/>
              </a:lnSpc>
              <a:spcBef>
                <a:spcPct val="20000"/>
              </a:spcBef>
              <a:buClr>
                <a:schemeClr val="hlink"/>
              </a:buClr>
              <a:buSzPct val="70000"/>
            </a:pPr>
            <a:r>
              <a:rPr lang="zh-CN" altLang="en-US" sz="5700">
                <a:latin typeface="楷体_GB2312" pitchFamily="49" charset="-122"/>
                <a:ea typeface="楷体_GB2312" pitchFamily="49" charset="-122"/>
              </a:rPr>
              <a:t>    光子传感器的电压响应</a:t>
            </a:r>
          </a:p>
          <a:p>
            <a:pPr marL="816342" indent="-816342" algn="just">
              <a:lnSpc>
                <a:spcPct val="125000"/>
              </a:lnSpc>
              <a:spcBef>
                <a:spcPct val="20000"/>
              </a:spcBef>
              <a:buClr>
                <a:schemeClr val="hlink"/>
              </a:buClr>
              <a:buSzPct val="70000"/>
            </a:pPr>
            <a:r>
              <a:rPr lang="zh-CN" altLang="en-US" sz="5700">
                <a:latin typeface="楷体_GB2312" pitchFamily="49" charset="-122"/>
                <a:ea typeface="楷体_GB2312" pitchFamily="49" charset="-122"/>
              </a:rPr>
              <a:t>率曲线。</a:t>
            </a:r>
          </a:p>
        </p:txBody>
      </p:sp>
      <p:sp>
        <p:nvSpPr>
          <p:cNvPr id="3077" name="Rectangle 6"/>
          <p:cNvSpPr>
            <a:spLocks noChangeArrowheads="1"/>
          </p:cNvSpPr>
          <p:nvPr/>
        </p:nvSpPr>
        <p:spPr bwMode="auto">
          <a:xfrm>
            <a:off x="0" y="-771628"/>
            <a:ext cx="439698" cy="1543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217691" tIns="108846" rIns="217691" bIns="108846" anchor="ctr">
            <a:spAutoFit/>
          </a:bodyPr>
          <a:lstStyle/>
          <a:p>
            <a:endParaRPr lang="zh-CN" altLang="en-US"/>
          </a:p>
        </p:txBody>
      </p:sp>
      <p:graphicFrame>
        <p:nvGraphicFramePr>
          <p:cNvPr id="3074" name="Object 5"/>
          <p:cNvGraphicFramePr>
            <a:graphicFrameLocks noChangeAspect="1"/>
          </p:cNvGraphicFramePr>
          <p:nvPr/>
        </p:nvGraphicFramePr>
        <p:xfrm>
          <a:off x="12189619" y="3400820"/>
          <a:ext cx="11478558" cy="7633584"/>
        </p:xfrm>
        <a:graphic>
          <a:graphicData uri="http://schemas.openxmlformats.org/presentationml/2006/ole">
            <mc:AlternateContent xmlns:mc="http://schemas.openxmlformats.org/markup-compatibility/2006">
              <mc:Choice xmlns:v="urn:schemas-microsoft-com:vml" Requires="v">
                <p:oleObj spid="_x0000_s3081" name="Picture" r:id="rId3" imgW="1320731" imgH="1144387" progId="Word.Picture.8">
                  <p:embed/>
                </p:oleObj>
              </mc:Choice>
              <mc:Fallback>
                <p:oleObj name="Picture" r:id="rId3" imgW="1320731" imgH="1144387"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89619" y="3400820"/>
                        <a:ext cx="11478558" cy="76335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zo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9"/>
          <p:cNvSpPr>
            <a:spLocks noChangeArrowheads="1"/>
          </p:cNvSpPr>
          <p:nvPr/>
        </p:nvSpPr>
        <p:spPr bwMode="auto">
          <a:xfrm>
            <a:off x="0" y="285784"/>
            <a:ext cx="13412815" cy="1508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691" tIns="108846" rIns="217691" bIns="108846" anchor="ctr"/>
          <a:lstStyle/>
          <a:p>
            <a:r>
              <a:rPr lang="en-US" altLang="zh-CN" sz="6700">
                <a:solidFill>
                  <a:schemeClr val="hlink"/>
                </a:solidFill>
                <a:latin typeface="华文新魏" pitchFamily="2" charset="-122"/>
                <a:ea typeface="华文新魏" pitchFamily="2" charset="-122"/>
              </a:rPr>
              <a:t> 2.3  </a:t>
            </a:r>
            <a:r>
              <a:rPr lang="zh-CN" altLang="en-US" sz="6700">
                <a:solidFill>
                  <a:schemeClr val="hlink"/>
                </a:solidFill>
                <a:latin typeface="华文新魏" pitchFamily="2" charset="-122"/>
                <a:ea typeface="华文新魏" pitchFamily="2" charset="-122"/>
              </a:rPr>
              <a:t>噪声等效功率</a:t>
            </a:r>
          </a:p>
        </p:txBody>
      </p:sp>
      <p:graphicFrame>
        <p:nvGraphicFramePr>
          <p:cNvPr id="4098" name="Object 10"/>
          <p:cNvGraphicFramePr>
            <a:graphicFrameLocks noChangeAspect="1"/>
          </p:cNvGraphicFramePr>
          <p:nvPr/>
        </p:nvGraphicFramePr>
        <p:xfrm>
          <a:off x="7428050" y="6001446"/>
          <a:ext cx="8833240" cy="2076690"/>
        </p:xfrm>
        <a:graphic>
          <a:graphicData uri="http://schemas.openxmlformats.org/presentationml/2006/ole">
            <mc:AlternateContent xmlns:mc="http://schemas.openxmlformats.org/markup-compatibility/2006">
              <mc:Choice xmlns:v="urn:schemas-microsoft-com:vml" Requires="v">
                <p:oleObj spid="_x0000_s4105" name="公式" r:id="rId3" imgW="1371600" imgH="431640" progId="Equation.3">
                  <p:embed/>
                </p:oleObj>
              </mc:Choice>
              <mc:Fallback>
                <p:oleObj name="公式" r:id="rId3" imgW="1371600" imgH="43164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8050" y="6001446"/>
                        <a:ext cx="8833240" cy="207669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0" name="Rectangle 11"/>
          <p:cNvSpPr>
            <a:spLocks noChangeArrowheads="1"/>
          </p:cNvSpPr>
          <p:nvPr/>
        </p:nvSpPr>
        <p:spPr bwMode="auto">
          <a:xfrm>
            <a:off x="571391" y="2572049"/>
            <a:ext cx="23232227" cy="2499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691" tIns="108846" rIns="217691" bIns="108846"/>
          <a:lstStyle/>
          <a:p>
            <a:pPr marL="816342" indent="-816342" algn="just">
              <a:lnSpc>
                <a:spcPct val="125000"/>
              </a:lnSpc>
              <a:spcBef>
                <a:spcPct val="20000"/>
              </a:spcBef>
              <a:buClr>
                <a:schemeClr val="hlink"/>
              </a:buClr>
              <a:buSzPct val="70000"/>
            </a:pPr>
            <a:r>
              <a:rPr lang="zh-CN" altLang="en-US" sz="4800">
                <a:latin typeface="楷体_GB2312" pitchFamily="49" charset="-122"/>
                <a:ea typeface="楷体_GB2312" pitchFamily="49" charset="-122"/>
              </a:rPr>
              <a:t>     </a:t>
            </a:r>
            <a:r>
              <a:rPr lang="zh-CN" altLang="en-US" sz="5700">
                <a:latin typeface="楷体_GB2312" pitchFamily="49" charset="-122"/>
                <a:ea typeface="楷体_GB2312" pitchFamily="49" charset="-122"/>
              </a:rPr>
              <a:t>如果投射到红外传感器敏感元件上的辐射功率所产生的输出电压，正好等于传感器本身的噪声电压，则这个辐射功率就叫做</a:t>
            </a:r>
            <a:r>
              <a:rPr lang="zh-CN" altLang="en-US" sz="5700">
                <a:ea typeface="楷体_GB2312" pitchFamily="49" charset="-122"/>
              </a:rPr>
              <a:t>“</a:t>
            </a:r>
            <a:r>
              <a:rPr lang="zh-CN" altLang="en-US" sz="5700" i="1" u="sng">
                <a:solidFill>
                  <a:srgbClr val="FF0000"/>
                </a:solidFill>
                <a:latin typeface="楷体_GB2312" pitchFamily="49" charset="-122"/>
                <a:ea typeface="楷体_GB2312" pitchFamily="49" charset="-122"/>
              </a:rPr>
              <a:t>噪声等效功率</a:t>
            </a:r>
            <a:r>
              <a:rPr lang="zh-CN" altLang="en-US" sz="5700">
                <a:ea typeface="楷体_GB2312" pitchFamily="49" charset="-122"/>
              </a:rPr>
              <a:t>”</a:t>
            </a:r>
            <a:r>
              <a:rPr lang="zh-CN" altLang="en-US" sz="5700">
                <a:latin typeface="楷体_GB2312" pitchFamily="49" charset="-122"/>
                <a:ea typeface="楷体_GB2312" pitchFamily="49" charset="-122"/>
              </a:rPr>
              <a:t>。通常用符号</a:t>
            </a:r>
            <a:r>
              <a:rPr lang="zh-CN" altLang="en-US" sz="5700">
                <a:ea typeface="楷体_GB2312" pitchFamily="49" charset="-122"/>
              </a:rPr>
              <a:t>“</a:t>
            </a:r>
            <a:r>
              <a:rPr lang="en-US" altLang="zh-CN" sz="5700">
                <a:latin typeface="楷体_GB2312" pitchFamily="49" charset="-122"/>
                <a:ea typeface="楷体_GB2312" pitchFamily="49" charset="-122"/>
              </a:rPr>
              <a:t>NEP</a:t>
            </a:r>
            <a:r>
              <a:rPr lang="en-US" altLang="zh-CN" sz="5700">
                <a:ea typeface="楷体_GB2312" pitchFamily="49" charset="-122"/>
              </a:rPr>
              <a:t>”</a:t>
            </a:r>
            <a:r>
              <a:rPr lang="zh-CN" altLang="en-US" sz="5700">
                <a:latin typeface="楷体_GB2312" pitchFamily="49" charset="-122"/>
                <a:ea typeface="楷体_GB2312" pitchFamily="49" charset="-122"/>
              </a:rPr>
              <a:t>表示</a:t>
            </a:r>
          </a:p>
        </p:txBody>
      </p:sp>
      <p:sp>
        <p:nvSpPr>
          <p:cNvPr id="4101" name="Text Box 12"/>
          <p:cNvSpPr txBox="1">
            <a:spLocks noChangeArrowheads="1"/>
          </p:cNvSpPr>
          <p:nvPr/>
        </p:nvSpPr>
        <p:spPr bwMode="auto">
          <a:xfrm>
            <a:off x="571391" y="9002168"/>
            <a:ext cx="22931721" cy="2879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691" tIns="108846" rIns="217691" bIns="108846">
            <a:spAutoFit/>
          </a:bodyPr>
          <a:lstStyle>
            <a:lvl1pPr eaLnBrk="0" hangingPunct="0">
              <a:defRPr sz="3600" b="1">
                <a:solidFill>
                  <a:schemeClr val="tx1"/>
                </a:solidFill>
                <a:latin typeface="Arial" charset="0"/>
                <a:ea typeface="宋体" pitchFamily="2" charset="-122"/>
              </a:defRPr>
            </a:lvl1pPr>
            <a:lvl2pPr marL="742950" indent="-285750" eaLnBrk="0" hangingPunct="0">
              <a:defRPr sz="3600" b="1">
                <a:solidFill>
                  <a:schemeClr val="tx1"/>
                </a:solidFill>
                <a:latin typeface="Arial" charset="0"/>
                <a:ea typeface="宋体" pitchFamily="2" charset="-122"/>
              </a:defRPr>
            </a:lvl2pPr>
            <a:lvl3pPr marL="1143000" indent="-228600" eaLnBrk="0" hangingPunct="0">
              <a:defRPr sz="3600" b="1">
                <a:solidFill>
                  <a:schemeClr val="tx1"/>
                </a:solidFill>
                <a:latin typeface="Arial" charset="0"/>
                <a:ea typeface="宋体" pitchFamily="2" charset="-122"/>
              </a:defRPr>
            </a:lvl3pPr>
            <a:lvl4pPr marL="1600200" indent="-228600" eaLnBrk="0" hangingPunct="0">
              <a:defRPr sz="3600" b="1">
                <a:solidFill>
                  <a:schemeClr val="tx1"/>
                </a:solidFill>
                <a:latin typeface="Arial" charset="0"/>
                <a:ea typeface="宋体" pitchFamily="2" charset="-122"/>
              </a:defRPr>
            </a:lvl4pPr>
            <a:lvl5pPr marL="2057400" indent="-228600" eaLnBrk="0" hangingPunct="0">
              <a:defRPr sz="3600" b="1">
                <a:solidFill>
                  <a:schemeClr val="tx1"/>
                </a:solidFill>
                <a:latin typeface="Arial" charset="0"/>
                <a:ea typeface="宋体" pitchFamily="2" charset="-122"/>
              </a:defRPr>
            </a:lvl5pPr>
            <a:lvl6pPr marL="2514600" indent="-228600" eaLnBrk="0" fontAlgn="base" hangingPunct="0">
              <a:spcBef>
                <a:spcPct val="0"/>
              </a:spcBef>
              <a:spcAft>
                <a:spcPct val="0"/>
              </a:spcAft>
              <a:defRPr sz="3600" b="1">
                <a:solidFill>
                  <a:schemeClr val="tx1"/>
                </a:solidFill>
                <a:latin typeface="Arial" charset="0"/>
                <a:ea typeface="宋体" pitchFamily="2" charset="-122"/>
              </a:defRPr>
            </a:lvl6pPr>
            <a:lvl7pPr marL="2971800" indent="-228600" eaLnBrk="0" fontAlgn="base" hangingPunct="0">
              <a:spcBef>
                <a:spcPct val="0"/>
              </a:spcBef>
              <a:spcAft>
                <a:spcPct val="0"/>
              </a:spcAft>
              <a:defRPr sz="3600" b="1">
                <a:solidFill>
                  <a:schemeClr val="tx1"/>
                </a:solidFill>
                <a:latin typeface="Arial" charset="0"/>
                <a:ea typeface="宋体" pitchFamily="2" charset="-122"/>
              </a:defRPr>
            </a:lvl7pPr>
            <a:lvl8pPr marL="3429000" indent="-228600" eaLnBrk="0" fontAlgn="base" hangingPunct="0">
              <a:spcBef>
                <a:spcPct val="0"/>
              </a:spcBef>
              <a:spcAft>
                <a:spcPct val="0"/>
              </a:spcAft>
              <a:defRPr sz="3600" b="1">
                <a:solidFill>
                  <a:schemeClr val="tx1"/>
                </a:solidFill>
                <a:latin typeface="Arial" charset="0"/>
                <a:ea typeface="宋体" pitchFamily="2" charset="-122"/>
              </a:defRPr>
            </a:lvl8pPr>
            <a:lvl9pPr marL="3886200" indent="-228600" eaLnBrk="0" fontAlgn="base" hangingPunct="0">
              <a:spcBef>
                <a:spcPct val="0"/>
              </a:spcBef>
              <a:spcAft>
                <a:spcPct val="0"/>
              </a:spcAft>
              <a:defRPr sz="3600" b="1">
                <a:solidFill>
                  <a:schemeClr val="tx1"/>
                </a:solidFill>
                <a:latin typeface="Arial" charset="0"/>
                <a:ea typeface="宋体" pitchFamily="2" charset="-122"/>
              </a:defRPr>
            </a:lvl9pPr>
          </a:lstStyle>
          <a:p>
            <a:pPr eaLnBrk="1" hangingPunct="1">
              <a:lnSpc>
                <a:spcPct val="120000"/>
              </a:lnSpc>
            </a:pPr>
            <a:r>
              <a:rPr kumimoji="1" lang="zh-CN" altLang="en-US" sz="4800">
                <a:latin typeface="楷体_GB2312" pitchFamily="49" charset="-122"/>
                <a:ea typeface="楷体_GB2312" pitchFamily="49" charset="-122"/>
              </a:rPr>
              <a:t>其中：</a:t>
            </a:r>
            <a:r>
              <a:rPr kumimoji="1" lang="en-US" altLang="zh-CN" sz="4800">
                <a:latin typeface="楷体_GB2312" pitchFamily="49" charset="-122"/>
                <a:ea typeface="楷体_GB2312" pitchFamily="49" charset="-122"/>
              </a:rPr>
              <a:t>Us</a:t>
            </a:r>
            <a:r>
              <a:rPr kumimoji="1" lang="zh-CN" altLang="en-US" sz="4800">
                <a:latin typeface="楷体_GB2312" pitchFamily="49" charset="-122"/>
                <a:ea typeface="楷体_GB2312" pitchFamily="49" charset="-122"/>
              </a:rPr>
              <a:t>为红外探测器的输出电压；</a:t>
            </a:r>
            <a:r>
              <a:rPr kumimoji="1" lang="en-US" altLang="zh-CN" sz="4800">
                <a:latin typeface="楷体_GB2312" pitchFamily="49" charset="-122"/>
                <a:ea typeface="楷体_GB2312" pitchFamily="49" charset="-122"/>
              </a:rPr>
              <a:t>P</a:t>
            </a:r>
            <a:r>
              <a:rPr kumimoji="1" lang="en-US" altLang="zh-CN" sz="4800" baseline="-25000">
                <a:latin typeface="楷体_GB2312" pitchFamily="49" charset="-122"/>
                <a:ea typeface="楷体_GB2312" pitchFamily="49" charset="-122"/>
              </a:rPr>
              <a:t>0</a:t>
            </a:r>
            <a:r>
              <a:rPr kumimoji="1" lang="zh-CN" altLang="en-US" sz="4800">
                <a:latin typeface="楷体_GB2312" pitchFamily="49" charset="-122"/>
                <a:ea typeface="楷体_GB2312" pitchFamily="49" charset="-122"/>
              </a:rPr>
              <a:t>为投射到红外敏感元件单位面积上的</a:t>
            </a:r>
          </a:p>
          <a:p>
            <a:pPr eaLnBrk="1" hangingPunct="1">
              <a:lnSpc>
                <a:spcPct val="120000"/>
              </a:lnSpc>
            </a:pPr>
            <a:r>
              <a:rPr kumimoji="1" lang="zh-CN" altLang="en-US" sz="4800">
                <a:latin typeface="楷体_GB2312" pitchFamily="49" charset="-122"/>
                <a:ea typeface="楷体_GB2312" pitchFamily="49" charset="-122"/>
              </a:rPr>
              <a:t>      功率；</a:t>
            </a:r>
            <a:r>
              <a:rPr kumimoji="1" lang="en-US" altLang="zh-CN" sz="4800">
                <a:latin typeface="楷体_GB2312" pitchFamily="49" charset="-122"/>
                <a:ea typeface="楷体_GB2312" pitchFamily="49" charset="-122"/>
              </a:rPr>
              <a:t>A</a:t>
            </a:r>
            <a:r>
              <a:rPr kumimoji="1" lang="en-US" altLang="zh-CN" sz="4800" baseline="-25000">
                <a:latin typeface="楷体_GB2312" pitchFamily="49" charset="-122"/>
                <a:ea typeface="楷体_GB2312" pitchFamily="49" charset="-122"/>
              </a:rPr>
              <a:t>0</a:t>
            </a:r>
            <a:r>
              <a:rPr kumimoji="1" lang="zh-CN" altLang="en-US" sz="4800">
                <a:latin typeface="楷体_GB2312" pitchFamily="49" charset="-122"/>
                <a:ea typeface="楷体_GB2312" pitchFamily="49" charset="-122"/>
              </a:rPr>
              <a:t>为红外敏感元面积；</a:t>
            </a:r>
            <a:r>
              <a:rPr kumimoji="1" lang="en-US" altLang="zh-CN" sz="4800">
                <a:latin typeface="楷体_GB2312" pitchFamily="49" charset="-122"/>
                <a:ea typeface="楷体_GB2312" pitchFamily="49" charset="-122"/>
              </a:rPr>
              <a:t>U</a:t>
            </a:r>
            <a:r>
              <a:rPr kumimoji="1" lang="en-US" altLang="zh-CN" sz="4800" baseline="-25000">
                <a:latin typeface="楷体_GB2312" pitchFamily="49" charset="-122"/>
                <a:ea typeface="楷体_GB2312" pitchFamily="49" charset="-122"/>
              </a:rPr>
              <a:t>N</a:t>
            </a:r>
            <a:r>
              <a:rPr kumimoji="1" lang="zh-CN" altLang="en-US" sz="4800">
                <a:latin typeface="楷体_GB2312" pitchFamily="49" charset="-122"/>
                <a:ea typeface="楷体_GB2312" pitchFamily="49" charset="-122"/>
              </a:rPr>
              <a:t>为红外探测器的综合噪声电压；</a:t>
            </a:r>
            <a:r>
              <a:rPr kumimoji="1" lang="en-US" altLang="zh-CN" sz="4800">
                <a:latin typeface="楷体_GB2312" pitchFamily="49" charset="-122"/>
                <a:ea typeface="楷体_GB2312" pitchFamily="49" charset="-122"/>
              </a:rPr>
              <a:t>R</a:t>
            </a:r>
            <a:r>
              <a:rPr kumimoji="1" lang="en-US" altLang="zh-CN" sz="4800" baseline="-25000">
                <a:latin typeface="楷体_GB2312" pitchFamily="49" charset="-122"/>
                <a:ea typeface="楷体_GB2312" pitchFamily="49" charset="-122"/>
              </a:rPr>
              <a:t>V</a:t>
            </a:r>
            <a:r>
              <a:rPr kumimoji="1" lang="zh-CN" altLang="en-US" sz="4800">
                <a:latin typeface="楷体_GB2312" pitchFamily="49" charset="-122"/>
                <a:ea typeface="楷体_GB2312" pitchFamily="49" charset="-122"/>
              </a:rPr>
              <a:t>为</a:t>
            </a:r>
          </a:p>
          <a:p>
            <a:pPr eaLnBrk="1" hangingPunct="1">
              <a:lnSpc>
                <a:spcPct val="120000"/>
              </a:lnSpc>
            </a:pPr>
            <a:r>
              <a:rPr kumimoji="1" lang="zh-CN" altLang="en-US" sz="4800">
                <a:latin typeface="楷体_GB2312" pitchFamily="49" charset="-122"/>
                <a:ea typeface="楷体_GB2312" pitchFamily="49" charset="-122"/>
              </a:rPr>
              <a:t>      红外探测器的电压响应率。</a:t>
            </a:r>
          </a:p>
        </p:txBody>
      </p:sp>
    </p:spTree>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
          <p:cNvSpPr txBox="1">
            <a:spLocks noGrp="1" noChangeArrowheads="1"/>
          </p:cNvSpPr>
          <p:nvPr/>
        </p:nvSpPr>
        <p:spPr bwMode="auto">
          <a:xfrm>
            <a:off x="21213557" y="12310076"/>
            <a:ext cx="2619546" cy="952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797" tIns="121899" rIns="243797" bIns="121899"/>
          <a:lstStyle>
            <a:lvl1pPr>
              <a:defRPr sz="7500" b="1">
                <a:solidFill>
                  <a:schemeClr val="tx1"/>
                </a:solidFill>
                <a:latin typeface="Arial" pitchFamily="34" charset="0"/>
                <a:ea typeface="宋体" pitchFamily="2" charset="-122"/>
              </a:defRPr>
            </a:lvl1pPr>
            <a:lvl2pPr marL="742950" indent="-285750">
              <a:defRPr sz="7500" b="1">
                <a:solidFill>
                  <a:schemeClr val="tx1"/>
                </a:solidFill>
                <a:latin typeface="Arial" pitchFamily="34" charset="0"/>
                <a:ea typeface="宋体" pitchFamily="2" charset="-122"/>
              </a:defRPr>
            </a:lvl2pPr>
            <a:lvl3pPr marL="1143000" indent="-228600">
              <a:defRPr sz="7500" b="1">
                <a:solidFill>
                  <a:schemeClr val="tx1"/>
                </a:solidFill>
                <a:latin typeface="Arial" pitchFamily="34" charset="0"/>
                <a:ea typeface="宋体" pitchFamily="2" charset="-122"/>
              </a:defRPr>
            </a:lvl3pPr>
            <a:lvl4pPr marL="1600200" indent="-228600">
              <a:defRPr sz="7500" b="1">
                <a:solidFill>
                  <a:schemeClr val="tx1"/>
                </a:solidFill>
                <a:latin typeface="Arial" pitchFamily="34" charset="0"/>
                <a:ea typeface="宋体" pitchFamily="2" charset="-122"/>
              </a:defRPr>
            </a:lvl4pPr>
            <a:lvl5pPr marL="2057400" indent="-228600">
              <a:defRPr sz="75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75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75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75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7500" b="1">
                <a:solidFill>
                  <a:schemeClr val="tx1"/>
                </a:solidFill>
                <a:latin typeface="Arial" pitchFamily="34" charset="0"/>
                <a:ea typeface="宋体" pitchFamily="2" charset="-122"/>
              </a:defRPr>
            </a:lvl9pPr>
          </a:lstStyle>
          <a:p>
            <a:pPr algn="r"/>
            <a:fld id="{9D608944-9304-4C03-89B5-BA5E42D594FE}" type="slidenum">
              <a:rPr lang="zh-CN" altLang="en-US" sz="3700">
                <a:solidFill>
                  <a:srgbClr val="F010A5"/>
                </a:solidFill>
              </a:rPr>
              <a:pPr algn="r"/>
              <a:t>4</a:t>
            </a:fld>
            <a:endParaRPr lang="en-US" altLang="zh-CN" sz="3700">
              <a:solidFill>
                <a:srgbClr val="F010A5"/>
              </a:solidFill>
            </a:endParaRPr>
          </a:p>
        </p:txBody>
      </p:sp>
      <p:sp>
        <p:nvSpPr>
          <p:cNvPr id="30723" name="Text Box 2"/>
          <p:cNvSpPr txBox="1">
            <a:spLocks noChangeArrowheads="1"/>
          </p:cNvSpPr>
          <p:nvPr/>
        </p:nvSpPr>
        <p:spPr bwMode="auto">
          <a:xfrm>
            <a:off x="1211342" y="2826346"/>
            <a:ext cx="21311988" cy="7843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797" tIns="121899" rIns="243797" bIns="121899">
            <a:spAutoFit/>
          </a:bodyPr>
          <a:lstStyle>
            <a:lvl1pPr>
              <a:defRPr sz="7500" b="1">
                <a:solidFill>
                  <a:schemeClr val="tx1"/>
                </a:solidFill>
                <a:latin typeface="Arial" pitchFamily="34" charset="0"/>
                <a:ea typeface="宋体" pitchFamily="2" charset="-122"/>
              </a:defRPr>
            </a:lvl1pPr>
            <a:lvl2pPr marL="742950" indent="-285750">
              <a:defRPr sz="7500" b="1">
                <a:solidFill>
                  <a:schemeClr val="tx1"/>
                </a:solidFill>
                <a:latin typeface="Arial" pitchFamily="34" charset="0"/>
                <a:ea typeface="宋体" pitchFamily="2" charset="-122"/>
              </a:defRPr>
            </a:lvl2pPr>
            <a:lvl3pPr marL="1143000" indent="-228600">
              <a:defRPr sz="7500" b="1">
                <a:solidFill>
                  <a:schemeClr val="tx1"/>
                </a:solidFill>
                <a:latin typeface="Arial" pitchFamily="34" charset="0"/>
                <a:ea typeface="宋体" pitchFamily="2" charset="-122"/>
              </a:defRPr>
            </a:lvl3pPr>
            <a:lvl4pPr marL="1600200" indent="-228600">
              <a:defRPr sz="7500" b="1">
                <a:solidFill>
                  <a:schemeClr val="tx1"/>
                </a:solidFill>
                <a:latin typeface="Arial" pitchFamily="34" charset="0"/>
                <a:ea typeface="宋体" pitchFamily="2" charset="-122"/>
              </a:defRPr>
            </a:lvl4pPr>
            <a:lvl5pPr marL="2057400" indent="-228600">
              <a:defRPr sz="75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75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75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75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7500" b="1">
                <a:solidFill>
                  <a:schemeClr val="tx1"/>
                </a:solidFill>
                <a:latin typeface="Arial" pitchFamily="34" charset="0"/>
                <a:ea typeface="宋体" pitchFamily="2" charset="-122"/>
              </a:defRPr>
            </a:lvl9pPr>
          </a:lstStyle>
          <a:p>
            <a:pPr eaLnBrk="1" hangingPunct="1">
              <a:lnSpc>
                <a:spcPct val="120000"/>
              </a:lnSpc>
              <a:buFont typeface="Wingdings" pitchFamily="2" charset="2"/>
              <a:buChar char="u"/>
            </a:pPr>
            <a:r>
              <a:rPr lang="en-US" altLang="zh-CN" sz="5900" dirty="0">
                <a:solidFill>
                  <a:srgbClr val="C00000"/>
                </a:solidFill>
                <a:latin typeface="Times New Roman" pitchFamily="18" charset="0"/>
              </a:rPr>
              <a:t>1800 </a:t>
            </a:r>
            <a:r>
              <a:rPr lang="zh-CN" altLang="en-US" sz="5900" dirty="0">
                <a:solidFill>
                  <a:srgbClr val="C00000"/>
                </a:solidFill>
                <a:latin typeface="Times New Roman" pitchFamily="18" charset="0"/>
              </a:rPr>
              <a:t>年英国天文学家威廉</a:t>
            </a:r>
            <a:r>
              <a:rPr lang="en-US" altLang="zh-CN" sz="5900" dirty="0">
                <a:solidFill>
                  <a:srgbClr val="C00000"/>
                </a:solidFill>
                <a:latin typeface="Times New Roman" pitchFamily="18" charset="0"/>
              </a:rPr>
              <a:t>·</a:t>
            </a:r>
            <a:r>
              <a:rPr lang="zh-CN" altLang="en-US" sz="5900" dirty="0">
                <a:solidFill>
                  <a:srgbClr val="C00000"/>
                </a:solidFill>
                <a:latin typeface="Times New Roman" pitchFamily="18" charset="0"/>
              </a:rPr>
              <a:t>赫胥尔</a:t>
            </a:r>
            <a:r>
              <a:rPr lang="zh-CN" altLang="en-US" sz="5900" dirty="0">
                <a:latin typeface="Times New Roman" pitchFamily="18" charset="0"/>
              </a:rPr>
              <a:t>对</a:t>
            </a:r>
            <a:r>
              <a:rPr lang="zh-CN" altLang="en-US" sz="5900" dirty="0">
                <a:solidFill>
                  <a:srgbClr val="C00000"/>
                </a:solidFill>
                <a:latin typeface="Times New Roman" pitchFamily="18" charset="0"/>
              </a:rPr>
              <a:t>红外线的发现</a:t>
            </a:r>
            <a:r>
              <a:rPr lang="zh-CN" altLang="en-US" sz="5900" dirty="0">
                <a:latin typeface="Times New Roman" pitchFamily="18" charset="0"/>
              </a:rPr>
              <a:t>，随后出现了热电偶、热电堆、测热辐射计等热电、热探测器。</a:t>
            </a:r>
          </a:p>
          <a:p>
            <a:pPr eaLnBrk="1" hangingPunct="1">
              <a:lnSpc>
                <a:spcPct val="120000"/>
              </a:lnSpc>
              <a:buFont typeface="Wingdings" pitchFamily="2" charset="2"/>
              <a:buChar char="u"/>
            </a:pPr>
            <a:r>
              <a:rPr lang="zh-CN" altLang="en-US" sz="5900" dirty="0">
                <a:solidFill>
                  <a:srgbClr val="0070C0"/>
                </a:solidFill>
                <a:latin typeface="Times New Roman" pitchFamily="18" charset="0"/>
              </a:rPr>
              <a:t> </a:t>
            </a:r>
            <a:r>
              <a:rPr lang="en-US" altLang="zh-CN" sz="5900" dirty="0">
                <a:solidFill>
                  <a:srgbClr val="C00000"/>
                </a:solidFill>
                <a:latin typeface="Times New Roman" pitchFamily="18" charset="0"/>
              </a:rPr>
              <a:t>1917 </a:t>
            </a:r>
            <a:r>
              <a:rPr lang="zh-CN" altLang="en-US" sz="5900" dirty="0">
                <a:solidFill>
                  <a:srgbClr val="C00000"/>
                </a:solidFill>
                <a:latin typeface="Times New Roman" pitchFamily="18" charset="0"/>
              </a:rPr>
              <a:t>年美国人</a:t>
            </a:r>
            <a:r>
              <a:rPr lang="en-US" altLang="zh-CN" sz="5900" dirty="0">
                <a:solidFill>
                  <a:srgbClr val="C00000"/>
                </a:solidFill>
                <a:latin typeface="Times New Roman" pitchFamily="18" charset="0"/>
              </a:rPr>
              <a:t>Case </a:t>
            </a:r>
            <a:r>
              <a:rPr lang="zh-CN" altLang="en-US" sz="5900" dirty="0">
                <a:solidFill>
                  <a:srgbClr val="0070C0"/>
                </a:solidFill>
                <a:latin typeface="Times New Roman" pitchFamily="18" charset="0"/>
              </a:rPr>
              <a:t>研制出</a:t>
            </a:r>
            <a:r>
              <a:rPr lang="zh-CN" altLang="en-US" sz="5900" dirty="0">
                <a:solidFill>
                  <a:srgbClr val="C00000"/>
                </a:solidFill>
                <a:latin typeface="Times New Roman" pitchFamily="18" charset="0"/>
              </a:rPr>
              <a:t>第一支硫化铊光电导红外探测器</a:t>
            </a:r>
            <a:r>
              <a:rPr lang="zh-CN" altLang="en-US" sz="5900" dirty="0">
                <a:solidFill>
                  <a:srgbClr val="0070C0"/>
                </a:solidFill>
                <a:latin typeface="Times New Roman" pitchFamily="18" charset="0"/>
              </a:rPr>
              <a:t>。</a:t>
            </a:r>
            <a:endParaRPr lang="en-US" altLang="zh-CN" sz="5900" dirty="0">
              <a:solidFill>
                <a:srgbClr val="0070C0"/>
              </a:solidFill>
              <a:latin typeface="Times New Roman" pitchFamily="18" charset="0"/>
            </a:endParaRPr>
          </a:p>
          <a:p>
            <a:pPr eaLnBrk="1" hangingPunct="1">
              <a:lnSpc>
                <a:spcPct val="120000"/>
              </a:lnSpc>
              <a:buFont typeface="Wingdings" pitchFamily="2" charset="2"/>
              <a:buChar char="u"/>
            </a:pPr>
            <a:r>
              <a:rPr lang="en-US" altLang="zh-CN" sz="5900" dirty="0">
                <a:solidFill>
                  <a:srgbClr val="0070C0"/>
                </a:solidFill>
                <a:latin typeface="Times New Roman" pitchFamily="18" charset="0"/>
              </a:rPr>
              <a:t>20</a:t>
            </a:r>
            <a:r>
              <a:rPr lang="zh-CN" altLang="en-US" sz="5900" dirty="0">
                <a:solidFill>
                  <a:srgbClr val="0070C0"/>
                </a:solidFill>
                <a:latin typeface="Times New Roman" pitchFamily="18" charset="0"/>
              </a:rPr>
              <a:t>世纪</a:t>
            </a:r>
            <a:r>
              <a:rPr lang="en-US" altLang="zh-CN" sz="5900" dirty="0">
                <a:solidFill>
                  <a:srgbClr val="0070C0"/>
                </a:solidFill>
                <a:latin typeface="Times New Roman" pitchFamily="18" charset="0"/>
              </a:rPr>
              <a:t>30 </a:t>
            </a:r>
            <a:r>
              <a:rPr lang="zh-CN" altLang="en-US" sz="5900" dirty="0">
                <a:solidFill>
                  <a:srgbClr val="0070C0"/>
                </a:solidFill>
                <a:latin typeface="Times New Roman" pitchFamily="18" charset="0"/>
              </a:rPr>
              <a:t>年代末，德国人研制出硫化铅（</a:t>
            </a:r>
            <a:r>
              <a:rPr lang="en-US" altLang="zh-CN" sz="5900" dirty="0" err="1">
                <a:solidFill>
                  <a:srgbClr val="0070C0"/>
                </a:solidFill>
                <a:latin typeface="Times New Roman" pitchFamily="18" charset="0"/>
              </a:rPr>
              <a:t>PbS</a:t>
            </a:r>
            <a:r>
              <a:rPr lang="zh-CN" altLang="en-US" sz="5900" dirty="0">
                <a:solidFill>
                  <a:srgbClr val="0070C0"/>
                </a:solidFill>
                <a:latin typeface="Times New Roman" pitchFamily="18" charset="0"/>
              </a:rPr>
              <a:t>）光电导型红外探测器。</a:t>
            </a:r>
            <a:endParaRPr lang="en-US" altLang="zh-CN" sz="5900" dirty="0">
              <a:solidFill>
                <a:srgbClr val="0070C0"/>
              </a:solidFill>
              <a:latin typeface="Times New Roman" pitchFamily="18" charset="0"/>
            </a:endParaRPr>
          </a:p>
          <a:p>
            <a:pPr eaLnBrk="1" hangingPunct="1">
              <a:lnSpc>
                <a:spcPct val="120000"/>
              </a:lnSpc>
              <a:buFont typeface="Wingdings" pitchFamily="2" charset="2"/>
              <a:buChar char="u"/>
            </a:pPr>
            <a:r>
              <a:rPr lang="zh-CN" altLang="en-US" sz="5900" dirty="0">
                <a:solidFill>
                  <a:srgbClr val="0070C0"/>
                </a:solidFill>
                <a:latin typeface="Times New Roman" pitchFamily="18" charset="0"/>
              </a:rPr>
              <a:t>二次世界大战加速半导体技术与红外技术的发展，先后出现</a:t>
            </a:r>
            <a:r>
              <a:rPr lang="en-US" altLang="zh-CN" sz="5900" dirty="0" err="1">
                <a:solidFill>
                  <a:srgbClr val="0070C0"/>
                </a:solidFill>
                <a:latin typeface="Times New Roman" pitchFamily="18" charset="0"/>
              </a:rPr>
              <a:t>PbTe</a:t>
            </a:r>
            <a:r>
              <a:rPr lang="zh-CN" altLang="en-US" sz="5900" dirty="0">
                <a:solidFill>
                  <a:srgbClr val="0070C0"/>
                </a:solidFill>
                <a:latin typeface="Times New Roman" pitchFamily="18" charset="0"/>
              </a:rPr>
              <a:t>、</a:t>
            </a:r>
            <a:r>
              <a:rPr lang="en-US" altLang="zh-CN" sz="5900" dirty="0" err="1">
                <a:solidFill>
                  <a:srgbClr val="0070C0"/>
                </a:solidFill>
                <a:latin typeface="Times New Roman" pitchFamily="18" charset="0"/>
              </a:rPr>
              <a:t>InSb</a:t>
            </a:r>
            <a:r>
              <a:rPr lang="zh-CN" altLang="en-US" sz="5900" dirty="0">
                <a:solidFill>
                  <a:srgbClr val="0070C0"/>
                </a:solidFill>
                <a:latin typeface="Times New Roman" pitchFamily="18" charset="0"/>
              </a:rPr>
              <a:t>、</a:t>
            </a:r>
            <a:r>
              <a:rPr lang="en-US" altLang="zh-CN" sz="5900" dirty="0" err="1">
                <a:solidFill>
                  <a:srgbClr val="0070C0"/>
                </a:solidFill>
                <a:latin typeface="Times New Roman" pitchFamily="18" charset="0"/>
              </a:rPr>
              <a:t>HgCdTe</a:t>
            </a:r>
            <a:r>
              <a:rPr lang="zh-CN" altLang="en-US" sz="5900" dirty="0">
                <a:solidFill>
                  <a:srgbClr val="0070C0"/>
                </a:solidFill>
                <a:latin typeface="Times New Roman" pitchFamily="18" charset="0"/>
              </a:rPr>
              <a:t>、</a:t>
            </a:r>
            <a:r>
              <a:rPr lang="en-US" altLang="zh-CN" sz="5900" dirty="0">
                <a:solidFill>
                  <a:srgbClr val="0070C0"/>
                </a:solidFill>
                <a:latin typeface="Times New Roman" pitchFamily="18" charset="0"/>
              </a:rPr>
              <a:t>Si </a:t>
            </a:r>
            <a:r>
              <a:rPr lang="zh-CN" altLang="en-US" sz="5900" dirty="0">
                <a:solidFill>
                  <a:srgbClr val="0070C0"/>
                </a:solidFill>
                <a:latin typeface="Times New Roman" pitchFamily="18" charset="0"/>
              </a:rPr>
              <a:t>掺杂、</a:t>
            </a:r>
            <a:r>
              <a:rPr lang="en-US" altLang="zh-CN" sz="5900" dirty="0" err="1">
                <a:solidFill>
                  <a:srgbClr val="0070C0"/>
                </a:solidFill>
                <a:latin typeface="Times New Roman" pitchFamily="18" charset="0"/>
              </a:rPr>
              <a:t>PtSi</a:t>
            </a:r>
            <a:r>
              <a:rPr lang="en-US" altLang="zh-CN" sz="5900" dirty="0">
                <a:solidFill>
                  <a:srgbClr val="0070C0"/>
                </a:solidFill>
                <a:latin typeface="Times New Roman" pitchFamily="18" charset="0"/>
              </a:rPr>
              <a:t> </a:t>
            </a:r>
            <a:r>
              <a:rPr lang="zh-CN" altLang="en-US" sz="5900" dirty="0">
                <a:solidFill>
                  <a:srgbClr val="0070C0"/>
                </a:solidFill>
                <a:latin typeface="Times New Roman" pitchFamily="18" charset="0"/>
              </a:rPr>
              <a:t>等探测器。 </a:t>
            </a:r>
          </a:p>
        </p:txBody>
      </p:sp>
      <p:sp>
        <p:nvSpPr>
          <p:cNvPr id="30724" name="矩形 8"/>
          <p:cNvSpPr>
            <a:spLocks noChangeArrowheads="1"/>
          </p:cNvSpPr>
          <p:nvPr/>
        </p:nvSpPr>
        <p:spPr bwMode="auto">
          <a:xfrm>
            <a:off x="380307" y="44725"/>
            <a:ext cx="19370152" cy="1477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797" tIns="121899" rIns="243797" bIns="121899">
            <a:spAutoFit/>
          </a:bodyPr>
          <a:lstStyle/>
          <a:p>
            <a:pPr eaLnBrk="1" hangingPunct="1"/>
            <a:r>
              <a:rPr lang="zh-CN" altLang="en-US" sz="8000" dirty="0" smtClean="0"/>
              <a:t>红外探测器（或红外传感器）研究历史</a:t>
            </a:r>
            <a:endParaRPr lang="en-US" altLang="zh-CN" sz="8500" dirty="0">
              <a:solidFill>
                <a:srgbClr val="002AAE"/>
              </a:solidFill>
              <a:latin typeface="黑体" pitchFamily="2" charset="-122"/>
              <a:cs typeface="Times New Roman" pitchFamily="18" charset="0"/>
            </a:endParaRPr>
          </a:p>
        </p:txBody>
      </p:sp>
    </p:spTree>
    <p:extLst>
      <p:ext uri="{BB962C8B-B14F-4D97-AF65-F5344CB8AC3E}">
        <p14:creationId xmlns:p14="http://schemas.microsoft.com/office/powerpoint/2010/main" val="1235040799"/>
      </p:ext>
    </p:extLst>
  </p:cSld>
  <p:clrMapOvr>
    <a:masterClrMapping/>
  </p:clrMapOvr>
  <p:transition>
    <p:blinds/>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9"/>
          <p:cNvSpPr>
            <a:spLocks noChangeArrowheads="1"/>
          </p:cNvSpPr>
          <p:nvPr/>
        </p:nvSpPr>
        <p:spPr bwMode="auto">
          <a:xfrm>
            <a:off x="668737" y="2394228"/>
            <a:ext cx="8930589" cy="1454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691" tIns="108846" rIns="217691" bIns="108846" anchor="ctr"/>
          <a:lstStyle/>
          <a:p>
            <a:r>
              <a:rPr lang="en-US" altLang="zh-CN" sz="6700">
                <a:solidFill>
                  <a:schemeClr val="hlink"/>
                </a:solidFill>
                <a:latin typeface="华文新魏" pitchFamily="2" charset="-122"/>
                <a:ea typeface="华文新魏" pitchFamily="2" charset="-122"/>
              </a:rPr>
              <a:t>2.4  </a:t>
            </a:r>
            <a:r>
              <a:rPr lang="zh-CN" altLang="en-US" sz="6700">
                <a:solidFill>
                  <a:schemeClr val="hlink"/>
                </a:solidFill>
                <a:latin typeface="华文新魏" pitchFamily="2" charset="-122"/>
                <a:ea typeface="华文新魏" pitchFamily="2" charset="-122"/>
              </a:rPr>
              <a:t>探测率</a:t>
            </a:r>
          </a:p>
        </p:txBody>
      </p:sp>
      <p:sp>
        <p:nvSpPr>
          <p:cNvPr id="5124" name="Rectangle 10"/>
          <p:cNvSpPr>
            <a:spLocks noChangeArrowheads="1"/>
          </p:cNvSpPr>
          <p:nvPr/>
        </p:nvSpPr>
        <p:spPr bwMode="auto">
          <a:xfrm>
            <a:off x="1439052" y="4267695"/>
            <a:ext cx="19841991" cy="1085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691" tIns="108846" rIns="217691" bIns="108846"/>
          <a:lstStyle/>
          <a:p>
            <a:pPr marL="816342" indent="-816342">
              <a:spcBef>
                <a:spcPct val="20000"/>
              </a:spcBef>
              <a:buClr>
                <a:schemeClr val="hlink"/>
              </a:buClr>
              <a:buSzPct val="70000"/>
            </a:pPr>
            <a:r>
              <a:rPr lang="en-US" altLang="zh-CN" sz="6700">
                <a:ea typeface="楷体_GB2312" pitchFamily="49" charset="-122"/>
              </a:rPr>
              <a:t>      </a:t>
            </a:r>
            <a:r>
              <a:rPr lang="zh-CN" altLang="en-US" sz="6700">
                <a:ea typeface="楷体_GB2312" pitchFamily="49" charset="-122"/>
              </a:rPr>
              <a:t>探测率是噪声等效功率的倒数，即：</a:t>
            </a:r>
          </a:p>
        </p:txBody>
      </p:sp>
      <p:sp>
        <p:nvSpPr>
          <p:cNvPr id="5125" name="Rectangle 11"/>
          <p:cNvSpPr>
            <a:spLocks noChangeArrowheads="1"/>
          </p:cNvSpPr>
          <p:nvPr/>
        </p:nvSpPr>
        <p:spPr bwMode="auto">
          <a:xfrm>
            <a:off x="1824211" y="9849991"/>
            <a:ext cx="20908583" cy="2626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691" tIns="108846" rIns="217691" bIns="108846"/>
          <a:lstStyle/>
          <a:p>
            <a:pPr algn="just" eaLnBrk="0" hangingPunct="0">
              <a:lnSpc>
                <a:spcPct val="150000"/>
              </a:lnSpc>
            </a:pPr>
            <a:r>
              <a:rPr lang="en-US" altLang="zh-CN" sz="5700">
                <a:latin typeface="楷体_GB2312" pitchFamily="49" charset="-122"/>
                <a:ea typeface="楷体_GB2312" pitchFamily="49" charset="-122"/>
              </a:rPr>
              <a:t>    </a:t>
            </a:r>
            <a:r>
              <a:rPr lang="zh-CN" altLang="en-US" sz="5700">
                <a:latin typeface="楷体_GB2312" pitchFamily="49" charset="-122"/>
                <a:ea typeface="楷体_GB2312" pitchFamily="49" charset="-122"/>
              </a:rPr>
              <a:t>红外传感器的探测率越高，表明传感器所能探测到的最小辐射功率越小，传感器就越灵敏。</a:t>
            </a:r>
            <a:r>
              <a:rPr lang="zh-CN" altLang="en-US" sz="4800">
                <a:latin typeface="楷体_GB2312" pitchFamily="49" charset="-122"/>
                <a:ea typeface="楷体_GB2312" pitchFamily="49" charset="-122"/>
              </a:rPr>
              <a:t>  </a:t>
            </a:r>
          </a:p>
        </p:txBody>
      </p:sp>
      <p:graphicFrame>
        <p:nvGraphicFramePr>
          <p:cNvPr id="5122" name="Object 12"/>
          <p:cNvGraphicFramePr>
            <a:graphicFrameLocks noChangeAspect="1"/>
          </p:cNvGraphicFramePr>
          <p:nvPr/>
        </p:nvGraphicFramePr>
        <p:xfrm>
          <a:off x="6238715" y="5849028"/>
          <a:ext cx="10581266" cy="3359539"/>
        </p:xfrm>
        <a:graphic>
          <a:graphicData uri="http://schemas.openxmlformats.org/presentationml/2006/ole">
            <mc:AlternateContent xmlns:mc="http://schemas.openxmlformats.org/markup-compatibility/2006">
              <mc:Choice xmlns:v="urn:schemas-microsoft-com:vml" Requires="v">
                <p:oleObj spid="_x0000_s5129" name="公式" r:id="rId3" imgW="1015920" imgH="431640" progId="Equation.3">
                  <p:embed/>
                </p:oleObj>
              </mc:Choice>
              <mc:Fallback>
                <p:oleObj name="公式" r:id="rId3" imgW="1015920" imgH="43164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8715" y="5849028"/>
                        <a:ext cx="10581266" cy="3359539"/>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9"/>
          <p:cNvSpPr>
            <a:spLocks noChangeArrowheads="1"/>
          </p:cNvSpPr>
          <p:nvPr/>
        </p:nvSpPr>
        <p:spPr bwMode="auto">
          <a:xfrm>
            <a:off x="478276" y="377871"/>
            <a:ext cx="11487023" cy="1365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691" tIns="108846" rIns="217691" bIns="108846" anchor="ctr"/>
          <a:lstStyle/>
          <a:p>
            <a:r>
              <a:rPr lang="en-US" altLang="zh-CN" sz="5700">
                <a:solidFill>
                  <a:schemeClr val="hlink"/>
                </a:solidFill>
                <a:latin typeface="华文新魏" pitchFamily="2" charset="-122"/>
                <a:ea typeface="华文新魏" pitchFamily="2" charset="-122"/>
              </a:rPr>
              <a:t> 2.5 </a:t>
            </a:r>
            <a:r>
              <a:rPr lang="zh-CN" altLang="en-US" sz="5700">
                <a:solidFill>
                  <a:schemeClr val="hlink"/>
                </a:solidFill>
                <a:latin typeface="华文新魏" pitchFamily="2" charset="-122"/>
                <a:ea typeface="华文新魏" pitchFamily="2" charset="-122"/>
              </a:rPr>
              <a:t>时间常数</a:t>
            </a:r>
          </a:p>
        </p:txBody>
      </p:sp>
      <p:sp>
        <p:nvSpPr>
          <p:cNvPr id="47107" name="Rectangle 10"/>
          <p:cNvSpPr>
            <a:spLocks noChangeArrowheads="1"/>
          </p:cNvSpPr>
          <p:nvPr/>
        </p:nvSpPr>
        <p:spPr bwMode="auto">
          <a:xfrm>
            <a:off x="380925" y="2714940"/>
            <a:ext cx="23515807" cy="904344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217691" tIns="108846" rIns="217691" bIns="108846"/>
          <a:lstStyle/>
          <a:p>
            <a:pPr marL="816342" indent="-816342" algn="just">
              <a:lnSpc>
                <a:spcPct val="120000"/>
              </a:lnSpc>
              <a:spcBef>
                <a:spcPct val="20000"/>
              </a:spcBef>
              <a:buClr>
                <a:srgbClr val="FF0000"/>
              </a:buClr>
              <a:buSzPct val="70000"/>
            </a:pPr>
            <a:endParaRPr lang="zh-CN" altLang="en-US" sz="5700">
              <a:latin typeface="楷体_GB2312" pitchFamily="49" charset="-122"/>
              <a:ea typeface="楷体_GB2312" pitchFamily="49" charset="-122"/>
            </a:endParaRPr>
          </a:p>
          <a:p>
            <a:pPr marL="816342" indent="-816342" algn="just">
              <a:lnSpc>
                <a:spcPct val="120000"/>
              </a:lnSpc>
              <a:spcBef>
                <a:spcPct val="20000"/>
              </a:spcBef>
              <a:buClr>
                <a:srgbClr val="FF0000"/>
              </a:buClr>
              <a:buSzPct val="70000"/>
              <a:buFont typeface="Wingdings" pitchFamily="2" charset="2"/>
              <a:buChar char="p"/>
            </a:pPr>
            <a:r>
              <a:rPr lang="zh-CN" altLang="en-US" sz="5700">
                <a:latin typeface="楷体_GB2312" pitchFamily="49" charset="-122"/>
                <a:ea typeface="楷体_GB2312" pitchFamily="49" charset="-122"/>
              </a:rPr>
              <a:t>输出信号滞后于红外辐射的时间，称为传感器的时间常数，在数值上为：</a:t>
            </a:r>
          </a:p>
          <a:p>
            <a:pPr marL="816342" indent="-816342" algn="just">
              <a:lnSpc>
                <a:spcPct val="120000"/>
              </a:lnSpc>
              <a:spcBef>
                <a:spcPct val="20000"/>
              </a:spcBef>
              <a:buClr>
                <a:srgbClr val="FF0000"/>
              </a:buClr>
              <a:buSzPct val="70000"/>
            </a:pPr>
            <a:r>
              <a:rPr lang="zh-CN" altLang="en-US" sz="5700">
                <a:latin typeface="楷体_GB2312" pitchFamily="49" charset="-122"/>
                <a:ea typeface="楷体_GB2312" pitchFamily="49" charset="-122"/>
              </a:rPr>
              <a:t>                 </a:t>
            </a:r>
            <a:r>
              <a:rPr lang="zh-CN" altLang="zh-CN" sz="5700">
                <a:latin typeface="楷体_GB2312" pitchFamily="49" charset="-122"/>
                <a:ea typeface="楷体_GB2312" pitchFamily="49" charset="-122"/>
              </a:rPr>
              <a:t>τ</a:t>
            </a:r>
            <a:r>
              <a:rPr lang="zh-CN" altLang="en-US" sz="5700">
                <a:latin typeface="楷体_GB2312" pitchFamily="49" charset="-122"/>
                <a:ea typeface="楷体_GB2312" pitchFamily="49" charset="-122"/>
              </a:rPr>
              <a:t>＝</a:t>
            </a:r>
            <a:r>
              <a:rPr lang="en-US" altLang="zh-CN" sz="5700">
                <a:latin typeface="楷体_GB2312" pitchFamily="49" charset="-122"/>
                <a:ea typeface="楷体_GB2312" pitchFamily="49" charset="-122"/>
              </a:rPr>
              <a:t>1</a:t>
            </a:r>
            <a:r>
              <a:rPr lang="zh-CN" altLang="en-US" sz="5700">
                <a:latin typeface="楷体_GB2312" pitchFamily="49" charset="-122"/>
                <a:ea typeface="楷体_GB2312" pitchFamily="49" charset="-122"/>
              </a:rPr>
              <a:t>／</a:t>
            </a:r>
            <a:r>
              <a:rPr lang="en-US" altLang="zh-CN" sz="5700">
                <a:latin typeface="楷体_GB2312" pitchFamily="49" charset="-122"/>
                <a:ea typeface="楷体_GB2312" pitchFamily="49" charset="-122"/>
              </a:rPr>
              <a:t>2πfc</a:t>
            </a:r>
          </a:p>
          <a:p>
            <a:pPr marL="816342" indent="-816342" algn="just">
              <a:lnSpc>
                <a:spcPct val="120000"/>
              </a:lnSpc>
              <a:spcBef>
                <a:spcPct val="20000"/>
              </a:spcBef>
              <a:buClr>
                <a:srgbClr val="FF0000"/>
              </a:buClr>
              <a:buSzPct val="70000"/>
              <a:buFont typeface="Wingdings" pitchFamily="2" charset="2"/>
              <a:buChar char="p"/>
            </a:pPr>
            <a:r>
              <a:rPr lang="zh-CN" altLang="en-US" sz="5700">
                <a:latin typeface="楷体_GB2312" pitchFamily="49" charset="-122"/>
                <a:ea typeface="楷体_GB2312" pitchFamily="49" charset="-122"/>
              </a:rPr>
              <a:t>式中</a:t>
            </a:r>
            <a:r>
              <a:rPr lang="en-US" altLang="zh-CN" sz="5700">
                <a:latin typeface="楷体_GB2312" pitchFamily="49" charset="-122"/>
                <a:ea typeface="楷体_GB2312" pitchFamily="49" charset="-122"/>
              </a:rPr>
              <a:t>fc</a:t>
            </a:r>
            <a:r>
              <a:rPr lang="zh-CN" altLang="en-US" sz="5700">
                <a:latin typeface="楷体_GB2312" pitchFamily="49" charset="-122"/>
                <a:ea typeface="楷体_GB2312" pitchFamily="49" charset="-122"/>
              </a:rPr>
              <a:t>为响应率下降到最大值的</a:t>
            </a:r>
            <a:r>
              <a:rPr lang="en-US" altLang="zh-CN" sz="5700">
                <a:latin typeface="楷体_GB2312" pitchFamily="49" charset="-122"/>
                <a:ea typeface="楷体_GB2312" pitchFamily="49" charset="-122"/>
              </a:rPr>
              <a:t>0.707</a:t>
            </a:r>
            <a:r>
              <a:rPr lang="zh-CN" altLang="en-US" sz="5700">
                <a:latin typeface="楷体_GB2312" pitchFamily="49" charset="-122"/>
                <a:ea typeface="楷体_GB2312" pitchFamily="49" charset="-122"/>
              </a:rPr>
              <a:t>（</a:t>
            </a:r>
            <a:r>
              <a:rPr lang="en-US" altLang="zh-CN" sz="5700">
                <a:latin typeface="楷体_GB2312" pitchFamily="49" charset="-122"/>
                <a:ea typeface="楷体_GB2312" pitchFamily="49" charset="-122"/>
              </a:rPr>
              <a:t>3dB</a:t>
            </a:r>
            <a:r>
              <a:rPr lang="zh-CN" altLang="en-US" sz="5700">
                <a:latin typeface="楷体_GB2312" pitchFamily="49" charset="-122"/>
                <a:ea typeface="楷体_GB2312" pitchFamily="49" charset="-122"/>
              </a:rPr>
              <a:t>）时的调制频率。</a:t>
            </a:r>
          </a:p>
          <a:p>
            <a:pPr marL="816342" indent="-816342" algn="just">
              <a:lnSpc>
                <a:spcPct val="120000"/>
              </a:lnSpc>
              <a:spcBef>
                <a:spcPct val="20000"/>
              </a:spcBef>
              <a:buClr>
                <a:srgbClr val="FF0000"/>
              </a:buClr>
              <a:buSzPct val="70000"/>
              <a:buFont typeface="Wingdings" pitchFamily="2" charset="2"/>
              <a:buChar char="p"/>
            </a:pPr>
            <a:r>
              <a:rPr lang="zh-CN" altLang="en-US" sz="5700">
                <a:latin typeface="楷体_GB2312" pitchFamily="49" charset="-122"/>
                <a:ea typeface="楷体_GB2312" pitchFamily="49" charset="-122"/>
              </a:rPr>
              <a:t>热传感器的热惯性和</a:t>
            </a:r>
            <a:r>
              <a:rPr lang="en-US" altLang="zh-CN" sz="5700">
                <a:latin typeface="楷体_GB2312" pitchFamily="49" charset="-122"/>
                <a:ea typeface="楷体_GB2312" pitchFamily="49" charset="-122"/>
              </a:rPr>
              <a:t>RC</a:t>
            </a:r>
            <a:r>
              <a:rPr lang="zh-CN" altLang="en-US" sz="5700">
                <a:latin typeface="楷体_GB2312" pitchFamily="49" charset="-122"/>
                <a:ea typeface="楷体_GB2312" pitchFamily="49" charset="-122"/>
              </a:rPr>
              <a:t>参数较大，其时间常数大于光子传感器，一般为毫秒级或更长；而光子传感器的时间常数一般为微秒级。</a:t>
            </a:r>
          </a:p>
        </p:txBody>
      </p:sp>
    </p:spTree>
  </p:cSld>
  <p:clrMapOvr>
    <a:masterClrMapping/>
  </p:clrMapOvr>
  <p:transition>
    <p:zo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9"/>
          <p:cNvSpPr>
            <a:spLocks noChangeArrowheads="1"/>
          </p:cNvSpPr>
          <p:nvPr/>
        </p:nvSpPr>
        <p:spPr bwMode="auto">
          <a:xfrm>
            <a:off x="1248592" y="666827"/>
            <a:ext cx="19427205" cy="1155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691" tIns="108846" rIns="217691" bIns="108846" anchor="ctr"/>
          <a:lstStyle/>
          <a:p>
            <a:r>
              <a:rPr lang="en-US" altLang="zh-CN" sz="5700">
                <a:solidFill>
                  <a:schemeClr val="hlink"/>
                </a:solidFill>
                <a:ea typeface="华文新魏" pitchFamily="2" charset="-122"/>
              </a:rPr>
              <a:t>3</a:t>
            </a:r>
            <a:r>
              <a:rPr lang="zh-CN" altLang="en-US" sz="5700">
                <a:solidFill>
                  <a:schemeClr val="hlink"/>
                </a:solidFill>
                <a:ea typeface="华文新魏" pitchFamily="2" charset="-122"/>
              </a:rPr>
              <a:t>、红外传感器使用中应注意的问题</a:t>
            </a:r>
          </a:p>
        </p:txBody>
      </p:sp>
      <p:sp>
        <p:nvSpPr>
          <p:cNvPr id="48131" name="Rectangle 10"/>
          <p:cNvSpPr>
            <a:spLocks noChangeArrowheads="1"/>
          </p:cNvSpPr>
          <p:nvPr/>
        </p:nvSpPr>
        <p:spPr bwMode="auto">
          <a:xfrm>
            <a:off x="863431" y="1822662"/>
            <a:ext cx="23515807" cy="11085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691" tIns="108846" rIns="217691" bIns="108846"/>
          <a:lstStyle/>
          <a:p>
            <a:pPr marL="816342" indent="-816342" algn="just">
              <a:lnSpc>
                <a:spcPct val="140000"/>
              </a:lnSpc>
              <a:spcBef>
                <a:spcPct val="20000"/>
              </a:spcBef>
              <a:buClr>
                <a:schemeClr val="hlink"/>
              </a:buClr>
              <a:buSzPct val="70000"/>
            </a:pPr>
            <a:r>
              <a:rPr lang="en-US" altLang="zh-CN" sz="4800">
                <a:latin typeface="楷体_GB2312" pitchFamily="49" charset="-122"/>
                <a:ea typeface="楷体_GB2312" pitchFamily="49" charset="-122"/>
              </a:rPr>
              <a:t>(1)</a:t>
            </a:r>
            <a:r>
              <a:rPr lang="zh-CN" altLang="en-US" sz="4800">
                <a:latin typeface="楷体_GB2312" pitchFamily="49" charset="-122"/>
                <a:ea typeface="楷体_GB2312" pitchFamily="49" charset="-122"/>
              </a:rPr>
              <a:t>使用红外传感器时，必须</a:t>
            </a:r>
            <a:r>
              <a:rPr lang="zh-CN" altLang="en-US" sz="4800" i="1" u="sng">
                <a:latin typeface="楷体_GB2312" pitchFamily="49" charset="-122"/>
                <a:ea typeface="楷体_GB2312" pitchFamily="49" charset="-122"/>
              </a:rPr>
              <a:t>首先注意了解它的性能指标</a:t>
            </a:r>
            <a:r>
              <a:rPr lang="zh-CN" altLang="en-US" sz="4800">
                <a:latin typeface="楷体_GB2312" pitchFamily="49" charset="-122"/>
                <a:ea typeface="楷体_GB2312" pitchFamily="49" charset="-122"/>
              </a:rPr>
              <a:t>和应用范围，</a:t>
            </a:r>
            <a:r>
              <a:rPr lang="zh-CN" altLang="en-US" sz="4800" i="1" u="sng">
                <a:latin typeface="楷体_GB2312" pitchFamily="49" charset="-122"/>
                <a:ea typeface="楷体_GB2312" pitchFamily="49" charset="-122"/>
              </a:rPr>
              <a:t>掌握它的使用条件</a:t>
            </a:r>
            <a:r>
              <a:rPr lang="zh-CN" altLang="en-US" sz="4800">
                <a:latin typeface="楷体_GB2312" pitchFamily="49" charset="-122"/>
                <a:ea typeface="楷体_GB2312" pitchFamily="49" charset="-122"/>
              </a:rPr>
              <a:t>；</a:t>
            </a:r>
          </a:p>
          <a:p>
            <a:pPr marL="816342" indent="-816342" algn="just">
              <a:lnSpc>
                <a:spcPct val="140000"/>
              </a:lnSpc>
              <a:spcBef>
                <a:spcPct val="20000"/>
              </a:spcBef>
              <a:buClr>
                <a:schemeClr val="hlink"/>
              </a:buClr>
              <a:buSzPct val="70000"/>
            </a:pPr>
            <a:r>
              <a:rPr lang="en-US" altLang="zh-CN" sz="4800">
                <a:latin typeface="楷体_GB2312" pitchFamily="49" charset="-122"/>
                <a:ea typeface="楷体_GB2312" pitchFamily="49" charset="-122"/>
              </a:rPr>
              <a:t>(2)</a:t>
            </a:r>
            <a:r>
              <a:rPr lang="zh-CN" altLang="en-US" sz="4800" i="1" u="sng">
                <a:latin typeface="楷体_GB2312" pitchFamily="49" charset="-122"/>
                <a:ea typeface="楷体_GB2312" pitchFamily="49" charset="-122"/>
              </a:rPr>
              <a:t>选择传感器时要注意它的工作温度</a:t>
            </a:r>
            <a:r>
              <a:rPr lang="zh-CN" altLang="en-US" sz="4800">
                <a:latin typeface="楷体_GB2312" pitchFamily="49" charset="-122"/>
                <a:ea typeface="楷体_GB2312" pitchFamily="49" charset="-122"/>
              </a:rPr>
              <a:t>。一般要选择能在室温工作的红外传感器，设备简单、使用方便、成本低廉、便于维护；</a:t>
            </a:r>
          </a:p>
          <a:p>
            <a:pPr marL="816342" indent="-816342" algn="just">
              <a:lnSpc>
                <a:spcPct val="140000"/>
              </a:lnSpc>
              <a:spcBef>
                <a:spcPct val="20000"/>
              </a:spcBef>
              <a:buClr>
                <a:schemeClr val="hlink"/>
              </a:buClr>
              <a:buSzPct val="70000"/>
            </a:pPr>
            <a:r>
              <a:rPr lang="en-US" altLang="zh-CN" sz="4800">
                <a:latin typeface="楷体_GB2312" pitchFamily="49" charset="-122"/>
                <a:ea typeface="楷体_GB2312" pitchFamily="49" charset="-122"/>
              </a:rPr>
              <a:t>(3)</a:t>
            </a:r>
            <a:r>
              <a:rPr lang="zh-CN" altLang="en-US" sz="4800" i="1" u="sng">
                <a:latin typeface="楷体_GB2312" pitchFamily="49" charset="-122"/>
                <a:ea typeface="楷体_GB2312" pitchFamily="49" charset="-122"/>
              </a:rPr>
              <a:t>适当调整红外传感器的工作点</a:t>
            </a:r>
            <a:r>
              <a:rPr lang="zh-CN" altLang="en-US" sz="4800">
                <a:latin typeface="楷体_GB2312" pitchFamily="49" charset="-122"/>
                <a:ea typeface="楷体_GB2312" pitchFamily="49" charset="-122"/>
              </a:rPr>
              <a:t>。一般情况下，传感器有一个最佳工作点。只有工作在最佳偏流工作点时，红外传感器的信噪比最大。实际工作点最好稍低于最佳工作点；</a:t>
            </a:r>
          </a:p>
          <a:p>
            <a:pPr marL="816342" indent="-816342" algn="just">
              <a:lnSpc>
                <a:spcPct val="140000"/>
              </a:lnSpc>
              <a:spcBef>
                <a:spcPct val="20000"/>
              </a:spcBef>
              <a:buClr>
                <a:schemeClr val="hlink"/>
              </a:buClr>
              <a:buSzPct val="70000"/>
            </a:pPr>
            <a:r>
              <a:rPr lang="en-US" altLang="zh-CN" sz="4800">
                <a:latin typeface="楷体_GB2312" pitchFamily="49" charset="-122"/>
                <a:ea typeface="楷体_GB2312" pitchFamily="49" charset="-122"/>
              </a:rPr>
              <a:t>(4)</a:t>
            </a:r>
            <a:r>
              <a:rPr lang="zh-CN" altLang="en-US" sz="4800">
                <a:latin typeface="楷体_GB2312" pitchFamily="49" charset="-122"/>
                <a:ea typeface="楷体_GB2312" pitchFamily="49" charset="-122"/>
              </a:rPr>
              <a:t>选用适当的</a:t>
            </a:r>
            <a:r>
              <a:rPr lang="zh-CN" altLang="en-US" sz="4800" i="1" u="sng">
                <a:latin typeface="楷体_GB2312" pitchFamily="49" charset="-122"/>
                <a:ea typeface="楷体_GB2312" pitchFamily="49" charset="-122"/>
              </a:rPr>
              <a:t>前置放大器</a:t>
            </a:r>
            <a:r>
              <a:rPr lang="zh-CN" altLang="en-US" sz="4800">
                <a:latin typeface="楷体_GB2312" pitchFamily="49" charset="-122"/>
                <a:ea typeface="楷体_GB2312" pitchFamily="49" charset="-122"/>
              </a:rPr>
              <a:t>与红外传感器相配合，以获得最佳的探测效果；</a:t>
            </a:r>
          </a:p>
          <a:p>
            <a:pPr marL="816342" indent="-816342" algn="just">
              <a:lnSpc>
                <a:spcPct val="140000"/>
              </a:lnSpc>
              <a:spcBef>
                <a:spcPct val="20000"/>
              </a:spcBef>
              <a:buClr>
                <a:schemeClr val="hlink"/>
              </a:buClr>
              <a:buSzPct val="70000"/>
            </a:pPr>
            <a:r>
              <a:rPr lang="en-US" altLang="zh-CN" sz="4800">
                <a:latin typeface="楷体_GB2312" pitchFamily="49" charset="-122"/>
                <a:ea typeface="楷体_GB2312" pitchFamily="49" charset="-122"/>
              </a:rPr>
              <a:t>(5</a:t>
            </a:r>
            <a:r>
              <a:rPr lang="zh-CN" altLang="zh-CN" sz="4800">
                <a:latin typeface="楷体_GB2312" pitchFamily="49" charset="-122"/>
                <a:ea typeface="楷体_GB2312" pitchFamily="49" charset="-122"/>
              </a:rPr>
              <a:t>)</a:t>
            </a:r>
            <a:r>
              <a:rPr lang="zh-CN" altLang="en-US" sz="4800">
                <a:latin typeface="楷体_GB2312" pitchFamily="49" charset="-122"/>
                <a:ea typeface="楷体_GB2312" pitchFamily="49" charset="-122"/>
              </a:rPr>
              <a:t>调制频率与红外传感器的</a:t>
            </a:r>
            <a:r>
              <a:rPr lang="zh-CN" altLang="en-US" sz="4800" i="1" u="sng">
                <a:latin typeface="楷体_GB2312" pitchFamily="49" charset="-122"/>
                <a:ea typeface="楷体_GB2312" pitchFamily="49" charset="-122"/>
              </a:rPr>
              <a:t>频率响应相匹配</a:t>
            </a:r>
            <a:r>
              <a:rPr lang="zh-CN" altLang="en-US" sz="4800">
                <a:latin typeface="楷体_GB2312" pitchFamily="49" charset="-122"/>
                <a:ea typeface="楷体_GB2312" pitchFamily="49" charset="-122"/>
              </a:rPr>
              <a:t>；</a:t>
            </a:r>
          </a:p>
          <a:p>
            <a:pPr marL="816342" indent="-816342" algn="just">
              <a:lnSpc>
                <a:spcPct val="140000"/>
              </a:lnSpc>
              <a:spcBef>
                <a:spcPct val="20000"/>
              </a:spcBef>
              <a:buClr>
                <a:schemeClr val="hlink"/>
              </a:buClr>
              <a:buSzPct val="70000"/>
            </a:pPr>
            <a:r>
              <a:rPr lang="en-US" altLang="zh-CN" sz="4800">
                <a:latin typeface="楷体_GB2312" pitchFamily="49" charset="-122"/>
                <a:ea typeface="楷体_GB2312" pitchFamily="49" charset="-122"/>
              </a:rPr>
              <a:t>(6)</a:t>
            </a:r>
            <a:r>
              <a:rPr lang="zh-CN" altLang="en-US" sz="4800">
                <a:latin typeface="楷体_GB2312" pitchFamily="49" charset="-122"/>
                <a:ea typeface="楷体_GB2312" pitchFamily="49" charset="-122"/>
              </a:rPr>
              <a:t>传感器的</a:t>
            </a:r>
            <a:r>
              <a:rPr lang="zh-CN" altLang="en-US" sz="4800" i="1" u="sng">
                <a:latin typeface="楷体_GB2312" pitchFamily="49" charset="-122"/>
                <a:ea typeface="楷体_GB2312" pitchFamily="49" charset="-122"/>
              </a:rPr>
              <a:t>光学部分</a:t>
            </a:r>
            <a:r>
              <a:rPr lang="zh-CN" altLang="en-US" sz="4800">
                <a:latin typeface="楷体_GB2312" pitchFamily="49" charset="-122"/>
                <a:ea typeface="楷体_GB2312" pitchFamily="49" charset="-122"/>
              </a:rPr>
              <a:t>不能用手去摸、擦，防止损伤与沾污；</a:t>
            </a:r>
          </a:p>
          <a:p>
            <a:pPr marL="816342" indent="-816342" algn="just">
              <a:lnSpc>
                <a:spcPct val="140000"/>
              </a:lnSpc>
              <a:spcBef>
                <a:spcPct val="20000"/>
              </a:spcBef>
              <a:buClr>
                <a:schemeClr val="hlink"/>
              </a:buClr>
              <a:buSzPct val="70000"/>
            </a:pPr>
            <a:r>
              <a:rPr lang="en-US" altLang="zh-CN" sz="4800">
                <a:latin typeface="楷体_GB2312" pitchFamily="49" charset="-122"/>
                <a:ea typeface="楷体_GB2312" pitchFamily="49" charset="-122"/>
              </a:rPr>
              <a:t>(7)</a:t>
            </a:r>
            <a:r>
              <a:rPr lang="zh-CN" altLang="en-US" sz="4800">
                <a:latin typeface="楷体_GB2312" pitchFamily="49" charset="-122"/>
                <a:ea typeface="楷体_GB2312" pitchFamily="49" charset="-122"/>
              </a:rPr>
              <a:t>传感器存放时注意</a:t>
            </a:r>
            <a:r>
              <a:rPr lang="zh-CN" altLang="en-US" sz="4800" i="1" u="sng">
                <a:latin typeface="楷体_GB2312" pitchFamily="49" charset="-122"/>
                <a:ea typeface="楷体_GB2312" pitchFamily="49" charset="-122"/>
              </a:rPr>
              <a:t>防潮、防振和防腐蚀</a:t>
            </a:r>
            <a:r>
              <a:rPr lang="zh-CN" altLang="en-US" sz="4800">
                <a:latin typeface="楷体_GB2312" pitchFamily="49" charset="-122"/>
                <a:ea typeface="楷体_GB2312" pitchFamily="49" charset="-122"/>
              </a:rPr>
              <a:t>。</a:t>
            </a:r>
          </a:p>
        </p:txBody>
      </p:sp>
    </p:spTree>
  </p:cSld>
  <p:clrMapOvr>
    <a:masterClrMapping/>
  </p:clrMapOvr>
  <p:transition>
    <p:zo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9"/>
          <p:cNvSpPr>
            <a:spLocks noChangeArrowheads="1"/>
          </p:cNvSpPr>
          <p:nvPr/>
        </p:nvSpPr>
        <p:spPr bwMode="auto">
          <a:xfrm>
            <a:off x="0" y="285783"/>
            <a:ext cx="13053050" cy="191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691" tIns="108846" rIns="217691" bIns="108846" anchor="ctr"/>
          <a:lstStyle/>
          <a:p>
            <a:r>
              <a:rPr lang="zh-CN" altLang="en-US" sz="7600">
                <a:solidFill>
                  <a:schemeClr val="hlink"/>
                </a:solidFill>
                <a:ea typeface="华文新魏" pitchFamily="2" charset="-122"/>
              </a:rPr>
              <a:t>三、非致冷红外传感器</a:t>
            </a:r>
            <a:endParaRPr lang="en-US" altLang="zh-CN" sz="7600">
              <a:solidFill>
                <a:schemeClr val="hlink"/>
              </a:solidFill>
              <a:ea typeface="华文新魏" pitchFamily="2" charset="-122"/>
            </a:endParaRPr>
          </a:p>
        </p:txBody>
      </p:sp>
      <p:sp>
        <p:nvSpPr>
          <p:cNvPr id="49155" name="内容占位符 2"/>
          <p:cNvSpPr>
            <a:spLocks/>
          </p:cNvSpPr>
          <p:nvPr/>
        </p:nvSpPr>
        <p:spPr bwMode="auto">
          <a:xfrm>
            <a:off x="2205137" y="4553478"/>
            <a:ext cx="13425511" cy="332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691" tIns="108846" rIns="217691" bIns="108846"/>
          <a:lstStyle/>
          <a:p>
            <a:pPr marL="816342" indent="-816342">
              <a:lnSpc>
                <a:spcPct val="150000"/>
              </a:lnSpc>
              <a:spcBef>
                <a:spcPct val="20000"/>
              </a:spcBef>
              <a:buClr>
                <a:schemeClr val="hlink"/>
              </a:buClr>
              <a:buSzPct val="70000"/>
              <a:buFont typeface="Wingdings" pitchFamily="2" charset="2"/>
              <a:buChar char="v"/>
            </a:pPr>
            <a:r>
              <a:rPr lang="en-US" altLang="zh-CN" sz="7600"/>
              <a:t>3.1</a:t>
            </a:r>
            <a:r>
              <a:rPr lang="zh-CN" altLang="en-US" sz="7600"/>
              <a:t>基本的热探测结构</a:t>
            </a:r>
            <a:endParaRPr lang="en-US" altLang="zh-CN" sz="7600"/>
          </a:p>
          <a:p>
            <a:pPr marL="816342" indent="-816342">
              <a:lnSpc>
                <a:spcPct val="150000"/>
              </a:lnSpc>
              <a:spcBef>
                <a:spcPct val="20000"/>
              </a:spcBef>
              <a:buClr>
                <a:schemeClr val="hlink"/>
              </a:buClr>
              <a:buSzPct val="70000"/>
              <a:buFont typeface="Wingdings" pitchFamily="2" charset="2"/>
              <a:buChar char="v"/>
            </a:pPr>
            <a:r>
              <a:rPr lang="en-US" altLang="zh-CN" sz="7600"/>
              <a:t>3.2 </a:t>
            </a:r>
            <a:r>
              <a:rPr lang="zh-CN" altLang="en-US" sz="7600"/>
              <a:t>热绝缘结构的重要性</a:t>
            </a:r>
            <a:endParaRPr lang="en-US" altLang="zh-CN" sz="7600"/>
          </a:p>
          <a:p>
            <a:pPr marL="816342" indent="-816342">
              <a:lnSpc>
                <a:spcPct val="150000"/>
              </a:lnSpc>
              <a:spcBef>
                <a:spcPct val="20000"/>
              </a:spcBef>
              <a:buClr>
                <a:schemeClr val="hlink"/>
              </a:buClr>
              <a:buSzPct val="70000"/>
            </a:pPr>
            <a:endParaRPr lang="zh-CN" altLang="en-US" sz="7600" b="0"/>
          </a:p>
        </p:txBody>
      </p:sp>
      <p:sp>
        <p:nvSpPr>
          <p:cNvPr id="49156" name="Rectangle 9"/>
          <p:cNvSpPr>
            <a:spLocks noChangeArrowheads="1"/>
          </p:cNvSpPr>
          <p:nvPr/>
        </p:nvSpPr>
        <p:spPr bwMode="auto">
          <a:xfrm>
            <a:off x="1053895" y="9884921"/>
            <a:ext cx="23325343" cy="263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691" tIns="108846" rIns="217691" bIns="108846" anchor="ctr"/>
          <a:lstStyle/>
          <a:p>
            <a:r>
              <a:rPr lang="zh-CN" altLang="en-US" sz="5700">
                <a:solidFill>
                  <a:schemeClr val="hlink"/>
                </a:solidFill>
                <a:latin typeface="楷体_GB2312" pitchFamily="49" charset="-122"/>
                <a:ea typeface="楷体_GB2312" pitchFamily="49" charset="-122"/>
              </a:rPr>
              <a:t>参考书籍：</a:t>
            </a:r>
          </a:p>
          <a:p>
            <a:pPr>
              <a:buFont typeface="Wingdings" pitchFamily="2" charset="2"/>
              <a:buChar char="l"/>
            </a:pPr>
            <a:r>
              <a:rPr lang="zh-CN" altLang="en-US" sz="5700">
                <a:latin typeface="楷体_GB2312" pitchFamily="49" charset="-122"/>
                <a:ea typeface="楷体_GB2312" pitchFamily="49" charset="-122"/>
              </a:rPr>
              <a:t> 常本康，蔡毅，红外成像阵列与系统，科学出版社，</a:t>
            </a:r>
            <a:r>
              <a:rPr lang="en-US" altLang="zh-CN" sz="5700">
                <a:latin typeface="楷体_GB2312" pitchFamily="49" charset="-122"/>
                <a:ea typeface="楷体_GB2312" pitchFamily="49" charset="-122"/>
              </a:rPr>
              <a:t>2006</a:t>
            </a:r>
            <a:r>
              <a:rPr lang="zh-CN" altLang="en-US" sz="5700">
                <a:latin typeface="楷体_GB2312" pitchFamily="49" charset="-122"/>
                <a:ea typeface="楷体_GB2312" pitchFamily="49" charset="-122"/>
              </a:rPr>
              <a:t>年</a:t>
            </a:r>
          </a:p>
          <a:p>
            <a:pPr>
              <a:buFont typeface="Wingdings" pitchFamily="2" charset="2"/>
              <a:buChar char="l"/>
            </a:pPr>
            <a:r>
              <a:rPr lang="zh-CN" altLang="en-US" sz="5700">
                <a:latin typeface="楷体_GB2312" pitchFamily="49" charset="-122"/>
                <a:ea typeface="楷体_GB2312" pitchFamily="49" charset="-122"/>
              </a:rPr>
              <a:t> 刘卫国，金娜，集成非制冷热成像探测阵列，国防工业出版社，</a:t>
            </a:r>
            <a:r>
              <a:rPr lang="en-US" altLang="zh-CN" sz="5700">
                <a:latin typeface="楷体_GB2312" pitchFamily="49" charset="-122"/>
                <a:ea typeface="楷体_GB2312" pitchFamily="49" charset="-122"/>
              </a:rPr>
              <a:t>2004</a:t>
            </a:r>
            <a:r>
              <a:rPr lang="zh-CN" altLang="en-US" sz="5700">
                <a:latin typeface="楷体_GB2312" pitchFamily="49" charset="-122"/>
                <a:ea typeface="楷体_GB2312" pitchFamily="49" charset="-122"/>
              </a:rPr>
              <a:t>年</a:t>
            </a:r>
          </a:p>
          <a:p>
            <a:endParaRPr lang="zh-CN" altLang="en-US" sz="5700">
              <a:latin typeface="楷体_GB2312" pitchFamily="49" charset="-122"/>
              <a:ea typeface="楷体_GB2312" pitchFamily="49" charset="-122"/>
            </a:endParaRPr>
          </a:p>
        </p:txBody>
      </p:sp>
    </p:spTree>
  </p:cSld>
  <p:clrMapOvr>
    <a:masterClrMapping/>
  </p:clrMapOvr>
  <p:transition>
    <p:zo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灯片编号占位符 3"/>
          <p:cNvSpPr txBox="1">
            <a:spLocks noGrp="1"/>
          </p:cNvSpPr>
          <p:nvPr/>
        </p:nvSpPr>
        <p:spPr bwMode="auto">
          <a:xfrm>
            <a:off x="17179747" y="13241284"/>
            <a:ext cx="6103275" cy="476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691" tIns="108846" rIns="217691" bIns="108846"/>
          <a:lstStyle>
            <a:lvl1pPr eaLnBrk="0" hangingPunct="0">
              <a:defRPr sz="3600" b="1">
                <a:solidFill>
                  <a:schemeClr val="tx1"/>
                </a:solidFill>
                <a:latin typeface="Arial" charset="0"/>
                <a:ea typeface="宋体" pitchFamily="2" charset="-122"/>
              </a:defRPr>
            </a:lvl1pPr>
            <a:lvl2pPr marL="742950" indent="-285750" eaLnBrk="0" hangingPunct="0">
              <a:defRPr sz="3600" b="1">
                <a:solidFill>
                  <a:schemeClr val="tx1"/>
                </a:solidFill>
                <a:latin typeface="Arial" charset="0"/>
                <a:ea typeface="宋体" pitchFamily="2" charset="-122"/>
              </a:defRPr>
            </a:lvl2pPr>
            <a:lvl3pPr marL="1143000" indent="-228600" eaLnBrk="0" hangingPunct="0">
              <a:defRPr sz="3600" b="1">
                <a:solidFill>
                  <a:schemeClr val="tx1"/>
                </a:solidFill>
                <a:latin typeface="Arial" charset="0"/>
                <a:ea typeface="宋体" pitchFamily="2" charset="-122"/>
              </a:defRPr>
            </a:lvl3pPr>
            <a:lvl4pPr marL="1600200" indent="-228600" eaLnBrk="0" hangingPunct="0">
              <a:defRPr sz="3600" b="1">
                <a:solidFill>
                  <a:schemeClr val="tx1"/>
                </a:solidFill>
                <a:latin typeface="Arial" charset="0"/>
                <a:ea typeface="宋体" pitchFamily="2" charset="-122"/>
              </a:defRPr>
            </a:lvl4pPr>
            <a:lvl5pPr marL="2057400" indent="-228600" eaLnBrk="0" hangingPunct="0">
              <a:defRPr sz="3600" b="1">
                <a:solidFill>
                  <a:schemeClr val="tx1"/>
                </a:solidFill>
                <a:latin typeface="Arial" charset="0"/>
                <a:ea typeface="宋体" pitchFamily="2" charset="-122"/>
              </a:defRPr>
            </a:lvl5pPr>
            <a:lvl6pPr marL="2514600" indent="-228600" eaLnBrk="0" fontAlgn="base" hangingPunct="0">
              <a:spcBef>
                <a:spcPct val="0"/>
              </a:spcBef>
              <a:spcAft>
                <a:spcPct val="0"/>
              </a:spcAft>
              <a:defRPr sz="3600" b="1">
                <a:solidFill>
                  <a:schemeClr val="tx1"/>
                </a:solidFill>
                <a:latin typeface="Arial" charset="0"/>
                <a:ea typeface="宋体" pitchFamily="2" charset="-122"/>
              </a:defRPr>
            </a:lvl6pPr>
            <a:lvl7pPr marL="2971800" indent="-228600" eaLnBrk="0" fontAlgn="base" hangingPunct="0">
              <a:spcBef>
                <a:spcPct val="0"/>
              </a:spcBef>
              <a:spcAft>
                <a:spcPct val="0"/>
              </a:spcAft>
              <a:defRPr sz="3600" b="1">
                <a:solidFill>
                  <a:schemeClr val="tx1"/>
                </a:solidFill>
                <a:latin typeface="Arial" charset="0"/>
                <a:ea typeface="宋体" pitchFamily="2" charset="-122"/>
              </a:defRPr>
            </a:lvl7pPr>
            <a:lvl8pPr marL="3429000" indent="-228600" eaLnBrk="0" fontAlgn="base" hangingPunct="0">
              <a:spcBef>
                <a:spcPct val="0"/>
              </a:spcBef>
              <a:spcAft>
                <a:spcPct val="0"/>
              </a:spcAft>
              <a:defRPr sz="3600" b="1">
                <a:solidFill>
                  <a:schemeClr val="tx1"/>
                </a:solidFill>
                <a:latin typeface="Arial" charset="0"/>
                <a:ea typeface="宋体" pitchFamily="2" charset="-122"/>
              </a:defRPr>
            </a:lvl8pPr>
            <a:lvl9pPr marL="3886200" indent="-228600" eaLnBrk="0" fontAlgn="base" hangingPunct="0">
              <a:spcBef>
                <a:spcPct val="0"/>
              </a:spcBef>
              <a:spcAft>
                <a:spcPct val="0"/>
              </a:spcAft>
              <a:defRPr sz="3600" b="1">
                <a:solidFill>
                  <a:schemeClr val="tx1"/>
                </a:solidFill>
                <a:latin typeface="Arial" charset="0"/>
                <a:ea typeface="宋体" pitchFamily="2" charset="-122"/>
              </a:defRPr>
            </a:lvl9pPr>
          </a:lstStyle>
          <a:p>
            <a:pPr algn="r" eaLnBrk="1" hangingPunct="1"/>
            <a:fld id="{1F94E197-4D4E-4F36-B7FF-9996E4788FD7}" type="slidenum">
              <a:rPr lang="en-US" altLang="zh-CN" sz="3300" b="0">
                <a:solidFill>
                  <a:srgbClr val="FF5050"/>
                </a:solidFill>
              </a:rPr>
              <a:pPr algn="r" eaLnBrk="1" hangingPunct="1"/>
              <a:t>44</a:t>
            </a:fld>
            <a:endParaRPr lang="en-US" altLang="zh-CN" sz="3300" b="0">
              <a:solidFill>
                <a:srgbClr val="FF5050"/>
              </a:solidFill>
            </a:endParaRPr>
          </a:p>
        </p:txBody>
      </p:sp>
      <p:sp>
        <p:nvSpPr>
          <p:cNvPr id="6150" name="Rectangle 3"/>
          <p:cNvSpPr>
            <a:spLocks noGrp="1" noRot="1" noChangeArrowheads="1"/>
          </p:cNvSpPr>
          <p:nvPr>
            <p:ph type="body" idx="4294967295"/>
          </p:nvPr>
        </p:nvSpPr>
        <p:spPr>
          <a:xfrm>
            <a:off x="478275" y="666827"/>
            <a:ext cx="18047408" cy="1298726"/>
          </a:xfrm>
        </p:spPr>
        <p:txBody>
          <a:bodyPr/>
          <a:lstStyle/>
          <a:p>
            <a:pPr eaLnBrk="1" hangingPunct="1">
              <a:lnSpc>
                <a:spcPct val="90000"/>
              </a:lnSpc>
              <a:buFont typeface="Wingdings" pitchFamily="2" charset="2"/>
              <a:buNone/>
            </a:pPr>
            <a:r>
              <a:rPr lang="en-US" altLang="zh-CN" sz="6200" b="1">
                <a:solidFill>
                  <a:srgbClr val="FF0000"/>
                </a:solidFill>
                <a:ea typeface="楷体_GB2312" pitchFamily="49" charset="-122"/>
              </a:rPr>
              <a:t>3.1 </a:t>
            </a:r>
            <a:r>
              <a:rPr lang="zh-CN" altLang="en-US" sz="6200" b="1">
                <a:solidFill>
                  <a:srgbClr val="FF0000"/>
                </a:solidFill>
                <a:ea typeface="楷体_GB2312" pitchFamily="49" charset="-122"/>
              </a:rPr>
              <a:t>基本的热探测结构</a:t>
            </a:r>
            <a:r>
              <a:rPr lang="en-US" altLang="zh-CN" sz="6200" b="1">
                <a:solidFill>
                  <a:srgbClr val="FF0000"/>
                </a:solidFill>
                <a:ea typeface="楷体_GB2312" pitchFamily="49" charset="-122"/>
              </a:rPr>
              <a:t>—</a:t>
            </a:r>
            <a:r>
              <a:rPr lang="zh-CN" altLang="en-US" sz="6200" b="1">
                <a:solidFill>
                  <a:srgbClr val="FF0000"/>
                </a:solidFill>
                <a:ea typeface="楷体_GB2312" pitchFamily="49" charset="-122"/>
              </a:rPr>
              <a:t>电阻测辐射热计</a:t>
            </a:r>
          </a:p>
          <a:p>
            <a:pPr eaLnBrk="1" hangingPunct="1">
              <a:lnSpc>
                <a:spcPct val="90000"/>
              </a:lnSpc>
              <a:buFont typeface="Wingdings" pitchFamily="2" charset="2"/>
              <a:buNone/>
            </a:pPr>
            <a:endParaRPr lang="en-US" altLang="zh-CN" sz="5700" b="1">
              <a:solidFill>
                <a:srgbClr val="FF0000"/>
              </a:solidFill>
              <a:ea typeface="楷体_GB2312" pitchFamily="49" charset="-122"/>
            </a:endParaRPr>
          </a:p>
        </p:txBody>
      </p:sp>
      <p:sp>
        <p:nvSpPr>
          <p:cNvPr id="6151" name="Rectangle 5"/>
          <p:cNvSpPr>
            <a:spLocks noChangeArrowheads="1"/>
          </p:cNvSpPr>
          <p:nvPr/>
        </p:nvSpPr>
        <p:spPr bwMode="auto">
          <a:xfrm>
            <a:off x="478276" y="2683188"/>
            <a:ext cx="23232227" cy="2281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691" tIns="108846" rIns="217691" bIns="108846">
            <a:spAutoFit/>
          </a:bodyPr>
          <a:lstStyle/>
          <a:p>
            <a:r>
              <a:rPr lang="zh-CN" altLang="en-US" sz="6700"/>
              <a:t>假设因红外辐射吸收产生的测热辐射计温度增加</a:t>
            </a:r>
            <a:r>
              <a:rPr lang="zh-CN" altLang="en-US" sz="6700">
                <a:solidFill>
                  <a:srgbClr val="FF6600"/>
                </a:solidFill>
              </a:rPr>
              <a:t>足够小的△ </a:t>
            </a:r>
            <a:r>
              <a:rPr lang="en-US" altLang="zh-CN" sz="6700">
                <a:solidFill>
                  <a:srgbClr val="FF6600"/>
                </a:solidFill>
              </a:rPr>
              <a:t>T </a:t>
            </a:r>
            <a:r>
              <a:rPr lang="zh-CN" altLang="en-US" sz="6700">
                <a:solidFill>
                  <a:srgbClr val="FF6600"/>
                </a:solidFill>
              </a:rPr>
              <a:t>，</a:t>
            </a:r>
            <a:r>
              <a:rPr lang="zh-CN" altLang="en-US" sz="6700"/>
              <a:t>从而使电阻变化 </a:t>
            </a:r>
            <a:r>
              <a:rPr lang="zh-CN" altLang="en-US" sz="6700">
                <a:solidFill>
                  <a:srgbClr val="FF6600"/>
                </a:solidFill>
              </a:rPr>
              <a:t>△ </a:t>
            </a:r>
            <a:r>
              <a:rPr lang="en-US" altLang="zh-CN" sz="6700">
                <a:solidFill>
                  <a:srgbClr val="FF6600"/>
                </a:solidFill>
              </a:rPr>
              <a:t>R </a:t>
            </a:r>
            <a:r>
              <a:rPr lang="zh-CN" altLang="en-US" sz="6700">
                <a:solidFill>
                  <a:srgbClr val="FF6600"/>
                </a:solidFill>
              </a:rPr>
              <a:t>与 △ </a:t>
            </a:r>
            <a:r>
              <a:rPr lang="en-US" altLang="zh-CN" sz="6700">
                <a:solidFill>
                  <a:srgbClr val="FF6600"/>
                </a:solidFill>
              </a:rPr>
              <a:t>T </a:t>
            </a:r>
            <a:r>
              <a:rPr lang="zh-CN" altLang="en-US" sz="6700">
                <a:solidFill>
                  <a:srgbClr val="FF6600"/>
                </a:solidFill>
              </a:rPr>
              <a:t>成线性关系</a:t>
            </a:r>
            <a:r>
              <a:rPr lang="zh-CN" altLang="en-US" sz="6700"/>
              <a:t>，即是</a:t>
            </a:r>
            <a:r>
              <a:rPr lang="en-US" altLang="zh-CN" sz="6700"/>
              <a:t>:</a:t>
            </a:r>
          </a:p>
        </p:txBody>
      </p:sp>
      <p:sp>
        <p:nvSpPr>
          <p:cNvPr id="6152" name="Rectangle 7"/>
          <p:cNvSpPr>
            <a:spLocks noChangeArrowheads="1"/>
          </p:cNvSpPr>
          <p:nvPr/>
        </p:nvSpPr>
        <p:spPr bwMode="auto">
          <a:xfrm>
            <a:off x="863433" y="6715904"/>
            <a:ext cx="21327602" cy="1250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691" tIns="108846" rIns="217691" bIns="108846">
            <a:spAutoFit/>
          </a:bodyPr>
          <a:lstStyle/>
          <a:p>
            <a:r>
              <a:rPr lang="zh-CN" altLang="en-US" sz="6700"/>
              <a:t>其中： </a:t>
            </a:r>
            <a:r>
              <a:rPr lang="en-US" altLang="zh-CN" sz="6700"/>
              <a:t>α</a:t>
            </a:r>
            <a:r>
              <a:rPr lang="zh-CN" altLang="en-US" sz="6700"/>
              <a:t>为</a:t>
            </a:r>
            <a:r>
              <a:rPr lang="zh-CN" altLang="en-US" sz="6700">
                <a:solidFill>
                  <a:srgbClr val="FF6600"/>
                </a:solidFill>
              </a:rPr>
              <a:t>电阻温度系数</a:t>
            </a:r>
            <a:endParaRPr lang="en-US" altLang="zh-CN" sz="6700">
              <a:solidFill>
                <a:srgbClr val="FF6600"/>
              </a:solidFill>
            </a:endParaRPr>
          </a:p>
        </p:txBody>
      </p:sp>
      <p:graphicFrame>
        <p:nvGraphicFramePr>
          <p:cNvPr id="6146" name="Object 10"/>
          <p:cNvGraphicFramePr>
            <a:graphicFrameLocks noChangeAspect="1"/>
          </p:cNvGraphicFramePr>
          <p:nvPr/>
        </p:nvGraphicFramePr>
        <p:xfrm>
          <a:off x="8156043" y="5274286"/>
          <a:ext cx="5760440" cy="974837"/>
        </p:xfrm>
        <a:graphic>
          <a:graphicData uri="http://schemas.openxmlformats.org/presentationml/2006/ole">
            <mc:AlternateContent xmlns:mc="http://schemas.openxmlformats.org/markup-compatibility/2006">
              <mc:Choice xmlns:v="urn:schemas-microsoft-com:vml" Requires="v">
                <p:oleObj spid="_x0000_s6164" name="Equation" r:id="rId3" imgW="787320" imgH="177480" progId="Equation.DSMT4">
                  <p:embed/>
                </p:oleObj>
              </mc:Choice>
              <mc:Fallback>
                <p:oleObj name="Equation" r:id="rId3" imgW="787320" imgH="177480"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6043" y="5274286"/>
                        <a:ext cx="5760440" cy="974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3" name="Text Box 11"/>
          <p:cNvSpPr txBox="1">
            <a:spLocks noChangeArrowheads="1"/>
          </p:cNvSpPr>
          <p:nvPr/>
        </p:nvSpPr>
        <p:spPr bwMode="auto">
          <a:xfrm>
            <a:off x="478275" y="8125767"/>
            <a:ext cx="19198650" cy="1250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217691" tIns="108846" rIns="217691" bIns="108846">
            <a:spAutoFit/>
          </a:bodyPr>
          <a:lstStyle>
            <a:lvl1pPr eaLnBrk="0" hangingPunct="0">
              <a:defRPr sz="3600" b="1">
                <a:solidFill>
                  <a:schemeClr val="tx1"/>
                </a:solidFill>
                <a:latin typeface="Arial" charset="0"/>
                <a:ea typeface="宋体" pitchFamily="2" charset="-122"/>
              </a:defRPr>
            </a:lvl1pPr>
            <a:lvl2pPr marL="742950" indent="-285750" eaLnBrk="0" hangingPunct="0">
              <a:defRPr sz="3600" b="1">
                <a:solidFill>
                  <a:schemeClr val="tx1"/>
                </a:solidFill>
                <a:latin typeface="Arial" charset="0"/>
                <a:ea typeface="宋体" pitchFamily="2" charset="-122"/>
              </a:defRPr>
            </a:lvl2pPr>
            <a:lvl3pPr marL="1143000" indent="-228600" eaLnBrk="0" hangingPunct="0">
              <a:defRPr sz="3600" b="1">
                <a:solidFill>
                  <a:schemeClr val="tx1"/>
                </a:solidFill>
                <a:latin typeface="Arial" charset="0"/>
                <a:ea typeface="宋体" pitchFamily="2" charset="-122"/>
              </a:defRPr>
            </a:lvl3pPr>
            <a:lvl4pPr marL="1600200" indent="-228600" eaLnBrk="0" hangingPunct="0">
              <a:defRPr sz="3600" b="1">
                <a:solidFill>
                  <a:schemeClr val="tx1"/>
                </a:solidFill>
                <a:latin typeface="Arial" charset="0"/>
                <a:ea typeface="宋体" pitchFamily="2" charset="-122"/>
              </a:defRPr>
            </a:lvl4pPr>
            <a:lvl5pPr marL="2057400" indent="-228600" eaLnBrk="0" hangingPunct="0">
              <a:defRPr sz="3600" b="1">
                <a:solidFill>
                  <a:schemeClr val="tx1"/>
                </a:solidFill>
                <a:latin typeface="Arial" charset="0"/>
                <a:ea typeface="宋体" pitchFamily="2" charset="-122"/>
              </a:defRPr>
            </a:lvl5pPr>
            <a:lvl6pPr marL="2514600" indent="-228600" eaLnBrk="0" fontAlgn="base" hangingPunct="0">
              <a:spcBef>
                <a:spcPct val="0"/>
              </a:spcBef>
              <a:spcAft>
                <a:spcPct val="0"/>
              </a:spcAft>
              <a:defRPr sz="3600" b="1">
                <a:solidFill>
                  <a:schemeClr val="tx1"/>
                </a:solidFill>
                <a:latin typeface="Arial" charset="0"/>
                <a:ea typeface="宋体" pitchFamily="2" charset="-122"/>
              </a:defRPr>
            </a:lvl6pPr>
            <a:lvl7pPr marL="2971800" indent="-228600" eaLnBrk="0" fontAlgn="base" hangingPunct="0">
              <a:spcBef>
                <a:spcPct val="0"/>
              </a:spcBef>
              <a:spcAft>
                <a:spcPct val="0"/>
              </a:spcAft>
              <a:defRPr sz="3600" b="1">
                <a:solidFill>
                  <a:schemeClr val="tx1"/>
                </a:solidFill>
                <a:latin typeface="Arial" charset="0"/>
                <a:ea typeface="宋体" pitchFamily="2" charset="-122"/>
              </a:defRPr>
            </a:lvl7pPr>
            <a:lvl8pPr marL="3429000" indent="-228600" eaLnBrk="0" fontAlgn="base" hangingPunct="0">
              <a:spcBef>
                <a:spcPct val="0"/>
              </a:spcBef>
              <a:spcAft>
                <a:spcPct val="0"/>
              </a:spcAft>
              <a:defRPr sz="3600" b="1">
                <a:solidFill>
                  <a:schemeClr val="tx1"/>
                </a:solidFill>
                <a:latin typeface="Arial" charset="0"/>
                <a:ea typeface="宋体" pitchFamily="2" charset="-122"/>
              </a:defRPr>
            </a:lvl8pPr>
            <a:lvl9pPr marL="3886200" indent="-228600" eaLnBrk="0" fontAlgn="base" hangingPunct="0">
              <a:spcBef>
                <a:spcPct val="0"/>
              </a:spcBef>
              <a:spcAft>
                <a:spcPct val="0"/>
              </a:spcAft>
              <a:defRPr sz="3600" b="1">
                <a:solidFill>
                  <a:schemeClr val="tx1"/>
                </a:solidFill>
                <a:latin typeface="Arial" charset="0"/>
                <a:ea typeface="宋体" pitchFamily="2" charset="-122"/>
              </a:defRPr>
            </a:lvl9pPr>
          </a:lstStyle>
          <a:p>
            <a:pPr eaLnBrk="1" hangingPunct="1">
              <a:spcBef>
                <a:spcPct val="50000"/>
              </a:spcBef>
            </a:pPr>
            <a:r>
              <a:rPr lang="zh-CN" altLang="en-US" sz="6700"/>
              <a:t>红外探测器的输出信号为：</a:t>
            </a:r>
          </a:p>
        </p:txBody>
      </p:sp>
      <p:graphicFrame>
        <p:nvGraphicFramePr>
          <p:cNvPr id="6147" name="Object 12"/>
          <p:cNvGraphicFramePr>
            <a:graphicFrameLocks noChangeAspect="1"/>
          </p:cNvGraphicFramePr>
          <p:nvPr/>
        </p:nvGraphicFramePr>
        <p:xfrm>
          <a:off x="7004801" y="9738854"/>
          <a:ext cx="10365407" cy="1413038"/>
        </p:xfrm>
        <a:graphic>
          <a:graphicData uri="http://schemas.openxmlformats.org/presentationml/2006/ole">
            <mc:AlternateContent xmlns:mc="http://schemas.openxmlformats.org/markup-compatibility/2006">
              <mc:Choice xmlns:v="urn:schemas-microsoft-com:vml" Requires="v">
                <p:oleObj spid="_x0000_s6165" name="Equation" r:id="rId5" imgW="1257120" imgH="228600" progId="Equation.DSMT4">
                  <p:embed/>
                </p:oleObj>
              </mc:Choice>
              <mc:Fallback>
                <p:oleObj name="Equation" r:id="rId5" imgW="1257120" imgH="228600" progId="Equation.DSMT4">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04801" y="9738854"/>
                        <a:ext cx="10365407" cy="1413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4" name="Rectangle 7"/>
          <p:cNvSpPr>
            <a:spLocks noChangeArrowheads="1"/>
          </p:cNvSpPr>
          <p:nvPr/>
        </p:nvSpPr>
        <p:spPr bwMode="auto">
          <a:xfrm>
            <a:off x="863433" y="11612320"/>
            <a:ext cx="21327602" cy="1250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691" tIns="108846" rIns="217691" bIns="108846">
            <a:spAutoFit/>
          </a:bodyPr>
          <a:lstStyle/>
          <a:p>
            <a:r>
              <a:rPr lang="zh-CN" altLang="en-US" sz="6700"/>
              <a:t>其中：  为</a:t>
            </a:r>
            <a:r>
              <a:rPr lang="zh-CN" altLang="en-US" sz="6700">
                <a:solidFill>
                  <a:srgbClr val="FF6600"/>
                </a:solidFill>
              </a:rPr>
              <a:t>流过探测像素的偏置电流。</a:t>
            </a:r>
            <a:endParaRPr lang="en-US" altLang="zh-CN" sz="6700">
              <a:solidFill>
                <a:srgbClr val="FF6600"/>
              </a:solidFill>
            </a:endParaRPr>
          </a:p>
        </p:txBody>
      </p:sp>
      <p:graphicFrame>
        <p:nvGraphicFramePr>
          <p:cNvPr id="6148" name="Object 14"/>
          <p:cNvGraphicFramePr>
            <a:graphicFrameLocks noChangeAspect="1"/>
          </p:cNvGraphicFramePr>
          <p:nvPr/>
        </p:nvGraphicFramePr>
        <p:xfrm>
          <a:off x="3741536" y="11612321"/>
          <a:ext cx="744921" cy="1006591"/>
        </p:xfrm>
        <a:graphic>
          <a:graphicData uri="http://schemas.openxmlformats.org/presentationml/2006/ole">
            <mc:AlternateContent xmlns:mc="http://schemas.openxmlformats.org/markup-compatibility/2006">
              <mc:Choice xmlns:v="urn:schemas-microsoft-com:vml" Requires="v">
                <p:oleObj spid="_x0000_s6166" name="Equation" r:id="rId7" imgW="126720" imgH="228600" progId="Equation.DSMT4">
                  <p:embed/>
                </p:oleObj>
              </mc:Choice>
              <mc:Fallback>
                <p:oleObj name="Equation" r:id="rId7" imgW="126720" imgH="228600" progId="Equation.DSMT4">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41536" y="11612321"/>
                        <a:ext cx="744921" cy="10065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p:cNvSpPr txBox="1">
            <a:spLocks noGrp="1"/>
          </p:cNvSpPr>
          <p:nvPr/>
        </p:nvSpPr>
        <p:spPr bwMode="auto">
          <a:xfrm>
            <a:off x="17179747" y="13241284"/>
            <a:ext cx="6103275" cy="476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691" tIns="108846" rIns="217691" bIns="108846"/>
          <a:lstStyle>
            <a:lvl1pPr eaLnBrk="0" hangingPunct="0">
              <a:defRPr sz="3600" b="1">
                <a:solidFill>
                  <a:schemeClr val="tx1"/>
                </a:solidFill>
                <a:latin typeface="Arial" charset="0"/>
                <a:ea typeface="宋体" pitchFamily="2" charset="-122"/>
              </a:defRPr>
            </a:lvl1pPr>
            <a:lvl2pPr marL="742950" indent="-285750" eaLnBrk="0" hangingPunct="0">
              <a:defRPr sz="3600" b="1">
                <a:solidFill>
                  <a:schemeClr val="tx1"/>
                </a:solidFill>
                <a:latin typeface="Arial" charset="0"/>
                <a:ea typeface="宋体" pitchFamily="2" charset="-122"/>
              </a:defRPr>
            </a:lvl2pPr>
            <a:lvl3pPr marL="1143000" indent="-228600" eaLnBrk="0" hangingPunct="0">
              <a:defRPr sz="3600" b="1">
                <a:solidFill>
                  <a:schemeClr val="tx1"/>
                </a:solidFill>
                <a:latin typeface="Arial" charset="0"/>
                <a:ea typeface="宋体" pitchFamily="2" charset="-122"/>
              </a:defRPr>
            </a:lvl3pPr>
            <a:lvl4pPr marL="1600200" indent="-228600" eaLnBrk="0" hangingPunct="0">
              <a:defRPr sz="3600" b="1">
                <a:solidFill>
                  <a:schemeClr val="tx1"/>
                </a:solidFill>
                <a:latin typeface="Arial" charset="0"/>
                <a:ea typeface="宋体" pitchFamily="2" charset="-122"/>
              </a:defRPr>
            </a:lvl4pPr>
            <a:lvl5pPr marL="2057400" indent="-228600" eaLnBrk="0" hangingPunct="0">
              <a:defRPr sz="3600" b="1">
                <a:solidFill>
                  <a:schemeClr val="tx1"/>
                </a:solidFill>
                <a:latin typeface="Arial" charset="0"/>
                <a:ea typeface="宋体" pitchFamily="2" charset="-122"/>
              </a:defRPr>
            </a:lvl5pPr>
            <a:lvl6pPr marL="2514600" indent="-228600" eaLnBrk="0" fontAlgn="base" hangingPunct="0">
              <a:spcBef>
                <a:spcPct val="0"/>
              </a:spcBef>
              <a:spcAft>
                <a:spcPct val="0"/>
              </a:spcAft>
              <a:defRPr sz="3600" b="1">
                <a:solidFill>
                  <a:schemeClr val="tx1"/>
                </a:solidFill>
                <a:latin typeface="Arial" charset="0"/>
                <a:ea typeface="宋体" pitchFamily="2" charset="-122"/>
              </a:defRPr>
            </a:lvl6pPr>
            <a:lvl7pPr marL="2971800" indent="-228600" eaLnBrk="0" fontAlgn="base" hangingPunct="0">
              <a:spcBef>
                <a:spcPct val="0"/>
              </a:spcBef>
              <a:spcAft>
                <a:spcPct val="0"/>
              </a:spcAft>
              <a:defRPr sz="3600" b="1">
                <a:solidFill>
                  <a:schemeClr val="tx1"/>
                </a:solidFill>
                <a:latin typeface="Arial" charset="0"/>
                <a:ea typeface="宋体" pitchFamily="2" charset="-122"/>
              </a:defRPr>
            </a:lvl7pPr>
            <a:lvl8pPr marL="3429000" indent="-228600" eaLnBrk="0" fontAlgn="base" hangingPunct="0">
              <a:spcBef>
                <a:spcPct val="0"/>
              </a:spcBef>
              <a:spcAft>
                <a:spcPct val="0"/>
              </a:spcAft>
              <a:defRPr sz="3600" b="1">
                <a:solidFill>
                  <a:schemeClr val="tx1"/>
                </a:solidFill>
                <a:latin typeface="Arial" charset="0"/>
                <a:ea typeface="宋体" pitchFamily="2" charset="-122"/>
              </a:defRPr>
            </a:lvl8pPr>
            <a:lvl9pPr marL="3886200" indent="-228600" eaLnBrk="0" fontAlgn="base" hangingPunct="0">
              <a:spcBef>
                <a:spcPct val="0"/>
              </a:spcBef>
              <a:spcAft>
                <a:spcPct val="0"/>
              </a:spcAft>
              <a:defRPr sz="3600" b="1">
                <a:solidFill>
                  <a:schemeClr val="tx1"/>
                </a:solidFill>
                <a:latin typeface="Arial" charset="0"/>
                <a:ea typeface="宋体" pitchFamily="2" charset="-122"/>
              </a:defRPr>
            </a:lvl9pPr>
          </a:lstStyle>
          <a:p>
            <a:pPr algn="r" eaLnBrk="1" hangingPunct="1"/>
            <a:fld id="{98B5A776-6F81-496A-A8E5-CDEF7FDAD15C}" type="slidenum">
              <a:rPr lang="en-US" altLang="zh-CN" sz="3300" b="0">
                <a:solidFill>
                  <a:srgbClr val="FF5050"/>
                </a:solidFill>
              </a:rPr>
              <a:pPr algn="r" eaLnBrk="1" hangingPunct="1"/>
              <a:t>45</a:t>
            </a:fld>
            <a:endParaRPr lang="en-US" altLang="zh-CN" sz="3300" b="0">
              <a:solidFill>
                <a:srgbClr val="FF5050"/>
              </a:solidFill>
            </a:endParaRPr>
          </a:p>
        </p:txBody>
      </p:sp>
      <p:sp>
        <p:nvSpPr>
          <p:cNvPr id="50179" name="Rectangle 3"/>
          <p:cNvSpPr>
            <a:spLocks noGrp="1" noRot="1" noChangeArrowheads="1"/>
          </p:cNvSpPr>
          <p:nvPr>
            <p:ph type="body" idx="4294967295"/>
          </p:nvPr>
        </p:nvSpPr>
        <p:spPr>
          <a:xfrm>
            <a:off x="1053896" y="1962377"/>
            <a:ext cx="22753955" cy="7039791"/>
          </a:xfrm>
        </p:spPr>
        <p:txBody>
          <a:bodyPr/>
          <a:lstStyle/>
          <a:p>
            <a:pPr eaLnBrk="1" hangingPunct="1"/>
            <a:r>
              <a:rPr lang="zh-CN" altLang="en-US" sz="6700" b="1">
                <a:latin typeface="楷体_GB2312" pitchFamily="49" charset="-122"/>
                <a:ea typeface="楷体_GB2312" pitchFamily="49" charset="-122"/>
              </a:rPr>
              <a:t>支撑结构是高性能阵列的关键，必须具备三种功能：</a:t>
            </a:r>
            <a:r>
              <a:rPr lang="zh-CN" altLang="en-US" sz="6700" b="1">
                <a:solidFill>
                  <a:srgbClr val="FF0000"/>
                </a:solidFill>
                <a:latin typeface="楷体_GB2312" pitchFamily="49" charset="-122"/>
                <a:ea typeface="楷体_GB2312" pitchFamily="49" charset="-122"/>
              </a:rPr>
              <a:t>机械支撑、热传导通道和电学传导通道</a:t>
            </a:r>
            <a:r>
              <a:rPr lang="zh-CN" altLang="en-US" sz="6700" b="1">
                <a:latin typeface="楷体_GB2312" pitchFamily="49" charset="-122"/>
                <a:ea typeface="楷体_GB2312" pitchFamily="49" charset="-122"/>
              </a:rPr>
              <a:t>（假设读出是电学方式而不是光学方式）。</a:t>
            </a:r>
            <a:endParaRPr lang="en-US" altLang="zh-CN" sz="6700" b="1">
              <a:latin typeface="楷体_GB2312" pitchFamily="49" charset="-122"/>
              <a:ea typeface="楷体_GB2312" pitchFamily="49" charset="-122"/>
            </a:endParaRPr>
          </a:p>
        </p:txBody>
      </p:sp>
      <p:sp>
        <p:nvSpPr>
          <p:cNvPr id="50180" name="矩形 3"/>
          <p:cNvSpPr>
            <a:spLocks noChangeArrowheads="1"/>
          </p:cNvSpPr>
          <p:nvPr/>
        </p:nvSpPr>
        <p:spPr bwMode="auto">
          <a:xfrm>
            <a:off x="-287809" y="377870"/>
            <a:ext cx="4350961" cy="1389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7691" tIns="108846" rIns="217691" bIns="108846">
            <a:spAutoFit/>
          </a:bodyPr>
          <a:lstStyle/>
          <a:p>
            <a:r>
              <a:rPr lang="zh-CN" altLang="en-US" sz="7600">
                <a:solidFill>
                  <a:srgbClr val="0033CC"/>
                </a:solidFill>
              </a:rPr>
              <a:t>支撑结构</a:t>
            </a:r>
          </a:p>
        </p:txBody>
      </p:sp>
      <p:pic>
        <p:nvPicPr>
          <p:cNvPr id="5018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26020" y="5706137"/>
            <a:ext cx="9887135" cy="5328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2" name="Rectangle 5"/>
          <p:cNvSpPr>
            <a:spLocks noChangeArrowheads="1"/>
          </p:cNvSpPr>
          <p:nvPr/>
        </p:nvSpPr>
        <p:spPr bwMode="auto">
          <a:xfrm>
            <a:off x="15452884" y="11469428"/>
            <a:ext cx="5869005" cy="804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7691" tIns="108846" rIns="217691" bIns="108846">
            <a:spAutoFit/>
          </a:bodyPr>
          <a:lstStyle/>
          <a:p>
            <a:r>
              <a:rPr lang="zh-CN" altLang="en-US" sz="3800"/>
              <a:t>图 </a:t>
            </a:r>
            <a:r>
              <a:rPr lang="en-US" altLang="zh-CN" sz="3800"/>
              <a:t>2 </a:t>
            </a:r>
            <a:r>
              <a:rPr lang="zh-CN" altLang="en-US" sz="3800"/>
              <a:t>热释电探测器件结构</a:t>
            </a:r>
          </a:p>
        </p:txBody>
      </p:sp>
      <p:sp>
        <p:nvSpPr>
          <p:cNvPr id="50183" name="Rectangle 3"/>
          <p:cNvSpPr>
            <a:spLocks noRot="1" noChangeArrowheads="1"/>
          </p:cNvSpPr>
          <p:nvPr/>
        </p:nvSpPr>
        <p:spPr bwMode="auto">
          <a:xfrm>
            <a:off x="668736" y="5274288"/>
            <a:ext cx="13632905" cy="7039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691" tIns="108846" rIns="217691" bIns="108846"/>
          <a:lstStyle/>
          <a:p>
            <a:pPr marL="816342" indent="-816342">
              <a:spcBef>
                <a:spcPct val="20000"/>
              </a:spcBef>
              <a:buClr>
                <a:schemeClr val="hlink"/>
              </a:buClr>
              <a:buSzPct val="70000"/>
              <a:buFont typeface="Wingdings" pitchFamily="2" charset="2"/>
              <a:buChar char="v"/>
            </a:pPr>
            <a:r>
              <a:rPr lang="zh-CN" altLang="en-US" sz="6700">
                <a:latin typeface="楷体_GB2312" pitchFamily="49" charset="-122"/>
                <a:ea typeface="楷体_GB2312" pitchFamily="49" charset="-122"/>
              </a:rPr>
              <a:t>倒装焊方式</a:t>
            </a:r>
          </a:p>
          <a:p>
            <a:pPr marL="816342" indent="-816342">
              <a:spcBef>
                <a:spcPct val="20000"/>
              </a:spcBef>
              <a:buClr>
                <a:schemeClr val="hlink"/>
              </a:buClr>
              <a:buSzPct val="70000"/>
              <a:buFont typeface="Wingdings" pitchFamily="2" charset="2"/>
              <a:buChar char="l"/>
            </a:pPr>
            <a:r>
              <a:rPr lang="en-US" altLang="zh-CN" sz="4800">
                <a:solidFill>
                  <a:srgbClr val="003366"/>
                </a:solidFill>
                <a:latin typeface="楷体_GB2312" pitchFamily="49" charset="-122"/>
                <a:ea typeface="楷体_GB2312" pitchFamily="49" charset="-122"/>
              </a:rPr>
              <a:t>Taxas</a:t>
            </a:r>
            <a:r>
              <a:rPr lang="zh-CN" altLang="en-US" sz="4800">
                <a:solidFill>
                  <a:srgbClr val="003366"/>
                </a:solidFill>
                <a:latin typeface="楷体_GB2312" pitchFamily="49" charset="-122"/>
                <a:ea typeface="楷体_GB2312" pitchFamily="49" charset="-122"/>
              </a:rPr>
              <a:t>仪器公司（德州仪器，</a:t>
            </a:r>
            <a:r>
              <a:rPr lang="en-US" altLang="zh-CN" sz="4800">
                <a:solidFill>
                  <a:srgbClr val="003366"/>
                </a:solidFill>
                <a:latin typeface="楷体_GB2312" pitchFamily="49" charset="-122"/>
                <a:ea typeface="楷体_GB2312" pitchFamily="49" charset="-122"/>
              </a:rPr>
              <a:t>TI</a:t>
            </a:r>
            <a:r>
              <a:rPr lang="zh-CN" altLang="en-US" sz="4800">
                <a:solidFill>
                  <a:srgbClr val="003366"/>
                </a:solidFill>
                <a:latin typeface="楷体_GB2312" pitchFamily="49" charset="-122"/>
                <a:ea typeface="楷体_GB2312" pitchFamily="49" charset="-122"/>
              </a:rPr>
              <a:t>）：凸缘焊接的热释电／铁电测热辐射计混合式阵列。</a:t>
            </a:r>
          </a:p>
          <a:p>
            <a:pPr marL="816342" indent="-816342">
              <a:spcBef>
                <a:spcPct val="20000"/>
              </a:spcBef>
              <a:buClr>
                <a:schemeClr val="hlink"/>
              </a:buClr>
              <a:buSzPct val="70000"/>
              <a:buFont typeface="Wingdings" pitchFamily="2" charset="2"/>
              <a:buChar char="l"/>
            </a:pPr>
            <a:r>
              <a:rPr lang="zh-CN" altLang="en-US" sz="4800">
                <a:solidFill>
                  <a:srgbClr val="003366"/>
                </a:solidFill>
                <a:latin typeface="楷体_GB2312" pitchFamily="49" charset="-122"/>
                <a:ea typeface="楷体_GB2312" pitchFamily="49" charset="-122"/>
              </a:rPr>
              <a:t>探测层是一种较厚的钡锶钛（ </a:t>
            </a:r>
            <a:r>
              <a:rPr lang="en-US" altLang="zh-CN" sz="4800">
                <a:solidFill>
                  <a:srgbClr val="003366"/>
                </a:solidFill>
                <a:latin typeface="楷体_GB2312" pitchFamily="49" charset="-122"/>
                <a:ea typeface="楷体_GB2312" pitchFamily="49" charset="-122"/>
              </a:rPr>
              <a:t>BST </a:t>
            </a:r>
            <a:r>
              <a:rPr lang="zh-CN" altLang="en-US" sz="4800">
                <a:solidFill>
                  <a:srgbClr val="003366"/>
                </a:solidFill>
                <a:latin typeface="楷体_GB2312" pitchFamily="49" charset="-122"/>
                <a:ea typeface="楷体_GB2312" pitchFamily="49" charset="-122"/>
              </a:rPr>
              <a:t>）层（约为 </a:t>
            </a:r>
            <a:r>
              <a:rPr lang="en-US" altLang="zh-CN" sz="4800">
                <a:solidFill>
                  <a:srgbClr val="003366"/>
                </a:solidFill>
                <a:latin typeface="楷体_GB2312" pitchFamily="49" charset="-122"/>
                <a:ea typeface="楷体_GB2312" pitchFamily="49" charset="-122"/>
              </a:rPr>
              <a:t>25 μm )</a:t>
            </a:r>
            <a:r>
              <a:rPr lang="zh-CN" altLang="en-US" sz="4800">
                <a:solidFill>
                  <a:srgbClr val="003366"/>
                </a:solidFill>
                <a:latin typeface="楷体_GB2312" pitchFamily="49" charset="-122"/>
                <a:ea typeface="楷体_GB2312" pitchFamily="49" charset="-122"/>
              </a:rPr>
              <a:t>，</a:t>
            </a:r>
            <a:r>
              <a:rPr lang="en-US" altLang="zh-CN" sz="4800">
                <a:solidFill>
                  <a:srgbClr val="003366"/>
                </a:solidFill>
                <a:latin typeface="楷体_GB2312" pitchFamily="49" charset="-122"/>
                <a:ea typeface="楷体_GB2312" pitchFamily="49" charset="-122"/>
              </a:rPr>
              <a:t>Si </a:t>
            </a:r>
            <a:r>
              <a:rPr lang="zh-CN" altLang="en-US" sz="4800">
                <a:solidFill>
                  <a:srgbClr val="003366"/>
                </a:solidFill>
                <a:latin typeface="楷体_GB2312" pitchFamily="49" charset="-122"/>
                <a:ea typeface="楷体_GB2312" pitchFamily="49" charset="-122"/>
              </a:rPr>
              <a:t>衬底上每个像元都配有多路传输器电路。</a:t>
            </a:r>
          </a:p>
          <a:p>
            <a:pPr marL="816342" indent="-816342">
              <a:spcBef>
                <a:spcPct val="20000"/>
              </a:spcBef>
              <a:buClr>
                <a:schemeClr val="hlink"/>
              </a:buClr>
              <a:buSzPct val="70000"/>
              <a:buFont typeface="Wingdings" pitchFamily="2" charset="2"/>
              <a:buChar char="l"/>
            </a:pPr>
            <a:r>
              <a:rPr lang="zh-CN" altLang="en-US" sz="4800">
                <a:solidFill>
                  <a:srgbClr val="003366"/>
                </a:solidFill>
                <a:latin typeface="楷体_GB2312" pitchFamily="49" charset="-122"/>
                <a:ea typeface="楷体_GB2312" pitchFamily="49" charset="-122"/>
              </a:rPr>
              <a:t>凸缘焊接把每一像元的二部分连接起来提供机械支撑，良好的电学传导和低的热传导。</a:t>
            </a:r>
          </a:p>
        </p:txBody>
      </p:sp>
    </p:spTree>
  </p:cSld>
  <p:clrMapOvr>
    <a:masterClrMapping/>
  </p:clrMapOvr>
  <p:transition>
    <p:zo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p:cNvSpPr txBox="1">
            <a:spLocks noGrp="1"/>
          </p:cNvSpPr>
          <p:nvPr/>
        </p:nvSpPr>
        <p:spPr bwMode="auto">
          <a:xfrm>
            <a:off x="17179747" y="13241284"/>
            <a:ext cx="6103275" cy="476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691" tIns="108846" rIns="217691" bIns="108846"/>
          <a:lstStyle>
            <a:lvl1pPr eaLnBrk="0" hangingPunct="0">
              <a:defRPr sz="3600" b="1">
                <a:solidFill>
                  <a:schemeClr val="tx1"/>
                </a:solidFill>
                <a:latin typeface="Arial" charset="0"/>
                <a:ea typeface="宋体" pitchFamily="2" charset="-122"/>
              </a:defRPr>
            </a:lvl1pPr>
            <a:lvl2pPr marL="742950" indent="-285750" eaLnBrk="0" hangingPunct="0">
              <a:defRPr sz="3600" b="1">
                <a:solidFill>
                  <a:schemeClr val="tx1"/>
                </a:solidFill>
                <a:latin typeface="Arial" charset="0"/>
                <a:ea typeface="宋体" pitchFamily="2" charset="-122"/>
              </a:defRPr>
            </a:lvl2pPr>
            <a:lvl3pPr marL="1143000" indent="-228600" eaLnBrk="0" hangingPunct="0">
              <a:defRPr sz="3600" b="1">
                <a:solidFill>
                  <a:schemeClr val="tx1"/>
                </a:solidFill>
                <a:latin typeface="Arial" charset="0"/>
                <a:ea typeface="宋体" pitchFamily="2" charset="-122"/>
              </a:defRPr>
            </a:lvl3pPr>
            <a:lvl4pPr marL="1600200" indent="-228600" eaLnBrk="0" hangingPunct="0">
              <a:defRPr sz="3600" b="1">
                <a:solidFill>
                  <a:schemeClr val="tx1"/>
                </a:solidFill>
                <a:latin typeface="Arial" charset="0"/>
                <a:ea typeface="宋体" pitchFamily="2" charset="-122"/>
              </a:defRPr>
            </a:lvl4pPr>
            <a:lvl5pPr marL="2057400" indent="-228600" eaLnBrk="0" hangingPunct="0">
              <a:defRPr sz="3600" b="1">
                <a:solidFill>
                  <a:schemeClr val="tx1"/>
                </a:solidFill>
                <a:latin typeface="Arial" charset="0"/>
                <a:ea typeface="宋体" pitchFamily="2" charset="-122"/>
              </a:defRPr>
            </a:lvl5pPr>
            <a:lvl6pPr marL="2514600" indent="-228600" eaLnBrk="0" fontAlgn="base" hangingPunct="0">
              <a:spcBef>
                <a:spcPct val="0"/>
              </a:spcBef>
              <a:spcAft>
                <a:spcPct val="0"/>
              </a:spcAft>
              <a:defRPr sz="3600" b="1">
                <a:solidFill>
                  <a:schemeClr val="tx1"/>
                </a:solidFill>
                <a:latin typeface="Arial" charset="0"/>
                <a:ea typeface="宋体" pitchFamily="2" charset="-122"/>
              </a:defRPr>
            </a:lvl6pPr>
            <a:lvl7pPr marL="2971800" indent="-228600" eaLnBrk="0" fontAlgn="base" hangingPunct="0">
              <a:spcBef>
                <a:spcPct val="0"/>
              </a:spcBef>
              <a:spcAft>
                <a:spcPct val="0"/>
              </a:spcAft>
              <a:defRPr sz="3600" b="1">
                <a:solidFill>
                  <a:schemeClr val="tx1"/>
                </a:solidFill>
                <a:latin typeface="Arial" charset="0"/>
                <a:ea typeface="宋体" pitchFamily="2" charset="-122"/>
              </a:defRPr>
            </a:lvl7pPr>
            <a:lvl8pPr marL="3429000" indent="-228600" eaLnBrk="0" fontAlgn="base" hangingPunct="0">
              <a:spcBef>
                <a:spcPct val="0"/>
              </a:spcBef>
              <a:spcAft>
                <a:spcPct val="0"/>
              </a:spcAft>
              <a:defRPr sz="3600" b="1">
                <a:solidFill>
                  <a:schemeClr val="tx1"/>
                </a:solidFill>
                <a:latin typeface="Arial" charset="0"/>
                <a:ea typeface="宋体" pitchFamily="2" charset="-122"/>
              </a:defRPr>
            </a:lvl8pPr>
            <a:lvl9pPr marL="3886200" indent="-228600" eaLnBrk="0" fontAlgn="base" hangingPunct="0">
              <a:spcBef>
                <a:spcPct val="0"/>
              </a:spcBef>
              <a:spcAft>
                <a:spcPct val="0"/>
              </a:spcAft>
              <a:defRPr sz="3600" b="1">
                <a:solidFill>
                  <a:schemeClr val="tx1"/>
                </a:solidFill>
                <a:latin typeface="Arial" charset="0"/>
                <a:ea typeface="宋体" pitchFamily="2" charset="-122"/>
              </a:defRPr>
            </a:lvl9pPr>
          </a:lstStyle>
          <a:p>
            <a:pPr algn="r" eaLnBrk="1" hangingPunct="1"/>
            <a:fld id="{182263E7-1F8E-4AA8-836D-75D987F9A76F}" type="slidenum">
              <a:rPr lang="en-US" altLang="zh-CN" sz="3300" b="0">
                <a:solidFill>
                  <a:srgbClr val="FF5050"/>
                </a:solidFill>
              </a:rPr>
              <a:pPr algn="r" eaLnBrk="1" hangingPunct="1"/>
              <a:t>46</a:t>
            </a:fld>
            <a:endParaRPr lang="en-US" altLang="zh-CN" sz="3300" b="0">
              <a:solidFill>
                <a:srgbClr val="FF5050"/>
              </a:solidFill>
            </a:endParaRPr>
          </a:p>
        </p:txBody>
      </p:sp>
      <p:pic>
        <p:nvPicPr>
          <p:cNvPr id="5120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8253" y="9018044"/>
            <a:ext cx="10750567" cy="3686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8" name="Rectangle 3"/>
          <p:cNvSpPr>
            <a:spLocks noRot="1" noChangeArrowheads="1"/>
          </p:cNvSpPr>
          <p:nvPr/>
        </p:nvSpPr>
        <p:spPr bwMode="auto">
          <a:xfrm>
            <a:off x="287812" y="539812"/>
            <a:ext cx="23613156" cy="7039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691" tIns="108846" rIns="217691" bIns="108846"/>
          <a:lstStyle/>
          <a:p>
            <a:pPr marL="816342" indent="-816342">
              <a:spcBef>
                <a:spcPct val="20000"/>
              </a:spcBef>
              <a:buClr>
                <a:schemeClr val="hlink"/>
              </a:buClr>
              <a:buSzPct val="70000"/>
              <a:buFont typeface="Wingdings" pitchFamily="2" charset="2"/>
              <a:buChar char="v"/>
            </a:pPr>
            <a:r>
              <a:rPr lang="zh-CN" altLang="en-US">
                <a:latin typeface="楷体_GB2312" pitchFamily="49" charset="-122"/>
                <a:ea typeface="楷体_GB2312" pitchFamily="49" charset="-122"/>
              </a:rPr>
              <a:t>微桥结构</a:t>
            </a:r>
            <a:endParaRPr lang="zh-CN" altLang="en-US" sz="5700">
              <a:latin typeface="楷体_GB2312" pitchFamily="49" charset="-122"/>
              <a:ea typeface="楷体_GB2312" pitchFamily="49" charset="-122"/>
            </a:endParaRPr>
          </a:p>
          <a:p>
            <a:pPr marL="816342" indent="-816342">
              <a:spcBef>
                <a:spcPct val="20000"/>
              </a:spcBef>
              <a:buClr>
                <a:schemeClr val="hlink"/>
              </a:buClr>
              <a:buSzPct val="70000"/>
              <a:buFont typeface="Wingdings" pitchFamily="2" charset="2"/>
              <a:buChar char="l"/>
            </a:pPr>
            <a:r>
              <a:rPr lang="zh-CN" altLang="en-US" sz="5700">
                <a:solidFill>
                  <a:srgbClr val="003366"/>
                </a:solidFill>
                <a:latin typeface="楷体_GB2312" pitchFamily="49" charset="-122"/>
                <a:ea typeface="楷体_GB2312" pitchFamily="49" charset="-122"/>
              </a:rPr>
              <a:t>霍尼韦尔：单片式测热辐射计</a:t>
            </a:r>
            <a:r>
              <a:rPr lang="zh-CN" altLang="en-US" sz="5700">
                <a:solidFill>
                  <a:schemeClr val="hlink"/>
                </a:solidFill>
                <a:latin typeface="楷体_GB2312" pitchFamily="49" charset="-122"/>
                <a:ea typeface="楷体_GB2312" pitchFamily="49" charset="-122"/>
              </a:rPr>
              <a:t>阵列</a:t>
            </a:r>
          </a:p>
          <a:p>
            <a:pPr marL="816342" indent="-816342">
              <a:spcBef>
                <a:spcPct val="20000"/>
              </a:spcBef>
              <a:buClr>
                <a:schemeClr val="hlink"/>
              </a:buClr>
              <a:buSzPct val="70000"/>
              <a:buFont typeface="Wingdings" pitchFamily="2" charset="2"/>
              <a:buChar char="l"/>
            </a:pPr>
            <a:r>
              <a:rPr lang="zh-CN" altLang="en-US" sz="5700">
                <a:solidFill>
                  <a:srgbClr val="003366"/>
                </a:solidFill>
                <a:latin typeface="楷体_GB2312" pitchFamily="49" charset="-122"/>
                <a:ea typeface="楷体_GB2312" pitchFamily="49" charset="-122"/>
              </a:rPr>
              <a:t>其探测层是一个淀积在</a:t>
            </a:r>
            <a:r>
              <a:rPr lang="en-US" altLang="zh-CN" sz="5700">
                <a:solidFill>
                  <a:srgbClr val="003366"/>
                </a:solidFill>
                <a:latin typeface="楷体_GB2312" pitchFamily="49" charset="-122"/>
                <a:ea typeface="楷体_GB2312" pitchFamily="49" charset="-122"/>
              </a:rPr>
              <a:t>Si</a:t>
            </a:r>
            <a:r>
              <a:rPr lang="en-US" altLang="zh-CN" sz="5700" baseline="-25000">
                <a:solidFill>
                  <a:srgbClr val="003366"/>
                </a:solidFill>
                <a:latin typeface="楷体_GB2312" pitchFamily="49" charset="-122"/>
                <a:ea typeface="楷体_GB2312" pitchFamily="49" charset="-122"/>
              </a:rPr>
              <a:t>3</a:t>
            </a:r>
            <a:r>
              <a:rPr lang="en-US" altLang="zh-CN" sz="5700">
                <a:solidFill>
                  <a:srgbClr val="003366"/>
                </a:solidFill>
                <a:latin typeface="楷体_GB2312" pitchFamily="49" charset="-122"/>
                <a:ea typeface="楷体_GB2312" pitchFamily="49" charset="-122"/>
              </a:rPr>
              <a:t>N</a:t>
            </a:r>
            <a:r>
              <a:rPr lang="en-US" altLang="zh-CN" sz="5700" baseline="-25000">
                <a:solidFill>
                  <a:srgbClr val="003366"/>
                </a:solidFill>
                <a:latin typeface="楷体_GB2312" pitchFamily="49" charset="-122"/>
                <a:ea typeface="楷体_GB2312" pitchFamily="49" charset="-122"/>
              </a:rPr>
              <a:t>4</a:t>
            </a:r>
            <a:r>
              <a:rPr lang="en-US" altLang="zh-CN" sz="5700">
                <a:solidFill>
                  <a:srgbClr val="003366"/>
                </a:solidFill>
                <a:latin typeface="楷体_GB2312" pitchFamily="49" charset="-122"/>
                <a:ea typeface="楷体_GB2312" pitchFamily="49" charset="-122"/>
              </a:rPr>
              <a:t> </a:t>
            </a:r>
            <a:r>
              <a:rPr lang="zh-CN" altLang="en-US" sz="5700">
                <a:solidFill>
                  <a:srgbClr val="003366"/>
                </a:solidFill>
                <a:latin typeface="楷体_GB2312" pitchFamily="49" charset="-122"/>
                <a:ea typeface="楷体_GB2312" pitchFamily="49" charset="-122"/>
              </a:rPr>
              <a:t>隔板上的薄层</a:t>
            </a:r>
            <a:r>
              <a:rPr lang="en-US" altLang="zh-CN" sz="5700">
                <a:solidFill>
                  <a:srgbClr val="003366"/>
                </a:solidFill>
                <a:latin typeface="楷体_GB2312" pitchFamily="49" charset="-122"/>
                <a:ea typeface="楷体_GB2312" pitchFamily="49" charset="-122"/>
              </a:rPr>
              <a:t>(&lt;1μm )</a:t>
            </a:r>
            <a:r>
              <a:rPr lang="zh-CN" altLang="en-US" sz="5700">
                <a:solidFill>
                  <a:srgbClr val="003366"/>
                </a:solidFill>
                <a:latin typeface="楷体_GB2312" pitchFamily="49" charset="-122"/>
                <a:ea typeface="楷体_GB2312" pitchFamily="49" charset="-122"/>
              </a:rPr>
              <a:t> 。隔板悬空于衬底之上，有两个相对方向的腿支撑，每个探测像素的电子装置已嵌入衬底。</a:t>
            </a:r>
          </a:p>
          <a:p>
            <a:pPr marL="816342" indent="-816342">
              <a:spcBef>
                <a:spcPct val="20000"/>
              </a:spcBef>
              <a:buClr>
                <a:schemeClr val="hlink"/>
              </a:buClr>
              <a:buSzPct val="70000"/>
              <a:buFont typeface="Wingdings" pitchFamily="2" charset="2"/>
              <a:buChar char="l"/>
            </a:pPr>
            <a:r>
              <a:rPr lang="zh-CN" altLang="en-US" sz="5700">
                <a:solidFill>
                  <a:srgbClr val="003366"/>
                </a:solidFill>
                <a:latin typeface="楷体_GB2312" pitchFamily="49" charset="-122"/>
                <a:ea typeface="楷体_GB2312" pitchFamily="49" charset="-122"/>
              </a:rPr>
              <a:t>在这种结构中，必须小心以免敏感层歪斜和接触衬底，消除这种问题过程叫做应力平衡。</a:t>
            </a:r>
          </a:p>
          <a:p>
            <a:pPr marL="816342" indent="-816342">
              <a:spcBef>
                <a:spcPct val="20000"/>
              </a:spcBef>
              <a:buClr>
                <a:schemeClr val="hlink"/>
              </a:buClr>
              <a:buSzPct val="70000"/>
              <a:buFont typeface="Wingdings" pitchFamily="2" charset="2"/>
              <a:buChar char="l"/>
            </a:pPr>
            <a:r>
              <a:rPr lang="zh-CN" altLang="en-US" sz="5700">
                <a:solidFill>
                  <a:schemeClr val="hlink"/>
                </a:solidFill>
                <a:latin typeface="楷体_GB2312" pitchFamily="49" charset="-122"/>
                <a:ea typeface="楷体_GB2312" pitchFamily="49" charset="-122"/>
              </a:rPr>
              <a:t>进行合理的光学设计，在下层制备红外辐射反射层，形成红外吸收谐振腔（利用光在多层介质的干涉效应，可以增强在某一波长的吸收率；一般腔的高度为</a:t>
            </a:r>
            <a:r>
              <a:rPr lang="en-US" altLang="zh-CN" sz="5700">
                <a:solidFill>
                  <a:schemeClr val="hlink"/>
                </a:solidFill>
                <a:latin typeface="楷体_GB2312" pitchFamily="49" charset="-122"/>
                <a:ea typeface="楷体_GB2312" pitchFamily="49" charset="-122"/>
              </a:rPr>
              <a:t>1/4</a:t>
            </a:r>
            <a:r>
              <a:rPr lang="zh-CN" altLang="en-US" sz="5700">
                <a:solidFill>
                  <a:schemeClr val="hlink"/>
                </a:solidFill>
                <a:latin typeface="楷体_GB2312" pitchFamily="49" charset="-122"/>
                <a:ea typeface="楷体_GB2312" pitchFamily="49" charset="-122"/>
              </a:rPr>
              <a:t>波长），增加对红外辐射的吸收率。</a:t>
            </a:r>
          </a:p>
          <a:p>
            <a:pPr marL="816342" indent="-816342">
              <a:spcBef>
                <a:spcPct val="20000"/>
              </a:spcBef>
              <a:buClr>
                <a:schemeClr val="hlink"/>
              </a:buClr>
              <a:buSzPct val="70000"/>
              <a:buFont typeface="Wingdings" pitchFamily="2" charset="2"/>
              <a:buChar char="l"/>
            </a:pPr>
            <a:endParaRPr lang="zh-CN" altLang="en-US" sz="5700">
              <a:solidFill>
                <a:srgbClr val="003366"/>
              </a:solidFill>
              <a:latin typeface="楷体_GB2312" pitchFamily="49" charset="-122"/>
              <a:ea typeface="楷体_GB2312" pitchFamily="49" charset="-122"/>
            </a:endParaRPr>
          </a:p>
        </p:txBody>
      </p:sp>
      <p:sp>
        <p:nvSpPr>
          <p:cNvPr id="51205" name="Rectangle 5"/>
          <p:cNvSpPr>
            <a:spLocks noChangeArrowheads="1"/>
          </p:cNvSpPr>
          <p:nvPr/>
        </p:nvSpPr>
        <p:spPr bwMode="auto">
          <a:xfrm>
            <a:off x="17179747" y="10891511"/>
            <a:ext cx="4974530" cy="804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17691" tIns="108846" rIns="217691" bIns="108846">
            <a:spAutoFit/>
          </a:bodyPr>
          <a:lstStyle/>
          <a:p>
            <a:r>
              <a:rPr lang="zh-CN" altLang="en-US" sz="3800"/>
              <a:t>图 微测热辐射计结构</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22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3"/>
          <p:cNvSpPr txBox="1">
            <a:spLocks noGrp="1"/>
          </p:cNvSpPr>
          <p:nvPr/>
        </p:nvSpPr>
        <p:spPr bwMode="auto">
          <a:xfrm>
            <a:off x="17179747" y="13241284"/>
            <a:ext cx="6103275" cy="476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691" tIns="108846" rIns="217691" bIns="108846"/>
          <a:lstStyle>
            <a:lvl1pPr eaLnBrk="0" hangingPunct="0">
              <a:defRPr sz="3600" b="1">
                <a:solidFill>
                  <a:schemeClr val="tx1"/>
                </a:solidFill>
                <a:latin typeface="Arial" charset="0"/>
                <a:ea typeface="宋体" pitchFamily="2" charset="-122"/>
              </a:defRPr>
            </a:lvl1pPr>
            <a:lvl2pPr marL="742950" indent="-285750" eaLnBrk="0" hangingPunct="0">
              <a:defRPr sz="3600" b="1">
                <a:solidFill>
                  <a:schemeClr val="tx1"/>
                </a:solidFill>
                <a:latin typeface="Arial" charset="0"/>
                <a:ea typeface="宋体" pitchFamily="2" charset="-122"/>
              </a:defRPr>
            </a:lvl2pPr>
            <a:lvl3pPr marL="1143000" indent="-228600" eaLnBrk="0" hangingPunct="0">
              <a:defRPr sz="3600" b="1">
                <a:solidFill>
                  <a:schemeClr val="tx1"/>
                </a:solidFill>
                <a:latin typeface="Arial" charset="0"/>
                <a:ea typeface="宋体" pitchFamily="2" charset="-122"/>
              </a:defRPr>
            </a:lvl3pPr>
            <a:lvl4pPr marL="1600200" indent="-228600" eaLnBrk="0" hangingPunct="0">
              <a:defRPr sz="3600" b="1">
                <a:solidFill>
                  <a:schemeClr val="tx1"/>
                </a:solidFill>
                <a:latin typeface="Arial" charset="0"/>
                <a:ea typeface="宋体" pitchFamily="2" charset="-122"/>
              </a:defRPr>
            </a:lvl4pPr>
            <a:lvl5pPr marL="2057400" indent="-228600" eaLnBrk="0" hangingPunct="0">
              <a:defRPr sz="3600" b="1">
                <a:solidFill>
                  <a:schemeClr val="tx1"/>
                </a:solidFill>
                <a:latin typeface="Arial" charset="0"/>
                <a:ea typeface="宋体" pitchFamily="2" charset="-122"/>
              </a:defRPr>
            </a:lvl5pPr>
            <a:lvl6pPr marL="2514600" indent="-228600" eaLnBrk="0" fontAlgn="base" hangingPunct="0">
              <a:spcBef>
                <a:spcPct val="0"/>
              </a:spcBef>
              <a:spcAft>
                <a:spcPct val="0"/>
              </a:spcAft>
              <a:defRPr sz="3600" b="1">
                <a:solidFill>
                  <a:schemeClr val="tx1"/>
                </a:solidFill>
                <a:latin typeface="Arial" charset="0"/>
                <a:ea typeface="宋体" pitchFamily="2" charset="-122"/>
              </a:defRPr>
            </a:lvl6pPr>
            <a:lvl7pPr marL="2971800" indent="-228600" eaLnBrk="0" fontAlgn="base" hangingPunct="0">
              <a:spcBef>
                <a:spcPct val="0"/>
              </a:spcBef>
              <a:spcAft>
                <a:spcPct val="0"/>
              </a:spcAft>
              <a:defRPr sz="3600" b="1">
                <a:solidFill>
                  <a:schemeClr val="tx1"/>
                </a:solidFill>
                <a:latin typeface="Arial" charset="0"/>
                <a:ea typeface="宋体" pitchFamily="2" charset="-122"/>
              </a:defRPr>
            </a:lvl7pPr>
            <a:lvl8pPr marL="3429000" indent="-228600" eaLnBrk="0" fontAlgn="base" hangingPunct="0">
              <a:spcBef>
                <a:spcPct val="0"/>
              </a:spcBef>
              <a:spcAft>
                <a:spcPct val="0"/>
              </a:spcAft>
              <a:defRPr sz="3600" b="1">
                <a:solidFill>
                  <a:schemeClr val="tx1"/>
                </a:solidFill>
                <a:latin typeface="Arial" charset="0"/>
                <a:ea typeface="宋体" pitchFamily="2" charset="-122"/>
              </a:defRPr>
            </a:lvl8pPr>
            <a:lvl9pPr marL="3886200" indent="-228600" eaLnBrk="0" fontAlgn="base" hangingPunct="0">
              <a:spcBef>
                <a:spcPct val="0"/>
              </a:spcBef>
              <a:spcAft>
                <a:spcPct val="0"/>
              </a:spcAft>
              <a:defRPr sz="3600" b="1">
                <a:solidFill>
                  <a:schemeClr val="tx1"/>
                </a:solidFill>
                <a:latin typeface="Arial" charset="0"/>
                <a:ea typeface="宋体" pitchFamily="2" charset="-122"/>
              </a:defRPr>
            </a:lvl9pPr>
          </a:lstStyle>
          <a:p>
            <a:pPr algn="r" eaLnBrk="1" hangingPunct="1"/>
            <a:fld id="{E885C9ED-3466-4DA6-92B0-795CFCFCEEFE}" type="slidenum">
              <a:rPr lang="en-US" altLang="zh-CN" sz="3300">
                <a:solidFill>
                  <a:srgbClr val="FF5050"/>
                </a:solidFill>
              </a:rPr>
              <a:pPr algn="r" eaLnBrk="1" hangingPunct="1"/>
              <a:t>47</a:t>
            </a:fld>
            <a:endParaRPr lang="en-US" altLang="zh-CN" sz="3300">
              <a:solidFill>
                <a:srgbClr val="FF5050"/>
              </a:solidFill>
            </a:endParaRPr>
          </a:p>
        </p:txBody>
      </p:sp>
      <p:sp>
        <p:nvSpPr>
          <p:cNvPr id="52227" name="Rectangle 2"/>
          <p:cNvSpPr>
            <a:spLocks noGrp="1" noRot="1" noChangeArrowheads="1"/>
          </p:cNvSpPr>
          <p:nvPr>
            <p:ph type="title" idx="4294967295"/>
          </p:nvPr>
        </p:nvSpPr>
        <p:spPr>
          <a:xfrm>
            <a:off x="0" y="431851"/>
            <a:ext cx="22770885" cy="1673420"/>
          </a:xfrm>
        </p:spPr>
        <p:txBody>
          <a:bodyPr/>
          <a:lstStyle/>
          <a:p>
            <a:pPr eaLnBrk="1" hangingPunct="1"/>
            <a:r>
              <a:rPr lang="en-US" altLang="zh-CN" smtClean="0">
                <a:solidFill>
                  <a:srgbClr val="FF0000"/>
                </a:solidFill>
                <a:ea typeface="楷体_GB2312" pitchFamily="49" charset="-122"/>
              </a:rPr>
              <a:t>3.2  </a:t>
            </a:r>
            <a:r>
              <a:rPr lang="zh-CN" altLang="en-US" smtClean="0">
                <a:solidFill>
                  <a:srgbClr val="FF0000"/>
                </a:solidFill>
                <a:ea typeface="楷体_GB2312" pitchFamily="49" charset="-122"/>
              </a:rPr>
              <a:t>热绝缘结构的重要性</a:t>
            </a:r>
          </a:p>
        </p:txBody>
      </p:sp>
      <p:sp>
        <p:nvSpPr>
          <p:cNvPr id="52228" name="Rectangle 3"/>
          <p:cNvSpPr>
            <a:spLocks noGrp="1" noRot="1" noChangeArrowheads="1"/>
          </p:cNvSpPr>
          <p:nvPr>
            <p:ph type="body" idx="4294967295"/>
          </p:nvPr>
        </p:nvSpPr>
        <p:spPr>
          <a:xfrm>
            <a:off x="478276" y="2394227"/>
            <a:ext cx="12935479" cy="10037338"/>
          </a:xfrm>
        </p:spPr>
        <p:txBody>
          <a:bodyPr/>
          <a:lstStyle/>
          <a:p>
            <a:pPr marL="0" indent="1712052" eaLnBrk="1" hangingPunct="1">
              <a:lnSpc>
                <a:spcPct val="90000"/>
              </a:lnSpc>
              <a:buFont typeface="Wingdings" pitchFamily="2" charset="2"/>
              <a:buChar char="l"/>
            </a:pPr>
            <a:r>
              <a:rPr lang="zh-CN" altLang="en-US" b="1" dirty="0" smtClean="0">
                <a:solidFill>
                  <a:srgbClr val="FF6600"/>
                </a:solidFill>
                <a:ea typeface="楷体_GB2312" pitchFamily="49" charset="-122"/>
              </a:rPr>
              <a:t>所有的热红外探测器都表现出随着敏感元，即像素温度改变而出现的某些可测量特性的改变</a:t>
            </a:r>
            <a:r>
              <a:rPr lang="zh-CN" altLang="en-US" b="1" dirty="0" smtClean="0">
                <a:ea typeface="楷体_GB2312" pitchFamily="49" charset="-122"/>
              </a:rPr>
              <a:t>，这是由于像元吸收红外辐射引起的。</a:t>
            </a:r>
          </a:p>
          <a:p>
            <a:pPr marL="0" indent="1712052" eaLnBrk="1" hangingPunct="1">
              <a:lnSpc>
                <a:spcPct val="90000"/>
              </a:lnSpc>
              <a:buFont typeface="Wingdings" pitchFamily="2" charset="2"/>
              <a:buChar char="l"/>
            </a:pPr>
            <a:r>
              <a:rPr lang="zh-CN" altLang="en-US" b="1" dirty="0" smtClean="0">
                <a:ea typeface="楷体_GB2312" pitchFamily="49" charset="-122"/>
              </a:rPr>
              <a:t>红外辐射光照在一个探测像素上，被敏感区域吸收，引起温度升高，热量从敏感区流向周围的环境。</a:t>
            </a:r>
          </a:p>
        </p:txBody>
      </p:sp>
      <p:pic>
        <p:nvPicPr>
          <p:cNvPr id="52229" name="图片 7" descr="片段_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141934" y="2286265"/>
            <a:ext cx="9193004" cy="704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0" name="Rectangle 6"/>
          <p:cNvSpPr>
            <a:spLocks noChangeArrowheads="1"/>
          </p:cNvSpPr>
          <p:nvPr/>
        </p:nvSpPr>
        <p:spPr bwMode="auto">
          <a:xfrm>
            <a:off x="13150401" y="9738853"/>
            <a:ext cx="10369641" cy="1096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691" tIns="108846" rIns="217691" bIns="108846">
            <a:spAutoFit/>
          </a:bodyPr>
          <a:lstStyle/>
          <a:p>
            <a:pPr algn="ctr"/>
            <a:r>
              <a:rPr lang="zh-CN" altLang="en-US" sz="5700">
                <a:ea typeface="楷体_GB2312" pitchFamily="49" charset="-122"/>
              </a:rPr>
              <a:t>热红外传感器的原理</a:t>
            </a:r>
          </a:p>
        </p:txBody>
      </p:sp>
    </p:spTree>
  </p:cSld>
  <p:clrMapOvr>
    <a:masterClrMapping/>
  </p:clrMapOvr>
  <p:transition>
    <p:zo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3"/>
          <p:cNvSpPr txBox="1">
            <a:spLocks noGrp="1"/>
          </p:cNvSpPr>
          <p:nvPr/>
        </p:nvSpPr>
        <p:spPr bwMode="auto">
          <a:xfrm>
            <a:off x="17179747" y="13241284"/>
            <a:ext cx="6103275" cy="476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691" tIns="108846" rIns="217691" bIns="108846"/>
          <a:lstStyle>
            <a:lvl1pPr eaLnBrk="0" hangingPunct="0">
              <a:defRPr sz="3600" b="1">
                <a:solidFill>
                  <a:schemeClr val="tx1"/>
                </a:solidFill>
                <a:latin typeface="Arial" charset="0"/>
                <a:ea typeface="宋体" pitchFamily="2" charset="-122"/>
              </a:defRPr>
            </a:lvl1pPr>
            <a:lvl2pPr marL="742950" indent="-285750" eaLnBrk="0" hangingPunct="0">
              <a:defRPr sz="3600" b="1">
                <a:solidFill>
                  <a:schemeClr val="tx1"/>
                </a:solidFill>
                <a:latin typeface="Arial" charset="0"/>
                <a:ea typeface="宋体" pitchFamily="2" charset="-122"/>
              </a:defRPr>
            </a:lvl2pPr>
            <a:lvl3pPr marL="1143000" indent="-228600" eaLnBrk="0" hangingPunct="0">
              <a:defRPr sz="3600" b="1">
                <a:solidFill>
                  <a:schemeClr val="tx1"/>
                </a:solidFill>
                <a:latin typeface="Arial" charset="0"/>
                <a:ea typeface="宋体" pitchFamily="2" charset="-122"/>
              </a:defRPr>
            </a:lvl3pPr>
            <a:lvl4pPr marL="1600200" indent="-228600" eaLnBrk="0" hangingPunct="0">
              <a:defRPr sz="3600" b="1">
                <a:solidFill>
                  <a:schemeClr val="tx1"/>
                </a:solidFill>
                <a:latin typeface="Arial" charset="0"/>
                <a:ea typeface="宋体" pitchFamily="2" charset="-122"/>
              </a:defRPr>
            </a:lvl4pPr>
            <a:lvl5pPr marL="2057400" indent="-228600" eaLnBrk="0" hangingPunct="0">
              <a:defRPr sz="3600" b="1">
                <a:solidFill>
                  <a:schemeClr val="tx1"/>
                </a:solidFill>
                <a:latin typeface="Arial" charset="0"/>
                <a:ea typeface="宋体" pitchFamily="2" charset="-122"/>
              </a:defRPr>
            </a:lvl5pPr>
            <a:lvl6pPr marL="2514600" indent="-228600" eaLnBrk="0" fontAlgn="base" hangingPunct="0">
              <a:spcBef>
                <a:spcPct val="0"/>
              </a:spcBef>
              <a:spcAft>
                <a:spcPct val="0"/>
              </a:spcAft>
              <a:defRPr sz="3600" b="1">
                <a:solidFill>
                  <a:schemeClr val="tx1"/>
                </a:solidFill>
                <a:latin typeface="Arial" charset="0"/>
                <a:ea typeface="宋体" pitchFamily="2" charset="-122"/>
              </a:defRPr>
            </a:lvl6pPr>
            <a:lvl7pPr marL="2971800" indent="-228600" eaLnBrk="0" fontAlgn="base" hangingPunct="0">
              <a:spcBef>
                <a:spcPct val="0"/>
              </a:spcBef>
              <a:spcAft>
                <a:spcPct val="0"/>
              </a:spcAft>
              <a:defRPr sz="3600" b="1">
                <a:solidFill>
                  <a:schemeClr val="tx1"/>
                </a:solidFill>
                <a:latin typeface="Arial" charset="0"/>
                <a:ea typeface="宋体" pitchFamily="2" charset="-122"/>
              </a:defRPr>
            </a:lvl7pPr>
            <a:lvl8pPr marL="3429000" indent="-228600" eaLnBrk="0" fontAlgn="base" hangingPunct="0">
              <a:spcBef>
                <a:spcPct val="0"/>
              </a:spcBef>
              <a:spcAft>
                <a:spcPct val="0"/>
              </a:spcAft>
              <a:defRPr sz="3600" b="1">
                <a:solidFill>
                  <a:schemeClr val="tx1"/>
                </a:solidFill>
                <a:latin typeface="Arial" charset="0"/>
                <a:ea typeface="宋体" pitchFamily="2" charset="-122"/>
              </a:defRPr>
            </a:lvl8pPr>
            <a:lvl9pPr marL="3886200" indent="-228600" eaLnBrk="0" fontAlgn="base" hangingPunct="0">
              <a:spcBef>
                <a:spcPct val="0"/>
              </a:spcBef>
              <a:spcAft>
                <a:spcPct val="0"/>
              </a:spcAft>
              <a:defRPr sz="3600" b="1">
                <a:solidFill>
                  <a:schemeClr val="tx1"/>
                </a:solidFill>
                <a:latin typeface="Arial" charset="0"/>
                <a:ea typeface="宋体" pitchFamily="2" charset="-122"/>
              </a:defRPr>
            </a:lvl9pPr>
          </a:lstStyle>
          <a:p>
            <a:pPr algn="r" eaLnBrk="1" hangingPunct="1"/>
            <a:fld id="{0C517864-EF7D-42DF-8CA1-BB5A5830317F}" type="slidenum">
              <a:rPr lang="en-US" altLang="zh-CN" sz="3300" b="0">
                <a:solidFill>
                  <a:srgbClr val="FF5050"/>
                </a:solidFill>
              </a:rPr>
              <a:pPr algn="r" eaLnBrk="1" hangingPunct="1"/>
              <a:t>48</a:t>
            </a:fld>
            <a:endParaRPr lang="en-US" altLang="zh-CN" sz="3300" b="0">
              <a:solidFill>
                <a:srgbClr val="FF5050"/>
              </a:solidFill>
            </a:endParaRPr>
          </a:p>
        </p:txBody>
      </p:sp>
      <p:sp>
        <p:nvSpPr>
          <p:cNvPr id="53251" name="Rectangle 3"/>
          <p:cNvSpPr>
            <a:spLocks noGrp="1" noRot="1" noChangeArrowheads="1"/>
          </p:cNvSpPr>
          <p:nvPr>
            <p:ph type="body" idx="4294967295"/>
          </p:nvPr>
        </p:nvSpPr>
        <p:spPr>
          <a:xfrm>
            <a:off x="952316" y="2143375"/>
            <a:ext cx="22758187" cy="10227858"/>
          </a:xfrm>
        </p:spPr>
        <p:txBody>
          <a:bodyPr/>
          <a:lstStyle/>
          <a:p>
            <a:pPr eaLnBrk="1" hangingPunct="1">
              <a:lnSpc>
                <a:spcPct val="90000"/>
              </a:lnSpc>
            </a:pPr>
            <a:r>
              <a:rPr lang="zh-CN" altLang="en-US" b="1" smtClean="0">
                <a:latin typeface="楷体_GB2312" pitchFamily="49" charset="-122"/>
                <a:ea typeface="楷体_GB2312" pitchFamily="49" charset="-122"/>
              </a:rPr>
              <a:t>存在三种可能的热传导机理：</a:t>
            </a:r>
            <a:r>
              <a:rPr lang="zh-CN" altLang="en-US" b="1" smtClean="0">
                <a:solidFill>
                  <a:srgbClr val="FF0000"/>
                </a:solidFill>
                <a:latin typeface="楷体_GB2312" pitchFamily="49" charset="-122"/>
                <a:ea typeface="楷体_GB2312" pitchFamily="49" charset="-122"/>
              </a:rPr>
              <a:t>热传导，热对流和热辐射</a:t>
            </a:r>
            <a:r>
              <a:rPr lang="zh-CN" altLang="en-US" b="1" smtClean="0">
                <a:latin typeface="楷体_GB2312" pitchFamily="49" charset="-122"/>
                <a:ea typeface="楷体_GB2312" pitchFamily="49" charset="-122"/>
              </a:rPr>
              <a:t>。</a:t>
            </a:r>
          </a:p>
          <a:p>
            <a:pPr eaLnBrk="1" hangingPunct="1">
              <a:lnSpc>
                <a:spcPct val="90000"/>
              </a:lnSpc>
              <a:buFont typeface="Arial" charset="0"/>
              <a:buNone/>
            </a:pPr>
            <a:r>
              <a:rPr lang="en-US" altLang="zh-CN" b="1" smtClean="0">
                <a:solidFill>
                  <a:srgbClr val="FF0000"/>
                </a:solidFill>
                <a:latin typeface="楷体_GB2312" pitchFamily="49" charset="-122"/>
                <a:ea typeface="楷体_GB2312" pitchFamily="49" charset="-122"/>
              </a:rPr>
              <a:t>1.</a:t>
            </a:r>
            <a:r>
              <a:rPr lang="zh-CN" altLang="en-US" b="1" smtClean="0">
                <a:solidFill>
                  <a:srgbClr val="FF0000"/>
                </a:solidFill>
                <a:latin typeface="楷体_GB2312" pitchFamily="49" charset="-122"/>
                <a:ea typeface="楷体_GB2312" pitchFamily="49" charset="-122"/>
              </a:rPr>
              <a:t>热传导</a:t>
            </a:r>
            <a:r>
              <a:rPr lang="zh-CN" altLang="en-US" b="1" smtClean="0">
                <a:latin typeface="楷体_GB2312" pitchFamily="49" charset="-122"/>
                <a:ea typeface="楷体_GB2312" pitchFamily="49" charset="-122"/>
              </a:rPr>
              <a:t>在阵列内部以下几种方式出现：</a:t>
            </a:r>
          </a:p>
          <a:p>
            <a:pPr eaLnBrk="1" hangingPunct="1">
              <a:lnSpc>
                <a:spcPct val="90000"/>
              </a:lnSpc>
            </a:pPr>
            <a:r>
              <a:rPr lang="en-US" altLang="zh-CN" b="1" smtClean="0">
                <a:latin typeface="楷体_GB2312" pitchFamily="49" charset="-122"/>
                <a:ea typeface="楷体_GB2312" pitchFamily="49" charset="-122"/>
              </a:rPr>
              <a:t> </a:t>
            </a:r>
            <a:r>
              <a:rPr lang="zh-CN" altLang="en-US" b="1" smtClean="0">
                <a:latin typeface="楷体_GB2312" pitchFamily="49" charset="-122"/>
                <a:ea typeface="楷体_GB2312" pitchFamily="49" charset="-122"/>
              </a:rPr>
              <a:t>热从敏感区沿着其支撑流入衬底。</a:t>
            </a:r>
          </a:p>
          <a:p>
            <a:pPr eaLnBrk="1" hangingPunct="1">
              <a:lnSpc>
                <a:spcPct val="90000"/>
              </a:lnSpc>
            </a:pPr>
            <a:r>
              <a:rPr lang="zh-CN" altLang="en-US" b="1" smtClean="0">
                <a:latin typeface="楷体_GB2312" pitchFamily="49" charset="-122"/>
                <a:ea typeface="楷体_GB2312" pitchFamily="49" charset="-122"/>
              </a:rPr>
              <a:t> 如果敏感区相邻，热可直接从某一像元的敏感区进入邻近像元，这叫做</a:t>
            </a:r>
            <a:r>
              <a:rPr lang="zh-CN" altLang="en-US" b="1" smtClean="0">
                <a:solidFill>
                  <a:schemeClr val="hlink"/>
                </a:solidFill>
                <a:latin typeface="楷体_GB2312" pitchFamily="49" charset="-122"/>
                <a:ea typeface="楷体_GB2312" pitchFamily="49" charset="-122"/>
              </a:rPr>
              <a:t>横向热流</a:t>
            </a:r>
            <a:r>
              <a:rPr lang="zh-CN" altLang="en-US" b="1" smtClean="0">
                <a:latin typeface="楷体_GB2312" pitchFamily="49" charset="-122"/>
                <a:ea typeface="楷体_GB2312" pitchFamily="49" charset="-122"/>
              </a:rPr>
              <a:t>，由于这种流向降低了图像的分辨率（通常称为</a:t>
            </a:r>
            <a:r>
              <a:rPr lang="zh-CN" altLang="en-US" b="1" smtClean="0">
                <a:solidFill>
                  <a:schemeClr val="hlink"/>
                </a:solidFill>
                <a:latin typeface="楷体_GB2312" pitchFamily="49" charset="-122"/>
                <a:ea typeface="楷体_GB2312" pitchFamily="49" charset="-122"/>
              </a:rPr>
              <a:t>串音</a:t>
            </a:r>
            <a:r>
              <a:rPr lang="zh-CN" altLang="en-US" b="1" smtClean="0">
                <a:latin typeface="楷体_GB2312" pitchFamily="49" charset="-122"/>
                <a:ea typeface="楷体_GB2312" pitchFamily="49" charset="-122"/>
              </a:rPr>
              <a:t>），因而要</a:t>
            </a:r>
            <a:r>
              <a:rPr lang="zh-CN" altLang="en-US" b="1" smtClean="0">
                <a:solidFill>
                  <a:schemeClr val="hlink"/>
                </a:solidFill>
                <a:latin typeface="楷体_GB2312" pitchFamily="49" charset="-122"/>
                <a:ea typeface="楷体_GB2312" pitchFamily="49" charset="-122"/>
              </a:rPr>
              <a:t>予以避免</a:t>
            </a:r>
            <a:r>
              <a:rPr lang="zh-CN" altLang="en-US" b="1" smtClean="0">
                <a:latin typeface="楷体_GB2312" pitchFamily="49" charset="-122"/>
                <a:ea typeface="楷体_GB2312" pitchFamily="49" charset="-122"/>
              </a:rPr>
              <a:t>。</a:t>
            </a:r>
          </a:p>
          <a:p>
            <a:pPr eaLnBrk="1" hangingPunct="1">
              <a:lnSpc>
                <a:spcPct val="90000"/>
              </a:lnSpc>
            </a:pPr>
            <a:r>
              <a:rPr lang="en-US" altLang="zh-CN" b="1" smtClean="0">
                <a:latin typeface="楷体_GB2312" pitchFamily="49" charset="-122"/>
                <a:ea typeface="楷体_GB2312" pitchFamily="49" charset="-122"/>
              </a:rPr>
              <a:t> </a:t>
            </a:r>
            <a:r>
              <a:rPr lang="zh-CN" altLang="en-US" b="1" smtClean="0">
                <a:latin typeface="楷体_GB2312" pitchFamily="49" charset="-122"/>
                <a:ea typeface="楷体_GB2312" pitchFamily="49" charset="-122"/>
              </a:rPr>
              <a:t>如果阵列没有固定在一个</a:t>
            </a:r>
            <a:r>
              <a:rPr lang="zh-CN" altLang="en-US" b="1" smtClean="0">
                <a:solidFill>
                  <a:schemeClr val="hlink"/>
                </a:solidFill>
                <a:latin typeface="楷体_GB2312" pitchFamily="49" charset="-122"/>
                <a:ea typeface="楷体_GB2312" pitchFamily="49" charset="-122"/>
              </a:rPr>
              <a:t>抽空的封装盒</a:t>
            </a:r>
            <a:r>
              <a:rPr lang="zh-CN" altLang="en-US" b="1" smtClean="0">
                <a:latin typeface="楷体_GB2312" pitchFamily="49" charset="-122"/>
                <a:ea typeface="楷体_GB2312" pitchFamily="49" charset="-122"/>
              </a:rPr>
              <a:t>里，热量会流向周围的大气。</a:t>
            </a:r>
            <a:endParaRPr lang="en-US" altLang="zh-CN" b="1" smtClean="0">
              <a:latin typeface="楷体_GB2312" pitchFamily="49" charset="-122"/>
              <a:ea typeface="楷体_GB2312" pitchFamily="49" charset="-122"/>
            </a:endParaRPr>
          </a:p>
          <a:p>
            <a:pPr eaLnBrk="1" hangingPunct="1">
              <a:lnSpc>
                <a:spcPct val="90000"/>
              </a:lnSpc>
              <a:buFont typeface="Wingdings" pitchFamily="2" charset="2"/>
              <a:buNone/>
            </a:pPr>
            <a:endParaRPr lang="zh-CN" altLang="en-US" b="1" smtClean="0"/>
          </a:p>
        </p:txBody>
      </p:sp>
    </p:spTree>
  </p:cSld>
  <p:clrMapOvr>
    <a:masterClrMapping/>
  </p:clrMapOvr>
  <p:transition>
    <p:zo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3"/>
          <p:cNvSpPr txBox="1">
            <a:spLocks noGrp="1"/>
          </p:cNvSpPr>
          <p:nvPr/>
        </p:nvSpPr>
        <p:spPr bwMode="auto">
          <a:xfrm>
            <a:off x="17179747" y="13241284"/>
            <a:ext cx="6103275" cy="476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691" tIns="108846" rIns="217691" bIns="108846"/>
          <a:lstStyle>
            <a:lvl1pPr eaLnBrk="0" hangingPunct="0">
              <a:defRPr sz="3600" b="1">
                <a:solidFill>
                  <a:schemeClr val="tx1"/>
                </a:solidFill>
                <a:latin typeface="Arial" charset="0"/>
                <a:ea typeface="宋体" pitchFamily="2" charset="-122"/>
              </a:defRPr>
            </a:lvl1pPr>
            <a:lvl2pPr marL="742950" indent="-285750" eaLnBrk="0" hangingPunct="0">
              <a:defRPr sz="3600" b="1">
                <a:solidFill>
                  <a:schemeClr val="tx1"/>
                </a:solidFill>
                <a:latin typeface="Arial" charset="0"/>
                <a:ea typeface="宋体" pitchFamily="2" charset="-122"/>
              </a:defRPr>
            </a:lvl2pPr>
            <a:lvl3pPr marL="1143000" indent="-228600" eaLnBrk="0" hangingPunct="0">
              <a:defRPr sz="3600" b="1">
                <a:solidFill>
                  <a:schemeClr val="tx1"/>
                </a:solidFill>
                <a:latin typeface="Arial" charset="0"/>
                <a:ea typeface="宋体" pitchFamily="2" charset="-122"/>
              </a:defRPr>
            </a:lvl3pPr>
            <a:lvl4pPr marL="1600200" indent="-228600" eaLnBrk="0" hangingPunct="0">
              <a:defRPr sz="3600" b="1">
                <a:solidFill>
                  <a:schemeClr val="tx1"/>
                </a:solidFill>
                <a:latin typeface="Arial" charset="0"/>
                <a:ea typeface="宋体" pitchFamily="2" charset="-122"/>
              </a:defRPr>
            </a:lvl4pPr>
            <a:lvl5pPr marL="2057400" indent="-228600" eaLnBrk="0" hangingPunct="0">
              <a:defRPr sz="3600" b="1">
                <a:solidFill>
                  <a:schemeClr val="tx1"/>
                </a:solidFill>
                <a:latin typeface="Arial" charset="0"/>
                <a:ea typeface="宋体" pitchFamily="2" charset="-122"/>
              </a:defRPr>
            </a:lvl5pPr>
            <a:lvl6pPr marL="2514600" indent="-228600" eaLnBrk="0" fontAlgn="base" hangingPunct="0">
              <a:spcBef>
                <a:spcPct val="0"/>
              </a:spcBef>
              <a:spcAft>
                <a:spcPct val="0"/>
              </a:spcAft>
              <a:defRPr sz="3600" b="1">
                <a:solidFill>
                  <a:schemeClr val="tx1"/>
                </a:solidFill>
                <a:latin typeface="Arial" charset="0"/>
                <a:ea typeface="宋体" pitchFamily="2" charset="-122"/>
              </a:defRPr>
            </a:lvl6pPr>
            <a:lvl7pPr marL="2971800" indent="-228600" eaLnBrk="0" fontAlgn="base" hangingPunct="0">
              <a:spcBef>
                <a:spcPct val="0"/>
              </a:spcBef>
              <a:spcAft>
                <a:spcPct val="0"/>
              </a:spcAft>
              <a:defRPr sz="3600" b="1">
                <a:solidFill>
                  <a:schemeClr val="tx1"/>
                </a:solidFill>
                <a:latin typeface="Arial" charset="0"/>
                <a:ea typeface="宋体" pitchFamily="2" charset="-122"/>
              </a:defRPr>
            </a:lvl7pPr>
            <a:lvl8pPr marL="3429000" indent="-228600" eaLnBrk="0" fontAlgn="base" hangingPunct="0">
              <a:spcBef>
                <a:spcPct val="0"/>
              </a:spcBef>
              <a:spcAft>
                <a:spcPct val="0"/>
              </a:spcAft>
              <a:defRPr sz="3600" b="1">
                <a:solidFill>
                  <a:schemeClr val="tx1"/>
                </a:solidFill>
                <a:latin typeface="Arial" charset="0"/>
                <a:ea typeface="宋体" pitchFamily="2" charset="-122"/>
              </a:defRPr>
            </a:lvl8pPr>
            <a:lvl9pPr marL="3886200" indent="-228600" eaLnBrk="0" fontAlgn="base" hangingPunct="0">
              <a:spcBef>
                <a:spcPct val="0"/>
              </a:spcBef>
              <a:spcAft>
                <a:spcPct val="0"/>
              </a:spcAft>
              <a:defRPr sz="3600" b="1">
                <a:solidFill>
                  <a:schemeClr val="tx1"/>
                </a:solidFill>
                <a:latin typeface="Arial" charset="0"/>
                <a:ea typeface="宋体" pitchFamily="2" charset="-122"/>
              </a:defRPr>
            </a:lvl9pPr>
          </a:lstStyle>
          <a:p>
            <a:pPr algn="r" eaLnBrk="1" hangingPunct="1"/>
            <a:fld id="{0DB7BE86-8062-48A9-B22F-557D7114FBF4}" type="slidenum">
              <a:rPr lang="en-US" altLang="zh-CN" sz="3300" b="0">
                <a:solidFill>
                  <a:srgbClr val="FF5050"/>
                </a:solidFill>
              </a:rPr>
              <a:pPr algn="r" eaLnBrk="1" hangingPunct="1"/>
              <a:t>49</a:t>
            </a:fld>
            <a:endParaRPr lang="en-US" altLang="zh-CN" sz="3300" b="0">
              <a:solidFill>
                <a:srgbClr val="FF5050"/>
              </a:solidFill>
            </a:endParaRPr>
          </a:p>
        </p:txBody>
      </p:sp>
      <p:sp>
        <p:nvSpPr>
          <p:cNvPr id="54275" name="Rectangle 3"/>
          <p:cNvSpPr>
            <a:spLocks noGrp="1" noRot="1" noChangeArrowheads="1"/>
          </p:cNvSpPr>
          <p:nvPr>
            <p:ph type="body" idx="4294967295"/>
          </p:nvPr>
        </p:nvSpPr>
        <p:spPr>
          <a:xfrm>
            <a:off x="857083" y="2178274"/>
            <a:ext cx="22758187" cy="6083571"/>
          </a:xfrm>
        </p:spPr>
        <p:txBody>
          <a:bodyPr/>
          <a:lstStyle/>
          <a:p>
            <a:pPr eaLnBrk="1" hangingPunct="1">
              <a:buFont typeface="Arial" charset="0"/>
              <a:buNone/>
            </a:pPr>
            <a:r>
              <a:rPr lang="en-US" altLang="zh-CN" sz="6000" b="1" dirty="0">
                <a:solidFill>
                  <a:srgbClr val="FF0000"/>
                </a:solidFill>
                <a:latin typeface="楷体_GB2312" pitchFamily="49" charset="-122"/>
                <a:ea typeface="楷体_GB2312" pitchFamily="49" charset="-122"/>
              </a:rPr>
              <a:t>2. </a:t>
            </a:r>
            <a:r>
              <a:rPr lang="zh-CN" altLang="en-US" sz="6000" b="1" dirty="0">
                <a:solidFill>
                  <a:srgbClr val="FF0000"/>
                </a:solidFill>
                <a:latin typeface="楷体_GB2312" pitchFamily="49" charset="-122"/>
                <a:ea typeface="楷体_GB2312" pitchFamily="49" charset="-122"/>
              </a:rPr>
              <a:t>热对流</a:t>
            </a:r>
          </a:p>
          <a:p>
            <a:pPr eaLnBrk="1" hangingPunct="1">
              <a:buFont typeface="Arial" charset="0"/>
              <a:buNone/>
            </a:pPr>
            <a:r>
              <a:rPr lang="zh-CN" altLang="en-US" sz="6000" b="1" dirty="0">
                <a:latin typeface="楷体_GB2312" pitchFamily="49" charset="-122"/>
                <a:ea typeface="楷体_GB2312" pitchFamily="49" charset="-122"/>
              </a:rPr>
              <a:t>   是热传递的第二种方式。这种方式要求要有周围大气存在。一般说来，在真空封装的热阵列中，这不是一种重要的机理。</a:t>
            </a:r>
          </a:p>
          <a:p>
            <a:pPr eaLnBrk="1" hangingPunct="1">
              <a:buFont typeface="Arial" charset="0"/>
              <a:buNone/>
            </a:pPr>
            <a:r>
              <a:rPr lang="en-US" altLang="zh-CN" sz="6000" b="1" dirty="0">
                <a:solidFill>
                  <a:srgbClr val="FF0000"/>
                </a:solidFill>
                <a:latin typeface="楷体_GB2312" pitchFamily="49" charset="-122"/>
                <a:ea typeface="楷体_GB2312" pitchFamily="49" charset="-122"/>
              </a:rPr>
              <a:t>3. </a:t>
            </a:r>
            <a:r>
              <a:rPr lang="zh-CN" altLang="en-US" sz="6000" b="1" dirty="0">
                <a:solidFill>
                  <a:srgbClr val="FF0000"/>
                </a:solidFill>
                <a:latin typeface="楷体_GB2312" pitchFamily="49" charset="-122"/>
                <a:ea typeface="楷体_GB2312" pitchFamily="49" charset="-122"/>
              </a:rPr>
              <a:t>热辐射</a:t>
            </a:r>
          </a:p>
          <a:p>
            <a:pPr eaLnBrk="1" hangingPunct="1">
              <a:buFont typeface="Arial" charset="0"/>
              <a:buNone/>
            </a:pPr>
            <a:r>
              <a:rPr lang="zh-CN" altLang="en-US" sz="6000" b="1" dirty="0">
                <a:latin typeface="楷体_GB2312" pitchFamily="49" charset="-122"/>
                <a:ea typeface="楷体_GB2312" pitchFamily="49" charset="-122"/>
              </a:rPr>
              <a:t>   从敏感元辐射给周围，周围环境又辐射给敏感元。这种机理对热红外阵列是最理想的。</a:t>
            </a:r>
          </a:p>
          <a:p>
            <a:pPr eaLnBrk="1" hangingPunct="1"/>
            <a:endParaRPr lang="zh-CN" altLang="en-US" sz="6600" b="1" dirty="0" smtClean="0">
              <a:latin typeface="楷体_GB2312" pitchFamily="49" charset="-122"/>
              <a:ea typeface="楷体_GB2312" pitchFamily="49" charset="-122"/>
            </a:endParaRPr>
          </a:p>
        </p:txBody>
      </p:sp>
      <p:sp>
        <p:nvSpPr>
          <p:cNvPr id="54276" name="Rectangle 3"/>
          <p:cNvSpPr txBox="1">
            <a:spLocks noRot="1" noChangeArrowheads="1"/>
          </p:cNvSpPr>
          <p:nvPr/>
        </p:nvSpPr>
        <p:spPr bwMode="auto">
          <a:xfrm>
            <a:off x="478274" y="9449895"/>
            <a:ext cx="23515807" cy="485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691" tIns="108846" rIns="217691" bIns="108846"/>
          <a:lstStyle>
            <a:lvl1pPr eaLnBrk="0" hangingPunct="0">
              <a:defRPr sz="3600" b="1">
                <a:solidFill>
                  <a:schemeClr val="tx1"/>
                </a:solidFill>
                <a:latin typeface="Arial" charset="0"/>
                <a:ea typeface="宋体" pitchFamily="2" charset="-122"/>
              </a:defRPr>
            </a:lvl1pPr>
            <a:lvl2pPr marL="742950" indent="-285750" eaLnBrk="0" hangingPunct="0">
              <a:defRPr sz="3600" b="1">
                <a:solidFill>
                  <a:schemeClr val="tx1"/>
                </a:solidFill>
                <a:latin typeface="Arial" charset="0"/>
                <a:ea typeface="宋体" pitchFamily="2" charset="-122"/>
              </a:defRPr>
            </a:lvl2pPr>
            <a:lvl3pPr marL="1143000" indent="-228600" eaLnBrk="0" hangingPunct="0">
              <a:defRPr sz="3600" b="1">
                <a:solidFill>
                  <a:schemeClr val="tx1"/>
                </a:solidFill>
                <a:latin typeface="Arial" charset="0"/>
                <a:ea typeface="宋体" pitchFamily="2" charset="-122"/>
              </a:defRPr>
            </a:lvl3pPr>
            <a:lvl4pPr marL="1600200" indent="-228600" eaLnBrk="0" hangingPunct="0">
              <a:defRPr sz="3600" b="1">
                <a:solidFill>
                  <a:schemeClr val="tx1"/>
                </a:solidFill>
                <a:latin typeface="Arial" charset="0"/>
                <a:ea typeface="宋体" pitchFamily="2" charset="-122"/>
              </a:defRPr>
            </a:lvl4pPr>
            <a:lvl5pPr marL="2057400" indent="-228600" eaLnBrk="0" hangingPunct="0">
              <a:defRPr sz="3600" b="1">
                <a:solidFill>
                  <a:schemeClr val="tx1"/>
                </a:solidFill>
                <a:latin typeface="Arial" charset="0"/>
                <a:ea typeface="宋体" pitchFamily="2" charset="-122"/>
              </a:defRPr>
            </a:lvl5pPr>
            <a:lvl6pPr marL="2514600" indent="-228600" eaLnBrk="0" fontAlgn="base" hangingPunct="0">
              <a:spcBef>
                <a:spcPct val="0"/>
              </a:spcBef>
              <a:spcAft>
                <a:spcPct val="0"/>
              </a:spcAft>
              <a:defRPr sz="3600" b="1">
                <a:solidFill>
                  <a:schemeClr val="tx1"/>
                </a:solidFill>
                <a:latin typeface="Arial" charset="0"/>
                <a:ea typeface="宋体" pitchFamily="2" charset="-122"/>
              </a:defRPr>
            </a:lvl6pPr>
            <a:lvl7pPr marL="2971800" indent="-228600" eaLnBrk="0" fontAlgn="base" hangingPunct="0">
              <a:spcBef>
                <a:spcPct val="0"/>
              </a:spcBef>
              <a:spcAft>
                <a:spcPct val="0"/>
              </a:spcAft>
              <a:defRPr sz="3600" b="1">
                <a:solidFill>
                  <a:schemeClr val="tx1"/>
                </a:solidFill>
                <a:latin typeface="Arial" charset="0"/>
                <a:ea typeface="宋体" pitchFamily="2" charset="-122"/>
              </a:defRPr>
            </a:lvl7pPr>
            <a:lvl8pPr marL="3429000" indent="-228600" eaLnBrk="0" fontAlgn="base" hangingPunct="0">
              <a:spcBef>
                <a:spcPct val="0"/>
              </a:spcBef>
              <a:spcAft>
                <a:spcPct val="0"/>
              </a:spcAft>
              <a:defRPr sz="3600" b="1">
                <a:solidFill>
                  <a:schemeClr val="tx1"/>
                </a:solidFill>
                <a:latin typeface="Arial" charset="0"/>
                <a:ea typeface="宋体" pitchFamily="2" charset="-122"/>
              </a:defRPr>
            </a:lvl8pPr>
            <a:lvl9pPr marL="3886200" indent="-228600" eaLnBrk="0" fontAlgn="base" hangingPunct="0">
              <a:spcBef>
                <a:spcPct val="0"/>
              </a:spcBef>
              <a:spcAft>
                <a:spcPct val="0"/>
              </a:spcAft>
              <a:defRPr sz="3600" b="1">
                <a:solidFill>
                  <a:schemeClr val="tx1"/>
                </a:solidFill>
                <a:latin typeface="Arial" charset="0"/>
                <a:ea typeface="宋体" pitchFamily="2" charset="-122"/>
              </a:defRPr>
            </a:lvl9pPr>
          </a:lstStyle>
          <a:p>
            <a:pPr eaLnBrk="1" hangingPunct="1"/>
            <a:r>
              <a:rPr lang="zh-CN" altLang="en-US" sz="6000" dirty="0">
                <a:ea typeface="楷体_GB2312" pitchFamily="49" charset="-122"/>
              </a:rPr>
              <a:t>为了获得高性能，</a:t>
            </a:r>
            <a:r>
              <a:rPr lang="zh-CN" altLang="en-US" sz="6000" dirty="0">
                <a:solidFill>
                  <a:srgbClr val="FF0000"/>
                </a:solidFill>
                <a:ea typeface="楷体_GB2312" pitchFamily="49" charset="-122"/>
              </a:rPr>
              <a:t>热阵列应封装在带透红外辐射窗口的真空管壳中</a:t>
            </a:r>
            <a:r>
              <a:rPr lang="zh-CN" altLang="en-US" sz="6000" dirty="0">
                <a:ea typeface="楷体_GB2312" pitchFamily="49" charset="-122"/>
              </a:rPr>
              <a:t>。敏感元不应与邻近像元的敏感元相连以免出现因热扩散导致图像分辨率损失（</a:t>
            </a:r>
            <a:r>
              <a:rPr lang="zh-CN" altLang="en-US" sz="6000" dirty="0">
                <a:solidFill>
                  <a:srgbClr val="FF0000"/>
                </a:solidFill>
                <a:ea typeface="楷体_GB2312" pitchFamily="49" charset="-122"/>
              </a:rPr>
              <a:t>串音</a:t>
            </a:r>
            <a:r>
              <a:rPr lang="zh-CN" altLang="en-US" sz="6000" dirty="0">
                <a:ea typeface="楷体_GB2312" pitchFamily="49" charset="-122"/>
              </a:rPr>
              <a:t>）。</a:t>
            </a:r>
            <a:endParaRPr lang="en-US" altLang="zh-CN" sz="6000" dirty="0">
              <a:ea typeface="楷体_GB2312" pitchFamily="49" charset="-122"/>
            </a:endParaRPr>
          </a:p>
        </p:txBody>
      </p:sp>
    </p:spTree>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
          <p:cNvSpPr txBox="1">
            <a:spLocks noGrp="1" noChangeArrowheads="1"/>
          </p:cNvSpPr>
          <p:nvPr/>
        </p:nvSpPr>
        <p:spPr bwMode="auto">
          <a:xfrm>
            <a:off x="21213557" y="12764978"/>
            <a:ext cx="2619546" cy="952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797" tIns="121899" rIns="243797" bIns="121899"/>
          <a:lstStyle>
            <a:lvl1pPr>
              <a:defRPr sz="7500" b="1">
                <a:solidFill>
                  <a:schemeClr val="tx1"/>
                </a:solidFill>
                <a:latin typeface="Arial" pitchFamily="34" charset="0"/>
                <a:ea typeface="宋体" pitchFamily="2" charset="-122"/>
              </a:defRPr>
            </a:lvl1pPr>
            <a:lvl2pPr marL="742950" indent="-285750">
              <a:defRPr sz="7500" b="1">
                <a:solidFill>
                  <a:schemeClr val="tx1"/>
                </a:solidFill>
                <a:latin typeface="Arial" pitchFamily="34" charset="0"/>
                <a:ea typeface="宋体" pitchFamily="2" charset="-122"/>
              </a:defRPr>
            </a:lvl2pPr>
            <a:lvl3pPr marL="1143000" indent="-228600">
              <a:defRPr sz="7500" b="1">
                <a:solidFill>
                  <a:schemeClr val="tx1"/>
                </a:solidFill>
                <a:latin typeface="Arial" pitchFamily="34" charset="0"/>
                <a:ea typeface="宋体" pitchFamily="2" charset="-122"/>
              </a:defRPr>
            </a:lvl3pPr>
            <a:lvl4pPr marL="1600200" indent="-228600">
              <a:defRPr sz="7500" b="1">
                <a:solidFill>
                  <a:schemeClr val="tx1"/>
                </a:solidFill>
                <a:latin typeface="Arial" pitchFamily="34" charset="0"/>
                <a:ea typeface="宋体" pitchFamily="2" charset="-122"/>
              </a:defRPr>
            </a:lvl4pPr>
            <a:lvl5pPr marL="2057400" indent="-228600">
              <a:defRPr sz="75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75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75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75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7500" b="1">
                <a:solidFill>
                  <a:schemeClr val="tx1"/>
                </a:solidFill>
                <a:latin typeface="Arial" pitchFamily="34" charset="0"/>
                <a:ea typeface="宋体" pitchFamily="2" charset="-122"/>
              </a:defRPr>
            </a:lvl9pPr>
          </a:lstStyle>
          <a:p>
            <a:pPr algn="r"/>
            <a:fld id="{2CD2139B-5B09-471D-B959-34E17BED51AA}" type="slidenum">
              <a:rPr lang="zh-CN" altLang="en-US" sz="3700">
                <a:solidFill>
                  <a:srgbClr val="F010A5"/>
                </a:solidFill>
              </a:rPr>
              <a:pPr algn="r"/>
              <a:t>5</a:t>
            </a:fld>
            <a:endParaRPr lang="en-US" altLang="zh-CN" sz="3700">
              <a:solidFill>
                <a:srgbClr val="F010A5"/>
              </a:solidFill>
            </a:endParaRPr>
          </a:p>
        </p:txBody>
      </p:sp>
      <p:pic>
        <p:nvPicPr>
          <p:cNvPr id="3174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3259" y="10839118"/>
            <a:ext cx="5308946" cy="2743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8" name="Picture 5"/>
          <p:cNvPicPr>
            <a:picLocks noChangeAspect="1" noChangeArrowheads="1"/>
          </p:cNvPicPr>
          <p:nvPr/>
        </p:nvPicPr>
        <p:blipFill>
          <a:blip r:embed="rId3">
            <a:extLst>
              <a:ext uri="{28A0092B-C50C-407E-A947-70E740481C1C}">
                <a14:useLocalDpi xmlns:a14="http://schemas.microsoft.com/office/drawing/2010/main" val="0"/>
              </a:ext>
            </a:extLst>
          </a:blip>
          <a:srcRect l="1961" t="1300"/>
          <a:stretch>
            <a:fillRect/>
          </a:stretch>
        </p:blipFill>
        <p:spPr bwMode="auto">
          <a:xfrm>
            <a:off x="15591854" y="9724564"/>
            <a:ext cx="5215277" cy="2143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31392" y="11867937"/>
            <a:ext cx="6094810" cy="1676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27094" y="10458074"/>
            <a:ext cx="6171014" cy="312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1751" name="直接箭头连接符 14"/>
          <p:cNvCxnSpPr>
            <a:cxnSpLocks noChangeShapeType="1"/>
          </p:cNvCxnSpPr>
          <p:nvPr/>
        </p:nvCxnSpPr>
        <p:spPr bwMode="auto">
          <a:xfrm>
            <a:off x="21902576" y="8382970"/>
            <a:ext cx="2095637" cy="0"/>
          </a:xfrm>
          <a:prstGeom prst="straightConnector1">
            <a:avLst/>
          </a:prstGeom>
          <a:noFill/>
          <a:ln w="28575">
            <a:solidFill>
              <a:srgbClr val="0070C0"/>
            </a:solidFill>
            <a:prstDash val="sysDash"/>
            <a:round/>
            <a:headEnd/>
            <a:tailEnd type="arrow" w="med" len="med"/>
          </a:ln>
          <a:effectLst>
            <a:outerShdw dist="23000" dir="5400000" rotWithShape="0">
              <a:srgbClr val="808080">
                <a:alpha val="34998"/>
              </a:srgbClr>
            </a:outerShdw>
          </a:effectLst>
          <a:extLst>
            <a:ext uri="{909E8E84-426E-40DD-AFC4-6F175D3DCCD1}">
              <a14:hiddenFill xmlns:a14="http://schemas.microsoft.com/office/drawing/2010/main">
                <a:noFill/>
              </a14:hiddenFill>
            </a:ext>
          </a:extLst>
        </p:spPr>
      </p:cxnSp>
      <p:sp>
        <p:nvSpPr>
          <p:cNvPr id="31752" name="矩形 20"/>
          <p:cNvSpPr>
            <a:spLocks noChangeArrowheads="1"/>
          </p:cNvSpPr>
          <p:nvPr/>
        </p:nvSpPr>
        <p:spPr bwMode="auto">
          <a:xfrm>
            <a:off x="0" y="5098054"/>
            <a:ext cx="1333587" cy="1735338"/>
          </a:xfrm>
          <a:prstGeom prst="rect">
            <a:avLst/>
          </a:prstGeom>
          <a:solidFill>
            <a:schemeClr val="bg1"/>
          </a:solidFill>
          <a:ln w="9525">
            <a:solidFill>
              <a:schemeClr val="bg1"/>
            </a:solidFill>
            <a:miter lim="800000"/>
            <a:headEnd/>
            <a:tailEnd/>
          </a:ln>
        </p:spPr>
        <p:txBody>
          <a:bodyPr lIns="243797" tIns="121899" rIns="243797" bIns="121899">
            <a:spAutoFit/>
          </a:bodyPr>
          <a:lstStyle/>
          <a:p>
            <a:pPr eaLnBrk="1" hangingPunct="1"/>
            <a:endParaRPr lang="zh-CN" altLang="en-US" sz="9600"/>
          </a:p>
        </p:txBody>
      </p:sp>
      <p:sp>
        <p:nvSpPr>
          <p:cNvPr id="31753" name="Rectangle 36"/>
          <p:cNvSpPr>
            <a:spLocks noChangeArrowheads="1"/>
          </p:cNvSpPr>
          <p:nvPr/>
        </p:nvSpPr>
        <p:spPr bwMode="auto">
          <a:xfrm>
            <a:off x="477870" y="2057638"/>
            <a:ext cx="23423501" cy="2216407"/>
          </a:xfrm>
          <a:prstGeom prst="rect">
            <a:avLst/>
          </a:prstGeom>
          <a:noFill/>
          <a:ln>
            <a:noFill/>
          </a:ln>
          <a:effectLst>
            <a:prstShdw prst="shdw17" dist="17961" dir="2700000">
              <a:srgbClr val="7A8E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797" tIns="121899" rIns="243797" bIns="121899">
            <a:spAutoFit/>
          </a:bodyPr>
          <a:lstStyle/>
          <a:p>
            <a:pPr marL="857250" indent="-857250">
              <a:buFont typeface="Wingdings" pitchFamily="2" charset="2"/>
              <a:buChar char="u"/>
            </a:pPr>
            <a:r>
              <a:rPr lang="zh-CN" altLang="en-US" sz="6400" dirty="0" smtClean="0">
                <a:solidFill>
                  <a:srgbClr val="C00000"/>
                </a:solidFill>
              </a:rPr>
              <a:t>红外</a:t>
            </a:r>
            <a:r>
              <a:rPr lang="zh-CN" altLang="en-US" sz="6400" dirty="0">
                <a:solidFill>
                  <a:srgbClr val="C00000"/>
                </a:solidFill>
              </a:rPr>
              <a:t>探测器新纪元</a:t>
            </a:r>
            <a:r>
              <a:rPr lang="en-US" altLang="zh-CN" sz="6400" dirty="0">
                <a:solidFill>
                  <a:srgbClr val="C00000"/>
                </a:solidFill>
              </a:rPr>
              <a:t>---</a:t>
            </a:r>
            <a:r>
              <a:rPr lang="zh-CN" altLang="en-US" sz="6400" dirty="0">
                <a:solidFill>
                  <a:srgbClr val="C00000"/>
                </a:solidFill>
              </a:rPr>
              <a:t>碲镉汞</a:t>
            </a:r>
          </a:p>
          <a:p>
            <a:r>
              <a:rPr lang="en-US" altLang="zh-CN" sz="6400" dirty="0">
                <a:solidFill>
                  <a:srgbClr val="0070C0"/>
                </a:solidFill>
              </a:rPr>
              <a:t>1959 </a:t>
            </a:r>
            <a:r>
              <a:rPr lang="zh-CN" altLang="en-US" sz="6400" dirty="0">
                <a:solidFill>
                  <a:srgbClr val="0070C0"/>
                </a:solidFill>
              </a:rPr>
              <a:t>年英国</a:t>
            </a:r>
            <a:r>
              <a:rPr lang="en-US" altLang="zh-CN" sz="6400" dirty="0">
                <a:solidFill>
                  <a:srgbClr val="0070C0"/>
                </a:solidFill>
              </a:rPr>
              <a:t>Lawson </a:t>
            </a:r>
            <a:r>
              <a:rPr lang="zh-CN" altLang="en-US" sz="6400" dirty="0">
                <a:solidFill>
                  <a:srgbClr val="0070C0"/>
                </a:solidFill>
              </a:rPr>
              <a:t>发明碲镉汞红外探测器，</a:t>
            </a:r>
            <a:r>
              <a:rPr lang="zh-CN" altLang="en-US" sz="6400" dirty="0">
                <a:solidFill>
                  <a:srgbClr val="C00000"/>
                </a:solidFill>
              </a:rPr>
              <a:t>开启新纪元。</a:t>
            </a:r>
          </a:p>
        </p:txBody>
      </p:sp>
      <p:pic>
        <p:nvPicPr>
          <p:cNvPr id="31754" name="Picture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361368"/>
            <a:ext cx="23131382" cy="5380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8"/>
          <p:cNvSpPr txBox="1"/>
          <p:nvPr/>
        </p:nvSpPr>
        <p:spPr>
          <a:xfrm>
            <a:off x="226490" y="4811092"/>
            <a:ext cx="1723462" cy="1002769"/>
          </a:xfrm>
          <a:prstGeom prst="rect">
            <a:avLst/>
          </a:prstGeom>
          <a:noFill/>
        </p:spPr>
        <p:txBody>
          <a:bodyPr vert="vert270" lIns="243797" tIns="121899" rIns="243797" bIns="121899">
            <a:spAutoFit/>
          </a:bodyPr>
          <a:lstStyle/>
          <a:p>
            <a:pPr eaLnBrk="1" hangingPunct="1">
              <a:defRPr/>
            </a:pPr>
            <a:r>
              <a:rPr lang="en-US" altLang="zh-CN" sz="4000" dirty="0">
                <a:solidFill>
                  <a:srgbClr val="FF0000"/>
                </a:solidFill>
                <a:latin typeface="Times New Roman" pitchFamily="18" charset="0"/>
                <a:cs typeface="Times New Roman" pitchFamily="18" charset="0"/>
              </a:rPr>
              <a:t>Tl</a:t>
            </a:r>
            <a:r>
              <a:rPr lang="en-US" altLang="zh-CN" sz="2700" dirty="0">
                <a:solidFill>
                  <a:srgbClr val="FF0000"/>
                </a:solidFill>
                <a:latin typeface="Times New Roman" pitchFamily="18" charset="0"/>
                <a:cs typeface="Times New Roman" pitchFamily="18" charset="0"/>
              </a:rPr>
              <a:t>2</a:t>
            </a:r>
            <a:r>
              <a:rPr lang="en-US" altLang="zh-CN" sz="4000" dirty="0">
                <a:solidFill>
                  <a:srgbClr val="FF0000"/>
                </a:solidFill>
                <a:latin typeface="Times New Roman" pitchFamily="18" charset="0"/>
                <a:cs typeface="Times New Roman" pitchFamily="18" charset="0"/>
              </a:rPr>
              <a:t>S</a:t>
            </a:r>
            <a:endParaRPr lang="zh-CN" altLang="en-US" sz="4000" dirty="0">
              <a:solidFill>
                <a:srgbClr val="FF0000"/>
              </a:solidFill>
              <a:latin typeface="Times New Roman" pitchFamily="18" charset="0"/>
              <a:cs typeface="Times New Roman" pitchFamily="18" charset="0"/>
            </a:endParaRPr>
          </a:p>
        </p:txBody>
      </p:sp>
      <p:sp>
        <p:nvSpPr>
          <p:cNvPr id="13353" name="Text Box 41"/>
          <p:cNvSpPr txBox="1">
            <a:spLocks noChangeArrowheads="1"/>
          </p:cNvSpPr>
          <p:nvPr/>
        </p:nvSpPr>
        <p:spPr bwMode="auto">
          <a:xfrm>
            <a:off x="3935670" y="7049317"/>
            <a:ext cx="6237693" cy="676353"/>
          </a:xfrm>
          <a:prstGeom prst="rect">
            <a:avLst/>
          </a:prstGeom>
          <a:solidFill>
            <a:srgbClr val="00CCFF"/>
          </a:solidFill>
          <a:ln>
            <a:noFill/>
          </a:ln>
          <a:effectLst>
            <a:prstShdw prst="shdw17" dist="17961" dir="2700000">
              <a:srgbClr val="007A99">
                <a:alpha val="74997"/>
              </a:srgbClr>
            </a:prstShdw>
          </a:effectLst>
          <a:extLst>
            <a:ext uri="{91240B29-F687-4F45-9708-019B960494DF}">
              <a14:hiddenLine xmlns:a14="http://schemas.microsoft.com/office/drawing/2010/main" w="9525">
                <a:solidFill>
                  <a:srgbClr val="000000"/>
                </a:solidFill>
                <a:miter lim="800000"/>
                <a:headEnd/>
                <a:tailEnd/>
              </a14:hiddenLine>
            </a:ext>
          </a:extLst>
        </p:spPr>
        <p:txBody>
          <a:bodyPr wrap="none" lIns="243797" tIns="121899" rIns="243797" bIns="121899">
            <a:spAutoFit/>
          </a:bodyPr>
          <a:lstStyle>
            <a:lvl1pPr>
              <a:defRPr sz="7500" b="1">
                <a:solidFill>
                  <a:schemeClr val="tx1"/>
                </a:solidFill>
                <a:latin typeface="Arial" pitchFamily="34" charset="0"/>
                <a:ea typeface="宋体" pitchFamily="2" charset="-122"/>
              </a:defRPr>
            </a:lvl1pPr>
            <a:lvl2pPr marL="742950" indent="-285750">
              <a:defRPr sz="7500" b="1">
                <a:solidFill>
                  <a:schemeClr val="tx1"/>
                </a:solidFill>
                <a:latin typeface="Arial" pitchFamily="34" charset="0"/>
                <a:ea typeface="宋体" pitchFamily="2" charset="-122"/>
              </a:defRPr>
            </a:lvl2pPr>
            <a:lvl3pPr marL="1143000" indent="-228600">
              <a:defRPr sz="7500" b="1">
                <a:solidFill>
                  <a:schemeClr val="tx1"/>
                </a:solidFill>
                <a:latin typeface="Arial" pitchFamily="34" charset="0"/>
                <a:ea typeface="宋体" pitchFamily="2" charset="-122"/>
              </a:defRPr>
            </a:lvl3pPr>
            <a:lvl4pPr marL="1600200" indent="-228600">
              <a:defRPr sz="7500" b="1">
                <a:solidFill>
                  <a:schemeClr val="tx1"/>
                </a:solidFill>
                <a:latin typeface="Arial" pitchFamily="34" charset="0"/>
                <a:ea typeface="宋体" pitchFamily="2" charset="-122"/>
              </a:defRPr>
            </a:lvl4pPr>
            <a:lvl5pPr marL="2057400" indent="-228600">
              <a:defRPr sz="75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75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75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75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7500" b="1">
                <a:solidFill>
                  <a:schemeClr val="tx1"/>
                </a:solidFill>
                <a:latin typeface="Arial" pitchFamily="34" charset="0"/>
                <a:ea typeface="宋体" pitchFamily="2" charset="-122"/>
              </a:defRPr>
            </a:lvl9pPr>
          </a:lstStyle>
          <a:p>
            <a:r>
              <a:rPr lang="zh-CN" altLang="en-US" sz="2800">
                <a:solidFill>
                  <a:srgbClr val="F010A5"/>
                </a:solidFill>
              </a:rPr>
              <a:t>碲镉汞禁带宽度随材料组分连续可调</a:t>
            </a:r>
          </a:p>
        </p:txBody>
      </p:sp>
      <p:sp>
        <p:nvSpPr>
          <p:cNvPr id="31757" name="矩形 8"/>
          <p:cNvSpPr>
            <a:spLocks noChangeArrowheads="1"/>
          </p:cNvSpPr>
          <p:nvPr/>
        </p:nvSpPr>
        <p:spPr bwMode="auto">
          <a:xfrm>
            <a:off x="1247856" y="0"/>
            <a:ext cx="21275473" cy="1600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797" tIns="121899" rIns="243797" bIns="121899">
            <a:spAutoFit/>
          </a:bodyPr>
          <a:lstStyle/>
          <a:p>
            <a:pPr eaLnBrk="1" hangingPunct="1"/>
            <a:r>
              <a:rPr lang="zh-CN" altLang="en-US" sz="8800" dirty="0" smtClean="0"/>
              <a:t>红外探测器（或红外传感器）研究历史</a:t>
            </a:r>
            <a:endParaRPr lang="en-US" altLang="zh-CN" sz="9600" dirty="0">
              <a:solidFill>
                <a:srgbClr val="002AAE"/>
              </a:solidFill>
              <a:latin typeface="黑体" pitchFamily="2" charset="-122"/>
              <a:cs typeface="Times New Roman" pitchFamily="18" charset="0"/>
            </a:endParaRPr>
          </a:p>
        </p:txBody>
      </p:sp>
    </p:spTree>
    <p:extLst>
      <p:ext uri="{BB962C8B-B14F-4D97-AF65-F5344CB8AC3E}">
        <p14:creationId xmlns:p14="http://schemas.microsoft.com/office/powerpoint/2010/main" val="378855785"/>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53"/>
                                        </p:tgtEl>
                                        <p:attrNameLst>
                                          <p:attrName>style.visibility</p:attrName>
                                        </p:attrNameLst>
                                      </p:cBhvr>
                                      <p:to>
                                        <p:strVal val="visible"/>
                                      </p:to>
                                    </p:set>
                                    <p:anim calcmode="lin" valueType="num">
                                      <p:cBhvr additive="base">
                                        <p:cTn id="7" dur="500" fill="hold"/>
                                        <p:tgtEl>
                                          <p:spTgt spid="13353"/>
                                        </p:tgtEl>
                                        <p:attrNameLst>
                                          <p:attrName>ppt_x</p:attrName>
                                        </p:attrNameLst>
                                      </p:cBhvr>
                                      <p:tavLst>
                                        <p:tav tm="0">
                                          <p:val>
                                            <p:strVal val="#ppt_x"/>
                                          </p:val>
                                        </p:tav>
                                        <p:tav tm="100000">
                                          <p:val>
                                            <p:strVal val="#ppt_x"/>
                                          </p:val>
                                        </p:tav>
                                      </p:tavLst>
                                    </p:anim>
                                    <p:anim calcmode="lin" valueType="num">
                                      <p:cBhvr additive="base">
                                        <p:cTn id="8" dur="500" fill="hold"/>
                                        <p:tgtEl>
                                          <p:spTgt spid="133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5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rrowheads="1"/>
          </p:cNvSpPr>
          <p:nvPr>
            <p:ph idx="1"/>
          </p:nvPr>
        </p:nvSpPr>
        <p:spPr>
          <a:xfrm>
            <a:off x="478274" y="3257927"/>
            <a:ext cx="23448087" cy="8222009"/>
          </a:xfrm>
        </p:spPr>
        <p:txBody>
          <a:bodyPr>
            <a:spAutoFit/>
          </a:bodyPr>
          <a:lstStyle/>
          <a:p>
            <a:pPr marL="0" indent="0">
              <a:spcBef>
                <a:spcPct val="0"/>
              </a:spcBef>
              <a:buClrTx/>
              <a:buSzTx/>
              <a:buNone/>
            </a:pPr>
            <a:r>
              <a:rPr lang="zh-CN" altLang="en-US" sz="4800" b="1">
                <a:ea typeface="楷体_GB2312" pitchFamily="49" charset="-122"/>
              </a:rPr>
              <a:t>       </a:t>
            </a:r>
            <a:r>
              <a:rPr lang="zh-CN" altLang="en-US" sz="5200" b="1">
                <a:ea typeface="楷体_GB2312" pitchFamily="49" charset="-122"/>
              </a:rPr>
              <a:t>与普通测温传感器相比，红外测温具有如下优点：</a:t>
            </a:r>
          </a:p>
          <a:p>
            <a:pPr marL="0" indent="0">
              <a:spcBef>
                <a:spcPct val="0"/>
              </a:spcBef>
              <a:buClrTx/>
              <a:buSzTx/>
              <a:buNone/>
            </a:pPr>
            <a:r>
              <a:rPr lang="zh-CN" altLang="en-US" sz="5200" b="1">
                <a:ea typeface="楷体_GB2312" pitchFamily="49" charset="-122"/>
              </a:rPr>
              <a:t>       (1)红外测温是</a:t>
            </a:r>
            <a:r>
              <a:rPr lang="zh-CN" altLang="en-US" sz="5200" b="1" u="sng">
                <a:solidFill>
                  <a:srgbClr val="000066"/>
                </a:solidFill>
                <a:ea typeface="楷体_GB2312" pitchFamily="49" charset="-122"/>
              </a:rPr>
              <a:t>远距离和非接触测温</a:t>
            </a:r>
            <a:r>
              <a:rPr lang="zh-CN" altLang="en-US" sz="5200" b="1">
                <a:ea typeface="楷体_GB2312" pitchFamily="49" charset="-122"/>
              </a:rPr>
              <a:t>，特别适合于高速运动物体、带电体、高温及高压物体的温度测量；</a:t>
            </a:r>
          </a:p>
          <a:p>
            <a:pPr marL="0" indent="0">
              <a:spcBef>
                <a:spcPct val="0"/>
              </a:spcBef>
              <a:buClrTx/>
              <a:buSzTx/>
              <a:buNone/>
            </a:pPr>
            <a:r>
              <a:rPr lang="zh-CN" altLang="en-US" sz="5200" b="1">
                <a:ea typeface="楷体_GB2312" pitchFamily="49" charset="-122"/>
              </a:rPr>
              <a:t>       (2)红外测温</a:t>
            </a:r>
            <a:r>
              <a:rPr lang="zh-CN" altLang="en-US" sz="5200" b="1" u="sng">
                <a:solidFill>
                  <a:srgbClr val="000066"/>
                </a:solidFill>
                <a:ea typeface="楷体_GB2312" pitchFamily="49" charset="-122"/>
              </a:rPr>
              <a:t>反应速度快</a:t>
            </a:r>
            <a:r>
              <a:rPr lang="zh-CN" altLang="en-US" sz="5200" b="1">
                <a:ea typeface="楷体_GB2312" pitchFamily="49" charset="-122"/>
              </a:rPr>
              <a:t>。它不需要与物体达到热平衡的过程。只要接收到目标的红外辐射即可定温。反映时间一般都在毫秒级甚至微秒级。</a:t>
            </a:r>
          </a:p>
          <a:p>
            <a:pPr marL="0" indent="0">
              <a:spcBef>
                <a:spcPct val="0"/>
              </a:spcBef>
              <a:buClrTx/>
              <a:buSzTx/>
              <a:buNone/>
            </a:pPr>
            <a:r>
              <a:rPr lang="zh-CN" altLang="en-US" sz="5200" b="1">
                <a:ea typeface="楷体_GB2312" pitchFamily="49" charset="-122"/>
              </a:rPr>
              <a:t>       (3)红外测温</a:t>
            </a:r>
            <a:r>
              <a:rPr lang="zh-CN" altLang="en-US" sz="5200" b="1" u="sng">
                <a:solidFill>
                  <a:srgbClr val="000066"/>
                </a:solidFill>
                <a:ea typeface="楷体_GB2312" pitchFamily="49" charset="-122"/>
              </a:rPr>
              <a:t>灵敏度高</a:t>
            </a:r>
            <a:r>
              <a:rPr lang="zh-CN" altLang="en-US" sz="5200" b="1">
                <a:ea typeface="楷体_GB2312" pitchFamily="49" charset="-122"/>
              </a:rPr>
              <a:t>。因为物体的辐射能量与温度的四次方成正比。物体温度微小的变化，就会引起辐射能量成倍的变化，红外传感器即可检测出来；</a:t>
            </a:r>
          </a:p>
          <a:p>
            <a:pPr marL="0" indent="0">
              <a:spcBef>
                <a:spcPct val="0"/>
              </a:spcBef>
              <a:buClrTx/>
              <a:buSzTx/>
              <a:buNone/>
            </a:pPr>
            <a:r>
              <a:rPr lang="zh-CN" altLang="en-US" sz="5200" b="1">
                <a:ea typeface="楷体_GB2312" pitchFamily="49" charset="-122"/>
              </a:rPr>
              <a:t>       (4)红外测温</a:t>
            </a:r>
            <a:r>
              <a:rPr lang="zh-CN" altLang="en-US" sz="5200" b="1" u="sng">
                <a:solidFill>
                  <a:srgbClr val="000066"/>
                </a:solidFill>
                <a:ea typeface="楷体_GB2312" pitchFamily="49" charset="-122"/>
              </a:rPr>
              <a:t>准确度较高</a:t>
            </a:r>
            <a:r>
              <a:rPr lang="zh-CN" altLang="en-US" sz="5200" b="1">
                <a:ea typeface="楷体_GB2312" pitchFamily="49" charset="-122"/>
              </a:rPr>
              <a:t>。由于是非接触测量，不会破坏物体原来温度分布状况，因此测出的温度比较真实。其测量准确度可达到</a:t>
            </a:r>
            <a:r>
              <a:rPr lang="zh-CN" altLang="zh-CN" sz="5200" b="1">
                <a:ea typeface="楷体_GB2312" pitchFamily="49" charset="-122"/>
              </a:rPr>
              <a:t>0.1℃</a:t>
            </a:r>
            <a:r>
              <a:rPr lang="zh-CN" altLang="en-US" sz="5200" b="1">
                <a:ea typeface="楷体_GB2312" pitchFamily="49" charset="-122"/>
              </a:rPr>
              <a:t>以内，甚至更小；</a:t>
            </a:r>
          </a:p>
          <a:p>
            <a:pPr marL="0" indent="0">
              <a:spcBef>
                <a:spcPct val="0"/>
              </a:spcBef>
              <a:buClrTx/>
              <a:buSzTx/>
              <a:buNone/>
            </a:pPr>
            <a:r>
              <a:rPr lang="zh-CN" altLang="en-US" sz="5200" b="1">
                <a:ea typeface="楷体_GB2312" pitchFamily="49" charset="-122"/>
              </a:rPr>
              <a:t>       (5)红外测温</a:t>
            </a:r>
            <a:r>
              <a:rPr lang="zh-CN" altLang="en-US" sz="5200" b="1" u="sng">
                <a:solidFill>
                  <a:srgbClr val="000066"/>
                </a:solidFill>
                <a:ea typeface="楷体_GB2312" pitchFamily="49" charset="-122"/>
              </a:rPr>
              <a:t>范围广泛</a:t>
            </a:r>
            <a:r>
              <a:rPr lang="zh-CN" altLang="en-US" sz="5200" b="1">
                <a:ea typeface="楷体_GB2312" pitchFamily="49" charset="-122"/>
              </a:rPr>
              <a:t>。可测摄氏零下几十度到零上几千度的温度范围。</a:t>
            </a:r>
          </a:p>
        </p:txBody>
      </p:sp>
      <p:sp>
        <p:nvSpPr>
          <p:cNvPr id="55299" name="Rectangle 3"/>
          <p:cNvSpPr>
            <a:spLocks noGrp="1" noChangeArrowheads="1"/>
          </p:cNvSpPr>
          <p:nvPr>
            <p:ph type="title"/>
          </p:nvPr>
        </p:nvSpPr>
        <p:spPr>
          <a:xfrm>
            <a:off x="478276" y="2105271"/>
            <a:ext cx="8570825" cy="1272414"/>
          </a:xfrm>
          <a:noFill/>
        </p:spPr>
        <p:txBody>
          <a:bodyPr anchor="t">
            <a:spAutoFit/>
          </a:bodyPr>
          <a:lstStyle/>
          <a:p>
            <a:pPr>
              <a:lnSpc>
                <a:spcPct val="120000"/>
              </a:lnSpc>
            </a:pPr>
            <a:r>
              <a:rPr lang="zh-CN" altLang="en-US" sz="5700">
                <a:solidFill>
                  <a:srgbClr val="FF3300"/>
                </a:solidFill>
                <a:latin typeface="Times New Roman" pitchFamily="18" charset="0"/>
                <a:ea typeface="楷体_GB2312" pitchFamily="49" charset="-122"/>
              </a:rPr>
              <a:t>（一）红外测温</a:t>
            </a:r>
          </a:p>
        </p:txBody>
      </p:sp>
      <p:sp>
        <p:nvSpPr>
          <p:cNvPr id="55300" name="Rectangle 4"/>
          <p:cNvSpPr>
            <a:spLocks noChangeArrowheads="1"/>
          </p:cNvSpPr>
          <p:nvPr/>
        </p:nvSpPr>
        <p:spPr bwMode="auto">
          <a:xfrm>
            <a:off x="668737" y="377871"/>
            <a:ext cx="9063790" cy="1766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217691" tIns="108846" rIns="217691" bIns="108846">
            <a:spAutoFit/>
          </a:bodyPr>
          <a:lstStyle/>
          <a:p>
            <a:pPr>
              <a:lnSpc>
                <a:spcPct val="150000"/>
              </a:lnSpc>
              <a:spcBef>
                <a:spcPct val="20000"/>
              </a:spcBef>
              <a:buClr>
                <a:schemeClr val="bg2"/>
              </a:buClr>
              <a:buSzPct val="75000"/>
              <a:buFont typeface="Wingdings" pitchFamily="2" charset="2"/>
              <a:buNone/>
            </a:pPr>
            <a:r>
              <a:rPr lang="zh-CN" altLang="en-US" sz="6700">
                <a:solidFill>
                  <a:srgbClr val="FF3300"/>
                </a:solidFill>
                <a:latin typeface="Times New Roman" pitchFamily="18" charset="0"/>
                <a:ea typeface="楷体_GB2312" pitchFamily="49" charset="-122"/>
              </a:rPr>
              <a:t>四、红外技术应用举例</a:t>
            </a:r>
          </a:p>
        </p:txBody>
      </p:sp>
    </p:spTree>
  </p:cSld>
  <p:clrMapOvr>
    <a:masterClrMapping/>
  </p:clrMapOvr>
  <p:transition>
    <p:zo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Rot="1" noChangeArrowheads="1"/>
          </p:cNvSpPr>
          <p:nvPr>
            <p:ph type="title"/>
          </p:nvPr>
        </p:nvSpPr>
        <p:spPr>
          <a:xfrm>
            <a:off x="478274" y="520761"/>
            <a:ext cx="10124156" cy="1038346"/>
          </a:xfrm>
        </p:spPr>
        <p:txBody>
          <a:bodyPr/>
          <a:lstStyle/>
          <a:p>
            <a:r>
              <a:rPr lang="zh-CN" altLang="en-US" smtClean="0">
                <a:latin typeface="隶书" pitchFamily="49" charset="-122"/>
                <a:ea typeface="隶书" pitchFamily="49" charset="-122"/>
              </a:rPr>
              <a:t>红外测温原理</a:t>
            </a:r>
          </a:p>
        </p:txBody>
      </p:sp>
      <p:sp>
        <p:nvSpPr>
          <p:cNvPr id="7172" name="Rectangle 3"/>
          <p:cNvSpPr>
            <a:spLocks noGrp="1" noRot="1" noChangeArrowheads="1"/>
          </p:cNvSpPr>
          <p:nvPr>
            <p:ph type="body" sz="half" idx="1"/>
          </p:nvPr>
        </p:nvSpPr>
        <p:spPr>
          <a:xfrm>
            <a:off x="478275" y="2251337"/>
            <a:ext cx="22753955" cy="9907147"/>
          </a:xfrm>
        </p:spPr>
        <p:txBody>
          <a:bodyPr/>
          <a:lstStyle/>
          <a:p>
            <a:pPr algn="just">
              <a:lnSpc>
                <a:spcPct val="90000"/>
              </a:lnSpc>
            </a:pPr>
            <a:r>
              <a:rPr lang="zh-CN" altLang="en-US" sz="5700" b="1">
                <a:latin typeface="华文楷体" pitchFamily="2" charset="-122"/>
                <a:ea typeface="华文楷体" pitchFamily="2" charset="-122"/>
              </a:rPr>
              <a:t>红外测温有几种方法，这里只介绍</a:t>
            </a:r>
            <a:r>
              <a:rPr lang="zh-CN" altLang="en-US" sz="5700" b="1">
                <a:solidFill>
                  <a:schemeClr val="hlink"/>
                </a:solidFill>
                <a:latin typeface="华文楷体" pitchFamily="2" charset="-122"/>
                <a:ea typeface="华文楷体" pitchFamily="2" charset="-122"/>
              </a:rPr>
              <a:t>全辐射测温</a:t>
            </a:r>
            <a:r>
              <a:rPr lang="zh-CN" altLang="en-US" sz="5700" b="1">
                <a:latin typeface="华文楷体" pitchFamily="2" charset="-122"/>
                <a:ea typeface="华文楷体" pitchFamily="2" charset="-122"/>
              </a:rPr>
              <a:t>。全辐射测温是测量物体所辐射出来的</a:t>
            </a:r>
            <a:r>
              <a:rPr lang="zh-CN" altLang="en-US" sz="5700" b="1">
                <a:solidFill>
                  <a:srgbClr val="008000"/>
                </a:solidFill>
                <a:latin typeface="华文楷体" pitchFamily="2" charset="-122"/>
                <a:ea typeface="华文楷体" pitchFamily="2" charset="-122"/>
              </a:rPr>
              <a:t>全波段辐射能量</a:t>
            </a:r>
            <a:r>
              <a:rPr lang="zh-CN" altLang="en-US" sz="5700" b="1">
                <a:latin typeface="华文楷体" pitchFamily="2" charset="-122"/>
                <a:ea typeface="华文楷体" pitchFamily="2" charset="-122"/>
              </a:rPr>
              <a:t>来决定物体的温度。它是</a:t>
            </a:r>
            <a:r>
              <a:rPr lang="zh-CN" altLang="en-US" sz="5700" b="1" i="1" u="sng">
                <a:latin typeface="华文楷体" pitchFamily="2" charset="-122"/>
                <a:ea typeface="华文楷体" pitchFamily="2" charset="-122"/>
              </a:rPr>
              <a:t>斯蒂芬一玻尔兹曼定律</a:t>
            </a:r>
            <a:r>
              <a:rPr lang="zh-CN" altLang="en-US" sz="5700" b="1">
                <a:latin typeface="华文楷体" pitchFamily="2" charset="-122"/>
                <a:ea typeface="华文楷体" pitchFamily="2" charset="-122"/>
              </a:rPr>
              <a:t>的应用，定律表达式为：</a:t>
            </a:r>
          </a:p>
          <a:p>
            <a:pPr algn="just">
              <a:lnSpc>
                <a:spcPct val="90000"/>
              </a:lnSpc>
              <a:buFont typeface="Wingdings" pitchFamily="2" charset="2"/>
              <a:buNone/>
            </a:pPr>
            <a:r>
              <a:rPr lang="en-US" altLang="zh-CN" sz="5700" b="1">
                <a:latin typeface="华文楷体" pitchFamily="2" charset="-122"/>
                <a:ea typeface="华文楷体" pitchFamily="2" charset="-122"/>
              </a:rPr>
              <a:t>                            </a:t>
            </a:r>
          </a:p>
          <a:p>
            <a:pPr algn="just">
              <a:lnSpc>
                <a:spcPct val="90000"/>
              </a:lnSpc>
              <a:buFont typeface="Wingdings" pitchFamily="2" charset="2"/>
              <a:buNone/>
            </a:pPr>
            <a:endParaRPr lang="zh-CN" altLang="en-US" sz="6700" b="1">
              <a:latin typeface="华文楷体" pitchFamily="2" charset="-122"/>
              <a:ea typeface="华文楷体" pitchFamily="2" charset="-122"/>
            </a:endParaRPr>
          </a:p>
          <a:p>
            <a:pPr algn="just">
              <a:lnSpc>
                <a:spcPct val="90000"/>
              </a:lnSpc>
              <a:buFont typeface="Wingdings" pitchFamily="2" charset="2"/>
              <a:buNone/>
            </a:pPr>
            <a:r>
              <a:rPr lang="zh-CN" altLang="en-US" sz="6700" b="1">
                <a:latin typeface="华文楷体" pitchFamily="2" charset="-122"/>
                <a:ea typeface="华文楷体" pitchFamily="2" charset="-122"/>
              </a:rPr>
              <a:t>式中：</a:t>
            </a:r>
          </a:p>
          <a:p>
            <a:pPr lvl="1" algn="just">
              <a:lnSpc>
                <a:spcPct val="90000"/>
              </a:lnSpc>
              <a:buFont typeface="Wingdings" pitchFamily="2" charset="2"/>
              <a:buNone/>
            </a:pPr>
            <a:r>
              <a:rPr lang="en-US" altLang="zh-CN" sz="5700" b="1">
                <a:latin typeface="华文楷体" pitchFamily="2" charset="-122"/>
                <a:ea typeface="华文楷体" pitchFamily="2" charset="-122"/>
              </a:rPr>
              <a:t>W- </a:t>
            </a:r>
            <a:r>
              <a:rPr lang="zh-CN" altLang="en-US" sz="5700" b="1">
                <a:latin typeface="华文楷体" pitchFamily="2" charset="-122"/>
                <a:ea typeface="华文楷体" pitchFamily="2" charset="-122"/>
              </a:rPr>
              <a:t>物体的全波辐射出射度，单位面积所发射的辐射功率；</a:t>
            </a:r>
          </a:p>
          <a:p>
            <a:pPr lvl="1" algn="just">
              <a:lnSpc>
                <a:spcPct val="90000"/>
              </a:lnSpc>
              <a:buFont typeface="Wingdings" pitchFamily="2" charset="2"/>
              <a:buNone/>
            </a:pPr>
            <a:r>
              <a:rPr lang="en-US" altLang="zh-CN" sz="5700" b="1">
                <a:latin typeface="华文楷体" pitchFamily="2" charset="-122"/>
                <a:ea typeface="华文楷体" pitchFamily="2" charset="-122"/>
              </a:rPr>
              <a:t>ε- </a:t>
            </a:r>
            <a:r>
              <a:rPr lang="zh-CN" altLang="en-US" sz="5700" b="1">
                <a:latin typeface="华文楷体" pitchFamily="2" charset="-122"/>
                <a:ea typeface="华文楷体" pitchFamily="2" charset="-122"/>
              </a:rPr>
              <a:t>物体表面的法向比辐射率；</a:t>
            </a:r>
          </a:p>
          <a:p>
            <a:pPr lvl="1" algn="just">
              <a:lnSpc>
                <a:spcPct val="90000"/>
              </a:lnSpc>
              <a:buFont typeface="Wingdings" pitchFamily="2" charset="2"/>
              <a:buNone/>
            </a:pPr>
            <a:r>
              <a:rPr lang="en-US" altLang="zh-CN" sz="4800" b="1">
                <a:latin typeface="华文楷体" pitchFamily="2" charset="-122"/>
                <a:ea typeface="华文楷体" pitchFamily="2" charset="-122"/>
              </a:rPr>
              <a:t>δ</a:t>
            </a:r>
            <a:r>
              <a:rPr lang="en-US" altLang="zh-CN" sz="5700" b="1">
                <a:latin typeface="华文楷体" pitchFamily="2" charset="-122"/>
                <a:ea typeface="华文楷体" pitchFamily="2" charset="-122"/>
              </a:rPr>
              <a:t>- </a:t>
            </a:r>
            <a:r>
              <a:rPr lang="zh-CN" altLang="en-US" sz="5700" b="1">
                <a:latin typeface="华文楷体" pitchFamily="2" charset="-122"/>
                <a:ea typeface="华文楷体" pitchFamily="2" charset="-122"/>
              </a:rPr>
              <a:t>斯蒂芬</a:t>
            </a:r>
            <a:r>
              <a:rPr lang="en-US" altLang="zh-CN" sz="5700" b="1">
                <a:latin typeface="华文楷体" pitchFamily="2" charset="-122"/>
                <a:ea typeface="华文楷体" pitchFamily="2" charset="-122"/>
              </a:rPr>
              <a:t>-</a:t>
            </a:r>
            <a:r>
              <a:rPr lang="zh-CN" altLang="en-US" sz="5700" b="1">
                <a:latin typeface="华文楷体" pitchFamily="2" charset="-122"/>
                <a:ea typeface="华文楷体" pitchFamily="2" charset="-122"/>
              </a:rPr>
              <a:t>玻尔兹曼常数；</a:t>
            </a:r>
          </a:p>
          <a:p>
            <a:pPr lvl="1" algn="just">
              <a:lnSpc>
                <a:spcPct val="90000"/>
              </a:lnSpc>
              <a:buFont typeface="Wingdings" pitchFamily="2" charset="2"/>
              <a:buNone/>
            </a:pPr>
            <a:r>
              <a:rPr lang="en-US" altLang="zh-CN" sz="5700" b="1">
                <a:latin typeface="华文楷体" pitchFamily="2" charset="-122"/>
                <a:ea typeface="华文楷体" pitchFamily="2" charset="-122"/>
              </a:rPr>
              <a:t>T - </a:t>
            </a:r>
            <a:r>
              <a:rPr lang="zh-CN" altLang="en-US" sz="5700" b="1">
                <a:latin typeface="华文楷体" pitchFamily="2" charset="-122"/>
                <a:ea typeface="华文楷体" pitchFamily="2" charset="-122"/>
              </a:rPr>
              <a:t>物体的绝村温度（</a:t>
            </a:r>
            <a:r>
              <a:rPr lang="en-US" altLang="zh-CN" sz="5700" b="1">
                <a:latin typeface="华文楷体" pitchFamily="2" charset="-122"/>
                <a:ea typeface="华文楷体" pitchFamily="2" charset="-122"/>
              </a:rPr>
              <a:t>K</a:t>
            </a:r>
            <a:r>
              <a:rPr lang="zh-CN" altLang="en-US" sz="5700" b="1">
                <a:latin typeface="华文楷体" pitchFamily="2" charset="-122"/>
                <a:ea typeface="华文楷体" pitchFamily="2" charset="-122"/>
              </a:rPr>
              <a:t>）。</a:t>
            </a:r>
          </a:p>
          <a:p>
            <a:pPr algn="just">
              <a:lnSpc>
                <a:spcPct val="90000"/>
              </a:lnSpc>
            </a:pPr>
            <a:r>
              <a:rPr lang="zh-CN" altLang="en-US" sz="5700" b="1">
                <a:latin typeface="华文楷体" pitchFamily="2" charset="-122"/>
                <a:ea typeface="华文楷体" pitchFamily="2" charset="-122"/>
              </a:rPr>
              <a:t> 一般物体的</a:t>
            </a:r>
            <a:r>
              <a:rPr lang="en-US" altLang="zh-CN" sz="5700" b="1">
                <a:latin typeface="华文楷体" pitchFamily="2" charset="-122"/>
                <a:ea typeface="华文楷体" pitchFamily="2" charset="-122"/>
              </a:rPr>
              <a:t>ε</a:t>
            </a:r>
            <a:r>
              <a:rPr lang="zh-CN" altLang="en-US" sz="5700" b="1">
                <a:latin typeface="华文楷体" pitchFamily="2" charset="-122"/>
                <a:ea typeface="华文楷体" pitchFamily="2" charset="-122"/>
              </a:rPr>
              <a:t>总是在0与1之间，</a:t>
            </a:r>
            <a:r>
              <a:rPr lang="en-US" altLang="zh-CN" sz="5700" b="1">
                <a:latin typeface="华文楷体" pitchFamily="2" charset="-122"/>
                <a:ea typeface="华文楷体" pitchFamily="2" charset="-122"/>
              </a:rPr>
              <a:t>ε=1</a:t>
            </a:r>
            <a:r>
              <a:rPr lang="zh-CN" altLang="zh-CN" sz="5700" b="1">
                <a:latin typeface="华文楷体" pitchFamily="2" charset="-122"/>
                <a:ea typeface="华文楷体" pitchFamily="2" charset="-122"/>
              </a:rPr>
              <a:t>的物体叫做黑体。</a:t>
            </a:r>
            <a:endParaRPr lang="zh-CN" altLang="en-US" sz="5700" b="1">
              <a:latin typeface="华文楷体" pitchFamily="2" charset="-122"/>
              <a:ea typeface="华文楷体" pitchFamily="2" charset="-122"/>
            </a:endParaRPr>
          </a:p>
          <a:p>
            <a:pPr algn="just">
              <a:lnSpc>
                <a:spcPct val="90000"/>
              </a:lnSpc>
            </a:pPr>
            <a:r>
              <a:rPr lang="en-US" altLang="zh-CN" sz="5700" b="1">
                <a:latin typeface="华文楷体" pitchFamily="2" charset="-122"/>
                <a:ea typeface="华文楷体" pitchFamily="2" charset="-122"/>
              </a:rPr>
              <a:t> T</a:t>
            </a:r>
            <a:r>
              <a:rPr lang="zh-CN" altLang="zh-CN" sz="5700" b="1">
                <a:latin typeface="华文楷体" pitchFamily="2" charset="-122"/>
                <a:ea typeface="华文楷体" pitchFamily="2" charset="-122"/>
              </a:rPr>
              <a:t>越大，物体的</a:t>
            </a:r>
            <a:r>
              <a:rPr lang="zh-CN" altLang="en-US" sz="5700" b="1">
                <a:latin typeface="华文楷体" pitchFamily="2" charset="-122"/>
                <a:ea typeface="华文楷体" pitchFamily="2" charset="-122"/>
              </a:rPr>
              <a:t>辐射功率就愈大。</a:t>
            </a:r>
            <a:endParaRPr lang="zh-CN" altLang="zh-CN" sz="5700" b="1">
              <a:latin typeface="华文楷体" pitchFamily="2" charset="-122"/>
              <a:ea typeface="华文楷体" pitchFamily="2" charset="-122"/>
            </a:endParaRPr>
          </a:p>
        </p:txBody>
      </p:sp>
      <p:graphicFrame>
        <p:nvGraphicFramePr>
          <p:cNvPr id="7170" name="Object 4"/>
          <p:cNvGraphicFramePr>
            <a:graphicFrameLocks noChangeAspect="1"/>
          </p:cNvGraphicFramePr>
          <p:nvPr>
            <p:ph sz="half" idx="2"/>
          </p:nvPr>
        </p:nvGraphicFramePr>
        <p:xfrm>
          <a:off x="8735894" y="4553477"/>
          <a:ext cx="5184822" cy="1324129"/>
        </p:xfrm>
        <a:graphic>
          <a:graphicData uri="http://schemas.openxmlformats.org/presentationml/2006/ole">
            <mc:AlternateContent xmlns:mc="http://schemas.openxmlformats.org/markup-compatibility/2006">
              <mc:Choice xmlns:v="urn:schemas-microsoft-com:vml" Requires="v">
                <p:oleObj spid="_x0000_s7180" name="公式" r:id="rId3" imgW="596880" imgH="203040" progId="Equation.3">
                  <p:embed/>
                </p:oleObj>
              </mc:Choice>
              <mc:Fallback>
                <p:oleObj name="公式" r:id="rId3" imgW="596880" imgH="2030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5894" y="4553477"/>
                        <a:ext cx="5184822" cy="13241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173" name="Group 5"/>
          <p:cNvGrpSpPr>
            <a:grpSpLocks/>
          </p:cNvGrpSpPr>
          <p:nvPr/>
        </p:nvGrpSpPr>
        <p:grpSpPr bwMode="auto">
          <a:xfrm>
            <a:off x="11423536" y="8300412"/>
            <a:ext cx="11901809" cy="3369065"/>
            <a:chOff x="2948" y="2660"/>
            <a:chExt cx="2812" cy="1061"/>
          </a:xfrm>
        </p:grpSpPr>
        <p:sp>
          <p:nvSpPr>
            <p:cNvPr id="88070" name="Oval 6"/>
            <p:cNvSpPr>
              <a:spLocks noChangeArrowheads="1"/>
            </p:cNvSpPr>
            <p:nvPr/>
          </p:nvSpPr>
          <p:spPr bwMode="auto">
            <a:xfrm>
              <a:off x="4513" y="3094"/>
              <a:ext cx="453" cy="627"/>
            </a:xfrm>
            <a:prstGeom prst="ellipse">
              <a:avLst/>
            </a:prstGeom>
            <a:noFill/>
            <a:ln w="25400" algn="ctr">
              <a:solidFill>
                <a:srgbClr val="FF0000"/>
              </a:solidFill>
              <a:miter lim="800000"/>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sp>
          <p:nvSpPr>
            <p:cNvPr id="88071" name="Line 7"/>
            <p:cNvSpPr>
              <a:spLocks noChangeShapeType="1"/>
            </p:cNvSpPr>
            <p:nvPr/>
          </p:nvSpPr>
          <p:spPr bwMode="auto">
            <a:xfrm>
              <a:off x="4558" y="3113"/>
              <a:ext cx="272" cy="136"/>
            </a:xfrm>
            <a:prstGeom prst="line">
              <a:avLst/>
            </a:prstGeom>
            <a:noFill/>
            <a:ln w="25400">
              <a:solidFill>
                <a:schemeClr val="tx1"/>
              </a:solidFill>
              <a:miter lim="800000"/>
              <a:headEnd/>
              <a:tailEnd type="triangle" w="med" len="med"/>
            </a:ln>
            <a:effectLst/>
          </p:spPr>
          <p:txBody>
            <a:bodyPr>
              <a:spAutoFit/>
            </a:bodyPr>
            <a:lstStyle/>
            <a:p>
              <a:pPr>
                <a:defRPr/>
              </a:pPr>
              <a:endParaRPr lang="zh-CN" altLang="en-US">
                <a:effectLst>
                  <a:outerShdw blurRad="38100" dist="38100" dir="2700000" algn="tl">
                    <a:srgbClr val="000000">
                      <a:alpha val="43137"/>
                    </a:srgbClr>
                  </a:outerShdw>
                </a:effectLst>
              </a:endParaRPr>
            </a:p>
          </p:txBody>
        </p:sp>
        <p:sp>
          <p:nvSpPr>
            <p:cNvPr id="7176" name="Text Box 8"/>
            <p:cNvSpPr txBox="1">
              <a:spLocks noChangeArrowheads="1"/>
            </p:cNvSpPr>
            <p:nvPr/>
          </p:nvSpPr>
          <p:spPr bwMode="auto">
            <a:xfrm>
              <a:off x="2948" y="2660"/>
              <a:ext cx="2812" cy="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3600" b="1">
                  <a:solidFill>
                    <a:schemeClr val="tx1"/>
                  </a:solidFill>
                  <a:latin typeface="Arial" charset="0"/>
                  <a:ea typeface="宋体" pitchFamily="2" charset="-122"/>
                </a:defRPr>
              </a:lvl1pPr>
              <a:lvl2pPr marL="742950" indent="-285750" eaLnBrk="0" hangingPunct="0">
                <a:defRPr sz="3600" b="1">
                  <a:solidFill>
                    <a:schemeClr val="tx1"/>
                  </a:solidFill>
                  <a:latin typeface="Arial" charset="0"/>
                  <a:ea typeface="宋体" pitchFamily="2" charset="-122"/>
                </a:defRPr>
              </a:lvl2pPr>
              <a:lvl3pPr marL="1143000" indent="-228600" eaLnBrk="0" hangingPunct="0">
                <a:defRPr sz="3600" b="1">
                  <a:solidFill>
                    <a:schemeClr val="tx1"/>
                  </a:solidFill>
                  <a:latin typeface="Arial" charset="0"/>
                  <a:ea typeface="宋体" pitchFamily="2" charset="-122"/>
                </a:defRPr>
              </a:lvl3pPr>
              <a:lvl4pPr marL="1600200" indent="-228600" eaLnBrk="0" hangingPunct="0">
                <a:defRPr sz="3600" b="1">
                  <a:solidFill>
                    <a:schemeClr val="tx1"/>
                  </a:solidFill>
                  <a:latin typeface="Arial" charset="0"/>
                  <a:ea typeface="宋体" pitchFamily="2" charset="-122"/>
                </a:defRPr>
              </a:lvl4pPr>
              <a:lvl5pPr marL="2057400" indent="-228600" eaLnBrk="0" hangingPunct="0">
                <a:defRPr sz="3600" b="1">
                  <a:solidFill>
                    <a:schemeClr val="tx1"/>
                  </a:solidFill>
                  <a:latin typeface="Arial" charset="0"/>
                  <a:ea typeface="宋体" pitchFamily="2" charset="-122"/>
                </a:defRPr>
              </a:lvl5pPr>
              <a:lvl6pPr marL="2514600" indent="-228600" eaLnBrk="0" fontAlgn="base" hangingPunct="0">
                <a:spcBef>
                  <a:spcPct val="0"/>
                </a:spcBef>
                <a:spcAft>
                  <a:spcPct val="0"/>
                </a:spcAft>
                <a:defRPr sz="3600" b="1">
                  <a:solidFill>
                    <a:schemeClr val="tx1"/>
                  </a:solidFill>
                  <a:latin typeface="Arial" charset="0"/>
                  <a:ea typeface="宋体" pitchFamily="2" charset="-122"/>
                </a:defRPr>
              </a:lvl6pPr>
              <a:lvl7pPr marL="2971800" indent="-228600" eaLnBrk="0" fontAlgn="base" hangingPunct="0">
                <a:spcBef>
                  <a:spcPct val="0"/>
                </a:spcBef>
                <a:spcAft>
                  <a:spcPct val="0"/>
                </a:spcAft>
                <a:defRPr sz="3600" b="1">
                  <a:solidFill>
                    <a:schemeClr val="tx1"/>
                  </a:solidFill>
                  <a:latin typeface="Arial" charset="0"/>
                  <a:ea typeface="宋体" pitchFamily="2" charset="-122"/>
                </a:defRPr>
              </a:lvl7pPr>
              <a:lvl8pPr marL="3429000" indent="-228600" eaLnBrk="0" fontAlgn="base" hangingPunct="0">
                <a:spcBef>
                  <a:spcPct val="0"/>
                </a:spcBef>
                <a:spcAft>
                  <a:spcPct val="0"/>
                </a:spcAft>
                <a:defRPr sz="3600" b="1">
                  <a:solidFill>
                    <a:schemeClr val="tx1"/>
                  </a:solidFill>
                  <a:latin typeface="Arial" charset="0"/>
                  <a:ea typeface="宋体" pitchFamily="2" charset="-122"/>
                </a:defRPr>
              </a:lvl8pPr>
              <a:lvl9pPr marL="3886200" indent="-228600" eaLnBrk="0" fontAlgn="base" hangingPunct="0">
                <a:spcBef>
                  <a:spcPct val="0"/>
                </a:spcBef>
                <a:spcAft>
                  <a:spcPct val="0"/>
                </a:spcAft>
                <a:defRPr sz="3600" b="1">
                  <a:solidFill>
                    <a:schemeClr val="tx1"/>
                  </a:solidFill>
                  <a:latin typeface="Arial" charset="0"/>
                  <a:ea typeface="宋体" pitchFamily="2" charset="-122"/>
                </a:defRPr>
              </a:lvl9pPr>
            </a:lstStyle>
            <a:p>
              <a:pPr eaLnBrk="1" hangingPunct="1">
                <a:spcBef>
                  <a:spcPct val="50000"/>
                </a:spcBef>
              </a:pPr>
              <a:r>
                <a:rPr lang="en-US" altLang="zh-CN" sz="5700">
                  <a:solidFill>
                    <a:schemeClr val="hlink"/>
                  </a:solidFill>
                  <a:ea typeface="华文楷体" pitchFamily="2" charset="-122"/>
                </a:rPr>
                <a:t>Black body:</a:t>
              </a:r>
              <a:r>
                <a:rPr lang="zh-CN" altLang="en-US" sz="5700">
                  <a:solidFill>
                    <a:schemeClr val="hlink"/>
                  </a:solidFill>
                  <a:ea typeface="华文楷体" pitchFamily="2" charset="-122"/>
                </a:rPr>
                <a:t>完全辐射体。入射的电磁波全部被吸收，既无反射，又无透射。</a:t>
              </a:r>
            </a:p>
          </p:txBody>
        </p:sp>
      </p:grpSp>
    </p:spTree>
  </p:cSld>
  <p:clrMapOvr>
    <a:masterClrMapping/>
  </p:clrMapOvr>
  <p:transition>
    <p:zo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Rot="1" noChangeArrowheads="1"/>
          </p:cNvSpPr>
          <p:nvPr>
            <p:ph type="title"/>
          </p:nvPr>
        </p:nvSpPr>
        <p:spPr>
          <a:xfrm>
            <a:off x="668738" y="520761"/>
            <a:ext cx="9794020" cy="1272414"/>
          </a:xfrm>
          <a:noFill/>
        </p:spPr>
        <p:txBody>
          <a:bodyPr anchor="t">
            <a:spAutoFit/>
          </a:bodyPr>
          <a:lstStyle/>
          <a:p>
            <a:pPr>
              <a:lnSpc>
                <a:spcPct val="120000"/>
              </a:lnSpc>
            </a:pPr>
            <a:r>
              <a:rPr lang="zh-CN" altLang="en-US" sz="5700">
                <a:solidFill>
                  <a:srgbClr val="FF3300"/>
                </a:solidFill>
                <a:latin typeface="Times New Roman" pitchFamily="18" charset="0"/>
                <a:ea typeface="楷体_GB2312" pitchFamily="49" charset="-122"/>
              </a:rPr>
              <a:t>红外辐射测温仪结构</a:t>
            </a:r>
          </a:p>
        </p:txBody>
      </p:sp>
      <p:sp>
        <p:nvSpPr>
          <p:cNvPr id="8196" name="Rectangle 3"/>
          <p:cNvSpPr>
            <a:spLocks noGrp="1" noRot="1" noChangeArrowheads="1"/>
          </p:cNvSpPr>
          <p:nvPr>
            <p:ph type="body" sz="half" idx="1"/>
          </p:nvPr>
        </p:nvSpPr>
        <p:spPr>
          <a:xfrm>
            <a:off x="863431" y="1962377"/>
            <a:ext cx="22910560" cy="3835844"/>
          </a:xfrm>
          <a:noFill/>
        </p:spPr>
        <p:txBody>
          <a:bodyPr>
            <a:spAutoFit/>
          </a:bodyPr>
          <a:lstStyle/>
          <a:p>
            <a:pPr marL="0" indent="0">
              <a:spcBef>
                <a:spcPct val="0"/>
              </a:spcBef>
              <a:buClrTx/>
              <a:buSzTx/>
              <a:buNone/>
            </a:pPr>
            <a:r>
              <a:rPr lang="zh-CN" altLang="en-US" sz="5700" b="1">
                <a:ea typeface="楷体_GB2312" pitchFamily="49" charset="-122"/>
              </a:rPr>
              <a:t>       由光学系统、调制器、红外传感器、放大器和指示器等部分组成。</a:t>
            </a:r>
          </a:p>
          <a:p>
            <a:pPr marL="0" indent="0">
              <a:spcBef>
                <a:spcPct val="0"/>
              </a:spcBef>
              <a:buClrTx/>
              <a:buSzTx/>
              <a:buNone/>
            </a:pPr>
            <a:r>
              <a:rPr lang="zh-CN" altLang="en-US" sz="5700" b="1">
                <a:ea typeface="楷体_GB2312" pitchFamily="49" charset="-122"/>
              </a:rPr>
              <a:t>      光学系统可以是透射式的、也可以是反射式的。透射式光学系统的部件是用红外光学材料制成的，而光学材料根据红外波长来选择。</a:t>
            </a:r>
          </a:p>
        </p:txBody>
      </p:sp>
      <p:sp>
        <p:nvSpPr>
          <p:cNvPr id="8197" name="Rectangle 6"/>
          <p:cNvSpPr>
            <a:spLocks noChangeArrowheads="1"/>
          </p:cNvSpPr>
          <p:nvPr/>
        </p:nvSpPr>
        <p:spPr bwMode="auto">
          <a:xfrm>
            <a:off x="0" y="-771628"/>
            <a:ext cx="439698" cy="1543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217691" tIns="108846" rIns="217691" bIns="108846" anchor="ctr">
            <a:spAutoFit/>
          </a:bodyPr>
          <a:lstStyle/>
          <a:p>
            <a:endParaRPr lang="zh-CN" altLang="en-US"/>
          </a:p>
        </p:txBody>
      </p:sp>
      <p:graphicFrame>
        <p:nvGraphicFramePr>
          <p:cNvPr id="8194" name="Object 5"/>
          <p:cNvGraphicFramePr>
            <a:graphicFrameLocks noChangeAspect="1"/>
          </p:cNvGraphicFramePr>
          <p:nvPr/>
        </p:nvGraphicFramePr>
        <p:xfrm>
          <a:off x="6048253" y="5563245"/>
          <a:ext cx="13628671" cy="6839742"/>
        </p:xfrm>
        <a:graphic>
          <a:graphicData uri="http://schemas.openxmlformats.org/presentationml/2006/ole">
            <mc:AlternateContent xmlns:mc="http://schemas.openxmlformats.org/markup-compatibility/2006">
              <mc:Choice xmlns:v="urn:schemas-microsoft-com:vml" Requires="v">
                <p:oleObj spid="_x0000_s8201" name="Picture" r:id="rId3" imgW="3337560" imgH="2343912" progId="Word.Picture.8">
                  <p:embed/>
                </p:oleObj>
              </mc:Choice>
              <mc:Fallback>
                <p:oleObj name="Picture" r:id="rId3" imgW="3337560" imgH="2343912"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8253" y="5563245"/>
                        <a:ext cx="13628671" cy="68397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zo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rrowheads="1"/>
          </p:cNvSpPr>
          <p:nvPr>
            <p:ph type="title"/>
          </p:nvPr>
        </p:nvSpPr>
        <p:spPr>
          <a:xfrm>
            <a:off x="287811" y="520761"/>
            <a:ext cx="9264958" cy="1000242"/>
          </a:xfrm>
        </p:spPr>
        <p:txBody>
          <a:bodyPr/>
          <a:lstStyle/>
          <a:p>
            <a:r>
              <a:rPr lang="zh-CN" altLang="en-US" sz="6700" b="0">
                <a:latin typeface="隶书" pitchFamily="49" charset="-122"/>
                <a:ea typeface="隶书" pitchFamily="49" charset="-122"/>
              </a:rPr>
              <a:t>光学材料</a:t>
            </a:r>
          </a:p>
        </p:txBody>
      </p:sp>
      <p:sp>
        <p:nvSpPr>
          <p:cNvPr id="56323" name="Rectangle 3"/>
          <p:cNvSpPr>
            <a:spLocks noGrp="1" noRot="1" noChangeArrowheads="1"/>
          </p:cNvSpPr>
          <p:nvPr>
            <p:ph idx="1"/>
          </p:nvPr>
        </p:nvSpPr>
        <p:spPr>
          <a:xfrm>
            <a:off x="668736" y="2251338"/>
            <a:ext cx="22990976" cy="10015109"/>
          </a:xfrm>
        </p:spPr>
        <p:txBody>
          <a:bodyPr/>
          <a:lstStyle/>
          <a:p>
            <a:pPr algn="just">
              <a:lnSpc>
                <a:spcPct val="200000"/>
              </a:lnSpc>
            </a:pPr>
            <a:r>
              <a:rPr lang="zh-CN" altLang="en-US" sz="5700" b="1">
                <a:latin typeface="Times New Roman" pitchFamily="18" charset="0"/>
              </a:rPr>
              <a:t>一般测量高温（</a:t>
            </a:r>
            <a:r>
              <a:rPr lang="zh-CN" altLang="en-US" sz="5700" b="1">
                <a:solidFill>
                  <a:schemeClr val="hlink"/>
                </a:solidFill>
                <a:latin typeface="Times New Roman" pitchFamily="18" charset="0"/>
              </a:rPr>
              <a:t>700 ℃以上</a:t>
            </a:r>
            <a:r>
              <a:rPr lang="zh-CN" altLang="en-US" sz="5700" b="1">
                <a:latin typeface="Times New Roman" pitchFamily="18" charset="0"/>
              </a:rPr>
              <a:t>）仪器，有用波段主要在</a:t>
            </a:r>
            <a:r>
              <a:rPr lang="zh-CN" altLang="zh-CN" sz="5700" b="1">
                <a:solidFill>
                  <a:schemeClr val="hlink"/>
                </a:solidFill>
                <a:latin typeface="Times New Roman" pitchFamily="18" charset="0"/>
              </a:rPr>
              <a:t>0.76-3</a:t>
            </a:r>
            <a:r>
              <a:rPr lang="en-US" altLang="zh-CN" sz="5700" b="1">
                <a:solidFill>
                  <a:schemeClr val="hlink"/>
                </a:solidFill>
                <a:latin typeface="Times New Roman" pitchFamily="18" charset="0"/>
              </a:rPr>
              <a:t>μm</a:t>
            </a:r>
            <a:r>
              <a:rPr lang="zh-CN" altLang="en-US" sz="5700" b="1">
                <a:latin typeface="Times New Roman" pitchFamily="18" charset="0"/>
              </a:rPr>
              <a:t>的近红外区，可选用一般</a:t>
            </a:r>
            <a:r>
              <a:rPr lang="zh-CN" altLang="en-US" sz="5700" b="1">
                <a:solidFill>
                  <a:schemeClr val="hlink"/>
                </a:solidFill>
                <a:latin typeface="Times New Roman" pitchFamily="18" charset="0"/>
              </a:rPr>
              <a:t>光学玻璃或石英</a:t>
            </a:r>
            <a:r>
              <a:rPr lang="zh-CN" altLang="en-US" sz="5700" b="1">
                <a:latin typeface="Times New Roman" pitchFamily="18" charset="0"/>
              </a:rPr>
              <a:t>等材料。</a:t>
            </a:r>
          </a:p>
          <a:p>
            <a:pPr algn="just">
              <a:lnSpc>
                <a:spcPct val="200000"/>
              </a:lnSpc>
            </a:pPr>
            <a:r>
              <a:rPr lang="zh-CN" altLang="en-US" sz="5700" b="1">
                <a:latin typeface="Times New Roman" pitchFamily="18" charset="0"/>
              </a:rPr>
              <a:t>测量中温(</a:t>
            </a:r>
            <a:r>
              <a:rPr lang="zh-CN" altLang="en-US" sz="5700" b="1">
                <a:solidFill>
                  <a:schemeClr val="hlink"/>
                </a:solidFill>
                <a:latin typeface="Times New Roman" pitchFamily="18" charset="0"/>
              </a:rPr>
              <a:t>100</a:t>
            </a:r>
            <a:r>
              <a:rPr lang="en-US" altLang="zh-CN" sz="5700" b="1">
                <a:solidFill>
                  <a:schemeClr val="hlink"/>
                </a:solidFill>
                <a:latin typeface="Times New Roman" pitchFamily="18" charset="0"/>
              </a:rPr>
              <a:t>-700℃</a:t>
            </a:r>
            <a:r>
              <a:rPr lang="en-US" altLang="zh-CN" sz="5700" b="1">
                <a:latin typeface="Times New Roman" pitchFamily="18" charset="0"/>
              </a:rPr>
              <a:t>)</a:t>
            </a:r>
            <a:r>
              <a:rPr lang="zh-CN" altLang="en-US" sz="5700" b="1">
                <a:latin typeface="Times New Roman" pitchFamily="18" charset="0"/>
              </a:rPr>
              <a:t>仪器，有用波段主要在</a:t>
            </a:r>
            <a:r>
              <a:rPr lang="zh-CN" altLang="en-US" sz="5700" b="1">
                <a:solidFill>
                  <a:schemeClr val="hlink"/>
                </a:solidFill>
                <a:latin typeface="Times New Roman" pitchFamily="18" charset="0"/>
              </a:rPr>
              <a:t>3-5</a:t>
            </a:r>
            <a:r>
              <a:rPr lang="en-US" altLang="zh-CN" sz="5700" b="1">
                <a:solidFill>
                  <a:schemeClr val="hlink"/>
                </a:solidFill>
                <a:latin typeface="Times New Roman" pitchFamily="18" charset="0"/>
              </a:rPr>
              <a:t>μm</a:t>
            </a:r>
            <a:r>
              <a:rPr lang="zh-CN" altLang="en-US" sz="5700" b="1">
                <a:solidFill>
                  <a:schemeClr val="hlink"/>
                </a:solidFill>
                <a:latin typeface="Times New Roman" pitchFamily="18" charset="0"/>
              </a:rPr>
              <a:t>的中红外</a:t>
            </a:r>
            <a:r>
              <a:rPr lang="zh-CN" altLang="en-US" sz="5700" b="1">
                <a:latin typeface="Times New Roman" pitchFamily="18" charset="0"/>
              </a:rPr>
              <a:t>区，多采用</a:t>
            </a:r>
            <a:r>
              <a:rPr lang="zh-CN" altLang="en-US" sz="5700" b="1">
                <a:solidFill>
                  <a:schemeClr val="hlink"/>
                </a:solidFill>
                <a:latin typeface="Times New Roman" pitchFamily="18" charset="0"/>
              </a:rPr>
              <a:t>氟化镁、氧化镁</a:t>
            </a:r>
            <a:r>
              <a:rPr lang="zh-CN" altLang="en-US" sz="5700" b="1">
                <a:latin typeface="Times New Roman" pitchFamily="18" charset="0"/>
              </a:rPr>
              <a:t>等热压光学材料。</a:t>
            </a:r>
          </a:p>
          <a:p>
            <a:pPr algn="just">
              <a:lnSpc>
                <a:spcPct val="200000"/>
              </a:lnSpc>
            </a:pPr>
            <a:r>
              <a:rPr lang="zh-CN" altLang="en-US" sz="5700" b="1">
                <a:latin typeface="Times New Roman" pitchFamily="18" charset="0"/>
              </a:rPr>
              <a:t>测量低温(</a:t>
            </a:r>
            <a:r>
              <a:rPr lang="zh-CN" altLang="en-US" sz="5700" b="1">
                <a:solidFill>
                  <a:schemeClr val="hlink"/>
                </a:solidFill>
                <a:latin typeface="Times New Roman" pitchFamily="18" charset="0"/>
              </a:rPr>
              <a:t>100℃以下</a:t>
            </a:r>
            <a:r>
              <a:rPr lang="zh-CN" altLang="en-US" sz="5700" b="1">
                <a:latin typeface="Times New Roman" pitchFamily="18" charset="0"/>
              </a:rPr>
              <a:t>)仪器，有用波段主要在</a:t>
            </a:r>
            <a:r>
              <a:rPr lang="zh-CN" altLang="en-US" sz="5700" b="1">
                <a:solidFill>
                  <a:schemeClr val="hlink"/>
                </a:solidFill>
                <a:latin typeface="Times New Roman" pitchFamily="18" charset="0"/>
              </a:rPr>
              <a:t>5-14</a:t>
            </a:r>
            <a:r>
              <a:rPr lang="en-US" altLang="zh-CN" sz="5700" b="1">
                <a:solidFill>
                  <a:schemeClr val="hlink"/>
                </a:solidFill>
                <a:latin typeface="Times New Roman" pitchFamily="18" charset="0"/>
              </a:rPr>
              <a:t>μm</a:t>
            </a:r>
            <a:r>
              <a:rPr lang="zh-CN" altLang="en-US" sz="5700" b="1">
                <a:latin typeface="Times New Roman" pitchFamily="18" charset="0"/>
              </a:rPr>
              <a:t>的中远红外波段，多采用</a:t>
            </a:r>
            <a:r>
              <a:rPr lang="zh-CN" altLang="en-US" sz="5700" b="1">
                <a:solidFill>
                  <a:schemeClr val="hlink"/>
                </a:solidFill>
                <a:latin typeface="Times New Roman" pitchFamily="18" charset="0"/>
              </a:rPr>
              <a:t>锗、硅、热压硫化锌</a:t>
            </a:r>
            <a:r>
              <a:rPr lang="zh-CN" altLang="en-US" sz="5700" b="1">
                <a:latin typeface="Times New Roman" pitchFamily="18" charset="0"/>
              </a:rPr>
              <a:t>等材料。</a:t>
            </a:r>
          </a:p>
        </p:txBody>
      </p:sp>
    </p:spTree>
  </p:cSld>
  <p:clrMapOvr>
    <a:masterClrMapping/>
  </p:clrMapOvr>
  <p:transition>
    <p:zo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rrowheads="1"/>
          </p:cNvSpPr>
          <p:nvPr>
            <p:ph type="title"/>
          </p:nvPr>
        </p:nvSpPr>
        <p:spPr>
          <a:xfrm>
            <a:off x="694131" y="336589"/>
            <a:ext cx="6522294" cy="968488"/>
          </a:xfrm>
        </p:spPr>
        <p:txBody>
          <a:bodyPr/>
          <a:lstStyle/>
          <a:p>
            <a:r>
              <a:rPr lang="zh-CN" altLang="en-US" sz="6700" b="0">
                <a:latin typeface="隶书" pitchFamily="49" charset="-122"/>
                <a:ea typeface="隶书" pitchFamily="49" charset="-122"/>
              </a:rPr>
              <a:t>说明</a:t>
            </a:r>
          </a:p>
        </p:txBody>
      </p:sp>
      <p:sp>
        <p:nvSpPr>
          <p:cNvPr id="57347" name="Rectangle 3"/>
          <p:cNvSpPr>
            <a:spLocks noGrp="1" noRot="1" noChangeArrowheads="1"/>
          </p:cNvSpPr>
          <p:nvPr>
            <p:ph idx="1"/>
          </p:nvPr>
        </p:nvSpPr>
        <p:spPr>
          <a:xfrm>
            <a:off x="431717" y="2203705"/>
            <a:ext cx="23291485" cy="9872219"/>
          </a:xfrm>
        </p:spPr>
        <p:txBody>
          <a:bodyPr/>
          <a:lstStyle/>
          <a:p>
            <a:pPr algn="just">
              <a:lnSpc>
                <a:spcPct val="150000"/>
              </a:lnSpc>
            </a:pPr>
            <a:r>
              <a:rPr lang="zh-CN" altLang="en-US" sz="6700" b="1"/>
              <a:t>一般还在镜片表面蒸镀</a:t>
            </a:r>
            <a:r>
              <a:rPr lang="zh-CN" altLang="en-US" sz="6700" b="1">
                <a:solidFill>
                  <a:schemeClr val="hlink"/>
                </a:solidFill>
              </a:rPr>
              <a:t>红外增透层</a:t>
            </a:r>
            <a:r>
              <a:rPr lang="zh-CN" altLang="en-US" sz="6700" b="1"/>
              <a:t>。一方面滤掉不需要的波段，另一方面增大有用波段的透射率。</a:t>
            </a:r>
          </a:p>
          <a:p>
            <a:pPr algn="just">
              <a:lnSpc>
                <a:spcPct val="150000"/>
              </a:lnSpc>
            </a:pPr>
            <a:r>
              <a:rPr lang="zh-CN" altLang="en-US" sz="6700" b="1"/>
              <a:t>调制器就是把红外辐射调制成交变辐射的装置。一般是用微电机带动一个齿轮盘或等距离孔盘，通过齿轮盘或带孔盘旋转，切割入射辐射而使投射到红外传感器上的辐射信号成交变信号。因为系统对交变信号处理比较容易，并能取得较高的信噪比。</a:t>
            </a:r>
          </a:p>
        </p:txBody>
      </p:sp>
    </p:spTree>
  </p:cSld>
  <p:clrMapOvr>
    <a:masterClrMapping/>
  </p:clrMapOvr>
  <p:transition>
    <p:zo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矩形 1"/>
          <p:cNvSpPr>
            <a:spLocks noChangeArrowheads="1"/>
          </p:cNvSpPr>
          <p:nvPr/>
        </p:nvSpPr>
        <p:spPr bwMode="auto">
          <a:xfrm>
            <a:off x="1053896" y="4699544"/>
            <a:ext cx="21886290" cy="6067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691" tIns="108846" rIns="217691" bIns="108846">
            <a:spAutoFit/>
          </a:bodyPr>
          <a:lstStyle/>
          <a:p>
            <a:r>
              <a:rPr lang="zh-CN" altLang="en-US" sz="7600"/>
              <a:t>世界上的事情，最忌讳的就是个十全十美，你看那天上的月亮，一旦圆满了，马上就要亏厌；树上的果子，一旦熟透了，马上就要坠落。凡事总要稍留欠缺，才能持恒。</a:t>
            </a:r>
            <a:endParaRPr lang="en-US" altLang="zh-CN" sz="7600"/>
          </a:p>
          <a:p>
            <a:pPr algn="r"/>
            <a:r>
              <a:rPr lang="en-US" altLang="zh-CN" sz="7600"/>
              <a:t>——</a:t>
            </a:r>
            <a:r>
              <a:rPr lang="zh-CN" altLang="en-US" sz="7600"/>
              <a:t>莫言</a:t>
            </a:r>
            <a:r>
              <a:rPr lang="en-US" altLang="zh-CN" sz="7600"/>
              <a:t>《</a:t>
            </a:r>
            <a:r>
              <a:rPr lang="zh-CN" altLang="en-US" sz="7600"/>
              <a:t>檀香刑</a:t>
            </a:r>
            <a:r>
              <a:rPr lang="en-US" altLang="zh-CN" sz="7600"/>
              <a:t>》</a:t>
            </a:r>
          </a:p>
        </p:txBody>
      </p:sp>
    </p:spTree>
  </p:cSld>
  <p:clrMapOvr>
    <a:masterClrMapping/>
  </p:clrMapOvr>
  <p:transition>
    <p:zo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Rot="1" noChangeArrowheads="1"/>
          </p:cNvSpPr>
          <p:nvPr>
            <p:ph idx="1"/>
          </p:nvPr>
        </p:nvSpPr>
        <p:spPr>
          <a:xfrm>
            <a:off x="8566594" y="3330963"/>
            <a:ext cx="11283863" cy="7751071"/>
          </a:xfrm>
        </p:spPr>
        <p:txBody>
          <a:bodyPr/>
          <a:lstStyle/>
          <a:p>
            <a:pPr algn="just">
              <a:lnSpc>
                <a:spcPct val="150000"/>
              </a:lnSpc>
            </a:pPr>
            <a:r>
              <a:rPr lang="zh-CN" altLang="en-US" sz="9500" b="1"/>
              <a:t>分 类</a:t>
            </a:r>
          </a:p>
          <a:p>
            <a:pPr algn="just">
              <a:lnSpc>
                <a:spcPct val="150000"/>
              </a:lnSpc>
            </a:pPr>
            <a:r>
              <a:rPr lang="zh-CN" altLang="en-US" sz="9500" b="1"/>
              <a:t>目 的</a:t>
            </a:r>
          </a:p>
          <a:p>
            <a:pPr algn="just">
              <a:lnSpc>
                <a:spcPct val="150000"/>
              </a:lnSpc>
            </a:pPr>
            <a:r>
              <a:rPr lang="zh-CN" altLang="en-US" sz="9500" b="1"/>
              <a:t>原 理</a:t>
            </a:r>
          </a:p>
        </p:txBody>
      </p:sp>
      <p:sp>
        <p:nvSpPr>
          <p:cNvPr id="59395" name="Rectangle 4"/>
          <p:cNvSpPr>
            <a:spLocks noChangeArrowheads="1"/>
          </p:cNvSpPr>
          <p:nvPr/>
        </p:nvSpPr>
        <p:spPr bwMode="auto">
          <a:xfrm>
            <a:off x="478276" y="2105271"/>
            <a:ext cx="8570825" cy="1457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217691" tIns="108846" rIns="217691" bIns="108846">
            <a:spAutoFit/>
          </a:bodyPr>
          <a:lstStyle/>
          <a:p>
            <a:pPr eaLnBrk="0" hangingPunct="0">
              <a:lnSpc>
                <a:spcPct val="120000"/>
              </a:lnSpc>
            </a:pPr>
            <a:r>
              <a:rPr lang="zh-CN" altLang="en-US" sz="6700">
                <a:solidFill>
                  <a:srgbClr val="FF3300"/>
                </a:solidFill>
                <a:latin typeface="Times New Roman" pitchFamily="18" charset="0"/>
                <a:ea typeface="楷体_GB2312" pitchFamily="49" charset="-122"/>
              </a:rPr>
              <a:t>（二）红外分析仪</a:t>
            </a:r>
          </a:p>
        </p:txBody>
      </p:sp>
    </p:spTree>
  </p:cSld>
  <p:clrMapOvr>
    <a:masterClrMapping/>
  </p:clrMapOvr>
  <p:transition>
    <p:zo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rrowheads="1"/>
          </p:cNvSpPr>
          <p:nvPr>
            <p:ph type="title"/>
          </p:nvPr>
        </p:nvSpPr>
        <p:spPr>
          <a:xfrm>
            <a:off x="1" y="1"/>
            <a:ext cx="7762417" cy="1873467"/>
          </a:xfrm>
        </p:spPr>
        <p:txBody>
          <a:bodyPr/>
          <a:lstStyle/>
          <a:p>
            <a:r>
              <a:rPr lang="zh-CN" altLang="en-US" sz="9500" b="0">
                <a:latin typeface="隶书" pitchFamily="49" charset="-122"/>
                <a:ea typeface="隶书" pitchFamily="49" charset="-122"/>
              </a:rPr>
              <a:t>分 类</a:t>
            </a:r>
          </a:p>
        </p:txBody>
      </p:sp>
      <p:sp>
        <p:nvSpPr>
          <p:cNvPr id="60419" name="Rectangle 3"/>
          <p:cNvSpPr>
            <a:spLocks noGrp="1" noRot="1" noChangeArrowheads="1"/>
          </p:cNvSpPr>
          <p:nvPr>
            <p:ph idx="1"/>
          </p:nvPr>
        </p:nvSpPr>
        <p:spPr>
          <a:xfrm>
            <a:off x="478274" y="3115038"/>
            <a:ext cx="23515807" cy="7017562"/>
          </a:xfrm>
        </p:spPr>
        <p:txBody>
          <a:bodyPr/>
          <a:lstStyle/>
          <a:p>
            <a:pPr algn="just">
              <a:lnSpc>
                <a:spcPct val="150000"/>
              </a:lnSpc>
              <a:buFont typeface="Wingdings" pitchFamily="2" charset="2"/>
              <a:buNone/>
            </a:pPr>
            <a:r>
              <a:rPr lang="zh-CN" altLang="en-US" smtClean="0"/>
              <a:t>   </a:t>
            </a:r>
            <a:r>
              <a:rPr lang="zh-CN" altLang="en-US" b="1" smtClean="0"/>
              <a:t>根据不同的目的与要求，红外分析仪可设计成多种不同的形式，如</a:t>
            </a:r>
            <a:r>
              <a:rPr lang="zh-CN" altLang="en-US" b="1" smtClean="0">
                <a:solidFill>
                  <a:schemeClr val="hlink"/>
                </a:solidFill>
              </a:rPr>
              <a:t>红外气体分析仪</a:t>
            </a:r>
            <a:r>
              <a:rPr lang="zh-CN" altLang="en-US" b="1" smtClean="0"/>
              <a:t>、</a:t>
            </a:r>
            <a:r>
              <a:rPr lang="zh-CN" altLang="en-US" b="1" smtClean="0">
                <a:solidFill>
                  <a:schemeClr val="hlink"/>
                </a:solidFill>
              </a:rPr>
              <a:t>红外分光光度计</a:t>
            </a:r>
            <a:r>
              <a:rPr lang="zh-CN" altLang="en-US" b="1" smtClean="0"/>
              <a:t>、</a:t>
            </a:r>
            <a:r>
              <a:rPr lang="zh-CN" altLang="en-US" b="1" smtClean="0">
                <a:solidFill>
                  <a:schemeClr val="hlink"/>
                </a:solidFill>
              </a:rPr>
              <a:t>红外光谱仪</a:t>
            </a:r>
            <a:r>
              <a:rPr lang="zh-CN" altLang="en-US" b="1" smtClean="0"/>
              <a:t>等。</a:t>
            </a:r>
          </a:p>
        </p:txBody>
      </p:sp>
    </p:spTree>
  </p:cSld>
  <p:clrMapOvr>
    <a:masterClrMapping/>
  </p:clrMapOvr>
  <p:transition>
    <p:zo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rrowheads="1"/>
          </p:cNvSpPr>
          <p:nvPr>
            <p:ph type="title"/>
          </p:nvPr>
        </p:nvSpPr>
        <p:spPr>
          <a:xfrm>
            <a:off x="287812" y="-53982"/>
            <a:ext cx="9980251" cy="2111620"/>
          </a:xfrm>
        </p:spPr>
        <p:txBody>
          <a:bodyPr/>
          <a:lstStyle/>
          <a:p>
            <a:r>
              <a:rPr lang="zh-CN" altLang="en-US" b="0" smtClean="0">
                <a:latin typeface="隶书" pitchFamily="49" charset="-122"/>
                <a:ea typeface="隶书" pitchFamily="49" charset="-122"/>
              </a:rPr>
              <a:t>目 的</a:t>
            </a:r>
          </a:p>
        </p:txBody>
      </p:sp>
      <p:sp>
        <p:nvSpPr>
          <p:cNvPr id="61443" name="Rectangle 3"/>
          <p:cNvSpPr>
            <a:spLocks noGrp="1" noRot="1" noChangeArrowheads="1"/>
          </p:cNvSpPr>
          <p:nvPr>
            <p:ph idx="1"/>
          </p:nvPr>
        </p:nvSpPr>
        <p:spPr>
          <a:xfrm>
            <a:off x="2209370" y="3423047"/>
            <a:ext cx="21784713" cy="8049558"/>
          </a:xfrm>
        </p:spPr>
        <p:txBody>
          <a:bodyPr/>
          <a:lstStyle/>
          <a:p>
            <a:pPr>
              <a:lnSpc>
                <a:spcPct val="180000"/>
              </a:lnSpc>
            </a:pPr>
            <a:r>
              <a:rPr lang="zh-CN" altLang="en-US" smtClean="0"/>
              <a:t>   </a:t>
            </a:r>
            <a:r>
              <a:rPr lang="zh-CN" altLang="en-US" b="1" smtClean="0"/>
              <a:t>识别物质分子的类型</a:t>
            </a:r>
          </a:p>
          <a:p>
            <a:pPr>
              <a:lnSpc>
                <a:spcPct val="180000"/>
              </a:lnSpc>
            </a:pPr>
            <a:r>
              <a:rPr lang="zh-CN" altLang="en-US" b="1" smtClean="0"/>
              <a:t>   分析物质组成</a:t>
            </a:r>
          </a:p>
          <a:p>
            <a:pPr>
              <a:lnSpc>
                <a:spcPct val="180000"/>
              </a:lnSpc>
            </a:pPr>
            <a:r>
              <a:rPr lang="zh-CN" altLang="en-US" b="1" smtClean="0"/>
              <a:t>   分析和计算物质组成百分比</a:t>
            </a:r>
          </a:p>
        </p:txBody>
      </p:sp>
    </p:spTree>
  </p:cSld>
  <p:clrMapOvr>
    <a:masterClrMapping/>
  </p:clrMapOvr>
  <p:transition>
    <p:zo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rrowheads="1"/>
          </p:cNvSpPr>
          <p:nvPr>
            <p:ph type="title"/>
          </p:nvPr>
        </p:nvSpPr>
        <p:spPr>
          <a:xfrm>
            <a:off x="101580" y="276259"/>
            <a:ext cx="6044019" cy="1019292"/>
          </a:xfrm>
        </p:spPr>
        <p:txBody>
          <a:bodyPr/>
          <a:lstStyle/>
          <a:p>
            <a:r>
              <a:rPr lang="zh-CN" altLang="en-US" sz="8100" b="0">
                <a:latin typeface="隶书" pitchFamily="49" charset="-122"/>
                <a:ea typeface="隶书" pitchFamily="49" charset="-122"/>
              </a:rPr>
              <a:t>原 理</a:t>
            </a:r>
          </a:p>
        </p:txBody>
      </p:sp>
      <p:sp>
        <p:nvSpPr>
          <p:cNvPr id="62467" name="Rectangle 3"/>
          <p:cNvSpPr>
            <a:spLocks noGrp="1" noRot="1" noChangeArrowheads="1"/>
          </p:cNvSpPr>
          <p:nvPr>
            <p:ph idx="1"/>
          </p:nvPr>
        </p:nvSpPr>
        <p:spPr>
          <a:xfrm>
            <a:off x="478275" y="2537121"/>
            <a:ext cx="23037532" cy="9796008"/>
          </a:xfrm>
          <a:ln cap="flat">
            <a:solidFill>
              <a:schemeClr val="tx1"/>
            </a:solidFill>
            <a:miter lim="800000"/>
            <a:headEnd/>
            <a:tailEnd/>
          </a:ln>
        </p:spPr>
        <p:txBody>
          <a:bodyPr/>
          <a:lstStyle/>
          <a:p>
            <a:pPr algn="just">
              <a:lnSpc>
                <a:spcPct val="110000"/>
              </a:lnSpc>
              <a:buFont typeface="Wingdings" pitchFamily="2" charset="2"/>
              <a:buChar char="p"/>
            </a:pPr>
            <a:r>
              <a:rPr lang="zh-CN" altLang="en-US" b="1" smtClean="0"/>
              <a:t>红外分析仪是根据</a:t>
            </a:r>
            <a:r>
              <a:rPr lang="zh-CN" altLang="en-US" b="1" smtClean="0">
                <a:solidFill>
                  <a:schemeClr val="hlink"/>
                </a:solidFill>
              </a:rPr>
              <a:t>物质的吸收特性</a:t>
            </a:r>
            <a:r>
              <a:rPr lang="zh-CN" altLang="en-US" b="1" smtClean="0"/>
              <a:t>来进行工作的。</a:t>
            </a:r>
          </a:p>
          <a:p>
            <a:pPr algn="just">
              <a:lnSpc>
                <a:spcPct val="110000"/>
              </a:lnSpc>
              <a:buFont typeface="Wingdings" pitchFamily="2" charset="2"/>
              <a:buChar char="p"/>
            </a:pPr>
            <a:r>
              <a:rPr lang="zh-CN" altLang="en-US" b="1" smtClean="0"/>
              <a:t>许多化合物的分子在红外波段都有</a:t>
            </a:r>
            <a:r>
              <a:rPr lang="zh-CN" altLang="en-US" b="1" smtClean="0">
                <a:solidFill>
                  <a:schemeClr val="hlink"/>
                </a:solidFill>
              </a:rPr>
              <a:t>吸收带</a:t>
            </a:r>
            <a:r>
              <a:rPr lang="zh-CN" altLang="en-US" b="1" smtClean="0"/>
              <a:t>，而且因物质的分子不同，吸收带所在的波长和吸收的强弱也不相同。</a:t>
            </a:r>
          </a:p>
          <a:p>
            <a:pPr algn="just">
              <a:lnSpc>
                <a:spcPct val="110000"/>
              </a:lnSpc>
              <a:buFont typeface="Wingdings" pitchFamily="2" charset="2"/>
              <a:buChar char="p"/>
            </a:pPr>
            <a:r>
              <a:rPr lang="zh-CN" altLang="en-US" b="1" smtClean="0"/>
              <a:t>根据</a:t>
            </a:r>
            <a:r>
              <a:rPr lang="zh-CN" altLang="en-US" b="1" smtClean="0">
                <a:solidFill>
                  <a:schemeClr val="hlink"/>
                </a:solidFill>
              </a:rPr>
              <a:t>吸收带分布的情况与吸收的强弱</a:t>
            </a:r>
            <a:r>
              <a:rPr lang="zh-CN" altLang="en-US" b="1" smtClean="0"/>
              <a:t>，可以识别物质分子的类型，从而得出物质的组成及百分比。</a:t>
            </a:r>
          </a:p>
        </p:txBody>
      </p:sp>
    </p:spTree>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9"/>
          <p:cNvSpPr>
            <a:spLocks noChangeArrowheads="1"/>
          </p:cNvSpPr>
          <p:nvPr/>
        </p:nvSpPr>
        <p:spPr bwMode="auto">
          <a:xfrm>
            <a:off x="2590295" y="3400820"/>
            <a:ext cx="19380649" cy="2016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217691" tIns="108846" rIns="217691" bIns="108846" anchor="ctr"/>
          <a:lstStyle/>
          <a:p>
            <a:r>
              <a:rPr lang="zh-CN" altLang="en-US" sz="7600">
                <a:solidFill>
                  <a:schemeClr val="hlink"/>
                </a:solidFill>
                <a:latin typeface="华文新魏" pitchFamily="2" charset="-122"/>
                <a:ea typeface="华文新魏" pitchFamily="2" charset="-122"/>
              </a:rPr>
              <a:t>一、红外辐射的基本知识</a:t>
            </a:r>
          </a:p>
        </p:txBody>
      </p:sp>
      <p:sp>
        <p:nvSpPr>
          <p:cNvPr id="17411" name="Rectangle 10"/>
          <p:cNvSpPr>
            <a:spLocks noChangeArrowheads="1"/>
          </p:cNvSpPr>
          <p:nvPr/>
        </p:nvSpPr>
        <p:spPr bwMode="auto">
          <a:xfrm>
            <a:off x="7389958" y="5274288"/>
            <a:ext cx="14013831" cy="6480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691" tIns="108846" rIns="217691" bIns="108846"/>
          <a:lstStyle/>
          <a:p>
            <a:pPr marL="816342" indent="-816342">
              <a:lnSpc>
                <a:spcPct val="180000"/>
              </a:lnSpc>
              <a:spcBef>
                <a:spcPct val="20000"/>
              </a:spcBef>
              <a:buClr>
                <a:srgbClr val="FF0000"/>
              </a:buClr>
              <a:buSzPct val="80000"/>
            </a:pPr>
            <a:r>
              <a:rPr lang="en-US" altLang="zh-CN" sz="7600">
                <a:latin typeface="楷体_GB2312" pitchFamily="49" charset="-122"/>
                <a:ea typeface="楷体_GB2312" pitchFamily="49" charset="-122"/>
              </a:rPr>
              <a:t>1</a:t>
            </a:r>
            <a:r>
              <a:rPr lang="zh-CN" altLang="en-US" sz="7600">
                <a:latin typeface="楷体_GB2312" pitchFamily="49" charset="-122"/>
                <a:ea typeface="楷体_GB2312" pitchFamily="49" charset="-122"/>
              </a:rPr>
              <a:t>、红外辐射</a:t>
            </a:r>
          </a:p>
          <a:p>
            <a:pPr marL="816342" indent="-816342">
              <a:lnSpc>
                <a:spcPct val="180000"/>
              </a:lnSpc>
              <a:spcBef>
                <a:spcPct val="20000"/>
              </a:spcBef>
              <a:buClr>
                <a:srgbClr val="FF0000"/>
              </a:buClr>
              <a:buSzPct val="80000"/>
            </a:pPr>
            <a:r>
              <a:rPr lang="en-US" altLang="zh-CN" sz="7600">
                <a:latin typeface="楷体_GB2312" pitchFamily="49" charset="-122"/>
                <a:ea typeface="楷体_GB2312" pitchFamily="49" charset="-122"/>
              </a:rPr>
              <a:t>2</a:t>
            </a:r>
            <a:r>
              <a:rPr lang="zh-CN" altLang="en-US" sz="7600">
                <a:latin typeface="楷体_GB2312" pitchFamily="49" charset="-122"/>
                <a:ea typeface="楷体_GB2312" pitchFamily="49" charset="-122"/>
              </a:rPr>
              <a:t>、红外辐射源</a:t>
            </a:r>
          </a:p>
        </p:txBody>
      </p:sp>
    </p:spTree>
  </p:cSld>
  <p:clrMapOvr>
    <a:masterClrMapping/>
  </p:clrMapOvr>
  <p:transition>
    <p:zo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478275" y="2251337"/>
            <a:ext cx="23613153" cy="3835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217691" tIns="108846" rIns="217691" bIns="108846" anchor="ctr">
            <a:spAutoFit/>
          </a:bodyPr>
          <a:lstStyle/>
          <a:p>
            <a:pPr eaLnBrk="0" hangingPunct="0"/>
            <a:r>
              <a:rPr lang="zh-CN" altLang="en-US" sz="5700">
                <a:ea typeface="华文楷体" pitchFamily="2" charset="-122"/>
              </a:rPr>
              <a:t>用红外光照射化合物时，分子吸收红外光的能量，使分子中</a:t>
            </a:r>
            <a:r>
              <a:rPr lang="zh-CN" altLang="en-US" sz="5700">
                <a:solidFill>
                  <a:srgbClr val="008000"/>
                </a:solidFill>
                <a:ea typeface="华文楷体" pitchFamily="2" charset="-122"/>
              </a:rPr>
              <a:t>键的振动</a:t>
            </a:r>
            <a:r>
              <a:rPr lang="zh-CN" altLang="en-US" sz="5700">
                <a:ea typeface="华文楷体" pitchFamily="2" charset="-122"/>
              </a:rPr>
              <a:t>从低能态向高能态跃迁，将这个过程记录下来就得到红外光谱团。化合物中的官能团可以吸收特定波长的红外光，即使这些官能团所处的化学环境略有不同。因此，红外吸收光谱可以用来鉴别化合物中存在的官能团。</a:t>
            </a:r>
          </a:p>
        </p:txBody>
      </p:sp>
      <p:sp>
        <p:nvSpPr>
          <p:cNvPr id="63491" name="Rectangle 3"/>
          <p:cNvSpPr>
            <a:spLocks noChangeArrowheads="1"/>
          </p:cNvSpPr>
          <p:nvPr/>
        </p:nvSpPr>
        <p:spPr bwMode="auto">
          <a:xfrm>
            <a:off x="287811" y="377869"/>
            <a:ext cx="13531423" cy="1543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217691" tIns="108846" rIns="217691" bIns="108846">
            <a:spAutoFit/>
          </a:bodyPr>
          <a:lstStyle/>
          <a:p>
            <a:r>
              <a:rPr lang="zh-CN" altLang="en-US"/>
              <a:t>傅立叶红外光谱（</a:t>
            </a:r>
            <a:r>
              <a:rPr lang="en-US" altLang="zh-CN"/>
              <a:t>FT-IR)</a:t>
            </a:r>
            <a:r>
              <a:rPr lang="zh-CN" altLang="en-US"/>
              <a:t>：</a:t>
            </a:r>
          </a:p>
        </p:txBody>
      </p:sp>
      <p:pic>
        <p:nvPicPr>
          <p:cNvPr id="63492" name="Picture 4" descr="PANI-TiO2 and PANI"/>
          <p:cNvPicPr>
            <a:picLocks noChangeAspect="1" noChangeArrowheads="1"/>
          </p:cNvPicPr>
          <p:nvPr/>
        </p:nvPicPr>
        <p:blipFill>
          <a:blip r:embed="rId2">
            <a:extLst>
              <a:ext uri="{28A0092B-C50C-407E-A947-70E740481C1C}">
                <a14:useLocalDpi xmlns:a14="http://schemas.microsoft.com/office/drawing/2010/main" val="0"/>
              </a:ext>
            </a:extLst>
          </a:blip>
          <a:srcRect l="7457" t="9650" r="7457"/>
          <a:stretch>
            <a:fillRect/>
          </a:stretch>
        </p:blipFill>
        <p:spPr bwMode="auto">
          <a:xfrm>
            <a:off x="1" y="6137987"/>
            <a:ext cx="9692440" cy="594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3" name="Rectangle 5"/>
          <p:cNvSpPr>
            <a:spLocks noChangeArrowheads="1"/>
          </p:cNvSpPr>
          <p:nvPr/>
        </p:nvSpPr>
        <p:spPr bwMode="auto">
          <a:xfrm>
            <a:off x="8943288" y="6459217"/>
            <a:ext cx="13869592" cy="478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217691" tIns="108846" rIns="217691" bIns="108846" anchor="ctr">
            <a:spAutoFit/>
          </a:bodyPr>
          <a:lstStyle/>
          <a:p>
            <a:pPr eaLnBrk="0" hangingPunct="0">
              <a:lnSpc>
                <a:spcPct val="130000"/>
              </a:lnSpc>
            </a:pPr>
            <a:r>
              <a:rPr lang="en-US" altLang="zh-CN" sz="5700">
                <a:solidFill>
                  <a:schemeClr val="hlink"/>
                </a:solidFill>
              </a:rPr>
              <a:t>1565 cm</a:t>
            </a:r>
            <a:r>
              <a:rPr lang="en-US" altLang="zh-CN" sz="5700" baseline="30000">
                <a:solidFill>
                  <a:schemeClr val="hlink"/>
                </a:solidFill>
              </a:rPr>
              <a:t>-1</a:t>
            </a:r>
            <a:r>
              <a:rPr lang="zh-CN" altLang="en-US" sz="5700">
                <a:solidFill>
                  <a:schemeClr val="hlink"/>
                </a:solidFill>
              </a:rPr>
              <a:t>：醌环</a:t>
            </a:r>
            <a:r>
              <a:rPr lang="de-DE" altLang="zh-CN" sz="5700">
                <a:solidFill>
                  <a:schemeClr val="hlink"/>
                </a:solidFill>
              </a:rPr>
              <a:t>C=N</a:t>
            </a:r>
            <a:r>
              <a:rPr lang="zh-CN" altLang="de-DE" sz="5700">
                <a:solidFill>
                  <a:schemeClr val="hlink"/>
                </a:solidFill>
              </a:rPr>
              <a:t>伸缩振动峰</a:t>
            </a:r>
            <a:endParaRPr lang="zh-CN" altLang="en-US" sz="5700">
              <a:solidFill>
                <a:schemeClr val="hlink"/>
              </a:solidFill>
            </a:endParaRPr>
          </a:p>
          <a:p>
            <a:pPr eaLnBrk="0" hangingPunct="0">
              <a:lnSpc>
                <a:spcPct val="130000"/>
              </a:lnSpc>
            </a:pPr>
            <a:r>
              <a:rPr lang="en-US" altLang="zh-CN" sz="5700">
                <a:solidFill>
                  <a:schemeClr val="hlink"/>
                </a:solidFill>
              </a:rPr>
              <a:t>1488 cm</a:t>
            </a:r>
            <a:r>
              <a:rPr lang="en-US" altLang="zh-CN" sz="5700" baseline="30000">
                <a:solidFill>
                  <a:schemeClr val="hlink"/>
                </a:solidFill>
              </a:rPr>
              <a:t>-1</a:t>
            </a:r>
            <a:r>
              <a:rPr lang="zh-CN" altLang="en-US" sz="5700">
                <a:solidFill>
                  <a:schemeClr val="hlink"/>
                </a:solidFill>
              </a:rPr>
              <a:t>：苯环</a:t>
            </a:r>
            <a:r>
              <a:rPr lang="de-DE" altLang="zh-CN" sz="5700">
                <a:solidFill>
                  <a:schemeClr val="hlink"/>
                </a:solidFill>
              </a:rPr>
              <a:t>C=C</a:t>
            </a:r>
            <a:r>
              <a:rPr lang="zh-CN" altLang="de-DE" sz="5700">
                <a:solidFill>
                  <a:schemeClr val="hlink"/>
                </a:solidFill>
              </a:rPr>
              <a:t>伸缩振动峰</a:t>
            </a:r>
          </a:p>
          <a:p>
            <a:pPr eaLnBrk="0" hangingPunct="0">
              <a:lnSpc>
                <a:spcPct val="130000"/>
              </a:lnSpc>
            </a:pPr>
            <a:r>
              <a:rPr lang="de-DE" altLang="zh-CN" sz="5700">
                <a:solidFill>
                  <a:schemeClr val="hlink"/>
                </a:solidFill>
              </a:rPr>
              <a:t>1291</a:t>
            </a:r>
            <a:r>
              <a:rPr lang="en-US" altLang="zh-CN" sz="5700">
                <a:solidFill>
                  <a:schemeClr val="hlink"/>
                </a:solidFill>
              </a:rPr>
              <a:t> cm</a:t>
            </a:r>
            <a:r>
              <a:rPr lang="en-US" altLang="zh-CN" sz="5700" baseline="30000">
                <a:solidFill>
                  <a:schemeClr val="hlink"/>
                </a:solidFill>
              </a:rPr>
              <a:t>-1</a:t>
            </a:r>
            <a:r>
              <a:rPr lang="zh-CN" altLang="en-US" sz="5700">
                <a:solidFill>
                  <a:schemeClr val="hlink"/>
                </a:solidFill>
              </a:rPr>
              <a:t>：</a:t>
            </a:r>
            <a:r>
              <a:rPr lang="en-US" altLang="zh-CN" sz="5700">
                <a:solidFill>
                  <a:schemeClr val="hlink"/>
                </a:solidFill>
              </a:rPr>
              <a:t>PANI</a:t>
            </a:r>
            <a:r>
              <a:rPr lang="zh-CN" altLang="en-US" sz="5700">
                <a:solidFill>
                  <a:schemeClr val="hlink"/>
                </a:solidFill>
              </a:rPr>
              <a:t>链中二级胺的</a:t>
            </a:r>
            <a:r>
              <a:rPr lang="en-US" altLang="zh-CN" sz="5700">
                <a:solidFill>
                  <a:schemeClr val="hlink"/>
                </a:solidFill>
              </a:rPr>
              <a:t>C-N</a:t>
            </a:r>
            <a:r>
              <a:rPr lang="zh-CN" altLang="en-US" sz="5700">
                <a:solidFill>
                  <a:schemeClr val="hlink"/>
                </a:solidFill>
              </a:rPr>
              <a:t>键</a:t>
            </a:r>
          </a:p>
          <a:p>
            <a:pPr eaLnBrk="0" hangingPunct="0">
              <a:lnSpc>
                <a:spcPct val="130000"/>
              </a:lnSpc>
            </a:pPr>
            <a:r>
              <a:rPr lang="en-US" altLang="zh-CN" sz="5700">
                <a:solidFill>
                  <a:schemeClr val="hlink"/>
                </a:solidFill>
              </a:rPr>
              <a:t>1240 cm</a:t>
            </a:r>
            <a:r>
              <a:rPr lang="en-US" altLang="zh-CN" sz="5700" baseline="30000">
                <a:solidFill>
                  <a:schemeClr val="hlink"/>
                </a:solidFill>
              </a:rPr>
              <a:t>-1</a:t>
            </a:r>
            <a:r>
              <a:rPr lang="zh-CN" altLang="en-US" sz="5700">
                <a:solidFill>
                  <a:schemeClr val="hlink"/>
                </a:solidFill>
              </a:rPr>
              <a:t>：双极子结构中的</a:t>
            </a:r>
            <a:r>
              <a:rPr lang="en-US" altLang="zh-CN" sz="5700">
                <a:solidFill>
                  <a:schemeClr val="hlink"/>
                </a:solidFill>
              </a:rPr>
              <a:t>C-N</a:t>
            </a:r>
            <a:r>
              <a:rPr lang="zh-CN" altLang="en-US" sz="5700">
                <a:solidFill>
                  <a:schemeClr val="hlink"/>
                </a:solidFill>
              </a:rPr>
              <a:t>键伸缩峰</a:t>
            </a:r>
          </a:p>
        </p:txBody>
      </p:sp>
    </p:spTree>
  </p:cSld>
  <p:clrMapOvr>
    <a:masterClrMapping/>
  </p:clrMapOvr>
  <p:transition>
    <p:zoom/>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rrowheads="1"/>
          </p:cNvSpPr>
          <p:nvPr>
            <p:ph type="title"/>
          </p:nvPr>
        </p:nvSpPr>
        <p:spPr>
          <a:xfrm>
            <a:off x="668737" y="1816311"/>
            <a:ext cx="20256777" cy="1749629"/>
          </a:xfrm>
        </p:spPr>
        <p:txBody>
          <a:bodyPr/>
          <a:lstStyle/>
          <a:p>
            <a:r>
              <a:rPr lang="zh-CN" altLang="en-US" sz="6200" b="0">
                <a:latin typeface="隶书" pitchFamily="49" charset="-122"/>
                <a:ea typeface="隶书" pitchFamily="49" charset="-122"/>
              </a:rPr>
              <a:t>医用二氧化碳气体分析仪</a:t>
            </a:r>
          </a:p>
        </p:txBody>
      </p:sp>
      <p:sp>
        <p:nvSpPr>
          <p:cNvPr id="64515" name="Rectangle 3"/>
          <p:cNvSpPr>
            <a:spLocks noGrp="1" noRot="1" noChangeArrowheads="1"/>
          </p:cNvSpPr>
          <p:nvPr>
            <p:ph type="body" sz="half" idx="1"/>
          </p:nvPr>
        </p:nvSpPr>
        <p:spPr>
          <a:xfrm>
            <a:off x="668737" y="3832670"/>
            <a:ext cx="21695829" cy="4912293"/>
          </a:xfrm>
          <a:noFill/>
        </p:spPr>
        <p:txBody>
          <a:bodyPr/>
          <a:lstStyle/>
          <a:p>
            <a:pPr algn="just">
              <a:lnSpc>
                <a:spcPct val="110000"/>
              </a:lnSpc>
              <a:buFont typeface="Wingdings" pitchFamily="2" charset="2"/>
              <a:buNone/>
            </a:pPr>
            <a:r>
              <a:rPr lang="zh-CN" altLang="en-US" b="1" smtClean="0">
                <a:latin typeface="隶书" pitchFamily="49" charset="-122"/>
                <a:ea typeface="隶书" pitchFamily="49" charset="-122"/>
              </a:rPr>
              <a:t>  医用二氧化碳气体分析仪，是利用</a:t>
            </a:r>
            <a:r>
              <a:rPr lang="zh-CN" altLang="en-US" b="1" i="1" u="sng" smtClean="0">
                <a:latin typeface="隶书" pitchFamily="49" charset="-122"/>
                <a:ea typeface="隶书" pitchFamily="49" charset="-122"/>
              </a:rPr>
              <a:t>二氧化碳气体对波长为4.3</a:t>
            </a:r>
            <a:r>
              <a:rPr lang="zh-CN" altLang="zh-CN" b="1" i="1" u="sng" smtClean="0">
                <a:latin typeface="隶书" pitchFamily="49" charset="-122"/>
                <a:ea typeface="隶书" pitchFamily="49" charset="-122"/>
              </a:rPr>
              <a:t>μm</a:t>
            </a:r>
            <a:r>
              <a:rPr lang="zh-CN" altLang="en-US" b="1" i="1" u="sng" smtClean="0">
                <a:latin typeface="隶书" pitchFamily="49" charset="-122"/>
                <a:ea typeface="隶书" pitchFamily="49" charset="-122"/>
              </a:rPr>
              <a:t>的红外辐射有强烈的吸收特性</a:t>
            </a:r>
            <a:r>
              <a:rPr lang="zh-CN" altLang="en-US" b="1" smtClean="0">
                <a:latin typeface="隶书" pitchFamily="49" charset="-122"/>
                <a:ea typeface="隶书" pitchFamily="49" charset="-122"/>
              </a:rPr>
              <a:t>而进行测量分析的，主要用来测量、分析二氧化碳气体的浓度。</a:t>
            </a:r>
          </a:p>
        </p:txBody>
      </p:sp>
    </p:spTree>
  </p:cSld>
  <p:clrMapOvr>
    <a:masterClrMapping/>
  </p:clrMapOvr>
  <p:transition>
    <p:zo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Rot="1" noChangeArrowheads="1"/>
          </p:cNvSpPr>
          <p:nvPr>
            <p:ph type="title"/>
          </p:nvPr>
        </p:nvSpPr>
        <p:spPr>
          <a:xfrm>
            <a:off x="101580" y="282609"/>
            <a:ext cx="18876979" cy="1320953"/>
          </a:xfrm>
        </p:spPr>
        <p:txBody>
          <a:bodyPr/>
          <a:lstStyle/>
          <a:p>
            <a:r>
              <a:rPr lang="zh-CN" altLang="en-US" sz="5700" b="0">
                <a:latin typeface="隶书" pitchFamily="49" charset="-122"/>
                <a:ea typeface="隶书" pitchFamily="49" charset="-122"/>
              </a:rPr>
              <a:t>医用二氧化碳气体分析仪光系统图</a:t>
            </a:r>
          </a:p>
        </p:txBody>
      </p:sp>
      <p:sp>
        <p:nvSpPr>
          <p:cNvPr id="9220" name="Rectangle 4"/>
          <p:cNvSpPr>
            <a:spLocks noChangeArrowheads="1"/>
          </p:cNvSpPr>
          <p:nvPr/>
        </p:nvSpPr>
        <p:spPr bwMode="auto">
          <a:xfrm>
            <a:off x="1053897" y="8154344"/>
            <a:ext cx="22847071" cy="465180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217691" tIns="108846" rIns="217691" bIns="108846">
            <a:spAutoFit/>
          </a:bodyPr>
          <a:lstStyle/>
          <a:p>
            <a:pPr eaLnBrk="0" hangingPunct="0">
              <a:lnSpc>
                <a:spcPct val="120000"/>
              </a:lnSpc>
            </a:pPr>
            <a:endParaRPr lang="zh-CN" altLang="en-US" sz="4800">
              <a:solidFill>
                <a:srgbClr val="000066"/>
              </a:solidFill>
              <a:ea typeface="楷体_GB2312" pitchFamily="49" charset="-122"/>
            </a:endParaRPr>
          </a:p>
          <a:p>
            <a:pPr eaLnBrk="0" hangingPunct="0">
              <a:lnSpc>
                <a:spcPct val="120000"/>
              </a:lnSpc>
            </a:pPr>
            <a:r>
              <a:rPr lang="en-US" altLang="zh-CN" sz="4800">
                <a:solidFill>
                  <a:srgbClr val="000066"/>
                </a:solidFill>
                <a:ea typeface="楷体_GB2312" pitchFamily="49" charset="-122"/>
              </a:rPr>
              <a:t>1. </a:t>
            </a:r>
            <a:r>
              <a:rPr lang="zh-CN" altLang="en-US" sz="4800">
                <a:solidFill>
                  <a:srgbClr val="000066"/>
                </a:solidFill>
                <a:ea typeface="楷体_GB2312" pitchFamily="49" charset="-122"/>
              </a:rPr>
              <a:t>红外光源；</a:t>
            </a:r>
            <a:r>
              <a:rPr lang="en-US" altLang="zh-CN" sz="4800">
                <a:solidFill>
                  <a:srgbClr val="000066"/>
                </a:solidFill>
                <a:ea typeface="楷体_GB2312" pitchFamily="49" charset="-122"/>
              </a:rPr>
              <a:t>2. </a:t>
            </a:r>
            <a:r>
              <a:rPr lang="zh-CN" altLang="en-US" sz="4800">
                <a:solidFill>
                  <a:srgbClr val="000066"/>
                </a:solidFill>
                <a:ea typeface="楷体_GB2312" pitchFamily="49" charset="-122"/>
              </a:rPr>
              <a:t>标准气室；</a:t>
            </a:r>
            <a:r>
              <a:rPr lang="en-US" altLang="zh-CN" sz="4800">
                <a:solidFill>
                  <a:srgbClr val="000066"/>
                </a:solidFill>
                <a:ea typeface="楷体_GB2312" pitchFamily="49" charset="-122"/>
              </a:rPr>
              <a:t>3. </a:t>
            </a:r>
            <a:r>
              <a:rPr lang="zh-CN" altLang="en-US" sz="4800">
                <a:solidFill>
                  <a:srgbClr val="000066"/>
                </a:solidFill>
                <a:ea typeface="楷体_GB2312" pitchFamily="49" charset="-122"/>
              </a:rPr>
              <a:t>干涉滤光片；</a:t>
            </a:r>
            <a:r>
              <a:rPr lang="en-US" altLang="zh-CN" sz="4800">
                <a:solidFill>
                  <a:srgbClr val="000066"/>
                </a:solidFill>
                <a:ea typeface="楷体_GB2312" pitchFamily="49" charset="-122"/>
              </a:rPr>
              <a:t>4. </a:t>
            </a:r>
            <a:r>
              <a:rPr lang="zh-CN" altLang="en-US" sz="4800">
                <a:solidFill>
                  <a:srgbClr val="000066"/>
                </a:solidFill>
                <a:ea typeface="楷体_GB2312" pitchFamily="49" charset="-122"/>
              </a:rPr>
              <a:t>反射光锥；</a:t>
            </a:r>
            <a:r>
              <a:rPr lang="en-US" altLang="zh-CN" sz="4800">
                <a:solidFill>
                  <a:srgbClr val="000066"/>
                </a:solidFill>
                <a:ea typeface="楷体_GB2312" pitchFamily="49" charset="-122"/>
              </a:rPr>
              <a:t>5. </a:t>
            </a:r>
            <a:r>
              <a:rPr lang="zh-CN" altLang="en-US" sz="4800">
                <a:solidFill>
                  <a:srgbClr val="000066"/>
                </a:solidFill>
                <a:ea typeface="楷体_GB2312" pitchFamily="49" charset="-122"/>
              </a:rPr>
              <a:t>锗浸没透镜；</a:t>
            </a:r>
            <a:r>
              <a:rPr lang="en-US" altLang="zh-CN" sz="4800">
                <a:solidFill>
                  <a:srgbClr val="000066"/>
                </a:solidFill>
                <a:ea typeface="楷体_GB2312" pitchFamily="49" charset="-122"/>
              </a:rPr>
              <a:t>6. </a:t>
            </a:r>
            <a:r>
              <a:rPr lang="zh-CN" altLang="en-US" sz="4800">
                <a:solidFill>
                  <a:srgbClr val="000066"/>
                </a:solidFill>
                <a:ea typeface="楷体_GB2312" pitchFamily="49" charset="-122"/>
              </a:rPr>
              <a:t>红外传感器；</a:t>
            </a:r>
            <a:r>
              <a:rPr lang="en-US" altLang="zh-CN" sz="4800">
                <a:solidFill>
                  <a:srgbClr val="000066"/>
                </a:solidFill>
                <a:ea typeface="楷体_GB2312" pitchFamily="49" charset="-122"/>
              </a:rPr>
              <a:t>7. </a:t>
            </a:r>
            <a:r>
              <a:rPr lang="zh-CN" altLang="en-US" sz="4800">
                <a:solidFill>
                  <a:srgbClr val="000066"/>
                </a:solidFill>
                <a:ea typeface="楷体_GB2312" pitchFamily="49" charset="-122"/>
              </a:rPr>
              <a:t>测量气室；</a:t>
            </a:r>
            <a:r>
              <a:rPr lang="en-US" altLang="zh-CN" sz="4800">
                <a:solidFill>
                  <a:srgbClr val="000066"/>
                </a:solidFill>
                <a:ea typeface="楷体_GB2312" pitchFamily="49" charset="-122"/>
              </a:rPr>
              <a:t>8. </a:t>
            </a:r>
            <a:r>
              <a:rPr lang="zh-CN" altLang="en-US" sz="4800">
                <a:solidFill>
                  <a:srgbClr val="000066"/>
                </a:solidFill>
                <a:ea typeface="楷体_GB2312" pitchFamily="49" charset="-122"/>
              </a:rPr>
              <a:t>调制盘；</a:t>
            </a:r>
            <a:r>
              <a:rPr lang="en-US" altLang="zh-CN" sz="4800">
                <a:solidFill>
                  <a:srgbClr val="000066"/>
                </a:solidFill>
                <a:ea typeface="楷体_GB2312" pitchFamily="49" charset="-122"/>
              </a:rPr>
              <a:t>9. </a:t>
            </a:r>
            <a:r>
              <a:rPr lang="zh-CN" altLang="en-US" sz="4800">
                <a:solidFill>
                  <a:srgbClr val="000066"/>
                </a:solidFill>
                <a:ea typeface="楷体_GB2312" pitchFamily="49" charset="-122"/>
              </a:rPr>
              <a:t>电动机</a:t>
            </a:r>
          </a:p>
          <a:p>
            <a:pPr eaLnBrk="0" hangingPunct="0">
              <a:lnSpc>
                <a:spcPct val="120000"/>
              </a:lnSpc>
            </a:pPr>
            <a:endParaRPr lang="zh-CN" altLang="en-US" sz="4800">
              <a:solidFill>
                <a:srgbClr val="000066"/>
              </a:solidFill>
              <a:ea typeface="楷体_GB2312" pitchFamily="49" charset="-122"/>
            </a:endParaRPr>
          </a:p>
          <a:p>
            <a:pPr eaLnBrk="0" hangingPunct="0">
              <a:lnSpc>
                <a:spcPct val="120000"/>
              </a:lnSpc>
            </a:pPr>
            <a:endParaRPr lang="zh-CN" altLang="en-US" sz="4800">
              <a:solidFill>
                <a:srgbClr val="000066"/>
              </a:solidFill>
              <a:ea typeface="楷体_GB2312" pitchFamily="49" charset="-122"/>
            </a:endParaRPr>
          </a:p>
        </p:txBody>
      </p:sp>
      <p:sp>
        <p:nvSpPr>
          <p:cNvPr id="9221" name="Rectangle 6"/>
          <p:cNvSpPr>
            <a:spLocks noChangeArrowheads="1"/>
          </p:cNvSpPr>
          <p:nvPr/>
        </p:nvSpPr>
        <p:spPr bwMode="auto">
          <a:xfrm>
            <a:off x="0" y="-771628"/>
            <a:ext cx="439698" cy="1543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217691" tIns="108846" rIns="217691" bIns="108846" anchor="ctr">
            <a:spAutoFit/>
          </a:bodyPr>
          <a:lstStyle/>
          <a:p>
            <a:endParaRPr lang="zh-CN" altLang="en-US"/>
          </a:p>
        </p:txBody>
      </p:sp>
      <p:graphicFrame>
        <p:nvGraphicFramePr>
          <p:cNvPr id="9218" name="Object 5"/>
          <p:cNvGraphicFramePr>
            <a:graphicFrameLocks noChangeAspect="1"/>
          </p:cNvGraphicFramePr>
          <p:nvPr/>
        </p:nvGraphicFramePr>
        <p:xfrm>
          <a:off x="863431" y="2968971"/>
          <a:ext cx="21551924" cy="4753524"/>
        </p:xfrm>
        <a:graphic>
          <a:graphicData uri="http://schemas.openxmlformats.org/presentationml/2006/ole">
            <mc:AlternateContent xmlns:mc="http://schemas.openxmlformats.org/markup-compatibility/2006">
              <mc:Choice xmlns:v="urn:schemas-microsoft-com:vml" Requires="v">
                <p:oleObj spid="_x0000_s9225" name="Picture" r:id="rId3" imgW="3801153" imgH="1060196" progId="Word.Picture.8">
                  <p:embed/>
                </p:oleObj>
              </mc:Choice>
              <mc:Fallback>
                <p:oleObj name="Picture" r:id="rId3" imgW="3801153" imgH="1060196"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431" y="2968971"/>
                        <a:ext cx="21551924" cy="47535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zo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rrowheads="1"/>
          </p:cNvSpPr>
          <p:nvPr>
            <p:ph type="title"/>
          </p:nvPr>
        </p:nvSpPr>
        <p:spPr>
          <a:xfrm>
            <a:off x="1" y="368343"/>
            <a:ext cx="15939620" cy="1162185"/>
          </a:xfrm>
        </p:spPr>
        <p:txBody>
          <a:bodyPr/>
          <a:lstStyle/>
          <a:p>
            <a:r>
              <a:rPr lang="zh-CN" altLang="en-US" b="0" smtClean="0">
                <a:latin typeface="隶书" pitchFamily="49" charset="-122"/>
                <a:ea typeface="隶书" pitchFamily="49" charset="-122"/>
              </a:rPr>
              <a:t>医用二氧化碳分析仪组成</a:t>
            </a:r>
          </a:p>
        </p:txBody>
      </p:sp>
      <p:sp>
        <p:nvSpPr>
          <p:cNvPr id="65539" name="Rectangle 3"/>
          <p:cNvSpPr>
            <a:spLocks noGrp="1" noRot="1" noChangeArrowheads="1"/>
          </p:cNvSpPr>
          <p:nvPr>
            <p:ph idx="1"/>
          </p:nvPr>
        </p:nvSpPr>
        <p:spPr>
          <a:xfrm>
            <a:off x="668737" y="2591101"/>
            <a:ext cx="23033301" cy="9853167"/>
          </a:xfrm>
        </p:spPr>
        <p:txBody>
          <a:bodyPr/>
          <a:lstStyle/>
          <a:p>
            <a:pPr algn="just">
              <a:lnSpc>
                <a:spcPct val="110000"/>
              </a:lnSpc>
            </a:pPr>
            <a:r>
              <a:rPr lang="zh-CN" altLang="en-US" sz="6700" b="1"/>
              <a:t>由红外光源、调制系统、</a:t>
            </a:r>
            <a:r>
              <a:rPr lang="zh-CN" altLang="en-US" sz="6700" b="1" i="1" u="sng"/>
              <a:t>标准气室</a:t>
            </a:r>
            <a:r>
              <a:rPr lang="zh-CN" altLang="en-US" sz="6700" b="1" i="1"/>
              <a:t>、</a:t>
            </a:r>
            <a:r>
              <a:rPr lang="zh-CN" altLang="en-US" sz="6700" b="1" i="1" u="sng"/>
              <a:t>测量气室</a:t>
            </a:r>
            <a:r>
              <a:rPr lang="zh-CN" altLang="en-US" sz="6700" b="1"/>
              <a:t>、红外传感器等部分组成。</a:t>
            </a:r>
          </a:p>
          <a:p>
            <a:pPr algn="just">
              <a:lnSpc>
                <a:spcPct val="110000"/>
              </a:lnSpc>
            </a:pPr>
            <a:r>
              <a:rPr lang="zh-CN" altLang="en-US" sz="6700" b="1"/>
              <a:t>在</a:t>
            </a:r>
            <a:r>
              <a:rPr lang="zh-CN" altLang="en-US" sz="6700" b="1" i="1" u="sng">
                <a:solidFill>
                  <a:schemeClr val="hlink"/>
                </a:solidFill>
              </a:rPr>
              <a:t>标准气室</a:t>
            </a:r>
            <a:r>
              <a:rPr lang="zh-CN" altLang="en-US" sz="6700" b="1"/>
              <a:t>里充满了没有二氧化碳的气体（或含有定量二氧化碳的气体）。</a:t>
            </a:r>
          </a:p>
          <a:p>
            <a:pPr algn="just">
              <a:lnSpc>
                <a:spcPct val="110000"/>
              </a:lnSpc>
            </a:pPr>
            <a:r>
              <a:rPr lang="zh-CN" altLang="en-US" sz="6700" b="1"/>
              <a:t>待测气体经采气装置，由进气口进入</a:t>
            </a:r>
            <a:r>
              <a:rPr lang="zh-CN" altLang="en-US" sz="6700" b="1" i="1" u="sng">
                <a:solidFill>
                  <a:schemeClr val="hlink"/>
                </a:solidFill>
              </a:rPr>
              <a:t>测量气室</a:t>
            </a:r>
            <a:r>
              <a:rPr lang="zh-CN" altLang="en-US" sz="6700" b="1"/>
              <a:t>。</a:t>
            </a:r>
          </a:p>
          <a:p>
            <a:pPr algn="just">
              <a:lnSpc>
                <a:spcPct val="110000"/>
              </a:lnSpc>
            </a:pPr>
            <a:r>
              <a:rPr lang="zh-CN" altLang="en-US" sz="6700" b="1"/>
              <a:t>调节红外光源，使之分别通过标准气室和测量气室</a:t>
            </a:r>
          </a:p>
          <a:p>
            <a:pPr algn="just">
              <a:lnSpc>
                <a:spcPct val="110000"/>
              </a:lnSpc>
            </a:pPr>
            <a:r>
              <a:rPr lang="zh-CN" altLang="en-US" sz="6700" b="1"/>
              <a:t>采用</a:t>
            </a:r>
            <a:r>
              <a:rPr lang="zh-CN" altLang="en-US" sz="6700" b="1">
                <a:solidFill>
                  <a:schemeClr val="hlink"/>
                </a:solidFill>
              </a:rPr>
              <a:t>干涉滤光片滤光</a:t>
            </a:r>
            <a:r>
              <a:rPr lang="zh-CN" altLang="en-US" sz="6700" b="1"/>
              <a:t>，只允许波长4.3±0.15</a:t>
            </a:r>
            <a:r>
              <a:rPr lang="zh-CN" altLang="zh-CN" sz="6700" b="1"/>
              <a:t>μm</a:t>
            </a:r>
            <a:r>
              <a:rPr lang="zh-CN" altLang="en-US" sz="6700" b="1"/>
              <a:t>的红外辐射通过，此波段正好是二氧化碳的吸收带。</a:t>
            </a:r>
          </a:p>
        </p:txBody>
      </p:sp>
    </p:spTree>
  </p:cSld>
  <p:clrMapOvr>
    <a:masterClrMapping/>
  </p:clrMapOvr>
  <p:transition>
    <p:zoom/>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rrowheads="1"/>
          </p:cNvSpPr>
          <p:nvPr>
            <p:ph type="title"/>
          </p:nvPr>
        </p:nvSpPr>
        <p:spPr>
          <a:xfrm>
            <a:off x="287812" y="377871"/>
            <a:ext cx="14200061" cy="958961"/>
          </a:xfrm>
        </p:spPr>
        <p:txBody>
          <a:bodyPr/>
          <a:lstStyle/>
          <a:p>
            <a:r>
              <a:rPr lang="zh-CN" altLang="en-US" sz="6700" b="0">
                <a:latin typeface="隶书" pitchFamily="49" charset="-122"/>
                <a:ea typeface="隶书" pitchFamily="49" charset="-122"/>
              </a:rPr>
              <a:t>医用二氧化碳分析仪原理</a:t>
            </a:r>
          </a:p>
        </p:txBody>
      </p:sp>
      <p:sp>
        <p:nvSpPr>
          <p:cNvPr id="66563" name="Rectangle 3"/>
          <p:cNvSpPr>
            <a:spLocks noGrp="1" noRot="1" noChangeArrowheads="1"/>
          </p:cNvSpPr>
          <p:nvPr>
            <p:ph type="body" idx="1"/>
          </p:nvPr>
        </p:nvSpPr>
        <p:spPr>
          <a:xfrm>
            <a:off x="503671" y="1994132"/>
            <a:ext cx="23266087" cy="10662884"/>
          </a:xfrm>
        </p:spPr>
        <p:txBody>
          <a:bodyPr/>
          <a:lstStyle/>
          <a:p>
            <a:pPr algn="just">
              <a:lnSpc>
                <a:spcPct val="110000"/>
              </a:lnSpc>
            </a:pPr>
            <a:r>
              <a:rPr lang="zh-CN" altLang="en-US" sz="5700" b="1">
                <a:latin typeface="华文楷体" pitchFamily="2" charset="-122"/>
                <a:ea typeface="华文楷体" pitchFamily="2" charset="-122"/>
              </a:rPr>
              <a:t>假设标准气室中没有二氧化碳气体，而进入测量气室中的被测气体也不含二氧化碳气体时，则红外光源的辐射经过两个气室后，射出的两束红外辐射完全相等。红外传感器相当于接收一束恒定不变的红外辐射，因此可看成只有直流响应，接于传感器后面的交流放大器是没有输出的。</a:t>
            </a:r>
          </a:p>
          <a:p>
            <a:pPr algn="just">
              <a:lnSpc>
                <a:spcPct val="110000"/>
              </a:lnSpc>
            </a:pPr>
            <a:r>
              <a:rPr lang="zh-CN" altLang="en-US" sz="5700" b="1">
                <a:latin typeface="华文楷体" pitchFamily="2" charset="-122"/>
                <a:ea typeface="华文楷体" pitchFamily="2" charset="-122"/>
              </a:rPr>
              <a:t>当进入测量气室中的被测气体里含有二氧化碳时，射入气室的红外辐射中的4.3±0.15</a:t>
            </a:r>
            <a:r>
              <a:rPr lang="zh-CN" altLang="zh-CN" sz="5700" b="1">
                <a:latin typeface="华文楷体" pitchFamily="2" charset="-122"/>
                <a:ea typeface="华文楷体" pitchFamily="2" charset="-122"/>
              </a:rPr>
              <a:t>μm</a:t>
            </a:r>
            <a:r>
              <a:rPr lang="zh-CN" altLang="en-US" sz="5700" b="1">
                <a:latin typeface="华文楷体" pitchFamily="2" charset="-122"/>
                <a:ea typeface="华文楷体" pitchFamily="2" charset="-122"/>
              </a:rPr>
              <a:t> 波段红外辐射被二氧化碳吸收，使测量气室中出来的红外辐射比标准气室中出米的红外辐射弱。被测气室中二氧化碳浓度越大，两个气室出来的红外辐射强度差别越大。</a:t>
            </a:r>
            <a:r>
              <a:rPr lang="zh-CN" altLang="en-US" sz="5700" b="1">
                <a:solidFill>
                  <a:schemeClr val="hlink"/>
                </a:solidFill>
                <a:latin typeface="华文楷体" pitchFamily="2" charset="-122"/>
                <a:ea typeface="华文楷体" pitchFamily="2" charset="-122"/>
              </a:rPr>
              <a:t>红外传感器交替接收</a:t>
            </a:r>
            <a:r>
              <a:rPr lang="zh-CN" altLang="en-US" sz="5700" b="1">
                <a:latin typeface="华文楷体" pitchFamily="2" charset="-122"/>
                <a:ea typeface="华文楷体" pitchFamily="2" charset="-122"/>
              </a:rPr>
              <a:t>两束不等的红外辐射后，将输出一个交变电信号，</a:t>
            </a:r>
            <a:r>
              <a:rPr lang="zh-CN" altLang="en-US" sz="5700" b="1" i="1" u="sng">
                <a:latin typeface="华文楷体" pitchFamily="2" charset="-122"/>
                <a:ea typeface="华文楷体" pitchFamily="2" charset="-122"/>
              </a:rPr>
              <a:t>经过电子系统处理与适当标定后</a:t>
            </a:r>
            <a:r>
              <a:rPr lang="zh-CN" altLang="en-US" sz="5700" b="1">
                <a:latin typeface="华文楷体" pitchFamily="2" charset="-122"/>
                <a:ea typeface="华文楷体" pitchFamily="2" charset="-122"/>
              </a:rPr>
              <a:t>，就可以根据输出信号的大小来判断被测气体中含二氧化碳的浓度。</a:t>
            </a:r>
          </a:p>
        </p:txBody>
      </p:sp>
    </p:spTree>
  </p:cSld>
  <p:clrMapOvr>
    <a:masterClrMapping/>
  </p:clrMapOvr>
  <p:transition>
    <p:zoom/>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rrowheads="1"/>
          </p:cNvSpPr>
          <p:nvPr>
            <p:ph type="title"/>
          </p:nvPr>
        </p:nvSpPr>
        <p:spPr/>
        <p:txBody>
          <a:bodyPr/>
          <a:lstStyle/>
          <a:p>
            <a:r>
              <a:rPr lang="zh-CN" altLang="en-US" smtClean="0">
                <a:latin typeface="隶书" pitchFamily="49" charset="-122"/>
                <a:ea typeface="隶书" pitchFamily="49" charset="-122"/>
              </a:rPr>
              <a:t>本章小结</a:t>
            </a:r>
          </a:p>
        </p:txBody>
      </p:sp>
      <p:sp>
        <p:nvSpPr>
          <p:cNvPr id="67587" name="Rectangle 3"/>
          <p:cNvSpPr>
            <a:spLocks noGrp="1" noRot="1" noChangeArrowheads="1"/>
          </p:cNvSpPr>
          <p:nvPr>
            <p:ph type="body" idx="1"/>
          </p:nvPr>
        </p:nvSpPr>
        <p:spPr>
          <a:xfrm>
            <a:off x="478274" y="2394228"/>
            <a:ext cx="23515807" cy="6623817"/>
          </a:xfrm>
        </p:spPr>
        <p:txBody>
          <a:bodyPr/>
          <a:lstStyle/>
          <a:p>
            <a:pPr marL="1451275" indent="-1451275"/>
            <a:r>
              <a:rPr lang="zh-CN" altLang="en-US" b="1" smtClean="0">
                <a:latin typeface="华文楷体" pitchFamily="2" charset="-122"/>
                <a:ea typeface="华文楷体" pitchFamily="2" charset="-122"/>
              </a:rPr>
              <a:t>概念:红外线、红外传感器、热释电效应、噪声等效功率 </a:t>
            </a:r>
            <a:endParaRPr lang="zh-CN" altLang="en-US" sz="8300" b="1">
              <a:latin typeface="华文楷体" pitchFamily="2" charset="-122"/>
              <a:ea typeface="华文楷体" pitchFamily="2" charset="-122"/>
            </a:endParaRPr>
          </a:p>
          <a:p>
            <a:pPr marL="1451275" indent="-1451275"/>
            <a:r>
              <a:rPr lang="zh-CN" altLang="en-US" b="1" smtClean="0">
                <a:latin typeface="华文楷体" pitchFamily="2" charset="-122"/>
                <a:ea typeface="华文楷体" pitchFamily="2" charset="-122"/>
              </a:rPr>
              <a:t>问题1:试说明热传感器与光子传感器的区别？</a:t>
            </a:r>
          </a:p>
          <a:p>
            <a:pPr marL="1451275" indent="-1451275"/>
            <a:r>
              <a:rPr lang="zh-CN" altLang="en-US" b="1" smtClean="0">
                <a:latin typeface="华文楷体" pitchFamily="2" charset="-122"/>
                <a:ea typeface="华文楷体" pitchFamily="2" charset="-122"/>
              </a:rPr>
              <a:t>问题2:电阻测辐射热计响应率主要和哪些因素有关？如何设计出具有良好性能的热探测器阵列？</a:t>
            </a:r>
          </a:p>
        </p:txBody>
      </p:sp>
    </p:spTree>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
          <p:cNvSpPr>
            <a:spLocks noChangeArrowheads="1"/>
          </p:cNvSpPr>
          <p:nvPr/>
        </p:nvSpPr>
        <p:spPr bwMode="auto">
          <a:xfrm>
            <a:off x="478276" y="2251337"/>
            <a:ext cx="8829009" cy="12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217691" tIns="108846" rIns="217691" bIns="108846" anchor="ctr"/>
          <a:lstStyle/>
          <a:p>
            <a:r>
              <a:rPr lang="en-US" altLang="zh-CN" sz="7600">
                <a:solidFill>
                  <a:schemeClr val="hlink"/>
                </a:solidFill>
                <a:latin typeface="华文新魏" pitchFamily="2" charset="-122"/>
                <a:ea typeface="华文新魏" pitchFamily="2" charset="-122"/>
              </a:rPr>
              <a:t>1</a:t>
            </a:r>
            <a:r>
              <a:rPr lang="zh-CN" altLang="en-US" sz="7600">
                <a:solidFill>
                  <a:schemeClr val="hlink"/>
                </a:solidFill>
                <a:latin typeface="华文新魏" pitchFamily="2" charset="-122"/>
                <a:ea typeface="华文新魏" pitchFamily="2" charset="-122"/>
              </a:rPr>
              <a:t>、红外辐射</a:t>
            </a:r>
          </a:p>
        </p:txBody>
      </p:sp>
      <p:sp>
        <p:nvSpPr>
          <p:cNvPr id="18435" name="Rectangle 11"/>
          <p:cNvSpPr>
            <a:spLocks noChangeArrowheads="1"/>
          </p:cNvSpPr>
          <p:nvPr/>
        </p:nvSpPr>
        <p:spPr bwMode="auto">
          <a:xfrm>
            <a:off x="863432" y="3832671"/>
            <a:ext cx="22652375" cy="8640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17691" tIns="108846" rIns="217691" bIns="108846"/>
          <a:lstStyle/>
          <a:p>
            <a:pPr marL="816342" indent="-816342" algn="just">
              <a:lnSpc>
                <a:spcPct val="120000"/>
              </a:lnSpc>
              <a:spcBef>
                <a:spcPct val="20000"/>
              </a:spcBef>
              <a:buClr>
                <a:srgbClr val="FF0000"/>
              </a:buClr>
              <a:buSzPct val="80000"/>
              <a:buFont typeface="Wingdings" pitchFamily="2" charset="2"/>
              <a:buChar char="p"/>
            </a:pPr>
            <a:r>
              <a:rPr lang="zh-CN" altLang="en-US" sz="5700">
                <a:solidFill>
                  <a:srgbClr val="FF0000"/>
                </a:solidFill>
                <a:latin typeface="Times New Roman" pitchFamily="18" charset="0"/>
                <a:ea typeface="楷体_GB2312" pitchFamily="49" charset="-122"/>
                <a:cs typeface="Times New Roman" pitchFamily="18" charset="0"/>
              </a:rPr>
              <a:t>红外辐射俗称红外线：</a:t>
            </a:r>
            <a:r>
              <a:rPr lang="zh-CN" altLang="en-US" sz="5700">
                <a:latin typeface="Times New Roman" pitchFamily="18" charset="0"/>
                <a:ea typeface="楷体_GB2312" pitchFamily="49" charset="-122"/>
                <a:cs typeface="Times New Roman" pitchFamily="18" charset="0"/>
              </a:rPr>
              <a:t>它是一种人眼看不见的光线。但实际上它和其它任何光线一样，也是一种客观存在的物质。任何物体，只要它的温度高于绝对零度，就有红外线向周围空间辐射。红外线是位于</a:t>
            </a:r>
            <a:r>
              <a:rPr lang="zh-CN" altLang="en-US" sz="5700">
                <a:solidFill>
                  <a:srgbClr val="FF0000"/>
                </a:solidFill>
                <a:latin typeface="Times New Roman" pitchFamily="18" charset="0"/>
                <a:ea typeface="楷体_GB2312" pitchFamily="49" charset="-122"/>
                <a:cs typeface="Times New Roman" pitchFamily="18" charset="0"/>
              </a:rPr>
              <a:t>可见光中红光以外的光线</a:t>
            </a:r>
            <a:r>
              <a:rPr lang="zh-CN" altLang="en-US" sz="5700">
                <a:latin typeface="Times New Roman" pitchFamily="18" charset="0"/>
                <a:ea typeface="楷体_GB2312" pitchFamily="49" charset="-122"/>
                <a:cs typeface="Times New Roman" pitchFamily="18" charset="0"/>
              </a:rPr>
              <a:t>，故称为红外线。它的</a:t>
            </a:r>
            <a:r>
              <a:rPr lang="zh-CN" altLang="en-US" sz="5700">
                <a:solidFill>
                  <a:srgbClr val="FF0000"/>
                </a:solidFill>
                <a:latin typeface="Times New Roman" pitchFamily="18" charset="0"/>
                <a:ea typeface="楷体_GB2312" pitchFamily="49" charset="-122"/>
                <a:cs typeface="Times New Roman" pitchFamily="18" charset="0"/>
              </a:rPr>
              <a:t>波长范围</a:t>
            </a:r>
            <a:r>
              <a:rPr lang="zh-CN" altLang="en-US" sz="5700">
                <a:latin typeface="Times New Roman" pitchFamily="18" charset="0"/>
                <a:ea typeface="楷体_GB2312" pitchFamily="49" charset="-122"/>
                <a:cs typeface="Times New Roman" pitchFamily="18" charset="0"/>
              </a:rPr>
              <a:t>大致在</a:t>
            </a:r>
            <a:r>
              <a:rPr lang="en-US" altLang="zh-CN" sz="5700">
                <a:solidFill>
                  <a:srgbClr val="FF0000"/>
                </a:solidFill>
                <a:latin typeface="Times New Roman" pitchFamily="18" charset="0"/>
                <a:ea typeface="楷体_GB2312" pitchFamily="49" charset="-122"/>
                <a:cs typeface="Times New Roman" pitchFamily="18" charset="0"/>
              </a:rPr>
              <a:t>0.76μm(</a:t>
            </a:r>
            <a:r>
              <a:rPr lang="zh-CN" altLang="en-US" sz="5700">
                <a:solidFill>
                  <a:srgbClr val="FF0000"/>
                </a:solidFill>
                <a:latin typeface="Times New Roman" pitchFamily="18" charset="0"/>
                <a:ea typeface="楷体_GB2312" pitchFamily="49" charset="-122"/>
                <a:cs typeface="Times New Roman" pitchFamily="18" charset="0"/>
              </a:rPr>
              <a:t>或</a:t>
            </a:r>
            <a:r>
              <a:rPr lang="en-US" altLang="zh-CN" sz="5700">
                <a:solidFill>
                  <a:srgbClr val="FF0000"/>
                </a:solidFill>
                <a:latin typeface="Times New Roman" pitchFamily="18" charset="0"/>
                <a:ea typeface="楷体_GB2312" pitchFamily="49" charset="-122"/>
                <a:cs typeface="Times New Roman" pitchFamily="18" charset="0"/>
              </a:rPr>
              <a:t>0.77μm)</a:t>
            </a:r>
            <a:r>
              <a:rPr lang="zh-CN" altLang="en-US" sz="5700">
                <a:solidFill>
                  <a:srgbClr val="FF0000"/>
                </a:solidFill>
                <a:latin typeface="Times New Roman" pitchFamily="18" charset="0"/>
                <a:ea typeface="楷体_GB2312" pitchFamily="49" charset="-122"/>
                <a:cs typeface="Times New Roman" pitchFamily="18" charset="0"/>
              </a:rPr>
              <a:t>到</a:t>
            </a:r>
            <a:r>
              <a:rPr lang="en-US" altLang="zh-CN" sz="5700">
                <a:solidFill>
                  <a:srgbClr val="FF0000"/>
                </a:solidFill>
                <a:latin typeface="Times New Roman" pitchFamily="18" charset="0"/>
                <a:ea typeface="楷体_GB2312" pitchFamily="49" charset="-122"/>
                <a:cs typeface="Times New Roman" pitchFamily="18" charset="0"/>
              </a:rPr>
              <a:t>1000μm</a:t>
            </a:r>
            <a:r>
              <a:rPr lang="zh-CN" altLang="en-US" sz="5700">
                <a:latin typeface="Times New Roman" pitchFamily="18" charset="0"/>
                <a:ea typeface="楷体_GB2312" pitchFamily="49" charset="-122"/>
                <a:cs typeface="Times New Roman" pitchFamily="18" charset="0"/>
              </a:rPr>
              <a:t>的频谱范围之内。相对应的频率大致在</a:t>
            </a:r>
            <a:r>
              <a:rPr lang="en-US" altLang="zh-CN" sz="5700">
                <a:latin typeface="Times New Roman" pitchFamily="18" charset="0"/>
                <a:ea typeface="楷体_GB2312" pitchFamily="49" charset="-122"/>
                <a:cs typeface="Times New Roman" pitchFamily="18" charset="0"/>
              </a:rPr>
              <a:t>4×10</a:t>
            </a:r>
            <a:r>
              <a:rPr lang="en-US" altLang="zh-CN" sz="5700" baseline="20000">
                <a:latin typeface="Times New Roman" pitchFamily="18" charset="0"/>
                <a:ea typeface="楷体_GB2312" pitchFamily="49" charset="-122"/>
                <a:cs typeface="Times New Roman" pitchFamily="18" charset="0"/>
              </a:rPr>
              <a:t>14</a:t>
            </a:r>
            <a:r>
              <a:rPr lang="en-US" altLang="zh-CN" sz="7600" baseline="20000">
                <a:latin typeface="Times New Roman" pitchFamily="18" charset="0"/>
                <a:ea typeface="楷体_GB2312" pitchFamily="49" charset="-122"/>
                <a:cs typeface="Times New Roman" pitchFamily="18" charset="0"/>
              </a:rPr>
              <a:t>~</a:t>
            </a:r>
            <a:r>
              <a:rPr lang="en-US" altLang="zh-CN" sz="5700">
                <a:latin typeface="Times New Roman" pitchFamily="18" charset="0"/>
                <a:ea typeface="楷体_GB2312" pitchFamily="49" charset="-122"/>
                <a:cs typeface="Times New Roman" pitchFamily="18" charset="0"/>
              </a:rPr>
              <a:t>3×10</a:t>
            </a:r>
            <a:r>
              <a:rPr lang="en-US" altLang="zh-CN" sz="5700" baseline="20000">
                <a:latin typeface="Times New Roman" pitchFamily="18" charset="0"/>
                <a:ea typeface="楷体_GB2312" pitchFamily="49" charset="-122"/>
                <a:cs typeface="Times New Roman" pitchFamily="18" charset="0"/>
              </a:rPr>
              <a:t>11</a:t>
            </a:r>
            <a:r>
              <a:rPr lang="en-US" altLang="zh-CN" sz="5700">
                <a:latin typeface="Times New Roman" pitchFamily="18" charset="0"/>
                <a:ea typeface="楷体_GB2312" pitchFamily="49" charset="-122"/>
                <a:cs typeface="Times New Roman" pitchFamily="18" charset="0"/>
              </a:rPr>
              <a:t>Hz</a:t>
            </a:r>
            <a:r>
              <a:rPr lang="zh-CN" altLang="en-US" sz="5700">
                <a:latin typeface="Times New Roman" pitchFamily="18" charset="0"/>
                <a:ea typeface="楷体_GB2312" pitchFamily="49" charset="-122"/>
                <a:cs typeface="Times New Roman" pitchFamily="18" charset="0"/>
              </a:rPr>
              <a:t>之间。</a:t>
            </a:r>
            <a:endParaRPr lang="en-US" altLang="zh-CN" sz="5700">
              <a:latin typeface="Times New Roman" pitchFamily="18" charset="0"/>
              <a:ea typeface="楷体_GB2312" pitchFamily="49" charset="-122"/>
              <a:cs typeface="Times New Roman" pitchFamily="18" charset="0"/>
            </a:endParaRPr>
          </a:p>
          <a:p>
            <a:pPr marL="816342" indent="-816342" algn="just">
              <a:lnSpc>
                <a:spcPct val="120000"/>
              </a:lnSpc>
              <a:spcBef>
                <a:spcPct val="20000"/>
              </a:spcBef>
              <a:buClr>
                <a:srgbClr val="FF0000"/>
              </a:buClr>
              <a:buSzPct val="80000"/>
              <a:buFont typeface="Wingdings" pitchFamily="2" charset="2"/>
              <a:buChar char="p"/>
            </a:pPr>
            <a:r>
              <a:rPr lang="zh-CN" altLang="en-US" sz="5700" i="1">
                <a:solidFill>
                  <a:srgbClr val="FF0000"/>
                </a:solidFill>
                <a:latin typeface="Times New Roman" pitchFamily="18" charset="0"/>
                <a:ea typeface="楷体_GB2312" pitchFamily="49" charset="-122"/>
                <a:cs typeface="Times New Roman" pitchFamily="18" charset="0"/>
              </a:rPr>
              <a:t>红外线与可见光、紫外线、</a:t>
            </a:r>
            <a:r>
              <a:rPr lang="en-US" altLang="zh-CN" sz="5700" i="1">
                <a:solidFill>
                  <a:srgbClr val="FF0000"/>
                </a:solidFill>
                <a:latin typeface="Times New Roman" pitchFamily="18" charset="0"/>
                <a:ea typeface="楷体_GB2312" pitchFamily="49" charset="-122"/>
                <a:cs typeface="Times New Roman" pitchFamily="18" charset="0"/>
              </a:rPr>
              <a:t>X</a:t>
            </a:r>
            <a:r>
              <a:rPr lang="zh-CN" altLang="en-US" sz="5700" i="1">
                <a:solidFill>
                  <a:srgbClr val="FF0000"/>
                </a:solidFill>
                <a:latin typeface="Times New Roman" pitchFamily="18" charset="0"/>
                <a:ea typeface="楷体_GB2312" pitchFamily="49" charset="-122"/>
                <a:cs typeface="Times New Roman" pitchFamily="18" charset="0"/>
              </a:rPr>
              <a:t>射线、</a:t>
            </a:r>
            <a:r>
              <a:rPr lang="zh-CN" altLang="zh-CN" sz="5700" i="1">
                <a:solidFill>
                  <a:srgbClr val="FF0000"/>
                </a:solidFill>
                <a:latin typeface="Times New Roman" pitchFamily="18" charset="0"/>
                <a:ea typeface="楷体_GB2312" pitchFamily="49" charset="-122"/>
                <a:cs typeface="Times New Roman" pitchFamily="18" charset="0"/>
              </a:rPr>
              <a:t>γ</a:t>
            </a:r>
            <a:r>
              <a:rPr lang="zh-CN" altLang="en-US" sz="5700" i="1">
                <a:solidFill>
                  <a:srgbClr val="FF0000"/>
                </a:solidFill>
                <a:latin typeface="Times New Roman" pitchFamily="18" charset="0"/>
                <a:ea typeface="楷体_GB2312" pitchFamily="49" charset="-122"/>
                <a:cs typeface="Times New Roman" pitchFamily="18" charset="0"/>
              </a:rPr>
              <a:t>射线和微波、无线电波一起构成了整个无限连续的电磁波谱</a:t>
            </a:r>
            <a:r>
              <a:rPr lang="zh-CN" altLang="en-US" sz="5700">
                <a:latin typeface="Times New Roman" pitchFamily="18" charset="0"/>
                <a:ea typeface="楷体_GB2312" pitchFamily="49" charset="-122"/>
                <a:cs typeface="Times New Roman" pitchFamily="18" charset="0"/>
              </a:rPr>
              <a:t>。</a:t>
            </a:r>
          </a:p>
        </p:txBody>
      </p:sp>
    </p:spTree>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9834" y="2683186"/>
            <a:ext cx="19389111" cy="8929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9"/>
          <p:cNvSpPr>
            <a:spLocks noChangeArrowheads="1"/>
          </p:cNvSpPr>
          <p:nvPr/>
        </p:nvSpPr>
        <p:spPr bwMode="auto">
          <a:xfrm>
            <a:off x="1824212" y="2394227"/>
            <a:ext cx="16705702" cy="259427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217691" tIns="108846" rIns="217691" bIns="108846" anchor="ctr"/>
          <a:lstStyle/>
          <a:p>
            <a:r>
              <a:rPr lang="zh-CN" altLang="en-US" sz="6700"/>
              <a:t>红外分区：     </a:t>
            </a:r>
            <a:br>
              <a:rPr lang="zh-CN" altLang="en-US" sz="6700"/>
            </a:br>
            <a:r>
              <a:rPr lang="zh-CN" altLang="en-US" sz="4800"/>
              <a:t/>
            </a:r>
            <a:br>
              <a:rPr lang="zh-CN" altLang="en-US" sz="4800"/>
            </a:br>
            <a:r>
              <a:rPr lang="zh-CN" altLang="en-US" sz="4800"/>
              <a:t>在红外技术中，一般将红外辐射分为</a:t>
            </a:r>
            <a:r>
              <a:rPr lang="en-US" altLang="zh-CN" sz="4800"/>
              <a:t>4</a:t>
            </a:r>
            <a:r>
              <a:rPr lang="zh-CN" altLang="en-US" sz="4800"/>
              <a:t>个区域</a:t>
            </a:r>
          </a:p>
        </p:txBody>
      </p:sp>
      <p:sp>
        <p:nvSpPr>
          <p:cNvPr id="20483" name="Rectangle 10"/>
          <p:cNvSpPr>
            <a:spLocks noChangeArrowheads="1"/>
          </p:cNvSpPr>
          <p:nvPr/>
        </p:nvSpPr>
        <p:spPr bwMode="auto">
          <a:xfrm>
            <a:off x="3237869" y="5715663"/>
            <a:ext cx="18432565" cy="619514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217691" tIns="108846" rIns="217691" bIns="108846"/>
          <a:lstStyle/>
          <a:p>
            <a:pPr marL="816342" indent="-816342">
              <a:lnSpc>
                <a:spcPct val="120000"/>
              </a:lnSpc>
              <a:spcBef>
                <a:spcPct val="20000"/>
              </a:spcBef>
              <a:buClr>
                <a:schemeClr val="hlink"/>
              </a:buClr>
              <a:buSzPct val="70000"/>
            </a:pPr>
            <a:r>
              <a:rPr lang="en-US" altLang="zh-CN" sz="5700"/>
              <a:t>   </a:t>
            </a:r>
            <a:r>
              <a:rPr lang="zh-CN" altLang="en-US" sz="5700">
                <a:solidFill>
                  <a:srgbClr val="FF0000"/>
                </a:solidFill>
              </a:rPr>
              <a:t>近</a:t>
            </a:r>
            <a:r>
              <a:rPr lang="zh-CN" altLang="en-US" sz="5700"/>
              <a:t>红外区</a:t>
            </a:r>
            <a:r>
              <a:rPr lang="en-US" altLang="zh-CN" sz="5700"/>
              <a:t>:           </a:t>
            </a:r>
            <a:r>
              <a:rPr lang="en-US" altLang="zh-CN" sz="5700">
                <a:latin typeface="Times New Roman" pitchFamily="18" charset="0"/>
              </a:rPr>
              <a:t>770 ~ 1.5</a:t>
            </a:r>
            <a:r>
              <a:rPr lang="en-US" altLang="zh-CN" sz="5700">
                <a:latin typeface="Times New Roman" pitchFamily="18" charset="0"/>
                <a:cs typeface="Times New Roman" pitchFamily="18" charset="0"/>
              </a:rPr>
              <a:t>×10</a:t>
            </a:r>
            <a:r>
              <a:rPr lang="en-US" altLang="zh-CN" sz="5700" baseline="30000">
                <a:latin typeface="Times New Roman" pitchFamily="18" charset="0"/>
                <a:cs typeface="Times New Roman" pitchFamily="18" charset="0"/>
              </a:rPr>
              <a:t>3 </a:t>
            </a:r>
            <a:r>
              <a:rPr lang="en-US" altLang="zh-CN" sz="5700">
                <a:latin typeface="Times New Roman" pitchFamily="18" charset="0"/>
                <a:cs typeface="Times New Roman" pitchFamily="18" charset="0"/>
              </a:rPr>
              <a:t>nm</a:t>
            </a:r>
          </a:p>
          <a:p>
            <a:pPr marL="816342" indent="-816342">
              <a:lnSpc>
                <a:spcPct val="120000"/>
              </a:lnSpc>
              <a:spcBef>
                <a:spcPct val="20000"/>
              </a:spcBef>
              <a:buClr>
                <a:schemeClr val="hlink"/>
              </a:buClr>
              <a:buSzPct val="70000"/>
            </a:pPr>
            <a:r>
              <a:rPr lang="en-US" altLang="zh-CN" sz="5700"/>
              <a:t>   </a:t>
            </a:r>
            <a:r>
              <a:rPr lang="zh-CN" altLang="en-US" sz="5700">
                <a:solidFill>
                  <a:srgbClr val="FF0000"/>
                </a:solidFill>
              </a:rPr>
              <a:t>中</a:t>
            </a:r>
            <a:r>
              <a:rPr lang="zh-CN" altLang="en-US" sz="5700"/>
              <a:t>红外区</a:t>
            </a:r>
            <a:r>
              <a:rPr lang="en-US" altLang="zh-CN" sz="5700"/>
              <a:t>:           </a:t>
            </a:r>
            <a:r>
              <a:rPr lang="en-US" altLang="zh-CN" sz="5700">
                <a:latin typeface="Times New Roman" pitchFamily="18" charset="0"/>
              </a:rPr>
              <a:t>1.5</a:t>
            </a:r>
            <a:r>
              <a:rPr lang="en-US" altLang="zh-CN" sz="5700">
                <a:latin typeface="Times New Roman" pitchFamily="18" charset="0"/>
                <a:cs typeface="Times New Roman" pitchFamily="18" charset="0"/>
              </a:rPr>
              <a:t>×10</a:t>
            </a:r>
            <a:r>
              <a:rPr lang="en-US" altLang="zh-CN" sz="5700" baseline="30000">
                <a:latin typeface="Times New Roman" pitchFamily="18" charset="0"/>
                <a:cs typeface="Times New Roman" pitchFamily="18" charset="0"/>
              </a:rPr>
              <a:t>3 </a:t>
            </a:r>
            <a:r>
              <a:rPr lang="en-US" altLang="zh-CN" sz="5700">
                <a:latin typeface="Times New Roman" pitchFamily="18" charset="0"/>
                <a:cs typeface="Times New Roman" pitchFamily="18" charset="0"/>
              </a:rPr>
              <a:t>~ 6×10</a:t>
            </a:r>
            <a:r>
              <a:rPr lang="en-US" altLang="zh-CN" sz="5700" baseline="30000">
                <a:latin typeface="Times New Roman" pitchFamily="18" charset="0"/>
                <a:cs typeface="Times New Roman" pitchFamily="18" charset="0"/>
              </a:rPr>
              <a:t>3 </a:t>
            </a:r>
            <a:r>
              <a:rPr lang="en-US" altLang="zh-CN" sz="5700">
                <a:latin typeface="Times New Roman" pitchFamily="18" charset="0"/>
                <a:cs typeface="Times New Roman" pitchFamily="18" charset="0"/>
              </a:rPr>
              <a:t>nm</a:t>
            </a:r>
            <a:endParaRPr lang="en-US" altLang="zh-CN" sz="5700">
              <a:latin typeface="Times New Roman" pitchFamily="18" charset="0"/>
            </a:endParaRPr>
          </a:p>
          <a:p>
            <a:pPr marL="816342" indent="-816342">
              <a:lnSpc>
                <a:spcPct val="120000"/>
              </a:lnSpc>
              <a:spcBef>
                <a:spcPct val="20000"/>
              </a:spcBef>
              <a:buClr>
                <a:schemeClr val="hlink"/>
              </a:buClr>
              <a:buSzPct val="70000"/>
            </a:pPr>
            <a:r>
              <a:rPr lang="en-US" altLang="zh-CN" sz="5700"/>
              <a:t>   </a:t>
            </a:r>
            <a:r>
              <a:rPr lang="zh-CN" altLang="en-US" sz="5700">
                <a:solidFill>
                  <a:srgbClr val="FF0000"/>
                </a:solidFill>
              </a:rPr>
              <a:t>远</a:t>
            </a:r>
            <a:r>
              <a:rPr lang="zh-CN" altLang="en-US" sz="5700"/>
              <a:t>红外区</a:t>
            </a:r>
            <a:r>
              <a:rPr lang="en-US" altLang="zh-CN" sz="5700"/>
              <a:t>:            </a:t>
            </a:r>
            <a:r>
              <a:rPr lang="en-US" altLang="zh-CN" sz="5700">
                <a:latin typeface="Times New Roman" pitchFamily="18" charset="0"/>
                <a:cs typeface="Times New Roman" pitchFamily="18" charset="0"/>
              </a:rPr>
              <a:t>6×10</a:t>
            </a:r>
            <a:r>
              <a:rPr lang="en-US" altLang="zh-CN" sz="5700" baseline="30000">
                <a:latin typeface="Times New Roman" pitchFamily="18" charset="0"/>
                <a:cs typeface="Times New Roman" pitchFamily="18" charset="0"/>
              </a:rPr>
              <a:t>3</a:t>
            </a:r>
            <a:r>
              <a:rPr lang="en-US" altLang="zh-CN" sz="5700">
                <a:latin typeface="Times New Roman" pitchFamily="18" charset="0"/>
                <a:cs typeface="Times New Roman" pitchFamily="18" charset="0"/>
              </a:rPr>
              <a:t> ~ 40×10</a:t>
            </a:r>
            <a:r>
              <a:rPr lang="en-US" altLang="zh-CN" sz="5700" baseline="30000">
                <a:latin typeface="Times New Roman" pitchFamily="18" charset="0"/>
                <a:cs typeface="Times New Roman" pitchFamily="18" charset="0"/>
              </a:rPr>
              <a:t>3 </a:t>
            </a:r>
            <a:r>
              <a:rPr lang="en-US" altLang="zh-CN" sz="5700">
                <a:latin typeface="Times New Roman" pitchFamily="18" charset="0"/>
                <a:cs typeface="Times New Roman" pitchFamily="18" charset="0"/>
              </a:rPr>
              <a:t>nm</a:t>
            </a:r>
            <a:endParaRPr lang="en-US" altLang="zh-CN" sz="5700"/>
          </a:p>
          <a:p>
            <a:pPr marL="816342" indent="-816342">
              <a:lnSpc>
                <a:spcPct val="120000"/>
              </a:lnSpc>
              <a:spcBef>
                <a:spcPct val="20000"/>
              </a:spcBef>
              <a:buClr>
                <a:schemeClr val="hlink"/>
              </a:buClr>
              <a:buSzPct val="70000"/>
            </a:pPr>
            <a:r>
              <a:rPr lang="en-US" altLang="zh-CN" sz="5700"/>
              <a:t>   </a:t>
            </a:r>
            <a:r>
              <a:rPr lang="zh-CN" altLang="en-US" sz="5700">
                <a:solidFill>
                  <a:srgbClr val="FF0000"/>
                </a:solidFill>
              </a:rPr>
              <a:t>极远</a:t>
            </a:r>
            <a:r>
              <a:rPr lang="zh-CN" altLang="en-US" sz="5700"/>
              <a:t>红外区</a:t>
            </a:r>
            <a:r>
              <a:rPr lang="en-US" altLang="zh-CN" sz="5700"/>
              <a:t>:        </a:t>
            </a:r>
            <a:r>
              <a:rPr lang="en-US" altLang="zh-CN" sz="5700">
                <a:latin typeface="Times New Roman" pitchFamily="18" charset="0"/>
                <a:cs typeface="Times New Roman" pitchFamily="18" charset="0"/>
              </a:rPr>
              <a:t>40×10</a:t>
            </a:r>
            <a:r>
              <a:rPr lang="en-US" altLang="zh-CN" sz="5700" baseline="30000">
                <a:latin typeface="Times New Roman" pitchFamily="18" charset="0"/>
                <a:cs typeface="Times New Roman" pitchFamily="18" charset="0"/>
              </a:rPr>
              <a:t>3</a:t>
            </a:r>
            <a:r>
              <a:rPr lang="en-US" altLang="zh-CN" sz="5700">
                <a:latin typeface="Times New Roman" pitchFamily="18" charset="0"/>
                <a:cs typeface="Times New Roman" pitchFamily="18" charset="0"/>
              </a:rPr>
              <a:t> ~ 1000</a:t>
            </a:r>
            <a:r>
              <a:rPr lang="en-US" altLang="zh-CN" sz="5700" baseline="30000">
                <a:latin typeface="Times New Roman" pitchFamily="18" charset="0"/>
                <a:cs typeface="Times New Roman" pitchFamily="18" charset="0"/>
              </a:rPr>
              <a:t> </a:t>
            </a:r>
            <a:r>
              <a:rPr lang="en-US" altLang="zh-CN" sz="5700">
                <a:latin typeface="Times New Roman" pitchFamily="18" charset="0"/>
                <a:cs typeface="Times New Roman" pitchFamily="18" charset="0"/>
              </a:rPr>
              <a:t>×10</a:t>
            </a:r>
            <a:r>
              <a:rPr lang="en-US" altLang="zh-CN" sz="5700" baseline="30000">
                <a:latin typeface="Times New Roman" pitchFamily="18" charset="0"/>
                <a:cs typeface="Times New Roman" pitchFamily="18" charset="0"/>
              </a:rPr>
              <a:t>3 </a:t>
            </a:r>
            <a:r>
              <a:rPr lang="en-US" altLang="zh-CN" sz="5700">
                <a:latin typeface="Times New Roman" pitchFamily="18" charset="0"/>
                <a:cs typeface="Times New Roman" pitchFamily="18" charset="0"/>
              </a:rPr>
              <a:t>nm</a:t>
            </a:r>
            <a:endParaRPr lang="en-US" altLang="zh-CN" sz="5700"/>
          </a:p>
          <a:p>
            <a:pPr marL="816342" indent="-816342">
              <a:lnSpc>
                <a:spcPct val="120000"/>
              </a:lnSpc>
              <a:spcBef>
                <a:spcPct val="20000"/>
              </a:spcBef>
              <a:buClr>
                <a:schemeClr val="hlink"/>
              </a:buClr>
              <a:buSzPct val="70000"/>
            </a:pPr>
            <a:r>
              <a:rPr lang="en-US" altLang="zh-CN" sz="5700"/>
              <a:t>       </a:t>
            </a:r>
            <a:r>
              <a:rPr lang="zh-CN" altLang="en-US" sz="5700">
                <a:latin typeface="隶书" pitchFamily="49" charset="-122"/>
                <a:ea typeface="隶书" pitchFamily="49" charset="-122"/>
              </a:rPr>
              <a:t>注意：这里所说的远近是指红外辐射在 </a:t>
            </a:r>
          </a:p>
          <a:p>
            <a:pPr marL="816342" indent="-816342">
              <a:lnSpc>
                <a:spcPct val="120000"/>
              </a:lnSpc>
              <a:spcBef>
                <a:spcPct val="20000"/>
              </a:spcBef>
              <a:buClr>
                <a:schemeClr val="hlink"/>
              </a:buClr>
              <a:buSzPct val="70000"/>
            </a:pPr>
            <a:r>
              <a:rPr lang="zh-CN" altLang="en-US" sz="5700">
                <a:latin typeface="隶书" pitchFamily="49" charset="-122"/>
                <a:ea typeface="隶书" pitchFamily="49" charset="-122"/>
              </a:rPr>
              <a:t>          电磁波谱中与可见光的距离。</a:t>
            </a:r>
          </a:p>
        </p:txBody>
      </p:sp>
    </p:spTree>
  </p:cSld>
  <p:clrMapOvr>
    <a:masterClrMapping/>
  </p:clrMapOvr>
  <p:transition>
    <p:zoom/>
  </p:transition>
  <p:timing>
    <p:tnLst>
      <p:par>
        <p:cTn id="1" dur="indefinite" restart="never" nodeType="tmRoot"/>
      </p:par>
    </p:tnLst>
  </p:timing>
</p:sld>
</file>

<file path=ppt/theme/theme1.xml><?xml version="1.0" encoding="utf-8"?>
<a:theme xmlns:a="http://schemas.openxmlformats.org/drawingml/2006/main" name="1_a">
  <a:themeElements>
    <a:clrScheme name="1_a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1_a">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36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36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1_a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1_a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1_a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1_a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1_a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1_a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1_a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1_a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Template>
  <TotalTime>5590</TotalTime>
  <Words>5156</Words>
  <Application>Microsoft Office PowerPoint</Application>
  <PresentationFormat>自定义</PresentationFormat>
  <Paragraphs>316</Paragraphs>
  <Slides>65</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4</vt:i4>
      </vt:variant>
      <vt:variant>
        <vt:lpstr>幻灯片标题</vt:lpstr>
      </vt:variant>
      <vt:variant>
        <vt:i4>65</vt:i4>
      </vt:variant>
    </vt:vector>
  </HeadingPairs>
  <TitlesOfParts>
    <vt:vector size="80" baseType="lpstr">
      <vt:lpstr>Arial</vt:lpstr>
      <vt:lpstr>宋体</vt:lpstr>
      <vt:lpstr>Wingdings</vt:lpstr>
      <vt:lpstr>Tahoma</vt:lpstr>
      <vt:lpstr>楷体_GB2312</vt:lpstr>
      <vt:lpstr>隶书</vt:lpstr>
      <vt:lpstr>华文新魏</vt:lpstr>
      <vt:lpstr>Times New Roman</vt:lpstr>
      <vt:lpstr>华文隶书</vt:lpstr>
      <vt:lpstr>华文楷体</vt:lpstr>
      <vt:lpstr>1_a</vt:lpstr>
      <vt:lpstr>Microsoft Word Picture</vt:lpstr>
      <vt:lpstr>Microsoft 公式 3.0</vt:lpstr>
      <vt:lpstr>Microsoft Equation 3.0</vt:lpstr>
      <vt:lpstr>MathType 5.0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通过一海里长度的大气透过率曲线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（1.2）热电偶型传感器</vt:lpstr>
      <vt:lpstr> （2）热电偶型传感器</vt:lpstr>
      <vt:lpstr>PowerPoint 演示文稿</vt:lpstr>
      <vt:lpstr>PowerPoint 演示文稿</vt:lpstr>
      <vt:lpstr>PowerPoint 演示文稿</vt:lpstr>
      <vt:lpstr>（1.4）热释电型传感器 (pyroelectric)</vt:lpstr>
      <vt:lpstr>热释电型传感器原理</vt:lpstr>
      <vt:lpstr>几点注意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3.2  热绝缘结构的重要性</vt:lpstr>
      <vt:lpstr>PowerPoint 演示文稿</vt:lpstr>
      <vt:lpstr>PowerPoint 演示文稿</vt:lpstr>
      <vt:lpstr>（一）红外测温</vt:lpstr>
      <vt:lpstr>红外测温原理</vt:lpstr>
      <vt:lpstr>红外辐射测温仪结构</vt:lpstr>
      <vt:lpstr>光学材料</vt:lpstr>
      <vt:lpstr>说明</vt:lpstr>
      <vt:lpstr>PowerPoint 演示文稿</vt:lpstr>
      <vt:lpstr>PowerPoint 演示文稿</vt:lpstr>
      <vt:lpstr>分 类</vt:lpstr>
      <vt:lpstr>目 的</vt:lpstr>
      <vt:lpstr>原 理</vt:lpstr>
      <vt:lpstr>PowerPoint 演示文稿</vt:lpstr>
      <vt:lpstr>医用二氧化碳气体分析仪</vt:lpstr>
      <vt:lpstr>医用二氧化碳气体分析仪光系统图</vt:lpstr>
      <vt:lpstr>医用二氧化碳分析仪组成</vt:lpstr>
      <vt:lpstr>医用二氧化碳分析仪原理</vt:lpstr>
      <vt:lpstr>本章小结</vt:lpstr>
    </vt:vector>
  </TitlesOfParts>
  <Company>cetc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单片光电集成器件及材料基础研究   项目综合论证报告                                                                                                                     </dc:title>
  <dc:creator>wangh</dc:creator>
  <cp:lastModifiedBy>xgz</cp:lastModifiedBy>
  <cp:revision>537</cp:revision>
  <dcterms:created xsi:type="dcterms:W3CDTF">2005-07-25T02:02:32Z</dcterms:created>
  <dcterms:modified xsi:type="dcterms:W3CDTF">2018-03-23T02:57:15Z</dcterms:modified>
</cp:coreProperties>
</file>