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257" r:id="rId2"/>
    <p:sldId id="258" r:id="rId3"/>
    <p:sldId id="398" r:id="rId4"/>
    <p:sldId id="259" r:id="rId5"/>
    <p:sldId id="260" r:id="rId6"/>
    <p:sldId id="261" r:id="rId7"/>
    <p:sldId id="262" r:id="rId8"/>
    <p:sldId id="263" r:id="rId9"/>
    <p:sldId id="399" r:id="rId10"/>
    <p:sldId id="267" r:id="rId11"/>
    <p:sldId id="269" r:id="rId12"/>
    <p:sldId id="270" r:id="rId13"/>
    <p:sldId id="271" r:id="rId14"/>
    <p:sldId id="273" r:id="rId15"/>
    <p:sldId id="276" r:id="rId16"/>
    <p:sldId id="277" r:id="rId17"/>
    <p:sldId id="279" r:id="rId18"/>
    <p:sldId id="281" r:id="rId19"/>
    <p:sldId id="275" r:id="rId20"/>
    <p:sldId id="283" r:id="rId21"/>
    <p:sldId id="400" r:id="rId22"/>
    <p:sldId id="284" r:id="rId23"/>
    <p:sldId id="285" r:id="rId24"/>
    <p:sldId id="286" r:id="rId25"/>
    <p:sldId id="287" r:id="rId26"/>
    <p:sldId id="288" r:id="rId27"/>
    <p:sldId id="290" r:id="rId28"/>
    <p:sldId id="291" r:id="rId29"/>
    <p:sldId id="292" r:id="rId30"/>
    <p:sldId id="293" r:id="rId31"/>
    <p:sldId id="294" r:id="rId32"/>
    <p:sldId id="295" r:id="rId33"/>
  </p:sldIdLst>
  <p:sldSz cx="9144000" cy="6858000" type="screen4x3"/>
  <p:notesSz cx="6669088" cy="9820275"/>
  <p:defaultTextStyle>
    <a:defPPr>
      <a:defRPr lang="zh-CN"/>
    </a:defPPr>
    <a:lvl1pPr algn="l" rtl="0" fontAlgn="base">
      <a:spcBef>
        <a:spcPct val="0"/>
      </a:spcBef>
      <a:spcAft>
        <a:spcPct val="0"/>
      </a:spcAft>
      <a:defRPr sz="36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36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36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36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3600" b="1" kern="1200">
        <a:solidFill>
          <a:schemeClr val="tx1"/>
        </a:solidFill>
        <a:latin typeface="Arial" pitchFamily="34" charset="0"/>
        <a:ea typeface="宋体" pitchFamily="2" charset="-122"/>
        <a:cs typeface="+mn-cs"/>
      </a:defRPr>
    </a:lvl5pPr>
    <a:lvl6pPr marL="2286000" algn="l" defTabSz="914400" rtl="0" eaLnBrk="1" latinLnBrk="0" hangingPunct="1">
      <a:defRPr sz="3600" b="1" kern="1200">
        <a:solidFill>
          <a:schemeClr val="tx1"/>
        </a:solidFill>
        <a:latin typeface="Arial" pitchFamily="34" charset="0"/>
        <a:ea typeface="宋体" pitchFamily="2" charset="-122"/>
        <a:cs typeface="+mn-cs"/>
      </a:defRPr>
    </a:lvl6pPr>
    <a:lvl7pPr marL="2743200" algn="l" defTabSz="914400" rtl="0" eaLnBrk="1" latinLnBrk="0" hangingPunct="1">
      <a:defRPr sz="3600" b="1" kern="1200">
        <a:solidFill>
          <a:schemeClr val="tx1"/>
        </a:solidFill>
        <a:latin typeface="Arial" pitchFamily="34" charset="0"/>
        <a:ea typeface="宋体" pitchFamily="2" charset="-122"/>
        <a:cs typeface="+mn-cs"/>
      </a:defRPr>
    </a:lvl7pPr>
    <a:lvl8pPr marL="3200400" algn="l" defTabSz="914400" rtl="0" eaLnBrk="1" latinLnBrk="0" hangingPunct="1">
      <a:defRPr sz="3600" b="1" kern="1200">
        <a:solidFill>
          <a:schemeClr val="tx1"/>
        </a:solidFill>
        <a:latin typeface="Arial" pitchFamily="34" charset="0"/>
        <a:ea typeface="宋体" pitchFamily="2" charset="-122"/>
        <a:cs typeface="+mn-cs"/>
      </a:defRPr>
    </a:lvl8pPr>
    <a:lvl9pPr marL="3657600" algn="l" defTabSz="914400" rtl="0" eaLnBrk="1" latinLnBrk="0" hangingPunct="1">
      <a:defRPr sz="36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381" autoAdjust="0"/>
    <p:restoredTop sz="94660"/>
  </p:normalViewPr>
  <p:slideViewPr>
    <p:cSldViewPr>
      <p:cViewPr varScale="1">
        <p:scale>
          <a:sx n="102" d="100"/>
          <a:sy n="102" d="100"/>
        </p:scale>
        <p:origin x="-396" y="-102"/>
      </p:cViewPr>
      <p:guideLst>
        <p:guide orient="horz" pos="2160"/>
        <p:guide pos="2880"/>
      </p:guideLst>
    </p:cSldViewPr>
  </p:slideViewPr>
  <p:notesTextViewPr>
    <p:cViewPr>
      <p:scale>
        <a:sx n="100" d="100"/>
        <a:sy n="100" d="100"/>
      </p:scale>
      <p:origin x="0" y="0"/>
    </p:cViewPr>
  </p:notesTextViewPr>
  <p:notesViewPr>
    <p:cSldViewPr>
      <p:cViewPr varScale="1">
        <p:scale>
          <a:sx n="37" d="100"/>
          <a:sy n="37" d="100"/>
        </p:scale>
        <p:origin x="-894" y="-90"/>
      </p:cViewPr>
      <p:guideLst>
        <p:guide orient="horz" pos="3093"/>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90838" cy="490538"/>
          </a:xfrm>
          <a:prstGeom prst="rect">
            <a:avLst/>
          </a:prstGeom>
          <a:noFill/>
          <a:ln w="9525">
            <a:noFill/>
            <a:miter lim="800000"/>
            <a:headEnd/>
            <a:tailEnd/>
          </a:ln>
          <a:effectLst/>
        </p:spPr>
        <p:txBody>
          <a:bodyPr vert="horz" wrap="square" lIns="94214" tIns="47107" rIns="94214" bIns="47107" numCol="1" anchor="t" anchorCtr="0" compatLnSpc="1">
            <a:prstTxWarp prst="textNoShape">
              <a:avLst/>
            </a:prstTxWarp>
          </a:bodyPr>
          <a:lstStyle>
            <a:lvl1pPr defTabSz="942975">
              <a:defRPr sz="1200" b="0"/>
            </a:lvl1pPr>
          </a:lstStyle>
          <a:p>
            <a:endParaRPr lang="en-US" altLang="zh-CN"/>
          </a:p>
        </p:txBody>
      </p:sp>
      <p:sp>
        <p:nvSpPr>
          <p:cNvPr id="5123" name="Rectangle 3"/>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4214" tIns="47107" rIns="94214" bIns="47107" numCol="1" anchor="t" anchorCtr="0" compatLnSpc="1">
            <a:prstTxWarp prst="textNoShape">
              <a:avLst/>
            </a:prstTxWarp>
          </a:bodyPr>
          <a:lstStyle>
            <a:lvl1pPr algn="r" defTabSz="942975">
              <a:defRPr sz="1200" b="0"/>
            </a:lvl1pPr>
          </a:lstStyle>
          <a:p>
            <a:endParaRPr lang="en-US" altLang="zh-CN"/>
          </a:p>
        </p:txBody>
      </p:sp>
      <p:sp>
        <p:nvSpPr>
          <p:cNvPr id="5124" name="Rectangle 4"/>
          <p:cNvSpPr>
            <a:spLocks noGrp="1" noChangeArrowheads="1"/>
          </p:cNvSpPr>
          <p:nvPr>
            <p:ph type="ftr" sz="quarter" idx="2"/>
          </p:nvPr>
        </p:nvSpPr>
        <p:spPr bwMode="auto">
          <a:xfrm>
            <a:off x="0" y="9328150"/>
            <a:ext cx="2890838" cy="490538"/>
          </a:xfrm>
          <a:prstGeom prst="rect">
            <a:avLst/>
          </a:prstGeom>
          <a:noFill/>
          <a:ln w="9525">
            <a:noFill/>
            <a:miter lim="800000"/>
            <a:headEnd/>
            <a:tailEnd/>
          </a:ln>
          <a:effectLst/>
        </p:spPr>
        <p:txBody>
          <a:bodyPr vert="horz" wrap="square" lIns="94214" tIns="47107" rIns="94214" bIns="47107" numCol="1" anchor="b" anchorCtr="0" compatLnSpc="1">
            <a:prstTxWarp prst="textNoShape">
              <a:avLst/>
            </a:prstTxWarp>
          </a:bodyPr>
          <a:lstStyle>
            <a:lvl1pPr defTabSz="942975">
              <a:defRPr sz="1200" b="0"/>
            </a:lvl1pPr>
          </a:lstStyle>
          <a:p>
            <a:endParaRPr lang="en-US" altLang="zh-CN"/>
          </a:p>
        </p:txBody>
      </p:sp>
      <p:sp>
        <p:nvSpPr>
          <p:cNvPr id="5125" name="Rectangle 5"/>
          <p:cNvSpPr>
            <a:spLocks noGrp="1" noChangeArrowheads="1"/>
          </p:cNvSpPr>
          <p:nvPr>
            <p:ph type="sldNum" sz="quarter" idx="3"/>
          </p:nvPr>
        </p:nvSpPr>
        <p:spPr bwMode="auto">
          <a:xfrm>
            <a:off x="3778250" y="9328150"/>
            <a:ext cx="2889250" cy="490538"/>
          </a:xfrm>
          <a:prstGeom prst="rect">
            <a:avLst/>
          </a:prstGeom>
          <a:noFill/>
          <a:ln w="9525">
            <a:noFill/>
            <a:miter lim="800000"/>
            <a:headEnd/>
            <a:tailEnd/>
          </a:ln>
          <a:effectLst/>
        </p:spPr>
        <p:txBody>
          <a:bodyPr vert="horz" wrap="square" lIns="94214" tIns="47107" rIns="94214" bIns="47107" numCol="1" anchor="b" anchorCtr="0" compatLnSpc="1">
            <a:prstTxWarp prst="textNoShape">
              <a:avLst/>
            </a:prstTxWarp>
          </a:bodyPr>
          <a:lstStyle>
            <a:lvl1pPr algn="r" defTabSz="942975">
              <a:defRPr sz="1200" b="0"/>
            </a:lvl1pPr>
          </a:lstStyle>
          <a:p>
            <a:fld id="{E8464849-508A-4A3C-A94B-528D841AD75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890838" cy="490538"/>
          </a:xfrm>
          <a:prstGeom prst="rect">
            <a:avLst/>
          </a:prstGeom>
          <a:noFill/>
          <a:ln w="9525">
            <a:noFill/>
            <a:miter lim="800000"/>
            <a:headEnd/>
            <a:tailEnd/>
          </a:ln>
          <a:effectLst/>
        </p:spPr>
        <p:txBody>
          <a:bodyPr vert="horz" wrap="square" lIns="94214" tIns="47107" rIns="94214" bIns="47107" numCol="1" anchor="t" anchorCtr="0" compatLnSpc="1">
            <a:prstTxWarp prst="textNoShape">
              <a:avLst/>
            </a:prstTxWarp>
          </a:bodyPr>
          <a:lstStyle>
            <a:lvl1pPr defTabSz="942975">
              <a:defRPr sz="1200" b="0"/>
            </a:lvl1pPr>
          </a:lstStyle>
          <a:p>
            <a:endParaRPr lang="en-US" altLang="zh-CN"/>
          </a:p>
        </p:txBody>
      </p:sp>
      <p:sp>
        <p:nvSpPr>
          <p:cNvPr id="57347" name="Rectangle 3"/>
          <p:cNvSpPr>
            <a:spLocks noGrp="1" noChangeArrowheads="1"/>
          </p:cNvSpPr>
          <p:nvPr>
            <p:ph type="dt" idx="1"/>
          </p:nvPr>
        </p:nvSpPr>
        <p:spPr bwMode="auto">
          <a:xfrm>
            <a:off x="3778250" y="0"/>
            <a:ext cx="2889250" cy="490538"/>
          </a:xfrm>
          <a:prstGeom prst="rect">
            <a:avLst/>
          </a:prstGeom>
          <a:noFill/>
          <a:ln w="9525">
            <a:noFill/>
            <a:miter lim="800000"/>
            <a:headEnd/>
            <a:tailEnd/>
          </a:ln>
          <a:effectLst/>
        </p:spPr>
        <p:txBody>
          <a:bodyPr vert="horz" wrap="square" lIns="94214" tIns="47107" rIns="94214" bIns="47107" numCol="1" anchor="t" anchorCtr="0" compatLnSpc="1">
            <a:prstTxWarp prst="textNoShape">
              <a:avLst/>
            </a:prstTxWarp>
          </a:bodyPr>
          <a:lstStyle>
            <a:lvl1pPr algn="r" defTabSz="942975">
              <a:defRPr sz="1200" b="0"/>
            </a:lvl1pPr>
          </a:lstStyle>
          <a:p>
            <a:endParaRPr lang="en-US" altLang="zh-CN"/>
          </a:p>
        </p:txBody>
      </p:sp>
      <p:sp>
        <p:nvSpPr>
          <p:cNvPr id="57348"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666750" y="4664075"/>
            <a:ext cx="5335588" cy="4419600"/>
          </a:xfrm>
          <a:prstGeom prst="rect">
            <a:avLst/>
          </a:prstGeom>
          <a:noFill/>
          <a:ln w="9525">
            <a:noFill/>
            <a:miter lim="800000"/>
            <a:headEnd/>
            <a:tailEnd/>
          </a:ln>
          <a:effectLst/>
        </p:spPr>
        <p:txBody>
          <a:bodyPr vert="horz" wrap="square" lIns="94214" tIns="47107" rIns="94214" bIns="4710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0" name="Rectangle 6"/>
          <p:cNvSpPr>
            <a:spLocks noGrp="1" noChangeArrowheads="1"/>
          </p:cNvSpPr>
          <p:nvPr>
            <p:ph type="ftr" sz="quarter" idx="4"/>
          </p:nvPr>
        </p:nvSpPr>
        <p:spPr bwMode="auto">
          <a:xfrm>
            <a:off x="0" y="9328150"/>
            <a:ext cx="2890838" cy="490538"/>
          </a:xfrm>
          <a:prstGeom prst="rect">
            <a:avLst/>
          </a:prstGeom>
          <a:noFill/>
          <a:ln w="9525">
            <a:noFill/>
            <a:miter lim="800000"/>
            <a:headEnd/>
            <a:tailEnd/>
          </a:ln>
          <a:effectLst/>
        </p:spPr>
        <p:txBody>
          <a:bodyPr vert="horz" wrap="square" lIns="94214" tIns="47107" rIns="94214" bIns="47107" numCol="1" anchor="b" anchorCtr="0" compatLnSpc="1">
            <a:prstTxWarp prst="textNoShape">
              <a:avLst/>
            </a:prstTxWarp>
          </a:bodyPr>
          <a:lstStyle>
            <a:lvl1pPr defTabSz="942975">
              <a:defRPr sz="1200" b="0"/>
            </a:lvl1pPr>
          </a:lstStyle>
          <a:p>
            <a:endParaRPr lang="en-US" altLang="zh-CN"/>
          </a:p>
        </p:txBody>
      </p:sp>
      <p:sp>
        <p:nvSpPr>
          <p:cNvPr id="57351" name="Rectangle 7"/>
          <p:cNvSpPr>
            <a:spLocks noGrp="1" noChangeArrowheads="1"/>
          </p:cNvSpPr>
          <p:nvPr>
            <p:ph type="sldNum" sz="quarter" idx="5"/>
          </p:nvPr>
        </p:nvSpPr>
        <p:spPr bwMode="auto">
          <a:xfrm>
            <a:off x="3778250" y="9328150"/>
            <a:ext cx="2889250" cy="490538"/>
          </a:xfrm>
          <a:prstGeom prst="rect">
            <a:avLst/>
          </a:prstGeom>
          <a:noFill/>
          <a:ln w="9525">
            <a:noFill/>
            <a:miter lim="800000"/>
            <a:headEnd/>
            <a:tailEnd/>
          </a:ln>
          <a:effectLst/>
        </p:spPr>
        <p:txBody>
          <a:bodyPr vert="horz" wrap="square" lIns="94214" tIns="47107" rIns="94214" bIns="47107" numCol="1" anchor="b" anchorCtr="0" compatLnSpc="1">
            <a:prstTxWarp prst="textNoShape">
              <a:avLst/>
            </a:prstTxWarp>
          </a:bodyPr>
          <a:lstStyle>
            <a:lvl1pPr algn="r" defTabSz="942975">
              <a:defRPr sz="1200" b="0"/>
            </a:lvl1pPr>
          </a:lstStyle>
          <a:p>
            <a:fld id="{2A791649-9A99-4EF1-B97D-ACB54139581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E9956FD8-66A4-4C60-A533-80C00B2A558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0B72A38A-7507-44EF-B84F-2194A74E13E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0"/>
            <a:ext cx="2249488" cy="645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597650" cy="645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131D45F-DF72-4283-BC52-A5A3A1BBED4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8999538" cy="6453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6443663" y="6619875"/>
            <a:ext cx="2289175" cy="238125"/>
          </a:xfrm>
        </p:spPr>
        <p:txBody>
          <a:bodyPr/>
          <a:lstStyle>
            <a:lvl1pPr>
              <a:defRPr/>
            </a:lvl1pPr>
          </a:lstStyle>
          <a:p>
            <a:fld id="{24C0AE11-DDA4-4C03-9FC7-9BB9F4C8F12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55F295B-886B-48BF-B9CE-0DAF8CD7DA7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FBDF8912-66D7-4871-B19E-B71D256B8DD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196975"/>
            <a:ext cx="4333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1196975"/>
            <a:ext cx="4333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1CCB656D-B770-475F-B740-942817A5FB4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22E6DD29-EE17-4755-857A-AC314BA344D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39E3BB67-EF18-48A0-92C7-6884202769C2}"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FD3D688A-D1A5-48C7-9B95-AEA973BD6AF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BE9B8D0-03BD-4886-83BB-3DF773FBB3B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C76F6A0-339B-4620-BF8B-C2D1F79F7BC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0" y="6553200"/>
            <a:ext cx="9144000" cy="314325"/>
          </a:xfrm>
          <a:prstGeom prst="rect">
            <a:avLst/>
          </a:prstGeom>
          <a:solidFill>
            <a:schemeClr val="tx1"/>
          </a:solidFill>
          <a:ln w="9525">
            <a:solidFill>
              <a:schemeClr val="tx1"/>
            </a:solidFill>
            <a:miter lim="800000"/>
            <a:headEnd/>
            <a:tailEnd/>
          </a:ln>
          <a:effectLst/>
        </p:spPr>
        <p:txBody>
          <a:bodyPr>
            <a:spAutoFit/>
          </a:bodyPr>
          <a:lstStyle/>
          <a:p>
            <a:pPr algn="ctr">
              <a:spcBef>
                <a:spcPct val="50000"/>
              </a:spcBef>
            </a:pPr>
            <a:r>
              <a:rPr lang="zh-CN" altLang="en-US" sz="1400">
                <a:solidFill>
                  <a:srgbClr val="CC0066"/>
                </a:solidFill>
                <a:effectLst>
                  <a:outerShdw blurRad="38100" dist="38100" dir="2700000" algn="tl">
                    <a:srgbClr val="000000"/>
                  </a:outerShdw>
                </a:effectLst>
                <a:latin typeface="Tahoma" pitchFamily="34" charset="0"/>
              </a:rPr>
              <a:t>电子科技大学    敏感材料与传感器   课程组     制作</a:t>
            </a:r>
          </a:p>
        </p:txBody>
      </p:sp>
      <p:sp>
        <p:nvSpPr>
          <p:cNvPr id="162819" name="Rectangle 3"/>
          <p:cNvSpPr>
            <a:spLocks noGrp="1" noRot="1" noChangeArrowheads="1"/>
          </p:cNvSpPr>
          <p:nvPr>
            <p:ph type="title"/>
          </p:nvPr>
        </p:nvSpPr>
        <p:spPr bwMode="auto">
          <a:xfrm>
            <a:off x="0" y="0"/>
            <a:ext cx="8540750" cy="836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2820" name="Rectangle 4"/>
          <p:cNvSpPr>
            <a:spLocks noGrp="1" noRot="1" noChangeArrowheads="1"/>
          </p:cNvSpPr>
          <p:nvPr>
            <p:ph type="body" idx="1"/>
          </p:nvPr>
        </p:nvSpPr>
        <p:spPr bwMode="auto">
          <a:xfrm>
            <a:off x="179388" y="1196975"/>
            <a:ext cx="8820150"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2821" name="Rectangle 5"/>
          <p:cNvSpPr>
            <a:spLocks noGrp="1" noChangeArrowheads="1"/>
          </p:cNvSpPr>
          <p:nvPr>
            <p:ph type="sldNum" sz="quarter" idx="4"/>
          </p:nvPr>
        </p:nvSpPr>
        <p:spPr bwMode="auto">
          <a:xfrm>
            <a:off x="6443663" y="6619875"/>
            <a:ext cx="2289175"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FF5050"/>
                </a:solidFill>
              </a:defRPr>
            </a:lvl1pPr>
          </a:lstStyle>
          <a:p>
            <a:fld id="{68099177-27D5-4E3F-97DC-A26814C61B42}" type="slidenum">
              <a:rPr lang="en-US" altLang="zh-CN"/>
              <a:pPr/>
              <a:t>‹#›</a:t>
            </a:fld>
            <a:endParaRPr lang="en-US" altLang="zh-CN"/>
          </a:p>
        </p:txBody>
      </p:sp>
      <p:sp>
        <p:nvSpPr>
          <p:cNvPr id="162822" name="Rectangle 6"/>
          <p:cNvSpPr>
            <a:spLocks noChangeArrowheads="1"/>
          </p:cNvSpPr>
          <p:nvPr/>
        </p:nvSpPr>
        <p:spPr bwMode="auto">
          <a:xfrm>
            <a:off x="0" y="836613"/>
            <a:ext cx="9144000" cy="152400"/>
          </a:xfrm>
          <a:prstGeom prst="rect">
            <a:avLst/>
          </a:prstGeom>
          <a:gradFill rotWithShape="0">
            <a:gsLst>
              <a:gs pos="0">
                <a:srgbClr val="0000FF"/>
              </a:gs>
              <a:gs pos="100000">
                <a:schemeClr val="bg1"/>
              </a:gs>
            </a:gsLst>
            <a:lin ang="0" scaled="1"/>
          </a:gradFill>
          <a:ln w="9525">
            <a:noFill/>
            <a:miter lim="800000"/>
            <a:headEnd/>
            <a:tailEnd/>
          </a:ln>
          <a:effectLst/>
        </p:spPr>
        <p:txBody>
          <a:bodyPr wrap="none" anchor="ctr"/>
          <a:lstStyle/>
          <a:p>
            <a:endParaRPr lang="zh-CN" altLang="en-US"/>
          </a:p>
        </p:txBody>
      </p:sp>
      <p:pic>
        <p:nvPicPr>
          <p:cNvPr id="162823" name="Picture 7" descr="未标题-1 拷贝"/>
          <p:cNvPicPr>
            <a:picLocks noChangeAspect="1" noChangeArrowheads="1"/>
          </p:cNvPicPr>
          <p:nvPr/>
        </p:nvPicPr>
        <p:blipFill>
          <a:blip r:embed="rId14" cstate="print">
            <a:clrChange>
              <a:clrFrom>
                <a:srgbClr val="000000"/>
              </a:clrFrom>
              <a:clrTo>
                <a:srgbClr val="000000">
                  <a:alpha val="0"/>
                </a:srgbClr>
              </a:clrTo>
            </a:clrChange>
          </a:blip>
          <a:srcRect/>
          <a:stretch>
            <a:fillRect/>
          </a:stretch>
        </p:blipFill>
        <p:spPr bwMode="auto">
          <a:xfrm>
            <a:off x="8229600" y="0"/>
            <a:ext cx="914400" cy="9144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3200" b="1">
          <a:solidFill>
            <a:schemeClr val="hlink"/>
          </a:solidFill>
          <a:latin typeface="+mj-lt"/>
          <a:ea typeface="+mj-ea"/>
          <a:cs typeface="+mj-cs"/>
        </a:defRPr>
      </a:lvl1pPr>
      <a:lvl2pPr algn="l" rtl="0" fontAlgn="base">
        <a:spcBef>
          <a:spcPct val="0"/>
        </a:spcBef>
        <a:spcAft>
          <a:spcPct val="0"/>
        </a:spcAft>
        <a:defRPr sz="3200" b="1">
          <a:solidFill>
            <a:schemeClr val="hlink"/>
          </a:solidFill>
          <a:latin typeface="Arial" pitchFamily="34" charset="0"/>
          <a:ea typeface="宋体" pitchFamily="2" charset="-122"/>
        </a:defRPr>
      </a:lvl2pPr>
      <a:lvl3pPr algn="l" rtl="0" fontAlgn="base">
        <a:spcBef>
          <a:spcPct val="0"/>
        </a:spcBef>
        <a:spcAft>
          <a:spcPct val="0"/>
        </a:spcAft>
        <a:defRPr sz="3200" b="1">
          <a:solidFill>
            <a:schemeClr val="hlink"/>
          </a:solidFill>
          <a:latin typeface="Arial" pitchFamily="34" charset="0"/>
          <a:ea typeface="宋体" pitchFamily="2" charset="-122"/>
        </a:defRPr>
      </a:lvl3pPr>
      <a:lvl4pPr algn="l" rtl="0" fontAlgn="base">
        <a:spcBef>
          <a:spcPct val="0"/>
        </a:spcBef>
        <a:spcAft>
          <a:spcPct val="0"/>
        </a:spcAft>
        <a:defRPr sz="3200" b="1">
          <a:solidFill>
            <a:schemeClr val="hlink"/>
          </a:solidFill>
          <a:latin typeface="Arial" pitchFamily="34" charset="0"/>
          <a:ea typeface="宋体" pitchFamily="2" charset="-122"/>
        </a:defRPr>
      </a:lvl4pPr>
      <a:lvl5pPr algn="l" rtl="0" fontAlgn="base">
        <a:spcBef>
          <a:spcPct val="0"/>
        </a:spcBef>
        <a:spcAft>
          <a:spcPct val="0"/>
        </a:spcAft>
        <a:defRPr sz="3200" b="1">
          <a:solidFill>
            <a:schemeClr val="hlink"/>
          </a:solidFill>
          <a:latin typeface="Arial" pitchFamily="34" charset="0"/>
          <a:ea typeface="宋体" pitchFamily="2" charset="-122"/>
        </a:defRPr>
      </a:lvl5pPr>
      <a:lvl6pPr marL="457200" algn="l" rtl="0" fontAlgn="base">
        <a:spcBef>
          <a:spcPct val="0"/>
        </a:spcBef>
        <a:spcAft>
          <a:spcPct val="0"/>
        </a:spcAft>
        <a:defRPr sz="3200" b="1">
          <a:solidFill>
            <a:schemeClr val="hlink"/>
          </a:solidFill>
          <a:latin typeface="Arial" pitchFamily="34" charset="0"/>
          <a:ea typeface="宋体" pitchFamily="2" charset="-122"/>
        </a:defRPr>
      </a:lvl6pPr>
      <a:lvl7pPr marL="914400" algn="l" rtl="0" fontAlgn="base">
        <a:spcBef>
          <a:spcPct val="0"/>
        </a:spcBef>
        <a:spcAft>
          <a:spcPct val="0"/>
        </a:spcAft>
        <a:defRPr sz="3200" b="1">
          <a:solidFill>
            <a:schemeClr val="hlink"/>
          </a:solidFill>
          <a:latin typeface="Arial" pitchFamily="34" charset="0"/>
          <a:ea typeface="宋体" pitchFamily="2" charset="-122"/>
        </a:defRPr>
      </a:lvl7pPr>
      <a:lvl8pPr marL="1371600" algn="l" rtl="0" fontAlgn="base">
        <a:spcBef>
          <a:spcPct val="0"/>
        </a:spcBef>
        <a:spcAft>
          <a:spcPct val="0"/>
        </a:spcAft>
        <a:defRPr sz="3200" b="1">
          <a:solidFill>
            <a:schemeClr val="hlink"/>
          </a:solidFill>
          <a:latin typeface="Arial" pitchFamily="34" charset="0"/>
          <a:ea typeface="宋体" pitchFamily="2" charset="-122"/>
        </a:defRPr>
      </a:lvl8pPr>
      <a:lvl9pPr marL="1828800" algn="l" rtl="0" fontAlgn="base">
        <a:spcBef>
          <a:spcPct val="0"/>
        </a:spcBef>
        <a:spcAft>
          <a:spcPct val="0"/>
        </a:spcAft>
        <a:defRPr sz="3200" b="1">
          <a:solidFill>
            <a:schemeClr val="hlink"/>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18EDC50B-1CBB-4BF8-A681-825D9C469BBF}" type="slidenum">
              <a:rPr lang="en-US" altLang="zh-CN"/>
              <a:pPr/>
              <a:t>1</a:t>
            </a:fld>
            <a:endParaRPr lang="en-US" altLang="zh-CN"/>
          </a:p>
        </p:txBody>
      </p:sp>
      <p:sp>
        <p:nvSpPr>
          <p:cNvPr id="3075" name="Rectangle 3"/>
          <p:cNvSpPr>
            <a:spLocks noGrp="1" noRot="1" noChangeArrowheads="1"/>
          </p:cNvSpPr>
          <p:nvPr>
            <p:ph type="body" idx="1"/>
          </p:nvPr>
        </p:nvSpPr>
        <p:spPr>
          <a:xfrm>
            <a:off x="1142976" y="2285992"/>
            <a:ext cx="7112000" cy="919162"/>
          </a:xfrm>
        </p:spPr>
        <p:txBody>
          <a:bodyPr/>
          <a:lstStyle/>
          <a:p>
            <a:pPr algn="ctr">
              <a:buFont typeface="Wingdings" pitchFamily="2" charset="2"/>
              <a:buNone/>
            </a:pPr>
            <a:r>
              <a:rPr lang="zh-CN" altLang="en-US" sz="4000" b="1" dirty="0">
                <a:ea typeface="华文行楷" pitchFamily="2" charset="-122"/>
              </a:rPr>
              <a:t>非制冷红外焦平面阵列技术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DAFE77-5B70-4B27-B5C4-7DA9A3F3415D}" type="slidenum">
              <a:rPr lang="en-US" altLang="zh-CN" b="1"/>
              <a:pPr/>
              <a:t>10</a:t>
            </a:fld>
            <a:endParaRPr lang="en-US" altLang="zh-CN" b="1"/>
          </a:p>
        </p:txBody>
      </p:sp>
      <p:sp>
        <p:nvSpPr>
          <p:cNvPr id="15362" name="Rectangle 2"/>
          <p:cNvSpPr>
            <a:spLocks noGrp="1" noRot="1" noChangeArrowheads="1"/>
          </p:cNvSpPr>
          <p:nvPr>
            <p:ph type="title"/>
          </p:nvPr>
        </p:nvSpPr>
        <p:spPr/>
        <p:txBody>
          <a:bodyPr/>
          <a:lstStyle/>
          <a:p>
            <a:r>
              <a:rPr lang="en-US" altLang="zh-CN" sz="2400" dirty="0" smtClean="0">
                <a:solidFill>
                  <a:srgbClr val="FF0000"/>
                </a:solidFill>
                <a:ea typeface="楷体_GB2312" pitchFamily="49" charset="-122"/>
              </a:rPr>
              <a:t>2.1  </a:t>
            </a:r>
            <a:r>
              <a:rPr lang="zh-CN" altLang="en-US" sz="2400" dirty="0" smtClean="0">
                <a:solidFill>
                  <a:srgbClr val="FF0000"/>
                </a:solidFill>
                <a:ea typeface="楷体_GB2312" pitchFamily="49" charset="-122"/>
              </a:rPr>
              <a:t>热绝缘</a:t>
            </a:r>
            <a:r>
              <a:rPr lang="zh-CN" altLang="en-US" sz="2400" dirty="0">
                <a:solidFill>
                  <a:srgbClr val="FF0000"/>
                </a:solidFill>
                <a:ea typeface="楷体_GB2312" pitchFamily="49" charset="-122"/>
              </a:rPr>
              <a:t>结构的重要性</a:t>
            </a:r>
          </a:p>
        </p:txBody>
      </p:sp>
      <p:sp>
        <p:nvSpPr>
          <p:cNvPr id="15363" name="Rectangle 3"/>
          <p:cNvSpPr>
            <a:spLocks noGrp="1" noRot="1" noChangeArrowheads="1"/>
          </p:cNvSpPr>
          <p:nvPr>
            <p:ph type="body" idx="1"/>
          </p:nvPr>
        </p:nvSpPr>
        <p:spPr>
          <a:xfrm>
            <a:off x="179388" y="1196975"/>
            <a:ext cx="3535356" cy="5018107"/>
          </a:xfrm>
        </p:spPr>
        <p:txBody>
          <a:bodyPr/>
          <a:lstStyle/>
          <a:p>
            <a:pPr marL="0" indent="719138">
              <a:buFont typeface="Wingdings" pitchFamily="2" charset="2"/>
              <a:buNone/>
            </a:pPr>
            <a:r>
              <a:rPr lang="zh-CN" altLang="en-US" sz="2800" b="1" dirty="0">
                <a:solidFill>
                  <a:srgbClr val="FF6600"/>
                </a:solidFill>
              </a:rPr>
              <a:t>所有的热红外探测器都表现出随着敏感元，即像素温度改变而出现的某些可测量特性的改变</a:t>
            </a:r>
            <a:r>
              <a:rPr lang="zh-CN" altLang="en-US" sz="2800" b="1" dirty="0"/>
              <a:t>，这是由于像元吸收红外辐射引起的。因而，对各种热红外探测器的分析要从叙述入射辐射功率使温度增加的</a:t>
            </a:r>
            <a:r>
              <a:rPr lang="zh-CN" altLang="en-US" sz="2800" b="1" dirty="0">
                <a:solidFill>
                  <a:srgbClr val="FF0000"/>
                </a:solidFill>
              </a:rPr>
              <a:t>热流方程式</a:t>
            </a:r>
            <a:r>
              <a:rPr lang="zh-CN" altLang="en-US" sz="2800" b="1" dirty="0"/>
              <a:t>入手</a:t>
            </a:r>
            <a:r>
              <a:rPr lang="zh-CN" altLang="en-US" sz="2800" b="1" dirty="0" smtClean="0"/>
              <a:t>。</a:t>
            </a:r>
            <a:endParaRPr lang="zh-CN" altLang="en-US" sz="2800" b="1" dirty="0"/>
          </a:p>
        </p:txBody>
      </p:sp>
      <p:pic>
        <p:nvPicPr>
          <p:cNvPr id="8" name="图片 7" descr="片段_5.jpg"/>
          <p:cNvPicPr>
            <a:picLocks noChangeAspect="1"/>
          </p:cNvPicPr>
          <p:nvPr/>
        </p:nvPicPr>
        <p:blipFill>
          <a:blip r:embed="rId2"/>
          <a:stretch>
            <a:fillRect/>
          </a:stretch>
        </p:blipFill>
        <p:spPr>
          <a:xfrm>
            <a:off x="4929190" y="1142984"/>
            <a:ext cx="3448050" cy="3524250"/>
          </a:xfrm>
          <a:prstGeom prst="rect">
            <a:avLst/>
          </a:prstGeom>
        </p:spPr>
      </p:pic>
      <p:sp>
        <p:nvSpPr>
          <p:cNvPr id="9" name="Rectangle 6"/>
          <p:cNvSpPr>
            <a:spLocks noChangeArrowheads="1"/>
          </p:cNvSpPr>
          <p:nvPr/>
        </p:nvSpPr>
        <p:spPr bwMode="auto">
          <a:xfrm>
            <a:off x="4429124" y="4786322"/>
            <a:ext cx="3889375" cy="457200"/>
          </a:xfrm>
          <a:prstGeom prst="rect">
            <a:avLst/>
          </a:prstGeom>
          <a:noFill/>
          <a:ln w="9525">
            <a:noFill/>
            <a:miter lim="800000"/>
            <a:headEnd/>
            <a:tailEnd/>
          </a:ln>
          <a:effectLst/>
        </p:spPr>
        <p:txBody>
          <a:bodyPr>
            <a:spAutoFit/>
          </a:bodyPr>
          <a:lstStyle/>
          <a:p>
            <a:pPr algn="ctr"/>
            <a:r>
              <a:rPr lang="zh-CN" altLang="en-US" sz="2400" dirty="0" smtClean="0">
                <a:ea typeface="楷体_GB2312" pitchFamily="49" charset="-122"/>
              </a:rPr>
              <a:t>热红外</a:t>
            </a:r>
            <a:r>
              <a:rPr lang="zh-CN" altLang="en-US" sz="2400" dirty="0">
                <a:ea typeface="楷体_GB2312" pitchFamily="49" charset="-122"/>
              </a:rPr>
              <a:t>传感器的原理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00B4AF40-3333-4ADB-BF67-4F9F99C59850}" type="slidenum">
              <a:rPr lang="en-US" altLang="zh-CN"/>
              <a:pPr/>
              <a:t>11</a:t>
            </a:fld>
            <a:endParaRPr lang="en-US" altLang="zh-CN"/>
          </a:p>
        </p:txBody>
      </p:sp>
      <p:sp>
        <p:nvSpPr>
          <p:cNvPr id="17411" name="Rectangle 3"/>
          <p:cNvSpPr>
            <a:spLocks noGrp="1" noRot="1" noChangeArrowheads="1"/>
          </p:cNvSpPr>
          <p:nvPr>
            <p:ph type="body" idx="1"/>
          </p:nvPr>
        </p:nvSpPr>
        <p:spPr>
          <a:xfrm>
            <a:off x="357158" y="1071546"/>
            <a:ext cx="8291513" cy="5113337"/>
          </a:xfrm>
        </p:spPr>
        <p:txBody>
          <a:bodyPr/>
          <a:lstStyle/>
          <a:p>
            <a:r>
              <a:rPr lang="zh-CN" altLang="en-US" sz="2800" b="1" dirty="0" smtClean="0"/>
              <a:t>在</a:t>
            </a:r>
            <a:r>
              <a:rPr lang="zh-CN" altLang="en-US" sz="2800" b="1" dirty="0"/>
              <a:t>着三种可能的热传导机理：</a:t>
            </a:r>
            <a:r>
              <a:rPr lang="zh-CN" altLang="en-US" sz="2800" b="1" dirty="0">
                <a:solidFill>
                  <a:srgbClr val="FF0000"/>
                </a:solidFill>
              </a:rPr>
              <a:t>传导，对流和辐射</a:t>
            </a:r>
            <a:r>
              <a:rPr lang="zh-CN" altLang="en-US" sz="2800" b="1" dirty="0"/>
              <a:t>。</a:t>
            </a:r>
          </a:p>
          <a:p>
            <a:pPr marL="514350" indent="-514350">
              <a:buFont typeface="+mj-lt"/>
              <a:buAutoNum type="arabicPeriod"/>
            </a:pPr>
            <a:r>
              <a:rPr lang="zh-CN" altLang="en-US" sz="2800" b="1" dirty="0">
                <a:solidFill>
                  <a:srgbClr val="FF0000"/>
                </a:solidFill>
              </a:rPr>
              <a:t>传导</a:t>
            </a:r>
            <a:r>
              <a:rPr lang="zh-CN" altLang="en-US" sz="2800" b="1" dirty="0"/>
              <a:t>在阵列内部以下几种方式出现：</a:t>
            </a:r>
          </a:p>
          <a:p>
            <a:r>
              <a:rPr lang="en-US" altLang="zh-CN" sz="2800" b="1" dirty="0" smtClean="0"/>
              <a:t> </a:t>
            </a:r>
            <a:r>
              <a:rPr lang="zh-CN" altLang="en-US" sz="2800" b="1" dirty="0"/>
              <a:t>热从敏感区沿着其支撑流入衬底</a:t>
            </a:r>
            <a:r>
              <a:rPr lang="zh-CN" altLang="en-US" sz="2800" b="1" dirty="0" smtClean="0"/>
              <a:t>，如果</a:t>
            </a:r>
            <a:r>
              <a:rPr lang="zh-CN" altLang="en-US" sz="2800" b="1" dirty="0"/>
              <a:t>敏感区相邻，热可直接从某一像元的敏感区进入邻近像元，这叫做横向热流，由于这种流向降低了图像的分辨率（通常称为串音），因而要予以避免</a:t>
            </a:r>
            <a:r>
              <a:rPr lang="zh-CN" altLang="en-US" sz="2800" b="1" dirty="0" smtClean="0"/>
              <a:t>。</a:t>
            </a:r>
            <a:endParaRPr lang="en-US" altLang="zh-CN" sz="2800" b="1" dirty="0" smtClean="0"/>
          </a:p>
          <a:p>
            <a:pPr marL="514350" indent="-514350">
              <a:buFont typeface="+mj-lt"/>
              <a:buAutoNum type="arabicPeriod" startAt="2"/>
            </a:pPr>
            <a:r>
              <a:rPr lang="zh-CN" altLang="en-US" sz="2800" b="1" dirty="0" smtClean="0">
                <a:solidFill>
                  <a:srgbClr val="FF0000"/>
                </a:solidFill>
              </a:rPr>
              <a:t>对流</a:t>
            </a:r>
            <a:r>
              <a:rPr lang="zh-CN" altLang="en-US" sz="2800" b="1" dirty="0" smtClean="0"/>
              <a:t>是热传递的第二种方式。这种方式要求要有周围大气存在。一般说来，在真空封装的热阵列中，这不是一种重要的机理。</a:t>
            </a:r>
          </a:p>
          <a:p>
            <a:endParaRPr lang="zh-CN" altLang="en-US" sz="2800" b="1" dirty="0"/>
          </a:p>
        </p:txBody>
      </p:sp>
      <p:sp>
        <p:nvSpPr>
          <p:cNvPr id="4" name="矩形 3"/>
          <p:cNvSpPr/>
          <p:nvPr/>
        </p:nvSpPr>
        <p:spPr>
          <a:xfrm>
            <a:off x="1071538" y="142852"/>
            <a:ext cx="1988045" cy="523220"/>
          </a:xfrm>
          <a:prstGeom prst="rect">
            <a:avLst/>
          </a:prstGeom>
        </p:spPr>
        <p:txBody>
          <a:bodyPr wrap="none">
            <a:spAutoFit/>
          </a:bodyPr>
          <a:lstStyle/>
          <a:p>
            <a:r>
              <a:rPr lang="zh-CN" altLang="en-US" sz="2800" kern="0" dirty="0">
                <a:solidFill>
                  <a:srgbClr val="0033CC"/>
                </a:solidFill>
                <a:latin typeface="Arial"/>
                <a:ea typeface="宋体"/>
              </a:rPr>
              <a:t>热传导机理</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33AB3046-71B2-462B-ADAB-472F6B1CD418}" type="slidenum">
              <a:rPr lang="en-US" altLang="zh-CN"/>
              <a:pPr/>
              <a:t>12</a:t>
            </a:fld>
            <a:endParaRPr lang="en-US" altLang="zh-CN"/>
          </a:p>
        </p:txBody>
      </p:sp>
      <p:sp>
        <p:nvSpPr>
          <p:cNvPr id="18435" name="Rectangle 3"/>
          <p:cNvSpPr>
            <a:spLocks noGrp="1" noRot="1" noChangeArrowheads="1"/>
          </p:cNvSpPr>
          <p:nvPr>
            <p:ph type="body" idx="1"/>
          </p:nvPr>
        </p:nvSpPr>
        <p:spPr>
          <a:xfrm>
            <a:off x="142844" y="1000109"/>
            <a:ext cx="8820150" cy="2214577"/>
          </a:xfrm>
        </p:spPr>
        <p:txBody>
          <a:bodyPr/>
          <a:lstStyle/>
          <a:p>
            <a:pPr marL="514350" indent="-514350">
              <a:buFont typeface="+mj-lt"/>
              <a:buAutoNum type="arabicPeriod" startAt="3"/>
            </a:pPr>
            <a:r>
              <a:rPr lang="zh-CN" altLang="en-US" sz="2800" b="1" dirty="0" smtClean="0"/>
              <a:t>第三</a:t>
            </a:r>
            <a:r>
              <a:rPr lang="zh-CN" altLang="en-US" sz="2800" b="1" dirty="0"/>
              <a:t>种热传递机理是</a:t>
            </a:r>
            <a:r>
              <a:rPr lang="zh-CN" altLang="en-US" sz="2800" b="1" dirty="0">
                <a:solidFill>
                  <a:srgbClr val="FF0000"/>
                </a:solidFill>
              </a:rPr>
              <a:t>辐射</a:t>
            </a:r>
            <a:r>
              <a:rPr lang="zh-CN" altLang="en-US" sz="2800" b="1" dirty="0"/>
              <a:t>。这种场合是从敏感元辐射给周围，周围环境又辐射给敏感元。这种机理对热红外阵列是最理想的。</a:t>
            </a:r>
            <a:r>
              <a:rPr lang="zh-CN" altLang="en-US" sz="2800" b="1" dirty="0">
                <a:solidFill>
                  <a:srgbClr val="FF0000"/>
                </a:solidFill>
              </a:rPr>
              <a:t>如果主要的热损耗机理是辐射，那么，该阵列就处于背景限，即对其性能的主要理论限制。</a:t>
            </a:r>
          </a:p>
        </p:txBody>
      </p:sp>
      <p:sp>
        <p:nvSpPr>
          <p:cNvPr id="4" name="Rectangle 3"/>
          <p:cNvSpPr txBox="1">
            <a:spLocks noRot="1" noChangeArrowheads="1"/>
          </p:cNvSpPr>
          <p:nvPr/>
        </p:nvSpPr>
        <p:spPr bwMode="auto">
          <a:xfrm>
            <a:off x="323850" y="3500438"/>
            <a:ext cx="8820150" cy="24288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sz="2800" dirty="0"/>
              <a:t>为了获得高性能，</a:t>
            </a:r>
            <a:r>
              <a:rPr lang="zh-CN" altLang="en-US" sz="2800" dirty="0">
                <a:solidFill>
                  <a:srgbClr val="FF0000"/>
                </a:solidFill>
              </a:rPr>
              <a:t>热阵列应封装在带透红外辐射窗口的真空管壳中</a:t>
            </a:r>
            <a:r>
              <a:rPr lang="zh-CN" altLang="en-US" sz="2800" dirty="0"/>
              <a:t>。敏感元不应与邻近像元的敏感元相连以免出现因热扩散导致图像分辨率损失（</a:t>
            </a:r>
            <a:r>
              <a:rPr lang="zh-CN" altLang="en-US" sz="2800" dirty="0">
                <a:solidFill>
                  <a:srgbClr val="FF0000"/>
                </a:solidFill>
              </a:rPr>
              <a:t>串音</a:t>
            </a:r>
            <a:r>
              <a:rPr lang="zh-CN" altLang="en-US" sz="2800" dirty="0"/>
              <a:t>）</a:t>
            </a:r>
            <a:r>
              <a:rPr lang="zh-CN" altLang="en-US" sz="2800" dirty="0" smtClean="0"/>
              <a:t>。</a:t>
            </a:r>
            <a:endParaRPr lang="en-US" altLang="zh-CN" sz="2800" dirty="0" smtClean="0"/>
          </a:p>
          <a:p>
            <a:r>
              <a:rPr lang="zh-CN" altLang="en-US" sz="2800" dirty="0" smtClean="0"/>
              <a:t>假设</a:t>
            </a:r>
            <a:r>
              <a:rPr lang="zh-CN" altLang="en-US" sz="2800" dirty="0"/>
              <a:t>阵列并不是背景限的，其主要的热损失机理应是顺</a:t>
            </a:r>
            <a:r>
              <a:rPr lang="zh-CN" altLang="en-US" sz="2800" dirty="0">
                <a:solidFill>
                  <a:srgbClr val="FF0000"/>
                </a:solidFill>
              </a:rPr>
              <a:t>支撑结构达到衬底的传导</a:t>
            </a:r>
            <a:r>
              <a:rPr lang="zh-CN" altLang="en-US" sz="2800" dirty="0"/>
              <a:t>引起的。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AC419AA5-13AB-48BD-A9DC-BF13E461F1DF}" type="slidenum">
              <a:rPr lang="en-US" altLang="zh-CN"/>
              <a:pPr/>
              <a:t>13</a:t>
            </a:fld>
            <a:endParaRPr lang="en-US" altLang="zh-CN"/>
          </a:p>
        </p:txBody>
      </p:sp>
      <p:sp>
        <p:nvSpPr>
          <p:cNvPr id="19459" name="Rectangle 3"/>
          <p:cNvSpPr>
            <a:spLocks noGrp="1" noRot="1" noChangeArrowheads="1"/>
          </p:cNvSpPr>
          <p:nvPr>
            <p:ph type="body" idx="1"/>
          </p:nvPr>
        </p:nvSpPr>
        <p:spPr>
          <a:xfrm>
            <a:off x="395288" y="981075"/>
            <a:ext cx="8534430" cy="3519495"/>
          </a:xfrm>
        </p:spPr>
        <p:txBody>
          <a:bodyPr/>
          <a:lstStyle/>
          <a:p>
            <a:r>
              <a:rPr lang="zh-CN" altLang="en-US" sz="2000" b="1" dirty="0" smtClean="0"/>
              <a:t>支撑</a:t>
            </a:r>
            <a:r>
              <a:rPr lang="zh-CN" altLang="en-US" sz="2000" b="1" dirty="0"/>
              <a:t>结构是高性能阵列的关键，必须具备三种功能：</a:t>
            </a:r>
            <a:r>
              <a:rPr lang="zh-CN" altLang="en-US" sz="2000" b="1" dirty="0">
                <a:solidFill>
                  <a:srgbClr val="FF0000"/>
                </a:solidFill>
              </a:rPr>
              <a:t>机械支撑、热传导通道和电学传导通道</a:t>
            </a:r>
            <a:r>
              <a:rPr lang="zh-CN" altLang="en-US" sz="2000" b="1" dirty="0"/>
              <a:t>（假设读出是电学方式而不是光学方式）</a:t>
            </a:r>
            <a:r>
              <a:rPr lang="zh-CN" altLang="en-US" sz="2000" b="1" dirty="0" smtClean="0"/>
              <a:t>。</a:t>
            </a:r>
            <a:endParaRPr lang="en-US" altLang="zh-CN" sz="2000" b="1" dirty="0" smtClean="0"/>
          </a:p>
          <a:p>
            <a:r>
              <a:rPr lang="zh-CN" altLang="en-US" sz="2000" b="1" dirty="0" smtClean="0"/>
              <a:t>有</a:t>
            </a:r>
            <a:r>
              <a:rPr lang="zh-CN" altLang="en-US" sz="2000" b="1" dirty="0"/>
              <a:t>二种支撑结构</a:t>
            </a:r>
            <a:r>
              <a:rPr lang="zh-CN" altLang="en-US" sz="2000" b="1" dirty="0" smtClean="0"/>
              <a:t>。</a:t>
            </a:r>
            <a:endParaRPr lang="en-US" altLang="zh-CN" sz="2000" b="1" dirty="0" smtClean="0"/>
          </a:p>
          <a:p>
            <a:pPr marL="457200" indent="-457200">
              <a:buFont typeface="+mj-ea"/>
              <a:buAutoNum type="circleNumDbPlain"/>
            </a:pPr>
            <a:r>
              <a:rPr lang="zh-CN" altLang="en-US" sz="2000" b="1" dirty="0" smtClean="0"/>
              <a:t>得</a:t>
            </a:r>
            <a:r>
              <a:rPr lang="zh-CN" altLang="en-US" sz="2000" b="1" dirty="0"/>
              <a:t>克萨期仪器公司采用的凸缘焊接的热释电／铁电测热辐射计</a:t>
            </a:r>
            <a:r>
              <a:rPr lang="zh-CN" altLang="en-US" sz="2000" b="1" dirty="0">
                <a:solidFill>
                  <a:srgbClr val="FF0000"/>
                </a:solidFill>
              </a:rPr>
              <a:t>混合式</a:t>
            </a:r>
            <a:r>
              <a:rPr lang="zh-CN" altLang="en-US" sz="2000" b="1" dirty="0" smtClean="0"/>
              <a:t>阵列。</a:t>
            </a:r>
            <a:r>
              <a:rPr lang="zh-CN" altLang="en-US" sz="2000" b="1" dirty="0"/>
              <a:t>探测层是一种较厚的钡锶钛（ </a:t>
            </a:r>
            <a:r>
              <a:rPr lang="en-US" altLang="zh-CN" sz="2000" b="1" dirty="0"/>
              <a:t>BST </a:t>
            </a:r>
            <a:r>
              <a:rPr lang="zh-CN" altLang="en-US" sz="2000" b="1" dirty="0"/>
              <a:t>）层（约为 </a:t>
            </a:r>
            <a:r>
              <a:rPr lang="en-US" altLang="zh-CN" sz="2000" b="1" dirty="0"/>
              <a:t>25 </a:t>
            </a:r>
            <a:r>
              <a:rPr lang="en-US" altLang="zh-CN" sz="2000" b="1" dirty="0" err="1"/>
              <a:t>μm</a:t>
            </a:r>
            <a:r>
              <a:rPr lang="en-US" altLang="zh-CN" sz="2000" b="1" dirty="0"/>
              <a:t> ) </a:t>
            </a:r>
            <a:r>
              <a:rPr lang="zh-CN" altLang="en-US" sz="2000" b="1" dirty="0"/>
              <a:t>，</a:t>
            </a:r>
            <a:r>
              <a:rPr lang="en-US" altLang="zh-CN" sz="2000" b="1" dirty="0"/>
              <a:t>Si </a:t>
            </a:r>
            <a:r>
              <a:rPr lang="zh-CN" altLang="en-US" sz="2000" b="1" dirty="0"/>
              <a:t>衬底上每个像元都配有多路传输器电路</a:t>
            </a:r>
            <a:r>
              <a:rPr lang="zh-CN" altLang="en-US" sz="2000" b="1" dirty="0" smtClean="0"/>
              <a:t>。</a:t>
            </a:r>
            <a:endParaRPr lang="en-US" altLang="zh-CN" sz="2000" b="1" dirty="0" smtClean="0"/>
          </a:p>
          <a:p>
            <a:pPr marL="457200" indent="-457200">
              <a:buNone/>
            </a:pPr>
            <a:r>
              <a:rPr lang="en-US" altLang="zh-CN" sz="2000" b="1" dirty="0"/>
              <a:t> </a:t>
            </a:r>
            <a:r>
              <a:rPr lang="en-US" altLang="zh-CN" sz="2000" b="1" dirty="0" smtClean="0"/>
              <a:t>     </a:t>
            </a:r>
            <a:r>
              <a:rPr lang="zh-CN" altLang="en-US" sz="2000" b="1" dirty="0" smtClean="0"/>
              <a:t>凸缘</a:t>
            </a:r>
            <a:r>
              <a:rPr lang="zh-CN" altLang="en-US" sz="2000" b="1" dirty="0"/>
              <a:t>焊接把每一像元的二部分连接起来提供机械支撑，良好的电学传导和低的热传导。</a:t>
            </a:r>
          </a:p>
        </p:txBody>
      </p:sp>
      <p:sp>
        <p:nvSpPr>
          <p:cNvPr id="4" name="矩形 3"/>
          <p:cNvSpPr/>
          <p:nvPr/>
        </p:nvSpPr>
        <p:spPr>
          <a:xfrm>
            <a:off x="1590783" y="269230"/>
            <a:ext cx="1422184" cy="461665"/>
          </a:xfrm>
          <a:prstGeom prst="rect">
            <a:avLst/>
          </a:prstGeom>
        </p:spPr>
        <p:txBody>
          <a:bodyPr wrap="none">
            <a:spAutoFit/>
          </a:bodyPr>
          <a:lstStyle/>
          <a:p>
            <a:r>
              <a:rPr lang="zh-CN" altLang="en-US" sz="2400" kern="0" dirty="0">
                <a:solidFill>
                  <a:srgbClr val="0033CC"/>
                </a:solidFill>
                <a:latin typeface="Arial"/>
                <a:ea typeface="宋体"/>
              </a:rPr>
              <a:t>支撑结构</a:t>
            </a:r>
            <a:endParaRPr lang="zh-CN" altLang="en-US" dirty="0"/>
          </a:p>
        </p:txBody>
      </p:sp>
      <p:pic>
        <p:nvPicPr>
          <p:cNvPr id="5" name="Picture 4"/>
          <p:cNvPicPr>
            <a:picLocks noChangeAspect="1" noChangeArrowheads="1"/>
          </p:cNvPicPr>
          <p:nvPr/>
        </p:nvPicPr>
        <p:blipFill>
          <a:blip r:embed="rId2"/>
          <a:srcRect/>
          <a:stretch>
            <a:fillRect/>
          </a:stretch>
        </p:blipFill>
        <p:spPr bwMode="auto">
          <a:xfrm>
            <a:off x="3428992" y="3357562"/>
            <a:ext cx="4541819" cy="2506731"/>
          </a:xfrm>
          <a:prstGeom prst="rect">
            <a:avLst/>
          </a:prstGeom>
          <a:noFill/>
          <a:ln w="9525">
            <a:noFill/>
            <a:miter lim="800000"/>
            <a:headEnd/>
            <a:tailEnd/>
          </a:ln>
          <a:effectLst/>
        </p:spPr>
      </p:pic>
      <p:sp>
        <p:nvSpPr>
          <p:cNvPr id="6" name="Rectangle 5"/>
          <p:cNvSpPr>
            <a:spLocks noChangeArrowheads="1"/>
          </p:cNvSpPr>
          <p:nvPr/>
        </p:nvSpPr>
        <p:spPr bwMode="auto">
          <a:xfrm>
            <a:off x="2714612" y="6000768"/>
            <a:ext cx="4135437" cy="519113"/>
          </a:xfrm>
          <a:prstGeom prst="rect">
            <a:avLst/>
          </a:prstGeom>
          <a:noFill/>
          <a:ln w="9525">
            <a:noFill/>
            <a:miter lim="800000"/>
            <a:headEnd/>
            <a:tailEnd/>
          </a:ln>
          <a:effectLst/>
        </p:spPr>
        <p:txBody>
          <a:bodyPr wrap="none">
            <a:spAutoFit/>
          </a:bodyPr>
          <a:lstStyle/>
          <a:p>
            <a:r>
              <a:rPr lang="zh-CN" altLang="en-US" sz="2800" dirty="0"/>
              <a:t>图 </a:t>
            </a:r>
            <a:r>
              <a:rPr lang="en-US" altLang="zh-CN" sz="2800" dirty="0"/>
              <a:t>2 </a:t>
            </a:r>
            <a:r>
              <a:rPr lang="zh-CN" altLang="en-US" sz="2800" dirty="0"/>
              <a:t>热释电探测器件结构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7DBF4A9F-4955-4BCE-8731-81771F050DC5}" type="slidenum">
              <a:rPr lang="en-US" altLang="zh-CN"/>
              <a:pPr/>
              <a:t>14</a:t>
            </a:fld>
            <a:endParaRPr lang="en-US" altLang="zh-CN"/>
          </a:p>
        </p:txBody>
      </p:sp>
      <p:sp>
        <p:nvSpPr>
          <p:cNvPr id="21507" name="Rectangle 3"/>
          <p:cNvSpPr>
            <a:spLocks noGrp="1" noRot="1" noChangeArrowheads="1"/>
          </p:cNvSpPr>
          <p:nvPr>
            <p:ph type="body" idx="1"/>
          </p:nvPr>
        </p:nvSpPr>
        <p:spPr>
          <a:xfrm>
            <a:off x="0" y="1071546"/>
            <a:ext cx="9143999" cy="5948362"/>
          </a:xfrm>
        </p:spPr>
        <p:txBody>
          <a:bodyPr/>
          <a:lstStyle/>
          <a:p>
            <a:pPr marL="457200" indent="-457200">
              <a:lnSpc>
                <a:spcPct val="110000"/>
              </a:lnSpc>
              <a:buFont typeface="+mj-ea"/>
              <a:buAutoNum type="circleNumDbPlain" startAt="2"/>
            </a:pPr>
            <a:r>
              <a:rPr lang="zh-CN" altLang="en-US" sz="2000" b="1" dirty="0" smtClean="0"/>
              <a:t>霍尼韦尔</a:t>
            </a:r>
            <a:r>
              <a:rPr lang="zh-CN" altLang="en-US" sz="2000" b="1" dirty="0"/>
              <a:t>单片式测热辐射计阵列采用的</a:t>
            </a:r>
            <a:r>
              <a:rPr lang="zh-CN" altLang="en-US" sz="2000" b="1" dirty="0">
                <a:solidFill>
                  <a:srgbClr val="FF0000"/>
                </a:solidFill>
              </a:rPr>
              <a:t>薄片式结构</a:t>
            </a:r>
            <a:r>
              <a:rPr lang="en-US" altLang="zh-CN" sz="2000" b="1" dirty="0"/>
              <a:t>(</a:t>
            </a:r>
            <a:r>
              <a:rPr lang="zh-CN" altLang="en-US" sz="2000" b="1" dirty="0"/>
              <a:t>图 </a:t>
            </a:r>
            <a:r>
              <a:rPr lang="en-US" altLang="zh-CN" sz="2000" b="1" dirty="0"/>
              <a:t>3 )</a:t>
            </a:r>
            <a:r>
              <a:rPr lang="zh-CN" altLang="en-US" sz="2000" b="1" dirty="0" smtClean="0"/>
              <a:t>。</a:t>
            </a:r>
            <a:endParaRPr lang="en-US" altLang="zh-CN" sz="2000" b="1" dirty="0" smtClean="0"/>
          </a:p>
          <a:p>
            <a:pPr marL="457200" indent="-457200">
              <a:lnSpc>
                <a:spcPct val="110000"/>
              </a:lnSpc>
              <a:buNone/>
            </a:pPr>
            <a:r>
              <a:rPr lang="en-US" altLang="zh-CN" sz="2000" b="1" dirty="0"/>
              <a:t> </a:t>
            </a:r>
            <a:r>
              <a:rPr lang="en-US" altLang="zh-CN" sz="2000" b="1" dirty="0" smtClean="0"/>
              <a:t>     </a:t>
            </a:r>
            <a:r>
              <a:rPr lang="zh-CN" altLang="en-US" sz="2000" b="1" dirty="0" smtClean="0"/>
              <a:t>其</a:t>
            </a:r>
            <a:r>
              <a:rPr lang="zh-CN" altLang="en-US" sz="2000" b="1" dirty="0"/>
              <a:t>探测层是一种淀积在</a:t>
            </a:r>
            <a:r>
              <a:rPr lang="en-US" altLang="zh-CN" sz="2000" b="1" dirty="0"/>
              <a:t>Si</a:t>
            </a:r>
            <a:r>
              <a:rPr lang="en-US" altLang="zh-CN" sz="2000" b="1" baseline="-25000" dirty="0"/>
              <a:t>3</a:t>
            </a:r>
            <a:r>
              <a:rPr lang="en-US" altLang="zh-CN" sz="2000" b="1" dirty="0"/>
              <a:t>N</a:t>
            </a:r>
            <a:r>
              <a:rPr lang="en-US" altLang="zh-CN" sz="2000" b="1" baseline="-25000" dirty="0"/>
              <a:t>4</a:t>
            </a:r>
            <a:r>
              <a:rPr lang="en-US" altLang="zh-CN" sz="2000" b="1" dirty="0"/>
              <a:t> </a:t>
            </a:r>
            <a:r>
              <a:rPr lang="zh-CN" altLang="en-US" sz="2000" b="1" dirty="0"/>
              <a:t>从薄片上的薄膜</a:t>
            </a:r>
            <a:r>
              <a:rPr lang="en-US" altLang="zh-CN" sz="2000" b="1" dirty="0"/>
              <a:t>(&lt;1μm )</a:t>
            </a:r>
            <a:r>
              <a:rPr lang="zh-CN" altLang="en-US" sz="2000" b="1" dirty="0"/>
              <a:t>。膜片高举在 </a:t>
            </a:r>
            <a:r>
              <a:rPr lang="en-US" altLang="zh-CN" sz="2000" b="1" dirty="0"/>
              <a:t>Si </a:t>
            </a:r>
            <a:r>
              <a:rPr lang="zh-CN" altLang="en-US" sz="2000" b="1" dirty="0"/>
              <a:t>衬底上方，由位于相对对角线两端角上的二只腿支撑。每一像元的电路均嵌入衬底中。在每一像元上都制造好晶体管开关的硅片上淀积包括金属，</a:t>
            </a:r>
            <a:r>
              <a:rPr lang="en-US" altLang="zh-CN" sz="2000" b="1" dirty="0"/>
              <a:t>SiO</a:t>
            </a:r>
            <a:r>
              <a:rPr lang="en-US" altLang="zh-CN" sz="2000" b="1" baseline="-25000" dirty="0"/>
              <a:t>2</a:t>
            </a:r>
            <a:r>
              <a:rPr lang="en-US" altLang="zh-CN" sz="2000" b="1" dirty="0"/>
              <a:t>, Si</a:t>
            </a:r>
            <a:r>
              <a:rPr lang="en-US" altLang="zh-CN" sz="2000" b="1" baseline="-25000" dirty="0"/>
              <a:t>3</a:t>
            </a:r>
            <a:r>
              <a:rPr lang="en-US" altLang="zh-CN" sz="2000" b="1" dirty="0"/>
              <a:t>N</a:t>
            </a:r>
            <a:r>
              <a:rPr lang="en-US" altLang="zh-CN" sz="2000" b="1" baseline="-25000" dirty="0"/>
              <a:t>4</a:t>
            </a:r>
            <a:r>
              <a:rPr lang="en-US" altLang="zh-CN" sz="2000" b="1" dirty="0"/>
              <a:t> </a:t>
            </a:r>
            <a:r>
              <a:rPr lang="zh-CN" altLang="en-US" sz="2000" b="1" dirty="0"/>
              <a:t>和 </a:t>
            </a:r>
            <a:r>
              <a:rPr lang="en-US" altLang="zh-CN" sz="2000" b="1" dirty="0" err="1"/>
              <a:t>VOx</a:t>
            </a:r>
            <a:r>
              <a:rPr lang="zh-CN" altLang="en-US" sz="2000" b="1" dirty="0"/>
              <a:t>（热敏电阻材料）这样的选定材料薄膜，从而构筑成了这种结构。再把</a:t>
            </a:r>
            <a:r>
              <a:rPr lang="en-US" altLang="zh-CN" sz="2000" b="1" dirty="0"/>
              <a:t>Si </a:t>
            </a:r>
            <a:r>
              <a:rPr lang="zh-CN" altLang="en-US" sz="2000" b="1" dirty="0"/>
              <a:t>片采用类似于制作集成电路采用的方法进行处理。采用的工序是非常完美的，包括除去衬底和 </a:t>
            </a:r>
            <a:r>
              <a:rPr lang="en-US" altLang="zh-CN" sz="2000" b="1" dirty="0"/>
              <a:t>Si</a:t>
            </a:r>
            <a:r>
              <a:rPr lang="en-US" altLang="zh-CN" sz="2000" b="1" baseline="-25000" dirty="0"/>
              <a:t>3</a:t>
            </a:r>
            <a:r>
              <a:rPr lang="en-US" altLang="zh-CN" sz="2000" b="1" dirty="0"/>
              <a:t>N</a:t>
            </a:r>
            <a:r>
              <a:rPr lang="en-US" altLang="zh-CN" sz="2000" b="1" baseline="-25000" dirty="0"/>
              <a:t>4</a:t>
            </a:r>
            <a:r>
              <a:rPr lang="zh-CN" altLang="en-US" sz="2000" b="1" dirty="0"/>
              <a:t>膜间的 </a:t>
            </a:r>
            <a:r>
              <a:rPr lang="en-US" altLang="zh-CN" sz="2000" b="1" dirty="0"/>
              <a:t>SiO</a:t>
            </a:r>
            <a:r>
              <a:rPr lang="en-US" altLang="zh-CN" sz="2000" b="1" baseline="-25000" dirty="0"/>
              <a:t>2</a:t>
            </a:r>
            <a:r>
              <a:rPr lang="en-US" altLang="zh-CN" sz="2000" b="1" dirty="0"/>
              <a:t>(</a:t>
            </a:r>
            <a:r>
              <a:rPr lang="zh-CN" altLang="en-US" sz="2000" b="1" dirty="0"/>
              <a:t>叫做</a:t>
            </a:r>
            <a:r>
              <a:rPr lang="zh-CN" altLang="en-US" sz="2000" b="1" dirty="0">
                <a:solidFill>
                  <a:srgbClr val="FF0000"/>
                </a:solidFill>
              </a:rPr>
              <a:t>牺牲层</a:t>
            </a:r>
            <a:r>
              <a:rPr lang="zh-CN" altLang="en-US" sz="2000" b="1" dirty="0"/>
              <a:t>）。在这种结构中，必须小心以免敏感层歪斜和接触衬底，消除这种问题过程叫做</a:t>
            </a:r>
            <a:r>
              <a:rPr lang="zh-CN" altLang="en-US" sz="2000" b="1" dirty="0">
                <a:solidFill>
                  <a:srgbClr val="FF0000"/>
                </a:solidFill>
              </a:rPr>
              <a:t>应力平衡</a:t>
            </a:r>
            <a:r>
              <a:rPr lang="zh-CN" altLang="en-US" sz="2000" b="1" dirty="0"/>
              <a:t>。</a:t>
            </a:r>
          </a:p>
        </p:txBody>
      </p:sp>
      <p:pic>
        <p:nvPicPr>
          <p:cNvPr id="4" name="Picture 4"/>
          <p:cNvPicPr>
            <a:picLocks noChangeAspect="1" noChangeArrowheads="1"/>
          </p:cNvPicPr>
          <p:nvPr/>
        </p:nvPicPr>
        <p:blipFill>
          <a:blip r:embed="rId2"/>
          <a:srcRect/>
          <a:stretch>
            <a:fillRect/>
          </a:stretch>
        </p:blipFill>
        <p:spPr bwMode="auto">
          <a:xfrm>
            <a:off x="2143108" y="3909895"/>
            <a:ext cx="4457705" cy="2038281"/>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3286116" y="5981597"/>
            <a:ext cx="2502281" cy="51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C8192B93-6ABF-4E60-8F3E-63720B26B4A8}" type="slidenum">
              <a:rPr lang="en-US" altLang="zh-CN"/>
              <a:pPr/>
              <a:t>15</a:t>
            </a:fld>
            <a:endParaRPr lang="en-US" altLang="zh-CN"/>
          </a:p>
        </p:txBody>
      </p:sp>
      <p:sp>
        <p:nvSpPr>
          <p:cNvPr id="24579" name="Rectangle 3"/>
          <p:cNvSpPr>
            <a:spLocks noGrp="1" noRot="1" noChangeArrowheads="1"/>
          </p:cNvSpPr>
          <p:nvPr>
            <p:ph type="body" idx="1"/>
          </p:nvPr>
        </p:nvSpPr>
        <p:spPr>
          <a:xfrm>
            <a:off x="0" y="1000108"/>
            <a:ext cx="8555069" cy="3600450"/>
          </a:xfrm>
        </p:spPr>
        <p:txBody>
          <a:bodyPr/>
          <a:lstStyle/>
          <a:p>
            <a:pPr indent="739775"/>
            <a:r>
              <a:rPr lang="zh-CN" altLang="en-US" sz="2400" b="1" dirty="0"/>
              <a:t>对红外辐射落到像元上的像元敏感区</a:t>
            </a:r>
            <a:r>
              <a:rPr lang="zh-CN" altLang="en-US" sz="2400" b="1" dirty="0">
                <a:solidFill>
                  <a:srgbClr val="FF0000"/>
                </a:solidFill>
              </a:rPr>
              <a:t>温度增加</a:t>
            </a:r>
            <a:r>
              <a:rPr lang="zh-CN" altLang="en-US" sz="2400" b="1" dirty="0"/>
              <a:t>的简化分析并不需要了解探测机理</a:t>
            </a:r>
            <a:r>
              <a:rPr lang="zh-CN" altLang="en-US" sz="2400" b="1" dirty="0" smtClean="0"/>
              <a:t>。</a:t>
            </a:r>
            <a:endParaRPr lang="en-US" altLang="zh-CN" sz="2400" b="1" dirty="0" smtClean="0"/>
          </a:p>
          <a:p>
            <a:pPr indent="739775"/>
            <a:r>
              <a:rPr lang="zh-CN" altLang="en-US" sz="2400" b="1" dirty="0" smtClean="0"/>
              <a:t>假定</a:t>
            </a:r>
            <a:r>
              <a:rPr lang="zh-CN" altLang="en-US" sz="2400" b="1" dirty="0"/>
              <a:t>像元敏感区具有</a:t>
            </a:r>
            <a:r>
              <a:rPr lang="zh-CN" altLang="en-US" sz="2400" b="1" dirty="0">
                <a:solidFill>
                  <a:srgbClr val="CC3300"/>
                </a:solidFill>
              </a:rPr>
              <a:t>热容量</a:t>
            </a:r>
            <a:r>
              <a:rPr lang="en-US" altLang="zh-CN" sz="2400" b="1" dirty="0">
                <a:solidFill>
                  <a:srgbClr val="CC3300"/>
                </a:solidFill>
              </a:rPr>
              <a:t>C</a:t>
            </a:r>
            <a:r>
              <a:rPr lang="en-US" altLang="zh-CN" sz="2400" b="1" dirty="0"/>
              <a:t> </a:t>
            </a:r>
            <a:r>
              <a:rPr lang="zh-CN" altLang="en-US" sz="2400" b="1" dirty="0"/>
              <a:t>，主要热损耗机理的</a:t>
            </a:r>
            <a:r>
              <a:rPr lang="zh-CN" altLang="en-US" sz="2400" b="1" dirty="0">
                <a:solidFill>
                  <a:srgbClr val="CC3300"/>
                </a:solidFill>
              </a:rPr>
              <a:t>热传导</a:t>
            </a:r>
            <a:r>
              <a:rPr lang="en-US" altLang="zh-CN" sz="2400" b="1" dirty="0"/>
              <a:t>(</a:t>
            </a:r>
            <a:r>
              <a:rPr lang="zh-CN" altLang="en-US" sz="2400" b="1" dirty="0"/>
              <a:t>通常是支撑结构的热传导</a:t>
            </a:r>
            <a:r>
              <a:rPr lang="en-US" altLang="zh-CN" sz="2400" b="1" dirty="0"/>
              <a:t>)</a:t>
            </a:r>
            <a:r>
              <a:rPr lang="zh-CN" altLang="en-US" sz="2400" b="1" dirty="0"/>
              <a:t>是 </a:t>
            </a:r>
            <a:r>
              <a:rPr lang="en-US" altLang="zh-CN" sz="2400" b="1" dirty="0">
                <a:solidFill>
                  <a:srgbClr val="CC3300"/>
                </a:solidFill>
              </a:rPr>
              <a:t>G</a:t>
            </a:r>
            <a:r>
              <a:rPr lang="en-US" altLang="zh-CN" sz="2400" b="1" dirty="0"/>
              <a:t> </a:t>
            </a:r>
            <a:r>
              <a:rPr lang="zh-CN" altLang="en-US" sz="2400" b="1" dirty="0"/>
              <a:t>，假定功率幅度为</a:t>
            </a:r>
            <a:r>
              <a:rPr lang="en-US" altLang="zh-CN" sz="2400" b="1" dirty="0"/>
              <a:t>P</a:t>
            </a:r>
            <a:r>
              <a:rPr lang="en-US" altLang="zh-CN" sz="2400" b="1" baseline="-25000" dirty="0"/>
              <a:t>0</a:t>
            </a:r>
            <a:r>
              <a:rPr lang="zh-CN" altLang="en-US" sz="2400" b="1" dirty="0"/>
              <a:t>的瞬时调制红外辐射落到该像元上，</a:t>
            </a:r>
            <a:r>
              <a:rPr lang="zh-CN" altLang="en-US" sz="2400" b="1" dirty="0">
                <a:solidFill>
                  <a:srgbClr val="CC3300"/>
                </a:solidFill>
              </a:rPr>
              <a:t>被吸收的入射辐射部分为</a:t>
            </a:r>
            <a:r>
              <a:rPr lang="en-US" altLang="zh-CN" sz="2400" b="1" dirty="0">
                <a:solidFill>
                  <a:srgbClr val="CC3300"/>
                </a:solidFill>
              </a:rPr>
              <a:t>η</a:t>
            </a:r>
            <a:r>
              <a:rPr lang="zh-CN" altLang="en-US" sz="2400" b="1" dirty="0"/>
              <a:t>，</a:t>
            </a:r>
            <a:r>
              <a:rPr lang="zh-CN" altLang="en-US" sz="2400" b="1" dirty="0">
                <a:solidFill>
                  <a:srgbClr val="CC3300"/>
                </a:solidFill>
              </a:rPr>
              <a:t>辐射调制的角频率为</a:t>
            </a:r>
            <a:r>
              <a:rPr lang="en-US" altLang="zh-CN" sz="2400" b="1" dirty="0">
                <a:solidFill>
                  <a:srgbClr val="CC3300"/>
                </a:solidFill>
              </a:rPr>
              <a:t>ω</a:t>
            </a:r>
            <a:r>
              <a:rPr lang="zh-CN" altLang="en-US" sz="2400" b="1" dirty="0">
                <a:solidFill>
                  <a:srgbClr val="CC3300"/>
                </a:solidFill>
              </a:rPr>
              <a:t>，像元敏感区的温度增加 △ </a:t>
            </a:r>
            <a:r>
              <a:rPr lang="en-US" altLang="zh-CN" sz="2400" b="1" dirty="0">
                <a:solidFill>
                  <a:srgbClr val="CC3300"/>
                </a:solidFill>
              </a:rPr>
              <a:t>T</a:t>
            </a:r>
            <a:r>
              <a:rPr lang="en-US" altLang="zh-CN" sz="2400" b="1" dirty="0"/>
              <a:t> </a:t>
            </a:r>
            <a:r>
              <a:rPr lang="zh-CN" altLang="en-US" sz="2400" b="1" dirty="0"/>
              <a:t>，那么表达该像元的</a:t>
            </a:r>
            <a:r>
              <a:rPr lang="zh-CN" altLang="en-US" sz="2400" b="1" dirty="0">
                <a:solidFill>
                  <a:srgbClr val="FF0000"/>
                </a:solidFill>
              </a:rPr>
              <a:t>热流动方程式</a:t>
            </a:r>
            <a:r>
              <a:rPr lang="zh-CN" altLang="en-US" sz="2400" b="1" dirty="0"/>
              <a:t>就是</a:t>
            </a:r>
            <a:r>
              <a:rPr lang="en-US" altLang="zh-CN" sz="2400" b="1" dirty="0"/>
              <a:t>:</a:t>
            </a:r>
          </a:p>
        </p:txBody>
      </p:sp>
      <p:pic>
        <p:nvPicPr>
          <p:cNvPr id="24580" name="Picture 4"/>
          <p:cNvPicPr>
            <a:picLocks noChangeAspect="1" noChangeArrowheads="1"/>
          </p:cNvPicPr>
          <p:nvPr/>
        </p:nvPicPr>
        <p:blipFill>
          <a:blip r:embed="rId2"/>
          <a:srcRect/>
          <a:stretch>
            <a:fillRect/>
          </a:stretch>
        </p:blipFill>
        <p:spPr bwMode="auto">
          <a:xfrm>
            <a:off x="1476375" y="4292600"/>
            <a:ext cx="6049963" cy="947738"/>
          </a:xfrm>
          <a:prstGeom prst="rect">
            <a:avLst/>
          </a:prstGeom>
          <a:noFill/>
          <a:ln w="9525">
            <a:noFill/>
            <a:miter lim="800000"/>
            <a:headEnd/>
            <a:tailEnd/>
          </a:ln>
          <a:effectLst/>
        </p:spPr>
      </p:pic>
      <p:pic>
        <p:nvPicPr>
          <p:cNvPr id="24581" name="Picture 5"/>
          <p:cNvPicPr>
            <a:picLocks noChangeAspect="1" noChangeArrowheads="1"/>
          </p:cNvPicPr>
          <p:nvPr/>
        </p:nvPicPr>
        <p:blipFill>
          <a:blip r:embed="rId3"/>
          <a:srcRect/>
          <a:stretch>
            <a:fillRect/>
          </a:stretch>
        </p:blipFill>
        <p:spPr bwMode="auto">
          <a:xfrm>
            <a:off x="2195513" y="5589588"/>
            <a:ext cx="1190625" cy="363537"/>
          </a:xfrm>
          <a:prstGeom prst="rect">
            <a:avLst/>
          </a:prstGeom>
          <a:noFill/>
          <a:ln w="9525">
            <a:noFill/>
            <a:miter lim="800000"/>
            <a:headEnd/>
            <a:tailEnd/>
          </a:ln>
          <a:effectLst/>
        </p:spPr>
      </p:pic>
      <p:sp>
        <p:nvSpPr>
          <p:cNvPr id="24582" name="Text Box 6"/>
          <p:cNvSpPr txBox="1">
            <a:spLocks noChangeArrowheads="1"/>
          </p:cNvSpPr>
          <p:nvPr/>
        </p:nvSpPr>
        <p:spPr bwMode="auto">
          <a:xfrm>
            <a:off x="3563938" y="5516563"/>
            <a:ext cx="1747594" cy="523220"/>
          </a:xfrm>
          <a:prstGeom prst="rect">
            <a:avLst/>
          </a:prstGeom>
          <a:noFill/>
          <a:ln w="9525">
            <a:noFill/>
            <a:miter lim="800000"/>
            <a:headEnd/>
            <a:tailEnd/>
          </a:ln>
          <a:effectLst/>
        </p:spPr>
        <p:txBody>
          <a:bodyPr wrap="none">
            <a:spAutoFit/>
          </a:bodyPr>
          <a:lstStyle/>
          <a:p>
            <a:r>
              <a:rPr lang="zh-CN" altLang="en-US" sz="2800" dirty="0"/>
              <a:t>，</a:t>
            </a:r>
            <a:r>
              <a:rPr lang="en-US" altLang="zh-CN" sz="2800" dirty="0"/>
              <a:t>t</a:t>
            </a:r>
            <a:r>
              <a:rPr lang="zh-CN" altLang="en-US" sz="2800" dirty="0"/>
              <a:t>是</a:t>
            </a:r>
            <a:r>
              <a:rPr lang="zh-CN" altLang="en-US" sz="2800" dirty="0" smtClean="0"/>
              <a:t>时间</a:t>
            </a:r>
            <a:endParaRPr lang="en-US" altLang="zh-CN" sz="2800" dirty="0"/>
          </a:p>
        </p:txBody>
      </p:sp>
      <p:sp>
        <p:nvSpPr>
          <p:cNvPr id="24583" name="Text Box 7"/>
          <p:cNvSpPr txBox="1">
            <a:spLocks noChangeArrowheads="1"/>
          </p:cNvSpPr>
          <p:nvPr/>
        </p:nvSpPr>
        <p:spPr bwMode="auto">
          <a:xfrm>
            <a:off x="1258888" y="5516563"/>
            <a:ext cx="898525" cy="519112"/>
          </a:xfrm>
          <a:prstGeom prst="rect">
            <a:avLst/>
          </a:prstGeom>
          <a:noFill/>
          <a:ln w="9525">
            <a:noFill/>
            <a:miter lim="800000"/>
            <a:headEnd/>
            <a:tailEnd/>
          </a:ln>
          <a:effectLst/>
        </p:spPr>
        <p:txBody>
          <a:bodyPr wrap="none">
            <a:spAutoFit/>
          </a:bodyPr>
          <a:lstStyle/>
          <a:p>
            <a:r>
              <a:rPr lang="zh-CN" altLang="en-US" sz="2800"/>
              <a:t>其中</a:t>
            </a:r>
          </a:p>
        </p:txBody>
      </p:sp>
      <p:sp>
        <p:nvSpPr>
          <p:cNvPr id="24584" name="Text Box 8"/>
          <p:cNvSpPr txBox="1">
            <a:spLocks noChangeArrowheads="1"/>
          </p:cNvSpPr>
          <p:nvPr/>
        </p:nvSpPr>
        <p:spPr bwMode="auto">
          <a:xfrm>
            <a:off x="7885113" y="4581525"/>
            <a:ext cx="557212" cy="457200"/>
          </a:xfrm>
          <a:prstGeom prst="rect">
            <a:avLst/>
          </a:prstGeom>
          <a:noFill/>
          <a:ln w="9525">
            <a:noFill/>
            <a:miter lim="800000"/>
            <a:headEnd/>
            <a:tailEnd/>
          </a:ln>
          <a:effectLst/>
        </p:spPr>
        <p:txBody>
          <a:bodyPr wrap="none">
            <a:spAutoFit/>
          </a:bodyPr>
          <a:lstStyle/>
          <a:p>
            <a:r>
              <a:rPr lang="en-US" altLang="zh-CN" sz="2400"/>
              <a:t>(1)</a:t>
            </a:r>
          </a:p>
        </p:txBody>
      </p:sp>
      <p:sp>
        <p:nvSpPr>
          <p:cNvPr id="9" name="矩形 8"/>
          <p:cNvSpPr/>
          <p:nvPr/>
        </p:nvSpPr>
        <p:spPr>
          <a:xfrm>
            <a:off x="214282" y="214290"/>
            <a:ext cx="3933825" cy="523220"/>
          </a:xfrm>
          <a:prstGeom prst="rect">
            <a:avLst/>
          </a:prstGeom>
        </p:spPr>
        <p:txBody>
          <a:bodyPr wrap="square">
            <a:spAutoFit/>
          </a:bodyPr>
          <a:lstStyle/>
          <a:p>
            <a:r>
              <a:rPr lang="zh-CN" altLang="en-US" sz="2800" kern="0" dirty="0">
                <a:solidFill>
                  <a:srgbClr val="FF0000"/>
                </a:solidFill>
                <a:latin typeface="Arial"/>
                <a:ea typeface="宋体"/>
              </a:rPr>
              <a:t>热流动方程式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xfrm>
            <a:off x="6443663" y="6351570"/>
            <a:ext cx="2289175" cy="238125"/>
          </a:xfrm>
        </p:spPr>
        <p:txBody>
          <a:bodyPr/>
          <a:lstStyle/>
          <a:p>
            <a:fld id="{4BA36217-B5A5-45A4-BAC3-2F152CF5D0B1}" type="slidenum">
              <a:rPr lang="en-US" altLang="zh-CN"/>
              <a:pPr/>
              <a:t>16</a:t>
            </a:fld>
            <a:endParaRPr lang="en-US" altLang="zh-CN"/>
          </a:p>
        </p:txBody>
      </p:sp>
      <p:sp>
        <p:nvSpPr>
          <p:cNvPr id="25603" name="Rectangle 3"/>
          <p:cNvSpPr>
            <a:spLocks noGrp="1" noRot="1" noChangeArrowheads="1"/>
          </p:cNvSpPr>
          <p:nvPr>
            <p:ph type="body" idx="1"/>
          </p:nvPr>
        </p:nvSpPr>
        <p:spPr>
          <a:xfrm>
            <a:off x="179388" y="928670"/>
            <a:ext cx="8577262" cy="1955800"/>
          </a:xfrm>
        </p:spPr>
        <p:txBody>
          <a:bodyPr/>
          <a:lstStyle/>
          <a:p>
            <a:pPr>
              <a:lnSpc>
                <a:spcPct val="90000"/>
              </a:lnSpc>
            </a:pPr>
            <a:r>
              <a:rPr lang="zh-CN" altLang="en-US" sz="2800" b="1" dirty="0"/>
              <a:t>这一简化方程</a:t>
            </a:r>
            <a:r>
              <a:rPr lang="zh-CN" altLang="en-US" sz="2800" b="1" dirty="0" smtClean="0">
                <a:solidFill>
                  <a:srgbClr val="CC3300"/>
                </a:solidFill>
              </a:rPr>
              <a:t>假设</a:t>
            </a:r>
            <a:r>
              <a:rPr lang="en-US" altLang="zh-CN" sz="2800" b="1" dirty="0" smtClean="0"/>
              <a:t>:</a:t>
            </a:r>
            <a:r>
              <a:rPr lang="zh-CN" altLang="en-US" sz="2800" b="1" dirty="0" smtClean="0">
                <a:solidFill>
                  <a:srgbClr val="CC3300"/>
                </a:solidFill>
              </a:rPr>
              <a:t>施加</a:t>
            </a:r>
            <a:r>
              <a:rPr lang="zh-CN" altLang="en-US" sz="2800" b="1" dirty="0">
                <a:solidFill>
                  <a:srgbClr val="CC3300"/>
                </a:solidFill>
              </a:rPr>
              <a:t>的电偏置在敏感区产生的功耗</a:t>
            </a:r>
            <a:r>
              <a:rPr lang="zh-CN" altLang="en-US" sz="2800" b="1" dirty="0"/>
              <a:t>（或是电阻微测热辐射计，或是铁电微测热辐射计工作模式）是可</a:t>
            </a:r>
            <a:r>
              <a:rPr lang="zh-CN" altLang="en-US" sz="2800" b="1" dirty="0">
                <a:solidFill>
                  <a:srgbClr val="CC3300"/>
                </a:solidFill>
              </a:rPr>
              <a:t>忽略不计</a:t>
            </a:r>
            <a:r>
              <a:rPr lang="zh-CN" altLang="en-US" sz="2800" b="1" dirty="0"/>
              <a:t>的。 </a:t>
            </a:r>
            <a:endParaRPr lang="en-US" altLang="zh-CN" sz="2800" b="1" dirty="0" smtClean="0"/>
          </a:p>
          <a:p>
            <a:pPr>
              <a:lnSpc>
                <a:spcPct val="90000"/>
              </a:lnSpc>
            </a:pPr>
            <a:r>
              <a:rPr lang="zh-CN" altLang="en-US" sz="2800" b="1" dirty="0" smtClean="0">
                <a:solidFill>
                  <a:srgbClr val="CC3300"/>
                </a:solidFill>
              </a:rPr>
              <a:t>上述</a:t>
            </a:r>
            <a:r>
              <a:rPr lang="zh-CN" altLang="en-US" sz="2800" b="1" dirty="0">
                <a:solidFill>
                  <a:srgbClr val="CC3300"/>
                </a:solidFill>
              </a:rPr>
              <a:t>方程的解</a:t>
            </a:r>
            <a:r>
              <a:rPr lang="zh-CN" altLang="en-US" sz="2800" b="1" dirty="0"/>
              <a:t>是</a:t>
            </a:r>
            <a:r>
              <a:rPr lang="en-US" altLang="zh-CN" sz="2800" b="1" dirty="0"/>
              <a:t>:</a:t>
            </a:r>
          </a:p>
        </p:txBody>
      </p:sp>
      <p:pic>
        <p:nvPicPr>
          <p:cNvPr id="25604" name="Picture 4"/>
          <p:cNvPicPr>
            <a:picLocks noChangeAspect="1" noChangeArrowheads="1"/>
          </p:cNvPicPr>
          <p:nvPr/>
        </p:nvPicPr>
        <p:blipFill>
          <a:blip r:embed="rId2"/>
          <a:srcRect/>
          <a:stretch>
            <a:fillRect/>
          </a:stretch>
        </p:blipFill>
        <p:spPr bwMode="auto">
          <a:xfrm>
            <a:off x="1500166" y="2732067"/>
            <a:ext cx="6302375" cy="1119187"/>
          </a:xfrm>
          <a:prstGeom prst="rect">
            <a:avLst/>
          </a:prstGeom>
          <a:noFill/>
          <a:ln w="9525">
            <a:noFill/>
            <a:miter lim="800000"/>
            <a:headEnd/>
            <a:tailEnd/>
          </a:ln>
          <a:effectLst/>
        </p:spPr>
      </p:pic>
      <p:sp>
        <p:nvSpPr>
          <p:cNvPr id="25605" name="Text Box 5"/>
          <p:cNvSpPr txBox="1">
            <a:spLocks noChangeArrowheads="1"/>
          </p:cNvSpPr>
          <p:nvPr/>
        </p:nvSpPr>
        <p:spPr bwMode="auto">
          <a:xfrm>
            <a:off x="938224" y="3844911"/>
            <a:ext cx="5024437" cy="519113"/>
          </a:xfrm>
          <a:prstGeom prst="rect">
            <a:avLst/>
          </a:prstGeom>
          <a:noFill/>
          <a:ln w="9525">
            <a:noFill/>
            <a:miter lim="800000"/>
            <a:headEnd/>
            <a:tailEnd/>
          </a:ln>
          <a:effectLst/>
        </p:spPr>
        <p:txBody>
          <a:bodyPr wrap="none">
            <a:spAutoFit/>
          </a:bodyPr>
          <a:lstStyle/>
          <a:p>
            <a:r>
              <a:rPr lang="zh-CN" altLang="en-US" sz="2800" dirty="0"/>
              <a:t>式中</a:t>
            </a:r>
            <a:r>
              <a:rPr lang="en-US" altLang="zh-CN" sz="2800" dirty="0"/>
              <a:t>,</a:t>
            </a:r>
            <a:r>
              <a:rPr lang="en-US" altLang="zh-CN" sz="2800" dirty="0">
                <a:latin typeface="Times New Roman" pitchFamily="18" charset="0"/>
                <a:cs typeface="Times New Roman" pitchFamily="18" charset="0"/>
              </a:rPr>
              <a:t>τ</a:t>
            </a:r>
            <a:r>
              <a:rPr lang="zh-CN" altLang="en-US" sz="2800" dirty="0"/>
              <a:t>是热响应时间，</a:t>
            </a:r>
            <a:r>
              <a:rPr lang="zh-CN" altLang="en-US" sz="2800" dirty="0">
                <a:solidFill>
                  <a:srgbClr val="FF0000"/>
                </a:solidFill>
              </a:rPr>
              <a:t>定义</a:t>
            </a:r>
            <a:r>
              <a:rPr lang="zh-CN" altLang="en-US" sz="2800" dirty="0"/>
              <a:t>为</a:t>
            </a:r>
            <a:r>
              <a:rPr lang="en-US" altLang="zh-CN" sz="2800" dirty="0"/>
              <a:t>:</a:t>
            </a:r>
          </a:p>
        </p:txBody>
      </p:sp>
      <p:pic>
        <p:nvPicPr>
          <p:cNvPr id="25606" name="Picture 6"/>
          <p:cNvPicPr>
            <a:picLocks noChangeAspect="1" noChangeArrowheads="1"/>
          </p:cNvPicPr>
          <p:nvPr/>
        </p:nvPicPr>
        <p:blipFill>
          <a:blip r:embed="rId3"/>
          <a:srcRect/>
          <a:stretch>
            <a:fillRect/>
          </a:stretch>
        </p:blipFill>
        <p:spPr bwMode="auto">
          <a:xfrm>
            <a:off x="6286512" y="3714752"/>
            <a:ext cx="1524000" cy="952500"/>
          </a:xfrm>
          <a:prstGeom prst="rect">
            <a:avLst/>
          </a:prstGeom>
          <a:noFill/>
          <a:ln w="9525">
            <a:noFill/>
            <a:miter lim="800000"/>
            <a:headEnd/>
            <a:tailEnd/>
          </a:ln>
          <a:effectLst/>
        </p:spPr>
      </p:pic>
      <p:sp>
        <p:nvSpPr>
          <p:cNvPr id="25607" name="Text Box 7"/>
          <p:cNvSpPr txBox="1">
            <a:spLocks noChangeArrowheads="1"/>
          </p:cNvSpPr>
          <p:nvPr/>
        </p:nvSpPr>
        <p:spPr bwMode="auto">
          <a:xfrm>
            <a:off x="7929586" y="3089257"/>
            <a:ext cx="557213" cy="457200"/>
          </a:xfrm>
          <a:prstGeom prst="rect">
            <a:avLst/>
          </a:prstGeom>
          <a:noFill/>
          <a:ln w="9525">
            <a:noFill/>
            <a:miter lim="800000"/>
            <a:headEnd/>
            <a:tailEnd/>
          </a:ln>
          <a:effectLst/>
        </p:spPr>
        <p:txBody>
          <a:bodyPr wrap="none">
            <a:spAutoFit/>
          </a:bodyPr>
          <a:lstStyle/>
          <a:p>
            <a:r>
              <a:rPr lang="en-US" altLang="zh-CN" sz="2400" dirty="0"/>
              <a:t>(2)</a:t>
            </a:r>
          </a:p>
        </p:txBody>
      </p:sp>
      <p:sp>
        <p:nvSpPr>
          <p:cNvPr id="8" name="Rectangle 3"/>
          <p:cNvSpPr txBox="1">
            <a:spLocks noRot="1" noChangeArrowheads="1"/>
          </p:cNvSpPr>
          <p:nvPr/>
        </p:nvSpPr>
        <p:spPr bwMode="auto">
          <a:xfrm>
            <a:off x="0" y="4446579"/>
            <a:ext cx="8929718" cy="24828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方程（ </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）是</a:t>
            </a: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热红外传感器阵列的基础</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，这个方程叙述了以</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ω</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角频率正弦调制的</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3200" b="1" i="0" u="none" strike="noStrike" kern="0" cap="none" spc="0" normalizeH="0" baseline="-25000" noProof="0" dirty="0" smtClean="0">
                <a:ln>
                  <a:noFill/>
                </a:ln>
                <a:solidFill>
                  <a:schemeClr val="tx1"/>
                </a:solidFill>
                <a:effectLst/>
                <a:uLnTx/>
                <a:uFillTx/>
                <a:latin typeface="+mn-lt"/>
                <a:ea typeface="+mn-ea"/>
                <a:cs typeface="+mn-cs"/>
              </a:rPr>
              <a:t>0</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功率幅度辐射落到敏感区时，该像元敏感区的温度增加。像元温度随输入辐射功率的起落上升下降。</a:t>
            </a:r>
            <a:endParaRPr kumimoji="0" lang="en-US" altLang="zh-CN"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6443663" y="7548593"/>
            <a:ext cx="2289175" cy="238125"/>
          </a:xfrm>
        </p:spPr>
        <p:txBody>
          <a:bodyPr/>
          <a:lstStyle/>
          <a:p>
            <a:fld id="{4A3AE6CD-4611-43C9-AF6C-90C5D7C9ADEA}" type="slidenum">
              <a:rPr lang="en-US" altLang="zh-CN"/>
              <a:pPr/>
              <a:t>17</a:t>
            </a:fld>
            <a:endParaRPr lang="en-US" altLang="zh-CN"/>
          </a:p>
        </p:txBody>
      </p:sp>
      <p:sp>
        <p:nvSpPr>
          <p:cNvPr id="27651" name="Rectangle 3"/>
          <p:cNvSpPr>
            <a:spLocks noGrp="1" noRot="1" noChangeArrowheads="1"/>
          </p:cNvSpPr>
          <p:nvPr>
            <p:ph type="body" idx="1"/>
          </p:nvPr>
        </p:nvSpPr>
        <p:spPr>
          <a:xfrm>
            <a:off x="357158" y="1928802"/>
            <a:ext cx="4357718" cy="965200"/>
          </a:xfrm>
        </p:spPr>
        <p:txBody>
          <a:bodyPr/>
          <a:lstStyle/>
          <a:p>
            <a:r>
              <a:rPr lang="zh-CN" altLang="en-US" sz="2800" b="1" dirty="0"/>
              <a:t>在</a:t>
            </a:r>
            <a:r>
              <a:rPr lang="en-US" altLang="zh-CN" sz="2800" b="1" dirty="0" smtClean="0">
                <a:latin typeface="Times New Roman" pitchFamily="18" charset="0"/>
                <a:cs typeface="Times New Roman" pitchFamily="18" charset="0"/>
              </a:rPr>
              <a:t>ω</a:t>
            </a:r>
            <a:r>
              <a:rPr lang="el-GR" altLang="zh-CN" sz="2800" b="1" dirty="0" smtClean="0">
                <a:latin typeface="Times New Roman" pitchFamily="18" charset="0"/>
                <a:cs typeface="Times New Roman" pitchFamily="18" charset="0"/>
              </a:rPr>
              <a:t>τ</a:t>
            </a:r>
            <a:r>
              <a:rPr lang="en-US" altLang="zh-CN" sz="2800" b="1" dirty="0" smtClean="0">
                <a:latin typeface="Times New Roman" pitchFamily="18" charset="0"/>
                <a:cs typeface="Times New Roman" pitchFamily="18" charset="0"/>
              </a:rPr>
              <a:t> </a:t>
            </a:r>
            <a:r>
              <a:rPr lang="en-US" altLang="zh-CN" sz="2800" b="1" dirty="0">
                <a:latin typeface="Times New Roman" pitchFamily="18" charset="0"/>
                <a:cs typeface="Times New Roman" pitchFamily="18" charset="0"/>
              </a:rPr>
              <a:t>&gt;&gt;1</a:t>
            </a:r>
            <a:r>
              <a:rPr lang="zh-CN" altLang="en-US" sz="2800" b="1" dirty="0"/>
              <a:t>的高频时，温度增加下降与频率变化相反，用下列方程式表达</a:t>
            </a:r>
            <a:r>
              <a:rPr lang="zh-CN" altLang="en-US" sz="2800" b="1" dirty="0" smtClean="0"/>
              <a:t>为</a:t>
            </a:r>
            <a:r>
              <a:rPr lang="en-US" altLang="zh-CN" sz="2800" b="1" dirty="0" smtClean="0"/>
              <a:t>:</a:t>
            </a:r>
            <a:endParaRPr lang="zh-CN" altLang="en-US" sz="2800" b="1" dirty="0"/>
          </a:p>
        </p:txBody>
      </p:sp>
      <p:pic>
        <p:nvPicPr>
          <p:cNvPr id="27654" name="Picture 6"/>
          <p:cNvPicPr>
            <a:picLocks noChangeAspect="1" noChangeArrowheads="1"/>
          </p:cNvPicPr>
          <p:nvPr/>
        </p:nvPicPr>
        <p:blipFill>
          <a:blip r:embed="rId2"/>
          <a:srcRect/>
          <a:stretch>
            <a:fillRect/>
          </a:stretch>
        </p:blipFill>
        <p:spPr bwMode="auto">
          <a:xfrm>
            <a:off x="4786314" y="2143116"/>
            <a:ext cx="4105275" cy="1190625"/>
          </a:xfrm>
          <a:prstGeom prst="rect">
            <a:avLst/>
          </a:prstGeom>
          <a:noFill/>
          <a:ln w="9525">
            <a:noFill/>
            <a:miter lim="800000"/>
            <a:headEnd/>
            <a:tailEnd/>
          </a:ln>
          <a:effectLst/>
        </p:spPr>
      </p:pic>
      <p:sp>
        <p:nvSpPr>
          <p:cNvPr id="27656" name="Rectangle 8"/>
          <p:cNvSpPr>
            <a:spLocks noChangeArrowheads="1"/>
          </p:cNvSpPr>
          <p:nvPr/>
        </p:nvSpPr>
        <p:spPr bwMode="auto">
          <a:xfrm>
            <a:off x="571472" y="3643314"/>
            <a:ext cx="8353425" cy="523220"/>
          </a:xfrm>
          <a:prstGeom prst="rect">
            <a:avLst/>
          </a:prstGeom>
          <a:noFill/>
          <a:ln w="9525">
            <a:noFill/>
            <a:miter lim="800000"/>
            <a:headEnd/>
            <a:tailEnd/>
          </a:ln>
          <a:effectLst/>
        </p:spPr>
        <p:txBody>
          <a:bodyPr>
            <a:spAutoFit/>
          </a:bodyPr>
          <a:lstStyle/>
          <a:p>
            <a:r>
              <a:rPr lang="zh-CN" altLang="en-US" sz="2800" dirty="0"/>
              <a:t>该方程通常都可用于所有的热探测器</a:t>
            </a:r>
            <a:r>
              <a:rPr lang="zh-CN" altLang="en-US" sz="2800" dirty="0" smtClean="0"/>
              <a:t>。</a:t>
            </a:r>
            <a:endParaRPr lang="zh-CN" altLang="en-US" sz="2800" dirty="0"/>
          </a:p>
        </p:txBody>
      </p:sp>
      <p:sp>
        <p:nvSpPr>
          <p:cNvPr id="7" name="Rectangle 3"/>
          <p:cNvSpPr txBox="1">
            <a:spLocks noRot="1" noChangeArrowheads="1"/>
          </p:cNvSpPr>
          <p:nvPr/>
        </p:nvSpPr>
        <p:spPr bwMode="auto">
          <a:xfrm>
            <a:off x="323850" y="928670"/>
            <a:ext cx="4033836" cy="58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在</a:t>
            </a:r>
            <a:r>
              <a:rPr kumimoji="0" lang="en-US" altLang="zh-CN" sz="3200" b="1"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ωτ</a:t>
            </a:r>
            <a:r>
              <a:rPr kumimoji="0" lang="en-US" altLang="zh-CN" sz="32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&lt;&lt;1</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的低频时，温度增加是</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200" b="1" i="0" u="none" strike="noStrike" kern="0" cap="none" spc="0" normalizeH="0" baseline="0" noProof="0" dirty="0">
              <a:ln>
                <a:noFill/>
              </a:ln>
              <a:solidFill>
                <a:schemeClr val="tx1"/>
              </a:solidFill>
              <a:effectLst/>
              <a:uLnTx/>
              <a:uFillTx/>
              <a:latin typeface="+mn-lt"/>
              <a:ea typeface="+mn-ea"/>
              <a:cs typeface="+mn-cs"/>
            </a:endParaRPr>
          </a:p>
        </p:txBody>
      </p:sp>
      <p:pic>
        <p:nvPicPr>
          <p:cNvPr id="8" name="Picture 4"/>
          <p:cNvPicPr>
            <a:picLocks noChangeAspect="1" noChangeArrowheads="1"/>
          </p:cNvPicPr>
          <p:nvPr/>
        </p:nvPicPr>
        <p:blipFill>
          <a:blip r:embed="rId3"/>
          <a:srcRect/>
          <a:stretch>
            <a:fillRect/>
          </a:stretch>
        </p:blipFill>
        <p:spPr bwMode="auto">
          <a:xfrm>
            <a:off x="4500562" y="928670"/>
            <a:ext cx="3895725" cy="952500"/>
          </a:xfrm>
          <a:prstGeom prst="rect">
            <a:avLst/>
          </a:prstGeom>
          <a:noFill/>
          <a:ln w="9525">
            <a:noFill/>
            <a:miter lim="800000"/>
            <a:headEnd/>
            <a:tailEnd/>
          </a:ln>
          <a:effectLst/>
        </p:spPr>
      </p:pic>
      <p:sp>
        <p:nvSpPr>
          <p:cNvPr id="9" name="Rectangle 3"/>
          <p:cNvSpPr txBox="1">
            <a:spLocks noRot="1" noChangeArrowheads="1"/>
          </p:cNvSpPr>
          <p:nvPr/>
        </p:nvSpPr>
        <p:spPr bwMode="auto">
          <a:xfrm>
            <a:off x="428596" y="4572008"/>
            <a:ext cx="8280400" cy="2663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在热探测器设计方面最为重要的是</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需要把热传导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G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减到最小</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具有片面性</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热绝缘是高性能红外阵列的关键。头等重要的事是设计定为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G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的支撑结构，其次才是选择好探测机理和材料。</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86DE360B-6B09-49E5-BE94-E7EAE4266A4A}" type="slidenum">
              <a:rPr lang="en-US" altLang="zh-CN"/>
              <a:pPr/>
              <a:t>18</a:t>
            </a:fld>
            <a:endParaRPr lang="en-US" altLang="zh-CN"/>
          </a:p>
        </p:txBody>
      </p:sp>
      <p:sp>
        <p:nvSpPr>
          <p:cNvPr id="29699" name="Rectangle 3"/>
          <p:cNvSpPr>
            <a:spLocks noGrp="1" noRot="1" noChangeArrowheads="1"/>
          </p:cNvSpPr>
          <p:nvPr>
            <p:ph type="body" idx="1"/>
          </p:nvPr>
        </p:nvSpPr>
        <p:spPr>
          <a:xfrm>
            <a:off x="611188" y="1341438"/>
            <a:ext cx="7786687" cy="4425950"/>
          </a:xfrm>
        </p:spPr>
        <p:txBody>
          <a:bodyPr/>
          <a:lstStyle/>
          <a:p>
            <a:pPr>
              <a:lnSpc>
                <a:spcPct val="90000"/>
              </a:lnSpc>
            </a:pPr>
            <a:r>
              <a:rPr lang="zh-CN" altLang="en-US" b="1" dirty="0"/>
              <a:t>那么怎样才能恰到好处地设计出热探测器阵列呢？</a:t>
            </a:r>
          </a:p>
          <a:p>
            <a:pPr>
              <a:lnSpc>
                <a:spcPct val="90000"/>
              </a:lnSpc>
            </a:pPr>
            <a:r>
              <a:rPr lang="zh-CN" altLang="en-US" b="1" dirty="0"/>
              <a:t>第一</a:t>
            </a:r>
            <a:r>
              <a:rPr lang="en-US" altLang="zh-CN" b="1" dirty="0"/>
              <a:t>:</a:t>
            </a:r>
            <a:r>
              <a:rPr lang="zh-CN" altLang="en-US" b="1" dirty="0"/>
              <a:t>设计的</a:t>
            </a:r>
            <a:r>
              <a:rPr lang="zh-CN" altLang="en-US" b="1" dirty="0">
                <a:solidFill>
                  <a:srgbClr val="FF6600"/>
                </a:solidFill>
              </a:rPr>
              <a:t>支撑结构</a:t>
            </a:r>
            <a:r>
              <a:rPr lang="zh-CN" altLang="en-US" b="1" dirty="0"/>
              <a:t>具有良好的热绝缘，即是用 </a:t>
            </a:r>
            <a:r>
              <a:rPr lang="en-US" altLang="zh-CN" b="1" dirty="0"/>
              <a:t>W / ℃ </a:t>
            </a:r>
            <a:r>
              <a:rPr lang="zh-CN" altLang="en-US" b="1" dirty="0"/>
              <a:t>表达极小的 </a:t>
            </a:r>
            <a:r>
              <a:rPr lang="en-US" altLang="zh-CN" b="1" dirty="0"/>
              <a:t>G </a:t>
            </a:r>
            <a:r>
              <a:rPr lang="zh-CN" altLang="en-US" b="1" dirty="0"/>
              <a:t>值。</a:t>
            </a:r>
          </a:p>
          <a:p>
            <a:pPr>
              <a:lnSpc>
                <a:spcPct val="90000"/>
              </a:lnSpc>
            </a:pPr>
            <a:r>
              <a:rPr lang="zh-CN" altLang="en-US" b="1" dirty="0"/>
              <a:t>第二</a:t>
            </a:r>
            <a:r>
              <a:rPr lang="en-US" altLang="zh-CN" b="1" dirty="0"/>
              <a:t>:</a:t>
            </a:r>
            <a:r>
              <a:rPr lang="zh-CN" altLang="en-US" b="1" dirty="0"/>
              <a:t>选择与支撑结构相组合提供高响应率的</a:t>
            </a:r>
            <a:r>
              <a:rPr lang="zh-CN" altLang="en-US" b="1" dirty="0">
                <a:solidFill>
                  <a:srgbClr val="FF6600"/>
                </a:solidFill>
              </a:rPr>
              <a:t>探测机构和材料</a:t>
            </a:r>
            <a:r>
              <a:rPr lang="zh-CN" altLang="en-US" b="1" dirty="0"/>
              <a:t>。</a:t>
            </a:r>
          </a:p>
          <a:p>
            <a:pPr>
              <a:lnSpc>
                <a:spcPct val="90000"/>
              </a:lnSpc>
            </a:pPr>
            <a:r>
              <a:rPr lang="zh-CN" altLang="en-US" b="1" dirty="0"/>
              <a:t>第三</a:t>
            </a:r>
            <a:r>
              <a:rPr lang="en-US" altLang="zh-CN" b="1" dirty="0"/>
              <a:t>:</a:t>
            </a:r>
            <a:r>
              <a:rPr lang="zh-CN" altLang="en-US" b="1" dirty="0"/>
              <a:t>用</a:t>
            </a:r>
            <a:r>
              <a:rPr lang="en-US" altLang="zh-CN" b="1" dirty="0"/>
              <a:t>J/℃</a:t>
            </a:r>
            <a:r>
              <a:rPr lang="zh-CN" altLang="en-US" b="1" dirty="0"/>
              <a:t>表达的</a:t>
            </a:r>
            <a:r>
              <a:rPr lang="zh-CN" altLang="en-US" b="1" dirty="0">
                <a:solidFill>
                  <a:srgbClr val="FF6600"/>
                </a:solidFill>
              </a:rPr>
              <a:t>敏感元热容</a:t>
            </a:r>
            <a:r>
              <a:rPr lang="en-US" altLang="zh-CN" b="1" dirty="0">
                <a:solidFill>
                  <a:srgbClr val="FF6600"/>
                </a:solidFill>
              </a:rPr>
              <a:t>C</a:t>
            </a:r>
            <a:r>
              <a:rPr lang="zh-CN" altLang="en-US" b="1" dirty="0"/>
              <a:t>必须低得足以满足用毫秒表示的响应时间要求。</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3583BC07-CF84-460D-8B0A-9FF5BB1C3A43}" type="slidenum">
              <a:rPr lang="en-US" altLang="zh-CN"/>
              <a:pPr/>
              <a:t>19</a:t>
            </a:fld>
            <a:endParaRPr lang="en-US" altLang="zh-CN"/>
          </a:p>
        </p:txBody>
      </p:sp>
      <p:sp>
        <p:nvSpPr>
          <p:cNvPr id="23555" name="Rectangle 3"/>
          <p:cNvSpPr>
            <a:spLocks noGrp="1" noRot="1" noChangeArrowheads="1"/>
          </p:cNvSpPr>
          <p:nvPr>
            <p:ph type="body" idx="1"/>
          </p:nvPr>
        </p:nvSpPr>
        <p:spPr>
          <a:xfrm>
            <a:off x="539750" y="260350"/>
            <a:ext cx="5545138" cy="649288"/>
          </a:xfrm>
        </p:spPr>
        <p:txBody>
          <a:bodyPr/>
          <a:lstStyle/>
          <a:p>
            <a:r>
              <a:rPr lang="en-US" altLang="zh-CN" b="1" dirty="0" smtClean="0">
                <a:solidFill>
                  <a:srgbClr val="FF0000"/>
                </a:solidFill>
              </a:rPr>
              <a:t>2.2 </a:t>
            </a:r>
            <a:r>
              <a:rPr lang="zh-CN" altLang="en-US" b="1" dirty="0" smtClean="0">
                <a:solidFill>
                  <a:srgbClr val="FF0000"/>
                </a:solidFill>
              </a:rPr>
              <a:t>基本</a:t>
            </a:r>
            <a:r>
              <a:rPr lang="zh-CN" altLang="en-US" b="1" dirty="0">
                <a:solidFill>
                  <a:srgbClr val="FF0000"/>
                </a:solidFill>
              </a:rPr>
              <a:t>的热探测机构</a:t>
            </a:r>
          </a:p>
        </p:txBody>
      </p:sp>
      <p:sp>
        <p:nvSpPr>
          <p:cNvPr id="23556" name="Rectangle 4"/>
          <p:cNvSpPr>
            <a:spLocks noChangeArrowheads="1"/>
          </p:cNvSpPr>
          <p:nvPr/>
        </p:nvSpPr>
        <p:spPr bwMode="auto">
          <a:xfrm>
            <a:off x="755650" y="981075"/>
            <a:ext cx="3969356" cy="523220"/>
          </a:xfrm>
          <a:prstGeom prst="rect">
            <a:avLst/>
          </a:prstGeom>
          <a:noFill/>
          <a:ln w="9525">
            <a:noFill/>
            <a:miter lim="800000"/>
            <a:headEnd/>
            <a:tailEnd/>
          </a:ln>
          <a:effectLst/>
        </p:spPr>
        <p:txBody>
          <a:bodyPr wrap="none">
            <a:spAutoFit/>
          </a:bodyPr>
          <a:lstStyle/>
          <a:p>
            <a:r>
              <a:rPr lang="en-US" altLang="zh-CN" sz="2800" dirty="0" smtClean="0"/>
              <a:t>2.2.1 </a:t>
            </a:r>
            <a:r>
              <a:rPr lang="zh-CN" altLang="en-US" sz="2800" dirty="0" smtClean="0"/>
              <a:t>电阻</a:t>
            </a:r>
            <a:r>
              <a:rPr lang="zh-CN" altLang="en-US" sz="2800" dirty="0"/>
              <a:t>材料热辐射计</a:t>
            </a:r>
          </a:p>
        </p:txBody>
      </p:sp>
      <p:sp>
        <p:nvSpPr>
          <p:cNvPr id="23557" name="Rectangle 5"/>
          <p:cNvSpPr>
            <a:spLocks noChangeArrowheads="1"/>
          </p:cNvSpPr>
          <p:nvPr/>
        </p:nvSpPr>
        <p:spPr bwMode="auto">
          <a:xfrm>
            <a:off x="684213" y="1609725"/>
            <a:ext cx="7920037" cy="1800225"/>
          </a:xfrm>
          <a:prstGeom prst="rect">
            <a:avLst/>
          </a:prstGeom>
          <a:noFill/>
          <a:ln w="9525">
            <a:noFill/>
            <a:miter lim="800000"/>
            <a:headEnd/>
            <a:tailEnd/>
          </a:ln>
          <a:effectLst/>
        </p:spPr>
        <p:txBody>
          <a:bodyPr>
            <a:spAutoFit/>
          </a:bodyPr>
          <a:lstStyle/>
          <a:p>
            <a:r>
              <a:rPr lang="zh-CN" altLang="en-US" sz="2800"/>
              <a:t>对电阻测热辐射计的分析是假设因红外辐射吸收产生的测热辐射计温度增加 </a:t>
            </a:r>
            <a:r>
              <a:rPr lang="zh-CN" altLang="en-US" sz="2800">
                <a:solidFill>
                  <a:srgbClr val="FF6600"/>
                </a:solidFill>
              </a:rPr>
              <a:t>△ </a:t>
            </a:r>
            <a:r>
              <a:rPr lang="en-US" altLang="zh-CN" sz="2800">
                <a:solidFill>
                  <a:srgbClr val="FF6600"/>
                </a:solidFill>
              </a:rPr>
              <a:t>T </a:t>
            </a:r>
            <a:r>
              <a:rPr lang="zh-CN" altLang="en-US" sz="2800">
                <a:solidFill>
                  <a:srgbClr val="FF6600"/>
                </a:solidFill>
              </a:rPr>
              <a:t>足够小（在温度传感器中次假设不一定成立）</a:t>
            </a:r>
            <a:r>
              <a:rPr lang="zh-CN" altLang="en-US" sz="2800"/>
              <a:t>，从而使电阻变化 </a:t>
            </a:r>
            <a:r>
              <a:rPr lang="zh-CN" altLang="en-US" sz="2800">
                <a:solidFill>
                  <a:srgbClr val="FF6600"/>
                </a:solidFill>
              </a:rPr>
              <a:t>△ </a:t>
            </a:r>
            <a:r>
              <a:rPr lang="en-US" altLang="zh-CN" sz="2800">
                <a:solidFill>
                  <a:srgbClr val="FF6600"/>
                </a:solidFill>
              </a:rPr>
              <a:t>R </a:t>
            </a:r>
            <a:r>
              <a:rPr lang="zh-CN" altLang="en-US" sz="2800">
                <a:solidFill>
                  <a:srgbClr val="FF6600"/>
                </a:solidFill>
              </a:rPr>
              <a:t>与 △ </a:t>
            </a:r>
            <a:r>
              <a:rPr lang="en-US" altLang="zh-CN" sz="2800">
                <a:solidFill>
                  <a:srgbClr val="FF6600"/>
                </a:solidFill>
              </a:rPr>
              <a:t>T </a:t>
            </a:r>
            <a:r>
              <a:rPr lang="zh-CN" altLang="en-US" sz="2800">
                <a:solidFill>
                  <a:srgbClr val="FF6600"/>
                </a:solidFill>
              </a:rPr>
              <a:t>成线性关系</a:t>
            </a:r>
            <a:r>
              <a:rPr lang="zh-CN" altLang="en-US" sz="2800"/>
              <a:t>，即是</a:t>
            </a:r>
            <a:r>
              <a:rPr lang="en-US" altLang="zh-CN" sz="2800"/>
              <a:t>:</a:t>
            </a:r>
          </a:p>
        </p:txBody>
      </p:sp>
      <p:pic>
        <p:nvPicPr>
          <p:cNvPr id="23558" name="Picture 6"/>
          <p:cNvPicPr>
            <a:picLocks noChangeAspect="1" noChangeArrowheads="1"/>
          </p:cNvPicPr>
          <p:nvPr/>
        </p:nvPicPr>
        <p:blipFill>
          <a:blip r:embed="rId2"/>
          <a:srcRect/>
          <a:stretch>
            <a:fillRect/>
          </a:stretch>
        </p:blipFill>
        <p:spPr bwMode="auto">
          <a:xfrm>
            <a:off x="3132138" y="3573463"/>
            <a:ext cx="2533650" cy="447675"/>
          </a:xfrm>
          <a:prstGeom prst="rect">
            <a:avLst/>
          </a:prstGeom>
          <a:noFill/>
          <a:ln w="9525">
            <a:noFill/>
            <a:miter lim="800000"/>
            <a:headEnd/>
            <a:tailEnd/>
          </a:ln>
          <a:effectLst/>
        </p:spPr>
      </p:pic>
      <p:sp>
        <p:nvSpPr>
          <p:cNvPr id="23559" name="Rectangle 7"/>
          <p:cNvSpPr>
            <a:spLocks noChangeArrowheads="1"/>
          </p:cNvSpPr>
          <p:nvPr/>
        </p:nvSpPr>
        <p:spPr bwMode="auto">
          <a:xfrm>
            <a:off x="755650" y="4149725"/>
            <a:ext cx="7999413" cy="946150"/>
          </a:xfrm>
          <a:prstGeom prst="rect">
            <a:avLst/>
          </a:prstGeom>
          <a:noFill/>
          <a:ln w="9525">
            <a:noFill/>
            <a:miter lim="800000"/>
            <a:headEnd/>
            <a:tailEnd/>
          </a:ln>
          <a:effectLst/>
        </p:spPr>
        <p:txBody>
          <a:bodyPr>
            <a:spAutoFit/>
          </a:bodyPr>
          <a:lstStyle/>
          <a:p>
            <a:r>
              <a:rPr lang="zh-CN" altLang="en-US" sz="2800"/>
              <a:t>所以用 </a:t>
            </a:r>
            <a:r>
              <a:rPr lang="en-US" altLang="zh-CN" sz="2800"/>
              <a:t>α</a:t>
            </a:r>
            <a:r>
              <a:rPr lang="zh-CN" altLang="en-US" sz="2800"/>
              <a:t>这个温度电阻系数术语为表达电阻的变化。因此</a:t>
            </a:r>
            <a:r>
              <a:rPr lang="en-US" altLang="zh-CN" sz="2800"/>
              <a:t>:</a:t>
            </a:r>
          </a:p>
        </p:txBody>
      </p:sp>
      <p:pic>
        <p:nvPicPr>
          <p:cNvPr id="23560" name="Picture 8"/>
          <p:cNvPicPr>
            <a:picLocks noChangeAspect="1" noChangeArrowheads="1"/>
          </p:cNvPicPr>
          <p:nvPr/>
        </p:nvPicPr>
        <p:blipFill>
          <a:blip r:embed="rId3"/>
          <a:srcRect/>
          <a:stretch>
            <a:fillRect/>
          </a:stretch>
        </p:blipFill>
        <p:spPr bwMode="auto">
          <a:xfrm>
            <a:off x="900113" y="5157788"/>
            <a:ext cx="2438400" cy="714375"/>
          </a:xfrm>
          <a:prstGeom prst="rect">
            <a:avLst/>
          </a:prstGeom>
          <a:noFill/>
          <a:ln w="9525">
            <a:noFill/>
            <a:miter lim="800000"/>
            <a:headEnd/>
            <a:tailEnd/>
          </a:ln>
          <a:effectLst/>
        </p:spPr>
      </p:pic>
      <p:pic>
        <p:nvPicPr>
          <p:cNvPr id="23561" name="Picture 9"/>
          <p:cNvPicPr>
            <a:picLocks noChangeAspect="1" noChangeArrowheads="1"/>
          </p:cNvPicPr>
          <p:nvPr/>
        </p:nvPicPr>
        <p:blipFill>
          <a:blip r:embed="rId4"/>
          <a:srcRect/>
          <a:stretch>
            <a:fillRect/>
          </a:stretch>
        </p:blipFill>
        <p:spPr bwMode="auto">
          <a:xfrm>
            <a:off x="5148263" y="4868863"/>
            <a:ext cx="2085975"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18D83C7-43CB-4F90-BC1F-182579EC5112}" type="slidenum">
              <a:rPr lang="en-US" altLang="zh-CN"/>
              <a:pPr/>
              <a:t>2</a:t>
            </a:fld>
            <a:endParaRPr lang="en-US" altLang="zh-CN"/>
          </a:p>
        </p:txBody>
      </p:sp>
      <p:sp>
        <p:nvSpPr>
          <p:cNvPr id="4098" name="Rectangle 2"/>
          <p:cNvSpPr>
            <a:spLocks noGrp="1" noRot="1" noChangeArrowheads="1"/>
          </p:cNvSpPr>
          <p:nvPr>
            <p:ph type="title"/>
          </p:nvPr>
        </p:nvSpPr>
        <p:spPr/>
        <p:txBody>
          <a:bodyPr/>
          <a:lstStyle/>
          <a:p>
            <a:r>
              <a:rPr lang="zh-CN" altLang="en-US"/>
              <a:t>内容目录</a:t>
            </a:r>
          </a:p>
        </p:txBody>
      </p:sp>
      <p:sp>
        <p:nvSpPr>
          <p:cNvPr id="4099" name="Rectangle 3"/>
          <p:cNvSpPr>
            <a:spLocks noGrp="1" noRot="1" noChangeArrowheads="1"/>
          </p:cNvSpPr>
          <p:nvPr>
            <p:ph type="body" idx="1"/>
          </p:nvPr>
        </p:nvSpPr>
        <p:spPr>
          <a:xfrm>
            <a:off x="285720" y="2000240"/>
            <a:ext cx="8497887" cy="2836862"/>
          </a:xfrm>
        </p:spPr>
        <p:txBody>
          <a:bodyPr/>
          <a:lstStyle/>
          <a:p>
            <a:pPr>
              <a:buNone/>
            </a:pPr>
            <a:r>
              <a:rPr lang="zh-CN" altLang="en-US" b="1" dirty="0"/>
              <a:t>一</a:t>
            </a:r>
            <a:r>
              <a:rPr lang="zh-CN" altLang="en-US" b="1" dirty="0" smtClean="0"/>
              <a:t>、历史的回顾</a:t>
            </a:r>
            <a:endParaRPr lang="zh-CN" altLang="en-US" b="1" dirty="0"/>
          </a:p>
          <a:p>
            <a:pPr>
              <a:lnSpc>
                <a:spcPct val="110000"/>
              </a:lnSpc>
              <a:spcBef>
                <a:spcPct val="0"/>
              </a:spcBef>
              <a:buNone/>
            </a:pPr>
            <a:r>
              <a:rPr lang="zh-CN" altLang="en-US" b="1" dirty="0"/>
              <a:t>二、非制冷红外焦平面阵列的原理</a:t>
            </a:r>
          </a:p>
          <a:p>
            <a:pPr>
              <a:lnSpc>
                <a:spcPct val="110000"/>
              </a:lnSpc>
              <a:spcBef>
                <a:spcPct val="0"/>
              </a:spcBef>
              <a:buNone/>
            </a:pPr>
            <a:r>
              <a:rPr lang="zh-CN" altLang="en-US" b="1" dirty="0"/>
              <a:t>三</a:t>
            </a:r>
            <a:r>
              <a:rPr lang="zh-CN" altLang="en-US" b="1" dirty="0" smtClean="0"/>
              <a:t>、非</a:t>
            </a:r>
            <a:r>
              <a:rPr lang="zh-CN" altLang="en-US" b="1" dirty="0"/>
              <a:t>制冷红外探测器关键</a:t>
            </a:r>
            <a:r>
              <a:rPr lang="zh-CN" altLang="en-US" b="1" dirty="0" smtClean="0"/>
              <a:t>技术</a:t>
            </a:r>
            <a:endParaRPr lang="en-US" altLang="zh-CN" b="1" dirty="0" smtClean="0"/>
          </a:p>
          <a:p>
            <a:pPr>
              <a:lnSpc>
                <a:spcPct val="110000"/>
              </a:lnSpc>
              <a:spcBef>
                <a:spcPct val="0"/>
              </a:spcBef>
              <a:buNone/>
            </a:pPr>
            <a:r>
              <a:rPr lang="zh-CN" altLang="en-US" b="1" dirty="0" smtClean="0"/>
              <a:t>四、非制冷焦平面热像仪的应用及发展趋势</a:t>
            </a:r>
            <a:endParaRPr lang="en-US" altLang="zh-CN" b="1" dirty="0" smtClean="0"/>
          </a:p>
          <a:p>
            <a:pPr>
              <a:lnSpc>
                <a:spcPct val="110000"/>
              </a:lnSpc>
              <a:spcBef>
                <a:spcPct val="0"/>
              </a:spcBef>
              <a:buNone/>
            </a:pPr>
            <a:endParaRPr lang="zh-CN" altLang="en-US" dirty="0">
              <a:effectLst>
                <a:outerShdw blurRad="38100" dist="38100" dir="2700000" algn="tl">
                  <a:srgbClr val="C0C0C0"/>
                </a:outerShdw>
              </a:effectLst>
              <a:latin typeface="Comic Sans MS" pitchFamily="66" charset="0"/>
              <a:ea typeface="华文新魏" pitchFamily="2" charset="-122"/>
              <a:cs typeface="Times New Roman" pitchFamily="18" charset="0"/>
            </a:endParaRPr>
          </a:p>
          <a:p>
            <a:pPr>
              <a:lnSpc>
                <a:spcPct val="110000"/>
              </a:lnSpc>
              <a:spcBef>
                <a:spcPct val="0"/>
              </a:spcBef>
              <a:buNone/>
            </a:pPr>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323850" y="2049497"/>
            <a:ext cx="8532813" cy="2592388"/>
          </a:xfrm>
        </p:spPr>
        <p:txBody>
          <a:bodyPr/>
          <a:lstStyle/>
          <a:p>
            <a:pPr>
              <a:lnSpc>
                <a:spcPct val="90000"/>
              </a:lnSpc>
            </a:pPr>
            <a:r>
              <a:rPr lang="zh-CN" altLang="en-US" sz="2800" b="1">
                <a:solidFill>
                  <a:srgbClr val="FF6600"/>
                </a:solidFill>
              </a:rPr>
              <a:t>温度电阻系数既可是正值，也可是负值</a:t>
            </a:r>
            <a:r>
              <a:rPr lang="en-US" altLang="zh-CN" sz="2800" b="1"/>
              <a:t>.</a:t>
            </a:r>
            <a:r>
              <a:rPr lang="zh-CN" altLang="en-US" sz="2800" b="1"/>
              <a:t>对于金属材料室温下是正值．也就是电阻随温度增加而增长。对于半导体，温度下通常是负值。对于处于转换边缘的超导体（超导测热辐射计），即使对于高温超导体，其转换边缘低于 </a:t>
            </a:r>
            <a:r>
              <a:rPr lang="en-US" altLang="zh-CN" sz="2800" b="1"/>
              <a:t>300K </a:t>
            </a:r>
            <a:r>
              <a:rPr lang="zh-CN" altLang="en-US" sz="2800" b="1"/>
              <a:t>，也是正值。典型值是</a:t>
            </a:r>
            <a:r>
              <a:rPr lang="en-US" altLang="zh-CN" sz="2800" b="1"/>
              <a:t>:</a:t>
            </a:r>
          </a:p>
        </p:txBody>
      </p:sp>
      <p:pic>
        <p:nvPicPr>
          <p:cNvPr id="32772" name="Picture 4"/>
          <p:cNvPicPr>
            <a:picLocks noChangeAspect="1" noChangeArrowheads="1"/>
          </p:cNvPicPr>
          <p:nvPr/>
        </p:nvPicPr>
        <p:blipFill>
          <a:blip r:embed="rId2"/>
          <a:srcRect/>
          <a:stretch>
            <a:fillRect/>
          </a:stretch>
        </p:blipFill>
        <p:spPr bwMode="auto">
          <a:xfrm>
            <a:off x="1835150" y="4137060"/>
            <a:ext cx="4605338" cy="151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ChangeArrowheads="1"/>
          </p:cNvSpPr>
          <p:nvPr/>
        </p:nvSpPr>
        <p:spPr bwMode="auto">
          <a:xfrm>
            <a:off x="755650" y="1006476"/>
            <a:ext cx="7920038" cy="2227263"/>
          </a:xfrm>
          <a:prstGeom prst="rect">
            <a:avLst/>
          </a:prstGeom>
          <a:noFill/>
          <a:ln w="9525">
            <a:noFill/>
            <a:miter lim="800000"/>
            <a:headEnd/>
            <a:tailEnd/>
          </a:ln>
          <a:effectLst/>
        </p:spPr>
        <p:txBody>
          <a:bodyPr>
            <a:spAutoFit/>
          </a:bodyPr>
          <a:lstStyle/>
          <a:p>
            <a:r>
              <a:rPr lang="zh-CN" altLang="en-US" sz="2800" dirty="0"/>
              <a:t>红外像元的响应率 </a:t>
            </a:r>
            <a:r>
              <a:rPr lang="en-US" altLang="zh-CN" sz="2800" dirty="0"/>
              <a:t>R </a:t>
            </a:r>
            <a:r>
              <a:rPr lang="zh-CN" altLang="en-US" sz="2800" dirty="0"/>
              <a:t>定义为输出信号除以落到像元上的输入辐射功率。假设输出信号是电压 </a:t>
            </a:r>
            <a:r>
              <a:rPr lang="en-US" altLang="zh-CN" sz="2800" dirty="0"/>
              <a:t>Vs </a:t>
            </a:r>
            <a:r>
              <a:rPr lang="zh-CN" altLang="en-US" sz="2800" dirty="0"/>
              <a:t>，那么</a:t>
            </a:r>
            <a:r>
              <a:rPr lang="en-US" altLang="zh-CN" sz="2800" dirty="0"/>
              <a:t>:</a:t>
            </a:r>
          </a:p>
          <a:p>
            <a:endParaRPr lang="en-US" altLang="zh-CN" sz="2800" dirty="0"/>
          </a:p>
          <a:p>
            <a:endParaRPr lang="en-US" altLang="zh-CN" sz="2800" b="0" dirty="0"/>
          </a:p>
        </p:txBody>
      </p:sp>
      <p:sp>
        <p:nvSpPr>
          <p:cNvPr id="17" name="Rectangle 3"/>
          <p:cNvSpPr txBox="1">
            <a:spLocks noRot="1" noChangeArrowheads="1"/>
          </p:cNvSpPr>
          <p:nvPr/>
        </p:nvSpPr>
        <p:spPr bwMode="auto">
          <a:xfrm>
            <a:off x="500034" y="2714620"/>
            <a:ext cx="8218488" cy="892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itchFamily="2" charset="2"/>
              <a:buChar char="v"/>
              <a:tabLst/>
              <a:defRPr/>
            </a:pPr>
            <a:r>
              <a:rPr kumimoji="0" lang="zh-CN" altLang="en-US" sz="2800" b="1" i="0" u="none" strike="noStrike" kern="0" cap="none" spc="0" normalizeH="0" baseline="0" noProof="0" dirty="0" smtClean="0">
                <a:ln>
                  <a:noFill/>
                </a:ln>
                <a:solidFill>
                  <a:srgbClr val="FF6600"/>
                </a:solidFill>
                <a:effectLst/>
                <a:uLnTx/>
                <a:uFillTx/>
                <a:latin typeface="+mn-lt"/>
                <a:ea typeface="+mn-ea"/>
                <a:cs typeface="+mn-cs"/>
              </a:rPr>
              <a:t>式中</a:t>
            </a:r>
            <a:r>
              <a:rPr kumimoji="0" lang="en-US" altLang="zh-CN" sz="2800" b="1" i="0" u="none" strike="noStrike" kern="0" cap="none" spc="0" normalizeH="0" baseline="0" noProof="0" dirty="0" err="1" smtClean="0">
                <a:ln>
                  <a:noFill/>
                </a:ln>
                <a:solidFill>
                  <a:srgbClr val="FF6600"/>
                </a:solidFill>
                <a:effectLst/>
                <a:uLnTx/>
                <a:uFillTx/>
                <a:latin typeface="+mn-lt"/>
                <a:ea typeface="+mn-ea"/>
                <a:cs typeface="+mn-cs"/>
              </a:rPr>
              <a:t>i</a:t>
            </a:r>
            <a:r>
              <a:rPr kumimoji="0" lang="en-US" altLang="zh-CN" sz="2800" b="1" i="0" u="none" strike="noStrike" kern="0" cap="none" spc="0" normalizeH="0" baseline="-25000" noProof="0" dirty="0" err="1" smtClean="0">
                <a:ln>
                  <a:noFill/>
                </a:ln>
                <a:solidFill>
                  <a:srgbClr val="FF6600"/>
                </a:solidFill>
                <a:effectLst/>
                <a:uLnTx/>
                <a:uFillTx/>
                <a:latin typeface="+mn-lt"/>
                <a:ea typeface="+mn-ea"/>
                <a:cs typeface="+mn-cs"/>
              </a:rPr>
              <a:t>b</a:t>
            </a:r>
            <a:r>
              <a:rPr kumimoji="0" lang="zh-CN" altLang="en-US" sz="2800" b="1" i="0" u="none" strike="noStrike" kern="0" cap="none" spc="0" normalizeH="0" baseline="0" noProof="0" dirty="0" smtClean="0">
                <a:ln>
                  <a:noFill/>
                </a:ln>
                <a:solidFill>
                  <a:srgbClr val="FF6600"/>
                </a:solidFill>
                <a:effectLst/>
                <a:uLnTx/>
                <a:uFillTx/>
                <a:latin typeface="+mn-lt"/>
                <a:ea typeface="+mn-ea"/>
                <a:cs typeface="+mn-cs"/>
              </a:rPr>
              <a:t>是通过像元的偏置电流</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。温度增加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由方程</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给出。这样，信号电压就是</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
        <p:nvSpPr>
          <p:cNvPr id="22" name="Text Box 9"/>
          <p:cNvSpPr txBox="1">
            <a:spLocks noChangeArrowheads="1"/>
          </p:cNvSpPr>
          <p:nvPr/>
        </p:nvSpPr>
        <p:spPr bwMode="auto">
          <a:xfrm>
            <a:off x="7235825" y="5349906"/>
            <a:ext cx="819150" cy="519113"/>
          </a:xfrm>
          <a:prstGeom prst="rect">
            <a:avLst/>
          </a:prstGeom>
          <a:noFill/>
          <a:ln w="9525">
            <a:noFill/>
            <a:miter lim="800000"/>
            <a:headEnd/>
            <a:tailEnd/>
          </a:ln>
          <a:effectLst/>
        </p:spPr>
        <p:txBody>
          <a:bodyPr wrap="none">
            <a:spAutoFit/>
          </a:bodyPr>
          <a:lstStyle/>
          <a:p>
            <a:r>
              <a:rPr lang="en-US" altLang="zh-CN" sz="2800"/>
              <a:t>(10)</a:t>
            </a:r>
          </a:p>
        </p:txBody>
      </p:sp>
      <p:pic>
        <p:nvPicPr>
          <p:cNvPr id="23" name="Picture 4"/>
          <p:cNvPicPr>
            <a:picLocks noChangeAspect="1" noChangeArrowheads="1"/>
          </p:cNvPicPr>
          <p:nvPr/>
        </p:nvPicPr>
        <p:blipFill>
          <a:blip r:embed="rId2"/>
          <a:srcRect/>
          <a:stretch>
            <a:fillRect/>
          </a:stretch>
        </p:blipFill>
        <p:spPr bwMode="auto">
          <a:xfrm>
            <a:off x="1428728" y="3595697"/>
            <a:ext cx="6302375" cy="1119187"/>
          </a:xfrm>
          <a:prstGeom prst="rect">
            <a:avLst/>
          </a:prstGeom>
          <a:noFill/>
          <a:ln w="9525">
            <a:noFill/>
            <a:miter lim="800000"/>
            <a:headEnd/>
            <a:tailEnd/>
          </a:ln>
          <a:effectLst/>
        </p:spPr>
      </p:pic>
      <p:sp>
        <p:nvSpPr>
          <p:cNvPr id="24" name="Text Box 7"/>
          <p:cNvSpPr txBox="1">
            <a:spLocks noChangeArrowheads="1"/>
          </p:cNvSpPr>
          <p:nvPr/>
        </p:nvSpPr>
        <p:spPr bwMode="auto">
          <a:xfrm>
            <a:off x="7929586" y="4095763"/>
            <a:ext cx="557213" cy="457200"/>
          </a:xfrm>
          <a:prstGeom prst="rect">
            <a:avLst/>
          </a:prstGeom>
          <a:noFill/>
          <a:ln w="9525">
            <a:noFill/>
            <a:miter lim="800000"/>
            <a:headEnd/>
            <a:tailEnd/>
          </a:ln>
          <a:effectLst/>
        </p:spPr>
        <p:txBody>
          <a:bodyPr wrap="none">
            <a:spAutoFit/>
          </a:bodyPr>
          <a:lstStyle/>
          <a:p>
            <a:r>
              <a:rPr lang="en-US" altLang="zh-CN" sz="2400" dirty="0"/>
              <a:t>(2)</a:t>
            </a:r>
          </a:p>
        </p:txBody>
      </p:sp>
      <p:sp>
        <p:nvSpPr>
          <p:cNvPr id="25" name="矩形 24"/>
          <p:cNvSpPr/>
          <p:nvPr/>
        </p:nvSpPr>
        <p:spPr>
          <a:xfrm>
            <a:off x="785786" y="4643446"/>
            <a:ext cx="4214842" cy="523220"/>
          </a:xfrm>
          <a:prstGeom prst="rect">
            <a:avLst/>
          </a:prstGeom>
        </p:spPr>
        <p:txBody>
          <a:bodyPr wrap="square">
            <a:spAutoFit/>
          </a:bodyPr>
          <a:lstStyle/>
          <a:p>
            <a:r>
              <a:rPr lang="zh-CN" altLang="en-US" sz="2800" kern="0" dirty="0" smtClean="0">
                <a:solidFill>
                  <a:srgbClr val="0033CC"/>
                </a:solidFill>
                <a:latin typeface="Arial"/>
                <a:ea typeface="宋体"/>
              </a:rPr>
              <a:t>这样，信号电压就是</a:t>
            </a:r>
            <a:r>
              <a:rPr lang="en-US" altLang="zh-CN" sz="2800" b="0" kern="0" dirty="0" smtClean="0">
                <a:solidFill>
                  <a:srgbClr val="0033CC"/>
                </a:solidFill>
                <a:latin typeface="Arial"/>
                <a:ea typeface="宋体"/>
              </a:rPr>
              <a:t>:</a:t>
            </a:r>
            <a:endParaRPr lang="zh-CN" altLang="en-US" dirty="0"/>
          </a:p>
        </p:txBody>
      </p:sp>
      <p:pic>
        <p:nvPicPr>
          <p:cNvPr id="62465" name="Picture 1"/>
          <p:cNvPicPr>
            <a:picLocks noChangeAspect="1" noChangeArrowheads="1"/>
          </p:cNvPicPr>
          <p:nvPr/>
        </p:nvPicPr>
        <p:blipFill>
          <a:blip r:embed="rId3"/>
          <a:srcRect/>
          <a:stretch>
            <a:fillRect/>
          </a:stretch>
        </p:blipFill>
        <p:spPr bwMode="auto">
          <a:xfrm>
            <a:off x="3000364" y="2214554"/>
            <a:ext cx="2743200" cy="342900"/>
          </a:xfrm>
          <a:prstGeom prst="rect">
            <a:avLst/>
          </a:prstGeom>
          <a:noFill/>
          <a:ln w="9525">
            <a:noFill/>
            <a:miter lim="800000"/>
            <a:headEnd/>
            <a:tailEnd/>
          </a:ln>
          <a:effectLst/>
        </p:spPr>
      </p:pic>
      <p:pic>
        <p:nvPicPr>
          <p:cNvPr id="62466" name="Picture 2"/>
          <p:cNvPicPr>
            <a:picLocks noChangeAspect="1" noChangeArrowheads="1"/>
          </p:cNvPicPr>
          <p:nvPr/>
        </p:nvPicPr>
        <p:blipFill>
          <a:blip r:embed="rId4"/>
          <a:srcRect/>
          <a:stretch>
            <a:fillRect/>
          </a:stretch>
        </p:blipFill>
        <p:spPr bwMode="auto">
          <a:xfrm>
            <a:off x="2428860" y="5214950"/>
            <a:ext cx="4105275" cy="118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65687B34-FACC-4910-A78E-2635D33BB331}" type="slidenum">
              <a:rPr lang="en-US" altLang="zh-CN"/>
              <a:pPr/>
              <a:t>22</a:t>
            </a:fld>
            <a:endParaRPr lang="en-US" altLang="zh-CN"/>
          </a:p>
        </p:txBody>
      </p:sp>
      <p:sp>
        <p:nvSpPr>
          <p:cNvPr id="33799" name="Rectangle 7"/>
          <p:cNvSpPr>
            <a:spLocks noChangeArrowheads="1"/>
          </p:cNvSpPr>
          <p:nvPr/>
        </p:nvSpPr>
        <p:spPr bwMode="auto">
          <a:xfrm>
            <a:off x="642910" y="3143248"/>
            <a:ext cx="7921625" cy="1249362"/>
          </a:xfrm>
          <a:prstGeom prst="rect">
            <a:avLst/>
          </a:prstGeom>
          <a:noFill/>
          <a:ln w="9525">
            <a:noFill/>
            <a:miter lim="800000"/>
            <a:headEnd/>
            <a:tailEnd/>
          </a:ln>
          <a:effectLst/>
        </p:spPr>
        <p:txBody>
          <a:bodyPr>
            <a:spAutoFit/>
          </a:bodyPr>
          <a:lstStyle/>
          <a:p>
            <a:r>
              <a:rPr lang="zh-CN" altLang="en-US" sz="2400" dirty="0"/>
              <a:t>上式表明，</a:t>
            </a:r>
            <a:r>
              <a:rPr lang="zh-CN" altLang="en-US" sz="2400" dirty="0">
                <a:solidFill>
                  <a:srgbClr val="FF6600"/>
                </a:solidFill>
              </a:rPr>
              <a:t>响应率与温度电阻系数成正比</a:t>
            </a:r>
            <a:r>
              <a:rPr lang="zh-CN" altLang="en-US" sz="2400" dirty="0"/>
              <a:t>，而与主要的热损耗机构相关的</a:t>
            </a:r>
            <a:r>
              <a:rPr lang="zh-CN" altLang="en-US" sz="2400" dirty="0">
                <a:solidFill>
                  <a:srgbClr val="FF6600"/>
                </a:solidFill>
              </a:rPr>
              <a:t>热传导成反比例</a:t>
            </a:r>
            <a:r>
              <a:rPr lang="zh-CN" altLang="en-US" sz="2400" dirty="0"/>
              <a:t>。然而，对于非制冷红外电阻测热辐射计， </a:t>
            </a:r>
            <a:r>
              <a:rPr lang="en-US" altLang="zh-CN" sz="2400" dirty="0"/>
              <a:t>G </a:t>
            </a:r>
            <a:r>
              <a:rPr lang="zh-CN" altLang="en-US" sz="2400" dirty="0"/>
              <a:t>值的变化范围宽达</a:t>
            </a:r>
            <a:r>
              <a:rPr lang="zh-CN" altLang="en-US" sz="2800" dirty="0"/>
              <a:t>几个数量级，</a:t>
            </a:r>
          </a:p>
        </p:txBody>
      </p:sp>
      <p:sp>
        <p:nvSpPr>
          <p:cNvPr id="12" name="Rectangle 5"/>
          <p:cNvSpPr>
            <a:spLocks noChangeArrowheads="1"/>
          </p:cNvSpPr>
          <p:nvPr/>
        </p:nvSpPr>
        <p:spPr bwMode="auto">
          <a:xfrm>
            <a:off x="714348" y="1071546"/>
            <a:ext cx="3756025" cy="519113"/>
          </a:xfrm>
          <a:prstGeom prst="rect">
            <a:avLst/>
          </a:prstGeom>
          <a:noFill/>
          <a:ln w="9525">
            <a:noFill/>
            <a:miter lim="800000"/>
            <a:headEnd/>
            <a:tailEnd/>
          </a:ln>
          <a:effectLst/>
        </p:spPr>
        <p:txBody>
          <a:bodyPr wrap="none">
            <a:spAutoFit/>
          </a:bodyPr>
          <a:lstStyle/>
          <a:p>
            <a:r>
              <a:rPr lang="zh-CN" altLang="en-US" sz="2800" dirty="0"/>
              <a:t>因而响应率由下式给出</a:t>
            </a:r>
          </a:p>
        </p:txBody>
      </p:sp>
      <p:sp>
        <p:nvSpPr>
          <p:cNvPr id="13" name="Text Box 8"/>
          <p:cNvSpPr txBox="1">
            <a:spLocks noChangeArrowheads="1"/>
          </p:cNvSpPr>
          <p:nvPr/>
        </p:nvSpPr>
        <p:spPr bwMode="auto">
          <a:xfrm>
            <a:off x="7215206" y="2214554"/>
            <a:ext cx="819150" cy="519112"/>
          </a:xfrm>
          <a:prstGeom prst="rect">
            <a:avLst/>
          </a:prstGeom>
          <a:noFill/>
          <a:ln w="9525">
            <a:noFill/>
            <a:miter lim="800000"/>
            <a:headEnd/>
            <a:tailEnd/>
          </a:ln>
          <a:effectLst/>
        </p:spPr>
        <p:txBody>
          <a:bodyPr wrap="none">
            <a:spAutoFit/>
          </a:bodyPr>
          <a:lstStyle/>
          <a:p>
            <a:r>
              <a:rPr lang="en-US" altLang="zh-CN" sz="2800" dirty="0"/>
              <a:t>(11)</a:t>
            </a:r>
          </a:p>
        </p:txBody>
      </p:sp>
      <p:sp>
        <p:nvSpPr>
          <p:cNvPr id="7" name="Rectangle 3"/>
          <p:cNvSpPr txBox="1">
            <a:spLocks noRot="1" noChangeArrowheads="1"/>
          </p:cNvSpPr>
          <p:nvPr/>
        </p:nvSpPr>
        <p:spPr bwMode="auto">
          <a:xfrm>
            <a:off x="500034" y="4357694"/>
            <a:ext cx="8291512" cy="2333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关注两点：</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lang="zh-CN" altLang="en-US" sz="2400" dirty="0" smtClean="0"/>
              <a:t>（１）选定的电阻材料，其 </a:t>
            </a:r>
            <a:r>
              <a:rPr lang="en-US" altLang="zh-CN" sz="2400" dirty="0" smtClean="0"/>
              <a:t>α</a:t>
            </a:r>
            <a:r>
              <a:rPr lang="zh-CN" altLang="en-US" sz="2400" dirty="0" smtClean="0"/>
              <a:t>值要尽可能高。</a:t>
            </a:r>
            <a:endParaRPr lang="en-US" altLang="zh-CN" sz="2400" dirty="0" smtClean="0"/>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r>
              <a:rPr lang="zh-CN" altLang="en-US" sz="2400" dirty="0" smtClean="0"/>
              <a:t>（２）偏置电流的热效应是可以忽略不计的（假设条件），实际上？？？？</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pic>
        <p:nvPicPr>
          <p:cNvPr id="61441" name="Picture 1"/>
          <p:cNvPicPr>
            <a:picLocks noChangeAspect="1" noChangeArrowheads="1"/>
          </p:cNvPicPr>
          <p:nvPr/>
        </p:nvPicPr>
        <p:blipFill>
          <a:blip r:embed="rId2"/>
          <a:srcRect/>
          <a:stretch>
            <a:fillRect/>
          </a:stretch>
        </p:blipFill>
        <p:spPr bwMode="auto">
          <a:xfrm>
            <a:off x="1928794" y="1857364"/>
            <a:ext cx="4152900" cy="140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EC2B5C7-D07E-4445-A63C-AD686BBEA50A}" type="slidenum">
              <a:rPr lang="en-US" altLang="zh-CN"/>
              <a:pPr/>
              <a:t>23</a:t>
            </a:fld>
            <a:endParaRPr lang="en-US" altLang="zh-CN"/>
          </a:p>
        </p:txBody>
      </p:sp>
      <p:sp>
        <p:nvSpPr>
          <p:cNvPr id="34820" name="Text Box 4"/>
          <p:cNvSpPr txBox="1">
            <a:spLocks noChangeArrowheads="1"/>
          </p:cNvSpPr>
          <p:nvPr/>
        </p:nvSpPr>
        <p:spPr bwMode="auto">
          <a:xfrm>
            <a:off x="714348" y="1071546"/>
            <a:ext cx="7921625" cy="1569660"/>
          </a:xfrm>
          <a:prstGeom prst="rect">
            <a:avLst/>
          </a:prstGeom>
          <a:noFill/>
          <a:ln w="9525">
            <a:noFill/>
            <a:miter lim="800000"/>
            <a:headEnd/>
            <a:tailEnd/>
          </a:ln>
          <a:effectLst/>
        </p:spPr>
        <p:txBody>
          <a:bodyPr>
            <a:spAutoFit/>
          </a:bodyPr>
          <a:lstStyle/>
          <a:p>
            <a:r>
              <a:rPr lang="zh-CN" altLang="en-US" sz="2400" dirty="0" smtClean="0"/>
              <a:t>再来</a:t>
            </a:r>
            <a:r>
              <a:rPr lang="zh-CN" altLang="en-US" sz="2400" dirty="0"/>
              <a:t>考虑</a:t>
            </a:r>
            <a:r>
              <a:rPr lang="zh-CN" altLang="en-US" sz="2400" dirty="0">
                <a:solidFill>
                  <a:srgbClr val="FF6600"/>
                </a:solidFill>
              </a:rPr>
              <a:t>噪声等效温差</a:t>
            </a:r>
            <a:r>
              <a:rPr lang="en-US" altLang="zh-CN" sz="2400" dirty="0"/>
              <a:t>(NETD). NETD </a:t>
            </a:r>
            <a:r>
              <a:rPr lang="zh-CN" altLang="en-US" sz="2400" dirty="0"/>
              <a:t>定义为：使得阵列及其读出电路输出端的信噪比等 于</a:t>
            </a:r>
            <a:r>
              <a:rPr lang="en-US" altLang="zh-CN" sz="2400" dirty="0"/>
              <a:t>1</a:t>
            </a:r>
            <a:r>
              <a:rPr lang="zh-CN" altLang="en-US" sz="2400" dirty="0"/>
              <a:t>的覆盖焦平面阵列摄像系统视场的大黑体（面源黑体）的温度变化（也可理解为目标温度分辨率），由下式给出</a:t>
            </a:r>
            <a:r>
              <a:rPr lang="en-US" altLang="zh-CN" sz="2400" dirty="0"/>
              <a:t>:</a:t>
            </a:r>
          </a:p>
        </p:txBody>
      </p:sp>
      <p:sp>
        <p:nvSpPr>
          <p:cNvPr id="6" name="矩形 5"/>
          <p:cNvSpPr/>
          <p:nvPr/>
        </p:nvSpPr>
        <p:spPr>
          <a:xfrm>
            <a:off x="357158" y="285728"/>
            <a:ext cx="4546604" cy="461665"/>
          </a:xfrm>
          <a:prstGeom prst="rect">
            <a:avLst/>
          </a:prstGeom>
        </p:spPr>
        <p:txBody>
          <a:bodyPr wrap="square">
            <a:spAutoFit/>
          </a:bodyPr>
          <a:lstStyle/>
          <a:p>
            <a:r>
              <a:rPr lang="zh-CN" altLang="en-US" sz="2400" dirty="0" smtClean="0">
                <a:solidFill>
                  <a:srgbClr val="FF6600"/>
                </a:solidFill>
              </a:rPr>
              <a:t>噪声等效温差</a:t>
            </a:r>
            <a:r>
              <a:rPr lang="en-US" altLang="zh-CN" sz="2400" dirty="0" smtClean="0">
                <a:solidFill>
                  <a:srgbClr val="0033CC"/>
                </a:solidFill>
              </a:rPr>
              <a:t>(NETD) </a:t>
            </a:r>
            <a:endParaRPr lang="zh-CN" altLang="en-US" dirty="0"/>
          </a:p>
        </p:txBody>
      </p:sp>
      <p:pic>
        <p:nvPicPr>
          <p:cNvPr id="7" name="Picture 4"/>
          <p:cNvPicPr>
            <a:picLocks noChangeAspect="1" noChangeArrowheads="1"/>
          </p:cNvPicPr>
          <p:nvPr/>
        </p:nvPicPr>
        <p:blipFill>
          <a:blip r:embed="rId2"/>
          <a:srcRect/>
          <a:stretch>
            <a:fillRect/>
          </a:stretch>
        </p:blipFill>
        <p:spPr bwMode="auto">
          <a:xfrm>
            <a:off x="1941483" y="2622571"/>
            <a:ext cx="4498975" cy="1004888"/>
          </a:xfrm>
          <a:prstGeom prst="rect">
            <a:avLst/>
          </a:prstGeom>
          <a:noFill/>
          <a:ln w="9525">
            <a:noFill/>
            <a:miter lim="800000"/>
            <a:headEnd/>
            <a:tailEnd/>
          </a:ln>
          <a:effectLst/>
        </p:spPr>
      </p:pic>
      <p:sp>
        <p:nvSpPr>
          <p:cNvPr id="8" name="Rectangle 5"/>
          <p:cNvSpPr>
            <a:spLocks noChangeArrowheads="1"/>
          </p:cNvSpPr>
          <p:nvPr/>
        </p:nvSpPr>
        <p:spPr bwMode="auto">
          <a:xfrm>
            <a:off x="357158" y="3846534"/>
            <a:ext cx="7993062" cy="2246769"/>
          </a:xfrm>
          <a:prstGeom prst="rect">
            <a:avLst/>
          </a:prstGeom>
          <a:noFill/>
          <a:ln w="9525">
            <a:noFill/>
            <a:miter lim="800000"/>
            <a:headEnd/>
            <a:tailEnd/>
          </a:ln>
          <a:effectLst/>
        </p:spPr>
        <p:txBody>
          <a:bodyPr>
            <a:spAutoFit/>
          </a:bodyPr>
          <a:lstStyle/>
          <a:p>
            <a:r>
              <a:rPr lang="zh-CN" altLang="en-US" sz="2800" dirty="0" smtClean="0"/>
              <a:t>式中 </a:t>
            </a:r>
            <a:r>
              <a:rPr lang="en-US" altLang="zh-CN" sz="2800" dirty="0" smtClean="0"/>
              <a:t>F </a:t>
            </a:r>
            <a:r>
              <a:rPr lang="zh-CN" altLang="en-US" sz="2800" dirty="0" smtClean="0"/>
              <a:t>是光学焦比， </a:t>
            </a:r>
            <a:r>
              <a:rPr lang="en-US" altLang="zh-CN" sz="2800" dirty="0" smtClean="0"/>
              <a:t>V</a:t>
            </a:r>
            <a:r>
              <a:rPr lang="en-US" altLang="zh-CN" sz="2800" baseline="-25000" dirty="0" smtClean="0"/>
              <a:t>N</a:t>
            </a:r>
            <a:r>
              <a:rPr lang="zh-CN" altLang="en-US" sz="2800" dirty="0" smtClean="0"/>
              <a:t>是系统带宽内的总电学噪声</a:t>
            </a:r>
            <a:r>
              <a:rPr lang="en-US" altLang="zh-CN" sz="2800" dirty="0" smtClean="0"/>
              <a:t>. </a:t>
            </a:r>
            <a:r>
              <a:rPr lang="en-US" altLang="zh-CN" sz="2800" dirty="0" smtClean="0">
                <a:latin typeface="Times New Roman" pitchFamily="18" charset="0"/>
                <a:cs typeface="Times New Roman" pitchFamily="18" charset="0"/>
              </a:rPr>
              <a:t>τ</a:t>
            </a:r>
            <a:r>
              <a:rPr lang="en-US" altLang="zh-CN" sz="2800" baseline="-25000" dirty="0" smtClean="0">
                <a:latin typeface="Times New Roman" pitchFamily="18" charset="0"/>
                <a:cs typeface="Times New Roman" pitchFamily="18" charset="0"/>
              </a:rPr>
              <a:t>0</a:t>
            </a:r>
            <a:r>
              <a:rPr lang="zh-CN" altLang="en-US" sz="2800" dirty="0" smtClean="0"/>
              <a:t>是光学透射率， </a:t>
            </a:r>
            <a:r>
              <a:rPr lang="en-US" altLang="zh-CN" sz="2800" dirty="0" smtClean="0"/>
              <a:t>A </a:t>
            </a:r>
            <a:r>
              <a:rPr lang="zh-CN" altLang="en-US" sz="2800" dirty="0" smtClean="0"/>
              <a:t>是象元面积， </a:t>
            </a:r>
            <a:r>
              <a:rPr lang="en-US" altLang="zh-CN" sz="2800" dirty="0" smtClean="0"/>
              <a:t>R </a:t>
            </a:r>
            <a:r>
              <a:rPr lang="zh-CN" altLang="en-US" sz="2800" dirty="0" smtClean="0"/>
              <a:t>是像元的响应率，</a:t>
            </a:r>
            <a:r>
              <a:rPr lang="en-US" altLang="zh-CN" sz="2800" dirty="0" smtClean="0"/>
              <a:t>(</a:t>
            </a:r>
            <a:r>
              <a:rPr lang="en-US" altLang="zh-CN" sz="1800" dirty="0" smtClean="0"/>
              <a:t>△</a:t>
            </a:r>
            <a:r>
              <a:rPr lang="en-US" altLang="zh-CN" sz="1800" b="0" dirty="0" smtClean="0"/>
              <a:t> </a:t>
            </a:r>
            <a:r>
              <a:rPr lang="en-US" altLang="zh-CN" sz="2800" dirty="0" smtClean="0"/>
              <a:t>P/ </a:t>
            </a:r>
            <a:r>
              <a:rPr lang="en-US" altLang="zh-CN" sz="1800" dirty="0" smtClean="0"/>
              <a:t>△</a:t>
            </a:r>
            <a:r>
              <a:rPr lang="en-US" altLang="zh-CN" sz="1800" b="0" dirty="0" smtClean="0"/>
              <a:t> </a:t>
            </a:r>
            <a:r>
              <a:rPr lang="en-US" altLang="zh-CN" sz="2800" dirty="0" smtClean="0"/>
              <a:t>T )</a:t>
            </a:r>
            <a:r>
              <a:rPr lang="en-US" altLang="zh-CN" sz="2800" baseline="-25000" dirty="0" smtClean="0"/>
              <a:t>λ1-λ2</a:t>
            </a:r>
            <a:r>
              <a:rPr lang="zh-CN" altLang="en-US" sz="2800" dirty="0" smtClean="0"/>
              <a:t>是在</a:t>
            </a:r>
            <a:r>
              <a:rPr lang="en-US" altLang="zh-CN" sz="1800" dirty="0" smtClean="0"/>
              <a:t>λ1-λ2</a:t>
            </a:r>
            <a:r>
              <a:rPr lang="zh-CN" altLang="en-US" sz="2800" dirty="0" smtClean="0"/>
              <a:t>的光谱范围内测得的</a:t>
            </a:r>
            <a:r>
              <a:rPr lang="en-US" altLang="zh-CN" sz="2800" dirty="0" smtClean="0"/>
              <a:t>T</a:t>
            </a:r>
            <a:r>
              <a:rPr lang="zh-CN" altLang="en-US" sz="2800" dirty="0" smtClean="0"/>
              <a:t>温度下黑体辐射计每单位面积功率相对于</a:t>
            </a:r>
            <a:r>
              <a:rPr lang="en-US" altLang="zh-CN" sz="2800" dirty="0" smtClean="0"/>
              <a:t>T </a:t>
            </a:r>
            <a:r>
              <a:rPr lang="zh-CN" altLang="en-US" sz="2800" dirty="0" smtClean="0"/>
              <a:t>的变化。</a:t>
            </a:r>
            <a:endParaRPr lang="zh-CN" altLang="en-US" sz="2800" dirty="0"/>
          </a:p>
        </p:txBody>
      </p:sp>
      <p:sp>
        <p:nvSpPr>
          <p:cNvPr id="9" name="Text Box 7"/>
          <p:cNvSpPr txBox="1">
            <a:spLocks noChangeArrowheads="1"/>
          </p:cNvSpPr>
          <p:nvPr/>
        </p:nvSpPr>
        <p:spPr bwMode="auto">
          <a:xfrm>
            <a:off x="7465983" y="2784496"/>
            <a:ext cx="727075" cy="457200"/>
          </a:xfrm>
          <a:prstGeom prst="rect">
            <a:avLst/>
          </a:prstGeom>
          <a:noFill/>
          <a:ln w="9525">
            <a:noFill/>
            <a:miter lim="800000"/>
            <a:headEnd/>
            <a:tailEnd/>
          </a:ln>
          <a:effectLst/>
        </p:spPr>
        <p:txBody>
          <a:bodyPr wrap="none">
            <a:spAutoFit/>
          </a:bodyPr>
          <a:lstStyle/>
          <a:p>
            <a:r>
              <a:rPr lang="en-US" altLang="zh-CN" sz="2400"/>
              <a:t>(12)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p:cNvPicPr>
            <a:picLocks noChangeAspect="1" noChangeArrowheads="1"/>
          </p:cNvPicPr>
          <p:nvPr/>
        </p:nvPicPr>
        <p:blipFill>
          <a:blip r:embed="rId2"/>
          <a:srcRect/>
          <a:stretch>
            <a:fillRect/>
          </a:stretch>
        </p:blipFill>
        <p:spPr bwMode="auto">
          <a:xfrm>
            <a:off x="1142976" y="2643182"/>
            <a:ext cx="6086475" cy="1154113"/>
          </a:xfrm>
          <a:prstGeom prst="rect">
            <a:avLst/>
          </a:prstGeom>
          <a:noFill/>
          <a:ln w="9525">
            <a:noFill/>
            <a:miter lim="800000"/>
            <a:headEnd/>
            <a:tailEnd/>
          </a:ln>
          <a:effectLst/>
        </p:spPr>
      </p:pic>
      <p:sp>
        <p:nvSpPr>
          <p:cNvPr id="7" name="矩形 6"/>
          <p:cNvSpPr/>
          <p:nvPr/>
        </p:nvSpPr>
        <p:spPr>
          <a:xfrm>
            <a:off x="857224" y="1069169"/>
            <a:ext cx="7358114" cy="1754326"/>
          </a:xfrm>
          <a:prstGeom prst="rect">
            <a:avLst/>
          </a:prstGeom>
        </p:spPr>
        <p:txBody>
          <a:bodyPr wrap="square">
            <a:spAutoFit/>
          </a:bodyPr>
          <a:lstStyle/>
          <a:p>
            <a:r>
              <a:rPr lang="zh-CN" altLang="en-US" dirty="0" smtClean="0"/>
              <a:t>对于 </a:t>
            </a:r>
            <a:r>
              <a:rPr lang="en-US" altLang="zh-CN" dirty="0" smtClean="0"/>
              <a:t>3-5μm</a:t>
            </a:r>
            <a:r>
              <a:rPr lang="zh-CN" altLang="en-US" dirty="0" smtClean="0"/>
              <a:t>和 </a:t>
            </a:r>
            <a:r>
              <a:rPr lang="en-US" altLang="zh-CN" dirty="0" smtClean="0"/>
              <a:t>8 -14μm</a:t>
            </a:r>
            <a:r>
              <a:rPr lang="zh-CN" altLang="en-US" dirty="0" smtClean="0"/>
              <a:t>光谱间隔中 </a:t>
            </a:r>
            <a:r>
              <a:rPr lang="en-US" altLang="zh-CN" dirty="0" smtClean="0"/>
              <a:t>295K </a:t>
            </a:r>
            <a:r>
              <a:rPr lang="zh-CN" altLang="en-US" dirty="0" smtClean="0"/>
              <a:t>黑体</a:t>
            </a:r>
            <a:r>
              <a:rPr lang="en-US" altLang="zh-CN" dirty="0" smtClean="0"/>
              <a:t>(△</a:t>
            </a:r>
            <a:r>
              <a:rPr lang="en-US" altLang="zh-CN" b="0" dirty="0" smtClean="0"/>
              <a:t> </a:t>
            </a:r>
            <a:r>
              <a:rPr lang="en-US" altLang="zh-CN" dirty="0" smtClean="0"/>
              <a:t>P/ △</a:t>
            </a:r>
            <a:r>
              <a:rPr lang="en-US" altLang="zh-CN" b="0" dirty="0" smtClean="0"/>
              <a:t> </a:t>
            </a:r>
            <a:r>
              <a:rPr lang="en-US" altLang="zh-CN" dirty="0" smtClean="0"/>
              <a:t>T )</a:t>
            </a:r>
            <a:r>
              <a:rPr lang="en-US" altLang="zh-CN" baseline="-25000" dirty="0" smtClean="0"/>
              <a:t>λ1-λ2</a:t>
            </a:r>
            <a:r>
              <a:rPr lang="zh-CN" altLang="en-US" dirty="0" smtClean="0"/>
              <a:t>的值由下式给出：</a:t>
            </a:r>
            <a:endParaRPr lang="zh-CN" altLang="en-US" dirty="0"/>
          </a:p>
        </p:txBody>
      </p:sp>
      <p:sp>
        <p:nvSpPr>
          <p:cNvPr id="8" name="Rectangle 3"/>
          <p:cNvSpPr txBox="1">
            <a:spLocks noRot="1" noChangeArrowheads="1"/>
          </p:cNvSpPr>
          <p:nvPr/>
        </p:nvSpPr>
        <p:spPr bwMode="auto">
          <a:xfrm>
            <a:off x="357158" y="4572008"/>
            <a:ext cx="8362950" cy="1685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itchFamily="2" charset="2"/>
              <a:buChar char="v"/>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方程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(12)</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给出的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NETD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表达式可用于任何探测机构，因此电阻测热辐射计的</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NETD</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可通过把表达响应率的表达式方程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(11)</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代入方程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(12)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，再代入合适的参数值得到。</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B5827D93-721B-425E-AEDF-30454AC0DEC3}" type="slidenum">
              <a:rPr lang="en-US" altLang="zh-CN"/>
              <a:pPr/>
              <a:t>25</a:t>
            </a:fld>
            <a:endParaRPr lang="en-US" altLang="zh-CN"/>
          </a:p>
        </p:txBody>
      </p:sp>
      <p:sp>
        <p:nvSpPr>
          <p:cNvPr id="36868" name="Text Box 4"/>
          <p:cNvSpPr txBox="1">
            <a:spLocks noChangeArrowheads="1"/>
          </p:cNvSpPr>
          <p:nvPr/>
        </p:nvSpPr>
        <p:spPr bwMode="auto">
          <a:xfrm>
            <a:off x="746125" y="2311400"/>
            <a:ext cx="184150" cy="366713"/>
          </a:xfrm>
          <a:prstGeom prst="rect">
            <a:avLst/>
          </a:prstGeom>
          <a:noFill/>
          <a:ln w="9525">
            <a:noFill/>
            <a:miter lim="800000"/>
            <a:headEnd/>
            <a:tailEnd/>
          </a:ln>
          <a:effectLst/>
        </p:spPr>
        <p:txBody>
          <a:bodyPr wrap="none">
            <a:spAutoFit/>
          </a:bodyPr>
          <a:lstStyle/>
          <a:p>
            <a:endParaRPr lang="zh-CN" altLang="zh-CN" sz="1800" b="0"/>
          </a:p>
        </p:txBody>
      </p:sp>
      <p:sp>
        <p:nvSpPr>
          <p:cNvPr id="36872" name="Rectangle 8"/>
          <p:cNvSpPr>
            <a:spLocks noChangeArrowheads="1"/>
          </p:cNvSpPr>
          <p:nvPr/>
        </p:nvSpPr>
        <p:spPr bwMode="auto">
          <a:xfrm>
            <a:off x="5500694" y="5643578"/>
            <a:ext cx="2722562" cy="519113"/>
          </a:xfrm>
          <a:prstGeom prst="rect">
            <a:avLst/>
          </a:prstGeom>
          <a:noFill/>
          <a:ln w="9525">
            <a:noFill/>
            <a:miter lim="800000"/>
            <a:headEnd/>
            <a:tailEnd/>
          </a:ln>
          <a:effectLst/>
        </p:spPr>
        <p:txBody>
          <a:bodyPr wrap="none">
            <a:spAutoFit/>
          </a:bodyPr>
          <a:lstStyle/>
          <a:p>
            <a:r>
              <a:rPr lang="zh-CN" altLang="en-US" sz="2800" dirty="0"/>
              <a:t>图 </a:t>
            </a:r>
            <a:r>
              <a:rPr lang="en-US" altLang="zh-CN" sz="2800" dirty="0"/>
              <a:t>4 </a:t>
            </a:r>
            <a:r>
              <a:rPr lang="zh-CN" altLang="en-US" sz="2800" dirty="0"/>
              <a:t>热释电效应</a:t>
            </a:r>
          </a:p>
        </p:txBody>
      </p:sp>
      <p:pic>
        <p:nvPicPr>
          <p:cNvPr id="36873" name="Picture 9"/>
          <p:cNvPicPr>
            <a:picLocks noChangeAspect="1" noChangeArrowheads="1"/>
          </p:cNvPicPr>
          <p:nvPr/>
        </p:nvPicPr>
        <p:blipFill>
          <a:blip r:embed="rId2"/>
          <a:srcRect/>
          <a:stretch>
            <a:fillRect/>
          </a:stretch>
        </p:blipFill>
        <p:spPr bwMode="auto">
          <a:xfrm>
            <a:off x="4500562" y="2143116"/>
            <a:ext cx="4246562" cy="2976563"/>
          </a:xfrm>
          <a:prstGeom prst="rect">
            <a:avLst/>
          </a:prstGeom>
          <a:noFill/>
        </p:spPr>
      </p:pic>
      <p:sp>
        <p:nvSpPr>
          <p:cNvPr id="8" name="内容占位符 7"/>
          <p:cNvSpPr>
            <a:spLocks noGrp="1"/>
          </p:cNvSpPr>
          <p:nvPr>
            <p:ph idx="1"/>
          </p:nvPr>
        </p:nvSpPr>
        <p:spPr>
          <a:xfrm>
            <a:off x="179388" y="1196975"/>
            <a:ext cx="8820150" cy="660389"/>
          </a:xfrm>
        </p:spPr>
        <p:txBody>
          <a:bodyPr/>
          <a:lstStyle/>
          <a:p>
            <a:r>
              <a:rPr lang="en-US" altLang="zh-CN" dirty="0" smtClean="0"/>
              <a:t>2.2.2</a:t>
            </a:r>
            <a:r>
              <a:rPr lang="zh-CN" altLang="en-US" dirty="0" smtClean="0"/>
              <a:t>热释电探测器和铁电测热辐射计</a:t>
            </a:r>
          </a:p>
        </p:txBody>
      </p:sp>
      <p:pic>
        <p:nvPicPr>
          <p:cNvPr id="9" name="Picture 4"/>
          <p:cNvPicPr>
            <a:picLocks noChangeAspect="1" noChangeArrowheads="1"/>
          </p:cNvPicPr>
          <p:nvPr/>
        </p:nvPicPr>
        <p:blipFill>
          <a:blip r:embed="rId3"/>
          <a:srcRect/>
          <a:stretch>
            <a:fillRect/>
          </a:stretch>
        </p:blipFill>
        <p:spPr bwMode="auto">
          <a:xfrm>
            <a:off x="285720" y="2357430"/>
            <a:ext cx="2905125" cy="949325"/>
          </a:xfrm>
          <a:prstGeom prst="rect">
            <a:avLst/>
          </a:prstGeom>
          <a:noFill/>
          <a:ln w="9525">
            <a:noFill/>
            <a:miter lim="800000"/>
            <a:headEnd/>
            <a:tailEnd/>
          </a:ln>
          <a:effectLst/>
        </p:spPr>
      </p:pic>
      <p:sp>
        <p:nvSpPr>
          <p:cNvPr id="10" name="Text Box 5"/>
          <p:cNvSpPr txBox="1">
            <a:spLocks noChangeArrowheads="1"/>
          </p:cNvSpPr>
          <p:nvPr/>
        </p:nvSpPr>
        <p:spPr bwMode="auto">
          <a:xfrm>
            <a:off x="3357554" y="2571744"/>
            <a:ext cx="819150" cy="519113"/>
          </a:xfrm>
          <a:prstGeom prst="rect">
            <a:avLst/>
          </a:prstGeom>
          <a:noFill/>
          <a:ln w="9525">
            <a:noFill/>
            <a:miter lim="800000"/>
            <a:headEnd/>
            <a:tailEnd/>
          </a:ln>
          <a:effectLst/>
        </p:spPr>
        <p:txBody>
          <a:bodyPr wrap="none">
            <a:spAutoFit/>
          </a:bodyPr>
          <a:lstStyle/>
          <a:p>
            <a:r>
              <a:rPr lang="en-US" altLang="zh-CN" sz="2800" dirty="0"/>
              <a:t>(13)</a:t>
            </a:r>
          </a:p>
        </p:txBody>
      </p:sp>
      <p:sp>
        <p:nvSpPr>
          <p:cNvPr id="11" name="Rectangle 6"/>
          <p:cNvSpPr>
            <a:spLocks noChangeArrowheads="1"/>
          </p:cNvSpPr>
          <p:nvPr/>
        </p:nvSpPr>
        <p:spPr bwMode="auto">
          <a:xfrm>
            <a:off x="500034" y="4429132"/>
            <a:ext cx="3875100" cy="1815882"/>
          </a:xfrm>
          <a:prstGeom prst="rect">
            <a:avLst/>
          </a:prstGeom>
          <a:noFill/>
          <a:ln w="9525">
            <a:noFill/>
            <a:miter lim="800000"/>
            <a:headEnd/>
            <a:tailEnd/>
          </a:ln>
          <a:effectLst/>
        </p:spPr>
        <p:txBody>
          <a:bodyPr wrap="square">
            <a:spAutoFit/>
          </a:bodyPr>
          <a:lstStyle/>
          <a:p>
            <a:r>
              <a:rPr lang="zh-CN" altLang="en-US" sz="2800" dirty="0"/>
              <a:t>式中， </a:t>
            </a:r>
            <a:r>
              <a:rPr lang="en-US" altLang="zh-CN" sz="2800" dirty="0"/>
              <a:t>A </a:t>
            </a:r>
            <a:r>
              <a:rPr lang="zh-CN" altLang="en-US" sz="2800" dirty="0"/>
              <a:t>是像元面积，</a:t>
            </a:r>
            <a:r>
              <a:rPr lang="zh-CN" altLang="en-US" sz="2800" dirty="0">
                <a:solidFill>
                  <a:srgbClr val="FF0000"/>
                </a:solidFill>
              </a:rPr>
              <a:t>热释电系数</a:t>
            </a:r>
            <a:r>
              <a:rPr lang="en-US" altLang="zh-CN" sz="2800" dirty="0">
                <a:solidFill>
                  <a:srgbClr val="FF0000"/>
                </a:solidFill>
              </a:rPr>
              <a:t>p</a:t>
            </a:r>
            <a:r>
              <a:rPr lang="zh-CN" altLang="en-US" sz="2800" dirty="0"/>
              <a:t>是工作温度下极化强度与温度曲线的斜率（图 </a:t>
            </a:r>
            <a:r>
              <a:rPr lang="en-US" altLang="zh-CN" sz="2800" dirty="0"/>
              <a:t>4 </a:t>
            </a:r>
            <a:r>
              <a:rPr lang="zh-CN" altLang="en-US" sz="2800"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Rot="1" noChangeArrowheads="1"/>
          </p:cNvSpPr>
          <p:nvPr/>
        </p:nvSpPr>
        <p:spPr bwMode="auto">
          <a:xfrm>
            <a:off x="428596" y="1285860"/>
            <a:ext cx="8351837" cy="936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90000"/>
              </a:lnSpc>
              <a:spcBef>
                <a:spcPct val="20000"/>
              </a:spcBef>
              <a:buClr>
                <a:schemeClr val="hlink"/>
              </a:buClr>
              <a:buSzPct val="70000"/>
              <a:buFont typeface="Wingdings"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热释电探测器的响应率通过方程</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见</a:t>
            </a:r>
            <a:r>
              <a:rPr lang="zh-CN" altLang="en-US" sz="2800" dirty="0" smtClean="0">
                <a:solidFill>
                  <a:srgbClr val="FF0000"/>
                </a:solidFill>
              </a:rPr>
              <a:t>备注</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求得的时间导数求出，再代入方程</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求</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Is</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pic>
        <p:nvPicPr>
          <p:cNvPr id="9" name="Picture 5"/>
          <p:cNvPicPr>
            <a:picLocks noChangeAspect="1" noChangeArrowheads="1"/>
          </p:cNvPicPr>
          <p:nvPr/>
        </p:nvPicPr>
        <p:blipFill>
          <a:blip r:embed="rId2"/>
          <a:srcRect/>
          <a:stretch>
            <a:fillRect/>
          </a:stretch>
        </p:blipFill>
        <p:spPr bwMode="auto">
          <a:xfrm>
            <a:off x="5613371" y="2006585"/>
            <a:ext cx="2447925" cy="771525"/>
          </a:xfrm>
          <a:prstGeom prst="rect">
            <a:avLst/>
          </a:prstGeom>
          <a:noFill/>
          <a:ln w="9525">
            <a:noFill/>
            <a:miter lim="800000"/>
            <a:headEnd/>
            <a:tailEnd/>
          </a:ln>
          <a:effectLst/>
        </p:spPr>
      </p:pic>
      <p:pic>
        <p:nvPicPr>
          <p:cNvPr id="10" name="Picture 15"/>
          <p:cNvPicPr>
            <a:picLocks noChangeAspect="1" noChangeArrowheads="1"/>
          </p:cNvPicPr>
          <p:nvPr/>
        </p:nvPicPr>
        <p:blipFill>
          <a:blip r:embed="rId3"/>
          <a:srcRect/>
          <a:stretch>
            <a:fillRect/>
          </a:stretch>
        </p:blipFill>
        <p:spPr bwMode="auto">
          <a:xfrm>
            <a:off x="2371696" y="2078023"/>
            <a:ext cx="3167062" cy="876300"/>
          </a:xfrm>
          <a:prstGeom prst="rect">
            <a:avLst/>
          </a:prstGeom>
          <a:noFill/>
          <a:ln w="9525">
            <a:no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2285984" y="5143512"/>
            <a:ext cx="6302375" cy="1119187"/>
          </a:xfrm>
          <a:prstGeom prst="rect">
            <a:avLst/>
          </a:prstGeom>
          <a:noFill/>
          <a:ln w="9525">
            <a:noFill/>
            <a:miter lim="800000"/>
            <a:headEnd/>
            <a:tailEnd/>
          </a:ln>
          <a:effectLst/>
        </p:spPr>
      </p:pic>
      <p:sp>
        <p:nvSpPr>
          <p:cNvPr id="12" name="Text Box 7"/>
          <p:cNvSpPr txBox="1">
            <a:spLocks noChangeArrowheads="1"/>
          </p:cNvSpPr>
          <p:nvPr/>
        </p:nvSpPr>
        <p:spPr bwMode="auto">
          <a:xfrm>
            <a:off x="8586787" y="5643578"/>
            <a:ext cx="557213" cy="457200"/>
          </a:xfrm>
          <a:prstGeom prst="rect">
            <a:avLst/>
          </a:prstGeom>
          <a:noFill/>
          <a:ln w="9525">
            <a:noFill/>
            <a:miter lim="800000"/>
            <a:headEnd/>
            <a:tailEnd/>
          </a:ln>
          <a:effectLst/>
        </p:spPr>
        <p:txBody>
          <a:bodyPr wrap="square">
            <a:spAutoFit/>
          </a:bodyPr>
          <a:lstStyle/>
          <a:p>
            <a:r>
              <a:rPr lang="en-US" altLang="zh-CN" sz="2400" dirty="0"/>
              <a:t>(2)</a:t>
            </a:r>
          </a:p>
        </p:txBody>
      </p:sp>
      <p:sp>
        <p:nvSpPr>
          <p:cNvPr id="13" name="Text Box 7"/>
          <p:cNvSpPr txBox="1">
            <a:spLocks noChangeArrowheads="1"/>
          </p:cNvSpPr>
          <p:nvPr/>
        </p:nvSpPr>
        <p:spPr bwMode="auto">
          <a:xfrm>
            <a:off x="0" y="5572140"/>
            <a:ext cx="2108269" cy="461665"/>
          </a:xfrm>
          <a:prstGeom prst="rect">
            <a:avLst/>
          </a:prstGeom>
          <a:noFill/>
          <a:ln w="9525">
            <a:noFill/>
            <a:miter lim="800000"/>
            <a:headEnd/>
            <a:tailEnd/>
          </a:ln>
          <a:effectLst/>
        </p:spPr>
        <p:txBody>
          <a:bodyPr wrap="none">
            <a:spAutoFit/>
          </a:bodyPr>
          <a:lstStyle/>
          <a:p>
            <a:r>
              <a:rPr lang="zh-CN" altLang="en-US" sz="2400" dirty="0" smtClean="0"/>
              <a:t>备注：</a:t>
            </a:r>
            <a:r>
              <a:rPr lang="zh-CN" altLang="en-US" sz="2400" kern="0" dirty="0" smtClean="0"/>
              <a:t>方程</a:t>
            </a:r>
            <a:r>
              <a:rPr lang="en-US" altLang="zh-CN" sz="2400" kern="0" dirty="0" smtClean="0"/>
              <a:t>(2)</a:t>
            </a:r>
            <a:endParaRPr lang="en-US" altLang="zh-CN" sz="2400" dirty="0"/>
          </a:p>
        </p:txBody>
      </p:sp>
      <p:sp>
        <p:nvSpPr>
          <p:cNvPr id="15" name="Rectangle 7"/>
          <p:cNvSpPr>
            <a:spLocks noChangeArrowheads="1"/>
          </p:cNvSpPr>
          <p:nvPr/>
        </p:nvSpPr>
        <p:spPr bwMode="auto">
          <a:xfrm>
            <a:off x="214282" y="4357694"/>
            <a:ext cx="2808287" cy="946150"/>
          </a:xfrm>
          <a:prstGeom prst="rect">
            <a:avLst/>
          </a:prstGeom>
          <a:noFill/>
          <a:ln w="9525">
            <a:noFill/>
            <a:miter lim="800000"/>
            <a:headEnd/>
            <a:tailEnd/>
          </a:ln>
          <a:effectLst/>
        </p:spPr>
        <p:txBody>
          <a:bodyPr>
            <a:spAutoFit/>
          </a:bodyPr>
          <a:lstStyle/>
          <a:p>
            <a:r>
              <a:rPr lang="zh-CN" altLang="en-US" sz="2800" dirty="0"/>
              <a:t>热释电探测器的响应率 </a:t>
            </a:r>
            <a:r>
              <a:rPr lang="en-US" altLang="zh-CN" sz="2800" dirty="0" smtClean="0"/>
              <a:t>R</a:t>
            </a:r>
            <a:r>
              <a:rPr lang="en-US" altLang="zh-CN" sz="2800" baseline="-25000" dirty="0" smtClean="0"/>
              <a:t>s</a:t>
            </a:r>
            <a:r>
              <a:rPr lang="en-US" altLang="zh-CN" sz="2800" dirty="0" smtClean="0"/>
              <a:t> </a:t>
            </a:r>
            <a:r>
              <a:rPr lang="zh-CN" altLang="en-US" sz="2800" dirty="0"/>
              <a:t>是</a:t>
            </a:r>
          </a:p>
        </p:txBody>
      </p:sp>
      <p:pic>
        <p:nvPicPr>
          <p:cNvPr id="16" name="Picture 10"/>
          <p:cNvPicPr>
            <a:picLocks noChangeAspect="1" noChangeArrowheads="1"/>
          </p:cNvPicPr>
          <p:nvPr/>
        </p:nvPicPr>
        <p:blipFill>
          <a:blip r:embed="rId5"/>
          <a:srcRect/>
          <a:stretch>
            <a:fillRect/>
          </a:stretch>
        </p:blipFill>
        <p:spPr bwMode="auto">
          <a:xfrm>
            <a:off x="3059113" y="3071810"/>
            <a:ext cx="4252912" cy="1149350"/>
          </a:xfrm>
          <a:prstGeom prst="rect">
            <a:avLst/>
          </a:prstGeom>
          <a:noFill/>
          <a:ln w="9525">
            <a:noFill/>
            <a:miter lim="800000"/>
            <a:headEnd/>
            <a:tailEnd/>
          </a:ln>
          <a:effectLst/>
        </p:spPr>
      </p:pic>
      <p:sp>
        <p:nvSpPr>
          <p:cNvPr id="17" name="Rectangle 11"/>
          <p:cNvSpPr>
            <a:spLocks noChangeArrowheads="1"/>
          </p:cNvSpPr>
          <p:nvPr/>
        </p:nvSpPr>
        <p:spPr bwMode="auto">
          <a:xfrm>
            <a:off x="285720" y="3286124"/>
            <a:ext cx="2320925" cy="946150"/>
          </a:xfrm>
          <a:prstGeom prst="rect">
            <a:avLst/>
          </a:prstGeom>
          <a:noFill/>
          <a:ln w="9525">
            <a:noFill/>
            <a:miter lim="800000"/>
            <a:headEnd/>
            <a:tailEnd/>
          </a:ln>
          <a:effectLst/>
        </p:spPr>
        <p:txBody>
          <a:bodyPr>
            <a:spAutoFit/>
          </a:bodyPr>
          <a:lstStyle/>
          <a:p>
            <a:r>
              <a:rPr lang="zh-CN" altLang="en-US" sz="2800" dirty="0"/>
              <a:t>热释电信号电压 </a:t>
            </a:r>
            <a:r>
              <a:rPr lang="en-US" altLang="zh-CN" sz="2800" dirty="0"/>
              <a:t>Vs </a:t>
            </a:r>
            <a:r>
              <a:rPr lang="zh-CN" altLang="en-US" sz="2800" dirty="0"/>
              <a:t>是</a:t>
            </a:r>
          </a:p>
        </p:txBody>
      </p:sp>
      <p:sp>
        <p:nvSpPr>
          <p:cNvPr id="18" name="Text Box 16"/>
          <p:cNvSpPr txBox="1">
            <a:spLocks noChangeArrowheads="1"/>
          </p:cNvSpPr>
          <p:nvPr/>
        </p:nvSpPr>
        <p:spPr bwMode="auto">
          <a:xfrm>
            <a:off x="8324850" y="4440235"/>
            <a:ext cx="819150" cy="519112"/>
          </a:xfrm>
          <a:prstGeom prst="rect">
            <a:avLst/>
          </a:prstGeom>
          <a:noFill/>
          <a:ln w="9525">
            <a:noFill/>
            <a:miter lim="800000"/>
            <a:headEnd/>
            <a:tailEnd/>
          </a:ln>
          <a:effectLst/>
        </p:spPr>
        <p:txBody>
          <a:bodyPr wrap="none">
            <a:spAutoFit/>
          </a:bodyPr>
          <a:lstStyle/>
          <a:p>
            <a:r>
              <a:rPr lang="en-US" altLang="zh-CN" sz="2800"/>
              <a:t>(17)</a:t>
            </a:r>
          </a:p>
        </p:txBody>
      </p:sp>
      <p:pic>
        <p:nvPicPr>
          <p:cNvPr id="20" name="图片 19" descr="片段_2.jpg"/>
          <p:cNvPicPr>
            <a:picLocks noChangeAspect="1"/>
          </p:cNvPicPr>
          <p:nvPr/>
        </p:nvPicPr>
        <p:blipFill>
          <a:blip r:embed="rId6"/>
          <a:stretch>
            <a:fillRect/>
          </a:stretch>
        </p:blipFill>
        <p:spPr>
          <a:xfrm>
            <a:off x="2928926" y="4214818"/>
            <a:ext cx="5505450" cy="10191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C827F4A-3F19-4EB9-9B3A-0ACE14E31721}" type="slidenum">
              <a:rPr lang="en-US" altLang="zh-CN"/>
              <a:pPr/>
              <a:t>27</a:t>
            </a:fld>
            <a:endParaRPr lang="en-US" altLang="zh-CN"/>
          </a:p>
        </p:txBody>
      </p:sp>
      <p:pic>
        <p:nvPicPr>
          <p:cNvPr id="40966" name="Picture 6"/>
          <p:cNvPicPr>
            <a:picLocks noChangeAspect="1" noChangeArrowheads="1"/>
          </p:cNvPicPr>
          <p:nvPr/>
        </p:nvPicPr>
        <p:blipFill>
          <a:blip r:embed="rId2"/>
          <a:srcRect/>
          <a:stretch>
            <a:fillRect/>
          </a:stretch>
        </p:blipFill>
        <p:spPr bwMode="auto">
          <a:xfrm>
            <a:off x="1619250" y="1317644"/>
            <a:ext cx="4867275" cy="828675"/>
          </a:xfrm>
          <a:prstGeom prst="rect">
            <a:avLst/>
          </a:prstGeom>
          <a:noFill/>
          <a:ln w="9525">
            <a:noFill/>
            <a:miter lim="800000"/>
            <a:headEnd/>
            <a:tailEnd/>
          </a:ln>
          <a:effectLst/>
        </p:spPr>
      </p:pic>
      <p:sp>
        <p:nvSpPr>
          <p:cNvPr id="40967" name="Rectangle 7"/>
          <p:cNvSpPr>
            <a:spLocks noChangeArrowheads="1"/>
          </p:cNvSpPr>
          <p:nvPr/>
        </p:nvSpPr>
        <p:spPr bwMode="auto">
          <a:xfrm>
            <a:off x="539750" y="2109807"/>
            <a:ext cx="8321675" cy="2227262"/>
          </a:xfrm>
          <a:prstGeom prst="rect">
            <a:avLst/>
          </a:prstGeom>
          <a:noFill/>
          <a:ln w="9525">
            <a:noFill/>
            <a:miter lim="800000"/>
            <a:headEnd/>
            <a:tailEnd/>
          </a:ln>
          <a:effectLst/>
        </p:spPr>
        <p:txBody>
          <a:bodyPr>
            <a:spAutoFit/>
          </a:bodyPr>
          <a:lstStyle/>
          <a:p>
            <a:r>
              <a:rPr lang="zh-CN" altLang="en-US" sz="2800"/>
              <a:t>这样，</a:t>
            </a:r>
            <a:r>
              <a:rPr lang="zh-CN" altLang="en-US" sz="2800">
                <a:solidFill>
                  <a:srgbClr val="FF6600"/>
                </a:solidFill>
              </a:rPr>
              <a:t>热释电探测器就有电学响应时间和热响应时间二个参数</a:t>
            </a:r>
            <a:r>
              <a:rPr lang="zh-CN" altLang="en-US" sz="2800"/>
              <a:t>。通常低损耗正切材料的低频调制电学响应时间通常比热响应时间长。例如，</a:t>
            </a:r>
            <a:r>
              <a:rPr lang="en-US" altLang="zh-CN" sz="2800"/>
              <a:t>30Hz</a:t>
            </a:r>
            <a:r>
              <a:rPr lang="zh-CN" altLang="en-US" sz="2800"/>
              <a:t>损耗正切为 </a:t>
            </a:r>
            <a:r>
              <a:rPr lang="en-US" altLang="zh-CN" sz="2800"/>
              <a:t>0.01 </a:t>
            </a:r>
            <a:r>
              <a:rPr lang="zh-CN" altLang="en-US" sz="2800"/>
              <a:t>的材料电学时间常数为 </a:t>
            </a:r>
            <a:r>
              <a:rPr lang="en-US" altLang="zh-CN" sz="2800"/>
              <a:t>0.53 </a:t>
            </a:r>
            <a:r>
              <a:rPr lang="zh-CN" altLang="en-US" sz="2800"/>
              <a:t>毫秒，而典型的热响应时间为 </a:t>
            </a:r>
            <a:r>
              <a:rPr lang="en-US" altLang="zh-CN" sz="2800"/>
              <a:t>10 </a:t>
            </a:r>
            <a:r>
              <a:rPr lang="zh-CN" altLang="en-US" sz="2800"/>
              <a:t>毫秒。</a:t>
            </a:r>
          </a:p>
        </p:txBody>
      </p:sp>
      <p:sp>
        <p:nvSpPr>
          <p:cNvPr id="40968" name="Rectangle 8"/>
          <p:cNvSpPr>
            <a:spLocks noChangeArrowheads="1"/>
          </p:cNvSpPr>
          <p:nvPr/>
        </p:nvSpPr>
        <p:spPr bwMode="auto">
          <a:xfrm>
            <a:off x="539750" y="4414857"/>
            <a:ext cx="7920038" cy="1800225"/>
          </a:xfrm>
          <a:prstGeom prst="rect">
            <a:avLst/>
          </a:prstGeom>
          <a:noFill/>
          <a:ln w="9525">
            <a:noFill/>
            <a:miter lim="800000"/>
            <a:headEnd/>
            <a:tailEnd/>
          </a:ln>
          <a:effectLst/>
        </p:spPr>
        <p:txBody>
          <a:bodyPr>
            <a:spAutoFit/>
          </a:bodyPr>
          <a:lstStyle/>
          <a:p>
            <a:r>
              <a:rPr lang="zh-CN" altLang="en-US" sz="2800"/>
              <a:t>方程</a:t>
            </a:r>
            <a:r>
              <a:rPr lang="en-US" altLang="zh-CN" sz="2800"/>
              <a:t>(17)</a:t>
            </a:r>
            <a:r>
              <a:rPr lang="zh-CN" altLang="en-US" sz="2800"/>
              <a:t>表示热释电探测器没有直流响应，必须采用辐射调制器</a:t>
            </a:r>
            <a:r>
              <a:rPr lang="en-US" altLang="zh-CN" sz="2800"/>
              <a:t>(</a:t>
            </a:r>
            <a:r>
              <a:rPr lang="zh-CN" altLang="en-US" sz="2800"/>
              <a:t>称作斩波器</a:t>
            </a:r>
            <a:r>
              <a:rPr lang="en-US" altLang="zh-CN" sz="2800"/>
              <a:t>)</a:t>
            </a:r>
            <a:r>
              <a:rPr lang="zh-CN" altLang="en-US" sz="2800"/>
              <a:t>，即将静态的红外输入信号转换为交变的红外输入信号。图 </a:t>
            </a:r>
            <a:r>
              <a:rPr lang="en-US" altLang="zh-CN" sz="2800"/>
              <a:t>5 </a:t>
            </a:r>
            <a:r>
              <a:rPr lang="zh-CN" altLang="en-US" sz="2800"/>
              <a:t>是响应率与调制频率的关系。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p:cNvPicPr>
            <a:picLocks noChangeAspect="1" noChangeArrowheads="1"/>
          </p:cNvPicPr>
          <p:nvPr/>
        </p:nvPicPr>
        <p:blipFill>
          <a:blip r:embed="rId2"/>
          <a:srcRect/>
          <a:stretch>
            <a:fillRect/>
          </a:stretch>
        </p:blipFill>
        <p:spPr bwMode="auto">
          <a:xfrm>
            <a:off x="1116013" y="1196975"/>
            <a:ext cx="7092950" cy="3417888"/>
          </a:xfrm>
          <a:prstGeom prst="rect">
            <a:avLst/>
          </a:prstGeom>
          <a:noFill/>
          <a:ln w="9525">
            <a:noFill/>
            <a:miter lim="800000"/>
            <a:headEnd/>
            <a:tailEnd/>
          </a:ln>
          <a:effectLst/>
        </p:spPr>
      </p:pic>
      <p:sp>
        <p:nvSpPr>
          <p:cNvPr id="41989" name="Rectangle 5"/>
          <p:cNvSpPr>
            <a:spLocks noChangeArrowheads="1"/>
          </p:cNvSpPr>
          <p:nvPr/>
        </p:nvSpPr>
        <p:spPr bwMode="auto">
          <a:xfrm>
            <a:off x="971550" y="4797425"/>
            <a:ext cx="7723188" cy="519113"/>
          </a:xfrm>
          <a:prstGeom prst="rect">
            <a:avLst/>
          </a:prstGeom>
          <a:noFill/>
          <a:ln w="9525">
            <a:noFill/>
            <a:miter lim="800000"/>
            <a:headEnd/>
            <a:tailEnd/>
          </a:ln>
          <a:effectLst/>
        </p:spPr>
        <p:txBody>
          <a:bodyPr wrap="none">
            <a:spAutoFit/>
          </a:bodyPr>
          <a:lstStyle/>
          <a:p>
            <a:r>
              <a:rPr lang="zh-CN" altLang="en-US" sz="2800"/>
              <a:t>图 </a:t>
            </a:r>
            <a:r>
              <a:rPr lang="en-US" altLang="zh-CN" sz="2800"/>
              <a:t>5 </a:t>
            </a:r>
            <a:r>
              <a:rPr lang="zh-CN" altLang="en-US" sz="2800"/>
              <a:t>热释电探测器响应率与调制频率的函数关系</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714348" y="285728"/>
            <a:ext cx="3708066" cy="523220"/>
          </a:xfrm>
          <a:prstGeom prst="rect">
            <a:avLst/>
          </a:prstGeom>
          <a:noFill/>
          <a:ln w="9525">
            <a:noFill/>
            <a:miter lim="800000"/>
            <a:headEnd/>
            <a:tailEnd/>
          </a:ln>
          <a:effectLst/>
        </p:spPr>
        <p:txBody>
          <a:bodyPr wrap="none">
            <a:spAutoFit/>
          </a:bodyPr>
          <a:lstStyle/>
          <a:p>
            <a:r>
              <a:rPr lang="en-US" altLang="zh-CN" sz="2800" dirty="0" smtClean="0">
                <a:solidFill>
                  <a:srgbClr val="FF6600"/>
                </a:solidFill>
              </a:rPr>
              <a:t>2.2.3  </a:t>
            </a:r>
            <a:r>
              <a:rPr lang="zh-CN" altLang="en-US" sz="2800" dirty="0" smtClean="0">
                <a:solidFill>
                  <a:srgbClr val="FF6600"/>
                </a:solidFill>
              </a:rPr>
              <a:t>热电</a:t>
            </a:r>
            <a:r>
              <a:rPr lang="zh-CN" altLang="en-US" sz="2800" dirty="0">
                <a:solidFill>
                  <a:srgbClr val="FF6600"/>
                </a:solidFill>
              </a:rPr>
              <a:t>温差探测器</a:t>
            </a:r>
          </a:p>
        </p:txBody>
      </p:sp>
      <p:sp>
        <p:nvSpPr>
          <p:cNvPr id="43013" name="Rectangle 5"/>
          <p:cNvSpPr>
            <a:spLocks noChangeArrowheads="1"/>
          </p:cNvSpPr>
          <p:nvPr/>
        </p:nvSpPr>
        <p:spPr bwMode="auto">
          <a:xfrm>
            <a:off x="395288" y="1412875"/>
            <a:ext cx="8497887" cy="2227263"/>
          </a:xfrm>
          <a:prstGeom prst="rect">
            <a:avLst/>
          </a:prstGeom>
          <a:noFill/>
          <a:ln w="9525">
            <a:noFill/>
            <a:miter lim="800000"/>
            <a:headEnd/>
            <a:tailEnd/>
          </a:ln>
          <a:effectLst/>
        </p:spPr>
        <p:txBody>
          <a:bodyPr>
            <a:spAutoFit/>
          </a:bodyPr>
          <a:lstStyle/>
          <a:p>
            <a:r>
              <a:rPr lang="zh-CN" altLang="en-US" sz="2800" dirty="0"/>
              <a:t>热电温差效应发生在由二点连结的二种不同电导材料组成的电路中（热电偶），</a:t>
            </a:r>
            <a:r>
              <a:rPr lang="en-US" altLang="zh-CN" sz="2800" dirty="0"/>
              <a:t>(</a:t>
            </a:r>
            <a:r>
              <a:rPr lang="zh-CN" altLang="en-US" sz="2800" dirty="0"/>
              <a:t>图 </a:t>
            </a:r>
            <a:r>
              <a:rPr lang="en-US" altLang="zh-CN" sz="2800" dirty="0"/>
              <a:t>6) </a:t>
            </a:r>
            <a:r>
              <a:rPr lang="zh-CN" altLang="en-US" sz="2800" dirty="0"/>
              <a:t>如果结处在不同的温度时，称为热电温差电压</a:t>
            </a:r>
            <a:r>
              <a:rPr lang="en-US" altLang="zh-CN" sz="2800" dirty="0"/>
              <a:t>,</a:t>
            </a:r>
            <a:r>
              <a:rPr lang="zh-CN" altLang="en-US" sz="2800" dirty="0"/>
              <a:t>其电压在电路接通时将受到检测，如图所示。</a:t>
            </a:r>
            <a:r>
              <a:rPr lang="zh-CN" altLang="en-US" sz="2800" dirty="0">
                <a:solidFill>
                  <a:srgbClr val="FF6600"/>
                </a:solidFill>
              </a:rPr>
              <a:t>电压的幅度取决于材料的种类和结间的温差</a:t>
            </a:r>
            <a:r>
              <a:rPr lang="en-US" altLang="zh-CN" sz="2800" dirty="0"/>
              <a:t>.</a:t>
            </a:r>
            <a:r>
              <a:rPr lang="zh-CN" altLang="en-US" sz="2800" dirty="0"/>
              <a:t>通过把热冷结电学串行连接，即称热电堆</a:t>
            </a:r>
          </a:p>
        </p:txBody>
      </p:sp>
      <p:pic>
        <p:nvPicPr>
          <p:cNvPr id="43014" name="Picture 6"/>
          <p:cNvPicPr>
            <a:picLocks noChangeAspect="1" noChangeArrowheads="1"/>
          </p:cNvPicPr>
          <p:nvPr/>
        </p:nvPicPr>
        <p:blipFill>
          <a:blip r:embed="rId2"/>
          <a:srcRect/>
          <a:stretch>
            <a:fillRect/>
          </a:stretch>
        </p:blipFill>
        <p:spPr bwMode="auto">
          <a:xfrm>
            <a:off x="1258888" y="3789363"/>
            <a:ext cx="7034212" cy="1982787"/>
          </a:xfrm>
          <a:prstGeom prst="rect">
            <a:avLst/>
          </a:prstGeom>
          <a:noFill/>
          <a:ln w="9525">
            <a:noFill/>
            <a:miter lim="800000"/>
            <a:headEnd/>
            <a:tailEnd/>
          </a:ln>
          <a:effectLst/>
        </p:spPr>
      </p:pic>
      <p:sp>
        <p:nvSpPr>
          <p:cNvPr id="43015" name="Rectangle 7"/>
          <p:cNvSpPr>
            <a:spLocks noChangeArrowheads="1"/>
          </p:cNvSpPr>
          <p:nvPr/>
        </p:nvSpPr>
        <p:spPr bwMode="auto">
          <a:xfrm>
            <a:off x="1979613" y="5661025"/>
            <a:ext cx="5976937" cy="822325"/>
          </a:xfrm>
          <a:prstGeom prst="rect">
            <a:avLst/>
          </a:prstGeom>
          <a:noFill/>
          <a:ln w="9525">
            <a:noFill/>
            <a:miter lim="800000"/>
            <a:headEnd/>
            <a:tailEnd/>
          </a:ln>
          <a:effectLst/>
        </p:spPr>
        <p:txBody>
          <a:bodyPr>
            <a:spAutoFit/>
          </a:bodyPr>
          <a:lstStyle/>
          <a:p>
            <a:r>
              <a:rPr lang="zh-CN" altLang="en-US" sz="2400"/>
              <a:t>图 </a:t>
            </a:r>
            <a:r>
              <a:rPr lang="en-US" altLang="zh-CN" sz="2400"/>
              <a:t>6 </a:t>
            </a:r>
            <a:r>
              <a:rPr lang="zh-CN" altLang="en-US" sz="2400"/>
              <a:t>辐射热电偶， </a:t>
            </a:r>
            <a:r>
              <a:rPr lang="en-US" altLang="zh-CN" sz="2400"/>
              <a:t>A </a:t>
            </a:r>
            <a:r>
              <a:rPr lang="zh-CN" altLang="en-US" sz="2400"/>
              <a:t>是材料 </a:t>
            </a:r>
            <a:r>
              <a:rPr lang="en-US" altLang="zh-CN" sz="2400"/>
              <a:t>A,B</a:t>
            </a:r>
            <a:r>
              <a:rPr lang="zh-CN" altLang="en-US" sz="2400"/>
              <a:t>是材料 </a:t>
            </a:r>
            <a:r>
              <a:rPr lang="en-US" altLang="zh-CN" sz="2400"/>
              <a:t>B ;  V </a:t>
            </a:r>
            <a:r>
              <a:rPr lang="zh-CN" altLang="en-US" sz="2400"/>
              <a:t>是热电温差电压。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一、历史的回顾</a:t>
            </a:r>
            <a:endParaRPr lang="zh-CN" altLang="en-US" dirty="0"/>
          </a:p>
        </p:txBody>
      </p:sp>
      <p:sp>
        <p:nvSpPr>
          <p:cNvPr id="3" name="内容占位符 2"/>
          <p:cNvSpPr>
            <a:spLocks noGrp="1"/>
          </p:cNvSpPr>
          <p:nvPr>
            <p:ph idx="1"/>
          </p:nvPr>
        </p:nvSpPr>
        <p:spPr/>
        <p:txBody>
          <a:bodyPr/>
          <a:lstStyle/>
          <a:p>
            <a:r>
              <a:rPr lang="en-US" altLang="zh-CN" b="1" dirty="0" smtClean="0"/>
              <a:t>1.1 </a:t>
            </a:r>
            <a:r>
              <a:rPr lang="zh-CN" altLang="en-US" b="1" dirty="0" smtClean="0"/>
              <a:t>引言</a:t>
            </a:r>
            <a:endParaRPr lang="en-US" altLang="zh-CN" b="1" dirty="0" smtClean="0"/>
          </a:p>
          <a:p>
            <a:pPr lvl="0"/>
            <a:r>
              <a:rPr lang="en-US" altLang="zh-CN" b="1" dirty="0" smtClean="0"/>
              <a:t>1.2 </a:t>
            </a:r>
            <a:r>
              <a:rPr lang="zh-CN" altLang="en-US" b="1" dirty="0" smtClean="0"/>
              <a:t>非致冷摄像器件的电子材料研究历史</a:t>
            </a:r>
          </a:p>
          <a:p>
            <a:r>
              <a:rPr lang="en-US" altLang="zh-CN" b="1" dirty="0" smtClean="0"/>
              <a:t>1.3 </a:t>
            </a:r>
            <a:r>
              <a:rPr lang="zh-CN" altLang="en-US" b="1" dirty="0" smtClean="0"/>
              <a:t>采用硅读出电路的非制冷热摄像阵列</a:t>
            </a:r>
            <a:endParaRPr lang="en-US" altLang="zh-CN" b="1" dirty="0" smtClean="0"/>
          </a:p>
        </p:txBody>
      </p:sp>
      <p:sp>
        <p:nvSpPr>
          <p:cNvPr id="4" name="灯片编号占位符 3"/>
          <p:cNvSpPr>
            <a:spLocks noGrp="1"/>
          </p:cNvSpPr>
          <p:nvPr>
            <p:ph type="sldNum" sz="quarter" idx="10"/>
          </p:nvPr>
        </p:nvSpPr>
        <p:spPr/>
        <p:txBody>
          <a:bodyPr/>
          <a:lstStyle/>
          <a:p>
            <a:fld id="{D55F295B-886B-48BF-B9CE-0DAF8CD7DA79}"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BB15BA8D-46FB-4A0B-9103-841699104BBD}" type="slidenum">
              <a:rPr lang="en-US" altLang="zh-CN"/>
              <a:pPr/>
              <a:t>30</a:t>
            </a:fld>
            <a:endParaRPr lang="en-US" altLang="zh-CN"/>
          </a:p>
        </p:txBody>
      </p:sp>
      <p:sp>
        <p:nvSpPr>
          <p:cNvPr id="44035" name="Rectangle 3"/>
          <p:cNvSpPr>
            <a:spLocks noGrp="1" noRot="1" noChangeArrowheads="1"/>
          </p:cNvSpPr>
          <p:nvPr>
            <p:ph type="body" idx="1"/>
          </p:nvPr>
        </p:nvSpPr>
        <p:spPr>
          <a:xfrm>
            <a:off x="395288" y="404813"/>
            <a:ext cx="8424862" cy="1368425"/>
          </a:xfrm>
        </p:spPr>
        <p:txBody>
          <a:bodyPr/>
          <a:lstStyle/>
          <a:p>
            <a:pPr>
              <a:lnSpc>
                <a:spcPct val="90000"/>
              </a:lnSpc>
            </a:pPr>
            <a:r>
              <a:rPr lang="zh-CN" altLang="en-US" sz="2800" b="1"/>
              <a:t>为了把热电温差效应用作红外探测器，热电偶或热电堆要以薄膜的形式淀积在热绝缘衬</a:t>
            </a:r>
            <a:r>
              <a:rPr lang="zh-CN" altLang="en-US" b="1"/>
              <a:t>底上</a:t>
            </a:r>
            <a:r>
              <a:rPr lang="en-US" altLang="zh-CN" b="1"/>
              <a:t>(</a:t>
            </a:r>
            <a:r>
              <a:rPr lang="zh-CN" altLang="en-US" b="1"/>
              <a:t>图 </a:t>
            </a:r>
            <a:r>
              <a:rPr lang="en-US" altLang="zh-CN" b="1"/>
              <a:t>7 ),</a:t>
            </a:r>
            <a:r>
              <a:rPr lang="zh-CN" altLang="en-US" b="1"/>
              <a:t>温差信号电压 </a:t>
            </a:r>
            <a:r>
              <a:rPr lang="en-US" altLang="zh-CN" b="1"/>
              <a:t>Vs</a:t>
            </a:r>
            <a:r>
              <a:rPr lang="zh-CN" altLang="en-US" b="1"/>
              <a:t>下式给出</a:t>
            </a:r>
          </a:p>
        </p:txBody>
      </p:sp>
      <p:pic>
        <p:nvPicPr>
          <p:cNvPr id="44038" name="Picture 6"/>
          <p:cNvPicPr>
            <a:picLocks noChangeAspect="1" noChangeArrowheads="1"/>
          </p:cNvPicPr>
          <p:nvPr/>
        </p:nvPicPr>
        <p:blipFill>
          <a:blip r:embed="rId2"/>
          <a:srcRect/>
          <a:stretch>
            <a:fillRect/>
          </a:stretch>
        </p:blipFill>
        <p:spPr bwMode="auto">
          <a:xfrm>
            <a:off x="2555875" y="1700213"/>
            <a:ext cx="4257675" cy="695325"/>
          </a:xfrm>
          <a:prstGeom prst="rect">
            <a:avLst/>
          </a:prstGeom>
          <a:noFill/>
          <a:ln w="9525">
            <a:noFill/>
            <a:miter lim="800000"/>
            <a:headEnd/>
            <a:tailEnd/>
          </a:ln>
          <a:effectLst/>
        </p:spPr>
      </p:pic>
      <p:sp>
        <p:nvSpPr>
          <p:cNvPr id="44039" name="Rectangle 7"/>
          <p:cNvSpPr>
            <a:spLocks noChangeArrowheads="1"/>
          </p:cNvSpPr>
          <p:nvPr/>
        </p:nvSpPr>
        <p:spPr bwMode="auto">
          <a:xfrm>
            <a:off x="7451725" y="1700213"/>
            <a:ext cx="819150" cy="519112"/>
          </a:xfrm>
          <a:prstGeom prst="rect">
            <a:avLst/>
          </a:prstGeom>
          <a:noFill/>
          <a:ln w="9525">
            <a:noFill/>
            <a:miter lim="800000"/>
            <a:headEnd/>
            <a:tailEnd/>
          </a:ln>
          <a:effectLst/>
        </p:spPr>
        <p:txBody>
          <a:bodyPr wrap="none">
            <a:spAutoFit/>
          </a:bodyPr>
          <a:lstStyle/>
          <a:p>
            <a:r>
              <a:rPr lang="en-US" altLang="zh-CN" sz="2800"/>
              <a:t>(21)</a:t>
            </a:r>
          </a:p>
        </p:txBody>
      </p:sp>
      <p:sp>
        <p:nvSpPr>
          <p:cNvPr id="44040" name="Rectangle 8"/>
          <p:cNvSpPr>
            <a:spLocks noChangeArrowheads="1"/>
          </p:cNvSpPr>
          <p:nvPr/>
        </p:nvSpPr>
        <p:spPr bwMode="auto">
          <a:xfrm>
            <a:off x="250825" y="2492375"/>
            <a:ext cx="8712200" cy="2227263"/>
          </a:xfrm>
          <a:prstGeom prst="rect">
            <a:avLst/>
          </a:prstGeom>
          <a:noFill/>
          <a:ln w="9525">
            <a:noFill/>
            <a:miter lim="800000"/>
            <a:headEnd/>
            <a:tailEnd/>
          </a:ln>
          <a:effectLst/>
        </p:spPr>
        <p:txBody>
          <a:bodyPr>
            <a:spAutoFit/>
          </a:bodyPr>
          <a:lstStyle/>
          <a:p>
            <a:r>
              <a:rPr lang="zh-CN" altLang="en-US" sz="2800"/>
              <a:t>式中， </a:t>
            </a:r>
            <a:r>
              <a:rPr lang="en-US" altLang="zh-CN" sz="2800"/>
              <a:t>S</a:t>
            </a:r>
            <a:r>
              <a:rPr lang="en-US" altLang="zh-CN" sz="2800" baseline="-25000"/>
              <a:t>1</a:t>
            </a:r>
            <a:r>
              <a:rPr lang="zh-CN" altLang="en-US" sz="2800"/>
              <a:t>和 </a:t>
            </a:r>
            <a:r>
              <a:rPr lang="en-US" altLang="zh-CN" sz="2800"/>
              <a:t>S</a:t>
            </a:r>
            <a:r>
              <a:rPr lang="en-US" altLang="zh-CN" sz="2800" baseline="-25000"/>
              <a:t>2</a:t>
            </a:r>
            <a:r>
              <a:rPr lang="en-US" altLang="zh-CN" sz="2800"/>
              <a:t> </a:t>
            </a:r>
            <a:r>
              <a:rPr lang="zh-CN" altLang="en-US" sz="2800"/>
              <a:t>是</a:t>
            </a:r>
            <a:r>
              <a:rPr lang="zh-CN" altLang="en-US" sz="2800">
                <a:solidFill>
                  <a:srgbClr val="FF6600"/>
                </a:solidFill>
              </a:rPr>
              <a:t>热电温差系数</a:t>
            </a:r>
            <a:r>
              <a:rPr lang="en-US" altLang="zh-CN" sz="2800"/>
              <a:t>(Seebeck </a:t>
            </a:r>
            <a:r>
              <a:rPr lang="zh-CN" altLang="en-US" sz="2800"/>
              <a:t>系数</a:t>
            </a:r>
            <a:r>
              <a:rPr lang="en-US" altLang="zh-CN" sz="2800"/>
              <a:t>)</a:t>
            </a:r>
            <a:r>
              <a:rPr lang="en-US" altLang="zh-CN" sz="2800" b="0"/>
              <a:t> </a:t>
            </a:r>
            <a:r>
              <a:rPr lang="zh-CN" altLang="en-US" sz="2800"/>
              <a:t>，二者之差叫做结的</a:t>
            </a:r>
            <a:r>
              <a:rPr lang="zh-CN" altLang="en-US" sz="2800">
                <a:solidFill>
                  <a:srgbClr val="FF6600"/>
                </a:solidFill>
              </a:rPr>
              <a:t>热电温差功率</a:t>
            </a:r>
            <a:r>
              <a:rPr lang="en-US" altLang="zh-CN" sz="2800"/>
              <a:t>(</a:t>
            </a:r>
            <a:r>
              <a:rPr lang="zh-CN" altLang="en-US" sz="2800"/>
              <a:t>热电功率</a:t>
            </a:r>
            <a:r>
              <a:rPr lang="en-US" altLang="zh-CN" sz="2800"/>
              <a:t>)</a:t>
            </a:r>
            <a:r>
              <a:rPr lang="en-US" altLang="zh-CN" sz="2800" b="0"/>
              <a:t> </a:t>
            </a:r>
            <a:r>
              <a:rPr lang="zh-CN" altLang="en-US" sz="2800"/>
              <a:t>，热结淀积在在像元的热绝缘部分，而冷结则淀积在周围衬底上，也就是</a:t>
            </a:r>
            <a:r>
              <a:rPr lang="zh-CN" altLang="en-US" sz="2800">
                <a:solidFill>
                  <a:srgbClr val="FF6600"/>
                </a:solidFill>
              </a:rPr>
              <a:t>冷结是进入衬底的热沉</a:t>
            </a:r>
            <a:r>
              <a:rPr lang="zh-CN" altLang="en-US" sz="2800"/>
              <a:t>。根据方程</a:t>
            </a:r>
            <a:r>
              <a:rPr lang="en-US" altLang="zh-CN" sz="2800"/>
              <a:t>(2)</a:t>
            </a:r>
            <a:r>
              <a:rPr lang="zh-CN" altLang="en-US" sz="2800"/>
              <a:t>和</a:t>
            </a:r>
            <a:r>
              <a:rPr lang="en-US" altLang="zh-CN" sz="2800"/>
              <a:t>(21)</a:t>
            </a:r>
            <a:r>
              <a:rPr lang="en-US" altLang="zh-CN" sz="2800" b="0"/>
              <a:t> </a:t>
            </a:r>
            <a:r>
              <a:rPr lang="zh-CN" altLang="en-US" sz="2800"/>
              <a:t>，热电温差像元的响应率 </a:t>
            </a:r>
            <a:r>
              <a:rPr lang="en-US" altLang="zh-CN" sz="2800"/>
              <a:t>R </a:t>
            </a:r>
            <a:r>
              <a:rPr lang="zh-CN" altLang="en-US" sz="2800"/>
              <a:t>是</a:t>
            </a:r>
            <a:r>
              <a:rPr lang="en-US" altLang="zh-CN" sz="2800"/>
              <a:t>:</a:t>
            </a:r>
          </a:p>
        </p:txBody>
      </p:sp>
      <p:pic>
        <p:nvPicPr>
          <p:cNvPr id="44041" name="Picture 9"/>
          <p:cNvPicPr>
            <a:picLocks noChangeAspect="1" noChangeArrowheads="1"/>
          </p:cNvPicPr>
          <p:nvPr/>
        </p:nvPicPr>
        <p:blipFill>
          <a:blip r:embed="rId3"/>
          <a:srcRect/>
          <a:stretch>
            <a:fillRect/>
          </a:stretch>
        </p:blipFill>
        <p:spPr bwMode="auto">
          <a:xfrm>
            <a:off x="2124075" y="4797425"/>
            <a:ext cx="4010025" cy="1238250"/>
          </a:xfrm>
          <a:prstGeom prst="rect">
            <a:avLst/>
          </a:prstGeom>
          <a:noFill/>
          <a:ln w="9525">
            <a:noFill/>
            <a:miter lim="800000"/>
            <a:headEnd/>
            <a:tailEnd/>
          </a:ln>
          <a:effectLst/>
        </p:spPr>
      </p:pic>
      <p:sp>
        <p:nvSpPr>
          <p:cNvPr id="44042" name="Rectangle 10"/>
          <p:cNvSpPr>
            <a:spLocks noChangeArrowheads="1"/>
          </p:cNvSpPr>
          <p:nvPr/>
        </p:nvSpPr>
        <p:spPr bwMode="auto">
          <a:xfrm>
            <a:off x="7308850" y="5157788"/>
            <a:ext cx="819150" cy="519112"/>
          </a:xfrm>
          <a:prstGeom prst="rect">
            <a:avLst/>
          </a:prstGeom>
          <a:noFill/>
          <a:ln w="9525">
            <a:noFill/>
            <a:miter lim="800000"/>
            <a:headEnd/>
            <a:tailEnd/>
          </a:ln>
          <a:effectLst/>
        </p:spPr>
        <p:txBody>
          <a:bodyPr wrap="none">
            <a:spAutoFit/>
          </a:bodyPr>
          <a:lstStyle/>
          <a:p>
            <a:r>
              <a:rPr lang="en-US" altLang="zh-CN" sz="2800"/>
              <a:t>(22)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DFE07C63-47C2-48AF-AE24-349A27D4E9C9}" type="slidenum">
              <a:rPr lang="en-US" altLang="zh-CN"/>
              <a:pPr/>
              <a:t>31</a:t>
            </a:fld>
            <a:endParaRPr lang="en-US" altLang="zh-CN"/>
          </a:p>
        </p:txBody>
      </p:sp>
      <p:sp>
        <p:nvSpPr>
          <p:cNvPr id="45060" name="Rectangle 4"/>
          <p:cNvSpPr>
            <a:spLocks noChangeArrowheads="1"/>
          </p:cNvSpPr>
          <p:nvPr/>
        </p:nvSpPr>
        <p:spPr bwMode="auto">
          <a:xfrm>
            <a:off x="755650" y="549275"/>
            <a:ext cx="4827588" cy="519113"/>
          </a:xfrm>
          <a:prstGeom prst="rect">
            <a:avLst/>
          </a:prstGeom>
          <a:solidFill>
            <a:schemeClr val="bg1"/>
          </a:solidFill>
          <a:ln w="9525">
            <a:noFill/>
            <a:miter lim="800000"/>
            <a:headEnd/>
            <a:tailEnd/>
          </a:ln>
          <a:effectLst/>
        </p:spPr>
        <p:txBody>
          <a:bodyPr wrap="none">
            <a:spAutoFit/>
          </a:bodyPr>
          <a:lstStyle/>
          <a:p>
            <a:r>
              <a:rPr lang="zh-CN" altLang="en-US" sz="2800" dirty="0"/>
              <a:t>式中，</a:t>
            </a:r>
            <a:r>
              <a:rPr lang="en-US" altLang="zh-CN" sz="2800" dirty="0"/>
              <a:t>η</a:t>
            </a:r>
            <a:r>
              <a:rPr lang="zh-CN" altLang="en-US" sz="2800" dirty="0"/>
              <a:t>是光学吸收系数，而</a:t>
            </a:r>
          </a:p>
        </p:txBody>
      </p:sp>
      <p:pic>
        <p:nvPicPr>
          <p:cNvPr id="45061" name="Picture 5"/>
          <p:cNvPicPr>
            <a:picLocks noChangeAspect="1" noChangeArrowheads="1"/>
          </p:cNvPicPr>
          <p:nvPr/>
        </p:nvPicPr>
        <p:blipFill>
          <a:blip r:embed="rId2"/>
          <a:srcRect/>
          <a:stretch>
            <a:fillRect/>
          </a:stretch>
        </p:blipFill>
        <p:spPr bwMode="auto">
          <a:xfrm>
            <a:off x="6011863" y="476250"/>
            <a:ext cx="2124075" cy="695325"/>
          </a:xfrm>
          <a:prstGeom prst="rect">
            <a:avLst/>
          </a:prstGeom>
          <a:noFill/>
          <a:ln w="9525">
            <a:noFill/>
            <a:miter lim="800000"/>
            <a:headEnd/>
            <a:tailEnd/>
          </a:ln>
          <a:effectLst/>
        </p:spPr>
      </p:pic>
      <p:sp>
        <p:nvSpPr>
          <p:cNvPr id="45062" name="Rectangle 6"/>
          <p:cNvSpPr>
            <a:spLocks noChangeArrowheads="1"/>
          </p:cNvSpPr>
          <p:nvPr/>
        </p:nvSpPr>
        <p:spPr bwMode="auto">
          <a:xfrm>
            <a:off x="827088" y="1196975"/>
            <a:ext cx="7712075" cy="1373188"/>
          </a:xfrm>
          <a:prstGeom prst="rect">
            <a:avLst/>
          </a:prstGeom>
          <a:noFill/>
          <a:ln w="9525">
            <a:noFill/>
            <a:miter lim="800000"/>
            <a:headEnd/>
            <a:tailEnd/>
          </a:ln>
          <a:effectLst/>
        </p:spPr>
        <p:txBody>
          <a:bodyPr>
            <a:spAutoFit/>
          </a:bodyPr>
          <a:lstStyle/>
          <a:p>
            <a:r>
              <a:rPr lang="zh-CN" altLang="en-US" sz="2800"/>
              <a:t>虽然热电温差探测器的</a:t>
            </a:r>
            <a:r>
              <a:rPr lang="zh-CN" altLang="en-US" sz="2800">
                <a:solidFill>
                  <a:srgbClr val="FF6600"/>
                </a:solidFill>
              </a:rPr>
              <a:t>响应率低</a:t>
            </a:r>
            <a:r>
              <a:rPr lang="zh-CN" altLang="en-US" sz="2800"/>
              <a:t>。但这种探测器是非偏置工作的，显示出</a:t>
            </a:r>
            <a:r>
              <a:rPr lang="zh-CN" altLang="en-US" sz="2800">
                <a:solidFill>
                  <a:srgbClr val="FF6600"/>
                </a:solidFill>
              </a:rPr>
              <a:t>无任何过剩噪声</a:t>
            </a:r>
            <a:r>
              <a:rPr lang="zh-CN" altLang="en-US" sz="2800"/>
              <a:t>（感应电流），制作上也较为简单。</a:t>
            </a:r>
          </a:p>
        </p:txBody>
      </p:sp>
      <p:pic>
        <p:nvPicPr>
          <p:cNvPr id="45063" name="Picture 7"/>
          <p:cNvPicPr>
            <a:picLocks noChangeAspect="1" noChangeArrowheads="1"/>
          </p:cNvPicPr>
          <p:nvPr/>
        </p:nvPicPr>
        <p:blipFill>
          <a:blip r:embed="rId3"/>
          <a:srcRect/>
          <a:stretch>
            <a:fillRect/>
          </a:stretch>
        </p:blipFill>
        <p:spPr bwMode="auto">
          <a:xfrm>
            <a:off x="1116013" y="2565400"/>
            <a:ext cx="7399337" cy="3254375"/>
          </a:xfrm>
          <a:prstGeom prst="rect">
            <a:avLst/>
          </a:prstGeom>
          <a:noFill/>
          <a:ln w="9525">
            <a:noFill/>
            <a:miter lim="800000"/>
            <a:headEnd/>
            <a:tailEnd/>
          </a:ln>
          <a:effectLst/>
        </p:spPr>
      </p:pic>
      <p:sp>
        <p:nvSpPr>
          <p:cNvPr id="45064" name="Rectangle 8"/>
          <p:cNvSpPr>
            <a:spLocks noChangeArrowheads="1"/>
          </p:cNvSpPr>
          <p:nvPr/>
        </p:nvSpPr>
        <p:spPr bwMode="auto">
          <a:xfrm>
            <a:off x="2195513" y="5805488"/>
            <a:ext cx="5399087" cy="457200"/>
          </a:xfrm>
          <a:prstGeom prst="rect">
            <a:avLst/>
          </a:prstGeom>
          <a:noFill/>
          <a:ln w="9525">
            <a:noFill/>
            <a:miter lim="800000"/>
            <a:headEnd/>
            <a:tailEnd/>
          </a:ln>
          <a:effectLst/>
        </p:spPr>
        <p:txBody>
          <a:bodyPr wrap="none">
            <a:spAutoFit/>
          </a:bodyPr>
          <a:lstStyle/>
          <a:p>
            <a:r>
              <a:rPr lang="zh-CN" altLang="en-US" sz="2400"/>
              <a:t>图 </a:t>
            </a:r>
            <a:r>
              <a:rPr lang="en-US" altLang="zh-CN" sz="2400"/>
              <a:t>7 </a:t>
            </a:r>
            <a:r>
              <a:rPr lang="zh-CN" altLang="en-US" sz="2400"/>
              <a:t>霍尼韦尔的热电温差探侧器的结构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367E431-9E8C-4848-9446-E471F0B47CA2}" type="slidenum">
              <a:rPr lang="en-US" altLang="zh-CN"/>
              <a:pPr/>
              <a:t>32</a:t>
            </a:fld>
            <a:endParaRPr lang="en-US" altLang="zh-CN"/>
          </a:p>
        </p:txBody>
      </p:sp>
      <p:pic>
        <p:nvPicPr>
          <p:cNvPr id="46084" name="Picture 4"/>
          <p:cNvPicPr>
            <a:picLocks noChangeAspect="1" noChangeArrowheads="1"/>
          </p:cNvPicPr>
          <p:nvPr/>
        </p:nvPicPr>
        <p:blipFill>
          <a:blip r:embed="rId2"/>
          <a:srcRect/>
          <a:stretch>
            <a:fillRect/>
          </a:stretch>
        </p:blipFill>
        <p:spPr bwMode="auto">
          <a:xfrm>
            <a:off x="468313" y="1314463"/>
            <a:ext cx="8320087" cy="2655888"/>
          </a:xfrm>
          <a:prstGeom prst="rect">
            <a:avLst/>
          </a:prstGeom>
          <a:noFill/>
          <a:ln w="9525">
            <a:noFill/>
            <a:miter lim="800000"/>
            <a:headEnd/>
            <a:tailEnd/>
          </a:ln>
          <a:effectLst/>
        </p:spPr>
      </p:pic>
      <p:sp>
        <p:nvSpPr>
          <p:cNvPr id="46085" name="Rectangle 5"/>
          <p:cNvSpPr>
            <a:spLocks noChangeArrowheads="1"/>
          </p:cNvSpPr>
          <p:nvPr/>
        </p:nvSpPr>
        <p:spPr bwMode="auto">
          <a:xfrm>
            <a:off x="755650" y="4411676"/>
            <a:ext cx="7521575" cy="946150"/>
          </a:xfrm>
          <a:prstGeom prst="rect">
            <a:avLst/>
          </a:prstGeom>
          <a:noFill/>
          <a:ln w="9525">
            <a:noFill/>
            <a:miter lim="800000"/>
            <a:headEnd/>
            <a:tailEnd/>
          </a:ln>
          <a:effectLst/>
        </p:spPr>
        <p:txBody>
          <a:bodyPr>
            <a:spAutoFit/>
          </a:bodyPr>
          <a:lstStyle/>
          <a:p>
            <a:r>
              <a:rPr lang="zh-CN" altLang="en-US" sz="2800"/>
              <a:t>其中</a:t>
            </a:r>
            <a:r>
              <a:rPr lang="en-US" altLang="zh-CN" sz="2800"/>
              <a:t>C / G </a:t>
            </a:r>
            <a:r>
              <a:rPr lang="zh-CN" altLang="en-US" sz="2800"/>
              <a:t>是像元的热容与热传导比；</a:t>
            </a:r>
            <a:r>
              <a:rPr lang="en-US" altLang="zh-CN" sz="2800"/>
              <a:t>rCe </a:t>
            </a:r>
            <a:r>
              <a:rPr lang="zh-CN" altLang="en-US" sz="2800"/>
              <a:t>是像元的热损耗电阻与电容的乘积。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565988-4700-4985-B282-F2EBE7AF19AA}" type="slidenum">
              <a:rPr lang="en-US" altLang="zh-CN"/>
              <a:pPr/>
              <a:t>4</a:t>
            </a:fld>
            <a:endParaRPr lang="en-US" altLang="zh-CN"/>
          </a:p>
        </p:txBody>
      </p:sp>
      <p:sp>
        <p:nvSpPr>
          <p:cNvPr id="7170" name="Rectangle 2"/>
          <p:cNvSpPr>
            <a:spLocks noGrp="1" noRot="1" noChangeArrowheads="1"/>
          </p:cNvSpPr>
          <p:nvPr>
            <p:ph type="title"/>
          </p:nvPr>
        </p:nvSpPr>
        <p:spPr/>
        <p:txBody>
          <a:bodyPr/>
          <a:lstStyle/>
          <a:p>
            <a:r>
              <a:rPr lang="en-US" altLang="zh-CN" b="0" dirty="0" smtClean="0"/>
              <a:t>1.1 </a:t>
            </a:r>
            <a:r>
              <a:rPr lang="zh-CN" altLang="en-US" b="0" dirty="0" smtClean="0"/>
              <a:t>引言</a:t>
            </a:r>
            <a:endParaRPr lang="zh-CN" altLang="en-US" b="0" dirty="0"/>
          </a:p>
        </p:txBody>
      </p:sp>
      <p:sp>
        <p:nvSpPr>
          <p:cNvPr id="7171" name="Rectangle 3"/>
          <p:cNvSpPr>
            <a:spLocks noGrp="1" noRot="1" noChangeArrowheads="1"/>
          </p:cNvSpPr>
          <p:nvPr>
            <p:ph type="body" idx="1"/>
          </p:nvPr>
        </p:nvSpPr>
        <p:spPr>
          <a:xfrm>
            <a:off x="179388" y="1196975"/>
            <a:ext cx="8820150" cy="4800600"/>
          </a:xfrm>
        </p:spPr>
        <p:txBody>
          <a:bodyPr/>
          <a:lstStyle/>
          <a:p>
            <a:r>
              <a:rPr lang="en-US" altLang="zh-CN" b="1" dirty="0"/>
              <a:t>1940 </a:t>
            </a:r>
            <a:r>
              <a:rPr lang="zh-CN" altLang="en-US" b="1" dirty="0"/>
              <a:t>年以来不断提供了多种红外探测材料和器件， 有二种非制冷摄像阵列已经受住了时间的考验：</a:t>
            </a:r>
            <a:r>
              <a:rPr lang="zh-CN" altLang="en-US" b="1" dirty="0">
                <a:solidFill>
                  <a:srgbClr val="FF6600"/>
                </a:solidFill>
              </a:rPr>
              <a:t>一种是使用铁电一热释电材料的测热辐射计</a:t>
            </a:r>
            <a:r>
              <a:rPr lang="zh-CN" altLang="en-US" b="1" dirty="0"/>
              <a:t>，</a:t>
            </a:r>
            <a:r>
              <a:rPr lang="zh-CN" altLang="en-US" b="1" dirty="0">
                <a:solidFill>
                  <a:srgbClr val="FF6600"/>
                </a:solidFill>
              </a:rPr>
              <a:t>另一种是电阻测热辐射计（材料均有极高的温度电阻系数），</a:t>
            </a:r>
            <a:r>
              <a:rPr lang="zh-CN" altLang="en-US" b="1" dirty="0"/>
              <a:t>二者均不</a:t>
            </a:r>
            <a:r>
              <a:rPr lang="zh-CN" altLang="en-US" b="1" dirty="0">
                <a:solidFill>
                  <a:srgbClr val="FF0000"/>
                </a:solidFill>
              </a:rPr>
              <a:t>要求致冷工作</a:t>
            </a:r>
            <a:r>
              <a:rPr lang="zh-CN" altLang="en-US" b="1" dirty="0"/>
              <a:t>，但要求温度稳定，均可</a:t>
            </a:r>
            <a:r>
              <a:rPr lang="zh-CN" altLang="en-US" b="1" dirty="0" smtClean="0"/>
              <a:t>与集成</a:t>
            </a:r>
            <a:r>
              <a:rPr lang="zh-CN" altLang="en-US" b="1" dirty="0"/>
              <a:t>读出电路的高电学阻抗兼容。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898D41-1910-4432-9101-E4D3FF2FE445}" type="slidenum">
              <a:rPr lang="en-US" altLang="zh-CN"/>
              <a:pPr/>
              <a:t>5</a:t>
            </a:fld>
            <a:endParaRPr lang="en-US" altLang="zh-CN"/>
          </a:p>
        </p:txBody>
      </p:sp>
      <p:sp>
        <p:nvSpPr>
          <p:cNvPr id="8194" name="Rectangle 2"/>
          <p:cNvSpPr>
            <a:spLocks noGrp="1" noRot="1" noChangeArrowheads="1"/>
          </p:cNvSpPr>
          <p:nvPr>
            <p:ph type="title"/>
          </p:nvPr>
        </p:nvSpPr>
        <p:spPr>
          <a:xfrm>
            <a:off x="0" y="857232"/>
            <a:ext cx="8540750" cy="836613"/>
          </a:xfrm>
        </p:spPr>
        <p:txBody>
          <a:bodyPr/>
          <a:lstStyle/>
          <a:p>
            <a:r>
              <a:rPr lang="en-US" altLang="zh-CN" dirty="0"/>
              <a:t>1. </a:t>
            </a:r>
            <a:r>
              <a:rPr lang="zh-CN" altLang="en-US" dirty="0">
                <a:solidFill>
                  <a:schemeClr val="tx1"/>
                </a:solidFill>
              </a:rPr>
              <a:t>铁电一热释电材料</a:t>
            </a:r>
          </a:p>
        </p:txBody>
      </p:sp>
      <p:sp>
        <p:nvSpPr>
          <p:cNvPr id="8195" name="Rectangle 3"/>
          <p:cNvSpPr>
            <a:spLocks noGrp="1" noRot="1" noChangeArrowheads="1"/>
          </p:cNvSpPr>
          <p:nvPr>
            <p:ph type="body" idx="1"/>
          </p:nvPr>
        </p:nvSpPr>
        <p:spPr>
          <a:xfrm>
            <a:off x="755650" y="1600200"/>
            <a:ext cx="8064500" cy="3557588"/>
          </a:xfrm>
        </p:spPr>
        <p:txBody>
          <a:bodyPr/>
          <a:lstStyle/>
          <a:p>
            <a:pPr marL="0" indent="0">
              <a:buFont typeface="Wingdings" pitchFamily="2" charset="2"/>
              <a:buNone/>
            </a:pPr>
            <a:r>
              <a:rPr lang="en-US" altLang="zh-CN" b="1" dirty="0">
                <a:latin typeface="宋体" pitchFamily="2" charset="-122"/>
              </a:rPr>
              <a:t>    </a:t>
            </a:r>
            <a:r>
              <a:rPr lang="zh-CN" altLang="en-US" b="1" dirty="0">
                <a:latin typeface="宋体" pitchFamily="2" charset="-122"/>
              </a:rPr>
              <a:t>当温度发生变化时，</a:t>
            </a:r>
            <a:r>
              <a:rPr lang="zh-CN" altLang="en-US" b="1" dirty="0">
                <a:solidFill>
                  <a:srgbClr val="FF6600"/>
                </a:solidFill>
                <a:latin typeface="宋体" pitchFamily="2" charset="-122"/>
              </a:rPr>
              <a:t>有些晶体相对面上</a:t>
            </a:r>
            <a:r>
              <a:rPr lang="zh-CN" altLang="en-US" b="1" dirty="0" smtClean="0">
                <a:solidFill>
                  <a:srgbClr val="FF6600"/>
                </a:solidFill>
                <a:latin typeface="宋体" pitchFamily="2" charset="-122"/>
              </a:rPr>
              <a:t>出现电荷积累</a:t>
            </a:r>
            <a:r>
              <a:rPr lang="zh-CN" altLang="en-US" b="1" dirty="0" smtClean="0">
                <a:latin typeface="宋体" pitchFamily="2" charset="-122"/>
              </a:rPr>
              <a:t>的</a:t>
            </a:r>
            <a:r>
              <a:rPr lang="zh-CN" altLang="en-US" b="1" dirty="0">
                <a:latin typeface="宋体" pitchFamily="2" charset="-122"/>
              </a:rPr>
              <a:t>现象。即所谓热释电效应。</a:t>
            </a:r>
          </a:p>
          <a:p>
            <a:pPr marL="0" indent="0">
              <a:buFont typeface="Wingdings" pitchFamily="2" charset="2"/>
              <a:buNone/>
            </a:pPr>
            <a:r>
              <a:rPr lang="zh-CN" altLang="en-US" b="1" dirty="0">
                <a:latin typeface="宋体" pitchFamily="2" charset="-122"/>
              </a:rPr>
              <a:t>    关于电气石热释电晶体可用作红外探测器的第一个建议是 </a:t>
            </a:r>
            <a:r>
              <a:rPr lang="en-US" altLang="zh-CN" b="1" dirty="0">
                <a:latin typeface="宋体" pitchFamily="2" charset="-122"/>
              </a:rPr>
              <a:t>1938 </a:t>
            </a:r>
            <a:r>
              <a:rPr lang="zh-CN" altLang="en-US" b="1" dirty="0">
                <a:latin typeface="宋体" pitchFamily="2" charset="-122"/>
              </a:rPr>
              <a:t>年提出来的。</a:t>
            </a:r>
          </a:p>
          <a:p>
            <a:pPr marL="0" indent="0">
              <a:buFont typeface="Wingdings" pitchFamily="2" charset="2"/>
              <a:buNone/>
            </a:pPr>
            <a:r>
              <a:rPr lang="zh-CN" altLang="en-US" b="1" dirty="0">
                <a:latin typeface="宋体" pitchFamily="2" charset="-122"/>
              </a:rPr>
              <a:t>    </a:t>
            </a:r>
            <a:r>
              <a:rPr lang="en-US" altLang="zh-CN" b="1" dirty="0" err="1">
                <a:latin typeface="宋体" pitchFamily="2" charset="-122"/>
              </a:rPr>
              <a:t>Hanel</a:t>
            </a:r>
            <a:r>
              <a:rPr lang="zh-CN" altLang="en-US" b="1" dirty="0">
                <a:latin typeface="宋体" pitchFamily="2" charset="-122"/>
              </a:rPr>
              <a:t>（</a:t>
            </a:r>
            <a:r>
              <a:rPr lang="en-US" altLang="zh-CN" b="1" dirty="0">
                <a:latin typeface="宋体" pitchFamily="2" charset="-122"/>
              </a:rPr>
              <a:t>1961</a:t>
            </a:r>
            <a:r>
              <a:rPr lang="zh-CN" altLang="en-US" b="1" dirty="0">
                <a:latin typeface="宋体" pitchFamily="2" charset="-122"/>
              </a:rPr>
              <a:t>年）也提出在把</a:t>
            </a:r>
            <a:r>
              <a:rPr lang="zh-CN" altLang="en-US" b="1" dirty="0">
                <a:solidFill>
                  <a:srgbClr val="FF6600"/>
                </a:solidFill>
                <a:latin typeface="宋体" pitchFamily="2" charset="-122"/>
              </a:rPr>
              <a:t>铁电的温度敏感介电常数</a:t>
            </a:r>
            <a:r>
              <a:rPr lang="zh-CN" altLang="en-US" b="1" dirty="0">
                <a:latin typeface="宋体" pitchFamily="2" charset="-122"/>
              </a:rPr>
              <a:t>用于各独立的测热辐射计。</a:t>
            </a:r>
          </a:p>
        </p:txBody>
      </p:sp>
      <p:sp>
        <p:nvSpPr>
          <p:cNvPr id="5" name="Rectangle 2"/>
          <p:cNvSpPr txBox="1">
            <a:spLocks noRot="1" noChangeArrowheads="1"/>
          </p:cNvSpPr>
          <p:nvPr/>
        </p:nvSpPr>
        <p:spPr bwMode="auto">
          <a:xfrm>
            <a:off x="0" y="0"/>
            <a:ext cx="8540750" cy="836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hlink"/>
                </a:solidFill>
                <a:effectLst/>
                <a:uLnTx/>
                <a:uFillTx/>
                <a:latin typeface="+mj-lt"/>
                <a:ea typeface="+mj-ea"/>
                <a:cs typeface="+mj-cs"/>
              </a:rPr>
              <a:t>1.2 </a:t>
            </a:r>
            <a:r>
              <a:rPr kumimoji="0" lang="zh-CN" altLang="en-US" sz="3200" b="1" i="0" u="none" strike="noStrike" kern="0" cap="none" spc="0" normalizeH="0" baseline="0" noProof="0" dirty="0" smtClean="0">
                <a:ln>
                  <a:noFill/>
                </a:ln>
                <a:solidFill>
                  <a:schemeClr val="hlink"/>
                </a:solidFill>
                <a:effectLst/>
                <a:uLnTx/>
                <a:uFillTx/>
                <a:latin typeface="+mj-lt"/>
                <a:ea typeface="+mj-ea"/>
                <a:cs typeface="+mj-cs"/>
              </a:rPr>
              <a:t>非致冷摄像器件的电子材料研究历史</a:t>
            </a:r>
            <a:endParaRPr kumimoji="0" lang="zh-CN" alt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744ADAD-165A-4597-A686-9D00F3E7B6D9}" type="slidenum">
              <a:rPr lang="en-US" altLang="zh-CN"/>
              <a:pPr/>
              <a:t>6</a:t>
            </a:fld>
            <a:endParaRPr lang="en-US" altLang="zh-CN"/>
          </a:p>
        </p:txBody>
      </p:sp>
      <p:sp>
        <p:nvSpPr>
          <p:cNvPr id="9218" name="Rectangle 2"/>
          <p:cNvSpPr>
            <a:spLocks noGrp="1" noRot="1" noChangeArrowheads="1"/>
          </p:cNvSpPr>
          <p:nvPr>
            <p:ph type="title"/>
          </p:nvPr>
        </p:nvSpPr>
        <p:spPr>
          <a:xfrm>
            <a:off x="142844" y="1003301"/>
            <a:ext cx="8540750" cy="836613"/>
          </a:xfrm>
        </p:spPr>
        <p:txBody>
          <a:bodyPr/>
          <a:lstStyle/>
          <a:p>
            <a:r>
              <a:rPr lang="en-US" altLang="zh-CN" dirty="0"/>
              <a:t>2 .</a:t>
            </a:r>
            <a:r>
              <a:rPr lang="zh-CN" altLang="en-US" dirty="0"/>
              <a:t>电阻材料</a:t>
            </a:r>
          </a:p>
        </p:txBody>
      </p:sp>
      <p:sp>
        <p:nvSpPr>
          <p:cNvPr id="9219" name="Rectangle 3"/>
          <p:cNvSpPr>
            <a:spLocks noGrp="1" noRot="1" noChangeArrowheads="1"/>
          </p:cNvSpPr>
          <p:nvPr>
            <p:ph type="body" idx="1"/>
          </p:nvPr>
        </p:nvSpPr>
        <p:spPr>
          <a:xfrm>
            <a:off x="179388" y="1628796"/>
            <a:ext cx="8423275" cy="4800600"/>
          </a:xfrm>
        </p:spPr>
        <p:txBody>
          <a:bodyPr/>
          <a:lstStyle/>
          <a:p>
            <a:pPr marL="0" indent="719138">
              <a:buNone/>
            </a:pPr>
            <a:r>
              <a:rPr lang="zh-CN" altLang="en-US" b="1" dirty="0" smtClean="0">
                <a:latin typeface="仿宋_GB2312" pitchFamily="49" charset="-122"/>
                <a:ea typeface="仿宋_GB2312" pitchFamily="49" charset="-122"/>
              </a:rPr>
              <a:t>随着</a:t>
            </a:r>
            <a:r>
              <a:rPr lang="en-US" altLang="zh-CN" b="1" dirty="0">
                <a:latin typeface="仿宋_GB2312" pitchFamily="49" charset="-122"/>
                <a:ea typeface="仿宋_GB2312" pitchFamily="49" charset="-122"/>
              </a:rPr>
              <a:t>80</a:t>
            </a:r>
            <a:r>
              <a:rPr lang="zh-CN" altLang="en-US" b="1" dirty="0">
                <a:latin typeface="仿宋_GB2312" pitchFamily="49" charset="-122"/>
                <a:ea typeface="仿宋_GB2312" pitchFamily="49" charset="-122"/>
              </a:rPr>
              <a:t>年代微加工技术的日益发展，使热绝缘微结构的制作成为可能，如氧化钒</a:t>
            </a:r>
            <a:r>
              <a:rPr lang="en-US" altLang="zh-CN" b="1" dirty="0">
                <a:latin typeface="仿宋_GB2312" pitchFamily="49" charset="-122"/>
                <a:ea typeface="仿宋_GB2312" pitchFamily="49" charset="-122"/>
              </a:rPr>
              <a:t>( </a:t>
            </a:r>
            <a:r>
              <a:rPr lang="en-US" altLang="zh-CN" b="1" dirty="0" err="1" smtClean="0">
                <a:latin typeface="仿宋_GB2312" pitchFamily="49" charset="-122"/>
                <a:ea typeface="仿宋_GB2312" pitchFamily="49" charset="-122"/>
              </a:rPr>
              <a:t>VOx</a:t>
            </a:r>
            <a:r>
              <a:rPr lang="en-US" altLang="zh-CN" b="1" dirty="0" smtClean="0">
                <a:latin typeface="仿宋_GB2312" pitchFamily="49" charset="-122"/>
                <a:ea typeface="仿宋_GB2312" pitchFamily="49" charset="-122"/>
              </a:rPr>
              <a:t>)</a:t>
            </a:r>
            <a:r>
              <a:rPr lang="zh-CN" altLang="en-US" b="1" dirty="0">
                <a:latin typeface="仿宋_GB2312" pitchFamily="49" charset="-122"/>
                <a:ea typeface="仿宋_GB2312" pitchFamily="49" charset="-122"/>
              </a:rPr>
              <a:t>有特别高的温度电阻系数。 </a:t>
            </a:r>
            <a:r>
              <a:rPr lang="en-US" altLang="zh-CN" b="1" dirty="0">
                <a:latin typeface="仿宋_GB2312" pitchFamily="49" charset="-122"/>
                <a:ea typeface="仿宋_GB2312" pitchFamily="49" charset="-122"/>
              </a:rPr>
              <a:t>Pt </a:t>
            </a:r>
            <a:r>
              <a:rPr lang="zh-CN" altLang="en-US" b="1" dirty="0">
                <a:latin typeface="仿宋_GB2312" pitchFamily="49" charset="-122"/>
                <a:ea typeface="仿宋_GB2312" pitchFamily="49" charset="-122"/>
              </a:rPr>
              <a:t>和 </a:t>
            </a:r>
            <a:r>
              <a:rPr lang="en-US" altLang="zh-CN" b="1" dirty="0" err="1" smtClean="0">
                <a:latin typeface="仿宋_GB2312" pitchFamily="49" charset="-122"/>
                <a:ea typeface="仿宋_GB2312" pitchFamily="49" charset="-122"/>
              </a:rPr>
              <a:t>VOx</a:t>
            </a:r>
            <a:r>
              <a:rPr lang="en-US" altLang="zh-CN" b="1" dirty="0" smtClean="0">
                <a:latin typeface="仿宋_GB2312" pitchFamily="49" charset="-122"/>
                <a:ea typeface="仿宋_GB2312" pitchFamily="49" charset="-122"/>
              </a:rPr>
              <a:t> </a:t>
            </a:r>
            <a:r>
              <a:rPr lang="zh-CN" altLang="en-US" b="1" dirty="0">
                <a:latin typeface="仿宋_GB2312" pitchFamily="49" charset="-122"/>
                <a:ea typeface="仿宋_GB2312" pitchFamily="49" charset="-122"/>
              </a:rPr>
              <a:t>组合制造的这种器件，探测率已为 </a:t>
            </a:r>
            <a:r>
              <a:rPr lang="en-US" altLang="zh-CN" b="1" dirty="0">
                <a:latin typeface="仿宋_GB2312" pitchFamily="49" charset="-122"/>
                <a:ea typeface="仿宋_GB2312" pitchFamily="49" charset="-122"/>
              </a:rPr>
              <a:t>D</a:t>
            </a:r>
            <a:r>
              <a:rPr lang="en-US" altLang="zh-CN" b="1" baseline="30000" dirty="0">
                <a:latin typeface="仿宋_GB2312" pitchFamily="49" charset="-122"/>
                <a:ea typeface="仿宋_GB2312" pitchFamily="49" charset="-122"/>
              </a:rPr>
              <a:t>*</a:t>
            </a:r>
            <a:r>
              <a:rPr lang="en-US" altLang="zh-CN" b="1" dirty="0">
                <a:latin typeface="仿宋_GB2312" pitchFamily="49" charset="-122"/>
                <a:ea typeface="仿宋_GB2312" pitchFamily="49" charset="-122"/>
              </a:rPr>
              <a:t>= </a:t>
            </a:r>
            <a:r>
              <a:rPr lang="en-US" altLang="zh-CN" b="1" dirty="0" smtClean="0">
                <a:latin typeface="仿宋_GB2312" pitchFamily="49" charset="-122"/>
                <a:ea typeface="仿宋_GB2312" pitchFamily="49" charset="-122"/>
              </a:rPr>
              <a:t>l×10</a:t>
            </a:r>
            <a:r>
              <a:rPr lang="en-US" altLang="zh-CN" b="1" baseline="30000" dirty="0" smtClean="0">
                <a:latin typeface="仿宋_GB2312" pitchFamily="49" charset="-122"/>
                <a:ea typeface="仿宋_GB2312" pitchFamily="49" charset="-122"/>
              </a:rPr>
              <a:t>9</a:t>
            </a:r>
            <a:r>
              <a:rPr lang="en-US" altLang="zh-CN" b="1" dirty="0" smtClean="0">
                <a:latin typeface="仿宋_GB2312" pitchFamily="49" charset="-122"/>
                <a:ea typeface="仿宋_GB2312" pitchFamily="49" charset="-122"/>
              </a:rPr>
              <a:t>cmHz</a:t>
            </a:r>
            <a:r>
              <a:rPr lang="en-US" altLang="zh-CN" b="1" baseline="30000" dirty="0" smtClean="0">
                <a:latin typeface="仿宋_GB2312" pitchFamily="49" charset="-122"/>
                <a:ea typeface="仿宋_GB2312" pitchFamily="49" charset="-122"/>
              </a:rPr>
              <a:t>1/2</a:t>
            </a:r>
            <a:r>
              <a:rPr lang="en-US" altLang="zh-CN" b="1" dirty="0" smtClean="0">
                <a:latin typeface="仿宋_GB2312" pitchFamily="49" charset="-122"/>
                <a:ea typeface="仿宋_GB2312" pitchFamily="49" charset="-122"/>
              </a:rPr>
              <a:t>/W</a:t>
            </a:r>
            <a:r>
              <a:rPr lang="zh-CN" altLang="en-US" b="1" dirty="0">
                <a:latin typeface="仿宋_GB2312" pitchFamily="49" charset="-122"/>
                <a:ea typeface="仿宋_GB2312" pitchFamily="49" charset="-122"/>
              </a:rPr>
              <a:t>。</a:t>
            </a:r>
          </a:p>
        </p:txBody>
      </p:sp>
      <p:sp>
        <p:nvSpPr>
          <p:cNvPr id="5" name="Rectangle 2"/>
          <p:cNvSpPr txBox="1">
            <a:spLocks noRot="1" noChangeArrowheads="1"/>
          </p:cNvSpPr>
          <p:nvPr/>
        </p:nvSpPr>
        <p:spPr bwMode="auto">
          <a:xfrm>
            <a:off x="0" y="0"/>
            <a:ext cx="8540750" cy="836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hlink"/>
                </a:solidFill>
                <a:effectLst/>
                <a:uLnTx/>
                <a:uFillTx/>
                <a:latin typeface="+mj-lt"/>
                <a:ea typeface="+mj-ea"/>
                <a:cs typeface="+mj-cs"/>
              </a:rPr>
              <a:t>1.2 </a:t>
            </a:r>
            <a:r>
              <a:rPr kumimoji="0" lang="zh-CN" altLang="en-US" sz="3200" b="1" i="0" u="none" strike="noStrike" kern="0" cap="none" spc="0" normalizeH="0" baseline="0" noProof="0" dirty="0" smtClean="0">
                <a:ln>
                  <a:noFill/>
                </a:ln>
                <a:solidFill>
                  <a:schemeClr val="hlink"/>
                </a:solidFill>
                <a:effectLst/>
                <a:uLnTx/>
                <a:uFillTx/>
                <a:latin typeface="+mj-lt"/>
                <a:ea typeface="+mj-ea"/>
                <a:cs typeface="+mj-cs"/>
              </a:rPr>
              <a:t>非致冷摄像器件的电子材料研究历史</a:t>
            </a:r>
            <a:endParaRPr kumimoji="0" lang="zh-CN" alt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0EB851D-3BA5-4A81-81CB-5B1D5F8AE61A}" type="slidenum">
              <a:rPr lang="en-US" altLang="zh-CN"/>
              <a:pPr/>
              <a:t>7</a:t>
            </a:fld>
            <a:endParaRPr lang="en-US" altLang="zh-CN"/>
          </a:p>
        </p:txBody>
      </p:sp>
      <p:sp>
        <p:nvSpPr>
          <p:cNvPr id="10242" name="Rectangle 2"/>
          <p:cNvSpPr>
            <a:spLocks noGrp="1" noRot="1" noChangeArrowheads="1"/>
          </p:cNvSpPr>
          <p:nvPr>
            <p:ph type="title"/>
          </p:nvPr>
        </p:nvSpPr>
        <p:spPr>
          <a:xfrm>
            <a:off x="395288" y="0"/>
            <a:ext cx="8229600" cy="1143000"/>
          </a:xfrm>
        </p:spPr>
        <p:txBody>
          <a:bodyPr/>
          <a:lstStyle/>
          <a:p>
            <a:r>
              <a:rPr lang="en-US" altLang="zh-CN" sz="2400" dirty="0" smtClean="0"/>
              <a:t>1.3 </a:t>
            </a:r>
            <a:r>
              <a:rPr lang="zh-CN" altLang="en-US" sz="2400" dirty="0" smtClean="0"/>
              <a:t>采用</a:t>
            </a:r>
            <a:r>
              <a:rPr lang="zh-CN" altLang="en-US" sz="2400" dirty="0"/>
              <a:t>硅读出电路的非制冷热摄像阵列</a:t>
            </a:r>
          </a:p>
        </p:txBody>
      </p:sp>
      <p:sp>
        <p:nvSpPr>
          <p:cNvPr id="10243" name="Rectangle 3"/>
          <p:cNvSpPr>
            <a:spLocks noGrp="1" noRot="1" noChangeArrowheads="1"/>
          </p:cNvSpPr>
          <p:nvPr>
            <p:ph type="body" idx="1"/>
          </p:nvPr>
        </p:nvSpPr>
        <p:spPr/>
        <p:txBody>
          <a:bodyPr/>
          <a:lstStyle/>
          <a:p>
            <a:r>
              <a:rPr lang="en-US" altLang="zh-CN" sz="2800" b="1" dirty="0">
                <a:latin typeface="Times New Roman" pitchFamily="18" charset="0"/>
                <a:ea typeface="仿宋_GB2312" pitchFamily="49" charset="-122"/>
              </a:rPr>
              <a:t>A.</a:t>
            </a:r>
            <a:r>
              <a:rPr lang="zh-CN" altLang="en-US" sz="2800" b="1" dirty="0">
                <a:latin typeface="Times New Roman" pitchFamily="18" charset="0"/>
                <a:ea typeface="仿宋_GB2312" pitchFamily="49" charset="-122"/>
              </a:rPr>
              <a:t>铁电一热释电阵列</a:t>
            </a:r>
          </a:p>
          <a:p>
            <a:r>
              <a:rPr lang="en-US" altLang="zh-CN" sz="2800" b="1" dirty="0">
                <a:latin typeface="Times New Roman" pitchFamily="18" charset="0"/>
                <a:ea typeface="仿宋_GB2312" pitchFamily="49" charset="-122"/>
              </a:rPr>
              <a:t>1987 </a:t>
            </a:r>
            <a:r>
              <a:rPr lang="zh-CN" altLang="en-US" sz="2800" b="1" dirty="0">
                <a:latin typeface="Times New Roman" pitchFamily="18" charset="0"/>
                <a:ea typeface="仿宋_GB2312" pitchFamily="49" charset="-122"/>
              </a:rPr>
              <a:t>年，美国陆军夜视实验室和国防高级技术规划局（</a:t>
            </a:r>
            <a:r>
              <a:rPr lang="en-US" altLang="zh-CN" sz="2800" b="1" dirty="0">
                <a:latin typeface="Times New Roman" pitchFamily="18" charset="0"/>
                <a:ea typeface="仿宋_GB2312" pitchFamily="49" charset="-122"/>
              </a:rPr>
              <a:t>DARPA</a:t>
            </a:r>
            <a:r>
              <a:rPr lang="zh-CN" altLang="en-US" sz="2800" b="1" dirty="0">
                <a:latin typeface="Times New Roman" pitchFamily="18" charset="0"/>
                <a:ea typeface="仿宋_GB2312" pitchFamily="49" charset="-122"/>
              </a:rPr>
              <a:t>）发起了高密度阵列发展 </a:t>
            </a:r>
            <a:r>
              <a:rPr lang="en-US" altLang="zh-CN" sz="2800" b="1" dirty="0">
                <a:latin typeface="Times New Roman" pitchFamily="18" charset="0"/>
                <a:ea typeface="仿宋_GB2312" pitchFamily="49" charset="-122"/>
              </a:rPr>
              <a:t>(HIDAD)</a:t>
            </a:r>
            <a:r>
              <a:rPr lang="zh-CN" altLang="en-US" sz="2800" b="1" dirty="0">
                <a:latin typeface="Times New Roman" pitchFamily="18" charset="0"/>
                <a:ea typeface="仿宋_GB2312" pitchFamily="49" charset="-122"/>
              </a:rPr>
              <a:t>计划，进而在 </a:t>
            </a:r>
            <a:r>
              <a:rPr lang="en-US" altLang="zh-CN" sz="2800" b="1" dirty="0">
                <a:latin typeface="Times New Roman" pitchFamily="18" charset="0"/>
                <a:ea typeface="仿宋_GB2312" pitchFamily="49" charset="-122"/>
              </a:rPr>
              <a:t>1990 </a:t>
            </a:r>
            <a:r>
              <a:rPr lang="zh-CN" altLang="en-US" sz="2800" b="1" dirty="0">
                <a:latin typeface="Times New Roman" pitchFamily="18" charset="0"/>
                <a:ea typeface="仿宋_GB2312" pitchFamily="49" charset="-122"/>
              </a:rPr>
              <a:t>年对交付的第一个摄像阵列进行评估</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r>
              <a:rPr lang="zh-CN" altLang="en-US" sz="2800" b="1" dirty="0" smtClean="0">
                <a:latin typeface="Times New Roman" pitchFamily="18" charset="0"/>
                <a:ea typeface="仿宋_GB2312" pitchFamily="49" charset="-122"/>
              </a:rPr>
              <a:t>更</a:t>
            </a:r>
            <a:r>
              <a:rPr lang="zh-CN" altLang="en-US" sz="2800" b="1" dirty="0">
                <a:latin typeface="Times New Roman" pitchFamily="18" charset="0"/>
                <a:ea typeface="仿宋_GB2312" pitchFamily="49" charset="-122"/>
              </a:rPr>
              <a:t>大的焦平面阵列满足了所希望的 </a:t>
            </a:r>
            <a:r>
              <a:rPr lang="en-US" altLang="zh-CN" sz="2800" b="1" dirty="0">
                <a:latin typeface="Times New Roman" pitchFamily="18" charset="0"/>
                <a:ea typeface="仿宋_GB2312" pitchFamily="49" charset="-122"/>
              </a:rPr>
              <a:t>0. 30 ℃ </a:t>
            </a:r>
            <a:r>
              <a:rPr lang="zh-CN" altLang="en-US" sz="2800" b="1" dirty="0">
                <a:latin typeface="Times New Roman" pitchFamily="18" charset="0"/>
                <a:ea typeface="仿宋_GB2312" pitchFamily="49" charset="-122"/>
              </a:rPr>
              <a:t>指标，测得的 </a:t>
            </a:r>
            <a:r>
              <a:rPr lang="en-US" altLang="zh-CN" sz="2800" b="1" dirty="0">
                <a:latin typeface="Times New Roman" pitchFamily="18" charset="0"/>
                <a:ea typeface="仿宋_GB2312" pitchFamily="49" charset="-122"/>
              </a:rPr>
              <a:t>NETD </a:t>
            </a:r>
            <a:r>
              <a:rPr lang="zh-CN" altLang="en-US" sz="2800" b="1" dirty="0">
                <a:latin typeface="Times New Roman" pitchFamily="18" charset="0"/>
                <a:ea typeface="仿宋_GB2312" pitchFamily="49" charset="-122"/>
              </a:rPr>
              <a:t>为 </a:t>
            </a:r>
            <a:r>
              <a:rPr lang="en-US" altLang="zh-CN" sz="2800" b="1" dirty="0">
                <a:latin typeface="Times New Roman" pitchFamily="18" charset="0"/>
                <a:ea typeface="仿宋_GB2312" pitchFamily="49" charset="-122"/>
              </a:rPr>
              <a:t>0.08 ℃, </a:t>
            </a:r>
            <a:r>
              <a:rPr lang="en-US" altLang="zh-CN" sz="2800" b="1" dirty="0" smtClean="0">
                <a:latin typeface="Times New Roman" pitchFamily="18" charset="0"/>
                <a:ea typeface="仿宋_GB2312" pitchFamily="49" charset="-122"/>
              </a:rPr>
              <a:t>245</a:t>
            </a:r>
            <a:r>
              <a:rPr lang="en-US" altLang="zh-CN" sz="2800" b="1" dirty="0" smtClean="0">
                <a:latin typeface="仿宋_GB2312" pitchFamily="49" charset="-122"/>
                <a:ea typeface="仿宋_GB2312" pitchFamily="49" charset="-122"/>
              </a:rPr>
              <a:t>×</a:t>
            </a:r>
            <a:r>
              <a:rPr lang="en-US" altLang="zh-CN" sz="2800" b="1" dirty="0" smtClean="0">
                <a:latin typeface="Times New Roman" pitchFamily="18" charset="0"/>
                <a:ea typeface="仿宋_GB2312" pitchFamily="49" charset="-122"/>
              </a:rPr>
              <a:t>328 </a:t>
            </a:r>
            <a:r>
              <a:rPr lang="zh-CN" altLang="en-US" sz="2800" b="1" dirty="0">
                <a:latin typeface="Times New Roman" pitchFamily="18" charset="0"/>
                <a:ea typeface="仿宋_GB2312" pitchFamily="49" charset="-122"/>
              </a:rPr>
              <a:t>像元的阵列（ </a:t>
            </a:r>
            <a:r>
              <a:rPr lang="en-US" altLang="zh-CN" sz="2800" b="1" dirty="0">
                <a:latin typeface="Times New Roman" pitchFamily="18" charset="0"/>
                <a:ea typeface="仿宋_GB2312" pitchFamily="49" charset="-122"/>
              </a:rPr>
              <a:t>Hansen </a:t>
            </a:r>
            <a:r>
              <a:rPr lang="zh-CN" altLang="en-US" sz="2800" b="1" dirty="0">
                <a:latin typeface="Times New Roman" pitchFamily="18" charset="0"/>
                <a:ea typeface="仿宋_GB2312" pitchFamily="49" charset="-122"/>
              </a:rPr>
              <a:t>等人， </a:t>
            </a:r>
            <a:r>
              <a:rPr lang="en-US" altLang="zh-CN" sz="2800" b="1" dirty="0">
                <a:latin typeface="Times New Roman" pitchFamily="18" charset="0"/>
                <a:ea typeface="仿宋_GB2312" pitchFamily="49" charset="-122"/>
              </a:rPr>
              <a:t>1992 </a:t>
            </a:r>
            <a:r>
              <a:rPr lang="zh-CN" altLang="en-US" sz="2800" b="1" dirty="0">
                <a:latin typeface="Times New Roman" pitchFamily="18" charset="0"/>
                <a:ea typeface="仿宋_GB2312" pitchFamily="49" charset="-122"/>
              </a:rPr>
              <a:t>年）采用了 </a:t>
            </a:r>
            <a:r>
              <a:rPr lang="en-US" altLang="zh-CN" sz="2800" b="1" dirty="0">
                <a:latin typeface="Times New Roman" pitchFamily="18" charset="0"/>
                <a:ea typeface="仿宋_GB2312" pitchFamily="49" charset="-122"/>
              </a:rPr>
              <a:t>X-Y </a:t>
            </a:r>
            <a:r>
              <a:rPr lang="zh-CN" altLang="en-US" sz="2800" b="1" dirty="0">
                <a:latin typeface="Times New Roman" pitchFamily="18" charset="0"/>
                <a:ea typeface="仿宋_GB2312" pitchFamily="49" charset="-122"/>
              </a:rPr>
              <a:t>寻址阵列。这种器件工作在 </a:t>
            </a:r>
            <a:r>
              <a:rPr lang="en-US" altLang="zh-CN" sz="2800" b="1" dirty="0">
                <a:solidFill>
                  <a:srgbClr val="FF6600"/>
                </a:solidFill>
                <a:latin typeface="Times New Roman" pitchFamily="18" charset="0"/>
                <a:ea typeface="仿宋_GB2312" pitchFamily="49" charset="-122"/>
              </a:rPr>
              <a:t>BST </a:t>
            </a:r>
            <a:r>
              <a:rPr lang="zh-CN" altLang="en-US" sz="2800" b="1" dirty="0">
                <a:solidFill>
                  <a:srgbClr val="FF6600"/>
                </a:solidFill>
                <a:latin typeface="Times New Roman" pitchFamily="18" charset="0"/>
                <a:ea typeface="仿宋_GB2312" pitchFamily="49" charset="-122"/>
              </a:rPr>
              <a:t>探测器材料的相变点附近</a:t>
            </a:r>
            <a:r>
              <a:rPr lang="zh-CN" altLang="en-US" sz="2800" b="1" dirty="0">
                <a:latin typeface="Times New Roman" pitchFamily="18" charset="0"/>
                <a:ea typeface="仿宋_GB2312" pitchFamily="49" charset="-122"/>
              </a:rPr>
              <a:t>，使用机械扫描斩波器进行</a:t>
            </a:r>
            <a:r>
              <a:rPr lang="zh-CN" altLang="en-US" sz="2800" b="1" dirty="0">
                <a:solidFill>
                  <a:srgbClr val="FF6600"/>
                </a:solidFill>
                <a:latin typeface="Times New Roman" pitchFamily="18" charset="0"/>
                <a:ea typeface="仿宋_GB2312" pitchFamily="49" charset="-122"/>
              </a:rPr>
              <a:t>场差</a:t>
            </a:r>
            <a:r>
              <a:rPr lang="zh-CN" altLang="en-US" sz="2800" b="1" dirty="0">
                <a:latin typeface="Times New Roman" pitchFamily="18" charset="0"/>
                <a:ea typeface="仿宋_GB2312" pitchFamily="49" charset="-122"/>
              </a:rPr>
              <a:t>处理。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ACFD581-714E-46D8-B997-A5432A9270F5}" type="slidenum">
              <a:rPr lang="en-US" altLang="zh-CN"/>
              <a:pPr/>
              <a:t>8</a:t>
            </a:fld>
            <a:endParaRPr lang="en-US" altLang="zh-CN"/>
          </a:p>
        </p:txBody>
      </p:sp>
      <p:sp>
        <p:nvSpPr>
          <p:cNvPr id="11266" name="Rectangle 2"/>
          <p:cNvSpPr>
            <a:spLocks noGrp="1" noRot="1" noChangeArrowheads="1"/>
          </p:cNvSpPr>
          <p:nvPr>
            <p:ph type="title"/>
          </p:nvPr>
        </p:nvSpPr>
        <p:spPr>
          <a:xfrm>
            <a:off x="323850" y="620713"/>
            <a:ext cx="4186238" cy="922337"/>
          </a:xfrm>
        </p:spPr>
        <p:txBody>
          <a:bodyPr/>
          <a:lstStyle/>
          <a:p>
            <a:r>
              <a:rPr lang="en-US" altLang="zh-CN" sz="2400">
                <a:solidFill>
                  <a:srgbClr val="FF0000"/>
                </a:solidFill>
              </a:rPr>
              <a:t>B. </a:t>
            </a:r>
            <a:r>
              <a:rPr lang="zh-CN" altLang="en-US" sz="2400">
                <a:solidFill>
                  <a:srgbClr val="FF0000"/>
                </a:solidFill>
              </a:rPr>
              <a:t>电阻测热辐射计</a:t>
            </a:r>
          </a:p>
        </p:txBody>
      </p:sp>
      <p:sp>
        <p:nvSpPr>
          <p:cNvPr id="11267" name="Rectangle 3"/>
          <p:cNvSpPr>
            <a:spLocks noGrp="1" noRot="1" noChangeArrowheads="1"/>
          </p:cNvSpPr>
          <p:nvPr>
            <p:ph type="body" idx="1"/>
          </p:nvPr>
        </p:nvSpPr>
        <p:spPr>
          <a:xfrm>
            <a:off x="179388" y="1601788"/>
            <a:ext cx="8820150" cy="5256212"/>
          </a:xfrm>
        </p:spPr>
        <p:txBody>
          <a:bodyPr/>
          <a:lstStyle/>
          <a:p>
            <a:pPr marL="0" indent="719138">
              <a:lnSpc>
                <a:spcPct val="90000"/>
              </a:lnSpc>
            </a:pPr>
            <a:r>
              <a:rPr lang="zh-CN" altLang="en-US" sz="2800" b="1" dirty="0">
                <a:latin typeface="Times New Roman" pitchFamily="18" charset="0"/>
                <a:ea typeface="仿宋_GB2312" pitchFamily="49" charset="-122"/>
              </a:rPr>
              <a:t>霍尼韦尔采用的途径使用了</a:t>
            </a:r>
            <a:r>
              <a:rPr lang="zh-CN" altLang="en-US" sz="2800" b="1" dirty="0">
                <a:solidFill>
                  <a:srgbClr val="FF6600"/>
                </a:solidFill>
                <a:latin typeface="Times New Roman" pitchFamily="18" charset="0"/>
                <a:ea typeface="仿宋_GB2312" pitchFamily="49" charset="-122"/>
              </a:rPr>
              <a:t>二维 </a:t>
            </a:r>
            <a:r>
              <a:rPr lang="en-US" altLang="zh-CN" sz="2800" b="1" dirty="0" err="1" smtClean="0">
                <a:solidFill>
                  <a:srgbClr val="FF6600"/>
                </a:solidFill>
                <a:latin typeface="Times New Roman" pitchFamily="18" charset="0"/>
                <a:ea typeface="仿宋_GB2312" pitchFamily="49" charset="-122"/>
              </a:rPr>
              <a:t>VOx</a:t>
            </a:r>
            <a:r>
              <a:rPr lang="en-US" altLang="zh-CN" sz="2800" b="1" dirty="0" smtClean="0">
                <a:solidFill>
                  <a:srgbClr val="FF6600"/>
                </a:solidFill>
                <a:latin typeface="Times New Roman" pitchFamily="18" charset="0"/>
                <a:ea typeface="仿宋_GB2312" pitchFamily="49" charset="-122"/>
              </a:rPr>
              <a:t> </a:t>
            </a:r>
            <a:r>
              <a:rPr lang="zh-CN" altLang="en-US" sz="2800" b="1" dirty="0">
                <a:solidFill>
                  <a:srgbClr val="FF6600"/>
                </a:solidFill>
                <a:latin typeface="Times New Roman" pitchFamily="18" charset="0"/>
                <a:ea typeface="仿宋_GB2312" pitchFamily="49" charset="-122"/>
              </a:rPr>
              <a:t>电阻阵列</a:t>
            </a:r>
            <a:r>
              <a:rPr lang="en-US" altLang="zh-CN" sz="2800" b="1" dirty="0">
                <a:latin typeface="Times New Roman" pitchFamily="18" charset="0"/>
                <a:ea typeface="仿宋_GB2312" pitchFamily="49" charset="-122"/>
              </a:rPr>
              <a:t>,</a:t>
            </a:r>
            <a:r>
              <a:rPr lang="zh-CN" altLang="en-US" sz="2800" b="1" dirty="0">
                <a:latin typeface="Times New Roman" pitchFamily="18" charset="0"/>
                <a:ea typeface="仿宋_GB2312" pitchFamily="49" charset="-122"/>
              </a:rPr>
              <a:t>温度每变化 </a:t>
            </a:r>
            <a:r>
              <a:rPr lang="en-US" altLang="zh-CN" sz="2800" b="1" dirty="0">
                <a:latin typeface="Times New Roman" pitchFamily="18" charset="0"/>
                <a:ea typeface="仿宋_GB2312" pitchFamily="49" charset="-122"/>
              </a:rPr>
              <a:t>1 ℃,</a:t>
            </a:r>
            <a:r>
              <a:rPr lang="zh-CN" altLang="en-US" sz="2800" b="1" dirty="0">
                <a:latin typeface="Times New Roman" pitchFamily="18" charset="0"/>
                <a:ea typeface="仿宋_GB2312" pitchFamily="49" charset="-122"/>
              </a:rPr>
              <a:t>其电阻率变化约为 </a:t>
            </a:r>
            <a:r>
              <a:rPr lang="en-US" altLang="zh-CN" sz="2800" b="1" dirty="0">
                <a:latin typeface="Times New Roman" pitchFamily="18" charset="0"/>
                <a:ea typeface="仿宋_GB2312" pitchFamily="49" charset="-122"/>
              </a:rPr>
              <a:t>2 </a:t>
            </a:r>
            <a:r>
              <a:rPr lang="zh-CN" altLang="en-US" sz="2800" b="1" dirty="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pPr marL="0" indent="719138">
              <a:lnSpc>
                <a:spcPct val="90000"/>
              </a:lnSpc>
            </a:pPr>
            <a:r>
              <a:rPr lang="en-US" altLang="zh-CN" sz="2800" b="1" dirty="0" err="1" smtClean="0">
                <a:latin typeface="Times New Roman" pitchFamily="18" charset="0"/>
                <a:ea typeface="仿宋_GB2312" pitchFamily="49" charset="-122"/>
              </a:rPr>
              <a:t>VOx</a:t>
            </a:r>
            <a:r>
              <a:rPr lang="zh-CN" altLang="en-US" sz="2800" b="1" dirty="0" smtClean="0">
                <a:latin typeface="Times New Roman" pitchFamily="18" charset="0"/>
                <a:ea typeface="仿宋_GB2312" pitchFamily="49" charset="-122"/>
              </a:rPr>
              <a:t>淀积</a:t>
            </a:r>
            <a:r>
              <a:rPr lang="zh-CN" altLang="en-US" sz="2800" b="1" dirty="0">
                <a:latin typeface="Times New Roman" pitchFamily="18" charset="0"/>
                <a:ea typeface="仿宋_GB2312" pitchFamily="49" charset="-122"/>
              </a:rPr>
              <a:t>在 </a:t>
            </a:r>
            <a:r>
              <a:rPr lang="en-US" altLang="zh-CN" sz="2800" b="1" dirty="0">
                <a:latin typeface="Times New Roman" pitchFamily="18" charset="0"/>
                <a:ea typeface="仿宋_GB2312" pitchFamily="49" charset="-122"/>
              </a:rPr>
              <a:t>S</a:t>
            </a:r>
            <a:r>
              <a:rPr lang="en-US" altLang="zh-CN" sz="2800" b="1" baseline="-25000" dirty="0">
                <a:latin typeface="Times New Roman" pitchFamily="18" charset="0"/>
                <a:ea typeface="仿宋_GB2312" pitchFamily="49" charset="-122"/>
              </a:rPr>
              <a:t>3</a:t>
            </a:r>
            <a:r>
              <a:rPr lang="en-US" altLang="zh-CN" sz="2800" b="1" dirty="0">
                <a:latin typeface="Times New Roman" pitchFamily="18" charset="0"/>
                <a:ea typeface="仿宋_GB2312" pitchFamily="49" charset="-122"/>
              </a:rPr>
              <a:t>N</a:t>
            </a:r>
            <a:r>
              <a:rPr lang="en-US" altLang="zh-CN" sz="2800" b="1" baseline="-25000" dirty="0">
                <a:latin typeface="Times New Roman" pitchFamily="18" charset="0"/>
                <a:ea typeface="仿宋_GB2312" pitchFamily="49" charset="-122"/>
              </a:rPr>
              <a:t>4 </a:t>
            </a:r>
            <a:r>
              <a:rPr lang="zh-CN" altLang="en-US" sz="2800" b="1" dirty="0">
                <a:latin typeface="Times New Roman" pitchFamily="18" charset="0"/>
                <a:ea typeface="仿宋_GB2312" pitchFamily="49" charset="-122"/>
              </a:rPr>
              <a:t>桥上，而桥受到读出电路</a:t>
            </a:r>
            <a:r>
              <a:rPr lang="en-US" altLang="zh-CN" sz="2800" b="1" dirty="0">
                <a:latin typeface="Times New Roman" pitchFamily="18" charset="0"/>
                <a:ea typeface="仿宋_GB2312" pitchFamily="49" charset="-122"/>
              </a:rPr>
              <a:t>( ROIC)</a:t>
            </a:r>
            <a:r>
              <a:rPr lang="zh-CN" altLang="en-US" sz="2800" b="1" dirty="0">
                <a:latin typeface="Times New Roman" pitchFamily="18" charset="0"/>
                <a:ea typeface="仿宋_GB2312" pitchFamily="49" charset="-122"/>
              </a:rPr>
              <a:t>上制作的细臂支撑。这种结构保证了与读出电路</a:t>
            </a:r>
            <a:r>
              <a:rPr lang="en-US" altLang="zh-CN" sz="2800" b="1" dirty="0">
                <a:latin typeface="Times New Roman" pitchFamily="18" charset="0"/>
                <a:ea typeface="仿宋_GB2312" pitchFamily="49" charset="-122"/>
              </a:rPr>
              <a:t>(ROIC)</a:t>
            </a:r>
            <a:r>
              <a:rPr lang="zh-CN" altLang="en-US" sz="2800" b="1" dirty="0">
                <a:latin typeface="Times New Roman" pitchFamily="18" charset="0"/>
                <a:ea typeface="仿宋_GB2312" pitchFamily="49" charset="-122"/>
              </a:rPr>
              <a:t>的热绝缘，是一种极有效的吸收层设计</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pPr marL="0" indent="719138">
              <a:lnSpc>
                <a:spcPct val="90000"/>
              </a:lnSpc>
            </a:pPr>
            <a:r>
              <a:rPr lang="zh-CN" altLang="en-US" sz="2800" b="1" dirty="0" smtClean="0">
                <a:latin typeface="Times New Roman" pitchFamily="18" charset="0"/>
                <a:ea typeface="仿宋_GB2312" pitchFamily="49" charset="-122"/>
              </a:rPr>
              <a:t>由于</a:t>
            </a:r>
            <a:r>
              <a:rPr lang="zh-CN" altLang="en-US" sz="2800" b="1" dirty="0">
                <a:latin typeface="Times New Roman" pitchFamily="18" charset="0"/>
                <a:ea typeface="仿宋_GB2312" pitchFamily="49" charset="-122"/>
              </a:rPr>
              <a:t>采用了在其上装有低功率单节热电温差稳定器</a:t>
            </a:r>
            <a:r>
              <a:rPr lang="en-US" altLang="zh-CN" sz="2800" b="1" dirty="0">
                <a:latin typeface="Times New Roman" pitchFamily="18" charset="0"/>
                <a:ea typeface="仿宋_GB2312" pitchFamily="49" charset="-122"/>
              </a:rPr>
              <a:t>(TEC)</a:t>
            </a:r>
            <a:r>
              <a:rPr lang="zh-CN" altLang="en-US" sz="2800" b="1" dirty="0">
                <a:latin typeface="Times New Roman" pitchFamily="18" charset="0"/>
                <a:ea typeface="仿宋_GB2312" pitchFamily="49" charset="-122"/>
              </a:rPr>
              <a:t>，因而焦平面</a:t>
            </a:r>
            <a:r>
              <a:rPr lang="zh-CN" altLang="en-US" sz="2800" b="1" dirty="0">
                <a:solidFill>
                  <a:srgbClr val="FF0000"/>
                </a:solidFill>
                <a:latin typeface="Times New Roman" pitchFamily="18" charset="0"/>
                <a:ea typeface="仿宋_GB2312" pitchFamily="49" charset="-122"/>
              </a:rPr>
              <a:t>保持在室温</a:t>
            </a:r>
            <a:r>
              <a:rPr lang="zh-CN" altLang="en-US" sz="2800" b="1" dirty="0">
                <a:latin typeface="Times New Roman" pitchFamily="18" charset="0"/>
                <a:ea typeface="仿宋_GB2312" pitchFamily="49" charset="-122"/>
              </a:rPr>
              <a:t>下工作，这种 </a:t>
            </a:r>
            <a:r>
              <a:rPr lang="en-US" altLang="zh-CN" sz="2800" b="1" dirty="0">
                <a:latin typeface="Times New Roman" pitchFamily="18" charset="0"/>
                <a:ea typeface="仿宋_GB2312" pitchFamily="49" charset="-122"/>
              </a:rPr>
              <a:t>ROIC </a:t>
            </a:r>
            <a:r>
              <a:rPr lang="zh-CN" altLang="en-US" sz="2800" b="1" dirty="0">
                <a:latin typeface="Times New Roman" pitchFamily="18" charset="0"/>
                <a:ea typeface="仿宋_GB2312" pitchFamily="49" charset="-122"/>
              </a:rPr>
              <a:t>是一种栅控开关阵列，偏置电流依次通过行中的所有探测器，经由列引线到达列一端上的高速多路传输器并行读出</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pPr marL="0" indent="719138">
              <a:lnSpc>
                <a:spcPct val="90000"/>
              </a:lnSpc>
            </a:pPr>
            <a:r>
              <a:rPr lang="zh-CN" altLang="en-US" sz="2800" b="1" dirty="0" smtClean="0">
                <a:latin typeface="Times New Roman" pitchFamily="18" charset="0"/>
                <a:ea typeface="仿宋_GB2312" pitchFamily="49" charset="-122"/>
              </a:rPr>
              <a:t> </a:t>
            </a:r>
            <a:r>
              <a:rPr lang="en-US" altLang="zh-CN" sz="2800" b="1" dirty="0">
                <a:latin typeface="Times New Roman" pitchFamily="18" charset="0"/>
                <a:ea typeface="仿宋_GB2312" pitchFamily="49" charset="-122"/>
              </a:rPr>
              <a:t>1991 </a:t>
            </a:r>
            <a:r>
              <a:rPr lang="zh-CN" altLang="en-US" sz="2800" b="1" dirty="0">
                <a:latin typeface="Times New Roman" pitchFamily="18" charset="0"/>
                <a:ea typeface="仿宋_GB2312" pitchFamily="49" charset="-122"/>
              </a:rPr>
              <a:t>年，霍尼韦尔提供了像元间距为 </a:t>
            </a:r>
            <a:r>
              <a:rPr lang="en-US" altLang="zh-CN" sz="2800" b="1" dirty="0">
                <a:latin typeface="Times New Roman" pitchFamily="18" charset="0"/>
                <a:ea typeface="仿宋_GB2312" pitchFamily="49" charset="-122"/>
              </a:rPr>
              <a:t>50 μ m . </a:t>
            </a:r>
            <a:r>
              <a:rPr lang="en-US" altLang="zh-CN" sz="2800" b="1" dirty="0"/>
              <a:t>NETD </a:t>
            </a:r>
            <a:r>
              <a:rPr lang="zh-CN" altLang="en-US" sz="2800" b="1" dirty="0"/>
              <a:t>为 </a:t>
            </a:r>
            <a:r>
              <a:rPr lang="en-US" altLang="zh-CN" sz="2800" b="1" dirty="0"/>
              <a:t>0.1 ℃</a:t>
            </a:r>
            <a:r>
              <a:rPr lang="zh-CN" altLang="en-US" sz="2800" b="1" dirty="0"/>
              <a:t>的红外焦平面阵列探测器</a:t>
            </a:r>
            <a:r>
              <a:rPr lang="en-US" altLang="zh-CN" sz="2800" b="1" dirty="0"/>
              <a:t>.</a:t>
            </a:r>
          </a:p>
        </p:txBody>
      </p:sp>
      <p:sp>
        <p:nvSpPr>
          <p:cNvPr id="11268" name="Rectangle 4"/>
          <p:cNvSpPr>
            <a:spLocks noRot="1" noChangeArrowheads="1"/>
          </p:cNvSpPr>
          <p:nvPr/>
        </p:nvSpPr>
        <p:spPr bwMode="auto">
          <a:xfrm>
            <a:off x="395288" y="0"/>
            <a:ext cx="8229600" cy="1143000"/>
          </a:xfrm>
          <a:prstGeom prst="rect">
            <a:avLst/>
          </a:prstGeom>
          <a:noFill/>
          <a:ln w="9525">
            <a:noFill/>
            <a:miter lim="800000"/>
            <a:headEnd/>
            <a:tailEnd/>
          </a:ln>
          <a:effectLst/>
        </p:spPr>
        <p:txBody>
          <a:bodyPr anchor="ctr"/>
          <a:lstStyle/>
          <a:p>
            <a:r>
              <a:rPr lang="en-US" altLang="zh-CN" sz="2400">
                <a:solidFill>
                  <a:schemeClr val="hlink"/>
                </a:solidFill>
              </a:rPr>
              <a:t>3.</a:t>
            </a:r>
            <a:r>
              <a:rPr lang="zh-CN" altLang="en-US" sz="2400">
                <a:solidFill>
                  <a:schemeClr val="hlink"/>
                </a:solidFill>
              </a:rPr>
              <a:t>采用硅读出电路的非制冷热摄像阵列</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28802"/>
            <a:ext cx="8540750" cy="836613"/>
          </a:xfrm>
        </p:spPr>
        <p:txBody>
          <a:bodyPr/>
          <a:lstStyle/>
          <a:p>
            <a:pPr algn="ctr"/>
            <a:r>
              <a:rPr lang="zh-CN" altLang="en-US" dirty="0" smtClean="0">
                <a:solidFill>
                  <a:srgbClr val="FF0000"/>
                </a:solidFill>
                <a:ea typeface="楷体_GB2312" pitchFamily="49" charset="-122"/>
              </a:rPr>
              <a:t>二、非制冷红外焦平面阵列的原理</a:t>
            </a:r>
            <a:endParaRPr lang="zh-CN" altLang="en-US" dirty="0"/>
          </a:p>
        </p:txBody>
      </p:sp>
      <p:sp>
        <p:nvSpPr>
          <p:cNvPr id="3" name="内容占位符 2"/>
          <p:cNvSpPr>
            <a:spLocks noGrp="1"/>
          </p:cNvSpPr>
          <p:nvPr>
            <p:ph idx="1"/>
          </p:nvPr>
        </p:nvSpPr>
        <p:spPr>
          <a:xfrm>
            <a:off x="1785918" y="3643314"/>
            <a:ext cx="5035554" cy="1660521"/>
          </a:xfrm>
        </p:spPr>
        <p:txBody>
          <a:bodyPr/>
          <a:lstStyle/>
          <a:p>
            <a:r>
              <a:rPr lang="en-US" altLang="zh-CN" b="1" dirty="0" smtClean="0"/>
              <a:t>2.1 </a:t>
            </a:r>
            <a:r>
              <a:rPr lang="zh-CN" altLang="en-US" b="1" dirty="0" smtClean="0"/>
              <a:t>热绝缘结构的重要性</a:t>
            </a:r>
            <a:endParaRPr lang="en-US" altLang="zh-CN" b="1" dirty="0" smtClean="0"/>
          </a:p>
          <a:p>
            <a:r>
              <a:rPr lang="en-US" altLang="zh-CN" b="1" dirty="0" smtClean="0"/>
              <a:t>2.2 </a:t>
            </a:r>
            <a:r>
              <a:rPr lang="zh-CN" altLang="en-US" b="1" dirty="0" smtClean="0"/>
              <a:t>基本的热探测机构</a:t>
            </a:r>
            <a:endParaRPr lang="zh-CN" altLang="en-US" dirty="0"/>
          </a:p>
        </p:txBody>
      </p:sp>
      <p:sp>
        <p:nvSpPr>
          <p:cNvPr id="4" name="灯片编号占位符 3"/>
          <p:cNvSpPr>
            <a:spLocks noGrp="1"/>
          </p:cNvSpPr>
          <p:nvPr>
            <p:ph type="sldNum" sz="quarter" idx="10"/>
          </p:nvPr>
        </p:nvSpPr>
        <p:spPr/>
        <p:txBody>
          <a:bodyPr/>
          <a:lstStyle/>
          <a:p>
            <a:fld id="{D55F295B-886B-48BF-B9CE-0DAF8CD7DA79}" type="slidenum">
              <a:rPr lang="en-US" altLang="zh-CN" smtClean="0"/>
              <a:pPr/>
              <a:t>9</a:t>
            </a:fld>
            <a:endParaRPr lang="en-US" altLang="zh-CN"/>
          </a:p>
        </p:txBody>
      </p:sp>
    </p:spTree>
  </p:cSld>
  <p:clrMapOvr>
    <a:masterClrMapping/>
  </p:clrMapOvr>
</p:sld>
</file>

<file path=ppt/theme/theme1.xml><?xml version="1.0" encoding="utf-8"?>
<a:theme xmlns:a="http://schemas.openxmlformats.org/drawingml/2006/main" name="a">
  <a:themeElements>
    <a:clrScheme name="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emplate>
  <TotalTime>2574</TotalTime>
  <Words>2662</Words>
  <Application>Microsoft Office PowerPoint</Application>
  <PresentationFormat>全屏显示(4:3)</PresentationFormat>
  <Paragraphs>143</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a</vt:lpstr>
      <vt:lpstr>幻灯片 1</vt:lpstr>
      <vt:lpstr>内容目录</vt:lpstr>
      <vt:lpstr>一、历史的回顾</vt:lpstr>
      <vt:lpstr>1.1 引言</vt:lpstr>
      <vt:lpstr>1. 铁电一热释电材料</vt:lpstr>
      <vt:lpstr>2 .电阻材料</vt:lpstr>
      <vt:lpstr>1.3 采用硅读出电路的非制冷热摄像阵列</vt:lpstr>
      <vt:lpstr>B. 电阻测热辐射计</vt:lpstr>
      <vt:lpstr>二、非制冷红外焦平面阵列的原理</vt:lpstr>
      <vt:lpstr>2.1  热绝缘结构的重要性</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Company> qqq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www</dc:creator>
  <cp:lastModifiedBy>USER</cp:lastModifiedBy>
  <cp:revision>93</cp:revision>
  <dcterms:created xsi:type="dcterms:W3CDTF">2005-10-07T11:29:41Z</dcterms:created>
  <dcterms:modified xsi:type="dcterms:W3CDTF">2012-10-17T02:07:35Z</dcterms:modified>
</cp:coreProperties>
</file>