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1"/>
  </p:notesMasterIdLst>
  <p:handoutMasterIdLst>
    <p:handoutMasterId r:id="rId12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31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-1992" y="-77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CD25B-F8DB-4779-8F10-6C00F564E528}" type="datetimeFigureOut">
              <a:rPr lang="zh-CN" altLang="en-US" smtClean="0"/>
              <a:pPr/>
              <a:t>2018-3-14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4EA729-0D2B-4996-B13F-EB69522F2F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8F718-1181-44D0-81F7-F773F6C9BDC2}" type="datetimeFigureOut">
              <a:rPr lang="zh-CN" altLang="en-US" smtClean="0"/>
              <a:pPr/>
              <a:t>2018-3-14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9B589-91D8-4D48-97CF-24AA554D96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2AFA62-DABB-4508-AB4D-4DA02630B4F6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490B4FE3-3133-4EDA-975D-16D9222C3173}" type="datetime1">
              <a:rPr lang="zh-CN" altLang="en-US" smtClean="0"/>
              <a:pPr>
                <a:defRPr/>
              </a:pPr>
              <a:t>2018-3-14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Prof. Wu Yuanming</a:t>
            </a:r>
            <a:endParaRPr lang="en-US" altLang="zh-CN"/>
          </a:p>
        </p:txBody>
      </p:sp>
      <p:sp>
        <p:nvSpPr>
          <p:cNvPr id="7" name="页眉占位符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Wireless Sensor Networks</a:t>
            </a:r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CDD731-78F9-48EE-9C3E-AADB98D9EE98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4C385B10-5B3E-4324-9BE3-A258ACE7F102}" type="datetime1">
              <a:rPr lang="zh-CN" altLang="en-US" smtClean="0"/>
              <a:pPr>
                <a:defRPr/>
              </a:pPr>
              <a:t>2018-3-14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Prof. Wu Yuanming</a:t>
            </a:r>
            <a:endParaRPr lang="en-US" altLang="zh-CN"/>
          </a:p>
        </p:txBody>
      </p:sp>
      <p:sp>
        <p:nvSpPr>
          <p:cNvPr id="7" name="页眉占位符 6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Wireless Sensor Networks</a:t>
            </a: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b_xiaohui[1]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2F5F7"/>
              </a:clrFrom>
              <a:clrTo>
                <a:srgbClr val="F2F5F7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572500" y="0"/>
            <a:ext cx="5715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195736" y="6525344"/>
            <a:ext cx="41767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400" dirty="0" smtClean="0">
                <a:ea typeface="华文行楷" panose="02010800040101010101" pitchFamily="2" charset="-122"/>
              </a:rPr>
              <a:t>University of Electronic Science and Technology of China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35496" y="0"/>
            <a:ext cx="2271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600" dirty="0" smtClean="0">
                <a:ea typeface="华文行楷" panose="02010800040101010101" pitchFamily="2" charset="-122"/>
              </a:rPr>
              <a:t>Wireless Sensor Networks</a:t>
            </a:r>
          </a:p>
        </p:txBody>
      </p:sp>
      <p:sp>
        <p:nvSpPr>
          <p:cNvPr id="6850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81400"/>
            <a:ext cx="6400800" cy="1981200"/>
          </a:xfrm>
        </p:spPr>
        <p:txBody>
          <a:bodyPr lIns="91440" tIns="45720" rIns="91440" bIns="45720"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85800" y="377478"/>
            <a:ext cx="7772400" cy="6032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7020272" y="6453336"/>
            <a:ext cx="2123728" cy="328612"/>
          </a:xfrm>
        </p:spPr>
        <p:txBody>
          <a:bodyPr/>
          <a:lstStyle>
            <a:lvl1pPr algn="r">
              <a:defRPr kumimoji="0" sz="1200">
                <a:solidFill>
                  <a:schemeClr val="tx2"/>
                </a:solidFill>
                <a:latin typeface="+mn-lt"/>
                <a:ea typeface="+mj-ea"/>
              </a:defRPr>
            </a:lvl1pPr>
          </a:lstStyle>
          <a:p>
            <a:pPr>
              <a:defRPr/>
            </a:pPr>
            <a:r>
              <a:rPr lang="en-US" altLang="zh-CN" dirty="0" smtClean="0"/>
              <a:t>Prof. Wu </a:t>
            </a:r>
            <a:r>
              <a:rPr lang="en-US" altLang="zh-CN" dirty="0" err="1" smtClean="0"/>
              <a:t>Yuanming</a:t>
            </a:r>
            <a:endParaRPr lang="en-US" altLang="zh-CN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9ECD9E3-8608-4B36-A389-CB8276F8C506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/85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7020272" y="6484764"/>
            <a:ext cx="1615480" cy="328612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 smtClean="0"/>
              <a:t>Prof. Wu </a:t>
            </a:r>
            <a:r>
              <a:rPr lang="en-US" altLang="zh-CN" dirty="0" err="1" smtClean="0"/>
              <a:t>Yuanming</a:t>
            </a:r>
            <a:endParaRPr lang="en-US" altLang="zh-C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7C0804-68C1-436A-A467-D8FFE69BCFC1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/85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Prof. Wu Yuanming</a:t>
            </a: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7FF934-45ED-451E-AD08-64B80A43C753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/85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4721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4721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Prof. Wu Yuanming</a:t>
            </a: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D71F30-488A-4BAE-8298-30EE84A2BAAE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/85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68313" y="304800"/>
            <a:ext cx="8229600" cy="62198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7020272" y="6484764"/>
            <a:ext cx="1615480" cy="328612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 smtClean="0"/>
              <a:t>Prof. Wu </a:t>
            </a:r>
            <a:r>
              <a:rPr lang="en-US" altLang="zh-CN" dirty="0" err="1" smtClean="0"/>
              <a:t>Yuanming</a:t>
            </a:r>
            <a:endParaRPr lang="en-US" altLang="zh-CN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095744-772E-4861-B01E-F8B47D0775DC}" type="slidenum">
              <a:rPr lang="zh-CN" altLang="en-US"/>
              <a:pPr/>
              <a:t>‹#›</a:t>
            </a:fld>
            <a:r>
              <a:rPr lang="en-US" altLang="zh-CN"/>
              <a:t>/95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47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800" rIns="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68403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020272" y="6529388"/>
            <a:ext cx="1615480" cy="3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solidFill>
                  <a:schemeClr val="tx2"/>
                </a:solidFill>
                <a:latin typeface="+mn-lt"/>
                <a:ea typeface="+mj-ea"/>
              </a:defRPr>
            </a:lvl1pPr>
          </a:lstStyle>
          <a:p>
            <a:pPr>
              <a:defRPr/>
            </a:pPr>
            <a:r>
              <a:rPr lang="en-US" altLang="zh-CN" dirty="0" smtClean="0"/>
              <a:t>Prof. Wu </a:t>
            </a:r>
            <a:r>
              <a:rPr lang="en-US" altLang="zh-CN" dirty="0" err="1" smtClean="0"/>
              <a:t>Yuanming</a:t>
            </a:r>
            <a:endParaRPr lang="en-US" altLang="zh-CN" dirty="0"/>
          </a:p>
        </p:txBody>
      </p:sp>
      <p:sp>
        <p:nvSpPr>
          <p:cNvPr id="68403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" y="6429375"/>
            <a:ext cx="9239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600" smtClean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defRPr>
            </a:lvl1pPr>
          </a:lstStyle>
          <a:p>
            <a:pPr>
              <a:defRPr/>
            </a:pPr>
            <a:fld id="{1A63596A-E1CC-4D0B-A525-69ED6A02035C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/85</a:t>
            </a:r>
          </a:p>
        </p:txBody>
      </p:sp>
      <p:pic>
        <p:nvPicPr>
          <p:cNvPr id="4102" name="Picture 6" descr="sb_xiaohui[1]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2F5F7"/>
              </a:clrFrom>
              <a:clrTo>
                <a:srgbClr val="F2F5F7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572500" y="0"/>
            <a:ext cx="5715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Text Box 8"/>
          <p:cNvSpPr txBox="1">
            <a:spLocks noChangeArrowheads="1"/>
          </p:cNvSpPr>
          <p:nvPr/>
        </p:nvSpPr>
        <p:spPr bwMode="auto">
          <a:xfrm>
            <a:off x="107504" y="0"/>
            <a:ext cx="244807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square"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600" dirty="0" smtClean="0">
                <a:ea typeface="华文行楷" panose="02010800040101010101" pitchFamily="2" charset="-122"/>
              </a:rPr>
              <a:t>Wireless Sensor  Networks</a:t>
            </a:r>
          </a:p>
        </p:txBody>
      </p:sp>
      <p:sp>
        <p:nvSpPr>
          <p:cNvPr id="1033" name="Rectangle 10"/>
          <p:cNvSpPr>
            <a:spLocks noChangeArrowheads="1"/>
          </p:cNvSpPr>
          <p:nvPr/>
        </p:nvSpPr>
        <p:spPr bwMode="auto">
          <a:xfrm>
            <a:off x="2771800" y="6550223"/>
            <a:ext cx="43204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400" dirty="0" smtClean="0">
                <a:ea typeface="华文行楷" panose="02010800040101010101" pitchFamily="2" charset="-122"/>
              </a:rPr>
              <a:t>University</a:t>
            </a:r>
            <a:r>
              <a:rPr lang="en-US" altLang="zh-CN" sz="1400" baseline="0" dirty="0" smtClean="0">
                <a:ea typeface="华文行楷" panose="02010800040101010101" pitchFamily="2" charset="-122"/>
              </a:rPr>
              <a:t> of Electronic Science and Technology of China</a:t>
            </a:r>
            <a:endParaRPr lang="en-US" altLang="zh-CN" sz="1400" dirty="0" smtClean="0">
              <a:ea typeface="华文行楷" panose="0201080004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华文新魏" pitchFamily="2" charset="-122"/>
          <a:ea typeface="华文新魏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华文新魏" pitchFamily="2" charset="-122"/>
          <a:ea typeface="华文新魏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华文新魏" pitchFamily="2" charset="-122"/>
          <a:ea typeface="华文新魏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华文新魏" pitchFamily="2" charset="-122"/>
          <a:ea typeface="华文新魏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华文新魏" pitchFamily="2" charset="-122"/>
          <a:ea typeface="华文新魏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华文新魏" pitchFamily="2" charset="-122"/>
          <a:ea typeface="华文新魏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华文新魏" pitchFamily="2" charset="-122"/>
          <a:ea typeface="华文新魏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华文新魏" pitchFamily="2" charset="-122"/>
          <a:ea typeface="华文新魏" pitchFamily="2" charset="-122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ct val="10000"/>
        </a:spcBef>
        <a:spcAft>
          <a:spcPct val="0"/>
        </a:spcAft>
        <a:buClr>
          <a:srgbClr val="0000FF"/>
        </a:buClr>
        <a:buSzPct val="80000"/>
        <a:buFont typeface="Wingdings" pitchFamily="2" charset="2"/>
        <a:buChar char="®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0000"/>
        </a:lnSpc>
        <a:spcBef>
          <a:spcPct val="10000"/>
        </a:spcBef>
        <a:spcAft>
          <a:spcPct val="0"/>
        </a:spcAft>
        <a:buClr>
          <a:srgbClr val="CC0000"/>
        </a:buClr>
        <a:buSzPct val="70000"/>
        <a:buFont typeface="Wingdings" pitchFamily="2" charset="2"/>
        <a:buChar char="®"/>
        <a:defRPr kumimoji="1"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10000"/>
        </a:lnSpc>
        <a:spcBef>
          <a:spcPct val="10000"/>
        </a:spcBef>
        <a:spcAft>
          <a:spcPct val="0"/>
        </a:spcAft>
        <a:buClr>
          <a:srgbClr val="009900"/>
        </a:buClr>
        <a:buSzPct val="60000"/>
        <a:buFont typeface="Wingdings" pitchFamily="2" charset="2"/>
        <a:buChar char="®"/>
        <a:defRPr kumimoji="1"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10000"/>
        </a:lnSpc>
        <a:spcBef>
          <a:spcPct val="1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10000"/>
        </a:lnSpc>
        <a:spcBef>
          <a:spcPct val="1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110000"/>
        </a:lnSpc>
        <a:spcBef>
          <a:spcPct val="1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110000"/>
        </a:lnSpc>
        <a:spcBef>
          <a:spcPct val="1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110000"/>
        </a:lnSpc>
        <a:spcBef>
          <a:spcPct val="1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110000"/>
        </a:lnSpc>
        <a:spcBef>
          <a:spcPct val="1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286000"/>
            <a:ext cx="7315200" cy="914400"/>
          </a:xfrm>
        </p:spPr>
        <p:txBody>
          <a:bodyPr/>
          <a:lstStyle/>
          <a:p>
            <a:pPr eaLnBrk="1" hangingPunct="1"/>
            <a:r>
              <a:rPr lang="en-US" altLang="zh-CN" sz="3600" smtClean="0"/>
              <a:t>Wireless Sensor Networks</a:t>
            </a:r>
            <a:br>
              <a:rPr lang="en-US" altLang="zh-CN" sz="3600" smtClean="0"/>
            </a:br>
            <a:r>
              <a:rPr lang="zh-CN" altLang="en-US" sz="3600" smtClean="0"/>
              <a:t>无线传感器网络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r>
              <a:rPr lang="zh-CN" altLang="en-US" smtClean="0"/>
              <a:t>光电科学与工程学院</a:t>
            </a:r>
          </a:p>
          <a:p>
            <a:pPr algn="ctr" eaLnBrk="1" hangingPunct="1"/>
            <a:r>
              <a:rPr lang="zh-CN" altLang="en-US" smtClean="0"/>
              <a:t>吴援明</a:t>
            </a:r>
          </a:p>
        </p:txBody>
      </p:sp>
      <p:sp>
        <p:nvSpPr>
          <p:cNvPr id="6148" name="灯片编号占位符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F33311D-F1DB-4AFB-AC1C-A4AB1BAF8EBC}" type="slidenum">
              <a:rPr lang="zh-CN" altLang="en-US"/>
              <a:pPr/>
              <a:t>1</a:t>
            </a:fld>
            <a:r>
              <a:rPr lang="en-US" altLang="zh-CN" dirty="0" smtClean="0"/>
              <a:t>/9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>
          <a:xfrm>
            <a:off x="6804248" y="6453188"/>
            <a:ext cx="2263552" cy="328612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Prof. Wu </a:t>
            </a:r>
            <a:r>
              <a:rPr lang="en-US" altLang="zh-CN" dirty="0" err="1" smtClean="0"/>
              <a:t>Yuanming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蓝墨云班课：８１６５６５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US" altLang="zh-CN" dirty="0" smtClean="0"/>
              <a:t>Lecture</a:t>
            </a:r>
            <a:r>
              <a:rPr lang="zh-CN" altLang="en-US" dirty="0" smtClean="0"/>
              <a:t>：周二</a:t>
            </a:r>
            <a:r>
              <a:rPr lang="en-US" altLang="zh-CN" dirty="0" smtClean="0"/>
              <a:t>9-10</a:t>
            </a:r>
            <a:r>
              <a:rPr lang="zh-CN" altLang="en-US" dirty="0" smtClean="0"/>
              <a:t>节（二教</a:t>
            </a:r>
            <a:r>
              <a:rPr lang="en-US" altLang="zh-CN" dirty="0" smtClean="0"/>
              <a:t>206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eaLnBrk="1" hangingPunct="1">
              <a:buNone/>
            </a:pPr>
            <a:r>
              <a:rPr lang="en-US" altLang="zh-CN" dirty="0" smtClean="0"/>
              <a:t>                 </a:t>
            </a:r>
            <a:r>
              <a:rPr lang="zh-CN" altLang="en-US" dirty="0" smtClean="0"/>
              <a:t>周五</a:t>
            </a:r>
            <a:r>
              <a:rPr lang="en-US" altLang="zh-CN" dirty="0" smtClean="0"/>
              <a:t>5-6</a:t>
            </a:r>
            <a:r>
              <a:rPr lang="zh-CN" altLang="en-US" dirty="0" smtClean="0"/>
              <a:t>节（二教</a:t>
            </a:r>
            <a:r>
              <a:rPr lang="en-US" altLang="zh-CN" dirty="0" smtClean="0"/>
              <a:t>206</a:t>
            </a:r>
            <a:r>
              <a:rPr lang="zh-CN" altLang="en-US" dirty="0" smtClean="0"/>
              <a:t>）</a:t>
            </a:r>
          </a:p>
          <a:p>
            <a:pPr eaLnBrk="1" hangingPunct="1">
              <a:buNone/>
            </a:pPr>
            <a:endParaRPr lang="en-US" altLang="zh-CN" dirty="0" smtClean="0"/>
          </a:p>
          <a:p>
            <a:pPr eaLnBrk="1" hangingPunct="1">
              <a:buNone/>
            </a:pPr>
            <a:r>
              <a:rPr lang="en-US" altLang="zh-CN" dirty="0" smtClean="0"/>
              <a:t>Email: ymwu@uestc.edu.cn </a:t>
            </a:r>
          </a:p>
          <a:p>
            <a:pPr eaLnBrk="1" hangingPunct="1">
              <a:buNone/>
            </a:pPr>
            <a:endParaRPr lang="en-US" altLang="zh-CN" dirty="0" smtClean="0"/>
          </a:p>
          <a:p>
            <a:pPr eaLnBrk="1" hangingPunct="1">
              <a:buNone/>
            </a:pPr>
            <a:r>
              <a:rPr lang="en-US" altLang="zh-CN" dirty="0" smtClean="0"/>
              <a:t>Cell:13808075543</a:t>
            </a:r>
          </a:p>
          <a:p>
            <a:pPr eaLnBrk="1" hangingPunct="1">
              <a:buNone/>
            </a:pPr>
            <a:endParaRPr lang="en-US" altLang="zh-CN" dirty="0" smtClean="0"/>
          </a:p>
          <a:p>
            <a:pPr eaLnBrk="1" hangingPunct="1">
              <a:buNone/>
            </a:pPr>
            <a:r>
              <a:rPr lang="en-US" altLang="zh-CN" dirty="0" smtClean="0"/>
              <a:t>Office:</a:t>
            </a:r>
            <a:r>
              <a:rPr lang="zh-CN" altLang="en-US" dirty="0" smtClean="0"/>
              <a:t>逸夫楼</a:t>
            </a:r>
            <a:r>
              <a:rPr lang="en-US" altLang="zh-CN" dirty="0" smtClean="0"/>
              <a:t>336</a:t>
            </a:r>
          </a:p>
          <a:p>
            <a:pPr eaLnBrk="1" hangingPunct="1">
              <a:buNone/>
            </a:pPr>
            <a:endParaRPr lang="en-US" altLang="zh-CN" dirty="0" smtClean="0"/>
          </a:p>
          <a:p>
            <a:pPr eaLnBrk="1" hangingPunct="1">
              <a:buNone/>
            </a:pPr>
            <a:r>
              <a:rPr lang="en-US" altLang="zh-CN" dirty="0" smtClean="0"/>
              <a:t>Office hours: Thursday 15:30-18:00</a:t>
            </a:r>
            <a:endParaRPr lang="zh-CN" altLang="en-US" dirty="0" smtClean="0"/>
          </a:p>
        </p:txBody>
      </p:sp>
      <p:sp>
        <p:nvSpPr>
          <p:cNvPr id="8196" name="灯片编号占位符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518F54A-1158-4631-B81D-B9428C434CE1}" type="slidenum">
              <a:rPr lang="zh-CN" altLang="en-US"/>
              <a:pPr/>
              <a:t>2</a:t>
            </a:fld>
            <a:r>
              <a:rPr lang="en-US" altLang="zh-CN" dirty="0" smtClean="0"/>
              <a:t>/9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Prof. Wu Yuanming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dirty="0" smtClean="0"/>
              <a:t>教学与考核方式</a:t>
            </a:r>
          </a:p>
        </p:txBody>
      </p:sp>
      <p:sp>
        <p:nvSpPr>
          <p:cNvPr id="9220" name="Oval 4"/>
          <p:cNvSpPr>
            <a:spLocks noChangeArrowheads="1"/>
          </p:cNvSpPr>
          <p:nvPr/>
        </p:nvSpPr>
        <p:spPr bwMode="auto">
          <a:xfrm>
            <a:off x="1691680" y="1772816"/>
            <a:ext cx="2016125" cy="7921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0" lang="zh-CN" altLang="en-US" dirty="0" smtClean="0">
                <a:latin typeface="Times New Roman" pitchFamily="18" charset="0"/>
              </a:rPr>
              <a:t>讲授</a:t>
            </a:r>
            <a:r>
              <a:rPr kumimoji="0" lang="en-US" altLang="zh-CN" dirty="0" smtClean="0">
                <a:latin typeface="Times New Roman" pitchFamily="18" charset="0"/>
              </a:rPr>
              <a:t>32</a:t>
            </a:r>
            <a:r>
              <a:rPr kumimoji="0" lang="zh-CN" altLang="en-US" dirty="0" smtClean="0">
                <a:latin typeface="Times New Roman" pitchFamily="18" charset="0"/>
              </a:rPr>
              <a:t>学时</a:t>
            </a:r>
            <a:endParaRPr kumimoji="0" lang="zh-CN" altLang="en-US" dirty="0">
              <a:latin typeface="Times New Roman" pitchFamily="18" charset="0"/>
            </a:endParaRPr>
          </a:p>
        </p:txBody>
      </p:sp>
      <p:sp>
        <p:nvSpPr>
          <p:cNvPr id="9222" name="Oval 6"/>
          <p:cNvSpPr>
            <a:spLocks noChangeArrowheads="1"/>
          </p:cNvSpPr>
          <p:nvPr/>
        </p:nvSpPr>
        <p:spPr bwMode="auto">
          <a:xfrm>
            <a:off x="5868144" y="1844824"/>
            <a:ext cx="2016125" cy="7921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0" lang="zh-CN" altLang="en-US" dirty="0" smtClean="0">
                <a:latin typeface="Times New Roman" pitchFamily="18" charset="0"/>
              </a:rPr>
              <a:t>讨论</a:t>
            </a:r>
            <a:r>
              <a:rPr kumimoji="0" lang="en-US" altLang="zh-CN" dirty="0" smtClean="0">
                <a:latin typeface="Times New Roman" pitchFamily="18" charset="0"/>
              </a:rPr>
              <a:t>8</a:t>
            </a:r>
            <a:r>
              <a:rPr kumimoji="0" lang="zh-CN" altLang="en-US" dirty="0" smtClean="0">
                <a:latin typeface="Times New Roman" pitchFamily="18" charset="0"/>
              </a:rPr>
              <a:t>学时</a:t>
            </a:r>
            <a:endParaRPr kumimoji="0" lang="zh-CN" altLang="en-US" dirty="0">
              <a:latin typeface="Times New Roman" pitchFamily="18" charset="0"/>
            </a:endParaRPr>
          </a:p>
        </p:txBody>
      </p:sp>
      <p:sp>
        <p:nvSpPr>
          <p:cNvPr id="9227" name="Text Box 12"/>
          <p:cNvSpPr txBox="1">
            <a:spLocks noChangeArrowheads="1"/>
          </p:cNvSpPr>
          <p:nvPr/>
        </p:nvSpPr>
        <p:spPr bwMode="auto">
          <a:xfrm>
            <a:off x="3059832" y="2924944"/>
            <a:ext cx="3311327" cy="101566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lIns="18000" rIns="1800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dirty="0" smtClean="0"/>
              <a:t>Course</a:t>
            </a:r>
            <a:r>
              <a:rPr lang="zh-CN" altLang="en-US" dirty="0"/>
              <a:t>　</a:t>
            </a:r>
            <a:r>
              <a:rPr lang="en-US" altLang="zh-CN" dirty="0" smtClean="0"/>
              <a:t>hours</a:t>
            </a:r>
            <a:r>
              <a:rPr lang="zh-CN" altLang="en-US" dirty="0" smtClean="0"/>
              <a:t>：　</a:t>
            </a:r>
            <a:r>
              <a:rPr lang="en-US" altLang="zh-CN" dirty="0" smtClean="0"/>
              <a:t>40</a:t>
            </a:r>
            <a:endParaRPr lang="zh-CN" altLang="en-US" dirty="0"/>
          </a:p>
          <a:p>
            <a:pPr eaLnBrk="1" hangingPunct="1">
              <a:spcBef>
                <a:spcPct val="50000"/>
              </a:spcBef>
            </a:pPr>
            <a:r>
              <a:rPr lang="en-US" altLang="zh-CN" dirty="0" smtClean="0"/>
              <a:t>Credits</a:t>
            </a:r>
            <a:r>
              <a:rPr lang="zh-CN" altLang="en-US" dirty="0" smtClean="0"/>
              <a:t>：         　   </a:t>
            </a:r>
            <a:r>
              <a:rPr lang="en-US" altLang="zh-CN" dirty="0" smtClean="0"/>
              <a:t>2.5</a:t>
            </a:r>
            <a:endParaRPr lang="zh-CN" altLang="en-US" dirty="0"/>
          </a:p>
        </p:txBody>
      </p:sp>
      <p:sp>
        <p:nvSpPr>
          <p:cNvPr id="9228" name="Rectangle 15"/>
          <p:cNvSpPr>
            <a:spLocks noChangeArrowheads="1"/>
          </p:cNvSpPr>
          <p:nvPr/>
        </p:nvSpPr>
        <p:spPr bwMode="auto">
          <a:xfrm>
            <a:off x="2411760" y="4581128"/>
            <a:ext cx="4572000" cy="156966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18000" rIns="18000">
            <a:spAutoFit/>
          </a:bodyPr>
          <a:lstStyle/>
          <a:p>
            <a:pPr eaLnBrk="1" hangingPunct="1"/>
            <a:r>
              <a:rPr lang="en-US" altLang="zh-CN" dirty="0" smtClean="0">
                <a:solidFill>
                  <a:schemeClr val="tx2"/>
                </a:solidFill>
              </a:rPr>
              <a:t>Total score:</a:t>
            </a:r>
            <a:endParaRPr lang="en-US" altLang="zh-CN" dirty="0"/>
          </a:p>
          <a:p>
            <a:pPr lvl="1" eaLnBrk="1" hangingPunct="1">
              <a:buFontTx/>
              <a:buChar char="•"/>
            </a:pPr>
            <a:r>
              <a:rPr lang="en-US" altLang="zh-CN" dirty="0" smtClean="0"/>
              <a:t>Homework                  30</a:t>
            </a:r>
            <a:r>
              <a:rPr lang="en-US" altLang="zh-CN" dirty="0"/>
              <a:t>%</a:t>
            </a:r>
          </a:p>
          <a:p>
            <a:pPr lvl="1" eaLnBrk="1" hangingPunct="1">
              <a:buFontTx/>
              <a:buChar char="•"/>
            </a:pPr>
            <a:r>
              <a:rPr lang="en-US" altLang="zh-CN" dirty="0" smtClean="0"/>
              <a:t>Projects </a:t>
            </a:r>
            <a:r>
              <a:rPr lang="en-US" altLang="zh-CN" dirty="0"/>
              <a:t>	  </a:t>
            </a:r>
            <a:r>
              <a:rPr lang="en-US" altLang="zh-CN" dirty="0" smtClean="0"/>
              <a:t>                20</a:t>
            </a:r>
            <a:r>
              <a:rPr lang="en-US" altLang="zh-CN" dirty="0"/>
              <a:t>%</a:t>
            </a:r>
          </a:p>
          <a:p>
            <a:pPr lvl="1" eaLnBrk="1" hangingPunct="1">
              <a:buFontTx/>
              <a:buChar char="•"/>
            </a:pPr>
            <a:r>
              <a:rPr lang="en-US" altLang="zh-CN" dirty="0" smtClean="0"/>
              <a:t>Final exam</a:t>
            </a:r>
            <a:r>
              <a:rPr lang="zh-CN" altLang="en-US" dirty="0" smtClean="0"/>
              <a:t>                  </a:t>
            </a:r>
            <a:r>
              <a:rPr lang="en-US" altLang="zh-CN" dirty="0" smtClean="0"/>
              <a:t>50</a:t>
            </a:r>
            <a:r>
              <a:rPr lang="en-US" altLang="zh-CN" dirty="0"/>
              <a:t>%</a:t>
            </a:r>
          </a:p>
        </p:txBody>
      </p:sp>
      <p:sp>
        <p:nvSpPr>
          <p:cNvPr id="9229" name="灯片编号占位符 1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E50D104-B6A3-40E6-B913-2320B9CE3C1F}" type="slidenum">
              <a:rPr lang="zh-CN" altLang="en-US"/>
              <a:pPr/>
              <a:t>3</a:t>
            </a:fld>
            <a:r>
              <a:rPr lang="en-US" altLang="zh-CN" dirty="0" smtClean="0"/>
              <a:t>/9</a:t>
            </a:r>
            <a:endParaRPr lang="en-US" altLang="zh-CN" dirty="0"/>
          </a:p>
        </p:txBody>
      </p:sp>
      <p:sp>
        <p:nvSpPr>
          <p:cNvPr id="16" name="页脚占位符 1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Prof. Wu Yuanming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 smtClean="0"/>
              <a:t>教材</a:t>
            </a:r>
          </a:p>
        </p:txBody>
      </p:sp>
      <p:sp>
        <p:nvSpPr>
          <p:cNvPr id="10245" name="灯片编号占位符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5E54A42-40AC-4943-8616-EEFEEF8A1944}" type="slidenum">
              <a:rPr lang="zh-CN" altLang="en-US"/>
              <a:pPr/>
              <a:t>4</a:t>
            </a:fld>
            <a:r>
              <a:rPr lang="en-US" altLang="zh-CN" dirty="0" smtClean="0"/>
              <a:t>/9</a:t>
            </a:r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Prof. Wu Yuanming</a:t>
            </a:r>
            <a:endParaRPr lang="en-US" altLang="zh-CN"/>
          </a:p>
        </p:txBody>
      </p:sp>
      <p:pic>
        <p:nvPicPr>
          <p:cNvPr id="7" name="Picture 4" descr="未标题-1 拷贝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1052736"/>
            <a:ext cx="3378200" cy="468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576064" y="5949280"/>
            <a:ext cx="8316416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18000" rIns="18000">
            <a:spAutoFit/>
          </a:bodyPr>
          <a:lstStyle/>
          <a:p>
            <a:pPr eaLnBrk="1" hangingPunct="1"/>
            <a:r>
              <a:rPr lang="zh-CN" altLang="en-US" sz="2000" dirty="0" smtClean="0"/>
              <a:t>无线</a:t>
            </a:r>
            <a:r>
              <a:rPr lang="zh-CN" altLang="en-US" sz="2000" dirty="0"/>
              <a:t>传感器网络简明</a:t>
            </a:r>
            <a:r>
              <a:rPr lang="zh-CN" altLang="en-US" sz="2000" dirty="0" smtClean="0"/>
              <a:t>教程　崔逊学 </a:t>
            </a:r>
            <a:r>
              <a:rPr lang="zh-CN" altLang="en-US" sz="2000" dirty="0"/>
              <a:t>等编著</a:t>
            </a:r>
            <a:r>
              <a:rPr lang="zh-CN" altLang="en-US" sz="2000" dirty="0" smtClean="0"/>
              <a:t>，清华大学出版社</a:t>
            </a:r>
            <a:r>
              <a:rPr lang="zh-CN" altLang="en-US" sz="2000" dirty="0"/>
              <a:t>，</a:t>
            </a:r>
            <a:r>
              <a:rPr lang="en-US" altLang="zh-CN" sz="2000" dirty="0"/>
              <a:t>2009</a:t>
            </a:r>
            <a:r>
              <a:rPr lang="zh-CN" altLang="en-US" sz="2000" dirty="0"/>
              <a:t>年</a:t>
            </a:r>
            <a:r>
              <a:rPr lang="en-US" altLang="zh-CN" sz="2000" dirty="0"/>
              <a:t>7</a:t>
            </a:r>
            <a:r>
              <a:rPr lang="zh-CN" altLang="en-US" sz="2000" dirty="0"/>
              <a:t>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教学参考教材</a:t>
            </a:r>
          </a:p>
        </p:txBody>
      </p:sp>
      <p:pic>
        <p:nvPicPr>
          <p:cNvPr id="11267" name="Picture 4" descr="c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981075"/>
            <a:ext cx="3373438" cy="468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8" name="Picture 5" descr="d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9338" y="981075"/>
            <a:ext cx="3757612" cy="468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9" name="Text Box 6"/>
          <p:cNvSpPr txBox="1">
            <a:spLocks noChangeArrowheads="1"/>
          </p:cNvSpPr>
          <p:nvPr/>
        </p:nvSpPr>
        <p:spPr bwMode="auto">
          <a:xfrm>
            <a:off x="4860032" y="5733256"/>
            <a:ext cx="3960440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18000" rIns="18000">
            <a:spAutoFit/>
          </a:bodyPr>
          <a:lstStyle/>
          <a:p>
            <a:pPr eaLnBrk="1" hangingPunct="1"/>
            <a:r>
              <a:rPr lang="en-US" altLang="zh-CN" sz="1800" dirty="0" smtClean="0"/>
              <a:t>2.</a:t>
            </a:r>
            <a:r>
              <a:rPr lang="zh-CN" altLang="en-US" sz="1800" dirty="0"/>
              <a:t>无线传感器网络，</a:t>
            </a:r>
          </a:p>
          <a:p>
            <a:pPr eaLnBrk="1" hangingPunct="1"/>
            <a:r>
              <a:rPr lang="zh-CN" altLang="en-US" sz="1800" dirty="0"/>
              <a:t>孙利民等编，清华大学出版社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2005.5</a:t>
            </a:r>
            <a:endParaRPr lang="zh-CN" altLang="en-US" sz="1800" dirty="0"/>
          </a:p>
        </p:txBody>
      </p:sp>
      <p:sp>
        <p:nvSpPr>
          <p:cNvPr id="11270" name="Text Box 7"/>
          <p:cNvSpPr txBox="1">
            <a:spLocks noChangeArrowheads="1"/>
          </p:cNvSpPr>
          <p:nvPr/>
        </p:nvSpPr>
        <p:spPr bwMode="auto">
          <a:xfrm>
            <a:off x="468312" y="5670550"/>
            <a:ext cx="4103687" cy="7386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18000" rIns="18000">
            <a:spAutoFit/>
          </a:bodyPr>
          <a:lstStyle/>
          <a:p>
            <a:pPr eaLnBrk="1" hangingPunct="1"/>
            <a:r>
              <a:rPr lang="en-US" altLang="zh-CN" dirty="0" smtClean="0"/>
              <a:t>1. </a:t>
            </a:r>
            <a:r>
              <a:rPr lang="zh-CN" altLang="en-US" sz="1800" dirty="0" smtClean="0"/>
              <a:t>无线</a:t>
            </a:r>
            <a:r>
              <a:rPr lang="zh-CN" altLang="en-US" sz="1800" dirty="0"/>
              <a:t>传感器网络技术与应用</a:t>
            </a:r>
          </a:p>
          <a:p>
            <a:pPr eaLnBrk="1" hangingPunct="1"/>
            <a:r>
              <a:rPr lang="zh-CN" altLang="en-US" sz="1800" dirty="0"/>
              <a:t>陈林星编著，电子工业出版社，</a:t>
            </a:r>
            <a:r>
              <a:rPr lang="en-US" altLang="zh-CN" sz="1800" dirty="0" smtClean="0"/>
              <a:t>2009.3</a:t>
            </a:r>
            <a:endParaRPr lang="zh-CN" altLang="en-US" sz="1800" dirty="0"/>
          </a:p>
        </p:txBody>
      </p:sp>
      <p:sp>
        <p:nvSpPr>
          <p:cNvPr id="11271" name="灯片编号占位符 8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28FEEB7-95AE-489A-8C29-D35943F12FD6}" type="slidenum">
              <a:rPr lang="zh-CN" altLang="en-US"/>
              <a:pPr/>
              <a:t>5</a:t>
            </a:fld>
            <a:r>
              <a:rPr lang="en-US" altLang="zh-CN" dirty="0" smtClean="0"/>
              <a:t>/9</a:t>
            </a:r>
            <a:endParaRPr lang="en-US" altLang="zh-CN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Prof. Wu Yuanming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smtClean="0"/>
              <a:t>教学参考教材</a:t>
            </a:r>
          </a:p>
        </p:txBody>
      </p:sp>
      <p:pic>
        <p:nvPicPr>
          <p:cNvPr id="12292" name="Picture 5" descr="未标题-1 拷贝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1052736"/>
            <a:ext cx="3406775" cy="4536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3" name="Text Box 6"/>
          <p:cNvSpPr txBox="1">
            <a:spLocks noChangeArrowheads="1"/>
          </p:cNvSpPr>
          <p:nvPr/>
        </p:nvSpPr>
        <p:spPr bwMode="auto">
          <a:xfrm>
            <a:off x="395288" y="5662989"/>
            <a:ext cx="3528640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18000" rIns="18000">
            <a:spAutoFit/>
          </a:bodyPr>
          <a:lstStyle/>
          <a:p>
            <a:pPr eaLnBrk="1" hangingPunct="1"/>
            <a:r>
              <a:rPr lang="en-US" altLang="zh-CN" sz="1800" dirty="0" smtClean="0"/>
              <a:t>3.</a:t>
            </a:r>
            <a:r>
              <a:rPr lang="zh-CN" altLang="en-US" sz="1800" dirty="0"/>
              <a:t>无线传感器网络技术及</a:t>
            </a:r>
            <a:r>
              <a:rPr lang="zh-CN" altLang="en-US" sz="1800" dirty="0" smtClean="0"/>
              <a:t>应用 张</a:t>
            </a:r>
            <a:r>
              <a:rPr lang="zh-CN" altLang="en-US" sz="1800" dirty="0"/>
              <a:t>少军编著</a:t>
            </a:r>
            <a:r>
              <a:rPr lang="zh-CN" altLang="en-US" sz="1800" dirty="0" smtClean="0"/>
              <a:t>，中国</a:t>
            </a:r>
            <a:r>
              <a:rPr lang="zh-CN" altLang="en-US" sz="1800" dirty="0"/>
              <a:t>电力出版社，</a:t>
            </a:r>
            <a:r>
              <a:rPr lang="en-US" altLang="zh-CN" sz="1800" dirty="0" smtClean="0"/>
              <a:t>2010.1</a:t>
            </a:r>
            <a:endParaRPr lang="zh-CN" altLang="en-US" sz="1800" dirty="0"/>
          </a:p>
        </p:txBody>
      </p:sp>
      <p:sp>
        <p:nvSpPr>
          <p:cNvPr id="12295" name="灯片编号占位符 8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85F6F5B-02AE-4D5A-9BD6-2C487667D652}" type="slidenum">
              <a:rPr lang="zh-CN" altLang="en-US"/>
              <a:pPr/>
              <a:t>6</a:t>
            </a:fld>
            <a:r>
              <a:rPr lang="en-US" altLang="zh-CN" dirty="0" smtClean="0"/>
              <a:t>/9</a:t>
            </a:r>
            <a:endParaRPr lang="en-US" altLang="zh-CN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Prof. Wu Yuanming</a:t>
            </a:r>
            <a:endParaRPr lang="en-US" altLang="zh-CN"/>
          </a:p>
        </p:txBody>
      </p:sp>
      <p:pic>
        <p:nvPicPr>
          <p:cNvPr id="9" name="Picture 5" descr="图片2 拷贝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788024" y="980729"/>
            <a:ext cx="3574829" cy="4536503"/>
          </a:xfrm>
          <a:noFill/>
        </p:spPr>
      </p:pic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4788024" y="5662989"/>
            <a:ext cx="3816424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18000" rIns="18000">
            <a:spAutoFit/>
          </a:bodyPr>
          <a:lstStyle/>
          <a:p>
            <a:pPr eaLnBrk="1" hangingPunct="1"/>
            <a:r>
              <a:rPr lang="en-US" altLang="zh-CN" sz="1800" dirty="0" smtClean="0"/>
              <a:t>4.</a:t>
            </a:r>
            <a:r>
              <a:rPr lang="zh-CN" altLang="en-US" sz="1800" dirty="0"/>
              <a:t>无线传感器网络技术</a:t>
            </a:r>
            <a:r>
              <a:rPr lang="zh-CN" altLang="en-US" sz="1800" dirty="0" smtClean="0"/>
              <a:t>，李</a:t>
            </a:r>
            <a:r>
              <a:rPr lang="zh-CN" altLang="en-US" sz="1800" dirty="0"/>
              <a:t>晓维主编</a:t>
            </a:r>
            <a:r>
              <a:rPr lang="zh-CN" altLang="en-US" sz="1800" dirty="0" smtClean="0"/>
              <a:t>，北京理工大学出版社，</a:t>
            </a:r>
            <a:r>
              <a:rPr lang="en-US" altLang="zh-CN" sz="1800" dirty="0" smtClean="0"/>
              <a:t>2007.8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 smtClean="0"/>
              <a:t>教学内容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accent2"/>
                </a:solidFill>
                <a:latin typeface="隶书" pitchFamily="49" charset="-122"/>
              </a:rPr>
              <a:t>预备知识简介：</a:t>
            </a:r>
            <a:r>
              <a:rPr lang="zh-CN" altLang="en-US" b="0" dirty="0" smtClean="0">
                <a:latin typeface="隶书" pitchFamily="49" charset="-122"/>
              </a:rPr>
              <a:t>通信相关知识　网络相关知识</a:t>
            </a:r>
            <a:r>
              <a:rPr lang="zh-CN" altLang="en-US" dirty="0" smtClean="0">
                <a:solidFill>
                  <a:schemeClr val="accent2"/>
                </a:solidFill>
                <a:latin typeface="隶书" pitchFamily="49" charset="-122"/>
              </a:rPr>
              <a:t>　</a:t>
            </a:r>
            <a:endParaRPr lang="en-US" altLang="zh-CN" dirty="0" smtClean="0">
              <a:solidFill>
                <a:schemeClr val="accent2"/>
              </a:solidFill>
              <a:latin typeface="隶书" pitchFamily="49" charset="-122"/>
            </a:endParaRPr>
          </a:p>
          <a:p>
            <a:pPr eaLnBrk="1" hangingPunct="1"/>
            <a:r>
              <a:rPr lang="zh-CN" altLang="en-US" dirty="0" smtClean="0">
                <a:solidFill>
                  <a:schemeClr val="accent2"/>
                </a:solidFill>
                <a:latin typeface="隶书" pitchFamily="49" charset="-122"/>
              </a:rPr>
              <a:t>第一部分</a:t>
            </a:r>
            <a:r>
              <a:rPr lang="en-US" altLang="zh-CN" dirty="0" smtClean="0">
                <a:solidFill>
                  <a:schemeClr val="accent2"/>
                </a:solidFill>
                <a:latin typeface="隶书" pitchFamily="49" charset="-122"/>
              </a:rPr>
              <a:t>:WSN</a:t>
            </a:r>
            <a:r>
              <a:rPr lang="zh-CN" altLang="en-US" dirty="0" smtClean="0">
                <a:solidFill>
                  <a:schemeClr val="accent2"/>
                </a:solidFill>
                <a:latin typeface="隶书" pitchFamily="49" charset="-122"/>
              </a:rPr>
              <a:t>的组成、原理、特点</a:t>
            </a:r>
          </a:p>
          <a:p>
            <a:pPr lvl="1" eaLnBrk="1" hangingPunct="1"/>
            <a:r>
              <a:rPr lang="zh-CN" altLang="en-US" b="0" dirty="0" smtClean="0">
                <a:latin typeface="隶书" pitchFamily="49" charset="-122"/>
              </a:rPr>
              <a:t>节点硬件、节点软件、协议结构、</a:t>
            </a:r>
            <a:r>
              <a:rPr lang="en-US" altLang="zh-CN" b="0" dirty="0" smtClean="0">
                <a:latin typeface="隶书" pitchFamily="49" charset="-122"/>
              </a:rPr>
              <a:t>WSN</a:t>
            </a:r>
            <a:r>
              <a:rPr lang="zh-CN" altLang="en-US" b="0" dirty="0" smtClean="0">
                <a:latin typeface="隶书" pitchFamily="49" charset="-122"/>
              </a:rPr>
              <a:t>特点</a:t>
            </a:r>
          </a:p>
          <a:p>
            <a:pPr eaLnBrk="1" hangingPunct="1"/>
            <a:r>
              <a:rPr lang="zh-CN" altLang="en-US" dirty="0" smtClean="0">
                <a:solidFill>
                  <a:schemeClr val="accent2"/>
                </a:solidFill>
                <a:latin typeface="隶书" pitchFamily="49" charset="-122"/>
              </a:rPr>
              <a:t>第二部分</a:t>
            </a:r>
            <a:r>
              <a:rPr lang="en-US" altLang="zh-CN" dirty="0" smtClean="0">
                <a:solidFill>
                  <a:schemeClr val="accent2"/>
                </a:solidFill>
                <a:latin typeface="隶书" pitchFamily="49" charset="-122"/>
              </a:rPr>
              <a:t>:</a:t>
            </a:r>
            <a:r>
              <a:rPr lang="zh-CN" altLang="en-US" dirty="0" smtClean="0">
                <a:solidFill>
                  <a:schemeClr val="accent2"/>
                </a:solidFill>
                <a:latin typeface="隶书" pitchFamily="49" charset="-122"/>
              </a:rPr>
              <a:t>关键技术</a:t>
            </a:r>
          </a:p>
          <a:p>
            <a:pPr lvl="1" eaLnBrk="1" hangingPunct="1"/>
            <a:r>
              <a:rPr lang="zh-CN" altLang="en-US" b="0" dirty="0" smtClean="0">
                <a:latin typeface="隶书" pitchFamily="49" charset="-122"/>
              </a:rPr>
              <a:t>低功耗设计技术、时间同步技术</a:t>
            </a:r>
            <a:endParaRPr lang="en-US" altLang="zh-CN" b="0" dirty="0" smtClean="0">
              <a:latin typeface="隶书" pitchFamily="49" charset="-122"/>
            </a:endParaRPr>
          </a:p>
          <a:p>
            <a:pPr lvl="1" eaLnBrk="1" hangingPunct="1"/>
            <a:r>
              <a:rPr lang="zh-CN" altLang="en-US" b="0" dirty="0" smtClean="0">
                <a:latin typeface="隶书" pitchFamily="49" charset="-122"/>
              </a:rPr>
              <a:t>路由技术</a:t>
            </a:r>
            <a:endParaRPr lang="en-US" altLang="zh-CN" b="0" dirty="0" smtClean="0">
              <a:latin typeface="隶书" pitchFamily="49" charset="-122"/>
            </a:endParaRPr>
          </a:p>
          <a:p>
            <a:pPr lvl="1" eaLnBrk="1" hangingPunct="1"/>
            <a:r>
              <a:rPr lang="zh-CN" altLang="en-US" b="0" dirty="0" smtClean="0">
                <a:latin typeface="隶书" pitchFamily="49" charset="-122"/>
              </a:rPr>
              <a:t>节点定位技术、跟踪技术</a:t>
            </a:r>
            <a:endParaRPr lang="en-US" altLang="zh-CN" b="0" dirty="0" smtClean="0">
              <a:latin typeface="隶书" pitchFamily="49" charset="-122"/>
            </a:endParaRPr>
          </a:p>
          <a:p>
            <a:pPr lvl="1" eaLnBrk="1" hangingPunct="1"/>
            <a:r>
              <a:rPr lang="zh-CN" altLang="en-US" b="0" dirty="0" smtClean="0">
                <a:latin typeface="隶书" pitchFamily="49" charset="-122"/>
              </a:rPr>
              <a:t>加密技术、防御策略</a:t>
            </a:r>
          </a:p>
          <a:p>
            <a:pPr eaLnBrk="1" hangingPunct="1"/>
            <a:r>
              <a:rPr lang="zh-CN" altLang="en-US" dirty="0" smtClean="0">
                <a:solidFill>
                  <a:schemeClr val="accent2"/>
                </a:solidFill>
                <a:latin typeface="隶书" pitchFamily="49" charset="-122"/>
              </a:rPr>
              <a:t>第三部分</a:t>
            </a:r>
            <a:r>
              <a:rPr lang="en-US" altLang="zh-CN" dirty="0" smtClean="0">
                <a:solidFill>
                  <a:schemeClr val="accent2"/>
                </a:solidFill>
                <a:latin typeface="隶书" pitchFamily="49" charset="-122"/>
              </a:rPr>
              <a:t>:</a:t>
            </a:r>
            <a:r>
              <a:rPr lang="zh-CN" altLang="en-US" dirty="0" smtClean="0">
                <a:solidFill>
                  <a:schemeClr val="accent2"/>
                </a:solidFill>
                <a:latin typeface="隶书" pitchFamily="49" charset="-122"/>
              </a:rPr>
              <a:t>开发平台</a:t>
            </a:r>
          </a:p>
          <a:p>
            <a:pPr lvl="1" eaLnBrk="1" hangingPunct="1"/>
            <a:r>
              <a:rPr lang="zh-CN" altLang="en-US" b="0" dirty="0" smtClean="0">
                <a:latin typeface="隶书" pitchFamily="49" charset="-122"/>
              </a:rPr>
              <a:t>仿真平台、开发环境</a:t>
            </a:r>
          </a:p>
        </p:txBody>
      </p:sp>
      <p:sp>
        <p:nvSpPr>
          <p:cNvPr id="13316" name="灯片编号占位符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571A77F-F003-46B4-8EA5-8CF8068331D2}" type="slidenum">
              <a:rPr lang="zh-CN" altLang="en-US"/>
              <a:pPr/>
              <a:t>7</a:t>
            </a:fld>
            <a:r>
              <a:rPr lang="en-US" altLang="zh-CN" dirty="0" smtClean="0"/>
              <a:t>/9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Prof. Wu Yuanming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Lecture 1 </a:t>
            </a:r>
            <a:r>
              <a:rPr lang="zh-CN" altLang="en-US" dirty="0" smtClean="0"/>
              <a:t>预备知识－－通信相关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rgbClr val="0000FF"/>
                </a:solidFill>
              </a:rPr>
              <a:t>编码与解码</a:t>
            </a:r>
            <a:endParaRPr lang="en-US" altLang="zh-CN" sz="2400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zh-CN" altLang="en-US" sz="2000" dirty="0" smtClean="0"/>
              <a:t>　　目的：减少传输的数据量，纠错，加密</a:t>
            </a:r>
            <a:endParaRPr lang="en-US" altLang="zh-CN" sz="2000" dirty="0" smtClean="0"/>
          </a:p>
          <a:p>
            <a:r>
              <a:rPr lang="zh-CN" altLang="en-US" sz="2400" dirty="0" smtClean="0">
                <a:solidFill>
                  <a:srgbClr val="0000FF"/>
                </a:solidFill>
              </a:rPr>
              <a:t>调制与解调</a:t>
            </a:r>
            <a:endParaRPr lang="en-US" altLang="zh-CN" sz="2400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zh-CN" altLang="en-US" sz="2000" dirty="0" smtClean="0"/>
              <a:t>　　目的：传输更远的距离，信道复用，防御外部攻击</a:t>
            </a:r>
            <a:endParaRPr lang="en-US" altLang="zh-CN" sz="2000" dirty="0" smtClean="0"/>
          </a:p>
          <a:p>
            <a:r>
              <a:rPr lang="zh-CN" altLang="en-US" sz="2400" dirty="0" smtClean="0">
                <a:solidFill>
                  <a:srgbClr val="0000FF"/>
                </a:solidFill>
              </a:rPr>
              <a:t>无线信道的特点与信号功率衰减模型</a:t>
            </a:r>
            <a:endParaRPr lang="en-US" altLang="zh-CN" sz="2400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zh-CN" altLang="en-US" sz="2000" dirty="0" smtClean="0"/>
              <a:t>　　特点：衰减厉害，多径干扰　　模型：功率衰减∝</a:t>
            </a:r>
            <a:r>
              <a:rPr lang="en-US" altLang="zh-CN" sz="2000" dirty="0" err="1" smtClean="0"/>
              <a:t>d</a:t>
            </a:r>
            <a:r>
              <a:rPr lang="en-US" altLang="zh-CN" sz="2000" baseline="30000" dirty="0" err="1" smtClean="0"/>
              <a:t>n</a:t>
            </a:r>
            <a:r>
              <a:rPr lang="en-US" altLang="zh-CN" sz="2000" dirty="0" smtClean="0"/>
              <a:t>, n=2~5</a:t>
            </a:r>
          </a:p>
          <a:p>
            <a:r>
              <a:rPr lang="zh-CN" altLang="en-US" sz="2400" dirty="0" smtClean="0">
                <a:solidFill>
                  <a:srgbClr val="0000FF"/>
                </a:solidFill>
              </a:rPr>
              <a:t>接收灵敏度与</a:t>
            </a:r>
            <a:r>
              <a:rPr lang="en-US" altLang="zh-CN" sz="2400" dirty="0" smtClean="0">
                <a:solidFill>
                  <a:srgbClr val="0000FF"/>
                </a:solidFill>
              </a:rPr>
              <a:t>RSSI</a:t>
            </a:r>
          </a:p>
          <a:p>
            <a:pPr>
              <a:buNone/>
            </a:pPr>
            <a:r>
              <a:rPr lang="zh-CN" altLang="en-US" sz="2000" dirty="0" smtClean="0"/>
              <a:t>　　灵敏度：接收机能接收到信号的最小功率</a:t>
            </a:r>
            <a:endParaRPr lang="en-US" altLang="zh-CN" sz="2000" dirty="0" smtClean="0"/>
          </a:p>
          <a:p>
            <a:pPr>
              <a:buNone/>
            </a:pPr>
            <a:r>
              <a:rPr lang="zh-CN" altLang="en-US" sz="2000" dirty="0" smtClean="0"/>
              <a:t>　　</a:t>
            </a:r>
            <a:r>
              <a:rPr lang="en-US" altLang="zh-CN" sz="2000" dirty="0" smtClean="0"/>
              <a:t>RSSI</a:t>
            </a:r>
            <a:r>
              <a:rPr lang="zh-CN" altLang="en-US" sz="2000" dirty="0" smtClean="0"/>
              <a:t>：</a:t>
            </a:r>
            <a:r>
              <a:rPr lang="en-US" altLang="zh-CN" sz="1800" b="0" dirty="0" smtClean="0"/>
              <a:t>Received Signal Strength Indicator</a:t>
            </a:r>
            <a:endParaRPr lang="en-US" altLang="zh-CN" sz="1800" dirty="0" smtClean="0"/>
          </a:p>
          <a:p>
            <a:r>
              <a:rPr lang="zh-CN" altLang="en-US" sz="2400" dirty="0" smtClean="0">
                <a:solidFill>
                  <a:srgbClr val="0000FF"/>
                </a:solidFill>
              </a:rPr>
              <a:t>信道复用</a:t>
            </a:r>
            <a:endParaRPr lang="en-US" altLang="zh-CN" sz="2400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zh-CN" altLang="en-US" sz="2000" dirty="0" smtClean="0"/>
              <a:t>　　时分复用</a:t>
            </a:r>
            <a:r>
              <a:rPr lang="en-US" altLang="zh-CN" sz="1800" b="0" dirty="0" smtClean="0"/>
              <a:t>(Time Division Multiplexing,</a:t>
            </a:r>
            <a:r>
              <a:rPr lang="zh-CN" altLang="en-US" sz="1800" b="0" dirty="0" smtClean="0"/>
              <a:t>　</a:t>
            </a:r>
            <a:r>
              <a:rPr lang="en-US" altLang="zh-CN" sz="1800" b="0" dirty="0" smtClean="0"/>
              <a:t>TDM</a:t>
            </a:r>
            <a:r>
              <a:rPr lang="zh-CN" altLang="en-US" sz="1800" b="0" dirty="0" smtClean="0"/>
              <a:t>）</a:t>
            </a:r>
            <a:endParaRPr lang="en-US" altLang="zh-CN" sz="1800" dirty="0" smtClean="0"/>
          </a:p>
          <a:p>
            <a:pPr>
              <a:buNone/>
            </a:pPr>
            <a:r>
              <a:rPr lang="zh-CN" altLang="en-US" sz="2000" dirty="0" smtClean="0"/>
              <a:t>　　频分复用</a:t>
            </a:r>
            <a:r>
              <a:rPr lang="zh-CN" altLang="en-US" sz="1800" dirty="0" smtClean="0"/>
              <a:t>（</a:t>
            </a:r>
            <a:r>
              <a:rPr lang="en-US" altLang="zh-CN" sz="1800" b="0" dirty="0" smtClean="0"/>
              <a:t>Frequency Division Multiplexing</a:t>
            </a:r>
            <a:r>
              <a:rPr lang="zh-CN" altLang="en-US" sz="1800" b="0" dirty="0" smtClean="0"/>
              <a:t>，</a:t>
            </a:r>
            <a:r>
              <a:rPr lang="en-US" altLang="zh-CN" sz="1800" b="0" dirty="0" smtClean="0"/>
              <a:t>FDM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>
              <a:buNone/>
            </a:pPr>
            <a:r>
              <a:rPr lang="zh-CN" altLang="en-US" sz="2000" dirty="0" smtClean="0"/>
              <a:t>　　码分复用</a:t>
            </a:r>
            <a:r>
              <a:rPr lang="zh-CN" altLang="en-US" sz="1800" dirty="0" smtClean="0"/>
              <a:t>（</a:t>
            </a:r>
            <a:r>
              <a:rPr lang="en-US" altLang="zh-CN" sz="1800" b="0" dirty="0" smtClean="0"/>
              <a:t>Code Division Multiplexing</a:t>
            </a:r>
            <a:r>
              <a:rPr lang="zh-CN" altLang="en-US" sz="1800" b="0" dirty="0" smtClean="0"/>
              <a:t>，</a:t>
            </a:r>
            <a:r>
              <a:rPr lang="en-US" altLang="zh-CN" sz="1800" b="0" dirty="0" smtClean="0"/>
              <a:t>CDM</a:t>
            </a:r>
            <a:r>
              <a:rPr lang="zh-CN" altLang="en-US" sz="1800" dirty="0" smtClean="0"/>
              <a:t>）</a:t>
            </a:r>
            <a:endParaRPr lang="zh-CN" altLang="en-US" sz="1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Prof. Wu Yuanming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D7C0804-68C1-436A-A467-D8FFE69BCFC1}" type="slidenum">
              <a:rPr lang="zh-CN" altLang="en-US" smtClean="0"/>
              <a:pPr>
                <a:defRPr/>
              </a:pPr>
              <a:t>8</a:t>
            </a:fld>
            <a:r>
              <a:rPr lang="en-US" altLang="zh-CN" dirty="0" smtClean="0"/>
              <a:t>/9</a:t>
            </a:r>
            <a:endParaRPr lang="en-US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>
          <a:xfrm>
            <a:off x="7020272" y="6453336"/>
            <a:ext cx="1615480" cy="328612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Prof. Wu </a:t>
            </a:r>
            <a:r>
              <a:rPr lang="en-US" altLang="zh-CN" dirty="0" err="1" smtClean="0"/>
              <a:t>Yuanming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7FF934-45ED-451E-AD08-64B80A43C753}" type="slidenum">
              <a:rPr lang="zh-CN" altLang="en-US" smtClean="0"/>
              <a:pPr>
                <a:defRPr/>
              </a:pPr>
              <a:t>9</a:t>
            </a:fld>
            <a:r>
              <a:rPr lang="en-US" altLang="zh-CN" dirty="0" smtClean="0"/>
              <a:t>/9</a:t>
            </a:r>
            <a:endParaRPr lang="en-US" altLang="zh-CN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838200" y="188640"/>
            <a:ext cx="7772400" cy="60325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Lecture</a:t>
            </a:r>
            <a:r>
              <a:rPr kumimoji="1" lang="en-US" altLang="zh-CN" sz="2800" b="1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1" lang="en-US" altLang="zh-CN" sz="2800" b="1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 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预备知识－－网络相关</a:t>
            </a:r>
            <a:endParaRPr kumimoji="1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20713" y="764704"/>
            <a:ext cx="8229600" cy="5472112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lnSpc>
                <a:spcPct val="110000"/>
              </a:lnSpc>
              <a:spcBef>
                <a:spcPct val="10000"/>
              </a:spcBef>
              <a:buClr>
                <a:srgbClr val="0000FF"/>
              </a:buClr>
              <a:buSzPct val="80000"/>
              <a:buFont typeface="Wingdings" pitchFamily="2" charset="2"/>
              <a:buChar char="®"/>
            </a:pPr>
            <a:r>
              <a:rPr kumimoji="1" lang="en-US" altLang="zh-CN" sz="2400" b="1" kern="0" dirty="0">
                <a:solidFill>
                  <a:srgbClr val="0000FF"/>
                </a:solidFill>
              </a:rPr>
              <a:t>OSI</a:t>
            </a:r>
            <a:r>
              <a:rPr lang="en-US" altLang="zh-CN" b="0" dirty="0"/>
              <a:t> </a:t>
            </a:r>
            <a:r>
              <a:rPr lang="zh-CN" altLang="en-US" b="0" dirty="0" smtClean="0"/>
              <a:t>（</a:t>
            </a:r>
            <a:r>
              <a:rPr lang="en-US" altLang="zh-CN" b="0" dirty="0" smtClean="0"/>
              <a:t>Open System Interconnection</a:t>
            </a:r>
            <a:r>
              <a:rPr lang="zh-CN" altLang="en-US" b="0" dirty="0" smtClean="0"/>
              <a:t>）－</a:t>
            </a:r>
            <a:r>
              <a:rPr lang="en-US" altLang="zh-CN" b="0" dirty="0" smtClean="0"/>
              <a:t>ISO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1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　　七层：</a:t>
            </a:r>
            <a:r>
              <a:rPr kumimoji="1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应用层</a:t>
            </a:r>
            <a:r>
              <a:rPr kumimoji="1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－表示层－会话层－</a:t>
            </a:r>
            <a:r>
              <a:rPr kumimoji="1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传输层</a:t>
            </a:r>
            <a:r>
              <a:rPr kumimoji="1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－</a:t>
            </a:r>
            <a:r>
              <a:rPr kumimoji="1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网络层</a:t>
            </a:r>
            <a:r>
              <a:rPr kumimoji="1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－</a:t>
            </a:r>
            <a:r>
              <a:rPr kumimoji="1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数据链路层</a:t>
            </a:r>
            <a:r>
              <a:rPr kumimoji="1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－</a:t>
            </a:r>
            <a:r>
              <a:rPr kumimoji="1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物理层　５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layers</a:t>
            </a:r>
            <a:r>
              <a:rPr kumimoji="1" lang="en-US" altLang="zh-CN" sz="2000" b="1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WSN</a:t>
            </a:r>
          </a:p>
          <a:p>
            <a:pPr marL="342900" marR="0" lvl="0" indent="-342900" algn="l" defTabSz="914400" rtl="0" eaLnBrk="0" fontAlgn="base" latinLnBrk="0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®"/>
              <a:tabLst/>
              <a:defRPr/>
            </a:pPr>
            <a:r>
              <a:rPr kumimoji="1" lang="zh-CN" altLang="en-US" sz="2400" b="1" kern="0" dirty="0">
                <a:solidFill>
                  <a:srgbClr val="0000FF"/>
                </a:solidFill>
              </a:rPr>
              <a:t>物理层</a:t>
            </a:r>
            <a:endParaRPr kumimoji="1" lang="en-US" altLang="zh-CN" sz="2400" b="1" kern="0" dirty="0">
              <a:solidFill>
                <a:srgbClr val="0000FF"/>
              </a:solidFill>
            </a:endParaRPr>
          </a:p>
          <a:p>
            <a:pPr marL="342900" lvl="0" indent="-342900">
              <a:lnSpc>
                <a:spcPct val="110000"/>
              </a:lnSpc>
              <a:spcBef>
                <a:spcPct val="10000"/>
              </a:spcBef>
              <a:buClr>
                <a:srgbClr val="0000FF"/>
              </a:buClr>
              <a:buSzPct val="80000"/>
            </a:pPr>
            <a:r>
              <a:rPr kumimoji="1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　　数据</a:t>
            </a:r>
            <a:r>
              <a:rPr lang="zh-CN" altLang="en-US" sz="2000" kern="0" dirty="0">
                <a:latin typeface="+mn-lt"/>
                <a:ea typeface="+mn-ea"/>
              </a:rPr>
              <a:t>以“位（</a:t>
            </a:r>
            <a:r>
              <a:rPr lang="en-US" altLang="zh-CN" sz="2000" kern="0" dirty="0" smtClean="0">
                <a:latin typeface="+mn-lt"/>
                <a:ea typeface="+mn-ea"/>
              </a:rPr>
              <a:t>bit</a:t>
            </a:r>
            <a:r>
              <a:rPr lang="zh-CN" altLang="en-US" sz="2000" kern="0" dirty="0">
                <a:latin typeface="+mn-lt"/>
                <a:ea typeface="+mn-ea"/>
              </a:rPr>
              <a:t>）” 为</a:t>
            </a:r>
            <a:r>
              <a:rPr kumimoji="1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单位；介质：光纤、同轴电缆、双绞线、中继器、集线器、无线</a:t>
            </a:r>
            <a:r>
              <a:rPr lang="zh-CN" altLang="en-US" sz="2000" kern="0" dirty="0">
                <a:latin typeface="+mn-lt"/>
                <a:ea typeface="+mn-ea"/>
              </a:rPr>
              <a:t>收发器（自由空间）</a:t>
            </a:r>
            <a:endParaRPr kumimoji="1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®"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数据链路层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lnSpc>
                <a:spcPct val="110000"/>
              </a:lnSpc>
              <a:spcBef>
                <a:spcPct val="10000"/>
              </a:spcBef>
              <a:buClr>
                <a:srgbClr val="0000FF"/>
              </a:buClr>
              <a:buSzPct val="80000"/>
            </a:pPr>
            <a:r>
              <a:rPr kumimoji="1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　　数据</a:t>
            </a:r>
            <a:r>
              <a:rPr lang="zh-CN" altLang="en-US" sz="2000" kern="0" dirty="0">
                <a:latin typeface="+mn-lt"/>
                <a:ea typeface="+mn-ea"/>
              </a:rPr>
              <a:t>以“帧（</a:t>
            </a:r>
            <a:r>
              <a:rPr lang="en-US" altLang="zh-CN" sz="2000" kern="0" dirty="0" smtClean="0">
                <a:latin typeface="+mn-lt"/>
                <a:ea typeface="+mn-ea"/>
              </a:rPr>
              <a:t>Frame</a:t>
            </a:r>
            <a:r>
              <a:rPr lang="zh-CN" altLang="en-US" sz="2000" kern="0" dirty="0">
                <a:latin typeface="+mn-lt"/>
                <a:ea typeface="+mn-ea"/>
              </a:rPr>
              <a:t>）” 为</a:t>
            </a:r>
            <a:r>
              <a:rPr kumimoji="1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单位；网桥、网卡；纠错；</a:t>
            </a:r>
            <a:r>
              <a:rPr kumimoji="1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复用</a:t>
            </a:r>
            <a:endParaRPr kumimoji="1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®"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网络层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1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　　数据以“包（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Packet</a:t>
            </a:r>
            <a:r>
              <a:rPr kumimoji="1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）”为单位；网关、路由器；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IP</a:t>
            </a:r>
            <a:r>
              <a:rPr kumimoji="1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协议；</a:t>
            </a:r>
            <a:r>
              <a:rPr kumimoji="1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路由</a:t>
            </a:r>
            <a:r>
              <a:rPr kumimoji="1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　　</a:t>
            </a:r>
            <a:endParaRPr kumimoji="1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®"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传输层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0000FF"/>
              </a:buClr>
              <a:buSzPct val="80000"/>
              <a:tabLst/>
              <a:defRPr/>
            </a:pPr>
            <a:r>
              <a:rPr lang="zh-CN" altLang="en-US" kern="0" dirty="0" smtClean="0">
                <a:solidFill>
                  <a:srgbClr val="0000FF"/>
                </a:solidFill>
                <a:latin typeface="+mn-lt"/>
                <a:ea typeface="+mn-ea"/>
              </a:rPr>
              <a:t>　　</a:t>
            </a:r>
            <a:r>
              <a:rPr lang="zh-CN" altLang="en-US" sz="2000" kern="0" dirty="0" smtClean="0">
                <a:latin typeface="+mn-lt"/>
                <a:ea typeface="+mn-ea"/>
              </a:rPr>
              <a:t>数据</a:t>
            </a:r>
            <a:r>
              <a:rPr lang="zh-CN" altLang="en-US" sz="2000" kern="0" dirty="0">
                <a:latin typeface="+mn-lt"/>
                <a:ea typeface="+mn-ea"/>
              </a:rPr>
              <a:t>以“段（</a:t>
            </a:r>
            <a:r>
              <a:rPr lang="en-US" altLang="zh-CN" sz="2000" kern="0" dirty="0">
                <a:latin typeface="+mn-lt"/>
                <a:ea typeface="+mn-ea"/>
              </a:rPr>
              <a:t>Segment</a:t>
            </a:r>
            <a:r>
              <a:rPr lang="zh-CN" altLang="en-US" sz="2000" kern="0" dirty="0">
                <a:latin typeface="+mn-lt"/>
                <a:ea typeface="+mn-ea"/>
              </a:rPr>
              <a:t>）”为单位</a:t>
            </a:r>
            <a:r>
              <a:rPr lang="zh-CN" altLang="en-US" sz="2000" kern="0" dirty="0" smtClean="0">
                <a:latin typeface="+mn-lt"/>
                <a:ea typeface="+mn-ea"/>
              </a:rPr>
              <a:t>；</a:t>
            </a:r>
            <a:r>
              <a:rPr lang="en-US" altLang="zh-CN" sz="2000" kern="0" dirty="0" smtClean="0">
                <a:latin typeface="+mn-lt"/>
                <a:ea typeface="+mn-ea"/>
              </a:rPr>
              <a:t>TCP/UDP</a:t>
            </a:r>
            <a:r>
              <a:rPr lang="zh-CN" altLang="en-US" sz="2000" kern="0" dirty="0" smtClean="0">
                <a:latin typeface="+mn-lt"/>
                <a:ea typeface="+mn-ea"/>
              </a:rPr>
              <a:t>协议；</a:t>
            </a:r>
            <a:r>
              <a:rPr lang="zh-CN" altLang="en-US" sz="2000" kern="0" dirty="0" smtClean="0">
                <a:solidFill>
                  <a:srgbClr val="FF0000"/>
                </a:solidFill>
                <a:latin typeface="+mn-lt"/>
                <a:ea typeface="+mn-ea"/>
              </a:rPr>
              <a:t>拥塞控制</a:t>
            </a:r>
            <a:endParaRPr lang="en-US" altLang="zh-CN" sz="2000" kern="0" dirty="0">
              <a:solidFill>
                <a:srgbClr val="FF0000"/>
              </a:solidFill>
              <a:latin typeface="+mn-lt"/>
              <a:ea typeface="+mn-ea"/>
            </a:endParaRPr>
          </a:p>
          <a:p>
            <a:pPr marL="342900" indent="-3429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®"/>
            </a:pPr>
            <a:r>
              <a:rPr kumimoji="1" lang="zh-CN" altLang="en-US" sz="2400" b="1" kern="0" dirty="0">
                <a:solidFill>
                  <a:srgbClr val="0000FF"/>
                </a:solidFill>
              </a:rPr>
              <a:t>应用层</a:t>
            </a:r>
            <a:endParaRPr kumimoji="1" lang="en-US" altLang="zh-CN" sz="2400" b="1" kern="0" dirty="0">
              <a:solidFill>
                <a:srgbClr val="0000FF"/>
              </a:solidFill>
            </a:endParaRPr>
          </a:p>
          <a:p>
            <a:pPr marL="342900" lvl="0" indent="-342900">
              <a:lnSpc>
                <a:spcPct val="110000"/>
              </a:lnSpc>
              <a:spcBef>
                <a:spcPct val="10000"/>
              </a:spcBef>
              <a:buClr>
                <a:srgbClr val="0000FF"/>
              </a:buClr>
              <a:buSzPct val="80000"/>
            </a:pPr>
            <a:r>
              <a:rPr kumimoji="1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　　数据</a:t>
            </a:r>
            <a:r>
              <a:rPr lang="zh-CN" altLang="en-US" sz="2000" kern="0" dirty="0">
                <a:latin typeface="+mn-lt"/>
                <a:ea typeface="+mn-ea"/>
              </a:rPr>
              <a:t>以</a:t>
            </a:r>
            <a:r>
              <a:rPr lang="zh-CN" altLang="en-US" sz="2000" kern="0" dirty="0" smtClean="0">
                <a:latin typeface="+mn-lt"/>
                <a:ea typeface="+mn-ea"/>
              </a:rPr>
              <a:t>“文件（</a:t>
            </a:r>
            <a:r>
              <a:rPr lang="en-US" altLang="zh-CN" sz="2000" kern="0" dirty="0" smtClean="0">
                <a:latin typeface="+mn-lt"/>
                <a:ea typeface="+mn-ea"/>
              </a:rPr>
              <a:t>File</a:t>
            </a:r>
            <a:r>
              <a:rPr lang="zh-CN" altLang="en-US" sz="2000" kern="0" dirty="0" smtClean="0">
                <a:latin typeface="+mn-lt"/>
                <a:ea typeface="+mn-ea"/>
              </a:rPr>
              <a:t>）” </a:t>
            </a:r>
            <a:r>
              <a:rPr lang="zh-CN" altLang="en-US" sz="2000" kern="0" dirty="0">
                <a:latin typeface="+mn-lt"/>
                <a:ea typeface="+mn-ea"/>
              </a:rPr>
              <a:t>为</a:t>
            </a:r>
            <a:r>
              <a:rPr kumimoji="1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单位；</a:t>
            </a:r>
            <a:r>
              <a:rPr lang="en-US" altLang="zh-CN" sz="2000" kern="0" dirty="0" smtClean="0">
                <a:latin typeface="+mn-lt"/>
                <a:ea typeface="+mn-ea"/>
              </a:rPr>
              <a:t>H</a:t>
            </a:r>
            <a:r>
              <a:rPr kumimoji="1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ttp</a:t>
            </a:r>
            <a:r>
              <a:rPr lang="zh-CN" altLang="en-US" sz="2000" kern="0" dirty="0">
                <a:latin typeface="+mn-lt"/>
                <a:ea typeface="+mn-ea"/>
              </a:rPr>
              <a:t>；</a:t>
            </a:r>
            <a:r>
              <a:rPr kumimoji="1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用户接口</a:t>
            </a:r>
            <a:endParaRPr kumimoji="1" lang="zh-CN" altLang="en-US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SN">
  <a:themeElements>
    <a:clrScheme name="WSN 8">
      <a:dk1>
        <a:srgbClr val="000000"/>
      </a:dk1>
      <a:lt1>
        <a:srgbClr val="FFFFFF"/>
      </a:lt1>
      <a:dk2>
        <a:srgbClr val="A50021"/>
      </a:dk2>
      <a:lt2>
        <a:srgbClr val="DDDDDD"/>
      </a:lt2>
      <a:accent1>
        <a:srgbClr val="FFCC99"/>
      </a:accent1>
      <a:accent2>
        <a:srgbClr val="FF0000"/>
      </a:accent2>
      <a:accent3>
        <a:srgbClr val="FFFFFF"/>
      </a:accent3>
      <a:accent4>
        <a:srgbClr val="000000"/>
      </a:accent4>
      <a:accent5>
        <a:srgbClr val="FFE2CA"/>
      </a:accent5>
      <a:accent6>
        <a:srgbClr val="E70000"/>
      </a:accent6>
      <a:hlink>
        <a:srgbClr val="0000FF"/>
      </a:hlink>
      <a:folHlink>
        <a:srgbClr val="009900"/>
      </a:folHlink>
    </a:clrScheme>
    <a:fontScheme name="WSN">
      <a:majorFont>
        <a:latin typeface="华文新魏"/>
        <a:ea typeface="华文新魏"/>
        <a:cs typeface=""/>
      </a:majorFont>
      <a:minorFont>
        <a:latin typeface="Arial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宋体" pitchFamily="2" charset="-122"/>
          </a:defRPr>
        </a:defPPr>
      </a:lstStyle>
    </a:lnDef>
  </a:objectDefaults>
  <a:extraClrSchemeLst>
    <a:extraClrScheme>
      <a:clrScheme name="WSN 1">
        <a:dk1>
          <a:srgbClr val="000054"/>
        </a:dk1>
        <a:lt1>
          <a:srgbClr val="EAEAEA"/>
        </a:lt1>
        <a:dk2>
          <a:srgbClr val="00007A"/>
        </a:dk2>
        <a:lt2>
          <a:srgbClr val="EBD189"/>
        </a:lt2>
        <a:accent1>
          <a:srgbClr val="FCAB40"/>
        </a:accent1>
        <a:accent2>
          <a:srgbClr val="555BAD"/>
        </a:accent2>
        <a:accent3>
          <a:srgbClr val="AAAABE"/>
        </a:accent3>
        <a:accent4>
          <a:srgbClr val="C8C8C8"/>
        </a:accent4>
        <a:accent5>
          <a:srgbClr val="FDD2AF"/>
        </a:accent5>
        <a:accent6>
          <a:srgbClr val="4C529C"/>
        </a:accent6>
        <a:hlink>
          <a:srgbClr val="B97C01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SN 2">
        <a:dk1>
          <a:srgbClr val="000000"/>
        </a:dk1>
        <a:lt1>
          <a:srgbClr val="FFFFCC"/>
        </a:lt1>
        <a:dk2>
          <a:srgbClr val="993300"/>
        </a:dk2>
        <a:lt2>
          <a:srgbClr val="EDE1AF"/>
        </a:lt2>
        <a:accent1>
          <a:srgbClr val="CAC0E2"/>
        </a:accent1>
        <a:accent2>
          <a:srgbClr val="DFC977"/>
        </a:accent2>
        <a:accent3>
          <a:srgbClr val="FFFFE2"/>
        </a:accent3>
        <a:accent4>
          <a:srgbClr val="000000"/>
        </a:accent4>
        <a:accent5>
          <a:srgbClr val="E1DCEE"/>
        </a:accent5>
        <a:accent6>
          <a:srgbClr val="CAB66B"/>
        </a:accent6>
        <a:hlink>
          <a:srgbClr val="660033"/>
        </a:hlink>
        <a:folHlink>
          <a:srgbClr val="99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SN 3">
        <a:dk1>
          <a:srgbClr val="000000"/>
        </a:dk1>
        <a:lt1>
          <a:srgbClr val="FFFFFF"/>
        </a:lt1>
        <a:dk2>
          <a:srgbClr val="000000"/>
        </a:dk2>
        <a:lt2>
          <a:srgbClr val="EAEAEA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SN 4">
        <a:dk1>
          <a:srgbClr val="481800"/>
        </a:dk1>
        <a:lt1>
          <a:srgbClr val="EAEAEA"/>
        </a:lt1>
        <a:dk2>
          <a:srgbClr val="762700"/>
        </a:dk2>
        <a:lt2>
          <a:srgbClr val="EBD189"/>
        </a:lt2>
        <a:accent1>
          <a:srgbClr val="FCAB40"/>
        </a:accent1>
        <a:accent2>
          <a:srgbClr val="AD717F"/>
        </a:accent2>
        <a:accent3>
          <a:srgbClr val="BDACAA"/>
        </a:accent3>
        <a:accent4>
          <a:srgbClr val="C8C8C8"/>
        </a:accent4>
        <a:accent5>
          <a:srgbClr val="FDD2AF"/>
        </a:accent5>
        <a:accent6>
          <a:srgbClr val="9C6672"/>
        </a:accent6>
        <a:hlink>
          <a:srgbClr val="FFFF99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SN 5">
        <a:dk1>
          <a:srgbClr val="330066"/>
        </a:dk1>
        <a:lt1>
          <a:srgbClr val="EAEAEA"/>
        </a:lt1>
        <a:dk2>
          <a:srgbClr val="4E009C"/>
        </a:dk2>
        <a:lt2>
          <a:srgbClr val="EBD189"/>
        </a:lt2>
        <a:accent1>
          <a:srgbClr val="FCAB40"/>
        </a:accent1>
        <a:accent2>
          <a:srgbClr val="8871BB"/>
        </a:accent2>
        <a:accent3>
          <a:srgbClr val="B2AACB"/>
        </a:accent3>
        <a:accent4>
          <a:srgbClr val="C8C8C8"/>
        </a:accent4>
        <a:accent5>
          <a:srgbClr val="FDD2AF"/>
        </a:accent5>
        <a:accent6>
          <a:srgbClr val="7B66A9"/>
        </a:accent6>
        <a:hlink>
          <a:srgbClr val="99CC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SN 6">
        <a:dk1>
          <a:srgbClr val="454425"/>
        </a:dk1>
        <a:lt1>
          <a:srgbClr val="EAEAEA"/>
        </a:lt1>
        <a:dk2>
          <a:srgbClr val="4D6A2A"/>
        </a:dk2>
        <a:lt2>
          <a:srgbClr val="EBD189"/>
        </a:lt2>
        <a:accent1>
          <a:srgbClr val="FCAB40"/>
        </a:accent1>
        <a:accent2>
          <a:srgbClr val="A59E79"/>
        </a:accent2>
        <a:accent3>
          <a:srgbClr val="B2B9AC"/>
        </a:accent3>
        <a:accent4>
          <a:srgbClr val="C8C8C8"/>
        </a:accent4>
        <a:accent5>
          <a:srgbClr val="FDD2AF"/>
        </a:accent5>
        <a:accent6>
          <a:srgbClr val="958F6D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SN 7">
        <a:dk1>
          <a:srgbClr val="3C2924"/>
        </a:dk1>
        <a:lt1>
          <a:srgbClr val="EAEAEA"/>
        </a:lt1>
        <a:dk2>
          <a:srgbClr val="0D0A46"/>
        </a:dk2>
        <a:lt2>
          <a:srgbClr val="EBD189"/>
        </a:lt2>
        <a:accent1>
          <a:srgbClr val="FCAB40"/>
        </a:accent1>
        <a:accent2>
          <a:srgbClr val="633D4E"/>
        </a:accent2>
        <a:accent3>
          <a:srgbClr val="AAAAB0"/>
        </a:accent3>
        <a:accent4>
          <a:srgbClr val="C8C8C8"/>
        </a:accent4>
        <a:accent5>
          <a:srgbClr val="FDD2AF"/>
        </a:accent5>
        <a:accent6>
          <a:srgbClr val="593646"/>
        </a:accent6>
        <a:hlink>
          <a:srgbClr val="FFCC66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SN 8">
        <a:dk1>
          <a:srgbClr val="000000"/>
        </a:dk1>
        <a:lt1>
          <a:srgbClr val="FFFFFF"/>
        </a:lt1>
        <a:dk2>
          <a:srgbClr val="A50021"/>
        </a:dk2>
        <a:lt2>
          <a:srgbClr val="DDDDDD"/>
        </a:lt2>
        <a:accent1>
          <a:srgbClr val="FFCC99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0000"/>
        </a:accent6>
        <a:hlink>
          <a:srgbClr val="00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239</Words>
  <Application>Microsoft Office PowerPoint</Application>
  <PresentationFormat>全屏显示(4:3)</PresentationFormat>
  <Paragraphs>97</Paragraphs>
  <Slides>9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WSN</vt:lpstr>
      <vt:lpstr>Wireless Sensor Networks 无线传感器网络</vt:lpstr>
      <vt:lpstr>蓝墨云班课：８１６５６５</vt:lpstr>
      <vt:lpstr>教学与考核方式</vt:lpstr>
      <vt:lpstr>教材</vt:lpstr>
      <vt:lpstr>教学参考教材</vt:lpstr>
      <vt:lpstr>教学参考教材</vt:lpstr>
      <vt:lpstr>教学内容</vt:lpstr>
      <vt:lpstr>Lecture 1 预备知识－－通信相关</vt:lpstr>
      <vt:lpstr>幻灯片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THINKPAD</dc:creator>
  <cp:lastModifiedBy>吴援明</cp:lastModifiedBy>
  <cp:revision>3</cp:revision>
  <dcterms:created xsi:type="dcterms:W3CDTF">2017-12-31T14:07:58Z</dcterms:created>
  <dcterms:modified xsi:type="dcterms:W3CDTF">2018-03-14T09:33:12Z</dcterms:modified>
</cp:coreProperties>
</file>