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25B-F8DB-4779-8F10-6C00F564E528}" type="datetimeFigureOut">
              <a:rPr lang="zh-CN" altLang="en-US" smtClean="0"/>
              <a:pPr/>
              <a:t>2018-4-8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A729-0D2B-4996-B13F-EB69522F2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8F718-1181-44D0-81F7-F773F6C9BDC2}" type="datetimeFigureOut">
              <a:rPr lang="zh-CN" altLang="en-US" smtClean="0"/>
              <a:pPr/>
              <a:t>2018-4-8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B589-91D8-4D48-97CF-24AA554D9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2AFA62-DABB-4508-AB4D-4DA02630B4F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90B4FE3-3133-4EDA-975D-16D9222C3173}" type="datetime1">
              <a:rPr lang="zh-CN" altLang="en-US" smtClean="0"/>
              <a:pPr>
                <a:defRPr/>
              </a:pPr>
              <a:t>2018-4-8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Wireless Sensor Networks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736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496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377478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53336"/>
            <a:ext cx="212372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ECD9E3-8608-4B36-A389-CB8276F8C50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C0804-68C1-436A-A467-D8FFE69BCF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FF934-45ED-451E-AD08-64B80A43C75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1F30-488A-4BAE-8298-30EE84A2BAA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304800"/>
            <a:ext cx="8229600" cy="621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95744-772E-4861-B01E-F8B47D0775DC}" type="slidenum">
              <a:rPr lang="zh-CN" altLang="en-US"/>
              <a:pPr/>
              <a:t>‹#›</a:t>
            </a:fld>
            <a:r>
              <a:rPr lang="en-US" altLang="zh-CN"/>
              <a:t>/95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20272" y="6529388"/>
            <a:ext cx="161548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1A63596A-E1CC-4D0B-A525-69ED6A02035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  <p:pic>
        <p:nvPicPr>
          <p:cNvPr id="4102" name="Picture 6" descr="sb_xiaohui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07504" y="0"/>
            <a:ext cx="24480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 Networks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71800" y="6550223"/>
            <a:ext cx="4320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</a:t>
            </a:r>
            <a:r>
              <a:rPr lang="en-US" altLang="zh-CN" sz="1400" baseline="0" dirty="0" smtClean="0">
                <a:ea typeface="华文行楷" panose="02010800040101010101" pitchFamily="2" charset="-122"/>
              </a:rPr>
              <a:t> of Electronic Science and Technology of China</a:t>
            </a:r>
            <a:endParaRPr lang="en-US" altLang="zh-CN" sz="1400" dirty="0" smtClean="0"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3311D-F1DB-4AFB-AC1C-A4AB1BAF8EBC}" type="slidenum">
              <a:rPr lang="zh-CN" altLang="en-US"/>
              <a:pPr/>
              <a:t>1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804248" y="6453188"/>
            <a:ext cx="2263552" cy="3286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讲   时间同步机制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276872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内容：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            </a:t>
            </a:r>
            <a:r>
              <a:rPr lang="en-US" altLang="zh-CN" sz="2400" dirty="0" smtClean="0"/>
              <a:t>1.</a:t>
            </a:r>
            <a:r>
              <a:rPr lang="zh-CN" altLang="en-US" sz="2400" dirty="0" smtClean="0"/>
              <a:t>时间同步的必要性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2.WSN</a:t>
            </a:r>
            <a:r>
              <a:rPr lang="zh-CN" altLang="en-US" sz="2400" dirty="0" smtClean="0"/>
              <a:t>时间同步的特点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3.TPSN</a:t>
            </a:r>
            <a:r>
              <a:rPr lang="zh-CN" altLang="en-US" sz="2400" dirty="0" smtClean="0"/>
              <a:t>时间同步协议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4.</a:t>
            </a:r>
            <a:r>
              <a:rPr lang="zh-CN" altLang="en-US" sz="2400" dirty="0" smtClean="0"/>
              <a:t>时间同步的应用实例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62068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10.1 </a:t>
            </a:r>
            <a:r>
              <a:rPr lang="zh-CN" altLang="en-US" sz="2800" dirty="0" smtClean="0">
                <a:solidFill>
                  <a:srgbClr val="FF0000"/>
                </a:solidFill>
              </a:rPr>
              <a:t>时间同步的必要性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564904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1. </a:t>
            </a:r>
            <a:r>
              <a:rPr lang="zh-CN" altLang="en-US" sz="2400" dirty="0" smtClean="0">
                <a:solidFill>
                  <a:srgbClr val="0000CC"/>
                </a:solidFill>
              </a:rPr>
              <a:t>数据融合需要各相关节点时间同步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WSN</a:t>
            </a:r>
            <a:r>
              <a:rPr lang="zh-CN" altLang="en-US" dirty="0" smtClean="0"/>
              <a:t>不同节点传感到信息，融合一个有意义的结果，需要相关节点时间同步。如车辆跟踪、狙击手定位等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781489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dirty="0" smtClean="0">
                <a:solidFill>
                  <a:srgbClr val="0000CC"/>
                </a:solidFill>
              </a:rPr>
              <a:t>周期休眠的唤醒需要路径上各节点时间同步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WSN</a:t>
            </a:r>
            <a:r>
              <a:rPr lang="zh-CN" altLang="en-US" dirty="0" smtClean="0"/>
              <a:t>为了节能，在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层采用周期休眠机制，不同节点的时钟需要同步。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556792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时间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B050"/>
                </a:solidFill>
              </a:rPr>
              <a:t>物理时间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绝对时间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>
                <a:solidFill>
                  <a:srgbClr val="00B050"/>
                </a:solidFill>
              </a:rPr>
              <a:t>逻辑时间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帮助识别时间发生的先后顺序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5077633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3. TDMA</a:t>
            </a:r>
            <a:r>
              <a:rPr lang="zh-CN" altLang="en-US" sz="2400" dirty="0" smtClean="0">
                <a:solidFill>
                  <a:srgbClr val="0000CC"/>
                </a:solidFill>
              </a:rPr>
              <a:t>需要相邻节点时间同步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WSN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TDMA</a:t>
            </a:r>
            <a:r>
              <a:rPr lang="zh-CN" altLang="en-US" dirty="0" smtClean="0"/>
              <a:t>需要将时间分为若干个时槽（</a:t>
            </a:r>
            <a:r>
              <a:rPr lang="en-US" altLang="zh-CN" dirty="0" smtClean="0"/>
              <a:t>timeslot)</a:t>
            </a:r>
            <a:r>
              <a:rPr lang="zh-CN" altLang="en-US" dirty="0" smtClean="0"/>
              <a:t>，簇内节点按照各自分配的时槽进行同行。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4664"/>
            <a:ext cx="80648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10.2 WSN</a:t>
            </a:r>
            <a:r>
              <a:rPr lang="zh-CN" altLang="en-US" sz="2800" dirty="0" smtClean="0">
                <a:solidFill>
                  <a:srgbClr val="FF0000"/>
                </a:solidFill>
              </a:rPr>
              <a:t>时间同步协议的特点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Internet</a:t>
            </a:r>
            <a:r>
              <a:rPr lang="zh-CN" altLang="en-US" dirty="0" smtClean="0"/>
              <a:t>中的时间同步协议</a:t>
            </a:r>
            <a:r>
              <a:rPr lang="en-US" altLang="zh-CN" dirty="0" smtClean="0"/>
              <a:t>NTP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Network Time Protocol</a:t>
            </a:r>
            <a:r>
              <a:rPr lang="zh-CN" altLang="en-US" dirty="0" smtClean="0"/>
              <a:t>）因为以下原因，不适合</a:t>
            </a:r>
            <a:r>
              <a:rPr lang="en-US" altLang="zh-CN" dirty="0" smtClean="0"/>
              <a:t>WSN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1. NTP</a:t>
            </a:r>
            <a:r>
              <a:rPr lang="zh-CN" altLang="en-US" dirty="0" smtClean="0">
                <a:solidFill>
                  <a:srgbClr val="0000CC"/>
                </a:solidFill>
              </a:rPr>
              <a:t>用于有线网络中，假设链路质量好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WSN</a:t>
            </a:r>
            <a:r>
              <a:rPr lang="zh-CN" altLang="en-US" dirty="0" smtClean="0"/>
              <a:t>中，链路质量不好，受环境影响较大，时常中断。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2. NTP</a:t>
            </a:r>
            <a:r>
              <a:rPr lang="zh-CN" altLang="en-US" dirty="0" smtClean="0">
                <a:solidFill>
                  <a:srgbClr val="0000CC"/>
                </a:solidFill>
              </a:rPr>
              <a:t>的网络结构稳定，便于手工配置节点时间。</a:t>
            </a:r>
            <a:r>
              <a:rPr lang="zh-CN" altLang="en-US" dirty="0" smtClean="0"/>
              <a:t>而</a:t>
            </a:r>
            <a:r>
              <a:rPr lang="en-US" altLang="zh-CN" dirty="0" smtClean="0"/>
              <a:t>WSN</a:t>
            </a:r>
            <a:r>
              <a:rPr lang="zh-CN" altLang="en-US" dirty="0" smtClean="0"/>
              <a:t>的拓扑结构可能动态变化，手工配置节点时间不方便。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3. NTP</a:t>
            </a:r>
            <a:r>
              <a:rPr lang="zh-CN" altLang="en-US" dirty="0" smtClean="0">
                <a:solidFill>
                  <a:srgbClr val="0000CC"/>
                </a:solidFill>
              </a:rPr>
              <a:t>中时间基准同步需要借助于</a:t>
            </a:r>
            <a:r>
              <a:rPr lang="en-US" altLang="zh-CN" dirty="0" smtClean="0">
                <a:solidFill>
                  <a:srgbClr val="0000CC"/>
                </a:solidFill>
              </a:rPr>
              <a:t>GPS</a:t>
            </a:r>
            <a:r>
              <a:rPr lang="zh-CN" altLang="en-US" dirty="0" smtClean="0">
                <a:solidFill>
                  <a:srgbClr val="0000CC"/>
                </a:solidFill>
              </a:rPr>
              <a:t>或无线广播报时系统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WSN</a:t>
            </a:r>
            <a:r>
              <a:rPr lang="zh-CN" altLang="en-US" dirty="0" smtClean="0"/>
              <a:t>无法借助这些基础设施。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4. NTP</a:t>
            </a:r>
            <a:r>
              <a:rPr lang="zh-CN" altLang="en-US" dirty="0" smtClean="0">
                <a:solidFill>
                  <a:srgbClr val="0000CC"/>
                </a:solidFill>
              </a:rPr>
              <a:t>需要频繁交换信息和复杂算法来校准误差。</a:t>
            </a:r>
            <a:r>
              <a:rPr lang="zh-CN" altLang="en-US" dirty="0" smtClean="0"/>
              <a:t>而</a:t>
            </a:r>
            <a:r>
              <a:rPr lang="en-US" altLang="zh-CN" dirty="0" smtClean="0"/>
              <a:t>WSN</a:t>
            </a:r>
            <a:r>
              <a:rPr lang="zh-CN" altLang="en-US" dirty="0" smtClean="0"/>
              <a:t>能量有限、计算能力有限，耗不起。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>
                <a:solidFill>
                  <a:srgbClr val="0000CC"/>
                </a:solidFill>
              </a:rPr>
              <a:t>WSN</a:t>
            </a:r>
            <a:r>
              <a:rPr lang="zh-CN" altLang="en-US" dirty="0" smtClean="0">
                <a:solidFill>
                  <a:srgbClr val="0000CC"/>
                </a:solidFill>
              </a:rPr>
              <a:t>的时间同步协议</a:t>
            </a:r>
            <a:r>
              <a:rPr lang="zh-CN" altLang="en-US" dirty="0" smtClean="0"/>
              <a:t>主要有：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RBS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Reference Broadcast Synchronization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局部时间同步 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Ting/Mini-Sync—</a:t>
            </a:r>
            <a:r>
              <a:rPr lang="zh-CN" altLang="en-US" dirty="0" smtClean="0"/>
              <a:t>局部时间同步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chemeClr val="accent2"/>
                </a:solidFill>
              </a:rPr>
              <a:t>TPSN</a:t>
            </a:r>
            <a:r>
              <a:rPr lang="zh-CN" altLang="en-US" dirty="0" smtClean="0">
                <a:solidFill>
                  <a:schemeClr val="accent2"/>
                </a:solidFill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</a:rPr>
              <a:t>Timing-sync Protocol for Sensor Networks</a:t>
            </a:r>
            <a:r>
              <a:rPr lang="zh-CN" altLang="en-US" dirty="0" smtClean="0">
                <a:solidFill>
                  <a:schemeClr val="accent2"/>
                </a:solidFill>
              </a:rPr>
              <a:t>）</a:t>
            </a:r>
            <a:r>
              <a:rPr lang="en-US" altLang="zh-CN" dirty="0" smtClean="0">
                <a:solidFill>
                  <a:schemeClr val="accent2"/>
                </a:solidFill>
              </a:rPr>
              <a:t>--</a:t>
            </a:r>
            <a:r>
              <a:rPr lang="zh-CN" altLang="en-US" dirty="0" smtClean="0">
                <a:solidFill>
                  <a:schemeClr val="accent2"/>
                </a:solidFill>
              </a:rPr>
              <a:t>全网时间同步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548680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10.3 TPSN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（</a:t>
            </a:r>
            <a:r>
              <a:rPr lang="en-US" altLang="zh-CN" sz="2800" dirty="0" smtClean="0">
                <a:solidFill>
                  <a:schemeClr val="accent2"/>
                </a:solidFill>
              </a:rPr>
              <a:t>Timing-sync Protocol for Sensor Networks</a:t>
            </a:r>
            <a:r>
              <a:rPr lang="zh-CN" altLang="en-US" sz="2800" dirty="0" smtClean="0">
                <a:solidFill>
                  <a:schemeClr val="accent2"/>
                </a:solidFill>
              </a:rPr>
              <a:t>）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时钟源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Sink</a:t>
            </a:r>
            <a:r>
              <a:rPr lang="zh-CN" altLang="en-US" dirty="0" smtClean="0"/>
              <a:t>节点作为根节点，它可以获取外部时间，作为整个网络的时钟源。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TPSN</a:t>
            </a:r>
            <a:r>
              <a:rPr lang="zh-CN" altLang="en-US" dirty="0" smtClean="0">
                <a:solidFill>
                  <a:srgbClr val="0000CC"/>
                </a:solidFill>
              </a:rPr>
              <a:t>是为</a:t>
            </a:r>
            <a:r>
              <a:rPr lang="en-US" altLang="zh-CN" dirty="0" smtClean="0">
                <a:solidFill>
                  <a:srgbClr val="0000CC"/>
                </a:solidFill>
              </a:rPr>
              <a:t>WSN</a:t>
            </a:r>
            <a:r>
              <a:rPr lang="zh-CN" altLang="en-US" dirty="0" smtClean="0">
                <a:solidFill>
                  <a:srgbClr val="0000CC"/>
                </a:solidFill>
              </a:rPr>
              <a:t>设计的全网时间同步协议</a:t>
            </a:r>
            <a:r>
              <a:rPr lang="zh-CN" altLang="en-US" dirty="0" smtClean="0"/>
              <a:t>：假设每个节点有唯一的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，节点之间的无线通信链路是双向的，通过节点之间的双向通信实现同步。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24944"/>
            <a:ext cx="68407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1. TPSN</a:t>
            </a:r>
            <a:r>
              <a:rPr lang="zh-CN" altLang="en-US" sz="2400" dirty="0" smtClean="0">
                <a:solidFill>
                  <a:srgbClr val="0000CC"/>
                </a:solidFill>
              </a:rPr>
              <a:t>协议的工作过程。两个阶段：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rgbClr val="00B050"/>
                </a:solidFill>
              </a:rPr>
              <a:t>阶段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：跳数建立阶段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/>
            <a:r>
              <a:rPr lang="zh-CN" altLang="en-US" dirty="0" smtClean="0"/>
              <a:t>             从一跳节点与</a:t>
            </a:r>
            <a:r>
              <a:rPr lang="en-US" altLang="zh-CN" dirty="0" smtClean="0"/>
              <a:t>Sink</a:t>
            </a:r>
            <a:r>
              <a:rPr lang="zh-CN" altLang="en-US" dirty="0" smtClean="0"/>
              <a:t>节点（根节点）同步开始，往外扩散，逐跳同步，直到最大跳数节点。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>
                <a:solidFill>
                  <a:srgbClr val="00B050"/>
                </a:solidFill>
              </a:rPr>
              <a:t>阶段</a:t>
            </a:r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：同步阶段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/>
            <a:r>
              <a:rPr lang="zh-CN" altLang="en-US" dirty="0" smtClean="0"/>
              <a:t>根节点广播时间同步包启动同步阶段。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1-hop</a:t>
            </a:r>
            <a:r>
              <a:rPr lang="zh-CN" altLang="en-US" dirty="0" smtClean="0"/>
              <a:t>节点收到同步包，各自等待一个随机时间，通过与根节点交换消息同步到根节点；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2-hop</a:t>
            </a:r>
            <a:r>
              <a:rPr lang="zh-CN" altLang="en-US" dirty="0" smtClean="0"/>
              <a:t>节点侦听到</a:t>
            </a:r>
            <a:r>
              <a:rPr lang="en-US" altLang="zh-CN" dirty="0" smtClean="0"/>
              <a:t>1-hop</a:t>
            </a:r>
            <a:r>
              <a:rPr lang="zh-CN" altLang="en-US" dirty="0" smtClean="0"/>
              <a:t>节点的交换信息后，后退并等待一个随机时间，与</a:t>
            </a:r>
            <a:r>
              <a:rPr lang="en-US" altLang="zh-CN" dirty="0" smtClean="0"/>
              <a:t>1-hop</a:t>
            </a:r>
            <a:r>
              <a:rPr lang="zh-CN" altLang="en-US" dirty="0" smtClean="0"/>
              <a:t>节点同步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以此类推，最后每个节点都与自己的父节点同步。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5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466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2. </a:t>
            </a:r>
            <a:r>
              <a:rPr lang="zh-CN" altLang="en-US" sz="2400" dirty="0" smtClean="0">
                <a:solidFill>
                  <a:srgbClr val="0000CC"/>
                </a:solidFill>
              </a:rPr>
              <a:t>邻居节点的同步机制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1439654" y="-279413"/>
            <a:ext cx="3240360" cy="57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12160" y="1196752"/>
          <a:ext cx="2948332" cy="1080120"/>
        </p:xfrm>
        <a:graphic>
          <a:graphicData uri="http://schemas.openxmlformats.org/presentationml/2006/ole">
            <p:oleObj spid="_x0000_s1027" name="Equation" r:id="rId4" imgW="1422360" imgH="8125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2492896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T4—</a:t>
            </a:r>
            <a:r>
              <a:rPr lang="zh-CN" altLang="en-US" sz="1600" dirty="0" smtClean="0"/>
              <a:t>节点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的本地时间</a:t>
            </a:r>
            <a:endParaRPr lang="en-US" altLang="zh-CN" sz="1600" dirty="0" smtClean="0"/>
          </a:p>
          <a:p>
            <a:r>
              <a:rPr lang="en-US" altLang="zh-CN" sz="1600" dirty="0" smtClean="0"/>
              <a:t>T2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T3—</a:t>
            </a:r>
            <a:r>
              <a:rPr lang="zh-CN" altLang="en-US" sz="1600" dirty="0" smtClean="0"/>
              <a:t>节点</a:t>
            </a:r>
            <a:r>
              <a:rPr lang="en-US" altLang="zh-CN" sz="1600" dirty="0" smtClean="0"/>
              <a:t>R</a:t>
            </a:r>
            <a:r>
              <a:rPr lang="zh-CN" altLang="en-US" sz="1600" dirty="0" smtClean="0"/>
              <a:t>的本地时间</a:t>
            </a:r>
            <a:endParaRPr lang="en-US" altLang="zh-CN" sz="1600" dirty="0" smtClean="0"/>
          </a:p>
          <a:p>
            <a:r>
              <a:rPr lang="zh-CN" altLang="en-US" sz="1600" dirty="0" smtClean="0"/>
              <a:t>△</a:t>
            </a:r>
            <a:r>
              <a:rPr lang="en-US" altLang="zh-CN" sz="1600" dirty="0" smtClean="0"/>
              <a:t>--</a:t>
            </a:r>
            <a:r>
              <a:rPr lang="zh-CN" altLang="en-US" sz="1600" dirty="0" smtClean="0"/>
              <a:t>两节点之间的时间偏差</a:t>
            </a:r>
            <a:endParaRPr lang="en-US" altLang="zh-CN" sz="1600" dirty="0" smtClean="0"/>
          </a:p>
          <a:p>
            <a:r>
              <a:rPr lang="en-US" altLang="zh-CN" sz="1600" dirty="0" smtClean="0"/>
              <a:t>d—</a:t>
            </a:r>
            <a:r>
              <a:rPr lang="zh-CN" altLang="en-US" sz="1600" dirty="0" smtClean="0"/>
              <a:t>消息在两节点之间的传播时延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437112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节点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>
                <a:solidFill>
                  <a:srgbClr val="0000CC"/>
                </a:solidFill>
              </a:rPr>
              <a:t>在</a:t>
            </a:r>
            <a:r>
              <a:rPr lang="en-US" altLang="zh-CN" dirty="0" smtClean="0">
                <a:solidFill>
                  <a:srgbClr val="0000CC"/>
                </a:solidFill>
              </a:rPr>
              <a:t>T1</a:t>
            </a:r>
            <a:r>
              <a:rPr lang="zh-CN" altLang="en-US" dirty="0" smtClean="0">
                <a:solidFill>
                  <a:srgbClr val="0000CC"/>
                </a:solidFill>
              </a:rPr>
              <a:t>时刻发送同步“请求包”（包含节点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>
                <a:solidFill>
                  <a:srgbClr val="0000CC"/>
                </a:solidFill>
              </a:rPr>
              <a:t>的跳数和</a:t>
            </a:r>
            <a:r>
              <a:rPr lang="en-US" altLang="zh-CN" dirty="0" smtClean="0">
                <a:solidFill>
                  <a:srgbClr val="0000CC"/>
                </a:solidFill>
              </a:rPr>
              <a:t>T1</a:t>
            </a:r>
            <a:r>
              <a:rPr lang="zh-CN" altLang="en-US" dirty="0" smtClean="0">
                <a:solidFill>
                  <a:srgbClr val="0000CC"/>
                </a:solidFill>
              </a:rPr>
              <a:t>）给节点</a:t>
            </a:r>
            <a:r>
              <a:rPr lang="en-US" altLang="zh-CN" dirty="0" smtClean="0">
                <a:solidFill>
                  <a:srgbClr val="0000CC"/>
                </a:solidFill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</a:rPr>
              <a:t>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节点</a:t>
            </a:r>
            <a:r>
              <a:rPr lang="en-US" altLang="zh-CN" dirty="0" smtClean="0">
                <a:solidFill>
                  <a:srgbClr val="0000CC"/>
                </a:solidFill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</a:rPr>
              <a:t>在</a:t>
            </a:r>
            <a:r>
              <a:rPr lang="en-US" altLang="zh-CN" dirty="0" smtClean="0">
                <a:solidFill>
                  <a:srgbClr val="0000CC"/>
                </a:solidFill>
              </a:rPr>
              <a:t>T2</a:t>
            </a:r>
            <a:r>
              <a:rPr lang="zh-CN" altLang="en-US" dirty="0" smtClean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T2=T1+d+ △</a:t>
            </a:r>
            <a:r>
              <a:rPr lang="zh-CN" altLang="en-US" dirty="0" smtClean="0">
                <a:solidFill>
                  <a:srgbClr val="0000CC"/>
                </a:solidFill>
              </a:rPr>
              <a:t>）收到请求包；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节点</a:t>
            </a:r>
            <a:r>
              <a:rPr lang="en-US" altLang="zh-CN" dirty="0" smtClean="0">
                <a:solidFill>
                  <a:srgbClr val="0000CC"/>
                </a:solidFill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</a:rPr>
              <a:t>在</a:t>
            </a:r>
            <a:r>
              <a:rPr lang="en-US" altLang="zh-CN" dirty="0" smtClean="0">
                <a:solidFill>
                  <a:srgbClr val="0000CC"/>
                </a:solidFill>
              </a:rPr>
              <a:t>T3</a:t>
            </a:r>
            <a:r>
              <a:rPr lang="zh-CN" altLang="en-US" dirty="0" smtClean="0">
                <a:solidFill>
                  <a:srgbClr val="0000CC"/>
                </a:solidFill>
              </a:rPr>
              <a:t>时刻回复“应答包”（包含节点</a:t>
            </a:r>
            <a:r>
              <a:rPr lang="en-US" altLang="zh-CN" dirty="0" smtClean="0">
                <a:solidFill>
                  <a:srgbClr val="0000CC"/>
                </a:solidFill>
              </a:rPr>
              <a:t>R</a:t>
            </a:r>
            <a:r>
              <a:rPr lang="zh-CN" altLang="en-US" dirty="0" smtClean="0">
                <a:solidFill>
                  <a:srgbClr val="0000CC"/>
                </a:solidFill>
              </a:rPr>
              <a:t>的跳数和</a:t>
            </a:r>
            <a:r>
              <a:rPr lang="en-US" altLang="zh-CN" dirty="0" smtClean="0">
                <a:solidFill>
                  <a:srgbClr val="0000CC"/>
                </a:solidFill>
              </a:rPr>
              <a:t>T1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T2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T3</a:t>
            </a:r>
            <a:r>
              <a:rPr lang="zh-CN" altLang="en-US" dirty="0" smtClean="0">
                <a:solidFill>
                  <a:srgbClr val="0000CC"/>
                </a:solidFill>
              </a:rPr>
              <a:t>）给节点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>
                <a:solidFill>
                  <a:srgbClr val="0000CC"/>
                </a:solidFill>
              </a:rPr>
              <a:t>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节点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>
                <a:solidFill>
                  <a:srgbClr val="0000CC"/>
                </a:solidFill>
              </a:rPr>
              <a:t>在</a:t>
            </a:r>
            <a:r>
              <a:rPr lang="en-US" altLang="zh-CN" dirty="0" smtClean="0">
                <a:solidFill>
                  <a:srgbClr val="0000CC"/>
                </a:solidFill>
              </a:rPr>
              <a:t>T4</a:t>
            </a:r>
            <a:r>
              <a:rPr lang="zh-CN" altLang="en-US" dirty="0" smtClean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T4=T3+d- △ </a:t>
            </a:r>
            <a:r>
              <a:rPr lang="zh-CN" altLang="en-US" dirty="0" smtClean="0">
                <a:solidFill>
                  <a:srgbClr val="0000CC"/>
                </a:solidFill>
              </a:rPr>
              <a:t>）时刻收到应答包。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6</a:t>
            </a:fld>
            <a:r>
              <a:rPr lang="en-US" altLang="zh-CN" dirty="0" smtClean="0"/>
              <a:t>/6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49685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10.4 </a:t>
            </a:r>
            <a:r>
              <a:rPr lang="zh-CN" altLang="en-US" sz="2800" dirty="0" smtClean="0">
                <a:solidFill>
                  <a:srgbClr val="FF0000"/>
                </a:solidFill>
              </a:rPr>
              <a:t>时间同步的应用实例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5400000">
            <a:off x="2533576" y="66824"/>
            <a:ext cx="3275856" cy="58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15616" y="508518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道路上埋两个相距为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传感器节点（或者悬挂空中），分别测得传感器输出电压如上图，两个波形的最大值分别对应汽车经过的时刻。汽车速度为</a:t>
            </a:r>
            <a:r>
              <a:rPr lang="en-US" altLang="zh-CN" dirty="0" smtClean="0"/>
              <a:t>V=d/ △t</a:t>
            </a:r>
            <a:r>
              <a:rPr lang="zh-CN" altLang="en-US" dirty="0" smtClean="0"/>
              <a:t>。显然</a:t>
            </a:r>
            <a:r>
              <a:rPr lang="zh-CN" altLang="en-US" dirty="0" smtClean="0">
                <a:solidFill>
                  <a:srgbClr val="FF0000"/>
                </a:solidFill>
              </a:rPr>
              <a:t>两节点时间同步的精度直接决定了汽车速度的测量精度。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727</Words>
  <Application>Microsoft Office PowerPoint</Application>
  <PresentationFormat>全屏显示(4:3)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WSN</vt:lpstr>
      <vt:lpstr>Equation</vt:lpstr>
      <vt:lpstr>第10讲   时间同步机制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吴援明</cp:lastModifiedBy>
  <cp:revision>11</cp:revision>
  <dcterms:created xsi:type="dcterms:W3CDTF">2017-12-31T14:07:58Z</dcterms:created>
  <dcterms:modified xsi:type="dcterms:W3CDTF">2018-04-08T06:11:53Z</dcterms:modified>
</cp:coreProperties>
</file>