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25B-F8DB-4779-8F10-6C00F564E528}" type="datetimeFigureOut">
              <a:rPr lang="zh-CN" altLang="en-US" smtClean="0"/>
              <a:pPr/>
              <a:t>2018-4-12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A729-0D2B-4996-B13F-EB69522F2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718-1181-44D0-81F7-F773F6C9BDC2}" type="datetimeFigureOut">
              <a:rPr lang="zh-CN" altLang="en-US" smtClean="0"/>
              <a:pPr/>
              <a:t>2018-4-12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B589-91D8-4D48-97CF-24AA554D9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AFA62-DABB-4508-AB4D-4DA02630B4F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90B4FE3-3133-4EDA-975D-16D9222C3173}" type="datetime1">
              <a:rPr lang="zh-CN" altLang="en-US" smtClean="0"/>
              <a:pPr>
                <a:defRPr/>
              </a:pPr>
              <a:t>2018-4-12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736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496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53336"/>
            <a:ext cx="212372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ECD9E3-8608-4B36-A389-CB8276F8C50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804-68C1-436A-A467-D8FFE69BCF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FF934-45ED-451E-AD08-64B80A43C75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1F30-488A-4BAE-8298-30EE84A2BA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95744-772E-4861-B01E-F8B47D0775DC}" type="slidenum">
              <a:rPr lang="zh-CN" altLang="en-US"/>
              <a:pPr/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20272" y="6529388"/>
            <a:ext cx="161548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A63596A-E1CC-4D0B-A525-69ED6A02035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4102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504" y="0"/>
            <a:ext cx="2448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800" y="6550223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</a:t>
            </a:r>
            <a:r>
              <a:rPr lang="en-US" altLang="zh-CN" sz="1400" baseline="0" dirty="0" smtClean="0">
                <a:ea typeface="华文行楷" panose="02010800040101010101" pitchFamily="2" charset="-122"/>
              </a:rPr>
              <a:t> of Electronic Science and Technology of China</a:t>
            </a:r>
            <a:endParaRPr lang="en-US" altLang="zh-CN" sz="1400" dirty="0" smtClean="0"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3311D-F1DB-4AFB-AC1C-A4AB1BAF8EBC}" type="slidenum">
              <a:rPr lang="zh-CN" altLang="en-US"/>
              <a:pPr/>
              <a:t>1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804248" y="6453188"/>
            <a:ext cx="2263552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zh-CN" altLang="en-US" dirty="0" smtClean="0">
                <a:solidFill>
                  <a:srgbClr val="FF0000"/>
                </a:solidFill>
              </a:rPr>
              <a:t>讲   定位技术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内容：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        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定位的基本概念与性能评价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2.</a:t>
            </a:r>
            <a:r>
              <a:rPr lang="zh-CN" altLang="en-US" sz="2400" dirty="0" smtClean="0"/>
              <a:t>基于测距的定位技术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3.</a:t>
            </a:r>
            <a:r>
              <a:rPr lang="zh-CN" altLang="en-US" sz="2400" dirty="0" smtClean="0"/>
              <a:t>无需测距的定位技术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4.</a:t>
            </a:r>
            <a:r>
              <a:rPr lang="zh-CN" altLang="en-US" sz="2400" dirty="0" smtClean="0"/>
              <a:t>定位技术的应用实例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62068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13.1 </a:t>
            </a:r>
            <a:r>
              <a:rPr lang="zh-CN" altLang="en-US" sz="2800" dirty="0" smtClean="0">
                <a:solidFill>
                  <a:srgbClr val="FF0000"/>
                </a:solidFill>
              </a:rPr>
              <a:t>定位的基本概念与性能评价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564904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dirty="0" smtClean="0">
                <a:solidFill>
                  <a:srgbClr val="0000CC"/>
                </a:solidFill>
              </a:rPr>
              <a:t>信标节点</a:t>
            </a:r>
            <a:r>
              <a:rPr lang="en-US" altLang="zh-CN" sz="2400" dirty="0" smtClean="0">
                <a:solidFill>
                  <a:srgbClr val="0000CC"/>
                </a:solidFill>
              </a:rPr>
              <a:t>—</a:t>
            </a:r>
            <a:r>
              <a:rPr lang="zh-CN" altLang="en-US" sz="2400" dirty="0" smtClean="0">
                <a:solidFill>
                  <a:srgbClr val="0000CC"/>
                </a:solidFill>
              </a:rPr>
              <a:t>锚节点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确定自己的位置。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781489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2. RSSI—</a:t>
            </a:r>
            <a:r>
              <a:rPr lang="zh-CN" altLang="en-US" sz="2400" dirty="0" smtClean="0">
                <a:solidFill>
                  <a:srgbClr val="0000CC"/>
                </a:solidFill>
              </a:rPr>
              <a:t>信号接收强度指示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RSSI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Received Signal Strength Indicator</a:t>
            </a:r>
            <a:r>
              <a:rPr lang="zh-CN" altLang="en-US" dirty="0" smtClean="0"/>
              <a:t>），节点接收到的无线信号强度的大小。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556792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定位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B050"/>
                </a:solidFill>
              </a:rPr>
              <a:t>节点定位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用来确定事件发生的位置、协助路由、拓扑管理等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>
                <a:solidFill>
                  <a:srgbClr val="00B050"/>
                </a:solidFill>
              </a:rPr>
              <a:t>目标定位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基于节点位置的目标跟踪、目标轨迹预测等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5077633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3.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LoS</a:t>
            </a:r>
            <a:r>
              <a:rPr lang="en-US" altLang="zh-CN" sz="2400" dirty="0" smtClean="0">
                <a:solidFill>
                  <a:srgbClr val="0000CC"/>
                </a:solidFill>
              </a:rPr>
              <a:t>--</a:t>
            </a:r>
            <a:r>
              <a:rPr lang="zh-CN" altLang="en-US" sz="2400" dirty="0" smtClean="0">
                <a:solidFill>
                  <a:srgbClr val="0000CC"/>
                </a:solidFill>
              </a:rPr>
              <a:t>视线关系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en-US" altLang="zh-CN" dirty="0" err="1" smtClean="0"/>
              <a:t>LoS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Line of Sight )</a:t>
            </a:r>
            <a:r>
              <a:rPr lang="zh-CN" altLang="en-US" dirty="0" smtClean="0"/>
              <a:t>，两个节点之间没有障碍物，可以直接通信。我们称这两个节点具有视线关系。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13.1 </a:t>
            </a:r>
            <a:r>
              <a:rPr lang="zh-CN" altLang="en-US" sz="2800" dirty="0" smtClean="0">
                <a:solidFill>
                  <a:srgbClr val="FF0000"/>
                </a:solidFill>
              </a:rPr>
              <a:t>定位的基本概念与性能指标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定位精度：绝对精度与相对精度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1. </a:t>
            </a:r>
            <a:r>
              <a:rPr lang="zh-CN" altLang="en-US" dirty="0" smtClean="0">
                <a:solidFill>
                  <a:srgbClr val="0000CC"/>
                </a:solidFill>
              </a:rPr>
              <a:t>绝对精度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定位精度</a:t>
            </a:r>
            <a:r>
              <a:rPr lang="en-US" altLang="zh-CN" dirty="0" smtClean="0"/>
              <a:t>1-10m</a:t>
            </a:r>
            <a:r>
              <a:rPr lang="zh-CN" altLang="en-US" dirty="0" smtClean="0"/>
              <a:t>，导航精度</a:t>
            </a:r>
            <a:r>
              <a:rPr lang="en-US" altLang="zh-CN" dirty="0" smtClean="0"/>
              <a:t>5m</a:t>
            </a:r>
            <a:r>
              <a:rPr lang="zh-CN" altLang="en-US" dirty="0" smtClean="0"/>
              <a:t>。商用室内定位精度</a:t>
            </a:r>
            <a:r>
              <a:rPr lang="en-US" altLang="zh-CN" dirty="0" smtClean="0"/>
              <a:t>0.3m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</a:rPr>
              <a:t>相对精度。</a:t>
            </a:r>
            <a:r>
              <a:rPr lang="zh-CN" altLang="en-US" dirty="0" smtClean="0"/>
              <a:t>距离误差</a:t>
            </a:r>
            <a:r>
              <a:rPr lang="en-US" altLang="zh-CN" dirty="0" smtClean="0"/>
              <a:t>/</a:t>
            </a:r>
            <a:r>
              <a:rPr lang="zh-CN" altLang="en-US" dirty="0" smtClean="0"/>
              <a:t>距离*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3. WSN</a:t>
            </a:r>
            <a:r>
              <a:rPr lang="zh-CN" altLang="en-US" dirty="0" smtClean="0">
                <a:solidFill>
                  <a:srgbClr val="0000CC"/>
                </a:solidFill>
              </a:rPr>
              <a:t>平均定位误差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个未知距离的误差的平均值。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4. </a:t>
            </a:r>
            <a:r>
              <a:rPr lang="zh-CN" altLang="en-US" dirty="0" smtClean="0">
                <a:solidFill>
                  <a:srgbClr val="0000CC"/>
                </a:solidFill>
              </a:rPr>
              <a:t>几种常见系统的测距误差。超声波</a:t>
            </a:r>
            <a:r>
              <a:rPr lang="en-US" altLang="zh-CN" dirty="0" smtClean="0">
                <a:solidFill>
                  <a:srgbClr val="0000CC"/>
                </a:solidFill>
              </a:rPr>
              <a:t>—</a:t>
            </a:r>
            <a:r>
              <a:rPr lang="zh-CN" altLang="en-US" dirty="0" smtClean="0">
                <a:solidFill>
                  <a:srgbClr val="0000CC"/>
                </a:solidFill>
              </a:rPr>
              <a:t>分米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</a:rPr>
              <a:t>测距范围十几米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>
                <a:solidFill>
                  <a:srgbClr val="0000CC"/>
                </a:solidFill>
              </a:rPr>
              <a:t>；</a:t>
            </a:r>
            <a:r>
              <a:rPr lang="en-US" altLang="zh-CN" dirty="0" err="1" smtClean="0">
                <a:solidFill>
                  <a:srgbClr val="0000CC"/>
                </a:solidFill>
              </a:rPr>
              <a:t>WiFi</a:t>
            </a:r>
            <a:r>
              <a:rPr lang="zh-CN" altLang="en-US" dirty="0" smtClean="0">
                <a:solidFill>
                  <a:srgbClr val="0000CC"/>
                </a:solidFill>
              </a:rPr>
              <a:t>和蓝牙</a:t>
            </a:r>
            <a:r>
              <a:rPr lang="en-US" altLang="zh-CN" dirty="0" smtClean="0">
                <a:solidFill>
                  <a:srgbClr val="0000CC"/>
                </a:solidFill>
              </a:rPr>
              <a:t>—3m</a:t>
            </a:r>
            <a:r>
              <a:rPr lang="zh-CN" altLang="en-US" dirty="0" smtClean="0">
                <a:solidFill>
                  <a:srgbClr val="0000CC"/>
                </a:solidFill>
              </a:rPr>
              <a:t>（测距范围</a:t>
            </a:r>
            <a:r>
              <a:rPr lang="en-US" altLang="zh-CN" dirty="0" smtClean="0">
                <a:solidFill>
                  <a:srgbClr val="0000CC"/>
                </a:solidFill>
              </a:rPr>
              <a:t>100m</a:t>
            </a:r>
            <a:r>
              <a:rPr lang="zh-CN" altLang="en-US" dirty="0" smtClean="0">
                <a:solidFill>
                  <a:srgbClr val="0000CC"/>
                </a:solidFill>
              </a:rPr>
              <a:t>）；</a:t>
            </a:r>
            <a:r>
              <a:rPr lang="en-US" altLang="zh-CN" dirty="0" smtClean="0">
                <a:solidFill>
                  <a:srgbClr val="0000CC"/>
                </a:solidFill>
              </a:rPr>
              <a:t>GSM—100m(</a:t>
            </a:r>
            <a:r>
              <a:rPr lang="zh-CN" altLang="en-US" dirty="0" smtClean="0">
                <a:solidFill>
                  <a:srgbClr val="0000CC"/>
                </a:solidFill>
              </a:rPr>
              <a:t>几公里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WSN</a:t>
            </a:r>
            <a:r>
              <a:rPr lang="zh-CN" altLang="en-US" dirty="0" smtClean="0">
                <a:solidFill>
                  <a:srgbClr val="0000CC"/>
                </a:solidFill>
              </a:rPr>
              <a:t>的定位性能指标</a:t>
            </a:r>
            <a:r>
              <a:rPr lang="zh-CN" altLang="en-US" dirty="0" smtClean="0"/>
              <a:t>主要有：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</a:t>
            </a:r>
            <a:r>
              <a:rPr lang="zh-CN" altLang="en-US" dirty="0" smtClean="0"/>
              <a:t>平均定位误差 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</a:t>
            </a:r>
            <a:r>
              <a:rPr lang="zh-CN" altLang="en-US" dirty="0" smtClean="0"/>
              <a:t>测距范围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</a:t>
            </a:r>
            <a:r>
              <a:rPr lang="zh-CN" altLang="en-US" dirty="0" smtClean="0"/>
              <a:t>功耗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zh-CN" altLang="en-US" dirty="0" smtClean="0"/>
              <a:t>实时性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54868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13.2 </a:t>
            </a:r>
            <a:r>
              <a:rPr lang="zh-CN" altLang="en-US" sz="2800" dirty="0" smtClean="0">
                <a:solidFill>
                  <a:schemeClr val="accent2"/>
                </a:solidFill>
              </a:rPr>
              <a:t>基于测距的定位技术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定位与距离。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1700808"/>
            <a:ext cx="6840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dirty="0" smtClean="0">
                <a:solidFill>
                  <a:srgbClr val="0000CC"/>
                </a:solidFill>
              </a:rPr>
              <a:t>测距方法：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00B050"/>
                </a:solidFill>
              </a:rPr>
              <a:t>RSSI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/>
            <a:r>
              <a:rPr lang="zh-CN" altLang="en-US" dirty="0" smtClean="0"/>
              <a:t>             接收机通过接收到的射频信号的能量来确定它与发射机之间的距离。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4048" y="3140968"/>
          <a:ext cx="885825" cy="669925"/>
        </p:xfrm>
        <a:graphic>
          <a:graphicData uri="http://schemas.openxmlformats.org/presentationml/2006/ole">
            <p:oleObj spid="_x0000_s2049" name="Equation" r:id="rId3" imgW="520560" imgH="39348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55976" y="4076701"/>
          <a:ext cx="4032448" cy="288404"/>
        </p:xfrm>
        <a:graphic>
          <a:graphicData uri="http://schemas.openxmlformats.org/presentationml/2006/ole">
            <p:oleObj spid="_x0000_s2050" name="Equation" r:id="rId4" imgW="2641320" imgH="228600" progId="Equation.DSMT4">
              <p:embed/>
            </p:oleObj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068960"/>
            <a:ext cx="3960440" cy="289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479715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多径带来的误差：遮挡、折射、反射</a:t>
            </a:r>
            <a:endParaRPr lang="en-US" altLang="zh-CN" dirty="0" smtClean="0"/>
          </a:p>
          <a:p>
            <a:r>
              <a:rPr lang="zh-CN" altLang="en-US" dirty="0" smtClean="0"/>
              <a:t>误差大，精度低。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/85</a:t>
            </a:r>
            <a:endParaRPr lang="en-US" altLang="zh-C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" y="3573016"/>
            <a:ext cx="5220071" cy="270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9" y="1268760"/>
            <a:ext cx="5112568" cy="209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3528" y="620688"/>
            <a:ext cx="360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dirty="0" err="1" smtClean="0">
                <a:solidFill>
                  <a:srgbClr val="00B050"/>
                </a:solidFill>
              </a:rPr>
              <a:t>ToA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</a:rPr>
              <a:t>TDoA</a:t>
            </a:r>
            <a:r>
              <a:rPr lang="zh-CN" altLang="en-US" dirty="0" smtClean="0">
                <a:solidFill>
                  <a:srgbClr val="00B050"/>
                </a:solidFill>
              </a:rPr>
              <a:t>：到达时间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到达时间差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340768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无线射频负责传送声波信号的发送时刻</a:t>
            </a:r>
            <a:endParaRPr lang="en-US" altLang="zh-CN" dirty="0" smtClean="0"/>
          </a:p>
          <a:p>
            <a:r>
              <a:rPr lang="zh-CN" altLang="en-US" dirty="0" smtClean="0"/>
              <a:t>声波用来测距（传播时间*传播速度）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（声波）</a:t>
            </a:r>
            <a:r>
              <a:rPr lang="en-US" altLang="zh-CN" dirty="0" smtClean="0"/>
              <a:t>= 340m/s</a:t>
            </a:r>
          </a:p>
          <a:p>
            <a:r>
              <a:rPr lang="zh-CN" altLang="en-US" dirty="0" smtClean="0"/>
              <a:t>声波传播</a:t>
            </a:r>
            <a:r>
              <a:rPr lang="en-US" altLang="zh-CN" dirty="0" smtClean="0"/>
              <a:t>34m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=34/340=0.1s </a:t>
            </a:r>
          </a:p>
          <a:p>
            <a:r>
              <a:rPr lang="zh-CN" altLang="en-US" dirty="0" smtClean="0"/>
              <a:t>电磁波传播</a:t>
            </a:r>
            <a:r>
              <a:rPr lang="en-US" altLang="zh-CN" dirty="0" smtClean="0"/>
              <a:t>34m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=34/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=0.11</a:t>
            </a:r>
            <a:r>
              <a:rPr lang="el-GR" altLang="zh-CN" dirty="0" smtClean="0"/>
              <a:t>μ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（太小，不易测量）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4048" y="3717032"/>
          <a:ext cx="3858156" cy="1656184"/>
        </p:xfrm>
        <a:graphic>
          <a:graphicData uri="http://schemas.openxmlformats.org/presentationml/2006/ole">
            <p:oleObj spid="_x0000_s14338" name="Equation" r:id="rId5" imgW="2603160" imgH="11174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4048" y="558924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测距精度取决于到达时间差，而不是收发时间差。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</a:rPr>
              <a:t>、多边定位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31640" y="2038345"/>
          <a:ext cx="2376264" cy="742583"/>
        </p:xfrm>
        <a:graphic>
          <a:graphicData uri="http://schemas.openxmlformats.org/presentationml/2006/ole">
            <p:oleObj spid="_x0000_s15362" name="Equation" r:id="rId3" imgW="162540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112474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</a:rPr>
              <a:t>三边定位法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zh-CN" altLang="en-US" dirty="0" smtClean="0"/>
              <a:t>两个锚节点的坐标分别为</a:t>
            </a:r>
            <a:r>
              <a:rPr lang="en-US" altLang="zh-CN" dirty="0" smtClean="0"/>
              <a:t>A(x1,y1)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B(2,y2)</a:t>
            </a:r>
            <a:r>
              <a:rPr lang="zh-CN" altLang="en-US" dirty="0" smtClean="0"/>
              <a:t>，待定位节点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062589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方程组有两组解</a:t>
            </a:r>
            <a:r>
              <a:rPr lang="en-US" altLang="zh-CN" dirty="0" smtClean="0"/>
              <a:t>M1(</a:t>
            </a:r>
            <a:r>
              <a:rPr lang="en-US" altLang="zh-CN" dirty="0" err="1" smtClean="0"/>
              <a:t>xa,ya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M2(</a:t>
            </a:r>
            <a:r>
              <a:rPr lang="en-US" altLang="zh-CN" dirty="0" err="1" smtClean="0"/>
              <a:t>xb,yb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，无法确定哪一组是节点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的位置。但是</a:t>
            </a:r>
            <a:r>
              <a:rPr lang="en-US" altLang="zh-CN" dirty="0" smtClean="0"/>
              <a:t>M1M2</a:t>
            </a:r>
            <a:r>
              <a:rPr lang="zh-CN" altLang="en-US" dirty="0" smtClean="0"/>
              <a:t>被</a:t>
            </a:r>
            <a:r>
              <a:rPr lang="en-US" altLang="zh-CN" dirty="0" smtClean="0"/>
              <a:t>AB</a:t>
            </a:r>
            <a:r>
              <a:rPr lang="zh-CN" altLang="en-US" dirty="0" smtClean="0"/>
              <a:t>垂直平分。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29969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怎么办？增加一个锚节点</a:t>
            </a:r>
            <a:r>
              <a:rPr lang="en-US" altLang="zh-CN" sz="2800" dirty="0" smtClean="0">
                <a:solidFill>
                  <a:schemeClr val="accent2"/>
                </a:solidFill>
              </a:rPr>
              <a:t>c(x3,y3)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？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5400000">
            <a:off x="1651176" y="2605408"/>
            <a:ext cx="267329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868144" y="38610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增加的这个锚节点除了不能与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重合外，其他位置都可以么？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8144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不，不能在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直线上。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4452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只需要验证</a:t>
            </a:r>
            <a:r>
              <a:rPr lang="en-US" altLang="zh-CN" dirty="0" smtClean="0"/>
              <a:t>M1C=d3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M2C=d3</a:t>
            </a:r>
            <a:r>
              <a:rPr lang="zh-CN" altLang="en-US" dirty="0" smtClean="0"/>
              <a:t>，符合者就是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83568" y="62068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Min-Max</a:t>
            </a:r>
            <a:r>
              <a:rPr lang="zh-CN" altLang="en-US" sz="2400" dirty="0" smtClean="0">
                <a:solidFill>
                  <a:srgbClr val="0000CC"/>
                </a:solidFill>
              </a:rPr>
              <a:t>定位算法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979737" cy="328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340768"/>
            <a:ext cx="4464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矩形区域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[max(xi-</a:t>
            </a:r>
            <a:r>
              <a:rPr lang="en-US" altLang="zh-CN" sz="1600" dirty="0" err="1" smtClean="0"/>
              <a:t>di</a:t>
            </a:r>
            <a:r>
              <a:rPr lang="en-US" altLang="zh-CN" sz="1600" dirty="0" smtClean="0"/>
              <a:t>), max(</a:t>
            </a:r>
            <a:r>
              <a:rPr lang="en-US" altLang="zh-CN" sz="1600" dirty="0" err="1" smtClean="0"/>
              <a:t>yi-di</a:t>
            </a:r>
            <a:r>
              <a:rPr lang="en-US" altLang="zh-CN" sz="1600" dirty="0" smtClean="0"/>
              <a:t>)]X[min(</a:t>
            </a:r>
            <a:r>
              <a:rPr lang="en-US" altLang="zh-CN" sz="1600" dirty="0" err="1" smtClean="0"/>
              <a:t>xi+di</a:t>
            </a:r>
            <a:r>
              <a:rPr lang="en-US" altLang="zh-CN" sz="1600" dirty="0" smtClean="0"/>
              <a:t>), min(</a:t>
            </a:r>
            <a:r>
              <a:rPr lang="en-US" altLang="zh-CN" sz="1600" dirty="0" err="1" smtClean="0"/>
              <a:t>yi+di</a:t>
            </a:r>
            <a:r>
              <a:rPr lang="en-US" altLang="zh-CN" sz="1600" dirty="0" smtClean="0"/>
              <a:t>)]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2060848"/>
            <a:ext cx="3960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假定锚节点的坐标分别为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-60</a:t>
            </a:r>
            <a:r>
              <a:rPr lang="zh-CN" altLang="en-US" dirty="0" smtClean="0"/>
              <a:t>），待定位节点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到三个锚节点的距离分别是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dB=150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dC</a:t>
            </a:r>
            <a:r>
              <a:rPr lang="en-US" altLang="zh-CN" dirty="0" smtClean="0"/>
              <a:t>=300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r>
              <a:rPr lang="en-US" altLang="zh-CN" dirty="0" err="1" smtClean="0"/>
              <a:t>xA-dA</a:t>
            </a:r>
            <a:r>
              <a:rPr lang="en-US" altLang="zh-CN" dirty="0" smtClean="0"/>
              <a:t>= -100, </a:t>
            </a:r>
            <a:r>
              <a:rPr lang="en-US" altLang="zh-CN" dirty="0" err="1" smtClean="0"/>
              <a:t>xB</a:t>
            </a:r>
            <a:r>
              <a:rPr lang="en-US" altLang="zh-CN" dirty="0" smtClean="0"/>
              <a:t>-dB=350, </a:t>
            </a:r>
            <a:r>
              <a:rPr lang="en-US" altLang="zh-CN" dirty="0" err="1" smtClean="0"/>
              <a:t>xC-dC</a:t>
            </a:r>
            <a:r>
              <a:rPr lang="en-US" altLang="zh-CN" dirty="0" smtClean="0"/>
              <a:t>=-250, max(xi-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)=350</a:t>
            </a:r>
          </a:p>
          <a:p>
            <a:r>
              <a:rPr lang="en-US" altLang="zh-CN" dirty="0" err="1" smtClean="0"/>
              <a:t>yA-dA</a:t>
            </a:r>
            <a:r>
              <a:rPr lang="en-US" altLang="zh-CN" dirty="0" smtClean="0"/>
              <a:t>= -90, </a:t>
            </a:r>
            <a:r>
              <a:rPr lang="en-US" altLang="zh-CN" dirty="0" err="1" smtClean="0"/>
              <a:t>yB</a:t>
            </a:r>
            <a:r>
              <a:rPr lang="en-US" altLang="zh-CN" dirty="0" smtClean="0"/>
              <a:t>-dB= -30, </a:t>
            </a:r>
            <a:r>
              <a:rPr lang="en-US" altLang="zh-CN" dirty="0" err="1" smtClean="0"/>
              <a:t>yC-dC</a:t>
            </a:r>
            <a:r>
              <a:rPr lang="en-US" altLang="zh-CN" dirty="0" smtClean="0"/>
              <a:t>= -360, max(</a:t>
            </a:r>
            <a:r>
              <a:rPr lang="en-US" altLang="zh-CN" dirty="0" err="1" smtClean="0"/>
              <a:t>yi-di</a:t>
            </a:r>
            <a:r>
              <a:rPr lang="en-US" altLang="zh-CN" dirty="0" smtClean="0"/>
              <a:t>)= -30</a:t>
            </a:r>
          </a:p>
          <a:p>
            <a:r>
              <a:rPr lang="en-US" altLang="zh-CN" dirty="0" err="1" smtClean="0"/>
              <a:t>xA+dA</a:t>
            </a:r>
            <a:r>
              <a:rPr lang="en-US" altLang="zh-CN" dirty="0" smtClean="0"/>
              <a:t>=300, </a:t>
            </a:r>
            <a:r>
              <a:rPr lang="en-US" altLang="zh-CN" dirty="0" err="1" smtClean="0"/>
              <a:t>xB+dB</a:t>
            </a:r>
            <a:r>
              <a:rPr lang="en-US" altLang="zh-CN" dirty="0" smtClean="0"/>
              <a:t>=650, </a:t>
            </a:r>
            <a:r>
              <a:rPr lang="en-US" altLang="zh-CN" dirty="0" err="1" smtClean="0"/>
              <a:t>xC+dC</a:t>
            </a:r>
            <a:r>
              <a:rPr lang="en-US" altLang="zh-CN" dirty="0" smtClean="0"/>
              <a:t>=350, min(</a:t>
            </a:r>
            <a:r>
              <a:rPr lang="en-US" altLang="zh-CN" dirty="0" err="1" smtClean="0"/>
              <a:t>xi+di</a:t>
            </a:r>
            <a:r>
              <a:rPr lang="en-US" altLang="zh-CN" dirty="0" smtClean="0"/>
              <a:t>)=300</a:t>
            </a:r>
          </a:p>
          <a:p>
            <a:r>
              <a:rPr lang="en-US" altLang="zh-CN" dirty="0" err="1" smtClean="0"/>
              <a:t>yA+dA</a:t>
            </a:r>
            <a:r>
              <a:rPr lang="en-US" altLang="zh-CN" dirty="0" smtClean="0"/>
              <a:t>=310, </a:t>
            </a:r>
            <a:r>
              <a:rPr lang="en-US" altLang="zh-CN" dirty="0" err="1" smtClean="0"/>
              <a:t>yB+dB</a:t>
            </a:r>
            <a:r>
              <a:rPr lang="en-US" altLang="zh-CN" dirty="0" smtClean="0"/>
              <a:t>=420, </a:t>
            </a:r>
            <a:r>
              <a:rPr lang="en-US" altLang="zh-CN" dirty="0" err="1" smtClean="0"/>
              <a:t>yC+dC</a:t>
            </a:r>
            <a:r>
              <a:rPr lang="en-US" altLang="zh-CN" dirty="0" smtClean="0"/>
              <a:t>=240, min(</a:t>
            </a:r>
            <a:r>
              <a:rPr lang="en-US" altLang="zh-CN" dirty="0" err="1" smtClean="0"/>
              <a:t>yi+di</a:t>
            </a:r>
            <a:r>
              <a:rPr lang="en-US" altLang="zh-CN" dirty="0" smtClean="0"/>
              <a:t>)=240</a:t>
            </a:r>
          </a:p>
          <a:p>
            <a:r>
              <a:rPr lang="zh-CN" altLang="en-US" dirty="0" smtClean="0"/>
              <a:t>矩形区域：</a:t>
            </a:r>
            <a:r>
              <a:rPr lang="en-US" altLang="zh-CN" dirty="0" smtClean="0"/>
              <a:t>[350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-30]X[300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240]</a:t>
            </a:r>
          </a:p>
          <a:p>
            <a:r>
              <a:rPr lang="zh-CN" altLang="en-US" dirty="0" smtClean="0"/>
              <a:t>矩形中心坐标</a:t>
            </a:r>
            <a:r>
              <a:rPr lang="en-US" altLang="zh-CN" dirty="0" smtClean="0"/>
              <a:t>M(325, 105)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899592" y="33265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13.3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无需测距的定位技术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83671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</a:rPr>
              <a:t>、质心法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质心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多边形的几何中心，其坐标是多边形顶点坐标的平均值。</a:t>
            </a:r>
            <a:endParaRPr lang="en-US" altLang="zh-CN" dirty="0" smtClean="0"/>
          </a:p>
          <a:p>
            <a:r>
              <a:rPr lang="zh-CN" altLang="en-US" dirty="0" smtClean="0"/>
              <a:t>显然质心法只能确定节点在某个范围之内，误差大大的。通过增加锚节点密度来提高精度。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3488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dirty="0" smtClean="0">
                <a:solidFill>
                  <a:srgbClr val="0000CC"/>
                </a:solidFill>
              </a:rPr>
              <a:t>DV-hop</a:t>
            </a:r>
            <a:r>
              <a:rPr lang="zh-CN" altLang="en-US" sz="2400" dirty="0" smtClean="0">
                <a:solidFill>
                  <a:srgbClr val="0000CC"/>
                </a:solidFill>
              </a:rPr>
              <a:t>法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68960"/>
            <a:ext cx="4288782" cy="332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用跳数估计节点到锚节点的距离</a:t>
            </a:r>
            <a:endParaRPr lang="en-US" altLang="zh-CN" dirty="0" smtClean="0"/>
          </a:p>
          <a:p>
            <a:r>
              <a:rPr lang="zh-CN" altLang="en-US" dirty="0" smtClean="0"/>
              <a:t>用多边法进行定位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3424932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锚节点</a:t>
            </a:r>
            <a:r>
              <a:rPr lang="en-US" altLang="zh-CN" dirty="0" smtClean="0"/>
              <a:t>L1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跳，平均每跳距离为</a:t>
            </a:r>
            <a:r>
              <a:rPr lang="en-US" altLang="zh-CN" dirty="0" smtClean="0"/>
              <a:t>40/2=20m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锚节点</a:t>
            </a:r>
            <a:r>
              <a:rPr lang="en-US" altLang="zh-CN" dirty="0" smtClean="0"/>
              <a:t>L2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跳，平均每跳距离为</a:t>
            </a:r>
            <a:r>
              <a:rPr lang="en-US" altLang="zh-CN" dirty="0" smtClean="0"/>
              <a:t>75/5=25m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锚节点</a:t>
            </a:r>
            <a:r>
              <a:rPr lang="en-US" altLang="zh-CN" dirty="0" smtClean="0"/>
              <a:t>L1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跳，平均每跳距离为</a:t>
            </a:r>
            <a:r>
              <a:rPr lang="en-US" altLang="zh-CN" dirty="0" smtClean="0"/>
              <a:t>100/6=17m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总的跳间距离为（</a:t>
            </a:r>
            <a:r>
              <a:rPr lang="en-US" altLang="zh-CN" dirty="0" smtClean="0"/>
              <a:t>20+25+17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/3=21m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所以待定位节点距离锚节点</a:t>
            </a:r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L3</a:t>
            </a:r>
            <a:r>
              <a:rPr lang="zh-CN" altLang="en-US" dirty="0" smtClean="0"/>
              <a:t>的距离分别为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*</a:t>
            </a:r>
            <a:r>
              <a:rPr lang="en-US" altLang="zh-CN" dirty="0" smtClean="0"/>
              <a:t>3=63m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</a:t>
            </a:r>
            <a:r>
              <a:rPr lang="zh-CN" altLang="en-US" dirty="0" smtClean="0"/>
              <a:t>*</a:t>
            </a:r>
            <a:r>
              <a:rPr lang="en-US" altLang="zh-CN" dirty="0" smtClean="0"/>
              <a:t>2=42m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</a:t>
            </a:r>
            <a:r>
              <a:rPr lang="zh-CN" altLang="en-US" dirty="0" smtClean="0"/>
              <a:t>*</a:t>
            </a:r>
            <a:r>
              <a:rPr lang="en-US" altLang="zh-CN" dirty="0" smtClean="0"/>
              <a:t>3=63m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13.4 </a:t>
            </a:r>
            <a:r>
              <a:rPr lang="zh-CN" altLang="en-US" sz="2800" dirty="0" smtClean="0">
                <a:solidFill>
                  <a:schemeClr val="accent2"/>
                </a:solidFill>
              </a:rPr>
              <a:t>定位系统的应用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836712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导航</a:t>
            </a:r>
            <a:r>
              <a:rPr lang="zh-CN" altLang="en-US" dirty="0" smtClean="0"/>
              <a:t>：引导移动物体沿着规划的路径到达目的地。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包括规划路径和引导移动两个部分。</a:t>
            </a:r>
            <a:endParaRPr lang="en-US" altLang="zh-CN" dirty="0" smtClean="0"/>
          </a:p>
          <a:p>
            <a:r>
              <a:rPr lang="en-US" altLang="zh-CN" dirty="0" smtClean="0"/>
              <a:t>           GPS—</a:t>
            </a:r>
            <a:r>
              <a:rPr lang="zh-CN" altLang="en-US" dirty="0" smtClean="0"/>
              <a:t>室外导航。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定位与跟踪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WSN—</a:t>
            </a:r>
            <a:r>
              <a:rPr lang="zh-CN" altLang="en-US" dirty="0" smtClean="0"/>
              <a:t>室内定位与跟踪，室外特殊场合定位与跟踪。如使用手环对儿童、老人、精神病人等的跟踪。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基于位置的服务（</a:t>
            </a:r>
            <a:r>
              <a:rPr lang="en-US" altLang="zh-CN" dirty="0" smtClean="0">
                <a:solidFill>
                  <a:srgbClr val="0000CC"/>
                </a:solidFill>
              </a:rPr>
              <a:t>LBS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r>
              <a:rPr lang="en-US" altLang="zh-CN" dirty="0" smtClean="0">
                <a:solidFill>
                  <a:srgbClr val="0000CC"/>
                </a:solidFill>
              </a:rPr>
              <a:t>Location Based Service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通过手机定位获取用户位置信息为用户提供服务。如嘀嘀打车、共享单车、美团、携程、艺龙、微信、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、支付宝等等。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基于位置的路由技术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29309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GPSR</a:t>
            </a:r>
            <a:r>
              <a:rPr lang="zh-CN" altLang="en-US" dirty="0" smtClean="0">
                <a:solidFill>
                  <a:schemeClr val="accent2"/>
                </a:solidFill>
              </a:rPr>
              <a:t>协议</a:t>
            </a:r>
            <a:r>
              <a:rPr lang="en-US" altLang="zh-CN" dirty="0" smtClean="0"/>
              <a:t>(Greedy Perimeter Stateless Routing)</a:t>
            </a:r>
            <a:r>
              <a:rPr lang="zh-CN" altLang="en-US" dirty="0" smtClean="0"/>
              <a:t> 贪婪周边无状态路由协议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GPER</a:t>
            </a:r>
            <a:r>
              <a:rPr lang="zh-CN" altLang="en-US" dirty="0" smtClean="0">
                <a:solidFill>
                  <a:schemeClr val="accent2"/>
                </a:solidFill>
              </a:rPr>
              <a:t>协议</a:t>
            </a:r>
            <a:r>
              <a:rPr lang="en-US" altLang="zh-CN" dirty="0" smtClean="0"/>
              <a:t>(Geographic Power Efficient Routing)</a:t>
            </a:r>
            <a:r>
              <a:rPr lang="zh-CN" altLang="en-US" dirty="0" smtClean="0"/>
              <a:t>基于位置的能效路由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GEAR</a:t>
            </a:r>
            <a:r>
              <a:rPr lang="zh-CN" altLang="en-US" dirty="0" smtClean="0">
                <a:solidFill>
                  <a:schemeClr val="accent2"/>
                </a:solidFill>
              </a:rPr>
              <a:t>协议</a:t>
            </a:r>
            <a:r>
              <a:rPr lang="en-US" altLang="zh-CN" dirty="0" smtClean="0"/>
              <a:t>(Geographical and Energy Aware Routing)</a:t>
            </a:r>
            <a:r>
              <a:rPr lang="zh-CN" altLang="en-US" dirty="0" smtClean="0"/>
              <a:t>地理位置和能量感知路由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GEM</a:t>
            </a:r>
            <a:r>
              <a:rPr lang="zh-CN" altLang="en-US" dirty="0" smtClean="0">
                <a:solidFill>
                  <a:schemeClr val="accent2"/>
                </a:solidFill>
              </a:rPr>
              <a:t>协议</a:t>
            </a:r>
            <a:r>
              <a:rPr lang="en-US" altLang="zh-CN" dirty="0" smtClean="0"/>
              <a:t>(Graph Embedding)</a:t>
            </a:r>
            <a:r>
              <a:rPr lang="zh-CN" altLang="en-US" dirty="0" smtClean="0"/>
              <a:t>图形嵌入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1029</Words>
  <Application>Microsoft Office PowerPoint</Application>
  <PresentationFormat>全屏显示(4:3)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WSN</vt:lpstr>
      <vt:lpstr>Equation</vt:lpstr>
      <vt:lpstr>第13讲   定位技术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吴援明</cp:lastModifiedBy>
  <cp:revision>25</cp:revision>
  <dcterms:created xsi:type="dcterms:W3CDTF">2017-12-31T14:07:58Z</dcterms:created>
  <dcterms:modified xsi:type="dcterms:W3CDTF">2018-04-12T09:53:11Z</dcterms:modified>
</cp:coreProperties>
</file>