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992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D25B-F8DB-4779-8F10-6C00F564E528}" type="datetimeFigureOut">
              <a:rPr lang="zh-CN" altLang="en-US" smtClean="0"/>
              <a:pPr/>
              <a:t>2018-4-17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EA729-0D2B-4996-B13F-EB69522F2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8F718-1181-44D0-81F7-F773F6C9BDC2}" type="datetimeFigureOut">
              <a:rPr lang="zh-CN" altLang="en-US" smtClean="0"/>
              <a:pPr/>
              <a:t>2018-4-17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9B589-91D8-4D48-97CF-24AA554D96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2AFA62-DABB-4508-AB4D-4DA02630B4F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90B4FE3-3133-4EDA-975D-16D9222C3173}" type="datetime1">
              <a:rPr lang="zh-CN" altLang="en-US" smtClean="0"/>
              <a:pPr>
                <a:defRPr/>
              </a:pPr>
              <a:t>2018-4-17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Wireless Sensor Networks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b_xiaohui[1]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95736" y="6525344"/>
            <a:ext cx="4176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 of Electronic Science and Technology of China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5496" y="0"/>
            <a:ext cx="227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ea typeface="华文行楷" panose="02010800040101010101" pitchFamily="2" charset="-122"/>
              </a:rPr>
              <a:t>Wireless Sensor Networks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981200"/>
          </a:xfr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85800" y="377478"/>
            <a:ext cx="77724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20272" y="6453336"/>
            <a:ext cx="2123728" cy="328612"/>
          </a:xfrm>
        </p:spPr>
        <p:txBody>
          <a:bodyPr/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ECD9E3-8608-4B36-A389-CB8276F8C50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20272" y="6484764"/>
            <a:ext cx="1615480" cy="32861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C0804-68C1-436A-A467-D8FFE69BCFC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FF934-45ED-451E-AD08-64B80A43C75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71F30-488A-4BAE-8298-30EE84A2BAA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304800"/>
            <a:ext cx="8229600" cy="6219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20272" y="6484764"/>
            <a:ext cx="1615480" cy="32861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95744-772E-4861-B01E-F8B47D0775DC}" type="slidenum">
              <a:rPr lang="zh-CN" altLang="en-US"/>
              <a:pPr/>
              <a:t>‹#›</a:t>
            </a:fld>
            <a:r>
              <a:rPr lang="en-US" altLang="zh-CN"/>
              <a:t>/95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6840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20272" y="6529388"/>
            <a:ext cx="161548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6840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29375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60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1A63596A-E1CC-4D0B-A525-69ED6A02035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  <p:pic>
        <p:nvPicPr>
          <p:cNvPr id="4102" name="Picture 6" descr="sb_xiaohui[1]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107504" y="0"/>
            <a:ext cx="24480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 smtClean="0">
                <a:ea typeface="华文行楷" panose="02010800040101010101" pitchFamily="2" charset="-122"/>
              </a:rPr>
              <a:t>Wireless Sensor  Networks</a:t>
            </a: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771800" y="6550223"/>
            <a:ext cx="4320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</a:t>
            </a:r>
            <a:r>
              <a:rPr lang="en-US" altLang="zh-CN" sz="1400" baseline="0" dirty="0" smtClean="0">
                <a:ea typeface="华文行楷" panose="02010800040101010101" pitchFamily="2" charset="-122"/>
              </a:rPr>
              <a:t> of Electronic Science and Technology of China</a:t>
            </a:r>
            <a:endParaRPr lang="en-US" altLang="zh-CN" sz="1400" dirty="0" smtClean="0"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®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33311D-F1DB-4AFB-AC1C-A4AB1BAF8EBC}" type="slidenum">
              <a:rPr lang="zh-CN" altLang="en-US"/>
              <a:pPr/>
              <a:t>1</a:t>
            </a:fld>
            <a:r>
              <a:rPr lang="en-US" altLang="zh-CN" dirty="0" smtClean="0"/>
              <a:t>/6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804248" y="6453188"/>
            <a:ext cx="2263552" cy="3286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zh-CN" altLang="en-US" dirty="0" smtClean="0">
                <a:solidFill>
                  <a:srgbClr val="FF0000"/>
                </a:solidFill>
              </a:rPr>
              <a:t>讲   数据融合技术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2276872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内容：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r>
              <a:rPr lang="en-US" altLang="zh-CN" sz="2400" dirty="0" smtClean="0">
                <a:solidFill>
                  <a:srgbClr val="0000CC"/>
                </a:solidFill>
              </a:rPr>
              <a:t>            </a:t>
            </a:r>
            <a:r>
              <a:rPr lang="en-US" altLang="zh-CN" sz="2400" dirty="0" smtClean="0"/>
              <a:t>1.</a:t>
            </a:r>
            <a:r>
              <a:rPr lang="zh-CN" altLang="en-US" sz="2400" dirty="0" smtClean="0"/>
              <a:t>多传感器数据融合概述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2.</a:t>
            </a:r>
            <a:r>
              <a:rPr lang="zh-CN" altLang="en-US" sz="2400" dirty="0" smtClean="0"/>
              <a:t>数据融合技术的分类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3.</a:t>
            </a:r>
            <a:r>
              <a:rPr lang="zh-CN" altLang="en-US" sz="2400" dirty="0" smtClean="0"/>
              <a:t>数据融合的主要方法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4.WSN</a:t>
            </a:r>
            <a:r>
              <a:rPr lang="zh-CN" altLang="en-US" sz="2400" dirty="0" smtClean="0"/>
              <a:t>应用层数据融合实例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/6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33265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14.1</a:t>
            </a:r>
            <a:r>
              <a:rPr lang="zh-CN" altLang="en-US" sz="2800" dirty="0" smtClean="0">
                <a:solidFill>
                  <a:srgbClr val="FF0000"/>
                </a:solidFill>
              </a:rPr>
              <a:t>多传感器数据融合概述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916832"/>
            <a:ext cx="648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WSN</a:t>
            </a:r>
            <a:r>
              <a:rPr lang="zh-CN" altLang="en-US" sz="2400" dirty="0" smtClean="0">
                <a:solidFill>
                  <a:srgbClr val="0000CC"/>
                </a:solidFill>
              </a:rPr>
              <a:t>中数据融合的作用：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dirty="0" smtClean="0"/>
              <a:t>             </a:t>
            </a:r>
            <a:r>
              <a:rPr lang="zh-CN" altLang="en-US" dirty="0" smtClean="0"/>
              <a:t>提高信息的准确性与全面性；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   </a:t>
            </a:r>
            <a:r>
              <a:rPr lang="zh-CN" altLang="en-US" dirty="0" smtClean="0"/>
              <a:t>减小信息的不确定性；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   </a:t>
            </a:r>
            <a:r>
              <a:rPr lang="zh-CN" altLang="en-US" dirty="0" smtClean="0"/>
              <a:t>提高系统的可靠性；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   </a:t>
            </a:r>
            <a:r>
              <a:rPr lang="zh-CN" altLang="en-US" dirty="0" smtClean="0"/>
              <a:t>增强系统的实时性。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3429000"/>
            <a:ext cx="74168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WSN</a:t>
            </a:r>
            <a:r>
              <a:rPr lang="zh-CN" altLang="en-US" sz="2400" dirty="0" smtClean="0">
                <a:solidFill>
                  <a:srgbClr val="0000CC"/>
                </a:solidFill>
              </a:rPr>
              <a:t>使用数据融合的必要性</a:t>
            </a:r>
            <a:r>
              <a:rPr lang="en-US" altLang="zh-CN" sz="2400" dirty="0" smtClean="0">
                <a:solidFill>
                  <a:srgbClr val="0000CC"/>
                </a:solidFill>
              </a:rPr>
              <a:t> </a:t>
            </a:r>
            <a:r>
              <a:rPr lang="zh-CN" altLang="en-US" sz="2400" dirty="0" smtClean="0">
                <a:solidFill>
                  <a:srgbClr val="0000CC"/>
                </a:solidFill>
              </a:rPr>
              <a:t>：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          </a:t>
            </a:r>
            <a:r>
              <a:rPr lang="zh-CN" altLang="en-US" dirty="0" smtClean="0"/>
              <a:t>节省通信带宽和能量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邻近节点的冗余信息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    </a:t>
            </a:r>
            <a:r>
              <a:rPr lang="zh-CN" altLang="en-US" dirty="0" smtClean="0"/>
              <a:t>提高信息收集的效率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更少的数据需要传输，更少的碰撞发生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908720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数据融合</a:t>
            </a:r>
            <a:r>
              <a:rPr lang="zh-CN" altLang="en-US" dirty="0" smtClean="0"/>
              <a:t>：对</a:t>
            </a:r>
            <a:r>
              <a:rPr lang="zh-CN" altLang="en-US" dirty="0" smtClean="0">
                <a:solidFill>
                  <a:srgbClr val="FF0000"/>
                </a:solidFill>
              </a:rPr>
              <a:t>多传感器</a:t>
            </a:r>
            <a:r>
              <a:rPr lang="zh-CN" altLang="en-US" dirty="0" smtClean="0"/>
              <a:t>数据进行</a:t>
            </a:r>
            <a:r>
              <a:rPr lang="zh-CN" altLang="en-US" dirty="0" smtClean="0">
                <a:solidFill>
                  <a:srgbClr val="FF0000"/>
                </a:solidFill>
              </a:rPr>
              <a:t>多层次多方面</a:t>
            </a:r>
            <a:r>
              <a:rPr lang="zh-CN" altLang="en-US" dirty="0" smtClean="0"/>
              <a:t>相关处理（</a:t>
            </a:r>
            <a:r>
              <a:rPr lang="zh-CN" altLang="en-US" dirty="0" smtClean="0">
                <a:solidFill>
                  <a:srgbClr val="FF0000"/>
                </a:solidFill>
              </a:rPr>
              <a:t>检测、互联、相关、估计、组合</a:t>
            </a:r>
            <a:r>
              <a:rPr lang="zh-CN" altLang="en-US" dirty="0" smtClean="0"/>
              <a:t>等）以获得更高质量（</a:t>
            </a:r>
            <a:r>
              <a:rPr lang="zh-CN" altLang="en-US" dirty="0" smtClean="0">
                <a:solidFill>
                  <a:srgbClr val="FF0000"/>
                </a:solidFill>
              </a:rPr>
              <a:t>精度、置信度</a:t>
            </a:r>
            <a:r>
              <a:rPr lang="zh-CN" altLang="en-US" dirty="0" smtClean="0"/>
              <a:t>）的状态估计与身份识别的过程。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87624" y="4581128"/>
            <a:ext cx="66247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WSN</a:t>
            </a:r>
            <a:r>
              <a:rPr lang="zh-CN" altLang="en-US" sz="2400" dirty="0" smtClean="0">
                <a:solidFill>
                  <a:srgbClr val="0000CC"/>
                </a:solidFill>
              </a:rPr>
              <a:t>采用数据融合技术的好处：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dirty="0" smtClean="0"/>
              <a:t>             </a:t>
            </a:r>
            <a:r>
              <a:rPr lang="zh-CN" altLang="en-US" dirty="0" smtClean="0"/>
              <a:t>节省整个网络的能量；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   </a:t>
            </a:r>
            <a:r>
              <a:rPr lang="zh-CN" altLang="en-US" dirty="0" smtClean="0"/>
              <a:t>获取更准确更全面的信息；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   </a:t>
            </a:r>
            <a:r>
              <a:rPr lang="zh-CN" altLang="en-US" dirty="0" smtClean="0"/>
              <a:t>提高数据收集效率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/6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980728"/>
            <a:ext cx="71287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14.2 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数据融合技术的分类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rgbClr val="0000CC"/>
                </a:solidFill>
              </a:rPr>
              <a:t>根据数据融合前后的信息含量分类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        </a:t>
            </a:r>
            <a:r>
              <a:rPr lang="zh-CN" altLang="en-US" sz="2400" dirty="0" smtClean="0"/>
              <a:t>无损融合</a:t>
            </a:r>
            <a:endParaRPr lang="en-US" altLang="zh-CN" sz="2400" dirty="0" smtClean="0"/>
          </a:p>
          <a:p>
            <a:pPr marL="342900" indent="-342900"/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有损融合</a:t>
            </a:r>
            <a:endParaRPr lang="en-US" altLang="zh-CN" sz="2400" dirty="0" smtClean="0"/>
          </a:p>
          <a:p>
            <a:pPr marL="342900" indent="-342900">
              <a:buAutoNum type="arabicPeriod" startAt="2"/>
            </a:pPr>
            <a:r>
              <a:rPr lang="zh-CN" altLang="en-US" sz="2400" dirty="0" smtClean="0">
                <a:solidFill>
                  <a:srgbClr val="0000CC"/>
                </a:solidFill>
              </a:rPr>
              <a:t>根据数据融合与应用层的关系分类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        </a:t>
            </a:r>
            <a:r>
              <a:rPr lang="zh-CN" altLang="en-US" sz="2400" dirty="0" smtClean="0"/>
              <a:t>独立于应用层的融合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在数据链路层实现</a:t>
            </a:r>
            <a:endParaRPr lang="en-US" altLang="zh-CN" sz="2400" dirty="0" smtClean="0"/>
          </a:p>
          <a:p>
            <a:pPr marL="342900" indent="-342900"/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依赖于应用层的融合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在应用层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网络层实现</a:t>
            </a:r>
            <a:endParaRPr lang="en-US" altLang="zh-CN" sz="2400" dirty="0" smtClean="0"/>
          </a:p>
          <a:p>
            <a:pPr marL="342900" indent="-342900">
              <a:buAutoNum type="arabicPeriod" startAt="3"/>
            </a:pPr>
            <a:r>
              <a:rPr lang="zh-CN" altLang="en-US" sz="2400" dirty="0" smtClean="0">
                <a:solidFill>
                  <a:srgbClr val="0000CC"/>
                </a:solidFill>
              </a:rPr>
              <a:t>根据融合的级别分类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        </a:t>
            </a:r>
            <a:r>
              <a:rPr lang="zh-CN" altLang="en-US" sz="2400" dirty="0" smtClean="0"/>
              <a:t>数据级融合</a:t>
            </a:r>
            <a:endParaRPr lang="en-US" altLang="zh-CN" sz="2400" dirty="0" smtClean="0"/>
          </a:p>
          <a:p>
            <a:pPr marL="342900" indent="-342900"/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特征级融合</a:t>
            </a:r>
            <a:endParaRPr lang="en-US" altLang="zh-CN" sz="2400" dirty="0" smtClean="0"/>
          </a:p>
          <a:p>
            <a:pPr marL="342900" indent="-342900"/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决策级融合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/6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7504" y="548680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14.3 </a:t>
            </a:r>
            <a:r>
              <a:rPr lang="zh-CN" altLang="en-US" sz="2800" dirty="0" smtClean="0">
                <a:solidFill>
                  <a:schemeClr val="accent2"/>
                </a:solidFill>
              </a:rPr>
              <a:t>数据融合的主要方法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124744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000CC"/>
                </a:solidFill>
              </a:rPr>
              <a:t>综合平均法：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83568" y="2924944"/>
            <a:ext cx="39604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CC"/>
                </a:solidFill>
              </a:rPr>
              <a:t>2</a:t>
            </a:r>
            <a:r>
              <a:rPr lang="zh-CN" altLang="en-US" sz="2400" dirty="0" smtClean="0">
                <a:solidFill>
                  <a:srgbClr val="0000CC"/>
                </a:solidFill>
              </a:rPr>
              <a:t>、其他方法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r>
              <a:rPr lang="zh-CN" altLang="en-US" dirty="0" smtClean="0"/>
              <a:t>                            卡尔曼滤波</a:t>
            </a:r>
            <a:endParaRPr lang="en-US" altLang="zh-CN" dirty="0" smtClean="0"/>
          </a:p>
          <a:p>
            <a:r>
              <a:rPr lang="zh-CN" altLang="en-US" dirty="0" smtClean="0"/>
              <a:t>                            贝叶斯估计</a:t>
            </a:r>
            <a:endParaRPr lang="en-US" altLang="zh-CN" dirty="0" smtClean="0"/>
          </a:p>
          <a:p>
            <a:r>
              <a:rPr lang="en-US" altLang="zh-CN" dirty="0" smtClean="0"/>
              <a:t>                            D-S</a:t>
            </a:r>
            <a:r>
              <a:rPr lang="zh-CN" altLang="en-US" dirty="0" smtClean="0"/>
              <a:t>证据推理</a:t>
            </a:r>
            <a:endParaRPr lang="en-US" altLang="zh-CN" dirty="0" smtClean="0"/>
          </a:p>
          <a:p>
            <a:r>
              <a:rPr lang="zh-CN" altLang="en-US" dirty="0" smtClean="0"/>
              <a:t>                            统计决策</a:t>
            </a:r>
            <a:endParaRPr lang="en-US" altLang="zh-CN" dirty="0" smtClean="0"/>
          </a:p>
          <a:p>
            <a:r>
              <a:rPr lang="zh-CN" altLang="en-US" dirty="0" smtClean="0"/>
              <a:t>                            模糊逻辑</a:t>
            </a:r>
            <a:endParaRPr lang="en-US" altLang="zh-CN" dirty="0" smtClean="0"/>
          </a:p>
          <a:p>
            <a:r>
              <a:rPr lang="zh-CN" altLang="en-US" dirty="0" smtClean="0"/>
              <a:t>                            产生式规则</a:t>
            </a:r>
            <a:endParaRPr lang="en-US" altLang="zh-CN" dirty="0" smtClean="0"/>
          </a:p>
          <a:p>
            <a:r>
              <a:rPr lang="zh-CN" altLang="en-US" dirty="0" smtClean="0"/>
              <a:t>                            神经网络法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635896" y="1268760"/>
          <a:ext cx="1368152" cy="1612465"/>
        </p:xfrm>
        <a:graphic>
          <a:graphicData uri="http://schemas.openxmlformats.org/presentationml/2006/ole">
            <p:oleObj spid="_x0000_s2051" name="Equation" r:id="rId3" imgW="711000" imgH="8380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/85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23528" y="620688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2400" dirty="0" smtClean="0">
                <a:solidFill>
                  <a:schemeClr val="accent2"/>
                </a:solidFill>
              </a:rPr>
              <a:t>13.4 WSN</a:t>
            </a:r>
            <a:r>
              <a:rPr lang="zh-CN" altLang="en-US" sz="2400" dirty="0" smtClean="0">
                <a:solidFill>
                  <a:schemeClr val="accent2"/>
                </a:solidFill>
              </a:rPr>
              <a:t>应用层数据融合实例</a:t>
            </a:r>
            <a:endParaRPr lang="en-US" altLang="zh-CN" sz="2400" dirty="0" smtClean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34076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应用层使用结构化查询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Structure Query Language</a:t>
            </a:r>
            <a:r>
              <a:rPr lang="zh-CN" altLang="en-US" dirty="0" smtClean="0"/>
              <a:t>）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177281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融合</a:t>
            </a:r>
            <a:r>
              <a:rPr lang="zh-CN" altLang="en-US" dirty="0" smtClean="0"/>
              <a:t>操作：</a:t>
            </a:r>
            <a:r>
              <a:rPr lang="en-US" altLang="zh-CN" dirty="0" smtClean="0"/>
              <a:t>COUNT, MIN, MAX, SUM, </a:t>
            </a:r>
            <a:r>
              <a:rPr lang="en-US" altLang="zh-CN" dirty="0" smtClean="0"/>
              <a:t>AVERAGE</a:t>
            </a:r>
            <a:r>
              <a:rPr lang="en-US" altLang="zh-CN" dirty="0" smtClean="0"/>
              <a:t>, GROUP, HAVING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如需要光照度大于</a:t>
            </a:r>
            <a:r>
              <a:rPr lang="en-US" altLang="zh-CN" dirty="0" smtClean="0">
                <a:solidFill>
                  <a:srgbClr val="0000CC"/>
                </a:solidFill>
              </a:rPr>
              <a:t>10</a:t>
            </a:r>
            <a:r>
              <a:rPr lang="zh-CN" altLang="en-US" dirty="0" smtClean="0">
                <a:solidFill>
                  <a:srgbClr val="0000CC"/>
                </a:solidFill>
              </a:rPr>
              <a:t>的节点返回它们的平均温度和最高温度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825" y="2586038"/>
            <a:ext cx="4220319" cy="121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221089"/>
            <a:ext cx="3456384" cy="195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403648" y="378904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如需要第</a:t>
            </a:r>
            <a:r>
              <a:rPr lang="en-US" altLang="zh-CN" dirty="0" smtClean="0">
                <a:solidFill>
                  <a:srgbClr val="0000CC"/>
                </a:solidFill>
              </a:rPr>
              <a:t>6</a:t>
            </a:r>
            <a:r>
              <a:rPr lang="zh-CN" altLang="en-US" dirty="0" smtClean="0">
                <a:solidFill>
                  <a:srgbClr val="0000CC"/>
                </a:solidFill>
              </a:rPr>
              <a:t>层室温大于</a:t>
            </a:r>
            <a:r>
              <a:rPr lang="en-US" altLang="zh-CN" dirty="0" smtClean="0">
                <a:solidFill>
                  <a:srgbClr val="0000CC"/>
                </a:solidFill>
              </a:rPr>
              <a:t>25</a:t>
            </a:r>
            <a:r>
              <a:rPr lang="zh-CN" altLang="en-US" dirty="0" smtClean="0">
                <a:solidFill>
                  <a:srgbClr val="0000CC"/>
                </a:solidFill>
              </a:rPr>
              <a:t>度的房间的房间号和最高温度：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/85</a:t>
            </a:r>
            <a:endParaRPr lang="en-US" altLang="zh-C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32656"/>
            <a:ext cx="6876256" cy="502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SN">
  <a:themeElements>
    <a:clrScheme name="WSN 8">
      <a:dk1>
        <a:srgbClr val="000000"/>
      </a:dk1>
      <a:lt1>
        <a:srgbClr val="FFFFFF"/>
      </a:lt1>
      <a:dk2>
        <a:srgbClr val="A50021"/>
      </a:dk2>
      <a:lt2>
        <a:srgbClr val="DDDDDD"/>
      </a:lt2>
      <a:accent1>
        <a:srgbClr val="FF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0000"/>
      </a:accent6>
      <a:hlink>
        <a:srgbClr val="0000FF"/>
      </a:hlink>
      <a:folHlink>
        <a:srgbClr val="009900"/>
      </a:folHlink>
    </a:clrScheme>
    <a:fontScheme name="WSN">
      <a:majorFont>
        <a:latin typeface="华文新魏"/>
        <a:ea typeface="华文新魏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WSN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8">
        <a:dk1>
          <a:srgbClr val="000000"/>
        </a:dk1>
        <a:lt1>
          <a:srgbClr val="FFFFFF"/>
        </a:lt1>
        <a:dk2>
          <a:srgbClr val="A50021"/>
        </a:dk2>
        <a:lt2>
          <a:srgbClr val="DDDDDD"/>
        </a:lt2>
        <a:accent1>
          <a:srgbClr val="FF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0000"/>
        </a:accent6>
        <a:hlink>
          <a:srgbClr val="00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387</Words>
  <Application>Microsoft Office PowerPoint</Application>
  <PresentationFormat>全屏显示(4:3)</PresentationFormat>
  <Paragraphs>63</Paragraphs>
  <Slides>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WSN</vt:lpstr>
      <vt:lpstr>Equation</vt:lpstr>
      <vt:lpstr>第14讲   数据融合技术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吴援明</cp:lastModifiedBy>
  <cp:revision>35</cp:revision>
  <dcterms:created xsi:type="dcterms:W3CDTF">2017-12-31T14:07:58Z</dcterms:created>
  <dcterms:modified xsi:type="dcterms:W3CDTF">2018-04-17T08:45:32Z</dcterms:modified>
</cp:coreProperties>
</file>