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1992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D25B-F8DB-4779-8F10-6C00F564E528}" type="datetimeFigureOut">
              <a:rPr lang="zh-CN" altLang="en-US" smtClean="0"/>
              <a:pPr/>
              <a:t>2018-4-27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EA729-0D2B-4996-B13F-EB69522F2F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8F718-1181-44D0-81F7-F773F6C9BDC2}" type="datetimeFigureOut">
              <a:rPr lang="zh-CN" altLang="en-US" smtClean="0"/>
              <a:pPr/>
              <a:t>2018-4-27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9B589-91D8-4D48-97CF-24AA554D96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2AFA62-DABB-4508-AB4D-4DA02630B4F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90B4FE3-3133-4EDA-975D-16D9222C3173}" type="datetime1">
              <a:rPr lang="zh-CN" altLang="en-US" smtClean="0"/>
              <a:pPr>
                <a:defRPr/>
              </a:pPr>
              <a:t>2018-4-27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7" name="页眉占位符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Wireless Sensor Networks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b_xiaohui[1]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95736" y="6525344"/>
            <a:ext cx="4176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 of Electronic Science and Technology of China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5496" y="0"/>
            <a:ext cx="227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Networks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981200"/>
          </a:xfrm>
        </p:spPr>
        <p:txBody>
          <a:bodyPr lIns="91440" tIns="45720" rIns="91440" bIns="45720"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85800" y="377478"/>
            <a:ext cx="7772400" cy="6032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53336"/>
            <a:ext cx="2123728" cy="328612"/>
          </a:xfrm>
        </p:spPr>
        <p:txBody>
          <a:bodyPr/>
          <a:lstStyle>
            <a:lvl1pPr algn="r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ECD9E3-8608-4B36-A389-CB8276F8C50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C0804-68C1-436A-A467-D8FFE69BCFC1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FF934-45ED-451E-AD08-64B80A43C753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4721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1F30-488A-4BAE-8298-30EE84A2BAA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/85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304800"/>
            <a:ext cx="8229600" cy="6219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020272" y="6484764"/>
            <a:ext cx="1615480" cy="32861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95744-772E-4861-B01E-F8B47D0775DC}" type="slidenum">
              <a:rPr lang="zh-CN" altLang="en-US"/>
              <a:pPr/>
              <a:t>‹#›</a:t>
            </a:fld>
            <a:r>
              <a:rPr lang="en-US" altLang="zh-CN"/>
              <a:t>/95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800" rIns="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8403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20272" y="6529388"/>
            <a:ext cx="1615480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chemeClr val="tx2"/>
                </a:solidFill>
                <a:latin typeface="+mn-lt"/>
                <a:ea typeface="+mj-ea"/>
              </a:defRPr>
            </a:lvl1pPr>
          </a:lstStyle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840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6429375"/>
            <a:ext cx="923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600" smtClean="0">
                <a:solidFill>
                  <a:schemeClr val="tx2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defRPr/>
            </a:pPr>
            <a:fld id="{1A63596A-E1CC-4D0B-A525-69ED6A02035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/85</a:t>
            </a:r>
          </a:p>
        </p:txBody>
      </p:sp>
      <p:pic>
        <p:nvPicPr>
          <p:cNvPr id="4102" name="Picture 6" descr="sb_xiaohui[1]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2F5F7"/>
              </a:clrFrom>
              <a:clrTo>
                <a:srgbClr val="F2F5F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72500" y="0"/>
            <a:ext cx="571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Text Box 8"/>
          <p:cNvSpPr txBox="1">
            <a:spLocks noChangeArrowheads="1"/>
          </p:cNvSpPr>
          <p:nvPr/>
        </p:nvSpPr>
        <p:spPr bwMode="auto">
          <a:xfrm>
            <a:off x="107504" y="0"/>
            <a:ext cx="24480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 smtClean="0">
                <a:ea typeface="华文行楷" panose="02010800040101010101" pitchFamily="2" charset="-122"/>
              </a:rPr>
              <a:t>Wireless Sensor  Networks</a:t>
            </a: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771800" y="6550223"/>
            <a:ext cx="4320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 smtClean="0">
                <a:ea typeface="华文行楷" panose="02010800040101010101" pitchFamily="2" charset="-122"/>
              </a:rPr>
              <a:t>University</a:t>
            </a:r>
            <a:r>
              <a:rPr lang="en-US" altLang="zh-CN" sz="1400" baseline="0" dirty="0" smtClean="0">
                <a:ea typeface="华文行楷" panose="02010800040101010101" pitchFamily="2" charset="-122"/>
              </a:rPr>
              <a:t> of Electronic Science and Technology of China</a:t>
            </a:r>
            <a:endParaRPr lang="en-US" altLang="zh-CN" sz="1400" dirty="0" smtClean="0"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10000"/>
        </a:lnSpc>
        <a:spcBef>
          <a:spcPct val="1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F33311D-F1DB-4AFB-AC1C-A4AB1BAF8EBC}" type="slidenum">
              <a:rPr lang="zh-CN" altLang="en-US"/>
              <a:pPr/>
              <a:t>1</a:t>
            </a:fld>
            <a:r>
              <a:rPr lang="en-US" altLang="zh-CN" dirty="0" smtClean="0"/>
              <a:t>/4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6804248" y="6453188"/>
            <a:ext cx="2263552" cy="32861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Prof. Wu </a:t>
            </a:r>
            <a:r>
              <a:rPr lang="en-US" altLang="zh-CN" dirty="0" err="1" smtClean="0"/>
              <a:t>Yuanming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19</a:t>
            </a:r>
            <a:r>
              <a:rPr lang="zh-CN" altLang="en-US" dirty="0" smtClean="0">
                <a:solidFill>
                  <a:srgbClr val="FF0000"/>
                </a:solidFill>
              </a:rPr>
              <a:t>讲   能量管理技术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276872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内容：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r>
              <a:rPr lang="en-US" altLang="zh-CN" sz="2400" dirty="0" smtClean="0">
                <a:solidFill>
                  <a:srgbClr val="0000CC"/>
                </a:solidFill>
              </a:rPr>
              <a:t>            </a:t>
            </a:r>
            <a:r>
              <a:rPr lang="en-US" altLang="zh-CN" sz="2400" dirty="0" smtClean="0"/>
              <a:t>1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能量管理概述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smtClean="0"/>
              <a:t>2.WSN</a:t>
            </a:r>
            <a:r>
              <a:rPr lang="zh-CN" altLang="en-US" sz="2400" dirty="0" smtClean="0"/>
              <a:t>的电源节能方法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smtClean="0"/>
              <a:t>3.MAC</a:t>
            </a:r>
            <a:r>
              <a:rPr lang="zh-CN" altLang="en-US" sz="2400" dirty="0" smtClean="0"/>
              <a:t>协议节能方法</a:t>
            </a:r>
            <a:endParaRPr lang="en-US" altLang="zh-CN" sz="2400" dirty="0" smtClean="0"/>
          </a:p>
          <a:p>
            <a:r>
              <a:rPr lang="en-US" altLang="zh-CN" sz="2400" dirty="0" smtClean="0"/>
              <a:t>            </a:t>
            </a:r>
            <a:r>
              <a:rPr lang="en-US" altLang="zh-CN" sz="2400" dirty="0" smtClean="0"/>
              <a:t>4.</a:t>
            </a:r>
            <a:r>
              <a:rPr lang="zh-CN" altLang="en-US" sz="2400" dirty="0" smtClean="0"/>
              <a:t>路由协议节能方法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76200" y="6285359"/>
            <a:ext cx="923925" cy="352425"/>
          </a:xfrm>
        </p:spPr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2</a:t>
            </a:fld>
            <a:r>
              <a:rPr lang="en-US" altLang="zh-CN" dirty="0" smtClean="0"/>
              <a:t>/4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8640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19.1 </a:t>
            </a:r>
            <a:r>
              <a:rPr lang="zh-CN" altLang="en-US" sz="2800" dirty="0" smtClean="0">
                <a:solidFill>
                  <a:srgbClr val="FF0000"/>
                </a:solidFill>
              </a:rPr>
              <a:t>能量管理概述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2132856"/>
            <a:ext cx="74888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>
                <a:solidFill>
                  <a:srgbClr val="0000CC"/>
                </a:solidFill>
              </a:rPr>
              <a:t>节点</a:t>
            </a:r>
            <a:r>
              <a:rPr lang="zh-CN" altLang="en-US" sz="2400" dirty="0" smtClean="0">
                <a:solidFill>
                  <a:srgbClr val="0000CC"/>
                </a:solidFill>
              </a:rPr>
              <a:t>各部分耗能：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>
                <a:solidFill>
                  <a:srgbClr val="00B050"/>
                </a:solidFill>
              </a:rPr>
              <a:t>传感模块</a:t>
            </a:r>
            <a:r>
              <a:rPr lang="zh-CN" altLang="en-US" dirty="0" smtClean="0"/>
              <a:t>：即使是智能传感器，传感模块的耗能也是非常小的。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>
                <a:solidFill>
                  <a:srgbClr val="00B050"/>
                </a:solidFill>
              </a:rPr>
              <a:t>处理模块</a:t>
            </a:r>
            <a:r>
              <a:rPr lang="zh-CN" altLang="en-US" dirty="0" smtClean="0"/>
              <a:t>：处理速度慢，处理能力弱，耗能也较小。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>
                <a:solidFill>
                  <a:srgbClr val="00B050"/>
                </a:solidFill>
              </a:rPr>
              <a:t>通信模块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chemeClr val="tx2"/>
                </a:solidFill>
              </a:rPr>
              <a:t>WSN</a:t>
            </a:r>
            <a:r>
              <a:rPr lang="zh-CN" altLang="en-US" dirty="0" smtClean="0">
                <a:solidFill>
                  <a:schemeClr val="tx2"/>
                </a:solidFill>
              </a:rPr>
              <a:t>的主要耗能模块。通信模块工作模式：发送、接收、空闲（只侦听无线信道，不发送也不接收）、睡眠（无线通信模块不工作）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87624" y="3861048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>
                <a:solidFill>
                  <a:srgbClr val="0000CC"/>
                </a:solidFill>
              </a:rPr>
              <a:t>网络协议与通信模块：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          </a:t>
            </a:r>
            <a:r>
              <a:rPr lang="zh-CN" altLang="en-US" dirty="0" smtClean="0"/>
              <a:t>网络协议决定了通信模块的</a:t>
            </a:r>
            <a:r>
              <a:rPr lang="zh-CN" altLang="en-US" dirty="0" smtClean="0"/>
              <a:t>工作过程。</a:t>
            </a:r>
            <a:r>
              <a:rPr lang="en-US" altLang="zh-CN" dirty="0" smtClean="0"/>
              <a:t>WSN</a:t>
            </a:r>
            <a:r>
              <a:rPr lang="zh-CN" altLang="en-US" dirty="0" smtClean="0"/>
              <a:t>的网络协议最主要的是网络层的路由协议和数据链路层的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协议。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620688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</a:rPr>
              <a:t>WSN</a:t>
            </a:r>
            <a:r>
              <a:rPr lang="zh-CN" altLang="en-US" sz="2400" dirty="0" smtClean="0">
                <a:solidFill>
                  <a:srgbClr val="0000CC"/>
                </a:solidFill>
              </a:rPr>
              <a:t>的特点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B050"/>
                </a:solidFill>
              </a:rPr>
              <a:t>蜂窝网络</a:t>
            </a:r>
            <a:r>
              <a:rPr lang="zh-CN" altLang="en-US" dirty="0" smtClean="0"/>
              <a:t>：首先是服务质量和高效率利用带宽，其次是节能（手机电池寿命）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B050"/>
                </a:solidFill>
              </a:rPr>
              <a:t>WSN</a:t>
            </a:r>
            <a:r>
              <a:rPr lang="zh-CN" altLang="en-US" dirty="0" smtClean="0"/>
              <a:t>：首先是高效使用能量，延长网络寿命。因为它的电池容量小，而且很多应用中电池无法更换。其次是服务质量。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187624" y="4797152"/>
            <a:ext cx="77048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sz="2400" dirty="0" smtClean="0">
                <a:solidFill>
                  <a:srgbClr val="0000CC"/>
                </a:solidFill>
              </a:rPr>
              <a:t>网络协议与</a:t>
            </a:r>
            <a:r>
              <a:rPr lang="zh-CN" altLang="en-US" sz="2400" dirty="0" smtClean="0">
                <a:solidFill>
                  <a:srgbClr val="0000CC"/>
                </a:solidFill>
              </a:rPr>
              <a:t>耗能：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zh-CN" altLang="en-US" dirty="0" smtClean="0"/>
              <a:t>路由协议决定了数据传输的路径，路径中的节点的通信模块都耗能，多跳比单跳耗能少。路径的长短及其选择直接影响耗能的多少及耗能的均衡性；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    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协议控制节点间无线信道的使用方式，决定了节点通信模块的工作模式，对能量的高效利用影响大。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3</a:t>
            </a:fld>
            <a:r>
              <a:rPr lang="en-US" altLang="zh-CN" dirty="0" smtClean="0"/>
              <a:t>/4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71287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19.1 </a:t>
            </a:r>
            <a:r>
              <a:rPr lang="zh-CN" altLang="en-US" sz="2800" dirty="0" smtClean="0">
                <a:solidFill>
                  <a:srgbClr val="FF0000"/>
                </a:solidFill>
              </a:rPr>
              <a:t>能量管理概述（续）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zh-CN" altLang="en-US" sz="2400" dirty="0" smtClean="0">
                <a:solidFill>
                  <a:srgbClr val="0000CC"/>
                </a:solidFill>
              </a:rPr>
              <a:t>能量管理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        </a:t>
            </a:r>
            <a:r>
              <a:rPr lang="zh-CN" altLang="en-US" sz="2400" dirty="0" smtClean="0"/>
              <a:t>节点电源的管理</a:t>
            </a:r>
            <a:endParaRPr lang="en-US" altLang="zh-CN" sz="2400" dirty="0" smtClean="0"/>
          </a:p>
          <a:p>
            <a:pPr marL="342900" indent="-342900"/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路由协议和</a:t>
            </a:r>
            <a:r>
              <a:rPr lang="en-US" altLang="zh-CN" sz="2400" dirty="0" smtClean="0"/>
              <a:t>MAC</a:t>
            </a:r>
            <a:r>
              <a:rPr lang="zh-CN" altLang="en-US" sz="2400" dirty="0" smtClean="0"/>
              <a:t>协议的设计</a:t>
            </a:r>
            <a:endParaRPr lang="en-US" altLang="zh-CN" sz="2400" dirty="0" smtClean="0"/>
          </a:p>
          <a:p>
            <a:pPr marL="342900" indent="-342900"/>
            <a:r>
              <a:rPr lang="zh-CN" altLang="en-US" sz="2400" dirty="0" smtClean="0">
                <a:solidFill>
                  <a:srgbClr val="0000CC"/>
                </a:solidFill>
              </a:rPr>
              <a:t>功能模块与耗能情况</a:t>
            </a:r>
            <a:endParaRPr lang="en-US" altLang="zh-CN" sz="2400" dirty="0" smtClean="0">
              <a:solidFill>
                <a:srgbClr val="0000CC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2778467"/>
            <a:ext cx="4104456" cy="151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916832"/>
            <a:ext cx="4005261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509120"/>
            <a:ext cx="7956375" cy="125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43608" y="573325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</a:t>
            </a:r>
            <a:r>
              <a:rPr lang="en-US" altLang="zh-CN" dirty="0" smtClean="0"/>
              <a:t>4.1</a:t>
            </a:r>
            <a:r>
              <a:rPr lang="zh-CN" altLang="en-US" dirty="0" smtClean="0"/>
              <a:t>给出的是短距离收发时的耗能情况（</a:t>
            </a:r>
            <a:r>
              <a:rPr lang="en-US" altLang="zh-CN" dirty="0" smtClean="0"/>
              <a:t>10-70m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如果距离增大，发送的耗能比接收的耗能大很多。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Prof. Wu Yuanming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7FF934-45ED-451E-AD08-64B80A43C753}" type="slidenum">
              <a:rPr lang="zh-CN" altLang="en-US" smtClean="0"/>
              <a:pPr>
                <a:defRPr/>
              </a:pPr>
              <a:t>4</a:t>
            </a:fld>
            <a:r>
              <a:rPr lang="en-US" altLang="zh-CN" dirty="0" smtClean="0"/>
              <a:t>/4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7504" y="332656"/>
            <a:ext cx="9036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19.2 WSN</a:t>
            </a:r>
            <a:r>
              <a:rPr lang="zh-CN" altLang="en-US" sz="2800" dirty="0" smtClean="0">
                <a:solidFill>
                  <a:schemeClr val="accent2"/>
                </a:solidFill>
              </a:rPr>
              <a:t>的电源节能方法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836712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0000CC"/>
                </a:solidFill>
              </a:rPr>
              <a:t>休眠机制</a:t>
            </a:r>
            <a:r>
              <a:rPr lang="zh-CN" altLang="en-US" sz="2400" dirty="0" smtClean="0">
                <a:solidFill>
                  <a:srgbClr val="0000CC"/>
                </a:solidFill>
              </a:rPr>
              <a:t>：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zh-CN" altLang="en-US" sz="2000" dirty="0" smtClean="0">
                <a:solidFill>
                  <a:srgbClr val="00B050"/>
                </a:solidFill>
              </a:rPr>
              <a:t>（</a:t>
            </a:r>
            <a:r>
              <a:rPr lang="en-US" altLang="zh-CN" sz="2000" dirty="0" smtClean="0">
                <a:solidFill>
                  <a:srgbClr val="00B050"/>
                </a:solidFill>
              </a:rPr>
              <a:t>1</a:t>
            </a:r>
            <a:r>
              <a:rPr lang="zh-CN" altLang="en-US" sz="2000" dirty="0" smtClean="0">
                <a:solidFill>
                  <a:srgbClr val="00B050"/>
                </a:solidFill>
              </a:rPr>
              <a:t>）硬件支持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dirty="0" smtClean="0">
                <a:solidFill>
                  <a:schemeClr val="tx2"/>
                </a:solidFill>
              </a:rPr>
              <a:t>CPU</a:t>
            </a:r>
            <a:r>
              <a:rPr lang="zh-CN" altLang="en-US" dirty="0" smtClean="0">
                <a:solidFill>
                  <a:schemeClr val="tx2"/>
                </a:solidFill>
              </a:rPr>
              <a:t>支持电源电压和工作频率的调节，也支持休眠模式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       CPU</a:t>
            </a:r>
            <a:r>
              <a:rPr lang="zh-CN" altLang="en-US" dirty="0" smtClean="0"/>
              <a:t>的耗能与电源电压的平方成正比，与工作频率的平方成正比。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2"/>
                </a:solidFill>
              </a:rPr>
              <a:t>通信模块支持四种工作模式，即支持休眠模式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通信模块中的混频器、频率合成器、锁相环、功率放大器等是耗能的主要部分。由于锁相环锁相时间较长（几百微秒），由休眠状态唤醒时就有较长时间的延时，同时启动能耗相对较大。</a:t>
            </a:r>
            <a:endParaRPr lang="en-US" altLang="zh-CN" dirty="0" smtClean="0"/>
          </a:p>
          <a:p>
            <a:pPr marL="342900" indent="-342900"/>
            <a:r>
              <a:rPr lang="zh-CN" altLang="en-US" sz="2000" dirty="0" smtClean="0">
                <a:solidFill>
                  <a:srgbClr val="00B050"/>
                </a:solidFill>
              </a:rPr>
              <a:t>（</a:t>
            </a:r>
            <a:r>
              <a:rPr lang="en-US" altLang="zh-CN" sz="2000" dirty="0" smtClean="0">
                <a:solidFill>
                  <a:srgbClr val="00B050"/>
                </a:solidFill>
              </a:rPr>
              <a:t>2</a:t>
            </a:r>
            <a:r>
              <a:rPr lang="zh-CN" altLang="en-US" sz="2000" dirty="0" smtClean="0">
                <a:solidFill>
                  <a:srgbClr val="00B050"/>
                </a:solidFill>
              </a:rPr>
              <a:t>）采用具有休眠机制的网络协议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342900" indent="-342900"/>
            <a:r>
              <a:rPr lang="en-US" altLang="zh-CN" dirty="0" smtClean="0"/>
              <a:t>            S-MAC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marL="342900" indent="-342900"/>
            <a:r>
              <a:rPr lang="zh-CN" altLang="en-US" sz="2000" dirty="0" smtClean="0">
                <a:solidFill>
                  <a:srgbClr val="00B050"/>
                </a:solidFill>
              </a:rPr>
              <a:t>（</a:t>
            </a:r>
            <a:r>
              <a:rPr lang="en-US" altLang="zh-CN" sz="2000" dirty="0" smtClean="0">
                <a:solidFill>
                  <a:srgbClr val="00B050"/>
                </a:solidFill>
              </a:rPr>
              <a:t>3</a:t>
            </a:r>
            <a:r>
              <a:rPr lang="zh-CN" altLang="en-US" sz="2000" dirty="0" smtClean="0">
                <a:solidFill>
                  <a:srgbClr val="00B050"/>
                </a:solidFill>
              </a:rPr>
              <a:t>）节点功率管理机制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marL="342900" indent="-342900"/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电源电压的自适应调节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工作频率的自适应调节</a:t>
            </a:r>
            <a:endParaRPr lang="en-US" altLang="zh-CN" dirty="0" smtClean="0"/>
          </a:p>
          <a:p>
            <a:pPr marL="342900" indent="-342900"/>
            <a:r>
              <a:rPr lang="en-US" altLang="zh-CN" sz="2400" dirty="0" smtClean="0">
                <a:solidFill>
                  <a:srgbClr val="0000CC"/>
                </a:solidFill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</a:rPr>
              <a:t>、数据融合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 marL="342900" indent="-342900"/>
            <a:r>
              <a:rPr lang="en-US" altLang="zh-CN" dirty="0" smtClean="0"/>
              <a:t>            1bit</a:t>
            </a:r>
            <a:r>
              <a:rPr lang="zh-CN" altLang="en-US" dirty="0" smtClean="0"/>
              <a:t>数据传输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所消耗的能力</a:t>
            </a:r>
            <a:r>
              <a:rPr lang="en-US" altLang="zh-CN" dirty="0" smtClean="0"/>
              <a:t>=3000</a:t>
            </a:r>
            <a:r>
              <a:rPr lang="zh-CN" altLang="en-US" dirty="0" smtClean="0"/>
              <a:t>条指令所消耗的能量</a:t>
            </a: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 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数据融合的目的除了获得更高质量、更高精度的测量外，大幅减少网络中传输的数据量，即节省大量能量。数据融合主要在网络层的路由协议中进行，分簇路由协议加上数据融合能力，可以极大地减少数据量，节能效果明显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SN">
  <a:themeElements>
    <a:clrScheme name="WSN 8">
      <a:dk1>
        <a:srgbClr val="000000"/>
      </a:dk1>
      <a:lt1>
        <a:srgbClr val="FFFFFF"/>
      </a:lt1>
      <a:dk2>
        <a:srgbClr val="A50021"/>
      </a:dk2>
      <a:lt2>
        <a:srgbClr val="DDDDDD"/>
      </a:lt2>
      <a:accent1>
        <a:srgbClr val="FFCC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0000"/>
      </a:accent6>
      <a:hlink>
        <a:srgbClr val="0000FF"/>
      </a:hlink>
      <a:folHlink>
        <a:srgbClr val="009900"/>
      </a:folHlink>
    </a:clrScheme>
    <a:fontScheme name="WSN">
      <a:majorFont>
        <a:latin typeface="华文新魏"/>
        <a:ea typeface="华文新魏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WSN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SN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SN 8">
        <a:dk1>
          <a:srgbClr val="000000"/>
        </a:dk1>
        <a:lt1>
          <a:srgbClr val="FFFFFF"/>
        </a:lt1>
        <a:dk2>
          <a:srgbClr val="A50021"/>
        </a:dk2>
        <a:lt2>
          <a:srgbClr val="DDDDDD"/>
        </a:lt2>
        <a:accent1>
          <a:srgbClr val="FF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0000"/>
        </a:accent6>
        <a:hlink>
          <a:srgbClr val="00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584</Words>
  <Application>Microsoft Office PowerPoint</Application>
  <PresentationFormat>全屏显示(4:3)</PresentationFormat>
  <Paragraphs>52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WSN</vt:lpstr>
      <vt:lpstr>第19讲   能量管理技术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吴援明</cp:lastModifiedBy>
  <cp:revision>37</cp:revision>
  <dcterms:created xsi:type="dcterms:W3CDTF">2017-12-31T14:07:58Z</dcterms:created>
  <dcterms:modified xsi:type="dcterms:W3CDTF">2018-04-27T05:30:33Z</dcterms:modified>
</cp:coreProperties>
</file>