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8"/>
  </p:notesMasterIdLst>
  <p:sldIdLst>
    <p:sldId id="257" r:id="rId2"/>
    <p:sldId id="269" r:id="rId3"/>
    <p:sldId id="270" r:id="rId4"/>
    <p:sldId id="271" r:id="rId5"/>
    <p:sldId id="272" r:id="rId6"/>
    <p:sldId id="273" r:id="rId7"/>
    <p:sldId id="262" r:id="rId8"/>
    <p:sldId id="263" r:id="rId9"/>
    <p:sldId id="264" r:id="rId10"/>
    <p:sldId id="265" r:id="rId11"/>
    <p:sldId id="267" r:id="rId12"/>
    <p:sldId id="268" r:id="rId13"/>
    <p:sldId id="275" r:id="rId14"/>
    <p:sldId id="276" r:id="rId15"/>
    <p:sldId id="277" r:id="rId16"/>
    <p:sldId id="278"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31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F6C67-71ED-4428-AD69-3600371281DB}" type="datetimeFigureOut">
              <a:rPr lang="zh-CN" altLang="en-US" smtClean="0"/>
              <a:pPr/>
              <a:t>2018-3-14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888448-A11C-4F7D-8570-937A6C15A48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4924624B-DAB1-4213-941A-B91D6330C562}" type="slidenum">
              <a:rPr lang="zh-CN" altLang="en-US" smtClean="0"/>
              <a:pPr/>
              <a:t>1</a:t>
            </a:fld>
            <a:endParaRPr lang="en-US" altLang="zh-CN"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xfrm>
            <a:off x="685800" y="4343400"/>
            <a:ext cx="5486400" cy="4114800"/>
          </a:xfrm>
          <a:noFill/>
          <a:ln/>
        </p:spPr>
        <p:txBody>
          <a:bodyPr/>
          <a:lstStyle/>
          <a:p>
            <a:pPr eaLnBrk="1" hangingPunct="1"/>
            <a:r>
              <a:rPr lang="en-US" altLang="zh-CN" smtClean="0"/>
              <a:t>Originate</a:t>
            </a:r>
            <a:r>
              <a:rPr lang="zh-CN" altLang="en-US" smtClean="0"/>
              <a:t>，</a:t>
            </a:r>
            <a:r>
              <a:rPr lang="en-US" altLang="zh-CN" smtClean="0"/>
              <a:t>vt.</a:t>
            </a:r>
            <a:r>
              <a:rPr lang="zh-CN" altLang="en-US" smtClean="0"/>
              <a:t>引起</a:t>
            </a:r>
            <a:r>
              <a:rPr lang="en-US" altLang="zh-CN" smtClean="0"/>
              <a:t>, </a:t>
            </a:r>
            <a:r>
              <a:rPr lang="zh-CN" altLang="en-US" smtClean="0"/>
              <a:t>发明</a:t>
            </a:r>
            <a:r>
              <a:rPr lang="en-US" altLang="zh-CN" smtClean="0"/>
              <a:t>, </a:t>
            </a:r>
            <a:r>
              <a:rPr lang="zh-CN" altLang="en-US" smtClean="0"/>
              <a:t>发起</a:t>
            </a:r>
            <a:r>
              <a:rPr lang="en-US" altLang="zh-CN" smtClean="0"/>
              <a:t>, </a:t>
            </a:r>
            <a:r>
              <a:rPr lang="zh-CN" altLang="en-US" smtClean="0"/>
              <a:t>创办，</a:t>
            </a:r>
            <a:r>
              <a:rPr lang="en-US" altLang="zh-CN" smtClean="0"/>
              <a:t>vi.</a:t>
            </a:r>
            <a:r>
              <a:rPr lang="zh-CN" altLang="en-US" smtClean="0"/>
              <a:t>起源</a:t>
            </a:r>
            <a:r>
              <a:rPr lang="en-US" altLang="zh-CN" smtClean="0"/>
              <a:t>, </a:t>
            </a:r>
            <a:r>
              <a:rPr lang="zh-CN" altLang="en-US" smtClean="0"/>
              <a:t>发生</a:t>
            </a:r>
          </a:p>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9D28121-C935-42E2-8A1A-4C035C792513}" type="slidenum">
              <a:rPr lang="zh-CN" altLang="en-US" smtClean="0"/>
              <a:pPr/>
              <a:t>2</a:t>
            </a:fld>
            <a:endParaRPr lang="en-US" altLang="zh-CN"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AECE00E6-98DE-4677-A4BF-3084A0B1F12F}" type="slidenum">
              <a:rPr lang="zh-CN" altLang="en-US" smtClean="0"/>
              <a:pPr/>
              <a:t>10</a:t>
            </a:fld>
            <a:endParaRPr lang="en-US" altLang="zh-CN" smtClean="0"/>
          </a:p>
        </p:txBody>
      </p:sp>
      <p:sp>
        <p:nvSpPr>
          <p:cNvPr id="178179" name="Rectangle 2"/>
          <p:cNvSpPr>
            <a:spLocks noGrp="1" noRot="1" noChangeAspect="1" noChangeArrowheads="1" noTextEdit="1"/>
          </p:cNvSpPr>
          <p:nvPr>
            <p:ph type="sldImg"/>
          </p:nvPr>
        </p:nvSpPr>
        <p:spPr>
          <a:xfrm>
            <a:off x="1141413" y="684213"/>
            <a:ext cx="4575175" cy="3430587"/>
          </a:xfrm>
          <a:ln/>
        </p:spPr>
      </p:sp>
      <p:sp>
        <p:nvSpPr>
          <p:cNvPr id="178180" name="Rectangle 3"/>
          <p:cNvSpPr>
            <a:spLocks noGrp="1" noChangeArrowheads="1"/>
          </p:cNvSpPr>
          <p:nvPr>
            <p:ph type="body" idx="1"/>
          </p:nvPr>
        </p:nvSpPr>
        <p:spPr>
          <a:xfrm>
            <a:off x="915988" y="4343400"/>
            <a:ext cx="5026025" cy="4116388"/>
          </a:xfrm>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9288E2D2-F0CB-4965-ACD1-CDC79107BB93}" type="slidenum">
              <a:rPr lang="zh-CN" altLang="en-US" smtClean="0"/>
              <a:pPr/>
              <a:t>15</a:t>
            </a:fld>
            <a:endParaRPr lang="en-US" altLang="zh-CN"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685800" y="4343400"/>
            <a:ext cx="5486400" cy="4114800"/>
          </a:xfrm>
          <a:noFill/>
          <a:ln/>
        </p:spPr>
        <p:txBody>
          <a:bodyPr/>
          <a:lstStyle/>
          <a:p>
            <a:pPr eaLnBrk="1" hangingPunct="1"/>
            <a:r>
              <a:rPr lang="zh-CN" altLang="en-US" smtClean="0"/>
              <a:t>以数据为中心的路由协议对感知到的数据按照属性命名，对相同属性的数据在传输过程中进行融合操作，减少网络中冗余数据的传输。这类协议同时集成了网络路由任务和应用层数据管理任务。</a:t>
            </a:r>
          </a:p>
          <a:p>
            <a:pPr eaLnBrk="1" hangingPunct="1"/>
            <a:r>
              <a:rPr lang="en-US" altLang="zh-CN" smtClean="0"/>
              <a:t>Dissemination</a:t>
            </a:r>
            <a:r>
              <a:rPr lang="zh-CN" altLang="en-US" smtClean="0"/>
              <a:t>，分发</a:t>
            </a:r>
          </a:p>
          <a:p>
            <a:pPr eaLnBrk="1" hangingPunct="1"/>
            <a:r>
              <a:rPr lang="zh-CN" altLang="en-US" b="1" smtClean="0"/>
              <a:t>  以数据为中心。与传统无线网络的路由协议以地址作为节点标识和路由依据不同</a:t>
            </a:r>
            <a:r>
              <a:rPr lang="zh-CN" altLang="en-US" smtClean="0"/>
              <a:t>，无线传感器网络通常只关心区域内某个观测指标的值，而不具体关心单个节点的观测数据；它不依赖于全网唯一的标识，通常包含多个节点到少数汇聚节点的数据流，按照对感知数据的需求、数据通信模式和流向，以数据为中心形成消息的转发路径。</a:t>
            </a:r>
          </a:p>
          <a:p>
            <a:pPr eaLnBrk="1" hangingPunct="1"/>
            <a:r>
              <a:rPr lang="en-US" altLang="zh-CN" smtClean="0"/>
              <a:t>dissemination.</a:t>
            </a:r>
            <a:r>
              <a:rPr lang="zh-CN" altLang="en-US" smtClean="0"/>
              <a:t>分发</a:t>
            </a:r>
          </a:p>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6" descr="sb_xiaohui[1]"/>
          <p:cNvPicPr>
            <a:picLocks noChangeAspect="1" noChangeArrowheads="1"/>
          </p:cNvPicPr>
          <p:nvPr/>
        </p:nvPicPr>
        <p:blipFill>
          <a:blip r:embed="rId2" cstate="print">
            <a:clrChange>
              <a:clrFrom>
                <a:srgbClr val="F2F5F7"/>
              </a:clrFrom>
              <a:clrTo>
                <a:srgbClr val="F2F5F7">
                  <a:alpha val="0"/>
                </a:srgbClr>
              </a:clrTo>
            </a:clrChange>
          </a:blip>
          <a:srcRect/>
          <a:stretch>
            <a:fillRect/>
          </a:stretch>
        </p:blipFill>
        <p:spPr bwMode="auto">
          <a:xfrm>
            <a:off x="8572500" y="0"/>
            <a:ext cx="571500" cy="581025"/>
          </a:xfrm>
          <a:prstGeom prst="rect">
            <a:avLst/>
          </a:prstGeom>
          <a:noFill/>
          <a:ln w="9525">
            <a:noFill/>
            <a:miter lim="800000"/>
            <a:headEnd/>
            <a:tailEnd/>
          </a:ln>
        </p:spPr>
      </p:pic>
      <p:sp>
        <p:nvSpPr>
          <p:cNvPr id="5" name="Text Box 8"/>
          <p:cNvSpPr txBox="1">
            <a:spLocks noChangeArrowheads="1"/>
          </p:cNvSpPr>
          <p:nvPr/>
        </p:nvSpPr>
        <p:spPr bwMode="auto">
          <a:xfrm>
            <a:off x="2195513" y="6524625"/>
            <a:ext cx="4176712" cy="212725"/>
          </a:xfrm>
          <a:prstGeom prst="rect">
            <a:avLst/>
          </a:prstGeom>
          <a:noFill/>
          <a:ln>
            <a:noFill/>
          </a:ln>
          <a:extLst>
            <a:ext uri="{909E8E84-426E-40DD-AFC4-6F175D3DCCD1}"/>
            <a:ext uri="{91240B29-F687-4F45-9708-019B960494DF}"/>
          </a:extLst>
        </p:spPr>
        <p:txBody>
          <a:bodyPr lIns="0" tIns="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defRPr/>
            </a:pPr>
            <a:r>
              <a:rPr lang="en-US" altLang="zh-CN" sz="1400" dirty="0" smtClean="0">
                <a:ea typeface="华文行楷" panose="02010800040101010101" pitchFamily="2" charset="-122"/>
              </a:rPr>
              <a:t>University of Electronic Science and Technology of China</a:t>
            </a:r>
          </a:p>
        </p:txBody>
      </p:sp>
      <p:sp>
        <p:nvSpPr>
          <p:cNvPr id="6" name="Rectangle 9"/>
          <p:cNvSpPr>
            <a:spLocks noChangeArrowheads="1"/>
          </p:cNvSpPr>
          <p:nvPr/>
        </p:nvSpPr>
        <p:spPr bwMode="auto">
          <a:xfrm>
            <a:off x="34925" y="0"/>
            <a:ext cx="2271713" cy="336550"/>
          </a:xfrm>
          <a:prstGeom prst="rect">
            <a:avLst/>
          </a:prstGeom>
          <a:noFill/>
          <a:ln>
            <a:noFill/>
          </a:ln>
          <a:extLst>
            <a:ext uri="{909E8E84-426E-40DD-AFC4-6F175D3DCCD1}"/>
            <a:ext uri="{91240B29-F687-4F45-9708-019B960494DF}"/>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smtClean="0">
                <a:ea typeface="华文行楷" panose="02010800040101010101" pitchFamily="2" charset="-122"/>
              </a:rPr>
              <a:t>Wireless Sensor Networks</a:t>
            </a:r>
          </a:p>
        </p:txBody>
      </p:sp>
      <p:sp>
        <p:nvSpPr>
          <p:cNvPr id="685059" name="Rectangle 3"/>
          <p:cNvSpPr>
            <a:spLocks noGrp="1" noChangeArrowheads="1"/>
          </p:cNvSpPr>
          <p:nvPr>
            <p:ph type="subTitle" idx="1"/>
          </p:nvPr>
        </p:nvSpPr>
        <p:spPr>
          <a:xfrm>
            <a:off x="1371600" y="3581400"/>
            <a:ext cx="6400800" cy="1981200"/>
          </a:xfrm>
        </p:spPr>
        <p:txBody>
          <a:bodyPr lIns="91440" tIns="45720" rIns="91440" bIns="45720"/>
          <a:lstStyle>
            <a:lvl1pPr marL="0" indent="0">
              <a:buFont typeface="Wingdings" pitchFamily="2" charset="2"/>
              <a:buNone/>
              <a:defRPr/>
            </a:lvl1pPr>
          </a:lstStyle>
          <a:p>
            <a:r>
              <a:rPr lang="zh-CN" altLang="en-US"/>
              <a:t>单击此处编辑母版副标题样式</a:t>
            </a:r>
          </a:p>
        </p:txBody>
      </p:sp>
      <p:sp>
        <p:nvSpPr>
          <p:cNvPr id="10" name="标题 9"/>
          <p:cNvSpPr>
            <a:spLocks noGrp="1"/>
          </p:cNvSpPr>
          <p:nvPr>
            <p:ph type="title"/>
          </p:nvPr>
        </p:nvSpPr>
        <p:spPr>
          <a:xfrm>
            <a:off x="685800" y="377478"/>
            <a:ext cx="7772400" cy="603250"/>
          </a:xfrm>
        </p:spPr>
        <p:txBody>
          <a:bodyPr/>
          <a:lstStyle/>
          <a:p>
            <a:r>
              <a:rPr lang="zh-CN" altLang="en-US" smtClean="0"/>
              <a:t>单击此处编辑母版标题样式</a:t>
            </a:r>
            <a:endParaRPr lang="zh-CN" altLang="en-US"/>
          </a:p>
        </p:txBody>
      </p:sp>
      <p:sp>
        <p:nvSpPr>
          <p:cNvPr id="7" name="Rectangle 4"/>
          <p:cNvSpPr>
            <a:spLocks noGrp="1" noChangeArrowheads="1"/>
          </p:cNvSpPr>
          <p:nvPr>
            <p:ph type="ftr" sz="quarter" idx="10"/>
          </p:nvPr>
        </p:nvSpPr>
        <p:spPr>
          <a:xfrm>
            <a:off x="7019925" y="6453188"/>
            <a:ext cx="2124075" cy="328612"/>
          </a:xfrm>
        </p:spPr>
        <p:txBody>
          <a:bodyPr/>
          <a:lstStyle>
            <a:lvl1pPr algn="r">
              <a:defRPr kumimoji="0" sz="1200" dirty="0" smtClean="0">
                <a:solidFill>
                  <a:schemeClr val="tx2"/>
                </a:solidFill>
                <a:latin typeface="+mn-lt"/>
                <a:ea typeface="+mj-ea"/>
              </a:defRPr>
            </a:lvl1pPr>
          </a:lstStyle>
          <a:p>
            <a:pPr>
              <a:defRPr/>
            </a:pPr>
            <a:r>
              <a:rPr lang="en-US" altLang="zh-CN"/>
              <a:t>Prof. Wu </a:t>
            </a:r>
            <a:r>
              <a:rPr lang="en-US" altLang="zh-CN" err="1"/>
              <a:t>Yuanming</a:t>
            </a:r>
            <a:endParaRPr lang="en-US" altLang="zh-CN"/>
          </a:p>
        </p:txBody>
      </p:sp>
      <p:sp>
        <p:nvSpPr>
          <p:cNvPr id="8" name="Rectangle 5"/>
          <p:cNvSpPr>
            <a:spLocks noGrp="1" noChangeArrowheads="1"/>
          </p:cNvSpPr>
          <p:nvPr>
            <p:ph type="sldNum" sz="quarter" idx="11"/>
          </p:nvPr>
        </p:nvSpPr>
        <p:spPr/>
        <p:txBody>
          <a:bodyPr/>
          <a:lstStyle>
            <a:lvl1pPr>
              <a:defRPr/>
            </a:lvl1pPr>
          </a:lstStyle>
          <a:p>
            <a:pPr>
              <a:defRPr/>
            </a:pPr>
            <a:fld id="{5F237EB7-5067-4B26-8CE2-C17406D106E5}" type="slidenum">
              <a:rPr lang="zh-CN" altLang="en-US"/>
              <a:pPr>
                <a:defRPr/>
              </a:pPr>
              <a:t>‹#›</a:t>
            </a:fld>
            <a:r>
              <a:rPr lang="en-US" altLang="zh-CN"/>
              <a:t>/85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
        <p:nvSpPr>
          <p:cNvPr id="5" name="Rectangle 5"/>
          <p:cNvSpPr>
            <a:spLocks noGrp="1" noChangeArrowheads="1"/>
          </p:cNvSpPr>
          <p:nvPr>
            <p:ph type="sldNum" sz="quarter" idx="11"/>
          </p:nvPr>
        </p:nvSpPr>
        <p:spPr/>
        <p:txBody>
          <a:bodyPr/>
          <a:lstStyle>
            <a:lvl1pPr>
              <a:defRPr/>
            </a:lvl1pPr>
          </a:lstStyle>
          <a:p>
            <a:pPr>
              <a:defRPr/>
            </a:pPr>
            <a:fld id="{723C4366-EDB2-45D3-AEA9-C1BE789DDDAA}" type="slidenum">
              <a:rPr lang="zh-CN" altLang="en-US"/>
              <a:pPr>
                <a:defRPr/>
              </a:pPr>
              <a:t>‹#›</a:t>
            </a:fld>
            <a:r>
              <a:rPr lang="en-US" altLang="zh-CN" dirty="0"/>
              <a:t>/85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p:txBody>
          <a:bodyPr/>
          <a:lstStyle>
            <a:lvl1pPr>
              <a:defRPr smtClean="0"/>
            </a:lvl1pPr>
          </a:lstStyle>
          <a:p>
            <a:pPr>
              <a:defRPr/>
            </a:pPr>
            <a:r>
              <a:rPr lang="en-US" altLang="zh-CN"/>
              <a:t>Prof. Wu Yuanming</a:t>
            </a:r>
          </a:p>
        </p:txBody>
      </p:sp>
      <p:sp>
        <p:nvSpPr>
          <p:cNvPr id="3" name="Rectangle 5"/>
          <p:cNvSpPr>
            <a:spLocks noGrp="1" noChangeArrowheads="1"/>
          </p:cNvSpPr>
          <p:nvPr>
            <p:ph type="sldNum" sz="quarter" idx="11"/>
          </p:nvPr>
        </p:nvSpPr>
        <p:spPr/>
        <p:txBody>
          <a:bodyPr/>
          <a:lstStyle>
            <a:lvl1pPr>
              <a:defRPr/>
            </a:lvl1pPr>
          </a:lstStyle>
          <a:p>
            <a:pPr>
              <a:defRPr/>
            </a:pPr>
            <a:fld id="{2216C188-82B9-4FC2-891A-78EA08022CC0}" type="slidenum">
              <a:rPr lang="zh-CN" altLang="en-US"/>
              <a:pPr>
                <a:defRPr/>
              </a:pPr>
              <a:t>‹#›</a:t>
            </a:fld>
            <a:r>
              <a:rPr lang="en-US" altLang="zh-CN"/>
              <a:t>/85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468313" y="1052513"/>
            <a:ext cx="40386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052513"/>
            <a:ext cx="40386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5" name="Rectangle 4"/>
          <p:cNvSpPr>
            <a:spLocks noGrp="1" noChangeArrowheads="1"/>
          </p:cNvSpPr>
          <p:nvPr>
            <p:ph type="ftr" sz="quarter" idx="10"/>
          </p:nvPr>
        </p:nvSpPr>
        <p:spPr/>
        <p:txBody>
          <a:bodyPr/>
          <a:lstStyle>
            <a:lvl1pPr>
              <a:defRPr smtClean="0"/>
            </a:lvl1pPr>
          </a:lstStyle>
          <a:p>
            <a:pPr>
              <a:defRPr/>
            </a:pPr>
            <a:r>
              <a:rPr lang="en-US" altLang="zh-CN"/>
              <a:t>Prof. Wu Yuanming</a:t>
            </a:r>
          </a:p>
        </p:txBody>
      </p:sp>
      <p:sp>
        <p:nvSpPr>
          <p:cNvPr id="6" name="Rectangle 5"/>
          <p:cNvSpPr>
            <a:spLocks noGrp="1" noChangeArrowheads="1"/>
          </p:cNvSpPr>
          <p:nvPr>
            <p:ph type="sldNum" sz="quarter" idx="11"/>
          </p:nvPr>
        </p:nvSpPr>
        <p:spPr/>
        <p:txBody>
          <a:bodyPr/>
          <a:lstStyle>
            <a:lvl1pPr>
              <a:defRPr/>
            </a:lvl1pPr>
          </a:lstStyle>
          <a:p>
            <a:pPr>
              <a:defRPr/>
            </a:pPr>
            <a:fld id="{454C592A-2BAE-46BE-800E-11AE3F4AE643}" type="slidenum">
              <a:rPr lang="zh-CN" altLang="en-US"/>
              <a:pPr>
                <a:defRPr/>
              </a:pPr>
              <a:t>‹#›</a:t>
            </a:fld>
            <a:r>
              <a:rPr lang="en-US" altLang="zh-CN" dirty="0"/>
              <a:t>/85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68313" y="304800"/>
            <a:ext cx="8229600" cy="6219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a:t>Prof. Wu </a:t>
            </a:r>
            <a:r>
              <a:rPr lang="en-US" altLang="zh-CN" err="1"/>
              <a:t>Yuanming</a:t>
            </a:r>
            <a:endParaRPr lang="en-US" altLang="zh-CN"/>
          </a:p>
        </p:txBody>
      </p:sp>
      <p:sp>
        <p:nvSpPr>
          <p:cNvPr id="4" name="Rectangle 5"/>
          <p:cNvSpPr>
            <a:spLocks noGrp="1" noChangeArrowheads="1"/>
          </p:cNvSpPr>
          <p:nvPr>
            <p:ph type="sldNum" sz="quarter" idx="11"/>
          </p:nvPr>
        </p:nvSpPr>
        <p:spPr/>
        <p:txBody>
          <a:bodyPr/>
          <a:lstStyle>
            <a:lvl1pPr>
              <a:defRPr smtClean="0"/>
            </a:lvl1pPr>
          </a:lstStyle>
          <a:p>
            <a:pPr>
              <a:defRPr/>
            </a:pPr>
            <a:fld id="{2F6BC0AC-0223-4EE4-A9C3-FF7E3F383BDE}" type="slidenum">
              <a:rPr lang="zh-CN" altLang="en-US"/>
              <a:pPr>
                <a:defRPr/>
              </a:pPr>
              <a:t>‹#›</a:t>
            </a:fld>
            <a:r>
              <a:rPr lang="en-US" altLang="zh-CN"/>
              <a:t>/95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304800"/>
            <a:ext cx="7772400" cy="603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 </a:t>
            </a:r>
          </a:p>
        </p:txBody>
      </p:sp>
      <p:sp>
        <p:nvSpPr>
          <p:cNvPr id="8195" name="Rectangle 3"/>
          <p:cNvSpPr>
            <a:spLocks noGrp="1" noChangeArrowheads="1"/>
          </p:cNvSpPr>
          <p:nvPr>
            <p:ph type="body" idx="1"/>
          </p:nvPr>
        </p:nvSpPr>
        <p:spPr bwMode="auto">
          <a:xfrm>
            <a:off x="468313" y="1052513"/>
            <a:ext cx="8229600" cy="5472112"/>
          </a:xfrm>
          <a:prstGeom prst="rect">
            <a:avLst/>
          </a:prstGeom>
          <a:noFill/>
          <a:ln w="9525">
            <a:noFill/>
            <a:miter lim="800000"/>
            <a:headEnd/>
            <a:tailEnd/>
          </a:ln>
        </p:spPr>
        <p:txBody>
          <a:bodyPr vert="horz" wrap="square" lIns="0" tIns="10800" rIns="0" bIns="1080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84036" name="Rectangle 4"/>
          <p:cNvSpPr>
            <a:spLocks noGrp="1" noChangeArrowheads="1"/>
          </p:cNvSpPr>
          <p:nvPr>
            <p:ph type="ftr" sz="quarter" idx="3"/>
          </p:nvPr>
        </p:nvSpPr>
        <p:spPr bwMode="auto">
          <a:xfrm>
            <a:off x="7019925" y="6529388"/>
            <a:ext cx="1616075" cy="328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dirty="0" smtClean="0">
                <a:solidFill>
                  <a:schemeClr val="tx2"/>
                </a:solidFill>
                <a:latin typeface="+mn-lt"/>
                <a:ea typeface="+mj-ea"/>
              </a:defRPr>
            </a:lvl1pPr>
          </a:lstStyle>
          <a:p>
            <a:pPr>
              <a:defRPr/>
            </a:pPr>
            <a:r>
              <a:rPr lang="en-US" altLang="zh-CN" dirty="0"/>
              <a:t>Prof. Wu </a:t>
            </a:r>
            <a:r>
              <a:rPr lang="en-US" altLang="zh-CN" dirty="0" err="1"/>
              <a:t>Yuanming</a:t>
            </a:r>
            <a:endParaRPr lang="en-US" altLang="zh-CN" dirty="0"/>
          </a:p>
        </p:txBody>
      </p:sp>
      <p:sp>
        <p:nvSpPr>
          <p:cNvPr id="684037" name="Rectangle 5"/>
          <p:cNvSpPr>
            <a:spLocks noGrp="1" noChangeArrowheads="1"/>
          </p:cNvSpPr>
          <p:nvPr>
            <p:ph type="sldNum" sz="quarter" idx="4"/>
          </p:nvPr>
        </p:nvSpPr>
        <p:spPr bwMode="auto">
          <a:xfrm>
            <a:off x="76200" y="6429375"/>
            <a:ext cx="923925" cy="352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600">
                <a:solidFill>
                  <a:schemeClr val="tx2"/>
                </a:solidFill>
                <a:latin typeface="华文新魏" pitchFamily="2" charset="-122"/>
                <a:ea typeface="华文新魏" pitchFamily="2" charset="-122"/>
              </a:defRPr>
            </a:lvl1pPr>
          </a:lstStyle>
          <a:p>
            <a:pPr>
              <a:defRPr/>
            </a:pPr>
            <a:fld id="{3A1163CB-3360-4797-A80A-C33FA6D3CD20}" type="slidenum">
              <a:rPr lang="zh-CN" altLang="en-US"/>
              <a:pPr>
                <a:defRPr/>
              </a:pPr>
              <a:t>‹#›</a:t>
            </a:fld>
            <a:r>
              <a:rPr lang="en-US" altLang="zh-CN"/>
              <a:t>/85</a:t>
            </a:r>
          </a:p>
        </p:txBody>
      </p:sp>
      <p:pic>
        <p:nvPicPr>
          <p:cNvPr id="8198" name="Picture 6" descr="sb_xiaohui[1]"/>
          <p:cNvPicPr>
            <a:picLocks noChangeAspect="1" noChangeArrowheads="1"/>
          </p:cNvPicPr>
          <p:nvPr/>
        </p:nvPicPr>
        <p:blipFill>
          <a:blip r:embed="rId7" cstate="print">
            <a:clrChange>
              <a:clrFrom>
                <a:srgbClr val="F2F5F7"/>
              </a:clrFrom>
              <a:clrTo>
                <a:srgbClr val="F2F5F7">
                  <a:alpha val="0"/>
                </a:srgbClr>
              </a:clrTo>
            </a:clrChange>
          </a:blip>
          <a:srcRect/>
          <a:stretch>
            <a:fillRect/>
          </a:stretch>
        </p:blipFill>
        <p:spPr bwMode="auto">
          <a:xfrm>
            <a:off x="8572500" y="0"/>
            <a:ext cx="571500" cy="581025"/>
          </a:xfrm>
          <a:prstGeom prst="rect">
            <a:avLst/>
          </a:prstGeom>
          <a:noFill/>
          <a:ln w="9525">
            <a:noFill/>
            <a:miter lim="800000"/>
            <a:headEnd/>
            <a:tailEnd/>
          </a:ln>
        </p:spPr>
      </p:pic>
      <p:sp>
        <p:nvSpPr>
          <p:cNvPr id="1031" name="Text Box 8"/>
          <p:cNvSpPr txBox="1">
            <a:spLocks noChangeArrowheads="1"/>
          </p:cNvSpPr>
          <p:nvPr/>
        </p:nvSpPr>
        <p:spPr bwMode="auto">
          <a:xfrm>
            <a:off x="107950" y="0"/>
            <a:ext cx="2447925" cy="246063"/>
          </a:xfrm>
          <a:prstGeom prst="rect">
            <a:avLst/>
          </a:prstGeom>
          <a:noFill/>
          <a:ln>
            <a:noFill/>
          </a:ln>
          <a:extLst>
            <a:ext uri="{909E8E84-426E-40DD-AFC4-6F175D3DCCD1}"/>
            <a:ext uri="{91240B29-F687-4F45-9708-019B960494DF}"/>
          </a:extLst>
        </p:spPr>
        <p:txBody>
          <a:bodyPr lIns="0" tIns="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defRPr/>
            </a:pPr>
            <a:r>
              <a:rPr lang="en-US" altLang="zh-CN" sz="1600" dirty="0" smtClean="0">
                <a:ea typeface="华文行楷" panose="02010800040101010101" pitchFamily="2" charset="-122"/>
              </a:rPr>
              <a:t>Wireless Sensor  Networks</a:t>
            </a:r>
          </a:p>
        </p:txBody>
      </p:sp>
      <p:sp>
        <p:nvSpPr>
          <p:cNvPr id="1033" name="Rectangle 10"/>
          <p:cNvSpPr>
            <a:spLocks noChangeArrowheads="1"/>
          </p:cNvSpPr>
          <p:nvPr/>
        </p:nvSpPr>
        <p:spPr bwMode="auto">
          <a:xfrm>
            <a:off x="2771775" y="6550025"/>
            <a:ext cx="4321175" cy="307975"/>
          </a:xfrm>
          <a:prstGeom prst="rect">
            <a:avLst/>
          </a:prstGeom>
          <a:noFill/>
          <a:ln>
            <a:noFill/>
          </a:ln>
          <a:extLst>
            <a:ext uri="{909E8E84-426E-40DD-AFC4-6F175D3DCCD1}"/>
            <a:ext uri="{91240B29-F687-4F45-9708-019B960494DF}"/>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400" dirty="0" smtClean="0">
                <a:ea typeface="华文行楷" panose="02010800040101010101" pitchFamily="2" charset="-122"/>
              </a:rPr>
              <a:t>University of Electronic Science and Technology of China</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hf hdr="0"/>
  <p:txStyles>
    <p:titleStyle>
      <a:lvl1pPr algn="ctr" rtl="0" eaLnBrk="0" fontAlgn="base" hangingPunct="0">
        <a:spcBef>
          <a:spcPct val="0"/>
        </a:spcBef>
        <a:spcAft>
          <a:spcPct val="0"/>
        </a:spcAft>
        <a:defRPr kumimoji="1" sz="2800" b="1">
          <a:solidFill>
            <a:schemeClr val="tx2"/>
          </a:solidFill>
          <a:latin typeface="+mj-lt"/>
          <a:ea typeface="+mj-ea"/>
          <a:cs typeface="+mj-cs"/>
        </a:defRPr>
      </a:lvl1pPr>
      <a:lvl2pPr algn="ctr" rtl="0" eaLnBrk="0" fontAlgn="base" hangingPunct="0">
        <a:spcBef>
          <a:spcPct val="0"/>
        </a:spcBef>
        <a:spcAft>
          <a:spcPct val="0"/>
        </a:spcAft>
        <a:defRPr kumimoji="1" sz="2800" b="1">
          <a:solidFill>
            <a:schemeClr val="tx2"/>
          </a:solidFill>
          <a:latin typeface="华文新魏" pitchFamily="2" charset="-122"/>
          <a:ea typeface="华文新魏" pitchFamily="2" charset="-122"/>
        </a:defRPr>
      </a:lvl2pPr>
      <a:lvl3pPr algn="ctr" rtl="0" eaLnBrk="0" fontAlgn="base" hangingPunct="0">
        <a:spcBef>
          <a:spcPct val="0"/>
        </a:spcBef>
        <a:spcAft>
          <a:spcPct val="0"/>
        </a:spcAft>
        <a:defRPr kumimoji="1" sz="2800" b="1">
          <a:solidFill>
            <a:schemeClr val="tx2"/>
          </a:solidFill>
          <a:latin typeface="华文新魏" pitchFamily="2" charset="-122"/>
          <a:ea typeface="华文新魏" pitchFamily="2" charset="-122"/>
        </a:defRPr>
      </a:lvl3pPr>
      <a:lvl4pPr algn="ctr" rtl="0" eaLnBrk="0" fontAlgn="base" hangingPunct="0">
        <a:spcBef>
          <a:spcPct val="0"/>
        </a:spcBef>
        <a:spcAft>
          <a:spcPct val="0"/>
        </a:spcAft>
        <a:defRPr kumimoji="1" sz="2800" b="1">
          <a:solidFill>
            <a:schemeClr val="tx2"/>
          </a:solidFill>
          <a:latin typeface="华文新魏" pitchFamily="2" charset="-122"/>
          <a:ea typeface="华文新魏" pitchFamily="2" charset="-122"/>
        </a:defRPr>
      </a:lvl4pPr>
      <a:lvl5pPr algn="ctr" rtl="0" eaLnBrk="0" fontAlgn="base" hangingPunct="0">
        <a:spcBef>
          <a:spcPct val="0"/>
        </a:spcBef>
        <a:spcAft>
          <a:spcPct val="0"/>
        </a:spcAft>
        <a:defRPr kumimoji="1" sz="2800" b="1">
          <a:solidFill>
            <a:schemeClr val="tx2"/>
          </a:solidFill>
          <a:latin typeface="华文新魏" pitchFamily="2" charset="-122"/>
          <a:ea typeface="华文新魏" pitchFamily="2" charset="-122"/>
        </a:defRPr>
      </a:lvl5pPr>
      <a:lvl6pPr marL="457200" algn="ctr" rtl="0" fontAlgn="base">
        <a:spcBef>
          <a:spcPct val="0"/>
        </a:spcBef>
        <a:spcAft>
          <a:spcPct val="0"/>
        </a:spcAft>
        <a:defRPr kumimoji="1" sz="2800" b="1">
          <a:solidFill>
            <a:schemeClr val="tx2"/>
          </a:solidFill>
          <a:latin typeface="华文新魏" pitchFamily="2" charset="-122"/>
          <a:ea typeface="华文新魏" pitchFamily="2" charset="-122"/>
        </a:defRPr>
      </a:lvl6pPr>
      <a:lvl7pPr marL="914400" algn="ctr" rtl="0" fontAlgn="base">
        <a:spcBef>
          <a:spcPct val="0"/>
        </a:spcBef>
        <a:spcAft>
          <a:spcPct val="0"/>
        </a:spcAft>
        <a:defRPr kumimoji="1" sz="2800" b="1">
          <a:solidFill>
            <a:schemeClr val="tx2"/>
          </a:solidFill>
          <a:latin typeface="华文新魏" pitchFamily="2" charset="-122"/>
          <a:ea typeface="华文新魏" pitchFamily="2" charset="-122"/>
        </a:defRPr>
      </a:lvl7pPr>
      <a:lvl8pPr marL="1371600" algn="ctr" rtl="0" fontAlgn="base">
        <a:spcBef>
          <a:spcPct val="0"/>
        </a:spcBef>
        <a:spcAft>
          <a:spcPct val="0"/>
        </a:spcAft>
        <a:defRPr kumimoji="1" sz="2800" b="1">
          <a:solidFill>
            <a:schemeClr val="tx2"/>
          </a:solidFill>
          <a:latin typeface="华文新魏" pitchFamily="2" charset="-122"/>
          <a:ea typeface="华文新魏" pitchFamily="2" charset="-122"/>
        </a:defRPr>
      </a:lvl8pPr>
      <a:lvl9pPr marL="1828800" algn="ctr" rtl="0" fontAlgn="base">
        <a:spcBef>
          <a:spcPct val="0"/>
        </a:spcBef>
        <a:spcAft>
          <a:spcPct val="0"/>
        </a:spcAft>
        <a:defRPr kumimoji="1" sz="2800" b="1">
          <a:solidFill>
            <a:schemeClr val="tx2"/>
          </a:solidFill>
          <a:latin typeface="华文新魏" pitchFamily="2" charset="-122"/>
          <a:ea typeface="华文新魏" pitchFamily="2" charset="-122"/>
        </a:defRPr>
      </a:lvl9pPr>
    </p:titleStyle>
    <p:bodyStyle>
      <a:lvl1pPr marL="342900" indent="-342900" algn="l" rtl="0" eaLnBrk="0" fontAlgn="base" hangingPunct="0">
        <a:lnSpc>
          <a:spcPct val="110000"/>
        </a:lnSpc>
        <a:spcBef>
          <a:spcPct val="10000"/>
        </a:spcBef>
        <a:spcAft>
          <a:spcPct val="0"/>
        </a:spcAft>
        <a:buClr>
          <a:srgbClr val="0000FF"/>
        </a:buClr>
        <a:buSzPct val="80000"/>
        <a:buFont typeface="Wingdings" pitchFamily="2" charset="2"/>
        <a:buChar char="®"/>
        <a:defRPr kumimoji="1" sz="2800" b="1">
          <a:solidFill>
            <a:schemeClr val="tx1"/>
          </a:solidFill>
          <a:latin typeface="+mn-lt"/>
          <a:ea typeface="+mn-ea"/>
          <a:cs typeface="+mn-cs"/>
        </a:defRPr>
      </a:lvl1pPr>
      <a:lvl2pPr marL="742950" indent="-285750" algn="l" rtl="0" eaLnBrk="0" fontAlgn="base" hangingPunct="0">
        <a:lnSpc>
          <a:spcPct val="110000"/>
        </a:lnSpc>
        <a:spcBef>
          <a:spcPct val="10000"/>
        </a:spcBef>
        <a:spcAft>
          <a:spcPct val="0"/>
        </a:spcAft>
        <a:buClr>
          <a:srgbClr val="CC0000"/>
        </a:buClr>
        <a:buSzPct val="70000"/>
        <a:buFont typeface="Wingdings" pitchFamily="2" charset="2"/>
        <a:buChar char="®"/>
        <a:defRPr kumimoji="1" sz="2800" b="1">
          <a:solidFill>
            <a:schemeClr val="tx1"/>
          </a:solidFill>
          <a:latin typeface="+mn-lt"/>
          <a:ea typeface="+mn-ea"/>
        </a:defRPr>
      </a:lvl2pPr>
      <a:lvl3pPr marL="1143000" indent="-228600" algn="l" rtl="0" eaLnBrk="0" fontAlgn="base" hangingPunct="0">
        <a:lnSpc>
          <a:spcPct val="110000"/>
        </a:lnSpc>
        <a:spcBef>
          <a:spcPct val="10000"/>
        </a:spcBef>
        <a:spcAft>
          <a:spcPct val="0"/>
        </a:spcAft>
        <a:buClr>
          <a:srgbClr val="009900"/>
        </a:buClr>
        <a:buSzPct val="60000"/>
        <a:buFont typeface="Wingdings" pitchFamily="2" charset="2"/>
        <a:buChar char="®"/>
        <a:defRPr kumimoji="1" sz="2400" b="1">
          <a:solidFill>
            <a:schemeClr val="tx1"/>
          </a:solidFill>
          <a:latin typeface="+mn-lt"/>
          <a:ea typeface="+mn-ea"/>
        </a:defRPr>
      </a:lvl3pPr>
      <a:lvl4pPr marL="1600200" indent="-228600" algn="l" rtl="0" eaLnBrk="0" fontAlgn="base" hangingPunct="0">
        <a:lnSpc>
          <a:spcPct val="110000"/>
        </a:lnSpc>
        <a:spcBef>
          <a:spcPct val="10000"/>
        </a:spcBef>
        <a:spcAft>
          <a:spcPct val="0"/>
        </a:spcAft>
        <a:buClr>
          <a:schemeClr val="hlink"/>
        </a:buClr>
        <a:buSzPct val="60000"/>
        <a:buFont typeface="Wingdings" pitchFamily="2" charset="2"/>
        <a:buChar char="l"/>
        <a:defRPr kumimoji="1" sz="2000" b="1">
          <a:solidFill>
            <a:schemeClr val="tx1"/>
          </a:solidFill>
          <a:latin typeface="+mn-lt"/>
          <a:ea typeface="+mn-ea"/>
        </a:defRPr>
      </a:lvl4pPr>
      <a:lvl5pPr marL="2057400" indent="-228600" algn="l" rtl="0" eaLnBrk="0" fontAlgn="base" hangingPunct="0">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5pPr>
      <a:lvl6pPr marL="2514600" indent="-228600" algn="l" rtl="0" fontAlgn="base">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6pPr>
      <a:lvl7pPr marL="2971800" indent="-228600" algn="l" rtl="0" fontAlgn="base">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7pPr>
      <a:lvl8pPr marL="3429000" indent="-228600" algn="l" rtl="0" fontAlgn="base">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8pPr>
      <a:lvl9pPr marL="3886200" indent="-228600" algn="l" rtl="0" fontAlgn="base">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3568" y="116632"/>
            <a:ext cx="7673975" cy="762000"/>
          </a:xfrm>
        </p:spPr>
        <p:txBody>
          <a:bodyPr/>
          <a:lstStyle/>
          <a:p>
            <a:pPr eaLnBrk="1" hangingPunct="1">
              <a:lnSpc>
                <a:spcPct val="110000"/>
              </a:lnSpc>
              <a:spcBef>
                <a:spcPct val="30000"/>
              </a:spcBef>
            </a:pPr>
            <a:r>
              <a:rPr lang="en-US" altLang="zh-CN" sz="3600" dirty="0" smtClean="0"/>
              <a:t>Lecture 2 WSN</a:t>
            </a:r>
            <a:r>
              <a:rPr lang="zh-CN" altLang="en-US" sz="3600" dirty="0" smtClean="0"/>
              <a:t>的</a:t>
            </a:r>
            <a:r>
              <a:rPr lang="zh-CN" altLang="en-US" sz="3600" dirty="0" smtClean="0"/>
              <a:t>组成与拓扑结构</a:t>
            </a:r>
            <a:endParaRPr lang="zh-CN" altLang="en-US" sz="3600" dirty="0" smtClean="0"/>
          </a:p>
        </p:txBody>
      </p:sp>
      <p:pic>
        <p:nvPicPr>
          <p:cNvPr id="49155" name="Picture 3"/>
          <p:cNvPicPr>
            <a:picLocks noGrp="1" noChangeAspect="1" noChangeArrowheads="1"/>
          </p:cNvPicPr>
          <p:nvPr>
            <p:ph idx="1"/>
          </p:nvPr>
        </p:nvPicPr>
        <p:blipFill>
          <a:blip r:embed="rId3" cstate="print"/>
          <a:srcRect/>
          <a:stretch>
            <a:fillRect/>
          </a:stretch>
        </p:blipFill>
        <p:spPr>
          <a:xfrm>
            <a:off x="468313" y="1556792"/>
            <a:ext cx="8361362" cy="4751933"/>
          </a:xfrm>
        </p:spPr>
      </p:pic>
      <p:sp>
        <p:nvSpPr>
          <p:cNvPr id="49156" name="灯片编号占位符 6"/>
          <p:cNvSpPr>
            <a:spLocks noGrp="1"/>
          </p:cNvSpPr>
          <p:nvPr>
            <p:ph type="sldNum" sz="quarter" idx="11"/>
          </p:nvPr>
        </p:nvSpPr>
        <p:spPr>
          <a:noFill/>
        </p:spPr>
        <p:txBody>
          <a:bodyPr/>
          <a:lstStyle/>
          <a:p>
            <a:fld id="{D58FBE78-DE98-439A-9A71-F8E729787A09}" type="slidenum">
              <a:rPr lang="zh-CN" altLang="en-US" smtClean="0"/>
              <a:pPr/>
              <a:t>1</a:t>
            </a:fld>
            <a:r>
              <a:rPr lang="en-US" altLang="zh-CN" dirty="0" smtClean="0"/>
              <a:t>/16</a:t>
            </a:r>
            <a:endParaRPr lang="en-US" altLang="zh-CN" dirty="0" smtClean="0"/>
          </a:p>
        </p:txBody>
      </p:sp>
      <p:pic>
        <p:nvPicPr>
          <p:cNvPr id="49157" name="Picture 3"/>
          <p:cNvPicPr>
            <a:picLocks noChangeAspect="1" noChangeArrowheads="1"/>
          </p:cNvPicPr>
          <p:nvPr/>
        </p:nvPicPr>
        <p:blipFill>
          <a:blip r:embed="rId3" cstate="print"/>
          <a:srcRect/>
          <a:stretch>
            <a:fillRect/>
          </a:stretch>
        </p:blipFill>
        <p:spPr bwMode="auto">
          <a:xfrm>
            <a:off x="468313" y="1556792"/>
            <a:ext cx="8361362" cy="4750346"/>
          </a:xfrm>
          <a:prstGeom prst="rect">
            <a:avLst/>
          </a:prstGeom>
          <a:noFill/>
          <a:ln w="9525">
            <a:noFill/>
            <a:miter lim="800000"/>
            <a:headEnd/>
            <a:tailEnd/>
          </a:ln>
        </p:spPr>
      </p:pic>
      <p:sp>
        <p:nvSpPr>
          <p:cNvPr id="49158" name="文本框 1"/>
          <p:cNvSpPr txBox="1">
            <a:spLocks noChangeArrowheads="1"/>
          </p:cNvSpPr>
          <p:nvPr/>
        </p:nvSpPr>
        <p:spPr bwMode="auto">
          <a:xfrm>
            <a:off x="4500563" y="6053138"/>
            <a:ext cx="4535487" cy="400050"/>
          </a:xfrm>
          <a:prstGeom prst="rect">
            <a:avLst/>
          </a:prstGeom>
          <a:noFill/>
          <a:ln w="9525">
            <a:noFill/>
            <a:miter lim="800000"/>
            <a:headEnd/>
            <a:tailEnd/>
          </a:ln>
        </p:spPr>
        <p:txBody>
          <a:bodyPr>
            <a:spAutoFit/>
          </a:bodyPr>
          <a:lstStyle/>
          <a:p>
            <a:r>
              <a:rPr lang="zh-CN" altLang="en-US" sz="2000"/>
              <a:t>节点结构？通信方式？节点布局如何？</a:t>
            </a:r>
          </a:p>
        </p:txBody>
      </p:sp>
      <p:sp>
        <p:nvSpPr>
          <p:cNvPr id="7"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
        <p:nvSpPr>
          <p:cNvPr id="8" name="TextBox 7"/>
          <p:cNvSpPr txBox="1"/>
          <p:nvPr/>
        </p:nvSpPr>
        <p:spPr>
          <a:xfrm>
            <a:off x="2627784" y="908720"/>
            <a:ext cx="3384376" cy="646331"/>
          </a:xfrm>
          <a:prstGeom prst="rect">
            <a:avLst/>
          </a:prstGeom>
          <a:noFill/>
        </p:spPr>
        <p:txBody>
          <a:bodyPr wrap="square" rtlCol="0">
            <a:spAutoFit/>
          </a:bodyPr>
          <a:lstStyle/>
          <a:p>
            <a:r>
              <a:rPr kumimoji="1" lang="en-US" altLang="zh-CN" sz="3600" b="1" dirty="0" smtClean="0">
                <a:solidFill>
                  <a:schemeClr val="tx2"/>
                </a:solidFill>
                <a:latin typeface="+mj-lt"/>
                <a:ea typeface="+mj-ea"/>
                <a:cs typeface="+mj-cs"/>
              </a:rPr>
              <a:t>WSN</a:t>
            </a:r>
            <a:r>
              <a:rPr kumimoji="1" lang="zh-CN" altLang="en-US" sz="3600" b="1" dirty="0" smtClean="0">
                <a:solidFill>
                  <a:schemeClr val="tx2"/>
                </a:solidFill>
                <a:latin typeface="+mj-lt"/>
                <a:ea typeface="+mj-ea"/>
                <a:cs typeface="+mj-cs"/>
              </a:rPr>
              <a:t>的组成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z="3600" dirty="0" smtClean="0"/>
              <a:t>节点的区域划分方法</a:t>
            </a:r>
          </a:p>
        </p:txBody>
      </p:sp>
      <p:sp>
        <p:nvSpPr>
          <p:cNvPr id="57387" name="灯片编号占位符 45"/>
          <p:cNvSpPr>
            <a:spLocks noGrp="1"/>
          </p:cNvSpPr>
          <p:nvPr>
            <p:ph type="sldNum" sz="quarter" idx="11"/>
          </p:nvPr>
        </p:nvSpPr>
        <p:spPr>
          <a:noFill/>
        </p:spPr>
        <p:txBody>
          <a:bodyPr/>
          <a:lstStyle/>
          <a:p>
            <a:fld id="{2E394D2A-F213-426C-86B8-2CABA637A213}" type="slidenum">
              <a:rPr lang="zh-CN" altLang="en-US" smtClean="0"/>
              <a:pPr/>
              <a:t>10</a:t>
            </a:fld>
            <a:r>
              <a:rPr lang="en-US" altLang="zh-CN" dirty="0" smtClean="0"/>
              <a:t>/16</a:t>
            </a:r>
            <a:endParaRPr lang="en-US" altLang="zh-CN" dirty="0" smtClean="0"/>
          </a:p>
        </p:txBody>
      </p:sp>
      <p:sp>
        <p:nvSpPr>
          <p:cNvPr id="57347" name="Oval 3"/>
          <p:cNvSpPr>
            <a:spLocks noChangeArrowheads="1"/>
          </p:cNvSpPr>
          <p:nvPr/>
        </p:nvSpPr>
        <p:spPr bwMode="auto">
          <a:xfrm>
            <a:off x="4391025" y="3751263"/>
            <a:ext cx="288925" cy="288925"/>
          </a:xfrm>
          <a:prstGeom prst="ellipse">
            <a:avLst/>
          </a:prstGeom>
          <a:noFill/>
          <a:ln w="25400">
            <a:solidFill>
              <a:schemeClr val="hlink"/>
            </a:solidFill>
            <a:miter lim="800000"/>
            <a:headEnd/>
            <a:tailEnd/>
          </a:ln>
        </p:spPr>
        <p:txBody>
          <a:bodyPr wrap="none" anchor="ctr"/>
          <a:lstStyle/>
          <a:p>
            <a:pPr algn="ctr" eaLnBrk="1" hangingPunct="1"/>
            <a:endParaRPr kumimoji="0" lang="zh-CN" altLang="en-US" sz="2600" b="0">
              <a:latin typeface="Arial" pitchFamily="34" charset="0"/>
            </a:endParaRPr>
          </a:p>
        </p:txBody>
      </p:sp>
      <p:sp>
        <p:nvSpPr>
          <p:cNvPr id="57348" name="Oval 4"/>
          <p:cNvSpPr>
            <a:spLocks noChangeArrowheads="1"/>
          </p:cNvSpPr>
          <p:nvPr/>
        </p:nvSpPr>
        <p:spPr bwMode="auto">
          <a:xfrm>
            <a:off x="3851275" y="2924175"/>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3</a:t>
            </a:r>
          </a:p>
        </p:txBody>
      </p:sp>
      <p:sp>
        <p:nvSpPr>
          <p:cNvPr id="57349" name="Oval 5"/>
          <p:cNvSpPr>
            <a:spLocks noChangeArrowheads="1"/>
          </p:cNvSpPr>
          <p:nvPr/>
        </p:nvSpPr>
        <p:spPr bwMode="auto">
          <a:xfrm>
            <a:off x="5003800" y="2492375"/>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1</a:t>
            </a:r>
          </a:p>
        </p:txBody>
      </p:sp>
      <p:sp>
        <p:nvSpPr>
          <p:cNvPr id="57350" name="Oval 6"/>
          <p:cNvSpPr>
            <a:spLocks noChangeArrowheads="1"/>
          </p:cNvSpPr>
          <p:nvPr/>
        </p:nvSpPr>
        <p:spPr bwMode="auto">
          <a:xfrm>
            <a:off x="5940425" y="1484313"/>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7</a:t>
            </a:r>
          </a:p>
        </p:txBody>
      </p:sp>
      <p:sp>
        <p:nvSpPr>
          <p:cNvPr id="57351" name="Oval 7"/>
          <p:cNvSpPr>
            <a:spLocks noChangeArrowheads="1"/>
          </p:cNvSpPr>
          <p:nvPr/>
        </p:nvSpPr>
        <p:spPr bwMode="auto">
          <a:xfrm>
            <a:off x="3490913" y="4292600"/>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4</a:t>
            </a:r>
          </a:p>
        </p:txBody>
      </p:sp>
      <p:sp>
        <p:nvSpPr>
          <p:cNvPr id="57352" name="Oval 8"/>
          <p:cNvSpPr>
            <a:spLocks noChangeArrowheads="1"/>
          </p:cNvSpPr>
          <p:nvPr/>
        </p:nvSpPr>
        <p:spPr bwMode="auto">
          <a:xfrm>
            <a:off x="5219700" y="4941888"/>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5</a:t>
            </a:r>
          </a:p>
        </p:txBody>
      </p:sp>
      <p:sp>
        <p:nvSpPr>
          <p:cNvPr id="57353" name="Oval 9"/>
          <p:cNvSpPr>
            <a:spLocks noChangeArrowheads="1"/>
          </p:cNvSpPr>
          <p:nvPr/>
        </p:nvSpPr>
        <p:spPr bwMode="auto">
          <a:xfrm>
            <a:off x="7019925" y="4437063"/>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12</a:t>
            </a:r>
          </a:p>
        </p:txBody>
      </p:sp>
      <p:sp>
        <p:nvSpPr>
          <p:cNvPr id="57354" name="Oval 10"/>
          <p:cNvSpPr>
            <a:spLocks noChangeArrowheads="1"/>
          </p:cNvSpPr>
          <p:nvPr/>
        </p:nvSpPr>
        <p:spPr bwMode="auto">
          <a:xfrm>
            <a:off x="6877050" y="2349500"/>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6</a:t>
            </a:r>
          </a:p>
        </p:txBody>
      </p:sp>
      <p:sp>
        <p:nvSpPr>
          <p:cNvPr id="57355" name="Oval 11"/>
          <p:cNvSpPr>
            <a:spLocks noChangeArrowheads="1"/>
          </p:cNvSpPr>
          <p:nvPr/>
        </p:nvSpPr>
        <p:spPr bwMode="auto">
          <a:xfrm>
            <a:off x="3203575" y="1987550"/>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8</a:t>
            </a:r>
          </a:p>
        </p:txBody>
      </p:sp>
      <p:sp>
        <p:nvSpPr>
          <p:cNvPr id="57356" name="Oval 12"/>
          <p:cNvSpPr>
            <a:spLocks noChangeArrowheads="1"/>
          </p:cNvSpPr>
          <p:nvPr/>
        </p:nvSpPr>
        <p:spPr bwMode="auto">
          <a:xfrm>
            <a:off x="2339975" y="3789363"/>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9</a:t>
            </a:r>
          </a:p>
        </p:txBody>
      </p:sp>
      <p:sp>
        <p:nvSpPr>
          <p:cNvPr id="57357" name="Oval 13"/>
          <p:cNvSpPr>
            <a:spLocks noChangeArrowheads="1"/>
          </p:cNvSpPr>
          <p:nvPr/>
        </p:nvSpPr>
        <p:spPr bwMode="auto">
          <a:xfrm>
            <a:off x="2051050" y="1989138"/>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13</a:t>
            </a:r>
          </a:p>
        </p:txBody>
      </p:sp>
      <p:sp>
        <p:nvSpPr>
          <p:cNvPr id="57358" name="Oval 14"/>
          <p:cNvSpPr>
            <a:spLocks noChangeArrowheads="1"/>
          </p:cNvSpPr>
          <p:nvPr/>
        </p:nvSpPr>
        <p:spPr bwMode="auto">
          <a:xfrm>
            <a:off x="5651500" y="3140075"/>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2</a:t>
            </a:r>
          </a:p>
        </p:txBody>
      </p:sp>
      <p:sp>
        <p:nvSpPr>
          <p:cNvPr id="57359" name="Oval 15"/>
          <p:cNvSpPr>
            <a:spLocks noChangeArrowheads="1"/>
          </p:cNvSpPr>
          <p:nvPr/>
        </p:nvSpPr>
        <p:spPr bwMode="auto">
          <a:xfrm>
            <a:off x="1619250" y="4868863"/>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14</a:t>
            </a:r>
          </a:p>
        </p:txBody>
      </p:sp>
      <p:sp>
        <p:nvSpPr>
          <p:cNvPr id="57360" name="Oval 16"/>
          <p:cNvSpPr>
            <a:spLocks noChangeArrowheads="1"/>
          </p:cNvSpPr>
          <p:nvPr/>
        </p:nvSpPr>
        <p:spPr bwMode="auto">
          <a:xfrm>
            <a:off x="6227763" y="5445125"/>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11</a:t>
            </a:r>
          </a:p>
        </p:txBody>
      </p:sp>
      <p:sp>
        <p:nvSpPr>
          <p:cNvPr id="57361" name="Oval 17"/>
          <p:cNvSpPr>
            <a:spLocks noChangeArrowheads="1"/>
          </p:cNvSpPr>
          <p:nvPr/>
        </p:nvSpPr>
        <p:spPr bwMode="auto">
          <a:xfrm>
            <a:off x="3995738" y="5373688"/>
            <a:ext cx="288925" cy="288925"/>
          </a:xfrm>
          <a:prstGeom prst="ellipse">
            <a:avLst/>
          </a:prstGeom>
          <a:noFill/>
          <a:ln w="9525">
            <a:solidFill>
              <a:schemeClr val="tx1"/>
            </a:solidFill>
            <a:miter lim="800000"/>
            <a:headEnd/>
            <a:tailEnd/>
          </a:ln>
        </p:spPr>
        <p:txBody>
          <a:bodyPr wrap="none" anchor="ctr"/>
          <a:lstStyle/>
          <a:p>
            <a:pPr algn="ctr" eaLnBrk="1" hangingPunct="1"/>
            <a:r>
              <a:rPr kumimoji="0" lang="en-US" altLang="zh-CN" sz="2000" b="0">
                <a:latin typeface="Arial" pitchFamily="34" charset="0"/>
              </a:rPr>
              <a:t>10</a:t>
            </a:r>
          </a:p>
        </p:txBody>
      </p:sp>
      <p:sp>
        <p:nvSpPr>
          <p:cNvPr id="1084434" name="Oval 18"/>
          <p:cNvSpPr>
            <a:spLocks noChangeArrowheads="1"/>
          </p:cNvSpPr>
          <p:nvPr/>
        </p:nvSpPr>
        <p:spPr bwMode="auto">
          <a:xfrm>
            <a:off x="3708400" y="3068638"/>
            <a:ext cx="1655763" cy="1655762"/>
          </a:xfrm>
          <a:prstGeom prst="ellipse">
            <a:avLst/>
          </a:prstGeom>
          <a:noFill/>
          <a:ln w="9525">
            <a:solidFill>
              <a:schemeClr val="tx1"/>
            </a:solidFill>
            <a:prstDash val="sysDot"/>
            <a:miter lim="800000"/>
            <a:headEnd/>
            <a:tailEnd/>
          </a:ln>
        </p:spPr>
        <p:txBody>
          <a:bodyPr wrap="none" anchor="ctr"/>
          <a:lstStyle/>
          <a:p>
            <a:pPr eaLnBrk="1" hangingPunct="1"/>
            <a:endParaRPr lang="zh-CN" altLang="en-US"/>
          </a:p>
        </p:txBody>
      </p:sp>
      <p:sp>
        <p:nvSpPr>
          <p:cNvPr id="57363" name="Text Box 19"/>
          <p:cNvSpPr txBox="1">
            <a:spLocks noChangeArrowheads="1"/>
          </p:cNvSpPr>
          <p:nvPr/>
        </p:nvSpPr>
        <p:spPr bwMode="auto">
          <a:xfrm>
            <a:off x="4635500" y="3913188"/>
            <a:ext cx="296863"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0</a:t>
            </a:r>
          </a:p>
        </p:txBody>
      </p:sp>
      <p:sp>
        <p:nvSpPr>
          <p:cNvPr id="1084436" name="Text Box 20"/>
          <p:cNvSpPr txBox="1">
            <a:spLocks noChangeArrowheads="1"/>
          </p:cNvSpPr>
          <p:nvPr/>
        </p:nvSpPr>
        <p:spPr bwMode="auto">
          <a:xfrm>
            <a:off x="5283200" y="2473325"/>
            <a:ext cx="296863"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1</a:t>
            </a:r>
          </a:p>
        </p:txBody>
      </p:sp>
      <p:sp>
        <p:nvSpPr>
          <p:cNvPr id="1084437" name="Text Box 21"/>
          <p:cNvSpPr txBox="1">
            <a:spLocks noChangeArrowheads="1"/>
          </p:cNvSpPr>
          <p:nvPr/>
        </p:nvSpPr>
        <p:spPr bwMode="auto">
          <a:xfrm>
            <a:off x="3635375" y="2760663"/>
            <a:ext cx="296863"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1</a:t>
            </a:r>
          </a:p>
        </p:txBody>
      </p:sp>
      <p:sp>
        <p:nvSpPr>
          <p:cNvPr id="1084438" name="Text Box 22"/>
          <p:cNvSpPr txBox="1">
            <a:spLocks noChangeArrowheads="1"/>
          </p:cNvSpPr>
          <p:nvPr/>
        </p:nvSpPr>
        <p:spPr bwMode="auto">
          <a:xfrm>
            <a:off x="5932488" y="3121025"/>
            <a:ext cx="296862"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1</a:t>
            </a:r>
          </a:p>
        </p:txBody>
      </p:sp>
      <p:sp>
        <p:nvSpPr>
          <p:cNvPr id="1084439" name="Text Box 23"/>
          <p:cNvSpPr txBox="1">
            <a:spLocks noChangeArrowheads="1"/>
          </p:cNvSpPr>
          <p:nvPr/>
        </p:nvSpPr>
        <p:spPr bwMode="auto">
          <a:xfrm>
            <a:off x="5292725" y="4705350"/>
            <a:ext cx="296863"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1</a:t>
            </a:r>
          </a:p>
        </p:txBody>
      </p:sp>
      <p:sp>
        <p:nvSpPr>
          <p:cNvPr id="1084440" name="Text Box 24"/>
          <p:cNvSpPr txBox="1">
            <a:spLocks noChangeArrowheads="1"/>
          </p:cNvSpPr>
          <p:nvPr/>
        </p:nvSpPr>
        <p:spPr bwMode="auto">
          <a:xfrm>
            <a:off x="3203575" y="4129088"/>
            <a:ext cx="296863"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1</a:t>
            </a:r>
          </a:p>
        </p:txBody>
      </p:sp>
      <p:sp>
        <p:nvSpPr>
          <p:cNvPr id="1084441" name="Oval 25"/>
          <p:cNvSpPr>
            <a:spLocks noChangeArrowheads="1"/>
          </p:cNvSpPr>
          <p:nvPr/>
        </p:nvSpPr>
        <p:spPr bwMode="auto">
          <a:xfrm>
            <a:off x="4932363" y="2492375"/>
            <a:ext cx="1655762" cy="1655763"/>
          </a:xfrm>
          <a:prstGeom prst="ellipse">
            <a:avLst/>
          </a:prstGeom>
          <a:noFill/>
          <a:ln w="9525">
            <a:solidFill>
              <a:schemeClr val="tx1"/>
            </a:solidFill>
            <a:prstDash val="sysDot"/>
            <a:miter lim="800000"/>
            <a:headEnd/>
            <a:tailEnd/>
          </a:ln>
        </p:spPr>
        <p:txBody>
          <a:bodyPr wrap="none" anchor="ctr"/>
          <a:lstStyle/>
          <a:p>
            <a:pPr eaLnBrk="1" hangingPunct="1"/>
            <a:endParaRPr lang="zh-CN" altLang="en-US"/>
          </a:p>
        </p:txBody>
      </p:sp>
      <p:sp>
        <p:nvSpPr>
          <p:cNvPr id="1084442" name="Oval 26"/>
          <p:cNvSpPr>
            <a:spLocks noChangeArrowheads="1"/>
          </p:cNvSpPr>
          <p:nvPr/>
        </p:nvSpPr>
        <p:spPr bwMode="auto">
          <a:xfrm>
            <a:off x="4572000" y="4292600"/>
            <a:ext cx="1655763" cy="1655763"/>
          </a:xfrm>
          <a:prstGeom prst="ellipse">
            <a:avLst/>
          </a:prstGeom>
          <a:noFill/>
          <a:ln w="9525">
            <a:solidFill>
              <a:schemeClr val="tx1"/>
            </a:solidFill>
            <a:prstDash val="sysDot"/>
            <a:miter lim="800000"/>
            <a:headEnd/>
            <a:tailEnd/>
          </a:ln>
        </p:spPr>
        <p:txBody>
          <a:bodyPr wrap="none" anchor="ctr"/>
          <a:lstStyle/>
          <a:p>
            <a:pPr eaLnBrk="1" hangingPunct="1"/>
            <a:endParaRPr lang="zh-CN" altLang="en-US"/>
          </a:p>
        </p:txBody>
      </p:sp>
      <p:sp>
        <p:nvSpPr>
          <p:cNvPr id="1084443" name="Oval 27"/>
          <p:cNvSpPr>
            <a:spLocks noChangeArrowheads="1"/>
          </p:cNvSpPr>
          <p:nvPr/>
        </p:nvSpPr>
        <p:spPr bwMode="auto">
          <a:xfrm>
            <a:off x="4284663" y="1844675"/>
            <a:ext cx="1655762" cy="1655763"/>
          </a:xfrm>
          <a:prstGeom prst="ellipse">
            <a:avLst/>
          </a:prstGeom>
          <a:noFill/>
          <a:ln w="9525">
            <a:solidFill>
              <a:schemeClr val="tx1"/>
            </a:solidFill>
            <a:prstDash val="sysDot"/>
            <a:miter lim="800000"/>
            <a:headEnd/>
            <a:tailEnd/>
          </a:ln>
        </p:spPr>
        <p:txBody>
          <a:bodyPr wrap="none" anchor="ctr"/>
          <a:lstStyle/>
          <a:p>
            <a:pPr eaLnBrk="1" hangingPunct="1"/>
            <a:endParaRPr lang="zh-CN" altLang="en-US"/>
          </a:p>
        </p:txBody>
      </p:sp>
      <p:sp>
        <p:nvSpPr>
          <p:cNvPr id="1084444" name="Oval 28"/>
          <p:cNvSpPr>
            <a:spLocks noChangeArrowheads="1"/>
          </p:cNvSpPr>
          <p:nvPr/>
        </p:nvSpPr>
        <p:spPr bwMode="auto">
          <a:xfrm>
            <a:off x="3203575" y="2276475"/>
            <a:ext cx="1655763" cy="1655763"/>
          </a:xfrm>
          <a:prstGeom prst="ellipse">
            <a:avLst/>
          </a:prstGeom>
          <a:noFill/>
          <a:ln w="9525">
            <a:solidFill>
              <a:schemeClr val="tx1"/>
            </a:solidFill>
            <a:prstDash val="sysDot"/>
            <a:miter lim="800000"/>
            <a:headEnd/>
            <a:tailEnd/>
          </a:ln>
        </p:spPr>
        <p:txBody>
          <a:bodyPr wrap="none" anchor="ctr"/>
          <a:lstStyle/>
          <a:p>
            <a:pPr eaLnBrk="1" hangingPunct="1"/>
            <a:endParaRPr lang="zh-CN" altLang="en-US"/>
          </a:p>
        </p:txBody>
      </p:sp>
      <p:sp>
        <p:nvSpPr>
          <p:cNvPr id="1084445" name="Oval 29"/>
          <p:cNvSpPr>
            <a:spLocks noChangeArrowheads="1"/>
          </p:cNvSpPr>
          <p:nvPr/>
        </p:nvSpPr>
        <p:spPr bwMode="auto">
          <a:xfrm>
            <a:off x="2771775" y="3573463"/>
            <a:ext cx="1655763" cy="1655762"/>
          </a:xfrm>
          <a:prstGeom prst="ellipse">
            <a:avLst/>
          </a:prstGeom>
          <a:noFill/>
          <a:ln w="9525">
            <a:solidFill>
              <a:schemeClr val="tx1"/>
            </a:solidFill>
            <a:prstDash val="sysDot"/>
            <a:miter lim="800000"/>
            <a:headEnd/>
            <a:tailEnd/>
          </a:ln>
        </p:spPr>
        <p:txBody>
          <a:bodyPr wrap="none" anchor="ctr"/>
          <a:lstStyle/>
          <a:p>
            <a:pPr eaLnBrk="1" hangingPunct="1"/>
            <a:endParaRPr lang="zh-CN" altLang="en-US"/>
          </a:p>
        </p:txBody>
      </p:sp>
      <p:sp>
        <p:nvSpPr>
          <p:cNvPr id="1084446" name="Text Box 30"/>
          <p:cNvSpPr txBox="1">
            <a:spLocks noChangeArrowheads="1"/>
          </p:cNvSpPr>
          <p:nvPr/>
        </p:nvSpPr>
        <p:spPr bwMode="auto">
          <a:xfrm>
            <a:off x="7164388" y="2184400"/>
            <a:ext cx="603250"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2 (2)</a:t>
            </a:r>
          </a:p>
        </p:txBody>
      </p:sp>
      <p:sp>
        <p:nvSpPr>
          <p:cNvPr id="1084447" name="Text Box 31"/>
          <p:cNvSpPr txBox="1">
            <a:spLocks noChangeArrowheads="1"/>
          </p:cNvSpPr>
          <p:nvPr/>
        </p:nvSpPr>
        <p:spPr bwMode="auto">
          <a:xfrm>
            <a:off x="4211638" y="5713413"/>
            <a:ext cx="773112"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2 (4,5)</a:t>
            </a:r>
          </a:p>
        </p:txBody>
      </p:sp>
      <p:sp>
        <p:nvSpPr>
          <p:cNvPr id="1084448" name="Text Box 32"/>
          <p:cNvSpPr txBox="1">
            <a:spLocks noChangeArrowheads="1"/>
          </p:cNvSpPr>
          <p:nvPr/>
        </p:nvSpPr>
        <p:spPr bwMode="auto">
          <a:xfrm>
            <a:off x="6516688" y="5784850"/>
            <a:ext cx="603250"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2 (5)</a:t>
            </a:r>
          </a:p>
        </p:txBody>
      </p:sp>
      <p:sp>
        <p:nvSpPr>
          <p:cNvPr id="1084449" name="Text Box 33"/>
          <p:cNvSpPr txBox="1">
            <a:spLocks noChangeArrowheads="1"/>
          </p:cNvSpPr>
          <p:nvPr/>
        </p:nvSpPr>
        <p:spPr bwMode="auto">
          <a:xfrm>
            <a:off x="1692275" y="4056063"/>
            <a:ext cx="603250"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2 (4)</a:t>
            </a:r>
          </a:p>
        </p:txBody>
      </p:sp>
      <p:sp>
        <p:nvSpPr>
          <p:cNvPr id="1084450" name="Text Box 34"/>
          <p:cNvSpPr txBox="1">
            <a:spLocks noChangeArrowheads="1"/>
          </p:cNvSpPr>
          <p:nvPr/>
        </p:nvSpPr>
        <p:spPr bwMode="auto">
          <a:xfrm>
            <a:off x="3203575" y="1681163"/>
            <a:ext cx="773113"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2 (1,3)</a:t>
            </a:r>
          </a:p>
        </p:txBody>
      </p:sp>
      <p:sp>
        <p:nvSpPr>
          <p:cNvPr id="1084451" name="Text Box 35"/>
          <p:cNvSpPr txBox="1">
            <a:spLocks noChangeArrowheads="1"/>
          </p:cNvSpPr>
          <p:nvPr/>
        </p:nvSpPr>
        <p:spPr bwMode="auto">
          <a:xfrm>
            <a:off x="6156325" y="1176338"/>
            <a:ext cx="603250"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2 (1)</a:t>
            </a:r>
          </a:p>
        </p:txBody>
      </p:sp>
      <p:sp>
        <p:nvSpPr>
          <p:cNvPr id="1084452" name="Oval 36"/>
          <p:cNvSpPr>
            <a:spLocks noChangeArrowheads="1"/>
          </p:cNvSpPr>
          <p:nvPr/>
        </p:nvSpPr>
        <p:spPr bwMode="auto">
          <a:xfrm>
            <a:off x="2555875" y="1341438"/>
            <a:ext cx="1655763" cy="1655762"/>
          </a:xfrm>
          <a:prstGeom prst="ellipse">
            <a:avLst/>
          </a:prstGeom>
          <a:noFill/>
          <a:ln w="9525">
            <a:solidFill>
              <a:schemeClr val="tx1"/>
            </a:solidFill>
            <a:prstDash val="sysDot"/>
            <a:miter lim="800000"/>
            <a:headEnd/>
            <a:tailEnd/>
          </a:ln>
        </p:spPr>
        <p:txBody>
          <a:bodyPr wrap="none" anchor="ctr"/>
          <a:lstStyle/>
          <a:p>
            <a:pPr eaLnBrk="1" hangingPunct="1"/>
            <a:endParaRPr lang="zh-CN" altLang="en-US"/>
          </a:p>
        </p:txBody>
      </p:sp>
      <p:sp>
        <p:nvSpPr>
          <p:cNvPr id="1084453" name="Text Box 37"/>
          <p:cNvSpPr txBox="1">
            <a:spLocks noChangeArrowheads="1"/>
          </p:cNvSpPr>
          <p:nvPr/>
        </p:nvSpPr>
        <p:spPr bwMode="auto">
          <a:xfrm>
            <a:off x="1404938" y="1681163"/>
            <a:ext cx="603250"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3 (8)</a:t>
            </a:r>
          </a:p>
        </p:txBody>
      </p:sp>
      <p:sp>
        <p:nvSpPr>
          <p:cNvPr id="1084454" name="Text Box 38"/>
          <p:cNvSpPr txBox="1">
            <a:spLocks noChangeArrowheads="1"/>
          </p:cNvSpPr>
          <p:nvPr/>
        </p:nvSpPr>
        <p:spPr bwMode="auto">
          <a:xfrm>
            <a:off x="971550" y="5224463"/>
            <a:ext cx="603250"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3 (9)</a:t>
            </a:r>
          </a:p>
        </p:txBody>
      </p:sp>
      <p:sp>
        <p:nvSpPr>
          <p:cNvPr id="1084455" name="Oval 39"/>
          <p:cNvSpPr>
            <a:spLocks noChangeArrowheads="1"/>
          </p:cNvSpPr>
          <p:nvPr/>
        </p:nvSpPr>
        <p:spPr bwMode="auto">
          <a:xfrm>
            <a:off x="1692275" y="3141663"/>
            <a:ext cx="1655763" cy="1655762"/>
          </a:xfrm>
          <a:prstGeom prst="ellipse">
            <a:avLst/>
          </a:prstGeom>
          <a:noFill/>
          <a:ln w="9525">
            <a:solidFill>
              <a:schemeClr val="tx1"/>
            </a:solidFill>
            <a:prstDash val="sysDot"/>
            <a:miter lim="800000"/>
            <a:headEnd/>
            <a:tailEnd/>
          </a:ln>
        </p:spPr>
        <p:txBody>
          <a:bodyPr wrap="none" anchor="ctr"/>
          <a:lstStyle/>
          <a:p>
            <a:pPr eaLnBrk="1" hangingPunct="1"/>
            <a:endParaRPr lang="zh-CN" altLang="en-US"/>
          </a:p>
        </p:txBody>
      </p:sp>
      <p:sp>
        <p:nvSpPr>
          <p:cNvPr id="1084456" name="Oval 40"/>
          <p:cNvSpPr>
            <a:spLocks noChangeArrowheads="1"/>
          </p:cNvSpPr>
          <p:nvPr/>
        </p:nvSpPr>
        <p:spPr bwMode="auto">
          <a:xfrm>
            <a:off x="5508625" y="4725988"/>
            <a:ext cx="1655763" cy="1655762"/>
          </a:xfrm>
          <a:prstGeom prst="ellipse">
            <a:avLst/>
          </a:prstGeom>
          <a:noFill/>
          <a:ln w="9525">
            <a:solidFill>
              <a:schemeClr val="tx1"/>
            </a:solidFill>
            <a:prstDash val="sysDot"/>
            <a:miter lim="800000"/>
            <a:headEnd/>
            <a:tailEnd/>
          </a:ln>
        </p:spPr>
        <p:txBody>
          <a:bodyPr wrap="none" anchor="ctr"/>
          <a:lstStyle/>
          <a:p>
            <a:pPr eaLnBrk="1" hangingPunct="1"/>
            <a:endParaRPr lang="zh-CN" altLang="en-US"/>
          </a:p>
        </p:txBody>
      </p:sp>
      <p:sp>
        <p:nvSpPr>
          <p:cNvPr id="1084457" name="Text Box 41"/>
          <p:cNvSpPr txBox="1">
            <a:spLocks noChangeArrowheads="1"/>
          </p:cNvSpPr>
          <p:nvPr/>
        </p:nvSpPr>
        <p:spPr bwMode="auto">
          <a:xfrm>
            <a:off x="7308850" y="4216400"/>
            <a:ext cx="715963" cy="336550"/>
          </a:xfrm>
          <a:prstGeom prst="rect">
            <a:avLst/>
          </a:prstGeom>
          <a:noFill/>
          <a:ln w="9525">
            <a:noFill/>
            <a:miter lim="800000"/>
            <a:headEnd/>
            <a:tailEnd/>
          </a:ln>
        </p:spPr>
        <p:txBody>
          <a:bodyPr wrap="none">
            <a:spAutoFit/>
          </a:bodyPr>
          <a:lstStyle/>
          <a:p>
            <a:pPr eaLnBrk="1" hangingPunct="1"/>
            <a:r>
              <a:rPr kumimoji="0" lang="en-US" altLang="zh-CN" sz="1600" b="0">
                <a:latin typeface="Arial" pitchFamily="34" charset="0"/>
              </a:rPr>
              <a:t>3 (11)</a:t>
            </a:r>
          </a:p>
        </p:txBody>
      </p:sp>
      <p:sp>
        <p:nvSpPr>
          <p:cNvPr id="57386" name="Text Box 43"/>
          <p:cNvSpPr txBox="1">
            <a:spLocks noChangeArrowheads="1"/>
          </p:cNvSpPr>
          <p:nvPr/>
        </p:nvSpPr>
        <p:spPr bwMode="auto">
          <a:xfrm>
            <a:off x="4646613" y="3676650"/>
            <a:ext cx="530225" cy="304800"/>
          </a:xfrm>
          <a:prstGeom prst="rect">
            <a:avLst/>
          </a:prstGeom>
          <a:noFill/>
          <a:ln w="9525">
            <a:noFill/>
            <a:miter lim="800000"/>
            <a:headEnd/>
            <a:tailEnd/>
          </a:ln>
        </p:spPr>
        <p:txBody>
          <a:bodyPr wrap="none">
            <a:spAutoFit/>
          </a:bodyPr>
          <a:lstStyle/>
          <a:p>
            <a:pPr eaLnBrk="1" hangingPunct="1"/>
            <a:r>
              <a:rPr kumimoji="0" lang="en-US" altLang="zh-CN" sz="1400" b="0">
                <a:latin typeface="Arial" pitchFamily="34" charset="0"/>
              </a:rPr>
              <a:t>Sink</a:t>
            </a:r>
          </a:p>
        </p:txBody>
      </p:sp>
      <p:sp>
        <p:nvSpPr>
          <p:cNvPr id="44"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4434"/>
                                        </p:tgtEl>
                                        <p:attrNameLst>
                                          <p:attrName>style.visibility</p:attrName>
                                        </p:attrNameLst>
                                      </p:cBhvr>
                                      <p:to>
                                        <p:strVal val="visible"/>
                                      </p:to>
                                    </p:set>
                                  </p:childTnLst>
                                </p:cTn>
                              </p:par>
                              <p:par>
                                <p:cTn id="7" presetID="6" presetClass="emph" presetSubtype="0" fill="hold" grpId="1" nodeType="withEffect">
                                  <p:stCondLst>
                                    <p:cond delay="0"/>
                                  </p:stCondLst>
                                  <p:childTnLst>
                                    <p:animScale>
                                      <p:cBhvr>
                                        <p:cTn id="8" dur="500" fill="hold"/>
                                        <p:tgtEl>
                                          <p:spTgt spid="1084434"/>
                                        </p:tgtEl>
                                      </p:cBhvr>
                                      <p:by x="200000" y="200000"/>
                                    </p:animScale>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44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44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44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44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443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xit" presetSubtype="10" fill="hold" grpId="2" nodeType="clickEffect">
                                  <p:stCondLst>
                                    <p:cond delay="0"/>
                                  </p:stCondLst>
                                  <p:childTnLst>
                                    <p:animEffect transition="out" filter="blinds(horizontal)">
                                      <p:cBhvr>
                                        <p:cTn id="24" dur="500"/>
                                        <p:tgtEl>
                                          <p:spTgt spid="1084434"/>
                                        </p:tgtEl>
                                      </p:cBhvr>
                                    </p:animEffect>
                                    <p:set>
                                      <p:cBhvr>
                                        <p:cTn id="25" dur="1" fill="hold">
                                          <p:stCondLst>
                                            <p:cond delay="499"/>
                                          </p:stCondLst>
                                        </p:cTn>
                                        <p:tgtEl>
                                          <p:spTgt spid="1084434"/>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084443"/>
                                        </p:tgtEl>
                                        <p:attrNameLst>
                                          <p:attrName>style.visibility</p:attrName>
                                        </p:attrNameLst>
                                      </p:cBhvr>
                                      <p:to>
                                        <p:strVal val="visible"/>
                                      </p:to>
                                    </p:set>
                                  </p:childTnLst>
                                </p:cTn>
                              </p:par>
                              <p:par>
                                <p:cTn id="28" presetID="6" presetClass="emph" presetSubtype="0" fill="hold" grpId="1" nodeType="withEffect">
                                  <p:stCondLst>
                                    <p:cond delay="0"/>
                                  </p:stCondLst>
                                  <p:childTnLst>
                                    <p:animScale>
                                      <p:cBhvr>
                                        <p:cTn id="29" dur="500" fill="hold"/>
                                        <p:tgtEl>
                                          <p:spTgt spid="1084443"/>
                                        </p:tgtEl>
                                      </p:cBhvr>
                                      <p:by x="200000" y="200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xit" presetSubtype="10" fill="hold" grpId="2" nodeType="clickEffect">
                                  <p:stCondLst>
                                    <p:cond delay="0"/>
                                  </p:stCondLst>
                                  <p:childTnLst>
                                    <p:animEffect transition="out" filter="blinds(horizontal)">
                                      <p:cBhvr>
                                        <p:cTn id="33" dur="500"/>
                                        <p:tgtEl>
                                          <p:spTgt spid="1084443"/>
                                        </p:tgtEl>
                                      </p:cBhvr>
                                    </p:animEffect>
                                    <p:set>
                                      <p:cBhvr>
                                        <p:cTn id="34" dur="1" fill="hold">
                                          <p:stCondLst>
                                            <p:cond delay="499"/>
                                          </p:stCondLst>
                                        </p:cTn>
                                        <p:tgtEl>
                                          <p:spTgt spid="108444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084441"/>
                                        </p:tgtEl>
                                        <p:attrNameLst>
                                          <p:attrName>style.visibility</p:attrName>
                                        </p:attrNameLst>
                                      </p:cBhvr>
                                      <p:to>
                                        <p:strVal val="visible"/>
                                      </p:to>
                                    </p:set>
                                  </p:childTnLst>
                                </p:cTn>
                              </p:par>
                              <p:par>
                                <p:cTn id="37" presetID="6" presetClass="emph" presetSubtype="0" fill="hold" grpId="1" nodeType="withEffect">
                                  <p:stCondLst>
                                    <p:cond delay="0"/>
                                  </p:stCondLst>
                                  <p:childTnLst>
                                    <p:animScale>
                                      <p:cBhvr>
                                        <p:cTn id="38" dur="500" fill="hold"/>
                                        <p:tgtEl>
                                          <p:spTgt spid="1084441"/>
                                        </p:tgtEl>
                                      </p:cBhvr>
                                      <p:by x="200000" y="2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xit" presetSubtype="10" fill="hold" grpId="2" nodeType="clickEffect">
                                  <p:stCondLst>
                                    <p:cond delay="0"/>
                                  </p:stCondLst>
                                  <p:childTnLst>
                                    <p:animEffect transition="out" filter="blinds(horizontal)">
                                      <p:cBhvr>
                                        <p:cTn id="42" dur="500"/>
                                        <p:tgtEl>
                                          <p:spTgt spid="1084441"/>
                                        </p:tgtEl>
                                      </p:cBhvr>
                                    </p:animEffect>
                                    <p:set>
                                      <p:cBhvr>
                                        <p:cTn id="43" dur="1" fill="hold">
                                          <p:stCondLst>
                                            <p:cond delay="499"/>
                                          </p:stCondLst>
                                        </p:cTn>
                                        <p:tgtEl>
                                          <p:spTgt spid="1084441"/>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1084444"/>
                                        </p:tgtEl>
                                        <p:attrNameLst>
                                          <p:attrName>style.visibility</p:attrName>
                                        </p:attrNameLst>
                                      </p:cBhvr>
                                      <p:to>
                                        <p:strVal val="visible"/>
                                      </p:to>
                                    </p:set>
                                  </p:childTnLst>
                                </p:cTn>
                              </p:par>
                              <p:par>
                                <p:cTn id="46" presetID="6" presetClass="emph" presetSubtype="0" fill="hold" grpId="1" nodeType="withEffect">
                                  <p:stCondLst>
                                    <p:cond delay="0"/>
                                  </p:stCondLst>
                                  <p:childTnLst>
                                    <p:animScale>
                                      <p:cBhvr>
                                        <p:cTn id="47" dur="500" fill="hold"/>
                                        <p:tgtEl>
                                          <p:spTgt spid="1084444"/>
                                        </p:tgtEl>
                                      </p:cBhvr>
                                      <p:by x="200000" y="200000"/>
                                    </p:animScale>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grpId="2" nodeType="clickEffect">
                                  <p:stCondLst>
                                    <p:cond delay="0"/>
                                  </p:stCondLst>
                                  <p:childTnLst>
                                    <p:animEffect transition="out" filter="blinds(horizontal)">
                                      <p:cBhvr>
                                        <p:cTn id="51" dur="500"/>
                                        <p:tgtEl>
                                          <p:spTgt spid="1084444"/>
                                        </p:tgtEl>
                                      </p:cBhvr>
                                    </p:animEffect>
                                    <p:set>
                                      <p:cBhvr>
                                        <p:cTn id="52" dur="1" fill="hold">
                                          <p:stCondLst>
                                            <p:cond delay="499"/>
                                          </p:stCondLst>
                                        </p:cTn>
                                        <p:tgtEl>
                                          <p:spTgt spid="108444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084445"/>
                                        </p:tgtEl>
                                        <p:attrNameLst>
                                          <p:attrName>style.visibility</p:attrName>
                                        </p:attrNameLst>
                                      </p:cBhvr>
                                      <p:to>
                                        <p:strVal val="visible"/>
                                      </p:to>
                                    </p:set>
                                  </p:childTnLst>
                                </p:cTn>
                              </p:par>
                              <p:par>
                                <p:cTn id="55" presetID="6" presetClass="emph" presetSubtype="0" fill="hold" grpId="1" nodeType="withEffect">
                                  <p:stCondLst>
                                    <p:cond delay="0"/>
                                  </p:stCondLst>
                                  <p:childTnLst>
                                    <p:animScale>
                                      <p:cBhvr>
                                        <p:cTn id="56" dur="500" fill="hold"/>
                                        <p:tgtEl>
                                          <p:spTgt spid="1084445"/>
                                        </p:tgtEl>
                                      </p:cBhvr>
                                      <p:by x="200000" y="2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xit" presetSubtype="10" fill="hold" grpId="2" nodeType="clickEffect">
                                  <p:stCondLst>
                                    <p:cond delay="0"/>
                                  </p:stCondLst>
                                  <p:childTnLst>
                                    <p:animEffect transition="out" filter="blinds(horizontal)">
                                      <p:cBhvr>
                                        <p:cTn id="60" dur="500"/>
                                        <p:tgtEl>
                                          <p:spTgt spid="1084445"/>
                                        </p:tgtEl>
                                      </p:cBhvr>
                                    </p:animEffect>
                                    <p:set>
                                      <p:cBhvr>
                                        <p:cTn id="61" dur="1" fill="hold">
                                          <p:stCondLst>
                                            <p:cond delay="499"/>
                                          </p:stCondLst>
                                        </p:cTn>
                                        <p:tgtEl>
                                          <p:spTgt spid="1084445"/>
                                        </p:tgtEl>
                                        <p:attrNameLst>
                                          <p:attrName>style.visibility</p:attrName>
                                        </p:attrNameLst>
                                      </p:cBhvr>
                                      <p:to>
                                        <p:strVal val="hidden"/>
                                      </p:to>
                                    </p:set>
                                  </p:childTnLst>
                                </p:cTn>
                              </p:par>
                              <p:par>
                                <p:cTn id="62" presetID="1" presetClass="entr" presetSubtype="0" fill="hold" grpId="0" nodeType="withEffect">
                                  <p:stCondLst>
                                    <p:cond delay="0"/>
                                  </p:stCondLst>
                                  <p:childTnLst>
                                    <p:set>
                                      <p:cBhvr>
                                        <p:cTn id="63" dur="1" fill="hold">
                                          <p:stCondLst>
                                            <p:cond delay="0"/>
                                          </p:stCondLst>
                                        </p:cTn>
                                        <p:tgtEl>
                                          <p:spTgt spid="1084442"/>
                                        </p:tgtEl>
                                        <p:attrNameLst>
                                          <p:attrName>style.visibility</p:attrName>
                                        </p:attrNameLst>
                                      </p:cBhvr>
                                      <p:to>
                                        <p:strVal val="visible"/>
                                      </p:to>
                                    </p:set>
                                  </p:childTnLst>
                                </p:cTn>
                              </p:par>
                              <p:par>
                                <p:cTn id="64" presetID="6" presetClass="emph" presetSubtype="0" fill="hold" grpId="1" nodeType="withEffect">
                                  <p:stCondLst>
                                    <p:cond delay="0"/>
                                  </p:stCondLst>
                                  <p:childTnLst>
                                    <p:animScale>
                                      <p:cBhvr>
                                        <p:cTn id="65" dur="500" fill="hold"/>
                                        <p:tgtEl>
                                          <p:spTgt spid="1084442"/>
                                        </p:tgtEl>
                                      </p:cBhvr>
                                      <p:by x="200000" y="200000"/>
                                    </p:animScale>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08444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084451"/>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8445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08444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084447"/>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084448">
                                            <p:txEl>
                                              <p:pRg st="0" end="0"/>
                                            </p:txEl>
                                          </p:spTgt>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xit" presetSubtype="10" fill="hold" grpId="2" nodeType="clickEffect">
                                  <p:stCondLst>
                                    <p:cond delay="0"/>
                                  </p:stCondLst>
                                  <p:childTnLst>
                                    <p:animEffect transition="out" filter="blinds(horizontal)">
                                      <p:cBhvr>
                                        <p:cTn id="83" dur="500"/>
                                        <p:tgtEl>
                                          <p:spTgt spid="1084442"/>
                                        </p:tgtEl>
                                      </p:cBhvr>
                                    </p:animEffect>
                                    <p:set>
                                      <p:cBhvr>
                                        <p:cTn id="84" dur="1" fill="hold">
                                          <p:stCondLst>
                                            <p:cond delay="499"/>
                                          </p:stCondLst>
                                        </p:cTn>
                                        <p:tgtEl>
                                          <p:spTgt spid="1084442"/>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1084452"/>
                                        </p:tgtEl>
                                        <p:attrNameLst>
                                          <p:attrName>style.visibility</p:attrName>
                                        </p:attrNameLst>
                                      </p:cBhvr>
                                      <p:to>
                                        <p:strVal val="visible"/>
                                      </p:to>
                                    </p:set>
                                  </p:childTnLst>
                                </p:cTn>
                              </p:par>
                              <p:par>
                                <p:cTn id="87" presetID="6" presetClass="emph" presetSubtype="0" fill="hold" grpId="1" nodeType="withEffect">
                                  <p:stCondLst>
                                    <p:cond delay="0"/>
                                  </p:stCondLst>
                                  <p:childTnLst>
                                    <p:animScale>
                                      <p:cBhvr>
                                        <p:cTn id="88" dur="500" fill="hold"/>
                                        <p:tgtEl>
                                          <p:spTgt spid="1084452"/>
                                        </p:tgtEl>
                                      </p:cBhvr>
                                      <p:by x="200000" y="200000"/>
                                    </p:animScale>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xit" presetSubtype="10" fill="hold" grpId="2" nodeType="clickEffect">
                                  <p:stCondLst>
                                    <p:cond delay="0"/>
                                  </p:stCondLst>
                                  <p:childTnLst>
                                    <p:animEffect transition="out" filter="blinds(horizontal)">
                                      <p:cBhvr>
                                        <p:cTn id="92" dur="500"/>
                                        <p:tgtEl>
                                          <p:spTgt spid="1084452"/>
                                        </p:tgtEl>
                                      </p:cBhvr>
                                    </p:animEffect>
                                    <p:set>
                                      <p:cBhvr>
                                        <p:cTn id="93" dur="1" fill="hold">
                                          <p:stCondLst>
                                            <p:cond delay="499"/>
                                          </p:stCondLst>
                                        </p:cTn>
                                        <p:tgtEl>
                                          <p:spTgt spid="1084452"/>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1084455"/>
                                        </p:tgtEl>
                                        <p:attrNameLst>
                                          <p:attrName>style.visibility</p:attrName>
                                        </p:attrNameLst>
                                      </p:cBhvr>
                                      <p:to>
                                        <p:strVal val="visible"/>
                                      </p:to>
                                    </p:set>
                                  </p:childTnLst>
                                </p:cTn>
                              </p:par>
                              <p:par>
                                <p:cTn id="96" presetID="6" presetClass="emph" presetSubtype="0" fill="hold" grpId="1" nodeType="withEffect">
                                  <p:stCondLst>
                                    <p:cond delay="0"/>
                                  </p:stCondLst>
                                  <p:childTnLst>
                                    <p:animScale>
                                      <p:cBhvr>
                                        <p:cTn id="97" dur="500" fill="hold"/>
                                        <p:tgtEl>
                                          <p:spTgt spid="1084455"/>
                                        </p:tgtEl>
                                      </p:cBhvr>
                                      <p:by x="200000" y="200000"/>
                                    </p:animScale>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xit" presetSubtype="10" fill="hold" grpId="2" nodeType="clickEffect">
                                  <p:stCondLst>
                                    <p:cond delay="0"/>
                                  </p:stCondLst>
                                  <p:childTnLst>
                                    <p:animEffect transition="out" filter="blinds(horizontal)">
                                      <p:cBhvr>
                                        <p:cTn id="101" dur="500"/>
                                        <p:tgtEl>
                                          <p:spTgt spid="1084455"/>
                                        </p:tgtEl>
                                      </p:cBhvr>
                                    </p:animEffect>
                                    <p:set>
                                      <p:cBhvr>
                                        <p:cTn id="102" dur="1" fill="hold">
                                          <p:stCondLst>
                                            <p:cond delay="499"/>
                                          </p:stCondLst>
                                        </p:cTn>
                                        <p:tgtEl>
                                          <p:spTgt spid="1084455"/>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1084456"/>
                                        </p:tgtEl>
                                        <p:attrNameLst>
                                          <p:attrName>style.visibility</p:attrName>
                                        </p:attrNameLst>
                                      </p:cBhvr>
                                      <p:to>
                                        <p:strVal val="visible"/>
                                      </p:to>
                                    </p:set>
                                  </p:childTnLst>
                                </p:cTn>
                              </p:par>
                              <p:par>
                                <p:cTn id="105" presetID="6" presetClass="emph" presetSubtype="0" fill="hold" grpId="1" nodeType="withEffect">
                                  <p:stCondLst>
                                    <p:cond delay="0"/>
                                  </p:stCondLst>
                                  <p:childTnLst>
                                    <p:animScale>
                                      <p:cBhvr>
                                        <p:cTn id="106" dur="500" fill="hold"/>
                                        <p:tgtEl>
                                          <p:spTgt spid="1084456"/>
                                        </p:tgtEl>
                                      </p:cBhvr>
                                      <p:by x="200000" y="200000"/>
                                    </p:animScale>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xit" presetSubtype="10" fill="hold" grpId="2" nodeType="clickEffect">
                                  <p:stCondLst>
                                    <p:cond delay="0"/>
                                  </p:stCondLst>
                                  <p:childTnLst>
                                    <p:animEffect transition="out" filter="blinds(horizontal)">
                                      <p:cBhvr>
                                        <p:cTn id="110" dur="500"/>
                                        <p:tgtEl>
                                          <p:spTgt spid="1084456"/>
                                        </p:tgtEl>
                                      </p:cBhvr>
                                    </p:animEffect>
                                    <p:set>
                                      <p:cBhvr>
                                        <p:cTn id="111" dur="1" fill="hold">
                                          <p:stCondLst>
                                            <p:cond delay="499"/>
                                          </p:stCondLst>
                                        </p:cTn>
                                        <p:tgtEl>
                                          <p:spTgt spid="1084456"/>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084453"/>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08445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0844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34" grpId="0" animBg="1"/>
      <p:bldP spid="1084434" grpId="1" animBg="1"/>
      <p:bldP spid="1084434" grpId="2" animBg="1"/>
      <p:bldP spid="1084436" grpId="0"/>
      <p:bldP spid="1084437" grpId="0"/>
      <p:bldP spid="1084438" grpId="0"/>
      <p:bldP spid="1084439" grpId="0"/>
      <p:bldP spid="1084440" grpId="0"/>
      <p:bldP spid="1084441" grpId="0" animBg="1"/>
      <p:bldP spid="1084441" grpId="1" animBg="1"/>
      <p:bldP spid="1084441" grpId="2" animBg="1"/>
      <p:bldP spid="1084442" grpId="0" animBg="1"/>
      <p:bldP spid="1084442" grpId="1" animBg="1"/>
      <p:bldP spid="1084442" grpId="2" animBg="1"/>
      <p:bldP spid="1084443" grpId="0" animBg="1"/>
      <p:bldP spid="1084443" grpId="1" animBg="1"/>
      <p:bldP spid="1084443" grpId="2" animBg="1"/>
      <p:bldP spid="1084444" grpId="0" animBg="1"/>
      <p:bldP spid="1084444" grpId="1" animBg="1"/>
      <p:bldP spid="1084444" grpId="2" animBg="1"/>
      <p:bldP spid="1084445" grpId="0" animBg="1"/>
      <p:bldP spid="1084445" grpId="1" animBg="1"/>
      <p:bldP spid="1084445" grpId="2" animBg="1"/>
      <p:bldP spid="1084446" grpId="0"/>
      <p:bldP spid="1084447" grpId="0"/>
      <p:bldP spid="1084449" grpId="0"/>
      <p:bldP spid="1084450" grpId="0"/>
      <p:bldP spid="1084451" grpId="0"/>
      <p:bldP spid="1084452" grpId="0" animBg="1"/>
      <p:bldP spid="1084452" grpId="1" animBg="1"/>
      <p:bldP spid="1084452" grpId="2" animBg="1"/>
      <p:bldP spid="1084453" grpId="0"/>
      <p:bldP spid="1084454" grpId="0"/>
      <p:bldP spid="1084455" grpId="0" animBg="1"/>
      <p:bldP spid="1084455" grpId="1" animBg="1"/>
      <p:bldP spid="1084455" grpId="2" animBg="1"/>
      <p:bldP spid="1084456" grpId="0" animBg="1"/>
      <p:bldP spid="1084456" grpId="1" animBg="1"/>
      <p:bldP spid="1084456" grpId="2" animBg="1"/>
      <p:bldP spid="10844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228600"/>
            <a:ext cx="7673975" cy="609600"/>
          </a:xfrm>
        </p:spPr>
        <p:txBody>
          <a:bodyPr>
            <a:noAutofit/>
          </a:bodyPr>
          <a:lstStyle/>
          <a:p>
            <a:pPr eaLnBrk="1" hangingPunct="1"/>
            <a:r>
              <a:rPr lang="en-US" altLang="zh-CN" sz="3600" dirty="0" smtClean="0"/>
              <a:t>WSN</a:t>
            </a:r>
            <a:r>
              <a:rPr lang="zh-CN" altLang="en-US" sz="3600" dirty="0" smtClean="0"/>
              <a:t>的拓扑结构－分簇网络结构</a:t>
            </a:r>
          </a:p>
        </p:txBody>
      </p:sp>
      <p:sp>
        <p:nvSpPr>
          <p:cNvPr id="59395" name="Rectangle 3"/>
          <p:cNvSpPr>
            <a:spLocks noGrp="1" noChangeArrowheads="1"/>
          </p:cNvSpPr>
          <p:nvPr>
            <p:ph idx="1"/>
          </p:nvPr>
        </p:nvSpPr>
        <p:spPr>
          <a:xfrm>
            <a:off x="468313" y="1052513"/>
            <a:ext cx="8135937" cy="5154612"/>
          </a:xfrm>
        </p:spPr>
        <p:txBody>
          <a:bodyPr>
            <a:normAutofit/>
          </a:bodyPr>
          <a:lstStyle/>
          <a:p>
            <a:pPr eaLnBrk="1" hangingPunct="1"/>
            <a:r>
              <a:rPr lang="zh-CN" altLang="en-US" smtClean="0">
                <a:solidFill>
                  <a:srgbClr val="0000FF"/>
                </a:solidFill>
              </a:rPr>
              <a:t>分簇网络结构是将所有节点分为多个簇，每个簇中包含若干个节点：</a:t>
            </a:r>
          </a:p>
          <a:p>
            <a:pPr lvl="1" eaLnBrk="1" hangingPunct="1"/>
            <a:r>
              <a:rPr lang="zh-CN" altLang="en-US" smtClean="0">
                <a:solidFill>
                  <a:srgbClr val="FF0000"/>
                </a:solidFill>
              </a:rPr>
              <a:t>簇首：</a:t>
            </a:r>
            <a:r>
              <a:rPr lang="zh-CN" altLang="en-US" smtClean="0"/>
              <a:t>收集簇内成员节点的信息，进行融合或压缩后，再通过相邻簇首或直接传送给汇聚节点。</a:t>
            </a:r>
          </a:p>
          <a:p>
            <a:pPr lvl="1" eaLnBrk="1" hangingPunct="1"/>
            <a:r>
              <a:rPr lang="zh-CN" altLang="en-US" smtClean="0">
                <a:solidFill>
                  <a:srgbClr val="FF0000"/>
                </a:solidFill>
              </a:rPr>
              <a:t>成员节点：</a:t>
            </a:r>
            <a:r>
              <a:rPr lang="zh-CN" altLang="en-US" smtClean="0"/>
              <a:t>负责感应物理量的普通传感器节点，并将信息传送给簇首节点。</a:t>
            </a:r>
          </a:p>
          <a:p>
            <a:pPr eaLnBrk="1" hangingPunct="1"/>
            <a:r>
              <a:rPr lang="zh-CN" altLang="en-US" smtClean="0">
                <a:solidFill>
                  <a:srgbClr val="0000FF"/>
                </a:solidFill>
              </a:rPr>
              <a:t>簇首之间是平面网络结构，成员节点与簇首之间构成星型网络结构。</a:t>
            </a:r>
            <a:r>
              <a:rPr lang="zh-CN" altLang="en-US" smtClean="0"/>
              <a:t>成员节点之间一般不交换信息（在防御技术中，它们之间需要交换信息）</a:t>
            </a:r>
          </a:p>
          <a:p>
            <a:pPr eaLnBrk="1" hangingPunct="1">
              <a:buFont typeface="Wingdings" pitchFamily="2" charset="2"/>
              <a:buNone/>
            </a:pPr>
            <a:endParaRPr lang="zh-CN" altLang="en-US" smtClean="0"/>
          </a:p>
        </p:txBody>
      </p:sp>
      <p:sp>
        <p:nvSpPr>
          <p:cNvPr id="59396" name="灯片编号占位符 6"/>
          <p:cNvSpPr>
            <a:spLocks noGrp="1"/>
          </p:cNvSpPr>
          <p:nvPr>
            <p:ph type="sldNum" sz="quarter" idx="11"/>
          </p:nvPr>
        </p:nvSpPr>
        <p:spPr>
          <a:noFill/>
        </p:spPr>
        <p:txBody>
          <a:bodyPr/>
          <a:lstStyle/>
          <a:p>
            <a:fld id="{D14B73CB-8098-445C-A155-F084ABB0CE6D}" type="slidenum">
              <a:rPr lang="zh-CN" altLang="en-US" smtClean="0"/>
              <a:pPr/>
              <a:t>11</a:t>
            </a:fld>
            <a:r>
              <a:rPr lang="en-US" altLang="zh-CN" dirty="0" smtClean="0"/>
              <a:t>/16</a:t>
            </a:r>
            <a:endParaRPr lang="en-US" altLang="zh-CN" dirty="0" smtClean="0"/>
          </a:p>
        </p:txBody>
      </p:sp>
      <p:sp>
        <p:nvSpPr>
          <p:cNvPr id="5"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z="3600" dirty="0" smtClean="0"/>
              <a:t>分簇网络结构</a:t>
            </a:r>
          </a:p>
        </p:txBody>
      </p:sp>
      <p:sp>
        <p:nvSpPr>
          <p:cNvPr id="60419" name="Rectangle 3"/>
          <p:cNvSpPr>
            <a:spLocks noGrp="1" noChangeArrowheads="1"/>
          </p:cNvSpPr>
          <p:nvPr>
            <p:ph idx="1"/>
          </p:nvPr>
        </p:nvSpPr>
        <p:spPr>
          <a:xfrm>
            <a:off x="323850" y="908050"/>
            <a:ext cx="8496300" cy="1873250"/>
          </a:xfrm>
        </p:spPr>
        <p:txBody>
          <a:bodyPr/>
          <a:lstStyle/>
          <a:p>
            <a:pPr eaLnBrk="1" hangingPunct="1"/>
            <a:r>
              <a:rPr lang="zh-CN" altLang="en-US" smtClean="0">
                <a:solidFill>
                  <a:srgbClr val="0000FF"/>
                </a:solidFill>
              </a:rPr>
              <a:t>所有节点均为对等结构，完全一样。</a:t>
            </a:r>
            <a:endParaRPr lang="en-US" altLang="zh-CN" smtClean="0">
              <a:solidFill>
                <a:srgbClr val="0000FF"/>
              </a:solidFill>
            </a:endParaRPr>
          </a:p>
          <a:p>
            <a:pPr eaLnBrk="1" hangingPunct="1"/>
            <a:r>
              <a:rPr lang="zh-CN" altLang="en-US" smtClean="0">
                <a:solidFill>
                  <a:srgbClr val="0000FF"/>
                </a:solidFill>
              </a:rPr>
              <a:t>簇首是根据一定的算法选择出来的，所有节点轮流充当簇首。如最基本的</a:t>
            </a:r>
            <a:r>
              <a:rPr lang="en-US" altLang="zh-CN" smtClean="0">
                <a:solidFill>
                  <a:srgbClr val="0000FF"/>
                </a:solidFill>
              </a:rPr>
              <a:t>LEACH</a:t>
            </a:r>
            <a:r>
              <a:rPr lang="zh-CN" altLang="en-US" smtClean="0">
                <a:solidFill>
                  <a:srgbClr val="0000FF"/>
                </a:solidFill>
              </a:rPr>
              <a:t>算法。</a:t>
            </a:r>
            <a:endParaRPr lang="en-US" altLang="zh-CN" smtClean="0">
              <a:solidFill>
                <a:srgbClr val="0000FF"/>
              </a:solidFill>
            </a:endParaRPr>
          </a:p>
        </p:txBody>
      </p:sp>
      <p:sp>
        <p:nvSpPr>
          <p:cNvPr id="60420" name="灯片编号占位符 6"/>
          <p:cNvSpPr>
            <a:spLocks noGrp="1"/>
          </p:cNvSpPr>
          <p:nvPr>
            <p:ph type="sldNum" sz="quarter" idx="11"/>
          </p:nvPr>
        </p:nvSpPr>
        <p:spPr>
          <a:noFill/>
        </p:spPr>
        <p:txBody>
          <a:bodyPr/>
          <a:lstStyle/>
          <a:p>
            <a:fld id="{9E19F4A8-E543-4282-9A71-84C92273986B}" type="slidenum">
              <a:rPr lang="zh-CN" altLang="en-US" smtClean="0"/>
              <a:pPr/>
              <a:t>12</a:t>
            </a:fld>
            <a:r>
              <a:rPr lang="en-US" altLang="zh-CN" dirty="0" smtClean="0"/>
              <a:t>/16</a:t>
            </a:r>
            <a:endParaRPr lang="en-US" altLang="zh-CN" dirty="0" smtClean="0"/>
          </a:p>
        </p:txBody>
      </p:sp>
      <p:sp>
        <p:nvSpPr>
          <p:cNvPr id="6"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pic>
        <p:nvPicPr>
          <p:cNvPr id="15362" name="Picture 2"/>
          <p:cNvPicPr>
            <a:picLocks noChangeAspect="1" noChangeArrowheads="1"/>
          </p:cNvPicPr>
          <p:nvPr/>
        </p:nvPicPr>
        <p:blipFill>
          <a:blip r:embed="rId2" cstate="print"/>
          <a:srcRect/>
          <a:stretch>
            <a:fillRect/>
          </a:stretch>
        </p:blipFill>
        <p:spPr bwMode="auto">
          <a:xfrm rot="-5400000">
            <a:off x="2560340" y="1840260"/>
            <a:ext cx="3491880" cy="4941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521494"/>
            <a:ext cx="7772400" cy="603250"/>
          </a:xfrm>
        </p:spPr>
        <p:txBody>
          <a:bodyPr/>
          <a:lstStyle/>
          <a:p>
            <a:pPr eaLnBrk="1" hangingPunct="1">
              <a:lnSpc>
                <a:spcPct val="110000"/>
              </a:lnSpc>
              <a:spcBef>
                <a:spcPct val="30000"/>
              </a:spcBef>
            </a:pPr>
            <a:r>
              <a:rPr lang="en-US" altLang="zh-CN" sz="3200" dirty="0" smtClean="0"/>
              <a:t>WSN</a:t>
            </a:r>
            <a:r>
              <a:rPr lang="zh-CN" altLang="en-US" sz="3200" dirty="0" smtClean="0"/>
              <a:t>的信息传播模型</a:t>
            </a:r>
          </a:p>
        </p:txBody>
      </p:sp>
      <p:pic>
        <p:nvPicPr>
          <p:cNvPr id="66563" name="Picture 3"/>
          <p:cNvPicPr>
            <a:picLocks noGrp="1" noChangeAspect="1" noChangeArrowheads="1"/>
          </p:cNvPicPr>
          <p:nvPr>
            <p:ph idx="1"/>
          </p:nvPr>
        </p:nvPicPr>
        <p:blipFill>
          <a:blip r:embed="rId2" cstate="print"/>
          <a:stretch>
            <a:fillRect/>
          </a:stretch>
        </p:blipFill>
        <p:spPr>
          <a:xfrm>
            <a:off x="827584" y="1628800"/>
            <a:ext cx="6912391" cy="4317402"/>
          </a:xfrm>
        </p:spPr>
      </p:pic>
      <p:sp>
        <p:nvSpPr>
          <p:cNvPr id="66564" name="灯片编号占位符 6"/>
          <p:cNvSpPr>
            <a:spLocks noGrp="1"/>
          </p:cNvSpPr>
          <p:nvPr>
            <p:ph type="sldNum" sz="quarter" idx="11"/>
          </p:nvPr>
        </p:nvSpPr>
        <p:spPr>
          <a:noFill/>
        </p:spPr>
        <p:txBody>
          <a:bodyPr/>
          <a:lstStyle/>
          <a:p>
            <a:fld id="{8C9C1702-41EB-4DC0-B8BC-DEE86FD12F0A}" type="slidenum">
              <a:rPr lang="zh-CN" altLang="en-US" smtClean="0"/>
              <a:pPr/>
              <a:t>13</a:t>
            </a:fld>
            <a:r>
              <a:rPr lang="en-US" altLang="zh-CN" dirty="0" smtClean="0"/>
              <a:t>/16</a:t>
            </a:r>
            <a:endParaRPr lang="en-US" altLang="zh-CN" dirty="0" smtClean="0"/>
          </a:p>
        </p:txBody>
      </p:sp>
      <p:sp>
        <p:nvSpPr>
          <p:cNvPr id="5"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3568" y="620688"/>
            <a:ext cx="7772400" cy="603250"/>
          </a:xfrm>
        </p:spPr>
        <p:txBody>
          <a:bodyPr/>
          <a:lstStyle/>
          <a:p>
            <a:pPr eaLnBrk="1" hangingPunct="1">
              <a:lnSpc>
                <a:spcPct val="110000"/>
              </a:lnSpc>
              <a:spcBef>
                <a:spcPct val="30000"/>
              </a:spcBef>
            </a:pPr>
            <a:r>
              <a:rPr lang="en-US" altLang="zh-CN" sz="3200" dirty="0" smtClean="0"/>
              <a:t>WSN</a:t>
            </a:r>
            <a:r>
              <a:rPr lang="zh-CN" altLang="en-US" sz="3200" dirty="0" smtClean="0"/>
              <a:t>的信息传播模型（续）</a:t>
            </a:r>
          </a:p>
        </p:txBody>
      </p:sp>
      <p:pic>
        <p:nvPicPr>
          <p:cNvPr id="67587" name="Picture 3"/>
          <p:cNvPicPr>
            <a:picLocks noGrp="1" noChangeAspect="1" noChangeArrowheads="1"/>
          </p:cNvPicPr>
          <p:nvPr>
            <p:ph idx="1"/>
          </p:nvPr>
        </p:nvPicPr>
        <p:blipFill>
          <a:blip r:embed="rId2" cstate="print"/>
          <a:stretch>
            <a:fillRect/>
          </a:stretch>
        </p:blipFill>
        <p:spPr>
          <a:xfrm>
            <a:off x="1915881" y="1982854"/>
            <a:ext cx="5334463" cy="3611429"/>
          </a:xfrm>
        </p:spPr>
      </p:pic>
      <p:sp>
        <p:nvSpPr>
          <p:cNvPr id="67588" name="灯片编号占位符 6"/>
          <p:cNvSpPr>
            <a:spLocks noGrp="1"/>
          </p:cNvSpPr>
          <p:nvPr>
            <p:ph type="sldNum" sz="quarter" idx="11"/>
          </p:nvPr>
        </p:nvSpPr>
        <p:spPr>
          <a:noFill/>
        </p:spPr>
        <p:txBody>
          <a:bodyPr/>
          <a:lstStyle/>
          <a:p>
            <a:fld id="{F9DDE81A-9650-45B2-A294-5E4E753E166E}" type="slidenum">
              <a:rPr lang="zh-CN" altLang="en-US" smtClean="0"/>
              <a:pPr/>
              <a:t>14</a:t>
            </a:fld>
            <a:r>
              <a:rPr lang="en-US" altLang="zh-CN" dirty="0" smtClean="0"/>
              <a:t>/16</a:t>
            </a:r>
            <a:endParaRPr lang="en-US" altLang="zh-CN" dirty="0" smtClean="0"/>
          </a:p>
        </p:txBody>
      </p:sp>
      <p:sp>
        <p:nvSpPr>
          <p:cNvPr id="5"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lnSpc>
                <a:spcPct val="110000"/>
              </a:lnSpc>
              <a:spcBef>
                <a:spcPct val="30000"/>
              </a:spcBef>
            </a:pPr>
            <a:r>
              <a:rPr lang="en-US" altLang="zh-CN" sz="3200" dirty="0" smtClean="0"/>
              <a:t>WSN</a:t>
            </a:r>
            <a:r>
              <a:rPr lang="zh-CN" altLang="en-US" sz="3200" dirty="0" smtClean="0"/>
              <a:t>的信息传播模型（续）</a:t>
            </a:r>
          </a:p>
        </p:txBody>
      </p:sp>
      <p:pic>
        <p:nvPicPr>
          <p:cNvPr id="68611" name="Picture 3"/>
          <p:cNvPicPr>
            <a:picLocks noGrp="1" noChangeAspect="1" noChangeArrowheads="1"/>
          </p:cNvPicPr>
          <p:nvPr>
            <p:ph idx="1"/>
          </p:nvPr>
        </p:nvPicPr>
        <p:blipFill>
          <a:blip r:embed="rId3" cstate="print"/>
          <a:srcRect/>
          <a:stretch>
            <a:fillRect/>
          </a:stretch>
        </p:blipFill>
        <p:spPr>
          <a:xfrm>
            <a:off x="468313" y="857250"/>
            <a:ext cx="8229600" cy="4941888"/>
          </a:xfrm>
        </p:spPr>
      </p:pic>
      <p:sp>
        <p:nvSpPr>
          <p:cNvPr id="68613" name="灯片编号占位符 7"/>
          <p:cNvSpPr>
            <a:spLocks noGrp="1"/>
          </p:cNvSpPr>
          <p:nvPr>
            <p:ph type="sldNum" sz="quarter" idx="11"/>
          </p:nvPr>
        </p:nvSpPr>
        <p:spPr>
          <a:noFill/>
        </p:spPr>
        <p:txBody>
          <a:bodyPr/>
          <a:lstStyle/>
          <a:p>
            <a:fld id="{4A478D97-91BE-46F5-8AB4-E94DE85C3BB0}" type="slidenum">
              <a:rPr lang="zh-CN" altLang="en-US" smtClean="0"/>
              <a:pPr/>
              <a:t>15</a:t>
            </a:fld>
            <a:r>
              <a:rPr lang="en-US" altLang="zh-CN" dirty="0" smtClean="0"/>
              <a:t>/16</a:t>
            </a:r>
            <a:endParaRPr lang="en-US" altLang="zh-CN" dirty="0" smtClean="0"/>
          </a:p>
        </p:txBody>
      </p:sp>
      <p:sp>
        <p:nvSpPr>
          <p:cNvPr id="98308" name="Rectangle 4"/>
          <p:cNvSpPr>
            <a:spLocks noChangeArrowheads="1"/>
          </p:cNvSpPr>
          <p:nvPr/>
        </p:nvSpPr>
        <p:spPr bwMode="auto">
          <a:xfrm>
            <a:off x="457200" y="5786438"/>
            <a:ext cx="8305800" cy="830262"/>
          </a:xfrm>
          <a:prstGeom prst="rect">
            <a:avLst/>
          </a:prstGeom>
          <a:noFill/>
          <a:ln w="9525">
            <a:noFill/>
            <a:miter lim="800000"/>
            <a:headEnd/>
            <a:tailEnd/>
          </a:ln>
        </p:spPr>
        <p:txBody>
          <a:bodyPr>
            <a:spAutoFit/>
          </a:bodyPr>
          <a:lstStyle/>
          <a:p>
            <a:pPr eaLnBrk="1" hangingPunct="1">
              <a:defRPr/>
            </a:pPr>
            <a:r>
              <a:rPr kumimoji="0" lang="zh-CN" altLang="en-US" dirty="0">
                <a:solidFill>
                  <a:schemeClr val="accent2"/>
                </a:solidFill>
                <a:latin typeface="+mn-ea"/>
                <a:ea typeface="+mn-ea"/>
              </a:rPr>
              <a:t>寻址数据，不寻址节点，即：任一事件可以由多个传感器报告，不在意到底是哪些节点在发送数据</a:t>
            </a:r>
          </a:p>
        </p:txBody>
      </p:sp>
      <p:sp>
        <p:nvSpPr>
          <p:cNvPr id="6"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lnSpc>
                <a:spcPct val="110000"/>
              </a:lnSpc>
              <a:spcBef>
                <a:spcPct val="30000"/>
              </a:spcBef>
            </a:pPr>
            <a:r>
              <a:rPr lang="en-US" altLang="zh-CN" sz="3200" dirty="0" smtClean="0"/>
              <a:t>WSN</a:t>
            </a:r>
            <a:r>
              <a:rPr lang="zh-CN" altLang="en-US" sz="3200" dirty="0" smtClean="0"/>
              <a:t>的信息传播模型（续）</a:t>
            </a:r>
          </a:p>
        </p:txBody>
      </p:sp>
      <p:pic>
        <p:nvPicPr>
          <p:cNvPr id="69635" name="Picture 3"/>
          <p:cNvPicPr>
            <a:picLocks noGrp="1" noChangeAspect="1" noChangeArrowheads="1"/>
          </p:cNvPicPr>
          <p:nvPr>
            <p:ph idx="1"/>
          </p:nvPr>
        </p:nvPicPr>
        <p:blipFill>
          <a:blip r:embed="rId2" cstate="print"/>
          <a:srcRect/>
          <a:stretch>
            <a:fillRect/>
          </a:stretch>
        </p:blipFill>
        <p:spPr>
          <a:xfrm>
            <a:off x="533400" y="1295400"/>
            <a:ext cx="7848600" cy="4724400"/>
          </a:xfrm>
        </p:spPr>
      </p:pic>
      <p:sp>
        <p:nvSpPr>
          <p:cNvPr id="69636" name="灯片编号占位符 6"/>
          <p:cNvSpPr>
            <a:spLocks noGrp="1"/>
          </p:cNvSpPr>
          <p:nvPr>
            <p:ph type="sldNum" sz="quarter" idx="11"/>
          </p:nvPr>
        </p:nvSpPr>
        <p:spPr>
          <a:noFill/>
        </p:spPr>
        <p:txBody>
          <a:bodyPr/>
          <a:lstStyle/>
          <a:p>
            <a:fld id="{7636686A-C4B2-4864-B034-4C3B660FE1F5}" type="slidenum">
              <a:rPr lang="zh-CN" altLang="en-US" smtClean="0"/>
              <a:pPr/>
              <a:t>16</a:t>
            </a:fld>
            <a:r>
              <a:rPr lang="en-US" altLang="zh-CN" dirty="0" smtClean="0"/>
              <a:t>/16</a:t>
            </a:r>
            <a:endParaRPr lang="en-US" altLang="zh-CN" dirty="0" smtClean="0"/>
          </a:p>
        </p:txBody>
      </p:sp>
      <p:sp>
        <p:nvSpPr>
          <p:cNvPr id="5"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62000" y="381000"/>
            <a:ext cx="7772400" cy="533400"/>
          </a:xfrm>
          <a:prstGeom prst="rect">
            <a:avLst/>
          </a:prstGeom>
          <a:noFill/>
          <a:ln w="9525">
            <a:noFill/>
            <a:miter lim="800000"/>
            <a:headEnd/>
            <a:tailEnd/>
          </a:ln>
        </p:spPr>
        <p:txBody>
          <a:bodyPr lIns="92075" tIns="46038" rIns="92075" bIns="46038" anchor="ctr"/>
          <a:lstStyle/>
          <a:p>
            <a:pPr algn="ctr" eaLnBrk="1" hangingPunct="1"/>
            <a:r>
              <a:rPr kumimoji="1" lang="en-US" altLang="zh-CN" sz="3600" b="1" dirty="0" smtClean="0">
                <a:solidFill>
                  <a:schemeClr val="tx2"/>
                </a:solidFill>
                <a:latin typeface="+mj-lt"/>
                <a:ea typeface="+mj-ea"/>
                <a:cs typeface="+mj-cs"/>
              </a:rPr>
              <a:t>WSN</a:t>
            </a:r>
            <a:r>
              <a:rPr kumimoji="1" lang="zh-CN" altLang="en-US" sz="3600" b="1" dirty="0" smtClean="0">
                <a:solidFill>
                  <a:schemeClr val="tx2"/>
                </a:solidFill>
                <a:latin typeface="+mj-lt"/>
                <a:ea typeface="+mj-ea"/>
                <a:cs typeface="+mj-cs"/>
              </a:rPr>
              <a:t>的分层结构</a:t>
            </a:r>
            <a:endParaRPr kumimoji="1" lang="en-US" altLang="zh-CN" sz="3600" b="1" dirty="0">
              <a:solidFill>
                <a:schemeClr val="tx2"/>
              </a:solidFill>
              <a:latin typeface="+mj-lt"/>
              <a:ea typeface="+mj-ea"/>
              <a:cs typeface="+mj-cs"/>
            </a:endParaRPr>
          </a:p>
        </p:txBody>
      </p:sp>
      <p:grpSp>
        <p:nvGrpSpPr>
          <p:cNvPr id="2" name="Group 3"/>
          <p:cNvGrpSpPr>
            <a:grpSpLocks/>
          </p:cNvGrpSpPr>
          <p:nvPr/>
        </p:nvGrpSpPr>
        <p:grpSpPr bwMode="auto">
          <a:xfrm>
            <a:off x="5364163" y="1196975"/>
            <a:ext cx="3475037" cy="2755900"/>
            <a:chOff x="3408" y="2180"/>
            <a:chExt cx="2352" cy="1736"/>
          </a:xfrm>
        </p:grpSpPr>
        <p:grpSp>
          <p:nvGrpSpPr>
            <p:cNvPr id="3" name="Group 4"/>
            <p:cNvGrpSpPr>
              <a:grpSpLocks/>
            </p:cNvGrpSpPr>
            <p:nvPr/>
          </p:nvGrpSpPr>
          <p:grpSpPr bwMode="auto">
            <a:xfrm>
              <a:off x="3408" y="2771"/>
              <a:ext cx="2352" cy="551"/>
              <a:chOff x="1443" y="2416"/>
              <a:chExt cx="2682" cy="629"/>
            </a:xfrm>
          </p:grpSpPr>
          <p:sp>
            <p:nvSpPr>
              <p:cNvPr id="61470" name="Freeform 5"/>
              <p:cNvSpPr>
                <a:spLocks/>
              </p:cNvSpPr>
              <p:nvPr/>
            </p:nvSpPr>
            <p:spPr bwMode="auto">
              <a:xfrm>
                <a:off x="4023" y="2416"/>
                <a:ext cx="102" cy="629"/>
              </a:xfrm>
              <a:custGeom>
                <a:avLst/>
                <a:gdLst>
                  <a:gd name="T0" fmla="*/ 0 w 203"/>
                  <a:gd name="T1" fmla="*/ 629 h 629"/>
                  <a:gd name="T2" fmla="*/ 0 w 203"/>
                  <a:gd name="T3" fmla="*/ 121 h 629"/>
                  <a:gd name="T4" fmla="*/ 1 w 203"/>
                  <a:gd name="T5" fmla="*/ 0 h 629"/>
                  <a:gd name="T6" fmla="*/ 1 w 203"/>
                  <a:gd name="T7" fmla="*/ 509 h 629"/>
                  <a:gd name="T8" fmla="*/ 0 w 203"/>
                  <a:gd name="T9" fmla="*/ 629 h 629"/>
                  <a:gd name="T10" fmla="*/ 0 60000 65536"/>
                  <a:gd name="T11" fmla="*/ 0 60000 65536"/>
                  <a:gd name="T12" fmla="*/ 0 60000 65536"/>
                  <a:gd name="T13" fmla="*/ 0 60000 65536"/>
                  <a:gd name="T14" fmla="*/ 0 60000 65536"/>
                  <a:gd name="T15" fmla="*/ 0 w 203"/>
                  <a:gd name="T16" fmla="*/ 0 h 629"/>
                  <a:gd name="T17" fmla="*/ 203 w 203"/>
                  <a:gd name="T18" fmla="*/ 629 h 629"/>
                </a:gdLst>
                <a:ahLst/>
                <a:cxnLst>
                  <a:cxn ang="T10">
                    <a:pos x="T0" y="T1"/>
                  </a:cxn>
                  <a:cxn ang="T11">
                    <a:pos x="T2" y="T3"/>
                  </a:cxn>
                  <a:cxn ang="T12">
                    <a:pos x="T4" y="T5"/>
                  </a:cxn>
                  <a:cxn ang="T13">
                    <a:pos x="T6" y="T7"/>
                  </a:cxn>
                  <a:cxn ang="T14">
                    <a:pos x="T8" y="T9"/>
                  </a:cxn>
                </a:cxnLst>
                <a:rect l="T15" t="T16" r="T17" b="T18"/>
                <a:pathLst>
                  <a:path w="203" h="629">
                    <a:moveTo>
                      <a:pt x="0" y="629"/>
                    </a:moveTo>
                    <a:lnTo>
                      <a:pt x="0" y="121"/>
                    </a:lnTo>
                    <a:lnTo>
                      <a:pt x="203" y="0"/>
                    </a:lnTo>
                    <a:lnTo>
                      <a:pt x="203" y="509"/>
                    </a:lnTo>
                    <a:lnTo>
                      <a:pt x="0" y="629"/>
                    </a:lnTo>
                    <a:close/>
                  </a:path>
                </a:pathLst>
              </a:custGeom>
              <a:solidFill>
                <a:srgbClr val="E0E059"/>
              </a:solidFill>
              <a:ln w="9525">
                <a:noFill/>
                <a:round/>
                <a:headEnd/>
                <a:tailEnd/>
              </a:ln>
            </p:spPr>
            <p:txBody>
              <a:bodyPr/>
              <a:lstStyle/>
              <a:p>
                <a:endParaRPr lang="zh-CN" altLang="en-US"/>
              </a:p>
            </p:txBody>
          </p:sp>
          <p:sp>
            <p:nvSpPr>
              <p:cNvPr id="61471" name="Freeform 6"/>
              <p:cNvSpPr>
                <a:spLocks/>
              </p:cNvSpPr>
              <p:nvPr/>
            </p:nvSpPr>
            <p:spPr bwMode="auto">
              <a:xfrm>
                <a:off x="1443" y="2416"/>
                <a:ext cx="2682" cy="121"/>
              </a:xfrm>
              <a:custGeom>
                <a:avLst/>
                <a:gdLst>
                  <a:gd name="T0" fmla="*/ 1 w 5364"/>
                  <a:gd name="T1" fmla="*/ 121 h 121"/>
                  <a:gd name="T2" fmla="*/ 0 w 5364"/>
                  <a:gd name="T3" fmla="*/ 121 h 121"/>
                  <a:gd name="T4" fmla="*/ 1 w 5364"/>
                  <a:gd name="T5" fmla="*/ 0 h 121"/>
                  <a:gd name="T6" fmla="*/ 1 w 5364"/>
                  <a:gd name="T7" fmla="*/ 0 h 121"/>
                  <a:gd name="T8" fmla="*/ 1 w 5364"/>
                  <a:gd name="T9" fmla="*/ 121 h 121"/>
                  <a:gd name="T10" fmla="*/ 0 60000 65536"/>
                  <a:gd name="T11" fmla="*/ 0 60000 65536"/>
                  <a:gd name="T12" fmla="*/ 0 60000 65536"/>
                  <a:gd name="T13" fmla="*/ 0 60000 65536"/>
                  <a:gd name="T14" fmla="*/ 0 60000 65536"/>
                  <a:gd name="T15" fmla="*/ 0 w 5364"/>
                  <a:gd name="T16" fmla="*/ 0 h 121"/>
                  <a:gd name="T17" fmla="*/ 5364 w 5364"/>
                  <a:gd name="T18" fmla="*/ 121 h 121"/>
                </a:gdLst>
                <a:ahLst/>
                <a:cxnLst>
                  <a:cxn ang="T10">
                    <a:pos x="T0" y="T1"/>
                  </a:cxn>
                  <a:cxn ang="T11">
                    <a:pos x="T2" y="T3"/>
                  </a:cxn>
                  <a:cxn ang="T12">
                    <a:pos x="T4" y="T5"/>
                  </a:cxn>
                  <a:cxn ang="T13">
                    <a:pos x="T6" y="T7"/>
                  </a:cxn>
                  <a:cxn ang="T14">
                    <a:pos x="T8" y="T9"/>
                  </a:cxn>
                </a:cxnLst>
                <a:rect l="T15" t="T16" r="T17" b="T18"/>
                <a:pathLst>
                  <a:path w="5364" h="121">
                    <a:moveTo>
                      <a:pt x="5161" y="121"/>
                    </a:moveTo>
                    <a:lnTo>
                      <a:pt x="0" y="121"/>
                    </a:lnTo>
                    <a:lnTo>
                      <a:pt x="203" y="0"/>
                    </a:lnTo>
                    <a:lnTo>
                      <a:pt x="5364" y="0"/>
                    </a:lnTo>
                    <a:lnTo>
                      <a:pt x="5161" y="121"/>
                    </a:lnTo>
                    <a:close/>
                  </a:path>
                </a:pathLst>
              </a:custGeom>
              <a:solidFill>
                <a:srgbClr val="97973C"/>
              </a:solidFill>
              <a:ln w="9525">
                <a:noFill/>
                <a:round/>
                <a:headEnd/>
                <a:tailEnd/>
              </a:ln>
            </p:spPr>
            <p:txBody>
              <a:bodyPr/>
              <a:lstStyle/>
              <a:p>
                <a:endParaRPr lang="zh-CN" altLang="en-US"/>
              </a:p>
            </p:txBody>
          </p:sp>
          <p:sp>
            <p:nvSpPr>
              <p:cNvPr id="61472" name="Rectangle 7"/>
              <p:cNvSpPr>
                <a:spLocks noChangeArrowheads="1"/>
              </p:cNvSpPr>
              <p:nvPr/>
            </p:nvSpPr>
            <p:spPr bwMode="auto">
              <a:xfrm>
                <a:off x="1443" y="2537"/>
                <a:ext cx="2580" cy="508"/>
              </a:xfrm>
              <a:prstGeom prst="rect">
                <a:avLst/>
              </a:prstGeom>
              <a:solidFill>
                <a:srgbClr val="C3C34E"/>
              </a:solidFill>
              <a:ln w="9525">
                <a:noFill/>
                <a:miter lim="800000"/>
                <a:headEnd/>
                <a:tailEnd/>
              </a:ln>
            </p:spPr>
            <p:txBody>
              <a:bodyPr/>
              <a:lstStyle/>
              <a:p>
                <a:pPr eaLnBrk="1" hangingPunct="1"/>
                <a:endParaRPr lang="zh-CN" altLang="en-US"/>
              </a:p>
            </p:txBody>
          </p:sp>
        </p:grpSp>
        <p:sp>
          <p:nvSpPr>
            <p:cNvPr id="61459" name="Rectangle 8"/>
            <p:cNvSpPr>
              <a:spLocks noChangeArrowheads="1"/>
            </p:cNvSpPr>
            <p:nvPr/>
          </p:nvSpPr>
          <p:spPr bwMode="auto">
            <a:xfrm>
              <a:off x="3944" y="2978"/>
              <a:ext cx="724" cy="271"/>
            </a:xfrm>
            <a:prstGeom prst="rect">
              <a:avLst/>
            </a:prstGeom>
            <a:noFill/>
            <a:ln w="9525">
              <a:noFill/>
              <a:miter lim="800000"/>
              <a:headEnd/>
              <a:tailEnd/>
            </a:ln>
          </p:spPr>
          <p:txBody>
            <a:bodyPr lIns="0" tIns="0" rIns="0" bIns="0">
              <a:spAutoFit/>
            </a:bodyPr>
            <a:lstStyle/>
            <a:p>
              <a:r>
                <a:rPr kumimoji="0" lang="en-US" altLang="zh-CN" sz="2800">
                  <a:solidFill>
                    <a:srgbClr val="000000"/>
                  </a:solidFill>
                  <a:latin typeface="Arial" pitchFamily="34" charset="0"/>
                </a:rPr>
                <a:t>MAC</a:t>
              </a:r>
              <a:endParaRPr kumimoji="0" lang="en-US" altLang="zh-CN" sz="2800">
                <a:latin typeface="Times New Roman" pitchFamily="18" charset="0"/>
              </a:endParaRPr>
            </a:p>
          </p:txBody>
        </p:sp>
        <p:grpSp>
          <p:nvGrpSpPr>
            <p:cNvPr id="4" name="Group 9"/>
            <p:cNvGrpSpPr>
              <a:grpSpLocks/>
            </p:cNvGrpSpPr>
            <p:nvPr/>
          </p:nvGrpSpPr>
          <p:grpSpPr bwMode="auto">
            <a:xfrm>
              <a:off x="3408" y="3365"/>
              <a:ext cx="2340" cy="551"/>
              <a:chOff x="1443" y="3095"/>
              <a:chExt cx="1336" cy="629"/>
            </a:xfrm>
          </p:grpSpPr>
          <p:sp>
            <p:nvSpPr>
              <p:cNvPr id="61467" name="Freeform 10"/>
              <p:cNvSpPr>
                <a:spLocks/>
              </p:cNvSpPr>
              <p:nvPr/>
            </p:nvSpPr>
            <p:spPr bwMode="auto">
              <a:xfrm>
                <a:off x="2638" y="3095"/>
                <a:ext cx="101" cy="629"/>
              </a:xfrm>
              <a:custGeom>
                <a:avLst/>
                <a:gdLst>
                  <a:gd name="T0" fmla="*/ 0 w 203"/>
                  <a:gd name="T1" fmla="*/ 629 h 629"/>
                  <a:gd name="T2" fmla="*/ 0 w 203"/>
                  <a:gd name="T3" fmla="*/ 120 h 629"/>
                  <a:gd name="T4" fmla="*/ 0 w 203"/>
                  <a:gd name="T5" fmla="*/ 0 h 629"/>
                  <a:gd name="T6" fmla="*/ 0 w 203"/>
                  <a:gd name="T7" fmla="*/ 509 h 629"/>
                  <a:gd name="T8" fmla="*/ 0 w 203"/>
                  <a:gd name="T9" fmla="*/ 629 h 629"/>
                  <a:gd name="T10" fmla="*/ 0 60000 65536"/>
                  <a:gd name="T11" fmla="*/ 0 60000 65536"/>
                  <a:gd name="T12" fmla="*/ 0 60000 65536"/>
                  <a:gd name="T13" fmla="*/ 0 60000 65536"/>
                  <a:gd name="T14" fmla="*/ 0 60000 65536"/>
                  <a:gd name="T15" fmla="*/ 0 w 203"/>
                  <a:gd name="T16" fmla="*/ 0 h 629"/>
                  <a:gd name="T17" fmla="*/ 203 w 203"/>
                  <a:gd name="T18" fmla="*/ 629 h 629"/>
                </a:gdLst>
                <a:ahLst/>
                <a:cxnLst>
                  <a:cxn ang="T10">
                    <a:pos x="T0" y="T1"/>
                  </a:cxn>
                  <a:cxn ang="T11">
                    <a:pos x="T2" y="T3"/>
                  </a:cxn>
                  <a:cxn ang="T12">
                    <a:pos x="T4" y="T5"/>
                  </a:cxn>
                  <a:cxn ang="T13">
                    <a:pos x="T6" y="T7"/>
                  </a:cxn>
                  <a:cxn ang="T14">
                    <a:pos x="T8" y="T9"/>
                  </a:cxn>
                </a:cxnLst>
                <a:rect l="T15" t="T16" r="T17" b="T18"/>
                <a:pathLst>
                  <a:path w="203" h="629">
                    <a:moveTo>
                      <a:pt x="0" y="629"/>
                    </a:moveTo>
                    <a:lnTo>
                      <a:pt x="0" y="120"/>
                    </a:lnTo>
                    <a:lnTo>
                      <a:pt x="203" y="0"/>
                    </a:lnTo>
                    <a:lnTo>
                      <a:pt x="203" y="509"/>
                    </a:lnTo>
                    <a:lnTo>
                      <a:pt x="0" y="629"/>
                    </a:lnTo>
                    <a:close/>
                  </a:path>
                </a:pathLst>
              </a:custGeom>
              <a:solidFill>
                <a:srgbClr val="E0E059"/>
              </a:solidFill>
              <a:ln w="9525">
                <a:noFill/>
                <a:round/>
                <a:headEnd/>
                <a:tailEnd/>
              </a:ln>
            </p:spPr>
            <p:txBody>
              <a:bodyPr/>
              <a:lstStyle/>
              <a:p>
                <a:endParaRPr lang="zh-CN" altLang="en-US"/>
              </a:p>
            </p:txBody>
          </p:sp>
          <p:sp>
            <p:nvSpPr>
              <p:cNvPr id="61468" name="Freeform 11"/>
              <p:cNvSpPr>
                <a:spLocks/>
              </p:cNvSpPr>
              <p:nvPr/>
            </p:nvSpPr>
            <p:spPr bwMode="auto">
              <a:xfrm>
                <a:off x="1443" y="3095"/>
                <a:ext cx="1336" cy="127"/>
              </a:xfrm>
              <a:custGeom>
                <a:avLst/>
                <a:gdLst>
                  <a:gd name="T0" fmla="*/ 1 w 2592"/>
                  <a:gd name="T1" fmla="*/ 265 h 120"/>
                  <a:gd name="T2" fmla="*/ 0 w 2592"/>
                  <a:gd name="T3" fmla="*/ 265 h 120"/>
                  <a:gd name="T4" fmla="*/ 1 w 2592"/>
                  <a:gd name="T5" fmla="*/ 0 h 120"/>
                  <a:gd name="T6" fmla="*/ 1 w 2592"/>
                  <a:gd name="T7" fmla="*/ 0 h 120"/>
                  <a:gd name="T8" fmla="*/ 1 w 2592"/>
                  <a:gd name="T9" fmla="*/ 265 h 120"/>
                  <a:gd name="T10" fmla="*/ 0 60000 65536"/>
                  <a:gd name="T11" fmla="*/ 0 60000 65536"/>
                  <a:gd name="T12" fmla="*/ 0 60000 65536"/>
                  <a:gd name="T13" fmla="*/ 0 60000 65536"/>
                  <a:gd name="T14" fmla="*/ 0 60000 65536"/>
                  <a:gd name="T15" fmla="*/ 0 w 2592"/>
                  <a:gd name="T16" fmla="*/ 0 h 120"/>
                  <a:gd name="T17" fmla="*/ 2592 w 2592"/>
                  <a:gd name="T18" fmla="*/ 120 h 120"/>
                </a:gdLst>
                <a:ahLst/>
                <a:cxnLst>
                  <a:cxn ang="T10">
                    <a:pos x="T0" y="T1"/>
                  </a:cxn>
                  <a:cxn ang="T11">
                    <a:pos x="T2" y="T3"/>
                  </a:cxn>
                  <a:cxn ang="T12">
                    <a:pos x="T4" y="T5"/>
                  </a:cxn>
                  <a:cxn ang="T13">
                    <a:pos x="T6" y="T7"/>
                  </a:cxn>
                  <a:cxn ang="T14">
                    <a:pos x="T8" y="T9"/>
                  </a:cxn>
                </a:cxnLst>
                <a:rect l="T15" t="T16" r="T17" b="T18"/>
                <a:pathLst>
                  <a:path w="2592" h="120">
                    <a:moveTo>
                      <a:pt x="2389" y="120"/>
                    </a:moveTo>
                    <a:lnTo>
                      <a:pt x="0" y="120"/>
                    </a:lnTo>
                    <a:lnTo>
                      <a:pt x="203" y="0"/>
                    </a:lnTo>
                    <a:lnTo>
                      <a:pt x="2592" y="0"/>
                    </a:lnTo>
                    <a:lnTo>
                      <a:pt x="2389" y="120"/>
                    </a:lnTo>
                    <a:close/>
                  </a:path>
                </a:pathLst>
              </a:custGeom>
              <a:solidFill>
                <a:srgbClr val="97973C"/>
              </a:solidFill>
              <a:ln w="9525">
                <a:noFill/>
                <a:round/>
                <a:headEnd/>
                <a:tailEnd/>
              </a:ln>
            </p:spPr>
            <p:txBody>
              <a:bodyPr/>
              <a:lstStyle/>
              <a:p>
                <a:endParaRPr lang="zh-CN" altLang="en-US"/>
              </a:p>
            </p:txBody>
          </p:sp>
          <p:sp>
            <p:nvSpPr>
              <p:cNvPr id="61469" name="Rectangle 12"/>
              <p:cNvSpPr>
                <a:spLocks noChangeArrowheads="1"/>
              </p:cNvSpPr>
              <p:nvPr/>
            </p:nvSpPr>
            <p:spPr bwMode="auto">
              <a:xfrm>
                <a:off x="1443" y="3215"/>
                <a:ext cx="1280" cy="509"/>
              </a:xfrm>
              <a:prstGeom prst="rect">
                <a:avLst/>
              </a:prstGeom>
              <a:solidFill>
                <a:srgbClr val="C3C34E"/>
              </a:solidFill>
              <a:ln w="9525">
                <a:noFill/>
                <a:miter lim="800000"/>
                <a:headEnd/>
                <a:tailEnd/>
              </a:ln>
            </p:spPr>
            <p:txBody>
              <a:bodyPr/>
              <a:lstStyle/>
              <a:p>
                <a:pPr eaLnBrk="1" hangingPunct="1"/>
                <a:endParaRPr lang="zh-CN" altLang="en-US"/>
              </a:p>
            </p:txBody>
          </p:sp>
        </p:grpSp>
        <p:sp>
          <p:nvSpPr>
            <p:cNvPr id="61461" name="Rectangle 13"/>
            <p:cNvSpPr>
              <a:spLocks noChangeArrowheads="1"/>
            </p:cNvSpPr>
            <p:nvPr/>
          </p:nvSpPr>
          <p:spPr bwMode="auto">
            <a:xfrm>
              <a:off x="3993" y="3567"/>
              <a:ext cx="585" cy="271"/>
            </a:xfrm>
            <a:prstGeom prst="rect">
              <a:avLst/>
            </a:prstGeom>
            <a:noFill/>
            <a:ln w="9525">
              <a:noFill/>
              <a:miter lim="800000"/>
              <a:headEnd/>
              <a:tailEnd/>
            </a:ln>
          </p:spPr>
          <p:txBody>
            <a:bodyPr lIns="0" tIns="0" rIns="0" bIns="0">
              <a:spAutoFit/>
            </a:bodyPr>
            <a:lstStyle/>
            <a:p>
              <a:r>
                <a:rPr kumimoji="0" lang="en-US" altLang="zh-CN" sz="2800">
                  <a:solidFill>
                    <a:srgbClr val="000000"/>
                  </a:solidFill>
                  <a:latin typeface="Arial" pitchFamily="34" charset="0"/>
                </a:rPr>
                <a:t>PHY</a:t>
              </a:r>
              <a:endParaRPr kumimoji="0" lang="en-US" altLang="zh-CN" sz="2800">
                <a:latin typeface="Times New Roman" pitchFamily="18" charset="0"/>
              </a:endParaRPr>
            </a:p>
          </p:txBody>
        </p:sp>
        <p:grpSp>
          <p:nvGrpSpPr>
            <p:cNvPr id="5" name="Group 14"/>
            <p:cNvGrpSpPr>
              <a:grpSpLocks/>
            </p:cNvGrpSpPr>
            <p:nvPr/>
          </p:nvGrpSpPr>
          <p:grpSpPr bwMode="auto">
            <a:xfrm>
              <a:off x="3408" y="2180"/>
              <a:ext cx="2352" cy="551"/>
              <a:chOff x="1443" y="1741"/>
              <a:chExt cx="2682" cy="629"/>
            </a:xfrm>
          </p:grpSpPr>
          <p:sp>
            <p:nvSpPr>
              <p:cNvPr id="61464" name="Freeform 15"/>
              <p:cNvSpPr>
                <a:spLocks/>
              </p:cNvSpPr>
              <p:nvPr/>
            </p:nvSpPr>
            <p:spPr bwMode="auto">
              <a:xfrm>
                <a:off x="4023" y="1741"/>
                <a:ext cx="102" cy="629"/>
              </a:xfrm>
              <a:custGeom>
                <a:avLst/>
                <a:gdLst>
                  <a:gd name="T0" fmla="*/ 0 w 203"/>
                  <a:gd name="T1" fmla="*/ 629 h 629"/>
                  <a:gd name="T2" fmla="*/ 0 w 203"/>
                  <a:gd name="T3" fmla="*/ 120 h 629"/>
                  <a:gd name="T4" fmla="*/ 1 w 203"/>
                  <a:gd name="T5" fmla="*/ 0 h 629"/>
                  <a:gd name="T6" fmla="*/ 1 w 203"/>
                  <a:gd name="T7" fmla="*/ 508 h 629"/>
                  <a:gd name="T8" fmla="*/ 0 w 203"/>
                  <a:gd name="T9" fmla="*/ 629 h 629"/>
                  <a:gd name="T10" fmla="*/ 0 60000 65536"/>
                  <a:gd name="T11" fmla="*/ 0 60000 65536"/>
                  <a:gd name="T12" fmla="*/ 0 60000 65536"/>
                  <a:gd name="T13" fmla="*/ 0 60000 65536"/>
                  <a:gd name="T14" fmla="*/ 0 60000 65536"/>
                  <a:gd name="T15" fmla="*/ 0 w 203"/>
                  <a:gd name="T16" fmla="*/ 0 h 629"/>
                  <a:gd name="T17" fmla="*/ 203 w 203"/>
                  <a:gd name="T18" fmla="*/ 629 h 629"/>
                </a:gdLst>
                <a:ahLst/>
                <a:cxnLst>
                  <a:cxn ang="T10">
                    <a:pos x="T0" y="T1"/>
                  </a:cxn>
                  <a:cxn ang="T11">
                    <a:pos x="T2" y="T3"/>
                  </a:cxn>
                  <a:cxn ang="T12">
                    <a:pos x="T4" y="T5"/>
                  </a:cxn>
                  <a:cxn ang="T13">
                    <a:pos x="T6" y="T7"/>
                  </a:cxn>
                  <a:cxn ang="T14">
                    <a:pos x="T8" y="T9"/>
                  </a:cxn>
                </a:cxnLst>
                <a:rect l="T15" t="T16" r="T17" b="T18"/>
                <a:pathLst>
                  <a:path w="203" h="629">
                    <a:moveTo>
                      <a:pt x="0" y="629"/>
                    </a:moveTo>
                    <a:lnTo>
                      <a:pt x="0" y="120"/>
                    </a:lnTo>
                    <a:lnTo>
                      <a:pt x="203" y="0"/>
                    </a:lnTo>
                    <a:lnTo>
                      <a:pt x="203" y="508"/>
                    </a:lnTo>
                    <a:lnTo>
                      <a:pt x="0" y="629"/>
                    </a:lnTo>
                    <a:close/>
                  </a:path>
                </a:pathLst>
              </a:custGeom>
              <a:solidFill>
                <a:srgbClr val="FFDCB9"/>
              </a:solidFill>
              <a:ln w="9525">
                <a:noFill/>
                <a:round/>
                <a:headEnd/>
                <a:tailEnd/>
              </a:ln>
            </p:spPr>
            <p:txBody>
              <a:bodyPr/>
              <a:lstStyle/>
              <a:p>
                <a:endParaRPr lang="zh-CN" altLang="en-US"/>
              </a:p>
            </p:txBody>
          </p:sp>
          <p:sp>
            <p:nvSpPr>
              <p:cNvPr id="61465" name="Freeform 16"/>
              <p:cNvSpPr>
                <a:spLocks/>
              </p:cNvSpPr>
              <p:nvPr/>
            </p:nvSpPr>
            <p:spPr bwMode="auto">
              <a:xfrm>
                <a:off x="1443" y="1741"/>
                <a:ext cx="2682" cy="120"/>
              </a:xfrm>
              <a:custGeom>
                <a:avLst/>
                <a:gdLst>
                  <a:gd name="T0" fmla="*/ 1 w 5364"/>
                  <a:gd name="T1" fmla="*/ 120 h 120"/>
                  <a:gd name="T2" fmla="*/ 0 w 5364"/>
                  <a:gd name="T3" fmla="*/ 120 h 120"/>
                  <a:gd name="T4" fmla="*/ 1 w 5364"/>
                  <a:gd name="T5" fmla="*/ 0 h 120"/>
                  <a:gd name="T6" fmla="*/ 1 w 5364"/>
                  <a:gd name="T7" fmla="*/ 0 h 120"/>
                  <a:gd name="T8" fmla="*/ 1 w 5364"/>
                  <a:gd name="T9" fmla="*/ 120 h 120"/>
                  <a:gd name="T10" fmla="*/ 0 60000 65536"/>
                  <a:gd name="T11" fmla="*/ 0 60000 65536"/>
                  <a:gd name="T12" fmla="*/ 0 60000 65536"/>
                  <a:gd name="T13" fmla="*/ 0 60000 65536"/>
                  <a:gd name="T14" fmla="*/ 0 60000 65536"/>
                  <a:gd name="T15" fmla="*/ 0 w 5364"/>
                  <a:gd name="T16" fmla="*/ 0 h 120"/>
                  <a:gd name="T17" fmla="*/ 5364 w 5364"/>
                  <a:gd name="T18" fmla="*/ 120 h 120"/>
                </a:gdLst>
                <a:ahLst/>
                <a:cxnLst>
                  <a:cxn ang="T10">
                    <a:pos x="T0" y="T1"/>
                  </a:cxn>
                  <a:cxn ang="T11">
                    <a:pos x="T2" y="T3"/>
                  </a:cxn>
                  <a:cxn ang="T12">
                    <a:pos x="T4" y="T5"/>
                  </a:cxn>
                  <a:cxn ang="T13">
                    <a:pos x="T6" y="T7"/>
                  </a:cxn>
                  <a:cxn ang="T14">
                    <a:pos x="T8" y="T9"/>
                  </a:cxn>
                </a:cxnLst>
                <a:rect l="T15" t="T16" r="T17" b="T18"/>
                <a:pathLst>
                  <a:path w="5364" h="120">
                    <a:moveTo>
                      <a:pt x="5161" y="120"/>
                    </a:moveTo>
                    <a:lnTo>
                      <a:pt x="0" y="120"/>
                    </a:lnTo>
                    <a:lnTo>
                      <a:pt x="203" y="0"/>
                    </a:lnTo>
                    <a:lnTo>
                      <a:pt x="5364" y="0"/>
                    </a:lnTo>
                    <a:lnTo>
                      <a:pt x="5161" y="120"/>
                    </a:lnTo>
                    <a:close/>
                  </a:path>
                </a:pathLst>
              </a:custGeom>
              <a:solidFill>
                <a:srgbClr val="FFB061"/>
              </a:solidFill>
              <a:ln w="9525">
                <a:noFill/>
                <a:round/>
                <a:headEnd/>
                <a:tailEnd/>
              </a:ln>
            </p:spPr>
            <p:txBody>
              <a:bodyPr/>
              <a:lstStyle/>
              <a:p>
                <a:endParaRPr lang="zh-CN" altLang="en-US"/>
              </a:p>
            </p:txBody>
          </p:sp>
          <p:sp>
            <p:nvSpPr>
              <p:cNvPr id="61466" name="Rectangle 17"/>
              <p:cNvSpPr>
                <a:spLocks noChangeArrowheads="1"/>
              </p:cNvSpPr>
              <p:nvPr/>
            </p:nvSpPr>
            <p:spPr bwMode="auto">
              <a:xfrm>
                <a:off x="1443" y="1861"/>
                <a:ext cx="2580" cy="509"/>
              </a:xfrm>
              <a:prstGeom prst="rect">
                <a:avLst/>
              </a:prstGeom>
              <a:solidFill>
                <a:srgbClr val="FFCC99"/>
              </a:solidFill>
              <a:ln w="9525">
                <a:noFill/>
                <a:miter lim="800000"/>
                <a:headEnd/>
                <a:tailEnd/>
              </a:ln>
            </p:spPr>
            <p:txBody>
              <a:bodyPr/>
              <a:lstStyle/>
              <a:p>
                <a:pPr eaLnBrk="1" hangingPunct="1"/>
                <a:endParaRPr lang="zh-CN" altLang="en-US"/>
              </a:p>
            </p:txBody>
          </p:sp>
        </p:grpSp>
        <p:sp>
          <p:nvSpPr>
            <p:cNvPr id="61463" name="Rectangle 18"/>
            <p:cNvSpPr>
              <a:spLocks noChangeArrowheads="1"/>
            </p:cNvSpPr>
            <p:nvPr/>
          </p:nvSpPr>
          <p:spPr bwMode="auto">
            <a:xfrm>
              <a:off x="3993" y="2433"/>
              <a:ext cx="1285" cy="271"/>
            </a:xfrm>
            <a:prstGeom prst="rect">
              <a:avLst/>
            </a:prstGeom>
            <a:noFill/>
            <a:ln w="9525">
              <a:noFill/>
              <a:miter lim="800000"/>
              <a:headEnd/>
              <a:tailEnd/>
            </a:ln>
          </p:spPr>
          <p:txBody>
            <a:bodyPr lIns="0" tIns="0" rIns="0" bIns="0">
              <a:spAutoFit/>
            </a:bodyPr>
            <a:lstStyle/>
            <a:p>
              <a:r>
                <a:rPr kumimoji="0" lang="en-US" altLang="zh-CN" sz="2800">
                  <a:solidFill>
                    <a:srgbClr val="000000"/>
                  </a:solidFill>
                  <a:latin typeface="Arial" pitchFamily="34" charset="0"/>
                </a:rPr>
                <a:t>NETWORK</a:t>
              </a:r>
              <a:endParaRPr kumimoji="0" lang="en-US" altLang="zh-CN" sz="2800">
                <a:latin typeface="Times New Roman" pitchFamily="18" charset="0"/>
              </a:endParaRPr>
            </a:p>
          </p:txBody>
        </p:sp>
      </p:grpSp>
      <p:sp>
        <p:nvSpPr>
          <p:cNvPr id="61444" name="AutoShape 16"/>
          <p:cNvSpPr>
            <a:spLocks noChangeArrowheads="1"/>
          </p:cNvSpPr>
          <p:nvPr/>
        </p:nvSpPr>
        <p:spPr bwMode="auto">
          <a:xfrm>
            <a:off x="1116013" y="1052513"/>
            <a:ext cx="3959225" cy="3384550"/>
          </a:xfrm>
          <a:prstGeom prst="cube">
            <a:avLst>
              <a:gd name="adj" fmla="val 14139"/>
            </a:avLst>
          </a:prstGeom>
          <a:gradFill rotWithShape="1">
            <a:gsLst>
              <a:gs pos="0">
                <a:srgbClr val="33CCCC"/>
              </a:gs>
              <a:gs pos="50000">
                <a:srgbClr val="FFFFFF"/>
              </a:gs>
              <a:gs pos="100000">
                <a:srgbClr val="33CCCC"/>
              </a:gs>
            </a:gsLst>
            <a:lin ang="5400000" scaled="1"/>
          </a:gradFill>
          <a:ln w="9525">
            <a:solidFill>
              <a:srgbClr val="000000"/>
            </a:solidFill>
            <a:miter lim="800000"/>
            <a:headEnd/>
            <a:tailEnd/>
          </a:ln>
        </p:spPr>
        <p:txBody>
          <a:bodyPr wrap="none" anchor="ctr"/>
          <a:lstStyle/>
          <a:p>
            <a:pPr eaLnBrk="1" hangingPunct="1"/>
            <a:endParaRPr lang="zh-CN" altLang="en-US"/>
          </a:p>
        </p:txBody>
      </p:sp>
      <p:sp>
        <p:nvSpPr>
          <p:cNvPr id="61445" name="AutoShape 15"/>
          <p:cNvSpPr>
            <a:spLocks noChangeArrowheads="1"/>
          </p:cNvSpPr>
          <p:nvPr/>
        </p:nvSpPr>
        <p:spPr bwMode="auto">
          <a:xfrm>
            <a:off x="611188" y="1555750"/>
            <a:ext cx="3959225" cy="3384550"/>
          </a:xfrm>
          <a:prstGeom prst="cube">
            <a:avLst>
              <a:gd name="adj" fmla="val 14139"/>
            </a:avLst>
          </a:prstGeom>
          <a:gradFill rotWithShape="1">
            <a:gsLst>
              <a:gs pos="0">
                <a:srgbClr val="00FFFF"/>
              </a:gs>
              <a:gs pos="50000">
                <a:srgbClr val="FFFFFF"/>
              </a:gs>
              <a:gs pos="100000">
                <a:srgbClr val="00FFFF"/>
              </a:gs>
            </a:gsLst>
            <a:lin ang="5400000" scaled="1"/>
          </a:gradFill>
          <a:ln w="9525">
            <a:solidFill>
              <a:srgbClr val="000000"/>
            </a:solidFill>
            <a:miter lim="800000"/>
            <a:headEnd/>
            <a:tailEnd/>
          </a:ln>
        </p:spPr>
        <p:txBody>
          <a:bodyPr wrap="none" anchor="ctr"/>
          <a:lstStyle/>
          <a:p>
            <a:pPr eaLnBrk="1" hangingPunct="1"/>
            <a:endParaRPr lang="zh-CN" altLang="en-US"/>
          </a:p>
        </p:txBody>
      </p:sp>
      <p:sp>
        <p:nvSpPr>
          <p:cNvPr id="61446" name="AutoShape 14"/>
          <p:cNvSpPr>
            <a:spLocks noChangeArrowheads="1"/>
          </p:cNvSpPr>
          <p:nvPr/>
        </p:nvSpPr>
        <p:spPr bwMode="auto">
          <a:xfrm>
            <a:off x="107950" y="2060575"/>
            <a:ext cx="3959225" cy="3384550"/>
          </a:xfrm>
          <a:prstGeom prst="cube">
            <a:avLst>
              <a:gd name="adj" fmla="val 14139"/>
            </a:avLst>
          </a:prstGeom>
          <a:gradFill rotWithShape="1">
            <a:gsLst>
              <a:gs pos="0">
                <a:srgbClr val="CCFFFF"/>
              </a:gs>
              <a:gs pos="50000">
                <a:srgbClr val="FFFFFF"/>
              </a:gs>
              <a:gs pos="100000">
                <a:srgbClr val="CCFFFF"/>
              </a:gs>
            </a:gsLst>
            <a:lin ang="5400000" scaled="1"/>
          </a:gradFill>
          <a:ln w="9525">
            <a:solidFill>
              <a:srgbClr val="000000"/>
            </a:solidFill>
            <a:miter lim="800000"/>
            <a:headEnd/>
            <a:tailEnd/>
          </a:ln>
        </p:spPr>
        <p:txBody>
          <a:bodyPr wrap="none" anchor="ctr"/>
          <a:lstStyle/>
          <a:p>
            <a:pPr eaLnBrk="1" hangingPunct="1"/>
            <a:endParaRPr lang="zh-CN" altLang="en-US"/>
          </a:p>
        </p:txBody>
      </p:sp>
      <p:sp>
        <p:nvSpPr>
          <p:cNvPr id="28" name="Text Box 17"/>
          <p:cNvSpPr txBox="1">
            <a:spLocks noChangeArrowheads="1"/>
          </p:cNvSpPr>
          <p:nvPr/>
        </p:nvSpPr>
        <p:spPr bwMode="auto">
          <a:xfrm>
            <a:off x="107950" y="4868863"/>
            <a:ext cx="3455988" cy="461962"/>
          </a:xfrm>
          <a:prstGeom prst="rect">
            <a:avLst/>
          </a:prstGeom>
          <a:solidFill>
            <a:srgbClr val="99CCFF"/>
          </a:solidFill>
          <a:ln w="9525" algn="ctr">
            <a:noFill/>
            <a:miter lim="800000"/>
            <a:headEnd/>
            <a:tailEnd/>
          </a:ln>
        </p:spPr>
        <p:txBody>
          <a:bodyPr>
            <a:spAutoFit/>
          </a:bodyPr>
          <a:lstStyle/>
          <a:p>
            <a:pPr algn="ctr" eaLnBrk="1" hangingPunct="1"/>
            <a:r>
              <a:rPr lang="zh-CN" altLang="en-US"/>
              <a:t>物  理  层</a:t>
            </a:r>
          </a:p>
        </p:txBody>
      </p:sp>
      <p:sp>
        <p:nvSpPr>
          <p:cNvPr id="29" name="Text Box 18"/>
          <p:cNvSpPr txBox="1">
            <a:spLocks noChangeArrowheads="1"/>
          </p:cNvSpPr>
          <p:nvPr/>
        </p:nvSpPr>
        <p:spPr bwMode="auto">
          <a:xfrm>
            <a:off x="107950" y="4289425"/>
            <a:ext cx="3455988" cy="461963"/>
          </a:xfrm>
          <a:prstGeom prst="rect">
            <a:avLst/>
          </a:prstGeom>
          <a:solidFill>
            <a:srgbClr val="CCFFCC"/>
          </a:solidFill>
          <a:ln w="9525" algn="ctr">
            <a:noFill/>
            <a:miter lim="800000"/>
            <a:headEnd/>
            <a:tailEnd/>
          </a:ln>
        </p:spPr>
        <p:txBody>
          <a:bodyPr>
            <a:spAutoFit/>
          </a:bodyPr>
          <a:lstStyle/>
          <a:p>
            <a:pPr algn="ctr" eaLnBrk="1" hangingPunct="1"/>
            <a:r>
              <a:rPr lang="zh-CN" altLang="en-US"/>
              <a:t>数据链路层</a:t>
            </a:r>
          </a:p>
        </p:txBody>
      </p:sp>
      <p:sp>
        <p:nvSpPr>
          <p:cNvPr id="30" name="Text Box 19"/>
          <p:cNvSpPr txBox="1">
            <a:spLocks noChangeArrowheads="1"/>
          </p:cNvSpPr>
          <p:nvPr/>
        </p:nvSpPr>
        <p:spPr bwMode="auto">
          <a:xfrm>
            <a:off x="107950" y="3716338"/>
            <a:ext cx="3455988" cy="461962"/>
          </a:xfrm>
          <a:prstGeom prst="rect">
            <a:avLst/>
          </a:prstGeom>
          <a:solidFill>
            <a:srgbClr val="FFFF99"/>
          </a:solidFill>
          <a:ln w="9525" algn="ctr">
            <a:noFill/>
            <a:miter lim="800000"/>
            <a:headEnd/>
            <a:tailEnd/>
          </a:ln>
        </p:spPr>
        <p:txBody>
          <a:bodyPr>
            <a:spAutoFit/>
          </a:bodyPr>
          <a:lstStyle/>
          <a:p>
            <a:pPr algn="ctr" eaLnBrk="1" hangingPunct="1"/>
            <a:r>
              <a:rPr lang="zh-CN" altLang="en-US"/>
              <a:t>网  络  层</a:t>
            </a:r>
          </a:p>
        </p:txBody>
      </p:sp>
      <p:sp>
        <p:nvSpPr>
          <p:cNvPr id="31" name="Text Box 20"/>
          <p:cNvSpPr txBox="1">
            <a:spLocks noChangeArrowheads="1"/>
          </p:cNvSpPr>
          <p:nvPr/>
        </p:nvSpPr>
        <p:spPr bwMode="auto">
          <a:xfrm>
            <a:off x="107950" y="3140075"/>
            <a:ext cx="3455988" cy="461963"/>
          </a:xfrm>
          <a:prstGeom prst="rect">
            <a:avLst/>
          </a:prstGeom>
          <a:solidFill>
            <a:srgbClr val="FFCC99"/>
          </a:solidFill>
          <a:ln w="9525" algn="ctr">
            <a:noFill/>
            <a:miter lim="800000"/>
            <a:headEnd/>
            <a:tailEnd/>
          </a:ln>
        </p:spPr>
        <p:txBody>
          <a:bodyPr>
            <a:spAutoFit/>
          </a:bodyPr>
          <a:lstStyle/>
          <a:p>
            <a:pPr algn="ctr" eaLnBrk="1" hangingPunct="1"/>
            <a:r>
              <a:rPr lang="zh-CN" altLang="en-US"/>
              <a:t>传  输  层</a:t>
            </a:r>
          </a:p>
        </p:txBody>
      </p:sp>
      <p:sp>
        <p:nvSpPr>
          <p:cNvPr id="32" name="Text Box 21"/>
          <p:cNvSpPr txBox="1">
            <a:spLocks noChangeArrowheads="1"/>
          </p:cNvSpPr>
          <p:nvPr/>
        </p:nvSpPr>
        <p:spPr bwMode="auto">
          <a:xfrm>
            <a:off x="107950" y="2560638"/>
            <a:ext cx="3455988" cy="461962"/>
          </a:xfrm>
          <a:prstGeom prst="rect">
            <a:avLst/>
          </a:prstGeom>
          <a:solidFill>
            <a:srgbClr val="FF99CC"/>
          </a:solidFill>
          <a:ln w="9525" algn="ctr">
            <a:noFill/>
            <a:miter lim="800000"/>
            <a:headEnd/>
            <a:tailEnd/>
          </a:ln>
        </p:spPr>
        <p:txBody>
          <a:bodyPr>
            <a:spAutoFit/>
          </a:bodyPr>
          <a:lstStyle/>
          <a:p>
            <a:pPr algn="ctr" eaLnBrk="1" hangingPunct="1"/>
            <a:r>
              <a:rPr lang="zh-CN" altLang="en-US"/>
              <a:t>应  用  层</a:t>
            </a:r>
          </a:p>
        </p:txBody>
      </p:sp>
      <p:sp>
        <p:nvSpPr>
          <p:cNvPr id="33" name="Text Box 23"/>
          <p:cNvSpPr txBox="1">
            <a:spLocks noChangeArrowheads="1"/>
          </p:cNvSpPr>
          <p:nvPr/>
        </p:nvSpPr>
        <p:spPr bwMode="auto">
          <a:xfrm>
            <a:off x="3524250" y="2708275"/>
            <a:ext cx="615950" cy="2160588"/>
          </a:xfrm>
          <a:prstGeom prst="rect">
            <a:avLst/>
          </a:prstGeom>
          <a:noFill/>
          <a:ln w="9525" algn="ctr">
            <a:noFill/>
            <a:miter lim="800000"/>
            <a:headEnd/>
            <a:tailEnd/>
          </a:ln>
        </p:spPr>
        <p:txBody>
          <a:bodyPr vert="eaVert">
            <a:spAutoFit/>
          </a:bodyPr>
          <a:lstStyle/>
          <a:p>
            <a:pPr eaLnBrk="1" hangingPunct="1"/>
            <a:r>
              <a:rPr lang="zh-CN" altLang="en-US" sz="2800"/>
              <a:t>能 量 分 配</a:t>
            </a:r>
          </a:p>
        </p:txBody>
      </p:sp>
      <p:sp>
        <p:nvSpPr>
          <p:cNvPr id="34" name="Text Box 24"/>
          <p:cNvSpPr txBox="1">
            <a:spLocks noChangeArrowheads="1"/>
          </p:cNvSpPr>
          <p:nvPr/>
        </p:nvSpPr>
        <p:spPr bwMode="auto">
          <a:xfrm>
            <a:off x="4062413" y="2205038"/>
            <a:ext cx="615950" cy="2160587"/>
          </a:xfrm>
          <a:prstGeom prst="rect">
            <a:avLst/>
          </a:prstGeom>
          <a:noFill/>
          <a:ln w="9525" algn="ctr">
            <a:noFill/>
            <a:miter lim="800000"/>
            <a:headEnd/>
            <a:tailEnd/>
          </a:ln>
        </p:spPr>
        <p:txBody>
          <a:bodyPr vert="eaVert">
            <a:spAutoFit/>
          </a:bodyPr>
          <a:lstStyle/>
          <a:p>
            <a:pPr eaLnBrk="1" hangingPunct="1"/>
            <a:r>
              <a:rPr lang="zh-CN" altLang="en-US" sz="2800"/>
              <a:t>移 动 管 理</a:t>
            </a:r>
          </a:p>
        </p:txBody>
      </p:sp>
      <p:sp>
        <p:nvSpPr>
          <p:cNvPr id="35" name="Text Box 25"/>
          <p:cNvSpPr txBox="1">
            <a:spLocks noChangeArrowheads="1"/>
          </p:cNvSpPr>
          <p:nvPr/>
        </p:nvSpPr>
        <p:spPr bwMode="auto">
          <a:xfrm>
            <a:off x="4532313" y="1628775"/>
            <a:ext cx="615950" cy="2160588"/>
          </a:xfrm>
          <a:prstGeom prst="rect">
            <a:avLst/>
          </a:prstGeom>
          <a:noFill/>
          <a:ln w="9525" algn="ctr">
            <a:noFill/>
            <a:miter lim="800000"/>
            <a:headEnd/>
            <a:tailEnd/>
          </a:ln>
        </p:spPr>
        <p:txBody>
          <a:bodyPr vert="eaVert">
            <a:spAutoFit/>
          </a:bodyPr>
          <a:lstStyle/>
          <a:p>
            <a:pPr eaLnBrk="1" hangingPunct="1"/>
            <a:r>
              <a:rPr lang="zh-CN" altLang="en-US" sz="2800"/>
              <a:t>  任 务 管 理</a:t>
            </a:r>
          </a:p>
        </p:txBody>
      </p:sp>
      <p:sp>
        <p:nvSpPr>
          <p:cNvPr id="36" name="内容占位符 2"/>
          <p:cNvSpPr txBox="1">
            <a:spLocks/>
          </p:cNvSpPr>
          <p:nvPr/>
        </p:nvSpPr>
        <p:spPr bwMode="auto">
          <a:xfrm>
            <a:off x="4500563" y="4292600"/>
            <a:ext cx="4392612" cy="2232025"/>
          </a:xfrm>
          <a:prstGeom prst="rect">
            <a:avLst/>
          </a:prstGeom>
          <a:noFill/>
          <a:ln w="9525">
            <a:noFill/>
            <a:miter lim="800000"/>
            <a:headEnd/>
            <a:tailEnd/>
          </a:ln>
        </p:spPr>
        <p:txBody>
          <a:bodyPr lIns="0" tIns="10800" rIns="0" bIns="10800"/>
          <a:lstStyle/>
          <a:p>
            <a:pPr marL="342900" indent="-342900">
              <a:buClr>
                <a:srgbClr val="0000FF"/>
              </a:buClr>
              <a:buSzPct val="80000"/>
              <a:buFont typeface="Wingdings" pitchFamily="2" charset="2"/>
              <a:buChar char="®"/>
              <a:defRPr/>
            </a:pPr>
            <a:r>
              <a:rPr lang="zh-CN" altLang="zh-CN" sz="2000" kern="0" dirty="0">
                <a:latin typeface="+mj-ea"/>
                <a:ea typeface="+mj-ea"/>
              </a:rPr>
              <a:t>协议栈还包括能量管理平台、移动管理平台和任务管理平台。使得节点能够按能源高效的方式协同工作，在节点移动的传感器网络中转发数据，并支持多任务和资源共享。</a:t>
            </a:r>
            <a:endParaRPr lang="zh-CN" altLang="en-US" sz="2000" kern="0" dirty="0">
              <a:latin typeface="+mj-ea"/>
              <a:ea typeface="+mj-ea"/>
            </a:endParaRPr>
          </a:p>
        </p:txBody>
      </p:sp>
      <p:sp>
        <p:nvSpPr>
          <p:cNvPr id="38" name="矩形 37"/>
          <p:cNvSpPr/>
          <p:nvPr/>
        </p:nvSpPr>
        <p:spPr>
          <a:xfrm>
            <a:off x="0" y="5437673"/>
            <a:ext cx="4140200" cy="1015663"/>
          </a:xfrm>
          <a:prstGeom prst="rect">
            <a:avLst/>
          </a:prstGeom>
        </p:spPr>
        <p:txBody>
          <a:bodyPr>
            <a:spAutoFit/>
          </a:bodyPr>
          <a:lstStyle/>
          <a:p>
            <a:pPr marL="342900" indent="-342900">
              <a:buClr>
                <a:srgbClr val="0000FF"/>
              </a:buClr>
              <a:buSzPct val="80000"/>
              <a:buFont typeface="Wingdings" pitchFamily="2" charset="2"/>
              <a:buChar char="®"/>
              <a:defRPr/>
            </a:pPr>
            <a:r>
              <a:rPr lang="zh-CN" altLang="zh-CN" sz="2000" kern="0" dirty="0">
                <a:latin typeface="+mj-ea"/>
                <a:ea typeface="+mj-ea"/>
              </a:rPr>
              <a:t>协议栈物理层、数据链路层、网络层、传输层和应用层，与互联网协议栈的五层协议相对应。</a:t>
            </a:r>
            <a:endParaRPr lang="zh-CN" altLang="en-US" sz="2000" kern="0" dirty="0">
              <a:latin typeface="+mj-ea"/>
              <a:ea typeface="+mj-ea"/>
            </a:endParaRPr>
          </a:p>
        </p:txBody>
      </p:sp>
      <p:sp>
        <p:nvSpPr>
          <p:cNvPr id="61457" name="灯片编号占位符 39"/>
          <p:cNvSpPr>
            <a:spLocks noGrp="1"/>
          </p:cNvSpPr>
          <p:nvPr>
            <p:ph type="sldNum" sz="quarter" idx="11"/>
          </p:nvPr>
        </p:nvSpPr>
        <p:spPr>
          <a:noFill/>
        </p:spPr>
        <p:txBody>
          <a:bodyPr/>
          <a:lstStyle/>
          <a:p>
            <a:fld id="{0E94C163-5964-4A45-B9A4-366519D28817}" type="slidenum">
              <a:rPr lang="zh-CN" altLang="en-US" smtClean="0"/>
              <a:pPr/>
              <a:t>2</a:t>
            </a:fld>
            <a:r>
              <a:rPr lang="en-US" altLang="zh-CN" dirty="0" smtClean="0"/>
              <a:t>/16</a:t>
            </a:r>
            <a:endParaRPr lang="en-US" altLang="zh-CN" dirty="0" smtClean="0"/>
          </a:p>
        </p:txBody>
      </p:sp>
      <p:sp>
        <p:nvSpPr>
          <p:cNvPr id="37"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2000" fill="hold" grpId="0" nodeType="clickEffect">
                                  <p:stCondLst>
                                    <p:cond delay="0"/>
                                  </p:stCondLst>
                                  <p:childTnLst>
                                    <p:anim calcmode="discrete" valueType="str">
                                      <p:cBhvr>
                                        <p:cTn id="6" dur="1000" fill="hold"/>
                                        <p:tgtEl>
                                          <p:spTgt spid="28"/>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grpId="0" nodeType="clickEffect">
                                  <p:stCondLst>
                                    <p:cond delay="0"/>
                                  </p:stCondLst>
                                  <p:childTnLst>
                                    <p:anim calcmode="discrete" valueType="str">
                                      <p:cBhvr>
                                        <p:cTn id="10" dur="10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2000" fill="hold" grpId="0" nodeType="clickEffect">
                                  <p:stCondLst>
                                    <p:cond delay="0"/>
                                  </p:stCondLst>
                                  <p:childTnLst>
                                    <p:anim calcmode="discrete" valueType="str">
                                      <p:cBhvr>
                                        <p:cTn id="14" dur="10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mph" presetSubtype="0" repeatCount="2000" fill="hold" grpId="0" nodeType="clickEffect">
                                  <p:stCondLst>
                                    <p:cond delay="0"/>
                                  </p:stCondLst>
                                  <p:childTnLst>
                                    <p:anim calcmode="discrete" valueType="str">
                                      <p:cBhvr>
                                        <p:cTn id="18"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mph" presetSubtype="0" repeatCount="2000" fill="hold" grpId="0" nodeType="clickEffect">
                                  <p:stCondLst>
                                    <p:cond delay="0"/>
                                  </p:stCondLst>
                                  <p:childTnLst>
                                    <p:anim calcmode="discrete" valueType="str">
                                      <p:cBhvr>
                                        <p:cTn id="22" dur="100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1+#ppt_w/2"/>
                                          </p:val>
                                        </p:tav>
                                        <p:tav tm="100000">
                                          <p:val>
                                            <p:strVal val="#ppt_x"/>
                                          </p:val>
                                        </p:tav>
                                      </p:tavLst>
                                    </p:anim>
                                    <p:anim calcmode="lin" valueType="num">
                                      <p:cBhvr additive="base">
                                        <p:cTn id="28" dur="500" fill="hold"/>
                                        <p:tgtEl>
                                          <p:spTgt spid="3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1+#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000"/>
                            </p:stCondLst>
                            <p:childTnLst>
                              <p:par>
                                <p:cTn id="35" presetID="2" presetClass="entr" presetSubtype="2"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1+#ppt_w/2"/>
                                          </p:val>
                                        </p:tav>
                                        <p:tav tm="100000">
                                          <p:val>
                                            <p:strVal val="#ppt_x"/>
                                          </p:val>
                                        </p:tav>
                                      </p:tavLst>
                                    </p:anim>
                                    <p:anim calcmode="lin" valueType="num">
                                      <p:cBhvr additive="base">
                                        <p:cTn id="3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5" presetClass="emph" presetSubtype="0" repeatCount="2000" fill="hold" grpId="1" nodeType="clickEffect">
                                  <p:stCondLst>
                                    <p:cond delay="0"/>
                                  </p:stCondLst>
                                  <p:childTnLst>
                                    <p:anim calcmode="discrete" valueType="str">
                                      <p:cBhvr>
                                        <p:cTn id="42" dur="10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5" presetClass="emph" presetSubtype="0" repeatCount="2000" fill="hold" grpId="1" nodeType="clickEffect">
                                  <p:stCondLst>
                                    <p:cond delay="0"/>
                                  </p:stCondLst>
                                  <p:childTnLst>
                                    <p:anim calcmode="discrete" valueType="str">
                                      <p:cBhvr>
                                        <p:cTn id="46" dur="10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5" presetClass="emph" presetSubtype="0" repeatCount="2000" fill="hold" grpId="1" nodeType="clickEffect">
                                  <p:stCondLst>
                                    <p:cond delay="0"/>
                                  </p:stCondLst>
                                  <p:childTnLst>
                                    <p:anim calcmode="discrete" valueType="str">
                                      <p:cBhvr>
                                        <p:cTn id="50" dur="10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p:bldP spid="33" grpId="1"/>
      <p:bldP spid="34" grpId="0"/>
      <p:bldP spid="34" grpId="1"/>
      <p:bldP spid="35" grpId="0"/>
      <p:bldP spid="3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灯片编号占位符 7"/>
          <p:cNvSpPr>
            <a:spLocks noGrp="1"/>
          </p:cNvSpPr>
          <p:nvPr>
            <p:ph type="sldNum" sz="quarter" idx="11"/>
          </p:nvPr>
        </p:nvSpPr>
        <p:spPr>
          <a:noFill/>
        </p:spPr>
        <p:txBody>
          <a:bodyPr/>
          <a:lstStyle/>
          <a:p>
            <a:fld id="{DC74630A-6D61-42C4-93B5-82566048CA42}" type="slidenum">
              <a:rPr lang="zh-CN" altLang="en-US" smtClean="0"/>
              <a:pPr/>
              <a:t>3</a:t>
            </a:fld>
            <a:r>
              <a:rPr lang="en-US" altLang="zh-CN" dirty="0" smtClean="0"/>
              <a:t>/16</a:t>
            </a:r>
            <a:endParaRPr lang="en-US" altLang="zh-CN" dirty="0" smtClean="0"/>
          </a:p>
        </p:txBody>
      </p:sp>
      <p:sp>
        <p:nvSpPr>
          <p:cNvPr id="62466" name="标题 1"/>
          <p:cNvSpPr>
            <a:spLocks noGrp="1"/>
          </p:cNvSpPr>
          <p:nvPr>
            <p:ph type="title" idx="4294967295"/>
          </p:nvPr>
        </p:nvSpPr>
        <p:spPr>
          <a:xfrm>
            <a:off x="0" y="332656"/>
            <a:ext cx="8229600" cy="710952"/>
          </a:xfrm>
        </p:spPr>
        <p:txBody>
          <a:bodyPr/>
          <a:lstStyle/>
          <a:p>
            <a:r>
              <a:rPr lang="en-US" altLang="zh-CN" sz="3600" kern="1200" dirty="0" smtClean="0"/>
              <a:t>WSN</a:t>
            </a:r>
            <a:r>
              <a:rPr lang="zh-CN" altLang="en-US" sz="3600" kern="1200" dirty="0" smtClean="0"/>
              <a:t>的分层结构（续）</a:t>
            </a:r>
            <a:r>
              <a:rPr lang="zh-CN" altLang="zh-CN" sz="3600" kern="1200" dirty="0" smtClean="0"/>
              <a:t> </a:t>
            </a:r>
            <a:endParaRPr lang="zh-CN" altLang="en-US" sz="3600" kern="1200" dirty="0" smtClean="0"/>
          </a:p>
        </p:txBody>
      </p:sp>
      <p:sp>
        <p:nvSpPr>
          <p:cNvPr id="62467" name="内容占位符 2"/>
          <p:cNvSpPr>
            <a:spLocks noGrp="1"/>
          </p:cNvSpPr>
          <p:nvPr>
            <p:ph idx="4294967295"/>
          </p:nvPr>
        </p:nvSpPr>
        <p:spPr>
          <a:xfrm>
            <a:off x="579438" y="1052513"/>
            <a:ext cx="8564562" cy="5329237"/>
          </a:xfrm>
        </p:spPr>
        <p:txBody>
          <a:bodyPr/>
          <a:lstStyle/>
          <a:p>
            <a:r>
              <a:rPr lang="zh-CN" altLang="zh-CN" sz="2400" b="0" dirty="0" smtClean="0">
                <a:solidFill>
                  <a:srgbClr val="FF0000"/>
                </a:solidFill>
              </a:rPr>
              <a:t>物理层</a:t>
            </a:r>
            <a:r>
              <a:rPr lang="zh-CN" altLang="zh-CN" sz="2400" b="0" dirty="0" smtClean="0"/>
              <a:t>提供简单但健壮的信号调制和无线收发技术； </a:t>
            </a:r>
          </a:p>
          <a:p>
            <a:r>
              <a:rPr lang="zh-CN" altLang="zh-CN" sz="2400" b="0" dirty="0" smtClean="0">
                <a:solidFill>
                  <a:srgbClr val="FF0000"/>
                </a:solidFill>
              </a:rPr>
              <a:t>数据链路层</a:t>
            </a:r>
            <a:r>
              <a:rPr lang="zh-CN" altLang="zh-CN" sz="2400" b="0" dirty="0" smtClean="0"/>
              <a:t>负责数据成帧、帧检测、</a:t>
            </a:r>
            <a:r>
              <a:rPr lang="zh-CN" altLang="en-US" sz="2400" b="0" dirty="0" smtClean="0"/>
              <a:t>介质</a:t>
            </a:r>
            <a:r>
              <a:rPr lang="zh-CN" altLang="zh-CN" sz="2400" b="0" dirty="0" smtClean="0"/>
              <a:t>访问和差错控制；</a:t>
            </a:r>
          </a:p>
          <a:p>
            <a:r>
              <a:rPr lang="zh-CN" altLang="zh-CN" sz="2400" b="0" dirty="0" smtClean="0">
                <a:solidFill>
                  <a:srgbClr val="FF0000"/>
                </a:solidFill>
              </a:rPr>
              <a:t>网络层</a:t>
            </a:r>
            <a:r>
              <a:rPr lang="zh-CN" altLang="zh-CN" sz="2400" b="0" dirty="0" smtClean="0"/>
              <a:t>主要负责路由生成与路由选择； </a:t>
            </a:r>
          </a:p>
          <a:p>
            <a:r>
              <a:rPr lang="zh-CN" altLang="zh-CN" sz="2400" b="0" dirty="0" smtClean="0">
                <a:solidFill>
                  <a:srgbClr val="FF0000"/>
                </a:solidFill>
              </a:rPr>
              <a:t>传输层</a:t>
            </a:r>
            <a:r>
              <a:rPr lang="zh-CN" altLang="zh-CN" sz="2400" b="0" dirty="0" smtClean="0"/>
              <a:t>负责数据流的传输控制， 是保证通信服务质量的重要部分； </a:t>
            </a:r>
          </a:p>
          <a:p>
            <a:r>
              <a:rPr lang="zh-CN" altLang="zh-CN" sz="2400" b="0" dirty="0" smtClean="0">
                <a:solidFill>
                  <a:srgbClr val="FF0000"/>
                </a:solidFill>
              </a:rPr>
              <a:t>应用层</a:t>
            </a:r>
            <a:r>
              <a:rPr lang="zh-CN" altLang="zh-CN" sz="2400" b="0" dirty="0" smtClean="0"/>
              <a:t>包括一系列基于监测任务的应用层软件； </a:t>
            </a:r>
          </a:p>
          <a:p>
            <a:r>
              <a:rPr lang="zh-CN" altLang="zh-CN" sz="2400" b="0" dirty="0" smtClean="0">
                <a:solidFill>
                  <a:srgbClr val="FF0000"/>
                </a:solidFill>
              </a:rPr>
              <a:t>能量管理平台管理</a:t>
            </a:r>
            <a:r>
              <a:rPr lang="zh-CN" altLang="zh-CN" sz="2400" b="0" dirty="0" smtClean="0"/>
              <a:t>传感器节点如何使用能源，在各个协议层都需要考虑节省能量； </a:t>
            </a:r>
          </a:p>
          <a:p>
            <a:r>
              <a:rPr lang="zh-CN" altLang="zh-CN" sz="2400" b="0" dirty="0" smtClean="0">
                <a:solidFill>
                  <a:srgbClr val="FF0000"/>
                </a:solidFill>
              </a:rPr>
              <a:t>移动管理平台</a:t>
            </a:r>
            <a:r>
              <a:rPr lang="zh-CN" altLang="zh-CN" sz="2400" b="0" dirty="0" smtClean="0"/>
              <a:t>检测并注册传感器节点的移动，维护到汇聚节点的路由，使得传感器节点能够动态跟踪其邻居的位置； </a:t>
            </a:r>
          </a:p>
          <a:p>
            <a:r>
              <a:rPr lang="zh-CN" altLang="zh-CN" sz="2400" b="0" dirty="0" smtClean="0">
                <a:solidFill>
                  <a:srgbClr val="FF0000"/>
                </a:solidFill>
              </a:rPr>
              <a:t>任务管理平台</a:t>
            </a:r>
            <a:r>
              <a:rPr lang="zh-CN" altLang="zh-CN" sz="2400" b="0" dirty="0" smtClean="0"/>
              <a:t>在一个给定的区域内平衡和调度监测任务。 </a:t>
            </a:r>
          </a:p>
        </p:txBody>
      </p:sp>
      <p:sp>
        <p:nvSpPr>
          <p:cNvPr id="62468" name="灯片编号占位符 3"/>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eaLnBrk="1" hangingPunct="1"/>
            <a:fld id="{9D97FBF1-FA93-44E3-B0E9-8D7A2CF95BAA}" type="slidenum">
              <a:rPr lang="en-US" altLang="zh-CN" sz="1400" b="0"/>
              <a:pPr algn="r" eaLnBrk="1" hangingPunct="1"/>
              <a:t>3</a:t>
            </a:fld>
            <a:endParaRPr lang="en-US" altLang="zh-CN" sz="1400" b="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76672"/>
            <a:ext cx="7793037" cy="730250"/>
          </a:xfrm>
        </p:spPr>
        <p:txBody>
          <a:bodyPr>
            <a:normAutofit fontScale="90000"/>
          </a:bodyPr>
          <a:lstStyle/>
          <a:p>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4000" kern="1200" dirty="0" smtClean="0"/>
              <a:t>WSN</a:t>
            </a:r>
            <a:r>
              <a:rPr lang="zh-CN" altLang="en-US" sz="4000" kern="1200" dirty="0" smtClean="0"/>
              <a:t>的分层结构（续）</a:t>
            </a:r>
          </a:p>
        </p:txBody>
      </p:sp>
      <p:sp>
        <p:nvSpPr>
          <p:cNvPr id="63494" name="灯片编号占位符 8"/>
          <p:cNvSpPr>
            <a:spLocks noGrp="1"/>
          </p:cNvSpPr>
          <p:nvPr>
            <p:ph type="sldNum" sz="quarter" idx="11"/>
          </p:nvPr>
        </p:nvSpPr>
        <p:spPr>
          <a:noFill/>
        </p:spPr>
        <p:txBody>
          <a:bodyPr/>
          <a:lstStyle/>
          <a:p>
            <a:fld id="{4CBA10F6-DD47-464E-8E6C-252D2D524933}" type="slidenum">
              <a:rPr lang="zh-CN" altLang="en-US" smtClean="0"/>
              <a:pPr/>
              <a:t>4</a:t>
            </a:fld>
            <a:r>
              <a:rPr lang="en-US" altLang="zh-CN" dirty="0" smtClean="0"/>
              <a:t>/16</a:t>
            </a:r>
            <a:endParaRPr lang="en-US" altLang="zh-CN" dirty="0" smtClean="0"/>
          </a:p>
        </p:txBody>
      </p:sp>
      <p:sp>
        <p:nvSpPr>
          <p:cNvPr id="5" name="TextBox 4"/>
          <p:cNvSpPr txBox="1">
            <a:spLocks noChangeArrowheads="1"/>
          </p:cNvSpPr>
          <p:nvPr/>
        </p:nvSpPr>
        <p:spPr bwMode="auto">
          <a:xfrm>
            <a:off x="468313" y="1341438"/>
            <a:ext cx="2460625" cy="3880101"/>
          </a:xfrm>
          <a:prstGeom prst="rect">
            <a:avLst/>
          </a:prstGeom>
          <a:noFill/>
          <a:ln w="9525">
            <a:noFill/>
            <a:miter lim="800000"/>
            <a:headEnd/>
            <a:tailEnd/>
          </a:ln>
        </p:spPr>
        <p:txBody>
          <a:bodyPr>
            <a:spAutoFit/>
          </a:bodyPr>
          <a:lstStyle/>
          <a:p>
            <a:pPr eaLnBrk="1" hangingPunct="1">
              <a:lnSpc>
                <a:spcPct val="130000"/>
              </a:lnSpc>
              <a:buFont typeface="Wingdings" pitchFamily="2" charset="2"/>
              <a:buChar char="n"/>
            </a:pPr>
            <a:r>
              <a:rPr kumimoji="1" lang="zh-CN" altLang="en-US" sz="2400" dirty="0"/>
              <a:t>从无线联网的角度来看，传感器网络节点的体系由分层的网络通信协议、网络管理平台和应用支撑平台三个部分。</a:t>
            </a:r>
          </a:p>
        </p:txBody>
      </p:sp>
      <p:sp>
        <p:nvSpPr>
          <p:cNvPr id="6349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pic>
        <p:nvPicPr>
          <p:cNvPr id="69635" name="Picture 3"/>
          <p:cNvPicPr>
            <a:picLocks noChangeAspect="1" noChangeArrowheads="1"/>
          </p:cNvPicPr>
          <p:nvPr/>
        </p:nvPicPr>
        <p:blipFill>
          <a:blip r:embed="rId2" cstate="print"/>
          <a:srcRect/>
          <a:stretch>
            <a:fillRect/>
          </a:stretch>
        </p:blipFill>
        <p:spPr bwMode="auto">
          <a:xfrm>
            <a:off x="2928938" y="1484313"/>
            <a:ext cx="5929312" cy="4714875"/>
          </a:xfrm>
          <a:prstGeom prst="rect">
            <a:avLst/>
          </a:prstGeom>
          <a:noFill/>
          <a:ln w="9525">
            <a:noFill/>
            <a:miter lim="800000"/>
            <a:headEnd/>
            <a:tailEnd/>
          </a:ln>
        </p:spPr>
      </p:pic>
      <p:sp>
        <p:nvSpPr>
          <p:cNvPr id="7"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05"/>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 calcmode="lin" valueType="num">
                                      <p:cBhvr>
                                        <p:cTn id="9" dur="500" fill="hold"/>
                                        <p:tgtEl>
                                          <p:spTgt spid="2"/>
                                        </p:tgtEl>
                                        <p:attrNameLst>
                                          <p:attrName>ppt_x</p:attrName>
                                        </p:attrNameLst>
                                      </p:cBhvr>
                                      <p:tavLst>
                                        <p:tav tm="0">
                                          <p:val>
                                            <p:strVal val="#ppt_x-.2"/>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animEffect transition="in" filter="fad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69635"/>
                                        </p:tgtEl>
                                        <p:attrNameLst>
                                          <p:attrName>style.visibility</p:attrName>
                                        </p:attrNameLst>
                                      </p:cBhvr>
                                      <p:to>
                                        <p:strVal val="visible"/>
                                      </p:to>
                                    </p:set>
                                    <p:anim calcmode="lin" valueType="num">
                                      <p:cBhvr additive="base">
                                        <p:cTn id="21" dur="500" fill="hold"/>
                                        <p:tgtEl>
                                          <p:spTgt spid="69635"/>
                                        </p:tgtEl>
                                        <p:attrNameLst>
                                          <p:attrName>ppt_x</p:attrName>
                                        </p:attrNameLst>
                                      </p:cBhvr>
                                      <p:tavLst>
                                        <p:tav tm="0">
                                          <p:val>
                                            <p:strVal val="#ppt_x"/>
                                          </p:val>
                                        </p:tav>
                                        <p:tav tm="100000">
                                          <p:val>
                                            <p:strVal val="#ppt_x"/>
                                          </p:val>
                                        </p:tav>
                                      </p:tavLst>
                                    </p:anim>
                                    <p:anim calcmode="lin" valueType="num">
                                      <p:cBhvr additive="base">
                                        <p:cTn id="22"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09" name="Object 1"/>
          <p:cNvGraphicFramePr>
            <a:graphicFrameLocks noChangeAspect="1"/>
          </p:cNvGraphicFramePr>
          <p:nvPr/>
        </p:nvGraphicFramePr>
        <p:xfrm>
          <a:off x="3419475" y="1236240"/>
          <a:ext cx="5667375" cy="5145088"/>
        </p:xfrm>
        <a:graphic>
          <a:graphicData uri="http://schemas.openxmlformats.org/presentationml/2006/ole">
            <p:oleObj spid="_x0000_s1026" r:id="rId3" imgW="3472769" imgH="2830739" progId="">
              <p:embed/>
            </p:oleObj>
          </a:graphicData>
        </a:graphic>
      </p:graphicFrame>
      <p:sp>
        <p:nvSpPr>
          <p:cNvPr id="6" name="TextBox 5"/>
          <p:cNvSpPr txBox="1">
            <a:spLocks noChangeArrowheads="1"/>
          </p:cNvSpPr>
          <p:nvPr/>
        </p:nvSpPr>
        <p:spPr bwMode="auto">
          <a:xfrm>
            <a:off x="179512" y="979488"/>
            <a:ext cx="3144713" cy="3219343"/>
          </a:xfrm>
          <a:prstGeom prst="rect">
            <a:avLst/>
          </a:prstGeom>
          <a:noFill/>
          <a:ln w="9525">
            <a:noFill/>
            <a:miter lim="800000"/>
            <a:headEnd/>
            <a:tailEnd/>
          </a:ln>
        </p:spPr>
        <p:txBody>
          <a:bodyPr wrap="square">
            <a:spAutoFit/>
          </a:bodyPr>
          <a:lstStyle/>
          <a:p>
            <a:pPr>
              <a:lnSpc>
                <a:spcPct val="150000"/>
              </a:lnSpc>
            </a:pPr>
            <a:r>
              <a:rPr lang="en-US" altLang="zh-CN" sz="2800" dirty="0">
                <a:solidFill>
                  <a:srgbClr val="0000FF"/>
                </a:solidFill>
                <a:latin typeface="+mn-ea"/>
              </a:rPr>
              <a:t>(1) </a:t>
            </a:r>
            <a:r>
              <a:rPr lang="zh-CN" altLang="en-US" sz="2800" dirty="0">
                <a:solidFill>
                  <a:srgbClr val="0000FF"/>
                </a:solidFill>
                <a:latin typeface="+mn-ea"/>
              </a:rPr>
              <a:t>网络通信协议</a:t>
            </a:r>
          </a:p>
          <a:p>
            <a:pPr eaLnBrk="1" hangingPunct="1">
              <a:lnSpc>
                <a:spcPct val="130000"/>
              </a:lnSpc>
            </a:pPr>
            <a:r>
              <a:rPr lang="zh-CN" altLang="en-US" sz="2800" b="0" dirty="0">
                <a:latin typeface="华文新魏" pitchFamily="2" charset="-122"/>
                <a:ea typeface="华文新魏" pitchFamily="2" charset="-122"/>
              </a:rPr>
              <a:t>    </a:t>
            </a:r>
            <a:r>
              <a:rPr kumimoji="1" lang="zh-CN" altLang="en-US" sz="2400" dirty="0"/>
              <a:t>类似于传统</a:t>
            </a:r>
            <a:r>
              <a:rPr kumimoji="1" lang="en-US" altLang="zh-CN" sz="2400" dirty="0"/>
              <a:t>Internet</a:t>
            </a:r>
            <a:r>
              <a:rPr kumimoji="1" lang="zh-CN" altLang="en-US" sz="2400" dirty="0"/>
              <a:t>网络中的</a:t>
            </a:r>
            <a:r>
              <a:rPr kumimoji="1" lang="en-US" altLang="zh-CN" sz="2400" dirty="0"/>
              <a:t>TCP/IP</a:t>
            </a:r>
            <a:r>
              <a:rPr kumimoji="1" lang="zh-CN" altLang="en-US" sz="2400" dirty="0"/>
              <a:t>协议体系，它由物理层、数据链路层、网络层、传输层和应用层组成。</a:t>
            </a:r>
          </a:p>
        </p:txBody>
      </p:sp>
      <p:sp>
        <p:nvSpPr>
          <p:cNvPr id="2052" name="灯片编号占位符 7"/>
          <p:cNvSpPr>
            <a:spLocks noGrp="1"/>
          </p:cNvSpPr>
          <p:nvPr>
            <p:ph type="sldNum" sz="quarter" idx="11"/>
          </p:nvPr>
        </p:nvSpPr>
        <p:spPr>
          <a:noFill/>
        </p:spPr>
        <p:txBody>
          <a:bodyPr/>
          <a:lstStyle/>
          <a:p>
            <a:fld id="{5DF93988-E7AE-4A71-A089-BDAE58A36AB1}" type="slidenum">
              <a:rPr lang="zh-CN" altLang="en-US" smtClean="0"/>
              <a:pPr/>
              <a:t>5</a:t>
            </a:fld>
            <a:r>
              <a:rPr lang="en-US" altLang="zh-CN" dirty="0" smtClean="0"/>
              <a:t>/16</a:t>
            </a:r>
            <a:endParaRPr lang="en-US" altLang="zh-CN" dirty="0" smtClean="0"/>
          </a:p>
        </p:txBody>
      </p:sp>
      <p:sp>
        <p:nvSpPr>
          <p:cNvPr id="5"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
        <p:nvSpPr>
          <p:cNvPr id="7" name="矩形 6"/>
          <p:cNvSpPr/>
          <p:nvPr/>
        </p:nvSpPr>
        <p:spPr>
          <a:xfrm>
            <a:off x="1691680" y="404664"/>
            <a:ext cx="6264696" cy="646331"/>
          </a:xfrm>
          <a:prstGeom prst="rect">
            <a:avLst/>
          </a:prstGeom>
        </p:spPr>
        <p:txBody>
          <a:bodyPr wrap="square">
            <a:spAutoFit/>
          </a:bodyPr>
          <a:lstStyle/>
          <a:p>
            <a:r>
              <a:rPr kumimoji="1" lang="en-US" altLang="zh-CN" sz="3600" b="1" dirty="0" smtClean="0">
                <a:solidFill>
                  <a:schemeClr val="tx2"/>
                </a:solidFill>
                <a:latin typeface="+mj-lt"/>
                <a:ea typeface="+mj-ea"/>
                <a:cs typeface="+mj-cs"/>
              </a:rPr>
              <a:t>WSN</a:t>
            </a:r>
            <a:r>
              <a:rPr kumimoji="1" lang="zh-CN" altLang="en-US" sz="3600" b="1" dirty="0" smtClean="0">
                <a:solidFill>
                  <a:schemeClr val="tx2"/>
                </a:solidFill>
                <a:latin typeface="+mj-lt"/>
                <a:ea typeface="+mj-ea"/>
                <a:cs typeface="+mj-cs"/>
              </a:rPr>
              <a:t>的分层结构（续）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8609"/>
                                        </p:tgtEl>
                                        <p:attrNameLst>
                                          <p:attrName>style.visibility</p:attrName>
                                        </p:attrNameLst>
                                      </p:cBhvr>
                                      <p:to>
                                        <p:strVal val="visible"/>
                                      </p:to>
                                    </p:set>
                                    <p:anim calcmode="lin" valueType="num">
                                      <p:cBhvr additive="base">
                                        <p:cTn id="12" dur="500" fill="hold"/>
                                        <p:tgtEl>
                                          <p:spTgt spid="68609"/>
                                        </p:tgtEl>
                                        <p:attrNameLst>
                                          <p:attrName>ppt_x</p:attrName>
                                        </p:attrNameLst>
                                      </p:cBhvr>
                                      <p:tavLst>
                                        <p:tav tm="0">
                                          <p:val>
                                            <p:strVal val="#ppt_x"/>
                                          </p:val>
                                        </p:tav>
                                        <p:tav tm="100000">
                                          <p:val>
                                            <p:strVal val="#ppt_x"/>
                                          </p:val>
                                        </p:tav>
                                      </p:tavLst>
                                    </p:anim>
                                    <p:anim calcmode="lin" valueType="num">
                                      <p:cBhvr additive="base">
                                        <p:cTn id="13" dur="500" fill="hold"/>
                                        <p:tgtEl>
                                          <p:spTgt spid="686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1043608" y="1063133"/>
            <a:ext cx="4929187" cy="637675"/>
          </a:xfrm>
          <a:prstGeom prst="rect">
            <a:avLst/>
          </a:prstGeom>
          <a:noFill/>
          <a:ln w="9525">
            <a:noFill/>
            <a:miter lim="800000"/>
            <a:headEnd/>
            <a:tailEnd/>
          </a:ln>
        </p:spPr>
        <p:txBody>
          <a:bodyPr>
            <a:spAutoFit/>
          </a:bodyPr>
          <a:lstStyle/>
          <a:p>
            <a:pPr eaLnBrk="1" hangingPunct="1">
              <a:lnSpc>
                <a:spcPct val="150000"/>
              </a:lnSpc>
            </a:pPr>
            <a:r>
              <a:rPr lang="en-US" altLang="zh-CN" sz="2800" dirty="0">
                <a:solidFill>
                  <a:srgbClr val="0000FF"/>
                </a:solidFill>
                <a:latin typeface="+mn-ea"/>
              </a:rPr>
              <a:t>(2) </a:t>
            </a:r>
            <a:r>
              <a:rPr lang="zh-CN" altLang="en-US" sz="2800" dirty="0">
                <a:solidFill>
                  <a:srgbClr val="0000FF"/>
                </a:solidFill>
                <a:latin typeface="+mn-ea"/>
              </a:rPr>
              <a:t>网络管理平台</a:t>
            </a:r>
          </a:p>
        </p:txBody>
      </p:sp>
      <p:sp>
        <p:nvSpPr>
          <p:cNvPr id="9" name="TextBox 8"/>
          <p:cNvSpPr txBox="1">
            <a:spLocks noChangeArrowheads="1"/>
          </p:cNvSpPr>
          <p:nvPr/>
        </p:nvSpPr>
        <p:spPr bwMode="auto">
          <a:xfrm>
            <a:off x="467544" y="1757134"/>
            <a:ext cx="8074025" cy="1815882"/>
          </a:xfrm>
          <a:prstGeom prst="rect">
            <a:avLst/>
          </a:prstGeom>
          <a:noFill/>
          <a:ln w="9525">
            <a:noFill/>
            <a:miter lim="800000"/>
            <a:headEnd/>
            <a:tailEnd/>
          </a:ln>
        </p:spPr>
        <p:txBody>
          <a:bodyPr>
            <a:spAutoFit/>
          </a:bodyPr>
          <a:lstStyle/>
          <a:p>
            <a:pPr eaLnBrk="1" hangingPunct="1"/>
            <a:r>
              <a:rPr lang="zh-CN" altLang="en-US" sz="2800" b="0" dirty="0">
                <a:latin typeface="华文新魏" pitchFamily="2" charset="-122"/>
                <a:ea typeface="华文新魏" pitchFamily="2" charset="-122"/>
              </a:rPr>
              <a:t>    </a:t>
            </a:r>
            <a:r>
              <a:rPr lang="zh-CN" altLang="en-US" sz="2800" dirty="0">
                <a:latin typeface="+mn-ea"/>
              </a:rPr>
              <a:t>网络管理</a:t>
            </a:r>
            <a:r>
              <a:rPr lang="zh-CN" altLang="en-US" sz="2800" b="0" dirty="0">
                <a:latin typeface="+mn-ea"/>
              </a:rPr>
              <a:t>平台主要是对传感器节点自身的管理和用户</a:t>
            </a:r>
            <a:r>
              <a:rPr lang="zh-CN" altLang="en-US" sz="2800" dirty="0">
                <a:latin typeface="+mn-ea"/>
              </a:rPr>
              <a:t>对传感器网络</a:t>
            </a:r>
            <a:r>
              <a:rPr lang="zh-CN" altLang="en-US" sz="2800" b="0" dirty="0">
                <a:latin typeface="+mn-ea"/>
              </a:rPr>
              <a:t>的管理，包括拓扑控制、服务质量管理、能量管理、安全管理、移动管理、网络管理等。</a:t>
            </a:r>
          </a:p>
        </p:txBody>
      </p:sp>
      <p:sp>
        <p:nvSpPr>
          <p:cNvPr id="10" name="TextBox 9"/>
          <p:cNvSpPr txBox="1">
            <a:spLocks noChangeArrowheads="1"/>
          </p:cNvSpPr>
          <p:nvPr/>
        </p:nvSpPr>
        <p:spPr bwMode="auto">
          <a:xfrm>
            <a:off x="1042988" y="3583413"/>
            <a:ext cx="3057247" cy="637675"/>
          </a:xfrm>
          <a:prstGeom prst="rect">
            <a:avLst/>
          </a:prstGeom>
          <a:noFill/>
          <a:ln w="9525">
            <a:noFill/>
            <a:miter lim="800000"/>
            <a:headEnd/>
            <a:tailEnd/>
          </a:ln>
        </p:spPr>
        <p:txBody>
          <a:bodyPr wrap="none">
            <a:spAutoFit/>
          </a:bodyPr>
          <a:lstStyle/>
          <a:p>
            <a:pPr>
              <a:lnSpc>
                <a:spcPct val="150000"/>
              </a:lnSpc>
            </a:pPr>
            <a:r>
              <a:rPr lang="en-US" altLang="zh-CN" sz="2800" dirty="0">
                <a:solidFill>
                  <a:srgbClr val="0000FF"/>
                </a:solidFill>
                <a:latin typeface="+mn-ea"/>
              </a:rPr>
              <a:t>(3) </a:t>
            </a:r>
            <a:r>
              <a:rPr lang="zh-CN" altLang="en-US" sz="2800" dirty="0">
                <a:solidFill>
                  <a:srgbClr val="0000FF"/>
                </a:solidFill>
                <a:latin typeface="+mn-ea"/>
              </a:rPr>
              <a:t>应用支撑平台</a:t>
            </a:r>
          </a:p>
        </p:txBody>
      </p:sp>
      <p:sp>
        <p:nvSpPr>
          <p:cNvPr id="11" name="TextBox 10"/>
          <p:cNvSpPr txBox="1">
            <a:spLocks noChangeArrowheads="1"/>
          </p:cNvSpPr>
          <p:nvPr/>
        </p:nvSpPr>
        <p:spPr bwMode="auto">
          <a:xfrm>
            <a:off x="611188" y="4264025"/>
            <a:ext cx="7921625" cy="1815882"/>
          </a:xfrm>
          <a:prstGeom prst="rect">
            <a:avLst/>
          </a:prstGeom>
          <a:noFill/>
          <a:ln w="9525">
            <a:noFill/>
            <a:miter lim="800000"/>
            <a:headEnd/>
            <a:tailEnd/>
          </a:ln>
        </p:spPr>
        <p:txBody>
          <a:bodyPr>
            <a:spAutoFit/>
          </a:bodyPr>
          <a:lstStyle/>
          <a:p>
            <a:pPr eaLnBrk="1" hangingPunct="1"/>
            <a:r>
              <a:rPr lang="zh-CN" altLang="en-US" sz="2800" b="0" dirty="0">
                <a:latin typeface="华文新魏" pitchFamily="2" charset="-122"/>
                <a:ea typeface="华文新魏" pitchFamily="2" charset="-122"/>
              </a:rPr>
              <a:t>   </a:t>
            </a:r>
            <a:r>
              <a:rPr lang="zh-CN" altLang="en-US" sz="2800" dirty="0">
                <a:latin typeface="+mn-ea"/>
              </a:rPr>
              <a:t>应用支撑平台建立在网络通信协议和网络管理技术的基础之上，包括一系列基于监测任务的应用层软件，通过应用服务接口和网络管理接口来为终端用户提供各种具体应用的支持。</a:t>
            </a:r>
          </a:p>
        </p:txBody>
      </p:sp>
      <p:sp>
        <p:nvSpPr>
          <p:cNvPr id="64518" name="灯片编号占位符 12"/>
          <p:cNvSpPr>
            <a:spLocks noGrp="1"/>
          </p:cNvSpPr>
          <p:nvPr>
            <p:ph type="sldNum" sz="quarter" idx="11"/>
          </p:nvPr>
        </p:nvSpPr>
        <p:spPr>
          <a:noFill/>
        </p:spPr>
        <p:txBody>
          <a:bodyPr/>
          <a:lstStyle/>
          <a:p>
            <a:fld id="{C0BDC98A-3CA7-40F6-9910-73981141F094}" type="slidenum">
              <a:rPr lang="zh-CN" altLang="en-US" smtClean="0"/>
              <a:pPr/>
              <a:t>6</a:t>
            </a:fld>
            <a:r>
              <a:rPr lang="en-US" altLang="zh-CN" dirty="0" smtClean="0"/>
              <a:t>/16</a:t>
            </a:r>
            <a:endParaRPr lang="en-US" altLang="zh-CN" dirty="0" smtClean="0"/>
          </a:p>
        </p:txBody>
      </p:sp>
      <p:sp>
        <p:nvSpPr>
          <p:cNvPr id="7"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
        <p:nvSpPr>
          <p:cNvPr id="12" name="矩形 11"/>
          <p:cNvSpPr/>
          <p:nvPr/>
        </p:nvSpPr>
        <p:spPr>
          <a:xfrm>
            <a:off x="1691680" y="404664"/>
            <a:ext cx="6264696" cy="646331"/>
          </a:xfrm>
          <a:prstGeom prst="rect">
            <a:avLst/>
          </a:prstGeom>
        </p:spPr>
        <p:txBody>
          <a:bodyPr wrap="square">
            <a:spAutoFit/>
          </a:bodyPr>
          <a:lstStyle/>
          <a:p>
            <a:r>
              <a:rPr kumimoji="1" lang="en-US" altLang="zh-CN" sz="3600" b="1" dirty="0" smtClean="0">
                <a:solidFill>
                  <a:schemeClr val="tx2"/>
                </a:solidFill>
                <a:latin typeface="+mj-lt"/>
                <a:ea typeface="+mj-ea"/>
                <a:cs typeface="+mj-cs"/>
              </a:rPr>
              <a:t>WSN</a:t>
            </a:r>
            <a:r>
              <a:rPr kumimoji="1" lang="zh-CN" altLang="en-US" sz="3600" b="1" dirty="0" smtClean="0">
                <a:solidFill>
                  <a:schemeClr val="tx2"/>
                </a:solidFill>
                <a:latin typeface="+mj-lt"/>
                <a:ea typeface="+mj-ea"/>
                <a:cs typeface="+mj-cs"/>
              </a:rPr>
              <a:t>的分层结构（续）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809526"/>
            <a:ext cx="7772400" cy="603250"/>
          </a:xfrm>
        </p:spPr>
        <p:txBody>
          <a:bodyPr/>
          <a:lstStyle/>
          <a:p>
            <a:pPr eaLnBrk="1" hangingPunct="1">
              <a:lnSpc>
                <a:spcPct val="110000"/>
              </a:lnSpc>
              <a:spcBef>
                <a:spcPct val="30000"/>
              </a:spcBef>
            </a:pPr>
            <a:r>
              <a:rPr lang="en-US" altLang="zh-CN" sz="4000" dirty="0" smtClean="0"/>
              <a:t>WSN</a:t>
            </a:r>
            <a:r>
              <a:rPr lang="zh-CN" altLang="en-US" sz="4000" dirty="0" smtClean="0"/>
              <a:t>的拓扑结构</a:t>
            </a:r>
          </a:p>
        </p:txBody>
      </p:sp>
      <p:sp>
        <p:nvSpPr>
          <p:cNvPr id="54275" name="Rectangle 3"/>
          <p:cNvSpPr>
            <a:spLocks noGrp="1" noChangeArrowheads="1"/>
          </p:cNvSpPr>
          <p:nvPr>
            <p:ph idx="1"/>
          </p:nvPr>
        </p:nvSpPr>
        <p:spPr>
          <a:xfrm>
            <a:off x="685800" y="2015480"/>
            <a:ext cx="8077200" cy="3645768"/>
          </a:xfrm>
        </p:spPr>
        <p:txBody>
          <a:bodyPr/>
          <a:lstStyle/>
          <a:p>
            <a:pPr eaLnBrk="1" hangingPunct="1"/>
            <a:r>
              <a:rPr lang="zh-CN" altLang="en-US" sz="3200" b="0" dirty="0" smtClean="0"/>
              <a:t>拓扑结构的频繁变化严重制约</a:t>
            </a:r>
            <a:r>
              <a:rPr lang="en-US" altLang="zh-CN" sz="3200" b="0" dirty="0" smtClean="0"/>
              <a:t>WSN</a:t>
            </a:r>
            <a:r>
              <a:rPr lang="zh-CN" altLang="en-US" sz="3200" b="0" dirty="0" smtClean="0"/>
              <a:t>通信协议（如</a:t>
            </a:r>
            <a:r>
              <a:rPr lang="en-US" altLang="zh-CN" sz="3200" b="0" dirty="0" smtClean="0"/>
              <a:t>MAC</a:t>
            </a:r>
            <a:r>
              <a:rPr lang="zh-CN" altLang="en-US" sz="3200" b="0" dirty="0" smtClean="0"/>
              <a:t>协议和路由协议）设计的复杂度。</a:t>
            </a:r>
          </a:p>
          <a:p>
            <a:pPr eaLnBrk="1" hangingPunct="1"/>
            <a:r>
              <a:rPr lang="zh-CN" altLang="en-US" sz="3200" b="0" dirty="0" smtClean="0"/>
              <a:t>根据节点功能及结构层次可分为：</a:t>
            </a:r>
          </a:p>
          <a:p>
            <a:pPr lvl="1" eaLnBrk="1" hangingPunct="1"/>
            <a:r>
              <a:rPr lang="zh-CN" altLang="en-US" dirty="0" smtClean="0">
                <a:solidFill>
                  <a:srgbClr val="FF0000"/>
                </a:solidFill>
              </a:rPr>
              <a:t>平面网络结构</a:t>
            </a:r>
          </a:p>
          <a:p>
            <a:pPr lvl="1" eaLnBrk="1" hangingPunct="1"/>
            <a:r>
              <a:rPr lang="zh-CN" altLang="en-US" dirty="0" smtClean="0">
                <a:solidFill>
                  <a:srgbClr val="FF0000"/>
                </a:solidFill>
              </a:rPr>
              <a:t>分簇网络结构</a:t>
            </a:r>
          </a:p>
        </p:txBody>
      </p:sp>
      <p:sp>
        <p:nvSpPr>
          <p:cNvPr id="54276" name="灯片编号占位符 6"/>
          <p:cNvSpPr>
            <a:spLocks noGrp="1"/>
          </p:cNvSpPr>
          <p:nvPr>
            <p:ph type="sldNum" sz="quarter" idx="11"/>
          </p:nvPr>
        </p:nvSpPr>
        <p:spPr>
          <a:noFill/>
        </p:spPr>
        <p:txBody>
          <a:bodyPr/>
          <a:lstStyle/>
          <a:p>
            <a:fld id="{01F4D7A4-396A-46F6-AC81-FE0F89122F02}" type="slidenum">
              <a:rPr lang="zh-CN" altLang="en-US" smtClean="0"/>
              <a:pPr/>
              <a:t>7</a:t>
            </a:fld>
            <a:r>
              <a:rPr lang="en-US" altLang="zh-CN" dirty="0" smtClean="0"/>
              <a:t>/16</a:t>
            </a:r>
            <a:endParaRPr lang="en-US" altLang="zh-CN" dirty="0" smtClean="0"/>
          </a:p>
        </p:txBody>
      </p:sp>
      <p:sp>
        <p:nvSpPr>
          <p:cNvPr id="5"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476672"/>
            <a:ext cx="7772400" cy="603250"/>
          </a:xfrm>
        </p:spPr>
        <p:txBody>
          <a:bodyPr/>
          <a:lstStyle/>
          <a:p>
            <a:pPr eaLnBrk="1" hangingPunct="1"/>
            <a:r>
              <a:rPr lang="en-US" altLang="zh-CN" sz="4000" dirty="0" smtClean="0"/>
              <a:t>WSN</a:t>
            </a:r>
            <a:r>
              <a:rPr lang="zh-CN" altLang="en-US" sz="4000" dirty="0" smtClean="0"/>
              <a:t>的拓扑结构－平面网络结构</a:t>
            </a:r>
          </a:p>
        </p:txBody>
      </p:sp>
      <p:sp>
        <p:nvSpPr>
          <p:cNvPr id="55299" name="Rectangle 3"/>
          <p:cNvSpPr>
            <a:spLocks noGrp="1" noChangeArrowheads="1"/>
          </p:cNvSpPr>
          <p:nvPr>
            <p:ph idx="1"/>
          </p:nvPr>
        </p:nvSpPr>
        <p:spPr>
          <a:xfrm>
            <a:off x="457200" y="1295400"/>
            <a:ext cx="8305800" cy="4724400"/>
          </a:xfrm>
        </p:spPr>
        <p:txBody>
          <a:bodyPr>
            <a:normAutofit/>
          </a:bodyPr>
          <a:lstStyle/>
          <a:p>
            <a:pPr eaLnBrk="1" hangingPunct="1">
              <a:lnSpc>
                <a:spcPct val="150000"/>
              </a:lnSpc>
            </a:pPr>
            <a:r>
              <a:rPr lang="zh-CN" altLang="en-US" dirty="0" smtClean="0">
                <a:solidFill>
                  <a:srgbClr val="3333CC"/>
                </a:solidFill>
              </a:rPr>
              <a:t>所有节点为对等结构，具有完全一致的功能特性，</a:t>
            </a:r>
            <a:r>
              <a:rPr lang="zh-CN" altLang="en-US" dirty="0" smtClean="0"/>
              <a:t>也就是说每个节点均包含相同的</a:t>
            </a:r>
            <a:r>
              <a:rPr lang="en-US" altLang="zh-CN" dirty="0" smtClean="0"/>
              <a:t>MAC </a:t>
            </a:r>
            <a:r>
              <a:rPr lang="zh-CN" altLang="en-US" dirty="0" smtClean="0"/>
              <a:t>、路由、管理和安全等协议。</a:t>
            </a:r>
          </a:p>
          <a:p>
            <a:pPr eaLnBrk="1" hangingPunct="1">
              <a:lnSpc>
                <a:spcPct val="150000"/>
              </a:lnSpc>
            </a:pPr>
            <a:r>
              <a:rPr lang="zh-CN" altLang="en-US" dirty="0" smtClean="0"/>
              <a:t>这种网络拓扑结构简单，易维护，具有较好的健壮性，事实上就是一种</a:t>
            </a:r>
            <a:r>
              <a:rPr lang="en-US" altLang="zh-CN" dirty="0" smtClean="0">
                <a:solidFill>
                  <a:srgbClr val="FF0000"/>
                </a:solidFill>
              </a:rPr>
              <a:t>Ad hoc</a:t>
            </a:r>
            <a:r>
              <a:rPr lang="zh-CN" altLang="en-US" dirty="0" smtClean="0"/>
              <a:t>网络结构形式。</a:t>
            </a:r>
          </a:p>
          <a:p>
            <a:pPr eaLnBrk="1" hangingPunct="1">
              <a:lnSpc>
                <a:spcPct val="150000"/>
              </a:lnSpc>
            </a:pPr>
            <a:r>
              <a:rPr lang="zh-CN" altLang="en-US" dirty="0" smtClean="0"/>
              <a:t>由于没有中心管理节点，故采用自组织协同算法形成网络，其</a:t>
            </a:r>
            <a:r>
              <a:rPr lang="zh-CN" altLang="en-US" dirty="0" smtClean="0">
                <a:solidFill>
                  <a:srgbClr val="FF0000"/>
                </a:solidFill>
              </a:rPr>
              <a:t>组网算法比较复杂。</a:t>
            </a:r>
          </a:p>
        </p:txBody>
      </p:sp>
      <p:sp>
        <p:nvSpPr>
          <p:cNvPr id="55300" name="灯片编号占位符 6"/>
          <p:cNvSpPr>
            <a:spLocks noGrp="1"/>
          </p:cNvSpPr>
          <p:nvPr>
            <p:ph type="sldNum" sz="quarter" idx="11"/>
          </p:nvPr>
        </p:nvSpPr>
        <p:spPr>
          <a:noFill/>
        </p:spPr>
        <p:txBody>
          <a:bodyPr/>
          <a:lstStyle/>
          <a:p>
            <a:fld id="{DE1D172D-CE0E-4AEA-A723-B8F731BE56E9}" type="slidenum">
              <a:rPr lang="zh-CN" altLang="en-US" smtClean="0"/>
              <a:pPr/>
              <a:t>8</a:t>
            </a:fld>
            <a:r>
              <a:rPr lang="en-US" altLang="zh-CN" dirty="0" smtClean="0"/>
              <a:t>/16</a:t>
            </a:r>
            <a:endParaRPr lang="en-US" altLang="zh-CN" dirty="0" smtClean="0"/>
          </a:p>
        </p:txBody>
      </p:sp>
      <p:sp>
        <p:nvSpPr>
          <p:cNvPr id="5"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685800" y="521494"/>
            <a:ext cx="7772400" cy="603250"/>
          </a:xfrm>
        </p:spPr>
        <p:txBody>
          <a:bodyPr/>
          <a:lstStyle/>
          <a:p>
            <a:r>
              <a:rPr lang="zh-CN" altLang="en-US" sz="3600" dirty="0" smtClean="0"/>
              <a:t>平面网络结构的多跳形式</a:t>
            </a:r>
          </a:p>
        </p:txBody>
      </p:sp>
      <p:sp>
        <p:nvSpPr>
          <p:cNvPr id="56323" name="内容占位符 2"/>
          <p:cNvSpPr>
            <a:spLocks noGrp="1"/>
          </p:cNvSpPr>
          <p:nvPr>
            <p:ph idx="1"/>
          </p:nvPr>
        </p:nvSpPr>
        <p:spPr>
          <a:xfrm>
            <a:off x="468313" y="2133600"/>
            <a:ext cx="3959225" cy="2951163"/>
          </a:xfrm>
        </p:spPr>
        <p:txBody>
          <a:bodyPr/>
          <a:lstStyle/>
          <a:p>
            <a:pPr lvl="1">
              <a:buFont typeface="Wingdings" pitchFamily="2" charset="2"/>
              <a:buNone/>
            </a:pPr>
            <a:r>
              <a:rPr lang="zh-CN" altLang="en-US" sz="2400" smtClean="0"/>
              <a:t>将传感节点划分为不同的跳数区域中，称之为</a:t>
            </a:r>
            <a:endParaRPr lang="en-US" altLang="zh-CN" sz="2400" smtClean="0"/>
          </a:p>
          <a:p>
            <a:pPr lvl="1">
              <a:buFont typeface="Wingdings" pitchFamily="2" charset="2"/>
              <a:buNone/>
            </a:pPr>
            <a:r>
              <a:rPr lang="zh-CN" altLang="en-US" sz="2400" smtClean="0"/>
              <a:t>１跳（</a:t>
            </a:r>
            <a:r>
              <a:rPr lang="en-US" altLang="zh-CN" sz="2400" smtClean="0"/>
              <a:t>1-hop</a:t>
            </a:r>
            <a:r>
              <a:rPr lang="zh-CN" altLang="en-US" sz="2400" smtClean="0"/>
              <a:t>）节点</a:t>
            </a:r>
            <a:endParaRPr lang="en-US" altLang="zh-CN" sz="2400" smtClean="0"/>
          </a:p>
          <a:p>
            <a:pPr lvl="1">
              <a:buFont typeface="Wingdings" pitchFamily="2" charset="2"/>
              <a:buNone/>
            </a:pPr>
            <a:r>
              <a:rPr lang="zh-CN" altLang="en-US" sz="2400" smtClean="0"/>
              <a:t>２跳（</a:t>
            </a:r>
            <a:r>
              <a:rPr lang="en-US" altLang="zh-CN" sz="2400" smtClean="0"/>
              <a:t>2-hop</a:t>
            </a:r>
            <a:r>
              <a:rPr lang="zh-CN" altLang="en-US" sz="2400" smtClean="0"/>
              <a:t>）节点</a:t>
            </a:r>
            <a:endParaRPr lang="en-US" altLang="zh-CN" sz="2400" smtClean="0"/>
          </a:p>
          <a:p>
            <a:pPr lvl="1">
              <a:buFont typeface="Wingdings" pitchFamily="2" charset="2"/>
              <a:buNone/>
            </a:pPr>
            <a:r>
              <a:rPr lang="zh-CN" altLang="en-US" sz="2400" smtClean="0"/>
              <a:t>３跳（</a:t>
            </a:r>
            <a:r>
              <a:rPr lang="en-US" altLang="zh-CN" sz="2400" smtClean="0"/>
              <a:t>3-hop</a:t>
            </a:r>
            <a:r>
              <a:rPr lang="zh-CN" altLang="en-US" sz="2400" smtClean="0"/>
              <a:t>）节点</a:t>
            </a:r>
            <a:endParaRPr lang="en-US" altLang="zh-CN" sz="2400" smtClean="0"/>
          </a:p>
          <a:p>
            <a:pPr lvl="1">
              <a:buFont typeface="Wingdings" pitchFamily="2" charset="2"/>
              <a:buNone/>
            </a:pPr>
            <a:r>
              <a:rPr lang="en-US" altLang="zh-CN" sz="2400" smtClean="0"/>
              <a:t>……</a:t>
            </a:r>
          </a:p>
        </p:txBody>
      </p:sp>
      <p:sp>
        <p:nvSpPr>
          <p:cNvPr id="56325" name="灯片编号占位符 7"/>
          <p:cNvSpPr>
            <a:spLocks noGrp="1"/>
          </p:cNvSpPr>
          <p:nvPr>
            <p:ph type="sldNum" sz="quarter" idx="11"/>
          </p:nvPr>
        </p:nvSpPr>
        <p:spPr>
          <a:noFill/>
        </p:spPr>
        <p:txBody>
          <a:bodyPr/>
          <a:lstStyle/>
          <a:p>
            <a:fld id="{AB44101A-2C94-465B-9F0C-8A2F549C55C4}" type="slidenum">
              <a:rPr lang="zh-CN" altLang="en-US" smtClean="0"/>
              <a:pPr/>
              <a:t>9</a:t>
            </a:fld>
            <a:r>
              <a:rPr lang="en-US" altLang="zh-CN" dirty="0" smtClean="0"/>
              <a:t>/16</a:t>
            </a:r>
            <a:endParaRPr lang="en-US" altLang="zh-CN" dirty="0" smtClean="0"/>
          </a:p>
        </p:txBody>
      </p:sp>
      <p:pic>
        <p:nvPicPr>
          <p:cNvPr id="56324" name="Picture 2"/>
          <p:cNvPicPr>
            <a:picLocks noChangeAspect="1" noChangeArrowheads="1"/>
          </p:cNvPicPr>
          <p:nvPr/>
        </p:nvPicPr>
        <p:blipFill>
          <a:blip r:embed="rId2" cstate="print"/>
          <a:srcRect/>
          <a:stretch>
            <a:fillRect/>
          </a:stretch>
        </p:blipFill>
        <p:spPr bwMode="auto">
          <a:xfrm>
            <a:off x="4643438" y="1484313"/>
            <a:ext cx="4343400" cy="4448175"/>
          </a:xfrm>
          <a:prstGeom prst="rect">
            <a:avLst/>
          </a:prstGeom>
          <a:noFill/>
          <a:ln w="9525" algn="ctr">
            <a:noFill/>
            <a:miter lim="800000"/>
            <a:headEnd/>
            <a:tailEnd/>
          </a:ln>
        </p:spPr>
      </p:pic>
      <p:sp>
        <p:nvSpPr>
          <p:cNvPr id="6" name="Rectangle 4"/>
          <p:cNvSpPr>
            <a:spLocks noGrp="1" noChangeArrowheads="1"/>
          </p:cNvSpPr>
          <p:nvPr>
            <p:ph type="ftr" sz="quarter" idx="10"/>
          </p:nvPr>
        </p:nvSpPr>
        <p:spPr>
          <a:xfrm>
            <a:off x="7019925" y="6484938"/>
            <a:ext cx="1616075" cy="328612"/>
          </a:xfrm>
        </p:spPr>
        <p:txBody>
          <a:bodyPr/>
          <a:lstStyle>
            <a:lvl1pPr>
              <a:defRPr dirty="0" smtClean="0"/>
            </a:lvl1pPr>
          </a:lstStyle>
          <a:p>
            <a:pPr>
              <a:defRPr/>
            </a:pPr>
            <a:r>
              <a:rPr lang="en-US" altLang="zh-CN" dirty="0"/>
              <a:t>Prof. Wu </a:t>
            </a:r>
            <a:r>
              <a:rPr lang="en-US" altLang="zh-CN" dirty="0" err="1"/>
              <a:t>Yuanming</a:t>
            </a:r>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SN">
  <a:themeElements>
    <a:clrScheme name="WSN 8">
      <a:dk1>
        <a:srgbClr val="000000"/>
      </a:dk1>
      <a:lt1>
        <a:srgbClr val="FFFFFF"/>
      </a:lt1>
      <a:dk2>
        <a:srgbClr val="A50021"/>
      </a:dk2>
      <a:lt2>
        <a:srgbClr val="DDDDDD"/>
      </a:lt2>
      <a:accent1>
        <a:srgbClr val="FFCC99"/>
      </a:accent1>
      <a:accent2>
        <a:srgbClr val="FF0000"/>
      </a:accent2>
      <a:accent3>
        <a:srgbClr val="FFFFFF"/>
      </a:accent3>
      <a:accent4>
        <a:srgbClr val="000000"/>
      </a:accent4>
      <a:accent5>
        <a:srgbClr val="FFE2CA"/>
      </a:accent5>
      <a:accent6>
        <a:srgbClr val="E70000"/>
      </a:accent6>
      <a:hlink>
        <a:srgbClr val="0000FF"/>
      </a:hlink>
      <a:folHlink>
        <a:srgbClr val="009900"/>
      </a:folHlink>
    </a:clrScheme>
    <a:fontScheme name="WSN">
      <a:majorFont>
        <a:latin typeface="华文新魏"/>
        <a:ea typeface="华文新魏"/>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Arial Narrow"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Arial Narrow" pitchFamily="34" charset="0"/>
            <a:ea typeface="宋体" pitchFamily="2" charset="-122"/>
          </a:defRPr>
        </a:defPPr>
      </a:lstStyle>
    </a:lnDef>
  </a:objectDefaults>
  <a:extraClrSchemeLst>
    <a:extraClrScheme>
      <a:clrScheme name="WSN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WSN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WSN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WSN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WSN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WSN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WSN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
      <a:clrScheme name="WSN 8">
        <a:dk1>
          <a:srgbClr val="000000"/>
        </a:dk1>
        <a:lt1>
          <a:srgbClr val="FFFFFF"/>
        </a:lt1>
        <a:dk2>
          <a:srgbClr val="A50021"/>
        </a:dk2>
        <a:lt2>
          <a:srgbClr val="DDDDDD"/>
        </a:lt2>
        <a:accent1>
          <a:srgbClr val="FFCC99"/>
        </a:accent1>
        <a:accent2>
          <a:srgbClr val="FF0000"/>
        </a:accent2>
        <a:accent3>
          <a:srgbClr val="FFFFFF"/>
        </a:accent3>
        <a:accent4>
          <a:srgbClr val="000000"/>
        </a:accent4>
        <a:accent5>
          <a:srgbClr val="FFE2CA"/>
        </a:accent5>
        <a:accent6>
          <a:srgbClr val="E70000"/>
        </a:accent6>
        <a:hlink>
          <a:srgbClr val="00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1080</Words>
  <Application>Microsoft Office PowerPoint</Application>
  <PresentationFormat>全屏显示(4:3)</PresentationFormat>
  <Paragraphs>136</Paragraphs>
  <Slides>16</Slides>
  <Notes>4</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16</vt:i4>
      </vt:variant>
    </vt:vector>
  </HeadingPairs>
  <TitlesOfParts>
    <vt:vector size="17" baseType="lpstr">
      <vt:lpstr>WSN</vt:lpstr>
      <vt:lpstr>Lecture 2 WSN的组成与拓扑结构</vt:lpstr>
      <vt:lpstr>幻灯片 2</vt:lpstr>
      <vt:lpstr>WSN的分层结构（续） </vt:lpstr>
      <vt:lpstr>    WSN的分层结构（续）</vt:lpstr>
      <vt:lpstr>幻灯片 5</vt:lpstr>
      <vt:lpstr>幻灯片 6</vt:lpstr>
      <vt:lpstr>WSN的拓扑结构</vt:lpstr>
      <vt:lpstr>WSN的拓扑结构－平面网络结构</vt:lpstr>
      <vt:lpstr>平面网络结构的多跳形式</vt:lpstr>
      <vt:lpstr>节点的区域划分方法</vt:lpstr>
      <vt:lpstr>WSN的拓扑结构－分簇网络结构</vt:lpstr>
      <vt:lpstr>分簇网络结构</vt:lpstr>
      <vt:lpstr>WSN的信息传播模型</vt:lpstr>
      <vt:lpstr>WSN的信息传播模型（续）</vt:lpstr>
      <vt:lpstr>WSN的信息传播模型（续）</vt:lpstr>
      <vt:lpstr>WSN的信息传播模型（续）</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吴援明</cp:lastModifiedBy>
  <cp:revision>9</cp:revision>
  <dcterms:created xsi:type="dcterms:W3CDTF">2017-12-31T15:56:52Z</dcterms:created>
  <dcterms:modified xsi:type="dcterms:W3CDTF">2018-03-14T09:38:32Z</dcterms:modified>
</cp:coreProperties>
</file>