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61" r:id="rId4"/>
    <p:sldId id="262" r:id="rId5"/>
    <p:sldId id="263" r:id="rId6"/>
    <p:sldId id="264" r:id="rId7"/>
    <p:sldId id="259" r:id="rId8"/>
    <p:sldId id="25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63289-7BEF-4D01-8D27-E29FD3C3430E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21B18-7324-4EEC-9953-DB8F12E2A1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4F21B-33AA-4180-BB07-4A5D1F40E614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b_xiaohui[1]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95513" y="6524625"/>
            <a:ext cx="4176712" cy="2127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 of Electronic Science and Technology of China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4925" y="0"/>
            <a:ext cx="2271713" cy="3365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ea typeface="华文行楷" panose="02010800040101010101" pitchFamily="2" charset="-122"/>
              </a:rPr>
              <a:t>Wireless Sensor Networks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85800" y="377478"/>
            <a:ext cx="77724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19925" y="6453188"/>
            <a:ext cx="2124075" cy="328612"/>
          </a:xfrm>
        </p:spPr>
        <p:txBody>
          <a:bodyPr/>
          <a:lstStyle>
            <a:lvl1pPr algn="r">
              <a:defRPr kumimoji="0" sz="1200" dirty="0" smtClean="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/>
              <a:t>Prof. Wu </a:t>
            </a:r>
            <a:r>
              <a:rPr lang="en-US" altLang="zh-CN" err="1"/>
              <a:t>Yuanming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37EB7-5067-4B26-8CE2-C17406D106E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19925" y="6484938"/>
            <a:ext cx="1616075" cy="328612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 dirty="0"/>
              <a:t>Prof. Wu </a:t>
            </a:r>
            <a:r>
              <a:rPr lang="en-US" altLang="zh-CN" dirty="0" err="1"/>
              <a:t>Yuanming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C4366-EDB2-45D3-AEA9-C1BE789DDDA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Prof. Wu Yuanming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6C188-82B9-4FC2-891A-78EA08022CC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Prof. Wu Yuanming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592A-2BAE-46BE-800E-11AE3F4AE64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304800"/>
            <a:ext cx="8229600" cy="6219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19925" y="6484938"/>
            <a:ext cx="1616075" cy="328612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Prof. Wu </a:t>
            </a:r>
            <a:r>
              <a:rPr lang="en-US" altLang="zh-CN" err="1"/>
              <a:t>Yuanming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6BC0AC-0223-4EE4-A9C3-FF7E3F383BDE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/95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9925" y="6529388"/>
            <a:ext cx="161607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dirty="0" smtClean="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/>
              <a:t>Prof. Wu </a:t>
            </a:r>
            <a:r>
              <a:rPr lang="en-US" altLang="zh-CN" dirty="0" err="1"/>
              <a:t>Yuanming</a:t>
            </a:r>
            <a:endParaRPr lang="en-US" altLang="zh-CN" dirty="0"/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29375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60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3A1163CB-3360-4797-A80A-C33FA6D3CD2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  <p:pic>
        <p:nvPicPr>
          <p:cNvPr id="8198" name="Picture 6" descr="sb_xiaohui[1]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07950" y="0"/>
            <a:ext cx="2447925" cy="2460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 smtClean="0">
                <a:ea typeface="华文行楷" panose="02010800040101010101" pitchFamily="2" charset="-122"/>
              </a:rPr>
              <a:t>Wireless Sensor  Networks</a:t>
            </a: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71775" y="6550025"/>
            <a:ext cx="43211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 of Electronic Science and Technology of China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®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72400" cy="600075"/>
          </a:xfrm>
        </p:spPr>
        <p:txBody>
          <a:bodyPr/>
          <a:lstStyle/>
          <a:p>
            <a:pPr marL="838200" indent="-838200" eaLnBrk="1" hangingPunct="1"/>
            <a:r>
              <a:rPr lang="en-US" altLang="zh-CN" sz="3200" dirty="0" smtClean="0">
                <a:solidFill>
                  <a:srgbClr val="FF0000"/>
                </a:solidFill>
              </a:rPr>
              <a:t>Lecture 21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Zigbee</a:t>
            </a:r>
            <a:r>
              <a:rPr lang="zh-CN" altLang="en-US" sz="3200" dirty="0" smtClean="0">
                <a:solidFill>
                  <a:srgbClr val="FF0000"/>
                </a:solidFill>
              </a:rPr>
              <a:t>协议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32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19925" y="6484938"/>
            <a:ext cx="1616075" cy="328612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 dirty="0"/>
              <a:t>Prof. Wu </a:t>
            </a:r>
            <a:r>
              <a:rPr lang="en-US" altLang="zh-CN" dirty="0" err="1"/>
              <a:t>Yuanming</a:t>
            </a:r>
            <a:endParaRPr lang="en-US" altLang="zh-CN" dirty="0"/>
          </a:p>
        </p:txBody>
      </p:sp>
      <p:sp>
        <p:nvSpPr>
          <p:cNvPr id="50207" name="灯片编号占位符 3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852293-9487-424D-98F3-B9B08A6B5DE3}" type="slidenum">
              <a:rPr lang="zh-CN" altLang="en-US" smtClean="0"/>
              <a:pPr/>
              <a:t>1</a:t>
            </a:fld>
            <a:r>
              <a:rPr lang="en-US" altLang="zh-CN" dirty="0" smtClean="0"/>
              <a:t>/8</a:t>
            </a:r>
            <a:endParaRPr lang="en-US" altLang="zh-CN" dirty="0" smtClean="0"/>
          </a:p>
        </p:txBody>
      </p:sp>
      <p:sp>
        <p:nvSpPr>
          <p:cNvPr id="50206" name="TextBox 31"/>
          <p:cNvSpPr txBox="1">
            <a:spLocks noChangeArrowheads="1"/>
          </p:cNvSpPr>
          <p:nvPr/>
        </p:nvSpPr>
        <p:spPr bwMode="auto">
          <a:xfrm>
            <a:off x="1907704" y="2132856"/>
            <a:ext cx="777716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olidFill>
                  <a:srgbClr val="0000CC"/>
                </a:solidFill>
              </a:rPr>
              <a:t>ZigBee</a:t>
            </a:r>
            <a:r>
              <a:rPr lang="zh-CN" altLang="en-US" sz="2800" dirty="0">
                <a:solidFill>
                  <a:srgbClr val="0000CC"/>
                </a:solidFill>
              </a:rPr>
              <a:t>概述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olidFill>
                  <a:srgbClr val="0000CC"/>
                </a:solidFill>
              </a:rPr>
              <a:t>ZigBee</a:t>
            </a:r>
            <a:r>
              <a:rPr lang="zh-CN" altLang="en-US" sz="2800" dirty="0" smtClean="0">
                <a:solidFill>
                  <a:srgbClr val="0000CC"/>
                </a:solidFill>
              </a:rPr>
              <a:t>的协议的网络层规范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olidFill>
                  <a:srgbClr val="0000CC"/>
                </a:solidFill>
              </a:rPr>
              <a:t>ZigBee</a:t>
            </a:r>
            <a:r>
              <a:rPr lang="zh-CN" altLang="en-US" sz="2800" dirty="0">
                <a:solidFill>
                  <a:srgbClr val="0000CC"/>
                </a:solidFill>
              </a:rPr>
              <a:t>网络系统的设计开发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olidFill>
                  <a:srgbClr val="0000CC"/>
                </a:solidFill>
              </a:rPr>
              <a:t>ZigBee</a:t>
            </a:r>
            <a:r>
              <a:rPr lang="zh-CN" altLang="en-US" sz="2800" dirty="0" smtClean="0">
                <a:solidFill>
                  <a:srgbClr val="0000CC"/>
                </a:solidFill>
              </a:rPr>
              <a:t>网络的应用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olidFill>
                  <a:srgbClr val="0000CC"/>
                </a:solidFill>
              </a:rPr>
              <a:t>ZigBee</a:t>
            </a:r>
            <a:r>
              <a:rPr lang="zh-CN" altLang="en-US" sz="2800" dirty="0" smtClean="0">
                <a:solidFill>
                  <a:srgbClr val="0000CC"/>
                </a:solidFill>
              </a:rPr>
              <a:t>网络与蓝牙、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WiFi</a:t>
            </a:r>
            <a:r>
              <a:rPr lang="zh-CN" altLang="en-US" sz="2800" dirty="0" smtClean="0">
                <a:solidFill>
                  <a:srgbClr val="0000CC"/>
                </a:solidFill>
              </a:rPr>
              <a:t>的比较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</a:rPr>
              <a:t>21.1 </a:t>
            </a:r>
            <a:r>
              <a:rPr lang="en-US" altLang="zh-TW" dirty="0" smtClean="0">
                <a:solidFill>
                  <a:srgbClr val="FF0000"/>
                </a:solidFill>
                <a:latin typeface="Arial" pitchFamily="34" charset="0"/>
              </a:rPr>
              <a:t>ZigBee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</a:rPr>
              <a:t>概述</a:t>
            </a:r>
            <a:endParaRPr lang="en-US" altLang="zh-TW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idx="1"/>
          </p:nvPr>
        </p:nvSpPr>
        <p:spPr>
          <a:xfrm>
            <a:off x="827584" y="1219994"/>
            <a:ext cx="7704856" cy="495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900" dirty="0" smtClean="0">
                <a:solidFill>
                  <a:srgbClr val="0000CC"/>
                </a:solidFill>
              </a:rPr>
              <a:t>1</a:t>
            </a:r>
            <a:r>
              <a:rPr lang="en-US" altLang="zh-CN" sz="1900" dirty="0" smtClean="0">
                <a:solidFill>
                  <a:srgbClr val="0000CC"/>
                </a:solidFill>
              </a:rPr>
              <a:t>. </a:t>
            </a:r>
            <a:r>
              <a:rPr lang="en-US" altLang="zh-TW" sz="1900" dirty="0" smtClean="0">
                <a:solidFill>
                  <a:srgbClr val="0000CC"/>
                </a:solidFill>
              </a:rPr>
              <a:t>ZigBee</a:t>
            </a:r>
            <a:r>
              <a:rPr lang="zh-CN" altLang="en-US" sz="1900" dirty="0" smtClean="0">
                <a:solidFill>
                  <a:srgbClr val="0000CC"/>
                </a:solidFill>
              </a:rPr>
              <a:t>的发展历程</a:t>
            </a:r>
            <a:endParaRPr lang="en-US" altLang="zh-TW" sz="1900" dirty="0" smtClean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zh-CN" sz="1800" dirty="0" err="1" smtClean="0"/>
              <a:t>Zigbee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802.15.4</a:t>
            </a:r>
            <a:r>
              <a:rPr lang="zh-CN" altLang="en-US" sz="1800" dirty="0" smtClean="0"/>
              <a:t>殊途同归，统一为</a:t>
            </a:r>
            <a:r>
              <a:rPr lang="en-US" altLang="zh-CN" sz="1800" dirty="0" err="1" smtClean="0"/>
              <a:t>Zigbee</a:t>
            </a:r>
            <a:r>
              <a:rPr lang="zh-CN" altLang="en-US" sz="1800" dirty="0" smtClean="0"/>
              <a:t>通信协议标准。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800" dirty="0" smtClean="0"/>
              <a:t>低速率</a:t>
            </a:r>
            <a:r>
              <a:rPr lang="en-US" altLang="zh-CN" sz="1800" dirty="0" smtClean="0"/>
              <a:t>—</a:t>
            </a:r>
            <a:r>
              <a:rPr lang="zh-CN" altLang="en-US" sz="1800" dirty="0" smtClean="0"/>
              <a:t>比蓝牙速率低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250kbps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2.4GHz</a:t>
            </a:r>
            <a:r>
              <a:rPr lang="zh-CN" altLang="en-US" sz="1800" dirty="0" smtClean="0"/>
              <a:t>）、</a:t>
            </a:r>
            <a:r>
              <a:rPr lang="en-US" altLang="zh-CN" sz="1800" dirty="0" smtClean="0"/>
              <a:t>40kbps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915MHz</a:t>
            </a:r>
            <a:r>
              <a:rPr lang="zh-CN" altLang="en-US" sz="1800" dirty="0" smtClean="0"/>
              <a:t>）、</a:t>
            </a:r>
            <a:r>
              <a:rPr lang="en-US" altLang="zh-CN" sz="1800" dirty="0" smtClean="0"/>
              <a:t>20kbps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868MHz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800" dirty="0" smtClean="0"/>
              <a:t>低功耗</a:t>
            </a:r>
            <a:r>
              <a:rPr lang="en-US" altLang="zh-CN" sz="1800" dirty="0" smtClean="0"/>
              <a:t>--</a:t>
            </a:r>
            <a:r>
              <a:rPr lang="zh-CN" altLang="en-US" sz="1800" dirty="0" smtClean="0"/>
              <a:t>寿命几个月至几年</a:t>
            </a:r>
            <a:endParaRPr lang="en-US" altLang="zh-CN" sz="1800" dirty="0"/>
          </a:p>
          <a:p>
            <a:pPr lvl="1" eaLnBrk="1" hangingPunct="1"/>
            <a:r>
              <a:rPr lang="zh-CN" altLang="en-US" sz="1800" dirty="0" smtClean="0"/>
              <a:t>工作频段（全球</a:t>
            </a:r>
            <a:r>
              <a:rPr lang="en-US" altLang="zh-CN" sz="1800" dirty="0" smtClean="0"/>
              <a:t>2.4GHz-16</a:t>
            </a:r>
            <a:r>
              <a:rPr lang="zh-CN" altLang="en-US" sz="1800" dirty="0" smtClean="0"/>
              <a:t>信道，美国</a:t>
            </a:r>
            <a:r>
              <a:rPr lang="en-US" altLang="zh-CN" sz="1800" dirty="0" smtClean="0"/>
              <a:t>915MHz-10</a:t>
            </a:r>
            <a:r>
              <a:rPr lang="zh-CN" altLang="en-US" sz="1800" dirty="0" smtClean="0"/>
              <a:t>信道，欧洲</a:t>
            </a:r>
            <a:r>
              <a:rPr lang="en-US" altLang="zh-CN" sz="1800" dirty="0" smtClean="0"/>
              <a:t>868MHz-</a:t>
            </a:r>
            <a:r>
              <a:rPr lang="zh-CN" altLang="en-US" sz="1800" dirty="0" smtClean="0"/>
              <a:t>单信道）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800" dirty="0" smtClean="0"/>
              <a:t>传输距离</a:t>
            </a:r>
            <a:r>
              <a:rPr lang="en-US" altLang="zh-CN" sz="1800" dirty="0" smtClean="0"/>
              <a:t>10—75m</a:t>
            </a:r>
            <a:endParaRPr lang="en-US" altLang="zh-CN" sz="1800" dirty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19925" y="6484938"/>
            <a:ext cx="1616075" cy="328612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 dirty="0"/>
              <a:t>Prof. Wu </a:t>
            </a:r>
            <a:r>
              <a:rPr lang="en-US" altLang="zh-CN" dirty="0" err="1"/>
              <a:t>Yuanming</a:t>
            </a:r>
            <a:endParaRPr lang="en-US" altLang="zh-CN" dirty="0"/>
          </a:p>
        </p:txBody>
      </p:sp>
      <p:sp>
        <p:nvSpPr>
          <p:cNvPr id="53253" name="灯片编号占位符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13D8E5-A3D3-422C-B2A8-F7FE6E6CE6EC}" type="slidenum">
              <a:rPr lang="zh-CN" altLang="en-US" smtClean="0"/>
              <a:pPr/>
              <a:t>2</a:t>
            </a:fld>
            <a:r>
              <a:rPr lang="en-US" altLang="zh-CN" dirty="0" smtClean="0"/>
              <a:t>/8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356992"/>
            <a:ext cx="4940027" cy="30705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3608" y="407707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适合于数据量小的网络业务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16C188-82B9-4FC2-891A-78EA08022CC0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/8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47667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CC"/>
                </a:solidFill>
              </a:rPr>
              <a:t>2. ZigBee</a:t>
            </a:r>
            <a:r>
              <a:rPr lang="zh-CN" altLang="en-US" sz="2800" dirty="0" smtClean="0">
                <a:solidFill>
                  <a:srgbClr val="0000CC"/>
                </a:solidFill>
              </a:rPr>
              <a:t>的协议框架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2497548" cy="34587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31840" y="1124744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分层结构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应用层</a:t>
            </a:r>
            <a:r>
              <a:rPr lang="zh-CN" altLang="en-US" dirty="0" smtClean="0"/>
              <a:t>：应用程序与界面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应用汇聚层（传输层）</a:t>
            </a:r>
            <a:r>
              <a:rPr lang="zh-CN" altLang="en-US" dirty="0" smtClean="0"/>
              <a:t>：把不同的应用映射到网络层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网络层</a:t>
            </a:r>
            <a:r>
              <a:rPr lang="zh-CN" altLang="en-US" dirty="0" smtClean="0"/>
              <a:t>：路由、安全、拓扑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数据链路层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LLC—</a:t>
            </a:r>
            <a:r>
              <a:rPr lang="zh-CN" altLang="en-US" dirty="0" smtClean="0"/>
              <a:t>数据包的分段与重组、可靠性、数据包的排序等；</a:t>
            </a:r>
            <a:r>
              <a:rPr lang="en-US" altLang="zh-CN" dirty="0" smtClean="0"/>
              <a:t>MAC—</a:t>
            </a:r>
            <a:r>
              <a:rPr lang="zh-CN" altLang="en-US" dirty="0" smtClean="0"/>
              <a:t>链路的建立、维护和拆除，工作模式的确定，信道接入控制等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物理层</a:t>
            </a:r>
            <a:r>
              <a:rPr lang="zh-CN" altLang="en-US" dirty="0" smtClean="0"/>
              <a:t>：直接序列扩频（</a:t>
            </a:r>
            <a:r>
              <a:rPr lang="en-US" altLang="zh-CN" dirty="0" smtClean="0"/>
              <a:t>DSSS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59832" y="3429000"/>
            <a:ext cx="557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ZigBee</a:t>
            </a:r>
            <a:r>
              <a:rPr lang="zh-CN" altLang="en-US" dirty="0" smtClean="0">
                <a:solidFill>
                  <a:srgbClr val="FF0000"/>
                </a:solidFill>
              </a:rPr>
              <a:t>支持的网络拓扑结构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432" y="3861048"/>
            <a:ext cx="4300184" cy="254140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8162" y="4653136"/>
            <a:ext cx="3745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ZigBee</a:t>
            </a:r>
            <a:r>
              <a:rPr lang="zh-CN" altLang="en-US" dirty="0" smtClean="0">
                <a:solidFill>
                  <a:srgbClr val="FF0000"/>
                </a:solidFill>
              </a:rPr>
              <a:t>支持的物理设备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RFD—Reduced Function Device</a:t>
            </a:r>
          </a:p>
          <a:p>
            <a:r>
              <a:rPr lang="en-US" altLang="zh-CN" dirty="0" smtClean="0"/>
              <a:t>FFD—Full Function Device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4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16C188-82B9-4FC2-891A-78EA08022CC0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/8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67544" y="643622"/>
            <a:ext cx="8384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ZigBee</a:t>
            </a:r>
            <a:r>
              <a:rPr lang="zh-CN" altLang="en-US" dirty="0" smtClean="0">
                <a:solidFill>
                  <a:srgbClr val="FF0000"/>
                </a:solidFill>
              </a:rPr>
              <a:t>的技术特点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）数据传输速率低。</a:t>
            </a:r>
            <a:r>
              <a:rPr lang="en-US" altLang="zh-CN" dirty="0" smtClean="0"/>
              <a:t>10kbps-250kbps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）通信范围小。</a:t>
            </a:r>
            <a:r>
              <a:rPr lang="en-US" altLang="zh-CN" dirty="0" smtClean="0"/>
              <a:t>10—75m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）工作频段灵活。</a:t>
            </a:r>
            <a:r>
              <a:rPr lang="en-US" altLang="zh-CN" dirty="0" smtClean="0"/>
              <a:t>2.4GHz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915MHz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868MHz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）节能。</a:t>
            </a:r>
            <a:r>
              <a:rPr lang="en-US" altLang="zh-CN" dirty="0" smtClean="0"/>
              <a:t>S-MAC</a:t>
            </a:r>
            <a:r>
              <a:rPr lang="zh-CN" altLang="en-US" dirty="0" smtClean="0"/>
              <a:t>协议采用周期性休眠模式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）可靠。采用碰撞避免机制；采用握手通信方式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）成本低。传输速率低、协议简单，所以硬件简单，成本低。还免专利费。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）时延较小。设备搜索时延</a:t>
            </a:r>
            <a:r>
              <a:rPr lang="en-US" altLang="zh-CN" dirty="0" smtClean="0"/>
              <a:t>30ms</a:t>
            </a:r>
            <a:r>
              <a:rPr lang="zh-CN" altLang="en-US" dirty="0" smtClean="0"/>
              <a:t>，休眠激活时间</a:t>
            </a:r>
            <a:r>
              <a:rPr lang="en-US" altLang="zh-CN" dirty="0" smtClean="0"/>
              <a:t>15ms</a:t>
            </a:r>
            <a:r>
              <a:rPr lang="zh-CN" altLang="en-US" dirty="0" smtClean="0"/>
              <a:t>，信道接入时延</a:t>
            </a:r>
            <a:r>
              <a:rPr lang="en-US" altLang="zh-CN" dirty="0" smtClean="0"/>
              <a:t>15ms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）网络容量大。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个子网络，每个子网络可以有</a:t>
            </a:r>
            <a:r>
              <a:rPr lang="en-US" altLang="zh-CN" dirty="0" smtClean="0"/>
              <a:t>254</a:t>
            </a:r>
            <a:r>
              <a:rPr lang="zh-CN" altLang="en-US" dirty="0" smtClean="0"/>
              <a:t>个节点。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）安全。采用</a:t>
            </a:r>
            <a:r>
              <a:rPr lang="en-US" altLang="zh-CN" dirty="0" smtClean="0"/>
              <a:t>AES128</a:t>
            </a:r>
            <a:r>
              <a:rPr lang="zh-CN" altLang="en-US" dirty="0" smtClean="0"/>
              <a:t>加解密技术。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39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16C188-82B9-4FC2-891A-78EA08022CC0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/8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907704" y="260648"/>
            <a:ext cx="4996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</a:rPr>
              <a:t>21.2 </a:t>
            </a:r>
            <a:r>
              <a:rPr lang="en-US" altLang="zh-TW" sz="2800" dirty="0" smtClean="0">
                <a:solidFill>
                  <a:srgbClr val="FF0000"/>
                </a:solidFill>
                <a:latin typeface="Arial" pitchFamily="34" charset="0"/>
              </a:rPr>
              <a:t>ZigBee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</a:rPr>
              <a:t>协议的网络层规范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376752" cy="17267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8162" y="2779520"/>
            <a:ext cx="8097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帧控制</a:t>
            </a:r>
            <a:r>
              <a:rPr lang="zh-CN" altLang="en-US" dirty="0" smtClean="0"/>
              <a:t>：帧种类、寻址、排序域及控制标志位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目标地址</a:t>
            </a:r>
            <a:r>
              <a:rPr lang="zh-CN" altLang="en-US" dirty="0" smtClean="0"/>
              <a:t>：目的节点的网络地址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源地址</a:t>
            </a:r>
            <a:r>
              <a:rPr lang="zh-CN" altLang="en-US" dirty="0" smtClean="0"/>
              <a:t>：发送节点的网络地址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半径</a:t>
            </a:r>
            <a:r>
              <a:rPr lang="zh-CN" altLang="en-US" dirty="0" smtClean="0"/>
              <a:t>：通信半径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CC"/>
                </a:solidFill>
              </a:rPr>
              <a:t>序列</a:t>
            </a:r>
            <a:r>
              <a:rPr lang="zh-CN" altLang="en-US" dirty="0" smtClean="0">
                <a:solidFill>
                  <a:srgbClr val="0000CC"/>
                </a:solidFill>
              </a:rPr>
              <a:t>号</a:t>
            </a:r>
            <a:r>
              <a:rPr lang="zh-CN" altLang="en-US" dirty="0" smtClean="0"/>
              <a:t>：发送的帧编号，逐次加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>
                <a:solidFill>
                  <a:srgbClr val="0000CC"/>
                </a:solidFill>
              </a:rPr>
              <a:t>帧负载</a:t>
            </a:r>
            <a:r>
              <a:rPr lang="zh-CN" altLang="en-US" dirty="0" smtClean="0"/>
              <a:t>：发送的具体内容，长度可变。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14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16C188-82B9-4FC2-891A-78EA08022CC0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/8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907704" y="260648"/>
            <a:ext cx="5466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</a:rPr>
              <a:t>21.3 </a:t>
            </a:r>
            <a:r>
              <a:rPr lang="en-US" altLang="zh-TW" sz="2800" dirty="0" smtClean="0">
                <a:solidFill>
                  <a:srgbClr val="FF0000"/>
                </a:solidFill>
                <a:latin typeface="Arial" pitchFamily="34" charset="0"/>
              </a:rPr>
              <a:t>ZigBee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</a:rPr>
              <a:t>网络系统的设计开发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55576" y="908720"/>
            <a:ext cx="8064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00CC"/>
                </a:solidFill>
              </a:rPr>
              <a:t>系统设计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sz="2000" dirty="0" smtClean="0">
                <a:solidFill>
                  <a:srgbClr val="FFC000"/>
                </a:solidFill>
              </a:rPr>
              <a:t>（</a:t>
            </a:r>
            <a:r>
              <a:rPr lang="en-US" altLang="zh-CN" sz="2000" dirty="0" smtClean="0">
                <a:solidFill>
                  <a:srgbClr val="FFC000"/>
                </a:solidFill>
              </a:rPr>
              <a:t>1</a:t>
            </a:r>
            <a:r>
              <a:rPr lang="zh-CN" altLang="en-US" sz="2000" dirty="0" smtClean="0">
                <a:solidFill>
                  <a:srgbClr val="FFC000"/>
                </a:solidFill>
              </a:rPr>
              <a:t>）</a:t>
            </a:r>
            <a:r>
              <a:rPr lang="en-US" altLang="zh-CN" sz="2000" dirty="0" err="1" smtClean="0">
                <a:solidFill>
                  <a:srgbClr val="FFC000"/>
                </a:solidFill>
              </a:rPr>
              <a:t>Zigbee</a:t>
            </a:r>
            <a:r>
              <a:rPr lang="zh-CN" altLang="en-US" sz="2000" dirty="0" smtClean="0">
                <a:solidFill>
                  <a:srgbClr val="FFC000"/>
                </a:solidFill>
              </a:rPr>
              <a:t>协议栈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r>
              <a:rPr lang="en-US" altLang="zh-CN" dirty="0" smtClean="0"/>
              <a:t>                     Freescale—13192DSK</a:t>
            </a:r>
          </a:p>
          <a:p>
            <a:r>
              <a:rPr lang="en-US" altLang="zh-CN" dirty="0" smtClean="0"/>
              <a:t>                     </a:t>
            </a:r>
            <a:r>
              <a:rPr lang="en-US" altLang="zh-CN" dirty="0" err="1" smtClean="0"/>
              <a:t>Ti</a:t>
            </a:r>
            <a:r>
              <a:rPr lang="en-US" altLang="zh-CN" dirty="0" smtClean="0"/>
              <a:t>—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hipco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开发套件（被</a:t>
            </a:r>
            <a:r>
              <a:rPr lang="en-US" altLang="zh-CN" dirty="0" err="1" smtClean="0"/>
              <a:t>Ti</a:t>
            </a:r>
            <a:r>
              <a:rPr lang="zh-CN" altLang="en-US" dirty="0" smtClean="0"/>
              <a:t>收购，</a:t>
            </a:r>
            <a:r>
              <a:rPr lang="en-US" altLang="zh-CN" dirty="0" smtClean="0"/>
              <a:t>CC2530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sz="2000" dirty="0" smtClean="0">
                <a:solidFill>
                  <a:srgbClr val="FFC000"/>
                </a:solidFill>
              </a:rPr>
              <a:t>（</a:t>
            </a:r>
            <a:r>
              <a:rPr lang="en-US" altLang="zh-CN" sz="2000" dirty="0" smtClean="0">
                <a:solidFill>
                  <a:srgbClr val="FFC000"/>
                </a:solidFill>
              </a:rPr>
              <a:t>2</a:t>
            </a:r>
            <a:r>
              <a:rPr lang="zh-CN" altLang="en-US" sz="2000" dirty="0" smtClean="0">
                <a:solidFill>
                  <a:srgbClr val="FFC000"/>
                </a:solidFill>
              </a:rPr>
              <a:t>）</a:t>
            </a:r>
            <a:r>
              <a:rPr lang="en-US" altLang="zh-CN" sz="2000" dirty="0" smtClean="0">
                <a:solidFill>
                  <a:srgbClr val="FFC000"/>
                </a:solidFill>
              </a:rPr>
              <a:t>ZigBee</a:t>
            </a:r>
            <a:r>
              <a:rPr lang="zh-CN" altLang="en-US" sz="2000" dirty="0" smtClean="0">
                <a:solidFill>
                  <a:srgbClr val="FFC000"/>
                </a:solidFill>
              </a:rPr>
              <a:t>芯片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r>
              <a:rPr lang="en-US" altLang="zh-CN" dirty="0" smtClean="0"/>
              <a:t>                     Freescale--MC13192</a:t>
            </a:r>
            <a:r>
              <a:rPr lang="zh-CN" altLang="en-US" dirty="0" smtClean="0"/>
              <a:t>，免费协议栈</a:t>
            </a:r>
            <a:r>
              <a:rPr lang="en-US" altLang="zh-CN" dirty="0" smtClean="0"/>
              <a:t>MC13192-802.15</a:t>
            </a:r>
          </a:p>
          <a:p>
            <a:r>
              <a:rPr lang="en-US" altLang="zh-CN" dirty="0" smtClean="0"/>
              <a:t>                     </a:t>
            </a:r>
            <a:r>
              <a:rPr lang="en-US" altLang="zh-CN" dirty="0" err="1" smtClean="0"/>
              <a:t>Chipcon</a:t>
            </a:r>
            <a:r>
              <a:rPr lang="en-US" altLang="zh-CN" dirty="0" smtClean="0"/>
              <a:t>—CC2530</a:t>
            </a:r>
            <a:r>
              <a:rPr lang="zh-CN" altLang="en-US" dirty="0" smtClean="0"/>
              <a:t>，免费协议栈</a:t>
            </a:r>
            <a:r>
              <a:rPr lang="en-US" altLang="zh-CN" dirty="0" smtClean="0"/>
              <a:t>MpZBee-v3.3</a:t>
            </a:r>
          </a:p>
          <a:p>
            <a:r>
              <a:rPr lang="zh-CN" altLang="en-US" sz="2000" dirty="0" smtClean="0">
                <a:solidFill>
                  <a:srgbClr val="FFC000"/>
                </a:solidFill>
              </a:rPr>
              <a:t>（</a:t>
            </a:r>
            <a:r>
              <a:rPr lang="en-US" altLang="zh-CN" sz="2000" dirty="0" smtClean="0">
                <a:solidFill>
                  <a:srgbClr val="FFC000"/>
                </a:solidFill>
              </a:rPr>
              <a:t>3</a:t>
            </a:r>
            <a:r>
              <a:rPr lang="zh-CN" altLang="en-US" sz="2000" dirty="0" smtClean="0">
                <a:solidFill>
                  <a:srgbClr val="FFC000"/>
                </a:solidFill>
              </a:rPr>
              <a:t>）硬件开发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r>
              <a:rPr lang="en-US" altLang="zh-CN" dirty="0" smtClean="0"/>
              <a:t>                     PCB</a:t>
            </a:r>
            <a:r>
              <a:rPr lang="zh-CN" altLang="en-US" dirty="0" smtClean="0"/>
              <a:t>天线，外置增益天线</a:t>
            </a:r>
            <a:endParaRPr lang="en-US" altLang="zh-CN" dirty="0" smtClean="0"/>
          </a:p>
          <a:p>
            <a:r>
              <a:rPr lang="zh-CN" altLang="en-US" dirty="0" smtClean="0"/>
              <a:t>                     微控制器（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CC2430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RF</a:t>
            </a:r>
            <a:r>
              <a:rPr lang="zh-CN" altLang="en-US" dirty="0" smtClean="0"/>
              <a:t>收发芯片（通信芯片</a:t>
            </a:r>
            <a:r>
              <a:rPr lang="en-US" altLang="zh-CN" dirty="0" smtClean="0"/>
              <a:t>CC2420</a:t>
            </a:r>
            <a:r>
              <a:rPr lang="zh-CN" altLang="en-US" dirty="0" smtClean="0"/>
              <a:t>），集成在一起了，就是</a:t>
            </a:r>
            <a:r>
              <a:rPr lang="en-US" altLang="zh-CN" dirty="0" smtClean="0"/>
              <a:t>CC2530</a:t>
            </a:r>
          </a:p>
          <a:p>
            <a:r>
              <a:rPr lang="zh-CN" altLang="en-US" dirty="0" smtClean="0"/>
              <a:t>                     电源电压为</a:t>
            </a:r>
            <a:r>
              <a:rPr lang="en-US" altLang="zh-CN" dirty="0" smtClean="0"/>
              <a:t>3.3V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5576" y="4725144"/>
            <a:ext cx="77364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00CC"/>
                </a:solidFill>
              </a:rPr>
              <a:t>软件设计：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r>
              <a:rPr lang="zh-CN" altLang="en-US" dirty="0" smtClean="0"/>
              <a:t>                  建立</a:t>
            </a:r>
            <a:r>
              <a:rPr lang="en-US" altLang="zh-CN" dirty="0" smtClean="0"/>
              <a:t>Profile</a:t>
            </a:r>
          </a:p>
          <a:p>
            <a:r>
              <a:rPr lang="zh-CN" altLang="en-US" dirty="0" smtClean="0"/>
              <a:t>                  初始化</a:t>
            </a:r>
            <a:endParaRPr lang="en-US" altLang="zh-CN" dirty="0" smtClean="0"/>
          </a:p>
          <a:p>
            <a:r>
              <a:rPr lang="zh-CN" altLang="en-US" dirty="0" smtClean="0"/>
              <a:t>                  编写应用层代码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06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</a:rPr>
              <a:t>21.4 ZigBee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</a:rPr>
              <a:t>Network Applications</a:t>
            </a:r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980728"/>
            <a:ext cx="8318162" cy="5256584"/>
          </a:xfrm>
        </p:spPr>
      </p:pic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19925" y="6484938"/>
            <a:ext cx="1616075" cy="328612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 dirty="0"/>
              <a:t>Prof. Wu </a:t>
            </a:r>
            <a:r>
              <a:rPr lang="en-US" altLang="zh-CN" dirty="0" err="1"/>
              <a:t>Yuanming</a:t>
            </a:r>
            <a:endParaRPr lang="en-US" altLang="zh-CN" dirty="0"/>
          </a:p>
        </p:txBody>
      </p:sp>
      <p:sp>
        <p:nvSpPr>
          <p:cNvPr id="52228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85B133-0AF1-4797-882D-41DAA7BAEEC3}" type="slidenum">
              <a:rPr lang="zh-CN" altLang="en-US" smtClean="0"/>
              <a:pPr/>
              <a:t>7</a:t>
            </a:fld>
            <a:r>
              <a:rPr lang="en-US" altLang="zh-CN" dirty="0" smtClean="0"/>
              <a:t>/8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21.5 ZigBee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 err="1" smtClean="0">
                <a:solidFill>
                  <a:srgbClr val="FF0000"/>
                </a:solidFill>
              </a:rPr>
              <a:t>BlueTooth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Wi-Fi</a:t>
            </a:r>
            <a:r>
              <a:rPr lang="zh-CN" altLang="en-US" dirty="0" smtClean="0">
                <a:solidFill>
                  <a:srgbClr val="FF0000"/>
                </a:solidFill>
              </a:rPr>
              <a:t>的比较</a:t>
            </a:r>
          </a:p>
        </p:txBody>
      </p:sp>
      <p:pic>
        <p:nvPicPr>
          <p:cNvPr id="512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7088" y="903288"/>
            <a:ext cx="7245350" cy="3773487"/>
          </a:xfrm>
          <a:noFill/>
        </p:spPr>
      </p:pic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19925" y="6484938"/>
            <a:ext cx="1616075" cy="328612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 dirty="0"/>
              <a:t>Prof. Wu </a:t>
            </a:r>
            <a:r>
              <a:rPr lang="en-US" altLang="zh-CN" dirty="0" err="1"/>
              <a:t>Yuanming</a:t>
            </a:r>
            <a:endParaRPr lang="en-US" altLang="zh-CN" dirty="0"/>
          </a:p>
        </p:txBody>
      </p:sp>
      <p:sp>
        <p:nvSpPr>
          <p:cNvPr id="51205" name="灯片编号占位符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196425-EB7D-4710-BE19-CB1C36EA2B34}" type="slidenum">
              <a:rPr lang="zh-CN" altLang="en-US" smtClean="0"/>
              <a:pPr/>
              <a:t>8</a:t>
            </a:fld>
            <a:r>
              <a:rPr lang="en-US" altLang="zh-CN" dirty="0" smtClean="0"/>
              <a:t>/8</a:t>
            </a:r>
            <a:endParaRPr lang="en-US" altLang="zh-CN" dirty="0" smtClean="0"/>
          </a:p>
        </p:txBody>
      </p:sp>
      <p:sp>
        <p:nvSpPr>
          <p:cNvPr id="51204" name="矩形 6"/>
          <p:cNvSpPr>
            <a:spLocks noChangeArrowheads="1"/>
          </p:cNvSpPr>
          <p:nvPr/>
        </p:nvSpPr>
        <p:spPr bwMode="auto">
          <a:xfrm>
            <a:off x="684213" y="3357563"/>
            <a:ext cx="7559675" cy="503237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/>
          </a:p>
        </p:txBody>
      </p:sp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4724400"/>
            <a:ext cx="724535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SN">
  <a:themeElements>
    <a:clrScheme name="WSN 8">
      <a:dk1>
        <a:srgbClr val="000000"/>
      </a:dk1>
      <a:lt1>
        <a:srgbClr val="FFFFFF"/>
      </a:lt1>
      <a:dk2>
        <a:srgbClr val="A50021"/>
      </a:dk2>
      <a:lt2>
        <a:srgbClr val="DDDDDD"/>
      </a:lt2>
      <a:accent1>
        <a:srgbClr val="FF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0000"/>
      </a:accent6>
      <a:hlink>
        <a:srgbClr val="0000FF"/>
      </a:hlink>
      <a:folHlink>
        <a:srgbClr val="009900"/>
      </a:folHlink>
    </a:clrScheme>
    <a:fontScheme name="WSN">
      <a:majorFont>
        <a:latin typeface="华文新魏"/>
        <a:ea typeface="华文新魏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WSN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8">
        <a:dk1>
          <a:srgbClr val="000000"/>
        </a:dk1>
        <a:lt1>
          <a:srgbClr val="FFFFFF"/>
        </a:lt1>
        <a:dk2>
          <a:srgbClr val="A50021"/>
        </a:dk2>
        <a:lt2>
          <a:srgbClr val="DDDDDD"/>
        </a:lt2>
        <a:accent1>
          <a:srgbClr val="FF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0000"/>
        </a:accent6>
        <a:hlink>
          <a:srgbClr val="00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552</Words>
  <Application>Microsoft Office PowerPoint</Application>
  <PresentationFormat>全屏显示(4:3)</PresentationFormat>
  <Paragraphs>77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新細明體</vt:lpstr>
      <vt:lpstr>华文行楷</vt:lpstr>
      <vt:lpstr>华文新魏</vt:lpstr>
      <vt:lpstr>隶书</vt:lpstr>
      <vt:lpstr>宋体</vt:lpstr>
      <vt:lpstr>Arial</vt:lpstr>
      <vt:lpstr>Arial Narrow</vt:lpstr>
      <vt:lpstr>Calibri</vt:lpstr>
      <vt:lpstr>Wingdings</vt:lpstr>
      <vt:lpstr>WSN</vt:lpstr>
      <vt:lpstr>Lecture 21 Zigbee协议</vt:lpstr>
      <vt:lpstr>21.1 ZigBee概述</vt:lpstr>
      <vt:lpstr>PowerPoint 演示文稿</vt:lpstr>
      <vt:lpstr>PowerPoint 演示文稿</vt:lpstr>
      <vt:lpstr>PowerPoint 演示文稿</vt:lpstr>
      <vt:lpstr>PowerPoint 演示文稿</vt:lpstr>
      <vt:lpstr>21.4 ZigBee Network Applications</vt:lpstr>
      <vt:lpstr>21.5 ZigBee与BlueTooth、Wi-Fi的比较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WSN节点的组成 </dc:title>
  <dc:creator>THINKPAD</dc:creator>
  <cp:lastModifiedBy>吴援明</cp:lastModifiedBy>
  <cp:revision>12</cp:revision>
  <dcterms:created xsi:type="dcterms:W3CDTF">2018-01-02T11:01:54Z</dcterms:created>
  <dcterms:modified xsi:type="dcterms:W3CDTF">2018-05-04T06:40:30Z</dcterms:modified>
</cp:coreProperties>
</file>