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362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60A9-CE3B-4755-B21D-249F8A41550C}" type="datetimeFigureOut">
              <a:rPr lang="zh-CN" altLang="en-US" smtClean="0"/>
              <a:pPr/>
              <a:t>2018-4-8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2103-FF22-46F5-8C05-D91AD66696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7335D-A24F-499A-BCE1-919F85230D4B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376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C989F-061F-44D0-AFAE-DFA55C8FA720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FD89-7C15-418A-B5CB-624F5BBB2F69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65B89-A6E4-41E1-8E1A-E0385CF2D2CE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56F66-3243-4903-8AD6-51ACAFFFB712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3975"/>
            <a:ext cx="40386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5837E-EEB7-4C25-A573-3000E23AC581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F6F8-5035-4CFC-8E6E-05FC392B1E9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sb_xiaohui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212372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66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DA9101AC-129F-4682-B4BB-0C3F4F9BC5B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Lectrue</a:t>
            </a:r>
            <a:r>
              <a:rPr lang="en-US" altLang="zh-CN" sz="4000" dirty="0" smtClean="0"/>
              <a:t> 6  WSN</a:t>
            </a:r>
            <a:r>
              <a:rPr lang="zh-CN" altLang="en-US" sz="4000" smtClean="0"/>
              <a:t>路由协议的特点</a:t>
            </a:r>
            <a:endParaRPr lang="zh-CN" altLang="en-US" sz="4000" dirty="0" smtClean="0"/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F11D1C-A581-43A1-BA67-351B19ACAAF0}" type="slidenum">
              <a:rPr lang="zh-CN" altLang="en-US"/>
              <a:pPr/>
              <a:t>1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64288" y="6453188"/>
            <a:ext cx="1903512" cy="328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467600" cy="657225"/>
          </a:xfrm>
        </p:spPr>
        <p:txBody>
          <a:bodyPr/>
          <a:lstStyle/>
          <a:p>
            <a:r>
              <a:rPr lang="en-US" altLang="zh-CN" sz="3600" b="0" dirty="0" smtClean="0">
                <a:solidFill>
                  <a:schemeClr val="tx1"/>
                </a:solidFill>
              </a:rPr>
              <a:t>WSN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特点总结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443912" cy="547211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b="0" smtClean="0"/>
              <a:t>与传统网络不同</a:t>
            </a:r>
            <a:r>
              <a:rPr lang="zh-CN" altLang="en-US" sz="2400" b="0" smtClean="0"/>
              <a:t>：（</a:t>
            </a:r>
            <a:r>
              <a:rPr lang="zh-CN" altLang="en-US" sz="2400" b="0" smtClean="0">
                <a:solidFill>
                  <a:srgbClr val="FF0066"/>
                </a:solidFill>
              </a:rPr>
              <a:t>传统</a:t>
            </a:r>
            <a:r>
              <a:rPr lang="zh-CN" altLang="en-US" sz="2400" b="0" smtClean="0"/>
              <a:t>网络（如</a:t>
            </a:r>
            <a:r>
              <a:rPr lang="en-US" altLang="zh-CN" sz="2400" b="0" smtClean="0"/>
              <a:t>GSM</a:t>
            </a:r>
            <a:r>
              <a:rPr lang="zh-CN" altLang="en-US" sz="2400" b="0" smtClean="0"/>
              <a:t>）放在</a:t>
            </a:r>
            <a:r>
              <a:rPr lang="en-US" altLang="zh-CN" sz="2400" b="0" smtClean="0">
                <a:solidFill>
                  <a:srgbClr val="FF0066"/>
                </a:solidFill>
              </a:rPr>
              <a:t>QoS</a:t>
            </a:r>
            <a:r>
              <a:rPr lang="zh-CN" altLang="en-US" sz="2400" b="0" smtClean="0"/>
              <a:t>上；</a:t>
            </a:r>
            <a:r>
              <a:rPr lang="en-US" altLang="zh-CN" sz="2400" b="0" smtClean="0"/>
              <a:t>WSN</a:t>
            </a:r>
            <a:r>
              <a:rPr lang="zh-CN" altLang="en-US" sz="2400" b="0" smtClean="0"/>
              <a:t>重点在</a:t>
            </a:r>
            <a:r>
              <a:rPr lang="zh-CN" altLang="en-US" sz="2400" b="0" smtClean="0">
                <a:solidFill>
                  <a:srgbClr val="FF0066"/>
                </a:solidFill>
              </a:rPr>
              <a:t>能耗</a:t>
            </a:r>
            <a:r>
              <a:rPr lang="zh-CN" altLang="en-US" sz="2400" b="0" smtClean="0"/>
              <a:t>上）</a:t>
            </a:r>
          </a:p>
          <a:p>
            <a:pPr>
              <a:buFont typeface="Wingdings" pitchFamily="2" charset="2"/>
              <a:buChar char="n"/>
            </a:pPr>
            <a:r>
              <a:rPr lang="en-US" altLang="zh-CN" b="0" smtClean="0"/>
              <a:t>WSN</a:t>
            </a:r>
            <a:r>
              <a:rPr lang="zh-CN" altLang="en-US" b="0" smtClean="0"/>
              <a:t>特点</a:t>
            </a:r>
            <a:endParaRPr lang="zh-CN" altLang="en-US" sz="1600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自组织的网络</a:t>
            </a:r>
            <a:r>
              <a:rPr lang="zh-CN" altLang="en-US" sz="2400" b="0" smtClean="0"/>
              <a:t>（随机部署）</a:t>
            </a:r>
            <a:endParaRPr lang="zh-CN" altLang="en-US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数据的冗余性</a:t>
            </a:r>
            <a:r>
              <a:rPr lang="zh-CN" altLang="en-US" sz="2400" b="0" smtClean="0"/>
              <a:t>（多节点监测同一事件，需要</a:t>
            </a:r>
            <a:r>
              <a:rPr lang="zh-CN" altLang="en-US" sz="2400" b="0" smtClean="0">
                <a:solidFill>
                  <a:srgbClr val="FF0066"/>
                </a:solidFill>
              </a:rPr>
              <a:t>数据融合</a:t>
            </a:r>
            <a:r>
              <a:rPr lang="zh-CN" altLang="en-US" sz="2400" b="0" smtClean="0"/>
              <a:t>）</a:t>
            </a:r>
            <a:endParaRPr lang="zh-CN" altLang="en-US" sz="2000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基于局部拓扑信息</a:t>
            </a:r>
            <a:r>
              <a:rPr lang="zh-CN" altLang="en-US" sz="2400" b="0" smtClean="0"/>
              <a:t>（硬件限制）</a:t>
            </a:r>
            <a:endParaRPr lang="zh-CN" altLang="en-US" sz="1600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网络功能：数据收集，多对一 </a:t>
            </a:r>
            <a:r>
              <a:rPr lang="zh-CN" altLang="en-US" sz="2400" b="0" smtClean="0"/>
              <a:t>（一个</a:t>
            </a:r>
            <a:r>
              <a:rPr lang="en-US" altLang="zh-CN" sz="2400" b="0" smtClean="0">
                <a:solidFill>
                  <a:srgbClr val="FF0066"/>
                </a:solidFill>
              </a:rPr>
              <a:t>sink</a:t>
            </a:r>
            <a:r>
              <a:rPr lang="zh-CN" altLang="en-US" sz="2400" b="0" smtClean="0"/>
              <a:t>节点）</a:t>
            </a:r>
            <a:endParaRPr lang="zh-CN" altLang="en-US" sz="1600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 </a:t>
            </a:r>
            <a:r>
              <a:rPr lang="en-US" altLang="zh-CN" b="0" smtClean="0"/>
              <a:t>WSN</a:t>
            </a:r>
            <a:r>
              <a:rPr lang="zh-CN" altLang="en-US" b="0" smtClean="0"/>
              <a:t>路由与应用相关</a:t>
            </a:r>
            <a:r>
              <a:rPr lang="zh-CN" altLang="en-US" sz="2400" b="0" smtClean="0"/>
              <a:t>，</a:t>
            </a:r>
            <a:r>
              <a:rPr lang="en-US" altLang="zh-CN" sz="2400" b="0" smtClean="0"/>
              <a:t>(</a:t>
            </a:r>
            <a:r>
              <a:rPr lang="zh-CN" altLang="en-US" sz="2400" b="0" smtClean="0"/>
              <a:t>不同的应用采用不同的路由，降低路由复杂度</a:t>
            </a:r>
            <a:r>
              <a:rPr lang="en-US" altLang="zh-CN" sz="2400" b="0" smtClean="0"/>
              <a:t>)</a:t>
            </a:r>
            <a:endParaRPr lang="en-US" altLang="zh-CN" sz="1600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smtClean="0"/>
              <a:t>以数据为中心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6F2DEA-E052-4F2A-822E-C35614548675}" type="slidenum">
              <a:rPr lang="zh-CN" altLang="en-US"/>
              <a:pPr/>
              <a:t>10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/>
              <a:t>传统网络路由与</a:t>
            </a:r>
            <a:r>
              <a:rPr lang="en-US" altLang="zh-CN" sz="4000" b="0" smtClean="0"/>
              <a:t>WSN</a:t>
            </a:r>
            <a:r>
              <a:rPr lang="zh-CN" altLang="en-US" sz="4000" b="0" smtClean="0"/>
              <a:t>路由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4608512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</a:rPr>
              <a:t>传统无线网络</a:t>
            </a:r>
            <a:r>
              <a:rPr lang="zh-CN" altLang="en-US" b="0" smtClean="0"/>
              <a:t>的路由协议</a:t>
            </a:r>
            <a:endParaRPr lang="en-US" altLang="zh-CN" b="0" smtClean="0"/>
          </a:p>
          <a:p>
            <a:pPr lvl="1"/>
            <a:r>
              <a:rPr lang="zh-CN" altLang="en-US" b="0" smtClean="0"/>
              <a:t>以</a:t>
            </a:r>
            <a:r>
              <a:rPr lang="zh-CN" altLang="en-US" b="0" smtClean="0">
                <a:solidFill>
                  <a:srgbClr val="FF0000"/>
                </a:solidFill>
              </a:rPr>
              <a:t>避免网络拥塞、保持网络的连通性和提供高质量</a:t>
            </a:r>
            <a:r>
              <a:rPr lang="zh-CN" altLang="en-US" b="0" smtClean="0"/>
              <a:t>的网络服务为主要目标</a:t>
            </a:r>
            <a:endParaRPr lang="en-US" altLang="zh-CN" b="0" smtClean="0"/>
          </a:p>
          <a:p>
            <a:pPr lvl="1"/>
            <a:r>
              <a:rPr lang="zh-CN" altLang="en-US" b="0" smtClean="0"/>
              <a:t>主要任务是</a:t>
            </a:r>
            <a:endParaRPr lang="en-US" altLang="zh-CN" b="0" smtClean="0"/>
          </a:p>
          <a:p>
            <a:pPr lvl="2"/>
            <a:r>
              <a:rPr lang="zh-CN" altLang="en-US" b="0" smtClean="0"/>
              <a:t>寻找源节点到目的节点间</a:t>
            </a:r>
            <a:r>
              <a:rPr lang="zh-CN" altLang="en-US" b="0" smtClean="0">
                <a:solidFill>
                  <a:srgbClr val="FF0000"/>
                </a:solidFill>
              </a:rPr>
              <a:t>通信延迟小的路径</a:t>
            </a:r>
            <a:endParaRPr lang="en-US" altLang="zh-CN" b="0" smtClean="0">
              <a:solidFill>
                <a:srgbClr val="FF0000"/>
              </a:solidFill>
            </a:endParaRPr>
          </a:p>
          <a:p>
            <a:pPr lvl="2"/>
            <a:r>
              <a:rPr lang="zh-CN" altLang="en-US" b="0" smtClean="0"/>
              <a:t>同时提高整个</a:t>
            </a:r>
            <a:r>
              <a:rPr lang="zh-CN" altLang="en-US" b="0" smtClean="0">
                <a:solidFill>
                  <a:srgbClr val="FF0000"/>
                </a:solidFill>
              </a:rPr>
              <a:t>网络的利用率</a:t>
            </a:r>
            <a:endParaRPr lang="en-US" altLang="zh-CN" b="0" smtClean="0">
              <a:solidFill>
                <a:srgbClr val="FF0000"/>
              </a:solidFill>
            </a:endParaRPr>
          </a:p>
          <a:p>
            <a:pPr lvl="2"/>
            <a:r>
              <a:rPr lang="zh-CN" altLang="en-US" b="0" smtClean="0">
                <a:solidFill>
                  <a:srgbClr val="FF0000"/>
                </a:solidFill>
              </a:rPr>
              <a:t>平衡网络流量</a:t>
            </a:r>
            <a:r>
              <a:rPr lang="zh-CN" altLang="en-US" b="0" smtClean="0"/>
              <a:t>，能耗问题不是所要考虑的重点</a:t>
            </a:r>
            <a:endParaRPr lang="en-US" altLang="zh-CN" b="0" smtClean="0"/>
          </a:p>
          <a:p>
            <a:r>
              <a:rPr lang="zh-CN" altLang="en-US" b="0" smtClean="0"/>
              <a:t>无线传感器网络，节点能量受限给</a:t>
            </a:r>
            <a:r>
              <a:rPr lang="en-US" altLang="zh-CN" b="0" smtClean="0"/>
              <a:t>WSN</a:t>
            </a:r>
            <a:r>
              <a:rPr lang="zh-CN" altLang="en-US" b="0" smtClean="0"/>
              <a:t>路由带来了不同于传统网络的若干显著特征</a:t>
            </a:r>
            <a:endParaRPr lang="en-US" altLang="zh-CN" b="0" smtClean="0"/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FD3279-9FBB-4483-AA1A-9463359033C4}" type="slidenum">
              <a:rPr lang="zh-CN" altLang="en-US"/>
              <a:pPr/>
              <a:t>11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71500" y="5616575"/>
            <a:ext cx="80724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zh-CN" altLang="en-US"/>
              <a:t>无线传感器网络路由协议的显著特征是什么？与传统无线网络的路由协议有何不同？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路由协议要求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692150"/>
            <a:ext cx="8785225" cy="57594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0" smtClean="0">
                <a:solidFill>
                  <a:srgbClr val="FF0000"/>
                </a:solidFill>
              </a:rPr>
              <a:t>能量高效</a:t>
            </a:r>
            <a:r>
              <a:rPr lang="zh-CN" altLang="en-US" sz="2000" b="0" smtClean="0"/>
              <a:t>（</a:t>
            </a:r>
            <a:r>
              <a:rPr lang="zh-CN" altLang="en-US" sz="2000" b="0" smtClean="0">
                <a:solidFill>
                  <a:srgbClr val="FF0066"/>
                </a:solidFill>
              </a:rPr>
              <a:t>协议简单  </a:t>
            </a:r>
            <a:r>
              <a:rPr lang="en-US" altLang="zh-CN" sz="2000" b="0" smtClean="0">
                <a:solidFill>
                  <a:srgbClr val="FF0066"/>
                </a:solidFill>
              </a:rPr>
              <a:t>&amp;</a:t>
            </a:r>
            <a:r>
              <a:rPr lang="zh-CN" altLang="en-US" sz="2000" b="0" smtClean="0">
                <a:solidFill>
                  <a:srgbClr val="FF0066"/>
                </a:solidFill>
              </a:rPr>
              <a:t>节省能量  </a:t>
            </a:r>
            <a:r>
              <a:rPr lang="en-US" altLang="zh-CN" sz="2000" b="0" smtClean="0">
                <a:solidFill>
                  <a:srgbClr val="FF0066"/>
                </a:solidFill>
              </a:rPr>
              <a:t>&amp;</a:t>
            </a:r>
            <a:r>
              <a:rPr lang="zh-CN" altLang="en-US" sz="2000" b="0" smtClean="0">
                <a:solidFill>
                  <a:srgbClr val="FF0066"/>
                </a:solidFill>
              </a:rPr>
              <a:t>均衡消耗</a:t>
            </a:r>
            <a:r>
              <a:rPr lang="zh-CN" altLang="en-US" sz="2000" b="0" smtClean="0"/>
              <a:t>）</a:t>
            </a:r>
            <a:endParaRPr lang="en-US" altLang="zh-CN" sz="2000" b="0" smtClean="0"/>
          </a:p>
          <a:p>
            <a:pPr lvl="1"/>
            <a:r>
              <a:rPr lang="zh-CN" altLang="en-US" sz="2400" b="0" smtClean="0">
                <a:cs typeface="Arial" charset="0"/>
              </a:rPr>
              <a:t>提高能量有效性是</a:t>
            </a:r>
            <a:r>
              <a:rPr lang="en-US" altLang="zh-CN" sz="2400" b="0" smtClean="0">
                <a:cs typeface="Arial" charset="0"/>
              </a:rPr>
              <a:t>WSN</a:t>
            </a:r>
            <a:r>
              <a:rPr lang="zh-CN" altLang="en-US" sz="2400" b="0" smtClean="0">
                <a:solidFill>
                  <a:srgbClr val="FF0000"/>
                </a:solidFill>
                <a:cs typeface="Arial" charset="0"/>
              </a:rPr>
              <a:t>从硬件到软件都必须考虑</a:t>
            </a:r>
            <a:r>
              <a:rPr lang="zh-CN" altLang="en-US" sz="2400" b="0" smtClean="0">
                <a:cs typeface="Arial" charset="0"/>
              </a:rPr>
              <a:t>的问题</a:t>
            </a:r>
          </a:p>
          <a:p>
            <a:pPr lvl="1"/>
            <a:r>
              <a:rPr lang="zh-CN" altLang="en-US" sz="2400" b="0" smtClean="0">
                <a:cs typeface="Arial" charset="0"/>
              </a:rPr>
              <a:t>从路由协议设计的角度有两种思路提高能量有效性：</a:t>
            </a:r>
          </a:p>
          <a:p>
            <a:pPr lvl="2"/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节能</a:t>
            </a:r>
            <a:r>
              <a:rPr lang="en-US" altLang="zh-CN" sz="2000" b="0" smtClean="0">
                <a:cs typeface="Arial" charset="0"/>
              </a:rPr>
              <a:t>:</a:t>
            </a:r>
            <a:r>
              <a:rPr lang="zh-CN" altLang="en-US" sz="2000" b="0" smtClean="0">
                <a:cs typeface="Arial" charset="0"/>
              </a:rPr>
              <a:t>寻找节能路由</a:t>
            </a:r>
            <a:r>
              <a:rPr lang="en-US" altLang="zh-CN" sz="2000" b="0" smtClean="0">
                <a:cs typeface="Arial" charset="0"/>
              </a:rPr>
              <a:t>,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减少路由建立和维护的控制开销</a:t>
            </a:r>
            <a:r>
              <a:rPr lang="en-US" altLang="zh-CN" sz="2000" b="0" smtClean="0">
                <a:cs typeface="Arial" charset="0"/>
              </a:rPr>
              <a:t>,</a:t>
            </a:r>
            <a:r>
              <a:rPr lang="zh-CN" altLang="en-US" sz="2000" b="0" smtClean="0">
                <a:cs typeface="Arial" charset="0"/>
              </a:rPr>
              <a:t>提高路由可靠性</a:t>
            </a:r>
          </a:p>
          <a:p>
            <a:pPr lvl="2"/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能耗均衡</a:t>
            </a:r>
            <a:r>
              <a:rPr lang="zh-CN" altLang="en-US" sz="2000" b="0" smtClean="0">
                <a:cs typeface="Arial" charset="0"/>
              </a:rPr>
              <a:t>：从空间上调度能量资源，使网络中节点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能量均衡消耗</a:t>
            </a:r>
            <a:endParaRPr lang="zh-CN" altLang="en-US" sz="1200" b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0" smtClean="0">
                <a:solidFill>
                  <a:srgbClr val="FF0000"/>
                </a:solidFill>
              </a:rPr>
              <a:t>可扩展性</a:t>
            </a:r>
            <a:r>
              <a:rPr lang="zh-CN" altLang="en-US" sz="2000" b="0" smtClean="0"/>
              <a:t>（</a:t>
            </a:r>
            <a:r>
              <a:rPr lang="zh-CN" altLang="en-US" sz="2000" b="0" smtClean="0">
                <a:solidFill>
                  <a:srgbClr val="FF0066"/>
                </a:solidFill>
              </a:rPr>
              <a:t>网络范围   </a:t>
            </a:r>
            <a:r>
              <a:rPr lang="en-US" altLang="zh-CN" sz="2000" b="0" smtClean="0">
                <a:solidFill>
                  <a:srgbClr val="FF0066"/>
                </a:solidFill>
              </a:rPr>
              <a:t>&amp; </a:t>
            </a:r>
            <a:r>
              <a:rPr lang="zh-CN" altLang="en-US" sz="2000" b="0" smtClean="0">
                <a:solidFill>
                  <a:srgbClr val="FF0066"/>
                </a:solidFill>
              </a:rPr>
              <a:t>节点密度</a:t>
            </a:r>
            <a:r>
              <a:rPr lang="zh-CN" altLang="en-US" sz="2000" b="0" smtClean="0"/>
              <a:t>）</a:t>
            </a:r>
            <a:endParaRPr lang="en-US" altLang="zh-CN" sz="2000" b="0" smtClean="0"/>
          </a:p>
          <a:p>
            <a:pPr lvl="1"/>
            <a:r>
              <a:rPr lang="zh-CN" altLang="en-US" sz="2400" b="0" smtClean="0">
                <a:cs typeface="Arial" charset="0"/>
              </a:rPr>
              <a:t>网络的性能不随节点的数量增加而明显下降</a:t>
            </a:r>
            <a:r>
              <a:rPr lang="en-US" altLang="zh-CN" sz="2400" b="0" smtClean="0">
                <a:cs typeface="Arial" charset="0"/>
              </a:rPr>
              <a:t>,</a:t>
            </a:r>
            <a:r>
              <a:rPr lang="zh-CN" altLang="en-US" sz="2400" b="0" smtClean="0">
                <a:cs typeface="Arial" charset="0"/>
              </a:rPr>
              <a:t>两类重要策略</a:t>
            </a:r>
            <a:endParaRPr lang="en-US" altLang="zh-CN" sz="2400" b="0" smtClean="0">
              <a:cs typeface="Arial" charset="0"/>
            </a:endParaRPr>
          </a:p>
          <a:p>
            <a:pPr lvl="2"/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分层路由</a:t>
            </a:r>
            <a:r>
              <a:rPr lang="zh-CN" altLang="en-US" sz="2000" b="0" smtClean="0">
                <a:cs typeface="Arial" charset="0"/>
              </a:rPr>
              <a:t>：低一层群首构成高一层网络。群首负责群内路由、信道接入、休眠调度等；其余作为群成员，操作相对简单，控制开销较低</a:t>
            </a:r>
          </a:p>
          <a:p>
            <a:pPr lvl="2"/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地理路由</a:t>
            </a:r>
            <a:r>
              <a:rPr lang="zh-CN" altLang="en-US" sz="2000" b="0" smtClean="0">
                <a:cs typeface="Arial" charset="0"/>
              </a:rPr>
              <a:t>：地理位置信息体现节点拓扑关系，利用该信息很大程度上降低收集拓扑信息付出的开销</a:t>
            </a:r>
            <a:endParaRPr lang="en-US" altLang="zh-CN" sz="2000" b="0" smtClean="0">
              <a:cs typeface="Arial" charset="0"/>
            </a:endParaRPr>
          </a:p>
          <a:p>
            <a:pPr lvl="2"/>
            <a:r>
              <a:rPr lang="zh-CN" altLang="en-US" sz="2000" b="0" smtClean="0">
                <a:cs typeface="Arial" charset="0"/>
              </a:rPr>
              <a:t>可扩展性地理路由的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前提</a:t>
            </a:r>
            <a:r>
              <a:rPr lang="zh-CN" altLang="en-US" sz="2000" b="0" smtClean="0">
                <a:cs typeface="Arial" charset="0"/>
              </a:rPr>
              <a:t>是能获得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自己和目的节点的地理位置</a:t>
            </a:r>
            <a:r>
              <a:rPr lang="zh-CN" altLang="en-US" sz="2000" b="0" smtClean="0">
                <a:cs typeface="Arial" charset="0"/>
              </a:rPr>
              <a:t>信息</a:t>
            </a:r>
            <a:endParaRPr lang="en-US" altLang="zh-CN" sz="2000" b="0" smtClean="0">
              <a:cs typeface="Arial" charset="0"/>
            </a:endParaRPr>
          </a:p>
          <a:p>
            <a:pPr lvl="2"/>
            <a:r>
              <a:rPr lang="zh-CN" altLang="en-US" sz="2000" b="0" smtClean="0">
                <a:cs typeface="Arial" charset="0"/>
              </a:rPr>
              <a:t>对于节点有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移动性</a:t>
            </a:r>
            <a:r>
              <a:rPr lang="zh-CN" altLang="en-US" sz="2000" b="0" smtClean="0">
                <a:cs typeface="Arial" charset="0"/>
              </a:rPr>
              <a:t>，任意两个节点之间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都可能进行通信</a:t>
            </a:r>
            <a:r>
              <a:rPr lang="zh-CN" altLang="en-US" sz="2000" b="0" smtClean="0">
                <a:cs typeface="Arial" charset="0"/>
              </a:rPr>
              <a:t>的网络，开销较大，</a:t>
            </a:r>
            <a:r>
              <a:rPr lang="zh-CN" altLang="en-US" sz="2000" b="0" smtClean="0">
                <a:solidFill>
                  <a:srgbClr val="FF0000"/>
                </a:solidFill>
                <a:cs typeface="Arial" charset="0"/>
              </a:rPr>
              <a:t>地理路由的优势就不明显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346869-5318-4E63-BFC6-F45790B557F4}" type="slidenum">
              <a:rPr lang="zh-CN" altLang="en-US"/>
              <a:pPr/>
              <a:t>12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smtClean="0">
                <a:solidFill>
                  <a:schemeClr val="tx1"/>
                </a:solidFill>
              </a:rPr>
              <a:t>WSN</a:t>
            </a:r>
            <a:r>
              <a:rPr lang="zh-CN" altLang="en-US" sz="3200" b="0" smtClean="0">
                <a:solidFill>
                  <a:schemeClr val="tx1"/>
                </a:solidFill>
              </a:rPr>
              <a:t>路由协议要求</a:t>
            </a:r>
            <a:endParaRPr lang="zh-CN" altLang="en-US" sz="320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713787" cy="58324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0" smtClean="0">
                <a:solidFill>
                  <a:srgbClr val="FF0000"/>
                </a:solidFill>
              </a:rPr>
              <a:t>鲁棒性</a:t>
            </a:r>
            <a:r>
              <a:rPr lang="zh-CN" altLang="en-US" sz="2400" b="0" smtClean="0"/>
              <a:t>（</a:t>
            </a:r>
            <a:r>
              <a:rPr lang="zh-CN" altLang="en-US" sz="2400" b="0" smtClean="0">
                <a:solidFill>
                  <a:srgbClr val="FF0066"/>
                </a:solidFill>
              </a:rPr>
              <a:t>节点变化  </a:t>
            </a:r>
            <a:r>
              <a:rPr lang="en-US" altLang="zh-CN" sz="2400" b="0" smtClean="0">
                <a:solidFill>
                  <a:srgbClr val="FF0066"/>
                </a:solidFill>
              </a:rPr>
              <a:t>&amp; </a:t>
            </a:r>
            <a:r>
              <a:rPr lang="zh-CN" altLang="en-US" sz="2400" b="0" smtClean="0">
                <a:solidFill>
                  <a:srgbClr val="FF0066"/>
                </a:solidFill>
              </a:rPr>
              <a:t>拓扑变化</a:t>
            </a:r>
            <a:r>
              <a:rPr lang="zh-CN" altLang="en-US" sz="2400" b="0" smtClean="0"/>
              <a:t>）</a:t>
            </a:r>
            <a:endParaRPr lang="en-US" altLang="zh-CN" sz="2400" b="0" smtClean="0"/>
          </a:p>
          <a:p>
            <a:pPr lvl="1">
              <a:lnSpc>
                <a:spcPct val="120000"/>
              </a:lnSpc>
            </a:pPr>
            <a:r>
              <a:rPr lang="zh-CN" altLang="en-US" sz="2400" b="0" smtClean="0">
                <a:cs typeface="Arial" charset="0"/>
              </a:rPr>
              <a:t>影响</a:t>
            </a:r>
            <a:r>
              <a:rPr lang="en-US" altLang="zh-CN" sz="2400" b="0" smtClean="0">
                <a:cs typeface="Arial" charset="0"/>
              </a:rPr>
              <a:t>WSN</a:t>
            </a:r>
            <a:r>
              <a:rPr lang="zh-CN" altLang="en-US" sz="2400" b="0" smtClean="0">
                <a:cs typeface="Arial" charset="0"/>
              </a:rPr>
              <a:t>数据传输可靠性原因：</a:t>
            </a:r>
          </a:p>
          <a:p>
            <a:pPr lvl="2">
              <a:lnSpc>
                <a:spcPct val="120000"/>
              </a:lnSpc>
            </a:pPr>
            <a:r>
              <a:rPr lang="en-US" altLang="zh-CN" b="0" smtClean="0">
                <a:cs typeface="Arial" charset="0"/>
              </a:rPr>
              <a:t>a.</a:t>
            </a:r>
            <a:r>
              <a:rPr lang="zh-CN" altLang="en-US" b="0" smtClean="0">
                <a:cs typeface="Arial" charset="0"/>
              </a:rPr>
              <a:t>无线</a:t>
            </a:r>
            <a:r>
              <a:rPr lang="zh-CN" altLang="en-US" b="0" smtClean="0">
                <a:solidFill>
                  <a:srgbClr val="FF0000"/>
                </a:solidFill>
                <a:cs typeface="Arial" charset="0"/>
              </a:rPr>
              <a:t>信道上的碰撞</a:t>
            </a:r>
            <a:r>
              <a:rPr lang="zh-CN" altLang="en-US" b="0" smtClean="0">
                <a:cs typeface="Arial" charset="0"/>
              </a:rPr>
              <a:t>导致分组无法正确接收</a:t>
            </a:r>
          </a:p>
          <a:p>
            <a:pPr lvl="2">
              <a:lnSpc>
                <a:spcPct val="120000"/>
              </a:lnSpc>
            </a:pPr>
            <a:r>
              <a:rPr lang="en-US" altLang="zh-CN" b="0" smtClean="0">
                <a:cs typeface="Arial" charset="0"/>
              </a:rPr>
              <a:t>b.</a:t>
            </a:r>
            <a:r>
              <a:rPr lang="zh-CN" altLang="en-US" b="0" smtClean="0">
                <a:solidFill>
                  <a:srgbClr val="FF0000"/>
                </a:solidFill>
                <a:cs typeface="Arial" charset="0"/>
              </a:rPr>
              <a:t>节点故障</a:t>
            </a:r>
            <a:r>
              <a:rPr lang="zh-CN" altLang="en-US" b="0" smtClean="0">
                <a:cs typeface="Arial" charset="0"/>
              </a:rPr>
              <a:t>使路由不可用，导致分组丢失</a:t>
            </a:r>
          </a:p>
          <a:p>
            <a:pPr lvl="2">
              <a:lnSpc>
                <a:spcPct val="120000"/>
              </a:lnSpc>
            </a:pPr>
            <a:r>
              <a:rPr lang="en-US" altLang="zh-CN" b="0" smtClean="0">
                <a:cs typeface="Arial" charset="0"/>
              </a:rPr>
              <a:t>c.</a:t>
            </a:r>
            <a:r>
              <a:rPr lang="zh-CN" altLang="en-US" b="0" smtClean="0">
                <a:solidFill>
                  <a:srgbClr val="FF0000"/>
                </a:solidFill>
                <a:cs typeface="Arial" charset="0"/>
              </a:rPr>
              <a:t>链路不可靠</a:t>
            </a:r>
            <a:r>
              <a:rPr lang="zh-CN" altLang="en-US" b="0" smtClean="0">
                <a:cs typeface="Arial" charset="0"/>
              </a:rPr>
              <a:t>，导致分组传输出错或丢失</a:t>
            </a:r>
          </a:p>
          <a:p>
            <a:pPr lvl="1">
              <a:lnSpc>
                <a:spcPct val="120000"/>
              </a:lnSpc>
            </a:pPr>
            <a:r>
              <a:rPr lang="zh-CN" altLang="en-US" sz="2400" b="0" smtClean="0"/>
              <a:t>路由协议的</a:t>
            </a:r>
            <a:r>
              <a:rPr lang="zh-CN" altLang="en-US" sz="2400" b="0" smtClean="0">
                <a:solidFill>
                  <a:srgbClr val="FF0000"/>
                </a:solidFill>
              </a:rPr>
              <a:t>解决策略</a:t>
            </a:r>
            <a:r>
              <a:rPr lang="zh-CN" altLang="en-US" sz="2400" b="0" smtClean="0"/>
              <a:t>：</a:t>
            </a:r>
          </a:p>
          <a:p>
            <a:pPr lvl="2">
              <a:lnSpc>
                <a:spcPct val="120000"/>
              </a:lnSpc>
            </a:pPr>
            <a:r>
              <a:rPr lang="en-US" altLang="zh-CN" b="0" smtClean="0"/>
              <a:t>a.</a:t>
            </a:r>
            <a:r>
              <a:rPr lang="zh-CN" altLang="en-US" b="0" smtClean="0"/>
              <a:t>建立</a:t>
            </a:r>
            <a:r>
              <a:rPr lang="zh-CN" altLang="en-US" b="0" smtClean="0">
                <a:solidFill>
                  <a:srgbClr val="FF0000"/>
                </a:solidFill>
              </a:rPr>
              <a:t>多路径路由</a:t>
            </a:r>
            <a:r>
              <a:rPr lang="zh-CN" altLang="en-US" b="0" smtClean="0"/>
              <a:t>：</a:t>
            </a:r>
          </a:p>
          <a:p>
            <a:pPr lvl="3">
              <a:lnSpc>
                <a:spcPct val="120000"/>
              </a:lnSpc>
            </a:pPr>
            <a:r>
              <a:rPr lang="zh-CN" altLang="en-US" b="0" smtClean="0"/>
              <a:t>①建立信源节点到目标节点的</a:t>
            </a:r>
            <a:r>
              <a:rPr lang="zh-CN" altLang="en-US" b="0" smtClean="0">
                <a:solidFill>
                  <a:srgbClr val="FF0000"/>
                </a:solidFill>
              </a:rPr>
              <a:t>多条路径</a:t>
            </a:r>
            <a:r>
              <a:rPr lang="zh-CN" altLang="en-US" b="0" smtClean="0"/>
              <a:t>，选择最优路径作为主路径，其他路径为备份</a:t>
            </a:r>
          </a:p>
          <a:p>
            <a:pPr lvl="3">
              <a:lnSpc>
                <a:spcPct val="120000"/>
              </a:lnSpc>
            </a:pPr>
            <a:r>
              <a:rPr lang="zh-CN" altLang="en-US" b="0" smtClean="0"/>
              <a:t>②使用多条路径发送</a:t>
            </a:r>
            <a:r>
              <a:rPr lang="zh-CN" altLang="en-US" b="0" smtClean="0">
                <a:solidFill>
                  <a:srgbClr val="FF0000"/>
                </a:solidFill>
              </a:rPr>
              <a:t>原始分组的多个副本</a:t>
            </a:r>
            <a:r>
              <a:rPr lang="zh-CN" altLang="en-US" b="0" smtClean="0"/>
              <a:t>，即使其中一些传输丢失也不会影响端到端的可靠性</a:t>
            </a:r>
          </a:p>
          <a:p>
            <a:pPr lvl="2">
              <a:lnSpc>
                <a:spcPct val="120000"/>
              </a:lnSpc>
            </a:pPr>
            <a:r>
              <a:rPr lang="en-US" altLang="zh-CN" b="0" smtClean="0"/>
              <a:t>b.</a:t>
            </a:r>
            <a:r>
              <a:rPr lang="zh-CN" altLang="en-US" b="0" smtClean="0">
                <a:solidFill>
                  <a:srgbClr val="FF0000"/>
                </a:solidFill>
              </a:rPr>
              <a:t>选择可靠链路</a:t>
            </a:r>
            <a:endParaRPr lang="zh-CN" altLang="en-US" sz="2000" b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0" smtClean="0">
                <a:solidFill>
                  <a:srgbClr val="FF0000"/>
                </a:solidFill>
              </a:rPr>
              <a:t>快速收敛性 </a:t>
            </a:r>
            <a:r>
              <a:rPr lang="zh-CN" altLang="en-US" sz="2400" b="0" smtClean="0"/>
              <a:t>（</a:t>
            </a:r>
            <a:r>
              <a:rPr lang="zh-CN" altLang="en-US" sz="2400" b="0" smtClean="0">
                <a:solidFill>
                  <a:srgbClr val="FF0066"/>
                </a:solidFill>
              </a:rPr>
              <a:t>在移动的节点时，更需要快速收敛</a:t>
            </a:r>
            <a:r>
              <a:rPr lang="zh-CN" altLang="en-US" sz="2400" b="0" smtClean="0"/>
              <a:t>）</a:t>
            </a:r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A7FBF3-EFCF-4CF2-99EF-0E8FBF3919C1}" type="slidenum">
              <a:rPr lang="zh-CN" altLang="en-US"/>
              <a:pPr/>
              <a:t>13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路由协议考虑的要素</a:t>
            </a:r>
            <a:r>
              <a:rPr lang="en-US" altLang="zh-CN" sz="3600" b="0" smtClean="0">
                <a:solidFill>
                  <a:schemeClr val="tx1"/>
                </a:solidFill>
              </a:rPr>
              <a:t>(1/2)</a:t>
            </a:r>
            <a:endParaRPr lang="zh-CN" altLang="en-US" sz="3600" b="0" smtClean="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0" smtClean="0"/>
              <a:t>考虑网络和节点能量优化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0" smtClean="0"/>
              <a:t>节点</a:t>
            </a:r>
            <a:r>
              <a:rPr lang="zh-CN" altLang="en-US" sz="2400" b="0" smtClean="0">
                <a:solidFill>
                  <a:srgbClr val="FF0066"/>
                </a:solidFill>
              </a:rPr>
              <a:t>能量限制，大部分能量用于通信，所以研究低功耗的通信协议，尤其是路由协议</a:t>
            </a:r>
            <a:endParaRPr lang="zh-CN" altLang="en-US" sz="2400" b="0" smtClean="0"/>
          </a:p>
          <a:p>
            <a:pPr>
              <a:buFont typeface="Wingdings" pitchFamily="2" charset="2"/>
              <a:buChar char="Ø"/>
            </a:pPr>
            <a:r>
              <a:rPr lang="zh-CN" altLang="en-US" b="0" smtClean="0"/>
              <a:t>具有高可扩展性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0" smtClean="0"/>
              <a:t>网络规模，</a:t>
            </a:r>
            <a:r>
              <a:rPr lang="zh-CN" altLang="en-US" sz="2400" b="0" smtClean="0">
                <a:solidFill>
                  <a:srgbClr val="FF0066"/>
                </a:solidFill>
              </a:rPr>
              <a:t>节点上千个</a:t>
            </a:r>
            <a:r>
              <a:rPr lang="zh-CN" altLang="en-US" sz="2400" b="0" smtClean="0"/>
              <a:t>，</a:t>
            </a:r>
            <a:r>
              <a:rPr lang="zh-CN" altLang="en-US" sz="2400" b="0" smtClean="0">
                <a:solidFill>
                  <a:srgbClr val="FF0066"/>
                </a:solidFill>
              </a:rPr>
              <a:t>节点越多</a:t>
            </a:r>
            <a:r>
              <a:rPr lang="zh-CN" altLang="en-US" sz="2400" b="0" smtClean="0"/>
              <a:t>，路由收敛越慢、</a:t>
            </a:r>
            <a:r>
              <a:rPr lang="zh-CN" altLang="en-US" sz="2400" b="0" smtClean="0">
                <a:solidFill>
                  <a:srgbClr val="FF0066"/>
                </a:solidFill>
              </a:rPr>
              <a:t>路由越不稳定</a:t>
            </a:r>
            <a:r>
              <a:rPr lang="zh-CN" altLang="en-US" sz="2400" b="0" smtClean="0"/>
              <a:t>，</a:t>
            </a:r>
            <a:r>
              <a:rPr lang="en-US" altLang="zh-CN" sz="2400" b="0" smtClean="0"/>
              <a:t>Ad Hoc</a:t>
            </a:r>
            <a:r>
              <a:rPr lang="zh-CN" altLang="en-US" sz="2400" b="0" smtClean="0"/>
              <a:t>的路由不能照搬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0" smtClean="0"/>
              <a:t>网络拓扑变化强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0" smtClean="0"/>
              <a:t>节点移动、失效 </a:t>
            </a:r>
            <a:r>
              <a:rPr lang="en-US" altLang="zh-CN" sz="2400" b="0" smtClean="0"/>
              <a:t>&amp; </a:t>
            </a:r>
            <a:r>
              <a:rPr lang="zh-CN" altLang="en-US" sz="2400" b="0" smtClean="0"/>
              <a:t>无线信道 </a:t>
            </a:r>
            <a:r>
              <a:rPr lang="en-US" altLang="zh-CN" sz="2400" b="0" smtClean="0"/>
              <a:t>&amp; </a:t>
            </a:r>
            <a:r>
              <a:rPr lang="zh-CN" altLang="en-US" sz="2400" b="0" smtClean="0"/>
              <a:t>规模大，拓扑变化频繁，如何建立</a:t>
            </a:r>
            <a:r>
              <a:rPr lang="zh-CN" altLang="en-US" sz="2400" b="0" smtClean="0">
                <a:solidFill>
                  <a:srgbClr val="FF000A"/>
                </a:solidFill>
              </a:rPr>
              <a:t>快速收敛</a:t>
            </a:r>
            <a:r>
              <a:rPr lang="zh-CN" altLang="en-US" sz="2400" b="0" smtClean="0"/>
              <a:t>、复杂度低的路由？）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0D4E84-8057-4C39-B97D-24A98BEBE328}" type="slidenum">
              <a:rPr lang="zh-CN" altLang="en-US"/>
              <a:pPr/>
              <a:t>14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路由协议考虑的要素</a:t>
            </a:r>
            <a:r>
              <a:rPr lang="en-US" altLang="zh-CN" sz="3600" b="0" smtClean="0">
                <a:solidFill>
                  <a:schemeClr val="tx1"/>
                </a:solidFill>
              </a:rPr>
              <a:t>(2/2)</a:t>
            </a:r>
            <a:endParaRPr lang="zh-CN" altLang="en-US" sz="36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0" smtClean="0"/>
              <a:t>传感器网络路由中使用</a:t>
            </a:r>
            <a:r>
              <a:rPr lang="zh-CN" altLang="en-US" b="0" smtClean="0">
                <a:solidFill>
                  <a:srgbClr val="FF0066"/>
                </a:solidFill>
              </a:rPr>
              <a:t>数据融合</a:t>
            </a:r>
            <a:r>
              <a:rPr lang="zh-CN" altLang="en-US" b="0" smtClean="0"/>
              <a:t>技术</a:t>
            </a:r>
            <a:r>
              <a:rPr lang="en-US" altLang="zh-CN" b="0" smtClean="0"/>
              <a:t>(</a:t>
            </a:r>
            <a:r>
              <a:rPr lang="zh-CN" altLang="en-US" b="0" smtClean="0"/>
              <a:t>数据为中心</a:t>
            </a:r>
            <a:r>
              <a:rPr lang="en-US" altLang="zh-CN" b="0" smtClean="0"/>
              <a:t>)</a:t>
            </a:r>
            <a:endParaRPr lang="zh-CN" altLang="en-US" b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400" b="0" smtClean="0"/>
              <a:t>传统网络以点对点通信，保证数据</a:t>
            </a:r>
            <a:r>
              <a:rPr lang="zh-CN" altLang="en-US" sz="2400" b="0" smtClean="0">
                <a:latin typeface="Arial" charset="0"/>
              </a:rPr>
              <a:t>“</a:t>
            </a:r>
            <a:r>
              <a:rPr lang="zh-CN" altLang="en-US" sz="2400" b="0" smtClean="0"/>
              <a:t>完整无误</a:t>
            </a:r>
            <a:r>
              <a:rPr lang="zh-CN" altLang="en-US" sz="2400" b="0" smtClean="0">
                <a:latin typeface="Arial" charset="0"/>
              </a:rPr>
              <a:t>”</a:t>
            </a:r>
            <a:r>
              <a:rPr lang="zh-CN" altLang="en-US" sz="2400" b="0" smtClean="0"/>
              <a:t>；</a:t>
            </a:r>
            <a:r>
              <a:rPr lang="en-US" altLang="zh-CN" sz="2400" b="0" smtClean="0"/>
              <a:t>WSN</a:t>
            </a:r>
            <a:r>
              <a:rPr lang="zh-CN" altLang="en-US" sz="2400" b="0" smtClean="0"/>
              <a:t>强调数据汇聚，为了降耗，每个节点都进行数据融合，减小通信量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0" smtClean="0"/>
              <a:t>传感器网络中</a:t>
            </a:r>
            <a:r>
              <a:rPr lang="zh-CN" altLang="en-US" b="0" smtClean="0">
                <a:solidFill>
                  <a:srgbClr val="FF000A"/>
                </a:solidFill>
              </a:rPr>
              <a:t>流量</a:t>
            </a:r>
            <a:r>
              <a:rPr lang="zh-CN" altLang="en-US" b="0" smtClean="0"/>
              <a:t>分布</a:t>
            </a:r>
            <a:r>
              <a:rPr lang="zh-CN" altLang="en-US" b="0" smtClean="0">
                <a:solidFill>
                  <a:srgbClr val="FF000A"/>
                </a:solidFill>
              </a:rPr>
              <a:t>不对称</a:t>
            </a:r>
            <a:r>
              <a:rPr lang="zh-CN" altLang="en-US" sz="3200" b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b="0" smtClean="0"/>
              <a:t>数据收集网络</a:t>
            </a:r>
            <a:r>
              <a:rPr lang="en-US" altLang="zh-CN" sz="2400" b="0" smtClean="0"/>
              <a:t>&amp;</a:t>
            </a:r>
            <a:r>
              <a:rPr lang="zh-CN" altLang="en-US" sz="2400" b="0" smtClean="0"/>
              <a:t>多源单</a:t>
            </a:r>
            <a:r>
              <a:rPr lang="en-US" altLang="zh-CN" sz="2400" b="0" smtClean="0"/>
              <a:t>Sink</a:t>
            </a:r>
            <a:r>
              <a:rPr lang="zh-CN" altLang="en-US" sz="2400" b="0" smtClean="0"/>
              <a:t>，越接近</a:t>
            </a:r>
            <a:r>
              <a:rPr lang="en-US" altLang="zh-CN" sz="2400" b="0" smtClean="0"/>
              <a:t>Sink</a:t>
            </a:r>
            <a:r>
              <a:rPr lang="zh-CN" altLang="en-US" sz="2400" b="0" smtClean="0"/>
              <a:t>，流量越大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0" smtClean="0"/>
              <a:t>其他：冗余设计、定位、覆盖性、</a:t>
            </a:r>
            <a:r>
              <a:rPr lang="en-US" altLang="zh-CN" b="0" smtClean="0"/>
              <a:t>QoS</a:t>
            </a:r>
            <a:r>
              <a:rPr lang="zh-CN" altLang="en-US" b="0" smtClean="0"/>
              <a:t>等</a:t>
            </a:r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BEA113-BCCC-4BDC-BA24-4F1A629ABDEE}" type="slidenum">
              <a:rPr lang="zh-CN" altLang="en-US"/>
              <a:pPr/>
              <a:t>15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内容提要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1476425" y="1268661"/>
            <a:ext cx="7200031" cy="4968651"/>
          </a:xfrm>
        </p:spPr>
        <p:txBody>
          <a:bodyPr>
            <a:normAutofit lnSpcReduction="10000"/>
          </a:bodyPr>
          <a:lstStyle/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路由设计要求及考虑因素</a:t>
            </a:r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zh-CN" altLang="en-US" b="0" dirty="0" smtClean="0"/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b="0" dirty="0" smtClean="0"/>
              <a:t>分布式路由协议</a:t>
            </a:r>
            <a:endParaRPr lang="en-US" altLang="zh-CN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Flooding(</a:t>
            </a:r>
            <a:r>
              <a:rPr lang="zh-CN" altLang="en-US" sz="2400" b="0" dirty="0" smtClean="0"/>
              <a:t>洪泛</a:t>
            </a:r>
            <a:r>
              <a:rPr lang="en-US" altLang="zh-CN" sz="2400" b="0" dirty="0" smtClean="0"/>
              <a:t>)</a:t>
            </a:r>
            <a:r>
              <a:rPr lang="zh-CN" altLang="zh-CN" sz="2400" b="0" dirty="0" smtClean="0"/>
              <a:t>协议和</a:t>
            </a:r>
            <a:r>
              <a:rPr lang="en-US" altLang="zh-CN" sz="2400" b="0" dirty="0" smtClean="0"/>
              <a:t>Gossiping(</a:t>
            </a:r>
            <a:r>
              <a:rPr lang="zh-CN" altLang="en-US" sz="2400" b="0" dirty="0" smtClean="0"/>
              <a:t>闲聊</a:t>
            </a:r>
            <a:r>
              <a:rPr lang="en-US" altLang="zh-CN" sz="2400" b="0" dirty="0" smtClean="0"/>
              <a:t>)</a:t>
            </a:r>
            <a:r>
              <a:rPr lang="zh-CN" altLang="zh-CN" sz="2400" b="0" dirty="0" smtClean="0"/>
              <a:t>协议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Directed  Diffusion</a:t>
            </a:r>
            <a:r>
              <a:rPr lang="zh-CN" altLang="zh-CN" sz="2400" b="0" dirty="0" smtClean="0"/>
              <a:t>协议</a:t>
            </a:r>
            <a:endParaRPr lang="en-US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SPIN</a:t>
            </a:r>
            <a:r>
              <a:rPr lang="zh-CN" altLang="zh-CN" sz="2400" b="0" dirty="0" smtClean="0"/>
              <a:t>协议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zh-CN" sz="2400" b="0" dirty="0" smtClean="0"/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b="0" dirty="0" smtClean="0"/>
              <a:t>分簇式路由协议 </a:t>
            </a:r>
            <a:endParaRPr lang="en-US" altLang="zh-CN" b="0" dirty="0" smtClean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LEACH</a:t>
            </a:r>
            <a:r>
              <a:rPr lang="zh-CN" altLang="en-US" sz="2400" b="0" dirty="0" smtClean="0"/>
              <a:t>协议</a:t>
            </a:r>
            <a:endParaRPr lang="en-US" altLang="zh-CN" sz="2400" b="0" dirty="0" smtClean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0" dirty="0" smtClean="0"/>
              <a:t>能量高效均衡路由协议</a:t>
            </a:r>
            <a:endParaRPr lang="en-US" altLang="zh-CN" sz="2400" b="0" dirty="0" smtClean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b="0" dirty="0" smtClean="0"/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路由协议示例</a:t>
            </a:r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A6A7F8-07C0-4086-A297-5592A743D226}" type="slidenum">
              <a:rPr lang="zh-CN" altLang="en-US"/>
              <a:pPr/>
              <a:t>2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pPr>
              <a:defRPr/>
            </a:pPr>
            <a:r>
              <a:rPr lang="zh-CN" altLang="en-US" sz="3600" b="0" dirty="0" smtClean="0">
                <a:solidFill>
                  <a:srgbClr val="0000FF"/>
                </a:solidFill>
                <a:latin typeface="+mj-ea"/>
                <a:cs typeface="+mn-cs"/>
              </a:rPr>
              <a:t>什么是路由？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640638" cy="5472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0" dirty="0" smtClean="0"/>
              <a:t>定义：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路由</a:t>
            </a:r>
            <a:r>
              <a:rPr lang="zh-CN" altLang="en-US" b="0" dirty="0" smtClean="0"/>
              <a:t>协议是多跳网络中将数据从源节点传输到目的节点的机制。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路由协议的特殊性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能耗</a:t>
            </a:r>
            <a:r>
              <a:rPr lang="zh-CN" altLang="en-US" b="0" dirty="0" smtClean="0"/>
              <a:t>。</a:t>
            </a:r>
            <a:r>
              <a:rPr lang="en-US" altLang="zh-CN" b="0" dirty="0" smtClean="0"/>
              <a:t>WSN</a:t>
            </a:r>
            <a:r>
              <a:rPr lang="zh-CN" altLang="en-US" b="0" dirty="0" smtClean="0"/>
              <a:t>是无基础设施的网络，一般用电池供电，电池不能补充，要延长网络寿命就必须降低能耗。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路由算法的复杂度</a:t>
            </a:r>
            <a:r>
              <a:rPr lang="zh-CN" altLang="en-US" b="0" dirty="0" smtClean="0"/>
              <a:t>。节点的计算能力、储存空间有限，复杂的计算会导致能量消耗过快、延时增加或储存空间溢出。</a:t>
            </a:r>
            <a:endParaRPr lang="zh-CN" altLang="en-US" b="0" dirty="0" smtClean="0">
              <a:solidFill>
                <a:srgbClr val="FF0000"/>
              </a:solidFill>
            </a:endParaRP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E100A-DE11-4487-97AE-475AB41DA28E}" type="slidenum">
              <a:rPr lang="zh-CN" altLang="en-US"/>
              <a:pPr/>
              <a:t>3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>
                <a:solidFill>
                  <a:srgbClr val="0000FF"/>
                </a:solidFill>
              </a:rPr>
              <a:t>路由的功能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144" cy="41046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0" dirty="0" smtClean="0">
                <a:solidFill>
                  <a:srgbClr val="FF0000"/>
                </a:solidFill>
              </a:rPr>
              <a:t>路径发现、建立与优化</a:t>
            </a:r>
            <a:r>
              <a:rPr lang="zh-CN" altLang="en-US" sz="3200" b="0" dirty="0" smtClean="0"/>
              <a:t>。</a:t>
            </a: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中，路由技术需要分布式地获取网络拓扑信息，以一定准则发现、建立路径并对路径进行维护、优化。</a:t>
            </a:r>
            <a:endParaRPr lang="en-US" altLang="zh-CN" sz="3200" b="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3200" b="0" dirty="0" smtClean="0">
                <a:solidFill>
                  <a:srgbClr val="FF0000"/>
                </a:solidFill>
              </a:rPr>
              <a:t>正确传输数据</a:t>
            </a:r>
            <a:r>
              <a:rPr lang="zh-CN" altLang="en-US" sz="3200" b="0" dirty="0" smtClean="0"/>
              <a:t>。路由技术负责将数据分组从源节点通过网络转发到目的节点。</a:t>
            </a:r>
            <a:endParaRPr lang="en-US" altLang="zh-CN" b="0" dirty="0" smtClean="0">
              <a:cs typeface="+mn-cs"/>
            </a:endParaRP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25473F-0D0D-432A-8122-14CFC8E2717C}" type="slidenum">
              <a:rPr lang="zh-CN" altLang="en-US"/>
              <a:pPr/>
              <a:t>4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solidFill>
                  <a:srgbClr val="0000FF"/>
                </a:solidFill>
              </a:rPr>
              <a:t>WSN</a:t>
            </a:r>
            <a:r>
              <a:rPr lang="zh-CN" altLang="en-US" sz="3600" b="0" dirty="0" smtClean="0">
                <a:solidFill>
                  <a:srgbClr val="0000FF"/>
                </a:solidFill>
              </a:rPr>
              <a:t>的特点对路由设计的影响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351837" cy="5472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0" dirty="0" smtClean="0">
                <a:cs typeface="Arial" charset="0"/>
              </a:rPr>
              <a:t>            网络特点是</a:t>
            </a:r>
            <a:r>
              <a:rPr lang="zh-CN" altLang="en-US" b="0" dirty="0" smtClean="0">
                <a:solidFill>
                  <a:srgbClr val="FF0000"/>
                </a:solidFill>
                <a:cs typeface="Arial" charset="0"/>
              </a:rPr>
              <a:t>路由设计的主要依据</a:t>
            </a:r>
            <a:r>
              <a:rPr lang="zh-CN" altLang="en-US" b="0" dirty="0" smtClean="0">
                <a:cs typeface="Arial" charset="0"/>
              </a:rPr>
              <a:t>，对网络特点分析是进行协议设计的前提。</a:t>
            </a:r>
            <a:endParaRPr lang="zh-CN" altLang="en-US" b="0" dirty="0" smtClean="0">
              <a:solidFill>
                <a:srgbClr val="00B050"/>
              </a:solidFill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网络业务的最大特点是</a:t>
            </a:r>
            <a:r>
              <a:rPr lang="zh-CN" altLang="en-US" b="0" dirty="0" smtClean="0">
                <a:solidFill>
                  <a:srgbClr val="FF0000"/>
                </a:solidFill>
              </a:rPr>
              <a:t>具有明显的方向性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0" dirty="0" smtClean="0"/>
              <a:t>            </a:t>
            </a:r>
            <a:r>
              <a:rPr lang="en-US" altLang="zh-CN" b="0" dirty="0" smtClean="0">
                <a:solidFill>
                  <a:srgbClr val="FF0000"/>
                </a:solidFill>
              </a:rPr>
              <a:t>WSN</a:t>
            </a:r>
            <a:r>
              <a:rPr lang="zh-CN" altLang="en-US" b="0" dirty="0" smtClean="0">
                <a:solidFill>
                  <a:srgbClr val="FF0000"/>
                </a:solidFill>
              </a:rPr>
              <a:t>的网络业务大都发生在数据汇聚节点（</a:t>
            </a:r>
            <a:r>
              <a:rPr lang="en-US" altLang="zh-CN" b="0" dirty="0" smtClean="0">
                <a:solidFill>
                  <a:srgbClr val="FF0000"/>
                </a:solidFill>
              </a:rPr>
              <a:t>sink</a:t>
            </a:r>
            <a:r>
              <a:rPr lang="zh-CN" altLang="en-US" b="0" dirty="0" smtClean="0">
                <a:solidFill>
                  <a:srgbClr val="FF0000"/>
                </a:solidFill>
              </a:rPr>
              <a:t>）和普通的传感器节点之间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0" dirty="0" smtClean="0"/>
              <a:t>sink</a:t>
            </a:r>
            <a:r>
              <a:rPr lang="zh-CN" altLang="en-US" sz="2400" b="0" dirty="0" smtClean="0"/>
              <a:t>节点到传感器节点的下行业务（如查询指令下达）</a:t>
            </a:r>
            <a:endParaRPr lang="en-US" altLang="zh-CN" sz="24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400" b="0" dirty="0" smtClean="0"/>
              <a:t>传感器节点到</a:t>
            </a:r>
            <a:r>
              <a:rPr lang="en-US" altLang="zh-CN" sz="2400" b="0" dirty="0" smtClean="0"/>
              <a:t>sink</a:t>
            </a:r>
            <a:r>
              <a:rPr lang="zh-CN" altLang="en-US" sz="2400" b="0" dirty="0" smtClean="0"/>
              <a:t>的上行业务（如采集信息的回传）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            传感器节点之间的横向业务所占比例较小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0" dirty="0" smtClean="0"/>
              <a:t>主要是网络的控制信息</a:t>
            </a:r>
            <a:endParaRPr lang="en-US" altLang="zh-CN" sz="2400" b="0" dirty="0" smtClean="0"/>
          </a:p>
          <a:p>
            <a:pPr lvl="1">
              <a:lnSpc>
                <a:spcPct val="120000"/>
              </a:lnSpc>
            </a:pPr>
            <a:r>
              <a:rPr lang="zh-CN" altLang="en-US" sz="2400" b="0" dirty="0" smtClean="0"/>
              <a:t>网内信息处理所需要的信息</a:t>
            </a: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5CA137-81B9-428D-B76C-F51E18E0F437}" type="slidenum">
              <a:rPr lang="zh-CN" altLang="en-US"/>
              <a:pPr/>
              <a:t>5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364088" y="5805264"/>
            <a:ext cx="3095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节点数据转发是否横向业务？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特点</a:t>
            </a:r>
            <a:endParaRPr lang="zh-CN" altLang="en-US" sz="360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713787" cy="5832475"/>
          </a:xfrm>
        </p:spPr>
        <p:txBody>
          <a:bodyPr/>
          <a:lstStyle/>
          <a:p>
            <a:pPr>
              <a:buNone/>
            </a:pPr>
            <a:r>
              <a:rPr lang="en-US" altLang="zh-CN" b="0" dirty="0" smtClean="0"/>
              <a:t>1.</a:t>
            </a:r>
            <a:r>
              <a:rPr lang="zh-CN" altLang="en-US" b="0" dirty="0" smtClean="0">
                <a:solidFill>
                  <a:srgbClr val="FF0000"/>
                </a:solidFill>
              </a:rPr>
              <a:t>形式多样的信息报告</a:t>
            </a:r>
            <a:r>
              <a:rPr lang="zh-CN" altLang="en-US" b="0" dirty="0" smtClean="0"/>
              <a:t>模式</a:t>
            </a:r>
            <a:endParaRPr lang="zh-CN" altLang="en-US" sz="2400" b="0" dirty="0" smtClean="0"/>
          </a:p>
          <a:p>
            <a:pPr lvl="1"/>
            <a:r>
              <a:rPr lang="en-US" altLang="zh-CN" sz="2400" b="0" dirty="0" smtClean="0"/>
              <a:t>a.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事件触发</a:t>
            </a:r>
            <a:r>
              <a:rPr lang="zh-CN" altLang="en-US" sz="2400" b="0" dirty="0" smtClean="0"/>
              <a:t>：节点采集信息后判断，若超过一定的阈值，则认为发生了某种事件，需要立即上报，如用于预警的</a:t>
            </a:r>
            <a:r>
              <a:rPr lang="en-US" altLang="zh-CN" sz="2400" b="0" dirty="0" smtClean="0"/>
              <a:t>WSN</a:t>
            </a:r>
          </a:p>
          <a:p>
            <a:pPr lvl="1"/>
            <a:r>
              <a:rPr lang="en-US" altLang="zh-CN" sz="2400" b="0" dirty="0" smtClean="0"/>
              <a:t>b.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周期的</a:t>
            </a:r>
            <a:r>
              <a:rPr lang="zh-CN" altLang="en-US" sz="2400" b="0" dirty="0" smtClean="0"/>
              <a:t>：节点定期把采集到的信息报告给</a:t>
            </a:r>
            <a:r>
              <a:rPr lang="en-US" altLang="zh-CN" sz="2400" b="0" dirty="0" smtClean="0"/>
              <a:t>sink</a:t>
            </a:r>
            <a:r>
              <a:rPr lang="zh-CN" altLang="en-US" sz="2400" b="0" dirty="0" smtClean="0"/>
              <a:t>。如野生动植物和环境监测</a:t>
            </a:r>
            <a:r>
              <a:rPr lang="en-US" altLang="zh-CN" sz="2400" b="0" dirty="0" smtClean="0"/>
              <a:t>WSN</a:t>
            </a:r>
          </a:p>
          <a:p>
            <a:pPr lvl="1"/>
            <a:r>
              <a:rPr lang="en-US" altLang="zh-CN" sz="2400" b="0" dirty="0" smtClean="0"/>
              <a:t>c.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基于查询</a:t>
            </a:r>
            <a:r>
              <a:rPr lang="zh-CN" altLang="en-US" sz="2400" b="0" dirty="0" smtClean="0"/>
              <a:t>：</a:t>
            </a:r>
            <a:r>
              <a:rPr lang="en-US" altLang="zh-CN" sz="2400" b="0" dirty="0" smtClean="0"/>
              <a:t>node</a:t>
            </a:r>
            <a:r>
              <a:rPr lang="zh-CN" altLang="en-US" sz="2400" b="0" dirty="0" smtClean="0"/>
              <a:t>不主动向</a:t>
            </a:r>
            <a:r>
              <a:rPr lang="en-US" altLang="zh-CN" sz="2400" b="0" dirty="0" smtClean="0"/>
              <a:t>sink</a:t>
            </a:r>
            <a:r>
              <a:rPr lang="zh-CN" altLang="en-US" sz="2400" b="0" dirty="0" smtClean="0"/>
              <a:t>上报采集到的信息，而是等待用户查询，根据用户需要反馈信息。</a:t>
            </a:r>
          </a:p>
          <a:p>
            <a:pPr lvl="1"/>
            <a:r>
              <a:rPr lang="en-US" altLang="zh-CN" sz="2400" b="0" dirty="0" smtClean="0"/>
              <a:t>d.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混合模式</a:t>
            </a:r>
            <a:r>
              <a:rPr lang="zh-CN" altLang="en-US" sz="2400" b="0" dirty="0" smtClean="0"/>
              <a:t>：前三种的综合。如智能交通的</a:t>
            </a:r>
            <a:r>
              <a:rPr lang="en-US" altLang="zh-CN" sz="2400" b="0" dirty="0" smtClean="0"/>
              <a:t>WSN</a:t>
            </a:r>
          </a:p>
          <a:p>
            <a:pPr>
              <a:buNone/>
            </a:pPr>
            <a:r>
              <a:rPr lang="zh-CN" altLang="en-US" b="0" dirty="0" smtClean="0"/>
              <a:t>    不同的信息报告模式影响路由的触发机制</a:t>
            </a:r>
          </a:p>
          <a:p>
            <a:pPr lvl="1"/>
            <a:r>
              <a:rPr lang="en-US" altLang="zh-CN" sz="2400" b="0" dirty="0" smtClean="0"/>
              <a:t>a.</a:t>
            </a:r>
            <a:r>
              <a:rPr lang="zh-CN" altLang="en-US" sz="2400" b="0" dirty="0" smtClean="0"/>
              <a:t>事件触发模式：从节能的角度，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按需建立路由</a:t>
            </a:r>
            <a:r>
              <a:rPr lang="zh-CN" altLang="en-US" sz="2400" b="0" dirty="0" smtClean="0"/>
              <a:t>更恰当</a:t>
            </a:r>
          </a:p>
          <a:p>
            <a:pPr lvl="1"/>
            <a:r>
              <a:rPr lang="en-US" altLang="zh-CN" sz="2400" b="0" dirty="0" smtClean="0"/>
              <a:t>b.</a:t>
            </a:r>
            <a:r>
              <a:rPr lang="zh-CN" altLang="en-US" sz="2400" b="0" dirty="0" smtClean="0"/>
              <a:t>周期报告模式：采用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先应式的方法</a:t>
            </a:r>
            <a:r>
              <a:rPr lang="zh-CN" altLang="en-US" sz="2400" b="0" dirty="0" smtClean="0"/>
              <a:t>建立路由更加合适</a:t>
            </a:r>
          </a:p>
          <a:p>
            <a:pPr lvl="1"/>
            <a:r>
              <a:rPr lang="en-US" altLang="zh-CN" sz="2400" b="0" dirty="0" smtClean="0"/>
              <a:t>c.</a:t>
            </a:r>
            <a:r>
              <a:rPr lang="zh-CN" altLang="en-US" sz="2400" b="0" dirty="0" smtClean="0"/>
              <a:t>基于查询模式：查询信息的本身就可以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辅助建立路由</a:t>
            </a: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79FADF-97CB-4FAE-BD3F-FEB8D522838E}" type="slidenum">
              <a:rPr lang="zh-CN" altLang="en-US"/>
              <a:pPr/>
              <a:t>6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特点</a:t>
            </a:r>
            <a:endParaRPr lang="zh-CN" altLang="en-US" sz="360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3787" cy="1656730"/>
          </a:xfrm>
        </p:spPr>
        <p:txBody>
          <a:bodyPr/>
          <a:lstStyle/>
          <a:p>
            <a:pPr>
              <a:buNone/>
            </a:pPr>
            <a:r>
              <a:rPr lang="en-US" altLang="zh-CN" b="0" dirty="0" smtClean="0">
                <a:cs typeface="Arial" charset="0"/>
              </a:rPr>
              <a:t>    2.</a:t>
            </a:r>
            <a:r>
              <a:rPr lang="zh-CN" altLang="en-US" b="0" dirty="0" smtClean="0">
                <a:solidFill>
                  <a:srgbClr val="FF0000"/>
                </a:solidFill>
                <a:cs typeface="Arial" charset="0"/>
              </a:rPr>
              <a:t>多对一和一对多为主</a:t>
            </a:r>
            <a:r>
              <a:rPr lang="zh-CN" altLang="en-US" b="0" dirty="0" smtClean="0">
                <a:cs typeface="Arial" charset="0"/>
              </a:rPr>
              <a:t>的业务模式</a:t>
            </a:r>
          </a:p>
          <a:p>
            <a:pPr lvl="1"/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主要业务是传感器节点把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采集到的信息传给</a:t>
            </a:r>
            <a:r>
              <a:rPr lang="en-US" altLang="zh-CN" sz="2400" b="0" dirty="0" smtClean="0">
                <a:solidFill>
                  <a:srgbClr val="FF0000"/>
                </a:solidFill>
                <a:cs typeface="Arial" charset="0"/>
              </a:rPr>
              <a:t>sink</a:t>
            </a:r>
            <a:r>
              <a:rPr lang="zh-CN" altLang="en-US" sz="2400" b="0" dirty="0" smtClean="0">
                <a:cs typeface="Arial" charset="0"/>
              </a:rPr>
              <a:t>和</a:t>
            </a:r>
            <a:r>
              <a:rPr lang="en-US" altLang="zh-CN" sz="2400" b="0" dirty="0" smtClean="0">
                <a:cs typeface="Arial" charset="0"/>
              </a:rPr>
              <a:t>sink</a:t>
            </a:r>
            <a:r>
              <a:rPr lang="zh-CN" altLang="en-US" sz="2400" b="0" dirty="0" smtClean="0">
                <a:cs typeface="Arial" charset="0"/>
              </a:rPr>
              <a:t>向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下达查询命令</a:t>
            </a:r>
            <a:r>
              <a:rPr lang="zh-CN" altLang="en-US" sz="2400" b="0" dirty="0" smtClean="0">
                <a:cs typeface="Arial" charset="0"/>
              </a:rPr>
              <a:t>，这是典型的多对一和一对多的模式</a:t>
            </a: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4C0C54-FFD7-405B-A3C5-5E2BCAA1EC07}" type="slidenum">
              <a:rPr lang="zh-CN" altLang="en-US"/>
              <a:pPr/>
              <a:t>7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95536" y="2564904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latin typeface="+mj-ea"/>
                <a:ea typeface="+mj-ea"/>
                <a:cs typeface="Arial" charset="0"/>
              </a:rPr>
              <a:t>3.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数据为中心的设计理念</a:t>
            </a:r>
          </a:p>
          <a:p>
            <a:pPr lvl="1"/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把</a:t>
            </a:r>
            <a:r>
              <a:rPr kumimoji="1" lang="en-US" altLang="zh-CN" sz="2400" dirty="0" smtClean="0">
                <a:latin typeface="+mj-ea"/>
                <a:ea typeface="+mj-ea"/>
                <a:cs typeface="Arial" charset="0"/>
              </a:rPr>
              <a:t>WSN</a:t>
            </a:r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看成是一个大型的数据库，关心从这里得到什么信息，而不关心具体哪个节点提供了该信息。</a:t>
            </a:r>
            <a:endParaRPr kumimoji="1" lang="en-US" altLang="zh-CN" sz="2400" dirty="0" smtClean="0">
              <a:latin typeface="+mj-ea"/>
              <a:ea typeface="+mj-ea"/>
              <a:cs typeface="Arial" charset="0"/>
            </a:endParaRPr>
          </a:p>
          <a:p>
            <a:pPr lvl="1"/>
            <a:endParaRPr kumimoji="1" lang="zh-CN" altLang="en-US" sz="2400" dirty="0" smtClean="0">
              <a:latin typeface="+mj-ea"/>
              <a:ea typeface="+mj-ea"/>
              <a:cs typeface="Arial" charset="0"/>
            </a:endParaRPr>
          </a:p>
          <a:p>
            <a:pPr lvl="1"/>
            <a:r>
              <a:rPr kumimoji="1" lang="en-US" altLang="zh-CN" sz="2400" dirty="0" smtClean="0">
                <a:latin typeface="+mj-ea"/>
                <a:ea typeface="+mj-ea"/>
                <a:cs typeface="Arial" charset="0"/>
              </a:rPr>
              <a:t> </a:t>
            </a:r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该理念对网络层的一个重要影响是节点的地址分配 ，</a:t>
            </a:r>
            <a:r>
              <a:rPr kumimoji="1" lang="en-US" altLang="zh-CN" sz="2400" dirty="0" smtClean="0">
                <a:latin typeface="+mj-ea"/>
                <a:ea typeface="+mj-ea"/>
                <a:cs typeface="Arial" charset="0"/>
              </a:rPr>
              <a:t>node</a:t>
            </a:r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无需全局地址，有时需要局部地址。</a:t>
            </a:r>
            <a:endParaRPr kumimoji="1" lang="en-US" altLang="zh-CN" sz="2400" dirty="0" smtClean="0">
              <a:latin typeface="+mj-ea"/>
              <a:ea typeface="+mj-ea"/>
              <a:cs typeface="Arial" charset="0"/>
            </a:endParaRPr>
          </a:p>
          <a:p>
            <a:pPr lvl="1"/>
            <a:endParaRPr kumimoji="1" lang="en-US" altLang="zh-CN" sz="2400" dirty="0" smtClean="0">
              <a:latin typeface="+mj-ea"/>
              <a:ea typeface="+mj-ea"/>
              <a:cs typeface="Arial" charset="0"/>
            </a:endParaRPr>
          </a:p>
          <a:p>
            <a:pPr lvl="1"/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 该理念还影响分组转发的过程</a:t>
            </a:r>
            <a:endParaRPr kumimoji="1" lang="en-US" altLang="zh-CN" sz="2400" dirty="0" smtClean="0">
              <a:latin typeface="+mj-ea"/>
              <a:ea typeface="+mj-ea"/>
              <a:cs typeface="Arial" charset="0"/>
            </a:endParaRPr>
          </a:p>
          <a:p>
            <a:pPr lvl="1">
              <a:buNone/>
            </a:pPr>
            <a:r>
              <a:rPr kumimoji="1" lang="en-US" altLang="zh-CN" sz="2400" dirty="0" smtClean="0">
                <a:latin typeface="+mj-ea"/>
                <a:ea typeface="+mj-ea"/>
                <a:cs typeface="Arial" charset="0"/>
              </a:rPr>
              <a:t>     WSN</a:t>
            </a:r>
            <a:r>
              <a:rPr kumimoji="1" lang="zh-CN" altLang="en-US" sz="2400" dirty="0" smtClean="0">
                <a:latin typeface="+mj-ea"/>
                <a:ea typeface="+mj-ea"/>
                <a:cs typeface="Arial" charset="0"/>
              </a:rPr>
              <a:t>在转发过程中对冗余数据进行融合</a:t>
            </a:r>
            <a:r>
              <a:rPr lang="zh-CN" altLang="en-US" sz="2000" dirty="0" smtClean="0">
                <a:cs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solidFill>
                  <a:schemeClr val="tx1"/>
                </a:solidFill>
              </a:rPr>
              <a:t>WSN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特点</a:t>
            </a:r>
            <a:endParaRPr lang="zh-CN" altLang="en-US" sz="3600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23850" y="836613"/>
            <a:ext cx="8569325" cy="5688012"/>
          </a:xfrm>
        </p:spPr>
        <p:txBody>
          <a:bodyPr/>
          <a:lstStyle/>
          <a:p>
            <a:pPr>
              <a:buNone/>
            </a:pPr>
            <a:r>
              <a:rPr lang="en-US" altLang="zh-CN" b="0" dirty="0" smtClean="0">
                <a:cs typeface="Arial" charset="0"/>
              </a:rPr>
              <a:t>4.</a:t>
            </a:r>
            <a:r>
              <a:rPr lang="zh-CN" altLang="en-US" b="0" dirty="0" smtClean="0">
                <a:solidFill>
                  <a:srgbClr val="FF0000"/>
                </a:solidFill>
                <a:cs typeface="Arial" charset="0"/>
              </a:rPr>
              <a:t>动态变化的网络拓扑</a:t>
            </a:r>
            <a:endParaRPr lang="en-US" altLang="zh-CN" b="0" dirty="0" smtClean="0">
              <a:solidFill>
                <a:srgbClr val="FF0000"/>
              </a:solidFill>
              <a:cs typeface="Arial" charset="0"/>
            </a:endParaRPr>
          </a:p>
          <a:p>
            <a:pPr lvl="1"/>
            <a:r>
              <a:rPr lang="zh-CN" altLang="en-US" sz="2400" b="0" dirty="0" smtClean="0">
                <a:cs typeface="Arial" charset="0"/>
              </a:rPr>
              <a:t>大部分的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中节点并不移动，造成网络拓扑变化的主要原因是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节点的失效和存在不可靠性</a:t>
            </a:r>
            <a:r>
              <a:rPr lang="zh-CN" altLang="en-US" sz="2400" b="0" dirty="0" smtClean="0">
                <a:cs typeface="Arial" charset="0"/>
              </a:rPr>
              <a:t>。</a:t>
            </a:r>
            <a:endParaRPr lang="en-US" altLang="zh-CN" sz="2400" b="0" dirty="0" smtClean="0">
              <a:cs typeface="Arial" charset="0"/>
            </a:endParaRPr>
          </a:p>
          <a:p>
            <a:pPr lvl="1"/>
            <a:r>
              <a:rPr lang="zh-CN" altLang="en-US" sz="2400" b="0" dirty="0" smtClean="0">
                <a:cs typeface="Arial" charset="0"/>
              </a:rPr>
              <a:t>为了节能和延长网络寿命，需要对网络进行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休眠调度</a:t>
            </a:r>
            <a:r>
              <a:rPr lang="zh-CN" altLang="en-US" sz="2400" b="0" dirty="0" smtClean="0">
                <a:cs typeface="Arial" charset="0"/>
              </a:rPr>
              <a:t>，会在一定程度上增加网络拓扑的动态性。</a:t>
            </a:r>
            <a:endParaRPr lang="en-US" altLang="zh-CN" sz="2400" b="0" dirty="0" smtClean="0">
              <a:cs typeface="Arial" charset="0"/>
            </a:endParaRPr>
          </a:p>
          <a:p>
            <a:pPr lvl="1"/>
            <a:r>
              <a:rPr lang="zh-CN" altLang="en-US" sz="2400" b="0" dirty="0" smtClean="0">
                <a:cs typeface="Arial" charset="0"/>
              </a:rPr>
              <a:t>在有些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中为了弥补节点失效造成的性能损失，进行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再布设</a:t>
            </a:r>
            <a:r>
              <a:rPr lang="zh-CN" altLang="en-US" sz="2400" b="0" dirty="0" smtClean="0">
                <a:cs typeface="Arial" charset="0"/>
              </a:rPr>
              <a:t>（</a:t>
            </a:r>
            <a:r>
              <a:rPr lang="en-US" altLang="zh-CN" sz="2400" b="0" dirty="0" smtClean="0">
                <a:cs typeface="Arial" charset="0"/>
              </a:rPr>
              <a:t>re-deployment</a:t>
            </a:r>
            <a:r>
              <a:rPr lang="zh-CN" altLang="en-US" sz="2400" b="0" dirty="0" smtClean="0">
                <a:cs typeface="Arial" charset="0"/>
              </a:rPr>
              <a:t>），也会使网络拓扑发生变化。</a:t>
            </a:r>
          </a:p>
          <a:p>
            <a:pPr lvl="1"/>
            <a:r>
              <a:rPr lang="zh-CN" altLang="en-US" sz="2400" b="0" dirty="0" smtClean="0">
                <a:cs typeface="Arial" charset="0"/>
              </a:rPr>
              <a:t>有些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中的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节点是可移动</a:t>
            </a:r>
            <a:r>
              <a:rPr lang="zh-CN" altLang="en-US" sz="2400" b="0" dirty="0" smtClean="0">
                <a:cs typeface="Arial" charset="0"/>
              </a:rPr>
              <a:t>的，如医疗监测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，候鸟迁徙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，网络拓扑变化比较快。</a:t>
            </a:r>
          </a:p>
          <a:p>
            <a:pPr lvl="1"/>
            <a:endParaRPr lang="en-US" altLang="zh-CN" sz="2400" b="0" dirty="0" smtClean="0">
              <a:cs typeface="Arial" charset="0"/>
            </a:endParaRPr>
          </a:p>
          <a:p>
            <a:pPr lvl="1"/>
            <a:endParaRPr lang="zh-CN" altLang="en-US" sz="2400" b="0" dirty="0" smtClean="0">
              <a:cs typeface="Arial" charset="0"/>
            </a:endParaRP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4D8B65-8B7D-4945-942C-9D0BC092A52C}" type="slidenum">
              <a:rPr lang="zh-CN" altLang="en-US"/>
              <a:pPr/>
              <a:t>8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smtClean="0">
                <a:solidFill>
                  <a:schemeClr val="tx1"/>
                </a:solidFill>
              </a:rPr>
              <a:t>WSN</a:t>
            </a:r>
            <a:r>
              <a:rPr lang="zh-CN" altLang="en-US" sz="3600" b="0" smtClean="0">
                <a:solidFill>
                  <a:schemeClr val="tx1"/>
                </a:solidFill>
              </a:rPr>
              <a:t>特点</a:t>
            </a:r>
            <a:endParaRPr lang="zh-CN" altLang="en-US" sz="360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640763" cy="5472112"/>
          </a:xfrm>
        </p:spPr>
        <p:txBody>
          <a:bodyPr/>
          <a:lstStyle/>
          <a:p>
            <a:r>
              <a:rPr lang="en-US" altLang="zh-CN" b="0" dirty="0" smtClean="0">
                <a:cs typeface="Arial" charset="0"/>
              </a:rPr>
              <a:t>5.</a:t>
            </a:r>
            <a:r>
              <a:rPr lang="zh-CN" altLang="en-US" b="0" dirty="0" smtClean="0">
                <a:solidFill>
                  <a:srgbClr val="FF0000"/>
                </a:solidFill>
                <a:cs typeface="Arial" charset="0"/>
              </a:rPr>
              <a:t>能量受限、结构简单</a:t>
            </a:r>
            <a:r>
              <a:rPr lang="zh-CN" altLang="en-US" b="0" dirty="0" smtClean="0">
                <a:cs typeface="Arial" charset="0"/>
              </a:rPr>
              <a:t>的节点</a:t>
            </a:r>
          </a:p>
          <a:p>
            <a:pPr lvl="1"/>
            <a:r>
              <a:rPr lang="en-US" altLang="zh-CN" sz="2400" b="0" dirty="0" smtClean="0">
                <a:cs typeface="Arial" charset="0"/>
              </a:rPr>
              <a:t>Node</a:t>
            </a:r>
            <a:r>
              <a:rPr lang="zh-CN" altLang="en-US" sz="2400" b="0" dirty="0" smtClean="0">
                <a:cs typeface="Arial" charset="0"/>
              </a:rPr>
              <a:t>大都由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电池供电</a:t>
            </a:r>
            <a:r>
              <a:rPr lang="zh-CN" altLang="en-US" sz="2400" b="0" dirty="0" smtClean="0">
                <a:cs typeface="Arial" charset="0"/>
              </a:rPr>
              <a:t>，电池体积小，能量有限且难以更换</a:t>
            </a:r>
          </a:p>
          <a:p>
            <a:pPr lvl="1"/>
            <a:r>
              <a:rPr lang="zh-CN" altLang="en-US" sz="2400" b="0" dirty="0" smtClean="0">
                <a:cs typeface="Arial" charset="0"/>
              </a:rPr>
              <a:t>许多场合需要</a:t>
            </a:r>
            <a:r>
              <a:rPr lang="en-US" altLang="zh-CN" sz="2400" b="0" dirty="0" smtClean="0">
                <a:cs typeface="Arial" charset="0"/>
              </a:rPr>
              <a:t>WSN</a:t>
            </a:r>
            <a:r>
              <a:rPr lang="zh-CN" altLang="en-US" sz="2400" b="0" dirty="0" smtClean="0">
                <a:cs typeface="Arial" charset="0"/>
              </a:rPr>
              <a:t>连续工作</a:t>
            </a:r>
            <a:r>
              <a:rPr lang="zh-CN" altLang="en-US" sz="2400" b="0" dirty="0" smtClean="0">
                <a:solidFill>
                  <a:srgbClr val="FF0000"/>
                </a:solidFill>
                <a:cs typeface="Arial" charset="0"/>
              </a:rPr>
              <a:t>数年甚至更长</a:t>
            </a:r>
            <a:r>
              <a:rPr lang="zh-CN" altLang="en-US" sz="2400" b="0" dirty="0" smtClean="0">
                <a:cs typeface="Arial" charset="0"/>
              </a:rPr>
              <a:t>。</a:t>
            </a:r>
          </a:p>
          <a:p>
            <a:pPr lvl="1"/>
            <a:r>
              <a:rPr lang="en-US" altLang="zh-CN" sz="2400" b="0" dirty="0" smtClean="0">
                <a:cs typeface="Arial" charset="0"/>
              </a:rPr>
              <a:t>Node</a:t>
            </a:r>
            <a:r>
              <a:rPr lang="zh-CN" altLang="en-US" sz="2400" b="0" dirty="0" smtClean="0">
                <a:cs typeface="Arial" charset="0"/>
              </a:rPr>
              <a:t>结构简单，</a:t>
            </a:r>
            <a:r>
              <a:rPr lang="zh-CN" altLang="en-US" sz="2400" b="0" u="sng" dirty="0" smtClean="0">
                <a:cs typeface="Arial" charset="0"/>
              </a:rPr>
              <a:t>存储、处理、通信能力低</a:t>
            </a:r>
            <a:r>
              <a:rPr lang="zh-CN" altLang="en-US" sz="2400" b="0" dirty="0" smtClean="0">
                <a:cs typeface="Arial" charset="0"/>
              </a:rPr>
              <a:t>，单个节点可靠性差。要求协议尽可能简单，具有容错性。</a:t>
            </a:r>
          </a:p>
          <a:p>
            <a:r>
              <a:rPr lang="en-US" altLang="zh-CN" b="0" dirty="0" smtClean="0"/>
              <a:t>6.</a:t>
            </a:r>
            <a:r>
              <a:rPr lang="zh-CN" altLang="en-US" b="0" dirty="0" smtClean="0">
                <a:solidFill>
                  <a:srgbClr val="FF0000"/>
                </a:solidFill>
              </a:rPr>
              <a:t>密集布设</a:t>
            </a:r>
            <a:r>
              <a:rPr lang="zh-CN" altLang="en-US" b="0" dirty="0" smtClean="0"/>
              <a:t>的大规模网络</a:t>
            </a:r>
          </a:p>
          <a:p>
            <a:pPr lvl="1"/>
            <a:r>
              <a:rPr lang="en-US" altLang="zh-CN" sz="2400" b="0" dirty="0" smtClean="0"/>
              <a:t>WSN</a:t>
            </a:r>
            <a:r>
              <a:rPr lang="zh-CN" altLang="en-US" sz="2400" b="0" dirty="0" smtClean="0"/>
              <a:t>通常密集布设大量节点，节点数量达到成千甚至上万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4B7301-6C1C-4554-A8A1-9F8E4B9737D3}" type="slidenum">
              <a:rPr lang="zh-CN" altLang="en-US"/>
              <a:pPr/>
              <a:t>9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1604</Words>
  <Application>Microsoft Office PowerPoint</Application>
  <PresentationFormat>全屏显示(4:3)</PresentationFormat>
  <Paragraphs>152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WSN</vt:lpstr>
      <vt:lpstr>Lectrue 6  WSN路由协议的特点</vt:lpstr>
      <vt:lpstr>内容提要</vt:lpstr>
      <vt:lpstr>什么是路由？</vt:lpstr>
      <vt:lpstr>路由的功能</vt:lpstr>
      <vt:lpstr>WSN的特点对路由设计的影响</vt:lpstr>
      <vt:lpstr>WSN特点</vt:lpstr>
      <vt:lpstr>WSN特点</vt:lpstr>
      <vt:lpstr>WSN特点</vt:lpstr>
      <vt:lpstr>WSN特点</vt:lpstr>
      <vt:lpstr>WSN特点总结</vt:lpstr>
      <vt:lpstr>传统网络路由与WSN路由</vt:lpstr>
      <vt:lpstr>WSN路由协议要求</vt:lpstr>
      <vt:lpstr>WSN路由协议要求</vt:lpstr>
      <vt:lpstr>WSN路由协议考虑的要素(1/2)</vt:lpstr>
      <vt:lpstr>WSN路由协议考虑的要素(2/2)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Lectrue10  WSN的路由协议</dc:title>
  <dc:creator>吴援明</dc:creator>
  <cp:lastModifiedBy>吴援明</cp:lastModifiedBy>
  <cp:revision>27</cp:revision>
  <dcterms:created xsi:type="dcterms:W3CDTF">2018-01-03T09:12:51Z</dcterms:created>
  <dcterms:modified xsi:type="dcterms:W3CDTF">2018-04-08T06:02:24Z</dcterms:modified>
</cp:coreProperties>
</file>