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67" r:id="rId3"/>
    <p:sldId id="266" r:id="rId4"/>
    <p:sldId id="269" r:id="rId5"/>
    <p:sldId id="270" r:id="rId6"/>
    <p:sldId id="303" r:id="rId7"/>
    <p:sldId id="302" r:id="rId8"/>
    <p:sldId id="304" r:id="rId9"/>
    <p:sldId id="305" r:id="rId10"/>
    <p:sldId id="306" r:id="rId11"/>
    <p:sldId id="277" r:id="rId12"/>
    <p:sldId id="278" r:id="rId13"/>
    <p:sldId id="271" r:id="rId14"/>
    <p:sldId id="274" r:id="rId15"/>
    <p:sldId id="275" r:id="rId16"/>
    <p:sldId id="276" r:id="rId17"/>
    <p:sldId id="279" r:id="rId18"/>
    <p:sldId id="298" r:id="rId19"/>
    <p:sldId id="307" r:id="rId20"/>
    <p:sldId id="308" r:id="rId21"/>
    <p:sldId id="300" r:id="rId22"/>
    <p:sldId id="301"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98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D3FE1F-556D-4D42-938E-E10FE8780753}" type="datetimeFigureOut">
              <a:rPr lang="zh-CN" altLang="en-US" smtClean="0"/>
              <a:pPr/>
              <a:t>2018-5-22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B68466-FB47-41CF-8C28-1589DE355CF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02DBEA1-E03C-4EBC-B27B-138C4C0B21FE}" type="slidenum">
              <a:rPr lang="zh-CN" altLang="en-US"/>
              <a:pPr/>
              <a:t>2</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F9387D0-6B5F-4D61-9A3F-0201604F6CF9}" type="slidenum">
              <a:rPr lang="zh-CN" altLang="en-US"/>
              <a:pPr/>
              <a:t>4</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D0479A9-13C7-472A-9507-BC80E8AD39DF}" type="slidenum">
              <a:rPr lang="zh-CN" altLang="en-US"/>
              <a:pPr/>
              <a:t>5</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685800" y="4343400"/>
            <a:ext cx="5486400" cy="4114800"/>
          </a:xfrm>
          <a:noFill/>
          <a:ln/>
        </p:spPr>
        <p:txBody>
          <a:bodyPr/>
          <a:lstStyle/>
          <a:p>
            <a:pPr eaLnBrk="1" hangingPunct="1"/>
            <a:r>
              <a:rPr lang="zh-CN" altLang="en-US" smtClean="0"/>
              <a:t>当一个节点的剩余能量低于能量阈值后，减少其在协议中参与的活动</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23DF8586-B2E6-4455-9328-29417D728410}" type="slidenum">
              <a:rPr lang="zh-CN" altLang="en-US"/>
              <a:pPr/>
              <a:t>11</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781AAD7-CA19-4632-9A3C-1B79650DA256}" type="slidenum">
              <a:rPr lang="zh-CN" altLang="en-US"/>
              <a:pPr/>
              <a:t>13</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p:spPr>
        <p:txBody>
          <a:bodyPr/>
          <a:lstStyle/>
          <a:p>
            <a:endParaRPr lang="zh-CN" altLang="en-US" smtClean="0"/>
          </a:p>
        </p:txBody>
      </p:sp>
      <p:sp>
        <p:nvSpPr>
          <p:cNvPr id="71684" name="灯片编号占位符 3"/>
          <p:cNvSpPr>
            <a:spLocks noGrp="1"/>
          </p:cNvSpPr>
          <p:nvPr>
            <p:ph type="sldNum" sz="quarter" idx="5"/>
          </p:nvPr>
        </p:nvSpPr>
        <p:spPr>
          <a:noFill/>
        </p:spPr>
        <p:txBody>
          <a:bodyPr/>
          <a:lstStyle/>
          <a:p>
            <a:fld id="{7D85F7F2-4FA9-400F-84ED-7A57B4D1E182}" type="slidenum">
              <a:rPr lang="zh-CN" altLang="en-US"/>
              <a:pPr/>
              <a:t>16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61CEB71-3B18-4607-92ED-F7FC846C4238}" type="slidenum">
              <a:rPr lang="zh-CN" altLang="en-US"/>
              <a:pPr/>
              <a:t>21</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685800" y="4343400"/>
            <a:ext cx="5486400" cy="4114800"/>
          </a:xfrm>
          <a:noFill/>
          <a:ln/>
        </p:spPr>
        <p:txBody>
          <a:bodyPr/>
          <a:lstStyle/>
          <a:p>
            <a:pPr eaLnBrk="1" hangingPunct="1"/>
            <a:r>
              <a:rPr lang="zh-CN" altLang="en-US" smtClean="0"/>
              <a:t>以数据为中心的路由协议对感知到的数据按照属性命名，对相同属性的数据在传输过程中进行融合操作，减少网络中冗余数据的传输。这类协议同时集成了网络路由任务和应用层数据管理任务。</a:t>
            </a:r>
          </a:p>
          <a:p>
            <a:pPr eaLnBrk="1" hangingPunct="1"/>
            <a:r>
              <a:rPr lang="en-US" altLang="zh-CN" smtClean="0"/>
              <a:t>Dissemination</a:t>
            </a:r>
            <a:r>
              <a:rPr lang="zh-CN" altLang="en-US" smtClean="0"/>
              <a:t>，分发</a:t>
            </a:r>
          </a:p>
          <a:p>
            <a:pPr eaLnBrk="1" hangingPunct="1"/>
            <a:r>
              <a:rPr lang="zh-CN" altLang="en-US" b="1" smtClean="0"/>
              <a:t>  以数据为中心。与传统无线网络的路由协议以地址作为节点标识和路由依据不同</a:t>
            </a:r>
            <a:r>
              <a:rPr lang="zh-CN" altLang="en-US" smtClean="0"/>
              <a:t>，无线传感器网络通常只关心区域内某个观测指标的值，而不具体关心单个节点的观测数据；它不依赖于全网唯一的标识，通常包含多个节点到少数汇聚节点的数据流，按照对感知数据的需求、数据通信模式和流向，以数据为中心形成消息的转发路径。</a:t>
            </a:r>
          </a:p>
          <a:p>
            <a:pPr eaLnBrk="1" hangingPunct="1"/>
            <a:r>
              <a:rPr lang="en-US" altLang="zh-CN" smtClean="0"/>
              <a:t>dissemination.</a:t>
            </a:r>
            <a:r>
              <a:rPr lang="zh-CN" altLang="en-US" smtClean="0"/>
              <a:t>分发</a:t>
            </a:r>
          </a:p>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D7ED464-8F8A-4D20-B0FF-9C14EA26053B}" type="slidenum">
              <a:rPr lang="zh-CN" altLang="en-US"/>
              <a:pPr/>
              <a:t>22</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685800" y="4343400"/>
            <a:ext cx="5486400" cy="4114800"/>
          </a:xfrm>
          <a:noFill/>
          <a:ln/>
        </p:spPr>
        <p:txBody>
          <a:bodyPr/>
          <a:lstStyle/>
          <a:p>
            <a:pPr eaLnBrk="1" hangingPunct="1"/>
            <a:r>
              <a:rPr lang="pt-BR" altLang="zh-CN" smtClean="0"/>
              <a:t>Anisotropic</a:t>
            </a:r>
            <a:r>
              <a:rPr lang="zh-CN" altLang="pt-BR" smtClean="0"/>
              <a:t>，各向异性的</a:t>
            </a: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6" descr="sb_xiaohui[1]"/>
          <p:cNvPicPr>
            <a:picLocks noChangeAspect="1" noChangeArrowheads="1"/>
          </p:cNvPicPr>
          <p:nvPr/>
        </p:nvPicPr>
        <p:blipFill>
          <a:blip r:embed="rId2" cstate="print">
            <a:clrChange>
              <a:clrFrom>
                <a:srgbClr val="F2F5F7"/>
              </a:clrFrom>
              <a:clrTo>
                <a:srgbClr val="F2F5F7">
                  <a:alpha val="0"/>
                </a:srgbClr>
              </a:clrTo>
            </a:clrChange>
          </a:blip>
          <a:srcRect/>
          <a:stretch>
            <a:fillRect/>
          </a:stretch>
        </p:blipFill>
        <p:spPr bwMode="auto">
          <a:xfrm>
            <a:off x="8572500" y="0"/>
            <a:ext cx="571500" cy="581025"/>
          </a:xfrm>
          <a:prstGeom prst="rect">
            <a:avLst/>
          </a:prstGeom>
          <a:noFill/>
          <a:ln w="9525">
            <a:noFill/>
            <a:miter lim="800000"/>
            <a:headEnd/>
            <a:tailEnd/>
          </a:ln>
        </p:spPr>
      </p:pic>
      <p:sp>
        <p:nvSpPr>
          <p:cNvPr id="5" name="Text Box 8"/>
          <p:cNvSpPr txBox="1">
            <a:spLocks noChangeArrowheads="1"/>
          </p:cNvSpPr>
          <p:nvPr/>
        </p:nvSpPr>
        <p:spPr bwMode="auto">
          <a:xfrm>
            <a:off x="2483768" y="6525344"/>
            <a:ext cx="41767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defRPr/>
            </a:pPr>
            <a:r>
              <a:rPr lang="en-US" altLang="zh-CN" sz="1400" dirty="0" smtClean="0">
                <a:ea typeface="华文行楷" panose="02010800040101010101" pitchFamily="2" charset="-122"/>
              </a:rPr>
              <a:t>University of Electronic Science and Technology of China</a:t>
            </a:r>
          </a:p>
        </p:txBody>
      </p:sp>
      <p:sp>
        <p:nvSpPr>
          <p:cNvPr id="6" name="Rectangle 9"/>
          <p:cNvSpPr>
            <a:spLocks noChangeArrowheads="1"/>
          </p:cNvSpPr>
          <p:nvPr/>
        </p:nvSpPr>
        <p:spPr bwMode="auto">
          <a:xfrm>
            <a:off x="0" y="0"/>
            <a:ext cx="2271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dirty="0" smtClean="0">
                <a:solidFill>
                  <a:srgbClr val="0000FF"/>
                </a:solidFill>
                <a:ea typeface="华文行楷" panose="02010800040101010101" pitchFamily="2" charset="-122"/>
              </a:rPr>
              <a:t>Wireless Sensor Networks</a:t>
            </a:r>
          </a:p>
        </p:txBody>
      </p:sp>
      <p:sp>
        <p:nvSpPr>
          <p:cNvPr id="685058" name="Rectangle 2"/>
          <p:cNvSpPr>
            <a:spLocks noGrp="1" noChangeArrowheads="1"/>
          </p:cNvSpPr>
          <p:nvPr>
            <p:ph type="ctrTitle"/>
          </p:nvPr>
        </p:nvSpPr>
        <p:spPr>
          <a:xfrm>
            <a:off x="914400" y="2286000"/>
            <a:ext cx="7315200" cy="914400"/>
          </a:xfrm>
        </p:spPr>
        <p:txBody>
          <a:bodyPr/>
          <a:lstStyle>
            <a:lvl1pPr>
              <a:defRPr sz="3200"/>
            </a:lvl1pPr>
          </a:lstStyle>
          <a:p>
            <a:r>
              <a:rPr lang="zh-CN" altLang="en-US"/>
              <a:t>单击此处编辑母版标题样式</a:t>
            </a:r>
          </a:p>
        </p:txBody>
      </p:sp>
      <p:sp>
        <p:nvSpPr>
          <p:cNvPr id="685059" name="Rectangle 3"/>
          <p:cNvSpPr>
            <a:spLocks noGrp="1" noChangeArrowheads="1"/>
          </p:cNvSpPr>
          <p:nvPr>
            <p:ph type="subTitle" idx="1"/>
          </p:nvPr>
        </p:nvSpPr>
        <p:spPr>
          <a:xfrm>
            <a:off x="1371600" y="3581400"/>
            <a:ext cx="6400800" cy="1981200"/>
          </a:xfrm>
        </p:spPr>
        <p:txBody>
          <a:bodyPr lIns="91440" tIns="45720" rIns="91440" bIns="45720"/>
          <a:lstStyle>
            <a:lvl1pPr marL="0" indent="0">
              <a:buFont typeface="Wingdings" pitchFamily="2" charset="2"/>
              <a:buNone/>
              <a:defRPr/>
            </a:lvl1pPr>
          </a:lstStyle>
          <a:p>
            <a:r>
              <a:rPr lang="zh-CN" altLang="en-US"/>
              <a:t>单击此处编辑母版副标题样式</a:t>
            </a:r>
          </a:p>
        </p:txBody>
      </p:sp>
      <p:sp>
        <p:nvSpPr>
          <p:cNvPr id="9" name="Rectangle 5"/>
          <p:cNvSpPr>
            <a:spLocks noGrp="1" noChangeArrowheads="1"/>
          </p:cNvSpPr>
          <p:nvPr>
            <p:ph type="sldNum" sz="quarter" idx="11"/>
          </p:nvPr>
        </p:nvSpPr>
        <p:spPr/>
        <p:txBody>
          <a:bodyPr/>
          <a:lstStyle>
            <a:lvl1pPr>
              <a:defRPr/>
            </a:lvl1pPr>
          </a:lstStyle>
          <a:p>
            <a:fld id="{067C989F-061F-44D0-AFAE-DFA55C8FA720}" type="slidenum">
              <a:rPr lang="zh-CN" altLang="en-US"/>
              <a:pPr/>
              <a:t>‹#›</a:t>
            </a:fld>
            <a:r>
              <a:rPr lang="en-US" altLang="zh-CN"/>
              <a:t>/191</a:t>
            </a:r>
          </a:p>
        </p:txBody>
      </p:sp>
      <p:sp>
        <p:nvSpPr>
          <p:cNvPr id="10" name="Rectangle 4"/>
          <p:cNvSpPr>
            <a:spLocks noGrp="1" noChangeArrowheads="1"/>
          </p:cNvSpPr>
          <p:nvPr>
            <p:ph type="ftr" sz="quarter" idx="3"/>
          </p:nvPr>
        </p:nvSpPr>
        <p:spPr bwMode="auto">
          <a:xfrm>
            <a:off x="7164288" y="6453188"/>
            <a:ext cx="1903512" cy="328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a:solidFill>
                  <a:schemeClr val="tx2"/>
                </a:solidFill>
                <a:latin typeface="+mn-lt"/>
                <a:ea typeface="+mj-ea"/>
              </a:defRPr>
            </a:lvl1pPr>
          </a:lstStyle>
          <a:p>
            <a:pPr>
              <a:defRPr/>
            </a:pPr>
            <a:r>
              <a:rPr lang="en-US" altLang="zh-CN" dirty="0" smtClean="0"/>
              <a:t>Prof. Wu </a:t>
            </a:r>
            <a:r>
              <a:rPr lang="en-US" altLang="zh-CN" dirty="0" err="1" smtClean="0"/>
              <a:t>Yuanming</a:t>
            </a:r>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1"/>
          </p:nvPr>
        </p:nvSpPr>
        <p:spPr>
          <a:ln/>
        </p:spPr>
        <p:txBody>
          <a:bodyPr/>
          <a:lstStyle>
            <a:lvl1pPr>
              <a:defRPr/>
            </a:lvl1pPr>
          </a:lstStyle>
          <a:p>
            <a:fld id="{134CFD89-7C15-418A-B5CB-624F5BBB2F69}" type="slidenum">
              <a:rPr lang="zh-CN" altLang="en-US"/>
              <a:pPr/>
              <a:t>‹#›</a:t>
            </a:fld>
            <a:r>
              <a:rPr lang="en-US" altLang="zh-CN"/>
              <a:t>/191</a:t>
            </a:r>
          </a:p>
        </p:txBody>
      </p:sp>
      <p:sp>
        <p:nvSpPr>
          <p:cNvPr id="9" name="Rectangle 4"/>
          <p:cNvSpPr>
            <a:spLocks noGrp="1" noChangeArrowheads="1"/>
          </p:cNvSpPr>
          <p:nvPr>
            <p:ph type="ftr" sz="quarter" idx="10"/>
          </p:nvPr>
        </p:nvSpPr>
        <p:spPr>
          <a:xfrm>
            <a:off x="7380312" y="6453188"/>
            <a:ext cx="1687488" cy="328612"/>
          </a:xfrm>
        </p:spPr>
        <p:txBody>
          <a:bodyPr/>
          <a:lstStyle>
            <a:lvl1pPr algn="r">
              <a:defRPr kumimoji="0" sz="1200">
                <a:solidFill>
                  <a:schemeClr val="tx2"/>
                </a:solidFill>
                <a:latin typeface="+mn-lt"/>
                <a:ea typeface="+mj-ea"/>
              </a:defRPr>
            </a:lvl1pPr>
          </a:lstStyle>
          <a:p>
            <a:pPr>
              <a:defRPr/>
            </a:pPr>
            <a:r>
              <a:rPr lang="en-US" altLang="zh-CN" dirty="0" smtClean="0"/>
              <a:t>Prof. Wu </a:t>
            </a:r>
            <a:r>
              <a:rPr lang="en-US" altLang="zh-CN" dirty="0" err="1" smtClean="0"/>
              <a:t>Yuanming</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052513"/>
            <a:ext cx="4038600"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052513"/>
            <a:ext cx="4038600"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sldNum" sz="quarter" idx="11"/>
          </p:nvPr>
        </p:nvSpPr>
        <p:spPr>
          <a:ln/>
        </p:spPr>
        <p:txBody>
          <a:bodyPr/>
          <a:lstStyle>
            <a:lvl1pPr>
              <a:defRPr/>
            </a:lvl1pPr>
          </a:lstStyle>
          <a:p>
            <a:fld id="{30965B89-A6E4-41E1-8E1A-E0385CF2D2CE}" type="slidenum">
              <a:rPr lang="zh-CN" altLang="en-US"/>
              <a:pPr/>
              <a:t>‹#›</a:t>
            </a:fld>
            <a:r>
              <a:rPr lang="en-US" altLang="zh-CN"/>
              <a:t>/191</a:t>
            </a:r>
          </a:p>
        </p:txBody>
      </p:sp>
      <p:sp>
        <p:nvSpPr>
          <p:cNvPr id="8" name="Rectangle 4"/>
          <p:cNvSpPr>
            <a:spLocks noGrp="1" noChangeArrowheads="1"/>
          </p:cNvSpPr>
          <p:nvPr>
            <p:ph type="ftr" sz="quarter" idx="10"/>
          </p:nvPr>
        </p:nvSpPr>
        <p:spPr>
          <a:xfrm>
            <a:off x="7380312" y="6453188"/>
            <a:ext cx="1687488" cy="328612"/>
          </a:xfrm>
        </p:spPr>
        <p:txBody>
          <a:bodyPr/>
          <a:lstStyle>
            <a:lvl1pPr algn="r">
              <a:defRPr kumimoji="0" sz="1200">
                <a:solidFill>
                  <a:schemeClr val="tx2"/>
                </a:solidFill>
                <a:latin typeface="+mn-lt"/>
                <a:ea typeface="+mj-ea"/>
              </a:defRPr>
            </a:lvl1pPr>
          </a:lstStyle>
          <a:p>
            <a:pPr>
              <a:defRPr/>
            </a:pPr>
            <a:r>
              <a:rPr lang="en-US" altLang="zh-CN" dirty="0" smtClean="0"/>
              <a:t>Prof. Wu </a:t>
            </a:r>
            <a:r>
              <a:rPr lang="en-US" altLang="zh-CN" dirty="0" err="1" smtClean="0"/>
              <a:t>Yuanming</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35E56F66-3243-4903-8AD6-51ACAFFFB712}" type="slidenum">
              <a:rPr lang="zh-CN" altLang="en-US"/>
              <a:pPr/>
              <a:t>‹#›</a:t>
            </a:fld>
            <a:r>
              <a:rPr lang="en-US" altLang="zh-CN"/>
              <a:t>/191</a:t>
            </a:r>
          </a:p>
        </p:txBody>
      </p:sp>
      <p:sp>
        <p:nvSpPr>
          <p:cNvPr id="4" name="Rectangle 4"/>
          <p:cNvSpPr txBox="1">
            <a:spLocks noChangeArrowheads="1"/>
          </p:cNvSpPr>
          <p:nvPr userDrawn="1"/>
        </p:nvSpPr>
        <p:spPr bwMode="auto">
          <a:xfrm>
            <a:off x="7456512" y="6453336"/>
            <a:ext cx="1687488" cy="328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chemeClr val="tx2"/>
                </a:solidFill>
                <a:latin typeface="+mn-lt"/>
                <a:ea typeface="+mj-ea"/>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smtClean="0">
                <a:ln>
                  <a:noFill/>
                </a:ln>
                <a:solidFill>
                  <a:schemeClr val="tx2"/>
                </a:solidFill>
                <a:effectLst/>
                <a:uLnTx/>
                <a:uFillTx/>
                <a:latin typeface="+mn-lt"/>
                <a:ea typeface="+mj-ea"/>
                <a:cs typeface="+mn-cs"/>
              </a:rPr>
              <a:t>Prof. Wu </a:t>
            </a:r>
            <a:r>
              <a:rPr kumimoji="0" lang="en-US" altLang="zh-CN" sz="1200" b="1" i="0" u="none" strike="noStrike" kern="1200" cap="none" spc="0" normalizeH="0" baseline="0" noProof="0" dirty="0" err="1" smtClean="0">
                <a:ln>
                  <a:noFill/>
                </a:ln>
                <a:solidFill>
                  <a:schemeClr val="tx2"/>
                </a:solidFill>
                <a:effectLst/>
                <a:uLnTx/>
                <a:uFillTx/>
                <a:latin typeface="+mn-lt"/>
                <a:ea typeface="+mj-ea"/>
                <a:cs typeface="+mn-cs"/>
              </a:rPr>
              <a:t>Yuanming</a:t>
            </a:r>
            <a:endParaRPr kumimoji="0" lang="en-US" altLang="zh-CN" sz="1200" b="1" i="0" u="none" strike="noStrike" kern="1200" cap="none" spc="0" normalizeH="0" baseline="0" noProof="0" dirty="0">
              <a:ln>
                <a:noFill/>
              </a:ln>
              <a:solidFill>
                <a:schemeClr val="tx2"/>
              </a:solidFill>
              <a:effectLst/>
              <a:uLnTx/>
              <a:uFillTx/>
              <a:latin typeface="+mn-lt"/>
              <a:ea typeface="+mj-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304800"/>
            <a:ext cx="7772400" cy="603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052513"/>
            <a:ext cx="403860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052513"/>
            <a:ext cx="4038600" cy="26590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63975"/>
            <a:ext cx="4038600" cy="2660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1"/>
          </p:nvPr>
        </p:nvSpPr>
        <p:spPr>
          <a:ln/>
        </p:spPr>
        <p:txBody>
          <a:bodyPr/>
          <a:lstStyle>
            <a:lvl1pPr>
              <a:defRPr/>
            </a:lvl1pPr>
          </a:lstStyle>
          <a:p>
            <a:fld id="{C485837E-EEB7-4C25-A573-3000E23AC581}" type="slidenum">
              <a:rPr lang="zh-CN" altLang="en-US"/>
              <a:pPr/>
              <a:t>‹#›</a:t>
            </a:fld>
            <a:r>
              <a:rPr lang="en-US" altLang="zh-CN"/>
              <a:t>/191</a:t>
            </a:r>
          </a:p>
        </p:txBody>
      </p:sp>
      <p:sp>
        <p:nvSpPr>
          <p:cNvPr id="9" name="Rectangle 4"/>
          <p:cNvSpPr>
            <a:spLocks noGrp="1" noChangeArrowheads="1"/>
          </p:cNvSpPr>
          <p:nvPr>
            <p:ph type="ftr" sz="quarter" idx="10"/>
          </p:nvPr>
        </p:nvSpPr>
        <p:spPr>
          <a:xfrm>
            <a:off x="7380312" y="6453188"/>
            <a:ext cx="1687488" cy="328612"/>
          </a:xfrm>
        </p:spPr>
        <p:txBody>
          <a:bodyPr/>
          <a:lstStyle>
            <a:lvl1pPr algn="r">
              <a:defRPr kumimoji="0" sz="1200">
                <a:solidFill>
                  <a:schemeClr val="tx2"/>
                </a:solidFill>
                <a:latin typeface="+mn-lt"/>
                <a:ea typeface="+mj-ea"/>
              </a:defRPr>
            </a:lvl1pPr>
          </a:lstStyle>
          <a:p>
            <a:pPr>
              <a:defRPr/>
            </a:pPr>
            <a:r>
              <a:rPr lang="en-US" altLang="zh-CN" dirty="0" smtClean="0"/>
              <a:t>Prof. Wu </a:t>
            </a:r>
            <a:r>
              <a:rPr lang="en-US" altLang="zh-CN" dirty="0" err="1" smtClean="0"/>
              <a:t>Yuanming</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304800"/>
            <a:ext cx="7772400" cy="603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052513"/>
            <a:ext cx="403860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052513"/>
            <a:ext cx="403860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sldNum" sz="quarter" idx="11"/>
          </p:nvPr>
        </p:nvSpPr>
        <p:spPr>
          <a:ln/>
        </p:spPr>
        <p:txBody>
          <a:bodyPr/>
          <a:lstStyle>
            <a:lvl1pPr>
              <a:defRPr/>
            </a:lvl1pPr>
          </a:lstStyle>
          <a:p>
            <a:fld id="{2258F6F8-5035-4CFC-8E6E-05FC392B1E97}" type="slidenum">
              <a:rPr lang="zh-CN" altLang="en-US"/>
              <a:pPr/>
              <a:t>‹#›</a:t>
            </a:fld>
            <a:r>
              <a:rPr lang="en-US" altLang="zh-CN"/>
              <a:t>/191</a:t>
            </a:r>
          </a:p>
        </p:txBody>
      </p:sp>
      <p:sp>
        <p:nvSpPr>
          <p:cNvPr id="7" name="Rectangle 4"/>
          <p:cNvSpPr txBox="1">
            <a:spLocks noChangeArrowheads="1"/>
          </p:cNvSpPr>
          <p:nvPr userDrawn="1"/>
        </p:nvSpPr>
        <p:spPr bwMode="auto">
          <a:xfrm>
            <a:off x="7456512" y="6453336"/>
            <a:ext cx="1687488" cy="328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chemeClr val="tx2"/>
                </a:solidFill>
                <a:latin typeface="+mn-lt"/>
                <a:ea typeface="+mj-ea"/>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smtClean="0">
                <a:ln>
                  <a:noFill/>
                </a:ln>
                <a:solidFill>
                  <a:schemeClr val="tx2"/>
                </a:solidFill>
                <a:effectLst/>
                <a:uLnTx/>
                <a:uFillTx/>
                <a:latin typeface="+mn-lt"/>
                <a:ea typeface="+mj-ea"/>
                <a:cs typeface="+mn-cs"/>
              </a:rPr>
              <a:t>Prof. Wu </a:t>
            </a:r>
            <a:r>
              <a:rPr kumimoji="0" lang="en-US" altLang="zh-CN" sz="1200" b="1" i="0" u="none" strike="noStrike" kern="1200" cap="none" spc="0" normalizeH="0" baseline="0" noProof="0" dirty="0" err="1" smtClean="0">
                <a:ln>
                  <a:noFill/>
                </a:ln>
                <a:solidFill>
                  <a:schemeClr val="tx2"/>
                </a:solidFill>
                <a:effectLst/>
                <a:uLnTx/>
                <a:uFillTx/>
                <a:latin typeface="+mn-lt"/>
                <a:ea typeface="+mj-ea"/>
                <a:cs typeface="+mn-cs"/>
              </a:rPr>
              <a:t>Yuanming</a:t>
            </a:r>
            <a:endParaRPr kumimoji="0" lang="en-US" altLang="zh-CN" sz="1200" b="1" i="0" u="none" strike="noStrike" kern="1200" cap="none" spc="0" normalizeH="0" baseline="0" noProof="0" dirty="0">
              <a:ln>
                <a:noFill/>
              </a:ln>
              <a:solidFill>
                <a:schemeClr val="tx2"/>
              </a:solidFill>
              <a:effectLst/>
              <a:uLnTx/>
              <a:uFillTx/>
              <a:latin typeface="+mn-lt"/>
              <a:ea typeface="+mj-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6032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 </a:t>
            </a:r>
          </a:p>
        </p:txBody>
      </p:sp>
      <p:sp>
        <p:nvSpPr>
          <p:cNvPr id="1027" name="Rectangle 3"/>
          <p:cNvSpPr>
            <a:spLocks noGrp="1" noChangeArrowheads="1"/>
          </p:cNvSpPr>
          <p:nvPr>
            <p:ph type="body" idx="1"/>
          </p:nvPr>
        </p:nvSpPr>
        <p:spPr bwMode="auto">
          <a:xfrm>
            <a:off x="468313" y="1052513"/>
            <a:ext cx="8229600" cy="5472112"/>
          </a:xfrm>
          <a:prstGeom prst="rect">
            <a:avLst/>
          </a:prstGeom>
          <a:noFill/>
          <a:ln w="9525">
            <a:noFill/>
            <a:miter lim="800000"/>
            <a:headEnd/>
            <a:tailEnd/>
          </a:ln>
        </p:spPr>
        <p:txBody>
          <a:bodyPr vert="horz" wrap="square" lIns="0" tIns="10800" rIns="0" bIns="1080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Picture 6" descr="sb_xiaohui[1]"/>
          <p:cNvPicPr>
            <a:picLocks noChangeAspect="1" noChangeArrowheads="1"/>
          </p:cNvPicPr>
          <p:nvPr/>
        </p:nvPicPr>
        <p:blipFill>
          <a:blip r:embed="rId8" cstate="print">
            <a:clrChange>
              <a:clrFrom>
                <a:srgbClr val="F2F5F7"/>
              </a:clrFrom>
              <a:clrTo>
                <a:srgbClr val="F2F5F7">
                  <a:alpha val="0"/>
                </a:srgbClr>
              </a:clrTo>
            </a:clrChange>
          </a:blip>
          <a:srcRect/>
          <a:stretch>
            <a:fillRect/>
          </a:stretch>
        </p:blipFill>
        <p:spPr bwMode="auto">
          <a:xfrm>
            <a:off x="8572500" y="0"/>
            <a:ext cx="571500" cy="581025"/>
          </a:xfrm>
          <a:prstGeom prst="rect">
            <a:avLst/>
          </a:prstGeom>
          <a:noFill/>
          <a:ln w="9525">
            <a:noFill/>
            <a:miter lim="800000"/>
            <a:headEnd/>
            <a:tailEnd/>
          </a:ln>
        </p:spPr>
      </p:pic>
      <p:sp>
        <p:nvSpPr>
          <p:cNvPr id="1029" name="Text Box 8"/>
          <p:cNvSpPr txBox="1">
            <a:spLocks noChangeArrowheads="1"/>
          </p:cNvSpPr>
          <p:nvPr/>
        </p:nvSpPr>
        <p:spPr bwMode="auto">
          <a:xfrm>
            <a:off x="2123728" y="6525344"/>
            <a:ext cx="41767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defRPr/>
            </a:pPr>
            <a:r>
              <a:rPr lang="en-US" altLang="zh-CN" sz="1400" dirty="0" smtClean="0">
                <a:ea typeface="华文行楷" panose="02010800040101010101" pitchFamily="2" charset="-122"/>
              </a:rPr>
              <a:t>University of Electronic Science and Technology of China</a:t>
            </a:r>
          </a:p>
        </p:txBody>
      </p:sp>
      <p:sp>
        <p:nvSpPr>
          <p:cNvPr id="1030" name="Rectangle 10"/>
          <p:cNvSpPr>
            <a:spLocks noChangeArrowheads="1"/>
          </p:cNvSpPr>
          <p:nvPr/>
        </p:nvSpPr>
        <p:spPr bwMode="auto">
          <a:xfrm>
            <a:off x="0" y="0"/>
            <a:ext cx="2271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dirty="0" smtClean="0">
                <a:solidFill>
                  <a:srgbClr val="0000FF"/>
                </a:solidFill>
                <a:ea typeface="华文行楷" panose="02010800040101010101" pitchFamily="2" charset="-122"/>
              </a:rPr>
              <a:t>Wireless Sensor Networks</a:t>
            </a:r>
          </a:p>
        </p:txBody>
      </p:sp>
      <p:sp>
        <p:nvSpPr>
          <p:cNvPr id="10" name="Rectangle 4"/>
          <p:cNvSpPr>
            <a:spLocks noGrp="1" noChangeArrowheads="1"/>
          </p:cNvSpPr>
          <p:nvPr>
            <p:ph type="ftr" sz="quarter" idx="3"/>
          </p:nvPr>
        </p:nvSpPr>
        <p:spPr bwMode="auto">
          <a:xfrm>
            <a:off x="7164288" y="6453188"/>
            <a:ext cx="1903512" cy="328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a:solidFill>
                  <a:schemeClr val="tx2"/>
                </a:solidFill>
                <a:latin typeface="+mn-lt"/>
                <a:ea typeface="+mj-ea"/>
              </a:defRPr>
            </a:lvl1pPr>
          </a:lstStyle>
          <a:p>
            <a:pPr>
              <a:defRPr/>
            </a:pPr>
            <a:r>
              <a:rPr lang="en-US" altLang="zh-CN" dirty="0" smtClean="0"/>
              <a:t>Prof. Wu </a:t>
            </a:r>
            <a:r>
              <a:rPr lang="en-US" altLang="zh-CN" dirty="0" err="1" smtClean="0"/>
              <a:t>Yuanming</a:t>
            </a:r>
            <a:endParaRPr lang="en-US" altLang="zh-CN" dirty="0"/>
          </a:p>
        </p:txBody>
      </p:sp>
      <p:sp>
        <p:nvSpPr>
          <p:cNvPr id="11" name="Rectangle 5"/>
          <p:cNvSpPr>
            <a:spLocks noGrp="1" noChangeArrowheads="1"/>
          </p:cNvSpPr>
          <p:nvPr>
            <p:ph type="sldNum" sz="quarter" idx="4"/>
          </p:nvPr>
        </p:nvSpPr>
        <p:spPr bwMode="auto">
          <a:xfrm>
            <a:off x="76200" y="6429375"/>
            <a:ext cx="966788" cy="352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600">
                <a:solidFill>
                  <a:schemeClr val="tx2"/>
                </a:solidFill>
                <a:latin typeface="华文新魏" pitchFamily="2" charset="-122"/>
                <a:ea typeface="华文新魏" pitchFamily="2" charset="-122"/>
              </a:defRPr>
            </a:lvl1pPr>
          </a:lstStyle>
          <a:p>
            <a:fld id="{DA9101AC-129F-4682-B4BB-0C3F4F9BC5B7}" type="slidenum">
              <a:rPr lang="zh-CN" altLang="en-US"/>
              <a:pPr/>
              <a:t>‹#›</a:t>
            </a:fld>
            <a:r>
              <a:rPr lang="en-US" altLang="zh-CN"/>
              <a:t>/191</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iming>
    <p:tnLst>
      <p:par>
        <p:cTn id="1" dur="indefinite" restart="never" nodeType="tmRoot"/>
      </p:par>
    </p:tnLst>
  </p:timing>
  <p:hf hdr="0"/>
  <p:txStyles>
    <p:titleStyle>
      <a:lvl1pPr algn="ctr" rtl="0" eaLnBrk="0" fontAlgn="base" hangingPunct="0">
        <a:spcBef>
          <a:spcPct val="0"/>
        </a:spcBef>
        <a:spcAft>
          <a:spcPct val="0"/>
        </a:spcAft>
        <a:defRPr kumimoji="1" sz="2800" b="1">
          <a:solidFill>
            <a:schemeClr val="tx2"/>
          </a:solidFill>
          <a:latin typeface="+mj-lt"/>
          <a:ea typeface="+mj-ea"/>
          <a:cs typeface="+mj-cs"/>
        </a:defRPr>
      </a:lvl1pPr>
      <a:lvl2pPr algn="ctr" rtl="0" eaLnBrk="0" fontAlgn="base" hangingPunct="0">
        <a:spcBef>
          <a:spcPct val="0"/>
        </a:spcBef>
        <a:spcAft>
          <a:spcPct val="0"/>
        </a:spcAft>
        <a:defRPr kumimoji="1" sz="2800" b="1">
          <a:solidFill>
            <a:schemeClr val="tx2"/>
          </a:solidFill>
          <a:latin typeface="华文新魏" pitchFamily="2" charset="-122"/>
          <a:ea typeface="华文新魏" pitchFamily="2" charset="-122"/>
        </a:defRPr>
      </a:lvl2pPr>
      <a:lvl3pPr algn="ctr" rtl="0" eaLnBrk="0" fontAlgn="base" hangingPunct="0">
        <a:spcBef>
          <a:spcPct val="0"/>
        </a:spcBef>
        <a:spcAft>
          <a:spcPct val="0"/>
        </a:spcAft>
        <a:defRPr kumimoji="1" sz="2800" b="1">
          <a:solidFill>
            <a:schemeClr val="tx2"/>
          </a:solidFill>
          <a:latin typeface="华文新魏" pitchFamily="2" charset="-122"/>
          <a:ea typeface="华文新魏" pitchFamily="2" charset="-122"/>
        </a:defRPr>
      </a:lvl3pPr>
      <a:lvl4pPr algn="ctr" rtl="0" eaLnBrk="0" fontAlgn="base" hangingPunct="0">
        <a:spcBef>
          <a:spcPct val="0"/>
        </a:spcBef>
        <a:spcAft>
          <a:spcPct val="0"/>
        </a:spcAft>
        <a:defRPr kumimoji="1" sz="2800" b="1">
          <a:solidFill>
            <a:schemeClr val="tx2"/>
          </a:solidFill>
          <a:latin typeface="华文新魏" pitchFamily="2" charset="-122"/>
          <a:ea typeface="华文新魏" pitchFamily="2" charset="-122"/>
        </a:defRPr>
      </a:lvl4pPr>
      <a:lvl5pPr algn="ctr" rtl="0" eaLnBrk="0" fontAlgn="base" hangingPunct="0">
        <a:spcBef>
          <a:spcPct val="0"/>
        </a:spcBef>
        <a:spcAft>
          <a:spcPct val="0"/>
        </a:spcAft>
        <a:defRPr kumimoji="1" sz="2800" b="1">
          <a:solidFill>
            <a:schemeClr val="tx2"/>
          </a:solidFill>
          <a:latin typeface="华文新魏" pitchFamily="2" charset="-122"/>
          <a:ea typeface="华文新魏" pitchFamily="2" charset="-122"/>
        </a:defRPr>
      </a:lvl5pPr>
      <a:lvl6pPr marL="457200" algn="ctr" rtl="0" fontAlgn="base">
        <a:spcBef>
          <a:spcPct val="0"/>
        </a:spcBef>
        <a:spcAft>
          <a:spcPct val="0"/>
        </a:spcAft>
        <a:defRPr kumimoji="1" sz="2800" b="1">
          <a:solidFill>
            <a:schemeClr val="tx2"/>
          </a:solidFill>
          <a:latin typeface="华文新魏" pitchFamily="2" charset="-122"/>
          <a:ea typeface="华文新魏" pitchFamily="2" charset="-122"/>
        </a:defRPr>
      </a:lvl6pPr>
      <a:lvl7pPr marL="914400" algn="ctr" rtl="0" fontAlgn="base">
        <a:spcBef>
          <a:spcPct val="0"/>
        </a:spcBef>
        <a:spcAft>
          <a:spcPct val="0"/>
        </a:spcAft>
        <a:defRPr kumimoji="1" sz="2800" b="1">
          <a:solidFill>
            <a:schemeClr val="tx2"/>
          </a:solidFill>
          <a:latin typeface="华文新魏" pitchFamily="2" charset="-122"/>
          <a:ea typeface="华文新魏" pitchFamily="2" charset="-122"/>
        </a:defRPr>
      </a:lvl7pPr>
      <a:lvl8pPr marL="1371600" algn="ctr" rtl="0" fontAlgn="base">
        <a:spcBef>
          <a:spcPct val="0"/>
        </a:spcBef>
        <a:spcAft>
          <a:spcPct val="0"/>
        </a:spcAft>
        <a:defRPr kumimoji="1" sz="2800" b="1">
          <a:solidFill>
            <a:schemeClr val="tx2"/>
          </a:solidFill>
          <a:latin typeface="华文新魏" pitchFamily="2" charset="-122"/>
          <a:ea typeface="华文新魏" pitchFamily="2" charset="-122"/>
        </a:defRPr>
      </a:lvl8pPr>
      <a:lvl9pPr marL="1828800" algn="ctr" rtl="0" fontAlgn="base">
        <a:spcBef>
          <a:spcPct val="0"/>
        </a:spcBef>
        <a:spcAft>
          <a:spcPct val="0"/>
        </a:spcAft>
        <a:defRPr kumimoji="1" sz="2800" b="1">
          <a:solidFill>
            <a:schemeClr val="tx2"/>
          </a:solidFill>
          <a:latin typeface="华文新魏" pitchFamily="2" charset="-122"/>
          <a:ea typeface="华文新魏" pitchFamily="2" charset="-122"/>
        </a:defRPr>
      </a:lvl9pPr>
    </p:titleStyle>
    <p:bodyStyle>
      <a:lvl1pPr marL="342900" indent="-342900" algn="l" rtl="0" eaLnBrk="0" fontAlgn="base" hangingPunct="0">
        <a:lnSpc>
          <a:spcPct val="130000"/>
        </a:lnSpc>
        <a:spcBef>
          <a:spcPct val="0"/>
        </a:spcBef>
        <a:spcAft>
          <a:spcPct val="0"/>
        </a:spcAft>
        <a:buClr>
          <a:srgbClr val="0000FF"/>
        </a:buClr>
        <a:buSzPct val="80000"/>
        <a:buFont typeface="Wingdings" pitchFamily="2" charset="2"/>
        <a:buChar char="®"/>
        <a:defRPr kumimoji="1" sz="2800" b="1">
          <a:solidFill>
            <a:schemeClr val="tx1"/>
          </a:solidFill>
          <a:latin typeface="+mj-ea"/>
          <a:ea typeface="+mj-ea"/>
          <a:cs typeface="+mn-cs"/>
        </a:defRPr>
      </a:lvl1pPr>
      <a:lvl2pPr marL="742950" indent="-285750" algn="l" rtl="0" eaLnBrk="0" fontAlgn="base" hangingPunct="0">
        <a:lnSpc>
          <a:spcPct val="130000"/>
        </a:lnSpc>
        <a:spcBef>
          <a:spcPct val="0"/>
        </a:spcBef>
        <a:spcAft>
          <a:spcPct val="0"/>
        </a:spcAft>
        <a:buClr>
          <a:srgbClr val="CC0000"/>
        </a:buClr>
        <a:buSzPct val="70000"/>
        <a:buFont typeface="Wingdings" pitchFamily="2" charset="2"/>
        <a:buChar char="®"/>
        <a:defRPr kumimoji="1" sz="2800" b="1">
          <a:solidFill>
            <a:schemeClr val="tx1"/>
          </a:solidFill>
          <a:latin typeface="+mj-ea"/>
          <a:ea typeface="+mj-ea"/>
        </a:defRPr>
      </a:lvl2pPr>
      <a:lvl3pPr marL="1143000" indent="-228600" algn="l" rtl="0" eaLnBrk="0" fontAlgn="base" hangingPunct="0">
        <a:lnSpc>
          <a:spcPct val="130000"/>
        </a:lnSpc>
        <a:spcBef>
          <a:spcPct val="0"/>
        </a:spcBef>
        <a:spcAft>
          <a:spcPct val="0"/>
        </a:spcAft>
        <a:buClr>
          <a:srgbClr val="009900"/>
        </a:buClr>
        <a:buSzPct val="60000"/>
        <a:buFont typeface="Wingdings" pitchFamily="2" charset="2"/>
        <a:buChar char="®"/>
        <a:defRPr kumimoji="1" sz="2400" b="1">
          <a:solidFill>
            <a:schemeClr val="tx1"/>
          </a:solidFill>
          <a:latin typeface="+mj-ea"/>
          <a:ea typeface="+mj-ea"/>
        </a:defRPr>
      </a:lvl3pPr>
      <a:lvl4pPr marL="1600200" indent="-228600" algn="l" rtl="0" eaLnBrk="0" fontAlgn="base" hangingPunct="0">
        <a:lnSpc>
          <a:spcPct val="130000"/>
        </a:lnSpc>
        <a:spcBef>
          <a:spcPct val="0"/>
        </a:spcBef>
        <a:spcAft>
          <a:spcPct val="0"/>
        </a:spcAft>
        <a:buClr>
          <a:schemeClr val="hlink"/>
        </a:buClr>
        <a:buSzPct val="60000"/>
        <a:buFont typeface="Wingdings" pitchFamily="2" charset="2"/>
        <a:buChar char="l"/>
        <a:defRPr kumimoji="1" sz="2000" b="1">
          <a:solidFill>
            <a:schemeClr val="tx1"/>
          </a:solidFill>
          <a:latin typeface="+mj-ea"/>
          <a:ea typeface="+mj-ea"/>
        </a:defRPr>
      </a:lvl4pPr>
      <a:lvl5pPr marL="2057400" indent="-228600" algn="l" rtl="0" eaLnBrk="0" fontAlgn="base" hangingPunct="0">
        <a:lnSpc>
          <a:spcPct val="130000"/>
        </a:lnSpc>
        <a:spcBef>
          <a:spcPct val="0"/>
        </a:spcBef>
        <a:spcAft>
          <a:spcPct val="0"/>
        </a:spcAft>
        <a:buClr>
          <a:schemeClr val="accent2"/>
        </a:buClr>
        <a:buSzPct val="55000"/>
        <a:buFont typeface="Wingdings" pitchFamily="2" charset="2"/>
        <a:buChar char="l"/>
        <a:defRPr kumimoji="1" sz="2000" b="1">
          <a:solidFill>
            <a:schemeClr val="tx1"/>
          </a:solidFill>
          <a:latin typeface="+mj-ea"/>
          <a:ea typeface="+mj-ea"/>
        </a:defRPr>
      </a:lvl5pPr>
      <a:lvl6pPr marL="2514600" indent="-228600" algn="l" rtl="0" fontAlgn="base">
        <a:lnSpc>
          <a:spcPct val="110000"/>
        </a:lnSpc>
        <a:spcBef>
          <a:spcPct val="10000"/>
        </a:spcBef>
        <a:spcAft>
          <a:spcPct val="0"/>
        </a:spcAft>
        <a:buClr>
          <a:schemeClr val="accent2"/>
        </a:buClr>
        <a:buSzPct val="55000"/>
        <a:buFont typeface="Wingdings" pitchFamily="2" charset="2"/>
        <a:buChar char="l"/>
        <a:defRPr kumimoji="1" sz="2000" b="1">
          <a:solidFill>
            <a:schemeClr val="tx1"/>
          </a:solidFill>
          <a:latin typeface="+mn-lt"/>
          <a:ea typeface="+mn-ea"/>
        </a:defRPr>
      </a:lvl6pPr>
      <a:lvl7pPr marL="2971800" indent="-228600" algn="l" rtl="0" fontAlgn="base">
        <a:lnSpc>
          <a:spcPct val="110000"/>
        </a:lnSpc>
        <a:spcBef>
          <a:spcPct val="10000"/>
        </a:spcBef>
        <a:spcAft>
          <a:spcPct val="0"/>
        </a:spcAft>
        <a:buClr>
          <a:schemeClr val="accent2"/>
        </a:buClr>
        <a:buSzPct val="55000"/>
        <a:buFont typeface="Wingdings" pitchFamily="2" charset="2"/>
        <a:buChar char="l"/>
        <a:defRPr kumimoji="1" sz="2000" b="1">
          <a:solidFill>
            <a:schemeClr val="tx1"/>
          </a:solidFill>
          <a:latin typeface="+mn-lt"/>
          <a:ea typeface="+mn-ea"/>
        </a:defRPr>
      </a:lvl7pPr>
      <a:lvl8pPr marL="3429000" indent="-228600" algn="l" rtl="0" fontAlgn="base">
        <a:lnSpc>
          <a:spcPct val="110000"/>
        </a:lnSpc>
        <a:spcBef>
          <a:spcPct val="10000"/>
        </a:spcBef>
        <a:spcAft>
          <a:spcPct val="0"/>
        </a:spcAft>
        <a:buClr>
          <a:schemeClr val="accent2"/>
        </a:buClr>
        <a:buSzPct val="55000"/>
        <a:buFont typeface="Wingdings" pitchFamily="2" charset="2"/>
        <a:buChar char="l"/>
        <a:defRPr kumimoji="1" sz="2000" b="1">
          <a:solidFill>
            <a:schemeClr val="tx1"/>
          </a:solidFill>
          <a:latin typeface="+mn-lt"/>
          <a:ea typeface="+mn-ea"/>
        </a:defRPr>
      </a:lvl8pPr>
      <a:lvl9pPr marL="3886200" indent="-228600" algn="l" rtl="0" fontAlgn="base">
        <a:lnSpc>
          <a:spcPct val="110000"/>
        </a:lnSpc>
        <a:spcBef>
          <a:spcPct val="10000"/>
        </a:spcBef>
        <a:spcAft>
          <a:spcPct val="0"/>
        </a:spcAft>
        <a:buClr>
          <a:schemeClr val="accent2"/>
        </a:buClr>
        <a:buSzPct val="55000"/>
        <a:buFont typeface="Wingdings" pitchFamily="2" charset="2"/>
        <a:buChar char="l"/>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sz="3600" dirty="0" smtClean="0">
                <a:solidFill>
                  <a:srgbClr val="FF0000"/>
                </a:solidFill>
              </a:rPr>
              <a:t>Lecture7 </a:t>
            </a:r>
            <a:r>
              <a:rPr lang="zh-CN" altLang="en-US" sz="3600" dirty="0" smtClean="0">
                <a:solidFill>
                  <a:srgbClr val="FF0000"/>
                </a:solidFill>
              </a:rPr>
              <a:t>分布式</a:t>
            </a:r>
            <a:r>
              <a:rPr lang="zh-CN" altLang="en-US" sz="3600" dirty="0" smtClean="0">
                <a:solidFill>
                  <a:srgbClr val="FF0000"/>
                </a:solidFill>
              </a:rPr>
              <a:t>路由协议</a:t>
            </a:r>
          </a:p>
        </p:txBody>
      </p:sp>
      <p:sp>
        <p:nvSpPr>
          <p:cNvPr id="54275" name="Rectangle 4"/>
          <p:cNvSpPr>
            <a:spLocks noGrp="1" noChangeArrowheads="1"/>
          </p:cNvSpPr>
          <p:nvPr>
            <p:ph idx="1"/>
          </p:nvPr>
        </p:nvSpPr>
        <p:spPr>
          <a:xfrm>
            <a:off x="611188" y="1524000"/>
            <a:ext cx="7777162" cy="4137025"/>
          </a:xfrm>
        </p:spPr>
        <p:txBody>
          <a:bodyPr/>
          <a:lstStyle/>
          <a:p>
            <a:pPr>
              <a:defRPr/>
            </a:pPr>
            <a:r>
              <a:rPr lang="en-US" altLang="zh-CN" sz="3200" b="0" dirty="0" smtClean="0"/>
              <a:t>SPIN ( Sensor Protocols for Information via Negotiation )</a:t>
            </a:r>
            <a:r>
              <a:rPr lang="zh-CN" altLang="en-US" sz="3200" b="0" dirty="0" smtClean="0"/>
              <a:t>基于协商的路由</a:t>
            </a:r>
            <a:r>
              <a:rPr lang="zh-CN" altLang="zh-CN" sz="3200" b="0" dirty="0" smtClean="0"/>
              <a:t>协议</a:t>
            </a:r>
          </a:p>
          <a:p>
            <a:pPr>
              <a:defRPr/>
            </a:pPr>
            <a:r>
              <a:rPr lang="en-US" altLang="zh-CN" sz="3200" b="0" dirty="0" smtClean="0"/>
              <a:t>Directed  Diffusion (</a:t>
            </a:r>
            <a:r>
              <a:rPr lang="zh-CN" altLang="en-US" sz="3200" b="0" dirty="0" smtClean="0"/>
              <a:t>定向扩散</a:t>
            </a:r>
            <a:r>
              <a:rPr lang="en-US" altLang="zh-CN" sz="3200" b="0" dirty="0" smtClean="0"/>
              <a:t>)</a:t>
            </a:r>
            <a:r>
              <a:rPr lang="zh-CN" altLang="en-US" sz="3200" b="0" dirty="0" smtClean="0"/>
              <a:t>路由</a:t>
            </a:r>
            <a:r>
              <a:rPr lang="zh-CN" altLang="zh-CN" sz="3200" b="0" dirty="0" smtClean="0"/>
              <a:t>协议</a:t>
            </a:r>
          </a:p>
          <a:p>
            <a:pPr algn="ctr">
              <a:buFont typeface="Wingdings" pitchFamily="2" charset="2"/>
              <a:buNone/>
              <a:defRPr/>
            </a:pPr>
            <a:endParaRPr lang="zh-CN" altLang="en-US" b="0" dirty="0" smtClean="0"/>
          </a:p>
          <a:p>
            <a:pPr algn="ctr">
              <a:buFont typeface="Wingdings" pitchFamily="2" charset="2"/>
              <a:buNone/>
              <a:defRPr/>
            </a:pPr>
            <a:endParaRPr lang="en-US" altLang="zh-CN" b="0" dirty="0" smtClean="0"/>
          </a:p>
        </p:txBody>
      </p:sp>
      <p:sp>
        <p:nvSpPr>
          <p:cNvPr id="40964" name="灯片编号占位符 5"/>
          <p:cNvSpPr>
            <a:spLocks noGrp="1"/>
          </p:cNvSpPr>
          <p:nvPr>
            <p:ph type="sldNum" sz="quarter" idx="11"/>
          </p:nvPr>
        </p:nvSpPr>
        <p:spPr>
          <a:noFill/>
        </p:spPr>
        <p:txBody>
          <a:bodyPr/>
          <a:lstStyle/>
          <a:p>
            <a:fld id="{434E9753-D295-4FAB-98EE-BAC8DCEDD8B5}" type="slidenum">
              <a:rPr lang="zh-CN" altLang="en-US"/>
              <a:pPr/>
              <a:t>1</a:t>
            </a:fld>
            <a:r>
              <a:rPr lang="en-US" altLang="zh-CN" dirty="0" smtClean="0"/>
              <a:t>/22</a:t>
            </a:r>
            <a:endParaRPr lang="en-US" altLang="zh-CN" dirty="0"/>
          </a:p>
        </p:txBody>
      </p:sp>
      <p:sp>
        <p:nvSpPr>
          <p:cNvPr id="5" name="页脚占位符 4"/>
          <p:cNvSpPr>
            <a:spLocks noGrp="1"/>
          </p:cNvSpPr>
          <p:nvPr>
            <p:ph type="ftr" sz="quarter" idx="10"/>
          </p:nvPr>
        </p:nvSpPr>
        <p:spPr/>
        <p:txBody>
          <a:bodyPr/>
          <a:lstStyle/>
          <a:p>
            <a:pPr>
              <a:defRPr/>
            </a:pPr>
            <a:r>
              <a:rPr lang="en-US" altLang="zh-CN" smtClean="0"/>
              <a:t>Prof. Wu Yuanming</a:t>
            </a:r>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35E56F66-3243-4903-8AD6-51ACAFFFB712}" type="slidenum">
              <a:rPr lang="zh-CN" altLang="en-US" smtClean="0"/>
              <a:pPr/>
              <a:t>10</a:t>
            </a:fld>
            <a:r>
              <a:rPr lang="en-US" altLang="zh-CN" dirty="0" smtClean="0"/>
              <a:t>/22</a:t>
            </a:r>
            <a:endParaRPr lang="en-US" altLang="zh-CN" dirty="0"/>
          </a:p>
        </p:txBody>
      </p:sp>
      <p:sp>
        <p:nvSpPr>
          <p:cNvPr id="3" name="文本框 2"/>
          <p:cNvSpPr txBox="1"/>
          <p:nvPr/>
        </p:nvSpPr>
        <p:spPr>
          <a:xfrm>
            <a:off x="755576" y="764704"/>
            <a:ext cx="8136904" cy="3970318"/>
          </a:xfrm>
          <a:prstGeom prst="rect">
            <a:avLst/>
          </a:prstGeom>
          <a:noFill/>
        </p:spPr>
        <p:txBody>
          <a:bodyPr wrap="square" rtlCol="0">
            <a:spAutoFit/>
          </a:bodyPr>
          <a:lstStyle/>
          <a:p>
            <a:r>
              <a:rPr lang="en-US" altLang="zh-CN" dirty="0" smtClean="0"/>
              <a:t>else if(</a:t>
            </a:r>
            <a:r>
              <a:rPr lang="en-US" altLang="zh-CN" dirty="0" err="1" smtClean="0"/>
              <a:t>data_package.sourceID</a:t>
            </a:r>
            <a:r>
              <a:rPr lang="en-US" altLang="zh-CN" dirty="0" smtClean="0"/>
              <a:t>==</a:t>
            </a:r>
            <a:r>
              <a:rPr lang="en-US" altLang="zh-CN" dirty="0" err="1" smtClean="0"/>
              <a:t>route_table</a:t>
            </a:r>
            <a:r>
              <a:rPr lang="en-US" altLang="zh-CN" dirty="0" smtClean="0"/>
              <a:t>[1].</a:t>
            </a:r>
            <a:r>
              <a:rPr lang="en-US" altLang="zh-CN" dirty="0" err="1" smtClean="0"/>
              <a:t>neighborID</a:t>
            </a:r>
            <a:r>
              <a:rPr lang="en-US" altLang="zh-CN" dirty="0" smtClean="0"/>
              <a:t>)</a:t>
            </a:r>
          </a:p>
          <a:p>
            <a:r>
              <a:rPr lang="en-US" altLang="zh-CN" dirty="0" smtClean="0"/>
              <a:t>{</a:t>
            </a:r>
          </a:p>
          <a:p>
            <a:r>
              <a:rPr lang="en-US" altLang="zh-CN" dirty="0"/>
              <a:t> </a:t>
            </a:r>
            <a:r>
              <a:rPr lang="en-US" altLang="zh-CN" dirty="0" smtClean="0"/>
              <a:t> </a:t>
            </a:r>
            <a:r>
              <a:rPr lang="en-US" altLang="zh-CN" dirty="0" err="1" smtClean="0"/>
              <a:t>data_package.neighborsensorID</a:t>
            </a:r>
            <a:r>
              <a:rPr lang="en-US" altLang="zh-CN" dirty="0" smtClean="0"/>
              <a:t>=</a:t>
            </a:r>
            <a:r>
              <a:rPr lang="en-US" altLang="zh-CN" dirty="0" err="1" smtClean="0"/>
              <a:t>route_table</a:t>
            </a:r>
            <a:r>
              <a:rPr lang="en-US" altLang="zh-CN" dirty="0" smtClean="0"/>
              <a:t>[0].</a:t>
            </a:r>
            <a:r>
              <a:rPr lang="en-US" altLang="zh-CN" dirty="0" err="1" smtClean="0"/>
              <a:t>neighborID</a:t>
            </a:r>
            <a:r>
              <a:rPr lang="en-US" altLang="zh-CN" dirty="0" smtClean="0"/>
              <a:t>; //</a:t>
            </a:r>
            <a:r>
              <a:rPr lang="zh-CN" altLang="en-US" dirty="0" smtClean="0"/>
              <a:t>指明接收节点</a:t>
            </a:r>
            <a:endParaRPr lang="en-US" altLang="zh-CN" dirty="0" smtClean="0"/>
          </a:p>
          <a:p>
            <a:r>
              <a:rPr lang="en-US" altLang="zh-CN" dirty="0"/>
              <a:t> </a:t>
            </a:r>
            <a:r>
              <a:rPr lang="en-US" altLang="zh-CN" dirty="0" smtClean="0"/>
              <a:t> </a:t>
            </a:r>
            <a:r>
              <a:rPr lang="en-US" altLang="zh-CN" dirty="0" err="1" smtClean="0"/>
              <a:t>data_package.sourceID</a:t>
            </a:r>
            <a:r>
              <a:rPr lang="en-US" altLang="zh-CN" dirty="0" smtClean="0"/>
              <a:t>=SELF_ID;  //</a:t>
            </a:r>
            <a:r>
              <a:rPr lang="zh-CN" altLang="en-US" dirty="0"/>
              <a:t>用自身的</a:t>
            </a:r>
            <a:r>
              <a:rPr lang="en-US" altLang="zh-CN" dirty="0"/>
              <a:t>ID</a:t>
            </a:r>
            <a:r>
              <a:rPr lang="zh-CN" altLang="en-US" dirty="0"/>
              <a:t>替代</a:t>
            </a:r>
            <a:r>
              <a:rPr lang="en-US" altLang="zh-CN" dirty="0"/>
              <a:t>packet</a:t>
            </a:r>
            <a:r>
              <a:rPr lang="zh-CN" altLang="en-US" dirty="0"/>
              <a:t>中的源节点</a:t>
            </a:r>
            <a:r>
              <a:rPr lang="en-US" altLang="zh-CN" dirty="0"/>
              <a:t>ID</a:t>
            </a:r>
            <a:endParaRPr lang="en-US" altLang="zh-CN" dirty="0" smtClean="0"/>
          </a:p>
          <a:p>
            <a:r>
              <a:rPr lang="en-US" altLang="zh-CN" dirty="0"/>
              <a:t> </a:t>
            </a:r>
            <a:r>
              <a:rPr lang="en-US" altLang="zh-CN" dirty="0" smtClean="0"/>
              <a:t> </a:t>
            </a:r>
            <a:r>
              <a:rPr lang="en-US" altLang="zh-CN" dirty="0" err="1" smtClean="0"/>
              <a:t>data_package.metric</a:t>
            </a:r>
            <a:r>
              <a:rPr lang="en-US" altLang="zh-CN" dirty="0" smtClean="0"/>
              <a:t> ++;</a:t>
            </a:r>
          </a:p>
          <a:p>
            <a:r>
              <a:rPr lang="en-US" altLang="zh-CN" dirty="0"/>
              <a:t> </a:t>
            </a:r>
            <a:r>
              <a:rPr lang="en-US" altLang="zh-CN" dirty="0" smtClean="0"/>
              <a:t> send(</a:t>
            </a:r>
            <a:r>
              <a:rPr lang="en-US" altLang="zh-CN" dirty="0" err="1" smtClean="0"/>
              <a:t>source_package</a:t>
            </a:r>
            <a:r>
              <a:rPr lang="en-US" altLang="zh-CN" dirty="0" smtClean="0"/>
              <a:t>); //</a:t>
            </a:r>
            <a:r>
              <a:rPr lang="zh-CN" altLang="en-US" dirty="0" smtClean="0"/>
              <a:t>发送数据</a:t>
            </a:r>
            <a:endParaRPr lang="en-US" altLang="zh-CN" dirty="0" smtClean="0"/>
          </a:p>
          <a:p>
            <a:r>
              <a:rPr lang="en-US" altLang="zh-CN" dirty="0" smtClean="0"/>
              <a:t>}</a:t>
            </a:r>
          </a:p>
          <a:p>
            <a:r>
              <a:rPr lang="en-US" altLang="zh-CN" dirty="0" smtClean="0"/>
              <a:t>else //</a:t>
            </a:r>
            <a:r>
              <a:rPr lang="zh-CN" altLang="en-US" dirty="0" smtClean="0"/>
              <a:t>发送节点不在路由表中</a:t>
            </a:r>
            <a:endParaRPr lang="en-US" altLang="zh-CN" dirty="0" smtClean="0"/>
          </a:p>
          <a:p>
            <a:r>
              <a:rPr lang="en-US" altLang="zh-CN" dirty="0" smtClean="0"/>
              <a:t>{</a:t>
            </a:r>
          </a:p>
          <a:p>
            <a:r>
              <a:rPr lang="en-US" altLang="zh-CN" dirty="0"/>
              <a:t> </a:t>
            </a:r>
            <a:r>
              <a:rPr lang="en-US" altLang="zh-CN" dirty="0" smtClean="0"/>
              <a:t> </a:t>
            </a:r>
            <a:r>
              <a:rPr lang="en-US" altLang="zh-CN" dirty="0" err="1" smtClean="0"/>
              <a:t>data_package.neighborsensorID</a:t>
            </a:r>
            <a:r>
              <a:rPr lang="en-US" altLang="zh-CN" dirty="0" smtClean="0"/>
              <a:t>=SELF_ID;</a:t>
            </a:r>
          </a:p>
          <a:p>
            <a:r>
              <a:rPr lang="en-US" altLang="zh-CN" dirty="0"/>
              <a:t> </a:t>
            </a:r>
            <a:r>
              <a:rPr lang="en-US" altLang="zh-CN" dirty="0" smtClean="0"/>
              <a:t> </a:t>
            </a:r>
            <a:r>
              <a:rPr lang="en-US" altLang="zh-CN" dirty="0" err="1" smtClean="0"/>
              <a:t>data_package.sourceID</a:t>
            </a:r>
            <a:r>
              <a:rPr lang="en-US" altLang="zh-CN" dirty="0" smtClean="0"/>
              <a:t>=SELF_ID;</a:t>
            </a:r>
          </a:p>
          <a:p>
            <a:r>
              <a:rPr lang="en-US" altLang="zh-CN" dirty="0"/>
              <a:t> </a:t>
            </a:r>
            <a:r>
              <a:rPr lang="en-US" altLang="zh-CN" dirty="0" smtClean="0"/>
              <a:t> send(</a:t>
            </a:r>
            <a:r>
              <a:rPr lang="en-US" altLang="zh-CN" dirty="0" err="1" smtClean="0"/>
              <a:t>source_package</a:t>
            </a:r>
            <a:r>
              <a:rPr lang="en-US" altLang="zh-CN" dirty="0" smtClean="0"/>
              <a:t>);</a:t>
            </a:r>
          </a:p>
          <a:p>
            <a:r>
              <a:rPr lang="en-US" altLang="zh-CN" dirty="0"/>
              <a:t> </a:t>
            </a:r>
            <a:r>
              <a:rPr lang="en-US" altLang="zh-CN" dirty="0" smtClean="0"/>
              <a:t> }</a:t>
            </a:r>
          </a:p>
          <a:p>
            <a:r>
              <a:rPr lang="en-US" altLang="zh-CN" dirty="0"/>
              <a:t>}</a:t>
            </a:r>
            <a:endParaRPr lang="zh-CN" altLang="en-US" dirty="0"/>
          </a:p>
        </p:txBody>
      </p:sp>
    </p:spTree>
    <p:extLst>
      <p:ext uri="{BB962C8B-B14F-4D97-AF65-F5344CB8AC3E}">
        <p14:creationId xmlns:p14="http://schemas.microsoft.com/office/powerpoint/2010/main" val="417173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4" descr="1-3"/>
          <p:cNvPicPr>
            <a:picLocks noChangeAspect="1" noChangeArrowheads="1"/>
          </p:cNvPicPr>
          <p:nvPr/>
        </p:nvPicPr>
        <p:blipFill>
          <a:blip r:embed="rId3" cstate="print"/>
          <a:srcRect/>
          <a:stretch>
            <a:fillRect/>
          </a:stretch>
        </p:blipFill>
        <p:spPr bwMode="auto">
          <a:xfrm>
            <a:off x="285750" y="4146550"/>
            <a:ext cx="8610600" cy="2090762"/>
          </a:xfrm>
          <a:prstGeom prst="rect">
            <a:avLst/>
          </a:prstGeom>
          <a:noFill/>
          <a:ln w="9525">
            <a:noFill/>
            <a:miter lim="800000"/>
            <a:headEnd/>
            <a:tailEnd/>
          </a:ln>
        </p:spPr>
      </p:pic>
      <p:sp>
        <p:nvSpPr>
          <p:cNvPr id="72707" name="Rectangle 2"/>
          <p:cNvSpPr>
            <a:spLocks noGrp="1" noChangeArrowheads="1"/>
          </p:cNvSpPr>
          <p:nvPr>
            <p:ph type="title"/>
          </p:nvPr>
        </p:nvSpPr>
        <p:spPr>
          <a:xfrm>
            <a:off x="685800" y="188640"/>
            <a:ext cx="7772400" cy="603250"/>
          </a:xfrm>
        </p:spPr>
        <p:txBody>
          <a:bodyPr/>
          <a:lstStyle/>
          <a:p>
            <a:pPr eaLnBrk="1" hangingPunct="1"/>
            <a:r>
              <a:rPr lang="en-US" altLang="zh-CN" sz="2400" dirty="0" smtClean="0">
                <a:solidFill>
                  <a:srgbClr val="FF0000"/>
                </a:solidFill>
              </a:rPr>
              <a:t>7.2.2  </a:t>
            </a:r>
            <a:r>
              <a:rPr lang="en-US" altLang="zh-CN" sz="2400" dirty="0" smtClean="0">
                <a:solidFill>
                  <a:srgbClr val="FF0000"/>
                </a:solidFill>
              </a:rPr>
              <a:t>DD</a:t>
            </a:r>
            <a:r>
              <a:rPr lang="zh-CN" altLang="en-US" sz="2400" dirty="0" smtClean="0">
                <a:solidFill>
                  <a:srgbClr val="FF0000"/>
                </a:solidFill>
              </a:rPr>
              <a:t>定向扩散</a:t>
            </a:r>
            <a:r>
              <a:rPr lang="zh-CN" altLang="en-US" sz="2400" dirty="0" smtClean="0">
                <a:solidFill>
                  <a:srgbClr val="FF0000"/>
                </a:solidFill>
              </a:rPr>
              <a:t>路由算法的三个阶段</a:t>
            </a:r>
            <a:endParaRPr lang="zh-CN" altLang="en-US" sz="2400" dirty="0" smtClean="0">
              <a:solidFill>
                <a:srgbClr val="FF0000"/>
              </a:solidFill>
            </a:endParaRPr>
          </a:p>
        </p:txBody>
      </p:sp>
      <p:sp>
        <p:nvSpPr>
          <p:cNvPr id="72708" name="Rectangle 3"/>
          <p:cNvSpPr>
            <a:spLocks noGrp="1" noChangeArrowheads="1"/>
          </p:cNvSpPr>
          <p:nvPr>
            <p:ph idx="1"/>
          </p:nvPr>
        </p:nvSpPr>
        <p:spPr>
          <a:xfrm>
            <a:off x="1096888" y="908720"/>
            <a:ext cx="6931496" cy="3384376"/>
          </a:xfrm>
        </p:spPr>
        <p:txBody>
          <a:bodyPr/>
          <a:lstStyle/>
          <a:p>
            <a:pPr lvl="1" eaLnBrk="1" hangingPunct="1">
              <a:buClr>
                <a:schemeClr val="tx1"/>
              </a:buClr>
              <a:buFont typeface="Wingdings" pitchFamily="2" charset="2"/>
              <a:buChar char="n"/>
            </a:pPr>
            <a:r>
              <a:rPr lang="zh-CN" altLang="en-US" sz="1800" b="0" dirty="0" smtClean="0">
                <a:solidFill>
                  <a:srgbClr val="3333FF"/>
                </a:solidFill>
              </a:rPr>
              <a:t>兴趣</a:t>
            </a:r>
            <a:r>
              <a:rPr lang="zh-CN" altLang="en-US" sz="1800" b="0" dirty="0" smtClean="0">
                <a:solidFill>
                  <a:srgbClr val="3333FF"/>
                </a:solidFill>
              </a:rPr>
              <a:t>扩散</a:t>
            </a:r>
          </a:p>
          <a:p>
            <a:pPr lvl="2" eaLnBrk="1" hangingPunct="1">
              <a:buClr>
                <a:schemeClr val="tx1"/>
              </a:buClr>
              <a:buFont typeface="Wingdings" pitchFamily="2" charset="2"/>
              <a:buChar char="Ø"/>
            </a:pPr>
            <a:r>
              <a:rPr lang="zh-CN" altLang="en-US" sz="1800" b="0" dirty="0" smtClean="0"/>
              <a:t>汇聚节点发送查询消息</a:t>
            </a:r>
          </a:p>
          <a:p>
            <a:pPr lvl="2" eaLnBrk="1" hangingPunct="1">
              <a:buClr>
                <a:schemeClr val="tx1"/>
              </a:buClr>
              <a:buFont typeface="Wingdings" pitchFamily="2" charset="2"/>
              <a:buChar char="Ø"/>
            </a:pPr>
            <a:r>
              <a:rPr lang="zh-CN" altLang="en-US" sz="1800" b="0" dirty="0" smtClean="0"/>
              <a:t>兴趣消息：任务性质、数据采集</a:t>
            </a:r>
            <a:r>
              <a:rPr lang="en-US" altLang="zh-CN" sz="1800" b="0" dirty="0" smtClean="0"/>
              <a:t>/</a:t>
            </a:r>
            <a:r>
              <a:rPr lang="zh-CN" altLang="en-US" sz="1800" b="0" dirty="0" smtClean="0"/>
              <a:t>发送数率、时间戳等</a:t>
            </a:r>
          </a:p>
          <a:p>
            <a:pPr lvl="2" eaLnBrk="1" hangingPunct="1">
              <a:buClr>
                <a:schemeClr val="tx1"/>
              </a:buClr>
              <a:buFont typeface="Wingdings" pitchFamily="2" charset="2"/>
              <a:buChar char="Ø"/>
            </a:pPr>
            <a:r>
              <a:rPr lang="zh-CN" altLang="en-US" sz="1800" b="0" dirty="0" smtClean="0"/>
              <a:t>中间节点：记录</a:t>
            </a:r>
            <a:r>
              <a:rPr lang="en-US" altLang="zh-CN" sz="1800" b="0" dirty="0" smtClean="0"/>
              <a:t>,</a:t>
            </a:r>
            <a:r>
              <a:rPr lang="zh-CN" altLang="en-US" sz="1800" b="0" dirty="0" smtClean="0"/>
              <a:t>转发</a:t>
            </a:r>
          </a:p>
          <a:p>
            <a:pPr lvl="1" eaLnBrk="1" hangingPunct="1">
              <a:buClr>
                <a:schemeClr val="tx1"/>
              </a:buClr>
              <a:buFont typeface="Wingdings" pitchFamily="2" charset="2"/>
              <a:buChar char="n"/>
            </a:pPr>
            <a:r>
              <a:rPr lang="zh-CN" altLang="en-US" sz="1800" b="0" dirty="0" smtClean="0">
                <a:solidFill>
                  <a:srgbClr val="3333FF"/>
                </a:solidFill>
              </a:rPr>
              <a:t>梯度建立</a:t>
            </a:r>
          </a:p>
          <a:p>
            <a:pPr lvl="2" eaLnBrk="1" hangingPunct="1">
              <a:buClr>
                <a:schemeClr val="tx1"/>
              </a:buClr>
              <a:buFont typeface="Wingdings" pitchFamily="2" charset="2"/>
              <a:buChar char="n"/>
            </a:pPr>
            <a:r>
              <a:rPr lang="zh-CN" altLang="en-US" sz="1800" b="0" dirty="0" smtClean="0"/>
              <a:t>与兴趣消息扩散过程相反的路径</a:t>
            </a:r>
          </a:p>
          <a:p>
            <a:pPr lvl="1" eaLnBrk="1" hangingPunct="1">
              <a:buClr>
                <a:schemeClr val="tx1"/>
              </a:buClr>
              <a:buFont typeface="Wingdings" pitchFamily="2" charset="2"/>
              <a:buChar char="n"/>
            </a:pPr>
            <a:r>
              <a:rPr lang="zh-CN" altLang="en-US" sz="1800" b="0" dirty="0" smtClean="0">
                <a:solidFill>
                  <a:srgbClr val="3333FF"/>
                </a:solidFill>
              </a:rPr>
              <a:t>路径加强</a:t>
            </a:r>
          </a:p>
          <a:p>
            <a:pPr lvl="2" eaLnBrk="1" hangingPunct="1">
              <a:buClr>
                <a:schemeClr val="tx1"/>
              </a:buClr>
              <a:buFont typeface="Wingdings" pitchFamily="2" charset="2"/>
              <a:buChar char="n"/>
            </a:pPr>
            <a:r>
              <a:rPr lang="zh-CN" altLang="en-US" sz="1800" b="0" dirty="0" smtClean="0"/>
              <a:t>最优的路径</a:t>
            </a:r>
          </a:p>
        </p:txBody>
      </p:sp>
      <p:sp>
        <p:nvSpPr>
          <p:cNvPr id="72709" name="灯片编号占位符 5"/>
          <p:cNvSpPr>
            <a:spLocks noGrp="1"/>
          </p:cNvSpPr>
          <p:nvPr>
            <p:ph type="sldNum" sz="quarter" idx="11"/>
          </p:nvPr>
        </p:nvSpPr>
        <p:spPr>
          <a:noFill/>
        </p:spPr>
        <p:txBody>
          <a:bodyPr/>
          <a:lstStyle/>
          <a:p>
            <a:fld id="{EE21C790-AD5E-40FB-A610-4693CE1FBF93}" type="slidenum">
              <a:rPr lang="zh-CN" altLang="en-US"/>
              <a:pPr/>
              <a:t>11</a:t>
            </a:fld>
            <a:r>
              <a:rPr lang="en-US" altLang="zh-CN" dirty="0" smtClean="0"/>
              <a:t>/22</a:t>
            </a:r>
            <a:endParaRPr lang="en-US" altLang="zh-CN" dirty="0"/>
          </a:p>
        </p:txBody>
      </p:sp>
      <p:sp>
        <p:nvSpPr>
          <p:cNvPr id="6" name="页脚占位符 5"/>
          <p:cNvSpPr>
            <a:spLocks noGrp="1"/>
          </p:cNvSpPr>
          <p:nvPr>
            <p:ph type="ftr" sz="quarter" idx="10"/>
          </p:nvPr>
        </p:nvSpPr>
        <p:spPr/>
        <p:txBody>
          <a:bodyPr/>
          <a:lstStyle/>
          <a:p>
            <a:pPr>
              <a:defRPr/>
            </a:pPr>
            <a:r>
              <a:rPr lang="en-US" altLang="zh-CN" smtClean="0"/>
              <a:t>Prof. Wu Yuanming</a:t>
            </a:r>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979712" y="332656"/>
            <a:ext cx="5038328" cy="603250"/>
          </a:xfrm>
        </p:spPr>
        <p:txBody>
          <a:bodyPr/>
          <a:lstStyle/>
          <a:p>
            <a:pPr eaLnBrk="1" hangingPunct="1">
              <a:buFont typeface="Wingdings" pitchFamily="2" charset="2"/>
              <a:buNone/>
            </a:pPr>
            <a:r>
              <a:rPr lang="en-US" altLang="zh-CN" sz="2400" dirty="0" smtClean="0">
                <a:solidFill>
                  <a:srgbClr val="FF0000"/>
                </a:solidFill>
                <a:cs typeface="Arial" charset="0"/>
              </a:rPr>
              <a:t>DD</a:t>
            </a:r>
            <a:r>
              <a:rPr lang="zh-CN" altLang="en-US" sz="2400" dirty="0" smtClean="0">
                <a:solidFill>
                  <a:srgbClr val="FF0000"/>
                </a:solidFill>
                <a:cs typeface="Arial" charset="0"/>
              </a:rPr>
              <a:t>路由举例</a:t>
            </a:r>
          </a:p>
        </p:txBody>
      </p:sp>
      <p:pic>
        <p:nvPicPr>
          <p:cNvPr id="74755" name="Picture 3"/>
          <p:cNvPicPr>
            <a:picLocks noGrp="1" noChangeAspect="1" noChangeArrowheads="1"/>
          </p:cNvPicPr>
          <p:nvPr>
            <p:ph idx="1"/>
          </p:nvPr>
        </p:nvPicPr>
        <p:blipFill>
          <a:blip r:embed="rId2" cstate="print"/>
          <a:srcRect/>
          <a:stretch>
            <a:fillRect/>
          </a:stretch>
        </p:blipFill>
        <p:spPr>
          <a:xfrm>
            <a:off x="395288" y="1341438"/>
            <a:ext cx="8458200" cy="3657600"/>
          </a:xfrm>
        </p:spPr>
      </p:pic>
      <p:sp>
        <p:nvSpPr>
          <p:cNvPr id="74757" name="灯片编号占位符 5"/>
          <p:cNvSpPr>
            <a:spLocks noGrp="1"/>
          </p:cNvSpPr>
          <p:nvPr>
            <p:ph type="sldNum" sz="quarter" idx="11"/>
          </p:nvPr>
        </p:nvSpPr>
        <p:spPr>
          <a:noFill/>
        </p:spPr>
        <p:txBody>
          <a:bodyPr/>
          <a:lstStyle/>
          <a:p>
            <a:fld id="{D7ACF8AA-8C67-4B5A-8D5E-248EC678A892}" type="slidenum">
              <a:rPr lang="zh-CN" altLang="en-US"/>
              <a:pPr/>
              <a:t>12</a:t>
            </a:fld>
            <a:r>
              <a:rPr lang="en-US" altLang="zh-CN" dirty="0" smtClean="0"/>
              <a:t>/22</a:t>
            </a:r>
            <a:endParaRPr lang="en-US" altLang="zh-CN" dirty="0"/>
          </a:p>
        </p:txBody>
      </p:sp>
      <p:sp>
        <p:nvSpPr>
          <p:cNvPr id="6" name="页脚占位符 5"/>
          <p:cNvSpPr>
            <a:spLocks noGrp="1"/>
          </p:cNvSpPr>
          <p:nvPr>
            <p:ph type="ftr" sz="quarter" idx="10"/>
          </p:nvPr>
        </p:nvSpPr>
        <p:spPr/>
        <p:txBody>
          <a:bodyPr/>
          <a:lstStyle/>
          <a:p>
            <a:pPr>
              <a:defRPr/>
            </a:pPr>
            <a:r>
              <a:rPr lang="en-US" altLang="zh-CN" smtClean="0"/>
              <a:t>Prof. Wu Yuanming</a:t>
            </a:r>
            <a:endParaRPr lang="en-US" altLang="zh-CN" dirty="0"/>
          </a:p>
        </p:txBody>
      </p:sp>
      <p:sp>
        <p:nvSpPr>
          <p:cNvPr id="74756" name="AutoShape 5"/>
          <p:cNvSpPr>
            <a:spLocks/>
          </p:cNvSpPr>
          <p:nvPr/>
        </p:nvSpPr>
        <p:spPr bwMode="auto">
          <a:xfrm>
            <a:off x="611560" y="5445224"/>
            <a:ext cx="2736304" cy="360139"/>
          </a:xfrm>
          <a:prstGeom prst="borderCallout2">
            <a:avLst>
              <a:gd name="adj1" fmla="val 14171"/>
              <a:gd name="adj2" fmla="val 103657"/>
              <a:gd name="adj3" fmla="val 14171"/>
              <a:gd name="adj4" fmla="val 103657"/>
              <a:gd name="adj5" fmla="val -540433"/>
              <a:gd name="adj6" fmla="val 132809"/>
            </a:avLst>
          </a:prstGeom>
          <a:solidFill>
            <a:schemeClr val="accent1"/>
          </a:solidFill>
          <a:ln w="9525" algn="ctr">
            <a:solidFill>
              <a:schemeClr val="tx1"/>
            </a:solidFill>
            <a:miter lim="800000"/>
            <a:headEnd/>
            <a:tailEnd/>
          </a:ln>
        </p:spPr>
        <p:txBody>
          <a:bodyPr lIns="18000" tIns="10800" rIns="18000" bIns="10800"/>
          <a:lstStyle/>
          <a:p>
            <a:pPr eaLnBrk="1" hangingPunct="1">
              <a:spcBef>
                <a:spcPct val="50000"/>
              </a:spcBef>
            </a:pPr>
            <a:r>
              <a:rPr lang="zh-CN" altLang="en-US" sz="2000" dirty="0"/>
              <a:t>数值</a:t>
            </a:r>
            <a:r>
              <a:rPr lang="zh-CN" altLang="en-US" sz="2000" dirty="0" smtClean="0"/>
              <a:t>表明信道的可靠性</a:t>
            </a:r>
            <a:endParaRPr lang="zh-CN" alt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113656" y="304800"/>
            <a:ext cx="6194648" cy="531813"/>
          </a:xfrm>
        </p:spPr>
        <p:txBody>
          <a:bodyPr>
            <a:normAutofit/>
          </a:bodyPr>
          <a:lstStyle/>
          <a:p>
            <a:pPr marL="533400" indent="-533400" eaLnBrk="1" hangingPunct="1">
              <a:buFont typeface="Wingdings" pitchFamily="2" charset="2"/>
              <a:buNone/>
            </a:pPr>
            <a:r>
              <a:rPr lang="en-US" altLang="zh-CN" sz="2400" dirty="0" smtClean="0">
                <a:solidFill>
                  <a:srgbClr val="FF0000"/>
                </a:solidFill>
              </a:rPr>
              <a:t>DD</a:t>
            </a:r>
            <a:r>
              <a:rPr lang="zh-CN" altLang="en-US" sz="2400" dirty="0" smtClean="0">
                <a:solidFill>
                  <a:srgbClr val="FF0000"/>
                </a:solidFill>
              </a:rPr>
              <a:t>路由算法的特点</a:t>
            </a:r>
          </a:p>
        </p:txBody>
      </p:sp>
      <p:sp>
        <p:nvSpPr>
          <p:cNvPr id="63491" name="Rectangle 3"/>
          <p:cNvSpPr>
            <a:spLocks noGrp="1" noChangeArrowheads="1"/>
          </p:cNvSpPr>
          <p:nvPr>
            <p:ph idx="1"/>
          </p:nvPr>
        </p:nvSpPr>
        <p:spPr>
          <a:xfrm>
            <a:off x="304800" y="1219200"/>
            <a:ext cx="8515350" cy="5233988"/>
          </a:xfrm>
        </p:spPr>
        <p:txBody>
          <a:bodyPr/>
          <a:lstStyle/>
          <a:p>
            <a:pPr eaLnBrk="1" hangingPunct="1"/>
            <a:r>
              <a:rPr lang="zh-CN" altLang="en-US" dirty="0" smtClean="0">
                <a:solidFill>
                  <a:srgbClr val="3333CC"/>
                </a:solidFill>
              </a:rPr>
              <a:t>基于查询的路由</a:t>
            </a:r>
          </a:p>
          <a:p>
            <a:pPr eaLnBrk="1" hangingPunct="1">
              <a:buNone/>
            </a:pPr>
            <a:r>
              <a:rPr lang="zh-CN" altLang="en-US" sz="2400" b="0" dirty="0" smtClean="0"/>
              <a:t>             </a:t>
            </a:r>
            <a:r>
              <a:rPr lang="zh-CN" altLang="en-US" sz="2400" dirty="0" smtClean="0"/>
              <a:t>汇聚节点（</a:t>
            </a:r>
            <a:r>
              <a:rPr lang="en-US" altLang="zh-CN" sz="2400" dirty="0" smtClean="0"/>
              <a:t>Sink)</a:t>
            </a:r>
            <a:r>
              <a:rPr lang="zh-CN" altLang="en-US" sz="2400" dirty="0" smtClean="0"/>
              <a:t>发出任务查询命令，传感器节点向汇聚节点报告采集的数据。</a:t>
            </a:r>
          </a:p>
          <a:p>
            <a:pPr eaLnBrk="1" hangingPunct="1"/>
            <a:r>
              <a:rPr lang="zh-CN" altLang="en-US" dirty="0" smtClean="0">
                <a:solidFill>
                  <a:srgbClr val="3333CC"/>
                </a:solidFill>
              </a:rPr>
              <a:t>数据融合</a:t>
            </a:r>
            <a:endParaRPr lang="en-US" altLang="zh-CN" dirty="0" smtClean="0">
              <a:solidFill>
                <a:srgbClr val="3333CC"/>
              </a:solidFill>
            </a:endParaRPr>
          </a:p>
          <a:p>
            <a:pPr eaLnBrk="1" hangingPunct="1">
              <a:buNone/>
            </a:pPr>
            <a:r>
              <a:rPr lang="en-US" altLang="zh-CN" sz="2400" dirty="0" smtClean="0">
                <a:solidFill>
                  <a:srgbClr val="3333CC"/>
                </a:solidFill>
              </a:rPr>
              <a:t>             </a:t>
            </a:r>
            <a:r>
              <a:rPr lang="zh-CN" altLang="en-US" sz="2400" dirty="0" smtClean="0"/>
              <a:t>通信流量主要是汇聚节点和传感器节点之间的命令和数据传输，同时传感器节点要在传输路径上进行数据融合，通过减小通信流量来节能。</a:t>
            </a:r>
          </a:p>
          <a:p>
            <a:pPr eaLnBrk="1" hangingPunct="1">
              <a:buNone/>
            </a:pPr>
            <a:endParaRPr lang="zh-CN" altLang="en-US" sz="2400" b="0" dirty="0" smtClean="0"/>
          </a:p>
        </p:txBody>
      </p:sp>
      <p:sp>
        <p:nvSpPr>
          <p:cNvPr id="63492" name="灯片编号占位符 4"/>
          <p:cNvSpPr>
            <a:spLocks noGrp="1"/>
          </p:cNvSpPr>
          <p:nvPr>
            <p:ph type="sldNum" sz="quarter" idx="11"/>
          </p:nvPr>
        </p:nvSpPr>
        <p:spPr>
          <a:noFill/>
        </p:spPr>
        <p:txBody>
          <a:bodyPr/>
          <a:lstStyle/>
          <a:p>
            <a:fld id="{A26D99C5-488C-4DC5-8F96-85DB56F9E96F}" type="slidenum">
              <a:rPr lang="zh-CN" altLang="en-US"/>
              <a:pPr/>
              <a:t>13</a:t>
            </a:fld>
            <a:r>
              <a:rPr lang="en-US" altLang="zh-CN" dirty="0" smtClean="0"/>
              <a:t>/22</a:t>
            </a:r>
            <a:endParaRPr lang="en-US" altLang="zh-CN" dirty="0"/>
          </a:p>
        </p:txBody>
      </p:sp>
      <p:sp>
        <p:nvSpPr>
          <p:cNvPr id="5" name="页脚占位符 4"/>
          <p:cNvSpPr>
            <a:spLocks noGrp="1"/>
          </p:cNvSpPr>
          <p:nvPr>
            <p:ph type="ftr" sz="quarter" idx="10"/>
          </p:nvPr>
        </p:nvSpPr>
        <p:spPr/>
        <p:txBody>
          <a:bodyPr/>
          <a:lstStyle/>
          <a:p>
            <a:pPr>
              <a:defRPr/>
            </a:pPr>
            <a:r>
              <a:rPr lang="en-US" altLang="zh-CN" smtClean="0"/>
              <a:t>Prof. Wu Yuanming</a:t>
            </a:r>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304800"/>
            <a:ext cx="7772400" cy="460375"/>
          </a:xfrm>
        </p:spPr>
        <p:txBody>
          <a:bodyPr/>
          <a:lstStyle/>
          <a:p>
            <a:pPr eaLnBrk="1" hangingPunct="1"/>
            <a:r>
              <a:rPr lang="en-US" altLang="zh-CN" sz="2400" dirty="0" smtClean="0">
                <a:solidFill>
                  <a:srgbClr val="FF0000"/>
                </a:solidFill>
              </a:rPr>
              <a:t>DD</a:t>
            </a:r>
            <a:r>
              <a:rPr lang="zh-CN" altLang="en-US" sz="2400" dirty="0" smtClean="0">
                <a:solidFill>
                  <a:srgbClr val="FF0000"/>
                </a:solidFill>
              </a:rPr>
              <a:t>算法的几个概念</a:t>
            </a:r>
            <a:r>
              <a:rPr lang="en-US" altLang="zh-CN" sz="2400" dirty="0" smtClean="0">
                <a:solidFill>
                  <a:srgbClr val="FF0000"/>
                </a:solidFill>
                <a:latin typeface="Times New Roman" pitchFamily="18" charset="0"/>
              </a:rPr>
              <a:t>—</a:t>
            </a:r>
            <a:r>
              <a:rPr lang="zh-CN" altLang="en-US" sz="2400" dirty="0" smtClean="0">
                <a:solidFill>
                  <a:srgbClr val="FF0000"/>
                </a:solidFill>
              </a:rPr>
              <a:t>兴趣</a:t>
            </a:r>
          </a:p>
        </p:txBody>
      </p:sp>
      <p:sp>
        <p:nvSpPr>
          <p:cNvPr id="68611" name="Rectangle 3"/>
          <p:cNvSpPr>
            <a:spLocks noGrp="1" noChangeArrowheads="1"/>
          </p:cNvSpPr>
          <p:nvPr>
            <p:ph idx="1"/>
          </p:nvPr>
        </p:nvSpPr>
        <p:spPr>
          <a:xfrm>
            <a:off x="250825" y="836613"/>
            <a:ext cx="8642350" cy="3744515"/>
          </a:xfrm>
        </p:spPr>
        <p:txBody>
          <a:bodyPr>
            <a:normAutofit lnSpcReduction="10000"/>
          </a:bodyPr>
          <a:lstStyle/>
          <a:p>
            <a:pPr eaLnBrk="1" hangingPunct="1">
              <a:lnSpc>
                <a:spcPct val="110000"/>
              </a:lnSpc>
              <a:buNone/>
            </a:pPr>
            <a:r>
              <a:rPr lang="en-US" altLang="zh-CN" sz="2400" b="0" dirty="0" smtClean="0">
                <a:solidFill>
                  <a:srgbClr val="3333FF"/>
                </a:solidFill>
              </a:rPr>
              <a:t>1.</a:t>
            </a:r>
            <a:r>
              <a:rPr lang="zh-CN" altLang="en-US" sz="2400" b="0" dirty="0" smtClean="0">
                <a:solidFill>
                  <a:srgbClr val="3333FF"/>
                </a:solidFill>
              </a:rPr>
              <a:t>兴趣</a:t>
            </a:r>
            <a:r>
              <a:rPr lang="en-US" altLang="zh-CN" sz="2400" b="0" dirty="0" smtClean="0">
                <a:solidFill>
                  <a:srgbClr val="3333FF"/>
                </a:solidFill>
              </a:rPr>
              <a:t>(Interest)</a:t>
            </a:r>
            <a:r>
              <a:rPr lang="zh-CN" altLang="en-US" sz="2400" b="0" dirty="0" smtClean="0">
                <a:solidFill>
                  <a:srgbClr val="3333FF"/>
                </a:solidFill>
              </a:rPr>
              <a:t>：</a:t>
            </a:r>
            <a:r>
              <a:rPr lang="zh-CN" altLang="en-US" sz="2000" b="0" dirty="0" smtClean="0"/>
              <a:t>与</a:t>
            </a:r>
            <a:r>
              <a:rPr lang="en-US" altLang="zh-CN" sz="2000" b="0" dirty="0" smtClean="0"/>
              <a:t>Sink</a:t>
            </a:r>
            <a:r>
              <a:rPr lang="zh-CN" altLang="en-US" sz="2000" b="0" dirty="0" smtClean="0"/>
              <a:t>节点</a:t>
            </a:r>
            <a:r>
              <a:rPr lang="en-US" altLang="zh-CN" sz="2000" b="0" dirty="0" smtClean="0"/>
              <a:t>(</a:t>
            </a:r>
            <a:r>
              <a:rPr lang="zh-CN" altLang="en-US" sz="2000" b="0" dirty="0" smtClean="0"/>
              <a:t>或管理员、观察者</a:t>
            </a:r>
            <a:r>
              <a:rPr lang="en-US" altLang="zh-CN" sz="2000" b="0" dirty="0" smtClean="0"/>
              <a:t>)</a:t>
            </a:r>
            <a:r>
              <a:rPr lang="zh-CN" altLang="en-US" sz="2000" b="0" dirty="0" smtClean="0"/>
              <a:t>所需要的数据相关的信息</a:t>
            </a:r>
          </a:p>
          <a:p>
            <a:pPr eaLnBrk="1" hangingPunct="1">
              <a:lnSpc>
                <a:spcPct val="110000"/>
              </a:lnSpc>
              <a:buNone/>
            </a:pPr>
            <a:r>
              <a:rPr lang="zh-CN" altLang="en-US" sz="2000" b="0" dirty="0" smtClean="0">
                <a:solidFill>
                  <a:srgbClr val="3333CC"/>
                </a:solidFill>
              </a:rPr>
              <a:t>        </a:t>
            </a:r>
            <a:r>
              <a:rPr lang="zh-CN" altLang="en-US" sz="2400" b="0" dirty="0" smtClean="0">
                <a:solidFill>
                  <a:srgbClr val="3333FF"/>
                </a:solidFill>
              </a:rPr>
              <a:t>兴趣的数据格式</a:t>
            </a:r>
          </a:p>
          <a:p>
            <a:pPr lvl="1" eaLnBrk="1" hangingPunct="1">
              <a:lnSpc>
                <a:spcPct val="110000"/>
              </a:lnSpc>
              <a:buClr>
                <a:schemeClr val="tx1"/>
              </a:buClr>
              <a:buFont typeface="Wingdings" pitchFamily="2" charset="2"/>
              <a:buChar char="Ø"/>
            </a:pPr>
            <a:r>
              <a:rPr lang="zh-CN" altLang="en-US" sz="2000" b="0" dirty="0" smtClean="0">
                <a:solidFill>
                  <a:srgbClr val="FF0000"/>
                </a:solidFill>
              </a:rPr>
              <a:t>时间戳：</a:t>
            </a:r>
            <a:r>
              <a:rPr lang="zh-CN" altLang="en-US" sz="2000" b="0" dirty="0" smtClean="0"/>
              <a:t>指示接收到相关兴趣消息的最近时间</a:t>
            </a:r>
          </a:p>
          <a:p>
            <a:pPr lvl="1" eaLnBrk="1" hangingPunct="1">
              <a:lnSpc>
                <a:spcPct val="110000"/>
              </a:lnSpc>
              <a:buClr>
                <a:schemeClr val="tx1"/>
              </a:buClr>
              <a:buFont typeface="Wingdings" pitchFamily="2" charset="2"/>
              <a:buChar char="Ø"/>
            </a:pPr>
            <a:r>
              <a:rPr lang="zh-CN" altLang="en-US" sz="2000" b="0" dirty="0" smtClean="0">
                <a:solidFill>
                  <a:srgbClr val="FF0000"/>
                </a:solidFill>
              </a:rPr>
              <a:t>若干梯度域：</a:t>
            </a:r>
            <a:r>
              <a:rPr lang="zh-CN" altLang="en-US" sz="2000" b="0" dirty="0" smtClean="0"/>
              <a:t>每个梯度和其邻居节点相关联</a:t>
            </a:r>
            <a:r>
              <a:rPr lang="en-US" altLang="zh-CN" sz="2000" b="0" dirty="0" smtClean="0"/>
              <a:t>,</a:t>
            </a:r>
            <a:r>
              <a:rPr lang="zh-CN" altLang="en-US" sz="2000" b="0" dirty="0" smtClean="0"/>
              <a:t>每个梯度中含有一个指定的数据传输率</a:t>
            </a:r>
            <a:endParaRPr lang="en-US" altLang="zh-CN" sz="2000" b="0" dirty="0" smtClean="0"/>
          </a:p>
          <a:p>
            <a:pPr lvl="1" eaLnBrk="1" hangingPunct="1">
              <a:lnSpc>
                <a:spcPct val="110000"/>
              </a:lnSpc>
              <a:buClr>
                <a:schemeClr val="tx1"/>
              </a:buClr>
              <a:buFont typeface="Wingdings" pitchFamily="2" charset="2"/>
              <a:buChar char="Ø"/>
            </a:pPr>
            <a:r>
              <a:rPr lang="zh-CN" altLang="en-US" sz="2000" b="0" dirty="0" smtClean="0">
                <a:solidFill>
                  <a:srgbClr val="FF0000"/>
                </a:solidFill>
              </a:rPr>
              <a:t>持续时间</a:t>
            </a:r>
            <a:r>
              <a:rPr lang="zh-CN" altLang="en-US" sz="2000" b="0" dirty="0" smtClean="0"/>
              <a:t>：该兴趣消息的有效期</a:t>
            </a:r>
            <a:endParaRPr lang="en-US" altLang="zh-CN" sz="2000" b="0" dirty="0" smtClean="0"/>
          </a:p>
          <a:p>
            <a:pPr lvl="1" eaLnBrk="1" hangingPunct="1">
              <a:lnSpc>
                <a:spcPct val="110000"/>
              </a:lnSpc>
              <a:buClr>
                <a:schemeClr val="tx1"/>
              </a:buClr>
              <a:buFont typeface="Wingdings" pitchFamily="2" charset="2"/>
              <a:buChar char="Ø"/>
            </a:pPr>
            <a:r>
              <a:rPr lang="zh-CN" altLang="en-US" sz="2000" b="0" dirty="0" smtClean="0">
                <a:solidFill>
                  <a:srgbClr val="FF0000"/>
                </a:solidFill>
              </a:rPr>
              <a:t>查询内容</a:t>
            </a:r>
            <a:r>
              <a:rPr lang="zh-CN" altLang="en-US" sz="2000" b="0" dirty="0" smtClean="0"/>
              <a:t>（温度、湿度等）</a:t>
            </a:r>
          </a:p>
          <a:p>
            <a:pPr lvl="1" eaLnBrk="1" hangingPunct="1">
              <a:lnSpc>
                <a:spcPct val="110000"/>
              </a:lnSpc>
              <a:buClr>
                <a:schemeClr val="tx1"/>
              </a:buClr>
              <a:buFont typeface="Wingdings" pitchFamily="2" charset="2"/>
              <a:buChar char="Ø"/>
            </a:pPr>
            <a:r>
              <a:rPr lang="zh-CN" altLang="en-US" sz="2000" b="0" dirty="0" smtClean="0">
                <a:solidFill>
                  <a:srgbClr val="FF0000"/>
                </a:solidFill>
              </a:rPr>
              <a:t>查询要求</a:t>
            </a:r>
            <a:r>
              <a:rPr lang="zh-CN" altLang="en-US" sz="2000" b="0" dirty="0" smtClean="0"/>
              <a:t>（如上报间隔、持续时间等）</a:t>
            </a:r>
          </a:p>
          <a:p>
            <a:pPr lvl="1" eaLnBrk="1" hangingPunct="1">
              <a:lnSpc>
                <a:spcPct val="110000"/>
              </a:lnSpc>
              <a:buClr>
                <a:schemeClr val="tx1"/>
              </a:buClr>
              <a:buFont typeface="Wingdings" pitchFamily="2" charset="2"/>
              <a:buChar char="Ø"/>
            </a:pPr>
            <a:endParaRPr lang="zh-CN" altLang="en-US" sz="2000" b="0" dirty="0" smtClean="0"/>
          </a:p>
          <a:p>
            <a:pPr eaLnBrk="1" hangingPunct="1">
              <a:lnSpc>
                <a:spcPct val="110000"/>
              </a:lnSpc>
              <a:buNone/>
            </a:pPr>
            <a:r>
              <a:rPr lang="zh-CN" altLang="en-US" sz="2000" b="0" dirty="0" smtClean="0"/>
              <a:t>            通过分配不同属性值来表示不同任务的描述符，数据以</a:t>
            </a:r>
            <a:r>
              <a:rPr lang="en-US" altLang="zh-CN" sz="2000" b="0" dirty="0" smtClean="0"/>
              <a:t>(attribute, value)</a:t>
            </a:r>
            <a:r>
              <a:rPr lang="zh-CN" altLang="en-US" sz="2000" b="0" dirty="0" smtClean="0"/>
              <a:t>命名</a:t>
            </a:r>
          </a:p>
        </p:txBody>
      </p:sp>
      <p:sp>
        <p:nvSpPr>
          <p:cNvPr id="68613" name="灯片编号占位符 5"/>
          <p:cNvSpPr>
            <a:spLocks noGrp="1"/>
          </p:cNvSpPr>
          <p:nvPr>
            <p:ph type="sldNum" sz="quarter" idx="11"/>
          </p:nvPr>
        </p:nvSpPr>
        <p:spPr>
          <a:noFill/>
        </p:spPr>
        <p:txBody>
          <a:bodyPr/>
          <a:lstStyle/>
          <a:p>
            <a:fld id="{FCFBC38E-589E-47A7-B17E-23094AF1F1F0}" type="slidenum">
              <a:rPr lang="zh-CN" altLang="en-US"/>
              <a:pPr/>
              <a:t>14</a:t>
            </a:fld>
            <a:r>
              <a:rPr lang="en-US" altLang="zh-CN" dirty="0" smtClean="0"/>
              <a:t>/22</a:t>
            </a:r>
            <a:endParaRPr lang="en-US" altLang="zh-CN" dirty="0"/>
          </a:p>
        </p:txBody>
      </p:sp>
      <p:sp>
        <p:nvSpPr>
          <p:cNvPr id="6" name="页脚占位符 5"/>
          <p:cNvSpPr>
            <a:spLocks noGrp="1"/>
          </p:cNvSpPr>
          <p:nvPr>
            <p:ph type="ftr" sz="quarter" idx="10"/>
          </p:nvPr>
        </p:nvSpPr>
        <p:spPr/>
        <p:txBody>
          <a:bodyPr/>
          <a:lstStyle/>
          <a:p>
            <a:pPr>
              <a:defRPr/>
            </a:pPr>
            <a:r>
              <a:rPr lang="en-US" altLang="zh-CN" smtClean="0"/>
              <a:t>Prof. Wu Yuanming</a:t>
            </a:r>
            <a:endParaRPr lang="en-US" altLang="zh-CN" dirty="0"/>
          </a:p>
        </p:txBody>
      </p:sp>
      <p:sp>
        <p:nvSpPr>
          <p:cNvPr id="68612" name="Text Box 5"/>
          <p:cNvSpPr txBox="1">
            <a:spLocks noChangeArrowheads="1"/>
          </p:cNvSpPr>
          <p:nvPr/>
        </p:nvSpPr>
        <p:spPr bwMode="auto">
          <a:xfrm>
            <a:off x="1475656" y="4653136"/>
            <a:ext cx="6768752" cy="1322387"/>
          </a:xfrm>
          <a:prstGeom prst="rect">
            <a:avLst/>
          </a:prstGeom>
          <a:solidFill>
            <a:schemeClr val="accent1"/>
          </a:solidFill>
          <a:ln w="9525" algn="ctr">
            <a:solidFill>
              <a:schemeClr val="tx1"/>
            </a:solidFill>
            <a:miter lim="800000"/>
            <a:headEnd/>
            <a:tailEnd/>
          </a:ln>
        </p:spPr>
        <p:txBody>
          <a:bodyPr wrap="square">
            <a:spAutoFit/>
          </a:bodyPr>
          <a:lstStyle/>
          <a:p>
            <a:pPr eaLnBrk="1" hangingPunct="1"/>
            <a:r>
              <a:rPr kumimoji="0" lang="en-US" altLang="zh-CN" sz="2000" b="0"/>
              <a:t>type = four-legged animal // detect animal location</a:t>
            </a:r>
          </a:p>
          <a:p>
            <a:pPr eaLnBrk="1" hangingPunct="1"/>
            <a:r>
              <a:rPr kumimoji="0" lang="en-US" altLang="zh-CN" sz="2000" b="0"/>
              <a:t>interval = 20 ms // send back events every 20 ms</a:t>
            </a:r>
          </a:p>
          <a:p>
            <a:pPr eaLnBrk="1" hangingPunct="1"/>
            <a:r>
              <a:rPr kumimoji="0" lang="en-US" altLang="zh-CN" sz="2000" b="0"/>
              <a:t>duration = 10 seconds </a:t>
            </a:r>
            <a:r>
              <a:rPr kumimoji="0" lang="en-US" altLang="zh-CN" sz="2000" b="0" i="1"/>
              <a:t>// .. </a:t>
            </a:r>
            <a:r>
              <a:rPr kumimoji="0" lang="en-US" altLang="zh-CN" sz="2000" b="0"/>
              <a:t>for the next 10 seconds</a:t>
            </a:r>
          </a:p>
          <a:p>
            <a:pPr eaLnBrk="1" hangingPunct="1"/>
            <a:r>
              <a:rPr kumimoji="0" lang="en-US" altLang="zh-CN" sz="2000" b="0"/>
              <a:t>rect = [-100, i00, 200, 400] // from sensors within rectangle</a:t>
            </a:r>
            <a:endParaRPr kumimoji="0" lang="zh-CN" altLang="en-US" sz="2000" b="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5800" y="304800"/>
            <a:ext cx="7772400" cy="460375"/>
          </a:xfrm>
        </p:spPr>
        <p:txBody>
          <a:bodyPr/>
          <a:lstStyle/>
          <a:p>
            <a:pPr eaLnBrk="1" hangingPunct="1"/>
            <a:r>
              <a:rPr lang="en-US" altLang="zh-CN" sz="2400" dirty="0" smtClean="0">
                <a:solidFill>
                  <a:srgbClr val="FF0000"/>
                </a:solidFill>
              </a:rPr>
              <a:t>DD</a:t>
            </a:r>
            <a:r>
              <a:rPr lang="zh-CN" altLang="en-US" sz="2400" dirty="0" smtClean="0">
                <a:solidFill>
                  <a:srgbClr val="FF0000"/>
                </a:solidFill>
              </a:rPr>
              <a:t>算法的几个概念</a:t>
            </a:r>
            <a:r>
              <a:rPr lang="en-US" altLang="zh-CN" sz="2400" dirty="0" smtClean="0">
                <a:solidFill>
                  <a:srgbClr val="FF0000"/>
                </a:solidFill>
                <a:latin typeface="Times New Roman" pitchFamily="18" charset="0"/>
              </a:rPr>
              <a:t>—</a:t>
            </a:r>
            <a:r>
              <a:rPr lang="zh-CN" altLang="en-US" sz="2400" dirty="0" smtClean="0">
                <a:solidFill>
                  <a:srgbClr val="FF0000"/>
                </a:solidFill>
              </a:rPr>
              <a:t>梯度</a:t>
            </a:r>
          </a:p>
        </p:txBody>
      </p:sp>
      <p:sp>
        <p:nvSpPr>
          <p:cNvPr id="69635" name="Rectangle 3"/>
          <p:cNvSpPr>
            <a:spLocks noGrp="1" noChangeArrowheads="1"/>
          </p:cNvSpPr>
          <p:nvPr>
            <p:ph idx="1"/>
          </p:nvPr>
        </p:nvSpPr>
        <p:spPr>
          <a:xfrm>
            <a:off x="323850" y="765175"/>
            <a:ext cx="8569325" cy="4320009"/>
          </a:xfrm>
          <a:noFill/>
        </p:spPr>
        <p:txBody>
          <a:bodyPr/>
          <a:lstStyle/>
          <a:p>
            <a:pPr eaLnBrk="1" hangingPunct="1">
              <a:buNone/>
            </a:pPr>
            <a:r>
              <a:rPr lang="en-US" altLang="zh-CN" sz="2400" b="0" dirty="0" smtClean="0">
                <a:solidFill>
                  <a:srgbClr val="3333FF"/>
                </a:solidFill>
              </a:rPr>
              <a:t>2.</a:t>
            </a:r>
            <a:r>
              <a:rPr lang="zh-CN" altLang="en-US" sz="2400" b="0" dirty="0" smtClean="0">
                <a:solidFill>
                  <a:srgbClr val="3333FF"/>
                </a:solidFill>
              </a:rPr>
              <a:t>梯度</a:t>
            </a:r>
            <a:r>
              <a:rPr lang="en-US" altLang="zh-CN" sz="2400" b="0" dirty="0" smtClean="0">
                <a:solidFill>
                  <a:srgbClr val="3333FF"/>
                </a:solidFill>
              </a:rPr>
              <a:t>(gradients)</a:t>
            </a:r>
            <a:r>
              <a:rPr lang="zh-CN" altLang="en-US" sz="2400" b="0" dirty="0" smtClean="0"/>
              <a:t>：</a:t>
            </a:r>
            <a:r>
              <a:rPr lang="en-US" altLang="zh-CN" sz="2400" b="0" dirty="0" smtClean="0"/>
              <a:t>Sink</a:t>
            </a:r>
            <a:r>
              <a:rPr lang="zh-CN" altLang="en-US" sz="2400" b="0" dirty="0" smtClean="0"/>
              <a:t>节点在兴趣消息以洪泛方式传播过程中形成的，从数据源到</a:t>
            </a:r>
            <a:r>
              <a:rPr lang="en-US" altLang="zh-CN" sz="2400" b="0" dirty="0" smtClean="0"/>
              <a:t>sink</a:t>
            </a:r>
            <a:r>
              <a:rPr lang="zh-CN" altLang="en-US" sz="2400" b="0" dirty="0" smtClean="0"/>
              <a:t>节点的路由</a:t>
            </a:r>
          </a:p>
          <a:p>
            <a:pPr lvl="1" eaLnBrk="1" hangingPunct="1"/>
            <a:r>
              <a:rPr lang="zh-CN" altLang="en-US" sz="2000" b="0" dirty="0" smtClean="0"/>
              <a:t>协议逐跳地在每个节点上建立反向的从数据源到汇聚节点的数据传输梯度</a:t>
            </a:r>
          </a:p>
          <a:p>
            <a:pPr lvl="1" eaLnBrk="1" hangingPunct="1"/>
            <a:r>
              <a:rPr lang="zh-CN" altLang="en-US" sz="2000" b="0" dirty="0" smtClean="0"/>
              <a:t>它既包含了下一跳节点（发来查询的相邻节点）和时间戳，也包含了信息采集相关的内容（如数据采集内容、采集速率等）</a:t>
            </a:r>
          </a:p>
          <a:p>
            <a:pPr lvl="1" eaLnBrk="1" hangingPunct="1"/>
            <a:r>
              <a:rPr lang="zh-CN" altLang="en-US" sz="2000" b="0" dirty="0" smtClean="0"/>
              <a:t>表示了数据的传输方向</a:t>
            </a:r>
          </a:p>
          <a:p>
            <a:pPr lvl="1" eaLnBrk="1" hangingPunct="1"/>
            <a:r>
              <a:rPr lang="zh-CN" altLang="en-US" sz="2000" b="0" dirty="0" smtClean="0"/>
              <a:t>第</a:t>
            </a:r>
            <a:r>
              <a:rPr lang="en-US" altLang="zh-CN" sz="2000" b="0" dirty="0" smtClean="0"/>
              <a:t>1</a:t>
            </a:r>
            <a:r>
              <a:rPr lang="zh-CN" altLang="en-US" sz="2000" b="0" dirty="0" smtClean="0"/>
              <a:t>步的消息扩散过程兼顾了建立探测网络</a:t>
            </a:r>
            <a:r>
              <a:rPr lang="en-US" altLang="zh-CN" sz="2000" b="0" dirty="0" smtClean="0"/>
              <a:t>gradients</a:t>
            </a:r>
          </a:p>
          <a:p>
            <a:pPr lvl="1" eaLnBrk="1" hangingPunct="1"/>
            <a:r>
              <a:rPr lang="zh-CN" altLang="en-US" sz="2000" b="0" dirty="0" smtClean="0"/>
              <a:t>兴趣包中包含时间标签域和若干个梯度</a:t>
            </a:r>
            <a:r>
              <a:rPr lang="en-US" altLang="zh-CN" sz="2000" b="0" dirty="0" smtClean="0"/>
              <a:t>(gradient)</a:t>
            </a:r>
            <a:r>
              <a:rPr lang="zh-CN" altLang="en-US" sz="2000" b="0" dirty="0" smtClean="0"/>
              <a:t>域，按成本最小化原则引导数据扩散的方向</a:t>
            </a:r>
          </a:p>
        </p:txBody>
      </p:sp>
      <p:sp>
        <p:nvSpPr>
          <p:cNvPr id="69636" name="灯片编号占位符 4"/>
          <p:cNvSpPr>
            <a:spLocks noGrp="1"/>
          </p:cNvSpPr>
          <p:nvPr>
            <p:ph type="sldNum" sz="quarter" idx="11"/>
          </p:nvPr>
        </p:nvSpPr>
        <p:spPr>
          <a:noFill/>
        </p:spPr>
        <p:txBody>
          <a:bodyPr/>
          <a:lstStyle/>
          <a:p>
            <a:fld id="{0E9733DE-4389-4867-87F0-F53FF13F7A14}" type="slidenum">
              <a:rPr lang="zh-CN" altLang="en-US"/>
              <a:pPr/>
              <a:t>15</a:t>
            </a:fld>
            <a:r>
              <a:rPr lang="en-US" altLang="zh-CN" dirty="0" smtClean="0"/>
              <a:t>/22</a:t>
            </a:r>
            <a:endParaRPr lang="en-US" altLang="zh-CN" dirty="0"/>
          </a:p>
        </p:txBody>
      </p:sp>
      <p:sp>
        <p:nvSpPr>
          <p:cNvPr id="5" name="页脚占位符 4"/>
          <p:cNvSpPr>
            <a:spLocks noGrp="1"/>
          </p:cNvSpPr>
          <p:nvPr>
            <p:ph type="ftr" sz="quarter" idx="10"/>
          </p:nvPr>
        </p:nvSpPr>
        <p:spPr/>
        <p:txBody>
          <a:bodyPr/>
          <a:lstStyle/>
          <a:p>
            <a:pPr>
              <a:defRPr/>
            </a:pPr>
            <a:r>
              <a:rPr lang="en-US" altLang="zh-CN" smtClean="0"/>
              <a:t>Prof. Wu Yuanming</a:t>
            </a:r>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sz="2400" dirty="0" smtClean="0">
                <a:solidFill>
                  <a:srgbClr val="FF0000"/>
                </a:solidFill>
              </a:rPr>
              <a:t>DD</a:t>
            </a:r>
            <a:r>
              <a:rPr lang="zh-CN" altLang="en-US" sz="2400" dirty="0" smtClean="0">
                <a:solidFill>
                  <a:srgbClr val="FF0000"/>
                </a:solidFill>
              </a:rPr>
              <a:t>算法的几个概念</a:t>
            </a:r>
            <a:r>
              <a:rPr lang="en-US" altLang="zh-CN" sz="2400" dirty="0" smtClean="0">
                <a:solidFill>
                  <a:srgbClr val="FF0000"/>
                </a:solidFill>
              </a:rPr>
              <a:t>-</a:t>
            </a:r>
            <a:r>
              <a:rPr lang="zh-CN" altLang="en-US" sz="2400" dirty="0" smtClean="0">
                <a:solidFill>
                  <a:srgbClr val="FF0000"/>
                </a:solidFill>
              </a:rPr>
              <a:t>路径加强</a:t>
            </a:r>
          </a:p>
        </p:txBody>
      </p:sp>
      <p:sp>
        <p:nvSpPr>
          <p:cNvPr id="70659" name="Rectangle 3"/>
          <p:cNvSpPr>
            <a:spLocks noGrp="1" noChangeArrowheads="1"/>
          </p:cNvSpPr>
          <p:nvPr>
            <p:ph idx="1"/>
          </p:nvPr>
        </p:nvSpPr>
        <p:spPr>
          <a:xfrm>
            <a:off x="468313" y="1052513"/>
            <a:ext cx="8229600" cy="4320703"/>
          </a:xfrm>
        </p:spPr>
        <p:txBody>
          <a:bodyPr/>
          <a:lstStyle/>
          <a:p>
            <a:pPr eaLnBrk="1" hangingPunct="1">
              <a:buNone/>
            </a:pPr>
            <a:r>
              <a:rPr lang="en-US" altLang="zh-CN" sz="2400" b="0" dirty="0" smtClean="0">
                <a:solidFill>
                  <a:srgbClr val="3333FF"/>
                </a:solidFill>
              </a:rPr>
              <a:t>3.</a:t>
            </a:r>
            <a:r>
              <a:rPr lang="zh-CN" altLang="en-US" sz="2400" b="0" dirty="0" smtClean="0">
                <a:solidFill>
                  <a:srgbClr val="3333FF"/>
                </a:solidFill>
              </a:rPr>
              <a:t>路径加强</a:t>
            </a:r>
            <a:r>
              <a:rPr lang="zh-CN" altLang="en-US" b="0" dirty="0" smtClean="0"/>
              <a:t>：</a:t>
            </a:r>
            <a:r>
              <a:rPr lang="zh-CN" altLang="en-US" sz="2400" b="0" dirty="0" smtClean="0"/>
              <a:t>数据在传送过程中，可能存在多条路径，</a:t>
            </a:r>
            <a:r>
              <a:rPr lang="en-US" altLang="zh-CN" sz="2400" b="0" dirty="0" smtClean="0"/>
              <a:t>sink</a:t>
            </a:r>
            <a:r>
              <a:rPr lang="zh-CN" altLang="en-US" sz="2400" b="0" dirty="0" smtClean="0"/>
              <a:t>节点选择的其中的最优路径</a:t>
            </a:r>
          </a:p>
          <a:p>
            <a:pPr lvl="1" eaLnBrk="1" hangingPunct="1"/>
            <a:r>
              <a:rPr lang="zh-CN" altLang="en-US" sz="2400" b="0" dirty="0" smtClean="0"/>
              <a:t>最优的传输路径</a:t>
            </a:r>
          </a:p>
          <a:p>
            <a:pPr lvl="1" eaLnBrk="1" hangingPunct="1"/>
            <a:r>
              <a:rPr lang="zh-CN" altLang="en-US" sz="2400" b="0" dirty="0" smtClean="0"/>
              <a:t>一旦</a:t>
            </a:r>
            <a:r>
              <a:rPr lang="en-US" altLang="zh-CN" sz="2400" b="0" dirty="0" smtClean="0"/>
              <a:t>source</a:t>
            </a:r>
            <a:r>
              <a:rPr lang="zh-CN" altLang="en-US" sz="2400" b="0" dirty="0" smtClean="0"/>
              <a:t>有可用数据便通过</a:t>
            </a:r>
            <a:r>
              <a:rPr lang="en-US" altLang="zh-CN" sz="2400" b="0" dirty="0" smtClean="0"/>
              <a:t>reinforced</a:t>
            </a:r>
            <a:r>
              <a:rPr lang="zh-CN" altLang="en-US" sz="2400" b="0" dirty="0" smtClean="0"/>
              <a:t>路径把数据发回给</a:t>
            </a:r>
            <a:r>
              <a:rPr lang="en-US" altLang="zh-CN" sz="2400" b="0" dirty="0" smtClean="0"/>
              <a:t>sink</a:t>
            </a:r>
          </a:p>
          <a:p>
            <a:pPr lvl="1" eaLnBrk="1" hangingPunct="1"/>
            <a:r>
              <a:rPr lang="zh-CN" altLang="en-US" sz="2400" b="0" dirty="0" smtClean="0"/>
              <a:t>中间节点融合数据</a:t>
            </a:r>
          </a:p>
          <a:p>
            <a:pPr lvl="1" eaLnBrk="1" hangingPunct="1"/>
            <a:r>
              <a:rPr lang="zh-CN" altLang="en-US" sz="2400" b="0" dirty="0" smtClean="0"/>
              <a:t>传感网络</a:t>
            </a:r>
            <a:r>
              <a:rPr lang="en-US" altLang="zh-CN" sz="2400" b="0" dirty="0" smtClean="0"/>
              <a:t>reinforce</a:t>
            </a:r>
            <a:r>
              <a:rPr lang="zh-CN" altLang="en-US" sz="2400" b="0" dirty="0" smtClean="0"/>
              <a:t>这些路径中的一条或少量几条</a:t>
            </a:r>
          </a:p>
          <a:p>
            <a:pPr lvl="2" eaLnBrk="1" hangingPunct="1"/>
            <a:r>
              <a:rPr lang="zh-CN" altLang="en-US" sz="2000" b="0" dirty="0" smtClean="0"/>
              <a:t>其中一条路径成为</a:t>
            </a:r>
            <a:r>
              <a:rPr lang="zh-CN" altLang="en-US" sz="2000" b="0" dirty="0" smtClean="0">
                <a:latin typeface="Times New Roman" pitchFamily="18" charset="0"/>
              </a:rPr>
              <a:t>“</a:t>
            </a:r>
            <a:r>
              <a:rPr lang="zh-CN" altLang="en-US" sz="2000" b="0" dirty="0" smtClean="0"/>
              <a:t>主路径</a:t>
            </a:r>
            <a:r>
              <a:rPr lang="zh-CN" altLang="en-US" sz="2000" b="0" dirty="0" smtClean="0">
                <a:latin typeface="Times New Roman" pitchFamily="18" charset="0"/>
              </a:rPr>
              <a:t>”</a:t>
            </a:r>
            <a:r>
              <a:rPr lang="zh-CN" altLang="en-US" sz="2000" b="0" dirty="0" smtClean="0"/>
              <a:t>，而其他路径相应的成为备用路径</a:t>
            </a:r>
          </a:p>
        </p:txBody>
      </p:sp>
      <p:sp>
        <p:nvSpPr>
          <p:cNvPr id="70660" name="灯片编号占位符 4"/>
          <p:cNvSpPr>
            <a:spLocks noGrp="1"/>
          </p:cNvSpPr>
          <p:nvPr>
            <p:ph type="sldNum" sz="quarter" idx="11"/>
          </p:nvPr>
        </p:nvSpPr>
        <p:spPr>
          <a:noFill/>
        </p:spPr>
        <p:txBody>
          <a:bodyPr/>
          <a:lstStyle/>
          <a:p>
            <a:fld id="{190C9D43-320A-4045-896A-388D10D9791F}" type="slidenum">
              <a:rPr lang="zh-CN" altLang="en-US"/>
              <a:pPr/>
              <a:t>16</a:t>
            </a:fld>
            <a:r>
              <a:rPr lang="en-US" altLang="zh-CN" dirty="0" smtClean="0"/>
              <a:t>/22</a:t>
            </a:r>
            <a:endParaRPr lang="en-US" altLang="zh-CN" dirty="0"/>
          </a:p>
        </p:txBody>
      </p:sp>
      <p:sp>
        <p:nvSpPr>
          <p:cNvPr id="5" name="页脚占位符 4"/>
          <p:cNvSpPr>
            <a:spLocks noGrp="1"/>
          </p:cNvSpPr>
          <p:nvPr>
            <p:ph type="ftr" sz="quarter" idx="10"/>
          </p:nvPr>
        </p:nvSpPr>
        <p:spPr/>
        <p:txBody>
          <a:bodyPr/>
          <a:lstStyle/>
          <a:p>
            <a:pPr>
              <a:defRPr/>
            </a:pPr>
            <a:r>
              <a:rPr lang="en-US" altLang="zh-CN" smtClean="0"/>
              <a:t>Prof. Wu Yuanming</a:t>
            </a:r>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z="2400" dirty="0" smtClean="0">
                <a:solidFill>
                  <a:schemeClr val="accent2"/>
                </a:solidFill>
              </a:rPr>
              <a:t>例：通过传感器网络查询动物行踪的扩散路由建立过程</a:t>
            </a:r>
          </a:p>
        </p:txBody>
      </p:sp>
      <p:sp>
        <p:nvSpPr>
          <p:cNvPr id="75779" name="内容占位符 2"/>
          <p:cNvSpPr>
            <a:spLocks noGrp="1"/>
          </p:cNvSpPr>
          <p:nvPr>
            <p:ph idx="1"/>
          </p:nvPr>
        </p:nvSpPr>
        <p:spPr>
          <a:xfrm>
            <a:off x="468313" y="1052513"/>
            <a:ext cx="3455987" cy="5472112"/>
          </a:xfrm>
        </p:spPr>
        <p:txBody>
          <a:bodyPr>
            <a:normAutofit/>
          </a:bodyPr>
          <a:lstStyle/>
          <a:p>
            <a:pPr>
              <a:lnSpc>
                <a:spcPct val="150000"/>
              </a:lnSpc>
            </a:pPr>
            <a:r>
              <a:rPr lang="en-US" altLang="zh-CN" sz="2400" b="0" dirty="0" smtClean="0"/>
              <a:t>Interest</a:t>
            </a:r>
            <a:r>
              <a:rPr lang="zh-CN" altLang="en-US" sz="2400" b="0" dirty="0" smtClean="0"/>
              <a:t>的传播</a:t>
            </a:r>
            <a:endParaRPr lang="en-US" altLang="zh-CN" sz="2400" b="0" dirty="0" smtClean="0"/>
          </a:p>
          <a:p>
            <a:pPr>
              <a:lnSpc>
                <a:spcPct val="150000"/>
              </a:lnSpc>
            </a:pPr>
            <a:r>
              <a:rPr lang="zh-CN" altLang="en-US" sz="2400" b="0" dirty="0" smtClean="0"/>
              <a:t>告诉我在（</a:t>
            </a:r>
            <a:r>
              <a:rPr lang="en-US" altLang="zh-CN" sz="2400" b="0" dirty="0" smtClean="0"/>
              <a:t>100,20</a:t>
            </a:r>
            <a:r>
              <a:rPr lang="zh-CN" altLang="en-US" sz="2400" b="0" dirty="0" smtClean="0"/>
              <a:t>）的区域内</a:t>
            </a:r>
            <a:r>
              <a:rPr lang="en-US" altLang="zh-CN" sz="2400" b="0" dirty="0" smtClean="0"/>
              <a:t>4</a:t>
            </a:r>
            <a:r>
              <a:rPr lang="zh-CN" altLang="en-US" sz="2400" b="0" dirty="0" smtClean="0"/>
              <a:t>脚动物的位置</a:t>
            </a:r>
            <a:endParaRPr lang="en-US" altLang="zh-CN" sz="2400" b="0" dirty="0" smtClean="0"/>
          </a:p>
          <a:p>
            <a:pPr>
              <a:lnSpc>
                <a:spcPct val="150000"/>
              </a:lnSpc>
            </a:pPr>
            <a:r>
              <a:rPr lang="zh-CN" altLang="en-US" sz="2400" b="0" dirty="0" smtClean="0"/>
              <a:t>区域内节点收到</a:t>
            </a:r>
            <a:r>
              <a:rPr lang="en-US" altLang="zh-CN" sz="2400" b="0" dirty="0" smtClean="0"/>
              <a:t>interest</a:t>
            </a:r>
            <a:r>
              <a:rPr lang="zh-CN" altLang="en-US" sz="2400" b="0" dirty="0" smtClean="0"/>
              <a:t>后立即启动传感器收集</a:t>
            </a:r>
            <a:r>
              <a:rPr lang="en-US" altLang="zh-CN" sz="2400" b="0" dirty="0" smtClean="0"/>
              <a:t>4</a:t>
            </a:r>
            <a:r>
              <a:rPr lang="zh-CN" altLang="en-US" sz="2400" b="0" dirty="0" smtClean="0"/>
              <a:t>脚动物的数据</a:t>
            </a:r>
            <a:endParaRPr lang="en-US" altLang="zh-CN" sz="2400" b="0" dirty="0" smtClean="0"/>
          </a:p>
          <a:p>
            <a:pPr>
              <a:lnSpc>
                <a:spcPct val="150000"/>
              </a:lnSpc>
            </a:pPr>
            <a:r>
              <a:rPr lang="zh-CN" altLang="en-US" sz="2400" b="0" dirty="0" smtClean="0"/>
              <a:t>收集到的数据沿着</a:t>
            </a:r>
            <a:r>
              <a:rPr lang="en-US" altLang="zh-CN" sz="2400" b="0" dirty="0" smtClean="0"/>
              <a:t>interest</a:t>
            </a:r>
            <a:r>
              <a:rPr lang="zh-CN" altLang="en-US" sz="2400" b="0" dirty="0" smtClean="0"/>
              <a:t>的逆向路径返回</a:t>
            </a:r>
          </a:p>
        </p:txBody>
      </p:sp>
      <p:sp>
        <p:nvSpPr>
          <p:cNvPr id="75780" name="灯片编号占位符 3"/>
          <p:cNvSpPr>
            <a:spLocks noGrp="1"/>
          </p:cNvSpPr>
          <p:nvPr>
            <p:ph type="sldNum" sz="quarter" idx="11"/>
          </p:nvPr>
        </p:nvSpPr>
        <p:spPr>
          <a:noFill/>
        </p:spPr>
        <p:txBody>
          <a:bodyPr/>
          <a:lstStyle/>
          <a:p>
            <a:fld id="{A47784AA-728D-4FAF-B96E-5A49F04F02F9}" type="slidenum">
              <a:rPr lang="zh-CN" altLang="en-US"/>
              <a:pPr/>
              <a:t>17</a:t>
            </a:fld>
            <a:r>
              <a:rPr lang="en-US" altLang="zh-CN" dirty="0" smtClean="0"/>
              <a:t>/22</a:t>
            </a:r>
            <a:endParaRPr lang="en-US" altLang="zh-CN" dirty="0"/>
          </a:p>
        </p:txBody>
      </p:sp>
      <p:sp>
        <p:nvSpPr>
          <p:cNvPr id="6" name="页脚占位符 5"/>
          <p:cNvSpPr>
            <a:spLocks noGrp="1"/>
          </p:cNvSpPr>
          <p:nvPr>
            <p:ph type="ftr" sz="quarter" idx="10"/>
          </p:nvPr>
        </p:nvSpPr>
        <p:spPr/>
        <p:txBody>
          <a:bodyPr/>
          <a:lstStyle/>
          <a:p>
            <a:pPr>
              <a:defRPr/>
            </a:pPr>
            <a:r>
              <a:rPr lang="en-US" altLang="zh-CN" smtClean="0"/>
              <a:t>Prof. Wu Yuanming</a:t>
            </a:r>
            <a:endParaRPr lang="en-US" altLang="zh-CN" dirty="0"/>
          </a:p>
        </p:txBody>
      </p:sp>
      <p:pic>
        <p:nvPicPr>
          <p:cNvPr id="75781" name="Picture 2"/>
          <p:cNvPicPr>
            <a:picLocks noChangeAspect="1" noChangeArrowheads="1"/>
          </p:cNvPicPr>
          <p:nvPr/>
        </p:nvPicPr>
        <p:blipFill>
          <a:blip r:embed="rId2" cstate="print"/>
          <a:srcRect/>
          <a:stretch>
            <a:fillRect/>
          </a:stretch>
        </p:blipFill>
        <p:spPr bwMode="auto">
          <a:xfrm>
            <a:off x="4644008" y="1196752"/>
            <a:ext cx="3929062" cy="4730527"/>
          </a:xfrm>
          <a:prstGeom prst="rect">
            <a:avLst/>
          </a:prstGeom>
          <a:noFill/>
          <a:ln w="9525" algn="ctr">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zh-CN" sz="2400" dirty="0" smtClean="0">
                <a:solidFill>
                  <a:schemeClr val="accent2"/>
                </a:solidFill>
              </a:rPr>
              <a:t>DD</a:t>
            </a:r>
            <a:r>
              <a:rPr lang="zh-CN" altLang="en-US" sz="2400" dirty="0" smtClean="0">
                <a:solidFill>
                  <a:schemeClr val="accent2"/>
                </a:solidFill>
              </a:rPr>
              <a:t>协议评价</a:t>
            </a:r>
          </a:p>
        </p:txBody>
      </p:sp>
      <p:sp>
        <p:nvSpPr>
          <p:cNvPr id="99331" name="Rectangle 3"/>
          <p:cNvSpPr>
            <a:spLocks noGrp="1" noChangeArrowheads="1"/>
          </p:cNvSpPr>
          <p:nvPr>
            <p:ph idx="1"/>
          </p:nvPr>
        </p:nvSpPr>
        <p:spPr>
          <a:xfrm>
            <a:off x="880864" y="1295400"/>
            <a:ext cx="7651576" cy="3645768"/>
          </a:xfrm>
        </p:spPr>
        <p:txBody>
          <a:bodyPr/>
          <a:lstStyle/>
          <a:p>
            <a:pPr eaLnBrk="1" hangingPunct="1">
              <a:buClr>
                <a:schemeClr val="tx1"/>
              </a:buClr>
              <a:buFont typeface="Wingdings" pitchFamily="2" charset="2"/>
              <a:buChar char="n"/>
            </a:pPr>
            <a:r>
              <a:rPr lang="zh-CN" altLang="en-US" sz="2400" dirty="0" smtClean="0">
                <a:solidFill>
                  <a:srgbClr val="3333FF"/>
                </a:solidFill>
              </a:rPr>
              <a:t>优点</a:t>
            </a:r>
          </a:p>
          <a:p>
            <a:pPr lvl="1" eaLnBrk="1" hangingPunct="1">
              <a:buClr>
                <a:schemeClr val="tx1"/>
              </a:buClr>
              <a:buFont typeface="Wingdings" pitchFamily="2" charset="2"/>
              <a:buChar char="Ø"/>
            </a:pPr>
            <a:r>
              <a:rPr lang="zh-CN" altLang="en-US" sz="2400" dirty="0" smtClean="0"/>
              <a:t>数据中心路由，定义不同任务类型</a:t>
            </a:r>
            <a:r>
              <a:rPr lang="en-US" altLang="zh-CN" sz="2400" dirty="0" smtClean="0"/>
              <a:t>/</a:t>
            </a:r>
            <a:r>
              <a:rPr lang="zh-CN" altLang="en-US" sz="2400" dirty="0" smtClean="0"/>
              <a:t>目标区域消息；</a:t>
            </a:r>
          </a:p>
          <a:p>
            <a:pPr lvl="1" eaLnBrk="1" hangingPunct="1">
              <a:buClr>
                <a:schemeClr val="tx1"/>
              </a:buClr>
              <a:buFont typeface="Wingdings" pitchFamily="2" charset="2"/>
              <a:buChar char="Ø"/>
            </a:pPr>
            <a:r>
              <a:rPr lang="zh-CN" altLang="en-US" sz="2400" dirty="0" smtClean="0"/>
              <a:t>路径加强机制可显著提高数据传输的速率；</a:t>
            </a:r>
          </a:p>
          <a:p>
            <a:pPr lvl="1" eaLnBrk="1" hangingPunct="1">
              <a:buClr>
                <a:schemeClr val="tx1"/>
              </a:buClr>
              <a:buFont typeface="Wingdings" pitchFamily="2" charset="2"/>
              <a:buChar char="Ø"/>
            </a:pPr>
            <a:r>
              <a:rPr lang="zh-CN" altLang="en-US" sz="2400" dirty="0" smtClean="0"/>
              <a:t>周期性路由：能量的均衡消耗；</a:t>
            </a:r>
          </a:p>
          <a:p>
            <a:pPr eaLnBrk="1" hangingPunct="1">
              <a:buClr>
                <a:schemeClr val="tx1"/>
              </a:buClr>
              <a:buFont typeface="Wingdings" pitchFamily="2" charset="2"/>
              <a:buChar char="n"/>
            </a:pPr>
            <a:r>
              <a:rPr lang="zh-CN" altLang="en-US" sz="2400" dirty="0" smtClean="0">
                <a:solidFill>
                  <a:srgbClr val="3333FF"/>
                </a:solidFill>
              </a:rPr>
              <a:t>缺点</a:t>
            </a:r>
          </a:p>
          <a:p>
            <a:pPr lvl="1" eaLnBrk="1" hangingPunct="1">
              <a:buClr>
                <a:schemeClr val="tx1"/>
              </a:buClr>
              <a:buFont typeface="Wingdings" pitchFamily="2" charset="2"/>
              <a:buChar char="Ø"/>
            </a:pPr>
            <a:r>
              <a:rPr lang="zh-CN" altLang="en-US" sz="2400" dirty="0" smtClean="0"/>
              <a:t>周期性的洪泛机制</a:t>
            </a:r>
            <a:r>
              <a:rPr lang="en-US" altLang="zh-CN" sz="2400" dirty="0" smtClean="0"/>
              <a:t>:  </a:t>
            </a:r>
            <a:r>
              <a:rPr lang="zh-CN" altLang="en-US" sz="2400" dirty="0" smtClean="0"/>
              <a:t>能量和时间开销都比较大；</a:t>
            </a:r>
          </a:p>
          <a:p>
            <a:pPr lvl="1" eaLnBrk="1" hangingPunct="1">
              <a:buClr>
                <a:schemeClr val="tx1"/>
              </a:buClr>
              <a:buFont typeface="Wingdings" pitchFamily="2" charset="2"/>
              <a:buChar char="Ø"/>
            </a:pPr>
            <a:r>
              <a:rPr lang="zh-CN" altLang="en-US" sz="2400" dirty="0" smtClean="0"/>
              <a:t>节点需要维护一个兴趣消息列表，代价较大；</a:t>
            </a:r>
          </a:p>
        </p:txBody>
      </p:sp>
      <p:sp>
        <p:nvSpPr>
          <p:cNvPr id="99332" name="灯片编号占位符 4"/>
          <p:cNvSpPr>
            <a:spLocks noGrp="1"/>
          </p:cNvSpPr>
          <p:nvPr>
            <p:ph type="sldNum" sz="quarter" idx="11"/>
          </p:nvPr>
        </p:nvSpPr>
        <p:spPr>
          <a:noFill/>
        </p:spPr>
        <p:txBody>
          <a:bodyPr/>
          <a:lstStyle/>
          <a:p>
            <a:fld id="{13CA5EA2-2A79-4E0A-8A91-DD653F3EA5BF}" type="slidenum">
              <a:rPr lang="zh-CN" altLang="en-US"/>
              <a:pPr/>
              <a:t>18</a:t>
            </a:fld>
            <a:r>
              <a:rPr lang="en-US" altLang="zh-CN" dirty="0" smtClean="0"/>
              <a:t>/22</a:t>
            </a:r>
            <a:endParaRPr lang="en-US" altLang="zh-CN" dirty="0"/>
          </a:p>
        </p:txBody>
      </p:sp>
      <p:sp>
        <p:nvSpPr>
          <p:cNvPr id="5" name="页脚占位符 4"/>
          <p:cNvSpPr>
            <a:spLocks noGrp="1"/>
          </p:cNvSpPr>
          <p:nvPr>
            <p:ph type="ftr" sz="quarter" idx="10"/>
          </p:nvPr>
        </p:nvSpPr>
        <p:spPr/>
        <p:txBody>
          <a:bodyPr/>
          <a:lstStyle/>
          <a:p>
            <a:pPr>
              <a:defRPr/>
            </a:pPr>
            <a:r>
              <a:rPr lang="en-US" altLang="zh-CN" smtClean="0"/>
              <a:t>Prof. Wu Yuanming</a:t>
            </a:r>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35E56F66-3243-4903-8AD6-51ACAFFFB712}" type="slidenum">
              <a:rPr lang="zh-CN" altLang="en-US" smtClean="0"/>
              <a:pPr/>
              <a:t>19</a:t>
            </a:fld>
            <a:r>
              <a:rPr lang="en-US" altLang="zh-CN" dirty="0" smtClean="0"/>
              <a:t>/22</a:t>
            </a:r>
            <a:endParaRPr lang="en-US" altLang="zh-CN" dirty="0"/>
          </a:p>
        </p:txBody>
      </p:sp>
      <mc:AlternateContent xmlns:mc="http://schemas.openxmlformats.org/markup-compatibility/2006">
        <mc:Choice xmlns:a14="http://schemas.microsoft.com/office/drawing/2010/main" Requires="a14">
          <p:sp>
            <p:nvSpPr>
              <p:cNvPr id="3" name="文本框 2"/>
              <p:cNvSpPr txBox="1"/>
              <p:nvPr/>
            </p:nvSpPr>
            <p:spPr>
              <a:xfrm>
                <a:off x="611560" y="548680"/>
                <a:ext cx="7632848" cy="4518801"/>
              </a:xfrm>
              <a:prstGeom prst="rect">
                <a:avLst/>
              </a:prstGeom>
              <a:noFill/>
            </p:spPr>
            <p:txBody>
              <a:bodyPr wrap="square" rtlCol="0">
                <a:spAutoFit/>
              </a:bodyPr>
              <a:lstStyle/>
              <a:p>
                <a:r>
                  <a:rPr lang="en-US" altLang="zh-CN" sz="2800" dirty="0" smtClean="0">
                    <a:solidFill>
                      <a:srgbClr val="3333FF"/>
                    </a:solidFill>
                  </a:rPr>
                  <a:t>7.2.3 DD</a:t>
                </a:r>
                <a:r>
                  <a:rPr lang="zh-CN" altLang="en-US" sz="2800" dirty="0" smtClean="0">
                    <a:solidFill>
                      <a:srgbClr val="3333FF"/>
                    </a:solidFill>
                  </a:rPr>
                  <a:t>算法的改进</a:t>
                </a:r>
                <a:endParaRPr lang="en-US" altLang="zh-CN" sz="2800" dirty="0" smtClean="0">
                  <a:solidFill>
                    <a:srgbClr val="3333FF"/>
                  </a:solidFill>
                </a:endParaRPr>
              </a:p>
              <a:p>
                <a:endParaRPr lang="en-US" altLang="zh-CN" dirty="0"/>
              </a:p>
              <a:p>
                <a:r>
                  <a:rPr lang="zh-CN" altLang="en-US" dirty="0" smtClean="0"/>
                  <a:t>设兴趣区域为矩形，坐标为（</a:t>
                </a:r>
                <a:r>
                  <a:rPr lang="en-US" altLang="zh-CN" dirty="0" smtClean="0"/>
                  <a:t>x</a:t>
                </a:r>
                <a:r>
                  <a:rPr lang="en-US" altLang="zh-CN" baseline="-25000" dirty="0" smtClean="0"/>
                  <a:t>d1</a:t>
                </a:r>
                <a:r>
                  <a:rPr lang="en-US" altLang="zh-CN" dirty="0" smtClean="0"/>
                  <a:t>, y</a:t>
                </a:r>
                <a:r>
                  <a:rPr lang="en-US" altLang="zh-CN" baseline="-25000" dirty="0" smtClean="0"/>
                  <a:t>d1</a:t>
                </a:r>
                <a:r>
                  <a:rPr lang="en-US" altLang="zh-CN" dirty="0" smtClean="0"/>
                  <a:t>, x</a:t>
                </a:r>
                <a:r>
                  <a:rPr lang="en-US" altLang="zh-CN" baseline="-25000" dirty="0" smtClean="0"/>
                  <a:t>d3</a:t>
                </a:r>
                <a:r>
                  <a:rPr lang="en-US" altLang="zh-CN" dirty="0" smtClean="0"/>
                  <a:t>, y</a:t>
                </a:r>
                <a:r>
                  <a:rPr lang="en-US" altLang="zh-CN" baseline="-25000" dirty="0" smtClean="0"/>
                  <a:t>d3</a:t>
                </a:r>
                <a:r>
                  <a:rPr lang="zh-CN" altLang="en-US" dirty="0" smtClean="0"/>
                  <a:t>），矩形中心坐标为</a:t>
                </a:r>
                <a:endParaRPr lang="en-US" altLang="zh-CN" dirty="0" smtClean="0"/>
              </a:p>
              <a:p>
                <a:r>
                  <a:rPr lang="en-US" altLang="zh-CN" dirty="0" err="1"/>
                  <a:t>x</a:t>
                </a:r>
                <a:r>
                  <a:rPr lang="en-US" altLang="zh-CN" baseline="-25000" dirty="0" err="1" smtClean="0"/>
                  <a:t>d</a:t>
                </a:r>
                <a:r>
                  <a:rPr lang="en-US" altLang="zh-CN" dirty="0" smtClean="0"/>
                  <a:t>=(x</a:t>
                </a:r>
                <a:r>
                  <a:rPr lang="en-US" altLang="zh-CN" baseline="-25000" dirty="0" smtClean="0"/>
                  <a:t>d1</a:t>
                </a:r>
                <a:r>
                  <a:rPr lang="en-US" altLang="zh-CN" dirty="0" smtClean="0"/>
                  <a:t>+x</a:t>
                </a:r>
                <a:r>
                  <a:rPr lang="en-US" altLang="zh-CN" baseline="-25000" dirty="0" smtClean="0"/>
                  <a:t>d3</a:t>
                </a:r>
                <a:r>
                  <a:rPr lang="en-US" altLang="zh-CN" dirty="0" smtClean="0"/>
                  <a:t>)/2</a:t>
                </a:r>
                <a:r>
                  <a:rPr lang="zh-CN" altLang="en-US" dirty="0" smtClean="0"/>
                  <a:t>，</a:t>
                </a:r>
                <a:r>
                  <a:rPr lang="en-US" altLang="zh-CN" dirty="0" err="1" smtClean="0"/>
                  <a:t>y</a:t>
                </a:r>
                <a:r>
                  <a:rPr lang="en-US" altLang="zh-CN" baseline="-25000" dirty="0" err="1" smtClean="0"/>
                  <a:t>d</a:t>
                </a:r>
                <a:r>
                  <a:rPr lang="en-US" altLang="zh-CN" dirty="0" smtClean="0"/>
                  <a:t>=(y</a:t>
                </a:r>
                <a:r>
                  <a:rPr lang="en-US" altLang="zh-CN" baseline="-25000" dirty="0" smtClean="0"/>
                  <a:t>d1</a:t>
                </a:r>
                <a:r>
                  <a:rPr lang="en-US" altLang="zh-CN" dirty="0" smtClean="0"/>
                  <a:t>+y</a:t>
                </a:r>
                <a:r>
                  <a:rPr lang="en-US" altLang="zh-CN" baseline="-25000" dirty="0" smtClean="0"/>
                  <a:t>d3</a:t>
                </a:r>
                <a:r>
                  <a:rPr lang="en-US" altLang="zh-CN" dirty="0" smtClean="0"/>
                  <a:t>)/2</a:t>
                </a:r>
              </a:p>
              <a:p>
                <a:r>
                  <a:rPr lang="en-US" altLang="zh-CN" dirty="0" smtClean="0"/>
                  <a:t>Sink</a:t>
                </a:r>
                <a:r>
                  <a:rPr lang="zh-CN" altLang="en-US" dirty="0" smtClean="0"/>
                  <a:t>节点的坐标为（</a:t>
                </a:r>
                <a:r>
                  <a:rPr lang="en-US" altLang="zh-CN" dirty="0" smtClean="0"/>
                  <a:t>x</a:t>
                </a:r>
                <a:r>
                  <a:rPr lang="en-US" altLang="zh-CN" baseline="-25000" dirty="0" smtClean="0"/>
                  <a:t>0</a:t>
                </a:r>
                <a:r>
                  <a:rPr lang="en-US" altLang="zh-CN" dirty="0" smtClean="0"/>
                  <a:t>, y</a:t>
                </a:r>
                <a:r>
                  <a:rPr lang="en-US" altLang="zh-CN" baseline="-25000" dirty="0" smtClean="0"/>
                  <a:t>0</a:t>
                </a:r>
                <a:r>
                  <a:rPr lang="zh-CN" altLang="en-US" dirty="0" smtClean="0"/>
                  <a:t>），假定</a:t>
                </a:r>
                <a:r>
                  <a:rPr lang="en-US" altLang="zh-CN" dirty="0" smtClean="0"/>
                  <a:t>x</a:t>
                </a:r>
                <a:r>
                  <a:rPr lang="en-US" altLang="zh-CN" baseline="-25000" dirty="0" smtClean="0"/>
                  <a:t>0</a:t>
                </a:r>
                <a:r>
                  <a:rPr lang="en-US" altLang="zh-CN" dirty="0" smtClean="0"/>
                  <a:t>&lt;</a:t>
                </a:r>
                <a:r>
                  <a:rPr lang="en-US" altLang="zh-CN" dirty="0" err="1" smtClean="0"/>
                  <a:t>x</a:t>
                </a:r>
                <a:r>
                  <a:rPr lang="en-US" altLang="zh-CN" baseline="-25000" dirty="0" err="1" smtClean="0"/>
                  <a:t>d</a:t>
                </a:r>
                <a:r>
                  <a:rPr lang="zh-CN" altLang="en-US" dirty="0" smtClean="0"/>
                  <a:t>，</a:t>
                </a:r>
                <a:r>
                  <a:rPr lang="en-US" altLang="zh-CN" dirty="0" smtClean="0"/>
                  <a:t>y</a:t>
                </a:r>
                <a:r>
                  <a:rPr lang="en-US" altLang="zh-CN" baseline="-25000" dirty="0" smtClean="0"/>
                  <a:t>0</a:t>
                </a:r>
                <a:r>
                  <a:rPr lang="en-US" altLang="zh-CN" dirty="0" smtClean="0"/>
                  <a:t>&lt;</a:t>
                </a:r>
                <a:r>
                  <a:rPr lang="en-US" altLang="zh-CN" dirty="0" err="1" smtClean="0"/>
                  <a:t>y</a:t>
                </a:r>
                <a:r>
                  <a:rPr lang="en-US" altLang="zh-CN" baseline="-25000" dirty="0" err="1" smtClean="0"/>
                  <a:t>d</a:t>
                </a:r>
                <a:r>
                  <a:rPr lang="zh-CN" altLang="en-US" dirty="0" smtClean="0"/>
                  <a:t>。</a:t>
                </a:r>
                <a:endParaRPr lang="en-US" altLang="zh-CN" dirty="0" smtClean="0"/>
              </a:p>
              <a:p>
                <a:endParaRPr lang="en-US" altLang="zh-CN" dirty="0"/>
              </a:p>
              <a:p>
                <a:r>
                  <a:rPr lang="en-US" altLang="zh-CN" dirty="0" smtClean="0"/>
                  <a:t>Sink</a:t>
                </a:r>
                <a:r>
                  <a:rPr lang="zh-CN" altLang="en-US" dirty="0" smtClean="0"/>
                  <a:t>节点计算兴趣扩散方向及往兴趣区域的扇形角：</a:t>
                </a:r>
                <a:endParaRPr lang="en-US" altLang="zh-CN" dirty="0" smtClean="0"/>
              </a:p>
              <a:p>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m:rPr>
                              <m:sty m:val="p"/>
                            </m:rPr>
                            <a:rPr lang="en-US" altLang="zh-CN" i="1">
                              <a:latin typeface="Cambria Math" panose="02040503050406030204" pitchFamily="18" charset="0"/>
                            </a:rPr>
                            <m:t>od</m:t>
                          </m:r>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𝑦</m:t>
                          </m:r>
                          <m:r>
                            <a:rPr lang="en-US" altLang="zh-CN" b="0" i="1" baseline="-25000"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baseline="-25000" smtClean="0">
                              <a:latin typeface="Cambria Math" panose="02040503050406030204" pitchFamily="18" charset="0"/>
                            </a:rPr>
                            <m:t>0</m:t>
                          </m:r>
                        </m:num>
                        <m:den>
                          <m:r>
                            <a:rPr lang="en-US" altLang="zh-CN" b="0" i="1" smtClean="0">
                              <a:latin typeface="Cambria Math" panose="02040503050406030204" pitchFamily="18" charset="0"/>
                            </a:rPr>
                            <m:t>𝑥</m:t>
                          </m:r>
                          <m:r>
                            <a:rPr lang="en-US" altLang="zh-CN" b="0" i="1" baseline="-25000"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baseline="-25000" smtClean="0">
                              <a:latin typeface="Cambria Math" panose="02040503050406030204" pitchFamily="18" charset="0"/>
                            </a:rPr>
                            <m:t>0</m:t>
                          </m:r>
                        </m:den>
                      </m:f>
                    </m:oMath>
                  </m:oMathPara>
                </a14:m>
                <a:endParaRPr lang="en-US" altLang="zh-CN" dirty="0" smtClean="0"/>
              </a:p>
              <a:p>
                <a:endParaRPr lang="en-US" altLang="zh-CN" dirty="0" smtClean="0"/>
              </a:p>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r>
                        <a:rPr lang="en-US" altLang="zh-CN" b="0" i="1" smtClean="0">
                          <a:latin typeface="Cambria Math" panose="02040503050406030204" pitchFamily="18" charset="0"/>
                        </a:rPr>
                        <m:t>=2(</m:t>
                      </m:r>
                      <m:r>
                        <a:rPr lang="en-US" altLang="zh-CN" b="0" i="1" smtClean="0">
                          <a:latin typeface="Cambria Math" panose="02040503050406030204" pitchFamily="18" charset="0"/>
                        </a:rPr>
                        <m:t>𝑎𝑟𝑐𝑡𝑎𝑛</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𝑦</m:t>
                          </m:r>
                          <m:r>
                            <a:rPr lang="en-US" altLang="zh-CN" b="0" i="1" baseline="-25000"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baseline="-25000" smtClean="0">
                              <a:latin typeface="Cambria Math" panose="02040503050406030204" pitchFamily="18" charset="0"/>
                            </a:rPr>
                            <m:t>0</m:t>
                          </m:r>
                        </m:num>
                        <m:den>
                          <m:r>
                            <a:rPr lang="en-US" altLang="zh-CN" b="0" i="1" smtClean="0">
                              <a:latin typeface="Cambria Math" panose="02040503050406030204" pitchFamily="18" charset="0"/>
                            </a:rPr>
                            <m:t>𝑥</m:t>
                          </m:r>
                          <m:r>
                            <a:rPr lang="en-US" altLang="zh-CN" b="0" i="1" baseline="-25000"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baseline="-25000" smtClean="0">
                              <a:latin typeface="Cambria Math" panose="02040503050406030204" pitchFamily="18" charset="0"/>
                            </a:rPr>
                            <m:t>0</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𝑎𝑟𝑐𝑡𝑎𝑛</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𝑦</m:t>
                          </m:r>
                          <m:r>
                            <a:rPr lang="en-US" altLang="zh-CN" b="0" i="1" baseline="-25000" smtClean="0">
                              <a:latin typeface="Cambria Math" panose="02040503050406030204" pitchFamily="18" charset="0"/>
                            </a:rPr>
                            <m:t>𝑑</m:t>
                          </m:r>
                          <m:r>
                            <a:rPr lang="en-US" altLang="zh-CN" b="0" i="1" baseline="-25000" smtClean="0">
                              <a:latin typeface="Cambria Math" panose="02040503050406030204" pitchFamily="18" charset="0"/>
                            </a:rPr>
                            <m:t>3−</m:t>
                          </m:r>
                          <m:r>
                            <a:rPr lang="en-US" altLang="zh-CN" b="0" i="1" smtClean="0">
                              <a:latin typeface="Cambria Math" panose="02040503050406030204" pitchFamily="18" charset="0"/>
                            </a:rPr>
                            <m:t>𝑦</m:t>
                          </m:r>
                          <m:r>
                            <a:rPr lang="en-US" altLang="zh-CN" b="0" i="1" baseline="-25000" smtClean="0">
                              <a:latin typeface="Cambria Math" panose="02040503050406030204" pitchFamily="18" charset="0"/>
                            </a:rPr>
                            <m:t>0</m:t>
                          </m:r>
                        </m:num>
                        <m:den>
                          <m:r>
                            <a:rPr lang="en-US" altLang="zh-CN" b="0" i="1" smtClean="0">
                              <a:latin typeface="Cambria Math" panose="02040503050406030204" pitchFamily="18" charset="0"/>
                            </a:rPr>
                            <m:t>𝑥</m:t>
                          </m:r>
                          <m:r>
                            <a:rPr lang="en-US" altLang="zh-CN" b="0" i="1" baseline="-25000" smtClean="0">
                              <a:latin typeface="Cambria Math" panose="02040503050406030204" pitchFamily="18" charset="0"/>
                            </a:rPr>
                            <m:t>𝑑</m:t>
                          </m:r>
                          <m:r>
                            <a:rPr lang="en-US" altLang="zh-CN" b="0" i="1" baseline="-25000" smtClean="0">
                              <a:latin typeface="Cambria Math" panose="02040503050406030204" pitchFamily="18" charset="0"/>
                            </a:rPr>
                            <m:t>3−</m:t>
                          </m:r>
                          <m:r>
                            <a:rPr lang="en-US" altLang="zh-CN" b="0" i="1" smtClean="0">
                              <a:latin typeface="Cambria Math" panose="02040503050406030204" pitchFamily="18" charset="0"/>
                            </a:rPr>
                            <m:t>𝑥</m:t>
                          </m:r>
                          <m:r>
                            <a:rPr lang="en-US" altLang="zh-CN" b="0" i="1" baseline="-25000" smtClean="0">
                              <a:latin typeface="Cambria Math" panose="02040503050406030204" pitchFamily="18" charset="0"/>
                            </a:rPr>
                            <m:t>0</m:t>
                          </m:r>
                        </m:den>
                      </m:f>
                      <m:r>
                        <a:rPr lang="en-US" altLang="zh-CN" b="0" i="1" smtClean="0">
                          <a:latin typeface="Cambria Math" panose="02040503050406030204" pitchFamily="18" charset="0"/>
                        </a:rPr>
                        <m:t>)</m:t>
                      </m:r>
                    </m:oMath>
                  </m:oMathPara>
                </a14:m>
                <a:endParaRPr lang="en-US" altLang="zh-CN" dirty="0" smtClean="0"/>
              </a:p>
              <a:p>
                <a:endParaRPr lang="en-US" altLang="zh-CN" dirty="0"/>
              </a:p>
              <a:p>
                <a:r>
                  <a:rPr lang="zh-CN" altLang="en-US" dirty="0" smtClean="0"/>
                  <a:t>将</a:t>
                </a:r>
                <a:r>
                  <a:rPr lang="en-US" altLang="zh-CN" dirty="0"/>
                  <a:t>Sink</a:t>
                </a:r>
                <a:r>
                  <a:rPr lang="zh-CN" altLang="en-US" dirty="0"/>
                  <a:t>节点的</a:t>
                </a:r>
                <a:r>
                  <a:rPr lang="zh-CN" altLang="en-US" dirty="0" smtClean="0"/>
                  <a:t>坐标（</a:t>
                </a:r>
                <a:r>
                  <a:rPr lang="en-US" altLang="zh-CN" dirty="0"/>
                  <a:t>x</a:t>
                </a:r>
                <a:r>
                  <a:rPr lang="en-US" altLang="zh-CN" baseline="-25000" dirty="0"/>
                  <a:t>0</a:t>
                </a:r>
                <a:r>
                  <a:rPr lang="en-US" altLang="zh-CN" dirty="0"/>
                  <a:t>, y</a:t>
                </a:r>
                <a:r>
                  <a:rPr lang="en-US" altLang="zh-CN" baseline="-25000" dirty="0"/>
                  <a:t>0</a:t>
                </a:r>
                <a:r>
                  <a:rPr lang="zh-CN" altLang="en-US" dirty="0" smtClean="0"/>
                  <a:t>），矩形中心坐标（</a:t>
                </a:r>
                <a:r>
                  <a:rPr lang="en-US" altLang="zh-CN" dirty="0"/>
                  <a:t> </a:t>
                </a:r>
                <a:r>
                  <a:rPr lang="en-US" altLang="zh-CN" dirty="0" err="1"/>
                  <a:t>x</a:t>
                </a:r>
                <a:r>
                  <a:rPr lang="en-US" altLang="zh-CN" baseline="-25000" dirty="0" err="1"/>
                  <a:t>d</a:t>
                </a:r>
                <a:r>
                  <a:rPr lang="en-US" altLang="zh-CN" baseline="-25000" dirty="0"/>
                  <a:t> </a:t>
                </a:r>
                <a:r>
                  <a:rPr lang="en-US" altLang="zh-CN" dirty="0" smtClean="0"/>
                  <a:t>,</a:t>
                </a:r>
                <a:r>
                  <a:rPr lang="en-US" altLang="zh-CN" dirty="0"/>
                  <a:t> </a:t>
                </a:r>
                <a:r>
                  <a:rPr lang="en-US" altLang="zh-CN" dirty="0" err="1" smtClean="0"/>
                  <a:t>y</a:t>
                </a:r>
                <a:r>
                  <a:rPr lang="en-US" altLang="zh-CN" baseline="-25000" dirty="0" err="1" smtClean="0"/>
                  <a:t>d</a:t>
                </a:r>
                <a:r>
                  <a:rPr lang="zh-CN" altLang="en-US" dirty="0" smtClean="0"/>
                  <a:t>）和</a:t>
                </a:r>
                <a:r>
                  <a:rPr lang="el-GR" altLang="zh-CN" dirty="0" smtClean="0">
                    <a:latin typeface="Cambria Math" panose="02040503050406030204" pitchFamily="18" charset="0"/>
                    <a:ea typeface="Cambria Math" panose="02040503050406030204" pitchFamily="18" charset="0"/>
                  </a:rPr>
                  <a:t>α</a:t>
                </a:r>
                <a:r>
                  <a:rPr lang="zh-CN" altLang="en-US" dirty="0"/>
                  <a:t>加入到兴趣</a:t>
                </a:r>
                <a:r>
                  <a:rPr lang="en-US" altLang="zh-CN" dirty="0"/>
                  <a:t>packet</a:t>
                </a:r>
                <a:r>
                  <a:rPr lang="zh-CN" altLang="en-US" dirty="0"/>
                  <a:t>中。</a:t>
                </a:r>
                <a:endParaRPr lang="en-US" altLang="zh-CN" dirty="0"/>
              </a:p>
              <a:p>
                <a:endParaRPr lang="zh-CN" altLang="en-US" dirty="0"/>
              </a:p>
            </p:txBody>
          </p:sp>
        </mc:Choice>
        <mc:Fallback>
          <p:sp>
            <p:nvSpPr>
              <p:cNvPr id="3" name="文本框 2"/>
              <p:cNvSpPr txBox="1">
                <a:spLocks noRot="1" noChangeAspect="1" noMove="1" noResize="1" noEditPoints="1" noAdjustHandles="1" noChangeArrowheads="1" noChangeShapeType="1" noTextEdit="1"/>
              </p:cNvSpPr>
              <p:nvPr/>
            </p:nvSpPr>
            <p:spPr>
              <a:xfrm>
                <a:off x="611560" y="548680"/>
                <a:ext cx="7632848" cy="4518801"/>
              </a:xfrm>
              <a:prstGeom prst="rect">
                <a:avLst/>
              </a:prstGeom>
              <a:blipFill>
                <a:blip r:embed="rId2"/>
                <a:stretch>
                  <a:fillRect l="-1597" t="-1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485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515144"/>
            <a:ext cx="7673975" cy="609600"/>
          </a:xfrm>
        </p:spPr>
        <p:txBody>
          <a:bodyPr>
            <a:normAutofit fontScale="90000"/>
          </a:bodyPr>
          <a:lstStyle/>
          <a:p>
            <a:pPr eaLnBrk="1" hangingPunct="1"/>
            <a:r>
              <a:rPr lang="en-US" altLang="zh-CN" sz="3100" dirty="0" smtClean="0">
                <a:solidFill>
                  <a:srgbClr val="FF0000"/>
                </a:solidFill>
              </a:rPr>
              <a:t>7.1 SPIN</a:t>
            </a:r>
            <a:r>
              <a:rPr lang="zh-CN" altLang="en-US" sz="3100" dirty="0" smtClean="0">
                <a:solidFill>
                  <a:srgbClr val="FF0000"/>
                </a:solidFill>
              </a:rPr>
              <a:t>路由</a:t>
            </a:r>
            <a:r>
              <a:rPr lang="zh-CN" altLang="en-US" sz="3100" dirty="0" smtClean="0">
                <a:solidFill>
                  <a:srgbClr val="FF0000"/>
                </a:solidFill>
              </a:rPr>
              <a:t>协议</a:t>
            </a:r>
            <a:r>
              <a:rPr lang="en-US" altLang="zh-CN" sz="2400" dirty="0" smtClean="0">
                <a:solidFill>
                  <a:srgbClr val="FF0000"/>
                </a:solidFill>
              </a:rPr>
              <a:t/>
            </a:r>
            <a:br>
              <a:rPr lang="en-US" altLang="zh-CN" sz="2400" dirty="0" smtClean="0">
                <a:solidFill>
                  <a:srgbClr val="FF0000"/>
                </a:solidFill>
              </a:rPr>
            </a:br>
            <a:r>
              <a:rPr lang="en-US" altLang="zh-CN" sz="2700" dirty="0" smtClean="0">
                <a:solidFill>
                  <a:srgbClr val="3333FF"/>
                </a:solidFill>
              </a:rPr>
              <a:t>7.1.1 </a:t>
            </a:r>
            <a:r>
              <a:rPr lang="en-US" altLang="zh-CN" sz="2700" dirty="0" smtClean="0">
                <a:solidFill>
                  <a:srgbClr val="3333FF"/>
                </a:solidFill>
              </a:rPr>
              <a:t>3</a:t>
            </a:r>
            <a:r>
              <a:rPr lang="zh-CN" altLang="en-US" sz="2700" dirty="0" smtClean="0">
                <a:solidFill>
                  <a:srgbClr val="3333FF"/>
                </a:solidFill>
              </a:rPr>
              <a:t>步握手协议</a:t>
            </a:r>
          </a:p>
        </p:txBody>
      </p:sp>
      <p:pic>
        <p:nvPicPr>
          <p:cNvPr id="55299" name="Picture 3"/>
          <p:cNvPicPr>
            <a:picLocks noGrp="1" noChangeAspect="1" noChangeArrowheads="1"/>
          </p:cNvPicPr>
          <p:nvPr>
            <p:ph idx="1"/>
          </p:nvPr>
        </p:nvPicPr>
        <p:blipFill>
          <a:blip r:embed="rId3" cstate="print"/>
          <a:srcRect/>
          <a:stretch>
            <a:fillRect/>
          </a:stretch>
        </p:blipFill>
        <p:spPr>
          <a:xfrm>
            <a:off x="107504" y="1124744"/>
            <a:ext cx="4724400" cy="5328592"/>
          </a:xfrm>
          <a:noFill/>
        </p:spPr>
      </p:pic>
      <p:sp>
        <p:nvSpPr>
          <p:cNvPr id="55307" name="灯片编号占位符 11"/>
          <p:cNvSpPr>
            <a:spLocks noGrp="1"/>
          </p:cNvSpPr>
          <p:nvPr>
            <p:ph type="sldNum" sz="quarter" idx="11"/>
          </p:nvPr>
        </p:nvSpPr>
        <p:spPr>
          <a:noFill/>
        </p:spPr>
        <p:txBody>
          <a:bodyPr/>
          <a:lstStyle/>
          <a:p>
            <a:fld id="{2F74319B-7155-4DF1-BACA-5D03FB57C6DE}" type="slidenum">
              <a:rPr lang="zh-CN" altLang="en-US"/>
              <a:pPr/>
              <a:t>2</a:t>
            </a:fld>
            <a:r>
              <a:rPr lang="en-US" altLang="zh-CN" dirty="0" smtClean="0"/>
              <a:t>/22</a:t>
            </a:r>
            <a:endParaRPr lang="en-US" altLang="zh-CN" dirty="0"/>
          </a:p>
        </p:txBody>
      </p:sp>
      <p:sp>
        <p:nvSpPr>
          <p:cNvPr id="12" name="页脚占位符 11"/>
          <p:cNvSpPr>
            <a:spLocks noGrp="1"/>
          </p:cNvSpPr>
          <p:nvPr>
            <p:ph type="ftr" sz="quarter" idx="10"/>
          </p:nvPr>
        </p:nvSpPr>
        <p:spPr/>
        <p:txBody>
          <a:bodyPr/>
          <a:lstStyle/>
          <a:p>
            <a:pPr>
              <a:defRPr/>
            </a:pPr>
            <a:r>
              <a:rPr lang="en-US" altLang="zh-CN" smtClean="0"/>
              <a:t>Prof. Wu Yuanming</a:t>
            </a:r>
            <a:endParaRPr lang="en-US" altLang="zh-CN" dirty="0"/>
          </a:p>
        </p:txBody>
      </p:sp>
      <p:sp>
        <p:nvSpPr>
          <p:cNvPr id="55300" name="Text Box 4"/>
          <p:cNvSpPr txBox="1">
            <a:spLocks noChangeArrowheads="1"/>
          </p:cNvSpPr>
          <p:nvPr/>
        </p:nvSpPr>
        <p:spPr bwMode="auto">
          <a:xfrm>
            <a:off x="2133600" y="1524000"/>
            <a:ext cx="285750" cy="274638"/>
          </a:xfrm>
          <a:prstGeom prst="rect">
            <a:avLst/>
          </a:prstGeom>
          <a:noFill/>
          <a:ln w="9525" algn="ctr">
            <a:noFill/>
            <a:miter lim="800000"/>
            <a:headEnd/>
            <a:tailEnd/>
          </a:ln>
        </p:spPr>
        <p:txBody>
          <a:bodyPr wrap="none">
            <a:spAutoFit/>
          </a:bodyPr>
          <a:lstStyle/>
          <a:p>
            <a:pPr algn="ctr" eaLnBrk="1" hangingPunct="1"/>
            <a:r>
              <a:rPr kumimoji="0" lang="en-US" altLang="zh-CN" sz="1200" b="0">
                <a:latin typeface="Arial" charset="0"/>
              </a:rPr>
              <a:t>A</a:t>
            </a:r>
          </a:p>
        </p:txBody>
      </p:sp>
      <p:sp>
        <p:nvSpPr>
          <p:cNvPr id="55301" name="Text Box 5"/>
          <p:cNvSpPr txBox="1">
            <a:spLocks noChangeArrowheads="1"/>
          </p:cNvSpPr>
          <p:nvPr/>
        </p:nvSpPr>
        <p:spPr bwMode="auto">
          <a:xfrm>
            <a:off x="4114800" y="1600200"/>
            <a:ext cx="285750" cy="274638"/>
          </a:xfrm>
          <a:prstGeom prst="rect">
            <a:avLst/>
          </a:prstGeom>
          <a:noFill/>
          <a:ln w="9525" algn="ctr">
            <a:noFill/>
            <a:miter lim="800000"/>
            <a:headEnd/>
            <a:tailEnd/>
          </a:ln>
        </p:spPr>
        <p:txBody>
          <a:bodyPr wrap="none">
            <a:spAutoFit/>
          </a:bodyPr>
          <a:lstStyle/>
          <a:p>
            <a:pPr algn="ctr" eaLnBrk="1" hangingPunct="1"/>
            <a:r>
              <a:rPr kumimoji="0" lang="en-US" altLang="zh-CN" sz="1200" b="0">
                <a:latin typeface="Arial" charset="0"/>
              </a:rPr>
              <a:t>A</a:t>
            </a:r>
          </a:p>
        </p:txBody>
      </p:sp>
      <p:sp>
        <p:nvSpPr>
          <p:cNvPr id="55302" name="Text Box 6"/>
          <p:cNvSpPr txBox="1">
            <a:spLocks noChangeArrowheads="1"/>
          </p:cNvSpPr>
          <p:nvPr/>
        </p:nvSpPr>
        <p:spPr bwMode="auto">
          <a:xfrm>
            <a:off x="2133600" y="2849563"/>
            <a:ext cx="285750" cy="274637"/>
          </a:xfrm>
          <a:prstGeom prst="rect">
            <a:avLst/>
          </a:prstGeom>
          <a:noFill/>
          <a:ln w="9525" algn="ctr">
            <a:noFill/>
            <a:miter lim="800000"/>
            <a:headEnd/>
            <a:tailEnd/>
          </a:ln>
        </p:spPr>
        <p:txBody>
          <a:bodyPr wrap="none">
            <a:spAutoFit/>
          </a:bodyPr>
          <a:lstStyle/>
          <a:p>
            <a:pPr algn="ctr" eaLnBrk="1" hangingPunct="1"/>
            <a:r>
              <a:rPr kumimoji="0" lang="en-US" altLang="zh-CN" sz="1200" b="0">
                <a:latin typeface="Arial" charset="0"/>
              </a:rPr>
              <a:t>A</a:t>
            </a:r>
          </a:p>
        </p:txBody>
      </p:sp>
      <p:sp>
        <p:nvSpPr>
          <p:cNvPr id="55303" name="Text Box 7"/>
          <p:cNvSpPr txBox="1">
            <a:spLocks noChangeArrowheads="1"/>
          </p:cNvSpPr>
          <p:nvPr/>
        </p:nvSpPr>
        <p:spPr bwMode="auto">
          <a:xfrm>
            <a:off x="4133850" y="2895600"/>
            <a:ext cx="285750" cy="274638"/>
          </a:xfrm>
          <a:prstGeom prst="rect">
            <a:avLst/>
          </a:prstGeom>
          <a:noFill/>
          <a:ln w="9525" algn="ctr">
            <a:noFill/>
            <a:miter lim="800000"/>
            <a:headEnd/>
            <a:tailEnd/>
          </a:ln>
        </p:spPr>
        <p:txBody>
          <a:bodyPr wrap="none">
            <a:spAutoFit/>
          </a:bodyPr>
          <a:lstStyle/>
          <a:p>
            <a:pPr algn="ctr" eaLnBrk="1" hangingPunct="1"/>
            <a:r>
              <a:rPr kumimoji="0" lang="en-US" altLang="zh-CN" sz="1200" b="0">
                <a:latin typeface="Arial" charset="0"/>
              </a:rPr>
              <a:t>A</a:t>
            </a:r>
          </a:p>
        </p:txBody>
      </p:sp>
      <p:sp>
        <p:nvSpPr>
          <p:cNvPr id="55304" name="Text Box 8"/>
          <p:cNvSpPr txBox="1">
            <a:spLocks noChangeArrowheads="1"/>
          </p:cNvSpPr>
          <p:nvPr/>
        </p:nvSpPr>
        <p:spPr bwMode="auto">
          <a:xfrm>
            <a:off x="2057400" y="4267200"/>
            <a:ext cx="285750" cy="274638"/>
          </a:xfrm>
          <a:prstGeom prst="rect">
            <a:avLst/>
          </a:prstGeom>
          <a:noFill/>
          <a:ln w="9525" algn="ctr">
            <a:noFill/>
            <a:miter lim="800000"/>
            <a:headEnd/>
            <a:tailEnd/>
          </a:ln>
        </p:spPr>
        <p:txBody>
          <a:bodyPr wrap="none">
            <a:spAutoFit/>
          </a:bodyPr>
          <a:lstStyle/>
          <a:p>
            <a:pPr algn="ctr" eaLnBrk="1" hangingPunct="1"/>
            <a:r>
              <a:rPr kumimoji="0" lang="en-US" altLang="zh-CN" sz="1200" b="0">
                <a:latin typeface="Arial" charset="0"/>
              </a:rPr>
              <a:t>A</a:t>
            </a:r>
          </a:p>
        </p:txBody>
      </p:sp>
      <p:sp>
        <p:nvSpPr>
          <p:cNvPr id="55305" name="Text Box 9"/>
          <p:cNvSpPr txBox="1">
            <a:spLocks noChangeArrowheads="1"/>
          </p:cNvSpPr>
          <p:nvPr/>
        </p:nvSpPr>
        <p:spPr bwMode="auto">
          <a:xfrm>
            <a:off x="4114800" y="4221163"/>
            <a:ext cx="285750" cy="274637"/>
          </a:xfrm>
          <a:prstGeom prst="rect">
            <a:avLst/>
          </a:prstGeom>
          <a:noFill/>
          <a:ln w="9525" algn="ctr">
            <a:noFill/>
            <a:miter lim="800000"/>
            <a:headEnd/>
            <a:tailEnd/>
          </a:ln>
        </p:spPr>
        <p:txBody>
          <a:bodyPr wrap="none">
            <a:spAutoFit/>
          </a:bodyPr>
          <a:lstStyle/>
          <a:p>
            <a:pPr algn="ctr" eaLnBrk="1" hangingPunct="1"/>
            <a:r>
              <a:rPr kumimoji="0" lang="en-US" altLang="zh-CN" sz="1200" b="0">
                <a:latin typeface="Arial" charset="0"/>
              </a:rPr>
              <a:t>A</a:t>
            </a:r>
          </a:p>
        </p:txBody>
      </p:sp>
      <p:sp>
        <p:nvSpPr>
          <p:cNvPr id="55306" name="Text Box 10"/>
          <p:cNvSpPr txBox="1">
            <a:spLocks noChangeArrowheads="1"/>
          </p:cNvSpPr>
          <p:nvPr/>
        </p:nvSpPr>
        <p:spPr bwMode="auto">
          <a:xfrm>
            <a:off x="4932363" y="2189653"/>
            <a:ext cx="4038600" cy="3255571"/>
          </a:xfrm>
          <a:prstGeom prst="rect">
            <a:avLst/>
          </a:prstGeom>
          <a:noFill/>
          <a:ln w="9525" algn="ctr">
            <a:noFill/>
            <a:miter lim="800000"/>
            <a:headEnd/>
            <a:tailEnd/>
          </a:ln>
        </p:spPr>
        <p:txBody>
          <a:bodyPr>
            <a:spAutoFit/>
          </a:bodyPr>
          <a:lstStyle/>
          <a:p>
            <a:pPr eaLnBrk="1" hangingPunct="1">
              <a:lnSpc>
                <a:spcPct val="105000"/>
              </a:lnSpc>
              <a:spcBef>
                <a:spcPct val="50000"/>
              </a:spcBef>
              <a:buFont typeface="Wingdings" pitchFamily="2" charset="2"/>
              <a:buChar char="Ø"/>
            </a:pPr>
            <a:r>
              <a:rPr kumimoji="0" lang="zh-CN" altLang="en-US" b="0" dirty="0">
                <a:solidFill>
                  <a:srgbClr val="3333FF"/>
                </a:solidFill>
                <a:latin typeface="华文新魏" pitchFamily="2" charset="-122"/>
                <a:ea typeface="华文新魏" pitchFamily="2" charset="-122"/>
              </a:rPr>
              <a:t>节点</a:t>
            </a:r>
            <a:r>
              <a:rPr kumimoji="0" lang="en-US" altLang="zh-CN" b="0" dirty="0">
                <a:solidFill>
                  <a:srgbClr val="3333FF"/>
                </a:solidFill>
                <a:latin typeface="华文新魏" pitchFamily="2" charset="-122"/>
                <a:ea typeface="华文新魏" pitchFamily="2" charset="-122"/>
              </a:rPr>
              <a:t>A</a:t>
            </a:r>
            <a:r>
              <a:rPr kumimoji="0" lang="zh-CN" altLang="en-US" b="0" dirty="0">
                <a:solidFill>
                  <a:srgbClr val="3333FF"/>
                </a:solidFill>
                <a:latin typeface="华文新魏" pitchFamily="2" charset="-122"/>
                <a:ea typeface="华文新魏" pitchFamily="2" charset="-122"/>
              </a:rPr>
              <a:t>有新数据</a:t>
            </a:r>
            <a:r>
              <a:rPr kumimoji="0" lang="zh-CN" altLang="en-US" b="0" dirty="0">
                <a:latin typeface="华文新魏" pitchFamily="2" charset="-122"/>
                <a:ea typeface="华文新魏" pitchFamily="2" charset="-122"/>
              </a:rPr>
              <a:t>，通过</a:t>
            </a:r>
            <a:r>
              <a:rPr kumimoji="0" lang="en-US" altLang="zh-CN" b="0" dirty="0">
                <a:latin typeface="华文新魏" pitchFamily="2" charset="-122"/>
                <a:ea typeface="华文新魏" pitchFamily="2" charset="-122"/>
              </a:rPr>
              <a:t>ADV</a:t>
            </a:r>
            <a:r>
              <a:rPr kumimoji="0" lang="zh-CN" altLang="en-US" b="0" dirty="0">
                <a:latin typeface="华文新魏" pitchFamily="2" charset="-122"/>
                <a:ea typeface="华文新魏" pitchFamily="2" charset="-122"/>
              </a:rPr>
              <a:t>广播发布有新数据的消息，使用元数据</a:t>
            </a:r>
          </a:p>
          <a:p>
            <a:pPr eaLnBrk="1" hangingPunct="1">
              <a:lnSpc>
                <a:spcPct val="105000"/>
              </a:lnSpc>
              <a:spcBef>
                <a:spcPct val="50000"/>
              </a:spcBef>
              <a:buFont typeface="Wingdings" pitchFamily="2" charset="2"/>
              <a:buChar char="Ø"/>
            </a:pPr>
            <a:r>
              <a:rPr kumimoji="0" lang="en-US" altLang="zh-CN" b="0" dirty="0">
                <a:latin typeface="华文新魏" pitchFamily="2" charset="-122"/>
                <a:ea typeface="华文新魏" pitchFamily="2" charset="-122"/>
              </a:rPr>
              <a:t>B</a:t>
            </a:r>
            <a:r>
              <a:rPr kumimoji="0" lang="zh-CN" altLang="en-US" b="0" dirty="0">
                <a:latin typeface="华文新魏" pitchFamily="2" charset="-122"/>
                <a:ea typeface="华文新魏" pitchFamily="2" charset="-122"/>
              </a:rPr>
              <a:t>节点收到</a:t>
            </a:r>
            <a:r>
              <a:rPr kumimoji="0" lang="en-US" altLang="zh-CN" b="0" dirty="0">
                <a:latin typeface="华文新魏" pitchFamily="2" charset="-122"/>
                <a:ea typeface="华文新魏" pitchFamily="2" charset="-122"/>
              </a:rPr>
              <a:t>ADV</a:t>
            </a:r>
            <a:r>
              <a:rPr kumimoji="0" lang="zh-CN" altLang="en-US" b="0" dirty="0">
                <a:latin typeface="华文新魏" pitchFamily="2" charset="-122"/>
                <a:ea typeface="华文新魏" pitchFamily="2" charset="-122"/>
              </a:rPr>
              <a:t>后，发现自己没有该数据，</a:t>
            </a:r>
            <a:r>
              <a:rPr kumimoji="0" lang="zh-CN" altLang="en-US" b="0" dirty="0">
                <a:solidFill>
                  <a:srgbClr val="3333FF"/>
                </a:solidFill>
                <a:latin typeface="华文新魏" pitchFamily="2" charset="-122"/>
                <a:ea typeface="华文新魏" pitchFamily="2" charset="-122"/>
              </a:rPr>
              <a:t>通过</a:t>
            </a:r>
            <a:r>
              <a:rPr kumimoji="0" lang="en-US" altLang="zh-CN" b="0" dirty="0">
                <a:solidFill>
                  <a:srgbClr val="3333FF"/>
                </a:solidFill>
                <a:latin typeface="华文新魏" pitchFamily="2" charset="-122"/>
                <a:ea typeface="华文新魏" pitchFamily="2" charset="-122"/>
              </a:rPr>
              <a:t>REQ</a:t>
            </a:r>
            <a:r>
              <a:rPr kumimoji="0" lang="zh-CN" altLang="en-US" b="0" dirty="0">
                <a:solidFill>
                  <a:srgbClr val="3333FF"/>
                </a:solidFill>
                <a:latin typeface="华文新魏" pitchFamily="2" charset="-122"/>
                <a:ea typeface="华文新魏" pitchFamily="2" charset="-122"/>
              </a:rPr>
              <a:t>向</a:t>
            </a:r>
            <a:r>
              <a:rPr kumimoji="0" lang="en-US" altLang="zh-CN" b="0" dirty="0">
                <a:solidFill>
                  <a:srgbClr val="3333FF"/>
                </a:solidFill>
                <a:latin typeface="华文新魏" pitchFamily="2" charset="-122"/>
                <a:ea typeface="华文新魏" pitchFamily="2" charset="-122"/>
              </a:rPr>
              <a:t>A</a:t>
            </a:r>
            <a:r>
              <a:rPr kumimoji="0" lang="zh-CN" altLang="en-US" b="0" dirty="0">
                <a:solidFill>
                  <a:srgbClr val="3333FF"/>
                </a:solidFill>
                <a:latin typeface="华文新魏" pitchFamily="2" charset="-122"/>
                <a:ea typeface="华文新魏" pitchFamily="2" charset="-122"/>
              </a:rPr>
              <a:t>请求新数据</a:t>
            </a:r>
          </a:p>
          <a:p>
            <a:pPr eaLnBrk="1" hangingPunct="1">
              <a:lnSpc>
                <a:spcPct val="105000"/>
              </a:lnSpc>
              <a:spcBef>
                <a:spcPct val="50000"/>
              </a:spcBef>
              <a:buFont typeface="Wingdings" pitchFamily="2" charset="2"/>
              <a:buChar char="Ø"/>
            </a:pPr>
            <a:r>
              <a:rPr kumimoji="0" lang="en-US" altLang="zh-CN" b="0" dirty="0">
                <a:latin typeface="华文新魏" pitchFamily="2" charset="-122"/>
                <a:ea typeface="华文新魏" pitchFamily="2" charset="-122"/>
              </a:rPr>
              <a:t>A</a:t>
            </a:r>
            <a:r>
              <a:rPr kumimoji="0" lang="zh-CN" altLang="en-US" b="0" dirty="0">
                <a:latin typeface="华文新魏" pitchFamily="2" charset="-122"/>
                <a:ea typeface="华文新魏" pitchFamily="2" charset="-122"/>
              </a:rPr>
              <a:t>节点向</a:t>
            </a:r>
            <a:r>
              <a:rPr kumimoji="0" lang="en-US" altLang="zh-CN" b="0" dirty="0">
                <a:latin typeface="华文新魏" pitchFamily="2" charset="-122"/>
                <a:ea typeface="华文新魏" pitchFamily="2" charset="-122"/>
              </a:rPr>
              <a:t>B</a:t>
            </a:r>
            <a:r>
              <a:rPr kumimoji="0" lang="zh-CN" altLang="en-US" b="0" dirty="0">
                <a:latin typeface="华文新魏" pitchFamily="2" charset="-122"/>
                <a:ea typeface="华文新魏" pitchFamily="2" charset="-122"/>
              </a:rPr>
              <a:t>节点</a:t>
            </a:r>
            <a:r>
              <a:rPr kumimoji="0" lang="zh-CN" altLang="en-US" b="0" dirty="0">
                <a:solidFill>
                  <a:srgbClr val="3333FF"/>
                </a:solidFill>
                <a:latin typeface="华文新魏" pitchFamily="2" charset="-122"/>
                <a:ea typeface="华文新魏" pitchFamily="2" charset="-122"/>
              </a:rPr>
              <a:t>传送源数据</a:t>
            </a:r>
          </a:p>
          <a:p>
            <a:pPr eaLnBrk="1" hangingPunct="1">
              <a:lnSpc>
                <a:spcPct val="105000"/>
              </a:lnSpc>
              <a:spcBef>
                <a:spcPct val="50000"/>
              </a:spcBef>
              <a:buFont typeface="Wingdings" pitchFamily="2" charset="2"/>
              <a:buChar char="Ø"/>
            </a:pPr>
            <a:r>
              <a:rPr kumimoji="0" lang="en-US" altLang="zh-CN" b="0" dirty="0">
                <a:latin typeface="华文新魏" pitchFamily="2" charset="-122"/>
                <a:ea typeface="华文新魏" pitchFamily="2" charset="-122"/>
              </a:rPr>
              <a:t>B</a:t>
            </a:r>
            <a:r>
              <a:rPr kumimoji="0" lang="zh-CN" altLang="en-US" b="0" dirty="0">
                <a:latin typeface="华文新魏" pitchFamily="2" charset="-122"/>
                <a:ea typeface="华文新魏" pitchFamily="2" charset="-122"/>
              </a:rPr>
              <a:t>节点</a:t>
            </a:r>
            <a:r>
              <a:rPr kumimoji="0" lang="zh-CN" altLang="en-US" b="0" dirty="0">
                <a:solidFill>
                  <a:srgbClr val="3333FF"/>
                </a:solidFill>
                <a:latin typeface="华文新魏" pitchFamily="2" charset="-122"/>
                <a:ea typeface="华文新魏" pitchFamily="2" charset="-122"/>
              </a:rPr>
              <a:t>融合新数据</a:t>
            </a:r>
            <a:r>
              <a:rPr kumimoji="0" lang="zh-CN" altLang="en-US" b="0" dirty="0">
                <a:latin typeface="华文新魏" pitchFamily="2" charset="-122"/>
                <a:ea typeface="华文新魏" pitchFamily="2" charset="-122"/>
              </a:rPr>
              <a:t>，并通过</a:t>
            </a:r>
            <a:r>
              <a:rPr kumimoji="0" lang="en-US" altLang="zh-CN" b="0" dirty="0">
                <a:latin typeface="华文新魏" pitchFamily="2" charset="-122"/>
                <a:ea typeface="华文新魏" pitchFamily="2" charset="-122"/>
              </a:rPr>
              <a:t>ADV</a:t>
            </a:r>
            <a:r>
              <a:rPr kumimoji="0" lang="zh-CN" altLang="en-US" b="0" dirty="0">
                <a:latin typeface="华文新魏" pitchFamily="2" charset="-122"/>
                <a:ea typeface="华文新魏" pitchFamily="2" charset="-122"/>
              </a:rPr>
              <a:t>发布新数据消息</a:t>
            </a:r>
          </a:p>
          <a:p>
            <a:pPr eaLnBrk="1" hangingPunct="1">
              <a:lnSpc>
                <a:spcPct val="105000"/>
              </a:lnSpc>
              <a:spcBef>
                <a:spcPct val="50000"/>
              </a:spcBef>
              <a:buFont typeface="Wingdings" pitchFamily="2" charset="2"/>
              <a:buChar char="Ø"/>
            </a:pPr>
            <a:r>
              <a:rPr kumimoji="0" lang="zh-CN" altLang="en-US" b="0" dirty="0">
                <a:latin typeface="华文新魏" pitchFamily="2" charset="-122"/>
                <a:ea typeface="华文新魏" pitchFamily="2" charset="-122"/>
              </a:rPr>
              <a:t>如果某节点</a:t>
            </a:r>
            <a:r>
              <a:rPr kumimoji="0" lang="zh-CN" altLang="en-US" b="0" dirty="0">
                <a:solidFill>
                  <a:srgbClr val="3333FF"/>
                </a:solidFill>
                <a:latin typeface="华文新魏" pitchFamily="2" charset="-122"/>
                <a:ea typeface="华文新魏" pitchFamily="2" charset="-122"/>
              </a:rPr>
              <a:t>有</a:t>
            </a:r>
            <a:r>
              <a:rPr kumimoji="0" lang="en-US" altLang="zh-CN" b="0" dirty="0">
                <a:solidFill>
                  <a:srgbClr val="3333FF"/>
                </a:solidFill>
                <a:latin typeface="华文新魏" pitchFamily="2" charset="-122"/>
                <a:ea typeface="华文新魏" pitchFamily="2" charset="-122"/>
              </a:rPr>
              <a:t>ADV</a:t>
            </a:r>
            <a:r>
              <a:rPr kumimoji="0" lang="zh-CN" altLang="en-US" b="0" dirty="0">
                <a:solidFill>
                  <a:srgbClr val="3333FF"/>
                </a:solidFill>
                <a:latin typeface="华文新魏" pitchFamily="2" charset="-122"/>
                <a:ea typeface="华文新魏" pitchFamily="2" charset="-122"/>
              </a:rPr>
              <a:t>中描述的数据的副本就忽略该消息</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35E56F66-3243-4903-8AD6-51ACAFFFB712}" type="slidenum">
              <a:rPr lang="zh-CN" altLang="en-US" smtClean="0"/>
              <a:pPr/>
              <a:t>20</a:t>
            </a:fld>
            <a:r>
              <a:rPr lang="en-US" altLang="zh-CN" dirty="0" smtClean="0"/>
              <a:t>/22</a:t>
            </a:r>
            <a:endParaRPr lang="en-US" altLang="zh-CN" dirty="0"/>
          </a:p>
        </p:txBody>
      </p:sp>
      <p:pic>
        <p:nvPicPr>
          <p:cNvPr id="3" name="图片 2"/>
          <p:cNvPicPr>
            <a:picLocks noChangeAspect="1"/>
          </p:cNvPicPr>
          <p:nvPr/>
        </p:nvPicPr>
        <p:blipFill rotWithShape="1">
          <a:blip r:embed="rId2"/>
          <a:srcRect l="2588" r="20155"/>
          <a:stretch/>
        </p:blipFill>
        <p:spPr>
          <a:xfrm rot="-5400000">
            <a:off x="2910404" y="-1462132"/>
            <a:ext cx="3312369" cy="7622025"/>
          </a:xfrm>
          <a:prstGeom prst="rect">
            <a:avLst/>
          </a:prstGeom>
        </p:spPr>
      </p:pic>
      <p:sp>
        <p:nvSpPr>
          <p:cNvPr id="4" name="文本框 3"/>
          <p:cNvSpPr txBox="1"/>
          <p:nvPr/>
        </p:nvSpPr>
        <p:spPr>
          <a:xfrm>
            <a:off x="755575" y="4509120"/>
            <a:ext cx="7704857" cy="1477328"/>
          </a:xfrm>
          <a:prstGeom prst="rect">
            <a:avLst/>
          </a:prstGeom>
          <a:noFill/>
        </p:spPr>
        <p:txBody>
          <a:bodyPr wrap="square" rtlCol="0">
            <a:spAutoFit/>
          </a:bodyPr>
          <a:lstStyle/>
          <a:p>
            <a:r>
              <a:rPr lang="zh-CN" altLang="en-US" dirty="0" smtClean="0"/>
              <a:t>接收到兴趣</a:t>
            </a:r>
            <a:r>
              <a:rPr lang="en-US" altLang="zh-CN" dirty="0" smtClean="0"/>
              <a:t>packet</a:t>
            </a:r>
            <a:r>
              <a:rPr lang="zh-CN" altLang="en-US" dirty="0" smtClean="0"/>
              <a:t>的节点</a:t>
            </a:r>
            <a:r>
              <a:rPr lang="en-US" altLang="zh-CN" dirty="0" err="1" smtClean="0"/>
              <a:t>i</a:t>
            </a:r>
            <a:r>
              <a:rPr lang="zh-CN" altLang="en-US" dirty="0" smtClean="0"/>
              <a:t>（坐标为（</a:t>
            </a:r>
            <a:r>
              <a:rPr lang="en-US" altLang="zh-CN" dirty="0" smtClean="0"/>
              <a:t>x</a:t>
            </a:r>
            <a:r>
              <a:rPr lang="en-US" altLang="zh-CN" baseline="-25000" dirty="0" smtClean="0"/>
              <a:t>i</a:t>
            </a:r>
            <a:r>
              <a:rPr lang="en-US" altLang="zh-CN" dirty="0" smtClean="0"/>
              <a:t>, </a:t>
            </a:r>
            <a:r>
              <a:rPr lang="en-US" altLang="zh-CN" dirty="0" err="1" smtClean="0"/>
              <a:t>y</a:t>
            </a:r>
            <a:r>
              <a:rPr lang="en-US" altLang="zh-CN" baseline="-25000" dirty="0" err="1" smtClean="0"/>
              <a:t>i</a:t>
            </a:r>
            <a:r>
              <a:rPr lang="zh-CN" altLang="en-US" dirty="0" smtClean="0"/>
              <a:t>）），从中提取（</a:t>
            </a:r>
            <a:r>
              <a:rPr lang="en-US" altLang="zh-CN" dirty="0" smtClean="0"/>
              <a:t>x</a:t>
            </a:r>
            <a:r>
              <a:rPr lang="en-US" altLang="zh-CN" baseline="-25000" dirty="0" smtClean="0"/>
              <a:t>0</a:t>
            </a:r>
            <a:r>
              <a:rPr lang="en-US" altLang="zh-CN" dirty="0" smtClean="0"/>
              <a:t>, y</a:t>
            </a:r>
            <a:r>
              <a:rPr lang="en-US" altLang="zh-CN" baseline="-25000" dirty="0" smtClean="0"/>
              <a:t>0</a:t>
            </a:r>
            <a:r>
              <a:rPr lang="zh-CN" altLang="en-US" dirty="0" smtClean="0"/>
              <a:t>），（</a:t>
            </a:r>
            <a:r>
              <a:rPr lang="en-US" altLang="zh-CN" dirty="0" err="1" smtClean="0"/>
              <a:t>x</a:t>
            </a:r>
            <a:r>
              <a:rPr lang="en-US" altLang="zh-CN" baseline="-25000" dirty="0" err="1" smtClean="0"/>
              <a:t>d</a:t>
            </a:r>
            <a:r>
              <a:rPr lang="en-US" altLang="zh-CN" dirty="0" smtClean="0"/>
              <a:t>, </a:t>
            </a:r>
            <a:r>
              <a:rPr lang="en-US" altLang="zh-CN" dirty="0" err="1" smtClean="0"/>
              <a:t>y</a:t>
            </a:r>
            <a:r>
              <a:rPr lang="en-US" altLang="zh-CN" baseline="-25000" dirty="0" err="1" smtClean="0"/>
              <a:t>d</a:t>
            </a:r>
            <a:r>
              <a:rPr lang="zh-CN" altLang="en-US" dirty="0" smtClean="0"/>
              <a:t>）和</a:t>
            </a:r>
            <a:r>
              <a:rPr lang="el-GR" altLang="zh-CN" dirty="0" smtClean="0">
                <a:latin typeface="Cambria Math" panose="02040503050406030204" pitchFamily="18" charset="0"/>
                <a:ea typeface="Cambria Math" panose="02040503050406030204" pitchFamily="18" charset="0"/>
              </a:rPr>
              <a:t>α</a:t>
            </a:r>
            <a:r>
              <a:rPr lang="zh-CN" altLang="en-US" dirty="0" smtClean="0">
                <a:latin typeface="Cambria Math" panose="02040503050406030204" pitchFamily="18" charset="0"/>
                <a:ea typeface="Cambria Math" panose="02040503050406030204" pitchFamily="18" charset="0"/>
              </a:rPr>
              <a:t>。</a:t>
            </a:r>
            <a:r>
              <a:rPr lang="zh-CN" altLang="en-US" dirty="0"/>
              <a:t>先判断自己是否在兴趣区域内，若在，则转发兴趣</a:t>
            </a:r>
            <a:r>
              <a:rPr lang="en-US" altLang="zh-CN" dirty="0"/>
              <a:t>packet</a:t>
            </a:r>
            <a:r>
              <a:rPr lang="zh-CN" altLang="en-US" dirty="0"/>
              <a:t>；否则说明节点</a:t>
            </a:r>
            <a:r>
              <a:rPr lang="en-US" altLang="zh-CN" dirty="0" err="1"/>
              <a:t>i</a:t>
            </a:r>
            <a:r>
              <a:rPr lang="zh-CN" altLang="en-US" dirty="0"/>
              <a:t>是中间节点，继续判断自己是否在往兴趣区的扇形区域内（</a:t>
            </a:r>
            <a:r>
              <a:rPr lang="en-US" altLang="zh-CN" dirty="0"/>
              <a:t>x</a:t>
            </a:r>
            <a:r>
              <a:rPr lang="en-US" altLang="zh-CN" baseline="-25000" dirty="0"/>
              <a:t>0</a:t>
            </a:r>
            <a:r>
              <a:rPr lang="en-US" altLang="zh-CN" dirty="0"/>
              <a:t>&lt;x</a:t>
            </a:r>
            <a:r>
              <a:rPr lang="en-US" altLang="zh-CN" baseline="-25000" dirty="0"/>
              <a:t>i</a:t>
            </a:r>
            <a:r>
              <a:rPr lang="en-US" altLang="zh-CN" dirty="0"/>
              <a:t>&lt;</a:t>
            </a:r>
            <a:r>
              <a:rPr lang="en-US" altLang="zh-CN" dirty="0" err="1"/>
              <a:t>x</a:t>
            </a:r>
            <a:r>
              <a:rPr lang="en-US" altLang="zh-CN" baseline="-25000" dirty="0" err="1"/>
              <a:t>d</a:t>
            </a:r>
            <a:r>
              <a:rPr lang="zh-CN" altLang="en-US" dirty="0"/>
              <a:t>，</a:t>
            </a:r>
            <a:r>
              <a:rPr lang="en-US" altLang="zh-CN" dirty="0"/>
              <a:t>y</a:t>
            </a:r>
            <a:r>
              <a:rPr lang="en-US" altLang="zh-CN" baseline="-25000" dirty="0"/>
              <a:t>0</a:t>
            </a:r>
            <a:r>
              <a:rPr lang="en-US" altLang="zh-CN" dirty="0"/>
              <a:t>&lt;</a:t>
            </a:r>
            <a:r>
              <a:rPr lang="en-US" altLang="zh-CN" dirty="0" err="1"/>
              <a:t>y</a:t>
            </a:r>
            <a:r>
              <a:rPr lang="en-US" altLang="zh-CN" baseline="-25000" dirty="0" err="1"/>
              <a:t>i</a:t>
            </a:r>
            <a:r>
              <a:rPr lang="en-US" altLang="zh-CN" dirty="0"/>
              <a:t>&lt;</a:t>
            </a:r>
            <a:r>
              <a:rPr lang="en-US" altLang="zh-CN" dirty="0" err="1"/>
              <a:t>y</a:t>
            </a:r>
            <a:r>
              <a:rPr lang="en-US" altLang="zh-CN" baseline="-25000" dirty="0" err="1"/>
              <a:t>d</a:t>
            </a:r>
            <a:r>
              <a:rPr lang="zh-CN" altLang="en-US" dirty="0"/>
              <a:t>，即</a:t>
            </a:r>
            <a:r>
              <a:rPr lang="el-GR" altLang="zh-CN" dirty="0"/>
              <a:t>α </a:t>
            </a:r>
            <a:r>
              <a:rPr lang="zh-CN" altLang="en-US" dirty="0"/>
              <a:t>角覆盖的区域），若在，则转发兴趣</a:t>
            </a:r>
            <a:r>
              <a:rPr lang="en-US" altLang="zh-CN" dirty="0"/>
              <a:t>packet</a:t>
            </a:r>
            <a:r>
              <a:rPr lang="zh-CN" altLang="en-US" dirty="0"/>
              <a:t>，否则不转发。</a:t>
            </a:r>
            <a:endParaRPr lang="zh-CN" altLang="en-US" dirty="0"/>
          </a:p>
        </p:txBody>
      </p:sp>
    </p:spTree>
    <p:extLst>
      <p:ext uri="{BB962C8B-B14F-4D97-AF65-F5344CB8AC3E}">
        <p14:creationId xmlns:p14="http://schemas.microsoft.com/office/powerpoint/2010/main" val="458234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p:cNvPicPr>
            <a:picLocks noGrp="1" noChangeAspect="1" noChangeArrowheads="1"/>
          </p:cNvPicPr>
          <p:nvPr>
            <p:ph sz="half" idx="1"/>
          </p:nvPr>
        </p:nvPicPr>
        <p:blipFill>
          <a:blip r:embed="rId3" cstate="print"/>
          <a:stretch>
            <a:fillRect/>
          </a:stretch>
        </p:blipFill>
        <p:spPr>
          <a:xfrm>
            <a:off x="5292080" y="4509120"/>
            <a:ext cx="3382857" cy="1820952"/>
          </a:xfrm>
        </p:spPr>
      </p:pic>
      <p:sp>
        <p:nvSpPr>
          <p:cNvPr id="101379" name="Rectangle 3"/>
          <p:cNvSpPr>
            <a:spLocks noGrp="1" noChangeArrowheads="1"/>
          </p:cNvSpPr>
          <p:nvPr>
            <p:ph sz="half" idx="2"/>
          </p:nvPr>
        </p:nvSpPr>
        <p:spPr>
          <a:xfrm>
            <a:off x="5652120" y="2204864"/>
            <a:ext cx="2232248" cy="1512168"/>
          </a:xfrm>
        </p:spPr>
        <p:txBody>
          <a:bodyPr/>
          <a:lstStyle/>
          <a:p>
            <a:pPr eaLnBrk="1" hangingPunct="1">
              <a:buFont typeface="Wingdings" pitchFamily="2" charset="2"/>
              <a:buNone/>
            </a:pPr>
            <a:r>
              <a:rPr lang="en-US" altLang="zh-CN" sz="2400" dirty="0" smtClean="0">
                <a:solidFill>
                  <a:schemeClr val="accent2"/>
                </a:solidFill>
                <a:ea typeface="黑体" pitchFamily="49" charset="-122"/>
              </a:rPr>
              <a:t>WSN</a:t>
            </a:r>
            <a:r>
              <a:rPr lang="zh-CN" altLang="en-US" sz="2400" dirty="0" smtClean="0">
                <a:solidFill>
                  <a:schemeClr val="accent2"/>
                </a:solidFill>
                <a:ea typeface="黑体" pitchFamily="49" charset="-122"/>
              </a:rPr>
              <a:t>信息传播</a:t>
            </a:r>
          </a:p>
          <a:p>
            <a:pPr eaLnBrk="1" hangingPunct="1"/>
            <a:r>
              <a:rPr lang="en-US" altLang="zh-CN" sz="2400" dirty="0" smtClean="0">
                <a:solidFill>
                  <a:srgbClr val="FF0000"/>
                </a:solidFill>
                <a:ea typeface="黑体" pitchFamily="49" charset="-122"/>
              </a:rPr>
              <a:t>SPIN</a:t>
            </a:r>
          </a:p>
          <a:p>
            <a:pPr eaLnBrk="1" hangingPunct="1"/>
            <a:r>
              <a:rPr lang="en-US" altLang="zh-CN" sz="2400" dirty="0" smtClean="0">
                <a:solidFill>
                  <a:srgbClr val="FF0000"/>
                </a:solidFill>
                <a:ea typeface="黑体" pitchFamily="49" charset="-122"/>
              </a:rPr>
              <a:t>DD</a:t>
            </a:r>
          </a:p>
        </p:txBody>
      </p:sp>
      <p:sp>
        <p:nvSpPr>
          <p:cNvPr id="101383" name="灯片编号占位符 7"/>
          <p:cNvSpPr>
            <a:spLocks noGrp="1"/>
          </p:cNvSpPr>
          <p:nvPr>
            <p:ph type="sldNum" sz="quarter" idx="11"/>
          </p:nvPr>
        </p:nvSpPr>
        <p:spPr>
          <a:noFill/>
        </p:spPr>
        <p:txBody>
          <a:bodyPr/>
          <a:lstStyle/>
          <a:p>
            <a:fld id="{2F47ADE0-A1A2-4939-9000-D4C2CA80F53E}" type="slidenum">
              <a:rPr lang="zh-CN" altLang="en-US"/>
              <a:pPr/>
              <a:t>21</a:t>
            </a:fld>
            <a:r>
              <a:rPr lang="en-US" altLang="zh-CN" dirty="0" smtClean="0"/>
              <a:t>/22</a:t>
            </a:r>
            <a:endParaRPr lang="en-US" altLang="zh-CN" dirty="0"/>
          </a:p>
        </p:txBody>
      </p:sp>
      <p:sp>
        <p:nvSpPr>
          <p:cNvPr id="8" name="页脚占位符 7"/>
          <p:cNvSpPr>
            <a:spLocks noGrp="1"/>
          </p:cNvSpPr>
          <p:nvPr>
            <p:ph type="ftr" sz="quarter" idx="10"/>
          </p:nvPr>
        </p:nvSpPr>
        <p:spPr/>
        <p:txBody>
          <a:bodyPr/>
          <a:lstStyle/>
          <a:p>
            <a:pPr>
              <a:defRPr/>
            </a:pPr>
            <a:r>
              <a:rPr lang="en-US" altLang="zh-CN" smtClean="0"/>
              <a:t>Prof. Wu Yuanming</a:t>
            </a:r>
            <a:endParaRPr lang="en-US" altLang="zh-CN" dirty="0"/>
          </a:p>
        </p:txBody>
      </p:sp>
      <p:pic>
        <p:nvPicPr>
          <p:cNvPr id="101380" name="Picture 4"/>
          <p:cNvPicPr>
            <a:picLocks noChangeAspect="1" noChangeArrowheads="1"/>
          </p:cNvPicPr>
          <p:nvPr/>
        </p:nvPicPr>
        <p:blipFill>
          <a:blip r:embed="rId4" cstate="print"/>
          <a:srcRect/>
          <a:stretch>
            <a:fillRect/>
          </a:stretch>
        </p:blipFill>
        <p:spPr bwMode="auto">
          <a:xfrm>
            <a:off x="323528" y="1484784"/>
            <a:ext cx="4320480" cy="2643876"/>
          </a:xfrm>
          <a:prstGeom prst="rect">
            <a:avLst/>
          </a:prstGeom>
          <a:noFill/>
          <a:ln w="9525" algn="ctr">
            <a:noFill/>
            <a:miter lim="800000"/>
            <a:headEnd/>
            <a:tailEnd/>
          </a:ln>
        </p:spPr>
      </p:pic>
      <p:sp>
        <p:nvSpPr>
          <p:cNvPr id="101381" name="AutoShape 5"/>
          <p:cNvSpPr>
            <a:spLocks noChangeArrowheads="1"/>
          </p:cNvSpPr>
          <p:nvPr/>
        </p:nvSpPr>
        <p:spPr bwMode="auto">
          <a:xfrm>
            <a:off x="4788024" y="2708920"/>
            <a:ext cx="762000" cy="465584"/>
          </a:xfrm>
          <a:prstGeom prst="leftArrow">
            <a:avLst>
              <a:gd name="adj1" fmla="val 50000"/>
              <a:gd name="adj2" fmla="val 31250"/>
            </a:avLst>
          </a:prstGeom>
          <a:solidFill>
            <a:schemeClr val="tx1"/>
          </a:solidFill>
          <a:ln w="9525" algn="ctr">
            <a:noFill/>
            <a:miter lim="800000"/>
            <a:headEnd/>
            <a:tailEnd/>
          </a:ln>
        </p:spPr>
        <p:txBody>
          <a:bodyPr wrap="none" lIns="92075" tIns="46038" rIns="92075" bIns="46038" anchor="ctr"/>
          <a:lstStyle/>
          <a:p>
            <a:pPr eaLnBrk="1" hangingPunct="1"/>
            <a:endParaRPr lang="zh-CN" altLang="en-US"/>
          </a:p>
        </p:txBody>
      </p:sp>
      <p:sp>
        <p:nvSpPr>
          <p:cNvPr id="101382" name="AutoShape 6"/>
          <p:cNvSpPr>
            <a:spLocks noChangeArrowheads="1"/>
          </p:cNvSpPr>
          <p:nvPr/>
        </p:nvSpPr>
        <p:spPr bwMode="auto">
          <a:xfrm>
            <a:off x="5940152" y="3789040"/>
            <a:ext cx="457200" cy="533400"/>
          </a:xfrm>
          <a:prstGeom prst="downArrow">
            <a:avLst>
              <a:gd name="adj1" fmla="val 50000"/>
              <a:gd name="adj2" fmla="val 29167"/>
            </a:avLst>
          </a:prstGeom>
          <a:solidFill>
            <a:srgbClr val="0000FF"/>
          </a:solidFill>
          <a:ln w="9525" algn="ctr">
            <a:noFill/>
            <a:miter lim="800000"/>
            <a:headEnd/>
            <a:tailEnd/>
          </a:ln>
        </p:spPr>
        <p:txBody>
          <a:bodyPr wrap="none" lIns="92075" tIns="46038" rIns="92075" bIns="46038" anchor="ctr"/>
          <a:lstStyle/>
          <a:p>
            <a:pPr eaLnBrk="1" hangingPunct="1"/>
            <a:endParaRPr lang="zh-CN" altLang="en-US"/>
          </a:p>
        </p:txBody>
      </p:sp>
      <p:sp>
        <p:nvSpPr>
          <p:cNvPr id="9" name="Rectangle 2"/>
          <p:cNvSpPr>
            <a:spLocks noGrp="1" noChangeArrowheads="1"/>
          </p:cNvSpPr>
          <p:nvPr>
            <p:ph type="title"/>
          </p:nvPr>
        </p:nvSpPr>
        <p:spPr>
          <a:xfrm>
            <a:off x="1475656" y="260648"/>
            <a:ext cx="5830416" cy="603250"/>
          </a:xfrm>
        </p:spPr>
        <p:txBody>
          <a:bodyPr/>
          <a:lstStyle/>
          <a:p>
            <a:pPr eaLnBrk="1" hangingPunct="1">
              <a:buFont typeface="Wingdings" pitchFamily="2" charset="2"/>
              <a:buNone/>
            </a:pPr>
            <a:r>
              <a:rPr lang="en-US" altLang="zh-CN" dirty="0" smtClean="0">
                <a:solidFill>
                  <a:srgbClr val="3333FF"/>
                </a:solidFill>
              </a:rPr>
              <a:t>7.2.4 DD</a:t>
            </a:r>
            <a:r>
              <a:rPr lang="zh-CN" altLang="en-US" dirty="0" smtClean="0">
                <a:solidFill>
                  <a:srgbClr val="3333FF"/>
                </a:solidFill>
              </a:rPr>
              <a:t>和</a:t>
            </a:r>
            <a:r>
              <a:rPr lang="en-US" altLang="zh-CN" dirty="0" smtClean="0">
                <a:solidFill>
                  <a:srgbClr val="3333FF"/>
                </a:solidFill>
              </a:rPr>
              <a:t>SPIN</a:t>
            </a:r>
            <a:r>
              <a:rPr lang="zh-CN" altLang="en-US" dirty="0" smtClean="0">
                <a:solidFill>
                  <a:srgbClr val="3333FF"/>
                </a:solidFill>
              </a:rPr>
              <a:t>协议的比较</a:t>
            </a:r>
          </a:p>
        </p:txBody>
      </p:sp>
      <p:sp>
        <p:nvSpPr>
          <p:cNvPr id="10" name="矩形 9"/>
          <p:cNvSpPr/>
          <p:nvPr/>
        </p:nvSpPr>
        <p:spPr>
          <a:xfrm>
            <a:off x="2843808" y="836712"/>
            <a:ext cx="4572000" cy="729430"/>
          </a:xfrm>
          <a:prstGeom prst="rect">
            <a:avLst/>
          </a:prstGeom>
        </p:spPr>
        <p:txBody>
          <a:bodyPr>
            <a:spAutoFit/>
          </a:bodyPr>
          <a:lstStyle/>
          <a:p>
            <a:pPr>
              <a:lnSpc>
                <a:spcPct val="115000"/>
              </a:lnSpc>
            </a:pPr>
            <a:r>
              <a:rPr lang="en-US" altLang="zh-CN" dirty="0" smtClean="0"/>
              <a:t>DD</a:t>
            </a:r>
            <a:r>
              <a:rPr lang="zh-CN" altLang="en-US" dirty="0" smtClean="0"/>
              <a:t>协议</a:t>
            </a:r>
            <a:r>
              <a:rPr lang="en-US" altLang="zh-CN" dirty="0" smtClean="0"/>
              <a:t>—</a:t>
            </a:r>
            <a:r>
              <a:rPr lang="zh-CN" altLang="en-US" dirty="0" smtClean="0">
                <a:solidFill>
                  <a:srgbClr val="3333FF"/>
                </a:solidFill>
              </a:rPr>
              <a:t>查询方式</a:t>
            </a:r>
            <a:endParaRPr lang="en-US" altLang="zh-CN" dirty="0" smtClean="0"/>
          </a:p>
          <a:p>
            <a:pPr>
              <a:lnSpc>
                <a:spcPct val="115000"/>
              </a:lnSpc>
            </a:pPr>
            <a:r>
              <a:rPr lang="en-US" altLang="zh-CN" dirty="0" smtClean="0"/>
              <a:t>SPIN</a:t>
            </a:r>
            <a:r>
              <a:rPr lang="zh-CN" altLang="en-US" dirty="0" smtClean="0"/>
              <a:t>协议</a:t>
            </a:r>
            <a:r>
              <a:rPr lang="en-US" altLang="zh-CN" dirty="0" smtClean="0"/>
              <a:t>—</a:t>
            </a:r>
            <a:r>
              <a:rPr lang="zh-CN" altLang="en-US" dirty="0" smtClean="0">
                <a:solidFill>
                  <a:srgbClr val="3333FF"/>
                </a:solidFill>
              </a:rPr>
              <a:t>事件触发方式</a:t>
            </a:r>
            <a:endParaRPr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475656" y="260648"/>
            <a:ext cx="5542384" cy="432048"/>
          </a:xfrm>
        </p:spPr>
        <p:txBody>
          <a:bodyPr/>
          <a:lstStyle/>
          <a:p>
            <a:pPr eaLnBrk="1" hangingPunct="1"/>
            <a:r>
              <a:rPr lang="en-US" altLang="zh-CN" sz="2400" dirty="0" smtClean="0">
                <a:solidFill>
                  <a:srgbClr val="3333FF"/>
                </a:solidFill>
              </a:rPr>
              <a:t>7.2.5 DD</a:t>
            </a:r>
            <a:r>
              <a:rPr lang="zh-CN" altLang="en-US" sz="2400" dirty="0" smtClean="0">
                <a:solidFill>
                  <a:srgbClr val="3333FF"/>
                </a:solidFill>
              </a:rPr>
              <a:t>路由协议簇</a:t>
            </a:r>
          </a:p>
        </p:txBody>
      </p:sp>
      <p:sp>
        <p:nvSpPr>
          <p:cNvPr id="103427" name="Rectangle 3"/>
          <p:cNvSpPr>
            <a:spLocks noGrp="1" noChangeArrowheads="1"/>
          </p:cNvSpPr>
          <p:nvPr>
            <p:ph idx="1"/>
          </p:nvPr>
        </p:nvSpPr>
        <p:spPr>
          <a:xfrm>
            <a:off x="395288" y="764704"/>
            <a:ext cx="8497887" cy="5616575"/>
          </a:xfrm>
        </p:spPr>
        <p:txBody>
          <a:bodyPr/>
          <a:lstStyle/>
          <a:p>
            <a:pPr eaLnBrk="1" hangingPunct="1">
              <a:lnSpc>
                <a:spcPct val="100000"/>
              </a:lnSpc>
              <a:spcBef>
                <a:spcPct val="30000"/>
              </a:spcBef>
              <a:buClr>
                <a:schemeClr val="tx1"/>
              </a:buClr>
              <a:buFont typeface="Wingdings" pitchFamily="2" charset="2"/>
              <a:buChar char="n"/>
            </a:pPr>
            <a:r>
              <a:rPr lang="en-US" altLang="zh-CN" sz="2000" b="0" dirty="0">
                <a:solidFill>
                  <a:srgbClr val="C00000"/>
                </a:solidFill>
                <a:cs typeface="Arial" charset="0"/>
              </a:rPr>
              <a:t>GBR</a:t>
            </a:r>
            <a:r>
              <a:rPr lang="zh-CN" altLang="en-US" sz="2000" b="0" dirty="0">
                <a:solidFill>
                  <a:srgbClr val="C00000"/>
                </a:solidFill>
                <a:cs typeface="Arial" charset="0"/>
              </a:rPr>
              <a:t>路由</a:t>
            </a:r>
            <a:r>
              <a:rPr lang="en-US" altLang="zh-CN" sz="2000" b="0" dirty="0">
                <a:solidFill>
                  <a:srgbClr val="C00000"/>
                </a:solidFill>
                <a:cs typeface="Arial" charset="0"/>
              </a:rPr>
              <a:t>(Gradient-Based Routing)</a:t>
            </a:r>
            <a:r>
              <a:rPr lang="zh-CN" altLang="en-US" sz="2000" b="0" dirty="0">
                <a:solidFill>
                  <a:srgbClr val="C00000"/>
                </a:solidFill>
                <a:cs typeface="Arial" charset="0"/>
              </a:rPr>
              <a:t>协议</a:t>
            </a:r>
          </a:p>
          <a:p>
            <a:pPr lvl="1" eaLnBrk="1" hangingPunct="1">
              <a:lnSpc>
                <a:spcPct val="100000"/>
              </a:lnSpc>
              <a:spcBef>
                <a:spcPct val="30000"/>
              </a:spcBef>
              <a:buClr>
                <a:schemeClr val="tx1"/>
              </a:buClr>
              <a:buFont typeface="Wingdings" pitchFamily="2" charset="2"/>
              <a:buChar char="Ø"/>
            </a:pPr>
            <a:r>
              <a:rPr lang="zh-CN" altLang="en-US" sz="2000" b="0" dirty="0" smtClean="0">
                <a:cs typeface="Arial" charset="0"/>
              </a:rPr>
              <a:t>梯度域扩展（ 加入传感器节点到</a:t>
            </a:r>
            <a:r>
              <a:rPr lang="en-US" altLang="zh-CN" sz="2000" b="0" dirty="0" smtClean="0">
                <a:cs typeface="Arial" charset="0"/>
              </a:rPr>
              <a:t>Sink</a:t>
            </a:r>
            <a:r>
              <a:rPr lang="zh-CN" altLang="en-US" sz="2000" b="0" dirty="0" smtClean="0">
                <a:cs typeface="Arial" charset="0"/>
              </a:rPr>
              <a:t>节点的跳数信息、无线链路评估信息）</a:t>
            </a:r>
          </a:p>
          <a:p>
            <a:pPr lvl="1" eaLnBrk="1" hangingPunct="1">
              <a:lnSpc>
                <a:spcPct val="100000"/>
              </a:lnSpc>
              <a:spcBef>
                <a:spcPct val="30000"/>
              </a:spcBef>
              <a:buClr>
                <a:schemeClr val="tx1"/>
              </a:buClr>
              <a:buFont typeface="Wingdings" pitchFamily="2" charset="2"/>
              <a:buChar char="Ø"/>
            </a:pPr>
            <a:r>
              <a:rPr lang="zh-CN" altLang="en-US" sz="2000" b="0" dirty="0" smtClean="0">
                <a:cs typeface="Arial" charset="0"/>
              </a:rPr>
              <a:t>提高路由的稳定性和可靠性</a:t>
            </a:r>
          </a:p>
          <a:p>
            <a:pPr eaLnBrk="1" hangingPunct="1">
              <a:lnSpc>
                <a:spcPct val="100000"/>
              </a:lnSpc>
              <a:spcBef>
                <a:spcPct val="30000"/>
              </a:spcBef>
              <a:buClr>
                <a:schemeClr val="tx1"/>
              </a:buClr>
              <a:buFont typeface="Wingdings" pitchFamily="2" charset="2"/>
              <a:buChar char="n"/>
            </a:pPr>
            <a:r>
              <a:rPr lang="en-US" altLang="zh-CN" sz="2000" b="0" dirty="0">
                <a:solidFill>
                  <a:srgbClr val="C00000"/>
                </a:solidFill>
                <a:cs typeface="Arial" charset="0"/>
              </a:rPr>
              <a:t>EAR (Energy Aware Routing)</a:t>
            </a:r>
            <a:r>
              <a:rPr lang="zh-CN" altLang="en-US" sz="2000" b="0" dirty="0">
                <a:solidFill>
                  <a:srgbClr val="C00000"/>
                </a:solidFill>
                <a:cs typeface="Arial" charset="0"/>
              </a:rPr>
              <a:t>路由协议</a:t>
            </a:r>
          </a:p>
          <a:p>
            <a:pPr lvl="1" eaLnBrk="1" hangingPunct="1">
              <a:lnSpc>
                <a:spcPct val="100000"/>
              </a:lnSpc>
              <a:spcBef>
                <a:spcPct val="30000"/>
              </a:spcBef>
              <a:buClr>
                <a:schemeClr val="tx1"/>
              </a:buClr>
              <a:buFont typeface="Wingdings" pitchFamily="2" charset="2"/>
              <a:buChar char="Ø"/>
            </a:pPr>
            <a:r>
              <a:rPr lang="zh-CN" altLang="en-US" sz="2000" b="0" dirty="0" smtClean="0">
                <a:cs typeface="Arial" charset="0"/>
              </a:rPr>
              <a:t>建立路由过程中加入能量评估机制；路由路径的能量开销大于某一阈值时，舍弃该路径</a:t>
            </a:r>
          </a:p>
          <a:p>
            <a:pPr lvl="1" eaLnBrk="1" hangingPunct="1">
              <a:lnSpc>
                <a:spcPct val="100000"/>
              </a:lnSpc>
              <a:spcBef>
                <a:spcPct val="30000"/>
              </a:spcBef>
              <a:buClr>
                <a:schemeClr val="tx1"/>
              </a:buClr>
              <a:buFont typeface="Wingdings" pitchFamily="2" charset="2"/>
              <a:buChar char="Ø"/>
            </a:pPr>
            <a:r>
              <a:rPr lang="zh-CN" altLang="en-US" sz="2000" b="0" dirty="0" smtClean="0">
                <a:cs typeface="Arial" charset="0"/>
              </a:rPr>
              <a:t>平衡网络负载，延长网络生成时间</a:t>
            </a:r>
          </a:p>
          <a:p>
            <a:pPr eaLnBrk="1" hangingPunct="1">
              <a:lnSpc>
                <a:spcPct val="100000"/>
              </a:lnSpc>
              <a:spcBef>
                <a:spcPct val="30000"/>
              </a:spcBef>
              <a:buClr>
                <a:schemeClr val="tx1"/>
              </a:buClr>
              <a:buFont typeface="Wingdings" pitchFamily="2" charset="2"/>
              <a:buChar char="n"/>
            </a:pPr>
            <a:r>
              <a:rPr lang="en-US" altLang="zh-CN" sz="2000" b="0" dirty="0">
                <a:solidFill>
                  <a:srgbClr val="C00000"/>
                </a:solidFill>
                <a:cs typeface="Arial" charset="0"/>
              </a:rPr>
              <a:t>CADR</a:t>
            </a:r>
            <a:r>
              <a:rPr lang="zh-CN" altLang="en-US" sz="2000" b="0" dirty="0">
                <a:solidFill>
                  <a:srgbClr val="C00000"/>
                </a:solidFill>
                <a:cs typeface="Arial" charset="0"/>
              </a:rPr>
              <a:t>路由</a:t>
            </a:r>
            <a:r>
              <a:rPr lang="en-US" altLang="zh-CN" sz="2000" b="0" dirty="0">
                <a:solidFill>
                  <a:srgbClr val="C00000"/>
                </a:solidFill>
                <a:cs typeface="Arial" charset="0"/>
              </a:rPr>
              <a:t>(Constrained Anisotropic Diffusion routing)</a:t>
            </a:r>
            <a:r>
              <a:rPr lang="zh-CN" altLang="en-US" sz="2000" b="0" dirty="0">
                <a:solidFill>
                  <a:srgbClr val="C00000"/>
                </a:solidFill>
                <a:cs typeface="Arial" charset="0"/>
              </a:rPr>
              <a:t>协议</a:t>
            </a:r>
          </a:p>
          <a:p>
            <a:pPr lvl="1" eaLnBrk="1" hangingPunct="1">
              <a:lnSpc>
                <a:spcPct val="100000"/>
              </a:lnSpc>
              <a:spcBef>
                <a:spcPct val="30000"/>
              </a:spcBef>
              <a:buClr>
                <a:schemeClr val="tx1"/>
              </a:buClr>
              <a:buFont typeface="Wingdings" pitchFamily="2" charset="2"/>
              <a:buChar char="Ø"/>
            </a:pPr>
            <a:r>
              <a:rPr lang="zh-CN" altLang="en-US" sz="2000" b="0" dirty="0" smtClean="0">
                <a:cs typeface="Arial" charset="0"/>
              </a:rPr>
              <a:t>兴趣消息往指定方向发送</a:t>
            </a:r>
          </a:p>
          <a:p>
            <a:pPr lvl="1" eaLnBrk="1" hangingPunct="1">
              <a:lnSpc>
                <a:spcPct val="100000"/>
              </a:lnSpc>
              <a:spcBef>
                <a:spcPct val="30000"/>
              </a:spcBef>
              <a:buClr>
                <a:schemeClr val="tx1"/>
              </a:buClr>
              <a:buFont typeface="Wingdings" pitchFamily="2" charset="2"/>
              <a:buChar char="Ø"/>
            </a:pPr>
            <a:r>
              <a:rPr lang="zh-CN" altLang="en-US" sz="2000" b="0" dirty="0" smtClean="0">
                <a:cs typeface="Arial" charset="0"/>
              </a:rPr>
              <a:t>加快洪泛过程的收敛速度</a:t>
            </a:r>
          </a:p>
          <a:p>
            <a:pPr eaLnBrk="1" hangingPunct="1">
              <a:lnSpc>
                <a:spcPct val="100000"/>
              </a:lnSpc>
              <a:spcBef>
                <a:spcPct val="30000"/>
              </a:spcBef>
              <a:buClr>
                <a:schemeClr val="tx1"/>
              </a:buClr>
              <a:buFont typeface="Wingdings" pitchFamily="2" charset="2"/>
              <a:buChar char="n"/>
            </a:pPr>
            <a:r>
              <a:rPr lang="zh-CN" altLang="en-US" sz="2000" b="0" dirty="0" smtClean="0">
                <a:solidFill>
                  <a:srgbClr val="C00000"/>
                </a:solidFill>
                <a:cs typeface="Arial" charset="0"/>
              </a:rPr>
              <a:t>谣传路由</a:t>
            </a:r>
            <a:r>
              <a:rPr lang="en-US" altLang="zh-CN" sz="2000" b="0" dirty="0" smtClean="0">
                <a:solidFill>
                  <a:srgbClr val="C00000"/>
                </a:solidFill>
                <a:cs typeface="Arial" charset="0"/>
              </a:rPr>
              <a:t>(Rumor routing)</a:t>
            </a:r>
          </a:p>
          <a:p>
            <a:pPr lvl="1" eaLnBrk="1" hangingPunct="1">
              <a:lnSpc>
                <a:spcPct val="100000"/>
              </a:lnSpc>
              <a:spcBef>
                <a:spcPct val="30000"/>
              </a:spcBef>
              <a:buClr>
                <a:schemeClr val="tx1"/>
              </a:buClr>
              <a:buFont typeface="Wingdings" pitchFamily="2" charset="2"/>
              <a:buChar char="Ø"/>
            </a:pPr>
            <a:r>
              <a:rPr lang="zh-CN" altLang="en-US" sz="2000" b="0" dirty="0" smtClean="0">
                <a:cs typeface="Arial" charset="0"/>
              </a:rPr>
              <a:t>改进兴趣消息的洪泛广播方式，为代理消息的单播随机转发</a:t>
            </a:r>
          </a:p>
          <a:p>
            <a:pPr lvl="1" eaLnBrk="1" hangingPunct="1">
              <a:lnSpc>
                <a:spcPct val="100000"/>
              </a:lnSpc>
              <a:spcBef>
                <a:spcPct val="30000"/>
              </a:spcBef>
              <a:buClr>
                <a:schemeClr val="tx1"/>
              </a:buClr>
              <a:buFont typeface="Wingdings" pitchFamily="2" charset="2"/>
              <a:buChar char="Ø"/>
            </a:pPr>
            <a:r>
              <a:rPr lang="zh-CN" altLang="en-US" sz="2000" b="0" dirty="0" smtClean="0">
                <a:cs typeface="Arial" charset="0"/>
              </a:rPr>
              <a:t>减小洪泛方式路径建立的开销</a:t>
            </a:r>
          </a:p>
        </p:txBody>
      </p:sp>
      <p:sp>
        <p:nvSpPr>
          <p:cNvPr id="103428" name="灯片编号占位符 4"/>
          <p:cNvSpPr>
            <a:spLocks noGrp="1"/>
          </p:cNvSpPr>
          <p:nvPr>
            <p:ph type="sldNum" sz="quarter" idx="11"/>
          </p:nvPr>
        </p:nvSpPr>
        <p:spPr>
          <a:noFill/>
        </p:spPr>
        <p:txBody>
          <a:bodyPr/>
          <a:lstStyle/>
          <a:p>
            <a:fld id="{03423D00-B474-48AB-92B2-65348D5CD547}" type="slidenum">
              <a:rPr lang="zh-CN" altLang="en-US"/>
              <a:pPr/>
              <a:t>22</a:t>
            </a:fld>
            <a:r>
              <a:rPr lang="en-US" altLang="zh-CN" dirty="0" smtClean="0"/>
              <a:t>/22</a:t>
            </a:r>
            <a:endParaRPr lang="en-US" altLang="zh-CN" dirty="0"/>
          </a:p>
        </p:txBody>
      </p:sp>
      <p:sp>
        <p:nvSpPr>
          <p:cNvPr id="5" name="页脚占位符 4"/>
          <p:cNvSpPr>
            <a:spLocks noGrp="1"/>
          </p:cNvSpPr>
          <p:nvPr>
            <p:ph type="ftr" sz="quarter" idx="10"/>
          </p:nvPr>
        </p:nvSpPr>
        <p:spPr/>
        <p:txBody>
          <a:bodyPr/>
          <a:lstStyle/>
          <a:p>
            <a:pPr>
              <a:defRPr/>
            </a:pPr>
            <a:r>
              <a:rPr lang="en-US" altLang="zh-CN" smtClean="0"/>
              <a:t>Prof. Wu Yuanming</a:t>
            </a:r>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dirty="0" smtClean="0">
                <a:solidFill>
                  <a:srgbClr val="3333FF"/>
                </a:solidFill>
              </a:rPr>
              <a:t>7.1.2 SPIN</a:t>
            </a:r>
            <a:r>
              <a:rPr lang="zh-CN" altLang="en-US" dirty="0" smtClean="0">
                <a:solidFill>
                  <a:srgbClr val="3333FF"/>
                </a:solidFill>
              </a:rPr>
              <a:t>协议的设计思路</a:t>
            </a:r>
          </a:p>
        </p:txBody>
      </p:sp>
      <p:sp>
        <p:nvSpPr>
          <p:cNvPr id="54275" name="Rectangle 3"/>
          <p:cNvSpPr>
            <a:spLocks noGrp="1" noChangeArrowheads="1"/>
          </p:cNvSpPr>
          <p:nvPr>
            <p:ph idx="1"/>
          </p:nvPr>
        </p:nvSpPr>
        <p:spPr>
          <a:xfrm>
            <a:off x="468313" y="1124075"/>
            <a:ext cx="8229600" cy="3889101"/>
          </a:xfrm>
        </p:spPr>
        <p:txBody>
          <a:bodyPr>
            <a:normAutofit fontScale="92500" lnSpcReduction="10000"/>
          </a:bodyPr>
          <a:lstStyle/>
          <a:p>
            <a:pPr eaLnBrk="1" hangingPunct="1"/>
            <a:r>
              <a:rPr lang="zh-CN" altLang="en-US" sz="2000" b="0" dirty="0" smtClean="0"/>
              <a:t>每个节点在发送数据之前，通过</a:t>
            </a:r>
            <a:r>
              <a:rPr lang="zh-CN" altLang="en-US" sz="2000" b="0" dirty="0" smtClean="0">
                <a:solidFill>
                  <a:srgbClr val="3333FF"/>
                </a:solidFill>
              </a:rPr>
              <a:t>协商来确定其他节点是否需要</a:t>
            </a:r>
            <a:r>
              <a:rPr lang="zh-CN" altLang="en-US" sz="2000" b="0" dirty="0" smtClean="0">
                <a:solidFill>
                  <a:srgbClr val="3333FF"/>
                </a:solidFill>
              </a:rPr>
              <a:t>数据</a:t>
            </a:r>
            <a:endParaRPr lang="en-US" altLang="zh-CN" sz="2000" b="0" dirty="0" smtClean="0">
              <a:solidFill>
                <a:srgbClr val="3333FF"/>
              </a:solidFill>
            </a:endParaRPr>
          </a:p>
          <a:p>
            <a:pPr marL="0" indent="0" eaLnBrk="1" hangingPunct="1">
              <a:buNone/>
            </a:pPr>
            <a:endParaRPr lang="zh-CN" altLang="en-US" sz="2000" b="0" dirty="0" smtClean="0">
              <a:solidFill>
                <a:srgbClr val="3333FF"/>
              </a:solidFill>
            </a:endParaRPr>
          </a:p>
          <a:p>
            <a:pPr eaLnBrk="1" hangingPunct="1"/>
            <a:r>
              <a:rPr lang="zh-CN" altLang="en-US" sz="2000" b="0" dirty="0" smtClean="0"/>
              <a:t>节点通过</a:t>
            </a:r>
            <a:r>
              <a:rPr lang="zh-CN" altLang="en-US" sz="2000" b="0" dirty="0" smtClean="0">
                <a:solidFill>
                  <a:srgbClr val="3333FF"/>
                </a:solidFill>
              </a:rPr>
              <a:t>元数据</a:t>
            </a:r>
            <a:r>
              <a:rPr lang="en-US" altLang="zh-CN" sz="2000" b="0" dirty="0" smtClean="0">
                <a:solidFill>
                  <a:srgbClr val="3333FF"/>
                </a:solidFill>
              </a:rPr>
              <a:t>(meta data)</a:t>
            </a:r>
            <a:r>
              <a:rPr lang="zh-CN" altLang="en-US" sz="2000" b="0" dirty="0" smtClean="0">
                <a:solidFill>
                  <a:srgbClr val="3333FF"/>
                </a:solidFill>
              </a:rPr>
              <a:t>确定接收数据中是否有重复数据</a:t>
            </a:r>
            <a:r>
              <a:rPr lang="zh-CN" altLang="en-US" sz="2000" b="0" dirty="0" smtClean="0"/>
              <a:t>存在</a:t>
            </a:r>
          </a:p>
          <a:p>
            <a:pPr lvl="1" eaLnBrk="1" hangingPunct="1"/>
            <a:r>
              <a:rPr lang="zh-CN" altLang="en-US" sz="2000" b="0" dirty="0" smtClean="0">
                <a:solidFill>
                  <a:srgbClr val="3333FF"/>
                </a:solidFill>
              </a:rPr>
              <a:t>元数据</a:t>
            </a:r>
            <a:r>
              <a:rPr lang="zh-CN" altLang="en-US" sz="2000" b="0" dirty="0" smtClean="0"/>
              <a:t>：描述传感器节点所采集的数据属性的数据，较原始数据所需要的位数少</a:t>
            </a:r>
          </a:p>
          <a:p>
            <a:pPr lvl="1" eaLnBrk="1" hangingPunct="1"/>
            <a:r>
              <a:rPr lang="zh-CN" altLang="en-US" sz="2000" b="0" dirty="0" smtClean="0"/>
              <a:t>元数据传输所需要的能量较数据本身传输需要的能量</a:t>
            </a:r>
            <a:r>
              <a:rPr lang="zh-CN" altLang="en-US" sz="2000" b="0" dirty="0" smtClean="0"/>
              <a:t>少</a:t>
            </a:r>
            <a:endParaRPr lang="en-US" altLang="zh-CN" sz="2000" b="0" dirty="0" smtClean="0"/>
          </a:p>
          <a:p>
            <a:pPr marL="457200" lvl="1" indent="0" eaLnBrk="1" hangingPunct="1">
              <a:buNone/>
            </a:pPr>
            <a:endParaRPr lang="zh-CN" altLang="en-US" sz="2000" b="0" dirty="0" smtClean="0"/>
          </a:p>
          <a:p>
            <a:pPr eaLnBrk="1" hangingPunct="1"/>
            <a:r>
              <a:rPr lang="en-US" altLang="zh-CN" sz="2000" b="0" dirty="0" smtClean="0"/>
              <a:t>SPIN</a:t>
            </a:r>
            <a:r>
              <a:rPr lang="zh-CN" altLang="en-US" sz="2000" b="0" dirty="0" smtClean="0"/>
              <a:t>协议使用的消息</a:t>
            </a:r>
          </a:p>
          <a:p>
            <a:pPr lvl="1" eaLnBrk="1" hangingPunct="1"/>
            <a:r>
              <a:rPr lang="en-US" altLang="zh-CN" sz="2000" b="0" dirty="0" smtClean="0"/>
              <a:t>ADV (Advertise)</a:t>
            </a:r>
            <a:r>
              <a:rPr lang="zh-CN" altLang="en-US" sz="2000" b="0" dirty="0" smtClean="0"/>
              <a:t>消息广播包：宣布有数据发送，广播</a:t>
            </a:r>
          </a:p>
          <a:p>
            <a:pPr lvl="1" eaLnBrk="1" hangingPunct="1"/>
            <a:r>
              <a:rPr lang="en-US" altLang="zh-CN" sz="2000" b="0" dirty="0" smtClean="0"/>
              <a:t>REQ (Request)</a:t>
            </a:r>
            <a:r>
              <a:rPr lang="zh-CN" altLang="en-US" sz="2000" b="0" dirty="0" smtClean="0"/>
              <a:t>数据请求包：希望接收数据</a:t>
            </a:r>
          </a:p>
          <a:p>
            <a:pPr lvl="1" eaLnBrk="1" hangingPunct="1"/>
            <a:r>
              <a:rPr lang="en-US" altLang="zh-CN" sz="2000" b="0" dirty="0" smtClean="0"/>
              <a:t>DATA</a:t>
            </a:r>
            <a:r>
              <a:rPr lang="zh-CN" altLang="en-US" sz="2000" b="0" dirty="0" smtClean="0"/>
              <a:t>包：含数据的数据包</a:t>
            </a:r>
          </a:p>
        </p:txBody>
      </p:sp>
      <p:sp>
        <p:nvSpPr>
          <p:cNvPr id="54276" name="灯片编号占位符 4"/>
          <p:cNvSpPr>
            <a:spLocks noGrp="1"/>
          </p:cNvSpPr>
          <p:nvPr>
            <p:ph type="sldNum" sz="quarter" idx="11"/>
          </p:nvPr>
        </p:nvSpPr>
        <p:spPr>
          <a:noFill/>
        </p:spPr>
        <p:txBody>
          <a:bodyPr/>
          <a:lstStyle/>
          <a:p>
            <a:fld id="{B3764A31-70E5-43D2-8A50-554A52E75C24}" type="slidenum">
              <a:rPr lang="zh-CN" altLang="en-US"/>
              <a:pPr/>
              <a:t>3</a:t>
            </a:fld>
            <a:r>
              <a:rPr lang="en-US" altLang="zh-CN" dirty="0" smtClean="0"/>
              <a:t>/22</a:t>
            </a:r>
            <a:endParaRPr lang="en-US" altLang="zh-CN" dirty="0"/>
          </a:p>
        </p:txBody>
      </p:sp>
      <p:sp>
        <p:nvSpPr>
          <p:cNvPr id="5" name="页脚占位符 4"/>
          <p:cNvSpPr>
            <a:spLocks noGrp="1"/>
          </p:cNvSpPr>
          <p:nvPr>
            <p:ph type="ftr" sz="quarter" idx="10"/>
          </p:nvPr>
        </p:nvSpPr>
        <p:spPr/>
        <p:txBody>
          <a:bodyPr/>
          <a:lstStyle/>
          <a:p>
            <a:pPr>
              <a:defRPr/>
            </a:pPr>
            <a:r>
              <a:rPr lang="en-US" altLang="zh-CN" smtClean="0"/>
              <a:t>Prof. Wu Yuanming</a:t>
            </a:r>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b="0" dirty="0" smtClean="0">
                <a:solidFill>
                  <a:srgbClr val="3333FF"/>
                </a:solidFill>
              </a:rPr>
              <a:t>7.1.3 SPIN</a:t>
            </a:r>
            <a:r>
              <a:rPr lang="zh-CN" altLang="en-US" b="0" dirty="0" smtClean="0">
                <a:solidFill>
                  <a:srgbClr val="3333FF"/>
                </a:solidFill>
              </a:rPr>
              <a:t>协议特点</a:t>
            </a:r>
          </a:p>
        </p:txBody>
      </p:sp>
      <p:sp>
        <p:nvSpPr>
          <p:cNvPr id="59395" name="Rectangle 3"/>
          <p:cNvSpPr>
            <a:spLocks noGrp="1" noChangeArrowheads="1"/>
          </p:cNvSpPr>
          <p:nvPr>
            <p:ph idx="1"/>
          </p:nvPr>
        </p:nvSpPr>
        <p:spPr>
          <a:xfrm>
            <a:off x="250825" y="908050"/>
            <a:ext cx="8569325" cy="5545138"/>
          </a:xfrm>
        </p:spPr>
        <p:txBody>
          <a:bodyPr/>
          <a:lstStyle/>
          <a:p>
            <a:pPr eaLnBrk="1" hangingPunct="1">
              <a:buClr>
                <a:schemeClr val="tx1"/>
              </a:buClr>
              <a:buFont typeface="Wingdings" pitchFamily="2" charset="2"/>
              <a:buChar char="n"/>
            </a:pPr>
            <a:r>
              <a:rPr lang="zh-CN" altLang="en-US" sz="2000" dirty="0" smtClean="0">
                <a:solidFill>
                  <a:srgbClr val="C00000"/>
                </a:solidFill>
              </a:rPr>
              <a:t>优点</a:t>
            </a:r>
          </a:p>
          <a:p>
            <a:pPr lvl="1" eaLnBrk="1" hangingPunct="1">
              <a:buClr>
                <a:schemeClr val="tx1"/>
              </a:buClr>
              <a:buFont typeface="Wingdings" pitchFamily="2" charset="2"/>
              <a:buChar char="Ø"/>
            </a:pPr>
            <a:r>
              <a:rPr lang="zh-CN" altLang="en-US" sz="2000" dirty="0" smtClean="0"/>
              <a:t>较好地解决了内爆、重叠和资源浪费问题</a:t>
            </a:r>
          </a:p>
          <a:p>
            <a:pPr lvl="1" eaLnBrk="1" hangingPunct="1">
              <a:buClr>
                <a:schemeClr val="tx1"/>
              </a:buClr>
              <a:buFont typeface="Wingdings" pitchFamily="2" charset="2"/>
              <a:buChar char="Ø"/>
            </a:pPr>
            <a:r>
              <a:rPr lang="zh-CN" altLang="en-US" sz="2000" dirty="0" smtClean="0"/>
              <a:t>不需要进行路由维护</a:t>
            </a:r>
          </a:p>
          <a:p>
            <a:pPr lvl="1" eaLnBrk="1" hangingPunct="1">
              <a:buClr>
                <a:schemeClr val="tx1"/>
              </a:buClr>
              <a:buFont typeface="Wingdings" pitchFamily="2" charset="2"/>
              <a:buChar char="Ø"/>
            </a:pPr>
            <a:r>
              <a:rPr lang="zh-CN" altLang="en-US" sz="2000" dirty="0" smtClean="0"/>
              <a:t>对网络拓扑变化不敏感，可用于移动</a:t>
            </a:r>
            <a:r>
              <a:rPr lang="en-US" altLang="zh-CN" sz="2000" dirty="0" smtClean="0"/>
              <a:t>WSN</a:t>
            </a:r>
          </a:p>
          <a:p>
            <a:pPr marL="457200" lvl="1" indent="0" eaLnBrk="1" hangingPunct="1">
              <a:buClr>
                <a:schemeClr val="tx1"/>
              </a:buClr>
              <a:buNone/>
            </a:pPr>
            <a:endParaRPr lang="en-US" altLang="zh-CN" sz="2000" dirty="0" smtClean="0"/>
          </a:p>
          <a:p>
            <a:pPr eaLnBrk="1" hangingPunct="1">
              <a:buClr>
                <a:schemeClr val="tx1"/>
              </a:buClr>
              <a:buFont typeface="Wingdings" pitchFamily="2" charset="2"/>
              <a:buChar char="n"/>
            </a:pPr>
            <a:r>
              <a:rPr lang="zh-CN" altLang="en-US" sz="2000" dirty="0" smtClean="0">
                <a:solidFill>
                  <a:srgbClr val="C00000"/>
                </a:solidFill>
              </a:rPr>
              <a:t>缺点</a:t>
            </a:r>
          </a:p>
          <a:p>
            <a:pPr lvl="1" eaLnBrk="1" hangingPunct="1">
              <a:buClr>
                <a:schemeClr val="tx1"/>
              </a:buClr>
              <a:buFont typeface="Wingdings" pitchFamily="2" charset="2"/>
              <a:buChar char="Ø"/>
            </a:pPr>
            <a:r>
              <a:rPr lang="zh-CN" altLang="en-US" sz="2000" dirty="0" smtClean="0"/>
              <a:t>本质上</a:t>
            </a:r>
            <a:r>
              <a:rPr lang="en-US" altLang="zh-CN" sz="2000" dirty="0" smtClean="0"/>
              <a:t>SPIN</a:t>
            </a:r>
            <a:r>
              <a:rPr lang="zh-CN" altLang="en-US" sz="2000" dirty="0" smtClean="0"/>
              <a:t>还是向</a:t>
            </a:r>
            <a:r>
              <a:rPr lang="zh-CN" altLang="en-US" sz="2000" dirty="0" smtClean="0">
                <a:solidFill>
                  <a:srgbClr val="3333FF"/>
                </a:solidFill>
              </a:rPr>
              <a:t>全网扩散新消息</a:t>
            </a:r>
            <a:r>
              <a:rPr lang="zh-CN" altLang="en-US" sz="2000" dirty="0" smtClean="0"/>
              <a:t>，开销比较大</a:t>
            </a:r>
          </a:p>
          <a:p>
            <a:pPr lvl="1" eaLnBrk="1" hangingPunct="1">
              <a:buClr>
                <a:schemeClr val="tx1"/>
              </a:buClr>
              <a:buFont typeface="Wingdings" pitchFamily="2" charset="2"/>
              <a:buChar char="Ø"/>
            </a:pPr>
            <a:r>
              <a:rPr lang="zh-CN" altLang="en-US" sz="2000" dirty="0" smtClean="0"/>
              <a:t>三步握手协议</a:t>
            </a:r>
            <a:r>
              <a:rPr lang="en-US" altLang="zh-CN" sz="2000" dirty="0" smtClean="0"/>
              <a:t>,</a:t>
            </a:r>
            <a:r>
              <a:rPr lang="zh-CN" altLang="en-US" sz="2000" dirty="0" smtClean="0"/>
              <a:t>数据</a:t>
            </a:r>
            <a:r>
              <a:rPr lang="zh-CN" altLang="en-US" sz="2000" dirty="0" smtClean="0">
                <a:solidFill>
                  <a:srgbClr val="3333FF"/>
                </a:solidFill>
              </a:rPr>
              <a:t>传输的延迟大</a:t>
            </a:r>
            <a:r>
              <a:rPr lang="zh-CN" altLang="en-US" sz="2000" dirty="0" smtClean="0"/>
              <a:t>；数据流量大时可能</a:t>
            </a:r>
            <a:r>
              <a:rPr lang="zh-CN" altLang="en-US" sz="2000" dirty="0" smtClean="0">
                <a:solidFill>
                  <a:srgbClr val="3333FF"/>
                </a:solidFill>
              </a:rPr>
              <a:t>拥塞</a:t>
            </a:r>
          </a:p>
          <a:p>
            <a:pPr lvl="1" eaLnBrk="1" hangingPunct="1">
              <a:buClr>
                <a:schemeClr val="tx1"/>
              </a:buClr>
              <a:buFont typeface="Wingdings" pitchFamily="2" charset="2"/>
              <a:buChar char="Ø"/>
            </a:pPr>
            <a:r>
              <a:rPr lang="zh-CN" altLang="en-US" sz="2000" dirty="0" smtClean="0"/>
              <a:t>当产生或收到数据的节点的所有邻节点都不需要数据时，将导致数据</a:t>
            </a:r>
            <a:r>
              <a:rPr lang="zh-CN" altLang="en-US" sz="2000" dirty="0" smtClean="0">
                <a:solidFill>
                  <a:srgbClr val="3333FF"/>
                </a:solidFill>
              </a:rPr>
              <a:t>不能继续转发</a:t>
            </a:r>
            <a:r>
              <a:rPr lang="zh-CN" altLang="en-US" sz="2000" dirty="0" smtClean="0"/>
              <a:t>，以致</a:t>
            </a:r>
            <a:r>
              <a:rPr lang="zh-CN" altLang="en-US" sz="2000" dirty="0" smtClean="0">
                <a:solidFill>
                  <a:srgbClr val="3333FF"/>
                </a:solidFill>
              </a:rPr>
              <a:t>对该数据感兴趣的较远节点无法得到数据</a:t>
            </a:r>
            <a:r>
              <a:rPr lang="zh-CN" altLang="en-US" sz="2000" dirty="0" smtClean="0"/>
              <a:t>。这使得</a:t>
            </a:r>
            <a:r>
              <a:rPr lang="en-US" altLang="zh-CN" sz="2000" dirty="0" smtClean="0"/>
              <a:t>SPIN</a:t>
            </a:r>
            <a:r>
              <a:rPr lang="zh-CN" altLang="en-US" sz="2000" dirty="0" smtClean="0"/>
              <a:t>协议无法保证数据的可靠传递</a:t>
            </a:r>
          </a:p>
        </p:txBody>
      </p:sp>
      <p:sp>
        <p:nvSpPr>
          <p:cNvPr id="59396" name="灯片编号占位符 4"/>
          <p:cNvSpPr>
            <a:spLocks noGrp="1"/>
          </p:cNvSpPr>
          <p:nvPr>
            <p:ph type="sldNum" sz="quarter" idx="11"/>
          </p:nvPr>
        </p:nvSpPr>
        <p:spPr>
          <a:noFill/>
        </p:spPr>
        <p:txBody>
          <a:bodyPr/>
          <a:lstStyle/>
          <a:p>
            <a:fld id="{CAF38146-C6EB-4F21-83DA-AA6ACF980F0F}" type="slidenum">
              <a:rPr lang="zh-CN" altLang="en-US"/>
              <a:pPr/>
              <a:t>4</a:t>
            </a:fld>
            <a:r>
              <a:rPr lang="en-US" altLang="zh-CN" dirty="0" smtClean="0"/>
              <a:t>/22</a:t>
            </a:r>
            <a:endParaRPr lang="en-US" altLang="zh-CN" dirty="0"/>
          </a:p>
        </p:txBody>
      </p:sp>
      <p:sp>
        <p:nvSpPr>
          <p:cNvPr id="5" name="页脚占位符 4"/>
          <p:cNvSpPr>
            <a:spLocks noGrp="1"/>
          </p:cNvSpPr>
          <p:nvPr>
            <p:ph type="ftr" sz="quarter" idx="10"/>
          </p:nvPr>
        </p:nvSpPr>
        <p:spPr/>
        <p:txBody>
          <a:bodyPr/>
          <a:lstStyle/>
          <a:p>
            <a:pPr>
              <a:defRPr/>
            </a:pPr>
            <a:r>
              <a:rPr lang="en-US" altLang="zh-CN" smtClean="0"/>
              <a:t>Prof. Wu Yuanming</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453108"/>
            <a:ext cx="7673975" cy="455612"/>
          </a:xfrm>
        </p:spPr>
        <p:txBody>
          <a:bodyPr>
            <a:noAutofit/>
          </a:bodyPr>
          <a:lstStyle/>
          <a:p>
            <a:pPr eaLnBrk="1" hangingPunct="1"/>
            <a:r>
              <a:rPr lang="en-US" altLang="zh-CN" dirty="0" smtClean="0">
                <a:solidFill>
                  <a:srgbClr val="3333FF"/>
                </a:solidFill>
                <a:cs typeface="Arial" charset="0"/>
              </a:rPr>
              <a:t>7.1.4 SPIN</a:t>
            </a:r>
            <a:r>
              <a:rPr lang="zh-CN" altLang="en-US" dirty="0" smtClean="0">
                <a:solidFill>
                  <a:srgbClr val="3333FF"/>
                </a:solidFill>
                <a:cs typeface="Arial" charset="0"/>
              </a:rPr>
              <a:t>协议族（</a:t>
            </a:r>
            <a:r>
              <a:rPr lang="en-US" altLang="zh-CN" dirty="0" smtClean="0">
                <a:solidFill>
                  <a:srgbClr val="3333FF"/>
                </a:solidFill>
                <a:cs typeface="Arial" charset="0"/>
              </a:rPr>
              <a:t>Protocol Family</a:t>
            </a:r>
            <a:r>
              <a:rPr lang="zh-CN" altLang="en-US" dirty="0" smtClean="0">
                <a:solidFill>
                  <a:srgbClr val="3333FF"/>
                </a:solidFill>
                <a:cs typeface="Arial" charset="0"/>
              </a:rPr>
              <a:t>）</a:t>
            </a:r>
          </a:p>
        </p:txBody>
      </p:sp>
      <p:sp>
        <p:nvSpPr>
          <p:cNvPr id="61443" name="Rectangle 3"/>
          <p:cNvSpPr>
            <a:spLocks noGrp="1" noChangeArrowheads="1"/>
          </p:cNvSpPr>
          <p:nvPr>
            <p:ph idx="1"/>
          </p:nvPr>
        </p:nvSpPr>
        <p:spPr>
          <a:xfrm>
            <a:off x="251520" y="980729"/>
            <a:ext cx="8642350" cy="5040560"/>
          </a:xfrm>
        </p:spPr>
        <p:txBody>
          <a:bodyPr>
            <a:normAutofit/>
          </a:bodyPr>
          <a:lstStyle/>
          <a:p>
            <a:pPr marL="457200" indent="-457200" eaLnBrk="1" hangingPunct="1">
              <a:lnSpc>
                <a:spcPct val="120000"/>
              </a:lnSpc>
              <a:buClr>
                <a:schemeClr val="tx1"/>
              </a:buClr>
              <a:buFont typeface="Wingdings" pitchFamily="2" charset="2"/>
              <a:buChar char="n"/>
            </a:pPr>
            <a:r>
              <a:rPr lang="en-US" altLang="zh-CN" sz="2000" dirty="0" smtClean="0">
                <a:solidFill>
                  <a:srgbClr val="C00000"/>
                </a:solidFill>
              </a:rPr>
              <a:t>SPIN-PP:</a:t>
            </a:r>
            <a:r>
              <a:rPr lang="zh-CN" altLang="en-US" sz="2000" dirty="0" smtClean="0">
                <a:solidFill>
                  <a:srgbClr val="C00000"/>
                </a:solidFill>
              </a:rPr>
              <a:t>适合点对点信道的</a:t>
            </a:r>
            <a:r>
              <a:rPr lang="en-US" altLang="zh-CN" sz="2000" dirty="0" smtClean="0">
                <a:solidFill>
                  <a:srgbClr val="C00000"/>
                </a:solidFill>
              </a:rPr>
              <a:t>SPIN</a:t>
            </a:r>
            <a:r>
              <a:rPr lang="zh-CN" altLang="en-US" sz="2000" dirty="0" smtClean="0">
                <a:solidFill>
                  <a:srgbClr val="C00000"/>
                </a:solidFill>
              </a:rPr>
              <a:t>协议</a:t>
            </a:r>
          </a:p>
          <a:p>
            <a:pPr marL="838200" lvl="1" indent="-381000" eaLnBrk="1" hangingPunct="1">
              <a:lnSpc>
                <a:spcPct val="120000"/>
              </a:lnSpc>
              <a:buClr>
                <a:schemeClr val="tx1"/>
              </a:buClr>
              <a:buFont typeface="Wingdings" pitchFamily="2" charset="2"/>
              <a:buChar char="Ø"/>
            </a:pPr>
            <a:r>
              <a:rPr lang="en-US" altLang="zh-CN" sz="2400" b="0" dirty="0" smtClean="0"/>
              <a:t>For networks using point-to-point transmission media</a:t>
            </a:r>
          </a:p>
          <a:p>
            <a:pPr marL="838200" lvl="1" indent="-381000" eaLnBrk="1" hangingPunct="1">
              <a:lnSpc>
                <a:spcPct val="120000"/>
              </a:lnSpc>
              <a:buClr>
                <a:schemeClr val="tx1"/>
              </a:buClr>
              <a:buFont typeface="Wingdings" pitchFamily="2" charset="2"/>
              <a:buChar char="Ø"/>
            </a:pPr>
            <a:r>
              <a:rPr lang="en-US" altLang="zh-CN" sz="2400" b="0" dirty="0" smtClean="0"/>
              <a:t>Ideal conditions assumed with no packet loss</a:t>
            </a:r>
            <a:r>
              <a:rPr lang="zh-CN" altLang="en-US" sz="2400" b="0" dirty="0" smtClean="0"/>
              <a:t>，</a:t>
            </a:r>
            <a:r>
              <a:rPr lang="en-US" altLang="zh-CN" sz="2400" b="0" dirty="0" smtClean="0"/>
              <a:t>energy unlimited </a:t>
            </a:r>
          </a:p>
          <a:p>
            <a:pPr marL="457200" indent="-457200" eaLnBrk="1" hangingPunct="1">
              <a:lnSpc>
                <a:spcPct val="120000"/>
              </a:lnSpc>
              <a:buClr>
                <a:schemeClr val="tx1"/>
              </a:buClr>
              <a:buFont typeface="Wingdings" pitchFamily="2" charset="2"/>
              <a:buChar char="n"/>
            </a:pPr>
            <a:r>
              <a:rPr lang="en-US" altLang="zh-CN" sz="2000" dirty="0" smtClean="0">
                <a:solidFill>
                  <a:srgbClr val="C00000"/>
                </a:solidFill>
              </a:rPr>
              <a:t>SPIN-EC</a:t>
            </a:r>
            <a:r>
              <a:rPr lang="zh-CN" altLang="en-US" sz="2000" dirty="0" smtClean="0">
                <a:solidFill>
                  <a:srgbClr val="C00000"/>
                </a:solidFill>
              </a:rPr>
              <a:t>：</a:t>
            </a:r>
            <a:r>
              <a:rPr lang="en-US" altLang="zh-CN" sz="2000" dirty="0" smtClean="0">
                <a:solidFill>
                  <a:srgbClr val="C00000"/>
                </a:solidFill>
              </a:rPr>
              <a:t>SPIN-PP</a:t>
            </a:r>
            <a:r>
              <a:rPr lang="zh-CN" altLang="en-US" sz="2000" dirty="0" smtClean="0">
                <a:solidFill>
                  <a:srgbClr val="C00000"/>
                </a:solidFill>
              </a:rPr>
              <a:t>的基础上增加了能量限制</a:t>
            </a:r>
          </a:p>
          <a:p>
            <a:pPr marL="838200" lvl="1" indent="-381000" eaLnBrk="1" hangingPunct="1">
              <a:lnSpc>
                <a:spcPct val="120000"/>
              </a:lnSpc>
              <a:buClr>
                <a:schemeClr val="tx1"/>
              </a:buClr>
              <a:buFont typeface="Wingdings" pitchFamily="2" charset="2"/>
              <a:buChar char="Ø"/>
            </a:pPr>
            <a:r>
              <a:rPr lang="en-US" altLang="zh-CN" sz="2400" b="0" dirty="0" smtClean="0"/>
              <a:t>SPIN-PP </a:t>
            </a:r>
            <a:r>
              <a:rPr lang="zh-CN" altLang="en-US" sz="2400" b="0" dirty="0" smtClean="0"/>
              <a:t>能量不低于阈值的节点才能转发数据</a:t>
            </a:r>
            <a:endParaRPr lang="en-US" altLang="zh-CN" sz="2400" b="0" dirty="0" smtClean="0"/>
          </a:p>
          <a:p>
            <a:pPr marL="457200" indent="-457200" eaLnBrk="1" hangingPunct="1">
              <a:lnSpc>
                <a:spcPct val="120000"/>
              </a:lnSpc>
              <a:buClr>
                <a:schemeClr val="tx1"/>
              </a:buClr>
              <a:buFont typeface="Wingdings" pitchFamily="2" charset="2"/>
              <a:buChar char="n"/>
            </a:pPr>
            <a:r>
              <a:rPr lang="en-US" altLang="zh-CN" sz="2000" dirty="0" smtClean="0">
                <a:solidFill>
                  <a:srgbClr val="C00000"/>
                </a:solidFill>
              </a:rPr>
              <a:t>SPIN-BC</a:t>
            </a:r>
            <a:r>
              <a:rPr lang="zh-CN" altLang="en-US" sz="2000" dirty="0" smtClean="0">
                <a:solidFill>
                  <a:srgbClr val="C00000"/>
                </a:solidFill>
              </a:rPr>
              <a:t>：适合于广播信道的</a:t>
            </a:r>
            <a:r>
              <a:rPr lang="en-US" altLang="zh-CN" sz="2000" dirty="0" smtClean="0">
                <a:solidFill>
                  <a:srgbClr val="C00000"/>
                </a:solidFill>
              </a:rPr>
              <a:t>SPIN</a:t>
            </a:r>
            <a:r>
              <a:rPr lang="zh-CN" altLang="en-US" sz="2000" dirty="0" smtClean="0">
                <a:solidFill>
                  <a:srgbClr val="C00000"/>
                </a:solidFill>
              </a:rPr>
              <a:t>协议</a:t>
            </a:r>
          </a:p>
          <a:p>
            <a:pPr marL="838200" lvl="1" indent="-381000" eaLnBrk="1" hangingPunct="1">
              <a:lnSpc>
                <a:spcPct val="120000"/>
              </a:lnSpc>
              <a:buClr>
                <a:schemeClr val="tx1"/>
              </a:buClr>
              <a:buFont typeface="Wingdings" pitchFamily="2" charset="2"/>
              <a:buChar char="Ø"/>
            </a:pPr>
            <a:r>
              <a:rPr lang="en-US" altLang="zh-CN" sz="2400" b="0" dirty="0" smtClean="0"/>
              <a:t>3-stage handshake protocol for broadcast media</a:t>
            </a:r>
          </a:p>
          <a:p>
            <a:pPr marL="838200" lvl="1" indent="-381000" eaLnBrk="1" hangingPunct="1">
              <a:lnSpc>
                <a:spcPct val="120000"/>
              </a:lnSpc>
              <a:buClr>
                <a:schemeClr val="tx1"/>
              </a:buClr>
              <a:buFont typeface="Wingdings" pitchFamily="2" charset="2"/>
              <a:buChar char="Ø"/>
            </a:pPr>
            <a:r>
              <a:rPr lang="zh-CN" altLang="en-US" sz="2400" b="0" dirty="0" smtClean="0"/>
              <a:t>设定定时器控制</a:t>
            </a:r>
            <a:r>
              <a:rPr lang="en-US" altLang="zh-CN" sz="2400" b="0" dirty="0" smtClean="0"/>
              <a:t>REQ</a:t>
            </a:r>
            <a:r>
              <a:rPr lang="zh-CN" altLang="en-US" sz="2400" b="0" dirty="0" smtClean="0"/>
              <a:t>的发送，防止产生重复的</a:t>
            </a:r>
            <a:r>
              <a:rPr lang="en-US" altLang="zh-CN" sz="2400" b="0" dirty="0" smtClean="0"/>
              <a:t>REQ</a:t>
            </a:r>
            <a:r>
              <a:rPr lang="zh-CN" altLang="en-US" sz="2400" b="0" dirty="0" smtClean="0"/>
              <a:t>，其余节点听到</a:t>
            </a:r>
            <a:r>
              <a:rPr lang="en-US" altLang="zh-CN" sz="2400" b="0" dirty="0" smtClean="0"/>
              <a:t>REQ</a:t>
            </a:r>
            <a:r>
              <a:rPr lang="zh-CN" altLang="en-US" sz="2400" b="0" dirty="0" smtClean="0"/>
              <a:t>，则放弃发送</a:t>
            </a:r>
            <a:r>
              <a:rPr lang="en-US" altLang="zh-CN" sz="2400" b="0" dirty="0" smtClean="0"/>
              <a:t>REQ</a:t>
            </a:r>
          </a:p>
          <a:p>
            <a:pPr marL="457200" indent="-457200" eaLnBrk="1" hangingPunct="1">
              <a:lnSpc>
                <a:spcPct val="120000"/>
              </a:lnSpc>
              <a:buClr>
                <a:schemeClr val="tx1"/>
              </a:buClr>
              <a:buFont typeface="Wingdings" pitchFamily="2" charset="2"/>
              <a:buChar char="n"/>
            </a:pPr>
            <a:r>
              <a:rPr lang="en-US" altLang="zh-CN" sz="2000" dirty="0" smtClean="0">
                <a:solidFill>
                  <a:srgbClr val="C00000"/>
                </a:solidFill>
              </a:rPr>
              <a:t>SPIN-RL</a:t>
            </a:r>
            <a:r>
              <a:rPr lang="zh-CN" altLang="en-US" sz="2000" dirty="0" smtClean="0">
                <a:solidFill>
                  <a:srgbClr val="C00000"/>
                </a:solidFill>
              </a:rPr>
              <a:t>：考虑信道上存在分组丢失的</a:t>
            </a:r>
            <a:r>
              <a:rPr lang="en-US" altLang="zh-CN" sz="2000" dirty="0" smtClean="0">
                <a:solidFill>
                  <a:srgbClr val="C00000"/>
                </a:solidFill>
              </a:rPr>
              <a:t>SPIN</a:t>
            </a:r>
            <a:r>
              <a:rPr lang="zh-CN" altLang="en-US" sz="2000" dirty="0" smtClean="0">
                <a:solidFill>
                  <a:srgbClr val="C00000"/>
                </a:solidFill>
              </a:rPr>
              <a:t>协议</a:t>
            </a:r>
          </a:p>
          <a:p>
            <a:pPr marL="838200" lvl="1" indent="-381000" eaLnBrk="1" hangingPunct="1">
              <a:lnSpc>
                <a:spcPct val="120000"/>
              </a:lnSpc>
              <a:buClr>
                <a:schemeClr val="tx1"/>
              </a:buClr>
              <a:buFont typeface="Wingdings" pitchFamily="2" charset="2"/>
              <a:buChar char="Ø"/>
            </a:pPr>
            <a:r>
              <a:rPr lang="en-US" altLang="zh-CN" sz="2000" b="0" dirty="0" smtClean="0"/>
              <a:t>SPIN-BC for </a:t>
            </a:r>
            <a:r>
              <a:rPr lang="en-US" altLang="zh-CN" sz="2000" b="0" dirty="0" err="1" smtClean="0"/>
              <a:t>Lossy</a:t>
            </a:r>
            <a:r>
              <a:rPr lang="en-US" altLang="zh-CN" sz="2000" b="0" dirty="0" smtClean="0"/>
              <a:t> networks,</a:t>
            </a:r>
            <a:r>
              <a:rPr lang="zh-CN" altLang="en-US" sz="2000" b="0" dirty="0" smtClean="0"/>
              <a:t>控制差错、丢包与发送重传请求</a:t>
            </a:r>
            <a:endParaRPr lang="zh-CN" altLang="en-US" sz="2400" b="0" dirty="0" smtClean="0"/>
          </a:p>
        </p:txBody>
      </p:sp>
      <p:sp>
        <p:nvSpPr>
          <p:cNvPr id="61444" name="灯片编号占位符 4"/>
          <p:cNvSpPr>
            <a:spLocks noGrp="1"/>
          </p:cNvSpPr>
          <p:nvPr>
            <p:ph type="sldNum" sz="quarter" idx="11"/>
          </p:nvPr>
        </p:nvSpPr>
        <p:spPr>
          <a:noFill/>
        </p:spPr>
        <p:txBody>
          <a:bodyPr/>
          <a:lstStyle/>
          <a:p>
            <a:fld id="{5CB43A8F-1BD1-4A3A-9140-AFEDDBC933FB}" type="slidenum">
              <a:rPr lang="zh-CN" altLang="en-US"/>
              <a:pPr/>
              <a:t>5</a:t>
            </a:fld>
            <a:r>
              <a:rPr lang="en-US" altLang="zh-CN" dirty="0" smtClean="0"/>
              <a:t>/22</a:t>
            </a:r>
            <a:endParaRPr lang="en-US" altLang="zh-CN" dirty="0"/>
          </a:p>
        </p:txBody>
      </p:sp>
      <p:sp>
        <p:nvSpPr>
          <p:cNvPr id="5" name="页脚占位符 4"/>
          <p:cNvSpPr>
            <a:spLocks noGrp="1"/>
          </p:cNvSpPr>
          <p:nvPr>
            <p:ph type="ftr" sz="quarter" idx="10"/>
          </p:nvPr>
        </p:nvSpPr>
        <p:spPr/>
        <p:txBody>
          <a:bodyPr/>
          <a:lstStyle/>
          <a:p>
            <a:pPr>
              <a:defRPr/>
            </a:pPr>
            <a:r>
              <a:rPr lang="en-US" altLang="zh-CN" smtClean="0"/>
              <a:t>Prof. Wu Yuanming</a:t>
            </a:r>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35E56F66-3243-4903-8AD6-51ACAFFFB712}" type="slidenum">
              <a:rPr lang="zh-CN" altLang="en-US" smtClean="0"/>
              <a:pPr/>
              <a:t>6</a:t>
            </a:fld>
            <a:r>
              <a:rPr lang="en-US" altLang="zh-CN" dirty="0" smtClean="0"/>
              <a:t>/22</a:t>
            </a:r>
            <a:endParaRPr lang="en-US" altLang="zh-CN" dirty="0"/>
          </a:p>
        </p:txBody>
      </p:sp>
      <p:sp>
        <p:nvSpPr>
          <p:cNvPr id="3" name="矩形 2"/>
          <p:cNvSpPr/>
          <p:nvPr/>
        </p:nvSpPr>
        <p:spPr>
          <a:xfrm>
            <a:off x="467544" y="548680"/>
            <a:ext cx="7848872" cy="4862870"/>
          </a:xfrm>
          <a:prstGeom prst="rect">
            <a:avLst/>
          </a:prstGeom>
        </p:spPr>
        <p:txBody>
          <a:bodyPr wrap="square">
            <a:spAutoFit/>
          </a:bodyPr>
          <a:lstStyle/>
          <a:p>
            <a:r>
              <a:rPr lang="en-US" altLang="zh-CN" sz="2800" dirty="0" smtClean="0">
                <a:solidFill>
                  <a:srgbClr val="FF0000"/>
                </a:solidFill>
              </a:rPr>
              <a:t>7.2  DD</a:t>
            </a:r>
            <a:r>
              <a:rPr lang="zh-CN" altLang="en-US" sz="2800" dirty="0">
                <a:solidFill>
                  <a:srgbClr val="FF0000"/>
                </a:solidFill>
              </a:rPr>
              <a:t>定向扩散路由算法</a:t>
            </a:r>
            <a:r>
              <a:rPr lang="en-US" altLang="zh-CN" sz="2800" dirty="0">
                <a:solidFill>
                  <a:srgbClr val="FF0000"/>
                </a:solidFill>
              </a:rPr>
              <a:t>(Directed Diffusion</a:t>
            </a:r>
            <a:r>
              <a:rPr lang="en-US" altLang="zh-CN" sz="2800" dirty="0" smtClean="0">
                <a:solidFill>
                  <a:srgbClr val="FF0000"/>
                </a:solidFill>
              </a:rPr>
              <a:t>)</a:t>
            </a:r>
          </a:p>
          <a:p>
            <a:r>
              <a:rPr lang="en-US" altLang="zh-CN" sz="2400" dirty="0">
                <a:solidFill>
                  <a:srgbClr val="FF0000"/>
                </a:solidFill>
              </a:rPr>
              <a:t> </a:t>
            </a:r>
            <a:r>
              <a:rPr lang="en-US" altLang="zh-CN" sz="2400" dirty="0" smtClean="0">
                <a:solidFill>
                  <a:srgbClr val="FF0000"/>
                </a:solidFill>
              </a:rPr>
              <a:t>       </a:t>
            </a:r>
            <a:r>
              <a:rPr lang="zh-CN" altLang="en-US" dirty="0" smtClean="0"/>
              <a:t>加州大学洛杉矶分校计算机科学系的</a:t>
            </a:r>
            <a:r>
              <a:rPr lang="en-US" altLang="zh-CN" dirty="0" smtClean="0"/>
              <a:t>Deborah Estrin</a:t>
            </a:r>
            <a:r>
              <a:rPr lang="zh-CN" altLang="en-US" dirty="0" smtClean="0"/>
              <a:t>等人再</a:t>
            </a:r>
            <a:r>
              <a:rPr lang="en-US" altLang="zh-CN" dirty="0" smtClean="0"/>
              <a:t>DARPA</a:t>
            </a:r>
            <a:r>
              <a:rPr lang="zh-CN" altLang="en-US" dirty="0" smtClean="0"/>
              <a:t>的</a:t>
            </a:r>
            <a:r>
              <a:rPr lang="en-US" altLang="zh-CN" dirty="0" smtClean="0"/>
              <a:t>1997-1998 ISAT</a:t>
            </a:r>
            <a:r>
              <a:rPr lang="zh-CN" altLang="en-US" dirty="0" smtClean="0"/>
              <a:t>项目完成后提出的。</a:t>
            </a:r>
            <a:endParaRPr lang="en-US" altLang="zh-CN" dirty="0" smtClean="0"/>
          </a:p>
          <a:p>
            <a:endParaRPr lang="en-US" altLang="zh-CN" dirty="0" smtClean="0"/>
          </a:p>
          <a:p>
            <a:r>
              <a:rPr lang="en-US" altLang="zh-CN" sz="2400" dirty="0" smtClean="0">
                <a:solidFill>
                  <a:srgbClr val="3333FF"/>
                </a:solidFill>
              </a:rPr>
              <a:t>7.2.1 </a:t>
            </a:r>
            <a:r>
              <a:rPr lang="zh-CN" altLang="en-US" sz="2400" dirty="0" smtClean="0">
                <a:solidFill>
                  <a:srgbClr val="3333FF"/>
                </a:solidFill>
              </a:rPr>
              <a:t>路由的建立</a:t>
            </a:r>
            <a:endParaRPr lang="en-US" altLang="zh-CN" sz="2400" dirty="0" smtClean="0">
              <a:solidFill>
                <a:srgbClr val="3333FF"/>
              </a:solidFill>
            </a:endParaRPr>
          </a:p>
          <a:p>
            <a:r>
              <a:rPr lang="en-US" altLang="zh-CN" dirty="0"/>
              <a:t> </a:t>
            </a:r>
            <a:r>
              <a:rPr lang="en-US" altLang="zh-CN" dirty="0" smtClean="0"/>
              <a:t>       Sink</a:t>
            </a:r>
            <a:r>
              <a:rPr lang="zh-CN" altLang="en-US" dirty="0" smtClean="0"/>
              <a:t>节点向网络广播建立路由申请，包格式为：</a:t>
            </a:r>
            <a:endParaRPr lang="en-US" altLang="zh-CN" dirty="0" smtClean="0"/>
          </a:p>
          <a:p>
            <a:r>
              <a:rPr lang="en-US" altLang="zh-CN" dirty="0"/>
              <a:t> </a:t>
            </a:r>
            <a:r>
              <a:rPr lang="en-US" altLang="zh-CN" dirty="0" smtClean="0"/>
              <a:t>  </a:t>
            </a:r>
            <a:r>
              <a:rPr lang="zh-CN" altLang="en-US" dirty="0" smtClean="0">
                <a:solidFill>
                  <a:srgbClr val="C00000"/>
                </a:solidFill>
              </a:rPr>
              <a:t>包类型    源节点</a:t>
            </a:r>
            <a:r>
              <a:rPr lang="en-US" altLang="zh-CN" dirty="0" smtClean="0">
                <a:solidFill>
                  <a:srgbClr val="C00000"/>
                </a:solidFill>
              </a:rPr>
              <a:t>ID    </a:t>
            </a:r>
            <a:r>
              <a:rPr lang="zh-CN" altLang="en-US" dirty="0" smtClean="0">
                <a:solidFill>
                  <a:srgbClr val="C00000"/>
                </a:solidFill>
              </a:rPr>
              <a:t>发送节点</a:t>
            </a:r>
            <a:r>
              <a:rPr lang="en-US" altLang="zh-CN" dirty="0" smtClean="0">
                <a:solidFill>
                  <a:srgbClr val="C00000"/>
                </a:solidFill>
              </a:rPr>
              <a:t>ID    </a:t>
            </a:r>
            <a:r>
              <a:rPr lang="zh-CN" altLang="en-US" dirty="0" smtClean="0">
                <a:solidFill>
                  <a:srgbClr val="C00000"/>
                </a:solidFill>
              </a:rPr>
              <a:t>信息位          跳数        校验位</a:t>
            </a:r>
            <a:endParaRPr lang="en-US" altLang="zh-CN" dirty="0" smtClean="0">
              <a:solidFill>
                <a:srgbClr val="C00000"/>
              </a:solidFill>
            </a:endParaRPr>
          </a:p>
          <a:p>
            <a:r>
              <a:rPr lang="en-US" altLang="zh-CN" dirty="0"/>
              <a:t> </a:t>
            </a:r>
            <a:r>
              <a:rPr lang="en-US" altLang="zh-CN" dirty="0" smtClean="0"/>
              <a:t>  1 byte      4 bytes       4bytes          521 bytes      4 bytes    1 byte</a:t>
            </a:r>
          </a:p>
          <a:p>
            <a:endParaRPr lang="en-US" altLang="zh-CN" dirty="0"/>
          </a:p>
          <a:p>
            <a:r>
              <a:rPr lang="zh-CN" altLang="en-US" dirty="0" smtClean="0">
                <a:solidFill>
                  <a:srgbClr val="C00000"/>
                </a:solidFill>
              </a:rPr>
              <a:t>包类型</a:t>
            </a:r>
            <a:r>
              <a:rPr lang="zh-CN" altLang="en-US" dirty="0" smtClean="0"/>
              <a:t>：“</a:t>
            </a:r>
            <a:r>
              <a:rPr lang="en-US" altLang="zh-CN" dirty="0" smtClean="0"/>
              <a:t>0</a:t>
            </a:r>
            <a:r>
              <a:rPr lang="zh-CN" altLang="en-US" dirty="0" smtClean="0"/>
              <a:t>”</a:t>
            </a:r>
            <a:r>
              <a:rPr lang="en-US" altLang="zh-CN" dirty="0" smtClean="0"/>
              <a:t>-</a:t>
            </a:r>
            <a:r>
              <a:rPr lang="zh-CN" altLang="en-US" dirty="0" smtClean="0"/>
              <a:t>路由建立的</a:t>
            </a:r>
            <a:r>
              <a:rPr lang="en-US" altLang="zh-CN" dirty="0" smtClean="0"/>
              <a:t>packet</a:t>
            </a:r>
            <a:r>
              <a:rPr lang="zh-CN" altLang="en-US" dirty="0" smtClean="0"/>
              <a:t>；“</a:t>
            </a:r>
            <a:r>
              <a:rPr lang="en-US" altLang="zh-CN" dirty="0" smtClean="0"/>
              <a:t>1</a:t>
            </a:r>
            <a:r>
              <a:rPr lang="zh-CN" altLang="en-US" dirty="0" smtClean="0"/>
              <a:t>”</a:t>
            </a:r>
            <a:r>
              <a:rPr lang="en-US" altLang="zh-CN" dirty="0" smtClean="0"/>
              <a:t>-</a:t>
            </a:r>
            <a:r>
              <a:rPr lang="zh-CN" altLang="en-US" dirty="0" smtClean="0"/>
              <a:t>数据查询或数据</a:t>
            </a:r>
            <a:r>
              <a:rPr lang="en-US" altLang="zh-CN" dirty="0" smtClean="0"/>
              <a:t>packet</a:t>
            </a:r>
            <a:endParaRPr lang="en-US" altLang="zh-CN" dirty="0"/>
          </a:p>
          <a:p>
            <a:r>
              <a:rPr lang="zh-CN" altLang="en-US" dirty="0" smtClean="0">
                <a:solidFill>
                  <a:srgbClr val="C00000"/>
                </a:solidFill>
              </a:rPr>
              <a:t>源节点</a:t>
            </a:r>
            <a:r>
              <a:rPr lang="en-US" altLang="zh-CN" dirty="0" smtClean="0">
                <a:solidFill>
                  <a:srgbClr val="C00000"/>
                </a:solidFill>
              </a:rPr>
              <a:t>ID</a:t>
            </a:r>
            <a:r>
              <a:rPr lang="zh-CN" altLang="en-US" dirty="0" smtClean="0"/>
              <a:t>：发送</a:t>
            </a:r>
            <a:r>
              <a:rPr lang="en-US" altLang="zh-CN" dirty="0" smtClean="0"/>
              <a:t>packet</a:t>
            </a:r>
            <a:r>
              <a:rPr lang="zh-CN" altLang="en-US" dirty="0" smtClean="0"/>
              <a:t>的</a:t>
            </a:r>
            <a:r>
              <a:rPr lang="en-US" altLang="zh-CN" dirty="0" smtClean="0"/>
              <a:t>Sink</a:t>
            </a:r>
            <a:r>
              <a:rPr lang="zh-CN" altLang="en-US" dirty="0" smtClean="0"/>
              <a:t>节点编号</a:t>
            </a:r>
            <a:endParaRPr lang="en-US" altLang="zh-CN" dirty="0" smtClean="0"/>
          </a:p>
          <a:p>
            <a:r>
              <a:rPr lang="zh-CN" altLang="en-US" dirty="0" smtClean="0">
                <a:solidFill>
                  <a:srgbClr val="C00000"/>
                </a:solidFill>
              </a:rPr>
              <a:t>信息位</a:t>
            </a:r>
            <a:r>
              <a:rPr lang="zh-CN" altLang="en-US" dirty="0" smtClean="0"/>
              <a:t>：对于路由建立的</a:t>
            </a:r>
            <a:r>
              <a:rPr lang="en-US" altLang="zh-CN" dirty="0" smtClean="0"/>
              <a:t>packet</a:t>
            </a:r>
            <a:r>
              <a:rPr lang="zh-CN" altLang="en-US" dirty="0" smtClean="0"/>
              <a:t>为空。</a:t>
            </a:r>
            <a:endParaRPr lang="en-US" altLang="zh-CN" dirty="0" smtClean="0"/>
          </a:p>
          <a:p>
            <a:endParaRPr lang="en-US" altLang="zh-CN" dirty="0"/>
          </a:p>
          <a:p>
            <a:r>
              <a:rPr lang="zh-CN" altLang="en-US" dirty="0" smtClean="0"/>
              <a:t>传感器节点路由表：</a:t>
            </a:r>
            <a:endParaRPr lang="en-US" altLang="zh-CN" dirty="0" smtClean="0"/>
          </a:p>
          <a:p>
            <a:r>
              <a:rPr lang="en-US" altLang="zh-CN" dirty="0"/>
              <a:t> </a:t>
            </a:r>
            <a:r>
              <a:rPr lang="en-US" altLang="zh-CN" dirty="0" smtClean="0"/>
              <a:t>   </a:t>
            </a:r>
            <a:r>
              <a:rPr lang="zh-CN" altLang="en-US" dirty="0" smtClean="0"/>
              <a:t>目的节点</a:t>
            </a:r>
            <a:r>
              <a:rPr lang="en-US" altLang="zh-CN" dirty="0" smtClean="0"/>
              <a:t>ID</a:t>
            </a:r>
            <a:r>
              <a:rPr lang="zh-CN" altLang="en-US" dirty="0" smtClean="0"/>
              <a:t>（</a:t>
            </a:r>
            <a:r>
              <a:rPr lang="en-US" altLang="zh-CN" dirty="0" smtClean="0"/>
              <a:t>Sink</a:t>
            </a:r>
            <a:r>
              <a:rPr lang="zh-CN" altLang="en-US" dirty="0" smtClean="0"/>
              <a:t>节点</a:t>
            </a:r>
            <a:r>
              <a:rPr lang="en-US" altLang="zh-CN" dirty="0" smtClean="0"/>
              <a:t>ID</a:t>
            </a:r>
            <a:r>
              <a:rPr lang="zh-CN" altLang="en-US" dirty="0" smtClean="0"/>
              <a:t>）    邻居节点编号    时间戳（</a:t>
            </a:r>
            <a:r>
              <a:rPr lang="en-US" altLang="zh-CN" dirty="0"/>
              <a:t>C</a:t>
            </a:r>
            <a:r>
              <a:rPr lang="en-US" altLang="zh-CN" dirty="0" smtClean="0"/>
              <a:t>reate Time</a:t>
            </a:r>
            <a:r>
              <a:rPr lang="zh-CN" altLang="en-US" dirty="0" smtClean="0"/>
              <a:t>）</a:t>
            </a:r>
            <a:endParaRPr lang="en-US" altLang="zh-CN" dirty="0" smtClean="0"/>
          </a:p>
          <a:p>
            <a:r>
              <a:rPr lang="en-US" altLang="zh-CN" dirty="0"/>
              <a:t> </a:t>
            </a:r>
            <a:r>
              <a:rPr lang="en-US" altLang="zh-CN" dirty="0" smtClean="0"/>
              <a:t>    4 bytes                                    4 bytes             14 bytes</a:t>
            </a:r>
            <a:endParaRPr lang="zh-CN" altLang="en-US" dirty="0"/>
          </a:p>
        </p:txBody>
      </p:sp>
    </p:spTree>
    <p:extLst>
      <p:ext uri="{BB962C8B-B14F-4D97-AF65-F5344CB8AC3E}">
        <p14:creationId xmlns:p14="http://schemas.microsoft.com/office/powerpoint/2010/main" val="105315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35E56F66-3243-4903-8AD6-51ACAFFFB712}" type="slidenum">
              <a:rPr lang="zh-CN" altLang="en-US" smtClean="0"/>
              <a:pPr/>
              <a:t>7</a:t>
            </a:fld>
            <a:r>
              <a:rPr lang="en-US" altLang="zh-CN" dirty="0" smtClean="0"/>
              <a:t>/22</a:t>
            </a:r>
            <a:endParaRPr lang="en-US" altLang="zh-CN" dirty="0"/>
          </a:p>
        </p:txBody>
      </p:sp>
      <p:sp>
        <p:nvSpPr>
          <p:cNvPr id="3" name="文本框 2"/>
          <p:cNvSpPr txBox="1"/>
          <p:nvPr/>
        </p:nvSpPr>
        <p:spPr>
          <a:xfrm>
            <a:off x="1835696" y="404664"/>
            <a:ext cx="5832648" cy="6001643"/>
          </a:xfrm>
          <a:prstGeom prst="rect">
            <a:avLst/>
          </a:prstGeom>
          <a:noFill/>
        </p:spPr>
        <p:txBody>
          <a:bodyPr wrap="square" rtlCol="0">
            <a:spAutoFit/>
          </a:bodyPr>
          <a:lstStyle/>
          <a:p>
            <a:r>
              <a:rPr lang="en-US" altLang="zh-CN" sz="2400" dirty="0" smtClean="0">
                <a:solidFill>
                  <a:srgbClr val="3333FF"/>
                </a:solidFill>
              </a:rPr>
              <a:t>DD</a:t>
            </a:r>
            <a:r>
              <a:rPr lang="zh-CN" altLang="en-US" sz="2400" dirty="0" smtClean="0">
                <a:solidFill>
                  <a:srgbClr val="3333FF"/>
                </a:solidFill>
              </a:rPr>
              <a:t>路由的建立程序：</a:t>
            </a:r>
            <a:endParaRPr lang="en-US" altLang="zh-CN" sz="2400" dirty="0" smtClean="0">
              <a:solidFill>
                <a:srgbClr val="3333FF"/>
              </a:solidFill>
            </a:endParaRPr>
          </a:p>
          <a:p>
            <a:endParaRPr lang="en-US" altLang="zh-CN" dirty="0" smtClean="0"/>
          </a:p>
          <a:p>
            <a:r>
              <a:rPr lang="en-US" altLang="zh-CN" dirty="0" err="1" smtClean="0"/>
              <a:t>Struct</a:t>
            </a:r>
            <a:r>
              <a:rPr lang="en-US" altLang="zh-CN" dirty="0" smtClean="0"/>
              <a:t> </a:t>
            </a:r>
            <a:r>
              <a:rPr lang="en-US" altLang="zh-CN" dirty="0" err="1" smtClean="0"/>
              <a:t>Sourcepacket</a:t>
            </a:r>
            <a:endParaRPr lang="en-US" altLang="zh-CN" dirty="0" smtClean="0"/>
          </a:p>
          <a:p>
            <a:r>
              <a:rPr lang="en-US" altLang="zh-CN" dirty="0" smtClean="0"/>
              <a:t>{</a:t>
            </a:r>
          </a:p>
          <a:p>
            <a:r>
              <a:rPr lang="en-US" altLang="zh-CN" dirty="0"/>
              <a:t> </a:t>
            </a:r>
            <a:r>
              <a:rPr lang="en-US" altLang="zh-CN" dirty="0" smtClean="0"/>
              <a:t>   </a:t>
            </a:r>
            <a:r>
              <a:rPr lang="en-US" altLang="zh-CN" dirty="0" err="1" smtClean="0"/>
              <a:t>int</a:t>
            </a:r>
            <a:r>
              <a:rPr lang="en-US" altLang="zh-CN" dirty="0" smtClean="0"/>
              <a:t> </a:t>
            </a:r>
            <a:r>
              <a:rPr lang="en-US" altLang="zh-CN" dirty="0" err="1" smtClean="0"/>
              <a:t>packageType</a:t>
            </a:r>
            <a:r>
              <a:rPr lang="en-US" altLang="zh-CN" dirty="0" smtClean="0"/>
              <a:t>[1]; //</a:t>
            </a:r>
            <a:r>
              <a:rPr lang="zh-CN" altLang="en-US" dirty="0" smtClean="0"/>
              <a:t>包类型</a:t>
            </a:r>
            <a:endParaRPr lang="en-US" altLang="zh-CN" dirty="0" smtClean="0"/>
          </a:p>
          <a:p>
            <a:r>
              <a:rPr lang="en-US" altLang="zh-CN" dirty="0"/>
              <a:t> </a:t>
            </a:r>
            <a:r>
              <a:rPr lang="en-US" altLang="zh-CN" dirty="0" smtClean="0"/>
              <a:t>   </a:t>
            </a:r>
            <a:r>
              <a:rPr lang="en-US" altLang="zh-CN" dirty="0" err="1" smtClean="0"/>
              <a:t>int</a:t>
            </a:r>
            <a:r>
              <a:rPr lang="en-US" altLang="zh-CN" dirty="0" smtClean="0"/>
              <a:t> </a:t>
            </a:r>
            <a:r>
              <a:rPr lang="en-US" altLang="zh-CN" dirty="0" err="1" smtClean="0"/>
              <a:t>sourceID</a:t>
            </a:r>
            <a:r>
              <a:rPr lang="en-US" altLang="zh-CN" dirty="0" smtClean="0"/>
              <a:t>[4]; //</a:t>
            </a:r>
            <a:r>
              <a:rPr lang="zh-CN" altLang="en-US" dirty="0" smtClean="0"/>
              <a:t>源节点</a:t>
            </a:r>
            <a:r>
              <a:rPr lang="en-US" altLang="zh-CN" dirty="0" smtClean="0"/>
              <a:t>ID</a:t>
            </a:r>
          </a:p>
          <a:p>
            <a:r>
              <a:rPr lang="en-US" altLang="zh-CN" dirty="0"/>
              <a:t> </a:t>
            </a:r>
            <a:r>
              <a:rPr lang="en-US" altLang="zh-CN" dirty="0" smtClean="0"/>
              <a:t>   </a:t>
            </a:r>
            <a:r>
              <a:rPr lang="en-US" altLang="zh-CN" dirty="0" err="1" smtClean="0"/>
              <a:t>int</a:t>
            </a:r>
            <a:r>
              <a:rPr lang="en-US" altLang="zh-CN" dirty="0" smtClean="0"/>
              <a:t> </a:t>
            </a:r>
            <a:r>
              <a:rPr lang="en-US" altLang="zh-CN" dirty="0" err="1" smtClean="0"/>
              <a:t>sendsensorID</a:t>
            </a:r>
            <a:r>
              <a:rPr lang="en-US" altLang="zh-CN" dirty="0" smtClean="0"/>
              <a:t>[4]; //</a:t>
            </a:r>
            <a:r>
              <a:rPr lang="zh-CN" altLang="en-US" dirty="0" smtClean="0"/>
              <a:t>发送节点</a:t>
            </a:r>
            <a:r>
              <a:rPr lang="en-US" altLang="zh-CN" dirty="0" smtClean="0"/>
              <a:t>ID</a:t>
            </a:r>
          </a:p>
          <a:p>
            <a:r>
              <a:rPr lang="en-US" altLang="zh-CN" dirty="0"/>
              <a:t> </a:t>
            </a:r>
            <a:r>
              <a:rPr lang="en-US" altLang="zh-CN" dirty="0" smtClean="0"/>
              <a:t>   char </a:t>
            </a:r>
            <a:r>
              <a:rPr lang="en-US" altLang="zh-CN" dirty="0" err="1" smtClean="0"/>
              <a:t>packageInfo</a:t>
            </a:r>
            <a:r>
              <a:rPr lang="en-US" altLang="zh-CN" dirty="0" smtClean="0"/>
              <a:t>[512]; //</a:t>
            </a:r>
            <a:r>
              <a:rPr lang="zh-CN" altLang="en-US" dirty="0" smtClean="0"/>
              <a:t>信息位</a:t>
            </a:r>
            <a:endParaRPr lang="en-US" altLang="zh-CN" dirty="0" smtClean="0"/>
          </a:p>
          <a:p>
            <a:r>
              <a:rPr lang="en-US" altLang="zh-CN" dirty="0"/>
              <a:t> </a:t>
            </a:r>
            <a:r>
              <a:rPr lang="en-US" altLang="zh-CN" dirty="0" smtClean="0"/>
              <a:t>   </a:t>
            </a:r>
            <a:r>
              <a:rPr lang="en-US" altLang="zh-CN" dirty="0" err="1" smtClean="0"/>
              <a:t>int</a:t>
            </a:r>
            <a:r>
              <a:rPr lang="en-US" altLang="zh-CN" dirty="0" smtClean="0"/>
              <a:t> metric[4]; //</a:t>
            </a:r>
            <a:r>
              <a:rPr lang="zh-CN" altLang="en-US" dirty="0" smtClean="0"/>
              <a:t>跳数</a:t>
            </a:r>
            <a:endParaRPr lang="en-US" altLang="zh-CN" dirty="0" smtClean="0"/>
          </a:p>
          <a:p>
            <a:r>
              <a:rPr lang="en-US" altLang="zh-CN" dirty="0"/>
              <a:t> </a:t>
            </a:r>
            <a:r>
              <a:rPr lang="en-US" altLang="zh-CN" dirty="0" smtClean="0"/>
              <a:t>   </a:t>
            </a:r>
            <a:r>
              <a:rPr lang="en-US" altLang="zh-CN" dirty="0" err="1" smtClean="0"/>
              <a:t>int</a:t>
            </a:r>
            <a:r>
              <a:rPr lang="en-US" altLang="zh-CN" dirty="0" smtClean="0"/>
              <a:t> </a:t>
            </a:r>
            <a:r>
              <a:rPr lang="en-US" altLang="zh-CN" dirty="0" err="1" smtClean="0"/>
              <a:t>chkInfo</a:t>
            </a:r>
            <a:r>
              <a:rPr lang="en-US" altLang="zh-CN" dirty="0" smtClean="0"/>
              <a:t>[1]; //</a:t>
            </a:r>
            <a:r>
              <a:rPr lang="zh-CN" altLang="en-US" dirty="0" smtClean="0"/>
              <a:t>校验位</a:t>
            </a:r>
            <a:endParaRPr lang="en-US" altLang="zh-CN" dirty="0" smtClean="0"/>
          </a:p>
          <a:p>
            <a:r>
              <a:rPr lang="en-US" altLang="zh-CN" dirty="0" smtClean="0"/>
              <a:t>} </a:t>
            </a:r>
            <a:r>
              <a:rPr lang="en-US" altLang="zh-CN" dirty="0" err="1" smtClean="0"/>
              <a:t>source_package</a:t>
            </a:r>
            <a:r>
              <a:rPr lang="en-US" altLang="zh-CN" dirty="0" smtClean="0"/>
              <a:t>;</a:t>
            </a:r>
          </a:p>
          <a:p>
            <a:endParaRPr lang="en-US" altLang="zh-CN" dirty="0"/>
          </a:p>
          <a:p>
            <a:r>
              <a:rPr lang="en-US" altLang="zh-CN" dirty="0" err="1" smtClean="0"/>
              <a:t>Struct</a:t>
            </a:r>
            <a:endParaRPr lang="en-US" altLang="zh-CN" dirty="0" smtClean="0"/>
          </a:p>
          <a:p>
            <a:r>
              <a:rPr lang="en-US" altLang="zh-CN" dirty="0" smtClean="0"/>
              <a:t>{</a:t>
            </a:r>
          </a:p>
          <a:p>
            <a:r>
              <a:rPr lang="en-US" altLang="zh-CN" dirty="0"/>
              <a:t> </a:t>
            </a:r>
            <a:r>
              <a:rPr lang="en-US" altLang="zh-CN" dirty="0" smtClean="0"/>
              <a:t>   </a:t>
            </a:r>
            <a:r>
              <a:rPr lang="en-US" altLang="zh-CN" dirty="0" err="1" smtClean="0"/>
              <a:t>int</a:t>
            </a:r>
            <a:r>
              <a:rPr lang="en-US" altLang="zh-CN" dirty="0" smtClean="0"/>
              <a:t> </a:t>
            </a:r>
            <a:r>
              <a:rPr lang="en-US" altLang="zh-CN" dirty="0" err="1" smtClean="0"/>
              <a:t>destSink</a:t>
            </a:r>
            <a:r>
              <a:rPr lang="en-US" altLang="zh-CN" dirty="0" smtClean="0"/>
              <a:t>[4]; </a:t>
            </a:r>
            <a:r>
              <a:rPr lang="zh-CN" altLang="en-US" dirty="0" smtClean="0"/>
              <a:t>目的节点</a:t>
            </a:r>
            <a:r>
              <a:rPr lang="en-US" altLang="zh-CN" dirty="0" smtClean="0"/>
              <a:t>ID</a:t>
            </a:r>
          </a:p>
          <a:p>
            <a:r>
              <a:rPr lang="en-US" altLang="zh-CN" dirty="0"/>
              <a:t> </a:t>
            </a:r>
            <a:r>
              <a:rPr lang="en-US" altLang="zh-CN" dirty="0" smtClean="0"/>
              <a:t>   </a:t>
            </a:r>
            <a:r>
              <a:rPr lang="en-US" altLang="zh-CN" dirty="0" err="1" smtClean="0"/>
              <a:t>int</a:t>
            </a:r>
            <a:r>
              <a:rPr lang="en-US" altLang="zh-CN" dirty="0" smtClean="0"/>
              <a:t> </a:t>
            </a:r>
            <a:r>
              <a:rPr lang="en-US" altLang="zh-CN" dirty="0" err="1" smtClean="0"/>
              <a:t>neighborID</a:t>
            </a:r>
            <a:r>
              <a:rPr lang="en-US" altLang="zh-CN" dirty="0" smtClean="0"/>
              <a:t>[4]; //</a:t>
            </a:r>
            <a:r>
              <a:rPr lang="zh-CN" altLang="en-US" dirty="0" smtClean="0"/>
              <a:t>邻居节点</a:t>
            </a:r>
            <a:r>
              <a:rPr lang="en-US" altLang="zh-CN" dirty="0" smtClean="0"/>
              <a:t>ID</a:t>
            </a:r>
          </a:p>
          <a:p>
            <a:r>
              <a:rPr lang="en-US" altLang="zh-CN" dirty="0"/>
              <a:t> </a:t>
            </a:r>
            <a:r>
              <a:rPr lang="en-US" altLang="zh-CN" dirty="0" smtClean="0"/>
              <a:t>   char </a:t>
            </a:r>
            <a:r>
              <a:rPr lang="en-US" altLang="zh-CN" dirty="0" err="1" smtClean="0"/>
              <a:t>createTime</a:t>
            </a:r>
            <a:r>
              <a:rPr lang="en-US" altLang="zh-CN" dirty="0" smtClean="0"/>
              <a:t>[14]; //</a:t>
            </a:r>
            <a:r>
              <a:rPr lang="zh-CN" altLang="en-US" dirty="0" smtClean="0"/>
              <a:t>时间戳</a:t>
            </a:r>
            <a:endParaRPr lang="en-US" altLang="zh-CN" dirty="0" smtClean="0"/>
          </a:p>
          <a:p>
            <a:r>
              <a:rPr lang="en-US" altLang="zh-CN" dirty="0" smtClean="0"/>
              <a:t>} </a:t>
            </a:r>
            <a:r>
              <a:rPr lang="en-US" altLang="zh-CN" dirty="0" err="1" smtClean="0"/>
              <a:t>route_table</a:t>
            </a:r>
            <a:r>
              <a:rPr lang="en-US" altLang="zh-CN" dirty="0" smtClean="0"/>
              <a:t>[2]; //</a:t>
            </a:r>
            <a:r>
              <a:rPr lang="zh-CN" altLang="en-US" dirty="0" smtClean="0"/>
              <a:t>路由表格式</a:t>
            </a:r>
            <a:endParaRPr lang="en-US" altLang="zh-CN" dirty="0" smtClean="0"/>
          </a:p>
          <a:p>
            <a:endParaRPr lang="en-US" altLang="zh-CN" dirty="0"/>
          </a:p>
          <a:p>
            <a:r>
              <a:rPr lang="en-US" altLang="zh-CN" dirty="0" err="1" smtClean="0"/>
              <a:t>Recv</a:t>
            </a:r>
            <a:r>
              <a:rPr lang="en-US" altLang="zh-CN" dirty="0" smtClean="0"/>
              <a:t> </a:t>
            </a:r>
            <a:r>
              <a:rPr lang="en-US" altLang="zh-CN" dirty="0" err="1" smtClean="0"/>
              <a:t>source_package</a:t>
            </a:r>
            <a:r>
              <a:rPr lang="en-US" altLang="zh-CN" dirty="0" smtClean="0"/>
              <a:t>; //</a:t>
            </a:r>
            <a:r>
              <a:rPr lang="zh-CN" altLang="en-US" dirty="0" smtClean="0"/>
              <a:t>接收邻居节点发送的数据</a:t>
            </a:r>
            <a:endParaRPr lang="en-US" altLang="zh-CN" dirty="0" smtClean="0"/>
          </a:p>
          <a:p>
            <a:r>
              <a:rPr lang="en-US" altLang="zh-CN" dirty="0" smtClean="0"/>
              <a:t>Read route table</a:t>
            </a:r>
            <a:r>
              <a:rPr lang="zh-CN" altLang="en-US" dirty="0" smtClean="0"/>
              <a:t>； </a:t>
            </a:r>
            <a:r>
              <a:rPr lang="en-US" altLang="zh-CN" dirty="0" smtClean="0"/>
              <a:t>//</a:t>
            </a:r>
            <a:r>
              <a:rPr lang="zh-CN" altLang="en-US" dirty="0" smtClean="0"/>
              <a:t>读路由表</a:t>
            </a:r>
            <a:endParaRPr lang="zh-CN" altLang="en-US" dirty="0"/>
          </a:p>
        </p:txBody>
      </p:sp>
    </p:spTree>
    <p:extLst>
      <p:ext uri="{BB962C8B-B14F-4D97-AF65-F5344CB8AC3E}">
        <p14:creationId xmlns:p14="http://schemas.microsoft.com/office/powerpoint/2010/main" val="146252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35E56F66-3243-4903-8AD6-51ACAFFFB712}" type="slidenum">
              <a:rPr lang="zh-CN" altLang="en-US" smtClean="0"/>
              <a:pPr/>
              <a:t>8</a:t>
            </a:fld>
            <a:r>
              <a:rPr lang="en-US" altLang="zh-CN" dirty="0" smtClean="0"/>
              <a:t>/22</a:t>
            </a:r>
            <a:endParaRPr lang="en-US" altLang="zh-CN" dirty="0"/>
          </a:p>
        </p:txBody>
      </p:sp>
      <p:sp>
        <p:nvSpPr>
          <p:cNvPr id="3" name="文本框 2"/>
          <p:cNvSpPr txBox="1"/>
          <p:nvPr/>
        </p:nvSpPr>
        <p:spPr>
          <a:xfrm>
            <a:off x="611560" y="620688"/>
            <a:ext cx="7920880" cy="5078313"/>
          </a:xfrm>
          <a:prstGeom prst="rect">
            <a:avLst/>
          </a:prstGeom>
          <a:noFill/>
        </p:spPr>
        <p:txBody>
          <a:bodyPr wrap="square" rtlCol="0">
            <a:spAutoFit/>
          </a:bodyPr>
          <a:lstStyle/>
          <a:p>
            <a:r>
              <a:rPr lang="en-US" altLang="zh-CN" dirty="0" smtClean="0"/>
              <a:t>If(</a:t>
            </a:r>
            <a:r>
              <a:rPr lang="en-US" altLang="zh-CN" dirty="0" err="1" smtClean="0"/>
              <a:t>source_pakage.packageType</a:t>
            </a:r>
            <a:r>
              <a:rPr lang="en-US" altLang="zh-CN" dirty="0" smtClean="0"/>
              <a:t>===0) //</a:t>
            </a:r>
            <a:r>
              <a:rPr lang="zh-CN" altLang="en-US" dirty="0" smtClean="0"/>
              <a:t>判断是否为路由申请</a:t>
            </a:r>
            <a:endParaRPr lang="en-US" altLang="zh-CN" dirty="0" smtClean="0"/>
          </a:p>
          <a:p>
            <a:r>
              <a:rPr lang="en-US" altLang="zh-CN" dirty="0" smtClean="0"/>
              <a:t>If(</a:t>
            </a:r>
            <a:r>
              <a:rPr lang="en-US" altLang="zh-CN" dirty="0" err="1" smtClean="0"/>
              <a:t>route_table</a:t>
            </a:r>
            <a:r>
              <a:rPr lang="en-US" altLang="zh-CN" dirty="0" smtClean="0"/>
              <a:t>[0].</a:t>
            </a:r>
            <a:r>
              <a:rPr lang="en-US" altLang="zh-CN" dirty="0" err="1" smtClean="0"/>
              <a:t>destSink</a:t>
            </a:r>
            <a:r>
              <a:rPr lang="en-US" altLang="zh-CN" dirty="0" smtClean="0"/>
              <a:t>==NULL)  //</a:t>
            </a:r>
            <a:r>
              <a:rPr lang="zh-CN" altLang="en-US" dirty="0" smtClean="0"/>
              <a:t>第</a:t>
            </a:r>
            <a:r>
              <a:rPr lang="en-US" altLang="zh-CN" dirty="0" smtClean="0"/>
              <a:t>1</a:t>
            </a:r>
            <a:r>
              <a:rPr lang="zh-CN" altLang="en-US" dirty="0" smtClean="0"/>
              <a:t>条路由信息是否为空</a:t>
            </a:r>
            <a:endParaRPr lang="en-US" altLang="zh-CN" dirty="0" smtClean="0"/>
          </a:p>
          <a:p>
            <a:r>
              <a:rPr lang="en-US" altLang="zh-CN" dirty="0" smtClean="0"/>
              <a:t>{</a:t>
            </a:r>
          </a:p>
          <a:p>
            <a:r>
              <a:rPr lang="en-US" altLang="zh-CN" dirty="0"/>
              <a:t> </a:t>
            </a:r>
            <a:r>
              <a:rPr lang="en-US" altLang="zh-CN" dirty="0" smtClean="0"/>
              <a:t> </a:t>
            </a:r>
            <a:r>
              <a:rPr lang="en-US" altLang="zh-CN" dirty="0" err="1" smtClean="0"/>
              <a:t>route_table</a:t>
            </a:r>
            <a:r>
              <a:rPr lang="en-US" altLang="zh-CN" dirty="0" smtClean="0"/>
              <a:t>[0].</a:t>
            </a:r>
            <a:r>
              <a:rPr lang="en-US" altLang="zh-CN" dirty="0" err="1" smtClean="0"/>
              <a:t>destSink</a:t>
            </a:r>
            <a:r>
              <a:rPr lang="en-US" altLang="zh-CN" dirty="0" smtClean="0"/>
              <a:t>=</a:t>
            </a:r>
            <a:r>
              <a:rPr lang="en-US" altLang="zh-CN" dirty="0" err="1" smtClean="0"/>
              <a:t>source_package.sourceID</a:t>
            </a:r>
            <a:r>
              <a:rPr lang="en-US" altLang="zh-CN" dirty="0" smtClean="0"/>
              <a:t>;</a:t>
            </a:r>
          </a:p>
          <a:p>
            <a:r>
              <a:rPr lang="en-US" altLang="zh-CN" dirty="0"/>
              <a:t> </a:t>
            </a:r>
            <a:r>
              <a:rPr lang="en-US" altLang="zh-CN" dirty="0" smtClean="0"/>
              <a:t> </a:t>
            </a:r>
            <a:r>
              <a:rPr lang="en-US" altLang="zh-CN" dirty="0" err="1" smtClean="0"/>
              <a:t>route_table</a:t>
            </a:r>
            <a:r>
              <a:rPr lang="en-US" altLang="zh-CN" dirty="0" smtClean="0"/>
              <a:t>[0].</a:t>
            </a:r>
            <a:r>
              <a:rPr lang="en-US" altLang="zh-CN" dirty="0" err="1" smtClean="0"/>
              <a:t>destSink</a:t>
            </a:r>
            <a:r>
              <a:rPr lang="en-US" altLang="zh-CN" dirty="0" smtClean="0"/>
              <a:t>=</a:t>
            </a:r>
            <a:r>
              <a:rPr lang="en-US" altLang="zh-CN" dirty="0" err="1" smtClean="0"/>
              <a:t>source_package.sendsensorID</a:t>
            </a:r>
            <a:r>
              <a:rPr lang="en-US" altLang="zh-CN" dirty="0" smtClean="0"/>
              <a:t>;</a:t>
            </a:r>
          </a:p>
          <a:p>
            <a:r>
              <a:rPr lang="en-US" altLang="zh-CN" dirty="0"/>
              <a:t> </a:t>
            </a:r>
            <a:r>
              <a:rPr lang="en-US" altLang="zh-CN" dirty="0" smtClean="0"/>
              <a:t> </a:t>
            </a:r>
            <a:r>
              <a:rPr lang="en-US" altLang="zh-CN" dirty="0" err="1" smtClean="0"/>
              <a:t>route_table</a:t>
            </a:r>
            <a:r>
              <a:rPr lang="en-US" altLang="zh-CN" dirty="0" smtClean="0"/>
              <a:t>[0].</a:t>
            </a:r>
            <a:r>
              <a:rPr lang="en-US" altLang="zh-CN" dirty="0" err="1" smtClean="0"/>
              <a:t>createTime</a:t>
            </a:r>
            <a:r>
              <a:rPr lang="en-US" altLang="zh-CN" dirty="0" smtClean="0"/>
              <a:t>=</a:t>
            </a:r>
            <a:r>
              <a:rPr lang="en-US" altLang="zh-CN" dirty="0" err="1" smtClean="0"/>
              <a:t>SySTEM_TIME</a:t>
            </a:r>
            <a:r>
              <a:rPr lang="en-US" altLang="zh-CN" dirty="0" smtClean="0"/>
              <a:t>; //</a:t>
            </a:r>
            <a:r>
              <a:rPr lang="zh-CN" altLang="en-US" dirty="0" smtClean="0"/>
              <a:t>用系统时间确定时间戳</a:t>
            </a:r>
            <a:endParaRPr lang="en-US" altLang="zh-CN" dirty="0" smtClean="0"/>
          </a:p>
          <a:p>
            <a:r>
              <a:rPr lang="en-US" altLang="zh-CN" dirty="0"/>
              <a:t> </a:t>
            </a:r>
            <a:r>
              <a:rPr lang="en-US" altLang="zh-CN" dirty="0" smtClean="0"/>
              <a:t> write </a:t>
            </a:r>
            <a:r>
              <a:rPr lang="en-US" altLang="zh-CN" dirty="0" err="1" smtClean="0"/>
              <a:t>routetable</a:t>
            </a:r>
            <a:r>
              <a:rPr lang="en-US" altLang="zh-CN" dirty="0" smtClean="0"/>
              <a:t>; //</a:t>
            </a:r>
            <a:r>
              <a:rPr lang="zh-CN" altLang="en-US" dirty="0" smtClean="0"/>
              <a:t>保存结果</a:t>
            </a:r>
            <a:endParaRPr lang="en-US" altLang="zh-CN" dirty="0" smtClean="0"/>
          </a:p>
          <a:p>
            <a:r>
              <a:rPr lang="en-US" altLang="zh-CN" dirty="0" smtClean="0"/>
              <a:t>}</a:t>
            </a:r>
          </a:p>
          <a:p>
            <a:r>
              <a:rPr lang="en-US" altLang="zh-CN" dirty="0" smtClean="0"/>
              <a:t>Else if(</a:t>
            </a:r>
            <a:r>
              <a:rPr lang="en-US" altLang="zh-CN" dirty="0" err="1" smtClean="0"/>
              <a:t>route_talbe</a:t>
            </a:r>
            <a:r>
              <a:rPr lang="en-US" altLang="zh-CN" dirty="0" smtClean="0"/>
              <a:t>[1].</a:t>
            </a:r>
            <a:r>
              <a:rPr lang="en-US" altLang="zh-CN" dirty="0" err="1" smtClean="0"/>
              <a:t>destSink</a:t>
            </a:r>
            <a:r>
              <a:rPr lang="en-US" altLang="zh-CN" dirty="0" smtClean="0"/>
              <a:t>==NULL and </a:t>
            </a:r>
            <a:r>
              <a:rPr lang="en-US" altLang="zh-CN" dirty="0" err="1" smtClean="0"/>
              <a:t>route_table</a:t>
            </a:r>
            <a:r>
              <a:rPr lang="en-US" altLang="zh-CN" dirty="0" smtClean="0"/>
              <a:t>[0].</a:t>
            </a:r>
            <a:r>
              <a:rPr lang="en-US" altLang="zh-CN" dirty="0" err="1" smtClean="0"/>
              <a:t>destSink</a:t>
            </a:r>
            <a:r>
              <a:rPr lang="en-US" altLang="zh-CN" dirty="0" smtClean="0"/>
              <a:t>!=</a:t>
            </a:r>
            <a:r>
              <a:rPr lang="en-US" altLang="zh-CN" dirty="0" err="1" smtClean="0"/>
              <a:t>source_package.sourceID</a:t>
            </a:r>
            <a:r>
              <a:rPr lang="en-US" altLang="zh-CN" dirty="0" smtClean="0"/>
              <a:t>) //</a:t>
            </a:r>
            <a:r>
              <a:rPr lang="zh-CN" altLang="en-US" dirty="0" smtClean="0"/>
              <a:t>第</a:t>
            </a:r>
            <a:r>
              <a:rPr lang="en-US" altLang="zh-CN" dirty="0" smtClean="0"/>
              <a:t>2</a:t>
            </a:r>
            <a:r>
              <a:rPr lang="zh-CN" altLang="en-US" dirty="0" smtClean="0"/>
              <a:t>条路由记录是否为空以及源地啊孩纸是否与第</a:t>
            </a:r>
            <a:r>
              <a:rPr lang="en-US" altLang="zh-CN" dirty="0" smtClean="0"/>
              <a:t>1</a:t>
            </a:r>
            <a:r>
              <a:rPr lang="zh-CN" altLang="en-US" dirty="0" smtClean="0"/>
              <a:t>条不重复</a:t>
            </a:r>
            <a:endParaRPr lang="en-US" altLang="zh-CN" dirty="0" smtClean="0"/>
          </a:p>
          <a:p>
            <a:r>
              <a:rPr lang="en-US" altLang="zh-CN" dirty="0" smtClean="0"/>
              <a:t>{</a:t>
            </a:r>
          </a:p>
          <a:p>
            <a:r>
              <a:rPr lang="en-US" altLang="zh-CN" dirty="0" err="1" smtClean="0"/>
              <a:t>route_table</a:t>
            </a:r>
            <a:r>
              <a:rPr lang="en-US" altLang="zh-CN" dirty="0" smtClean="0"/>
              <a:t>[1].</a:t>
            </a:r>
            <a:r>
              <a:rPr lang="en-US" altLang="zh-CN" dirty="0" err="1" smtClean="0"/>
              <a:t>destSink</a:t>
            </a:r>
            <a:r>
              <a:rPr lang="en-US" altLang="zh-CN" dirty="0" smtClean="0"/>
              <a:t>=</a:t>
            </a:r>
            <a:r>
              <a:rPr lang="en-US" altLang="zh-CN" dirty="0" err="1" smtClean="0"/>
              <a:t>source_package.sourceID</a:t>
            </a:r>
            <a:r>
              <a:rPr lang="en-US" altLang="zh-CN" dirty="0"/>
              <a:t>;</a:t>
            </a:r>
          </a:p>
          <a:p>
            <a:r>
              <a:rPr lang="en-US" altLang="zh-CN" dirty="0"/>
              <a:t>  </a:t>
            </a:r>
            <a:r>
              <a:rPr lang="en-US" altLang="zh-CN" dirty="0" err="1" smtClean="0"/>
              <a:t>route_table</a:t>
            </a:r>
            <a:r>
              <a:rPr lang="en-US" altLang="zh-CN" dirty="0" smtClean="0"/>
              <a:t>[1].</a:t>
            </a:r>
            <a:r>
              <a:rPr lang="en-US" altLang="zh-CN" dirty="0" err="1"/>
              <a:t>destSink</a:t>
            </a:r>
            <a:r>
              <a:rPr lang="en-US" altLang="zh-CN" dirty="0"/>
              <a:t>=</a:t>
            </a:r>
            <a:r>
              <a:rPr lang="en-US" altLang="zh-CN" dirty="0" err="1"/>
              <a:t>source_package.sendsensorID</a:t>
            </a:r>
            <a:r>
              <a:rPr lang="en-US" altLang="zh-CN" dirty="0"/>
              <a:t>;</a:t>
            </a:r>
          </a:p>
          <a:p>
            <a:r>
              <a:rPr lang="en-US" altLang="zh-CN" dirty="0"/>
              <a:t>  </a:t>
            </a:r>
            <a:r>
              <a:rPr lang="en-US" altLang="zh-CN" dirty="0" err="1" smtClean="0"/>
              <a:t>route_table</a:t>
            </a:r>
            <a:r>
              <a:rPr lang="en-US" altLang="zh-CN" dirty="0" smtClean="0"/>
              <a:t>[1].</a:t>
            </a:r>
            <a:r>
              <a:rPr lang="en-US" altLang="zh-CN" dirty="0" err="1" smtClean="0"/>
              <a:t>createTime</a:t>
            </a:r>
            <a:r>
              <a:rPr lang="en-US" altLang="zh-CN" dirty="0" smtClean="0"/>
              <a:t>=</a:t>
            </a:r>
            <a:r>
              <a:rPr lang="en-US" altLang="zh-CN" dirty="0" err="1" smtClean="0"/>
              <a:t>SySTEM_TIME</a:t>
            </a:r>
            <a:r>
              <a:rPr lang="en-US" altLang="zh-CN" dirty="0" smtClean="0"/>
              <a:t>;</a:t>
            </a:r>
            <a:endParaRPr lang="en-US" altLang="zh-CN" dirty="0"/>
          </a:p>
          <a:p>
            <a:r>
              <a:rPr lang="en-US" altLang="zh-CN" dirty="0"/>
              <a:t>  write </a:t>
            </a:r>
            <a:r>
              <a:rPr lang="en-US" altLang="zh-CN" dirty="0" err="1"/>
              <a:t>routetable</a:t>
            </a:r>
            <a:r>
              <a:rPr lang="en-US" altLang="zh-CN" dirty="0" smtClean="0"/>
              <a:t>;</a:t>
            </a:r>
          </a:p>
          <a:p>
            <a:r>
              <a:rPr lang="en-US" altLang="zh-CN" dirty="0"/>
              <a:t>}</a:t>
            </a:r>
          </a:p>
          <a:p>
            <a:endParaRPr lang="zh-CN" altLang="en-US" dirty="0"/>
          </a:p>
        </p:txBody>
      </p:sp>
    </p:spTree>
    <p:extLst>
      <p:ext uri="{BB962C8B-B14F-4D97-AF65-F5344CB8AC3E}">
        <p14:creationId xmlns:p14="http://schemas.microsoft.com/office/powerpoint/2010/main" val="417330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35E56F66-3243-4903-8AD6-51ACAFFFB712}" type="slidenum">
              <a:rPr lang="zh-CN" altLang="en-US" smtClean="0"/>
              <a:pPr/>
              <a:t>9</a:t>
            </a:fld>
            <a:r>
              <a:rPr lang="en-US" altLang="zh-CN" dirty="0" smtClean="0"/>
              <a:t>/22</a:t>
            </a:r>
            <a:endParaRPr lang="en-US" altLang="zh-CN" dirty="0"/>
          </a:p>
        </p:txBody>
      </p:sp>
      <p:sp>
        <p:nvSpPr>
          <p:cNvPr id="3" name="文本框 2"/>
          <p:cNvSpPr txBox="1"/>
          <p:nvPr/>
        </p:nvSpPr>
        <p:spPr>
          <a:xfrm>
            <a:off x="539552" y="332656"/>
            <a:ext cx="7632848" cy="400110"/>
          </a:xfrm>
          <a:prstGeom prst="rect">
            <a:avLst/>
          </a:prstGeom>
          <a:noFill/>
        </p:spPr>
        <p:txBody>
          <a:bodyPr wrap="square" rtlCol="0">
            <a:spAutoFit/>
          </a:bodyPr>
          <a:lstStyle/>
          <a:p>
            <a:r>
              <a:rPr lang="en-US" altLang="zh-CN" sz="2000" dirty="0" smtClean="0">
                <a:solidFill>
                  <a:srgbClr val="3333FF"/>
                </a:solidFill>
              </a:rPr>
              <a:t>DD</a:t>
            </a:r>
            <a:r>
              <a:rPr lang="zh-CN" altLang="en-US" sz="2000" dirty="0" smtClean="0">
                <a:solidFill>
                  <a:srgbClr val="3333FF"/>
                </a:solidFill>
              </a:rPr>
              <a:t>的数据发送程序</a:t>
            </a:r>
            <a:r>
              <a:rPr lang="zh-CN" altLang="en-US" dirty="0" smtClean="0"/>
              <a:t>：</a:t>
            </a:r>
            <a:endParaRPr lang="zh-CN" altLang="en-US" dirty="0"/>
          </a:p>
        </p:txBody>
      </p:sp>
      <p:sp>
        <p:nvSpPr>
          <p:cNvPr id="4" name="矩形 3"/>
          <p:cNvSpPr/>
          <p:nvPr/>
        </p:nvSpPr>
        <p:spPr>
          <a:xfrm>
            <a:off x="560576" y="692696"/>
            <a:ext cx="8115880" cy="5755422"/>
          </a:xfrm>
          <a:prstGeom prst="rect">
            <a:avLst/>
          </a:prstGeom>
        </p:spPr>
        <p:txBody>
          <a:bodyPr wrap="square">
            <a:spAutoFit/>
          </a:bodyPr>
          <a:lstStyle/>
          <a:p>
            <a:r>
              <a:rPr lang="en-US" altLang="zh-CN" sz="1600" dirty="0" err="1" smtClean="0"/>
              <a:t>Struct</a:t>
            </a:r>
            <a:r>
              <a:rPr lang="en-US" altLang="zh-CN" sz="1600" dirty="0" smtClean="0"/>
              <a:t> </a:t>
            </a:r>
            <a:r>
              <a:rPr lang="en-US" altLang="zh-CN" sz="1600" dirty="0" err="1" smtClean="0"/>
              <a:t>Datapacket</a:t>
            </a:r>
            <a:endParaRPr lang="en-US" altLang="zh-CN" sz="1600" dirty="0"/>
          </a:p>
          <a:p>
            <a:r>
              <a:rPr lang="en-US" altLang="zh-CN" sz="1600" dirty="0"/>
              <a:t>{</a:t>
            </a:r>
          </a:p>
          <a:p>
            <a:r>
              <a:rPr lang="en-US" altLang="zh-CN" sz="1600" dirty="0"/>
              <a:t>    </a:t>
            </a:r>
            <a:r>
              <a:rPr lang="en-US" altLang="zh-CN" sz="1600" dirty="0" err="1"/>
              <a:t>int</a:t>
            </a:r>
            <a:r>
              <a:rPr lang="en-US" altLang="zh-CN" sz="1600" dirty="0"/>
              <a:t> </a:t>
            </a:r>
            <a:r>
              <a:rPr lang="en-US" altLang="zh-CN" sz="1600" dirty="0" err="1"/>
              <a:t>packageType</a:t>
            </a:r>
            <a:r>
              <a:rPr lang="en-US" altLang="zh-CN" sz="1600" dirty="0"/>
              <a:t>[1]; //</a:t>
            </a:r>
            <a:r>
              <a:rPr lang="zh-CN" altLang="en-US" sz="1600" dirty="0"/>
              <a:t>包类型</a:t>
            </a:r>
            <a:endParaRPr lang="en-US" altLang="zh-CN" sz="1600" dirty="0"/>
          </a:p>
          <a:p>
            <a:r>
              <a:rPr lang="en-US" altLang="zh-CN" sz="1600" dirty="0"/>
              <a:t>    </a:t>
            </a:r>
            <a:r>
              <a:rPr lang="en-US" altLang="zh-CN" sz="1600" dirty="0" err="1"/>
              <a:t>int</a:t>
            </a:r>
            <a:r>
              <a:rPr lang="en-US" altLang="zh-CN" sz="1600" dirty="0"/>
              <a:t> </a:t>
            </a:r>
            <a:r>
              <a:rPr lang="en-US" altLang="zh-CN" sz="1600" dirty="0" err="1"/>
              <a:t>sourceID</a:t>
            </a:r>
            <a:r>
              <a:rPr lang="en-US" altLang="zh-CN" sz="1600" dirty="0"/>
              <a:t>[4]; //</a:t>
            </a:r>
            <a:r>
              <a:rPr lang="zh-CN" altLang="en-US" sz="1600" dirty="0"/>
              <a:t>源节点</a:t>
            </a:r>
            <a:r>
              <a:rPr lang="en-US" altLang="zh-CN" sz="1600" dirty="0"/>
              <a:t>ID</a:t>
            </a:r>
          </a:p>
          <a:p>
            <a:r>
              <a:rPr lang="en-US" altLang="zh-CN" sz="1600" dirty="0"/>
              <a:t>    </a:t>
            </a:r>
            <a:r>
              <a:rPr lang="en-US" altLang="zh-CN" sz="1600" dirty="0" err="1"/>
              <a:t>int</a:t>
            </a:r>
            <a:r>
              <a:rPr lang="en-US" altLang="zh-CN" sz="1600" dirty="0"/>
              <a:t> </a:t>
            </a:r>
            <a:r>
              <a:rPr lang="en-US" altLang="zh-CN" sz="1600" dirty="0" err="1" smtClean="0"/>
              <a:t>neighborsensorID</a:t>
            </a:r>
            <a:r>
              <a:rPr lang="en-US" altLang="zh-CN" sz="1600" dirty="0" smtClean="0"/>
              <a:t>[4</a:t>
            </a:r>
            <a:r>
              <a:rPr lang="en-US" altLang="zh-CN" sz="1600" dirty="0"/>
              <a:t>]; </a:t>
            </a:r>
            <a:r>
              <a:rPr lang="en-US" altLang="zh-CN" sz="1600" dirty="0" smtClean="0"/>
              <a:t>//</a:t>
            </a:r>
            <a:r>
              <a:rPr lang="zh-CN" altLang="en-US" sz="1600" dirty="0" smtClean="0"/>
              <a:t>邻居节点</a:t>
            </a:r>
            <a:r>
              <a:rPr lang="en-US" altLang="zh-CN" sz="1600" dirty="0"/>
              <a:t>ID</a:t>
            </a:r>
          </a:p>
          <a:p>
            <a:r>
              <a:rPr lang="en-US" altLang="zh-CN" sz="1600" dirty="0"/>
              <a:t>    char </a:t>
            </a:r>
            <a:r>
              <a:rPr lang="en-US" altLang="zh-CN" sz="1600" dirty="0" err="1"/>
              <a:t>packageInfo</a:t>
            </a:r>
            <a:r>
              <a:rPr lang="en-US" altLang="zh-CN" sz="1600" dirty="0"/>
              <a:t>[512]; //</a:t>
            </a:r>
            <a:r>
              <a:rPr lang="zh-CN" altLang="en-US" sz="1600" dirty="0"/>
              <a:t>信息位</a:t>
            </a:r>
            <a:endParaRPr lang="en-US" altLang="zh-CN" sz="1600" dirty="0"/>
          </a:p>
          <a:p>
            <a:r>
              <a:rPr lang="en-US" altLang="zh-CN" sz="1600" dirty="0"/>
              <a:t>    </a:t>
            </a:r>
            <a:r>
              <a:rPr lang="en-US" altLang="zh-CN" sz="1600" dirty="0" err="1"/>
              <a:t>int</a:t>
            </a:r>
            <a:r>
              <a:rPr lang="en-US" altLang="zh-CN" sz="1600" dirty="0"/>
              <a:t> metric[4]; //</a:t>
            </a:r>
            <a:r>
              <a:rPr lang="zh-CN" altLang="en-US" sz="1600" dirty="0"/>
              <a:t>跳数</a:t>
            </a:r>
            <a:endParaRPr lang="en-US" altLang="zh-CN" sz="1600" dirty="0"/>
          </a:p>
          <a:p>
            <a:r>
              <a:rPr lang="en-US" altLang="zh-CN" sz="1600" dirty="0"/>
              <a:t>    </a:t>
            </a:r>
            <a:r>
              <a:rPr lang="en-US" altLang="zh-CN" sz="1600" dirty="0" err="1"/>
              <a:t>int</a:t>
            </a:r>
            <a:r>
              <a:rPr lang="en-US" altLang="zh-CN" sz="1600" dirty="0"/>
              <a:t> </a:t>
            </a:r>
            <a:r>
              <a:rPr lang="en-US" altLang="zh-CN" sz="1600" dirty="0" err="1"/>
              <a:t>chkInfo</a:t>
            </a:r>
            <a:r>
              <a:rPr lang="en-US" altLang="zh-CN" sz="1600" dirty="0"/>
              <a:t>[1]; //</a:t>
            </a:r>
            <a:r>
              <a:rPr lang="zh-CN" altLang="en-US" sz="1600" dirty="0"/>
              <a:t>校验位</a:t>
            </a:r>
            <a:endParaRPr lang="en-US" altLang="zh-CN" sz="1600" dirty="0"/>
          </a:p>
          <a:p>
            <a:r>
              <a:rPr lang="en-US" altLang="zh-CN" sz="1600" dirty="0"/>
              <a:t>} </a:t>
            </a:r>
            <a:r>
              <a:rPr lang="en-US" altLang="zh-CN" sz="1600" dirty="0" err="1" smtClean="0"/>
              <a:t>data_package</a:t>
            </a:r>
            <a:r>
              <a:rPr lang="en-US" altLang="zh-CN" sz="1600" dirty="0" smtClean="0"/>
              <a:t>;</a:t>
            </a:r>
          </a:p>
          <a:p>
            <a:endParaRPr lang="en-US" altLang="zh-CN" sz="1600" dirty="0" smtClean="0"/>
          </a:p>
          <a:p>
            <a:r>
              <a:rPr lang="en-US" altLang="zh-CN" sz="1600" dirty="0" err="1" smtClean="0"/>
              <a:t>Recv</a:t>
            </a:r>
            <a:r>
              <a:rPr lang="en-US" altLang="zh-CN" sz="1600" dirty="0" smtClean="0"/>
              <a:t> </a:t>
            </a:r>
            <a:r>
              <a:rPr lang="en-US" altLang="zh-CN" sz="1600" dirty="0" err="1" smtClean="0"/>
              <a:t>data_package</a:t>
            </a:r>
            <a:r>
              <a:rPr lang="en-US" altLang="zh-CN" sz="1600" dirty="0" smtClean="0"/>
              <a:t>; //</a:t>
            </a:r>
            <a:r>
              <a:rPr lang="zh-CN" altLang="en-US" sz="1600" dirty="0" smtClean="0"/>
              <a:t>接收邻居节点数据</a:t>
            </a:r>
            <a:endParaRPr lang="en-US" altLang="zh-CN" sz="1600" dirty="0" smtClean="0"/>
          </a:p>
          <a:p>
            <a:r>
              <a:rPr lang="en-US" altLang="zh-CN" sz="1600" dirty="0" smtClean="0"/>
              <a:t>If</a:t>
            </a:r>
            <a:r>
              <a:rPr lang="zh-CN" altLang="en-US" sz="1600" dirty="0" smtClean="0"/>
              <a:t>（</a:t>
            </a:r>
            <a:r>
              <a:rPr lang="en-US" altLang="zh-CN" sz="1600" dirty="0" err="1" smtClean="0"/>
              <a:t>data_package.packageType</a:t>
            </a:r>
            <a:r>
              <a:rPr lang="en-US" altLang="zh-CN" sz="1600" dirty="0" smtClean="0"/>
              <a:t>==1)  //</a:t>
            </a:r>
            <a:r>
              <a:rPr lang="zh-CN" altLang="en-US" sz="1600" dirty="0" smtClean="0"/>
              <a:t>判断是否为数据发送</a:t>
            </a:r>
            <a:endParaRPr lang="en-US" altLang="zh-CN" sz="1600" dirty="0" smtClean="0"/>
          </a:p>
          <a:p>
            <a:r>
              <a:rPr lang="en-US" altLang="zh-CN" sz="1600" dirty="0" smtClean="0"/>
              <a:t>If(</a:t>
            </a:r>
            <a:r>
              <a:rPr lang="en-US" altLang="zh-CN" sz="1600" dirty="0" err="1" smtClean="0"/>
              <a:t>data_package.neighborsensorID</a:t>
            </a:r>
            <a:r>
              <a:rPr lang="en-US" altLang="zh-CN" sz="1600" dirty="0" smtClean="0"/>
              <a:t>==SELF_ID or </a:t>
            </a:r>
            <a:r>
              <a:rPr lang="en-US" altLang="zh-CN" sz="1600" dirty="0" err="1" smtClean="0"/>
              <a:t>data_package.neighborID</a:t>
            </a:r>
            <a:r>
              <a:rPr lang="en-US" altLang="zh-CN" sz="1600" dirty="0" smtClean="0"/>
              <a:t>==</a:t>
            </a:r>
            <a:r>
              <a:rPr lang="en-US" altLang="zh-CN" sz="1600" dirty="0" err="1" smtClean="0"/>
              <a:t>data_package.sourceID</a:t>
            </a:r>
            <a:r>
              <a:rPr lang="en-US" altLang="zh-CN" sz="1600" dirty="0" smtClean="0"/>
              <a:t>)  //</a:t>
            </a:r>
            <a:r>
              <a:rPr lang="zh-CN" altLang="en-US" sz="1600" dirty="0" smtClean="0"/>
              <a:t>判断是否为转发节点</a:t>
            </a:r>
            <a:endParaRPr lang="en-US" altLang="zh-CN" sz="1600" dirty="0" smtClean="0"/>
          </a:p>
          <a:p>
            <a:r>
              <a:rPr lang="en-US" altLang="zh-CN" sz="1600" dirty="0" smtClean="0"/>
              <a:t>{</a:t>
            </a:r>
          </a:p>
          <a:p>
            <a:r>
              <a:rPr lang="en-US" altLang="zh-CN" sz="1600" dirty="0"/>
              <a:t> </a:t>
            </a:r>
            <a:r>
              <a:rPr lang="en-US" altLang="zh-CN" sz="1600" dirty="0" smtClean="0"/>
              <a:t> read </a:t>
            </a:r>
            <a:r>
              <a:rPr lang="en-US" altLang="zh-CN" sz="1600" dirty="0" err="1" smtClean="0"/>
              <a:t>routetable</a:t>
            </a:r>
            <a:r>
              <a:rPr lang="en-US" altLang="zh-CN" sz="1600" dirty="0" smtClean="0"/>
              <a:t>; //</a:t>
            </a:r>
            <a:r>
              <a:rPr lang="zh-CN" altLang="en-US" sz="1600" dirty="0" smtClean="0"/>
              <a:t>读取路由表</a:t>
            </a:r>
            <a:endParaRPr lang="en-US" altLang="zh-CN" sz="1600" dirty="0" smtClean="0"/>
          </a:p>
          <a:p>
            <a:r>
              <a:rPr lang="en-US" altLang="zh-CN" sz="1600" dirty="0"/>
              <a:t> </a:t>
            </a:r>
            <a:r>
              <a:rPr lang="en-US" altLang="zh-CN" sz="1600" dirty="0" smtClean="0"/>
              <a:t> if(</a:t>
            </a:r>
            <a:r>
              <a:rPr lang="en-US" altLang="zh-CN" sz="1600" dirty="0" err="1" smtClean="0"/>
              <a:t>data_package.sourceID</a:t>
            </a:r>
            <a:r>
              <a:rPr lang="en-US" altLang="zh-CN" sz="1600" dirty="0" smtClean="0"/>
              <a:t>==</a:t>
            </a:r>
            <a:r>
              <a:rPr lang="en-US" altLang="zh-CN" sz="1600" dirty="0" err="1" smtClean="0"/>
              <a:t>route_table</a:t>
            </a:r>
            <a:r>
              <a:rPr lang="en-US" altLang="zh-CN" sz="1600" dirty="0" smtClean="0"/>
              <a:t>[0].</a:t>
            </a:r>
            <a:r>
              <a:rPr lang="en-US" altLang="zh-CN" sz="1600" dirty="0" err="1" smtClean="0"/>
              <a:t>neighborID</a:t>
            </a:r>
            <a:r>
              <a:rPr lang="en-US" altLang="zh-CN" sz="1600" dirty="0" smtClean="0"/>
              <a:t>) //</a:t>
            </a:r>
            <a:r>
              <a:rPr lang="zh-CN" altLang="en-US" sz="1600" dirty="0" smtClean="0"/>
              <a:t>路由选择</a:t>
            </a:r>
            <a:endParaRPr lang="en-US" altLang="zh-CN" sz="1600" dirty="0" smtClean="0"/>
          </a:p>
          <a:p>
            <a:r>
              <a:rPr lang="en-US" altLang="zh-CN" sz="1600" dirty="0"/>
              <a:t> </a:t>
            </a:r>
            <a:r>
              <a:rPr lang="en-US" altLang="zh-CN" sz="1600" dirty="0" smtClean="0"/>
              <a:t> {</a:t>
            </a:r>
          </a:p>
          <a:p>
            <a:r>
              <a:rPr lang="en-US" altLang="zh-CN" sz="1600" dirty="0"/>
              <a:t> </a:t>
            </a:r>
            <a:r>
              <a:rPr lang="en-US" altLang="zh-CN" sz="1600" dirty="0" smtClean="0"/>
              <a:t> </a:t>
            </a:r>
            <a:r>
              <a:rPr lang="en-US" altLang="zh-CN" sz="1600" dirty="0" err="1" smtClean="0"/>
              <a:t>data_package.beighborsensorID</a:t>
            </a:r>
            <a:r>
              <a:rPr lang="en-US" altLang="zh-CN" sz="1600" dirty="0" smtClean="0"/>
              <a:t>=</a:t>
            </a:r>
            <a:r>
              <a:rPr lang="en-US" altLang="zh-CN" sz="1600" dirty="0" err="1" smtClean="0"/>
              <a:t>route_talble</a:t>
            </a:r>
            <a:r>
              <a:rPr lang="en-US" altLang="zh-CN" sz="1600" dirty="0" smtClean="0"/>
              <a:t>[1].</a:t>
            </a:r>
            <a:r>
              <a:rPr lang="en-US" altLang="zh-CN" sz="1600" dirty="0" err="1" smtClean="0"/>
              <a:t>neighborID</a:t>
            </a:r>
            <a:r>
              <a:rPr lang="en-US" altLang="zh-CN" sz="1600" dirty="0" smtClean="0"/>
              <a:t>; //</a:t>
            </a:r>
            <a:r>
              <a:rPr lang="zh-CN" altLang="en-US" sz="1600" dirty="0" smtClean="0"/>
              <a:t>指明接收节点</a:t>
            </a:r>
            <a:endParaRPr lang="en-US" altLang="zh-CN" sz="1600" dirty="0" smtClean="0"/>
          </a:p>
          <a:p>
            <a:r>
              <a:rPr lang="en-US" altLang="zh-CN" sz="1600" dirty="0" smtClean="0"/>
              <a:t>  </a:t>
            </a:r>
            <a:r>
              <a:rPr lang="en-US" altLang="zh-CN" sz="1600" dirty="0" err="1" smtClean="0"/>
              <a:t>data_package.sourceID</a:t>
            </a:r>
            <a:r>
              <a:rPr lang="en-US" altLang="zh-CN" sz="1600" dirty="0" smtClean="0"/>
              <a:t>=SELF_ID; //</a:t>
            </a:r>
            <a:r>
              <a:rPr lang="zh-CN" altLang="en-US" sz="1600" dirty="0" smtClean="0"/>
              <a:t>用自身的</a:t>
            </a:r>
            <a:r>
              <a:rPr lang="en-US" altLang="zh-CN" sz="1600" dirty="0" smtClean="0"/>
              <a:t>ID</a:t>
            </a:r>
            <a:r>
              <a:rPr lang="zh-CN" altLang="en-US" sz="1600" dirty="0" smtClean="0"/>
              <a:t>替代</a:t>
            </a:r>
            <a:r>
              <a:rPr lang="en-US" altLang="zh-CN" sz="1600" dirty="0" smtClean="0"/>
              <a:t>packet</a:t>
            </a:r>
            <a:r>
              <a:rPr lang="zh-CN" altLang="en-US" sz="1600" dirty="0" smtClean="0"/>
              <a:t>中的源节点</a:t>
            </a:r>
            <a:r>
              <a:rPr lang="en-US" altLang="zh-CN" sz="1600" dirty="0" smtClean="0"/>
              <a:t>ID</a:t>
            </a:r>
          </a:p>
          <a:p>
            <a:r>
              <a:rPr lang="en-US" altLang="zh-CN" sz="1600" dirty="0"/>
              <a:t> </a:t>
            </a:r>
            <a:r>
              <a:rPr lang="en-US" altLang="zh-CN" sz="1600" dirty="0" smtClean="0"/>
              <a:t> </a:t>
            </a:r>
            <a:r>
              <a:rPr lang="en-US" altLang="zh-CN" sz="1600" dirty="0" err="1" smtClean="0"/>
              <a:t>data_package.metric</a:t>
            </a:r>
            <a:r>
              <a:rPr lang="en-US" altLang="zh-CN" sz="1600" dirty="0" smtClean="0"/>
              <a:t> ++;</a:t>
            </a:r>
          </a:p>
          <a:p>
            <a:r>
              <a:rPr lang="en-US" altLang="zh-CN" sz="1600" dirty="0" smtClean="0"/>
              <a:t>  send(</a:t>
            </a:r>
            <a:r>
              <a:rPr lang="en-US" altLang="zh-CN" sz="1600" dirty="0" err="1" smtClean="0"/>
              <a:t>source_package</a:t>
            </a:r>
            <a:r>
              <a:rPr lang="en-US" altLang="zh-CN" sz="1600" dirty="0" smtClean="0"/>
              <a:t>); //</a:t>
            </a:r>
            <a:r>
              <a:rPr lang="zh-CN" altLang="en-US" sz="1600" dirty="0" smtClean="0"/>
              <a:t>发送数据</a:t>
            </a:r>
            <a:endParaRPr lang="en-US" altLang="zh-CN" sz="1600" dirty="0" smtClean="0"/>
          </a:p>
          <a:p>
            <a:r>
              <a:rPr lang="en-US" altLang="zh-CN" sz="1600" dirty="0"/>
              <a:t>}</a:t>
            </a:r>
          </a:p>
        </p:txBody>
      </p:sp>
    </p:spTree>
    <p:extLst>
      <p:ext uri="{BB962C8B-B14F-4D97-AF65-F5344CB8AC3E}">
        <p14:creationId xmlns:p14="http://schemas.microsoft.com/office/powerpoint/2010/main" val="2463408921"/>
      </p:ext>
    </p:extLst>
  </p:cSld>
  <p:clrMapOvr>
    <a:masterClrMapping/>
  </p:clrMapOvr>
</p:sld>
</file>

<file path=ppt/theme/theme1.xml><?xml version="1.0" encoding="utf-8"?>
<a:theme xmlns:a="http://schemas.openxmlformats.org/drawingml/2006/main" name="WSN">
  <a:themeElements>
    <a:clrScheme name="WSN 8">
      <a:dk1>
        <a:srgbClr val="000000"/>
      </a:dk1>
      <a:lt1>
        <a:srgbClr val="FFFFFF"/>
      </a:lt1>
      <a:dk2>
        <a:srgbClr val="A50021"/>
      </a:dk2>
      <a:lt2>
        <a:srgbClr val="DDDDDD"/>
      </a:lt2>
      <a:accent1>
        <a:srgbClr val="FFCC99"/>
      </a:accent1>
      <a:accent2>
        <a:srgbClr val="FF0000"/>
      </a:accent2>
      <a:accent3>
        <a:srgbClr val="FFFFFF"/>
      </a:accent3>
      <a:accent4>
        <a:srgbClr val="000000"/>
      </a:accent4>
      <a:accent5>
        <a:srgbClr val="FFE2CA"/>
      </a:accent5>
      <a:accent6>
        <a:srgbClr val="E70000"/>
      </a:accent6>
      <a:hlink>
        <a:srgbClr val="0000FF"/>
      </a:hlink>
      <a:folHlink>
        <a:srgbClr val="009900"/>
      </a:folHlink>
    </a:clrScheme>
    <a:fontScheme name="WSN">
      <a:majorFont>
        <a:latin typeface="华文新魏"/>
        <a:ea typeface="华文新魏"/>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Arial Narrow"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Arial Narrow" pitchFamily="34" charset="0"/>
            <a:ea typeface="宋体" pitchFamily="2" charset="-122"/>
          </a:defRPr>
        </a:defPPr>
      </a:lstStyle>
    </a:lnDef>
  </a:objectDefaults>
  <a:extraClrSchemeLst>
    <a:extraClrScheme>
      <a:clrScheme name="WSN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WSN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WSN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WSN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WSN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WSN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WSN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
      <a:clrScheme name="WSN 8">
        <a:dk1>
          <a:srgbClr val="000000"/>
        </a:dk1>
        <a:lt1>
          <a:srgbClr val="FFFFFF"/>
        </a:lt1>
        <a:dk2>
          <a:srgbClr val="A50021"/>
        </a:dk2>
        <a:lt2>
          <a:srgbClr val="DDDDDD"/>
        </a:lt2>
        <a:accent1>
          <a:srgbClr val="FFCC99"/>
        </a:accent1>
        <a:accent2>
          <a:srgbClr val="FF0000"/>
        </a:accent2>
        <a:accent3>
          <a:srgbClr val="FFFFFF"/>
        </a:accent3>
        <a:accent4>
          <a:srgbClr val="000000"/>
        </a:accent4>
        <a:accent5>
          <a:srgbClr val="FFE2CA"/>
        </a:accent5>
        <a:accent6>
          <a:srgbClr val="E70000"/>
        </a:accent6>
        <a:hlink>
          <a:srgbClr val="00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TotalTime>
  <Words>2197</Words>
  <Application>Microsoft Office PowerPoint</Application>
  <PresentationFormat>全屏显示(4:3)</PresentationFormat>
  <Paragraphs>275</Paragraphs>
  <Slides>22</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黑体</vt:lpstr>
      <vt:lpstr>华文行楷</vt:lpstr>
      <vt:lpstr>华文新魏</vt:lpstr>
      <vt:lpstr>隶书</vt:lpstr>
      <vt:lpstr>宋体</vt:lpstr>
      <vt:lpstr>Arial</vt:lpstr>
      <vt:lpstr>Arial Narrow</vt:lpstr>
      <vt:lpstr>Calibri</vt:lpstr>
      <vt:lpstr>Cambria Math</vt:lpstr>
      <vt:lpstr>Times New Roman</vt:lpstr>
      <vt:lpstr>Wingdings</vt:lpstr>
      <vt:lpstr>WSN</vt:lpstr>
      <vt:lpstr>Lecture7 分布式路由协议</vt:lpstr>
      <vt:lpstr>7.1 SPIN路由协议 7.1.1 3步握手协议</vt:lpstr>
      <vt:lpstr>7.1.2 SPIN协议的设计思路</vt:lpstr>
      <vt:lpstr>7.1.3 SPIN协议特点</vt:lpstr>
      <vt:lpstr>7.1.4 SPIN协议族（Protocol Family）</vt:lpstr>
      <vt:lpstr>PowerPoint 演示文稿</vt:lpstr>
      <vt:lpstr>PowerPoint 演示文稿</vt:lpstr>
      <vt:lpstr>PowerPoint 演示文稿</vt:lpstr>
      <vt:lpstr>PowerPoint 演示文稿</vt:lpstr>
      <vt:lpstr>PowerPoint 演示文稿</vt:lpstr>
      <vt:lpstr>7.2.2  DD定向扩散路由算法的三个阶段</vt:lpstr>
      <vt:lpstr>DD路由举例</vt:lpstr>
      <vt:lpstr>DD路由算法的特点</vt:lpstr>
      <vt:lpstr>DD算法的几个概念—兴趣</vt:lpstr>
      <vt:lpstr>DD算法的几个概念—梯度</vt:lpstr>
      <vt:lpstr>DD算法的几个概念-路径加强</vt:lpstr>
      <vt:lpstr>例：通过传感器网络查询动物行踪的扩散路由建立过程</vt:lpstr>
      <vt:lpstr>DD协议评价</vt:lpstr>
      <vt:lpstr>PowerPoint 演示文稿</vt:lpstr>
      <vt:lpstr>PowerPoint 演示文稿</vt:lpstr>
      <vt:lpstr>7.2.4 DD和SPIN协议的比较</vt:lpstr>
      <vt:lpstr>7.2.5 DD路由协议簇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以数据为中心路由协议</dc:title>
  <dc:creator>吴援明</dc:creator>
  <cp:lastModifiedBy>吴援明</cp:lastModifiedBy>
  <cp:revision>19</cp:revision>
  <dcterms:created xsi:type="dcterms:W3CDTF">2018-01-03T09:19:53Z</dcterms:created>
  <dcterms:modified xsi:type="dcterms:W3CDTF">2018-05-22T04:10:18Z</dcterms:modified>
</cp:coreProperties>
</file>