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notesMasterIdLst>
    <p:notesMasterId r:id="rId42"/>
  </p:notesMasterIdLst>
  <p:sldIdLst>
    <p:sldId id="257" r:id="rId2"/>
    <p:sldId id="258" r:id="rId3"/>
    <p:sldId id="259" r:id="rId4"/>
    <p:sldId id="260" r:id="rId5"/>
    <p:sldId id="261" r:id="rId6"/>
    <p:sldId id="262" r:id="rId7"/>
    <p:sldId id="263" r:id="rId8"/>
    <p:sldId id="264" r:id="rId9"/>
    <p:sldId id="267" r:id="rId10"/>
    <p:sldId id="269" r:id="rId11"/>
    <p:sldId id="270" r:id="rId12"/>
    <p:sldId id="271" r:id="rId13"/>
    <p:sldId id="274"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5" r:id="rId32"/>
    <p:sldId id="299" r:id="rId33"/>
    <p:sldId id="300" r:id="rId34"/>
    <p:sldId id="301" r:id="rId35"/>
    <p:sldId id="302" r:id="rId36"/>
    <p:sldId id="303" r:id="rId37"/>
    <p:sldId id="304" r:id="rId38"/>
    <p:sldId id="307" r:id="rId39"/>
    <p:sldId id="308" r:id="rId40"/>
    <p:sldId id="309"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200"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10" Type="http://schemas.openxmlformats.org/officeDocument/2006/relationships/image" Target="../media/image20.wmf"/><Relationship Id="rId4" Type="http://schemas.openxmlformats.org/officeDocument/2006/relationships/image" Target="../media/image14.wmf"/><Relationship Id="rId9"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34.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B3F3D6-6746-445B-8F57-70B9788937EB}" type="datetimeFigureOut">
              <a:rPr lang="zh-CN" altLang="en-US" smtClean="0"/>
              <a:pPr/>
              <a:t>2019-3-29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AEF0A9-E936-45C4-B1AE-CBFE577CEE0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84596CD5-96E4-46AB-911D-1408655F77D9}" type="slidenum">
              <a:rPr lang="zh-CN" altLang="en-US"/>
              <a:pPr/>
              <a:t>1</a:t>
            </a:fld>
            <a:endParaRPr lang="en-US" altLang="zh-CN"/>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xfrm>
            <a:off x="685800" y="4343400"/>
            <a:ext cx="5486400" cy="4114800"/>
          </a:xfrm>
          <a:noFill/>
          <a:ln/>
        </p:spPr>
        <p:txBody>
          <a:bodyPr/>
          <a:lstStyle/>
          <a:p>
            <a:pPr eaLnBrk="1" hangingPunct="1"/>
            <a:r>
              <a:rPr lang="en-US" altLang="zh-CN" dirty="0" smtClean="0"/>
              <a:t>Cluster</a:t>
            </a:r>
            <a:r>
              <a:rPr lang="zh-CN" altLang="en-US" dirty="0" smtClean="0"/>
              <a:t>，</a:t>
            </a:r>
            <a:r>
              <a:rPr lang="en-US" altLang="zh-CN" dirty="0" smtClean="0"/>
              <a:t>n.</a:t>
            </a:r>
            <a:r>
              <a:rPr lang="zh-CN" altLang="en-US" dirty="0" smtClean="0"/>
              <a:t>群， 球； 簇； 束， 组， 串， 团</a:t>
            </a:r>
          </a:p>
          <a:p>
            <a:pPr eaLnBrk="1" hangingPunct="1"/>
            <a:r>
              <a:rPr lang="zh-CN" altLang="en-US" dirty="0" smtClean="0"/>
              <a:t>集群结构路由协议实际上是一种分层结构的路由协议，该思想下网络通常被划分为簇，每个簇由一个簇头和多个簇成员组成。这些簇头形成高一级的网络，在这个高一级的网络中，还可以再次进行分簇，形成更高一级的网络，这个过程可以一直进行下去直到最高级。</a:t>
            </a:r>
          </a:p>
          <a:p>
            <a:pPr eaLnBrk="1" hangingPunct="1"/>
            <a:r>
              <a:rPr lang="zh-CN" altLang="en-US" dirty="0" smtClean="0"/>
              <a:t>簇头节点负责簇内成员节点的管理，并且完成簇内节点信息的收集和融合操作，同时还负责簇间数据的转发。</a:t>
            </a:r>
          </a:p>
          <a:p>
            <a:pPr eaLnBrk="1" hangingPunct="1"/>
            <a:r>
              <a:rPr lang="zh-CN" altLang="en-US" dirty="0" smtClean="0"/>
              <a:t>分层路由的优点是可扩展性好，可以用于大规模的</a:t>
            </a:r>
            <a:r>
              <a:rPr lang="en-US" altLang="zh-CN" dirty="0" err="1" smtClean="0"/>
              <a:t>wsn</a:t>
            </a:r>
            <a:r>
              <a:rPr lang="zh-CN" altLang="en-US" dirty="0" smtClean="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1BAB38EB-7D38-4E33-9C82-CC27C8B64D18}" type="slidenum">
              <a:rPr lang="zh-CN" altLang="en-US"/>
              <a:pPr/>
              <a:t>4</a:t>
            </a:fld>
            <a:endParaRPr lang="en-US" altLang="zh-CN"/>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xfrm>
            <a:off x="685800" y="4343400"/>
            <a:ext cx="5486400" cy="4114800"/>
          </a:xfrm>
          <a:noFill/>
          <a:ln/>
        </p:spPr>
        <p:txBody>
          <a:bodyPr/>
          <a:lstStyle/>
          <a:p>
            <a:pPr eaLnBrk="1" hangingPunct="1"/>
            <a:r>
              <a:rPr lang="zh-CN" altLang="en-US" smtClean="0"/>
              <a:t>讨论</a:t>
            </a:r>
            <a:r>
              <a:rPr lang="en-US" altLang="zh-CN" smtClean="0"/>
              <a:t>SPIN</a:t>
            </a:r>
            <a:r>
              <a:rPr lang="zh-CN" altLang="en-US" smtClean="0"/>
              <a:t>和</a:t>
            </a:r>
            <a:r>
              <a:rPr lang="en-US" altLang="zh-CN" smtClean="0"/>
              <a:t>DD</a:t>
            </a:r>
            <a:r>
              <a:rPr lang="zh-CN" altLang="en-US" smtClean="0"/>
              <a:t>算法的信道假设！</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2627FB35-CC33-4DD0-817E-13D88E56930E}" type="slidenum">
              <a:rPr lang="zh-CN" altLang="en-US"/>
              <a:pPr/>
              <a:t>7</a:t>
            </a:fld>
            <a:endParaRPr lang="en-US" altLang="zh-CN"/>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xfrm>
            <a:off x="685800" y="4343400"/>
            <a:ext cx="5486400" cy="4114800"/>
          </a:xfrm>
          <a:noFill/>
          <a:ln/>
        </p:spPr>
        <p:txBody>
          <a:bodyPr/>
          <a:lstStyle/>
          <a:p>
            <a:pPr eaLnBrk="1" hangingPunct="1"/>
            <a:r>
              <a:rPr lang="zh-CN" altLang="en-US" smtClean="0"/>
              <a:t>讨论</a:t>
            </a:r>
            <a:r>
              <a:rPr lang="en-US" altLang="zh-CN" smtClean="0"/>
              <a:t>SPIN</a:t>
            </a:r>
            <a:r>
              <a:rPr lang="zh-CN" altLang="en-US" smtClean="0"/>
              <a:t>和</a:t>
            </a:r>
            <a:r>
              <a:rPr lang="en-US" altLang="zh-CN" smtClean="0"/>
              <a:t>DD</a:t>
            </a:r>
            <a:r>
              <a:rPr lang="zh-CN" altLang="en-US" smtClean="0"/>
              <a:t>算法的信道假设！</a:t>
            </a:r>
          </a:p>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ln/>
        </p:spPr>
      </p:sp>
      <p:sp>
        <p:nvSpPr>
          <p:cNvPr id="120835" name="备注占位符 2"/>
          <p:cNvSpPr>
            <a:spLocks noGrp="1"/>
          </p:cNvSpPr>
          <p:nvPr>
            <p:ph type="body" idx="1"/>
          </p:nvPr>
        </p:nvSpPr>
        <p:spPr>
          <a:noFill/>
          <a:ln/>
        </p:spPr>
        <p:txBody>
          <a:bodyPr/>
          <a:lstStyle/>
          <a:p>
            <a:pPr eaLnBrk="1" hangingPunct="1"/>
            <a:endParaRPr lang="zh-CN" altLang="en-US" smtClean="0"/>
          </a:p>
        </p:txBody>
      </p:sp>
      <p:sp>
        <p:nvSpPr>
          <p:cNvPr id="120836" name="灯片编号占位符 3"/>
          <p:cNvSpPr>
            <a:spLocks noGrp="1"/>
          </p:cNvSpPr>
          <p:nvPr>
            <p:ph type="sldNum" sz="quarter" idx="5"/>
          </p:nvPr>
        </p:nvSpPr>
        <p:spPr>
          <a:noFill/>
        </p:spPr>
        <p:txBody>
          <a:bodyPr/>
          <a:lstStyle/>
          <a:p>
            <a:fld id="{0EC3B98E-1C38-44FA-AAF5-B195779CACBF}" type="slidenum">
              <a:rPr lang="zh-CN" altLang="en-US"/>
              <a:pPr/>
              <a:t>11</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16E54D7F-23B7-44EB-BB0D-EDDB0360D64A}" type="slidenum">
              <a:rPr lang="zh-CN" altLang="en-US"/>
              <a:pPr/>
              <a:t>21</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685800" y="4343400"/>
            <a:ext cx="5486400" cy="4114800"/>
          </a:xfrm>
          <a:noFill/>
          <a:ln/>
        </p:spPr>
        <p:txBody>
          <a:bodyPr/>
          <a:lstStyle/>
          <a:p>
            <a:pPr eaLnBrk="1" hangingPunct="1"/>
            <a:r>
              <a:rPr lang="zh-CN" altLang="en-US" sz="1400" smtClean="0"/>
              <a:t>采用随机选举簇首的方式避免了簇首过分消耗能量</a:t>
            </a:r>
          </a:p>
          <a:p>
            <a:pPr eaLnBrk="1" hangingPunct="1"/>
            <a:r>
              <a:rPr lang="zh-CN" altLang="en-US" sz="1400" smtClean="0"/>
              <a:t>采用数据融合则有效地减小了通信量，因而与一般的多跳路由协议和静态聚类算法相比，能够将网络生命周期延长</a:t>
            </a:r>
            <a:r>
              <a:rPr lang="en-US" altLang="zh-CN" sz="1400" smtClean="0"/>
              <a:t>15%</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DF536BA1-370E-4780-8B0A-70A06D51ADC1}" type="slidenum">
              <a:rPr lang="zh-CN" altLang="en-US"/>
              <a:pPr/>
              <a:t>27</a:t>
            </a:fld>
            <a:endParaRPr lang="en-US" altLang="zh-CN"/>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685800" y="4343400"/>
            <a:ext cx="5486400" cy="4114800"/>
          </a:xfrm>
          <a:noFill/>
          <a:ln/>
        </p:spPr>
        <p:txBody>
          <a:bodyPr/>
          <a:lstStyle/>
          <a:p>
            <a:pPr eaLnBrk="1" hangingPunct="1"/>
            <a:r>
              <a:rPr lang="en-US" altLang="zh-CN" smtClean="0"/>
              <a:t>Simulated Annealing,</a:t>
            </a:r>
            <a:r>
              <a:rPr lang="zh-CN" altLang="en-US" smtClean="0"/>
              <a:t>简称</a:t>
            </a:r>
            <a:r>
              <a:rPr lang="en-US" altLang="zh-CN" smtClean="0"/>
              <a:t>SA</a:t>
            </a:r>
            <a:br>
              <a:rPr lang="en-US" altLang="zh-CN" smtClean="0"/>
            </a:br>
            <a:r>
              <a:rPr lang="en-US" altLang="zh-CN" smtClean="0"/>
              <a:t>SA</a:t>
            </a:r>
            <a:r>
              <a:rPr lang="zh-CN" altLang="en-US" smtClean="0"/>
              <a:t>算法是基于</a:t>
            </a:r>
            <a:r>
              <a:rPr lang="en-US" altLang="zh-CN" smtClean="0"/>
              <a:t>Monte Carlo</a:t>
            </a:r>
            <a:r>
              <a:rPr lang="zh-CN" altLang="en-US" b="1" smtClean="0"/>
              <a:t>迭代求解策略</a:t>
            </a:r>
            <a:r>
              <a:rPr lang="zh-CN" altLang="en-US" smtClean="0"/>
              <a:t>的一种随机寻优算法，其出发点是基于物理中固体物质的退火过程与一般组合优化问题之间的相似性。 </a:t>
            </a:r>
            <a:br>
              <a:rPr lang="zh-CN" altLang="en-US" smtClean="0"/>
            </a:br>
            <a:r>
              <a:rPr lang="zh-CN" altLang="en-US" smtClean="0"/>
              <a:t>模拟退火算法在某一初温下，利用具有概率突跳特性的</a:t>
            </a:r>
            <a:r>
              <a:rPr lang="en-US" altLang="zh-CN" smtClean="0"/>
              <a:t>Metropolis</a:t>
            </a:r>
            <a:r>
              <a:rPr lang="zh-CN" altLang="en-US" smtClean="0"/>
              <a:t>抽样策略在解空间中进行随机搜索，伴随温度的不断下降重复抽样过程，最终得到问题的全局最优解，即在局部优解中概率性地跳出并最终趋于全局最优解。 </a:t>
            </a:r>
            <a:br>
              <a:rPr lang="zh-CN" altLang="en-US" smtClean="0"/>
            </a:br>
            <a:r>
              <a:rPr lang="zh-CN" altLang="en-US" smtClean="0"/>
              <a:t/>
            </a:r>
            <a:br>
              <a:rPr lang="zh-CN" altLang="en-US" smtClean="0"/>
            </a:br>
            <a:endParaRPr lang="zh-CN" altLang="en-US" smtClean="0"/>
          </a:p>
          <a:p>
            <a:pPr eaLnBrk="1" hangingPunct="1"/>
            <a:r>
              <a:rPr lang="zh-CN" altLang="en-US" smtClean="0"/>
              <a:t/>
            </a:r>
            <a:br>
              <a:rPr lang="zh-CN" altLang="en-US" smtClean="0"/>
            </a:br>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6" descr="sb_xiaohui[1]"/>
          <p:cNvPicPr>
            <a:picLocks noChangeAspect="1" noChangeArrowheads="1"/>
          </p:cNvPicPr>
          <p:nvPr/>
        </p:nvPicPr>
        <p:blipFill>
          <a:blip r:embed="rId2" cstate="print">
            <a:clrChange>
              <a:clrFrom>
                <a:srgbClr val="F2F5F7"/>
              </a:clrFrom>
              <a:clrTo>
                <a:srgbClr val="F2F5F7">
                  <a:alpha val="0"/>
                </a:srgbClr>
              </a:clrTo>
            </a:clrChange>
          </a:blip>
          <a:srcRect/>
          <a:stretch>
            <a:fillRect/>
          </a:stretch>
        </p:blipFill>
        <p:spPr bwMode="auto">
          <a:xfrm>
            <a:off x="8572500" y="0"/>
            <a:ext cx="571500" cy="581025"/>
          </a:xfrm>
          <a:prstGeom prst="rect">
            <a:avLst/>
          </a:prstGeom>
          <a:noFill/>
          <a:ln w="9525">
            <a:noFill/>
            <a:miter lim="800000"/>
            <a:headEnd/>
            <a:tailEnd/>
          </a:ln>
        </p:spPr>
      </p:pic>
      <p:sp>
        <p:nvSpPr>
          <p:cNvPr id="5" name="Text Box 8"/>
          <p:cNvSpPr txBox="1">
            <a:spLocks noChangeArrowheads="1"/>
          </p:cNvSpPr>
          <p:nvPr/>
        </p:nvSpPr>
        <p:spPr bwMode="auto">
          <a:xfrm>
            <a:off x="2484438" y="6524625"/>
            <a:ext cx="4176712" cy="212725"/>
          </a:xfrm>
          <a:prstGeom prst="rect">
            <a:avLst/>
          </a:prstGeom>
          <a:noFill/>
          <a:ln>
            <a:noFill/>
          </a:ln>
          <a:extLst/>
        </p:spPr>
        <p:txBody>
          <a:bodyPr lIns="0" tIns="0" rIns="0" bIns="0">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defRPr/>
            </a:pPr>
            <a:r>
              <a:rPr lang="en-US" altLang="zh-CN" sz="1400" dirty="0" smtClean="0">
                <a:ea typeface="华文行楷" panose="02010800040101010101" pitchFamily="2" charset="-122"/>
              </a:rPr>
              <a:t>University of Electronic Science and Technology of China</a:t>
            </a:r>
          </a:p>
        </p:txBody>
      </p:sp>
      <p:sp>
        <p:nvSpPr>
          <p:cNvPr id="6" name="Rectangle 9"/>
          <p:cNvSpPr>
            <a:spLocks noChangeArrowheads="1"/>
          </p:cNvSpPr>
          <p:nvPr/>
        </p:nvSpPr>
        <p:spPr bwMode="auto">
          <a:xfrm>
            <a:off x="0" y="0"/>
            <a:ext cx="2271713" cy="336550"/>
          </a:xfrm>
          <a:prstGeom prst="rect">
            <a:avLst/>
          </a:prstGeom>
          <a:noFill/>
          <a:ln>
            <a:noFill/>
          </a:ln>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dirty="0" smtClean="0">
                <a:solidFill>
                  <a:srgbClr val="0000FF"/>
                </a:solidFill>
                <a:ea typeface="华文行楷" panose="02010800040101010101" pitchFamily="2" charset="-122"/>
              </a:rPr>
              <a:t>Wireless Sensor Networks</a:t>
            </a:r>
          </a:p>
        </p:txBody>
      </p:sp>
      <p:sp>
        <p:nvSpPr>
          <p:cNvPr id="685058" name="Rectangle 2"/>
          <p:cNvSpPr>
            <a:spLocks noGrp="1" noChangeArrowheads="1"/>
          </p:cNvSpPr>
          <p:nvPr>
            <p:ph type="ctrTitle"/>
          </p:nvPr>
        </p:nvSpPr>
        <p:spPr>
          <a:xfrm>
            <a:off x="914400" y="2286000"/>
            <a:ext cx="7315200" cy="914400"/>
          </a:xfrm>
        </p:spPr>
        <p:txBody>
          <a:bodyPr/>
          <a:lstStyle>
            <a:lvl1pPr>
              <a:defRPr sz="3200"/>
            </a:lvl1pPr>
          </a:lstStyle>
          <a:p>
            <a:r>
              <a:rPr lang="zh-CN" altLang="en-US"/>
              <a:t>单击此处编辑母版标题样式</a:t>
            </a:r>
          </a:p>
        </p:txBody>
      </p:sp>
      <p:sp>
        <p:nvSpPr>
          <p:cNvPr id="685059" name="Rectangle 3"/>
          <p:cNvSpPr>
            <a:spLocks noGrp="1" noChangeArrowheads="1"/>
          </p:cNvSpPr>
          <p:nvPr>
            <p:ph type="subTitle" idx="1"/>
          </p:nvPr>
        </p:nvSpPr>
        <p:spPr>
          <a:xfrm>
            <a:off x="1371600" y="3581400"/>
            <a:ext cx="6400800" cy="1981200"/>
          </a:xfrm>
        </p:spPr>
        <p:txBody>
          <a:bodyPr lIns="91440" tIns="45720" rIns="91440" bIns="45720"/>
          <a:lstStyle>
            <a:lvl1pPr marL="0" indent="0">
              <a:buFont typeface="Wingdings" pitchFamily="2" charset="2"/>
              <a:buNone/>
              <a:defRPr/>
            </a:lvl1pPr>
          </a:lstStyle>
          <a:p>
            <a:r>
              <a:rPr lang="zh-CN" altLang="en-US"/>
              <a:t>单击此处编辑母版副标题样式</a:t>
            </a:r>
          </a:p>
        </p:txBody>
      </p:sp>
      <p:sp>
        <p:nvSpPr>
          <p:cNvPr id="7" name="Rectangle 5"/>
          <p:cNvSpPr>
            <a:spLocks noGrp="1" noChangeArrowheads="1"/>
          </p:cNvSpPr>
          <p:nvPr>
            <p:ph type="sldNum" sz="quarter" idx="10"/>
          </p:nvPr>
        </p:nvSpPr>
        <p:spPr/>
        <p:txBody>
          <a:bodyPr/>
          <a:lstStyle>
            <a:lvl1pPr>
              <a:defRPr smtClean="0"/>
            </a:lvl1pPr>
          </a:lstStyle>
          <a:p>
            <a:pPr>
              <a:defRPr/>
            </a:pPr>
            <a:fld id="{9D2E2F89-45FC-44E3-A248-857E625164B1}" type="slidenum">
              <a:rPr lang="zh-CN" altLang="en-US"/>
              <a:pPr>
                <a:defRPr/>
              </a:pPr>
              <a:t>‹#›</a:t>
            </a:fld>
            <a:r>
              <a:rPr lang="en-US" altLang="zh-CN"/>
              <a:t>/191</a:t>
            </a:r>
          </a:p>
        </p:txBody>
      </p:sp>
      <p:sp>
        <p:nvSpPr>
          <p:cNvPr id="8" name="Rectangle 4"/>
          <p:cNvSpPr>
            <a:spLocks noGrp="1" noChangeArrowheads="1"/>
          </p:cNvSpPr>
          <p:nvPr>
            <p:ph type="ftr" sz="quarter" idx="11"/>
          </p:nvPr>
        </p:nvSpPr>
        <p:spPr/>
        <p:txBody>
          <a:bodyPr/>
          <a:lstStyle>
            <a:lvl1pPr algn="r" eaLnBrk="1" hangingPunct="1">
              <a:defRPr kumimoji="0" sz="1200" dirty="0" smtClean="0">
                <a:solidFill>
                  <a:schemeClr val="tx2"/>
                </a:solidFill>
                <a:latin typeface="+mn-lt"/>
                <a:ea typeface="+mj-ea"/>
              </a:defRPr>
            </a:lvl1pPr>
          </a:lstStyle>
          <a:p>
            <a:pPr>
              <a:defRPr/>
            </a:pPr>
            <a:r>
              <a:rPr lang="en-US" altLang="zh-CN"/>
              <a:t>Prof. Wu </a:t>
            </a:r>
            <a:r>
              <a:rPr lang="en-US" altLang="zh-CN" err="1"/>
              <a:t>Yuanming</a:t>
            </a: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p:txBody>
          <a:bodyPr/>
          <a:lstStyle>
            <a:lvl1pPr>
              <a:defRPr smtClean="0"/>
            </a:lvl1pPr>
          </a:lstStyle>
          <a:p>
            <a:pPr>
              <a:defRPr/>
            </a:pPr>
            <a:fld id="{CEEF517E-CFB3-428C-9A5C-323DFF88FFBF}" type="slidenum">
              <a:rPr lang="zh-CN" altLang="en-US"/>
              <a:pPr>
                <a:defRPr/>
              </a:pPr>
              <a:t>‹#›</a:t>
            </a:fld>
            <a:r>
              <a:rPr lang="en-US" altLang="zh-CN"/>
              <a:t>/191</a:t>
            </a:r>
          </a:p>
        </p:txBody>
      </p:sp>
      <p:sp>
        <p:nvSpPr>
          <p:cNvPr id="5" name="Rectangle 4"/>
          <p:cNvSpPr>
            <a:spLocks noGrp="1" noChangeArrowheads="1"/>
          </p:cNvSpPr>
          <p:nvPr>
            <p:ph type="ftr" sz="quarter" idx="11"/>
          </p:nvPr>
        </p:nvSpPr>
        <p:spPr>
          <a:xfrm>
            <a:off x="7380288" y="6453188"/>
            <a:ext cx="1687512" cy="328612"/>
          </a:xfrm>
        </p:spPr>
        <p:txBody>
          <a:bodyPr/>
          <a:lstStyle>
            <a:lvl1pPr algn="r">
              <a:defRPr kumimoji="0" sz="1200" dirty="0" smtClean="0">
                <a:solidFill>
                  <a:schemeClr val="tx2"/>
                </a:solidFill>
                <a:latin typeface="+mn-lt"/>
                <a:ea typeface="+mj-ea"/>
              </a:defRPr>
            </a:lvl1pPr>
          </a:lstStyle>
          <a:p>
            <a:pPr>
              <a:defRPr/>
            </a:pPr>
            <a:r>
              <a:rPr lang="en-US" altLang="zh-CN"/>
              <a:t>Prof. Wu </a:t>
            </a:r>
            <a:r>
              <a:rPr lang="en-US" altLang="zh-CN" err="1"/>
              <a:t>Yuanming</a:t>
            </a: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052513"/>
            <a:ext cx="4038600" cy="5472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052513"/>
            <a:ext cx="4038600" cy="5472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p:txBody>
          <a:bodyPr/>
          <a:lstStyle>
            <a:lvl1pPr>
              <a:defRPr smtClean="0"/>
            </a:lvl1pPr>
          </a:lstStyle>
          <a:p>
            <a:pPr>
              <a:defRPr/>
            </a:pPr>
            <a:fld id="{A2782FFD-6262-409A-A621-21361A84836C}" type="slidenum">
              <a:rPr lang="zh-CN" altLang="en-US"/>
              <a:pPr>
                <a:defRPr/>
              </a:pPr>
              <a:t>‹#›</a:t>
            </a:fld>
            <a:r>
              <a:rPr lang="en-US" altLang="zh-CN"/>
              <a:t>/191</a:t>
            </a:r>
          </a:p>
        </p:txBody>
      </p:sp>
      <p:sp>
        <p:nvSpPr>
          <p:cNvPr id="6" name="Rectangle 4"/>
          <p:cNvSpPr>
            <a:spLocks noGrp="1" noChangeArrowheads="1"/>
          </p:cNvSpPr>
          <p:nvPr>
            <p:ph type="ftr" sz="quarter" idx="11"/>
          </p:nvPr>
        </p:nvSpPr>
        <p:spPr>
          <a:xfrm>
            <a:off x="7380288" y="6453188"/>
            <a:ext cx="1687512" cy="328612"/>
          </a:xfrm>
        </p:spPr>
        <p:txBody>
          <a:bodyPr/>
          <a:lstStyle>
            <a:lvl1pPr algn="r">
              <a:defRPr kumimoji="0" sz="1200" dirty="0" smtClean="0">
                <a:solidFill>
                  <a:schemeClr val="tx2"/>
                </a:solidFill>
                <a:latin typeface="+mn-lt"/>
                <a:ea typeface="+mj-ea"/>
              </a:defRPr>
            </a:lvl1pPr>
          </a:lstStyle>
          <a:p>
            <a:pPr>
              <a:defRPr/>
            </a:pPr>
            <a:r>
              <a:rPr lang="en-US" altLang="zh-CN"/>
              <a:t>Prof. Wu </a:t>
            </a:r>
            <a:r>
              <a:rPr lang="en-US" altLang="zh-CN" err="1"/>
              <a:t>Yuanming</a:t>
            </a: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txBox="1">
            <a:spLocks noChangeArrowheads="1"/>
          </p:cNvSpPr>
          <p:nvPr userDrawn="1"/>
        </p:nvSpPr>
        <p:spPr bwMode="auto">
          <a:xfrm>
            <a:off x="7456488" y="6453188"/>
            <a:ext cx="1687512" cy="328612"/>
          </a:xfrm>
          <a:prstGeom prst="rect">
            <a:avLst/>
          </a:prstGeom>
          <a:noFill/>
          <a:ln w="9525">
            <a:noFill/>
            <a:miter lim="800000"/>
            <a:headEnd/>
            <a:tailEnd/>
          </a:ln>
          <a:effectLst/>
        </p:spPr>
        <p:txBody>
          <a:bodyPr anchor="b"/>
          <a:lstStyle>
            <a:lvl1pPr algn="r">
              <a:defRPr kumimoji="0" sz="1200">
                <a:solidFill>
                  <a:schemeClr val="tx2"/>
                </a:solidFill>
                <a:latin typeface="+mn-lt"/>
                <a:ea typeface="+mj-ea"/>
              </a:defRPr>
            </a:lvl1pPr>
          </a:lstStyle>
          <a:p>
            <a:pPr eaLnBrk="1" hangingPunct="1">
              <a:defRPr/>
            </a:pPr>
            <a:r>
              <a:rPr lang="en-US" altLang="zh-CN" dirty="0" smtClean="0"/>
              <a:t>Prof. Wu </a:t>
            </a:r>
            <a:r>
              <a:rPr lang="en-US" altLang="zh-CN" dirty="0" err="1" smtClean="0"/>
              <a:t>Yuanming</a:t>
            </a:r>
            <a:endParaRPr lang="en-US" altLang="zh-CN" dirty="0"/>
          </a:p>
        </p:txBody>
      </p:sp>
      <p:sp>
        <p:nvSpPr>
          <p:cNvPr id="3" name="Rectangle 5"/>
          <p:cNvSpPr>
            <a:spLocks noGrp="1" noChangeArrowheads="1"/>
          </p:cNvSpPr>
          <p:nvPr>
            <p:ph type="sldNum" sz="quarter" idx="10"/>
          </p:nvPr>
        </p:nvSpPr>
        <p:spPr/>
        <p:txBody>
          <a:bodyPr/>
          <a:lstStyle>
            <a:lvl1pPr>
              <a:defRPr smtClean="0"/>
            </a:lvl1pPr>
          </a:lstStyle>
          <a:p>
            <a:pPr>
              <a:defRPr/>
            </a:pPr>
            <a:fld id="{4295E27B-141F-421D-ABAE-09D10EE132A8}" type="slidenum">
              <a:rPr lang="zh-CN" altLang="en-US"/>
              <a:pPr>
                <a:defRPr/>
              </a:pPr>
              <a:t>‹#›</a:t>
            </a:fld>
            <a:r>
              <a:rPr lang="en-US" altLang="zh-CN"/>
              <a:t>/191</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304800"/>
            <a:ext cx="7772400" cy="6032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052513"/>
            <a:ext cx="4038600" cy="54721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9313" y="1052513"/>
            <a:ext cx="4038600" cy="26590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9313" y="3863975"/>
            <a:ext cx="4038600" cy="2660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sldNum" sz="quarter" idx="10"/>
          </p:nvPr>
        </p:nvSpPr>
        <p:spPr/>
        <p:txBody>
          <a:bodyPr/>
          <a:lstStyle>
            <a:lvl1pPr>
              <a:defRPr smtClean="0"/>
            </a:lvl1pPr>
          </a:lstStyle>
          <a:p>
            <a:pPr>
              <a:defRPr/>
            </a:pPr>
            <a:fld id="{069967DE-E0EE-4EE0-91F3-2E4EDBF43D78}" type="slidenum">
              <a:rPr lang="zh-CN" altLang="en-US"/>
              <a:pPr>
                <a:defRPr/>
              </a:pPr>
              <a:t>‹#›</a:t>
            </a:fld>
            <a:r>
              <a:rPr lang="en-US" altLang="zh-CN"/>
              <a:t>/191</a:t>
            </a:r>
          </a:p>
        </p:txBody>
      </p:sp>
      <p:sp>
        <p:nvSpPr>
          <p:cNvPr id="7" name="Rectangle 4"/>
          <p:cNvSpPr>
            <a:spLocks noGrp="1" noChangeArrowheads="1"/>
          </p:cNvSpPr>
          <p:nvPr>
            <p:ph type="ftr" sz="quarter" idx="11"/>
          </p:nvPr>
        </p:nvSpPr>
        <p:spPr>
          <a:xfrm>
            <a:off x="7380288" y="6453188"/>
            <a:ext cx="1687512" cy="328612"/>
          </a:xfrm>
        </p:spPr>
        <p:txBody>
          <a:bodyPr/>
          <a:lstStyle>
            <a:lvl1pPr algn="r">
              <a:defRPr kumimoji="0" sz="1200" dirty="0" smtClean="0">
                <a:solidFill>
                  <a:schemeClr val="tx2"/>
                </a:solidFill>
                <a:latin typeface="+mn-lt"/>
                <a:ea typeface="+mj-ea"/>
              </a:defRPr>
            </a:lvl1pPr>
          </a:lstStyle>
          <a:p>
            <a:pPr>
              <a:defRPr/>
            </a:pPr>
            <a:r>
              <a:rPr lang="en-US" altLang="zh-CN"/>
              <a:t>Prof. Wu </a:t>
            </a:r>
            <a:r>
              <a:rPr lang="en-US" altLang="zh-CN" err="1"/>
              <a:t>Yuanming</a:t>
            </a: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5" name="Rectangle 4"/>
          <p:cNvSpPr txBox="1">
            <a:spLocks noChangeArrowheads="1"/>
          </p:cNvSpPr>
          <p:nvPr userDrawn="1"/>
        </p:nvSpPr>
        <p:spPr bwMode="auto">
          <a:xfrm>
            <a:off x="7456488" y="6453188"/>
            <a:ext cx="1687512" cy="328612"/>
          </a:xfrm>
          <a:prstGeom prst="rect">
            <a:avLst/>
          </a:prstGeom>
          <a:noFill/>
          <a:ln w="9525">
            <a:noFill/>
            <a:miter lim="800000"/>
            <a:headEnd/>
            <a:tailEnd/>
          </a:ln>
          <a:effectLst/>
        </p:spPr>
        <p:txBody>
          <a:bodyPr anchor="b"/>
          <a:lstStyle>
            <a:lvl1pPr algn="r">
              <a:defRPr kumimoji="0" sz="1200">
                <a:solidFill>
                  <a:schemeClr val="tx2"/>
                </a:solidFill>
                <a:latin typeface="+mn-lt"/>
                <a:ea typeface="+mj-ea"/>
              </a:defRPr>
            </a:lvl1pPr>
          </a:lstStyle>
          <a:p>
            <a:pPr eaLnBrk="1" hangingPunct="1">
              <a:defRPr/>
            </a:pPr>
            <a:r>
              <a:rPr lang="en-US" altLang="zh-CN" dirty="0" smtClean="0"/>
              <a:t>Prof. Wu </a:t>
            </a:r>
            <a:r>
              <a:rPr lang="en-US" altLang="zh-CN" dirty="0" err="1" smtClean="0"/>
              <a:t>Yuanming</a:t>
            </a:r>
            <a:endParaRPr lang="en-US" altLang="zh-CN" dirty="0"/>
          </a:p>
        </p:txBody>
      </p:sp>
      <p:sp>
        <p:nvSpPr>
          <p:cNvPr id="2" name="标题 1"/>
          <p:cNvSpPr>
            <a:spLocks noGrp="1"/>
          </p:cNvSpPr>
          <p:nvPr>
            <p:ph type="title"/>
          </p:nvPr>
        </p:nvSpPr>
        <p:spPr>
          <a:xfrm>
            <a:off x="685800" y="304800"/>
            <a:ext cx="7772400" cy="6032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052513"/>
            <a:ext cx="4038600" cy="54721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052513"/>
            <a:ext cx="4038600" cy="54721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sldNum" sz="quarter" idx="10"/>
          </p:nvPr>
        </p:nvSpPr>
        <p:spPr/>
        <p:txBody>
          <a:bodyPr/>
          <a:lstStyle>
            <a:lvl1pPr>
              <a:defRPr smtClean="0"/>
            </a:lvl1pPr>
          </a:lstStyle>
          <a:p>
            <a:pPr>
              <a:defRPr/>
            </a:pPr>
            <a:fld id="{7768EC42-C5C1-48FD-A89B-4C96DA0CC571}" type="slidenum">
              <a:rPr lang="zh-CN" altLang="en-US"/>
              <a:pPr>
                <a:defRPr/>
              </a:pPr>
              <a:t>‹#›</a:t>
            </a:fld>
            <a:r>
              <a:rPr lang="en-US" altLang="zh-CN"/>
              <a:t>/191</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685AC584-05B1-427F-83D0-FDFA7D125373}" type="datetimeFigureOut">
              <a:rPr lang="zh-CN" altLang="en-US" smtClean="0"/>
              <a:pPr/>
              <a:t>2019-3-29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65B7A5-B5C4-4B5D-8947-D4F58C68DEB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685AC584-05B1-427F-83D0-FDFA7D125373}" type="datetimeFigureOut">
              <a:rPr lang="zh-CN" altLang="en-US" smtClean="0"/>
              <a:pPr/>
              <a:t>2019-3-29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65B7A5-B5C4-4B5D-8947-D4F58C68DEB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685800" y="304800"/>
            <a:ext cx="7772400" cy="6032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 </a:t>
            </a:r>
          </a:p>
        </p:txBody>
      </p:sp>
      <p:sp>
        <p:nvSpPr>
          <p:cNvPr id="18435" name="Rectangle 3"/>
          <p:cNvSpPr>
            <a:spLocks noGrp="1" noChangeArrowheads="1"/>
          </p:cNvSpPr>
          <p:nvPr>
            <p:ph type="body" idx="1"/>
          </p:nvPr>
        </p:nvSpPr>
        <p:spPr bwMode="auto">
          <a:xfrm>
            <a:off x="468313" y="1052513"/>
            <a:ext cx="8229600" cy="5472112"/>
          </a:xfrm>
          <a:prstGeom prst="rect">
            <a:avLst/>
          </a:prstGeom>
          <a:noFill/>
          <a:ln w="9525">
            <a:noFill/>
            <a:miter lim="800000"/>
            <a:headEnd/>
            <a:tailEnd/>
          </a:ln>
        </p:spPr>
        <p:txBody>
          <a:bodyPr vert="horz" wrap="square" lIns="0" tIns="10800" rIns="0" bIns="1080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8436" name="Picture 6" descr="sb_xiaohui[1]"/>
          <p:cNvPicPr>
            <a:picLocks noChangeAspect="1" noChangeArrowheads="1"/>
          </p:cNvPicPr>
          <p:nvPr/>
        </p:nvPicPr>
        <p:blipFill>
          <a:blip r:embed="rId10" cstate="print">
            <a:clrChange>
              <a:clrFrom>
                <a:srgbClr val="F2F5F7"/>
              </a:clrFrom>
              <a:clrTo>
                <a:srgbClr val="F2F5F7">
                  <a:alpha val="0"/>
                </a:srgbClr>
              </a:clrTo>
            </a:clrChange>
          </a:blip>
          <a:srcRect/>
          <a:stretch>
            <a:fillRect/>
          </a:stretch>
        </p:blipFill>
        <p:spPr bwMode="auto">
          <a:xfrm>
            <a:off x="8572500" y="0"/>
            <a:ext cx="571500" cy="581025"/>
          </a:xfrm>
          <a:prstGeom prst="rect">
            <a:avLst/>
          </a:prstGeom>
          <a:noFill/>
          <a:ln w="9525">
            <a:noFill/>
            <a:miter lim="800000"/>
            <a:headEnd/>
            <a:tailEnd/>
          </a:ln>
        </p:spPr>
      </p:pic>
      <p:sp>
        <p:nvSpPr>
          <p:cNvPr id="1029" name="Text Box 8"/>
          <p:cNvSpPr txBox="1">
            <a:spLocks noChangeArrowheads="1"/>
          </p:cNvSpPr>
          <p:nvPr/>
        </p:nvSpPr>
        <p:spPr bwMode="auto">
          <a:xfrm>
            <a:off x="2124075" y="6524625"/>
            <a:ext cx="4176713" cy="212725"/>
          </a:xfrm>
          <a:prstGeom prst="rect">
            <a:avLst/>
          </a:prstGeom>
          <a:noFill/>
          <a:ln>
            <a:noFill/>
          </a:ln>
          <a:extLst/>
        </p:spPr>
        <p:txBody>
          <a:bodyPr lIns="0" tIns="0" rIns="0" bIns="0">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defRPr/>
            </a:pPr>
            <a:r>
              <a:rPr lang="en-US" altLang="zh-CN" sz="1400" dirty="0" smtClean="0">
                <a:ea typeface="华文行楷" panose="02010800040101010101" pitchFamily="2" charset="-122"/>
              </a:rPr>
              <a:t>University of Electronic Science and Technology of China</a:t>
            </a:r>
          </a:p>
        </p:txBody>
      </p:sp>
      <p:sp>
        <p:nvSpPr>
          <p:cNvPr id="1030" name="Rectangle 10"/>
          <p:cNvSpPr>
            <a:spLocks noChangeArrowheads="1"/>
          </p:cNvSpPr>
          <p:nvPr/>
        </p:nvSpPr>
        <p:spPr bwMode="auto">
          <a:xfrm>
            <a:off x="0" y="0"/>
            <a:ext cx="2271713" cy="336550"/>
          </a:xfrm>
          <a:prstGeom prst="rect">
            <a:avLst/>
          </a:prstGeom>
          <a:noFill/>
          <a:ln>
            <a:noFill/>
          </a:ln>
          <a:extLst/>
        </p:spPr>
        <p:txBody>
          <a:bodyPr wrap="none">
            <a:spAutoFit/>
          </a:bodyPr>
          <a:lstStyle>
            <a:lvl1pPr>
              <a:defRPr kumimoji="1" sz="2400" b="1">
                <a:solidFill>
                  <a:schemeClr val="tx1"/>
                </a:solidFill>
                <a:latin typeface="Arial Narrow" panose="020B0606020202030204" pitchFamily="34" charset="0"/>
                <a:ea typeface="宋体" panose="02010600030101010101" pitchFamily="2" charset="-122"/>
              </a:defRPr>
            </a:lvl1pPr>
            <a:lvl2pPr marL="742950" indent="-285750">
              <a:defRPr kumimoji="1" sz="2400" b="1">
                <a:solidFill>
                  <a:schemeClr val="tx1"/>
                </a:solidFill>
                <a:latin typeface="Arial Narrow" panose="020B0606020202030204" pitchFamily="34" charset="0"/>
                <a:ea typeface="宋体" panose="02010600030101010101" pitchFamily="2" charset="-122"/>
              </a:defRPr>
            </a:lvl2pPr>
            <a:lvl3pPr marL="1143000" indent="-228600">
              <a:defRPr kumimoji="1" sz="2400" b="1">
                <a:solidFill>
                  <a:schemeClr val="tx1"/>
                </a:solidFill>
                <a:latin typeface="Arial Narrow" panose="020B0606020202030204" pitchFamily="34" charset="0"/>
                <a:ea typeface="宋体" panose="02010600030101010101" pitchFamily="2" charset="-122"/>
              </a:defRPr>
            </a:lvl3pPr>
            <a:lvl4pPr marL="1600200" indent="-228600">
              <a:defRPr kumimoji="1" sz="2400" b="1">
                <a:solidFill>
                  <a:schemeClr val="tx1"/>
                </a:solidFill>
                <a:latin typeface="Arial Narrow" panose="020B0606020202030204" pitchFamily="34" charset="0"/>
                <a:ea typeface="宋体" panose="02010600030101010101" pitchFamily="2" charset="-122"/>
              </a:defRPr>
            </a:lvl4pPr>
            <a:lvl5pPr marL="2057400" indent="-228600">
              <a:defRPr kumimoji="1" sz="2400"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dirty="0" smtClean="0">
                <a:solidFill>
                  <a:srgbClr val="0000FF"/>
                </a:solidFill>
                <a:ea typeface="华文行楷" panose="02010800040101010101" pitchFamily="2" charset="-122"/>
              </a:rPr>
              <a:t>Wireless Sensor Networks</a:t>
            </a:r>
          </a:p>
        </p:txBody>
      </p:sp>
      <p:sp>
        <p:nvSpPr>
          <p:cNvPr id="10" name="Rectangle 4"/>
          <p:cNvSpPr>
            <a:spLocks noGrp="1" noChangeArrowheads="1"/>
          </p:cNvSpPr>
          <p:nvPr>
            <p:ph type="ftr" sz="quarter" idx="3"/>
          </p:nvPr>
        </p:nvSpPr>
        <p:spPr bwMode="auto">
          <a:xfrm>
            <a:off x="7164388" y="6453188"/>
            <a:ext cx="1903412" cy="328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dirty="0" smtClean="0">
                <a:solidFill>
                  <a:schemeClr val="tx2"/>
                </a:solidFill>
                <a:latin typeface="+mn-lt"/>
                <a:ea typeface="+mj-ea"/>
              </a:defRPr>
            </a:lvl1pPr>
          </a:lstStyle>
          <a:p>
            <a:pPr>
              <a:defRPr/>
            </a:pPr>
            <a:r>
              <a:rPr lang="en-US" altLang="zh-CN"/>
              <a:t>Prof. Wu </a:t>
            </a:r>
            <a:r>
              <a:rPr lang="en-US" altLang="zh-CN" err="1"/>
              <a:t>Yuanming</a:t>
            </a:r>
            <a:endParaRPr lang="en-US" altLang="zh-CN"/>
          </a:p>
        </p:txBody>
      </p:sp>
      <p:sp>
        <p:nvSpPr>
          <p:cNvPr id="11" name="Rectangle 5"/>
          <p:cNvSpPr>
            <a:spLocks noGrp="1" noChangeArrowheads="1"/>
          </p:cNvSpPr>
          <p:nvPr>
            <p:ph type="sldNum" sz="quarter" idx="4"/>
          </p:nvPr>
        </p:nvSpPr>
        <p:spPr bwMode="auto">
          <a:xfrm>
            <a:off x="76200" y="6429375"/>
            <a:ext cx="966788" cy="352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600" smtClean="0">
                <a:solidFill>
                  <a:schemeClr val="tx2"/>
                </a:solidFill>
                <a:latin typeface="华文新魏" pitchFamily="2" charset="-122"/>
                <a:ea typeface="华文新魏" pitchFamily="2" charset="-122"/>
              </a:defRPr>
            </a:lvl1pPr>
          </a:lstStyle>
          <a:p>
            <a:pPr>
              <a:defRPr/>
            </a:pPr>
            <a:fld id="{3EB0744B-6E30-45FD-90DB-F3F6507F97A8}" type="slidenum">
              <a:rPr lang="zh-CN" altLang="en-US"/>
              <a:pPr>
                <a:defRPr/>
              </a:pPr>
              <a:t>‹#›</a:t>
            </a:fld>
            <a:r>
              <a:rPr lang="en-US" altLang="zh-CN"/>
              <a:t>/191</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hf hdr="0"/>
  <p:txStyles>
    <p:titleStyle>
      <a:lvl1pPr algn="ctr" rtl="0" eaLnBrk="0" fontAlgn="base" hangingPunct="0">
        <a:spcBef>
          <a:spcPct val="0"/>
        </a:spcBef>
        <a:spcAft>
          <a:spcPct val="0"/>
        </a:spcAft>
        <a:defRPr kumimoji="1" sz="2800" b="1">
          <a:solidFill>
            <a:schemeClr val="tx2"/>
          </a:solidFill>
          <a:latin typeface="+mj-lt"/>
          <a:ea typeface="+mj-ea"/>
          <a:cs typeface="+mj-cs"/>
        </a:defRPr>
      </a:lvl1pPr>
      <a:lvl2pPr algn="ctr" rtl="0" eaLnBrk="0" fontAlgn="base" hangingPunct="0">
        <a:spcBef>
          <a:spcPct val="0"/>
        </a:spcBef>
        <a:spcAft>
          <a:spcPct val="0"/>
        </a:spcAft>
        <a:defRPr kumimoji="1" sz="2800" b="1">
          <a:solidFill>
            <a:schemeClr val="tx2"/>
          </a:solidFill>
          <a:latin typeface="华文新魏" pitchFamily="2" charset="-122"/>
          <a:ea typeface="华文新魏" pitchFamily="2" charset="-122"/>
        </a:defRPr>
      </a:lvl2pPr>
      <a:lvl3pPr algn="ctr" rtl="0" eaLnBrk="0" fontAlgn="base" hangingPunct="0">
        <a:spcBef>
          <a:spcPct val="0"/>
        </a:spcBef>
        <a:spcAft>
          <a:spcPct val="0"/>
        </a:spcAft>
        <a:defRPr kumimoji="1" sz="2800" b="1">
          <a:solidFill>
            <a:schemeClr val="tx2"/>
          </a:solidFill>
          <a:latin typeface="华文新魏" pitchFamily="2" charset="-122"/>
          <a:ea typeface="华文新魏" pitchFamily="2" charset="-122"/>
        </a:defRPr>
      </a:lvl3pPr>
      <a:lvl4pPr algn="ctr" rtl="0" eaLnBrk="0" fontAlgn="base" hangingPunct="0">
        <a:spcBef>
          <a:spcPct val="0"/>
        </a:spcBef>
        <a:spcAft>
          <a:spcPct val="0"/>
        </a:spcAft>
        <a:defRPr kumimoji="1" sz="2800" b="1">
          <a:solidFill>
            <a:schemeClr val="tx2"/>
          </a:solidFill>
          <a:latin typeface="华文新魏" pitchFamily="2" charset="-122"/>
          <a:ea typeface="华文新魏" pitchFamily="2" charset="-122"/>
        </a:defRPr>
      </a:lvl4pPr>
      <a:lvl5pPr algn="ctr" rtl="0" eaLnBrk="0" fontAlgn="base" hangingPunct="0">
        <a:spcBef>
          <a:spcPct val="0"/>
        </a:spcBef>
        <a:spcAft>
          <a:spcPct val="0"/>
        </a:spcAft>
        <a:defRPr kumimoji="1" sz="2800" b="1">
          <a:solidFill>
            <a:schemeClr val="tx2"/>
          </a:solidFill>
          <a:latin typeface="华文新魏" pitchFamily="2" charset="-122"/>
          <a:ea typeface="华文新魏" pitchFamily="2" charset="-122"/>
        </a:defRPr>
      </a:lvl5pPr>
      <a:lvl6pPr marL="457200" algn="ctr" rtl="0" fontAlgn="base">
        <a:spcBef>
          <a:spcPct val="0"/>
        </a:spcBef>
        <a:spcAft>
          <a:spcPct val="0"/>
        </a:spcAft>
        <a:defRPr kumimoji="1" sz="2800" b="1">
          <a:solidFill>
            <a:schemeClr val="tx2"/>
          </a:solidFill>
          <a:latin typeface="华文新魏" pitchFamily="2" charset="-122"/>
          <a:ea typeface="华文新魏" pitchFamily="2" charset="-122"/>
        </a:defRPr>
      </a:lvl6pPr>
      <a:lvl7pPr marL="914400" algn="ctr" rtl="0" fontAlgn="base">
        <a:spcBef>
          <a:spcPct val="0"/>
        </a:spcBef>
        <a:spcAft>
          <a:spcPct val="0"/>
        </a:spcAft>
        <a:defRPr kumimoji="1" sz="2800" b="1">
          <a:solidFill>
            <a:schemeClr val="tx2"/>
          </a:solidFill>
          <a:latin typeface="华文新魏" pitchFamily="2" charset="-122"/>
          <a:ea typeface="华文新魏" pitchFamily="2" charset="-122"/>
        </a:defRPr>
      </a:lvl7pPr>
      <a:lvl8pPr marL="1371600" algn="ctr" rtl="0" fontAlgn="base">
        <a:spcBef>
          <a:spcPct val="0"/>
        </a:spcBef>
        <a:spcAft>
          <a:spcPct val="0"/>
        </a:spcAft>
        <a:defRPr kumimoji="1" sz="2800" b="1">
          <a:solidFill>
            <a:schemeClr val="tx2"/>
          </a:solidFill>
          <a:latin typeface="华文新魏" pitchFamily="2" charset="-122"/>
          <a:ea typeface="华文新魏" pitchFamily="2" charset="-122"/>
        </a:defRPr>
      </a:lvl8pPr>
      <a:lvl9pPr marL="1828800" algn="ctr" rtl="0" fontAlgn="base">
        <a:spcBef>
          <a:spcPct val="0"/>
        </a:spcBef>
        <a:spcAft>
          <a:spcPct val="0"/>
        </a:spcAft>
        <a:defRPr kumimoji="1" sz="2800" b="1">
          <a:solidFill>
            <a:schemeClr val="tx2"/>
          </a:solidFill>
          <a:latin typeface="华文新魏" pitchFamily="2" charset="-122"/>
          <a:ea typeface="华文新魏" pitchFamily="2" charset="-122"/>
        </a:defRPr>
      </a:lvl9pPr>
    </p:titleStyle>
    <p:bodyStyle>
      <a:lvl1pPr marL="342900" indent="-342900" algn="l" rtl="0" eaLnBrk="0" fontAlgn="base" hangingPunct="0">
        <a:lnSpc>
          <a:spcPct val="130000"/>
        </a:lnSpc>
        <a:spcBef>
          <a:spcPct val="0"/>
        </a:spcBef>
        <a:spcAft>
          <a:spcPct val="0"/>
        </a:spcAft>
        <a:buClr>
          <a:srgbClr val="0000FF"/>
        </a:buClr>
        <a:buSzPct val="80000"/>
        <a:buFont typeface="Wingdings" pitchFamily="2" charset="2"/>
        <a:buChar char="®"/>
        <a:defRPr kumimoji="1" sz="2800" b="1">
          <a:solidFill>
            <a:schemeClr val="tx1"/>
          </a:solidFill>
          <a:latin typeface="+mj-ea"/>
          <a:ea typeface="+mj-ea"/>
          <a:cs typeface="+mn-cs"/>
        </a:defRPr>
      </a:lvl1pPr>
      <a:lvl2pPr marL="742950" indent="-285750" algn="l" rtl="0" eaLnBrk="0" fontAlgn="base" hangingPunct="0">
        <a:lnSpc>
          <a:spcPct val="130000"/>
        </a:lnSpc>
        <a:spcBef>
          <a:spcPct val="0"/>
        </a:spcBef>
        <a:spcAft>
          <a:spcPct val="0"/>
        </a:spcAft>
        <a:buClr>
          <a:srgbClr val="CC0000"/>
        </a:buClr>
        <a:buSzPct val="70000"/>
        <a:buFont typeface="Wingdings" pitchFamily="2" charset="2"/>
        <a:buChar char="®"/>
        <a:defRPr kumimoji="1" sz="2800" b="1">
          <a:solidFill>
            <a:schemeClr val="tx1"/>
          </a:solidFill>
          <a:latin typeface="+mj-ea"/>
          <a:ea typeface="+mj-ea"/>
        </a:defRPr>
      </a:lvl2pPr>
      <a:lvl3pPr marL="1143000" indent="-228600" algn="l" rtl="0" eaLnBrk="0" fontAlgn="base" hangingPunct="0">
        <a:lnSpc>
          <a:spcPct val="130000"/>
        </a:lnSpc>
        <a:spcBef>
          <a:spcPct val="0"/>
        </a:spcBef>
        <a:spcAft>
          <a:spcPct val="0"/>
        </a:spcAft>
        <a:buClr>
          <a:srgbClr val="009900"/>
        </a:buClr>
        <a:buSzPct val="60000"/>
        <a:buFont typeface="Wingdings" pitchFamily="2" charset="2"/>
        <a:buChar char="®"/>
        <a:defRPr kumimoji="1" sz="2400" b="1">
          <a:solidFill>
            <a:schemeClr val="tx1"/>
          </a:solidFill>
          <a:latin typeface="+mj-ea"/>
          <a:ea typeface="+mj-ea"/>
        </a:defRPr>
      </a:lvl3pPr>
      <a:lvl4pPr marL="1600200" indent="-228600" algn="l" rtl="0" eaLnBrk="0" fontAlgn="base" hangingPunct="0">
        <a:lnSpc>
          <a:spcPct val="130000"/>
        </a:lnSpc>
        <a:spcBef>
          <a:spcPct val="0"/>
        </a:spcBef>
        <a:spcAft>
          <a:spcPct val="0"/>
        </a:spcAft>
        <a:buClr>
          <a:schemeClr val="hlink"/>
        </a:buClr>
        <a:buSzPct val="60000"/>
        <a:buFont typeface="Wingdings" pitchFamily="2" charset="2"/>
        <a:buChar char="l"/>
        <a:defRPr kumimoji="1" sz="2000" b="1">
          <a:solidFill>
            <a:schemeClr val="tx1"/>
          </a:solidFill>
          <a:latin typeface="+mj-ea"/>
          <a:ea typeface="+mj-ea"/>
        </a:defRPr>
      </a:lvl4pPr>
      <a:lvl5pPr marL="2057400" indent="-228600" algn="l" rtl="0" eaLnBrk="0" fontAlgn="base" hangingPunct="0">
        <a:lnSpc>
          <a:spcPct val="130000"/>
        </a:lnSpc>
        <a:spcBef>
          <a:spcPct val="0"/>
        </a:spcBef>
        <a:spcAft>
          <a:spcPct val="0"/>
        </a:spcAft>
        <a:buClr>
          <a:schemeClr val="accent2"/>
        </a:buClr>
        <a:buSzPct val="55000"/>
        <a:buFont typeface="Wingdings" pitchFamily="2" charset="2"/>
        <a:buChar char="l"/>
        <a:defRPr kumimoji="1" sz="2000" b="1">
          <a:solidFill>
            <a:schemeClr val="tx1"/>
          </a:solidFill>
          <a:latin typeface="+mj-ea"/>
          <a:ea typeface="+mj-ea"/>
        </a:defRPr>
      </a:lvl5pPr>
      <a:lvl6pPr marL="2514600" indent="-228600" algn="l" rtl="0" fontAlgn="base">
        <a:lnSpc>
          <a:spcPct val="110000"/>
        </a:lnSpc>
        <a:spcBef>
          <a:spcPct val="10000"/>
        </a:spcBef>
        <a:spcAft>
          <a:spcPct val="0"/>
        </a:spcAft>
        <a:buClr>
          <a:schemeClr val="accent2"/>
        </a:buClr>
        <a:buSzPct val="55000"/>
        <a:buFont typeface="Wingdings" pitchFamily="2" charset="2"/>
        <a:buChar char="l"/>
        <a:defRPr kumimoji="1" sz="2000" b="1">
          <a:solidFill>
            <a:schemeClr val="tx1"/>
          </a:solidFill>
          <a:latin typeface="+mn-lt"/>
          <a:ea typeface="+mn-ea"/>
        </a:defRPr>
      </a:lvl6pPr>
      <a:lvl7pPr marL="2971800" indent="-228600" algn="l" rtl="0" fontAlgn="base">
        <a:lnSpc>
          <a:spcPct val="110000"/>
        </a:lnSpc>
        <a:spcBef>
          <a:spcPct val="10000"/>
        </a:spcBef>
        <a:spcAft>
          <a:spcPct val="0"/>
        </a:spcAft>
        <a:buClr>
          <a:schemeClr val="accent2"/>
        </a:buClr>
        <a:buSzPct val="55000"/>
        <a:buFont typeface="Wingdings" pitchFamily="2" charset="2"/>
        <a:buChar char="l"/>
        <a:defRPr kumimoji="1" sz="2000" b="1">
          <a:solidFill>
            <a:schemeClr val="tx1"/>
          </a:solidFill>
          <a:latin typeface="+mn-lt"/>
          <a:ea typeface="+mn-ea"/>
        </a:defRPr>
      </a:lvl7pPr>
      <a:lvl8pPr marL="3429000" indent="-228600" algn="l" rtl="0" fontAlgn="base">
        <a:lnSpc>
          <a:spcPct val="110000"/>
        </a:lnSpc>
        <a:spcBef>
          <a:spcPct val="10000"/>
        </a:spcBef>
        <a:spcAft>
          <a:spcPct val="0"/>
        </a:spcAft>
        <a:buClr>
          <a:schemeClr val="accent2"/>
        </a:buClr>
        <a:buSzPct val="55000"/>
        <a:buFont typeface="Wingdings" pitchFamily="2" charset="2"/>
        <a:buChar char="l"/>
        <a:defRPr kumimoji="1" sz="2000" b="1">
          <a:solidFill>
            <a:schemeClr val="tx1"/>
          </a:solidFill>
          <a:latin typeface="+mn-lt"/>
          <a:ea typeface="+mn-ea"/>
        </a:defRPr>
      </a:lvl8pPr>
      <a:lvl9pPr marL="3886200" indent="-228600" algn="l" rtl="0" fontAlgn="base">
        <a:lnSpc>
          <a:spcPct val="110000"/>
        </a:lnSpc>
        <a:spcBef>
          <a:spcPct val="10000"/>
        </a:spcBef>
        <a:spcAft>
          <a:spcPct val="0"/>
        </a:spcAft>
        <a:buClr>
          <a:schemeClr val="accent2"/>
        </a:buClr>
        <a:buSzPct val="55000"/>
        <a:buFont typeface="Wingdings" pitchFamily="2" charset="2"/>
        <a:buChar char="l"/>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0.wmf"/><Relationship Id="rId3" Type="http://schemas.openxmlformats.org/officeDocument/2006/relationships/notesSlide" Target="../notesSlides/notesSlide4.xml"/><Relationship Id="rId7" Type="http://schemas.openxmlformats.org/officeDocument/2006/relationships/image" Target="../media/image7.wmf"/><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8.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12.bin"/><Relationship Id="rId18" Type="http://schemas.openxmlformats.org/officeDocument/2006/relationships/image" Target="../media/image18.wmf"/><Relationship Id="rId3" Type="http://schemas.openxmlformats.org/officeDocument/2006/relationships/oleObject" Target="../embeddings/oleObject7.bin"/><Relationship Id="rId21" Type="http://schemas.openxmlformats.org/officeDocument/2006/relationships/oleObject" Target="../embeddings/oleObject16.bin"/><Relationship Id="rId7" Type="http://schemas.openxmlformats.org/officeDocument/2006/relationships/oleObject" Target="../embeddings/oleObject9.bin"/><Relationship Id="rId12" Type="http://schemas.openxmlformats.org/officeDocument/2006/relationships/image" Target="../media/image15.wmf"/><Relationship Id="rId17" Type="http://schemas.openxmlformats.org/officeDocument/2006/relationships/oleObject" Target="../embeddings/oleObject14.bin"/><Relationship Id="rId2" Type="http://schemas.openxmlformats.org/officeDocument/2006/relationships/slideLayout" Target="../slideLayouts/slideLayout2.xml"/><Relationship Id="rId16" Type="http://schemas.openxmlformats.org/officeDocument/2006/relationships/image" Target="../media/image17.wmf"/><Relationship Id="rId20" Type="http://schemas.openxmlformats.org/officeDocument/2006/relationships/image" Target="../media/image19.wmf"/><Relationship Id="rId1" Type="http://schemas.openxmlformats.org/officeDocument/2006/relationships/vmlDrawing" Target="../drawings/vmlDrawing3.vml"/><Relationship Id="rId6" Type="http://schemas.openxmlformats.org/officeDocument/2006/relationships/image" Target="../media/image12.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14.wmf"/><Relationship Id="rId19" Type="http://schemas.openxmlformats.org/officeDocument/2006/relationships/oleObject" Target="../embeddings/oleObject15.bin"/><Relationship Id="rId4" Type="http://schemas.openxmlformats.org/officeDocument/2006/relationships/image" Target="../media/image11.wmf"/><Relationship Id="rId9" Type="http://schemas.openxmlformats.org/officeDocument/2006/relationships/oleObject" Target="../embeddings/oleObject10.bin"/><Relationship Id="rId14" Type="http://schemas.openxmlformats.org/officeDocument/2006/relationships/image" Target="../media/image16.wmf"/><Relationship Id="rId22" Type="http://schemas.openxmlformats.org/officeDocument/2006/relationships/image" Target="../media/image20.wmf"/></Relationships>
</file>

<file path=ppt/slides/_rels/slide17.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22.bin"/><Relationship Id="rId18" Type="http://schemas.openxmlformats.org/officeDocument/2006/relationships/image" Target="../media/image28.w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5.wmf"/><Relationship Id="rId17" Type="http://schemas.openxmlformats.org/officeDocument/2006/relationships/oleObject" Target="../embeddings/oleObject24.bin"/><Relationship Id="rId2" Type="http://schemas.openxmlformats.org/officeDocument/2006/relationships/slideLayout" Target="../slideLayouts/slideLayout2.xml"/><Relationship Id="rId16" Type="http://schemas.openxmlformats.org/officeDocument/2006/relationships/image" Target="../media/image27.wmf"/><Relationship Id="rId1" Type="http://schemas.openxmlformats.org/officeDocument/2006/relationships/vmlDrawing" Target="../drawings/vmlDrawing4.vml"/><Relationship Id="rId6" Type="http://schemas.openxmlformats.org/officeDocument/2006/relationships/image" Target="../media/image22.w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0.bin"/><Relationship Id="rId14" Type="http://schemas.openxmlformats.org/officeDocument/2006/relationships/image" Target="../media/image26.wmf"/></Relationships>
</file>

<file path=ppt/slides/_rels/slide18.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32.wmf"/><Relationship Id="rId2" Type="http://schemas.openxmlformats.org/officeDocument/2006/relationships/slideLayout" Target="../slideLayouts/slideLayout2.xml"/><Relationship Id="rId16" Type="http://schemas.openxmlformats.org/officeDocument/2006/relationships/image" Target="../media/image34.wmf"/><Relationship Id="rId1" Type="http://schemas.openxmlformats.org/officeDocument/2006/relationships/vmlDrawing" Target="../drawings/vmlDrawing5.vml"/><Relationship Id="rId6" Type="http://schemas.openxmlformats.org/officeDocument/2006/relationships/image" Target="../media/image30.wmf"/><Relationship Id="rId11" Type="http://schemas.openxmlformats.org/officeDocument/2006/relationships/oleObject" Target="../embeddings/oleObject29.bin"/><Relationship Id="rId5" Type="http://schemas.openxmlformats.org/officeDocument/2006/relationships/oleObject" Target="../embeddings/oleObject26.bin"/><Relationship Id="rId15" Type="http://schemas.openxmlformats.org/officeDocument/2006/relationships/oleObject" Target="../embeddings/oleObject31.bin"/><Relationship Id="rId10" Type="http://schemas.openxmlformats.org/officeDocument/2006/relationships/image" Target="../media/image31.wmf"/><Relationship Id="rId4" Type="http://schemas.openxmlformats.org/officeDocument/2006/relationships/image" Target="../media/image29.wmf"/><Relationship Id="rId9" Type="http://schemas.openxmlformats.org/officeDocument/2006/relationships/oleObject" Target="../embeddings/oleObject28.bin"/><Relationship Id="rId14" Type="http://schemas.openxmlformats.org/officeDocument/2006/relationships/image" Target="../media/image33.wmf"/></Relationships>
</file>

<file path=ppt/slides/_rels/slide19.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6.wmf"/><Relationship Id="rId5" Type="http://schemas.openxmlformats.org/officeDocument/2006/relationships/oleObject" Target="../embeddings/oleObject33.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5.bin"/></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0.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1.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 Id="rId5" Type="http://schemas.openxmlformats.org/officeDocument/2006/relationships/image" Target="../media/image51.png"/><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xml"/><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4.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 Id="rId9" Type="http://schemas.openxmlformats.org/officeDocument/2006/relationships/image" Target="../media/image68.png"/></Relationships>
</file>

<file path=ppt/slides/_rels/slide3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4.xml"/><Relationship Id="rId4" Type="http://schemas.openxmlformats.org/officeDocument/2006/relationships/image" Target="../media/image71.png"/></Relationships>
</file>

<file path=ppt/slides/_rels/slide3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4.xml"/><Relationship Id="rId4" Type="http://schemas.openxmlformats.org/officeDocument/2006/relationships/image" Target="../media/image7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81000" y="533400"/>
            <a:ext cx="8382000" cy="533400"/>
          </a:xfrm>
        </p:spPr>
        <p:txBody>
          <a:bodyPr>
            <a:normAutofit fontScale="90000"/>
          </a:bodyPr>
          <a:lstStyle/>
          <a:p>
            <a:pPr eaLnBrk="1" hangingPunct="1"/>
            <a:r>
              <a:rPr lang="zh-CN" altLang="en-US" sz="3200" dirty="0" smtClean="0">
                <a:solidFill>
                  <a:srgbClr val="FF0000"/>
                </a:solidFill>
              </a:rPr>
              <a:t>分簇路由协议</a:t>
            </a:r>
          </a:p>
        </p:txBody>
      </p:sp>
      <p:sp>
        <p:nvSpPr>
          <p:cNvPr id="26627" name="Rectangle 3"/>
          <p:cNvSpPr>
            <a:spLocks noGrp="1" noChangeArrowheads="1"/>
          </p:cNvSpPr>
          <p:nvPr>
            <p:ph idx="1"/>
          </p:nvPr>
        </p:nvSpPr>
        <p:spPr>
          <a:xfrm>
            <a:off x="533400" y="1341438"/>
            <a:ext cx="8229600" cy="3671738"/>
          </a:xfrm>
        </p:spPr>
        <p:txBody>
          <a:bodyPr/>
          <a:lstStyle/>
          <a:p>
            <a:pPr eaLnBrk="1" hangingPunct="1">
              <a:spcBef>
                <a:spcPct val="20000"/>
              </a:spcBef>
              <a:buClr>
                <a:schemeClr val="tx1"/>
              </a:buClr>
              <a:buFont typeface="Wingdings" pitchFamily="2" charset="2"/>
              <a:buChar char="l"/>
            </a:pPr>
            <a:r>
              <a:rPr lang="zh-CN" altLang="en-US" sz="2400" dirty="0" smtClean="0">
                <a:solidFill>
                  <a:srgbClr val="0000CC"/>
                </a:solidFill>
              </a:rPr>
              <a:t>成簇。</a:t>
            </a:r>
            <a:r>
              <a:rPr lang="zh-CN" altLang="en-US" sz="2400" dirty="0" smtClean="0"/>
              <a:t>无线传感器网络中的节点被划分为多个簇，每个簇由一个簇首和多个簇成员构成，所有簇首形成高一级的网络。</a:t>
            </a:r>
          </a:p>
          <a:p>
            <a:pPr eaLnBrk="1" hangingPunct="1">
              <a:spcBef>
                <a:spcPct val="20000"/>
              </a:spcBef>
              <a:buClr>
                <a:schemeClr val="tx1"/>
              </a:buClr>
              <a:buFont typeface="Wingdings" pitchFamily="2" charset="2"/>
              <a:buChar char="l"/>
            </a:pPr>
            <a:r>
              <a:rPr lang="zh-CN" altLang="en-US" sz="2400" dirty="0" smtClean="0">
                <a:solidFill>
                  <a:srgbClr val="0000CC"/>
                </a:solidFill>
              </a:rPr>
              <a:t>簇首的功能</a:t>
            </a:r>
            <a:r>
              <a:rPr lang="zh-CN" altLang="en-US" sz="2400" dirty="0" smtClean="0"/>
              <a:t>。簇首节点负责本簇内的成员节点管理，并完成与</a:t>
            </a:r>
            <a:r>
              <a:rPr lang="en-US" altLang="zh-CN" sz="2400" dirty="0" smtClean="0"/>
              <a:t>sink</a:t>
            </a:r>
            <a:r>
              <a:rPr lang="zh-CN" altLang="en-US" sz="2400" dirty="0" smtClean="0"/>
              <a:t>节点的直接或间接通信，可以利用簇首节点进行数据聚集和数据融合，从而减少最终传输到</a:t>
            </a:r>
            <a:r>
              <a:rPr lang="en-US" altLang="zh-CN" sz="2400" dirty="0" smtClean="0"/>
              <a:t>Sink</a:t>
            </a:r>
            <a:r>
              <a:rPr lang="zh-CN" altLang="en-US" sz="2400" dirty="0" smtClean="0"/>
              <a:t>节点的</a:t>
            </a:r>
            <a:r>
              <a:rPr lang="zh-CN" altLang="en-US" sz="2400" dirty="0"/>
              <a:t>数据</a:t>
            </a:r>
            <a:r>
              <a:rPr lang="zh-CN" altLang="en-US" sz="2400" dirty="0" smtClean="0"/>
              <a:t>量。</a:t>
            </a:r>
          </a:p>
        </p:txBody>
      </p:sp>
      <p:sp>
        <p:nvSpPr>
          <p:cNvPr id="26628" name="灯片编号占位符 4"/>
          <p:cNvSpPr>
            <a:spLocks noGrp="1"/>
          </p:cNvSpPr>
          <p:nvPr>
            <p:ph type="sldNum" sz="quarter" idx="10"/>
          </p:nvPr>
        </p:nvSpPr>
        <p:spPr>
          <a:noFill/>
        </p:spPr>
        <p:txBody>
          <a:bodyPr/>
          <a:lstStyle/>
          <a:p>
            <a:fld id="{CFBCD666-7321-4FF2-8E8F-A890574728F3}" type="slidenum">
              <a:rPr lang="zh-CN" altLang="en-US"/>
              <a:pPr/>
              <a:t>1</a:t>
            </a:fld>
            <a:r>
              <a:rPr lang="en-US" altLang="zh-CN" dirty="0" smtClean="0"/>
              <a:t>/40</a:t>
            </a:r>
            <a:endParaRPr lang="en-US" altLang="zh-CN" dirty="0"/>
          </a:p>
        </p:txBody>
      </p:sp>
      <p:sp>
        <p:nvSpPr>
          <p:cNvPr id="5" name="页脚占位符 4"/>
          <p:cNvSpPr>
            <a:spLocks noGrp="1"/>
          </p:cNvSpPr>
          <p:nvPr>
            <p:ph type="ftr" sz="quarter" idx="11"/>
          </p:nvPr>
        </p:nvSpPr>
        <p:spPr/>
        <p:txBody>
          <a:bodyPr/>
          <a:lstStyle/>
          <a:p>
            <a:pPr>
              <a:defRPr/>
            </a:pPr>
            <a:r>
              <a:rPr lang="en-US" altLang="zh-CN"/>
              <a:t>Prof. Wu Yuanming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pPr eaLnBrk="1" hangingPunct="1"/>
            <a:r>
              <a:rPr lang="en-US" altLang="zh-CN" sz="3600" dirty="0" smtClean="0">
                <a:solidFill>
                  <a:schemeClr val="accent2"/>
                </a:solidFill>
                <a:latin typeface="Times New Roman" pitchFamily="18" charset="0"/>
                <a:ea typeface="隶书" pitchFamily="49" charset="-122"/>
              </a:rPr>
              <a:t>LEACH</a:t>
            </a:r>
            <a:r>
              <a:rPr lang="zh-CN" altLang="en-US" sz="3600" dirty="0" smtClean="0">
                <a:solidFill>
                  <a:schemeClr val="accent2"/>
                </a:solidFill>
                <a:latin typeface="Times New Roman" pitchFamily="18" charset="0"/>
                <a:ea typeface="隶书" pitchFamily="49" charset="-122"/>
              </a:rPr>
              <a:t>协议的仿真分析</a:t>
            </a:r>
            <a:endParaRPr lang="zh-CN" altLang="en-US" sz="4400" dirty="0" smtClean="0">
              <a:solidFill>
                <a:schemeClr val="accent2"/>
              </a:solidFill>
              <a:latin typeface="Times New Roman" pitchFamily="18" charset="0"/>
              <a:ea typeface="隶书" pitchFamily="49" charset="-122"/>
            </a:endParaRPr>
          </a:p>
        </p:txBody>
      </p:sp>
      <p:sp>
        <p:nvSpPr>
          <p:cNvPr id="37891" name="内容占位符 2"/>
          <p:cNvSpPr>
            <a:spLocks noGrp="1"/>
          </p:cNvSpPr>
          <p:nvPr>
            <p:ph idx="1"/>
          </p:nvPr>
        </p:nvSpPr>
        <p:spPr>
          <a:xfrm>
            <a:off x="566738" y="1752600"/>
            <a:ext cx="8001000" cy="3748088"/>
          </a:xfrm>
        </p:spPr>
        <p:txBody>
          <a:bodyPr>
            <a:normAutofit/>
          </a:bodyPr>
          <a:lstStyle/>
          <a:p>
            <a:pPr algn="just" eaLnBrk="1" hangingPunct="1">
              <a:spcBef>
                <a:spcPct val="30000"/>
              </a:spcBef>
              <a:spcAft>
                <a:spcPct val="50000"/>
              </a:spcAft>
              <a:buFont typeface="Wingdings" pitchFamily="2" charset="2"/>
              <a:buNone/>
            </a:pPr>
            <a:r>
              <a:rPr lang="en-US" altLang="zh-CN" dirty="0" smtClean="0">
                <a:solidFill>
                  <a:srgbClr val="0000CC"/>
                </a:solidFill>
              </a:rPr>
              <a:t>1. </a:t>
            </a:r>
            <a:r>
              <a:rPr lang="zh-CN" altLang="en-US" dirty="0" smtClean="0">
                <a:solidFill>
                  <a:srgbClr val="0000CC"/>
                </a:solidFill>
              </a:rPr>
              <a:t>问题的提出</a:t>
            </a:r>
            <a:endParaRPr lang="en-US" altLang="zh-CN" dirty="0" smtClean="0">
              <a:solidFill>
                <a:srgbClr val="0000CC"/>
              </a:solidFill>
            </a:endParaRPr>
          </a:p>
          <a:p>
            <a:pPr algn="just" eaLnBrk="1" hangingPunct="1">
              <a:spcBef>
                <a:spcPct val="30000"/>
              </a:spcBef>
              <a:buFont typeface="Wingdings" pitchFamily="2" charset="2"/>
              <a:buChar char="s"/>
            </a:pPr>
            <a:r>
              <a:rPr lang="zh-CN" altLang="en-US" dirty="0" smtClean="0">
                <a:latin typeface="Times New Roman" pitchFamily="18" charset="0"/>
              </a:rPr>
              <a:t> </a:t>
            </a:r>
            <a:r>
              <a:rPr lang="en-US" altLang="zh-CN" dirty="0" smtClean="0">
                <a:latin typeface="Times New Roman" pitchFamily="18" charset="0"/>
              </a:rPr>
              <a:t>LEACH</a:t>
            </a:r>
            <a:r>
              <a:rPr lang="zh-CN" altLang="en-US" dirty="0" smtClean="0">
                <a:latin typeface="Times New Roman" pitchFamily="18" charset="0"/>
              </a:rPr>
              <a:t>算法研究发现，簇</a:t>
            </a:r>
            <a:r>
              <a:rPr lang="zh-CN" altLang="en-US" dirty="0" smtClean="0">
                <a:latin typeface="Times New Roman" pitchFamily="18" charset="0"/>
              </a:rPr>
              <a:t>首的数量有</a:t>
            </a:r>
            <a:r>
              <a:rPr lang="zh-CN" altLang="en-US" dirty="0" smtClean="0">
                <a:latin typeface="Times New Roman" pitchFamily="18" charset="0"/>
              </a:rPr>
              <a:t>一个</a:t>
            </a:r>
            <a:r>
              <a:rPr lang="zh-CN" altLang="en-US" dirty="0" smtClean="0">
                <a:latin typeface="Times New Roman" pitchFamily="18" charset="0"/>
              </a:rPr>
              <a:t>最优值</a:t>
            </a:r>
            <a:r>
              <a:rPr lang="zh-CN" altLang="en-US" i="1" dirty="0" smtClean="0">
                <a:latin typeface="Times New Roman" pitchFamily="18" charset="0"/>
              </a:rPr>
              <a:t>。</a:t>
            </a:r>
            <a:endParaRPr lang="en-US" altLang="zh-CN" i="1" dirty="0" smtClean="0">
              <a:latin typeface="Times New Roman" pitchFamily="18" charset="0"/>
            </a:endParaRPr>
          </a:p>
          <a:p>
            <a:pPr algn="just" eaLnBrk="1" hangingPunct="1">
              <a:spcBef>
                <a:spcPct val="30000"/>
              </a:spcBef>
              <a:buFont typeface="Wingdings" pitchFamily="2" charset="2"/>
              <a:buChar char="s"/>
            </a:pPr>
            <a:r>
              <a:rPr lang="zh-CN" altLang="en-US" dirty="0" smtClean="0">
                <a:latin typeface="Times New Roman" pitchFamily="18" charset="0"/>
              </a:rPr>
              <a:t> </a:t>
            </a:r>
            <a:r>
              <a:rPr lang="en-US" altLang="zh-CN" dirty="0" smtClean="0">
                <a:latin typeface="Times New Roman" pitchFamily="18" charset="0"/>
              </a:rPr>
              <a:t>LEACH</a:t>
            </a:r>
            <a:r>
              <a:rPr lang="zh-CN" altLang="en-US" dirty="0" smtClean="0">
                <a:latin typeface="Times New Roman" pitchFamily="18" charset="0"/>
              </a:rPr>
              <a:t>算法中</a:t>
            </a:r>
            <a:r>
              <a:rPr lang="zh-CN" altLang="en-US" dirty="0" smtClean="0">
                <a:latin typeface="Times New Roman" pitchFamily="18" charset="0"/>
              </a:rPr>
              <a:t>设定簇首的数量为节点总数的</a:t>
            </a:r>
            <a:r>
              <a:rPr lang="en-US" altLang="zh-CN" i="1" dirty="0" smtClean="0">
                <a:latin typeface="Times New Roman" pitchFamily="18" charset="0"/>
              </a:rPr>
              <a:t>5</a:t>
            </a:r>
            <a:r>
              <a:rPr lang="zh-CN" altLang="en-US" i="1" dirty="0" smtClean="0">
                <a:latin typeface="Times New Roman" pitchFamily="18" charset="0"/>
              </a:rPr>
              <a:t>％</a:t>
            </a:r>
            <a:r>
              <a:rPr lang="zh-CN" altLang="en-US" dirty="0" smtClean="0">
                <a:latin typeface="Times New Roman" pitchFamily="18" charset="0"/>
              </a:rPr>
              <a:t>。</a:t>
            </a:r>
            <a:r>
              <a:rPr lang="zh-CN" altLang="en-US" dirty="0" smtClean="0">
                <a:latin typeface="Times New Roman" pitchFamily="18" charset="0"/>
              </a:rPr>
              <a:t>但是并没有给出依据。</a:t>
            </a:r>
            <a:endParaRPr lang="zh-CN" altLang="en-US" dirty="0" smtClean="0">
              <a:latin typeface="Times New Roman" pitchFamily="18" charset="0"/>
            </a:endParaRPr>
          </a:p>
        </p:txBody>
      </p:sp>
      <p:sp>
        <p:nvSpPr>
          <p:cNvPr id="37892" name="灯片编号占位符 4"/>
          <p:cNvSpPr>
            <a:spLocks noGrp="1"/>
          </p:cNvSpPr>
          <p:nvPr>
            <p:ph type="sldNum" sz="quarter" idx="10"/>
          </p:nvPr>
        </p:nvSpPr>
        <p:spPr>
          <a:noFill/>
        </p:spPr>
        <p:txBody>
          <a:bodyPr/>
          <a:lstStyle/>
          <a:p>
            <a:fld id="{E5977E3C-51BA-4043-A574-E14D3001E2BF}" type="slidenum">
              <a:rPr lang="zh-CN" altLang="en-US"/>
              <a:pPr/>
              <a:t>10</a:t>
            </a:fld>
            <a:r>
              <a:rPr lang="en-US" altLang="zh-CN" dirty="0" smtClean="0"/>
              <a:t>/40</a:t>
            </a:r>
            <a:endParaRPr lang="en-US" altLang="zh-CN" dirty="0"/>
          </a:p>
        </p:txBody>
      </p:sp>
      <p:sp>
        <p:nvSpPr>
          <p:cNvPr id="5" name="页脚占位符 4"/>
          <p:cNvSpPr>
            <a:spLocks noGrp="1"/>
          </p:cNvSpPr>
          <p:nvPr>
            <p:ph type="ftr" sz="quarter" idx="11"/>
          </p:nvPr>
        </p:nvSpPr>
        <p:spPr/>
        <p:txBody>
          <a:bodyPr/>
          <a:lstStyle/>
          <a:p>
            <a:pPr>
              <a:defRPr/>
            </a:pPr>
            <a:r>
              <a:rPr lang="en-US" altLang="zh-CN"/>
              <a:t>Prof. Wu Yuanming</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标题 1"/>
          <p:cNvSpPr>
            <a:spLocks noGrp="1"/>
          </p:cNvSpPr>
          <p:nvPr>
            <p:ph type="title"/>
          </p:nvPr>
        </p:nvSpPr>
        <p:spPr/>
        <p:txBody>
          <a:bodyPr/>
          <a:lstStyle/>
          <a:p>
            <a:pPr eaLnBrk="1" hangingPunct="1"/>
            <a:r>
              <a:rPr lang="en-US" altLang="zh-CN" sz="3600" dirty="0" smtClean="0">
                <a:solidFill>
                  <a:schemeClr val="accent2"/>
                </a:solidFill>
                <a:latin typeface="Times New Roman" pitchFamily="18" charset="0"/>
                <a:ea typeface="隶书" pitchFamily="49" charset="-122"/>
              </a:rPr>
              <a:t>LEACH</a:t>
            </a:r>
            <a:r>
              <a:rPr lang="zh-CN" altLang="en-US" sz="3600" dirty="0" smtClean="0">
                <a:solidFill>
                  <a:schemeClr val="accent2"/>
                </a:solidFill>
                <a:latin typeface="Times New Roman" pitchFamily="18" charset="0"/>
                <a:ea typeface="隶书" pitchFamily="49" charset="-122"/>
              </a:rPr>
              <a:t>协议的仿真分析</a:t>
            </a:r>
            <a:endParaRPr lang="zh-CN" altLang="en-US" sz="4400" dirty="0" smtClean="0">
              <a:solidFill>
                <a:schemeClr val="accent2"/>
              </a:solidFill>
              <a:latin typeface="隶书" pitchFamily="49" charset="-122"/>
              <a:ea typeface="隶书" pitchFamily="49" charset="-122"/>
            </a:endParaRPr>
          </a:p>
        </p:txBody>
      </p:sp>
      <p:sp>
        <p:nvSpPr>
          <p:cNvPr id="2056" name="内容占位符 2"/>
          <p:cNvSpPr>
            <a:spLocks noGrp="1"/>
          </p:cNvSpPr>
          <p:nvPr>
            <p:ph idx="1"/>
          </p:nvPr>
        </p:nvSpPr>
        <p:spPr>
          <a:xfrm>
            <a:off x="566738" y="1752600"/>
            <a:ext cx="8001000" cy="533400"/>
          </a:xfrm>
        </p:spPr>
        <p:txBody>
          <a:bodyPr>
            <a:normAutofit fontScale="92500" lnSpcReduction="10000"/>
          </a:bodyPr>
          <a:lstStyle/>
          <a:p>
            <a:pPr eaLnBrk="1" hangingPunct="1">
              <a:buFont typeface="Wingdings" pitchFamily="2" charset="2"/>
              <a:buNone/>
            </a:pPr>
            <a:r>
              <a:rPr lang="en-US" altLang="zh-CN" dirty="0" smtClean="0">
                <a:solidFill>
                  <a:srgbClr val="0000CC"/>
                </a:solidFill>
              </a:rPr>
              <a:t>2.</a:t>
            </a:r>
            <a:r>
              <a:rPr lang="en-US" altLang="zh-CN" dirty="0" smtClean="0">
                <a:solidFill>
                  <a:srgbClr val="0000CC"/>
                </a:solidFill>
                <a:latin typeface="Times New Roman" pitchFamily="18" charset="0"/>
              </a:rPr>
              <a:t> </a:t>
            </a:r>
            <a:r>
              <a:rPr lang="zh-CN" altLang="en-US" dirty="0" smtClean="0">
                <a:solidFill>
                  <a:srgbClr val="0000CC"/>
                </a:solidFill>
                <a:latin typeface="Times New Roman" pitchFamily="18" charset="0"/>
              </a:rPr>
              <a:t>对</a:t>
            </a:r>
            <a:r>
              <a:rPr lang="en-US" altLang="zh-CN" dirty="0" smtClean="0">
                <a:solidFill>
                  <a:srgbClr val="0000CC"/>
                </a:solidFill>
                <a:latin typeface="Times New Roman" pitchFamily="18" charset="0"/>
              </a:rPr>
              <a:t>LEACH</a:t>
            </a:r>
            <a:r>
              <a:rPr lang="zh-CN" altLang="en-US" dirty="0" smtClean="0">
                <a:solidFill>
                  <a:srgbClr val="0000CC"/>
                </a:solidFill>
                <a:latin typeface="Times New Roman" pitchFamily="18" charset="0"/>
              </a:rPr>
              <a:t>协议的假设</a:t>
            </a:r>
            <a:endParaRPr lang="zh-CN" altLang="en-US" dirty="0" smtClean="0">
              <a:solidFill>
                <a:srgbClr val="0000CC"/>
              </a:solidFill>
            </a:endParaRPr>
          </a:p>
        </p:txBody>
      </p:sp>
      <p:sp>
        <p:nvSpPr>
          <p:cNvPr id="2058" name="灯片编号占位符 10"/>
          <p:cNvSpPr>
            <a:spLocks noGrp="1"/>
          </p:cNvSpPr>
          <p:nvPr>
            <p:ph type="sldNum" sz="quarter" idx="10"/>
          </p:nvPr>
        </p:nvSpPr>
        <p:spPr>
          <a:noFill/>
        </p:spPr>
        <p:txBody>
          <a:bodyPr/>
          <a:lstStyle/>
          <a:p>
            <a:fld id="{05218105-0AE6-4A9B-9F75-A578FE1C86B9}" type="slidenum">
              <a:rPr lang="zh-CN" altLang="en-US"/>
              <a:pPr/>
              <a:t>11</a:t>
            </a:fld>
            <a:r>
              <a:rPr lang="en-US" altLang="zh-CN" dirty="0" smtClean="0"/>
              <a:t>/40</a:t>
            </a:r>
            <a:endParaRPr lang="en-US" altLang="zh-CN" dirty="0"/>
          </a:p>
        </p:txBody>
      </p:sp>
      <p:sp>
        <p:nvSpPr>
          <p:cNvPr id="11" name="页脚占位符 10"/>
          <p:cNvSpPr>
            <a:spLocks noGrp="1"/>
          </p:cNvSpPr>
          <p:nvPr>
            <p:ph type="ftr" sz="quarter" idx="11"/>
          </p:nvPr>
        </p:nvSpPr>
        <p:spPr/>
        <p:txBody>
          <a:bodyPr/>
          <a:lstStyle/>
          <a:p>
            <a:pPr>
              <a:defRPr/>
            </a:pPr>
            <a:r>
              <a:rPr lang="en-US" altLang="zh-CN"/>
              <a:t>Prof. Wu Yuanming</a:t>
            </a:r>
          </a:p>
        </p:txBody>
      </p:sp>
      <p:sp>
        <p:nvSpPr>
          <p:cNvPr id="2057" name="Rectangle 3"/>
          <p:cNvSpPr txBox="1">
            <a:spLocks noChangeArrowheads="1"/>
          </p:cNvSpPr>
          <p:nvPr/>
        </p:nvSpPr>
        <p:spPr bwMode="auto">
          <a:xfrm>
            <a:off x="642938" y="2357438"/>
            <a:ext cx="7772400" cy="3786187"/>
          </a:xfrm>
          <a:prstGeom prst="rect">
            <a:avLst/>
          </a:prstGeom>
          <a:noFill/>
          <a:ln w="9525">
            <a:noFill/>
            <a:miter lim="800000"/>
            <a:headEnd/>
            <a:tailEnd/>
          </a:ln>
        </p:spPr>
        <p:txBody>
          <a:bodyPr/>
          <a:lstStyle/>
          <a:p>
            <a:pPr algn="just" eaLnBrk="1" hangingPunct="1">
              <a:lnSpc>
                <a:spcPct val="130000"/>
              </a:lnSpc>
              <a:buClr>
                <a:srgbClr val="808080"/>
              </a:buClr>
            </a:pPr>
            <a:endParaRPr lang="en-US" altLang="zh-CN" sz="2800" dirty="0">
              <a:solidFill>
                <a:srgbClr val="000000"/>
              </a:solidFill>
              <a:latin typeface="宋体" pitchFamily="2" charset="-122"/>
            </a:endParaRPr>
          </a:p>
          <a:p>
            <a:pPr algn="just" eaLnBrk="1" hangingPunct="1">
              <a:lnSpc>
                <a:spcPct val="130000"/>
              </a:lnSpc>
              <a:buClr>
                <a:srgbClr val="808080"/>
              </a:buClr>
            </a:pPr>
            <a:r>
              <a:rPr lang="zh-CN" altLang="en-US" sz="2800" dirty="0">
                <a:solidFill>
                  <a:srgbClr val="000000"/>
                </a:solidFill>
                <a:latin typeface="宋体" pitchFamily="2" charset="-122"/>
              </a:rPr>
              <a:t>做以下假设：</a:t>
            </a:r>
          </a:p>
          <a:p>
            <a:pPr algn="just" eaLnBrk="1" hangingPunct="1">
              <a:lnSpc>
                <a:spcPct val="130000"/>
              </a:lnSpc>
              <a:buClr>
                <a:srgbClr val="C00000"/>
              </a:buClr>
              <a:buFont typeface="Wingdings" pitchFamily="2" charset="2"/>
              <a:buChar char="s"/>
            </a:pPr>
            <a:r>
              <a:rPr lang="zh-CN" altLang="en-US" sz="2800" dirty="0">
                <a:solidFill>
                  <a:srgbClr val="000000"/>
                </a:solidFill>
                <a:latin typeface="宋体" pitchFamily="2" charset="-122"/>
              </a:rPr>
              <a:t> 无线传感器网络节点以密度为  的类似泊松过程分布在边长为 正方形二维空间内，且         。其中</a:t>
            </a:r>
            <a:r>
              <a:rPr lang="zh-CN" altLang="en-US" sz="2800" dirty="0" smtClean="0">
                <a:solidFill>
                  <a:srgbClr val="000000"/>
                </a:solidFill>
                <a:latin typeface="宋体" pitchFamily="2" charset="-122"/>
              </a:rPr>
              <a:t>，簇首节点</a:t>
            </a:r>
            <a:r>
              <a:rPr lang="zh-CN" altLang="en-US" sz="2800" dirty="0">
                <a:solidFill>
                  <a:srgbClr val="000000"/>
                </a:solidFill>
                <a:latin typeface="宋体" pitchFamily="2" charset="-122"/>
              </a:rPr>
              <a:t>的密度为  </a:t>
            </a:r>
            <a:r>
              <a:rPr lang="zh-CN" altLang="en-US" sz="2800" dirty="0" smtClean="0">
                <a:solidFill>
                  <a:srgbClr val="000000"/>
                </a:solidFill>
                <a:latin typeface="宋体" pitchFamily="2" charset="-122"/>
              </a:rPr>
              <a:t>，一般</a:t>
            </a:r>
            <a:r>
              <a:rPr lang="zh-CN" altLang="en-US" sz="2800" dirty="0">
                <a:solidFill>
                  <a:srgbClr val="000000"/>
                </a:solidFill>
                <a:latin typeface="宋体" pitchFamily="2" charset="-122"/>
              </a:rPr>
              <a:t>节点的密度为   </a:t>
            </a:r>
            <a:endParaRPr lang="en-US" altLang="zh-CN" sz="2800" dirty="0">
              <a:solidFill>
                <a:srgbClr val="000000"/>
              </a:solidFill>
              <a:latin typeface="宋体" pitchFamily="2" charset="-122"/>
            </a:endParaRPr>
          </a:p>
        </p:txBody>
      </p:sp>
      <p:graphicFrame>
        <p:nvGraphicFramePr>
          <p:cNvPr id="2050" name="Object 6"/>
          <p:cNvGraphicFramePr>
            <a:graphicFrameLocks noChangeAspect="1"/>
          </p:cNvGraphicFramePr>
          <p:nvPr/>
        </p:nvGraphicFramePr>
        <p:xfrm>
          <a:off x="5786438" y="3571875"/>
          <a:ext cx="360362" cy="449263"/>
        </p:xfrm>
        <a:graphic>
          <a:graphicData uri="http://schemas.openxmlformats.org/presentationml/2006/ole">
            <mc:AlternateContent xmlns:mc="http://schemas.openxmlformats.org/markup-compatibility/2006">
              <mc:Choice xmlns:v="urn:schemas-microsoft-com:vml" Requires="v">
                <p:oleObj spid="_x0000_s2130" name="Equation" r:id="rId4" imgW="114201" imgH="139579" progId="Equation.DSMT4">
                  <p:embed/>
                </p:oleObj>
              </mc:Choice>
              <mc:Fallback>
                <p:oleObj name="Equation" r:id="rId4" imgW="114201" imgH="139579"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6438" y="3571875"/>
                        <a:ext cx="360362"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7"/>
          <p:cNvGraphicFramePr>
            <a:graphicFrameLocks noChangeAspect="1"/>
          </p:cNvGraphicFramePr>
          <p:nvPr/>
        </p:nvGraphicFramePr>
        <p:xfrm>
          <a:off x="3851920" y="4149080"/>
          <a:ext cx="479425" cy="449263"/>
        </p:xfrm>
        <a:graphic>
          <a:graphicData uri="http://schemas.openxmlformats.org/presentationml/2006/ole">
            <mc:AlternateContent xmlns:mc="http://schemas.openxmlformats.org/markup-compatibility/2006">
              <mc:Choice xmlns:v="urn:schemas-microsoft-com:vml" Requires="v">
                <p:oleObj spid="_x0000_s2131" name="Equation" r:id="rId6" imgW="152334" imgH="139639" progId="Equation.DSMT4">
                  <p:embed/>
                </p:oleObj>
              </mc:Choice>
              <mc:Fallback>
                <p:oleObj name="Equation" r:id="rId6" imgW="152334" imgH="139639"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1920" y="4149080"/>
                        <a:ext cx="479425"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8"/>
          <p:cNvGraphicFramePr>
            <a:graphicFrameLocks noChangeAspect="1"/>
          </p:cNvGraphicFramePr>
          <p:nvPr/>
        </p:nvGraphicFramePr>
        <p:xfrm>
          <a:off x="1214438" y="4572000"/>
          <a:ext cx="1562100" cy="539750"/>
        </p:xfrm>
        <a:graphic>
          <a:graphicData uri="http://schemas.openxmlformats.org/presentationml/2006/ole">
            <mc:AlternateContent xmlns:mc="http://schemas.openxmlformats.org/markup-compatibility/2006">
              <mc:Choice xmlns:v="urn:schemas-microsoft-com:vml" Requires="v">
                <p:oleObj spid="_x0000_s2132" name="Equation" r:id="rId8" imgW="520248" imgH="177646" progId="Equation.DSMT4">
                  <p:embed/>
                </p:oleObj>
              </mc:Choice>
              <mc:Fallback>
                <p:oleObj name="Equation" r:id="rId8" imgW="520248" imgH="177646"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4438" y="4572000"/>
                        <a:ext cx="156210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9"/>
          <p:cNvGraphicFramePr>
            <a:graphicFrameLocks noChangeAspect="1"/>
          </p:cNvGraphicFramePr>
          <p:nvPr/>
        </p:nvGraphicFramePr>
        <p:xfrm>
          <a:off x="7286625" y="4714875"/>
          <a:ext cx="371475" cy="541338"/>
        </p:xfrm>
        <a:graphic>
          <a:graphicData uri="http://schemas.openxmlformats.org/presentationml/2006/ole">
            <mc:AlternateContent xmlns:mc="http://schemas.openxmlformats.org/markup-compatibility/2006">
              <mc:Choice xmlns:v="urn:schemas-microsoft-com:vml" Requires="v">
                <p:oleObj spid="_x0000_s2133" name="Equation" r:id="rId10" imgW="126725" imgH="177415" progId="Equation.DSMT4">
                  <p:embed/>
                </p:oleObj>
              </mc:Choice>
              <mc:Fallback>
                <p:oleObj name="Equation" r:id="rId10" imgW="126725" imgH="177415"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86625" y="4714875"/>
                        <a:ext cx="371475" cy="541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10"/>
          <p:cNvGraphicFramePr>
            <a:graphicFrameLocks noChangeAspect="1"/>
          </p:cNvGraphicFramePr>
          <p:nvPr/>
        </p:nvGraphicFramePr>
        <p:xfrm>
          <a:off x="3275856" y="5229200"/>
          <a:ext cx="479425" cy="539750"/>
        </p:xfrm>
        <a:graphic>
          <a:graphicData uri="http://schemas.openxmlformats.org/presentationml/2006/ole">
            <mc:AlternateContent xmlns:mc="http://schemas.openxmlformats.org/markup-compatibility/2006">
              <mc:Choice xmlns:v="urn:schemas-microsoft-com:vml" Requires="v">
                <p:oleObj spid="_x0000_s2134" name="Equation" r:id="rId12" imgW="152202" imgH="177569" progId="Equation.DSMT4">
                  <p:embed/>
                </p:oleObj>
              </mc:Choice>
              <mc:Fallback>
                <p:oleObj name="Equation" r:id="rId12" imgW="152202" imgH="177569" progId="Equation.DSMT4">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75856" y="5229200"/>
                        <a:ext cx="479425"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728663" y="304800"/>
            <a:ext cx="7772400" cy="603250"/>
          </a:xfrm>
        </p:spPr>
        <p:txBody>
          <a:bodyPr>
            <a:normAutofit fontScale="90000"/>
          </a:bodyPr>
          <a:lstStyle/>
          <a:p>
            <a:pPr eaLnBrk="1" hangingPunct="1"/>
            <a:r>
              <a:rPr lang="en-US" altLang="zh-CN" sz="3600" dirty="0" smtClean="0">
                <a:solidFill>
                  <a:schemeClr val="accent2"/>
                </a:solidFill>
                <a:latin typeface="Times New Roman" pitchFamily="18" charset="0"/>
                <a:ea typeface="隶书" pitchFamily="49" charset="-122"/>
              </a:rPr>
              <a:t>LEACH</a:t>
            </a:r>
            <a:r>
              <a:rPr lang="zh-CN" altLang="en-US" sz="3600" dirty="0" smtClean="0">
                <a:solidFill>
                  <a:schemeClr val="accent2"/>
                </a:solidFill>
                <a:latin typeface="Times New Roman" pitchFamily="18" charset="0"/>
                <a:ea typeface="隶书" pitchFamily="49" charset="-122"/>
              </a:rPr>
              <a:t>协议的仿真分析</a:t>
            </a:r>
            <a:endParaRPr lang="zh-CN" altLang="en-US" sz="4400" dirty="0" smtClean="0">
              <a:solidFill>
                <a:schemeClr val="accent2"/>
              </a:solidFill>
              <a:latin typeface="Times New Roman" pitchFamily="18" charset="0"/>
              <a:ea typeface="隶书" pitchFamily="49" charset="-122"/>
            </a:endParaRPr>
          </a:p>
        </p:txBody>
      </p:sp>
      <p:sp>
        <p:nvSpPr>
          <p:cNvPr id="38915" name="内容占位符 6"/>
          <p:cNvSpPr>
            <a:spLocks noGrp="1"/>
          </p:cNvSpPr>
          <p:nvPr>
            <p:ph idx="1"/>
          </p:nvPr>
        </p:nvSpPr>
        <p:spPr>
          <a:xfrm>
            <a:off x="566738" y="1214438"/>
            <a:ext cx="7893050" cy="4518818"/>
          </a:xfrm>
        </p:spPr>
        <p:txBody>
          <a:bodyPr>
            <a:normAutofit/>
          </a:bodyPr>
          <a:lstStyle/>
          <a:p>
            <a:pPr marL="0" indent="0" algn="just" eaLnBrk="1" hangingPunct="1">
              <a:lnSpc>
                <a:spcPct val="140000"/>
              </a:lnSpc>
              <a:buFont typeface="Wingdings" pitchFamily="2" charset="2"/>
              <a:buChar char="s"/>
            </a:pPr>
            <a:r>
              <a:rPr lang="zh-CN" altLang="en-US" dirty="0" smtClean="0"/>
              <a:t> 无线传感器网络</a:t>
            </a:r>
            <a:r>
              <a:rPr lang="zh-CN" altLang="en-US" dirty="0" smtClean="0">
                <a:solidFill>
                  <a:srgbClr val="FF0000"/>
                </a:solidFill>
              </a:rPr>
              <a:t>节点的总个数用</a:t>
            </a:r>
            <a:r>
              <a:rPr lang="en-US" altLang="zh-CN" dirty="0" smtClean="0">
                <a:solidFill>
                  <a:srgbClr val="FF0000"/>
                </a:solidFill>
              </a:rPr>
              <a:t>n</a:t>
            </a:r>
            <a:r>
              <a:rPr lang="zh-CN" altLang="en-US" dirty="0" smtClean="0"/>
              <a:t>表示，节点分布的</a:t>
            </a:r>
            <a:r>
              <a:rPr lang="zh-CN" altLang="en-US" dirty="0" smtClean="0">
                <a:solidFill>
                  <a:srgbClr val="FF0000"/>
                </a:solidFill>
              </a:rPr>
              <a:t>正方形二维空间</a:t>
            </a:r>
            <a:r>
              <a:rPr lang="zh-CN" altLang="en-US" dirty="0" smtClean="0"/>
              <a:t>的面积用</a:t>
            </a:r>
            <a:r>
              <a:rPr lang="en-US" altLang="zh-CN" dirty="0" smtClean="0"/>
              <a:t>s</a:t>
            </a:r>
            <a:r>
              <a:rPr lang="zh-CN" altLang="en-US" dirty="0" smtClean="0"/>
              <a:t>表示，则</a:t>
            </a:r>
            <a:r>
              <a:rPr lang="en-US" altLang="zh-CN" dirty="0" smtClean="0"/>
              <a:t>n=</a:t>
            </a:r>
            <a:r>
              <a:rPr lang="el-GR" altLang="zh-CN" dirty="0" smtClean="0"/>
              <a:t>λ</a:t>
            </a:r>
            <a:r>
              <a:rPr lang="en-US" altLang="zh-CN" dirty="0" smtClean="0"/>
              <a:t>s</a:t>
            </a:r>
            <a:r>
              <a:rPr lang="zh-CN" altLang="en-US" dirty="0" smtClean="0"/>
              <a:t>，其中</a:t>
            </a:r>
            <a:r>
              <a:rPr lang="en-US" altLang="zh-CN" dirty="0" smtClean="0"/>
              <a:t>s=4a</a:t>
            </a:r>
            <a:r>
              <a:rPr lang="en-US" altLang="zh-CN" baseline="30000" dirty="0" smtClean="0"/>
              <a:t>2</a:t>
            </a:r>
            <a:r>
              <a:rPr lang="zh-CN" altLang="en-US" dirty="0" smtClean="0"/>
              <a:t>；</a:t>
            </a:r>
            <a:r>
              <a:rPr lang="zh-CN" altLang="en-US" dirty="0" smtClean="0">
                <a:latin typeface="宋体" pitchFamily="2" charset="-122"/>
              </a:rPr>
              <a:t> </a:t>
            </a:r>
          </a:p>
          <a:p>
            <a:pPr marL="0" indent="0" algn="just" eaLnBrk="1" hangingPunct="1">
              <a:lnSpc>
                <a:spcPct val="140000"/>
              </a:lnSpc>
              <a:buFont typeface="Wingdings" pitchFamily="2" charset="2"/>
              <a:buChar char="s"/>
            </a:pPr>
            <a:r>
              <a:rPr lang="zh-CN" altLang="en-US" dirty="0" smtClean="0">
                <a:latin typeface="宋体" pitchFamily="2" charset="-122"/>
              </a:rPr>
              <a:t> 设</a:t>
            </a:r>
            <a:r>
              <a:rPr lang="zh-CN" altLang="en-US" dirty="0" smtClean="0">
                <a:latin typeface="宋体" pitchFamily="2" charset="-122"/>
              </a:rPr>
              <a:t>正方形的中心</a:t>
            </a:r>
            <a:r>
              <a:rPr lang="zh-CN" altLang="en-US" dirty="0" smtClean="0">
                <a:latin typeface="宋体" pitchFamily="2" charset="-122"/>
              </a:rPr>
              <a:t>为坐标原点，则</a:t>
            </a:r>
            <a:r>
              <a:rPr lang="en-US" altLang="zh-CN" dirty="0" smtClean="0">
                <a:latin typeface="宋体" pitchFamily="2" charset="-122"/>
              </a:rPr>
              <a:t>Sink</a:t>
            </a:r>
            <a:r>
              <a:rPr lang="zh-CN" altLang="en-US" dirty="0" smtClean="0">
                <a:latin typeface="宋体" pitchFamily="2" charset="-122"/>
              </a:rPr>
              <a:t>节点的坐标位置可以表示为</a:t>
            </a:r>
            <a:r>
              <a:rPr lang="en-US" altLang="zh-CN" dirty="0" smtClean="0">
                <a:latin typeface="宋体" pitchFamily="2" charset="-122"/>
              </a:rPr>
              <a:t>(</a:t>
            </a:r>
            <a:r>
              <a:rPr lang="en-US" altLang="zh-CN" dirty="0" smtClean="0">
                <a:latin typeface="宋体" pitchFamily="2" charset="-122"/>
              </a:rPr>
              <a:t>0,0)</a:t>
            </a:r>
            <a:r>
              <a:rPr lang="zh-CN" altLang="en-US" dirty="0" smtClean="0">
                <a:latin typeface="宋体" pitchFamily="2" charset="-122"/>
              </a:rPr>
              <a:t>；</a:t>
            </a:r>
          </a:p>
          <a:p>
            <a:pPr marL="0" indent="0" algn="just" eaLnBrk="1" hangingPunct="1">
              <a:lnSpc>
                <a:spcPct val="140000"/>
              </a:lnSpc>
              <a:buFont typeface="Wingdings" pitchFamily="2" charset="2"/>
              <a:buChar char="s"/>
            </a:pPr>
            <a:r>
              <a:rPr lang="zh-CN" altLang="en-US" dirty="0" smtClean="0">
                <a:latin typeface="Times New Roman" pitchFamily="18" charset="0"/>
              </a:rPr>
              <a:t>簇头节点采用</a:t>
            </a:r>
            <a:r>
              <a:rPr lang="en-US" altLang="zh-CN" dirty="0" smtClean="0">
                <a:latin typeface="Times New Roman" pitchFamily="18" charset="0"/>
              </a:rPr>
              <a:t>TDMA</a:t>
            </a:r>
            <a:r>
              <a:rPr lang="zh-CN" altLang="en-US" dirty="0" smtClean="0">
                <a:latin typeface="Times New Roman" pitchFamily="18" charset="0"/>
              </a:rPr>
              <a:t>方式接收簇内一般节点传输的数据，然后将融合后的数据传送给</a:t>
            </a:r>
            <a:r>
              <a:rPr lang="en-US" altLang="zh-CN" dirty="0" smtClean="0">
                <a:latin typeface="Times New Roman" pitchFamily="18" charset="0"/>
              </a:rPr>
              <a:t>Sink</a:t>
            </a:r>
            <a:r>
              <a:rPr lang="zh-CN" altLang="en-US" dirty="0" smtClean="0">
                <a:latin typeface="Times New Roman" pitchFamily="18" charset="0"/>
              </a:rPr>
              <a:t>节点</a:t>
            </a:r>
            <a:r>
              <a:rPr lang="zh-CN" altLang="en-US" dirty="0" smtClean="0">
                <a:latin typeface="宋体" pitchFamily="2" charset="-122"/>
              </a:rPr>
              <a:t>。</a:t>
            </a:r>
          </a:p>
        </p:txBody>
      </p:sp>
      <p:sp>
        <p:nvSpPr>
          <p:cNvPr id="38916" name="灯片编号占位符 4"/>
          <p:cNvSpPr>
            <a:spLocks noGrp="1"/>
          </p:cNvSpPr>
          <p:nvPr>
            <p:ph type="sldNum" sz="quarter" idx="10"/>
          </p:nvPr>
        </p:nvSpPr>
        <p:spPr>
          <a:noFill/>
        </p:spPr>
        <p:txBody>
          <a:bodyPr/>
          <a:lstStyle/>
          <a:p>
            <a:fld id="{5AA70512-47F6-4F89-855B-7BD71468CFE8}" type="slidenum">
              <a:rPr lang="zh-CN" altLang="en-US"/>
              <a:pPr/>
              <a:t>12</a:t>
            </a:fld>
            <a:r>
              <a:rPr lang="en-US" altLang="zh-CN" dirty="0" smtClean="0"/>
              <a:t>/40</a:t>
            </a:r>
            <a:endParaRPr lang="en-US" altLang="zh-CN" dirty="0"/>
          </a:p>
        </p:txBody>
      </p:sp>
      <p:sp>
        <p:nvSpPr>
          <p:cNvPr id="5" name="页脚占位符 4"/>
          <p:cNvSpPr>
            <a:spLocks noGrp="1"/>
          </p:cNvSpPr>
          <p:nvPr>
            <p:ph type="ftr" sz="quarter" idx="11"/>
          </p:nvPr>
        </p:nvSpPr>
        <p:spPr/>
        <p:txBody>
          <a:bodyPr/>
          <a:lstStyle/>
          <a:p>
            <a:pPr>
              <a:defRPr/>
            </a:pPr>
            <a:r>
              <a:rPr lang="en-US" altLang="zh-CN"/>
              <a:t>Prof. Wu Yuanming</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42"/>
          <p:cNvGraphicFramePr>
            <a:graphicFrameLocks noGrp="1"/>
          </p:cNvGraphicFramePr>
          <p:nvPr>
            <p:ph idx="1"/>
          </p:nvPr>
        </p:nvGraphicFramePr>
        <p:xfrm>
          <a:off x="762000" y="1890713"/>
          <a:ext cx="7772400" cy="4038603"/>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487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rgbClr val="993300"/>
                          </a:solidFill>
                          <a:effectLst/>
                          <a:latin typeface="Times New Roman" pitchFamily="18" charset="0"/>
                          <a:ea typeface="宋体" pitchFamily="2" charset="-122"/>
                        </a:rPr>
                        <a:t>节点个数 </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rgbClr val="993300"/>
                          </a:solidFill>
                          <a:effectLst/>
                          <a:latin typeface="Times New Roman" pitchFamily="18" charset="0"/>
                          <a:ea typeface="宋体" pitchFamily="2" charset="-122"/>
                        </a:rPr>
                        <a:t>节点密度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rgbClr val="993300"/>
                          </a:solidFill>
                          <a:effectLst/>
                          <a:latin typeface="Times New Roman" pitchFamily="18" charset="0"/>
                          <a:ea typeface="宋体" pitchFamily="2" charset="-122"/>
                        </a:rPr>
                        <a:t>簇头节点比例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4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500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1.25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0.0901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4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1000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2.5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0.0637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59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1500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3.75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0.0520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75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2000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0.0450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11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2500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6.25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0.0403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7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3000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7.5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0.0368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9973" name="灯片编号占位符 4"/>
          <p:cNvSpPr>
            <a:spLocks noGrp="1"/>
          </p:cNvSpPr>
          <p:nvPr>
            <p:ph type="sldNum" sz="quarter" idx="10"/>
          </p:nvPr>
        </p:nvSpPr>
        <p:spPr>
          <a:noFill/>
        </p:spPr>
        <p:txBody>
          <a:bodyPr/>
          <a:lstStyle/>
          <a:p>
            <a:fld id="{5113E568-63E1-4C97-8745-7E71FD284E30}" type="slidenum">
              <a:rPr lang="zh-CN" altLang="en-US"/>
              <a:pPr/>
              <a:t>13</a:t>
            </a:fld>
            <a:r>
              <a:rPr lang="en-US" altLang="zh-CN" dirty="0" smtClean="0"/>
              <a:t>/40</a:t>
            </a:r>
            <a:endParaRPr lang="en-US" altLang="zh-CN" dirty="0"/>
          </a:p>
        </p:txBody>
      </p:sp>
      <p:sp>
        <p:nvSpPr>
          <p:cNvPr id="5" name="页脚占位符 4"/>
          <p:cNvSpPr>
            <a:spLocks noGrp="1"/>
          </p:cNvSpPr>
          <p:nvPr>
            <p:ph type="ftr" sz="quarter" idx="11"/>
          </p:nvPr>
        </p:nvSpPr>
        <p:spPr/>
        <p:txBody>
          <a:bodyPr/>
          <a:lstStyle/>
          <a:p>
            <a:pPr>
              <a:defRPr/>
            </a:pPr>
            <a:r>
              <a:rPr lang="en-US" altLang="zh-CN"/>
              <a:t>Prof. Wu Yuanming</a:t>
            </a:r>
          </a:p>
        </p:txBody>
      </p:sp>
      <p:sp>
        <p:nvSpPr>
          <p:cNvPr id="39972" name="Text Box 45"/>
          <p:cNvSpPr txBox="1">
            <a:spLocks noChangeArrowheads="1"/>
          </p:cNvSpPr>
          <p:nvPr/>
        </p:nvSpPr>
        <p:spPr bwMode="auto">
          <a:xfrm>
            <a:off x="3000375" y="765175"/>
            <a:ext cx="3500438" cy="492125"/>
          </a:xfrm>
          <a:prstGeom prst="rect">
            <a:avLst/>
          </a:prstGeom>
          <a:noFill/>
          <a:ln w="9525" algn="ctr">
            <a:noFill/>
            <a:miter lim="800000"/>
            <a:headEnd/>
            <a:tailEnd/>
          </a:ln>
        </p:spPr>
        <p:txBody>
          <a:bodyPr lIns="0" tIns="0" rIns="0" bIns="0">
            <a:spAutoFit/>
          </a:bodyPr>
          <a:lstStyle/>
          <a:p>
            <a:pPr algn="ctr" eaLnBrk="1" hangingPunct="1">
              <a:spcBef>
                <a:spcPct val="50000"/>
              </a:spcBef>
            </a:pPr>
            <a:r>
              <a:rPr lang="zh-CN" altLang="en-US" sz="3200" dirty="0">
                <a:solidFill>
                  <a:schemeClr val="accent2"/>
                </a:solidFill>
                <a:latin typeface="Times New Roman" pitchFamily="18" charset="0"/>
              </a:rPr>
              <a:t>簇头节点最优比例</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64"/>
          <p:cNvSpPr>
            <a:spLocks noChangeArrowheads="1"/>
          </p:cNvSpPr>
          <p:nvPr/>
        </p:nvSpPr>
        <p:spPr bwMode="auto">
          <a:xfrm>
            <a:off x="571500" y="571500"/>
            <a:ext cx="7889875" cy="587661"/>
          </a:xfrm>
          <a:prstGeom prst="rect">
            <a:avLst/>
          </a:prstGeom>
          <a:noFill/>
          <a:ln w="9525">
            <a:noFill/>
            <a:miter lim="800000"/>
            <a:headEnd/>
            <a:tailEnd/>
          </a:ln>
        </p:spPr>
        <p:txBody>
          <a:bodyPr>
            <a:spAutoFit/>
          </a:bodyPr>
          <a:lstStyle/>
          <a:p>
            <a:pPr algn="just" eaLnBrk="1" hangingPunct="1">
              <a:lnSpc>
                <a:spcPct val="110000"/>
              </a:lnSpc>
              <a:spcAft>
                <a:spcPct val="20000"/>
              </a:spcAft>
              <a:buClr>
                <a:schemeClr val="bg2"/>
              </a:buClr>
            </a:pPr>
            <a:r>
              <a:rPr lang="zh-CN" altLang="en-US" sz="3200" dirty="0" smtClean="0">
                <a:solidFill>
                  <a:schemeClr val="accent2"/>
                </a:solidFill>
                <a:ea typeface="隶书" pitchFamily="49" charset="-122"/>
              </a:rPr>
              <a:t>分簇路由算法</a:t>
            </a:r>
            <a:r>
              <a:rPr lang="zh-CN" altLang="en-US" sz="3200" dirty="0">
                <a:solidFill>
                  <a:schemeClr val="accent2"/>
                </a:solidFill>
                <a:ea typeface="隶书" pitchFamily="49" charset="-122"/>
              </a:rPr>
              <a:t>的生成过程</a:t>
            </a:r>
          </a:p>
        </p:txBody>
      </p:sp>
      <p:sp>
        <p:nvSpPr>
          <p:cNvPr id="122883" name="矩形 10"/>
          <p:cNvSpPr>
            <a:spLocks noChangeArrowheads="1"/>
          </p:cNvSpPr>
          <p:nvPr/>
        </p:nvSpPr>
        <p:spPr bwMode="auto">
          <a:xfrm>
            <a:off x="642938" y="1500188"/>
            <a:ext cx="7929562" cy="4616450"/>
          </a:xfrm>
          <a:prstGeom prst="rect">
            <a:avLst/>
          </a:prstGeom>
          <a:noFill/>
          <a:ln w="9525">
            <a:noFill/>
            <a:miter lim="800000"/>
            <a:headEnd/>
            <a:tailEnd/>
          </a:ln>
        </p:spPr>
        <p:txBody>
          <a:bodyPr>
            <a:spAutoFit/>
          </a:bodyPr>
          <a:lstStyle/>
          <a:p>
            <a:pPr algn="just" eaLnBrk="1" hangingPunct="1">
              <a:lnSpc>
                <a:spcPct val="150000"/>
              </a:lnSpc>
              <a:buClr>
                <a:schemeClr val="bg2"/>
              </a:buClr>
              <a:buFont typeface="Wingdings" pitchFamily="2" charset="2"/>
              <a:buNone/>
              <a:defRPr/>
            </a:pPr>
            <a:r>
              <a:rPr lang="en-US" altLang="zh-CN" sz="2800" b="0" dirty="0">
                <a:latin typeface="Times New Roman" pitchFamily="18" charset="0"/>
                <a:ea typeface="+mj-ea"/>
              </a:rPr>
              <a:t>(1) </a:t>
            </a:r>
            <a:r>
              <a:rPr lang="zh-CN" altLang="en-US" sz="2800" b="0" dirty="0">
                <a:latin typeface="Times New Roman" pitchFamily="18" charset="0"/>
                <a:ea typeface="+mj-ea"/>
              </a:rPr>
              <a:t>各节点以相同的发射功率向邻居节点发布包含自己状态和所在位置的坐标信息。</a:t>
            </a:r>
          </a:p>
          <a:p>
            <a:pPr algn="just" eaLnBrk="1" hangingPunct="1">
              <a:lnSpc>
                <a:spcPct val="150000"/>
              </a:lnSpc>
              <a:buClr>
                <a:schemeClr val="bg2"/>
              </a:buClr>
              <a:buFont typeface="Wingdings" pitchFamily="2" charset="2"/>
              <a:buNone/>
              <a:defRPr/>
            </a:pPr>
            <a:r>
              <a:rPr lang="en-US" altLang="zh-CN" sz="2800" b="0" dirty="0">
                <a:latin typeface="Times New Roman" pitchFamily="18" charset="0"/>
                <a:ea typeface="+mj-ea"/>
              </a:rPr>
              <a:t>(2) </a:t>
            </a:r>
            <a:r>
              <a:rPr lang="zh-CN" altLang="en-US" sz="2800" b="0" dirty="0">
                <a:latin typeface="Times New Roman" pitchFamily="18" charset="0"/>
                <a:ea typeface="+mj-ea"/>
              </a:rPr>
              <a:t>各节点监听其邻居节点广播的信息，发送反馈信号。</a:t>
            </a:r>
            <a:endParaRPr lang="en-US" altLang="zh-CN" sz="2800" b="0" dirty="0">
              <a:latin typeface="Times New Roman" pitchFamily="18" charset="0"/>
              <a:ea typeface="+mj-ea"/>
            </a:endParaRPr>
          </a:p>
          <a:p>
            <a:pPr algn="just" eaLnBrk="1" hangingPunct="1">
              <a:lnSpc>
                <a:spcPct val="150000"/>
              </a:lnSpc>
              <a:buClr>
                <a:schemeClr val="bg2"/>
              </a:buClr>
              <a:buFont typeface="Wingdings" pitchFamily="2" charset="2"/>
              <a:buNone/>
              <a:defRPr/>
            </a:pPr>
            <a:r>
              <a:rPr lang="en-US" altLang="zh-CN" sz="2800" b="0" dirty="0">
                <a:latin typeface="Times New Roman" pitchFamily="18" charset="0"/>
                <a:ea typeface="+mj-ea"/>
              </a:rPr>
              <a:t>(3) </a:t>
            </a:r>
            <a:r>
              <a:rPr lang="zh-CN" altLang="en-US" sz="2800" b="0" dirty="0">
                <a:latin typeface="Times New Roman" pitchFamily="18" charset="0"/>
                <a:ea typeface="+mj-ea"/>
              </a:rPr>
              <a:t>各节点统计其邻居节点的个数，同时计算与它们的相对距离。</a:t>
            </a:r>
          </a:p>
          <a:p>
            <a:pPr algn="just" eaLnBrk="1" hangingPunct="1">
              <a:lnSpc>
                <a:spcPct val="150000"/>
              </a:lnSpc>
              <a:buClr>
                <a:schemeClr val="bg2"/>
              </a:buClr>
              <a:defRPr/>
            </a:pPr>
            <a:r>
              <a:rPr lang="en-US" altLang="zh-CN" sz="2800" b="0" dirty="0">
                <a:latin typeface="Times New Roman" pitchFamily="18" charset="0"/>
                <a:ea typeface="+mj-ea"/>
              </a:rPr>
              <a:t>(4) </a:t>
            </a:r>
            <a:r>
              <a:rPr lang="zh-CN" altLang="en-US" sz="2800" b="0" dirty="0">
                <a:latin typeface="Times New Roman" pitchFamily="18" charset="0"/>
                <a:ea typeface="+mj-ea"/>
              </a:rPr>
              <a:t>各节点根据权值公式计算权值。</a:t>
            </a:r>
          </a:p>
        </p:txBody>
      </p:sp>
      <p:sp>
        <p:nvSpPr>
          <p:cNvPr id="41988" name="灯片编号占位符 4"/>
          <p:cNvSpPr>
            <a:spLocks noGrp="1"/>
          </p:cNvSpPr>
          <p:nvPr>
            <p:ph type="sldNum" sz="quarter" idx="10"/>
          </p:nvPr>
        </p:nvSpPr>
        <p:spPr>
          <a:noFill/>
        </p:spPr>
        <p:txBody>
          <a:bodyPr/>
          <a:lstStyle/>
          <a:p>
            <a:fld id="{69483496-4526-4491-AE6E-9543C0722648}" type="slidenum">
              <a:rPr lang="zh-CN" altLang="en-US"/>
              <a:pPr/>
              <a:t>14</a:t>
            </a:fld>
            <a:r>
              <a:rPr lang="en-US" altLang="zh-CN" dirty="0" smtClean="0"/>
              <a:t>/40</a:t>
            </a:r>
            <a:endParaRPr lang="en-US" altLang="zh-CN" dirty="0"/>
          </a:p>
        </p:txBody>
      </p:sp>
      <p:sp>
        <p:nvSpPr>
          <p:cNvPr id="5" name="页脚占位符 4"/>
          <p:cNvSpPr>
            <a:spLocks noGrp="1"/>
          </p:cNvSpPr>
          <p:nvPr>
            <p:ph type="ftr" sz="quarter" idx="11"/>
          </p:nvPr>
        </p:nvSpPr>
        <p:spPr/>
        <p:txBody>
          <a:bodyPr/>
          <a:lstStyle/>
          <a:p>
            <a:pPr>
              <a:defRPr/>
            </a:pPr>
            <a:r>
              <a:rPr lang="en-US" altLang="zh-CN"/>
              <a:t>Prof. Wu Yuanming</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1"/>
          </p:nvPr>
        </p:nvSpPr>
        <p:spPr>
          <a:xfrm>
            <a:off x="468313" y="1071563"/>
            <a:ext cx="8229600" cy="5453062"/>
          </a:xfrm>
        </p:spPr>
        <p:txBody>
          <a:bodyPr>
            <a:normAutofit/>
          </a:bodyPr>
          <a:lstStyle/>
          <a:p>
            <a:pPr marL="0" indent="0" algn="just" eaLnBrk="1" hangingPunct="1">
              <a:lnSpc>
                <a:spcPct val="150000"/>
              </a:lnSpc>
              <a:buClr>
                <a:schemeClr val="bg2"/>
              </a:buClr>
              <a:buFontTx/>
              <a:buNone/>
            </a:pPr>
            <a:r>
              <a:rPr lang="en-US" altLang="zh-CN" b="0" smtClean="0">
                <a:solidFill>
                  <a:srgbClr val="993300"/>
                </a:solidFill>
                <a:latin typeface="Times New Roman" pitchFamily="18" charset="0"/>
              </a:rPr>
              <a:t>(5)</a:t>
            </a:r>
            <a:r>
              <a:rPr lang="en-US" altLang="zh-CN" b="0" smtClean="0">
                <a:latin typeface="Times New Roman" pitchFamily="18" charset="0"/>
              </a:rPr>
              <a:t> </a:t>
            </a:r>
            <a:r>
              <a:rPr lang="zh-CN" altLang="en-US" b="0" smtClean="0">
                <a:latin typeface="Times New Roman" pitchFamily="18" charset="0"/>
              </a:rPr>
              <a:t>各节点根据权值判断成为</a:t>
            </a:r>
            <a:r>
              <a:rPr lang="zh-CN" altLang="en-US" b="0" smtClean="0">
                <a:solidFill>
                  <a:srgbClr val="FF0000"/>
                </a:solidFill>
                <a:latin typeface="Times New Roman" pitchFamily="18" charset="0"/>
              </a:rPr>
              <a:t>簇头节点的可能性</a:t>
            </a:r>
            <a:r>
              <a:rPr lang="zh-CN" altLang="en-US" b="0" smtClean="0">
                <a:latin typeface="Times New Roman" pitchFamily="18" charset="0"/>
              </a:rPr>
              <a:t>，并根据</a:t>
            </a:r>
            <a:r>
              <a:rPr lang="zh-CN" altLang="en-US" b="0" smtClean="0">
                <a:solidFill>
                  <a:srgbClr val="FF0000"/>
                </a:solidFill>
                <a:latin typeface="Times New Roman" pitchFamily="18" charset="0"/>
              </a:rPr>
              <a:t>最优簇头数目选举簇头</a:t>
            </a:r>
            <a:r>
              <a:rPr lang="zh-CN" altLang="en-US" b="0" smtClean="0">
                <a:latin typeface="Times New Roman" pitchFamily="18" charset="0"/>
              </a:rPr>
              <a:t>。</a:t>
            </a:r>
          </a:p>
          <a:p>
            <a:pPr marL="0" indent="0" algn="just" eaLnBrk="1" hangingPunct="1">
              <a:lnSpc>
                <a:spcPct val="150000"/>
              </a:lnSpc>
              <a:buClr>
                <a:schemeClr val="bg2"/>
              </a:buClr>
              <a:buFontTx/>
              <a:buNone/>
            </a:pPr>
            <a:r>
              <a:rPr lang="en-US" altLang="zh-CN" b="0" smtClean="0">
                <a:solidFill>
                  <a:srgbClr val="993300"/>
                </a:solidFill>
                <a:latin typeface="Times New Roman" pitchFamily="18" charset="0"/>
              </a:rPr>
              <a:t>(6)</a:t>
            </a:r>
            <a:r>
              <a:rPr lang="en-US" altLang="zh-CN" b="0" smtClean="0">
                <a:latin typeface="Times New Roman" pitchFamily="18" charset="0"/>
              </a:rPr>
              <a:t> </a:t>
            </a:r>
            <a:r>
              <a:rPr lang="zh-CN" altLang="en-US" b="0" smtClean="0">
                <a:latin typeface="Times New Roman" pitchFamily="18" charset="0"/>
              </a:rPr>
              <a:t>簇头节点确定后，以相同的发射功率向其</a:t>
            </a:r>
            <a:r>
              <a:rPr lang="zh-CN" altLang="en-US" b="0" smtClean="0">
                <a:solidFill>
                  <a:srgbClr val="FF0000"/>
                </a:solidFill>
                <a:latin typeface="Times New Roman" pitchFamily="18" charset="0"/>
              </a:rPr>
              <a:t>邻居节点广播信息</a:t>
            </a:r>
            <a:r>
              <a:rPr lang="zh-CN" altLang="en-US" b="0" smtClean="0">
                <a:latin typeface="Times New Roman" pitchFamily="18" charset="0"/>
              </a:rPr>
              <a:t>。</a:t>
            </a:r>
          </a:p>
          <a:p>
            <a:pPr marL="0" indent="0" algn="just" eaLnBrk="1" hangingPunct="1">
              <a:lnSpc>
                <a:spcPct val="150000"/>
              </a:lnSpc>
              <a:buClr>
                <a:schemeClr val="bg2"/>
              </a:buClr>
              <a:buFontTx/>
              <a:buNone/>
            </a:pPr>
            <a:r>
              <a:rPr lang="en-US" altLang="zh-CN" b="0" smtClean="0">
                <a:solidFill>
                  <a:srgbClr val="993300"/>
                </a:solidFill>
                <a:latin typeface="Times New Roman" pitchFamily="18" charset="0"/>
                <a:ea typeface="Arial Unicode MS" pitchFamily="34" charset="-122"/>
                <a:cs typeface="Arial" charset="0"/>
              </a:rPr>
              <a:t>(7)</a:t>
            </a:r>
            <a:r>
              <a:rPr lang="en-US" altLang="zh-CN" b="0" smtClean="0">
                <a:latin typeface="Times New Roman" pitchFamily="18" charset="0"/>
                <a:ea typeface="Arial Unicode MS" pitchFamily="34" charset="-122"/>
                <a:cs typeface="Arial" charset="0"/>
              </a:rPr>
              <a:t> </a:t>
            </a:r>
            <a:r>
              <a:rPr lang="zh-CN" altLang="en-US" b="0" smtClean="0">
                <a:latin typeface="Times New Roman" pitchFamily="18" charset="0"/>
              </a:rPr>
              <a:t>各一般节点收到簇头节点的信息后，</a:t>
            </a:r>
            <a:r>
              <a:rPr lang="zh-CN" altLang="en-US" b="0" smtClean="0">
                <a:solidFill>
                  <a:srgbClr val="FF0000"/>
                </a:solidFill>
                <a:latin typeface="Times New Roman" pitchFamily="18" charset="0"/>
              </a:rPr>
              <a:t>加入到最近的簇内</a:t>
            </a:r>
            <a:r>
              <a:rPr lang="zh-CN" altLang="en-US" b="0" smtClean="0">
                <a:latin typeface="Times New Roman" pitchFamily="18" charset="0"/>
              </a:rPr>
              <a:t>。</a:t>
            </a:r>
          </a:p>
          <a:p>
            <a:pPr marL="0" indent="0" algn="just" eaLnBrk="1" hangingPunct="1">
              <a:lnSpc>
                <a:spcPct val="150000"/>
              </a:lnSpc>
              <a:buClr>
                <a:schemeClr val="bg2"/>
              </a:buClr>
              <a:buFontTx/>
              <a:buNone/>
            </a:pPr>
            <a:r>
              <a:rPr lang="en-US" altLang="zh-CN" b="0" smtClean="0">
                <a:solidFill>
                  <a:srgbClr val="993300"/>
                </a:solidFill>
                <a:latin typeface="Times New Roman" pitchFamily="18" charset="0"/>
                <a:cs typeface="Arial" charset="0"/>
              </a:rPr>
              <a:t>(8)</a:t>
            </a:r>
            <a:r>
              <a:rPr lang="en-US" altLang="zh-CN" b="0" smtClean="0">
                <a:latin typeface="Times New Roman" pitchFamily="18" charset="0"/>
                <a:cs typeface="Arial" charset="0"/>
              </a:rPr>
              <a:t> </a:t>
            </a:r>
            <a:r>
              <a:rPr lang="zh-CN" altLang="en-US" b="0" smtClean="0">
                <a:latin typeface="Times New Roman" pitchFamily="18" charset="0"/>
              </a:rPr>
              <a:t>一旦所有的节点成为簇成员，就确定了无线传感器网络的层次拓扑结构。</a:t>
            </a:r>
            <a:endParaRPr lang="zh-CN" altLang="en-US" b="0" smtClean="0"/>
          </a:p>
        </p:txBody>
      </p:sp>
      <p:sp>
        <p:nvSpPr>
          <p:cNvPr id="43012" name="灯片编号占位符 4"/>
          <p:cNvSpPr>
            <a:spLocks noGrp="1"/>
          </p:cNvSpPr>
          <p:nvPr>
            <p:ph type="sldNum" sz="quarter" idx="10"/>
          </p:nvPr>
        </p:nvSpPr>
        <p:spPr>
          <a:noFill/>
        </p:spPr>
        <p:txBody>
          <a:bodyPr/>
          <a:lstStyle/>
          <a:p>
            <a:fld id="{AAC904A4-4ACF-4FBA-9CF8-F1AAD93547B4}" type="slidenum">
              <a:rPr lang="zh-CN" altLang="en-US"/>
              <a:pPr/>
              <a:t>15</a:t>
            </a:fld>
            <a:r>
              <a:rPr lang="en-US" altLang="zh-CN" dirty="0" smtClean="0"/>
              <a:t>/40</a:t>
            </a:r>
            <a:endParaRPr lang="en-US" altLang="zh-CN" dirty="0"/>
          </a:p>
        </p:txBody>
      </p:sp>
      <p:sp>
        <p:nvSpPr>
          <p:cNvPr id="5" name="页脚占位符 4"/>
          <p:cNvSpPr>
            <a:spLocks noGrp="1"/>
          </p:cNvSpPr>
          <p:nvPr>
            <p:ph type="ftr" sz="quarter" idx="11"/>
          </p:nvPr>
        </p:nvSpPr>
        <p:spPr/>
        <p:txBody>
          <a:bodyPr/>
          <a:lstStyle/>
          <a:p>
            <a:pPr>
              <a:defRPr/>
            </a:pPr>
            <a:r>
              <a:rPr lang="en-US" altLang="zh-CN"/>
              <a:t>Prof. Wu Yuanming</a:t>
            </a:r>
          </a:p>
        </p:txBody>
      </p:sp>
      <p:sp>
        <p:nvSpPr>
          <p:cNvPr id="43011" name="矩形 64"/>
          <p:cNvSpPr>
            <a:spLocks noChangeArrowheads="1"/>
          </p:cNvSpPr>
          <p:nvPr/>
        </p:nvSpPr>
        <p:spPr bwMode="auto">
          <a:xfrm>
            <a:off x="1080433" y="357188"/>
            <a:ext cx="4698722" cy="634020"/>
          </a:xfrm>
          <a:prstGeom prst="rect">
            <a:avLst/>
          </a:prstGeom>
          <a:noFill/>
          <a:ln w="9525">
            <a:noFill/>
            <a:miter lim="800000"/>
            <a:headEnd/>
            <a:tailEnd/>
          </a:ln>
        </p:spPr>
        <p:txBody>
          <a:bodyPr wrap="none">
            <a:spAutoFit/>
          </a:bodyPr>
          <a:lstStyle/>
          <a:p>
            <a:pPr algn="just" eaLnBrk="1" hangingPunct="1">
              <a:lnSpc>
                <a:spcPct val="110000"/>
              </a:lnSpc>
              <a:spcAft>
                <a:spcPct val="20000"/>
              </a:spcAft>
              <a:buClr>
                <a:schemeClr val="bg2"/>
              </a:buClr>
            </a:pPr>
            <a:r>
              <a:rPr lang="zh-CN" altLang="en-US" sz="3200" dirty="0" smtClean="0">
                <a:solidFill>
                  <a:schemeClr val="accent2"/>
                </a:solidFill>
                <a:ea typeface="隶书" pitchFamily="49" charset="-122"/>
              </a:rPr>
              <a:t>分簇路由算法</a:t>
            </a:r>
            <a:r>
              <a:rPr lang="zh-CN" altLang="en-US" sz="3200" dirty="0">
                <a:solidFill>
                  <a:schemeClr val="accent2"/>
                </a:solidFill>
                <a:ea typeface="隶书" pitchFamily="49" charset="-122"/>
              </a:rPr>
              <a:t>的生成过程</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6" name="标题 1"/>
          <p:cNvSpPr>
            <a:spLocks noGrp="1"/>
          </p:cNvSpPr>
          <p:nvPr>
            <p:ph type="title"/>
          </p:nvPr>
        </p:nvSpPr>
        <p:spPr/>
        <p:txBody>
          <a:bodyPr/>
          <a:lstStyle/>
          <a:p>
            <a:pPr eaLnBrk="1" hangingPunct="1"/>
            <a:r>
              <a:rPr lang="zh-CN" altLang="en-US" sz="3200" dirty="0" smtClean="0">
                <a:solidFill>
                  <a:schemeClr val="accent2"/>
                </a:solidFill>
                <a:ea typeface="隶书" pitchFamily="49" charset="-122"/>
              </a:rPr>
              <a:t>分簇路由算法的步骤</a:t>
            </a:r>
          </a:p>
        </p:txBody>
      </p:sp>
      <p:sp>
        <p:nvSpPr>
          <p:cNvPr id="6159" name="灯片编号占位符 15"/>
          <p:cNvSpPr>
            <a:spLocks noGrp="1"/>
          </p:cNvSpPr>
          <p:nvPr>
            <p:ph type="sldNum" sz="quarter" idx="10"/>
          </p:nvPr>
        </p:nvSpPr>
        <p:spPr>
          <a:noFill/>
        </p:spPr>
        <p:txBody>
          <a:bodyPr/>
          <a:lstStyle/>
          <a:p>
            <a:fld id="{E0342EFC-14A3-40C9-A1E3-0912F37F4728}" type="slidenum">
              <a:rPr lang="zh-CN" altLang="en-US"/>
              <a:pPr/>
              <a:t>16</a:t>
            </a:fld>
            <a:r>
              <a:rPr lang="en-US" altLang="zh-CN" dirty="0" smtClean="0"/>
              <a:t>/40</a:t>
            </a:r>
            <a:endParaRPr lang="en-US" altLang="zh-CN" dirty="0"/>
          </a:p>
        </p:txBody>
      </p:sp>
      <p:sp>
        <p:nvSpPr>
          <p:cNvPr id="16" name="页脚占位符 15"/>
          <p:cNvSpPr>
            <a:spLocks noGrp="1"/>
          </p:cNvSpPr>
          <p:nvPr>
            <p:ph type="ftr" sz="quarter" idx="11"/>
          </p:nvPr>
        </p:nvSpPr>
        <p:spPr/>
        <p:txBody>
          <a:bodyPr/>
          <a:lstStyle/>
          <a:p>
            <a:pPr>
              <a:defRPr/>
            </a:pPr>
            <a:r>
              <a:rPr lang="en-US" altLang="zh-CN"/>
              <a:t>Prof. Wu Yuanming</a:t>
            </a:r>
          </a:p>
        </p:txBody>
      </p:sp>
      <p:sp>
        <p:nvSpPr>
          <p:cNvPr id="6157" name="Rectangle 6"/>
          <p:cNvSpPr txBox="1">
            <a:spLocks noChangeArrowheads="1"/>
          </p:cNvSpPr>
          <p:nvPr/>
        </p:nvSpPr>
        <p:spPr bwMode="auto">
          <a:xfrm>
            <a:off x="642938" y="1814513"/>
            <a:ext cx="3810000" cy="4114800"/>
          </a:xfrm>
          <a:prstGeom prst="rect">
            <a:avLst/>
          </a:prstGeom>
          <a:noFill/>
          <a:ln w="9525">
            <a:noFill/>
            <a:miter lim="800000"/>
            <a:headEnd/>
            <a:tailEnd/>
          </a:ln>
        </p:spPr>
        <p:txBody>
          <a:bodyPr/>
          <a:lstStyle/>
          <a:p>
            <a:pPr marL="469900" indent="-469900">
              <a:spcBef>
                <a:spcPct val="20000"/>
              </a:spcBef>
              <a:buClr>
                <a:schemeClr val="accent2"/>
              </a:buClr>
            </a:pPr>
            <a:r>
              <a:rPr lang="en-US" altLang="zh-CN" sz="2600">
                <a:solidFill>
                  <a:srgbClr val="993300"/>
                </a:solidFill>
                <a:latin typeface="Times New Roman" pitchFamily="18" charset="0"/>
              </a:rPr>
              <a:t>Ⅰ. </a:t>
            </a:r>
            <a:r>
              <a:rPr lang="zh-CN" altLang="en-US" sz="2600">
                <a:solidFill>
                  <a:srgbClr val="993300"/>
                </a:solidFill>
                <a:latin typeface="Times New Roman" pitchFamily="18" charset="0"/>
              </a:rPr>
              <a:t>算法初始化</a:t>
            </a:r>
            <a:endParaRPr lang="zh-CN" altLang="en-US" sz="2600" i="1">
              <a:solidFill>
                <a:srgbClr val="993300"/>
              </a:solidFill>
              <a:latin typeface="Times New Roman" pitchFamily="18" charset="0"/>
            </a:endParaRPr>
          </a:p>
          <a:p>
            <a:pPr marL="469900" indent="-469900">
              <a:spcBef>
                <a:spcPct val="20000"/>
              </a:spcBef>
              <a:buClr>
                <a:schemeClr val="accent2"/>
              </a:buClr>
            </a:pPr>
            <a:r>
              <a:rPr lang="en-US" altLang="zh-CN" sz="2600" i="1">
                <a:latin typeface="Times New Roman" pitchFamily="18" charset="0"/>
              </a:rPr>
              <a:t>step1</a:t>
            </a:r>
          </a:p>
          <a:p>
            <a:pPr marL="469900" indent="-469900">
              <a:spcBef>
                <a:spcPct val="20000"/>
              </a:spcBef>
              <a:buClr>
                <a:schemeClr val="accent2"/>
              </a:buClr>
            </a:pPr>
            <a:r>
              <a:rPr lang="en-US" altLang="zh-CN" sz="2600" i="1">
                <a:latin typeface="Times New Roman" pitchFamily="18" charset="0"/>
              </a:rPr>
              <a:t>step2</a:t>
            </a:r>
          </a:p>
          <a:p>
            <a:pPr marL="469900" indent="-469900">
              <a:spcBef>
                <a:spcPct val="100000"/>
              </a:spcBef>
              <a:spcAft>
                <a:spcPct val="100000"/>
              </a:spcAft>
              <a:buClr>
                <a:schemeClr val="accent2"/>
              </a:buClr>
            </a:pPr>
            <a:r>
              <a:rPr lang="en-US" altLang="zh-CN" sz="2600" i="1">
                <a:latin typeface="Times New Roman" pitchFamily="18" charset="0"/>
              </a:rPr>
              <a:t>step3</a:t>
            </a:r>
          </a:p>
          <a:p>
            <a:pPr marL="469900" indent="-469900">
              <a:buClr>
                <a:schemeClr val="accent2"/>
              </a:buClr>
            </a:pPr>
            <a:r>
              <a:rPr lang="en-US" altLang="zh-CN" sz="2600" i="1">
                <a:latin typeface="Times New Roman" pitchFamily="18" charset="0"/>
              </a:rPr>
              <a:t>step4</a:t>
            </a:r>
          </a:p>
          <a:p>
            <a:pPr marL="469900" indent="-469900">
              <a:spcBef>
                <a:spcPct val="50000"/>
              </a:spcBef>
              <a:buClr>
                <a:schemeClr val="accent2"/>
              </a:buClr>
            </a:pPr>
            <a:r>
              <a:rPr lang="en-US" altLang="zh-CN" sz="2600" i="1">
                <a:latin typeface="Times New Roman" pitchFamily="18" charset="0"/>
              </a:rPr>
              <a:t>step5</a:t>
            </a:r>
          </a:p>
          <a:p>
            <a:pPr marL="469900" indent="-469900">
              <a:spcBef>
                <a:spcPct val="50000"/>
              </a:spcBef>
              <a:buClr>
                <a:schemeClr val="accent2"/>
              </a:buClr>
            </a:pPr>
            <a:endParaRPr lang="en-US" altLang="zh-CN" sz="3000">
              <a:latin typeface="宋体" pitchFamily="2" charset="-122"/>
            </a:endParaRPr>
          </a:p>
        </p:txBody>
      </p:sp>
      <p:graphicFrame>
        <p:nvGraphicFramePr>
          <p:cNvPr id="6146" name="Object 2"/>
          <p:cNvGraphicFramePr>
            <a:graphicFrameLocks noChangeAspect="1"/>
          </p:cNvGraphicFramePr>
          <p:nvPr/>
        </p:nvGraphicFramePr>
        <p:xfrm>
          <a:off x="1887538" y="2286000"/>
          <a:ext cx="1755775" cy="431800"/>
        </p:xfrm>
        <a:graphic>
          <a:graphicData uri="http://schemas.openxmlformats.org/presentationml/2006/ole">
            <mc:AlternateContent xmlns:mc="http://schemas.openxmlformats.org/markup-compatibility/2006">
              <mc:Choice xmlns:v="urn:schemas-microsoft-com:vml" Requires="v">
                <p:oleObj spid="_x0000_s6306" name="Equation" r:id="rId3" imgW="622030" imgH="152334" progId="Equation.DSMT4">
                  <p:embed/>
                </p:oleObj>
              </mc:Choice>
              <mc:Fallback>
                <p:oleObj name="Equation" r:id="rId3" imgW="622030" imgH="152334"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7538" y="2286000"/>
                        <a:ext cx="17557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3"/>
          <p:cNvGraphicFramePr>
            <a:graphicFrameLocks noChangeAspect="1"/>
          </p:cNvGraphicFramePr>
          <p:nvPr/>
        </p:nvGraphicFramePr>
        <p:xfrm>
          <a:off x="1874838" y="2786063"/>
          <a:ext cx="1982787" cy="468312"/>
        </p:xfrm>
        <a:graphic>
          <a:graphicData uri="http://schemas.openxmlformats.org/presentationml/2006/ole">
            <mc:AlternateContent xmlns:mc="http://schemas.openxmlformats.org/markup-compatibility/2006">
              <mc:Choice xmlns:v="urn:schemas-microsoft-com:vml" Requires="v">
                <p:oleObj spid="_x0000_s6307" name="Equation" r:id="rId5" imgW="685502" imgH="165028" progId="Equation.DSMT4">
                  <p:embed/>
                </p:oleObj>
              </mc:Choice>
              <mc:Fallback>
                <p:oleObj name="Equation" r:id="rId5" imgW="685502" imgH="165028"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4838" y="2786063"/>
                        <a:ext cx="1982787"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4"/>
          <p:cNvGraphicFramePr>
            <a:graphicFrameLocks noChangeAspect="1"/>
          </p:cNvGraphicFramePr>
          <p:nvPr/>
        </p:nvGraphicFramePr>
        <p:xfrm>
          <a:off x="1785938" y="3386138"/>
          <a:ext cx="3081337" cy="900112"/>
        </p:xfrm>
        <a:graphic>
          <a:graphicData uri="http://schemas.openxmlformats.org/presentationml/2006/ole">
            <mc:AlternateContent xmlns:mc="http://schemas.openxmlformats.org/markup-compatibility/2006">
              <mc:Choice xmlns:v="urn:schemas-microsoft-com:vml" Requires="v">
                <p:oleObj spid="_x0000_s6308" name="Equation" r:id="rId7" imgW="1079032" imgH="317362" progId="Equation.DSMT4">
                  <p:embed/>
                </p:oleObj>
              </mc:Choice>
              <mc:Fallback>
                <p:oleObj name="Equation" r:id="rId7" imgW="1079032" imgH="317362"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5938" y="3386138"/>
                        <a:ext cx="3081337" cy="900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5"/>
          <p:cNvGraphicFramePr>
            <a:graphicFrameLocks noChangeAspect="1"/>
          </p:cNvGraphicFramePr>
          <p:nvPr/>
        </p:nvGraphicFramePr>
        <p:xfrm>
          <a:off x="1830388" y="4425950"/>
          <a:ext cx="1727200" cy="431800"/>
        </p:xfrm>
        <a:graphic>
          <a:graphicData uri="http://schemas.openxmlformats.org/presentationml/2006/ole">
            <mc:AlternateContent xmlns:mc="http://schemas.openxmlformats.org/markup-compatibility/2006">
              <mc:Choice xmlns:v="urn:schemas-microsoft-com:vml" Requires="v">
                <p:oleObj spid="_x0000_s6309" name="Equation" r:id="rId9" imgW="609336" imgH="152334" progId="Equation.DSMT4">
                  <p:embed/>
                </p:oleObj>
              </mc:Choice>
              <mc:Fallback>
                <p:oleObj name="Equation" r:id="rId9" imgW="609336" imgH="152334"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0388" y="4425950"/>
                        <a:ext cx="17272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6"/>
          <p:cNvGraphicFramePr>
            <a:graphicFrameLocks noChangeAspect="1"/>
          </p:cNvGraphicFramePr>
          <p:nvPr/>
        </p:nvGraphicFramePr>
        <p:xfrm>
          <a:off x="1771650" y="4786313"/>
          <a:ext cx="1943100" cy="900112"/>
        </p:xfrm>
        <a:graphic>
          <a:graphicData uri="http://schemas.openxmlformats.org/presentationml/2006/ole">
            <mc:AlternateContent xmlns:mc="http://schemas.openxmlformats.org/markup-compatibility/2006">
              <mc:Choice xmlns:v="urn:schemas-microsoft-com:vml" Requires="v">
                <p:oleObj spid="_x0000_s6310" name="Equation" r:id="rId11" imgW="634725" imgH="291973" progId="Equation.DSMT4">
                  <p:embed/>
                </p:oleObj>
              </mc:Choice>
              <mc:Fallback>
                <p:oleObj name="Equation" r:id="rId11" imgW="634725" imgH="291973"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71650" y="4786313"/>
                        <a:ext cx="1943100" cy="900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8" name="Rectangle 7"/>
          <p:cNvSpPr txBox="1">
            <a:spLocks noChangeArrowheads="1"/>
          </p:cNvSpPr>
          <p:nvPr/>
        </p:nvSpPr>
        <p:spPr bwMode="auto">
          <a:xfrm>
            <a:off x="5119688" y="1814513"/>
            <a:ext cx="3452812" cy="4114800"/>
          </a:xfrm>
          <a:prstGeom prst="rect">
            <a:avLst/>
          </a:prstGeom>
          <a:noFill/>
          <a:ln w="9525">
            <a:noFill/>
            <a:miter lim="800000"/>
            <a:headEnd/>
            <a:tailEnd/>
          </a:ln>
        </p:spPr>
        <p:txBody>
          <a:bodyPr/>
          <a:lstStyle/>
          <a:p>
            <a:pPr marL="469900" indent="-469900">
              <a:spcBef>
                <a:spcPct val="20000"/>
              </a:spcBef>
              <a:buClr>
                <a:schemeClr val="accent2"/>
              </a:buClr>
            </a:pPr>
            <a:r>
              <a:rPr lang="en-US" altLang="zh-CN" sz="2600">
                <a:solidFill>
                  <a:srgbClr val="993300"/>
                </a:solidFill>
                <a:latin typeface="Times New Roman" pitchFamily="18" charset="0"/>
              </a:rPr>
              <a:t>Ⅱ. </a:t>
            </a:r>
            <a:r>
              <a:rPr lang="zh-CN" altLang="en-US" sz="2600">
                <a:solidFill>
                  <a:srgbClr val="993300"/>
                </a:solidFill>
                <a:latin typeface="Times New Roman" pitchFamily="18" charset="0"/>
              </a:rPr>
              <a:t>节点初始化</a:t>
            </a:r>
          </a:p>
          <a:p>
            <a:pPr marL="469900" indent="-469900">
              <a:spcBef>
                <a:spcPct val="20000"/>
              </a:spcBef>
              <a:spcAft>
                <a:spcPct val="20000"/>
              </a:spcAft>
              <a:buClr>
                <a:schemeClr val="accent2"/>
              </a:buClr>
            </a:pPr>
            <a:r>
              <a:rPr lang="en-US" altLang="zh-CN" sz="2600" i="1">
                <a:latin typeface="Times New Roman" pitchFamily="18" charset="0"/>
              </a:rPr>
              <a:t>         Repeat </a:t>
            </a:r>
          </a:p>
          <a:p>
            <a:pPr marL="469900" indent="-469900">
              <a:spcBef>
                <a:spcPct val="20000"/>
              </a:spcBef>
              <a:spcAft>
                <a:spcPct val="20000"/>
              </a:spcAft>
              <a:buClr>
                <a:schemeClr val="accent2"/>
              </a:buClr>
            </a:pPr>
            <a:r>
              <a:rPr lang="en-US" altLang="zh-CN" sz="2600" i="1">
                <a:latin typeface="Times New Roman" pitchFamily="18" charset="0"/>
              </a:rPr>
              <a:t>step1</a:t>
            </a:r>
          </a:p>
          <a:p>
            <a:pPr marL="469900" indent="-469900">
              <a:spcBef>
                <a:spcPct val="20000"/>
              </a:spcBef>
              <a:spcAft>
                <a:spcPct val="20000"/>
              </a:spcAft>
              <a:buClr>
                <a:schemeClr val="accent2"/>
              </a:buClr>
            </a:pPr>
            <a:r>
              <a:rPr lang="en-US" altLang="zh-CN" sz="2600" i="1">
                <a:solidFill>
                  <a:srgbClr val="000000"/>
                </a:solidFill>
                <a:latin typeface="Times New Roman" pitchFamily="18" charset="0"/>
              </a:rPr>
              <a:t>step</a:t>
            </a:r>
            <a:r>
              <a:rPr lang="en-US" altLang="zh-CN" sz="2600" i="1">
                <a:latin typeface="Times New Roman" pitchFamily="18" charset="0"/>
              </a:rPr>
              <a:t>2</a:t>
            </a:r>
          </a:p>
          <a:p>
            <a:pPr marL="469900" indent="-469900">
              <a:spcBef>
                <a:spcPct val="20000"/>
              </a:spcBef>
              <a:spcAft>
                <a:spcPct val="20000"/>
              </a:spcAft>
              <a:buClr>
                <a:schemeClr val="accent2"/>
              </a:buClr>
            </a:pPr>
            <a:r>
              <a:rPr lang="en-US" altLang="zh-CN" sz="2600" i="1">
                <a:solidFill>
                  <a:srgbClr val="000000"/>
                </a:solidFill>
                <a:latin typeface="Times New Roman" pitchFamily="18" charset="0"/>
              </a:rPr>
              <a:t>step</a:t>
            </a:r>
            <a:r>
              <a:rPr lang="en-US" altLang="zh-CN" sz="2600" i="1">
                <a:latin typeface="Times New Roman" pitchFamily="18" charset="0"/>
              </a:rPr>
              <a:t>3</a:t>
            </a:r>
          </a:p>
          <a:p>
            <a:pPr marL="469900" indent="-469900">
              <a:spcBef>
                <a:spcPct val="20000"/>
              </a:spcBef>
              <a:spcAft>
                <a:spcPct val="20000"/>
              </a:spcAft>
              <a:buClr>
                <a:schemeClr val="accent2"/>
              </a:buClr>
            </a:pPr>
            <a:r>
              <a:rPr lang="en-US" altLang="zh-CN" sz="2600" i="1">
                <a:solidFill>
                  <a:srgbClr val="000000"/>
                </a:solidFill>
                <a:latin typeface="Times New Roman" pitchFamily="18" charset="0"/>
              </a:rPr>
              <a:t>step</a:t>
            </a:r>
            <a:r>
              <a:rPr lang="en-US" altLang="zh-CN" sz="2600" i="1">
                <a:latin typeface="Times New Roman" pitchFamily="18" charset="0"/>
              </a:rPr>
              <a:t>4</a:t>
            </a:r>
          </a:p>
          <a:p>
            <a:pPr marL="469900" indent="-469900">
              <a:spcBef>
                <a:spcPct val="20000"/>
              </a:spcBef>
              <a:spcAft>
                <a:spcPct val="20000"/>
              </a:spcAft>
              <a:buClr>
                <a:schemeClr val="accent2"/>
              </a:buClr>
            </a:pPr>
            <a:r>
              <a:rPr lang="en-US" altLang="zh-CN" sz="2600" i="1">
                <a:latin typeface="Times New Roman" pitchFamily="18" charset="0"/>
              </a:rPr>
              <a:t>          Until</a:t>
            </a:r>
            <a:endParaRPr lang="en-US" altLang="zh-CN" sz="3000">
              <a:latin typeface="Times New Roman" pitchFamily="18" charset="0"/>
            </a:endParaRPr>
          </a:p>
        </p:txBody>
      </p:sp>
      <p:graphicFrame>
        <p:nvGraphicFramePr>
          <p:cNvPr id="6151" name="Object 7"/>
          <p:cNvGraphicFramePr>
            <a:graphicFrameLocks noChangeAspect="1"/>
          </p:cNvGraphicFramePr>
          <p:nvPr/>
        </p:nvGraphicFramePr>
        <p:xfrm>
          <a:off x="6337300" y="2857500"/>
          <a:ext cx="1868488" cy="576263"/>
        </p:xfrm>
        <a:graphic>
          <a:graphicData uri="http://schemas.openxmlformats.org/presentationml/2006/ole">
            <mc:AlternateContent xmlns:mc="http://schemas.openxmlformats.org/markup-compatibility/2006">
              <mc:Choice xmlns:v="urn:schemas-microsoft-com:vml" Requires="v">
                <p:oleObj spid="_x0000_s6311" name="Equation" r:id="rId13" imgW="647419" imgH="203112" progId="Equation.DSMT4">
                  <p:embed/>
                </p:oleObj>
              </mc:Choice>
              <mc:Fallback>
                <p:oleObj name="Equation" r:id="rId13" imgW="647419" imgH="203112"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37300" y="2857500"/>
                        <a:ext cx="1868488"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2" name="Object 8"/>
          <p:cNvGraphicFramePr>
            <a:graphicFrameLocks noChangeAspect="1"/>
          </p:cNvGraphicFramePr>
          <p:nvPr/>
        </p:nvGraphicFramePr>
        <p:xfrm>
          <a:off x="6337300" y="3429000"/>
          <a:ext cx="1108075" cy="539750"/>
        </p:xfrm>
        <a:graphic>
          <a:graphicData uri="http://schemas.openxmlformats.org/presentationml/2006/ole">
            <mc:AlternateContent xmlns:mc="http://schemas.openxmlformats.org/markup-compatibility/2006">
              <mc:Choice xmlns:v="urn:schemas-microsoft-com:vml" Requires="v">
                <p:oleObj spid="_x0000_s6312" name="Equation" r:id="rId15" imgW="368140" imgH="177723" progId="Equation.DSMT4">
                  <p:embed/>
                </p:oleObj>
              </mc:Choice>
              <mc:Fallback>
                <p:oleObj name="Equation" r:id="rId15" imgW="368140" imgH="177723"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37300" y="3429000"/>
                        <a:ext cx="1108075"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3" name="Object 9"/>
          <p:cNvGraphicFramePr>
            <a:graphicFrameLocks noChangeAspect="1"/>
          </p:cNvGraphicFramePr>
          <p:nvPr/>
        </p:nvGraphicFramePr>
        <p:xfrm>
          <a:off x="6337300" y="4000500"/>
          <a:ext cx="1727200" cy="576263"/>
        </p:xfrm>
        <a:graphic>
          <a:graphicData uri="http://schemas.openxmlformats.org/presentationml/2006/ole">
            <mc:AlternateContent xmlns:mc="http://schemas.openxmlformats.org/markup-compatibility/2006">
              <mc:Choice xmlns:v="urn:schemas-microsoft-com:vml" Requires="v">
                <p:oleObj spid="_x0000_s6313" name="Equation" r:id="rId17" imgW="596641" imgH="203112" progId="Equation.DSMT4">
                  <p:embed/>
                </p:oleObj>
              </mc:Choice>
              <mc:Fallback>
                <p:oleObj name="Equation" r:id="rId17" imgW="596641" imgH="203112"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37300" y="4000500"/>
                        <a:ext cx="17272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4" name="Object 10"/>
          <p:cNvGraphicFramePr>
            <a:graphicFrameLocks noChangeAspect="1"/>
          </p:cNvGraphicFramePr>
          <p:nvPr/>
        </p:nvGraphicFramePr>
        <p:xfrm>
          <a:off x="6332538" y="4572000"/>
          <a:ext cx="2025650" cy="431800"/>
        </p:xfrm>
        <a:graphic>
          <a:graphicData uri="http://schemas.openxmlformats.org/presentationml/2006/ole">
            <mc:AlternateContent xmlns:mc="http://schemas.openxmlformats.org/markup-compatibility/2006">
              <mc:Choice xmlns:v="urn:schemas-microsoft-com:vml" Requires="v">
                <p:oleObj spid="_x0000_s6314" name="Equation" r:id="rId19" imgW="710891" imgH="152334" progId="Equation.DSMT4">
                  <p:embed/>
                </p:oleObj>
              </mc:Choice>
              <mc:Fallback>
                <p:oleObj name="Equation" r:id="rId19" imgW="710891" imgH="152334" progId="Equation.DSMT4">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32538" y="4572000"/>
                        <a:ext cx="20256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5" name="Object 11"/>
          <p:cNvGraphicFramePr>
            <a:graphicFrameLocks noChangeAspect="1"/>
          </p:cNvGraphicFramePr>
          <p:nvPr/>
        </p:nvGraphicFramePr>
        <p:xfrm>
          <a:off x="6948488" y="5157788"/>
          <a:ext cx="777875" cy="431800"/>
        </p:xfrm>
        <a:graphic>
          <a:graphicData uri="http://schemas.openxmlformats.org/presentationml/2006/ole">
            <mc:AlternateContent xmlns:mc="http://schemas.openxmlformats.org/markup-compatibility/2006">
              <mc:Choice xmlns:v="urn:schemas-microsoft-com:vml" Requires="v">
                <p:oleObj spid="_x0000_s6315" name="Equation" r:id="rId21" imgW="253890" imgH="139639" progId="Equation.DSMT4">
                  <p:embed/>
                </p:oleObj>
              </mc:Choice>
              <mc:Fallback>
                <p:oleObj name="Equation" r:id="rId21" imgW="253890" imgH="139639" progId="Equation.DSMT4">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948488" y="5157788"/>
                        <a:ext cx="7778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 name="标题 1"/>
          <p:cNvSpPr>
            <a:spLocks noGrp="1"/>
          </p:cNvSpPr>
          <p:nvPr>
            <p:ph type="title"/>
          </p:nvPr>
        </p:nvSpPr>
        <p:spPr/>
        <p:txBody>
          <a:bodyPr/>
          <a:lstStyle/>
          <a:p>
            <a:pPr eaLnBrk="1" hangingPunct="1"/>
            <a:r>
              <a:rPr lang="zh-CN" altLang="en-US" sz="3200" dirty="0" smtClean="0">
                <a:solidFill>
                  <a:schemeClr val="accent2"/>
                </a:solidFill>
                <a:ea typeface="隶书" pitchFamily="49" charset="-122"/>
              </a:rPr>
              <a:t>分簇路由算法的步骤</a:t>
            </a:r>
            <a:endParaRPr lang="zh-CN" altLang="en-US" dirty="0" smtClean="0">
              <a:solidFill>
                <a:schemeClr val="accent2"/>
              </a:solidFill>
            </a:endParaRPr>
          </a:p>
        </p:txBody>
      </p:sp>
      <p:sp>
        <p:nvSpPr>
          <p:cNvPr id="7179" name="内容占位符 2"/>
          <p:cNvSpPr>
            <a:spLocks noGrp="1"/>
          </p:cNvSpPr>
          <p:nvPr>
            <p:ph idx="1"/>
          </p:nvPr>
        </p:nvSpPr>
        <p:spPr>
          <a:xfrm>
            <a:off x="468313" y="1052513"/>
            <a:ext cx="8229600" cy="5233987"/>
          </a:xfrm>
        </p:spPr>
        <p:txBody>
          <a:bodyPr>
            <a:normAutofit/>
          </a:bodyPr>
          <a:lstStyle/>
          <a:p>
            <a:pPr eaLnBrk="1" hangingPunct="1">
              <a:buFontTx/>
              <a:buNone/>
            </a:pPr>
            <a:r>
              <a:rPr lang="en-US" altLang="zh-CN" sz="2300" smtClean="0">
                <a:solidFill>
                  <a:srgbClr val="993300"/>
                </a:solidFill>
                <a:latin typeface="Times New Roman" pitchFamily="18" charset="0"/>
              </a:rPr>
              <a:t>Ⅲ. </a:t>
            </a:r>
            <a:r>
              <a:rPr lang="zh-CN" altLang="en-US" sz="2300" smtClean="0">
                <a:solidFill>
                  <a:srgbClr val="993300"/>
                </a:solidFill>
                <a:latin typeface="Times New Roman" pitchFamily="18" charset="0"/>
              </a:rPr>
              <a:t>计算节点的权值</a:t>
            </a:r>
            <a:endParaRPr lang="zh-CN" altLang="en-US" sz="2300" i="1" smtClean="0">
              <a:solidFill>
                <a:srgbClr val="993300"/>
              </a:solidFill>
              <a:latin typeface="Times New Roman" pitchFamily="18" charset="0"/>
            </a:endParaRPr>
          </a:p>
          <a:p>
            <a:pPr eaLnBrk="1" hangingPunct="1">
              <a:buFontTx/>
              <a:buNone/>
            </a:pPr>
            <a:r>
              <a:rPr lang="en-US" altLang="zh-CN" sz="2300" i="1" smtClean="0">
                <a:latin typeface="Times New Roman" pitchFamily="18" charset="0"/>
              </a:rPr>
              <a:t>         Repeat</a:t>
            </a:r>
          </a:p>
          <a:p>
            <a:pPr eaLnBrk="1" hangingPunct="1">
              <a:lnSpc>
                <a:spcPct val="140000"/>
              </a:lnSpc>
              <a:buFontTx/>
              <a:buNone/>
            </a:pPr>
            <a:r>
              <a:rPr lang="en-US" altLang="zh-CN" sz="2300" i="1" smtClean="0">
                <a:latin typeface="Times New Roman" pitchFamily="18" charset="0"/>
              </a:rPr>
              <a:t>step1</a:t>
            </a:r>
          </a:p>
          <a:p>
            <a:pPr eaLnBrk="1" hangingPunct="1">
              <a:lnSpc>
                <a:spcPct val="140000"/>
              </a:lnSpc>
              <a:buFontTx/>
              <a:buNone/>
            </a:pPr>
            <a:r>
              <a:rPr lang="en-US" altLang="zh-CN" sz="2300" i="1" smtClean="0">
                <a:latin typeface="Times New Roman" pitchFamily="18" charset="0"/>
              </a:rPr>
              <a:t>step2   </a:t>
            </a:r>
          </a:p>
          <a:p>
            <a:pPr eaLnBrk="1" hangingPunct="1">
              <a:lnSpc>
                <a:spcPct val="140000"/>
              </a:lnSpc>
              <a:buFontTx/>
              <a:buNone/>
            </a:pPr>
            <a:r>
              <a:rPr lang="en-US" altLang="zh-CN" sz="2300" i="1" smtClean="0">
                <a:latin typeface="Times New Roman" pitchFamily="18" charset="0"/>
              </a:rPr>
              <a:t>step3   </a:t>
            </a:r>
          </a:p>
          <a:p>
            <a:pPr eaLnBrk="1" hangingPunct="1">
              <a:lnSpc>
                <a:spcPct val="140000"/>
              </a:lnSpc>
              <a:buFontTx/>
              <a:buNone/>
            </a:pPr>
            <a:r>
              <a:rPr lang="en-US" altLang="zh-CN" sz="2300" i="1" smtClean="0">
                <a:latin typeface="Times New Roman" pitchFamily="18" charset="0"/>
              </a:rPr>
              <a:t>step4   </a:t>
            </a:r>
          </a:p>
          <a:p>
            <a:pPr eaLnBrk="1" hangingPunct="1">
              <a:lnSpc>
                <a:spcPct val="140000"/>
              </a:lnSpc>
              <a:buFontTx/>
              <a:buNone/>
            </a:pPr>
            <a:r>
              <a:rPr lang="en-US" altLang="zh-CN" sz="2300" i="1" smtClean="0">
                <a:latin typeface="Times New Roman" pitchFamily="18" charset="0"/>
              </a:rPr>
              <a:t>step5   </a:t>
            </a:r>
          </a:p>
          <a:p>
            <a:pPr eaLnBrk="1" hangingPunct="1">
              <a:lnSpc>
                <a:spcPct val="140000"/>
              </a:lnSpc>
              <a:buFontTx/>
              <a:buNone/>
            </a:pPr>
            <a:r>
              <a:rPr lang="en-US" altLang="zh-CN" sz="2300" i="1" smtClean="0">
                <a:latin typeface="Times New Roman" pitchFamily="18" charset="0"/>
              </a:rPr>
              <a:t>step6      </a:t>
            </a:r>
          </a:p>
          <a:p>
            <a:pPr eaLnBrk="1" hangingPunct="1">
              <a:lnSpc>
                <a:spcPct val="140000"/>
              </a:lnSpc>
              <a:buFontTx/>
              <a:buNone/>
            </a:pPr>
            <a:r>
              <a:rPr lang="en-US" altLang="zh-CN" sz="2300" i="1" smtClean="0">
                <a:latin typeface="Times New Roman" pitchFamily="18" charset="0"/>
              </a:rPr>
              <a:t>step7    </a:t>
            </a:r>
          </a:p>
          <a:p>
            <a:pPr eaLnBrk="1" hangingPunct="1">
              <a:lnSpc>
                <a:spcPct val="140000"/>
              </a:lnSpc>
              <a:buFontTx/>
              <a:buNone/>
            </a:pPr>
            <a:r>
              <a:rPr lang="en-US" altLang="zh-CN" sz="2300" i="1" smtClean="0">
                <a:latin typeface="Times New Roman" pitchFamily="18" charset="0"/>
              </a:rPr>
              <a:t>step8</a:t>
            </a:r>
            <a:r>
              <a:rPr lang="en-US" altLang="zh-CN" sz="2200" i="1" smtClean="0"/>
              <a:t>      </a:t>
            </a:r>
            <a:endParaRPr lang="en-US" altLang="zh-CN" sz="2200" smtClean="0"/>
          </a:p>
        </p:txBody>
      </p:sp>
      <p:sp>
        <p:nvSpPr>
          <p:cNvPr id="7180" name="灯片编号占位符 12"/>
          <p:cNvSpPr>
            <a:spLocks noGrp="1"/>
          </p:cNvSpPr>
          <p:nvPr>
            <p:ph type="sldNum" sz="quarter" idx="10"/>
          </p:nvPr>
        </p:nvSpPr>
        <p:spPr>
          <a:noFill/>
        </p:spPr>
        <p:txBody>
          <a:bodyPr/>
          <a:lstStyle/>
          <a:p>
            <a:fld id="{33212F6B-B4CF-47D1-B331-8FF9D849D5B0}" type="slidenum">
              <a:rPr lang="zh-CN" altLang="en-US"/>
              <a:pPr/>
              <a:t>17</a:t>
            </a:fld>
            <a:r>
              <a:rPr lang="en-US" altLang="zh-CN" dirty="0" smtClean="0"/>
              <a:t>/40</a:t>
            </a:r>
            <a:endParaRPr lang="en-US" altLang="zh-CN" dirty="0"/>
          </a:p>
        </p:txBody>
      </p:sp>
      <p:sp>
        <p:nvSpPr>
          <p:cNvPr id="13" name="页脚占位符 12"/>
          <p:cNvSpPr>
            <a:spLocks noGrp="1"/>
          </p:cNvSpPr>
          <p:nvPr>
            <p:ph type="ftr" sz="quarter" idx="11"/>
          </p:nvPr>
        </p:nvSpPr>
        <p:spPr/>
        <p:txBody>
          <a:bodyPr/>
          <a:lstStyle/>
          <a:p>
            <a:pPr>
              <a:defRPr/>
            </a:pPr>
            <a:r>
              <a:rPr lang="en-US" altLang="zh-CN"/>
              <a:t>Prof. Wu Yuanming</a:t>
            </a:r>
          </a:p>
        </p:txBody>
      </p:sp>
      <p:graphicFrame>
        <p:nvGraphicFramePr>
          <p:cNvPr id="7170" name="Object 2"/>
          <p:cNvGraphicFramePr>
            <a:graphicFrameLocks noChangeAspect="1"/>
          </p:cNvGraphicFramePr>
          <p:nvPr/>
        </p:nvGraphicFramePr>
        <p:xfrm>
          <a:off x="1785938" y="2000250"/>
          <a:ext cx="3854450" cy="431800"/>
        </p:xfrm>
        <a:graphic>
          <a:graphicData uri="http://schemas.openxmlformats.org/presentationml/2006/ole">
            <mc:AlternateContent xmlns:mc="http://schemas.openxmlformats.org/markup-compatibility/2006">
              <mc:Choice xmlns:v="urn:schemas-microsoft-com:vml" Requires="v">
                <p:oleObj spid="_x0000_s7298" name="Equation" r:id="rId3" imgW="1447172" imgH="165028" progId="Equation.DSMT4">
                  <p:embed/>
                </p:oleObj>
              </mc:Choice>
              <mc:Fallback>
                <p:oleObj name="Equation" r:id="rId3" imgW="1447172" imgH="165028"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38" y="2000250"/>
                        <a:ext cx="38544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3"/>
          <p:cNvGraphicFramePr>
            <a:graphicFrameLocks noChangeAspect="1"/>
          </p:cNvGraphicFramePr>
          <p:nvPr/>
        </p:nvGraphicFramePr>
        <p:xfrm>
          <a:off x="1785938" y="2428875"/>
          <a:ext cx="3400425" cy="574675"/>
        </p:xfrm>
        <a:graphic>
          <a:graphicData uri="http://schemas.openxmlformats.org/presentationml/2006/ole">
            <mc:AlternateContent xmlns:mc="http://schemas.openxmlformats.org/markup-compatibility/2006">
              <mc:Choice xmlns:v="urn:schemas-microsoft-com:vml" Requires="v">
                <p:oleObj spid="_x0000_s7299" name="Equation" r:id="rId5" imgW="1180588" imgH="203112" progId="Equation.DSMT4">
                  <p:embed/>
                </p:oleObj>
              </mc:Choice>
              <mc:Fallback>
                <p:oleObj name="Equation" r:id="rId5" imgW="1180588" imgH="203112"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5938" y="2428875"/>
                        <a:ext cx="340042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4"/>
          <p:cNvGraphicFramePr>
            <a:graphicFrameLocks noChangeAspect="1"/>
          </p:cNvGraphicFramePr>
          <p:nvPr/>
        </p:nvGraphicFramePr>
        <p:xfrm>
          <a:off x="1714500" y="3000375"/>
          <a:ext cx="2501900" cy="539750"/>
        </p:xfrm>
        <a:graphic>
          <a:graphicData uri="http://schemas.openxmlformats.org/presentationml/2006/ole">
            <mc:AlternateContent xmlns:mc="http://schemas.openxmlformats.org/markup-compatibility/2006">
              <mc:Choice xmlns:v="urn:schemas-microsoft-com:vml" Requires="v">
                <p:oleObj spid="_x0000_s7300" name="Equation" r:id="rId7" imgW="837836" imgH="177723" progId="Equation.DSMT4">
                  <p:embed/>
                </p:oleObj>
              </mc:Choice>
              <mc:Fallback>
                <p:oleObj name="Equation" r:id="rId7" imgW="837836" imgH="177723"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4500" y="3000375"/>
                        <a:ext cx="250190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5"/>
          <p:cNvGraphicFramePr>
            <a:graphicFrameLocks noChangeAspect="1"/>
          </p:cNvGraphicFramePr>
          <p:nvPr/>
        </p:nvGraphicFramePr>
        <p:xfrm>
          <a:off x="2071688" y="3500438"/>
          <a:ext cx="460375" cy="433387"/>
        </p:xfrm>
        <a:graphic>
          <a:graphicData uri="http://schemas.openxmlformats.org/presentationml/2006/ole">
            <mc:AlternateContent xmlns:mc="http://schemas.openxmlformats.org/markup-compatibility/2006">
              <mc:Choice xmlns:v="urn:schemas-microsoft-com:vml" Requires="v">
                <p:oleObj spid="_x0000_s7301" name="Equation" r:id="rId9" imgW="164957" imgH="152268" progId="Equation.DSMT4">
                  <p:embed/>
                </p:oleObj>
              </mc:Choice>
              <mc:Fallback>
                <p:oleObj name="Equation" r:id="rId9" imgW="164957" imgH="152268"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71688" y="3500438"/>
                        <a:ext cx="460375"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6"/>
          <p:cNvGraphicFramePr>
            <a:graphicFrameLocks noChangeAspect="1"/>
          </p:cNvGraphicFramePr>
          <p:nvPr/>
        </p:nvGraphicFramePr>
        <p:xfrm>
          <a:off x="2357438" y="4000500"/>
          <a:ext cx="3530600" cy="431800"/>
        </p:xfrm>
        <a:graphic>
          <a:graphicData uri="http://schemas.openxmlformats.org/presentationml/2006/ole">
            <mc:AlternateContent xmlns:mc="http://schemas.openxmlformats.org/markup-compatibility/2006">
              <mc:Choice xmlns:v="urn:schemas-microsoft-com:vml" Requires="v">
                <p:oleObj spid="_x0000_s7302" name="Equation" r:id="rId11" imgW="1320227" imgH="165028" progId="Equation.DSMT4">
                  <p:embed/>
                </p:oleObj>
              </mc:Choice>
              <mc:Fallback>
                <p:oleObj name="Equation" r:id="rId11" imgW="1320227" imgH="165028"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57438" y="4000500"/>
                        <a:ext cx="35306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5" name="Object 7"/>
          <p:cNvGraphicFramePr>
            <a:graphicFrameLocks noChangeAspect="1"/>
          </p:cNvGraphicFramePr>
          <p:nvPr/>
        </p:nvGraphicFramePr>
        <p:xfrm>
          <a:off x="2357438" y="4429125"/>
          <a:ext cx="3163887" cy="539750"/>
        </p:xfrm>
        <a:graphic>
          <a:graphicData uri="http://schemas.openxmlformats.org/presentationml/2006/ole">
            <mc:AlternateContent xmlns:mc="http://schemas.openxmlformats.org/markup-compatibility/2006">
              <mc:Choice xmlns:v="urn:schemas-microsoft-com:vml" Requires="v">
                <p:oleObj spid="_x0000_s7303" name="Equation" r:id="rId13" imgW="1167893" imgH="203112" progId="Equation.DSMT4">
                  <p:embed/>
                </p:oleObj>
              </mc:Choice>
              <mc:Fallback>
                <p:oleObj name="Equation" r:id="rId13" imgW="1167893" imgH="203112"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57438" y="4429125"/>
                        <a:ext cx="3163887"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6" name="Object 8"/>
          <p:cNvGraphicFramePr>
            <a:graphicFrameLocks noChangeAspect="1"/>
          </p:cNvGraphicFramePr>
          <p:nvPr/>
        </p:nvGraphicFramePr>
        <p:xfrm>
          <a:off x="2357438" y="4929188"/>
          <a:ext cx="993775" cy="539750"/>
        </p:xfrm>
        <a:graphic>
          <a:graphicData uri="http://schemas.openxmlformats.org/presentationml/2006/ole">
            <mc:AlternateContent xmlns:mc="http://schemas.openxmlformats.org/markup-compatibility/2006">
              <mc:Choice xmlns:v="urn:schemas-microsoft-com:vml" Requires="v">
                <p:oleObj spid="_x0000_s7304" name="Equation" r:id="rId15" imgW="329914" imgH="177646" progId="Equation.DSMT4">
                  <p:embed/>
                </p:oleObj>
              </mc:Choice>
              <mc:Fallback>
                <p:oleObj name="Equation" r:id="rId15" imgW="329914" imgH="177646"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57438" y="4929188"/>
                        <a:ext cx="993775"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7" name="Object 9"/>
          <p:cNvGraphicFramePr>
            <a:graphicFrameLocks noChangeAspect="1"/>
          </p:cNvGraphicFramePr>
          <p:nvPr/>
        </p:nvGraphicFramePr>
        <p:xfrm>
          <a:off x="2357438" y="5429250"/>
          <a:ext cx="5038725" cy="539750"/>
        </p:xfrm>
        <a:graphic>
          <a:graphicData uri="http://schemas.openxmlformats.org/presentationml/2006/ole">
            <mc:AlternateContent xmlns:mc="http://schemas.openxmlformats.org/markup-compatibility/2006">
              <mc:Choice xmlns:v="urn:schemas-microsoft-com:vml" Requires="v">
                <p:oleObj spid="_x0000_s7305" name="Equation" r:id="rId17" imgW="1866090" imgH="203112" progId="Equation.DSMT4">
                  <p:embed/>
                </p:oleObj>
              </mc:Choice>
              <mc:Fallback>
                <p:oleObj name="Equation" r:id="rId17" imgW="1866090" imgH="203112"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57438" y="5429250"/>
                        <a:ext cx="5038725"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标题 1"/>
          <p:cNvSpPr>
            <a:spLocks noGrp="1"/>
          </p:cNvSpPr>
          <p:nvPr>
            <p:ph type="title"/>
          </p:nvPr>
        </p:nvSpPr>
        <p:spPr/>
        <p:txBody>
          <a:bodyPr/>
          <a:lstStyle/>
          <a:p>
            <a:pPr eaLnBrk="1" hangingPunct="1"/>
            <a:r>
              <a:rPr lang="zh-CN" altLang="en-US" sz="3200" dirty="0" smtClean="0">
                <a:solidFill>
                  <a:schemeClr val="accent2"/>
                </a:solidFill>
                <a:ea typeface="隶书" pitchFamily="49" charset="-122"/>
              </a:rPr>
              <a:t>分簇路由算法的步骤</a:t>
            </a:r>
            <a:endParaRPr lang="zh-CN" altLang="en-US" dirty="0" smtClean="0">
              <a:solidFill>
                <a:schemeClr val="accent2"/>
              </a:solidFill>
            </a:endParaRPr>
          </a:p>
        </p:txBody>
      </p:sp>
      <p:sp>
        <p:nvSpPr>
          <p:cNvPr id="8202" name="内容占位符 2"/>
          <p:cNvSpPr>
            <a:spLocks noGrp="1"/>
          </p:cNvSpPr>
          <p:nvPr>
            <p:ph idx="1"/>
          </p:nvPr>
        </p:nvSpPr>
        <p:spPr/>
        <p:txBody>
          <a:bodyPr>
            <a:normAutofit/>
          </a:bodyPr>
          <a:lstStyle/>
          <a:p>
            <a:pPr eaLnBrk="1" hangingPunct="1">
              <a:lnSpc>
                <a:spcPct val="150000"/>
              </a:lnSpc>
              <a:buFontTx/>
              <a:buNone/>
            </a:pPr>
            <a:r>
              <a:rPr lang="en-US" altLang="zh-CN" sz="2600" i="1" dirty="0" smtClean="0">
                <a:latin typeface="Times New Roman" pitchFamily="18" charset="0"/>
              </a:rPr>
              <a:t>step9     </a:t>
            </a:r>
          </a:p>
          <a:p>
            <a:pPr eaLnBrk="1" hangingPunct="1">
              <a:lnSpc>
                <a:spcPct val="150000"/>
              </a:lnSpc>
              <a:buFontTx/>
              <a:buNone/>
            </a:pPr>
            <a:r>
              <a:rPr lang="en-US" altLang="zh-CN" sz="2600" i="1" dirty="0" smtClean="0">
                <a:latin typeface="Times New Roman" pitchFamily="18" charset="0"/>
              </a:rPr>
              <a:t>step10      </a:t>
            </a:r>
          </a:p>
          <a:p>
            <a:pPr eaLnBrk="1" hangingPunct="1">
              <a:lnSpc>
                <a:spcPct val="150000"/>
              </a:lnSpc>
              <a:buFontTx/>
              <a:buNone/>
            </a:pPr>
            <a:r>
              <a:rPr lang="en-US" altLang="zh-CN" sz="2600" dirty="0" smtClean="0">
                <a:latin typeface="Times New Roman" pitchFamily="18" charset="0"/>
              </a:rPr>
              <a:t>   Until</a:t>
            </a:r>
            <a:r>
              <a:rPr lang="en-US" altLang="zh-CN" sz="2600" i="1" dirty="0" smtClean="0">
                <a:latin typeface="Times New Roman" pitchFamily="18" charset="0"/>
              </a:rPr>
              <a:t> </a:t>
            </a:r>
          </a:p>
          <a:p>
            <a:pPr eaLnBrk="1" hangingPunct="1">
              <a:spcBef>
                <a:spcPct val="50000"/>
              </a:spcBef>
              <a:spcAft>
                <a:spcPct val="20000"/>
              </a:spcAft>
              <a:buFontTx/>
              <a:buNone/>
            </a:pPr>
            <a:r>
              <a:rPr lang="en-US" altLang="zh-CN" sz="2600" dirty="0" smtClean="0">
                <a:solidFill>
                  <a:srgbClr val="993300"/>
                </a:solidFill>
                <a:latin typeface="Times New Roman" pitchFamily="18" charset="0"/>
              </a:rPr>
              <a:t>Ⅳ. </a:t>
            </a:r>
            <a:r>
              <a:rPr lang="zh-CN" altLang="en-US" sz="2600" dirty="0" smtClean="0">
                <a:solidFill>
                  <a:srgbClr val="993300"/>
                </a:solidFill>
                <a:latin typeface="Times New Roman" pitchFamily="18" charset="0"/>
              </a:rPr>
              <a:t>网络拓扑结构的生成</a:t>
            </a:r>
            <a:endParaRPr lang="zh-CN" altLang="en-US" sz="2600" i="1" dirty="0" smtClean="0">
              <a:solidFill>
                <a:srgbClr val="993300"/>
              </a:solidFill>
              <a:latin typeface="Times New Roman" pitchFamily="18" charset="0"/>
            </a:endParaRPr>
          </a:p>
          <a:p>
            <a:pPr eaLnBrk="1" hangingPunct="1">
              <a:lnSpc>
                <a:spcPct val="150000"/>
              </a:lnSpc>
              <a:buFontTx/>
              <a:buNone/>
            </a:pPr>
            <a:endParaRPr lang="en-US" altLang="zh-CN" sz="2600" i="1" dirty="0" smtClean="0">
              <a:latin typeface="Times New Roman" pitchFamily="18" charset="0"/>
            </a:endParaRPr>
          </a:p>
          <a:p>
            <a:pPr eaLnBrk="1" hangingPunct="1">
              <a:lnSpc>
                <a:spcPct val="140000"/>
              </a:lnSpc>
              <a:buFontTx/>
              <a:buNone/>
            </a:pPr>
            <a:r>
              <a:rPr lang="en-US" altLang="zh-CN" sz="2600" i="1" dirty="0" smtClean="0">
                <a:latin typeface="Times New Roman" pitchFamily="18" charset="0"/>
              </a:rPr>
              <a:t>While</a:t>
            </a:r>
          </a:p>
          <a:p>
            <a:pPr eaLnBrk="1" hangingPunct="1">
              <a:lnSpc>
                <a:spcPct val="140000"/>
              </a:lnSpc>
              <a:buFontTx/>
              <a:buNone/>
            </a:pPr>
            <a:r>
              <a:rPr lang="en-US" altLang="zh-CN" sz="2600" i="1" dirty="0" smtClean="0">
                <a:latin typeface="Times New Roman" pitchFamily="18" charset="0"/>
              </a:rPr>
              <a:t>step1</a:t>
            </a:r>
          </a:p>
          <a:p>
            <a:pPr eaLnBrk="1" hangingPunct="1">
              <a:lnSpc>
                <a:spcPct val="140000"/>
              </a:lnSpc>
              <a:buFontTx/>
              <a:buNone/>
            </a:pPr>
            <a:r>
              <a:rPr lang="en-US" altLang="zh-CN" sz="2600" i="1" dirty="0" smtClean="0">
                <a:latin typeface="Times New Roman" pitchFamily="18" charset="0"/>
              </a:rPr>
              <a:t>step2</a:t>
            </a:r>
          </a:p>
          <a:p>
            <a:pPr eaLnBrk="1" hangingPunct="1">
              <a:lnSpc>
                <a:spcPct val="140000"/>
              </a:lnSpc>
              <a:buFontTx/>
              <a:buNone/>
            </a:pPr>
            <a:r>
              <a:rPr lang="en-US" altLang="zh-CN" sz="2600" i="1" dirty="0" smtClean="0">
                <a:latin typeface="Times New Roman" pitchFamily="18" charset="0"/>
              </a:rPr>
              <a:t>Step3</a:t>
            </a:r>
          </a:p>
        </p:txBody>
      </p:sp>
      <p:sp>
        <p:nvSpPr>
          <p:cNvPr id="8203" name="灯片编号占位符 11"/>
          <p:cNvSpPr>
            <a:spLocks noGrp="1"/>
          </p:cNvSpPr>
          <p:nvPr>
            <p:ph type="sldNum" sz="quarter" idx="10"/>
          </p:nvPr>
        </p:nvSpPr>
        <p:spPr>
          <a:noFill/>
        </p:spPr>
        <p:txBody>
          <a:bodyPr/>
          <a:lstStyle/>
          <a:p>
            <a:fld id="{B159D3C8-85CC-4FBB-A2BD-C13D0CDFAA76}" type="slidenum">
              <a:rPr lang="zh-CN" altLang="en-US"/>
              <a:pPr/>
              <a:t>18</a:t>
            </a:fld>
            <a:r>
              <a:rPr lang="en-US" altLang="zh-CN" dirty="0" smtClean="0"/>
              <a:t>/40</a:t>
            </a:r>
            <a:endParaRPr lang="en-US" altLang="zh-CN" dirty="0"/>
          </a:p>
        </p:txBody>
      </p:sp>
      <p:sp>
        <p:nvSpPr>
          <p:cNvPr id="12" name="页脚占位符 11"/>
          <p:cNvSpPr>
            <a:spLocks noGrp="1"/>
          </p:cNvSpPr>
          <p:nvPr>
            <p:ph type="ftr" sz="quarter" idx="11"/>
          </p:nvPr>
        </p:nvSpPr>
        <p:spPr/>
        <p:txBody>
          <a:bodyPr/>
          <a:lstStyle/>
          <a:p>
            <a:pPr>
              <a:defRPr/>
            </a:pPr>
            <a:r>
              <a:rPr lang="en-US" altLang="zh-CN"/>
              <a:t>Prof. Wu Yuanming</a:t>
            </a:r>
          </a:p>
        </p:txBody>
      </p:sp>
      <p:graphicFrame>
        <p:nvGraphicFramePr>
          <p:cNvPr id="8194" name="Object 2"/>
          <p:cNvGraphicFramePr>
            <a:graphicFrameLocks noChangeAspect="1"/>
          </p:cNvGraphicFramePr>
          <p:nvPr/>
        </p:nvGraphicFramePr>
        <p:xfrm>
          <a:off x="2214563" y="1000125"/>
          <a:ext cx="2274887" cy="574675"/>
        </p:xfrm>
        <a:graphic>
          <a:graphicData uri="http://schemas.openxmlformats.org/presentationml/2006/ole">
            <mc:AlternateContent xmlns:mc="http://schemas.openxmlformats.org/markup-compatibility/2006">
              <mc:Choice xmlns:v="urn:schemas-microsoft-com:vml" Requires="v">
                <p:oleObj spid="_x0000_s8306" name="Equation" r:id="rId3" imgW="787058" imgH="203112" progId="Equation.DSMT4">
                  <p:embed/>
                </p:oleObj>
              </mc:Choice>
              <mc:Fallback>
                <p:oleObj name="Equation" r:id="rId3" imgW="787058" imgH="203112"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563" y="1000125"/>
                        <a:ext cx="2274887"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3"/>
          <p:cNvGraphicFramePr>
            <a:graphicFrameLocks noChangeAspect="1"/>
          </p:cNvGraphicFramePr>
          <p:nvPr/>
        </p:nvGraphicFramePr>
        <p:xfrm>
          <a:off x="2286000" y="1500188"/>
          <a:ext cx="5045075" cy="900112"/>
        </p:xfrm>
        <a:graphic>
          <a:graphicData uri="http://schemas.openxmlformats.org/presentationml/2006/ole">
            <mc:AlternateContent xmlns:mc="http://schemas.openxmlformats.org/markup-compatibility/2006">
              <mc:Choice xmlns:v="urn:schemas-microsoft-com:vml" Requires="v">
                <p:oleObj spid="_x0000_s8307" name="Equation" r:id="rId5" imgW="1764534" imgH="317362" progId="Equation.DSMT4">
                  <p:embed/>
                </p:oleObj>
              </mc:Choice>
              <mc:Fallback>
                <p:oleObj name="Equation" r:id="rId5" imgW="1764534" imgH="317362"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1500188"/>
                        <a:ext cx="5045075" cy="900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4"/>
          <p:cNvGraphicFramePr>
            <a:graphicFrameLocks noChangeAspect="1"/>
          </p:cNvGraphicFramePr>
          <p:nvPr/>
        </p:nvGraphicFramePr>
        <p:xfrm>
          <a:off x="2357438" y="2357438"/>
          <a:ext cx="777875" cy="431800"/>
        </p:xfrm>
        <a:graphic>
          <a:graphicData uri="http://schemas.openxmlformats.org/presentationml/2006/ole">
            <mc:AlternateContent xmlns:mc="http://schemas.openxmlformats.org/markup-compatibility/2006">
              <mc:Choice xmlns:v="urn:schemas-microsoft-com:vml" Requires="v">
                <p:oleObj spid="_x0000_s8308" name="Equation" r:id="rId7" imgW="253890" imgH="139639" progId="Equation.DSMT4">
                  <p:embed/>
                </p:oleObj>
              </mc:Choice>
              <mc:Fallback>
                <p:oleObj name="Equation" r:id="rId7" imgW="253890" imgH="139639"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7438" y="2357438"/>
                        <a:ext cx="7778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5"/>
          <p:cNvGraphicFramePr>
            <a:graphicFrameLocks noChangeAspect="1"/>
          </p:cNvGraphicFramePr>
          <p:nvPr/>
        </p:nvGraphicFramePr>
        <p:xfrm>
          <a:off x="1835150" y="4270375"/>
          <a:ext cx="2962275" cy="503238"/>
        </p:xfrm>
        <a:graphic>
          <a:graphicData uri="http://schemas.openxmlformats.org/presentationml/2006/ole">
            <mc:AlternateContent xmlns:mc="http://schemas.openxmlformats.org/markup-compatibility/2006">
              <mc:Choice xmlns:v="urn:schemas-microsoft-com:vml" Requires="v">
                <p:oleObj spid="_x0000_s8309" name="Equation" r:id="rId9" imgW="952087" imgH="165028" progId="Equation.DSMT4">
                  <p:embed/>
                </p:oleObj>
              </mc:Choice>
              <mc:Fallback>
                <p:oleObj name="Equation" r:id="rId9" imgW="952087" imgH="165028"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150" y="4270375"/>
                        <a:ext cx="2962275"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8" name="Object 6"/>
          <p:cNvGraphicFramePr>
            <a:graphicFrameLocks noChangeAspect="1"/>
          </p:cNvGraphicFramePr>
          <p:nvPr/>
        </p:nvGraphicFramePr>
        <p:xfrm>
          <a:off x="1941513" y="4913313"/>
          <a:ext cx="2393950" cy="468312"/>
        </p:xfrm>
        <a:graphic>
          <a:graphicData uri="http://schemas.openxmlformats.org/presentationml/2006/ole">
            <mc:AlternateContent xmlns:mc="http://schemas.openxmlformats.org/markup-compatibility/2006">
              <mc:Choice xmlns:v="urn:schemas-microsoft-com:vml" Requires="v">
                <p:oleObj spid="_x0000_s8310" name="Equation" r:id="rId11" imgW="825142" imgH="165028" progId="Equation.DSMT4">
                  <p:embed/>
                </p:oleObj>
              </mc:Choice>
              <mc:Fallback>
                <p:oleObj name="Equation" r:id="rId11" imgW="825142" imgH="165028"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41513" y="4913313"/>
                        <a:ext cx="2393950"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9" name="Object 7"/>
          <p:cNvGraphicFramePr>
            <a:graphicFrameLocks noChangeAspect="1"/>
          </p:cNvGraphicFramePr>
          <p:nvPr/>
        </p:nvGraphicFramePr>
        <p:xfrm>
          <a:off x="1946275" y="5408613"/>
          <a:ext cx="460375" cy="433387"/>
        </p:xfrm>
        <a:graphic>
          <a:graphicData uri="http://schemas.openxmlformats.org/presentationml/2006/ole">
            <mc:AlternateContent xmlns:mc="http://schemas.openxmlformats.org/markup-compatibility/2006">
              <mc:Choice xmlns:v="urn:schemas-microsoft-com:vml" Requires="v">
                <p:oleObj spid="_x0000_s8311" name="Equation" r:id="rId13" imgW="164957" imgH="152268" progId="Equation.DSMT4">
                  <p:embed/>
                </p:oleObj>
              </mc:Choice>
              <mc:Fallback>
                <p:oleObj name="Equation" r:id="rId13" imgW="164957" imgH="152268"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46275" y="5408613"/>
                        <a:ext cx="460375"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0" name="Object 8"/>
          <p:cNvGraphicFramePr>
            <a:graphicFrameLocks noChangeAspect="1"/>
          </p:cNvGraphicFramePr>
          <p:nvPr/>
        </p:nvGraphicFramePr>
        <p:xfrm>
          <a:off x="2295525" y="5842000"/>
          <a:ext cx="5254625" cy="539750"/>
        </p:xfrm>
        <a:graphic>
          <a:graphicData uri="http://schemas.openxmlformats.org/presentationml/2006/ole">
            <mc:AlternateContent xmlns:mc="http://schemas.openxmlformats.org/markup-compatibility/2006">
              <mc:Choice xmlns:v="urn:schemas-microsoft-com:vml" Requires="v">
                <p:oleObj spid="_x0000_s8312" name="Equation" r:id="rId15" imgW="1764534" imgH="177723" progId="Equation.DSMT4">
                  <p:embed/>
                </p:oleObj>
              </mc:Choice>
              <mc:Fallback>
                <p:oleObj name="Equation" r:id="rId15" imgW="1764534" imgH="177723"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95525" y="5842000"/>
                        <a:ext cx="5254625"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标题 1"/>
          <p:cNvSpPr>
            <a:spLocks noGrp="1"/>
          </p:cNvSpPr>
          <p:nvPr>
            <p:ph type="title"/>
          </p:nvPr>
        </p:nvSpPr>
        <p:spPr/>
        <p:txBody>
          <a:bodyPr/>
          <a:lstStyle/>
          <a:p>
            <a:pPr eaLnBrk="1" hangingPunct="1"/>
            <a:r>
              <a:rPr lang="zh-CN" altLang="en-US" sz="3200" dirty="0" smtClean="0">
                <a:solidFill>
                  <a:schemeClr val="accent2"/>
                </a:solidFill>
                <a:ea typeface="隶书" pitchFamily="49" charset="-122"/>
              </a:rPr>
              <a:t>分簇路由算法的步骤</a:t>
            </a:r>
            <a:endParaRPr lang="zh-CN" altLang="en-US" dirty="0" smtClean="0">
              <a:solidFill>
                <a:schemeClr val="accent2"/>
              </a:solidFill>
            </a:endParaRPr>
          </a:p>
        </p:txBody>
      </p:sp>
      <p:sp>
        <p:nvSpPr>
          <p:cNvPr id="9225" name="内容占位符 6"/>
          <p:cNvSpPr>
            <a:spLocks noGrp="1"/>
          </p:cNvSpPr>
          <p:nvPr>
            <p:ph idx="1"/>
          </p:nvPr>
        </p:nvSpPr>
        <p:spPr>
          <a:xfrm>
            <a:off x="468313" y="1071563"/>
            <a:ext cx="8229600" cy="2786062"/>
          </a:xfrm>
        </p:spPr>
        <p:txBody>
          <a:bodyPr/>
          <a:lstStyle/>
          <a:p>
            <a:pPr eaLnBrk="1" hangingPunct="1">
              <a:spcAft>
                <a:spcPct val="20000"/>
              </a:spcAft>
              <a:buFontTx/>
              <a:buNone/>
            </a:pPr>
            <a:r>
              <a:rPr lang="en-US" altLang="zh-CN" i="1" dirty="0" smtClean="0">
                <a:latin typeface="Times New Roman" pitchFamily="18" charset="0"/>
              </a:rPr>
              <a:t>step4</a:t>
            </a:r>
          </a:p>
          <a:p>
            <a:pPr eaLnBrk="1" hangingPunct="1">
              <a:spcAft>
                <a:spcPct val="20000"/>
              </a:spcAft>
              <a:buFontTx/>
              <a:buNone/>
            </a:pPr>
            <a:r>
              <a:rPr lang="en-US" altLang="zh-CN" i="1" dirty="0" smtClean="0">
                <a:latin typeface="Times New Roman" pitchFamily="18" charset="0"/>
              </a:rPr>
              <a:t>step5</a:t>
            </a:r>
          </a:p>
          <a:p>
            <a:pPr eaLnBrk="1" hangingPunct="1">
              <a:spcAft>
                <a:spcPct val="20000"/>
              </a:spcAft>
              <a:buFontTx/>
              <a:buNone/>
            </a:pPr>
            <a:r>
              <a:rPr lang="en-US" altLang="zh-CN" i="1" dirty="0" smtClean="0">
                <a:latin typeface="Times New Roman" pitchFamily="18" charset="0"/>
              </a:rPr>
              <a:t>step6</a:t>
            </a:r>
          </a:p>
          <a:p>
            <a:pPr eaLnBrk="1" hangingPunct="1">
              <a:spcAft>
                <a:spcPct val="20000"/>
              </a:spcAft>
              <a:buFontTx/>
              <a:buNone/>
            </a:pPr>
            <a:r>
              <a:rPr lang="en-US" altLang="zh-CN" i="1" dirty="0" smtClean="0">
                <a:latin typeface="Times New Roman" pitchFamily="18" charset="0"/>
              </a:rPr>
              <a:t>step7</a:t>
            </a:r>
          </a:p>
        </p:txBody>
      </p:sp>
      <p:sp>
        <p:nvSpPr>
          <p:cNvPr id="9230" name="灯片编号占位符 14"/>
          <p:cNvSpPr>
            <a:spLocks noGrp="1"/>
          </p:cNvSpPr>
          <p:nvPr>
            <p:ph type="sldNum" sz="quarter" idx="10"/>
          </p:nvPr>
        </p:nvSpPr>
        <p:spPr>
          <a:noFill/>
        </p:spPr>
        <p:txBody>
          <a:bodyPr/>
          <a:lstStyle/>
          <a:p>
            <a:fld id="{89207441-08EE-48A0-AE9F-49F40BE63192}" type="slidenum">
              <a:rPr lang="zh-CN" altLang="en-US"/>
              <a:pPr/>
              <a:t>19</a:t>
            </a:fld>
            <a:r>
              <a:rPr lang="en-US" altLang="zh-CN" dirty="0" smtClean="0"/>
              <a:t>/40</a:t>
            </a:r>
            <a:endParaRPr lang="en-US" altLang="zh-CN" dirty="0"/>
          </a:p>
        </p:txBody>
      </p:sp>
      <p:sp>
        <p:nvSpPr>
          <p:cNvPr id="15" name="页脚占位符 14"/>
          <p:cNvSpPr>
            <a:spLocks noGrp="1"/>
          </p:cNvSpPr>
          <p:nvPr>
            <p:ph type="ftr" sz="quarter" idx="11"/>
          </p:nvPr>
        </p:nvSpPr>
        <p:spPr/>
        <p:txBody>
          <a:bodyPr/>
          <a:lstStyle/>
          <a:p>
            <a:pPr>
              <a:defRPr/>
            </a:pPr>
            <a:r>
              <a:rPr lang="en-US" altLang="zh-CN"/>
              <a:t>Prof. Wu Yuanming</a:t>
            </a:r>
          </a:p>
        </p:txBody>
      </p:sp>
      <p:graphicFrame>
        <p:nvGraphicFramePr>
          <p:cNvPr id="9218" name="Object 2"/>
          <p:cNvGraphicFramePr>
            <a:graphicFrameLocks noChangeAspect="1"/>
          </p:cNvGraphicFramePr>
          <p:nvPr/>
        </p:nvGraphicFramePr>
        <p:xfrm>
          <a:off x="2928938" y="1143000"/>
          <a:ext cx="3559175" cy="539750"/>
        </p:xfrm>
        <a:graphic>
          <a:graphicData uri="http://schemas.openxmlformats.org/presentationml/2006/ole">
            <mc:AlternateContent xmlns:mc="http://schemas.openxmlformats.org/markup-compatibility/2006">
              <mc:Choice xmlns:v="urn:schemas-microsoft-com:vml" Requires="v">
                <p:oleObj spid="_x0000_s9290" name="Equation" r:id="rId3" imgW="1066337" imgH="165028" progId="Equation.DSMT4">
                  <p:embed/>
                </p:oleObj>
              </mc:Choice>
              <mc:Fallback>
                <p:oleObj name="Equation" r:id="rId3" imgW="1066337" imgH="165028"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38" y="1143000"/>
                        <a:ext cx="3559175"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3"/>
          <p:cNvGraphicFramePr>
            <a:graphicFrameLocks noChangeAspect="1"/>
          </p:cNvGraphicFramePr>
          <p:nvPr/>
        </p:nvGraphicFramePr>
        <p:xfrm>
          <a:off x="2928938" y="1857375"/>
          <a:ext cx="2105025" cy="468313"/>
        </p:xfrm>
        <a:graphic>
          <a:graphicData uri="http://schemas.openxmlformats.org/presentationml/2006/ole">
            <mc:AlternateContent xmlns:mc="http://schemas.openxmlformats.org/markup-compatibility/2006">
              <mc:Choice xmlns:v="urn:schemas-microsoft-com:vml" Requires="v">
                <p:oleObj spid="_x0000_s9291" name="Equation" r:id="rId5" imgW="685800" imgH="152400" progId="Equation.DSMT4">
                  <p:embed/>
                </p:oleObj>
              </mc:Choice>
              <mc:Fallback>
                <p:oleObj name="Equation" r:id="rId5" imgW="685800" imgH="1524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8938" y="1857375"/>
                        <a:ext cx="2105025"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4"/>
          <p:cNvGraphicFramePr>
            <a:graphicFrameLocks noChangeAspect="1"/>
          </p:cNvGraphicFramePr>
          <p:nvPr/>
        </p:nvGraphicFramePr>
        <p:xfrm>
          <a:off x="2857500" y="2495550"/>
          <a:ext cx="3706813" cy="504825"/>
        </p:xfrm>
        <a:graphic>
          <a:graphicData uri="http://schemas.openxmlformats.org/presentationml/2006/ole">
            <mc:AlternateContent xmlns:mc="http://schemas.openxmlformats.org/markup-compatibility/2006">
              <mc:Choice xmlns:v="urn:schemas-microsoft-com:vml" Requires="v">
                <p:oleObj spid="_x0000_s9292" name="Equation" r:id="rId7" imgW="1193800" imgH="165100" progId="Equation.DSMT4">
                  <p:embed/>
                </p:oleObj>
              </mc:Choice>
              <mc:Fallback>
                <p:oleObj name="Equation" r:id="rId7" imgW="1193800" imgH="1651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7500" y="2495550"/>
                        <a:ext cx="3706813"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5"/>
          <p:cNvGraphicFramePr>
            <a:graphicFrameLocks noChangeAspect="1"/>
          </p:cNvGraphicFramePr>
          <p:nvPr/>
        </p:nvGraphicFramePr>
        <p:xfrm>
          <a:off x="2071688" y="3140075"/>
          <a:ext cx="3317875" cy="503238"/>
        </p:xfrm>
        <a:graphic>
          <a:graphicData uri="http://schemas.openxmlformats.org/presentationml/2006/ole">
            <mc:AlternateContent xmlns:mc="http://schemas.openxmlformats.org/markup-compatibility/2006">
              <mc:Choice xmlns:v="urn:schemas-microsoft-com:vml" Requires="v">
                <p:oleObj spid="_x0000_s9293" name="Equation" r:id="rId9" imgW="1066337" imgH="165028" progId="Equation.DSMT4">
                  <p:embed/>
                </p:oleObj>
              </mc:Choice>
              <mc:Fallback>
                <p:oleObj name="Equation" r:id="rId9" imgW="1066337" imgH="165028"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71688" y="3140075"/>
                        <a:ext cx="3317875"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sz="1800"/>
          </a:p>
        </p:txBody>
      </p:sp>
      <p:sp>
        <p:nvSpPr>
          <p:cNvPr id="9227"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sz="1800"/>
          </a:p>
        </p:txBody>
      </p:sp>
      <p:sp>
        <p:nvSpPr>
          <p:cNvPr id="9228" name="Rectangle 1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sz="1800"/>
          </a:p>
        </p:txBody>
      </p:sp>
      <p:sp>
        <p:nvSpPr>
          <p:cNvPr id="9229" name="Rectangle 1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sz="180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buFont typeface="Wingdings" pitchFamily="2" charset="2"/>
              <a:buNone/>
            </a:pPr>
            <a:r>
              <a:rPr lang="zh-CN" altLang="en-US" sz="3200" dirty="0" smtClean="0">
                <a:solidFill>
                  <a:schemeClr val="accent2"/>
                </a:solidFill>
              </a:rPr>
              <a:t>分簇（</a:t>
            </a:r>
            <a:r>
              <a:rPr lang="en-US" altLang="zh-CN" sz="3200" dirty="0" smtClean="0">
                <a:solidFill>
                  <a:schemeClr val="accent2"/>
                </a:solidFill>
              </a:rPr>
              <a:t>clustering</a:t>
            </a:r>
            <a:r>
              <a:rPr lang="zh-CN" altLang="en-US" sz="3200" dirty="0" smtClean="0">
                <a:solidFill>
                  <a:schemeClr val="accent2"/>
                </a:solidFill>
              </a:rPr>
              <a:t>）体系结构</a:t>
            </a:r>
          </a:p>
        </p:txBody>
      </p:sp>
      <p:pic>
        <p:nvPicPr>
          <p:cNvPr id="27651" name="Picture 3"/>
          <p:cNvPicPr>
            <a:picLocks noGrp="1" noChangeAspect="1" noChangeArrowheads="1"/>
          </p:cNvPicPr>
          <p:nvPr>
            <p:ph idx="1"/>
          </p:nvPr>
        </p:nvPicPr>
        <p:blipFill>
          <a:blip r:embed="rId2" cstate="print"/>
          <a:srcRect/>
          <a:stretch>
            <a:fillRect/>
          </a:stretch>
        </p:blipFill>
        <p:spPr>
          <a:xfrm>
            <a:off x="468313" y="1141413"/>
            <a:ext cx="8229600" cy="5030787"/>
          </a:xfrm>
        </p:spPr>
      </p:pic>
      <p:sp>
        <p:nvSpPr>
          <p:cNvPr id="27652" name="灯片编号占位符 4"/>
          <p:cNvSpPr>
            <a:spLocks noGrp="1"/>
          </p:cNvSpPr>
          <p:nvPr>
            <p:ph type="sldNum" sz="quarter" idx="10"/>
          </p:nvPr>
        </p:nvSpPr>
        <p:spPr>
          <a:noFill/>
        </p:spPr>
        <p:txBody>
          <a:bodyPr/>
          <a:lstStyle/>
          <a:p>
            <a:fld id="{47CF8466-A472-42EA-A9A9-05B75AC8048D}" type="slidenum">
              <a:rPr lang="zh-CN" altLang="en-US"/>
              <a:pPr/>
              <a:t>2</a:t>
            </a:fld>
            <a:r>
              <a:rPr lang="en-US" altLang="zh-CN" dirty="0" smtClean="0"/>
              <a:t>/40</a:t>
            </a:r>
            <a:endParaRPr lang="en-US" altLang="zh-CN" dirty="0"/>
          </a:p>
        </p:txBody>
      </p:sp>
      <p:sp>
        <p:nvSpPr>
          <p:cNvPr id="5" name="页脚占位符 4"/>
          <p:cNvSpPr>
            <a:spLocks noGrp="1"/>
          </p:cNvSpPr>
          <p:nvPr>
            <p:ph type="ftr" sz="quarter" idx="11"/>
          </p:nvPr>
        </p:nvSpPr>
        <p:spPr/>
        <p:txBody>
          <a:bodyPr/>
          <a:lstStyle/>
          <a:p>
            <a:pPr>
              <a:defRPr/>
            </a:pPr>
            <a:r>
              <a:rPr lang="en-US" altLang="zh-CN"/>
              <a:t>Prof. Wu Yuanming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45"/>
          <p:cNvSpPr txBox="1">
            <a:spLocks noChangeArrowheads="1"/>
          </p:cNvSpPr>
          <p:nvPr/>
        </p:nvSpPr>
        <p:spPr bwMode="auto">
          <a:xfrm>
            <a:off x="500063" y="5643563"/>
            <a:ext cx="5000625" cy="609600"/>
          </a:xfrm>
          <a:prstGeom prst="rect">
            <a:avLst/>
          </a:prstGeom>
          <a:noFill/>
          <a:ln w="9525" algn="ctr">
            <a:noFill/>
            <a:miter lim="800000"/>
            <a:headEnd/>
            <a:tailEnd/>
          </a:ln>
        </p:spPr>
        <p:txBody>
          <a:bodyPr lIns="0" tIns="0" rIns="0" bIns="0">
            <a:spAutoFit/>
          </a:bodyPr>
          <a:lstStyle/>
          <a:p>
            <a:pPr algn="ctr" eaLnBrk="1" hangingPunct="1">
              <a:spcBef>
                <a:spcPct val="50000"/>
              </a:spcBef>
            </a:pPr>
            <a:r>
              <a:rPr lang="zh-CN" altLang="en-US" sz="2000">
                <a:solidFill>
                  <a:srgbClr val="993300"/>
                </a:solidFill>
                <a:latin typeface="Times New Roman" pitchFamily="18" charset="0"/>
              </a:rPr>
              <a:t>图 </a:t>
            </a:r>
            <a:r>
              <a:rPr lang="en-US" altLang="zh-CN" sz="2000">
                <a:solidFill>
                  <a:srgbClr val="993300"/>
                </a:solidFill>
                <a:latin typeface="Times New Roman" pitchFamily="18" charset="0"/>
              </a:rPr>
              <a:t> </a:t>
            </a:r>
            <a:r>
              <a:rPr lang="zh-CN" altLang="en-US" sz="2000">
                <a:solidFill>
                  <a:srgbClr val="993300"/>
                </a:solidFill>
                <a:latin typeface="Times New Roman" pitchFamily="18" charset="0"/>
              </a:rPr>
              <a:t>网络节点传送数据消耗的总能量和簇头节点比例关系图</a:t>
            </a:r>
          </a:p>
        </p:txBody>
      </p:sp>
      <p:sp>
        <p:nvSpPr>
          <p:cNvPr id="44035" name="标题 1"/>
          <p:cNvSpPr>
            <a:spLocks noGrp="1"/>
          </p:cNvSpPr>
          <p:nvPr>
            <p:ph type="title"/>
          </p:nvPr>
        </p:nvSpPr>
        <p:spPr/>
        <p:txBody>
          <a:bodyPr/>
          <a:lstStyle/>
          <a:p>
            <a:pPr eaLnBrk="1" hangingPunct="1"/>
            <a:r>
              <a:rPr lang="en-US" altLang="zh-CN" sz="3600" dirty="0" smtClean="0">
                <a:solidFill>
                  <a:schemeClr val="accent2"/>
                </a:solidFill>
                <a:latin typeface="Times New Roman" pitchFamily="18" charset="0"/>
                <a:ea typeface="隶书" pitchFamily="49" charset="-122"/>
              </a:rPr>
              <a:t>LEACH</a:t>
            </a:r>
            <a:r>
              <a:rPr lang="zh-CN" altLang="en-US" sz="3600" dirty="0" smtClean="0">
                <a:solidFill>
                  <a:schemeClr val="accent2"/>
                </a:solidFill>
                <a:latin typeface="Times New Roman" pitchFamily="18" charset="0"/>
                <a:ea typeface="隶书" pitchFamily="49" charset="-122"/>
              </a:rPr>
              <a:t>协议的仿真分析</a:t>
            </a:r>
            <a:endParaRPr lang="zh-CN" altLang="en-US" sz="3600" dirty="0" smtClean="0">
              <a:solidFill>
                <a:schemeClr val="accent2"/>
              </a:solidFill>
              <a:latin typeface="隶书" pitchFamily="49" charset="-122"/>
              <a:ea typeface="隶书" pitchFamily="49" charset="-122"/>
            </a:endParaRPr>
          </a:p>
        </p:txBody>
      </p:sp>
      <p:sp>
        <p:nvSpPr>
          <p:cNvPr id="44038" name="灯片编号占位符 8"/>
          <p:cNvSpPr>
            <a:spLocks noGrp="1"/>
          </p:cNvSpPr>
          <p:nvPr>
            <p:ph type="sldNum" sz="quarter" idx="10"/>
          </p:nvPr>
        </p:nvSpPr>
        <p:spPr>
          <a:noFill/>
        </p:spPr>
        <p:txBody>
          <a:bodyPr/>
          <a:lstStyle/>
          <a:p>
            <a:fld id="{92784984-E7C7-4129-A1B2-84E8830D6228}" type="slidenum">
              <a:rPr lang="zh-CN" altLang="en-US"/>
              <a:pPr/>
              <a:t>20</a:t>
            </a:fld>
            <a:r>
              <a:rPr lang="en-US" altLang="zh-CN" dirty="0" smtClean="0"/>
              <a:t>/40</a:t>
            </a:r>
            <a:endParaRPr lang="en-US" altLang="zh-CN" dirty="0"/>
          </a:p>
        </p:txBody>
      </p:sp>
      <p:sp>
        <p:nvSpPr>
          <p:cNvPr id="9" name="页脚占位符 8"/>
          <p:cNvSpPr>
            <a:spLocks noGrp="1"/>
          </p:cNvSpPr>
          <p:nvPr>
            <p:ph type="ftr" sz="quarter" idx="11"/>
          </p:nvPr>
        </p:nvSpPr>
        <p:spPr/>
        <p:txBody>
          <a:bodyPr/>
          <a:lstStyle/>
          <a:p>
            <a:pPr>
              <a:defRPr/>
            </a:pPr>
            <a:r>
              <a:rPr lang="en-US" altLang="zh-CN"/>
              <a:t>Prof. Wu Yuanming</a:t>
            </a:r>
          </a:p>
        </p:txBody>
      </p:sp>
      <p:sp>
        <p:nvSpPr>
          <p:cNvPr id="44036" name="Text Box 45"/>
          <p:cNvSpPr txBox="1">
            <a:spLocks noChangeArrowheads="1"/>
          </p:cNvSpPr>
          <p:nvPr/>
        </p:nvSpPr>
        <p:spPr bwMode="auto">
          <a:xfrm>
            <a:off x="5795963" y="1500188"/>
            <a:ext cx="2746375" cy="4800600"/>
          </a:xfrm>
          <a:prstGeom prst="rect">
            <a:avLst/>
          </a:prstGeom>
          <a:noFill/>
          <a:ln w="9525" algn="ctr">
            <a:noFill/>
            <a:miter lim="800000"/>
            <a:headEnd/>
            <a:tailEnd/>
          </a:ln>
        </p:spPr>
        <p:txBody>
          <a:bodyPr lIns="0" tIns="0" rIns="0" bIns="0">
            <a:spAutoFit/>
          </a:bodyPr>
          <a:lstStyle/>
          <a:p>
            <a:pPr algn="just" eaLnBrk="1" hangingPunct="1">
              <a:lnSpc>
                <a:spcPct val="150000"/>
              </a:lnSpc>
            </a:pPr>
            <a:r>
              <a:rPr lang="zh-CN" altLang="en-US" sz="2600">
                <a:solidFill>
                  <a:srgbClr val="993300"/>
                </a:solidFill>
                <a:latin typeface="Times New Roman" pitchFamily="18" charset="0"/>
              </a:rPr>
              <a:t>仿真结果：</a:t>
            </a:r>
            <a:endParaRPr lang="en-US" altLang="zh-CN" sz="2600">
              <a:solidFill>
                <a:srgbClr val="993300"/>
              </a:solidFill>
              <a:latin typeface="Times New Roman" pitchFamily="18" charset="0"/>
            </a:endParaRPr>
          </a:p>
          <a:p>
            <a:pPr algn="just" eaLnBrk="1" hangingPunct="1">
              <a:lnSpc>
                <a:spcPct val="150000"/>
              </a:lnSpc>
            </a:pPr>
            <a:r>
              <a:rPr lang="zh-CN" altLang="en-US" sz="2600">
                <a:latin typeface="Times New Roman" pitchFamily="18" charset="0"/>
              </a:rPr>
              <a:t>   由图可以看出，当簇头节点的比例为求出的最优簇头节点概率 </a:t>
            </a:r>
            <a:r>
              <a:rPr lang="en-US" altLang="zh-CN" sz="2600">
                <a:latin typeface="Times New Roman" pitchFamily="18" charset="0"/>
              </a:rPr>
              <a:t>p</a:t>
            </a:r>
            <a:r>
              <a:rPr lang="zh-CN" altLang="en-US" sz="2600">
                <a:latin typeface="Times New Roman" pitchFamily="18" charset="0"/>
              </a:rPr>
              <a:t> 时，无线传感器网络传播信号消耗的能量最小</a:t>
            </a:r>
          </a:p>
        </p:txBody>
      </p:sp>
      <p:grpSp>
        <p:nvGrpSpPr>
          <p:cNvPr id="2" name="Group 3"/>
          <p:cNvGrpSpPr>
            <a:grpSpLocks/>
          </p:cNvGrpSpPr>
          <p:nvPr/>
        </p:nvGrpSpPr>
        <p:grpSpPr bwMode="auto">
          <a:xfrm>
            <a:off x="0" y="1285875"/>
            <a:ext cx="5795963" cy="4098925"/>
            <a:chOff x="385" y="1125"/>
            <a:chExt cx="3266" cy="2267"/>
          </a:xfrm>
        </p:grpSpPr>
        <p:pic>
          <p:nvPicPr>
            <p:cNvPr id="44040" name="图片 110"/>
            <p:cNvPicPr>
              <a:picLocks noChangeAspect="1" noChangeArrowheads="1"/>
            </p:cNvPicPr>
            <p:nvPr/>
          </p:nvPicPr>
          <p:blipFill>
            <a:blip r:embed="rId2" cstate="print"/>
            <a:srcRect/>
            <a:stretch>
              <a:fillRect/>
            </a:stretch>
          </p:blipFill>
          <p:spPr bwMode="auto">
            <a:xfrm>
              <a:off x="385" y="1125"/>
              <a:ext cx="3266" cy="2267"/>
            </a:xfrm>
            <a:prstGeom prst="rect">
              <a:avLst/>
            </a:prstGeom>
            <a:noFill/>
            <a:ln w="9525">
              <a:noFill/>
              <a:miter lim="800000"/>
              <a:headEnd/>
              <a:tailEnd/>
            </a:ln>
          </p:spPr>
        </p:pic>
        <p:sp>
          <p:nvSpPr>
            <p:cNvPr id="44041" name="Line 2"/>
            <p:cNvSpPr>
              <a:spLocks noChangeShapeType="1"/>
            </p:cNvSpPr>
            <p:nvPr/>
          </p:nvSpPr>
          <p:spPr bwMode="auto">
            <a:xfrm flipV="1">
              <a:off x="1066" y="1706"/>
              <a:ext cx="9" cy="1452"/>
            </a:xfrm>
            <a:prstGeom prst="line">
              <a:avLst/>
            </a:prstGeom>
            <a:noFill/>
            <a:ln w="9525">
              <a:solidFill>
                <a:schemeClr val="tx1"/>
              </a:solidFill>
              <a:prstDash val="dashDot"/>
              <a:round/>
              <a:headEnd/>
              <a:tailEnd/>
            </a:ln>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z="3600" dirty="0" smtClean="0">
                <a:solidFill>
                  <a:schemeClr val="accent2"/>
                </a:solidFill>
              </a:rPr>
              <a:t>LEACH</a:t>
            </a:r>
            <a:r>
              <a:rPr lang="zh-CN" altLang="en-US" sz="3600" dirty="0" smtClean="0">
                <a:solidFill>
                  <a:schemeClr val="accent2"/>
                </a:solidFill>
              </a:rPr>
              <a:t>算法评价</a:t>
            </a:r>
          </a:p>
        </p:txBody>
      </p:sp>
      <p:sp>
        <p:nvSpPr>
          <p:cNvPr id="45059" name="Rectangle 3"/>
          <p:cNvSpPr>
            <a:spLocks noGrp="1" noChangeArrowheads="1"/>
          </p:cNvSpPr>
          <p:nvPr>
            <p:ph idx="1"/>
          </p:nvPr>
        </p:nvSpPr>
        <p:spPr>
          <a:xfrm>
            <a:off x="468313" y="1052513"/>
            <a:ext cx="8229600" cy="3240583"/>
          </a:xfrm>
        </p:spPr>
        <p:txBody>
          <a:bodyPr/>
          <a:lstStyle/>
          <a:p>
            <a:pPr eaLnBrk="1" hangingPunct="1">
              <a:buClr>
                <a:schemeClr val="tx1"/>
              </a:buClr>
              <a:buFont typeface="Wingdings" pitchFamily="2" charset="2"/>
              <a:buChar char="n"/>
            </a:pPr>
            <a:r>
              <a:rPr lang="zh-CN" altLang="en-US" dirty="0" smtClean="0">
                <a:solidFill>
                  <a:srgbClr val="0000CC"/>
                </a:solidFill>
              </a:rPr>
              <a:t>优点</a:t>
            </a:r>
          </a:p>
          <a:p>
            <a:pPr lvl="1" eaLnBrk="1" hangingPunct="1">
              <a:buClr>
                <a:schemeClr val="tx1"/>
              </a:buClr>
              <a:buFont typeface="Wingdings" pitchFamily="2" charset="2"/>
              <a:buChar char="Ø"/>
            </a:pPr>
            <a:r>
              <a:rPr lang="zh-CN" altLang="en-US" dirty="0"/>
              <a:t>簇首可进行数据</a:t>
            </a:r>
            <a:r>
              <a:rPr lang="zh-CN" altLang="en-US" dirty="0" smtClean="0"/>
              <a:t>融合，减少</a:t>
            </a:r>
            <a:r>
              <a:rPr lang="zh-CN" altLang="en-US" dirty="0" smtClean="0"/>
              <a:t>了</a:t>
            </a:r>
            <a:r>
              <a:rPr lang="zh-CN" altLang="en-US" dirty="0" smtClean="0"/>
              <a:t>网络中的数据量</a:t>
            </a:r>
            <a:r>
              <a:rPr lang="zh-CN" altLang="en-US" dirty="0" smtClean="0"/>
              <a:t>；</a:t>
            </a:r>
            <a:endParaRPr lang="zh-CN" altLang="en-US" dirty="0" smtClean="0"/>
          </a:p>
          <a:p>
            <a:pPr eaLnBrk="1" hangingPunct="1">
              <a:buClr>
                <a:schemeClr val="tx1"/>
              </a:buClr>
              <a:buFont typeface="Wingdings" pitchFamily="2" charset="2"/>
              <a:buChar char="n"/>
            </a:pPr>
            <a:r>
              <a:rPr lang="zh-CN" altLang="en-US" dirty="0" smtClean="0">
                <a:solidFill>
                  <a:srgbClr val="0000CC"/>
                </a:solidFill>
              </a:rPr>
              <a:t>缺点</a:t>
            </a:r>
          </a:p>
          <a:p>
            <a:pPr lvl="1" eaLnBrk="1" hangingPunct="1">
              <a:buClr>
                <a:schemeClr val="tx1"/>
              </a:buClr>
              <a:buFont typeface="Wingdings" pitchFamily="2" charset="2"/>
              <a:buChar char="Ø"/>
            </a:pPr>
            <a:r>
              <a:rPr lang="zh-CN" altLang="en-US" dirty="0" smtClean="0"/>
              <a:t>对大规模</a:t>
            </a:r>
            <a:r>
              <a:rPr lang="en-US" altLang="zh-CN" dirty="0" smtClean="0"/>
              <a:t>WSN</a:t>
            </a:r>
            <a:r>
              <a:rPr lang="zh-CN" altLang="en-US" dirty="0" smtClean="0"/>
              <a:t>，节点需要较高的发射功率；</a:t>
            </a:r>
            <a:endParaRPr lang="zh-CN" altLang="en-US" dirty="0" smtClean="0"/>
          </a:p>
          <a:p>
            <a:pPr lvl="1" eaLnBrk="1" hangingPunct="1">
              <a:buClr>
                <a:schemeClr val="tx1"/>
              </a:buClr>
              <a:buFont typeface="Wingdings" pitchFamily="2" charset="2"/>
              <a:buChar char="Ø"/>
            </a:pPr>
            <a:r>
              <a:rPr lang="zh-CN" altLang="en-US" dirty="0" smtClean="0"/>
              <a:t>会产生孤立簇首和孤立节点；</a:t>
            </a:r>
            <a:endParaRPr lang="en-US" altLang="zh-CN" dirty="0" smtClean="0"/>
          </a:p>
          <a:p>
            <a:pPr lvl="1" eaLnBrk="1" hangingPunct="1">
              <a:buClr>
                <a:schemeClr val="tx1"/>
              </a:buClr>
              <a:buFont typeface="Wingdings" pitchFamily="2" charset="2"/>
              <a:buChar char="Ø"/>
            </a:pPr>
            <a:r>
              <a:rPr lang="zh-CN" altLang="en-US" dirty="0" smtClean="0"/>
              <a:t>没有考虑信道质量（连通度）</a:t>
            </a:r>
            <a:endParaRPr lang="zh-CN" altLang="en-US" dirty="0" smtClean="0"/>
          </a:p>
          <a:p>
            <a:pPr lvl="1" eaLnBrk="1" hangingPunct="1">
              <a:buClr>
                <a:schemeClr val="tx1"/>
              </a:buClr>
              <a:buFont typeface="Wingdings" pitchFamily="2" charset="2"/>
              <a:buChar char="Ø"/>
            </a:pPr>
            <a:endParaRPr lang="zh-CN" altLang="en-US" dirty="0" smtClean="0"/>
          </a:p>
        </p:txBody>
      </p:sp>
      <p:sp>
        <p:nvSpPr>
          <p:cNvPr id="45060" name="灯片编号占位符 4"/>
          <p:cNvSpPr>
            <a:spLocks noGrp="1"/>
          </p:cNvSpPr>
          <p:nvPr>
            <p:ph type="sldNum" sz="quarter" idx="10"/>
          </p:nvPr>
        </p:nvSpPr>
        <p:spPr>
          <a:noFill/>
        </p:spPr>
        <p:txBody>
          <a:bodyPr/>
          <a:lstStyle/>
          <a:p>
            <a:fld id="{440C3AE8-3045-4D57-BFB5-D95A7DE8FD03}" type="slidenum">
              <a:rPr lang="zh-CN" altLang="en-US"/>
              <a:pPr/>
              <a:t>21</a:t>
            </a:fld>
            <a:r>
              <a:rPr lang="en-US" altLang="zh-CN" dirty="0" smtClean="0"/>
              <a:t>/40</a:t>
            </a:r>
            <a:endParaRPr lang="en-US" altLang="zh-CN" dirty="0"/>
          </a:p>
        </p:txBody>
      </p:sp>
      <p:sp>
        <p:nvSpPr>
          <p:cNvPr id="5" name="页脚占位符 4"/>
          <p:cNvSpPr>
            <a:spLocks noGrp="1"/>
          </p:cNvSpPr>
          <p:nvPr>
            <p:ph type="ftr" sz="quarter" idx="11"/>
          </p:nvPr>
        </p:nvSpPr>
        <p:spPr/>
        <p:txBody>
          <a:bodyPr/>
          <a:lstStyle/>
          <a:p>
            <a:pPr>
              <a:defRPr/>
            </a:pPr>
            <a:r>
              <a:rPr lang="en-US" altLang="zh-CN"/>
              <a:t>Prof. Wu Yuanming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dirty="0" smtClean="0">
                <a:solidFill>
                  <a:schemeClr val="accent2"/>
                </a:solidFill>
              </a:rPr>
              <a:t>改进的路由协议</a:t>
            </a:r>
            <a:r>
              <a:rPr lang="en-US" altLang="zh-CN" dirty="0" smtClean="0">
                <a:solidFill>
                  <a:schemeClr val="accent2"/>
                </a:solidFill>
              </a:rPr>
              <a:t>LEACH-D</a:t>
            </a:r>
          </a:p>
        </p:txBody>
      </p:sp>
      <p:sp>
        <p:nvSpPr>
          <p:cNvPr id="46083" name="Rectangle 3"/>
          <p:cNvSpPr>
            <a:spLocks noGrp="1" noChangeArrowheads="1"/>
          </p:cNvSpPr>
          <p:nvPr>
            <p:ph idx="1"/>
          </p:nvPr>
        </p:nvSpPr>
        <p:spPr>
          <a:xfrm>
            <a:off x="468313" y="1052513"/>
            <a:ext cx="8229600" cy="4824759"/>
          </a:xfrm>
        </p:spPr>
        <p:txBody>
          <a:bodyPr>
            <a:normAutofit/>
          </a:bodyPr>
          <a:lstStyle/>
          <a:p>
            <a:pPr marL="34925" eaLnBrk="1" hangingPunct="1">
              <a:lnSpc>
                <a:spcPct val="150000"/>
              </a:lnSpc>
            </a:pPr>
            <a:r>
              <a:rPr lang="en-US" altLang="zh-CN" dirty="0" smtClean="0"/>
              <a:t>LEACH-D</a:t>
            </a:r>
            <a:r>
              <a:rPr lang="zh-CN" altLang="en-US" dirty="0" smtClean="0"/>
              <a:t>算法</a:t>
            </a:r>
            <a:r>
              <a:rPr lang="zh-CN" altLang="en-US" dirty="0" smtClean="0"/>
              <a:t>，从以下</a:t>
            </a:r>
            <a:r>
              <a:rPr lang="zh-CN" altLang="en-US" dirty="0" smtClean="0"/>
              <a:t>几个</a:t>
            </a:r>
            <a:r>
              <a:rPr lang="zh-CN" altLang="en-US" dirty="0" smtClean="0"/>
              <a:t>方面对</a:t>
            </a:r>
            <a:r>
              <a:rPr lang="en-US" altLang="zh-CN" dirty="0" smtClean="0"/>
              <a:t>LEACH</a:t>
            </a:r>
            <a:r>
              <a:rPr lang="zh-CN" altLang="en-US" dirty="0" smtClean="0"/>
              <a:t>进行</a:t>
            </a:r>
            <a:r>
              <a:rPr lang="zh-CN" altLang="en-US" dirty="0" smtClean="0"/>
              <a:t>改进：</a:t>
            </a:r>
          </a:p>
          <a:p>
            <a:pPr marL="719138" lvl="1" eaLnBrk="1" hangingPunct="1">
              <a:lnSpc>
                <a:spcPct val="150000"/>
              </a:lnSpc>
            </a:pPr>
            <a:r>
              <a:rPr lang="zh-CN" altLang="en-US" sz="2400" dirty="0" smtClean="0"/>
              <a:t>考虑节点之间的分布密度，在阀值的选取上引入连通度，使连通度大的节点成为簇头的概率增大；</a:t>
            </a:r>
          </a:p>
          <a:p>
            <a:pPr marL="719138" lvl="1" eaLnBrk="1" hangingPunct="1">
              <a:lnSpc>
                <a:spcPct val="150000"/>
              </a:lnSpc>
            </a:pPr>
            <a:r>
              <a:rPr lang="zh-CN" altLang="en-US" sz="2400" dirty="0" smtClean="0"/>
              <a:t>在成簇阶段，</a:t>
            </a:r>
            <a:r>
              <a:rPr lang="zh-CN" altLang="en-US" sz="2400" dirty="0" smtClean="0"/>
              <a:t>簇</a:t>
            </a:r>
            <a:r>
              <a:rPr lang="zh-CN" altLang="en-US" sz="2400" dirty="0"/>
              <a:t>首</a:t>
            </a:r>
            <a:r>
              <a:rPr lang="zh-CN" altLang="en-US" sz="2400" dirty="0" smtClean="0"/>
              <a:t>根据</a:t>
            </a:r>
            <a:r>
              <a:rPr lang="zh-CN" altLang="en-US" sz="2400" dirty="0" smtClean="0"/>
              <a:t>自身离基站的距离和连通度决定成簇半径</a:t>
            </a:r>
            <a:r>
              <a:rPr lang="zh-CN" altLang="en-US" sz="2400" dirty="0" smtClean="0"/>
              <a:t>大小。</a:t>
            </a:r>
            <a:r>
              <a:rPr lang="zh-CN" altLang="en-US" sz="2400" dirty="0" smtClean="0"/>
              <a:t>非</a:t>
            </a:r>
            <a:r>
              <a:rPr lang="zh-CN" altLang="en-US" sz="2400" dirty="0" smtClean="0"/>
              <a:t>簇</a:t>
            </a:r>
            <a:r>
              <a:rPr lang="zh-CN" altLang="en-US" sz="2400" dirty="0" smtClean="0"/>
              <a:t>首节点</a:t>
            </a:r>
            <a:r>
              <a:rPr lang="zh-CN" altLang="en-US" sz="2400" dirty="0" smtClean="0"/>
              <a:t>根据簇首的</a:t>
            </a:r>
            <a:r>
              <a:rPr lang="zh-CN" altLang="en-US" sz="2400" dirty="0" smtClean="0"/>
              <a:t>能量和到</a:t>
            </a:r>
            <a:r>
              <a:rPr lang="zh-CN" altLang="en-US" sz="2400" dirty="0" smtClean="0"/>
              <a:t>簇</a:t>
            </a:r>
            <a:r>
              <a:rPr lang="zh-CN" altLang="en-US" sz="2400" dirty="0"/>
              <a:t>首</a:t>
            </a:r>
            <a:r>
              <a:rPr lang="zh-CN" altLang="en-US" sz="2400" dirty="0" smtClean="0"/>
              <a:t>的</a:t>
            </a:r>
            <a:r>
              <a:rPr lang="zh-CN" altLang="en-US" sz="2400" dirty="0" smtClean="0"/>
              <a:t>距离选择加入簇；</a:t>
            </a:r>
          </a:p>
          <a:p>
            <a:pPr marL="719138" lvl="1" eaLnBrk="1" hangingPunct="1">
              <a:lnSpc>
                <a:spcPct val="150000"/>
              </a:lnSpc>
            </a:pPr>
            <a:r>
              <a:rPr lang="zh-CN" altLang="en-US" sz="2400" dirty="0" smtClean="0"/>
              <a:t>在通信阶段，</a:t>
            </a:r>
            <a:r>
              <a:rPr lang="zh-CN" altLang="en-US" sz="2400" dirty="0" smtClean="0"/>
              <a:t>簇</a:t>
            </a:r>
            <a:r>
              <a:rPr lang="zh-CN" altLang="en-US" sz="2400" dirty="0"/>
              <a:t>首</a:t>
            </a:r>
            <a:r>
              <a:rPr lang="zh-CN" altLang="en-US" sz="2400" dirty="0" smtClean="0"/>
              <a:t>采用</a:t>
            </a:r>
            <a:r>
              <a:rPr lang="zh-CN" altLang="en-US" sz="2400" dirty="0" smtClean="0"/>
              <a:t>多跳通信向基站传送数据。</a:t>
            </a:r>
          </a:p>
        </p:txBody>
      </p:sp>
      <p:sp>
        <p:nvSpPr>
          <p:cNvPr id="46084" name="灯片编号占位符 4"/>
          <p:cNvSpPr>
            <a:spLocks noGrp="1"/>
          </p:cNvSpPr>
          <p:nvPr>
            <p:ph type="sldNum" sz="quarter" idx="10"/>
          </p:nvPr>
        </p:nvSpPr>
        <p:spPr>
          <a:noFill/>
        </p:spPr>
        <p:txBody>
          <a:bodyPr/>
          <a:lstStyle/>
          <a:p>
            <a:fld id="{89097AAF-236F-4FF3-B6DD-36C54EB709AF}" type="slidenum">
              <a:rPr lang="zh-CN" altLang="en-US"/>
              <a:pPr/>
              <a:t>22</a:t>
            </a:fld>
            <a:r>
              <a:rPr lang="en-US" altLang="zh-CN" dirty="0" smtClean="0"/>
              <a:t>/40</a:t>
            </a:r>
            <a:endParaRPr lang="en-US" altLang="zh-CN" dirty="0"/>
          </a:p>
        </p:txBody>
      </p:sp>
      <p:sp>
        <p:nvSpPr>
          <p:cNvPr id="5" name="页脚占位符 4"/>
          <p:cNvSpPr>
            <a:spLocks noGrp="1"/>
          </p:cNvSpPr>
          <p:nvPr>
            <p:ph type="ftr" sz="quarter" idx="11"/>
          </p:nvPr>
        </p:nvSpPr>
        <p:spPr/>
        <p:txBody>
          <a:bodyPr/>
          <a:lstStyle/>
          <a:p>
            <a:pPr>
              <a:defRPr/>
            </a:pPr>
            <a:r>
              <a:rPr lang="en-US" altLang="zh-CN"/>
              <a:t>Prof. Wu Yuanming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dirty="0" smtClean="0">
                <a:solidFill>
                  <a:schemeClr val="accent2"/>
                </a:solidFill>
              </a:rPr>
              <a:t>（</a:t>
            </a:r>
            <a:r>
              <a:rPr lang="en-US" altLang="zh-CN" dirty="0" smtClean="0">
                <a:solidFill>
                  <a:schemeClr val="accent2"/>
                </a:solidFill>
              </a:rPr>
              <a:t>1</a:t>
            </a:r>
            <a:r>
              <a:rPr lang="zh-CN" altLang="en-US" dirty="0" smtClean="0">
                <a:solidFill>
                  <a:schemeClr val="accent2"/>
                </a:solidFill>
              </a:rPr>
              <a:t>）</a:t>
            </a:r>
            <a:r>
              <a:rPr lang="zh-CN" altLang="en-US" dirty="0" smtClean="0">
                <a:solidFill>
                  <a:schemeClr val="accent2"/>
                </a:solidFill>
              </a:rPr>
              <a:t>簇首阈值</a:t>
            </a:r>
            <a:r>
              <a:rPr lang="zh-CN" altLang="en-US" dirty="0" smtClean="0">
                <a:solidFill>
                  <a:schemeClr val="accent2"/>
                </a:solidFill>
              </a:rPr>
              <a:t>的选取</a:t>
            </a:r>
          </a:p>
        </p:txBody>
      </p:sp>
      <p:sp>
        <p:nvSpPr>
          <p:cNvPr id="10244" name="Rectangle 3"/>
          <p:cNvSpPr>
            <a:spLocks noGrp="1" noChangeArrowheads="1"/>
          </p:cNvSpPr>
          <p:nvPr>
            <p:ph idx="1"/>
          </p:nvPr>
        </p:nvSpPr>
        <p:spPr>
          <a:xfrm>
            <a:off x="533400" y="1285875"/>
            <a:ext cx="8229600" cy="1447800"/>
          </a:xfrm>
        </p:spPr>
        <p:txBody>
          <a:bodyPr/>
          <a:lstStyle/>
          <a:p>
            <a:pPr eaLnBrk="1" hangingPunct="1">
              <a:buFontTx/>
              <a:buNone/>
            </a:pPr>
            <a:r>
              <a:rPr lang="en-US" altLang="zh-CN" dirty="0" smtClean="0"/>
              <a:t>    </a:t>
            </a:r>
            <a:r>
              <a:rPr lang="zh-CN" altLang="en-US" sz="2400" dirty="0" smtClean="0"/>
              <a:t>由于节点分布的</a:t>
            </a:r>
            <a:r>
              <a:rPr lang="zh-CN" altLang="en-US" sz="2400" dirty="0" smtClean="0"/>
              <a:t>随机性和信道质量，</a:t>
            </a:r>
            <a:r>
              <a:rPr lang="zh-CN" altLang="en-US" sz="2400" dirty="0" smtClean="0"/>
              <a:t>节点的连通度不均匀。根据节点的连通度，对于阈值</a:t>
            </a:r>
            <a:r>
              <a:rPr lang="en-US" altLang="zh-CN" sz="2400" i="1" dirty="0" smtClean="0"/>
              <a:t>T ( n)</a:t>
            </a:r>
            <a:r>
              <a:rPr lang="zh-CN" altLang="en-US" sz="2400" dirty="0" smtClean="0"/>
              <a:t>的设定</a:t>
            </a:r>
            <a:r>
              <a:rPr lang="en-US" altLang="zh-CN" sz="2400" i="1" dirty="0" smtClean="0"/>
              <a:t>, </a:t>
            </a:r>
            <a:r>
              <a:rPr lang="zh-CN" altLang="en-US" sz="2400" dirty="0" smtClean="0"/>
              <a:t>考虑节点剩余能量和连通性</a:t>
            </a:r>
            <a:r>
              <a:rPr lang="en-US" altLang="zh-CN" sz="2400" i="1" dirty="0" smtClean="0"/>
              <a:t>,</a:t>
            </a:r>
            <a:r>
              <a:rPr lang="zh-CN" altLang="en-US" sz="2400" dirty="0" smtClean="0"/>
              <a:t>修正为：</a:t>
            </a:r>
          </a:p>
        </p:txBody>
      </p:sp>
      <p:sp>
        <p:nvSpPr>
          <p:cNvPr id="10247" name="灯片编号占位符 7"/>
          <p:cNvSpPr>
            <a:spLocks noGrp="1"/>
          </p:cNvSpPr>
          <p:nvPr>
            <p:ph type="sldNum" sz="quarter" idx="10"/>
          </p:nvPr>
        </p:nvSpPr>
        <p:spPr>
          <a:noFill/>
        </p:spPr>
        <p:txBody>
          <a:bodyPr/>
          <a:lstStyle/>
          <a:p>
            <a:fld id="{227863F9-697B-4320-8826-C048AE8E4AD0}" type="slidenum">
              <a:rPr lang="zh-CN" altLang="en-US"/>
              <a:pPr/>
              <a:t>23</a:t>
            </a:fld>
            <a:r>
              <a:rPr lang="en-US" altLang="zh-CN" dirty="0" smtClean="0"/>
              <a:t>/40</a:t>
            </a:r>
            <a:endParaRPr lang="en-US" altLang="zh-CN" dirty="0"/>
          </a:p>
        </p:txBody>
      </p:sp>
      <p:sp>
        <p:nvSpPr>
          <p:cNvPr id="8" name="页脚占位符 7"/>
          <p:cNvSpPr>
            <a:spLocks noGrp="1"/>
          </p:cNvSpPr>
          <p:nvPr>
            <p:ph type="ftr" sz="quarter" idx="11"/>
          </p:nvPr>
        </p:nvSpPr>
        <p:spPr/>
        <p:txBody>
          <a:bodyPr/>
          <a:lstStyle/>
          <a:p>
            <a:pPr>
              <a:defRPr/>
            </a:pPr>
            <a:r>
              <a:rPr lang="en-US" altLang="zh-CN"/>
              <a:t>Prof. Wu Yuanming</a:t>
            </a:r>
          </a:p>
        </p:txBody>
      </p:sp>
      <p:sp>
        <p:nvSpPr>
          <p:cNvPr id="1024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zh-CN" altLang="en-US"/>
          </a:p>
        </p:txBody>
      </p:sp>
      <p:graphicFrame>
        <p:nvGraphicFramePr>
          <p:cNvPr id="10242" name="Object 2"/>
          <p:cNvGraphicFramePr>
            <a:graphicFrameLocks noChangeAspect="1"/>
          </p:cNvGraphicFramePr>
          <p:nvPr>
            <p:extLst>
              <p:ext uri="{D42A27DB-BD31-4B8C-83A1-F6EECF244321}">
                <p14:modId xmlns:p14="http://schemas.microsoft.com/office/powerpoint/2010/main" val="3320800902"/>
              </p:ext>
            </p:extLst>
          </p:nvPr>
        </p:nvGraphicFramePr>
        <p:xfrm>
          <a:off x="1425575" y="2927350"/>
          <a:ext cx="5757863" cy="1146175"/>
        </p:xfrm>
        <a:graphic>
          <a:graphicData uri="http://schemas.openxmlformats.org/presentationml/2006/ole">
            <mc:AlternateContent xmlns:mc="http://schemas.openxmlformats.org/markup-compatibility/2006">
              <mc:Choice xmlns:v="urn:schemas-microsoft-com:vml" Requires="v">
                <p:oleObj spid="_x0000_s10258" name="Equation" r:id="rId3" imgW="2234880" imgH="444240" progId="Equation.DSMT4">
                  <p:embed/>
                </p:oleObj>
              </mc:Choice>
              <mc:Fallback>
                <p:oleObj name="Equation" r:id="rId3" imgW="2234880" imgH="444240" progId="Equation.DSMT4">
                  <p:embed/>
                  <p:pic>
                    <p:nvPicPr>
                      <p:cNvPr id="0" name="Object 2"/>
                      <p:cNvPicPr>
                        <a:picLocks noChangeAspect="1" noChangeArrowheads="1"/>
                      </p:cNvPicPr>
                      <p:nvPr/>
                    </p:nvPicPr>
                    <p:blipFill>
                      <a:blip r:embed="rId4"/>
                      <a:srcRect/>
                      <a:stretch>
                        <a:fillRect/>
                      </a:stretch>
                    </p:blipFill>
                    <p:spPr bwMode="auto">
                      <a:xfrm>
                        <a:off x="1425575" y="2927350"/>
                        <a:ext cx="5757863" cy="1146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Rectangle 6"/>
          <p:cNvSpPr>
            <a:spLocks noChangeArrowheads="1"/>
          </p:cNvSpPr>
          <p:nvPr/>
        </p:nvSpPr>
        <p:spPr bwMode="auto">
          <a:xfrm>
            <a:off x="714375" y="4351055"/>
            <a:ext cx="7858125" cy="1338828"/>
          </a:xfrm>
          <a:prstGeom prst="rect">
            <a:avLst/>
          </a:prstGeom>
          <a:noFill/>
          <a:ln w="9525">
            <a:noFill/>
            <a:miter lim="800000"/>
            <a:headEnd/>
            <a:tailEnd/>
          </a:ln>
        </p:spPr>
        <p:txBody>
          <a:bodyPr anchor="ctr">
            <a:spAutoFit/>
          </a:bodyPr>
          <a:lstStyle/>
          <a:p>
            <a:pPr eaLnBrk="1" hangingPunct="1">
              <a:lnSpc>
                <a:spcPct val="150000"/>
              </a:lnSpc>
            </a:pPr>
            <a:r>
              <a:rPr lang="zh-CN" altLang="en-US" dirty="0"/>
              <a:t>修正后的</a:t>
            </a:r>
            <a:r>
              <a:rPr lang="zh-CN" altLang="en-US" dirty="0">
                <a:solidFill>
                  <a:srgbClr val="FF0000"/>
                </a:solidFill>
              </a:rPr>
              <a:t>阀值对于剩余能量较高</a:t>
            </a:r>
            <a:r>
              <a:rPr lang="en-US" altLang="zh-CN" i="1" dirty="0"/>
              <a:t>,</a:t>
            </a:r>
            <a:r>
              <a:rPr lang="zh-CN" altLang="en-US" dirty="0"/>
              <a:t>且位于</a:t>
            </a:r>
            <a:r>
              <a:rPr lang="zh-CN" altLang="en-US" dirty="0">
                <a:solidFill>
                  <a:srgbClr val="FF0000"/>
                </a:solidFill>
              </a:rPr>
              <a:t>高密度区的节点</a:t>
            </a:r>
            <a:r>
              <a:rPr lang="zh-CN" altLang="en-US" dirty="0"/>
              <a:t>来说</a:t>
            </a:r>
            <a:r>
              <a:rPr lang="zh-CN" altLang="en-US" i="1" dirty="0"/>
              <a:t>，</a:t>
            </a:r>
            <a:r>
              <a:rPr lang="zh-CN" altLang="en-US" dirty="0">
                <a:solidFill>
                  <a:srgbClr val="FF0000"/>
                </a:solidFill>
              </a:rPr>
              <a:t>成为</a:t>
            </a:r>
            <a:r>
              <a:rPr lang="zh-CN" altLang="en-US" dirty="0" smtClean="0">
                <a:solidFill>
                  <a:srgbClr val="FF0000"/>
                </a:solidFill>
              </a:rPr>
              <a:t>簇首概率</a:t>
            </a:r>
            <a:r>
              <a:rPr lang="zh-CN" altLang="en-US" dirty="0">
                <a:solidFill>
                  <a:srgbClr val="FF0000"/>
                </a:solidFill>
              </a:rPr>
              <a:t>大</a:t>
            </a:r>
            <a:r>
              <a:rPr lang="zh-CN" altLang="en-US" dirty="0"/>
              <a:t>。在节点分布密度高的区域就容易产生更多的</a:t>
            </a:r>
            <a:r>
              <a:rPr lang="zh-CN" altLang="en-US" dirty="0" smtClean="0"/>
              <a:t>簇首</a:t>
            </a:r>
            <a:r>
              <a:rPr lang="en-US" altLang="zh-CN" i="1" dirty="0" smtClean="0"/>
              <a:t>, </a:t>
            </a:r>
            <a:r>
              <a:rPr lang="zh-CN" altLang="en-US" dirty="0"/>
              <a:t>而在分布密度低的区域形成的</a:t>
            </a:r>
            <a:r>
              <a:rPr lang="zh-CN" altLang="en-US" dirty="0" smtClean="0"/>
              <a:t>簇首少</a:t>
            </a:r>
            <a:r>
              <a:rPr lang="zh-CN" altLang="en-US" dirty="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dirty="0" smtClean="0">
                <a:solidFill>
                  <a:schemeClr val="accent2"/>
                </a:solidFill>
              </a:rPr>
              <a:t>（</a:t>
            </a:r>
            <a:r>
              <a:rPr lang="en-US" altLang="zh-CN" dirty="0" smtClean="0">
                <a:solidFill>
                  <a:schemeClr val="accent2"/>
                </a:solidFill>
              </a:rPr>
              <a:t>2</a:t>
            </a:r>
            <a:r>
              <a:rPr lang="zh-CN" altLang="en-US" dirty="0" smtClean="0">
                <a:solidFill>
                  <a:schemeClr val="accent2"/>
                </a:solidFill>
              </a:rPr>
              <a:t>）成簇半径的选择</a:t>
            </a:r>
          </a:p>
        </p:txBody>
      </p:sp>
      <p:sp>
        <p:nvSpPr>
          <p:cNvPr id="47107" name="Rectangle 3"/>
          <p:cNvSpPr>
            <a:spLocks noGrp="1" noChangeArrowheads="1"/>
          </p:cNvSpPr>
          <p:nvPr>
            <p:ph idx="1"/>
          </p:nvPr>
        </p:nvSpPr>
        <p:spPr>
          <a:xfrm>
            <a:off x="457200" y="980728"/>
            <a:ext cx="7772400" cy="2358578"/>
          </a:xfrm>
        </p:spPr>
        <p:txBody>
          <a:bodyPr>
            <a:normAutofit/>
          </a:bodyPr>
          <a:lstStyle/>
          <a:p>
            <a:pPr eaLnBrk="1" hangingPunct="1">
              <a:lnSpc>
                <a:spcPct val="150000"/>
              </a:lnSpc>
            </a:pPr>
            <a:r>
              <a:rPr lang="zh-CN" altLang="en-US" sz="2400" dirty="0" smtClean="0">
                <a:solidFill>
                  <a:srgbClr val="FF0000"/>
                </a:solidFill>
              </a:rPr>
              <a:t>成簇半径</a:t>
            </a:r>
            <a:r>
              <a:rPr lang="zh-CN" altLang="en-US" sz="2400" dirty="0" smtClean="0"/>
              <a:t>的选择 </a:t>
            </a:r>
            <a:r>
              <a:rPr lang="zh-CN" altLang="en-US" sz="2400" dirty="0" smtClean="0"/>
              <a:t>：</a:t>
            </a:r>
            <a:endParaRPr lang="en-US" altLang="zh-CN" sz="2400" dirty="0" smtClean="0"/>
          </a:p>
          <a:p>
            <a:pPr marL="0" indent="0" eaLnBrk="1" hangingPunct="1">
              <a:lnSpc>
                <a:spcPct val="150000"/>
              </a:lnSpc>
              <a:buNone/>
            </a:pPr>
            <a:r>
              <a:rPr lang="en-US" altLang="zh-CN" sz="2400" dirty="0"/>
              <a:t> </a:t>
            </a:r>
            <a:r>
              <a:rPr lang="en-US" altLang="zh-CN" sz="2400" dirty="0" smtClean="0"/>
              <a:t>           </a:t>
            </a:r>
            <a:r>
              <a:rPr lang="zh-CN" altLang="en-US" sz="2400" dirty="0" smtClean="0"/>
              <a:t>节点连通度不同</a:t>
            </a:r>
            <a:r>
              <a:rPr lang="zh-CN" altLang="en-US" sz="2400" i="1" dirty="0" smtClean="0"/>
              <a:t>，</a:t>
            </a:r>
            <a:r>
              <a:rPr lang="zh-CN" altLang="en-US" sz="2400" dirty="0" smtClean="0"/>
              <a:t>簇</a:t>
            </a:r>
            <a:r>
              <a:rPr lang="zh-CN" altLang="en-US" sz="2400" dirty="0" smtClean="0"/>
              <a:t>的大小</a:t>
            </a:r>
            <a:r>
              <a:rPr lang="zh-CN" altLang="en-US" sz="2400" dirty="0" smtClean="0"/>
              <a:t>不同；</a:t>
            </a:r>
            <a:endParaRPr lang="en-US" altLang="zh-CN" sz="2400" dirty="0" smtClean="0"/>
          </a:p>
          <a:p>
            <a:pPr marL="0" indent="0" eaLnBrk="1" hangingPunct="1">
              <a:lnSpc>
                <a:spcPct val="150000"/>
              </a:lnSpc>
              <a:buNone/>
            </a:pPr>
            <a:r>
              <a:rPr lang="en-US" altLang="zh-CN" sz="2400" dirty="0"/>
              <a:t> </a:t>
            </a:r>
            <a:r>
              <a:rPr lang="en-US" altLang="zh-CN" sz="2400" dirty="0" smtClean="0"/>
              <a:t>           </a:t>
            </a:r>
            <a:r>
              <a:rPr lang="zh-CN" altLang="en-US" sz="2400" dirty="0" smtClean="0"/>
              <a:t>节点位置不同，剩余能量不同，</a:t>
            </a:r>
            <a:r>
              <a:rPr lang="zh-CN" altLang="en-US" sz="2400" dirty="0"/>
              <a:t>簇的大小不同</a:t>
            </a:r>
            <a:r>
              <a:rPr lang="zh-CN" altLang="en-US" sz="2400" dirty="0" smtClean="0"/>
              <a:t>。</a:t>
            </a:r>
            <a:endParaRPr lang="en-US" altLang="zh-CN" sz="2400" dirty="0" smtClean="0"/>
          </a:p>
          <a:p>
            <a:pPr marL="0" indent="0" eaLnBrk="1" hangingPunct="1">
              <a:lnSpc>
                <a:spcPct val="150000"/>
              </a:lnSpc>
              <a:buNone/>
            </a:pPr>
            <a:r>
              <a:rPr lang="zh-CN" altLang="en-US" sz="2400" dirty="0" smtClean="0"/>
              <a:t>簇</a:t>
            </a:r>
            <a:r>
              <a:rPr lang="zh-CN" altLang="en-US" sz="2400" dirty="0" smtClean="0"/>
              <a:t>的大小用半径</a:t>
            </a:r>
            <a:r>
              <a:rPr lang="en-US" altLang="zh-CN" sz="2400" i="1" dirty="0" err="1" smtClean="0"/>
              <a:t>R</a:t>
            </a:r>
            <a:r>
              <a:rPr lang="en-US" altLang="zh-CN" sz="2400" i="1" baseline="-25000" dirty="0" err="1" smtClean="0"/>
              <a:t>i</a:t>
            </a:r>
            <a:r>
              <a:rPr lang="zh-CN" altLang="en-US" sz="2400" dirty="0" smtClean="0"/>
              <a:t>来</a:t>
            </a:r>
            <a:r>
              <a:rPr lang="zh-CN" altLang="en-US" sz="2400" dirty="0" smtClean="0"/>
              <a:t>表示</a:t>
            </a:r>
            <a:r>
              <a:rPr lang="zh-CN" altLang="en-US" sz="2400" i="1" dirty="0"/>
              <a:t>，</a:t>
            </a:r>
            <a:r>
              <a:rPr lang="zh-CN" altLang="en-US" sz="2400" dirty="0" smtClean="0"/>
              <a:t>定义</a:t>
            </a:r>
            <a:r>
              <a:rPr lang="zh-CN" altLang="en-US" sz="2400" dirty="0" smtClean="0"/>
              <a:t>为：</a:t>
            </a:r>
          </a:p>
          <a:p>
            <a:pPr eaLnBrk="1" hangingPunct="1"/>
            <a:endParaRPr lang="en-US" altLang="zh-CN" sz="2400" dirty="0" smtClean="0"/>
          </a:p>
        </p:txBody>
      </p:sp>
      <p:sp>
        <p:nvSpPr>
          <p:cNvPr id="47109" name="灯片编号占位符 5"/>
          <p:cNvSpPr>
            <a:spLocks noGrp="1"/>
          </p:cNvSpPr>
          <p:nvPr>
            <p:ph type="sldNum" sz="quarter" idx="10"/>
          </p:nvPr>
        </p:nvSpPr>
        <p:spPr>
          <a:noFill/>
        </p:spPr>
        <p:txBody>
          <a:bodyPr/>
          <a:lstStyle/>
          <a:p>
            <a:fld id="{42A1875D-8190-4714-8AE2-4BFD86243D43}" type="slidenum">
              <a:rPr lang="zh-CN" altLang="en-US"/>
              <a:pPr/>
              <a:t>24</a:t>
            </a:fld>
            <a:r>
              <a:rPr lang="en-US" altLang="zh-CN" dirty="0" smtClean="0"/>
              <a:t>/40</a:t>
            </a:r>
            <a:endParaRPr lang="en-US" altLang="zh-CN" dirty="0"/>
          </a:p>
        </p:txBody>
      </p:sp>
      <p:sp>
        <p:nvSpPr>
          <p:cNvPr id="6" name="页脚占位符 5"/>
          <p:cNvSpPr>
            <a:spLocks noGrp="1"/>
          </p:cNvSpPr>
          <p:nvPr>
            <p:ph type="ftr" sz="quarter" idx="11"/>
          </p:nvPr>
        </p:nvSpPr>
        <p:spPr/>
        <p:txBody>
          <a:bodyPr/>
          <a:lstStyle/>
          <a:p>
            <a:pPr>
              <a:defRPr/>
            </a:pPr>
            <a:r>
              <a:rPr lang="en-US" altLang="zh-CN"/>
              <a:t>Prof. Wu Yuanming</a:t>
            </a:r>
          </a:p>
        </p:txBody>
      </p:sp>
      <p:graphicFrame>
        <p:nvGraphicFramePr>
          <p:cNvPr id="2" name="对象 1"/>
          <p:cNvGraphicFramePr>
            <a:graphicFrameLocks noChangeAspect="1"/>
          </p:cNvGraphicFramePr>
          <p:nvPr>
            <p:extLst>
              <p:ext uri="{D42A27DB-BD31-4B8C-83A1-F6EECF244321}">
                <p14:modId xmlns:p14="http://schemas.microsoft.com/office/powerpoint/2010/main" val="2018886826"/>
              </p:ext>
            </p:extLst>
          </p:nvPr>
        </p:nvGraphicFramePr>
        <p:xfrm>
          <a:off x="1463503" y="3339306"/>
          <a:ext cx="4332634" cy="1090951"/>
        </p:xfrm>
        <a:graphic>
          <a:graphicData uri="http://schemas.openxmlformats.org/presentationml/2006/ole">
            <mc:AlternateContent xmlns:mc="http://schemas.openxmlformats.org/markup-compatibility/2006">
              <mc:Choice xmlns:v="urn:schemas-microsoft-com:vml" Requires="v">
                <p:oleObj spid="_x0000_s11270" name="Equation" r:id="rId3" imgW="1765080" imgH="444240" progId="Equation.DSMT4">
                  <p:embed/>
                </p:oleObj>
              </mc:Choice>
              <mc:Fallback>
                <p:oleObj name="Equation" r:id="rId3" imgW="1765080" imgH="444240" progId="Equation.DSMT4">
                  <p:embed/>
                  <p:pic>
                    <p:nvPicPr>
                      <p:cNvPr id="0" name=""/>
                      <p:cNvPicPr/>
                      <p:nvPr/>
                    </p:nvPicPr>
                    <p:blipFill>
                      <a:blip r:embed="rId4"/>
                      <a:stretch>
                        <a:fillRect/>
                      </a:stretch>
                    </p:blipFill>
                    <p:spPr>
                      <a:xfrm>
                        <a:off x="1463503" y="3339306"/>
                        <a:ext cx="4332634" cy="1090951"/>
                      </a:xfrm>
                      <a:prstGeom prst="rect">
                        <a:avLst/>
                      </a:prstGeom>
                    </p:spPr>
                  </p:pic>
                </p:oleObj>
              </mc:Fallback>
            </mc:AlternateContent>
          </a:graphicData>
        </a:graphic>
      </p:graphicFrame>
      <p:sp>
        <p:nvSpPr>
          <p:cNvPr id="3" name="文本框 2"/>
          <p:cNvSpPr txBox="1"/>
          <p:nvPr/>
        </p:nvSpPr>
        <p:spPr>
          <a:xfrm>
            <a:off x="1331640" y="4563442"/>
            <a:ext cx="6192688" cy="1754326"/>
          </a:xfrm>
          <a:prstGeom prst="rect">
            <a:avLst/>
          </a:prstGeom>
          <a:noFill/>
        </p:spPr>
        <p:txBody>
          <a:bodyPr wrap="square" rtlCol="0">
            <a:spAutoFit/>
          </a:bodyPr>
          <a:lstStyle/>
          <a:p>
            <a:r>
              <a:rPr lang="en-US" altLang="zh-CN" dirty="0" smtClean="0">
                <a:solidFill>
                  <a:srgbClr val="0000CC"/>
                </a:solidFill>
              </a:rPr>
              <a:t>R</a:t>
            </a:r>
            <a:r>
              <a:rPr lang="en-US" altLang="zh-CN" dirty="0" smtClean="0"/>
              <a:t>: </a:t>
            </a:r>
            <a:r>
              <a:rPr lang="zh-CN" altLang="en-US" dirty="0" smtClean="0"/>
              <a:t>节点通信半径</a:t>
            </a:r>
            <a:endParaRPr lang="en-US" altLang="zh-CN" dirty="0" smtClean="0"/>
          </a:p>
          <a:p>
            <a:r>
              <a:rPr lang="en-US" altLang="zh-CN" dirty="0" smtClean="0">
                <a:solidFill>
                  <a:srgbClr val="0000CC"/>
                </a:solidFill>
              </a:rPr>
              <a:t>d</a:t>
            </a:r>
            <a:r>
              <a:rPr lang="en-US" altLang="zh-CN" i="1" baseline="-25000" dirty="0" smtClean="0">
                <a:solidFill>
                  <a:srgbClr val="0000CC"/>
                </a:solidFill>
              </a:rPr>
              <a:t>i-base</a:t>
            </a:r>
            <a:r>
              <a:rPr lang="en-US" altLang="zh-CN" dirty="0" smtClean="0"/>
              <a:t>: </a:t>
            </a:r>
            <a:r>
              <a:rPr lang="zh-CN" altLang="en-US" dirty="0" smtClean="0"/>
              <a:t>该节点离</a:t>
            </a:r>
            <a:r>
              <a:rPr lang="en-US" altLang="zh-CN" dirty="0" smtClean="0"/>
              <a:t>Sink</a:t>
            </a:r>
            <a:r>
              <a:rPr lang="zh-CN" altLang="en-US" dirty="0" smtClean="0"/>
              <a:t>节点的距离</a:t>
            </a:r>
            <a:endParaRPr lang="en-US" altLang="zh-CN" dirty="0" smtClean="0"/>
          </a:p>
          <a:p>
            <a:r>
              <a:rPr lang="en-US" altLang="zh-CN" dirty="0" err="1" smtClean="0">
                <a:solidFill>
                  <a:srgbClr val="0000CC"/>
                </a:solidFill>
              </a:rPr>
              <a:t>d</a:t>
            </a:r>
            <a:r>
              <a:rPr lang="en-US" altLang="zh-CN" i="1" baseline="-25000" dirty="0" err="1" smtClean="0">
                <a:solidFill>
                  <a:srgbClr val="0000CC"/>
                </a:solidFill>
              </a:rPr>
              <a:t>average</a:t>
            </a:r>
            <a:r>
              <a:rPr lang="en-US" altLang="zh-CN" dirty="0" smtClean="0"/>
              <a:t>: </a:t>
            </a:r>
            <a:r>
              <a:rPr lang="zh-CN" altLang="en-US" dirty="0" smtClean="0"/>
              <a:t>网络中所有节点离</a:t>
            </a:r>
            <a:r>
              <a:rPr lang="en-US" altLang="zh-CN" dirty="0" smtClean="0"/>
              <a:t>Sink</a:t>
            </a:r>
            <a:r>
              <a:rPr lang="zh-CN" altLang="en-US" dirty="0" smtClean="0"/>
              <a:t>节点的平均距离</a:t>
            </a:r>
            <a:endParaRPr lang="en-US" altLang="zh-CN" dirty="0" smtClean="0"/>
          </a:p>
          <a:p>
            <a:r>
              <a:rPr lang="en-US" altLang="zh-CN" dirty="0" smtClean="0">
                <a:solidFill>
                  <a:srgbClr val="0000CC"/>
                </a:solidFill>
              </a:rPr>
              <a:t>D</a:t>
            </a:r>
            <a:r>
              <a:rPr lang="en-US" altLang="zh-CN" i="1" baseline="-25000" dirty="0" smtClean="0">
                <a:solidFill>
                  <a:srgbClr val="0000CC"/>
                </a:solidFill>
              </a:rPr>
              <a:t>i</a:t>
            </a:r>
            <a:r>
              <a:rPr lang="en-US" altLang="zh-CN" dirty="0" smtClean="0"/>
              <a:t>: </a:t>
            </a:r>
            <a:r>
              <a:rPr lang="zh-CN" altLang="en-US" dirty="0" smtClean="0"/>
              <a:t>该节点与邻居节点的连通度</a:t>
            </a:r>
            <a:endParaRPr lang="en-US" altLang="zh-CN" dirty="0" smtClean="0"/>
          </a:p>
          <a:p>
            <a:r>
              <a:rPr lang="en-US" altLang="zh-CN" dirty="0" err="1" smtClean="0">
                <a:solidFill>
                  <a:srgbClr val="0000CC"/>
                </a:solidFill>
              </a:rPr>
              <a:t>D</a:t>
            </a:r>
            <a:r>
              <a:rPr lang="en-US" altLang="zh-CN" i="1" baseline="-25000" dirty="0" err="1" smtClean="0">
                <a:solidFill>
                  <a:srgbClr val="0000CC"/>
                </a:solidFill>
              </a:rPr>
              <a:t>average</a:t>
            </a:r>
            <a:r>
              <a:rPr lang="zh-CN" altLang="en-US" dirty="0" smtClean="0"/>
              <a:t>：网络中所有节点的平均连通度</a:t>
            </a:r>
            <a:endParaRPr lang="en-US" altLang="zh-CN" dirty="0" smtClean="0"/>
          </a:p>
          <a:p>
            <a:r>
              <a:rPr lang="el-GR" altLang="zh-CN" dirty="0">
                <a:solidFill>
                  <a:srgbClr val="0000CC"/>
                </a:solidFill>
              </a:rPr>
              <a:t>α</a:t>
            </a:r>
            <a:r>
              <a:rPr lang="en-US" altLang="zh-CN" dirty="0" smtClean="0">
                <a:solidFill>
                  <a:srgbClr val="0000CC"/>
                </a:solidFill>
              </a:rPr>
              <a:t>+</a:t>
            </a:r>
            <a:r>
              <a:rPr lang="el-GR" altLang="zh-CN" dirty="0" smtClean="0">
                <a:solidFill>
                  <a:srgbClr val="0000CC"/>
                </a:solidFill>
              </a:rPr>
              <a:t>β</a:t>
            </a:r>
            <a:r>
              <a:rPr lang="en-US" altLang="zh-CN" dirty="0" smtClean="0">
                <a:solidFill>
                  <a:srgbClr val="0000CC"/>
                </a:solidFill>
              </a:rPr>
              <a:t>=1</a:t>
            </a:r>
            <a:endParaRPr lang="zh-CN" altLang="en-US" dirty="0">
              <a:solidFill>
                <a:srgbClr val="0000CC"/>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116632"/>
            <a:ext cx="7772400" cy="603250"/>
          </a:xfrm>
        </p:spPr>
        <p:txBody>
          <a:bodyPr/>
          <a:lstStyle/>
          <a:p>
            <a:pPr eaLnBrk="1" hangingPunct="1"/>
            <a:r>
              <a:rPr lang="zh-CN" altLang="en-US" dirty="0" smtClean="0">
                <a:solidFill>
                  <a:schemeClr val="accent2"/>
                </a:solidFill>
              </a:rPr>
              <a:t>（</a:t>
            </a:r>
            <a:r>
              <a:rPr lang="en-US" altLang="zh-CN" dirty="0" smtClean="0">
                <a:solidFill>
                  <a:schemeClr val="accent2"/>
                </a:solidFill>
              </a:rPr>
              <a:t>3</a:t>
            </a:r>
            <a:r>
              <a:rPr lang="zh-CN" altLang="en-US" dirty="0" smtClean="0">
                <a:solidFill>
                  <a:schemeClr val="accent2"/>
                </a:solidFill>
              </a:rPr>
              <a:t>）簇间多跳机制</a:t>
            </a:r>
          </a:p>
        </p:txBody>
      </p:sp>
      <p:sp>
        <p:nvSpPr>
          <p:cNvPr id="48131" name="Rectangle 3"/>
          <p:cNvSpPr>
            <a:spLocks noGrp="1" noChangeArrowheads="1"/>
          </p:cNvSpPr>
          <p:nvPr>
            <p:ph idx="1"/>
          </p:nvPr>
        </p:nvSpPr>
        <p:spPr>
          <a:xfrm>
            <a:off x="468313" y="692696"/>
            <a:ext cx="8229600" cy="5786438"/>
          </a:xfrm>
        </p:spPr>
        <p:txBody>
          <a:bodyPr/>
          <a:lstStyle/>
          <a:p>
            <a:pPr eaLnBrk="1" hangingPunct="1"/>
            <a:r>
              <a:rPr lang="zh-CN" altLang="en-US" sz="2400" dirty="0" smtClean="0">
                <a:solidFill>
                  <a:srgbClr val="FF0000"/>
                </a:solidFill>
              </a:rPr>
              <a:t>簇间多跳机制</a:t>
            </a:r>
            <a:r>
              <a:rPr lang="zh-CN" altLang="en-US" sz="2400" dirty="0" smtClean="0"/>
              <a:t> ：当节点间的距离大于一定距离，用多路径衰减模型</a:t>
            </a:r>
            <a:r>
              <a:rPr lang="en-US" altLang="zh-CN" sz="2400" dirty="0" smtClean="0"/>
              <a:t>(</a:t>
            </a:r>
            <a:r>
              <a:rPr lang="zh-CN" altLang="en-US" sz="2400" dirty="0" smtClean="0"/>
              <a:t>能量损失</a:t>
            </a:r>
            <a:r>
              <a:rPr lang="en-US" altLang="zh-CN" sz="2400" dirty="0" smtClean="0"/>
              <a:t>)</a:t>
            </a:r>
            <a:r>
              <a:rPr lang="zh-CN" altLang="en-US" sz="2400" dirty="0" smtClean="0"/>
              <a:t>，距离越长，能量消耗指数级增长。因此采用簇间多跳机制，将大大减少</a:t>
            </a:r>
            <a:r>
              <a:rPr lang="zh-CN" altLang="en-US" sz="2400" dirty="0" smtClean="0"/>
              <a:t>簇</a:t>
            </a:r>
            <a:r>
              <a:rPr lang="zh-CN" altLang="en-US" sz="2400" dirty="0"/>
              <a:t>首</a:t>
            </a:r>
            <a:r>
              <a:rPr lang="zh-CN" altLang="en-US" sz="2400" dirty="0" smtClean="0"/>
              <a:t>的</a:t>
            </a:r>
            <a:r>
              <a:rPr lang="zh-CN" altLang="en-US" sz="2400" dirty="0" smtClean="0"/>
              <a:t>能量消耗 </a:t>
            </a:r>
          </a:p>
          <a:p>
            <a:pPr eaLnBrk="1" hangingPunct="1"/>
            <a:r>
              <a:rPr lang="zh-CN" altLang="en-US" sz="2400" dirty="0" smtClean="0"/>
              <a:t>簇间多跳机制描述如下：</a:t>
            </a:r>
          </a:p>
          <a:p>
            <a:pPr lvl="1" eaLnBrk="1" hangingPunct="1"/>
            <a:r>
              <a:rPr lang="zh-CN" altLang="en-US" sz="2400" dirty="0" smtClean="0"/>
              <a:t>在初始化阶段，每个节点根据基站信号的</a:t>
            </a:r>
            <a:r>
              <a:rPr lang="zh-CN" altLang="en-US" sz="2400" dirty="0" smtClean="0"/>
              <a:t>强弱（</a:t>
            </a:r>
            <a:r>
              <a:rPr lang="en-US" altLang="zh-CN" sz="2400" dirty="0" smtClean="0"/>
              <a:t>RSSI</a:t>
            </a:r>
            <a:r>
              <a:rPr lang="zh-CN" altLang="en-US" sz="2400" dirty="0" smtClean="0"/>
              <a:t>），</a:t>
            </a:r>
            <a:r>
              <a:rPr lang="zh-CN" altLang="en-US" sz="2400" dirty="0" smtClean="0"/>
              <a:t>计算出</a:t>
            </a:r>
            <a:r>
              <a:rPr lang="zh-CN" altLang="en-US" sz="2400" dirty="0" smtClean="0">
                <a:solidFill>
                  <a:srgbClr val="FF0000"/>
                </a:solidFill>
              </a:rPr>
              <a:t>节点到基站的距离</a:t>
            </a:r>
            <a:r>
              <a:rPr lang="zh-CN" altLang="en-US" sz="2400" dirty="0" smtClean="0"/>
              <a:t>。</a:t>
            </a:r>
          </a:p>
          <a:p>
            <a:pPr lvl="1" eaLnBrk="1" hangingPunct="1"/>
            <a:r>
              <a:rPr lang="zh-CN" altLang="en-US" sz="2400" dirty="0" smtClean="0"/>
              <a:t>选定</a:t>
            </a:r>
            <a:r>
              <a:rPr lang="zh-CN" altLang="en-US" sz="2400" dirty="0" smtClean="0"/>
              <a:t>簇首后</a:t>
            </a:r>
            <a:r>
              <a:rPr lang="zh-CN" altLang="en-US" sz="2400" dirty="0" smtClean="0"/>
              <a:t>，</a:t>
            </a:r>
            <a:r>
              <a:rPr lang="zh-CN" altLang="en-US" sz="2400" dirty="0" smtClean="0"/>
              <a:t>簇首向</a:t>
            </a:r>
            <a:r>
              <a:rPr lang="zh-CN" altLang="en-US" sz="2400" dirty="0" smtClean="0"/>
              <a:t>网络中所有节点</a:t>
            </a:r>
            <a:r>
              <a:rPr lang="zh-CN" altLang="en-US" sz="2400" dirty="0" smtClean="0"/>
              <a:t>广播自己当选簇首信息</a:t>
            </a:r>
            <a:r>
              <a:rPr lang="zh-CN" altLang="en-US" sz="2400" dirty="0" smtClean="0"/>
              <a:t>。</a:t>
            </a:r>
            <a:r>
              <a:rPr lang="zh-CN" altLang="en-US" sz="2400" dirty="0" smtClean="0"/>
              <a:t>簇首收到</a:t>
            </a:r>
            <a:r>
              <a:rPr lang="zh-CN" altLang="en-US" sz="2400" dirty="0" smtClean="0"/>
              <a:t>其他</a:t>
            </a:r>
            <a:r>
              <a:rPr lang="zh-CN" altLang="en-US" sz="2400" dirty="0" smtClean="0"/>
              <a:t>簇首的</a:t>
            </a:r>
            <a:r>
              <a:rPr lang="zh-CN" altLang="en-US" sz="2400" dirty="0" smtClean="0"/>
              <a:t>广播信息后，根据信号的强弱计算</a:t>
            </a:r>
            <a:r>
              <a:rPr lang="zh-CN" altLang="en-US" sz="2400" dirty="0" smtClean="0"/>
              <a:t>出它与</a:t>
            </a:r>
            <a:r>
              <a:rPr lang="zh-CN" altLang="en-US" sz="2400" dirty="0">
                <a:solidFill>
                  <a:srgbClr val="FF0000"/>
                </a:solidFill>
              </a:rPr>
              <a:t>邻居</a:t>
            </a:r>
            <a:r>
              <a:rPr lang="zh-CN" altLang="en-US" sz="2400" dirty="0" smtClean="0">
                <a:solidFill>
                  <a:srgbClr val="FF0000"/>
                </a:solidFill>
              </a:rPr>
              <a:t>簇</a:t>
            </a:r>
            <a:r>
              <a:rPr lang="zh-CN" altLang="en-US" sz="2400" dirty="0">
                <a:solidFill>
                  <a:srgbClr val="FF0000"/>
                </a:solidFill>
              </a:rPr>
              <a:t>首</a:t>
            </a:r>
            <a:r>
              <a:rPr lang="zh-CN" altLang="en-US" sz="2400" dirty="0" smtClean="0">
                <a:solidFill>
                  <a:srgbClr val="FF0000"/>
                </a:solidFill>
              </a:rPr>
              <a:t>之间</a:t>
            </a:r>
            <a:r>
              <a:rPr lang="zh-CN" altLang="en-US" sz="2400" dirty="0" smtClean="0">
                <a:solidFill>
                  <a:srgbClr val="FF0000"/>
                </a:solidFill>
              </a:rPr>
              <a:t>的距离</a:t>
            </a:r>
            <a:r>
              <a:rPr lang="zh-CN" altLang="en-US" sz="2400" dirty="0" smtClean="0"/>
              <a:t>，并将其加入簇头距离</a:t>
            </a:r>
            <a:r>
              <a:rPr lang="zh-CN" altLang="en-US" sz="2400" dirty="0" smtClean="0"/>
              <a:t>集合中。</a:t>
            </a:r>
            <a:endParaRPr lang="zh-CN" altLang="en-US" sz="2400" dirty="0" smtClean="0"/>
          </a:p>
          <a:p>
            <a:pPr lvl="1" eaLnBrk="1" hangingPunct="1"/>
            <a:r>
              <a:rPr lang="zh-CN" altLang="en-US" sz="2400" dirty="0" smtClean="0"/>
              <a:t>根据</a:t>
            </a:r>
            <a:r>
              <a:rPr lang="en-US" altLang="zh-CN" sz="2400" dirty="0" smtClean="0"/>
              <a:t>DIJKSTRA</a:t>
            </a:r>
            <a:r>
              <a:rPr lang="zh-CN" altLang="en-US" sz="2400" dirty="0" smtClean="0"/>
              <a:t>算法，</a:t>
            </a:r>
            <a:r>
              <a:rPr lang="zh-CN" altLang="en-US" sz="2400" dirty="0" smtClean="0">
                <a:solidFill>
                  <a:srgbClr val="FF0000"/>
                </a:solidFill>
              </a:rPr>
              <a:t>找出</a:t>
            </a:r>
            <a:r>
              <a:rPr lang="zh-CN" altLang="en-US" sz="2400" dirty="0" smtClean="0">
                <a:solidFill>
                  <a:srgbClr val="FF0000"/>
                </a:solidFill>
              </a:rPr>
              <a:t>簇</a:t>
            </a:r>
            <a:r>
              <a:rPr lang="zh-CN" altLang="en-US" sz="2400" dirty="0" smtClean="0">
                <a:solidFill>
                  <a:srgbClr val="FF0000"/>
                </a:solidFill>
              </a:rPr>
              <a:t>首</a:t>
            </a:r>
            <a:r>
              <a:rPr lang="zh-CN" altLang="en-US" sz="2400" dirty="0" smtClean="0">
                <a:solidFill>
                  <a:srgbClr val="FF0000"/>
                </a:solidFill>
              </a:rPr>
              <a:t>到</a:t>
            </a:r>
            <a:r>
              <a:rPr lang="zh-CN" altLang="en-US" sz="2400" dirty="0" smtClean="0">
                <a:solidFill>
                  <a:srgbClr val="FF0000"/>
                </a:solidFill>
              </a:rPr>
              <a:t>基站的最短路径</a:t>
            </a:r>
            <a:r>
              <a:rPr lang="zh-CN" altLang="en-US" sz="2400" dirty="0" smtClean="0"/>
              <a:t>。 每个</a:t>
            </a:r>
            <a:r>
              <a:rPr lang="zh-CN" altLang="en-US" sz="2400" dirty="0" smtClean="0"/>
              <a:t>簇首求</a:t>
            </a:r>
            <a:r>
              <a:rPr lang="zh-CN" altLang="en-US" sz="2400" dirty="0" smtClean="0"/>
              <a:t>出从自身到基站的最</a:t>
            </a:r>
            <a:r>
              <a:rPr lang="zh-CN" altLang="en-US" sz="2400" dirty="0" smtClean="0"/>
              <a:t>短</a:t>
            </a:r>
            <a:r>
              <a:rPr lang="zh-CN" altLang="en-US" sz="2400" dirty="0" smtClean="0"/>
              <a:t>路径。</a:t>
            </a:r>
            <a:endParaRPr lang="zh-CN" altLang="en-US" sz="2400" dirty="0" smtClean="0"/>
          </a:p>
        </p:txBody>
      </p:sp>
      <p:sp>
        <p:nvSpPr>
          <p:cNvPr id="48132" name="灯片编号占位符 4"/>
          <p:cNvSpPr>
            <a:spLocks noGrp="1"/>
          </p:cNvSpPr>
          <p:nvPr>
            <p:ph type="sldNum" sz="quarter" idx="10"/>
          </p:nvPr>
        </p:nvSpPr>
        <p:spPr>
          <a:noFill/>
        </p:spPr>
        <p:txBody>
          <a:bodyPr/>
          <a:lstStyle/>
          <a:p>
            <a:fld id="{C2448D04-7D1C-483F-9F6D-9C0181C03DB9}" type="slidenum">
              <a:rPr lang="zh-CN" altLang="en-US"/>
              <a:pPr/>
              <a:t>25</a:t>
            </a:fld>
            <a:r>
              <a:rPr lang="en-US" altLang="zh-CN" dirty="0" smtClean="0"/>
              <a:t>/40</a:t>
            </a:r>
            <a:endParaRPr lang="en-US" altLang="zh-CN" dirty="0"/>
          </a:p>
        </p:txBody>
      </p:sp>
      <p:sp>
        <p:nvSpPr>
          <p:cNvPr id="5" name="页脚占位符 4"/>
          <p:cNvSpPr>
            <a:spLocks noGrp="1"/>
          </p:cNvSpPr>
          <p:nvPr>
            <p:ph type="ftr" sz="quarter" idx="11"/>
          </p:nvPr>
        </p:nvSpPr>
        <p:spPr/>
        <p:txBody>
          <a:bodyPr/>
          <a:lstStyle/>
          <a:p>
            <a:pPr>
              <a:defRPr/>
            </a:pPr>
            <a:r>
              <a:rPr lang="en-US" altLang="zh-CN"/>
              <a:t>Prof. Wu Yuanming</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sz="3200" dirty="0" smtClean="0">
                <a:solidFill>
                  <a:schemeClr val="accent2"/>
                </a:solidFill>
              </a:rPr>
              <a:t>(4)  </a:t>
            </a:r>
            <a:r>
              <a:rPr lang="zh-CN" altLang="en-US" sz="3200" dirty="0" smtClean="0">
                <a:solidFill>
                  <a:schemeClr val="accent2"/>
                </a:solidFill>
              </a:rPr>
              <a:t>仿真与分析</a:t>
            </a:r>
          </a:p>
        </p:txBody>
      </p:sp>
      <p:pic>
        <p:nvPicPr>
          <p:cNvPr id="49155" name="Picture 4" descr="energy1"/>
          <p:cNvPicPr>
            <a:picLocks noGrp="1" noChangeAspect="1" noChangeArrowheads="1"/>
          </p:cNvPicPr>
          <p:nvPr>
            <p:ph idx="1"/>
          </p:nvPr>
        </p:nvPicPr>
        <p:blipFill>
          <a:blip r:embed="rId2" cstate="print"/>
          <a:srcRect/>
          <a:stretch>
            <a:fillRect/>
          </a:stretch>
        </p:blipFill>
        <p:spPr>
          <a:xfrm>
            <a:off x="467544" y="2852936"/>
            <a:ext cx="3603625" cy="2643187"/>
          </a:xfrm>
          <a:noFill/>
        </p:spPr>
      </p:pic>
      <p:sp>
        <p:nvSpPr>
          <p:cNvPr id="49160" name="灯片编号占位符 8"/>
          <p:cNvSpPr>
            <a:spLocks noGrp="1"/>
          </p:cNvSpPr>
          <p:nvPr>
            <p:ph type="sldNum" sz="quarter" idx="10"/>
          </p:nvPr>
        </p:nvSpPr>
        <p:spPr>
          <a:noFill/>
        </p:spPr>
        <p:txBody>
          <a:bodyPr/>
          <a:lstStyle/>
          <a:p>
            <a:fld id="{96C945DF-53BC-41C1-A7FC-F46BA4A8BAB1}" type="slidenum">
              <a:rPr lang="zh-CN" altLang="en-US"/>
              <a:pPr/>
              <a:t>26</a:t>
            </a:fld>
            <a:r>
              <a:rPr lang="en-US" altLang="zh-CN" dirty="0" smtClean="0"/>
              <a:t>/40</a:t>
            </a:r>
            <a:endParaRPr lang="en-US" altLang="zh-CN" dirty="0"/>
          </a:p>
        </p:txBody>
      </p:sp>
      <p:sp>
        <p:nvSpPr>
          <p:cNvPr id="9" name="页脚占位符 8"/>
          <p:cNvSpPr>
            <a:spLocks noGrp="1"/>
          </p:cNvSpPr>
          <p:nvPr>
            <p:ph type="ftr" sz="quarter" idx="11"/>
          </p:nvPr>
        </p:nvSpPr>
        <p:spPr/>
        <p:txBody>
          <a:bodyPr/>
          <a:lstStyle/>
          <a:p>
            <a:pPr>
              <a:defRPr/>
            </a:pPr>
            <a:r>
              <a:rPr lang="en-US" altLang="zh-CN"/>
              <a:t>Prof. Wu Yuanming</a:t>
            </a:r>
          </a:p>
        </p:txBody>
      </p:sp>
      <p:pic>
        <p:nvPicPr>
          <p:cNvPr id="49156" name="Picture 5" descr="alive"/>
          <p:cNvPicPr>
            <a:picLocks noChangeAspect="1" noChangeArrowheads="1"/>
          </p:cNvPicPr>
          <p:nvPr/>
        </p:nvPicPr>
        <p:blipFill>
          <a:blip r:embed="rId3" cstate="print"/>
          <a:srcRect/>
          <a:stretch>
            <a:fillRect/>
          </a:stretch>
        </p:blipFill>
        <p:spPr bwMode="auto">
          <a:xfrm>
            <a:off x="4716016" y="2492896"/>
            <a:ext cx="3805237" cy="2787650"/>
          </a:xfrm>
          <a:prstGeom prst="rect">
            <a:avLst/>
          </a:prstGeom>
          <a:noFill/>
          <a:ln w="9525">
            <a:noFill/>
            <a:miter lim="800000"/>
            <a:headEnd/>
            <a:tailEnd/>
          </a:ln>
        </p:spPr>
      </p:pic>
      <p:sp>
        <p:nvSpPr>
          <p:cNvPr id="49157" name="Text Box 6"/>
          <p:cNvSpPr txBox="1">
            <a:spLocks noChangeArrowheads="1"/>
          </p:cNvSpPr>
          <p:nvPr/>
        </p:nvSpPr>
        <p:spPr bwMode="auto">
          <a:xfrm>
            <a:off x="1115616" y="5445224"/>
            <a:ext cx="2590800" cy="646113"/>
          </a:xfrm>
          <a:prstGeom prst="rect">
            <a:avLst/>
          </a:prstGeom>
          <a:noFill/>
          <a:ln w="9525">
            <a:noFill/>
            <a:miter lim="800000"/>
            <a:headEnd/>
            <a:tailEnd/>
          </a:ln>
        </p:spPr>
        <p:txBody>
          <a:bodyPr>
            <a:spAutoFit/>
          </a:bodyPr>
          <a:lstStyle/>
          <a:p>
            <a:pPr eaLnBrk="1" hangingPunct="1">
              <a:spcBef>
                <a:spcPct val="50000"/>
              </a:spcBef>
            </a:pPr>
            <a:r>
              <a:rPr lang="zh-CN" altLang="en-US" sz="1800" dirty="0"/>
              <a:t>图</a:t>
            </a:r>
            <a:r>
              <a:rPr lang="en-US" altLang="zh-CN" sz="1800" dirty="0" smtClean="0"/>
              <a:t>1 </a:t>
            </a:r>
            <a:r>
              <a:rPr lang="zh-CN" altLang="en-US" sz="1800" dirty="0" smtClean="0"/>
              <a:t>传送</a:t>
            </a:r>
            <a:r>
              <a:rPr lang="zh-CN" altLang="en-US" sz="1800" dirty="0"/>
              <a:t>等量信息时每轮消耗的</a:t>
            </a:r>
            <a:r>
              <a:rPr lang="zh-CN" altLang="en-US" sz="1800" dirty="0" smtClean="0"/>
              <a:t>能量 </a:t>
            </a:r>
            <a:endParaRPr lang="zh-CN" altLang="en-US" sz="1800" dirty="0"/>
          </a:p>
        </p:txBody>
      </p:sp>
      <p:sp>
        <p:nvSpPr>
          <p:cNvPr id="49158" name="Text Box 7"/>
          <p:cNvSpPr txBox="1">
            <a:spLocks noChangeArrowheads="1"/>
          </p:cNvSpPr>
          <p:nvPr/>
        </p:nvSpPr>
        <p:spPr bwMode="auto">
          <a:xfrm>
            <a:off x="5076056" y="5301208"/>
            <a:ext cx="3571875" cy="646113"/>
          </a:xfrm>
          <a:prstGeom prst="rect">
            <a:avLst/>
          </a:prstGeom>
          <a:noFill/>
          <a:ln w="9525">
            <a:noFill/>
            <a:miter lim="800000"/>
            <a:headEnd/>
            <a:tailEnd/>
          </a:ln>
        </p:spPr>
        <p:txBody>
          <a:bodyPr>
            <a:spAutoFit/>
          </a:bodyPr>
          <a:lstStyle/>
          <a:p>
            <a:pPr eaLnBrk="1" hangingPunct="1"/>
            <a:r>
              <a:rPr lang="zh-CN" altLang="en-US" sz="1800" dirty="0"/>
              <a:t>图</a:t>
            </a:r>
            <a:r>
              <a:rPr lang="en-US" altLang="zh-CN" sz="1800" dirty="0" smtClean="0"/>
              <a:t>2 </a:t>
            </a:r>
            <a:r>
              <a:rPr lang="zh-CN" altLang="en-US" sz="1800" dirty="0" smtClean="0"/>
              <a:t>相同</a:t>
            </a:r>
            <a:r>
              <a:rPr lang="zh-CN" altLang="en-US" sz="1800" dirty="0"/>
              <a:t>能量下节点存活个数和网络的生存轮数 </a:t>
            </a:r>
          </a:p>
        </p:txBody>
      </p:sp>
      <p:sp>
        <p:nvSpPr>
          <p:cNvPr id="130055" name="Text Box 8"/>
          <p:cNvSpPr txBox="1">
            <a:spLocks noChangeArrowheads="1"/>
          </p:cNvSpPr>
          <p:nvPr/>
        </p:nvSpPr>
        <p:spPr bwMode="auto">
          <a:xfrm>
            <a:off x="500063" y="928688"/>
            <a:ext cx="8215312" cy="1532727"/>
          </a:xfrm>
          <a:prstGeom prst="rect">
            <a:avLst/>
          </a:prstGeom>
          <a:noFill/>
          <a:ln w="9525">
            <a:noFill/>
            <a:miter lim="800000"/>
            <a:headEnd/>
            <a:tailEnd/>
          </a:ln>
        </p:spPr>
        <p:txBody>
          <a:bodyPr>
            <a:spAutoFit/>
          </a:bodyPr>
          <a:lstStyle/>
          <a:p>
            <a:pPr eaLnBrk="1" hangingPunct="1">
              <a:lnSpc>
                <a:spcPct val="130000"/>
              </a:lnSpc>
              <a:defRPr/>
            </a:pPr>
            <a:r>
              <a:rPr lang="zh-CN" altLang="en-US" dirty="0" smtClean="0">
                <a:latin typeface="+mj-ea"/>
                <a:ea typeface="+mj-ea"/>
              </a:rPr>
              <a:t>        经过</a:t>
            </a:r>
            <a:r>
              <a:rPr lang="en-US" altLang="zh-CN" dirty="0">
                <a:latin typeface="+mj-ea"/>
                <a:ea typeface="+mj-ea"/>
              </a:rPr>
              <a:t>100</a:t>
            </a:r>
            <a:r>
              <a:rPr lang="zh-CN" altLang="en-US" dirty="0">
                <a:latin typeface="+mj-ea"/>
                <a:ea typeface="+mj-ea"/>
              </a:rPr>
              <a:t>次试验，比较了改进后的</a:t>
            </a:r>
            <a:r>
              <a:rPr lang="en-US" altLang="zh-CN" dirty="0">
                <a:latin typeface="+mj-ea"/>
                <a:ea typeface="+mj-ea"/>
              </a:rPr>
              <a:t>LEACH-D</a:t>
            </a:r>
            <a:r>
              <a:rPr lang="zh-CN" altLang="en-US" dirty="0">
                <a:latin typeface="+mj-ea"/>
                <a:ea typeface="+mj-ea"/>
              </a:rPr>
              <a:t>和原</a:t>
            </a:r>
            <a:r>
              <a:rPr lang="en-US" altLang="zh-CN" dirty="0">
                <a:latin typeface="+mj-ea"/>
                <a:ea typeface="+mj-ea"/>
              </a:rPr>
              <a:t>LEACH</a:t>
            </a:r>
            <a:r>
              <a:rPr lang="zh-CN" altLang="en-US" dirty="0">
                <a:latin typeface="+mj-ea"/>
                <a:ea typeface="+mj-ea"/>
              </a:rPr>
              <a:t>协议，如图</a:t>
            </a:r>
            <a:r>
              <a:rPr lang="en-US" altLang="zh-CN" dirty="0">
                <a:latin typeface="+mj-ea"/>
                <a:ea typeface="+mj-ea"/>
              </a:rPr>
              <a:t>1</a:t>
            </a:r>
            <a:r>
              <a:rPr lang="zh-CN" altLang="en-US" dirty="0">
                <a:latin typeface="+mj-ea"/>
                <a:ea typeface="+mj-ea"/>
              </a:rPr>
              <a:t>所示，从每轮消耗的</a:t>
            </a:r>
            <a:r>
              <a:rPr lang="zh-CN" altLang="en-US" dirty="0" smtClean="0">
                <a:latin typeface="+mj-ea"/>
                <a:ea typeface="+mj-ea"/>
              </a:rPr>
              <a:t>能量看</a:t>
            </a:r>
            <a:r>
              <a:rPr lang="zh-CN" altLang="en-US" dirty="0">
                <a:latin typeface="+mj-ea"/>
                <a:ea typeface="+mj-ea"/>
              </a:rPr>
              <a:t>，</a:t>
            </a:r>
            <a:r>
              <a:rPr lang="en-US" altLang="zh-CN" dirty="0">
                <a:latin typeface="+mj-ea"/>
                <a:ea typeface="+mj-ea"/>
              </a:rPr>
              <a:t>L EACH-D</a:t>
            </a:r>
            <a:r>
              <a:rPr lang="zh-CN" altLang="en-US" dirty="0" smtClean="0">
                <a:latin typeface="+mj-ea"/>
                <a:ea typeface="+mj-ea"/>
              </a:rPr>
              <a:t>算法每</a:t>
            </a:r>
            <a:r>
              <a:rPr lang="zh-CN" altLang="en-US" dirty="0">
                <a:latin typeface="+mj-ea"/>
                <a:ea typeface="+mj-ea"/>
              </a:rPr>
              <a:t>轮消耗的能量明显少于</a:t>
            </a:r>
            <a:r>
              <a:rPr lang="en-US" altLang="zh-CN" dirty="0">
                <a:latin typeface="+mj-ea"/>
                <a:ea typeface="+mj-ea"/>
              </a:rPr>
              <a:t>LEACH</a:t>
            </a:r>
            <a:r>
              <a:rPr lang="zh-CN" altLang="en-US" dirty="0">
                <a:latin typeface="+mj-ea"/>
                <a:ea typeface="+mj-ea"/>
              </a:rPr>
              <a:t>算法。从协议的能耗与存活的节点数目的关系进行仿真（如图</a:t>
            </a:r>
            <a:r>
              <a:rPr lang="en-US" altLang="zh-CN" dirty="0">
                <a:latin typeface="+mj-ea"/>
                <a:ea typeface="+mj-ea"/>
              </a:rPr>
              <a:t>2</a:t>
            </a:r>
            <a:r>
              <a:rPr lang="zh-CN" altLang="en-US" dirty="0">
                <a:latin typeface="+mj-ea"/>
                <a:ea typeface="+mj-ea"/>
              </a:rPr>
              <a:t>），可以</a:t>
            </a:r>
            <a:r>
              <a:rPr lang="zh-CN" altLang="en-US" dirty="0" smtClean="0">
                <a:latin typeface="+mj-ea"/>
                <a:ea typeface="+mj-ea"/>
              </a:rPr>
              <a:t>清晰地看出随着</a:t>
            </a:r>
            <a:r>
              <a:rPr lang="zh-CN" altLang="en-US" dirty="0">
                <a:latin typeface="+mj-ea"/>
                <a:ea typeface="+mj-ea"/>
              </a:rPr>
              <a:t>节点的能量逐渐消耗， </a:t>
            </a:r>
            <a:r>
              <a:rPr lang="en-US" altLang="zh-CN" dirty="0">
                <a:latin typeface="+mj-ea"/>
                <a:ea typeface="+mj-ea"/>
              </a:rPr>
              <a:t>LEACH-D</a:t>
            </a:r>
            <a:r>
              <a:rPr lang="zh-CN" altLang="en-US" dirty="0">
                <a:latin typeface="+mj-ea"/>
                <a:ea typeface="+mj-ea"/>
              </a:rPr>
              <a:t>中存活的节点数</a:t>
            </a:r>
            <a:r>
              <a:rPr lang="zh-CN" altLang="en-US" dirty="0" smtClean="0">
                <a:latin typeface="+mj-ea"/>
                <a:ea typeface="+mj-ea"/>
              </a:rPr>
              <a:t>明显多于</a:t>
            </a:r>
            <a:r>
              <a:rPr lang="en-US" altLang="zh-CN" dirty="0">
                <a:latin typeface="+mj-ea"/>
                <a:ea typeface="+mj-ea"/>
              </a:rPr>
              <a:t>LEACH</a:t>
            </a:r>
            <a:endParaRPr lang="zh-CN" altLang="en-US" dirty="0">
              <a:latin typeface="+mj-ea"/>
              <a:ea typeface="+mj-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4" descr="1-15"/>
          <p:cNvPicPr>
            <a:picLocks noChangeAspect="1" noChangeArrowheads="1"/>
          </p:cNvPicPr>
          <p:nvPr/>
        </p:nvPicPr>
        <p:blipFill>
          <a:blip r:embed="rId3" cstate="print"/>
          <a:srcRect/>
          <a:stretch>
            <a:fillRect/>
          </a:stretch>
        </p:blipFill>
        <p:spPr bwMode="auto">
          <a:xfrm>
            <a:off x="1691680" y="4149080"/>
            <a:ext cx="5975350" cy="2179637"/>
          </a:xfrm>
          <a:prstGeom prst="rect">
            <a:avLst/>
          </a:prstGeom>
          <a:noFill/>
          <a:ln w="9525">
            <a:noFill/>
            <a:miter lim="800000"/>
            <a:headEnd/>
            <a:tailEnd/>
          </a:ln>
        </p:spPr>
      </p:pic>
      <p:sp>
        <p:nvSpPr>
          <p:cNvPr id="50179" name="Rectangle 2"/>
          <p:cNvSpPr>
            <a:spLocks noGrp="1" noChangeArrowheads="1"/>
          </p:cNvSpPr>
          <p:nvPr>
            <p:ph type="title"/>
          </p:nvPr>
        </p:nvSpPr>
        <p:spPr/>
        <p:txBody>
          <a:bodyPr/>
          <a:lstStyle/>
          <a:p>
            <a:pPr eaLnBrk="1" hangingPunct="1"/>
            <a:r>
              <a:rPr lang="en-US" altLang="zh-CN" sz="3200" dirty="0" smtClean="0">
                <a:solidFill>
                  <a:schemeClr val="accent2"/>
                </a:solidFill>
              </a:rPr>
              <a:t>LEACH Family</a:t>
            </a:r>
          </a:p>
        </p:txBody>
      </p:sp>
      <p:sp>
        <p:nvSpPr>
          <p:cNvPr id="50180" name="Rectangle 3"/>
          <p:cNvSpPr>
            <a:spLocks noGrp="1" noChangeArrowheads="1"/>
          </p:cNvSpPr>
          <p:nvPr>
            <p:ph idx="1"/>
          </p:nvPr>
        </p:nvSpPr>
        <p:spPr>
          <a:xfrm>
            <a:off x="468313" y="857250"/>
            <a:ext cx="8389937" cy="3579813"/>
          </a:xfrm>
        </p:spPr>
        <p:txBody>
          <a:bodyPr>
            <a:normAutofit fontScale="92500" lnSpcReduction="10000"/>
          </a:bodyPr>
          <a:lstStyle/>
          <a:p>
            <a:pPr eaLnBrk="1" hangingPunct="1">
              <a:lnSpc>
                <a:spcPct val="150000"/>
              </a:lnSpc>
              <a:buClr>
                <a:schemeClr val="tx1"/>
              </a:buClr>
              <a:buFont typeface="Wingdings" pitchFamily="2" charset="2"/>
              <a:buChar char="n"/>
            </a:pPr>
            <a:r>
              <a:rPr lang="en-US" altLang="zh-CN" dirty="0" smtClean="0"/>
              <a:t>LEACH-c</a:t>
            </a:r>
            <a:r>
              <a:rPr lang="zh-CN" altLang="en-US" dirty="0" smtClean="0"/>
              <a:t>：</a:t>
            </a:r>
          </a:p>
          <a:p>
            <a:pPr lvl="1" eaLnBrk="1" hangingPunct="1">
              <a:lnSpc>
                <a:spcPct val="150000"/>
              </a:lnSpc>
              <a:buClr>
                <a:schemeClr val="tx1"/>
              </a:buClr>
              <a:buFont typeface="Wingdings" pitchFamily="2" charset="2"/>
              <a:buChar char="Ø"/>
            </a:pPr>
            <a:r>
              <a:rPr lang="zh-CN" altLang="en-US" dirty="0" smtClean="0">
                <a:solidFill>
                  <a:schemeClr val="accent2"/>
                </a:solidFill>
              </a:rPr>
              <a:t>簇首由</a:t>
            </a:r>
            <a:r>
              <a:rPr lang="en-US" altLang="zh-CN" dirty="0" smtClean="0">
                <a:solidFill>
                  <a:schemeClr val="accent2"/>
                </a:solidFill>
              </a:rPr>
              <a:t>Sink</a:t>
            </a:r>
            <a:r>
              <a:rPr lang="zh-CN" altLang="en-US" dirty="0" smtClean="0">
                <a:solidFill>
                  <a:schemeClr val="accent2"/>
                </a:solidFill>
              </a:rPr>
              <a:t>节点指定</a:t>
            </a:r>
            <a:r>
              <a:rPr lang="zh-CN" altLang="en-US" dirty="0" smtClean="0"/>
              <a:t>；</a:t>
            </a:r>
          </a:p>
          <a:p>
            <a:pPr lvl="1" eaLnBrk="1" hangingPunct="1">
              <a:lnSpc>
                <a:spcPct val="150000"/>
              </a:lnSpc>
              <a:buClr>
                <a:schemeClr val="tx1"/>
              </a:buClr>
              <a:buFont typeface="Wingdings" pitchFamily="2" charset="2"/>
              <a:buChar char="Ø"/>
            </a:pPr>
            <a:r>
              <a:rPr lang="zh-CN" altLang="en-US" dirty="0" smtClean="0"/>
              <a:t>通过模拟退火算法选择</a:t>
            </a:r>
            <a:r>
              <a:rPr lang="zh-CN" altLang="en-US" dirty="0" smtClean="0"/>
              <a:t>簇首；</a:t>
            </a:r>
            <a:endParaRPr lang="zh-CN" altLang="en-US" dirty="0" smtClean="0"/>
          </a:p>
          <a:p>
            <a:pPr eaLnBrk="1" hangingPunct="1">
              <a:lnSpc>
                <a:spcPct val="150000"/>
              </a:lnSpc>
              <a:buClr>
                <a:schemeClr val="tx1"/>
              </a:buClr>
              <a:buFont typeface="Wingdings" pitchFamily="2" charset="2"/>
              <a:buChar char="n"/>
            </a:pPr>
            <a:r>
              <a:rPr lang="en-US" altLang="zh-CN" dirty="0" smtClean="0"/>
              <a:t>PEGASIS</a:t>
            </a:r>
            <a:r>
              <a:rPr lang="zh-CN" altLang="en-US" dirty="0" smtClean="0"/>
              <a:t>：</a:t>
            </a:r>
          </a:p>
          <a:p>
            <a:pPr lvl="1" eaLnBrk="1" hangingPunct="1">
              <a:lnSpc>
                <a:spcPct val="150000"/>
              </a:lnSpc>
              <a:buClr>
                <a:schemeClr val="tx1"/>
              </a:buClr>
              <a:buFont typeface="Wingdings" pitchFamily="2" charset="2"/>
              <a:buChar char="Ø"/>
            </a:pPr>
            <a:r>
              <a:rPr lang="zh-CN" altLang="en-US" dirty="0" smtClean="0"/>
              <a:t>将网络中所有节点连成一条链，</a:t>
            </a:r>
            <a:r>
              <a:rPr lang="zh-CN" altLang="en-US" dirty="0" smtClean="0">
                <a:solidFill>
                  <a:schemeClr val="accent2"/>
                </a:solidFill>
              </a:rPr>
              <a:t>簇首在</a:t>
            </a:r>
            <a:r>
              <a:rPr lang="zh-CN" altLang="en-US" dirty="0" smtClean="0">
                <a:solidFill>
                  <a:schemeClr val="accent2"/>
                </a:solidFill>
              </a:rPr>
              <a:t>链上移动</a:t>
            </a:r>
            <a:r>
              <a:rPr lang="zh-CN" altLang="en-US" dirty="0" smtClean="0"/>
              <a:t>；</a:t>
            </a:r>
          </a:p>
          <a:p>
            <a:pPr lvl="1" eaLnBrk="1" hangingPunct="1">
              <a:lnSpc>
                <a:spcPct val="150000"/>
              </a:lnSpc>
              <a:buClr>
                <a:schemeClr val="tx1"/>
              </a:buClr>
              <a:buFont typeface="Wingdings" pitchFamily="2" charset="2"/>
              <a:buChar char="Ø"/>
            </a:pPr>
            <a:r>
              <a:rPr lang="zh-CN" altLang="en-US" dirty="0" smtClean="0"/>
              <a:t>每次只有一个</a:t>
            </a:r>
            <a:r>
              <a:rPr lang="zh-CN" altLang="en-US" dirty="0" smtClean="0"/>
              <a:t>簇</a:t>
            </a:r>
            <a:r>
              <a:rPr lang="zh-CN" altLang="en-US" dirty="0"/>
              <a:t>首</a:t>
            </a:r>
            <a:r>
              <a:rPr lang="zh-CN" altLang="en-US" dirty="0" smtClean="0"/>
              <a:t>负责</a:t>
            </a:r>
            <a:r>
              <a:rPr lang="zh-CN" altLang="en-US" dirty="0" smtClean="0"/>
              <a:t>和</a:t>
            </a:r>
            <a:r>
              <a:rPr lang="en-US" altLang="zh-CN" dirty="0" smtClean="0"/>
              <a:t>Sink</a:t>
            </a:r>
            <a:r>
              <a:rPr lang="zh-CN" altLang="en-US" dirty="0" smtClean="0"/>
              <a:t>的</a:t>
            </a:r>
            <a:r>
              <a:rPr lang="zh-CN" altLang="en-US" dirty="0" smtClean="0"/>
              <a:t>通信。</a:t>
            </a:r>
            <a:endParaRPr lang="zh-CN" altLang="en-US" dirty="0" smtClean="0"/>
          </a:p>
        </p:txBody>
      </p:sp>
      <p:sp>
        <p:nvSpPr>
          <p:cNvPr id="50181" name="灯片编号占位符 5"/>
          <p:cNvSpPr>
            <a:spLocks noGrp="1"/>
          </p:cNvSpPr>
          <p:nvPr>
            <p:ph type="sldNum" sz="quarter" idx="10"/>
          </p:nvPr>
        </p:nvSpPr>
        <p:spPr>
          <a:noFill/>
        </p:spPr>
        <p:txBody>
          <a:bodyPr/>
          <a:lstStyle/>
          <a:p>
            <a:fld id="{68F9C6EB-9958-4AA0-B2C9-76EF21DD15D2}" type="slidenum">
              <a:rPr lang="zh-CN" altLang="en-US"/>
              <a:pPr/>
              <a:t>27</a:t>
            </a:fld>
            <a:r>
              <a:rPr lang="en-US" altLang="zh-CN" dirty="0" smtClean="0"/>
              <a:t>/40</a:t>
            </a:r>
            <a:endParaRPr lang="en-US" altLang="zh-CN" dirty="0"/>
          </a:p>
        </p:txBody>
      </p:sp>
      <p:sp>
        <p:nvSpPr>
          <p:cNvPr id="6" name="页脚占位符 5"/>
          <p:cNvSpPr>
            <a:spLocks noGrp="1"/>
          </p:cNvSpPr>
          <p:nvPr>
            <p:ph type="ftr" sz="quarter" idx="11"/>
          </p:nvPr>
        </p:nvSpPr>
        <p:spPr/>
        <p:txBody>
          <a:bodyPr/>
          <a:lstStyle/>
          <a:p>
            <a:pPr>
              <a:defRPr/>
            </a:pPr>
            <a:r>
              <a:rPr lang="en-US" altLang="zh-CN"/>
              <a:t>Prof. Wu Yuanming</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295E27B-141F-421D-ABAE-09D10EE132A8}" type="slidenum">
              <a:rPr lang="zh-CN" altLang="en-US" smtClean="0"/>
              <a:pPr>
                <a:defRPr/>
              </a:pPr>
              <a:t>28</a:t>
            </a:fld>
            <a:r>
              <a:rPr lang="en-US" altLang="zh-CN" dirty="0" smtClean="0"/>
              <a:t>/40</a:t>
            </a:r>
            <a:endParaRPr lang="en-US" altLang="zh-CN" dirty="0"/>
          </a:p>
        </p:txBody>
      </p:sp>
      <p:sp>
        <p:nvSpPr>
          <p:cNvPr id="3" name="矩形 2"/>
          <p:cNvSpPr/>
          <p:nvPr/>
        </p:nvSpPr>
        <p:spPr>
          <a:xfrm>
            <a:off x="539552" y="548680"/>
            <a:ext cx="7272808" cy="461665"/>
          </a:xfrm>
          <a:prstGeom prst="rect">
            <a:avLst/>
          </a:prstGeom>
        </p:spPr>
        <p:txBody>
          <a:bodyPr wrap="square">
            <a:spAutoFit/>
          </a:bodyPr>
          <a:lstStyle/>
          <a:p>
            <a:r>
              <a:rPr lang="en-US" altLang="zh-CN" sz="2400" dirty="0" smtClean="0">
                <a:solidFill>
                  <a:schemeClr val="accent2"/>
                </a:solidFill>
              </a:rPr>
              <a:t>Diffusion Clustering Routing Protocol(DCRP)</a:t>
            </a:r>
            <a:r>
              <a:rPr lang="zh-CN" altLang="zh-CN" sz="2400" dirty="0" smtClean="0">
                <a:solidFill>
                  <a:schemeClr val="accent2"/>
                </a:solidFill>
              </a:rPr>
              <a:t>算法</a:t>
            </a:r>
            <a:endParaRPr lang="zh-CN" altLang="en-US" sz="2400" dirty="0">
              <a:solidFill>
                <a:schemeClr val="accent2"/>
              </a:solidFill>
            </a:endParaRPr>
          </a:p>
        </p:txBody>
      </p:sp>
      <p:grpSp>
        <p:nvGrpSpPr>
          <p:cNvPr id="39938" name="Group 2"/>
          <p:cNvGrpSpPr>
            <a:grpSpLocks/>
          </p:cNvGrpSpPr>
          <p:nvPr/>
        </p:nvGrpSpPr>
        <p:grpSpPr bwMode="auto">
          <a:xfrm>
            <a:off x="1231900" y="1881430"/>
            <a:ext cx="2314575" cy="1316038"/>
            <a:chOff x="2244" y="1633"/>
            <a:chExt cx="3645" cy="2072"/>
          </a:xfrm>
        </p:grpSpPr>
        <p:cxnSp>
          <p:nvCxnSpPr>
            <p:cNvPr id="39939" name="AutoShape 3"/>
            <p:cNvCxnSpPr>
              <a:cxnSpLocks noChangeShapeType="1"/>
            </p:cNvCxnSpPr>
            <p:nvPr/>
          </p:nvCxnSpPr>
          <p:spPr bwMode="auto">
            <a:xfrm flipH="1" flipV="1">
              <a:off x="4787" y="2483"/>
              <a:ext cx="386" cy="251"/>
            </a:xfrm>
            <a:prstGeom prst="straightConnector1">
              <a:avLst/>
            </a:prstGeom>
            <a:noFill/>
            <a:ln w="9525">
              <a:solidFill>
                <a:srgbClr val="000000"/>
              </a:solidFill>
              <a:round/>
              <a:headEnd/>
              <a:tailEnd/>
            </a:ln>
          </p:spPr>
        </p:cxnSp>
        <p:grpSp>
          <p:nvGrpSpPr>
            <p:cNvPr id="39940" name="Group 4"/>
            <p:cNvGrpSpPr>
              <a:grpSpLocks/>
            </p:cNvGrpSpPr>
            <p:nvPr/>
          </p:nvGrpSpPr>
          <p:grpSpPr bwMode="auto">
            <a:xfrm>
              <a:off x="2244" y="1633"/>
              <a:ext cx="3645" cy="2072"/>
              <a:chOff x="2220" y="1633"/>
              <a:chExt cx="3645" cy="2072"/>
            </a:xfrm>
          </p:grpSpPr>
          <p:sp>
            <p:nvSpPr>
              <p:cNvPr id="39941" name="Oval 5"/>
              <p:cNvSpPr>
                <a:spLocks noChangeArrowheads="1"/>
              </p:cNvSpPr>
              <p:nvPr/>
            </p:nvSpPr>
            <p:spPr bwMode="auto">
              <a:xfrm>
                <a:off x="3197" y="2734"/>
                <a:ext cx="114" cy="105"/>
              </a:xfrm>
              <a:prstGeom prst="ellipse">
                <a:avLst/>
              </a:prstGeom>
              <a:gradFill rotWithShape="0">
                <a:gsLst>
                  <a:gs pos="0">
                    <a:srgbClr val="666666"/>
                  </a:gs>
                  <a:gs pos="50000">
                    <a:srgbClr val="000000"/>
                  </a:gs>
                  <a:gs pos="100000">
                    <a:srgbClr val="666666"/>
                  </a:gs>
                </a:gsLst>
                <a:lin ang="5400000" scaled="1"/>
              </a:gradFill>
              <a:ln w="12700">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grpSp>
            <p:nvGrpSpPr>
              <p:cNvPr id="39942" name="Group 6"/>
              <p:cNvGrpSpPr>
                <a:grpSpLocks/>
              </p:cNvGrpSpPr>
              <p:nvPr/>
            </p:nvGrpSpPr>
            <p:grpSpPr bwMode="auto">
              <a:xfrm>
                <a:off x="2220" y="1633"/>
                <a:ext cx="3645" cy="2072"/>
                <a:chOff x="2220" y="1633"/>
                <a:chExt cx="3645" cy="2072"/>
              </a:xfrm>
            </p:grpSpPr>
            <p:grpSp>
              <p:nvGrpSpPr>
                <p:cNvPr id="39943" name="Group 7"/>
                <p:cNvGrpSpPr>
                  <a:grpSpLocks/>
                </p:cNvGrpSpPr>
                <p:nvPr/>
              </p:nvGrpSpPr>
              <p:grpSpPr bwMode="auto">
                <a:xfrm>
                  <a:off x="2220" y="1633"/>
                  <a:ext cx="3645" cy="1996"/>
                  <a:chOff x="2220" y="1633"/>
                  <a:chExt cx="3645" cy="1996"/>
                </a:xfrm>
              </p:grpSpPr>
              <p:grpSp>
                <p:nvGrpSpPr>
                  <p:cNvPr id="39944" name="Group 8"/>
                  <p:cNvGrpSpPr>
                    <a:grpSpLocks/>
                  </p:cNvGrpSpPr>
                  <p:nvPr/>
                </p:nvGrpSpPr>
                <p:grpSpPr bwMode="auto">
                  <a:xfrm>
                    <a:off x="2269" y="1633"/>
                    <a:ext cx="3596" cy="1520"/>
                    <a:chOff x="2293" y="1633"/>
                    <a:chExt cx="3596" cy="1520"/>
                  </a:xfrm>
                </p:grpSpPr>
                <p:sp>
                  <p:nvSpPr>
                    <p:cNvPr id="39945" name="Oval 9"/>
                    <p:cNvSpPr>
                      <a:spLocks noChangeArrowheads="1"/>
                    </p:cNvSpPr>
                    <p:nvPr/>
                  </p:nvSpPr>
                  <p:spPr bwMode="auto">
                    <a:xfrm>
                      <a:off x="3008" y="2064"/>
                      <a:ext cx="112" cy="105"/>
                    </a:xfrm>
                    <a:prstGeom prst="ellipse">
                      <a:avLst/>
                    </a:prstGeom>
                    <a:gradFill rotWithShape="0">
                      <a:gsLst>
                        <a:gs pos="0">
                          <a:srgbClr val="666666"/>
                        </a:gs>
                        <a:gs pos="50000">
                          <a:srgbClr val="000000"/>
                        </a:gs>
                        <a:gs pos="100000">
                          <a:srgbClr val="666666"/>
                        </a:gs>
                      </a:gsLst>
                      <a:lin ang="5400000" scaled="1"/>
                    </a:gradFill>
                    <a:ln w="12700">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39946" name="Oval 10"/>
                    <p:cNvSpPr>
                      <a:spLocks noChangeArrowheads="1"/>
                    </p:cNvSpPr>
                    <p:nvPr/>
                  </p:nvSpPr>
                  <p:spPr bwMode="auto">
                    <a:xfrm>
                      <a:off x="3085" y="2273"/>
                      <a:ext cx="112"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47" name="Oval 11"/>
                    <p:cNvSpPr>
                      <a:spLocks noChangeArrowheads="1"/>
                    </p:cNvSpPr>
                    <p:nvPr/>
                  </p:nvSpPr>
                  <p:spPr bwMode="auto">
                    <a:xfrm>
                      <a:off x="3197" y="2169"/>
                      <a:ext cx="114" cy="10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48" name="Oval 12"/>
                    <p:cNvSpPr>
                      <a:spLocks noChangeArrowheads="1"/>
                    </p:cNvSpPr>
                    <p:nvPr/>
                  </p:nvSpPr>
                  <p:spPr bwMode="auto">
                    <a:xfrm>
                      <a:off x="2781" y="2327"/>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49" name="Oval 13"/>
                    <p:cNvSpPr>
                      <a:spLocks noChangeArrowheads="1"/>
                    </p:cNvSpPr>
                    <p:nvPr/>
                  </p:nvSpPr>
                  <p:spPr bwMode="auto">
                    <a:xfrm>
                      <a:off x="3197" y="2450"/>
                      <a:ext cx="114" cy="10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50" name="Oval 14"/>
                    <p:cNvSpPr>
                      <a:spLocks noChangeArrowheads="1"/>
                    </p:cNvSpPr>
                    <p:nvPr/>
                  </p:nvSpPr>
                  <p:spPr bwMode="auto">
                    <a:xfrm>
                      <a:off x="2894" y="2764"/>
                      <a:ext cx="114"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51" name="Oval 15"/>
                    <p:cNvSpPr>
                      <a:spLocks noChangeArrowheads="1"/>
                    </p:cNvSpPr>
                    <p:nvPr/>
                  </p:nvSpPr>
                  <p:spPr bwMode="auto">
                    <a:xfrm>
                      <a:off x="3493" y="2345"/>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52" name="Oval 16"/>
                    <p:cNvSpPr>
                      <a:spLocks noChangeArrowheads="1"/>
                    </p:cNvSpPr>
                    <p:nvPr/>
                  </p:nvSpPr>
                  <p:spPr bwMode="auto">
                    <a:xfrm>
                      <a:off x="3493" y="2554"/>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53" name="Oval 17"/>
                    <p:cNvSpPr>
                      <a:spLocks noChangeArrowheads="1"/>
                    </p:cNvSpPr>
                    <p:nvPr/>
                  </p:nvSpPr>
                  <p:spPr bwMode="auto">
                    <a:xfrm>
                      <a:off x="2732" y="2554"/>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54" name="Oval 18"/>
                    <p:cNvSpPr>
                      <a:spLocks noChangeArrowheads="1"/>
                    </p:cNvSpPr>
                    <p:nvPr/>
                  </p:nvSpPr>
                  <p:spPr bwMode="auto">
                    <a:xfrm>
                      <a:off x="3768" y="2223"/>
                      <a:ext cx="113" cy="104"/>
                    </a:xfrm>
                    <a:prstGeom prst="ellipse">
                      <a:avLst/>
                    </a:prstGeom>
                    <a:gradFill rotWithShape="0">
                      <a:gsLst>
                        <a:gs pos="0">
                          <a:srgbClr val="666666"/>
                        </a:gs>
                        <a:gs pos="50000">
                          <a:srgbClr val="000000"/>
                        </a:gs>
                        <a:gs pos="100000">
                          <a:srgbClr val="666666"/>
                        </a:gs>
                      </a:gsLst>
                      <a:lin ang="5400000" scaled="1"/>
                    </a:gradFill>
                    <a:ln w="12700">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39955" name="Oval 19"/>
                    <p:cNvSpPr>
                      <a:spLocks noChangeArrowheads="1"/>
                    </p:cNvSpPr>
                    <p:nvPr/>
                  </p:nvSpPr>
                  <p:spPr bwMode="auto">
                    <a:xfrm>
                      <a:off x="3958" y="2554"/>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56" name="Oval 20"/>
                    <p:cNvSpPr>
                      <a:spLocks noChangeArrowheads="1"/>
                    </p:cNvSpPr>
                    <p:nvPr/>
                  </p:nvSpPr>
                  <p:spPr bwMode="auto">
                    <a:xfrm>
                      <a:off x="3161" y="1738"/>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57" name="Oval 21"/>
                    <p:cNvSpPr>
                      <a:spLocks noChangeArrowheads="1"/>
                    </p:cNvSpPr>
                    <p:nvPr/>
                  </p:nvSpPr>
                  <p:spPr bwMode="auto">
                    <a:xfrm>
                      <a:off x="2668" y="1738"/>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58" name="Oval 22"/>
                    <p:cNvSpPr>
                      <a:spLocks noChangeArrowheads="1"/>
                    </p:cNvSpPr>
                    <p:nvPr/>
                  </p:nvSpPr>
                  <p:spPr bwMode="auto">
                    <a:xfrm>
                      <a:off x="4148" y="2064"/>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59" name="Oval 23"/>
                    <p:cNvSpPr>
                      <a:spLocks noChangeArrowheads="1"/>
                    </p:cNvSpPr>
                    <p:nvPr/>
                  </p:nvSpPr>
                  <p:spPr bwMode="auto">
                    <a:xfrm>
                      <a:off x="4597" y="2169"/>
                      <a:ext cx="113" cy="10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60" name="Oval 24"/>
                    <p:cNvSpPr>
                      <a:spLocks noChangeArrowheads="1"/>
                    </p:cNvSpPr>
                    <p:nvPr/>
                  </p:nvSpPr>
                  <p:spPr bwMode="auto">
                    <a:xfrm>
                      <a:off x="4597" y="1738"/>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61" name="Oval 25"/>
                    <p:cNvSpPr>
                      <a:spLocks noChangeArrowheads="1"/>
                    </p:cNvSpPr>
                    <p:nvPr/>
                  </p:nvSpPr>
                  <p:spPr bwMode="auto">
                    <a:xfrm>
                      <a:off x="2554" y="1993"/>
                      <a:ext cx="114" cy="10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62" name="Oval 26"/>
                    <p:cNvSpPr>
                      <a:spLocks noChangeArrowheads="1"/>
                    </p:cNvSpPr>
                    <p:nvPr/>
                  </p:nvSpPr>
                  <p:spPr bwMode="auto">
                    <a:xfrm>
                      <a:off x="3654" y="1843"/>
                      <a:ext cx="114" cy="10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63" name="Oval 27"/>
                    <p:cNvSpPr>
                      <a:spLocks noChangeArrowheads="1"/>
                    </p:cNvSpPr>
                    <p:nvPr/>
                  </p:nvSpPr>
                  <p:spPr bwMode="auto">
                    <a:xfrm>
                      <a:off x="2845" y="3048"/>
                      <a:ext cx="114"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64" name="Oval 28"/>
                    <p:cNvSpPr>
                      <a:spLocks noChangeArrowheads="1"/>
                    </p:cNvSpPr>
                    <p:nvPr/>
                  </p:nvSpPr>
                  <p:spPr bwMode="auto">
                    <a:xfrm>
                      <a:off x="4189" y="2378"/>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65" name="Oval 29"/>
                    <p:cNvSpPr>
                      <a:spLocks noChangeArrowheads="1"/>
                    </p:cNvSpPr>
                    <p:nvPr/>
                  </p:nvSpPr>
                  <p:spPr bwMode="auto">
                    <a:xfrm>
                      <a:off x="4302" y="1843"/>
                      <a:ext cx="113" cy="10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66" name="Oval 30"/>
                    <p:cNvSpPr>
                      <a:spLocks noChangeArrowheads="1"/>
                    </p:cNvSpPr>
                    <p:nvPr/>
                  </p:nvSpPr>
                  <p:spPr bwMode="auto">
                    <a:xfrm>
                      <a:off x="3654" y="2802"/>
                      <a:ext cx="114" cy="10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67" name="Oval 31"/>
                    <p:cNvSpPr>
                      <a:spLocks noChangeArrowheads="1"/>
                    </p:cNvSpPr>
                    <p:nvPr/>
                  </p:nvSpPr>
                  <p:spPr bwMode="auto">
                    <a:xfrm>
                      <a:off x="3845" y="2978"/>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68" name="Oval 32"/>
                    <p:cNvSpPr>
                      <a:spLocks noChangeArrowheads="1"/>
                    </p:cNvSpPr>
                    <p:nvPr/>
                  </p:nvSpPr>
                  <p:spPr bwMode="auto">
                    <a:xfrm>
                      <a:off x="4641" y="2554"/>
                      <a:ext cx="114"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69" name="Oval 33"/>
                    <p:cNvSpPr>
                      <a:spLocks noChangeArrowheads="1"/>
                    </p:cNvSpPr>
                    <p:nvPr/>
                  </p:nvSpPr>
                  <p:spPr bwMode="auto">
                    <a:xfrm>
                      <a:off x="4302" y="2659"/>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70" name="Oval 34"/>
                    <p:cNvSpPr>
                      <a:spLocks noChangeArrowheads="1"/>
                    </p:cNvSpPr>
                    <p:nvPr/>
                  </p:nvSpPr>
                  <p:spPr bwMode="auto">
                    <a:xfrm>
                      <a:off x="4484" y="2345"/>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71" name="Oval 35"/>
                    <p:cNvSpPr>
                      <a:spLocks noChangeArrowheads="1"/>
                    </p:cNvSpPr>
                    <p:nvPr/>
                  </p:nvSpPr>
                  <p:spPr bwMode="auto">
                    <a:xfrm>
                      <a:off x="4148" y="2730"/>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72" name="Oval 36"/>
                    <p:cNvSpPr>
                      <a:spLocks noChangeArrowheads="1"/>
                    </p:cNvSpPr>
                    <p:nvPr/>
                  </p:nvSpPr>
                  <p:spPr bwMode="auto">
                    <a:xfrm>
                      <a:off x="4338" y="2906"/>
                      <a:ext cx="114"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73" name="Oval 37"/>
                    <p:cNvSpPr>
                      <a:spLocks noChangeArrowheads="1"/>
                    </p:cNvSpPr>
                    <p:nvPr/>
                  </p:nvSpPr>
                  <p:spPr bwMode="auto">
                    <a:xfrm>
                      <a:off x="4945" y="2554"/>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74" name="Oval 38"/>
                    <p:cNvSpPr>
                      <a:spLocks noChangeArrowheads="1"/>
                    </p:cNvSpPr>
                    <p:nvPr/>
                  </p:nvSpPr>
                  <p:spPr bwMode="auto">
                    <a:xfrm>
                      <a:off x="3380" y="3011"/>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75" name="Oval 39"/>
                    <p:cNvSpPr>
                      <a:spLocks noChangeArrowheads="1"/>
                    </p:cNvSpPr>
                    <p:nvPr/>
                  </p:nvSpPr>
                  <p:spPr bwMode="auto">
                    <a:xfrm>
                      <a:off x="4901" y="2835"/>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76" name="Oval 40"/>
                    <p:cNvSpPr>
                      <a:spLocks noChangeArrowheads="1"/>
                    </p:cNvSpPr>
                    <p:nvPr/>
                  </p:nvSpPr>
                  <p:spPr bwMode="auto">
                    <a:xfrm>
                      <a:off x="4787" y="1914"/>
                      <a:ext cx="114"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77" name="Oval 41"/>
                    <p:cNvSpPr>
                      <a:spLocks noChangeArrowheads="1"/>
                    </p:cNvSpPr>
                    <p:nvPr/>
                  </p:nvSpPr>
                  <p:spPr bwMode="auto">
                    <a:xfrm>
                      <a:off x="5167" y="1843"/>
                      <a:ext cx="114" cy="10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78" name="Oval 42"/>
                    <p:cNvSpPr>
                      <a:spLocks noChangeArrowheads="1"/>
                    </p:cNvSpPr>
                    <p:nvPr/>
                  </p:nvSpPr>
                  <p:spPr bwMode="auto">
                    <a:xfrm>
                      <a:off x="4148" y="1692"/>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79" name="Oval 43"/>
                    <p:cNvSpPr>
                      <a:spLocks noChangeArrowheads="1"/>
                    </p:cNvSpPr>
                    <p:nvPr/>
                  </p:nvSpPr>
                  <p:spPr bwMode="auto">
                    <a:xfrm>
                      <a:off x="5394" y="2547"/>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80" name="Oval 44"/>
                    <p:cNvSpPr>
                      <a:spLocks noChangeArrowheads="1"/>
                    </p:cNvSpPr>
                    <p:nvPr/>
                  </p:nvSpPr>
                  <p:spPr bwMode="auto">
                    <a:xfrm>
                      <a:off x="5661" y="2064"/>
                      <a:ext cx="114"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81" name="Oval 45"/>
                    <p:cNvSpPr>
                      <a:spLocks noChangeArrowheads="1"/>
                    </p:cNvSpPr>
                    <p:nvPr/>
                  </p:nvSpPr>
                  <p:spPr bwMode="auto">
                    <a:xfrm>
                      <a:off x="5661" y="2554"/>
                      <a:ext cx="114"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82" name="Oval 46"/>
                    <p:cNvSpPr>
                      <a:spLocks noChangeArrowheads="1"/>
                    </p:cNvSpPr>
                    <p:nvPr/>
                  </p:nvSpPr>
                  <p:spPr bwMode="auto">
                    <a:xfrm>
                      <a:off x="4977" y="2090"/>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83" name="Oval 47"/>
                    <p:cNvSpPr>
                      <a:spLocks noChangeArrowheads="1"/>
                    </p:cNvSpPr>
                    <p:nvPr/>
                  </p:nvSpPr>
                  <p:spPr bwMode="auto">
                    <a:xfrm>
                      <a:off x="5281" y="2943"/>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84" name="Oval 48"/>
                    <p:cNvSpPr>
                      <a:spLocks noChangeArrowheads="1"/>
                    </p:cNvSpPr>
                    <p:nvPr/>
                  </p:nvSpPr>
                  <p:spPr bwMode="auto">
                    <a:xfrm>
                      <a:off x="5358" y="2135"/>
                      <a:ext cx="113" cy="105"/>
                    </a:xfrm>
                    <a:prstGeom prst="ellipse">
                      <a:avLst/>
                    </a:prstGeom>
                    <a:gradFill rotWithShape="0">
                      <a:gsLst>
                        <a:gs pos="0">
                          <a:srgbClr val="666666"/>
                        </a:gs>
                        <a:gs pos="50000">
                          <a:srgbClr val="000000"/>
                        </a:gs>
                        <a:gs pos="100000">
                          <a:srgbClr val="666666"/>
                        </a:gs>
                      </a:gsLst>
                      <a:lin ang="5400000" scaled="1"/>
                    </a:gradFill>
                    <a:ln w="12700">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39985" name="Oval 49"/>
                    <p:cNvSpPr>
                      <a:spLocks noChangeArrowheads="1"/>
                    </p:cNvSpPr>
                    <p:nvPr/>
                  </p:nvSpPr>
                  <p:spPr bwMode="auto">
                    <a:xfrm>
                      <a:off x="5661" y="2839"/>
                      <a:ext cx="114" cy="10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cxnSp>
                  <p:nvCxnSpPr>
                    <p:cNvPr id="39986" name="AutoShape 50"/>
                    <p:cNvCxnSpPr>
                      <a:cxnSpLocks noChangeShapeType="1"/>
                    </p:cNvCxnSpPr>
                    <p:nvPr/>
                  </p:nvCxnSpPr>
                  <p:spPr bwMode="auto">
                    <a:xfrm flipV="1">
                      <a:off x="2554" y="2378"/>
                      <a:ext cx="834" cy="176"/>
                    </a:xfrm>
                    <a:prstGeom prst="straightConnector1">
                      <a:avLst/>
                    </a:prstGeom>
                    <a:noFill/>
                    <a:ln w="9525">
                      <a:solidFill>
                        <a:srgbClr val="000000"/>
                      </a:solidFill>
                      <a:round/>
                      <a:headEnd/>
                      <a:tailEnd/>
                    </a:ln>
                  </p:spPr>
                </p:cxnSp>
                <p:cxnSp>
                  <p:nvCxnSpPr>
                    <p:cNvPr id="39987" name="AutoShape 51"/>
                    <p:cNvCxnSpPr>
                      <a:cxnSpLocks noChangeShapeType="1"/>
                    </p:cNvCxnSpPr>
                    <p:nvPr/>
                  </p:nvCxnSpPr>
                  <p:spPr bwMode="auto">
                    <a:xfrm flipV="1">
                      <a:off x="3388" y="1633"/>
                      <a:ext cx="218" cy="745"/>
                    </a:xfrm>
                    <a:prstGeom prst="straightConnector1">
                      <a:avLst/>
                    </a:prstGeom>
                    <a:noFill/>
                    <a:ln w="9525">
                      <a:solidFill>
                        <a:srgbClr val="000000"/>
                      </a:solidFill>
                      <a:round/>
                      <a:headEnd/>
                      <a:tailEnd/>
                    </a:ln>
                  </p:spPr>
                </p:cxnSp>
                <p:cxnSp>
                  <p:nvCxnSpPr>
                    <p:cNvPr id="39988" name="AutoShape 52"/>
                    <p:cNvCxnSpPr>
                      <a:cxnSpLocks noChangeShapeType="1"/>
                    </p:cNvCxnSpPr>
                    <p:nvPr/>
                  </p:nvCxnSpPr>
                  <p:spPr bwMode="auto">
                    <a:xfrm>
                      <a:off x="3388" y="2378"/>
                      <a:ext cx="683" cy="670"/>
                    </a:xfrm>
                    <a:prstGeom prst="straightConnector1">
                      <a:avLst/>
                    </a:prstGeom>
                    <a:noFill/>
                    <a:ln w="9525">
                      <a:solidFill>
                        <a:srgbClr val="000000"/>
                      </a:solidFill>
                      <a:round/>
                      <a:headEnd/>
                      <a:tailEnd/>
                    </a:ln>
                  </p:spPr>
                </p:cxnSp>
                <p:sp>
                  <p:nvSpPr>
                    <p:cNvPr id="39989" name="Oval 53"/>
                    <p:cNvSpPr>
                      <a:spLocks noChangeArrowheads="1"/>
                    </p:cNvSpPr>
                    <p:nvPr/>
                  </p:nvSpPr>
                  <p:spPr bwMode="auto">
                    <a:xfrm>
                      <a:off x="5435" y="1797"/>
                      <a:ext cx="112"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90" name="Oval 54"/>
                    <p:cNvSpPr>
                      <a:spLocks noChangeArrowheads="1"/>
                    </p:cNvSpPr>
                    <p:nvPr/>
                  </p:nvSpPr>
                  <p:spPr bwMode="auto">
                    <a:xfrm>
                      <a:off x="5058" y="1692"/>
                      <a:ext cx="114"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991" name="Oval 55"/>
                    <p:cNvSpPr>
                      <a:spLocks noChangeArrowheads="1"/>
                    </p:cNvSpPr>
                    <p:nvPr/>
                  </p:nvSpPr>
                  <p:spPr bwMode="auto">
                    <a:xfrm>
                      <a:off x="5471" y="1633"/>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cxnSp>
                  <p:nvCxnSpPr>
                    <p:cNvPr id="39992" name="AutoShape 56"/>
                    <p:cNvCxnSpPr>
                      <a:cxnSpLocks noChangeShapeType="1"/>
                    </p:cNvCxnSpPr>
                    <p:nvPr/>
                  </p:nvCxnSpPr>
                  <p:spPr bwMode="auto">
                    <a:xfrm>
                      <a:off x="4484" y="1692"/>
                      <a:ext cx="303" cy="791"/>
                    </a:xfrm>
                    <a:prstGeom prst="straightConnector1">
                      <a:avLst/>
                    </a:prstGeom>
                    <a:noFill/>
                    <a:ln w="9525">
                      <a:solidFill>
                        <a:srgbClr val="000000"/>
                      </a:solidFill>
                      <a:round/>
                      <a:headEnd/>
                      <a:tailEnd/>
                    </a:ln>
                  </p:spPr>
                </p:cxnSp>
                <p:cxnSp>
                  <p:nvCxnSpPr>
                    <p:cNvPr id="39993" name="AutoShape 57"/>
                    <p:cNvCxnSpPr>
                      <a:cxnSpLocks noChangeShapeType="1"/>
                    </p:cNvCxnSpPr>
                    <p:nvPr/>
                  </p:nvCxnSpPr>
                  <p:spPr bwMode="auto">
                    <a:xfrm>
                      <a:off x="3606" y="1633"/>
                      <a:ext cx="878" cy="59"/>
                    </a:xfrm>
                    <a:prstGeom prst="straightConnector1">
                      <a:avLst/>
                    </a:prstGeom>
                    <a:noFill/>
                    <a:ln w="9525">
                      <a:solidFill>
                        <a:srgbClr val="000000"/>
                      </a:solidFill>
                      <a:round/>
                      <a:headEnd/>
                      <a:tailEnd/>
                    </a:ln>
                  </p:spPr>
                </p:cxnSp>
                <p:cxnSp>
                  <p:nvCxnSpPr>
                    <p:cNvPr id="39994" name="AutoShape 58"/>
                    <p:cNvCxnSpPr>
                      <a:cxnSpLocks noChangeShapeType="1"/>
                    </p:cNvCxnSpPr>
                    <p:nvPr/>
                  </p:nvCxnSpPr>
                  <p:spPr bwMode="auto">
                    <a:xfrm flipH="1">
                      <a:off x="4071" y="2483"/>
                      <a:ext cx="716" cy="565"/>
                    </a:xfrm>
                    <a:prstGeom prst="straightConnector1">
                      <a:avLst/>
                    </a:prstGeom>
                    <a:noFill/>
                    <a:ln w="9525">
                      <a:solidFill>
                        <a:srgbClr val="000000"/>
                      </a:solidFill>
                      <a:round/>
                      <a:headEnd/>
                      <a:tailEnd/>
                    </a:ln>
                  </p:spPr>
                </p:cxnSp>
                <p:cxnSp>
                  <p:nvCxnSpPr>
                    <p:cNvPr id="39995" name="AutoShape 59"/>
                    <p:cNvCxnSpPr>
                      <a:cxnSpLocks noChangeShapeType="1"/>
                    </p:cNvCxnSpPr>
                    <p:nvPr/>
                  </p:nvCxnSpPr>
                  <p:spPr bwMode="auto">
                    <a:xfrm flipH="1" flipV="1">
                      <a:off x="2293" y="2223"/>
                      <a:ext cx="261" cy="331"/>
                    </a:xfrm>
                    <a:prstGeom prst="straightConnector1">
                      <a:avLst/>
                    </a:prstGeom>
                    <a:noFill/>
                    <a:ln w="9525">
                      <a:solidFill>
                        <a:srgbClr val="000000"/>
                      </a:solidFill>
                      <a:round/>
                      <a:headEnd/>
                      <a:tailEnd/>
                    </a:ln>
                  </p:spPr>
                </p:cxnSp>
                <p:cxnSp>
                  <p:nvCxnSpPr>
                    <p:cNvPr id="39996" name="AutoShape 60"/>
                    <p:cNvCxnSpPr>
                      <a:cxnSpLocks noChangeShapeType="1"/>
                    </p:cNvCxnSpPr>
                    <p:nvPr/>
                  </p:nvCxnSpPr>
                  <p:spPr bwMode="auto">
                    <a:xfrm>
                      <a:off x="2554" y="2547"/>
                      <a:ext cx="0" cy="431"/>
                    </a:xfrm>
                    <a:prstGeom prst="straightConnector1">
                      <a:avLst/>
                    </a:prstGeom>
                    <a:noFill/>
                    <a:ln w="9525">
                      <a:solidFill>
                        <a:srgbClr val="000000"/>
                      </a:solidFill>
                      <a:round/>
                      <a:headEnd/>
                      <a:tailEnd/>
                    </a:ln>
                  </p:spPr>
                </p:cxnSp>
                <p:cxnSp>
                  <p:nvCxnSpPr>
                    <p:cNvPr id="39997" name="AutoShape 61"/>
                    <p:cNvCxnSpPr>
                      <a:cxnSpLocks noChangeShapeType="1"/>
                    </p:cNvCxnSpPr>
                    <p:nvPr/>
                  </p:nvCxnSpPr>
                  <p:spPr bwMode="auto">
                    <a:xfrm flipV="1">
                      <a:off x="4641" y="1633"/>
                      <a:ext cx="373" cy="431"/>
                    </a:xfrm>
                    <a:prstGeom prst="straightConnector1">
                      <a:avLst/>
                    </a:prstGeom>
                    <a:noFill/>
                    <a:ln w="9525">
                      <a:solidFill>
                        <a:srgbClr val="000000"/>
                      </a:solidFill>
                      <a:round/>
                      <a:headEnd/>
                      <a:tailEnd/>
                    </a:ln>
                  </p:spPr>
                </p:cxnSp>
                <p:cxnSp>
                  <p:nvCxnSpPr>
                    <p:cNvPr id="39998" name="AutoShape 62"/>
                    <p:cNvCxnSpPr>
                      <a:cxnSpLocks noChangeShapeType="1"/>
                    </p:cNvCxnSpPr>
                    <p:nvPr/>
                  </p:nvCxnSpPr>
                  <p:spPr bwMode="auto">
                    <a:xfrm>
                      <a:off x="5172" y="2730"/>
                      <a:ext cx="717" cy="34"/>
                    </a:xfrm>
                    <a:prstGeom prst="straightConnector1">
                      <a:avLst/>
                    </a:prstGeom>
                    <a:noFill/>
                    <a:ln w="9525">
                      <a:solidFill>
                        <a:srgbClr val="000000"/>
                      </a:solidFill>
                      <a:round/>
                      <a:headEnd/>
                      <a:tailEnd/>
                    </a:ln>
                  </p:spPr>
                </p:cxnSp>
                <p:sp>
                  <p:nvSpPr>
                    <p:cNvPr id="39999" name="Text Box 63"/>
                    <p:cNvSpPr txBox="1">
                      <a:spLocks noChangeArrowheads="1"/>
                    </p:cNvSpPr>
                    <p:nvPr/>
                  </p:nvSpPr>
                  <p:spPr bwMode="auto">
                    <a:xfrm>
                      <a:off x="2894" y="1843"/>
                      <a:ext cx="114" cy="22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FF0000"/>
                          </a:solidFill>
                          <a:effectLst/>
                          <a:latin typeface="Times New Roman" pitchFamily="18" charset="0"/>
                          <a:ea typeface="宋体" pitchFamily="2" charset="-122"/>
                          <a:cs typeface="宋体" pitchFamily="2" charset="-122"/>
                        </a:rPr>
                        <a:t>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0000" name="Text Box 64"/>
                    <p:cNvSpPr txBox="1">
                      <a:spLocks noChangeArrowheads="1"/>
                    </p:cNvSpPr>
                    <p:nvPr/>
                  </p:nvSpPr>
                  <p:spPr bwMode="auto">
                    <a:xfrm>
                      <a:off x="3881" y="1947"/>
                      <a:ext cx="132" cy="24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FF0000"/>
                          </a:solidFill>
                          <a:effectLst/>
                          <a:latin typeface="Times New Roman" pitchFamily="18" charset="0"/>
                          <a:ea typeface="宋体" pitchFamily="2" charset="-122"/>
                          <a:cs typeface="宋体" pitchFamily="2" charset="-122"/>
                        </a:rPr>
                        <a:t>2</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0001" name="Text Box 65"/>
                    <p:cNvSpPr txBox="1">
                      <a:spLocks noChangeArrowheads="1"/>
                    </p:cNvSpPr>
                    <p:nvPr/>
                  </p:nvSpPr>
                  <p:spPr bwMode="auto">
                    <a:xfrm>
                      <a:off x="3064" y="2734"/>
                      <a:ext cx="112" cy="247"/>
                    </a:xfrm>
                    <a:prstGeom prst="rect">
                      <a:avLst/>
                    </a:prstGeom>
                    <a:solidFill>
                      <a:srgbClr val="FFFFFF"/>
                    </a:solidFill>
                    <a:ln w="9525">
                      <a:solidFill>
                        <a:srgbClr val="FFFFFF"/>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FF0000"/>
                          </a:solidFill>
                          <a:effectLst/>
                          <a:latin typeface="黑体" pitchFamily="49" charset="-122"/>
                          <a:ea typeface="黑体" pitchFamily="49" charset="-122"/>
                          <a:cs typeface="宋体" pitchFamily="2" charset="-122"/>
                        </a:rPr>
                        <a:t>3</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0002" name="Text Box 66"/>
                    <p:cNvSpPr txBox="1">
                      <a:spLocks noChangeArrowheads="1"/>
                    </p:cNvSpPr>
                    <p:nvPr/>
                  </p:nvSpPr>
                  <p:spPr bwMode="auto">
                    <a:xfrm>
                      <a:off x="5223" y="2240"/>
                      <a:ext cx="132" cy="24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FF0000"/>
                          </a:solidFill>
                          <a:effectLst/>
                          <a:latin typeface="Times New Roman" pitchFamily="18" charset="0"/>
                          <a:ea typeface="宋体" pitchFamily="2" charset="-122"/>
                          <a:cs typeface="宋体" pitchFamily="2" charset="-122"/>
                        </a:rPr>
                        <a:t>4</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
                <p:nvSpPr>
                  <p:cNvPr id="40003" name="AutoShape 67"/>
                  <p:cNvSpPr>
                    <a:spLocks noChangeArrowheads="1"/>
                  </p:cNvSpPr>
                  <p:nvPr/>
                </p:nvSpPr>
                <p:spPr bwMode="auto">
                  <a:xfrm>
                    <a:off x="2220" y="2507"/>
                    <a:ext cx="143" cy="164"/>
                  </a:xfrm>
                  <a:prstGeom prst="triangle">
                    <a:avLst>
                      <a:gd name="adj" fmla="val 50000"/>
                    </a:avLst>
                  </a:prstGeom>
                  <a:solidFill>
                    <a:srgbClr val="000000"/>
                  </a:solidFill>
                  <a:ln w="0">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0004" name="Group 68"/>
                  <p:cNvGrpSpPr>
                    <a:grpSpLocks/>
                  </p:cNvGrpSpPr>
                  <p:nvPr/>
                </p:nvGrpSpPr>
                <p:grpSpPr bwMode="auto">
                  <a:xfrm>
                    <a:off x="2603" y="3343"/>
                    <a:ext cx="911" cy="286"/>
                    <a:chOff x="2603" y="3343"/>
                    <a:chExt cx="911" cy="286"/>
                  </a:xfrm>
                </p:grpSpPr>
                <p:sp>
                  <p:nvSpPr>
                    <p:cNvPr id="40005" name="AutoShape 69"/>
                    <p:cNvSpPr>
                      <a:spLocks noChangeArrowheads="1"/>
                    </p:cNvSpPr>
                    <p:nvPr/>
                  </p:nvSpPr>
                  <p:spPr bwMode="auto">
                    <a:xfrm>
                      <a:off x="2603" y="3412"/>
                      <a:ext cx="143" cy="164"/>
                    </a:xfrm>
                    <a:prstGeom prst="triangle">
                      <a:avLst>
                        <a:gd name="adj" fmla="val 50000"/>
                      </a:avLst>
                    </a:prstGeom>
                    <a:solidFill>
                      <a:srgbClr val="000000"/>
                    </a:solidFill>
                    <a:ln w="0">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06" name="Text Box 70"/>
                    <p:cNvSpPr txBox="1">
                      <a:spLocks noChangeArrowheads="1"/>
                    </p:cNvSpPr>
                    <p:nvPr/>
                  </p:nvSpPr>
                  <p:spPr bwMode="auto">
                    <a:xfrm>
                      <a:off x="2801" y="3343"/>
                      <a:ext cx="713" cy="286"/>
                    </a:xfrm>
                    <a:prstGeom prst="rect">
                      <a:avLst/>
                    </a:prstGeom>
                    <a:solidFill>
                      <a:srgbClr val="FFFFFF"/>
                    </a:solidFill>
                    <a:ln w="9525">
                      <a:solidFill>
                        <a:srgbClr val="FFFFFF"/>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 BS</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grpSp>
              <p:nvGrpSpPr>
                <p:cNvPr id="40007" name="Group 71"/>
                <p:cNvGrpSpPr>
                  <a:grpSpLocks/>
                </p:cNvGrpSpPr>
                <p:nvPr/>
              </p:nvGrpSpPr>
              <p:grpSpPr bwMode="auto">
                <a:xfrm>
                  <a:off x="2541" y="3311"/>
                  <a:ext cx="2918" cy="394"/>
                  <a:chOff x="2541" y="3311"/>
                  <a:chExt cx="2918" cy="394"/>
                </a:xfrm>
              </p:grpSpPr>
              <p:sp>
                <p:nvSpPr>
                  <p:cNvPr id="40008" name="Rectangle 72"/>
                  <p:cNvSpPr>
                    <a:spLocks noChangeArrowheads="1"/>
                  </p:cNvSpPr>
                  <p:nvPr/>
                </p:nvSpPr>
                <p:spPr bwMode="auto">
                  <a:xfrm>
                    <a:off x="2541" y="3311"/>
                    <a:ext cx="2918" cy="39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09" name="Oval 73"/>
                  <p:cNvSpPr>
                    <a:spLocks noChangeArrowheads="1"/>
                  </p:cNvSpPr>
                  <p:nvPr/>
                </p:nvSpPr>
                <p:spPr bwMode="auto">
                  <a:xfrm>
                    <a:off x="3572" y="3448"/>
                    <a:ext cx="113" cy="105"/>
                  </a:xfrm>
                  <a:prstGeom prst="ellipse">
                    <a:avLst/>
                  </a:prstGeom>
                  <a:gradFill rotWithShape="0">
                    <a:gsLst>
                      <a:gs pos="0">
                        <a:srgbClr val="666666"/>
                      </a:gs>
                      <a:gs pos="50000">
                        <a:srgbClr val="000000"/>
                      </a:gs>
                      <a:gs pos="100000">
                        <a:srgbClr val="666666"/>
                      </a:gs>
                    </a:gsLst>
                    <a:lin ang="5400000" scaled="1"/>
                  </a:gradFill>
                  <a:ln w="12700">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40010" name="Text Box 74"/>
                  <p:cNvSpPr txBox="1">
                    <a:spLocks noChangeArrowheads="1"/>
                  </p:cNvSpPr>
                  <p:nvPr/>
                </p:nvSpPr>
                <p:spPr bwMode="auto">
                  <a:xfrm>
                    <a:off x="3746" y="3345"/>
                    <a:ext cx="713" cy="286"/>
                  </a:xfrm>
                  <a:prstGeom prst="rect">
                    <a:avLst/>
                  </a:prstGeom>
                  <a:solidFill>
                    <a:srgbClr val="FFFFFF"/>
                  </a:solidFill>
                  <a:ln w="9525">
                    <a:solidFill>
                      <a:srgbClr val="FFFFFF"/>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 CH</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0011" name="Oval 75"/>
                  <p:cNvSpPr>
                    <a:spLocks noChangeArrowheads="1"/>
                  </p:cNvSpPr>
                  <p:nvPr/>
                </p:nvSpPr>
                <p:spPr bwMode="auto">
                  <a:xfrm>
                    <a:off x="4463" y="3448"/>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12" name="Text Box 76"/>
                  <p:cNvSpPr txBox="1">
                    <a:spLocks noChangeArrowheads="1"/>
                  </p:cNvSpPr>
                  <p:nvPr/>
                </p:nvSpPr>
                <p:spPr bwMode="auto">
                  <a:xfrm>
                    <a:off x="4623" y="3333"/>
                    <a:ext cx="713" cy="286"/>
                  </a:xfrm>
                  <a:prstGeom prst="rect">
                    <a:avLst/>
                  </a:prstGeom>
                  <a:solidFill>
                    <a:srgbClr val="FFFFFF"/>
                  </a:solidFill>
                  <a:ln w="9525">
                    <a:solidFill>
                      <a:srgbClr val="FFFFFF"/>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 </a:t>
                    </a: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Nodes</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0013" name="AutoShape 77"/>
                  <p:cNvSpPr>
                    <a:spLocks noChangeArrowheads="1"/>
                  </p:cNvSpPr>
                  <p:nvPr/>
                </p:nvSpPr>
                <p:spPr bwMode="auto">
                  <a:xfrm>
                    <a:off x="2674" y="3408"/>
                    <a:ext cx="143" cy="164"/>
                  </a:xfrm>
                  <a:prstGeom prst="triangle">
                    <a:avLst>
                      <a:gd name="adj" fmla="val 50000"/>
                    </a:avLst>
                  </a:prstGeom>
                  <a:solidFill>
                    <a:srgbClr val="000000"/>
                  </a:solidFill>
                  <a:ln w="0">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14" name="Text Box 78"/>
                  <p:cNvSpPr txBox="1">
                    <a:spLocks noChangeArrowheads="1"/>
                  </p:cNvSpPr>
                  <p:nvPr/>
                </p:nvSpPr>
                <p:spPr bwMode="auto">
                  <a:xfrm>
                    <a:off x="2876" y="3345"/>
                    <a:ext cx="494" cy="320"/>
                  </a:xfrm>
                  <a:prstGeom prst="rect">
                    <a:avLst/>
                  </a:prstGeom>
                  <a:solidFill>
                    <a:srgbClr val="FFFFFF"/>
                  </a:solidFill>
                  <a:ln w="9525">
                    <a:solidFill>
                      <a:srgbClr val="FFFFFF"/>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:BS</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grpSp>
      </p:grpSp>
      <p:grpSp>
        <p:nvGrpSpPr>
          <p:cNvPr id="40015" name="Group 79"/>
          <p:cNvGrpSpPr>
            <a:grpSpLocks/>
          </p:cNvGrpSpPr>
          <p:nvPr/>
        </p:nvGrpSpPr>
        <p:grpSpPr bwMode="auto">
          <a:xfrm>
            <a:off x="4788024" y="1868631"/>
            <a:ext cx="2333625" cy="1316038"/>
            <a:chOff x="6492" y="6585"/>
            <a:chExt cx="3675" cy="2072"/>
          </a:xfrm>
        </p:grpSpPr>
        <p:sp>
          <p:nvSpPr>
            <p:cNvPr id="40016" name="AutoShape 80"/>
            <p:cNvSpPr>
              <a:spLocks noChangeArrowheads="1"/>
            </p:cNvSpPr>
            <p:nvPr/>
          </p:nvSpPr>
          <p:spPr bwMode="auto">
            <a:xfrm>
              <a:off x="6559" y="7480"/>
              <a:ext cx="143" cy="164"/>
            </a:xfrm>
            <a:prstGeom prst="triangle">
              <a:avLst>
                <a:gd name="adj" fmla="val 50000"/>
              </a:avLst>
            </a:prstGeom>
            <a:solidFill>
              <a:srgbClr val="000000"/>
            </a:solidFill>
            <a:ln w="0">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0017" name="Group 81"/>
            <p:cNvGrpSpPr>
              <a:grpSpLocks/>
            </p:cNvGrpSpPr>
            <p:nvPr/>
          </p:nvGrpSpPr>
          <p:grpSpPr bwMode="auto">
            <a:xfrm>
              <a:off x="6492" y="6585"/>
              <a:ext cx="3675" cy="2072"/>
              <a:chOff x="6492" y="6585"/>
              <a:chExt cx="3675" cy="2072"/>
            </a:xfrm>
          </p:grpSpPr>
          <p:cxnSp>
            <p:nvCxnSpPr>
              <p:cNvPr id="40018" name="AutoShape 82"/>
              <p:cNvCxnSpPr>
                <a:cxnSpLocks noChangeShapeType="1"/>
              </p:cNvCxnSpPr>
              <p:nvPr/>
            </p:nvCxnSpPr>
            <p:spPr bwMode="auto">
              <a:xfrm flipH="1">
                <a:off x="9005" y="7147"/>
                <a:ext cx="592" cy="14"/>
              </a:xfrm>
              <a:prstGeom prst="straightConnector1">
                <a:avLst/>
              </a:prstGeom>
              <a:noFill/>
              <a:ln w="9525">
                <a:solidFill>
                  <a:srgbClr val="00B0F0"/>
                </a:solidFill>
                <a:round/>
                <a:headEnd/>
                <a:tailEnd type="triangle" w="med" len="med"/>
              </a:ln>
            </p:spPr>
          </p:cxnSp>
          <p:cxnSp>
            <p:nvCxnSpPr>
              <p:cNvPr id="40019" name="AutoShape 83"/>
              <p:cNvCxnSpPr>
                <a:cxnSpLocks noChangeShapeType="1"/>
              </p:cNvCxnSpPr>
              <p:nvPr/>
            </p:nvCxnSpPr>
            <p:spPr bwMode="auto">
              <a:xfrm flipH="1">
                <a:off x="8200" y="7175"/>
                <a:ext cx="639" cy="40"/>
              </a:xfrm>
              <a:prstGeom prst="straightConnector1">
                <a:avLst/>
              </a:prstGeom>
              <a:noFill/>
              <a:ln w="9525">
                <a:solidFill>
                  <a:srgbClr val="00B0F0"/>
                </a:solidFill>
                <a:round/>
                <a:headEnd/>
                <a:tailEnd type="triangle" w="med" len="med"/>
              </a:ln>
            </p:spPr>
          </p:cxnSp>
          <p:cxnSp>
            <p:nvCxnSpPr>
              <p:cNvPr id="40020" name="AutoShape 84"/>
              <p:cNvCxnSpPr>
                <a:cxnSpLocks noChangeShapeType="1"/>
              </p:cNvCxnSpPr>
              <p:nvPr/>
            </p:nvCxnSpPr>
            <p:spPr bwMode="auto">
              <a:xfrm flipH="1" flipV="1">
                <a:off x="7463" y="7056"/>
                <a:ext cx="571" cy="159"/>
              </a:xfrm>
              <a:prstGeom prst="straightConnector1">
                <a:avLst/>
              </a:prstGeom>
              <a:noFill/>
              <a:ln w="9525">
                <a:solidFill>
                  <a:srgbClr val="00B0F0"/>
                </a:solidFill>
                <a:round/>
                <a:headEnd/>
                <a:tailEnd type="triangle" w="med" len="med"/>
              </a:ln>
            </p:spPr>
          </p:cxnSp>
          <p:cxnSp>
            <p:nvCxnSpPr>
              <p:cNvPr id="40021" name="AutoShape 85"/>
              <p:cNvCxnSpPr>
                <a:cxnSpLocks noChangeShapeType="1"/>
              </p:cNvCxnSpPr>
              <p:nvPr/>
            </p:nvCxnSpPr>
            <p:spPr bwMode="auto">
              <a:xfrm flipH="1">
                <a:off x="6702" y="7121"/>
                <a:ext cx="523" cy="359"/>
              </a:xfrm>
              <a:prstGeom prst="straightConnector1">
                <a:avLst/>
              </a:prstGeom>
              <a:noFill/>
              <a:ln w="9525">
                <a:solidFill>
                  <a:srgbClr val="00B0F0"/>
                </a:solidFill>
                <a:round/>
                <a:headEnd/>
                <a:tailEnd type="triangle" w="med" len="med"/>
              </a:ln>
            </p:spPr>
          </p:cxnSp>
          <p:grpSp>
            <p:nvGrpSpPr>
              <p:cNvPr id="40022" name="Group 86"/>
              <p:cNvGrpSpPr>
                <a:grpSpLocks/>
              </p:cNvGrpSpPr>
              <p:nvPr/>
            </p:nvGrpSpPr>
            <p:grpSpPr bwMode="auto">
              <a:xfrm>
                <a:off x="6492" y="6585"/>
                <a:ext cx="3675" cy="2072"/>
                <a:chOff x="6492" y="6585"/>
                <a:chExt cx="3675" cy="2072"/>
              </a:xfrm>
            </p:grpSpPr>
            <p:grpSp>
              <p:nvGrpSpPr>
                <p:cNvPr id="40023" name="Group 87"/>
                <p:cNvGrpSpPr>
                  <a:grpSpLocks/>
                </p:cNvGrpSpPr>
                <p:nvPr/>
              </p:nvGrpSpPr>
              <p:grpSpPr bwMode="auto">
                <a:xfrm>
                  <a:off x="6571" y="6585"/>
                  <a:ext cx="3596" cy="1520"/>
                  <a:chOff x="6571" y="6585"/>
                  <a:chExt cx="3596" cy="1520"/>
                </a:xfrm>
              </p:grpSpPr>
              <p:sp>
                <p:nvSpPr>
                  <p:cNvPr id="40024" name="Oval 88"/>
                  <p:cNvSpPr>
                    <a:spLocks noChangeArrowheads="1"/>
                  </p:cNvSpPr>
                  <p:nvPr/>
                </p:nvSpPr>
                <p:spPr bwMode="auto">
                  <a:xfrm>
                    <a:off x="7475" y="7686"/>
                    <a:ext cx="114" cy="105"/>
                  </a:xfrm>
                  <a:prstGeom prst="ellipse">
                    <a:avLst/>
                  </a:prstGeom>
                  <a:gradFill rotWithShape="0">
                    <a:gsLst>
                      <a:gs pos="0">
                        <a:srgbClr val="666666"/>
                      </a:gs>
                      <a:gs pos="50000">
                        <a:srgbClr val="000000"/>
                      </a:gs>
                      <a:gs pos="100000">
                        <a:srgbClr val="666666"/>
                      </a:gs>
                    </a:gsLst>
                    <a:lin ang="5400000" scaled="1"/>
                  </a:gradFill>
                  <a:ln w="12700">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cxnSp>
                <p:nvCxnSpPr>
                  <p:cNvPr id="40025" name="AutoShape 89"/>
                  <p:cNvCxnSpPr>
                    <a:cxnSpLocks noChangeShapeType="1"/>
                  </p:cNvCxnSpPr>
                  <p:nvPr/>
                </p:nvCxnSpPr>
                <p:spPr bwMode="auto">
                  <a:xfrm flipH="1" flipV="1">
                    <a:off x="9065" y="7435"/>
                    <a:ext cx="386" cy="251"/>
                  </a:xfrm>
                  <a:prstGeom prst="straightConnector1">
                    <a:avLst/>
                  </a:prstGeom>
                  <a:noFill/>
                  <a:ln w="9525">
                    <a:solidFill>
                      <a:srgbClr val="000000"/>
                    </a:solidFill>
                    <a:round/>
                    <a:headEnd/>
                    <a:tailEnd/>
                  </a:ln>
                </p:spPr>
              </p:cxnSp>
              <p:grpSp>
                <p:nvGrpSpPr>
                  <p:cNvPr id="40026" name="Group 90"/>
                  <p:cNvGrpSpPr>
                    <a:grpSpLocks/>
                  </p:cNvGrpSpPr>
                  <p:nvPr/>
                </p:nvGrpSpPr>
                <p:grpSpPr bwMode="auto">
                  <a:xfrm>
                    <a:off x="6571" y="6585"/>
                    <a:ext cx="3596" cy="1520"/>
                    <a:chOff x="6499" y="1593"/>
                    <a:chExt cx="3596" cy="1520"/>
                  </a:xfrm>
                </p:grpSpPr>
                <p:sp>
                  <p:nvSpPr>
                    <p:cNvPr id="40027" name="Oval 91"/>
                    <p:cNvSpPr>
                      <a:spLocks noChangeArrowheads="1"/>
                    </p:cNvSpPr>
                    <p:nvPr/>
                  </p:nvSpPr>
                  <p:spPr bwMode="auto">
                    <a:xfrm>
                      <a:off x="7214" y="2024"/>
                      <a:ext cx="112" cy="105"/>
                    </a:xfrm>
                    <a:prstGeom prst="ellipse">
                      <a:avLst/>
                    </a:prstGeom>
                    <a:gradFill rotWithShape="0">
                      <a:gsLst>
                        <a:gs pos="0">
                          <a:srgbClr val="666666"/>
                        </a:gs>
                        <a:gs pos="50000">
                          <a:srgbClr val="000000"/>
                        </a:gs>
                        <a:gs pos="100000">
                          <a:srgbClr val="666666"/>
                        </a:gs>
                      </a:gsLst>
                      <a:lin ang="5400000" scaled="1"/>
                    </a:gradFill>
                    <a:ln w="12700">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40028" name="Oval 92"/>
                    <p:cNvSpPr>
                      <a:spLocks noChangeArrowheads="1"/>
                    </p:cNvSpPr>
                    <p:nvPr/>
                  </p:nvSpPr>
                  <p:spPr bwMode="auto">
                    <a:xfrm>
                      <a:off x="7291" y="2233"/>
                      <a:ext cx="112"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29" name="Oval 93"/>
                    <p:cNvSpPr>
                      <a:spLocks noChangeArrowheads="1"/>
                    </p:cNvSpPr>
                    <p:nvPr/>
                  </p:nvSpPr>
                  <p:spPr bwMode="auto">
                    <a:xfrm>
                      <a:off x="7403" y="2129"/>
                      <a:ext cx="114" cy="10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30" name="Oval 94"/>
                    <p:cNvSpPr>
                      <a:spLocks noChangeArrowheads="1"/>
                    </p:cNvSpPr>
                    <p:nvPr/>
                  </p:nvSpPr>
                  <p:spPr bwMode="auto">
                    <a:xfrm>
                      <a:off x="6987" y="2287"/>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31" name="Oval 95"/>
                    <p:cNvSpPr>
                      <a:spLocks noChangeArrowheads="1"/>
                    </p:cNvSpPr>
                    <p:nvPr/>
                  </p:nvSpPr>
                  <p:spPr bwMode="auto">
                    <a:xfrm>
                      <a:off x="7403" y="2410"/>
                      <a:ext cx="114" cy="10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32" name="Oval 96"/>
                    <p:cNvSpPr>
                      <a:spLocks noChangeArrowheads="1"/>
                    </p:cNvSpPr>
                    <p:nvPr/>
                  </p:nvSpPr>
                  <p:spPr bwMode="auto">
                    <a:xfrm>
                      <a:off x="7100" y="2724"/>
                      <a:ext cx="114"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33" name="Oval 97"/>
                    <p:cNvSpPr>
                      <a:spLocks noChangeArrowheads="1"/>
                    </p:cNvSpPr>
                    <p:nvPr/>
                  </p:nvSpPr>
                  <p:spPr bwMode="auto">
                    <a:xfrm>
                      <a:off x="7699" y="2305"/>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34" name="Oval 98"/>
                    <p:cNvSpPr>
                      <a:spLocks noChangeArrowheads="1"/>
                    </p:cNvSpPr>
                    <p:nvPr/>
                  </p:nvSpPr>
                  <p:spPr bwMode="auto">
                    <a:xfrm>
                      <a:off x="7699" y="2514"/>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35" name="Oval 99"/>
                    <p:cNvSpPr>
                      <a:spLocks noChangeArrowheads="1"/>
                    </p:cNvSpPr>
                    <p:nvPr/>
                  </p:nvSpPr>
                  <p:spPr bwMode="auto">
                    <a:xfrm>
                      <a:off x="6938" y="2514"/>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36" name="Oval 100"/>
                    <p:cNvSpPr>
                      <a:spLocks noChangeArrowheads="1"/>
                    </p:cNvSpPr>
                    <p:nvPr/>
                  </p:nvSpPr>
                  <p:spPr bwMode="auto">
                    <a:xfrm>
                      <a:off x="7974" y="2183"/>
                      <a:ext cx="113" cy="104"/>
                    </a:xfrm>
                    <a:prstGeom prst="ellipse">
                      <a:avLst/>
                    </a:prstGeom>
                    <a:gradFill rotWithShape="0">
                      <a:gsLst>
                        <a:gs pos="0">
                          <a:srgbClr val="666666"/>
                        </a:gs>
                        <a:gs pos="50000">
                          <a:srgbClr val="000000"/>
                        </a:gs>
                        <a:gs pos="100000">
                          <a:srgbClr val="666666"/>
                        </a:gs>
                      </a:gsLst>
                      <a:lin ang="5400000" scaled="1"/>
                    </a:gradFill>
                    <a:ln w="12700">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40037" name="Oval 101"/>
                    <p:cNvSpPr>
                      <a:spLocks noChangeArrowheads="1"/>
                    </p:cNvSpPr>
                    <p:nvPr/>
                  </p:nvSpPr>
                  <p:spPr bwMode="auto">
                    <a:xfrm>
                      <a:off x="8164" y="2514"/>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38" name="Oval 102"/>
                    <p:cNvSpPr>
                      <a:spLocks noChangeArrowheads="1"/>
                    </p:cNvSpPr>
                    <p:nvPr/>
                  </p:nvSpPr>
                  <p:spPr bwMode="auto">
                    <a:xfrm>
                      <a:off x="7367" y="1698"/>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39" name="Oval 103"/>
                    <p:cNvSpPr>
                      <a:spLocks noChangeArrowheads="1"/>
                    </p:cNvSpPr>
                    <p:nvPr/>
                  </p:nvSpPr>
                  <p:spPr bwMode="auto">
                    <a:xfrm>
                      <a:off x="6874" y="1698"/>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40" name="Oval 104"/>
                    <p:cNvSpPr>
                      <a:spLocks noChangeArrowheads="1"/>
                    </p:cNvSpPr>
                    <p:nvPr/>
                  </p:nvSpPr>
                  <p:spPr bwMode="auto">
                    <a:xfrm>
                      <a:off x="8354" y="2024"/>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41" name="Oval 105"/>
                    <p:cNvSpPr>
                      <a:spLocks noChangeArrowheads="1"/>
                    </p:cNvSpPr>
                    <p:nvPr/>
                  </p:nvSpPr>
                  <p:spPr bwMode="auto">
                    <a:xfrm>
                      <a:off x="8803" y="2129"/>
                      <a:ext cx="113" cy="104"/>
                    </a:xfrm>
                    <a:prstGeom prst="ellipse">
                      <a:avLst/>
                    </a:prstGeom>
                    <a:solidFill>
                      <a:srgbClr val="FF0000"/>
                    </a:solid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42" name="Oval 106"/>
                    <p:cNvSpPr>
                      <a:spLocks noChangeArrowheads="1"/>
                    </p:cNvSpPr>
                    <p:nvPr/>
                  </p:nvSpPr>
                  <p:spPr bwMode="auto">
                    <a:xfrm>
                      <a:off x="8803" y="1698"/>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43" name="Oval 107"/>
                    <p:cNvSpPr>
                      <a:spLocks noChangeArrowheads="1"/>
                    </p:cNvSpPr>
                    <p:nvPr/>
                  </p:nvSpPr>
                  <p:spPr bwMode="auto">
                    <a:xfrm>
                      <a:off x="6760" y="1953"/>
                      <a:ext cx="114" cy="10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44" name="Oval 108"/>
                    <p:cNvSpPr>
                      <a:spLocks noChangeArrowheads="1"/>
                    </p:cNvSpPr>
                    <p:nvPr/>
                  </p:nvSpPr>
                  <p:spPr bwMode="auto">
                    <a:xfrm>
                      <a:off x="7860" y="1803"/>
                      <a:ext cx="114" cy="10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45" name="Oval 109"/>
                    <p:cNvSpPr>
                      <a:spLocks noChangeArrowheads="1"/>
                    </p:cNvSpPr>
                    <p:nvPr/>
                  </p:nvSpPr>
                  <p:spPr bwMode="auto">
                    <a:xfrm>
                      <a:off x="7051" y="3008"/>
                      <a:ext cx="114"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46" name="Oval 110"/>
                    <p:cNvSpPr>
                      <a:spLocks noChangeArrowheads="1"/>
                    </p:cNvSpPr>
                    <p:nvPr/>
                  </p:nvSpPr>
                  <p:spPr bwMode="auto">
                    <a:xfrm>
                      <a:off x="8395" y="2338"/>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47" name="Oval 111"/>
                    <p:cNvSpPr>
                      <a:spLocks noChangeArrowheads="1"/>
                    </p:cNvSpPr>
                    <p:nvPr/>
                  </p:nvSpPr>
                  <p:spPr bwMode="auto">
                    <a:xfrm>
                      <a:off x="8508" y="1803"/>
                      <a:ext cx="113" cy="10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48" name="Oval 112"/>
                    <p:cNvSpPr>
                      <a:spLocks noChangeArrowheads="1"/>
                    </p:cNvSpPr>
                    <p:nvPr/>
                  </p:nvSpPr>
                  <p:spPr bwMode="auto">
                    <a:xfrm>
                      <a:off x="7860" y="2762"/>
                      <a:ext cx="114" cy="10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49" name="Oval 113"/>
                    <p:cNvSpPr>
                      <a:spLocks noChangeArrowheads="1"/>
                    </p:cNvSpPr>
                    <p:nvPr/>
                  </p:nvSpPr>
                  <p:spPr bwMode="auto">
                    <a:xfrm>
                      <a:off x="8051" y="2938"/>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50" name="Oval 114"/>
                    <p:cNvSpPr>
                      <a:spLocks noChangeArrowheads="1"/>
                    </p:cNvSpPr>
                    <p:nvPr/>
                  </p:nvSpPr>
                  <p:spPr bwMode="auto">
                    <a:xfrm>
                      <a:off x="8847" y="2514"/>
                      <a:ext cx="114"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51" name="Oval 115"/>
                    <p:cNvSpPr>
                      <a:spLocks noChangeArrowheads="1"/>
                    </p:cNvSpPr>
                    <p:nvPr/>
                  </p:nvSpPr>
                  <p:spPr bwMode="auto">
                    <a:xfrm>
                      <a:off x="8508" y="2619"/>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52" name="Oval 116"/>
                    <p:cNvSpPr>
                      <a:spLocks noChangeArrowheads="1"/>
                    </p:cNvSpPr>
                    <p:nvPr/>
                  </p:nvSpPr>
                  <p:spPr bwMode="auto">
                    <a:xfrm>
                      <a:off x="8690" y="2305"/>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53" name="Oval 117"/>
                    <p:cNvSpPr>
                      <a:spLocks noChangeArrowheads="1"/>
                    </p:cNvSpPr>
                    <p:nvPr/>
                  </p:nvSpPr>
                  <p:spPr bwMode="auto">
                    <a:xfrm>
                      <a:off x="8354" y="2690"/>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54" name="Oval 118"/>
                    <p:cNvSpPr>
                      <a:spLocks noChangeArrowheads="1"/>
                    </p:cNvSpPr>
                    <p:nvPr/>
                  </p:nvSpPr>
                  <p:spPr bwMode="auto">
                    <a:xfrm>
                      <a:off x="8544" y="2866"/>
                      <a:ext cx="114"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55" name="Oval 119"/>
                    <p:cNvSpPr>
                      <a:spLocks noChangeArrowheads="1"/>
                    </p:cNvSpPr>
                    <p:nvPr/>
                  </p:nvSpPr>
                  <p:spPr bwMode="auto">
                    <a:xfrm>
                      <a:off x="9151" y="2514"/>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56" name="Oval 120"/>
                    <p:cNvSpPr>
                      <a:spLocks noChangeArrowheads="1"/>
                    </p:cNvSpPr>
                    <p:nvPr/>
                  </p:nvSpPr>
                  <p:spPr bwMode="auto">
                    <a:xfrm>
                      <a:off x="7586" y="2971"/>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57" name="Oval 121"/>
                    <p:cNvSpPr>
                      <a:spLocks noChangeArrowheads="1"/>
                    </p:cNvSpPr>
                    <p:nvPr/>
                  </p:nvSpPr>
                  <p:spPr bwMode="auto">
                    <a:xfrm>
                      <a:off x="9107" y="2795"/>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58" name="Oval 122"/>
                    <p:cNvSpPr>
                      <a:spLocks noChangeArrowheads="1"/>
                    </p:cNvSpPr>
                    <p:nvPr/>
                  </p:nvSpPr>
                  <p:spPr bwMode="auto">
                    <a:xfrm>
                      <a:off x="8993" y="1874"/>
                      <a:ext cx="114"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59" name="Oval 123"/>
                    <p:cNvSpPr>
                      <a:spLocks noChangeArrowheads="1"/>
                    </p:cNvSpPr>
                    <p:nvPr/>
                  </p:nvSpPr>
                  <p:spPr bwMode="auto">
                    <a:xfrm>
                      <a:off x="9373" y="1803"/>
                      <a:ext cx="114" cy="10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60" name="Oval 124"/>
                    <p:cNvSpPr>
                      <a:spLocks noChangeArrowheads="1"/>
                    </p:cNvSpPr>
                    <p:nvPr/>
                  </p:nvSpPr>
                  <p:spPr bwMode="auto">
                    <a:xfrm>
                      <a:off x="8354" y="1652"/>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61" name="Oval 125"/>
                    <p:cNvSpPr>
                      <a:spLocks noChangeArrowheads="1"/>
                    </p:cNvSpPr>
                    <p:nvPr/>
                  </p:nvSpPr>
                  <p:spPr bwMode="auto">
                    <a:xfrm>
                      <a:off x="9600" y="2507"/>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62" name="Oval 126"/>
                    <p:cNvSpPr>
                      <a:spLocks noChangeArrowheads="1"/>
                    </p:cNvSpPr>
                    <p:nvPr/>
                  </p:nvSpPr>
                  <p:spPr bwMode="auto">
                    <a:xfrm>
                      <a:off x="9867" y="2024"/>
                      <a:ext cx="114"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63" name="Oval 127"/>
                    <p:cNvSpPr>
                      <a:spLocks noChangeArrowheads="1"/>
                    </p:cNvSpPr>
                    <p:nvPr/>
                  </p:nvSpPr>
                  <p:spPr bwMode="auto">
                    <a:xfrm>
                      <a:off x="9867" y="2514"/>
                      <a:ext cx="114"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64" name="Oval 128"/>
                    <p:cNvSpPr>
                      <a:spLocks noChangeArrowheads="1"/>
                    </p:cNvSpPr>
                    <p:nvPr/>
                  </p:nvSpPr>
                  <p:spPr bwMode="auto">
                    <a:xfrm>
                      <a:off x="9183" y="2050"/>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65" name="Oval 129"/>
                    <p:cNvSpPr>
                      <a:spLocks noChangeArrowheads="1"/>
                    </p:cNvSpPr>
                    <p:nvPr/>
                  </p:nvSpPr>
                  <p:spPr bwMode="auto">
                    <a:xfrm>
                      <a:off x="9487" y="2903"/>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66" name="Oval 130"/>
                    <p:cNvSpPr>
                      <a:spLocks noChangeArrowheads="1"/>
                    </p:cNvSpPr>
                    <p:nvPr/>
                  </p:nvSpPr>
                  <p:spPr bwMode="auto">
                    <a:xfrm>
                      <a:off x="9564" y="2095"/>
                      <a:ext cx="113" cy="105"/>
                    </a:xfrm>
                    <a:prstGeom prst="ellipse">
                      <a:avLst/>
                    </a:prstGeom>
                    <a:gradFill rotWithShape="0">
                      <a:gsLst>
                        <a:gs pos="0">
                          <a:srgbClr val="666666"/>
                        </a:gs>
                        <a:gs pos="50000">
                          <a:srgbClr val="000000"/>
                        </a:gs>
                        <a:gs pos="100000">
                          <a:srgbClr val="666666"/>
                        </a:gs>
                      </a:gsLst>
                      <a:lin ang="5400000" scaled="1"/>
                    </a:gradFill>
                    <a:ln w="12700">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40067" name="Oval 131"/>
                    <p:cNvSpPr>
                      <a:spLocks noChangeArrowheads="1"/>
                    </p:cNvSpPr>
                    <p:nvPr/>
                  </p:nvSpPr>
                  <p:spPr bwMode="auto">
                    <a:xfrm>
                      <a:off x="9867" y="2799"/>
                      <a:ext cx="114" cy="10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cxnSp>
                  <p:nvCxnSpPr>
                    <p:cNvPr id="40068" name="AutoShape 132"/>
                    <p:cNvCxnSpPr>
                      <a:cxnSpLocks noChangeShapeType="1"/>
                    </p:cNvCxnSpPr>
                    <p:nvPr/>
                  </p:nvCxnSpPr>
                  <p:spPr bwMode="auto">
                    <a:xfrm flipV="1">
                      <a:off x="6760" y="2338"/>
                      <a:ext cx="834" cy="176"/>
                    </a:xfrm>
                    <a:prstGeom prst="straightConnector1">
                      <a:avLst/>
                    </a:prstGeom>
                    <a:noFill/>
                    <a:ln w="9525">
                      <a:solidFill>
                        <a:srgbClr val="000000"/>
                      </a:solidFill>
                      <a:round/>
                      <a:headEnd/>
                      <a:tailEnd/>
                    </a:ln>
                  </p:spPr>
                </p:cxnSp>
                <p:cxnSp>
                  <p:nvCxnSpPr>
                    <p:cNvPr id="40069" name="AutoShape 133"/>
                    <p:cNvCxnSpPr>
                      <a:cxnSpLocks noChangeShapeType="1"/>
                    </p:cNvCxnSpPr>
                    <p:nvPr/>
                  </p:nvCxnSpPr>
                  <p:spPr bwMode="auto">
                    <a:xfrm flipV="1">
                      <a:off x="7594" y="1593"/>
                      <a:ext cx="218" cy="745"/>
                    </a:xfrm>
                    <a:prstGeom prst="straightConnector1">
                      <a:avLst/>
                    </a:prstGeom>
                    <a:noFill/>
                    <a:ln w="9525">
                      <a:solidFill>
                        <a:srgbClr val="000000"/>
                      </a:solidFill>
                      <a:round/>
                      <a:headEnd/>
                      <a:tailEnd/>
                    </a:ln>
                  </p:spPr>
                </p:cxnSp>
                <p:cxnSp>
                  <p:nvCxnSpPr>
                    <p:cNvPr id="40070" name="AutoShape 134"/>
                    <p:cNvCxnSpPr>
                      <a:cxnSpLocks noChangeShapeType="1"/>
                    </p:cNvCxnSpPr>
                    <p:nvPr/>
                  </p:nvCxnSpPr>
                  <p:spPr bwMode="auto">
                    <a:xfrm>
                      <a:off x="7594" y="2338"/>
                      <a:ext cx="683" cy="670"/>
                    </a:xfrm>
                    <a:prstGeom prst="straightConnector1">
                      <a:avLst/>
                    </a:prstGeom>
                    <a:noFill/>
                    <a:ln w="9525">
                      <a:solidFill>
                        <a:srgbClr val="000000"/>
                      </a:solidFill>
                      <a:round/>
                      <a:headEnd/>
                      <a:tailEnd/>
                    </a:ln>
                  </p:spPr>
                </p:cxnSp>
                <p:sp>
                  <p:nvSpPr>
                    <p:cNvPr id="40071" name="Oval 135"/>
                    <p:cNvSpPr>
                      <a:spLocks noChangeArrowheads="1"/>
                    </p:cNvSpPr>
                    <p:nvPr/>
                  </p:nvSpPr>
                  <p:spPr bwMode="auto">
                    <a:xfrm>
                      <a:off x="9641" y="1757"/>
                      <a:ext cx="112"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72" name="Oval 136"/>
                    <p:cNvSpPr>
                      <a:spLocks noChangeArrowheads="1"/>
                    </p:cNvSpPr>
                    <p:nvPr/>
                  </p:nvSpPr>
                  <p:spPr bwMode="auto">
                    <a:xfrm>
                      <a:off x="9264" y="1652"/>
                      <a:ext cx="114"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73" name="Oval 137"/>
                    <p:cNvSpPr>
                      <a:spLocks noChangeArrowheads="1"/>
                    </p:cNvSpPr>
                    <p:nvPr/>
                  </p:nvSpPr>
                  <p:spPr bwMode="auto">
                    <a:xfrm>
                      <a:off x="9677" y="1593"/>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cxnSp>
                  <p:nvCxnSpPr>
                    <p:cNvPr id="40074" name="AutoShape 138"/>
                    <p:cNvCxnSpPr>
                      <a:cxnSpLocks noChangeShapeType="1"/>
                    </p:cNvCxnSpPr>
                    <p:nvPr/>
                  </p:nvCxnSpPr>
                  <p:spPr bwMode="auto">
                    <a:xfrm>
                      <a:off x="8690" y="1652"/>
                      <a:ext cx="303" cy="791"/>
                    </a:xfrm>
                    <a:prstGeom prst="straightConnector1">
                      <a:avLst/>
                    </a:prstGeom>
                    <a:noFill/>
                    <a:ln w="9525">
                      <a:solidFill>
                        <a:srgbClr val="000000"/>
                      </a:solidFill>
                      <a:round/>
                      <a:headEnd/>
                      <a:tailEnd/>
                    </a:ln>
                  </p:spPr>
                </p:cxnSp>
                <p:cxnSp>
                  <p:nvCxnSpPr>
                    <p:cNvPr id="40075" name="AutoShape 139"/>
                    <p:cNvCxnSpPr>
                      <a:cxnSpLocks noChangeShapeType="1"/>
                    </p:cNvCxnSpPr>
                    <p:nvPr/>
                  </p:nvCxnSpPr>
                  <p:spPr bwMode="auto">
                    <a:xfrm>
                      <a:off x="7812" y="1593"/>
                      <a:ext cx="878" cy="59"/>
                    </a:xfrm>
                    <a:prstGeom prst="straightConnector1">
                      <a:avLst/>
                    </a:prstGeom>
                    <a:noFill/>
                    <a:ln w="9525">
                      <a:solidFill>
                        <a:srgbClr val="000000"/>
                      </a:solidFill>
                      <a:round/>
                      <a:headEnd/>
                      <a:tailEnd/>
                    </a:ln>
                  </p:spPr>
                </p:cxnSp>
                <p:cxnSp>
                  <p:nvCxnSpPr>
                    <p:cNvPr id="40076" name="AutoShape 140"/>
                    <p:cNvCxnSpPr>
                      <a:cxnSpLocks noChangeShapeType="1"/>
                    </p:cNvCxnSpPr>
                    <p:nvPr/>
                  </p:nvCxnSpPr>
                  <p:spPr bwMode="auto">
                    <a:xfrm flipH="1">
                      <a:off x="8277" y="2443"/>
                      <a:ext cx="716" cy="565"/>
                    </a:xfrm>
                    <a:prstGeom prst="straightConnector1">
                      <a:avLst/>
                    </a:prstGeom>
                    <a:noFill/>
                    <a:ln w="9525">
                      <a:solidFill>
                        <a:srgbClr val="000000"/>
                      </a:solidFill>
                      <a:round/>
                      <a:headEnd/>
                      <a:tailEnd/>
                    </a:ln>
                  </p:spPr>
                </p:cxnSp>
                <p:cxnSp>
                  <p:nvCxnSpPr>
                    <p:cNvPr id="40077" name="AutoShape 141"/>
                    <p:cNvCxnSpPr>
                      <a:cxnSpLocks noChangeShapeType="1"/>
                    </p:cNvCxnSpPr>
                    <p:nvPr/>
                  </p:nvCxnSpPr>
                  <p:spPr bwMode="auto">
                    <a:xfrm flipH="1" flipV="1">
                      <a:off x="6499" y="2183"/>
                      <a:ext cx="261" cy="331"/>
                    </a:xfrm>
                    <a:prstGeom prst="straightConnector1">
                      <a:avLst/>
                    </a:prstGeom>
                    <a:noFill/>
                    <a:ln w="9525">
                      <a:solidFill>
                        <a:srgbClr val="000000"/>
                      </a:solidFill>
                      <a:round/>
                      <a:headEnd/>
                      <a:tailEnd/>
                    </a:ln>
                  </p:spPr>
                </p:cxnSp>
                <p:cxnSp>
                  <p:nvCxnSpPr>
                    <p:cNvPr id="40078" name="AutoShape 142"/>
                    <p:cNvCxnSpPr>
                      <a:cxnSpLocks noChangeShapeType="1"/>
                    </p:cNvCxnSpPr>
                    <p:nvPr/>
                  </p:nvCxnSpPr>
                  <p:spPr bwMode="auto">
                    <a:xfrm>
                      <a:off x="6760" y="2507"/>
                      <a:ext cx="0" cy="431"/>
                    </a:xfrm>
                    <a:prstGeom prst="straightConnector1">
                      <a:avLst/>
                    </a:prstGeom>
                    <a:noFill/>
                    <a:ln w="9525">
                      <a:solidFill>
                        <a:srgbClr val="000000"/>
                      </a:solidFill>
                      <a:round/>
                      <a:headEnd/>
                      <a:tailEnd/>
                    </a:ln>
                  </p:spPr>
                </p:cxnSp>
                <p:cxnSp>
                  <p:nvCxnSpPr>
                    <p:cNvPr id="40079" name="AutoShape 143"/>
                    <p:cNvCxnSpPr>
                      <a:cxnSpLocks noChangeShapeType="1"/>
                    </p:cNvCxnSpPr>
                    <p:nvPr/>
                  </p:nvCxnSpPr>
                  <p:spPr bwMode="auto">
                    <a:xfrm flipV="1">
                      <a:off x="8847" y="1593"/>
                      <a:ext cx="373" cy="431"/>
                    </a:xfrm>
                    <a:prstGeom prst="straightConnector1">
                      <a:avLst/>
                    </a:prstGeom>
                    <a:noFill/>
                    <a:ln w="9525">
                      <a:solidFill>
                        <a:srgbClr val="000000"/>
                      </a:solidFill>
                      <a:round/>
                      <a:headEnd/>
                      <a:tailEnd/>
                    </a:ln>
                  </p:spPr>
                </p:cxnSp>
                <p:cxnSp>
                  <p:nvCxnSpPr>
                    <p:cNvPr id="40080" name="AutoShape 144"/>
                    <p:cNvCxnSpPr>
                      <a:cxnSpLocks noChangeShapeType="1"/>
                    </p:cNvCxnSpPr>
                    <p:nvPr/>
                  </p:nvCxnSpPr>
                  <p:spPr bwMode="auto">
                    <a:xfrm>
                      <a:off x="9378" y="2690"/>
                      <a:ext cx="717" cy="34"/>
                    </a:xfrm>
                    <a:prstGeom prst="straightConnector1">
                      <a:avLst/>
                    </a:prstGeom>
                    <a:noFill/>
                    <a:ln w="9525">
                      <a:solidFill>
                        <a:srgbClr val="000000"/>
                      </a:solidFill>
                      <a:round/>
                      <a:headEnd/>
                      <a:tailEnd/>
                    </a:ln>
                  </p:spPr>
                </p:cxnSp>
                <p:sp>
                  <p:nvSpPr>
                    <p:cNvPr id="40081" name="Text Box 145"/>
                    <p:cNvSpPr txBox="1">
                      <a:spLocks noChangeArrowheads="1"/>
                    </p:cNvSpPr>
                    <p:nvPr/>
                  </p:nvSpPr>
                  <p:spPr bwMode="auto">
                    <a:xfrm>
                      <a:off x="7100" y="1803"/>
                      <a:ext cx="114" cy="22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FF0000"/>
                          </a:solidFill>
                          <a:effectLst/>
                          <a:latin typeface="Times New Roman" pitchFamily="18" charset="0"/>
                          <a:ea typeface="宋体" pitchFamily="2" charset="-122"/>
                          <a:cs typeface="宋体" pitchFamily="2" charset="-122"/>
                        </a:rPr>
                        <a:t>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0082" name="Text Box 146"/>
                    <p:cNvSpPr txBox="1">
                      <a:spLocks noChangeArrowheads="1"/>
                    </p:cNvSpPr>
                    <p:nvPr/>
                  </p:nvSpPr>
                  <p:spPr bwMode="auto">
                    <a:xfrm>
                      <a:off x="8087" y="1907"/>
                      <a:ext cx="132" cy="24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FF0000"/>
                          </a:solidFill>
                          <a:effectLst/>
                          <a:latin typeface="Times New Roman" pitchFamily="18" charset="0"/>
                          <a:ea typeface="宋体" pitchFamily="2" charset="-122"/>
                          <a:cs typeface="宋体" pitchFamily="2" charset="-122"/>
                        </a:rPr>
                        <a:t>2</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0083" name="Text Box 147"/>
                    <p:cNvSpPr txBox="1">
                      <a:spLocks noChangeArrowheads="1"/>
                    </p:cNvSpPr>
                    <p:nvPr/>
                  </p:nvSpPr>
                  <p:spPr bwMode="auto">
                    <a:xfrm>
                      <a:off x="7270" y="2694"/>
                      <a:ext cx="112" cy="247"/>
                    </a:xfrm>
                    <a:prstGeom prst="rect">
                      <a:avLst/>
                    </a:prstGeom>
                    <a:solidFill>
                      <a:srgbClr val="FFFFFF"/>
                    </a:solidFill>
                    <a:ln w="9525">
                      <a:solidFill>
                        <a:srgbClr val="FFFFFF"/>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FF0000"/>
                          </a:solidFill>
                          <a:effectLst/>
                          <a:latin typeface="Times New Roman" pitchFamily="18" charset="0"/>
                          <a:ea typeface="宋体" pitchFamily="2" charset="-122"/>
                          <a:cs typeface="宋体" pitchFamily="2" charset="-122"/>
                        </a:rPr>
                        <a:t>3</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0084" name="Text Box 148"/>
                    <p:cNvSpPr txBox="1">
                      <a:spLocks noChangeArrowheads="1"/>
                    </p:cNvSpPr>
                    <p:nvPr/>
                  </p:nvSpPr>
                  <p:spPr bwMode="auto">
                    <a:xfrm>
                      <a:off x="9429" y="2200"/>
                      <a:ext cx="132" cy="24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FF0000"/>
                          </a:solidFill>
                          <a:effectLst/>
                          <a:latin typeface="Times New Roman" pitchFamily="18" charset="0"/>
                          <a:ea typeface="宋体" pitchFamily="2" charset="-122"/>
                          <a:cs typeface="宋体" pitchFamily="2" charset="-122"/>
                        </a:rPr>
                        <a:t>4</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grpSp>
              <p:nvGrpSpPr>
                <p:cNvPr id="40085" name="Group 149"/>
                <p:cNvGrpSpPr>
                  <a:grpSpLocks/>
                </p:cNvGrpSpPr>
                <p:nvPr/>
              </p:nvGrpSpPr>
              <p:grpSpPr bwMode="auto">
                <a:xfrm>
                  <a:off x="6492" y="8263"/>
                  <a:ext cx="3621" cy="394"/>
                  <a:chOff x="6492" y="8263"/>
                  <a:chExt cx="3621" cy="394"/>
                </a:xfrm>
              </p:grpSpPr>
              <p:sp>
                <p:nvSpPr>
                  <p:cNvPr id="40086" name="Text Box 150"/>
                  <p:cNvSpPr txBox="1">
                    <a:spLocks noChangeArrowheads="1"/>
                  </p:cNvSpPr>
                  <p:nvPr/>
                </p:nvSpPr>
                <p:spPr bwMode="auto">
                  <a:xfrm>
                    <a:off x="7314" y="8297"/>
                    <a:ext cx="412" cy="298"/>
                  </a:xfrm>
                  <a:prstGeom prst="rect">
                    <a:avLst/>
                  </a:prstGeom>
                  <a:noFill/>
                  <a:ln w="9525">
                    <a:solidFill>
                      <a:srgbClr val="FFFFFF"/>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 </a:t>
                    </a: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CH</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0087" name="Rectangle 151"/>
                  <p:cNvSpPr>
                    <a:spLocks noChangeArrowheads="1"/>
                  </p:cNvSpPr>
                  <p:nvPr/>
                </p:nvSpPr>
                <p:spPr bwMode="auto">
                  <a:xfrm>
                    <a:off x="6492" y="8263"/>
                    <a:ext cx="3621" cy="394"/>
                  </a:xfrm>
                  <a:prstGeom prst="rect">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88" name="Oval 152"/>
                  <p:cNvSpPr>
                    <a:spLocks noChangeArrowheads="1"/>
                  </p:cNvSpPr>
                  <p:nvPr/>
                </p:nvSpPr>
                <p:spPr bwMode="auto">
                  <a:xfrm>
                    <a:off x="7813" y="8400"/>
                    <a:ext cx="113" cy="104"/>
                  </a:xfrm>
                  <a:prstGeom prst="ellipse">
                    <a:avLst/>
                  </a:prstGeom>
                  <a:solidFill>
                    <a:srgbClr val="FF0000"/>
                  </a:solid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89" name="Text Box 153"/>
                  <p:cNvSpPr txBox="1">
                    <a:spLocks noChangeArrowheads="1"/>
                  </p:cNvSpPr>
                  <p:nvPr/>
                </p:nvSpPr>
                <p:spPr bwMode="auto">
                  <a:xfrm>
                    <a:off x="7956" y="8299"/>
                    <a:ext cx="1167" cy="296"/>
                  </a:xfrm>
                  <a:prstGeom prst="rect">
                    <a:avLst/>
                  </a:prstGeom>
                  <a:solidFill>
                    <a:srgbClr val="FFFFFF"/>
                  </a:solidFill>
                  <a:ln w="9525">
                    <a:solidFill>
                      <a:srgbClr val="FFFFFF"/>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 </a:t>
                    </a: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Relay Node</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0090" name="Oval 154"/>
                  <p:cNvSpPr>
                    <a:spLocks noChangeArrowheads="1"/>
                  </p:cNvSpPr>
                  <p:nvPr/>
                </p:nvSpPr>
                <p:spPr bwMode="auto">
                  <a:xfrm>
                    <a:off x="9197" y="8400"/>
                    <a:ext cx="113" cy="10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91" name="Text Box 155"/>
                  <p:cNvSpPr txBox="1">
                    <a:spLocks noChangeArrowheads="1"/>
                  </p:cNvSpPr>
                  <p:nvPr/>
                </p:nvSpPr>
                <p:spPr bwMode="auto">
                  <a:xfrm>
                    <a:off x="9345" y="8297"/>
                    <a:ext cx="713" cy="286"/>
                  </a:xfrm>
                  <a:prstGeom prst="rect">
                    <a:avLst/>
                  </a:prstGeom>
                  <a:solidFill>
                    <a:srgbClr val="FFFFFF"/>
                  </a:solidFill>
                  <a:ln w="9525">
                    <a:solidFill>
                      <a:srgbClr val="FFFFFF"/>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 Nodes</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0092" name="Oval 156"/>
                  <p:cNvSpPr>
                    <a:spLocks noChangeArrowheads="1"/>
                  </p:cNvSpPr>
                  <p:nvPr/>
                </p:nvSpPr>
                <p:spPr bwMode="auto">
                  <a:xfrm>
                    <a:off x="7178" y="8404"/>
                    <a:ext cx="95" cy="103"/>
                  </a:xfrm>
                  <a:prstGeom prst="ellipse">
                    <a:avLst/>
                  </a:prstGeom>
                  <a:gradFill rotWithShape="0">
                    <a:gsLst>
                      <a:gs pos="0">
                        <a:srgbClr val="666666"/>
                      </a:gs>
                      <a:gs pos="50000">
                        <a:srgbClr val="000000"/>
                      </a:gs>
                      <a:gs pos="100000">
                        <a:srgbClr val="666666"/>
                      </a:gs>
                    </a:gsLst>
                    <a:lin ang="5400000" scaled="1"/>
                  </a:gradFill>
                  <a:ln w="12700">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40093" name="AutoShape 157"/>
                  <p:cNvSpPr>
                    <a:spLocks noChangeArrowheads="1"/>
                  </p:cNvSpPr>
                  <p:nvPr/>
                </p:nvSpPr>
                <p:spPr bwMode="auto">
                  <a:xfrm>
                    <a:off x="6583" y="8367"/>
                    <a:ext cx="143" cy="164"/>
                  </a:xfrm>
                  <a:prstGeom prst="triangle">
                    <a:avLst>
                      <a:gd name="adj" fmla="val 50000"/>
                    </a:avLst>
                  </a:prstGeom>
                  <a:solidFill>
                    <a:srgbClr val="000000"/>
                  </a:solidFill>
                  <a:ln w="0">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094" name="Text Box 158"/>
                  <p:cNvSpPr txBox="1">
                    <a:spLocks noChangeArrowheads="1"/>
                  </p:cNvSpPr>
                  <p:nvPr/>
                </p:nvSpPr>
                <p:spPr bwMode="auto">
                  <a:xfrm>
                    <a:off x="6774" y="8289"/>
                    <a:ext cx="345" cy="274"/>
                  </a:xfrm>
                  <a:prstGeom prst="rect">
                    <a:avLst/>
                  </a:prstGeom>
                  <a:solidFill>
                    <a:srgbClr val="FFFFFF"/>
                  </a:solidFill>
                  <a:ln w="9525">
                    <a:solidFill>
                      <a:srgbClr val="FFFFFF"/>
                    </a:solidFill>
                    <a:miter lim="800000"/>
                    <a:headEnd/>
                    <a:tailEnd/>
                  </a:ln>
                </p:spPr>
                <p:txBody>
                  <a:bodyPr vert="horz" wrap="square" lIns="0" tIns="0" rIns="0" bIns="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:BS</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grpSp>
      </p:grpSp>
      <p:sp>
        <p:nvSpPr>
          <p:cNvPr id="161" name="TextBox 160"/>
          <p:cNvSpPr txBox="1"/>
          <p:nvPr/>
        </p:nvSpPr>
        <p:spPr>
          <a:xfrm>
            <a:off x="1403648" y="3668831"/>
            <a:ext cx="6408712" cy="1200329"/>
          </a:xfrm>
          <a:prstGeom prst="rect">
            <a:avLst/>
          </a:prstGeom>
          <a:noFill/>
        </p:spPr>
        <p:txBody>
          <a:bodyPr wrap="square" rtlCol="0">
            <a:spAutoFit/>
          </a:bodyPr>
          <a:lstStyle/>
          <a:p>
            <a:r>
              <a:rPr lang="zh-CN" altLang="en-US" dirty="0" smtClean="0"/>
              <a:t>成簇后，（</a:t>
            </a:r>
            <a:r>
              <a:rPr lang="en-US" altLang="zh-CN" dirty="0" smtClean="0"/>
              <a:t>1</a:t>
            </a:r>
            <a:r>
              <a:rPr lang="zh-CN" altLang="en-US" dirty="0" smtClean="0"/>
              <a:t>）会出现相邻簇首之间无法通信，需要中继节点。</a:t>
            </a:r>
            <a:endParaRPr lang="en-US" altLang="zh-CN" dirty="0" smtClean="0"/>
          </a:p>
          <a:p>
            <a:r>
              <a:rPr lang="zh-CN" altLang="en-US" dirty="0" smtClean="0"/>
              <a:t>               （</a:t>
            </a:r>
            <a:r>
              <a:rPr lang="en-US" altLang="zh-CN" dirty="0" smtClean="0"/>
              <a:t>2</a:t>
            </a:r>
            <a:r>
              <a:rPr lang="zh-CN" altLang="en-US" dirty="0" smtClean="0"/>
              <a:t>）部分节点无法入簇</a:t>
            </a:r>
            <a:endParaRPr lang="en-US" altLang="zh-CN" dirty="0" smtClean="0"/>
          </a:p>
          <a:p>
            <a:endParaRPr lang="en-US" altLang="zh-CN" dirty="0" smtClean="0"/>
          </a:p>
          <a:p>
            <a:r>
              <a:rPr lang="zh-CN" altLang="en-US" dirty="0" smtClean="0"/>
              <a:t>如何避免这种情况发生？</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295E27B-141F-421D-ABAE-09D10EE132A8}" type="slidenum">
              <a:rPr lang="zh-CN" altLang="en-US" smtClean="0"/>
              <a:pPr>
                <a:defRPr/>
              </a:pPr>
              <a:t>29</a:t>
            </a:fld>
            <a:r>
              <a:rPr lang="en-US" altLang="zh-CN" dirty="0" smtClean="0"/>
              <a:t>/40</a:t>
            </a:r>
            <a:endParaRPr lang="en-US" altLang="zh-CN" dirty="0"/>
          </a:p>
        </p:txBody>
      </p:sp>
      <p:pic>
        <p:nvPicPr>
          <p:cNvPr id="3" name="图片 2" descr="43.bmp"/>
          <p:cNvPicPr/>
          <p:nvPr/>
        </p:nvPicPr>
        <p:blipFill>
          <a:blip r:embed="rId2" cstate="print"/>
          <a:srcRect b="4098"/>
          <a:stretch>
            <a:fillRect/>
          </a:stretch>
        </p:blipFill>
        <p:spPr>
          <a:xfrm>
            <a:off x="2915816" y="620688"/>
            <a:ext cx="2548890" cy="1783080"/>
          </a:xfrm>
          <a:prstGeom prst="rect">
            <a:avLst/>
          </a:prstGeom>
        </p:spPr>
      </p:pic>
      <p:sp>
        <p:nvSpPr>
          <p:cNvPr id="40961" name="Rectangle 1"/>
          <p:cNvSpPr>
            <a:spLocks noChangeArrowheads="1"/>
          </p:cNvSpPr>
          <p:nvPr/>
        </p:nvSpPr>
        <p:spPr bwMode="auto">
          <a:xfrm>
            <a:off x="611560" y="2737951"/>
            <a:ext cx="7596336"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i="0" u="none" strike="noStrike" cap="none" normalizeH="0" baseline="0" dirty="0" smtClean="0">
                <a:ln>
                  <a:noFill/>
                </a:ln>
                <a:solidFill>
                  <a:srgbClr val="0000CC"/>
                </a:solidFill>
                <a:effectLst/>
                <a:latin typeface="+mn-ea"/>
                <a:cs typeface="Times New Roman" pitchFamily="18" charset="0"/>
              </a:rPr>
              <a:t>孤立簇首</a:t>
            </a:r>
            <a:r>
              <a:rPr kumimoji="0" lang="zh-CN" i="0" u="none" strike="noStrike" cap="none" normalizeH="0" baseline="0" dirty="0" smtClean="0">
                <a:ln>
                  <a:noFill/>
                </a:ln>
                <a:solidFill>
                  <a:schemeClr val="tx1"/>
                </a:solidFill>
                <a:effectLst/>
                <a:latin typeface="+mn-ea"/>
                <a:cs typeface="Times New Roman" pitchFamily="18" charset="0"/>
              </a:rPr>
              <a:t>：如果一个簇首在其通信范围内没有其它簇首，那么这个簇首就称为孤立簇首。</a:t>
            </a:r>
            <a:endParaRPr kumimoji="0" lang="zh-CN" i="0" u="none" strike="noStrike" cap="none" normalizeH="0" baseline="0" dirty="0" smtClean="0">
              <a:ln>
                <a:noFill/>
              </a:ln>
              <a:solidFill>
                <a:schemeClr val="tx1"/>
              </a:solidFill>
              <a:effectLst/>
              <a:latin typeface="+mn-ea"/>
              <a:cs typeface="宋体"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pPr>
            <a:r>
              <a:rPr lang="zh-CN" dirty="0" smtClean="0">
                <a:solidFill>
                  <a:srgbClr val="0000CC"/>
                </a:solidFill>
                <a:latin typeface="+mn-ea"/>
                <a:cs typeface="Times New Roman" pitchFamily="18" charset="0"/>
              </a:rPr>
              <a:t>簇外邻居节点</a:t>
            </a:r>
            <a:r>
              <a:rPr kumimoji="0" lang="zh-CN" i="0" u="none" strike="noStrike" cap="none" normalizeH="0" baseline="0" dirty="0" smtClean="0">
                <a:ln>
                  <a:noFill/>
                </a:ln>
                <a:solidFill>
                  <a:schemeClr val="tx1"/>
                </a:solidFill>
                <a:effectLst/>
                <a:latin typeface="+mn-ea"/>
                <a:cs typeface="Times New Roman" pitchFamily="18" charset="0"/>
              </a:rPr>
              <a:t>：节点</a:t>
            </a:r>
            <a:r>
              <a:rPr kumimoji="0" lang="en-US" altLang="zh-CN" i="0" u="none" strike="noStrike" cap="none" normalizeH="0" baseline="0" dirty="0" err="1" smtClean="0">
                <a:ln>
                  <a:noFill/>
                </a:ln>
                <a:solidFill>
                  <a:schemeClr val="tx1"/>
                </a:solidFill>
                <a:effectLst/>
                <a:latin typeface="+mn-ea"/>
                <a:cs typeface="Times New Roman" pitchFamily="18" charset="0"/>
              </a:rPr>
              <a:t>i</a:t>
            </a:r>
            <a:r>
              <a:rPr kumimoji="0" lang="zh-CN" altLang="en-US" i="0" u="none" strike="noStrike" cap="none" normalizeH="0" baseline="0" dirty="0" smtClean="0">
                <a:ln>
                  <a:noFill/>
                </a:ln>
                <a:solidFill>
                  <a:schemeClr val="tx1"/>
                </a:solidFill>
                <a:effectLst/>
                <a:latin typeface="+mn-ea"/>
                <a:cs typeface="Times New Roman" pitchFamily="18" charset="0"/>
              </a:rPr>
              <a:t>的簇外邻居节点是指那些与节点</a:t>
            </a:r>
            <a:r>
              <a:rPr kumimoji="0" lang="en-US" altLang="zh-CN" i="0" u="none" strike="noStrike" cap="none" normalizeH="0" baseline="0" dirty="0" err="1" smtClean="0">
                <a:ln>
                  <a:noFill/>
                </a:ln>
                <a:solidFill>
                  <a:schemeClr val="tx1"/>
                </a:solidFill>
                <a:effectLst/>
                <a:latin typeface="+mn-ea"/>
                <a:cs typeface="Times New Roman" pitchFamily="18" charset="0"/>
              </a:rPr>
              <a:t>i</a:t>
            </a:r>
            <a:r>
              <a:rPr kumimoji="0" lang="zh-CN" altLang="en-US" i="0" u="none" strike="noStrike" cap="none" normalizeH="0" baseline="0" dirty="0" smtClean="0">
                <a:ln>
                  <a:noFill/>
                </a:ln>
                <a:solidFill>
                  <a:schemeClr val="tx1"/>
                </a:solidFill>
                <a:effectLst/>
                <a:latin typeface="+mn-ea"/>
                <a:cs typeface="Times New Roman" pitchFamily="18" charset="0"/>
              </a:rPr>
              <a:t>之间的距离小于通信半径</a:t>
            </a:r>
            <a:r>
              <a:rPr kumimoji="0" lang="en-US" altLang="zh-CN" i="0" u="none" strike="noStrike" cap="none" normalizeH="0" baseline="0" dirty="0" smtClean="0">
                <a:ln>
                  <a:noFill/>
                </a:ln>
                <a:solidFill>
                  <a:schemeClr val="tx1"/>
                </a:solidFill>
                <a:effectLst/>
                <a:latin typeface="+mn-ea"/>
                <a:cs typeface="Times New Roman" pitchFamily="18" charset="0"/>
              </a:rPr>
              <a:t>R</a:t>
            </a:r>
            <a:r>
              <a:rPr kumimoji="0" lang="zh-CN" altLang="en-US" i="0" u="none" strike="noStrike" cap="none" normalizeH="0" baseline="0" dirty="0" smtClean="0">
                <a:ln>
                  <a:noFill/>
                </a:ln>
                <a:solidFill>
                  <a:schemeClr val="tx1"/>
                </a:solidFill>
                <a:effectLst/>
                <a:latin typeface="+mn-ea"/>
                <a:cs typeface="Times New Roman" pitchFamily="18" charset="0"/>
              </a:rPr>
              <a:t>的节点的集合</a:t>
            </a:r>
            <a:r>
              <a:rPr kumimoji="0" lang="en-US" altLang="zh-CN" i="0" u="none" strike="noStrike" cap="none" normalizeH="0" baseline="0" dirty="0" smtClean="0">
                <a:ln>
                  <a:noFill/>
                </a:ln>
                <a:solidFill>
                  <a:schemeClr val="tx1"/>
                </a:solidFill>
                <a:effectLst/>
                <a:latin typeface="+mn-ea"/>
                <a:cs typeface="Times New Roman" pitchFamily="18" charset="0"/>
              </a:rPr>
              <a:t>,</a:t>
            </a:r>
            <a:r>
              <a:rPr kumimoji="0" lang="zh-CN" altLang="en-US" i="0" u="none" strike="noStrike" cap="none" normalizeH="0" baseline="0" dirty="0" smtClean="0">
                <a:ln>
                  <a:noFill/>
                </a:ln>
                <a:solidFill>
                  <a:schemeClr val="tx1"/>
                </a:solidFill>
                <a:effectLst/>
                <a:latin typeface="+mn-ea"/>
                <a:cs typeface="Times New Roman" pitchFamily="18" charset="0"/>
              </a:rPr>
              <a:t>其中不包括已经加入簇的节点，我们用</a:t>
            </a:r>
            <a:r>
              <a:rPr kumimoji="0" lang="en-US" altLang="zh-CN" i="0" u="none" strike="noStrike" cap="none" normalizeH="0" baseline="0" dirty="0" smtClean="0">
                <a:ln>
                  <a:noFill/>
                </a:ln>
                <a:solidFill>
                  <a:schemeClr val="tx1"/>
                </a:solidFill>
                <a:effectLst/>
                <a:latin typeface="+mn-ea"/>
                <a:cs typeface="Times New Roman" pitchFamily="18" charset="0"/>
              </a:rPr>
              <a:t>N(</a:t>
            </a:r>
            <a:r>
              <a:rPr kumimoji="0" lang="en-US" altLang="zh-CN" i="0" u="none" strike="noStrike" cap="none" normalizeH="0" baseline="0" dirty="0" err="1" smtClean="0">
                <a:ln>
                  <a:noFill/>
                </a:ln>
                <a:solidFill>
                  <a:schemeClr val="tx1"/>
                </a:solidFill>
                <a:effectLst/>
                <a:latin typeface="+mn-ea"/>
                <a:cs typeface="Times New Roman" pitchFamily="18" charset="0"/>
              </a:rPr>
              <a:t>i</a:t>
            </a:r>
            <a:r>
              <a:rPr kumimoji="0" lang="en-US" altLang="zh-CN" i="0" u="none" strike="noStrike" cap="none" normalizeH="0" baseline="0" dirty="0" smtClean="0">
                <a:ln>
                  <a:noFill/>
                </a:ln>
                <a:solidFill>
                  <a:schemeClr val="tx1"/>
                </a:solidFill>
                <a:effectLst/>
                <a:latin typeface="+mn-ea"/>
                <a:cs typeface="Times New Roman" pitchFamily="18" charset="0"/>
              </a:rPr>
              <a:t>)</a:t>
            </a:r>
            <a:r>
              <a:rPr kumimoji="0" lang="zh-CN" altLang="en-US" i="0" u="none" strike="noStrike" cap="none" normalizeH="0" baseline="0" dirty="0" smtClean="0">
                <a:ln>
                  <a:noFill/>
                </a:ln>
                <a:solidFill>
                  <a:schemeClr val="tx1"/>
                </a:solidFill>
                <a:effectLst/>
                <a:latin typeface="+mn-ea"/>
                <a:cs typeface="Times New Roman" pitchFamily="18" charset="0"/>
              </a:rPr>
              <a:t>表示节点</a:t>
            </a:r>
            <a:r>
              <a:rPr kumimoji="0" lang="en-US" altLang="zh-CN" i="0" u="none" strike="noStrike" cap="none" normalizeH="0" baseline="0" dirty="0" err="1" smtClean="0">
                <a:ln>
                  <a:noFill/>
                </a:ln>
                <a:solidFill>
                  <a:schemeClr val="tx1"/>
                </a:solidFill>
                <a:effectLst/>
                <a:latin typeface="+mn-ea"/>
                <a:cs typeface="Times New Roman" pitchFamily="18" charset="0"/>
              </a:rPr>
              <a:t>i</a:t>
            </a:r>
            <a:r>
              <a:rPr kumimoji="0" lang="zh-CN" altLang="en-US" i="0" u="none" strike="noStrike" cap="none" normalizeH="0" baseline="0" dirty="0" smtClean="0">
                <a:ln>
                  <a:noFill/>
                </a:ln>
                <a:solidFill>
                  <a:schemeClr val="tx1"/>
                </a:solidFill>
                <a:effectLst/>
                <a:latin typeface="+mn-ea"/>
                <a:cs typeface="Times New Roman" pitchFamily="18" charset="0"/>
              </a:rPr>
              <a:t>的簇外邻居</a:t>
            </a:r>
            <a:r>
              <a:rPr kumimoji="0" lang="zh-CN" altLang="en-US" i="0" u="none" strike="noStrike" cap="none" normalizeH="0" baseline="0" dirty="0" smtClean="0">
                <a:ln>
                  <a:noFill/>
                </a:ln>
                <a:solidFill>
                  <a:schemeClr val="tx1"/>
                </a:solidFill>
                <a:effectLst/>
                <a:latin typeface="+mn-ea"/>
                <a:cs typeface="Times New Roman" pitchFamily="18" charset="0"/>
              </a:rPr>
              <a:t>节点数</a:t>
            </a:r>
            <a:r>
              <a:rPr kumimoji="0" lang="zh-CN" altLang="en-US" i="0" u="none" strike="noStrike" cap="none" normalizeH="0" baseline="0" dirty="0" smtClean="0">
                <a:ln>
                  <a:noFill/>
                </a:ln>
                <a:solidFill>
                  <a:schemeClr val="tx1"/>
                </a:solidFill>
                <a:effectLst/>
                <a:latin typeface="+mn-ea"/>
                <a:cs typeface="Times New Roman" pitchFamily="18" charset="0"/>
              </a:rPr>
              <a:t>。</a:t>
            </a:r>
            <a:endParaRPr kumimoji="0" lang="zh-CN" altLang="en-US" i="0" u="none" strike="noStrike" cap="none" normalizeH="0" baseline="0" dirty="0" smtClean="0">
              <a:ln>
                <a:noFill/>
              </a:ln>
              <a:solidFill>
                <a:schemeClr val="tx1"/>
              </a:solidFill>
              <a:effectLst/>
              <a:latin typeface="+mn-ea"/>
              <a:cs typeface="宋体"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pPr>
            <a:r>
              <a:rPr lang="zh-CN" altLang="en-US" dirty="0" smtClean="0">
                <a:solidFill>
                  <a:srgbClr val="0000CC"/>
                </a:solidFill>
                <a:latin typeface="+mn-ea"/>
                <a:cs typeface="Times New Roman" pitchFamily="18" charset="0"/>
              </a:rPr>
              <a:t>簇首深度</a:t>
            </a:r>
            <a:r>
              <a:rPr kumimoji="0" lang="zh-CN" altLang="en-US" i="0" u="none" strike="noStrike" cap="none" normalizeH="0" baseline="0" dirty="0" smtClean="0">
                <a:ln>
                  <a:noFill/>
                </a:ln>
                <a:solidFill>
                  <a:schemeClr val="tx1"/>
                </a:solidFill>
                <a:effectLst/>
                <a:latin typeface="+mn-ea"/>
                <a:cs typeface="Times New Roman" pitchFamily="18" charset="0"/>
              </a:rPr>
              <a:t>：能够</a:t>
            </a:r>
            <a:r>
              <a:rPr kumimoji="0" lang="zh-CN" altLang="en-US" i="0" u="none" strike="noStrike" cap="none" normalizeH="0" baseline="0" dirty="0" smtClean="0">
                <a:ln>
                  <a:noFill/>
                </a:ln>
                <a:solidFill>
                  <a:schemeClr val="tx1"/>
                </a:solidFill>
                <a:effectLst/>
                <a:latin typeface="+mn-ea"/>
                <a:cs typeface="Times New Roman" pitchFamily="18" charset="0"/>
              </a:rPr>
              <a:t>与基站直接通信的簇首的深度为</a:t>
            </a:r>
            <a:r>
              <a:rPr kumimoji="0" lang="en-US" altLang="zh-CN" i="0" u="none" strike="noStrike" cap="none" normalizeH="0" baseline="0" dirty="0" smtClean="0">
                <a:ln>
                  <a:noFill/>
                </a:ln>
                <a:solidFill>
                  <a:schemeClr val="tx1"/>
                </a:solidFill>
                <a:effectLst/>
                <a:latin typeface="+mn-ea"/>
                <a:cs typeface="Times New Roman" pitchFamily="18" charset="0"/>
              </a:rPr>
              <a:t>1</a:t>
            </a:r>
            <a:r>
              <a:rPr kumimoji="0" lang="zh-CN" altLang="en-US" i="0" u="none" strike="noStrike" cap="none" normalizeH="0" baseline="0" dirty="0" smtClean="0">
                <a:ln>
                  <a:noFill/>
                </a:ln>
                <a:solidFill>
                  <a:schemeClr val="tx1"/>
                </a:solidFill>
                <a:effectLst/>
                <a:latin typeface="+mn-ea"/>
                <a:cs typeface="Times New Roman" pitchFamily="18" charset="0"/>
              </a:rPr>
              <a:t>，它的所有成员节点的深度等于簇首的深度。从深度为</a:t>
            </a:r>
            <a:r>
              <a:rPr kumimoji="0" lang="en-US" altLang="zh-CN" i="0" u="none" strike="noStrike" cap="none" normalizeH="0" baseline="0" dirty="0" smtClean="0">
                <a:ln>
                  <a:noFill/>
                </a:ln>
                <a:solidFill>
                  <a:schemeClr val="tx1"/>
                </a:solidFill>
                <a:effectLst/>
                <a:latin typeface="+mn-ea"/>
                <a:cs typeface="Times New Roman" pitchFamily="18" charset="0"/>
              </a:rPr>
              <a:t>n</a:t>
            </a:r>
            <a:r>
              <a:rPr kumimoji="0" lang="zh-CN" altLang="en-US" i="0" u="none" strike="noStrike" cap="none" normalizeH="0" baseline="0" dirty="0" smtClean="0">
                <a:ln>
                  <a:noFill/>
                </a:ln>
                <a:solidFill>
                  <a:schemeClr val="tx1"/>
                </a:solidFill>
                <a:effectLst/>
                <a:latin typeface="+mn-ea"/>
                <a:cs typeface="Times New Roman" pitchFamily="18" charset="0"/>
              </a:rPr>
              <a:t>的节点中选出的簇首的深度为</a:t>
            </a:r>
            <a:r>
              <a:rPr kumimoji="0" lang="en-US" altLang="zh-CN" i="0" u="none" strike="noStrike" cap="none" normalizeH="0" baseline="0" dirty="0" smtClean="0">
                <a:ln>
                  <a:noFill/>
                </a:ln>
                <a:solidFill>
                  <a:schemeClr val="tx1"/>
                </a:solidFill>
                <a:effectLst/>
                <a:latin typeface="+mn-ea"/>
                <a:cs typeface="Times New Roman" pitchFamily="18" charset="0"/>
              </a:rPr>
              <a:t>n+1</a:t>
            </a:r>
            <a:r>
              <a:rPr lang="zh-CN" altLang="en-US" dirty="0">
                <a:latin typeface="+mn-ea"/>
                <a:cs typeface="Times New Roman" pitchFamily="18" charset="0"/>
              </a:rPr>
              <a:t>，</a:t>
            </a:r>
            <a:r>
              <a:rPr kumimoji="0" lang="zh-CN" altLang="en-US" i="0" u="none" strike="noStrike" cap="none" normalizeH="0" baseline="0" dirty="0" smtClean="0">
                <a:ln>
                  <a:noFill/>
                </a:ln>
                <a:solidFill>
                  <a:schemeClr val="tx1"/>
                </a:solidFill>
                <a:effectLst/>
                <a:latin typeface="+mn-ea"/>
                <a:cs typeface="Times New Roman" pitchFamily="18" charset="0"/>
              </a:rPr>
              <a:t>用</a:t>
            </a:r>
            <a:r>
              <a:rPr kumimoji="0" lang="en-US" altLang="zh-CN" i="0" u="none" strike="noStrike" cap="none" normalizeH="0" baseline="0" dirty="0" smtClean="0">
                <a:ln>
                  <a:noFill/>
                </a:ln>
                <a:solidFill>
                  <a:schemeClr val="tx1"/>
                </a:solidFill>
                <a:effectLst/>
                <a:latin typeface="+mn-ea"/>
                <a:cs typeface="Times New Roman" pitchFamily="18" charset="0"/>
              </a:rPr>
              <a:t>D(</a:t>
            </a:r>
            <a:r>
              <a:rPr kumimoji="0" lang="en-US" altLang="zh-CN" i="0" u="none" strike="noStrike" cap="none" normalizeH="0" baseline="0" dirty="0" err="1" smtClean="0">
                <a:ln>
                  <a:noFill/>
                </a:ln>
                <a:solidFill>
                  <a:schemeClr val="tx1"/>
                </a:solidFill>
                <a:effectLst/>
                <a:latin typeface="+mn-ea"/>
                <a:cs typeface="Times New Roman" pitchFamily="18" charset="0"/>
              </a:rPr>
              <a:t>i</a:t>
            </a:r>
            <a:r>
              <a:rPr kumimoji="0" lang="en-US" altLang="zh-CN" i="0" u="none" strike="noStrike" cap="none" normalizeH="0" baseline="0" dirty="0" smtClean="0">
                <a:ln>
                  <a:noFill/>
                </a:ln>
                <a:solidFill>
                  <a:schemeClr val="tx1"/>
                </a:solidFill>
                <a:effectLst/>
                <a:latin typeface="+mn-ea"/>
                <a:cs typeface="Times New Roman" pitchFamily="18" charset="0"/>
              </a:rPr>
              <a:t>)</a:t>
            </a:r>
            <a:r>
              <a:rPr lang="zh-CN" altLang="en-US" dirty="0">
                <a:latin typeface="+mn-ea"/>
                <a:cs typeface="Times New Roman" pitchFamily="18" charset="0"/>
              </a:rPr>
              <a:t>表示</a:t>
            </a:r>
            <a:r>
              <a:rPr kumimoji="0" lang="zh-CN" altLang="en-US" i="0" u="none" strike="noStrike" cap="none" normalizeH="0" baseline="0" dirty="0" smtClean="0">
                <a:ln>
                  <a:noFill/>
                </a:ln>
                <a:solidFill>
                  <a:schemeClr val="tx1"/>
                </a:solidFill>
                <a:effectLst/>
                <a:latin typeface="+mn-ea"/>
                <a:cs typeface="Times New Roman" pitchFamily="18" charset="0"/>
              </a:rPr>
              <a:t>簇</a:t>
            </a:r>
            <a:r>
              <a:rPr kumimoji="0" lang="zh-CN" altLang="en-US" i="0" u="none" strike="noStrike" cap="none" normalizeH="0" baseline="0" dirty="0" smtClean="0">
                <a:ln>
                  <a:noFill/>
                </a:ln>
                <a:solidFill>
                  <a:schemeClr val="tx1"/>
                </a:solidFill>
                <a:effectLst/>
                <a:latin typeface="+mn-ea"/>
                <a:cs typeface="Times New Roman" pitchFamily="18" charset="0"/>
              </a:rPr>
              <a:t>首</a:t>
            </a:r>
            <a:r>
              <a:rPr kumimoji="0" lang="en-US" altLang="zh-CN" i="0" u="none" strike="noStrike" cap="none" normalizeH="0" baseline="0" dirty="0" err="1" smtClean="0">
                <a:ln>
                  <a:noFill/>
                </a:ln>
                <a:solidFill>
                  <a:schemeClr val="tx1"/>
                </a:solidFill>
                <a:effectLst/>
                <a:latin typeface="+mn-ea"/>
                <a:cs typeface="Times New Roman" pitchFamily="18" charset="0"/>
              </a:rPr>
              <a:t>i</a:t>
            </a:r>
            <a:r>
              <a:rPr kumimoji="0" lang="zh-CN" altLang="en-US" i="0" u="none" strike="noStrike" cap="none" normalizeH="0" baseline="0" dirty="0" smtClean="0">
                <a:ln>
                  <a:noFill/>
                </a:ln>
                <a:solidFill>
                  <a:schemeClr val="tx1"/>
                </a:solidFill>
                <a:effectLst/>
                <a:latin typeface="+mn-ea"/>
                <a:cs typeface="Times New Roman" pitchFamily="18" charset="0"/>
              </a:rPr>
              <a:t>的深度或者节点</a:t>
            </a:r>
            <a:r>
              <a:rPr kumimoji="0" lang="en-US" altLang="zh-CN" i="0" u="none" strike="noStrike" cap="none" normalizeH="0" baseline="0" dirty="0" err="1" smtClean="0">
                <a:ln>
                  <a:noFill/>
                </a:ln>
                <a:solidFill>
                  <a:schemeClr val="tx1"/>
                </a:solidFill>
                <a:effectLst/>
                <a:latin typeface="+mn-ea"/>
                <a:cs typeface="Times New Roman" pitchFamily="18" charset="0"/>
              </a:rPr>
              <a:t>i</a:t>
            </a:r>
            <a:r>
              <a:rPr kumimoji="0" lang="zh-CN" altLang="en-US" i="0" u="none" strike="noStrike" cap="none" normalizeH="0" baseline="0" dirty="0" smtClean="0">
                <a:ln>
                  <a:noFill/>
                </a:ln>
                <a:solidFill>
                  <a:schemeClr val="tx1"/>
                </a:solidFill>
                <a:effectLst/>
                <a:latin typeface="+mn-ea"/>
                <a:cs typeface="Times New Roman" pitchFamily="18" charset="0"/>
              </a:rPr>
              <a:t>的深度。</a:t>
            </a:r>
            <a:endParaRPr kumimoji="0" lang="zh-CN" altLang="en-US" i="0" u="none" strike="noStrike" cap="none" normalizeH="0" baseline="0" dirty="0" smtClean="0">
              <a:ln>
                <a:noFill/>
              </a:ln>
              <a:solidFill>
                <a:schemeClr val="tx1"/>
              </a:solidFill>
              <a:effectLst/>
              <a:latin typeface="+mn-ea"/>
              <a:cs typeface="宋体"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pPr>
            <a:r>
              <a:rPr lang="zh-CN" altLang="en-US" dirty="0" smtClean="0">
                <a:solidFill>
                  <a:srgbClr val="0000CC"/>
                </a:solidFill>
                <a:latin typeface="+mn-ea"/>
                <a:cs typeface="Times New Roman" pitchFamily="18" charset="0"/>
              </a:rPr>
              <a:t>簇深度</a:t>
            </a:r>
            <a:r>
              <a:rPr kumimoji="0" lang="zh-CN" altLang="en-US" i="0" u="none" strike="noStrike" cap="none" normalizeH="0" baseline="0" dirty="0" smtClean="0">
                <a:ln>
                  <a:noFill/>
                </a:ln>
                <a:solidFill>
                  <a:schemeClr val="tx1"/>
                </a:solidFill>
                <a:effectLst/>
                <a:latin typeface="+mn-ea"/>
                <a:cs typeface="Times New Roman" pitchFamily="18" charset="0"/>
              </a:rPr>
              <a:t>：簇</a:t>
            </a:r>
            <a:r>
              <a:rPr kumimoji="0" lang="zh-CN" altLang="en-US" i="0" u="none" strike="noStrike" cap="none" normalizeH="0" baseline="0" dirty="0" smtClean="0">
                <a:ln>
                  <a:noFill/>
                </a:ln>
                <a:solidFill>
                  <a:schemeClr val="tx1"/>
                </a:solidFill>
                <a:effectLst/>
                <a:latin typeface="+mn-ea"/>
                <a:cs typeface="Times New Roman" pitchFamily="18" charset="0"/>
              </a:rPr>
              <a:t>深度等于</a:t>
            </a:r>
            <a:r>
              <a:rPr kumimoji="0" lang="zh-CN" altLang="en-US" i="0" u="none" strike="noStrike" cap="none" normalizeH="0" baseline="0" dirty="0" smtClean="0">
                <a:ln>
                  <a:noFill/>
                </a:ln>
                <a:solidFill>
                  <a:schemeClr val="tx1"/>
                </a:solidFill>
                <a:effectLst/>
                <a:latin typeface="+mn-ea"/>
                <a:cs typeface="Times New Roman" pitchFamily="18" charset="0"/>
              </a:rPr>
              <a:t>簇首深度。</a:t>
            </a:r>
            <a:endParaRPr kumimoji="0" lang="zh-CN" altLang="en-US" i="0" u="none" strike="noStrike" cap="none" normalizeH="0" baseline="0" dirty="0" smtClean="0">
              <a:ln>
                <a:noFill/>
              </a:ln>
              <a:solidFill>
                <a:schemeClr val="tx1"/>
              </a:solidFill>
              <a:effectLst/>
              <a:latin typeface="+mn-ea"/>
              <a:cs typeface="宋体"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pPr>
            <a:r>
              <a:rPr lang="zh-CN" altLang="en-US" dirty="0" smtClean="0">
                <a:solidFill>
                  <a:srgbClr val="0000CC"/>
                </a:solidFill>
                <a:latin typeface="+mn-ea"/>
                <a:cs typeface="Times New Roman" pitchFamily="18" charset="0"/>
              </a:rPr>
              <a:t>父簇首</a:t>
            </a:r>
            <a:r>
              <a:rPr kumimoji="0" lang="zh-CN" altLang="en-US" i="0" u="none" strike="noStrike" cap="none" normalizeH="0" baseline="0" dirty="0" smtClean="0">
                <a:ln>
                  <a:noFill/>
                </a:ln>
                <a:solidFill>
                  <a:schemeClr val="tx1"/>
                </a:solidFill>
                <a:effectLst/>
                <a:latin typeface="+mn-ea"/>
                <a:cs typeface="Times New Roman" pitchFamily="18" charset="0"/>
              </a:rPr>
              <a:t>：簇首</a:t>
            </a:r>
            <a:r>
              <a:rPr kumimoji="0" lang="en-US" altLang="zh-CN" i="0" u="none" strike="noStrike" cap="none" normalizeH="0" baseline="0" dirty="0" err="1" smtClean="0">
                <a:ln>
                  <a:noFill/>
                </a:ln>
                <a:solidFill>
                  <a:schemeClr val="tx1"/>
                </a:solidFill>
                <a:effectLst/>
                <a:latin typeface="+mn-ea"/>
                <a:cs typeface="Times New Roman" pitchFamily="18" charset="0"/>
              </a:rPr>
              <a:t>i</a:t>
            </a:r>
            <a:r>
              <a:rPr kumimoji="0" lang="zh-CN" altLang="en-US" i="0" u="none" strike="noStrike" cap="none" normalizeH="0" baseline="0" dirty="0" smtClean="0">
                <a:ln>
                  <a:noFill/>
                </a:ln>
                <a:solidFill>
                  <a:schemeClr val="tx1"/>
                </a:solidFill>
                <a:effectLst/>
                <a:latin typeface="+mn-ea"/>
                <a:cs typeface="Times New Roman" pitchFamily="18" charset="0"/>
              </a:rPr>
              <a:t>的父簇首是那些深度比</a:t>
            </a:r>
            <a:r>
              <a:rPr kumimoji="0" lang="en-US" altLang="zh-CN" i="0" u="none" strike="noStrike" cap="none" normalizeH="0" baseline="0" dirty="0" err="1" smtClean="0">
                <a:ln>
                  <a:noFill/>
                </a:ln>
                <a:solidFill>
                  <a:schemeClr val="tx1"/>
                </a:solidFill>
                <a:effectLst/>
                <a:latin typeface="+mn-ea"/>
                <a:cs typeface="Times New Roman" pitchFamily="18" charset="0"/>
              </a:rPr>
              <a:t>i</a:t>
            </a:r>
            <a:r>
              <a:rPr kumimoji="0" lang="zh-CN" altLang="en-US" i="0" u="none" strike="noStrike" cap="none" normalizeH="0" baseline="0" dirty="0" smtClean="0">
                <a:ln>
                  <a:noFill/>
                </a:ln>
                <a:solidFill>
                  <a:schemeClr val="tx1"/>
                </a:solidFill>
                <a:effectLst/>
                <a:latin typeface="+mn-ea"/>
                <a:cs typeface="Times New Roman" pitchFamily="18" charset="0"/>
              </a:rPr>
              <a:t>的深度小</a:t>
            </a:r>
            <a:r>
              <a:rPr kumimoji="0" lang="en-US" altLang="zh-CN" i="0" u="none" strike="noStrike" cap="none" normalizeH="0" baseline="0" dirty="0" smtClean="0">
                <a:ln>
                  <a:noFill/>
                </a:ln>
                <a:solidFill>
                  <a:schemeClr val="tx1"/>
                </a:solidFill>
                <a:effectLst/>
                <a:latin typeface="+mn-ea"/>
                <a:cs typeface="Times New Roman" pitchFamily="18" charset="0"/>
              </a:rPr>
              <a:t>1</a:t>
            </a:r>
            <a:r>
              <a:rPr kumimoji="0" lang="zh-CN" altLang="en-US" i="0" u="none" strike="noStrike" cap="none" normalizeH="0" baseline="0" dirty="0" smtClean="0">
                <a:ln>
                  <a:noFill/>
                </a:ln>
                <a:solidFill>
                  <a:schemeClr val="tx1"/>
                </a:solidFill>
                <a:effectLst/>
                <a:latin typeface="+mn-ea"/>
                <a:cs typeface="Times New Roman" pitchFamily="18" charset="0"/>
              </a:rPr>
              <a:t>的簇首。</a:t>
            </a:r>
            <a:endParaRPr kumimoji="0" lang="zh-CN" altLang="en-US" i="0" u="none" strike="noStrike" cap="none" normalizeH="0" baseline="0" dirty="0" smtClean="0">
              <a:ln>
                <a:noFill/>
              </a:ln>
              <a:solidFill>
                <a:schemeClr val="tx1"/>
              </a:solidFill>
              <a:effectLst/>
              <a:latin typeface="+mn-ea"/>
              <a:cs typeface="宋体"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pPr>
            <a:r>
              <a:rPr lang="zh-CN" altLang="en-US" dirty="0" smtClean="0">
                <a:solidFill>
                  <a:srgbClr val="0000CC"/>
                </a:solidFill>
                <a:latin typeface="+mn-ea"/>
                <a:cs typeface="Times New Roman" pitchFamily="18" charset="0"/>
              </a:rPr>
              <a:t>子簇首</a:t>
            </a:r>
            <a:r>
              <a:rPr kumimoji="0" lang="zh-CN" altLang="en-US" i="0" u="none" strike="noStrike" cap="none" normalizeH="0" baseline="0" dirty="0" smtClean="0">
                <a:ln>
                  <a:noFill/>
                </a:ln>
                <a:solidFill>
                  <a:schemeClr val="tx1"/>
                </a:solidFill>
                <a:effectLst/>
                <a:latin typeface="+mn-ea"/>
                <a:cs typeface="Times New Roman" pitchFamily="18" charset="0"/>
              </a:rPr>
              <a:t>：簇首</a:t>
            </a:r>
            <a:r>
              <a:rPr kumimoji="0" lang="en-US" altLang="zh-CN" i="0" u="none" strike="noStrike" cap="none" normalizeH="0" baseline="0" dirty="0" err="1" smtClean="0">
                <a:ln>
                  <a:noFill/>
                </a:ln>
                <a:solidFill>
                  <a:schemeClr val="tx1"/>
                </a:solidFill>
                <a:effectLst/>
                <a:latin typeface="+mn-ea"/>
                <a:cs typeface="Times New Roman" pitchFamily="18" charset="0"/>
              </a:rPr>
              <a:t>i</a:t>
            </a:r>
            <a:r>
              <a:rPr kumimoji="0" lang="zh-CN" altLang="en-US" i="0" u="none" strike="noStrike" cap="none" normalizeH="0" baseline="0" dirty="0" smtClean="0">
                <a:ln>
                  <a:noFill/>
                </a:ln>
                <a:solidFill>
                  <a:schemeClr val="tx1"/>
                </a:solidFill>
                <a:effectLst/>
                <a:latin typeface="+mn-ea"/>
                <a:cs typeface="Times New Roman" pitchFamily="18" charset="0"/>
              </a:rPr>
              <a:t>的子簇首是那些深度比</a:t>
            </a:r>
            <a:r>
              <a:rPr kumimoji="0" lang="en-US" altLang="zh-CN" i="0" u="none" strike="noStrike" cap="none" normalizeH="0" baseline="0" dirty="0" err="1" smtClean="0">
                <a:ln>
                  <a:noFill/>
                </a:ln>
                <a:solidFill>
                  <a:schemeClr val="tx1"/>
                </a:solidFill>
                <a:effectLst/>
                <a:latin typeface="+mn-ea"/>
                <a:cs typeface="Times New Roman" pitchFamily="18" charset="0"/>
              </a:rPr>
              <a:t>i</a:t>
            </a:r>
            <a:r>
              <a:rPr kumimoji="0" lang="zh-CN" altLang="en-US" i="0" u="none" strike="noStrike" cap="none" normalizeH="0" baseline="0" dirty="0" smtClean="0">
                <a:ln>
                  <a:noFill/>
                </a:ln>
                <a:solidFill>
                  <a:schemeClr val="tx1"/>
                </a:solidFill>
                <a:effectLst/>
                <a:latin typeface="+mn-ea"/>
                <a:cs typeface="Times New Roman" pitchFamily="18" charset="0"/>
              </a:rPr>
              <a:t>的深度大</a:t>
            </a:r>
            <a:r>
              <a:rPr kumimoji="0" lang="en-US" altLang="zh-CN" i="0" u="none" strike="noStrike" cap="none" normalizeH="0" baseline="0" dirty="0" smtClean="0">
                <a:ln>
                  <a:noFill/>
                </a:ln>
                <a:solidFill>
                  <a:schemeClr val="tx1"/>
                </a:solidFill>
                <a:effectLst/>
                <a:latin typeface="+mn-ea"/>
                <a:cs typeface="Times New Roman" pitchFamily="18" charset="0"/>
              </a:rPr>
              <a:t>1</a:t>
            </a:r>
            <a:r>
              <a:rPr kumimoji="0" lang="zh-CN" altLang="en-US" i="0" u="none" strike="noStrike" cap="none" normalizeH="0" baseline="0" dirty="0" smtClean="0">
                <a:ln>
                  <a:noFill/>
                </a:ln>
                <a:solidFill>
                  <a:schemeClr val="tx1"/>
                </a:solidFill>
                <a:effectLst/>
                <a:latin typeface="+mn-ea"/>
                <a:cs typeface="Times New Roman" pitchFamily="18" charset="0"/>
              </a:rPr>
              <a:t>的簇首。</a:t>
            </a:r>
            <a:endParaRPr kumimoji="0" lang="zh-CN" altLang="en-US" i="0" u="none" strike="noStrike" cap="none" normalizeH="0" baseline="0" dirty="0" smtClean="0">
              <a:ln>
                <a:noFill/>
              </a:ln>
              <a:solidFill>
                <a:schemeClr val="tx1"/>
              </a:solidFill>
              <a:effectLst/>
              <a:latin typeface="+mn-ea"/>
              <a:cs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z="3600" dirty="0" smtClean="0">
                <a:solidFill>
                  <a:schemeClr val="accent2"/>
                </a:solidFill>
              </a:rPr>
              <a:t>分簇路由协议</a:t>
            </a:r>
          </a:p>
        </p:txBody>
      </p:sp>
      <p:sp>
        <p:nvSpPr>
          <p:cNvPr id="28675" name="Rectangle 3"/>
          <p:cNvSpPr>
            <a:spLocks noGrp="1" noChangeArrowheads="1"/>
          </p:cNvSpPr>
          <p:nvPr>
            <p:ph idx="1"/>
          </p:nvPr>
        </p:nvSpPr>
        <p:spPr>
          <a:xfrm>
            <a:off x="468313" y="1052513"/>
            <a:ext cx="8229600" cy="5040783"/>
          </a:xfrm>
        </p:spPr>
        <p:txBody>
          <a:bodyPr>
            <a:normAutofit/>
          </a:bodyPr>
          <a:lstStyle/>
          <a:p>
            <a:pPr eaLnBrk="1" hangingPunct="1"/>
            <a:r>
              <a:rPr lang="en-US" altLang="zh-CN" dirty="0" smtClean="0">
                <a:solidFill>
                  <a:schemeClr val="accent2"/>
                </a:solidFill>
              </a:rPr>
              <a:t>LEACH</a:t>
            </a:r>
            <a:r>
              <a:rPr lang="en-US" altLang="zh-CN" dirty="0" smtClean="0"/>
              <a:t> (Low Energy Adaptive Clustering Hierarchy)</a:t>
            </a:r>
            <a:r>
              <a:rPr lang="zh-CN" altLang="en-US" dirty="0" smtClean="0"/>
              <a:t>低耗能自适应聚类路由协议</a:t>
            </a:r>
            <a:endParaRPr lang="en-US" altLang="zh-CN" dirty="0" smtClean="0"/>
          </a:p>
          <a:p>
            <a:pPr eaLnBrk="1" hangingPunct="1"/>
            <a:r>
              <a:rPr lang="en-US" altLang="zh-CN" dirty="0" smtClean="0">
                <a:solidFill>
                  <a:schemeClr val="accent2"/>
                </a:solidFill>
              </a:rPr>
              <a:t>PEGASIS</a:t>
            </a:r>
            <a:r>
              <a:rPr lang="en-US" altLang="zh-CN" dirty="0" smtClean="0"/>
              <a:t> (Power Efficient Gathering in Sensor Information System)</a:t>
            </a:r>
            <a:r>
              <a:rPr lang="zh-CN" altLang="en-US" dirty="0" smtClean="0"/>
              <a:t>传感信息系统的能耗有效聚集路由协议</a:t>
            </a:r>
          </a:p>
          <a:p>
            <a:pPr eaLnBrk="1" hangingPunct="1"/>
            <a:r>
              <a:rPr lang="en-US" altLang="zh-CN" dirty="0" smtClean="0">
                <a:solidFill>
                  <a:schemeClr val="accent2"/>
                </a:solidFill>
              </a:rPr>
              <a:t>TTDD</a:t>
            </a:r>
            <a:r>
              <a:rPr lang="en-US" altLang="zh-CN" dirty="0" smtClean="0"/>
              <a:t> (Two-Tier Data Dissemination)sink</a:t>
            </a:r>
            <a:r>
              <a:rPr lang="zh-CN" altLang="en-US" dirty="0" smtClean="0"/>
              <a:t>节点移动</a:t>
            </a:r>
          </a:p>
          <a:p>
            <a:pPr eaLnBrk="1" hangingPunct="1"/>
            <a:r>
              <a:rPr lang="en-US" altLang="zh-CN" dirty="0" smtClean="0">
                <a:solidFill>
                  <a:schemeClr val="accent2"/>
                </a:solidFill>
              </a:rPr>
              <a:t>TEEN</a:t>
            </a:r>
            <a:r>
              <a:rPr lang="en-US" altLang="zh-CN" dirty="0" smtClean="0"/>
              <a:t> (Threshold sensitive Energy Efficient sensor Network protocol)</a:t>
            </a:r>
            <a:r>
              <a:rPr lang="zh-CN" altLang="en-US" dirty="0" smtClean="0"/>
              <a:t>门限敏感的高效能耗传感器网络协议</a:t>
            </a:r>
          </a:p>
        </p:txBody>
      </p:sp>
      <p:sp>
        <p:nvSpPr>
          <p:cNvPr id="28676" name="灯片编号占位符 4"/>
          <p:cNvSpPr>
            <a:spLocks noGrp="1"/>
          </p:cNvSpPr>
          <p:nvPr>
            <p:ph type="sldNum" sz="quarter" idx="10"/>
          </p:nvPr>
        </p:nvSpPr>
        <p:spPr>
          <a:noFill/>
        </p:spPr>
        <p:txBody>
          <a:bodyPr/>
          <a:lstStyle/>
          <a:p>
            <a:fld id="{0DE0EB5E-D5C5-4487-83E8-1004FB7896F7}" type="slidenum">
              <a:rPr lang="zh-CN" altLang="en-US"/>
              <a:pPr/>
              <a:t>3</a:t>
            </a:fld>
            <a:r>
              <a:rPr lang="en-US" altLang="zh-CN" dirty="0" smtClean="0"/>
              <a:t>/40</a:t>
            </a:r>
            <a:endParaRPr lang="en-US" altLang="zh-CN" dirty="0"/>
          </a:p>
        </p:txBody>
      </p:sp>
      <p:sp>
        <p:nvSpPr>
          <p:cNvPr id="5" name="页脚占位符 4"/>
          <p:cNvSpPr>
            <a:spLocks noGrp="1"/>
          </p:cNvSpPr>
          <p:nvPr>
            <p:ph type="ftr" sz="quarter" idx="11"/>
          </p:nvPr>
        </p:nvSpPr>
        <p:spPr/>
        <p:txBody>
          <a:bodyPr/>
          <a:lstStyle/>
          <a:p>
            <a:pPr>
              <a:defRPr/>
            </a:pPr>
            <a:r>
              <a:rPr lang="en-US" altLang="zh-CN"/>
              <a:t>Prof. Wu Yuanming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295E27B-141F-421D-ABAE-09D10EE132A8}" type="slidenum">
              <a:rPr lang="zh-CN" altLang="en-US" smtClean="0"/>
              <a:pPr>
                <a:defRPr/>
              </a:pPr>
              <a:t>30</a:t>
            </a:fld>
            <a:r>
              <a:rPr lang="en-US" altLang="zh-CN" dirty="0" smtClean="0"/>
              <a:t>/40</a:t>
            </a:r>
            <a:endParaRPr lang="en-US" altLang="zh-CN" dirty="0"/>
          </a:p>
        </p:txBody>
      </p:sp>
      <p:sp>
        <p:nvSpPr>
          <p:cNvPr id="4710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47107"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51720" y="764704"/>
            <a:ext cx="3917235" cy="576064"/>
          </a:xfrm>
          <a:prstGeom prst="rect">
            <a:avLst/>
          </a:prstGeom>
          <a:noFill/>
        </p:spPr>
      </p:pic>
      <p:sp>
        <p:nvSpPr>
          <p:cNvPr id="47109" name="Rectangle 5"/>
          <p:cNvSpPr>
            <a:spLocks noChangeArrowheads="1"/>
          </p:cNvSpPr>
          <p:nvPr/>
        </p:nvSpPr>
        <p:spPr bwMode="auto">
          <a:xfrm>
            <a:off x="0" y="742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47113"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059832" y="3212976"/>
            <a:ext cx="2016224" cy="394930"/>
          </a:xfrm>
          <a:prstGeom prst="rect">
            <a:avLst/>
          </a:prstGeom>
          <a:noFill/>
        </p:spPr>
      </p:pic>
      <p:sp>
        <p:nvSpPr>
          <p:cNvPr id="47120" name="Rectangle 16"/>
          <p:cNvSpPr>
            <a:spLocks noChangeArrowheads="1"/>
          </p:cNvSpPr>
          <p:nvPr/>
        </p:nvSpPr>
        <p:spPr bwMode="auto">
          <a:xfrm>
            <a:off x="1043608" y="1628800"/>
            <a:ext cx="7272808"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1" u="none" strike="noStrike" cap="none" normalizeH="0" baseline="0" dirty="0" err="1" smtClean="0">
                <a:ln>
                  <a:noFill/>
                </a:ln>
                <a:solidFill>
                  <a:schemeClr val="tx1"/>
                </a:solidFill>
                <a:effectLst/>
                <a:latin typeface="+mn-ea"/>
                <a:cs typeface="Times New Roman" pitchFamily="18" charset="0"/>
              </a:rPr>
              <a:t>Nmax</a:t>
            </a:r>
            <a:r>
              <a:rPr lang="en-US" altLang="zh-CN" dirty="0" smtClean="0">
                <a:latin typeface="+mn-ea"/>
                <a:cs typeface="Times New Roman" pitchFamily="18" charset="0"/>
              </a:rPr>
              <a:t>--</a:t>
            </a:r>
            <a:r>
              <a:rPr kumimoji="0" lang="zh-CN" altLang="en-US" b="0" i="0" u="none" strike="noStrike" cap="none" normalizeH="0" baseline="0" dirty="0" smtClean="0">
                <a:ln>
                  <a:noFill/>
                </a:ln>
                <a:solidFill>
                  <a:schemeClr val="tx1"/>
                </a:solidFill>
                <a:effectLst/>
                <a:latin typeface="+mn-ea"/>
                <a:cs typeface="Times New Roman" pitchFamily="18" charset="0"/>
              </a:rPr>
              <a:t>所有节点的邻居节点个数值的最大值，它可以通过一个仿真实验得到</a:t>
            </a:r>
            <a:r>
              <a:rPr lang="zh-CN" altLang="en-US" dirty="0" smtClean="0">
                <a:latin typeface="+mn-ea"/>
                <a:cs typeface="Times New Roman" pitchFamily="18" charset="0"/>
              </a:rPr>
              <a:t>（</a:t>
            </a:r>
            <a:r>
              <a:rPr kumimoji="0" lang="zh-CN" altLang="en-US" b="0" i="0" u="none" strike="noStrike" cap="none" normalizeH="0" baseline="0" dirty="0" smtClean="0">
                <a:ln>
                  <a:noFill/>
                </a:ln>
                <a:solidFill>
                  <a:schemeClr val="tx1"/>
                </a:solidFill>
                <a:effectLst/>
                <a:latin typeface="+mn-ea"/>
                <a:cs typeface="Times New Roman" pitchFamily="18" charset="0"/>
              </a:rPr>
              <a:t>见</a:t>
            </a:r>
            <a:r>
              <a:rPr lang="zh-CN" altLang="en-US" dirty="0" smtClean="0">
                <a:latin typeface="+mn-ea"/>
                <a:cs typeface="Times New Roman" pitchFamily="18" charset="0"/>
              </a:rPr>
              <a:t>后面的仿真）</a:t>
            </a:r>
            <a:r>
              <a:rPr kumimoji="0" lang="zh-CN" altLang="en-US" b="0" i="0" u="none" strike="noStrike" cap="none" normalizeH="0" baseline="0" dirty="0" smtClean="0">
                <a:ln>
                  <a:noFill/>
                </a:ln>
                <a:solidFill>
                  <a:schemeClr val="tx1"/>
                </a:solidFill>
                <a:effectLst/>
                <a:latin typeface="+mn-ea"/>
                <a:cs typeface="Times New Roman" pitchFamily="18" charset="0"/>
              </a:rPr>
              <a:t>。</a:t>
            </a:r>
            <a:endParaRPr kumimoji="0" lang="en-US" altLang="zh-CN" b="0" i="0" u="none" strike="noStrike" cap="none" normalizeH="0" baseline="0" dirty="0" smtClean="0">
              <a:ln>
                <a:noFill/>
              </a:ln>
              <a:solidFill>
                <a:schemeClr val="tx1"/>
              </a:solidFill>
              <a:effectLst/>
              <a:latin typeface="+mn-ea"/>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1" u="none" strike="noStrike" cap="none" normalizeH="0" baseline="0" dirty="0" smtClean="0">
                <a:ln>
                  <a:noFill/>
                </a:ln>
                <a:solidFill>
                  <a:schemeClr val="tx1"/>
                </a:solidFill>
                <a:effectLst/>
                <a:latin typeface="+mn-ea"/>
                <a:cs typeface="Times New Roman" pitchFamily="18" charset="0"/>
              </a:rPr>
              <a:t>D(</a:t>
            </a:r>
            <a:r>
              <a:rPr kumimoji="0" lang="en-US" altLang="zh-CN" b="1" i="1" u="none" strike="noStrike" cap="none" normalizeH="0" baseline="0" dirty="0" err="1" smtClean="0">
                <a:ln>
                  <a:noFill/>
                </a:ln>
                <a:solidFill>
                  <a:schemeClr val="tx1"/>
                </a:solidFill>
                <a:effectLst/>
                <a:latin typeface="+mn-ea"/>
                <a:cs typeface="Times New Roman" pitchFamily="18" charset="0"/>
              </a:rPr>
              <a:t>i</a:t>
            </a:r>
            <a:r>
              <a:rPr kumimoji="0" lang="en-US" altLang="zh-CN" b="1" i="1" u="none" strike="noStrike" cap="none" normalizeH="0" baseline="0" dirty="0" smtClean="0">
                <a:ln>
                  <a:noFill/>
                </a:ln>
                <a:solidFill>
                  <a:schemeClr val="tx1"/>
                </a:solidFill>
                <a:effectLst/>
                <a:latin typeface="+mn-ea"/>
                <a:cs typeface="Times New Roman" pitchFamily="18" charset="0"/>
              </a:rPr>
              <a:t>)</a:t>
            </a:r>
            <a:r>
              <a:rPr kumimoji="0" lang="en-US" altLang="zh-CN" b="1" i="0" u="none" strike="noStrike" cap="none" normalizeH="0" baseline="0" dirty="0" smtClean="0">
                <a:ln>
                  <a:noFill/>
                </a:ln>
                <a:solidFill>
                  <a:schemeClr val="tx1"/>
                </a:solidFill>
                <a:effectLst/>
                <a:latin typeface="+mn-ea"/>
                <a:cs typeface="Times New Roman" pitchFamily="18" charset="0"/>
              </a:rPr>
              <a:t> </a:t>
            </a:r>
            <a:r>
              <a:rPr lang="en-US" altLang="zh-CN" dirty="0" smtClean="0">
                <a:latin typeface="+mn-ea"/>
                <a:cs typeface="Times New Roman" pitchFamily="18" charset="0"/>
              </a:rPr>
              <a:t>--</a:t>
            </a:r>
            <a:r>
              <a:rPr kumimoji="0" lang="zh-CN" altLang="en-US" b="0" i="0" u="none" strike="noStrike" cap="none" normalizeH="0" baseline="0" dirty="0" smtClean="0">
                <a:ln>
                  <a:noFill/>
                </a:ln>
                <a:solidFill>
                  <a:schemeClr val="tx1"/>
                </a:solidFill>
                <a:effectLst/>
                <a:latin typeface="+mn-ea"/>
                <a:cs typeface="Times New Roman" pitchFamily="18" charset="0"/>
              </a:rPr>
              <a:t>节点</a:t>
            </a:r>
            <a:r>
              <a:rPr kumimoji="0" lang="en-US" altLang="zh-CN" b="0" i="0" u="none" strike="noStrike" cap="none" normalizeH="0" baseline="0" dirty="0" err="1" smtClean="0">
                <a:ln>
                  <a:noFill/>
                </a:ln>
                <a:solidFill>
                  <a:schemeClr val="tx1"/>
                </a:solidFill>
                <a:effectLst/>
                <a:latin typeface="+mn-ea"/>
                <a:cs typeface="Times New Roman" pitchFamily="18" charset="0"/>
              </a:rPr>
              <a:t>i</a:t>
            </a:r>
            <a:r>
              <a:rPr kumimoji="0" lang="zh-CN" altLang="en-US" b="0" i="0" u="none" strike="noStrike" cap="none" normalizeH="0" baseline="0" dirty="0" smtClean="0">
                <a:ln>
                  <a:noFill/>
                </a:ln>
                <a:solidFill>
                  <a:schemeClr val="tx1"/>
                </a:solidFill>
                <a:effectLst/>
                <a:latin typeface="+mn-ea"/>
                <a:cs typeface="Times New Roman" pitchFamily="18" charset="0"/>
              </a:rPr>
              <a:t>的深度</a:t>
            </a:r>
            <a:endParaRPr kumimoji="0" lang="en-US" altLang="zh-CN" b="0" i="0" u="none" strike="noStrike" cap="none" normalizeH="0" baseline="0" dirty="0" smtClean="0">
              <a:ln>
                <a:noFill/>
              </a:ln>
              <a:solidFill>
                <a:schemeClr val="tx1"/>
              </a:solidFill>
              <a:effectLst/>
              <a:latin typeface="+mn-ea"/>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1" u="none" strike="noStrike" cap="none" normalizeH="0" baseline="0" dirty="0" smtClean="0">
                <a:ln>
                  <a:noFill/>
                </a:ln>
                <a:solidFill>
                  <a:schemeClr val="tx1"/>
                </a:solidFill>
                <a:effectLst/>
                <a:latin typeface="+mn-ea"/>
                <a:cs typeface="Times New Roman" pitchFamily="18" charset="0"/>
              </a:rPr>
              <a:t>E(</a:t>
            </a:r>
            <a:r>
              <a:rPr kumimoji="0" lang="en-US" altLang="zh-CN" b="1" i="1" u="none" strike="noStrike" cap="none" normalizeH="0" baseline="0" dirty="0" err="1" smtClean="0">
                <a:ln>
                  <a:noFill/>
                </a:ln>
                <a:solidFill>
                  <a:schemeClr val="tx1"/>
                </a:solidFill>
                <a:effectLst/>
                <a:latin typeface="+mn-ea"/>
                <a:cs typeface="Times New Roman" pitchFamily="18" charset="0"/>
              </a:rPr>
              <a:t>i</a:t>
            </a:r>
            <a:r>
              <a:rPr kumimoji="0" lang="en-US" altLang="zh-CN" b="1" i="1" u="none" strike="noStrike" cap="none" normalizeH="0" baseline="0" dirty="0" smtClean="0">
                <a:ln>
                  <a:noFill/>
                </a:ln>
                <a:solidFill>
                  <a:schemeClr val="tx1"/>
                </a:solidFill>
                <a:effectLst/>
                <a:latin typeface="+mn-ea"/>
                <a:cs typeface="Times New Roman" pitchFamily="18" charset="0"/>
              </a:rPr>
              <a:t>)</a:t>
            </a:r>
            <a:r>
              <a:rPr lang="en-US" altLang="zh-CN" dirty="0" smtClean="0">
                <a:latin typeface="+mn-ea"/>
                <a:cs typeface="Times New Roman" pitchFamily="18" charset="0"/>
              </a:rPr>
              <a:t>--</a:t>
            </a:r>
            <a:r>
              <a:rPr kumimoji="0" lang="zh-CN" altLang="en-US" b="0" i="0" u="none" strike="noStrike" cap="none" normalizeH="0" baseline="0" dirty="0" smtClean="0">
                <a:ln>
                  <a:noFill/>
                </a:ln>
                <a:solidFill>
                  <a:schemeClr val="tx1"/>
                </a:solidFill>
                <a:effectLst/>
                <a:latin typeface="+mn-ea"/>
                <a:cs typeface="Times New Roman" pitchFamily="18" charset="0"/>
              </a:rPr>
              <a:t>节点</a:t>
            </a:r>
            <a:r>
              <a:rPr kumimoji="0" lang="en-US" altLang="zh-CN" b="0" i="0" u="none" strike="noStrike" cap="none" normalizeH="0" baseline="0" dirty="0" err="1" smtClean="0">
                <a:ln>
                  <a:noFill/>
                </a:ln>
                <a:solidFill>
                  <a:schemeClr val="tx1"/>
                </a:solidFill>
                <a:effectLst/>
                <a:latin typeface="+mn-ea"/>
                <a:cs typeface="Times New Roman" pitchFamily="18" charset="0"/>
              </a:rPr>
              <a:t>i</a:t>
            </a:r>
            <a:r>
              <a:rPr kumimoji="0" lang="zh-CN" altLang="en-US" b="0" i="0" u="none" strike="noStrike" cap="none" normalizeH="0" baseline="0" dirty="0" smtClean="0">
                <a:ln>
                  <a:noFill/>
                </a:ln>
                <a:solidFill>
                  <a:schemeClr val="tx1"/>
                </a:solidFill>
                <a:effectLst/>
                <a:latin typeface="+mn-ea"/>
                <a:cs typeface="Times New Roman" pitchFamily="18" charset="0"/>
              </a:rPr>
              <a:t>的剩余能量</a:t>
            </a:r>
            <a:endParaRPr kumimoji="0" lang="en-US" altLang="zh-CN" b="0" i="0" u="none" strike="noStrike" cap="none" normalizeH="0" baseline="0" dirty="0" smtClean="0">
              <a:ln>
                <a:noFill/>
              </a:ln>
              <a:solidFill>
                <a:schemeClr val="tx1"/>
              </a:solidFill>
              <a:effectLst/>
              <a:latin typeface="+mn-ea"/>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b="1" i="1" dirty="0" smtClean="0">
                <a:latin typeface="+mn-ea"/>
                <a:cs typeface="Times New Roman" pitchFamily="18" charset="0"/>
              </a:rPr>
              <a:t>E</a:t>
            </a:r>
            <a:r>
              <a:rPr lang="en-US" altLang="zh-CN" sz="1400" b="1" i="1" dirty="0" smtClean="0">
                <a:latin typeface="+mn-ea"/>
                <a:cs typeface="Times New Roman" pitchFamily="18" charset="0"/>
              </a:rPr>
              <a:t>0</a:t>
            </a:r>
            <a:r>
              <a:rPr kumimoji="0" lang="en-US" altLang="zh-CN" b="1" i="0" u="none" strike="noStrike" cap="none" normalizeH="0" baseline="0" dirty="0" smtClean="0">
                <a:ln>
                  <a:noFill/>
                </a:ln>
                <a:solidFill>
                  <a:schemeClr val="tx1"/>
                </a:solidFill>
                <a:effectLst/>
                <a:latin typeface="+mn-ea"/>
                <a:cs typeface="宋体" pitchFamily="2" charset="-122"/>
              </a:rPr>
              <a:t> </a:t>
            </a:r>
            <a:r>
              <a:rPr kumimoji="0" lang="en-US" altLang="zh-CN" b="0" i="0" u="none" strike="noStrike" cap="none" normalizeH="0" baseline="0" dirty="0" smtClean="0">
                <a:ln>
                  <a:noFill/>
                </a:ln>
                <a:solidFill>
                  <a:schemeClr val="tx1"/>
                </a:solidFill>
                <a:effectLst/>
                <a:latin typeface="+mn-ea"/>
                <a:cs typeface="宋体" pitchFamily="2" charset="-122"/>
              </a:rPr>
              <a:t> --</a:t>
            </a:r>
            <a:r>
              <a:rPr kumimoji="0" lang="zh-CN" altLang="en-US" b="0" i="0" u="none" strike="noStrike" cap="none" normalizeH="0" baseline="0" dirty="0" smtClean="0">
                <a:ln>
                  <a:noFill/>
                </a:ln>
                <a:solidFill>
                  <a:schemeClr val="tx1"/>
                </a:solidFill>
                <a:effectLst/>
                <a:latin typeface="+mn-ea"/>
                <a:cs typeface="宋体" pitchFamily="2" charset="-122"/>
              </a:rPr>
              <a:t>节点初始能量</a:t>
            </a:r>
          </a:p>
        </p:txBody>
      </p:sp>
      <p:graphicFrame>
        <p:nvGraphicFramePr>
          <p:cNvPr id="27" name="表格 26"/>
          <p:cNvGraphicFramePr>
            <a:graphicFrameLocks noGrp="1"/>
          </p:cNvGraphicFramePr>
          <p:nvPr/>
        </p:nvGraphicFramePr>
        <p:xfrm>
          <a:off x="971600" y="4597504"/>
          <a:ext cx="7704856" cy="487680"/>
        </p:xfrm>
        <a:graphic>
          <a:graphicData uri="http://schemas.openxmlformats.org/drawingml/2006/table">
            <a:tbl>
              <a:tblPr/>
              <a:tblGrid>
                <a:gridCol w="909309">
                  <a:extLst>
                    <a:ext uri="{9D8B030D-6E8A-4147-A177-3AD203B41FA5}">
                      <a16:colId xmlns:a16="http://schemas.microsoft.com/office/drawing/2014/main" val="20000"/>
                    </a:ext>
                  </a:extLst>
                </a:gridCol>
                <a:gridCol w="1167541">
                  <a:extLst>
                    <a:ext uri="{9D8B030D-6E8A-4147-A177-3AD203B41FA5}">
                      <a16:colId xmlns:a16="http://schemas.microsoft.com/office/drawing/2014/main" val="20001"/>
                    </a:ext>
                  </a:extLst>
                </a:gridCol>
                <a:gridCol w="1298489">
                  <a:extLst>
                    <a:ext uri="{9D8B030D-6E8A-4147-A177-3AD203B41FA5}">
                      <a16:colId xmlns:a16="http://schemas.microsoft.com/office/drawing/2014/main" val="20002"/>
                    </a:ext>
                  </a:extLst>
                </a:gridCol>
                <a:gridCol w="1168457">
                  <a:extLst>
                    <a:ext uri="{9D8B030D-6E8A-4147-A177-3AD203B41FA5}">
                      <a16:colId xmlns:a16="http://schemas.microsoft.com/office/drawing/2014/main" val="20003"/>
                    </a:ext>
                  </a:extLst>
                </a:gridCol>
                <a:gridCol w="1297573">
                  <a:extLst>
                    <a:ext uri="{9D8B030D-6E8A-4147-A177-3AD203B41FA5}">
                      <a16:colId xmlns:a16="http://schemas.microsoft.com/office/drawing/2014/main" val="20004"/>
                    </a:ext>
                  </a:extLst>
                </a:gridCol>
                <a:gridCol w="1863487">
                  <a:extLst>
                    <a:ext uri="{9D8B030D-6E8A-4147-A177-3AD203B41FA5}">
                      <a16:colId xmlns:a16="http://schemas.microsoft.com/office/drawing/2014/main" val="20005"/>
                    </a:ext>
                  </a:extLst>
                </a:gridCol>
              </a:tblGrid>
              <a:tr h="0">
                <a:tc>
                  <a:txBody>
                    <a:bodyPr/>
                    <a:lstStyle/>
                    <a:p>
                      <a:pPr algn="ctr">
                        <a:spcAft>
                          <a:spcPts val="0"/>
                        </a:spcAft>
                      </a:pPr>
                      <a:r>
                        <a:rPr lang="zh-CN" sz="1600" b="1" kern="100" dirty="0">
                          <a:latin typeface="Times New Roman"/>
                          <a:ea typeface="宋体"/>
                          <a:cs typeface="Times New Roman"/>
                        </a:rPr>
                        <a:t>包类型</a:t>
                      </a:r>
                      <a:endParaRPr lang="zh-CN" sz="16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dirty="0">
                          <a:latin typeface="Times New Roman"/>
                          <a:ea typeface="宋体"/>
                          <a:cs typeface="Times New Roman"/>
                        </a:rPr>
                        <a:t>源节点</a:t>
                      </a:r>
                      <a:r>
                        <a:rPr lang="en-US" sz="1600" b="1" kern="100" dirty="0">
                          <a:latin typeface="Times New Roman"/>
                          <a:ea typeface="宋体"/>
                          <a:cs typeface="Times New Roman"/>
                        </a:rPr>
                        <a:t>ID</a:t>
                      </a:r>
                      <a:endParaRPr lang="zh-CN" sz="16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dirty="0">
                          <a:latin typeface="Times New Roman"/>
                          <a:ea typeface="宋体"/>
                          <a:cs typeface="Times New Roman"/>
                        </a:rPr>
                        <a:t>目标节点</a:t>
                      </a:r>
                      <a:r>
                        <a:rPr lang="en-US" sz="1600" b="1" kern="100" dirty="0">
                          <a:latin typeface="Times New Roman"/>
                          <a:ea typeface="宋体"/>
                          <a:cs typeface="Times New Roman"/>
                        </a:rPr>
                        <a:t>ID</a:t>
                      </a:r>
                      <a:endParaRPr lang="zh-CN" sz="16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a:latin typeface="Times New Roman"/>
                          <a:ea typeface="宋体"/>
                          <a:cs typeface="Times New Roman"/>
                        </a:rPr>
                        <a:t>节点深度</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a:latin typeface="Times New Roman"/>
                          <a:ea typeface="宋体"/>
                          <a:cs typeface="Times New Roman"/>
                        </a:rPr>
                        <a:t>剩余能量</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dirty="0">
                          <a:latin typeface="Times New Roman"/>
                          <a:ea typeface="宋体"/>
                          <a:cs typeface="Times New Roman"/>
                        </a:rPr>
                        <a:t>簇外邻居节点个数</a:t>
                      </a:r>
                      <a:endParaRPr lang="zh-CN" sz="16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spcAft>
                          <a:spcPts val="0"/>
                        </a:spcAft>
                      </a:pPr>
                      <a:r>
                        <a:rPr lang="en-US" sz="1600" b="1" kern="100">
                          <a:latin typeface="Times New Roman"/>
                          <a:ea typeface="宋体"/>
                          <a:cs typeface="Times New Roman"/>
                        </a:rPr>
                        <a:t>2 bits</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Times New Roman"/>
                          <a:ea typeface="宋体"/>
                          <a:cs typeface="Times New Roman"/>
                        </a:rPr>
                        <a:t>10 bit</a:t>
                      </a:r>
                      <a:endParaRPr lang="zh-CN" sz="16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Times New Roman"/>
                          <a:ea typeface="宋体"/>
                          <a:cs typeface="Times New Roman"/>
                        </a:rPr>
                        <a:t>10 bits</a:t>
                      </a:r>
                      <a:endParaRPr lang="zh-CN" sz="16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Times New Roman"/>
                          <a:ea typeface="宋体"/>
                          <a:cs typeface="Times New Roman"/>
                        </a:rPr>
                        <a:t>8 bits</a:t>
                      </a:r>
                      <a:endParaRPr lang="zh-CN" sz="16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Times New Roman"/>
                          <a:ea typeface="宋体"/>
                          <a:cs typeface="Times New Roman"/>
                        </a:rPr>
                        <a:t>32 bits</a:t>
                      </a:r>
                      <a:endParaRPr lang="zh-CN" sz="16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Times New Roman"/>
                          <a:ea typeface="宋体"/>
                          <a:cs typeface="Times New Roman"/>
                        </a:rPr>
                        <a:t>32 bits</a:t>
                      </a:r>
                      <a:endParaRPr lang="zh-CN" sz="16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8" name="Rectangle 1"/>
          <p:cNvSpPr>
            <a:spLocks noChangeArrowheads="1"/>
          </p:cNvSpPr>
          <p:nvPr/>
        </p:nvSpPr>
        <p:spPr bwMode="auto">
          <a:xfrm>
            <a:off x="1763688" y="4149080"/>
            <a:ext cx="2376264"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dirty="0" smtClean="0">
                <a:ln>
                  <a:noFill/>
                </a:ln>
                <a:solidFill>
                  <a:srgbClr val="0000CC"/>
                </a:solidFill>
                <a:effectLst/>
                <a:latin typeface="Times New Roman" pitchFamily="18" charset="0"/>
                <a:ea typeface="宋体" pitchFamily="2" charset="-122"/>
                <a:cs typeface="Times New Roman" pitchFamily="18" charset="0"/>
              </a:rPr>
              <a:t>分簇包格式</a:t>
            </a:r>
            <a:endParaRPr kumimoji="0" lang="zh-CN" altLang="en-US" b="1" i="0" u="none" strike="noStrike" cap="none" normalizeH="0" baseline="0" dirty="0" smtClean="0">
              <a:ln>
                <a:noFill/>
              </a:ln>
              <a:solidFill>
                <a:srgbClr val="0000CC"/>
              </a:solidFill>
              <a:effectLst/>
              <a:latin typeface="Arial" pitchFamily="34" charset="0"/>
              <a:ea typeface="宋体" pitchFamily="2" charset="-122"/>
              <a:cs typeface="宋体" pitchFamily="2" charset="-122"/>
            </a:endParaRPr>
          </a:p>
        </p:txBody>
      </p:sp>
      <p:graphicFrame>
        <p:nvGraphicFramePr>
          <p:cNvPr id="29" name="表格 28"/>
          <p:cNvGraphicFramePr>
            <a:graphicFrameLocks noGrp="1"/>
          </p:cNvGraphicFramePr>
          <p:nvPr/>
        </p:nvGraphicFramePr>
        <p:xfrm>
          <a:off x="1043608" y="5661248"/>
          <a:ext cx="7488831" cy="487680"/>
        </p:xfrm>
        <a:graphic>
          <a:graphicData uri="http://schemas.openxmlformats.org/drawingml/2006/table">
            <a:tbl>
              <a:tblPr/>
              <a:tblGrid>
                <a:gridCol w="1135696">
                  <a:extLst>
                    <a:ext uri="{9D8B030D-6E8A-4147-A177-3AD203B41FA5}">
                      <a16:colId xmlns:a16="http://schemas.microsoft.com/office/drawing/2014/main" val="20000"/>
                    </a:ext>
                  </a:extLst>
                </a:gridCol>
                <a:gridCol w="2649661">
                  <a:extLst>
                    <a:ext uri="{9D8B030D-6E8A-4147-A177-3AD203B41FA5}">
                      <a16:colId xmlns:a16="http://schemas.microsoft.com/office/drawing/2014/main" val="20001"/>
                    </a:ext>
                  </a:extLst>
                </a:gridCol>
                <a:gridCol w="1261193">
                  <a:extLst>
                    <a:ext uri="{9D8B030D-6E8A-4147-A177-3AD203B41FA5}">
                      <a16:colId xmlns:a16="http://schemas.microsoft.com/office/drawing/2014/main" val="20002"/>
                    </a:ext>
                  </a:extLst>
                </a:gridCol>
                <a:gridCol w="1262083">
                  <a:extLst>
                    <a:ext uri="{9D8B030D-6E8A-4147-A177-3AD203B41FA5}">
                      <a16:colId xmlns:a16="http://schemas.microsoft.com/office/drawing/2014/main" val="20003"/>
                    </a:ext>
                  </a:extLst>
                </a:gridCol>
                <a:gridCol w="1180198">
                  <a:extLst>
                    <a:ext uri="{9D8B030D-6E8A-4147-A177-3AD203B41FA5}">
                      <a16:colId xmlns:a16="http://schemas.microsoft.com/office/drawing/2014/main" val="20004"/>
                    </a:ext>
                  </a:extLst>
                </a:gridCol>
              </a:tblGrid>
              <a:tr h="0">
                <a:tc>
                  <a:txBody>
                    <a:bodyPr/>
                    <a:lstStyle/>
                    <a:p>
                      <a:pPr algn="ctr">
                        <a:spcAft>
                          <a:spcPts val="0"/>
                        </a:spcAft>
                      </a:pPr>
                      <a:r>
                        <a:rPr lang="zh-CN" sz="1600" b="1" kern="100" dirty="0">
                          <a:latin typeface="Times New Roman"/>
                          <a:ea typeface="宋体"/>
                          <a:cs typeface="Times New Roman"/>
                        </a:rPr>
                        <a:t>包类型</a:t>
                      </a:r>
                      <a:endParaRPr lang="zh-CN" sz="16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dirty="0">
                          <a:latin typeface="Times New Roman"/>
                          <a:ea typeface="宋体"/>
                          <a:cs typeface="Times New Roman"/>
                        </a:rPr>
                        <a:t>数据</a:t>
                      </a:r>
                      <a:endParaRPr lang="zh-CN" sz="16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a:latin typeface="Times New Roman"/>
                          <a:ea typeface="宋体"/>
                          <a:cs typeface="Times New Roman"/>
                        </a:rPr>
                        <a:t>源节点</a:t>
                      </a:r>
                      <a:r>
                        <a:rPr lang="en-US" sz="1600" b="1" kern="100">
                          <a:latin typeface="Times New Roman"/>
                          <a:ea typeface="宋体"/>
                          <a:cs typeface="Times New Roman"/>
                        </a:rPr>
                        <a:t>ID</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a:latin typeface="Times New Roman"/>
                          <a:ea typeface="宋体"/>
                          <a:cs typeface="Times New Roman"/>
                        </a:rPr>
                        <a:t>目标节点</a:t>
                      </a:r>
                      <a:r>
                        <a:rPr lang="en-US" sz="1600" b="1" kern="100">
                          <a:latin typeface="Times New Roman"/>
                          <a:ea typeface="宋体"/>
                          <a:cs typeface="Times New Roman"/>
                        </a:rPr>
                        <a:t>ID</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a:latin typeface="Times New Roman"/>
                          <a:ea typeface="宋体"/>
                          <a:cs typeface="Times New Roman"/>
                        </a:rPr>
                        <a:t>深度</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spcAft>
                          <a:spcPts val="0"/>
                        </a:spcAft>
                      </a:pPr>
                      <a:r>
                        <a:rPr lang="en-US" sz="1600" b="1" kern="100">
                          <a:latin typeface="Times New Roman"/>
                          <a:ea typeface="宋体"/>
                          <a:cs typeface="Times New Roman"/>
                        </a:rPr>
                        <a:t>2bits</a:t>
                      </a:r>
                      <a:endParaRPr lang="zh-CN" sz="16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Times New Roman"/>
                          <a:ea typeface="宋体"/>
                          <a:cs typeface="Times New Roman"/>
                        </a:rPr>
                        <a:t>512 bits</a:t>
                      </a:r>
                      <a:endParaRPr lang="zh-CN" sz="16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Times New Roman"/>
                          <a:ea typeface="宋体"/>
                          <a:cs typeface="Times New Roman"/>
                        </a:rPr>
                        <a:t>10 bits</a:t>
                      </a:r>
                      <a:endParaRPr lang="zh-CN" sz="16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Times New Roman"/>
                          <a:ea typeface="宋体"/>
                          <a:cs typeface="Times New Roman"/>
                        </a:rPr>
                        <a:t>10 bits</a:t>
                      </a:r>
                      <a:endParaRPr lang="zh-CN" sz="16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Times New Roman"/>
                          <a:ea typeface="宋体"/>
                          <a:cs typeface="Times New Roman"/>
                        </a:rPr>
                        <a:t>8bits</a:t>
                      </a:r>
                      <a:endParaRPr lang="zh-CN" sz="16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
          <p:cNvSpPr>
            <a:spLocks noChangeArrowheads="1"/>
          </p:cNvSpPr>
          <p:nvPr/>
        </p:nvSpPr>
        <p:spPr bwMode="auto">
          <a:xfrm>
            <a:off x="1187624" y="5229200"/>
            <a:ext cx="3384376"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altLang="zh-CN" b="1" dirty="0" smtClean="0">
                <a:solidFill>
                  <a:srgbClr val="0000CC"/>
                </a:solidFill>
                <a:latin typeface="Times New Roman" pitchFamily="18" charset="0"/>
                <a:ea typeface="宋体" pitchFamily="2" charset="-122"/>
                <a:cs typeface="Times New Roman" pitchFamily="18" charset="0"/>
              </a:rPr>
              <a:t> </a:t>
            </a:r>
            <a:r>
              <a:rPr lang="zh-CN" altLang="en-US" b="1" dirty="0" smtClean="0">
                <a:solidFill>
                  <a:srgbClr val="0000CC"/>
                </a:solidFill>
                <a:latin typeface="Times New Roman" pitchFamily="18" charset="0"/>
                <a:ea typeface="宋体" pitchFamily="2" charset="-122"/>
                <a:cs typeface="Times New Roman" pitchFamily="18" charset="0"/>
              </a:rPr>
              <a:t>数据包格式</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295E27B-141F-421D-ABAE-09D10EE132A8}" type="slidenum">
              <a:rPr lang="zh-CN" altLang="en-US" smtClean="0"/>
              <a:pPr>
                <a:defRPr/>
              </a:pPr>
              <a:t>31</a:t>
            </a:fld>
            <a:r>
              <a:rPr lang="en-US" altLang="zh-CN" dirty="0" smtClean="0"/>
              <a:t>/40</a:t>
            </a:r>
            <a:endParaRPr lang="en-US" altLang="zh-CN" dirty="0"/>
          </a:p>
        </p:txBody>
      </p:sp>
      <p:pic>
        <p:nvPicPr>
          <p:cNvPr id="3" name="图片 2" descr="34.bmp"/>
          <p:cNvPicPr/>
          <p:nvPr/>
        </p:nvPicPr>
        <p:blipFill>
          <a:blip r:embed="rId2" cstate="print"/>
          <a:srcRect t="13965" b="13804"/>
          <a:stretch>
            <a:fillRect/>
          </a:stretch>
        </p:blipFill>
        <p:spPr>
          <a:xfrm>
            <a:off x="0" y="692696"/>
            <a:ext cx="4427984" cy="2808312"/>
          </a:xfrm>
          <a:prstGeom prst="rect">
            <a:avLst/>
          </a:prstGeom>
        </p:spPr>
      </p:pic>
      <p:pic>
        <p:nvPicPr>
          <p:cNvPr id="4" name="图片 3" descr="36.bmp"/>
          <p:cNvPicPr/>
          <p:nvPr/>
        </p:nvPicPr>
        <p:blipFill>
          <a:blip r:embed="rId3" cstate="print"/>
          <a:srcRect t="4952" b="4190"/>
          <a:stretch>
            <a:fillRect/>
          </a:stretch>
        </p:blipFill>
        <p:spPr>
          <a:xfrm>
            <a:off x="4283968" y="692696"/>
            <a:ext cx="4752528" cy="2808312"/>
          </a:xfrm>
          <a:prstGeom prst="rect">
            <a:avLst/>
          </a:prstGeom>
        </p:spPr>
      </p:pic>
      <p:pic>
        <p:nvPicPr>
          <p:cNvPr id="5" name="图片 4" descr="37.bmp"/>
          <p:cNvPicPr/>
          <p:nvPr/>
        </p:nvPicPr>
        <p:blipFill>
          <a:blip r:embed="rId4" cstate="print"/>
          <a:srcRect t="4762" b="4381"/>
          <a:stretch>
            <a:fillRect/>
          </a:stretch>
        </p:blipFill>
        <p:spPr>
          <a:xfrm>
            <a:off x="0" y="3933056"/>
            <a:ext cx="4427984" cy="2448272"/>
          </a:xfrm>
          <a:prstGeom prst="rect">
            <a:avLst/>
          </a:prstGeom>
        </p:spPr>
      </p:pic>
      <p:pic>
        <p:nvPicPr>
          <p:cNvPr id="6" name="图片 5" descr="38.bmp"/>
          <p:cNvPicPr/>
          <p:nvPr/>
        </p:nvPicPr>
        <p:blipFill>
          <a:blip r:embed="rId5" cstate="print"/>
          <a:srcRect t="4381" b="3809"/>
          <a:stretch>
            <a:fillRect/>
          </a:stretch>
        </p:blipFill>
        <p:spPr>
          <a:xfrm>
            <a:off x="4355976" y="3861048"/>
            <a:ext cx="4613121" cy="2592288"/>
          </a:xfrm>
          <a:prstGeom prst="rect">
            <a:avLst/>
          </a:prstGeom>
        </p:spPr>
      </p:pic>
      <p:sp>
        <p:nvSpPr>
          <p:cNvPr id="7" name="矩形 6"/>
          <p:cNvSpPr/>
          <p:nvPr/>
        </p:nvSpPr>
        <p:spPr>
          <a:xfrm>
            <a:off x="1475656" y="332656"/>
            <a:ext cx="1107996" cy="369332"/>
          </a:xfrm>
          <a:prstGeom prst="rect">
            <a:avLst/>
          </a:prstGeom>
        </p:spPr>
        <p:txBody>
          <a:bodyPr wrap="none">
            <a:spAutoFit/>
          </a:bodyPr>
          <a:lstStyle/>
          <a:p>
            <a:r>
              <a:rPr lang="zh-CN" altLang="zh-CN" dirty="0" smtClean="0"/>
              <a:t>第一个簇</a:t>
            </a:r>
            <a:endParaRPr lang="zh-CN" altLang="en-US" dirty="0"/>
          </a:p>
        </p:txBody>
      </p:sp>
      <p:sp>
        <p:nvSpPr>
          <p:cNvPr id="8" name="矩形 7"/>
          <p:cNvSpPr/>
          <p:nvPr/>
        </p:nvSpPr>
        <p:spPr>
          <a:xfrm>
            <a:off x="6012160" y="332656"/>
            <a:ext cx="1107996" cy="369332"/>
          </a:xfrm>
          <a:prstGeom prst="rect">
            <a:avLst/>
          </a:prstGeom>
        </p:spPr>
        <p:txBody>
          <a:bodyPr wrap="none">
            <a:spAutoFit/>
          </a:bodyPr>
          <a:lstStyle/>
          <a:p>
            <a:r>
              <a:rPr lang="zh-CN" altLang="zh-CN" dirty="0" smtClean="0"/>
              <a:t>第二个簇</a:t>
            </a:r>
            <a:endParaRPr lang="zh-CN" altLang="en-US" dirty="0"/>
          </a:p>
        </p:txBody>
      </p:sp>
      <p:sp>
        <p:nvSpPr>
          <p:cNvPr id="9" name="矩形 8"/>
          <p:cNvSpPr/>
          <p:nvPr/>
        </p:nvSpPr>
        <p:spPr>
          <a:xfrm>
            <a:off x="1547664" y="3573016"/>
            <a:ext cx="1107996" cy="369332"/>
          </a:xfrm>
          <a:prstGeom prst="rect">
            <a:avLst/>
          </a:prstGeom>
        </p:spPr>
        <p:txBody>
          <a:bodyPr wrap="none">
            <a:spAutoFit/>
          </a:bodyPr>
          <a:lstStyle/>
          <a:p>
            <a:r>
              <a:rPr lang="zh-CN" altLang="zh-CN" dirty="0" smtClean="0"/>
              <a:t>第三个簇</a:t>
            </a:r>
            <a:endParaRPr lang="zh-CN" altLang="en-US" dirty="0"/>
          </a:p>
        </p:txBody>
      </p:sp>
      <p:sp>
        <p:nvSpPr>
          <p:cNvPr id="10" name="矩形 9"/>
          <p:cNvSpPr/>
          <p:nvPr/>
        </p:nvSpPr>
        <p:spPr>
          <a:xfrm>
            <a:off x="6156176" y="3501008"/>
            <a:ext cx="1338828" cy="369332"/>
          </a:xfrm>
          <a:prstGeom prst="rect">
            <a:avLst/>
          </a:prstGeom>
        </p:spPr>
        <p:txBody>
          <a:bodyPr wrap="none">
            <a:spAutoFit/>
          </a:bodyPr>
          <a:lstStyle/>
          <a:p>
            <a:r>
              <a:rPr lang="zh-CN" altLang="zh-CN" dirty="0" smtClean="0"/>
              <a:t>簇首的分布</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295E27B-141F-421D-ABAE-09D10EE132A8}" type="slidenum">
              <a:rPr lang="zh-CN" altLang="en-US" smtClean="0"/>
              <a:pPr>
                <a:defRPr/>
              </a:pPr>
              <a:t>32</a:t>
            </a:fld>
            <a:r>
              <a:rPr lang="en-US" altLang="zh-CN" dirty="0" smtClean="0"/>
              <a:t>/40</a:t>
            </a:r>
            <a:endParaRPr lang="en-US" altLang="zh-CN" dirty="0"/>
          </a:p>
        </p:txBody>
      </p:sp>
      <p:grpSp>
        <p:nvGrpSpPr>
          <p:cNvPr id="49154" name="Group 2"/>
          <p:cNvGrpSpPr>
            <a:grpSpLocks/>
          </p:cNvGrpSpPr>
          <p:nvPr/>
        </p:nvGrpSpPr>
        <p:grpSpPr bwMode="auto">
          <a:xfrm>
            <a:off x="2123728" y="404664"/>
            <a:ext cx="4713287" cy="5904657"/>
            <a:chOff x="2673" y="1568"/>
            <a:chExt cx="7758" cy="12540"/>
          </a:xfrm>
        </p:grpSpPr>
        <p:cxnSp>
          <p:nvCxnSpPr>
            <p:cNvPr id="49155" name="AutoShape 3"/>
            <p:cNvCxnSpPr>
              <a:cxnSpLocks noChangeShapeType="1"/>
            </p:cNvCxnSpPr>
            <p:nvPr/>
          </p:nvCxnSpPr>
          <p:spPr bwMode="auto">
            <a:xfrm flipH="1">
              <a:off x="2673" y="12282"/>
              <a:ext cx="595" cy="0"/>
            </a:xfrm>
            <a:prstGeom prst="straightConnector1">
              <a:avLst/>
            </a:prstGeom>
            <a:noFill/>
            <a:ln w="9525">
              <a:solidFill>
                <a:srgbClr val="000000"/>
              </a:solidFill>
              <a:round/>
              <a:headEnd/>
              <a:tailEnd/>
            </a:ln>
          </p:spPr>
        </p:cxnSp>
        <p:grpSp>
          <p:nvGrpSpPr>
            <p:cNvPr id="49156" name="Group 4"/>
            <p:cNvGrpSpPr>
              <a:grpSpLocks/>
            </p:cNvGrpSpPr>
            <p:nvPr/>
          </p:nvGrpSpPr>
          <p:grpSpPr bwMode="auto">
            <a:xfrm>
              <a:off x="2673" y="1568"/>
              <a:ext cx="7758" cy="12540"/>
              <a:chOff x="2673" y="1568"/>
              <a:chExt cx="7758" cy="12540"/>
            </a:xfrm>
          </p:grpSpPr>
          <p:sp>
            <p:nvSpPr>
              <p:cNvPr id="49157" name="Text Box 5"/>
              <p:cNvSpPr txBox="1">
                <a:spLocks noChangeArrowheads="1"/>
              </p:cNvSpPr>
              <p:nvPr/>
            </p:nvSpPr>
            <p:spPr bwMode="auto">
              <a:xfrm>
                <a:off x="6040" y="10217"/>
                <a:ext cx="403" cy="37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是</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49158" name="Group 6"/>
              <p:cNvGrpSpPr>
                <a:grpSpLocks/>
              </p:cNvGrpSpPr>
              <p:nvPr/>
            </p:nvGrpSpPr>
            <p:grpSpPr bwMode="auto">
              <a:xfrm>
                <a:off x="2673" y="1568"/>
                <a:ext cx="7758" cy="12540"/>
                <a:chOff x="2673" y="1568"/>
                <a:chExt cx="7758" cy="12540"/>
              </a:xfrm>
            </p:grpSpPr>
            <p:sp>
              <p:nvSpPr>
                <p:cNvPr id="49159" name="Text Box 7"/>
                <p:cNvSpPr txBox="1">
                  <a:spLocks noChangeArrowheads="1"/>
                </p:cNvSpPr>
                <p:nvPr/>
              </p:nvSpPr>
              <p:spPr bwMode="auto">
                <a:xfrm>
                  <a:off x="8652" y="9116"/>
                  <a:ext cx="335" cy="37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否</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49160" name="Group 8"/>
                <p:cNvGrpSpPr>
                  <a:grpSpLocks/>
                </p:cNvGrpSpPr>
                <p:nvPr/>
              </p:nvGrpSpPr>
              <p:grpSpPr bwMode="auto">
                <a:xfrm>
                  <a:off x="2673" y="1568"/>
                  <a:ext cx="7758" cy="12540"/>
                  <a:chOff x="2673" y="1568"/>
                  <a:chExt cx="7758" cy="12540"/>
                </a:xfrm>
              </p:grpSpPr>
              <p:grpSp>
                <p:nvGrpSpPr>
                  <p:cNvPr id="49161" name="Group 9"/>
                  <p:cNvGrpSpPr>
                    <a:grpSpLocks/>
                  </p:cNvGrpSpPr>
                  <p:nvPr/>
                </p:nvGrpSpPr>
                <p:grpSpPr bwMode="auto">
                  <a:xfrm>
                    <a:off x="2673" y="1568"/>
                    <a:ext cx="7758" cy="12540"/>
                    <a:chOff x="2673" y="1568"/>
                    <a:chExt cx="7758" cy="12540"/>
                  </a:xfrm>
                </p:grpSpPr>
                <p:sp>
                  <p:nvSpPr>
                    <p:cNvPr id="49162" name="Text Box 10"/>
                    <p:cNvSpPr txBox="1">
                      <a:spLocks noChangeArrowheads="1"/>
                    </p:cNvSpPr>
                    <p:nvPr/>
                  </p:nvSpPr>
                  <p:spPr bwMode="auto">
                    <a:xfrm>
                      <a:off x="6056" y="12909"/>
                      <a:ext cx="403" cy="37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是</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49163" name="Group 11"/>
                    <p:cNvGrpSpPr>
                      <a:grpSpLocks/>
                    </p:cNvGrpSpPr>
                    <p:nvPr/>
                  </p:nvGrpSpPr>
                  <p:grpSpPr bwMode="auto">
                    <a:xfrm>
                      <a:off x="2673" y="1568"/>
                      <a:ext cx="7758" cy="12540"/>
                      <a:chOff x="2673" y="1568"/>
                      <a:chExt cx="7758" cy="12540"/>
                    </a:xfrm>
                  </p:grpSpPr>
                  <p:sp>
                    <p:nvSpPr>
                      <p:cNvPr id="49164" name="AutoShape 12"/>
                      <p:cNvSpPr>
                        <a:spLocks noChangeArrowheads="1"/>
                      </p:cNvSpPr>
                      <p:nvPr/>
                    </p:nvSpPr>
                    <p:spPr bwMode="auto">
                      <a:xfrm>
                        <a:off x="4650" y="1568"/>
                        <a:ext cx="2605" cy="789"/>
                      </a:xfrm>
                      <a:prstGeom prst="flowChartPreparat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基站广播初始化信息</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9165" name="AutoShape 13"/>
                      <p:cNvSpPr>
                        <a:spLocks noChangeArrowheads="1"/>
                      </p:cNvSpPr>
                      <p:nvPr/>
                    </p:nvSpPr>
                    <p:spPr bwMode="auto">
                      <a:xfrm>
                        <a:off x="4677" y="2940"/>
                        <a:ext cx="2541" cy="789"/>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宋体" pitchFamily="2" charset="-122"/>
                            <a:ea typeface="宋体" pitchFamily="2" charset="-122"/>
                            <a:cs typeface="宋体" pitchFamily="2" charset="-122"/>
                          </a:rPr>
                          <a:t>节点根据接收信号的强度判断与基站的距离</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9166" name="AutoShape 14"/>
                      <p:cNvSpPr>
                        <a:spLocks noChangeArrowheads="1"/>
                      </p:cNvSpPr>
                      <p:nvPr/>
                    </p:nvSpPr>
                    <p:spPr bwMode="auto">
                      <a:xfrm>
                        <a:off x="4597" y="4371"/>
                        <a:ext cx="2735" cy="789"/>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距离基站小于</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R</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的节点以基站为簇首形成一个簇</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9167" name="AutoShape 15"/>
                      <p:cNvSpPr>
                        <a:spLocks noChangeArrowheads="1"/>
                      </p:cNvSpPr>
                      <p:nvPr/>
                    </p:nvSpPr>
                    <p:spPr bwMode="auto">
                      <a:xfrm>
                        <a:off x="3256" y="5880"/>
                        <a:ext cx="5392" cy="788"/>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新增的簇成员节点发送广播以确定簇外邻居节点的个数并连同深度和剩余能量信息以分簇包的方式发给基站</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9168" name="AutoShape 16"/>
                      <p:cNvSpPr>
                        <a:spLocks noChangeArrowheads="1"/>
                      </p:cNvSpPr>
                      <p:nvPr/>
                    </p:nvSpPr>
                    <p:spPr bwMode="auto">
                      <a:xfrm>
                        <a:off x="3830" y="7353"/>
                        <a:ext cx="4234" cy="789"/>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基站计算出每个新增成员节点的</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W(</a:t>
                        </a:r>
                        <a:r>
                          <a:rPr kumimoji="0" lang="en-US" altLang="zh-CN" sz="1000" b="1" i="0" u="none" strike="noStrike" cap="none" normalizeH="0" baseline="0" dirty="0" err="1" smtClean="0">
                            <a:ln>
                              <a:noFill/>
                            </a:ln>
                            <a:solidFill>
                              <a:schemeClr val="tx1"/>
                            </a:solidFill>
                            <a:effectLst/>
                            <a:latin typeface="Times New Roman" pitchFamily="18" charset="0"/>
                            <a:ea typeface="宋体" pitchFamily="2" charset="-122"/>
                            <a:cs typeface="宋体" pitchFamily="2" charset="-122"/>
                          </a:rPr>
                          <a:t>i</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并与保存的其他簇成员节点的</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W(</a:t>
                        </a:r>
                        <a:r>
                          <a:rPr kumimoji="0" lang="en-US" altLang="zh-CN" sz="1000" b="1" i="0" u="none" strike="noStrike" cap="none" normalizeH="0" baseline="0" dirty="0" err="1" smtClean="0">
                            <a:ln>
                              <a:noFill/>
                            </a:ln>
                            <a:solidFill>
                              <a:schemeClr val="tx1"/>
                            </a:solidFill>
                            <a:effectLst/>
                            <a:latin typeface="Times New Roman" pitchFamily="18" charset="0"/>
                            <a:ea typeface="宋体" pitchFamily="2" charset="-122"/>
                            <a:cs typeface="宋体" pitchFamily="2" charset="-122"/>
                          </a:rPr>
                          <a:t>i</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比较</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9169" name="AutoShape 17"/>
                      <p:cNvSpPr>
                        <a:spLocks noChangeArrowheads="1"/>
                      </p:cNvSpPr>
                      <p:nvPr/>
                    </p:nvSpPr>
                    <p:spPr bwMode="auto">
                      <a:xfrm>
                        <a:off x="3362" y="8794"/>
                        <a:ext cx="5199" cy="1337"/>
                      </a:xfrm>
                      <a:prstGeom prst="flowChartDecis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成员节点</a:t>
                        </a:r>
                        <a:r>
                          <a:rPr kumimoji="0" lang="en-US" altLang="zh-CN" sz="1000" b="1" i="0" u="none" strike="noStrike" cap="none" normalizeH="0" baseline="0" dirty="0" err="1" smtClean="0">
                            <a:ln>
                              <a:noFill/>
                            </a:ln>
                            <a:solidFill>
                              <a:schemeClr val="tx1"/>
                            </a:solidFill>
                            <a:effectLst/>
                            <a:latin typeface="Times New Roman" pitchFamily="18" charset="0"/>
                            <a:ea typeface="宋体" pitchFamily="2" charset="-122"/>
                            <a:cs typeface="宋体" pitchFamily="2" charset="-122"/>
                          </a:rPr>
                          <a:t>i</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的</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W(</a:t>
                        </a:r>
                        <a:r>
                          <a:rPr kumimoji="0" lang="en-US" altLang="zh-CN" sz="1000" b="1" i="0" u="none" strike="noStrike" cap="none" normalizeH="0" baseline="0" dirty="0" err="1" smtClean="0">
                            <a:ln>
                              <a:noFill/>
                            </a:ln>
                            <a:solidFill>
                              <a:schemeClr val="tx1"/>
                            </a:solidFill>
                            <a:effectLst/>
                            <a:latin typeface="Times New Roman" pitchFamily="18" charset="0"/>
                            <a:ea typeface="宋体" pitchFamily="2" charset="-122"/>
                            <a:cs typeface="宋体" pitchFamily="2" charset="-122"/>
                          </a:rPr>
                          <a:t>i</a:t>
                        </a:r>
                        <a:r>
                          <a:rPr kumimoji="0" lang="en-US" altLang="zh-CN" sz="1000" b="1"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值是否为所有成员节点中的最大值</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9170" name="AutoShape 18"/>
                      <p:cNvSpPr>
                        <a:spLocks noChangeArrowheads="1"/>
                      </p:cNvSpPr>
                      <p:nvPr/>
                    </p:nvSpPr>
                    <p:spPr bwMode="auto">
                      <a:xfrm>
                        <a:off x="3825" y="10723"/>
                        <a:ext cx="4277" cy="472"/>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节点</a:t>
                        </a:r>
                        <a:r>
                          <a:rPr kumimoji="0" lang="en-US" altLang="zh-CN" sz="1000" b="1" i="0" u="none" strike="noStrike" cap="none" normalizeH="0" baseline="0" dirty="0" err="1" smtClean="0">
                            <a:ln>
                              <a:noFill/>
                            </a:ln>
                            <a:solidFill>
                              <a:schemeClr val="tx1"/>
                            </a:solidFill>
                            <a:effectLst/>
                            <a:latin typeface="Times New Roman" pitchFamily="18" charset="0"/>
                            <a:ea typeface="宋体" pitchFamily="2" charset="-122"/>
                            <a:cs typeface="宋体" pitchFamily="2" charset="-122"/>
                          </a:rPr>
                          <a:t>i</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及其它的所有簇外成员节点形成新簇</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9171" name="AutoShape 19"/>
                      <p:cNvSpPr>
                        <a:spLocks noChangeArrowheads="1"/>
                      </p:cNvSpPr>
                      <p:nvPr/>
                    </p:nvSpPr>
                    <p:spPr bwMode="auto">
                      <a:xfrm>
                        <a:off x="3268" y="11778"/>
                        <a:ext cx="5392" cy="994"/>
                      </a:xfrm>
                      <a:prstGeom prst="flowChartDecis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所有节点都已加入某个簇</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9172" name="AutoShape 20"/>
                      <p:cNvSpPr>
                        <a:spLocks noChangeArrowheads="1"/>
                      </p:cNvSpPr>
                      <p:nvPr/>
                    </p:nvSpPr>
                    <p:spPr bwMode="auto">
                      <a:xfrm>
                        <a:off x="5258" y="13414"/>
                        <a:ext cx="1406" cy="694"/>
                      </a:xfrm>
                      <a:prstGeom prst="flowChartTerminator">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结束</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cxnSp>
                    <p:nvCxnSpPr>
                      <p:cNvPr id="49173" name="AutoShape 21"/>
                      <p:cNvCxnSpPr>
                        <a:cxnSpLocks noChangeShapeType="1"/>
                      </p:cNvCxnSpPr>
                      <p:nvPr/>
                    </p:nvCxnSpPr>
                    <p:spPr bwMode="auto">
                      <a:xfrm>
                        <a:off x="5949" y="2357"/>
                        <a:ext cx="0" cy="583"/>
                      </a:xfrm>
                      <a:prstGeom prst="straightConnector1">
                        <a:avLst/>
                      </a:prstGeom>
                      <a:noFill/>
                      <a:ln w="9525">
                        <a:solidFill>
                          <a:srgbClr val="000000"/>
                        </a:solidFill>
                        <a:round/>
                        <a:headEnd/>
                        <a:tailEnd type="triangle" w="med" len="med"/>
                      </a:ln>
                    </p:spPr>
                  </p:cxnSp>
                  <p:cxnSp>
                    <p:nvCxnSpPr>
                      <p:cNvPr id="49174" name="AutoShape 22"/>
                      <p:cNvCxnSpPr>
                        <a:cxnSpLocks noChangeShapeType="1"/>
                      </p:cNvCxnSpPr>
                      <p:nvPr/>
                    </p:nvCxnSpPr>
                    <p:spPr bwMode="auto">
                      <a:xfrm>
                        <a:off x="5949" y="3729"/>
                        <a:ext cx="0" cy="583"/>
                      </a:xfrm>
                      <a:prstGeom prst="straightConnector1">
                        <a:avLst/>
                      </a:prstGeom>
                      <a:noFill/>
                      <a:ln w="9525">
                        <a:solidFill>
                          <a:srgbClr val="000000"/>
                        </a:solidFill>
                        <a:round/>
                        <a:headEnd/>
                        <a:tailEnd type="triangle" w="med" len="med"/>
                      </a:ln>
                    </p:spPr>
                  </p:cxnSp>
                  <p:cxnSp>
                    <p:nvCxnSpPr>
                      <p:cNvPr id="49175" name="AutoShape 23"/>
                      <p:cNvCxnSpPr>
                        <a:cxnSpLocks noChangeShapeType="1"/>
                      </p:cNvCxnSpPr>
                      <p:nvPr/>
                    </p:nvCxnSpPr>
                    <p:spPr bwMode="auto">
                      <a:xfrm>
                        <a:off x="5946" y="5160"/>
                        <a:ext cx="1" cy="669"/>
                      </a:xfrm>
                      <a:prstGeom prst="straightConnector1">
                        <a:avLst/>
                      </a:prstGeom>
                      <a:noFill/>
                      <a:ln w="9525">
                        <a:solidFill>
                          <a:srgbClr val="000000"/>
                        </a:solidFill>
                        <a:round/>
                        <a:headEnd/>
                        <a:tailEnd type="triangle" w="med" len="med"/>
                      </a:ln>
                    </p:spPr>
                  </p:cxnSp>
                  <p:cxnSp>
                    <p:nvCxnSpPr>
                      <p:cNvPr id="49176" name="AutoShape 24"/>
                      <p:cNvCxnSpPr>
                        <a:cxnSpLocks noChangeShapeType="1"/>
                      </p:cNvCxnSpPr>
                      <p:nvPr/>
                    </p:nvCxnSpPr>
                    <p:spPr bwMode="auto">
                      <a:xfrm>
                        <a:off x="5946" y="6677"/>
                        <a:ext cx="1" cy="635"/>
                      </a:xfrm>
                      <a:prstGeom prst="straightConnector1">
                        <a:avLst/>
                      </a:prstGeom>
                      <a:noFill/>
                      <a:ln w="9525">
                        <a:solidFill>
                          <a:srgbClr val="000000"/>
                        </a:solidFill>
                        <a:round/>
                        <a:headEnd/>
                        <a:tailEnd type="triangle" w="med" len="med"/>
                      </a:ln>
                    </p:spPr>
                  </p:cxnSp>
                  <p:cxnSp>
                    <p:nvCxnSpPr>
                      <p:cNvPr id="49177" name="AutoShape 25"/>
                      <p:cNvCxnSpPr>
                        <a:cxnSpLocks noChangeShapeType="1"/>
                      </p:cNvCxnSpPr>
                      <p:nvPr/>
                    </p:nvCxnSpPr>
                    <p:spPr bwMode="auto">
                      <a:xfrm>
                        <a:off x="5970" y="8142"/>
                        <a:ext cx="1" cy="652"/>
                      </a:xfrm>
                      <a:prstGeom prst="straightConnector1">
                        <a:avLst/>
                      </a:prstGeom>
                      <a:noFill/>
                      <a:ln w="9525">
                        <a:solidFill>
                          <a:srgbClr val="000000"/>
                        </a:solidFill>
                        <a:round/>
                        <a:headEnd/>
                        <a:tailEnd type="triangle" w="med" len="med"/>
                      </a:ln>
                    </p:spPr>
                  </p:cxnSp>
                  <p:cxnSp>
                    <p:nvCxnSpPr>
                      <p:cNvPr id="49178" name="AutoShape 26"/>
                      <p:cNvCxnSpPr>
                        <a:cxnSpLocks noChangeShapeType="1"/>
                      </p:cNvCxnSpPr>
                      <p:nvPr/>
                    </p:nvCxnSpPr>
                    <p:spPr bwMode="auto">
                      <a:xfrm>
                        <a:off x="5961" y="10140"/>
                        <a:ext cx="0" cy="583"/>
                      </a:xfrm>
                      <a:prstGeom prst="straightConnector1">
                        <a:avLst/>
                      </a:prstGeom>
                      <a:noFill/>
                      <a:ln w="9525">
                        <a:solidFill>
                          <a:srgbClr val="000000"/>
                        </a:solidFill>
                        <a:round/>
                        <a:headEnd/>
                        <a:tailEnd type="triangle" w="med" len="med"/>
                      </a:ln>
                    </p:spPr>
                  </p:cxnSp>
                  <p:cxnSp>
                    <p:nvCxnSpPr>
                      <p:cNvPr id="49179" name="AutoShape 27"/>
                      <p:cNvCxnSpPr>
                        <a:cxnSpLocks noChangeShapeType="1"/>
                      </p:cNvCxnSpPr>
                      <p:nvPr/>
                    </p:nvCxnSpPr>
                    <p:spPr bwMode="auto">
                      <a:xfrm>
                        <a:off x="5970" y="11195"/>
                        <a:ext cx="0" cy="583"/>
                      </a:xfrm>
                      <a:prstGeom prst="straightConnector1">
                        <a:avLst/>
                      </a:prstGeom>
                      <a:noFill/>
                      <a:ln w="9525">
                        <a:solidFill>
                          <a:srgbClr val="000000"/>
                        </a:solidFill>
                        <a:round/>
                        <a:headEnd/>
                        <a:tailEnd type="triangle" w="med" len="med"/>
                      </a:ln>
                    </p:spPr>
                  </p:cxnSp>
                  <p:cxnSp>
                    <p:nvCxnSpPr>
                      <p:cNvPr id="49180" name="AutoShape 28"/>
                      <p:cNvCxnSpPr>
                        <a:cxnSpLocks noChangeShapeType="1"/>
                      </p:cNvCxnSpPr>
                      <p:nvPr/>
                    </p:nvCxnSpPr>
                    <p:spPr bwMode="auto">
                      <a:xfrm>
                        <a:off x="5964" y="12798"/>
                        <a:ext cx="0" cy="583"/>
                      </a:xfrm>
                      <a:prstGeom prst="straightConnector1">
                        <a:avLst/>
                      </a:prstGeom>
                      <a:noFill/>
                      <a:ln w="9525">
                        <a:solidFill>
                          <a:srgbClr val="000000"/>
                        </a:solidFill>
                        <a:round/>
                        <a:headEnd/>
                        <a:tailEnd type="triangle" w="med" len="med"/>
                      </a:ln>
                    </p:spPr>
                  </p:cxnSp>
                  <p:cxnSp>
                    <p:nvCxnSpPr>
                      <p:cNvPr id="49181" name="AutoShape 29"/>
                      <p:cNvCxnSpPr>
                        <a:cxnSpLocks noChangeShapeType="1"/>
                      </p:cNvCxnSpPr>
                      <p:nvPr/>
                    </p:nvCxnSpPr>
                    <p:spPr bwMode="auto">
                      <a:xfrm flipH="1">
                        <a:off x="5970" y="8434"/>
                        <a:ext cx="3771" cy="0"/>
                      </a:xfrm>
                      <a:prstGeom prst="straightConnector1">
                        <a:avLst/>
                      </a:prstGeom>
                      <a:noFill/>
                      <a:ln w="9525">
                        <a:solidFill>
                          <a:srgbClr val="000000"/>
                        </a:solidFill>
                        <a:round/>
                        <a:headEnd/>
                        <a:tailEnd type="triangle" w="med" len="med"/>
                      </a:ln>
                    </p:spPr>
                  </p:cxnSp>
                  <p:cxnSp>
                    <p:nvCxnSpPr>
                      <p:cNvPr id="49182" name="AutoShape 30"/>
                      <p:cNvCxnSpPr>
                        <a:cxnSpLocks noChangeShapeType="1"/>
                      </p:cNvCxnSpPr>
                      <p:nvPr/>
                    </p:nvCxnSpPr>
                    <p:spPr bwMode="auto">
                      <a:xfrm>
                        <a:off x="8561" y="9465"/>
                        <a:ext cx="507" cy="0"/>
                      </a:xfrm>
                      <a:prstGeom prst="straightConnector1">
                        <a:avLst/>
                      </a:prstGeom>
                      <a:noFill/>
                      <a:ln w="9525">
                        <a:solidFill>
                          <a:srgbClr val="000000"/>
                        </a:solidFill>
                        <a:round/>
                        <a:headEnd/>
                        <a:tailEnd type="triangle" w="med" len="med"/>
                      </a:ln>
                    </p:spPr>
                  </p:cxnSp>
                  <p:sp>
                    <p:nvSpPr>
                      <p:cNvPr id="49183" name="AutoShape 31"/>
                      <p:cNvSpPr>
                        <a:spLocks noChangeArrowheads="1"/>
                      </p:cNvSpPr>
                      <p:nvPr/>
                    </p:nvSpPr>
                    <p:spPr bwMode="auto">
                      <a:xfrm>
                        <a:off x="9068" y="9214"/>
                        <a:ext cx="1363" cy="522"/>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下一个节点</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cxnSp>
                    <p:nvCxnSpPr>
                      <p:cNvPr id="49184" name="AutoShape 32"/>
                      <p:cNvCxnSpPr>
                        <a:cxnSpLocks noChangeShapeType="1"/>
                      </p:cNvCxnSpPr>
                      <p:nvPr/>
                    </p:nvCxnSpPr>
                    <p:spPr bwMode="auto">
                      <a:xfrm>
                        <a:off x="9741" y="8434"/>
                        <a:ext cx="0" cy="780"/>
                      </a:xfrm>
                      <a:prstGeom prst="straightConnector1">
                        <a:avLst/>
                      </a:prstGeom>
                      <a:noFill/>
                      <a:ln w="9525">
                        <a:solidFill>
                          <a:srgbClr val="000000"/>
                        </a:solidFill>
                        <a:round/>
                        <a:headEnd/>
                        <a:tailEnd/>
                      </a:ln>
                    </p:spPr>
                  </p:cxnSp>
                  <p:cxnSp>
                    <p:nvCxnSpPr>
                      <p:cNvPr id="49185" name="AutoShape 33"/>
                      <p:cNvCxnSpPr>
                        <a:cxnSpLocks noChangeShapeType="1"/>
                      </p:cNvCxnSpPr>
                      <p:nvPr/>
                    </p:nvCxnSpPr>
                    <p:spPr bwMode="auto">
                      <a:xfrm flipV="1">
                        <a:off x="2673" y="6780"/>
                        <a:ext cx="1" cy="5502"/>
                      </a:xfrm>
                      <a:prstGeom prst="straightConnector1">
                        <a:avLst/>
                      </a:prstGeom>
                      <a:noFill/>
                      <a:ln w="9525">
                        <a:solidFill>
                          <a:srgbClr val="000000"/>
                        </a:solidFill>
                        <a:round/>
                        <a:headEnd/>
                        <a:tailEnd/>
                      </a:ln>
                    </p:spPr>
                  </p:cxnSp>
                  <p:cxnSp>
                    <p:nvCxnSpPr>
                      <p:cNvPr id="49186" name="AutoShape 34"/>
                      <p:cNvCxnSpPr>
                        <a:cxnSpLocks noChangeShapeType="1"/>
                      </p:cNvCxnSpPr>
                      <p:nvPr/>
                    </p:nvCxnSpPr>
                    <p:spPr bwMode="auto">
                      <a:xfrm flipV="1">
                        <a:off x="2673" y="5481"/>
                        <a:ext cx="0" cy="1299"/>
                      </a:xfrm>
                      <a:prstGeom prst="straightConnector1">
                        <a:avLst/>
                      </a:prstGeom>
                      <a:noFill/>
                      <a:ln w="9525">
                        <a:solidFill>
                          <a:srgbClr val="000000"/>
                        </a:solidFill>
                        <a:round/>
                        <a:headEnd/>
                        <a:tailEnd/>
                      </a:ln>
                    </p:spPr>
                  </p:cxnSp>
                  <p:cxnSp>
                    <p:nvCxnSpPr>
                      <p:cNvPr id="49187" name="AutoShape 35"/>
                      <p:cNvCxnSpPr>
                        <a:cxnSpLocks noChangeShapeType="1"/>
                      </p:cNvCxnSpPr>
                      <p:nvPr/>
                    </p:nvCxnSpPr>
                    <p:spPr bwMode="auto">
                      <a:xfrm>
                        <a:off x="2674" y="5481"/>
                        <a:ext cx="3272" cy="1"/>
                      </a:xfrm>
                      <a:prstGeom prst="straightConnector1">
                        <a:avLst/>
                      </a:prstGeom>
                      <a:noFill/>
                      <a:ln w="9525">
                        <a:solidFill>
                          <a:srgbClr val="000000"/>
                        </a:solidFill>
                        <a:round/>
                        <a:headEnd/>
                        <a:tailEnd type="triangle" w="med" len="med"/>
                      </a:ln>
                    </p:spPr>
                  </p:cxnSp>
                </p:grpSp>
              </p:grpSp>
              <p:sp>
                <p:nvSpPr>
                  <p:cNvPr id="49188" name="Text Box 36"/>
                  <p:cNvSpPr txBox="1">
                    <a:spLocks noChangeArrowheads="1"/>
                  </p:cNvSpPr>
                  <p:nvPr/>
                </p:nvSpPr>
                <p:spPr bwMode="auto">
                  <a:xfrm>
                    <a:off x="2843" y="11950"/>
                    <a:ext cx="335" cy="37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否</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grpSp>
      </p:grpSp>
      <p:sp>
        <p:nvSpPr>
          <p:cNvPr id="39" name="矩形 38"/>
          <p:cNvSpPr/>
          <p:nvPr/>
        </p:nvSpPr>
        <p:spPr>
          <a:xfrm>
            <a:off x="395536" y="620688"/>
            <a:ext cx="1800493" cy="369332"/>
          </a:xfrm>
          <a:prstGeom prst="rect">
            <a:avLst/>
          </a:prstGeom>
        </p:spPr>
        <p:txBody>
          <a:bodyPr wrap="none">
            <a:spAutoFit/>
          </a:bodyPr>
          <a:lstStyle/>
          <a:p>
            <a:r>
              <a:rPr lang="zh-CN" altLang="zh-CN" dirty="0" smtClean="0">
                <a:solidFill>
                  <a:srgbClr val="0000CC"/>
                </a:solidFill>
              </a:rPr>
              <a:t>分簇阶段流程图</a:t>
            </a:r>
            <a:endParaRPr lang="zh-CN" altLang="en-US" dirty="0">
              <a:solidFill>
                <a:srgbClr val="0000CC"/>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295E27B-141F-421D-ABAE-09D10EE132A8}" type="slidenum">
              <a:rPr lang="zh-CN" altLang="en-US" smtClean="0"/>
              <a:pPr>
                <a:defRPr/>
              </a:pPr>
              <a:t>33</a:t>
            </a:fld>
            <a:r>
              <a:rPr lang="en-US" altLang="zh-CN" dirty="0" smtClean="0"/>
              <a:t>/40</a:t>
            </a:r>
            <a:endParaRPr lang="en-US" altLang="zh-CN" dirty="0"/>
          </a:p>
        </p:txBody>
      </p:sp>
      <p:grpSp>
        <p:nvGrpSpPr>
          <p:cNvPr id="50178" name="Group 2"/>
          <p:cNvGrpSpPr>
            <a:grpSpLocks/>
          </p:cNvGrpSpPr>
          <p:nvPr/>
        </p:nvGrpSpPr>
        <p:grpSpPr bwMode="auto">
          <a:xfrm>
            <a:off x="3131840" y="476672"/>
            <a:ext cx="3040063" cy="5449911"/>
            <a:chOff x="4127" y="1808"/>
            <a:chExt cx="4787" cy="9567"/>
          </a:xfrm>
        </p:grpSpPr>
        <p:sp>
          <p:nvSpPr>
            <p:cNvPr id="50179" name="Text Box 3"/>
            <p:cNvSpPr txBox="1">
              <a:spLocks noChangeArrowheads="1"/>
            </p:cNvSpPr>
            <p:nvPr/>
          </p:nvSpPr>
          <p:spPr bwMode="auto">
            <a:xfrm>
              <a:off x="6199" y="10157"/>
              <a:ext cx="403" cy="37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是</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50180" name="Group 4"/>
            <p:cNvGrpSpPr>
              <a:grpSpLocks/>
            </p:cNvGrpSpPr>
            <p:nvPr/>
          </p:nvGrpSpPr>
          <p:grpSpPr bwMode="auto">
            <a:xfrm>
              <a:off x="4127" y="1808"/>
              <a:ext cx="4787" cy="9567"/>
              <a:chOff x="4127" y="1808"/>
              <a:chExt cx="4787" cy="9567"/>
            </a:xfrm>
          </p:grpSpPr>
          <p:grpSp>
            <p:nvGrpSpPr>
              <p:cNvPr id="50181" name="Group 5"/>
              <p:cNvGrpSpPr>
                <a:grpSpLocks/>
              </p:cNvGrpSpPr>
              <p:nvPr/>
            </p:nvGrpSpPr>
            <p:grpSpPr bwMode="auto">
              <a:xfrm>
                <a:off x="4127" y="1808"/>
                <a:ext cx="4787" cy="9567"/>
                <a:chOff x="4127" y="1808"/>
                <a:chExt cx="4787" cy="9567"/>
              </a:xfrm>
            </p:grpSpPr>
            <p:sp>
              <p:nvSpPr>
                <p:cNvPr id="50182" name="AutoShape 6"/>
                <p:cNvSpPr>
                  <a:spLocks noChangeArrowheads="1"/>
                </p:cNvSpPr>
                <p:nvPr/>
              </p:nvSpPr>
              <p:spPr bwMode="auto">
                <a:xfrm>
                  <a:off x="4127" y="1808"/>
                  <a:ext cx="4239" cy="789"/>
                </a:xfrm>
                <a:prstGeom prst="flowChartPreparat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分簇完成后基站发送广播信号开始进行数据传输</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0183" name="AutoShape 7"/>
                <p:cNvSpPr>
                  <a:spLocks noChangeArrowheads="1"/>
                </p:cNvSpPr>
                <p:nvPr/>
              </p:nvSpPr>
              <p:spPr bwMode="auto">
                <a:xfrm>
                  <a:off x="4917" y="3180"/>
                  <a:ext cx="2541" cy="789"/>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簇成员节点开始进行数据采集</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0184" name="AutoShape 8"/>
                <p:cNvSpPr>
                  <a:spLocks noChangeArrowheads="1"/>
                </p:cNvSpPr>
                <p:nvPr/>
              </p:nvSpPr>
              <p:spPr bwMode="auto">
                <a:xfrm>
                  <a:off x="4908" y="4594"/>
                  <a:ext cx="2541" cy="789"/>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各簇首为其成员节点分配时间槽</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0185" name="AutoShape 9"/>
                <p:cNvSpPr>
                  <a:spLocks noChangeArrowheads="1"/>
                </p:cNvSpPr>
                <p:nvPr/>
              </p:nvSpPr>
              <p:spPr bwMode="auto">
                <a:xfrm>
                  <a:off x="4894" y="6015"/>
                  <a:ext cx="2541" cy="789"/>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成员节点在自己的时间槽内将数据发送给簇首</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0186" name="AutoShape 10"/>
                <p:cNvSpPr>
                  <a:spLocks noChangeArrowheads="1"/>
                </p:cNvSpPr>
                <p:nvPr/>
              </p:nvSpPr>
              <p:spPr bwMode="auto">
                <a:xfrm>
                  <a:off x="4550" y="7461"/>
                  <a:ext cx="3240" cy="789"/>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簇首对收集到的数据进行融合与压缩后将数据发送给父簇首</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0187" name="AutoShape 11"/>
                <p:cNvSpPr>
                  <a:spLocks noChangeArrowheads="1"/>
                </p:cNvSpPr>
                <p:nvPr/>
              </p:nvSpPr>
              <p:spPr bwMode="auto">
                <a:xfrm>
                  <a:off x="4259" y="8899"/>
                  <a:ext cx="3808" cy="1140"/>
                </a:xfrm>
                <a:prstGeom prst="flowChartDecis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父簇首是否为</a:t>
                  </a:r>
                  <a:r>
                    <a:rPr kumimoji="0" lang="en-US" altLang="zh-CN" sz="10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Sink</a:t>
                  </a: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0188" name="AutoShape 12"/>
                <p:cNvSpPr>
                  <a:spLocks noChangeArrowheads="1"/>
                </p:cNvSpPr>
                <p:nvPr/>
              </p:nvSpPr>
              <p:spPr bwMode="auto">
                <a:xfrm>
                  <a:off x="5452" y="10681"/>
                  <a:ext cx="1406" cy="694"/>
                </a:xfrm>
                <a:prstGeom prst="flowChartTerminator">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结束</a:t>
                  </a:r>
                  <a:endParaRPr kumimoji="0" lang="zh-CN" sz="18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cxnSp>
              <p:nvCxnSpPr>
                <p:cNvPr id="50189" name="AutoShape 13"/>
                <p:cNvCxnSpPr>
                  <a:cxnSpLocks noChangeShapeType="1"/>
                </p:cNvCxnSpPr>
                <p:nvPr/>
              </p:nvCxnSpPr>
              <p:spPr bwMode="auto">
                <a:xfrm>
                  <a:off x="6181" y="2597"/>
                  <a:ext cx="0" cy="583"/>
                </a:xfrm>
                <a:prstGeom prst="straightConnector1">
                  <a:avLst/>
                </a:prstGeom>
                <a:noFill/>
                <a:ln w="9525">
                  <a:solidFill>
                    <a:srgbClr val="000000"/>
                  </a:solidFill>
                  <a:round/>
                  <a:headEnd/>
                  <a:tailEnd type="triangle" w="med" len="med"/>
                </a:ln>
              </p:spPr>
            </p:cxnSp>
            <p:cxnSp>
              <p:nvCxnSpPr>
                <p:cNvPr id="50190" name="AutoShape 14"/>
                <p:cNvCxnSpPr>
                  <a:cxnSpLocks noChangeShapeType="1"/>
                </p:cNvCxnSpPr>
                <p:nvPr/>
              </p:nvCxnSpPr>
              <p:spPr bwMode="auto">
                <a:xfrm>
                  <a:off x="6174" y="4002"/>
                  <a:ext cx="0" cy="583"/>
                </a:xfrm>
                <a:prstGeom prst="straightConnector1">
                  <a:avLst/>
                </a:prstGeom>
                <a:noFill/>
                <a:ln w="9525">
                  <a:solidFill>
                    <a:srgbClr val="000000"/>
                  </a:solidFill>
                  <a:round/>
                  <a:headEnd/>
                  <a:tailEnd type="triangle" w="med" len="med"/>
                </a:ln>
              </p:spPr>
            </p:cxnSp>
            <p:cxnSp>
              <p:nvCxnSpPr>
                <p:cNvPr id="50191" name="AutoShape 15"/>
                <p:cNvCxnSpPr>
                  <a:cxnSpLocks noChangeShapeType="1"/>
                </p:cNvCxnSpPr>
                <p:nvPr/>
              </p:nvCxnSpPr>
              <p:spPr bwMode="auto">
                <a:xfrm>
                  <a:off x="6156" y="5405"/>
                  <a:ext cx="0" cy="583"/>
                </a:xfrm>
                <a:prstGeom prst="straightConnector1">
                  <a:avLst/>
                </a:prstGeom>
                <a:noFill/>
                <a:ln w="9525">
                  <a:solidFill>
                    <a:srgbClr val="000000"/>
                  </a:solidFill>
                  <a:round/>
                  <a:headEnd/>
                  <a:tailEnd type="triangle" w="med" len="med"/>
                </a:ln>
              </p:spPr>
            </p:cxnSp>
            <p:cxnSp>
              <p:nvCxnSpPr>
                <p:cNvPr id="50192" name="AutoShape 16"/>
                <p:cNvCxnSpPr>
                  <a:cxnSpLocks noChangeShapeType="1"/>
                </p:cNvCxnSpPr>
                <p:nvPr/>
              </p:nvCxnSpPr>
              <p:spPr bwMode="auto">
                <a:xfrm>
                  <a:off x="6165" y="6836"/>
                  <a:ext cx="0" cy="583"/>
                </a:xfrm>
                <a:prstGeom prst="straightConnector1">
                  <a:avLst/>
                </a:prstGeom>
                <a:noFill/>
                <a:ln w="9525">
                  <a:solidFill>
                    <a:srgbClr val="000000"/>
                  </a:solidFill>
                  <a:round/>
                  <a:headEnd/>
                  <a:tailEnd type="triangle" w="med" len="med"/>
                </a:ln>
              </p:spPr>
            </p:cxnSp>
            <p:cxnSp>
              <p:nvCxnSpPr>
                <p:cNvPr id="50193" name="AutoShape 17"/>
                <p:cNvCxnSpPr>
                  <a:cxnSpLocks noChangeShapeType="1"/>
                </p:cNvCxnSpPr>
                <p:nvPr/>
              </p:nvCxnSpPr>
              <p:spPr bwMode="auto">
                <a:xfrm>
                  <a:off x="6165" y="8295"/>
                  <a:ext cx="0" cy="583"/>
                </a:xfrm>
                <a:prstGeom prst="straightConnector1">
                  <a:avLst/>
                </a:prstGeom>
                <a:noFill/>
                <a:ln w="9525">
                  <a:solidFill>
                    <a:srgbClr val="000000"/>
                  </a:solidFill>
                  <a:round/>
                  <a:headEnd/>
                  <a:tailEnd type="triangle" w="med" len="med"/>
                </a:ln>
              </p:spPr>
            </p:cxnSp>
            <p:cxnSp>
              <p:nvCxnSpPr>
                <p:cNvPr id="50194" name="AutoShape 18"/>
                <p:cNvCxnSpPr>
                  <a:cxnSpLocks noChangeShapeType="1"/>
                </p:cNvCxnSpPr>
                <p:nvPr/>
              </p:nvCxnSpPr>
              <p:spPr bwMode="auto">
                <a:xfrm>
                  <a:off x="6156" y="10062"/>
                  <a:ext cx="0" cy="583"/>
                </a:xfrm>
                <a:prstGeom prst="straightConnector1">
                  <a:avLst/>
                </a:prstGeom>
                <a:noFill/>
                <a:ln w="9525">
                  <a:solidFill>
                    <a:srgbClr val="000000"/>
                  </a:solidFill>
                  <a:round/>
                  <a:headEnd/>
                  <a:tailEnd type="triangle" w="med" len="med"/>
                </a:ln>
              </p:spPr>
            </p:cxnSp>
            <p:cxnSp>
              <p:nvCxnSpPr>
                <p:cNvPr id="50195" name="AutoShape 19"/>
                <p:cNvCxnSpPr>
                  <a:cxnSpLocks noChangeShapeType="1"/>
                </p:cNvCxnSpPr>
                <p:nvPr/>
              </p:nvCxnSpPr>
              <p:spPr bwMode="auto">
                <a:xfrm>
                  <a:off x="8067" y="9471"/>
                  <a:ext cx="847" cy="0"/>
                </a:xfrm>
                <a:prstGeom prst="straightConnector1">
                  <a:avLst/>
                </a:prstGeom>
                <a:noFill/>
                <a:ln w="9525">
                  <a:solidFill>
                    <a:srgbClr val="000000"/>
                  </a:solidFill>
                  <a:round/>
                  <a:headEnd/>
                  <a:tailEnd/>
                </a:ln>
              </p:spPr>
            </p:cxnSp>
            <p:cxnSp>
              <p:nvCxnSpPr>
                <p:cNvPr id="50196" name="AutoShape 20"/>
                <p:cNvCxnSpPr>
                  <a:cxnSpLocks noChangeShapeType="1"/>
                </p:cNvCxnSpPr>
                <p:nvPr/>
              </p:nvCxnSpPr>
              <p:spPr bwMode="auto">
                <a:xfrm flipV="1">
                  <a:off x="8914" y="7078"/>
                  <a:ext cx="0" cy="2393"/>
                </a:xfrm>
                <a:prstGeom prst="straightConnector1">
                  <a:avLst/>
                </a:prstGeom>
                <a:noFill/>
                <a:ln w="9525">
                  <a:solidFill>
                    <a:srgbClr val="000000"/>
                  </a:solidFill>
                  <a:round/>
                  <a:headEnd/>
                  <a:tailEnd/>
                </a:ln>
              </p:spPr>
            </p:cxnSp>
            <p:cxnSp>
              <p:nvCxnSpPr>
                <p:cNvPr id="50197" name="AutoShape 21"/>
                <p:cNvCxnSpPr>
                  <a:cxnSpLocks noChangeShapeType="1"/>
                </p:cNvCxnSpPr>
                <p:nvPr/>
              </p:nvCxnSpPr>
              <p:spPr bwMode="auto">
                <a:xfrm flipH="1">
                  <a:off x="6199" y="7078"/>
                  <a:ext cx="2715" cy="0"/>
                </a:xfrm>
                <a:prstGeom prst="straightConnector1">
                  <a:avLst/>
                </a:prstGeom>
                <a:noFill/>
                <a:ln w="9525">
                  <a:solidFill>
                    <a:srgbClr val="000000"/>
                  </a:solidFill>
                  <a:round/>
                  <a:headEnd/>
                  <a:tailEnd type="triangle" w="med" len="med"/>
                </a:ln>
              </p:spPr>
            </p:cxnSp>
          </p:grpSp>
          <p:sp>
            <p:nvSpPr>
              <p:cNvPr id="50198" name="Text Box 22"/>
              <p:cNvSpPr txBox="1">
                <a:spLocks noChangeArrowheads="1"/>
              </p:cNvSpPr>
              <p:nvPr/>
            </p:nvSpPr>
            <p:spPr bwMode="auto">
              <a:xfrm>
                <a:off x="8263" y="9148"/>
                <a:ext cx="403" cy="37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itchFamily="34" charset="0"/>
                    <a:ea typeface="宋体" pitchFamily="2" charset="-122"/>
                    <a:cs typeface="宋体" pitchFamily="2" charset="-122"/>
                  </a:rPr>
                  <a:t>否</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grpSp>
      <p:sp>
        <p:nvSpPr>
          <p:cNvPr id="24" name="矩形 23"/>
          <p:cNvSpPr/>
          <p:nvPr/>
        </p:nvSpPr>
        <p:spPr>
          <a:xfrm>
            <a:off x="611560" y="692696"/>
            <a:ext cx="1800493" cy="369332"/>
          </a:xfrm>
          <a:prstGeom prst="rect">
            <a:avLst/>
          </a:prstGeom>
        </p:spPr>
        <p:txBody>
          <a:bodyPr wrap="none">
            <a:spAutoFit/>
          </a:bodyPr>
          <a:lstStyle/>
          <a:p>
            <a:r>
              <a:rPr lang="zh-CN" altLang="zh-CN" dirty="0" smtClean="0">
                <a:solidFill>
                  <a:srgbClr val="0000CC"/>
                </a:solidFill>
              </a:rPr>
              <a:t>数据传输流程图</a:t>
            </a:r>
            <a:endParaRPr lang="zh-CN" altLang="en-US" dirty="0">
              <a:solidFill>
                <a:srgbClr val="0000CC"/>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295E27B-141F-421D-ABAE-09D10EE132A8}" type="slidenum">
              <a:rPr lang="zh-CN" altLang="en-US" smtClean="0"/>
              <a:pPr>
                <a:defRPr/>
              </a:pPr>
              <a:t>34</a:t>
            </a:fld>
            <a:r>
              <a:rPr lang="en-US" altLang="zh-CN" dirty="0" smtClean="0"/>
              <a:t>/40</a:t>
            </a:r>
            <a:endParaRPr lang="en-US" altLang="zh-CN" dirty="0"/>
          </a:p>
        </p:txBody>
      </p:sp>
      <p:graphicFrame>
        <p:nvGraphicFramePr>
          <p:cNvPr id="3" name="表格 2"/>
          <p:cNvGraphicFramePr>
            <a:graphicFrameLocks noGrp="1"/>
          </p:cNvGraphicFramePr>
          <p:nvPr/>
        </p:nvGraphicFramePr>
        <p:xfrm>
          <a:off x="1979712" y="620688"/>
          <a:ext cx="6336704" cy="2438400"/>
        </p:xfrm>
        <a:graphic>
          <a:graphicData uri="http://schemas.openxmlformats.org/drawingml/2006/table">
            <a:tbl>
              <a:tblPr/>
              <a:tblGrid>
                <a:gridCol w="3168352">
                  <a:extLst>
                    <a:ext uri="{9D8B030D-6E8A-4147-A177-3AD203B41FA5}">
                      <a16:colId xmlns:a16="http://schemas.microsoft.com/office/drawing/2014/main" val="20000"/>
                    </a:ext>
                  </a:extLst>
                </a:gridCol>
                <a:gridCol w="3168352">
                  <a:extLst>
                    <a:ext uri="{9D8B030D-6E8A-4147-A177-3AD203B41FA5}">
                      <a16:colId xmlns:a16="http://schemas.microsoft.com/office/drawing/2014/main" val="20001"/>
                    </a:ext>
                  </a:extLst>
                </a:gridCol>
              </a:tblGrid>
              <a:tr h="299085">
                <a:tc>
                  <a:txBody>
                    <a:bodyPr/>
                    <a:lstStyle/>
                    <a:p>
                      <a:pPr algn="ctr">
                        <a:spcAft>
                          <a:spcPts val="0"/>
                        </a:spcAft>
                      </a:pPr>
                      <a:r>
                        <a:rPr lang="zh-CN" sz="1800" kern="100" dirty="0">
                          <a:latin typeface="+mn-ea"/>
                          <a:ea typeface="+mn-ea"/>
                          <a:cs typeface="Times New Roman"/>
                        </a:rPr>
                        <a:t>参数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latin typeface="+mn-ea"/>
                          <a:ea typeface="+mn-ea"/>
                          <a:cs typeface="Times New Roman"/>
                        </a:rPr>
                        <a:t>参数值</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9085">
                <a:tc>
                  <a:txBody>
                    <a:bodyPr/>
                    <a:lstStyle/>
                    <a:p>
                      <a:pPr algn="ctr">
                        <a:spcAft>
                          <a:spcPts val="0"/>
                        </a:spcAft>
                      </a:pPr>
                      <a:r>
                        <a:rPr lang="zh-CN" sz="1800" kern="100" dirty="0">
                          <a:latin typeface="+mn-ea"/>
                          <a:ea typeface="+mn-ea"/>
                          <a:cs typeface="Times New Roman"/>
                        </a:rPr>
                        <a:t>探测区域形状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latin typeface="+mn-ea"/>
                          <a:ea typeface="+mn-ea"/>
                          <a:cs typeface="Times New Roman"/>
                        </a:rPr>
                        <a:t>正方形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9085">
                <a:tc>
                  <a:txBody>
                    <a:bodyPr/>
                    <a:lstStyle/>
                    <a:p>
                      <a:pPr algn="ctr">
                        <a:spcAft>
                          <a:spcPts val="0"/>
                        </a:spcAft>
                      </a:pPr>
                      <a:r>
                        <a:rPr lang="zh-CN" sz="1800" kern="100" dirty="0">
                          <a:latin typeface="+mn-ea"/>
                          <a:ea typeface="+mn-ea"/>
                          <a:cs typeface="Times New Roman"/>
                        </a:rPr>
                        <a:t>探测区域大小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mn-ea"/>
                          <a:ea typeface="+mn-ea"/>
                          <a:cs typeface="Times New Roman"/>
                        </a:rPr>
                        <a:t>100m100m</a:t>
                      </a:r>
                      <a:endParaRPr lang="zh-CN" sz="1800" kern="10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0515">
                <a:tc>
                  <a:txBody>
                    <a:bodyPr/>
                    <a:lstStyle/>
                    <a:p>
                      <a:pPr algn="ctr">
                        <a:spcAft>
                          <a:spcPts val="0"/>
                        </a:spcAft>
                      </a:pPr>
                      <a:r>
                        <a:rPr lang="zh-CN" sz="1800" kern="100" dirty="0">
                          <a:latin typeface="+mn-ea"/>
                          <a:ea typeface="+mn-ea"/>
                          <a:cs typeface="Times New Roman"/>
                        </a:rPr>
                        <a:t>节点部署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latin typeface="+mn-ea"/>
                          <a:ea typeface="+mn-ea"/>
                          <a:cs typeface="Times New Roman"/>
                        </a:rPr>
                        <a:t>随机均匀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9085">
                <a:tc>
                  <a:txBody>
                    <a:bodyPr/>
                    <a:lstStyle/>
                    <a:p>
                      <a:pPr algn="ctr">
                        <a:spcAft>
                          <a:spcPts val="0"/>
                        </a:spcAft>
                      </a:pPr>
                      <a:r>
                        <a:rPr lang="zh-CN" sz="1800" kern="100" dirty="0">
                          <a:latin typeface="+mn-ea"/>
                          <a:ea typeface="+mn-ea"/>
                          <a:cs typeface="Times New Roman"/>
                        </a:rPr>
                        <a:t>节点类型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latin typeface="+mn-ea"/>
                          <a:ea typeface="+mn-ea"/>
                          <a:cs typeface="Times New Roman"/>
                        </a:rPr>
                        <a:t>同构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0515">
                <a:tc>
                  <a:txBody>
                    <a:bodyPr/>
                    <a:lstStyle/>
                    <a:p>
                      <a:pPr algn="ctr">
                        <a:spcAft>
                          <a:spcPts val="0"/>
                        </a:spcAft>
                      </a:pPr>
                      <a:r>
                        <a:rPr lang="zh-CN" sz="1800" kern="100" dirty="0">
                          <a:latin typeface="+mn-ea"/>
                          <a:ea typeface="+mn-ea"/>
                          <a:cs typeface="Times New Roman"/>
                        </a:rPr>
                        <a:t>传感器节点数目</a:t>
                      </a:r>
                      <a:r>
                        <a:rPr lang="en-US" sz="1800" kern="100" dirty="0">
                          <a:latin typeface="+mn-ea"/>
                          <a:ea typeface="+mn-ea"/>
                          <a:cs typeface="Times New Roman"/>
                        </a:rPr>
                        <a:t>(</a:t>
                      </a:r>
                      <a:r>
                        <a:rPr lang="en-US" sz="1800" i="1" kern="100" dirty="0">
                          <a:latin typeface="+mn-ea"/>
                          <a:ea typeface="+mn-ea"/>
                          <a:cs typeface="Times New Roman"/>
                        </a:rPr>
                        <a:t>N</a:t>
                      </a:r>
                      <a:r>
                        <a:rPr lang="en-US" sz="1800" i="1" kern="100" baseline="-25000" dirty="0">
                          <a:latin typeface="+mn-ea"/>
                          <a:ea typeface="+mn-ea"/>
                          <a:cs typeface="Times New Roman"/>
                        </a:rPr>
                        <a:t>0</a:t>
                      </a:r>
                      <a:r>
                        <a:rPr lang="en-US" sz="1800" kern="100" dirty="0">
                          <a:latin typeface="+mn-ea"/>
                          <a:ea typeface="+mn-ea"/>
                          <a:cs typeface="Times New Roman"/>
                        </a:rPr>
                        <a:t>)</a:t>
                      </a:r>
                      <a:endParaRPr lang="zh-CN" sz="1800" kern="100" dirty="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mn-ea"/>
                          <a:ea typeface="+mn-ea"/>
                          <a:cs typeface="Times New Roman"/>
                        </a:rPr>
                        <a:t>500</a:t>
                      </a:r>
                      <a:r>
                        <a:rPr lang="zh-CN" sz="1800" kern="100">
                          <a:latin typeface="+mn-ea"/>
                          <a:ea typeface="+mn-ea"/>
                          <a:cs typeface="Times New Roman"/>
                        </a:rPr>
                        <a:t>个</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0515">
                <a:tc>
                  <a:txBody>
                    <a:bodyPr/>
                    <a:lstStyle/>
                    <a:p>
                      <a:pPr algn="ctr">
                        <a:spcAft>
                          <a:spcPts val="0"/>
                        </a:spcAft>
                      </a:pPr>
                      <a:r>
                        <a:rPr lang="zh-CN" sz="1800" kern="100" dirty="0">
                          <a:latin typeface="+mn-ea"/>
                          <a:ea typeface="+mn-ea"/>
                          <a:cs typeface="Times New Roman"/>
                        </a:rPr>
                        <a:t>基站的位置</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latin typeface="+mn-ea"/>
                          <a:ea typeface="+mn-ea"/>
                          <a:cs typeface="Times New Roman"/>
                        </a:rPr>
                        <a:t>探测区域中心位置（</a:t>
                      </a:r>
                      <a:r>
                        <a:rPr lang="en-US" sz="1800" kern="100">
                          <a:latin typeface="+mn-ea"/>
                          <a:ea typeface="+mn-ea"/>
                          <a:cs typeface="Times New Roman"/>
                        </a:rPr>
                        <a:t>50m</a:t>
                      </a:r>
                      <a:r>
                        <a:rPr lang="zh-CN" sz="1800" kern="100">
                          <a:latin typeface="+mn-ea"/>
                          <a:ea typeface="+mn-ea"/>
                          <a:cs typeface="Times New Roman"/>
                        </a:rPr>
                        <a:t>，</a:t>
                      </a:r>
                      <a:r>
                        <a:rPr lang="en-US" sz="1800" kern="100">
                          <a:latin typeface="+mn-ea"/>
                          <a:ea typeface="+mn-ea"/>
                          <a:cs typeface="Times New Roman"/>
                        </a:rPr>
                        <a:t>50m</a:t>
                      </a:r>
                      <a:r>
                        <a:rPr lang="zh-CN" sz="1800" kern="100">
                          <a:latin typeface="+mn-ea"/>
                          <a:ea typeface="+mn-ea"/>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10515">
                <a:tc>
                  <a:txBody>
                    <a:bodyPr/>
                    <a:lstStyle/>
                    <a:p>
                      <a:pPr algn="ctr">
                        <a:spcAft>
                          <a:spcPts val="0"/>
                        </a:spcAft>
                      </a:pPr>
                      <a:r>
                        <a:rPr lang="zh-CN" sz="1800" kern="100" dirty="0">
                          <a:latin typeface="+mn-ea"/>
                          <a:ea typeface="+mn-ea"/>
                          <a:cs typeface="Times New Roman"/>
                        </a:rPr>
                        <a:t>网络的总能量</a:t>
                      </a:r>
                      <a:r>
                        <a:rPr lang="en-US" sz="1800" kern="100" dirty="0">
                          <a:latin typeface="+mn-ea"/>
                          <a:ea typeface="+mn-ea"/>
                          <a:cs typeface="Times New Roman"/>
                        </a:rPr>
                        <a:t>(</a:t>
                      </a:r>
                      <a:r>
                        <a:rPr lang="en-US" sz="1800" i="1" kern="100" dirty="0">
                          <a:latin typeface="+mn-ea"/>
                          <a:ea typeface="+mn-ea"/>
                          <a:cs typeface="Times New Roman"/>
                        </a:rPr>
                        <a:t>ENERGY</a:t>
                      </a:r>
                      <a:r>
                        <a:rPr lang="en-US" sz="1800" kern="100" dirty="0">
                          <a:latin typeface="+mn-ea"/>
                          <a:ea typeface="+mn-ea"/>
                          <a:cs typeface="Times New Roman"/>
                        </a:rPr>
                        <a:t>)</a:t>
                      </a:r>
                      <a:endParaRPr lang="zh-CN" sz="1800" kern="100" dirty="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mn-ea"/>
                          <a:ea typeface="+mn-ea"/>
                          <a:cs typeface="Times New Roman"/>
                        </a:rPr>
                        <a:t>250000mJ</a:t>
                      </a:r>
                      <a:endParaRPr lang="zh-CN" sz="1800" kern="100" dirty="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5120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0"/>
            <a:ext cx="95250" cy="152400"/>
          </a:xfrm>
          <a:prstGeom prst="rect">
            <a:avLst/>
          </a:prstGeom>
          <a:noFill/>
        </p:spPr>
      </p:pic>
      <p:graphicFrame>
        <p:nvGraphicFramePr>
          <p:cNvPr id="5" name="表格 4"/>
          <p:cNvGraphicFramePr>
            <a:graphicFrameLocks noGrp="1"/>
          </p:cNvGraphicFramePr>
          <p:nvPr/>
        </p:nvGraphicFramePr>
        <p:xfrm>
          <a:off x="1961222" y="3501008"/>
          <a:ext cx="6355194" cy="2194560"/>
        </p:xfrm>
        <a:graphic>
          <a:graphicData uri="http://schemas.openxmlformats.org/drawingml/2006/table">
            <a:tbl>
              <a:tblPr/>
              <a:tblGrid>
                <a:gridCol w="3177597">
                  <a:extLst>
                    <a:ext uri="{9D8B030D-6E8A-4147-A177-3AD203B41FA5}">
                      <a16:colId xmlns:a16="http://schemas.microsoft.com/office/drawing/2014/main" val="20000"/>
                    </a:ext>
                  </a:extLst>
                </a:gridCol>
                <a:gridCol w="3177597">
                  <a:extLst>
                    <a:ext uri="{9D8B030D-6E8A-4147-A177-3AD203B41FA5}">
                      <a16:colId xmlns:a16="http://schemas.microsoft.com/office/drawing/2014/main" val="20001"/>
                    </a:ext>
                  </a:extLst>
                </a:gridCol>
              </a:tblGrid>
              <a:tr h="269240">
                <a:tc>
                  <a:txBody>
                    <a:bodyPr/>
                    <a:lstStyle/>
                    <a:p>
                      <a:pPr algn="ctr">
                        <a:spcAft>
                          <a:spcPts val="0"/>
                        </a:spcAft>
                      </a:pPr>
                      <a:r>
                        <a:rPr lang="zh-CN" sz="1800" kern="100" dirty="0">
                          <a:latin typeface="+mn-ea"/>
                          <a:ea typeface="+mn-ea"/>
                          <a:cs typeface="Times New Roman"/>
                        </a:rPr>
                        <a:t>参数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latin typeface="+mn-ea"/>
                          <a:ea typeface="+mn-ea"/>
                          <a:cs typeface="Times New Roman"/>
                        </a:rPr>
                        <a:t>参数值</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9080">
                <a:tc>
                  <a:txBody>
                    <a:bodyPr/>
                    <a:lstStyle/>
                    <a:p>
                      <a:pPr algn="ctr">
                        <a:spcAft>
                          <a:spcPts val="0"/>
                        </a:spcAft>
                      </a:pPr>
                      <a:endParaRPr lang="zh-CN" sz="1800" kern="100" dirty="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mn-ea"/>
                          <a:ea typeface="+mn-ea"/>
                          <a:cs typeface="Times New Roman"/>
                        </a:rPr>
                        <a:t>50nJ/bit</a:t>
                      </a:r>
                      <a:endParaRPr lang="zh-CN" sz="1800" kern="10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9240">
                <a:tc>
                  <a:txBody>
                    <a:bodyPr/>
                    <a:lstStyle/>
                    <a:p>
                      <a:pPr algn="ctr">
                        <a:spcAft>
                          <a:spcPts val="0"/>
                        </a:spcAft>
                      </a:pPr>
                      <a:endParaRPr lang="zh-CN" sz="1800" kern="100" dirty="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mn-ea"/>
                          <a:ea typeface="+mn-ea"/>
                          <a:cs typeface="Times New Roman"/>
                        </a:rPr>
                        <a:t>100pJ/bit/m</a:t>
                      </a:r>
                      <a:r>
                        <a:rPr lang="en-US" sz="1800" kern="100" baseline="30000">
                          <a:latin typeface="+mn-ea"/>
                          <a:ea typeface="+mn-ea"/>
                          <a:cs typeface="Times New Roman"/>
                        </a:rPr>
                        <a:t>2</a:t>
                      </a:r>
                      <a:endParaRPr lang="zh-CN" sz="1800" kern="10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9240">
                <a:tc>
                  <a:txBody>
                    <a:bodyPr/>
                    <a:lstStyle/>
                    <a:p>
                      <a:pPr algn="ctr">
                        <a:spcAft>
                          <a:spcPts val="0"/>
                        </a:spcAft>
                      </a:pPr>
                      <a:endParaRPr lang="zh-CN" sz="1800" kern="100" dirty="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mn-ea"/>
                          <a:ea typeface="+mn-ea"/>
                          <a:cs typeface="Times New Roman"/>
                        </a:rPr>
                        <a:t>0.0013pJ/bit/m</a:t>
                      </a:r>
                      <a:r>
                        <a:rPr lang="en-US" sz="1800" kern="100" baseline="30000">
                          <a:latin typeface="+mn-ea"/>
                          <a:ea typeface="+mn-ea"/>
                          <a:cs typeface="Times New Roman"/>
                        </a:rPr>
                        <a:t>4</a:t>
                      </a:r>
                      <a:endParaRPr lang="zh-CN" sz="1800" kern="10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9240">
                <a:tc>
                  <a:txBody>
                    <a:bodyPr/>
                    <a:lstStyle/>
                    <a:p>
                      <a:pPr algn="ctr">
                        <a:spcAft>
                          <a:spcPts val="0"/>
                        </a:spcAft>
                      </a:pPr>
                      <a:r>
                        <a:rPr lang="zh-CN" sz="1800" kern="100" dirty="0">
                          <a:latin typeface="+mn-ea"/>
                          <a:ea typeface="+mn-ea"/>
                          <a:cs typeface="Times New Roman"/>
                        </a:rPr>
                        <a:t>距离阈值</a:t>
                      </a:r>
                      <a:r>
                        <a:rPr lang="en-US" sz="1800" i="1" kern="100" dirty="0">
                          <a:latin typeface="+mn-ea"/>
                          <a:ea typeface="+mn-ea"/>
                          <a:cs typeface="Times New Roman"/>
                        </a:rPr>
                        <a:t>d</a:t>
                      </a:r>
                      <a:r>
                        <a:rPr lang="en-US" sz="1800" i="1" kern="100" baseline="-25000" dirty="0">
                          <a:latin typeface="+mn-ea"/>
                          <a:ea typeface="+mn-ea"/>
                          <a:cs typeface="Times New Roman"/>
                        </a:rPr>
                        <a:t>0</a:t>
                      </a:r>
                      <a:endParaRPr lang="zh-CN" sz="1800" kern="100" dirty="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mn-ea"/>
                          <a:ea typeface="+mn-ea"/>
                          <a:cs typeface="Times New Roman"/>
                        </a:rPr>
                        <a:t>86m</a:t>
                      </a:r>
                      <a:endParaRPr lang="zh-CN" sz="1800" kern="100" dirty="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9240">
                <a:tc>
                  <a:txBody>
                    <a:bodyPr/>
                    <a:lstStyle/>
                    <a:p>
                      <a:pPr algn="ctr">
                        <a:spcAft>
                          <a:spcPts val="0"/>
                        </a:spcAft>
                      </a:pPr>
                      <a:r>
                        <a:rPr lang="zh-CN" sz="1800" kern="100">
                          <a:latin typeface="+mn-ea"/>
                          <a:ea typeface="+mn-ea"/>
                          <a:cs typeface="Times New Roman"/>
                        </a:rPr>
                        <a:t>数据融合能耗</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mn-ea"/>
                          <a:ea typeface="+mn-ea"/>
                          <a:cs typeface="Times New Roman"/>
                        </a:rPr>
                        <a:t>50nJ/bit</a:t>
                      </a:r>
                      <a:endParaRPr lang="zh-CN" sz="1800" kern="100" dirty="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69240">
                <a:tc>
                  <a:txBody>
                    <a:bodyPr/>
                    <a:lstStyle/>
                    <a:p>
                      <a:pPr algn="ctr">
                        <a:spcAft>
                          <a:spcPts val="0"/>
                        </a:spcAft>
                      </a:pPr>
                      <a:r>
                        <a:rPr lang="zh-CN" sz="1800" kern="100">
                          <a:latin typeface="+mn-ea"/>
                          <a:ea typeface="+mn-ea"/>
                          <a:cs typeface="Times New Roman"/>
                        </a:rPr>
                        <a:t>传感器节点初始能量值</a:t>
                      </a:r>
                      <a:r>
                        <a:rPr lang="en-US" sz="1800" kern="100">
                          <a:latin typeface="+mn-ea"/>
                          <a:ea typeface="+mn-ea"/>
                          <a:cs typeface="Times New Roman"/>
                        </a:rPr>
                        <a:t>(</a:t>
                      </a:r>
                      <a:r>
                        <a:rPr lang="en-US" sz="1800" i="1" kern="100">
                          <a:latin typeface="+mn-ea"/>
                          <a:ea typeface="+mn-ea"/>
                          <a:cs typeface="Times New Roman"/>
                        </a:rPr>
                        <a:t>E</a:t>
                      </a:r>
                      <a:r>
                        <a:rPr lang="en-US" sz="1800" i="1" kern="100" baseline="-25000">
                          <a:latin typeface="+mn-ea"/>
                          <a:ea typeface="+mn-ea"/>
                          <a:cs typeface="Times New Roman"/>
                        </a:rPr>
                        <a:t>0</a:t>
                      </a:r>
                      <a:r>
                        <a:rPr lang="en-US" sz="1800" kern="100">
                          <a:latin typeface="+mn-ea"/>
                          <a:ea typeface="+mn-ea"/>
                          <a:cs typeface="Times New Roman"/>
                        </a:rPr>
                        <a:t>)</a:t>
                      </a:r>
                      <a:endParaRPr lang="zh-CN" sz="1800" kern="10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mn-ea"/>
                          <a:ea typeface="+mn-ea"/>
                          <a:cs typeface="Times New Roman"/>
                        </a:rPr>
                        <a:t>0.5J</a:t>
                      </a:r>
                      <a:endParaRPr lang="zh-CN" sz="1800" kern="100" dirty="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9240">
                <a:tc>
                  <a:txBody>
                    <a:bodyPr/>
                    <a:lstStyle/>
                    <a:p>
                      <a:pPr algn="ctr">
                        <a:spcAft>
                          <a:spcPts val="0"/>
                        </a:spcAft>
                      </a:pPr>
                      <a:r>
                        <a:rPr lang="zh-CN" sz="1800" kern="100">
                          <a:latin typeface="+mn-ea"/>
                          <a:ea typeface="+mn-ea"/>
                          <a:cs typeface="Times New Roman"/>
                        </a:rPr>
                        <a:t>节点通信半径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mn-ea"/>
                          <a:ea typeface="+mn-ea"/>
                          <a:cs typeface="Times New Roman"/>
                        </a:rPr>
                        <a:t>10m</a:t>
                      </a:r>
                      <a:endParaRPr lang="zh-CN" sz="1800" kern="100" dirty="0">
                        <a:latin typeface="+mn-ea"/>
                        <a:ea typeface="+mn-ea"/>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5120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059832" y="3789039"/>
            <a:ext cx="360040" cy="205737"/>
          </a:xfrm>
          <a:prstGeom prst="rect">
            <a:avLst/>
          </a:prstGeom>
          <a:noFill/>
        </p:spPr>
      </p:pic>
      <p:pic>
        <p:nvPicPr>
          <p:cNvPr id="51204"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059832" y="4077071"/>
            <a:ext cx="216024" cy="228731"/>
          </a:xfrm>
          <a:prstGeom prst="rect">
            <a:avLst/>
          </a:prstGeom>
          <a:noFill/>
        </p:spPr>
      </p:pic>
      <p:pic>
        <p:nvPicPr>
          <p:cNvPr id="51203"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059832" y="4337669"/>
            <a:ext cx="288032" cy="235663"/>
          </a:xfrm>
          <a:prstGeom prst="rect">
            <a:avLst/>
          </a:prstGeom>
          <a:noFill/>
        </p:spPr>
      </p:pic>
      <p:pic>
        <p:nvPicPr>
          <p:cNvPr id="51202" name="Picture 2"/>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067944" y="4941168"/>
            <a:ext cx="209550" cy="152400"/>
          </a:xfrm>
          <a:prstGeom prst="rect">
            <a:avLst/>
          </a:prstGeom>
          <a:noFill/>
        </p:spPr>
      </p:pic>
      <p:sp>
        <p:nvSpPr>
          <p:cNvPr id="10" name="矩形 9"/>
          <p:cNvSpPr/>
          <p:nvPr/>
        </p:nvSpPr>
        <p:spPr>
          <a:xfrm>
            <a:off x="251520" y="1484784"/>
            <a:ext cx="1569660" cy="369332"/>
          </a:xfrm>
          <a:prstGeom prst="rect">
            <a:avLst/>
          </a:prstGeom>
        </p:spPr>
        <p:txBody>
          <a:bodyPr wrap="none">
            <a:spAutoFit/>
          </a:bodyPr>
          <a:lstStyle/>
          <a:p>
            <a:r>
              <a:rPr lang="zh-CN" altLang="zh-CN" dirty="0" smtClean="0"/>
              <a:t>网络参数设置</a:t>
            </a:r>
            <a:endParaRPr lang="zh-CN" altLang="en-US" dirty="0"/>
          </a:p>
        </p:txBody>
      </p:sp>
      <p:sp>
        <p:nvSpPr>
          <p:cNvPr id="11" name="矩形 10"/>
          <p:cNvSpPr/>
          <p:nvPr/>
        </p:nvSpPr>
        <p:spPr>
          <a:xfrm>
            <a:off x="179512" y="4365104"/>
            <a:ext cx="1569660" cy="369332"/>
          </a:xfrm>
          <a:prstGeom prst="rect">
            <a:avLst/>
          </a:prstGeom>
        </p:spPr>
        <p:txBody>
          <a:bodyPr wrap="none">
            <a:spAutoFit/>
          </a:bodyPr>
          <a:lstStyle/>
          <a:p>
            <a:r>
              <a:rPr lang="zh-CN" altLang="zh-CN" dirty="0" smtClean="0"/>
              <a:t>节点参数设置</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295E27B-141F-421D-ABAE-09D10EE132A8}" type="slidenum">
              <a:rPr lang="zh-CN" altLang="en-US" smtClean="0"/>
              <a:pPr>
                <a:defRPr/>
              </a:pPr>
              <a:t>35</a:t>
            </a:fld>
            <a:r>
              <a:rPr lang="en-US" altLang="zh-CN" dirty="0" smtClean="0"/>
              <a:t>/40</a:t>
            </a:r>
            <a:endParaRPr lang="en-US" altLang="zh-CN" dirty="0"/>
          </a:p>
        </p:txBody>
      </p:sp>
      <p:pic>
        <p:nvPicPr>
          <p:cNvPr id="3" name="图片 2" descr="35.bmp"/>
          <p:cNvPicPr/>
          <p:nvPr/>
        </p:nvPicPr>
        <p:blipFill>
          <a:blip r:embed="rId2" cstate="print"/>
          <a:srcRect t="4952" b="4381"/>
          <a:stretch>
            <a:fillRect/>
          </a:stretch>
        </p:blipFill>
        <p:spPr>
          <a:xfrm>
            <a:off x="1903095" y="1615440"/>
            <a:ext cx="5337810" cy="362712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295E27B-141F-421D-ABAE-09D10EE132A8}" type="slidenum">
              <a:rPr lang="zh-CN" altLang="en-US" smtClean="0"/>
              <a:pPr>
                <a:defRPr/>
              </a:pPr>
              <a:t>36</a:t>
            </a:fld>
            <a:r>
              <a:rPr lang="en-US" altLang="zh-CN" dirty="0" smtClean="0"/>
              <a:t>/40</a:t>
            </a:r>
            <a:endParaRPr lang="en-US" altLang="zh-CN" dirty="0"/>
          </a:p>
        </p:txBody>
      </p:sp>
      <p:pic>
        <p:nvPicPr>
          <p:cNvPr id="3" name="图片 2" descr="39.bmp"/>
          <p:cNvPicPr/>
          <p:nvPr/>
        </p:nvPicPr>
        <p:blipFill>
          <a:blip r:embed="rId2" cstate="print"/>
          <a:srcRect t="2970"/>
          <a:stretch>
            <a:fillRect/>
          </a:stretch>
        </p:blipFill>
        <p:spPr>
          <a:xfrm>
            <a:off x="2051720" y="548680"/>
            <a:ext cx="5132070" cy="3733800"/>
          </a:xfrm>
          <a:prstGeom prst="rect">
            <a:avLst/>
          </a:prstGeom>
        </p:spPr>
      </p:pic>
      <p:pic>
        <p:nvPicPr>
          <p:cNvPr id="56322"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43808" y="5371782"/>
            <a:ext cx="3240360" cy="361474"/>
          </a:xfrm>
          <a:prstGeom prst="rect">
            <a:avLst/>
          </a:prstGeom>
          <a:noFill/>
        </p:spPr>
      </p:pic>
      <p:pic>
        <p:nvPicPr>
          <p:cNvPr id="56321"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699792" y="5877272"/>
            <a:ext cx="3977585" cy="288032"/>
          </a:xfrm>
          <a:prstGeom prst="rect">
            <a:avLst/>
          </a:prstGeom>
          <a:noFill/>
        </p:spPr>
      </p:pic>
      <p:sp>
        <p:nvSpPr>
          <p:cNvPr id="56325" name="Rectangle 5"/>
          <p:cNvSpPr>
            <a:spLocks noChangeArrowheads="1"/>
          </p:cNvSpPr>
          <p:nvPr/>
        </p:nvSpPr>
        <p:spPr bwMode="auto">
          <a:xfrm>
            <a:off x="1547664" y="4437112"/>
            <a:ext cx="6605706"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从图中可见</a:t>
            </a:r>
            <a:r>
              <a:rPr kumimoji="0" lang="en-US" altLang="zh-CN" b="1" i="1"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N</a:t>
            </a:r>
            <a:r>
              <a:rPr kumimoji="0" lang="en-US" altLang="zh-CN" b="1" i="1" u="none" strike="noStrike" cap="none" normalizeH="0" baseline="-25000" dirty="0" err="1" smtClean="0">
                <a:ln>
                  <a:noFill/>
                </a:ln>
                <a:solidFill>
                  <a:schemeClr val="tx1"/>
                </a:solidFill>
                <a:effectLst/>
                <a:latin typeface="Times New Roman" pitchFamily="18" charset="0"/>
                <a:ea typeface="宋体" pitchFamily="2" charset="-122"/>
                <a:cs typeface="Times New Roman" pitchFamily="18" charset="0"/>
              </a:rPr>
              <a:t>max</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=14</a:t>
            </a: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，假设</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是簇</a:t>
            </a:r>
            <a:r>
              <a:rPr kumimoji="0" lang="en-US" altLang="zh-CN"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a:t>
            </a: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的成员节点个数，</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的期望和标准差的计算如下</a:t>
            </a:r>
            <a:endParaRPr kumimoji="0" lang="zh-CN" altLang="en-US"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304800" algn="r"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6326" name="Rectangle 6"/>
          <p:cNvSpPr>
            <a:spLocks noChangeArrowheads="1"/>
          </p:cNvSpPr>
          <p:nvPr/>
        </p:nvSpPr>
        <p:spPr bwMode="auto">
          <a:xfrm>
            <a:off x="0" y="981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(4-1)</a:t>
            </a:r>
            <a:endPar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6327" name="Rectangle 7"/>
          <p:cNvSpPr>
            <a:spLocks noChangeArrowheads="1"/>
          </p:cNvSpPr>
          <p:nvPr/>
        </p:nvSpPr>
        <p:spPr bwMode="auto">
          <a:xfrm>
            <a:off x="0" y="11049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r>
              <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295E27B-141F-421D-ABAE-09D10EE132A8}" type="slidenum">
              <a:rPr lang="zh-CN" altLang="en-US" smtClean="0"/>
              <a:pPr>
                <a:defRPr/>
              </a:pPr>
              <a:t>37</a:t>
            </a:fld>
            <a:r>
              <a:rPr lang="en-US" altLang="zh-CN" dirty="0" smtClean="0"/>
              <a:t>/40</a:t>
            </a:r>
            <a:endParaRPr lang="en-US" altLang="zh-CN" dirty="0"/>
          </a:p>
        </p:txBody>
      </p:sp>
      <p:graphicFrame>
        <p:nvGraphicFramePr>
          <p:cNvPr id="3" name="表格 2"/>
          <p:cNvGraphicFramePr>
            <a:graphicFrameLocks noGrp="1"/>
          </p:cNvGraphicFramePr>
          <p:nvPr/>
        </p:nvGraphicFramePr>
        <p:xfrm>
          <a:off x="1763688" y="404664"/>
          <a:ext cx="5396230" cy="1778000"/>
        </p:xfrm>
        <a:graphic>
          <a:graphicData uri="http://schemas.openxmlformats.org/drawingml/2006/table">
            <a:tbl>
              <a:tblPr/>
              <a:tblGrid>
                <a:gridCol w="1798320">
                  <a:extLst>
                    <a:ext uri="{9D8B030D-6E8A-4147-A177-3AD203B41FA5}">
                      <a16:colId xmlns:a16="http://schemas.microsoft.com/office/drawing/2014/main" val="20000"/>
                    </a:ext>
                  </a:extLst>
                </a:gridCol>
                <a:gridCol w="1798955">
                  <a:extLst>
                    <a:ext uri="{9D8B030D-6E8A-4147-A177-3AD203B41FA5}">
                      <a16:colId xmlns:a16="http://schemas.microsoft.com/office/drawing/2014/main" val="20001"/>
                    </a:ext>
                  </a:extLst>
                </a:gridCol>
                <a:gridCol w="1798955">
                  <a:extLst>
                    <a:ext uri="{9D8B030D-6E8A-4147-A177-3AD203B41FA5}">
                      <a16:colId xmlns:a16="http://schemas.microsoft.com/office/drawing/2014/main" val="20002"/>
                    </a:ext>
                  </a:extLst>
                </a:gridCol>
              </a:tblGrid>
              <a:tr h="243205">
                <a:tc>
                  <a:txBody>
                    <a:bodyPr/>
                    <a:lstStyle/>
                    <a:p>
                      <a:pPr algn="ctr">
                        <a:lnSpc>
                          <a:spcPts val="2000"/>
                        </a:lnSpc>
                        <a:spcAft>
                          <a:spcPts val="0"/>
                        </a:spcAft>
                      </a:pPr>
                      <a:r>
                        <a:rPr lang="en-US" sz="1050" kern="0">
                          <a:solidFill>
                            <a:srgbClr val="000000"/>
                          </a:solidFill>
                          <a:latin typeface="Times New Roman"/>
                          <a:ea typeface="宋体"/>
                          <a:cs typeface="Times New Roman"/>
                        </a:rPr>
                        <a:t>α</a:t>
                      </a:r>
                      <a:r>
                        <a:rPr lang="zh-CN" sz="1050" kern="0">
                          <a:solidFill>
                            <a:srgbClr val="000000"/>
                          </a:solidFill>
                          <a:latin typeface="Times New Roman"/>
                          <a:ea typeface="宋体"/>
                          <a:cs typeface="Times New Roman"/>
                        </a:rPr>
                        <a:t>、</a:t>
                      </a:r>
                      <a:r>
                        <a:rPr lang="en-US" sz="1050" kern="0">
                          <a:solidFill>
                            <a:srgbClr val="000000"/>
                          </a:solidFill>
                          <a:latin typeface="Times New Roman"/>
                          <a:ea typeface="宋体"/>
                          <a:cs typeface="Times New Roman"/>
                        </a:rPr>
                        <a:t>β</a:t>
                      </a:r>
                      <a:r>
                        <a:rPr lang="zh-CN" sz="1050" kern="0">
                          <a:solidFill>
                            <a:srgbClr val="000000"/>
                          </a:solidFill>
                          <a:latin typeface="Times New Roman"/>
                          <a:ea typeface="宋体"/>
                          <a:cs typeface="Times New Roman"/>
                        </a:rPr>
                        <a:t>和</a:t>
                      </a:r>
                      <a:r>
                        <a:rPr lang="en-US" sz="1050" kern="0">
                          <a:solidFill>
                            <a:srgbClr val="000000"/>
                          </a:solidFill>
                          <a:latin typeface="Times New Roman"/>
                          <a:ea typeface="宋体"/>
                          <a:cs typeface="Times New Roman"/>
                        </a:rPr>
                        <a:t>γ</a:t>
                      </a:r>
                      <a:r>
                        <a:rPr lang="zh-CN" sz="1050" kern="0">
                          <a:solidFill>
                            <a:srgbClr val="000000"/>
                          </a:solidFill>
                          <a:latin typeface="Times New Roman"/>
                          <a:ea typeface="宋体"/>
                          <a:cs typeface="Times New Roman"/>
                        </a:rPr>
                        <a:t>值的组合</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050" kern="0">
                          <a:solidFill>
                            <a:srgbClr val="000000"/>
                          </a:solidFill>
                          <a:latin typeface="Times New Roman"/>
                          <a:ea typeface="宋体"/>
                          <a:cs typeface="Times New Roman"/>
                        </a:rPr>
                        <a:t>簇的平均个数</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050" kern="0">
                          <a:solidFill>
                            <a:srgbClr val="000000"/>
                          </a:solidFill>
                          <a:latin typeface="Times New Roman"/>
                          <a:ea typeface="宋体"/>
                          <a:cs typeface="Times New Roman"/>
                        </a:rPr>
                        <a:t>簇首的平均深度</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3205">
                <a:tc>
                  <a:txBody>
                    <a:bodyPr/>
                    <a:lstStyle/>
                    <a:p>
                      <a:pPr algn="ctr">
                        <a:lnSpc>
                          <a:spcPts val="2000"/>
                        </a:lnSpc>
                        <a:spcAft>
                          <a:spcPts val="0"/>
                        </a:spcAft>
                      </a:pP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0">
                          <a:solidFill>
                            <a:srgbClr val="000000"/>
                          </a:solidFill>
                          <a:latin typeface="Times New Roman"/>
                          <a:ea typeface="宋体"/>
                          <a:cs typeface="Times New Roman"/>
                        </a:rPr>
                        <a:t>76.6</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0">
                          <a:solidFill>
                            <a:srgbClr val="000000"/>
                          </a:solidFill>
                          <a:latin typeface="Times New Roman"/>
                          <a:ea typeface="宋体"/>
                          <a:cs typeface="Times New Roman"/>
                        </a:rPr>
                        <a:t>5.98</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3205">
                <a:tc>
                  <a:txBody>
                    <a:bodyPr/>
                    <a:lstStyle/>
                    <a:p>
                      <a:pPr algn="ctr">
                        <a:lnSpc>
                          <a:spcPts val="2000"/>
                        </a:lnSpc>
                        <a:spcAft>
                          <a:spcPts val="0"/>
                        </a:spcAft>
                      </a:pP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0">
                          <a:solidFill>
                            <a:srgbClr val="000000"/>
                          </a:solidFill>
                          <a:latin typeface="Times New Roman"/>
                          <a:ea typeface="宋体"/>
                          <a:cs typeface="Times New Roman"/>
                        </a:rPr>
                        <a:t>72.8</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0">
                          <a:solidFill>
                            <a:srgbClr val="000000"/>
                          </a:solidFill>
                          <a:latin typeface="Times New Roman"/>
                          <a:ea typeface="宋体"/>
                          <a:cs typeface="Times New Roman"/>
                        </a:rPr>
                        <a:t>6.37</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3205">
                <a:tc>
                  <a:txBody>
                    <a:bodyPr/>
                    <a:lstStyle/>
                    <a:p>
                      <a:pPr algn="ctr">
                        <a:lnSpc>
                          <a:spcPts val="2000"/>
                        </a:lnSpc>
                        <a:spcAft>
                          <a:spcPts val="0"/>
                        </a:spcAft>
                      </a:pP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0">
                          <a:solidFill>
                            <a:srgbClr val="000000"/>
                          </a:solidFill>
                          <a:latin typeface="Times New Roman"/>
                          <a:ea typeface="宋体"/>
                          <a:cs typeface="Times New Roman"/>
                        </a:rPr>
                        <a:t>75.3</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0">
                          <a:solidFill>
                            <a:srgbClr val="000000"/>
                          </a:solidFill>
                          <a:latin typeface="Times New Roman"/>
                          <a:ea typeface="宋体"/>
                          <a:cs typeface="Times New Roman"/>
                        </a:rPr>
                        <a:t>6.34</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3205">
                <a:tc>
                  <a:txBody>
                    <a:bodyPr/>
                    <a:lstStyle/>
                    <a:p>
                      <a:pPr algn="ctr">
                        <a:lnSpc>
                          <a:spcPts val="2000"/>
                        </a:lnSpc>
                        <a:spcAft>
                          <a:spcPts val="0"/>
                        </a:spcAft>
                      </a:pP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0">
                          <a:solidFill>
                            <a:srgbClr val="000000"/>
                          </a:solidFill>
                          <a:latin typeface="Times New Roman"/>
                          <a:ea typeface="宋体"/>
                          <a:cs typeface="Times New Roman"/>
                        </a:rPr>
                        <a:t>77</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0">
                          <a:solidFill>
                            <a:srgbClr val="000000"/>
                          </a:solidFill>
                          <a:latin typeface="Times New Roman"/>
                          <a:ea typeface="宋体"/>
                          <a:cs typeface="Times New Roman"/>
                        </a:rPr>
                        <a:t>5.96</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3205">
                <a:tc>
                  <a:txBody>
                    <a:bodyPr/>
                    <a:lstStyle/>
                    <a:p>
                      <a:pPr algn="ctr">
                        <a:lnSpc>
                          <a:spcPts val="2000"/>
                        </a:lnSpc>
                        <a:spcAft>
                          <a:spcPts val="0"/>
                        </a:spcAft>
                      </a:pP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0">
                          <a:solidFill>
                            <a:srgbClr val="000000"/>
                          </a:solidFill>
                          <a:latin typeface="Times New Roman"/>
                          <a:ea typeface="宋体"/>
                          <a:cs typeface="Times New Roman"/>
                        </a:rPr>
                        <a:t>72</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0">
                          <a:solidFill>
                            <a:srgbClr val="000000"/>
                          </a:solidFill>
                          <a:latin typeface="Times New Roman"/>
                          <a:ea typeface="宋体"/>
                          <a:cs typeface="Times New Roman"/>
                        </a:rPr>
                        <a:t>6.73</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3365">
                <a:tc>
                  <a:txBody>
                    <a:bodyPr/>
                    <a:lstStyle/>
                    <a:p>
                      <a:pPr algn="ctr">
                        <a:lnSpc>
                          <a:spcPts val="2000"/>
                        </a:lnSpc>
                        <a:spcAft>
                          <a:spcPts val="0"/>
                        </a:spcAft>
                      </a:pP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0">
                          <a:solidFill>
                            <a:srgbClr val="000000"/>
                          </a:solidFill>
                          <a:latin typeface="Times New Roman"/>
                          <a:ea typeface="宋体"/>
                          <a:cs typeface="Times New Roman"/>
                        </a:rPr>
                        <a:t>74.8</a:t>
                      </a:r>
                      <a:endParaRPr lang="zh-CN" sz="105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en-US" sz="1000" kern="0" dirty="0">
                          <a:solidFill>
                            <a:srgbClr val="000000"/>
                          </a:solidFill>
                          <a:latin typeface="Times New Roman"/>
                          <a:ea typeface="宋体"/>
                          <a:cs typeface="Times New Roman"/>
                        </a:rPr>
                        <a:t>6.47</a:t>
                      </a:r>
                      <a:endParaRPr lang="zh-CN" sz="105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pic>
        <p:nvPicPr>
          <p:cNvPr id="58380"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79712" y="692696"/>
            <a:ext cx="1390650" cy="152400"/>
          </a:xfrm>
          <a:prstGeom prst="rect">
            <a:avLst/>
          </a:prstGeom>
          <a:noFill/>
        </p:spPr>
      </p:pic>
      <p:pic>
        <p:nvPicPr>
          <p:cNvPr id="58379" name="Picture 1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79712" y="980728"/>
            <a:ext cx="1390650" cy="152400"/>
          </a:xfrm>
          <a:prstGeom prst="rect">
            <a:avLst/>
          </a:prstGeom>
          <a:noFill/>
        </p:spPr>
      </p:pic>
      <p:pic>
        <p:nvPicPr>
          <p:cNvPr id="58378" name="Picture 10"/>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79712" y="1196752"/>
            <a:ext cx="1390650" cy="152400"/>
          </a:xfrm>
          <a:prstGeom prst="rect">
            <a:avLst/>
          </a:prstGeom>
          <a:noFill/>
        </p:spPr>
      </p:pic>
      <p:pic>
        <p:nvPicPr>
          <p:cNvPr id="58377"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979712" y="1484784"/>
            <a:ext cx="1390650" cy="152400"/>
          </a:xfrm>
          <a:prstGeom prst="rect">
            <a:avLst/>
          </a:prstGeom>
          <a:noFill/>
        </p:spPr>
      </p:pic>
      <p:pic>
        <p:nvPicPr>
          <p:cNvPr id="58376" name="Picture 8"/>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979712" y="1700808"/>
            <a:ext cx="1390650" cy="152400"/>
          </a:xfrm>
          <a:prstGeom prst="rect">
            <a:avLst/>
          </a:prstGeom>
          <a:noFill/>
        </p:spPr>
      </p:pic>
      <p:pic>
        <p:nvPicPr>
          <p:cNvPr id="58375" name="Picture 7"/>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979712" y="1988840"/>
            <a:ext cx="1390650" cy="152400"/>
          </a:xfrm>
          <a:prstGeom prst="rect">
            <a:avLst/>
          </a:prstGeom>
          <a:noFill/>
        </p:spPr>
      </p:pic>
      <p:pic>
        <p:nvPicPr>
          <p:cNvPr id="17" name="图片 16" descr="24.bmp"/>
          <p:cNvPicPr/>
          <p:nvPr/>
        </p:nvPicPr>
        <p:blipFill>
          <a:blip r:embed="rId8" cstate="print"/>
          <a:srcRect t="12703" b="5811"/>
          <a:stretch>
            <a:fillRect/>
          </a:stretch>
        </p:blipFill>
        <p:spPr>
          <a:xfrm>
            <a:off x="467544" y="2348880"/>
            <a:ext cx="4104456" cy="3528392"/>
          </a:xfrm>
          <a:prstGeom prst="rect">
            <a:avLst/>
          </a:prstGeom>
        </p:spPr>
      </p:pic>
      <p:sp>
        <p:nvSpPr>
          <p:cNvPr id="18" name="矩形 17"/>
          <p:cNvSpPr/>
          <p:nvPr/>
        </p:nvSpPr>
        <p:spPr>
          <a:xfrm>
            <a:off x="1475656" y="6021288"/>
            <a:ext cx="2262158" cy="369332"/>
          </a:xfrm>
          <a:prstGeom prst="rect">
            <a:avLst/>
          </a:prstGeom>
        </p:spPr>
        <p:txBody>
          <a:bodyPr wrap="none">
            <a:spAutoFit/>
          </a:bodyPr>
          <a:lstStyle/>
          <a:p>
            <a:r>
              <a:rPr lang="zh-CN" altLang="zh-CN" dirty="0" smtClean="0"/>
              <a:t>簇首平均深度的变化</a:t>
            </a:r>
            <a:endParaRPr lang="zh-CN" altLang="en-US" dirty="0"/>
          </a:p>
        </p:txBody>
      </p:sp>
      <p:pic>
        <p:nvPicPr>
          <p:cNvPr id="19" name="图片 18" descr="25.bmp"/>
          <p:cNvPicPr/>
          <p:nvPr/>
        </p:nvPicPr>
        <p:blipFill>
          <a:blip r:embed="rId9" cstate="print"/>
          <a:stretch>
            <a:fillRect/>
          </a:stretch>
        </p:blipFill>
        <p:spPr>
          <a:xfrm>
            <a:off x="4932040" y="2564904"/>
            <a:ext cx="3930352" cy="3384376"/>
          </a:xfrm>
          <a:prstGeom prst="rect">
            <a:avLst/>
          </a:prstGeom>
        </p:spPr>
      </p:pic>
      <p:sp>
        <p:nvSpPr>
          <p:cNvPr id="20" name="矩形 19"/>
          <p:cNvSpPr/>
          <p:nvPr/>
        </p:nvSpPr>
        <p:spPr>
          <a:xfrm>
            <a:off x="6372200" y="5949280"/>
            <a:ext cx="1569660" cy="369332"/>
          </a:xfrm>
          <a:prstGeom prst="rect">
            <a:avLst/>
          </a:prstGeom>
        </p:spPr>
        <p:txBody>
          <a:bodyPr wrap="none">
            <a:spAutoFit/>
          </a:bodyPr>
          <a:lstStyle/>
          <a:p>
            <a:r>
              <a:rPr lang="zh-CN" altLang="zh-CN" dirty="0" smtClean="0"/>
              <a:t>簇个数的变化</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295E27B-141F-421D-ABAE-09D10EE132A8}" type="slidenum">
              <a:rPr lang="zh-CN" altLang="en-US" smtClean="0"/>
              <a:pPr>
                <a:defRPr/>
              </a:pPr>
              <a:t>38</a:t>
            </a:fld>
            <a:r>
              <a:rPr lang="en-US" altLang="zh-CN" dirty="0" smtClean="0"/>
              <a:t>/40</a:t>
            </a:r>
            <a:endParaRPr lang="en-US" altLang="zh-CN" dirty="0"/>
          </a:p>
        </p:txBody>
      </p:sp>
      <p:pic>
        <p:nvPicPr>
          <p:cNvPr id="3" name="图片 2" descr="25.bmp"/>
          <p:cNvPicPr/>
          <p:nvPr/>
        </p:nvPicPr>
        <p:blipFill>
          <a:blip r:embed="rId2" cstate="print"/>
          <a:srcRect t="4771"/>
          <a:stretch>
            <a:fillRect/>
          </a:stretch>
        </p:blipFill>
        <p:spPr>
          <a:xfrm>
            <a:off x="539552" y="692696"/>
            <a:ext cx="3528392" cy="2664296"/>
          </a:xfrm>
          <a:prstGeom prst="rect">
            <a:avLst/>
          </a:prstGeom>
        </p:spPr>
      </p:pic>
      <p:pic>
        <p:nvPicPr>
          <p:cNvPr id="4" name="图片 3" descr="27.bmp"/>
          <p:cNvPicPr/>
          <p:nvPr/>
        </p:nvPicPr>
        <p:blipFill>
          <a:blip r:embed="rId3" cstate="print"/>
          <a:srcRect t="4952"/>
          <a:stretch>
            <a:fillRect/>
          </a:stretch>
        </p:blipFill>
        <p:spPr>
          <a:xfrm>
            <a:off x="4427985" y="764704"/>
            <a:ext cx="3672408" cy="2592288"/>
          </a:xfrm>
          <a:prstGeom prst="rect">
            <a:avLst/>
          </a:prstGeom>
        </p:spPr>
      </p:pic>
      <p:pic>
        <p:nvPicPr>
          <p:cNvPr id="5" name="图片 4" descr="26.bmp"/>
          <p:cNvPicPr/>
          <p:nvPr/>
        </p:nvPicPr>
        <p:blipFill>
          <a:blip r:embed="rId4" cstate="print"/>
          <a:srcRect t="4678"/>
          <a:stretch>
            <a:fillRect/>
          </a:stretch>
        </p:blipFill>
        <p:spPr>
          <a:xfrm>
            <a:off x="539552" y="3789040"/>
            <a:ext cx="3528392" cy="2664296"/>
          </a:xfrm>
          <a:prstGeom prst="rect">
            <a:avLst/>
          </a:prstGeom>
        </p:spPr>
      </p:pic>
      <p:sp>
        <p:nvSpPr>
          <p:cNvPr id="6" name="矩形 5"/>
          <p:cNvSpPr/>
          <p:nvPr/>
        </p:nvSpPr>
        <p:spPr>
          <a:xfrm>
            <a:off x="1403648" y="332656"/>
            <a:ext cx="1794081" cy="369332"/>
          </a:xfrm>
          <a:prstGeom prst="rect">
            <a:avLst/>
          </a:prstGeom>
        </p:spPr>
        <p:txBody>
          <a:bodyPr wrap="none">
            <a:spAutoFit/>
          </a:bodyPr>
          <a:lstStyle/>
          <a:p>
            <a:r>
              <a:rPr lang="zh-CN" altLang="zh-CN" dirty="0" smtClean="0"/>
              <a:t>网络寿命</a:t>
            </a:r>
            <a:r>
              <a:rPr lang="en-US" altLang="zh-CN" dirty="0" smtClean="0"/>
              <a:t>N=400</a:t>
            </a:r>
            <a:endParaRPr lang="zh-CN" altLang="en-US" dirty="0"/>
          </a:p>
        </p:txBody>
      </p:sp>
      <p:sp>
        <p:nvSpPr>
          <p:cNvPr id="7" name="矩形 6"/>
          <p:cNvSpPr/>
          <p:nvPr/>
        </p:nvSpPr>
        <p:spPr>
          <a:xfrm>
            <a:off x="5364088" y="332656"/>
            <a:ext cx="1794081" cy="369332"/>
          </a:xfrm>
          <a:prstGeom prst="rect">
            <a:avLst/>
          </a:prstGeom>
        </p:spPr>
        <p:txBody>
          <a:bodyPr wrap="none">
            <a:spAutoFit/>
          </a:bodyPr>
          <a:lstStyle/>
          <a:p>
            <a:r>
              <a:rPr lang="zh-CN" altLang="zh-CN" dirty="0" smtClean="0"/>
              <a:t>网络寿命</a:t>
            </a:r>
            <a:r>
              <a:rPr lang="en-US" altLang="zh-CN" dirty="0" smtClean="0"/>
              <a:t>N=500</a:t>
            </a:r>
            <a:endParaRPr lang="zh-CN" altLang="en-US" dirty="0"/>
          </a:p>
        </p:txBody>
      </p:sp>
      <p:sp>
        <p:nvSpPr>
          <p:cNvPr id="8" name="矩形 7"/>
          <p:cNvSpPr/>
          <p:nvPr/>
        </p:nvSpPr>
        <p:spPr>
          <a:xfrm>
            <a:off x="1403648" y="3429000"/>
            <a:ext cx="1794081" cy="369332"/>
          </a:xfrm>
          <a:prstGeom prst="rect">
            <a:avLst/>
          </a:prstGeom>
        </p:spPr>
        <p:txBody>
          <a:bodyPr wrap="none">
            <a:spAutoFit/>
          </a:bodyPr>
          <a:lstStyle/>
          <a:p>
            <a:r>
              <a:rPr lang="zh-CN" altLang="zh-CN" dirty="0" smtClean="0"/>
              <a:t>网络寿命</a:t>
            </a:r>
            <a:r>
              <a:rPr lang="en-US" altLang="zh-CN" dirty="0" smtClean="0"/>
              <a:t>N=600</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295E27B-141F-421D-ABAE-09D10EE132A8}" type="slidenum">
              <a:rPr lang="zh-CN" altLang="en-US" smtClean="0"/>
              <a:pPr>
                <a:defRPr/>
              </a:pPr>
              <a:t>39</a:t>
            </a:fld>
            <a:r>
              <a:rPr lang="en-US" altLang="zh-CN" dirty="0" smtClean="0"/>
              <a:t>/40</a:t>
            </a:r>
            <a:endParaRPr lang="en-US" altLang="zh-CN" dirty="0"/>
          </a:p>
        </p:txBody>
      </p:sp>
      <p:pic>
        <p:nvPicPr>
          <p:cNvPr id="3" name="图片 2" descr="28.bmp"/>
          <p:cNvPicPr/>
          <p:nvPr/>
        </p:nvPicPr>
        <p:blipFill>
          <a:blip r:embed="rId2" cstate="print"/>
          <a:srcRect t="5065"/>
          <a:stretch>
            <a:fillRect/>
          </a:stretch>
        </p:blipFill>
        <p:spPr>
          <a:xfrm>
            <a:off x="0" y="404665"/>
            <a:ext cx="4355976" cy="3312368"/>
          </a:xfrm>
          <a:prstGeom prst="rect">
            <a:avLst/>
          </a:prstGeom>
        </p:spPr>
      </p:pic>
      <p:pic>
        <p:nvPicPr>
          <p:cNvPr id="4" name="图片 3" descr="29.bmp"/>
          <p:cNvPicPr/>
          <p:nvPr/>
        </p:nvPicPr>
        <p:blipFill>
          <a:blip r:embed="rId3" cstate="print"/>
          <a:srcRect t="4762"/>
          <a:stretch>
            <a:fillRect/>
          </a:stretch>
        </p:blipFill>
        <p:spPr>
          <a:xfrm>
            <a:off x="4211960" y="332656"/>
            <a:ext cx="4608512" cy="3384376"/>
          </a:xfrm>
          <a:prstGeom prst="rect">
            <a:avLst/>
          </a:prstGeom>
        </p:spPr>
      </p:pic>
      <p:sp>
        <p:nvSpPr>
          <p:cNvPr id="5" name="矩形 4"/>
          <p:cNvSpPr/>
          <p:nvPr/>
        </p:nvSpPr>
        <p:spPr>
          <a:xfrm>
            <a:off x="1043608" y="3789040"/>
            <a:ext cx="2262158" cy="369332"/>
          </a:xfrm>
          <a:prstGeom prst="rect">
            <a:avLst/>
          </a:prstGeom>
        </p:spPr>
        <p:txBody>
          <a:bodyPr wrap="none">
            <a:spAutoFit/>
          </a:bodyPr>
          <a:lstStyle/>
          <a:p>
            <a:r>
              <a:rPr lang="zh-CN" altLang="zh-CN" dirty="0" smtClean="0"/>
              <a:t>簇成员节点平均个数</a:t>
            </a:r>
            <a:endParaRPr lang="zh-CN" altLang="en-US" dirty="0"/>
          </a:p>
        </p:txBody>
      </p:sp>
      <p:sp>
        <p:nvSpPr>
          <p:cNvPr id="6" name="矩形 5"/>
          <p:cNvSpPr/>
          <p:nvPr/>
        </p:nvSpPr>
        <p:spPr>
          <a:xfrm>
            <a:off x="5580112" y="3789040"/>
            <a:ext cx="2723823" cy="369332"/>
          </a:xfrm>
          <a:prstGeom prst="rect">
            <a:avLst/>
          </a:prstGeom>
        </p:spPr>
        <p:txBody>
          <a:bodyPr wrap="none">
            <a:spAutoFit/>
          </a:bodyPr>
          <a:lstStyle/>
          <a:p>
            <a:r>
              <a:rPr lang="zh-CN" altLang="zh-CN" dirty="0" smtClean="0"/>
              <a:t>簇成员节点个数的标准差</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304800"/>
            <a:ext cx="7902575" cy="603250"/>
          </a:xfrm>
        </p:spPr>
        <p:txBody>
          <a:bodyPr>
            <a:normAutofit fontScale="90000"/>
          </a:bodyPr>
          <a:lstStyle/>
          <a:p>
            <a:pPr eaLnBrk="1" hangingPunct="1">
              <a:buFont typeface="Wingdings" pitchFamily="2" charset="2"/>
              <a:buNone/>
            </a:pPr>
            <a:r>
              <a:rPr lang="en-US" altLang="zh-CN" sz="3600" dirty="0" smtClean="0">
                <a:solidFill>
                  <a:schemeClr val="accent2"/>
                </a:solidFill>
              </a:rPr>
              <a:t>1. LEACH</a:t>
            </a:r>
            <a:r>
              <a:rPr lang="zh-CN" altLang="en-US" sz="3600" dirty="0" smtClean="0">
                <a:solidFill>
                  <a:schemeClr val="accent2"/>
                </a:solidFill>
              </a:rPr>
              <a:t>协议</a:t>
            </a:r>
          </a:p>
        </p:txBody>
      </p:sp>
      <p:sp>
        <p:nvSpPr>
          <p:cNvPr id="29699" name="Rectangle 3"/>
          <p:cNvSpPr>
            <a:spLocks noGrp="1" noChangeArrowheads="1"/>
          </p:cNvSpPr>
          <p:nvPr>
            <p:ph idx="1"/>
          </p:nvPr>
        </p:nvSpPr>
        <p:spPr>
          <a:xfrm>
            <a:off x="357188" y="836613"/>
            <a:ext cx="8501062" cy="5328691"/>
          </a:xfrm>
        </p:spPr>
        <p:txBody>
          <a:bodyPr>
            <a:normAutofit lnSpcReduction="10000"/>
          </a:bodyPr>
          <a:lstStyle/>
          <a:p>
            <a:pPr eaLnBrk="1" hangingPunct="1"/>
            <a:r>
              <a:rPr lang="zh-CN" altLang="en-US" dirty="0" smtClean="0">
                <a:solidFill>
                  <a:srgbClr val="0000CC"/>
                </a:solidFill>
              </a:rPr>
              <a:t>目标：节能。</a:t>
            </a:r>
            <a:r>
              <a:rPr lang="zh-CN" altLang="en-US" dirty="0" smtClean="0"/>
              <a:t>通过数据融合减少通信数据量的方式减少通信能耗</a:t>
            </a:r>
          </a:p>
          <a:p>
            <a:pPr eaLnBrk="1" hangingPunct="1"/>
            <a:r>
              <a:rPr lang="zh-CN" altLang="en-US" dirty="0" smtClean="0">
                <a:solidFill>
                  <a:srgbClr val="0000CC"/>
                </a:solidFill>
              </a:rPr>
              <a:t>思路：将网络节点分成若干个簇，汇聚数据进行融合再发送。</a:t>
            </a:r>
            <a:r>
              <a:rPr lang="zh-CN" altLang="en-US" dirty="0" smtClean="0"/>
              <a:t>以循环的方式随机选择簇首节点，非簇首节点就近加入相应的簇首，形成簇；簇内节点将数据发送给簇首，而簇首再将数据发给</a:t>
            </a:r>
            <a:r>
              <a:rPr lang="en-US" altLang="zh-CN" dirty="0" smtClean="0"/>
              <a:t>sink</a:t>
            </a:r>
            <a:r>
              <a:rPr lang="zh-CN" altLang="en-US" dirty="0" smtClean="0"/>
              <a:t>节点。</a:t>
            </a:r>
            <a:endParaRPr lang="en-US" altLang="zh-CN" dirty="0" smtClean="0"/>
          </a:p>
          <a:p>
            <a:pPr eaLnBrk="1" hangingPunct="1"/>
            <a:r>
              <a:rPr lang="zh-CN" altLang="en-US" dirty="0" smtClean="0">
                <a:solidFill>
                  <a:srgbClr val="0000CC"/>
                </a:solidFill>
              </a:rPr>
              <a:t>特点</a:t>
            </a:r>
            <a:r>
              <a:rPr lang="zh-CN" altLang="en-US" dirty="0" smtClean="0"/>
              <a:t>：</a:t>
            </a:r>
            <a:r>
              <a:rPr lang="zh-CN" altLang="en-US" dirty="0" smtClean="0">
                <a:solidFill>
                  <a:srgbClr val="0000CC"/>
                </a:solidFill>
              </a:rPr>
              <a:t>所有节点均衡耗能</a:t>
            </a:r>
            <a:r>
              <a:rPr lang="en-US" altLang="zh-CN" dirty="0" smtClean="0">
                <a:solidFill>
                  <a:srgbClr val="0000CC"/>
                </a:solidFill>
              </a:rPr>
              <a:t>--</a:t>
            </a:r>
            <a:r>
              <a:rPr lang="zh-CN" altLang="en-US" dirty="0" smtClean="0">
                <a:solidFill>
                  <a:srgbClr val="0000CC"/>
                </a:solidFill>
              </a:rPr>
              <a:t>簇首轮流当。</a:t>
            </a:r>
            <a:r>
              <a:rPr lang="zh-CN" altLang="en-US" dirty="0" smtClean="0"/>
              <a:t>平均分担转发通信业务，将整个网络的能量负载平均分配到每个节点上，从而降低能耗、延长网络的生存时间。</a:t>
            </a:r>
          </a:p>
          <a:p>
            <a:pPr eaLnBrk="1" hangingPunct="1"/>
            <a:r>
              <a:rPr lang="zh-CN" altLang="en-US" dirty="0" smtClean="0">
                <a:solidFill>
                  <a:srgbClr val="0000CC"/>
                </a:solidFill>
              </a:rPr>
              <a:t>条件：所有节点同构，节点都能与</a:t>
            </a:r>
            <a:r>
              <a:rPr lang="en-US" altLang="zh-CN" dirty="0" smtClean="0">
                <a:solidFill>
                  <a:srgbClr val="0000CC"/>
                </a:solidFill>
              </a:rPr>
              <a:t>Sink</a:t>
            </a:r>
            <a:r>
              <a:rPr lang="zh-CN" altLang="en-US" dirty="0" smtClean="0">
                <a:solidFill>
                  <a:srgbClr val="0000CC"/>
                </a:solidFill>
              </a:rPr>
              <a:t>节点直接通信。</a:t>
            </a:r>
          </a:p>
        </p:txBody>
      </p:sp>
      <p:sp>
        <p:nvSpPr>
          <p:cNvPr id="29700" name="灯片编号占位符 4"/>
          <p:cNvSpPr>
            <a:spLocks noGrp="1"/>
          </p:cNvSpPr>
          <p:nvPr>
            <p:ph type="sldNum" sz="quarter" idx="10"/>
          </p:nvPr>
        </p:nvSpPr>
        <p:spPr>
          <a:noFill/>
        </p:spPr>
        <p:txBody>
          <a:bodyPr/>
          <a:lstStyle/>
          <a:p>
            <a:fld id="{27BAA80C-6053-41E5-9825-707D2FD60E46}" type="slidenum">
              <a:rPr lang="zh-CN" altLang="en-US"/>
              <a:pPr/>
              <a:t>4</a:t>
            </a:fld>
            <a:r>
              <a:rPr lang="en-US" altLang="zh-CN" dirty="0" smtClean="0"/>
              <a:t>/40</a:t>
            </a:r>
            <a:endParaRPr lang="en-US" altLang="zh-CN" dirty="0"/>
          </a:p>
        </p:txBody>
      </p:sp>
      <p:sp>
        <p:nvSpPr>
          <p:cNvPr id="5" name="页脚占位符 4"/>
          <p:cNvSpPr>
            <a:spLocks noGrp="1"/>
          </p:cNvSpPr>
          <p:nvPr>
            <p:ph type="ftr" sz="quarter" idx="11"/>
          </p:nvPr>
        </p:nvSpPr>
        <p:spPr/>
        <p:txBody>
          <a:bodyPr/>
          <a:lstStyle/>
          <a:p>
            <a:pPr>
              <a:defRPr/>
            </a:pPr>
            <a:r>
              <a:rPr lang="en-US" altLang="zh-CN"/>
              <a:t>Prof. Wu Yuanming</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295E27B-141F-421D-ABAE-09D10EE132A8}" type="slidenum">
              <a:rPr lang="zh-CN" altLang="en-US" smtClean="0"/>
              <a:pPr>
                <a:defRPr/>
              </a:pPr>
              <a:t>40</a:t>
            </a:fld>
            <a:r>
              <a:rPr lang="en-US" altLang="zh-CN" dirty="0" smtClean="0"/>
              <a:t>/40</a:t>
            </a:r>
            <a:endParaRPr lang="en-US" altLang="zh-CN" dirty="0"/>
          </a:p>
        </p:txBody>
      </p:sp>
      <p:pic>
        <p:nvPicPr>
          <p:cNvPr id="3" name="图片 2" descr="32.bmp"/>
          <p:cNvPicPr/>
          <p:nvPr/>
        </p:nvPicPr>
        <p:blipFill>
          <a:blip r:embed="rId2" cstate="print"/>
          <a:srcRect t="4190"/>
          <a:stretch>
            <a:fillRect/>
          </a:stretch>
        </p:blipFill>
        <p:spPr>
          <a:xfrm>
            <a:off x="0" y="404664"/>
            <a:ext cx="4716016" cy="2808312"/>
          </a:xfrm>
          <a:prstGeom prst="rect">
            <a:avLst/>
          </a:prstGeom>
        </p:spPr>
      </p:pic>
      <p:pic>
        <p:nvPicPr>
          <p:cNvPr id="4" name="图片 3" descr="31.bmp"/>
          <p:cNvPicPr/>
          <p:nvPr/>
        </p:nvPicPr>
        <p:blipFill>
          <a:blip r:embed="rId3" cstate="print"/>
          <a:srcRect t="4190"/>
          <a:stretch>
            <a:fillRect/>
          </a:stretch>
        </p:blipFill>
        <p:spPr>
          <a:xfrm>
            <a:off x="4499992" y="404664"/>
            <a:ext cx="4104456" cy="2808312"/>
          </a:xfrm>
          <a:prstGeom prst="rect">
            <a:avLst/>
          </a:prstGeom>
        </p:spPr>
      </p:pic>
      <p:pic>
        <p:nvPicPr>
          <p:cNvPr id="5" name="图片 4" descr="30.bmp"/>
          <p:cNvPicPr/>
          <p:nvPr/>
        </p:nvPicPr>
        <p:blipFill>
          <a:blip r:embed="rId4" cstate="print"/>
          <a:srcRect t="4952"/>
          <a:stretch>
            <a:fillRect/>
          </a:stretch>
        </p:blipFill>
        <p:spPr>
          <a:xfrm>
            <a:off x="395536" y="3645024"/>
            <a:ext cx="4320480" cy="2808312"/>
          </a:xfrm>
          <a:prstGeom prst="rect">
            <a:avLst/>
          </a:prstGeom>
        </p:spPr>
      </p:pic>
      <p:sp>
        <p:nvSpPr>
          <p:cNvPr id="6" name="矩形 5"/>
          <p:cNvSpPr/>
          <p:nvPr/>
        </p:nvSpPr>
        <p:spPr>
          <a:xfrm>
            <a:off x="2483768" y="116632"/>
            <a:ext cx="1800493" cy="369332"/>
          </a:xfrm>
          <a:prstGeom prst="rect">
            <a:avLst/>
          </a:prstGeom>
        </p:spPr>
        <p:txBody>
          <a:bodyPr wrap="none">
            <a:spAutoFit/>
          </a:bodyPr>
          <a:lstStyle/>
          <a:p>
            <a:r>
              <a:rPr lang="zh-CN" altLang="zh-CN" dirty="0" smtClean="0"/>
              <a:t>能量消耗均衡性</a:t>
            </a:r>
            <a:endParaRPr lang="zh-CN" altLang="en-US" dirty="0"/>
          </a:p>
        </p:txBody>
      </p:sp>
      <p:sp>
        <p:nvSpPr>
          <p:cNvPr id="7" name="矩形 6"/>
          <p:cNvSpPr/>
          <p:nvPr/>
        </p:nvSpPr>
        <p:spPr>
          <a:xfrm>
            <a:off x="6012160" y="116632"/>
            <a:ext cx="1107996" cy="369332"/>
          </a:xfrm>
          <a:prstGeom prst="rect">
            <a:avLst/>
          </a:prstGeom>
        </p:spPr>
        <p:txBody>
          <a:bodyPr wrap="none">
            <a:spAutoFit/>
          </a:bodyPr>
          <a:lstStyle/>
          <a:p>
            <a:r>
              <a:rPr lang="zh-CN" altLang="zh-CN" dirty="0" smtClean="0"/>
              <a:t>传输</a:t>
            </a:r>
            <a:r>
              <a:rPr lang="zh-CN" altLang="en-US" dirty="0" smtClean="0"/>
              <a:t>延时</a:t>
            </a:r>
            <a:endParaRPr lang="zh-CN" altLang="en-US" dirty="0"/>
          </a:p>
        </p:txBody>
      </p:sp>
      <p:sp>
        <p:nvSpPr>
          <p:cNvPr id="8" name="矩形 7"/>
          <p:cNvSpPr/>
          <p:nvPr/>
        </p:nvSpPr>
        <p:spPr>
          <a:xfrm>
            <a:off x="1979712" y="3284984"/>
            <a:ext cx="1107996" cy="369332"/>
          </a:xfrm>
          <a:prstGeom prst="rect">
            <a:avLst/>
          </a:prstGeom>
        </p:spPr>
        <p:txBody>
          <a:bodyPr wrap="none">
            <a:spAutoFit/>
          </a:bodyPr>
          <a:lstStyle/>
          <a:p>
            <a:r>
              <a:rPr lang="zh-CN" altLang="en-US" dirty="0" smtClean="0"/>
              <a:t>延时</a:t>
            </a:r>
            <a:r>
              <a:rPr lang="zh-CN" altLang="zh-CN" dirty="0" smtClean="0"/>
              <a:t>抖动</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z="3600" dirty="0" smtClean="0">
                <a:solidFill>
                  <a:schemeClr val="accent2"/>
                </a:solidFill>
              </a:rPr>
              <a:t>LEACH</a:t>
            </a:r>
            <a:r>
              <a:rPr lang="zh-CN" altLang="en-US" sz="3600" dirty="0" smtClean="0">
                <a:solidFill>
                  <a:schemeClr val="accent2"/>
                </a:solidFill>
              </a:rPr>
              <a:t>路由的形成</a:t>
            </a:r>
          </a:p>
        </p:txBody>
      </p:sp>
      <p:sp>
        <p:nvSpPr>
          <p:cNvPr id="30723" name="Rectangle 3"/>
          <p:cNvSpPr>
            <a:spLocks noGrp="1" noChangeArrowheads="1"/>
          </p:cNvSpPr>
          <p:nvPr>
            <p:ph idx="1"/>
          </p:nvPr>
        </p:nvSpPr>
        <p:spPr/>
        <p:txBody>
          <a:bodyPr>
            <a:normAutofit/>
          </a:bodyPr>
          <a:lstStyle/>
          <a:p>
            <a:pPr eaLnBrk="1" hangingPunct="1">
              <a:lnSpc>
                <a:spcPct val="100000"/>
              </a:lnSpc>
            </a:pPr>
            <a:r>
              <a:rPr lang="en-US" altLang="zh-CN" dirty="0" smtClean="0"/>
              <a:t>LEACH</a:t>
            </a:r>
            <a:r>
              <a:rPr lang="zh-CN" altLang="en-US" dirty="0" smtClean="0"/>
              <a:t>路由分为两个阶段</a:t>
            </a:r>
          </a:p>
          <a:p>
            <a:pPr lvl="1" eaLnBrk="1" hangingPunct="1">
              <a:lnSpc>
                <a:spcPct val="100000"/>
              </a:lnSpc>
            </a:pPr>
            <a:r>
              <a:rPr lang="zh-CN" altLang="en-US" dirty="0" smtClean="0">
                <a:solidFill>
                  <a:schemeClr val="accent2"/>
                </a:solidFill>
              </a:rPr>
              <a:t>簇建立阶段</a:t>
            </a:r>
            <a:r>
              <a:rPr lang="zh-CN" altLang="en-US" dirty="0" smtClean="0"/>
              <a:t>：</a:t>
            </a:r>
          </a:p>
          <a:p>
            <a:pPr lvl="2" eaLnBrk="1" hangingPunct="1">
              <a:lnSpc>
                <a:spcPct val="100000"/>
              </a:lnSpc>
            </a:pPr>
            <a:r>
              <a:rPr lang="zh-CN" altLang="en-US" dirty="0" smtClean="0">
                <a:solidFill>
                  <a:schemeClr val="hlink"/>
                </a:solidFill>
              </a:rPr>
              <a:t>随机选择</a:t>
            </a:r>
            <a:r>
              <a:rPr lang="zh-CN" altLang="en-US" dirty="0" smtClean="0"/>
              <a:t>节点作为</a:t>
            </a:r>
            <a:r>
              <a:rPr lang="zh-CN" altLang="en-US" dirty="0" smtClean="0">
                <a:solidFill>
                  <a:schemeClr val="hlink"/>
                </a:solidFill>
              </a:rPr>
              <a:t>簇首</a:t>
            </a:r>
          </a:p>
          <a:p>
            <a:pPr lvl="2" eaLnBrk="1" hangingPunct="1">
              <a:lnSpc>
                <a:spcPct val="100000"/>
              </a:lnSpc>
            </a:pPr>
            <a:r>
              <a:rPr lang="zh-CN" altLang="en-US" dirty="0" smtClean="0"/>
              <a:t>簇首节点以</a:t>
            </a:r>
            <a:r>
              <a:rPr lang="zh-CN" altLang="en-US" dirty="0" smtClean="0">
                <a:solidFill>
                  <a:schemeClr val="hlink"/>
                </a:solidFill>
              </a:rPr>
              <a:t>广播方式</a:t>
            </a:r>
            <a:r>
              <a:rPr lang="zh-CN" altLang="en-US" dirty="0" smtClean="0"/>
              <a:t>向周围发送消息</a:t>
            </a:r>
          </a:p>
          <a:p>
            <a:pPr lvl="2" eaLnBrk="1" hangingPunct="1">
              <a:lnSpc>
                <a:spcPct val="100000"/>
              </a:lnSpc>
            </a:pPr>
            <a:r>
              <a:rPr lang="zh-CN" altLang="en-US" dirty="0" smtClean="0"/>
              <a:t>各个非簇首节点根据收到消息的强度决定</a:t>
            </a:r>
            <a:r>
              <a:rPr lang="zh-CN" altLang="en-US" dirty="0" smtClean="0">
                <a:solidFill>
                  <a:schemeClr val="hlink"/>
                </a:solidFill>
              </a:rPr>
              <a:t>加入到某个簇</a:t>
            </a:r>
            <a:r>
              <a:rPr lang="zh-CN" altLang="en-US" dirty="0" smtClean="0"/>
              <a:t>，并通知相应的簇首</a:t>
            </a:r>
          </a:p>
          <a:p>
            <a:pPr lvl="1" eaLnBrk="1" hangingPunct="1">
              <a:lnSpc>
                <a:spcPct val="100000"/>
              </a:lnSpc>
            </a:pPr>
            <a:r>
              <a:rPr lang="zh-CN" altLang="en-US" dirty="0" smtClean="0">
                <a:solidFill>
                  <a:schemeClr val="accent2"/>
                </a:solidFill>
              </a:rPr>
              <a:t>数据传送阶段</a:t>
            </a:r>
          </a:p>
          <a:p>
            <a:pPr lvl="2" eaLnBrk="1" hangingPunct="1">
              <a:lnSpc>
                <a:spcPct val="100000"/>
              </a:lnSpc>
            </a:pPr>
            <a:r>
              <a:rPr lang="zh-CN" altLang="en-US" dirty="0" smtClean="0"/>
              <a:t>簇首节点按照</a:t>
            </a:r>
            <a:r>
              <a:rPr lang="en-US" altLang="zh-CN" dirty="0" smtClean="0">
                <a:solidFill>
                  <a:schemeClr val="hlink"/>
                </a:solidFill>
              </a:rPr>
              <a:t>TDMA</a:t>
            </a:r>
            <a:r>
              <a:rPr lang="zh-CN" altLang="en-US" dirty="0" smtClean="0"/>
              <a:t>的调度，给依附于他的节点分配时间片；</a:t>
            </a:r>
          </a:p>
          <a:p>
            <a:pPr lvl="2" eaLnBrk="1" hangingPunct="1">
              <a:lnSpc>
                <a:spcPct val="100000"/>
              </a:lnSpc>
            </a:pPr>
            <a:r>
              <a:rPr lang="zh-CN" altLang="en-US" dirty="0" smtClean="0"/>
              <a:t>各个节点将采集到的数据</a:t>
            </a:r>
            <a:r>
              <a:rPr lang="zh-CN" altLang="en-US" dirty="0" smtClean="0">
                <a:solidFill>
                  <a:schemeClr val="hlink"/>
                </a:solidFill>
              </a:rPr>
              <a:t>传送给簇首</a:t>
            </a:r>
          </a:p>
          <a:p>
            <a:pPr lvl="2" eaLnBrk="1" hangingPunct="1">
              <a:lnSpc>
                <a:spcPct val="100000"/>
              </a:lnSpc>
            </a:pPr>
            <a:r>
              <a:rPr lang="zh-CN" altLang="en-US" dirty="0" smtClean="0"/>
              <a:t>簇首将</a:t>
            </a:r>
            <a:r>
              <a:rPr lang="zh-CN" altLang="en-US" dirty="0" smtClean="0">
                <a:solidFill>
                  <a:schemeClr val="hlink"/>
                </a:solidFill>
              </a:rPr>
              <a:t>数据融合</a:t>
            </a:r>
            <a:r>
              <a:rPr lang="zh-CN" altLang="en-US" dirty="0" smtClean="0"/>
              <a:t>后，送往</a:t>
            </a:r>
            <a:r>
              <a:rPr lang="en-US" altLang="zh-CN" dirty="0" smtClean="0"/>
              <a:t>sink</a:t>
            </a:r>
            <a:r>
              <a:rPr lang="zh-CN" altLang="en-US" dirty="0" smtClean="0"/>
              <a:t>节点</a:t>
            </a:r>
          </a:p>
          <a:p>
            <a:pPr eaLnBrk="1" hangingPunct="1">
              <a:lnSpc>
                <a:spcPct val="100000"/>
              </a:lnSpc>
            </a:pPr>
            <a:r>
              <a:rPr lang="zh-CN" altLang="en-US" dirty="0" smtClean="0"/>
              <a:t>上述的过程称为</a:t>
            </a:r>
            <a:r>
              <a:rPr lang="zh-CN" altLang="en-US" dirty="0" smtClean="0">
                <a:latin typeface="Times New Roman" pitchFamily="18" charset="0"/>
              </a:rPr>
              <a:t>“</a:t>
            </a:r>
            <a:r>
              <a:rPr lang="zh-CN" altLang="en-US" dirty="0" smtClean="0"/>
              <a:t>轮</a:t>
            </a:r>
            <a:r>
              <a:rPr lang="en-US" altLang="zh-CN" dirty="0" smtClean="0"/>
              <a:t>(round)</a:t>
            </a:r>
            <a:r>
              <a:rPr lang="en-US" altLang="zh-CN" dirty="0" smtClean="0">
                <a:latin typeface="Times New Roman" pitchFamily="18" charset="0"/>
              </a:rPr>
              <a:t>”</a:t>
            </a:r>
            <a:r>
              <a:rPr lang="zh-CN" altLang="en-US" dirty="0" smtClean="0"/>
              <a:t>，每轮结束后，再开始下一轮，以均衡各个节点的能量消耗</a:t>
            </a:r>
          </a:p>
        </p:txBody>
      </p:sp>
      <p:sp>
        <p:nvSpPr>
          <p:cNvPr id="30724" name="灯片编号占位符 4"/>
          <p:cNvSpPr>
            <a:spLocks noGrp="1"/>
          </p:cNvSpPr>
          <p:nvPr>
            <p:ph type="sldNum" sz="quarter" idx="10"/>
          </p:nvPr>
        </p:nvSpPr>
        <p:spPr>
          <a:noFill/>
        </p:spPr>
        <p:txBody>
          <a:bodyPr/>
          <a:lstStyle/>
          <a:p>
            <a:fld id="{C78D2C2F-60B0-46AD-91F0-BF9EB7E76E5F}" type="slidenum">
              <a:rPr lang="zh-CN" altLang="en-US"/>
              <a:pPr/>
              <a:t>5</a:t>
            </a:fld>
            <a:r>
              <a:rPr lang="en-US" altLang="zh-CN" dirty="0" smtClean="0"/>
              <a:t>/40</a:t>
            </a:r>
            <a:endParaRPr lang="en-US" altLang="zh-CN" dirty="0"/>
          </a:p>
        </p:txBody>
      </p:sp>
      <p:sp>
        <p:nvSpPr>
          <p:cNvPr id="6" name="页脚占位符 5"/>
          <p:cNvSpPr>
            <a:spLocks noGrp="1"/>
          </p:cNvSpPr>
          <p:nvPr>
            <p:ph type="ftr" sz="quarter" idx="11"/>
          </p:nvPr>
        </p:nvSpPr>
        <p:spPr/>
        <p:txBody>
          <a:bodyPr/>
          <a:lstStyle/>
          <a:p>
            <a:pPr>
              <a:defRPr/>
            </a:pPr>
            <a:r>
              <a:rPr lang="en-US" altLang="zh-CN"/>
              <a:t>Prof. Wu Yuanming</a:t>
            </a:r>
          </a:p>
        </p:txBody>
      </p:sp>
      <p:sp>
        <p:nvSpPr>
          <p:cNvPr id="30725" name="线形标注 1 1"/>
          <p:cNvSpPr>
            <a:spLocks/>
          </p:cNvSpPr>
          <p:nvPr/>
        </p:nvSpPr>
        <p:spPr bwMode="auto">
          <a:xfrm>
            <a:off x="4860032" y="1556792"/>
            <a:ext cx="3765550" cy="369332"/>
          </a:xfrm>
          <a:prstGeom prst="borderCallout1">
            <a:avLst>
              <a:gd name="adj1" fmla="val 18750"/>
              <a:gd name="adj2" fmla="val -412"/>
              <a:gd name="adj3" fmla="val 101282"/>
              <a:gd name="adj4" fmla="val -58204"/>
            </a:avLst>
          </a:prstGeom>
          <a:solidFill>
            <a:schemeClr val="accent1"/>
          </a:solidFill>
          <a:ln w="9525" algn="ctr">
            <a:solidFill>
              <a:schemeClr val="tx1"/>
            </a:solidFill>
            <a:miter lim="800000"/>
            <a:headEnd/>
            <a:tailEnd/>
          </a:ln>
        </p:spPr>
        <p:txBody>
          <a:bodyPr>
            <a:spAutoFit/>
          </a:bodyPr>
          <a:lstStyle/>
          <a:p>
            <a:pPr eaLnBrk="1" hangingPunct="1"/>
            <a:r>
              <a:rPr lang="zh-CN" altLang="en-US" dirty="0"/>
              <a:t>如何</a:t>
            </a:r>
            <a:r>
              <a:rPr lang="zh-CN" altLang="en-US" dirty="0" smtClean="0"/>
              <a:t>随机？</a:t>
            </a:r>
            <a:r>
              <a:rPr lang="zh-CN" altLang="en-US" dirty="0"/>
              <a:t>选多少个？选谁？</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z="3600" dirty="0" smtClean="0">
                <a:solidFill>
                  <a:schemeClr val="accent2"/>
                </a:solidFill>
              </a:rPr>
              <a:t>LEACH</a:t>
            </a:r>
            <a:r>
              <a:rPr lang="zh-CN" altLang="en-US" sz="3600" dirty="0" smtClean="0">
                <a:solidFill>
                  <a:schemeClr val="accent2"/>
                </a:solidFill>
              </a:rPr>
              <a:t>的工作周期</a:t>
            </a:r>
          </a:p>
        </p:txBody>
      </p:sp>
      <p:sp>
        <p:nvSpPr>
          <p:cNvPr id="31747" name="Rectangle 3"/>
          <p:cNvSpPr>
            <a:spLocks noGrp="1" noChangeArrowheads="1"/>
          </p:cNvSpPr>
          <p:nvPr>
            <p:ph idx="1"/>
          </p:nvPr>
        </p:nvSpPr>
        <p:spPr>
          <a:xfrm>
            <a:off x="468313" y="1052513"/>
            <a:ext cx="8229600" cy="1800225"/>
          </a:xfrm>
        </p:spPr>
        <p:txBody>
          <a:bodyPr>
            <a:normAutofit/>
          </a:bodyPr>
          <a:lstStyle/>
          <a:p>
            <a:pPr eaLnBrk="1" hangingPunct="1"/>
            <a:r>
              <a:rPr kumimoji="0" lang="zh-CN" altLang="en-US" dirty="0" smtClean="0"/>
              <a:t>在</a:t>
            </a:r>
            <a:r>
              <a:rPr kumimoji="0" lang="zh-CN" altLang="en-US" dirty="0" smtClean="0">
                <a:solidFill>
                  <a:schemeClr val="accent2"/>
                </a:solidFill>
              </a:rPr>
              <a:t>建立期</a:t>
            </a:r>
            <a:r>
              <a:rPr kumimoji="0" lang="zh-CN" altLang="en-US" dirty="0" smtClean="0"/>
              <a:t>执行分簇协议，把网络分成若干个簇；</a:t>
            </a:r>
          </a:p>
          <a:p>
            <a:pPr eaLnBrk="1" hangingPunct="1"/>
            <a:r>
              <a:rPr kumimoji="0" lang="zh-CN" altLang="en-US" dirty="0" smtClean="0">
                <a:solidFill>
                  <a:schemeClr val="accent2"/>
                </a:solidFill>
              </a:rPr>
              <a:t>稳定期</a:t>
            </a:r>
            <a:r>
              <a:rPr kumimoji="0" lang="zh-CN" altLang="en-US" dirty="0" smtClean="0"/>
              <a:t>分成若干帧，在每一帧，成员节点向簇首发送数据，簇首将数据融合后发送给基站</a:t>
            </a:r>
          </a:p>
        </p:txBody>
      </p:sp>
      <p:sp>
        <p:nvSpPr>
          <p:cNvPr id="31751" name="灯片编号占位符 11"/>
          <p:cNvSpPr>
            <a:spLocks noGrp="1"/>
          </p:cNvSpPr>
          <p:nvPr>
            <p:ph type="sldNum" sz="quarter" idx="10"/>
          </p:nvPr>
        </p:nvSpPr>
        <p:spPr>
          <a:noFill/>
        </p:spPr>
        <p:txBody>
          <a:bodyPr/>
          <a:lstStyle/>
          <a:p>
            <a:fld id="{C5C6D92F-7CB4-46FF-A49D-96E68982F6AE}" type="slidenum">
              <a:rPr lang="zh-CN" altLang="en-US"/>
              <a:pPr/>
              <a:t>6</a:t>
            </a:fld>
            <a:r>
              <a:rPr lang="en-US" altLang="zh-CN" dirty="0" smtClean="0"/>
              <a:t>/40</a:t>
            </a:r>
            <a:endParaRPr lang="en-US" altLang="zh-CN" dirty="0"/>
          </a:p>
        </p:txBody>
      </p:sp>
      <p:sp>
        <p:nvSpPr>
          <p:cNvPr id="13" name="页脚占位符 12"/>
          <p:cNvSpPr>
            <a:spLocks noGrp="1"/>
          </p:cNvSpPr>
          <p:nvPr>
            <p:ph type="ftr" sz="quarter" idx="11"/>
          </p:nvPr>
        </p:nvSpPr>
        <p:spPr/>
        <p:txBody>
          <a:bodyPr/>
          <a:lstStyle/>
          <a:p>
            <a:pPr>
              <a:defRPr/>
            </a:pPr>
            <a:r>
              <a:rPr lang="en-US" altLang="zh-CN"/>
              <a:t>Prof. Wu Yuanming</a:t>
            </a:r>
          </a:p>
        </p:txBody>
      </p:sp>
      <p:pic>
        <p:nvPicPr>
          <p:cNvPr id="31748" name="Picture 5"/>
          <p:cNvPicPr>
            <a:picLocks noChangeAspect="1" noChangeArrowheads="1"/>
          </p:cNvPicPr>
          <p:nvPr/>
        </p:nvPicPr>
        <p:blipFill>
          <a:blip r:embed="rId2" cstate="print"/>
          <a:srcRect/>
          <a:stretch>
            <a:fillRect/>
          </a:stretch>
        </p:blipFill>
        <p:spPr bwMode="auto">
          <a:xfrm>
            <a:off x="684213" y="2924175"/>
            <a:ext cx="7620000" cy="2362200"/>
          </a:xfrm>
          <a:prstGeom prst="rect">
            <a:avLst/>
          </a:prstGeom>
          <a:noFill/>
          <a:ln w="9525">
            <a:noFill/>
            <a:miter lim="800000"/>
            <a:headEnd/>
            <a:tailEnd/>
          </a:ln>
        </p:spPr>
      </p:pic>
      <p:grpSp>
        <p:nvGrpSpPr>
          <p:cNvPr id="2" name="Group 8"/>
          <p:cNvGrpSpPr>
            <a:grpSpLocks/>
          </p:cNvGrpSpPr>
          <p:nvPr/>
        </p:nvGrpSpPr>
        <p:grpSpPr bwMode="auto">
          <a:xfrm>
            <a:off x="1116013" y="4868863"/>
            <a:ext cx="2663825" cy="817562"/>
            <a:chOff x="703" y="3067"/>
            <a:chExt cx="1678" cy="515"/>
          </a:xfrm>
        </p:grpSpPr>
        <p:sp>
          <p:nvSpPr>
            <p:cNvPr id="31756" name="AutoShape 6"/>
            <p:cNvSpPr>
              <a:spLocks/>
            </p:cNvSpPr>
            <p:nvPr/>
          </p:nvSpPr>
          <p:spPr bwMode="auto">
            <a:xfrm rot="-5400000">
              <a:off x="1451" y="2319"/>
              <a:ext cx="182" cy="1678"/>
            </a:xfrm>
            <a:prstGeom prst="leftBrace">
              <a:avLst>
                <a:gd name="adj1" fmla="val 76832"/>
                <a:gd name="adj2" fmla="val 50000"/>
              </a:avLst>
            </a:prstGeom>
            <a:noFill/>
            <a:ln w="9525">
              <a:solidFill>
                <a:schemeClr val="tx1"/>
              </a:solidFill>
              <a:miter lim="800000"/>
              <a:headEnd/>
              <a:tailEnd/>
            </a:ln>
          </p:spPr>
          <p:txBody>
            <a:bodyPr wrap="none" anchor="ctr"/>
            <a:lstStyle/>
            <a:p>
              <a:pPr eaLnBrk="1" hangingPunct="1"/>
              <a:endParaRPr lang="zh-CN" altLang="en-US"/>
            </a:p>
          </p:txBody>
        </p:sp>
        <p:sp>
          <p:nvSpPr>
            <p:cNvPr id="31757" name="Text Box 7"/>
            <p:cNvSpPr txBox="1">
              <a:spLocks noChangeArrowheads="1"/>
            </p:cNvSpPr>
            <p:nvPr/>
          </p:nvSpPr>
          <p:spPr bwMode="auto">
            <a:xfrm>
              <a:off x="930" y="3294"/>
              <a:ext cx="1043" cy="288"/>
            </a:xfrm>
            <a:prstGeom prst="rect">
              <a:avLst/>
            </a:prstGeom>
            <a:noFill/>
            <a:ln w="9525" algn="ctr">
              <a:noFill/>
              <a:miter lim="800000"/>
              <a:headEnd/>
              <a:tailEnd/>
            </a:ln>
          </p:spPr>
          <p:txBody>
            <a:bodyPr>
              <a:spAutoFit/>
            </a:bodyPr>
            <a:lstStyle/>
            <a:p>
              <a:pPr algn="ctr" eaLnBrk="1" hangingPunct="1">
                <a:spcBef>
                  <a:spcPct val="50000"/>
                </a:spcBef>
              </a:pPr>
              <a:r>
                <a:rPr lang="zh-CN" altLang="en-US"/>
                <a:t>第</a:t>
              </a:r>
              <a:r>
                <a:rPr lang="en-US" altLang="zh-CN"/>
                <a:t>i</a:t>
              </a:r>
              <a:r>
                <a:rPr lang="zh-CN" altLang="en-US"/>
                <a:t>轮</a:t>
              </a:r>
              <a:endParaRPr lang="en-US" altLang="zh-CN"/>
            </a:p>
          </p:txBody>
        </p:sp>
      </p:grpSp>
      <p:grpSp>
        <p:nvGrpSpPr>
          <p:cNvPr id="3" name="Group 9"/>
          <p:cNvGrpSpPr>
            <a:grpSpLocks/>
          </p:cNvGrpSpPr>
          <p:nvPr/>
        </p:nvGrpSpPr>
        <p:grpSpPr bwMode="auto">
          <a:xfrm>
            <a:off x="3851275" y="4868863"/>
            <a:ext cx="2663825" cy="817562"/>
            <a:chOff x="703" y="3067"/>
            <a:chExt cx="1678" cy="515"/>
          </a:xfrm>
        </p:grpSpPr>
        <p:sp>
          <p:nvSpPr>
            <p:cNvPr id="31754" name="AutoShape 10"/>
            <p:cNvSpPr>
              <a:spLocks/>
            </p:cNvSpPr>
            <p:nvPr/>
          </p:nvSpPr>
          <p:spPr bwMode="auto">
            <a:xfrm rot="-5400000">
              <a:off x="1451" y="2319"/>
              <a:ext cx="182" cy="1678"/>
            </a:xfrm>
            <a:prstGeom prst="leftBrace">
              <a:avLst>
                <a:gd name="adj1" fmla="val 76832"/>
                <a:gd name="adj2" fmla="val 50000"/>
              </a:avLst>
            </a:prstGeom>
            <a:noFill/>
            <a:ln w="9525">
              <a:solidFill>
                <a:schemeClr val="tx1"/>
              </a:solidFill>
              <a:miter lim="800000"/>
              <a:headEnd/>
              <a:tailEnd/>
            </a:ln>
          </p:spPr>
          <p:txBody>
            <a:bodyPr wrap="none" anchor="ctr"/>
            <a:lstStyle/>
            <a:p>
              <a:pPr eaLnBrk="1" hangingPunct="1"/>
              <a:endParaRPr lang="zh-CN" altLang="en-US"/>
            </a:p>
          </p:txBody>
        </p:sp>
        <p:sp>
          <p:nvSpPr>
            <p:cNvPr id="31755" name="Text Box 11"/>
            <p:cNvSpPr txBox="1">
              <a:spLocks noChangeArrowheads="1"/>
            </p:cNvSpPr>
            <p:nvPr/>
          </p:nvSpPr>
          <p:spPr bwMode="auto">
            <a:xfrm>
              <a:off x="930" y="3294"/>
              <a:ext cx="1043" cy="288"/>
            </a:xfrm>
            <a:prstGeom prst="rect">
              <a:avLst/>
            </a:prstGeom>
            <a:noFill/>
            <a:ln w="9525" algn="ctr">
              <a:noFill/>
              <a:miter lim="800000"/>
              <a:headEnd/>
              <a:tailEnd/>
            </a:ln>
          </p:spPr>
          <p:txBody>
            <a:bodyPr>
              <a:spAutoFit/>
            </a:bodyPr>
            <a:lstStyle/>
            <a:p>
              <a:pPr algn="ctr" eaLnBrk="1" hangingPunct="1">
                <a:spcBef>
                  <a:spcPct val="50000"/>
                </a:spcBef>
              </a:pPr>
              <a:r>
                <a:rPr lang="zh-CN" altLang="en-US"/>
                <a:t>第</a:t>
              </a:r>
              <a:r>
                <a:rPr lang="en-US" altLang="zh-CN"/>
                <a:t>i+1</a:t>
              </a:r>
              <a:r>
                <a:rPr lang="zh-CN" altLang="en-US"/>
                <a:t>轮</a:t>
              </a:r>
              <a:endParaRPr lang="en-US" altLang="zh-CN"/>
            </a:p>
          </p:txBody>
        </p:sp>
      </p:grpSp>
      <p:sp>
        <p:nvSpPr>
          <p:cNvPr id="31752" name="文本框 1"/>
          <p:cNvSpPr txBox="1">
            <a:spLocks noChangeArrowheads="1"/>
          </p:cNvSpPr>
          <p:nvPr/>
        </p:nvSpPr>
        <p:spPr bwMode="auto">
          <a:xfrm>
            <a:off x="736600" y="5732463"/>
            <a:ext cx="7721600" cy="369332"/>
          </a:xfrm>
          <a:prstGeom prst="rect">
            <a:avLst/>
          </a:prstGeom>
          <a:noFill/>
          <a:ln w="9525">
            <a:noFill/>
            <a:miter lim="800000"/>
            <a:headEnd/>
            <a:tailEnd/>
          </a:ln>
        </p:spPr>
        <p:txBody>
          <a:bodyPr>
            <a:spAutoFit/>
          </a:bodyPr>
          <a:lstStyle/>
          <a:p>
            <a:r>
              <a:rPr lang="zh-CN" altLang="en-US" dirty="0"/>
              <a:t>建立期和稳定期的比例为多少时，效率更高</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304800"/>
            <a:ext cx="7772400" cy="531813"/>
          </a:xfrm>
        </p:spPr>
        <p:txBody>
          <a:bodyPr>
            <a:normAutofit fontScale="90000"/>
          </a:bodyPr>
          <a:lstStyle/>
          <a:p>
            <a:pPr marL="533400" indent="-533400" eaLnBrk="1" hangingPunct="1"/>
            <a:r>
              <a:rPr lang="en-US" altLang="en-US" sz="3200" dirty="0" smtClean="0">
                <a:solidFill>
                  <a:schemeClr val="accent2"/>
                </a:solidFill>
              </a:rPr>
              <a:t>Leach</a:t>
            </a:r>
            <a:r>
              <a:rPr lang="en-US" altLang="zh-CN" sz="3200" dirty="0" smtClean="0">
                <a:solidFill>
                  <a:schemeClr val="accent2"/>
                </a:solidFill>
              </a:rPr>
              <a:t> </a:t>
            </a:r>
            <a:r>
              <a:rPr lang="zh-CN" altLang="en-US" sz="3200" dirty="0" smtClean="0">
                <a:solidFill>
                  <a:schemeClr val="accent2"/>
                </a:solidFill>
              </a:rPr>
              <a:t>路由</a:t>
            </a:r>
            <a:r>
              <a:rPr lang="en-US" altLang="en-US" sz="3200" dirty="0" err="1" smtClean="0">
                <a:solidFill>
                  <a:schemeClr val="accent2"/>
                </a:solidFill>
              </a:rPr>
              <a:t>模型</a:t>
            </a:r>
            <a:r>
              <a:rPr lang="en-US" altLang="zh-CN" sz="3200" dirty="0" err="1" smtClean="0">
                <a:solidFill>
                  <a:schemeClr val="accent2"/>
                </a:solidFill>
              </a:rPr>
              <a:t>假设</a:t>
            </a:r>
            <a:endParaRPr lang="zh-CN" altLang="en-US" sz="3200" dirty="0" smtClean="0">
              <a:solidFill>
                <a:schemeClr val="accent2"/>
              </a:solidFill>
            </a:endParaRPr>
          </a:p>
        </p:txBody>
      </p:sp>
      <p:sp>
        <p:nvSpPr>
          <p:cNvPr id="32772" name="Rectangle 3"/>
          <p:cNvSpPr>
            <a:spLocks noGrp="1" noChangeArrowheads="1"/>
          </p:cNvSpPr>
          <p:nvPr>
            <p:ph idx="1"/>
          </p:nvPr>
        </p:nvSpPr>
        <p:spPr>
          <a:xfrm>
            <a:off x="250825" y="908050"/>
            <a:ext cx="8642350" cy="5616575"/>
          </a:xfrm>
          <a:noFill/>
        </p:spPr>
        <p:txBody>
          <a:bodyPr/>
          <a:lstStyle/>
          <a:p>
            <a:pPr eaLnBrk="1" hangingPunct="1">
              <a:lnSpc>
                <a:spcPct val="120000"/>
              </a:lnSpc>
            </a:pPr>
            <a:r>
              <a:rPr lang="en-US" altLang="zh-CN" sz="2400" dirty="0" smtClean="0">
                <a:solidFill>
                  <a:srgbClr val="0000CC"/>
                </a:solidFill>
              </a:rPr>
              <a:t>LEACH</a:t>
            </a:r>
            <a:r>
              <a:rPr lang="zh-CN" altLang="en-US" sz="2400" dirty="0" smtClean="0">
                <a:solidFill>
                  <a:srgbClr val="0000CC"/>
                </a:solidFill>
              </a:rPr>
              <a:t>路由假设</a:t>
            </a:r>
          </a:p>
          <a:p>
            <a:pPr lvl="1" eaLnBrk="1" hangingPunct="1">
              <a:lnSpc>
                <a:spcPct val="120000"/>
              </a:lnSpc>
            </a:pPr>
            <a:r>
              <a:rPr lang="zh-CN" altLang="en-US" sz="2400" dirty="0" smtClean="0"/>
              <a:t>假定通信</a:t>
            </a:r>
            <a:r>
              <a:rPr lang="zh-CN" altLang="zh-CN" sz="2400" dirty="0" smtClean="0"/>
              <a:t>信道是对称的，</a:t>
            </a:r>
            <a:r>
              <a:rPr lang="zh-CN" altLang="en-US" sz="2400" dirty="0" smtClean="0"/>
              <a:t>即在一定信噪比要求下，从</a:t>
            </a:r>
            <a:r>
              <a:rPr lang="en-US" altLang="zh-CN" sz="2400" dirty="0" smtClean="0"/>
              <a:t>A </a:t>
            </a:r>
            <a:r>
              <a:rPr lang="zh-CN" altLang="en-US" sz="2400" dirty="0" smtClean="0"/>
              <a:t>到</a:t>
            </a:r>
            <a:r>
              <a:rPr lang="en-US" altLang="zh-CN" sz="2400" dirty="0" smtClean="0"/>
              <a:t>B </a:t>
            </a:r>
            <a:r>
              <a:rPr lang="zh-CN" altLang="en-US" sz="2400" dirty="0" smtClean="0"/>
              <a:t>传输一个信息所消耗的能量与从</a:t>
            </a:r>
            <a:r>
              <a:rPr lang="en-US" altLang="zh-CN" sz="2400" dirty="0" smtClean="0"/>
              <a:t>B</a:t>
            </a:r>
            <a:r>
              <a:rPr lang="zh-CN" altLang="en-US" sz="2400" dirty="0" smtClean="0"/>
              <a:t>到</a:t>
            </a:r>
            <a:r>
              <a:rPr lang="en-US" altLang="zh-CN" sz="2400" dirty="0" smtClean="0"/>
              <a:t>A </a:t>
            </a:r>
            <a:r>
              <a:rPr lang="zh-CN" altLang="en-US" sz="2400" dirty="0" smtClean="0"/>
              <a:t>消耗能量相同</a:t>
            </a:r>
          </a:p>
          <a:p>
            <a:pPr lvl="1" eaLnBrk="1" hangingPunct="1">
              <a:lnSpc>
                <a:spcPct val="120000"/>
              </a:lnSpc>
            </a:pPr>
            <a:r>
              <a:rPr lang="zh-CN" altLang="en-US" sz="2400" dirty="0" smtClean="0"/>
              <a:t>节点持续监测周围物质现象，并以恒定速率发送监测数据</a:t>
            </a:r>
            <a:endParaRPr lang="en-US" altLang="zh-CN" sz="2400" dirty="0" smtClean="0"/>
          </a:p>
          <a:p>
            <a:pPr eaLnBrk="1" hangingPunct="1">
              <a:lnSpc>
                <a:spcPct val="120000"/>
              </a:lnSpc>
            </a:pPr>
            <a:r>
              <a:rPr lang="en-US" altLang="zh-CN" sz="2400" dirty="0" smtClean="0">
                <a:solidFill>
                  <a:srgbClr val="0000CC"/>
                </a:solidFill>
              </a:rPr>
              <a:t>LEACH</a:t>
            </a:r>
            <a:r>
              <a:rPr lang="zh-CN" altLang="en-US" sz="2400" dirty="0" smtClean="0">
                <a:solidFill>
                  <a:srgbClr val="0000CC"/>
                </a:solidFill>
              </a:rPr>
              <a:t>路由的特点</a:t>
            </a:r>
          </a:p>
          <a:p>
            <a:pPr lvl="1" eaLnBrk="1" hangingPunct="1">
              <a:lnSpc>
                <a:spcPct val="120000"/>
              </a:lnSpc>
            </a:pPr>
            <a:r>
              <a:rPr lang="zh-CN" altLang="en-US" sz="2400" dirty="0" smtClean="0"/>
              <a:t>簇首节点作为一定区域所有节点的首领，负责和</a:t>
            </a:r>
            <a:r>
              <a:rPr lang="en-US" altLang="zh-CN" sz="2400" dirty="0" smtClean="0"/>
              <a:t>Sink</a:t>
            </a:r>
            <a:r>
              <a:rPr lang="zh-CN" altLang="en-US" sz="2400" dirty="0" smtClean="0"/>
              <a:t>的通信</a:t>
            </a:r>
          </a:p>
          <a:p>
            <a:pPr lvl="1" eaLnBrk="1" hangingPunct="1">
              <a:lnSpc>
                <a:spcPct val="120000"/>
              </a:lnSpc>
            </a:pPr>
            <a:r>
              <a:rPr lang="zh-CN" altLang="en-US" sz="2400" dirty="0" smtClean="0"/>
              <a:t>非簇首节点可以使用小功率和簇首节点通信；</a:t>
            </a:r>
          </a:p>
          <a:p>
            <a:pPr lvl="1" eaLnBrk="1" hangingPunct="1">
              <a:lnSpc>
                <a:spcPct val="120000"/>
              </a:lnSpc>
            </a:pPr>
            <a:r>
              <a:rPr lang="zh-CN" altLang="en-US" sz="2400" dirty="0" smtClean="0"/>
              <a:t>簇首节点可以对所辖区域节点数据进行</a:t>
            </a:r>
            <a:endParaRPr lang="en-US" altLang="zh-CN" sz="2400" dirty="0" smtClean="0"/>
          </a:p>
          <a:p>
            <a:pPr lvl="1" eaLnBrk="1" hangingPunct="1">
              <a:lnSpc>
                <a:spcPct val="120000"/>
              </a:lnSpc>
              <a:buFont typeface="Wingdings" pitchFamily="2" charset="2"/>
              <a:buNone/>
            </a:pPr>
            <a:r>
              <a:rPr lang="en-US" altLang="zh-CN" sz="2400" dirty="0" smtClean="0">
                <a:solidFill>
                  <a:srgbClr val="FF0000"/>
                </a:solidFill>
              </a:rPr>
              <a:t>    </a:t>
            </a:r>
            <a:r>
              <a:rPr lang="zh-CN" altLang="en-US" sz="2400" dirty="0" smtClean="0"/>
              <a:t>融合，减少网络中传输的数据</a:t>
            </a:r>
          </a:p>
          <a:p>
            <a:pPr lvl="1" eaLnBrk="1" hangingPunct="1">
              <a:lnSpc>
                <a:spcPct val="120000"/>
              </a:lnSpc>
            </a:pPr>
            <a:r>
              <a:rPr lang="zh-CN" altLang="en-US" sz="2400" dirty="0" smtClean="0"/>
              <a:t>簇首选举算法的设计，要求保证公平性</a:t>
            </a:r>
          </a:p>
        </p:txBody>
      </p:sp>
      <p:sp>
        <p:nvSpPr>
          <p:cNvPr id="32773" name="灯片编号占位符 5"/>
          <p:cNvSpPr>
            <a:spLocks noGrp="1"/>
          </p:cNvSpPr>
          <p:nvPr>
            <p:ph type="sldNum" sz="quarter" idx="10"/>
          </p:nvPr>
        </p:nvSpPr>
        <p:spPr>
          <a:noFill/>
        </p:spPr>
        <p:txBody>
          <a:bodyPr/>
          <a:lstStyle/>
          <a:p>
            <a:fld id="{6666B8F1-94F8-404D-8678-A581F4C9F5B5}" type="slidenum">
              <a:rPr lang="zh-CN" altLang="en-US"/>
              <a:pPr/>
              <a:t>7</a:t>
            </a:fld>
            <a:r>
              <a:rPr lang="en-US" altLang="zh-CN" dirty="0" smtClean="0"/>
              <a:t>/40</a:t>
            </a:r>
            <a:endParaRPr lang="en-US" altLang="zh-CN" dirty="0"/>
          </a:p>
        </p:txBody>
      </p:sp>
      <p:sp>
        <p:nvSpPr>
          <p:cNvPr id="6" name="页脚占位符 5"/>
          <p:cNvSpPr>
            <a:spLocks noGrp="1"/>
          </p:cNvSpPr>
          <p:nvPr>
            <p:ph type="ftr" sz="quarter" idx="11"/>
          </p:nvPr>
        </p:nvSpPr>
        <p:spPr/>
        <p:txBody>
          <a:bodyPr/>
          <a:lstStyle/>
          <a:p>
            <a:pPr>
              <a:defRPr/>
            </a:pPr>
            <a:r>
              <a:rPr lang="en-US" altLang="zh-CN"/>
              <a:t>Prof. Wu Yuanming</a:t>
            </a:r>
          </a:p>
        </p:txBody>
      </p:sp>
      <p:pic>
        <p:nvPicPr>
          <p:cNvPr id="32771" name="Picture 4"/>
          <p:cNvPicPr>
            <a:picLocks noChangeAspect="1" noChangeArrowheads="1"/>
          </p:cNvPicPr>
          <p:nvPr/>
        </p:nvPicPr>
        <p:blipFill>
          <a:blip r:embed="rId3" cstate="print"/>
          <a:srcRect/>
          <a:stretch>
            <a:fillRect/>
          </a:stretch>
        </p:blipFill>
        <p:spPr bwMode="auto">
          <a:xfrm>
            <a:off x="7020272" y="4293096"/>
            <a:ext cx="1800175" cy="1889874"/>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685800" y="304800"/>
            <a:ext cx="7924800" cy="460375"/>
          </a:xfrm>
        </p:spPr>
        <p:txBody>
          <a:bodyPr>
            <a:normAutofit fontScale="90000"/>
          </a:bodyPr>
          <a:lstStyle/>
          <a:p>
            <a:pPr marL="533400" indent="-533400" eaLnBrk="1" hangingPunct="1"/>
            <a:r>
              <a:rPr lang="en-US" altLang="zh-CN" dirty="0" smtClean="0">
                <a:solidFill>
                  <a:schemeClr val="accent2"/>
                </a:solidFill>
              </a:rPr>
              <a:t>LEACH</a:t>
            </a:r>
            <a:r>
              <a:rPr lang="zh-CN" altLang="en-US" dirty="0" smtClean="0">
                <a:solidFill>
                  <a:schemeClr val="accent2"/>
                </a:solidFill>
              </a:rPr>
              <a:t>路由簇首的选择算法</a:t>
            </a:r>
          </a:p>
        </p:txBody>
      </p:sp>
      <p:sp>
        <p:nvSpPr>
          <p:cNvPr id="1028" name="Rectangle 3"/>
          <p:cNvSpPr>
            <a:spLocks noGrp="1" noChangeArrowheads="1"/>
          </p:cNvSpPr>
          <p:nvPr>
            <p:ph idx="1"/>
          </p:nvPr>
        </p:nvSpPr>
        <p:spPr>
          <a:xfrm>
            <a:off x="381000" y="765175"/>
            <a:ext cx="8229600" cy="5635625"/>
          </a:xfrm>
        </p:spPr>
        <p:txBody>
          <a:bodyPr/>
          <a:lstStyle/>
          <a:p>
            <a:pPr marL="381000" indent="-381000" eaLnBrk="1" hangingPunct="1">
              <a:buClr>
                <a:schemeClr val="tx1"/>
              </a:buClr>
              <a:buFont typeface="Wingdings" pitchFamily="2" charset="2"/>
              <a:buChar char="n"/>
            </a:pPr>
            <a:r>
              <a:rPr lang="zh-CN" altLang="en-US" sz="2400" dirty="0" smtClean="0">
                <a:solidFill>
                  <a:srgbClr val="0000CC"/>
                </a:solidFill>
              </a:rPr>
              <a:t>阈值</a:t>
            </a:r>
            <a:r>
              <a:rPr lang="en-US" altLang="zh-CN" sz="2400" i="1" dirty="0" smtClean="0">
                <a:solidFill>
                  <a:srgbClr val="0000CC"/>
                </a:solidFill>
              </a:rPr>
              <a:t>T</a:t>
            </a:r>
            <a:r>
              <a:rPr lang="en-US" altLang="zh-CN" sz="2400" dirty="0" smtClean="0">
                <a:solidFill>
                  <a:srgbClr val="0000CC"/>
                </a:solidFill>
              </a:rPr>
              <a:t>(</a:t>
            </a:r>
            <a:r>
              <a:rPr lang="en-US" altLang="zh-CN" sz="2400" i="1" dirty="0" smtClean="0">
                <a:solidFill>
                  <a:srgbClr val="0000CC"/>
                </a:solidFill>
              </a:rPr>
              <a:t>n</a:t>
            </a:r>
            <a:r>
              <a:rPr lang="en-US" altLang="zh-CN" sz="2400" dirty="0" smtClean="0">
                <a:solidFill>
                  <a:srgbClr val="0000CC"/>
                </a:solidFill>
              </a:rPr>
              <a:t>)</a:t>
            </a:r>
            <a:r>
              <a:rPr lang="zh-CN" altLang="en-US" sz="2400" dirty="0" smtClean="0"/>
              <a:t>。</a:t>
            </a:r>
            <a:r>
              <a:rPr lang="zh-CN" altLang="en-US" sz="2400" dirty="0" smtClean="0">
                <a:solidFill>
                  <a:srgbClr val="0000CC"/>
                </a:solidFill>
              </a:rPr>
              <a:t>每个传感器节点选择</a:t>
            </a:r>
            <a:r>
              <a:rPr lang="en-US" altLang="zh-CN" sz="2400" dirty="0" smtClean="0">
                <a:solidFill>
                  <a:srgbClr val="0000CC"/>
                </a:solidFill>
              </a:rPr>
              <a:t>[0</a:t>
            </a:r>
            <a:r>
              <a:rPr lang="zh-CN" altLang="en-US" sz="2400" dirty="0" smtClean="0">
                <a:solidFill>
                  <a:srgbClr val="0000CC"/>
                </a:solidFill>
              </a:rPr>
              <a:t>，</a:t>
            </a:r>
            <a:r>
              <a:rPr lang="en-US" altLang="zh-CN" sz="2400" dirty="0" smtClean="0">
                <a:solidFill>
                  <a:srgbClr val="0000CC"/>
                </a:solidFill>
              </a:rPr>
              <a:t>1]</a:t>
            </a:r>
            <a:r>
              <a:rPr lang="zh-CN" altLang="en-US" sz="2400" dirty="0" smtClean="0">
                <a:solidFill>
                  <a:srgbClr val="0000CC"/>
                </a:solidFill>
              </a:rPr>
              <a:t>之间的一个随机数，如果选定的值小于某一个阈值</a:t>
            </a:r>
            <a:r>
              <a:rPr lang="en-US" altLang="zh-CN" sz="2400" i="1" dirty="0" smtClean="0">
                <a:solidFill>
                  <a:srgbClr val="0000CC"/>
                </a:solidFill>
              </a:rPr>
              <a:t>T</a:t>
            </a:r>
            <a:r>
              <a:rPr lang="en-US" altLang="zh-CN" sz="2400" dirty="0" smtClean="0">
                <a:solidFill>
                  <a:srgbClr val="0000CC"/>
                </a:solidFill>
              </a:rPr>
              <a:t>(</a:t>
            </a:r>
            <a:r>
              <a:rPr lang="en-US" altLang="zh-CN" sz="2400" i="1" dirty="0" smtClean="0">
                <a:solidFill>
                  <a:srgbClr val="0000CC"/>
                </a:solidFill>
              </a:rPr>
              <a:t>n</a:t>
            </a:r>
            <a:r>
              <a:rPr lang="en-US" altLang="zh-CN" sz="2400" dirty="0" smtClean="0">
                <a:solidFill>
                  <a:srgbClr val="0000CC"/>
                </a:solidFill>
              </a:rPr>
              <a:t>)</a:t>
            </a:r>
            <a:r>
              <a:rPr lang="zh-CN" altLang="en-US" sz="2400" dirty="0" smtClean="0">
                <a:solidFill>
                  <a:srgbClr val="0000CC"/>
                </a:solidFill>
              </a:rPr>
              <a:t>，那么这个节点成为簇首节点。</a:t>
            </a:r>
            <a:r>
              <a:rPr lang="zh-CN" altLang="en-US" sz="2400" dirty="0" smtClean="0"/>
              <a:t>阈值</a:t>
            </a:r>
            <a:r>
              <a:rPr lang="en-US" altLang="zh-CN" sz="2400" i="1" dirty="0" smtClean="0"/>
              <a:t>T</a:t>
            </a:r>
            <a:r>
              <a:rPr lang="en-US" altLang="zh-CN" sz="2400" dirty="0" smtClean="0"/>
              <a:t>(</a:t>
            </a:r>
            <a:r>
              <a:rPr lang="en-US" altLang="zh-CN" sz="2400" i="1" dirty="0" smtClean="0"/>
              <a:t>n</a:t>
            </a:r>
            <a:r>
              <a:rPr lang="en-US" altLang="zh-CN" sz="2400" dirty="0" smtClean="0"/>
              <a:t>)</a:t>
            </a:r>
            <a:r>
              <a:rPr lang="zh-CN" altLang="en-US" sz="2400" dirty="0" smtClean="0"/>
              <a:t>计算如下：</a:t>
            </a:r>
          </a:p>
          <a:p>
            <a:pPr marL="381000" indent="-381000" eaLnBrk="1" hangingPunct="1">
              <a:buFont typeface="Wingdings" pitchFamily="2" charset="2"/>
              <a:buNone/>
            </a:pPr>
            <a:endParaRPr lang="zh-CN" altLang="en-US" sz="2400" dirty="0" smtClean="0"/>
          </a:p>
          <a:p>
            <a:pPr marL="381000" indent="-381000" eaLnBrk="1" hangingPunct="1">
              <a:buFont typeface="Wingdings" pitchFamily="2" charset="2"/>
              <a:buNone/>
            </a:pPr>
            <a:r>
              <a:rPr lang="zh-CN" altLang="en-US" sz="2400" dirty="0" smtClean="0"/>
              <a:t>    </a:t>
            </a:r>
          </a:p>
          <a:p>
            <a:pPr marL="800100" lvl="1" indent="-342900" eaLnBrk="1" hangingPunct="1">
              <a:buClr>
                <a:schemeClr val="tx1"/>
              </a:buClr>
              <a:buFont typeface="Wingdings" pitchFamily="2" charset="2"/>
              <a:buChar char="ü"/>
            </a:pPr>
            <a:r>
              <a:rPr lang="en-US" altLang="zh-CN" sz="2400" i="1" dirty="0" smtClean="0"/>
              <a:t>N</a:t>
            </a:r>
            <a:r>
              <a:rPr lang="en-US" altLang="zh-CN" sz="2400" dirty="0" smtClean="0"/>
              <a:t>--</a:t>
            </a:r>
            <a:r>
              <a:rPr lang="zh-CN" altLang="en-US" sz="2400" dirty="0" smtClean="0"/>
              <a:t>传感器</a:t>
            </a:r>
            <a:r>
              <a:rPr lang="zh-CN" altLang="en-US" sz="2400" dirty="0" smtClean="0"/>
              <a:t>节点的</a:t>
            </a:r>
            <a:r>
              <a:rPr lang="zh-CN" altLang="en-US" sz="2400" dirty="0" smtClean="0"/>
              <a:t>总数</a:t>
            </a:r>
            <a:endParaRPr lang="zh-CN" altLang="en-US" sz="2400" dirty="0" smtClean="0"/>
          </a:p>
          <a:p>
            <a:pPr marL="800100" lvl="1" indent="-342900" eaLnBrk="1" hangingPunct="1">
              <a:buClr>
                <a:schemeClr val="tx1"/>
              </a:buClr>
              <a:buFont typeface="Wingdings" pitchFamily="2" charset="2"/>
              <a:buChar char="ü"/>
            </a:pPr>
            <a:r>
              <a:rPr lang="en-US" altLang="zh-CN" sz="2400" i="1" dirty="0" smtClean="0"/>
              <a:t>k</a:t>
            </a:r>
            <a:r>
              <a:rPr lang="en-US" altLang="zh-CN" sz="2400" dirty="0" smtClean="0"/>
              <a:t>--</a:t>
            </a:r>
            <a:r>
              <a:rPr lang="zh-CN" altLang="en-US" sz="2400" dirty="0" smtClean="0"/>
              <a:t>簇首</a:t>
            </a:r>
            <a:r>
              <a:rPr lang="zh-CN" altLang="en-US" sz="2400" dirty="0" smtClean="0"/>
              <a:t>个数</a:t>
            </a:r>
            <a:endParaRPr lang="zh-CN" altLang="en-US" sz="2400" dirty="0" smtClean="0"/>
          </a:p>
          <a:p>
            <a:pPr marL="800100" lvl="1" indent="-342900" eaLnBrk="1" hangingPunct="1">
              <a:buClr>
                <a:schemeClr val="tx1"/>
              </a:buClr>
              <a:buFont typeface="Wingdings" pitchFamily="2" charset="2"/>
              <a:buChar char="ü"/>
            </a:pPr>
            <a:r>
              <a:rPr lang="en-US" altLang="zh-CN" sz="2400" i="1" dirty="0"/>
              <a:t>r</a:t>
            </a:r>
            <a:r>
              <a:rPr lang="en-US" altLang="zh-CN" sz="2400" i="1" dirty="0" smtClean="0"/>
              <a:t>--</a:t>
            </a:r>
            <a:r>
              <a:rPr lang="zh-CN" altLang="en-US" sz="2400" dirty="0" smtClean="0"/>
              <a:t>第</a:t>
            </a:r>
            <a:r>
              <a:rPr lang="en-US" altLang="zh-CN" sz="2400" i="1" dirty="0" smtClean="0"/>
              <a:t>r </a:t>
            </a:r>
            <a:r>
              <a:rPr lang="zh-CN" altLang="en-US" sz="2400" dirty="0" smtClean="0"/>
              <a:t>轮</a:t>
            </a:r>
            <a:endParaRPr lang="zh-CN" altLang="en-US" sz="2400" dirty="0" smtClean="0"/>
          </a:p>
          <a:p>
            <a:pPr marL="800100" lvl="1" indent="-342900" eaLnBrk="1" hangingPunct="1">
              <a:buClr>
                <a:schemeClr val="tx1"/>
              </a:buClr>
              <a:buFont typeface="Wingdings" pitchFamily="2" charset="2"/>
              <a:buChar char="ü"/>
            </a:pPr>
            <a:r>
              <a:rPr lang="en-US" altLang="zh-CN" sz="2400" i="1" dirty="0" smtClean="0"/>
              <a:t>G</a:t>
            </a:r>
            <a:r>
              <a:rPr lang="zh-CN" altLang="en-US" sz="2400" dirty="0" smtClean="0"/>
              <a:t>为最近</a:t>
            </a:r>
            <a:r>
              <a:rPr lang="zh-CN" altLang="en-US" sz="2400" dirty="0" smtClean="0"/>
              <a:t>的</a:t>
            </a:r>
            <a:r>
              <a:rPr lang="en-US" altLang="zh-CN" sz="2400" i="1" dirty="0"/>
              <a:t>N</a:t>
            </a:r>
            <a:r>
              <a:rPr lang="en-US" altLang="zh-CN" sz="2400" dirty="0" smtClean="0"/>
              <a:t>/</a:t>
            </a:r>
            <a:r>
              <a:rPr lang="en-US" altLang="zh-CN" sz="2400" i="1" dirty="0" smtClean="0"/>
              <a:t>k</a:t>
            </a:r>
            <a:r>
              <a:rPr lang="en-US" altLang="zh-CN" sz="2400" dirty="0" smtClean="0"/>
              <a:t> </a:t>
            </a:r>
            <a:r>
              <a:rPr lang="zh-CN" altLang="en-US" sz="2400" dirty="0" smtClean="0"/>
              <a:t>轮</a:t>
            </a:r>
            <a:r>
              <a:rPr lang="zh-CN" altLang="en-US" sz="2400" dirty="0" smtClean="0"/>
              <a:t>中</a:t>
            </a:r>
            <a:r>
              <a:rPr lang="zh-CN" altLang="en-US" sz="2400" dirty="0"/>
              <a:t>未</a:t>
            </a:r>
            <a:r>
              <a:rPr lang="zh-CN" altLang="en-US" sz="2400" dirty="0" smtClean="0"/>
              <a:t>作为</a:t>
            </a:r>
            <a:r>
              <a:rPr lang="zh-CN" altLang="en-US" sz="2400" dirty="0" smtClean="0"/>
              <a:t>簇首的节点</a:t>
            </a:r>
            <a:r>
              <a:rPr lang="zh-CN" altLang="en-US" sz="2400" dirty="0" smtClean="0"/>
              <a:t>集合。</a:t>
            </a:r>
            <a:endParaRPr lang="zh-CN" altLang="en-US" sz="2400" dirty="0" smtClean="0"/>
          </a:p>
          <a:p>
            <a:pPr marL="381000" indent="-381000" eaLnBrk="1" hangingPunct="1">
              <a:buClr>
                <a:schemeClr val="tx1"/>
              </a:buClr>
              <a:buNone/>
            </a:pPr>
            <a:r>
              <a:rPr lang="zh-CN" altLang="en-US" sz="2400" dirty="0" smtClean="0"/>
              <a:t>              在第</a:t>
            </a:r>
            <a:r>
              <a:rPr lang="en-US" altLang="zh-CN" sz="2400" dirty="0" smtClean="0"/>
              <a:t>0</a:t>
            </a:r>
            <a:r>
              <a:rPr lang="zh-CN" altLang="en-US" sz="2400" dirty="0" smtClean="0"/>
              <a:t>轮，任何一个节点成为簇</a:t>
            </a:r>
            <a:r>
              <a:rPr lang="zh-CN" altLang="en-US" sz="2400" dirty="0" smtClean="0"/>
              <a:t>首的</a:t>
            </a:r>
            <a:r>
              <a:rPr lang="zh-CN" altLang="en-US" sz="2400" dirty="0" smtClean="0"/>
              <a:t>概率相等；如果某个节点在第</a:t>
            </a:r>
            <a:r>
              <a:rPr lang="en-US" altLang="zh-CN" sz="2400" i="1" dirty="0" smtClean="0"/>
              <a:t>r</a:t>
            </a:r>
            <a:r>
              <a:rPr lang="zh-CN" altLang="en-US" sz="2400" dirty="0" smtClean="0"/>
              <a:t>轮成为簇</a:t>
            </a:r>
            <a:r>
              <a:rPr lang="zh-CN" altLang="en-US" sz="2400" dirty="0" smtClean="0"/>
              <a:t>首，</a:t>
            </a:r>
            <a:r>
              <a:rPr lang="zh-CN" altLang="en-US" sz="2400" dirty="0" smtClean="0"/>
              <a:t>则在接下来的第</a:t>
            </a:r>
            <a:r>
              <a:rPr lang="en-US" altLang="zh-CN" sz="2400" dirty="0" smtClean="0"/>
              <a:t>(</a:t>
            </a:r>
            <a:r>
              <a:rPr lang="en-US" altLang="zh-CN" sz="2400" i="1" dirty="0" smtClean="0"/>
              <a:t>N</a:t>
            </a:r>
            <a:r>
              <a:rPr lang="en-US" altLang="zh-CN" sz="2400" dirty="0" smtClean="0"/>
              <a:t>/</a:t>
            </a:r>
            <a:r>
              <a:rPr lang="en-US" altLang="zh-CN" sz="2400" i="1" dirty="0" smtClean="0"/>
              <a:t>k</a:t>
            </a:r>
            <a:r>
              <a:rPr lang="en-US" altLang="zh-CN" sz="2400" dirty="0" smtClean="0"/>
              <a:t>-</a:t>
            </a:r>
            <a:r>
              <a:rPr lang="en-US" altLang="zh-CN" sz="2400" i="1" dirty="0" smtClean="0"/>
              <a:t>r</a:t>
            </a:r>
            <a:r>
              <a:rPr lang="en-US" altLang="zh-CN" sz="2400" dirty="0" smtClean="0"/>
              <a:t>)</a:t>
            </a:r>
            <a:r>
              <a:rPr lang="zh-CN" altLang="en-US" sz="2400" dirty="0" smtClean="0"/>
              <a:t>轮中，不会成为簇</a:t>
            </a:r>
            <a:r>
              <a:rPr lang="zh-CN" altLang="en-US" sz="2400" dirty="0" smtClean="0"/>
              <a:t>首。</a:t>
            </a:r>
            <a:endParaRPr lang="zh-CN" altLang="en-US" sz="2400" dirty="0" smtClean="0"/>
          </a:p>
        </p:txBody>
      </p:sp>
      <p:sp>
        <p:nvSpPr>
          <p:cNvPr id="1030" name="灯片编号占位符 6"/>
          <p:cNvSpPr>
            <a:spLocks noGrp="1"/>
          </p:cNvSpPr>
          <p:nvPr>
            <p:ph type="sldNum" sz="quarter" idx="10"/>
          </p:nvPr>
        </p:nvSpPr>
        <p:spPr>
          <a:noFill/>
        </p:spPr>
        <p:txBody>
          <a:bodyPr/>
          <a:lstStyle/>
          <a:p>
            <a:fld id="{B2EDE801-4AC6-4E00-B24E-CBFB743450A2}" type="slidenum">
              <a:rPr lang="zh-CN" altLang="en-US"/>
              <a:pPr/>
              <a:t>8</a:t>
            </a:fld>
            <a:r>
              <a:rPr lang="en-US" altLang="zh-CN" dirty="0" smtClean="0"/>
              <a:t>/40</a:t>
            </a:r>
            <a:endParaRPr lang="en-US" altLang="zh-CN" dirty="0"/>
          </a:p>
        </p:txBody>
      </p:sp>
      <p:sp>
        <p:nvSpPr>
          <p:cNvPr id="7" name="页脚占位符 6"/>
          <p:cNvSpPr>
            <a:spLocks noGrp="1"/>
          </p:cNvSpPr>
          <p:nvPr>
            <p:ph type="ftr" sz="quarter" idx="11"/>
          </p:nvPr>
        </p:nvSpPr>
        <p:spPr/>
        <p:txBody>
          <a:bodyPr/>
          <a:lstStyle/>
          <a:p>
            <a:pPr>
              <a:defRPr/>
            </a:pPr>
            <a:r>
              <a:rPr lang="en-US" altLang="zh-CN"/>
              <a:t>Prof. Wu Yuanming</a:t>
            </a:r>
          </a:p>
        </p:txBody>
      </p:sp>
      <p:sp>
        <p:nvSpPr>
          <p:cNvPr id="1029" name="Rectangle 4"/>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endParaRPr lang="zh-CN" altLang="en-US"/>
          </a:p>
        </p:txBody>
      </p:sp>
      <p:graphicFrame>
        <p:nvGraphicFramePr>
          <p:cNvPr id="1026" name="Object 5"/>
          <p:cNvGraphicFramePr>
            <a:graphicFrameLocks noChangeAspect="1"/>
          </p:cNvGraphicFramePr>
          <p:nvPr>
            <p:extLst>
              <p:ext uri="{D42A27DB-BD31-4B8C-83A1-F6EECF244321}">
                <p14:modId xmlns:p14="http://schemas.microsoft.com/office/powerpoint/2010/main" val="2512038439"/>
              </p:ext>
            </p:extLst>
          </p:nvPr>
        </p:nvGraphicFramePr>
        <p:xfrm>
          <a:off x="1292820" y="2205038"/>
          <a:ext cx="6159500" cy="992187"/>
        </p:xfrm>
        <a:graphic>
          <a:graphicData uri="http://schemas.openxmlformats.org/presentationml/2006/ole">
            <mc:AlternateContent xmlns:mc="http://schemas.openxmlformats.org/markup-compatibility/2006">
              <mc:Choice xmlns:v="urn:schemas-microsoft-com:vml" Requires="v">
                <p:oleObj spid="_x0000_s1042" name="Equation" r:id="rId3" imgW="2527200" imgH="507960" progId="Equation.DSMT4">
                  <p:embed/>
                </p:oleObj>
              </mc:Choice>
              <mc:Fallback>
                <p:oleObj name="Equation" r:id="rId3" imgW="2527200" imgH="507960" progId="Equation.DSMT4">
                  <p:embed/>
                  <p:pic>
                    <p:nvPicPr>
                      <p:cNvPr id="0" name="Object 5"/>
                      <p:cNvPicPr>
                        <a:picLocks noChangeAspect="1" noChangeArrowheads="1"/>
                      </p:cNvPicPr>
                      <p:nvPr/>
                    </p:nvPicPr>
                    <p:blipFill>
                      <a:blip r:embed="rId4"/>
                      <a:srcRect/>
                      <a:stretch>
                        <a:fillRect/>
                      </a:stretch>
                    </p:blipFill>
                    <p:spPr bwMode="auto">
                      <a:xfrm>
                        <a:off x="1292820" y="2205038"/>
                        <a:ext cx="6159500" cy="992187"/>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260350"/>
            <a:ext cx="7772400" cy="504825"/>
          </a:xfrm>
        </p:spPr>
        <p:txBody>
          <a:bodyPr>
            <a:normAutofit fontScale="90000"/>
          </a:bodyPr>
          <a:lstStyle/>
          <a:p>
            <a:pPr eaLnBrk="1" hangingPunct="1"/>
            <a:r>
              <a:rPr lang="en-US" altLang="zh-CN" sz="3200" dirty="0" smtClean="0">
                <a:solidFill>
                  <a:schemeClr val="accent2"/>
                </a:solidFill>
              </a:rPr>
              <a:t>LEACH</a:t>
            </a:r>
            <a:r>
              <a:rPr lang="zh-CN" altLang="en-US" sz="3200" dirty="0" smtClean="0">
                <a:solidFill>
                  <a:schemeClr val="accent2"/>
                </a:solidFill>
              </a:rPr>
              <a:t>协议的问题</a:t>
            </a:r>
            <a:endParaRPr lang="zh-CN" altLang="en-US" sz="2400" dirty="0" smtClean="0">
              <a:solidFill>
                <a:schemeClr val="accent2"/>
              </a:solidFill>
            </a:endParaRPr>
          </a:p>
        </p:txBody>
      </p:sp>
      <p:sp>
        <p:nvSpPr>
          <p:cNvPr id="35843" name="Rectangle 3"/>
          <p:cNvSpPr>
            <a:spLocks noGrp="1" noChangeArrowheads="1"/>
          </p:cNvSpPr>
          <p:nvPr>
            <p:ph idx="1"/>
          </p:nvPr>
        </p:nvSpPr>
        <p:spPr>
          <a:xfrm>
            <a:off x="457200" y="765175"/>
            <a:ext cx="8363272" cy="4824065"/>
          </a:xfrm>
        </p:spPr>
        <p:txBody>
          <a:bodyPr>
            <a:normAutofit lnSpcReduction="10000"/>
          </a:bodyPr>
          <a:lstStyle/>
          <a:p>
            <a:pPr eaLnBrk="1" hangingPunct="1">
              <a:lnSpc>
                <a:spcPct val="140000"/>
              </a:lnSpc>
              <a:buNone/>
            </a:pPr>
            <a:r>
              <a:rPr lang="zh-CN" altLang="en-US" sz="2000" dirty="0" smtClean="0">
                <a:solidFill>
                  <a:schemeClr val="hlink"/>
                </a:solidFill>
              </a:rPr>
              <a:t>（</a:t>
            </a:r>
            <a:r>
              <a:rPr lang="en-US" altLang="zh-CN" sz="2000" dirty="0" smtClean="0">
                <a:solidFill>
                  <a:schemeClr val="hlink"/>
                </a:solidFill>
              </a:rPr>
              <a:t>1</a:t>
            </a:r>
            <a:r>
              <a:rPr lang="zh-CN" altLang="en-US" sz="2000" dirty="0" smtClean="0">
                <a:solidFill>
                  <a:schemeClr val="hlink"/>
                </a:solidFill>
              </a:rPr>
              <a:t>）</a:t>
            </a:r>
            <a:r>
              <a:rPr lang="en-US" altLang="zh-CN" sz="2000" dirty="0" smtClean="0">
                <a:solidFill>
                  <a:schemeClr val="hlink"/>
                </a:solidFill>
              </a:rPr>
              <a:t>LEACH</a:t>
            </a:r>
            <a:r>
              <a:rPr lang="zh-CN" altLang="en-US" sz="2000" dirty="0" smtClean="0">
                <a:solidFill>
                  <a:schemeClr val="hlink"/>
                </a:solidFill>
              </a:rPr>
              <a:t>算法条件苛刻。</a:t>
            </a:r>
            <a:endParaRPr lang="en-US" altLang="zh-CN" sz="2000" dirty="0" smtClean="0">
              <a:solidFill>
                <a:schemeClr val="hlink"/>
              </a:solidFill>
            </a:endParaRPr>
          </a:p>
          <a:p>
            <a:pPr eaLnBrk="1" hangingPunct="1">
              <a:lnSpc>
                <a:spcPct val="140000"/>
              </a:lnSpc>
              <a:buNone/>
            </a:pPr>
            <a:r>
              <a:rPr lang="zh-CN" altLang="en-US" sz="2000" dirty="0" smtClean="0"/>
              <a:t>          </a:t>
            </a:r>
            <a:r>
              <a:rPr lang="zh-CN" altLang="en-US" sz="2000" dirty="0" smtClean="0">
                <a:solidFill>
                  <a:srgbClr val="C00000"/>
                </a:solidFill>
              </a:rPr>
              <a:t>“所有节点能够与</a:t>
            </a:r>
            <a:r>
              <a:rPr lang="en-US" altLang="zh-CN" sz="2000" dirty="0" smtClean="0">
                <a:solidFill>
                  <a:srgbClr val="C00000"/>
                </a:solidFill>
              </a:rPr>
              <a:t>Sink</a:t>
            </a:r>
            <a:r>
              <a:rPr lang="zh-CN" altLang="en-US" sz="2000" dirty="0" smtClean="0">
                <a:solidFill>
                  <a:srgbClr val="C00000"/>
                </a:solidFill>
              </a:rPr>
              <a:t>节点直接通信”</a:t>
            </a:r>
            <a:r>
              <a:rPr lang="en-US" altLang="zh-CN" sz="2000" dirty="0" smtClean="0"/>
              <a:t>--</a:t>
            </a:r>
            <a:r>
              <a:rPr lang="zh-CN" altLang="en-US" sz="2000" dirty="0" smtClean="0"/>
              <a:t>监测区域大、节点多的大规模无线传感器网络无法满足这个条件。距</a:t>
            </a:r>
            <a:r>
              <a:rPr lang="en-US" altLang="zh-CN" sz="2000" dirty="0" smtClean="0"/>
              <a:t>Sink</a:t>
            </a:r>
            <a:r>
              <a:rPr lang="zh-CN" altLang="en-US" sz="2000" dirty="0" smtClean="0"/>
              <a:t>节点较远的节点能量消耗更快，部分节点甚至无法与</a:t>
            </a:r>
            <a:r>
              <a:rPr lang="en-US" altLang="zh-CN" sz="2000" dirty="0" smtClean="0"/>
              <a:t>Sink</a:t>
            </a:r>
            <a:r>
              <a:rPr lang="zh-CN" altLang="en-US" sz="2000" dirty="0" smtClean="0"/>
              <a:t>节点直接通信。</a:t>
            </a:r>
            <a:endParaRPr lang="en-US" altLang="zh-CN" sz="2000" dirty="0" smtClean="0"/>
          </a:p>
          <a:p>
            <a:pPr eaLnBrk="1" hangingPunct="1">
              <a:lnSpc>
                <a:spcPct val="140000"/>
              </a:lnSpc>
              <a:buNone/>
            </a:pPr>
            <a:r>
              <a:rPr lang="zh-CN" altLang="en-US" sz="2000" dirty="0" smtClean="0"/>
              <a:t>          </a:t>
            </a:r>
            <a:r>
              <a:rPr lang="zh-CN" altLang="en-US" sz="2000" dirty="0" smtClean="0">
                <a:solidFill>
                  <a:srgbClr val="C00000"/>
                </a:solidFill>
              </a:rPr>
              <a:t>“节点同构”</a:t>
            </a:r>
            <a:r>
              <a:rPr lang="en-US" altLang="zh-CN" sz="2000" dirty="0" smtClean="0"/>
              <a:t>--</a:t>
            </a:r>
            <a:r>
              <a:rPr lang="zh-CN" altLang="en-US" sz="2000" dirty="0" smtClean="0"/>
              <a:t>不适合节点能量 不均衡的网络。</a:t>
            </a:r>
          </a:p>
          <a:p>
            <a:pPr eaLnBrk="1" hangingPunct="1">
              <a:lnSpc>
                <a:spcPct val="140000"/>
              </a:lnSpc>
              <a:buNone/>
            </a:pPr>
            <a:r>
              <a:rPr lang="zh-CN" altLang="en-US" sz="2000" dirty="0" smtClean="0">
                <a:solidFill>
                  <a:schemeClr val="hlink"/>
                </a:solidFill>
              </a:rPr>
              <a:t>（</a:t>
            </a:r>
            <a:r>
              <a:rPr lang="en-US" altLang="zh-CN" sz="2000" dirty="0" smtClean="0">
                <a:solidFill>
                  <a:schemeClr val="hlink"/>
                </a:solidFill>
              </a:rPr>
              <a:t>2</a:t>
            </a:r>
            <a:r>
              <a:rPr lang="zh-CN" altLang="en-US" sz="2000" dirty="0" smtClean="0">
                <a:solidFill>
                  <a:schemeClr val="hlink"/>
                </a:solidFill>
              </a:rPr>
              <a:t>）簇分布、大小不均匀</a:t>
            </a:r>
            <a:r>
              <a:rPr lang="zh-CN" altLang="en-US" sz="2000" dirty="0" smtClean="0"/>
              <a:t>。</a:t>
            </a:r>
            <a:endParaRPr lang="en-US" altLang="zh-CN" sz="2000" dirty="0" smtClean="0"/>
          </a:p>
          <a:p>
            <a:pPr eaLnBrk="1" hangingPunct="1">
              <a:lnSpc>
                <a:spcPct val="140000"/>
              </a:lnSpc>
              <a:buNone/>
            </a:pPr>
            <a:r>
              <a:rPr lang="en-US" altLang="zh-CN" sz="2000" dirty="0" smtClean="0"/>
              <a:t>              </a:t>
            </a:r>
            <a:r>
              <a:rPr lang="zh-CN" altLang="en-US" sz="2000" dirty="0" smtClean="0"/>
              <a:t>协议没有说明簇</a:t>
            </a:r>
            <a:r>
              <a:rPr lang="zh-CN" altLang="en-US" sz="2000" dirty="0" smtClean="0"/>
              <a:t>首的数目</a:t>
            </a:r>
            <a:r>
              <a:rPr lang="zh-CN" altLang="en-US" sz="2000" dirty="0" smtClean="0"/>
              <a:t>，也没有说明簇</a:t>
            </a:r>
            <a:r>
              <a:rPr lang="zh-CN" altLang="en-US" sz="2000" dirty="0" smtClean="0"/>
              <a:t>怎样</a:t>
            </a:r>
            <a:r>
              <a:rPr lang="zh-CN" altLang="en-US" sz="2000" dirty="0" smtClean="0"/>
              <a:t>分布才能遍及到整个网络。因此，很可能出现被选的簇</a:t>
            </a:r>
            <a:r>
              <a:rPr lang="zh-CN" altLang="en-US" sz="2000" dirty="0" smtClean="0"/>
              <a:t>首集中</a:t>
            </a:r>
            <a:r>
              <a:rPr lang="zh-CN" altLang="en-US" sz="2000" dirty="0" smtClean="0"/>
              <a:t>在网络某一区域的现象，即出现簇</a:t>
            </a:r>
            <a:r>
              <a:rPr lang="zh-CN" altLang="en-US" sz="2000" dirty="0" smtClean="0"/>
              <a:t>的</a:t>
            </a:r>
            <a:r>
              <a:rPr lang="zh-CN" altLang="en-US" sz="2000" dirty="0"/>
              <a:t>位置</a:t>
            </a:r>
            <a:r>
              <a:rPr lang="zh-CN" altLang="en-US" sz="2000" dirty="0" smtClean="0"/>
              <a:t>不</a:t>
            </a:r>
            <a:r>
              <a:rPr lang="zh-CN" altLang="en-US" sz="2000" dirty="0" smtClean="0"/>
              <a:t>均匀；还会导致一些节点的周围没有任何簇首，产生孤立节点。</a:t>
            </a:r>
          </a:p>
          <a:p>
            <a:pPr eaLnBrk="1" hangingPunct="1">
              <a:lnSpc>
                <a:spcPct val="140000"/>
              </a:lnSpc>
              <a:buNone/>
            </a:pPr>
            <a:r>
              <a:rPr lang="zh-CN" altLang="en-US" sz="2000" dirty="0" smtClean="0">
                <a:solidFill>
                  <a:schemeClr val="hlink"/>
                </a:solidFill>
              </a:rPr>
              <a:t>（</a:t>
            </a:r>
            <a:r>
              <a:rPr lang="en-US" altLang="zh-CN" sz="2000" dirty="0" smtClean="0">
                <a:solidFill>
                  <a:schemeClr val="hlink"/>
                </a:solidFill>
              </a:rPr>
              <a:t>3</a:t>
            </a:r>
            <a:r>
              <a:rPr lang="zh-CN" altLang="en-US" sz="2000" dirty="0" smtClean="0">
                <a:solidFill>
                  <a:schemeClr val="hlink"/>
                </a:solidFill>
              </a:rPr>
              <a:t>）频繁分簇耗能。</a:t>
            </a:r>
            <a:r>
              <a:rPr lang="zh-CN" altLang="en-US" sz="2000" dirty="0" smtClean="0"/>
              <a:t>每轮数据收集后需要重新进行分簇，过于频繁，导致能耗增加。</a:t>
            </a:r>
          </a:p>
        </p:txBody>
      </p:sp>
      <p:sp>
        <p:nvSpPr>
          <p:cNvPr id="35844" name="灯片编号占位符 4"/>
          <p:cNvSpPr>
            <a:spLocks noGrp="1"/>
          </p:cNvSpPr>
          <p:nvPr>
            <p:ph type="sldNum" sz="quarter" idx="10"/>
          </p:nvPr>
        </p:nvSpPr>
        <p:spPr>
          <a:noFill/>
        </p:spPr>
        <p:txBody>
          <a:bodyPr/>
          <a:lstStyle/>
          <a:p>
            <a:fld id="{450FC610-6E29-4DA6-B6F5-3966635A7BC5}" type="slidenum">
              <a:rPr lang="zh-CN" altLang="en-US"/>
              <a:pPr/>
              <a:t>9</a:t>
            </a:fld>
            <a:r>
              <a:rPr lang="en-US" altLang="zh-CN" dirty="0" smtClean="0"/>
              <a:t>/40</a:t>
            </a:r>
            <a:endParaRPr lang="en-US" altLang="zh-CN" dirty="0"/>
          </a:p>
        </p:txBody>
      </p:sp>
      <p:sp>
        <p:nvSpPr>
          <p:cNvPr id="5" name="页脚占位符 4"/>
          <p:cNvSpPr>
            <a:spLocks noGrp="1"/>
          </p:cNvSpPr>
          <p:nvPr>
            <p:ph type="ftr" sz="quarter" idx="11"/>
          </p:nvPr>
        </p:nvSpPr>
        <p:spPr/>
        <p:txBody>
          <a:bodyPr/>
          <a:lstStyle/>
          <a:p>
            <a:pPr>
              <a:defRPr/>
            </a:pPr>
            <a:r>
              <a:rPr lang="en-US" altLang="zh-CN"/>
              <a:t>Prof. Wu Yuanming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SN">
  <a:themeElements>
    <a:clrScheme name="WSN 8">
      <a:dk1>
        <a:srgbClr val="000000"/>
      </a:dk1>
      <a:lt1>
        <a:srgbClr val="FFFFFF"/>
      </a:lt1>
      <a:dk2>
        <a:srgbClr val="A50021"/>
      </a:dk2>
      <a:lt2>
        <a:srgbClr val="DDDDDD"/>
      </a:lt2>
      <a:accent1>
        <a:srgbClr val="FFCC99"/>
      </a:accent1>
      <a:accent2>
        <a:srgbClr val="FF0000"/>
      </a:accent2>
      <a:accent3>
        <a:srgbClr val="FFFFFF"/>
      </a:accent3>
      <a:accent4>
        <a:srgbClr val="000000"/>
      </a:accent4>
      <a:accent5>
        <a:srgbClr val="FFE2CA"/>
      </a:accent5>
      <a:accent6>
        <a:srgbClr val="E70000"/>
      </a:accent6>
      <a:hlink>
        <a:srgbClr val="0000FF"/>
      </a:hlink>
      <a:folHlink>
        <a:srgbClr val="009900"/>
      </a:folHlink>
    </a:clrScheme>
    <a:fontScheme name="WSN">
      <a:majorFont>
        <a:latin typeface="华文新魏"/>
        <a:ea typeface="华文新魏"/>
        <a:cs typeface=""/>
      </a:majorFont>
      <a:minorFont>
        <a:latin typeface="Arial"/>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Arial Narrow"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Arial Narrow" pitchFamily="34" charset="0"/>
            <a:ea typeface="宋体" pitchFamily="2" charset="-122"/>
          </a:defRPr>
        </a:defPPr>
      </a:lstStyle>
    </a:lnDef>
  </a:objectDefaults>
  <a:extraClrSchemeLst>
    <a:extraClrScheme>
      <a:clrScheme name="WSN 1">
        <a:dk1>
          <a:srgbClr val="000054"/>
        </a:dk1>
        <a:lt1>
          <a:srgbClr val="EAEAEA"/>
        </a:lt1>
        <a:dk2>
          <a:srgbClr val="00007A"/>
        </a:dk2>
        <a:lt2>
          <a:srgbClr val="EBD189"/>
        </a:lt2>
        <a:accent1>
          <a:srgbClr val="FCAB40"/>
        </a:accent1>
        <a:accent2>
          <a:srgbClr val="555BAD"/>
        </a:accent2>
        <a:accent3>
          <a:srgbClr val="AAAABE"/>
        </a:accent3>
        <a:accent4>
          <a:srgbClr val="C8C8C8"/>
        </a:accent4>
        <a:accent5>
          <a:srgbClr val="FDD2AF"/>
        </a:accent5>
        <a:accent6>
          <a:srgbClr val="4C529C"/>
        </a:accent6>
        <a:hlink>
          <a:srgbClr val="B97C01"/>
        </a:hlink>
        <a:folHlink>
          <a:srgbClr val="CCFF33"/>
        </a:folHlink>
      </a:clrScheme>
      <a:clrMap bg1="dk2" tx1="lt1" bg2="dk1" tx2="lt2" accent1="accent1" accent2="accent2" accent3="accent3" accent4="accent4" accent5="accent5" accent6="accent6" hlink="hlink" folHlink="folHlink"/>
    </a:extraClrScheme>
    <a:extraClrScheme>
      <a:clrScheme name="WSN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clrMap bg1="lt1" tx1="dk1" bg2="lt2" tx2="dk2" accent1="accent1" accent2="accent2" accent3="accent3" accent4="accent4" accent5="accent5" accent6="accent6" hlink="hlink" folHlink="folHlink"/>
    </a:extraClrScheme>
    <a:extraClrScheme>
      <a:clrScheme name="WSN 3">
        <a:dk1>
          <a:srgbClr val="000000"/>
        </a:dk1>
        <a:lt1>
          <a:srgbClr val="FFFFFF"/>
        </a:lt1>
        <a:dk2>
          <a:srgbClr val="000000"/>
        </a:dk2>
        <a:lt2>
          <a:srgbClr val="EAEAEA"/>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WSN 4">
        <a:dk1>
          <a:srgbClr val="481800"/>
        </a:dk1>
        <a:lt1>
          <a:srgbClr val="EAEAEA"/>
        </a:lt1>
        <a:dk2>
          <a:srgbClr val="762700"/>
        </a:dk2>
        <a:lt2>
          <a:srgbClr val="EBD189"/>
        </a:lt2>
        <a:accent1>
          <a:srgbClr val="FCAB40"/>
        </a:accent1>
        <a:accent2>
          <a:srgbClr val="AD717F"/>
        </a:accent2>
        <a:accent3>
          <a:srgbClr val="BDACAA"/>
        </a:accent3>
        <a:accent4>
          <a:srgbClr val="C8C8C8"/>
        </a:accent4>
        <a:accent5>
          <a:srgbClr val="FDD2AF"/>
        </a:accent5>
        <a:accent6>
          <a:srgbClr val="9C6672"/>
        </a:accent6>
        <a:hlink>
          <a:srgbClr val="FFFF99"/>
        </a:hlink>
        <a:folHlink>
          <a:srgbClr val="CC9900"/>
        </a:folHlink>
      </a:clrScheme>
      <a:clrMap bg1="dk2" tx1="lt1" bg2="dk1" tx2="lt2" accent1="accent1" accent2="accent2" accent3="accent3" accent4="accent4" accent5="accent5" accent6="accent6" hlink="hlink" folHlink="folHlink"/>
    </a:extraClrScheme>
    <a:extraClrScheme>
      <a:clrScheme name="WSN 5">
        <a:dk1>
          <a:srgbClr val="330066"/>
        </a:dk1>
        <a:lt1>
          <a:srgbClr val="EAEAEA"/>
        </a:lt1>
        <a:dk2>
          <a:srgbClr val="4E009C"/>
        </a:dk2>
        <a:lt2>
          <a:srgbClr val="EBD189"/>
        </a:lt2>
        <a:accent1>
          <a:srgbClr val="FCAB40"/>
        </a:accent1>
        <a:accent2>
          <a:srgbClr val="8871BB"/>
        </a:accent2>
        <a:accent3>
          <a:srgbClr val="B2AACB"/>
        </a:accent3>
        <a:accent4>
          <a:srgbClr val="C8C8C8"/>
        </a:accent4>
        <a:accent5>
          <a:srgbClr val="FDD2AF"/>
        </a:accent5>
        <a:accent6>
          <a:srgbClr val="7B66A9"/>
        </a:accent6>
        <a:hlink>
          <a:srgbClr val="99CC00"/>
        </a:hlink>
        <a:folHlink>
          <a:srgbClr val="808000"/>
        </a:folHlink>
      </a:clrScheme>
      <a:clrMap bg1="dk2" tx1="lt1" bg2="dk1" tx2="lt2" accent1="accent1" accent2="accent2" accent3="accent3" accent4="accent4" accent5="accent5" accent6="accent6" hlink="hlink" folHlink="folHlink"/>
    </a:extraClrScheme>
    <a:extraClrScheme>
      <a:clrScheme name="WSN 6">
        <a:dk1>
          <a:srgbClr val="454425"/>
        </a:dk1>
        <a:lt1>
          <a:srgbClr val="EAEAEA"/>
        </a:lt1>
        <a:dk2>
          <a:srgbClr val="4D6A2A"/>
        </a:dk2>
        <a:lt2>
          <a:srgbClr val="EBD189"/>
        </a:lt2>
        <a:accent1>
          <a:srgbClr val="FCAB40"/>
        </a:accent1>
        <a:accent2>
          <a:srgbClr val="A59E79"/>
        </a:accent2>
        <a:accent3>
          <a:srgbClr val="B2B9AC"/>
        </a:accent3>
        <a:accent4>
          <a:srgbClr val="C8C8C8"/>
        </a:accent4>
        <a:accent5>
          <a:srgbClr val="FDD2AF"/>
        </a:accent5>
        <a:accent6>
          <a:srgbClr val="958F6D"/>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WSN 7">
        <a:dk1>
          <a:srgbClr val="3C2924"/>
        </a:dk1>
        <a:lt1>
          <a:srgbClr val="EAEAEA"/>
        </a:lt1>
        <a:dk2>
          <a:srgbClr val="0D0A46"/>
        </a:dk2>
        <a:lt2>
          <a:srgbClr val="EBD189"/>
        </a:lt2>
        <a:accent1>
          <a:srgbClr val="FCAB40"/>
        </a:accent1>
        <a:accent2>
          <a:srgbClr val="633D4E"/>
        </a:accent2>
        <a:accent3>
          <a:srgbClr val="AAAAB0"/>
        </a:accent3>
        <a:accent4>
          <a:srgbClr val="C8C8C8"/>
        </a:accent4>
        <a:accent5>
          <a:srgbClr val="FDD2AF"/>
        </a:accent5>
        <a:accent6>
          <a:srgbClr val="593646"/>
        </a:accent6>
        <a:hlink>
          <a:srgbClr val="FFCC66"/>
        </a:hlink>
        <a:folHlink>
          <a:srgbClr val="99CC00"/>
        </a:folHlink>
      </a:clrScheme>
      <a:clrMap bg1="dk2" tx1="lt1" bg2="dk1" tx2="lt2" accent1="accent1" accent2="accent2" accent3="accent3" accent4="accent4" accent5="accent5" accent6="accent6" hlink="hlink" folHlink="folHlink"/>
    </a:extraClrScheme>
    <a:extraClrScheme>
      <a:clrScheme name="WSN 8">
        <a:dk1>
          <a:srgbClr val="000000"/>
        </a:dk1>
        <a:lt1>
          <a:srgbClr val="FFFFFF"/>
        </a:lt1>
        <a:dk2>
          <a:srgbClr val="A50021"/>
        </a:dk2>
        <a:lt2>
          <a:srgbClr val="DDDDDD"/>
        </a:lt2>
        <a:accent1>
          <a:srgbClr val="FFCC99"/>
        </a:accent1>
        <a:accent2>
          <a:srgbClr val="FF0000"/>
        </a:accent2>
        <a:accent3>
          <a:srgbClr val="FFFFFF"/>
        </a:accent3>
        <a:accent4>
          <a:srgbClr val="000000"/>
        </a:accent4>
        <a:accent5>
          <a:srgbClr val="FFE2CA"/>
        </a:accent5>
        <a:accent6>
          <a:srgbClr val="E70000"/>
        </a:accent6>
        <a:hlink>
          <a:srgbClr val="00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359</TotalTime>
  <Words>3252</Words>
  <Application>Microsoft Office PowerPoint</Application>
  <PresentationFormat>全屏显示(4:3)</PresentationFormat>
  <Paragraphs>420</Paragraphs>
  <Slides>40</Slides>
  <Notes>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40</vt:i4>
      </vt:variant>
    </vt:vector>
  </HeadingPairs>
  <TitlesOfParts>
    <vt:vector size="54" baseType="lpstr">
      <vt:lpstr>Arial Unicode MS</vt:lpstr>
      <vt:lpstr>黑体</vt:lpstr>
      <vt:lpstr>华文行楷</vt:lpstr>
      <vt:lpstr>华文新魏</vt:lpstr>
      <vt:lpstr>隶书</vt:lpstr>
      <vt:lpstr>宋体</vt:lpstr>
      <vt:lpstr>Arial</vt:lpstr>
      <vt:lpstr>Arial Narrow</vt:lpstr>
      <vt:lpstr>Calibri</vt:lpstr>
      <vt:lpstr>Times New Roman</vt:lpstr>
      <vt:lpstr>Wingdings</vt:lpstr>
      <vt:lpstr>WSN</vt:lpstr>
      <vt:lpstr>MathType 6.0 Equation</vt:lpstr>
      <vt:lpstr>Equation</vt:lpstr>
      <vt:lpstr>分簇路由协议</vt:lpstr>
      <vt:lpstr>分簇（clustering）体系结构</vt:lpstr>
      <vt:lpstr>分簇路由协议</vt:lpstr>
      <vt:lpstr>1. LEACH协议</vt:lpstr>
      <vt:lpstr>LEACH路由的形成</vt:lpstr>
      <vt:lpstr>LEACH的工作周期</vt:lpstr>
      <vt:lpstr>Leach 路由模型假设</vt:lpstr>
      <vt:lpstr>LEACH路由簇首的选择算法</vt:lpstr>
      <vt:lpstr>LEACH协议的问题</vt:lpstr>
      <vt:lpstr>LEACH协议的仿真分析</vt:lpstr>
      <vt:lpstr>LEACH协议的仿真分析</vt:lpstr>
      <vt:lpstr>LEACH协议的仿真分析</vt:lpstr>
      <vt:lpstr>PowerPoint 演示文稿</vt:lpstr>
      <vt:lpstr>PowerPoint 演示文稿</vt:lpstr>
      <vt:lpstr>PowerPoint 演示文稿</vt:lpstr>
      <vt:lpstr>分簇路由算法的步骤</vt:lpstr>
      <vt:lpstr>分簇路由算法的步骤</vt:lpstr>
      <vt:lpstr>分簇路由算法的步骤</vt:lpstr>
      <vt:lpstr>分簇路由算法的步骤</vt:lpstr>
      <vt:lpstr>LEACH协议的仿真分析</vt:lpstr>
      <vt:lpstr>LEACH算法评价</vt:lpstr>
      <vt:lpstr>改进的路由协议LEACH-D</vt:lpstr>
      <vt:lpstr>（1）簇首阈值的选取</vt:lpstr>
      <vt:lpstr>（2）成簇半径的选择</vt:lpstr>
      <vt:lpstr>（3）簇间多跳机制</vt:lpstr>
      <vt:lpstr>(4)  仿真与分析</vt:lpstr>
      <vt:lpstr>LEACH Family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集群结构路由协议（网络分层路由）</dc:title>
  <dc:creator>吴援明</dc:creator>
  <cp:lastModifiedBy>wu yuanming</cp:lastModifiedBy>
  <cp:revision>26</cp:revision>
  <dcterms:created xsi:type="dcterms:W3CDTF">2018-01-04T03:41:02Z</dcterms:created>
  <dcterms:modified xsi:type="dcterms:W3CDTF">2019-03-29T09:39:12Z</dcterms:modified>
</cp:coreProperties>
</file>