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5" r:id="rId1"/>
  </p:sldMasterIdLst>
  <p:notesMasterIdLst>
    <p:notesMasterId r:id="rId24"/>
  </p:notesMasterIdLst>
  <p:sldIdLst>
    <p:sldId id="256" r:id="rId2"/>
    <p:sldId id="276" r:id="rId3"/>
    <p:sldId id="277" r:id="rId4"/>
    <p:sldId id="278" r:id="rId5"/>
    <p:sldId id="257" r:id="rId6"/>
    <p:sldId id="267" r:id="rId7"/>
    <p:sldId id="259" r:id="rId8"/>
    <p:sldId id="260" r:id="rId9"/>
    <p:sldId id="261" r:id="rId10"/>
    <p:sldId id="279" r:id="rId11"/>
    <p:sldId id="262" r:id="rId12"/>
    <p:sldId id="273" r:id="rId13"/>
    <p:sldId id="274" r:id="rId14"/>
    <p:sldId id="268" r:id="rId15"/>
    <p:sldId id="269" r:id="rId16"/>
    <p:sldId id="270" r:id="rId17"/>
    <p:sldId id="271" r:id="rId18"/>
    <p:sldId id="272" r:id="rId19"/>
    <p:sldId id="263" r:id="rId20"/>
    <p:sldId id="266" r:id="rId21"/>
    <p:sldId id="275" r:id="rId22"/>
    <p:sldId id="280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8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8209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067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62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35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00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34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18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883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1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207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966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59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714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473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7757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819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021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7963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3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452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37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8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1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2804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7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280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311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74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Confed/HealthAssis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611623" y="733528"/>
            <a:ext cx="7989766" cy="1426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</a:t>
            </a:r>
            <a:r>
              <a:rPr lang="en-GB" dirty="0" smtClean="0"/>
              <a:t>ealth Assist</a:t>
            </a:r>
            <a:br>
              <a:rPr lang="en-GB" dirty="0" smtClean="0"/>
            </a:br>
            <a:r>
              <a:rPr lang="en-GB" dirty="0" smtClean="0"/>
              <a:t>Final Deliverable Presentation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692864" y="2569951"/>
            <a:ext cx="582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 By</a:t>
            </a:r>
            <a:endParaRPr lang="en-CA" sz="1600" dirty="0" smtClean="0"/>
          </a:p>
          <a:p>
            <a:pPr algn="ctr"/>
            <a:endParaRPr lang="en-CA" sz="1600" dirty="0" smtClean="0"/>
          </a:p>
          <a:p>
            <a:pPr algn="ctr"/>
            <a:r>
              <a:rPr lang="en-CA" sz="2800" b="1" dirty="0" smtClean="0"/>
              <a:t>Emmett </a:t>
            </a:r>
            <a:r>
              <a:rPr lang="en-CA" sz="2800" b="1" dirty="0" smtClean="0"/>
              <a:t>Parker</a:t>
            </a:r>
            <a:r>
              <a:rPr lang="en-CA" sz="2800" dirty="0" smtClean="0"/>
              <a:t> </a:t>
            </a:r>
            <a:r>
              <a:rPr lang="en-CA" sz="2800" dirty="0"/>
              <a:t>&amp; </a:t>
            </a:r>
            <a:r>
              <a:rPr lang="en-CA" sz="2800" b="1" dirty="0" smtClean="0"/>
              <a:t>Stephen </a:t>
            </a:r>
            <a:r>
              <a:rPr lang="en-CA" sz="2800" b="1" dirty="0" smtClean="0"/>
              <a:t>Kean</a:t>
            </a:r>
            <a:endParaRPr lang="en-CA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9114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2800" dirty="0" smtClean="0"/>
              <a:t>Slack update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 smtClean="0"/>
              <a:t>Insert picture here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9" y="1017725"/>
            <a:ext cx="8846246" cy="40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Trello Slack integration</a:t>
            </a:r>
            <a:endParaRPr dirty="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390" y="1139645"/>
            <a:ext cx="5772910" cy="36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1700" y="1562101"/>
            <a:ext cx="2553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Slack allows the addition of third party </a:t>
            </a:r>
            <a:r>
              <a:rPr lang="en-CA" b="1" dirty="0" smtClean="0"/>
              <a:t>applications </a:t>
            </a:r>
            <a:r>
              <a:rPr lang="en-CA" b="1" dirty="0"/>
              <a:t>which has allowed us to implement a Trello application </a:t>
            </a:r>
            <a:endParaRPr lang="en-CA" b="1" dirty="0" smtClean="0"/>
          </a:p>
          <a:p>
            <a:endParaRPr lang="en-CA" b="1" dirty="0" smtClean="0"/>
          </a:p>
          <a:p>
            <a:endParaRPr lang="en-CA" b="1" dirty="0" smtClean="0"/>
          </a:p>
          <a:p>
            <a:r>
              <a:rPr lang="en-CA" b="1" dirty="0" smtClean="0"/>
              <a:t>This </a:t>
            </a:r>
            <a:r>
              <a:rPr lang="en-CA" b="1" dirty="0"/>
              <a:t>allow us to see </a:t>
            </a:r>
            <a:r>
              <a:rPr lang="en-CA" b="1" dirty="0" smtClean="0"/>
              <a:t>when there are changes made </a:t>
            </a:r>
            <a:r>
              <a:rPr lang="en-CA" b="1" dirty="0"/>
              <a:t>to the Trello board. </a:t>
            </a:r>
            <a:endParaRPr lang="en-CA" b="1" dirty="0" smtClean="0"/>
          </a:p>
          <a:p>
            <a:endParaRPr lang="en-CA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2800" dirty="0" smtClean="0"/>
              <a:t>Home Page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63974"/>
            <a:ext cx="3229786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CA" sz="1600" b="1" dirty="0" smtClean="0">
                <a:solidFill>
                  <a:schemeClr val="bg1"/>
                </a:solidFill>
              </a:rPr>
              <a:t>This is the home page from here the user can chose the button that applies for them.</a:t>
            </a:r>
          </a:p>
          <a:p>
            <a:pPr marL="114300" indent="0">
              <a:buNone/>
            </a:pPr>
            <a:endParaRPr lang="en-CA" sz="16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sz="1600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sz="1600" b="1" dirty="0" smtClean="0">
                <a:solidFill>
                  <a:schemeClr val="bg1"/>
                </a:solidFill>
              </a:rPr>
              <a:t>The </a:t>
            </a:r>
            <a:r>
              <a:rPr lang="en-CA" sz="1600" b="1" dirty="0" smtClean="0">
                <a:solidFill>
                  <a:schemeClr val="bg1"/>
                </a:solidFill>
              </a:rPr>
              <a:t>doctor button leads them to the doctor page.</a:t>
            </a:r>
          </a:p>
          <a:p>
            <a:pPr marL="114300" indent="0">
              <a:buNone/>
            </a:pPr>
            <a:endParaRPr lang="en-CA" sz="16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sz="1600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sz="1600" b="1" dirty="0" smtClean="0">
                <a:solidFill>
                  <a:schemeClr val="bg1"/>
                </a:solidFill>
              </a:rPr>
              <a:t>While </a:t>
            </a:r>
            <a:r>
              <a:rPr lang="en-CA" sz="1600" b="1" dirty="0" smtClean="0">
                <a:solidFill>
                  <a:schemeClr val="bg1"/>
                </a:solidFill>
              </a:rPr>
              <a:t>the patient page leads them to the search page.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75" y="1165609"/>
            <a:ext cx="5237850" cy="36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97" y="344542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2800" dirty="0" smtClean="0"/>
              <a:t>Doctor Page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30" y="1356527"/>
            <a:ext cx="3326004" cy="325566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This is the doctor page from here a </a:t>
            </a:r>
            <a:r>
              <a:rPr lang="en-CA" b="1" dirty="0" smtClean="0">
                <a:solidFill>
                  <a:schemeClr val="bg1"/>
                </a:solidFill>
              </a:rPr>
              <a:t>doctor </a:t>
            </a:r>
            <a:r>
              <a:rPr lang="en-CA" b="1" dirty="0" smtClean="0">
                <a:solidFill>
                  <a:schemeClr val="bg1"/>
                </a:solidFill>
              </a:rPr>
              <a:t>has two options:</a:t>
            </a: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 smtClean="0">
                <a:solidFill>
                  <a:schemeClr val="bg1"/>
                </a:solidFill>
              </a:rPr>
              <a:t>The </a:t>
            </a:r>
            <a:r>
              <a:rPr lang="en-CA" b="1" dirty="0" smtClean="0">
                <a:solidFill>
                  <a:schemeClr val="bg1"/>
                </a:solidFill>
              </a:rPr>
              <a:t>first option is if the doctor has an </a:t>
            </a:r>
            <a:r>
              <a:rPr lang="en-CA" b="1" dirty="0" smtClean="0">
                <a:solidFill>
                  <a:schemeClr val="bg1"/>
                </a:solidFill>
              </a:rPr>
              <a:t>existing </a:t>
            </a:r>
            <a:r>
              <a:rPr lang="en-CA" b="1" dirty="0" smtClean="0">
                <a:solidFill>
                  <a:schemeClr val="bg1"/>
                </a:solidFill>
              </a:rPr>
              <a:t>account </a:t>
            </a:r>
            <a:r>
              <a:rPr lang="en-CA" b="1" dirty="0" smtClean="0">
                <a:solidFill>
                  <a:schemeClr val="bg1"/>
                </a:solidFill>
              </a:rPr>
              <a:t>they </a:t>
            </a:r>
            <a:r>
              <a:rPr lang="en-CA" b="1" dirty="0" smtClean="0">
                <a:solidFill>
                  <a:schemeClr val="bg1"/>
                </a:solidFill>
              </a:rPr>
              <a:t>can choose </a:t>
            </a:r>
            <a:r>
              <a:rPr lang="en-CA" b="1" dirty="0" smtClean="0">
                <a:solidFill>
                  <a:schemeClr val="bg1"/>
                </a:solidFill>
              </a:rPr>
              <a:t>to </a:t>
            </a:r>
            <a:r>
              <a:rPr lang="en-CA" b="1" dirty="0" smtClean="0">
                <a:solidFill>
                  <a:schemeClr val="bg1"/>
                </a:solidFill>
              </a:rPr>
              <a:t>login in and edit their profile.</a:t>
            </a: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 smtClean="0">
                <a:solidFill>
                  <a:schemeClr val="bg1"/>
                </a:solidFill>
              </a:rPr>
              <a:t>The </a:t>
            </a:r>
            <a:r>
              <a:rPr lang="en-CA" b="1" dirty="0" smtClean="0">
                <a:solidFill>
                  <a:schemeClr val="bg1"/>
                </a:solidFill>
              </a:rPr>
              <a:t>second is a doctor without </a:t>
            </a:r>
            <a:r>
              <a:rPr lang="en-CA" b="1" dirty="0" smtClean="0">
                <a:solidFill>
                  <a:schemeClr val="bg1"/>
                </a:solidFill>
              </a:rPr>
              <a:t>an existing </a:t>
            </a:r>
            <a:r>
              <a:rPr lang="en-CA" b="1" dirty="0" smtClean="0">
                <a:solidFill>
                  <a:schemeClr val="bg1"/>
                </a:solidFill>
              </a:rPr>
              <a:t>account </a:t>
            </a:r>
            <a:r>
              <a:rPr lang="en-CA" b="1" dirty="0" smtClean="0">
                <a:solidFill>
                  <a:schemeClr val="bg1"/>
                </a:solidFill>
              </a:rPr>
              <a:t>can </a:t>
            </a:r>
            <a:r>
              <a:rPr lang="en-CA" b="1" dirty="0" smtClean="0">
                <a:solidFill>
                  <a:schemeClr val="bg1"/>
                </a:solidFill>
              </a:rPr>
              <a:t>select </a:t>
            </a:r>
            <a:r>
              <a:rPr lang="en-CA" b="1" dirty="0" smtClean="0">
                <a:solidFill>
                  <a:schemeClr val="bg1"/>
                </a:solidFill>
              </a:rPr>
              <a:t>sign-up and </a:t>
            </a:r>
            <a:r>
              <a:rPr lang="en-CA" b="1" dirty="0" smtClean="0">
                <a:solidFill>
                  <a:schemeClr val="bg1"/>
                </a:solidFill>
              </a:rPr>
              <a:t>create an account</a:t>
            </a:r>
            <a:r>
              <a:rPr lang="en-CA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91" y="1152475"/>
            <a:ext cx="5321556" cy="37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1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1" y="234009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2800" dirty="0" err="1" smtClean="0"/>
              <a:t>Sign-UP</a:t>
            </a:r>
            <a:r>
              <a:rPr lang="en-CA" sz="2800" dirty="0" smtClean="0"/>
              <a:t>/</a:t>
            </a:r>
            <a:r>
              <a:rPr lang="en-CA" sz="2800" dirty="0" err="1" smtClean="0"/>
              <a:t>registraion</a:t>
            </a:r>
            <a:r>
              <a:rPr lang="en-CA" sz="2800" dirty="0" smtClean="0"/>
              <a:t> </a:t>
            </a:r>
            <a:r>
              <a:rPr lang="en-CA" sz="2800" dirty="0" smtClean="0"/>
              <a:t>page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4"/>
            <a:ext cx="4079431" cy="37520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CA" sz="1400" b="1" dirty="0" smtClean="0">
                <a:solidFill>
                  <a:schemeClr val="bg1"/>
                </a:solidFill>
              </a:rPr>
              <a:t>This is the sign-up/registration page.    </a:t>
            </a:r>
            <a:r>
              <a:rPr lang="en-CA" sz="1400" b="1" dirty="0">
                <a:solidFill>
                  <a:schemeClr val="bg1"/>
                </a:solidFill>
              </a:rPr>
              <a:t>Here a doctor can </a:t>
            </a:r>
            <a:r>
              <a:rPr lang="en-CA" sz="1400" b="1" dirty="0" smtClean="0">
                <a:solidFill>
                  <a:schemeClr val="bg1"/>
                </a:solidFill>
              </a:rPr>
              <a:t>sign-up to Health Assist </a:t>
            </a:r>
            <a:r>
              <a:rPr lang="en-CA" sz="1400" b="1" dirty="0" smtClean="0">
                <a:solidFill>
                  <a:schemeClr val="bg1"/>
                </a:solidFill>
              </a:rPr>
              <a:t>by </a:t>
            </a:r>
            <a:r>
              <a:rPr lang="en-CA" sz="1400" b="1" dirty="0">
                <a:solidFill>
                  <a:schemeClr val="bg1"/>
                </a:solidFill>
              </a:rPr>
              <a:t>entering all of their information and pressing the register button.  </a:t>
            </a:r>
          </a:p>
          <a:p>
            <a:pPr marL="114300" indent="0">
              <a:buNone/>
            </a:pPr>
            <a:endParaRPr lang="en-CA" sz="1400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sz="1400" b="1" dirty="0" smtClean="0">
                <a:solidFill>
                  <a:schemeClr val="bg1"/>
                </a:solidFill>
              </a:rPr>
              <a:t>If </a:t>
            </a:r>
            <a:r>
              <a:rPr lang="en-CA" sz="1400" b="1" dirty="0">
                <a:solidFill>
                  <a:schemeClr val="bg1"/>
                </a:solidFill>
              </a:rPr>
              <a:t>a field is not </a:t>
            </a:r>
            <a:r>
              <a:rPr lang="en-CA" sz="1400" b="1" dirty="0" smtClean="0">
                <a:solidFill>
                  <a:schemeClr val="bg1"/>
                </a:solidFill>
              </a:rPr>
              <a:t>filled in the </a:t>
            </a:r>
            <a:r>
              <a:rPr lang="en-CA" sz="1400" b="1" dirty="0">
                <a:solidFill>
                  <a:schemeClr val="bg1"/>
                </a:solidFill>
              </a:rPr>
              <a:t>user won’t be able to continue until they </a:t>
            </a:r>
            <a:r>
              <a:rPr lang="en-CA" sz="1400" b="1" dirty="0" smtClean="0">
                <a:solidFill>
                  <a:schemeClr val="bg1"/>
                </a:solidFill>
              </a:rPr>
              <a:t>are. (</a:t>
            </a:r>
            <a:r>
              <a:rPr lang="en-CA" sz="1400" b="1" dirty="0" smtClean="0">
                <a:solidFill>
                  <a:schemeClr val="bg1"/>
                </a:solidFill>
              </a:rPr>
              <a:t>a</a:t>
            </a:r>
            <a:r>
              <a:rPr lang="en-CA" sz="1400" b="1" dirty="0" smtClean="0">
                <a:solidFill>
                  <a:schemeClr val="bg1"/>
                </a:solidFill>
              </a:rPr>
              <a:t> </a:t>
            </a:r>
            <a:r>
              <a:rPr lang="en-CA" sz="1400" b="1" dirty="0">
                <a:solidFill>
                  <a:schemeClr val="bg1"/>
                </a:solidFill>
              </a:rPr>
              <a:t>message will let the user know </a:t>
            </a:r>
            <a:r>
              <a:rPr lang="en-CA" sz="1400" b="1" dirty="0" smtClean="0">
                <a:solidFill>
                  <a:schemeClr val="bg1"/>
                </a:solidFill>
              </a:rPr>
              <a:t>this).</a:t>
            </a:r>
            <a:endParaRPr lang="en-CA" sz="14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sz="1400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sz="1400" b="1" dirty="0" smtClean="0">
                <a:solidFill>
                  <a:schemeClr val="bg1"/>
                </a:solidFill>
              </a:rPr>
              <a:t>Also, if </a:t>
            </a:r>
            <a:r>
              <a:rPr lang="en-CA" sz="1400" b="1" dirty="0">
                <a:solidFill>
                  <a:schemeClr val="bg1"/>
                </a:solidFill>
              </a:rPr>
              <a:t>the email and confirm email inputs don’t match there will be a warning message and the user will be prevented from registering until they do.   </a:t>
            </a:r>
            <a:endParaRPr lang="en-CA" sz="1400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sz="1400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sz="1400" b="1" dirty="0" smtClean="0">
                <a:solidFill>
                  <a:schemeClr val="bg1"/>
                </a:solidFill>
              </a:rPr>
              <a:t>This </a:t>
            </a:r>
            <a:r>
              <a:rPr lang="en-CA" sz="1400" b="1" dirty="0">
                <a:solidFill>
                  <a:schemeClr val="bg1"/>
                </a:solidFill>
              </a:rPr>
              <a:t>is the same for password/confirm password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844" y="944545"/>
            <a:ext cx="3941457" cy="40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1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39" y="244058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2800" dirty="0" smtClean="0"/>
              <a:t>Login page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039" y="1148618"/>
            <a:ext cx="3496625" cy="3550154"/>
          </a:xfrm>
        </p:spPr>
        <p:txBody>
          <a:bodyPr/>
          <a:lstStyle/>
          <a:p>
            <a:pPr marL="114300" indent="0">
              <a:buNone/>
            </a:pPr>
            <a:r>
              <a:rPr lang="en-CA" b="1" dirty="0">
                <a:solidFill>
                  <a:schemeClr val="bg1"/>
                </a:solidFill>
              </a:rPr>
              <a:t>This is the Login page for registered users (doctors).  </a:t>
            </a: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Once </a:t>
            </a:r>
            <a:r>
              <a:rPr lang="en-CA" b="1" dirty="0">
                <a:solidFill>
                  <a:schemeClr val="bg1"/>
                </a:solidFill>
              </a:rPr>
              <a:t>a doctor is registered they can input their login information here and press the login button </a:t>
            </a:r>
            <a:r>
              <a:rPr lang="en-CA" b="1" dirty="0" smtClean="0">
                <a:solidFill>
                  <a:schemeClr val="bg1"/>
                </a:solidFill>
              </a:rPr>
              <a:t>which brings </a:t>
            </a:r>
            <a:r>
              <a:rPr lang="en-CA" b="1" dirty="0">
                <a:solidFill>
                  <a:schemeClr val="bg1"/>
                </a:solidFill>
              </a:rPr>
              <a:t>the user to the profile page</a:t>
            </a:r>
            <a:r>
              <a:rPr lang="en-CA" b="1" dirty="0" smtClean="0">
                <a:solidFill>
                  <a:schemeClr val="bg1"/>
                </a:solidFill>
              </a:rPr>
              <a:t>.</a:t>
            </a: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>
                <a:solidFill>
                  <a:schemeClr val="bg1"/>
                </a:solidFill>
              </a:rPr>
              <a:t>If they aren’t registered they can select the sign up link to bring them to the signup page.</a:t>
            </a:r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357" y="964642"/>
            <a:ext cx="4114714" cy="39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3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Profile Page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73214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b="1" dirty="0">
                <a:solidFill>
                  <a:schemeClr val="bg1"/>
                </a:solidFill>
              </a:rPr>
              <a:t>This is the profile page.  </a:t>
            </a: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Once </a:t>
            </a:r>
            <a:r>
              <a:rPr lang="en-CA" b="1" dirty="0">
                <a:solidFill>
                  <a:schemeClr val="bg1"/>
                </a:solidFill>
              </a:rPr>
              <a:t>a user registers they can log in which will send them to this page.</a:t>
            </a: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Here </a:t>
            </a:r>
            <a:r>
              <a:rPr lang="en-CA" b="1" dirty="0">
                <a:solidFill>
                  <a:schemeClr val="bg1"/>
                </a:solidFill>
              </a:rPr>
              <a:t>they can update their information and add a profile picture.</a:t>
            </a: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When </a:t>
            </a:r>
            <a:r>
              <a:rPr lang="en-CA" b="1" dirty="0">
                <a:solidFill>
                  <a:schemeClr val="bg1"/>
                </a:solidFill>
              </a:rPr>
              <a:t>the update button is pressed, the database will be updated with the corresponding information.</a:t>
            </a:r>
          </a:p>
          <a:p>
            <a:pPr marL="114300" indent="0">
              <a:buNone/>
            </a:pPr>
            <a:r>
              <a:rPr lang="en-CA" sz="1200" dirty="0">
                <a:solidFill>
                  <a:schemeClr val="bg1"/>
                </a:solidFill>
              </a:rPr>
              <a:t>(Currently an image file can be uploaded to the profile, but it is unable to be saved in the database.)</a:t>
            </a:r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7" y="70338"/>
            <a:ext cx="3474593" cy="49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2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42" y="34342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Search page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340" y="1561904"/>
            <a:ext cx="3926471" cy="2170203"/>
          </a:xfrm>
        </p:spPr>
        <p:txBody>
          <a:bodyPr/>
          <a:lstStyle/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The search page allows the patient to select their desired specialization from the drop down list.</a:t>
            </a: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After selecting their desired criteria they can click the search button to have the results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2" y="1301489"/>
            <a:ext cx="4366835" cy="29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9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19" y="22605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Results Page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113671" cy="3416400"/>
          </a:xfrm>
        </p:spPr>
        <p:txBody>
          <a:bodyPr/>
          <a:lstStyle/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This page displays the results of the patient’s search which will be displayed in a readable format.</a:t>
            </a: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The user can use the back button to get back to the search page.</a:t>
            </a: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sz="1200" dirty="0" smtClean="0">
                <a:solidFill>
                  <a:schemeClr val="bg1"/>
                </a:solidFill>
              </a:rPr>
              <a:t>(please </a:t>
            </a:r>
            <a:r>
              <a:rPr lang="en-CA" sz="1200" dirty="0" smtClean="0">
                <a:solidFill>
                  <a:schemeClr val="bg1"/>
                </a:solidFill>
              </a:rPr>
              <a:t>disregard </a:t>
            </a:r>
            <a:r>
              <a:rPr lang="en-CA" sz="1200" dirty="0" smtClean="0">
                <a:solidFill>
                  <a:schemeClr val="bg1"/>
                </a:solidFill>
              </a:rPr>
              <a:t>the graphical bug)</a:t>
            </a:r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07" y="961119"/>
            <a:ext cx="5081012" cy="40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6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316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GitHub implementation</a:t>
            </a:r>
            <a:endParaRPr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40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</a:rPr>
              <a:t>We have created an online </a:t>
            </a:r>
            <a:r>
              <a:rPr lang="en-GB" b="1" dirty="0" smtClean="0">
                <a:solidFill>
                  <a:srgbClr val="000000"/>
                </a:solidFill>
              </a:rPr>
              <a:t>GitHub </a:t>
            </a:r>
            <a:r>
              <a:rPr lang="en-GB" b="1" dirty="0">
                <a:solidFill>
                  <a:srgbClr val="000000"/>
                </a:solidFill>
              </a:rPr>
              <a:t>repository and have linked it with a local repository to push changes from. </a:t>
            </a:r>
            <a:endParaRPr lang="en-GB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0000"/>
                </a:solidFill>
              </a:rPr>
              <a:t>We </a:t>
            </a:r>
            <a:r>
              <a:rPr lang="en-GB" b="1" dirty="0">
                <a:solidFill>
                  <a:srgbClr val="000000"/>
                </a:solidFill>
              </a:rPr>
              <a:t>have added all the developers as contributors to the project and are currently running through individual branches for each </a:t>
            </a:r>
            <a:r>
              <a:rPr lang="en-GB" b="1" dirty="0" smtClean="0">
                <a:solidFill>
                  <a:srgbClr val="000000"/>
                </a:solidFill>
              </a:rPr>
              <a:t>developer</a:t>
            </a: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0000"/>
                </a:solidFill>
              </a:rPr>
              <a:t>The branches will be </a:t>
            </a:r>
            <a:r>
              <a:rPr lang="en-GB" b="1" dirty="0">
                <a:solidFill>
                  <a:srgbClr val="000000"/>
                </a:solidFill>
              </a:rPr>
              <a:t>merged into the final </a:t>
            </a:r>
            <a:r>
              <a:rPr lang="en-GB" b="1" dirty="0" smtClean="0">
                <a:solidFill>
                  <a:srgbClr val="000000"/>
                </a:solidFill>
              </a:rPr>
              <a:t>project at project completion. </a:t>
            </a:r>
            <a:endParaRPr b="1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CA" dirty="0" smtClean="0">
                <a:solidFill>
                  <a:srgbClr val="000000"/>
                </a:solidFill>
              </a:rPr>
              <a:t>	The branch that was used for this presentation is Emmett_Branch2</a:t>
            </a:r>
            <a:endParaRPr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 smtClean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</a:rPr>
              <a:t>Link to </a:t>
            </a:r>
            <a:r>
              <a:rPr lang="en-GB" b="1" dirty="0" smtClean="0">
                <a:solidFill>
                  <a:schemeClr val="bg1"/>
                </a:solidFill>
              </a:rPr>
              <a:t>GitHub:</a:t>
            </a:r>
            <a:endParaRPr b="1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chemeClr val="bg1"/>
                </a:solidFill>
                <a:hlinkClick r:id="rId3"/>
              </a:rPr>
              <a:t>https://github.com/KeanConfed/HealthAssist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4542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2800" dirty="0" smtClean="0"/>
              <a:t>Application description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Health Assist is a </a:t>
            </a:r>
            <a:r>
              <a:rPr lang="en-CA" b="1" dirty="0">
                <a:solidFill>
                  <a:schemeClr val="bg1"/>
                </a:solidFill>
              </a:rPr>
              <a:t>web-based </a:t>
            </a:r>
            <a:r>
              <a:rPr lang="en-CA" b="1" dirty="0" smtClean="0">
                <a:solidFill>
                  <a:schemeClr val="bg1"/>
                </a:solidFill>
              </a:rPr>
              <a:t>software application which allows patients to </a:t>
            </a:r>
            <a:r>
              <a:rPr lang="en-CA" b="1" dirty="0">
                <a:solidFill>
                  <a:schemeClr val="bg1"/>
                </a:solidFill>
              </a:rPr>
              <a:t>search for doctors based on their </a:t>
            </a:r>
            <a:r>
              <a:rPr lang="en-CA" b="1" dirty="0" smtClean="0">
                <a:solidFill>
                  <a:schemeClr val="bg1"/>
                </a:solidFill>
              </a:rPr>
              <a:t>specialities and get their </a:t>
            </a:r>
            <a:r>
              <a:rPr lang="en-CA" b="1" dirty="0">
                <a:solidFill>
                  <a:schemeClr val="bg1"/>
                </a:solidFill>
              </a:rPr>
              <a:t>contact details (phone number, email address and clinic address, and working hours). </a:t>
            </a: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Doctors </a:t>
            </a:r>
            <a:r>
              <a:rPr lang="en-CA" b="1" dirty="0">
                <a:solidFill>
                  <a:schemeClr val="bg1"/>
                </a:solidFill>
              </a:rPr>
              <a:t>can provide their practice information using the sign up page within the web </a:t>
            </a:r>
            <a:r>
              <a:rPr lang="en-CA" b="1" dirty="0" smtClean="0">
                <a:solidFill>
                  <a:schemeClr val="bg1"/>
                </a:solidFill>
              </a:rPr>
              <a:t>application and edit it after signing in via the profile page. </a:t>
            </a: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All </a:t>
            </a:r>
            <a:r>
              <a:rPr lang="en-CA" b="1" dirty="0" smtClean="0">
                <a:solidFill>
                  <a:schemeClr val="bg1"/>
                </a:solidFill>
              </a:rPr>
              <a:t>the information sent through the app will be saved to a MySQL Database 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Alterations and </a:t>
            </a:r>
            <a:r>
              <a:rPr lang="en-GB" dirty="0" smtClean="0"/>
              <a:t>Deviations/Assumptions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lang="en-GB" b="1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 smtClean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bg1"/>
                </a:solidFill>
              </a:rPr>
              <a:t>second </a:t>
            </a:r>
            <a:r>
              <a:rPr lang="en-GB" b="1" dirty="0" smtClean="0">
                <a:solidFill>
                  <a:schemeClr val="bg1"/>
                </a:solidFill>
              </a:rPr>
              <a:t>week </a:t>
            </a:r>
            <a:r>
              <a:rPr lang="en-GB" b="1" dirty="0">
                <a:solidFill>
                  <a:schemeClr val="bg1"/>
                </a:solidFill>
              </a:rPr>
              <a:t>plan contained things altered from the initial SRS document as such we have decided to go off of the specifications in the SRS instead of the second week document. </a:t>
            </a:r>
            <a:endParaRPr lang="en-GB" b="1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 smtClean="0">
                <a:solidFill>
                  <a:schemeClr val="bg1"/>
                </a:solidFill>
              </a:rPr>
              <a:t>The things </a:t>
            </a:r>
            <a:r>
              <a:rPr lang="en-GB" b="1" dirty="0">
                <a:solidFill>
                  <a:schemeClr val="bg1"/>
                </a:solidFill>
              </a:rPr>
              <a:t>changed </a:t>
            </a:r>
            <a:r>
              <a:rPr lang="en-GB" b="1" dirty="0" smtClean="0">
                <a:solidFill>
                  <a:schemeClr val="bg1"/>
                </a:solidFill>
              </a:rPr>
              <a:t>are the </a:t>
            </a:r>
            <a:r>
              <a:rPr lang="en-GB" b="1" dirty="0">
                <a:solidFill>
                  <a:schemeClr val="bg1"/>
                </a:solidFill>
              </a:rPr>
              <a:t>“I am a doctor” button going to the doctor page instead of going to </a:t>
            </a:r>
            <a:r>
              <a:rPr lang="en-GB" b="1" dirty="0" smtClean="0">
                <a:solidFill>
                  <a:schemeClr val="bg1"/>
                </a:solidFill>
              </a:rPr>
              <a:t>the registration page.  This is in order to </a:t>
            </a:r>
            <a:r>
              <a:rPr lang="en-GB" b="1" dirty="0">
                <a:solidFill>
                  <a:schemeClr val="bg1"/>
                </a:solidFill>
              </a:rPr>
              <a:t>not make the doctor page </a:t>
            </a:r>
            <a:r>
              <a:rPr lang="en-GB" b="1" dirty="0" smtClean="0">
                <a:solidFill>
                  <a:schemeClr val="bg1"/>
                </a:solidFill>
              </a:rPr>
              <a:t>missed which would render logging in useless.</a:t>
            </a: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dirty="0" smtClean="0">
                <a:solidFill>
                  <a:schemeClr val="bg1"/>
                </a:solidFill>
              </a:rPr>
              <a:t>Additionally due to our inability to fix a bug with the picture system we aren’t currently allowing people to save custom profile pictures.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Recommendations for the future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en-CA" b="1" dirty="0" smtClean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Our </a:t>
            </a:r>
            <a:r>
              <a:rPr lang="en-CA" b="1" dirty="0" smtClean="0">
                <a:solidFill>
                  <a:schemeClr val="bg1"/>
                </a:solidFill>
              </a:rPr>
              <a:t>recommendations for the future are a slightly longer timeline for testing and time to fix bugs found during said testing.</a:t>
            </a: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As well as time to finish the unfinished parts for the program</a:t>
            </a:r>
            <a:r>
              <a:rPr lang="en-CA" b="1" dirty="0" smtClean="0">
                <a:solidFill>
                  <a:schemeClr val="bg1"/>
                </a:solidFill>
              </a:rPr>
              <a:t>.</a:t>
            </a:r>
          </a:p>
          <a:p>
            <a:pPr marL="114300" indent="0">
              <a:buNone/>
            </a:pPr>
            <a:endParaRPr lang="en-CA" b="1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CA" b="1" dirty="0" smtClean="0">
                <a:solidFill>
                  <a:schemeClr val="bg1"/>
                </a:solidFill>
              </a:rPr>
              <a:t>Some fixes that need to be considered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400" b="1" dirty="0" smtClean="0">
                <a:solidFill>
                  <a:schemeClr val="bg1"/>
                </a:solidFill>
              </a:rPr>
              <a:t>Profile image needs the default image as well as the ability to save to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400" b="1" dirty="0" smtClean="0">
                <a:solidFill>
                  <a:schemeClr val="bg1"/>
                </a:solidFill>
              </a:rPr>
              <a:t>Implement proper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400" b="1" dirty="0" smtClean="0">
                <a:solidFill>
                  <a:schemeClr val="bg1"/>
                </a:solidFill>
              </a:rPr>
              <a:t>Any bug fixing that is needed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400" b="1" dirty="0" smtClean="0">
                <a:solidFill>
                  <a:schemeClr val="bg1"/>
                </a:solidFill>
              </a:rPr>
              <a:t>Any other issues that are discovered while in the testing phase</a:t>
            </a:r>
            <a:endParaRPr lang="en-CA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3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The end!!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91140"/>
            <a:ext cx="8520600" cy="2240965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CA" sz="2800" b="1" dirty="0" smtClean="0">
                <a:solidFill>
                  <a:schemeClr val="bg1"/>
                </a:solidFill>
              </a:rPr>
              <a:t>The End of our PowerPoint</a:t>
            </a:r>
          </a:p>
          <a:p>
            <a:pPr marL="114300" indent="0" algn="ctr">
              <a:buNone/>
            </a:pPr>
            <a:endParaRPr lang="en-CA" sz="2800" b="1" dirty="0">
              <a:solidFill>
                <a:schemeClr val="bg1"/>
              </a:solidFill>
            </a:endParaRPr>
          </a:p>
          <a:p>
            <a:pPr marL="114300" indent="0" algn="ctr">
              <a:buNone/>
            </a:pPr>
            <a:r>
              <a:rPr lang="en-CA" sz="2800" b="1" dirty="0" smtClean="0">
                <a:solidFill>
                  <a:schemeClr val="bg1"/>
                </a:solidFill>
              </a:rPr>
              <a:t>Thank you!</a:t>
            </a:r>
            <a:endParaRPr lang="en-C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9" y="120097"/>
            <a:ext cx="7832684" cy="4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5" y="99753"/>
            <a:ext cx="6485706" cy="495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155787"/>
            <a:ext cx="8520600" cy="47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Trello IMPLEMENTATION</a:t>
            </a:r>
            <a:endParaRPr dirty="0"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534" y="1154007"/>
            <a:ext cx="4959158" cy="32316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70822" y="912847"/>
            <a:ext cx="37379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CA" sz="1200" b="1" dirty="0">
              <a:solidFill>
                <a:schemeClr val="bg1"/>
              </a:solidFill>
            </a:endParaRPr>
          </a:p>
          <a:p>
            <a:pPr lvl="0"/>
            <a:endParaRPr lang="en-CA" b="1" dirty="0" smtClean="0">
              <a:solidFill>
                <a:schemeClr val="bg1"/>
              </a:solidFill>
            </a:endParaRPr>
          </a:p>
          <a:p>
            <a:pPr lvl="0"/>
            <a:r>
              <a:rPr lang="en-CA" b="1" dirty="0" smtClean="0">
                <a:solidFill>
                  <a:schemeClr val="bg1"/>
                </a:solidFill>
              </a:rPr>
              <a:t>While working on this project our team used the project management tool TRELLO.  </a:t>
            </a:r>
          </a:p>
          <a:p>
            <a:pPr lvl="0"/>
            <a:endParaRPr lang="en-CA" b="1" dirty="0" smtClean="0">
              <a:solidFill>
                <a:schemeClr val="bg1"/>
              </a:solidFill>
            </a:endParaRPr>
          </a:p>
          <a:p>
            <a:pPr lvl="0"/>
            <a:endParaRPr lang="en-CA" b="1" dirty="0">
              <a:solidFill>
                <a:schemeClr val="bg1"/>
              </a:solidFill>
            </a:endParaRPr>
          </a:p>
          <a:p>
            <a:pPr lvl="0"/>
            <a:r>
              <a:rPr lang="en-CA" b="1" dirty="0" smtClean="0">
                <a:solidFill>
                  <a:schemeClr val="bg1"/>
                </a:solidFill>
              </a:rPr>
              <a:t>This allowed us to set up various objectives such as To Do, Doing and Done.  </a:t>
            </a:r>
          </a:p>
          <a:p>
            <a:pPr lvl="0"/>
            <a:endParaRPr lang="en-CA" b="1" dirty="0" smtClean="0">
              <a:solidFill>
                <a:schemeClr val="bg1"/>
              </a:solidFill>
            </a:endParaRPr>
          </a:p>
          <a:p>
            <a:pPr lvl="0"/>
            <a:endParaRPr lang="en-CA" b="1" dirty="0">
              <a:solidFill>
                <a:schemeClr val="bg1"/>
              </a:solidFill>
            </a:endParaRPr>
          </a:p>
          <a:p>
            <a:pPr lvl="0"/>
            <a:r>
              <a:rPr lang="en-CA" b="1" dirty="0" smtClean="0">
                <a:solidFill>
                  <a:schemeClr val="bg1"/>
                </a:solidFill>
              </a:rPr>
              <a:t>The image to the right shows our progress in the early stages of the project.</a:t>
            </a:r>
            <a:endParaRPr lang="en-CA" sz="1200" b="1" dirty="0" smtClean="0">
              <a:solidFill>
                <a:srgbClr val="FFFF00"/>
              </a:solidFill>
            </a:endParaRPr>
          </a:p>
          <a:p>
            <a:pPr lvl="0"/>
            <a:endParaRPr lang="en-CA" sz="1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54106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CA" sz="2800" dirty="0" smtClean="0"/>
              <a:t>Trello Update</a:t>
            </a:r>
            <a:endParaRPr lang="en-CA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8844"/>
            <a:ext cx="2897013" cy="343003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CA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is an our TRELLO page after it has been updated.  </a:t>
            </a:r>
            <a:endParaRPr lang="en-CA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CA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CA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CA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CA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more items begin to get worked on, they are added to the Doing section.  </a:t>
            </a:r>
            <a:endParaRPr lang="en-CA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CA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CA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CA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en-CA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items that are done will be added to the Done section.</a:t>
            </a:r>
            <a:endParaRPr lang="en-CA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CA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84" y="1138843"/>
            <a:ext cx="5608555" cy="34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1" y="2240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Slack </a:t>
            </a:r>
            <a:r>
              <a:rPr lang="en-GB" sz="3200" dirty="0" smtClean="0"/>
              <a:t>Implementation 1</a:t>
            </a:r>
            <a:endParaRPr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941" y="1499142"/>
            <a:ext cx="5171123" cy="31198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9341" y="2043422"/>
            <a:ext cx="327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smtClean="0">
                <a:solidFill>
                  <a:schemeClr val="bg1"/>
                </a:solidFill>
              </a:rPr>
              <a:t>We </a:t>
            </a:r>
            <a:r>
              <a:rPr lang="en-CA" b="1" dirty="0" smtClean="0">
                <a:solidFill>
                  <a:schemeClr val="bg1"/>
                </a:solidFill>
              </a:rPr>
              <a:t>implemented the web-based chat service Slack to allow for effective communication between team members.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06681" y="847930"/>
            <a:ext cx="8976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200" dirty="0"/>
              <a:t>The following slides include screenshots of Slack in use and a example of the Slack Trello application integration.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699" y="2392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/>
              <a:t>Slack Implementation </a:t>
            </a:r>
            <a:r>
              <a:rPr lang="en-GB" dirty="0" smtClean="0"/>
              <a:t>2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59" y="982980"/>
            <a:ext cx="6988813" cy="3921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79750" y="216425"/>
            <a:ext cx="8520600" cy="499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dirty="0"/>
              <a:t>Slack Implementation </a:t>
            </a:r>
            <a:r>
              <a:rPr lang="en-GB" dirty="0" smtClean="0"/>
              <a:t>3</a:t>
            </a:r>
            <a:endParaRPr dirty="0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60" y="914400"/>
            <a:ext cx="685800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4550</TotalTime>
  <Words>919</Words>
  <Application>Microsoft Office PowerPoint</Application>
  <PresentationFormat>On-screen Show (16:9)</PresentationFormat>
  <Paragraphs>129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Wingdings</vt:lpstr>
      <vt:lpstr>Century Gothic</vt:lpstr>
      <vt:lpstr>Arial</vt:lpstr>
      <vt:lpstr>Wingdings 3</vt:lpstr>
      <vt:lpstr>Slice</vt:lpstr>
      <vt:lpstr>health Assist Final Deliverable Presentation</vt:lpstr>
      <vt:lpstr>Application description</vt:lpstr>
      <vt:lpstr>PowerPoint Presentation</vt:lpstr>
      <vt:lpstr>PowerPoint Presentation</vt:lpstr>
      <vt:lpstr>Trello IMPLEMENTATION</vt:lpstr>
      <vt:lpstr>Trello Update</vt:lpstr>
      <vt:lpstr>Slack Implementation 1</vt:lpstr>
      <vt:lpstr>Slack Implementation 2</vt:lpstr>
      <vt:lpstr>Slack Implementation 3</vt:lpstr>
      <vt:lpstr>Slack update</vt:lpstr>
      <vt:lpstr>Trello Slack integration</vt:lpstr>
      <vt:lpstr>Home Page</vt:lpstr>
      <vt:lpstr>Doctor Page</vt:lpstr>
      <vt:lpstr>Sign-UP/registraion page</vt:lpstr>
      <vt:lpstr>Login page</vt:lpstr>
      <vt:lpstr>Profile Page</vt:lpstr>
      <vt:lpstr>Search page</vt:lpstr>
      <vt:lpstr>Results Page</vt:lpstr>
      <vt:lpstr>GitHub implementation</vt:lpstr>
      <vt:lpstr>Alterations and Deviations/Assumptions</vt:lpstr>
      <vt:lpstr>Recommendations for the future</vt:lpstr>
      <vt:lpstr>The end!!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Assist Week 2</dc:title>
  <dc:creator>emmett parker</dc:creator>
  <cp:lastModifiedBy>Steve Kean</cp:lastModifiedBy>
  <cp:revision>69</cp:revision>
  <dcterms:modified xsi:type="dcterms:W3CDTF">2018-05-10T15:41:54Z</dcterms:modified>
</cp:coreProperties>
</file>