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4" r:id="rId5"/>
    <p:sldId id="272" r:id="rId6"/>
    <p:sldId id="273" r:id="rId7"/>
    <p:sldId id="265" r:id="rId8"/>
    <p:sldId id="266" r:id="rId9"/>
    <p:sldId id="271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76884" autoAdjust="0"/>
  </p:normalViewPr>
  <p:slideViewPr>
    <p:cSldViewPr snapToGrid="0">
      <p:cViewPr varScale="1">
        <p:scale>
          <a:sx n="123" d="100"/>
          <a:sy n="123" d="100"/>
        </p:scale>
        <p:origin x="13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plus"/>
            <c:errValType val="cust"/>
            <c:noEndCap val="1"/>
            <c:plus>
              <c:numRef>
                <c:f>Tabelle1!$G$3:$G$10</c:f>
                <c:numCache>
                  <c:formatCode>General</c:formatCode>
                  <c:ptCount val="8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520700" cap="flat" cmpd="sng" algn="ctr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errBars>
          <c:cat>
            <c:strRef>
              <c:f>Tabelle1!$B$3:$B$10</c:f>
              <c:strCache>
                <c:ptCount val="8"/>
                <c:pt idx="0">
                  <c:v>Literature Review</c:v>
                </c:pt>
                <c:pt idx="1">
                  <c:v>Create Specifications</c:v>
                </c:pt>
                <c:pt idx="2">
                  <c:v>Data creation</c:v>
                </c:pt>
                <c:pt idx="3">
                  <c:v>Training</c:v>
                </c:pt>
                <c:pt idx="4">
                  <c:v>Testing</c:v>
                </c:pt>
                <c:pt idx="6">
                  <c:v>Thesis Writing</c:v>
                </c:pt>
                <c:pt idx="7">
                  <c:v>Thesis</c:v>
                </c:pt>
              </c:strCache>
            </c:strRef>
          </c:cat>
          <c:val>
            <c:numRef>
              <c:f>Tabelle1!$C$3:$C$10</c:f>
              <c:numCache>
                <c:formatCode>m/d/yyyy</c:formatCode>
                <c:ptCount val="8"/>
                <c:pt idx="0">
                  <c:v>45608</c:v>
                </c:pt>
                <c:pt idx="6">
                  <c:v>45689</c:v>
                </c:pt>
                <c:pt idx="7">
                  <c:v>45608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C-4D89-A92D-712EEDB670AD}"/>
            </c:ext>
          </c:extLst>
        </c:ser>
        <c:ser>
          <c:idx val="1"/>
          <c:order val="1"/>
          <c:tx>
            <c:strRef>
              <c:f>Tabelle1!$F$2</c:f>
              <c:strCache>
                <c:ptCount val="1"/>
                <c:pt idx="0">
                  <c:v>Duration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B29AD92-EC41-4D80-9CAE-978383DF002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3DC-4D89-A92D-712EEDB670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42C2F0-36EB-47BA-9ED7-540343BC107C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3DC-4D89-A92D-712EEDB670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03F039-3F97-409F-9D91-EF13AF5FA546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3DC-4D89-A92D-712EEDB670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1B5C83B-7738-463A-9B62-056AA0A36407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3DC-4D89-A92D-712EEDB670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00C5922-BA02-4B1C-AC70-B29C9915D1F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3DC-4D89-A92D-712EEDB670A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66C7799-26DE-4BFD-90BC-40A9D82A3379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3DC-4D89-A92D-712EEDB670A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256BD9F-D1AF-4ABF-A738-F65B7CA046F3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3DC-4D89-A92D-712EEDB670A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7486348-A966-433B-AA96-1D1044A850BB}" type="CELLRANGE">
                      <a:rPr lang="de-DE"/>
                      <a:pPr/>
                      <a:t>[ZELLBEREICH]</a:t>
                    </a:fld>
                    <a:endParaRPr lang="de-DE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3DC-4D89-A92D-712EEDB67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Tabelle1!$B$3:$B$10</c:f>
              <c:strCache>
                <c:ptCount val="8"/>
                <c:pt idx="0">
                  <c:v>Literature Review</c:v>
                </c:pt>
                <c:pt idx="1">
                  <c:v>Create Specifications</c:v>
                </c:pt>
                <c:pt idx="2">
                  <c:v>Data creation</c:v>
                </c:pt>
                <c:pt idx="3">
                  <c:v>Training</c:v>
                </c:pt>
                <c:pt idx="4">
                  <c:v>Testing</c:v>
                </c:pt>
                <c:pt idx="6">
                  <c:v>Thesis Writing</c:v>
                </c:pt>
                <c:pt idx="7">
                  <c:v>Thesis</c:v>
                </c:pt>
              </c:strCache>
            </c:strRef>
          </c:cat>
          <c:val>
            <c:numRef>
              <c:f>Tabelle1!$F$3:$F$10</c:f>
              <c:numCache>
                <c:formatCode>0</c:formatCode>
                <c:ptCount val="8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51</c:v>
                </c:pt>
                <c:pt idx="7">
                  <c:v>139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Tabelle1!$E$3:$E$10</c15:f>
                <c15:dlblRangeCache>
                  <c:ptCount val="8"/>
                  <c:pt idx="0">
                    <c:v>0%</c:v>
                  </c:pt>
                  <c:pt idx="1">
                    <c:v>0%</c:v>
                  </c:pt>
                  <c:pt idx="2">
                    <c:v>0%</c:v>
                  </c:pt>
                  <c:pt idx="3">
                    <c:v>0%</c:v>
                  </c:pt>
                  <c:pt idx="4">
                    <c:v>0%</c:v>
                  </c:pt>
                  <c:pt idx="5">
                    <c:v>0%</c:v>
                  </c:pt>
                  <c:pt idx="6">
                    <c:v>0%</c:v>
                  </c:pt>
                  <c:pt idx="7">
                    <c:v>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DC-4D89-A92D-712EEDB670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84630319"/>
        <c:axId val="84631279"/>
      </c:barChart>
      <c:catAx>
        <c:axId val="846303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1279"/>
        <c:crosses val="autoZero"/>
        <c:auto val="1"/>
        <c:lblAlgn val="ctr"/>
        <c:lblOffset val="100"/>
        <c:noMultiLvlLbl val="0"/>
      </c:catAx>
      <c:valAx>
        <c:axId val="84631279"/>
        <c:scaling>
          <c:orientation val="minMax"/>
          <c:min val="4560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0319"/>
        <c:crosses val="autoZero"/>
        <c:crossBetween val="between"/>
        <c:majorUnit val="30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Lato" panose="020F0502020204030203" pitchFamily="34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3B69-89BD-49DC-9594-2357530D7DFA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BD4EE-AD9D-403C-AF7A-F1AB462904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7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Binary 3D files store complex 3D models and scene data in a compact, machine-readable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Common </a:t>
            </a:r>
            <a:r>
              <a:rPr lang="de-DE" b="1" dirty="0" err="1"/>
              <a:t>Structure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Headers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(like “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”) and </a:t>
            </a:r>
            <a:r>
              <a:rPr lang="de-DE" dirty="0" err="1"/>
              <a:t>versioning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Geometry Data</a:t>
            </a:r>
            <a:r>
              <a:rPr lang="de-DE" dirty="0"/>
              <a:t>: Stores </a:t>
            </a:r>
            <a:r>
              <a:rPr lang="de-DE" dirty="0" err="1"/>
              <a:t>vertices</a:t>
            </a:r>
            <a:r>
              <a:rPr lang="de-DE" dirty="0"/>
              <a:t>, </a:t>
            </a:r>
            <a:r>
              <a:rPr lang="de-DE" dirty="0" err="1"/>
              <a:t>faces</a:t>
            </a:r>
            <a:r>
              <a:rPr lang="de-DE" dirty="0"/>
              <a:t>, </a:t>
            </a:r>
            <a:r>
              <a:rPr lang="de-DE" dirty="0" err="1"/>
              <a:t>normals</a:t>
            </a:r>
            <a:r>
              <a:rPr lang="de-DE" dirty="0"/>
              <a:t>, and </a:t>
            </a:r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in </a:t>
            </a:r>
            <a:r>
              <a:rPr lang="de-DE" dirty="0" err="1"/>
              <a:t>binary</a:t>
            </a:r>
            <a:r>
              <a:rPr lang="de-DE" dirty="0"/>
              <a:t>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Metadata</a:t>
            </a:r>
            <a:r>
              <a:rPr lang="de-DE" dirty="0"/>
              <a:t>: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like </a:t>
            </a:r>
            <a:r>
              <a:rPr lang="de-DE" dirty="0" err="1"/>
              <a:t>author</a:t>
            </a:r>
            <a:r>
              <a:rPr lang="de-DE" dirty="0"/>
              <a:t>, </a:t>
            </a:r>
            <a:r>
              <a:rPr lang="de-DE" dirty="0" err="1"/>
              <a:t>creation</a:t>
            </a:r>
            <a:r>
              <a:rPr lang="de-DE" dirty="0"/>
              <a:t> date,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US" b="1" dirty="0"/>
              <a:t>Efficiency</a:t>
            </a:r>
            <a:r>
              <a:rPr lang="en-US" dirty="0"/>
              <a:t>: Binary files are more compact than text-based files, saving storage space.</a:t>
            </a:r>
          </a:p>
          <a:p>
            <a:r>
              <a:rPr lang="en-US" b="1" dirty="0"/>
              <a:t>Performance</a:t>
            </a:r>
            <a:r>
              <a:rPr lang="en-US" dirty="0"/>
              <a:t>: Faster to read and process due to reduced size and structured data layout.</a:t>
            </a:r>
          </a:p>
          <a:p>
            <a:endParaRPr lang="en-US" dirty="0"/>
          </a:p>
          <a:p>
            <a:r>
              <a:rPr lang="en-US" dirty="0" err="1"/>
              <a:t>FilmBox</a:t>
            </a:r>
            <a:r>
              <a:rPr lang="en-US" dirty="0"/>
              <a:t>(FBX),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stereolithography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or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Standard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Triangle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 Language (STL), Graphics Library Transmission Format(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glTF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9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66072-134D-208F-5AD0-C5C84CCBA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052D2FB-81E3-E829-50DA-C8872E87B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A8942B4-8AED-B1DF-99BF-B487A8BBF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Binary 3D files store complex 3D models and scene data in a compact, machine-readable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Common </a:t>
            </a:r>
            <a:r>
              <a:rPr lang="de-DE" b="1" dirty="0" err="1"/>
              <a:t>Structure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Headers</a:t>
            </a:r>
            <a:r>
              <a:rPr lang="de-DE" dirty="0"/>
              <a:t>: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(like “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”) and </a:t>
            </a:r>
            <a:r>
              <a:rPr lang="de-DE" dirty="0" err="1"/>
              <a:t>versioning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Geometry Data</a:t>
            </a:r>
            <a:r>
              <a:rPr lang="de-DE" dirty="0"/>
              <a:t>: Stores </a:t>
            </a:r>
            <a:r>
              <a:rPr lang="de-DE" dirty="0" err="1"/>
              <a:t>vertices</a:t>
            </a:r>
            <a:r>
              <a:rPr lang="de-DE" dirty="0"/>
              <a:t>, </a:t>
            </a:r>
            <a:r>
              <a:rPr lang="de-DE" dirty="0" err="1"/>
              <a:t>faces</a:t>
            </a:r>
            <a:r>
              <a:rPr lang="de-DE" dirty="0"/>
              <a:t>, </a:t>
            </a:r>
            <a:r>
              <a:rPr lang="de-DE" dirty="0" err="1"/>
              <a:t>normals</a:t>
            </a:r>
            <a:r>
              <a:rPr lang="de-DE" dirty="0"/>
              <a:t>, and </a:t>
            </a:r>
            <a:r>
              <a:rPr lang="de-DE" dirty="0" err="1"/>
              <a:t>texture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in </a:t>
            </a:r>
            <a:r>
              <a:rPr lang="de-DE" dirty="0" err="1"/>
              <a:t>binary</a:t>
            </a:r>
            <a:r>
              <a:rPr lang="de-DE" dirty="0"/>
              <a:t>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Metadata</a:t>
            </a:r>
            <a:r>
              <a:rPr lang="de-DE" dirty="0"/>
              <a:t>: </a:t>
            </a: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info</a:t>
            </a:r>
            <a:r>
              <a:rPr lang="de-DE" dirty="0"/>
              <a:t> like </a:t>
            </a:r>
            <a:r>
              <a:rPr lang="de-DE" dirty="0" err="1"/>
              <a:t>author</a:t>
            </a:r>
            <a:r>
              <a:rPr lang="de-DE" dirty="0"/>
              <a:t>, </a:t>
            </a:r>
            <a:r>
              <a:rPr lang="de-DE" dirty="0" err="1"/>
              <a:t>creation</a:t>
            </a:r>
            <a:r>
              <a:rPr lang="de-DE" dirty="0"/>
              <a:t> date,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US" b="1" dirty="0"/>
              <a:t>Efficiency</a:t>
            </a:r>
            <a:r>
              <a:rPr lang="en-US" dirty="0"/>
              <a:t>: Binary files are more compact than text-based files, saving storage space.</a:t>
            </a:r>
          </a:p>
          <a:p>
            <a:r>
              <a:rPr lang="en-US" b="1" dirty="0"/>
              <a:t>Performance</a:t>
            </a:r>
            <a:r>
              <a:rPr lang="en-US" dirty="0"/>
              <a:t>: Faster to read and process due to reduced size and structured data layout.</a:t>
            </a:r>
          </a:p>
          <a:p>
            <a:endParaRPr lang="en-US" dirty="0"/>
          </a:p>
          <a:p>
            <a:r>
              <a:rPr lang="en-US" dirty="0" err="1"/>
              <a:t>FilmBox</a:t>
            </a:r>
            <a:r>
              <a:rPr lang="en-US" dirty="0"/>
              <a:t>(FBX),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stereolithography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 err="1">
                <a:solidFill>
                  <a:srgbClr val="E8E8E8"/>
                </a:solidFill>
                <a:effectLst/>
                <a:latin typeface="Google Sans"/>
              </a:rPr>
              <a:t>or</a:t>
            </a:r>
            <a:r>
              <a:rPr lang="de-DE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Standard 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Triangle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 Language (STL), Graphics Library Transmission Format(</a:t>
            </a:r>
            <a:r>
              <a:rPr lang="de-DE" b="0" i="0" dirty="0" err="1">
                <a:solidFill>
                  <a:srgbClr val="FFFFFF"/>
                </a:solidFill>
                <a:effectLst/>
                <a:latin typeface="Google Sans"/>
              </a:rPr>
              <a:t>glTF</a:t>
            </a:r>
            <a:r>
              <a:rPr lang="de-DE" b="0" i="0" dirty="0">
                <a:solidFill>
                  <a:srgbClr val="FFFFFF"/>
                </a:solidFill>
                <a:effectLst/>
                <a:latin typeface="Google Sans"/>
              </a:rPr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2E49BE-279B-09DE-AF5A-7FB992065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7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6F34-DB4F-6BE5-C4CE-9CB0C66D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917633-5639-0C70-9FA5-54A51479F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F5BD5E-2EFA-510A-EE3D-87FED5F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067CFA-BEA2-5FF2-A75B-ED10EB8C3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6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</a:t>
            </a:r>
            <a:r>
              <a:rPr lang="en-US" dirty="0"/>
              <a:t>: Many 3D file formats are proprietary or undocumented, making it difficult to access or modify the data they store.</a:t>
            </a:r>
          </a:p>
          <a:p>
            <a:r>
              <a:rPr lang="en-US" b="1" dirty="0"/>
              <a:t>First Goal</a:t>
            </a:r>
            <a:r>
              <a:rPr lang="en-US" dirty="0"/>
              <a:t>: Develop a neural network that analyzes binary 3D files with unknown formats and outputs file structure specifications.</a:t>
            </a:r>
          </a:p>
          <a:p>
            <a:r>
              <a:rPr lang="en-US" b="1" dirty="0"/>
              <a:t>Realistic Goal</a:t>
            </a:r>
            <a:r>
              <a:rPr lang="en-US" dirty="0"/>
              <a:t>: Train a neural network on a number of predefined file format specification and see it as a classification problem first </a:t>
            </a:r>
          </a:p>
          <a:p>
            <a:r>
              <a:rPr lang="en-US" b="1" dirty="0"/>
              <a:t>Key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Define Multiple 3D File Specifications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 several 3D binary file formats with unique structural characteristics.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format could vary in header information, vertex/face encoding, and additional metadata.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Synthetic Data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Generate sample files for each specification.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variability in the content (e.g., different shapes, vertex positions) to enrich training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the Neural Network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synthetic data to train a neural network that learns to identify each specification.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</a:t>
            </a:r>
            <a:r>
              <a:rPr lang="en-US" b="1" dirty="0"/>
              <a:t>feature extraction from binary sequences</a:t>
            </a:r>
            <a:r>
              <a:rPr lang="en-US" dirty="0"/>
              <a:t> and </a:t>
            </a:r>
            <a:r>
              <a:rPr lang="en-US" b="1" dirty="0"/>
              <a:t>pattern recognition</a:t>
            </a:r>
            <a:r>
              <a:rPr lang="en-US" dirty="0"/>
              <a:t> in file structures.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D4EE-AD9D-403C-AF7A-F1AB462904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47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6;p3">
            <a:extLst>
              <a:ext uri="{FF2B5EF4-FFF2-40B4-BE49-F238E27FC236}">
                <a16:creationId xmlns:a16="http://schemas.microsoft.com/office/drawing/2014/main" id="{2E3473E1-C400-4124-891C-37D5C381A8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r="50761" b="12764"/>
          <a:stretch/>
        </p:blipFill>
        <p:spPr>
          <a:xfrm>
            <a:off x="0" y="0"/>
            <a:ext cx="60928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E92AF3-8DDC-44BE-9D2E-7596391640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7040" y="1122363"/>
            <a:ext cx="5212080" cy="4775200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15A0DA-9A46-490C-8E2D-4EA13784CA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1122363"/>
            <a:ext cx="4572000" cy="2387600"/>
          </a:xfrm>
        </p:spPr>
        <p:txBody>
          <a:bodyPr anchor="b" anchorCtr="0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Keanu Greie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6260197-8A91-4752-8D87-5ABB6A83D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10837861" y="93374"/>
            <a:ext cx="1222519" cy="61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07684F6-A99A-44CB-8903-BE5048E74EA4}"/>
              </a:ext>
            </a:extLst>
          </p:cNvPr>
          <p:cNvSpPr/>
          <p:nvPr userDrawn="1"/>
        </p:nvSpPr>
        <p:spPr>
          <a:xfrm>
            <a:off x="6095999" y="3509963"/>
            <a:ext cx="4608945" cy="63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Supervisors: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Prof. Dr. Sören Pirk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40F74A2-E1B6-4327-8FAF-4D246CCEE296}"/>
              </a:ext>
            </a:extLst>
          </p:cNvPr>
          <p:cNvCxnSpPr>
            <a:cxnSpLocks/>
          </p:cNvCxnSpPr>
          <p:nvPr userDrawn="1"/>
        </p:nvCxnSpPr>
        <p:spPr>
          <a:xfrm>
            <a:off x="6088059" y="3509963"/>
            <a:ext cx="45799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11C86DE-CBF3-4A69-801B-DB9DCCB564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059" y="4104641"/>
            <a:ext cx="4579941" cy="1792919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/>
              <a:t>Nikolas Schwarz</a:t>
            </a:r>
          </a:p>
        </p:txBody>
      </p:sp>
    </p:spTree>
    <p:extLst>
      <p:ext uri="{BB962C8B-B14F-4D97-AF65-F5344CB8AC3E}">
        <p14:creationId xmlns:p14="http://schemas.microsoft.com/office/powerpoint/2010/main" val="18746835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D65BE7-7A8F-4540-8F44-5AEFC314D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23A5C4-AB72-493D-B086-E6BB9932A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6EA52EF0-C2DF-4AFC-8E09-4EF815917F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4652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37E3301A-4CED-48AC-BB1C-52F90922AE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0621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2D79952C-0567-4061-B8D9-D55138CC8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6590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ED7DD245-CB5B-4949-A782-F61E468A93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2559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8" name="Textplatzhalter 23">
            <a:extLst>
              <a:ext uri="{FF2B5EF4-FFF2-40B4-BE49-F238E27FC236}">
                <a16:creationId xmlns:a16="http://schemas.microsoft.com/office/drawing/2014/main" id="{251FF361-6BA9-431F-8105-D8C57133BD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8528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29" name="Textplatzhalter 23">
            <a:extLst>
              <a:ext uri="{FF2B5EF4-FFF2-40B4-BE49-F238E27FC236}">
                <a16:creationId xmlns:a16="http://schemas.microsoft.com/office/drawing/2014/main" id="{4F5377E7-E090-49FF-9DD9-C65EF34E67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49763"/>
            <a:ext cx="444500" cy="477837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</a:lstStyle>
          <a:p>
            <a:pPr lvl="0"/>
            <a:r>
              <a:rPr lang="de-DE" dirty="0"/>
              <a:t>#</a:t>
            </a:r>
          </a:p>
        </p:txBody>
      </p:sp>
      <p:sp>
        <p:nvSpPr>
          <p:cNvPr id="30" name="Textplatzhalter 23">
            <a:extLst>
              <a:ext uri="{FF2B5EF4-FFF2-40B4-BE49-F238E27FC236}">
                <a16:creationId xmlns:a16="http://schemas.microsoft.com/office/drawing/2014/main" id="{ED23E987-DF55-482C-BF6D-EAD67DD0B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3049" y="1465263"/>
            <a:ext cx="9810749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1" name="Textplatzhalter 23">
            <a:extLst>
              <a:ext uri="{FF2B5EF4-FFF2-40B4-BE49-F238E27FC236}">
                <a16:creationId xmlns:a16="http://schemas.microsoft.com/office/drawing/2014/main" id="{EE805C4D-D1FB-441F-AD9C-0CA2AE4151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3050" y="20621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2" name="Textplatzhalter 23">
            <a:extLst>
              <a:ext uri="{FF2B5EF4-FFF2-40B4-BE49-F238E27FC236}">
                <a16:creationId xmlns:a16="http://schemas.microsoft.com/office/drawing/2014/main" id="{3E6CAD65-4B14-4CAB-B3C0-AF428914EE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43050" y="2654301"/>
            <a:ext cx="9810748" cy="4826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3" name="Textplatzhalter 23">
            <a:extLst>
              <a:ext uri="{FF2B5EF4-FFF2-40B4-BE49-F238E27FC236}">
                <a16:creationId xmlns:a16="http://schemas.microsoft.com/office/drawing/2014/main" id="{F91AF98A-3A8B-4567-9C48-86E935CFAC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43050" y="32559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4" name="Textplatzhalter 23">
            <a:extLst>
              <a:ext uri="{FF2B5EF4-FFF2-40B4-BE49-F238E27FC236}">
                <a16:creationId xmlns:a16="http://schemas.microsoft.com/office/drawing/2014/main" id="{905492C7-A057-4472-B703-B445A3B51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50" y="38528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5" name="Textplatzhalter 23">
            <a:extLst>
              <a:ext uri="{FF2B5EF4-FFF2-40B4-BE49-F238E27FC236}">
                <a16:creationId xmlns:a16="http://schemas.microsoft.com/office/drawing/2014/main" id="{FC1F0516-829D-4CCD-9E63-F3BFEA2CFF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43050" y="4449763"/>
            <a:ext cx="9810748" cy="47783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/>
            </a:lvl1pPr>
          </a:lstStyle>
          <a:p>
            <a:pPr lvl="0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29F704E-BBF6-4A16-AA93-4CE2DF1CEDBF}"/>
              </a:ext>
            </a:extLst>
          </p:cNvPr>
          <p:cNvSpPr txBox="1"/>
          <p:nvPr userDrawn="1"/>
        </p:nvSpPr>
        <p:spPr>
          <a:xfrm>
            <a:off x="838198" y="365760"/>
            <a:ext cx="1004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Outline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9485C8-4CDA-4AC8-9C11-E531475402A2}"/>
              </a:ext>
            </a:extLst>
          </p:cNvPr>
          <p:cNvCxnSpPr>
            <a:cxnSpLocks/>
          </p:cNvCxnSpPr>
          <p:nvPr userDrawn="1"/>
        </p:nvCxnSpPr>
        <p:spPr>
          <a:xfrm>
            <a:off x="1409379" y="1465263"/>
            <a:ext cx="0" cy="3462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415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6;p3">
            <a:extLst>
              <a:ext uri="{FF2B5EF4-FFF2-40B4-BE49-F238E27FC236}">
                <a16:creationId xmlns:a16="http://schemas.microsoft.com/office/drawing/2014/main" id="{04859EE0-D0A0-40D6-8B51-9DE288ED55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3372"/>
          <a:stretch/>
        </p:blipFill>
        <p:spPr>
          <a:xfrm>
            <a:off x="-76525" y="-76250"/>
            <a:ext cx="12268525" cy="69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F5BDDE1-D209-4592-B4E0-EF98E481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40" y="3014662"/>
            <a:ext cx="8707119" cy="82867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07DFD62-F2DD-41DC-8D40-DEF0909E4BEA}"/>
              </a:ext>
            </a:extLst>
          </p:cNvPr>
          <p:cNvCxnSpPr>
            <a:cxnSpLocks/>
          </p:cNvCxnSpPr>
          <p:nvPr userDrawn="1"/>
        </p:nvCxnSpPr>
        <p:spPr>
          <a:xfrm>
            <a:off x="3019739" y="2633821"/>
            <a:ext cx="0" cy="16817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A534CA-2327-444A-85B2-40C3E85C39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080" y="2633028"/>
            <a:ext cx="2412359" cy="1681797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3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38717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A58C7-9CA4-4A69-8281-830B7CB9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EA076-7CE8-436E-A808-1FACEB56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0D65BE7-7A8F-4540-8F44-5AEFC314D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23A5C4-AB72-493D-B086-E6BB9932A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8375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C699A29-BE38-4550-B6E7-D5F50C256E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3920" y="93373"/>
            <a:ext cx="1222519" cy="611260"/>
          </a:xfrm>
          <a:prstGeom prst="rect">
            <a:avLst/>
          </a:prstGeom>
        </p:spPr>
      </p:pic>
      <p:pic>
        <p:nvPicPr>
          <p:cNvPr id="8" name="Google Shape;16;p3">
            <a:extLst>
              <a:ext uri="{FF2B5EF4-FFF2-40B4-BE49-F238E27FC236}">
                <a16:creationId xmlns:a16="http://schemas.microsoft.com/office/drawing/2014/main" id="{843CD34C-62BD-4771-A0CC-816CC9FDB770}"/>
              </a:ext>
            </a:extLst>
          </p:cNvPr>
          <p:cNvPicPr preferRelativeResize="0"/>
          <p:nvPr userDrawn="1"/>
        </p:nvPicPr>
        <p:blipFill rotWithShape="1">
          <a:blip r:embed="rId8">
            <a:alphaModFix/>
          </a:blip>
          <a:srcRect t="89958" b="3372"/>
          <a:stretch/>
        </p:blipFill>
        <p:spPr>
          <a:xfrm>
            <a:off x="-1" y="6356350"/>
            <a:ext cx="1083786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BEBF33-92DB-4F4B-B9AB-15DCD1BA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8E90B-076A-4171-8C78-A75DD5EB2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5552"/>
            <a:ext cx="10515600" cy="471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E2B00-A97F-474F-9CF9-DEC6B787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999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NAME OF STUDENT   |   TITLE OF PRESENTATION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03616-96E9-49F6-B138-5C3CB6323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7862" y="6356350"/>
            <a:ext cx="51593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4A6CBB-F502-4F21-9EEC-F3DA3CA4578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48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C33B0-A333-479C-88E6-DFE1B64C8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434F6-AB5E-4DEE-9EC7-A7206E8A5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Keanu Greie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88ACC-55F9-4BD5-8255-AF7EEEA068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Nikolas Schwarz</a:t>
            </a:r>
          </a:p>
        </p:txBody>
      </p:sp>
    </p:spTree>
    <p:extLst>
      <p:ext uri="{BB962C8B-B14F-4D97-AF65-F5344CB8AC3E}">
        <p14:creationId xmlns:p14="http://schemas.microsoft.com/office/powerpoint/2010/main" val="20016647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6205-8BAF-4355-8297-41CC609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169E85-9320-4C57-A73A-75001C6C5E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E2BC8-2E72-4F71-83D4-C9DAFF516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10</a:t>
            </a:fld>
            <a:endParaRPr lang="de-DE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5F4B48B-B7FC-2E87-BB01-B35D49CE5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193052"/>
              </p:ext>
            </p:extLst>
          </p:nvPr>
        </p:nvGraphicFramePr>
        <p:xfrm>
          <a:off x="838200" y="1129505"/>
          <a:ext cx="10572752" cy="459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E3048B-E072-4B20-862C-030B3B09752A}"/>
              </a:ext>
            </a:extLst>
          </p:cNvPr>
          <p:cNvCxnSpPr/>
          <p:nvPr/>
        </p:nvCxnSpPr>
        <p:spPr>
          <a:xfrm>
            <a:off x="2094001" y="1411520"/>
            <a:ext cx="0" cy="4160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512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A920CA-0467-49B3-926F-3DD990558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14C1BF-6A99-4357-8C50-73056A11A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53B25F-EBCD-4F60-9064-7CB89FD8F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EBA81B-28BA-4861-B78F-8182C161D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8CA393-4EC5-404E-A94D-23083C6013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AB1C94-035C-4FB6-A490-A17D257B54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3EEED72-5CD2-4130-9A22-ED2A6CFE0C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EA0F718-661F-47BA-BC1E-522C15C7F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E29A17B-87F5-4185-A03F-2975D1FA2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FCB019-FAD4-4AA9-BC96-B07962A289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807B1D5-B7EE-4DBA-BD05-C9E32E9286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D20CAB5-5CF8-4E81-8D25-2ED40F0DE4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E12A854-A135-4233-825D-8E97A4DDA7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AD25E62-D256-45D1-BDC9-5AB9271DC3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081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3C47-5035-4E90-B123-0C18F9D0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08D7F-658C-42CB-BC1B-162F4618E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6521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DDA96-D4B0-4377-BC02-97AD9AC3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Binary 3D-Files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1B66A-8E20-440B-B8CA-C610734E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complex 3D models and scene data</a:t>
            </a:r>
          </a:p>
          <a:p>
            <a:r>
              <a:rPr lang="en-US" dirty="0"/>
              <a:t>Common structure: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Geometry Data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Examples are STL, FBX and </a:t>
            </a:r>
            <a:r>
              <a:rPr lang="en-US" dirty="0" err="1"/>
              <a:t>glTF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566282-FABA-4828-9C58-EAD9E363D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EFD0D-CCCB-4BBE-AF9A-768B136D83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7791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96973-9C22-EDCA-E09B-89A0C72F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06A2-F155-05FE-5D3B-45FE8C2B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37353-8E98-8E92-7F04-6613F371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Header:</a:t>
            </a:r>
          </a:p>
          <a:p>
            <a:pPr lvl="1"/>
            <a:r>
              <a:rPr lang="en-US" dirty="0"/>
              <a:t>File Identifier: 4 bytes (String)</a:t>
            </a:r>
          </a:p>
          <a:p>
            <a:pPr lvl="1"/>
            <a:r>
              <a:rPr lang="en-US" dirty="0"/>
              <a:t>Version: 1 byte (integer)</a:t>
            </a:r>
          </a:p>
          <a:p>
            <a:r>
              <a:rPr lang="en-US" dirty="0"/>
              <a:t>Vertex Data:</a:t>
            </a:r>
          </a:p>
          <a:p>
            <a:pPr lvl="1"/>
            <a:r>
              <a:rPr lang="en-US" dirty="0"/>
              <a:t>Vertex Count: 2 bytes (integer)</a:t>
            </a:r>
          </a:p>
          <a:p>
            <a:pPr lvl="1"/>
            <a:r>
              <a:rPr lang="en-US" dirty="0"/>
              <a:t>Vertex Coordinates: Each vertex (x, y, z) as 4 byte floats</a:t>
            </a:r>
          </a:p>
          <a:p>
            <a:r>
              <a:rPr lang="en-US" dirty="0"/>
              <a:t>Face Data:</a:t>
            </a:r>
          </a:p>
          <a:p>
            <a:pPr lvl="1"/>
            <a:r>
              <a:rPr lang="en-US" dirty="0"/>
              <a:t>Face Count: 2 bytes (integer)</a:t>
            </a:r>
          </a:p>
          <a:p>
            <a:pPr lvl="1"/>
            <a:r>
              <a:rPr lang="en-US" dirty="0"/>
              <a:t>Faces: Each face (3 vertex indices) as 4-byte integers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E7D47-8FAF-F68E-06DA-3FF04CE5E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38A912-A54C-0B04-8CFC-ED83B1EE6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1614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54334-61E0-FAB8-5FC0-25D8076D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7D29A-258E-F510-A6CB-28CB76CE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D9FD3-558C-FF2F-9890-10DFBC94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Identifier: “test” -&gt; ASCII in binary: 01110100 01100101 01110011 01110100</a:t>
            </a:r>
          </a:p>
          <a:p>
            <a:r>
              <a:rPr lang="en-US" dirty="0"/>
              <a:t>Version: 1 –&gt; 00000001</a:t>
            </a:r>
          </a:p>
          <a:p>
            <a:r>
              <a:rPr lang="en-US" dirty="0"/>
              <a:t>Vertex Count: 3 -&gt; </a:t>
            </a:r>
            <a:r>
              <a:rPr lang="de-DE" dirty="0"/>
              <a:t>00000000 00000011</a:t>
            </a:r>
          </a:p>
          <a:p>
            <a:r>
              <a:rPr lang="de-DE" dirty="0"/>
              <a:t>Vertex </a:t>
            </a:r>
            <a:r>
              <a:rPr lang="de-DE" dirty="0" err="1"/>
              <a:t>Coodinates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Vertex 1 (0.0, 0.0, 0.0)</a:t>
            </a:r>
            <a:r>
              <a:rPr lang="en-US" dirty="0"/>
              <a:t> -&gt; x=y=z = </a:t>
            </a:r>
            <a:r>
              <a:rPr lang="de-DE" dirty="0"/>
              <a:t>00000000 00000000 00000000 00000000</a:t>
            </a:r>
          </a:p>
          <a:p>
            <a:pPr lvl="1"/>
            <a:r>
              <a:rPr lang="de-DE" dirty="0"/>
              <a:t>Vertex 2 (1.0, 0.0, 0.0) -&gt; x = 00111111 10000000 00000000 00000000</a:t>
            </a:r>
          </a:p>
          <a:p>
            <a:pPr marL="457200" lvl="1" indent="0">
              <a:buNone/>
            </a:pPr>
            <a:r>
              <a:rPr lang="de-DE" dirty="0"/>
              <a:t>		 	        y=z = 00000000 00000000 00000000 00000000</a:t>
            </a:r>
          </a:p>
          <a:p>
            <a:pPr lvl="1"/>
            <a:r>
              <a:rPr lang="de-DE" dirty="0"/>
              <a:t>Vertex 3 (0.0, 1.0, 0.0) -&gt; …</a:t>
            </a:r>
          </a:p>
          <a:p>
            <a:r>
              <a:rPr lang="de-DE" dirty="0"/>
              <a:t>Face Count: 1 -&gt; 00000000 00000001</a:t>
            </a:r>
          </a:p>
          <a:p>
            <a:r>
              <a:rPr lang="de-DE" dirty="0"/>
              <a:t>Faces: </a:t>
            </a:r>
            <a:r>
              <a:rPr lang="de-DE" dirty="0" err="1"/>
              <a:t>triangle</a:t>
            </a:r>
            <a:r>
              <a:rPr lang="de-DE" dirty="0"/>
              <a:t> (1,2,3) –&gt; …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E1809-F2E7-5CAD-E037-B0EB7395AE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0DDEB6-FE0F-085A-5596-DE42181BC6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9014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41CB-22B3-45FF-951E-85A8F0FE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AF621-94D5-4F45-9ED9-6B3223DE4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63047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E137-2562-4EA1-9238-0B5336BA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E8020-C686-4E95-A531-9D797DB0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3D-File formats are undocumented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Difficult to access or modify</a:t>
            </a:r>
          </a:p>
          <a:p>
            <a:endParaRPr lang="en-US" dirty="0"/>
          </a:p>
          <a:p>
            <a:r>
              <a:rPr lang="en-US" dirty="0"/>
              <a:t>Train a NN to classify 3D binary files based on predefined specifications</a:t>
            </a:r>
          </a:p>
          <a:p>
            <a:endParaRPr lang="en-US" dirty="0"/>
          </a:p>
          <a:p>
            <a:r>
              <a:rPr lang="en-US" dirty="0"/>
              <a:t>Key steps: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multiple 3D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pPr lvl="1"/>
            <a:r>
              <a:rPr lang="de-DE" dirty="0"/>
              <a:t>Data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NN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31DFA-4BCF-49AD-A002-A935439FF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Keanu Greie |   </a:t>
            </a:r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3D-Files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57A1C-685D-475E-9B55-CBAE0F2B9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A6CBB-F502-4F21-9EEC-F3DA3CA4578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0093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AB15-499A-0C65-3468-DED235CB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C9A62-D46A-B857-D7DA-2224E643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6BB298-891F-6153-BFA9-E5E083161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95424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CAI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nutzerdefiniert 2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Breitbild</PresentationFormat>
  <Paragraphs>106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Google Sans</vt:lpstr>
      <vt:lpstr>Lato</vt:lpstr>
      <vt:lpstr>Lato Light</vt:lpstr>
      <vt:lpstr>Wingdings</vt:lpstr>
      <vt:lpstr>VCAI</vt:lpstr>
      <vt:lpstr>Classification of binary 3D-Files</vt:lpstr>
      <vt:lpstr>PowerPoint-Präsentation</vt:lpstr>
      <vt:lpstr>What Are Binary 3D-Files</vt:lpstr>
      <vt:lpstr>What Are Binary 3D-Files</vt:lpstr>
      <vt:lpstr>Example: </vt:lpstr>
      <vt:lpstr>Example: </vt:lpstr>
      <vt:lpstr>General Idea</vt:lpstr>
      <vt:lpstr>General Idea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MartenF</dc:creator>
  <cp:lastModifiedBy>Keanu Greie</cp:lastModifiedBy>
  <cp:revision>46</cp:revision>
  <dcterms:created xsi:type="dcterms:W3CDTF">2024-03-28T09:42:46Z</dcterms:created>
  <dcterms:modified xsi:type="dcterms:W3CDTF">2024-11-12T11:00:48Z</dcterms:modified>
</cp:coreProperties>
</file>