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6B4F-D941-7B11-5DF9-5AA90871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FEBE-D1A6-4BFC-006C-AC47BF5F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A359-C1C2-7F77-438A-88DB663E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94FD4-6CFD-48A8-FCF7-C391CD3A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F305-18D4-1A54-CD85-1EEE187E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DF32-B70D-B714-801A-96E6438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F7573-4016-5648-6099-E49F5A207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5F7A-8EDE-95B6-CBF6-0E388751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5CD6-496B-48C0-5F85-391AB0C7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0A2E-02EB-A2D9-CBCD-4C0E53F7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02E7-CB11-35DE-E0C9-727685FD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683F9-7921-1D0A-EF6C-5E5AC3E3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7EC6-9AFB-B111-0346-825A205F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D279-0B57-FD8B-0C3C-A3F7B09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CCE-D11A-61A9-EADC-F88D54A4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15A-BB37-CF33-8FFC-DED9E0B7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A70B-6D08-E0AE-7B7C-17DED4BB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C089-7F83-CDF0-021A-F7450FC3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6045-F5E1-D8F7-1F66-D25C306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37A8-6D26-F690-E909-D92C6E1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DAD9-51A8-C733-A279-50502EA6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EAB5-0FF6-E1E6-6AA3-2BF9F280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9BC5-4B28-98BC-FEB6-F0A0264F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CC2B-46E6-053B-53EF-E6979C05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D21C-49AD-CCB0-FA33-7CB25E9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713C-7E59-D343-A0A2-F79A1C40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A640-B2FF-812C-8DF8-E3BB38D3F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B7F-D61F-40B1-EA11-FD301AAC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7FB0-B9B9-36B7-FD22-437F4ED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3C951-0AC7-4C38-C277-E8700F85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BB8D-A96F-01BC-FBCA-75F40A64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31BF-19DC-C516-55DF-72506B12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17B3-DD9C-6563-EAB3-F77E7EB9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F8F1-2D5C-D4C4-7BDE-CC1BD1F2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9C427-29E1-5794-51C1-7ADCC8080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2CB32-CF04-EDCB-20EA-A0A170D3C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D6751-1B76-4F87-8D9C-DF0FAFAF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D64D2-F280-7482-941C-2E20EEBF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764F3-280B-08D3-8B7D-C1C84D92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97E9-63AE-1F93-2B7C-8ABA6459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4F8E3-ABE3-E3C7-CC44-B64BBEB9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1BE3-D7BF-2EE0-92E1-072FCC54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5173-ACBE-641C-FA9E-BF2B829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1546D-40BD-4B51-D524-CD23371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1129-FEF5-4D6D-C5A2-B4A04E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A7A49-EDCC-5DB4-FC09-FE71755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1640-7B55-BCD0-A0BE-C9207D3A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D07-598B-F2A8-2296-94FA7F37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15EE2-7260-5BF0-E0AC-702D9D4A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3637-2FDA-DEA0-3733-36B152B0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A70B-7803-C51E-7C13-2858DE5E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50CC-BBA5-234D-1A5E-1A07338E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7DFB-EEE5-9DB7-7C82-2E2F8212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82096-399D-C241-0682-6660B2AC2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ADA75-1143-F558-B01D-9ED5172C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C255-FA4C-90B5-60F4-3AAA089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BFBC-F541-F7F4-F480-E5B0A23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009C-A0F0-AD46-E971-D8FE36CC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5054E-528E-FB76-F2DC-2474F2E7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C058-5CA2-3E3C-E651-CDA0F0BA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9B08-D7CE-8B8C-9D2E-52E01D13B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7E53-115F-4D93-8C49-DA277367BF8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0FBB-6219-436F-8EC0-9BD0A6E1B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69FA-A2FB-DFC9-ACA5-D64E2CCC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6DA2-9CFB-4358-A929-44E1D3B1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C2AE-8BB8-9A1D-A710-6F4F60F9C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C0A2-BADC-3E0D-F3B3-E60C94C64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FDAD6-3E33-7322-1A83-CF3CAA4CF60D}"/>
              </a:ext>
            </a:extLst>
          </p:cNvPr>
          <p:cNvSpPr/>
          <p:nvPr/>
        </p:nvSpPr>
        <p:spPr>
          <a:xfrm>
            <a:off x="1524000" y="1122363"/>
            <a:ext cx="9645161" cy="5451230"/>
          </a:xfrm>
          <a:prstGeom prst="rect">
            <a:avLst/>
          </a:prstGeom>
          <a:gradFill>
            <a:gsLst>
              <a:gs pos="84000">
                <a:schemeClr val="accent5">
                  <a:lumMod val="75000"/>
                </a:schemeClr>
              </a:gs>
              <a:gs pos="13000">
                <a:schemeClr val="accent1">
                  <a:lumMod val="60000"/>
                  <a:lumOff val="40000"/>
                </a:schemeClr>
              </a:gs>
              <a:gs pos="52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BA4B-7341-4496-B55B-F3A5D78FFC66}"/>
              </a:ext>
            </a:extLst>
          </p:cNvPr>
          <p:cNvSpPr txBox="1"/>
          <p:nvPr/>
        </p:nvSpPr>
        <p:spPr>
          <a:xfrm>
            <a:off x="3276600" y="2413534"/>
            <a:ext cx="613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REQUIREMENT GATHERING </a:t>
            </a:r>
            <a:endParaRPr lang="en-US" sz="6600" dirty="0">
              <a:latin typeface="Arial Rounded MT Bold" panose="020F0704030504030204" pitchFamily="34" charset="0"/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B7A63892-FFEB-EACE-C83D-79C0653E32E2}"/>
              </a:ext>
            </a:extLst>
          </p:cNvPr>
          <p:cNvSpPr/>
          <p:nvPr/>
        </p:nvSpPr>
        <p:spPr>
          <a:xfrm>
            <a:off x="1524000" y="1122363"/>
            <a:ext cx="3133725" cy="545123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04F11-2858-C4F9-2C23-A5F5694E8989}"/>
              </a:ext>
            </a:extLst>
          </p:cNvPr>
          <p:cNvSpPr txBox="1"/>
          <p:nvPr/>
        </p:nvSpPr>
        <p:spPr>
          <a:xfrm>
            <a:off x="6343650" y="5084699"/>
            <a:ext cx="475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CEF440: </a:t>
            </a:r>
            <a:r>
              <a:rPr lang="en-US" sz="2400" b="1" dirty="0"/>
              <a:t>MOBILE PROGRAMMING</a:t>
            </a:r>
          </a:p>
          <a:p>
            <a:r>
              <a:rPr lang="en-US" sz="2400" dirty="0"/>
              <a:t>SUPERVISOR: </a:t>
            </a:r>
            <a:r>
              <a:rPr lang="en-US" sz="2400" b="1" dirty="0"/>
              <a:t>DR. NKEMENI VALERY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EF620-3AF3-ED0D-EAB7-B2107F0282A2}"/>
              </a:ext>
            </a:extLst>
          </p:cNvPr>
          <p:cNvSpPr txBox="1"/>
          <p:nvPr/>
        </p:nvSpPr>
        <p:spPr>
          <a:xfrm>
            <a:off x="2700338" y="5212417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GROUP 21</a:t>
            </a:r>
          </a:p>
        </p:txBody>
      </p:sp>
    </p:spTree>
    <p:extLst>
      <p:ext uri="{BB962C8B-B14F-4D97-AF65-F5344CB8AC3E}">
        <p14:creationId xmlns:p14="http://schemas.microsoft.com/office/powerpoint/2010/main" val="31775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6E3F-0796-2234-59D2-A8904E69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79400"/>
            <a:ext cx="10515600" cy="1325563"/>
          </a:xfrm>
        </p:spPr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F427-F2CF-53BB-2AF4-7F74D3C5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B7C72392-CD8F-A2AE-AFAE-5ED9D5D69B10}"/>
              </a:ext>
            </a:extLst>
          </p:cNvPr>
          <p:cNvSpPr/>
          <p:nvPr/>
        </p:nvSpPr>
        <p:spPr>
          <a:xfrm>
            <a:off x="9524" y="0"/>
            <a:ext cx="12192000" cy="6934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D3CC5-60DD-1840-8C0E-830C3F006EBC}"/>
              </a:ext>
            </a:extLst>
          </p:cNvPr>
          <p:cNvSpPr/>
          <p:nvPr/>
        </p:nvSpPr>
        <p:spPr>
          <a:xfrm>
            <a:off x="552450" y="514350"/>
            <a:ext cx="11163300" cy="586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339C0-890C-C9AB-E0E2-AC17DBA611BE}"/>
              </a:ext>
            </a:extLst>
          </p:cNvPr>
          <p:cNvSpPr txBox="1"/>
          <p:nvPr/>
        </p:nvSpPr>
        <p:spPr>
          <a:xfrm>
            <a:off x="790575" y="681037"/>
            <a:ext cx="106108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FUNCTIONAL REQUIREMENTS</a:t>
            </a:r>
          </a:p>
          <a:p>
            <a:endParaRPr lang="en-US" sz="40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Registration and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Image upload and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Image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User notification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User 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Reporting and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6E3F-0796-2234-59D2-A8904E69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7940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F427-F2CF-53BB-2AF4-7F74D3C5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B7C72392-CD8F-A2AE-AFAE-5ED9D5D69B10}"/>
              </a:ext>
            </a:extLst>
          </p:cNvPr>
          <p:cNvSpPr/>
          <p:nvPr/>
        </p:nvSpPr>
        <p:spPr>
          <a:xfrm>
            <a:off x="9524" y="0"/>
            <a:ext cx="12192000" cy="6934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D3CC5-60DD-1840-8C0E-830C3F006EBC}"/>
              </a:ext>
            </a:extLst>
          </p:cNvPr>
          <p:cNvSpPr/>
          <p:nvPr/>
        </p:nvSpPr>
        <p:spPr>
          <a:xfrm>
            <a:off x="552450" y="514350"/>
            <a:ext cx="11163300" cy="5867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923F3-BA61-93E0-D37E-075F2995ED98}"/>
              </a:ext>
            </a:extLst>
          </p:cNvPr>
          <p:cNvSpPr txBox="1"/>
          <p:nvPr/>
        </p:nvSpPr>
        <p:spPr>
          <a:xfrm>
            <a:off x="752475" y="681037"/>
            <a:ext cx="922019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rial Rounded MT Bold" panose="020F0704030504030204" pitchFamily="34" charset="0"/>
              </a:rPr>
              <a:t>NON-FUNCTIONAL REQUIREMENTS</a:t>
            </a:r>
          </a:p>
          <a:p>
            <a:endParaRPr lang="en-US" sz="3600" dirty="0">
              <a:latin typeface="Arial Rounded MT Bold" panose="020F07040305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Usability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Reliability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Rounded MT Bold" panose="020F0704030504030204" pitchFamily="34" charset="0"/>
              </a:rPr>
              <a:t>Compatability</a:t>
            </a: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sz="3200" dirty="0">
              <a:latin typeface="Arial Rounded MT Bold" panose="020F0704030504030204" pitchFamily="34" charset="0"/>
            </a:endParaRPr>
          </a:p>
          <a:p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97-7492-A1BC-A446-930BE5BC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655F-C004-F4FF-E649-B3F2143A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144588"/>
            <a:ext cx="80391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FA176E3-70B2-516F-D6DB-A7B944E34BED}"/>
              </a:ext>
            </a:extLst>
          </p:cNvPr>
          <p:cNvSpPr/>
          <p:nvPr/>
        </p:nvSpPr>
        <p:spPr>
          <a:xfrm>
            <a:off x="0" y="1825625"/>
            <a:ext cx="4295778" cy="5032375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A3C5D0E-7E29-B809-5D12-9A3B906DE89D}"/>
              </a:ext>
            </a:extLst>
          </p:cNvPr>
          <p:cNvSpPr/>
          <p:nvPr/>
        </p:nvSpPr>
        <p:spPr>
          <a:xfrm rot="5400000">
            <a:off x="-95250" y="95250"/>
            <a:ext cx="4486278" cy="42957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B4E45-858D-12C8-D413-BC6E89DFC095}"/>
              </a:ext>
            </a:extLst>
          </p:cNvPr>
          <p:cNvSpPr txBox="1"/>
          <p:nvPr/>
        </p:nvSpPr>
        <p:spPr>
          <a:xfrm>
            <a:off x="3228976" y="2055814"/>
            <a:ext cx="887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CONCLUSION.</a:t>
            </a:r>
          </a:p>
          <a:p>
            <a:endParaRPr lang="en-US" sz="5400" b="1" dirty="0">
              <a:solidFill>
                <a:srgbClr val="002060"/>
              </a:solidFill>
            </a:endParaRPr>
          </a:p>
          <a:p>
            <a:endParaRPr lang="en-US" sz="5400" b="1" dirty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</a:rPr>
              <a:t>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4249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6444-55D6-4464-B631-1ECDA78B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1945-D18C-BD1E-CACA-F356B482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013E996-4938-44D9-43EC-350823704CF7}"/>
              </a:ext>
            </a:extLst>
          </p:cNvPr>
          <p:cNvSpPr/>
          <p:nvPr/>
        </p:nvSpPr>
        <p:spPr>
          <a:xfrm>
            <a:off x="1390650" y="1076325"/>
            <a:ext cx="9315450" cy="4543425"/>
          </a:xfrm>
          <a:prstGeom prst="flowChartAlternateProcess">
            <a:avLst/>
          </a:prstGeom>
          <a:gradFill>
            <a:gsLst>
              <a:gs pos="84000">
                <a:schemeClr val="accent5">
                  <a:lumMod val="75000"/>
                </a:schemeClr>
              </a:gs>
              <a:gs pos="13000">
                <a:schemeClr val="accent1">
                  <a:lumMod val="60000"/>
                  <a:lumOff val="40000"/>
                </a:schemeClr>
              </a:gs>
              <a:gs pos="52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0"/>
          </a:gra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2FA03-B6EA-BFBC-2884-BE590E3BEAB2}"/>
              </a:ext>
            </a:extLst>
          </p:cNvPr>
          <p:cNvSpPr txBox="1"/>
          <p:nvPr/>
        </p:nvSpPr>
        <p:spPr>
          <a:xfrm>
            <a:off x="2428875" y="1490880"/>
            <a:ext cx="7981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</a:p>
          <a:p>
            <a:endParaRPr lang="en-US" sz="3600" b="1" dirty="0"/>
          </a:p>
          <a:p>
            <a:r>
              <a:rPr lang="en-US" sz="3600" dirty="0"/>
              <a:t>Mobile based archival and retrieval of missing objects via image matching </a:t>
            </a:r>
            <a:endParaRPr lang="en-US" sz="3200" dirty="0"/>
          </a:p>
          <a:p>
            <a:endParaRPr lang="en-US" sz="36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0537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97-7492-A1BC-A446-930BE5BC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655F-C004-F4FF-E649-B3F2143A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144588"/>
            <a:ext cx="80391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FA176E3-70B2-516F-D6DB-A7B944E34BED}"/>
              </a:ext>
            </a:extLst>
          </p:cNvPr>
          <p:cNvSpPr/>
          <p:nvPr/>
        </p:nvSpPr>
        <p:spPr>
          <a:xfrm>
            <a:off x="0" y="1825625"/>
            <a:ext cx="4295778" cy="5032375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A3C5D0E-7E29-B809-5D12-9A3B906DE89D}"/>
              </a:ext>
            </a:extLst>
          </p:cNvPr>
          <p:cNvSpPr/>
          <p:nvPr/>
        </p:nvSpPr>
        <p:spPr>
          <a:xfrm rot="5400000">
            <a:off x="-95250" y="95250"/>
            <a:ext cx="4486278" cy="42957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B4E45-858D-12C8-D413-BC6E89DFC095}"/>
              </a:ext>
            </a:extLst>
          </p:cNvPr>
          <p:cNvSpPr txBox="1"/>
          <p:nvPr/>
        </p:nvSpPr>
        <p:spPr>
          <a:xfrm>
            <a:off x="3019426" y="2891334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REQUIREMENT GATHERING</a:t>
            </a:r>
          </a:p>
        </p:txBody>
      </p:sp>
    </p:spTree>
    <p:extLst>
      <p:ext uri="{BB962C8B-B14F-4D97-AF65-F5344CB8AC3E}">
        <p14:creationId xmlns:p14="http://schemas.microsoft.com/office/powerpoint/2010/main" val="30504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CBCB-A1E6-AE04-BC77-763EC979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121E1-154A-90D3-A5E7-5DEFED1B5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10077449" cy="34869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59BF0-20A6-877B-6008-8C618B765F08}"/>
              </a:ext>
            </a:extLst>
          </p:cNvPr>
          <p:cNvSpPr txBox="1"/>
          <p:nvPr/>
        </p:nvSpPr>
        <p:spPr>
          <a:xfrm>
            <a:off x="2371725" y="5267831"/>
            <a:ext cx="744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Figure 1: Steps of requirement gathering</a:t>
            </a:r>
          </a:p>
        </p:txBody>
      </p:sp>
    </p:spTree>
    <p:extLst>
      <p:ext uri="{BB962C8B-B14F-4D97-AF65-F5344CB8AC3E}">
        <p14:creationId xmlns:p14="http://schemas.microsoft.com/office/powerpoint/2010/main" val="4192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89FC-AC5A-4448-92F1-20A28461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1BE3-9C8F-A03B-0441-8A83242E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D5540B9-4C5C-D173-CB3B-4C35F573D9D9}"/>
              </a:ext>
            </a:extLst>
          </p:cNvPr>
          <p:cNvSpPr/>
          <p:nvPr/>
        </p:nvSpPr>
        <p:spPr>
          <a:xfrm>
            <a:off x="-1" y="1825625"/>
            <a:ext cx="4076701" cy="5032375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07B0906-419D-1573-A1A7-B6142C609BFB}"/>
              </a:ext>
            </a:extLst>
          </p:cNvPr>
          <p:cNvSpPr/>
          <p:nvPr/>
        </p:nvSpPr>
        <p:spPr>
          <a:xfrm rot="5400000">
            <a:off x="167481" y="-167482"/>
            <a:ext cx="4351339" cy="468630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0B26A-3FF9-0C4A-39B1-92A844EDE539}"/>
              </a:ext>
            </a:extLst>
          </p:cNvPr>
          <p:cNvSpPr txBox="1"/>
          <p:nvPr/>
        </p:nvSpPr>
        <p:spPr>
          <a:xfrm>
            <a:off x="4486275" y="396964"/>
            <a:ext cx="78200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rial Rounded MT Bold" panose="020F0704030504030204" pitchFamily="34" charset="0"/>
              </a:rPr>
              <a:t>DOCUMENT ANALYSIS</a:t>
            </a:r>
          </a:p>
          <a:p>
            <a:endParaRPr lang="en-US" sz="4000" u="sng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System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Stakeholder’s needs and expectations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 matching technologies</a:t>
            </a:r>
          </a:p>
          <a:p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F843-2849-CDD1-4FE6-20CAEEE5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196849"/>
            <a:ext cx="10606088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rial Rounded MT Bold" panose="020F0704030504030204" pitchFamily="34" charset="0"/>
              </a:rPr>
              <a:t>STAKEHOLDER’S NEEDS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E6C8-46F8-EA5A-B35A-6D437E5B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1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friendly interface</a:t>
            </a:r>
          </a:p>
          <a:p>
            <a:r>
              <a:rPr lang="en-US" sz="3200" dirty="0"/>
              <a:t>Accuracy of image matching</a:t>
            </a:r>
          </a:p>
          <a:p>
            <a:r>
              <a:rPr lang="en-US" sz="3200" dirty="0"/>
              <a:t>Speed</a:t>
            </a:r>
          </a:p>
          <a:p>
            <a:r>
              <a:rPr lang="en-US" sz="3200" dirty="0"/>
              <a:t>Privacy and security</a:t>
            </a:r>
          </a:p>
          <a:p>
            <a:r>
              <a:rPr lang="en-US" sz="3200" dirty="0"/>
              <a:t>Accessibility</a:t>
            </a:r>
          </a:p>
          <a:p>
            <a:r>
              <a:rPr lang="en-US" sz="3200" dirty="0"/>
              <a:t>Notification and updates</a:t>
            </a:r>
          </a:p>
          <a:p>
            <a:r>
              <a:rPr lang="en-US" sz="3200" dirty="0"/>
              <a:t>Support and help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4FE982A-D4E9-F216-CB66-8CDC2DD13EAC}"/>
              </a:ext>
            </a:extLst>
          </p:cNvPr>
          <p:cNvSpPr/>
          <p:nvPr/>
        </p:nvSpPr>
        <p:spPr>
          <a:xfrm>
            <a:off x="0" y="5400674"/>
            <a:ext cx="1219200" cy="14573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6DD6D84-F175-1F86-960A-0CB29A9260A5}"/>
              </a:ext>
            </a:extLst>
          </p:cNvPr>
          <p:cNvSpPr/>
          <p:nvPr/>
        </p:nvSpPr>
        <p:spPr>
          <a:xfrm rot="5400000">
            <a:off x="119063" y="-119063"/>
            <a:ext cx="1219200" cy="14573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98AAC5A-EC0B-EB15-B589-6EF70CFC9644}"/>
              </a:ext>
            </a:extLst>
          </p:cNvPr>
          <p:cNvSpPr/>
          <p:nvPr/>
        </p:nvSpPr>
        <p:spPr>
          <a:xfrm rot="10800000">
            <a:off x="10972800" y="0"/>
            <a:ext cx="1219200" cy="14573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8A64061-2073-DA6E-9346-FD7E4633079A}"/>
              </a:ext>
            </a:extLst>
          </p:cNvPr>
          <p:cNvSpPr/>
          <p:nvPr/>
        </p:nvSpPr>
        <p:spPr>
          <a:xfrm rot="16200000">
            <a:off x="10853737" y="5519737"/>
            <a:ext cx="1219200" cy="145732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97-7492-A1BC-A446-930BE5BC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655F-C004-F4FF-E649-B3F2143A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144588"/>
            <a:ext cx="80391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FA176E3-70B2-516F-D6DB-A7B944E34BED}"/>
              </a:ext>
            </a:extLst>
          </p:cNvPr>
          <p:cNvSpPr/>
          <p:nvPr/>
        </p:nvSpPr>
        <p:spPr>
          <a:xfrm>
            <a:off x="0" y="1825625"/>
            <a:ext cx="4295778" cy="5032375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A3C5D0E-7E29-B809-5D12-9A3B906DE89D}"/>
              </a:ext>
            </a:extLst>
          </p:cNvPr>
          <p:cNvSpPr/>
          <p:nvPr/>
        </p:nvSpPr>
        <p:spPr>
          <a:xfrm rot="5400000">
            <a:off x="-95250" y="95250"/>
            <a:ext cx="4486278" cy="429577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B4E45-858D-12C8-D413-BC6E89DFC095}"/>
              </a:ext>
            </a:extLst>
          </p:cNvPr>
          <p:cNvSpPr txBox="1"/>
          <p:nvPr/>
        </p:nvSpPr>
        <p:spPr>
          <a:xfrm>
            <a:off x="3209925" y="767358"/>
            <a:ext cx="884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 IMAGE MATCHING TECHNOLOGIES</a:t>
            </a:r>
          </a:p>
          <a:p>
            <a:endParaRPr lang="en-US" sz="4000" b="1" dirty="0">
              <a:solidFill>
                <a:srgbClr val="002060"/>
              </a:solidFill>
            </a:endParaRPr>
          </a:p>
          <a:p>
            <a:endParaRPr lang="en-US" sz="40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Feature based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Hashing 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Template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</a:rPr>
              <a:t>Histogram </a:t>
            </a:r>
            <a:r>
              <a:rPr lang="en-US" sz="3600" b="1" dirty="0" err="1">
                <a:solidFill>
                  <a:srgbClr val="002060"/>
                </a:solidFill>
              </a:rPr>
              <a:t>comparism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1E6-1656-5BCF-BFA8-5EBCDBD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3BFEA-22B0-49E3-F080-7109392AB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447675"/>
            <a:ext cx="10029824" cy="47624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334E4-06FF-4114-A3DA-A8CA912EC79F}"/>
              </a:ext>
            </a:extLst>
          </p:cNvPr>
          <p:cNvSpPr txBox="1"/>
          <p:nvPr/>
        </p:nvSpPr>
        <p:spPr>
          <a:xfrm>
            <a:off x="2095500" y="5667375"/>
            <a:ext cx="822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3: Overview of image hashing</a:t>
            </a:r>
          </a:p>
        </p:txBody>
      </p:sp>
    </p:spTree>
    <p:extLst>
      <p:ext uri="{BB962C8B-B14F-4D97-AF65-F5344CB8AC3E}">
        <p14:creationId xmlns:p14="http://schemas.microsoft.com/office/powerpoint/2010/main" val="27813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1915-9CB7-0394-0342-45BCA4D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BDFB-47CD-EF15-04D6-21C5018A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72CCA0F-2F8C-E80C-7C45-66A690FA7678}"/>
              </a:ext>
            </a:extLst>
          </p:cNvPr>
          <p:cNvSpPr/>
          <p:nvPr/>
        </p:nvSpPr>
        <p:spPr>
          <a:xfrm>
            <a:off x="1000125" y="1027906"/>
            <a:ext cx="10191750" cy="4715669"/>
          </a:xfrm>
          <a:prstGeom prst="flowChartAlternateProcess">
            <a:avLst/>
          </a:prstGeom>
          <a:gradFill>
            <a:gsLst>
              <a:gs pos="84000">
                <a:schemeClr val="accent5">
                  <a:lumMod val="75000"/>
                </a:schemeClr>
              </a:gs>
              <a:gs pos="13000">
                <a:schemeClr val="accent1">
                  <a:lumMod val="60000"/>
                  <a:lumOff val="40000"/>
                </a:schemeClr>
              </a:gs>
              <a:gs pos="52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86ED1-3047-3929-DC38-7A4C8E96992B}"/>
              </a:ext>
            </a:extLst>
          </p:cNvPr>
          <p:cNvSpPr txBox="1"/>
          <p:nvPr/>
        </p:nvSpPr>
        <p:spPr>
          <a:xfrm>
            <a:off x="1443037" y="1543050"/>
            <a:ext cx="9305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 Rounded MT Bold" panose="020F0704030504030204" pitchFamily="34" charset="0"/>
              </a:rPr>
              <a:t>SYSTEM REQUIREMENTS</a:t>
            </a:r>
          </a:p>
          <a:p>
            <a:endParaRPr lang="en-US" sz="4000" dirty="0">
              <a:latin typeface="Arial Rounded MT Bold" panose="020F07040305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Functional 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 Rounded MT Bold" panose="020F0704030504030204" pitchFamily="34" charset="0"/>
              </a:rPr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1082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STAKEHOLDER’S NEEDS AND EXPECTATIONS</vt:lpstr>
      <vt:lpstr>PowerPoint Presentation</vt:lpstr>
      <vt:lpstr>PowerPoint Presentation</vt:lpstr>
      <vt:lpstr>PowerPoint Presentation</vt:lpstr>
      <vt:lpstr>and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chomoh sylvia</dc:creator>
  <cp:lastModifiedBy>chomoh sylvia</cp:lastModifiedBy>
  <cp:revision>9</cp:revision>
  <dcterms:created xsi:type="dcterms:W3CDTF">2024-04-22T23:52:33Z</dcterms:created>
  <dcterms:modified xsi:type="dcterms:W3CDTF">2024-04-23T03:55:55Z</dcterms:modified>
</cp:coreProperties>
</file>