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40E6D2F-11DF-4D3E-BF09-CC405C3A6D65}" type="datetime">
              <a:rPr lang="en-CA" sz="1200" b="0" strike="noStrike" spc="-1">
                <a:solidFill>
                  <a:srgbClr val="8B8B8B"/>
                </a:solidFill>
                <a:latin typeface="Calibri"/>
              </a:rPr>
              <a:t>2019-12-07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4C8332-E3A9-44DB-B73B-C72673E0742D}" type="slidenum">
              <a:rPr lang="en-C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ustintexas.gov/department/aac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2000" cy="1762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00080" y="2646000"/>
            <a:ext cx="16473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</a:rPr>
              <a:t>Slider to provide common filter to all graphs on year</a:t>
            </a:r>
            <a:endParaRPr lang="en-CA" sz="1400" b="0" strike="noStrike" spc="-1">
              <a:latin typeface="Arial"/>
            </a:endParaRPr>
          </a:p>
        </p:txBody>
      </p:sp>
      <p:grpSp>
        <p:nvGrpSpPr>
          <p:cNvPr id="43" name="Group 3"/>
          <p:cNvGrpSpPr/>
          <p:nvPr/>
        </p:nvGrpSpPr>
        <p:grpSpPr>
          <a:xfrm>
            <a:off x="128520" y="1765041"/>
            <a:ext cx="11791440" cy="789519"/>
            <a:chOff x="128520" y="1765041"/>
            <a:chExt cx="11791440" cy="789519"/>
          </a:xfrm>
        </p:grpSpPr>
        <p:pic>
          <p:nvPicPr>
            <p:cNvPr id="44" name="Picture 5"/>
            <p:cNvPicPr/>
            <p:nvPr/>
          </p:nvPicPr>
          <p:blipFill>
            <a:blip r:embed="rId2"/>
            <a:stretch/>
          </p:blipFill>
          <p:spPr>
            <a:xfrm>
              <a:off x="128520" y="2278800"/>
              <a:ext cx="11791440" cy="275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" name="CustomShape 4"/>
            <p:cNvSpPr/>
            <p:nvPr/>
          </p:nvSpPr>
          <p:spPr>
            <a:xfrm>
              <a:off x="4170409" y="1765041"/>
              <a:ext cx="3501886" cy="369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800" b="0" strike="noStrike" spc="-1" dirty="0">
                  <a:solidFill>
                    <a:srgbClr val="000000"/>
                  </a:solidFill>
                  <a:latin typeface="Calibri"/>
                </a:rPr>
                <a:t>Select Intake Year </a:t>
              </a:r>
              <a:r>
                <a:rPr lang="en-CA" spc="-1" dirty="0" smtClean="0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lang="en-CA" sz="1800" b="0" strike="noStrike" spc="-1" dirty="0" smtClean="0">
                  <a:solidFill>
                    <a:srgbClr val="000000"/>
                  </a:solidFill>
                  <a:latin typeface="Calibri"/>
                </a:rPr>
                <a:t>ata for All </a:t>
              </a:r>
              <a:r>
                <a:rPr lang="en-CA" spc="-1" dirty="0" smtClean="0">
                  <a:solidFill>
                    <a:srgbClr val="000000"/>
                  </a:solidFill>
                  <a:latin typeface="Calibri"/>
                </a:rPr>
                <a:t>P</a:t>
              </a:r>
              <a:r>
                <a:rPr lang="en-CA" sz="1800" b="0" strike="noStrike" spc="-1" dirty="0" smtClean="0">
                  <a:solidFill>
                    <a:srgbClr val="000000"/>
                  </a:solidFill>
                  <a:latin typeface="Calibri"/>
                </a:rPr>
                <a:t>lots:</a:t>
              </a:r>
              <a:endParaRPr lang="en-CA" sz="1800" b="0" strike="noStrike" spc="-1" dirty="0">
                <a:latin typeface="Arial"/>
              </a:endParaRPr>
            </a:p>
          </p:txBody>
        </p:sp>
        <p:sp>
          <p:nvSpPr>
            <p:cNvPr id="46" name="CustomShape 5"/>
            <p:cNvSpPr/>
            <p:nvPr/>
          </p:nvSpPr>
          <p:spPr>
            <a:xfrm>
              <a:off x="257040" y="213228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600" b="1" strike="noStrike" spc="-1">
                  <a:solidFill>
                    <a:srgbClr val="000000"/>
                  </a:solidFill>
                  <a:latin typeface="Calibri"/>
                </a:rPr>
                <a:t>2013</a:t>
              </a:r>
              <a:endParaRPr lang="en-CA" sz="1600" b="0" strike="noStrike" spc="-1">
                <a:latin typeface="Arial"/>
              </a:endParaRPr>
            </a:p>
          </p:txBody>
        </p:sp>
        <p:sp>
          <p:nvSpPr>
            <p:cNvPr id="47" name="CustomShape 6"/>
            <p:cNvSpPr/>
            <p:nvPr/>
          </p:nvSpPr>
          <p:spPr>
            <a:xfrm>
              <a:off x="1838160" y="211356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600" b="1" strike="noStrike" spc="-1">
                  <a:solidFill>
                    <a:srgbClr val="000000"/>
                  </a:solidFill>
                  <a:latin typeface="Calibri"/>
                </a:rPr>
                <a:t>2014</a:t>
              </a:r>
              <a:endParaRPr lang="en-CA" sz="1600" b="0" strike="noStrike" spc="-1">
                <a:latin typeface="Arial"/>
              </a:endParaRPr>
            </a:p>
          </p:txBody>
        </p:sp>
        <p:sp>
          <p:nvSpPr>
            <p:cNvPr id="48" name="CustomShape 7"/>
            <p:cNvSpPr/>
            <p:nvPr/>
          </p:nvSpPr>
          <p:spPr>
            <a:xfrm>
              <a:off x="3648240" y="212292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600" b="1" strike="noStrike" spc="-1">
                  <a:solidFill>
                    <a:srgbClr val="000000"/>
                  </a:solidFill>
                  <a:latin typeface="Calibri"/>
                </a:rPr>
                <a:t>2015</a:t>
              </a:r>
              <a:endParaRPr lang="en-CA" sz="1600" b="0" strike="noStrike" spc="-1">
                <a:latin typeface="Arial"/>
              </a:endParaRPr>
            </a:p>
          </p:txBody>
        </p:sp>
        <p:sp>
          <p:nvSpPr>
            <p:cNvPr id="49" name="CustomShape 8"/>
            <p:cNvSpPr/>
            <p:nvPr/>
          </p:nvSpPr>
          <p:spPr>
            <a:xfrm>
              <a:off x="5334120" y="210384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600" b="1" strike="noStrike" spc="-1">
                  <a:solidFill>
                    <a:srgbClr val="000000"/>
                  </a:solidFill>
                  <a:latin typeface="Calibri"/>
                </a:rPr>
                <a:t>2016</a:t>
              </a:r>
              <a:endParaRPr lang="en-CA" sz="1600" b="0" strike="noStrike" spc="-1">
                <a:latin typeface="Arial"/>
              </a:endParaRPr>
            </a:p>
          </p:txBody>
        </p:sp>
        <p:sp>
          <p:nvSpPr>
            <p:cNvPr id="50" name="CustomShape 9"/>
            <p:cNvSpPr/>
            <p:nvPr/>
          </p:nvSpPr>
          <p:spPr>
            <a:xfrm>
              <a:off x="7343640" y="210384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600" b="1" strike="noStrike" spc="-1">
                  <a:solidFill>
                    <a:srgbClr val="000000"/>
                  </a:solidFill>
                  <a:latin typeface="Calibri"/>
                </a:rPr>
                <a:t>2017</a:t>
              </a:r>
              <a:endParaRPr lang="en-CA" sz="1600" b="0" strike="noStrike" spc="-1">
                <a:latin typeface="Arial"/>
              </a:endParaRPr>
            </a:p>
          </p:txBody>
        </p:sp>
        <p:sp>
          <p:nvSpPr>
            <p:cNvPr id="51" name="CustomShape 10"/>
            <p:cNvSpPr/>
            <p:nvPr/>
          </p:nvSpPr>
          <p:spPr>
            <a:xfrm>
              <a:off x="9153360" y="208476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600" b="1" strike="noStrike" spc="-1">
                  <a:solidFill>
                    <a:srgbClr val="000000"/>
                  </a:solidFill>
                  <a:latin typeface="Calibri"/>
                </a:rPr>
                <a:t>2018</a:t>
              </a:r>
              <a:endParaRPr lang="en-CA" sz="1600" b="0" strike="noStrike" spc="-1">
                <a:latin typeface="Arial"/>
              </a:endParaRPr>
            </a:p>
          </p:txBody>
        </p:sp>
        <p:sp>
          <p:nvSpPr>
            <p:cNvPr id="52" name="CustomShape 11"/>
            <p:cNvSpPr/>
            <p:nvPr/>
          </p:nvSpPr>
          <p:spPr>
            <a:xfrm>
              <a:off x="11096640" y="2103840"/>
              <a:ext cx="599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600" b="1" strike="noStrike" spc="-1">
                  <a:solidFill>
                    <a:srgbClr val="000000"/>
                  </a:solidFill>
                  <a:latin typeface="Calibri"/>
                </a:rPr>
                <a:t>2019</a:t>
              </a:r>
              <a:endParaRPr lang="en-CA" sz="1600" b="0" strike="noStrike" spc="-1">
                <a:latin typeface="Arial"/>
              </a:endParaRPr>
            </a:p>
          </p:txBody>
        </p:sp>
      </p:grpSp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289520" y="159480"/>
            <a:ext cx="3438000" cy="1371240"/>
          </a:xfrm>
          <a:prstGeom prst="rect">
            <a:avLst/>
          </a:prstGeom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4"/>
          <a:stretch/>
        </p:blipFill>
        <p:spPr>
          <a:xfrm>
            <a:off x="1764000" y="2733840"/>
            <a:ext cx="9504000" cy="3899520"/>
          </a:xfrm>
          <a:prstGeom prst="rect">
            <a:avLst/>
          </a:prstGeom>
          <a:ln>
            <a:noFill/>
          </a:ln>
        </p:spPr>
      </p:pic>
      <p:sp>
        <p:nvSpPr>
          <p:cNvPr id="55" name="CustomShape 12"/>
          <p:cNvSpPr/>
          <p:nvPr/>
        </p:nvSpPr>
        <p:spPr>
          <a:xfrm flipV="1">
            <a:off x="1578600" y="2470320"/>
            <a:ext cx="973800" cy="32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4986000" y="163080"/>
            <a:ext cx="57650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800" b="0" strike="noStrike" spc="-1" dirty="0">
                <a:solidFill>
                  <a:srgbClr val="000000"/>
                </a:solidFill>
                <a:latin typeface="Calibri"/>
              </a:rPr>
              <a:t>This project is targeted at Austin Animal Center staff and volunteers for their operational planning and budgeting.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1800" b="0" strike="noStrike" spc="-1" dirty="0">
                <a:solidFill>
                  <a:srgbClr val="000000"/>
                </a:solidFill>
                <a:latin typeface="Calibri"/>
              </a:rPr>
              <a:t>For more information, please go to </a:t>
            </a:r>
            <a:r>
              <a:rPr lang="en-CA" sz="1800" b="0" u="sng" strike="noStrike" spc="-1" dirty="0">
                <a:solidFill>
                  <a:srgbClr val="0563C1"/>
                </a:solidFill>
                <a:uFillTx/>
                <a:latin typeface="Calibri"/>
                <a:hlinkClick r:id="rId5"/>
              </a:rPr>
              <a:t>http://www.austintexas.gov/department/aac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91" y="585526"/>
            <a:ext cx="3420622" cy="2596649"/>
          </a:xfrm>
          <a:prstGeom prst="rect">
            <a:avLst/>
          </a:prstGeom>
        </p:spPr>
      </p:pic>
      <p:sp>
        <p:nvSpPr>
          <p:cNvPr id="57" name="CustomShape 1"/>
          <p:cNvSpPr/>
          <p:nvPr/>
        </p:nvSpPr>
        <p:spPr>
          <a:xfrm>
            <a:off x="6423210" y="3975630"/>
            <a:ext cx="1231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000000"/>
                </a:solidFill>
                <a:latin typeface="Calibri"/>
              </a:rPr>
              <a:t>Select Intake </a:t>
            </a:r>
            <a:endParaRPr lang="en-CA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000000"/>
                </a:solidFill>
                <a:latin typeface="Calibri"/>
              </a:rPr>
              <a:t>Health Condition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 flipV="1">
            <a:off x="5854770" y="2624550"/>
            <a:ext cx="2952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7"/>
          <p:cNvSpPr/>
          <p:nvPr/>
        </p:nvSpPr>
        <p:spPr>
          <a:xfrm>
            <a:off x="4367250" y="5751510"/>
            <a:ext cx="1723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200" b="1" strike="noStrike" spc="-1">
                <a:solidFill>
                  <a:srgbClr val="000000"/>
                </a:solidFill>
                <a:latin typeface="Calibri"/>
              </a:rPr>
              <a:t>Radio Button to change option for animal type of left plot</a:t>
            </a:r>
            <a:endParaRPr lang="en-CA" sz="1200" b="0" strike="noStrike" spc="-1">
              <a:latin typeface="Arial"/>
            </a:endParaRPr>
          </a:p>
        </p:txBody>
      </p:sp>
      <p:grpSp>
        <p:nvGrpSpPr>
          <p:cNvPr id="70" name="Group 8"/>
          <p:cNvGrpSpPr/>
          <p:nvPr/>
        </p:nvGrpSpPr>
        <p:grpSpPr>
          <a:xfrm>
            <a:off x="6078690" y="1121550"/>
            <a:ext cx="1389960" cy="1122480"/>
            <a:chOff x="6173280" y="1153080"/>
            <a:chExt cx="1389960" cy="1122480"/>
          </a:xfrm>
        </p:grpSpPr>
        <p:grpSp>
          <p:nvGrpSpPr>
            <p:cNvPr id="71" name="Group 9"/>
            <p:cNvGrpSpPr/>
            <p:nvPr/>
          </p:nvGrpSpPr>
          <p:grpSpPr>
            <a:xfrm>
              <a:off x="6173280" y="1153080"/>
              <a:ext cx="1386000" cy="275760"/>
              <a:chOff x="6173280" y="1153080"/>
              <a:chExt cx="1386000" cy="275760"/>
            </a:xfrm>
          </p:grpSpPr>
          <p:sp>
            <p:nvSpPr>
              <p:cNvPr id="72" name="CustomShape 10"/>
              <p:cNvSpPr/>
              <p:nvPr/>
            </p:nvSpPr>
            <p:spPr>
              <a:xfrm>
                <a:off x="6173280" y="1153080"/>
                <a:ext cx="1386000" cy="2757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en-CA" sz="1400" b="0" strike="noStrike" spc="-1">
                    <a:solidFill>
                      <a:srgbClr val="000000"/>
                    </a:solidFill>
                    <a:latin typeface="Calibri"/>
                  </a:rPr>
                  <a:t>All</a:t>
                </a:r>
                <a:endParaRPr lang="en-CA" sz="1400" b="0" strike="noStrike" spc="-1">
                  <a:latin typeface="Arial"/>
                </a:endParaRPr>
              </a:p>
            </p:txBody>
          </p:sp>
          <p:pic>
            <p:nvPicPr>
              <p:cNvPr id="73" name="Picture 8"/>
              <p:cNvPicPr/>
              <p:nvPr/>
            </p:nvPicPr>
            <p:blipFill>
              <a:blip r:embed="rId3"/>
              <a:stretch/>
            </p:blipFill>
            <p:spPr>
              <a:xfrm>
                <a:off x="7358760" y="1172520"/>
                <a:ext cx="193320" cy="2412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4" name="CustomShape 11"/>
            <p:cNvSpPr/>
            <p:nvPr/>
          </p:nvSpPr>
          <p:spPr>
            <a:xfrm>
              <a:off x="6180840" y="1442520"/>
              <a:ext cx="1382400" cy="8330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Dog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Cat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Bird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Other</a:t>
              </a:r>
              <a:endParaRPr lang="en-CA" sz="1400" b="0" strike="noStrike" spc="-1">
                <a:latin typeface="Arial"/>
              </a:endParaRPr>
            </a:p>
          </p:txBody>
        </p:sp>
      </p:grpSp>
      <p:sp>
        <p:nvSpPr>
          <p:cNvPr id="75" name="CustomShape 12"/>
          <p:cNvSpPr/>
          <p:nvPr/>
        </p:nvSpPr>
        <p:spPr>
          <a:xfrm>
            <a:off x="4356090" y="4796430"/>
            <a:ext cx="247320" cy="21888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3"/>
          <p:cNvSpPr/>
          <p:nvPr/>
        </p:nvSpPr>
        <p:spPr>
          <a:xfrm>
            <a:off x="4484970" y="2414670"/>
            <a:ext cx="1307520" cy="23328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rot="10800000">
            <a:off x="6113699" y="2438579"/>
            <a:ext cx="1453680" cy="19548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Picture 1"/>
          <p:cNvPicPr/>
          <p:nvPr/>
        </p:nvPicPr>
        <p:blipFill>
          <a:blip r:embed="rId4"/>
          <a:stretch/>
        </p:blipFill>
        <p:spPr>
          <a:xfrm>
            <a:off x="897930" y="3627510"/>
            <a:ext cx="3445920" cy="3041280"/>
          </a:xfrm>
          <a:prstGeom prst="rect">
            <a:avLst/>
          </a:prstGeom>
          <a:ln>
            <a:noFill/>
          </a:ln>
        </p:spPr>
      </p:pic>
      <p:pic>
        <p:nvPicPr>
          <p:cNvPr id="79" name="Picture 2"/>
          <p:cNvPicPr/>
          <p:nvPr/>
        </p:nvPicPr>
        <p:blipFill>
          <a:blip r:embed="rId5"/>
          <a:stretch/>
        </p:blipFill>
        <p:spPr>
          <a:xfrm>
            <a:off x="7815690" y="3627510"/>
            <a:ext cx="3369960" cy="2972520"/>
          </a:xfrm>
          <a:prstGeom prst="rect">
            <a:avLst/>
          </a:prstGeom>
          <a:ln>
            <a:noFill/>
          </a:ln>
        </p:spPr>
      </p:pic>
      <p:grpSp>
        <p:nvGrpSpPr>
          <p:cNvPr id="80" name="Group 15"/>
          <p:cNvGrpSpPr/>
          <p:nvPr/>
        </p:nvGrpSpPr>
        <p:grpSpPr>
          <a:xfrm>
            <a:off x="6453810" y="4493310"/>
            <a:ext cx="1211400" cy="1690560"/>
            <a:chOff x="6548400" y="4524840"/>
            <a:chExt cx="1211400" cy="1690560"/>
          </a:xfrm>
        </p:grpSpPr>
        <p:sp>
          <p:nvSpPr>
            <p:cNvPr id="81" name="CustomShape 16"/>
            <p:cNvSpPr/>
            <p:nvPr/>
          </p:nvSpPr>
          <p:spPr>
            <a:xfrm>
              <a:off x="6551640" y="4807440"/>
              <a:ext cx="1208160" cy="140796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Healthy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Sick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Aged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Injured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Pregnant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Feral</a:t>
              </a:r>
              <a:endParaRPr lang="en-CA" sz="1400" b="0" strike="noStrike" spc="-1">
                <a:latin typeface="Arial"/>
              </a:endParaRPr>
            </a:p>
          </p:txBody>
        </p:sp>
        <p:grpSp>
          <p:nvGrpSpPr>
            <p:cNvPr id="82" name="Group 17"/>
            <p:cNvGrpSpPr/>
            <p:nvPr/>
          </p:nvGrpSpPr>
          <p:grpSpPr>
            <a:xfrm>
              <a:off x="6548400" y="4524840"/>
              <a:ext cx="1211400" cy="275760"/>
              <a:chOff x="6548400" y="4524840"/>
              <a:chExt cx="1211400" cy="275760"/>
            </a:xfrm>
          </p:grpSpPr>
          <p:sp>
            <p:nvSpPr>
              <p:cNvPr id="83" name="CustomShape 18"/>
              <p:cNvSpPr/>
              <p:nvPr/>
            </p:nvSpPr>
            <p:spPr>
              <a:xfrm>
                <a:off x="6548400" y="4524840"/>
                <a:ext cx="1211400" cy="2757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en-CA" sz="1400" b="0" strike="noStrike" spc="-1">
                    <a:solidFill>
                      <a:srgbClr val="000000"/>
                    </a:solidFill>
                    <a:latin typeface="Calibri"/>
                  </a:rPr>
                  <a:t>All</a:t>
                </a:r>
                <a:endParaRPr lang="en-CA" sz="1400" b="0" strike="noStrike" spc="-1">
                  <a:latin typeface="Arial"/>
                </a:endParaRPr>
              </a:p>
            </p:txBody>
          </p:sp>
          <p:pic>
            <p:nvPicPr>
              <p:cNvPr id="84" name="Picture 8"/>
              <p:cNvPicPr/>
              <p:nvPr/>
            </p:nvPicPr>
            <p:blipFill>
              <a:blip r:embed="rId3"/>
              <a:stretch/>
            </p:blipFill>
            <p:spPr>
              <a:xfrm>
                <a:off x="7584840" y="4544280"/>
                <a:ext cx="168840" cy="241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85" name="CustomShape 19"/>
          <p:cNvSpPr/>
          <p:nvPr/>
        </p:nvSpPr>
        <p:spPr>
          <a:xfrm rot="10800000">
            <a:off x="7710381" y="4736295"/>
            <a:ext cx="247320" cy="21888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6" name="Group 20"/>
          <p:cNvGrpSpPr/>
          <p:nvPr/>
        </p:nvGrpSpPr>
        <p:grpSpPr>
          <a:xfrm>
            <a:off x="4468410" y="1121550"/>
            <a:ext cx="1389960" cy="1122480"/>
            <a:chOff x="4563000" y="1153080"/>
            <a:chExt cx="1389960" cy="1122480"/>
          </a:xfrm>
        </p:grpSpPr>
        <p:grpSp>
          <p:nvGrpSpPr>
            <p:cNvPr id="87" name="Group 21"/>
            <p:cNvGrpSpPr/>
            <p:nvPr/>
          </p:nvGrpSpPr>
          <p:grpSpPr>
            <a:xfrm>
              <a:off x="4563000" y="1153080"/>
              <a:ext cx="1386000" cy="275760"/>
              <a:chOff x="4563000" y="1153080"/>
              <a:chExt cx="1386000" cy="275760"/>
            </a:xfrm>
          </p:grpSpPr>
          <p:sp>
            <p:nvSpPr>
              <p:cNvPr id="88" name="CustomShape 22"/>
              <p:cNvSpPr/>
              <p:nvPr/>
            </p:nvSpPr>
            <p:spPr>
              <a:xfrm>
                <a:off x="4563000" y="1153080"/>
                <a:ext cx="1386000" cy="27576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en-CA" sz="1400" b="0" strike="noStrike" spc="-1">
                    <a:solidFill>
                      <a:srgbClr val="000000"/>
                    </a:solidFill>
                    <a:latin typeface="Calibri"/>
                  </a:rPr>
                  <a:t>All</a:t>
                </a:r>
                <a:endParaRPr lang="en-CA" sz="1400" b="0" strike="noStrike" spc="-1">
                  <a:latin typeface="Arial"/>
                </a:endParaRPr>
              </a:p>
            </p:txBody>
          </p:sp>
          <p:pic>
            <p:nvPicPr>
              <p:cNvPr id="89" name="Picture 8"/>
              <p:cNvPicPr/>
              <p:nvPr/>
            </p:nvPicPr>
            <p:blipFill>
              <a:blip r:embed="rId3"/>
              <a:stretch/>
            </p:blipFill>
            <p:spPr>
              <a:xfrm>
                <a:off x="5748480" y="1172520"/>
                <a:ext cx="193320" cy="2412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90" name="CustomShape 23"/>
            <p:cNvSpPr/>
            <p:nvPr/>
          </p:nvSpPr>
          <p:spPr>
            <a:xfrm>
              <a:off x="4570560" y="1442520"/>
              <a:ext cx="1382400" cy="8330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January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February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March</a:t>
              </a:r>
              <a:endParaRPr lang="en-CA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April</a:t>
              </a:r>
              <a:endParaRPr lang="en-CA" sz="1400" b="0" strike="noStrike" spc="-1">
                <a:latin typeface="Arial"/>
              </a:endParaRPr>
            </a:p>
          </p:txBody>
        </p:sp>
      </p:grpSp>
      <p:sp>
        <p:nvSpPr>
          <p:cNvPr id="91" name="CustomShape 24"/>
          <p:cNvSpPr/>
          <p:nvPr/>
        </p:nvSpPr>
        <p:spPr>
          <a:xfrm>
            <a:off x="4634370" y="801870"/>
            <a:ext cx="1008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000000"/>
                </a:solidFill>
                <a:latin typeface="Calibri"/>
              </a:rPr>
              <a:t>Select Month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92" name="CustomShape 25"/>
          <p:cNvSpPr/>
          <p:nvPr/>
        </p:nvSpPr>
        <p:spPr>
          <a:xfrm>
            <a:off x="6219090" y="799710"/>
            <a:ext cx="10224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1200" b="0" strike="noStrike" spc="-1">
                <a:solidFill>
                  <a:srgbClr val="000000"/>
                </a:solidFill>
                <a:latin typeface="Calibri"/>
              </a:rPr>
              <a:t>Select Animal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93" name="CustomShape 26"/>
          <p:cNvSpPr/>
          <p:nvPr/>
        </p:nvSpPr>
        <p:spPr>
          <a:xfrm>
            <a:off x="5837490" y="2071590"/>
            <a:ext cx="262800" cy="4291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9"/>
          <p:cNvSpPr/>
          <p:nvPr/>
        </p:nvSpPr>
        <p:spPr>
          <a:xfrm>
            <a:off x="6488730" y="6308070"/>
            <a:ext cx="1744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200" b="1" strike="noStrike" spc="-1">
                <a:solidFill>
                  <a:srgbClr val="000000"/>
                </a:solidFill>
                <a:latin typeface="Calibri"/>
              </a:rPr>
              <a:t>Drop list selection for intake health conditions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98" name="CustomShape 30"/>
          <p:cNvSpPr/>
          <p:nvPr/>
        </p:nvSpPr>
        <p:spPr>
          <a:xfrm flipV="1">
            <a:off x="4865130" y="5356230"/>
            <a:ext cx="2952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1"/>
          <p:cNvSpPr/>
          <p:nvPr/>
        </p:nvSpPr>
        <p:spPr>
          <a:xfrm>
            <a:off x="4953330" y="3058710"/>
            <a:ext cx="2519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200" b="1" strike="noStrike" spc="-1">
                <a:solidFill>
                  <a:srgbClr val="000000"/>
                </a:solidFill>
                <a:latin typeface="Calibri"/>
              </a:rPr>
              <a:t>Combined month and animal droplist selection for plots 2 and 3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100" name="CustomShape 32"/>
          <p:cNvSpPr/>
          <p:nvPr/>
        </p:nvSpPr>
        <p:spPr>
          <a:xfrm flipH="1" flipV="1">
            <a:off x="7283970" y="4900830"/>
            <a:ext cx="75960" cy="140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Group 3"/>
          <p:cNvGrpSpPr/>
          <p:nvPr/>
        </p:nvGrpSpPr>
        <p:grpSpPr>
          <a:xfrm>
            <a:off x="4555890" y="4015230"/>
            <a:ext cx="947880" cy="1405353"/>
            <a:chOff x="4650480" y="4046760"/>
            <a:chExt cx="947880" cy="1405353"/>
          </a:xfrm>
        </p:grpSpPr>
        <p:pic>
          <p:nvPicPr>
            <p:cNvPr id="61" name="Picture 4"/>
            <p:cNvPicPr/>
            <p:nvPr/>
          </p:nvPicPr>
          <p:blipFill>
            <a:blip r:embed="rId6"/>
            <a:stretch/>
          </p:blipFill>
          <p:spPr>
            <a:xfrm rot="10800000">
              <a:off x="4783175" y="4792910"/>
              <a:ext cx="185400" cy="18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4"/>
            <p:cNvPicPr/>
            <p:nvPr/>
          </p:nvPicPr>
          <p:blipFill>
            <a:blip r:embed="rId6"/>
            <a:stretch/>
          </p:blipFill>
          <p:spPr>
            <a:xfrm rot="10800000">
              <a:off x="4787019" y="5002903"/>
              <a:ext cx="185400" cy="18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Picture 4"/>
            <p:cNvPicPr/>
            <p:nvPr/>
          </p:nvPicPr>
          <p:blipFill>
            <a:blip r:embed="rId6"/>
            <a:stretch/>
          </p:blipFill>
          <p:spPr>
            <a:xfrm rot="10800000">
              <a:off x="4790999" y="5212694"/>
              <a:ext cx="185400" cy="185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ustomShape 2"/>
            <p:cNvSpPr/>
            <p:nvPr/>
          </p:nvSpPr>
          <p:spPr>
            <a:xfrm>
              <a:off x="4922280" y="4508106"/>
              <a:ext cx="590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400" b="0" strike="noStrike" spc="-1">
                  <a:solidFill>
                    <a:srgbClr val="000000"/>
                  </a:solidFill>
                  <a:latin typeface="Calibri"/>
                </a:rPr>
                <a:t>Dog</a:t>
              </a:r>
              <a:endParaRPr lang="en-CA" sz="1400" b="0" strike="noStrike" spc="-1">
                <a:latin typeface="Arial"/>
              </a:endParaRPr>
            </a:p>
          </p:txBody>
        </p:sp>
        <p:sp>
          <p:nvSpPr>
            <p:cNvPr id="65" name="CustomShape 3"/>
            <p:cNvSpPr/>
            <p:nvPr/>
          </p:nvSpPr>
          <p:spPr>
            <a:xfrm>
              <a:off x="4927320" y="4722666"/>
              <a:ext cx="590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400" b="0" strike="noStrike" spc="-1" dirty="0">
                  <a:solidFill>
                    <a:srgbClr val="000000"/>
                  </a:solidFill>
                  <a:latin typeface="Calibri"/>
                </a:rPr>
                <a:t>Cat</a:t>
              </a:r>
              <a:endParaRPr lang="en-CA" sz="1400" b="0" strike="noStrike" spc="-1" dirty="0">
                <a:latin typeface="Arial"/>
              </a:endParaRPr>
            </a:p>
          </p:txBody>
        </p:sp>
        <p:sp>
          <p:nvSpPr>
            <p:cNvPr id="66" name="CustomShape 4"/>
            <p:cNvSpPr/>
            <p:nvPr/>
          </p:nvSpPr>
          <p:spPr>
            <a:xfrm>
              <a:off x="4932447" y="4933533"/>
              <a:ext cx="590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400" b="0" strike="noStrike" spc="-1" dirty="0">
                  <a:solidFill>
                    <a:srgbClr val="000000"/>
                  </a:solidFill>
                  <a:latin typeface="Calibri"/>
                </a:rPr>
                <a:t>Bird</a:t>
              </a:r>
              <a:endParaRPr lang="en-CA" sz="1400" b="0" strike="noStrike" spc="-1" dirty="0">
                <a:latin typeface="Arial"/>
              </a:endParaRPr>
            </a:p>
          </p:txBody>
        </p:sp>
        <p:sp>
          <p:nvSpPr>
            <p:cNvPr id="67" name="CustomShape 5"/>
            <p:cNvSpPr/>
            <p:nvPr/>
          </p:nvSpPr>
          <p:spPr>
            <a:xfrm>
              <a:off x="4936680" y="5148633"/>
              <a:ext cx="6616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400" b="0" strike="noStrike" spc="-1" dirty="0">
                  <a:solidFill>
                    <a:srgbClr val="000000"/>
                  </a:solidFill>
                  <a:latin typeface="Calibri"/>
                </a:rPr>
                <a:t>Other</a:t>
              </a:r>
              <a:endParaRPr lang="en-CA" sz="1400" b="0" strike="noStrike" spc="-1" dirty="0">
                <a:latin typeface="Arial"/>
              </a:endParaRPr>
            </a:p>
          </p:txBody>
        </p:sp>
        <p:sp>
          <p:nvSpPr>
            <p:cNvPr id="94" name="CustomShape 27"/>
            <p:cNvSpPr/>
            <p:nvPr/>
          </p:nvSpPr>
          <p:spPr>
            <a:xfrm>
              <a:off x="4650480" y="4046760"/>
              <a:ext cx="9432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CA" sz="1200" b="0" strike="noStrike" spc="-1" dirty="0">
                  <a:solidFill>
                    <a:srgbClr val="000000"/>
                  </a:solidFill>
                  <a:latin typeface="Calibri"/>
                </a:rPr>
                <a:t>Animal Type</a:t>
              </a:r>
              <a:endParaRPr lang="en-CA" sz="1200" b="0" strike="noStrike" spc="-1" dirty="0">
                <a:latin typeface="Arial"/>
              </a:endParaRPr>
            </a:p>
          </p:txBody>
        </p:sp>
        <p:sp>
          <p:nvSpPr>
            <p:cNvPr id="95" name="CustomShape 28"/>
            <p:cNvSpPr/>
            <p:nvPr/>
          </p:nvSpPr>
          <p:spPr>
            <a:xfrm>
              <a:off x="4930200" y="4298946"/>
              <a:ext cx="590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CA" sz="1400" b="0" strike="noStrike" spc="-1" dirty="0">
                  <a:solidFill>
                    <a:srgbClr val="000000"/>
                  </a:solidFill>
                  <a:latin typeface="Calibri"/>
                </a:rPr>
                <a:t>All</a:t>
              </a:r>
              <a:endParaRPr lang="en-CA" sz="1400" b="0" strike="noStrike" spc="-1" dirty="0">
                <a:latin typeface="Arial"/>
              </a:endParaRPr>
            </a:p>
          </p:txBody>
        </p:sp>
        <p:pic>
          <p:nvPicPr>
            <p:cNvPr id="96" name="Picture 4"/>
            <p:cNvPicPr/>
            <p:nvPr/>
          </p:nvPicPr>
          <p:blipFill>
            <a:blip r:embed="rId6"/>
            <a:stretch/>
          </p:blipFill>
          <p:spPr>
            <a:xfrm rot="10800000">
              <a:off x="4781507" y="4586940"/>
              <a:ext cx="185400" cy="18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2"/>
            <p:cNvPicPr/>
            <p:nvPr/>
          </p:nvPicPr>
          <p:blipFill>
            <a:blip r:embed="rId7"/>
            <a:stretch/>
          </p:blipFill>
          <p:spPr>
            <a:xfrm>
              <a:off x="4774680" y="4363560"/>
              <a:ext cx="185400" cy="1854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930" y="632376"/>
            <a:ext cx="3281481" cy="254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5753" y="2753710"/>
            <a:ext cx="6253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 Dash Progress Sketch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84570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Plot1</a:t>
            </a:r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52248" y="1825560"/>
            <a:ext cx="7426524" cy="3818046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5925"/>
          <a:stretch/>
        </p:blipFill>
        <p:spPr>
          <a:xfrm>
            <a:off x="7678772" y="1825560"/>
            <a:ext cx="4460676" cy="3818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83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2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38" y="1635683"/>
            <a:ext cx="5891755" cy="4578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93" y="1772318"/>
            <a:ext cx="5746920" cy="3573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1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3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552476"/>
            <a:ext cx="6096047" cy="462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5" y="1552476"/>
            <a:ext cx="5559972" cy="3504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211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4</a:t>
            </a:r>
            <a:endParaRPr lang="en-SG" dirty="0"/>
          </a:p>
        </p:txBody>
      </p:sp>
      <p:pic>
        <p:nvPicPr>
          <p:cNvPr id="6" name="Picture 1"/>
          <p:cNvPicPr/>
          <p:nvPr/>
        </p:nvPicPr>
        <p:blipFill>
          <a:blip r:embed="rId2"/>
          <a:stretch/>
        </p:blipFill>
        <p:spPr>
          <a:xfrm>
            <a:off x="196949" y="1552476"/>
            <a:ext cx="5142306" cy="442791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256" y="1761418"/>
            <a:ext cx="6482198" cy="35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0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5</a:t>
            </a:r>
            <a:endParaRPr lang="en-SG" dirty="0"/>
          </a:p>
        </p:txBody>
      </p:sp>
      <p:pic>
        <p:nvPicPr>
          <p:cNvPr id="6" name="Picture 2"/>
          <p:cNvPicPr/>
          <p:nvPr/>
        </p:nvPicPr>
        <p:blipFill>
          <a:blip r:embed="rId2"/>
          <a:stretch/>
        </p:blipFill>
        <p:spPr>
          <a:xfrm>
            <a:off x="-1" y="1552475"/>
            <a:ext cx="5265683" cy="4806283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21" y="1690200"/>
            <a:ext cx="6324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2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127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  <vt:lpstr>PowerPoint Presentation</vt:lpstr>
      <vt:lpstr>PowerPoint Presentation</vt:lpstr>
      <vt:lpstr>Plot1</vt:lpstr>
      <vt:lpstr>Plot 2</vt:lpstr>
      <vt:lpstr>Plot 3</vt:lpstr>
      <vt:lpstr>Plot 4</vt:lpstr>
      <vt:lpstr>Plot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Aman Kumar Garg</dc:creator>
  <dc:description/>
  <cp:lastModifiedBy>kfoofw@gmail.com</cp:lastModifiedBy>
  <cp:revision>37</cp:revision>
  <dcterms:created xsi:type="dcterms:W3CDTF">2019-11-21T05:07:19Z</dcterms:created>
  <dcterms:modified xsi:type="dcterms:W3CDTF">2019-12-07T09:22:56Z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