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40E6D2F-11DF-4D3E-BF09-CC405C3A6D65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19-12-6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4C8332-E3A9-44DB-B73B-C72673E0742D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hyperlink" Target="http://www.austintexas.gov/department/aac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15560" y="0"/>
            <a:ext cx="12435480" cy="176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00080" y="2646000"/>
            <a:ext cx="1647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latin typeface="Calibri"/>
              </a:rPr>
              <a:t>Slider to provide common filter to all graphs on year</a:t>
            </a:r>
            <a:endParaRPr b="0" lang="en-CA" sz="1400" spc="-1" strike="noStrike">
              <a:latin typeface="Arial"/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128520" y="1762560"/>
            <a:ext cx="11791440" cy="792000"/>
            <a:chOff x="128520" y="1762560"/>
            <a:chExt cx="11791440" cy="792000"/>
          </a:xfrm>
        </p:grpSpPr>
        <p:pic>
          <p:nvPicPr>
            <p:cNvPr id="44" name="Picture 5" descr=""/>
            <p:cNvPicPr/>
            <p:nvPr/>
          </p:nvPicPr>
          <p:blipFill>
            <a:blip r:embed="rId1"/>
            <a:stretch/>
          </p:blipFill>
          <p:spPr>
            <a:xfrm>
              <a:off x="128520" y="2278800"/>
              <a:ext cx="11791440" cy="275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CustomShape 4"/>
            <p:cNvSpPr/>
            <p:nvPr/>
          </p:nvSpPr>
          <p:spPr>
            <a:xfrm>
              <a:off x="4591080" y="1762560"/>
              <a:ext cx="2866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00"/>
                  </a:solidFill>
                  <a:latin typeface="Calibri"/>
                </a:rPr>
                <a:t>Select Intake Year Data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>
              <a:off x="257040" y="213228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2013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>
              <a:off x="1838160" y="211356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2014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3648240" y="212292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2015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49" name="CustomShape 8"/>
            <p:cNvSpPr/>
            <p:nvPr/>
          </p:nvSpPr>
          <p:spPr>
            <a:xfrm>
              <a:off x="533412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2016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50" name="CustomShape 9"/>
            <p:cNvSpPr/>
            <p:nvPr/>
          </p:nvSpPr>
          <p:spPr>
            <a:xfrm>
              <a:off x="734364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2017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51" name="CustomShape 10"/>
            <p:cNvSpPr/>
            <p:nvPr/>
          </p:nvSpPr>
          <p:spPr>
            <a:xfrm>
              <a:off x="9153360" y="208476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2018</a:t>
              </a:r>
              <a:endParaRPr b="0" lang="en-CA" sz="1600" spc="-1" strike="noStrike">
                <a:latin typeface="Arial"/>
              </a:endParaRPr>
            </a:p>
          </p:txBody>
        </p:sp>
        <p:sp>
          <p:nvSpPr>
            <p:cNvPr id="52" name="CustomShape 11"/>
            <p:cNvSpPr/>
            <p:nvPr/>
          </p:nvSpPr>
          <p:spPr>
            <a:xfrm>
              <a:off x="1109664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CA" sz="1600" spc="-1" strike="noStrike">
                  <a:solidFill>
                    <a:srgbClr val="000000"/>
                  </a:solidFill>
                  <a:latin typeface="Calibri"/>
                </a:rPr>
                <a:t>2019</a:t>
              </a:r>
              <a:endParaRPr b="0" lang="en-CA" sz="1600" spc="-1" strike="noStrike">
                <a:latin typeface="Arial"/>
              </a:endParaRPr>
            </a:p>
          </p:txBody>
        </p:sp>
      </p:grpSp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1289520" y="159480"/>
            <a:ext cx="3438000" cy="13712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764000" y="2733840"/>
            <a:ext cx="9504000" cy="3899520"/>
          </a:xfrm>
          <a:prstGeom prst="rect">
            <a:avLst/>
          </a:prstGeom>
          <a:ln>
            <a:noFill/>
          </a:ln>
        </p:spPr>
      </p:pic>
      <p:sp>
        <p:nvSpPr>
          <p:cNvPr id="55" name="CustomShape 12"/>
          <p:cNvSpPr/>
          <p:nvPr/>
        </p:nvSpPr>
        <p:spPr>
          <a:xfrm flipV="1">
            <a:off x="1578600" y="2470320"/>
            <a:ext cx="973800" cy="3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4986000" y="163080"/>
            <a:ext cx="57650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This project is targeted at Austin Animal Center staff and volunteers for their operational planning and budgeting.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For more information, please go to </a:t>
            </a:r>
            <a:r>
              <a:rPr b="0" lang="en-CA" sz="1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http://www.austintexas.gov/department/aac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517800" y="4007160"/>
            <a:ext cx="1231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Select Intake </a:t>
            </a:r>
            <a:endParaRPr b="0" lang="en-CA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Health Condition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58" name="Picture 10" descr=""/>
          <p:cNvPicPr/>
          <p:nvPr/>
        </p:nvPicPr>
        <p:blipFill>
          <a:blip r:embed="rId1"/>
          <a:stretch/>
        </p:blipFill>
        <p:spPr>
          <a:xfrm>
            <a:off x="831600" y="793440"/>
            <a:ext cx="3540600" cy="2430360"/>
          </a:xfrm>
          <a:prstGeom prst="rect">
            <a:avLst/>
          </a:prstGeom>
          <a:ln>
            <a:noFill/>
          </a:ln>
        </p:spPr>
      </p:pic>
      <p:pic>
        <p:nvPicPr>
          <p:cNvPr id="59" name="Picture 12" descr=""/>
          <p:cNvPicPr/>
          <p:nvPr/>
        </p:nvPicPr>
        <p:blipFill>
          <a:blip r:embed="rId2"/>
          <a:stretch/>
        </p:blipFill>
        <p:spPr>
          <a:xfrm>
            <a:off x="8026560" y="792360"/>
            <a:ext cx="3447720" cy="2595600"/>
          </a:xfrm>
          <a:prstGeom prst="rect">
            <a:avLst/>
          </a:prstGeom>
          <a:ln>
            <a:noFill/>
          </a:ln>
        </p:spPr>
      </p:pic>
      <p:pic>
        <p:nvPicPr>
          <p:cNvPr id="60" name="Picture 2" descr=""/>
          <p:cNvPicPr/>
          <p:nvPr/>
        </p:nvPicPr>
        <p:blipFill>
          <a:blip r:embed="rId3"/>
          <a:stretch/>
        </p:blipFill>
        <p:spPr>
          <a:xfrm>
            <a:off x="4774680" y="4363560"/>
            <a:ext cx="185400" cy="185400"/>
          </a:xfrm>
          <a:prstGeom prst="rect">
            <a:avLst/>
          </a:prstGeom>
          <a:ln>
            <a:noFill/>
          </a:ln>
        </p:spPr>
      </p:pic>
      <p:pic>
        <p:nvPicPr>
          <p:cNvPr id="61" name="Picture 4" descr=""/>
          <p:cNvPicPr/>
          <p:nvPr/>
        </p:nvPicPr>
        <p:blipFill>
          <a:blip r:embed="rId4"/>
          <a:stretch/>
        </p:blipFill>
        <p:spPr>
          <a:xfrm rot="10800000">
            <a:off x="4969440" y="4962240"/>
            <a:ext cx="185400" cy="18540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5"/>
          <a:stretch/>
        </p:blipFill>
        <p:spPr>
          <a:xfrm rot="10800000">
            <a:off x="4974480" y="5176440"/>
            <a:ext cx="185400" cy="18540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6"/>
          <a:stretch/>
        </p:blipFill>
        <p:spPr>
          <a:xfrm rot="10800000">
            <a:off x="4974480" y="5395320"/>
            <a:ext cx="185400" cy="18540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4922280" y="4499640"/>
            <a:ext cx="590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Dog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4927320" y="4714200"/>
            <a:ext cx="590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Cat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4936680" y="4920840"/>
            <a:ext cx="590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Bird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4936680" y="5144400"/>
            <a:ext cx="661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Other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 flipV="1">
            <a:off x="5949360" y="2656080"/>
            <a:ext cx="2952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4461840" y="5783040"/>
            <a:ext cx="1723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Calibri"/>
              </a:rPr>
              <a:t>Radio Button to change option for animal type of left plot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70" name="Group 8"/>
          <p:cNvGrpSpPr/>
          <p:nvPr/>
        </p:nvGrpSpPr>
        <p:grpSpPr>
          <a:xfrm>
            <a:off x="6173280" y="1153080"/>
            <a:ext cx="1389960" cy="1122480"/>
            <a:chOff x="6173280" y="1153080"/>
            <a:chExt cx="1389960" cy="1122480"/>
          </a:xfrm>
        </p:grpSpPr>
        <p:grpSp>
          <p:nvGrpSpPr>
            <p:cNvPr id="71" name="Group 9"/>
            <p:cNvGrpSpPr/>
            <p:nvPr/>
          </p:nvGrpSpPr>
          <p:grpSpPr>
            <a:xfrm>
              <a:off x="6173280" y="1153080"/>
              <a:ext cx="1386000" cy="275760"/>
              <a:chOff x="6173280" y="1153080"/>
              <a:chExt cx="1386000" cy="275760"/>
            </a:xfrm>
          </p:grpSpPr>
          <p:sp>
            <p:nvSpPr>
              <p:cNvPr id="72" name="CustomShape 10"/>
              <p:cNvSpPr/>
              <p:nvPr/>
            </p:nvSpPr>
            <p:spPr>
              <a:xfrm>
                <a:off x="6173280" y="1153080"/>
                <a:ext cx="13860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>
                  <a:lnSpc>
                    <a:spcPct val="100000"/>
                  </a:lnSpc>
                </a:pPr>
                <a:r>
                  <a:rPr b="0" lang="en-CA" sz="1400" spc="-1" strike="noStrike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b="0" lang="en-CA" sz="1400" spc="-1" strike="noStrike">
                  <a:latin typeface="Arial"/>
                </a:endParaRPr>
              </a:p>
            </p:txBody>
          </p:sp>
          <p:pic>
            <p:nvPicPr>
              <p:cNvPr id="73" name="Picture 8" descr=""/>
              <p:cNvPicPr/>
              <p:nvPr/>
            </p:nvPicPr>
            <p:blipFill>
              <a:blip r:embed="rId7"/>
              <a:stretch/>
            </p:blipFill>
            <p:spPr>
              <a:xfrm>
                <a:off x="7358760" y="1172520"/>
                <a:ext cx="193320" cy="2412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4" name="CustomShape 11"/>
            <p:cNvSpPr/>
            <p:nvPr/>
          </p:nvSpPr>
          <p:spPr>
            <a:xfrm>
              <a:off x="6180840" y="1442520"/>
              <a:ext cx="1382400" cy="833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Dog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Cat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Bird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Other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75" name="CustomShape 12"/>
          <p:cNvSpPr/>
          <p:nvPr/>
        </p:nvSpPr>
        <p:spPr>
          <a:xfrm>
            <a:off x="4450680" y="4827960"/>
            <a:ext cx="247320" cy="2188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3"/>
          <p:cNvSpPr/>
          <p:nvPr/>
        </p:nvSpPr>
        <p:spPr>
          <a:xfrm>
            <a:off x="4579560" y="2446200"/>
            <a:ext cx="1307520" cy="2332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rot="10800000">
            <a:off x="7646400" y="2656800"/>
            <a:ext cx="1453680" cy="1954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1" descr=""/>
          <p:cNvPicPr/>
          <p:nvPr/>
        </p:nvPicPr>
        <p:blipFill>
          <a:blip r:embed="rId8"/>
          <a:stretch/>
        </p:blipFill>
        <p:spPr>
          <a:xfrm>
            <a:off x="992520" y="3659040"/>
            <a:ext cx="3445920" cy="304128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9"/>
          <a:stretch/>
        </p:blipFill>
        <p:spPr>
          <a:xfrm>
            <a:off x="7910280" y="3659040"/>
            <a:ext cx="3369960" cy="2972520"/>
          </a:xfrm>
          <a:prstGeom prst="rect">
            <a:avLst/>
          </a:prstGeom>
          <a:ln>
            <a:noFill/>
          </a:ln>
        </p:spPr>
      </p:pic>
      <p:grpSp>
        <p:nvGrpSpPr>
          <p:cNvPr id="80" name="Group 15"/>
          <p:cNvGrpSpPr/>
          <p:nvPr/>
        </p:nvGrpSpPr>
        <p:grpSpPr>
          <a:xfrm>
            <a:off x="6548400" y="4524840"/>
            <a:ext cx="1211400" cy="1690560"/>
            <a:chOff x="6548400" y="4524840"/>
            <a:chExt cx="1211400" cy="1690560"/>
          </a:xfrm>
        </p:grpSpPr>
        <p:sp>
          <p:nvSpPr>
            <p:cNvPr id="81" name="CustomShape 16"/>
            <p:cNvSpPr/>
            <p:nvPr/>
          </p:nvSpPr>
          <p:spPr>
            <a:xfrm>
              <a:off x="6551640" y="4807440"/>
              <a:ext cx="1208160" cy="140796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Healthy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Sick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Aged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Injured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Pregnant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Feral</a:t>
              </a:r>
              <a:endParaRPr b="0" lang="en-CA" sz="1400" spc="-1" strike="noStrike">
                <a:latin typeface="Arial"/>
              </a:endParaRPr>
            </a:p>
          </p:txBody>
        </p:sp>
        <p:grpSp>
          <p:nvGrpSpPr>
            <p:cNvPr id="82" name="Group 17"/>
            <p:cNvGrpSpPr/>
            <p:nvPr/>
          </p:nvGrpSpPr>
          <p:grpSpPr>
            <a:xfrm>
              <a:off x="6548400" y="4524840"/>
              <a:ext cx="1211400" cy="275760"/>
              <a:chOff x="6548400" y="4524840"/>
              <a:chExt cx="1211400" cy="275760"/>
            </a:xfrm>
          </p:grpSpPr>
          <p:sp>
            <p:nvSpPr>
              <p:cNvPr id="83" name="CustomShape 18"/>
              <p:cNvSpPr/>
              <p:nvPr/>
            </p:nvSpPr>
            <p:spPr>
              <a:xfrm>
                <a:off x="6548400" y="4524840"/>
                <a:ext cx="12114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>
                  <a:lnSpc>
                    <a:spcPct val="100000"/>
                  </a:lnSpc>
                </a:pPr>
                <a:r>
                  <a:rPr b="0" lang="en-CA" sz="1400" spc="-1" strike="noStrike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b="0" lang="en-CA" sz="1400" spc="-1" strike="noStrike">
                  <a:latin typeface="Arial"/>
                </a:endParaRPr>
              </a:p>
            </p:txBody>
          </p:sp>
          <p:pic>
            <p:nvPicPr>
              <p:cNvPr id="84" name="Picture 8" descr=""/>
              <p:cNvPicPr/>
              <p:nvPr/>
            </p:nvPicPr>
            <p:blipFill>
              <a:blip r:embed="rId10"/>
              <a:stretch/>
            </p:blipFill>
            <p:spPr>
              <a:xfrm>
                <a:off x="7584840" y="4544280"/>
                <a:ext cx="168840" cy="241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85" name="CustomShape 19"/>
          <p:cNvSpPr/>
          <p:nvPr/>
        </p:nvSpPr>
        <p:spPr>
          <a:xfrm rot="10800000">
            <a:off x="8126280" y="4933080"/>
            <a:ext cx="247320" cy="2188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6" name="Group 20"/>
          <p:cNvGrpSpPr/>
          <p:nvPr/>
        </p:nvGrpSpPr>
        <p:grpSpPr>
          <a:xfrm>
            <a:off x="4563000" y="1153080"/>
            <a:ext cx="1389960" cy="1122480"/>
            <a:chOff x="4563000" y="1153080"/>
            <a:chExt cx="1389960" cy="1122480"/>
          </a:xfrm>
        </p:grpSpPr>
        <p:grpSp>
          <p:nvGrpSpPr>
            <p:cNvPr id="87" name="Group 21"/>
            <p:cNvGrpSpPr/>
            <p:nvPr/>
          </p:nvGrpSpPr>
          <p:grpSpPr>
            <a:xfrm>
              <a:off x="4563000" y="1153080"/>
              <a:ext cx="1386000" cy="275760"/>
              <a:chOff x="4563000" y="1153080"/>
              <a:chExt cx="1386000" cy="275760"/>
            </a:xfrm>
          </p:grpSpPr>
          <p:sp>
            <p:nvSpPr>
              <p:cNvPr id="88" name="CustomShape 22"/>
              <p:cNvSpPr/>
              <p:nvPr/>
            </p:nvSpPr>
            <p:spPr>
              <a:xfrm>
                <a:off x="4563000" y="1153080"/>
                <a:ext cx="13860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>
                  <a:lnSpc>
                    <a:spcPct val="100000"/>
                  </a:lnSpc>
                </a:pPr>
                <a:r>
                  <a:rPr b="0" lang="en-CA" sz="1400" spc="-1" strike="noStrike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b="0" lang="en-CA" sz="1400" spc="-1" strike="noStrike">
                  <a:latin typeface="Arial"/>
                </a:endParaRPr>
              </a:p>
            </p:txBody>
          </p:sp>
          <p:pic>
            <p:nvPicPr>
              <p:cNvPr id="89" name="Picture 8" descr=""/>
              <p:cNvPicPr/>
              <p:nvPr/>
            </p:nvPicPr>
            <p:blipFill>
              <a:blip r:embed="rId11"/>
              <a:stretch/>
            </p:blipFill>
            <p:spPr>
              <a:xfrm>
                <a:off x="5748480" y="1172520"/>
                <a:ext cx="193320" cy="2412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0" name="CustomShape 23"/>
            <p:cNvSpPr/>
            <p:nvPr/>
          </p:nvSpPr>
          <p:spPr>
            <a:xfrm>
              <a:off x="4570560" y="1442520"/>
              <a:ext cx="1382400" cy="833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January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February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March</a:t>
              </a:r>
              <a:endParaRPr b="0" lang="en-CA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000000"/>
                  </a:solidFill>
                  <a:latin typeface="Calibri"/>
                </a:rPr>
                <a:t>April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91" name="CustomShape 24"/>
          <p:cNvSpPr/>
          <p:nvPr/>
        </p:nvSpPr>
        <p:spPr>
          <a:xfrm>
            <a:off x="4728960" y="833400"/>
            <a:ext cx="100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Select Month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92" name="CustomShape 25"/>
          <p:cNvSpPr/>
          <p:nvPr/>
        </p:nvSpPr>
        <p:spPr>
          <a:xfrm>
            <a:off x="6313680" y="831240"/>
            <a:ext cx="1022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Select Animal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93" name="CustomShape 26"/>
          <p:cNvSpPr/>
          <p:nvPr/>
        </p:nvSpPr>
        <p:spPr>
          <a:xfrm>
            <a:off x="5932080" y="2103120"/>
            <a:ext cx="262800" cy="4291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7"/>
          <p:cNvSpPr/>
          <p:nvPr/>
        </p:nvSpPr>
        <p:spPr>
          <a:xfrm>
            <a:off x="4650480" y="4046760"/>
            <a:ext cx="943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Animal Type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95" name="CustomShape 28"/>
          <p:cNvSpPr/>
          <p:nvPr/>
        </p:nvSpPr>
        <p:spPr>
          <a:xfrm>
            <a:off x="4930200" y="4290480"/>
            <a:ext cx="590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All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2"/>
          <a:stretch/>
        </p:blipFill>
        <p:spPr>
          <a:xfrm rot="10800000">
            <a:off x="4964040" y="4749120"/>
            <a:ext cx="185400" cy="185400"/>
          </a:xfrm>
          <a:prstGeom prst="rect">
            <a:avLst/>
          </a:prstGeom>
          <a:ln>
            <a:noFill/>
          </a:ln>
        </p:spPr>
      </p:pic>
      <p:sp>
        <p:nvSpPr>
          <p:cNvPr id="97" name="CustomShape 29"/>
          <p:cNvSpPr/>
          <p:nvPr/>
        </p:nvSpPr>
        <p:spPr>
          <a:xfrm>
            <a:off x="6583320" y="6339600"/>
            <a:ext cx="1744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Calibri"/>
              </a:rPr>
              <a:t>Drop list selection for intake health conditions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98" name="CustomShape 30"/>
          <p:cNvSpPr/>
          <p:nvPr/>
        </p:nvSpPr>
        <p:spPr>
          <a:xfrm flipV="1">
            <a:off x="4959720" y="5387760"/>
            <a:ext cx="2952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1"/>
          <p:cNvSpPr/>
          <p:nvPr/>
        </p:nvSpPr>
        <p:spPr>
          <a:xfrm>
            <a:off x="5047920" y="3090240"/>
            <a:ext cx="2519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Calibri"/>
              </a:rPr>
              <a:t>Combined month and animal droplist selection for plots 2 and 3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00" name="CustomShape 32"/>
          <p:cNvSpPr/>
          <p:nvPr/>
        </p:nvSpPr>
        <p:spPr>
          <a:xfrm flipH="1" flipV="1">
            <a:off x="7378560" y="4932360"/>
            <a:ext cx="75960" cy="14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Application>LibreOffice/6.0.7.3$Linux_X86_64 LibreOffice_project/00m0$Build-3</Application>
  <Words>110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2019-11-21T05:07:19Z</dcterms:created>
  <dc:creator>Aman Kumar Garg</dc:creator>
  <dc:description/>
  <dc:language>en-CA</dc:language>
  <cp:lastModifiedBy/>
  <dcterms:modified xsi:type="dcterms:W3CDTF">2019-12-06T14:55:24Z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