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4" r:id="rId3"/>
    <p:sldId id="290" r:id="rId4"/>
    <p:sldId id="295" r:id="rId5"/>
    <p:sldId id="296" r:id="rId6"/>
    <p:sldId id="289" r:id="rId7"/>
  </p:sldIdLst>
  <p:sldSz cx="9144000" cy="5143500" type="screen16x9"/>
  <p:notesSz cx="6858000" cy="9144000"/>
  <p:embeddedFontLst>
    <p:embeddedFont>
      <p:font typeface="Barlow Light" pitchFamily="2" charset="77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leway SemiBold" panose="020B05030301010600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F386C-565A-4ABB-BF8A-DEABC376F850}">
  <a:tblStyle styleId="{C80F386C-565A-4ABB-BF8A-DEABC376F8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8"/>
  </p:normalViewPr>
  <p:slideViewPr>
    <p:cSldViewPr snapToGrid="0" snapToObjects="1">
      <p:cViewPr varScale="1">
        <p:scale>
          <a:sx n="138" d="100"/>
          <a:sy n="138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03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3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Austin_neighborhoo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783771" y="583967"/>
            <a:ext cx="4554847" cy="26959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IBM Applied Data Science Capstone</a:t>
            </a:r>
            <a:endParaRPr dirty="0"/>
          </a:p>
        </p:txBody>
      </p:sp>
      <p:sp>
        <p:nvSpPr>
          <p:cNvPr id="340" name="Google Shape;406;p15">
            <a:extLst>
              <a:ext uri="{FF2B5EF4-FFF2-40B4-BE49-F238E27FC236}">
                <a16:creationId xmlns:a16="http://schemas.microsoft.com/office/drawing/2014/main" id="{943F8472-EEAD-A14C-9364-12F12418A70B}"/>
              </a:ext>
            </a:extLst>
          </p:cNvPr>
          <p:cNvSpPr txBox="1">
            <a:spLocks/>
          </p:cNvSpPr>
          <p:nvPr/>
        </p:nvSpPr>
        <p:spPr>
          <a:xfrm>
            <a:off x="880508" y="3279900"/>
            <a:ext cx="435651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dk2"/>
                </a:solidFill>
                <a:latin typeface="Barlow Light"/>
                <a:sym typeface="Barlow Light"/>
              </a:rPr>
              <a:t>Food Trucks – Opening a New Business in Austin, Texas</a:t>
            </a:r>
          </a:p>
          <a:p>
            <a:endParaRPr lang="en-US" sz="2000" dirty="0">
              <a:solidFill>
                <a:schemeClr val="dk2"/>
              </a:solidFill>
              <a:latin typeface="Barlow Light"/>
              <a:sym typeface="Barlow Light"/>
            </a:endParaRPr>
          </a:p>
          <a:p>
            <a:r>
              <a:rPr lang="en-US" sz="2000" dirty="0">
                <a:solidFill>
                  <a:schemeClr val="dk2"/>
                </a:solidFill>
                <a:latin typeface="Barlow Light"/>
                <a:sym typeface="Barlow Light"/>
              </a:rPr>
              <a:t>By: Kevin R.</a:t>
            </a:r>
          </a:p>
          <a:p>
            <a:r>
              <a:rPr lang="en-US" sz="2000" dirty="0">
                <a:solidFill>
                  <a:schemeClr val="dk2"/>
                </a:solidFill>
                <a:latin typeface="Barlow Light"/>
                <a:sym typeface="Barlow Light"/>
              </a:rPr>
              <a:t>January 2021</a:t>
            </a:r>
            <a:endParaRPr lang="en-US" sz="2000" dirty="0">
              <a:solidFill>
                <a:schemeClr val="dk2"/>
              </a:solidFill>
              <a:latin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/>
              <a:t>Business Problem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7532255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New food truck owners in Austin, Texas do not know where to park their food truck to minimize competition</a:t>
            </a:r>
          </a:p>
          <a:p>
            <a:pPr marL="285750" indent="-285750"/>
            <a:r>
              <a:rPr lang="en-US" dirty="0"/>
              <a:t>Considering Austin is one of the top food truck cities in the United States, owners will need to know this information early on if they want to succeed. 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/>
              <a:t>Data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Type of Data</a:t>
            </a:r>
            <a:endParaRPr b="1" dirty="0"/>
          </a:p>
          <a:p>
            <a:pPr marL="285750" indent="-285750"/>
            <a:r>
              <a:rPr lang="en-US" dirty="0"/>
              <a:t>Austin neighborhoods</a:t>
            </a:r>
          </a:p>
          <a:p>
            <a:pPr marL="285750" indent="-285750"/>
            <a:r>
              <a:rPr lang="en-US" dirty="0"/>
              <a:t>Longitude/Latitude of neighborhoods</a:t>
            </a:r>
          </a:p>
          <a:p>
            <a:pPr marL="285750" indent="-285750"/>
            <a:r>
              <a:rPr lang="en-US" dirty="0"/>
              <a:t>Food truck data</a:t>
            </a: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Data Sources</a:t>
            </a:r>
            <a:endParaRPr b="1" dirty="0"/>
          </a:p>
          <a:p>
            <a:pPr marL="285750" indent="-285750"/>
            <a:r>
              <a:rPr lang="en" dirty="0">
                <a:hlinkClick r:id="rId3"/>
              </a:rPr>
              <a:t>Wikipedia</a:t>
            </a:r>
            <a:endParaRPr lang="en" dirty="0"/>
          </a:p>
          <a:p>
            <a:pPr marL="285750" indent="-285750"/>
            <a:r>
              <a:rPr lang="en" dirty="0" err="1"/>
              <a:t>Geopy</a:t>
            </a:r>
            <a:r>
              <a:rPr lang="en" dirty="0"/>
              <a:t> package</a:t>
            </a:r>
          </a:p>
          <a:p>
            <a:pPr marL="285750" indent="-285750"/>
            <a:r>
              <a:rPr lang="en" dirty="0" err="1"/>
              <a:t>FourSquare</a:t>
            </a:r>
            <a:r>
              <a:rPr lang="en" dirty="0"/>
              <a:t> API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C2A5-4A2B-FF4E-A9BB-A1FFF97D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142E-9091-0546-8FB5-1403B694ED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998;p20">
            <a:extLst>
              <a:ext uri="{FF2B5EF4-FFF2-40B4-BE49-F238E27FC236}">
                <a16:creationId xmlns:a16="http://schemas.microsoft.com/office/drawing/2014/main" id="{6B2BA762-078F-4D45-9F5A-BD3EA92BB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Source Data</a:t>
            </a:r>
            <a:endParaRPr b="1" dirty="0"/>
          </a:p>
          <a:p>
            <a:pPr marL="285750" indent="-285750"/>
            <a:r>
              <a:rPr lang="en-US" dirty="0"/>
              <a:t>Scrape Wikipedia with </a:t>
            </a:r>
            <a:r>
              <a:rPr lang="en-US" dirty="0" err="1"/>
              <a:t>Beautifulsoup</a:t>
            </a:r>
            <a:endParaRPr lang="en-US" dirty="0"/>
          </a:p>
          <a:p>
            <a:pPr marL="285750" indent="-285750"/>
            <a:r>
              <a:rPr lang="en-US" dirty="0"/>
              <a:t>Remove non-necessary information</a:t>
            </a:r>
          </a:p>
          <a:p>
            <a:pPr marL="285750" indent="-285750"/>
            <a:r>
              <a:rPr lang="en-US" dirty="0"/>
              <a:t>Loop neighborhood through </a:t>
            </a:r>
            <a:r>
              <a:rPr lang="en-US" dirty="0" err="1"/>
              <a:t>Geopy</a:t>
            </a:r>
            <a:r>
              <a:rPr lang="en-US" dirty="0"/>
              <a:t> to get coordinates</a:t>
            </a:r>
          </a:p>
        </p:txBody>
      </p:sp>
      <p:sp>
        <p:nvSpPr>
          <p:cNvPr id="8" name="Google Shape;998;p20">
            <a:extLst>
              <a:ext uri="{FF2B5EF4-FFF2-40B4-BE49-F238E27FC236}">
                <a16:creationId xmlns:a16="http://schemas.microsoft.com/office/drawing/2014/main" id="{CFAC507E-BC95-F04C-8531-F7BDAA1D833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 err="1"/>
              <a:t>FourSquare</a:t>
            </a:r>
            <a:endParaRPr b="1" dirty="0"/>
          </a:p>
          <a:p>
            <a:pPr marL="285750" indent="-285750"/>
            <a:r>
              <a:rPr lang="en-US" dirty="0"/>
              <a:t>Loop </a:t>
            </a:r>
            <a:r>
              <a:rPr lang="en-US" dirty="0" err="1"/>
              <a:t>Geopy</a:t>
            </a:r>
            <a:r>
              <a:rPr lang="en-US" dirty="0"/>
              <a:t> coordinates to get venue data</a:t>
            </a:r>
          </a:p>
          <a:p>
            <a:pPr marL="285750" indent="-285750"/>
            <a:r>
              <a:rPr lang="en-US" dirty="0"/>
              <a:t>Group by venue category and get mean per neighborhood</a:t>
            </a:r>
          </a:p>
          <a:p>
            <a:pPr marL="285750" indent="-285750"/>
            <a:r>
              <a:rPr lang="en-US" dirty="0"/>
              <a:t>Filter by food truck</a:t>
            </a:r>
          </a:p>
        </p:txBody>
      </p:sp>
      <p:sp>
        <p:nvSpPr>
          <p:cNvPr id="9" name="Google Shape;998;p20">
            <a:extLst>
              <a:ext uri="{FF2B5EF4-FFF2-40B4-BE49-F238E27FC236}">
                <a16:creationId xmlns:a16="http://schemas.microsoft.com/office/drawing/2014/main" id="{2BDF841B-E6F0-F045-A3A9-97739858D63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Visualization</a:t>
            </a:r>
            <a:endParaRPr b="1" dirty="0"/>
          </a:p>
          <a:p>
            <a:pPr marL="285750" indent="-285750"/>
            <a:r>
              <a:rPr lang="en-US" dirty="0"/>
              <a:t>K-Means Clustering to segment data</a:t>
            </a:r>
          </a:p>
          <a:p>
            <a:pPr marL="285750" indent="-285750"/>
            <a:r>
              <a:rPr lang="en-US" dirty="0"/>
              <a:t>Clean data</a:t>
            </a:r>
          </a:p>
          <a:p>
            <a:pPr marL="285750" indent="-285750"/>
            <a:r>
              <a:rPr lang="en-US" dirty="0"/>
              <a:t>Impose data onto Folium Map</a:t>
            </a:r>
          </a:p>
        </p:txBody>
      </p:sp>
    </p:spTree>
    <p:extLst>
      <p:ext uri="{BB962C8B-B14F-4D97-AF65-F5344CB8AC3E}">
        <p14:creationId xmlns:p14="http://schemas.microsoft.com/office/powerpoint/2010/main" val="22999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7116-4504-964A-84B8-EEDEB22F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6D8D4-00CD-334F-A90B-511E5DE19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54642"/>
            <a:ext cx="3791527" cy="3220108"/>
          </a:xfrm>
        </p:spPr>
        <p:txBody>
          <a:bodyPr/>
          <a:lstStyle/>
          <a:p>
            <a:r>
              <a:rPr lang="en-US" dirty="0"/>
              <a:t>Created 4 Clusters</a:t>
            </a:r>
          </a:p>
          <a:p>
            <a:pPr lvl="1"/>
            <a:r>
              <a:rPr lang="en-US" dirty="0"/>
              <a:t>Cluster 0: Red circles with low Food Truck count</a:t>
            </a:r>
            <a:endParaRPr lang="en-US" sz="1400" dirty="0"/>
          </a:p>
          <a:p>
            <a:pPr lvl="1"/>
            <a:r>
              <a:rPr lang="en-US" dirty="0"/>
              <a:t>Cluster 1: Purple circles with moderate Food Truck count</a:t>
            </a:r>
            <a:endParaRPr lang="en-US" sz="1400" dirty="0"/>
          </a:p>
          <a:p>
            <a:pPr lvl="1"/>
            <a:r>
              <a:rPr lang="en-US" dirty="0"/>
              <a:t>Cluster 2: Blue circle with only one Food Truck count (anomaly)</a:t>
            </a:r>
            <a:endParaRPr lang="en-US" sz="1400" dirty="0"/>
          </a:p>
          <a:p>
            <a:pPr lvl="1"/>
            <a:r>
              <a:rPr lang="en-US" dirty="0"/>
              <a:t>Cluster 3: Yellow circles with low Food Truck count (residential areas) </a:t>
            </a:r>
            <a:endParaRPr lang="en-US" sz="1400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EA38-4BDF-624E-9DBE-AE39AC107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29481072-05D9-7441-BC9C-2A396C66DE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5127" y="308084"/>
            <a:ext cx="3104581" cy="44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3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" dirty="0"/>
              <a:t>Open food truck in Cluster 1</a:t>
            </a:r>
          </a:p>
          <a:p>
            <a:pPr marL="285750" indent="-285750"/>
            <a:r>
              <a:rPr lang="en" dirty="0"/>
              <a:t>There is mobility between Cluster 0 and 1, due to the nature of the business</a:t>
            </a:r>
          </a:p>
          <a:p>
            <a:pPr marL="285750" indent="-285750"/>
            <a:r>
              <a:rPr lang="en" dirty="0"/>
              <a:t>Avoid Cluster 2 and 3</a:t>
            </a:r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and Conclusion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219627" y="1995750"/>
            <a:ext cx="2823773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Food truck owners can now see how saturated each neighborhood is using this analysis. 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7" name="Google Shape;2228;p37">
            <a:extLst>
              <a:ext uri="{FF2B5EF4-FFF2-40B4-BE49-F238E27FC236}">
                <a16:creationId xmlns:a16="http://schemas.microsoft.com/office/drawing/2014/main" id="{1795E4FC-B1CA-1F46-AA98-4ABFC373BFFB}"/>
              </a:ext>
            </a:extLst>
          </p:cNvPr>
          <p:cNvGrpSpPr/>
          <p:nvPr/>
        </p:nvGrpSpPr>
        <p:grpSpPr>
          <a:xfrm>
            <a:off x="6098100" y="1146950"/>
            <a:ext cx="2749028" cy="3050865"/>
            <a:chOff x="2012475" y="393272"/>
            <a:chExt cx="4440240" cy="4609126"/>
          </a:xfrm>
        </p:grpSpPr>
        <p:sp>
          <p:nvSpPr>
            <p:cNvPr id="248" name="Google Shape;2229;p37">
              <a:extLst>
                <a:ext uri="{FF2B5EF4-FFF2-40B4-BE49-F238E27FC236}">
                  <a16:creationId xmlns:a16="http://schemas.microsoft.com/office/drawing/2014/main" id="{96DD2A84-FD26-E743-A399-DECCC30A1094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230;p37">
              <a:extLst>
                <a:ext uri="{FF2B5EF4-FFF2-40B4-BE49-F238E27FC236}">
                  <a16:creationId xmlns:a16="http://schemas.microsoft.com/office/drawing/2014/main" id="{D677A389-306F-7E4E-8634-649393E319C7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231;p37">
              <a:extLst>
                <a:ext uri="{FF2B5EF4-FFF2-40B4-BE49-F238E27FC236}">
                  <a16:creationId xmlns:a16="http://schemas.microsoft.com/office/drawing/2014/main" id="{F5F2E77F-B014-6D4D-88A5-237BEF67BF52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232;p37">
              <a:extLst>
                <a:ext uri="{FF2B5EF4-FFF2-40B4-BE49-F238E27FC236}">
                  <a16:creationId xmlns:a16="http://schemas.microsoft.com/office/drawing/2014/main" id="{263C89CB-A562-D84B-BF53-73D45B5702EF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233;p37">
              <a:extLst>
                <a:ext uri="{FF2B5EF4-FFF2-40B4-BE49-F238E27FC236}">
                  <a16:creationId xmlns:a16="http://schemas.microsoft.com/office/drawing/2014/main" id="{5436C8A6-9F5A-494B-9865-4E904EB48DA7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234;p37">
              <a:extLst>
                <a:ext uri="{FF2B5EF4-FFF2-40B4-BE49-F238E27FC236}">
                  <a16:creationId xmlns:a16="http://schemas.microsoft.com/office/drawing/2014/main" id="{EB245769-0E76-D44C-BD77-C3567EE6B8F2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235;p37">
              <a:extLst>
                <a:ext uri="{FF2B5EF4-FFF2-40B4-BE49-F238E27FC236}">
                  <a16:creationId xmlns:a16="http://schemas.microsoft.com/office/drawing/2014/main" id="{BA3BD81B-ACF1-6749-9089-575611BE4956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236;p37">
              <a:extLst>
                <a:ext uri="{FF2B5EF4-FFF2-40B4-BE49-F238E27FC236}">
                  <a16:creationId xmlns:a16="http://schemas.microsoft.com/office/drawing/2014/main" id="{4F601E8B-A92D-E647-9726-7C17F4D301D3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237;p37">
              <a:extLst>
                <a:ext uri="{FF2B5EF4-FFF2-40B4-BE49-F238E27FC236}">
                  <a16:creationId xmlns:a16="http://schemas.microsoft.com/office/drawing/2014/main" id="{432FCF6E-C717-C741-8042-7C5FBAEA02F4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238;p37">
              <a:extLst>
                <a:ext uri="{FF2B5EF4-FFF2-40B4-BE49-F238E27FC236}">
                  <a16:creationId xmlns:a16="http://schemas.microsoft.com/office/drawing/2014/main" id="{7CBC3CCC-8208-CE43-B0B1-030FF15BA568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239;p37">
              <a:extLst>
                <a:ext uri="{FF2B5EF4-FFF2-40B4-BE49-F238E27FC236}">
                  <a16:creationId xmlns:a16="http://schemas.microsoft.com/office/drawing/2014/main" id="{E6CC3100-DE9C-014A-B948-AF8BCA48D73D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240;p37">
              <a:extLst>
                <a:ext uri="{FF2B5EF4-FFF2-40B4-BE49-F238E27FC236}">
                  <a16:creationId xmlns:a16="http://schemas.microsoft.com/office/drawing/2014/main" id="{F0DE3CAE-7591-C14B-9AC3-51E0C8FA887C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241;p37">
              <a:extLst>
                <a:ext uri="{FF2B5EF4-FFF2-40B4-BE49-F238E27FC236}">
                  <a16:creationId xmlns:a16="http://schemas.microsoft.com/office/drawing/2014/main" id="{0F4E6D84-EBBA-E64D-B1EC-C3B639AA9C2E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242;p37">
              <a:extLst>
                <a:ext uri="{FF2B5EF4-FFF2-40B4-BE49-F238E27FC236}">
                  <a16:creationId xmlns:a16="http://schemas.microsoft.com/office/drawing/2014/main" id="{9B08828D-CA33-4749-BE52-60558E651A6B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243;p37">
              <a:extLst>
                <a:ext uri="{FF2B5EF4-FFF2-40B4-BE49-F238E27FC236}">
                  <a16:creationId xmlns:a16="http://schemas.microsoft.com/office/drawing/2014/main" id="{AB99C105-4396-FF46-9E6E-5DEE481F53C7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244;p37">
              <a:extLst>
                <a:ext uri="{FF2B5EF4-FFF2-40B4-BE49-F238E27FC236}">
                  <a16:creationId xmlns:a16="http://schemas.microsoft.com/office/drawing/2014/main" id="{5EFEEE27-B798-1442-8D79-70A842217369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245;p37">
              <a:extLst>
                <a:ext uri="{FF2B5EF4-FFF2-40B4-BE49-F238E27FC236}">
                  <a16:creationId xmlns:a16="http://schemas.microsoft.com/office/drawing/2014/main" id="{1EF79CB1-3791-FB4E-B484-084450C76395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246;p37">
              <a:extLst>
                <a:ext uri="{FF2B5EF4-FFF2-40B4-BE49-F238E27FC236}">
                  <a16:creationId xmlns:a16="http://schemas.microsoft.com/office/drawing/2014/main" id="{F616720D-8365-FA4B-A2EB-008B1DA13174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247;p37">
              <a:extLst>
                <a:ext uri="{FF2B5EF4-FFF2-40B4-BE49-F238E27FC236}">
                  <a16:creationId xmlns:a16="http://schemas.microsoft.com/office/drawing/2014/main" id="{0E56442B-8BA3-1A47-A186-0D882621AB70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248;p37">
              <a:extLst>
                <a:ext uri="{FF2B5EF4-FFF2-40B4-BE49-F238E27FC236}">
                  <a16:creationId xmlns:a16="http://schemas.microsoft.com/office/drawing/2014/main" id="{775A14E2-ECE5-2E48-9A96-CF22ED814E5C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249;p37">
              <a:extLst>
                <a:ext uri="{FF2B5EF4-FFF2-40B4-BE49-F238E27FC236}">
                  <a16:creationId xmlns:a16="http://schemas.microsoft.com/office/drawing/2014/main" id="{4B20C60B-AF27-C345-ACB8-C8695154FF85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250;p37">
              <a:extLst>
                <a:ext uri="{FF2B5EF4-FFF2-40B4-BE49-F238E27FC236}">
                  <a16:creationId xmlns:a16="http://schemas.microsoft.com/office/drawing/2014/main" id="{EAA0336E-85EB-A548-A6EB-6AB52BC6E44E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251;p37">
              <a:extLst>
                <a:ext uri="{FF2B5EF4-FFF2-40B4-BE49-F238E27FC236}">
                  <a16:creationId xmlns:a16="http://schemas.microsoft.com/office/drawing/2014/main" id="{F90EA5EF-6100-C546-B261-F5613B5750F1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252;p37">
              <a:extLst>
                <a:ext uri="{FF2B5EF4-FFF2-40B4-BE49-F238E27FC236}">
                  <a16:creationId xmlns:a16="http://schemas.microsoft.com/office/drawing/2014/main" id="{94A51A64-90CE-4C43-933F-7F7DE1E1012D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253;p37">
              <a:extLst>
                <a:ext uri="{FF2B5EF4-FFF2-40B4-BE49-F238E27FC236}">
                  <a16:creationId xmlns:a16="http://schemas.microsoft.com/office/drawing/2014/main" id="{43CCBDE1-9E44-E645-8C21-1620879595B7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254;p37">
              <a:extLst>
                <a:ext uri="{FF2B5EF4-FFF2-40B4-BE49-F238E27FC236}">
                  <a16:creationId xmlns:a16="http://schemas.microsoft.com/office/drawing/2014/main" id="{90077DB5-483F-DC41-8AE3-0104FE29AE40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255;p37">
              <a:extLst>
                <a:ext uri="{FF2B5EF4-FFF2-40B4-BE49-F238E27FC236}">
                  <a16:creationId xmlns:a16="http://schemas.microsoft.com/office/drawing/2014/main" id="{70566F28-CBCB-2D4A-94CB-559F706D9734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256;p37">
              <a:extLst>
                <a:ext uri="{FF2B5EF4-FFF2-40B4-BE49-F238E27FC236}">
                  <a16:creationId xmlns:a16="http://schemas.microsoft.com/office/drawing/2014/main" id="{1FF2020C-95E1-C94C-AF93-F61922C1C80F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257;p37">
              <a:extLst>
                <a:ext uri="{FF2B5EF4-FFF2-40B4-BE49-F238E27FC236}">
                  <a16:creationId xmlns:a16="http://schemas.microsoft.com/office/drawing/2014/main" id="{C0F748BB-ED44-1044-AF69-C4A60DF86B55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258;p37">
              <a:extLst>
                <a:ext uri="{FF2B5EF4-FFF2-40B4-BE49-F238E27FC236}">
                  <a16:creationId xmlns:a16="http://schemas.microsoft.com/office/drawing/2014/main" id="{219CF4F8-B1E5-834D-95D6-D0C4561A42A1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259;p37">
              <a:extLst>
                <a:ext uri="{FF2B5EF4-FFF2-40B4-BE49-F238E27FC236}">
                  <a16:creationId xmlns:a16="http://schemas.microsoft.com/office/drawing/2014/main" id="{063A4991-5420-F04D-A7A9-2839647E5E56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260;p37">
              <a:extLst>
                <a:ext uri="{FF2B5EF4-FFF2-40B4-BE49-F238E27FC236}">
                  <a16:creationId xmlns:a16="http://schemas.microsoft.com/office/drawing/2014/main" id="{5A73EBB2-81BD-B84A-BC89-ADE56823C960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261;p37">
              <a:extLst>
                <a:ext uri="{FF2B5EF4-FFF2-40B4-BE49-F238E27FC236}">
                  <a16:creationId xmlns:a16="http://schemas.microsoft.com/office/drawing/2014/main" id="{D7B2EAB4-CC16-6248-851F-033C58333E96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262;p37">
              <a:extLst>
                <a:ext uri="{FF2B5EF4-FFF2-40B4-BE49-F238E27FC236}">
                  <a16:creationId xmlns:a16="http://schemas.microsoft.com/office/drawing/2014/main" id="{33FC5E40-77FE-4F44-8774-780A04134895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263;p37">
              <a:extLst>
                <a:ext uri="{FF2B5EF4-FFF2-40B4-BE49-F238E27FC236}">
                  <a16:creationId xmlns:a16="http://schemas.microsoft.com/office/drawing/2014/main" id="{4310770F-826B-F44C-A490-450DC82C24A6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264;p37">
              <a:extLst>
                <a:ext uri="{FF2B5EF4-FFF2-40B4-BE49-F238E27FC236}">
                  <a16:creationId xmlns:a16="http://schemas.microsoft.com/office/drawing/2014/main" id="{4E1EAD78-EE71-1C42-B494-1F352ADB7B28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265;p37">
              <a:extLst>
                <a:ext uri="{FF2B5EF4-FFF2-40B4-BE49-F238E27FC236}">
                  <a16:creationId xmlns:a16="http://schemas.microsoft.com/office/drawing/2014/main" id="{8EE25F21-5EEB-0D42-8E6C-6AA3EDAF4899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266;p37">
              <a:extLst>
                <a:ext uri="{FF2B5EF4-FFF2-40B4-BE49-F238E27FC236}">
                  <a16:creationId xmlns:a16="http://schemas.microsoft.com/office/drawing/2014/main" id="{6C9188A3-6B60-084C-BC62-EBA1AAB9D882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267;p37">
              <a:extLst>
                <a:ext uri="{FF2B5EF4-FFF2-40B4-BE49-F238E27FC236}">
                  <a16:creationId xmlns:a16="http://schemas.microsoft.com/office/drawing/2014/main" id="{CE9BC9C4-E037-8F4F-B084-99F058D43691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268;p37">
              <a:extLst>
                <a:ext uri="{FF2B5EF4-FFF2-40B4-BE49-F238E27FC236}">
                  <a16:creationId xmlns:a16="http://schemas.microsoft.com/office/drawing/2014/main" id="{D8C0A506-0B0D-684B-B273-9796B9924688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269;p37">
              <a:extLst>
                <a:ext uri="{FF2B5EF4-FFF2-40B4-BE49-F238E27FC236}">
                  <a16:creationId xmlns:a16="http://schemas.microsoft.com/office/drawing/2014/main" id="{E58FF11F-9ED7-904E-938A-870D3A6BC165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270;p37">
              <a:extLst>
                <a:ext uri="{FF2B5EF4-FFF2-40B4-BE49-F238E27FC236}">
                  <a16:creationId xmlns:a16="http://schemas.microsoft.com/office/drawing/2014/main" id="{BEA8DC1B-5F13-8843-9B90-CB121DA5E657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271;p37">
              <a:extLst>
                <a:ext uri="{FF2B5EF4-FFF2-40B4-BE49-F238E27FC236}">
                  <a16:creationId xmlns:a16="http://schemas.microsoft.com/office/drawing/2014/main" id="{A4584405-8A21-E443-8650-DADE1E3812BC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272;p37">
              <a:extLst>
                <a:ext uri="{FF2B5EF4-FFF2-40B4-BE49-F238E27FC236}">
                  <a16:creationId xmlns:a16="http://schemas.microsoft.com/office/drawing/2014/main" id="{221CFB92-80C3-D14E-A3F3-12C483A374E2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273;p37">
              <a:extLst>
                <a:ext uri="{FF2B5EF4-FFF2-40B4-BE49-F238E27FC236}">
                  <a16:creationId xmlns:a16="http://schemas.microsoft.com/office/drawing/2014/main" id="{A280F82B-E27D-6444-91F1-4A0605DC309E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274;p37">
              <a:extLst>
                <a:ext uri="{FF2B5EF4-FFF2-40B4-BE49-F238E27FC236}">
                  <a16:creationId xmlns:a16="http://schemas.microsoft.com/office/drawing/2014/main" id="{31A5050E-5F4F-E44F-9C9D-1A667D492D92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275;p37">
              <a:extLst>
                <a:ext uri="{FF2B5EF4-FFF2-40B4-BE49-F238E27FC236}">
                  <a16:creationId xmlns:a16="http://schemas.microsoft.com/office/drawing/2014/main" id="{B1A0821F-058A-C44F-B2C8-A5F74DDB13A8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276;p37">
              <a:extLst>
                <a:ext uri="{FF2B5EF4-FFF2-40B4-BE49-F238E27FC236}">
                  <a16:creationId xmlns:a16="http://schemas.microsoft.com/office/drawing/2014/main" id="{0FA81C33-5A16-2B46-8394-15F782A9F925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277;p37">
              <a:extLst>
                <a:ext uri="{FF2B5EF4-FFF2-40B4-BE49-F238E27FC236}">
                  <a16:creationId xmlns:a16="http://schemas.microsoft.com/office/drawing/2014/main" id="{19944620-9506-994A-9416-B18CE9C9C216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278;p37">
              <a:extLst>
                <a:ext uri="{FF2B5EF4-FFF2-40B4-BE49-F238E27FC236}">
                  <a16:creationId xmlns:a16="http://schemas.microsoft.com/office/drawing/2014/main" id="{BC99B881-5FD0-C44B-B231-EC5B6596D44B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279;p37">
              <a:extLst>
                <a:ext uri="{FF2B5EF4-FFF2-40B4-BE49-F238E27FC236}">
                  <a16:creationId xmlns:a16="http://schemas.microsoft.com/office/drawing/2014/main" id="{4D89644F-C658-5E4C-803A-ED648FFC88FF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280;p37">
              <a:extLst>
                <a:ext uri="{FF2B5EF4-FFF2-40B4-BE49-F238E27FC236}">
                  <a16:creationId xmlns:a16="http://schemas.microsoft.com/office/drawing/2014/main" id="{092169BE-7FC2-2C43-B353-E3AAE1E1F06B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2281;p37">
              <a:extLst>
                <a:ext uri="{FF2B5EF4-FFF2-40B4-BE49-F238E27FC236}">
                  <a16:creationId xmlns:a16="http://schemas.microsoft.com/office/drawing/2014/main" id="{8E4707D1-96B5-D34A-ABBB-A8DB38A59C95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2282;p37">
              <a:extLst>
                <a:ext uri="{FF2B5EF4-FFF2-40B4-BE49-F238E27FC236}">
                  <a16:creationId xmlns:a16="http://schemas.microsoft.com/office/drawing/2014/main" id="{6DFCED4F-8867-C94E-B5C0-39C8F978A398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2283;p37">
              <a:extLst>
                <a:ext uri="{FF2B5EF4-FFF2-40B4-BE49-F238E27FC236}">
                  <a16:creationId xmlns:a16="http://schemas.microsoft.com/office/drawing/2014/main" id="{71132251-3B49-C946-AB87-4076877797B9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2284;p37">
              <a:extLst>
                <a:ext uri="{FF2B5EF4-FFF2-40B4-BE49-F238E27FC236}">
                  <a16:creationId xmlns:a16="http://schemas.microsoft.com/office/drawing/2014/main" id="{C6734609-489E-4444-8404-0CF4D11B19F8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2285;p37">
              <a:extLst>
                <a:ext uri="{FF2B5EF4-FFF2-40B4-BE49-F238E27FC236}">
                  <a16:creationId xmlns:a16="http://schemas.microsoft.com/office/drawing/2014/main" id="{931261BC-9B30-EB43-B8A5-402CEC28222E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2286;p37">
              <a:extLst>
                <a:ext uri="{FF2B5EF4-FFF2-40B4-BE49-F238E27FC236}">
                  <a16:creationId xmlns:a16="http://schemas.microsoft.com/office/drawing/2014/main" id="{EDBA3524-A358-634D-9367-B9A3FFA0F9CF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2287;p37">
              <a:extLst>
                <a:ext uri="{FF2B5EF4-FFF2-40B4-BE49-F238E27FC236}">
                  <a16:creationId xmlns:a16="http://schemas.microsoft.com/office/drawing/2014/main" id="{C7493921-ABE9-B046-A312-2A9AAD05B500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2288;p37">
              <a:extLst>
                <a:ext uri="{FF2B5EF4-FFF2-40B4-BE49-F238E27FC236}">
                  <a16:creationId xmlns:a16="http://schemas.microsoft.com/office/drawing/2014/main" id="{CA47AB8A-0E8F-A149-AE66-2D5D8BCF5EBC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2289;p37">
              <a:extLst>
                <a:ext uri="{FF2B5EF4-FFF2-40B4-BE49-F238E27FC236}">
                  <a16:creationId xmlns:a16="http://schemas.microsoft.com/office/drawing/2014/main" id="{BF7E8AC3-26D2-4746-AEB1-253688AD943F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2290;p37">
              <a:extLst>
                <a:ext uri="{FF2B5EF4-FFF2-40B4-BE49-F238E27FC236}">
                  <a16:creationId xmlns:a16="http://schemas.microsoft.com/office/drawing/2014/main" id="{02A17286-DB50-8348-8F80-68A07EE05E2F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2291;p37">
              <a:extLst>
                <a:ext uri="{FF2B5EF4-FFF2-40B4-BE49-F238E27FC236}">
                  <a16:creationId xmlns:a16="http://schemas.microsoft.com/office/drawing/2014/main" id="{B9A64DA6-DF6E-A944-B394-F0D562F6EE82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2292;p37">
              <a:extLst>
                <a:ext uri="{FF2B5EF4-FFF2-40B4-BE49-F238E27FC236}">
                  <a16:creationId xmlns:a16="http://schemas.microsoft.com/office/drawing/2014/main" id="{D9F44C60-03E9-6447-984A-D32C2748B030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2293;p37">
              <a:extLst>
                <a:ext uri="{FF2B5EF4-FFF2-40B4-BE49-F238E27FC236}">
                  <a16:creationId xmlns:a16="http://schemas.microsoft.com/office/drawing/2014/main" id="{D32EBC0D-85F0-BE42-B9AA-4D4306A4F783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2294;p37">
              <a:extLst>
                <a:ext uri="{FF2B5EF4-FFF2-40B4-BE49-F238E27FC236}">
                  <a16:creationId xmlns:a16="http://schemas.microsoft.com/office/drawing/2014/main" id="{BCE70824-301B-554E-A4E5-F176B8ED8BBE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2295;p37">
              <a:extLst>
                <a:ext uri="{FF2B5EF4-FFF2-40B4-BE49-F238E27FC236}">
                  <a16:creationId xmlns:a16="http://schemas.microsoft.com/office/drawing/2014/main" id="{2A07BB4C-98D4-744C-B65D-EB99F791A572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2296;p37">
              <a:extLst>
                <a:ext uri="{FF2B5EF4-FFF2-40B4-BE49-F238E27FC236}">
                  <a16:creationId xmlns:a16="http://schemas.microsoft.com/office/drawing/2014/main" id="{E56C71C3-567F-EE4C-8D02-D9C79EF57358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2297;p37">
              <a:extLst>
                <a:ext uri="{FF2B5EF4-FFF2-40B4-BE49-F238E27FC236}">
                  <a16:creationId xmlns:a16="http://schemas.microsoft.com/office/drawing/2014/main" id="{7E8AA87E-E5E2-4F46-BECE-5795737DF257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2298;p37">
              <a:extLst>
                <a:ext uri="{FF2B5EF4-FFF2-40B4-BE49-F238E27FC236}">
                  <a16:creationId xmlns:a16="http://schemas.microsoft.com/office/drawing/2014/main" id="{010A69A2-3F5B-E944-A245-B8E96035A9DD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2299;p37">
              <a:extLst>
                <a:ext uri="{FF2B5EF4-FFF2-40B4-BE49-F238E27FC236}">
                  <a16:creationId xmlns:a16="http://schemas.microsoft.com/office/drawing/2014/main" id="{D83E136C-BE4C-7143-B4DF-CA3B9C3847DD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2300;p37">
              <a:extLst>
                <a:ext uri="{FF2B5EF4-FFF2-40B4-BE49-F238E27FC236}">
                  <a16:creationId xmlns:a16="http://schemas.microsoft.com/office/drawing/2014/main" id="{33FA63A7-A0AE-5448-9261-C2FA1AEBD2D7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301;p37">
              <a:extLst>
                <a:ext uri="{FF2B5EF4-FFF2-40B4-BE49-F238E27FC236}">
                  <a16:creationId xmlns:a16="http://schemas.microsoft.com/office/drawing/2014/main" id="{98974C1E-CFEC-5B47-A165-0703E96B1C23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302;p37">
              <a:extLst>
                <a:ext uri="{FF2B5EF4-FFF2-40B4-BE49-F238E27FC236}">
                  <a16:creationId xmlns:a16="http://schemas.microsoft.com/office/drawing/2014/main" id="{97F3DF5B-9587-3640-8211-4FA9EFE21AE0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303;p37">
              <a:extLst>
                <a:ext uri="{FF2B5EF4-FFF2-40B4-BE49-F238E27FC236}">
                  <a16:creationId xmlns:a16="http://schemas.microsoft.com/office/drawing/2014/main" id="{2D15893E-127A-4748-A46C-B85BC45B1F46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304;p37">
              <a:extLst>
                <a:ext uri="{FF2B5EF4-FFF2-40B4-BE49-F238E27FC236}">
                  <a16:creationId xmlns:a16="http://schemas.microsoft.com/office/drawing/2014/main" id="{AE0477A3-FEE7-9343-8781-1FF228912247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305;p37">
              <a:extLst>
                <a:ext uri="{FF2B5EF4-FFF2-40B4-BE49-F238E27FC236}">
                  <a16:creationId xmlns:a16="http://schemas.microsoft.com/office/drawing/2014/main" id="{917EE652-E9C2-CB4F-B419-6AD44428B551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306;p37">
              <a:extLst>
                <a:ext uri="{FF2B5EF4-FFF2-40B4-BE49-F238E27FC236}">
                  <a16:creationId xmlns:a16="http://schemas.microsoft.com/office/drawing/2014/main" id="{5E8DD158-391B-C148-BA6C-22F296EA081C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307;p37">
              <a:extLst>
                <a:ext uri="{FF2B5EF4-FFF2-40B4-BE49-F238E27FC236}">
                  <a16:creationId xmlns:a16="http://schemas.microsoft.com/office/drawing/2014/main" id="{1B9C583C-66EE-3341-98F7-717D8E87231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308;p37">
              <a:extLst>
                <a:ext uri="{FF2B5EF4-FFF2-40B4-BE49-F238E27FC236}">
                  <a16:creationId xmlns:a16="http://schemas.microsoft.com/office/drawing/2014/main" id="{746757B8-7085-0543-B7BA-1D4E596309BB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309;p37">
              <a:extLst>
                <a:ext uri="{FF2B5EF4-FFF2-40B4-BE49-F238E27FC236}">
                  <a16:creationId xmlns:a16="http://schemas.microsoft.com/office/drawing/2014/main" id="{387D7DEB-B352-E64D-BDEE-7974070B3845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2310;p37">
              <a:extLst>
                <a:ext uri="{FF2B5EF4-FFF2-40B4-BE49-F238E27FC236}">
                  <a16:creationId xmlns:a16="http://schemas.microsoft.com/office/drawing/2014/main" id="{9850F8F8-7386-254E-8280-A3AC792E1EBE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2311;p37">
              <a:extLst>
                <a:ext uri="{FF2B5EF4-FFF2-40B4-BE49-F238E27FC236}">
                  <a16:creationId xmlns:a16="http://schemas.microsoft.com/office/drawing/2014/main" id="{B545DC1F-A3A8-C64C-A8A8-D722BC7431BF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2312;p37">
              <a:extLst>
                <a:ext uri="{FF2B5EF4-FFF2-40B4-BE49-F238E27FC236}">
                  <a16:creationId xmlns:a16="http://schemas.microsoft.com/office/drawing/2014/main" id="{E2A948DC-A877-4249-BB68-D0FDF411CD8C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2313;p37">
              <a:extLst>
                <a:ext uri="{FF2B5EF4-FFF2-40B4-BE49-F238E27FC236}">
                  <a16:creationId xmlns:a16="http://schemas.microsoft.com/office/drawing/2014/main" id="{94DB2464-AD2E-6E48-BF58-4BBFD7726FB1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2314;p37">
              <a:extLst>
                <a:ext uri="{FF2B5EF4-FFF2-40B4-BE49-F238E27FC236}">
                  <a16:creationId xmlns:a16="http://schemas.microsoft.com/office/drawing/2014/main" id="{DCF4B742-70F8-1E4B-B56B-E153CFC3FDC1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2315;p37">
              <a:extLst>
                <a:ext uri="{FF2B5EF4-FFF2-40B4-BE49-F238E27FC236}">
                  <a16:creationId xmlns:a16="http://schemas.microsoft.com/office/drawing/2014/main" id="{99CBFDAB-3540-5444-AD1F-E5159E758A17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2316;p37">
              <a:extLst>
                <a:ext uri="{FF2B5EF4-FFF2-40B4-BE49-F238E27FC236}">
                  <a16:creationId xmlns:a16="http://schemas.microsoft.com/office/drawing/2014/main" id="{A0515E70-FEED-7442-B418-71E1BB19E90C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2317;p37">
              <a:extLst>
                <a:ext uri="{FF2B5EF4-FFF2-40B4-BE49-F238E27FC236}">
                  <a16:creationId xmlns:a16="http://schemas.microsoft.com/office/drawing/2014/main" id="{FBEAE685-F840-DF41-8AF7-F4BCCA04A751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2318;p37">
              <a:extLst>
                <a:ext uri="{FF2B5EF4-FFF2-40B4-BE49-F238E27FC236}">
                  <a16:creationId xmlns:a16="http://schemas.microsoft.com/office/drawing/2014/main" id="{AEC82DAA-3F1F-0E4D-B525-C3375D635DD7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2319;p37">
              <a:extLst>
                <a:ext uri="{FF2B5EF4-FFF2-40B4-BE49-F238E27FC236}">
                  <a16:creationId xmlns:a16="http://schemas.microsoft.com/office/drawing/2014/main" id="{4D9006C5-224B-7F4D-AEEA-6F301DE1B8A8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320;p37">
              <a:extLst>
                <a:ext uri="{FF2B5EF4-FFF2-40B4-BE49-F238E27FC236}">
                  <a16:creationId xmlns:a16="http://schemas.microsoft.com/office/drawing/2014/main" id="{18176714-AA21-DE41-99DE-67811042942D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2321;p37">
              <a:extLst>
                <a:ext uri="{FF2B5EF4-FFF2-40B4-BE49-F238E27FC236}">
                  <a16:creationId xmlns:a16="http://schemas.microsoft.com/office/drawing/2014/main" id="{65AB54DB-680C-9B47-BDF8-F948F4A30F09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79996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249</Words>
  <Application>Microsoft Macintosh PowerPoint</Application>
  <PresentationFormat>On-screen Show (16:9)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Barlow Light</vt:lpstr>
      <vt:lpstr>Raleway SemiBold</vt:lpstr>
      <vt:lpstr>Gaoler template</vt:lpstr>
      <vt:lpstr>IBM Applied Data Science Capstone</vt:lpstr>
      <vt:lpstr>Business Problem</vt:lpstr>
      <vt:lpstr>Data</vt:lpstr>
      <vt:lpstr>Methodology</vt:lpstr>
      <vt:lpstr>Results</vt:lpstr>
      <vt:lpstr>Recommendations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Playback Slack@IBM</dc:title>
  <cp:lastModifiedBy>Kevin Rosario</cp:lastModifiedBy>
  <cp:revision>23</cp:revision>
  <dcterms:modified xsi:type="dcterms:W3CDTF">2021-01-05T18:25:46Z</dcterms:modified>
</cp:coreProperties>
</file>