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20"/>
  </p:notesMasterIdLst>
  <p:handoutMasterIdLst>
    <p:handoutMasterId r:id="rId21"/>
  </p:handoutMasterIdLst>
  <p:sldIdLst>
    <p:sldId id="256" r:id="rId5"/>
    <p:sldId id="262" r:id="rId6"/>
    <p:sldId id="263" r:id="rId7"/>
    <p:sldId id="265" r:id="rId8"/>
    <p:sldId id="266" r:id="rId9"/>
    <p:sldId id="267" r:id="rId10"/>
    <p:sldId id="268" r:id="rId11"/>
    <p:sldId id="269" r:id="rId12"/>
    <p:sldId id="270" r:id="rId13"/>
    <p:sldId id="271" r:id="rId14"/>
    <p:sldId id="272" r:id="rId15"/>
    <p:sldId id="273" r:id="rId16"/>
    <p:sldId id="274" r:id="rId17"/>
    <p:sldId id="276" r:id="rId18"/>
    <p:sldId id="27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261F9E-D4DD-0202-9341-0627446DF45C}" v="6" dt="2021-11-15T14:06:31.945"/>
    <p1510:client id="{19CB5EF3-7BE8-08A8-4372-2F3D42644CA5}" v="44" dt="2021-11-15T00:48:12.693"/>
    <p1510:client id="{36E05C73-DD24-A452-C37B-46859AA52E35}" v="50" dt="2021-11-15T04:28:34.974"/>
    <p1510:client id="{532F95D6-BF25-40A7-B7F1-F9A6B778E82A}" v="82" dt="2021-11-14T03:03:52.868"/>
    <p1510:client id="{6A0CD5E1-0744-3424-F02F-3EA82E6D4FE3}" v="91" dt="2021-11-14T23:03:42.913"/>
    <p1510:client id="{7563999D-2C8A-A200-C273-8B16C1217BB0}" v="146" dt="2021-11-15T01:34:58.862"/>
    <p1510:client id="{A7FF76FB-030E-4860-84AE-F9F762A2E067}" v="1" dt="2021-11-12T14:43:52.3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11/15/2021</a:t>
            </a:fld>
            <a:endParaRPr lang="en-US"/>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11/15/2021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a:p>
        </p:txBody>
      </p:sp>
    </p:spTree>
    <p:extLst>
      <p:ext uri="{BB962C8B-B14F-4D97-AF65-F5344CB8AC3E}">
        <p14:creationId xmlns:p14="http://schemas.microsoft.com/office/powerpoint/2010/main" val="1390047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11/15/2021</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210301860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45470114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11/15/2021</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429152687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73998163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11/15/2021</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390929088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smtClean="0"/>
              <a:pPr/>
              <a:t>11/15/2021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68716740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smtClean="0"/>
              <a:pPr/>
              <a:t>11/15/2021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42857402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11/15/2021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p>
        </p:txBody>
      </p:sp>
    </p:spTree>
    <p:extLst>
      <p:ext uri="{BB962C8B-B14F-4D97-AF65-F5344CB8AC3E}">
        <p14:creationId xmlns:p14="http://schemas.microsoft.com/office/powerpoint/2010/main" val="116431827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41269040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11/15/2021</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292329620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28080372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11/15/2021</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6000">
                <a:solidFill>
                  <a:schemeClr val="bg1"/>
                </a:solidFill>
              </a:rPr>
              <a:t>Health Care </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US">
                <a:solidFill>
                  <a:srgbClr val="7CEBFF"/>
                </a:solidFill>
              </a:rPr>
              <a:t>By:  Keanu Chetty,  Abhishek Patel,  Mason Ayres</a:t>
            </a:r>
          </a:p>
        </p:txBody>
      </p:sp>
    </p:spTree>
    <p:extLst>
      <p:ext uri="{BB962C8B-B14F-4D97-AF65-F5344CB8AC3E}">
        <p14:creationId xmlns:p14="http://schemas.microsoft.com/office/powerpoint/2010/main" val="148770071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6">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90EB7086-616E-4D44-94BE-D0F763561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31" name="Rectangle 30">
            <a:extLst>
              <a:ext uri="{FF2B5EF4-FFF2-40B4-BE49-F238E27FC236}">
                <a16:creationId xmlns:a16="http://schemas.microsoft.com/office/drawing/2014/main" id="{F115DB35-53D7-4EDC-A965-A434929617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Table&#10;&#10;Description automatically generated">
            <a:extLst>
              <a:ext uri="{FF2B5EF4-FFF2-40B4-BE49-F238E27FC236}">
                <a16:creationId xmlns:a16="http://schemas.microsoft.com/office/drawing/2014/main" id="{C29B5074-623D-4764-9DD9-2666C5BF8D68}"/>
              </a:ext>
            </a:extLst>
          </p:cNvPr>
          <p:cNvPicPr>
            <a:picLocks noGrp="1" noChangeAspect="1"/>
          </p:cNvPicPr>
          <p:nvPr>
            <p:ph type="pic" idx="1"/>
          </p:nvPr>
        </p:nvPicPr>
        <p:blipFill rotWithShape="1">
          <a:blip r:embed="rId2"/>
          <a:srcRect t="-1484" r="156" b="781"/>
          <a:stretch/>
        </p:blipFill>
        <p:spPr>
          <a:xfrm>
            <a:off x="931166" y="1818587"/>
            <a:ext cx="6508651" cy="3446414"/>
          </a:xfrm>
          <a:prstGeom prst="rect">
            <a:avLst/>
          </a:prstGeom>
        </p:spPr>
      </p:pic>
      <p:sp>
        <p:nvSpPr>
          <p:cNvPr id="33" name="Rectangle 32">
            <a:extLst>
              <a:ext uri="{FF2B5EF4-FFF2-40B4-BE49-F238E27FC236}">
                <a16:creationId xmlns:a16="http://schemas.microsoft.com/office/drawing/2014/main" id="{4B610F9C-62FE-46FC-8607-C35030B63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970092B-1AAE-43AC-A771-D8B0344FB395}"/>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600">
                <a:solidFill>
                  <a:srgbClr val="FFFFFF"/>
                </a:solidFill>
              </a:rPr>
              <a:t>Department</a:t>
            </a:r>
          </a:p>
        </p:txBody>
      </p:sp>
      <p:sp>
        <p:nvSpPr>
          <p:cNvPr id="4" name="Text Placeholder 3">
            <a:extLst>
              <a:ext uri="{FF2B5EF4-FFF2-40B4-BE49-F238E27FC236}">
                <a16:creationId xmlns:a16="http://schemas.microsoft.com/office/drawing/2014/main" id="{8B4937BE-35B2-43BD-BBD9-6A75008DC79E}"/>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53195612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6">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90EB7086-616E-4D44-94BE-D0F763561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31" name="Rectangle 30">
            <a:extLst>
              <a:ext uri="{FF2B5EF4-FFF2-40B4-BE49-F238E27FC236}">
                <a16:creationId xmlns:a16="http://schemas.microsoft.com/office/drawing/2014/main" id="{F115DB35-53D7-4EDC-A965-A434929617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Table&#10;&#10;Description automatically generated">
            <a:extLst>
              <a:ext uri="{FF2B5EF4-FFF2-40B4-BE49-F238E27FC236}">
                <a16:creationId xmlns:a16="http://schemas.microsoft.com/office/drawing/2014/main" id="{31AFAAFC-99DF-4DED-825A-3433A57FEE48}"/>
              </a:ext>
            </a:extLst>
          </p:cNvPr>
          <p:cNvPicPr>
            <a:picLocks noGrp="1" noChangeAspect="1"/>
          </p:cNvPicPr>
          <p:nvPr>
            <p:ph type="pic" idx="1"/>
          </p:nvPr>
        </p:nvPicPr>
        <p:blipFill rotWithShape="1">
          <a:blip r:embed="rId2"/>
          <a:srcRect l="232" r="1159" b="-493"/>
          <a:stretch/>
        </p:blipFill>
        <p:spPr>
          <a:xfrm>
            <a:off x="48069" y="2543776"/>
            <a:ext cx="7954838" cy="2074751"/>
          </a:xfrm>
          <a:prstGeom prst="rect">
            <a:avLst/>
          </a:prstGeom>
        </p:spPr>
      </p:pic>
      <p:sp>
        <p:nvSpPr>
          <p:cNvPr id="33" name="Rectangle 32">
            <a:extLst>
              <a:ext uri="{FF2B5EF4-FFF2-40B4-BE49-F238E27FC236}">
                <a16:creationId xmlns:a16="http://schemas.microsoft.com/office/drawing/2014/main" id="{4B610F9C-62FE-46FC-8607-C35030B63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6554ECC-A1D2-47EF-A035-67AC88D9D5D0}"/>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600">
                <a:solidFill>
                  <a:srgbClr val="FFFFFF"/>
                </a:solidFill>
              </a:rPr>
              <a:t>Doctor</a:t>
            </a:r>
          </a:p>
        </p:txBody>
      </p:sp>
      <p:sp>
        <p:nvSpPr>
          <p:cNvPr id="4" name="Text Placeholder 3">
            <a:extLst>
              <a:ext uri="{FF2B5EF4-FFF2-40B4-BE49-F238E27FC236}">
                <a16:creationId xmlns:a16="http://schemas.microsoft.com/office/drawing/2014/main" id="{7FBFFFAC-5D66-45B1-806C-22C8C67F719D}"/>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29125568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6">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90EB7086-616E-4D44-94BE-D0F763561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31" name="Rectangle 30">
            <a:extLst>
              <a:ext uri="{FF2B5EF4-FFF2-40B4-BE49-F238E27FC236}">
                <a16:creationId xmlns:a16="http://schemas.microsoft.com/office/drawing/2014/main" id="{F115DB35-53D7-4EDC-A965-A434929617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Table&#10;&#10;Description automatically generated">
            <a:extLst>
              <a:ext uri="{FF2B5EF4-FFF2-40B4-BE49-F238E27FC236}">
                <a16:creationId xmlns:a16="http://schemas.microsoft.com/office/drawing/2014/main" id="{A67D053B-7F3B-4E5F-B4B2-AA296F2AD849}"/>
              </a:ext>
            </a:extLst>
          </p:cNvPr>
          <p:cNvPicPr>
            <a:picLocks noGrp="1" noChangeAspect="1"/>
          </p:cNvPicPr>
          <p:nvPr>
            <p:ph type="pic" idx="1"/>
          </p:nvPr>
        </p:nvPicPr>
        <p:blipFill rotWithShape="1">
          <a:blip r:embed="rId2"/>
          <a:srcRect l="-116" r="4530" b="493"/>
          <a:stretch/>
        </p:blipFill>
        <p:spPr>
          <a:xfrm>
            <a:off x="52463" y="2547463"/>
            <a:ext cx="7992888" cy="2047071"/>
          </a:xfrm>
          <a:prstGeom prst="rect">
            <a:avLst/>
          </a:prstGeom>
        </p:spPr>
      </p:pic>
      <p:sp>
        <p:nvSpPr>
          <p:cNvPr id="33" name="Rectangle 32">
            <a:extLst>
              <a:ext uri="{FF2B5EF4-FFF2-40B4-BE49-F238E27FC236}">
                <a16:creationId xmlns:a16="http://schemas.microsoft.com/office/drawing/2014/main" id="{4B610F9C-62FE-46FC-8607-C35030B63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D43798D-E8CE-415D-8536-ED8AE16C4F80}"/>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600">
                <a:solidFill>
                  <a:srgbClr val="FFFFFF"/>
                </a:solidFill>
              </a:rPr>
              <a:t>Nurse</a:t>
            </a:r>
          </a:p>
        </p:txBody>
      </p:sp>
      <p:sp>
        <p:nvSpPr>
          <p:cNvPr id="4" name="Text Placeholder 3">
            <a:extLst>
              <a:ext uri="{FF2B5EF4-FFF2-40B4-BE49-F238E27FC236}">
                <a16:creationId xmlns:a16="http://schemas.microsoft.com/office/drawing/2014/main" id="{770A27D3-D507-4865-B525-3E30711CD4A4}"/>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16639096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6">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90EB7086-616E-4D44-94BE-D0F763561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31" name="Rectangle 30">
            <a:extLst>
              <a:ext uri="{FF2B5EF4-FFF2-40B4-BE49-F238E27FC236}">
                <a16:creationId xmlns:a16="http://schemas.microsoft.com/office/drawing/2014/main" id="{F115DB35-53D7-4EDC-A965-A434929617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Table&#10;&#10;Description automatically generated">
            <a:extLst>
              <a:ext uri="{FF2B5EF4-FFF2-40B4-BE49-F238E27FC236}">
                <a16:creationId xmlns:a16="http://schemas.microsoft.com/office/drawing/2014/main" id="{3D266BFF-691C-47DE-AD54-552F8A593901}"/>
              </a:ext>
            </a:extLst>
          </p:cNvPr>
          <p:cNvPicPr>
            <a:picLocks noGrp="1" noChangeAspect="1"/>
          </p:cNvPicPr>
          <p:nvPr>
            <p:ph type="pic" idx="1"/>
          </p:nvPr>
        </p:nvPicPr>
        <p:blipFill rotWithShape="1">
          <a:blip r:embed="rId2"/>
          <a:srcRect l="-354" b="-985"/>
          <a:stretch/>
        </p:blipFill>
        <p:spPr>
          <a:xfrm>
            <a:off x="10724" y="2460566"/>
            <a:ext cx="8006198" cy="2088812"/>
          </a:xfrm>
          <a:prstGeom prst="rect">
            <a:avLst/>
          </a:prstGeom>
        </p:spPr>
      </p:pic>
      <p:sp>
        <p:nvSpPr>
          <p:cNvPr id="33" name="Rectangle 32">
            <a:extLst>
              <a:ext uri="{FF2B5EF4-FFF2-40B4-BE49-F238E27FC236}">
                <a16:creationId xmlns:a16="http://schemas.microsoft.com/office/drawing/2014/main" id="{4B610F9C-62FE-46FC-8607-C35030B63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89BD728-9002-48B0-8CEC-8C2F8E58748E}"/>
              </a:ext>
            </a:extLst>
          </p:cNvPr>
          <p:cNvSpPr>
            <a:spLocks noGrp="1"/>
          </p:cNvSpPr>
          <p:nvPr>
            <p:ph type="title"/>
          </p:nvPr>
        </p:nvSpPr>
        <p:spPr>
          <a:xfrm>
            <a:off x="8296275" y="1419225"/>
            <a:ext cx="3324287" cy="2085869"/>
          </a:xfrm>
        </p:spPr>
        <p:txBody>
          <a:bodyPr vert="horz" lIns="91440" tIns="45720" rIns="91440" bIns="45720" rtlCol="0" anchor="b">
            <a:normAutofit/>
          </a:bodyPr>
          <a:lstStyle/>
          <a:p>
            <a:r>
              <a:rPr lang="en-US" sz="3600">
                <a:solidFill>
                  <a:srgbClr val="FFFFFF"/>
                </a:solidFill>
              </a:rPr>
              <a:t>Patient Information</a:t>
            </a:r>
            <a:endParaRPr lang="en-US"/>
          </a:p>
        </p:txBody>
      </p:sp>
      <p:sp>
        <p:nvSpPr>
          <p:cNvPr id="4" name="Text Placeholder 3">
            <a:extLst>
              <a:ext uri="{FF2B5EF4-FFF2-40B4-BE49-F238E27FC236}">
                <a16:creationId xmlns:a16="http://schemas.microsoft.com/office/drawing/2014/main" id="{E33D6CCF-682E-488A-BBBA-221FABE2225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07247369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F9F25-6321-4DD9-B9DA-0FA9C88BDBCD}"/>
              </a:ext>
            </a:extLst>
          </p:cNvPr>
          <p:cNvSpPr>
            <a:spLocks noGrp="1"/>
          </p:cNvSpPr>
          <p:nvPr>
            <p:ph type="title"/>
          </p:nvPr>
        </p:nvSpPr>
        <p:spPr/>
        <p:txBody>
          <a:bodyPr/>
          <a:lstStyle/>
          <a:p>
            <a:r>
              <a:rPr lang="en-US"/>
              <a:t>Visit History</a:t>
            </a:r>
          </a:p>
        </p:txBody>
      </p:sp>
      <p:pic>
        <p:nvPicPr>
          <p:cNvPr id="4" name="Picture 5" descr="Table&#10;&#10;Description automatically generated">
            <a:extLst>
              <a:ext uri="{FF2B5EF4-FFF2-40B4-BE49-F238E27FC236}">
                <a16:creationId xmlns:a16="http://schemas.microsoft.com/office/drawing/2014/main" id="{8B8DC3A2-E67F-4D74-B41B-879C8CEDF1FF}"/>
              </a:ext>
            </a:extLst>
          </p:cNvPr>
          <p:cNvPicPr>
            <a:picLocks noChangeAspect="1"/>
          </p:cNvPicPr>
          <p:nvPr/>
        </p:nvPicPr>
        <p:blipFill rotWithShape="1">
          <a:blip r:embed="rId2"/>
          <a:srcRect l="-1666"/>
          <a:stretch/>
        </p:blipFill>
        <p:spPr>
          <a:xfrm>
            <a:off x="186551" y="2591709"/>
            <a:ext cx="11821806" cy="1085511"/>
          </a:xfrm>
          <a:prstGeom prst="rect">
            <a:avLst/>
          </a:prstGeom>
        </p:spPr>
      </p:pic>
    </p:spTree>
    <p:extLst>
      <p:ext uri="{BB962C8B-B14F-4D97-AF65-F5344CB8AC3E}">
        <p14:creationId xmlns:p14="http://schemas.microsoft.com/office/powerpoint/2010/main" val="29162575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7660A3D-94D7-4E5D-AE77-F2DEE49DF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A44EB985-DC5C-4DAC-9D62-8DC7D0F25A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3FCB64ED-B050-4F57-8188-F2332600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2BF5D0F4-EA4E-47A5-87BE-9ABB1AF66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5" name="Rectangle 14">
            <a:extLst>
              <a:ext uri="{FF2B5EF4-FFF2-40B4-BE49-F238E27FC236}">
                <a16:creationId xmlns:a16="http://schemas.microsoft.com/office/drawing/2014/main" id="{8E019540-1104-4B12-9F83-45F586741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1E37C6-E847-49A4-BCE0-CC3F7F8BEE15}"/>
              </a:ext>
            </a:extLst>
          </p:cNvPr>
          <p:cNvSpPr>
            <a:spLocks noGrp="1"/>
          </p:cNvSpPr>
          <p:nvPr>
            <p:ph type="title"/>
          </p:nvPr>
        </p:nvSpPr>
        <p:spPr>
          <a:xfrm>
            <a:off x="4857404" y="1577340"/>
            <a:ext cx="6228950" cy="3703320"/>
          </a:xfrm>
        </p:spPr>
        <p:txBody>
          <a:bodyPr vert="horz" lIns="91440" tIns="45720" rIns="91440" bIns="45720" rtlCol="0" anchor="ctr">
            <a:normAutofit/>
          </a:bodyPr>
          <a:lstStyle/>
          <a:p>
            <a:r>
              <a:rPr lang="en-US" sz="6600">
                <a:solidFill>
                  <a:schemeClr val="tx2"/>
                </a:solidFill>
              </a:rPr>
              <a:t>Thank you!</a:t>
            </a:r>
            <a:endParaRPr lang="en-US"/>
          </a:p>
        </p:txBody>
      </p:sp>
      <p:sp>
        <p:nvSpPr>
          <p:cNvPr id="17" name="Rectangle 16">
            <a:extLst>
              <a:ext uri="{FF2B5EF4-FFF2-40B4-BE49-F238E27FC236}">
                <a16:creationId xmlns:a16="http://schemas.microsoft.com/office/drawing/2014/main" id="{11D976D6-8C98-48CC-8C34-0468F31678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13938" y="3383280"/>
            <a:ext cx="228600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3580CFD6-E44A-486A-9E73-D8D948F78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88596" y="3383280"/>
            <a:ext cx="3703320" cy="9144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0660773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0B04E-668C-43C3-8045-DE69A069F51F}"/>
              </a:ext>
            </a:extLst>
          </p:cNvPr>
          <p:cNvSpPr>
            <a:spLocks noGrp="1"/>
          </p:cNvSpPr>
          <p:nvPr>
            <p:ph type="title"/>
          </p:nvPr>
        </p:nvSpPr>
        <p:spPr/>
        <p:txBody>
          <a:bodyPr/>
          <a:lstStyle/>
          <a:p>
            <a:r>
              <a:rPr lang="en-US">
                <a:ea typeface="+mj-lt"/>
                <a:cs typeface="+mj-lt"/>
              </a:rPr>
              <a:t>Database overview / scope description</a:t>
            </a:r>
            <a:endParaRPr lang="en-US"/>
          </a:p>
        </p:txBody>
      </p:sp>
      <p:sp>
        <p:nvSpPr>
          <p:cNvPr id="3" name="Content Placeholder 2">
            <a:extLst>
              <a:ext uri="{FF2B5EF4-FFF2-40B4-BE49-F238E27FC236}">
                <a16:creationId xmlns:a16="http://schemas.microsoft.com/office/drawing/2014/main" id="{55616E18-A3B8-4D6B-A4C0-59D1C191409D}"/>
              </a:ext>
            </a:extLst>
          </p:cNvPr>
          <p:cNvSpPr>
            <a:spLocks noGrp="1"/>
          </p:cNvSpPr>
          <p:nvPr>
            <p:ph idx="1"/>
          </p:nvPr>
        </p:nvSpPr>
        <p:spPr/>
        <p:txBody>
          <a:bodyPr>
            <a:normAutofit fontScale="92500" lnSpcReduction="20000"/>
          </a:bodyPr>
          <a:lstStyle/>
          <a:p>
            <a:pPr marL="285750" indent="-285750"/>
            <a:r>
              <a:rPr lang="en-US">
                <a:ea typeface="+mn-lt"/>
                <a:cs typeface="+mn-lt"/>
              </a:rPr>
              <a:t>We will create a Database that will be designed to be implemented in a hospital setting. </a:t>
            </a:r>
          </a:p>
          <a:p>
            <a:pPr marL="285750" indent="-285750"/>
            <a:r>
              <a:rPr lang="en-US">
                <a:ea typeface="+mn-lt"/>
                <a:cs typeface="+mn-lt"/>
              </a:rPr>
              <a:t>We will use the Database to store information, this information will be entered routinely and will be the hospitals clinical and laboratory data. </a:t>
            </a:r>
          </a:p>
          <a:p>
            <a:pPr marL="285750" indent="-285750"/>
            <a:r>
              <a:rPr lang="en-US">
                <a:ea typeface="+mn-lt"/>
                <a:cs typeface="+mn-lt"/>
              </a:rPr>
              <a:t>Our Database will also store the patients and doctors’ information as well as what department of the hospital the patient is currently in.  </a:t>
            </a:r>
          </a:p>
          <a:p>
            <a:pPr marL="285750" indent="-285750"/>
            <a:r>
              <a:rPr lang="en-US">
                <a:ea typeface="+mn-lt"/>
                <a:cs typeface="+mn-lt"/>
              </a:rPr>
              <a:t>The purpose of this Database is not only to allow doctors and nurses to access the patient’s nformation quite quickly, but the Database should also be able to provide information that will allow the hospital to review their quality of healthcare and use this information to focus on the quality provided by the different sections of the hospital and review the quality of the different sections. </a:t>
            </a:r>
          </a:p>
          <a:p>
            <a:pPr marL="285750" indent="-285750"/>
            <a:r>
              <a:rPr lang="en-US">
                <a:ea typeface="+mn-lt"/>
                <a:cs typeface="+mn-lt"/>
              </a:rPr>
              <a:t>This Database should be able to focus on both the patient and the hospital and allow the hospital to create the best healthcare environment possible.</a:t>
            </a:r>
            <a:endParaRPr lang="en-US"/>
          </a:p>
          <a:p>
            <a:pPr marL="0" indent="0">
              <a:buNone/>
            </a:pPr>
            <a:br>
              <a:rPr lang="en-US" dirty="0"/>
            </a:br>
            <a:endParaRPr lang="en-US"/>
          </a:p>
        </p:txBody>
      </p:sp>
    </p:spTree>
    <p:extLst>
      <p:ext uri="{BB962C8B-B14F-4D97-AF65-F5344CB8AC3E}">
        <p14:creationId xmlns:p14="http://schemas.microsoft.com/office/powerpoint/2010/main" val="123796561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88FBE-741A-4C2B-8003-BFB67F9CAF7A}"/>
              </a:ext>
            </a:extLst>
          </p:cNvPr>
          <p:cNvSpPr>
            <a:spLocks noGrp="1"/>
          </p:cNvSpPr>
          <p:nvPr>
            <p:ph type="title"/>
          </p:nvPr>
        </p:nvSpPr>
        <p:spPr/>
        <p:txBody>
          <a:bodyPr/>
          <a:lstStyle/>
          <a:p>
            <a:r>
              <a:rPr lang="en-US">
                <a:ea typeface="+mj-lt"/>
                <a:cs typeface="+mj-lt"/>
              </a:rPr>
              <a:t>DATABASE OVERVIEW / SCOPE DESCRIPTION</a:t>
            </a:r>
          </a:p>
          <a:p>
            <a:endParaRPr lang="en-US"/>
          </a:p>
        </p:txBody>
      </p:sp>
      <p:sp>
        <p:nvSpPr>
          <p:cNvPr id="3" name="Content Placeholder 2">
            <a:extLst>
              <a:ext uri="{FF2B5EF4-FFF2-40B4-BE49-F238E27FC236}">
                <a16:creationId xmlns:a16="http://schemas.microsoft.com/office/drawing/2014/main" id="{B313EA47-5652-4A32-B109-E215A82626A4}"/>
              </a:ext>
            </a:extLst>
          </p:cNvPr>
          <p:cNvSpPr>
            <a:spLocks noGrp="1"/>
          </p:cNvSpPr>
          <p:nvPr>
            <p:ph idx="1"/>
          </p:nvPr>
        </p:nvSpPr>
        <p:spPr/>
        <p:txBody>
          <a:bodyPr>
            <a:normAutofit/>
          </a:bodyPr>
          <a:lstStyle/>
          <a:p>
            <a:pPr marL="305435" indent="-305435"/>
            <a:r>
              <a:rPr lang="en-US">
                <a:ea typeface="+mn-lt"/>
                <a:cs typeface="+mn-lt"/>
              </a:rPr>
              <a:t>Each Patient should have a unique username and patient ID</a:t>
            </a:r>
            <a:endParaRPr lang="en-US"/>
          </a:p>
          <a:p>
            <a:pPr marL="305435" indent="-305435"/>
            <a:r>
              <a:rPr lang="en-US">
                <a:ea typeface="+mn-lt"/>
                <a:cs typeface="+mn-lt"/>
              </a:rPr>
              <a:t>Employees will have Unique ID numbers</a:t>
            </a:r>
            <a:endParaRPr lang="en-US"/>
          </a:p>
          <a:p>
            <a:pPr marL="305435" indent="-305435"/>
            <a:r>
              <a:rPr lang="en-US">
                <a:ea typeface="+mn-lt"/>
                <a:cs typeface="+mn-lt"/>
              </a:rPr>
              <a:t>Patient Information will contain a Social Security Number that is Unique</a:t>
            </a:r>
            <a:endParaRPr lang="en-US"/>
          </a:p>
          <a:p>
            <a:pPr marL="305435" indent="-305435"/>
            <a:r>
              <a:rPr lang="en-US">
                <a:ea typeface="+mn-lt"/>
                <a:cs typeface="+mn-lt"/>
              </a:rPr>
              <a:t>Nurses have access to record information for the patient information</a:t>
            </a:r>
            <a:endParaRPr lang="en-US"/>
          </a:p>
          <a:p>
            <a:pPr marL="305435" indent="-305435"/>
            <a:r>
              <a:rPr lang="en-US">
                <a:ea typeface="+mn-lt"/>
                <a:cs typeface="+mn-lt"/>
              </a:rPr>
              <a:t>Every Patient account is linked to patient information and Visit History, patient information contains Gender, Health Conditions, medication, insurance, SSN, Address, Pharmacy, treatment, first name, last name, Room number.</a:t>
            </a:r>
            <a:endParaRPr lang="en-US"/>
          </a:p>
          <a:p>
            <a:pPr marL="305435" indent="-305435"/>
            <a:r>
              <a:rPr lang="en-US">
                <a:ea typeface="+mn-lt"/>
                <a:cs typeface="+mn-lt"/>
              </a:rPr>
              <a:t>Every patient has to have a patient account so that the patient information can be recorded and accessed by the Employees</a:t>
            </a:r>
            <a:endParaRPr lang="en-US"/>
          </a:p>
          <a:p>
            <a:pPr marL="305435" indent="-305435"/>
            <a:r>
              <a:rPr lang="en-US">
                <a:ea typeface="+mn-lt"/>
                <a:cs typeface="+mn-lt"/>
              </a:rPr>
              <a:t>Employees are within department </a:t>
            </a:r>
            <a:br>
              <a:rPr lang="en-US"/>
            </a:br>
            <a:endParaRPr lang="en-US"/>
          </a:p>
        </p:txBody>
      </p:sp>
    </p:spTree>
    <p:extLst>
      <p:ext uri="{BB962C8B-B14F-4D97-AF65-F5344CB8AC3E}">
        <p14:creationId xmlns:p14="http://schemas.microsoft.com/office/powerpoint/2010/main" val="107222328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755B691-B587-45B7-B222-53A4183C29BB}"/>
              </a:ext>
            </a:extLst>
          </p:cNvPr>
          <p:cNvSpPr>
            <a:spLocks noGrp="1"/>
          </p:cNvSpPr>
          <p:nvPr>
            <p:ph type="title"/>
          </p:nvPr>
        </p:nvSpPr>
        <p:spPr>
          <a:xfrm>
            <a:off x="601255" y="702156"/>
            <a:ext cx="3409783" cy="1013800"/>
          </a:xfrm>
        </p:spPr>
        <p:txBody>
          <a:bodyPr>
            <a:normAutofit/>
          </a:bodyPr>
          <a:lstStyle/>
          <a:p>
            <a:r>
              <a:rPr lang="en-US">
                <a:ea typeface="+mj-lt"/>
                <a:cs typeface="+mj-lt"/>
              </a:rPr>
              <a:t>Database design /ER&amp;EER</a:t>
            </a:r>
            <a:endParaRPr lang="en-US"/>
          </a:p>
        </p:txBody>
      </p:sp>
      <p:sp>
        <p:nvSpPr>
          <p:cNvPr id="33" name="Content Placeholder 32">
            <a:extLst>
              <a:ext uri="{FF2B5EF4-FFF2-40B4-BE49-F238E27FC236}">
                <a16:creationId xmlns:a16="http://schemas.microsoft.com/office/drawing/2014/main" id="{B0E22780-B43F-41EA-BC78-AF96A4827063}"/>
              </a:ext>
            </a:extLst>
          </p:cNvPr>
          <p:cNvSpPr>
            <a:spLocks noGrp="1"/>
          </p:cNvSpPr>
          <p:nvPr>
            <p:ph idx="1"/>
          </p:nvPr>
        </p:nvSpPr>
        <p:spPr>
          <a:xfrm>
            <a:off x="601255" y="1964168"/>
            <a:ext cx="3409782" cy="4036582"/>
          </a:xfrm>
        </p:spPr>
        <p:txBody>
          <a:bodyPr>
            <a:normAutofit/>
          </a:bodyPr>
          <a:lstStyle/>
          <a:p>
            <a:pPr marL="305435" indent="-305435"/>
            <a:r>
              <a:rPr lang="en-US">
                <a:solidFill>
                  <a:schemeClr val="bg1"/>
                </a:solidFill>
              </a:rPr>
              <a:t>Image of Our ER Diagram</a:t>
            </a:r>
          </a:p>
        </p:txBody>
      </p:sp>
      <p:pic>
        <p:nvPicPr>
          <p:cNvPr id="6" name="Picture 6" descr="Diagram&#10;&#10;Description automatically generated">
            <a:extLst>
              <a:ext uri="{FF2B5EF4-FFF2-40B4-BE49-F238E27FC236}">
                <a16:creationId xmlns:a16="http://schemas.microsoft.com/office/drawing/2014/main" id="{A4D5405D-43AD-4542-8A59-6F1FAE4DC55E}"/>
              </a:ext>
            </a:extLst>
          </p:cNvPr>
          <p:cNvPicPr>
            <a:picLocks noChangeAspect="1"/>
          </p:cNvPicPr>
          <p:nvPr/>
        </p:nvPicPr>
        <p:blipFill>
          <a:blip r:embed="rId2"/>
          <a:stretch>
            <a:fillRect/>
          </a:stretch>
        </p:blipFill>
        <p:spPr>
          <a:xfrm>
            <a:off x="4548506" y="1319752"/>
            <a:ext cx="7260056" cy="4412119"/>
          </a:xfrm>
          <a:prstGeom prst="rect">
            <a:avLst/>
          </a:prstGeom>
        </p:spPr>
      </p:pic>
    </p:spTree>
    <p:extLst>
      <p:ext uri="{BB962C8B-B14F-4D97-AF65-F5344CB8AC3E}">
        <p14:creationId xmlns:p14="http://schemas.microsoft.com/office/powerpoint/2010/main" val="257998043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7A1EB241-0852-428A-8A50-67737CA93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31">
            <a:extLst>
              <a:ext uri="{FF2B5EF4-FFF2-40B4-BE49-F238E27FC236}">
                <a16:creationId xmlns:a16="http://schemas.microsoft.com/office/drawing/2014/main" id="{7A23EDC2-E1E5-4C5D-9C74-714516AF52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33">
            <a:extLst>
              <a:ext uri="{FF2B5EF4-FFF2-40B4-BE49-F238E27FC236}">
                <a16:creationId xmlns:a16="http://schemas.microsoft.com/office/drawing/2014/main" id="{B2781548-0E4F-4401-A909-82EDF50DBE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35">
            <a:extLst>
              <a:ext uri="{FF2B5EF4-FFF2-40B4-BE49-F238E27FC236}">
                <a16:creationId xmlns:a16="http://schemas.microsoft.com/office/drawing/2014/main" id="{33030110-5A0B-4476-9070-A890E19879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568F228-DDB0-47D5-BF38-2BA0B6E0A2F3}"/>
              </a:ext>
            </a:extLst>
          </p:cNvPr>
          <p:cNvSpPr>
            <a:spLocks noGrp="1"/>
          </p:cNvSpPr>
          <p:nvPr>
            <p:ph type="title"/>
          </p:nvPr>
        </p:nvSpPr>
        <p:spPr>
          <a:xfrm>
            <a:off x="581191" y="4610099"/>
            <a:ext cx="10993549" cy="1066801"/>
          </a:xfrm>
        </p:spPr>
        <p:txBody>
          <a:bodyPr vert="horz" lIns="91440" tIns="45720" rIns="91440" bIns="45720" rtlCol="0" anchor="b">
            <a:normAutofit/>
          </a:bodyPr>
          <a:lstStyle/>
          <a:p>
            <a:pPr>
              <a:lnSpc>
                <a:spcPct val="90000"/>
              </a:lnSpc>
            </a:pPr>
            <a:r>
              <a:rPr lang="en-US" sz="3300">
                <a:solidFill>
                  <a:schemeClr val="bg1"/>
                </a:solidFill>
              </a:rPr>
              <a:t>Database implementation/SQL statements and tables. </a:t>
            </a:r>
          </a:p>
        </p:txBody>
      </p:sp>
      <p:sp>
        <p:nvSpPr>
          <p:cNvPr id="4" name="Text Placeholder 3">
            <a:extLst>
              <a:ext uri="{FF2B5EF4-FFF2-40B4-BE49-F238E27FC236}">
                <a16:creationId xmlns:a16="http://schemas.microsoft.com/office/drawing/2014/main" id="{014EFF16-7973-4D99-85FF-E577BDC365A1}"/>
              </a:ext>
            </a:extLst>
          </p:cNvPr>
          <p:cNvSpPr>
            <a:spLocks noGrp="1"/>
          </p:cNvSpPr>
          <p:nvPr>
            <p:ph type="body" sz="half" idx="2"/>
          </p:nvPr>
        </p:nvSpPr>
        <p:spPr>
          <a:xfrm>
            <a:off x="581194" y="5697215"/>
            <a:ext cx="10993546" cy="525565"/>
          </a:xfrm>
        </p:spPr>
        <p:txBody>
          <a:bodyPr vert="horz" lIns="91440" tIns="45720" rIns="91440" bIns="45720" rtlCol="0" anchor="t">
            <a:normAutofit/>
          </a:bodyPr>
          <a:lstStyle/>
          <a:p>
            <a:r>
              <a:rPr lang="en-US" sz="1600" cap="all">
                <a:solidFill>
                  <a:schemeClr val="bg2"/>
                </a:solidFill>
              </a:rPr>
              <a:t>Insert (</a:t>
            </a:r>
            <a:r>
              <a:rPr lang="en-US" sz="1600" cap="all" err="1">
                <a:solidFill>
                  <a:schemeClr val="bg2"/>
                </a:solidFill>
              </a:rPr>
              <a:t>Fname</a:t>
            </a:r>
            <a:r>
              <a:rPr lang="en-US" sz="1600" cap="all">
                <a:solidFill>
                  <a:schemeClr val="bg2"/>
                </a:solidFill>
              </a:rPr>
              <a:t>, </a:t>
            </a:r>
            <a:r>
              <a:rPr lang="en-US" sz="1600" cap="all" err="1">
                <a:solidFill>
                  <a:schemeClr val="bg2"/>
                </a:solidFill>
              </a:rPr>
              <a:t>lname</a:t>
            </a:r>
            <a:r>
              <a:rPr lang="en-US" sz="1600" cap="all">
                <a:solidFill>
                  <a:schemeClr val="bg2"/>
                </a:solidFill>
              </a:rPr>
              <a:t>, id, specialty, position)</a:t>
            </a:r>
          </a:p>
        </p:txBody>
      </p:sp>
      <p:sp useBgFill="1">
        <p:nvSpPr>
          <p:cNvPr id="38" name="Rectangle 37">
            <a:extLst>
              <a:ext uri="{FF2B5EF4-FFF2-40B4-BE49-F238E27FC236}">
                <a16:creationId xmlns:a16="http://schemas.microsoft.com/office/drawing/2014/main" id="{4EAEB5B0-780F-43B2-99A4-7BFB4FACC6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37081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5A6BE90F-C14C-4A57-94B7-DE68CD2F52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350" y="642071"/>
            <a:ext cx="7475220" cy="3701443"/>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EB9F518E-BABF-4AF2-BB4B-F66CF75B4B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8951" y="641102"/>
            <a:ext cx="3666744" cy="3698516"/>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1D1DCD65-4B84-4395-99D2-521E6E5F4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48660" y="4432079"/>
            <a:ext cx="83731" cy="196077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DBB69366-AF0F-471F-9AA6-1738B270650C}"/>
              </a:ext>
            </a:extLst>
          </p:cNvPr>
          <p:cNvSpPr txBox="1"/>
          <p:nvPr/>
        </p:nvSpPr>
        <p:spPr>
          <a:xfrm>
            <a:off x="8012455" y="1794269"/>
            <a:ext cx="3290711" cy="4154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200">
                <a:solidFill>
                  <a:srgbClr val="FF0000"/>
                </a:solidFill>
                <a:latin typeface="Times New Roman"/>
                <a:ea typeface="Times New Roman"/>
                <a:cs typeface="Times New Roman"/>
              </a:rPr>
              <a:t>Insert Into NurseValues </a:t>
            </a:r>
            <a:r>
              <a:rPr lang="en-US" sz="900">
                <a:solidFill>
                  <a:srgbClr val="212121"/>
                </a:solidFill>
                <a:latin typeface="Menlo"/>
                <a:ea typeface="Menlo"/>
                <a:cs typeface="Menlo"/>
              </a:rPr>
              <a:t>(</a:t>
            </a:r>
            <a:r>
              <a:rPr lang="en-US" sz="900">
                <a:solidFill>
                  <a:srgbClr val="A31515"/>
                </a:solidFill>
                <a:latin typeface="Menlo"/>
                <a:ea typeface="Menlo"/>
                <a:cs typeface="Menlo"/>
              </a:rPr>
              <a:t>'Lola'</a:t>
            </a:r>
            <a:r>
              <a:rPr lang="en-US" sz="900">
                <a:solidFill>
                  <a:srgbClr val="212121"/>
                </a:solidFill>
                <a:latin typeface="Menlo"/>
                <a:ea typeface="Menlo"/>
                <a:cs typeface="Menlo"/>
              </a:rPr>
              <a:t>,</a:t>
            </a:r>
            <a:r>
              <a:rPr lang="en-US" sz="900">
                <a:solidFill>
                  <a:srgbClr val="A31515"/>
                </a:solidFill>
                <a:latin typeface="Menlo"/>
                <a:ea typeface="Menlo"/>
                <a:cs typeface="Menlo"/>
              </a:rPr>
              <a:t>'Arman'</a:t>
            </a:r>
            <a:r>
              <a:rPr lang="en-US" sz="900">
                <a:solidFill>
                  <a:srgbClr val="212121"/>
                </a:solidFill>
                <a:latin typeface="Menlo"/>
                <a:ea typeface="Menlo"/>
                <a:cs typeface="Menlo"/>
              </a:rPr>
              <a:t>,</a:t>
            </a:r>
            <a:r>
              <a:rPr lang="en-US" sz="900">
                <a:solidFill>
                  <a:srgbClr val="09885A"/>
                </a:solidFill>
                <a:latin typeface="Menlo"/>
                <a:ea typeface="Menlo"/>
                <a:cs typeface="Menlo"/>
              </a:rPr>
              <a:t>472745727</a:t>
            </a:r>
            <a:r>
              <a:rPr lang="en-US" sz="900">
                <a:solidFill>
                  <a:srgbClr val="212121"/>
                </a:solidFill>
                <a:latin typeface="Menlo"/>
                <a:ea typeface="Menlo"/>
                <a:cs typeface="Menlo"/>
              </a:rPr>
              <a:t>,</a:t>
            </a:r>
            <a:r>
              <a:rPr lang="en-US" sz="900">
                <a:solidFill>
                  <a:srgbClr val="A31515"/>
                </a:solidFill>
                <a:latin typeface="Menlo"/>
                <a:ea typeface="Menlo"/>
                <a:cs typeface="Menlo"/>
              </a:rPr>
              <a:t>'EKG Nurse'</a:t>
            </a:r>
            <a:r>
              <a:rPr lang="en-US" sz="900">
                <a:solidFill>
                  <a:srgbClr val="212121"/>
                </a:solidFill>
                <a:latin typeface="Menlo"/>
                <a:ea typeface="Menlo"/>
                <a:cs typeface="Menlo"/>
              </a:rPr>
              <a:t>,</a:t>
            </a:r>
            <a:r>
              <a:rPr lang="en-US" sz="900">
                <a:solidFill>
                  <a:srgbClr val="A31515"/>
                </a:solidFill>
                <a:latin typeface="Menlo"/>
                <a:ea typeface="Menlo"/>
                <a:cs typeface="Menlo"/>
              </a:rPr>
              <a:t>'RN'</a:t>
            </a:r>
            <a:r>
              <a:rPr lang="en-US" sz="900">
                <a:solidFill>
                  <a:srgbClr val="212121"/>
                </a:solidFill>
                <a:latin typeface="Menlo"/>
                <a:ea typeface="Menlo"/>
                <a:cs typeface="Menlo"/>
              </a:rPr>
              <a:t>),</a:t>
            </a:r>
            <a:endParaRPr lang="en-US"/>
          </a:p>
        </p:txBody>
      </p:sp>
      <p:pic>
        <p:nvPicPr>
          <p:cNvPr id="12" name="Picture 13" descr="Graphical user interface, text, application, email&#10;&#10;Description automatically generated">
            <a:extLst>
              <a:ext uri="{FF2B5EF4-FFF2-40B4-BE49-F238E27FC236}">
                <a16:creationId xmlns:a16="http://schemas.microsoft.com/office/drawing/2014/main" id="{99EC0A7D-062B-4C67-BB9D-86A8F8ED9E42}"/>
              </a:ext>
            </a:extLst>
          </p:cNvPr>
          <p:cNvPicPr>
            <a:picLocks noGrp="1" noChangeAspect="1"/>
          </p:cNvPicPr>
          <p:nvPr>
            <p:ph type="pic" idx="1"/>
          </p:nvPr>
        </p:nvPicPr>
        <p:blipFill rotWithShape="1">
          <a:blip r:embed="rId2"/>
          <a:srcRect t="7999" b="7999"/>
          <a:stretch/>
        </p:blipFill>
        <p:spPr>
          <a:xfrm>
            <a:off x="921806" y="972461"/>
            <a:ext cx="4572000" cy="1714500"/>
          </a:xfrm>
        </p:spPr>
      </p:pic>
      <p:pic>
        <p:nvPicPr>
          <p:cNvPr id="14" name="Picture 15">
            <a:extLst>
              <a:ext uri="{FF2B5EF4-FFF2-40B4-BE49-F238E27FC236}">
                <a16:creationId xmlns:a16="http://schemas.microsoft.com/office/drawing/2014/main" id="{F7A9A4D4-D83E-4099-BCAA-77C449B13C52}"/>
              </a:ext>
            </a:extLst>
          </p:cNvPr>
          <p:cNvPicPr>
            <a:picLocks noChangeAspect="1"/>
          </p:cNvPicPr>
          <p:nvPr/>
        </p:nvPicPr>
        <p:blipFill>
          <a:blip r:embed="rId3"/>
          <a:stretch>
            <a:fillRect/>
          </a:stretch>
        </p:blipFill>
        <p:spPr>
          <a:xfrm>
            <a:off x="923365" y="2735636"/>
            <a:ext cx="4572000" cy="1476375"/>
          </a:xfrm>
          <a:prstGeom prst="rect">
            <a:avLst/>
          </a:prstGeom>
        </p:spPr>
      </p:pic>
    </p:spTree>
    <p:extLst>
      <p:ext uri="{BB962C8B-B14F-4D97-AF65-F5344CB8AC3E}">
        <p14:creationId xmlns:p14="http://schemas.microsoft.com/office/powerpoint/2010/main" val="327316314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A1EB241-0852-428A-8A50-67737CA93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7A23EDC2-E1E5-4C5D-9C74-714516AF52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B2781548-0E4F-4401-A909-82EDF50DBE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33030110-5A0B-4476-9070-A890E19879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15871F6-C26A-4167-87C7-2624C0DF7D2B}"/>
              </a:ext>
            </a:extLst>
          </p:cNvPr>
          <p:cNvSpPr>
            <a:spLocks noGrp="1"/>
          </p:cNvSpPr>
          <p:nvPr>
            <p:ph type="title"/>
          </p:nvPr>
        </p:nvSpPr>
        <p:spPr>
          <a:xfrm>
            <a:off x="581191" y="4610099"/>
            <a:ext cx="10993549" cy="1066801"/>
          </a:xfrm>
        </p:spPr>
        <p:txBody>
          <a:bodyPr vert="horz" lIns="91440" tIns="45720" rIns="91440" bIns="45720" rtlCol="0" anchor="b">
            <a:normAutofit/>
          </a:bodyPr>
          <a:lstStyle/>
          <a:p>
            <a:pPr>
              <a:lnSpc>
                <a:spcPct val="90000"/>
              </a:lnSpc>
            </a:pPr>
            <a:r>
              <a:rPr lang="en-US" sz="3300">
                <a:solidFill>
                  <a:schemeClr val="bg1"/>
                </a:solidFill>
              </a:rPr>
              <a:t>Database implementation/SQL statements and tables. </a:t>
            </a:r>
          </a:p>
        </p:txBody>
      </p:sp>
      <p:sp>
        <p:nvSpPr>
          <p:cNvPr id="4" name="Text Placeholder 3">
            <a:extLst>
              <a:ext uri="{FF2B5EF4-FFF2-40B4-BE49-F238E27FC236}">
                <a16:creationId xmlns:a16="http://schemas.microsoft.com/office/drawing/2014/main" id="{A1CA17F0-AC3F-41F8-BADD-28A1258B69EA}"/>
              </a:ext>
            </a:extLst>
          </p:cNvPr>
          <p:cNvSpPr>
            <a:spLocks noGrp="1"/>
          </p:cNvSpPr>
          <p:nvPr>
            <p:ph type="body" sz="half" idx="2"/>
          </p:nvPr>
        </p:nvSpPr>
        <p:spPr>
          <a:xfrm>
            <a:off x="581194" y="5697215"/>
            <a:ext cx="10993546" cy="525565"/>
          </a:xfrm>
        </p:spPr>
        <p:txBody>
          <a:bodyPr vert="horz" lIns="91440" tIns="45720" rIns="91440" bIns="45720" rtlCol="0" anchor="t">
            <a:normAutofit/>
          </a:bodyPr>
          <a:lstStyle/>
          <a:p>
            <a:r>
              <a:rPr lang="en-US" sz="1600" cap="all">
                <a:solidFill>
                  <a:schemeClr val="bg2"/>
                </a:solidFill>
              </a:rPr>
              <a:t>Delete</a:t>
            </a:r>
          </a:p>
        </p:txBody>
      </p:sp>
      <p:sp useBgFill="1">
        <p:nvSpPr>
          <p:cNvPr id="19" name="Rectangle 18">
            <a:extLst>
              <a:ext uri="{FF2B5EF4-FFF2-40B4-BE49-F238E27FC236}">
                <a16:creationId xmlns:a16="http://schemas.microsoft.com/office/drawing/2014/main" id="{4EAEB5B0-780F-43B2-99A4-7BFB4FACC6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37081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Table&#10;&#10;Description automatically generated">
            <a:extLst>
              <a:ext uri="{FF2B5EF4-FFF2-40B4-BE49-F238E27FC236}">
                <a16:creationId xmlns:a16="http://schemas.microsoft.com/office/drawing/2014/main" id="{142E7566-BEE1-4E8E-970F-C87AE1BFFE99}"/>
              </a:ext>
            </a:extLst>
          </p:cNvPr>
          <p:cNvPicPr>
            <a:picLocks noChangeAspect="1"/>
          </p:cNvPicPr>
          <p:nvPr/>
        </p:nvPicPr>
        <p:blipFill>
          <a:blip r:embed="rId2"/>
          <a:stretch>
            <a:fillRect/>
          </a:stretch>
        </p:blipFill>
        <p:spPr>
          <a:xfrm>
            <a:off x="783828" y="1063085"/>
            <a:ext cx="6820731" cy="2864706"/>
          </a:xfrm>
          <a:prstGeom prst="rect">
            <a:avLst/>
          </a:prstGeom>
        </p:spPr>
      </p:pic>
      <p:sp>
        <p:nvSpPr>
          <p:cNvPr id="21" name="Rectangle 20">
            <a:extLst>
              <a:ext uri="{FF2B5EF4-FFF2-40B4-BE49-F238E27FC236}">
                <a16:creationId xmlns:a16="http://schemas.microsoft.com/office/drawing/2014/main" id="{5A6BE90F-C14C-4A57-94B7-DE68CD2F52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350" y="642071"/>
            <a:ext cx="7475220" cy="3701443"/>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Graphical user interface, application&#10;&#10;Description automatically generated">
            <a:extLst>
              <a:ext uri="{FF2B5EF4-FFF2-40B4-BE49-F238E27FC236}">
                <a16:creationId xmlns:a16="http://schemas.microsoft.com/office/drawing/2014/main" id="{4363AAA1-8532-413B-B1C3-95B497845A2A}"/>
              </a:ext>
            </a:extLst>
          </p:cNvPr>
          <p:cNvPicPr>
            <a:picLocks noGrp="1" noChangeAspect="1"/>
          </p:cNvPicPr>
          <p:nvPr>
            <p:ph type="pic" idx="1"/>
          </p:nvPr>
        </p:nvPicPr>
        <p:blipFill rotWithShape="1">
          <a:blip r:embed="rId3"/>
          <a:srcRect l="16296" t="3191" r="63951" b="79013"/>
          <a:stretch/>
        </p:blipFill>
        <p:spPr>
          <a:xfrm>
            <a:off x="8379920" y="1860653"/>
            <a:ext cx="3014297" cy="1269570"/>
          </a:xfrm>
          <a:prstGeom prst="rect">
            <a:avLst/>
          </a:prstGeom>
        </p:spPr>
      </p:pic>
      <p:sp>
        <p:nvSpPr>
          <p:cNvPr id="23" name="Rectangle 22">
            <a:extLst>
              <a:ext uri="{FF2B5EF4-FFF2-40B4-BE49-F238E27FC236}">
                <a16:creationId xmlns:a16="http://schemas.microsoft.com/office/drawing/2014/main" id="{EB9F518E-BABF-4AF2-BB4B-F66CF75B4B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8951" y="641102"/>
            <a:ext cx="3666744" cy="3698516"/>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D1DCD65-4B84-4395-99D2-521E6E5F4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48660" y="4432079"/>
            <a:ext cx="83731" cy="196077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BA575EC-ECAA-4ADD-A1E2-8471EB86DE14}"/>
              </a:ext>
            </a:extLst>
          </p:cNvPr>
          <p:cNvSpPr txBox="1"/>
          <p:nvPr/>
        </p:nvSpPr>
        <p:spPr>
          <a:xfrm>
            <a:off x="8471647" y="1004047"/>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solidFill>
                  <a:srgbClr val="FF0000"/>
                </a:solidFill>
                <a:latin typeface="Times New Roman"/>
                <a:ea typeface="Times New Roman"/>
                <a:cs typeface="Times New Roman"/>
              </a:rPr>
              <a:t>DELETE FROM Doctor</a:t>
            </a:r>
            <a:endParaRPr lang="en-US">
              <a:solidFill>
                <a:srgbClr val="000000"/>
              </a:solidFill>
              <a:latin typeface="Gill Sans MT" panose="020B0502020104020203"/>
              <a:ea typeface="Times New Roman"/>
              <a:cs typeface="Times New Roman"/>
            </a:endParaRPr>
          </a:p>
          <a:p>
            <a:pPr algn="l"/>
            <a:r>
              <a:rPr lang="en-US" sz="1200">
                <a:solidFill>
                  <a:srgbClr val="FF0000"/>
                </a:solidFill>
                <a:latin typeface="Times New Roman"/>
                <a:ea typeface="Times New Roman"/>
                <a:cs typeface="Times New Roman"/>
              </a:rPr>
              <a:t>WHERE E_ID=</a:t>
            </a:r>
            <a:r>
              <a:rPr lang="en-US" sz="900">
                <a:solidFill>
                  <a:srgbClr val="A31515"/>
                </a:solidFill>
                <a:latin typeface="Menlo"/>
                <a:ea typeface="Menlo"/>
                <a:cs typeface="Menlo"/>
              </a:rPr>
              <a:t> </a:t>
            </a:r>
            <a:r>
              <a:rPr lang="en-US" sz="1200">
                <a:solidFill>
                  <a:srgbClr val="A31515"/>
                </a:solidFill>
                <a:latin typeface="Menlo"/>
                <a:ea typeface="Menlo"/>
                <a:cs typeface="Menlo"/>
              </a:rPr>
              <a:t>123456789</a:t>
            </a:r>
            <a:r>
              <a:rPr lang="en-US" sz="1000">
                <a:solidFill>
                  <a:srgbClr val="FF0000"/>
                </a:solidFill>
                <a:latin typeface="Times New Roman"/>
                <a:ea typeface="Times New Roman"/>
                <a:cs typeface="Times New Roman"/>
              </a:rPr>
              <a:t>;</a:t>
            </a:r>
            <a:endParaRPr lang="en-US"/>
          </a:p>
        </p:txBody>
      </p:sp>
    </p:spTree>
    <p:extLst>
      <p:ext uri="{BB962C8B-B14F-4D97-AF65-F5344CB8AC3E}">
        <p14:creationId xmlns:p14="http://schemas.microsoft.com/office/powerpoint/2010/main" val="70163321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A1EB241-0852-428A-8A50-67737CA93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7A23EDC2-E1E5-4C5D-9C74-714516AF52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B2781548-0E4F-4401-A909-82EDF50DBE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3030110-5A0B-4476-9070-A890E19879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A868551-9683-4303-BAEB-FA2DB9D5ADBE}"/>
              </a:ext>
            </a:extLst>
          </p:cNvPr>
          <p:cNvSpPr>
            <a:spLocks noGrp="1"/>
          </p:cNvSpPr>
          <p:nvPr>
            <p:ph type="title"/>
          </p:nvPr>
        </p:nvSpPr>
        <p:spPr>
          <a:xfrm>
            <a:off x="581191" y="4610099"/>
            <a:ext cx="10993549" cy="1066801"/>
          </a:xfrm>
        </p:spPr>
        <p:txBody>
          <a:bodyPr vert="horz" lIns="91440" tIns="45720" rIns="91440" bIns="45720" rtlCol="0" anchor="b">
            <a:normAutofit/>
          </a:bodyPr>
          <a:lstStyle/>
          <a:p>
            <a:pPr>
              <a:lnSpc>
                <a:spcPct val="90000"/>
              </a:lnSpc>
            </a:pPr>
            <a:r>
              <a:rPr lang="en-US" sz="3300">
                <a:solidFill>
                  <a:schemeClr val="bg1"/>
                </a:solidFill>
              </a:rPr>
              <a:t>Database implementation/SQL statements and tables. </a:t>
            </a:r>
          </a:p>
        </p:txBody>
      </p:sp>
      <p:sp>
        <p:nvSpPr>
          <p:cNvPr id="4" name="Text Placeholder 3">
            <a:extLst>
              <a:ext uri="{FF2B5EF4-FFF2-40B4-BE49-F238E27FC236}">
                <a16:creationId xmlns:a16="http://schemas.microsoft.com/office/drawing/2014/main" id="{2634728E-B11F-4D81-9F86-D4DAB53B6419}"/>
              </a:ext>
            </a:extLst>
          </p:cNvPr>
          <p:cNvSpPr>
            <a:spLocks noGrp="1"/>
          </p:cNvSpPr>
          <p:nvPr>
            <p:ph type="body" sz="half" idx="2"/>
          </p:nvPr>
        </p:nvSpPr>
        <p:spPr>
          <a:xfrm>
            <a:off x="581194" y="5697215"/>
            <a:ext cx="10993546" cy="525565"/>
          </a:xfrm>
        </p:spPr>
        <p:txBody>
          <a:bodyPr vert="horz" lIns="91440" tIns="45720" rIns="91440" bIns="45720" rtlCol="0" anchor="t">
            <a:normAutofit/>
          </a:bodyPr>
          <a:lstStyle/>
          <a:p>
            <a:r>
              <a:rPr lang="en-US" sz="1600" cap="all">
                <a:solidFill>
                  <a:schemeClr val="bg2"/>
                </a:solidFill>
              </a:rPr>
              <a:t>Update</a:t>
            </a:r>
          </a:p>
        </p:txBody>
      </p:sp>
      <p:sp useBgFill="1">
        <p:nvSpPr>
          <p:cNvPr id="18" name="Rectangle 17">
            <a:extLst>
              <a:ext uri="{FF2B5EF4-FFF2-40B4-BE49-F238E27FC236}">
                <a16:creationId xmlns:a16="http://schemas.microsoft.com/office/drawing/2014/main" id="{4EAEB5B0-780F-43B2-99A4-7BFB4FACC6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37081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Table&#10;&#10;Description automatically generated">
            <a:extLst>
              <a:ext uri="{FF2B5EF4-FFF2-40B4-BE49-F238E27FC236}">
                <a16:creationId xmlns:a16="http://schemas.microsoft.com/office/drawing/2014/main" id="{1B46C0C7-41C2-450C-BEF8-05CCDA1D305F}"/>
              </a:ext>
            </a:extLst>
          </p:cNvPr>
          <p:cNvPicPr>
            <a:picLocks noGrp="1" noChangeAspect="1"/>
          </p:cNvPicPr>
          <p:nvPr>
            <p:ph type="pic" idx="1"/>
          </p:nvPr>
        </p:nvPicPr>
        <p:blipFill rotWithShape="1">
          <a:blip r:embed="rId2"/>
          <a:srcRect l="1053" r="1053"/>
          <a:stretch/>
        </p:blipFill>
        <p:spPr>
          <a:xfrm>
            <a:off x="783828" y="1424190"/>
            <a:ext cx="6820731" cy="2142496"/>
          </a:xfrm>
          <a:prstGeom prst="rect">
            <a:avLst/>
          </a:prstGeom>
        </p:spPr>
      </p:pic>
      <p:sp>
        <p:nvSpPr>
          <p:cNvPr id="20" name="Rectangle 19">
            <a:extLst>
              <a:ext uri="{FF2B5EF4-FFF2-40B4-BE49-F238E27FC236}">
                <a16:creationId xmlns:a16="http://schemas.microsoft.com/office/drawing/2014/main" id="{5A6BE90F-C14C-4A57-94B7-DE68CD2F52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350" y="642071"/>
            <a:ext cx="7475220" cy="3701443"/>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5" descr="Graphical user interface, text, application&#10;&#10;Description automatically generated">
            <a:extLst>
              <a:ext uri="{FF2B5EF4-FFF2-40B4-BE49-F238E27FC236}">
                <a16:creationId xmlns:a16="http://schemas.microsoft.com/office/drawing/2014/main" id="{B267F3CF-CFBF-4E11-8749-F736A083E2EB}"/>
              </a:ext>
            </a:extLst>
          </p:cNvPr>
          <p:cNvPicPr>
            <a:picLocks noChangeAspect="1"/>
          </p:cNvPicPr>
          <p:nvPr/>
        </p:nvPicPr>
        <p:blipFill>
          <a:blip r:embed="rId3"/>
          <a:stretch>
            <a:fillRect/>
          </a:stretch>
        </p:blipFill>
        <p:spPr>
          <a:xfrm>
            <a:off x="8182696" y="2578635"/>
            <a:ext cx="3014297" cy="1492076"/>
          </a:xfrm>
          <a:prstGeom prst="rect">
            <a:avLst/>
          </a:prstGeom>
        </p:spPr>
      </p:pic>
      <p:sp>
        <p:nvSpPr>
          <p:cNvPr id="22" name="Rectangle 21">
            <a:extLst>
              <a:ext uri="{FF2B5EF4-FFF2-40B4-BE49-F238E27FC236}">
                <a16:creationId xmlns:a16="http://schemas.microsoft.com/office/drawing/2014/main" id="{EB9F518E-BABF-4AF2-BB4B-F66CF75B4B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8951" y="641102"/>
            <a:ext cx="3666744" cy="3698516"/>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D1DCD65-4B84-4395-99D2-521E6E5F4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48660" y="4432079"/>
            <a:ext cx="83731" cy="196077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5ED16A1-12FC-4AAE-8D9C-BE021976B342}"/>
              </a:ext>
            </a:extLst>
          </p:cNvPr>
          <p:cNvSpPr txBox="1"/>
          <p:nvPr/>
        </p:nvSpPr>
        <p:spPr>
          <a:xfrm>
            <a:off x="8520953" y="1071282"/>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200">
                <a:solidFill>
                  <a:srgbClr val="FF0000"/>
                </a:solidFill>
                <a:latin typeface="Times New Roman"/>
                <a:ea typeface="Times New Roman"/>
                <a:cs typeface="Times New Roman"/>
              </a:rPr>
              <a:t>UPDATE NurseSET Specialty=’ER/Trauma’WHERE E_ID=</a:t>
            </a:r>
            <a:r>
              <a:rPr lang="en-US" sz="1200">
                <a:solidFill>
                  <a:srgbClr val="FF0000"/>
                </a:solidFill>
                <a:latin typeface="Menlo"/>
                <a:ea typeface="Menlo"/>
                <a:cs typeface="Menlo"/>
              </a:rPr>
              <a:t>491847328;</a:t>
            </a:r>
            <a:endParaRPr lang="en-US"/>
          </a:p>
        </p:txBody>
      </p:sp>
    </p:spTree>
    <p:extLst>
      <p:ext uri="{BB962C8B-B14F-4D97-AF65-F5344CB8AC3E}">
        <p14:creationId xmlns:p14="http://schemas.microsoft.com/office/powerpoint/2010/main" val="238735342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90EB7086-616E-4D44-94BE-D0F763561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538E04F-3460-470D-B565-82F29DD6C4FE}"/>
              </a:ext>
            </a:extLst>
          </p:cNvPr>
          <p:cNvSpPr>
            <a:spLocks noGrp="1"/>
          </p:cNvSpPr>
          <p:nvPr>
            <p:ph type="title"/>
          </p:nvPr>
        </p:nvSpPr>
        <p:spPr>
          <a:xfrm>
            <a:off x="581191" y="4610099"/>
            <a:ext cx="10993549" cy="1066801"/>
          </a:xfrm>
        </p:spPr>
        <p:txBody>
          <a:bodyPr vert="horz" lIns="91440" tIns="45720" rIns="91440" bIns="45720" rtlCol="0" anchor="b">
            <a:normAutofit/>
          </a:bodyPr>
          <a:lstStyle/>
          <a:p>
            <a:pPr>
              <a:lnSpc>
                <a:spcPct val="90000"/>
              </a:lnSpc>
            </a:pPr>
            <a:r>
              <a:rPr lang="en-US" sz="3300">
                <a:solidFill>
                  <a:schemeClr val="bg1"/>
                </a:solidFill>
              </a:rPr>
              <a:t>Database implementation/SQL statements and tables. </a:t>
            </a:r>
          </a:p>
        </p:txBody>
      </p:sp>
      <p:sp>
        <p:nvSpPr>
          <p:cNvPr id="4" name="Text Placeholder 3">
            <a:extLst>
              <a:ext uri="{FF2B5EF4-FFF2-40B4-BE49-F238E27FC236}">
                <a16:creationId xmlns:a16="http://schemas.microsoft.com/office/drawing/2014/main" id="{84736AE8-E30D-4F3D-80BF-3E53AB81EF23}"/>
              </a:ext>
            </a:extLst>
          </p:cNvPr>
          <p:cNvSpPr>
            <a:spLocks noGrp="1"/>
          </p:cNvSpPr>
          <p:nvPr>
            <p:ph type="body" sz="half" idx="2"/>
          </p:nvPr>
        </p:nvSpPr>
        <p:spPr>
          <a:xfrm>
            <a:off x="581194" y="5697215"/>
            <a:ext cx="10993546" cy="525565"/>
          </a:xfrm>
        </p:spPr>
        <p:txBody>
          <a:bodyPr vert="horz" lIns="91440" tIns="45720" rIns="91440" bIns="45720" rtlCol="0" anchor="t">
            <a:normAutofit/>
          </a:bodyPr>
          <a:lstStyle/>
          <a:p>
            <a:r>
              <a:rPr lang="en-US" sz="1600" cap="all">
                <a:solidFill>
                  <a:schemeClr val="bg2"/>
                </a:solidFill>
              </a:rPr>
              <a:t>Select</a:t>
            </a:r>
          </a:p>
        </p:txBody>
      </p:sp>
      <p:sp useBgFill="1">
        <p:nvSpPr>
          <p:cNvPr id="19" name="Rectangle 18">
            <a:extLst>
              <a:ext uri="{FF2B5EF4-FFF2-40B4-BE49-F238E27FC236}">
                <a16:creationId xmlns:a16="http://schemas.microsoft.com/office/drawing/2014/main" id="{066AE2FE-036E-44DB-8A9A-8E3261C9F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37081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Graphical user interface, text, application, email&#10;&#10;Description automatically generated">
            <a:extLst>
              <a:ext uri="{FF2B5EF4-FFF2-40B4-BE49-F238E27FC236}">
                <a16:creationId xmlns:a16="http://schemas.microsoft.com/office/drawing/2014/main" id="{183BB0FA-171C-4A71-A504-C1B5D4C16D8D}"/>
              </a:ext>
            </a:extLst>
          </p:cNvPr>
          <p:cNvPicPr>
            <a:picLocks noGrp="1" noChangeAspect="1"/>
          </p:cNvPicPr>
          <p:nvPr>
            <p:ph type="pic" idx="1"/>
          </p:nvPr>
        </p:nvPicPr>
        <p:blipFill rotWithShape="1">
          <a:blip r:embed="rId2"/>
          <a:srcRect l="161" t="3499" r="-161" b="28361"/>
          <a:stretch/>
        </p:blipFill>
        <p:spPr>
          <a:xfrm>
            <a:off x="443883" y="723899"/>
            <a:ext cx="9968727" cy="3566161"/>
          </a:xfrm>
          <a:prstGeom prst="rect">
            <a:avLst/>
          </a:prstGeom>
        </p:spPr>
      </p:pic>
      <p:sp>
        <p:nvSpPr>
          <p:cNvPr id="6" name="TextBox 5">
            <a:extLst>
              <a:ext uri="{FF2B5EF4-FFF2-40B4-BE49-F238E27FC236}">
                <a16:creationId xmlns:a16="http://schemas.microsoft.com/office/drawing/2014/main" id="{BBF3D802-AECA-4676-B631-EAC3B74A4264}"/>
              </a:ext>
            </a:extLst>
          </p:cNvPr>
          <p:cNvSpPr txBox="1"/>
          <p:nvPr/>
        </p:nvSpPr>
        <p:spPr>
          <a:xfrm>
            <a:off x="6158089" y="2161822"/>
            <a:ext cx="2743200"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a:ea typeface="+mn-lt"/>
                <a:cs typeface="+mn-lt"/>
              </a:rPr>
              <a:t>select </a:t>
            </a:r>
            <a:r>
              <a:rPr lang="en-US" err="1">
                <a:ea typeface="+mn-lt"/>
                <a:cs typeface="+mn-lt"/>
              </a:rPr>
              <a:t>E.Fname</a:t>
            </a:r>
            <a:r>
              <a:rPr lang="en-US">
                <a:ea typeface="+mn-lt"/>
                <a:cs typeface="+mn-lt"/>
              </a:rPr>
              <a:t>, </a:t>
            </a:r>
            <a:r>
              <a:rPr lang="en-US" err="1">
                <a:ea typeface="+mn-lt"/>
                <a:cs typeface="+mn-lt"/>
              </a:rPr>
              <a:t>E.Lname</a:t>
            </a:r>
            <a:endParaRPr lang="en-US" err="1"/>
          </a:p>
          <a:p>
            <a:pPr>
              <a:spcAft>
                <a:spcPts val="600"/>
              </a:spcAft>
            </a:pPr>
            <a:r>
              <a:rPr lang="en-US">
                <a:ea typeface="+mn-lt"/>
                <a:cs typeface="+mn-lt"/>
              </a:rPr>
              <a:t>From Doctor E, Nurse N</a:t>
            </a:r>
            <a:endParaRPr lang="en-US"/>
          </a:p>
          <a:p>
            <a:pPr>
              <a:spcAft>
                <a:spcPts val="600"/>
              </a:spcAft>
            </a:pPr>
            <a:r>
              <a:rPr lang="en-US">
                <a:ea typeface="+mn-lt"/>
                <a:cs typeface="+mn-lt"/>
              </a:rPr>
              <a:t>Where E.E_ID=N.E_ID</a:t>
            </a:r>
            <a:endParaRPr lang="en-US"/>
          </a:p>
        </p:txBody>
      </p:sp>
    </p:spTree>
    <p:extLst>
      <p:ext uri="{BB962C8B-B14F-4D97-AF65-F5344CB8AC3E}">
        <p14:creationId xmlns:p14="http://schemas.microsoft.com/office/powerpoint/2010/main" val="159711635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A078A52F-85EA-4C0B-962B-D9D9DD4DD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30">
            <a:extLst>
              <a:ext uri="{FF2B5EF4-FFF2-40B4-BE49-F238E27FC236}">
                <a16:creationId xmlns:a16="http://schemas.microsoft.com/office/drawing/2014/main" id="{919797D5-5700-4683-B30A-5B4D56CB82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32">
            <a:extLst>
              <a:ext uri="{FF2B5EF4-FFF2-40B4-BE49-F238E27FC236}">
                <a16:creationId xmlns:a16="http://schemas.microsoft.com/office/drawing/2014/main" id="{4856A7B9-9801-42EC-A4C9-7E22A56EF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34">
            <a:extLst>
              <a:ext uri="{FF2B5EF4-FFF2-40B4-BE49-F238E27FC236}">
                <a16:creationId xmlns:a16="http://schemas.microsoft.com/office/drawing/2014/main" id="{8AD54DB8-C150-4290-85D6-F5B0262BF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37" name="Rectangle 36">
            <a:extLst>
              <a:ext uri="{FF2B5EF4-FFF2-40B4-BE49-F238E27FC236}">
                <a16:creationId xmlns:a16="http://schemas.microsoft.com/office/drawing/2014/main" id="{28D511D2-9CF1-40DE-BB88-A5A48A0E8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descr="Programming data on computer monitor">
            <a:extLst>
              <a:ext uri="{FF2B5EF4-FFF2-40B4-BE49-F238E27FC236}">
                <a16:creationId xmlns:a16="http://schemas.microsoft.com/office/drawing/2014/main" id="{2A4D30A8-58D6-4B35-888C-F4343A1F89AC}"/>
              </a:ext>
            </a:extLst>
          </p:cNvPr>
          <p:cNvPicPr>
            <a:picLocks noChangeAspect="1"/>
          </p:cNvPicPr>
          <p:nvPr/>
        </p:nvPicPr>
        <p:blipFill rotWithShape="1">
          <a:blip r:embed="rId2"/>
          <a:srcRect l="9092" t="6524" r="-7" b="16747"/>
          <a:stretch/>
        </p:blipFill>
        <p:spPr>
          <a:xfrm>
            <a:off x="20" y="10"/>
            <a:ext cx="12191980" cy="6857990"/>
          </a:xfrm>
          <a:prstGeom prst="rect">
            <a:avLst/>
          </a:prstGeom>
        </p:spPr>
      </p:pic>
      <p:grpSp>
        <p:nvGrpSpPr>
          <p:cNvPr id="39" name="Group 38">
            <a:extLst>
              <a:ext uri="{FF2B5EF4-FFF2-40B4-BE49-F238E27FC236}">
                <a16:creationId xmlns:a16="http://schemas.microsoft.com/office/drawing/2014/main" id="{40ADCA80-A0B1-4379-94EC-0A1A73BE1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2"/>
            <a:chOff x="438068" y="457200"/>
            <a:chExt cx="3703320" cy="5935132"/>
          </a:xfrm>
        </p:grpSpPr>
        <p:sp>
          <p:nvSpPr>
            <p:cNvPr id="40" name="Rectangle 39">
              <a:extLst>
                <a:ext uri="{FF2B5EF4-FFF2-40B4-BE49-F238E27FC236}">
                  <a16:creationId xmlns:a16="http://schemas.microsoft.com/office/drawing/2014/main" id="{1EB4D79C-3A0E-4CB5-9A3D-BB816FD52C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18067"/>
              <a:ext cx="3702134"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41" name="Rectangle 40">
              <a:extLst>
                <a:ext uri="{FF2B5EF4-FFF2-40B4-BE49-F238E27FC236}">
                  <a16:creationId xmlns:a16="http://schemas.microsoft.com/office/drawing/2014/main" id="{3839C3D0-536E-4C48-A1C1-D9B718A843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E1E9051C-D43F-4DD4-83C0-9B64EF308997}"/>
              </a:ext>
            </a:extLst>
          </p:cNvPr>
          <p:cNvSpPr>
            <a:spLocks noGrp="1"/>
          </p:cNvSpPr>
          <p:nvPr>
            <p:ph type="title"/>
          </p:nvPr>
        </p:nvSpPr>
        <p:spPr>
          <a:xfrm>
            <a:off x="584200" y="2142067"/>
            <a:ext cx="3412067" cy="2971801"/>
          </a:xfrm>
        </p:spPr>
        <p:txBody>
          <a:bodyPr vert="horz" lIns="91440" tIns="45720" rIns="91440" bIns="45720" rtlCol="0" anchor="b">
            <a:normAutofit/>
          </a:bodyPr>
          <a:lstStyle/>
          <a:p>
            <a:r>
              <a:rPr lang="en-US" sz="3600">
                <a:solidFill>
                  <a:schemeClr val="bg1"/>
                </a:solidFill>
              </a:rPr>
              <a:t>Our Database</a:t>
            </a:r>
          </a:p>
        </p:txBody>
      </p:sp>
    </p:spTree>
    <p:extLst>
      <p:ext uri="{BB962C8B-B14F-4D97-AF65-F5344CB8AC3E}">
        <p14:creationId xmlns:p14="http://schemas.microsoft.com/office/powerpoint/2010/main" val="282822408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9AA5B70-631E-4F47-874A-FBE55E5170D4}">
  <ds:schemaRefs>
    <ds:schemaRef ds:uri="71af3243-3dd4-4a8d-8c0d-dd76da1f02a5"/>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CF1C31AD-A7B7-4945-9E95-3D677967432A}">
  <ds:schemaRefs>
    <ds:schemaRef ds:uri="http://schemas.microsoft.com/sharepoint/v3/contenttype/forms"/>
  </ds:schemaRefs>
</ds:datastoreItem>
</file>

<file path=customXml/itemProps3.xml><?xml version="1.0" encoding="utf-8"?>
<ds:datastoreItem xmlns:ds="http://schemas.openxmlformats.org/officeDocument/2006/customXml" ds:itemID="{964D6DDB-133E-44E2-B636-39185D690A0D}">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15</Slides>
  <Notes>1</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Dividend</vt:lpstr>
      <vt:lpstr>Health Care </vt:lpstr>
      <vt:lpstr>Database overview / scope description</vt:lpstr>
      <vt:lpstr>DATABASE OVERVIEW / SCOPE DESCRIPTION </vt:lpstr>
      <vt:lpstr>Database design /ER&amp;EER</vt:lpstr>
      <vt:lpstr>Database implementation/SQL statements and tables. </vt:lpstr>
      <vt:lpstr>Database implementation/SQL statements and tables. </vt:lpstr>
      <vt:lpstr>Database implementation/SQL statements and tables. </vt:lpstr>
      <vt:lpstr>Database implementation/SQL statements and tables. </vt:lpstr>
      <vt:lpstr>Our Database</vt:lpstr>
      <vt:lpstr>Department</vt:lpstr>
      <vt:lpstr>Doctor</vt:lpstr>
      <vt:lpstr>Nurse</vt:lpstr>
      <vt:lpstr>Patient Information</vt:lpstr>
      <vt:lpstr>Visit History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design</dc:title>
  <dc:creator/>
  <cp:revision>19</cp:revision>
  <dcterms:created xsi:type="dcterms:W3CDTF">2021-11-12T14:37:38Z</dcterms:created>
  <dcterms:modified xsi:type="dcterms:W3CDTF">2021-11-15T14:09:39Z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