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8" r:id="rId4"/>
    <p:sldId id="269" r:id="rId5"/>
    <p:sldId id="293" r:id="rId6"/>
    <p:sldId id="330" r:id="rId7"/>
    <p:sldId id="262" r:id="rId8"/>
    <p:sldId id="307" r:id="rId9"/>
    <p:sldId id="259" r:id="rId10"/>
    <p:sldId id="308" r:id="rId11"/>
    <p:sldId id="309" r:id="rId12"/>
    <p:sldId id="260" r:id="rId13"/>
    <p:sldId id="317" r:id="rId14"/>
    <p:sldId id="265" r:id="rId15"/>
    <p:sldId id="323" r:id="rId16"/>
    <p:sldId id="322" r:id="rId17"/>
    <p:sldId id="346" r:id="rId18"/>
    <p:sldId id="347" r:id="rId19"/>
    <p:sldId id="321" r:id="rId20"/>
    <p:sldId id="349" r:id="rId21"/>
    <p:sldId id="350" r:id="rId22"/>
    <p:sldId id="348" r:id="rId23"/>
    <p:sldId id="354" r:id="rId24"/>
    <p:sldId id="355" r:id="rId25"/>
    <p:sldId id="367" r:id="rId26"/>
    <p:sldId id="351" r:id="rId27"/>
    <p:sldId id="352" r:id="rId28"/>
    <p:sldId id="353" r:id="rId29"/>
    <p:sldId id="366" r:id="rId30"/>
    <p:sldId id="356" r:id="rId31"/>
    <p:sldId id="357" r:id="rId33"/>
    <p:sldId id="358" r:id="rId34"/>
    <p:sldId id="359" r:id="rId35"/>
    <p:sldId id="290" r:id="rId36"/>
    <p:sldId id="267" r:id="rId37"/>
    <p:sldId id="379" r:id="rId38"/>
    <p:sldId id="268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580bf3-3912-47d9-b8ca-7152cdb26ceb}">
          <p14:sldIdLst>
            <p14:sldId id="256"/>
            <p14:sldId id="258"/>
            <p14:sldId id="269"/>
            <p14:sldId id="293"/>
            <p14:sldId id="330"/>
            <p14:sldId id="262"/>
            <p14:sldId id="307"/>
            <p14:sldId id="259"/>
            <p14:sldId id="308"/>
            <p14:sldId id="309"/>
            <p14:sldId id="260"/>
            <p14:sldId id="317"/>
            <p14:sldId id="265"/>
            <p14:sldId id="323"/>
            <p14:sldId id="322"/>
            <p14:sldId id="346"/>
            <p14:sldId id="347"/>
            <p14:sldId id="321"/>
            <p14:sldId id="349"/>
            <p14:sldId id="350"/>
            <p14:sldId id="348"/>
            <p14:sldId id="354"/>
            <p14:sldId id="355"/>
            <p14:sldId id="367"/>
            <p14:sldId id="351"/>
            <p14:sldId id="352"/>
            <p14:sldId id="353"/>
            <p14:sldId id="366"/>
            <p14:sldId id="356"/>
            <p14:sldId id="357"/>
            <p14:sldId id="358"/>
            <p14:sldId id="359"/>
            <p14:sldId id="290"/>
            <p14:sldId id="267"/>
            <p14:sldId id="37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'a'nu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20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3.xml"/><Relationship Id="rId4" Type="http://schemas.openxmlformats.org/officeDocument/2006/relationships/image" Target="../media/image11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8.xml"/><Relationship Id="rId7" Type="http://schemas.openxmlformats.org/officeDocument/2006/relationships/image" Target="../media/image13.png"/><Relationship Id="rId6" Type="http://schemas.openxmlformats.org/officeDocument/2006/relationships/tags" Target="../tags/tag97.xml"/><Relationship Id="rId5" Type="http://schemas.openxmlformats.org/officeDocument/2006/relationships/image" Target="../media/image12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3.xml"/><Relationship Id="rId7" Type="http://schemas.openxmlformats.org/officeDocument/2006/relationships/image" Target="../media/image15.png"/><Relationship Id="rId6" Type="http://schemas.openxmlformats.org/officeDocument/2006/relationships/tags" Target="../tags/tag102.xml"/><Relationship Id="rId5" Type="http://schemas.openxmlformats.org/officeDocument/2006/relationships/image" Target="../media/image14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8.xml"/><Relationship Id="rId7" Type="http://schemas.openxmlformats.org/officeDocument/2006/relationships/image" Target="../media/image17.png"/><Relationship Id="rId6" Type="http://schemas.openxmlformats.org/officeDocument/2006/relationships/tags" Target="../tags/tag107.xml"/><Relationship Id="rId5" Type="http://schemas.openxmlformats.org/officeDocument/2006/relationships/image" Target="../media/image16.png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openxmlformats.org/officeDocument/2006/relationships/image" Target="../media/image18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1.xml"/><Relationship Id="rId7" Type="http://schemas.openxmlformats.org/officeDocument/2006/relationships/image" Target="../media/image21.png"/><Relationship Id="rId6" Type="http://schemas.openxmlformats.org/officeDocument/2006/relationships/tags" Target="../tags/tag120.xml"/><Relationship Id="rId5" Type="http://schemas.openxmlformats.org/officeDocument/2006/relationships/image" Target="../media/image8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5.xml"/><Relationship Id="rId6" Type="http://schemas.openxmlformats.org/officeDocument/2006/relationships/image" Target="../media/image8.png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../media/image22.png"/><Relationship Id="rId2" Type="http://schemas.openxmlformats.org/officeDocument/2006/relationships/tags" Target="../tags/tag12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0.xml"/><Relationship Id="rId4" Type="http://schemas.openxmlformats.org/officeDocument/2006/relationships/image" Target="../media/image23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image" Target="../media/image24.png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8.xml"/><Relationship Id="rId4" Type="http://schemas.openxmlformats.org/officeDocument/2006/relationships/image" Target="../media/image25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2.xml"/><Relationship Id="rId6" Type="http://schemas.openxmlformats.org/officeDocument/2006/relationships/image" Target="../media/image27.png"/><Relationship Id="rId5" Type="http://schemas.openxmlformats.org/officeDocument/2006/relationships/tags" Target="../tags/tag141.xml"/><Relationship Id="rId4" Type="http://schemas.openxmlformats.org/officeDocument/2006/relationships/image" Target="../media/image26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6.xml"/><Relationship Id="rId5" Type="http://schemas.openxmlformats.org/officeDocument/2006/relationships/image" Target="../media/image28.png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1.xml"/><Relationship Id="rId7" Type="http://schemas.openxmlformats.org/officeDocument/2006/relationships/image" Target="../media/image30.png"/><Relationship Id="rId6" Type="http://schemas.openxmlformats.org/officeDocument/2006/relationships/tags" Target="../tags/tag150.xml"/><Relationship Id="rId5" Type="http://schemas.openxmlformats.org/officeDocument/2006/relationships/image" Target="../media/image29.png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31.webp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image" Target="../media/image25.png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6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169.xml"/><Relationship Id="rId7" Type="http://schemas.openxmlformats.org/officeDocument/2006/relationships/image" Target="../media/image35.png"/><Relationship Id="rId6" Type="http://schemas.openxmlformats.org/officeDocument/2006/relationships/tags" Target="../tags/tag168.xml"/><Relationship Id="rId5" Type="http://schemas.openxmlformats.org/officeDocument/2006/relationships/image" Target="../media/image34.png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0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../media/image37.png"/><Relationship Id="rId6" Type="http://schemas.openxmlformats.org/officeDocument/2006/relationships/tags" Target="../tags/tag174.xml"/><Relationship Id="rId5" Type="http://schemas.openxmlformats.org/officeDocument/2006/relationships/image" Target="../media/image36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image" Target="../media/image38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87.xml"/><Relationship Id="rId7" Type="http://schemas.openxmlformats.org/officeDocument/2006/relationships/image" Target="../media/image40.png"/><Relationship Id="rId6" Type="http://schemas.openxmlformats.org/officeDocument/2006/relationships/tags" Target="../tags/tag186.xml"/><Relationship Id="rId5" Type="http://schemas.openxmlformats.org/officeDocument/2006/relationships/image" Target="../media/image39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2.xml"/><Relationship Id="rId7" Type="http://schemas.openxmlformats.org/officeDocument/2006/relationships/image" Target="../media/image42.png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../media/image41.png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3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6.xml"/><Relationship Id="rId4" Type="http://schemas.openxmlformats.org/officeDocument/2006/relationships/image" Target="../media/image43.pn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hyperlink" Target="https://zhuanlan.zhihu.com/p/363928061" TargetMode="External"/><Relationship Id="rId8" Type="http://schemas.openxmlformats.org/officeDocument/2006/relationships/hyperlink" Target="https://zhuanlan.zhihu.com/p/410510492" TargetMode="External"/><Relationship Id="rId7" Type="http://schemas.openxmlformats.org/officeDocument/2006/relationships/hyperlink" Target="https://zhuanlan.zhihu.com/p/30669007" TargetMode="External"/><Relationship Id="rId6" Type="http://schemas.openxmlformats.org/officeDocument/2006/relationships/hyperlink" Target="https://github.com/webpack/webpack-dev-server/blob/master/client-src/index.js#L251" TargetMode="External"/><Relationship Id="rId5" Type="http://schemas.openxmlformats.org/officeDocument/2006/relationships/hyperlink" Target="https://github.com/webpack/webpack/blob/main/hot/dev-server.js" TargetMode="External"/><Relationship Id="rId4" Type="http://schemas.openxmlformats.org/officeDocument/2006/relationships/hyperlink" Target="https://github.com/webpack/webpack-dev-server/blob/master/lib/Server.js" TargetMode="External"/><Relationship Id="rId3" Type="http://schemas.openxmlformats.org/officeDocument/2006/relationships/hyperlink" Target="HMR(&#28909;&#26367;&#25442;)&#25216;&#26415;.pptx" TargetMode="External"/><Relationship Id="rId2" Type="http://schemas.openxmlformats.org/officeDocument/2006/relationships/tags" Target="../tags/tag199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00.xml"/><Relationship Id="rId12" Type="http://schemas.openxmlformats.org/officeDocument/2006/relationships/hyperlink" Target="https://juejin.cn/post/6844903879247659015#heading-9" TargetMode="External"/><Relationship Id="rId11" Type="http://schemas.openxmlformats.org/officeDocument/2006/relationships/hyperlink" Target="https://juejin.cn/post/6844904008432222215#heading-8" TargetMode="External"/><Relationship Id="rId10" Type="http://schemas.openxmlformats.org/officeDocument/2006/relationships/hyperlink" Target="https://mp.weixin.qq.com/s/nkBvbwpzeb0fzG02HXta8A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3.xml"/><Relationship Id="rId7" Type="http://schemas.openxmlformats.org/officeDocument/2006/relationships/image" Target="../media/image4.png"/><Relationship Id="rId6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0.xml"/><Relationship Id="rId5" Type="http://schemas.openxmlformats.org/officeDocument/2006/relationships/image" Target="../media/image7.jpe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4" Type="http://schemas.openxmlformats.org/officeDocument/2006/relationships/image" Target="../media/image8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10.png"/><Relationship Id="rId5" Type="http://schemas.openxmlformats.org/officeDocument/2006/relationships/tags" Target="../tags/tag88.xml"/><Relationship Id="rId4" Type="http://schemas.openxmlformats.org/officeDocument/2006/relationships/image" Target="../media/image9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5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HMR(</a:t>
            </a:r>
            <a:r>
              <a:rPr lang="zh-CN" altLang="en-US" sz="5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热替换</a:t>
            </a:r>
            <a:r>
              <a:rPr lang="en-US" altLang="zh-CN" sz="5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r>
              <a:rPr lang="zh-CN" altLang="en-US" sz="5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技术</a:t>
            </a:r>
            <a:endParaRPr lang="zh-CN" altLang="en-US" sz="5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51050" y="3542030"/>
            <a:ext cx="8089900" cy="923925"/>
          </a:xfrm>
        </p:spPr>
        <p:txBody>
          <a:bodyPr/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长分享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刘世博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2023.7.23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56540" y="848995"/>
            <a:ext cx="426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、创建一个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服务器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8" name="图片 17" descr="image-20230714161136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895" y="2141220"/>
            <a:ext cx="4457700" cy="33242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63895" y="5694045"/>
            <a:ext cx="48691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很简单的一个服务器就可以在9090端口启动了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4413885" cy="5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56540" y="848995"/>
            <a:ext cx="569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静态资源托管器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设置中间件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51220" y="1883410"/>
            <a:ext cx="5524500" cy="3535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2790" y="2938780"/>
            <a:ext cx="4655820" cy="14249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5315" y="1510665"/>
            <a:ext cx="312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中间件的作用：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56540" y="848995"/>
            <a:ext cx="426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静态资源托管器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设置中间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1205" y="1590675"/>
            <a:ext cx="272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完善中间件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8935" y="2623820"/>
            <a:ext cx="4632960" cy="14401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23890" y="1459865"/>
            <a:ext cx="5882640" cy="42976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56540" y="848995"/>
            <a:ext cx="426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静态资源托管器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设置中间件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990" y="1582420"/>
            <a:ext cx="296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配置路由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00695" y="4688205"/>
            <a:ext cx="3788410" cy="1073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47685" y="1037590"/>
            <a:ext cx="3741420" cy="3314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990" y="205676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 Express 应用设置路由规则，以便处理客户端发起的请求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990" y="399796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 Express 应用中通过 this.app.use() 方法将 this.middleware 中间件注册到路由中，这样当客户端请求产出文件时，就会由该中间件来处理请求，将文件内容从内存中读取并返回给客户端。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9830" y="5761355"/>
            <a:ext cx="3089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config.output</a:t>
            </a:r>
            <a:r>
              <a:rPr lang="zh-CN" altLang="en-US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为图一参数</a:t>
            </a:r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56540" y="848995"/>
            <a:ext cx="735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、创建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websocket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9920" y="1711960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、创建 WebSocket 服务器实例 io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、监听客户端连接事件，当有客户端连接上服务器时，执行回调函数。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在连接事件回调函数中，将新连接的客户端的 socket 对象存储到 this.clientsocketList 数组中。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给新连接的客户端发送当前的 hash 值，以及发送一个 ok 消息。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监听客户端断开连接事件，当客户端断开连接时，从 this.clientsocketList 数组中将对应的 socket 对象移除。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0405" y="1725930"/>
            <a:ext cx="4838700" cy="34061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56540" y="848995"/>
            <a:ext cx="735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、完善部分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注入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540" y="3339465"/>
            <a:ext cx="6213475" cy="194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为了实现客户端跟服务端通信，需要往入口里注入2个文件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90000"/>
              </a:lnSpc>
              <a:buFont typeface="+mj-ea"/>
              <a:buAutoNum type="circleNumDbPlain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webpack-dev-server/client/index.js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90000"/>
              </a:lnSpc>
              <a:buFont typeface="+mj-ea"/>
              <a:buAutoNum type="circleNumDbPlain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webpack/hot/dev-server.js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90000"/>
              </a:lnSpc>
              <a:buFont typeface="+mj-ea"/>
              <a:buAutoNum type="circleNumDbPlain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./src/index.js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62340" y="1736725"/>
            <a:ext cx="3326765" cy="2801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6540" y="173672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解决疑问：我并没有在业务代码里面添加接收 websocket 消息的代码，也没有在 webpack.config.js 中的 entry 属性中添加新的入口文件，那么 bundle.js 中接收 websocket 消息的代码从哪来的呢？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8270" y="4538345"/>
            <a:ext cx="28708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webpack.config.js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465" y="1736725"/>
            <a:ext cx="5556250" cy="3108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634220" y="1342390"/>
            <a:ext cx="1776095" cy="359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index.js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a.js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14790" y="1384300"/>
            <a:ext cx="1461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等线" panose="02010600030101010101" charset="-122"/>
                <a:ea typeface="等线" panose="02010600030101010101" charset="-122"/>
              </a:rPr>
              <a:t>main:</a:t>
            </a:r>
            <a:endParaRPr lang="en-US" altLang="zh-CN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56540" y="848995"/>
            <a:ext cx="735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、完善部分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钩子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777240"/>
            <a:ext cx="4884420" cy="5455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9260" y="2156460"/>
            <a:ext cx="5600700" cy="25450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95490" y="3429000"/>
            <a:ext cx="4793615" cy="201803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95" y="777240"/>
            <a:ext cx="6096000" cy="544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最后，这部分的步骤梳理：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启动webpack-dev-server服务器，发生：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创建webpack实例，在这个过程中，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    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HotModuleReplacementPlugin插件也发挥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一些作用：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1. 生成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chunk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oldhash.hot-update.json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2. 生成chunk.oldhash.hot-update.js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3. 注入运行时代码：HotModuleReplacementPlugin.runtime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 创建Server服务器，以下步骤是创建Server服务器要进行的步骤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 更改config的entry属性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 setuphooks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 创建express应用app，并保留实例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7. 添加webpack-dev-middleware中间件。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8. 创建HTTP服务并启动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9. 创建websocket长连接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04685" y="777240"/>
            <a:ext cx="4884420" cy="5455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25800" y="1041400"/>
            <a:ext cx="9799200" cy="25704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三、探究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客户端部分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530" y="8147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webpack-dev-server/client/index.js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30" y="151384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其为客户端入口文件，它在浏览器端运行，用于建立与开发服务器的 WebSocket 连接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530" y="2397760"/>
            <a:ext cx="6096000" cy="2472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建立 WebSocket 连接：webpack-dev-server/client 模块会在浏览器端加载，通过 WebSocket 连接与开发服务器建立双向通信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fontAlgn="auto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接收更新通知：当开发服务器监测到某个模块发生变化时，接收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hash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ok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事件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fontAlgn="auto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触发热更新：一旦 webpack-dev-server/client 接收到更新通知，它会触发浏览器端的热模块替换过程（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reloadApp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61630" y="922655"/>
            <a:ext cx="3927475" cy="5375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25600" y="548005"/>
            <a:ext cx="72078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4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一、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功能及原理介绍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4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二、探究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服务端部分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4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三、探究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客户端部分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lvl="0" indent="-342900" algn="l">
              <a:lnSpc>
                <a:spcPct val="4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四、总结</a:t>
            </a:r>
            <a:endParaRPr lang="en-US" altLang="zh-CN" sz="20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目录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76530" y="8147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webpack/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hot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dev-server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.js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78905" y="1877695"/>
            <a:ext cx="5410200" cy="2270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530" y="2413635"/>
            <a:ext cx="609600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其最主要的功能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为：触发热更新，当接收到更新通知后，webpack/hot/dev-server.js 会触发 HMR 过程，它会向 webpack 发送更新请求，要求 webpack 对发生变化的模块进行更新。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右箭头 11"/>
          <p:cNvSpPr/>
          <p:nvPr>
            <p:custDataLst>
              <p:tags r:id="rId6"/>
            </p:custDataLst>
          </p:nvPr>
        </p:nvSpPr>
        <p:spPr>
          <a:xfrm>
            <a:off x="5205730" y="3787140"/>
            <a:ext cx="1492250" cy="75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60" y="1049655"/>
            <a:ext cx="5568315" cy="3802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启动webpack-dev-server服务器，在这个过程中，HotModuleReplacementPlugin发挥的作用：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6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生成chunkName.oldhash.hot-update.json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6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生成chunkName.oldhash.hot-update.js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60000"/>
              </a:lnSpc>
              <a:buFont typeface="+mj-lt"/>
              <a:buAutoNum type="alphaLcParenR"/>
            </a:pP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注入运行时代码：HotModuleReplacementPlugin.runtime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54365" y="1350645"/>
            <a:ext cx="3634740" cy="4610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模块间引用功能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2143125"/>
            <a:ext cx="6678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默认情况下，Webpack 会将所有的 </a:t>
            </a:r>
            <a:r>
              <a:rPr 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JS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模块打包成一个或多个输出文件（通常是一个主文件和一些辅助文件），取决于</a:t>
            </a:r>
            <a:r>
              <a:rPr 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我们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的入口配置和代码拆分策略。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1445" y="1812925"/>
            <a:ext cx="4137660" cy="185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750" y="3218180"/>
            <a:ext cx="635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打包后的bundle 整体由一个 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立即执行函数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（IIFE） 包裹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750" y="3962400"/>
            <a:ext cx="6096000" cy="2181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__webpack_require__ ，实现模块引用(require) 逻辑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__webpack_require__.d ，工具函数，实现将模块导出的内容附加的模块对象上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__webpack_require__.o ，工具函数，判断对象属性用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……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最后的 IIFE，用于启动整个应用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51445" y="3962400"/>
            <a:ext cx="4164330" cy="21513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模块间引用功能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5" y="2127250"/>
            <a:ext cx="6676390" cy="319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上述示例的最终代码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为__webpack_require__，它的功能：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3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 moduleId 参数找到对应的模块代码，执行并返回结果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3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如果 moduleId 对应的模块被引用过，则直接返回存储在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installedModules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缓存对象中的导出内容，避免重复执行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其中，业务模块代码被存储在 bundle 最开始的参数中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35165" y="1245870"/>
            <a:ext cx="4853940" cy="46786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模块间引用功能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80" y="1639570"/>
            <a:ext cx="6096000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实现功能：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根据 moduleId 参数找到对应的模块代码，执行并返回结果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如果 moduleId 对应的模块被引用过，则直接返回存储在 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installedModules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缓存对象中的导出内容，避免重复执行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59955" y="272415"/>
            <a:ext cx="4701540" cy="4130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28205" y="4528185"/>
            <a:ext cx="4777105" cy="1660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47250" y="1183005"/>
            <a:ext cx="1655445" cy="4559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60045" y="1639570"/>
            <a:ext cx="6096000" cy="429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不过，这里有几点值得注意：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同一个模块如果加载多次，将只执行一次，所以完成了对加载过的模块进行缓存。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在初始化新模块后，新模块被立即保存到缓存中，而不是在模块加载完成后。这其实是为了解决模块间循环加载（circular dependency）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 CommonJS 模块中，顶层的 this 值为 module.exports，因此利用 call 函数定义模块函数的 this 值为 module.exports。但是在 ES6 模块中，顶层的 this 为 undefined，所以在编译时 this 就被转换成了 undefined。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左侧是模块加载的流程图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维护模块间的父子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关系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265" y="19792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要想实现热更新，前提是先维护模块间的父子关系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54365" y="1350645"/>
            <a:ext cx="3634740" cy="4610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0045" y="276669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正确更新依赖：在模块发生变化时，需要通知依赖它的模块，让它们也更新自己的状态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避免循环依赖：模块之间可能存在相互依赖的情况，如果不正确地处理这些依赖关系，可能导致循环依赖问题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右箭头 9"/>
          <p:cNvSpPr/>
          <p:nvPr>
            <p:custDataLst>
              <p:tags r:id="rId6"/>
            </p:custDataLst>
          </p:nvPr>
        </p:nvSpPr>
        <p:spPr>
          <a:xfrm rot="720000">
            <a:off x="9069070" y="2728595"/>
            <a:ext cx="1709420" cy="762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维护模块间的父子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关系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135" y="1919605"/>
            <a:ext cx="609600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函数为封装后后的__webpack_require__方法，封装的内容为维护父子关系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1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首先是给模块对象添加父子关系数组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1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拿到父模块对象并加载子模块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1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维护父子模块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关系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8390" y="2520950"/>
            <a:ext cx="3474720" cy="12877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1669415"/>
            <a:ext cx="4792980" cy="38328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补充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accept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check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99985" y="1031240"/>
            <a:ext cx="4389120" cy="5021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450" y="1639570"/>
            <a:ext cx="3573780" cy="313944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612890" y="4420235"/>
            <a:ext cx="1492250" cy="75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8386" t="23347" r="6359"/>
          <a:stretch>
            <a:fillRect/>
          </a:stretch>
        </p:blipFill>
        <p:spPr>
          <a:xfrm>
            <a:off x="122555" y="1671320"/>
            <a:ext cx="3098800" cy="35337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470" y="1566545"/>
            <a:ext cx="6096000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从上面到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hotCheck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，其实是 webpack 中三个模块之间配合的结果：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首先是 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webpack/hot/dev-server</a:t>
            </a:r>
            <a:r>
              <a:rPr lang="en-US" altLang="zh-CN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监听 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webpack-dev-server/client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发送 webpackHotUpdatewebpack_base_hmr消息，调用  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 runtime</a:t>
            </a:r>
            <a:r>
              <a:rPr lang="en-US" altLang="zh-CN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中的 check 方法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，检测是否有新的更新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之后在 check 过程中会利用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jsonp runtime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中的两个方法 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hotDownloadManifest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请求是否有更新的文件）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hotDownloadUpdateChunk（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请求最新的模块代码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-hotCheck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92365" y="167640"/>
            <a:ext cx="4396740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92545" y="2664460"/>
            <a:ext cx="5742940" cy="3376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92365" y="2415540"/>
            <a:ext cx="444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hotDownloadManifest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请求是否有更新的文件）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492365" y="6041390"/>
            <a:ext cx="444944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hotDownloadUpdateChunk（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请求最新的模块代码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25800" y="1041400"/>
            <a:ext cx="9799200" cy="25704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功能及原理介绍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5645" y="760095"/>
            <a:ext cx="3553460" cy="553847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-hotCheck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742555" y="3529330"/>
            <a:ext cx="444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hotDownloadManifest</a:t>
            </a:r>
            <a:r>
              <a:rPr lang="en-US" altLang="zh-CN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（请求是否有更新的文件）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439660" y="1661795"/>
            <a:ext cx="444944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hotDownloadUpdateChunk（ 请求最新的模块代码）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0045" y="2510790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两次请求的都是使用上一次的 hash 值拼接的请求文件名，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hotDownloadManifest 方法返回的是最新描述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JSON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文件，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hotDownloadUpdateChunk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方法返回的就是最新 hash 值对应的代码块。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然后将新的代码块返回给 HMR runtime，进行模块热更新。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40690" y="947420"/>
            <a:ext cx="602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当加载模块更新代码文件即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hotDownloadUpdateChunk（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请求最新的模块代码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之后，</a:t>
            </a:r>
            <a:r>
              <a:rPr lang="zh-CN" altLang="en-US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会执行其中的函数调用</a:t>
            </a:r>
            <a:endParaRPr lang="zh-CN" altLang="en-US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836" b="31919"/>
          <a:stretch>
            <a:fillRect/>
          </a:stretch>
        </p:blipFill>
        <p:spPr>
          <a:xfrm>
            <a:off x="6844030" y="1183005"/>
            <a:ext cx="5045075" cy="2160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015" y="2181225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webpackHotUpdatewebpack_base_hmr 函数的调用。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其接受两个参数：第一个参数是更新的 chunk 名称，第二个参数是一个包含新模块代码的对象。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该函数被执行时，会将新的模块代码注入到当前运行环境中，以实现模块的热替换。具体而言，eval 方法会执行包含新模块代码的字符串，并将其作为模块的内容导出。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18630" y="3818255"/>
            <a:ext cx="5070475" cy="21977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0690" y="54489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hotUpdate 是在热更新过程中生成的一个对象，包含需要更新的模块以及其对应的新模块代码。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客户端部分：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7505" y="1273810"/>
            <a:ext cx="5181600" cy="3215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9085" y="14535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这一步是整个模块热更新（HMR）的关键步骤，模块热更新都是发生在HMR runtime 中的 hotApply 方法中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60045" y="877570"/>
            <a:ext cx="648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运行时代码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-hotApply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085" y="2426335"/>
            <a:ext cx="6096000" cy="308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8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遍历 hotUpdate 对象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8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获取旧的模块对象 oldModule，从 installedModules 缓存中删除旧的模块，以便后面重新加载更新后的模块。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8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循环遍历 oldModule 所依赖的父模块（parentModule）。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8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执行回调函数 cb，从而触发父模块（parentModule）的更新过程。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5100" y="4580255"/>
            <a:ext cx="290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维护父子关系的作用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07505" y="4940300"/>
            <a:ext cx="2244090" cy="13506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四、总结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总结：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8240" y="906780"/>
            <a:ext cx="9875520" cy="55168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总结：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165" y="1183005"/>
            <a:ext cx="102997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的挑战：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复杂性：HMR涉及到</a:t>
            </a:r>
            <a:r>
              <a:rPr lang="zh-CN" altLang="en-US" sz="1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代码注入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模块替换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的复杂逻辑。例如，在Vue项目中，当一个组件发生变化时，HMR会替换对应的组件模块，同时更新组件的状态。这涉及到</a:t>
            </a:r>
            <a:r>
              <a:rPr lang="zh-CN" altLang="en-US" sz="1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对Vue的内部机制进行深入理解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，以确保模块替换后不会出现错误或意外的行为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涉及状态管理：对于使用Redux或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Vuex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等状态管理库的应用，当一个模块发生变化并被替换后，它的</a:t>
            </a:r>
            <a:r>
              <a:rPr lang="zh-CN" altLang="en-US" sz="1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状态需要正确地同步到其他相关模块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，以保持整个应用的状态一致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性能：HMR引入额外的代码和逻辑，可能会影响应用程序的性能。例如，在大型项目中，HMR的启用可能会导致编译时间增加和资源消耗增加，需要仔细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定制优化以确保性能表现良好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165" y="4402455"/>
            <a:ext cx="10516235" cy="1529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live-server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类插件的比较：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HMR是webpack提供的功能，是一种模块热替换技术。它允许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在应用程序运行过程中替换、添加或删除模块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，而无需刷新整个页面。这样可以在开发过程中实时查看修改后的效果，提高开发效率。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live-server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类插件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是一个简单的开发服务器，只需在项目目录下运行命令即可启动服务器，并自动在浏览器中打开网页。它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监听文件变化并自动刷新页面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，以便开发者能够实时查看修改后的效果。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8440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参考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资料：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369570" y="1132840"/>
            <a:ext cx="6167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4" action="ppaction://hlinkfile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4" action="ppaction://hlinkfile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4" action="ppaction://hlinkfile"/>
              </a:rPr>
              <a:t>webpack/webpack-dev-server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4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4" action="ppaction://hlinkfile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5" action="ppaction://hlinkfile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5" action="ppaction://hlinkfile"/>
              </a:rPr>
              <a:t>、hot/dev-server.js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5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5" action="ppaction://hlinkfile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6" action="ppaction://hlinkfile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6" action="ppaction://hlinkfile"/>
              </a:rPr>
              <a:t>、webpack-dev-server/client-src/index.js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7" action="ppaction://hlinkfile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7" action="ppaction://hlinkfile"/>
              </a:rPr>
              <a:t>4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7" action="ppaction://hlinkfile"/>
              </a:rPr>
              <a:t>、Webpack HMR 原理解析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7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  <a:hlinkClick r:id="rId8" action="ppaction://hlinkfile"/>
              </a:rPr>
              <a:t>5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  <a:hlinkClick r:id="rId8" action="ppaction://hlinkfile"/>
              </a:rPr>
              <a:t>、Webpack 原理系列十：HMR 原理全解析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  <a:hlinkClick r:id="rId8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  <a:hlinkClick r:id="rId8" action="ppaction://hlinkfile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9" action="ppaction://hlinkfile"/>
              </a:rPr>
              <a:t>6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9" action="ppaction://hlinkfile"/>
              </a:rPr>
              <a:t>、[万字总结] 一文吃透 Webpack 核心原理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0" action="ppaction://hlinkfile"/>
              </a:rPr>
              <a:t>7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0" action="ppaction://hlinkfile"/>
              </a:rPr>
              <a:t>、Webpack 原理系列六： 彻底理解 Webpack 运行时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10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1" action="ppaction://hlinkfile"/>
              </a:rPr>
              <a:t>8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1" action="ppaction://hlinkfile"/>
              </a:rPr>
              <a:t>、轻松理解webpack热更新原理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11" action="ppaction://hlinkfile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2" action="ppaction://hlinkfile"/>
              </a:rPr>
              <a:t>9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12" action="ppaction://hlinkfile"/>
              </a:rPr>
              <a:t>、深入 webpack 打包后的 js 世界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-12700" y="546100"/>
            <a:ext cx="454914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26035"/>
            <a:ext cx="435102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功能及原理介绍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610" y="717550"/>
            <a:ext cx="873696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、什么是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？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简单解释：HMR 全称 Hot Module Replacement，通常翻译为模块热更新，它能够在保持页面状态的情况下动态替换资源模块，提供丝滑顺畅的 Web 页面开发体验。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（HMR 最初由 Webpack 设计实现，至今已几乎成为现代工程化工具必备特性之一。）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、效果：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48605" y="3527425"/>
            <a:ext cx="5433060" cy="1165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8605" y="4936490"/>
            <a:ext cx="5364480" cy="12039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6490" y="3527425"/>
            <a:ext cx="2398395" cy="2613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2740" y="6383655"/>
            <a:ext cx="10806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（其中模块代码的替换逻辑可能非常复杂，</a:t>
            </a:r>
            <a:r>
              <a:rPr lang="zh-CN" altLang="en-US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但是我们通常不太需要对此过多关注，因为Loader 已经提供了针对不同资源的 HMR 功能）</a:t>
            </a:r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-12700" y="546100"/>
            <a:ext cx="454914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26035"/>
            <a:ext cx="435102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功能及原理介绍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580" y="755015"/>
            <a:ext cx="623316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、基本原理：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Webpack HMR 特性的原理并不复杂，核心流程：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 webpack-dev-server 托管静态资源；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同时HotModuleReplacement插件开始工作：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 Runtime 方式注入 HMR 客户端代码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生成以上次更新产生的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hash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值标记的差异代码块的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JSON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以上次更新产生的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hash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值标记的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代码块变更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6410" y="1308735"/>
            <a:ext cx="4640580" cy="2049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36410" y="3585210"/>
            <a:ext cx="4754245" cy="25057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30605" y="4862830"/>
            <a:ext cx="481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（产生上述两个文件的步骤也叫做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“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增量重建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435102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功能及原理介绍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22580" y="755015"/>
            <a:ext cx="72243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、基本原理：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Webpack HMR 特性的原理并不复杂，核心流程：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C. 增量构建完毕后，Webpack 将触发 compiler.hooks.done 钩子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D. 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接受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hash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值和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事件后发出 manifest 请求获取本轮热更新涉及的 chunk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，请求完成时，将发生改变的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chunk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文件下载到本地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E. 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最后执行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accept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回调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65265" y="3339465"/>
            <a:ext cx="5323840" cy="2752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25800" y="1041400"/>
            <a:ext cx="9799200" cy="25704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二、探究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HMR-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服务端部分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968692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730" y="2421890"/>
            <a:ext cx="4533900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从以上原理可以看出服务端需要具备：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基础的资源托管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70000"/>
              </a:lnSpc>
              <a:buFont typeface="+mj-lt"/>
              <a:buAutoNum type="alphaLcParenR"/>
            </a:pP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websocket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>
              <a:lnSpc>
                <a:spcPct val="270000"/>
              </a:lnSpc>
              <a:buFont typeface="+mj-lt"/>
              <a:buAutoNum type="alphaLcParenR"/>
            </a:pP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监视文件变化并通知客户端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04685" y="975360"/>
            <a:ext cx="4884420" cy="5455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548005"/>
            <a:ext cx="34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0" y="6290945"/>
            <a:ext cx="121977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QQ图片20220514192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0" y="99060"/>
            <a:ext cx="2141855" cy="10839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0" y="26035"/>
            <a:ext cx="624903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探究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HMR-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服务端部分：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16875" y="1691005"/>
            <a:ext cx="3619500" cy="39852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4" name="文本框 13"/>
          <p:cNvSpPr txBox="1"/>
          <p:nvPr/>
        </p:nvSpPr>
        <p:spPr>
          <a:xfrm>
            <a:off x="7941945" y="5676265"/>
            <a:ext cx="4091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/webpack-dev-server/bin/webpack-dev-server.js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540" y="848995"/>
            <a:ext cx="426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、创建一个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服务器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5010" y="138176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我们根据webpack-dev-server的package.json中的bin命令，可以找到命令的入口文件bin/webpack-dev-server.js。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其主要作用就是先</a:t>
            </a: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生成webpack编译主引擎 compiler</a:t>
            </a:r>
            <a:r>
              <a:rPr 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，再利用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Server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启动本地服务</a:t>
            </a:r>
            <a:endParaRPr lang="zh-CN" altLang="en-US"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0890" y="3429000"/>
            <a:ext cx="4396740" cy="22098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770890" y="5737225"/>
            <a:ext cx="4091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/webpack-dev-server/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index.js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COMMONDATA" val="eyJoZGlkIjoiZjQ4OTNmMjRjY2U4NmYyZTA5MmNkOGVjNmUyODgyNDIifQ=="/>
  <p:tag name="KSO_WPP_MARK_KEY" val="bcfb0155-1fb4-453a-bdd4-55a9126eb48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5872</Words>
  <Application>WPS 演示</Application>
  <PresentationFormat>宽屏</PresentationFormat>
  <Paragraphs>337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Calibri</vt:lpstr>
      <vt:lpstr>Office 主题​​</vt:lpstr>
      <vt:lpstr>HMR(热替换)技术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Keanu</cp:lastModifiedBy>
  <cp:revision>186</cp:revision>
  <dcterms:created xsi:type="dcterms:W3CDTF">2019-06-19T02:08:00Z</dcterms:created>
  <dcterms:modified xsi:type="dcterms:W3CDTF">2023-07-23T10:18:04Z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990237091BFE4F648012A51564D7A2F0</vt:lpwstr>
  </property>
</Properties>
</file>