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621" r:id="rId3"/>
    <p:sldId id="622" r:id="rId4"/>
    <p:sldId id="623" r:id="rId5"/>
    <p:sldId id="624" r:id="rId6"/>
    <p:sldId id="649" r:id="rId7"/>
    <p:sldId id="627" r:id="rId8"/>
    <p:sldId id="628" r:id="rId9"/>
    <p:sldId id="632" r:id="rId10"/>
    <p:sldId id="636" r:id="rId11"/>
    <p:sldId id="633" r:id="rId12"/>
    <p:sldId id="638" r:id="rId13"/>
    <p:sldId id="639" r:id="rId14"/>
    <p:sldId id="643" r:id="rId15"/>
    <p:sldId id="644" r:id="rId16"/>
    <p:sldId id="648" r:id="rId17"/>
    <p:sldId id="261" r:id="rId18"/>
  </p:sldIdLst>
  <p:sldSz cx="9144000" cy="5143500" type="screen16x9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引" id="{EBA613A0-4BA6-4723-B61E-4AAD3A0DA3EB}">
          <p14:sldIdLst>
            <p14:sldId id="256"/>
            <p14:sldId id="621"/>
          </p14:sldIdLst>
        </p14:section>
        <p14:section name="文件操作" id="{EEEBBEEF-099D-4DF4-9A48-AC8D91636092}">
          <p14:sldIdLst>
            <p14:sldId id="622"/>
            <p14:sldId id="623"/>
            <p14:sldId id="624"/>
            <p14:sldId id="649"/>
            <p14:sldId id="627"/>
            <p14:sldId id="628"/>
          </p14:sldIdLst>
        </p14:section>
        <p14:section name="目录操作" id="{00B0AEA3-8711-4BEE-BAB9-50223F62E8AB}">
          <p14:sldIdLst>
            <p14:sldId id="632"/>
            <p14:sldId id="636"/>
            <p14:sldId id="633"/>
          </p14:sldIdLst>
        </p14:section>
        <p14:section name="CSV文件" id="{CA73D1B9-EDF7-4BCC-A532-B467C68700C2}">
          <p14:sldIdLst>
            <p14:sldId id="638"/>
            <p14:sldId id="639"/>
            <p14:sldId id="643"/>
            <p14:sldId id="644"/>
          </p14:sldIdLst>
        </p14:section>
        <p14:section name="结束" id="{610F5209-98ED-4B29-8CB6-1DD8F812668F}">
          <p14:sldIdLst>
            <p14:sldId id="648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EB5215"/>
    <a:srgbClr val="FFE285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34" autoAdjust="0"/>
  </p:normalViewPr>
  <p:slideViewPr>
    <p:cSldViewPr>
      <p:cViewPr varScale="1">
        <p:scale>
          <a:sx n="78" d="100"/>
          <a:sy n="78" d="100"/>
        </p:scale>
        <p:origin x="47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3E261-E469-419B-B46B-3771107B7413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005A7-9F1D-4C41-954C-E0940A748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25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80DC7-F3E8-42C7-A5E7-C85E5457FAAA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87611-7AE0-4D2B-9FE2-C91354775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26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2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Buffering</a:t>
            </a:r>
            <a:r>
              <a:rPr lang="zh-CN" altLang="en-US" dirty="0" smtClean="0"/>
              <a:t>缓冲策略：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：仅在二进制模式下有效，不使用缓冲区，直接读写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：文本模式下使用行缓冲区方式</a:t>
            </a:r>
            <a:endParaRPr lang="en-US" altLang="zh-CN" dirty="0" smtClean="0"/>
          </a:p>
          <a:p>
            <a:r>
              <a:rPr lang="en-US" altLang="zh-CN" dirty="0" smtClean="0"/>
              <a:t>&gt;1:</a:t>
            </a:r>
            <a:r>
              <a:rPr lang="zh-CN" altLang="en-US" dirty="0" smtClean="0"/>
              <a:t>缓冲区的大小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38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：表示从头开始计算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：当前位置为原点开始计算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：文件末尾为原点进行计算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8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8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50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4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B3B20-F7C6-46E1-9C19-CEF16DF5663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2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61D29-0F89-4C1B-AE62-85408EAA899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66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C589F-6998-49E3-A3D1-7C59CC25C69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86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590D2-C131-442D-8854-C0E3EAB391E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6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1C87-E948-4F64-BDC3-FE77B38A09F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7055D-6613-4735-8781-1C27FABD1FF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22CCB-4C9D-4844-ADA4-E27EB481FEA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1D14B-AA5A-4A5E-AC13-B65EEFD19F0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5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3D35A-48DA-4F90-9CDB-BE7AAAD5969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7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2A419-29AC-420E-A00C-F5580AD27D6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7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FB8D2-0CB3-49DB-B066-23DC60C0D1C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6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6"/>
          <p:cNvSpPr>
            <a:spLocks noChangeShapeType="1"/>
          </p:cNvSpPr>
          <p:nvPr/>
        </p:nvSpPr>
        <p:spPr bwMode="auto">
          <a:xfrm>
            <a:off x="-33338" y="4948238"/>
            <a:ext cx="7304088" cy="1191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直接连接符 7"/>
          <p:cNvSpPr>
            <a:spLocks noChangeShapeType="1"/>
          </p:cNvSpPr>
          <p:nvPr/>
        </p:nvSpPr>
        <p:spPr bwMode="auto">
          <a:xfrm flipV="1">
            <a:off x="7367589" y="4624388"/>
            <a:ext cx="1587" cy="32385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TextBox 8"/>
          <p:cNvSpPr>
            <a:spLocks noChangeArrowheads="1"/>
          </p:cNvSpPr>
          <p:nvPr/>
        </p:nvSpPr>
        <p:spPr bwMode="auto">
          <a:xfrm>
            <a:off x="7499351" y="4731544"/>
            <a:ext cx="891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esu.edu.cn</a:t>
            </a:r>
            <a:endParaRPr lang="zh-CN" altLang="en-US" sz="1000" dirty="0">
              <a:solidFill>
                <a:srgbClr val="00000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29" name="直接连接符 9"/>
          <p:cNvSpPr>
            <a:spLocks noChangeShapeType="1"/>
          </p:cNvSpPr>
          <p:nvPr/>
        </p:nvSpPr>
        <p:spPr bwMode="auto">
          <a:xfrm flipV="1">
            <a:off x="7451725" y="4731544"/>
            <a:ext cx="1588" cy="216694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直接连接符 10"/>
          <p:cNvSpPr>
            <a:spLocks noChangeShapeType="1"/>
          </p:cNvSpPr>
          <p:nvPr/>
        </p:nvSpPr>
        <p:spPr bwMode="auto">
          <a:xfrm flipV="1">
            <a:off x="611189" y="-17860"/>
            <a:ext cx="1587" cy="321470"/>
          </a:xfrm>
          <a:prstGeom prst="line">
            <a:avLst/>
          </a:prstGeom>
          <a:noFill/>
          <a:ln w="762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直接连接符 11"/>
          <p:cNvSpPr>
            <a:spLocks noChangeShapeType="1"/>
          </p:cNvSpPr>
          <p:nvPr/>
        </p:nvSpPr>
        <p:spPr bwMode="auto">
          <a:xfrm>
            <a:off x="768350" y="0"/>
            <a:ext cx="0" cy="216694"/>
          </a:xfrm>
          <a:prstGeom prst="line">
            <a:avLst/>
          </a:prstGeom>
          <a:noFill/>
          <a:ln w="762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3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3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8F04DF3-11A9-45B2-AFA3-DF3C0C66F4FC}" type="datetime1">
              <a:rPr lang="zh-CN" altLang="en-US"/>
              <a:pPr/>
              <a:t>2021/3/10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578C875-7D49-439E-A27F-B93CD66B487B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plan_jok/article/details/109201511" TargetMode="External"/><Relationship Id="rId2" Type="http://schemas.openxmlformats.org/officeDocument/2006/relationships/hyperlink" Target="https://blog.csdn.net/qq_37007384/article/details/8854895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03717" y="2258367"/>
            <a:ext cx="8136566" cy="1102519"/>
          </a:xfrm>
          <a:ln/>
        </p:spPr>
        <p:txBody>
          <a:bodyPr/>
          <a:lstStyle/>
          <a:p>
            <a:pPr marL="0" indent="0"/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Python</a:t>
            </a:r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微软雅黑" pitchFamily="34" charset="-122"/>
              </a:rPr>
              <a:t>的文件操作</a:t>
            </a:r>
            <a:endParaRPr lang="zh-CN" sz="4000" dirty="0">
              <a:latin typeface="华文行楷" panose="02010800040101010101" pitchFamily="2" charset="-122"/>
              <a:ea typeface="华文行楷" panose="02010800040101010101" pitchFamily="2" charset="-122"/>
              <a:sym typeface="微软雅黑" pitchFamily="34" charset="-122"/>
            </a:endParaRPr>
          </a:p>
        </p:txBody>
      </p:sp>
      <p:sp>
        <p:nvSpPr>
          <p:cNvPr id="3075" name="直接连接符 4"/>
          <p:cNvSpPr>
            <a:spLocks noChangeShapeType="1"/>
          </p:cNvSpPr>
          <p:nvPr/>
        </p:nvSpPr>
        <p:spPr bwMode="auto">
          <a:xfrm>
            <a:off x="0" y="2109788"/>
            <a:ext cx="4572000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直接连接符 5"/>
          <p:cNvSpPr>
            <a:spLocks noChangeShapeType="1"/>
          </p:cNvSpPr>
          <p:nvPr/>
        </p:nvSpPr>
        <p:spPr bwMode="auto">
          <a:xfrm flipV="1">
            <a:off x="4572000" y="1783556"/>
            <a:ext cx="0" cy="32385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4693452" y="1885804"/>
            <a:ext cx="14318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blipFill>
                  <a:blip r:embed="rId2"/>
                  <a:tile tx="0" ty="0" sx="100000" sy="100000" flip="none" algn="tl"/>
                </a:blipFill>
                <a:latin typeface="华文行楷" pitchFamily="2" charset="-122"/>
                <a:ea typeface="华文行楷" pitchFamily="2" charset="-122"/>
                <a:sym typeface="Verdana" pitchFamily="34" charset="0"/>
              </a:rPr>
              <a:t>python</a:t>
            </a:r>
            <a:r>
              <a:rPr lang="zh-CN" altLang="en-US" sz="1600" dirty="0" smtClean="0">
                <a:blipFill>
                  <a:blip r:embed="rId2"/>
                  <a:tile tx="0" ty="0" sx="100000" sy="100000" flip="none" algn="tl"/>
                </a:blipFill>
                <a:latin typeface="华文行楷" pitchFamily="2" charset="-122"/>
                <a:ea typeface="华文行楷" pitchFamily="2" charset="-122"/>
                <a:sym typeface="Verdana" pitchFamily="34" charset="0"/>
              </a:rPr>
              <a:t>进阶</a:t>
            </a:r>
            <a:r>
              <a:rPr lang="en-US" altLang="zh-CN" sz="1600" dirty="0" smtClean="0">
                <a:blipFill>
                  <a:blip r:embed="rId2"/>
                  <a:tile tx="0" ty="0" sx="100000" sy="100000" flip="none" algn="tl"/>
                </a:blipFill>
                <a:latin typeface="华文行楷" pitchFamily="2" charset="-122"/>
                <a:ea typeface="华文行楷" pitchFamily="2" charset="-122"/>
                <a:sym typeface="Verdana" pitchFamily="34" charset="0"/>
              </a:rPr>
              <a:t>——</a:t>
            </a:r>
            <a:endParaRPr lang="zh-CN" altLang="en-US" sz="1600" dirty="0">
              <a:blipFill>
                <a:blip r:embed="rId2"/>
                <a:tile tx="0" ty="0" sx="100000" sy="100000" flip="none" algn="tl"/>
              </a:blipFill>
              <a:latin typeface="华文行楷" pitchFamily="2" charset="-122"/>
              <a:ea typeface="华文行楷" pitchFamily="2" charset="-122"/>
              <a:sym typeface="Verdana" pitchFamily="34" charset="0"/>
            </a:endParaRPr>
          </a:p>
        </p:txBody>
      </p:sp>
      <p:sp>
        <p:nvSpPr>
          <p:cNvPr id="3078" name="直接连接符 7"/>
          <p:cNvSpPr>
            <a:spLocks noChangeShapeType="1"/>
          </p:cNvSpPr>
          <p:nvPr/>
        </p:nvSpPr>
        <p:spPr bwMode="auto">
          <a:xfrm flipV="1">
            <a:off x="4656139" y="1891904"/>
            <a:ext cx="1587" cy="216694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987640"/>
            <a:ext cx="8640600" cy="39424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b="1" dirty="0" err="1">
                <a:latin typeface="华文细黑" pitchFamily="2" charset="-122"/>
                <a:ea typeface="华文细黑" pitchFamily="2" charset="-122"/>
              </a:rPr>
              <a:t>os.popen</a:t>
            </a:r>
            <a:r>
              <a:rPr lang="en-US" altLang="zh-CN" sz="2400" b="1" dirty="0">
                <a:latin typeface="华文细黑" pitchFamily="2" charset="-122"/>
                <a:ea typeface="华文细黑" pitchFamily="2" charset="-122"/>
              </a:rPr>
              <a:t>()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方法：</a:t>
            </a: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(command[, mode[,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bufsize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]])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/>
              <a:t>使用</a:t>
            </a:r>
            <a:r>
              <a:rPr lang="en-US" altLang="zh-CN" sz="2400" dirty="0"/>
              <a:t>glob</a:t>
            </a:r>
            <a:r>
              <a:rPr lang="zh-CN" altLang="en-US" sz="2400" dirty="0"/>
              <a:t>模块的</a:t>
            </a:r>
            <a:r>
              <a:rPr lang="en-US" altLang="zh-CN" sz="2400" dirty="0"/>
              <a:t>glob(path)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glob.glob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pathname)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 err="1" smtClean="0"/>
              <a:t>os.listdir</a:t>
            </a:r>
            <a:r>
              <a:rPr lang="en-US" altLang="zh-CN" sz="2400" dirty="0" smtClean="0"/>
              <a:t>()</a:t>
            </a:r>
            <a:endParaRPr lang="en-US" altLang="zh-CN" sz="2400" dirty="0"/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 err="1" smtClean="0"/>
              <a:t>os.walk</a:t>
            </a:r>
            <a:r>
              <a:rPr lang="en-US" altLang="zh-CN" sz="2400" dirty="0" smtClean="0"/>
              <a:t>()</a:t>
            </a:r>
            <a:endParaRPr lang="en-US" altLang="zh-CN" sz="2400" dirty="0"/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os.walk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(top[,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topdown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=True[,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onerror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=None[,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followlinks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=False]]])</a:t>
            </a:r>
            <a:endParaRPr lang="zh-CN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11725" y="127004"/>
            <a:ext cx="3364005" cy="5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>
              <a:buFontTx/>
            </a:pPr>
            <a:r>
              <a:rPr lang="zh-CN" altLang="en-US" sz="2800" b="1" kern="0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目录的遍历</a:t>
            </a:r>
            <a:endParaRPr lang="zh-CN" altLang="en-US" sz="2800" b="1" kern="0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72250" y="76847"/>
            <a:ext cx="677108" cy="2112117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目录的</a:t>
            </a:r>
            <a:r>
              <a:rPr lang="zh-CN" altLang="en-US" sz="32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操作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659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725" y="205979"/>
            <a:ext cx="5112356" cy="857250"/>
          </a:xfrm>
        </p:spPr>
        <p:txBody>
          <a:bodyPr>
            <a:normAutofit/>
          </a:bodyPr>
          <a:lstStyle/>
          <a:p>
            <a:pPr algn="l"/>
            <a:r>
              <a:rPr lang="zh-CN" altLang="en-US" sz="2700" b="1" dirty="0" smtClean="0"/>
              <a:t>任务</a:t>
            </a:r>
            <a:r>
              <a:rPr lang="en-US" altLang="zh-CN" sz="2700" b="1" dirty="0" smtClean="0"/>
              <a:t>2-2 </a:t>
            </a:r>
            <a:r>
              <a:rPr lang="zh-CN" altLang="en-US" sz="2700" b="1" dirty="0" smtClean="0"/>
              <a:t>图片</a:t>
            </a:r>
            <a:r>
              <a:rPr lang="zh-CN" altLang="en-US" sz="2700" b="1" dirty="0"/>
              <a:t>文件批量重命名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1701" y="915635"/>
            <a:ext cx="8712604" cy="44643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+mn-ea"/>
              </a:rPr>
              <a:t>任务描述：</a:t>
            </a:r>
            <a:r>
              <a:rPr lang="zh-CN" altLang="en-US" sz="2200" dirty="0">
                <a:latin typeface="+mn-ea"/>
              </a:rPr>
              <a:t>编写一</a:t>
            </a:r>
            <a:r>
              <a:rPr lang="zh-CN" altLang="en-US" sz="2200" dirty="0" smtClean="0">
                <a:latin typeface="+mn-ea"/>
              </a:rPr>
              <a:t>个</a:t>
            </a:r>
            <a:r>
              <a:rPr lang="en-US" altLang="zh-CN" sz="2200" dirty="0" smtClean="0">
                <a:latin typeface="+mn-ea"/>
              </a:rPr>
              <a:t>python</a:t>
            </a:r>
            <a:r>
              <a:rPr lang="zh-CN" altLang="en-US" sz="2200" dirty="0" smtClean="0">
                <a:latin typeface="+mn-ea"/>
              </a:rPr>
              <a:t>程序，对于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指定文件夹下</a:t>
            </a:r>
            <a:r>
              <a:rPr lang="zh-CN" altLang="en-US" sz="2200" dirty="0" smtClean="0">
                <a:latin typeface="+mn-ea"/>
              </a:rPr>
              <a:t>的图片文件，按照用户给出的</a:t>
            </a:r>
            <a:r>
              <a:rPr lang="zh-CN" altLang="en-US" sz="2200" dirty="0" smtClean="0">
                <a:solidFill>
                  <a:srgbClr val="0000FF"/>
                </a:solidFill>
                <a:latin typeface="+mn-ea"/>
              </a:rPr>
              <a:t>前缀</a:t>
            </a:r>
            <a:r>
              <a:rPr lang="zh-CN" altLang="en-US" sz="2200" dirty="0" smtClean="0">
                <a:latin typeface="+mn-ea"/>
              </a:rPr>
              <a:t>和</a:t>
            </a:r>
            <a:r>
              <a:rPr lang="zh-CN" altLang="en-US" sz="2200" dirty="0" smtClean="0">
                <a:solidFill>
                  <a:srgbClr val="0000FF"/>
                </a:solidFill>
                <a:latin typeface="+mn-ea"/>
              </a:rPr>
              <a:t>编码方式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统一命名</a:t>
            </a:r>
            <a:r>
              <a:rPr lang="zh-CN" altLang="en-US" sz="2200" dirty="0" smtClean="0">
                <a:latin typeface="+mn-ea"/>
              </a:rPr>
              <a:t>。</a:t>
            </a:r>
            <a:endParaRPr lang="en-US" altLang="zh-CN" sz="2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+mn-ea"/>
              </a:rPr>
              <a:t>任务分析：</a:t>
            </a:r>
            <a:endParaRPr lang="en-US" altLang="zh-CN" sz="2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用户</a:t>
            </a:r>
            <a:r>
              <a:rPr lang="zh-CN" altLang="en-US" sz="2000" dirty="0" smtClean="0">
                <a:latin typeface="+mn-ea"/>
              </a:rPr>
              <a:t>输入文件后缀名和所在文件夹，查找是否存在这些文件，筛选文件夹下所有指定后缀的文件并存放到列表对象中；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输出列表中文件，询问用户是否重新命名；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要求输入统一命名后的文件名前缀和数字编码位数，对文件列表中文件重命名，并输出命名结果。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07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715" y="1131650"/>
            <a:ext cx="7848545" cy="33842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CSV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（逗号分隔值）是一种用来</a:t>
            </a:r>
            <a:r>
              <a:rPr lang="zh-CN" altLang="en-US" sz="20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存储表格数据（数字和文本）的纯文本文件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，通常是用于存放电子表格或数据的一种文件格式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CSV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文件</a:t>
            </a:r>
            <a:r>
              <a:rPr lang="zh-CN" altLang="en-US" sz="20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由任意数目的记录组成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，记录间以某种换行符分隔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每条记录由字段组成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，字段间的分隔符是其它字符或字符串，最常见的是逗号或制表符。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611725" y="127004"/>
            <a:ext cx="3364005" cy="5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>
              <a:buFontTx/>
            </a:pPr>
            <a:r>
              <a:rPr lang="en-US" altLang="zh-CN" sz="2800" b="1" kern="0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CSV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文件概述</a:t>
            </a:r>
            <a:endParaRPr lang="zh-CN" altLang="en-US" sz="2800" b="1" kern="0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2250" y="382970"/>
            <a:ext cx="677108" cy="1520609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CSV</a:t>
            </a:r>
            <a:r>
              <a:rPr lang="zh-CN" altLang="en-US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文件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94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20" y="951570"/>
            <a:ext cx="7118380" cy="3942438"/>
          </a:xfrm>
        </p:spPr>
        <p:txBody>
          <a:bodyPr>
            <a:normAutofit/>
          </a:bodyPr>
          <a:lstStyle/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</a:rPr>
              <a:t>reader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</a:rPr>
              <a:t>函数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华文细黑" pitchFamily="2" charset="-122"/>
            </a:endParaRPr>
          </a:p>
          <a:p>
            <a:pPr marL="0" indent="0" algn="ctr">
              <a:buClr>
                <a:srgbClr val="0000CC"/>
              </a:buClr>
              <a:buSzPct val="8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reader(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csvfile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, dialect='excel', **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fmtparams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)</a:t>
            </a:r>
          </a:p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</a:rPr>
              <a:t>writer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</a:rPr>
              <a:t>函数</a:t>
            </a:r>
          </a:p>
          <a:p>
            <a:pPr marL="0" indent="0" algn="ctr">
              <a:buClr>
                <a:srgbClr val="0000CC"/>
              </a:buClr>
              <a:buSzPct val="8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writer(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csvfile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, dialect='excel', **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fmtparams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)</a:t>
            </a:r>
          </a:p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</a:rPr>
              <a:t>register_dialect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</a:rPr>
              <a:t>函数：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华文细黑" pitchFamily="2" charset="-122"/>
              </a:rPr>
              <a:t>自定义编码风格</a:t>
            </a:r>
            <a:endParaRPr lang="en-US" altLang="zh-CN" sz="2400" dirty="0">
              <a:solidFill>
                <a:srgbClr val="0000CC"/>
              </a:solidFill>
              <a:latin typeface="Times New Roman" panose="02020603050405020304" pitchFamily="18" charset="0"/>
              <a:ea typeface="华文细黑" pitchFamily="2" charset="-122"/>
            </a:endParaRPr>
          </a:p>
          <a:p>
            <a:pPr marL="0" indent="0" algn="ctr">
              <a:buClr>
                <a:srgbClr val="0000CC"/>
              </a:buClr>
              <a:buSzPct val="80000"/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register_dialect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(name, [dialect, ]**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fmtparams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)</a:t>
            </a:r>
          </a:p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</a:rPr>
              <a:t>unregister_dialect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</a:rPr>
              <a:t>函数：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华文细黑" pitchFamily="2" charset="-122"/>
              </a:rPr>
              <a:t>注销自定义编码风格</a:t>
            </a:r>
          </a:p>
          <a:p>
            <a:pPr marL="0" indent="0" algn="ctr">
              <a:buClr>
                <a:srgbClr val="0000CC"/>
              </a:buClr>
              <a:buSzPct val="80000"/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unregister_dialect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(name)</a:t>
            </a:r>
          </a:p>
          <a:p>
            <a:pPr marL="0" indent="0">
              <a:buClr>
                <a:srgbClr val="0000CC"/>
              </a:buClr>
              <a:buSzPct val="80000"/>
              <a:buNone/>
            </a:pP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11725" y="127004"/>
            <a:ext cx="3364005" cy="5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>
              <a:buFontTx/>
            </a:pPr>
            <a:r>
              <a:rPr lang="en-US" altLang="zh-CN" sz="2800" b="1" kern="0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CSV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文件访问</a:t>
            </a:r>
            <a:endParaRPr lang="zh-CN" altLang="en-US" sz="2800" b="1" kern="0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250" y="382970"/>
            <a:ext cx="677108" cy="1520609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CSV</a:t>
            </a:r>
            <a:r>
              <a:rPr lang="zh-CN" altLang="en-US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文件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9855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725" y="1059645"/>
            <a:ext cx="7704535" cy="21962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Python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中可以导入其他相关库来直接操作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excel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文件。</a:t>
            </a:r>
            <a:endParaRPr lang="en-US" altLang="zh-CN" sz="24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华文细黑" pitchFamily="2" charset="-122"/>
              </a:rPr>
              <a:t>这里使用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</a:rPr>
              <a:t>xlrd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</a:rPr>
              <a:t>xlwt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</a:rPr>
              <a:t>模块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611725" y="127004"/>
            <a:ext cx="3364005" cy="5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>
              <a:buFontTx/>
            </a:pPr>
            <a:r>
              <a:rPr lang="en-US" altLang="zh-CN" sz="2800" b="1" kern="0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Excel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CSV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文件</a:t>
            </a:r>
            <a:endParaRPr lang="zh-CN" altLang="en-US" sz="2800" b="1" kern="0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2250" y="382970"/>
            <a:ext cx="677108" cy="1520609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CSV</a:t>
            </a:r>
            <a:r>
              <a:rPr lang="zh-CN" altLang="en-US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文件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363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725" y="205979"/>
            <a:ext cx="5472380" cy="857250"/>
          </a:xfrm>
        </p:spPr>
        <p:txBody>
          <a:bodyPr>
            <a:normAutofit/>
          </a:bodyPr>
          <a:lstStyle/>
          <a:p>
            <a:pPr algn="l"/>
            <a:r>
              <a:rPr lang="zh-CN" altLang="en-US" sz="2700" b="1" dirty="0" smtClean="0"/>
              <a:t>任务</a:t>
            </a:r>
            <a:r>
              <a:rPr lang="en-US" altLang="zh-CN" sz="2700" b="1" dirty="0" smtClean="0"/>
              <a:t>2-3 </a:t>
            </a:r>
            <a:r>
              <a:rPr lang="en-US" altLang="zh-CN" sz="2700" b="1" dirty="0"/>
              <a:t>excel</a:t>
            </a:r>
            <a:r>
              <a:rPr lang="zh-CN" altLang="en-US" sz="2700" b="1" dirty="0"/>
              <a:t>与</a:t>
            </a:r>
            <a:r>
              <a:rPr lang="en-US" altLang="zh-CN" sz="2700" b="1" dirty="0" err="1"/>
              <a:t>csv</a:t>
            </a:r>
            <a:r>
              <a:rPr lang="zh-CN" altLang="en-US" sz="2700" b="1" dirty="0"/>
              <a:t>文件的相互转换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710" y="1128501"/>
            <a:ext cx="8352580" cy="36033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任务描述：</a:t>
            </a:r>
            <a:r>
              <a:rPr lang="zh-CN" altLang="en-US" sz="2400" dirty="0"/>
              <a:t>编写一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程序，实现</a:t>
            </a:r>
            <a:r>
              <a:rPr lang="en-US" altLang="zh-CN" sz="2400" dirty="0" smtClean="0"/>
              <a:t>Excel</a:t>
            </a:r>
            <a:r>
              <a:rPr lang="zh-CN" altLang="en-US" sz="2400" dirty="0" smtClean="0"/>
              <a:t>文件与</a:t>
            </a:r>
            <a:r>
              <a:rPr lang="en-US" altLang="zh-CN" sz="2400" dirty="0" smtClean="0"/>
              <a:t>CSV</a:t>
            </a:r>
            <a:r>
              <a:rPr lang="zh-CN" altLang="en-US" sz="2400" dirty="0" smtClean="0"/>
              <a:t>文件的相互转换。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任务分析：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设计两个函数：</a:t>
            </a:r>
            <a:endParaRPr lang="en-US" altLang="zh-CN" sz="20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/>
              <a:t>完成</a:t>
            </a:r>
            <a:r>
              <a:rPr lang="en-US" altLang="zh-CN" sz="1800" dirty="0" smtClean="0"/>
              <a:t>CSV</a:t>
            </a:r>
            <a:r>
              <a:rPr lang="zh-CN" altLang="en-US" sz="1800" dirty="0" smtClean="0"/>
              <a:t>文件到</a:t>
            </a:r>
            <a:r>
              <a:rPr lang="en-US" altLang="zh-CN" sz="1800" dirty="0" smtClean="0"/>
              <a:t>Excel</a:t>
            </a:r>
            <a:r>
              <a:rPr lang="zh-CN" altLang="en-US" sz="1800" dirty="0" smtClean="0"/>
              <a:t>文件的转换</a:t>
            </a:r>
            <a:endParaRPr lang="en-US" altLang="zh-CN" sz="18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/>
              <a:t>完成</a:t>
            </a:r>
            <a:r>
              <a:rPr lang="en-US" altLang="zh-CN" sz="1800" dirty="0" smtClean="0"/>
              <a:t>Excel</a:t>
            </a:r>
            <a:r>
              <a:rPr lang="zh-CN" altLang="en-US" sz="1800" dirty="0" smtClean="0"/>
              <a:t>文件到</a:t>
            </a:r>
            <a:r>
              <a:rPr lang="en-US" altLang="zh-CN" sz="1800" dirty="0" smtClean="0"/>
              <a:t>CSV</a:t>
            </a:r>
            <a:r>
              <a:rPr lang="zh-CN" altLang="en-US" sz="1800" dirty="0" smtClean="0"/>
              <a:t>文件的转换，并把</a:t>
            </a:r>
            <a:r>
              <a:rPr lang="en-US" altLang="zh-CN" sz="1800" dirty="0" smtClean="0"/>
              <a:t>Excel</a:t>
            </a:r>
            <a:r>
              <a:rPr lang="zh-CN" altLang="en-US" sz="1800" dirty="0" smtClean="0"/>
              <a:t>文件中的每张工作表转换为一个单独的以工作表名称命名的</a:t>
            </a:r>
            <a:r>
              <a:rPr lang="en-US" altLang="zh-CN" sz="1800" dirty="0" smtClean="0"/>
              <a:t>CSV</a:t>
            </a:r>
            <a:r>
              <a:rPr lang="zh-CN" altLang="en-US" sz="1800" dirty="0" smtClean="0"/>
              <a:t>文件。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104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724" y="1200151"/>
            <a:ext cx="8075075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100" b="1" dirty="0" smtClean="0">
                <a:latin typeface="华文细黑" pitchFamily="2" charset="-122"/>
                <a:ea typeface="华文细黑" pitchFamily="2" charset="-122"/>
              </a:rPr>
              <a:t>面向对象编程</a:t>
            </a:r>
            <a:endParaRPr lang="en-US" altLang="zh-CN" sz="2100" b="1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100" b="1" dirty="0">
                <a:latin typeface="华文细黑" pitchFamily="2" charset="-122"/>
                <a:ea typeface="华文细黑" pitchFamily="2" charset="-122"/>
              </a:rPr>
              <a:t>异常处理</a:t>
            </a:r>
            <a:endParaRPr lang="zh-CN" altLang="en-US" sz="2100" b="1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6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接连接符 3"/>
          <p:cNvSpPr>
            <a:spLocks noChangeShapeType="1"/>
          </p:cNvSpPr>
          <p:nvPr/>
        </p:nvSpPr>
        <p:spPr bwMode="auto">
          <a:xfrm>
            <a:off x="0" y="2109788"/>
            <a:ext cx="4572000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直接连接符 4"/>
          <p:cNvSpPr>
            <a:spLocks noChangeShapeType="1"/>
          </p:cNvSpPr>
          <p:nvPr/>
        </p:nvSpPr>
        <p:spPr bwMode="auto">
          <a:xfrm flipV="1">
            <a:off x="4632325" y="1762125"/>
            <a:ext cx="0" cy="32385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TextBox 5"/>
          <p:cNvSpPr>
            <a:spLocks noChangeArrowheads="1"/>
          </p:cNvSpPr>
          <p:nvPr/>
        </p:nvSpPr>
        <p:spPr bwMode="auto">
          <a:xfrm>
            <a:off x="4791075" y="1831181"/>
            <a:ext cx="16033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Jokerman" pitchFamily="82" charset="0"/>
                <a:sym typeface="Verdana" pitchFamily="34" charset="0"/>
              </a:rPr>
              <a:t>THANK YOU</a:t>
            </a:r>
            <a:endParaRPr lang="zh-CN" altLang="en-US" dirty="0">
              <a:solidFill>
                <a:srgbClr val="7030A0"/>
              </a:solidFill>
              <a:latin typeface="Jokerman" pitchFamily="82" charset="0"/>
              <a:sym typeface="Verdana" pitchFamily="34" charset="0"/>
            </a:endParaRPr>
          </a:p>
        </p:txBody>
      </p:sp>
      <p:sp>
        <p:nvSpPr>
          <p:cNvPr id="8197" name="直接连接符 6"/>
          <p:cNvSpPr>
            <a:spLocks noChangeShapeType="1"/>
          </p:cNvSpPr>
          <p:nvPr/>
        </p:nvSpPr>
        <p:spPr bwMode="auto">
          <a:xfrm flipV="1">
            <a:off x="4716463" y="1869282"/>
            <a:ext cx="0" cy="216694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4388" y="555610"/>
            <a:ext cx="6172200" cy="572616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本章要点</a:t>
            </a:r>
            <a:endParaRPr lang="zh-CN" altLang="en-US" sz="4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419670"/>
            <a:ext cx="6172200" cy="3474338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的操作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目录的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操作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CSV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</a:p>
          <a:p>
            <a:endParaRPr lang="zh-CN" altLang="en-US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55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97724"/>
            <a:ext cx="3508015" cy="57261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文件</a:t>
            </a:r>
            <a:r>
              <a:rPr lang="zh-CN" altLang="en-US" sz="28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的打开和关闭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20" y="987640"/>
            <a:ext cx="7632530" cy="39602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在</a:t>
            </a:r>
            <a:r>
              <a:rPr lang="en-US" altLang="zh-CN" sz="2000" b="1" dirty="0" err="1">
                <a:latin typeface="华文细黑" pitchFamily="2" charset="-122"/>
                <a:ea typeface="华文细黑" pitchFamily="2" charset="-122"/>
              </a:rPr>
              <a:t>Pyton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中访问文件，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必须首先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使用内置函数</a:t>
            </a: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open</a:t>
            </a: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打开文件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，创建文件对象</a:t>
            </a:r>
            <a:r>
              <a:rPr lang="en-US" altLang="zh-CN" sz="2000" b="1" dirty="0"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一旦成功创建文件对象后， 该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对象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便会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记住文件的当前位置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，以便于执行读、写操作。这个位置被称为</a:t>
            </a:r>
            <a:r>
              <a:rPr lang="zh-CN" altLang="en-US" sz="20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文件的指针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2000" b="1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凡是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以</a:t>
            </a: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"r" </a:t>
            </a: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"r+" </a:t>
            </a: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"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rb</a:t>
            </a: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+" 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读文件方式</a:t>
            </a:r>
            <a:r>
              <a:rPr lang="en-US" altLang="zh-CN" sz="2000" b="1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，或以</a:t>
            </a: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"w" </a:t>
            </a: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"w+" </a:t>
            </a: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"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wb</a:t>
            </a: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+"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写文件方式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来打开的文件，初始时</a:t>
            </a: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文件指针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均指向</a:t>
            </a:r>
            <a:r>
              <a:rPr lang="zh-CN" altLang="en-US" sz="20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文件的头部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8172250" y="76847"/>
            <a:ext cx="677108" cy="2112117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文件的操作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506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725" y="843630"/>
            <a:ext cx="8003070" cy="41975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内置函数</a:t>
            </a: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open</a:t>
            </a: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华文细黑" pitchFamily="2" charset="-122"/>
                <a:ea typeface="华文细黑" pitchFamily="2" charset="-122"/>
              </a:rPr>
              <a:t>open</a:t>
            </a:r>
            <a:r>
              <a:rPr lang="zh-CN" altLang="en-US" sz="1800" b="1" dirty="0">
                <a:latin typeface="华文细黑" pitchFamily="2" charset="-122"/>
                <a:ea typeface="华文细黑" pitchFamily="2" charset="-122"/>
              </a:rPr>
              <a:t>函数语法格式如下：</a:t>
            </a: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fileObject = open(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file_name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[,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access_mode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][, buffering])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文件关闭函数</a:t>
            </a: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close</a:t>
            </a: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华文细黑" pitchFamily="2" charset="-122"/>
                <a:ea typeface="华文细黑" pitchFamily="2" charset="-122"/>
              </a:rPr>
              <a:t>文件对象的 </a:t>
            </a:r>
            <a:r>
              <a:rPr lang="en-US" altLang="zh-CN" sz="1800" b="1" dirty="0">
                <a:latin typeface="华文细黑" pitchFamily="2" charset="-122"/>
                <a:ea typeface="华文细黑" pitchFamily="2" charset="-122"/>
              </a:rPr>
              <a:t>close</a:t>
            </a:r>
            <a:r>
              <a:rPr lang="zh-CN" altLang="en-US" sz="1800" b="1" dirty="0">
                <a:latin typeface="华文细黑" pitchFamily="2" charset="-122"/>
                <a:ea typeface="华文细黑" pitchFamily="2" charset="-122"/>
              </a:rPr>
              <a:t>（）方法用来</a:t>
            </a:r>
            <a:r>
              <a:rPr lang="zh-CN" altLang="en-US" sz="1800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刷新缓冲区里所有还没写入的信息</a:t>
            </a:r>
            <a:r>
              <a:rPr lang="zh-CN" altLang="en-US" sz="1800" b="1" dirty="0">
                <a:latin typeface="华文细黑" pitchFamily="2" charset="-122"/>
                <a:ea typeface="华文细黑" pitchFamily="2" charset="-122"/>
              </a:rPr>
              <a:t>，并</a:t>
            </a:r>
            <a:r>
              <a:rPr lang="zh-CN" altLang="en-US" sz="1800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关闭该文件</a:t>
            </a:r>
            <a:r>
              <a:rPr lang="zh-CN" altLang="en-US" sz="1800" b="1" dirty="0">
                <a:latin typeface="华文细黑" pitchFamily="2" charset="-122"/>
                <a:ea typeface="华文细黑" pitchFamily="2" charset="-122"/>
              </a:rPr>
              <a:t>，之后便不能再进行写入操作</a:t>
            </a:r>
            <a:endParaRPr lang="en-US" altLang="zh-CN" sz="1800" b="1" dirty="0"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华文细黑" pitchFamily="2" charset="-122"/>
                <a:ea typeface="华文细黑" pitchFamily="2" charset="-122"/>
              </a:rPr>
              <a:t>close</a:t>
            </a:r>
            <a:r>
              <a:rPr lang="zh-CN" altLang="en-US" sz="1800" b="1" dirty="0">
                <a:latin typeface="华文细黑" pitchFamily="2" charset="-122"/>
                <a:ea typeface="华文细黑" pitchFamily="2" charset="-122"/>
              </a:rPr>
              <a:t>函数语法格式如下：</a:t>
            </a:r>
          </a:p>
          <a:p>
            <a:pPr marL="0" indent="0" algn="ctr">
              <a:lnSpc>
                <a:spcPct val="16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fileObject.close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()</a:t>
            </a:r>
          </a:p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endParaRPr lang="zh-CN" altLang="en-US" sz="20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715" y="97724"/>
            <a:ext cx="3508015" cy="57261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文件</a:t>
            </a:r>
            <a:r>
              <a:rPr lang="zh-CN" altLang="en-US" sz="28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的打开和关闭</a:t>
            </a:r>
          </a:p>
        </p:txBody>
      </p:sp>
      <p:sp>
        <p:nvSpPr>
          <p:cNvPr id="6" name="矩形 5"/>
          <p:cNvSpPr/>
          <p:nvPr/>
        </p:nvSpPr>
        <p:spPr>
          <a:xfrm>
            <a:off x="8172250" y="76847"/>
            <a:ext cx="677108" cy="2112117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文件的操作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670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729" y="1059645"/>
            <a:ext cx="7848545" cy="37442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000" b="1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read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函数：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读取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一个字符串</a:t>
            </a: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fileObject.read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([count])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000" b="1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readline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函数：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读取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文件的一行，包括行结束符。</a:t>
            </a: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fileObject.readline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([count])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000" b="1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readlines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函数：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逐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行读取文件到列表对象</a:t>
            </a:r>
            <a:endParaRPr lang="zh-CN" altLang="en-US" sz="20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fileObject.readlines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([count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])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endParaRPr lang="en-US" altLang="zh-CN" sz="20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endParaRPr lang="en-US" altLang="zh-CN" sz="2000" b="1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endParaRPr lang="zh-CN" altLang="en-US" sz="20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716" y="97724"/>
            <a:ext cx="1872130" cy="57261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读文件</a:t>
            </a:r>
            <a:endParaRPr lang="zh-CN" altLang="en-US" sz="2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72250" y="76847"/>
            <a:ext cx="677108" cy="2112117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文件的操作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276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729" y="987639"/>
            <a:ext cx="7848545" cy="38162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文件</a:t>
            </a: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定位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函数</a:t>
            </a:r>
            <a:endParaRPr lang="en-US" altLang="zh-CN" sz="2000" b="1" dirty="0">
              <a:latin typeface="华文细黑" pitchFamily="2" charset="-122"/>
              <a:ea typeface="华文细黑" pitchFamily="2" charset="-122"/>
            </a:endParaRPr>
          </a:p>
          <a:p>
            <a:pPr marL="571500" lvl="1" indent="-171450">
              <a:lnSpc>
                <a:spcPct val="150000"/>
              </a:lnSpc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返回文件操作标记的当前位置，文件开始位置为原点</a:t>
            </a:r>
            <a:endParaRPr lang="en-US" altLang="zh-CN" sz="2000" b="1" dirty="0">
              <a:latin typeface="华文细黑" pitchFamily="2" charset="-122"/>
              <a:ea typeface="华文细黑" pitchFamily="2" charset="-122"/>
            </a:endParaRP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fileObject.tell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()</a:t>
            </a:r>
          </a:p>
          <a:p>
            <a:pPr marL="571500" lvl="1" indent="-171450">
              <a:lnSpc>
                <a:spcPct val="150000"/>
              </a:lnSpc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将文件操作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标记移到下一行</a:t>
            </a:r>
            <a:endParaRPr lang="en-US" altLang="zh-CN" sz="2000" b="1" dirty="0">
              <a:latin typeface="华文细黑" pitchFamily="2" charset="-122"/>
              <a:ea typeface="华文细黑" pitchFamily="2" charset="-122"/>
            </a:endParaRP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fileObject.next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()</a:t>
            </a:r>
          </a:p>
          <a:p>
            <a:pPr marL="571500" lvl="1" indent="-171450">
              <a:lnSpc>
                <a:spcPct val="150000"/>
              </a:lnSpc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将文件操作标记移到</a:t>
            </a:r>
            <a:r>
              <a:rPr lang="en-US" altLang="zh-CN" sz="2000" b="1" dirty="0">
                <a:latin typeface="华文细黑" pitchFamily="2" charset="-122"/>
                <a:ea typeface="华文细黑" pitchFamily="2" charset="-122"/>
              </a:rPr>
              <a:t>offset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的位置</a:t>
            </a:r>
            <a:endParaRPr lang="en-US" altLang="zh-CN" sz="2000" b="1" dirty="0">
              <a:latin typeface="华文细黑" pitchFamily="2" charset="-122"/>
              <a:ea typeface="华文细黑" pitchFamily="2" charset="-122"/>
            </a:endParaRP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fileObject.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seek(offset[,whence])  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endParaRPr lang="en-US" altLang="zh-CN" sz="20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endParaRPr lang="en-US" altLang="zh-CN" sz="2000" b="1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endParaRPr lang="zh-CN" altLang="en-US" sz="20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716" y="97724"/>
            <a:ext cx="1872130" cy="57261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读文件</a:t>
            </a:r>
            <a:endParaRPr lang="zh-CN" altLang="en-US" sz="2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72250" y="76847"/>
            <a:ext cx="677108" cy="2112117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文件的操作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8177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729" y="1131650"/>
            <a:ext cx="6696465" cy="33663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000" b="1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write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函数：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写入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一个字符串</a:t>
            </a: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fileObject.write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000" b="1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writelines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函数：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把</a:t>
            </a:r>
            <a:r>
              <a:rPr lang="en-US" altLang="zh-CN" sz="2000" b="1" dirty="0" err="1">
                <a:latin typeface="华文细黑" pitchFamily="2" charset="-122"/>
                <a:ea typeface="华文细黑" pitchFamily="2" charset="-122"/>
              </a:rPr>
              <a:t>seq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的内容全部写到文件中</a:t>
            </a: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fileObject.writelines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seq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flush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函数：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把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缓冲区的内容写入硬盘</a:t>
            </a:r>
            <a:endParaRPr lang="en-US" altLang="zh-CN" sz="2000" b="1" dirty="0">
              <a:latin typeface="华文细黑" pitchFamily="2" charset="-122"/>
              <a:ea typeface="华文细黑" pitchFamily="2" charset="-122"/>
            </a:endParaRP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fileObject. flush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()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华文细黑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72250" y="76847"/>
            <a:ext cx="677108" cy="2112117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文件的操作</a:t>
            </a:r>
            <a:endParaRPr lang="zh-CN" altLang="en-US" sz="320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716" y="97724"/>
            <a:ext cx="1872130" cy="57261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写文件</a:t>
            </a:r>
            <a:endParaRPr lang="zh-CN" altLang="en-US" sz="2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18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724" y="205979"/>
            <a:ext cx="4032281" cy="857250"/>
          </a:xfrm>
        </p:spPr>
        <p:txBody>
          <a:bodyPr>
            <a:normAutofit/>
          </a:bodyPr>
          <a:lstStyle/>
          <a:p>
            <a:pPr algn="l"/>
            <a:r>
              <a:rPr lang="zh-CN" altLang="en-US" sz="2700" b="1" dirty="0" smtClean="0"/>
              <a:t>任务</a:t>
            </a:r>
            <a:r>
              <a:rPr lang="en-US" altLang="zh-CN" sz="2700" b="1" dirty="0" smtClean="0"/>
              <a:t>2-1 </a:t>
            </a:r>
            <a:r>
              <a:rPr lang="zh-CN" altLang="en-US" sz="2700" b="1" dirty="0"/>
              <a:t>文件分割与合并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406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任务描述</a:t>
            </a:r>
            <a:r>
              <a:rPr lang="zh-CN" altLang="en-US" sz="2400" dirty="0" smtClean="0"/>
              <a:t>：编写一个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程序，把一个较大的文件分割成若干较小的文件。例如：将</a:t>
            </a:r>
            <a:r>
              <a:rPr lang="en-US" altLang="zh-CN" sz="2400" dirty="0" smtClean="0"/>
              <a:t>2GB</a:t>
            </a:r>
            <a:r>
              <a:rPr lang="zh-CN" altLang="en-US" sz="2400" dirty="0" smtClean="0"/>
              <a:t>的文件分割成小文件，以便通过邮箱传递。同时，提供文件合并功能。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任务分析：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文件分割：根据</a:t>
            </a:r>
            <a:r>
              <a:rPr lang="zh-CN" altLang="en-US" sz="20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2000" dirty="0" smtClean="0">
                <a:solidFill>
                  <a:srgbClr val="0000FF"/>
                </a:solidFill>
              </a:rPr>
              <a:t>用户要求的分割单位</a:t>
            </a:r>
            <a:r>
              <a:rPr lang="zh-CN" altLang="en-US" sz="2000" dirty="0" smtClean="0"/>
              <a:t>对大文件进行</a:t>
            </a:r>
            <a:r>
              <a:rPr lang="zh-CN" altLang="en-US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2000" dirty="0" smtClean="0">
                <a:solidFill>
                  <a:srgbClr val="0000FF"/>
                </a:solidFill>
              </a:rPr>
              <a:t>截取</a:t>
            </a:r>
            <a:r>
              <a:rPr lang="zh-CN" altLang="en-US" sz="2000" dirty="0" smtClean="0"/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2000" dirty="0" smtClean="0">
                <a:solidFill>
                  <a:srgbClr val="0000FF"/>
                </a:solidFill>
              </a:rPr>
              <a:t>统一命名</a:t>
            </a:r>
            <a:r>
              <a:rPr lang="zh-CN" altLang="en-US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2000" dirty="0" smtClean="0">
                <a:solidFill>
                  <a:srgbClr val="0000FF"/>
                </a:solidFill>
              </a:rPr>
              <a:t>存放到指定路径</a:t>
            </a:r>
            <a:r>
              <a:rPr lang="zh-CN" altLang="en-US" sz="2000" dirty="0" smtClean="0"/>
              <a:t>中，最后</a:t>
            </a:r>
            <a:r>
              <a:rPr lang="zh-CN" altLang="en-US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2000" dirty="0" smtClean="0">
                <a:solidFill>
                  <a:srgbClr val="0000FF"/>
                </a:solidFill>
              </a:rPr>
              <a:t>返回所分割的块数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文件合并：分割后的若干个文件</a:t>
            </a:r>
            <a:r>
              <a:rPr lang="zh-CN" altLang="en-US" sz="2000" dirty="0" smtClean="0">
                <a:solidFill>
                  <a:srgbClr val="0000FF"/>
                </a:solidFill>
              </a:rPr>
              <a:t>根据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次序</a:t>
            </a:r>
            <a:r>
              <a:rPr lang="zh-CN" altLang="en-US" sz="2000" dirty="0" smtClean="0">
                <a:solidFill>
                  <a:srgbClr val="0000FF"/>
                </a:solidFill>
              </a:rPr>
              <a:t>重新组合成原文件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3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116" y="915635"/>
            <a:ext cx="8389194" cy="394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b="1" dirty="0">
                <a:latin typeface="华文细黑" pitchFamily="2" charset="-122"/>
                <a:ea typeface="华文细黑" pitchFamily="2" charset="-122"/>
              </a:rPr>
              <a:t>python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中对文件、文件夹操作时可以</a:t>
            </a: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使用：</a:t>
            </a:r>
            <a:endParaRPr lang="en-US" altLang="zh-CN" sz="2400" b="1" dirty="0" smtClean="0"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os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模块</a:t>
            </a:r>
            <a:endParaRPr lang="en-US" altLang="zh-CN" sz="2400" b="1" dirty="0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5715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  <a:hlinkClick r:id="rId2"/>
              </a:rPr>
              <a:t>https://blog.csdn.net/qq_37007384/article/details/88548957</a:t>
            </a: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ea typeface="华文细黑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或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shutil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模块</a:t>
            </a:r>
            <a:endParaRPr lang="en-US" altLang="zh-CN" sz="2400" b="1" dirty="0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57150" lvl="1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  <a:hlinkClick r:id="rId3"/>
              </a:rPr>
              <a:t>https://blog.csdn.net/plan_jok/article/details/109201511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华文细黑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611725" y="127004"/>
            <a:ext cx="3364005" cy="5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>
              <a:buFontTx/>
            </a:pPr>
            <a:r>
              <a:rPr lang="zh-CN" altLang="en-US" sz="2800" b="1" kern="0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目录与文件操作函数</a:t>
            </a:r>
            <a:endParaRPr lang="zh-CN" altLang="en-US" sz="2800" b="1" kern="0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2250" y="76847"/>
            <a:ext cx="677108" cy="2112117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目录的</a:t>
            </a:r>
            <a:r>
              <a:rPr lang="zh-CN" altLang="en-US" sz="32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操作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56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11015</TotalTime>
  <Pages>0</Pages>
  <Words>909</Words>
  <Characters>0</Characters>
  <Application>Microsoft Office PowerPoint</Application>
  <DocSecurity>0</DocSecurity>
  <PresentationFormat>全屏显示(16:9)</PresentationFormat>
  <Lines>0</Lines>
  <Paragraphs>118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等线</vt:lpstr>
      <vt:lpstr>仿宋</vt:lpstr>
      <vt:lpstr>华文细黑</vt:lpstr>
      <vt:lpstr>华文行楷</vt:lpstr>
      <vt:lpstr>隶书</vt:lpstr>
      <vt:lpstr>宋体</vt:lpstr>
      <vt:lpstr>微软雅黑</vt:lpstr>
      <vt:lpstr>Arial</vt:lpstr>
      <vt:lpstr>Calibri</vt:lpstr>
      <vt:lpstr>Jokerman</vt:lpstr>
      <vt:lpstr>Times New Roman</vt:lpstr>
      <vt:lpstr>Verdana</vt:lpstr>
      <vt:lpstr>Wingdings</vt:lpstr>
      <vt:lpstr>Office 主题​​</vt:lpstr>
      <vt:lpstr>Python的文件操作</vt:lpstr>
      <vt:lpstr>本章要点</vt:lpstr>
      <vt:lpstr>文件的打开和关闭</vt:lpstr>
      <vt:lpstr>文件的打开和关闭</vt:lpstr>
      <vt:lpstr>读文件</vt:lpstr>
      <vt:lpstr>读文件</vt:lpstr>
      <vt:lpstr>写文件</vt:lpstr>
      <vt:lpstr>任务2-1 文件分割与合并</vt:lpstr>
      <vt:lpstr>PowerPoint 演示文稿</vt:lpstr>
      <vt:lpstr>PowerPoint 演示文稿</vt:lpstr>
      <vt:lpstr>任务2-2 图片文件批量重命名</vt:lpstr>
      <vt:lpstr>PowerPoint 演示文稿</vt:lpstr>
      <vt:lpstr>PowerPoint 演示文稿</vt:lpstr>
      <vt:lpstr>PowerPoint 演示文稿</vt:lpstr>
      <vt:lpstr>任务2-3 excel与csv文件的相互转换</vt:lpstr>
      <vt:lpstr>预习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刘艳</cp:lastModifiedBy>
  <cp:revision>764</cp:revision>
  <cp:lastPrinted>2020-03-29T13:10:45Z</cp:lastPrinted>
  <dcterms:created xsi:type="dcterms:W3CDTF">2011-03-30T14:55:00Z</dcterms:created>
  <dcterms:modified xsi:type="dcterms:W3CDTF">2021-03-10T12:49:24Z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