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621" r:id="rId3"/>
    <p:sldId id="623" r:id="rId4"/>
    <p:sldId id="624" r:id="rId5"/>
    <p:sldId id="628" r:id="rId6"/>
    <p:sldId id="657" r:id="rId7"/>
    <p:sldId id="658" r:id="rId8"/>
    <p:sldId id="659" r:id="rId9"/>
    <p:sldId id="660" r:id="rId10"/>
    <p:sldId id="661" r:id="rId11"/>
    <p:sldId id="648" r:id="rId12"/>
    <p:sldId id="261" r:id="rId13"/>
  </p:sldIdLst>
  <p:sldSz cx="9144000" cy="5143500" type="screen16x9"/>
  <p:notesSz cx="9928225" cy="679767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引" id="{EBA613A0-4BA6-4723-B61E-4AAD3A0DA3EB}">
          <p14:sldIdLst>
            <p14:sldId id="256"/>
            <p14:sldId id="621"/>
          </p14:sldIdLst>
        </p14:section>
        <p14:section name="概述" id="{EEEBBEEF-099D-4DF4-9A48-AC8D91636092}">
          <p14:sldIdLst>
            <p14:sldId id="623"/>
          </p14:sldIdLst>
        </p14:section>
        <p14:section name="异常处理" id="{8B5490F2-4F4F-4076-A11D-BAA54821F9D2}">
          <p14:sldIdLst>
            <p14:sldId id="624"/>
            <p14:sldId id="628"/>
            <p14:sldId id="657"/>
            <p14:sldId id="658"/>
            <p14:sldId id="659"/>
          </p14:sldIdLst>
        </p14:section>
        <p14:section name="自定义异常" id="{00B0AEA3-8711-4BEE-BAB9-50223F62E8AB}">
          <p14:sldIdLst>
            <p14:sldId id="660"/>
            <p14:sldId id="661"/>
          </p14:sldIdLst>
        </p14:section>
        <p14:section name="结束" id="{610F5209-98ED-4B29-8CB6-1DD8F812668F}">
          <p14:sldIdLst>
            <p14:sldId id="648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EB5215"/>
    <a:srgbClr val="FFE285"/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34" autoAdjust="0"/>
  </p:normalViewPr>
  <p:slideViewPr>
    <p:cSldViewPr>
      <p:cViewPr varScale="1">
        <p:scale>
          <a:sx n="78" d="100"/>
          <a:sy n="78" d="100"/>
        </p:scale>
        <p:origin x="47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3E261-E469-419B-B46B-3771107B7413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005A7-9F1D-4C41-954C-E0940A748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825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80DC7-F3E8-42C7-A5E7-C85E5457FAAA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87611-7AE0-4D2B-9FE2-C91354775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267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52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CC"/>
              </a:buClr>
              <a:buSzPct val="80000"/>
              <a:buFont typeface="Wingdings" pitchFamily="2" charset="2"/>
              <a:buNone/>
            </a:pPr>
            <a:r>
              <a:rPr lang="zh-CN" altLang="en-US" sz="1200" b="0" dirty="0" smtClean="0">
                <a:latin typeface="华文细黑" pitchFamily="2" charset="-122"/>
                <a:ea typeface="华文细黑" pitchFamily="2" charset="-122"/>
              </a:rPr>
              <a:t>在面向对象的编程语言中，</a:t>
            </a:r>
            <a:r>
              <a:rPr lang="zh-CN" altLang="en-US" sz="1200" b="1" dirty="0" smtClean="0">
                <a:latin typeface="华文细黑" pitchFamily="2" charset="-122"/>
                <a:ea typeface="华文细黑" pitchFamily="2" charset="-122"/>
              </a:rPr>
              <a:t>类</a:t>
            </a:r>
            <a:r>
              <a:rPr lang="zh-CN" altLang="en-US" sz="1200" b="0" dirty="0" smtClean="0">
                <a:latin typeface="华文细黑" pitchFamily="2" charset="-122"/>
                <a:ea typeface="华文细黑" pitchFamily="2" charset="-122"/>
              </a:rPr>
              <a:t>是一个独立的程序单位，由类名来标识，包括属性定义和行为定义两个主要部分。</a:t>
            </a:r>
            <a:endParaRPr lang="en-US" altLang="zh-CN" sz="1200" b="0" dirty="0" smtClean="0">
              <a:latin typeface="华文细黑" pitchFamily="2" charset="-122"/>
              <a:ea typeface="华文细黑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zh-CN" altLang="en-US" sz="1200" b="1" dirty="0" smtClean="0">
                <a:latin typeface="华文细黑" pitchFamily="2" charset="-122"/>
                <a:ea typeface="华文细黑" pitchFamily="2" charset="-122"/>
              </a:rPr>
              <a:t>对象</a:t>
            </a:r>
            <a:r>
              <a:rPr lang="zh-CN" altLang="en-US" sz="1200" b="0" dirty="0" smtClean="0">
                <a:latin typeface="华文细黑" pitchFamily="2" charset="-122"/>
                <a:ea typeface="华文细黑" pitchFamily="2" charset="-122"/>
              </a:rPr>
              <a:t>是一组属性和有权对这些属性进行操作的一组行为的封装体。</a:t>
            </a:r>
            <a:endParaRPr lang="en-US" altLang="zh-CN" sz="1200" b="0" dirty="0" smtClean="0">
              <a:latin typeface="华文细黑" pitchFamily="2" charset="-122"/>
              <a:ea typeface="华文细黑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zh-CN" altLang="en-US" sz="1200" b="0" dirty="0" smtClean="0">
                <a:latin typeface="华文细黑" pitchFamily="2" charset="-122"/>
                <a:ea typeface="华文细黑" pitchFamily="2" charset="-122"/>
              </a:rPr>
              <a:t>通过继承创建的新类被称为“子类”或“派生类”，被继承的类被称为“基类”、“父类”或“超类”。继承的过程，就是从一般到特殊的过程。</a:t>
            </a:r>
            <a:endParaRPr lang="en-US" altLang="zh-CN" sz="1200" b="0" dirty="0" smtClean="0">
              <a:latin typeface="华文细黑" pitchFamily="2" charset="-122"/>
              <a:ea typeface="华文细黑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endParaRPr lang="zh-CN" altLang="en-US" sz="1200" b="0" dirty="0" smtClean="0">
              <a:latin typeface="华文细黑" pitchFamily="2" charset="-122"/>
              <a:ea typeface="华文细黑" pitchFamily="2" charset="-122"/>
            </a:endParaRPr>
          </a:p>
          <a:p>
            <a:pPr>
              <a:buClr>
                <a:srgbClr val="0000CC"/>
              </a:buClr>
              <a:buSzPct val="80000"/>
              <a:buFont typeface="Wingdings" pitchFamily="2" charset="2"/>
              <a:buNone/>
            </a:pPr>
            <a:endParaRPr lang="zh-CN" altLang="en-US" sz="1200" b="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38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435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CC"/>
              </a:buClr>
              <a:buSzPct val="80000"/>
              <a:buFont typeface="Wingdings" pitchFamily="2" charset="2"/>
              <a:buNone/>
            </a:pPr>
            <a:r>
              <a:rPr lang="zh-CN" altLang="en-US" sz="1200" b="0" dirty="0" smtClean="0">
                <a:latin typeface="华文细黑" pitchFamily="2" charset="-122"/>
                <a:ea typeface="华文细黑" pitchFamily="2" charset="-122"/>
              </a:rPr>
              <a:t>在面向对象的编程语言中，</a:t>
            </a:r>
            <a:r>
              <a:rPr lang="zh-CN" altLang="en-US" sz="1200" b="1" dirty="0" smtClean="0">
                <a:latin typeface="华文细黑" pitchFamily="2" charset="-122"/>
                <a:ea typeface="华文细黑" pitchFamily="2" charset="-122"/>
              </a:rPr>
              <a:t>类</a:t>
            </a:r>
            <a:r>
              <a:rPr lang="zh-CN" altLang="en-US" sz="1200" b="0" dirty="0" smtClean="0">
                <a:latin typeface="华文细黑" pitchFamily="2" charset="-122"/>
                <a:ea typeface="华文细黑" pitchFamily="2" charset="-122"/>
              </a:rPr>
              <a:t>是一个独立的程序单位，由类名来标识，包括属性定义和行为定义两个主要部分。</a:t>
            </a:r>
            <a:endParaRPr lang="en-US" altLang="zh-CN" sz="1200" b="0" dirty="0" smtClean="0">
              <a:latin typeface="华文细黑" pitchFamily="2" charset="-122"/>
              <a:ea typeface="华文细黑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zh-CN" altLang="en-US" sz="1200" b="1" dirty="0" smtClean="0">
                <a:latin typeface="华文细黑" pitchFamily="2" charset="-122"/>
                <a:ea typeface="华文细黑" pitchFamily="2" charset="-122"/>
              </a:rPr>
              <a:t>对象</a:t>
            </a:r>
            <a:r>
              <a:rPr lang="zh-CN" altLang="en-US" sz="1200" b="0" dirty="0" smtClean="0">
                <a:latin typeface="华文细黑" pitchFamily="2" charset="-122"/>
                <a:ea typeface="华文细黑" pitchFamily="2" charset="-122"/>
              </a:rPr>
              <a:t>是一组属性和有权对这些属性进行操作的一组行为的封装体。</a:t>
            </a:r>
            <a:endParaRPr lang="en-US" altLang="zh-CN" sz="1200" b="0" dirty="0" smtClean="0">
              <a:latin typeface="华文细黑" pitchFamily="2" charset="-122"/>
              <a:ea typeface="华文细黑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zh-CN" altLang="en-US" sz="1200" b="0" dirty="0" smtClean="0">
                <a:latin typeface="华文细黑" pitchFamily="2" charset="-122"/>
                <a:ea typeface="华文细黑" pitchFamily="2" charset="-122"/>
              </a:rPr>
              <a:t>通过继承创建的新类被称为“子类”或“派生类”，被继承的类被称为“基类”、“父类”或“超类”。继承的过程，就是从一般到特殊的过程。</a:t>
            </a:r>
            <a:endParaRPr lang="en-US" altLang="zh-CN" sz="1200" b="0" dirty="0" smtClean="0">
              <a:latin typeface="华文细黑" pitchFamily="2" charset="-122"/>
              <a:ea typeface="华文细黑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endParaRPr lang="zh-CN" altLang="en-US" sz="1200" b="0" dirty="0" smtClean="0">
              <a:latin typeface="华文细黑" pitchFamily="2" charset="-122"/>
              <a:ea typeface="华文细黑" pitchFamily="2" charset="-122"/>
            </a:endParaRPr>
          </a:p>
          <a:p>
            <a:pPr>
              <a:buClr>
                <a:srgbClr val="0000CC"/>
              </a:buClr>
              <a:buSzPct val="80000"/>
              <a:buFont typeface="Wingdings" pitchFamily="2" charset="2"/>
              <a:buNone/>
            </a:pPr>
            <a:endParaRPr lang="zh-CN" altLang="en-US" sz="1200" b="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666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CC"/>
              </a:buClr>
              <a:buSzPct val="80000"/>
              <a:buFont typeface="Wingdings" pitchFamily="2" charset="2"/>
              <a:buNone/>
            </a:pPr>
            <a:r>
              <a:rPr lang="zh-CN" altLang="en-US" sz="1200" b="0" dirty="0" smtClean="0">
                <a:latin typeface="华文细黑" pitchFamily="2" charset="-122"/>
                <a:ea typeface="华文细黑" pitchFamily="2" charset="-122"/>
              </a:rPr>
              <a:t>在面向对象的编程语言中，</a:t>
            </a:r>
            <a:r>
              <a:rPr lang="zh-CN" altLang="en-US" sz="1200" b="1" dirty="0" smtClean="0">
                <a:latin typeface="华文细黑" pitchFamily="2" charset="-122"/>
                <a:ea typeface="华文细黑" pitchFamily="2" charset="-122"/>
              </a:rPr>
              <a:t>类</a:t>
            </a:r>
            <a:r>
              <a:rPr lang="zh-CN" altLang="en-US" sz="1200" b="0" dirty="0" smtClean="0">
                <a:latin typeface="华文细黑" pitchFamily="2" charset="-122"/>
                <a:ea typeface="华文细黑" pitchFamily="2" charset="-122"/>
              </a:rPr>
              <a:t>是一个独立的程序单位，由类名来标识，包括属性定义和行为定义两个主要部分。</a:t>
            </a:r>
            <a:endParaRPr lang="en-US" altLang="zh-CN" sz="1200" b="0" dirty="0" smtClean="0">
              <a:latin typeface="华文细黑" pitchFamily="2" charset="-122"/>
              <a:ea typeface="华文细黑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zh-CN" altLang="en-US" sz="1200" b="1" dirty="0" smtClean="0">
                <a:latin typeface="华文细黑" pitchFamily="2" charset="-122"/>
                <a:ea typeface="华文细黑" pitchFamily="2" charset="-122"/>
              </a:rPr>
              <a:t>对象</a:t>
            </a:r>
            <a:r>
              <a:rPr lang="zh-CN" altLang="en-US" sz="1200" b="0" dirty="0" smtClean="0">
                <a:latin typeface="华文细黑" pitchFamily="2" charset="-122"/>
                <a:ea typeface="华文细黑" pitchFamily="2" charset="-122"/>
              </a:rPr>
              <a:t>是一组属性和有权对这些属性进行操作的一组行为的封装体。</a:t>
            </a:r>
            <a:endParaRPr lang="en-US" altLang="zh-CN" sz="1200" b="0" dirty="0" smtClean="0">
              <a:latin typeface="华文细黑" pitchFamily="2" charset="-122"/>
              <a:ea typeface="华文细黑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zh-CN" altLang="en-US" sz="1200" b="0" dirty="0" smtClean="0">
                <a:latin typeface="华文细黑" pitchFamily="2" charset="-122"/>
                <a:ea typeface="华文细黑" pitchFamily="2" charset="-122"/>
              </a:rPr>
              <a:t>通过继承创建的新类被称为“子类”或“派生类”，被继承的类被称为“基类”、“父类”或“超类”。继承的过程，就是从一般到特殊的过程。</a:t>
            </a:r>
            <a:endParaRPr lang="en-US" altLang="zh-CN" sz="1200" b="0" dirty="0" smtClean="0">
              <a:latin typeface="华文细黑" pitchFamily="2" charset="-122"/>
              <a:ea typeface="华文细黑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endParaRPr lang="zh-CN" altLang="en-US" sz="1200" b="0" dirty="0" smtClean="0">
              <a:latin typeface="华文细黑" pitchFamily="2" charset="-122"/>
              <a:ea typeface="华文细黑" pitchFamily="2" charset="-122"/>
            </a:endParaRPr>
          </a:p>
          <a:p>
            <a:pPr>
              <a:buClr>
                <a:srgbClr val="0000CC"/>
              </a:buClr>
              <a:buSzPct val="80000"/>
              <a:buFont typeface="Wingdings" pitchFamily="2" charset="2"/>
              <a:buNone/>
            </a:pPr>
            <a:endParaRPr lang="zh-CN" altLang="en-US" sz="1200" b="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4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87611-7AE0-4D2B-9FE2-C9135477541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64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B3B20-F7C6-46E1-9C19-CEF16DF5663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82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61D29-0F89-4C1B-AE62-85408EAA899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366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C589F-6998-49E3-A3D1-7C59CC25C69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860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590D2-C131-442D-8854-C0E3EAB391E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963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1C87-E948-4F64-BDC3-FE77B38A09F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7055D-6613-4735-8781-1C27FABD1FF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1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22CCB-4C9D-4844-ADA4-E27EB481FEA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0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1D14B-AA5A-4A5E-AC13-B65EEFD19F0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355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3D35A-48DA-4F90-9CDB-BE7AAAD5969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70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2A419-29AC-420E-A00C-F5580AD27D6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78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F04DF3-11A9-45B2-AFA3-DF3C0C66F4FC}" type="datetime1">
              <a:rPr lang="zh-CN" altLang="en-US"/>
              <a:pPr/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FB8D2-0CB3-49DB-B066-23DC60C0D1C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36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直接连接符 6"/>
          <p:cNvSpPr>
            <a:spLocks noChangeShapeType="1"/>
          </p:cNvSpPr>
          <p:nvPr/>
        </p:nvSpPr>
        <p:spPr bwMode="auto">
          <a:xfrm>
            <a:off x="-33338" y="4948238"/>
            <a:ext cx="7304088" cy="1191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直接连接符 7"/>
          <p:cNvSpPr>
            <a:spLocks noChangeShapeType="1"/>
          </p:cNvSpPr>
          <p:nvPr/>
        </p:nvSpPr>
        <p:spPr bwMode="auto">
          <a:xfrm flipV="1">
            <a:off x="7367589" y="4624388"/>
            <a:ext cx="1587" cy="32385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TextBox 8"/>
          <p:cNvSpPr>
            <a:spLocks noChangeArrowheads="1"/>
          </p:cNvSpPr>
          <p:nvPr/>
        </p:nvSpPr>
        <p:spPr bwMode="auto">
          <a:xfrm>
            <a:off x="7499351" y="4731544"/>
            <a:ext cx="8915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Verdana" pitchFamily="34" charset="0"/>
                <a:sym typeface="Verdana" pitchFamily="34" charset="0"/>
              </a:rPr>
              <a:t>esu.edu.cn</a:t>
            </a:r>
            <a:endParaRPr lang="zh-CN" altLang="en-US" sz="1000" dirty="0">
              <a:solidFill>
                <a:srgbClr val="00000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1029" name="直接连接符 9"/>
          <p:cNvSpPr>
            <a:spLocks noChangeShapeType="1"/>
          </p:cNvSpPr>
          <p:nvPr/>
        </p:nvSpPr>
        <p:spPr bwMode="auto">
          <a:xfrm flipV="1">
            <a:off x="7451725" y="4731544"/>
            <a:ext cx="1588" cy="216694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直接连接符 10"/>
          <p:cNvSpPr>
            <a:spLocks noChangeShapeType="1"/>
          </p:cNvSpPr>
          <p:nvPr/>
        </p:nvSpPr>
        <p:spPr bwMode="auto">
          <a:xfrm flipV="1">
            <a:off x="611189" y="-17860"/>
            <a:ext cx="1587" cy="321470"/>
          </a:xfrm>
          <a:prstGeom prst="line">
            <a:avLst/>
          </a:prstGeom>
          <a:noFill/>
          <a:ln w="762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直接连接符 11"/>
          <p:cNvSpPr>
            <a:spLocks noChangeShapeType="1"/>
          </p:cNvSpPr>
          <p:nvPr/>
        </p:nvSpPr>
        <p:spPr bwMode="auto">
          <a:xfrm>
            <a:off x="768350" y="0"/>
            <a:ext cx="0" cy="216694"/>
          </a:xfrm>
          <a:prstGeom prst="line">
            <a:avLst/>
          </a:prstGeom>
          <a:noFill/>
          <a:ln w="762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3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3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58F04DF3-11A9-45B2-AFA3-DF3C0C66F4FC}" type="datetime1">
              <a:rPr lang="zh-CN" altLang="en-US"/>
              <a:pPr/>
              <a:t>2021/3/17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3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578C875-7D49-439E-A27F-B93CD66B487B}" type="slidenum">
              <a:rPr lang="zh-CN" altLang="en-US"/>
              <a:pPr/>
              <a:t>‹#›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Python&#20013;&#24050;&#32463;&#23450;&#20041;&#30340;&#26631;&#20934;&#24322;&#24120;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03717" y="2258367"/>
            <a:ext cx="8136566" cy="1102519"/>
          </a:xfrm>
          <a:ln/>
        </p:spPr>
        <p:txBody>
          <a:bodyPr/>
          <a:lstStyle/>
          <a:p>
            <a:pPr marL="0" indent="0"/>
            <a:r>
              <a:rPr lang="zh-CN" altLang="en-US" sz="4000" dirty="0" smtClean="0"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异常处理</a:t>
            </a:r>
            <a:endParaRPr lang="zh-CN" sz="4000" dirty="0">
              <a:latin typeface="华文行楷" panose="02010800040101010101" pitchFamily="2" charset="-122"/>
              <a:ea typeface="华文行楷" panose="02010800040101010101" pitchFamily="2" charset="-122"/>
              <a:sym typeface="微软雅黑" pitchFamily="34" charset="-122"/>
            </a:endParaRPr>
          </a:p>
        </p:txBody>
      </p:sp>
      <p:sp>
        <p:nvSpPr>
          <p:cNvPr id="3075" name="直接连接符 4"/>
          <p:cNvSpPr>
            <a:spLocks noChangeShapeType="1"/>
          </p:cNvSpPr>
          <p:nvPr/>
        </p:nvSpPr>
        <p:spPr bwMode="auto">
          <a:xfrm>
            <a:off x="0" y="2109788"/>
            <a:ext cx="4572000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直接连接符 5"/>
          <p:cNvSpPr>
            <a:spLocks noChangeShapeType="1"/>
          </p:cNvSpPr>
          <p:nvPr/>
        </p:nvSpPr>
        <p:spPr bwMode="auto">
          <a:xfrm flipV="1">
            <a:off x="4572000" y="1783556"/>
            <a:ext cx="0" cy="32385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4693452" y="1885804"/>
            <a:ext cx="14318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dirty="0">
                <a:blipFill>
                  <a:blip r:embed="rId2"/>
                  <a:tile tx="0" ty="0" sx="100000" sy="100000" flip="none" algn="tl"/>
                </a:blipFill>
                <a:latin typeface="华文行楷" pitchFamily="2" charset="-122"/>
                <a:ea typeface="华文行楷" pitchFamily="2" charset="-122"/>
                <a:sym typeface="Verdana" pitchFamily="34" charset="0"/>
              </a:rPr>
              <a:t>python</a:t>
            </a:r>
            <a:r>
              <a:rPr lang="zh-CN" altLang="en-US" sz="1600" dirty="0" smtClean="0">
                <a:blipFill>
                  <a:blip r:embed="rId2"/>
                  <a:tile tx="0" ty="0" sx="100000" sy="100000" flip="none" algn="tl"/>
                </a:blipFill>
                <a:latin typeface="华文行楷" pitchFamily="2" charset="-122"/>
                <a:ea typeface="华文行楷" pitchFamily="2" charset="-122"/>
                <a:sym typeface="Verdana" pitchFamily="34" charset="0"/>
              </a:rPr>
              <a:t>进阶</a:t>
            </a:r>
            <a:r>
              <a:rPr lang="en-US" altLang="zh-CN" sz="1600" dirty="0" smtClean="0">
                <a:blipFill>
                  <a:blip r:embed="rId2"/>
                  <a:tile tx="0" ty="0" sx="100000" sy="100000" flip="none" algn="tl"/>
                </a:blipFill>
                <a:latin typeface="华文行楷" pitchFamily="2" charset="-122"/>
                <a:ea typeface="华文行楷" pitchFamily="2" charset="-122"/>
                <a:sym typeface="Verdana" pitchFamily="34" charset="0"/>
              </a:rPr>
              <a:t>——</a:t>
            </a:r>
            <a:endParaRPr lang="zh-CN" altLang="en-US" sz="1600" dirty="0">
              <a:blipFill>
                <a:blip r:embed="rId2"/>
                <a:tile tx="0" ty="0" sx="100000" sy="100000" flip="none" algn="tl"/>
              </a:blipFill>
              <a:latin typeface="华文行楷" pitchFamily="2" charset="-122"/>
              <a:ea typeface="华文行楷" pitchFamily="2" charset="-122"/>
              <a:sym typeface="Verdana" pitchFamily="34" charset="0"/>
            </a:endParaRPr>
          </a:p>
        </p:txBody>
      </p:sp>
      <p:sp>
        <p:nvSpPr>
          <p:cNvPr id="3078" name="直接连接符 7"/>
          <p:cNvSpPr>
            <a:spLocks noChangeShapeType="1"/>
          </p:cNvSpPr>
          <p:nvPr/>
        </p:nvSpPr>
        <p:spPr bwMode="auto">
          <a:xfrm flipV="1">
            <a:off x="4656139" y="1891904"/>
            <a:ext cx="1587" cy="216694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11725" y="97724"/>
            <a:ext cx="3364005" cy="572616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自定义异常</a:t>
            </a:r>
            <a:endParaRPr lang="zh-CN" altLang="en-US" sz="2800" b="1" dirty="0">
              <a:solidFill>
                <a:srgbClr val="00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695" y="1491675"/>
            <a:ext cx="3435611" cy="1656115"/>
          </a:xfrm>
        </p:spPr>
        <p:txBody>
          <a:bodyPr/>
          <a:lstStyle/>
          <a:p>
            <a:pPr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语法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格式如下：</a:t>
            </a:r>
          </a:p>
          <a:p>
            <a:pPr marL="0" indent="0">
              <a:buClr>
                <a:srgbClr val="0000CC"/>
              </a:buClr>
              <a:buSzPct val="80000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</a:rPr>
              <a:t>class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</a:rPr>
              <a:t>MyError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</a:rPr>
              <a:t>(Exception):</a:t>
            </a:r>
          </a:p>
          <a:p>
            <a:pPr marL="0" indent="0">
              <a:buClr>
                <a:srgbClr val="0000CC"/>
              </a:buClr>
              <a:buSzPct val="80000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</a:rPr>
              <a:t>     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</a:rPr>
              <a:t>语句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  <a:ea typeface="华文细黑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316" y="987640"/>
            <a:ext cx="5071445" cy="319750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87658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724" y="1200151"/>
            <a:ext cx="8075075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100" b="1" dirty="0" smtClean="0">
                <a:latin typeface="华文细黑" pitchFamily="2" charset="-122"/>
                <a:ea typeface="华文细黑" pitchFamily="2" charset="-122"/>
              </a:rPr>
              <a:t>GUI</a:t>
            </a:r>
            <a:r>
              <a:rPr lang="zh-CN" altLang="en-US" sz="2100" b="1" dirty="0" smtClean="0">
                <a:latin typeface="华文细黑" pitchFamily="2" charset="-122"/>
                <a:ea typeface="华文细黑" pitchFamily="2" charset="-122"/>
              </a:rPr>
              <a:t>编程</a:t>
            </a:r>
            <a:endParaRPr lang="zh-CN" altLang="en-US" sz="2100" b="1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56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直接连接符 3"/>
          <p:cNvSpPr>
            <a:spLocks noChangeShapeType="1"/>
          </p:cNvSpPr>
          <p:nvPr/>
        </p:nvSpPr>
        <p:spPr bwMode="auto">
          <a:xfrm>
            <a:off x="0" y="2109788"/>
            <a:ext cx="4572000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" name="直接连接符 4"/>
          <p:cNvSpPr>
            <a:spLocks noChangeShapeType="1"/>
          </p:cNvSpPr>
          <p:nvPr/>
        </p:nvSpPr>
        <p:spPr bwMode="auto">
          <a:xfrm flipV="1">
            <a:off x="4632325" y="1762125"/>
            <a:ext cx="0" cy="32385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TextBox 5"/>
          <p:cNvSpPr>
            <a:spLocks noChangeArrowheads="1"/>
          </p:cNvSpPr>
          <p:nvPr/>
        </p:nvSpPr>
        <p:spPr bwMode="auto">
          <a:xfrm>
            <a:off x="4791075" y="1831181"/>
            <a:ext cx="16033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  <a:latin typeface="Jokerman" pitchFamily="82" charset="0"/>
                <a:sym typeface="Verdana" pitchFamily="34" charset="0"/>
              </a:rPr>
              <a:t>THANK YOU</a:t>
            </a:r>
            <a:endParaRPr lang="zh-CN" altLang="en-US" dirty="0">
              <a:solidFill>
                <a:srgbClr val="7030A0"/>
              </a:solidFill>
              <a:latin typeface="Jokerman" pitchFamily="82" charset="0"/>
              <a:sym typeface="Verdana" pitchFamily="34" charset="0"/>
            </a:endParaRPr>
          </a:p>
        </p:txBody>
      </p:sp>
      <p:sp>
        <p:nvSpPr>
          <p:cNvPr id="8197" name="直接连接符 6"/>
          <p:cNvSpPr>
            <a:spLocks noChangeShapeType="1"/>
          </p:cNvSpPr>
          <p:nvPr/>
        </p:nvSpPr>
        <p:spPr bwMode="auto">
          <a:xfrm flipV="1">
            <a:off x="4716463" y="1869282"/>
            <a:ext cx="0" cy="216694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4388" y="555610"/>
            <a:ext cx="6172200" cy="572616"/>
          </a:xfrm>
        </p:spPr>
        <p:txBody>
          <a:bodyPr>
            <a:noAutofit/>
          </a:bodyPr>
          <a:lstStyle/>
          <a:p>
            <a:r>
              <a:rPr lang="zh-CN" altLang="en-US" sz="48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本章要点</a:t>
            </a:r>
            <a:endParaRPr lang="zh-CN" altLang="en-US" sz="4800" b="1" dirty="0">
              <a:solidFill>
                <a:srgbClr val="00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419670"/>
            <a:ext cx="6172200" cy="302421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800" b="1" dirty="0" smtClean="0">
                <a:latin typeface="华文细黑" pitchFamily="2" charset="-122"/>
                <a:ea typeface="华文细黑" pitchFamily="2" charset="-122"/>
              </a:rPr>
              <a:t>Python</a:t>
            </a: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中的异常</a:t>
            </a:r>
            <a:endParaRPr lang="en-US" altLang="zh-CN" sz="2800" b="1" dirty="0" smtClean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异常处理</a:t>
            </a:r>
            <a:endParaRPr lang="en-US" altLang="zh-CN" sz="2800" b="1" dirty="0" smtClean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自定义异常</a:t>
            </a:r>
            <a:endParaRPr lang="zh-CN" altLang="en-US" sz="2800" b="1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5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11725" y="97724"/>
            <a:ext cx="3364005" cy="572616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Python</a:t>
            </a:r>
            <a:r>
              <a:rPr lang="zh-CN" altLang="en-US" sz="28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中的异常</a:t>
            </a:r>
            <a:endParaRPr lang="zh-CN" altLang="en-US" sz="2800" b="1" dirty="0">
              <a:solidFill>
                <a:srgbClr val="00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异常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是指程序中的</a:t>
            </a:r>
            <a:r>
              <a:rPr lang="zh-CN" altLang="en-US" sz="2400" b="1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例外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，</a:t>
            </a:r>
            <a:r>
              <a:rPr lang="zh-CN" altLang="en-US" sz="2400" b="1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违例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情况。</a:t>
            </a:r>
            <a:endParaRPr lang="en-US" altLang="zh-CN" sz="2400" b="1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异常机制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是指程序</a:t>
            </a:r>
            <a:r>
              <a:rPr lang="zh-CN" altLang="en-US" sz="2400" b="1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出现错误后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，程序的</a:t>
            </a:r>
            <a:r>
              <a:rPr lang="zh-CN" altLang="en-US" sz="2400" b="1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处理方法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2400" b="1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当出现错误后，程序的执行流程将发生改变，</a:t>
            </a:r>
            <a:r>
              <a:rPr lang="zh-CN" altLang="en-US" sz="2400" b="1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程序转移到异常处理代码</a:t>
            </a:r>
            <a:endParaRPr lang="en-US" altLang="zh-CN" sz="2400" b="1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400" b="1" dirty="0">
                <a:latin typeface="华文细黑" pitchFamily="2" charset="-122"/>
                <a:ea typeface="华文细黑" pitchFamily="2" charset="-122"/>
              </a:rPr>
              <a:t>Python</a:t>
            </a: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中有许多已经定义的</a:t>
            </a:r>
            <a:r>
              <a:rPr lang="zh-CN" altLang="en-US" sz="2400" b="1" dirty="0">
                <a:solidFill>
                  <a:srgbClr val="00B0F0"/>
                </a:solidFill>
                <a:latin typeface="华文细黑" pitchFamily="2" charset="-122"/>
                <a:ea typeface="华文细黑" pitchFamily="2" charset="-122"/>
                <a:hlinkClick r:id="rId3" action="ppaction://hlinkfile"/>
              </a:rPr>
              <a:t>标准</a:t>
            </a:r>
            <a:r>
              <a:rPr lang="zh-CN" altLang="en-US" sz="2400" b="1" dirty="0" smtClean="0">
                <a:solidFill>
                  <a:srgbClr val="00B0F0"/>
                </a:solidFill>
                <a:latin typeface="华文细黑" pitchFamily="2" charset="-122"/>
                <a:ea typeface="华文细黑" pitchFamily="2" charset="-122"/>
                <a:hlinkClick r:id="rId3" action="ppaction://hlinkfile"/>
              </a:rPr>
              <a:t>异常（链接）</a:t>
            </a:r>
            <a:endParaRPr lang="en-US" altLang="zh-CN" sz="2400" b="1" dirty="0">
              <a:solidFill>
                <a:srgbClr val="00B0F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70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11725" y="97724"/>
            <a:ext cx="4320300" cy="572616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try/except</a:t>
            </a:r>
            <a:r>
              <a:rPr lang="zh-CN" altLang="en-US" sz="28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语句</a:t>
            </a:r>
            <a:endParaRPr lang="zh-CN" altLang="en-US" sz="2800" b="1" dirty="0">
              <a:solidFill>
                <a:srgbClr val="00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250" y="76847"/>
            <a:ext cx="677108" cy="170816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32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异常处理</a:t>
            </a:r>
            <a:endParaRPr lang="zh-CN" altLang="en-US" sz="3200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323705" y="1104708"/>
            <a:ext cx="3960275" cy="360442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try....except...else</a:t>
            </a:r>
            <a:r>
              <a:rPr lang="zh-CN" altLang="en-US" sz="2200" b="1" dirty="0">
                <a:latin typeface="华文细黑" pitchFamily="2" charset="-122"/>
                <a:ea typeface="华文细黑" pitchFamily="2" charset="-122"/>
              </a:rPr>
              <a:t>的语法格式如右侧所示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200" b="1" dirty="0" smtClean="0">
                <a:latin typeface="华文细黑" pitchFamily="2" charset="-122"/>
                <a:ea typeface="华文细黑" pitchFamily="2" charset="-122"/>
              </a:rPr>
              <a:t>可以</a:t>
            </a:r>
            <a:r>
              <a:rPr lang="zh-CN" altLang="en-US" sz="2200" b="1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检测出</a:t>
            </a:r>
            <a:r>
              <a:rPr lang="en-US" altLang="zh-CN" sz="22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try</a:t>
            </a:r>
            <a:r>
              <a:rPr lang="zh-CN" altLang="en-US" sz="22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语句</a:t>
            </a:r>
            <a:r>
              <a:rPr lang="zh-CN" altLang="en-US" sz="2200" b="1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块中的错误</a:t>
            </a:r>
            <a:r>
              <a:rPr lang="zh-CN" altLang="en-US" sz="2200" b="1" dirty="0">
                <a:latin typeface="华文细黑" pitchFamily="2" charset="-122"/>
                <a:ea typeface="华文细黑" pitchFamily="2" charset="-122"/>
              </a:rPr>
              <a:t>，并让</a:t>
            </a:r>
            <a:r>
              <a:rPr lang="en-US" altLang="zh-CN" sz="22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except</a:t>
            </a:r>
            <a:r>
              <a:rPr lang="zh-CN" altLang="en-US" sz="22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语句</a:t>
            </a:r>
            <a:r>
              <a:rPr lang="zh-CN" altLang="en-US" sz="2200" b="1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捕获这些异常</a:t>
            </a:r>
            <a:r>
              <a:rPr lang="zh-CN" altLang="en-US" sz="2200" b="1" dirty="0">
                <a:latin typeface="华文细黑" pitchFamily="2" charset="-122"/>
                <a:ea typeface="华文细黑" pitchFamily="2" charset="-122"/>
              </a:rPr>
              <a:t>信息并进行处理</a:t>
            </a:r>
            <a:endParaRPr lang="en-US" altLang="zh-CN" sz="2200" b="1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200" b="1" dirty="0">
                <a:latin typeface="华文细黑" pitchFamily="2" charset="-122"/>
                <a:ea typeface="华文细黑" pitchFamily="2" charset="-122"/>
              </a:rPr>
              <a:t>如果</a:t>
            </a:r>
            <a:r>
              <a:rPr lang="zh-CN" altLang="en-US" sz="22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不捕获</a:t>
            </a:r>
            <a:r>
              <a:rPr lang="zh-CN" altLang="en-US" sz="2200" b="1" dirty="0">
                <a:latin typeface="华文细黑" pitchFamily="2" charset="-122"/>
                <a:ea typeface="华文细黑" pitchFamily="2" charset="-122"/>
              </a:rPr>
              <a:t>这些异常，程序将被</a:t>
            </a:r>
            <a:r>
              <a:rPr lang="zh-CN" altLang="en-US" sz="2200" b="1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非正常结束</a:t>
            </a:r>
            <a:r>
              <a:rPr lang="zh-CN" altLang="en-US" sz="2200" b="1" dirty="0">
                <a:latin typeface="华文细黑" pitchFamily="2" charset="-122"/>
                <a:ea typeface="华文细黑" pitchFamily="2" charset="-122"/>
              </a:rPr>
              <a:t>。 </a:t>
            </a:r>
            <a:endParaRPr lang="en-US" altLang="zh-CN" sz="2200" b="1" dirty="0" smtClean="0">
              <a:latin typeface="华文细黑" pitchFamily="2" charset="-122"/>
              <a:ea typeface="华文细黑" pitchFamily="2" charset="-122"/>
            </a:endParaRPr>
          </a:p>
          <a:p>
            <a:pPr marL="0" indent="0">
              <a:buClr>
                <a:srgbClr val="0000CC"/>
              </a:buClr>
              <a:buSzPct val="80000"/>
              <a:buNone/>
            </a:pPr>
            <a:r>
              <a:rPr lang="en-US" altLang="zh-CN" sz="2200" b="1" dirty="0" smtClean="0">
                <a:latin typeface="华文细黑" pitchFamily="2" charset="-122"/>
                <a:ea typeface="华文细黑" pitchFamily="2" charset="-122"/>
              </a:rPr>
              <a:t>     </a:t>
            </a:r>
            <a:endParaRPr lang="zh-CN" altLang="en-US" sz="2200" b="1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n"/>
            </a:pPr>
            <a:endParaRPr lang="zh-CN" altLang="en-US" sz="22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847" y="886611"/>
            <a:ext cx="4999153" cy="38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6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724" y="205979"/>
            <a:ext cx="5688396" cy="85725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700" b="1" dirty="0" smtClean="0"/>
              <a:t>任务</a:t>
            </a:r>
            <a:r>
              <a:rPr lang="en-US" altLang="zh-CN" sz="2700" b="1" dirty="0" smtClean="0"/>
              <a:t>3-3 </a:t>
            </a:r>
            <a:r>
              <a:rPr lang="zh-CN" altLang="en-US" sz="2700" b="1" dirty="0" smtClean="0"/>
              <a:t>分割文件中使用异常处理机制</a:t>
            </a:r>
            <a:endParaRPr lang="zh-CN" altLang="en-US" sz="2700" b="1" dirty="0"/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24" y="1419670"/>
            <a:ext cx="7775112" cy="2736190"/>
          </a:xfrm>
        </p:spPr>
      </p:pic>
    </p:spTree>
    <p:extLst>
      <p:ext uri="{BB962C8B-B14F-4D97-AF65-F5344CB8AC3E}">
        <p14:creationId xmlns:p14="http://schemas.microsoft.com/office/powerpoint/2010/main" val="290743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11725" y="97724"/>
            <a:ext cx="4320300" cy="572616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try/finally</a:t>
            </a:r>
            <a:r>
              <a:rPr lang="zh-CN" altLang="en-US" sz="28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语句</a:t>
            </a:r>
            <a:endParaRPr lang="zh-CN" altLang="en-US" sz="2800" b="1" dirty="0">
              <a:solidFill>
                <a:srgbClr val="00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250" y="76847"/>
            <a:ext cx="677108" cy="170816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32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异常处理</a:t>
            </a:r>
            <a:endParaRPr lang="zh-CN" altLang="en-US" sz="3200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323705" y="886611"/>
            <a:ext cx="3960275" cy="3822523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200" dirty="0">
                <a:latin typeface="华文细黑" pitchFamily="2" charset="-122"/>
                <a:ea typeface="华文细黑" pitchFamily="2" charset="-122"/>
              </a:rPr>
              <a:t>不管捕捉到的是什么错误，无论错误是不是发生，</a:t>
            </a:r>
            <a:r>
              <a:rPr lang="zh-CN" altLang="en-US" sz="22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这些代码“必须”运行</a:t>
            </a:r>
            <a:r>
              <a:rPr lang="zh-CN" altLang="en-US" sz="2200" dirty="0"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220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200" dirty="0">
                <a:latin typeface="华文细黑" pitchFamily="2" charset="-122"/>
                <a:ea typeface="华文细黑" pitchFamily="2" charset="-122"/>
              </a:rPr>
              <a:t>finally</a:t>
            </a:r>
            <a:r>
              <a:rPr lang="zh-CN" altLang="en-US" sz="2200" dirty="0">
                <a:latin typeface="华文细黑" pitchFamily="2" charset="-122"/>
                <a:ea typeface="华文细黑" pitchFamily="2" charset="-122"/>
              </a:rPr>
              <a:t>子句通常</a:t>
            </a:r>
            <a:r>
              <a:rPr lang="zh-CN" altLang="en-US" sz="22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用于关闭因异常而不能释放的系统资源，</a:t>
            </a:r>
            <a:r>
              <a:rPr lang="zh-CN" altLang="en-US" sz="2200" dirty="0">
                <a:latin typeface="华文细黑" pitchFamily="2" charset="-122"/>
                <a:ea typeface="华文细黑" pitchFamily="2" charset="-122"/>
              </a:rPr>
              <a:t>如关闭文件，释放锁，返还数据库连接等</a:t>
            </a:r>
            <a:r>
              <a:rPr lang="zh-CN" altLang="en-US" sz="2200" dirty="0" smtClean="0">
                <a:latin typeface="华文细黑" pitchFamily="2" charset="-122"/>
                <a:ea typeface="华文细黑" pitchFamily="2" charset="-122"/>
              </a:rPr>
              <a:t>。</a:t>
            </a:r>
            <a:r>
              <a:rPr lang="en-US" altLang="zh-CN" sz="2200" dirty="0" smtClean="0">
                <a:latin typeface="华文细黑" pitchFamily="2" charset="-122"/>
                <a:ea typeface="华文细黑" pitchFamily="2" charset="-122"/>
              </a:rPr>
              <a:t>     </a:t>
            </a:r>
            <a:endParaRPr lang="zh-CN" altLang="en-US" sz="220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n"/>
            </a:pPr>
            <a:endParaRPr lang="zh-CN" altLang="en-US" sz="2200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80" y="2018900"/>
            <a:ext cx="4808114" cy="192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5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11725" y="97724"/>
            <a:ext cx="4320300" cy="572616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raise</a:t>
            </a:r>
            <a:r>
              <a:rPr lang="zh-CN" altLang="en-US" sz="28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抛出异常</a:t>
            </a:r>
            <a:endParaRPr lang="zh-CN" altLang="en-US" sz="2800" b="1" dirty="0">
              <a:solidFill>
                <a:srgbClr val="00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250" y="76847"/>
            <a:ext cx="677108" cy="170816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32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异常处理</a:t>
            </a:r>
            <a:endParaRPr lang="zh-CN" altLang="en-US" sz="3200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310312" y="706081"/>
            <a:ext cx="7848545" cy="115580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200" dirty="0">
                <a:latin typeface="华文细黑" pitchFamily="2" charset="-122"/>
                <a:ea typeface="华文细黑" pitchFamily="2" charset="-122"/>
              </a:rPr>
              <a:t>与</a:t>
            </a:r>
            <a:r>
              <a:rPr lang="en-US" altLang="zh-CN" sz="2200" dirty="0">
                <a:latin typeface="华文细黑" pitchFamily="2" charset="-122"/>
                <a:ea typeface="华文细黑" pitchFamily="2" charset="-122"/>
              </a:rPr>
              <a:t>Java</a:t>
            </a:r>
            <a:r>
              <a:rPr lang="zh-CN" altLang="en-US" sz="2200" dirty="0">
                <a:latin typeface="华文细黑" pitchFamily="2" charset="-122"/>
                <a:ea typeface="华文细黑" pitchFamily="2" charset="-122"/>
              </a:rPr>
              <a:t>中的</a:t>
            </a:r>
            <a:r>
              <a:rPr lang="en-US" altLang="zh-CN" sz="2200" dirty="0" smtClean="0">
                <a:latin typeface="华文细黑" pitchFamily="2" charset="-122"/>
                <a:ea typeface="华文细黑" pitchFamily="2" charset="-122"/>
              </a:rPr>
              <a:t>throw</a:t>
            </a:r>
            <a:r>
              <a:rPr lang="zh-CN" altLang="en-US" sz="2200" dirty="0" smtClean="0">
                <a:latin typeface="华文细黑" pitchFamily="2" charset="-122"/>
                <a:ea typeface="华文细黑" pitchFamily="2" charset="-122"/>
              </a:rPr>
              <a:t>关键字相同</a:t>
            </a:r>
            <a:endParaRPr lang="en-US" altLang="zh-CN" sz="2200" dirty="0" smtClean="0">
              <a:latin typeface="华文细黑" pitchFamily="2" charset="-122"/>
              <a:ea typeface="华文细黑" pitchFamily="2" charset="-122"/>
            </a:endParaRPr>
          </a:p>
          <a:p>
            <a:pPr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200" dirty="0">
                <a:latin typeface="华文细黑" pitchFamily="2" charset="-122"/>
                <a:ea typeface="华文细黑" pitchFamily="2" charset="-122"/>
              </a:rPr>
              <a:t>raise</a:t>
            </a:r>
            <a:r>
              <a:rPr lang="zh-CN" altLang="en-US" sz="2200" b="1" dirty="0">
                <a:latin typeface="华文细黑" pitchFamily="2" charset="-122"/>
                <a:ea typeface="华文细黑" pitchFamily="2" charset="-122"/>
              </a:rPr>
              <a:t>语法</a:t>
            </a:r>
            <a:r>
              <a:rPr lang="zh-CN" altLang="en-US" sz="2200" b="1" dirty="0" smtClean="0">
                <a:latin typeface="华文细黑" pitchFamily="2" charset="-122"/>
                <a:ea typeface="华文细黑" pitchFamily="2" charset="-122"/>
              </a:rPr>
              <a:t>格式</a:t>
            </a:r>
            <a:r>
              <a:rPr lang="zh-CN" altLang="en-US" sz="2200" dirty="0" smtClean="0">
                <a:latin typeface="华文细黑" pitchFamily="2" charset="-122"/>
                <a:ea typeface="华文细黑" pitchFamily="2" charset="-122"/>
              </a:rPr>
              <a:t>：</a:t>
            </a:r>
            <a:r>
              <a:rPr lang="en-US" altLang="zh-CN" sz="2200" dirty="0" smtClean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raise </a:t>
            </a:r>
            <a:r>
              <a:rPr lang="en-US" altLang="zh-CN" sz="2200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[Exception [, </a:t>
            </a:r>
            <a:r>
              <a:rPr lang="en-US" altLang="zh-CN" sz="2200" dirty="0" err="1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args</a:t>
            </a:r>
            <a:r>
              <a:rPr lang="en-US" altLang="zh-CN" sz="2200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 [, </a:t>
            </a:r>
            <a:r>
              <a:rPr lang="en-US" altLang="zh-CN" sz="2200" dirty="0" err="1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traceback</a:t>
            </a:r>
            <a:r>
              <a:rPr lang="en-US" altLang="zh-CN" sz="2200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]]]</a:t>
            </a: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endParaRPr lang="zh-CN" altLang="en-US" sz="2200" dirty="0">
              <a:solidFill>
                <a:srgbClr val="0070C0"/>
              </a:solidFill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00" y="1792218"/>
            <a:ext cx="4032280" cy="315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0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11725" y="97724"/>
            <a:ext cx="4320300" cy="572616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assert</a:t>
            </a:r>
            <a:r>
              <a:rPr lang="zh-CN" altLang="en-US" sz="28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断言语句</a:t>
            </a:r>
            <a:endParaRPr lang="zh-CN" altLang="en-US" sz="2800" b="1" dirty="0">
              <a:solidFill>
                <a:srgbClr val="00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250" y="76847"/>
            <a:ext cx="677108" cy="170816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3200" b="1" dirty="0" smtClean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异常处理</a:t>
            </a:r>
            <a:endParaRPr lang="zh-CN" altLang="en-US" sz="3200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05" y="843630"/>
            <a:ext cx="7488520" cy="3899644"/>
          </a:xfrm>
          <a:prstGeom prst="rect">
            <a:avLst/>
          </a:prstGeom>
        </p:spPr>
      </p:pic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4529058" y="2515782"/>
            <a:ext cx="4320300" cy="236973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zh-CN" sz="20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检测</a:t>
            </a:r>
            <a:r>
              <a:rPr lang="zh-CN" altLang="zh-CN" sz="20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某个</a:t>
            </a:r>
            <a:r>
              <a:rPr lang="zh-CN" altLang="zh-CN" sz="20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条件表达式</a:t>
            </a:r>
            <a:r>
              <a:rPr lang="zh-CN" altLang="zh-CN" sz="20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是否为</a:t>
            </a:r>
            <a:r>
              <a:rPr lang="zh-CN" altLang="zh-CN" sz="20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真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if</a:t>
            </a:r>
            <a:r>
              <a:rPr lang="zh-CN" altLang="zh-CN" sz="2000" dirty="0">
                <a:latin typeface="华文细黑" pitchFamily="2" charset="-122"/>
                <a:ea typeface="华文细黑" pitchFamily="2" charset="-122"/>
              </a:rPr>
              <a:t>语句中的条件判断都可以使用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assert</a:t>
            </a:r>
            <a:r>
              <a:rPr lang="zh-CN" altLang="zh-CN" sz="2000" dirty="0">
                <a:latin typeface="华文细黑" pitchFamily="2" charset="-122"/>
                <a:ea typeface="华文细黑" pitchFamily="2" charset="-122"/>
              </a:rPr>
              <a:t>语句检测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assert</a:t>
            </a:r>
            <a:r>
              <a:rPr lang="zh-CN" altLang="zh-CN" sz="2000" dirty="0">
                <a:latin typeface="华文细黑" pitchFamily="2" charset="-122"/>
                <a:ea typeface="华文细黑" pitchFamily="2" charset="-122"/>
              </a:rPr>
              <a:t>语法格式如下：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8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assert </a:t>
            </a:r>
            <a:r>
              <a:rPr lang="zh-CN" altLang="zh-CN" sz="2000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表达式</a:t>
            </a:r>
            <a:r>
              <a:rPr lang="en-US" altLang="zh-CN" sz="2000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 [, </a:t>
            </a:r>
            <a:r>
              <a:rPr lang="zh-CN" altLang="zh-CN" sz="2000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参数</a:t>
            </a:r>
            <a:r>
              <a:rPr lang="en-US" altLang="zh-CN" sz="2000" dirty="0" smtClean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]</a:t>
            </a:r>
            <a:endParaRPr lang="zh-CN" altLang="zh-CN" sz="2000" dirty="0">
              <a:solidFill>
                <a:srgbClr val="0070C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56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11725" y="97724"/>
            <a:ext cx="3364005" cy="572616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自定义异常</a:t>
            </a:r>
            <a:endParaRPr lang="zh-CN" altLang="en-US" sz="2800" b="1" dirty="0">
              <a:solidFill>
                <a:srgbClr val="00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31650"/>
            <a:ext cx="8229600" cy="3384235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Python</a:t>
            </a:r>
            <a:r>
              <a:rPr lang="zh-CN" altLang="en-US" sz="24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允许自定义异常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，用于描述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Python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中没有涉及到的异常情况</a:t>
            </a:r>
            <a:endParaRPr lang="en-US" altLang="zh-CN" sz="240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自定义异常</a:t>
            </a:r>
            <a:r>
              <a:rPr lang="zh-CN" altLang="en-US" sz="24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必须继承自</a:t>
            </a:r>
            <a:r>
              <a:rPr lang="en-US" altLang="zh-CN" sz="24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Exception</a:t>
            </a:r>
            <a:r>
              <a:rPr lang="zh-CN" altLang="en-US" sz="24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类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，且自定义异常必须按照命名规范</a:t>
            </a:r>
            <a:r>
              <a:rPr lang="zh-CN" altLang="en-US" sz="24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以</a:t>
            </a:r>
            <a:r>
              <a:rPr lang="en-US" altLang="zh-CN" sz="24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"Error"</a:t>
            </a:r>
            <a:r>
              <a:rPr lang="zh-CN" altLang="en-US" sz="24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结尾</a:t>
            </a:r>
            <a:endParaRPr lang="en-US" altLang="zh-CN" sz="2400" dirty="0" smtClean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buSzPct val="80000"/>
              <a:buFont typeface="Wingdings" pitchFamily="2" charset="2"/>
              <a:buChar char="n"/>
            </a:pP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自定义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异常需要</a:t>
            </a:r>
            <a:r>
              <a:rPr lang="zh-CN" altLang="en-US" sz="2400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使用</a:t>
            </a:r>
            <a:r>
              <a:rPr lang="en-US" altLang="zh-CN" sz="2400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raise</a:t>
            </a:r>
            <a:r>
              <a:rPr lang="zh-CN" altLang="en-US" sz="2400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语句抛出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，且必须</a:t>
            </a:r>
            <a:r>
              <a:rPr lang="zh-CN" altLang="en-US" sz="2400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人工抛</a:t>
            </a:r>
            <a:r>
              <a:rPr lang="zh-CN" altLang="en-US" sz="2400" dirty="0" smtClean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出</a:t>
            </a:r>
            <a:endParaRPr lang="en-US" altLang="zh-CN" sz="2400" dirty="0">
              <a:solidFill>
                <a:srgbClr val="0000CC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11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11640</TotalTime>
  <Pages>0</Pages>
  <Words>569</Words>
  <Characters>0</Characters>
  <Application>Microsoft Office PowerPoint</Application>
  <DocSecurity>0</DocSecurity>
  <PresentationFormat>全屏显示(16:9)</PresentationFormat>
  <Lines>0</Lines>
  <Paragraphs>58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华文细黑</vt:lpstr>
      <vt:lpstr>华文行楷</vt:lpstr>
      <vt:lpstr>隶书</vt:lpstr>
      <vt:lpstr>宋体</vt:lpstr>
      <vt:lpstr>微软雅黑</vt:lpstr>
      <vt:lpstr>Arial</vt:lpstr>
      <vt:lpstr>Calibri</vt:lpstr>
      <vt:lpstr>Jokerman</vt:lpstr>
      <vt:lpstr>Times New Roman</vt:lpstr>
      <vt:lpstr>Verdana</vt:lpstr>
      <vt:lpstr>Wingdings</vt:lpstr>
      <vt:lpstr>Office 主题​​</vt:lpstr>
      <vt:lpstr>异常处理</vt:lpstr>
      <vt:lpstr>本章要点</vt:lpstr>
      <vt:lpstr>Python中的异常</vt:lpstr>
      <vt:lpstr>try/except语句</vt:lpstr>
      <vt:lpstr>任务3-3 分割文件中使用异常处理机制</vt:lpstr>
      <vt:lpstr>try/finally语句</vt:lpstr>
      <vt:lpstr>raise抛出异常</vt:lpstr>
      <vt:lpstr>assert断言语句</vt:lpstr>
      <vt:lpstr>自定义异常</vt:lpstr>
      <vt:lpstr>自定义异常</vt:lpstr>
      <vt:lpstr>预习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Sophie</dc:creator>
  <cp:lastModifiedBy>刘艳</cp:lastModifiedBy>
  <cp:revision>800</cp:revision>
  <cp:lastPrinted>2020-03-29T13:10:45Z</cp:lastPrinted>
  <dcterms:created xsi:type="dcterms:W3CDTF">2011-03-30T14:55:00Z</dcterms:created>
  <dcterms:modified xsi:type="dcterms:W3CDTF">2021-03-17T10:28:19Z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