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621" r:id="rId3"/>
    <p:sldId id="623" r:id="rId4"/>
    <p:sldId id="624" r:id="rId5"/>
    <p:sldId id="650" r:id="rId6"/>
    <p:sldId id="649" r:id="rId7"/>
    <p:sldId id="651" r:id="rId8"/>
    <p:sldId id="653" r:id="rId9"/>
    <p:sldId id="654" r:id="rId10"/>
    <p:sldId id="628" r:id="rId11"/>
    <p:sldId id="655" r:id="rId12"/>
    <p:sldId id="656" r:id="rId13"/>
    <p:sldId id="648" r:id="rId14"/>
    <p:sldId id="261" r:id="rId15"/>
  </p:sldIdLst>
  <p:sldSz cx="9144000" cy="5143500" type="screen16x9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引" id="{EBA613A0-4BA6-4723-B61E-4AAD3A0DA3EB}">
          <p14:sldIdLst>
            <p14:sldId id="256"/>
            <p14:sldId id="621"/>
          </p14:sldIdLst>
        </p14:section>
        <p14:section name="概述" id="{EEEBBEEF-099D-4DF4-9A48-AC8D91636092}">
          <p14:sldIdLst>
            <p14:sldId id="623"/>
          </p14:sldIdLst>
        </p14:section>
        <p14:section name="封装" id="{8B5490F2-4F4F-4076-A11D-BAA54821F9D2}">
          <p14:sldIdLst>
            <p14:sldId id="624"/>
            <p14:sldId id="650"/>
            <p14:sldId id="649"/>
            <p14:sldId id="651"/>
            <p14:sldId id="653"/>
            <p14:sldId id="654"/>
            <p14:sldId id="628"/>
          </p14:sldIdLst>
        </p14:section>
        <p14:section name="继承" id="{00B0AEA3-8711-4BEE-BAB9-50223F62E8AB}">
          <p14:sldIdLst>
            <p14:sldId id="655"/>
          </p14:sldIdLst>
        </p14:section>
        <p14:section name="多态" id="{CA73D1B9-EDF7-4BCC-A532-B467C68700C2}">
          <p14:sldIdLst>
            <p14:sldId id="656"/>
          </p14:sldIdLst>
        </p14:section>
        <p14:section name="结束" id="{610F5209-98ED-4B29-8CB6-1DD8F812668F}">
          <p14:sldIdLst>
            <p14:sldId id="648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EB5215"/>
    <a:srgbClr val="FFE285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34" autoAdjust="0"/>
  </p:normalViewPr>
  <p:slideViewPr>
    <p:cSldViewPr>
      <p:cViewPr varScale="1">
        <p:scale>
          <a:sx n="78" d="100"/>
          <a:sy n="78" d="100"/>
        </p:scale>
        <p:origin x="47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3E261-E469-419B-B46B-3771107B741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005A7-9F1D-4C41-954C-E0940A748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25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80DC7-F3E8-42C7-A5E7-C85E5457FAAA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87611-7AE0-4D2B-9FE2-C91354775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26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2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CC"/>
              </a:buClr>
              <a:buSzPct val="80000"/>
              <a:buFont typeface="Wingdings" pitchFamily="2" charset="2"/>
              <a:buNone/>
            </a:pPr>
            <a:r>
              <a:rPr lang="zh-CN" altLang="en-US" sz="1200" b="0" dirty="0" smtClean="0">
                <a:latin typeface="华文细黑" pitchFamily="2" charset="-122"/>
                <a:ea typeface="华文细黑" pitchFamily="2" charset="-122"/>
              </a:rPr>
              <a:t>在面向对象的编程语言中，</a:t>
            </a:r>
            <a:r>
              <a:rPr lang="zh-CN" altLang="en-US" sz="1200" b="1" dirty="0" smtClean="0">
                <a:latin typeface="华文细黑" pitchFamily="2" charset="-122"/>
                <a:ea typeface="华文细黑" pitchFamily="2" charset="-122"/>
              </a:rPr>
              <a:t>类</a:t>
            </a:r>
            <a:r>
              <a:rPr lang="zh-CN" altLang="en-US" sz="1200" b="0" dirty="0" smtClean="0">
                <a:latin typeface="华文细黑" pitchFamily="2" charset="-122"/>
                <a:ea typeface="华文细黑" pitchFamily="2" charset="-122"/>
              </a:rPr>
              <a:t>是一个独立的程序单位，由类名来标识，包括属性定义和行为定义两个主要部分。</a:t>
            </a:r>
            <a:endParaRPr lang="en-US" altLang="zh-CN" sz="1200" b="0" dirty="0" smtClean="0">
              <a:latin typeface="华文细黑" pitchFamily="2" charset="-122"/>
              <a:ea typeface="华文细黑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zh-CN" altLang="en-US" sz="1200" b="1" dirty="0" smtClean="0">
                <a:latin typeface="华文细黑" pitchFamily="2" charset="-122"/>
                <a:ea typeface="华文细黑" pitchFamily="2" charset="-122"/>
              </a:rPr>
              <a:t>对象</a:t>
            </a:r>
            <a:r>
              <a:rPr lang="zh-CN" altLang="en-US" sz="1200" b="0" dirty="0" smtClean="0">
                <a:latin typeface="华文细黑" pitchFamily="2" charset="-122"/>
                <a:ea typeface="华文细黑" pitchFamily="2" charset="-122"/>
              </a:rPr>
              <a:t>是一组属性和有权对这些属性进行操作的一组行为的封装体。</a:t>
            </a:r>
            <a:endParaRPr lang="en-US" altLang="zh-CN" sz="1200" b="0" dirty="0" smtClean="0">
              <a:latin typeface="华文细黑" pitchFamily="2" charset="-122"/>
              <a:ea typeface="华文细黑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zh-CN" altLang="en-US" sz="1200" b="0" dirty="0" smtClean="0">
                <a:latin typeface="华文细黑" pitchFamily="2" charset="-122"/>
                <a:ea typeface="华文细黑" pitchFamily="2" charset="-122"/>
              </a:rPr>
              <a:t>通过继承创建的新类被称为“子类”或“派生类”，被继承的类被称为“基类”、“父类”或“超类”。继承的过程，就是从一般到特殊的过程。</a:t>
            </a:r>
            <a:endParaRPr lang="en-US" altLang="zh-CN" sz="1200" b="0" dirty="0" smtClean="0">
              <a:latin typeface="华文细黑" pitchFamily="2" charset="-122"/>
              <a:ea typeface="华文细黑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endParaRPr lang="zh-CN" altLang="en-US" sz="1200" b="0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buClr>
                <a:srgbClr val="0000CC"/>
              </a:buClr>
              <a:buSzPct val="80000"/>
              <a:buFont typeface="Wingdings" pitchFamily="2" charset="2"/>
              <a:buNone/>
            </a:pPr>
            <a:endParaRPr lang="zh-CN" altLang="en-US" sz="1200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38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8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68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40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0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35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4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B3B20-F7C6-46E1-9C19-CEF16DF5663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2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61D29-0F89-4C1B-AE62-85408EAA899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66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C589F-6998-49E3-A3D1-7C59CC25C69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86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590D2-C131-442D-8854-C0E3EAB391E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6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1C87-E948-4F64-BDC3-FE77B38A09F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7055D-6613-4735-8781-1C27FABD1FF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22CCB-4C9D-4844-ADA4-E27EB481FEA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1D14B-AA5A-4A5E-AC13-B65EEFD19F0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5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3D35A-48DA-4F90-9CDB-BE7AAAD5969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7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2A419-29AC-420E-A00C-F5580AD27D6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7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FB8D2-0CB3-49DB-B066-23DC60C0D1C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6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6"/>
          <p:cNvSpPr>
            <a:spLocks noChangeShapeType="1"/>
          </p:cNvSpPr>
          <p:nvPr/>
        </p:nvSpPr>
        <p:spPr bwMode="auto">
          <a:xfrm>
            <a:off x="-33338" y="4948238"/>
            <a:ext cx="7304088" cy="1191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直接连接符 7"/>
          <p:cNvSpPr>
            <a:spLocks noChangeShapeType="1"/>
          </p:cNvSpPr>
          <p:nvPr/>
        </p:nvSpPr>
        <p:spPr bwMode="auto">
          <a:xfrm flipV="1">
            <a:off x="7367589" y="4624388"/>
            <a:ext cx="1587" cy="32385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TextBox 8"/>
          <p:cNvSpPr>
            <a:spLocks noChangeArrowheads="1"/>
          </p:cNvSpPr>
          <p:nvPr/>
        </p:nvSpPr>
        <p:spPr bwMode="auto">
          <a:xfrm>
            <a:off x="7499351" y="4731544"/>
            <a:ext cx="891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esu.edu.cn</a:t>
            </a:r>
            <a:endParaRPr lang="zh-CN" altLang="en-US" sz="1000" dirty="0">
              <a:solidFill>
                <a:srgbClr val="00000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29" name="直接连接符 9"/>
          <p:cNvSpPr>
            <a:spLocks noChangeShapeType="1"/>
          </p:cNvSpPr>
          <p:nvPr/>
        </p:nvSpPr>
        <p:spPr bwMode="auto">
          <a:xfrm flipV="1">
            <a:off x="7451725" y="4731544"/>
            <a:ext cx="1588" cy="216694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直接连接符 10"/>
          <p:cNvSpPr>
            <a:spLocks noChangeShapeType="1"/>
          </p:cNvSpPr>
          <p:nvPr/>
        </p:nvSpPr>
        <p:spPr bwMode="auto">
          <a:xfrm flipV="1">
            <a:off x="611189" y="-17860"/>
            <a:ext cx="1587" cy="321470"/>
          </a:xfrm>
          <a:prstGeom prst="line">
            <a:avLst/>
          </a:prstGeom>
          <a:noFill/>
          <a:ln w="762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直接连接符 11"/>
          <p:cNvSpPr>
            <a:spLocks noChangeShapeType="1"/>
          </p:cNvSpPr>
          <p:nvPr/>
        </p:nvSpPr>
        <p:spPr bwMode="auto">
          <a:xfrm>
            <a:off x="768350" y="0"/>
            <a:ext cx="0" cy="216694"/>
          </a:xfrm>
          <a:prstGeom prst="line">
            <a:avLst/>
          </a:prstGeom>
          <a:noFill/>
          <a:ln w="762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3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3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578C875-7D49-439E-A27F-B93CD66B487B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03717" y="2258367"/>
            <a:ext cx="8136566" cy="1102519"/>
          </a:xfrm>
          <a:ln/>
        </p:spPr>
        <p:txBody>
          <a:bodyPr/>
          <a:lstStyle/>
          <a:p>
            <a:pPr marL="0" indent="0"/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面向对象编程</a:t>
            </a:r>
            <a:endParaRPr lang="zh-CN" sz="4000" dirty="0">
              <a:latin typeface="华文行楷" panose="02010800040101010101" pitchFamily="2" charset="-122"/>
              <a:ea typeface="华文行楷" panose="02010800040101010101" pitchFamily="2" charset="-122"/>
              <a:sym typeface="微软雅黑" pitchFamily="34" charset="-122"/>
            </a:endParaRPr>
          </a:p>
        </p:txBody>
      </p:sp>
      <p:sp>
        <p:nvSpPr>
          <p:cNvPr id="3075" name="直接连接符 4"/>
          <p:cNvSpPr>
            <a:spLocks noChangeShapeType="1"/>
          </p:cNvSpPr>
          <p:nvPr/>
        </p:nvSpPr>
        <p:spPr bwMode="auto">
          <a:xfrm>
            <a:off x="0" y="2109788"/>
            <a:ext cx="4572000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直接连接符 5"/>
          <p:cNvSpPr>
            <a:spLocks noChangeShapeType="1"/>
          </p:cNvSpPr>
          <p:nvPr/>
        </p:nvSpPr>
        <p:spPr bwMode="auto">
          <a:xfrm flipV="1">
            <a:off x="4572000" y="1783556"/>
            <a:ext cx="0" cy="32385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4693452" y="1885804"/>
            <a:ext cx="14318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blipFill>
                  <a:blip r:embed="rId2"/>
                  <a:tile tx="0" ty="0" sx="100000" sy="100000" flip="none" algn="tl"/>
                </a:blipFill>
                <a:latin typeface="华文行楷" pitchFamily="2" charset="-122"/>
                <a:ea typeface="华文行楷" pitchFamily="2" charset="-122"/>
                <a:sym typeface="Verdana" pitchFamily="34" charset="0"/>
              </a:rPr>
              <a:t>python</a:t>
            </a:r>
            <a:r>
              <a:rPr lang="zh-CN" altLang="en-US" sz="1600" dirty="0" smtClean="0">
                <a:blipFill>
                  <a:blip r:embed="rId2"/>
                  <a:tile tx="0" ty="0" sx="100000" sy="100000" flip="none" algn="tl"/>
                </a:blipFill>
                <a:latin typeface="华文行楷" pitchFamily="2" charset="-122"/>
                <a:ea typeface="华文行楷" pitchFamily="2" charset="-122"/>
                <a:sym typeface="Verdana" pitchFamily="34" charset="0"/>
              </a:rPr>
              <a:t>进阶</a:t>
            </a:r>
            <a:r>
              <a:rPr lang="en-US" altLang="zh-CN" sz="1600" dirty="0" smtClean="0">
                <a:blipFill>
                  <a:blip r:embed="rId2"/>
                  <a:tile tx="0" ty="0" sx="100000" sy="100000" flip="none" algn="tl"/>
                </a:blipFill>
                <a:latin typeface="华文行楷" pitchFamily="2" charset="-122"/>
                <a:ea typeface="华文行楷" pitchFamily="2" charset="-122"/>
                <a:sym typeface="Verdana" pitchFamily="34" charset="0"/>
              </a:rPr>
              <a:t>——</a:t>
            </a:r>
            <a:endParaRPr lang="zh-CN" altLang="en-US" sz="1600" dirty="0">
              <a:blipFill>
                <a:blip r:embed="rId2"/>
                <a:tile tx="0" ty="0" sx="100000" sy="100000" flip="none" algn="tl"/>
              </a:blipFill>
              <a:latin typeface="华文行楷" pitchFamily="2" charset="-122"/>
              <a:ea typeface="华文行楷" pitchFamily="2" charset="-122"/>
              <a:sym typeface="Verdana" pitchFamily="34" charset="0"/>
            </a:endParaRPr>
          </a:p>
        </p:txBody>
      </p:sp>
      <p:sp>
        <p:nvSpPr>
          <p:cNvPr id="3078" name="直接连接符 7"/>
          <p:cNvSpPr>
            <a:spLocks noChangeShapeType="1"/>
          </p:cNvSpPr>
          <p:nvPr/>
        </p:nvSpPr>
        <p:spPr bwMode="auto">
          <a:xfrm flipV="1">
            <a:off x="4656139" y="1891904"/>
            <a:ext cx="1587" cy="216694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724" y="205979"/>
            <a:ext cx="4032281" cy="8572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700" b="1" dirty="0" smtClean="0"/>
              <a:t>任务</a:t>
            </a:r>
            <a:r>
              <a:rPr lang="en-US" altLang="zh-CN" sz="2700" b="1" dirty="0" smtClean="0"/>
              <a:t>3-1 </a:t>
            </a:r>
            <a:r>
              <a:rPr lang="zh-CN" altLang="en-US" sz="2700" b="1" dirty="0" smtClean="0"/>
              <a:t>简单的购物车管理</a:t>
            </a:r>
            <a:endParaRPr lang="zh-CN" altLang="en-US" sz="27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710" y="1173839"/>
            <a:ext cx="8229600" cy="38846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任务描述</a:t>
            </a:r>
            <a:r>
              <a:rPr lang="zh-CN" altLang="en-US" sz="2400" dirty="0" smtClean="0"/>
              <a:t>：编写一个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程序，设计一个类来管理用户的</a:t>
            </a:r>
            <a:r>
              <a:rPr lang="zh-CN" altLang="en-US" sz="2400" dirty="0" smtClean="0">
                <a:solidFill>
                  <a:srgbClr val="FF0000"/>
                </a:solidFill>
              </a:rPr>
              <a:t>购物车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任务分析：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设计一</a:t>
            </a:r>
            <a:r>
              <a:rPr lang="zh-CN" altLang="en-US" sz="2000" dirty="0" smtClean="0"/>
              <a:t>个购物车类：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FF"/>
                </a:solidFill>
              </a:rPr>
              <a:t>定义构造方法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FF"/>
                </a:solidFill>
              </a:rPr>
              <a:t>定义私有实例变量</a:t>
            </a:r>
            <a:r>
              <a:rPr lang="en-US" altLang="zh-CN" sz="1600" dirty="0" smtClean="0">
                <a:solidFill>
                  <a:srgbClr val="0000FF"/>
                </a:solidFill>
              </a:rPr>
              <a:t>__</a:t>
            </a:r>
            <a:r>
              <a:rPr lang="en-US" altLang="zh-CN" sz="1600" dirty="0" err="1" smtClean="0">
                <a:solidFill>
                  <a:srgbClr val="0000FF"/>
                </a:solidFill>
              </a:rPr>
              <a:t>myCart</a:t>
            </a:r>
            <a:r>
              <a:rPr lang="zh-CN" altLang="en-US" sz="1600" dirty="0" smtClean="0">
                <a:solidFill>
                  <a:srgbClr val="0000FF"/>
                </a:solidFill>
              </a:rPr>
              <a:t>：存放购物信息的列表对象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FF"/>
                </a:solidFill>
              </a:rPr>
              <a:t>定义实例方法：添加</a:t>
            </a:r>
            <a:r>
              <a:rPr lang="zh-CN" altLang="en-US" sz="1600" smtClean="0">
                <a:solidFill>
                  <a:srgbClr val="0000FF"/>
                </a:solidFill>
              </a:rPr>
              <a:t>商品</a:t>
            </a:r>
            <a:r>
              <a:rPr lang="zh-CN" altLang="en-US" sz="1600" smtClean="0">
                <a:solidFill>
                  <a:srgbClr val="0000FF"/>
                </a:solidFill>
              </a:rPr>
              <a:t>、修改</a:t>
            </a:r>
            <a:r>
              <a:rPr lang="zh-CN" altLang="en-US" sz="1600" dirty="0" smtClean="0">
                <a:solidFill>
                  <a:srgbClr val="0000FF"/>
                </a:solidFill>
              </a:rPr>
              <a:t>商品数量、清空购物车、保存购物车信息、打开购物车等</a:t>
            </a:r>
            <a:endParaRPr lang="en-US" altLang="zh-CN" sz="1600" dirty="0" smtClean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4110" l="10000" r="91077">
                        <a14:foregroundMark x1="64769" y1="28630" x2="77538" y2="31233"/>
                        <a14:foregroundMark x1="74308" y1="31918" x2="73538" y2="36712"/>
                        <a14:foregroundMark x1="75846" y1="31918" x2="76923" y2="35068"/>
                        <a14:foregroundMark x1="83385" y1="38630" x2="81538" y2="55068"/>
                        <a14:foregroundMark x1="37538" y1="36027" x2="38615" y2="43425"/>
                        <a14:foregroundMark x1="31846" y1="37671" x2="38154" y2="42329"/>
                        <a14:foregroundMark x1="50308" y1="32877" x2="39231" y2="36712"/>
                        <a14:foregroundMark x1="55385" y1="33151" x2="47077" y2="36712"/>
                        <a14:foregroundMark x1="17846" y1="47123" x2="18769" y2="52329"/>
                        <a14:foregroundMark x1="16769" y1="45616" x2="17692" y2="52603"/>
                        <a14:foregroundMark x1="76923" y1="38904" x2="78615" y2="410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15" y="1419670"/>
            <a:ext cx="2520175" cy="28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3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172250" y="76847"/>
            <a:ext cx="677108" cy="90024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继承</a:t>
            </a:r>
            <a:endParaRPr lang="zh-CN" altLang="en-US" sz="32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611725" y="771625"/>
            <a:ext cx="7560525" cy="388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100" b="1" kern="0" dirty="0" smtClean="0">
                <a:latin typeface="华文细黑" pitchFamily="2" charset="-122"/>
                <a:ea typeface="华文细黑" pitchFamily="2" charset="-122"/>
              </a:rPr>
              <a:t>在定义一个类的时候，也可以</a:t>
            </a:r>
            <a:r>
              <a:rPr lang="zh-CN" altLang="en-US" sz="2100" b="1" kern="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继承某个现有的类</a:t>
            </a:r>
            <a:r>
              <a:rPr lang="zh-CN" altLang="en-US" sz="2100" b="1" kern="0" dirty="0" smtClean="0">
                <a:latin typeface="华文细黑" pitchFamily="2" charset="-122"/>
                <a:ea typeface="华文细黑" pitchFamily="2" charset="-122"/>
              </a:rPr>
              <a:t>，新类被称为</a:t>
            </a:r>
            <a:r>
              <a:rPr lang="zh-CN" altLang="en-US" sz="2100" b="1" kern="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子类或派生类</a:t>
            </a:r>
            <a:r>
              <a:rPr lang="zh-CN" altLang="en-US" sz="2100" b="1" kern="0" dirty="0" smtClean="0">
                <a:latin typeface="华文细黑" pitchFamily="2" charset="-122"/>
                <a:ea typeface="华文细黑" pitchFamily="2" charset="-122"/>
              </a:rPr>
              <a:t>，而被继承的类则被称为</a:t>
            </a:r>
            <a:r>
              <a:rPr lang="zh-CN" altLang="en-US" sz="2100" b="1" kern="0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父类或基类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100" b="1" kern="0" dirty="0" smtClean="0">
                <a:latin typeface="华文细黑" pitchFamily="2" charset="-122"/>
                <a:ea typeface="华文细黑" pitchFamily="2" charset="-122"/>
              </a:rPr>
              <a:t>Python</a:t>
            </a:r>
            <a:r>
              <a:rPr lang="zh-CN" altLang="en-US" sz="2100" b="1" kern="0" dirty="0" smtClean="0">
                <a:latin typeface="华文细黑" pitchFamily="2" charset="-122"/>
                <a:ea typeface="华文细黑" pitchFamily="2" charset="-122"/>
              </a:rPr>
              <a:t>中定义类的继承的语法格式如下：</a:t>
            </a:r>
            <a:endParaRPr lang="en-US" altLang="zh-CN" sz="2100" b="1" kern="0" dirty="0" smtClean="0">
              <a:latin typeface="华文细黑" pitchFamily="2" charset="-122"/>
              <a:ea typeface="华文细黑" pitchFamily="2" charset="-122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2100" b="1" kern="0" dirty="0" smtClean="0">
                <a:solidFill>
                  <a:srgbClr val="FF0000"/>
                </a:solidFill>
                <a:latin typeface="宋体"/>
              </a:rPr>
              <a:t>class </a:t>
            </a:r>
            <a:r>
              <a:rPr lang="zh-CN" altLang="zh-CN" sz="2100" b="1" kern="0" dirty="0" smtClean="0">
                <a:solidFill>
                  <a:srgbClr val="FF0000"/>
                </a:solidFill>
                <a:latin typeface="Times New Roman"/>
              </a:rPr>
              <a:t>类名</a:t>
            </a:r>
            <a:r>
              <a:rPr lang="en-US" altLang="zh-CN" sz="2100" b="1" kern="0" dirty="0" smtClean="0">
                <a:solidFill>
                  <a:srgbClr val="FF0000"/>
                </a:solidFill>
                <a:latin typeface="Times New Roman"/>
              </a:rPr>
              <a:t>(</a:t>
            </a:r>
            <a:r>
              <a:rPr lang="zh-CN" altLang="zh-CN" sz="2100" b="1" kern="0" dirty="0" smtClean="0">
                <a:solidFill>
                  <a:srgbClr val="FF0000"/>
                </a:solidFill>
                <a:latin typeface="Times New Roman"/>
              </a:rPr>
              <a:t>父类名</a:t>
            </a:r>
            <a:r>
              <a:rPr lang="en-US" altLang="zh-CN" sz="2100" b="1" kern="0" dirty="0" smtClean="0">
                <a:solidFill>
                  <a:srgbClr val="FF0000"/>
                </a:solidFill>
                <a:latin typeface="Times New Roman"/>
              </a:rPr>
              <a:t>)</a:t>
            </a:r>
            <a:r>
              <a:rPr lang="zh-CN" altLang="zh-CN" sz="2100" b="1" kern="0" dirty="0" smtClean="0">
                <a:solidFill>
                  <a:srgbClr val="FF0000"/>
                </a:solidFill>
                <a:latin typeface="Times New Roman"/>
              </a:rPr>
              <a:t>：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2100" b="1" kern="0" dirty="0" smtClean="0">
                <a:solidFill>
                  <a:srgbClr val="00B050"/>
                </a:solidFill>
                <a:latin typeface="宋体"/>
              </a:rPr>
              <a:t>    [</a:t>
            </a:r>
            <a:r>
              <a:rPr lang="zh-CN" altLang="zh-CN" sz="2100" b="1" kern="0" dirty="0" smtClean="0">
                <a:solidFill>
                  <a:srgbClr val="00B050"/>
                </a:solidFill>
                <a:latin typeface="Times New Roman"/>
              </a:rPr>
              <a:t>类变量</a:t>
            </a:r>
            <a:r>
              <a:rPr lang="en-US" altLang="zh-CN" sz="2100" b="1" kern="0" dirty="0" smtClean="0">
                <a:solidFill>
                  <a:srgbClr val="00B050"/>
                </a:solidFill>
                <a:latin typeface="Times New Roman"/>
              </a:rPr>
              <a:t>]</a:t>
            </a:r>
            <a:endParaRPr lang="zh-CN" altLang="zh-CN" sz="2100" b="1" kern="0" dirty="0" smtClean="0">
              <a:solidFill>
                <a:srgbClr val="00B050"/>
              </a:solidFill>
              <a:latin typeface="Times New Roman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2100" b="1" kern="0" dirty="0" smtClean="0">
                <a:solidFill>
                  <a:srgbClr val="00B050"/>
                </a:solidFill>
                <a:latin typeface="宋体"/>
              </a:rPr>
              <a:t>    [</a:t>
            </a:r>
            <a:r>
              <a:rPr lang="en-US" altLang="zh-CN" sz="2100" b="1" kern="0" dirty="0" err="1" smtClean="0">
                <a:solidFill>
                  <a:srgbClr val="00B050"/>
                </a:solidFill>
                <a:latin typeface="宋体"/>
              </a:rPr>
              <a:t>def</a:t>
            </a:r>
            <a:r>
              <a:rPr lang="en-US" altLang="zh-CN" sz="2100" b="1" kern="0" dirty="0" smtClean="0">
                <a:solidFill>
                  <a:srgbClr val="00B050"/>
                </a:solidFill>
                <a:latin typeface="宋体"/>
              </a:rPr>
              <a:t> __</a:t>
            </a:r>
            <a:r>
              <a:rPr lang="en-US" altLang="zh-CN" sz="2100" b="1" kern="0" dirty="0" err="1" smtClean="0">
                <a:solidFill>
                  <a:srgbClr val="00B050"/>
                </a:solidFill>
                <a:latin typeface="宋体"/>
              </a:rPr>
              <a:t>init</a:t>
            </a:r>
            <a:r>
              <a:rPr lang="en-US" altLang="zh-CN" sz="2100" b="1" kern="0" dirty="0" smtClean="0">
                <a:solidFill>
                  <a:srgbClr val="00B050"/>
                </a:solidFill>
                <a:latin typeface="宋体"/>
              </a:rPr>
              <a:t>__(</a:t>
            </a:r>
            <a:r>
              <a:rPr lang="en-US" altLang="zh-CN" sz="2100" b="1" kern="0" dirty="0" err="1" smtClean="0">
                <a:solidFill>
                  <a:srgbClr val="00B050"/>
                </a:solidFill>
                <a:latin typeface="宋体"/>
              </a:rPr>
              <a:t>self,paramers</a:t>
            </a:r>
            <a:r>
              <a:rPr lang="en-US" altLang="zh-CN" sz="2100" b="1" kern="0" dirty="0" smtClean="0">
                <a:solidFill>
                  <a:srgbClr val="00B050"/>
                </a:solidFill>
                <a:latin typeface="宋体"/>
              </a:rPr>
              <a:t>):]</a:t>
            </a:r>
            <a:endParaRPr lang="zh-CN" altLang="zh-CN" sz="2100" b="1" kern="0" dirty="0" smtClean="0">
              <a:solidFill>
                <a:srgbClr val="00B050"/>
              </a:solidFill>
              <a:latin typeface="Times New Roman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2100" b="1" kern="0" dirty="0" smtClean="0">
                <a:solidFill>
                  <a:srgbClr val="00B050"/>
                </a:solidFill>
                <a:latin typeface="宋体"/>
              </a:rPr>
              <a:t>    [</a:t>
            </a:r>
            <a:r>
              <a:rPr lang="en-US" altLang="zh-CN" sz="2100" b="1" kern="0" dirty="0" err="1" smtClean="0">
                <a:solidFill>
                  <a:srgbClr val="00B050"/>
                </a:solidFill>
                <a:latin typeface="宋体"/>
              </a:rPr>
              <a:t>def</a:t>
            </a:r>
            <a:r>
              <a:rPr lang="en-US" altLang="zh-CN" sz="2100" b="1" kern="0" dirty="0" smtClean="0">
                <a:solidFill>
                  <a:srgbClr val="00B050"/>
                </a:solidFill>
                <a:latin typeface="宋体"/>
              </a:rPr>
              <a:t> </a:t>
            </a:r>
            <a:r>
              <a:rPr lang="zh-CN" altLang="zh-CN" sz="2100" b="1" kern="0" dirty="0" smtClean="0">
                <a:solidFill>
                  <a:srgbClr val="00B050"/>
                </a:solidFill>
                <a:latin typeface="Times New Roman"/>
              </a:rPr>
              <a:t>函数名</a:t>
            </a:r>
            <a:r>
              <a:rPr lang="en-US" altLang="zh-CN" sz="2100" b="1" kern="0" dirty="0" smtClean="0">
                <a:solidFill>
                  <a:srgbClr val="00B050"/>
                </a:solidFill>
                <a:latin typeface="Times New Roman"/>
              </a:rPr>
              <a:t>(self,...)]</a:t>
            </a:r>
            <a:endParaRPr lang="zh-CN" altLang="zh-CN" sz="2100" b="1" kern="0" dirty="0" smtClean="0">
              <a:solidFill>
                <a:srgbClr val="00B050"/>
              </a:solidFill>
              <a:latin typeface="Times New Roman"/>
            </a:endParaRPr>
          </a:p>
          <a:p>
            <a:pPr marL="0" indent="0">
              <a:buClr>
                <a:srgbClr val="0000CC"/>
              </a:buClr>
              <a:buSzPct val="80000"/>
              <a:buFont typeface="Arial" pitchFamily="34" charset="0"/>
              <a:buNone/>
            </a:pPr>
            <a:endParaRPr lang="zh-CN" altLang="en-US" sz="2100" b="1" kern="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71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172250" y="76847"/>
            <a:ext cx="677108" cy="90024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多态</a:t>
            </a:r>
            <a:endParaRPr lang="zh-CN" altLang="en-US" sz="3200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39720" y="771625"/>
            <a:ext cx="7344510" cy="394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100" dirty="0">
                <a:latin typeface="华文细黑" pitchFamily="2" charset="-122"/>
                <a:ea typeface="华文细黑" pitchFamily="2" charset="-122"/>
              </a:rPr>
              <a:t>Python</a:t>
            </a:r>
            <a:r>
              <a:rPr lang="zh-CN" altLang="en-US" sz="2100" dirty="0">
                <a:latin typeface="华文细黑" pitchFamily="2" charset="-122"/>
                <a:ea typeface="华文细黑" pitchFamily="2" charset="-122"/>
              </a:rPr>
              <a:t>中</a:t>
            </a:r>
            <a:r>
              <a:rPr lang="zh-CN" altLang="en-US" sz="21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多态的方式</a:t>
            </a:r>
            <a:r>
              <a:rPr lang="zh-CN" altLang="en-US" sz="2100" dirty="0">
                <a:latin typeface="华文细黑" pitchFamily="2" charset="-122"/>
                <a:ea typeface="华文细黑" pitchFamily="2" charset="-122"/>
              </a:rPr>
              <a:t>有：</a:t>
            </a:r>
          </a:p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100" dirty="0">
                <a:latin typeface="华文细黑" pitchFamily="2" charset="-122"/>
                <a:ea typeface="华文细黑" pitchFamily="2" charset="-122"/>
              </a:rPr>
              <a:t>    （</a:t>
            </a:r>
            <a:r>
              <a:rPr lang="en-US" altLang="zh-CN" sz="21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100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zh-CN" altLang="en-US" sz="2100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通过继承机制</a:t>
            </a:r>
            <a:r>
              <a:rPr lang="zh-CN" altLang="en-US" sz="2100" dirty="0">
                <a:latin typeface="华文细黑" pitchFamily="2" charset="-122"/>
                <a:ea typeface="华文细黑" pitchFamily="2" charset="-122"/>
              </a:rPr>
              <a:t>，子类覆盖父类的同名方法，这样通过子类对象调用时，调用的是子类的覆盖方法</a:t>
            </a:r>
          </a:p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100" dirty="0">
                <a:latin typeface="华文细黑" pitchFamily="2" charset="-122"/>
                <a:ea typeface="华文细黑" pitchFamily="2" charset="-122"/>
              </a:rPr>
              <a:t>    （</a:t>
            </a:r>
            <a:r>
              <a:rPr lang="en-US" altLang="zh-CN" sz="21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100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zh-CN" altLang="en-US" sz="2100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定义类实例方法的时候，尽量把变量视作父类类型</a:t>
            </a:r>
            <a:r>
              <a:rPr lang="zh-CN" altLang="en-US" sz="2100" dirty="0">
                <a:latin typeface="华文细黑" pitchFamily="2" charset="-122"/>
                <a:ea typeface="华文细黑" pitchFamily="2" charset="-122"/>
              </a:rPr>
              <a:t>，这样，所有子类类型都可以正常被接收</a:t>
            </a:r>
          </a:p>
          <a:p>
            <a:pPr marL="0" indent="0">
              <a:lnSpc>
                <a:spcPct val="150000"/>
              </a:lnSpc>
              <a:buClr>
                <a:srgbClr val="0000CC"/>
              </a:buClr>
              <a:buSzPct val="80000"/>
              <a:buNone/>
            </a:pPr>
            <a:r>
              <a:rPr lang="zh-CN" altLang="en-US" sz="2100" dirty="0">
                <a:latin typeface="华文细黑" pitchFamily="2" charset="-122"/>
                <a:ea typeface="华文细黑" pitchFamily="2" charset="-122"/>
              </a:rPr>
              <a:t>   （</a:t>
            </a:r>
            <a:r>
              <a:rPr lang="en-US" altLang="zh-CN" sz="2100" dirty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100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zh-CN" altLang="en-US" sz="2100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不同类具有的相同方法</a:t>
            </a:r>
            <a:endParaRPr lang="zh-CN" altLang="en-US" sz="2100" dirty="0">
              <a:latin typeface="华文细黑" pitchFamily="2" charset="-122"/>
              <a:ea typeface="华文细黑" pitchFamily="2" charset="-122"/>
            </a:endParaRPr>
          </a:p>
          <a:p>
            <a:pPr marL="0" indent="0">
              <a:buClr>
                <a:srgbClr val="0000CC"/>
              </a:buClr>
              <a:buSzPct val="80000"/>
              <a:buNone/>
            </a:pPr>
            <a:endParaRPr lang="en-US" altLang="zh-CN" sz="2100" b="1" dirty="0">
              <a:latin typeface="华文细黑" pitchFamily="2" charset="-122"/>
              <a:ea typeface="华文细黑" pitchFamily="2" charset="-122"/>
            </a:endParaRPr>
          </a:p>
          <a:p>
            <a:pPr marL="0" indent="0">
              <a:buClr>
                <a:srgbClr val="0000CC"/>
              </a:buClr>
              <a:buSzPct val="80000"/>
              <a:buNone/>
            </a:pPr>
            <a:endParaRPr lang="zh-CN" altLang="en-US" sz="2100" b="1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29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724" y="1200151"/>
            <a:ext cx="8075075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100" b="1" dirty="0" smtClean="0">
                <a:latin typeface="华文细黑" pitchFamily="2" charset="-122"/>
                <a:ea typeface="华文细黑" pitchFamily="2" charset="-122"/>
              </a:rPr>
              <a:t>GUI</a:t>
            </a:r>
            <a:r>
              <a:rPr lang="zh-CN" altLang="en-US" sz="2100" b="1" dirty="0" smtClean="0">
                <a:latin typeface="华文细黑" pitchFamily="2" charset="-122"/>
                <a:ea typeface="华文细黑" pitchFamily="2" charset="-122"/>
              </a:rPr>
              <a:t>编程</a:t>
            </a:r>
            <a:endParaRPr lang="zh-CN" altLang="en-US" sz="2100" b="1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6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接连接符 3"/>
          <p:cNvSpPr>
            <a:spLocks noChangeShapeType="1"/>
          </p:cNvSpPr>
          <p:nvPr/>
        </p:nvSpPr>
        <p:spPr bwMode="auto">
          <a:xfrm>
            <a:off x="0" y="2109788"/>
            <a:ext cx="4572000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直接连接符 4"/>
          <p:cNvSpPr>
            <a:spLocks noChangeShapeType="1"/>
          </p:cNvSpPr>
          <p:nvPr/>
        </p:nvSpPr>
        <p:spPr bwMode="auto">
          <a:xfrm flipV="1">
            <a:off x="4632325" y="1762125"/>
            <a:ext cx="0" cy="32385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TextBox 5"/>
          <p:cNvSpPr>
            <a:spLocks noChangeArrowheads="1"/>
          </p:cNvSpPr>
          <p:nvPr/>
        </p:nvSpPr>
        <p:spPr bwMode="auto">
          <a:xfrm>
            <a:off x="4791075" y="1831181"/>
            <a:ext cx="16033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Jokerman" pitchFamily="82" charset="0"/>
                <a:sym typeface="Verdana" pitchFamily="34" charset="0"/>
              </a:rPr>
              <a:t>THANK YOU</a:t>
            </a:r>
            <a:endParaRPr lang="zh-CN" altLang="en-US" dirty="0">
              <a:solidFill>
                <a:srgbClr val="7030A0"/>
              </a:solidFill>
              <a:latin typeface="Jokerman" pitchFamily="82" charset="0"/>
              <a:sym typeface="Verdana" pitchFamily="34" charset="0"/>
            </a:endParaRPr>
          </a:p>
        </p:txBody>
      </p:sp>
      <p:sp>
        <p:nvSpPr>
          <p:cNvPr id="8197" name="直接连接符 6"/>
          <p:cNvSpPr>
            <a:spLocks noChangeShapeType="1"/>
          </p:cNvSpPr>
          <p:nvPr/>
        </p:nvSpPr>
        <p:spPr bwMode="auto">
          <a:xfrm flipV="1">
            <a:off x="4716463" y="1869282"/>
            <a:ext cx="0" cy="216694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4388" y="555610"/>
            <a:ext cx="6172200" cy="572616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本章要点</a:t>
            </a:r>
            <a:endParaRPr lang="zh-CN" altLang="en-US" sz="4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419670"/>
            <a:ext cx="6172200" cy="302421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面向对象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概述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类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和对象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继承</a:t>
            </a:r>
            <a:endParaRPr lang="en-US" altLang="zh-CN" sz="2800" b="1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多态</a:t>
            </a:r>
            <a:endParaRPr lang="zh-CN" altLang="en-US" sz="2800" b="1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5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750321"/>
            <a:ext cx="8640600" cy="41975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面向对象三大基本特征：</a:t>
            </a: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封装：对象和类</a:t>
            </a:r>
            <a:endParaRPr lang="en-US" altLang="zh-CN" sz="2000" b="1" dirty="0">
              <a:latin typeface="华文细黑" pitchFamily="2" charset="-122"/>
              <a:ea typeface="华文细黑" pitchFamily="2" charset="-122"/>
            </a:endParaRPr>
          </a:p>
          <a:p>
            <a:pPr lvl="2">
              <a:lnSpc>
                <a:spcPct val="150000"/>
              </a:lnSpc>
              <a:buClr>
                <a:srgbClr val="0000CC"/>
              </a:buClr>
              <a:buSzPct val="80000"/>
            </a:pPr>
            <a:r>
              <a:rPr lang="zh-CN" altLang="en-US" sz="18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类</a:t>
            </a:r>
            <a:r>
              <a:rPr lang="zh-CN" altLang="en-US" sz="18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是具有相同属性和行为的一组对象的集合</a:t>
            </a:r>
            <a:endParaRPr lang="en-US" altLang="zh-CN" sz="1800" b="1" dirty="0">
              <a:solidFill>
                <a:srgbClr val="0000CC"/>
              </a:solidFill>
              <a:latin typeface="华文细黑" pitchFamily="2" charset="-122"/>
              <a:ea typeface="华文细黑" pitchFamily="2" charset="-122"/>
            </a:endParaRPr>
          </a:p>
          <a:p>
            <a:pPr lvl="2">
              <a:lnSpc>
                <a:spcPct val="150000"/>
              </a:lnSpc>
              <a:buClr>
                <a:srgbClr val="0000CC"/>
              </a:buClr>
              <a:buSzPct val="80000"/>
            </a:pPr>
            <a:r>
              <a:rPr lang="zh-CN" altLang="en-US" sz="18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对象是系统中用来描述客观事物的一个实体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ea typeface="华文细黑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继承</a:t>
            </a:r>
            <a:endParaRPr lang="en-US" altLang="zh-CN" sz="2000" b="1" dirty="0">
              <a:latin typeface="华文细黑" pitchFamily="2" charset="-122"/>
              <a:ea typeface="华文细黑" pitchFamily="2" charset="-122"/>
            </a:endParaRPr>
          </a:p>
          <a:p>
            <a:pPr lvl="2">
              <a:lnSpc>
                <a:spcPct val="150000"/>
              </a:lnSpc>
              <a:buClr>
                <a:srgbClr val="0000CC"/>
              </a:buClr>
              <a:buSzPct val="80000"/>
            </a:pPr>
            <a:r>
              <a:rPr lang="zh-CN" altLang="en-US" sz="18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在现有类的基础上通过添加属性或方法来对现有类进行扩展</a:t>
            </a:r>
            <a:r>
              <a:rPr lang="zh-CN" altLang="en-US" sz="18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800" b="1" dirty="0" smtClean="0">
              <a:solidFill>
                <a:srgbClr val="0000CC"/>
              </a:solidFill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多态</a:t>
            </a:r>
            <a:endParaRPr lang="en-US" altLang="zh-CN" sz="2000" b="1" dirty="0">
              <a:latin typeface="华文细黑" pitchFamily="2" charset="-122"/>
              <a:ea typeface="华文细黑" pitchFamily="2" charset="-122"/>
            </a:endParaRPr>
          </a:p>
          <a:p>
            <a:pPr lvl="2">
              <a:lnSpc>
                <a:spcPct val="150000"/>
              </a:lnSpc>
              <a:buClr>
                <a:srgbClr val="0000CC"/>
              </a:buClr>
              <a:buSzPct val="80000"/>
            </a:pPr>
            <a:r>
              <a:rPr lang="zh-CN" altLang="en-US" sz="18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相同的操作或函数、过程可作用于多种类型的对象上并获得不同的结果</a:t>
            </a:r>
            <a:endParaRPr lang="zh-CN" altLang="en-US" sz="18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11725" y="97724"/>
            <a:ext cx="3364005" cy="57261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面向对象概述</a:t>
            </a:r>
            <a:endParaRPr lang="zh-CN" altLang="en-US" sz="2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70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1725" y="97724"/>
            <a:ext cx="4320300" cy="57261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类的定义</a:t>
            </a:r>
            <a:endParaRPr lang="zh-CN" altLang="en-US" sz="2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250" y="76847"/>
            <a:ext cx="677108" cy="90024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封装</a:t>
            </a:r>
            <a:endParaRPr lang="zh-CN" altLang="en-US" sz="3200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00807" y="697809"/>
            <a:ext cx="4464310" cy="1872130"/>
          </a:xfrm>
        </p:spPr>
        <p:txBody>
          <a:bodyPr>
            <a:normAutofit/>
          </a:bodyPr>
          <a:lstStyle/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000" b="1" dirty="0">
                <a:latin typeface="华文细黑" pitchFamily="2" charset="-122"/>
                <a:ea typeface="华文细黑" pitchFamily="2" charset="-122"/>
              </a:rPr>
              <a:t>Python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中定义类的语法格式如下：</a:t>
            </a:r>
          </a:p>
          <a:p>
            <a:pPr marL="0" indent="0">
              <a:buClr>
                <a:srgbClr val="0000CC"/>
              </a:buClr>
              <a:buSzPct val="8000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class </a:t>
            </a: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类名：</a:t>
            </a:r>
          </a:p>
          <a:p>
            <a:pPr marL="0" indent="0">
              <a:buClr>
                <a:srgbClr val="0000CC"/>
              </a:buClr>
              <a:buSzPct val="80000"/>
              <a:buNone/>
            </a:pPr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en-US" altLang="zh-CN" sz="2000" b="1" dirty="0" smtClean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[</a:t>
            </a:r>
            <a:r>
              <a:rPr lang="zh-CN" altLang="en-US" sz="2000" b="1" dirty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类变量</a:t>
            </a:r>
            <a:r>
              <a:rPr lang="en-US" altLang="zh-CN" sz="2000" b="1" dirty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]</a:t>
            </a:r>
          </a:p>
          <a:p>
            <a:pPr marL="0" indent="0">
              <a:buClr>
                <a:srgbClr val="0000CC"/>
              </a:buClr>
              <a:buSzPct val="80000"/>
              <a:buNone/>
            </a:pPr>
            <a:r>
              <a:rPr lang="en-US" altLang="zh-CN" sz="2000" b="1" dirty="0" smtClean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       [</a:t>
            </a:r>
            <a:r>
              <a:rPr lang="en-US" altLang="zh-CN" sz="2000" b="1" dirty="0" err="1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def</a:t>
            </a:r>
            <a:r>
              <a:rPr lang="en-US" altLang="zh-CN" sz="2000" b="1" dirty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 __</a:t>
            </a:r>
            <a:r>
              <a:rPr lang="en-US" altLang="zh-CN" sz="2000" b="1" dirty="0" err="1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init</a:t>
            </a:r>
            <a:r>
              <a:rPr lang="en-US" altLang="zh-CN" sz="2000" b="1" dirty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__(</a:t>
            </a:r>
            <a:r>
              <a:rPr lang="en-US" altLang="zh-CN" sz="2000" b="1" dirty="0" err="1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self,paramers</a:t>
            </a:r>
            <a:r>
              <a:rPr lang="en-US" altLang="zh-CN" sz="2000" b="1" dirty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):]</a:t>
            </a:r>
          </a:p>
          <a:p>
            <a:pPr marL="0" indent="0">
              <a:buClr>
                <a:srgbClr val="0000CC"/>
              </a:buClr>
              <a:buSzPct val="80000"/>
              <a:buNone/>
            </a:pPr>
            <a:r>
              <a:rPr lang="en-US" altLang="zh-CN" sz="2000" b="1" dirty="0" smtClean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       [</a:t>
            </a:r>
            <a:r>
              <a:rPr lang="en-US" altLang="zh-CN" sz="2000" b="1" dirty="0" err="1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def</a:t>
            </a:r>
            <a:r>
              <a:rPr lang="en-US" altLang="zh-CN" sz="2000" b="1" dirty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2000" b="1" dirty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函数名</a:t>
            </a:r>
            <a:r>
              <a:rPr lang="en-US" altLang="zh-CN" sz="2000" b="1" dirty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(self,...)]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827740" y="2701146"/>
            <a:ext cx="6480450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class fruit:  </a:t>
            </a:r>
            <a:r>
              <a:rPr lang="en-US" altLang="zh-CN" sz="2000" b="1" dirty="0">
                <a:latin typeface="+mn-ea"/>
              </a:rPr>
              <a:t># </a:t>
            </a:r>
            <a:r>
              <a:rPr lang="zh-CN" altLang="en-US" sz="2000" b="1" dirty="0">
                <a:latin typeface="+mn-ea"/>
              </a:rPr>
              <a:t>通过关键字</a:t>
            </a:r>
            <a:r>
              <a:rPr lang="en-US" altLang="zh-CN" sz="2000" b="1" dirty="0">
                <a:latin typeface="+mn-ea"/>
              </a:rPr>
              <a:t>class</a:t>
            </a:r>
            <a:r>
              <a:rPr lang="zh-CN" altLang="en-US" sz="2000" b="1" dirty="0">
                <a:latin typeface="+mn-ea"/>
              </a:rPr>
              <a:t>定义一个类</a:t>
            </a:r>
          </a:p>
          <a:p>
            <a:r>
              <a:rPr lang="zh-CN" altLang="en-US" sz="2000" b="1" dirty="0">
                <a:latin typeface="+mn-ea"/>
              </a:rPr>
              <a:t>   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name = 'apple'   # </a:t>
            </a:r>
            <a:r>
              <a:rPr lang="zh-CN" altLang="en-US" sz="2000" b="1" dirty="0">
                <a:solidFill>
                  <a:srgbClr val="0000CC"/>
                </a:solidFill>
                <a:latin typeface="+mn-ea"/>
              </a:rPr>
              <a:t>定义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类变量</a:t>
            </a:r>
          </a:p>
          <a:p>
            <a:r>
              <a:rPr lang="zh-CN" altLang="en-US" sz="20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price=6.7      </a:t>
            </a:r>
          </a:p>
          <a:p>
            <a:r>
              <a:rPr lang="en-US" altLang="zh-CN" sz="2000" b="1" dirty="0">
                <a:latin typeface="+mn-ea"/>
              </a:rPr>
              <a:t>    # </a:t>
            </a:r>
            <a:r>
              <a:rPr lang="zh-CN" altLang="en-US" sz="2000" b="1" dirty="0">
                <a:latin typeface="+mn-ea"/>
              </a:rPr>
              <a:t>定义了一个实例方法，方法至少有一个参数</a:t>
            </a:r>
            <a:r>
              <a:rPr lang="en-US" altLang="zh-CN" sz="2000" b="1" dirty="0">
                <a:latin typeface="+mn-ea"/>
              </a:rPr>
              <a:t>self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solidFill>
                  <a:srgbClr val="00B050"/>
                </a:solidFill>
                <a:latin typeface="+mn-ea"/>
              </a:rPr>
              <a:t>def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00B050"/>
                </a:solidFill>
                <a:latin typeface="+mn-ea"/>
              </a:rPr>
              <a:t>printName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(self):</a:t>
            </a:r>
          </a:p>
          <a:p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        print(</a:t>
            </a:r>
            <a:r>
              <a:rPr lang="en-US" altLang="zh-CN" sz="2000" b="1" dirty="0" err="1">
                <a:solidFill>
                  <a:srgbClr val="00B050"/>
                </a:solidFill>
                <a:latin typeface="+mn-ea"/>
              </a:rPr>
              <a:t>self.name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)</a:t>
            </a:r>
          </a:p>
          <a:p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        print(</a:t>
            </a:r>
            <a:r>
              <a:rPr lang="en-US" altLang="zh-CN" sz="2000" b="1" dirty="0" err="1">
                <a:solidFill>
                  <a:srgbClr val="00B050"/>
                </a:solidFill>
                <a:latin typeface="+mn-ea"/>
              </a:rPr>
              <a:t>self.price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276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1725" y="97724"/>
            <a:ext cx="4320300" cy="57261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对象的创建</a:t>
            </a:r>
            <a:endParaRPr lang="zh-CN" altLang="en-US" sz="2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0" y="771915"/>
            <a:ext cx="8968663" cy="4176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72250" y="76847"/>
            <a:ext cx="677108" cy="90024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封装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294821" y="1091565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类变量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75" y="1707690"/>
            <a:ext cx="3620005" cy="1667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矩形 12"/>
          <p:cNvSpPr/>
          <p:nvPr/>
        </p:nvSpPr>
        <p:spPr>
          <a:xfrm>
            <a:off x="4036068" y="1091565"/>
            <a:ext cx="19880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运行结果：</a:t>
            </a:r>
            <a:endParaRPr lang="zh-CN" alt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709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 bwMode="auto">
          <a:xfrm>
            <a:off x="611725" y="97724"/>
            <a:ext cx="4320300" cy="5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>
              <a:buFontTx/>
            </a:pPr>
            <a:r>
              <a:rPr lang="zh-CN" altLang="en-US" sz="2800" b="1" kern="0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实例变量及封装</a:t>
            </a:r>
            <a:endParaRPr lang="zh-CN" altLang="en-US" sz="2800" b="1" kern="0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250" y="76847"/>
            <a:ext cx="677108" cy="90024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封装</a:t>
            </a:r>
            <a:endParaRPr lang="zh-CN" altLang="en-US" sz="3200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23705" y="915635"/>
            <a:ext cx="6778985" cy="2592180"/>
          </a:xfrm>
        </p:spPr>
        <p:txBody>
          <a:bodyPr>
            <a:noAutofit/>
          </a:bodyPr>
          <a:lstStyle/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实例变量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：实例化之后，</a:t>
            </a:r>
            <a:r>
              <a:rPr lang="zh-CN" altLang="en-US" sz="20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每个实例单独拥有的</a:t>
            </a:r>
            <a:r>
              <a:rPr lang="zh-CN" altLang="en-US" sz="2000" b="1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变量</a:t>
            </a:r>
            <a:endParaRPr lang="en-US" altLang="zh-CN" sz="2000" b="1" dirty="0">
              <a:latin typeface="华文细黑" pitchFamily="2" charset="-122"/>
              <a:ea typeface="华文细黑" pitchFamily="2" charset="-122"/>
            </a:endParaRPr>
          </a:p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实例变量的定义如下</a:t>
            </a:r>
            <a:r>
              <a:rPr lang="zh-CN" altLang="en-US" sz="2000" b="1" dirty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：</a:t>
            </a:r>
          </a:p>
          <a:p>
            <a:pPr marL="0" indent="0" algn="ctr">
              <a:buClr>
                <a:srgbClr val="0000CC"/>
              </a:buClr>
              <a:buSzPct val="80000"/>
              <a:buNone/>
            </a:pPr>
            <a:r>
              <a:rPr lang="en-US" altLang="zh-CN" sz="2000" b="1" dirty="0" smtClean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    self</a:t>
            </a:r>
            <a:r>
              <a:rPr lang="en-US" altLang="zh-CN" sz="2000" b="1" dirty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.</a:t>
            </a:r>
            <a:r>
              <a:rPr lang="zh-CN" altLang="en-US" sz="2000" b="1" dirty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变量</a:t>
            </a:r>
            <a:r>
              <a:rPr lang="zh-CN" altLang="en-US" sz="2000" b="1" dirty="0" smtClean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名</a:t>
            </a:r>
            <a:endParaRPr lang="en-US" altLang="zh-CN" sz="2000" b="1" dirty="0" smtClean="0">
              <a:solidFill>
                <a:srgbClr val="00B05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调用实例变量有如下两种方式</a:t>
            </a:r>
            <a:r>
              <a:rPr lang="zh-CN" altLang="en-US" sz="2000" b="1" dirty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：</a:t>
            </a:r>
          </a:p>
          <a:p>
            <a:pPr marL="0" indent="0">
              <a:buClr>
                <a:srgbClr val="0000CC"/>
              </a:buClr>
              <a:buSzPct val="80000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）在类外通过对象直接调用</a:t>
            </a:r>
          </a:p>
          <a:p>
            <a:pPr marL="0" indent="0">
              <a:buClr>
                <a:srgbClr val="0000CC"/>
              </a:buClr>
              <a:buSzPct val="80000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）在类内通过</a:t>
            </a:r>
            <a:r>
              <a:rPr lang="en-US" altLang="zh-CN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self</a:t>
            </a:r>
            <a:r>
              <a:rPr lang="zh-CN" altLang="en-US" sz="20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间接调用</a:t>
            </a:r>
          </a:p>
          <a:p>
            <a:pPr marL="0" indent="0">
              <a:buClr>
                <a:srgbClr val="0000CC"/>
              </a:buClr>
              <a:buSzPct val="80000"/>
              <a:buNone/>
            </a:pPr>
            <a:endParaRPr lang="zh-CN" altLang="en-US" sz="2000" b="1" dirty="0">
              <a:solidFill>
                <a:srgbClr val="00B05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4378729" y="2427740"/>
            <a:ext cx="4116950" cy="24622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+mn-ea"/>
              </a:rPr>
              <a:t>class </a:t>
            </a:r>
            <a:r>
              <a:rPr lang="en-US" altLang="zh-CN" sz="2200" b="1" dirty="0" smtClean="0">
                <a:latin typeface="+mn-ea"/>
              </a:rPr>
              <a:t>Point:    </a:t>
            </a:r>
            <a:endParaRPr lang="en-US" altLang="zh-CN" sz="2200" b="1" dirty="0">
              <a:latin typeface="+mn-ea"/>
            </a:endParaRPr>
          </a:p>
          <a:p>
            <a:r>
              <a:rPr lang="en-US" altLang="zh-CN" sz="2200" b="1" dirty="0">
                <a:latin typeface="+mn-ea"/>
              </a:rPr>
              <a:t>    </a:t>
            </a:r>
            <a:r>
              <a:rPr lang="en-US" altLang="zh-CN" sz="2200" b="1" dirty="0" err="1">
                <a:latin typeface="+mn-ea"/>
              </a:rPr>
              <a:t>def</a:t>
            </a:r>
            <a:r>
              <a:rPr lang="en-US" altLang="zh-CN" sz="2200" b="1" dirty="0">
                <a:latin typeface="+mn-ea"/>
              </a:rPr>
              <a:t> __</a:t>
            </a:r>
            <a:r>
              <a:rPr lang="en-US" altLang="zh-CN" sz="2200" b="1" dirty="0" err="1">
                <a:latin typeface="+mn-ea"/>
              </a:rPr>
              <a:t>init</a:t>
            </a:r>
            <a:r>
              <a:rPr lang="en-US" altLang="zh-CN" sz="2200" b="1" dirty="0">
                <a:latin typeface="+mn-ea"/>
              </a:rPr>
              <a:t>__(</a:t>
            </a:r>
            <a:r>
              <a:rPr lang="en-US" altLang="zh-CN" sz="2200" b="1" dirty="0" err="1">
                <a:latin typeface="+mn-ea"/>
              </a:rPr>
              <a:t>self,x,y</a:t>
            </a:r>
            <a:r>
              <a:rPr lang="en-US" altLang="zh-CN" sz="2200" b="1" dirty="0">
                <a:latin typeface="+mn-ea"/>
              </a:rPr>
              <a:t>):  </a:t>
            </a:r>
            <a:endParaRPr lang="en-US" altLang="zh-CN" sz="2200" b="1" dirty="0" smtClean="0">
              <a:latin typeface="+mn-ea"/>
            </a:endParaRPr>
          </a:p>
          <a:p>
            <a:r>
              <a:rPr lang="en-US" altLang="zh-CN" sz="2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</a:rPr>
              <a:t>      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+mn-ea"/>
              </a:rPr>
              <a:t>self.x</a:t>
            </a:r>
            <a:r>
              <a:rPr lang="en-US" altLang="zh-CN" sz="2200" b="1" dirty="0" smtClean="0">
                <a:solidFill>
                  <a:srgbClr val="FF0000"/>
                </a:solidFill>
                <a:latin typeface="+mn-ea"/>
              </a:rPr>
              <a:t>=x   </a:t>
            </a:r>
            <a:endParaRPr lang="zh-CN" altLang="en-US" sz="2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2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en-US" altLang="zh-CN" sz="2200" b="1" dirty="0" err="1">
                <a:solidFill>
                  <a:srgbClr val="FF0000"/>
                </a:solidFill>
                <a:latin typeface="+mn-ea"/>
              </a:rPr>
              <a:t>self.y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</a:rPr>
              <a:t>=y </a:t>
            </a:r>
            <a:endParaRPr lang="en-US" altLang="zh-CN" sz="2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200" b="1" dirty="0" err="1">
                <a:solidFill>
                  <a:srgbClr val="0000CC"/>
                </a:solidFill>
                <a:latin typeface="+mn-ea"/>
              </a:rPr>
              <a:t>p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+mn-ea"/>
              </a:rPr>
              <a:t>1</a:t>
            </a:r>
            <a:r>
              <a:rPr lang="en-US" altLang="zh-CN" sz="2200" b="1" dirty="0" smtClean="0">
                <a:solidFill>
                  <a:srgbClr val="0000CC"/>
                </a:solidFill>
                <a:latin typeface="+mn-ea"/>
              </a:rPr>
              <a:t>=Point(0,0)</a:t>
            </a:r>
          </a:p>
          <a:p>
            <a:r>
              <a:rPr lang="en-US" altLang="zh-CN" sz="2200" b="1" dirty="0" err="1" smtClean="0">
                <a:solidFill>
                  <a:srgbClr val="0000CC"/>
                </a:solidFill>
                <a:latin typeface="+mn-ea"/>
              </a:rPr>
              <a:t>p1.x</a:t>
            </a:r>
            <a:r>
              <a:rPr lang="en-US" altLang="zh-CN" sz="2200" b="1" dirty="0" smtClean="0">
                <a:solidFill>
                  <a:srgbClr val="0000CC"/>
                </a:solidFill>
                <a:latin typeface="+mn-ea"/>
              </a:rPr>
              <a:t>=2</a:t>
            </a:r>
          </a:p>
          <a:p>
            <a:r>
              <a:rPr lang="en-US" altLang="zh-CN" sz="2200" b="1" dirty="0" err="1">
                <a:solidFill>
                  <a:srgbClr val="0000CC"/>
                </a:solidFill>
                <a:latin typeface="+mn-ea"/>
              </a:rPr>
              <a:t>p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+mn-ea"/>
              </a:rPr>
              <a:t>1.y</a:t>
            </a:r>
            <a:r>
              <a:rPr lang="en-US" altLang="zh-CN" sz="2200" b="1" dirty="0" smtClean="0">
                <a:solidFill>
                  <a:srgbClr val="0000CC"/>
                </a:solidFill>
                <a:latin typeface="+mn-ea"/>
              </a:rPr>
              <a:t>=3</a:t>
            </a:r>
            <a:endParaRPr lang="zh-CN" altLang="en-US" sz="2200" b="1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177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6" y="97724"/>
            <a:ext cx="4896340" cy="5045776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611725" y="97724"/>
            <a:ext cx="4320300" cy="5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>
              <a:buFontTx/>
            </a:pPr>
            <a:r>
              <a:rPr lang="zh-CN" altLang="en-US" sz="2800" b="1" kern="0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方法</a:t>
            </a:r>
            <a:endParaRPr lang="zh-CN" altLang="en-US" sz="2800" b="1" kern="0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250" y="76847"/>
            <a:ext cx="677108" cy="90024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封装</a:t>
            </a:r>
            <a:endParaRPr lang="zh-CN" altLang="en-US" sz="3200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81205" y="699620"/>
            <a:ext cx="3786762" cy="41831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实例方法</a:t>
            </a:r>
            <a:endParaRPr lang="en-US" altLang="zh-CN" sz="2400" b="1" dirty="0" smtClean="0"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一般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都以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self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作为第一个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参数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必须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和具体的对象实例进行绑定才能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访问，即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必须由对象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调用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执行自动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将调用该方法的对象赋值给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self</a:t>
            </a:r>
            <a:endParaRPr lang="zh-CN" altLang="en-US" sz="2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355984" y="1275660"/>
            <a:ext cx="4608321" cy="8640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14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6" y="97724"/>
            <a:ext cx="4896340" cy="5045776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611725" y="97724"/>
            <a:ext cx="4320300" cy="5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>
              <a:buFontTx/>
            </a:pPr>
            <a:r>
              <a:rPr lang="zh-CN" altLang="en-US" sz="2800" b="1" kern="0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方法</a:t>
            </a:r>
            <a:endParaRPr lang="zh-CN" altLang="en-US" sz="2800" b="1" kern="0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250" y="76847"/>
            <a:ext cx="677108" cy="90024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封装</a:t>
            </a:r>
            <a:endParaRPr lang="zh-CN" altLang="en-US" sz="3200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81204" y="699620"/>
            <a:ext cx="4074781" cy="41831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类方法</a:t>
            </a:r>
            <a:endParaRPr lang="en-US" altLang="zh-CN" sz="2400" b="1" dirty="0" smtClean="0"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必须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以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cls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作为第一个参数，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cls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表示类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本身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定义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时使用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@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classmethod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装饰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器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可以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通过类名或实例对象名来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调用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执行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类方法时，自动将调用该方法的类赋值给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cls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参数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US" sz="2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355984" y="2139720"/>
            <a:ext cx="4608321" cy="14401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81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6" y="97724"/>
            <a:ext cx="4896340" cy="5045776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611725" y="97724"/>
            <a:ext cx="4320300" cy="5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>
              <a:buFontTx/>
            </a:pPr>
            <a:r>
              <a:rPr lang="zh-CN" altLang="en-US" sz="2800" b="1" kern="0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方法</a:t>
            </a:r>
            <a:endParaRPr lang="zh-CN" altLang="en-US" sz="2800" b="1" kern="0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250" y="76847"/>
            <a:ext cx="677108" cy="90024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封装</a:t>
            </a:r>
            <a:endParaRPr lang="zh-CN" altLang="en-US" sz="3200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81205" y="699620"/>
            <a:ext cx="3786762" cy="41831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静态方法</a:t>
            </a:r>
            <a:endParaRPr lang="en-US" altLang="zh-CN" sz="2400" b="1" dirty="0" smtClean="0"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不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需要默认的任何参数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跟一般的普通函数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类似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方法内不能使用任何实例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变量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定义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时使用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@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staticmethod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装饰器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可以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通过类名或实例对象名来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调用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355984" y="3579820"/>
            <a:ext cx="4608321" cy="14916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11669</TotalTime>
  <Pages>0</Pages>
  <Words>731</Words>
  <Characters>0</Characters>
  <Application>Microsoft Office PowerPoint</Application>
  <DocSecurity>0</DocSecurity>
  <PresentationFormat>全屏显示(16:9)</PresentationFormat>
  <Lines>0</Lines>
  <Paragraphs>102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华文细黑</vt:lpstr>
      <vt:lpstr>华文行楷</vt:lpstr>
      <vt:lpstr>隶书</vt:lpstr>
      <vt:lpstr>宋体</vt:lpstr>
      <vt:lpstr>微软雅黑</vt:lpstr>
      <vt:lpstr>Arial</vt:lpstr>
      <vt:lpstr>Calibri</vt:lpstr>
      <vt:lpstr>Jokerman</vt:lpstr>
      <vt:lpstr>Times New Roman</vt:lpstr>
      <vt:lpstr>Verdana</vt:lpstr>
      <vt:lpstr>Wingdings</vt:lpstr>
      <vt:lpstr>Office 主题​​</vt:lpstr>
      <vt:lpstr>面向对象编程</vt:lpstr>
      <vt:lpstr>本章要点</vt:lpstr>
      <vt:lpstr>面向对象概述</vt:lpstr>
      <vt:lpstr>类的定义</vt:lpstr>
      <vt:lpstr>对象的创建</vt:lpstr>
      <vt:lpstr>PowerPoint 演示文稿</vt:lpstr>
      <vt:lpstr>PowerPoint 演示文稿</vt:lpstr>
      <vt:lpstr>PowerPoint 演示文稿</vt:lpstr>
      <vt:lpstr>PowerPoint 演示文稿</vt:lpstr>
      <vt:lpstr>任务3-1 简单的购物车管理</vt:lpstr>
      <vt:lpstr>PowerPoint 演示文稿</vt:lpstr>
      <vt:lpstr>PowerPoint 演示文稿</vt:lpstr>
      <vt:lpstr>预习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刘艳</cp:lastModifiedBy>
  <cp:revision>790</cp:revision>
  <cp:lastPrinted>2020-03-29T13:10:45Z</cp:lastPrinted>
  <dcterms:created xsi:type="dcterms:W3CDTF">2011-03-30T14:55:00Z</dcterms:created>
  <dcterms:modified xsi:type="dcterms:W3CDTF">2021-03-17T14:02:23Z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